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7" r:id="rId3"/>
    <p:sldId id="311" r:id="rId4"/>
    <p:sldId id="260" r:id="rId5"/>
    <p:sldId id="262" r:id="rId6"/>
    <p:sldId id="263" r:id="rId7"/>
    <p:sldId id="312" r:id="rId8"/>
    <p:sldId id="266" r:id="rId9"/>
    <p:sldId id="303" r:id="rId10"/>
    <p:sldId id="304" r:id="rId11"/>
    <p:sldId id="305" r:id="rId12"/>
    <p:sldId id="308" r:id="rId13"/>
    <p:sldId id="267" r:id="rId14"/>
    <p:sldId id="270" r:id="rId15"/>
    <p:sldId id="271" r:id="rId16"/>
    <p:sldId id="313" r:id="rId17"/>
    <p:sldId id="273" r:id="rId18"/>
    <p:sldId id="274" r:id="rId19"/>
    <p:sldId id="276" r:id="rId20"/>
    <p:sldId id="279" r:id="rId21"/>
    <p:sldId id="275" r:id="rId22"/>
    <p:sldId id="281" r:id="rId23"/>
    <p:sldId id="278" r:id="rId24"/>
    <p:sldId id="282" r:id="rId25"/>
    <p:sldId id="314" r:id="rId26"/>
    <p:sldId id="290" r:id="rId27"/>
    <p:sldId id="292" r:id="rId28"/>
    <p:sldId id="291" r:id="rId29"/>
    <p:sldId id="297" r:id="rId30"/>
    <p:sldId id="298" r:id="rId31"/>
    <p:sldId id="310" r:id="rId32"/>
    <p:sldId id="299" r:id="rId33"/>
    <p:sldId id="301" r:id="rId34"/>
    <p:sldId id="315" r:id="rId35"/>
    <p:sldId id="293" r:id="rId36"/>
    <p:sldId id="294" r:id="rId37"/>
    <p:sldId id="296" r:id="rId38"/>
    <p:sldId id="318" r:id="rId39"/>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Lee" initials="JL" lastIdx="12" clrIdx="0">
    <p:extLst>
      <p:ext uri="{19B8F6BF-5375-455C-9EA6-DF929625EA0E}">
        <p15:presenceInfo xmlns:p15="http://schemas.microsoft.com/office/powerpoint/2012/main" userId="S-1-5-21-1294360644-1464272073-1233803906-144749" providerId="AD"/>
      </p:ext>
    </p:extLst>
  </p:cmAuthor>
  <p:cmAuthor id="2" name="Ahmad Salem" initials="" lastIdx="0" clrIdx="1"/>
  <p:cmAuthor id="3" name="Ahmad Salem" initials="AS" lastIdx="29" clrIdx="2">
    <p:extLst>
      <p:ext uri="{19B8F6BF-5375-455C-9EA6-DF929625EA0E}">
        <p15:presenceInfo xmlns:p15="http://schemas.microsoft.com/office/powerpoint/2012/main" userId="f8e78aaba3cad18b" providerId="Windows Live"/>
      </p:ext>
    </p:extLst>
  </p:cmAuthor>
  <p:cmAuthor id="4" name="Windows User" initials="WU"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6794"/>
    <a:srgbClr val="E3D3DB"/>
    <a:srgbClr val="D5EBCA"/>
    <a:srgbClr val="97467D"/>
    <a:srgbClr val="405E79"/>
    <a:srgbClr val="35B2B4"/>
    <a:srgbClr val="95CD7A"/>
    <a:srgbClr val="70995C"/>
    <a:srgbClr val="000000"/>
    <a:srgbClr val="AC6B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21" autoAdjust="0"/>
    <p:restoredTop sz="68530" autoAdjust="0"/>
  </p:normalViewPr>
  <p:slideViewPr>
    <p:cSldViewPr snapToGrid="0" snapToObjects="1">
      <p:cViewPr varScale="1">
        <p:scale>
          <a:sx n="63" d="100"/>
          <a:sy n="63" d="100"/>
        </p:scale>
        <p:origin x="509"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8994-4F69-1D49-B402-38B1BC4CA207}" type="datetimeFigureOut">
              <a:rPr lang="en-US" smtClean="0"/>
              <a:t>10/16/2018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767AD-8186-5647-9165-A19B63BA7F43}" type="slidenum">
              <a:rPr lang="en-US" smtClean="0"/>
              <a:t>‹#›</a:t>
            </a:fld>
            <a:endParaRPr lang="en-US"/>
          </a:p>
        </p:txBody>
      </p:sp>
    </p:spTree>
    <p:extLst>
      <p:ext uri="{BB962C8B-B14F-4D97-AF65-F5344CB8AC3E}">
        <p14:creationId xmlns:p14="http://schemas.microsoft.com/office/powerpoint/2010/main" val="11743791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2 دقيقة</a:t>
            </a:r>
          </a:p>
          <a:p>
            <a:pPr>
              <a:buNone/>
            </a:pPr>
            <a:endParaRPr lang="en-US" sz="1100" b="1" dirty="0"/>
          </a:p>
          <a:p>
            <a:pPr>
              <a:buNone/>
            </a:pPr>
            <a:r>
              <a:rPr lang="ar-AE" sz="1100" b="1"/>
              <a:t>قل</a:t>
            </a:r>
            <a:r>
              <a:rPr lang="ar-AE" sz="1100"/>
              <a:t>: لقد تعرفنا في </a:t>
            </a:r>
            <a:r>
              <a:rPr lang="ar-AE" sz="1100" baseline="0"/>
              <a:t>الوحدة 2 على بعض ممارسات وأدوات الإشراف المنظم.</a:t>
            </a:r>
            <a:r>
              <a:rPr lang="ar-AE" sz="1100"/>
              <a:t> ستتناول الوحدة 3 خبرات </a:t>
            </a:r>
            <a:r>
              <a:rPr lang="ar-AE" sz="1100" baseline="0"/>
              <a:t>وممارسات الإشراف بمزيد من التفصيل وستساعدنا على التعرف على المهارات المطلوبة لتصبح مشرفًا فعالاً.</a:t>
            </a:r>
          </a:p>
          <a:p>
            <a:pPr>
              <a:buNone/>
            </a:pPr>
            <a:endParaRPr lang="en-US" sz="1100" dirty="0"/>
          </a:p>
          <a:p>
            <a:pPr>
              <a:buNone/>
            </a:pPr>
            <a:r>
              <a:rPr lang="ar-AE" sz="1100"/>
              <a:t> وسوف نتناول المهارات العملية التي يمكن للمشرفين تعلمها وتطبيقها لدعم وتوجيه أخصائيي إدارة الحالة.</a:t>
            </a:r>
          </a:p>
          <a:p>
            <a:pPr>
              <a:buNone/>
            </a:pPr>
            <a:endParaRPr lang="en-US" sz="1100" dirty="0"/>
          </a:p>
          <a:p>
            <a:pPr>
              <a:buNone/>
            </a:pPr>
            <a:r>
              <a:rPr lang="ar-AE" sz="1100"/>
              <a:t> قبل البدء، هل لديكم أي أسئلة أو أفكار أو ملاحظات حول الوحدتين 1 أو 2؟ </a:t>
            </a:r>
          </a:p>
          <a:p>
            <a:pPr>
              <a:buNone/>
            </a:pPr>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a:t>
            </a:fld>
            <a:endParaRPr lang="en-US"/>
          </a:p>
        </p:txBody>
      </p:sp>
    </p:spTree>
    <p:extLst>
      <p:ext uri="{BB962C8B-B14F-4D97-AF65-F5344CB8AC3E}">
        <p14:creationId xmlns:p14="http://schemas.microsoft.com/office/powerpoint/2010/main" val="327239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0" indent="0">
              <a:buNone/>
              <a:defRPr/>
            </a:pPr>
            <a:r>
              <a:rPr lang="ar-AE" sz="1100" b="0"/>
              <a:t>10 دقائق</a:t>
            </a:r>
            <a:r>
              <a:rPr lang="ar-AE" sz="1100"/>
              <a:t> </a:t>
            </a:r>
          </a:p>
          <a:p>
            <a:pPr marL="0" indent="0">
              <a:buNone/>
              <a:defRPr/>
            </a:pPr>
            <a:endParaRPr lang="en-US" sz="1100" dirty="0"/>
          </a:p>
          <a:p>
            <a:pPr marL="0" indent="0">
              <a:buNone/>
              <a:defRPr/>
            </a:pPr>
            <a:r>
              <a:rPr lang="ar-AE" sz="1100" b="1"/>
              <a:t>قل</a:t>
            </a:r>
            <a:r>
              <a:rPr lang="ar-AE" sz="1100"/>
              <a:t>:</a:t>
            </a:r>
            <a:r>
              <a:rPr lang="ar-AE" sz="1100" baseline="0"/>
              <a:t> إليكم بعض الاستراتيجيات الرئيسية المفيدة وغير المفيدة التي يمكن أن تؤثر تأثيرًا كبيرًا في دعم أخصائيي إدارة الحالة ومساعدتهم على التنمية. </a:t>
            </a:r>
            <a:br>
              <a:rPr lang="ar-AE" sz="1100" baseline="0"/>
            </a:br>
            <a:endParaRPr lang="ar-AE" sz="1100" baseline="0"/>
          </a:p>
        </p:txBody>
      </p:sp>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1110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baseline="0"/>
              <a:t>5 دقائق</a:t>
            </a:r>
          </a:p>
          <a:p>
            <a:pPr>
              <a:buNone/>
            </a:pPr>
            <a:endParaRPr lang="en-US" sz="1100" dirty="0"/>
          </a:p>
          <a:p>
            <a:pPr>
              <a:buNone/>
            </a:pPr>
            <a:r>
              <a:rPr lang="ar-AE" sz="1100" b="1"/>
              <a:t>قل:</a:t>
            </a:r>
            <a:r>
              <a:rPr lang="ar-AE" sz="1100"/>
              <a:t> تذكَّر أننا قلنا إن التوجيه</a:t>
            </a:r>
            <a:r>
              <a:rPr lang="ar-AE" sz="1100" baseline="0"/>
              <a:t> أسلوب ومنهج. وسنتطرق الآن إلى طريقتين للتوجيه يُطلق عليهما النمو </a:t>
            </a:r>
            <a:r>
              <a:rPr lang="en-US" sz="1100" baseline="0"/>
              <a:t>GROW</a:t>
            </a:r>
            <a:r>
              <a:rPr lang="ar-AE" sz="1100" baseline="0"/>
              <a:t> والممارسة التأملية. تقدم كلتا الطريقتين أساليب لمساعدة أخصائيي إدارة الحالة لحل المشكلات ومباشرة عملهم.</a:t>
            </a:r>
          </a:p>
          <a:p>
            <a:pPr>
              <a:buNone/>
            </a:pPr>
            <a:endParaRPr lang="en-US" sz="1100" baseline="0" dirty="0"/>
          </a:p>
          <a:p>
            <a:pPr>
              <a:buNone/>
            </a:pPr>
            <a:r>
              <a:rPr lang="ar-AE" sz="1100" b="1" baseline="0"/>
              <a:t> وزِّع</a:t>
            </a:r>
            <a:r>
              <a:rPr lang="ar-AE" sz="1100" baseline="0"/>
              <a:t>:</a:t>
            </a:r>
          </a:p>
          <a:p>
            <a:pPr>
              <a:buNone/>
            </a:pPr>
            <a:r>
              <a:rPr lang="ar-AE" sz="1100" baseline="0"/>
              <a:t> 3.4 سجل الممارسة التأملية</a:t>
            </a:r>
          </a:p>
          <a:p>
            <a:pPr>
              <a:buNone/>
            </a:pPr>
            <a:r>
              <a:rPr lang="ar-AE" sz="1100" baseline="0"/>
              <a:t> 3.5 نموذج </a:t>
            </a:r>
            <a:r>
              <a:rPr lang="en-US" sz="1100" baseline="0"/>
              <a:t>GROW</a:t>
            </a:r>
            <a:r>
              <a:rPr lang="ar-AE" sz="1100" baseline="0"/>
              <a:t> (الهدف، الواقع، الخيارات، المضي قدُمًا)</a:t>
            </a:r>
          </a:p>
          <a:p>
            <a:pPr>
              <a:buNone/>
            </a:pPr>
            <a:endParaRPr lang="en-US" sz="1100" baseline="0" dirty="0"/>
          </a:p>
        </p:txBody>
      </p:sp>
      <p:sp>
        <p:nvSpPr>
          <p:cNvPr id="4" name="Slide Number Placeholder 3"/>
          <p:cNvSpPr>
            <a:spLocks noGrp="1"/>
          </p:cNvSpPr>
          <p:nvPr>
            <p:ph type="sldNum" sz="quarter" idx="10"/>
          </p:nvPr>
        </p:nvSpPr>
        <p:spPr/>
        <p:txBody>
          <a:bodyPr/>
          <a:lstStyle/>
          <a:p>
            <a:fld id="{780767AD-8186-5647-9165-A19B63BA7F43}" type="slidenum">
              <a:rPr lang="en-US" smtClean="0"/>
              <a:t>12</a:t>
            </a:fld>
            <a:endParaRPr lang="en-US"/>
          </a:p>
        </p:txBody>
      </p:sp>
    </p:spTree>
    <p:extLst>
      <p:ext uri="{BB962C8B-B14F-4D97-AF65-F5344CB8AC3E}">
        <p14:creationId xmlns:p14="http://schemas.microsoft.com/office/powerpoint/2010/main" val="602136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b="0"/>
              <a:t>15 دقيقة</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r" defTabSz="914400" rtl="1" eaLnBrk="1" fontAlgn="auto" latinLnBrk="0" hangingPunct="1">
              <a:lnSpc>
                <a:spcPct val="100000"/>
              </a:lnSpc>
              <a:spcBef>
                <a:spcPts val="0"/>
              </a:spcBef>
              <a:spcAft>
                <a:spcPts val="0"/>
              </a:spcAft>
              <a:buClrTx/>
              <a:buSzTx/>
              <a:buFontTx/>
              <a:buNone/>
              <a:tabLst/>
              <a:defRPr/>
            </a:pPr>
            <a:r>
              <a:rPr lang="ar-AE" sz="1100" b="1"/>
              <a:t> اسأل</a:t>
            </a:r>
            <a:r>
              <a:rPr lang="ar-AE" sz="1100"/>
              <a:t>:</a:t>
            </a:r>
            <a:r>
              <a:rPr lang="ar-AE" sz="1100" baseline="0"/>
              <a:t> هل سمعتم عن الممارسة التأملية من قبل؟</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r" defTabSz="914400" rtl="1" eaLnBrk="1" fontAlgn="auto" latinLnBrk="0" hangingPunct="1">
              <a:lnSpc>
                <a:spcPct val="100000"/>
              </a:lnSpc>
              <a:spcBef>
                <a:spcPts val="0"/>
              </a:spcBef>
              <a:spcAft>
                <a:spcPts val="0"/>
              </a:spcAft>
              <a:buClrTx/>
              <a:buSzTx/>
              <a:buFontTx/>
              <a:buNone/>
              <a:tabLst/>
              <a:defRPr/>
            </a:pPr>
            <a:r>
              <a:rPr lang="ar-AE" sz="1100" b="1" baseline="0"/>
              <a:t>قل</a:t>
            </a:r>
            <a:r>
              <a:rPr lang="ar-AE" sz="1100" baseline="0"/>
              <a:t>: يتمثل الغرض من الممارسة التأملية في حث أخصائيي إدارة الحالة على التفكير في إجراءاتهم وخبراتهم من أجل التعلم والتنمية بشكل مستمر. يمكن أن يدعم المشرفون أخصائيي إدارة الحالة في هذه العملية من خلال طرح الأسئلة الموجودة في سجل الممارسة التأملية.</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r" defTabSz="914400" rtl="1" eaLnBrk="1" fontAlgn="auto" latinLnBrk="0" hangingPunct="1">
              <a:lnSpc>
                <a:spcPct val="100000"/>
              </a:lnSpc>
              <a:spcBef>
                <a:spcPts val="0"/>
              </a:spcBef>
              <a:spcAft>
                <a:spcPts val="0"/>
              </a:spcAft>
              <a:buClrTx/>
              <a:buSzTx/>
              <a:buFontTx/>
              <a:buNone/>
              <a:tabLst/>
              <a:defRPr/>
            </a:pPr>
            <a:r>
              <a:rPr lang="ar-AE" sz="1100" b="1" baseline="0"/>
              <a:t>راجع</a:t>
            </a:r>
            <a:r>
              <a:rPr lang="ar-AE" sz="1100" baseline="0"/>
              <a:t> النقاط الموجودة على شريحة العرض</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a:buNone/>
            </a:pPr>
            <a:r>
              <a:rPr lang="ar-AE" sz="1100" b="1"/>
              <a:t>تعليمات:</a:t>
            </a:r>
            <a:r>
              <a:rPr lang="ar-AE" sz="1100" baseline="0"/>
              <a:t> ارجع إلى نشرة الممارسة التأملية وامنح المشاركين 10 دقائق لإكمالها بصورة فردية مع التفكير في حالة واحدة صعبة ومحددة قد عملوا عليها.</a:t>
            </a:r>
            <a:r>
              <a:rPr lang="ar-AE" sz="1100"/>
              <a:t> تأكد من ألا تضغط على أي شخص لمشاركة ملاحظاته.</a:t>
            </a:r>
          </a:p>
          <a:p>
            <a:pPr>
              <a:buNone/>
            </a:pPr>
            <a:endParaRPr lang="en-US" sz="11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t>قل</a:t>
            </a:r>
            <a:r>
              <a:rPr lang="ar-AE" sz="1100"/>
              <a:t>: يُعد سجل الممارسة التأملية طريقة ممتازة لبدء عملية التفكير بشأن الحالات الصعبة والمشكلات المتعلقة بالممارسة. ويستطيع أخصائيو إدارة الحالة استخدام هذه الأداة لاكتساب الوعي الذاتي ويستطيع المشرفون استخدامها كنموذج لتوجيه جلسة فردية. </a:t>
            </a:r>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13</a:t>
            </a:fld>
            <a:endParaRPr lang="en-US"/>
          </a:p>
        </p:txBody>
      </p:sp>
    </p:spTree>
    <p:extLst>
      <p:ext uri="{BB962C8B-B14F-4D97-AF65-F5344CB8AC3E}">
        <p14:creationId xmlns:p14="http://schemas.microsoft.com/office/powerpoint/2010/main" val="228664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10 دقائق</a:t>
            </a:r>
          </a:p>
          <a:p>
            <a:pPr>
              <a:buNone/>
            </a:pPr>
            <a:endParaRPr lang="en-US" sz="1100" dirty="0"/>
          </a:p>
          <a:p>
            <a:pPr>
              <a:buNone/>
            </a:pPr>
            <a:r>
              <a:rPr lang="ar-AE" sz="1100" b="1"/>
              <a:t>قل:</a:t>
            </a:r>
            <a:r>
              <a:rPr lang="ar-AE" sz="1100"/>
              <a:t> يمثل نموذج </a:t>
            </a:r>
            <a:r>
              <a:rPr lang="en-US" sz="1100"/>
              <a:t>GROW</a:t>
            </a:r>
            <a:r>
              <a:rPr lang="ar-AE" sz="1100"/>
              <a:t> (الهدف، الواقع، الخيارات، المضي قدُمًا) أداة التوجيه الثانية التي تستخدم مهارات الاستماع الإيجابي لمساعدة أخصائيي إدارة الحالة في حل المشكلات التي يواجهونها من خلال التأمل.</a:t>
            </a:r>
            <a:r>
              <a:rPr lang="ar-AE" sz="1100" baseline="0"/>
              <a:t> ويمكن أن تكون مفيدة خاصة عند معالجة مشكلات معينة، أو القضايا التي تحتاج إلى معالجة فورية خلال الإشراف المخصص (غير المنتظم). </a:t>
            </a:r>
          </a:p>
          <a:p>
            <a:pPr>
              <a:buNone/>
            </a:pPr>
            <a:endParaRPr lang="en-US" sz="1100" baseline="0" dirty="0"/>
          </a:p>
          <a:p>
            <a:pPr>
              <a:buNone/>
            </a:pPr>
            <a:r>
              <a:rPr lang="ar-AE" sz="1100" baseline="0"/>
              <a:t> راجع نشرة نموذج </a:t>
            </a:r>
            <a:r>
              <a:rPr lang="en-US" sz="1100" baseline="0"/>
              <a:t>GROW</a:t>
            </a:r>
            <a:r>
              <a:rPr lang="ar-AE" sz="1100" baseline="0"/>
              <a:t> (الهدف، الواقع، الخيارات، المضي قدُمًا) واشرح المراحل الأربعة للمشاركين. يمكن للمشاركين اختيار أسئلة نموذجية معينة واستخدامها، ولكن لا يلزمهم استخدامها كلها.</a:t>
            </a:r>
          </a:p>
          <a:p>
            <a:pPr>
              <a:buNone/>
            </a:pPr>
            <a:endParaRPr lang="en-US" sz="1100" dirty="0"/>
          </a:p>
          <a:p>
            <a:pPr>
              <a:buNone/>
            </a:pPr>
            <a:r>
              <a:rPr lang="ar-AE" sz="1100" b="1"/>
              <a:t>تعليمات</a:t>
            </a:r>
            <a:r>
              <a:rPr lang="ar-AE" sz="1100"/>
              <a:t>: اطلب</a:t>
            </a:r>
            <a:r>
              <a:rPr lang="ar-AE" sz="1100" baseline="0"/>
              <a:t> من المشاركين الانقسام إلى ثلاث مجموعات للقيام بنشاط تمثيل أدوار مدته </a:t>
            </a:r>
            <a:r>
              <a:rPr lang="ar-AE" sz="1100"/>
              <a:t>10 دقائق باستخدام نموذج </a:t>
            </a:r>
            <a:r>
              <a:rPr lang="en-US" sz="1100"/>
              <a:t>GROW</a:t>
            </a:r>
            <a:r>
              <a:rPr lang="ar-AE" sz="1100"/>
              <a:t> (الهدف، الواقع، الخيارات، المضي قدُمًا).</a:t>
            </a:r>
            <a:r>
              <a:rPr lang="ar-AE" sz="1100" baseline="0"/>
              <a:t> (يلعب أحد الأشخاص دور </a:t>
            </a:r>
            <a:r>
              <a:rPr lang="ar-AE" sz="1100"/>
              <a:t>المشرف، والشخص الآخر دور أخصائي إدارة الحالة</a:t>
            </a:r>
            <a:r>
              <a:rPr lang="ar-AE" sz="1100" baseline="0"/>
              <a:t> والشخص الثالث دور المراقب.)</a:t>
            </a:r>
          </a:p>
          <a:p>
            <a:pPr>
              <a:buNone/>
            </a:pPr>
            <a:r>
              <a:rPr lang="ar-AE" sz="1100" baseline="0"/>
              <a:t> (يمكن للمشاركين استخدام </a:t>
            </a:r>
            <a:r>
              <a:rPr lang="ar-AE" sz="1100"/>
              <a:t>1 حالة معينة صعبة أو</a:t>
            </a:r>
            <a:r>
              <a:rPr lang="ar-AE" sz="1100" baseline="0"/>
              <a:t> موقف تعرضوا له.)</a:t>
            </a:r>
          </a:p>
          <a:p>
            <a:pPr>
              <a:buNone/>
            </a:pPr>
            <a:endParaRPr lang="en-US" dirty="0"/>
          </a:p>
          <a:p>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14</a:t>
            </a:fld>
            <a:endParaRPr lang="en-US"/>
          </a:p>
        </p:txBody>
      </p:sp>
    </p:spTree>
    <p:extLst>
      <p:ext uri="{BB962C8B-B14F-4D97-AF65-F5344CB8AC3E}">
        <p14:creationId xmlns:p14="http://schemas.microsoft.com/office/powerpoint/2010/main" val="1423030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pPr>
            <a:r>
              <a:rPr lang="ar-AE" sz="1100"/>
              <a:t>15 دقيقة</a:t>
            </a:r>
          </a:p>
          <a:p>
            <a:pPr>
              <a:buNone/>
            </a:pPr>
            <a:endParaRPr lang="en-US" sz="1100" dirty="0"/>
          </a:p>
          <a:p>
            <a:pPr>
              <a:buNone/>
            </a:pPr>
            <a:r>
              <a:rPr lang="ar-AE" sz="1100" b="1"/>
              <a:t>إرشادات تلخيص الجلسة العامة: </a:t>
            </a:r>
            <a:r>
              <a:rPr lang="ar-AE" sz="1100" b="0"/>
              <a:t>اجمع</a:t>
            </a:r>
            <a:r>
              <a:rPr lang="ar-AE" sz="1100" b="0" baseline="0"/>
              <a:t> المشاركين معًا واسألهم الأسئلة التالية عن أدوات التدريب:</a:t>
            </a:r>
          </a:p>
          <a:p>
            <a:pPr marL="171450" indent="-171450">
              <a:buFont typeface="Arial" panose="020B0604020202020204" pitchFamily="34" charset="0"/>
              <a:buChar char="•"/>
            </a:pPr>
            <a:r>
              <a:rPr lang="ar-AE" sz="1100" b="0" baseline="0"/>
              <a:t> كيف وجدتم أدوات التدريب؟</a:t>
            </a:r>
          </a:p>
          <a:p>
            <a:pPr marL="171450" indent="-171450">
              <a:buFont typeface="Arial" panose="020B0604020202020204" pitchFamily="34" charset="0"/>
              <a:buChar char="•"/>
            </a:pPr>
            <a:r>
              <a:rPr lang="ar-AE" sz="1100"/>
              <a:t> كيف وجدتم التمارين؟</a:t>
            </a:r>
          </a:p>
          <a:p>
            <a:pPr marL="171450" indent="-171450">
              <a:buFont typeface="Arial" panose="020B0604020202020204" pitchFamily="34" charset="0"/>
              <a:buChar char="•"/>
            </a:pPr>
            <a:r>
              <a:rPr lang="ar-AE" sz="1100" baseline="0"/>
              <a:t> كيف ترون العلاقة بين هاتين الأداتين ومهارات التواصل والاستماع الإيجابي التي ناقشناها؟</a:t>
            </a:r>
          </a:p>
          <a:p>
            <a:pPr>
              <a:buNone/>
            </a:pPr>
            <a:endParaRPr lang="en-US" sz="1100" dirty="0"/>
          </a:p>
          <a:p>
            <a:pPr>
              <a:buNone/>
            </a:pPr>
            <a:r>
              <a:rPr lang="ar-AE" sz="1100" b="1"/>
              <a:t>راجع</a:t>
            </a:r>
            <a:r>
              <a:rPr lang="ar-AE" sz="1100"/>
              <a:t> النقاط الموجودة على شريحة العرض</a:t>
            </a:r>
          </a:p>
          <a:p>
            <a:pPr>
              <a:buNone/>
            </a:pPr>
            <a:endParaRPr lang="en-US" sz="1100" dirty="0"/>
          </a:p>
          <a:p>
            <a:pPr>
              <a:buNone/>
            </a:pPr>
            <a:r>
              <a:rPr lang="ar-AE" sz="1100" b="1"/>
              <a:t>الرسالة الأساسية</a:t>
            </a:r>
            <a:r>
              <a:rPr lang="ar-AE" sz="1100"/>
              <a:t>: لا يملك المشرفون دائمًا إجابات أو حلولاً مثالية. يُعد الإشراف </a:t>
            </a:r>
            <a:r>
              <a:rPr lang="ar-AE" sz="1100" u="sng"/>
              <a:t>عملية</a:t>
            </a:r>
            <a:r>
              <a:rPr lang="ar-AE" sz="1100"/>
              <a:t> وقد تقدم كل حالة تحديات وتعقيدات جديدة. </a:t>
            </a:r>
          </a:p>
          <a:p>
            <a:pPr>
              <a:buNone/>
            </a:pPr>
            <a:r>
              <a:rPr lang="ar-AE" sz="1100"/>
              <a:t>من المهم للمشرفين </a:t>
            </a:r>
            <a:r>
              <a:rPr lang="ar-AE" sz="1100" u="sng"/>
              <a:t>تيسير المحادثات</a:t>
            </a:r>
            <a:r>
              <a:rPr lang="ar-AE" sz="1100"/>
              <a:t> مع أخصائيي إدارة الحالة </a:t>
            </a:r>
            <a:r>
              <a:rPr lang="ar-AE" sz="1100" u="sng"/>
              <a:t>وبناء الثقة</a:t>
            </a:r>
            <a:r>
              <a:rPr lang="ar-AE" sz="1100"/>
              <a:t> بين بعضهم وبعض وذلك لتطبيق الممارسة الجيدة في إدارة الحالات بكل ثقة.</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15</a:t>
            </a:fld>
            <a:endParaRPr lang="en-US"/>
          </a:p>
        </p:txBody>
      </p:sp>
    </p:spTree>
    <p:extLst>
      <p:ext uri="{BB962C8B-B14F-4D97-AF65-F5344CB8AC3E}">
        <p14:creationId xmlns:p14="http://schemas.microsoft.com/office/powerpoint/2010/main" val="3812580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16</a:t>
            </a:fld>
            <a:endParaRPr lang="en-AU"/>
          </a:p>
        </p:txBody>
      </p:sp>
    </p:spTree>
    <p:extLst>
      <p:ext uri="{BB962C8B-B14F-4D97-AF65-F5344CB8AC3E}">
        <p14:creationId xmlns:p14="http://schemas.microsoft.com/office/powerpoint/2010/main" val="414027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ar-AE" sz="1100" b="0"/>
              <a:t>5 دقائق</a:t>
            </a:r>
          </a:p>
          <a:p>
            <a:pPr marL="0" indent="0">
              <a:buNone/>
            </a:pPr>
            <a:endParaRPr lang="en-US" sz="1100" b="0" dirty="0"/>
          </a:p>
          <a:p>
            <a:pPr marL="0" indent="0">
              <a:buNone/>
            </a:pPr>
            <a:r>
              <a:rPr lang="ar-AE" sz="1100" b="1"/>
              <a:t>قل</a:t>
            </a:r>
            <a:r>
              <a:rPr lang="ar-AE" sz="1100" b="0"/>
              <a:t>: والآن، بعد أن راجعنا</a:t>
            </a:r>
            <a:r>
              <a:rPr lang="ar-AE" sz="1100" b="0" baseline="0"/>
              <a:t> مهارات التدريب والتواصل، سننتقل إلى مهارة أخرى يجدها المشرفون صعبة؛ أثناء تقديم التعقيبات.</a:t>
            </a:r>
          </a:p>
          <a:p>
            <a:pPr marL="0" indent="0">
              <a:buNone/>
            </a:pPr>
            <a:endParaRPr lang="en-US" sz="1100" b="0" dirty="0"/>
          </a:p>
          <a:p>
            <a:pPr>
              <a:buNone/>
            </a:pPr>
            <a:r>
              <a:rPr lang="ar-AE" sz="1100" b="1"/>
              <a:t>قل:</a:t>
            </a:r>
            <a:r>
              <a:rPr lang="ar-AE" sz="1100"/>
              <a:t> التعقيبات هي مشاركة</a:t>
            </a:r>
            <a:r>
              <a:rPr lang="ar-AE" sz="1100" baseline="0"/>
              <a:t> ملاحظاتنا حول المهارات أو المعرفة أو السلوكيات المتعلقة بأخصائيي إدارة الحالة</a:t>
            </a:r>
            <a:r>
              <a:rPr lang="ar-AE" sz="1100"/>
              <a:t>.</a:t>
            </a:r>
            <a:r>
              <a:rPr lang="ar-AE" sz="1100" baseline="0"/>
              <a:t> وتمثل جزءًا أساسيًّا ومتوقعًا من الإشراف</a:t>
            </a:r>
            <a:r>
              <a:rPr lang="ar-AE" sz="1100"/>
              <a:t>. ولكن لتكون على أكبر قدر من الفعالية، يجب تقديمها بمهارة وحساسية.</a:t>
            </a:r>
          </a:p>
          <a:p>
            <a:pPr>
              <a:buNone/>
            </a:pPr>
            <a:endParaRPr lang="en-US" sz="1100" dirty="0"/>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9731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a:t>5 دقائق</a:t>
            </a:r>
          </a:p>
          <a:p>
            <a:pPr>
              <a:buNone/>
            </a:pPr>
            <a:endParaRPr lang="en-US" sz="1100" dirty="0"/>
          </a:p>
          <a:p>
            <a:pPr>
              <a:buNone/>
            </a:pPr>
            <a:r>
              <a:rPr lang="ar-AE" sz="1100" b="1"/>
              <a:t>راجع</a:t>
            </a:r>
            <a:r>
              <a:rPr lang="ar-AE" sz="1100"/>
              <a:t> النقاط الموجودة في شريحة العرض وتحقق من فهمها قبل المتابعة</a:t>
            </a:r>
          </a:p>
          <a:p>
            <a:pPr>
              <a:buNone/>
            </a:pPr>
            <a:endParaRPr lang="en-US" sz="1100" dirty="0"/>
          </a:p>
          <a:p>
            <a:pPr>
              <a:buNone/>
            </a:pPr>
            <a:r>
              <a:rPr lang="ar-AE" sz="1100" b="1"/>
              <a:t>الرسالة الأساسية:</a:t>
            </a:r>
            <a:r>
              <a:rPr lang="ar-AE" sz="1100"/>
              <a:t> يجب أن تتركز التعقيبات</a:t>
            </a:r>
            <a:r>
              <a:rPr lang="ar-AE" sz="1100" baseline="0"/>
              <a:t> حول</a:t>
            </a:r>
            <a:r>
              <a:rPr lang="ar-AE" sz="1100"/>
              <a:t> تحسين الممارسة حتى يمكننا دعم الأطفال الضعفاء وحمايتهم بشكل أفضل.</a:t>
            </a:r>
          </a:p>
          <a:p>
            <a:pPr marL="0" marR="0" lvl="0" indent="0" algn="l" rtl="0">
              <a:spcBef>
                <a:spcPts val="0"/>
              </a:spcBef>
              <a:buSzPct val="25000"/>
              <a:buNone/>
            </a:pPr>
            <a:endParaRPr sz="1100"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783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a:t>5 دقائق</a:t>
            </a:r>
          </a:p>
          <a:p>
            <a:pPr>
              <a:buNone/>
            </a:pPr>
            <a:endParaRPr lang="en-US" sz="1100" dirty="0"/>
          </a:p>
          <a:p>
            <a:pPr>
              <a:buNone/>
            </a:pPr>
            <a:r>
              <a:rPr lang="ar-AE" sz="1100" b="1"/>
              <a:t>اسأل</a:t>
            </a:r>
            <a:r>
              <a:rPr lang="ar-AE" sz="1100"/>
              <a:t>: هل كان أي شخص في وضع يتيح له تقديم التعقيبات ولكن وجد الأمر صعبًا؟</a:t>
            </a:r>
          </a:p>
          <a:p>
            <a:pPr>
              <a:buNone/>
            </a:pPr>
            <a:endParaRPr lang="en-US" sz="1100" dirty="0"/>
          </a:p>
          <a:p>
            <a:pPr>
              <a:buNone/>
            </a:pPr>
            <a:r>
              <a:rPr lang="ar-AE" sz="1100" b="1"/>
              <a:t> قل</a:t>
            </a:r>
            <a:r>
              <a:rPr lang="ar-AE" sz="1100"/>
              <a:t>: من الطبيعي الشعور بعدم الراحة في تقديم التعقيبات. ولا سيما التعقيبات البناءة.</a:t>
            </a:r>
          </a:p>
          <a:p>
            <a:pPr>
              <a:buNone/>
            </a:pPr>
            <a:endParaRPr lang="en-US" sz="1100" dirty="0"/>
          </a:p>
          <a:p>
            <a:pPr>
              <a:buNone/>
            </a:pPr>
            <a:r>
              <a:rPr lang="ar-AE" sz="1100" b="1"/>
              <a:t>راجع</a:t>
            </a:r>
            <a:r>
              <a:rPr lang="ar-AE" sz="1100"/>
              <a:t> النقاط الموجودة على شريحة العرض.</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19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513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ar-AE" sz="1100" b="0"/>
              <a:t>5 دقائق</a:t>
            </a:r>
          </a:p>
          <a:p>
            <a:pPr marL="0" indent="0">
              <a:buNone/>
            </a:pPr>
            <a:endParaRPr lang="en-US" sz="1100" dirty="0"/>
          </a:p>
          <a:p>
            <a:pPr>
              <a:buNone/>
            </a:pPr>
            <a:r>
              <a:rPr lang="ar-AE" sz="1100" b="1"/>
              <a:t>قل:</a:t>
            </a:r>
            <a:r>
              <a:rPr lang="ar-AE" sz="1100" b="0"/>
              <a:t> بينما</a:t>
            </a:r>
            <a:r>
              <a:rPr lang="ar-AE" sz="1100" b="0" baseline="0"/>
              <a:t> يشعر معظم الأشخاص ببعض التوجس أو الانزعاج من تقديم التعقيبات البنّاءة، يمكن أن يؤدي الفشل في تقديم هذه التعقيبات إلى نتائج سلبية.</a:t>
            </a:r>
            <a:r>
              <a:rPr lang="ar-AE" sz="1100"/>
              <a:t> توجد أسباب قوية جداً وراء حاجتنا إلى تنمية المهارات لتقديم تعقيبات فعالة. وهذا يعني تعلُّم إدارتنا لتقديم التعقيبات!</a:t>
            </a:r>
          </a:p>
          <a:p>
            <a:pPr>
              <a:buNone/>
            </a:pPr>
            <a:endParaRPr lang="en-US" sz="1100" dirty="0"/>
          </a:p>
          <a:p>
            <a:pPr>
              <a:buNone/>
            </a:pPr>
            <a:r>
              <a:rPr lang="ar-AE" sz="1100" b="1"/>
              <a:t> راجع</a:t>
            </a:r>
            <a:r>
              <a:rPr lang="ar-AE" sz="1100" baseline="0"/>
              <a:t> النقاط الموجودة في شريحة العرض وتحقق من وجود أي أسئلة.</a:t>
            </a:r>
          </a:p>
        </p:txBody>
      </p:sp>
      <p:sp>
        <p:nvSpPr>
          <p:cNvPr id="4" name="Slide Number Placeholder 3"/>
          <p:cNvSpPr>
            <a:spLocks noGrp="1"/>
          </p:cNvSpPr>
          <p:nvPr>
            <p:ph type="sldNum" sz="quarter" idx="10"/>
          </p:nvPr>
        </p:nvSpPr>
        <p:spPr/>
        <p:txBody>
          <a:bodyPr/>
          <a:lstStyle/>
          <a:p>
            <a:fld id="{B0C99CFC-2F11-194B-8887-D2CAA3AA5196}" type="slidenum">
              <a:rPr lang="en-US" smtClean="0"/>
              <a:t>20</a:t>
            </a:fld>
            <a:endParaRPr lang="en-US"/>
          </a:p>
        </p:txBody>
      </p:sp>
    </p:spTree>
    <p:extLst>
      <p:ext uri="{BB962C8B-B14F-4D97-AF65-F5344CB8AC3E}">
        <p14:creationId xmlns:p14="http://schemas.microsoft.com/office/powerpoint/2010/main" val="389564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b="0"/>
              <a:t>3 دقائق</a:t>
            </a:r>
          </a:p>
          <a:p>
            <a:pPr>
              <a:buNone/>
            </a:pPr>
            <a:endParaRPr lang="en-US" sz="1100" b="0" dirty="0"/>
          </a:p>
          <a:p>
            <a:pPr lvl="0">
              <a:spcBef>
                <a:spcPts val="0"/>
              </a:spcBef>
              <a:buNone/>
            </a:pPr>
            <a:r>
              <a:rPr lang="ar-AE" sz="1100" b="1"/>
              <a:t>مراجعة</a:t>
            </a:r>
            <a:r>
              <a:rPr lang="ar-AE" sz="1100" b="0"/>
              <a:t> الهدف والنتائج</a:t>
            </a:r>
            <a:r>
              <a:rPr lang="ar-AE" sz="1100" b="0" baseline="0"/>
              <a:t> الواردة في الشريحة</a:t>
            </a:r>
          </a:p>
          <a:p>
            <a:pPr lvl="0">
              <a:spcBef>
                <a:spcPts val="0"/>
              </a:spcBef>
              <a:buNone/>
            </a:pPr>
            <a:endParaRPr lang="en-CA" sz="1100" b="0" dirty="0"/>
          </a:p>
          <a:p>
            <a:pPr>
              <a:buNone/>
            </a:pPr>
            <a:r>
              <a:rPr lang="ar-AE" sz="1100" b="1"/>
              <a:t>قل:</a:t>
            </a:r>
            <a:r>
              <a:rPr lang="ar-AE" sz="1100"/>
              <a:t> في هذه الوحدة، </a:t>
            </a:r>
            <a:r>
              <a:rPr lang="ar-AE" sz="1100" baseline="0"/>
              <a:t>سنتناول</a:t>
            </a:r>
            <a:r>
              <a:rPr lang="ar-AE" sz="1100"/>
              <a:t> بعض المهارات الأساسية التي يمكن أن تدعم العلاقة </a:t>
            </a:r>
            <a:r>
              <a:rPr lang="ar-AE" sz="1100" baseline="0"/>
              <a:t>التي يجب أن يؤسسها المشرف مع أخصائي دراسة الحالة. كما سنتطرق إلى طرق التوجيه ومهارات التواصل والتفكير في طريقة تطبيق المبادئ التوجيهية.  من أجل التمرين، سنقوم بتمثيل الأدوار واستخدام دراسات الحالة.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a:t>
            </a:fld>
            <a:endParaRPr lang="en-US"/>
          </a:p>
        </p:txBody>
      </p:sp>
    </p:spTree>
    <p:extLst>
      <p:ext uri="{BB962C8B-B14F-4D97-AF65-F5344CB8AC3E}">
        <p14:creationId xmlns:p14="http://schemas.microsoft.com/office/powerpoint/2010/main" val="2906643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a:t>5 دقائق</a:t>
            </a:r>
          </a:p>
          <a:p>
            <a:pPr>
              <a:buNone/>
            </a:pPr>
            <a:endParaRPr lang="en-US" sz="1100" dirty="0"/>
          </a:p>
          <a:p>
            <a:pPr>
              <a:buNone/>
            </a:pPr>
            <a:r>
              <a:rPr lang="ar-AE" sz="1100" b="1"/>
              <a:t>راجع</a:t>
            </a:r>
            <a:r>
              <a:rPr lang="ar-AE" sz="1100"/>
              <a:t> النقاط الموجودة على شريحة العرض. تحقق من فهمها قبل المتابعة.</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962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b="0"/>
              <a:t>35 دقيقة</a:t>
            </a:r>
          </a:p>
          <a:p>
            <a:pPr>
              <a:buNone/>
            </a:pPr>
            <a:endParaRPr lang="en-US" sz="1100" b="1" dirty="0"/>
          </a:p>
          <a:p>
            <a:pPr>
              <a:buNone/>
            </a:pPr>
            <a:r>
              <a:rPr lang="ar-AE" sz="1100" b="1"/>
              <a:t>قل:</a:t>
            </a:r>
            <a:r>
              <a:rPr lang="ar-AE" sz="1100" b="0"/>
              <a:t> وبعد أن ناقشنا</a:t>
            </a:r>
            <a:r>
              <a:rPr lang="ar-AE" sz="1100" b="0" baseline="0"/>
              <a:t> أهمية التعقيبات واستكشفنا بعض الأساليب، سنأخذ بعض الوقت الآن للقيام بالتمرين.</a:t>
            </a:r>
            <a:r>
              <a:rPr lang="ar-AE" sz="1100">
                <a:solidFill>
                  <a:schemeClr val="tx1"/>
                </a:solidFill>
                <a:latin typeface="+mn-lt"/>
                <a:ea typeface="+mn-ea"/>
                <a:cs typeface="+mn-cs"/>
              </a:rPr>
              <a:t> ستمثلون الآن أدوارًا يتم فيها تقديم التعقيبات وتلقيها.</a:t>
            </a:r>
          </a:p>
          <a:p>
            <a:r>
              <a:rPr lang="ar-AE" sz="1100">
                <a:solidFill>
                  <a:schemeClr val="tx1"/>
                </a:solidFill>
                <a:latin typeface="+mn-lt"/>
                <a:ea typeface="+mn-ea"/>
                <a:cs typeface="+mn-cs"/>
              </a:rPr>
              <a:t>   </a:t>
            </a:r>
          </a:p>
          <a:p>
            <a:pPr>
              <a:buClr>
                <a:schemeClr val="dk1"/>
              </a:buClr>
              <a:buSzPct val="25000"/>
              <a:buNone/>
            </a:pPr>
            <a:r>
              <a:rPr lang="ar-AE" sz="1100" b="1"/>
              <a:t>تعليمات</a:t>
            </a:r>
            <a:r>
              <a:rPr lang="ar-AE" sz="1100" b="0" baseline="0"/>
              <a:t>:</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 قسّم المشاركين إلى فرق مكونة من ثلاثة أشخاص (أدوار أخصائي الحالة والمشرف والمراقب) بهدف التمرين على تمثيل أدوار السيناريو.</a:t>
            </a:r>
            <a:r>
              <a:rPr lang="ar-AE" sz="1100" b="0" i="0" u="none" strike="noStrike" cap="none" baseline="0">
                <a:latin typeface="+mn-lt"/>
                <a:ea typeface="Calibri"/>
                <a:cs typeface="Calibri"/>
                <a:sym typeface="Calibri"/>
              </a:rPr>
              <a:t> سيكون المشرف في جلسة إشراف فردي مع أخصائي إدارة الحالة. امنح المجموعات 10-15 دقيقة لتمثيل الدور.</a:t>
            </a:r>
            <a:r>
              <a:rPr lang="ar-AE" sz="1100"/>
              <a:t>  </a:t>
            </a:r>
          </a:p>
          <a:p>
            <a:pPr marL="228600" indent="-228600">
              <a:buClr>
                <a:schemeClr val="dk1"/>
              </a:buClr>
              <a:buSzPct val="100000"/>
              <a:buFont typeface="Calibri"/>
              <a:buAutoNum type="arabicPeriod"/>
            </a:pPr>
            <a:r>
              <a:rPr lang="ar-AE" sz="1100" b="0" i="0" u="none" strike="noStrike" cap="none">
                <a:latin typeface="+mn-lt"/>
                <a:ea typeface="Calibri"/>
                <a:cs typeface="Calibri"/>
              </a:rPr>
              <a:t>ادع</a:t>
            </a:r>
            <a:r>
              <a:rPr lang="ar-AE" sz="1100" b="0" i="0" u="none" strike="noStrike" cap="none" baseline="0">
                <a:latin typeface="+mn-lt"/>
                <a:ea typeface="Calibri"/>
                <a:cs typeface="Calibri"/>
              </a:rPr>
              <a:t> المراقبين لتقديم التعقيبات إلى المشرف في مجموعات صغيرة.</a:t>
            </a:r>
          </a:p>
          <a:p>
            <a:pPr marL="228600" indent="-228600">
              <a:buClr>
                <a:schemeClr val="dk1"/>
              </a:buClr>
              <a:buSzPct val="100000"/>
              <a:buFont typeface="Calibri"/>
              <a:buAutoNum type="arabicPeriod"/>
            </a:pPr>
            <a:r>
              <a:rPr lang="ar-AE" sz="1100" b="0" i="0" u="none" strike="noStrike" cap="none">
                <a:latin typeface="+mn-lt"/>
                <a:ea typeface="Calibri"/>
                <a:cs typeface="Calibri"/>
                <a:sym typeface="Calibri"/>
              </a:rPr>
              <a:t>اجمع المشاركين مجددًا واطلب من فريق واحد </a:t>
            </a:r>
            <a:r>
              <a:rPr lang="ar-AE" sz="1100" b="1" i="0" u="sng" strike="noStrike" cap="none">
                <a:latin typeface="+mn-lt"/>
                <a:ea typeface="Calibri"/>
                <a:cs typeface="Calibri"/>
                <a:sym typeface="Calibri"/>
              </a:rPr>
              <a:t>التطوّع</a:t>
            </a:r>
            <a:r>
              <a:rPr lang="ar-AE" sz="1100" b="0" i="0" u="none" strike="noStrike" cap="none">
                <a:latin typeface="+mn-lt"/>
                <a:ea typeface="Calibri"/>
                <a:cs typeface="Calibri"/>
                <a:sym typeface="Calibri"/>
              </a:rPr>
              <a:t> لتمثيل الدور أمام المجموعة الكبيرة</a:t>
            </a:r>
            <a:r>
              <a:rPr lang="ar-AE" sz="1100"/>
              <a:t> (10 دقائق). </a:t>
            </a:r>
          </a:p>
          <a:p>
            <a:pPr marL="685800" marR="0" lvl="1" indent="-228600" algn="r" rtl="1">
              <a:lnSpc>
                <a:spcPct val="100000"/>
              </a:lnSpc>
              <a:spcBef>
                <a:spcPts val="0"/>
              </a:spcBef>
              <a:spcAft>
                <a:spcPts val="0"/>
              </a:spcAft>
              <a:buClr>
                <a:schemeClr val="dk1"/>
              </a:buClr>
              <a:buSzPct val="100000"/>
              <a:buFont typeface="Arial"/>
              <a:buChar char="•"/>
            </a:pPr>
            <a:r>
              <a:rPr lang="ar-AE" sz="1100" b="0" i="0" u="none" strike="noStrike" cap="none">
                <a:solidFill>
                  <a:schemeClr val="dk1"/>
                </a:solidFill>
                <a:latin typeface="+mn-lt"/>
                <a:ea typeface="Calibri"/>
                <a:cs typeface="Calibri"/>
                <a:sym typeface="Calibri"/>
              </a:rPr>
              <a:t>بصفتك مدربًا، تأكد من وجود مساحة آمنة لتمثيل الأدوار أمام المجموعة الكبيرة!</a:t>
            </a:r>
          </a:p>
          <a:p>
            <a:pPr marL="685800" marR="0" lvl="1" indent="-228600" algn="r" rtl="1">
              <a:lnSpc>
                <a:spcPct val="100000"/>
              </a:lnSpc>
              <a:spcBef>
                <a:spcPts val="0"/>
              </a:spcBef>
              <a:spcAft>
                <a:spcPts val="0"/>
              </a:spcAft>
              <a:buClr>
                <a:schemeClr val="dk1"/>
              </a:buClr>
              <a:buSzPct val="100000"/>
              <a:buFont typeface="Arial"/>
              <a:buChar char="•"/>
            </a:pPr>
            <a:r>
              <a:rPr lang="ar-AE" sz="1100" b="0" i="0" u="none" strike="noStrike" cap="none">
                <a:solidFill>
                  <a:schemeClr val="dk1"/>
                </a:solidFill>
                <a:latin typeface="+mn-lt"/>
                <a:ea typeface="Calibri"/>
                <a:cs typeface="Calibri"/>
                <a:sym typeface="Calibri"/>
              </a:rPr>
              <a:t>أكّد على أن هذه دراسة حالة صعبة من نوعها، ونحن هنا جميعًا من أجل التعلم</a:t>
            </a:r>
          </a:p>
          <a:p>
            <a:pPr marL="685800" lvl="1" indent="-228600">
              <a:buClr>
                <a:schemeClr val="dk1"/>
              </a:buClr>
              <a:buSzPct val="100000"/>
              <a:buFont typeface="Arial"/>
              <a:buChar char="•"/>
            </a:pPr>
            <a:r>
              <a:rPr lang="ar-AE" sz="1100"/>
              <a:t> (15 دقيقة) بعد </a:t>
            </a:r>
            <a:r>
              <a:rPr lang="ar-AE" sz="1100" b="0" i="0" u="none" strike="noStrike" cap="none">
                <a:latin typeface="+mn-lt"/>
                <a:ea typeface="Calibri"/>
                <a:cs typeface="Calibri"/>
                <a:sym typeface="Calibri"/>
              </a:rPr>
              <a:t>تمثيل الدور، أولاً اطلب من "المشرف" التعبير عن شعوره ثم أخصائي إدارة الحالة بعد ذلك. خصّص وقتًا لباقي المجموعة للتعليق على ما</a:t>
            </a:r>
            <a:r>
              <a:rPr lang="ar-AE" sz="1100" b="1" i="0" u="none" strike="noStrike" cap="none" baseline="0">
                <a:latin typeface="+mn-lt"/>
                <a:ea typeface="Calibri"/>
                <a:cs typeface="Calibri"/>
                <a:sym typeface="Calibri"/>
              </a:rPr>
              <a:t> شاهدوه جيدًا </a:t>
            </a:r>
            <a:r>
              <a:rPr lang="ar-AE" sz="1100" b="0" i="0" u="none" strike="noStrike" cap="none" baseline="0">
                <a:latin typeface="+mn-lt"/>
                <a:ea typeface="Calibri"/>
                <a:cs typeface="Calibri"/>
                <a:sym typeface="Calibri"/>
              </a:rPr>
              <a:t>؛ وما </a:t>
            </a:r>
            <a:r>
              <a:rPr lang="ar-AE" sz="1100" b="1" i="0" u="none" strike="noStrike" cap="none" baseline="0">
                <a:latin typeface="+mn-lt"/>
                <a:ea typeface="Calibri"/>
                <a:cs typeface="Calibri"/>
                <a:sym typeface="Calibri"/>
              </a:rPr>
              <a:t>قد يقترحون القيام به بطريقة مختلفة في المرة التالية</a:t>
            </a:r>
            <a:r>
              <a:rPr lang="ar-AE" sz="1100" b="0" i="0" u="none" strike="noStrike" cap="none" baseline="0">
                <a:latin typeface="+mn-lt"/>
                <a:ea typeface="Calibri"/>
                <a:cs typeface="Calibri"/>
                <a:sym typeface="Calibri"/>
              </a:rPr>
              <a:t>، فضلاً عن متسع </a:t>
            </a:r>
            <a:r>
              <a:rPr lang="ar-AE" sz="1100" b="0" i="0" u="none" strike="noStrike" cap="none">
                <a:latin typeface="+mn-lt"/>
                <a:ea typeface="Calibri"/>
                <a:cs typeface="Calibri"/>
                <a:sym typeface="Calibri"/>
              </a:rPr>
              <a:t>لطرح الأسئلة.  بصفتك مدربًا، </a:t>
            </a:r>
            <a:r>
              <a:rPr lang="ar-AE" sz="1100" b="0" i="0" u="none" strike="noStrike" cap="none" baseline="0">
                <a:latin typeface="+mn-lt"/>
                <a:ea typeface="Calibri"/>
                <a:cs typeface="Calibri"/>
                <a:sym typeface="Calibri"/>
              </a:rPr>
              <a:t>تأكد من</a:t>
            </a:r>
            <a:r>
              <a:rPr lang="ar-AE" sz="1100" b="0" i="0" u="none" strike="noStrike" cap="none">
                <a:latin typeface="+mn-lt"/>
                <a:ea typeface="Calibri"/>
                <a:cs typeface="Calibri"/>
                <a:sym typeface="Calibri"/>
              </a:rPr>
              <a:t> تقديم تعقيبات مراجعة إيجابية وبنّاءة.</a:t>
            </a:r>
            <a:r>
              <a:rPr lang="ar-AE" sz="1100"/>
              <a:t> </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dirty="0">
              <a:solidFill>
                <a:schemeClr val="dk1"/>
              </a:solidFill>
              <a:latin typeface="+mn-lt"/>
              <a:ea typeface="Calibri"/>
              <a:cs typeface="Calibri"/>
              <a:sym typeface="Calibri"/>
            </a:endParaRPr>
          </a:p>
          <a:p>
            <a:pPr marL="228600" marR="0" lvl="0" indent="-228600" algn="r" rtl="1">
              <a:lnSpc>
                <a:spcPct val="100000"/>
              </a:lnSpc>
              <a:spcBef>
                <a:spcPts val="0"/>
              </a:spcBef>
              <a:spcAft>
                <a:spcPts val="0"/>
              </a:spcAft>
              <a:buClr>
                <a:schemeClr val="dk1"/>
              </a:buClr>
              <a:buSzPct val="100000"/>
              <a:buFont typeface="Arial"/>
              <a:buNone/>
            </a:pPr>
            <a:r>
              <a:rPr lang="ar-AE" sz="1100" b="1" i="0" u="none" strike="noStrike" cap="none">
                <a:solidFill>
                  <a:schemeClr val="dk1"/>
                </a:solidFill>
                <a:latin typeface="+mn-lt"/>
                <a:ea typeface="Calibri"/>
                <a:cs typeface="Calibri"/>
                <a:sym typeface="Calibri"/>
              </a:rPr>
              <a:t>ملاحظات للمدرب</a:t>
            </a:r>
            <a:r>
              <a:rPr lang="ar-AE" sz="1100" b="0" i="0" u="none" strike="noStrike" cap="none">
                <a:solidFill>
                  <a:schemeClr val="dk1"/>
                </a:solidFill>
                <a:latin typeface="+mn-lt"/>
                <a:ea typeface="Calibri"/>
                <a:cs typeface="Calibri"/>
                <a:sym typeface="Calibri"/>
              </a:rPr>
              <a:t>:</a:t>
            </a:r>
          </a:p>
          <a:p>
            <a:pPr marL="228600" marR="0" lvl="0" indent="-228600" algn="r" rtl="1">
              <a:lnSpc>
                <a:spcPct val="100000"/>
              </a:lnSpc>
              <a:spcBef>
                <a:spcPts val="0"/>
              </a:spcBef>
              <a:spcAft>
                <a:spcPts val="0"/>
              </a:spcAft>
              <a:buClr>
                <a:schemeClr val="dk1"/>
              </a:buClr>
              <a:buSzPct val="100000"/>
              <a:buFont typeface="Arial"/>
              <a:buNone/>
            </a:pPr>
            <a:r>
              <a:rPr lang="ar-AE" sz="1100" b="0" i="0" u="none" strike="noStrike" cap="none">
                <a:solidFill>
                  <a:schemeClr val="dk1"/>
                </a:solidFill>
                <a:latin typeface="+mn-lt"/>
                <a:ea typeface="Calibri"/>
                <a:cs typeface="Calibri"/>
                <a:sym typeface="Calibri"/>
              </a:rPr>
              <a:t> قبل التمرين، قم </a:t>
            </a:r>
            <a:r>
              <a:rPr lang="ar-AE" sz="1100" b="0" i="0" u="none" strike="noStrike" cap="none" baseline="0">
                <a:solidFill>
                  <a:schemeClr val="dk1"/>
                </a:solidFill>
                <a:latin typeface="+mn-lt"/>
                <a:ea typeface="Calibri"/>
                <a:cs typeface="Calibri"/>
                <a:sym typeface="Calibri"/>
              </a:rPr>
              <a:t>بتسمية أخصائي إدارة الحالة الخاص بك!</a:t>
            </a:r>
          </a:p>
          <a:p>
            <a:pPr marL="228600" marR="0" lvl="0" indent="-228600" algn="r" rtl="1">
              <a:lnSpc>
                <a:spcPct val="100000"/>
              </a:lnSpc>
              <a:spcBef>
                <a:spcPts val="0"/>
              </a:spcBef>
              <a:spcAft>
                <a:spcPts val="0"/>
              </a:spcAft>
              <a:buClr>
                <a:schemeClr val="dk1"/>
              </a:buClr>
              <a:buSzPct val="100000"/>
              <a:buFont typeface="Arial"/>
              <a:buNone/>
            </a:pPr>
            <a:r>
              <a:rPr lang="ar-AE" sz="1100" b="0" i="0" u="none" strike="noStrike" cap="none">
                <a:solidFill>
                  <a:schemeClr val="dk1"/>
                </a:solidFill>
                <a:latin typeface="+mn-lt"/>
                <a:ea typeface="Calibri"/>
                <a:cs typeface="Calibri"/>
                <a:sym typeface="Calibri"/>
              </a:rPr>
              <a:t>*تأكد من أن تطلب من المجموعات </a:t>
            </a:r>
            <a:r>
              <a:rPr lang="ar-AE" sz="1100" b="1" i="0" u="sng" strike="noStrike" cap="none">
                <a:solidFill>
                  <a:schemeClr val="dk1"/>
                </a:solidFill>
                <a:latin typeface="+mn-lt"/>
                <a:ea typeface="Calibri"/>
                <a:cs typeface="Calibri"/>
                <a:sym typeface="Calibri"/>
              </a:rPr>
              <a:t>التطوّع</a:t>
            </a:r>
            <a:r>
              <a:rPr lang="ar-AE" sz="1100" b="0" i="0" u="none" strike="noStrike" cap="none">
                <a:solidFill>
                  <a:schemeClr val="dk1"/>
                </a:solidFill>
                <a:latin typeface="+mn-lt"/>
                <a:ea typeface="Calibri"/>
                <a:cs typeface="Calibri"/>
                <a:sym typeface="Calibri"/>
              </a:rPr>
              <a:t> لتمثيل</a:t>
            </a:r>
            <a:r>
              <a:rPr lang="ar-AE" sz="1100" b="0" i="0" u="none" strike="noStrike" cap="none" baseline="0">
                <a:solidFill>
                  <a:schemeClr val="dk1"/>
                </a:solidFill>
                <a:latin typeface="+mn-lt"/>
                <a:ea typeface="Calibri"/>
                <a:cs typeface="Calibri"/>
                <a:sym typeface="Calibri"/>
              </a:rPr>
              <a:t> الأدوار أمام زملائهم! ينبغي عدم إجبار أي شخص على تمثيل الأدوار أمام أي مجموعة ما دام يشعر بعدم الارتياح حيال ذلك.</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baseline="0" dirty="0">
              <a:solidFill>
                <a:schemeClr val="dk1"/>
              </a:solidFill>
              <a:latin typeface="+mn-lt"/>
              <a:ea typeface="Calibri"/>
              <a:cs typeface="Calibri"/>
              <a:sym typeface="Calibri"/>
            </a:endParaRPr>
          </a:p>
          <a:p>
            <a:pPr marL="457200" marR="0" lvl="1" indent="0" algn="l" rtl="0">
              <a:lnSpc>
                <a:spcPct val="100000"/>
              </a:lnSpc>
              <a:spcBef>
                <a:spcPts val="0"/>
              </a:spcBef>
              <a:spcAft>
                <a:spcPts val="0"/>
              </a:spcAft>
              <a:buClr>
                <a:schemeClr val="dk1"/>
              </a:buClr>
              <a:buSzPct val="25000"/>
              <a:buFont typeface="Arial"/>
              <a:buNone/>
            </a:pPr>
            <a:endParaRPr lang="en-US" sz="1100" b="0" i="0" u="none" strike="noStrike" cap="none" dirty="0">
              <a:solidFill>
                <a:schemeClr val="dk1"/>
              </a:solidFill>
              <a:latin typeface="+mn-lt"/>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2411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a:t>10 دقائق</a:t>
            </a:r>
          </a:p>
          <a:p>
            <a:pPr>
              <a:buNone/>
            </a:pPr>
            <a:endParaRPr lang="en-US" sz="1100" dirty="0"/>
          </a:p>
          <a:p>
            <a:pPr>
              <a:buNone/>
            </a:pPr>
            <a:r>
              <a:rPr lang="ar-AE" sz="1100" b="1"/>
              <a:t> قل</a:t>
            </a:r>
            <a:r>
              <a:rPr lang="ar-AE" sz="1100"/>
              <a:t>: إليكم</a:t>
            </a:r>
            <a:r>
              <a:rPr lang="ar-AE" sz="1100" baseline="0"/>
              <a:t> بعض الاقتراحات حول تقديم التعقيبات الفعالة بصفتكم مشرفين.</a:t>
            </a:r>
          </a:p>
          <a:p>
            <a:pPr>
              <a:buNone/>
            </a:pPr>
            <a:endParaRPr lang="en-US" sz="1100" dirty="0"/>
          </a:p>
          <a:p>
            <a:pPr>
              <a:buNone/>
            </a:pPr>
            <a:r>
              <a:rPr lang="ar-AE" sz="1100" b="1"/>
              <a:t> راجع</a:t>
            </a:r>
            <a:r>
              <a:rPr lang="ar-AE" sz="1100" b="0"/>
              <a:t> النقاط الموجودة على شريحة العرض</a:t>
            </a:r>
          </a:p>
          <a:p>
            <a:pPr>
              <a:buNone/>
            </a:pPr>
            <a:endParaRPr lang="en-US" sz="1100"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i="0" u="none" strike="noStrike" cap="none">
                <a:solidFill>
                  <a:schemeClr val="dk1"/>
                </a:solidFill>
                <a:latin typeface="+mn-lt"/>
                <a:ea typeface="Calibri"/>
                <a:cs typeface="Calibri"/>
                <a:sym typeface="Calibri"/>
              </a:rPr>
              <a:t>وزّع</a:t>
            </a:r>
            <a:r>
              <a:rPr lang="ar-AE" sz="1100" b="0" i="0" u="none" strike="noStrike" cap="none" baseline="0">
                <a:solidFill>
                  <a:schemeClr val="dk1"/>
                </a:solidFill>
                <a:latin typeface="+mn-lt"/>
                <a:ea typeface="Calibri"/>
                <a:cs typeface="Calibri"/>
                <a:sym typeface="Calibri"/>
              </a:rPr>
              <a:t> نصائح خاصة بنشرة تقديم التعقيبات</a:t>
            </a:r>
          </a:p>
          <a:p>
            <a:pPr>
              <a:buNone/>
            </a:pPr>
            <a:endParaRPr lang="en-US" sz="1100" b="1" dirty="0"/>
          </a:p>
          <a:p>
            <a:pPr>
              <a:buNone/>
            </a:pPr>
            <a:r>
              <a:rPr lang="ar-AE" sz="1100" b="1"/>
              <a:t>الرسالة الأساسية:</a:t>
            </a:r>
            <a:r>
              <a:rPr lang="ar-AE" sz="1100"/>
              <a:t> كلمة "بنَّاء" لا تعني سلبيًا.</a:t>
            </a:r>
            <a:r>
              <a:rPr lang="ar-AE" sz="1100" baseline="0"/>
              <a:t> حيث تأتي من الفعل "يشيد" أو "يبني".</a:t>
            </a:r>
            <a:r>
              <a:rPr lang="ar-AE" sz="1100"/>
              <a:t> وتعني كلمة بنَّاء مساعدة أخصائي إدارة الحالة بناءً على خيارات جديدة عندما تعجز الاستراتيجيات التي استخدمها عن تحقيق النتائج التي أرادها للأطفال.</a:t>
            </a:r>
          </a:p>
          <a:p>
            <a:pPr marL="0" marR="0" lvl="0" indent="0" algn="l" rtl="0">
              <a:spcBef>
                <a:spcPts val="0"/>
              </a:spcBef>
              <a:buSzPct val="25000"/>
              <a:buNone/>
            </a:pPr>
            <a:endParaRPr sz="1100"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8267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latin typeface="+mn-lt"/>
              </a:rPr>
              <a:t>5 دقائق</a:t>
            </a:r>
          </a:p>
          <a:p>
            <a:pPr>
              <a:buNone/>
            </a:pPr>
            <a:endParaRPr lang="en-US" sz="1100" dirty="0">
              <a:latin typeface="+mn-lt"/>
            </a:endParaRPr>
          </a:p>
          <a:p>
            <a:pPr>
              <a:buNone/>
            </a:pPr>
            <a:r>
              <a:rPr lang="ar-AE" sz="1100" b="1">
                <a:latin typeface="+mn-lt"/>
              </a:rPr>
              <a:t>اسأل</a:t>
            </a:r>
            <a:r>
              <a:rPr lang="ar-AE" sz="1100">
                <a:latin typeface="+mn-lt"/>
              </a:rPr>
              <a:t>: هل هناك أحد لديه أي أسئلة أو تعليقات بشأن تقديم التعقيبات؟</a:t>
            </a:r>
          </a:p>
          <a:p>
            <a:pPr>
              <a:buNone/>
            </a:pPr>
            <a:endParaRPr lang="en-US" sz="1100" dirty="0">
              <a:latin typeface="+mn-lt"/>
            </a:endParaRPr>
          </a:p>
          <a:p>
            <a:pPr>
              <a:buNone/>
            </a:pPr>
            <a:r>
              <a:rPr lang="ar-AE" sz="1100" b="1">
                <a:latin typeface="+mn-lt"/>
              </a:rPr>
              <a:t>ملاحظة للمدرب:  </a:t>
            </a:r>
            <a:r>
              <a:rPr lang="ar-AE" sz="1100">
                <a:latin typeface="+mn-lt"/>
              </a:rPr>
              <a:t>إذا</a:t>
            </a:r>
            <a:r>
              <a:rPr lang="ar-AE" sz="1100" baseline="0">
                <a:latin typeface="+mn-lt"/>
              </a:rPr>
              <a:t> توافر الوقت، فمن المفضل تخصيص بعض الوقت لمراجعة طريقة </a:t>
            </a:r>
            <a:r>
              <a:rPr lang="ar-AE" sz="1100" b="1" i="1" u="sng" baseline="0">
                <a:latin typeface="+mn-lt"/>
              </a:rPr>
              <a:t>تلقي</a:t>
            </a:r>
            <a:r>
              <a:rPr lang="ar-AE" sz="1100" baseline="0">
                <a:latin typeface="+mn-lt"/>
              </a:rPr>
              <a:t> التعقيبات. يمكن تطبيق ذلك على كل منا، حيث يجب أن يستفيد جميع المهنيين من التعقيبات.</a:t>
            </a:r>
          </a:p>
          <a:p>
            <a:pPr>
              <a:buNone/>
            </a:pPr>
            <a:endParaRPr lang="en-US" sz="1100" baseline="0" dirty="0">
              <a:latin typeface="+mn-lt"/>
            </a:endParaRPr>
          </a:p>
          <a:p>
            <a:pPr>
              <a:buNone/>
            </a:pPr>
            <a:r>
              <a:rPr lang="ar-AE" sz="1100" baseline="0">
                <a:latin typeface="+mn-lt"/>
              </a:rPr>
              <a:t>تلقي التعقيبات:</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 استمع من دون مقاطعة.</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انتبه لتفاعلاتك غير اللفظية.</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 كن منفتحًا ومتقبلاً للأفكار والمناهج الجديدة.</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احرص على فهم الرسالة وأعد صياغة ما قد قيل حتى تتأكد من فهمك له.</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فكِّر وحدّد ما يجب فعله – قد لا تعمل بالآراء التي تم تقديمها لك ولكن ينبغي أن يشعر الأشخاص بأن يتم أخذ وجهات نظرهم بعين الاعتبار. </a:t>
            </a:r>
          </a:p>
          <a:p>
            <a:pPr>
              <a:buClr>
                <a:srgbClr val="95CD7A"/>
              </a:buClr>
              <a:buFont typeface="Wingdings" charset="2"/>
              <a:buChar char="§"/>
            </a:pPr>
            <a:r>
              <a:rPr lang="ar-AE" sz="1100">
                <a:solidFill>
                  <a:schemeClr val="tx1">
                    <a:lumMod val="65000"/>
                    <a:lumOff val="35000"/>
                  </a:schemeClr>
                </a:solidFill>
                <a:latin typeface="+mn-lt"/>
                <a:ea typeface="Helvetica Neue" charset="0"/>
                <a:cs typeface="Helvetica Neue" charset="0"/>
              </a:rPr>
              <a:t>المتابعة.</a:t>
            </a:r>
          </a:p>
          <a:p>
            <a:pPr>
              <a:buNone/>
            </a:pPr>
            <a:endParaRPr lang="en-US" dirty="0"/>
          </a:p>
          <a:p>
            <a:pPr>
              <a:buNone/>
            </a:pPr>
            <a:endParaRPr lang="en-US" dirty="0"/>
          </a:p>
          <a:p>
            <a:pPr>
              <a:buNone/>
            </a:pPr>
            <a:endParaRPr lang="en-US" dirty="0"/>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1190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25</a:t>
            </a:fld>
            <a:endParaRPr lang="en-AU"/>
          </a:p>
        </p:txBody>
      </p:sp>
    </p:spTree>
    <p:extLst>
      <p:ext uri="{BB962C8B-B14F-4D97-AF65-F5344CB8AC3E}">
        <p14:creationId xmlns:p14="http://schemas.microsoft.com/office/powerpoint/2010/main" val="2401285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ar-AE" sz="1100"/>
              <a:t>10 دقائق</a:t>
            </a:r>
          </a:p>
          <a:p>
            <a:pPr marL="0" indent="0">
              <a:buNone/>
            </a:pPr>
            <a:endParaRPr lang="en-US" sz="1100" dirty="0"/>
          </a:p>
          <a:p>
            <a:pPr marL="0" indent="0">
              <a:buNone/>
            </a:pPr>
            <a:r>
              <a:rPr lang="ar-AE" sz="1100" b="1"/>
              <a:t>قل</a:t>
            </a:r>
            <a:r>
              <a:rPr lang="ar-AE" sz="1100"/>
              <a:t>: سنخصص </a:t>
            </a:r>
            <a:r>
              <a:rPr lang="ar-AE" sz="1100" baseline="0"/>
              <a:t>بعض الوقت للتفكير في العلاقة بين المبادئ التوجيهية لإدارة الحالات والإشراف.  </a:t>
            </a:r>
          </a:p>
          <a:p>
            <a:pPr marL="0" indent="0">
              <a:buNone/>
            </a:pPr>
            <a:endParaRPr lang="en-US" sz="1100" baseline="0" dirty="0"/>
          </a:p>
          <a:p>
            <a:pPr marL="0" indent="0">
              <a:buNone/>
            </a:pPr>
            <a:r>
              <a:rPr lang="ar-AE" sz="1100" b="1" baseline="0"/>
              <a:t>اسأل</a:t>
            </a:r>
            <a:r>
              <a:rPr lang="ar-AE" sz="1100" baseline="0"/>
              <a:t>: من يمكنه تذكيري ببعض المبادئ التوجيهية حول إدارة الحالات؟</a:t>
            </a:r>
          </a:p>
          <a:p>
            <a:pPr marL="0" indent="0">
              <a:buNone/>
            </a:pPr>
            <a:endParaRPr lang="en-US" sz="1100" dirty="0"/>
          </a:p>
          <a:p>
            <a:pPr>
              <a:buNone/>
            </a:pPr>
            <a:r>
              <a:rPr lang="ar-AE" sz="1100"/>
              <a:t>بعجالة، راجع في الجلسة العامة المبادئ التوجيهية الخاصة بإدارة الحالات (</a:t>
            </a:r>
            <a:r>
              <a:rPr lang="ar-AE" sz="1100" b="1"/>
              <a:t>ملاحظة المدرب</a:t>
            </a:r>
            <a:r>
              <a:rPr lang="ar-AE" sz="1100"/>
              <a:t>: من</a:t>
            </a:r>
            <a:r>
              <a:rPr lang="ar-AE" sz="1100" baseline="0"/>
              <a:t> المفترض أن يكون معظم المشاركين على دراية بالمبادئ التوجيهية بالفعل بصفتهم مشرفين. وإن ظهر أنهم بحاجة إلى مراجعة متعمقة؛ فخصص بعض الوقت لوضع هذه المحادثة على رأس أولوياتك).</a:t>
            </a:r>
          </a:p>
          <a:p>
            <a:pPr>
              <a:buNone/>
            </a:pPr>
            <a:endParaRPr lang="en-US" sz="1100" dirty="0"/>
          </a:p>
          <a:p>
            <a:pPr>
              <a:buNone/>
            </a:pPr>
            <a:r>
              <a:rPr lang="ar-AE" sz="1100" b="1"/>
              <a:t>وزِّع</a:t>
            </a:r>
            <a:r>
              <a:rPr lang="ar-AE" sz="1100"/>
              <a:t>: 3.8 المبادئ التوجيهية الخاصة بإدارة الحالات</a:t>
            </a:r>
          </a:p>
          <a:p>
            <a:pPr>
              <a:buNone/>
            </a:pPr>
            <a:endParaRPr lang="en-US" sz="1100" dirty="0"/>
          </a:p>
          <a:p>
            <a:pPr>
              <a:buNone/>
            </a:pPr>
            <a:r>
              <a:rPr lang="ar-AE" sz="1100" b="1"/>
              <a:t> قل</a:t>
            </a:r>
            <a:r>
              <a:rPr lang="ar-AE" sz="1100"/>
              <a:t>: يتمثل</a:t>
            </a:r>
            <a:r>
              <a:rPr lang="ar-AE" sz="1100" baseline="0"/>
              <a:t> العامل الرئيسي للإشراف الفعال في أن يكون لديكم معرفة جيدة بالمبادئ والممارسات الخاصة بإدارة الحالات </a:t>
            </a:r>
            <a:r>
              <a:rPr lang="ar-AE" sz="1100"/>
              <a:t>ومهارات الإشراف</a:t>
            </a:r>
            <a:r>
              <a:rPr lang="ar-AE" sz="1100" baseline="0"/>
              <a:t> والسلوكيات لتطبيقها على الوضعين الفردي والجماعي.</a:t>
            </a:r>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34637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5" name="Shape 28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b="0">
                <a:latin typeface="+mn-lt"/>
              </a:rPr>
              <a:t>30 دقيقة</a:t>
            </a:r>
          </a:p>
          <a:p>
            <a:pPr>
              <a:buNone/>
            </a:pPr>
            <a:endParaRPr lang="en-US" sz="1100" b="1" dirty="0">
              <a:latin typeface="+mn-lt"/>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baseline="0">
                <a:latin typeface="+mn-lt"/>
              </a:rPr>
              <a:t> قل</a:t>
            </a:r>
            <a:r>
              <a:rPr lang="ar-AE" sz="1100" baseline="0">
                <a:latin typeface="+mn-lt"/>
              </a:rPr>
              <a:t>: سنناقش بعض الأمثلة العملية على تطبيق المبادئ التوجيهية بصفتكم مشرفين.</a:t>
            </a:r>
          </a:p>
          <a:p>
            <a:pPr>
              <a:buNone/>
            </a:pPr>
            <a:endParaRPr lang="en-US" sz="1100" b="1" dirty="0">
              <a:latin typeface="+mn-lt"/>
            </a:endParaRPr>
          </a:p>
          <a:p>
            <a:pPr>
              <a:buNone/>
            </a:pPr>
            <a:r>
              <a:rPr lang="ar-AE" sz="1100" b="1">
                <a:latin typeface="+mn-lt"/>
              </a:rPr>
              <a:t>تعليمات</a:t>
            </a:r>
            <a:r>
              <a:rPr lang="ar-AE" sz="1100">
                <a:latin typeface="+mn-lt"/>
              </a:rPr>
              <a:t>:</a:t>
            </a:r>
          </a:p>
          <a:p>
            <a:pPr marL="228600" indent="-228600">
              <a:buAutoNum type="arabicPeriod"/>
            </a:pPr>
            <a:r>
              <a:rPr lang="ar-AE" sz="1100">
                <a:latin typeface="+mn-lt"/>
              </a:rPr>
              <a:t> قسِّم المشاركين إلى 7 مجموعات صغيرة.</a:t>
            </a:r>
          </a:p>
          <a:p>
            <a:pPr marL="228600" indent="-228600">
              <a:buAutoNum type="arabicPeriod"/>
            </a:pPr>
            <a:r>
              <a:rPr lang="ar-AE" sz="1100">
                <a:latin typeface="+mn-lt"/>
              </a:rPr>
              <a:t> وزّع سيناريو واحدًا لكل مجموعة.</a:t>
            </a:r>
          </a:p>
          <a:p>
            <a:pPr marL="228600" indent="-228600">
              <a:buAutoNum type="arabicPeriod"/>
            </a:pPr>
            <a:r>
              <a:rPr lang="ar-AE" sz="1100">
                <a:latin typeface="+mn-lt"/>
              </a:rPr>
              <a:t>خصص 10 دقائق لمناقشة الأسئلة</a:t>
            </a:r>
            <a:r>
              <a:rPr lang="ar-AE" sz="1100" baseline="0">
                <a:latin typeface="+mn-lt"/>
              </a:rPr>
              <a:t> المدرجة على الشريحة</a:t>
            </a:r>
          </a:p>
          <a:p>
            <a:pPr marL="0" lvl="0" indent="0">
              <a:buClr>
                <a:schemeClr val="bg1"/>
              </a:buClr>
              <a:buFont typeface="Arial" panose="020B0604020202020204" pitchFamily="34" charset="0"/>
              <a:buNone/>
            </a:pPr>
            <a:r>
              <a:rPr lang="ar-AE" sz="1100" b="0" baseline="0">
                <a:solidFill>
                  <a:schemeClr val="bg1"/>
                </a:solidFill>
                <a:latin typeface="+mn-lt"/>
              </a:rPr>
              <a:t>4.  </a:t>
            </a:r>
            <a:r>
              <a:rPr lang="ar-AE" sz="1100" b="1" baseline="0">
                <a:latin typeface="+mn-lt"/>
              </a:rPr>
              <a:t>ادع كل مجموعة لعرض السيناريو الخاص بها وتلخيص</a:t>
            </a:r>
            <a:r>
              <a:rPr lang="ar-AE" sz="1100" baseline="0">
                <a:latin typeface="+mn-lt"/>
              </a:rPr>
              <a:t> مناقشتها للمجموعة الكبيرة.</a:t>
            </a:r>
          </a:p>
          <a:p>
            <a:pPr>
              <a:buNone/>
            </a:pPr>
            <a:endParaRPr lang="en-US" sz="1100" baseline="0" dirty="0">
              <a:latin typeface="+mn-lt"/>
            </a:endParaRPr>
          </a:p>
          <a:p>
            <a:pPr>
              <a:buNone/>
            </a:pPr>
            <a:r>
              <a:rPr lang="ar-AE" sz="1100" b="1" baseline="0">
                <a:latin typeface="+mn-lt"/>
              </a:rPr>
              <a:t>ملاحظة للمدرب</a:t>
            </a:r>
            <a:r>
              <a:rPr lang="ar-AE" sz="1100" baseline="0">
                <a:latin typeface="+mn-lt"/>
              </a:rPr>
              <a:t>:</a:t>
            </a:r>
          </a:p>
          <a:p>
            <a:pPr>
              <a:buNone/>
            </a:pPr>
            <a:r>
              <a:rPr lang="ar-AE" sz="1100" baseline="0">
                <a:latin typeface="+mn-lt"/>
              </a:rPr>
              <a:t> بصفتك مدربًا، لا تنس أن تؤكد على نطاق المبادئ التوجيهية التي يجب أخذها في الاعتبار لكل سيناريو وأي مهارات تواصل محددة أو مهارات أخرى يجب عليهم تطبيقها والإرشادات المتعلقة بتقديم التعقيبات.</a:t>
            </a:r>
          </a:p>
          <a:p>
            <a:pPr>
              <a:buNone/>
            </a:pPr>
            <a:endParaRPr lang="en-US" sz="1100" baseline="0" dirty="0">
              <a:latin typeface="+mn-lt"/>
            </a:endParaRP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سيناريو 1: كثيرًا ما تتصل بك إحدى أخصائيات إدارة الحالة في فريقك خارج ساعات العمل للتحدث عن مشكلات علاقتها مع زوجها.</a:t>
            </a: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سيناريو 2: تكتشف أن أخصائي إدارة الحالة أحال حالة ما من دون موافقة الطفل أو مقدم الرعاية</a:t>
            </a: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 سيناريو 3: كان أحد أخصائيي إدارة الحالة يقول لمقدمي الرعاية إن العقوبة البدنية نظام سلوكي مقبول، وعندما سألته عن ذلك قال: "هذا ما فعله معي والداي".</a:t>
            </a: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سيناريو 4: تكتشف أن أحد أخصائيي إدارة الحالة يقبل هدايا من أسرة أحد الأطفال مقابل تقديم الخدمات</a:t>
            </a: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سيناريو 5: أثناء إحدى جلسات المراقبة، تلاحظ أن أخصائي إدارة الحالة يلوم الطفل بطريقة غير مباشرة. وينزعج الطفل ويتأثر بذلك بشكل واضح</a:t>
            </a:r>
          </a:p>
          <a:p>
            <a:pPr marL="0" marR="0" indent="0" algn="r" defTabSz="914400" rtl="1" eaLnBrk="1" fontAlgn="auto" latinLnBrk="0" hangingPunct="1">
              <a:lnSpc>
                <a:spcPct val="100000"/>
              </a:lnSpc>
              <a:spcBef>
                <a:spcPts val="0"/>
              </a:spcBef>
              <a:spcAft>
                <a:spcPts val="0"/>
              </a:spcAft>
              <a:buClrTx/>
              <a:buSzTx/>
              <a:buNone/>
              <a:tabLst/>
              <a:defRPr/>
            </a:pPr>
            <a:r>
              <a:rPr lang="ar-AE" sz="1100">
                <a:solidFill>
                  <a:schemeClr val="bg1">
                    <a:lumMod val="10000"/>
                  </a:schemeClr>
                </a:solidFill>
                <a:latin typeface="+mn-lt"/>
              </a:rPr>
              <a:t>سيناريو 6: تم سماع إحدى أخصائيات إدارة الحالة مصادفةً وهي تُصدر تصريحات فيها تمييز عنصري ضد </a:t>
            </a:r>
            <a:r>
              <a:rPr lang="ar-AE" sz="1100">
                <a:solidFill>
                  <a:srgbClr val="FF0000"/>
                </a:solidFill>
                <a:latin typeface="+mn-lt"/>
              </a:rPr>
              <a:t>اللاجئين</a:t>
            </a:r>
            <a:r>
              <a:rPr lang="ar-AE" sz="1100">
                <a:solidFill>
                  <a:schemeClr val="bg1">
                    <a:lumMod val="10000"/>
                  </a:schemeClr>
                </a:solidFill>
                <a:latin typeface="+mn-lt"/>
              </a:rPr>
              <a:t> في المجتمع. ويوجد لديها العديد من الأطفال والأُسر </a:t>
            </a:r>
            <a:r>
              <a:rPr lang="ar-AE" sz="1100">
                <a:solidFill>
                  <a:srgbClr val="FF0000"/>
                </a:solidFill>
                <a:latin typeface="+mn-lt"/>
              </a:rPr>
              <a:t>اللاجئة</a:t>
            </a:r>
            <a:r>
              <a:rPr lang="ar-AE" sz="1100">
                <a:solidFill>
                  <a:schemeClr val="bg1">
                    <a:lumMod val="10000"/>
                  </a:schemeClr>
                </a:solidFill>
                <a:latin typeface="+mn-lt"/>
              </a:rPr>
              <a:t> ضمن الحالات التي تعمل معها وينتابك شعور بالقلق أنها تعاملهم بطريقة مختلفة عن الآخرين</a:t>
            </a:r>
          </a:p>
          <a:p>
            <a:pPr marL="0" marR="0" indent="0" algn="r" defTabSz="914400" rtl="1" eaLnBrk="1" fontAlgn="auto" latinLnBrk="0" hangingPunct="1">
              <a:lnSpc>
                <a:spcPct val="100000"/>
              </a:lnSpc>
              <a:spcBef>
                <a:spcPts val="0"/>
              </a:spcBef>
              <a:spcAft>
                <a:spcPts val="0"/>
              </a:spcAft>
              <a:buClrTx/>
              <a:buSzTx/>
              <a:buNone/>
              <a:tabLst/>
              <a:defRPr/>
            </a:pPr>
            <a:r>
              <a:rPr lang="ar-AE" sz="1100" baseline="0">
                <a:solidFill>
                  <a:schemeClr val="bg1">
                    <a:lumMod val="10000"/>
                  </a:schemeClr>
                </a:solidFill>
                <a:latin typeface="+mn-lt"/>
              </a:rPr>
              <a:t>سيناريو 7: لاحظت تكون مجموعة مقرَّبة في فريقك حيث كان هناك 3 أخصائيات حالة يتناولن القهوة معًا دون إخبار الآخرين. وأتت أخصائية حالة إليك وقالت إنها شعرت بالاستبعاد لأنها شاهدتهنّ وهن يغادرن يومًا ما وطلبت الانضمام إليهن فأجبن "لا، معذرة يجب أن نناقش حالة ما".</a:t>
            </a:r>
          </a:p>
          <a:p>
            <a:pPr>
              <a:buNone/>
            </a:pPr>
            <a:endParaRPr lang="en-US" sz="1100" dirty="0">
              <a:latin typeface="+mn-lt"/>
            </a:endParaRPr>
          </a:p>
          <a:p>
            <a:pPr marL="0" marR="0" lvl="0" indent="0" algn="l" rtl="0">
              <a:spcBef>
                <a:spcPts val="0"/>
              </a:spcBef>
              <a:buSzPct val="25000"/>
              <a:buNone/>
            </a:pPr>
            <a:endParaRPr sz="1100" b="0" i="0" u="none" strike="noStrike" cap="none" dirty="0">
              <a:solidFill>
                <a:schemeClr val="dk1"/>
              </a:solidFill>
              <a:latin typeface="+mn-lt"/>
              <a:ea typeface="Calibri"/>
              <a:cs typeface="Calibri"/>
              <a:sym typeface="Calibri"/>
            </a:endParaRPr>
          </a:p>
        </p:txBody>
      </p:sp>
      <p:sp>
        <p:nvSpPr>
          <p:cNvPr id="286" name="Shape 28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628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r" rtl="1">
              <a:lnSpc>
                <a:spcPct val="100000"/>
              </a:lnSpc>
              <a:spcBef>
                <a:spcPts val="0"/>
              </a:spcBef>
              <a:spcAft>
                <a:spcPts val="0"/>
              </a:spcAft>
              <a:buClr>
                <a:schemeClr val="dk1"/>
              </a:buClr>
              <a:buSzPct val="25000"/>
              <a:buFont typeface="Calibri"/>
              <a:buNone/>
            </a:pPr>
            <a:r>
              <a:rPr lang="ar-AE" sz="1200" b="0" i="0" u="none" strike="noStrike" cap="none">
                <a:solidFill>
                  <a:schemeClr val="dk1"/>
                </a:solidFill>
                <a:latin typeface="Calibri"/>
                <a:ea typeface="Calibri"/>
                <a:cs typeface="Calibri"/>
                <a:sym typeface="Calibri"/>
              </a:rPr>
              <a:t>5 دقائق</a:t>
            </a:r>
          </a:p>
          <a:p>
            <a:pPr marL="0" marR="0" lvl="0" indent="0" algn="l" rtl="0">
              <a:lnSpc>
                <a:spcPct val="100000"/>
              </a:lnSpc>
              <a:spcBef>
                <a:spcPts val="0"/>
              </a:spcBef>
              <a:spcAft>
                <a:spcPts val="0"/>
              </a:spcAft>
              <a:buClr>
                <a:schemeClr val="dk1"/>
              </a:buClr>
              <a:buSzPct val="25000"/>
              <a:buFont typeface="Calibri"/>
              <a:buNone/>
            </a:pPr>
            <a:endParaRPr lang="en-CA" sz="1200" b="0" i="0" u="none" strike="noStrike" cap="none" dirty="0">
              <a:solidFill>
                <a:schemeClr val="dk1"/>
              </a:solidFill>
              <a:latin typeface="Calibri"/>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200" b="1" i="0" u="none" strike="noStrike" cap="none">
                <a:solidFill>
                  <a:schemeClr val="dk1"/>
                </a:solidFill>
                <a:latin typeface="Calibri"/>
                <a:ea typeface="Calibri"/>
                <a:cs typeface="Calibri"/>
                <a:sym typeface="Calibri"/>
              </a:rPr>
              <a:t>راجع</a:t>
            </a:r>
            <a:r>
              <a:rPr lang="ar-AE" sz="1200" b="0" i="0" u="none" strike="noStrike" cap="none">
                <a:solidFill>
                  <a:schemeClr val="dk1"/>
                </a:solidFill>
                <a:latin typeface="Calibri"/>
                <a:ea typeface="Calibri"/>
                <a:cs typeface="Calibri"/>
                <a:sym typeface="Calibri"/>
              </a:rPr>
              <a:t> النقاط الموجودة على شريحة العرض.</a:t>
            </a:r>
          </a:p>
        </p:txBody>
      </p:sp>
      <p:sp>
        <p:nvSpPr>
          <p:cNvPr id="305" name="Shape 30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28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582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fontAlgn="base">
              <a:buNone/>
            </a:pPr>
            <a:r>
              <a:rPr lang="ar-AE" sz="1100"/>
              <a:t>5 دقائق</a:t>
            </a:r>
          </a:p>
          <a:p>
            <a:pPr fontAlgn="base">
              <a:buNone/>
            </a:pPr>
            <a:endParaRPr lang="en-US" sz="1100" dirty="0"/>
          </a:p>
          <a:p>
            <a:pPr fontAlgn="base">
              <a:buNone/>
            </a:pPr>
            <a:r>
              <a:rPr lang="ar-AE" sz="1100" b="1"/>
              <a:t>قل</a:t>
            </a:r>
            <a:r>
              <a:rPr lang="ar-AE" sz="1100"/>
              <a:t>: المهارة</a:t>
            </a:r>
            <a:r>
              <a:rPr lang="ar-AE" sz="1100" baseline="0"/>
              <a:t> الأخيرة التي سنراجعها اليوم هي مهارة تيسير المجموعات. تذكر أننا تحدثنا بالأمس حول اجتماعات إدارة الحالة والتي تعد ممارسة الإشراف الجماعي الأكثر شيوعًا.</a:t>
            </a:r>
          </a:p>
          <a:p>
            <a:pPr fontAlgn="base">
              <a:buNone/>
            </a:pPr>
            <a:endParaRPr lang="en-US" sz="1100" baseline="0" dirty="0"/>
          </a:p>
          <a:p>
            <a:pPr fontAlgn="base">
              <a:buNone/>
            </a:pPr>
            <a:r>
              <a:rPr lang="ar-AE" sz="1100" b="1" baseline="0"/>
              <a:t> قل</a:t>
            </a:r>
            <a:r>
              <a:rPr lang="ar-AE" sz="1100" baseline="0"/>
              <a:t>: يلزم العديد من مهارات التيسير من أجل تيسير اجتماع فعال.  أثناء هذه الجلسة،</a:t>
            </a:r>
            <a:r>
              <a:rPr lang="ar-AE" sz="1100"/>
              <a:t> سنقوم بمشاركة بعض نصائح التيسير وسنعطيكم فرصة للتفكير والتخطيط لاجتماع إدارة الحالات.</a:t>
            </a:r>
          </a:p>
          <a:p>
            <a:endParaRPr lang="en-US" dirty="0"/>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60464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noAutofit/>
          </a:bodyPr>
          <a:lstStyle/>
          <a:p>
            <a:pPr>
              <a:buNone/>
            </a:pPr>
            <a:r>
              <a:rPr lang="ar-AE" sz="1100"/>
              <a:t>15 دقيقة</a:t>
            </a:r>
          </a:p>
          <a:p>
            <a:pPr>
              <a:buNone/>
            </a:pPr>
            <a:endParaRPr lang="en-US" sz="1100" dirty="0"/>
          </a:p>
          <a:p>
            <a:pPr>
              <a:buNone/>
            </a:pPr>
            <a:r>
              <a:rPr lang="ar-AE" sz="1100" b="1"/>
              <a:t> قل:</a:t>
            </a:r>
            <a:r>
              <a:rPr lang="ar-AE" sz="1100"/>
              <a:t> إذا كنت قد شاركت في اجتماع تمت إدارته جيدًا، فربما تعتقد أن تيسير المجموعات أمر سهل. والحقيقة على الأرجح أنه كان لديك ميسر يتمتع بالخبرة والمهارة! حيث يتولى الميسرون مسؤولية 3 مهام رئيسية: أولاً، تقع على عاتقهم مسؤولية المحتوى؛ وثانيًا، مسؤولية العملية؛ وثالثًا، مسؤولية وضع الأسس اللازمة لدعم علاقات العمل الفعالة. لنستكشف ذلك قليلاً.</a:t>
            </a:r>
          </a:p>
          <a:p>
            <a:pPr>
              <a:buNone/>
            </a:pPr>
            <a:endParaRPr lang="en-US" sz="1100" dirty="0"/>
          </a:p>
          <a:p>
            <a:pPr>
              <a:buNone/>
            </a:pPr>
            <a:r>
              <a:rPr lang="ar-AE" sz="1100" b="1"/>
              <a:t>اسأل</a:t>
            </a:r>
            <a:r>
              <a:rPr lang="ar-AE" sz="1100"/>
              <a:t>:</a:t>
            </a:r>
          </a:p>
          <a:p>
            <a:pPr marL="228600" indent="-228600">
              <a:buAutoNum type="arabicPeriod"/>
            </a:pPr>
            <a:r>
              <a:rPr lang="ar-AE" sz="1100" b="0" i="0"/>
              <a:t> "ماذا نقصد بالمحتوى؟" </a:t>
            </a:r>
          </a:p>
          <a:p>
            <a:pPr marL="685800" lvl="1" indent="-228600">
              <a:buFont typeface="Arial" panose="020B0604020202020204" pitchFamily="34" charset="0"/>
              <a:buChar char="•"/>
            </a:pPr>
            <a:r>
              <a:rPr lang="ar-AE" sz="1100" b="0" i="0"/>
              <a:t>أمثلة</a:t>
            </a:r>
            <a:r>
              <a:rPr lang="ar-AE" sz="1100" b="0" i="0" baseline="0"/>
              <a:t> للمدرب:</a:t>
            </a:r>
            <a:r>
              <a:rPr lang="ar-AE" sz="1100"/>
              <a:t> جدول الأعمال، إدارة المناقشات الخارجة عن الموضوع...</a:t>
            </a:r>
          </a:p>
          <a:p>
            <a:pPr marL="228600" indent="-228600">
              <a:buAutoNum type="arabicPeriod"/>
            </a:pPr>
            <a:r>
              <a:rPr lang="ar-AE" sz="1100" b="0" i="0"/>
              <a:t>"ماذا نقصد بالعملية؟"</a:t>
            </a:r>
          </a:p>
          <a:p>
            <a:pPr marL="685800" lvl="1" indent="-228600">
              <a:buFont typeface="Arial" panose="020B0604020202020204" pitchFamily="34" charset="0"/>
              <a:buChar char="•"/>
            </a:pPr>
            <a:r>
              <a:rPr lang="ar-AE" sz="1100" b="0" i="0"/>
              <a:t> أمثلة</a:t>
            </a:r>
            <a:r>
              <a:rPr lang="ar-AE" sz="1100" b="0" i="0" baseline="0"/>
              <a:t> للمدرب:</a:t>
            </a:r>
            <a:r>
              <a:rPr lang="ar-AE" sz="1100"/>
              <a:t>  المشاركة المتكافئة وإدارة الوقت</a:t>
            </a:r>
            <a:r>
              <a:rPr lang="ar-AE" sz="1100" baseline="0"/>
              <a:t> واتخاذ القرارات الجماعية والاتفاق على طرق المضي قدمًا</a:t>
            </a:r>
            <a:r>
              <a:rPr lang="ar-AE" sz="1100"/>
              <a:t>...</a:t>
            </a:r>
          </a:p>
          <a:p>
            <a:pPr marL="228600" indent="-228600">
              <a:buAutoNum type="arabicPeriod"/>
            </a:pPr>
            <a:r>
              <a:rPr lang="ar-AE" sz="1100" b="0" i="0"/>
              <a:t>"ماذا نقصد بالعلاقة؟"</a:t>
            </a:r>
          </a:p>
          <a:p>
            <a:pPr marL="685800" lvl="1" indent="-228600">
              <a:buFont typeface="Arial" panose="020B0604020202020204" pitchFamily="34" charset="0"/>
              <a:buChar char="•"/>
            </a:pPr>
            <a:r>
              <a:rPr lang="ar-AE" sz="1100" b="0" i="0"/>
              <a:t> أمثلة</a:t>
            </a:r>
            <a:r>
              <a:rPr lang="ar-AE" sz="1100" b="0" i="0" baseline="0"/>
              <a:t> للمدرب:</a:t>
            </a:r>
            <a:r>
              <a:rPr lang="ar-AE" sz="1100"/>
              <a:t> كيفية ارتباط الأفراد بعضهم ببعض وإدارة تباين الآراء والاستماع واستجابة بعضهم لبعض والتفكير في "القواعد الأساسية" أو "اتفاقية التعلم" التي وضعناها جميعًا في بداية هذه الدورة التدريبية.</a:t>
            </a:r>
          </a:p>
          <a:p>
            <a:pPr>
              <a:buNone/>
            </a:pPr>
            <a:endParaRPr lang="en-US" sz="1100" dirty="0"/>
          </a:p>
          <a:p>
            <a:pPr>
              <a:buNone/>
            </a:pPr>
            <a:r>
              <a:rPr lang="ar-AE" sz="1100" b="1"/>
              <a:t> قل</a:t>
            </a:r>
            <a:r>
              <a:rPr lang="ar-AE" sz="1100" b="0"/>
              <a:t>: يمكن الاستفادة من المهارات المتعددة التي تمت مراجعتها أثناء جلسات مهارات الاستماع الإيجابي </a:t>
            </a:r>
            <a:r>
              <a:rPr lang="ar-AE" sz="1100" b="0" baseline="0"/>
              <a:t>والتواصل من أجل تيسير المجموعة.</a:t>
            </a:r>
            <a:r>
              <a:rPr lang="ar-AE" sz="1100" b="0"/>
              <a:t> مثلاً، </a:t>
            </a:r>
            <a:r>
              <a:rPr lang="ar-AE" sz="1100" b="0" baseline="0"/>
              <a:t>دعوة أخصائيي إدارة الحالة إلى التحدث أولاً واستخدام </a:t>
            </a:r>
            <a:r>
              <a:rPr lang="ar-AE" sz="1100" b="0"/>
              <a:t>التلخيص وإعادة الصياغة</a:t>
            </a:r>
            <a:r>
              <a:rPr lang="ar-AE" sz="1100" b="0" baseline="0"/>
              <a:t> والعبارات التي تبدأ "بصيغة المتكلم"</a:t>
            </a:r>
            <a:r>
              <a:rPr lang="ar-AE" sz="1100" b="0"/>
              <a:t>...</a:t>
            </a:r>
          </a:p>
          <a:p>
            <a:pPr>
              <a:buNone/>
            </a:pPr>
            <a:endParaRPr lang="en-US" sz="1100" b="1" dirty="0"/>
          </a:p>
          <a:p>
            <a:pPr>
              <a:buClr>
                <a:schemeClr val="dk1"/>
              </a:buClr>
              <a:buSzPct val="25000"/>
              <a:buNone/>
            </a:pPr>
            <a:endParaRPr lang="en-US" sz="1100" b="0" i="0" u="none" strike="noStrike" cap="none" dirty="0">
              <a:latin typeface="Calibri"/>
              <a:ea typeface="Calibri"/>
              <a:cs typeface="Calibri"/>
            </a:endParaRPr>
          </a:p>
        </p:txBody>
      </p:sp>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85730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r">
              <a:spcBef>
                <a:spcPts val="0"/>
              </a:spcBef>
              <a:buNone/>
            </a:pPr>
            <a:r>
              <a:rPr lang="ar-AE" sz="1100" b="0" i="0" u="none" strike="noStrike" cap="none">
                <a:latin typeface="+mn-lt"/>
                <a:ea typeface="Calibri"/>
                <a:cs typeface="Calibri"/>
                <a:sym typeface="Calibri"/>
              </a:rPr>
              <a:t>25 دقيقة</a:t>
            </a:r>
          </a:p>
          <a:p>
            <a:pPr marL="0" marR="0" lvl="0" indent="0" algn="l">
              <a:spcBef>
                <a:spcPts val="0"/>
              </a:spcBef>
              <a:buNone/>
            </a:pPr>
            <a:endParaRPr lang="en-US" sz="1100" b="0" i="0" u="none" strike="noStrike" cap="none" dirty="0">
              <a:latin typeface="+mn-lt"/>
              <a:ea typeface="Calibri"/>
              <a:cs typeface="Calibri"/>
              <a:sym typeface="Calibri"/>
            </a:endParaRPr>
          </a:p>
          <a:p>
            <a:pPr>
              <a:buSzPct val="25000"/>
              <a:buNone/>
            </a:pPr>
            <a:r>
              <a:rPr lang="ar-AE" sz="1100" b="1" i="0" u="none" strike="noStrike" cap="none">
                <a:latin typeface="+mn-lt"/>
                <a:ea typeface="Calibri"/>
                <a:cs typeface="Calibri"/>
                <a:sym typeface="Calibri"/>
              </a:rPr>
              <a:t> قل</a:t>
            </a:r>
            <a:r>
              <a:rPr lang="ar-AE" sz="1100" b="0" i="0" u="none" strike="noStrike" cap="none">
                <a:latin typeface="+mn-lt"/>
                <a:ea typeface="Calibri"/>
                <a:cs typeface="Calibri"/>
                <a:sym typeface="Calibri"/>
              </a:rPr>
              <a:t>: لقد تحدثنا</a:t>
            </a:r>
            <a:r>
              <a:rPr lang="ar-AE" sz="1100" b="0" i="0" u="none" strike="noStrike" cap="none" baseline="0">
                <a:latin typeface="+mn-lt"/>
                <a:ea typeface="Calibri"/>
                <a:cs typeface="Calibri"/>
                <a:sym typeface="Calibri"/>
              </a:rPr>
              <a:t> عن </a:t>
            </a:r>
            <a:r>
              <a:rPr lang="ar-AE" sz="1100" b="1">
                <a:latin typeface="+mn-lt"/>
                <a:ea typeface="Calibri"/>
                <a:cs typeface="Calibri"/>
                <a:sym typeface="Calibri"/>
              </a:rPr>
              <a:t>ممارسات</a:t>
            </a:r>
            <a:r>
              <a:rPr lang="ar-AE" sz="1100" b="0" i="0" u="none" strike="noStrike" cap="none" baseline="0">
                <a:latin typeface="+mn-lt"/>
                <a:ea typeface="Calibri"/>
                <a:cs typeface="Calibri"/>
                <a:sym typeface="Calibri"/>
              </a:rPr>
              <a:t> الإشراف، والآن </a:t>
            </a:r>
            <a:r>
              <a:rPr lang="ar-AE" sz="1100">
                <a:latin typeface="+mn-lt"/>
                <a:ea typeface="Calibri"/>
                <a:cs typeface="Calibri"/>
                <a:sym typeface="Calibri"/>
              </a:rPr>
              <a:t>هيا</a:t>
            </a:r>
            <a:r>
              <a:rPr lang="ar-AE" sz="1100" b="0" i="0" u="none" strike="noStrike" cap="none" baseline="0">
                <a:latin typeface="+mn-lt"/>
                <a:ea typeface="Calibri"/>
                <a:cs typeface="Calibri"/>
                <a:sym typeface="Calibri"/>
              </a:rPr>
              <a:t> نفكر في </a:t>
            </a:r>
            <a:r>
              <a:rPr lang="ar-AE" sz="1100" b="1" i="0" u="none" strike="noStrike" cap="none" baseline="0">
                <a:latin typeface="+mn-lt"/>
                <a:ea typeface="Calibri"/>
                <a:cs typeface="Calibri"/>
                <a:sym typeface="Calibri"/>
              </a:rPr>
              <a:t>الكفاءات</a:t>
            </a:r>
            <a:r>
              <a:rPr lang="ar-AE" sz="1100" b="0" i="0" u="none" strike="noStrike" cap="none" baseline="0">
                <a:latin typeface="+mn-lt"/>
                <a:ea typeface="Calibri"/>
                <a:cs typeface="Calibri"/>
                <a:sym typeface="Calibri"/>
              </a:rPr>
              <a:t> التي يجب على</a:t>
            </a:r>
            <a:r>
              <a:rPr lang="ar-AE" sz="1100">
                <a:latin typeface="+mn-lt"/>
                <a:ea typeface="Calibri"/>
                <a:cs typeface="Calibri"/>
                <a:sym typeface="Calibri"/>
              </a:rPr>
              <a:t> المشرف</a:t>
            </a:r>
            <a:r>
              <a:rPr lang="ar-AE" sz="1100" b="0" i="0" u="none" strike="noStrike" cap="none" baseline="0">
                <a:latin typeface="+mn-lt"/>
                <a:ea typeface="Calibri"/>
                <a:cs typeface="Calibri"/>
                <a:sym typeface="Calibri"/>
              </a:rPr>
              <a:t> تطويرها ليكون مشرفًا فعالاً</a:t>
            </a:r>
            <a:r>
              <a:rPr lang="ar-AE" sz="1100">
                <a:latin typeface="+mn-lt"/>
                <a:ea typeface="Calibri"/>
                <a:cs typeface="Calibri"/>
                <a:sym typeface="Calibri"/>
              </a:rPr>
              <a:t>.</a:t>
            </a:r>
          </a:p>
          <a:p>
            <a:pPr>
              <a:buSzPct val="25000"/>
              <a:buNone/>
            </a:pPr>
            <a:endParaRPr lang="en-US" sz="1100" b="0" i="0" u="none" strike="noStrike" cap="none" baseline="0" dirty="0">
              <a:latin typeface="+mn-lt"/>
              <a:ea typeface="Calibri"/>
              <a:cs typeface="Calibri"/>
              <a:sym typeface="Calibri"/>
            </a:endParaRPr>
          </a:p>
          <a:p>
            <a:pPr>
              <a:buSzPct val="25000"/>
              <a:buNone/>
            </a:pPr>
            <a:r>
              <a:rPr lang="ar-AE" sz="1100" b="0" i="0" u="none" strike="noStrike" cap="none" baseline="0">
                <a:latin typeface="+mn-lt"/>
                <a:ea typeface="Calibri"/>
                <a:cs typeface="Calibri"/>
                <a:sym typeface="Calibri"/>
              </a:rPr>
              <a:t>تذكّر أن الكفاءات تشمل: المهارات والمعرفة والتصرفات / </a:t>
            </a:r>
            <a:r>
              <a:rPr lang="ar-AE" sz="1100">
                <a:latin typeface="+mn-lt"/>
                <a:ea typeface="Calibri"/>
                <a:cs typeface="Calibri"/>
                <a:sym typeface="Calibri"/>
              </a:rPr>
              <a:t>السلوكيات. </a:t>
            </a:r>
          </a:p>
          <a:p>
            <a:pPr>
              <a:buNone/>
            </a:pPr>
            <a:endParaRPr lang="en-US" sz="1100" dirty="0">
              <a:latin typeface="+mn-lt"/>
            </a:endParaRPr>
          </a:p>
          <a:p>
            <a:pPr>
              <a:buNone/>
            </a:pPr>
            <a:r>
              <a:rPr lang="ar-AE" sz="1100">
                <a:latin typeface="+mn-lt"/>
              </a:rPr>
              <a:t>المرشد، الموجه، القدوة، المساعد... هذه كلها كلمات تم استخدامها لوصف المشرف المثالي. والآن نفكر في كيف </a:t>
            </a:r>
            <a:r>
              <a:rPr lang="ar-AE" sz="1100" b="1">
                <a:latin typeface="+mn-lt"/>
              </a:rPr>
              <a:t>أظهروا</a:t>
            </a:r>
            <a:r>
              <a:rPr lang="ar-AE" sz="1100">
                <a:latin typeface="+mn-lt"/>
              </a:rPr>
              <a:t> هذه الصفات؟ كيف قاموا </a:t>
            </a:r>
            <a:r>
              <a:rPr lang="ar-AE" sz="1100" b="1">
                <a:latin typeface="+mn-lt"/>
              </a:rPr>
              <a:t>بتطبيق</a:t>
            </a:r>
            <a:r>
              <a:rPr lang="ar-AE" sz="1100">
                <a:latin typeface="+mn-lt"/>
              </a:rPr>
              <a:t> مهاراتهم ومعرفتهم؟ </a:t>
            </a:r>
          </a:p>
          <a:p>
            <a:pPr>
              <a:buNone/>
            </a:pPr>
            <a:endParaRPr lang="en-US" sz="1100" dirty="0">
              <a:latin typeface="+mn-lt"/>
              <a:sym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i="0" u="none" strike="noStrike" cap="none" baseline="0">
                <a:latin typeface="+mn-lt"/>
                <a:ea typeface="Calibri"/>
                <a:cs typeface="Calibri"/>
                <a:sym typeface="Calibri"/>
              </a:rPr>
              <a:t>اقرأ</a:t>
            </a:r>
            <a:r>
              <a:rPr lang="ar-AE" sz="1100" b="0" i="0" u="none" strike="noStrike" cap="none" baseline="0">
                <a:latin typeface="+mn-lt"/>
                <a:ea typeface="Calibri"/>
                <a:cs typeface="Calibri"/>
                <a:sym typeface="Calibri"/>
              </a:rPr>
              <a:t>: التعليمات </a:t>
            </a:r>
            <a:r>
              <a:rPr lang="ar-AE" sz="1100">
                <a:latin typeface="+mn-lt"/>
                <a:ea typeface="Calibri"/>
                <a:cs typeface="Calibri"/>
                <a:sym typeface="Calibri"/>
              </a:rPr>
              <a:t>من شريحة العرض و</a:t>
            </a:r>
            <a:r>
              <a:rPr lang="ar-AE" sz="1100" b="0" i="0" u="none" strike="noStrike" cap="none" baseline="0">
                <a:latin typeface="+mn-lt"/>
                <a:ea typeface="Calibri"/>
                <a:cs typeface="Calibri"/>
                <a:sym typeface="Calibri"/>
              </a:rPr>
              <a:t>تأكد من عدم وجود أسئلة</a:t>
            </a:r>
          </a:p>
          <a:p>
            <a:pPr marL="171450" indent="-171450">
              <a:buFont typeface="Arial" panose="020B0604020202020204" pitchFamily="34" charset="0"/>
              <a:buChar char="•"/>
            </a:pPr>
            <a:r>
              <a:rPr lang="ar-AE" sz="1100" baseline="0">
                <a:latin typeface="+mn-lt"/>
                <a:ea typeface="Calibri"/>
                <a:cs typeface="Calibri"/>
                <a:sym typeface="Calibri"/>
              </a:rPr>
              <a:t> المعرفة في العقل</a:t>
            </a:r>
          </a:p>
          <a:p>
            <a:pPr marL="171450" indent="-171450">
              <a:buFont typeface="Arial" panose="020B0604020202020204" pitchFamily="34" charset="0"/>
              <a:buChar char="•"/>
            </a:pPr>
            <a:r>
              <a:rPr lang="ar-AE" sz="1100" b="0" i="0" u="none" strike="noStrike" cap="none" baseline="0">
                <a:latin typeface="+mn-lt"/>
                <a:ea typeface="Calibri"/>
                <a:cs typeface="Calibri"/>
                <a:sym typeface="Calibri"/>
              </a:rPr>
              <a:t>المواقف في القلب</a:t>
            </a:r>
          </a:p>
          <a:p>
            <a:pPr marL="171450" indent="-171450">
              <a:buFont typeface="Arial" panose="020B0604020202020204" pitchFamily="34" charset="0"/>
              <a:buChar char="•"/>
            </a:pPr>
            <a:r>
              <a:rPr lang="ar-AE" sz="1100" b="0" i="0" u="none" strike="noStrike" cap="none" baseline="0">
                <a:latin typeface="+mn-lt"/>
                <a:ea typeface="Calibri"/>
                <a:cs typeface="Calibri"/>
                <a:sym typeface="Calibri"/>
              </a:rPr>
              <a:t>المهارات في اليدين والقدمين</a:t>
            </a:r>
          </a:p>
          <a:p>
            <a:pPr marL="171450" indent="-171450">
              <a:buFont typeface="Arial" panose="020B0604020202020204" pitchFamily="34" charset="0"/>
              <a:buChar char="•"/>
            </a:pPr>
            <a:endParaRPr lang="en-US" sz="1100" b="0" i="0" u="none" strike="noStrike" cap="none" baseline="0" dirty="0">
              <a:latin typeface="+mn-lt"/>
              <a:ea typeface="Calibri"/>
              <a:cs typeface="Calibri"/>
              <a:sym typeface="Calibri"/>
            </a:endParaRPr>
          </a:p>
          <a:p>
            <a:pPr>
              <a:buNone/>
            </a:pPr>
            <a:r>
              <a:rPr lang="ar-AE" sz="1100" b="0" i="0" u="none" strike="noStrike" cap="none" baseline="0">
                <a:latin typeface="+mn-lt"/>
                <a:ea typeface="Calibri"/>
                <a:cs typeface="Calibri"/>
                <a:sym typeface="Calibri"/>
              </a:rPr>
              <a:t>امنح المشاركين 10-15 دقيقة. وعند انتهاء الجميع، أحضرهم مرة أخرى إلى الجلسة العامة للخطوة التالية الموجودة على شريحة العرض التالية.</a:t>
            </a:r>
          </a:p>
          <a:p>
            <a:pPr marL="0" marR="0" lvl="0" indent="0" algn="l">
              <a:spcBef>
                <a:spcPts val="0"/>
              </a:spcBef>
              <a:buNone/>
            </a:pPr>
            <a:endParaRPr lang="en-US" sz="1100" b="0" i="0" u="none" strike="noStrike" cap="none" dirty="0">
              <a:latin typeface="+mn-lt"/>
              <a:ea typeface="Calibri"/>
              <a:cs typeface="Calibri"/>
              <a:sym typeface="Calibri"/>
            </a:endParaRPr>
          </a:p>
          <a:p>
            <a:pPr>
              <a:buSzPct val="25000"/>
              <a:buNone/>
            </a:pPr>
            <a:r>
              <a:rPr lang="ar-AE" sz="1100" b="1" i="0" u="none" strike="noStrike" cap="none">
                <a:latin typeface="+mn-lt"/>
                <a:ea typeface="Calibri"/>
                <a:cs typeface="Calibri"/>
                <a:sym typeface="Calibri"/>
              </a:rPr>
              <a:t>ملاحظة للمدرب:</a:t>
            </a:r>
          </a:p>
          <a:p>
            <a:pPr>
              <a:buNone/>
            </a:pPr>
            <a:r>
              <a:rPr lang="ar-AE" sz="1100" b="0" i="0" u="none" strike="noStrike" cap="none">
                <a:latin typeface="+mn-lt"/>
                <a:ea typeface="Calibri"/>
                <a:cs typeface="Calibri"/>
                <a:sym typeface="Calibri"/>
              </a:rPr>
              <a:t> يمكن إجراء هذا التمرين في مجموعات صغيرة </a:t>
            </a:r>
            <a:r>
              <a:rPr lang="ar-AE" sz="1100">
                <a:latin typeface="+mn-lt"/>
                <a:ea typeface="Calibri"/>
                <a:cs typeface="Calibri"/>
                <a:sym typeface="Calibri"/>
              </a:rPr>
              <a:t>باستخدام ألواح ورقية قلابة أو </a:t>
            </a:r>
            <a:r>
              <a:rPr lang="ar-AE" sz="1100" b="0" i="0" u="none" strike="noStrike" cap="none">
                <a:latin typeface="+mn-lt"/>
                <a:ea typeface="Calibri"/>
                <a:cs typeface="Calibri"/>
                <a:sym typeface="Calibri"/>
              </a:rPr>
              <a:t>باستخدام</a:t>
            </a:r>
            <a:r>
              <a:rPr lang="ar-AE" sz="1100">
                <a:latin typeface="+mn-lt"/>
                <a:ea typeface="Calibri"/>
                <a:cs typeface="Calibri"/>
                <a:sym typeface="Calibri"/>
              </a:rPr>
              <a:t> نموذج المشرف المثالي</a:t>
            </a:r>
            <a:r>
              <a:rPr lang="ar-AE" sz="1100" baseline="0">
                <a:latin typeface="+mn-lt"/>
                <a:ea typeface="Calibri"/>
                <a:cs typeface="Calibri"/>
                <a:sym typeface="Calibri"/>
              </a:rPr>
              <a:t> بشكل فردي</a:t>
            </a:r>
            <a:r>
              <a:rPr lang="ar-AE" sz="1100" b="0" i="0" u="none" strike="noStrike" cap="none">
                <a:latin typeface="+mn-lt"/>
                <a:ea typeface="Calibri"/>
                <a:cs typeface="Calibri"/>
                <a:sym typeface="Calibri"/>
              </a:rPr>
              <a:t>.</a:t>
            </a:r>
            <a:r>
              <a:rPr lang="ar-AE" sz="1100">
                <a:latin typeface="+mn-lt"/>
                <a:ea typeface="Calibri"/>
                <a:cs typeface="Calibri"/>
                <a:sym typeface="Calibri"/>
              </a:rPr>
              <a:t> ويجب عليك قياس احتياجات المتعلمين لديك وتحديد النشاط الذي سيكون أكثر فعالية. وفي حالة وجود أي مشكلات قد تمنع المشاركين من المشاركة تمامًا في النشاط الجماعي، استخدم تعليمات النشاط الفردية أدناه.</a:t>
            </a:r>
          </a:p>
          <a:p>
            <a:pPr>
              <a:buNone/>
            </a:pPr>
            <a:endParaRPr lang="en-US" sz="1100" dirty="0">
              <a:latin typeface="+mn-lt"/>
            </a:endParaRPr>
          </a:p>
          <a:p>
            <a:pPr marL="685800" lvl="1" indent="-228600">
              <a:buFont typeface="+mj-lt"/>
              <a:buAutoNum type="arabicPeriod"/>
            </a:pPr>
            <a:r>
              <a:rPr lang="ar-AE" sz="1100" b="1">
                <a:latin typeface="+mn-lt"/>
                <a:ea typeface="Calibri"/>
                <a:cs typeface="Calibri"/>
                <a:sym typeface="Calibri"/>
              </a:rPr>
              <a:t>تعليمات الأنشطة الجماعية</a:t>
            </a:r>
            <a:r>
              <a:rPr lang="ar-AE" sz="1100" b="0" i="0" u="none" strike="noStrike" cap="none">
                <a:latin typeface="+mn-lt"/>
                <a:ea typeface="Calibri"/>
                <a:cs typeface="Calibri"/>
                <a:sym typeface="Calibri"/>
              </a:rPr>
              <a:t>: ارسم صورة شخص كبيرة الحجم على لوح ورقي قلاب مع توفير مساحة واسعة للكلمات والرسومات (يمكن استخدام </a:t>
            </a:r>
            <a:r>
              <a:rPr lang="ar-AE" sz="1100">
                <a:latin typeface="+mn-lt"/>
                <a:ea typeface="Calibri"/>
                <a:cs typeface="Calibri"/>
                <a:sym typeface="Calibri"/>
              </a:rPr>
              <a:t>أوراق ملاحظات لاصقة أو بطاقات ملاحظات مقاس 3×5</a:t>
            </a:r>
            <a:r>
              <a:rPr lang="ar-AE" sz="1100" b="0" i="0" u="none" strike="noStrike" cap="none">
                <a:latin typeface="+mn-lt"/>
                <a:ea typeface="Calibri"/>
                <a:cs typeface="Calibri"/>
                <a:sym typeface="Calibri"/>
              </a:rPr>
              <a:t> للصقها على صورة الشخص كذلك)</a:t>
            </a:r>
          </a:p>
          <a:p>
            <a:pPr marL="685800" lvl="1" indent="-228600">
              <a:buSzPct val="25000"/>
              <a:buFont typeface="+mj-lt"/>
              <a:buAutoNum type="arabicPeriod"/>
            </a:pPr>
            <a:endParaRPr lang="en-US" sz="1100" b="1" i="0" u="none" strike="noStrike" cap="none" dirty="0">
              <a:latin typeface="+mn-lt"/>
              <a:ea typeface="Calibri"/>
              <a:cs typeface="Calibri"/>
              <a:sym typeface="Calibri"/>
            </a:endParaRPr>
          </a:p>
          <a:p>
            <a:pPr marL="685800" marR="0" lvl="1" indent="-228600" algn="r" defTabSz="914400" rtl="1" eaLnBrk="1" fontAlgn="auto" latinLnBrk="0" hangingPunct="1">
              <a:lnSpc>
                <a:spcPct val="100000"/>
              </a:lnSpc>
              <a:spcBef>
                <a:spcPts val="0"/>
              </a:spcBef>
              <a:spcAft>
                <a:spcPts val="0"/>
              </a:spcAft>
              <a:buClrTx/>
              <a:buSzPct val="25000"/>
              <a:buFont typeface="+mj-lt"/>
              <a:buAutoNum type="arabicPeriod"/>
              <a:tabLst/>
              <a:defRPr/>
            </a:pPr>
            <a:r>
              <a:rPr lang="ar-AE" sz="1100" b="1">
                <a:latin typeface="+mn-lt"/>
                <a:ea typeface="Calibri"/>
                <a:cs typeface="Calibri"/>
                <a:sym typeface="Calibri"/>
              </a:rPr>
              <a:t>تعليمات الأنشطة الفردية</a:t>
            </a:r>
            <a:r>
              <a:rPr lang="ar-AE" sz="1100" b="0" i="0" u="none" strike="noStrike" cap="none">
                <a:latin typeface="+mn-lt"/>
                <a:ea typeface="Calibri"/>
                <a:cs typeface="Calibri"/>
                <a:sym typeface="Calibri"/>
              </a:rPr>
              <a:t>:</a:t>
            </a:r>
            <a:r>
              <a:rPr lang="ar-AE" sz="1100" b="1" i="0" u="none" strike="noStrike" cap="none" baseline="0">
                <a:latin typeface="+mn-lt"/>
                <a:ea typeface="+mn-ea"/>
                <a:cs typeface="+mn-cs"/>
                <a:sym typeface="Calibri"/>
              </a:rPr>
              <a:t> وزّع</a:t>
            </a:r>
            <a:r>
              <a:rPr lang="ar-AE" sz="1100" b="0" i="0" u="none" strike="noStrike" cap="none">
                <a:latin typeface="+mn-lt"/>
                <a:ea typeface="Calibri"/>
                <a:cs typeface="Calibri"/>
                <a:sym typeface="Calibri"/>
              </a:rPr>
              <a:t> 3.1 نموذج المشرف</a:t>
            </a:r>
            <a:r>
              <a:rPr lang="ar-AE" sz="1100" b="0" i="0" u="none" strike="noStrike" cap="none" baseline="0">
                <a:latin typeface="+mn-lt"/>
                <a:ea typeface="Calibri"/>
                <a:cs typeface="Calibri"/>
                <a:sym typeface="Calibri"/>
              </a:rPr>
              <a:t> المثالي</a:t>
            </a:r>
            <a:r>
              <a:rPr lang="ar-AE" sz="1100" b="0" i="0" u="none" strike="noStrike" cap="none">
                <a:latin typeface="+mn-lt"/>
                <a:ea typeface="Calibri"/>
                <a:cs typeface="Calibri"/>
                <a:sym typeface="Calibri"/>
              </a:rPr>
              <a:t> مع</a:t>
            </a:r>
            <a:r>
              <a:rPr lang="ar-AE" sz="1100" b="0" i="0" u="none" strike="noStrike" cap="none" baseline="0">
                <a:latin typeface="+mn-lt"/>
                <a:ea typeface="Calibri"/>
                <a:cs typeface="Calibri"/>
                <a:sym typeface="Calibri"/>
              </a:rPr>
              <a:t> خطط للشخص حتى يستطيع المشاركون فعل ذلك بصورة شخصية</a:t>
            </a:r>
          </a:p>
          <a:p>
            <a:pPr marL="685800" marR="0" lvl="1" indent="-228600" algn="l" defTabSz="914400" rtl="0" eaLnBrk="1" fontAlgn="auto" latinLnBrk="0" hangingPunct="1">
              <a:lnSpc>
                <a:spcPct val="100000"/>
              </a:lnSpc>
              <a:spcBef>
                <a:spcPts val="0"/>
              </a:spcBef>
              <a:spcAft>
                <a:spcPts val="0"/>
              </a:spcAft>
              <a:buClrTx/>
              <a:buSzPct val="25000"/>
              <a:buFont typeface="+mj-lt"/>
              <a:buAutoNum type="arabicPeriod"/>
              <a:tabLst/>
              <a:defRPr/>
            </a:pPr>
            <a:endParaRPr lang="en-US" sz="1100" b="0" i="0" u="none" strike="noStrike" cap="none" dirty="0">
              <a:latin typeface="+mn-lt"/>
              <a:ea typeface="Calibri"/>
              <a:cs typeface="Calibri"/>
            </a:endParaRPr>
          </a:p>
          <a:p>
            <a:pPr>
              <a:buNone/>
            </a:pPr>
            <a:endParaRPr lang="en-US" sz="1100" dirty="0">
              <a:latin typeface="+mn-lt"/>
            </a:endParaRPr>
          </a:p>
          <a:p>
            <a:endParaRPr lang="en-US" sz="1100" dirty="0">
              <a:latin typeface="+mn-lt"/>
            </a:endParaRPr>
          </a:p>
        </p:txBody>
      </p:sp>
      <p:sp>
        <p:nvSpPr>
          <p:cNvPr id="4" name="Slide Number Placeholder 3"/>
          <p:cNvSpPr>
            <a:spLocks noGrp="1"/>
          </p:cNvSpPr>
          <p:nvPr>
            <p:ph type="sldNum" sz="quarter" idx="10"/>
          </p:nvPr>
        </p:nvSpPr>
        <p:spPr/>
        <p:txBody>
          <a:bodyPr/>
          <a:lstStyle/>
          <a:p>
            <a:fld id="{780767AD-8186-5647-9165-A19B63BA7F43}" type="slidenum">
              <a:rPr lang="en-US" smtClean="0"/>
              <a:t>4</a:t>
            </a:fld>
            <a:endParaRPr lang="en-US"/>
          </a:p>
        </p:txBody>
      </p:sp>
    </p:spTree>
    <p:extLst>
      <p:ext uri="{BB962C8B-B14F-4D97-AF65-F5344CB8AC3E}">
        <p14:creationId xmlns:p14="http://schemas.microsoft.com/office/powerpoint/2010/main" val="2131057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b="0">
                <a:solidFill>
                  <a:schemeClr val="bg1">
                    <a:lumMod val="10000"/>
                  </a:schemeClr>
                </a:solidFill>
              </a:rPr>
              <a:t>10 دقائق</a:t>
            </a:r>
          </a:p>
          <a:p>
            <a:pPr>
              <a:buNone/>
            </a:pPr>
            <a:endParaRPr lang="en-US" sz="1100" b="1" dirty="0">
              <a:solidFill>
                <a:schemeClr val="bg1">
                  <a:lumMod val="10000"/>
                </a:schemeClr>
              </a:solidFill>
            </a:endParaRPr>
          </a:p>
          <a:p>
            <a:pPr>
              <a:buNone/>
            </a:pPr>
            <a:r>
              <a:rPr lang="ar-AE" sz="1100" b="1">
                <a:solidFill>
                  <a:schemeClr val="bg1">
                    <a:lumMod val="10000"/>
                  </a:schemeClr>
                </a:solidFill>
              </a:rPr>
              <a:t> اسأل</a:t>
            </a:r>
            <a:r>
              <a:rPr lang="ar-AE" sz="1100">
                <a:solidFill>
                  <a:schemeClr val="bg1">
                    <a:lumMod val="10000"/>
                  </a:schemeClr>
                </a:solidFill>
              </a:rPr>
              <a:t>:</a:t>
            </a:r>
            <a:r>
              <a:rPr lang="ar-AE" sz="1100" baseline="0">
                <a:solidFill>
                  <a:schemeClr val="bg1">
                    <a:lumMod val="10000"/>
                  </a:schemeClr>
                </a:solidFill>
              </a:rPr>
              <a:t> حسب خبرتكم السابقة، برأيكم، ما هي صفات الميسر الجيد؟</a:t>
            </a:r>
          </a:p>
          <a:p>
            <a:pPr>
              <a:buNone/>
            </a:pPr>
            <a:endParaRPr lang="en-US" sz="1100" baseline="0" dirty="0">
              <a:solidFill>
                <a:schemeClr val="bg1">
                  <a:lumMod val="10000"/>
                </a:schemeClr>
              </a:solidFill>
            </a:endParaRPr>
          </a:p>
          <a:p>
            <a:pPr>
              <a:buNone/>
            </a:pPr>
            <a:r>
              <a:rPr lang="ar-AE" sz="1100" b="1" baseline="0">
                <a:solidFill>
                  <a:schemeClr val="bg1">
                    <a:lumMod val="10000"/>
                  </a:schemeClr>
                </a:solidFill>
              </a:rPr>
              <a:t> تعليمات</a:t>
            </a:r>
            <a:r>
              <a:rPr lang="ar-AE" sz="1100" baseline="0">
                <a:solidFill>
                  <a:schemeClr val="bg1">
                    <a:lumMod val="10000"/>
                  </a:schemeClr>
                </a:solidFill>
              </a:rPr>
              <a:t>: اجمع اقتراحات المشاركين على لوح ورقي قلاب في مقدمة قاعة التدريب.</a:t>
            </a:r>
          </a:p>
          <a:p>
            <a:pPr>
              <a:buNone/>
            </a:pPr>
            <a:endParaRPr lang="en-US" sz="1100" baseline="0" dirty="0">
              <a:solidFill>
                <a:schemeClr val="bg1">
                  <a:lumMod val="10000"/>
                </a:schemeClr>
              </a:solidFill>
            </a:endParaRPr>
          </a:p>
          <a:p>
            <a:pPr>
              <a:buNone/>
            </a:pPr>
            <a:r>
              <a:rPr lang="ar-AE" sz="1100" b="1" baseline="0">
                <a:solidFill>
                  <a:schemeClr val="bg1">
                    <a:lumMod val="10000"/>
                  </a:schemeClr>
                </a:solidFill>
              </a:rPr>
              <a:t> ملاحظة المدرب</a:t>
            </a:r>
            <a:r>
              <a:rPr lang="ar-AE" sz="1100" baseline="0">
                <a:solidFill>
                  <a:schemeClr val="bg1">
                    <a:lumMod val="10000"/>
                  </a:schemeClr>
                </a:solidFill>
              </a:rPr>
              <a:t>: يمكن إجراء هذا التمرين أمام جميع المشاركين أو في مجموعات صغيرة- حسب الوقت المتاح.</a:t>
            </a:r>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94640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defRPr/>
            </a:pPr>
            <a:r>
              <a:rPr lang="ar-AE" sz="1100" b="0">
                <a:latin typeface="+mn-lt"/>
              </a:rPr>
              <a:t>10 دقائق</a:t>
            </a:r>
          </a:p>
          <a:p>
            <a:pPr>
              <a:buNone/>
              <a:defRPr/>
            </a:pPr>
            <a:endParaRPr lang="en-US" sz="1100" b="0" dirty="0">
              <a:latin typeface="+mn-lt"/>
            </a:endParaRPr>
          </a:p>
          <a:p>
            <a:pPr marL="0" indent="0">
              <a:buNone/>
              <a:defRPr/>
            </a:pPr>
            <a:r>
              <a:rPr lang="ar-AE" sz="1100" b="1">
                <a:latin typeface="+mn-lt"/>
              </a:rPr>
              <a:t>قل:</a:t>
            </a:r>
            <a:r>
              <a:rPr lang="ar-AE" sz="1100" b="0">
                <a:latin typeface="+mn-lt"/>
              </a:rPr>
              <a:t> إليكم بعض </a:t>
            </a:r>
            <a:r>
              <a:rPr lang="ar-AE" sz="1100" b="0" baseline="0">
                <a:latin typeface="+mn-lt"/>
              </a:rPr>
              <a:t>النصائح المقترحة حول التيسير النوعي للمجموعات، لتضيفوها إلى قائمة النصائح التي قدمتموها. </a:t>
            </a:r>
          </a:p>
          <a:p>
            <a:pPr marL="0" indent="0">
              <a:buNone/>
              <a:defRPr/>
            </a:pPr>
            <a:endParaRPr lang="en-GB" sz="1100" b="1" dirty="0">
              <a:latin typeface="+mn-lt"/>
            </a:endParaRPr>
          </a:p>
          <a:p>
            <a:pPr marL="0" indent="0">
              <a:buNone/>
              <a:defRPr/>
            </a:pPr>
            <a:r>
              <a:rPr lang="ar-AE" sz="1100" b="1">
                <a:latin typeface="+mn-lt"/>
              </a:rPr>
              <a:t> ملاحظات للمدرب:</a:t>
            </a:r>
            <a:r>
              <a:rPr lang="ar-AE" sz="1100" b="0">
                <a:latin typeface="+mn-lt"/>
              </a:rPr>
              <a:t> أدناه</a:t>
            </a:r>
            <a:r>
              <a:rPr lang="ar-AE" sz="1100" b="0" baseline="0">
                <a:latin typeface="+mn-lt"/>
              </a:rPr>
              <a:t> تجد شروحات تفصيلية أكثر للنقاط الواردة في الشريحة:</a:t>
            </a:r>
          </a:p>
          <a:p>
            <a:pPr marL="171450" indent="-171450">
              <a:buFont typeface="Arial" panose="020B0604020202020204" pitchFamily="34" charset="0"/>
              <a:buChar char="•"/>
              <a:defRPr/>
            </a:pPr>
            <a:r>
              <a:rPr lang="ar-AE" sz="1100" b="0" u="sng">
                <a:latin typeface="+mn-lt"/>
              </a:rPr>
              <a:t>قم بإنشاء بيئة شاملة ومفتوحة</a:t>
            </a:r>
            <a:r>
              <a:rPr lang="ar-AE" sz="1100" b="0">
                <a:latin typeface="+mn-lt"/>
              </a:rPr>
              <a:t>: عندما تخطط لجلسة جماعية وتكون في قاعة التيسير، يجب عليك إيجاد طرق لجعل كل المجموعة على مستوى واحد. </a:t>
            </a:r>
          </a:p>
          <a:p>
            <a:pPr marL="171450" indent="-171450">
              <a:buFont typeface="Arial" panose="020B0604020202020204" pitchFamily="34" charset="0"/>
              <a:buChar char="•"/>
              <a:defRPr/>
            </a:pPr>
            <a:r>
              <a:rPr lang="ar-AE" sz="1100" b="0" u="sng">
                <a:latin typeface="+mn-lt"/>
              </a:rPr>
              <a:t> شجّع على المشاركة </a:t>
            </a:r>
            <a:r>
              <a:rPr lang="ar-AE" sz="1100" b="0" u="sng" baseline="0">
                <a:latin typeface="+mn-lt"/>
              </a:rPr>
              <a:t>وتقديم الإسهامات</a:t>
            </a:r>
            <a:r>
              <a:rPr lang="ar-AE" sz="1100" b="0" baseline="0">
                <a:latin typeface="+mn-lt"/>
              </a:rPr>
              <a:t>:</a:t>
            </a:r>
            <a:r>
              <a:rPr lang="ar-AE" sz="1100" b="0">
                <a:latin typeface="+mn-lt"/>
              </a:rPr>
              <a:t> ويمثل إيجاد طرق لمشاركة جميع الأفراد في المجموعة عنصرًا أساسيًّا في إشراك المجموعة لقبول العملية وتبنيها - الشمول هو اسم اللعبة.</a:t>
            </a:r>
          </a:p>
          <a:p>
            <a:pPr marL="171450" indent="-171450">
              <a:buFont typeface="Arial" panose="020B0604020202020204" pitchFamily="34" charset="0"/>
              <a:buChar char="•"/>
              <a:defRPr/>
            </a:pPr>
            <a:r>
              <a:rPr lang="ar-AE" sz="1100" b="0" u="sng">
                <a:latin typeface="+mn-lt"/>
              </a:rPr>
              <a:t>التحضير</a:t>
            </a:r>
            <a:r>
              <a:rPr lang="ar-AE" sz="1100" b="1">
                <a:latin typeface="+mn-lt"/>
              </a:rPr>
              <a:t>:</a:t>
            </a:r>
            <a:r>
              <a:rPr lang="ar-AE" sz="1100">
                <a:latin typeface="+mn-lt"/>
              </a:rPr>
              <a:t> بصفتك ميسرًا، تتمثل مهمتك في إرشاد مجموعة ما خلال العملية، مما يسهل عليهم تحقيق الهدف المنشود. وسيساعدك وجود هيكل وفكرة عامة بشأن الاتجاه الذي تسير فيه على فعل ذلك تمامًا. برغم ذلك، كما تعلمنا جميعًا في الحياة، لا يسير كل شيء على النحو المخطط له تمامًا! ولذلك فأنت تحتاج إلى خطة وخطة احتياطية وربما بعض الخطط الأخرى تحسبًا لعدم سير الخطط الأخرى على ما يرام أو بسبب حدوث شيء ما. وسيوفر لك الحصول على خيارات للاختيار من بينها، المرونة اللازمة ويتيح لك تغيير الأشياء وفقًا لاحتياجات المجموعة</a:t>
            </a:r>
            <a:r>
              <a:rPr lang="ar-AE" sz="1100" b="1">
                <a:latin typeface="+mn-lt"/>
              </a:rPr>
              <a:t> </a:t>
            </a:r>
          </a:p>
          <a:p>
            <a:pPr marL="171450" indent="-171450">
              <a:buFont typeface="Arial" panose="020B0604020202020204" pitchFamily="34" charset="0"/>
              <a:buChar char="•"/>
              <a:defRPr/>
            </a:pPr>
            <a:r>
              <a:rPr lang="ar-AE" sz="1100" b="0" u="sng">
                <a:latin typeface="+mn-lt"/>
              </a:rPr>
              <a:t>تعرف على مَن في القاعة</a:t>
            </a:r>
            <a:r>
              <a:rPr lang="ar-AE" sz="1100" b="1">
                <a:latin typeface="+mn-lt"/>
              </a:rPr>
              <a:t>:</a:t>
            </a:r>
            <a:r>
              <a:rPr lang="ar-AE" sz="1100">
                <a:latin typeface="+mn-lt"/>
              </a:rPr>
              <a:t> تمثل معرفة مَن في القاعة مهارة أساسية للتيسير الفعال. فاكتشف بقدر ما تستطيع الأشخاص الموجودين في القاعة قبل الوصول إلى هناك. وكلما زادت معرفتك بالمجموعة، والأفراد والمتغيرات، زادت قدرتك على التخطيط لجلسة ناجحة وتجربة إيجابية</a:t>
            </a:r>
          </a:p>
          <a:p>
            <a:pPr marL="171450" indent="-171450">
              <a:buFont typeface="Arial" panose="020B0604020202020204" pitchFamily="34" charset="0"/>
              <a:buChar char="•"/>
              <a:defRPr/>
            </a:pPr>
            <a:r>
              <a:rPr lang="ar-AE" sz="1100" b="0" u="sng">
                <a:solidFill>
                  <a:srgbClr val="0070C0"/>
                </a:solidFill>
                <a:latin typeface="+mn-lt"/>
              </a:rPr>
              <a:t> قم بوضع توجيهات</a:t>
            </a:r>
            <a:r>
              <a:rPr lang="ar-AE" sz="1100" b="1">
                <a:solidFill>
                  <a:srgbClr val="0070C0"/>
                </a:solidFill>
                <a:latin typeface="+mn-lt"/>
              </a:rPr>
              <a:t>:</a:t>
            </a:r>
            <a:r>
              <a:rPr lang="ar-AE" sz="1100">
                <a:solidFill>
                  <a:srgbClr val="0070C0"/>
                </a:solidFill>
                <a:latin typeface="+mn-lt"/>
              </a:rPr>
              <a:t> بصفتك الميسر: يجب أن تساعد على تحديد أسلوب لسلوكيات الجلسة وتوجهاتها. ويمكنك التفكير في هذه التوجيهات بنفسك أو يمكنك ببساطة طرح أسئلة على المجموعة بشأن السلوكيات والمواقف التي ستساعدهم على تحقيق أقصى استفادة من هذه النشاط. حاول التشجيع على الأفكار العملية والتوجيهات الواضحة.</a:t>
            </a:r>
          </a:p>
          <a:p>
            <a:pPr marL="171450" indent="-171450">
              <a:buFont typeface="Arial" panose="020B0604020202020204" pitchFamily="34" charset="0"/>
              <a:buChar char="•"/>
              <a:defRPr/>
            </a:pPr>
            <a:r>
              <a:rPr lang="ar-AE" sz="1100" b="0" u="sng">
                <a:solidFill>
                  <a:srgbClr val="0070C0"/>
                </a:solidFill>
                <a:latin typeface="+mn-lt"/>
              </a:rPr>
              <a:t> احرص على تقديم تعليمات واضحة</a:t>
            </a:r>
            <a:r>
              <a:rPr lang="ar-AE" sz="1100" b="1">
                <a:solidFill>
                  <a:srgbClr val="0070C0"/>
                </a:solidFill>
                <a:latin typeface="+mn-lt"/>
              </a:rPr>
              <a:t>:</a:t>
            </a:r>
            <a:r>
              <a:rPr lang="ar-AE" sz="1100">
                <a:solidFill>
                  <a:srgbClr val="0070C0"/>
                </a:solidFill>
                <a:latin typeface="+mn-lt"/>
              </a:rPr>
              <a:t> يتمثل الكثير من التيسير في الطلب من مجموعة أشخاص إنجاز مهمة ما، ويسهل ذلك كثيرًا مع التعليمات الواضحة. تسهّل التعليمات الواضحة على المجموعة الوصول إلى النتيجة التي تتطلع إليها.</a:t>
            </a:r>
          </a:p>
          <a:p>
            <a:pPr marL="171450" indent="-171450">
              <a:buFont typeface="Arial" panose="020B0604020202020204" pitchFamily="34" charset="0"/>
              <a:buChar char="•"/>
              <a:defRPr/>
            </a:pPr>
            <a:r>
              <a:rPr lang="ar-AE" sz="1100" b="0" u="sng">
                <a:solidFill>
                  <a:srgbClr val="0070C0"/>
                </a:solidFill>
                <a:latin typeface="+mn-lt"/>
              </a:rPr>
              <a:t>الاستماع الإيجابي:</a:t>
            </a:r>
            <a:r>
              <a:rPr lang="ar-AE" sz="1100">
                <a:solidFill>
                  <a:srgbClr val="0070C0"/>
                </a:solidFill>
                <a:latin typeface="+mn-lt"/>
              </a:rPr>
              <a:t> في أي جلسة مجموعة ناجحة، يحتاج الميسر إلى التأكد من أن الجميع لديهم الفرصة للإدلاء برأيهم وسماع كل منهم الآخر. وتتمثل أفضل طريقة لفعل ذلك هي إظهار مهاراتك في الاستماع الإيجابي وتشجيع مجموعتك على فعل الشيء نفسه.</a:t>
            </a:r>
          </a:p>
          <a:p>
            <a:pPr marL="171450" indent="-171450">
              <a:buFont typeface="Arial" panose="020B0604020202020204" pitchFamily="34" charset="0"/>
              <a:buChar char="•"/>
              <a:defRPr/>
            </a:pPr>
            <a:r>
              <a:rPr lang="ar-AE" sz="1100" b="0" u="sng">
                <a:solidFill>
                  <a:srgbClr val="0070C0"/>
                </a:solidFill>
                <a:latin typeface="+mn-lt"/>
              </a:rPr>
              <a:t>نظّم </a:t>
            </a:r>
            <a:r>
              <a:rPr lang="ar-AE" sz="1100" b="0" u="sng" baseline="0">
                <a:solidFill>
                  <a:srgbClr val="0070C0"/>
                </a:solidFill>
                <a:latin typeface="+mn-lt"/>
              </a:rPr>
              <a:t>الوقت</a:t>
            </a:r>
            <a:r>
              <a:rPr lang="ar-AE" sz="1100" b="0" u="sng">
                <a:solidFill>
                  <a:srgbClr val="0070C0"/>
                </a:solidFill>
                <a:latin typeface="+mn-lt"/>
              </a:rPr>
              <a:t>:</a:t>
            </a:r>
            <a:r>
              <a:rPr lang="ar-AE" sz="1100">
                <a:solidFill>
                  <a:srgbClr val="0070C0"/>
                </a:solidFill>
                <a:latin typeface="+mn-lt"/>
              </a:rPr>
              <a:t> ستحتاج كميسر إلى التخطيط للمدة التي ستستغرقها العناصر المختلفة في الجلسة والمدة التي ستحظى بها مجموعتك للوصول إلى أهداف الجلسة. في بعض الأحيان، </a:t>
            </a:r>
            <a:r>
              <a:rPr lang="ar-AE" sz="1100" baseline="0">
                <a:solidFill>
                  <a:srgbClr val="0070C0"/>
                </a:solidFill>
                <a:latin typeface="+mn-lt"/>
              </a:rPr>
              <a:t>سيحتاج الميسر إلى اقتصار المحادثة على بعض التعليقات وليس إتاحة الفرصة للجميع لمشاركة أفكارهم وآرائهم.</a:t>
            </a:r>
          </a:p>
          <a:p>
            <a:pPr marL="171450" indent="-171450">
              <a:buFont typeface="Arial" panose="020B0604020202020204" pitchFamily="34" charset="0"/>
              <a:buChar char="•"/>
              <a:defRPr/>
            </a:pPr>
            <a:r>
              <a:rPr lang="ar-AE" sz="1100" b="0" u="sng" baseline="0">
                <a:solidFill>
                  <a:srgbClr val="0070C0"/>
                </a:solidFill>
                <a:latin typeface="+mn-lt"/>
              </a:rPr>
              <a:t> انتبه إلى الطاقة:</a:t>
            </a:r>
            <a:r>
              <a:rPr lang="ar-AE" sz="1100">
                <a:solidFill>
                  <a:srgbClr val="0070C0"/>
                </a:solidFill>
                <a:latin typeface="+mn-lt"/>
              </a:rPr>
              <a:t> إنها ببساطة حقيقة واقعية أنه في بعض الأحيان تدخل مجموعة أشخاص إلى الجلسة وتنقل طاقة معينة — قد يكون الشعور بالتعب، الكسل، الإثارة، الإفراط، السذاجة، السلبية، الخجل، التوتر — مهما يكن الأمر! وفي بعض الأحيان سيحتاج المدرب إلى مطابقة النشاط الذي تفكر فيه مع طاقة المجموعة وأحيانًا تحتاج إلى إيجاد طرق لزيادة حماس مجموعة فاترة الهمة وإثارتها.</a:t>
            </a:r>
          </a:p>
          <a:p>
            <a:pPr marL="171450" marR="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AE" sz="1100" b="0" u="sng">
                <a:latin typeface="+mn-lt"/>
                <a:ea typeface="Calibri"/>
                <a:cs typeface="Calibri"/>
                <a:sym typeface="Calibri"/>
              </a:rPr>
              <a:t>المرونة والتكيف:</a:t>
            </a:r>
            <a:r>
              <a:rPr lang="ar-AE" sz="1100" b="0" i="0" u="none" strike="noStrike" cap="none">
                <a:solidFill>
                  <a:schemeClr val="dk1"/>
                </a:solidFill>
                <a:latin typeface="+mn-lt"/>
                <a:ea typeface="Calibri"/>
                <a:cs typeface="Calibri"/>
                <a:sym typeface="Calibri"/>
              </a:rPr>
              <a:t> يتمثل جزء من مهمة الميسر في التحقق من التقدم المحرز وسير العملية مع مجموعتك. ففكِّر في عدد المرات التي قد يحتاجون فيها إلى استراحة. قم بالسؤال بصفة دورية عن الطريقة التي يعمل بها الجميع وما إذا كان قد حان وقت الاستراحة. كما يجب أن تفكر في جدول أعمالك وما إذا كنت على المسار الصحيح لإنجاز كل شيء خططت له.</a:t>
            </a:r>
            <a:r>
              <a:rPr lang="ar-AE" sz="1100" b="0" i="0" u="none" strike="noStrike" cap="none" baseline="0">
                <a:solidFill>
                  <a:schemeClr val="dk1"/>
                </a:solidFill>
                <a:latin typeface="+mn-lt"/>
                <a:ea typeface="Calibri"/>
                <a:cs typeface="Calibri"/>
                <a:sym typeface="Calibri"/>
              </a:rPr>
              <a:t> قد يكون من الضروري تعديل وقطع الأنشطة لتحقيق أهداف أكبر.</a:t>
            </a:r>
          </a:p>
          <a:p>
            <a:pPr marL="171450" indent="-171450">
              <a:buFont typeface="Arial" panose="020B0604020202020204" pitchFamily="34" charset="0"/>
              <a:buChar char="•"/>
              <a:defRPr/>
            </a:pPr>
            <a:r>
              <a:rPr lang="ar-AE" sz="1100" b="0" u="sng">
                <a:latin typeface="+mn-lt"/>
              </a:rPr>
              <a:t>كن فضوليًّا</a:t>
            </a:r>
            <a:r>
              <a:rPr lang="ar-AE" sz="1100" b="1">
                <a:latin typeface="+mn-lt"/>
              </a:rPr>
              <a:t>:</a:t>
            </a:r>
            <a:r>
              <a:rPr lang="ar-AE" sz="1100">
                <a:latin typeface="+mn-lt"/>
              </a:rPr>
              <a:t> يعني ذلك تحدي الافتراضات والأحكام. في حال احتملت كلمة أو فعل ما أكثر من تفسير، تعرف على المعنى المقصود.</a:t>
            </a:r>
          </a:p>
          <a:p>
            <a:pPr marL="171450" indent="-171450">
              <a:buFont typeface="Arial" panose="020B0604020202020204" pitchFamily="34" charset="0"/>
              <a:buChar char="•"/>
              <a:defRPr/>
            </a:pPr>
            <a:r>
              <a:rPr lang="ar-AE" sz="1100" b="0" u="sng">
                <a:latin typeface="+mn-lt"/>
              </a:rPr>
              <a:t>قم بتلبية الاحتياجات الأساسية</a:t>
            </a:r>
            <a:r>
              <a:rPr lang="ar-AE" sz="1100" b="1">
                <a:latin typeface="+mn-lt"/>
              </a:rPr>
              <a:t>:</a:t>
            </a:r>
            <a:r>
              <a:rPr lang="ar-AE" sz="1100">
                <a:latin typeface="+mn-lt"/>
              </a:rPr>
              <a:t> يمكن أن يكون ذلك أمرًا بسيطًا بقدر أخذ استراحة لتقديم وجبة خفيفة ومشروب والذهاب إلى الحمّام. يساعد ذلك أعضاء مجموعتك على الشعور بالراحة والدعم والفهم.</a:t>
            </a:r>
          </a:p>
          <a:p>
            <a:pPr marL="0" indent="0">
              <a:buFont typeface="Arial" panose="020B0604020202020204" pitchFamily="34" charset="0"/>
              <a:buNone/>
            </a:pPr>
            <a:endParaRPr lang="en-US" sz="1100" dirty="0">
              <a:latin typeface="+mn-lt"/>
            </a:endParaRPr>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07667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ar-AE" sz="1100">
                <a:latin typeface="+mn-lt"/>
              </a:rPr>
              <a:t>5 دقائق</a:t>
            </a:r>
          </a:p>
          <a:p>
            <a:pPr>
              <a:buNone/>
            </a:pPr>
            <a:endParaRPr lang="en-US" sz="1100" dirty="0">
              <a:latin typeface="+mn-lt"/>
            </a:endParaRPr>
          </a:p>
          <a:p>
            <a:pPr>
              <a:buNone/>
            </a:pPr>
            <a:r>
              <a:rPr lang="ar-AE" sz="1100" b="1">
                <a:latin typeface="+mn-lt"/>
              </a:rPr>
              <a:t>راجع</a:t>
            </a:r>
            <a:r>
              <a:rPr lang="ar-AE" sz="1100">
                <a:latin typeface="+mn-lt"/>
              </a:rPr>
              <a:t> النقاط الموجودة على شريحة العرض. تحقق من فهمها قبل المتابعة.</a:t>
            </a:r>
          </a:p>
          <a:p>
            <a:pPr>
              <a:buNone/>
            </a:pPr>
            <a:endParaRPr lang="en-US" sz="1100" dirty="0">
              <a:latin typeface="+mn-lt"/>
            </a:endParaRPr>
          </a:p>
          <a:p>
            <a:pPr>
              <a:buNone/>
            </a:pPr>
            <a:r>
              <a:rPr lang="ar-AE" sz="1100" b="1">
                <a:latin typeface="+mn-lt"/>
              </a:rPr>
              <a:t>وزّع</a:t>
            </a:r>
            <a:r>
              <a:rPr lang="ar-AE" sz="1100">
                <a:latin typeface="+mn-lt"/>
              </a:rPr>
              <a:t> 3.10 نصائح تيسير المجموعات</a:t>
            </a:r>
          </a:p>
          <a:p>
            <a:pPr>
              <a:buNone/>
            </a:pPr>
            <a:endParaRPr lang="en-US" sz="1100" dirty="0">
              <a:latin typeface="+mn-lt"/>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latin typeface="+mn-lt"/>
                <a:ea typeface="Helvetica Neue" charset="0"/>
                <a:cs typeface="Helvetica Neue" charset="0"/>
              </a:rPr>
              <a:t>الرسالة الأساسية</a:t>
            </a:r>
            <a:r>
              <a:rPr lang="ar-AE" sz="1100">
                <a:latin typeface="+mn-lt"/>
                <a:ea typeface="Helvetica Neue" charset="0"/>
                <a:cs typeface="Helvetica Neue" charset="0"/>
              </a:rPr>
              <a:t>:</a:t>
            </a:r>
            <a:r>
              <a:rPr lang="ar-AE" sz="1100">
                <a:solidFill>
                  <a:schemeClr val="tx1">
                    <a:lumMod val="65000"/>
                    <a:lumOff val="35000"/>
                  </a:schemeClr>
                </a:solidFill>
                <a:latin typeface="+mn-lt"/>
                <a:ea typeface="Helvetica Neue" charset="0"/>
                <a:cs typeface="Helvetica Neue" charset="0"/>
              </a:rPr>
              <a:t> مثل </a:t>
            </a:r>
            <a:r>
              <a:rPr lang="ar-AE" sz="1100" baseline="0">
                <a:solidFill>
                  <a:schemeClr val="tx1">
                    <a:lumMod val="65000"/>
                    <a:lumOff val="35000"/>
                  </a:schemeClr>
                </a:solidFill>
                <a:latin typeface="+mn-lt"/>
                <a:ea typeface="Helvetica Neue" charset="0"/>
                <a:cs typeface="Helvetica Neue" charset="0"/>
              </a:rPr>
              <a:t>المهارات الأخرى التي راجعناها اليوم، يتطلب تيسير المجموعة إلى التمرين والتأمل المستمرين. نوصيك بطلب التعقيبات من المشاركين بعد عقد الاجتماع حتى تتمكن من متابعة تطوير مهاراتك وثقتك.</a:t>
            </a:r>
          </a:p>
          <a:p>
            <a:pPr>
              <a:buNone/>
            </a:pPr>
            <a:endParaRPr lang="en-US" sz="1100" dirty="0">
              <a:latin typeface="+mn-lt"/>
            </a:endParaRPr>
          </a:p>
          <a:p>
            <a:pPr>
              <a:buSzPct val="25000"/>
              <a:buNone/>
            </a:pPr>
            <a:endParaRPr lang="en-US" sz="1100" dirty="0">
              <a:latin typeface="+mn-lt"/>
            </a:endParaRPr>
          </a:p>
        </p:txBody>
      </p:sp>
      <p:sp>
        <p:nvSpPr>
          <p:cNvPr id="265" name="Shape 26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33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52757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34</a:t>
            </a:fld>
            <a:endParaRPr lang="en-AU"/>
          </a:p>
        </p:txBody>
      </p:sp>
    </p:spTree>
    <p:extLst>
      <p:ext uri="{BB962C8B-B14F-4D97-AF65-F5344CB8AC3E}">
        <p14:creationId xmlns:p14="http://schemas.microsoft.com/office/powerpoint/2010/main" val="41918534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pPr>
            <a:r>
              <a:rPr lang="ar-AE" sz="1100">
                <a:latin typeface="+mn-lt"/>
              </a:rPr>
              <a:t>10 دقائق</a:t>
            </a:r>
          </a:p>
          <a:p>
            <a:pPr>
              <a:buNone/>
            </a:pPr>
            <a:endParaRPr lang="en-CA" sz="1100" dirty="0">
              <a:latin typeface="+mn-lt"/>
            </a:endParaRPr>
          </a:p>
          <a:p>
            <a:pPr>
              <a:buNone/>
            </a:pPr>
            <a:r>
              <a:rPr lang="ar-AE" sz="1100" b="1">
                <a:latin typeface="+mn-lt"/>
              </a:rPr>
              <a:t>قل</a:t>
            </a:r>
            <a:r>
              <a:rPr lang="ar-AE" sz="1100">
                <a:latin typeface="+mn-lt"/>
              </a:rPr>
              <a:t>: والآن</a:t>
            </a:r>
            <a:r>
              <a:rPr lang="ar-AE" sz="1100" baseline="0">
                <a:latin typeface="+mn-lt"/>
              </a:rPr>
              <a:t> سنستغل الفرصة لمراجعة ما تم مناقشته في الوحدة الثالثة</a:t>
            </a:r>
          </a:p>
          <a:p>
            <a:pPr>
              <a:buNone/>
            </a:pPr>
            <a:endParaRPr lang="en-US" sz="1100" dirty="0">
              <a:latin typeface="+mn-lt"/>
            </a:endParaRPr>
          </a:p>
          <a:p>
            <a:pPr>
              <a:buNone/>
            </a:pPr>
            <a:r>
              <a:rPr lang="ar-AE" sz="1100" b="1">
                <a:latin typeface="+mn-lt"/>
              </a:rPr>
              <a:t>ملاحظة للمدرب</a:t>
            </a:r>
            <a:r>
              <a:rPr lang="ar-AE" sz="1100">
                <a:latin typeface="+mn-lt"/>
              </a:rPr>
              <a:t>: حاول </a:t>
            </a:r>
            <a:r>
              <a:rPr lang="ar-AE" sz="1100" baseline="0">
                <a:latin typeface="+mn-lt"/>
              </a:rPr>
              <a:t>أن تجعل هذا النشاط منافسة مرحة! قدّم بعض الجوائز / حلوى في النهاية لتحفيز المشاركين.</a:t>
            </a:r>
          </a:p>
          <a:p>
            <a:pPr>
              <a:buNone/>
            </a:pPr>
            <a:endParaRPr lang="en-CA" sz="1100" dirty="0">
              <a:latin typeface="+mn-lt"/>
            </a:endParaRPr>
          </a:p>
          <a:p>
            <a:pPr>
              <a:buNone/>
            </a:pPr>
            <a:r>
              <a:rPr lang="ar-AE" sz="1100">
                <a:latin typeface="+mn-lt"/>
              </a:rPr>
              <a:t>تحلّ دائمًا بروح محفزة عند تقديم اختبار لجميع المشاركين. لا تقل مطلقًا: الإجابة خاطئة. عند الضرورة، قل شيئًا ما مثل: ما نقصده هنا هو إجابة تُظهر...  قدم الجوائز إلى كل شخص يحاول حتى لو لم تكن إجابته </a:t>
            </a:r>
            <a:r>
              <a:rPr lang="ar-AE" sz="1100" b="1">
                <a:latin typeface="+mn-lt"/>
              </a:rPr>
              <a:t>كاملة</a:t>
            </a:r>
            <a:r>
              <a:rPr lang="ar-AE" sz="1100">
                <a:latin typeface="+mn-lt"/>
              </a:rPr>
              <a:t>.</a:t>
            </a:r>
          </a:p>
          <a:p>
            <a:pPr>
              <a:buNone/>
            </a:pPr>
            <a:endParaRPr lang="en-CA" sz="1100" dirty="0">
              <a:latin typeface="+mn-lt"/>
            </a:endParaRPr>
          </a:p>
          <a:p>
            <a:pPr>
              <a:buNone/>
            </a:pPr>
            <a:r>
              <a:rPr lang="ar-AE" sz="1100" b="1">
                <a:latin typeface="+mn-lt"/>
              </a:rPr>
              <a:t> الإجابات</a:t>
            </a:r>
            <a:r>
              <a:rPr lang="ar-AE" sz="1100">
                <a:latin typeface="+mn-lt"/>
              </a:rPr>
              <a:t>:</a:t>
            </a:r>
          </a:p>
          <a:p>
            <a:pPr marL="0" indent="0">
              <a:lnSpc>
                <a:spcPct val="100000"/>
              </a:lnSpc>
              <a:spcBef>
                <a:spcPts val="600"/>
              </a:spcBef>
              <a:buClr>
                <a:srgbClr val="97467D"/>
              </a:buClr>
              <a:buFont typeface="+mj-lt"/>
              <a:buNone/>
            </a:pPr>
            <a:r>
              <a:rPr lang="ar-AE" sz="1100">
                <a:solidFill>
                  <a:schemeClr val="tx1">
                    <a:lumMod val="65000"/>
                    <a:lumOff val="35000"/>
                  </a:schemeClr>
                </a:solidFill>
                <a:latin typeface="+mn-lt"/>
              </a:rPr>
              <a:t> 1. مهارات الاستماع الإيجابي:</a:t>
            </a:r>
          </a:p>
          <a:p>
            <a:pPr marL="800100" lvl="1" indent="-342900">
              <a:buClr>
                <a:srgbClr val="97467D"/>
              </a:buClr>
              <a:buFont typeface="Wingdings" charset="2"/>
              <a:buChar char="§"/>
            </a:pPr>
            <a:r>
              <a:rPr lang="ar-AE" sz="1100">
                <a:latin typeface="+mn-lt"/>
                <a:ea typeface="Helvetica Neue" charset="0"/>
                <a:cs typeface="Helvetica Neue" charset="0"/>
              </a:rPr>
              <a:t> لغة الجسد.</a:t>
            </a:r>
          </a:p>
          <a:p>
            <a:pPr marL="800100" lvl="1" indent="-342900">
              <a:buClr>
                <a:srgbClr val="97467D"/>
              </a:buClr>
              <a:buFont typeface="Wingdings" charset="2"/>
              <a:buChar char="§"/>
            </a:pPr>
            <a:r>
              <a:rPr lang="ar-AE" sz="1100">
                <a:latin typeface="+mn-lt"/>
                <a:ea typeface="Helvetica Neue" charset="0"/>
                <a:cs typeface="Helvetica Neue" charset="0"/>
              </a:rPr>
              <a:t>الفتح والإغلاق والأسئلة المتعلقة بالسبب.</a:t>
            </a:r>
          </a:p>
          <a:p>
            <a:pPr marL="800100" lvl="1" indent="-342900">
              <a:buClr>
                <a:srgbClr val="97467D"/>
              </a:buClr>
              <a:buFont typeface="Wingdings" charset="2"/>
              <a:buChar char="§"/>
            </a:pPr>
            <a:r>
              <a:rPr lang="ar-AE" sz="1100">
                <a:latin typeface="+mn-lt"/>
                <a:ea typeface="Helvetica Neue" charset="0"/>
                <a:cs typeface="Helvetica Neue" charset="0"/>
              </a:rPr>
              <a:t>إعادة الصياغة. </a:t>
            </a:r>
          </a:p>
          <a:p>
            <a:pPr marL="800100" lvl="1" indent="-342900">
              <a:buClr>
                <a:srgbClr val="97467D"/>
              </a:buClr>
              <a:buFont typeface="Wingdings" charset="2"/>
              <a:buChar char="§"/>
            </a:pPr>
            <a:r>
              <a:rPr lang="ar-AE" sz="1100">
                <a:latin typeface="+mn-lt"/>
                <a:ea typeface="Helvetica Neue" charset="0"/>
                <a:cs typeface="Helvetica Neue" charset="0"/>
              </a:rPr>
              <a:t>إعادة التعبير.</a:t>
            </a:r>
          </a:p>
          <a:p>
            <a:pPr marL="800100" lvl="1" indent="-342900">
              <a:buClr>
                <a:srgbClr val="97467D"/>
              </a:buClr>
              <a:buFont typeface="Wingdings" charset="2"/>
              <a:buChar char="§"/>
            </a:pPr>
            <a:r>
              <a:rPr lang="ar-AE" sz="1100">
                <a:latin typeface="+mn-lt"/>
                <a:ea typeface="Helvetica Neue" charset="0"/>
                <a:cs typeface="Helvetica Neue" charset="0"/>
              </a:rPr>
              <a:t>إعادة التفكير.</a:t>
            </a:r>
          </a:p>
          <a:p>
            <a:pPr marL="800100" lvl="1" indent="-342900">
              <a:buClr>
                <a:srgbClr val="97467D"/>
              </a:buClr>
              <a:buFont typeface="Wingdings" charset="2"/>
              <a:buChar char="§"/>
            </a:pPr>
            <a:r>
              <a:rPr lang="ar-AE" sz="1100">
                <a:latin typeface="+mn-lt"/>
                <a:ea typeface="Helvetica Neue" charset="0"/>
                <a:cs typeface="Helvetica Neue" charset="0"/>
              </a:rPr>
              <a:t>تلخيص الحقائق.</a:t>
            </a:r>
          </a:p>
          <a:p>
            <a:pPr marL="0" indent="0">
              <a:lnSpc>
                <a:spcPct val="100000"/>
              </a:lnSpc>
              <a:spcBef>
                <a:spcPts val="600"/>
              </a:spcBef>
              <a:buClr>
                <a:srgbClr val="97467D"/>
              </a:buClr>
              <a:buFont typeface="+mj-lt"/>
              <a:buNone/>
            </a:pPr>
            <a:endParaRPr lang="en-US" sz="1100" dirty="0">
              <a:solidFill>
                <a:schemeClr val="tx1">
                  <a:lumMod val="65000"/>
                  <a:lumOff val="35000"/>
                </a:schemeClr>
              </a:solidFill>
              <a:latin typeface="+mn-lt"/>
            </a:endParaRPr>
          </a:p>
          <a:p>
            <a:pPr marL="0" indent="0">
              <a:lnSpc>
                <a:spcPct val="100000"/>
              </a:lnSpc>
              <a:spcBef>
                <a:spcPts val="600"/>
              </a:spcBef>
              <a:buClr>
                <a:srgbClr val="97467D"/>
              </a:buClr>
              <a:buFont typeface="+mj-lt"/>
              <a:buNone/>
            </a:pPr>
            <a:r>
              <a:rPr lang="ar-AE" sz="1100" baseline="0">
                <a:latin typeface="+mn-lt"/>
              </a:rPr>
              <a:t>2. يتمثل الغرض من الممارسة التأملية في حث أخصائيي إدارة الحالة على التفكير في إجراءاتهم وخبراتهم من أجل التعلم والتنمية بشكل مستمر</a:t>
            </a:r>
          </a:p>
          <a:p>
            <a:pPr marL="342900" indent="-342900">
              <a:lnSpc>
                <a:spcPct val="100000"/>
              </a:lnSpc>
              <a:spcBef>
                <a:spcPts val="600"/>
              </a:spcBef>
              <a:buClr>
                <a:srgbClr val="97467D"/>
              </a:buClr>
              <a:buFont typeface="+mj-lt"/>
              <a:buAutoNum type="arabicPeriod"/>
            </a:pPr>
            <a:endParaRPr lang="en-US" sz="1100" dirty="0">
              <a:solidFill>
                <a:schemeClr val="tx1">
                  <a:lumMod val="65000"/>
                  <a:lumOff val="35000"/>
                </a:schemeClr>
              </a:solidFill>
              <a:latin typeface="+mn-lt"/>
            </a:endParaRPr>
          </a:p>
          <a:p>
            <a:pPr marL="0" lvl="1" indent="0">
              <a:buClr>
                <a:srgbClr val="016794"/>
              </a:buClr>
              <a:buFont typeface="Wingdings" charset="2"/>
              <a:buNone/>
            </a:pPr>
            <a:r>
              <a:rPr lang="ar-AE" sz="1100">
                <a:solidFill>
                  <a:schemeClr val="tx1">
                    <a:lumMod val="65000"/>
                    <a:lumOff val="35000"/>
                  </a:schemeClr>
                </a:solidFill>
                <a:latin typeface="+mn-lt"/>
                <a:ea typeface="Helvetica Neue" charset="0"/>
                <a:cs typeface="Helvetica Neue" charset="0"/>
              </a:rPr>
              <a:t>3.</a:t>
            </a:r>
            <a:r>
              <a:rPr lang="ar-AE" sz="1100" b="1">
                <a:solidFill>
                  <a:schemeClr val="tx1">
                    <a:lumMod val="65000"/>
                    <a:lumOff val="35000"/>
                  </a:schemeClr>
                </a:solidFill>
                <a:latin typeface="+mn-lt"/>
                <a:ea typeface="Helvetica Neue" charset="0"/>
                <a:cs typeface="Helvetica Neue" charset="0"/>
              </a:rPr>
              <a:t> </a:t>
            </a:r>
            <a:r>
              <a:rPr lang="en-US" sz="1100" b="1">
                <a:solidFill>
                  <a:schemeClr val="tx1">
                    <a:lumMod val="65000"/>
                    <a:lumOff val="35000"/>
                  </a:schemeClr>
                </a:solidFill>
                <a:latin typeface="+mn-lt"/>
                <a:ea typeface="Helvetica Neue" charset="0"/>
                <a:cs typeface="Helvetica Neue" charset="0"/>
              </a:rPr>
              <a:t>GROW=</a:t>
            </a:r>
            <a:r>
              <a:rPr lang="en-US" sz="1100" b="1" baseline="0">
                <a:solidFill>
                  <a:schemeClr val="tx1">
                    <a:lumMod val="65000"/>
                    <a:lumOff val="35000"/>
                  </a:schemeClr>
                </a:solidFill>
                <a:latin typeface="+mn-lt"/>
                <a:ea typeface="Helvetica Neue" charset="0"/>
                <a:cs typeface="Helvetica Neue" charset="0"/>
              </a:rPr>
              <a:t> 	</a:t>
            </a:r>
            <a:r>
              <a:rPr lang="en-US" sz="1100" b="1">
                <a:solidFill>
                  <a:schemeClr val="tx1">
                    <a:lumMod val="65000"/>
                    <a:lumOff val="35000"/>
                  </a:schemeClr>
                </a:solidFill>
                <a:latin typeface="+mn-lt"/>
                <a:ea typeface="Helvetica Neue" charset="0"/>
                <a:cs typeface="Helvetica Neue" charset="0"/>
              </a:rPr>
              <a:t>G</a:t>
            </a:r>
            <a:r>
              <a:rPr lang="ar-AE" sz="1100">
                <a:solidFill>
                  <a:schemeClr val="tx1">
                    <a:lumMod val="65000"/>
                    <a:lumOff val="35000"/>
                  </a:schemeClr>
                </a:solidFill>
                <a:latin typeface="+mn-lt"/>
                <a:ea typeface="Helvetica Neue" charset="0"/>
                <a:cs typeface="Helvetica Neue" charset="0"/>
              </a:rPr>
              <a:t> تشير إلى هدف من أهداف الجلسة.</a:t>
            </a:r>
          </a:p>
          <a:p>
            <a:pPr marL="0" lvl="1" indent="0">
              <a:buClr>
                <a:srgbClr val="016794"/>
              </a:buClr>
              <a:buFont typeface="Wingdings" charset="2"/>
              <a:buNone/>
            </a:pPr>
            <a:r>
              <a:rPr lang="ar-AE" sz="1100" b="1">
                <a:solidFill>
                  <a:schemeClr val="tx1">
                    <a:lumMod val="65000"/>
                    <a:lumOff val="35000"/>
                  </a:schemeClr>
                </a:solidFill>
                <a:latin typeface="+mn-lt"/>
                <a:ea typeface="Helvetica Neue" charset="0"/>
                <a:cs typeface="Helvetica Neue" charset="0"/>
              </a:rPr>
              <a:t>	</a:t>
            </a:r>
            <a:r>
              <a:rPr lang="en-US" sz="1100" b="1">
                <a:solidFill>
                  <a:schemeClr val="tx1">
                    <a:lumMod val="65000"/>
                    <a:lumOff val="35000"/>
                  </a:schemeClr>
                </a:solidFill>
                <a:latin typeface="+mn-lt"/>
                <a:ea typeface="Helvetica Neue" charset="0"/>
                <a:cs typeface="Helvetica Neue" charset="0"/>
              </a:rPr>
              <a:t>R</a:t>
            </a:r>
            <a:r>
              <a:rPr lang="ar-AE" sz="1100">
                <a:solidFill>
                  <a:schemeClr val="tx1">
                    <a:lumMod val="65000"/>
                    <a:lumOff val="35000"/>
                  </a:schemeClr>
                </a:solidFill>
                <a:latin typeface="+mn-lt"/>
                <a:ea typeface="Helvetica Neue" charset="0"/>
                <a:cs typeface="Helvetica Neue" charset="0"/>
              </a:rPr>
              <a:t> تشير إلى تأسيس الواقع الحالي.</a:t>
            </a:r>
          </a:p>
          <a:p>
            <a:pPr marL="0" lvl="1" indent="0">
              <a:buClr>
                <a:srgbClr val="016794"/>
              </a:buClr>
              <a:buFont typeface="Wingdings" charset="2"/>
              <a:buNone/>
            </a:pPr>
            <a:r>
              <a:rPr lang="ar-AE" sz="1100" b="1">
                <a:solidFill>
                  <a:schemeClr val="tx1">
                    <a:lumMod val="65000"/>
                    <a:lumOff val="35000"/>
                  </a:schemeClr>
                </a:solidFill>
                <a:latin typeface="+mn-lt"/>
                <a:ea typeface="Helvetica Neue" charset="0"/>
                <a:cs typeface="Helvetica Neue" charset="0"/>
              </a:rPr>
              <a:t>	</a:t>
            </a:r>
            <a:r>
              <a:rPr lang="en-US" sz="1100" b="1">
                <a:solidFill>
                  <a:schemeClr val="tx1">
                    <a:lumMod val="65000"/>
                    <a:lumOff val="35000"/>
                  </a:schemeClr>
                </a:solidFill>
                <a:latin typeface="+mn-lt"/>
                <a:ea typeface="Helvetica Neue" charset="0"/>
                <a:cs typeface="Helvetica Neue" charset="0"/>
              </a:rPr>
              <a:t>O</a:t>
            </a:r>
            <a:r>
              <a:rPr lang="ar-AE" sz="1100">
                <a:solidFill>
                  <a:schemeClr val="tx1">
                    <a:lumMod val="65000"/>
                    <a:lumOff val="35000"/>
                  </a:schemeClr>
                </a:solidFill>
                <a:latin typeface="+mn-lt"/>
                <a:ea typeface="Helvetica Neue" charset="0"/>
                <a:cs typeface="Helvetica Neue" charset="0"/>
              </a:rPr>
              <a:t> تشير إلى تحديد الخيارات.</a:t>
            </a:r>
          </a:p>
          <a:p>
            <a:pPr marL="0" lvl="1" indent="0">
              <a:buClr>
                <a:srgbClr val="016794"/>
              </a:buClr>
              <a:buFont typeface="Wingdings" charset="2"/>
              <a:buNone/>
            </a:pPr>
            <a:r>
              <a:rPr lang="ar-AE" sz="1100" b="1">
                <a:solidFill>
                  <a:schemeClr val="tx1">
                    <a:lumMod val="65000"/>
                    <a:lumOff val="35000"/>
                  </a:schemeClr>
                </a:solidFill>
                <a:latin typeface="+mn-lt"/>
                <a:ea typeface="Helvetica Neue" charset="0"/>
                <a:cs typeface="Helvetica Neue" charset="0"/>
              </a:rPr>
              <a:t>	</a:t>
            </a:r>
            <a:r>
              <a:rPr lang="en-US" sz="1100" b="1">
                <a:solidFill>
                  <a:schemeClr val="tx1">
                    <a:lumMod val="65000"/>
                    <a:lumOff val="35000"/>
                  </a:schemeClr>
                </a:solidFill>
                <a:latin typeface="+mn-lt"/>
                <a:ea typeface="Helvetica Neue" charset="0"/>
                <a:cs typeface="Helvetica Neue" charset="0"/>
              </a:rPr>
              <a:t>W</a:t>
            </a:r>
            <a:r>
              <a:rPr lang="ar-AE" sz="1100">
                <a:solidFill>
                  <a:schemeClr val="tx1">
                    <a:lumMod val="65000"/>
                    <a:lumOff val="35000"/>
                  </a:schemeClr>
                </a:solidFill>
                <a:latin typeface="+mn-lt"/>
                <a:ea typeface="Helvetica Neue" charset="0"/>
                <a:cs typeface="Helvetica Neue" charset="0"/>
              </a:rPr>
              <a:t> تشير إلى تحديد الخطوات المقبلة التي ستحدث</a:t>
            </a:r>
          </a:p>
          <a:p>
            <a:pPr marL="0" lvl="0" indent="0" rtl="0" eaLnBrk="1" fontAlgn="t" latinLnBrk="0" hangingPunct="1">
              <a:buFont typeface="Arial" panose="020B0604020202020204" pitchFamily="34" charset="0"/>
              <a:buNone/>
            </a:pPr>
            <a:endParaRPr lang="en-US" sz="1100" baseline="0" dirty="0">
              <a:solidFill>
                <a:schemeClr val="tx1">
                  <a:lumMod val="65000"/>
                  <a:lumOff val="35000"/>
                </a:schemeClr>
              </a:solidFill>
              <a:latin typeface="+mn-lt"/>
            </a:endParaRPr>
          </a:p>
          <a:p>
            <a:pPr marL="0" indent="0">
              <a:spcBef>
                <a:spcPts val="600"/>
              </a:spcBef>
              <a:buClr>
                <a:srgbClr val="016794"/>
              </a:buClr>
              <a:buFont typeface="Wingdings" panose="05000000000000000000" pitchFamily="2" charset="2"/>
              <a:buNone/>
            </a:pPr>
            <a:r>
              <a:rPr lang="ar-AE" sz="1100" b="1" i="1">
                <a:solidFill>
                  <a:schemeClr val="bg1">
                    <a:lumMod val="65000"/>
                  </a:schemeClr>
                </a:solidFill>
                <a:latin typeface="+mn-lt"/>
                <a:ea typeface="Helvetica Neue" charset="0"/>
                <a:cs typeface="Helvetica Neue" charset="0"/>
              </a:rPr>
              <a:t>4.</a:t>
            </a:r>
            <a:r>
              <a:rPr lang="ar-AE" sz="1100" b="0" i="0">
                <a:solidFill>
                  <a:schemeClr val="bg1">
                    <a:lumMod val="65000"/>
                  </a:schemeClr>
                </a:solidFill>
                <a:latin typeface="+mn-lt"/>
                <a:ea typeface="Helvetica Neue" charset="0"/>
                <a:cs typeface="Helvetica Neue" charset="0"/>
              </a:rPr>
              <a:t> مبادئ التعقيبات:</a:t>
            </a:r>
          </a:p>
          <a:p>
            <a:pPr marL="800100" lvl="1" indent="-342900">
              <a:spcBef>
                <a:spcPts val="600"/>
              </a:spcBef>
              <a:buClr>
                <a:srgbClr val="016794"/>
              </a:buClr>
              <a:buFont typeface="Arial" panose="020B0604020202020204" pitchFamily="34" charset="0"/>
              <a:buChar char="•"/>
            </a:pPr>
            <a:r>
              <a:rPr lang="ar-AE" sz="1100" b="0" i="0">
                <a:solidFill>
                  <a:schemeClr val="bg1">
                    <a:lumMod val="65000"/>
                  </a:schemeClr>
                </a:solidFill>
                <a:latin typeface="+mn-lt"/>
                <a:ea typeface="Helvetica Neue" charset="0"/>
                <a:cs typeface="Helvetica Neue" charset="0"/>
              </a:rPr>
              <a:t> يجب أن تكون التعقيبات الإيجابية والبناءة جزءًا من علاقة مستمرة بين المشرف وأخصائي إدارة الحالة.</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احرص على تقديم التعقيبات عاجلاً وليس آجلاً! وبخلاف ذلك، قد تتراكم المشكلات وتتعاظم.</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كن على استعداد:</a:t>
            </a:r>
          </a:p>
          <a:p>
            <a:pPr marL="1257300" lvl="2"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يجب تقديم التعقيبات في جلسة فردية.</a:t>
            </a:r>
          </a:p>
          <a:p>
            <a:pPr marL="1257300" lvl="2"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كن واضحًا مسبقًا بشأن ما تريد قوله وقم بتحديد المجالات ذات الأولوية. </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اعترف بنقاط القوة والعمل الجيد.</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كن واضحًا ومحددًا: تحدث عن سلوكيات معينة وقم بوصفها مع تقديم أمثلة قدر الإمكان.</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انسب التعقيبات إلى نفسك واستخدم عبارات تبدأ بصيغة المتكلم.</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لا تضع أي افتراضات بشأن الدوافع. كن فضوليًّا دائمًا! اطرح أسئلة. </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عند تقديم التعقيبات البناءة، مارسوا العصف الذهني معًا حول سلوكيات بديلة واترك لأخصائي إدارة الحالة مجالات اختيار أو خيارات.</a:t>
            </a:r>
          </a:p>
          <a:p>
            <a:pPr marL="800100" lvl="1" indent="-342900">
              <a:spcBef>
                <a:spcPts val="600"/>
              </a:spcBef>
              <a:buClr>
                <a:srgbClr val="016794"/>
              </a:buClr>
              <a:buFont typeface="Wingdings" panose="05000000000000000000" pitchFamily="2" charset="2"/>
              <a:buChar char="§"/>
            </a:pPr>
            <a:r>
              <a:rPr lang="ar-AE" sz="1100" b="0" i="0">
                <a:solidFill>
                  <a:schemeClr val="bg1">
                    <a:lumMod val="65000"/>
                  </a:schemeClr>
                </a:solidFill>
                <a:latin typeface="+mn-lt"/>
                <a:ea typeface="Helvetica Neue" charset="0"/>
                <a:cs typeface="Helvetica Neue" charset="0"/>
              </a:rPr>
              <a:t>قدّم استراتيجيات </a:t>
            </a:r>
            <a:r>
              <a:rPr lang="ar-AE" sz="1100">
                <a:solidFill>
                  <a:schemeClr val="bg1">
                    <a:lumMod val="65000"/>
                  </a:schemeClr>
                </a:solidFill>
                <a:latin typeface="+mn-lt"/>
                <a:ea typeface="Helvetica Neue" charset="0"/>
                <a:cs typeface="Helvetica Neue" charset="0"/>
              </a:rPr>
              <a:t>أو فرصًا من أجل التحسين.</a:t>
            </a:r>
          </a:p>
          <a:p>
            <a:pPr marL="0" marR="0" lvl="0" indent="0" algn="l" defTabSz="914400" rtl="0" eaLnBrk="1" fontAlgn="auto" latinLnBrk="0" hangingPunct="1">
              <a:lnSpc>
                <a:spcPct val="100000"/>
              </a:lnSpc>
              <a:spcBef>
                <a:spcPts val="600"/>
              </a:spcBef>
              <a:spcAft>
                <a:spcPts val="0"/>
              </a:spcAft>
              <a:buClr>
                <a:srgbClr val="97467D"/>
              </a:buClr>
              <a:buSzTx/>
              <a:buFont typeface="+mj-lt"/>
              <a:buNone/>
              <a:tabLst/>
              <a:defRPr/>
            </a:pPr>
            <a:endParaRPr lang="en-US" sz="1100" baseline="0" dirty="0">
              <a:solidFill>
                <a:schemeClr val="tx1">
                  <a:lumMod val="65000"/>
                  <a:lumOff val="35000"/>
                </a:schemeClr>
              </a:solidFill>
              <a:latin typeface="+mn-lt"/>
            </a:endParaRPr>
          </a:p>
          <a:p>
            <a:pPr marL="0" indent="0">
              <a:lnSpc>
                <a:spcPct val="100000"/>
              </a:lnSpc>
              <a:spcBef>
                <a:spcPts val="600"/>
              </a:spcBef>
              <a:buClr>
                <a:srgbClr val="97467D"/>
              </a:buClr>
              <a:buFont typeface="+mj-lt"/>
              <a:buNone/>
            </a:pPr>
            <a:r>
              <a:rPr lang="ar-AE" sz="1100">
                <a:solidFill>
                  <a:schemeClr val="tx1">
                    <a:lumMod val="65000"/>
                    <a:lumOff val="35000"/>
                  </a:schemeClr>
                </a:solidFill>
                <a:latin typeface="+mn-lt"/>
              </a:rPr>
              <a:t>5. المخاطر:</a:t>
            </a:r>
          </a:p>
          <a:p>
            <a:pPr marL="800100" lvl="1" indent="-342900">
              <a:buClr>
                <a:srgbClr val="016794"/>
              </a:buClr>
              <a:buFont typeface="Wingdings" charset="2"/>
              <a:buChar char="§"/>
            </a:pPr>
            <a:r>
              <a:rPr lang="ar-AE" sz="1100">
                <a:solidFill>
                  <a:schemeClr val="tx1">
                    <a:lumMod val="65000"/>
                    <a:lumOff val="35000"/>
                  </a:schemeClr>
                </a:solidFill>
                <a:latin typeface="+mn-lt"/>
              </a:rPr>
              <a:t>عدم حدوث تغيير في سلوك أخصائي إدارة الحالة.</a:t>
            </a:r>
          </a:p>
          <a:p>
            <a:pPr marL="800100" lvl="1" indent="-342900">
              <a:buClr>
                <a:srgbClr val="016794"/>
              </a:buClr>
              <a:buFont typeface="Wingdings" charset="2"/>
              <a:buChar char="§"/>
            </a:pPr>
            <a:r>
              <a:rPr lang="ar-AE" sz="1100">
                <a:solidFill>
                  <a:schemeClr val="tx1">
                    <a:lumMod val="65000"/>
                    <a:lumOff val="35000"/>
                  </a:schemeClr>
                </a:solidFill>
                <a:latin typeface="+mn-lt"/>
              </a:rPr>
              <a:t>يستمر أخصائي إدارة الحالة في تجاهل المشكلة.</a:t>
            </a:r>
          </a:p>
          <a:p>
            <a:pPr marL="800100" lvl="1" indent="-342900">
              <a:buClr>
                <a:srgbClr val="016794"/>
              </a:buClr>
              <a:buFont typeface="Wingdings" charset="2"/>
              <a:buChar char="§"/>
            </a:pPr>
            <a:r>
              <a:rPr lang="ar-AE" sz="1100">
                <a:solidFill>
                  <a:schemeClr val="tx1">
                    <a:lumMod val="65000"/>
                    <a:lumOff val="35000"/>
                  </a:schemeClr>
                </a:solidFill>
                <a:latin typeface="+mn-lt"/>
              </a:rPr>
              <a:t>مواجهة في المستقبل.</a:t>
            </a:r>
          </a:p>
          <a:p>
            <a:pPr marL="800100" lvl="1" indent="-342900">
              <a:buClr>
                <a:srgbClr val="016794"/>
              </a:buClr>
              <a:buFont typeface="Wingdings" charset="2"/>
              <a:buChar char="§"/>
            </a:pPr>
            <a:r>
              <a:rPr lang="ar-AE" sz="1100">
                <a:solidFill>
                  <a:schemeClr val="tx1">
                    <a:lumMod val="65000"/>
                    <a:lumOff val="35000"/>
                  </a:schemeClr>
                </a:solidFill>
                <a:latin typeface="+mn-lt"/>
              </a:rPr>
              <a:t> يمكن أن يتكون التوتر المتزايد ويؤدي إلى حدوث نزاع في آخر الأمر.</a:t>
            </a:r>
          </a:p>
          <a:p>
            <a:pPr marL="800100" lvl="1" indent="-342900">
              <a:buClr>
                <a:srgbClr val="016794"/>
              </a:buClr>
              <a:buFont typeface="Wingdings" charset="2"/>
              <a:buChar char="§"/>
            </a:pPr>
            <a:r>
              <a:rPr lang="ar-AE" sz="1100">
                <a:solidFill>
                  <a:schemeClr val="tx1">
                    <a:lumMod val="65000"/>
                    <a:lumOff val="35000"/>
                  </a:schemeClr>
                </a:solidFill>
                <a:latin typeface="+mn-lt"/>
              </a:rPr>
              <a:t>مشكلات العلاقة بين المشرف وأخصائي إدارة الحالة أو داخل الفريق. </a:t>
            </a:r>
          </a:p>
          <a:p>
            <a:pPr marL="800100" lvl="1" indent="-342900">
              <a:buClr>
                <a:srgbClr val="016794"/>
              </a:buClr>
              <a:buFont typeface="Wingdings" charset="2"/>
              <a:buChar char="§"/>
            </a:pPr>
            <a:r>
              <a:rPr lang="ar-AE" sz="1100">
                <a:solidFill>
                  <a:schemeClr val="tx1">
                    <a:lumMod val="65000"/>
                    <a:lumOff val="35000"/>
                  </a:schemeClr>
                </a:solidFill>
                <a:latin typeface="+mn-lt"/>
              </a:rPr>
              <a:t>الضرر المحتمل على الأطفال أو العائلات، في الحالات الأكثر تطرفًا</a:t>
            </a:r>
          </a:p>
          <a:p>
            <a:pPr marL="0" indent="0">
              <a:lnSpc>
                <a:spcPct val="100000"/>
              </a:lnSpc>
              <a:spcBef>
                <a:spcPts val="600"/>
              </a:spcBef>
              <a:buClr>
                <a:srgbClr val="97467D"/>
              </a:buClr>
              <a:buFont typeface="+mj-lt"/>
              <a:buNone/>
            </a:pPr>
            <a:endParaRPr lang="en-US" sz="1100" dirty="0">
              <a:solidFill>
                <a:schemeClr val="tx1">
                  <a:lumMod val="65000"/>
                  <a:lumOff val="35000"/>
                </a:schemeClr>
              </a:solidFill>
              <a:latin typeface="+mn-lt"/>
            </a:endParaRPr>
          </a:p>
          <a:p>
            <a:pPr lvl="0">
              <a:spcBef>
                <a:spcPts val="0"/>
              </a:spcBef>
              <a:buNone/>
            </a:pPr>
            <a:r>
              <a:rPr lang="ar-AE" sz="1100" b="0">
                <a:latin typeface="+mn-lt"/>
              </a:rPr>
              <a:t>6. المحتوى والعملية والعلاقة</a:t>
            </a:r>
          </a:p>
          <a:p>
            <a:pPr lvl="0">
              <a:spcBef>
                <a:spcPts val="0"/>
              </a:spcBef>
              <a:buNone/>
            </a:pPr>
            <a:endParaRPr lang="en-US" sz="1100" b="1" dirty="0">
              <a:latin typeface="+mn-lt"/>
            </a:endParaRPr>
          </a:p>
        </p:txBody>
      </p:sp>
      <p:sp>
        <p:nvSpPr>
          <p:cNvPr id="326" name="Shape 3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43217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ct val="25000"/>
              <a:buNone/>
              <a:defRPr/>
            </a:pPr>
            <a:r>
              <a:rPr lang="ar-AE" sz="1100">
                <a:latin typeface="+mn-lt"/>
              </a:rPr>
              <a:t>5 دقائق</a:t>
            </a:r>
          </a:p>
          <a:p>
            <a:pPr>
              <a:buSzPct val="25000"/>
              <a:buNone/>
              <a:defRPr/>
            </a:pPr>
            <a:endParaRPr lang="en-US" sz="1100" dirty="0">
              <a:latin typeface="+mn-lt"/>
            </a:endParaRPr>
          </a:p>
          <a:p>
            <a:pPr>
              <a:buNone/>
              <a:defRPr/>
            </a:pPr>
            <a:r>
              <a:rPr lang="ar-AE" sz="1100" b="1">
                <a:latin typeface="+mn-lt"/>
              </a:rPr>
              <a:t>راجع</a:t>
            </a:r>
            <a:r>
              <a:rPr lang="ar-AE" sz="1100">
                <a:latin typeface="+mn-lt"/>
              </a:rPr>
              <a:t> أهداف التعلم التي ذكرناها في بداية الوحدة. </a:t>
            </a:r>
          </a:p>
          <a:p>
            <a:pPr>
              <a:buNone/>
              <a:defRPr/>
            </a:pPr>
            <a:endParaRPr lang="en-US" sz="1100" dirty="0">
              <a:latin typeface="+mn-lt"/>
            </a:endParaRPr>
          </a:p>
          <a:p>
            <a:pPr>
              <a:buNone/>
              <a:defRPr/>
            </a:pPr>
            <a:r>
              <a:rPr lang="ar-AE" sz="1100" b="1">
                <a:latin typeface="+mn-lt"/>
              </a:rPr>
              <a:t>اسأل</a:t>
            </a:r>
            <a:r>
              <a:rPr lang="ar-AE" sz="1100">
                <a:latin typeface="+mn-lt"/>
              </a:rPr>
              <a:t> عما إذا كنا تناولناها أم أنه لا تزال توجد أسئلة متبقية لدى أي شخص بشأن أي من هذه النقاط.</a:t>
            </a:r>
          </a:p>
        </p:txBody>
      </p:sp>
      <p:sp>
        <p:nvSpPr>
          <p:cNvPr id="4" name="Slide Number Placeholder 3"/>
          <p:cNvSpPr>
            <a:spLocks noGrp="1"/>
          </p:cNvSpPr>
          <p:nvPr>
            <p:ph type="sldNum" sz="quarter" idx="10"/>
          </p:nvPr>
        </p:nvSpPr>
        <p:spPr/>
        <p:txBody>
          <a:bodyPr/>
          <a:lstStyle/>
          <a:p>
            <a:fld id="{780767AD-8186-5647-9165-A19B63BA7F43}" type="slidenum">
              <a:rPr lang="en-US" smtClean="0"/>
              <a:t>36</a:t>
            </a:fld>
            <a:endParaRPr lang="en-US"/>
          </a:p>
        </p:txBody>
      </p:sp>
    </p:spTree>
    <p:extLst>
      <p:ext uri="{BB962C8B-B14F-4D97-AF65-F5344CB8AC3E}">
        <p14:creationId xmlns:p14="http://schemas.microsoft.com/office/powerpoint/2010/main" val="3527140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ar-AE" sz="1100"/>
              <a:t>10 دقائق</a:t>
            </a:r>
          </a:p>
          <a:p>
            <a:pPr>
              <a:buNone/>
            </a:pPr>
            <a:endParaRPr lang="en-US" sz="1100" dirty="0"/>
          </a:p>
          <a:p>
            <a:pPr>
              <a:buNone/>
            </a:pPr>
            <a:r>
              <a:rPr lang="ar-AE" sz="1100" b="1"/>
              <a:t>تعليمات</a:t>
            </a:r>
            <a:r>
              <a:rPr lang="ar-AE" sz="1100"/>
              <a:t>: اطلب من المشاركين </a:t>
            </a:r>
            <a:r>
              <a:rPr lang="ar-AE" sz="1100" baseline="0"/>
              <a:t>الإضافة</a:t>
            </a:r>
            <a:r>
              <a:rPr lang="ar-AE" sz="1100"/>
              <a:t> إلى خطة عمل الإشراف في </a:t>
            </a:r>
            <a:r>
              <a:rPr lang="ar-AE" sz="1100" baseline="0"/>
              <a:t>هذه الوحدة.</a:t>
            </a:r>
          </a:p>
          <a:p>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37</a:t>
            </a:fld>
            <a:endParaRPr lang="en-US"/>
          </a:p>
        </p:txBody>
      </p:sp>
    </p:spTree>
    <p:extLst>
      <p:ext uri="{BB962C8B-B14F-4D97-AF65-F5344CB8AC3E}">
        <p14:creationId xmlns:p14="http://schemas.microsoft.com/office/powerpoint/2010/main" val="22484912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0767AD-8186-5647-9165-A19B63BA7F43}" type="slidenum">
              <a:rPr lang="en-US" smtClean="0"/>
              <a:t>38</a:t>
            </a:fld>
            <a:endParaRPr lang="en-US"/>
          </a:p>
        </p:txBody>
      </p:sp>
    </p:spTree>
    <p:extLst>
      <p:ext uri="{BB962C8B-B14F-4D97-AF65-F5344CB8AC3E}">
        <p14:creationId xmlns:p14="http://schemas.microsoft.com/office/powerpoint/2010/main" val="3539555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indent="0">
              <a:buNone/>
            </a:pPr>
            <a:r>
              <a:rPr lang="ar-AE" sz="1100" b="0"/>
              <a:t>10 دقائق</a:t>
            </a:r>
          </a:p>
          <a:p>
            <a:pPr marL="0" indent="0">
              <a:buNone/>
            </a:pPr>
            <a:endParaRPr lang="en-US" sz="1100" b="0" dirty="0"/>
          </a:p>
          <a:p>
            <a:pPr marL="0" indent="0">
              <a:buNone/>
            </a:pPr>
            <a:r>
              <a:rPr lang="ar-AE" sz="1100" b="1"/>
              <a:t>قل</a:t>
            </a:r>
            <a:r>
              <a:rPr lang="ar-AE" sz="1100" b="0"/>
              <a:t>: هذه </a:t>
            </a:r>
            <a:r>
              <a:rPr lang="ar-AE" sz="1100" b="0" baseline="0"/>
              <a:t>قائمة بكفاءات المشرف التي تعد ممارسات جيدة طبقًا لفرقة عمل إدارة الحالة (</a:t>
            </a:r>
            <a:r>
              <a:rPr lang="en-US" sz="1100" b="0" baseline="0"/>
              <a:t>CMTF</a:t>
            </a:r>
            <a:r>
              <a:rPr lang="ar-AE" sz="1100" b="0" baseline="0"/>
              <a:t>).</a:t>
            </a:r>
          </a:p>
          <a:p>
            <a:pPr marL="0" indent="0">
              <a:buNone/>
            </a:pPr>
            <a:endParaRPr lang="en-US" sz="1100" b="0" baseline="0" dirty="0"/>
          </a:p>
          <a:p>
            <a:pPr marL="0" indent="0">
              <a:buNone/>
            </a:pPr>
            <a:r>
              <a:rPr lang="ar-AE" sz="1100" b="1" baseline="0"/>
              <a:t>اسأل</a:t>
            </a:r>
            <a:r>
              <a:rPr lang="ar-AE" sz="1100" b="0" baseline="0"/>
              <a:t>: كيف نقارن هذه بالمهارات والمواقف / السلوكيات والمعرفة التي تفكرون بها؟</a:t>
            </a:r>
          </a:p>
          <a:p>
            <a:pPr marL="0" indent="0">
              <a:buNone/>
            </a:pPr>
            <a:endParaRPr lang="en-US" sz="1100" b="0" baseline="0" dirty="0"/>
          </a:p>
          <a:p>
            <a:pPr>
              <a:buNone/>
            </a:pPr>
            <a:r>
              <a:rPr lang="ar-AE" sz="1100" b="1"/>
              <a:t> الرسائل الرئيسية:</a:t>
            </a:r>
          </a:p>
          <a:p>
            <a:pPr marL="171450" indent="-171450">
              <a:buFont typeface="Arial" panose="020B0604020202020204" pitchFamily="34" charset="0"/>
              <a:buChar char="•"/>
            </a:pPr>
            <a:r>
              <a:rPr lang="ar-AE" sz="1100"/>
              <a:t>يستغرق الأمر سنوات لتطوير هذه الكفاءات. لا يوجد شخص كامل!</a:t>
            </a:r>
          </a:p>
          <a:p>
            <a:pPr marL="171450" indent="-171450">
              <a:buFont typeface="Arial" panose="020B0604020202020204" pitchFamily="34" charset="0"/>
              <a:buChar char="•"/>
            </a:pPr>
            <a:r>
              <a:rPr lang="ar-AE" sz="1100"/>
              <a:t>تتعلق هذه الوحدة بتطبيق الكفاءات على ممارسات الإشراف</a:t>
            </a:r>
          </a:p>
          <a:p>
            <a:pPr marL="0" marR="0" lvl="0" indent="0" algn="l" rtl="0">
              <a:spcBef>
                <a:spcPts val="0"/>
              </a:spcBef>
              <a:buSzPct val="25000"/>
              <a:buNone/>
            </a:pPr>
            <a:endParaRPr lang="en-US" sz="1100" dirty="0"/>
          </a:p>
          <a:p>
            <a:pPr marL="0" marR="0" lvl="0" indent="0" algn="r" rtl="1">
              <a:spcBef>
                <a:spcPts val="0"/>
              </a:spcBef>
              <a:buSzPct val="25000"/>
              <a:buNone/>
            </a:pPr>
            <a:r>
              <a:rPr lang="ar-AE" sz="1100" b="1"/>
              <a:t>وزِّع</a:t>
            </a:r>
            <a:r>
              <a:rPr lang="ar-AE" sz="1100"/>
              <a:t>: 3.2</a:t>
            </a:r>
            <a:r>
              <a:rPr lang="ar-AE" sz="1100" baseline="0"/>
              <a:t> نشرة كفاءات المشرف</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1">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098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defRPr/>
            </a:pPr>
            <a:r>
              <a:rPr lang="ar-AE" sz="1100" b="0"/>
              <a:t>5 دقائق</a:t>
            </a:r>
          </a:p>
          <a:p>
            <a:pPr>
              <a:buNone/>
              <a:defRPr/>
            </a:pPr>
            <a:endParaRPr lang="en-US" sz="1100" dirty="0"/>
          </a:p>
          <a:p>
            <a:pPr>
              <a:buNone/>
              <a:defRPr/>
            </a:pPr>
            <a:r>
              <a:rPr lang="ar-AE" sz="1100" b="1"/>
              <a:t>قل:</a:t>
            </a:r>
            <a:r>
              <a:rPr lang="ar-AE" sz="1100"/>
              <a:t> رغم أننا تحدثنا عن عدة مجالات للكفاءات، فإننا اليوم سنركز على خمس مهارات أساسية بشكل خاص. </a:t>
            </a:r>
          </a:p>
          <a:p>
            <a:pPr lvl="1">
              <a:buClr>
                <a:schemeClr val="bg1"/>
              </a:buClr>
              <a:buFont typeface="Wingdings" charset="2"/>
              <a:buChar char="§"/>
            </a:pPr>
            <a:r>
              <a:rPr lang="ar-AE" sz="1100">
                <a:solidFill>
                  <a:schemeClr val="bg1"/>
                </a:solidFill>
                <a:latin typeface="Helvetica Neue" charset="0"/>
                <a:ea typeface="Helvetica Neue" charset="0"/>
                <a:cs typeface="Helvetica Neue" charset="0"/>
              </a:rPr>
              <a:t>الاستماع الإيجابي والتواصل</a:t>
            </a:r>
          </a:p>
          <a:p>
            <a:pPr lvl="1">
              <a:buClr>
                <a:schemeClr val="bg1"/>
              </a:buClr>
              <a:buFont typeface="Wingdings" charset="2"/>
              <a:buChar char="§"/>
            </a:pPr>
            <a:r>
              <a:rPr lang="ar-AE" sz="1100">
                <a:solidFill>
                  <a:schemeClr val="bg1"/>
                </a:solidFill>
              </a:rPr>
              <a:t>التدريب</a:t>
            </a:r>
          </a:p>
          <a:p>
            <a:pPr lvl="1">
              <a:buClr>
                <a:schemeClr val="bg1"/>
              </a:buClr>
              <a:buFont typeface="Wingdings" charset="2"/>
              <a:buChar char="§"/>
            </a:pPr>
            <a:r>
              <a:rPr lang="ar-AE" sz="1100">
                <a:solidFill>
                  <a:schemeClr val="bg1"/>
                </a:solidFill>
                <a:latin typeface="Helvetica Neue" charset="0"/>
                <a:ea typeface="Helvetica Neue" charset="0"/>
                <a:cs typeface="Helvetica Neue" charset="0"/>
              </a:rPr>
              <a:t>توفير التعقيبات</a:t>
            </a:r>
          </a:p>
          <a:p>
            <a:pPr lvl="1">
              <a:buClr>
                <a:schemeClr val="bg1"/>
              </a:buClr>
              <a:buFont typeface="Wingdings" charset="2"/>
              <a:buChar char="§"/>
            </a:pPr>
            <a:r>
              <a:rPr lang="ar-AE" sz="1100">
                <a:solidFill>
                  <a:schemeClr val="bg1"/>
                </a:solidFill>
                <a:latin typeface="Helvetica Neue" charset="0"/>
                <a:ea typeface="Helvetica Neue" charset="0"/>
                <a:cs typeface="Helvetica Neue" charset="0"/>
              </a:rPr>
              <a:t>تطبيق معرفة المبادئ التوجيهية</a:t>
            </a:r>
          </a:p>
          <a:p>
            <a:pPr marL="457200" marR="0" lvl="1" indent="0" algn="r" defTabSz="914400" rtl="1" eaLnBrk="1" fontAlgn="auto" latinLnBrk="0" hangingPunct="1">
              <a:lnSpc>
                <a:spcPct val="100000"/>
              </a:lnSpc>
              <a:spcBef>
                <a:spcPts val="0"/>
              </a:spcBef>
              <a:spcAft>
                <a:spcPts val="0"/>
              </a:spcAft>
              <a:buClr>
                <a:schemeClr val="bg1"/>
              </a:buClr>
              <a:buSzTx/>
              <a:buFont typeface="Wingdings" charset="2"/>
              <a:buChar char="§"/>
              <a:tabLst/>
              <a:defRPr/>
            </a:pPr>
            <a:r>
              <a:rPr lang="ar-AE" sz="1100">
                <a:solidFill>
                  <a:schemeClr val="bg1"/>
                </a:solidFill>
                <a:latin typeface="Helvetica Neue" charset="0"/>
                <a:ea typeface="Helvetica Neue" charset="0"/>
                <a:cs typeface="Helvetica Neue" charset="0"/>
              </a:rPr>
              <a:t>تيسير</a:t>
            </a:r>
          </a:p>
          <a:p>
            <a:pPr lvl="0">
              <a:buClr>
                <a:schemeClr val="bg1"/>
              </a:buClr>
              <a:buFont typeface="Wingdings" charset="2"/>
              <a:buChar char="§"/>
            </a:pPr>
            <a:endParaRPr lang="en-US" sz="1100" dirty="0">
              <a:solidFill>
                <a:schemeClr val="bg1"/>
              </a:solidFill>
              <a:latin typeface="Helvetica Neue" charset="0"/>
              <a:ea typeface="Helvetica Neue" charset="0"/>
              <a:cs typeface="Helvetica Neue" charset="0"/>
            </a:endParaRPr>
          </a:p>
          <a:p>
            <a:pPr>
              <a:buNone/>
              <a:defRPr/>
            </a:pPr>
            <a:endParaRPr lang="en-US" sz="1100" dirty="0"/>
          </a:p>
        </p:txBody>
      </p:sp>
      <p:sp>
        <p:nvSpPr>
          <p:cNvPr id="313" name="Shape 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5233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7</a:t>
            </a:fld>
            <a:endParaRPr lang="en-AU"/>
          </a:p>
        </p:txBody>
      </p:sp>
    </p:spTree>
    <p:extLst>
      <p:ext uri="{BB962C8B-B14F-4D97-AF65-F5344CB8AC3E}">
        <p14:creationId xmlns:p14="http://schemas.microsoft.com/office/powerpoint/2010/main" val="1182241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defRPr/>
            </a:pPr>
            <a:r>
              <a:rPr lang="ar-AE" sz="1100"/>
              <a:t>10 دقائق</a:t>
            </a:r>
          </a:p>
          <a:p>
            <a:pPr>
              <a:buNone/>
              <a:defRPr/>
            </a:pPr>
            <a:endParaRPr lang="en-US" sz="1100" b="1" dirty="0"/>
          </a:p>
          <a:p>
            <a:pPr>
              <a:buNone/>
              <a:defRPr/>
            </a:pPr>
            <a:r>
              <a:rPr lang="ar-AE" sz="1100" b="1"/>
              <a:t>قل:</a:t>
            </a:r>
            <a:r>
              <a:rPr lang="ar-AE" sz="1100" b="0"/>
              <a:t> إنَّ </a:t>
            </a:r>
            <a:r>
              <a:rPr lang="ar-AE" sz="1100" b="0" baseline="0"/>
              <a:t>معظمكم على دراية بمهارات التواصل بفضل الدورات التدريبية والخبرات المهنية السابقة. سنأخذ بعض الوقت في مراجعتها معًا والتفكير في طريقة تطبيقها على العلاقة بين المشرف وأخصائي إدارة الحالة.</a:t>
            </a:r>
          </a:p>
          <a:p>
            <a:pPr>
              <a:buNone/>
              <a:defRPr/>
            </a:pPr>
            <a:endParaRPr lang="en-US" sz="1100" b="1" dirty="0"/>
          </a:p>
          <a:p>
            <a:pPr>
              <a:buNone/>
              <a:defRPr/>
            </a:pPr>
            <a:r>
              <a:rPr lang="ar-AE" sz="1100" b="1"/>
              <a:t>اسأل:</a:t>
            </a:r>
            <a:r>
              <a:rPr lang="ar-AE" sz="1100"/>
              <a:t> "ما هي مهارات الاستماع الإيجابي؟"</a:t>
            </a:r>
          </a:p>
          <a:p>
            <a:pPr>
              <a:buNone/>
              <a:defRPr/>
            </a:pPr>
            <a:endParaRPr lang="en-US" sz="1100" dirty="0"/>
          </a:p>
          <a:p>
            <a:pPr>
              <a:buNone/>
              <a:defRPr/>
            </a:pPr>
            <a:r>
              <a:rPr lang="ar-AE" sz="1100"/>
              <a:t> مع ذكر المشاركين للمهارات، تأكد من أنهم يفهمونها كلها. وإذا لم يعرف أي منهم مهارات الاستماع الإيجابي، فاشرح باختصار جميع النقاط الموجودة على شريحة العرض والتي تشير إلى قائمة التحقق الخاصة بمهارات التواصل.</a:t>
            </a:r>
          </a:p>
          <a:p>
            <a:pPr>
              <a:buNone/>
              <a:defRPr/>
            </a:pPr>
            <a:endParaRPr lang="en-US" sz="1100" dirty="0"/>
          </a:p>
          <a:p>
            <a:pPr>
              <a:buNone/>
              <a:defRPr/>
            </a:pPr>
            <a:r>
              <a:rPr lang="ar-AE" sz="1100"/>
              <a:t>اطلب منهم وصف كل مهارة مع تقديم أمثلة عنها.  تأكد من تغطية الرسالة الأساسية التالية قبل المتابعة.</a:t>
            </a:r>
          </a:p>
          <a:p>
            <a:pPr>
              <a:buNone/>
              <a:defRPr/>
            </a:pPr>
            <a:endParaRPr lang="en-US" sz="1100" dirty="0"/>
          </a:p>
          <a:p>
            <a:pPr>
              <a:buNone/>
              <a:defRPr/>
            </a:pPr>
            <a:r>
              <a:rPr lang="ar-AE" sz="1100" b="1"/>
              <a:t>قل</a:t>
            </a:r>
            <a:r>
              <a:rPr lang="ar-AE" sz="1100"/>
              <a:t>: باستخدام الاستماع الجيد يمكن للمشرفين بناء علاقة ثقة</a:t>
            </a:r>
            <a:r>
              <a:rPr lang="ar-AE" sz="1100" baseline="0"/>
              <a:t> مع أخصائي إدارة الحالة وهذه إحدى مهارات التدريب المهمة.</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extLst>
      <p:ext uri="{BB962C8B-B14F-4D97-AF65-F5344CB8AC3E}">
        <p14:creationId xmlns:p14="http://schemas.microsoft.com/office/powerpoint/2010/main" val="1275433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defRPr/>
            </a:pPr>
            <a:r>
              <a:rPr lang="ar-AE" sz="1100"/>
              <a:t>10 دقائق</a:t>
            </a:r>
          </a:p>
          <a:p>
            <a:pPr>
              <a:buNone/>
              <a:defRPr/>
            </a:pPr>
            <a:endParaRPr lang="en-US" sz="1100" dirty="0"/>
          </a:p>
          <a:p>
            <a:pPr>
              <a:buNone/>
              <a:defRPr/>
            </a:pPr>
            <a:r>
              <a:rPr lang="ar-AE" sz="1100" b="1"/>
              <a:t>قل</a:t>
            </a:r>
            <a:r>
              <a:rPr lang="ar-AE" sz="1100"/>
              <a:t>: بالإضافة </a:t>
            </a:r>
            <a:r>
              <a:rPr lang="ar-AE" sz="1100" baseline="0"/>
              <a:t>إلى الاستماع الإيجابي، إليكم المزيد من النصائح عن التواصل مع أخصائيي إدارة الحالة، وذلك لمساعدتهم على التفكير في المشكلات والتحديات التي تواجههم. من المهم تشجيع أخصائيي إدارة الحالة على التفكير في الخيارات أولاً قبل تقديم حلول فورية.</a:t>
            </a:r>
          </a:p>
          <a:p>
            <a:pPr>
              <a:buNone/>
              <a:defRPr/>
            </a:pPr>
            <a:endParaRPr lang="en-US" sz="1100" dirty="0"/>
          </a:p>
          <a:p>
            <a:pPr>
              <a:buNone/>
              <a:defRPr/>
            </a:pPr>
            <a:r>
              <a:rPr lang="ar-AE" sz="1100" b="1"/>
              <a:t> راجع</a:t>
            </a:r>
            <a:r>
              <a:rPr lang="ar-AE" sz="1100"/>
              <a:t> النقاط الموجودة على شريحة العرض.</a:t>
            </a:r>
          </a:p>
          <a:p>
            <a:pPr>
              <a:buNone/>
              <a:defRPr/>
            </a:pPr>
            <a:endParaRPr lang="en-US" sz="11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t>وزِّع</a:t>
            </a:r>
            <a:r>
              <a:rPr lang="ar-AE" sz="1100"/>
              <a:t>: 3.3 مهارات التواصل عند المشرفين ومراجعتها</a:t>
            </a:r>
            <a:r>
              <a:rPr lang="ar-AE" sz="1100" baseline="0"/>
              <a:t> مع المشرفين</a:t>
            </a:r>
          </a:p>
          <a:p>
            <a:pPr>
              <a:buNone/>
              <a:defRPr/>
            </a:pPr>
            <a:endParaRPr lang="en-US" sz="11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t>الرسالة الأساسية</a:t>
            </a:r>
            <a:r>
              <a:rPr lang="ar-AE" sz="1100"/>
              <a:t>: يتمثل نهج الإشراف الأمثل في استخدام الاستماع الإيجابي وطرح الأسئلة العميقة حتى يتسنى لأخصائيي إدارة الحالة التفكير في أدائهم والتوصل إلى الاستنتاجات واتخاذ القرارات بشأن طريقة التنمية والتحسن. </a:t>
            </a:r>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extLst>
      <p:ext uri="{BB962C8B-B14F-4D97-AF65-F5344CB8AC3E}">
        <p14:creationId xmlns:p14="http://schemas.microsoft.com/office/powerpoint/2010/main" val="165396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defRPr/>
            </a:pPr>
            <a:r>
              <a:rPr lang="ar-AE" sz="1100"/>
              <a:t>20 دقيقة</a:t>
            </a:r>
          </a:p>
          <a:p>
            <a:pPr marL="0" indent="0">
              <a:buNone/>
              <a:defRPr/>
            </a:pPr>
            <a:endParaRPr lang="en-US" sz="1100" dirty="0"/>
          </a:p>
          <a:p>
            <a:pPr>
              <a:buNone/>
              <a:defRPr/>
            </a:pPr>
            <a:r>
              <a:rPr lang="ar-AE" sz="1100" b="1"/>
              <a:t>قل:</a:t>
            </a:r>
            <a:r>
              <a:rPr lang="ar-AE" sz="1100"/>
              <a:t> قبل البدء في ممارسة جلسات التدريب الخاصة بنا، هيا نلقي نظرة على مقاطع الفيديو هذه. سترى مثالاً على التدريب غير الفعال وآخر على التدريب الفعال. شاهد لترى إن كنت تعرف الاستراتيجيات المفيدة والاستراتيجيات غير المفيدة التي يستخدمها المشرف، وقم بتدوينها.  قد تكون المهارات هي مهارات استماع إيجابي مثل التلخيص أو إعادة الصياغة أو مهارات الدعم مثل التعاطف.</a:t>
            </a:r>
          </a:p>
          <a:p>
            <a:pPr>
              <a:buNone/>
              <a:defRPr/>
            </a:pPr>
            <a:endParaRPr lang="en-US" sz="1100" b="1" dirty="0"/>
          </a:p>
          <a:p>
            <a:pPr>
              <a:buNone/>
              <a:defRPr/>
            </a:pPr>
            <a:r>
              <a:rPr lang="ar-AE" sz="1100" b="1"/>
              <a:t>تعليمات</a:t>
            </a:r>
            <a:r>
              <a:rPr lang="ar-AE" sz="1100"/>
              <a:t>: بعد مشاهدة مقاطع الفيديو (أو تمثيل الأدوار)،</a:t>
            </a:r>
            <a:r>
              <a:rPr lang="ar-AE" sz="1100" b="1"/>
              <a:t> اطلب من المشاركين</a:t>
            </a:r>
            <a:r>
              <a:rPr lang="ar-AE" sz="1100"/>
              <a:t> التفكير في مهارات التواصل التي أظهرها المشرف. ما الذي كان مفيدًا / غير مفيد؟  </a:t>
            </a:r>
          </a:p>
          <a:p>
            <a:pPr>
              <a:buNone/>
              <a:defRPr/>
            </a:pPr>
            <a:endParaRPr lang="en-US" sz="1100" dirty="0"/>
          </a:p>
          <a:p>
            <a:endParaRPr lang="en-US" sz="1100" dirty="0"/>
          </a:p>
        </p:txBody>
      </p:sp>
      <p:sp>
        <p:nvSpPr>
          <p:cNvPr id="4" name="Slide Number Placeholder 3"/>
          <p:cNvSpPr>
            <a:spLocks noGrp="1"/>
          </p:cNvSpPr>
          <p:nvPr>
            <p:ph type="sldNum" idx="10"/>
          </p:nvPr>
        </p:nvSpPr>
        <p:spPr/>
        <p:txBody>
          <a:bodyPr/>
          <a:lstStyle/>
          <a:p>
            <a:pPr marL="0" marR="0" lvl="0" indent="0" algn="r" rtl="1">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82172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026794">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ext uri="{BB962C8B-B14F-4D97-AF65-F5344CB8AC3E}">
        <p14:creationId xmlns:p14="http://schemas.microsoft.com/office/powerpoint/2010/main" val="1934870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1" y="2614613"/>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75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656021" y="1589835"/>
            <a:ext cx="3617259" cy="922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Text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6"/>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Text -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4"/>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with Dots - Blu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3" name="Picture 12"/>
            <p:cNvPicPr>
              <a:picLocks noChangeAspect="1"/>
            </p:cNvPicPr>
            <p:nvPr/>
          </p:nvPicPr>
          <p:blipFill rotWithShape="1">
            <a:blip r:embed="rId3" cstate="screen">
              <a:alphaModFix amt="20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3" y="1690688"/>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2" y="2333626"/>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Text with Dots - Purpl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Text with Dots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4"/>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with Dots- Green">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2" y="365125"/>
            <a:ext cx="10820013" cy="1325563"/>
          </a:xfrm>
        </p:spPr>
        <p:txBody>
          <a:bodyPr>
            <a:normAutofit/>
          </a:bodyPr>
          <a:lstStyle>
            <a:lvl1pPr>
              <a:defRPr sz="3600" b="1">
                <a:solidFill>
                  <a:schemeClr val="accent4"/>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 Blu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1"/>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541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mp; Text - Purpl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3"/>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7467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amp; Text - Teal">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5"/>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amp; Text - Green">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4"/>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Two Column - Blu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Two Column - Purpl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Two Column - Teal">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Two Column - Green">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 Colored Background - Blu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 Colored Background - Purpl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 Colored Background - Teal">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 Colored Background - Green">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Teal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35B2B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38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hasCustomPrompt="1"/>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hasCustomPrompt="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hasCustomPrompt="1"/>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5447111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hasCustomPrompt="1"/>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hasCustomPrompt="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hasCustomPrompt="1"/>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65548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5CD7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712238" y="4570639"/>
            <a:ext cx="4889212" cy="1325563"/>
          </a:xfrm>
        </p:spPr>
        <p:txBody>
          <a:bodyPr>
            <a:normAutofit/>
          </a:bodyPr>
          <a:lstStyle>
            <a:lvl1pPr>
              <a:defRPr sz="4000" b="1">
                <a:solidFill>
                  <a:srgbClr val="405E79"/>
                </a:solidFill>
              </a:defRPr>
            </a:lvl1pPr>
          </a:lstStyle>
          <a:p>
            <a:r>
              <a:rPr lang="en-US"/>
              <a:t>Click to edit Master title style</a:t>
            </a:r>
            <a:endParaRPr lang="en-US" dirty="0"/>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t="-2"/>
          <a:stretch/>
        </p:blipFill>
        <p:spPr>
          <a:xfrm>
            <a:off x="0" y="14990"/>
            <a:ext cx="4242216" cy="6858000"/>
          </a:xfrm>
          <a:prstGeom prst="rect">
            <a:avLst/>
          </a:prstGeom>
        </p:spPr>
      </p:pic>
      <p:cxnSp>
        <p:nvCxnSpPr>
          <p:cNvPr id="10" name="Straight Connector 9"/>
          <p:cNvCxnSpPr/>
          <p:nvPr userDrawn="1"/>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1" name="Picture 10"/>
          <p:cNvPicPr/>
          <p:nvPr userDrawn="1"/>
        </p:nvPicPr>
        <p:blipFill>
          <a:blip r:embed="rId3" cstate="screen">
            <a:extLst>
              <a:ext uri="{28A0092B-C50C-407E-A947-70E740481C1C}">
                <a14:useLocalDpi xmlns:a14="http://schemas.microsoft.com/office/drawing/2010/main"/>
              </a:ext>
            </a:extLst>
          </a:blip>
          <a:stretch>
            <a:fillRect/>
          </a:stretch>
        </p:blipFill>
        <p:spPr>
          <a:xfrm>
            <a:off x="4603790" y="3746756"/>
            <a:ext cx="1956048" cy="2028668"/>
          </a:xfrm>
          <a:prstGeom prst="rect">
            <a:avLst/>
          </a:prstGeom>
        </p:spPr>
      </p:pic>
    </p:spTree>
    <p:extLst>
      <p:ext uri="{BB962C8B-B14F-4D97-AF65-F5344CB8AC3E}">
        <p14:creationId xmlns:p14="http://schemas.microsoft.com/office/powerpoint/2010/main" val="140408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it - Blu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5639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 Purpl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lit - Teal">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it - Green">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683192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49" r:id="rId5"/>
    <p:sldLayoutId id="2147483655" r:id="rId6"/>
    <p:sldLayoutId id="2147483663" r:id="rId7"/>
    <p:sldLayoutId id="2147483664" r:id="rId8"/>
    <p:sldLayoutId id="2147483665" r:id="rId9"/>
    <p:sldLayoutId id="2147483654" r:id="rId10"/>
    <p:sldLayoutId id="2147483666" r:id="rId11"/>
    <p:sldLayoutId id="2147483667" r:id="rId12"/>
    <p:sldLayoutId id="2147483668" r:id="rId13"/>
    <p:sldLayoutId id="2147483681" r:id="rId14"/>
    <p:sldLayoutId id="2147483682" r:id="rId15"/>
    <p:sldLayoutId id="2147483683" r:id="rId16"/>
    <p:sldLayoutId id="2147483684" r:id="rId17"/>
    <p:sldLayoutId id="2147483656" r:id="rId18"/>
    <p:sldLayoutId id="2147483670" r:id="rId19"/>
    <p:sldLayoutId id="2147483669" r:id="rId20"/>
    <p:sldLayoutId id="2147483671" r:id="rId21"/>
    <p:sldLayoutId id="2147483672" r:id="rId22"/>
    <p:sldLayoutId id="2147483673" r:id="rId23"/>
    <p:sldLayoutId id="2147483674" r:id="rId24"/>
    <p:sldLayoutId id="2147483675" r:id="rId25"/>
    <p:sldLayoutId id="2147483677" r:id="rId26"/>
    <p:sldLayoutId id="2147483676" r:id="rId27"/>
    <p:sldLayoutId id="2147483678" r:id="rId28"/>
    <p:sldLayoutId id="2147483679" r:id="rId29"/>
    <p:sldLayoutId id="2147483680" r:id="rId30"/>
    <p:sldLayoutId id="2147483685" r:id="rId31"/>
    <p:sldLayoutId id="2147483686" r:id="rId32"/>
  </p:sldLayoutIdLst>
  <p:txStyles>
    <p:titleStyle>
      <a:lvl1pPr algn="r" defTabSz="914400" rtl="1"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p:titleStyle>
    <p:bodyStyle>
      <a:lvl1pPr marL="228600" indent="-228600" algn="r" defTabSz="914400" rtl="1"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ZRlC3SDobDQ&amp;t=23s&amp;index=12&amp;list=PLoGfTRo7nXHSOb3HSc-11e4-UfPkDcytA" TargetMode="External"/><Relationship Id="rId2" Type="http://schemas.openxmlformats.org/officeDocument/2006/relationships/notesSlide" Target="../notesSlides/notesSlide9.xml"/><Relationship Id="rId1" Type="http://schemas.openxmlformats.org/officeDocument/2006/relationships/slideLayout" Target="../slideLayouts/slideLayout30.xml"/><Relationship Id="rId5" Type="http://schemas.openxmlformats.org/officeDocument/2006/relationships/image" Target="../media/image20.jpeg"/><Relationship Id="rId4" Type="http://schemas.openxmlformats.org/officeDocument/2006/relationships/hyperlink" Target="https://www.youtube.com/watch?v=93DDC2OSTFw&amp;list=PLoGfTRo7nXHSOb3HSc-11e4-UfPkDcytA&amp;index=1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31.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31.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51360"/>
            <a:ext cx="12192000" cy="6955450"/>
          </a:xfrm>
          <a:prstGeom prst="rect">
            <a:avLst/>
          </a:prstGeom>
        </p:spPr>
      </p:pic>
      <p:sp>
        <p:nvSpPr>
          <p:cNvPr id="2" name="Rectangle 1"/>
          <p:cNvSpPr/>
          <p:nvPr/>
        </p:nvSpPr>
        <p:spPr>
          <a:xfrm>
            <a:off x="-50800" y="-151360"/>
            <a:ext cx="12242800" cy="7058083"/>
          </a:xfrm>
          <a:prstGeom prst="rect">
            <a:avLst/>
          </a:prstGeom>
          <a:solidFill>
            <a:srgbClr val="97467D">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6272" y="3360576"/>
            <a:ext cx="2657856" cy="136845"/>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4" name="TextBox 3"/>
          <p:cNvSpPr txBox="1"/>
          <p:nvPr/>
        </p:nvSpPr>
        <p:spPr>
          <a:xfrm>
            <a:off x="-50800" y="2697662"/>
            <a:ext cx="12192000" cy="1631216"/>
          </a:xfrm>
          <a:prstGeom prst="rect">
            <a:avLst/>
          </a:prstGeom>
          <a:noFill/>
        </p:spPr>
        <p:txBody>
          <a:bodyPr wrap="square" rtlCol="0">
            <a:spAutoFit/>
          </a:bodyPr>
          <a:lstStyle/>
          <a:p>
            <a:pPr algn="ctr"/>
            <a:r>
              <a:rPr lang="ar-AE" sz="2800" b="1" dirty="0">
                <a:solidFill>
                  <a:srgbClr val="FFFFFF"/>
                </a:solidFill>
                <a:latin typeface="Arial" panose="020B0604020202020204" pitchFamily="34" charset="0"/>
                <a:ea typeface="Helvetica Neue" charset="0"/>
                <a:cs typeface="Arial" panose="020B0604020202020204" pitchFamily="34" charset="0"/>
              </a:rPr>
              <a:t>الوحدة 3</a:t>
            </a:r>
          </a:p>
          <a:p>
            <a:pPr algn="ctr"/>
            <a:endParaRPr lang="en-US" dirty="0">
              <a:solidFill>
                <a:srgbClr val="FFFFFF"/>
              </a:solidFill>
              <a:latin typeface="Arial" panose="020B0604020202020204" pitchFamily="34" charset="0"/>
              <a:ea typeface="Helvetica Neue" charset="0"/>
              <a:cs typeface="Arial" panose="020B0604020202020204" pitchFamily="34" charset="0"/>
            </a:endParaRPr>
          </a:p>
          <a:p>
            <a:pPr algn="ctr"/>
            <a:endParaRPr lang="en-US" dirty="0">
              <a:solidFill>
                <a:srgbClr val="FFFFFF"/>
              </a:solidFill>
              <a:latin typeface="Arial" panose="020B0604020202020204" pitchFamily="34" charset="0"/>
              <a:ea typeface="Helvetica Neue" charset="0"/>
              <a:cs typeface="Arial" panose="020B0604020202020204" pitchFamily="34" charset="0"/>
            </a:endParaRPr>
          </a:p>
          <a:p>
            <a:pPr algn="ctr"/>
            <a:r>
              <a:rPr lang="ar-AE" sz="3600" dirty="0">
                <a:solidFill>
                  <a:srgbClr val="FFFFFF"/>
                </a:solidFill>
                <a:latin typeface="Arial" panose="020B0604020202020204" pitchFamily="34" charset="0"/>
                <a:ea typeface="Helvetica Neue" charset="0"/>
                <a:cs typeface="Arial" panose="020B0604020202020204" pitchFamily="34" charset="0"/>
              </a:rPr>
              <a:t>مهارات الإشراف والتوجيه</a:t>
            </a:r>
          </a:p>
        </p:txBody>
      </p:sp>
      <p:sp>
        <p:nvSpPr>
          <p:cNvPr id="3" name="Rectangle 2">
            <a:extLst>
              <a:ext uri="{FF2B5EF4-FFF2-40B4-BE49-F238E27FC236}">
                <a16:creationId xmlns:a16="http://schemas.microsoft.com/office/drawing/2014/main" id="{81111A47-B9A0-4423-8DBD-EB68190FDA62}"/>
              </a:ext>
            </a:extLst>
          </p:cNvPr>
          <p:cNvSpPr/>
          <p:nvPr/>
        </p:nvSpPr>
        <p:spPr>
          <a:xfrm>
            <a:off x="95418" y="6353294"/>
            <a:ext cx="3060454" cy="369332"/>
          </a:xfrm>
          <a:prstGeom prst="rect">
            <a:avLst/>
          </a:prstGeom>
        </p:spPr>
        <p:txBody>
          <a:bodyPr wrap="none">
            <a:spAutoFit/>
          </a:bodyPr>
          <a:lstStyle/>
          <a:p>
            <a:r>
              <a:rPr lang="ar-AE" i="1" dirty="0">
                <a:solidFill>
                  <a:schemeClr val="bg1"/>
                </a:solidFill>
                <a:latin typeface="Arial" panose="020B0604020202020204" pitchFamily="34" charset="0"/>
                <a:ea typeface="Helvetica Neue" charset="0"/>
                <a:cs typeface="Arial" panose="020B0604020202020204" pitchFamily="34" charset="0"/>
              </a:rPr>
              <a:t>الصورة: نيد كولت / لجنة الإنقاذ الدوليّة</a:t>
            </a:r>
          </a:p>
        </p:txBody>
      </p:sp>
      <p:pic>
        <p:nvPicPr>
          <p:cNvPr id="9" name="Picture 9">
            <a:extLst>
              <a:ext uri="{FF2B5EF4-FFF2-40B4-BE49-F238E27FC236}">
                <a16:creationId xmlns:a16="http://schemas.microsoft.com/office/drawing/2014/main" id="{9679740D-C281-4142-B5B9-C3215A4E79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06747" y="5985598"/>
            <a:ext cx="2231246" cy="664912"/>
          </a:xfrm>
          <a:prstGeom prst="rect">
            <a:avLst/>
          </a:prstGeom>
        </p:spPr>
      </p:pic>
      <p:pic>
        <p:nvPicPr>
          <p:cNvPr id="10" name="Picture 11">
            <a:extLst>
              <a:ext uri="{FF2B5EF4-FFF2-40B4-BE49-F238E27FC236}">
                <a16:creationId xmlns:a16="http://schemas.microsoft.com/office/drawing/2014/main" id="{6E7538D1-CCA3-A448-80CA-EE61D9F7F6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73760" y="6018682"/>
            <a:ext cx="2375403" cy="658050"/>
          </a:xfrm>
          <a:prstGeom prst="rect">
            <a:avLst/>
          </a:prstGeom>
        </p:spPr>
      </p:pic>
      <p:sp>
        <p:nvSpPr>
          <p:cNvPr id="11" name="文本框 10"/>
          <p:cNvSpPr txBox="1"/>
          <p:nvPr/>
        </p:nvSpPr>
        <p:spPr>
          <a:xfrm>
            <a:off x="9332007" y="6141385"/>
            <a:ext cx="1854439" cy="553998"/>
          </a:xfrm>
          <a:prstGeom prst="rect">
            <a:avLst/>
          </a:prstGeom>
          <a:noFill/>
        </p:spPr>
        <p:txBody>
          <a:bodyPr wrap="square" rtlCol="0">
            <a:spAutoFit/>
          </a:bodyPr>
          <a:lstStyle/>
          <a:p>
            <a:pPr>
              <a:lnSpc>
                <a:spcPts val="1200"/>
              </a:lnSpc>
            </a:pPr>
            <a:r>
              <a:rPr lang="ar-DZ" altLang="zh-CN" sz="2300" dirty="0">
                <a:solidFill>
                  <a:schemeClr val="bg1"/>
                </a:solidFill>
              </a:rPr>
              <a:t>التحالف</a:t>
            </a:r>
          </a:p>
          <a:p>
            <a:pPr>
              <a:lnSpc>
                <a:spcPts val="1200"/>
              </a:lnSpc>
            </a:pPr>
            <a:r>
              <a:rPr lang="ar-DZ" altLang="zh-CN" sz="1200" dirty="0">
                <a:solidFill>
                  <a:schemeClr val="bg1"/>
                </a:solidFill>
              </a:rPr>
              <a:t>من أجل حماية الأطفال في العمل الإنساني</a:t>
            </a:r>
          </a:p>
        </p:txBody>
      </p:sp>
    </p:spTree>
    <p:extLst>
      <p:ext uri="{BB962C8B-B14F-4D97-AF65-F5344CB8AC3E}">
        <p14:creationId xmlns:p14="http://schemas.microsoft.com/office/powerpoint/2010/main" val="4083273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45358"/>
            <a:ext cx="12192000" cy="646331"/>
          </a:xfrm>
          <a:prstGeom prst="rect">
            <a:avLst/>
          </a:prstGeom>
          <a:noFill/>
        </p:spPr>
        <p:txBody>
          <a:bodyPr wrap="square" rtlCol="0">
            <a:spAutoFit/>
          </a:bodyPr>
          <a:lstStyle/>
          <a:p>
            <a:pPr algn="ctr"/>
            <a:r>
              <a:rPr lang="ar-AE" sz="3600" b="1" dirty="0">
                <a:solidFill>
                  <a:srgbClr val="97467D"/>
                </a:solidFill>
                <a:latin typeface="Arial" panose="020B0604020202020204" pitchFamily="34" charset="0"/>
                <a:ea typeface="Helvetica Neue" charset="0"/>
                <a:cs typeface="Arial" panose="020B0604020202020204" pitchFamily="34" charset="0"/>
              </a:rPr>
              <a:t>مقاطع فيديو متعلقة بالإشراف</a:t>
            </a:r>
          </a:p>
        </p:txBody>
      </p:sp>
      <p:sp>
        <p:nvSpPr>
          <p:cNvPr id="3" name="TextBox 2"/>
          <p:cNvSpPr txBox="1"/>
          <p:nvPr/>
        </p:nvSpPr>
        <p:spPr>
          <a:xfrm>
            <a:off x="0" y="1117153"/>
            <a:ext cx="12192000" cy="815608"/>
          </a:xfrm>
          <a:prstGeom prst="rect">
            <a:avLst/>
          </a:prstGeom>
          <a:noFill/>
        </p:spPr>
        <p:txBody>
          <a:bodyPr wrap="square" rtlCol="0">
            <a:spAutoFit/>
          </a:bodyPr>
          <a:lstStyle/>
          <a:p>
            <a:pPr algn="ctr">
              <a:spcBef>
                <a:spcPts val="600"/>
              </a:spcBef>
              <a:buClr>
                <a:srgbClr val="EFEFEF"/>
              </a:buClr>
            </a:pPr>
            <a:r>
              <a:rPr lang="en-US">
                <a:solidFill>
                  <a:srgbClr val="161616"/>
                </a:solidFill>
                <a:hlinkClick r:id="rId3"/>
              </a:rPr>
              <a:t>https://www.youtube.com/watch?v=ZRlC3SDobDQ&amp;t=23s&amp;index=12&amp;list=PLoGfTRo7nXHSOb3HSc-11e4-UfPkDcytA</a:t>
            </a:r>
          </a:p>
          <a:p>
            <a:pPr algn="ctr">
              <a:spcBef>
                <a:spcPts val="600"/>
              </a:spcBef>
              <a:buClr>
                <a:srgbClr val="EFEFEF"/>
              </a:buClr>
            </a:pPr>
            <a:r>
              <a:rPr lang="en-US">
                <a:solidFill>
                  <a:srgbClr val="161616"/>
                </a:solidFill>
                <a:hlinkClick r:id="rId4"/>
              </a:rPr>
              <a:t>https://www.youtube.com/watch?v=93DDC2OSTFw&amp;list=PLoGfTRo7nXHSOb3HSc-11e4-UfPkDcytA&amp;index=18</a:t>
            </a:r>
          </a:p>
          <a:p>
            <a:endParaRPr lang="en-US" dirty="0"/>
          </a:p>
        </p:txBody>
      </p:sp>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042159"/>
            <a:ext cx="12192000" cy="4815841"/>
          </a:xfrm>
          <a:prstGeom prst="rect">
            <a:avLst/>
          </a:prstGeom>
        </p:spPr>
      </p:pic>
      <p:sp>
        <p:nvSpPr>
          <p:cNvPr id="5" name="TextBox 4"/>
          <p:cNvSpPr txBox="1"/>
          <p:nvPr/>
        </p:nvSpPr>
        <p:spPr>
          <a:xfrm>
            <a:off x="6962775" y="6432883"/>
            <a:ext cx="5143500"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كيت هولت / لجنة الإنقاذ الدولية</a:t>
            </a:r>
          </a:p>
        </p:txBody>
      </p:sp>
    </p:spTree>
    <p:extLst>
      <p:ext uri="{BB962C8B-B14F-4D97-AF65-F5344CB8AC3E}">
        <p14:creationId xmlns:p14="http://schemas.microsoft.com/office/powerpoint/2010/main" val="2791551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3026641" y="569063"/>
            <a:ext cx="8483009" cy="910570"/>
          </a:xfrm>
          <a:prstGeom prst="rect">
            <a:avLst/>
          </a:prstGeom>
          <a:noFill/>
          <a:ln>
            <a:noFill/>
          </a:ln>
        </p:spPr>
        <p:txBody>
          <a:bodyPr lIns="91425" tIns="45700" rIns="91425" bIns="45700" anchor="t" anchorCtr="0">
            <a:noAutofit/>
          </a:bodyPr>
          <a:lstStyle/>
          <a:p>
            <a:pPr>
              <a:buClr>
                <a:srgbClr val="151515"/>
              </a:buClr>
              <a:buSzPct val="25000"/>
            </a:pPr>
            <a:r>
              <a:rPr lang="ar-AE" sz="3600" b="1" dirty="0">
                <a:solidFill>
                  <a:srgbClr val="016794"/>
                </a:solidFill>
                <a:latin typeface="Arial" panose="020B0604020202020204" pitchFamily="34" charset="0"/>
                <a:cs typeface="Arial" panose="020B0604020202020204" pitchFamily="34" charset="0"/>
              </a:rPr>
              <a:t>دعم أخصائيي إدارة الحالة</a:t>
            </a:r>
          </a:p>
        </p:txBody>
      </p:sp>
      <p:cxnSp>
        <p:nvCxnSpPr>
          <p:cNvPr id="6" name="Straight Connector 5"/>
          <p:cNvCxnSpPr/>
          <p:nvPr/>
        </p:nvCxnSpPr>
        <p:spPr>
          <a:xfrm flipV="1">
            <a:off x="4256904" y="1332392"/>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275132" y="1308149"/>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775082" y="6413828"/>
            <a:ext cx="2734568" cy="307777"/>
          </a:xfrm>
          <a:prstGeom prst="rect">
            <a:avLst/>
          </a:prstGeom>
          <a:noFill/>
        </p:spPr>
        <p:txBody>
          <a:bodyPr wrap="square" rtlCol="0">
            <a:spAutoFit/>
          </a:bodyPr>
          <a:lstStyle/>
          <a:p>
            <a:pPr algn="ctr"/>
            <a:r>
              <a:rPr lang="ar-AE" sz="1400" i="1" dirty="0">
                <a:solidFill>
                  <a:schemeClr val="tx1">
                    <a:lumMod val="65000"/>
                    <a:lumOff val="35000"/>
                  </a:schemeClr>
                </a:solidFill>
                <a:latin typeface="Arial" panose="020B0604020202020204" pitchFamily="34" charset="0"/>
                <a:ea typeface="Helvetica Neue" charset="0"/>
                <a:cs typeface="Arial" panose="020B0604020202020204" pitchFamily="34" charset="0"/>
              </a:rPr>
              <a:t> الصورة: بيتر بيرو / لجنة الإنقاذ الدولية</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81" y="1985411"/>
            <a:ext cx="2734569" cy="4098926"/>
          </a:xfrm>
          <a:prstGeom prst="rect">
            <a:avLst/>
          </a:prstGeom>
        </p:spPr>
      </p:pic>
      <p:graphicFrame>
        <p:nvGraphicFramePr>
          <p:cNvPr id="8" name="Table 1"/>
          <p:cNvGraphicFramePr>
            <a:graphicFrameLocks noGrp="1"/>
          </p:cNvGraphicFramePr>
          <p:nvPr>
            <p:extLst>
              <p:ext uri="{D42A27DB-BD31-4B8C-83A1-F6EECF244321}">
                <p14:modId xmlns:p14="http://schemas.microsoft.com/office/powerpoint/2010/main" val="4196691850"/>
              </p:ext>
            </p:extLst>
          </p:nvPr>
        </p:nvGraphicFramePr>
        <p:xfrm>
          <a:off x="465670" y="1809750"/>
          <a:ext cx="7906806" cy="4450249"/>
        </p:xfrm>
        <a:graphic>
          <a:graphicData uri="http://schemas.openxmlformats.org/drawingml/2006/table">
            <a:tbl>
              <a:tblPr rtl="1" firstRow="1" bandRow="1">
                <a:tableStyleId>{F5AB1C69-6EDB-4FF4-983F-18BD219EF322}</a:tableStyleId>
              </a:tblPr>
              <a:tblGrid>
                <a:gridCol w="3953403">
                  <a:extLst>
                    <a:ext uri="{9D8B030D-6E8A-4147-A177-3AD203B41FA5}">
                      <a16:colId xmlns:a16="http://schemas.microsoft.com/office/drawing/2014/main" val="20000"/>
                    </a:ext>
                  </a:extLst>
                </a:gridCol>
                <a:gridCol w="3953403">
                  <a:extLst>
                    <a:ext uri="{9D8B030D-6E8A-4147-A177-3AD203B41FA5}">
                      <a16:colId xmlns:a16="http://schemas.microsoft.com/office/drawing/2014/main" val="20001"/>
                    </a:ext>
                  </a:extLst>
                </a:gridCol>
              </a:tblGrid>
              <a:tr h="752972">
                <a:tc>
                  <a:txBody>
                    <a:bodyPr/>
                    <a:lstStyle/>
                    <a:p>
                      <a:pPr algn="ctr"/>
                      <a:r>
                        <a:rPr lang="ar-AE" sz="2400" dirty="0">
                          <a:latin typeface="Helvetica" panose="020B0604020202020204" pitchFamily="34" charset="0"/>
                          <a:cs typeface="Helvetica" panose="020B0604020202020204" pitchFamily="34" charset="0"/>
                        </a:rPr>
                        <a:t>استراتيجيات مفيدة</a:t>
                      </a:r>
                    </a:p>
                  </a:txBody>
                  <a:tcPr/>
                </a:tc>
                <a:tc>
                  <a:txBody>
                    <a:bodyPr/>
                    <a:lstStyle/>
                    <a:p>
                      <a:pPr algn="ctr"/>
                      <a:r>
                        <a:rPr lang="ar-AE" sz="2400">
                          <a:latin typeface="Helvetica" panose="020B0604020202020204" pitchFamily="34" charset="0"/>
                          <a:cs typeface="Helvetica" panose="020B0604020202020204" pitchFamily="34" charset="0"/>
                        </a:rPr>
                        <a:t> استراتيجيات غير مفيدة</a:t>
                      </a:r>
                    </a:p>
                  </a:txBody>
                  <a:tcPr/>
                </a:tc>
                <a:extLst>
                  <a:ext uri="{0D108BD9-81ED-4DB2-BD59-A6C34878D82A}">
                    <a16:rowId xmlns:a16="http://schemas.microsoft.com/office/drawing/2014/main" val="10000"/>
                  </a:ext>
                </a:extLst>
              </a:tr>
              <a:tr h="3697277">
                <a:tc>
                  <a:txBody>
                    <a:bodyPr/>
                    <a:lstStyle/>
                    <a:p>
                      <a:pPr marL="285750" indent="-285750" fontAlgn="t">
                        <a:buFont typeface="Arial" panose="020B0604020202020204" pitchFamily="34" charset="0"/>
                        <a:buChar char="•"/>
                      </a:pPr>
                      <a:r>
                        <a:rPr lang="ar-AE" sz="2000" dirty="0">
                          <a:solidFill>
                            <a:schemeClr val="tx1"/>
                          </a:solidFill>
                          <a:latin typeface="Helvetica" panose="020B0604020202020204" pitchFamily="34" charset="0"/>
                          <a:cs typeface="Helvetica" panose="020B0604020202020204" pitchFamily="34" charset="0"/>
                        </a:rPr>
                        <a:t>الاستماع إلى أخصائيي إدارة الحالة</a:t>
                      </a:r>
                    </a:p>
                    <a:p>
                      <a:pPr marL="285750" indent="-285750" fontAlgn="t">
                        <a:buFont typeface="Arial" panose="020B0604020202020204" pitchFamily="34" charset="0"/>
                        <a:buChar char="•"/>
                      </a:pPr>
                      <a:r>
                        <a:rPr lang="ar-AE" sz="2000" dirty="0">
                          <a:solidFill>
                            <a:schemeClr val="tx1"/>
                          </a:solidFill>
                          <a:latin typeface="Helvetica" panose="020B0604020202020204" pitchFamily="34" charset="0"/>
                          <a:cs typeface="Helvetica" panose="020B0604020202020204" pitchFamily="34" charset="0"/>
                        </a:rPr>
                        <a:t>تحديد المشكلات الشاقة وتوضيحها</a:t>
                      </a:r>
                    </a:p>
                    <a:p>
                      <a:pPr marL="285750" indent="-285750" fontAlgn="t">
                        <a:buFont typeface="Arial" panose="020B0604020202020204" pitchFamily="34" charset="0"/>
                        <a:buChar char="•"/>
                      </a:pPr>
                      <a:r>
                        <a:rPr lang="ar-AE" sz="2000" dirty="0">
                          <a:solidFill>
                            <a:schemeClr val="tx1"/>
                          </a:solidFill>
                          <a:latin typeface="Helvetica" panose="020B0604020202020204" pitchFamily="34" charset="0"/>
                          <a:cs typeface="Helvetica" panose="020B0604020202020204" pitchFamily="34" charset="0"/>
                        </a:rPr>
                        <a:t>تشجيع التعبير عن العواطف</a:t>
                      </a:r>
                    </a:p>
                    <a:p>
                      <a:pPr marL="285750" indent="-285750" fontAlgn="t">
                        <a:buFont typeface="Arial" panose="020B0604020202020204" pitchFamily="34" charset="0"/>
                        <a:buChar char="•"/>
                      </a:pPr>
                      <a:r>
                        <a:rPr lang="ar-AE" sz="2000" baseline="0" dirty="0">
                          <a:solidFill>
                            <a:schemeClr val="tx1"/>
                          </a:solidFill>
                          <a:latin typeface="Helvetica" panose="020B0604020202020204" pitchFamily="34" charset="0"/>
                          <a:cs typeface="Helvetica" panose="020B0604020202020204" pitchFamily="34" charset="0"/>
                        </a:rPr>
                        <a:t>مساعدة أخصائيي إدارة الحالة</a:t>
                      </a:r>
                      <a:r>
                        <a:rPr lang="ar-AE" sz="2000" dirty="0">
                          <a:solidFill>
                            <a:schemeClr val="tx1"/>
                          </a:solidFill>
                          <a:latin typeface="Helvetica" panose="020B0604020202020204" pitchFamily="34" charset="0"/>
                          <a:cs typeface="Helvetica" panose="020B0604020202020204" pitchFamily="34" charset="0"/>
                        </a:rPr>
                        <a:t> على ذِكر العواطف والتصريح بها</a:t>
                      </a:r>
                    </a:p>
                    <a:p>
                      <a:pPr marL="285750" indent="-285750" fontAlgn="t">
                        <a:buFont typeface="Arial" panose="020B0604020202020204" pitchFamily="34" charset="0"/>
                        <a:buChar char="•"/>
                      </a:pPr>
                      <a:r>
                        <a:rPr lang="ar-AE" sz="2000" dirty="0">
                          <a:solidFill>
                            <a:schemeClr val="tx1"/>
                          </a:solidFill>
                          <a:latin typeface="Helvetica" panose="020B0604020202020204" pitchFamily="34" charset="0"/>
                          <a:cs typeface="Helvetica" panose="020B0604020202020204" pitchFamily="34" charset="0"/>
                        </a:rPr>
                        <a:t>تحديد الإيجابيات؛ تعديل التوقعات غير المناسبة؛ إعادة صياغة الحدث الشاق</a:t>
                      </a:r>
                    </a:p>
                    <a:p>
                      <a:endParaRPr lang="en-US" dirty="0">
                        <a:latin typeface="Helvetica" panose="020B0604020202020204" pitchFamily="34" charset="0"/>
                        <a:cs typeface="Helvetica" panose="020B0604020202020204" pitchFamily="34" charset="0"/>
                      </a:endParaRPr>
                    </a:p>
                  </a:txBody>
                  <a:tcPr/>
                </a:tc>
                <a:tc>
                  <a:txBody>
                    <a:bodyPr/>
                    <a:lstStyle/>
                    <a:p>
                      <a:pPr marL="285750" indent="-285750" fontAlgn="t">
                        <a:buFont typeface="Arial" panose="020B0604020202020204" pitchFamily="34" charset="0"/>
                        <a:buChar char="•"/>
                      </a:pPr>
                      <a:r>
                        <a:rPr lang="ar-AE" sz="2000" dirty="0">
                          <a:latin typeface="Helvetica" panose="020B0604020202020204" pitchFamily="34" charset="0"/>
                          <a:cs typeface="Helvetica" panose="020B0604020202020204" pitchFamily="34" charset="0"/>
                        </a:rPr>
                        <a:t>الإنكار</a:t>
                      </a:r>
                    </a:p>
                    <a:p>
                      <a:pPr marL="285750" indent="-285750" fontAlgn="t">
                        <a:buFont typeface="Arial" panose="020B0604020202020204" pitchFamily="34" charset="0"/>
                        <a:buChar char="•"/>
                      </a:pPr>
                      <a:r>
                        <a:rPr lang="ar-AE" sz="2000" dirty="0">
                          <a:latin typeface="Helvetica" panose="020B0604020202020204" pitchFamily="34" charset="0"/>
                          <a:cs typeface="Helvetica" panose="020B0604020202020204" pitchFamily="34" charset="0"/>
                        </a:rPr>
                        <a:t>تجنب مناقشة المشكلة</a:t>
                      </a:r>
                    </a:p>
                    <a:p>
                      <a:pPr marL="285750" indent="-285750" fontAlgn="t">
                        <a:buFont typeface="Arial" panose="020B0604020202020204" pitchFamily="34" charset="0"/>
                        <a:buChar char="•"/>
                      </a:pPr>
                      <a:r>
                        <a:rPr lang="ar-AE" sz="2000" dirty="0">
                          <a:latin typeface="Helvetica" panose="020B0604020202020204" pitchFamily="34" charset="0"/>
                          <a:cs typeface="Helvetica" panose="020B0604020202020204" pitchFamily="34" charset="0"/>
                        </a:rPr>
                        <a:t>التهوين</a:t>
                      </a:r>
                    </a:p>
                    <a:p>
                      <a:pPr marL="285750" indent="-285750" fontAlgn="t">
                        <a:buFont typeface="Arial" panose="020B0604020202020204" pitchFamily="34" charset="0"/>
                        <a:buChar char="•"/>
                      </a:pPr>
                      <a:r>
                        <a:rPr lang="ar-AE" sz="2000" dirty="0">
                          <a:latin typeface="Helvetica" panose="020B0604020202020204" pitchFamily="34" charset="0"/>
                          <a:cs typeface="Helvetica" panose="020B0604020202020204" pitchFamily="34" charset="0"/>
                        </a:rPr>
                        <a:t>احرص على الإصرار على أن الأمور ستتحسن</a:t>
                      </a:r>
                    </a:p>
                    <a:p>
                      <a:pPr marL="285750" indent="-285750" fontAlgn="t">
                        <a:buFont typeface="Arial" panose="020B0604020202020204" pitchFamily="34" charset="0"/>
                        <a:buChar char="•"/>
                      </a:pPr>
                      <a:r>
                        <a:rPr lang="ar-AE" sz="2000" dirty="0">
                          <a:latin typeface="Helvetica" panose="020B0604020202020204" pitchFamily="34" charset="0"/>
                          <a:cs typeface="Helvetica" panose="020B0604020202020204" pitchFamily="34" charset="0"/>
                        </a:rPr>
                        <a:t>يؤدي لوم أخصائيي إدارة الحالة إلى إحساسهم بالمسؤولية الكاملة عن موقف ما</a:t>
                      </a:r>
                    </a:p>
                    <a:p>
                      <a:endParaRPr lang="en-US"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02351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22" y="365125"/>
            <a:ext cx="10820013" cy="1325563"/>
          </a:xfrm>
        </p:spPr>
        <p:txBody>
          <a:bodyPr/>
          <a:lstStyle/>
          <a:p>
            <a:r>
              <a:rPr lang="ar-AE" dirty="0">
                <a:latin typeface="Arial" panose="020B0604020202020204" pitchFamily="34" charset="0"/>
                <a:cs typeface="Arial" panose="020B0604020202020204" pitchFamily="34" charset="0"/>
              </a:rPr>
              <a:t>تقديم طرق التدريب</a:t>
            </a:r>
          </a:p>
        </p:txBody>
      </p:sp>
      <p:sp>
        <p:nvSpPr>
          <p:cNvPr id="4" name="Text Placeholder 3"/>
          <p:cNvSpPr>
            <a:spLocks noGrp="1"/>
          </p:cNvSpPr>
          <p:nvPr>
            <p:ph type="body" sz="quarter" idx="12"/>
          </p:nvPr>
        </p:nvSpPr>
        <p:spPr>
          <a:xfrm>
            <a:off x="5772150" y="2921620"/>
            <a:ext cx="5703886" cy="3422029"/>
          </a:xfrm>
        </p:spPr>
        <p:txBody>
          <a:bodyPr/>
          <a:lstStyle/>
          <a:p>
            <a:pPr marL="457200" indent="-457200">
              <a:buAutoNum type="arabicPeriod"/>
            </a:pPr>
            <a:r>
              <a:rPr lang="ar-AE" b="1" dirty="0">
                <a:solidFill>
                  <a:srgbClr val="016794"/>
                </a:solidFill>
                <a:latin typeface="Arial" panose="020B0604020202020204" pitchFamily="34" charset="0"/>
                <a:cs typeface="Arial" panose="020B0604020202020204" pitchFamily="34" charset="0"/>
              </a:rPr>
              <a:t>الممارسة التأملية</a:t>
            </a:r>
          </a:p>
          <a:p>
            <a:pPr marL="457200" indent="-457200">
              <a:buAutoNum type="arabicPeriod"/>
            </a:pPr>
            <a:endParaRPr lang="en-US" b="1" dirty="0">
              <a:solidFill>
                <a:srgbClr val="016794"/>
              </a:solidFill>
              <a:latin typeface="Arial" panose="020B0604020202020204" pitchFamily="34" charset="0"/>
              <a:cs typeface="Arial" panose="020B0604020202020204" pitchFamily="34" charset="0"/>
            </a:endParaRPr>
          </a:p>
          <a:p>
            <a:pPr marL="457200" indent="-457200">
              <a:buFontTx/>
              <a:buAutoNum type="arabicPeriod"/>
            </a:pPr>
            <a:r>
              <a:rPr lang="ar-AE" b="1" dirty="0">
                <a:solidFill>
                  <a:srgbClr val="016794"/>
                </a:solidFill>
                <a:latin typeface="Arial" panose="020B0604020202020204" pitchFamily="34" charset="0"/>
                <a:cs typeface="Arial" panose="020B0604020202020204" pitchFamily="34" charset="0"/>
              </a:rPr>
              <a:t>نموذج </a:t>
            </a:r>
            <a:r>
              <a:rPr lang="en-US" b="1" dirty="0">
                <a:solidFill>
                  <a:srgbClr val="016794"/>
                </a:solidFill>
                <a:latin typeface="Arial" panose="020B0604020202020204" pitchFamily="34" charset="0"/>
                <a:cs typeface="Arial" panose="020B0604020202020204" pitchFamily="34" charset="0"/>
              </a:rPr>
              <a:t>GROW</a:t>
            </a:r>
            <a:r>
              <a:rPr lang="ar-AE" b="1" dirty="0">
                <a:solidFill>
                  <a:srgbClr val="016794"/>
                </a:solidFill>
                <a:latin typeface="Arial" panose="020B0604020202020204" pitchFamily="34" charset="0"/>
                <a:cs typeface="Arial" panose="020B0604020202020204" pitchFamily="34" charset="0"/>
              </a:rPr>
              <a:t> (الهدف، الواقع، الخيارات، المضي قدُمًا)</a:t>
            </a:r>
          </a:p>
          <a:p>
            <a:endParaRPr lang="en-US" dirty="0">
              <a:latin typeface="Arial" panose="020B0604020202020204" pitchFamily="34" charset="0"/>
              <a:cs typeface="Arial" panose="020B0604020202020204" pitchFamily="34" charset="0"/>
            </a:endParaRPr>
          </a:p>
        </p:txBody>
      </p:sp>
      <p:grpSp>
        <p:nvGrpSpPr>
          <p:cNvPr id="5" name="Group 4"/>
          <p:cNvGrpSpPr/>
          <p:nvPr/>
        </p:nvGrpSpPr>
        <p:grpSpPr>
          <a:xfrm>
            <a:off x="2141921" y="2453270"/>
            <a:ext cx="3836119" cy="3468972"/>
            <a:chOff x="15062200" y="1327230"/>
            <a:chExt cx="4216400" cy="4216400"/>
          </a:xfrm>
        </p:grpSpPr>
        <p:sp>
          <p:nvSpPr>
            <p:cNvPr id="6" name="Heart 5"/>
            <p:cNvSpPr/>
            <p:nvPr/>
          </p:nvSpPr>
          <p:spPr>
            <a:xfrm>
              <a:off x="15062200" y="1327230"/>
              <a:ext cx="4216400" cy="4216400"/>
            </a:xfrm>
            <a:prstGeom prst="heart">
              <a:avLst/>
            </a:prstGeom>
            <a:solidFill>
              <a:srgbClr val="0365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6202834" y="2626258"/>
              <a:ext cx="1913310" cy="1683005"/>
            </a:xfrm>
            <a:prstGeom prst="rect">
              <a:avLst/>
            </a:prstGeom>
          </p:spPr>
        </p:pic>
      </p:grpSp>
    </p:spTree>
    <p:extLst>
      <p:ext uri="{BB962C8B-B14F-4D97-AF65-F5344CB8AC3E}">
        <p14:creationId xmlns:p14="http://schemas.microsoft.com/office/powerpoint/2010/main" val="3484437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2480372" y="421740"/>
            <a:ext cx="5735258" cy="1325563"/>
          </a:xfrm>
          <a:prstGeom prst="rect">
            <a:avLst/>
          </a:prstGeom>
        </p:spPr>
        <p:txBody>
          <a:bodyPr lIns="91425" tIns="91425" rIns="91425" bIns="91425" anchor="t" anchorCtr="0">
            <a:noAutofit/>
          </a:bodyPr>
          <a:lstStyle/>
          <a:p>
            <a:r>
              <a:rPr lang="ar-AE" sz="3200" b="1" dirty="0">
                <a:solidFill>
                  <a:srgbClr val="016794"/>
                </a:solidFill>
                <a:latin typeface="Arial" panose="020B0604020202020204" pitchFamily="34" charset="0"/>
                <a:cs typeface="Arial" panose="020B0604020202020204" pitchFamily="34" charset="0"/>
              </a:rPr>
              <a:t>الممارسة التأملية:</a:t>
            </a:r>
            <a:br>
              <a:rPr lang="ar-AE" sz="3200" b="1" dirty="0">
                <a:solidFill>
                  <a:srgbClr val="016794"/>
                </a:solidFill>
                <a:latin typeface="Arial" panose="020B0604020202020204" pitchFamily="34" charset="0"/>
                <a:cs typeface="Arial" panose="020B0604020202020204" pitchFamily="34" charset="0"/>
              </a:rPr>
            </a:br>
            <a:endParaRPr lang="ar-AE" sz="3200" b="1" dirty="0">
              <a:solidFill>
                <a:srgbClr val="016794"/>
              </a:solidFill>
              <a:latin typeface="Arial" panose="020B0604020202020204" pitchFamily="34" charset="0"/>
              <a:cs typeface="Arial" panose="020B0604020202020204" pitchFamily="34" charset="0"/>
            </a:endParaRPr>
          </a:p>
        </p:txBody>
      </p:sp>
      <p:sp>
        <p:nvSpPr>
          <p:cNvPr id="3" name="Rectangle 2"/>
          <p:cNvSpPr/>
          <p:nvPr/>
        </p:nvSpPr>
        <p:spPr>
          <a:xfrm>
            <a:off x="8634046"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8634046" y="0"/>
            <a:ext cx="3572540" cy="6858000"/>
          </a:xfrm>
          <a:prstGeom prst="rect">
            <a:avLst/>
          </a:prstGeom>
        </p:spPr>
      </p:pic>
      <p:sp>
        <p:nvSpPr>
          <p:cNvPr id="4" name="TextBox 3"/>
          <p:cNvSpPr txBox="1"/>
          <p:nvPr/>
        </p:nvSpPr>
        <p:spPr>
          <a:xfrm>
            <a:off x="1212208" y="1376601"/>
            <a:ext cx="6860547" cy="4062651"/>
          </a:xfrm>
          <a:prstGeom prst="rect">
            <a:avLst/>
          </a:prstGeom>
          <a:noFill/>
        </p:spPr>
        <p:txBody>
          <a:bodyPr wrap="square" rtlCol="0">
            <a:spAutoFit/>
          </a:bodyPr>
          <a:lstStyle/>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التوجيه هو دعم </a:t>
            </a: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لممارسة التأملية لأخصائي إدارة الحالة بشكل حساس وماهر من أجل تحقيق الهدف ويتسم بالمهارة </a:t>
            </a: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من أجل تحقيق</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لهدف النهائي المتمثل في تحسين الممارسة والنتائج بالنسبة إلى الأطفال</a:t>
            </a:r>
          </a:p>
          <a:p>
            <a:pPr marL="342900" indent="-342900">
              <a:buClr>
                <a:srgbClr val="97467D"/>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حيث تُعد حماية الطفل </a:t>
            </a: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عملاً اجتماعياً معقداً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يتطلب قدرًا كبيرًا من الوعي الذاتي لتجنب إلحاق الضرر</a:t>
            </a:r>
          </a:p>
          <a:p>
            <a:pPr marL="342900" indent="-342900">
              <a:buClr>
                <a:srgbClr val="97467D"/>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وتمثل الممارسة التأملية واستراتيجيات الإشراف التي تدعم الممارسة التأملية طرقًا معتمدة لتحسين النتائج بالنسبة إلى الأطفال</a:t>
            </a:r>
          </a:p>
          <a:p>
            <a:endParaRPr lang="en-US"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347" y="-52401"/>
            <a:ext cx="2482895" cy="2482895"/>
          </a:xfrm>
          <a:prstGeom prst="rect">
            <a:avLst/>
          </a:prstGeom>
        </p:spPr>
      </p:pic>
    </p:spTree>
    <p:extLst>
      <p:ext uri="{BB962C8B-B14F-4D97-AF65-F5344CB8AC3E}">
        <p14:creationId xmlns:p14="http://schemas.microsoft.com/office/powerpoint/2010/main" val="1349249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45440" y="375559"/>
            <a:ext cx="11501120" cy="1400530"/>
          </a:xfrm>
        </p:spPr>
        <p:txBody>
          <a:bodyPr>
            <a:normAutofit/>
          </a:bodyPr>
          <a:lstStyle/>
          <a:p>
            <a:br>
              <a:rPr lang="ar-AE" sz="3600" b="1">
                <a:solidFill>
                  <a:srgbClr val="026794"/>
                </a:solidFill>
                <a:latin typeface="Helvetica Neue" charset="0"/>
                <a:ea typeface="Helvetica Neue" charset="0"/>
                <a:cs typeface="Helvetica Neue" charset="0"/>
              </a:rPr>
            </a:br>
            <a:endParaRPr lang="ar-AE" sz="3600" b="1">
              <a:solidFill>
                <a:srgbClr val="026794"/>
              </a:solidFill>
              <a:latin typeface="Helvetica Neue" charset="0"/>
              <a:ea typeface="Helvetica Neue" charset="0"/>
              <a:cs typeface="Helvetica Neue" charset="0"/>
            </a:endParaRPr>
          </a:p>
        </p:txBody>
      </p:sp>
      <p:sp>
        <p:nvSpPr>
          <p:cNvPr id="6" name="TextBox 5"/>
          <p:cNvSpPr txBox="1"/>
          <p:nvPr/>
        </p:nvSpPr>
        <p:spPr>
          <a:xfrm>
            <a:off x="1200150" y="2207280"/>
            <a:ext cx="4761810" cy="2677656"/>
          </a:xfrm>
          <a:prstGeom prst="rect">
            <a:avLst/>
          </a:prstGeom>
          <a:noFill/>
        </p:spPr>
        <p:txBody>
          <a:bodyPr wrap="square" rtlCol="0">
            <a:spAutoFit/>
          </a:bodyPr>
          <a:lstStyle/>
          <a:p>
            <a:pPr algn="ct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p>
          <a:p>
            <a:pPr algn="ctr">
              <a:buClr>
                <a:srgbClr val="EFEFEF"/>
              </a:buCl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lgn="ctr">
              <a:buClr>
                <a:srgbClr val="EFEFEF"/>
              </a:buClr>
            </a:pPr>
            <a:r>
              <a:rPr lang="ar-AE" sz="2400" b="1" dirty="0">
                <a:solidFill>
                  <a:srgbClr val="97467D"/>
                </a:solidFill>
                <a:latin typeface="Arial" panose="020B0604020202020204" pitchFamily="34" charset="0"/>
                <a:ea typeface="Helvetica Neue" charset="0"/>
                <a:cs typeface="Arial" panose="020B0604020202020204" pitchFamily="34" charset="0"/>
              </a:rPr>
              <a:t>مجموعات مكونة من 3 أشخاص:</a:t>
            </a:r>
          </a:p>
          <a:p>
            <a:pPr algn="ctr">
              <a:buClr>
                <a:srgbClr val="EFEFEF"/>
              </a:buClr>
            </a:pPr>
            <a:endParaRPr lang="en-US" sz="2400" b="1" dirty="0">
              <a:solidFill>
                <a:srgbClr val="97467D"/>
              </a:solidFill>
              <a:latin typeface="Arial" panose="020B0604020202020204" pitchFamily="34" charset="0"/>
              <a:ea typeface="Helvetica Neue" charset="0"/>
              <a:cs typeface="Arial" panose="020B0604020202020204" pitchFamily="34" charset="0"/>
            </a:endParaRPr>
          </a:p>
          <a:p>
            <a:pPr algn="ctr">
              <a:buClr>
                <a:srgbClr val="EFEFEF"/>
              </a:buCl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تمثيل الأدوار باستخدام نموذج </a:t>
            </a:r>
            <a:r>
              <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GROW</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(الهدف، الواقع، الخيارات، المضي قدُمًا) والاستماع الإيجابي في غضون 10 دقائق</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3945" y="0"/>
            <a:ext cx="2858003" cy="2858003"/>
          </a:xfrm>
          <a:prstGeom prst="rect">
            <a:avLst/>
          </a:prstGeom>
        </p:spPr>
      </p:pic>
      <p:cxnSp>
        <p:nvCxnSpPr>
          <p:cNvPr id="8" name="Straight Connector 7"/>
          <p:cNvCxnSpPr/>
          <p:nvPr/>
        </p:nvCxnSpPr>
        <p:spPr>
          <a:xfrm>
            <a:off x="3169857" y="1674408"/>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470141" y="370432"/>
            <a:ext cx="7147061" cy="1200329"/>
          </a:xfrm>
          <a:prstGeom prst="rect">
            <a:avLst/>
          </a:prstGeom>
          <a:noFill/>
        </p:spPr>
        <p:txBody>
          <a:bodyPr wrap="square" rtlCol="0">
            <a:spAutoFit/>
          </a:bodyPr>
          <a:lstStyle/>
          <a:p>
            <a:r>
              <a:rPr lang="ar-AE" sz="3600" b="1" dirty="0">
                <a:solidFill>
                  <a:srgbClr val="97467D"/>
                </a:solidFill>
                <a:latin typeface="Arial" panose="020B0604020202020204" pitchFamily="34" charset="0"/>
                <a:ea typeface="Helvetica Neue" charset="0"/>
                <a:cs typeface="Arial" panose="020B0604020202020204" pitchFamily="34" charset="0"/>
              </a:rPr>
              <a:t>التدريب باستخدام نموذج </a:t>
            </a:r>
            <a:r>
              <a:rPr lang="en-US" sz="3600" b="1" dirty="0">
                <a:solidFill>
                  <a:srgbClr val="97467D"/>
                </a:solidFill>
                <a:latin typeface="Arial" panose="020B0604020202020204" pitchFamily="34" charset="0"/>
                <a:ea typeface="Helvetica Neue" charset="0"/>
                <a:cs typeface="Arial" panose="020B0604020202020204" pitchFamily="34" charset="0"/>
              </a:rPr>
              <a:t>GROW</a:t>
            </a:r>
            <a:r>
              <a:rPr lang="ar-AE" sz="3600" b="1" dirty="0">
                <a:solidFill>
                  <a:srgbClr val="97467D"/>
                </a:solidFill>
                <a:latin typeface="Arial" panose="020B0604020202020204" pitchFamily="34" charset="0"/>
                <a:ea typeface="Helvetica Neue" charset="0"/>
                <a:cs typeface="Arial" panose="020B0604020202020204" pitchFamily="34" charset="0"/>
              </a:rPr>
              <a:t> </a:t>
            </a:r>
            <a:br>
              <a:rPr lang="en-US" sz="3600" b="1" dirty="0">
                <a:solidFill>
                  <a:srgbClr val="97467D"/>
                </a:solidFill>
                <a:latin typeface="Arial" panose="020B0604020202020204" pitchFamily="34" charset="0"/>
                <a:ea typeface="Helvetica Neue" charset="0"/>
                <a:cs typeface="Arial" panose="020B0604020202020204" pitchFamily="34" charset="0"/>
              </a:rPr>
            </a:br>
            <a:r>
              <a:rPr lang="ar-AE" sz="3600" b="1" dirty="0">
                <a:solidFill>
                  <a:srgbClr val="97467D"/>
                </a:solidFill>
                <a:latin typeface="Arial" panose="020B0604020202020204" pitchFamily="34" charset="0"/>
                <a:ea typeface="Helvetica Neue" charset="0"/>
                <a:cs typeface="Arial" panose="020B0604020202020204" pitchFamily="34" charset="0"/>
              </a:rPr>
              <a:t>(الهدف، الواقع، الخيارات، المضي قدُمًا)</a:t>
            </a:r>
          </a:p>
        </p:txBody>
      </p:sp>
      <p:sp>
        <p:nvSpPr>
          <p:cNvPr id="9" name="Rectangle 8"/>
          <p:cNvSpPr/>
          <p:nvPr/>
        </p:nvSpPr>
        <p:spPr>
          <a:xfrm>
            <a:off x="852882" y="1620021"/>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33150" y="2672808"/>
            <a:ext cx="5884052" cy="2246769"/>
          </a:xfrm>
          <a:prstGeom prst="rect">
            <a:avLst/>
          </a:prstGeom>
        </p:spPr>
        <p:txBody>
          <a:bodyPr wrap="square">
            <a:spAutoFit/>
          </a:bodyPr>
          <a:lstStyle/>
          <a:p>
            <a:pPr marL="342900" lvl="1" indent="-342900">
              <a:buClr>
                <a:srgbClr val="016794"/>
              </a:buClr>
              <a:buFont typeface="Wingdings" charset="2"/>
              <a:buChar char="§"/>
            </a:pPr>
            <a:r>
              <a:rPr lang="en-US"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G</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تشير إلى تحديد </a:t>
            </a:r>
            <a:r>
              <a:rPr lang="ar-AE"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هدف</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للجلسة</a:t>
            </a:r>
          </a:p>
          <a:p>
            <a:pPr marL="342900" lvl="1" indent="-342900">
              <a:buClr>
                <a:srgbClr val="016794"/>
              </a:buClr>
              <a:buFont typeface="Wingdings" charset="2"/>
              <a:buChar char="§"/>
            </a:pPr>
            <a:r>
              <a:rPr lang="en-US"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R</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تشير إلى تأسيس </a:t>
            </a:r>
            <a:r>
              <a:rPr lang="ar-AE"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الواقع</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الحالي</a:t>
            </a:r>
          </a:p>
          <a:p>
            <a:pPr marL="342900" lvl="1" indent="-342900">
              <a:buClr>
                <a:srgbClr val="016794"/>
              </a:buClr>
              <a:buFont typeface="Wingdings" charset="2"/>
              <a:buChar char="§"/>
            </a:pPr>
            <a:r>
              <a:rPr lang="en-US"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O</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تشير إلى تحديد </a:t>
            </a:r>
            <a:r>
              <a:rPr lang="ar-AE"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الخيارات</a:t>
            </a:r>
          </a:p>
          <a:p>
            <a:pPr marL="342900" lvl="1" indent="-342900">
              <a:buClr>
                <a:srgbClr val="016794"/>
              </a:buClr>
              <a:buFont typeface="Wingdings" charset="2"/>
              <a:buChar char="§"/>
            </a:pPr>
            <a:r>
              <a:rPr lang="en-US"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W</a:t>
            </a:r>
            <a:r>
              <a:rPr lang="ar-AE" sz="2800" dirty="0">
                <a:solidFill>
                  <a:schemeClr val="tx1">
                    <a:lumMod val="65000"/>
                    <a:lumOff val="35000"/>
                  </a:schemeClr>
                </a:solidFill>
                <a:latin typeface="Arial" panose="020B0604020202020204" pitchFamily="34" charset="0"/>
                <a:ea typeface="Helvetica Neue" charset="0"/>
                <a:cs typeface="Arial" panose="020B0604020202020204" pitchFamily="34" charset="0"/>
              </a:rPr>
              <a:t> تشير إلى تحديد الخطوات المقبلة التي </a:t>
            </a:r>
            <a:r>
              <a:rPr lang="ar-AE" sz="2800" b="1" dirty="0">
                <a:solidFill>
                  <a:schemeClr val="tx1">
                    <a:lumMod val="65000"/>
                    <a:lumOff val="35000"/>
                  </a:schemeClr>
                </a:solidFill>
                <a:latin typeface="Arial" panose="020B0604020202020204" pitchFamily="34" charset="0"/>
                <a:ea typeface="Helvetica Neue" charset="0"/>
                <a:cs typeface="Arial" panose="020B0604020202020204" pitchFamily="34" charset="0"/>
              </a:rPr>
              <a:t>ستحدث</a:t>
            </a:r>
          </a:p>
        </p:txBody>
      </p:sp>
    </p:spTree>
    <p:extLst>
      <p:ext uri="{BB962C8B-B14F-4D97-AF65-F5344CB8AC3E}">
        <p14:creationId xmlns:p14="http://schemas.microsoft.com/office/powerpoint/2010/main" val="1801869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2752724" y="604620"/>
            <a:ext cx="5400033" cy="1325563"/>
          </a:xfrm>
          <a:prstGeom prst="rect">
            <a:avLst/>
          </a:prstGeom>
        </p:spPr>
        <p:txBody>
          <a:bodyPr lIns="91425" tIns="91425" rIns="91425" bIns="91425" anchor="t" anchorCtr="0">
            <a:noAutofit/>
          </a:bodyPr>
          <a:lstStyle/>
          <a:p>
            <a:r>
              <a:rPr lang="ar-AE" sz="3200" b="1" dirty="0">
                <a:solidFill>
                  <a:srgbClr val="016794"/>
                </a:solidFill>
                <a:latin typeface="Arial" panose="020B0604020202020204" pitchFamily="34" charset="0"/>
                <a:cs typeface="Arial" panose="020B0604020202020204" pitchFamily="34" charset="0"/>
              </a:rPr>
              <a:t>نقاط التعلم الرئيسية حول التوجيه</a:t>
            </a:r>
          </a:p>
        </p:txBody>
      </p:sp>
      <p:sp>
        <p:nvSpPr>
          <p:cNvPr id="3" name="Rectangle 2"/>
          <p:cNvSpPr/>
          <p:nvPr/>
        </p:nvSpPr>
        <p:spPr>
          <a:xfrm>
            <a:off x="861946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8619460" y="0"/>
            <a:ext cx="3572540" cy="6858000"/>
          </a:xfrm>
          <a:prstGeom prst="rect">
            <a:avLst/>
          </a:prstGeom>
        </p:spPr>
      </p:pic>
      <p:sp>
        <p:nvSpPr>
          <p:cNvPr id="4" name="TextBox 3"/>
          <p:cNvSpPr txBox="1"/>
          <p:nvPr/>
        </p:nvSpPr>
        <p:spPr>
          <a:xfrm>
            <a:off x="800100" y="2228076"/>
            <a:ext cx="7352657" cy="2585323"/>
          </a:xfrm>
          <a:prstGeom prst="rect">
            <a:avLst/>
          </a:prstGeom>
          <a:noFill/>
        </p:spPr>
        <p:txBody>
          <a:bodyPr wrap="square" rtlCol="0">
            <a:spAutoFit/>
          </a:bodyPr>
          <a:lstStyle/>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استخدم مهارات الاستماع الإيجابي ومهارات التواصل التي تتمتع بها</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اسمح لأخصائيي إدارة الحالة بمحاولة إيجاد حلول للمشكلات أولاً</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لا تُصدر الأحكام</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قدم آراءك والمشورة العملية عند الحاجة</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اعرض مقترحات وبدائل محتملة</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عزز من الاستراتيجيات المفيدة التي نجحت سلفًا</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459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3627898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p:cNvSpPr/>
          <p:nvPr/>
        </p:nvSpPr>
        <p:spPr>
          <a:xfrm>
            <a:off x="2647226" y="2615256"/>
            <a:ext cx="6904383" cy="1643270"/>
          </a:xfrm>
          <a:prstGeom prst="rect">
            <a:avLst/>
          </a:prstGeom>
          <a:solidFill>
            <a:srgbClr val="97467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hape 211"/>
          <p:cNvSpPr txBox="1">
            <a:spLocks/>
          </p:cNvSpPr>
          <p:nvPr/>
        </p:nvSpPr>
        <p:spPr>
          <a:xfrm>
            <a:off x="1623596" y="3173136"/>
            <a:ext cx="8944803" cy="1236548"/>
          </a:xfrm>
          <a:prstGeom prst="rect">
            <a:avLst/>
          </a:prstGeom>
          <a:noFill/>
          <a:ln>
            <a:noFill/>
          </a:ln>
        </p:spPr>
        <p:txBody>
          <a:bodyPr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buClr>
                <a:srgbClr val="151515"/>
              </a:buClr>
              <a:buSzPct val="25000"/>
            </a:pPr>
            <a:r>
              <a:rPr lang="ar-AE" sz="3600" b="1" dirty="0">
                <a:solidFill>
                  <a:schemeClr val="bg1"/>
                </a:solidFill>
                <a:latin typeface="Arial" panose="020B0604020202020204" pitchFamily="34" charset="0"/>
                <a:ea typeface="Helvetica Neue" charset="0"/>
                <a:cs typeface="Arial" panose="020B0604020202020204" pitchFamily="34" charset="0"/>
              </a:rPr>
              <a:t>تقديم التعقيبات لأخصائيي إدارة الحالة</a:t>
            </a:r>
          </a:p>
        </p:txBody>
      </p:sp>
      <p:sp>
        <p:nvSpPr>
          <p:cNvPr id="5" name="TextBox 4"/>
          <p:cNvSpPr txBox="1"/>
          <p:nvPr/>
        </p:nvSpPr>
        <p:spPr>
          <a:xfrm>
            <a:off x="75476" y="56581"/>
            <a:ext cx="5143500" cy="307777"/>
          </a:xfrm>
          <a:prstGeom prst="rect">
            <a:avLst/>
          </a:prstGeom>
          <a:noFill/>
        </p:spPr>
        <p:txBody>
          <a:bodyPr wrap="square" rtlCol="0">
            <a:spAutoFit/>
          </a:bodyPr>
          <a:lstStyle/>
          <a:p>
            <a:pPr algn="l"/>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
        <p:nvSpPr>
          <p:cNvPr id="6" name="Rectangle 5">
            <a:extLst>
              <a:ext uri="{FF2B5EF4-FFF2-40B4-BE49-F238E27FC236}">
                <a16:creationId xmlns:a16="http://schemas.microsoft.com/office/drawing/2014/main" id="{D445C0A4-AE36-4F47-A7CB-9516BE45BE16}"/>
              </a:ext>
            </a:extLst>
          </p:cNvPr>
          <p:cNvSpPr/>
          <p:nvPr/>
        </p:nvSpPr>
        <p:spPr>
          <a:xfrm>
            <a:off x="8548019" y="6402731"/>
            <a:ext cx="3483646" cy="369332"/>
          </a:xfrm>
          <a:prstGeom prst="rect">
            <a:avLst/>
          </a:prstGeom>
        </p:spPr>
        <p:txBody>
          <a:bodyPr wrap="none">
            <a:spAutoFit/>
          </a:bodyPr>
          <a:lstStyle/>
          <a:p>
            <a:r>
              <a:rPr lang="ar-AE" i="1">
                <a:solidFill>
                  <a:schemeClr val="bg1"/>
                </a:solidFill>
                <a:latin typeface="Arial" panose="020B0604020202020204" pitchFamily="34" charset="0"/>
                <a:ea typeface="Helvetica Neue" charset="0"/>
                <a:cs typeface="Arial" panose="020B0604020202020204" pitchFamily="34" charset="0"/>
              </a:rPr>
              <a:t>الصورة: كيفين ماكنولتي / لجنة الإنقاذ الدوليّة</a:t>
            </a:r>
          </a:p>
        </p:txBody>
      </p:sp>
    </p:spTree>
    <p:extLst>
      <p:ext uri="{BB962C8B-B14F-4D97-AF65-F5344CB8AC3E}">
        <p14:creationId xmlns:p14="http://schemas.microsoft.com/office/powerpoint/2010/main" val="2775652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19269" y="-118221"/>
            <a:ext cx="12192001" cy="1814882"/>
            <a:chOff x="-1" y="5043120"/>
            <a:chExt cx="12192001"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755430" y="302712"/>
            <a:ext cx="10626945" cy="1488721"/>
          </a:xfrm>
          <a:prstGeom prst="rect">
            <a:avLst/>
          </a:prstGeom>
          <a:noFill/>
          <a:ln>
            <a:noFill/>
          </a:ln>
        </p:spPr>
        <p:txBody>
          <a:bodyPr lIns="91425" tIns="45700" rIns="91425" bIns="45700" anchor="t" anchorCtr="0">
            <a:noAutofit/>
          </a:bodyPr>
          <a:lstStyle/>
          <a:p>
            <a:pPr>
              <a:buClr>
                <a:srgbClr val="151515"/>
              </a:buClr>
              <a:buSzPct val="25000"/>
            </a:pPr>
            <a:r>
              <a:rPr lang="ar-AE" sz="3600" b="1">
                <a:solidFill>
                  <a:schemeClr val="bg1"/>
                </a:solidFill>
                <a:latin typeface="Arial" panose="020B0604020202020204" pitchFamily="34" charset="0"/>
                <a:cs typeface="Arial" panose="020B0604020202020204" pitchFamily="34" charset="0"/>
              </a:rPr>
              <a:t>لماذا تعتبر التعقيبات مهمة؟ </a:t>
            </a:r>
          </a:p>
        </p:txBody>
      </p:sp>
      <p:sp>
        <p:nvSpPr>
          <p:cNvPr id="6" name="Rectangle 5"/>
          <p:cNvSpPr/>
          <p:nvPr/>
        </p:nvSpPr>
        <p:spPr>
          <a:xfrm>
            <a:off x="341244" y="2094227"/>
            <a:ext cx="11031174" cy="3323987"/>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الغرض من التعقيبات هو العمل من أجل </a:t>
            </a:r>
            <a:r>
              <a:rPr lang="ar-AE" sz="2400"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تطوير الممارسة وتعزيز التغيير الإيجابي للأطفال</a:t>
            </a:r>
          </a:p>
          <a:p>
            <a:pPr marL="342900" indent="-342900">
              <a:buClr>
                <a:srgbClr val="97467D"/>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وتعمل التعقيبات الفعالة على زيادة احتمالية التغيير حيث تبرز نقاط القوة إلى جانب نقاط الضعف وتوضح المشكلات الرئيسية للممارسة</a:t>
            </a:r>
          </a:p>
          <a:p>
            <a:pPr marL="342900" indent="-342900">
              <a:buClr>
                <a:srgbClr val="97467D"/>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ومن الأهمية بمكان محاولة بناء المهارات وإيجاد ثقافة يتم فيها الترحيب بتقديم التعقيبات وتلقيها وممارستها بصفة يومية</a:t>
            </a:r>
          </a:p>
          <a:p>
            <a:pPr lvl="1"/>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Tree>
    <p:extLst>
      <p:ext uri="{BB962C8B-B14F-4D97-AF65-F5344CB8AC3E}">
        <p14:creationId xmlns:p14="http://schemas.microsoft.com/office/powerpoint/2010/main" val="1880038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9368" y="2094227"/>
            <a:ext cx="10891521" cy="3323987"/>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b="1" dirty="0">
              <a:solidFill>
                <a:srgbClr val="97467D"/>
              </a:solidFill>
              <a:latin typeface="Arial" panose="020B0604020202020204" pitchFamily="34" charset="0"/>
              <a:ea typeface="Helvetica Neue" charset="0"/>
              <a:cs typeface="Arial" panose="020B0604020202020204" pitchFamily="34" charset="0"/>
            </a:endParaRPr>
          </a:p>
          <a:p>
            <a:pPr>
              <a:buClr>
                <a:srgbClr val="97467D"/>
              </a:buClr>
            </a:pPr>
            <a:r>
              <a:rPr lang="ar-AE" sz="2400" b="1" dirty="0">
                <a:solidFill>
                  <a:srgbClr val="97467D"/>
                </a:solidFill>
                <a:latin typeface="Arial" panose="020B0604020202020204" pitchFamily="34" charset="0"/>
                <a:ea typeface="Helvetica Neue" charset="0"/>
                <a:cs typeface="Arial" panose="020B0604020202020204" pitchFamily="34" charset="0"/>
              </a:rPr>
              <a:t>عندما نضطر إلى إخبار شخص ما بشيء قد يصعب سماعه، فإننا قد نتردد في ذلك:</a:t>
            </a:r>
          </a:p>
          <a:p>
            <a:pPr marL="342900" indent="-342900">
              <a:buClr>
                <a:srgbClr val="97467D"/>
              </a:buClr>
              <a:buFont typeface="Wingdings" charset="2"/>
              <a:buChar char="§"/>
            </a:pPr>
            <a:endParaRPr lang="en-GB"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هل سينزعج جدًّا؟</a:t>
            </a: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كيف سنتعامل معها؟</a:t>
            </a: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هل ستؤثر في علاقتنا في المستقبل؟</a:t>
            </a: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هل سيستمع إلى ما نقوله، أم</a:t>
            </a:r>
            <a:r>
              <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سيحرفه</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a:t>
            </a:r>
          </a:p>
          <a:p>
            <a:pPr marL="342900" indent="-342900">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هل ستؤثر حقًا في طريقة تصرفه؟</a:t>
            </a:r>
          </a:p>
          <a:p>
            <a:pPr lvl="1"/>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grpSp>
        <p:nvGrpSpPr>
          <p:cNvPr id="10" name="Group 9"/>
          <p:cNvGrpSpPr/>
          <p:nvPr/>
        </p:nvGrpSpPr>
        <p:grpSpPr>
          <a:xfrm>
            <a:off x="59426" y="-118221"/>
            <a:ext cx="12192001" cy="1814882"/>
            <a:chOff x="-1" y="5043120"/>
            <a:chExt cx="12192001"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947116" y="571500"/>
            <a:ext cx="10492409" cy="1219933"/>
          </a:xfrm>
          <a:prstGeom prst="rect">
            <a:avLst/>
          </a:prstGeom>
          <a:noFill/>
          <a:ln>
            <a:noFill/>
          </a:ln>
        </p:spPr>
        <p:txBody>
          <a:bodyPr lIns="91425" tIns="45700" rIns="91425" bIns="45700" anchor="t" anchorCtr="0">
            <a:noAutofit/>
          </a:bodyPr>
          <a:lstStyle/>
          <a:p>
            <a:pPr>
              <a:buClr>
                <a:srgbClr val="151515"/>
              </a:buClr>
              <a:buSzPct val="25000"/>
            </a:pPr>
            <a:r>
              <a:rPr lang="ar-AE" sz="3600" b="1" dirty="0">
                <a:solidFill>
                  <a:schemeClr val="bg1"/>
                </a:solidFill>
                <a:latin typeface="Arial" panose="020B0604020202020204" pitchFamily="34" charset="0"/>
                <a:cs typeface="Arial" panose="020B0604020202020204" pitchFamily="34" charset="0"/>
              </a:rPr>
              <a:t>مخاوف متعلقة بتقديم التعقيبات</a:t>
            </a:r>
          </a:p>
        </p:txBody>
      </p:sp>
    </p:spTree>
    <p:extLst>
      <p:ext uri="{BB962C8B-B14F-4D97-AF65-F5344CB8AC3E}">
        <p14:creationId xmlns:p14="http://schemas.microsoft.com/office/powerpoint/2010/main" val="3255208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rotWithShape="1">
          <a:blip r:embed="rId2" cstate="screen">
            <a:extLst>
              <a:ext uri="{28A0092B-C50C-407E-A947-70E740481C1C}">
                <a14:useLocalDpi xmlns:a14="http://schemas.microsoft.com/office/drawing/2010/main"/>
              </a:ext>
            </a:extLst>
          </a:blip>
          <a:srcRect t="-2"/>
          <a:stretch/>
        </p:blipFill>
        <p:spPr>
          <a:xfrm>
            <a:off x="7949784" y="14990"/>
            <a:ext cx="4242216" cy="6858000"/>
          </a:xfrm>
          <a:prstGeom prst="rect">
            <a:avLst/>
          </a:prstGeom>
        </p:spPr>
      </p:pic>
      <p:cxnSp>
        <p:nvCxnSpPr>
          <p:cNvPr id="8" name="Straight Connector 9"/>
          <p:cNvCxnSpPr/>
          <p:nvPr/>
        </p:nvCxnSpPr>
        <p:spPr>
          <a:xfrm>
            <a:off x="-1914"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3" name="Picture 10" descr="https://lh3.googleusercontent.com/QPo5Epuxx0w-qi65w7bM5AcgqkiJsdJI_IlCDwAcug5Z3ASpnPlre8EK_6J1cpoq84Kl1dqhbiHwD1h7emuToLMCV5h0MZAJpGZnVLHFul6r3lH_WxCcmo6cgLerwv_XQ_bL-EdKjg">
            <a:extLst>
              <a:ext uri="{FF2B5EF4-FFF2-40B4-BE49-F238E27FC236}">
                <a16:creationId xmlns:a16="http://schemas.microsoft.com/office/drawing/2014/main" id="{ABF78664-503F-EA45-A7D8-E210626DD6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40" y="4448609"/>
            <a:ext cx="4032738" cy="15693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
          <p:cNvSpPr txBox="1"/>
          <p:nvPr/>
        </p:nvSpPr>
        <p:spPr>
          <a:xfrm>
            <a:off x="3876037" y="4799970"/>
            <a:ext cx="2118537" cy="892552"/>
          </a:xfrm>
          <a:prstGeom prst="rect">
            <a:avLst/>
          </a:prstGeom>
          <a:noFill/>
        </p:spPr>
        <p:txBody>
          <a:bodyPr wrap="square" rtlCol="0">
            <a:spAutoFit/>
          </a:bodyPr>
          <a:lstStyle/>
          <a:p>
            <a:r>
              <a:rPr lang="ar-DZ" sz="2400" b="1" dirty="0">
                <a:solidFill>
                  <a:srgbClr val="405E79"/>
                </a:solidFill>
                <a:latin typeface="Arial" panose="020B0604020202020204" pitchFamily="34" charset="0"/>
                <a:ea typeface="Helvetica Neue" charset="0"/>
                <a:cs typeface="Arial" panose="020B0604020202020204" pitchFamily="34" charset="0"/>
              </a:rPr>
              <a:t>التحالف</a:t>
            </a:r>
            <a:endParaRPr lang="en-US" sz="2400" b="1" dirty="0">
              <a:solidFill>
                <a:srgbClr val="405E79"/>
              </a:solidFill>
              <a:latin typeface="Arial" panose="020B0604020202020204" pitchFamily="34" charset="0"/>
              <a:ea typeface="Helvetica Neue" charset="0"/>
              <a:cs typeface="Arial" panose="020B0604020202020204" pitchFamily="34" charset="0"/>
            </a:endParaRPr>
          </a:p>
          <a:p>
            <a:r>
              <a:rPr lang="ar-DZ" sz="1400" b="1" dirty="0">
                <a:solidFill>
                  <a:srgbClr val="405E79"/>
                </a:solidFill>
                <a:latin typeface="Arial" panose="020B0604020202020204" pitchFamily="34" charset="0"/>
                <a:ea typeface="Helvetica Neue" charset="0"/>
                <a:cs typeface="Arial" panose="020B0604020202020204" pitchFamily="34" charset="0"/>
              </a:rPr>
              <a:t>من أجل حماية الأطفال في العمل الإنساني</a:t>
            </a:r>
            <a:endParaRPr lang="en-US" sz="1400" b="1" dirty="0">
              <a:solidFill>
                <a:srgbClr val="405E79"/>
              </a:solidFill>
              <a:latin typeface="Arial" panose="020B0604020202020204" pitchFamily="34" charset="0"/>
              <a:ea typeface="Helvetica Neue" charset="0"/>
              <a:cs typeface="Arial" panose="020B0604020202020204" pitchFamily="34" charset="0"/>
            </a:endParaRPr>
          </a:p>
        </p:txBody>
      </p:sp>
      <p:pic>
        <p:nvPicPr>
          <p:cNvPr id="9" name="Picture 4"/>
          <p:cNvPicPr/>
          <p:nvPr/>
        </p:nvPicPr>
        <p:blipFill>
          <a:blip r:embed="rId4" cstate="screen">
            <a:extLst>
              <a:ext uri="{28A0092B-C50C-407E-A947-70E740481C1C}">
                <a14:useLocalDpi xmlns:a14="http://schemas.microsoft.com/office/drawing/2010/main"/>
              </a:ext>
            </a:extLst>
          </a:blip>
          <a:stretch>
            <a:fillRect/>
          </a:stretch>
        </p:blipFill>
        <p:spPr>
          <a:xfrm>
            <a:off x="6148535" y="4747846"/>
            <a:ext cx="1072661" cy="1055078"/>
          </a:xfrm>
          <a:prstGeom prst="rect">
            <a:avLst/>
          </a:prstGeom>
        </p:spPr>
      </p:pic>
    </p:spTree>
    <p:extLst>
      <p:ext uri="{BB962C8B-B14F-4D97-AF65-F5344CB8AC3E}">
        <p14:creationId xmlns:p14="http://schemas.microsoft.com/office/powerpoint/2010/main" val="39662468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4074" y="1894315"/>
            <a:ext cx="5654421" cy="4351338"/>
          </a:xfrm>
        </p:spPr>
        <p:txBody>
          <a:bodyPr>
            <a:noAutofit/>
          </a:bodyPr>
          <a:lstStyle/>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عدم حدوث تغيير في سلوك أخصائي إدارة الحالة.</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يستمر أخصائي إدارة الحالة في تجاهل المشكلة</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مواجهة في المستقبل.</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يمكن أن يتكون التوتر المتزايد ويؤدي إلى حدوث نزاع في آخر الأمر</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مشكلات العلاقة بين المشرف وأخصائي إدارة الحالة أو داخل الفريق </a:t>
            </a:r>
          </a:p>
          <a:p>
            <a:pPr marL="342900" indent="-342900">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الضرر المحتمل للأطفال أو العائلات (في الحالات الأكثر تطرفًا).</a:t>
            </a:r>
          </a:p>
        </p:txBody>
      </p:sp>
      <p:sp>
        <p:nvSpPr>
          <p:cNvPr id="5" name="Title 1"/>
          <p:cNvSpPr>
            <a:spLocks noGrp="1"/>
          </p:cNvSpPr>
          <p:nvPr>
            <p:ph type="title"/>
          </p:nvPr>
        </p:nvSpPr>
        <p:spPr>
          <a:xfrm>
            <a:off x="5385816" y="156368"/>
            <a:ext cx="6202680" cy="1325563"/>
          </a:xfrm>
        </p:spPr>
        <p:txBody>
          <a:bodyPr>
            <a:normAutofit/>
          </a:bodyPr>
          <a:lstStyle/>
          <a:p>
            <a:r>
              <a:rPr lang="ar-AE" sz="3600" b="1">
                <a:solidFill>
                  <a:srgbClr val="026794"/>
                </a:solidFill>
                <a:latin typeface="Arial" panose="020B0604020202020204" pitchFamily="34" charset="0"/>
                <a:cs typeface="Arial" panose="020B0604020202020204" pitchFamily="34" charset="0"/>
              </a:rPr>
              <a:t>يمكن أن يؤدي الفشل في تقديم التعليقات البناءة إلى ما يلي:</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5175504" cy="6858000"/>
          </a:xfrm>
          <a:prstGeom prst="rect">
            <a:avLst/>
          </a:prstGeom>
        </p:spPr>
      </p:pic>
      <p:sp>
        <p:nvSpPr>
          <p:cNvPr id="8" name="TextBox 7"/>
          <p:cNvSpPr txBox="1"/>
          <p:nvPr/>
        </p:nvSpPr>
        <p:spPr>
          <a:xfrm>
            <a:off x="-210312" y="6400799"/>
            <a:ext cx="5143500"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كيلي ريان / لجنة الإنقاذ الدوليّة</a:t>
            </a:r>
          </a:p>
        </p:txBody>
      </p:sp>
    </p:spTree>
    <p:extLst>
      <p:ext uri="{BB962C8B-B14F-4D97-AF65-F5344CB8AC3E}">
        <p14:creationId xmlns:p14="http://schemas.microsoft.com/office/powerpoint/2010/main" val="2518015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1918666" y="473256"/>
            <a:ext cx="9667875" cy="1488721"/>
          </a:xfrm>
          <a:prstGeom prst="rect">
            <a:avLst/>
          </a:prstGeom>
          <a:noFill/>
          <a:ln>
            <a:noFill/>
          </a:ln>
        </p:spPr>
        <p:txBody>
          <a:bodyPr lIns="91425" tIns="45700" rIns="91425" bIns="45700" anchor="t" anchorCtr="0">
            <a:noAutofit/>
          </a:bodyPr>
          <a:lstStyle/>
          <a:p>
            <a:pPr>
              <a:buClr>
                <a:srgbClr val="151515"/>
              </a:buClr>
              <a:buSzPct val="25000"/>
            </a:pPr>
            <a:r>
              <a:rPr lang="ar-AE" sz="3600" b="1">
                <a:solidFill>
                  <a:srgbClr val="97467D"/>
                </a:solidFill>
                <a:latin typeface="Arial" panose="020B0604020202020204" pitchFamily="34" charset="0"/>
                <a:cs typeface="Arial" panose="020B0604020202020204" pitchFamily="34" charset="0"/>
              </a:rPr>
              <a:t>التعقيبات</a:t>
            </a:r>
          </a:p>
        </p:txBody>
      </p:sp>
      <p:sp>
        <p:nvSpPr>
          <p:cNvPr id="6" name="Rectangle 5"/>
          <p:cNvSpPr/>
          <p:nvPr/>
        </p:nvSpPr>
        <p:spPr>
          <a:xfrm>
            <a:off x="1550918" y="1080305"/>
            <a:ext cx="10035623" cy="5170646"/>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0" indent="0">
              <a:defRPr/>
            </a:pPr>
            <a:r>
              <a:rPr lang="ar-AE" sz="2400" b="1" dirty="0">
                <a:solidFill>
                  <a:srgbClr val="016794"/>
                </a:solidFill>
                <a:latin typeface="Arial" panose="020B0604020202020204" pitchFamily="34" charset="0"/>
                <a:ea typeface="Helvetica Neue" charset="0"/>
                <a:cs typeface="Arial" panose="020B0604020202020204" pitchFamily="34" charset="0"/>
              </a:rPr>
              <a:t>تساعد التعقيبات أخصائيي إدارة الحالة على التعرف على:</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p>
          <a:p>
            <a:pPr marL="0" indent="0">
              <a:defRPr/>
            </a:pPr>
            <a:endParaRPr lang="en-AU"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342900" indent="-342900">
              <a:buClr>
                <a:srgbClr val="016794"/>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أنفسهم </a:t>
            </a:r>
          </a:p>
          <a:p>
            <a:pPr marL="342900" indent="-342900">
              <a:buClr>
                <a:srgbClr val="016794"/>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كيفية تأثير سلوكهم في الآخرين</a:t>
            </a:r>
          </a:p>
          <a:p>
            <a:pPr marL="342900" indent="-342900">
              <a:buClr>
                <a:srgbClr val="016794"/>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سياق عملهم </a:t>
            </a:r>
          </a:p>
          <a:p>
            <a:pPr marL="342900" indent="-342900">
              <a:buClr>
                <a:srgbClr val="016794"/>
              </a:buClr>
              <a:buFont typeface="Wingdings" charset="2"/>
              <a:buChar char="§"/>
              <a:defRPr/>
            </a:pPr>
            <a:endParaRPr lang="en-AU"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buClr>
                <a:srgbClr val="016794"/>
              </a:buClr>
              <a:defRPr/>
            </a:pPr>
            <a:r>
              <a:rPr lang="ar-AE" sz="2400" b="1" dirty="0">
                <a:solidFill>
                  <a:srgbClr val="016794"/>
                </a:solidFill>
                <a:latin typeface="Arial" panose="020B0604020202020204" pitchFamily="34" charset="0"/>
                <a:ea typeface="Helvetica Neue" charset="0"/>
                <a:cs typeface="Arial" panose="020B0604020202020204" pitchFamily="34" charset="0"/>
              </a:rPr>
              <a:t>التعقيبات البناءة:</a:t>
            </a:r>
          </a:p>
          <a:p>
            <a:pPr marL="342900" indent="-342900">
              <a:buClr>
                <a:srgbClr val="016794"/>
              </a:buClr>
              <a:buFont typeface="Wingdings" charset="2"/>
              <a:buChar char="§"/>
              <a:defRPr/>
            </a:pPr>
            <a:endParaRPr lang="en-AU" sz="2400" b="1" dirty="0">
              <a:solidFill>
                <a:srgbClr val="016794"/>
              </a:solidFill>
              <a:latin typeface="Arial" panose="020B0604020202020204" pitchFamily="34" charset="0"/>
              <a:ea typeface="Helvetica Neue" charset="0"/>
              <a:cs typeface="Arial" panose="020B0604020202020204" pitchFamily="34" charset="0"/>
            </a:endParaRPr>
          </a:p>
          <a:p>
            <a:pPr marL="342900" indent="-342900">
              <a:buClr>
                <a:srgbClr val="016794"/>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تزيد الوعي الذاتي</a:t>
            </a:r>
          </a:p>
          <a:p>
            <a:pPr marL="342900" indent="-342900">
              <a:buClr>
                <a:srgbClr val="016794"/>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تقدم الخيارات وتشجع على التطوير </a:t>
            </a:r>
          </a:p>
          <a:p>
            <a:pPr marL="0" indent="0">
              <a:defRPr/>
            </a:pPr>
            <a:endParaRPr lang="en-GB"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0" indent="0">
              <a:defRPr/>
            </a:pPr>
            <a:r>
              <a:rPr lang="ar-AE" sz="1600" dirty="0">
                <a:latin typeface="Arial" panose="020B0604020202020204" pitchFamily="34" charset="0"/>
                <a:cs typeface="Arial" panose="020B0604020202020204" pitchFamily="34" charset="0"/>
              </a:rPr>
              <a:t> </a:t>
            </a:r>
          </a:p>
          <a:p>
            <a:pPr lvl="1"/>
            <a:endParaRPr lang="en-US" sz="18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
        <p:nvSpPr>
          <p:cNvPr id="2" name="TextBox 1"/>
          <p:cNvSpPr txBox="1"/>
          <p:nvPr/>
        </p:nvSpPr>
        <p:spPr>
          <a:xfrm>
            <a:off x="5066471" y="5552928"/>
            <a:ext cx="6520070" cy="461665"/>
          </a:xfrm>
          <a:prstGeom prst="rect">
            <a:avLst/>
          </a:prstGeom>
          <a:noFill/>
        </p:spPr>
        <p:txBody>
          <a:bodyPr wrap="square" rtlCol="0">
            <a:spAutoFit/>
          </a:bodyPr>
          <a:lstStyle/>
          <a:p>
            <a:r>
              <a:rPr lang="ar-AE" sz="2400" b="1" dirty="0">
                <a:solidFill>
                  <a:srgbClr val="016794"/>
                </a:solidFill>
                <a:latin typeface="Arial" panose="020B0604020202020204" pitchFamily="34" charset="0"/>
                <a:ea typeface="Helvetica Neue" charset="0"/>
                <a:cs typeface="Arial" panose="020B0604020202020204" pitchFamily="34" charset="0"/>
              </a:rPr>
              <a:t>تُعد التعقيبات بمثابة هدية! ومن المهم تعلُّم تقديمها وتلقيها.</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4577124" cy="6858000"/>
          </a:xfrm>
          <a:prstGeom prst="rect">
            <a:avLst/>
          </a:prstGeom>
        </p:spPr>
      </p:pic>
      <p:sp>
        <p:nvSpPr>
          <p:cNvPr id="8" name="TextBox 7"/>
          <p:cNvSpPr txBox="1"/>
          <p:nvPr/>
        </p:nvSpPr>
        <p:spPr>
          <a:xfrm>
            <a:off x="-711813" y="6462822"/>
            <a:ext cx="5143500"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Tree>
    <p:extLst>
      <p:ext uri="{BB962C8B-B14F-4D97-AF65-F5344CB8AC3E}">
        <p14:creationId xmlns:p14="http://schemas.microsoft.com/office/powerpoint/2010/main" val="6186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1367045" y="486675"/>
            <a:ext cx="6278520" cy="1132075"/>
          </a:xfrm>
          <a:prstGeom prst="rect">
            <a:avLst/>
          </a:prstGeom>
          <a:noFill/>
          <a:ln>
            <a:noFill/>
          </a:ln>
        </p:spPr>
        <p:txBody>
          <a:bodyPr lIns="91425" tIns="45700" rIns="91425" bIns="45700" anchor="t" anchorCtr="0">
            <a:noAutofit/>
          </a:bodyPr>
          <a:lstStyle/>
          <a:p>
            <a:pPr lvl="0">
              <a:spcBef>
                <a:spcPts val="0"/>
              </a:spcBef>
              <a:buClr>
                <a:srgbClr val="151515"/>
              </a:buClr>
              <a:buSzPct val="25000"/>
            </a:pPr>
            <a:r>
              <a:rPr lang="ar-AE" sz="3600" b="1" dirty="0">
                <a:solidFill>
                  <a:srgbClr val="016794"/>
                </a:solidFill>
                <a:highlight>
                  <a:srgbClr val="FFFF00"/>
                </a:highlight>
                <a:latin typeface="Arial" panose="020B0604020202020204" pitchFamily="34" charset="0"/>
                <a:cs typeface="Arial" panose="020B0604020202020204" pitchFamily="34" charset="0"/>
                <a:sym typeface="Century Gothic"/>
              </a:rPr>
              <a:t>تمثيل دور تقديم التعقيبات</a:t>
            </a:r>
            <a:endParaRPr lang="ar-AE" sz="3600" b="1" u="none" strike="noStrike" cap="none" dirty="0">
              <a:solidFill>
                <a:srgbClr val="016794"/>
              </a:solidFill>
              <a:highlight>
                <a:srgbClr val="FFFF00"/>
              </a:highlight>
              <a:latin typeface="Arial" panose="020B0604020202020204" pitchFamily="34" charset="0"/>
              <a:cs typeface="Arial" panose="020B0604020202020204" pitchFamily="34" charset="0"/>
              <a:sym typeface="Century Gothic"/>
            </a:endParaRPr>
          </a:p>
        </p:txBody>
      </p:sp>
      <p:sp>
        <p:nvSpPr>
          <p:cNvPr id="275" name="Shape 275"/>
          <p:cNvSpPr txBox="1">
            <a:spLocks noGrp="1"/>
          </p:cNvSpPr>
          <p:nvPr>
            <p:ph idx="1"/>
          </p:nvPr>
        </p:nvSpPr>
        <p:spPr>
          <a:xfrm>
            <a:off x="512340" y="1926527"/>
            <a:ext cx="7133225" cy="4571999"/>
          </a:xfrm>
          <a:prstGeom prst="rect">
            <a:avLst/>
          </a:prstGeom>
          <a:noFill/>
          <a:ln>
            <a:noFill/>
          </a:ln>
        </p:spPr>
        <p:txBody>
          <a:bodyPr lIns="91425" tIns="45700" rIns="91425" bIns="45700" anchor="t" anchorCtr="0">
            <a:noAutofit/>
          </a:bodyPr>
          <a:lstStyle/>
          <a:p>
            <a:pPr marL="0" indent="0">
              <a:buNone/>
            </a:pPr>
            <a:r>
              <a:rPr lang="ar-AE" sz="1800" i="1" dirty="0">
                <a:latin typeface="Arial" panose="020B0604020202020204" pitchFamily="34" charset="0"/>
                <a:cs typeface="Arial" panose="020B0604020202020204" pitchFamily="34" charset="0"/>
              </a:rPr>
              <a:t>بدأت </a:t>
            </a:r>
            <a:r>
              <a:rPr lang="ar-AE" sz="1800" b="1" i="1" dirty="0">
                <a:solidFill>
                  <a:srgbClr val="97467D"/>
                </a:solidFill>
                <a:latin typeface="Arial" panose="020B0604020202020204" pitchFamily="34" charset="0"/>
                <a:cs typeface="Arial" panose="020B0604020202020204" pitchFamily="34" charset="0"/>
              </a:rPr>
              <a:t>(الاسم) </a:t>
            </a:r>
            <a:r>
              <a:rPr lang="ar-AE" sz="1800" i="1" dirty="0">
                <a:solidFill>
                  <a:schemeClr val="tx1">
                    <a:lumMod val="65000"/>
                    <a:lumOff val="35000"/>
                  </a:schemeClr>
                </a:solidFill>
                <a:latin typeface="Arial" panose="020B0604020202020204" pitchFamily="34" charset="0"/>
                <a:cs typeface="Arial" panose="020B0604020202020204" pitchFamily="34" charset="0"/>
              </a:rPr>
              <a:t>العمل بصفتها أخصائية حالة لدى مؤسستك منذ أكثر من عام. ولقد رأيتَ تطور المهارات التي لديها كأخصائية حالة وقد كانت ملتزمة بعملها مع الأطفال. إلا أنه منذ شهر، ترك اثنان من أخصائيي إدارة الحالة الفريق فازداد عدد الحالات التي تعمل معها </a:t>
            </a:r>
            <a:r>
              <a:rPr lang="ar-AE" sz="1800" b="1" i="1" dirty="0">
                <a:solidFill>
                  <a:srgbClr val="97467D"/>
                </a:solidFill>
                <a:latin typeface="Arial" panose="020B0604020202020204" pitchFamily="34" charset="0"/>
                <a:cs typeface="Arial" panose="020B0604020202020204" pitchFamily="34" charset="0"/>
              </a:rPr>
              <a:t>(الاسم) </a:t>
            </a:r>
            <a:r>
              <a:rPr lang="ar-AE" sz="1800" i="1" dirty="0">
                <a:solidFill>
                  <a:schemeClr val="tx1">
                    <a:lumMod val="65000"/>
                    <a:lumOff val="35000"/>
                  </a:schemeClr>
                </a:solidFill>
                <a:latin typeface="Arial" panose="020B0604020202020204" pitchFamily="34" charset="0"/>
                <a:cs typeface="Arial" panose="020B0604020202020204" pitchFamily="34" charset="0"/>
              </a:rPr>
              <a:t>بشكل ملحوظ.</a:t>
            </a:r>
          </a:p>
          <a:p>
            <a:pPr marL="0" indent="0">
              <a:buNone/>
            </a:pPr>
            <a:r>
              <a:rPr lang="ar-AE" sz="1800" i="1" dirty="0">
                <a:solidFill>
                  <a:schemeClr val="tx1">
                    <a:lumMod val="65000"/>
                    <a:lumOff val="35000"/>
                  </a:schemeClr>
                </a:solidFill>
                <a:latin typeface="Arial" panose="020B0604020202020204" pitchFamily="34" charset="0"/>
                <a:cs typeface="Arial" panose="020B0604020202020204" pitchFamily="34" charset="0"/>
              </a:rPr>
              <a:t>  </a:t>
            </a:r>
          </a:p>
          <a:p>
            <a:pPr marL="0" indent="0">
              <a:buNone/>
            </a:pPr>
            <a:r>
              <a:rPr lang="ar-AE" sz="1800" i="1" dirty="0">
                <a:solidFill>
                  <a:schemeClr val="tx1">
                    <a:lumMod val="65000"/>
                    <a:lumOff val="35000"/>
                  </a:schemeClr>
                </a:solidFill>
                <a:latin typeface="Arial" panose="020B0604020202020204" pitchFamily="34" charset="0"/>
                <a:cs typeface="Arial" panose="020B0604020202020204" pitchFamily="34" charset="0"/>
              </a:rPr>
              <a:t>وفي الأسبوع الماضي، عندما سألت </a:t>
            </a:r>
            <a:r>
              <a:rPr lang="ar-AE" sz="1800" b="1" i="1" dirty="0">
                <a:solidFill>
                  <a:srgbClr val="97467D"/>
                </a:solidFill>
                <a:latin typeface="Arial" panose="020B0604020202020204" pitchFamily="34" charset="0"/>
                <a:cs typeface="Arial" panose="020B0604020202020204" pitchFamily="34" charset="0"/>
              </a:rPr>
              <a:t>(الاسم) </a:t>
            </a:r>
            <a:r>
              <a:rPr lang="ar-AE" sz="1800" i="1" dirty="0">
                <a:solidFill>
                  <a:schemeClr val="tx1">
                    <a:lumMod val="65000"/>
                    <a:lumOff val="35000"/>
                  </a:schemeClr>
                </a:solidFill>
                <a:latin typeface="Arial" panose="020B0604020202020204" pitchFamily="34" charset="0"/>
                <a:cs typeface="Arial" panose="020B0604020202020204" pitchFamily="34" charset="0"/>
              </a:rPr>
              <a:t>عن</a:t>
            </a:r>
            <a:r>
              <a:rPr lang="en-US" sz="1800" i="1" dirty="0">
                <a:solidFill>
                  <a:schemeClr val="tx1">
                    <a:lumMod val="65000"/>
                    <a:lumOff val="35000"/>
                  </a:schemeClr>
                </a:solidFill>
                <a:latin typeface="Arial" panose="020B0604020202020204" pitchFamily="34" charset="0"/>
                <a:cs typeface="Arial" panose="020B0604020202020204" pitchFamily="34" charset="0"/>
              </a:rPr>
              <a:t> </a:t>
            </a:r>
            <a:r>
              <a:rPr lang="ar-SA" sz="1800" i="1" dirty="0">
                <a:solidFill>
                  <a:schemeClr val="tx1">
                    <a:lumMod val="65000"/>
                    <a:lumOff val="35000"/>
                  </a:schemeClr>
                </a:solidFill>
                <a:latin typeface="Arial" panose="020B0604020202020204" pitchFamily="34" charset="0"/>
                <a:cs typeface="Arial" panose="020B0604020202020204" pitchFamily="34" charset="0"/>
              </a:rPr>
              <a:t>مشكلة حول إحدى الحالات</a:t>
            </a:r>
            <a:r>
              <a:rPr lang="ar-AE" sz="1800" i="1" dirty="0">
                <a:solidFill>
                  <a:schemeClr val="tx1">
                    <a:lumMod val="65000"/>
                    <a:lumOff val="35000"/>
                  </a:schemeClr>
                </a:solidFill>
                <a:latin typeface="Arial" panose="020B0604020202020204" pitchFamily="34" charset="0"/>
                <a:cs typeface="Arial" panose="020B0604020202020204" pitchFamily="34" charset="0"/>
              </a:rPr>
              <a:t>، صرخت في وجهك بصبر نافد قائلة إنه ليس لديها وقت</a:t>
            </a:r>
            <a:r>
              <a:rPr lang="en-US" sz="1800" i="1" dirty="0">
                <a:solidFill>
                  <a:schemeClr val="tx1">
                    <a:lumMod val="65000"/>
                    <a:lumOff val="35000"/>
                  </a:schemeClr>
                </a:solidFill>
                <a:latin typeface="Arial" panose="020B0604020202020204" pitchFamily="34" charset="0"/>
                <a:cs typeface="Arial" panose="020B0604020202020204" pitchFamily="34" charset="0"/>
              </a:rPr>
              <a:t> </a:t>
            </a:r>
            <a:r>
              <a:rPr lang="ar-SA" sz="1800" i="1" dirty="0">
                <a:solidFill>
                  <a:schemeClr val="tx1">
                    <a:lumMod val="65000"/>
                    <a:lumOff val="35000"/>
                  </a:schemeClr>
                </a:solidFill>
                <a:latin typeface="Arial" panose="020B0604020202020204" pitchFamily="34" charset="0"/>
                <a:cs typeface="Arial" panose="020B0604020202020204" pitchFamily="34" charset="0"/>
              </a:rPr>
              <a:t>لبحث الأمر</a:t>
            </a:r>
            <a:r>
              <a:rPr lang="ar-AE" sz="1800" i="1" dirty="0">
                <a:solidFill>
                  <a:schemeClr val="tx1">
                    <a:lumMod val="65000"/>
                    <a:lumOff val="35000"/>
                  </a:schemeClr>
                </a:solidFill>
                <a:latin typeface="Arial" panose="020B0604020202020204" pitchFamily="34" charset="0"/>
                <a:cs typeface="Arial" panose="020B0604020202020204" pitchFamily="34" charset="0"/>
              </a:rPr>
              <a:t>.</a:t>
            </a:r>
          </a:p>
          <a:p>
            <a:pPr marL="0" indent="0">
              <a:buNone/>
            </a:pPr>
            <a:r>
              <a:rPr lang="ar-AE" sz="1800" i="1" dirty="0">
                <a:solidFill>
                  <a:schemeClr val="tx1">
                    <a:lumMod val="65000"/>
                    <a:lumOff val="35000"/>
                  </a:schemeClr>
                </a:solidFill>
                <a:latin typeface="Arial" panose="020B0604020202020204" pitchFamily="34" charset="0"/>
                <a:cs typeface="Arial" panose="020B0604020202020204" pitchFamily="34" charset="0"/>
              </a:rPr>
              <a:t>  </a:t>
            </a:r>
          </a:p>
          <a:p>
            <a:pPr marL="0" indent="0">
              <a:buNone/>
            </a:pPr>
            <a:r>
              <a:rPr lang="ar-AE" sz="1800" i="1" dirty="0">
                <a:solidFill>
                  <a:schemeClr val="tx1">
                    <a:lumMod val="65000"/>
                    <a:lumOff val="35000"/>
                  </a:schemeClr>
                </a:solidFill>
                <a:latin typeface="Arial" panose="020B0604020202020204" pitchFamily="34" charset="0"/>
                <a:cs typeface="Arial" panose="020B0604020202020204" pitchFamily="34" charset="0"/>
              </a:rPr>
              <a:t>وجاءك أخصائيو حالة آخرون يشتكون لك من </a:t>
            </a:r>
            <a:r>
              <a:rPr lang="ar-AE" sz="1800" b="1" i="1" dirty="0">
                <a:solidFill>
                  <a:srgbClr val="97467D"/>
                </a:solidFill>
                <a:latin typeface="Arial" panose="020B0604020202020204" pitchFamily="34" charset="0"/>
                <a:cs typeface="Arial" panose="020B0604020202020204" pitchFamily="34" charset="0"/>
              </a:rPr>
              <a:t>(الاسم) </a:t>
            </a:r>
            <a:r>
              <a:rPr lang="ar-AE" sz="1800" i="1" dirty="0">
                <a:solidFill>
                  <a:schemeClr val="tx1">
                    <a:lumMod val="65000"/>
                    <a:lumOff val="35000"/>
                  </a:schemeClr>
                </a:solidFill>
                <a:latin typeface="Arial" panose="020B0604020202020204" pitchFamily="34" charset="0"/>
                <a:cs typeface="Arial" panose="020B0604020202020204" pitchFamily="34" charset="0"/>
              </a:rPr>
              <a:t>قائلين إن التعامل معها أصبح صعبًا جدًّا. كما أنك لاحظت أنها قد تفتقر إلى الكثير من التوثيقات في ملفات الحالات وفاتتها جلسات المتابعة مع ثلاثة أطفال. وبدأت تشعر بالقلق تجاه </a:t>
            </a:r>
            <a:r>
              <a:rPr lang="ar-AE" sz="1800" b="1" i="1" dirty="0">
                <a:solidFill>
                  <a:srgbClr val="97467D"/>
                </a:solidFill>
                <a:latin typeface="Arial" panose="020B0604020202020204" pitchFamily="34" charset="0"/>
                <a:cs typeface="Arial" panose="020B0604020202020204" pitchFamily="34" charset="0"/>
              </a:rPr>
              <a:t>(الاسم) </a:t>
            </a:r>
            <a:r>
              <a:rPr lang="ar-AE" sz="1800" i="1" dirty="0">
                <a:solidFill>
                  <a:schemeClr val="tx1">
                    <a:lumMod val="65000"/>
                    <a:lumOff val="35000"/>
                  </a:schemeClr>
                </a:solidFill>
                <a:latin typeface="Arial" panose="020B0604020202020204" pitchFamily="34" charset="0"/>
                <a:cs typeface="Arial" panose="020B0604020202020204" pitchFamily="34" charset="0"/>
              </a:rPr>
              <a:t>ومن الأثر الذي يبدو أنها ستتركه في زملائها والأطفال.</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579" y="-30877"/>
            <a:ext cx="1957404" cy="1957404"/>
          </a:xfrm>
          <a:prstGeom prst="rect">
            <a:avLst/>
          </a:prstGeom>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81094" y="0"/>
            <a:ext cx="4310906" cy="6858000"/>
          </a:xfrm>
          <a:prstGeom prst="rect">
            <a:avLst/>
          </a:prstGeom>
        </p:spPr>
      </p:pic>
      <p:sp>
        <p:nvSpPr>
          <p:cNvPr id="7" name="TextBox 6"/>
          <p:cNvSpPr txBox="1"/>
          <p:nvPr/>
        </p:nvSpPr>
        <p:spPr>
          <a:xfrm>
            <a:off x="8490694" y="6498526"/>
            <a:ext cx="3548906"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كلوموم رضوي / لجنة الإنقاذ الدوليّة</a:t>
            </a:r>
          </a:p>
        </p:txBody>
      </p:sp>
    </p:spTree>
    <p:extLst>
      <p:ext uri="{BB962C8B-B14F-4D97-AF65-F5344CB8AC3E}">
        <p14:creationId xmlns:p14="http://schemas.microsoft.com/office/powerpoint/2010/main" val="1623103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258979"/>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64632" y="1464618"/>
            <a:ext cx="11176794" cy="5170646"/>
          </a:xfrm>
          <a:prstGeom prst="rect">
            <a:avLst/>
          </a:prstGeom>
        </p:spPr>
        <p:txBody>
          <a:bodyPr wrap="square" anchor="t">
            <a:spAutoFit/>
          </a:bodyPr>
          <a:lstStyle/>
          <a:p>
            <a:pPr marL="342900" indent="-342900">
              <a:spcBef>
                <a:spcPts val="600"/>
              </a:spcBef>
              <a:buClr>
                <a:srgbClr val="016794"/>
              </a:buClr>
              <a:buFont typeface="Wingdings" panose="05000000000000000000" pitchFamily="2" charset="2"/>
              <a:buChar char="§"/>
            </a:pPr>
            <a:r>
              <a:rPr lang="ar-AE" sz="2000" b="1" i="1" dirty="0">
                <a:solidFill>
                  <a:schemeClr val="bg1">
                    <a:lumMod val="65000"/>
                  </a:schemeClr>
                </a:solidFill>
                <a:latin typeface="Arial" panose="020B0604020202020204" pitchFamily="34" charset="0"/>
                <a:ea typeface="Helvetica Neue" charset="0"/>
                <a:cs typeface="Arial" panose="020B0604020202020204" pitchFamily="34" charset="0"/>
              </a:rPr>
              <a:t>يجب أن تكون التعقيبات الإيجابية والبناءة جزءًا من علاقة مستمرة بين المشرف وأخصائي إدارة الحالة</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احرص على تقديم التعقيبات</a:t>
            </a:r>
            <a:r>
              <a:rPr lang="ar-AE" sz="2000" b="1" i="1" dirty="0">
                <a:solidFill>
                  <a:schemeClr val="bg1">
                    <a:lumMod val="65000"/>
                  </a:schemeClr>
                </a:solidFill>
                <a:latin typeface="Arial" panose="020B0604020202020204" pitchFamily="34" charset="0"/>
                <a:ea typeface="Helvetica Neue" charset="0"/>
                <a:cs typeface="Arial" panose="020B0604020202020204" pitchFamily="34" charset="0"/>
              </a:rPr>
              <a:t> عاجلاً لا آجلاً!</a:t>
            </a: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 وإلا فقد تتراكم المشكلات وتتعاظم</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كن على استعداد:</a:t>
            </a:r>
          </a:p>
          <a:p>
            <a:pPr marL="800100" lvl="1"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يجب تقديم التعقيبات في جلسة فردية</a:t>
            </a:r>
          </a:p>
          <a:p>
            <a:pPr marL="800100" lvl="1"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كن واضحًا مسبقًا بشأن ما تريد قوله وقم بتحديد المجالات ذات أولوية </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اعترف بنقاط القوة والعمل الجيد</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كن واضحًا ومحددًا: تحدث عن سلوكيات معينة وقم بوصفها مع تقديم أمثلة قدر الإمكان</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لا تضع أي افتراضات بشأن الدوافع. كن دائمًا فضوليًا واستمع!</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عند تقديم التعقيبات البناءة،</a:t>
            </a:r>
            <a:r>
              <a:rPr lang="ar-SY" sz="2000" dirty="0">
                <a:solidFill>
                  <a:schemeClr val="bg1">
                    <a:lumMod val="65000"/>
                  </a:schemeClr>
                </a:solidFill>
                <a:latin typeface="Arial" panose="020B0604020202020204" pitchFamily="34" charset="0"/>
                <a:ea typeface="Helvetica Neue" charset="0"/>
                <a:cs typeface="Arial" panose="020B0604020202020204" pitchFamily="34" charset="0"/>
              </a:rPr>
              <a:t> مارس</a:t>
            </a: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 العصف بالتشارك مع أخصائي إدارة الحالة حول البدائل وقدم الخيارات لأخصائي الحالة</a:t>
            </a:r>
          </a:p>
          <a:p>
            <a:pPr marL="342900" indent="-342900">
              <a:spcBef>
                <a:spcPts val="600"/>
              </a:spcBef>
              <a:buClr>
                <a:srgbClr val="016794"/>
              </a:buClr>
              <a:buFont typeface="Wingdings" panose="05000000000000000000" pitchFamily="2" charset="2"/>
              <a:buChar char="§"/>
            </a:pPr>
            <a:r>
              <a:rPr lang="ar-AE" sz="2000" dirty="0">
                <a:solidFill>
                  <a:schemeClr val="bg1">
                    <a:lumMod val="65000"/>
                  </a:schemeClr>
                </a:solidFill>
                <a:latin typeface="Arial" panose="020B0604020202020204" pitchFamily="34" charset="0"/>
                <a:ea typeface="Helvetica Neue" charset="0"/>
                <a:cs typeface="Arial" panose="020B0604020202020204" pitchFamily="34" charset="0"/>
              </a:rPr>
              <a:t>احرص على تقديم استراتيجيات أو فرص للتحسين</a:t>
            </a:r>
          </a:p>
          <a:p>
            <a:pPr marL="342900" indent="-342900">
              <a:spcBef>
                <a:spcPts val="600"/>
              </a:spcBef>
              <a:buClr>
                <a:srgbClr val="016794"/>
              </a:buClr>
              <a:buFont typeface="Wingdings" charset="2"/>
              <a:buChar char="§"/>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0" indent="0">
              <a:defRPr/>
            </a:pPr>
            <a:endParaRPr lang="en-GB"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0" indent="0">
              <a:defRPr/>
            </a:pPr>
            <a:r>
              <a:rPr lang="ar-AE" sz="2000" dirty="0">
                <a:latin typeface="Arial" panose="020B0604020202020204" pitchFamily="34" charset="0"/>
                <a:cs typeface="Arial" panose="020B0604020202020204" pitchFamily="34" charset="0"/>
              </a:rPr>
              <a:t> </a:t>
            </a:r>
          </a:p>
          <a:p>
            <a:pPr lvl="1"/>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grpSp>
        <p:nvGrpSpPr>
          <p:cNvPr id="10" name="Group 9"/>
          <p:cNvGrpSpPr/>
          <p:nvPr/>
        </p:nvGrpSpPr>
        <p:grpSpPr>
          <a:xfrm>
            <a:off x="-325426" y="-766557"/>
            <a:ext cx="12398155" cy="2231175"/>
            <a:chOff x="2107095" y="5043120"/>
            <a:chExt cx="10084905"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4456202"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2073551" y="375786"/>
            <a:ext cx="9667875" cy="883194"/>
          </a:xfrm>
          <a:prstGeom prst="rect">
            <a:avLst/>
          </a:prstGeom>
          <a:noFill/>
          <a:ln>
            <a:noFill/>
          </a:ln>
        </p:spPr>
        <p:txBody>
          <a:bodyPr lIns="91425" tIns="45700" rIns="91425" bIns="45700" anchor="t" anchorCtr="0">
            <a:noAutofit/>
          </a:bodyPr>
          <a:lstStyle/>
          <a:p>
            <a:pPr>
              <a:buClr>
                <a:srgbClr val="151515"/>
              </a:buClr>
              <a:buSzPct val="25000"/>
            </a:pPr>
            <a:r>
              <a:rPr lang="ar-AE" sz="3600" b="1">
                <a:solidFill>
                  <a:schemeClr val="bg1"/>
                </a:solidFill>
                <a:latin typeface="Arial" panose="020B0604020202020204" pitchFamily="34" charset="0"/>
                <a:cs typeface="Arial" panose="020B0604020202020204" pitchFamily="34" charset="0"/>
              </a:rPr>
              <a:t>مبادئ التعقيبات</a:t>
            </a:r>
          </a:p>
        </p:txBody>
      </p:sp>
    </p:spTree>
    <p:extLst>
      <p:ext uri="{BB962C8B-B14F-4D97-AF65-F5344CB8AC3E}">
        <p14:creationId xmlns:p14="http://schemas.microsoft.com/office/powerpoint/2010/main" val="761556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4" name="Rectangle 3"/>
          <p:cNvSpPr/>
          <p:nvPr/>
        </p:nvSpPr>
        <p:spPr>
          <a:xfrm>
            <a:off x="0" y="0"/>
            <a:ext cx="12192000" cy="6858000"/>
          </a:xfrm>
          <a:prstGeom prst="rect">
            <a:avLst/>
          </a:prstGeom>
          <a:solidFill>
            <a:srgbClr val="97467D">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2A2B40-2B71-4567-9F3C-DF7AC53635EE}"/>
              </a:ext>
            </a:extLst>
          </p:cNvPr>
          <p:cNvSpPr>
            <a:spLocks noGrp="1"/>
          </p:cNvSpPr>
          <p:nvPr>
            <p:ph type="title"/>
          </p:nvPr>
        </p:nvSpPr>
        <p:spPr>
          <a:xfrm>
            <a:off x="0" y="1796172"/>
            <a:ext cx="12192000" cy="1325563"/>
          </a:xfrm>
        </p:spPr>
        <p:txBody>
          <a:bodyPr>
            <a:normAutofit/>
          </a:bodyPr>
          <a:lstStyle/>
          <a:p>
            <a:pPr algn="ctr"/>
            <a:r>
              <a:rPr lang="ar-AE" sz="2800" b="1">
                <a:solidFill>
                  <a:schemeClr val="bg1"/>
                </a:solidFill>
                <a:latin typeface="Arial" panose="020B0604020202020204" pitchFamily="34" charset="0"/>
                <a:cs typeface="Arial" panose="020B0604020202020204" pitchFamily="34" charset="0"/>
              </a:rPr>
              <a:t>التعلم الرئيسي بشأن التعقيبات</a:t>
            </a:r>
          </a:p>
        </p:txBody>
      </p:sp>
      <p:sp>
        <p:nvSpPr>
          <p:cNvPr id="3" name="Text Placeholder 2">
            <a:extLst>
              <a:ext uri="{FF2B5EF4-FFF2-40B4-BE49-F238E27FC236}">
                <a16:creationId xmlns:a16="http://schemas.microsoft.com/office/drawing/2014/main" id="{9DA80749-7392-404C-8289-6BEEA56F2DB2}"/>
              </a:ext>
            </a:extLst>
          </p:cNvPr>
          <p:cNvSpPr>
            <a:spLocks noGrp="1"/>
          </p:cNvSpPr>
          <p:nvPr>
            <p:ph idx="1"/>
          </p:nvPr>
        </p:nvSpPr>
        <p:spPr>
          <a:xfrm>
            <a:off x="3533260" y="3233530"/>
            <a:ext cx="5140411" cy="4611705"/>
          </a:xfrm>
        </p:spPr>
        <p:txBody>
          <a:bodyPr>
            <a:normAutofit/>
          </a:bodyPr>
          <a:lstStyle/>
          <a:p>
            <a:pPr marL="0" indent="0" algn="ctr">
              <a:buNone/>
              <a:defRPr/>
            </a:pPr>
            <a:r>
              <a:rPr lang="ar-AE" sz="2400" dirty="0">
                <a:solidFill>
                  <a:schemeClr val="bg1"/>
                </a:solidFill>
                <a:latin typeface="Arial" panose="020B0604020202020204" pitchFamily="34" charset="0"/>
                <a:cs typeface="Arial" panose="020B0604020202020204" pitchFamily="34" charset="0"/>
              </a:rPr>
              <a:t>تُعد التعقيبات بمثابة هدية! تساعدنا على التعلّم، وتزيد الوعي الشخصي، وتدعم التطوير. </a:t>
            </a:r>
          </a:p>
          <a:p>
            <a:pPr>
              <a:buFont typeface="Wingdings" panose="05000000000000000000" pitchFamily="2" charset="2"/>
              <a:buChar char="ü"/>
              <a:defRPr/>
            </a:pPr>
            <a:endParaRPr lang="en-AU" sz="1800" dirty="0">
              <a:solidFill>
                <a:srgbClr val="151515"/>
              </a:solidFill>
              <a:latin typeface="Arial" panose="020B0604020202020204" pitchFamily="34" charset="0"/>
              <a:cs typeface="Arial" panose="020B0604020202020204" pitchFamily="34" charset="0"/>
            </a:endParaRPr>
          </a:p>
        </p:txBody>
      </p:sp>
      <p:sp>
        <p:nvSpPr>
          <p:cNvPr id="5" name="Rectangle 4"/>
          <p:cNvSpPr/>
          <p:nvPr/>
        </p:nvSpPr>
        <p:spPr>
          <a:xfrm flipV="1">
            <a:off x="4154424" y="2863637"/>
            <a:ext cx="3883152" cy="14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7" name="Rectangle 6">
            <a:extLst>
              <a:ext uri="{FF2B5EF4-FFF2-40B4-BE49-F238E27FC236}">
                <a16:creationId xmlns:a16="http://schemas.microsoft.com/office/drawing/2014/main" id="{E1EB60DE-B635-44ED-BC30-1583C9847E5F}"/>
              </a:ext>
            </a:extLst>
          </p:cNvPr>
          <p:cNvSpPr/>
          <p:nvPr/>
        </p:nvSpPr>
        <p:spPr>
          <a:xfrm>
            <a:off x="9005433" y="6308158"/>
            <a:ext cx="3070072" cy="369332"/>
          </a:xfrm>
          <a:prstGeom prst="rect">
            <a:avLst/>
          </a:prstGeom>
        </p:spPr>
        <p:txBody>
          <a:bodyPr wrap="none">
            <a:spAutoFit/>
          </a:bodyPr>
          <a:lstStyle/>
          <a:p>
            <a:r>
              <a:rPr lang="ar-AE" i="1">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Tree>
    <p:extLst>
      <p:ext uri="{BB962C8B-B14F-4D97-AF65-F5344CB8AC3E}">
        <p14:creationId xmlns:p14="http://schemas.microsoft.com/office/powerpoint/2010/main" val="3119760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845811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t="-17006"/>
          <a:stretch/>
        </p:blipFill>
        <p:spPr>
          <a:xfrm>
            <a:off x="0" y="475409"/>
            <a:ext cx="12192000" cy="6382591"/>
          </a:xfrm>
          <a:prstGeom prst="rect">
            <a:avLst/>
          </a:prstGeom>
        </p:spPr>
      </p:pic>
      <p:sp>
        <p:nvSpPr>
          <p:cNvPr id="5" name="Shape 267"/>
          <p:cNvSpPr txBox="1">
            <a:spLocks noGrp="1"/>
          </p:cNvSpPr>
          <p:nvPr>
            <p:ph type="title"/>
          </p:nvPr>
        </p:nvSpPr>
        <p:spPr>
          <a:xfrm>
            <a:off x="0" y="475409"/>
            <a:ext cx="12192000" cy="1325563"/>
          </a:xfrm>
          <a:prstGeom prst="rect">
            <a:avLst/>
          </a:prstGeom>
          <a:noFill/>
          <a:ln>
            <a:noFill/>
          </a:ln>
        </p:spPr>
        <p:txBody>
          <a:bodyPr lIns="91425" tIns="45700" rIns="91425" bIns="45700" anchor="t" anchorCtr="0">
            <a:noAutofit/>
          </a:bodyPr>
          <a:lstStyle/>
          <a:p>
            <a:pPr marL="0" marR="0" lvl="0" indent="0" algn="ctr" rtl="1">
              <a:spcBef>
                <a:spcPts val="0"/>
              </a:spcBef>
              <a:buClr>
                <a:srgbClr val="151515"/>
              </a:buClr>
              <a:buSzPct val="25000"/>
              <a:buFont typeface="Century Gothic"/>
              <a:buNone/>
            </a:pPr>
            <a:r>
              <a:rPr lang="ar-AE" sz="3200" b="1" u="none" strike="noStrike" cap="none" dirty="0">
                <a:solidFill>
                  <a:srgbClr val="97467D"/>
                </a:solidFill>
                <a:latin typeface="Arial" panose="020B0604020202020204" pitchFamily="34" charset="0"/>
                <a:cs typeface="Arial" panose="020B0604020202020204" pitchFamily="34" charset="0"/>
                <a:sym typeface="Century Gothic"/>
              </a:rPr>
              <a:t>تطبيق المبادئ التوجيهية الخاصة بإدارة الحالات</a:t>
            </a:r>
          </a:p>
        </p:txBody>
      </p:sp>
      <p:sp>
        <p:nvSpPr>
          <p:cNvPr id="6" name="TextBox 5"/>
          <p:cNvSpPr txBox="1"/>
          <p:nvPr/>
        </p:nvSpPr>
        <p:spPr>
          <a:xfrm>
            <a:off x="336132" y="6432883"/>
            <a:ext cx="2588043"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دونا موريس / لجنة الإنقاذ الدوليّة</a:t>
            </a:r>
          </a:p>
        </p:txBody>
      </p:sp>
    </p:spTree>
    <p:extLst>
      <p:ext uri="{BB962C8B-B14F-4D97-AF65-F5344CB8AC3E}">
        <p14:creationId xmlns:p14="http://schemas.microsoft.com/office/powerpoint/2010/main" val="325784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 name="Rectangle 1"/>
          <p:cNvSpPr/>
          <p:nvPr/>
        </p:nvSpPr>
        <p:spPr>
          <a:xfrm>
            <a:off x="0" y="0"/>
            <a:ext cx="8066567"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8" name="Shape 288"/>
          <p:cNvSpPr txBox="1">
            <a:spLocks noGrp="1"/>
          </p:cNvSpPr>
          <p:nvPr>
            <p:ph type="title"/>
          </p:nvPr>
        </p:nvSpPr>
        <p:spPr>
          <a:xfrm>
            <a:off x="7718795" y="680484"/>
            <a:ext cx="4125432" cy="2082381"/>
          </a:xfrm>
          <a:prstGeom prst="rect">
            <a:avLst/>
          </a:prstGeom>
          <a:noFill/>
          <a:ln>
            <a:noFill/>
          </a:ln>
        </p:spPr>
        <p:txBody>
          <a:bodyPr lIns="91425" tIns="45700" rIns="91425" bIns="45700" anchor="t" anchorCtr="0">
            <a:noAutofit/>
          </a:bodyPr>
          <a:lstStyle/>
          <a:p>
            <a:pPr lvl="0">
              <a:spcBef>
                <a:spcPts val="600"/>
              </a:spcBef>
              <a:buClr>
                <a:srgbClr val="151515"/>
              </a:buClr>
              <a:buSzPct val="25000"/>
            </a:pPr>
            <a:r>
              <a:rPr lang="ar-AE" sz="3600" b="1" dirty="0">
                <a:solidFill>
                  <a:srgbClr val="97467D"/>
                </a:solidFill>
                <a:highlight>
                  <a:srgbClr val="FFFF00"/>
                </a:highlight>
                <a:latin typeface="Arial" panose="020B0604020202020204" pitchFamily="34" charset="0"/>
                <a:cs typeface="Arial" panose="020B0604020202020204" pitchFamily="34" charset="0"/>
                <a:sym typeface="Century Gothic"/>
              </a:rPr>
              <a:t>سيناريو المشرف - عمل في مجموعات صغيرة</a:t>
            </a:r>
            <a:endParaRPr lang="ar-AE" sz="3600" b="1" u="none" strike="noStrike" cap="none" dirty="0">
              <a:solidFill>
                <a:srgbClr val="97467D"/>
              </a:solidFill>
              <a:highlight>
                <a:srgbClr val="FFFF00"/>
              </a:highlight>
              <a:latin typeface="Arial" panose="020B0604020202020204" pitchFamily="34" charset="0"/>
              <a:cs typeface="Arial" panose="020B0604020202020204" pitchFamily="34" charset="0"/>
              <a:sym typeface="Century Gothic"/>
            </a:endParaRPr>
          </a:p>
        </p:txBody>
      </p:sp>
      <p:sp>
        <p:nvSpPr>
          <p:cNvPr id="5" name="Rectangle 4"/>
          <p:cNvSpPr/>
          <p:nvPr/>
        </p:nvSpPr>
        <p:spPr>
          <a:xfrm>
            <a:off x="9184083" y="2277300"/>
            <a:ext cx="2660144" cy="67859"/>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375066" y="811141"/>
            <a:ext cx="7216310" cy="5235717"/>
          </a:xfrm>
          <a:prstGeom prst="rect">
            <a:avLst/>
          </a:prstGeom>
        </p:spPr>
        <p:txBody>
          <a:bodyPr vert="horz" lIns="91440" tIns="45720" rIns="91440" bIns="45720" rtlCol="0" anchor="t">
            <a:norm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sz="2400" dirty="0">
              <a:solidFill>
                <a:schemeClr val="bg1">
                  <a:lumMod val="10000"/>
                </a:schemeClr>
              </a:solidFill>
              <a:latin typeface="Arial" panose="020B0604020202020204" pitchFamily="34" charset="0"/>
              <a:cs typeface="Arial" panose="020B0604020202020204" pitchFamily="34" charset="0"/>
            </a:endParaRPr>
          </a:p>
          <a:p>
            <a:pPr marL="0" indent="0">
              <a:buFont typeface="Arial"/>
              <a:buNone/>
            </a:pPr>
            <a:r>
              <a:rPr lang="ar-AE" sz="2000" b="1" dirty="0">
                <a:solidFill>
                  <a:schemeClr val="bg1"/>
                </a:solidFill>
                <a:latin typeface="Arial" panose="020B0604020202020204" pitchFamily="34" charset="0"/>
                <a:ea typeface="Helvetica Neue" charset="0"/>
                <a:cs typeface="Arial" panose="020B0604020202020204" pitchFamily="34" charset="0"/>
              </a:rPr>
              <a:t>كمشرف، ينبغي عليك مراعاة التالي:</a:t>
            </a:r>
          </a:p>
          <a:p>
            <a:pPr marL="0" indent="0">
              <a:buFont typeface="Arial"/>
              <a:buNone/>
            </a:pPr>
            <a:endParaRPr lang="en-US" sz="2000" b="1" dirty="0">
              <a:solidFill>
                <a:schemeClr val="bg1"/>
              </a:solidFill>
              <a:latin typeface="Arial" panose="020B0604020202020204" pitchFamily="34" charset="0"/>
              <a:ea typeface="Helvetica Neue" charset="0"/>
              <a:cs typeface="Arial" panose="020B0604020202020204" pitchFamily="34" charset="0"/>
            </a:endParaRPr>
          </a:p>
          <a:p>
            <a:pPr marL="514350" indent="-514350">
              <a:buFont typeface="+mj-lt"/>
              <a:buAutoNum type="arabicPeriod"/>
            </a:pPr>
            <a:r>
              <a:rPr lang="ar-AE" sz="2000" dirty="0">
                <a:solidFill>
                  <a:schemeClr val="bg1"/>
                </a:solidFill>
                <a:latin typeface="Arial" panose="020B0604020202020204" pitchFamily="34" charset="0"/>
                <a:ea typeface="Helvetica Neue" charset="0"/>
                <a:cs typeface="Arial" panose="020B0604020202020204" pitchFamily="34" charset="0"/>
              </a:rPr>
              <a:t>ما المبدأ (المبادئ) التوجيهي الذي ينطبق على هذا السيناريو؟</a:t>
            </a:r>
          </a:p>
          <a:p>
            <a:pPr marL="514350" indent="-514350">
              <a:buFont typeface="+mj-lt"/>
              <a:buAutoNum type="arabicPeriod"/>
            </a:pPr>
            <a:endParaRPr lang="en-US" sz="2000" dirty="0">
              <a:solidFill>
                <a:schemeClr val="bg1"/>
              </a:solidFill>
              <a:latin typeface="Arial" panose="020B0604020202020204" pitchFamily="34" charset="0"/>
              <a:ea typeface="Helvetica Neue" charset="0"/>
              <a:cs typeface="Arial" panose="020B0604020202020204" pitchFamily="34" charset="0"/>
            </a:endParaRPr>
          </a:p>
          <a:p>
            <a:pPr marL="514350" indent="-514350">
              <a:buFont typeface="+mj-lt"/>
              <a:buAutoNum type="arabicPeriod"/>
            </a:pPr>
            <a:r>
              <a:rPr lang="ar-AE" sz="2000" dirty="0">
                <a:solidFill>
                  <a:schemeClr val="bg1"/>
                </a:solidFill>
                <a:latin typeface="Arial" panose="020B0604020202020204" pitchFamily="34" charset="0"/>
                <a:ea typeface="Helvetica Neue" charset="0"/>
                <a:cs typeface="Arial" panose="020B0604020202020204" pitchFamily="34" charset="0"/>
              </a:rPr>
              <a:t>كيف يمكنك الاستجابة كمشرف؟</a:t>
            </a:r>
          </a:p>
          <a:p>
            <a:pPr lvl="1">
              <a:buClr>
                <a:schemeClr val="bg1"/>
              </a:buClr>
              <a:buFont typeface="Wingdings" charset="2"/>
              <a:buChar char="§"/>
            </a:pPr>
            <a:r>
              <a:rPr lang="ar-AE" sz="2000" dirty="0">
                <a:solidFill>
                  <a:schemeClr val="bg1"/>
                </a:solidFill>
                <a:latin typeface="Arial" panose="020B0604020202020204" pitchFamily="34" charset="0"/>
                <a:ea typeface="Helvetica Neue" charset="0"/>
                <a:cs typeface="Arial" panose="020B0604020202020204" pitchFamily="34" charset="0"/>
              </a:rPr>
              <a:t>ما مدى السرعة التي يجب أن تستجيب بها؟</a:t>
            </a:r>
          </a:p>
          <a:p>
            <a:pPr lvl="1">
              <a:buClr>
                <a:schemeClr val="bg1"/>
              </a:buClr>
              <a:buFont typeface="Wingdings" charset="2"/>
              <a:buChar char="§"/>
            </a:pPr>
            <a:r>
              <a:rPr lang="ar-AE" sz="2000" dirty="0">
                <a:solidFill>
                  <a:schemeClr val="bg1"/>
                </a:solidFill>
                <a:latin typeface="Arial" panose="020B0604020202020204" pitchFamily="34" charset="0"/>
                <a:ea typeface="Helvetica Neue" charset="0"/>
                <a:cs typeface="Arial" panose="020B0604020202020204" pitchFamily="34" charset="0"/>
              </a:rPr>
              <a:t>ما الوضع المناسب للقيام بذلك (الجماعي أو الفردي)؟</a:t>
            </a:r>
          </a:p>
          <a:p>
            <a:pPr lvl="1">
              <a:buClr>
                <a:schemeClr val="bg1"/>
              </a:buClr>
              <a:buFont typeface="Wingdings" charset="2"/>
              <a:buChar char="§"/>
            </a:pPr>
            <a:r>
              <a:rPr lang="ar-AE" sz="2000" dirty="0">
                <a:solidFill>
                  <a:schemeClr val="bg1"/>
                </a:solidFill>
                <a:latin typeface="Arial" panose="020B0604020202020204" pitchFamily="34" charset="0"/>
                <a:ea typeface="Helvetica Neue" charset="0"/>
                <a:cs typeface="Arial" panose="020B0604020202020204" pitchFamily="34" charset="0"/>
              </a:rPr>
              <a:t>ما الممارسة أو الأدوات التي ستطبقها؟ </a:t>
            </a:r>
          </a:p>
          <a:p>
            <a:pPr lvl="1">
              <a:buClr>
                <a:schemeClr val="bg1"/>
              </a:buClr>
              <a:buFont typeface="Wingdings" charset="2"/>
              <a:buChar char="§"/>
            </a:pPr>
            <a:r>
              <a:rPr lang="ar-AE" sz="2000" dirty="0">
                <a:solidFill>
                  <a:schemeClr val="bg1"/>
                </a:solidFill>
                <a:latin typeface="Arial" panose="020B0604020202020204" pitchFamily="34" charset="0"/>
                <a:ea typeface="Helvetica Neue" charset="0"/>
                <a:cs typeface="Arial" panose="020B0604020202020204" pitchFamily="34" charset="0"/>
              </a:rPr>
              <a:t>ما المهارات التي قد تستخدمها؟</a:t>
            </a:r>
          </a:p>
          <a:p>
            <a:pPr lvl="2">
              <a:buFont typeface="Arial"/>
              <a:buNone/>
            </a:pPr>
            <a:endParaRPr lang="en-US" sz="2400" dirty="0">
              <a:solidFill>
                <a:srgbClr val="161616"/>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86823" y="5340125"/>
            <a:ext cx="1957404" cy="1957404"/>
          </a:xfrm>
          <a:prstGeom prst="rect">
            <a:avLst/>
          </a:prstGeom>
        </p:spPr>
      </p:pic>
    </p:spTree>
    <p:extLst>
      <p:ext uri="{BB962C8B-B14F-4D97-AF65-F5344CB8AC3E}">
        <p14:creationId xmlns:p14="http://schemas.microsoft.com/office/powerpoint/2010/main" val="2330552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1016589" y="498800"/>
            <a:ext cx="1051560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016794"/>
                </a:solidFill>
                <a:latin typeface="Arial" panose="020B0604020202020204" pitchFamily="34" charset="0"/>
                <a:cs typeface="Arial" panose="020B0604020202020204" pitchFamily="34" charset="0"/>
                <a:sym typeface="Century Gothic"/>
              </a:rPr>
              <a:t>الرسائل الأساسية بشأن المبادئ التوجيهية</a:t>
            </a:r>
          </a:p>
        </p:txBody>
      </p:sp>
      <p:cxnSp>
        <p:nvCxnSpPr>
          <p:cNvPr id="8" name="Straight Connector 7"/>
          <p:cNvCxnSpPr/>
          <p:nvPr/>
        </p:nvCxnSpPr>
        <p:spPr>
          <a:xfrm flipV="1">
            <a:off x="627807" y="1824361"/>
            <a:ext cx="10572698"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914930" y="1778223"/>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a:xfrm>
            <a:off x="2585648" y="2662519"/>
            <a:ext cx="8946541" cy="4195481"/>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يجب أن يكون المشرفون واثقين من أنفسهم لدى تطبيق </a:t>
            </a:r>
            <a:r>
              <a:rPr lang="ar-AE" sz="2400"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المبادئ التوجيهية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وأيضًا </a:t>
            </a:r>
            <a:r>
              <a:rPr lang="ar-AE" sz="2400"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أثناء تيسير النقاشات</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مع أخصائيي إدارة الحالة للتفكير فيما يخص مصلحة الطفل الفضلى.</a:t>
            </a:r>
          </a:p>
          <a:p>
            <a:pPr>
              <a:buClr>
                <a:srgbClr val="97467D"/>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buClr>
                <a:srgbClr val="97467D"/>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لا يحتاج المشرفون إلى معرفة جميع الإجابات أو الحلول، فهذه </a:t>
            </a:r>
            <a:r>
              <a:rPr lang="ar-AE" sz="2400"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عملية تعلُّم تأملية</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وتقدم كل حالة تحديات وتعقيدات جديدة.</a:t>
            </a:r>
          </a:p>
        </p:txBody>
      </p:sp>
      <p:grpSp>
        <p:nvGrpSpPr>
          <p:cNvPr id="11" name="Group 10"/>
          <p:cNvGrpSpPr/>
          <p:nvPr/>
        </p:nvGrpSpPr>
        <p:grpSpPr>
          <a:xfrm>
            <a:off x="0" y="5789496"/>
            <a:ext cx="12192000" cy="1068504"/>
            <a:chOff x="0" y="5789499"/>
            <a:chExt cx="12192000" cy="1068504"/>
          </a:xfrm>
        </p:grpSpPr>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587817" y="3201682"/>
              <a:ext cx="1068504" cy="6244138"/>
            </a:xfrm>
            <a:prstGeom prst="rect">
              <a:avLst/>
            </a:prstGeom>
          </p:spPr>
        </p:pic>
        <p:pic>
          <p:nvPicPr>
            <p:cNvPr id="13" name="Picture 12"/>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704886" y="3370886"/>
              <a:ext cx="1026366" cy="5947862"/>
            </a:xfrm>
            <a:prstGeom prst="rect">
              <a:avLst/>
            </a:prstGeom>
          </p:spPr>
        </p:pic>
      </p:grpSp>
    </p:spTree>
    <p:extLst>
      <p:ext uri="{BB962C8B-B14F-4D97-AF65-F5344CB8AC3E}">
        <p14:creationId xmlns:p14="http://schemas.microsoft.com/office/powerpoint/2010/main" val="2012571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237"/>
          <p:cNvSpPr txBox="1">
            <a:spLocks/>
          </p:cNvSpPr>
          <p:nvPr/>
        </p:nvSpPr>
        <p:spPr>
          <a:xfrm>
            <a:off x="0" y="2863887"/>
            <a:ext cx="4495801" cy="4412973"/>
          </a:xfrm>
          <a:prstGeom prst="rect">
            <a:avLst/>
          </a:prstGeom>
          <a:noFill/>
          <a:ln>
            <a:noFill/>
          </a:ln>
        </p:spPr>
        <p:txBody>
          <a:bodyPr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lvl="1">
              <a:buClr>
                <a:srgbClr val="151515"/>
              </a:buClr>
              <a:buSzPct val="25000"/>
            </a:pPr>
            <a:r>
              <a:rPr lang="ar-AE" sz="3600" b="1" dirty="0">
                <a:solidFill>
                  <a:srgbClr val="016794"/>
                </a:solidFill>
                <a:latin typeface="Arial" panose="020B0604020202020204" pitchFamily="34" charset="0"/>
                <a:ea typeface="Helvetica Neue" charset="0"/>
                <a:cs typeface="Arial" panose="020B0604020202020204" pitchFamily="34" charset="0"/>
                <a:sym typeface="Century Gothic"/>
              </a:rPr>
              <a:t>مهارات تيسير المجموعات</a:t>
            </a:r>
          </a:p>
        </p:txBody>
      </p:sp>
      <p:pic>
        <p:nvPicPr>
          <p:cNvPr id="4" name="Picture 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b="-50521"/>
          <a:stretch/>
        </p:blipFill>
        <p:spPr>
          <a:xfrm rot="5400000">
            <a:off x="34387" y="-3312599"/>
            <a:ext cx="1652529" cy="8277727"/>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48178" y="0"/>
            <a:ext cx="7043822" cy="6858000"/>
          </a:xfrm>
          <a:prstGeom prst="rect">
            <a:avLst/>
          </a:prstGeom>
        </p:spPr>
      </p:pic>
      <p:sp>
        <p:nvSpPr>
          <p:cNvPr id="6" name="TextBox 5"/>
          <p:cNvSpPr txBox="1"/>
          <p:nvPr/>
        </p:nvSpPr>
        <p:spPr>
          <a:xfrm>
            <a:off x="5375994" y="6416841"/>
            <a:ext cx="6568356"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Tree>
    <p:extLst>
      <p:ext uri="{BB962C8B-B14F-4D97-AF65-F5344CB8AC3E}">
        <p14:creationId xmlns:p14="http://schemas.microsoft.com/office/powerpoint/2010/main" val="3616150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1594025" y="2072376"/>
            <a:ext cx="9882188" cy="3814860"/>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الهدف:</a:t>
            </a:r>
          </a:p>
          <a:p>
            <a:pPr marL="0" indent="0">
              <a:spcBef>
                <a:spcPts val="0"/>
              </a:spcBef>
              <a:buNone/>
            </a:pPr>
            <a:r>
              <a:rPr lang="ar-AE" sz="2400" dirty="0">
                <a:solidFill>
                  <a:schemeClr val="tx1">
                    <a:lumMod val="65000"/>
                    <a:lumOff val="35000"/>
                  </a:schemeClr>
                </a:solidFill>
                <a:latin typeface="Arial" panose="020B0604020202020204" pitchFamily="34" charset="0"/>
                <a:cs typeface="Arial" panose="020B0604020202020204" pitchFamily="34" charset="0"/>
                <a:sym typeface="Century Gothic"/>
              </a:rPr>
              <a:t>التعرف على</a:t>
            </a:r>
            <a:r>
              <a:rPr lang="en-US" sz="2400" dirty="0">
                <a:solidFill>
                  <a:schemeClr val="tx1">
                    <a:lumMod val="65000"/>
                    <a:lumOff val="35000"/>
                  </a:schemeClr>
                </a:solidFill>
                <a:latin typeface="Arial" panose="020B0604020202020204" pitchFamily="34" charset="0"/>
                <a:cs typeface="Arial" panose="020B0604020202020204" pitchFamily="34" charset="0"/>
                <a:sym typeface="Century Gothic"/>
              </a:rPr>
              <a:t> </a:t>
            </a:r>
            <a:r>
              <a:rPr lang="ar-AE" sz="2400" dirty="0">
                <a:solidFill>
                  <a:schemeClr val="tx1">
                    <a:lumMod val="65000"/>
                    <a:lumOff val="35000"/>
                  </a:schemeClr>
                </a:solidFill>
                <a:latin typeface="Arial" panose="020B0604020202020204" pitchFamily="34" charset="0"/>
                <a:cs typeface="Arial" panose="020B0604020202020204" pitchFamily="34" charset="0"/>
                <a:sym typeface="Century Gothic"/>
              </a:rPr>
              <a:t>المهارات </a:t>
            </a:r>
            <a:r>
              <a:rPr lang="ar-AE" sz="24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التي تدعم ممارسات الإشراف والتوجيه وتطبيقها</a:t>
            </a:r>
          </a:p>
          <a:p>
            <a:pPr marL="0" indent="0">
              <a:lnSpc>
                <a:spcPct val="90000"/>
              </a:lnSpc>
              <a:spcBef>
                <a:spcPts val="0"/>
              </a:spcBef>
              <a:buNone/>
            </a:pPr>
            <a:endParaRPr sz="18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0" marR="0" lvl="0" indent="0" algn="r" rtl="1">
              <a:lnSpc>
                <a:spcPct val="90000"/>
              </a:lnSpc>
              <a:spcBef>
                <a:spcPts val="1000"/>
              </a:spcBef>
              <a:spcAft>
                <a:spcPts val="0"/>
              </a:spcAft>
              <a:buClr>
                <a:srgbClr val="EFEFEF"/>
              </a:buClr>
              <a:buSzPct val="80000"/>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نتائج التعلم:</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مراجعة كفاءات المشرفين الفعّالين التي يتم تطبيقها</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ممارسة التدريب باستخدام الممارسة التأملية ونموذج </a:t>
            </a:r>
            <a:r>
              <a:rPr lang="en-US" dirty="0">
                <a:solidFill>
                  <a:schemeClr val="tx1">
                    <a:lumMod val="65000"/>
                    <a:lumOff val="35000"/>
                  </a:schemeClr>
                </a:solidFill>
                <a:latin typeface="Arial" panose="020B0604020202020204" pitchFamily="34" charset="0"/>
                <a:cs typeface="Arial" panose="020B0604020202020204" pitchFamily="34" charset="0"/>
              </a:rPr>
              <a:t>GROW</a:t>
            </a:r>
            <a:r>
              <a:rPr lang="ar-AE" dirty="0">
                <a:solidFill>
                  <a:schemeClr val="tx1">
                    <a:lumMod val="65000"/>
                    <a:lumOff val="35000"/>
                  </a:schemeClr>
                </a:solidFill>
                <a:latin typeface="Arial" panose="020B0604020202020204" pitchFamily="34" charset="0"/>
                <a:cs typeface="Arial" panose="020B0604020202020204" pitchFamily="34" charset="0"/>
              </a:rPr>
              <a:t> (الهدف، الواقع، الخيارات، المضي قدُمًا)</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ممارسة تقديم التعقيبات باستخدام مهارات تواصل فعالة</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تطبيق المبادئ التوجيهية الخاصة بإدارة الحالات</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ar-SA" dirty="0">
                <a:solidFill>
                  <a:schemeClr val="tx1">
                    <a:lumMod val="65000"/>
                    <a:lumOff val="35000"/>
                  </a:schemeClr>
                </a:solidFill>
                <a:latin typeface="Arial" panose="020B0604020202020204" pitchFamily="34" charset="0"/>
                <a:cs typeface="Arial" panose="020B0604020202020204" pitchFamily="34" charset="0"/>
              </a:rPr>
              <a:t>أثناء</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ar-AE" dirty="0">
                <a:solidFill>
                  <a:schemeClr val="tx1">
                    <a:lumMod val="65000"/>
                    <a:lumOff val="35000"/>
                  </a:schemeClr>
                </a:solidFill>
                <a:latin typeface="Arial" panose="020B0604020202020204" pitchFamily="34" charset="0"/>
                <a:cs typeface="Arial" panose="020B0604020202020204" pitchFamily="34" charset="0"/>
              </a:rPr>
              <a:t>الإشراف</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مراجعة المهارات الفعالة لتيسير المجموعات</a:t>
            </a:r>
          </a:p>
          <a:p>
            <a:pPr indent="-342900">
              <a:lnSpc>
                <a:spcPct val="90000"/>
              </a:lnSpc>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lnSpc>
                <a:spcPct val="90000"/>
              </a:lnSpc>
              <a:buFont typeface="Noto Sans Symbols"/>
              <a:buChar char="∙"/>
            </a:pPr>
            <a:endParaRPr lang="en-US" sz="1800" u="none" strike="noStrike" cap="none" dirty="0">
              <a:solidFill>
                <a:srgbClr val="151515"/>
              </a:solidFill>
              <a:latin typeface="Arial" panose="020B0604020202020204" pitchFamily="34" charset="0"/>
              <a:cs typeface="Arial" panose="020B0604020202020204" pitchFamily="34"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spTree>
    <p:extLst>
      <p:ext uri="{BB962C8B-B14F-4D97-AF65-F5344CB8AC3E}">
        <p14:creationId xmlns:p14="http://schemas.microsoft.com/office/powerpoint/2010/main" val="2233839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6" name="Rectangle 5"/>
          <p:cNvSpPr/>
          <p:nvPr/>
        </p:nvSpPr>
        <p:spPr>
          <a:xfrm>
            <a:off x="451227" y="1583425"/>
            <a:ext cx="10326689" cy="830997"/>
          </a:xfrm>
          <a:prstGeom prst="rect">
            <a:avLst/>
          </a:prstGeom>
        </p:spPr>
        <p:txBody>
          <a:bodyPr wrap="square" anchor="t">
            <a:spAutoFit/>
          </a:bodyPr>
          <a:lstStyle/>
          <a:p>
            <a:endParaRPr lang="en-US" sz="2400" dirty="0">
              <a:solidFill>
                <a:srgbClr val="151515"/>
              </a:solidFill>
              <a:latin typeface="Century Gothic"/>
              <a:ea typeface="Century Gothic"/>
            </a:endParaRPr>
          </a:p>
          <a:p>
            <a:pPr marL="342900" indent="-342900">
              <a:buClr>
                <a:srgbClr val="EFEFEF"/>
              </a:buClr>
              <a:buSzPct val="80000"/>
              <a:buFont typeface="Noto Sans Symbols"/>
              <a:buChar char="▶"/>
            </a:pPr>
            <a:endParaRPr lang="en-US" sz="2400" dirty="0">
              <a:solidFill>
                <a:srgbClr val="151515"/>
              </a:solidFill>
              <a:latin typeface="Century Gothic"/>
              <a:ea typeface="Century Gothic"/>
              <a:cs typeface="Century Gothic"/>
            </a:endParaRPr>
          </a:p>
        </p:txBody>
      </p:sp>
      <p:sp>
        <p:nvSpPr>
          <p:cNvPr id="5" name="Rectangle 4"/>
          <p:cNvSpPr/>
          <p:nvPr/>
        </p:nvSpPr>
        <p:spPr>
          <a:xfrm>
            <a:off x="6785178" y="246773"/>
            <a:ext cx="4945323" cy="4893647"/>
          </a:xfrm>
          <a:prstGeom prst="rect">
            <a:avLst/>
          </a:prstGeom>
        </p:spPr>
        <p:txBody>
          <a:bodyPr wrap="square" anchor="t">
            <a:spAutoFit/>
          </a:bodyPr>
          <a:lstStyle/>
          <a:p>
            <a:pPr>
              <a:defRPr/>
            </a:pPr>
            <a:r>
              <a:rPr lang="ar-AE" sz="2400" b="1" dirty="0">
                <a:solidFill>
                  <a:srgbClr val="016794"/>
                </a:solidFill>
                <a:latin typeface="Arial" panose="020B0604020202020204" pitchFamily="34" charset="0"/>
                <a:ea typeface="Helvetica Neue" charset="0"/>
                <a:cs typeface="Arial" panose="020B0604020202020204" pitchFamily="34" charset="0"/>
              </a:rPr>
              <a:t>لا يعد التيسير مهمة سهلة</a:t>
            </a:r>
          </a:p>
          <a:p>
            <a:pPr>
              <a:defRPr/>
            </a:pPr>
            <a:endParaRPr lang="en-GB" sz="2400" b="1" dirty="0">
              <a:solidFill>
                <a:srgbClr val="016794"/>
              </a:solidFill>
              <a:latin typeface="Arial" panose="020B0604020202020204" pitchFamily="34" charset="0"/>
              <a:ea typeface="Helvetica Neue" charset="0"/>
              <a:cs typeface="Arial" panose="020B0604020202020204" pitchFamily="34" charset="0"/>
            </a:endParaRPr>
          </a:p>
          <a:p>
            <a:pPr>
              <a:defRPr/>
            </a:pPr>
            <a:r>
              <a:rPr lang="ar-AE" sz="2400" b="1" dirty="0">
                <a:solidFill>
                  <a:srgbClr val="016794"/>
                </a:solidFill>
                <a:latin typeface="Arial" panose="020B0604020202020204" pitchFamily="34" charset="0"/>
                <a:ea typeface="Helvetica Neue" charset="0"/>
                <a:cs typeface="Arial" panose="020B0604020202020204" pitchFamily="34" charset="0"/>
              </a:rPr>
              <a:t>يتحمل المشرفون مسؤولية الموازنة بين:</a:t>
            </a:r>
          </a:p>
          <a:p>
            <a:pPr>
              <a:defRP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defRPr/>
            </a:pPr>
            <a:r>
              <a:rPr lang="ar-AE" sz="2400" b="1" dirty="0">
                <a:solidFill>
                  <a:srgbClr val="97467D"/>
                </a:solidFill>
                <a:latin typeface="Arial" panose="020B0604020202020204" pitchFamily="34" charset="0"/>
                <a:ea typeface="Helvetica Neue" charset="0"/>
                <a:cs typeface="Arial" panose="020B0604020202020204" pitchFamily="34" charset="0"/>
              </a:rPr>
              <a:t>المحتوى:</a:t>
            </a:r>
          </a:p>
          <a:p>
            <a:pPr marL="342900" indent="-342900">
              <a:buClr>
                <a:srgbClr val="97467D"/>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التوافق على أهداف / أولويات الاجتماع</a:t>
            </a:r>
          </a:p>
          <a:p>
            <a:pPr marL="342900" indent="-342900">
              <a:buClr>
                <a:srgbClr val="97467D"/>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نصيحة: استخدام أداة اجتماع إدارة الحالة</a:t>
            </a:r>
          </a:p>
          <a:p>
            <a:pPr marL="342900" indent="-342900">
              <a:buClr>
                <a:srgbClr val="97467D"/>
              </a:buClr>
              <a:buFont typeface="Wingdings" charset="2"/>
              <a:buChar char="§"/>
              <a:defRPr/>
            </a:pPr>
            <a:endParaRPr lang="en-GB"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a:defRPr/>
            </a:pPr>
            <a:r>
              <a:rPr lang="ar-AE" sz="2400" b="1" dirty="0">
                <a:solidFill>
                  <a:srgbClr val="97467D"/>
                </a:solidFill>
                <a:latin typeface="Arial" panose="020B0604020202020204" pitchFamily="34" charset="0"/>
                <a:ea typeface="Helvetica Neue" charset="0"/>
                <a:cs typeface="Arial" panose="020B0604020202020204" pitchFamily="34" charset="0"/>
              </a:rPr>
              <a:t>العملية:</a:t>
            </a:r>
          </a:p>
          <a:p>
            <a:pPr marL="342900" indent="-342900">
              <a:buClr>
                <a:srgbClr val="97467D"/>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ضمان المشاركة المنتجة من جميع الأفراد الموجودين في القاعة. </a:t>
            </a:r>
          </a:p>
          <a:p>
            <a:pPr marL="342900" indent="-342900">
              <a:buClr>
                <a:srgbClr val="97467D"/>
              </a:buClr>
              <a:buFont typeface="Wingdings" charset="2"/>
              <a:buChar char="§"/>
              <a:defRP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توجيه أفراد ذوي شخصيات وأساليب عمل مختلفة نحو تحقيق نتيجة مشتركة.</a:t>
            </a:r>
          </a:p>
        </p:txBody>
      </p:sp>
      <p:cxnSp>
        <p:nvCxnSpPr>
          <p:cNvPr id="7" name="Straight Connector 6"/>
          <p:cNvCxnSpPr/>
          <p:nvPr/>
        </p:nvCxnSpPr>
        <p:spPr>
          <a:xfrm>
            <a:off x="6101176" y="1962633"/>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594831" y="969880"/>
            <a:ext cx="4881664" cy="1234502"/>
          </a:xfrm>
          <a:prstGeom prst="rect">
            <a:avLst/>
          </a:prstGeom>
        </p:spPr>
        <p:txBody>
          <a:bodyPr vert="horz" lIns="91440" tIns="45720" rIns="91440" bIns="45720" rtlCol="0" anchor="b">
            <a:noAutofit/>
          </a:bodyPr>
          <a:lstStyle>
            <a:lvl1pPr algn="r" defTabSz="457200" rtl="1"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ar-AE" b="1" dirty="0">
                <a:solidFill>
                  <a:srgbClr val="97467D"/>
                </a:solidFill>
                <a:latin typeface="Arial" panose="020B0604020202020204" pitchFamily="34" charset="0"/>
                <a:ea typeface="Helvetica Neue" charset="0"/>
                <a:cs typeface="Arial" panose="020B0604020202020204" pitchFamily="34" charset="0"/>
              </a:rPr>
              <a:t>العلاقات: </a:t>
            </a:r>
          </a:p>
          <a:p>
            <a:pPr marL="342900" indent="-3429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طريقة تفاعل الفريق بعضه مع بعض ومع المشرف </a:t>
            </a:r>
          </a:p>
        </p:txBody>
      </p:sp>
      <p:sp>
        <p:nvSpPr>
          <p:cNvPr id="2" name="Triangle 1"/>
          <p:cNvSpPr/>
          <p:nvPr/>
        </p:nvSpPr>
        <p:spPr>
          <a:xfrm>
            <a:off x="1875322" y="3432261"/>
            <a:ext cx="2320683" cy="2000589"/>
          </a:xfrm>
          <a:prstGeom prst="triangle">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71599" y="5446140"/>
            <a:ext cx="5413579" cy="646331"/>
          </a:xfrm>
          <a:prstGeom prst="rect">
            <a:avLst/>
          </a:prstGeom>
          <a:noFill/>
        </p:spPr>
        <p:txBody>
          <a:bodyPr wrap="square" rtlCol="0">
            <a:spAutoFit/>
          </a:bodyPr>
          <a:lstStyle/>
          <a:p>
            <a:pPr algn="l"/>
            <a:r>
              <a:rPr lang="ar-AE" sz="1800" b="1" dirty="0">
                <a:solidFill>
                  <a:srgbClr val="97467D"/>
                </a:solidFill>
                <a:latin typeface="Arial" panose="020B0604020202020204" pitchFamily="34" charset="0"/>
                <a:ea typeface="Helvetica Neue" charset="0"/>
                <a:cs typeface="Arial" panose="020B0604020202020204" pitchFamily="34" charset="0"/>
              </a:rPr>
              <a:t>المحتوى</a:t>
            </a:r>
          </a:p>
          <a:p>
            <a:pPr algn="l"/>
            <a:endParaRPr lang="en-US" sz="1800" dirty="0">
              <a:latin typeface="Arial" panose="020B0604020202020204" pitchFamily="34" charset="0"/>
              <a:cs typeface="Arial" panose="020B0604020202020204" pitchFamily="34" charset="0"/>
            </a:endParaRPr>
          </a:p>
        </p:txBody>
      </p:sp>
      <p:sp>
        <p:nvSpPr>
          <p:cNvPr id="10" name="TextBox 9"/>
          <p:cNvSpPr txBox="1"/>
          <p:nvPr/>
        </p:nvSpPr>
        <p:spPr>
          <a:xfrm>
            <a:off x="3811358" y="5431847"/>
            <a:ext cx="5833338" cy="646331"/>
          </a:xfrm>
          <a:prstGeom prst="rect">
            <a:avLst/>
          </a:prstGeom>
          <a:noFill/>
        </p:spPr>
        <p:txBody>
          <a:bodyPr wrap="square" rtlCol="0">
            <a:spAutoFit/>
          </a:bodyPr>
          <a:lstStyle/>
          <a:p>
            <a:pPr algn="l"/>
            <a:r>
              <a:rPr lang="ar-AE" sz="1800" b="1" dirty="0">
                <a:solidFill>
                  <a:srgbClr val="97467D"/>
                </a:solidFill>
                <a:latin typeface="Arial" panose="020B0604020202020204" pitchFamily="34" charset="0"/>
                <a:ea typeface="Helvetica Neue" charset="0"/>
                <a:cs typeface="Arial" panose="020B0604020202020204" pitchFamily="34" charset="0"/>
              </a:rPr>
              <a:t>العملية</a:t>
            </a:r>
          </a:p>
          <a:p>
            <a:pPr algn="l"/>
            <a:endParaRPr lang="en-US" sz="1800" dirty="0">
              <a:latin typeface="Arial" panose="020B0604020202020204" pitchFamily="34" charset="0"/>
              <a:cs typeface="Arial" panose="020B0604020202020204" pitchFamily="34" charset="0"/>
            </a:endParaRPr>
          </a:p>
        </p:txBody>
      </p:sp>
      <p:sp>
        <p:nvSpPr>
          <p:cNvPr id="11" name="TextBox 10"/>
          <p:cNvSpPr txBox="1"/>
          <p:nvPr/>
        </p:nvSpPr>
        <p:spPr>
          <a:xfrm>
            <a:off x="2108373" y="3027967"/>
            <a:ext cx="1796877" cy="646331"/>
          </a:xfrm>
          <a:prstGeom prst="rect">
            <a:avLst/>
          </a:prstGeom>
          <a:noFill/>
        </p:spPr>
        <p:txBody>
          <a:bodyPr wrap="square" rtlCol="0">
            <a:spAutoFit/>
          </a:bodyPr>
          <a:lstStyle/>
          <a:p>
            <a:pPr algn="ctr"/>
            <a:r>
              <a:rPr lang="ar-AE" sz="1800" b="1" dirty="0">
                <a:solidFill>
                  <a:srgbClr val="97467D"/>
                </a:solidFill>
                <a:latin typeface="Arial" panose="020B0604020202020204" pitchFamily="34" charset="0"/>
                <a:ea typeface="Helvetica Neue" charset="0"/>
                <a:cs typeface="Arial" panose="020B0604020202020204" pitchFamily="34" charset="0"/>
              </a:rPr>
              <a:t>العلاقات</a:t>
            </a:r>
          </a:p>
          <a:p>
            <a:pPr algn="ctr"/>
            <a:endParaRPr lang="en-US" sz="1800" dirty="0">
              <a:latin typeface="Arial" panose="020B0604020202020204" pitchFamily="34" charset="0"/>
              <a:cs typeface="Arial" panose="020B0604020202020204" pitchFamily="34" charset="0"/>
            </a:endParaRPr>
          </a:p>
        </p:txBody>
      </p:sp>
      <p:cxnSp>
        <p:nvCxnSpPr>
          <p:cNvPr id="12" name="Straight Arrow Connector 11"/>
          <p:cNvCxnSpPr/>
          <p:nvPr/>
        </p:nvCxnSpPr>
        <p:spPr>
          <a:xfrm>
            <a:off x="2522363" y="5643563"/>
            <a:ext cx="1057275" cy="0"/>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612975" y="3857625"/>
            <a:ext cx="491791" cy="933299"/>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950701" y="3871721"/>
            <a:ext cx="571662" cy="924777"/>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597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0"/>
            <a:ext cx="7620000" cy="6858000"/>
          </a:xfrm>
          <a:prstGeom prst="rect">
            <a:avLst/>
          </a:prstGeom>
        </p:spPr>
      </p:pic>
      <p:sp>
        <p:nvSpPr>
          <p:cNvPr id="4" name="TextBox 3"/>
          <p:cNvSpPr txBox="1"/>
          <p:nvPr/>
        </p:nvSpPr>
        <p:spPr>
          <a:xfrm>
            <a:off x="4489449" y="6416841"/>
            <a:ext cx="2549526"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
        <p:nvSpPr>
          <p:cNvPr id="6" name="Title 1"/>
          <p:cNvSpPr txBox="1">
            <a:spLocks/>
          </p:cNvSpPr>
          <p:nvPr/>
        </p:nvSpPr>
        <p:spPr>
          <a:xfrm>
            <a:off x="427264" y="635340"/>
            <a:ext cx="3804159" cy="2085558"/>
          </a:xfrm>
          <a:prstGeom prst="rect">
            <a:avLst/>
          </a:prstGeom>
        </p:spPr>
        <p:txBody>
          <a:bodyPr>
            <a:normAutofit/>
          </a:bodyPr>
          <a:lstStyle>
            <a:lvl1pPr algn="r" defTabSz="914400" rtl="1"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ar-AE" sz="3600" b="1" dirty="0">
                <a:solidFill>
                  <a:srgbClr val="0389C7"/>
                </a:solidFill>
                <a:latin typeface="Arial" panose="020B0604020202020204" pitchFamily="34" charset="0"/>
                <a:cs typeface="Arial" panose="020B0604020202020204" pitchFamily="34" charset="0"/>
              </a:rPr>
              <a:t>ما هي صفات الميسر الجيد؟</a:t>
            </a:r>
          </a:p>
        </p:txBody>
      </p:sp>
    </p:spTree>
    <p:extLst>
      <p:ext uri="{BB962C8B-B14F-4D97-AF65-F5344CB8AC3E}">
        <p14:creationId xmlns:p14="http://schemas.microsoft.com/office/powerpoint/2010/main" val="198558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687434" y="1355833"/>
            <a:ext cx="8923110" cy="4508939"/>
          </a:xfrm>
          <a:prstGeom prst="rect">
            <a:avLst/>
          </a:prstGeom>
        </p:spPr>
        <p:txBody>
          <a:bodyPr vert="horz" lIns="91440" tIns="45720" rIns="91440" bIns="45720" rtlCol="0" anchor="b">
            <a:noAutofit/>
          </a:bodyPr>
          <a:lstStyle>
            <a:lvl1pPr algn="r" defTabSz="457200" rtl="1"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قم بإنشاء بيئة شمولية ومفتوحة</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شجّع على المشاركة وتقديم الإسهامات</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كن على استعداد لأي شيء</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تعرف على مَن في القاعة</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حدّد المبادئ التوجيهية</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احرص على تقديم تعليمات واضحة</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استخدم مهارات الاستماع الإيجابي والتواصل الواضح</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نظّم الوقت</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انتبه لعلو الهمة وانخفاضها</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تحلّ بالمرونة والقدرة على التكيف بسرعة</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كن فضوليًّا</a:t>
            </a:r>
          </a:p>
          <a:p>
            <a:pPr marL="457200" indent="-457200">
              <a:buClr>
                <a:srgbClr val="97467D"/>
              </a:buClr>
              <a:buFont typeface="Wingdings" charset="2"/>
              <a:buChar char="§"/>
              <a:defRPr/>
            </a:pPr>
            <a:r>
              <a:rPr lang="ar-AE" dirty="0">
                <a:solidFill>
                  <a:schemeClr val="tx1">
                    <a:lumMod val="65000"/>
                    <a:lumOff val="35000"/>
                  </a:schemeClr>
                </a:solidFill>
                <a:latin typeface="Arial" panose="020B0604020202020204" pitchFamily="34" charset="0"/>
                <a:ea typeface="Helvetica Neue" charset="0"/>
                <a:cs typeface="Arial" panose="020B0604020202020204" pitchFamily="34" charset="0"/>
              </a:rPr>
              <a:t>قم بتلبية الاحتياجات الأساسية</a:t>
            </a:r>
          </a:p>
        </p:txBody>
      </p:sp>
      <p:sp>
        <p:nvSpPr>
          <p:cNvPr id="3" name="Title 3"/>
          <p:cNvSpPr txBox="1">
            <a:spLocks/>
          </p:cNvSpPr>
          <p:nvPr/>
        </p:nvSpPr>
        <p:spPr>
          <a:xfrm>
            <a:off x="3387534" y="0"/>
            <a:ext cx="8223010" cy="1056068"/>
          </a:xfrm>
          <a:prstGeom prst="rect">
            <a:avLst/>
          </a:prstGeom>
        </p:spPr>
        <p:txBody>
          <a:bodyPr vert="horz" lIns="91440" tIns="45720" rIns="91440" bIns="45720" rtlCol="0" anchor="b">
            <a:noAutofit/>
          </a:bodyPr>
          <a:lstStyle>
            <a:lvl1pPr algn="r" defTabSz="457200" rtl="1"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ar-AE" sz="3600" b="1" dirty="0">
                <a:solidFill>
                  <a:srgbClr val="016794"/>
                </a:solidFill>
                <a:latin typeface="Arial" panose="020B0604020202020204" pitchFamily="34" charset="0"/>
                <a:ea typeface="Helvetica Neue" charset="0"/>
                <a:cs typeface="Arial" panose="020B0604020202020204" pitchFamily="34" charset="0"/>
              </a:rPr>
              <a:t>نصائح تيسير المجموعات</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4452730" cy="6858000"/>
          </a:xfrm>
          <a:prstGeom prst="rect">
            <a:avLst/>
          </a:prstGeom>
        </p:spPr>
      </p:pic>
      <p:sp>
        <p:nvSpPr>
          <p:cNvPr id="5" name="TextBox 4"/>
          <p:cNvSpPr txBox="1"/>
          <p:nvPr/>
        </p:nvSpPr>
        <p:spPr>
          <a:xfrm>
            <a:off x="-745650" y="6416841"/>
            <a:ext cx="5143500" cy="307777"/>
          </a:xfrm>
          <a:prstGeom prst="rect">
            <a:avLst/>
          </a:prstGeom>
          <a:noFill/>
        </p:spPr>
        <p:txBody>
          <a:bodyPr wrap="square" rtlCol="0">
            <a:spAutoFit/>
          </a:bodyPr>
          <a:lstStyle/>
          <a:p>
            <a:r>
              <a:rPr lang="ar-AE" sz="1400" i="1">
                <a:solidFill>
                  <a:schemeClr val="bg1"/>
                </a:solidFill>
                <a:latin typeface="Arial" panose="020B0604020202020204" pitchFamily="34" charset="0"/>
                <a:ea typeface="Helvetica Neue" charset="0"/>
                <a:cs typeface="Arial" panose="020B0604020202020204" pitchFamily="34" charset="0"/>
              </a:rPr>
              <a:t>الصورة: كلوموم رضوي / لجنة الإنقاذ الدوليّة</a:t>
            </a:r>
          </a:p>
        </p:txBody>
      </p:sp>
    </p:spTree>
    <p:extLst>
      <p:ext uri="{BB962C8B-B14F-4D97-AF65-F5344CB8AC3E}">
        <p14:creationId xmlns:p14="http://schemas.microsoft.com/office/powerpoint/2010/main" val="300520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1981200" y="334322"/>
            <a:ext cx="4367140"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u="none" strike="noStrike" cap="none" dirty="0">
                <a:solidFill>
                  <a:srgbClr val="97467D"/>
                </a:solidFill>
                <a:latin typeface="Arial" panose="020B0604020202020204" pitchFamily="34" charset="0"/>
                <a:cs typeface="Arial" panose="020B0604020202020204" pitchFamily="34" charset="0"/>
                <a:sym typeface="Century Gothic"/>
              </a:rPr>
              <a:t>رسائل أساسية بشأن تيسير المجموعة</a:t>
            </a:r>
          </a:p>
        </p:txBody>
      </p:sp>
      <p:sp>
        <p:nvSpPr>
          <p:cNvPr id="10" name="Content Placeholder 2"/>
          <p:cNvSpPr>
            <a:spLocks noGrp="1"/>
          </p:cNvSpPr>
          <p:nvPr>
            <p:ph idx="1"/>
          </p:nvPr>
        </p:nvSpPr>
        <p:spPr>
          <a:xfrm>
            <a:off x="954704" y="2242983"/>
            <a:ext cx="5393636" cy="4195481"/>
          </a:xfrm>
        </p:spPr>
        <p:txBody>
          <a:bodyPr vert="horz" lIns="91440" tIns="45720" rIns="91440" bIns="45720" rtlCol="0" anchor="t">
            <a:normAutofit/>
          </a:bodyPr>
          <a:lstStyle/>
          <a:p>
            <a:pPr>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كن على استعداد، وتوقع التحديات المحتملة</a:t>
            </a:r>
          </a:p>
          <a:p>
            <a:pPr>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ضع أسس العملية (جدول أعمال، إطار زمني، قواعد أساسية)</a:t>
            </a:r>
          </a:p>
          <a:p>
            <a:pPr>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قم بإدارة العملية (ضمان المشاركة المتساوية، مبادئ التعقيبات)</a:t>
            </a:r>
          </a:p>
          <a:p>
            <a:pPr>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استخدم مهارات الاستماع الإيجابي والتواصل لتلخيص آراء مختلفة وإدارتها وتحديد ما هو متفق عليه</a:t>
            </a:r>
          </a:p>
          <a:p>
            <a:pPr>
              <a:buClr>
                <a:srgbClr val="016794"/>
              </a:buClr>
              <a:buFont typeface="Wingdings" charset="2"/>
              <a:buChar char="§"/>
            </a:pPr>
            <a:r>
              <a:rPr lang="ar-AE" sz="2400" dirty="0">
                <a:solidFill>
                  <a:schemeClr val="tx1">
                    <a:lumMod val="65000"/>
                    <a:lumOff val="35000"/>
                  </a:schemeClr>
                </a:solidFill>
                <a:latin typeface="Arial" panose="020B0604020202020204" pitchFamily="34" charset="0"/>
                <a:cs typeface="Arial" panose="020B0604020202020204" pitchFamily="34" charset="0"/>
              </a:rPr>
              <a:t>يمكن تعلُّم مهارات التيسير الفعالة وتطويرها من خلال الممارسة</a:t>
            </a:r>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b="-583"/>
          <a:stretch/>
        </p:blipFill>
        <p:spPr>
          <a:xfrm>
            <a:off x="6619875" y="0"/>
            <a:ext cx="5604615" cy="6922168"/>
          </a:xfrm>
          <a:prstGeom prst="rect">
            <a:avLst/>
          </a:prstGeom>
        </p:spPr>
      </p:pic>
      <p:sp>
        <p:nvSpPr>
          <p:cNvPr id="5" name="TextBox 4"/>
          <p:cNvSpPr txBox="1"/>
          <p:nvPr/>
        </p:nvSpPr>
        <p:spPr>
          <a:xfrm>
            <a:off x="6938890" y="6444044"/>
            <a:ext cx="5143500" cy="307777"/>
          </a:xfrm>
          <a:prstGeom prst="rect">
            <a:avLst/>
          </a:prstGeom>
          <a:noFill/>
        </p:spPr>
        <p:txBody>
          <a:bodyPr wrap="square" rtlCol="0">
            <a:spAutoFit/>
          </a:bodyPr>
          <a:lstStyle/>
          <a:p>
            <a:pPr algn="ctr"/>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Tree>
    <p:extLst>
      <p:ext uri="{BB962C8B-B14F-4D97-AF65-F5344CB8AC3E}">
        <p14:creationId xmlns:p14="http://schemas.microsoft.com/office/powerpoint/2010/main" val="542609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a:solidFill>
                  <a:schemeClr val="bg1"/>
                </a:solidFill>
                <a:latin typeface="Helvetica Neue Medium" charset="0"/>
                <a:ea typeface="Helvetica Neue Medium" charset="0"/>
                <a:cs typeface="Helvetica Neue Medium" charset="0"/>
              </a:rPr>
              <a:t>الأسئلة؟</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41346683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236287" y="581083"/>
            <a:ext cx="8039658" cy="1325563"/>
          </a:xfrm>
          <a:prstGeom prst="rect">
            <a:avLst/>
          </a:prstGeom>
          <a:noFill/>
          <a:ln>
            <a:noFill/>
          </a:ln>
        </p:spPr>
        <p:txBody>
          <a:bodyPr lIns="91425" tIns="45700" rIns="91425" bIns="45700" anchor="t" anchorCtr="0">
            <a:noAutofit/>
          </a:bodyPr>
          <a:lstStyle/>
          <a:p>
            <a:pPr>
              <a:buClr>
                <a:srgbClr val="002060"/>
              </a:buClr>
              <a:buSzPct val="25000"/>
            </a:pPr>
            <a:r>
              <a:rPr lang="ar-AE" sz="3600" b="1" dirty="0">
                <a:solidFill>
                  <a:srgbClr val="016794"/>
                </a:solidFill>
                <a:latin typeface="Arial" panose="020B0604020202020204" pitchFamily="34" charset="0"/>
                <a:cs typeface="Arial" panose="020B0604020202020204" pitchFamily="34" charset="0"/>
              </a:rPr>
              <a:t>اختبار للمراجعة</a:t>
            </a:r>
          </a:p>
        </p:txBody>
      </p:sp>
      <p:sp>
        <p:nvSpPr>
          <p:cNvPr id="329" name="Shape 329"/>
          <p:cNvSpPr txBox="1">
            <a:spLocks noGrp="1"/>
          </p:cNvSpPr>
          <p:nvPr>
            <p:ph idx="1"/>
          </p:nvPr>
        </p:nvSpPr>
        <p:spPr>
          <a:xfrm>
            <a:off x="600024" y="1649896"/>
            <a:ext cx="7675921" cy="5048460"/>
          </a:xfrm>
          <a:prstGeom prst="rect">
            <a:avLst/>
          </a:prstGeom>
          <a:noFill/>
          <a:ln>
            <a:noFill/>
          </a:ln>
        </p:spPr>
        <p:txBody>
          <a:bodyPr lIns="91425" tIns="45700" rIns="91425" bIns="45700" anchor="t" anchorCtr="0">
            <a:noAutofit/>
          </a:bodyPr>
          <a:lstStyle/>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ما هي بعض مهارات الاستماع الإيجابي؟</a:t>
            </a:r>
          </a:p>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ما الغرض من الممارسة التأملية؟</a:t>
            </a:r>
          </a:p>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ما هو نموذج </a:t>
            </a:r>
            <a:r>
              <a:rPr lang="en-US" sz="2400" b="1" dirty="0">
                <a:solidFill>
                  <a:schemeClr val="tx1">
                    <a:lumMod val="65000"/>
                    <a:lumOff val="35000"/>
                  </a:schemeClr>
                </a:solidFill>
                <a:latin typeface="Arial" panose="020B0604020202020204" pitchFamily="34" charset="0"/>
                <a:cs typeface="Arial" panose="020B0604020202020204" pitchFamily="34" charset="0"/>
              </a:rPr>
              <a:t>GROW</a:t>
            </a:r>
          </a:p>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اذكر 5 من</a:t>
            </a:r>
            <a:r>
              <a:rPr lang="en-US" sz="2400" b="1" dirty="0">
                <a:solidFill>
                  <a:schemeClr val="tx1">
                    <a:lumMod val="65000"/>
                    <a:lumOff val="35000"/>
                  </a:schemeClr>
                </a:solidFill>
                <a:latin typeface="Arial" panose="020B0604020202020204" pitchFamily="34" charset="0"/>
                <a:cs typeface="Arial" panose="020B0604020202020204" pitchFamily="34" charset="0"/>
              </a:rPr>
              <a:t> </a:t>
            </a:r>
            <a:r>
              <a:rPr lang="ar-SA" sz="2400" b="1" dirty="0">
                <a:solidFill>
                  <a:schemeClr val="tx1">
                    <a:lumMod val="65000"/>
                    <a:lumOff val="35000"/>
                  </a:schemeClr>
                </a:solidFill>
                <a:latin typeface="Arial" panose="020B0604020202020204" pitchFamily="34" charset="0"/>
                <a:cs typeface="Arial" panose="020B0604020202020204" pitchFamily="34" charset="0"/>
              </a:rPr>
              <a:t>مبادئ تقديم التعقيبات</a:t>
            </a:r>
            <a:r>
              <a:rPr lang="ar-AE" sz="2400" b="1" dirty="0">
                <a:solidFill>
                  <a:schemeClr val="tx1">
                    <a:lumMod val="65000"/>
                    <a:lumOff val="35000"/>
                  </a:schemeClr>
                </a:solidFill>
                <a:latin typeface="Arial" panose="020B0604020202020204" pitchFamily="34" charset="0"/>
                <a:cs typeface="Arial" panose="020B0604020202020204" pitchFamily="34" charset="0"/>
              </a:rPr>
              <a:t>.</a:t>
            </a:r>
          </a:p>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ما هي بعض المخاطر المرتبطة بعدم تقديم تعقيبات بناءة؟</a:t>
            </a:r>
          </a:p>
          <a:p>
            <a:pPr marL="457200" indent="-457200">
              <a:buClr>
                <a:srgbClr val="97467D"/>
              </a:buClr>
              <a:buFont typeface="+mj-lt"/>
              <a:buAutoNum type="arabicPeriod"/>
            </a:pPr>
            <a:r>
              <a:rPr lang="ar-AE" sz="2400" b="1" dirty="0">
                <a:solidFill>
                  <a:schemeClr val="tx1">
                    <a:lumMod val="65000"/>
                    <a:lumOff val="35000"/>
                  </a:schemeClr>
                </a:solidFill>
                <a:latin typeface="Arial" panose="020B0604020202020204" pitchFamily="34" charset="0"/>
                <a:cs typeface="Arial" panose="020B0604020202020204" pitchFamily="34" charset="0"/>
              </a:rPr>
              <a:t>يتطلب التيسير موازنة 3 أمور، هل يمكنك ذكرها؟</a:t>
            </a:r>
          </a:p>
          <a:p>
            <a:pPr marL="457200" indent="-457200">
              <a:buClr>
                <a:srgbClr val="97467D"/>
              </a:buClr>
              <a:buFont typeface="+mj-lt"/>
              <a:buAutoNum type="arabicPeriod"/>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marL="514350" indent="-514350">
              <a:buClr>
                <a:srgbClr val="97467D"/>
              </a:buClr>
              <a:buFont typeface="+mj-lt"/>
              <a:buAutoNum type="arabicPeriod"/>
            </a:pPr>
            <a:endParaRPr lang="en-US" dirty="0">
              <a:solidFill>
                <a:srgbClr val="D8D8D8"/>
              </a:solidFill>
              <a:latin typeface="Arial" panose="020B0604020202020204" pitchFamily="34" charset="0"/>
              <a:cs typeface="Arial" panose="020B0604020202020204" pitchFamily="34" charset="0"/>
            </a:endParaRPr>
          </a:p>
          <a:p>
            <a:pPr marL="342900" indent="-457200">
              <a:buClr>
                <a:srgbClr val="97467D"/>
              </a:buClr>
              <a:buFont typeface="+mj-lt"/>
              <a:buAutoNum type="arabicPeriod"/>
            </a:pPr>
            <a:endParaRPr lang="en-US" sz="2400" dirty="0">
              <a:solidFill>
                <a:srgbClr val="151515"/>
              </a:solidFill>
              <a:latin typeface="Arial" panose="020B0604020202020204" pitchFamily="34" charset="0"/>
              <a:cs typeface="Arial" panose="020B0604020202020204" pitchFamily="34" charset="0"/>
            </a:endParaRPr>
          </a:p>
          <a:p>
            <a:pPr marL="914400" marR="0" lvl="1" indent="-457200" algn="l" rtl="0">
              <a:spcBef>
                <a:spcPts val="1000"/>
              </a:spcBef>
              <a:spcAft>
                <a:spcPts val="0"/>
              </a:spcAft>
              <a:buClr>
                <a:srgbClr val="97467D"/>
              </a:buClr>
              <a:buSzPct val="25000"/>
              <a:buFont typeface="+mj-lt"/>
              <a:buAutoNum type="arabicPeriod"/>
            </a:pPr>
            <a:endParaRPr sz="22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457200" marR="0" lvl="0" indent="-457200" algn="l" rtl="0">
              <a:spcBef>
                <a:spcPts val="1000"/>
              </a:spcBef>
              <a:spcAft>
                <a:spcPts val="0"/>
              </a:spcAft>
              <a:buClr>
                <a:srgbClr val="97467D"/>
              </a:buClr>
              <a:buSzPct val="80000"/>
              <a:buFont typeface="+mj-lt"/>
              <a:buAutoNum type="arabicPeriod"/>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Arial" panose="020B0604020202020204" pitchFamily="34" charset="0"/>
              <a:ea typeface="Century Gothic"/>
              <a:cs typeface="Arial" panose="020B0604020202020204" pitchFamily="34" charset="0"/>
              <a:sym typeface="Century Gothic"/>
            </a:endParaRPr>
          </a:p>
        </p:txBody>
      </p:sp>
      <p:sp>
        <p:nvSpPr>
          <p:cNvPr id="4" name="Rectangle 3"/>
          <p:cNvSpPr/>
          <p:nvPr/>
        </p:nvSpPr>
        <p:spPr>
          <a:xfrm>
            <a:off x="5282414" y="1205682"/>
            <a:ext cx="2993531" cy="76364"/>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750968" y="0"/>
            <a:ext cx="3441032"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8750968" y="0"/>
            <a:ext cx="3441032" cy="6858000"/>
          </a:xfrm>
          <a:prstGeom prst="rect">
            <a:avLst/>
          </a:prstGeom>
        </p:spPr>
      </p:pic>
    </p:spTree>
    <p:extLst>
      <p:ext uri="{BB962C8B-B14F-4D97-AF65-F5344CB8AC3E}">
        <p14:creationId xmlns:p14="http://schemas.microsoft.com/office/powerpoint/2010/main" val="1595012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5602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1594025" y="2072376"/>
            <a:ext cx="9882188" cy="3107148"/>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الهدف:</a:t>
            </a:r>
          </a:p>
          <a:p>
            <a:pPr marL="0" indent="0">
              <a:spcBef>
                <a:spcPts val="0"/>
              </a:spcBef>
              <a:buNone/>
            </a:pPr>
            <a:r>
              <a:rPr lang="ar-AE" sz="24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rPr>
              <a:t> معرفة المهارات التي تدعم ممارسات الإشراف والتدريب وتطبيقها.</a:t>
            </a:r>
          </a:p>
          <a:p>
            <a:pPr marL="0" indent="0">
              <a:lnSpc>
                <a:spcPct val="90000"/>
              </a:lnSpc>
              <a:spcBef>
                <a:spcPts val="0"/>
              </a:spcBef>
              <a:buNone/>
            </a:pPr>
            <a:endParaRPr sz="18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0" marR="0" lvl="0" indent="0" algn="r" rtl="1">
              <a:lnSpc>
                <a:spcPct val="90000"/>
              </a:lnSpc>
              <a:spcBef>
                <a:spcPts val="1000"/>
              </a:spcBef>
              <a:spcAft>
                <a:spcPts val="0"/>
              </a:spcAft>
              <a:buClr>
                <a:srgbClr val="EFEFEF"/>
              </a:buClr>
              <a:buSzPct val="80000"/>
              <a:buNone/>
            </a:pPr>
            <a:r>
              <a:rPr lang="ar-AE" sz="2400" b="1" u="none" strike="noStrike" cap="none" dirty="0">
                <a:solidFill>
                  <a:srgbClr val="97467D"/>
                </a:solidFill>
                <a:latin typeface="Arial" panose="020B0604020202020204" pitchFamily="34" charset="0"/>
                <a:cs typeface="Arial" panose="020B0604020202020204" pitchFamily="34" charset="0"/>
                <a:sym typeface="Century Gothic"/>
              </a:rPr>
              <a:t>نتائج التعلم:</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مراجعة كفاءات المشرفين الفعّالين التي يتم تطبيقها.  </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ممارسة التدريب باستخدام الممارسة التأملية ونموذج </a:t>
            </a:r>
            <a:r>
              <a:rPr lang="en-US" dirty="0">
                <a:solidFill>
                  <a:schemeClr val="tx1">
                    <a:lumMod val="65000"/>
                    <a:lumOff val="35000"/>
                  </a:schemeClr>
                </a:solidFill>
                <a:latin typeface="Arial" panose="020B0604020202020204" pitchFamily="34" charset="0"/>
                <a:cs typeface="Arial" panose="020B0604020202020204" pitchFamily="34" charset="0"/>
              </a:rPr>
              <a:t>GROW</a:t>
            </a:r>
            <a:r>
              <a:rPr lang="ar-AE" dirty="0">
                <a:solidFill>
                  <a:schemeClr val="tx1">
                    <a:lumMod val="65000"/>
                    <a:lumOff val="35000"/>
                  </a:schemeClr>
                </a:solidFill>
                <a:latin typeface="Arial" panose="020B0604020202020204" pitchFamily="34" charset="0"/>
                <a:cs typeface="Arial" panose="020B0604020202020204" pitchFamily="34" charset="0"/>
              </a:rPr>
              <a:t> (الهدف، الواقع، الخيارات، المضي قدُمًا).</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ممارسة تقديم التعقيبات باستخدام مهارات تواصل فعالة.</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تطبيق المبادئ التوجيهية الخاصة بإدارة الحالات في الإشراف.</a:t>
            </a:r>
          </a:p>
          <a:p>
            <a:pPr lvl="1">
              <a:buClr>
                <a:srgbClr val="97467D"/>
              </a:buClr>
              <a:buFont typeface="Wingdings" charset="2"/>
              <a:buChar char="§"/>
            </a:pPr>
            <a:r>
              <a:rPr lang="ar-AE" dirty="0">
                <a:solidFill>
                  <a:schemeClr val="tx1">
                    <a:lumMod val="65000"/>
                    <a:lumOff val="35000"/>
                  </a:schemeClr>
                </a:solidFill>
                <a:latin typeface="Arial" panose="020B0604020202020204" pitchFamily="34" charset="0"/>
                <a:cs typeface="Arial" panose="020B0604020202020204" pitchFamily="34" charset="0"/>
              </a:rPr>
              <a:t>مراجعة المهارات الفعالة لتيسير المجموعات.</a:t>
            </a:r>
          </a:p>
          <a:p>
            <a:pPr indent="-342900">
              <a:lnSpc>
                <a:spcPct val="90000"/>
              </a:lnSpc>
              <a:buFont typeface="Noto Sans Symbols"/>
              <a:buChar char="∙"/>
            </a:pPr>
            <a:endParaRPr lang="en-US" sz="1800" dirty="0">
              <a:solidFill>
                <a:srgbClr val="151515"/>
              </a:solidFill>
              <a:latin typeface="Arial" panose="020B0604020202020204" pitchFamily="34" charset="0"/>
              <a:cs typeface="Arial" panose="020B0604020202020204" pitchFamily="34" charset="0"/>
            </a:endParaRPr>
          </a:p>
          <a:p>
            <a:pPr indent="-342900">
              <a:lnSpc>
                <a:spcPct val="90000"/>
              </a:lnSpc>
              <a:buFont typeface="Noto Sans Symbols"/>
              <a:buChar char="∙"/>
            </a:pPr>
            <a:endParaRPr lang="en-US" sz="1800" u="none" strike="noStrike" cap="none" dirty="0">
              <a:solidFill>
                <a:srgbClr val="151515"/>
              </a:solidFill>
              <a:latin typeface="Arial" panose="020B0604020202020204" pitchFamily="34" charset="0"/>
              <a:cs typeface="Arial" panose="020B0604020202020204" pitchFamily="34"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spTree>
    <p:extLst>
      <p:ext uri="{BB962C8B-B14F-4D97-AF65-F5344CB8AC3E}">
        <p14:creationId xmlns:p14="http://schemas.microsoft.com/office/powerpoint/2010/main" val="795568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41095" y="2837119"/>
            <a:ext cx="8293768" cy="1094802"/>
          </a:xfrm>
          <a:prstGeom prst="rect">
            <a:avLst/>
          </a:prstGeom>
          <a:noFill/>
          <a:ln w="57150">
            <a:solidFill>
              <a:srgbClr val="0167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010025" y="2502568"/>
            <a:ext cx="4198454"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F533CC0D-4951-4D02-BFAE-A33DC30A8909}"/>
              </a:ext>
            </a:extLst>
          </p:cNvPr>
          <p:cNvSpPr txBox="1">
            <a:spLocks/>
          </p:cNvSpPr>
          <p:nvPr/>
        </p:nvSpPr>
        <p:spPr>
          <a:xfrm>
            <a:off x="-8021" y="2662614"/>
            <a:ext cx="12192000" cy="3141087"/>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ar-AE" sz="1800" b="1" dirty="0">
                <a:solidFill>
                  <a:schemeClr val="bg1"/>
                </a:solidFill>
                <a:latin typeface="Arial" panose="020B0604020202020204" pitchFamily="34" charset="0"/>
                <a:ea typeface="Helvetica Neue" charset="0"/>
                <a:cs typeface="Arial" panose="020B0604020202020204" pitchFamily="34" charset="0"/>
              </a:rPr>
              <a:t>ما الإجراءات اللازمة لتطوير مهارات المشرف التي</a:t>
            </a:r>
          </a:p>
          <a:p>
            <a:pPr algn="ctr">
              <a:lnSpc>
                <a:spcPct val="100000"/>
              </a:lnSpc>
              <a:spcBef>
                <a:spcPts val="600"/>
              </a:spcBef>
            </a:pPr>
            <a:r>
              <a:rPr lang="ar-AE" sz="3600" b="1" dirty="0">
                <a:solidFill>
                  <a:schemeClr val="bg1"/>
                </a:solidFill>
                <a:latin typeface="Arial" panose="020B0604020202020204" pitchFamily="34" charset="0"/>
                <a:ea typeface="Helvetica Neue" charset="0"/>
                <a:cs typeface="Arial" panose="020B0604020202020204" pitchFamily="34" charset="0"/>
              </a:rPr>
              <a:t> ستضيفها إلى خطة عملك؟</a:t>
            </a:r>
          </a:p>
        </p:txBody>
      </p:sp>
      <p:pic>
        <p:nvPicPr>
          <p:cNvPr id="8" name="Picture 7"/>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4985083" y="-348918"/>
            <a:ext cx="2221833" cy="12192003"/>
          </a:xfrm>
          <a:prstGeom prst="rect">
            <a:avLst/>
          </a:prstGeom>
        </p:spPr>
      </p:pic>
    </p:spTree>
    <p:extLst>
      <p:ext uri="{BB962C8B-B14F-4D97-AF65-F5344CB8AC3E}">
        <p14:creationId xmlns:p14="http://schemas.microsoft.com/office/powerpoint/2010/main" val="14284089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23" y="365125"/>
            <a:ext cx="10820014" cy="1325563"/>
          </a:xfrm>
        </p:spPr>
        <p:txBody>
          <a:bodyPr/>
          <a:lstStyle/>
          <a:p>
            <a:r>
              <a:rPr lang="ar-AE" dirty="0">
                <a:latin typeface="Arial" panose="020B0604020202020204" pitchFamily="34" charset="0"/>
                <a:cs typeface="Arial" panose="020B0604020202020204" pitchFamily="34" charset="0"/>
              </a:rPr>
              <a:t>المراجع</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524357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3"/>
          <p:cNvSpPr txBox="1">
            <a:spLocks noGrp="1"/>
          </p:cNvSpPr>
          <p:nvPr>
            <p:ph type="title"/>
          </p:nvPr>
        </p:nvSpPr>
        <p:spPr>
          <a:xfrm>
            <a:off x="-151346" y="1229560"/>
            <a:ext cx="7604213" cy="1325563"/>
          </a:xfrm>
          <a:prstGeom prst="rect">
            <a:avLst/>
          </a:prstGeom>
          <a:noFill/>
          <a:ln>
            <a:noFill/>
          </a:ln>
        </p:spPr>
        <p:txBody>
          <a:bodyPr lIns="91425" tIns="45700" rIns="91425" bIns="45700" anchor="t" anchorCtr="0">
            <a:noAutofit/>
          </a:bodyPr>
          <a:lstStyle/>
          <a:p>
            <a:pPr marL="0" marR="0" lvl="0" indent="0" algn="r" rtl="1">
              <a:spcBef>
                <a:spcPts val="0"/>
              </a:spcBef>
              <a:buClr>
                <a:srgbClr val="151515"/>
              </a:buClr>
              <a:buSzPct val="25000"/>
              <a:buFont typeface="Century Gothic"/>
              <a:buNone/>
            </a:pPr>
            <a:r>
              <a:rPr lang="ar-AE" sz="3600" b="1" dirty="0">
                <a:solidFill>
                  <a:srgbClr val="97467D"/>
                </a:solidFill>
                <a:latin typeface="Arial" panose="020B0604020202020204" pitchFamily="34" charset="0"/>
                <a:cs typeface="Arial" panose="020B0604020202020204" pitchFamily="34" charset="0"/>
                <a:sym typeface="Century Gothic"/>
              </a:rPr>
              <a:t>تمرين </a:t>
            </a:r>
            <a:r>
              <a:rPr lang="ar-AE" sz="3600" b="1" u="none" strike="noStrike" cap="none" dirty="0">
                <a:solidFill>
                  <a:srgbClr val="97467D"/>
                </a:solidFill>
                <a:latin typeface="Arial" panose="020B0604020202020204" pitchFamily="34" charset="0"/>
                <a:cs typeface="Arial" panose="020B0604020202020204" pitchFamily="34" charset="0"/>
                <a:sym typeface="Century Gothic"/>
              </a:rPr>
              <a:t>كفاءات المشرف </a:t>
            </a:r>
            <a:r>
              <a:rPr lang="ar-AE" sz="3600" b="1" dirty="0">
                <a:solidFill>
                  <a:srgbClr val="97467D"/>
                </a:solidFill>
                <a:latin typeface="Arial" panose="020B0604020202020204" pitchFamily="34" charset="0"/>
                <a:cs typeface="Arial" panose="020B0604020202020204" pitchFamily="34" charset="0"/>
                <a:sym typeface="Century Gothic"/>
              </a:rPr>
              <a:t>المثالي </a:t>
            </a:r>
          </a:p>
        </p:txBody>
      </p:sp>
      <p:sp>
        <p:nvSpPr>
          <p:cNvPr id="7" name="Shape 164"/>
          <p:cNvSpPr txBox="1">
            <a:spLocks noGrp="1"/>
          </p:cNvSpPr>
          <p:nvPr>
            <p:ph sz="half" idx="1"/>
          </p:nvPr>
        </p:nvSpPr>
        <p:spPr>
          <a:xfrm>
            <a:off x="2095054" y="2618651"/>
            <a:ext cx="5357813" cy="4351747"/>
          </a:xfrm>
          <a:prstGeom prst="rect">
            <a:avLst/>
          </a:prstGeom>
          <a:noFill/>
          <a:ln>
            <a:noFill/>
          </a:ln>
        </p:spPr>
        <p:txBody>
          <a:bodyPr lIns="91425" tIns="45700" rIns="91425" bIns="45700" anchor="t" anchorCtr="0">
            <a:noAutofit/>
          </a:bodyPr>
          <a:lstStyle/>
          <a:p>
            <a:pPr marL="0" marR="0" lvl="0" indent="0" algn="r" rtl="1">
              <a:spcBef>
                <a:spcPts val="0"/>
              </a:spcBef>
              <a:spcAft>
                <a:spcPts val="0"/>
              </a:spcAft>
              <a:buClr>
                <a:srgbClr val="EFEFEF"/>
              </a:buClr>
              <a:buSzPct val="80000"/>
              <a:buNone/>
            </a:pPr>
            <a:r>
              <a:rPr lang="ar-AE" sz="2400" b="1" dirty="0">
                <a:solidFill>
                  <a:srgbClr val="016794"/>
                </a:solidFill>
                <a:latin typeface="Arial" panose="020B0604020202020204" pitchFamily="34" charset="0"/>
                <a:cs typeface="Arial" panose="020B0604020202020204" pitchFamily="34" charset="0"/>
              </a:rPr>
              <a:t>نشاط اختياري:</a:t>
            </a:r>
          </a:p>
          <a:p>
            <a:pPr marL="0" marR="0" lvl="0" indent="0" algn="l" rtl="0">
              <a:spcBef>
                <a:spcPts val="0"/>
              </a:spcBef>
              <a:spcAft>
                <a:spcPts val="0"/>
              </a:spcAft>
              <a:buClr>
                <a:srgbClr val="EFEFEF"/>
              </a:buClr>
              <a:buSzPct val="80000"/>
              <a:buNone/>
            </a:pPr>
            <a:endParaRPr lang="en-US" sz="1800" u="none" strike="noStrike" cap="none" dirty="0">
              <a:solidFill>
                <a:schemeClr val="tx1">
                  <a:lumMod val="65000"/>
                  <a:lumOff val="35000"/>
                </a:schemeClr>
              </a:solidFill>
              <a:latin typeface="Arial" panose="020B0604020202020204" pitchFamily="34" charset="0"/>
              <a:cs typeface="Arial" panose="020B0604020202020204" pitchFamily="34" charset="0"/>
              <a:sym typeface="Century Gothic"/>
            </a:endParaRPr>
          </a:p>
          <a:p>
            <a:pPr marL="0" lvl="0" indent="0">
              <a:spcAft>
                <a:spcPts val="1800"/>
              </a:spcAft>
              <a:buNone/>
            </a:pPr>
            <a:r>
              <a:rPr lang="ar-AE" sz="2400" dirty="0">
                <a:solidFill>
                  <a:schemeClr val="tx1">
                    <a:lumMod val="65000"/>
                    <a:lumOff val="35000"/>
                  </a:schemeClr>
                </a:solidFill>
                <a:latin typeface="Arial" panose="020B0604020202020204" pitchFamily="34" charset="0"/>
                <a:cs typeface="Arial" panose="020B0604020202020204" pitchFamily="34" charset="0"/>
              </a:rPr>
              <a:t>فكِّر مجددًا في المرشدين / الموجهين الذين تحدثنا عنهم في بداية التدريب...</a:t>
            </a:r>
          </a:p>
          <a:p>
            <a:pPr marL="0" indent="0">
              <a:spcAft>
                <a:spcPts val="1800"/>
              </a:spcAft>
              <a:buClr>
                <a:srgbClr val="EFEFEF"/>
              </a:buClr>
              <a:buNone/>
            </a:pPr>
            <a:r>
              <a:rPr lang="ar-AE" sz="2400" dirty="0">
                <a:solidFill>
                  <a:schemeClr val="tx1">
                    <a:lumMod val="65000"/>
                    <a:lumOff val="35000"/>
                  </a:schemeClr>
                </a:solidFill>
                <a:latin typeface="Arial" panose="020B0604020202020204" pitchFamily="34" charset="0"/>
                <a:cs typeface="Arial" panose="020B0604020202020204" pitchFamily="34" charset="0"/>
                <a:sym typeface="Century Gothic"/>
              </a:rPr>
              <a:t>اكتب كلمات أو ارسم على الرسم البياني الخاص بالمشرف لتوضيح المعارف أو المهارات أو السلوكيات التي أظهروها.</a:t>
            </a:r>
          </a:p>
          <a:p>
            <a:pPr marL="742950" marR="0" lvl="1" indent="-285750" algn="l" rtl="0">
              <a:spcBef>
                <a:spcPts val="1000"/>
              </a:spcBef>
              <a:spcAft>
                <a:spcPts val="0"/>
              </a:spcAft>
              <a:buClr>
                <a:srgbClr val="115684"/>
              </a:buClr>
              <a:buSzPct val="79999"/>
              <a:buFont typeface="Noto Sans Symbols"/>
              <a:buChar char="✓"/>
            </a:pPr>
            <a:endParaRPr lang="en-US" sz="1800" u="none" strike="noStrike" cap="none" dirty="0">
              <a:solidFill>
                <a:srgbClr val="151515"/>
              </a:solidFill>
              <a:latin typeface="Arial" panose="020B0604020202020204" pitchFamily="34" charset="0"/>
              <a:cs typeface="Arial" panose="020B0604020202020204" pitchFamily="34" charset="0"/>
              <a:sym typeface="Century Gothic"/>
            </a:endParaRPr>
          </a:p>
          <a:p>
            <a:pPr marL="342900" marR="0" lvl="0" indent="-342900" algn="l" rtl="0">
              <a:spcBef>
                <a:spcPts val="1000"/>
              </a:spcBef>
              <a:spcAft>
                <a:spcPts val="0"/>
              </a:spcAft>
              <a:buClr>
                <a:srgbClr val="EFEFEF"/>
              </a:buClr>
              <a:buSzPct val="79999"/>
              <a:buFont typeface="Noto Sans Symbols"/>
              <a:buNone/>
            </a:pPr>
            <a:endParaRPr sz="1800" u="none" strike="noStrike" cap="none" dirty="0">
              <a:solidFill>
                <a:srgbClr val="151515"/>
              </a:solidFill>
              <a:latin typeface="Arial" panose="020B0604020202020204" pitchFamily="34" charset="0"/>
              <a:cs typeface="Arial" panose="020B0604020202020204" pitchFamily="34" charset="0"/>
              <a:sym typeface="Century Gothic"/>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373" y="51694"/>
            <a:ext cx="2101619" cy="2101619"/>
          </a:xfrm>
          <a:prstGeom prst="rect">
            <a:avLst/>
          </a:prstGeom>
        </p:spPr>
      </p:pic>
      <p:pic>
        <p:nvPicPr>
          <p:cNvPr id="4" name="Picture 3"/>
          <p:cNvPicPr>
            <a:picLocks noChangeAspect="1"/>
          </p:cNvPicPr>
          <p:nvPr/>
        </p:nvPicPr>
        <p:blipFill>
          <a:blip r:embed="rId4"/>
          <a:stretch>
            <a:fillRect/>
          </a:stretch>
        </p:blipFill>
        <p:spPr>
          <a:xfrm>
            <a:off x="8254571" y="1090862"/>
            <a:ext cx="1862085" cy="4954671"/>
          </a:xfrm>
          <a:prstGeom prst="rect">
            <a:avLst/>
          </a:prstGeom>
        </p:spPr>
      </p:pic>
      <p:sp>
        <p:nvSpPr>
          <p:cNvPr id="9" name="TextBox 8"/>
          <p:cNvSpPr txBox="1"/>
          <p:nvPr/>
        </p:nvSpPr>
        <p:spPr>
          <a:xfrm>
            <a:off x="10106026" y="3694296"/>
            <a:ext cx="1535584" cy="400110"/>
          </a:xfrm>
          <a:prstGeom prst="rect">
            <a:avLst/>
          </a:prstGeom>
          <a:noFill/>
        </p:spPr>
        <p:txBody>
          <a:bodyPr wrap="square" rtlCol="0">
            <a:spAutoFit/>
          </a:bodyPr>
          <a:lstStyle/>
          <a:p>
            <a:pPr algn="l"/>
            <a:r>
              <a:rPr lang="ar-AE" sz="2000" b="1">
                <a:solidFill>
                  <a:srgbClr val="97467D"/>
                </a:solidFill>
                <a:latin typeface="Arial" panose="020B0604020202020204" pitchFamily="34" charset="0"/>
                <a:ea typeface="Helvetica" charset="0"/>
                <a:cs typeface="Arial" panose="020B0604020202020204" pitchFamily="34" charset="0"/>
              </a:rPr>
              <a:t>المهارات</a:t>
            </a:r>
          </a:p>
        </p:txBody>
      </p:sp>
      <p:sp>
        <p:nvSpPr>
          <p:cNvPr id="11" name="TextBox 10"/>
          <p:cNvSpPr txBox="1"/>
          <p:nvPr/>
        </p:nvSpPr>
        <p:spPr>
          <a:xfrm>
            <a:off x="8378596" y="617108"/>
            <a:ext cx="1534525" cy="400110"/>
          </a:xfrm>
          <a:prstGeom prst="rect">
            <a:avLst/>
          </a:prstGeom>
          <a:noFill/>
        </p:spPr>
        <p:txBody>
          <a:bodyPr wrap="square" rtlCol="0">
            <a:spAutoFit/>
          </a:bodyPr>
          <a:lstStyle/>
          <a:p>
            <a:pPr algn="ctr"/>
            <a:r>
              <a:rPr lang="ar-AE" sz="2000" b="1" dirty="0">
                <a:solidFill>
                  <a:srgbClr val="97467D"/>
                </a:solidFill>
                <a:latin typeface="Arial" panose="020B0604020202020204" pitchFamily="34" charset="0"/>
                <a:ea typeface="Helvetica" charset="0"/>
                <a:cs typeface="Arial" panose="020B0604020202020204" pitchFamily="34" charset="0"/>
              </a:rPr>
              <a:t>المعرفة</a:t>
            </a:r>
          </a:p>
        </p:txBody>
      </p:sp>
      <p:sp>
        <p:nvSpPr>
          <p:cNvPr id="10" name="TextBox 9"/>
          <p:cNvSpPr txBox="1"/>
          <p:nvPr/>
        </p:nvSpPr>
        <p:spPr>
          <a:xfrm>
            <a:off x="9828079" y="1910765"/>
            <a:ext cx="2283088" cy="400110"/>
          </a:xfrm>
          <a:prstGeom prst="rect">
            <a:avLst/>
          </a:prstGeom>
          <a:noFill/>
        </p:spPr>
        <p:txBody>
          <a:bodyPr wrap="square" rtlCol="0">
            <a:spAutoFit/>
          </a:bodyPr>
          <a:lstStyle/>
          <a:p>
            <a:pPr algn="l"/>
            <a:r>
              <a:rPr lang="ar-AE" sz="2000" b="1" dirty="0">
                <a:solidFill>
                  <a:srgbClr val="97467D"/>
                </a:solidFill>
                <a:latin typeface="Arial" panose="020B0604020202020204" pitchFamily="34" charset="0"/>
                <a:ea typeface="Helvetica" charset="0"/>
                <a:cs typeface="Arial" panose="020B0604020202020204" pitchFamily="34" charset="0"/>
              </a:rPr>
              <a:t>المواقف والسلوكيات</a:t>
            </a:r>
          </a:p>
        </p:txBody>
      </p:sp>
    </p:spTree>
    <p:extLst>
      <p:ext uri="{BB962C8B-B14F-4D97-AF65-F5344CB8AC3E}">
        <p14:creationId xmlns:p14="http://schemas.microsoft.com/office/powerpoint/2010/main" val="4198007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8" name="Shape 211"/>
          <p:cNvSpPr txBox="1">
            <a:spLocks noGrp="1"/>
          </p:cNvSpPr>
          <p:nvPr>
            <p:ph type="title"/>
          </p:nvPr>
        </p:nvSpPr>
        <p:spPr>
          <a:xfrm>
            <a:off x="4621269" y="307680"/>
            <a:ext cx="4899838" cy="1273362"/>
          </a:xfrm>
          <a:prstGeom prst="rect">
            <a:avLst/>
          </a:prstGeom>
          <a:noFill/>
          <a:ln>
            <a:noFill/>
          </a:ln>
        </p:spPr>
        <p:txBody>
          <a:bodyPr lIns="91425" tIns="45700" rIns="91425" bIns="45700" anchor="t" anchorCtr="0">
            <a:noAutofit/>
          </a:bodyPr>
          <a:lstStyle/>
          <a:p>
            <a:pPr>
              <a:buClr>
                <a:srgbClr val="151515"/>
              </a:buClr>
              <a:buSzPct val="25000"/>
            </a:pPr>
            <a:r>
              <a:rPr lang="ar-AE" sz="3600" b="1" dirty="0">
                <a:solidFill>
                  <a:srgbClr val="016794"/>
                </a:solidFill>
                <a:latin typeface="Arial" panose="020B0604020202020204" pitchFamily="34" charset="0"/>
                <a:cs typeface="Arial" panose="020B0604020202020204" pitchFamily="34" charset="0"/>
              </a:rPr>
              <a:t>كفاءات المشرف</a:t>
            </a:r>
            <a:br>
              <a:rPr lang="ar-AE" sz="3600" b="1" dirty="0">
                <a:solidFill>
                  <a:srgbClr val="016794"/>
                </a:solidFill>
                <a:latin typeface="Arial" panose="020B0604020202020204" pitchFamily="34" charset="0"/>
                <a:cs typeface="Arial" panose="020B0604020202020204" pitchFamily="34" charset="0"/>
              </a:rPr>
            </a:br>
            <a:endParaRPr lang="ar-AE" sz="3600" b="1" dirty="0">
              <a:solidFill>
                <a:srgbClr val="016794"/>
              </a:solidFill>
              <a:latin typeface="Arial" panose="020B0604020202020204" pitchFamily="34" charset="0"/>
              <a:cs typeface="Arial" panose="020B0604020202020204" pitchFamily="34" charset="0"/>
            </a:endParaRPr>
          </a:p>
        </p:txBody>
      </p:sp>
      <p:sp>
        <p:nvSpPr>
          <p:cNvPr id="5" name="Rectangle 4"/>
          <p:cNvSpPr/>
          <p:nvPr/>
        </p:nvSpPr>
        <p:spPr>
          <a:xfrm>
            <a:off x="9954943" y="-1"/>
            <a:ext cx="223705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9830582" y="3611836"/>
            <a:ext cx="2189869" cy="3246163"/>
          </a:xfrm>
          <a:prstGeom prst="rect">
            <a:avLst/>
          </a:prstGeom>
        </p:spPr>
      </p:pic>
      <p:pic>
        <p:nvPicPr>
          <p:cNvPr id="14" name="Picture 1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10800000">
            <a:off x="9942299" y="0"/>
            <a:ext cx="2189869" cy="3246163"/>
          </a:xfrm>
          <a:prstGeom prst="rect">
            <a:avLst/>
          </a:prstGeom>
        </p:spPr>
      </p:pic>
      <p:sp>
        <p:nvSpPr>
          <p:cNvPr id="11" name="Content Placeholder 2">
            <a:extLst>
              <a:ext uri="{FF2B5EF4-FFF2-40B4-BE49-F238E27FC236}">
                <a16:creationId xmlns:a16="http://schemas.microsoft.com/office/drawing/2014/main" id="{996D7086-52E9-4B6C-81C2-BF93F8CA9CC7}"/>
              </a:ext>
            </a:extLst>
          </p:cNvPr>
          <p:cNvSpPr>
            <a:spLocks noGrp="1"/>
          </p:cNvSpPr>
          <p:nvPr/>
        </p:nvSpPr>
        <p:spPr>
          <a:xfrm>
            <a:off x="728978" y="813950"/>
            <a:ext cx="4395788" cy="6171755"/>
          </a:xfrm>
          <a:prstGeom prst="rect">
            <a:avLst/>
          </a:prstGeom>
        </p:spPr>
        <p:txBody>
          <a:bodyPr vert="horz" lIns="91440" tIns="45720" rIns="91440" bIns="45720" rtlCol="0" anchor="t">
            <a:noAutofit/>
          </a:bodyPr>
          <a:lst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a:lstStyle>
          <a:p>
            <a:pPr marL="0" indent="0">
              <a:buClr>
                <a:srgbClr val="97467D"/>
              </a:buClr>
              <a:buSzPct val="100000"/>
              <a:buNone/>
            </a:pPr>
            <a:r>
              <a:rPr lang="ar-AE" sz="2000" b="1" dirty="0">
                <a:solidFill>
                  <a:srgbClr val="97467D"/>
                </a:solidFill>
                <a:latin typeface="Arial" panose="020B0604020202020204" pitchFamily="34" charset="0"/>
                <a:ea typeface="Helvetica Neue" charset="0"/>
                <a:cs typeface="Arial" panose="020B0604020202020204" pitchFamily="34" charset="0"/>
              </a:rPr>
              <a:t>التوجهات / السلوكيات:</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المهارات والأخلاقيات المهنية بالغة التقدير</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الولاء للفريق</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التركيز على تحسين النتائج للأطفال</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الحضور وقابلية الاعتماد عليه وسرعة الاستجابة والثبات على الرأي</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الصبر والتعاطف</a:t>
            </a:r>
          </a:p>
          <a:p>
            <a:pPr marL="0" indent="0">
              <a:buClr>
                <a:srgbClr val="97467D"/>
              </a:buClr>
              <a:buSzPct val="100000"/>
              <a:buNone/>
            </a:pPr>
            <a:r>
              <a:rPr lang="ar-AE" sz="2000" b="1" dirty="0">
                <a:solidFill>
                  <a:srgbClr val="97467D"/>
                </a:solidFill>
                <a:latin typeface="Arial" panose="020B0604020202020204" pitchFamily="34" charset="0"/>
                <a:ea typeface="Helvetica Neue" charset="0"/>
                <a:cs typeface="Arial" panose="020B0604020202020204" pitchFamily="34" charset="0"/>
              </a:rPr>
              <a:t>المعرفة:</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التعرف على المخاوف / الأفكار المشتركة بين أخصائيي إدارة الحالة</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معرفة المهام والممارسات والمهارات المتعلقة بالإشراف</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الخبرة في مجال إدارة الحالات (عامان من الخبرة كحد أدنى)</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معرفة المبادئ التوجيهية الخاصة بإدارة الحالات.</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معرفة ديناميكيات المجموعة أو الفريق</a:t>
            </a:r>
          </a:p>
        </p:txBody>
      </p:sp>
      <p:sp>
        <p:nvSpPr>
          <p:cNvPr id="13" name="Content Placeholder 3">
            <a:extLst>
              <a:ext uri="{FF2B5EF4-FFF2-40B4-BE49-F238E27FC236}">
                <a16:creationId xmlns:a16="http://schemas.microsoft.com/office/drawing/2014/main" id="{9613273B-0BFA-4E1F-9203-B0E87E6A60BC}"/>
              </a:ext>
            </a:extLst>
          </p:cNvPr>
          <p:cNvSpPr>
            <a:spLocks noGrp="1"/>
          </p:cNvSpPr>
          <p:nvPr/>
        </p:nvSpPr>
        <p:spPr>
          <a:xfrm>
            <a:off x="5457825" y="813950"/>
            <a:ext cx="4063282" cy="5440235"/>
          </a:xfrm>
          <a:prstGeom prst="rect">
            <a:avLst/>
          </a:prstGeom>
        </p:spPr>
        <p:txBody>
          <a:bodyPr vert="horz" lIns="91440" tIns="45720" rIns="91440" bIns="45720" rtlCol="0" anchor="t">
            <a:noAutofit/>
          </a:bodyPr>
          <a:lst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a:lstStyle>
          <a:p>
            <a:pPr marL="0" indent="0">
              <a:buClr>
                <a:srgbClr val="97467D"/>
              </a:buClr>
              <a:buSzPct val="100000"/>
              <a:buNone/>
            </a:pPr>
            <a:r>
              <a:rPr lang="ar-AE" sz="2000" b="1" dirty="0">
                <a:solidFill>
                  <a:srgbClr val="97467D"/>
                </a:solidFill>
                <a:latin typeface="Arial" panose="020B0604020202020204" pitchFamily="34" charset="0"/>
                <a:ea typeface="Helvetica Neue" charset="0"/>
                <a:cs typeface="Arial" panose="020B0604020202020204" pitchFamily="34" charset="0"/>
              </a:rPr>
              <a:t>المهارات:</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بناء الثقة</a:t>
            </a:r>
            <a:r>
              <a:rPr lang="en-US"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مع الفريق والجهات الفاعلة الخارجية</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القيادة</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تيسير المجموعات</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عدم النقد </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القدرة على مراعاة وجهات النظر المتعددة </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تشجيع الممارسة التأملية</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تحديد نقاط القوة (المنهج القائم على نقاط القوة) لدى أخصائيي إدارة الحالة والاستناد إليها</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مهارات التواصل الممتاز والاستماع الإيجابي</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القدرة على التمييز بين مهام المدير ومهام المشرف</a:t>
            </a:r>
          </a:p>
          <a:p>
            <a:pPr lvl="1">
              <a:buClr>
                <a:srgbClr val="97467D"/>
              </a:buClr>
              <a:buSzPct val="100000"/>
              <a:buFont typeface="Wingdings" charset="2"/>
              <a:buChar char="§"/>
            </a:pPr>
            <a:r>
              <a:rPr lang="ar-AE" sz="1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القدرة على إدارة التوقعات المتعلقة بما يمكن تحقيقه في حالة فردية. </a:t>
            </a:r>
          </a:p>
          <a:p>
            <a:pPr>
              <a:buClr>
                <a:srgbClr val="EFEFEF"/>
              </a:buClr>
            </a:pPr>
            <a:endParaRPr lang="en-US" sz="1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spTree>
    <p:extLst>
      <p:ext uri="{BB962C8B-B14F-4D97-AF65-F5344CB8AC3E}">
        <p14:creationId xmlns:p14="http://schemas.microsoft.com/office/powerpoint/2010/main" val="3837788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2" cy="6858000"/>
          </a:xfrm>
          <a:prstGeom prst="rect">
            <a:avLst/>
          </a:prstGeom>
        </p:spPr>
      </p:pic>
      <p:sp>
        <p:nvSpPr>
          <p:cNvPr id="13" name="Rectangle 12"/>
          <p:cNvSpPr/>
          <p:nvPr/>
        </p:nvSpPr>
        <p:spPr>
          <a:xfrm>
            <a:off x="0" y="1"/>
            <a:ext cx="12192002" cy="6858000"/>
          </a:xfrm>
          <a:prstGeom prst="rect">
            <a:avLst/>
          </a:prstGeom>
          <a:solidFill>
            <a:srgbClr val="97467D">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Shape 316"/>
          <p:cNvSpPr txBox="1">
            <a:spLocks noGrp="1"/>
          </p:cNvSpPr>
          <p:nvPr>
            <p:ph idx="1"/>
          </p:nvPr>
        </p:nvSpPr>
        <p:spPr>
          <a:xfrm>
            <a:off x="6795565" y="2090722"/>
            <a:ext cx="4607021" cy="4928766"/>
          </a:xfrm>
          <a:prstGeom prst="rect">
            <a:avLst/>
          </a:prstGeom>
          <a:noFill/>
          <a:ln>
            <a:noFill/>
          </a:ln>
        </p:spPr>
        <p:txBody>
          <a:bodyPr lIns="91425" tIns="45700" rIns="91425" bIns="45700" anchor="t" anchorCtr="0">
            <a:noAutofit/>
          </a:bodyPr>
          <a:lstStyle/>
          <a:p>
            <a:pPr>
              <a:buClr>
                <a:schemeClr val="bg1"/>
              </a:buClr>
              <a:buFont typeface="Wingdings" charset="2"/>
              <a:buChar char="§"/>
            </a:pPr>
            <a:r>
              <a:rPr lang="ar-AE" sz="2400" dirty="0">
                <a:solidFill>
                  <a:schemeClr val="bg1"/>
                </a:solidFill>
                <a:latin typeface="Arial" panose="020B0604020202020204" pitchFamily="34" charset="0"/>
                <a:cs typeface="Arial" panose="020B0604020202020204" pitchFamily="34" charset="0"/>
              </a:rPr>
              <a:t>الاستماع الإيجابي والتواصل</a:t>
            </a:r>
          </a:p>
          <a:p>
            <a:pPr>
              <a:buClr>
                <a:schemeClr val="bg1"/>
              </a:buClr>
              <a:buFont typeface="Wingdings" charset="2"/>
              <a:buChar char="§"/>
            </a:pPr>
            <a:r>
              <a:rPr lang="ar-AE" sz="2400" dirty="0">
                <a:solidFill>
                  <a:schemeClr val="bg1"/>
                </a:solidFill>
                <a:latin typeface="Arial" panose="020B0604020202020204" pitchFamily="34" charset="0"/>
                <a:cs typeface="Arial" panose="020B0604020202020204" pitchFamily="34" charset="0"/>
              </a:rPr>
              <a:t>التدريب</a:t>
            </a:r>
          </a:p>
          <a:p>
            <a:pPr>
              <a:buClr>
                <a:schemeClr val="bg1"/>
              </a:buClr>
              <a:buFont typeface="Wingdings" charset="2"/>
              <a:buChar char="§"/>
            </a:pPr>
            <a:r>
              <a:rPr lang="ar-SA" sz="2400" dirty="0">
                <a:solidFill>
                  <a:schemeClr val="bg1"/>
                </a:solidFill>
                <a:latin typeface="Arial" panose="020B0604020202020204" pitchFamily="34" charset="0"/>
                <a:cs typeface="Arial" panose="020B0604020202020204" pitchFamily="34" charset="0"/>
              </a:rPr>
              <a:t>تقديم </a:t>
            </a:r>
            <a:r>
              <a:rPr lang="ar-AE" sz="2400" dirty="0">
                <a:solidFill>
                  <a:schemeClr val="bg1"/>
                </a:solidFill>
                <a:latin typeface="Arial" panose="020B0604020202020204" pitchFamily="34" charset="0"/>
                <a:cs typeface="Arial" panose="020B0604020202020204" pitchFamily="34" charset="0"/>
              </a:rPr>
              <a:t>التعقيبات</a:t>
            </a:r>
          </a:p>
          <a:p>
            <a:pPr>
              <a:buClr>
                <a:schemeClr val="bg1"/>
              </a:buClr>
              <a:buFont typeface="Wingdings" charset="2"/>
              <a:buChar char="§"/>
            </a:pPr>
            <a:r>
              <a:rPr lang="ar-AE" sz="2400" dirty="0">
                <a:solidFill>
                  <a:schemeClr val="bg1"/>
                </a:solidFill>
                <a:latin typeface="Arial" panose="020B0604020202020204" pitchFamily="34" charset="0"/>
                <a:cs typeface="Arial" panose="020B0604020202020204" pitchFamily="34" charset="0"/>
              </a:rPr>
              <a:t>تطبيق معرفة المبادئ التوجيهية</a:t>
            </a:r>
          </a:p>
          <a:p>
            <a:pPr>
              <a:buClr>
                <a:schemeClr val="bg1"/>
              </a:buClr>
              <a:buFont typeface="Wingdings" charset="2"/>
              <a:buChar char="§"/>
            </a:pPr>
            <a:r>
              <a:rPr lang="ar-AE" sz="2400" dirty="0">
                <a:solidFill>
                  <a:schemeClr val="bg1"/>
                </a:solidFill>
                <a:highlight>
                  <a:srgbClr val="FFFF00"/>
                </a:highlight>
                <a:latin typeface="Arial" panose="020B0604020202020204" pitchFamily="34" charset="0"/>
                <a:cs typeface="Arial" panose="020B0604020202020204" pitchFamily="34" charset="0"/>
              </a:rPr>
              <a:t>التيسير</a:t>
            </a:r>
          </a:p>
        </p:txBody>
      </p:sp>
      <p:sp>
        <p:nvSpPr>
          <p:cNvPr id="315" name="Shape 315"/>
          <p:cNvSpPr txBox="1">
            <a:spLocks noGrp="1"/>
          </p:cNvSpPr>
          <p:nvPr>
            <p:ph type="title"/>
          </p:nvPr>
        </p:nvSpPr>
        <p:spPr>
          <a:xfrm>
            <a:off x="719519" y="524742"/>
            <a:ext cx="10683067" cy="1325563"/>
          </a:xfrm>
          <a:prstGeom prst="rect">
            <a:avLst/>
          </a:prstGeom>
          <a:noFill/>
          <a:ln>
            <a:noFill/>
          </a:ln>
        </p:spPr>
        <p:txBody>
          <a:bodyPr lIns="91425" tIns="45700" rIns="91425" bIns="45700" anchor="t" anchorCtr="0">
            <a:noAutofit/>
          </a:bodyPr>
          <a:lstStyle/>
          <a:p>
            <a:pPr marL="0" marR="0" lvl="0" indent="0" rtl="1">
              <a:spcBef>
                <a:spcPts val="0"/>
              </a:spcBef>
              <a:buClr>
                <a:srgbClr val="151515"/>
              </a:buClr>
              <a:buSzPct val="25000"/>
              <a:buFont typeface="Century Gothic"/>
              <a:buNone/>
            </a:pPr>
            <a:r>
              <a:rPr lang="ar-AE" sz="3600" b="1">
                <a:solidFill>
                  <a:schemeClr val="bg1"/>
                </a:solidFill>
                <a:latin typeface="Arial" panose="020B0604020202020204" pitchFamily="34" charset="0"/>
                <a:cs typeface="Arial" panose="020B0604020202020204" pitchFamily="34" charset="0"/>
              </a:rPr>
              <a:t>تطبيق الكفاءات المتعلقة بالإشراف</a:t>
            </a:r>
          </a:p>
        </p:txBody>
      </p:sp>
      <p:sp>
        <p:nvSpPr>
          <p:cNvPr id="9" name="Rectangle 8"/>
          <p:cNvSpPr/>
          <p:nvPr/>
        </p:nvSpPr>
        <p:spPr>
          <a:xfrm>
            <a:off x="7785327" y="1218109"/>
            <a:ext cx="3617259" cy="92275"/>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9EBAFC81-B257-4C2C-8470-7A651FC672D8}"/>
              </a:ext>
            </a:extLst>
          </p:cNvPr>
          <p:cNvSpPr/>
          <p:nvPr/>
        </p:nvSpPr>
        <p:spPr>
          <a:xfrm>
            <a:off x="172889" y="6387291"/>
            <a:ext cx="3057247" cy="369332"/>
          </a:xfrm>
          <a:prstGeom prst="rect">
            <a:avLst/>
          </a:prstGeom>
        </p:spPr>
        <p:txBody>
          <a:bodyPr wrap="none">
            <a:spAutoFit/>
          </a:bodyPr>
          <a:lstStyle/>
          <a:p>
            <a:r>
              <a:rPr lang="ar-AE" i="1" dirty="0">
                <a:solidFill>
                  <a:schemeClr val="bg1"/>
                </a:solidFill>
                <a:latin typeface="Arial" panose="020B0604020202020204" pitchFamily="34" charset="0"/>
                <a:ea typeface="Helvetica Neue" charset="0"/>
                <a:cs typeface="Arial" panose="020B0604020202020204" pitchFamily="34" charset="0"/>
              </a:rPr>
              <a:t>الصورة: سلينا مار / لجنة الإنقاذ الدوليّة</a:t>
            </a:r>
          </a:p>
        </p:txBody>
      </p:sp>
    </p:spTree>
    <p:extLst>
      <p:ext uri="{BB962C8B-B14F-4D97-AF65-F5344CB8AC3E}">
        <p14:creationId xmlns:p14="http://schemas.microsoft.com/office/powerpoint/2010/main" val="2117206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857351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2339982" y="421740"/>
            <a:ext cx="10515600" cy="1325563"/>
          </a:xfrm>
          <a:prstGeom prst="rect">
            <a:avLst/>
          </a:prstGeom>
        </p:spPr>
        <p:txBody>
          <a:bodyPr lIns="91425" tIns="91425" rIns="91425" bIns="91425" anchor="t" anchorCtr="0">
            <a:noAutofit/>
          </a:bodyPr>
          <a:lstStyle/>
          <a:p>
            <a:r>
              <a:rPr lang="ar-AE" sz="3200" b="1" dirty="0">
                <a:solidFill>
                  <a:srgbClr val="016794"/>
                </a:solidFill>
                <a:latin typeface="Arial" panose="020B0604020202020204" pitchFamily="34" charset="0"/>
                <a:cs typeface="Arial" panose="020B0604020202020204" pitchFamily="34" charset="0"/>
              </a:rPr>
              <a:t>مهارات الاستماع الإيجابي</a:t>
            </a:r>
            <a:br>
              <a:rPr lang="ar-AE" sz="3200" b="1" dirty="0">
                <a:solidFill>
                  <a:srgbClr val="016794"/>
                </a:solidFill>
                <a:latin typeface="Arial" panose="020B0604020202020204" pitchFamily="34" charset="0"/>
                <a:cs typeface="Arial" panose="020B0604020202020204" pitchFamily="34" charset="0"/>
              </a:rPr>
            </a:br>
            <a:endParaRPr lang="ar-AE" sz="3200" b="1" dirty="0">
              <a:solidFill>
                <a:srgbClr val="016794"/>
              </a:solidFill>
              <a:latin typeface="Arial" panose="020B0604020202020204" pitchFamily="34" charset="0"/>
              <a:cs typeface="Arial" panose="020B0604020202020204" pitchFamily="34" charset="0"/>
            </a:endParaRPr>
          </a:p>
        </p:txBody>
      </p:sp>
      <p:sp>
        <p:nvSpPr>
          <p:cNvPr id="3" name="Rectangle 2"/>
          <p:cNvSpPr/>
          <p:nvPr/>
        </p:nvSpPr>
        <p:spPr>
          <a:xfrm>
            <a:off x="8619460"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8619460" y="0"/>
            <a:ext cx="3572540" cy="6858000"/>
          </a:xfrm>
          <a:prstGeom prst="rect">
            <a:avLst/>
          </a:prstGeom>
        </p:spPr>
      </p:pic>
      <p:sp>
        <p:nvSpPr>
          <p:cNvPr id="4" name="TextBox 3"/>
          <p:cNvSpPr txBox="1"/>
          <p:nvPr/>
        </p:nvSpPr>
        <p:spPr>
          <a:xfrm>
            <a:off x="1202048" y="1483360"/>
            <a:ext cx="6649720" cy="2585323"/>
          </a:xfrm>
          <a:prstGeom prst="rect">
            <a:avLst/>
          </a:prstGeom>
          <a:noFill/>
        </p:spPr>
        <p:txBody>
          <a:bodyPr wrap="square" rtlCol="0">
            <a:spAutoFit/>
          </a:bodyPr>
          <a:lstStyle/>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لغة الجسد</a:t>
            </a:r>
          </a:p>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الأسئلة المفتوحة والأسئلة المغلقة والأسئلة التي تبدأ بـ "لماذا"</a:t>
            </a:r>
          </a:p>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إعادة الصياغة </a:t>
            </a:r>
          </a:p>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إعادة التعبير</a:t>
            </a:r>
          </a:p>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إعادة التفكير</a:t>
            </a:r>
          </a:p>
          <a:p>
            <a:pPr marL="342900" indent="-342900">
              <a:buClr>
                <a:srgbClr val="97467D"/>
              </a:buClr>
              <a:buFont typeface="Wingdings" charset="2"/>
              <a:buChar char="§"/>
            </a:pPr>
            <a:r>
              <a:rPr lang="ar-AE" sz="2400" dirty="0">
                <a:latin typeface="Arial" panose="020B0604020202020204" pitchFamily="34" charset="0"/>
                <a:ea typeface="Helvetica Neue" charset="0"/>
                <a:cs typeface="Arial" panose="020B0604020202020204" pitchFamily="34" charset="0"/>
              </a:rPr>
              <a:t>تلخيص الحقائق</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4605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2379999" y="421740"/>
            <a:ext cx="10515600" cy="1325563"/>
          </a:xfrm>
          <a:prstGeom prst="rect">
            <a:avLst/>
          </a:prstGeom>
        </p:spPr>
        <p:txBody>
          <a:bodyPr lIns="91425" tIns="91425" rIns="91425" bIns="91425" anchor="t" anchorCtr="0">
            <a:noAutofit/>
          </a:bodyPr>
          <a:lstStyle/>
          <a:p>
            <a:r>
              <a:rPr lang="ar-AE" sz="3200" b="1" dirty="0">
                <a:solidFill>
                  <a:srgbClr val="016794"/>
                </a:solidFill>
                <a:latin typeface="Arial" panose="020B0604020202020204" pitchFamily="34" charset="0"/>
                <a:cs typeface="Arial" panose="020B0604020202020204" pitchFamily="34" charset="0"/>
              </a:rPr>
              <a:t>نصائح التواصل</a:t>
            </a:r>
            <a:br>
              <a:rPr lang="ar-AE" sz="3200" b="1" dirty="0">
                <a:solidFill>
                  <a:srgbClr val="016794"/>
                </a:solidFill>
                <a:latin typeface="Arial" panose="020B0604020202020204" pitchFamily="34" charset="0"/>
                <a:cs typeface="Arial" panose="020B0604020202020204" pitchFamily="34" charset="0"/>
              </a:rPr>
            </a:br>
            <a:endParaRPr lang="ar-AE" sz="3200" b="1" dirty="0">
              <a:solidFill>
                <a:srgbClr val="016794"/>
              </a:solidFill>
              <a:latin typeface="Arial" panose="020B0604020202020204" pitchFamily="34" charset="0"/>
              <a:cs typeface="Arial" panose="020B0604020202020204" pitchFamily="34" charset="0"/>
            </a:endParaRPr>
          </a:p>
        </p:txBody>
      </p:sp>
      <p:sp>
        <p:nvSpPr>
          <p:cNvPr id="3" name="Rectangle 2"/>
          <p:cNvSpPr/>
          <p:nvPr/>
        </p:nvSpPr>
        <p:spPr>
          <a:xfrm>
            <a:off x="8619460"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8619460" y="0"/>
            <a:ext cx="3572540" cy="6858000"/>
          </a:xfrm>
          <a:prstGeom prst="rect">
            <a:avLst/>
          </a:prstGeom>
        </p:spPr>
      </p:pic>
      <p:sp>
        <p:nvSpPr>
          <p:cNvPr id="4" name="TextBox 3"/>
          <p:cNvSpPr txBox="1"/>
          <p:nvPr/>
        </p:nvSpPr>
        <p:spPr>
          <a:xfrm>
            <a:off x="609985" y="1246909"/>
            <a:ext cx="7287491" cy="4431983"/>
          </a:xfrm>
          <a:prstGeom prst="rect">
            <a:avLst/>
          </a:prstGeom>
          <a:noFill/>
        </p:spPr>
        <p:txBody>
          <a:bodyPr wrap="square" rtlCol="0">
            <a:spAutoFit/>
          </a:bodyPr>
          <a:lstStyle/>
          <a:p>
            <a:pPr marL="342900" indent="-342900">
              <a:buClr>
                <a:srgbClr val="97467D"/>
              </a:buClr>
              <a:buFont typeface="Wingdings" panose="05000000000000000000" pitchFamily="2" charset="2"/>
              <a:buChar char="§"/>
            </a:pPr>
            <a:r>
              <a:rPr lang="ar-AE" sz="2400" dirty="0">
                <a:latin typeface="Arial" panose="020B0604020202020204" pitchFamily="34" charset="0"/>
                <a:cs typeface="Arial" panose="020B0604020202020204" pitchFamily="34" charset="0"/>
              </a:rPr>
              <a:t>أظهر تعاطفك تجاه التحديات التي تواجه أخصائي إدارة الحالة</a:t>
            </a:r>
            <a:r>
              <a:rPr lang="ar-SA" sz="2400" dirty="0">
                <a:latin typeface="Arial" panose="020B0604020202020204" pitchFamily="34" charset="0"/>
                <a:cs typeface="Arial" panose="020B0604020202020204" pitchFamily="34" charset="0"/>
              </a:rPr>
              <a:t> ومخاوفه</a:t>
            </a:r>
            <a:endParaRPr lang="ar-AE" sz="2400" dirty="0">
              <a:highlight>
                <a:srgbClr val="FFFF00"/>
              </a:highlight>
              <a:latin typeface="Arial" panose="020B0604020202020204" pitchFamily="34" charset="0"/>
              <a:cs typeface="Arial" panose="020B0604020202020204" pitchFamily="34" charset="0"/>
            </a:endParaRPr>
          </a:p>
          <a:p>
            <a:pPr marL="342900" indent="-342900">
              <a:buClr>
                <a:srgbClr val="97467D"/>
              </a:buClr>
              <a:buFont typeface="Wingdings" panose="05000000000000000000" pitchFamily="2" charset="2"/>
              <a:buChar char="§"/>
            </a:pPr>
            <a:r>
              <a:rPr lang="ar-AE" sz="2400" dirty="0">
                <a:latin typeface="Arial" panose="020B0604020202020204" pitchFamily="34" charset="0"/>
                <a:cs typeface="Arial" panose="020B0604020202020204" pitchFamily="34" charset="0"/>
              </a:rPr>
              <a:t>احرص على العمل من وجهة نظر قائمة على نقاط القوة مع التأكد من التركيز على ما تعتقد أن أخصائي إدارة الحالة فعله بشكل جيد وسؤاله عما يعتقد أنه كان من الممكن فعله بطريقة مختلفة قبل مشاركة التعقيبات الخاصة بك</a:t>
            </a:r>
          </a:p>
          <a:p>
            <a:pPr marL="342900" indent="-342900">
              <a:buClr>
                <a:srgbClr val="97467D"/>
              </a:buClr>
              <a:buFont typeface="Wingdings" panose="05000000000000000000" pitchFamily="2" charset="2"/>
              <a:buChar char="§"/>
            </a:pPr>
            <a:r>
              <a:rPr lang="ar-AE" sz="2400" dirty="0">
                <a:latin typeface="Arial" panose="020B0604020202020204" pitchFamily="34" charset="0"/>
                <a:cs typeface="Arial" panose="020B0604020202020204" pitchFamily="34" charset="0"/>
              </a:rPr>
              <a:t>اسعَ إلى تحفيز أخصائي إدارة الحالة بأن تطلب منه حل المشكلة بدلاً من تقديم الحلول له على الفور</a:t>
            </a:r>
          </a:p>
          <a:p>
            <a:pPr marL="342900" indent="-342900">
              <a:buClr>
                <a:srgbClr val="97467D"/>
              </a:buClr>
              <a:buFont typeface="Wingdings" panose="05000000000000000000" pitchFamily="2" charset="2"/>
              <a:buChar char="§"/>
            </a:pPr>
            <a:r>
              <a:rPr lang="ar-AE" sz="2400" dirty="0">
                <a:latin typeface="Arial" panose="020B0604020202020204" pitchFamily="34" charset="0"/>
                <a:cs typeface="Arial" panose="020B0604020202020204" pitchFamily="34" charset="0"/>
              </a:rPr>
              <a:t>قم بمساعدة أخصائيي إدارة الحالة على التمتع بالراحة عند التعامل مع ما يجهلون</a:t>
            </a:r>
          </a:p>
          <a:p>
            <a:pPr marL="342900" indent="-342900">
              <a:buClr>
                <a:srgbClr val="97467D"/>
              </a:buClr>
              <a:buFont typeface="Wingdings" panose="05000000000000000000" pitchFamily="2" charset="2"/>
              <a:buChar char="§"/>
            </a:pPr>
            <a:r>
              <a:rPr lang="ar-AE" sz="2400" dirty="0">
                <a:latin typeface="Arial" panose="020B0604020202020204" pitchFamily="34" charset="0"/>
                <a:cs typeface="Arial" panose="020B0604020202020204" pitchFamily="34" charset="0"/>
              </a:rPr>
              <a:t>اسأل أخصائي إدارة الحالة ما إذا كان يرغب في سماع أفكارك / ملاحظاتك قبل</a:t>
            </a:r>
            <a:r>
              <a:rPr lang="ar-SA" sz="2400" dirty="0">
                <a:latin typeface="Arial" panose="020B0604020202020204" pitchFamily="34" charset="0"/>
                <a:cs typeface="Arial" panose="020B0604020202020204" pitchFamily="34" charset="0"/>
              </a:rPr>
              <a:t> مشاركتها معه</a:t>
            </a:r>
            <a:endParaRPr lang="ar-AE" sz="2400" dirty="0">
              <a:highlight>
                <a:srgbClr val="FFFF00"/>
              </a:highlight>
              <a:latin typeface="Arial" panose="020B0604020202020204" pitchFamily="34" charset="0"/>
              <a:cs typeface="Arial" panose="020B0604020202020204" pitchFamily="34" charset="0"/>
            </a:endParaRPr>
          </a:p>
          <a:p>
            <a:pPr marL="285750" indent="-285750">
              <a:buClr>
                <a:srgbClr val="97467D"/>
              </a:buClr>
              <a:buFont typeface="Wingdings" panose="05000000000000000000" pitchFamily="2" charset="2"/>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1390248"/>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C-CPCM-Part-1-Templates" id="{0726AC30-C156-5344-8631-9F79890CA27B}" vid="{1CC2E6E7-A2E6-FD46-8AF9-EB712A36A5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IRC-CPCM-Part-1-Templates</Template>
  <TotalTime>6038</TotalTime>
  <Words>3601</Words>
  <Application>Microsoft Office PowerPoint</Application>
  <PresentationFormat>Widescreen</PresentationFormat>
  <Paragraphs>632</Paragraphs>
  <Slides>38</Slides>
  <Notes>37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38</vt:i4>
      </vt:variant>
    </vt:vector>
  </HeadingPairs>
  <TitlesOfParts>
    <vt:vector size="49" baseType="lpstr">
      <vt:lpstr>DengXian</vt:lpstr>
      <vt:lpstr>Arial</vt:lpstr>
      <vt:lpstr>Calibri</vt:lpstr>
      <vt:lpstr>Century Gothic</vt:lpstr>
      <vt:lpstr>Helvetica</vt:lpstr>
      <vt:lpstr>Helvetica Neue</vt:lpstr>
      <vt:lpstr>Helvetica Neue Medium</vt:lpstr>
      <vt:lpstr>Noto Sans Symbols</vt:lpstr>
      <vt:lpstr>Wingdings</vt:lpstr>
      <vt:lpstr>Wingdings 3</vt:lpstr>
      <vt:lpstr>Office Theme</vt:lpstr>
      <vt:lpstr>PowerPoint Presentation</vt:lpstr>
      <vt:lpstr>PowerPoint Presentation</vt:lpstr>
      <vt:lpstr>PowerPoint Presentation</vt:lpstr>
      <vt:lpstr>تمرين كفاءات المشرف المثالي </vt:lpstr>
      <vt:lpstr>كفاءات المشرف </vt:lpstr>
      <vt:lpstr>تطبيق الكفاءات المتعلقة بالإشراف</vt:lpstr>
      <vt:lpstr>PowerPoint Presentation</vt:lpstr>
      <vt:lpstr>مهارات الاستماع الإيجابي </vt:lpstr>
      <vt:lpstr>نصائح التواصل </vt:lpstr>
      <vt:lpstr>PowerPoint Presentation</vt:lpstr>
      <vt:lpstr>دعم أخصائيي إدارة الحالة</vt:lpstr>
      <vt:lpstr>تقديم طرق التدريب</vt:lpstr>
      <vt:lpstr>الممارسة التأملية: </vt:lpstr>
      <vt:lpstr> </vt:lpstr>
      <vt:lpstr>نقاط التعلم الرئيسية حول التوجيه</vt:lpstr>
      <vt:lpstr>PowerPoint Presentation</vt:lpstr>
      <vt:lpstr>PowerPoint Presentation</vt:lpstr>
      <vt:lpstr>لماذا تعتبر التعقيبات مهمة؟ </vt:lpstr>
      <vt:lpstr>مخاوف متعلقة بتقديم التعقيبات</vt:lpstr>
      <vt:lpstr>يمكن أن يؤدي الفشل في تقديم التعليقات البناءة إلى ما يلي:</vt:lpstr>
      <vt:lpstr>التعقيبات</vt:lpstr>
      <vt:lpstr>تمثيل دور تقديم التعقيبات</vt:lpstr>
      <vt:lpstr>مبادئ التعقيبات</vt:lpstr>
      <vt:lpstr>التعلم الرئيسي بشأن التعقيبات</vt:lpstr>
      <vt:lpstr>PowerPoint Presentation</vt:lpstr>
      <vt:lpstr>تطبيق المبادئ التوجيهية الخاصة بإدارة الحالات</vt:lpstr>
      <vt:lpstr>سيناريو المشرف - عمل في مجموعات صغيرة</vt:lpstr>
      <vt:lpstr>الرسائل الأساسية بشأن المبادئ التوجيهية</vt:lpstr>
      <vt:lpstr>PowerPoint Presentation</vt:lpstr>
      <vt:lpstr>PowerPoint Presentation</vt:lpstr>
      <vt:lpstr>PowerPoint Presentation</vt:lpstr>
      <vt:lpstr>PowerPoint Presentation</vt:lpstr>
      <vt:lpstr>رسائل أساسية بشأن تيسير المجموعة</vt:lpstr>
      <vt:lpstr>PowerPoint Presentation</vt:lpstr>
      <vt:lpstr>اختبار للمراجعة</vt:lpstr>
      <vt:lpstr>PowerPoint Presentation</vt:lpstr>
      <vt:lpstr>PowerPoint Presentation</vt:lpstr>
      <vt:lpstr>المراجع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KMCastrataro</cp:lastModifiedBy>
  <cp:revision>162</cp:revision>
  <dcterms:created xsi:type="dcterms:W3CDTF">2017-11-22T17:27:49Z</dcterms:created>
  <dcterms:modified xsi:type="dcterms:W3CDTF">2018-10-16T16:59:30Z</dcterms:modified>
</cp:coreProperties>
</file>