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5"/>
  </p:notesMasterIdLst>
  <p:handoutMasterIdLst>
    <p:handoutMasterId r:id="rId26"/>
  </p:handoutMasterIdLst>
  <p:sldIdLst>
    <p:sldId id="257" r:id="rId2"/>
    <p:sldId id="258" r:id="rId3"/>
    <p:sldId id="259" r:id="rId4"/>
    <p:sldId id="260" r:id="rId5"/>
    <p:sldId id="261" r:id="rId6"/>
    <p:sldId id="262" r:id="rId7"/>
    <p:sldId id="263" r:id="rId8"/>
    <p:sldId id="264" r:id="rId9"/>
    <p:sldId id="265" r:id="rId10"/>
    <p:sldId id="266" r:id="rId11"/>
    <p:sldId id="279" r:id="rId12"/>
    <p:sldId id="267" r:id="rId13"/>
    <p:sldId id="268" r:id="rId14"/>
    <p:sldId id="269" r:id="rId15"/>
    <p:sldId id="270" r:id="rId16"/>
    <p:sldId id="271" r:id="rId17"/>
    <p:sldId id="272" r:id="rId18"/>
    <p:sldId id="273" r:id="rId19"/>
    <p:sldId id="274" r:id="rId20"/>
    <p:sldId id="275" r:id="rId21"/>
    <p:sldId id="276" r:id="rId22"/>
    <p:sldId id="280" r:id="rId23"/>
    <p:sldId id="281" r:id="rId24"/>
  </p:sldIdLst>
  <p:sldSz cx="9144000" cy="6858000" type="screen4x3"/>
  <p:notesSz cx="6797675" cy="9926638"/>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107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7" autoAdjust="0"/>
    <p:restoredTop sz="94653" autoAdjust="0"/>
  </p:normalViewPr>
  <p:slideViewPr>
    <p:cSldViewPr>
      <p:cViewPr varScale="1">
        <p:scale>
          <a:sx n="89" d="100"/>
          <a:sy n="89" d="100"/>
        </p:scale>
        <p:origin x="-1592" y="-96"/>
      </p:cViewPr>
      <p:guideLst>
        <p:guide orient="horz" pos="2160"/>
        <p:guide pos="2880"/>
      </p:guideLst>
    </p:cSldViewPr>
  </p:slideViewPr>
  <p:outlineViewPr>
    <p:cViewPr>
      <p:scale>
        <a:sx n="33" d="100"/>
        <a:sy n="33" d="100"/>
      </p:scale>
      <p:origin x="144" y="2152"/>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notesMaster" Target="notesMasters/notesMaster1.xml"/><Relationship Id="rId26" Type="http://schemas.openxmlformats.org/officeDocument/2006/relationships/handoutMaster" Target="handoutMasters/handoutMaster1.xml"/><Relationship Id="rId27" Type="http://schemas.openxmlformats.org/officeDocument/2006/relationships/printerSettings" Target="printerSettings/printerSettings1.bin"/><Relationship Id="rId28" Type="http://schemas.openxmlformats.org/officeDocument/2006/relationships/presProps" Target="presProps.xml"/><Relationship Id="rId29" Type="http://schemas.openxmlformats.org/officeDocument/2006/relationships/viewProps" Target="viewProps.xml"/><Relationship Id="rId30" Type="http://schemas.openxmlformats.org/officeDocument/2006/relationships/theme" Target="theme/theme1.xml"/><Relationship Id="rId3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fr-CH"/>
          </a:p>
        </p:txBody>
      </p:sp>
      <p:sp>
        <p:nvSpPr>
          <p:cNvPr id="3" name="Espace réservé de la date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C74A49DA-4962-3C4C-99B5-3643AD6203C7}" type="datetime1">
              <a:rPr lang="fr-FR" smtClean="0"/>
              <a:t>06/06/2014</a:t>
            </a:fld>
            <a:endParaRPr lang="fr-CH"/>
          </a:p>
        </p:txBody>
      </p:sp>
      <p:sp>
        <p:nvSpPr>
          <p:cNvPr id="4" name="Espace réservé du pied de page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fr-CH"/>
          </a:p>
        </p:txBody>
      </p:sp>
      <p:sp>
        <p:nvSpPr>
          <p:cNvPr id="5" name="Espace réservé du numéro de diapositive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856161F1-DF0D-4101-86E3-70945DD6E36D}" type="slidenum">
              <a:rPr lang="fr-CH" smtClean="0"/>
              <a:t>‹#›</a:t>
            </a:fld>
            <a:endParaRPr lang="fr-CH"/>
          </a:p>
        </p:txBody>
      </p:sp>
    </p:spTree>
    <p:extLst>
      <p:ext uri="{BB962C8B-B14F-4D97-AF65-F5344CB8AC3E}">
        <p14:creationId xmlns:p14="http://schemas.microsoft.com/office/powerpoint/2010/main" val="294187590"/>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9C6E8973-816D-9E45-95DC-D4F275E46BAC}" type="datetime1">
              <a:rPr lang="fr-FR" smtClean="0"/>
              <a:t>06/06/2014</a:t>
            </a:fld>
            <a:endParaRPr lang="fr-FR"/>
          </a:p>
        </p:txBody>
      </p:sp>
      <p:sp>
        <p:nvSpPr>
          <p:cNvPr id="4" name="Espace réservé de l'image des diapositives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8C44C353-4B7F-4E44-99A1-6F4B4B06FD6C}" type="slidenum">
              <a:rPr lang="fr-FR" smtClean="0"/>
              <a:t>‹#›</a:t>
            </a:fld>
            <a:endParaRPr lang="fr-FR"/>
          </a:p>
        </p:txBody>
      </p:sp>
    </p:spTree>
    <p:extLst>
      <p:ext uri="{BB962C8B-B14F-4D97-AF65-F5344CB8AC3E}">
        <p14:creationId xmlns:p14="http://schemas.microsoft.com/office/powerpoint/2010/main" val="133731031"/>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6462204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AU"/>
          </a:p>
        </p:txBody>
      </p:sp>
    </p:spTree>
    <p:extLst>
      <p:ext uri="{BB962C8B-B14F-4D97-AF65-F5344CB8AC3E}">
        <p14:creationId xmlns:p14="http://schemas.microsoft.com/office/powerpoint/2010/main" val="24383272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23242771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084888" y="836613"/>
            <a:ext cx="1943100" cy="5256212"/>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250825" y="836613"/>
            <a:ext cx="5681663" cy="52562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30322321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22706096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8313000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250825" y="1700213"/>
            <a:ext cx="3811588"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214813" y="1700213"/>
            <a:ext cx="3813175"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27177359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20716940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31829707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43316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6465226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AU"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03196684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50825" y="836613"/>
            <a:ext cx="7777163" cy="72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vert="horz" wrap="square" lIns="91440" tIns="45720" rIns="91440" bIns="45720" numCol="1" anchor="ctr" anchorCtr="0" compatLnSpc="1">
            <a:prstTxWarp prst="textNoShape">
              <a:avLst/>
            </a:prstTxWarp>
          </a:bodyPr>
          <a:lstStyle/>
          <a:p>
            <a:pPr lvl="0"/>
            <a:r>
              <a:rPr lang="en-AU" smtClean="0"/>
              <a:t>Click to edit Master title style</a:t>
            </a:r>
          </a:p>
        </p:txBody>
      </p:sp>
      <p:sp>
        <p:nvSpPr>
          <p:cNvPr id="1027" name="Rectangle 3"/>
          <p:cNvSpPr>
            <a:spLocks noGrp="1" noChangeArrowheads="1"/>
          </p:cNvSpPr>
          <p:nvPr>
            <p:ph type="body" idx="1"/>
          </p:nvPr>
        </p:nvSpPr>
        <p:spPr bwMode="auto">
          <a:xfrm>
            <a:off x="250825" y="1700213"/>
            <a:ext cx="7777163" cy="4392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vert="horz" wrap="square" lIns="91440" tIns="45720" rIns="91440" bIns="45720" numCol="1" anchor="t" anchorCtr="0" compatLnSpc="1">
            <a:prstTxWarp prst="textNoShape">
              <a:avLst/>
            </a:prstTxWarp>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p>
        </p:txBody>
      </p:sp>
      <p:sp>
        <p:nvSpPr>
          <p:cNvPr id="1028" name="Rectangle 7"/>
          <p:cNvSpPr>
            <a:spLocks noChangeArrowheads="1"/>
          </p:cNvSpPr>
          <p:nvPr userDrawn="1"/>
        </p:nvSpPr>
        <p:spPr bwMode="auto">
          <a:xfrm>
            <a:off x="0" y="333375"/>
            <a:ext cx="7667625" cy="358775"/>
          </a:xfrm>
          <a:prstGeom prst="rect">
            <a:avLst/>
          </a:prstGeom>
          <a:gradFill rotWithShape="1">
            <a:gsLst>
              <a:gs pos="0">
                <a:srgbClr val="3399FF"/>
              </a:gs>
              <a:gs pos="100000">
                <a:schemeClr val="bg1"/>
              </a:gs>
            </a:gsLst>
            <a:lin ang="0" scaled="1"/>
          </a:gradFill>
          <a:ln>
            <a:noFill/>
          </a:ln>
          <a:effectLst/>
          <a:extLst>
            <a:ext uri="{91240B29-F687-4f45-9708-019B960494DF}">
              <a14:hiddenLine xmlns:a14="http://schemas.microsoft.com/office/drawing/2010/main" w="9525">
                <a:solidFill>
                  <a:srgbClr val="33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fontAlgn="base" hangingPunct="1">
              <a:spcBef>
                <a:spcPct val="0"/>
              </a:spcBef>
              <a:spcAft>
                <a:spcPct val="0"/>
              </a:spcAft>
            </a:pPr>
            <a:endParaRPr lang="en-US" altLang="en-US">
              <a:solidFill>
                <a:srgbClr val="000000"/>
              </a:solidFill>
            </a:endParaRPr>
          </a:p>
        </p:txBody>
      </p:sp>
      <p:sp>
        <p:nvSpPr>
          <p:cNvPr id="1029" name="Rectangle 8"/>
          <p:cNvSpPr>
            <a:spLocks noChangeArrowheads="1"/>
          </p:cNvSpPr>
          <p:nvPr userDrawn="1"/>
        </p:nvSpPr>
        <p:spPr bwMode="auto">
          <a:xfrm>
            <a:off x="1042988" y="6237288"/>
            <a:ext cx="8101012" cy="358775"/>
          </a:xfrm>
          <a:prstGeom prst="rect">
            <a:avLst/>
          </a:prstGeom>
          <a:gradFill rotWithShape="1">
            <a:gsLst>
              <a:gs pos="0">
                <a:schemeClr val="bg1"/>
              </a:gs>
              <a:gs pos="100000">
                <a:srgbClr val="3399FF"/>
              </a:gs>
            </a:gsLst>
            <a:lin ang="0" scaled="1"/>
          </a:gradFill>
          <a:ln>
            <a:noFill/>
          </a:ln>
          <a:effectLst/>
          <a:extLst>
            <a:ext uri="{91240B29-F687-4f45-9708-019B960494DF}">
              <a14:hiddenLine xmlns:a14="http://schemas.microsoft.com/office/drawing/2010/main" w="9525">
                <a:solidFill>
                  <a:srgbClr val="33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fontAlgn="base" hangingPunct="1">
              <a:spcBef>
                <a:spcPct val="0"/>
              </a:spcBef>
              <a:spcAft>
                <a:spcPct val="0"/>
              </a:spcAft>
            </a:pPr>
            <a:endParaRPr lang="en-US" altLang="en-US">
              <a:solidFill>
                <a:srgbClr val="000000"/>
              </a:solidFill>
            </a:endParaRPr>
          </a:p>
        </p:txBody>
      </p:sp>
      <p:pic>
        <p:nvPicPr>
          <p:cNvPr id="1030" name="Picture 12"/>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07950" y="6016625"/>
            <a:ext cx="1368425"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9892277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eaLnBrk="0" fontAlgn="base" hangingPunct="0">
        <a:spcBef>
          <a:spcPct val="0"/>
        </a:spcBef>
        <a:spcAft>
          <a:spcPct val="0"/>
        </a:spcAft>
        <a:defRPr sz="3200">
          <a:solidFill>
            <a:schemeClr val="tx2"/>
          </a:solidFill>
          <a:latin typeface="+mj-lt"/>
          <a:ea typeface="ＭＳ Ｐゴシック" charset="0"/>
          <a:cs typeface="+mj-cs"/>
        </a:defRPr>
      </a:lvl1pPr>
      <a:lvl2pPr algn="l" rtl="0" eaLnBrk="0" fontAlgn="base" hangingPunct="0">
        <a:spcBef>
          <a:spcPct val="0"/>
        </a:spcBef>
        <a:spcAft>
          <a:spcPct val="0"/>
        </a:spcAft>
        <a:defRPr sz="3200">
          <a:solidFill>
            <a:schemeClr val="tx2"/>
          </a:solidFill>
          <a:latin typeface="Calibri" pitchFamily="34" charset="0"/>
          <a:ea typeface="ＭＳ Ｐゴシック" charset="0"/>
        </a:defRPr>
      </a:lvl2pPr>
      <a:lvl3pPr algn="l" rtl="0" eaLnBrk="0" fontAlgn="base" hangingPunct="0">
        <a:spcBef>
          <a:spcPct val="0"/>
        </a:spcBef>
        <a:spcAft>
          <a:spcPct val="0"/>
        </a:spcAft>
        <a:defRPr sz="3200">
          <a:solidFill>
            <a:schemeClr val="tx2"/>
          </a:solidFill>
          <a:latin typeface="Calibri" pitchFamily="34" charset="0"/>
          <a:ea typeface="ＭＳ Ｐゴシック" charset="0"/>
        </a:defRPr>
      </a:lvl3pPr>
      <a:lvl4pPr algn="l" rtl="0" eaLnBrk="0" fontAlgn="base" hangingPunct="0">
        <a:spcBef>
          <a:spcPct val="0"/>
        </a:spcBef>
        <a:spcAft>
          <a:spcPct val="0"/>
        </a:spcAft>
        <a:defRPr sz="3200">
          <a:solidFill>
            <a:schemeClr val="tx2"/>
          </a:solidFill>
          <a:latin typeface="Calibri" pitchFamily="34" charset="0"/>
          <a:ea typeface="ＭＳ Ｐゴシック" charset="0"/>
        </a:defRPr>
      </a:lvl4pPr>
      <a:lvl5pPr algn="l" rtl="0" eaLnBrk="0" fontAlgn="base" hangingPunct="0">
        <a:spcBef>
          <a:spcPct val="0"/>
        </a:spcBef>
        <a:spcAft>
          <a:spcPct val="0"/>
        </a:spcAft>
        <a:defRPr sz="3200">
          <a:solidFill>
            <a:schemeClr val="tx2"/>
          </a:solidFill>
          <a:latin typeface="Calibri" pitchFamily="34" charset="0"/>
          <a:ea typeface="ＭＳ Ｐゴシック" charset="0"/>
        </a:defRPr>
      </a:lvl5pPr>
      <a:lvl6pPr marL="457200" algn="l" rtl="0" fontAlgn="base">
        <a:spcBef>
          <a:spcPct val="0"/>
        </a:spcBef>
        <a:spcAft>
          <a:spcPct val="0"/>
        </a:spcAft>
        <a:defRPr sz="3200">
          <a:solidFill>
            <a:schemeClr val="tx2"/>
          </a:solidFill>
          <a:latin typeface="Calibri" pitchFamily="34" charset="0"/>
        </a:defRPr>
      </a:lvl6pPr>
      <a:lvl7pPr marL="914400" algn="l" rtl="0" fontAlgn="base">
        <a:spcBef>
          <a:spcPct val="0"/>
        </a:spcBef>
        <a:spcAft>
          <a:spcPct val="0"/>
        </a:spcAft>
        <a:defRPr sz="3200">
          <a:solidFill>
            <a:schemeClr val="tx2"/>
          </a:solidFill>
          <a:latin typeface="Calibri" pitchFamily="34" charset="0"/>
        </a:defRPr>
      </a:lvl7pPr>
      <a:lvl8pPr marL="1371600" algn="l" rtl="0" fontAlgn="base">
        <a:spcBef>
          <a:spcPct val="0"/>
        </a:spcBef>
        <a:spcAft>
          <a:spcPct val="0"/>
        </a:spcAft>
        <a:defRPr sz="3200">
          <a:solidFill>
            <a:schemeClr val="tx2"/>
          </a:solidFill>
          <a:latin typeface="Calibri" pitchFamily="34" charset="0"/>
        </a:defRPr>
      </a:lvl8pPr>
      <a:lvl9pPr marL="1828800" algn="l" rtl="0" fontAlgn="base">
        <a:spcBef>
          <a:spcPct val="0"/>
        </a:spcBef>
        <a:spcAft>
          <a:spcPct val="0"/>
        </a:spcAft>
        <a:defRPr sz="3200">
          <a:solidFill>
            <a:schemeClr val="tx2"/>
          </a:solidFill>
          <a:latin typeface="Calibri" pitchFamily="34" charset="0"/>
        </a:defRPr>
      </a:lvl9pPr>
    </p:titleStyle>
    <p:bodyStyle>
      <a:lvl1pPr marL="342900" indent="-342900" algn="l" rtl="0" eaLnBrk="0" fontAlgn="base" hangingPunct="0">
        <a:spcBef>
          <a:spcPct val="20000"/>
        </a:spcBef>
        <a:spcAft>
          <a:spcPct val="0"/>
        </a:spcAft>
        <a:defRPr sz="24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4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400">
          <a:solidFill>
            <a:schemeClr val="tx1"/>
          </a:solidFill>
          <a:latin typeface="+mn-lt"/>
          <a:ea typeface="ＭＳ Ｐゴシック" charset="0"/>
        </a:defRPr>
      </a:lvl5pPr>
      <a:lvl6pPr marL="2514600" indent="-228600" algn="l" rtl="0" fontAlgn="base">
        <a:spcBef>
          <a:spcPct val="20000"/>
        </a:spcBef>
        <a:spcAft>
          <a:spcPct val="0"/>
        </a:spcAft>
        <a:buChar char="»"/>
        <a:defRPr sz="2400">
          <a:solidFill>
            <a:schemeClr val="tx1"/>
          </a:solidFill>
          <a:latin typeface="+mn-lt"/>
        </a:defRPr>
      </a:lvl6pPr>
      <a:lvl7pPr marL="2971800" indent="-228600" algn="l" rtl="0" fontAlgn="base">
        <a:spcBef>
          <a:spcPct val="20000"/>
        </a:spcBef>
        <a:spcAft>
          <a:spcPct val="0"/>
        </a:spcAft>
        <a:buChar char="»"/>
        <a:defRPr sz="2400">
          <a:solidFill>
            <a:schemeClr val="tx1"/>
          </a:solidFill>
          <a:latin typeface="+mn-lt"/>
        </a:defRPr>
      </a:lvl7pPr>
      <a:lvl8pPr marL="3429000" indent="-228600" algn="l" rtl="0" fontAlgn="base">
        <a:spcBef>
          <a:spcPct val="20000"/>
        </a:spcBef>
        <a:spcAft>
          <a:spcPct val="0"/>
        </a:spcAft>
        <a:buChar char="»"/>
        <a:defRPr sz="2400">
          <a:solidFill>
            <a:schemeClr val="tx1"/>
          </a:solidFill>
          <a:latin typeface="+mn-lt"/>
        </a:defRPr>
      </a:lvl8pPr>
      <a:lvl9pPr marL="3886200" indent="-228600" algn="l" rtl="0" fontAlgn="base">
        <a:spcBef>
          <a:spcPct val="20000"/>
        </a:spcBef>
        <a:spcAft>
          <a:spcPct val="0"/>
        </a:spcAft>
        <a:buChar char="»"/>
        <a:defRPr sz="2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5.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e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3.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ctrTitle"/>
          </p:nvPr>
        </p:nvSpPr>
        <p:spPr>
          <a:xfrm>
            <a:off x="684213" y="3716338"/>
            <a:ext cx="7772400" cy="1470025"/>
          </a:xfrm>
        </p:spPr>
        <p:txBody>
          <a:bodyPr/>
          <a:lstStyle/>
          <a:p>
            <a:pPr algn="ctr">
              <a:defRPr/>
            </a:pPr>
            <a:r>
              <a:rPr lang="fr-FR" sz="4400" b="1" noProof="0" dirty="0" smtClean="0">
                <a:solidFill>
                  <a:schemeClr val="tx1"/>
                </a:solidFill>
                <a:ea typeface="ＭＳ Ｐゴシック" pitchFamily="34" charset="-128"/>
              </a:rPr>
              <a:t>Processus de gestion de cas </a:t>
            </a:r>
          </a:p>
        </p:txBody>
      </p:sp>
      <p:sp>
        <p:nvSpPr>
          <p:cNvPr id="76803" name="Subtitle 2"/>
          <p:cNvSpPr>
            <a:spLocks noGrp="1"/>
          </p:cNvSpPr>
          <p:nvPr>
            <p:ph type="subTitle" idx="1"/>
          </p:nvPr>
        </p:nvSpPr>
        <p:spPr>
          <a:xfrm>
            <a:off x="1403350" y="5105400"/>
            <a:ext cx="6400800" cy="1752600"/>
          </a:xfrm>
        </p:spPr>
        <p:txBody>
          <a:bodyPr/>
          <a:lstStyle/>
          <a:p>
            <a:pPr>
              <a:defRPr/>
            </a:pPr>
            <a:r>
              <a:rPr lang="fr-FR" b="1" noProof="0" dirty="0" smtClean="0">
                <a:solidFill>
                  <a:schemeClr val="tx1"/>
                </a:solidFill>
                <a:ea typeface="ＭＳ Ｐゴシック" pitchFamily="34" charset="-128"/>
              </a:rPr>
              <a:t>Module B : Le processus de gestion de cas</a:t>
            </a:r>
          </a:p>
          <a:p>
            <a:pPr>
              <a:defRPr/>
            </a:pPr>
            <a:r>
              <a:rPr lang="fr-FR" b="1" noProof="0" dirty="0" smtClean="0">
                <a:solidFill>
                  <a:schemeClr val="tx1"/>
                </a:solidFill>
                <a:ea typeface="ＭＳ Ｐゴシック" pitchFamily="34" charset="-128"/>
              </a:rPr>
              <a:t>Formation à la gestion de cas</a:t>
            </a:r>
          </a:p>
          <a:p>
            <a:pPr>
              <a:defRPr/>
            </a:pPr>
            <a:endParaRPr lang="fr-FR" b="1" noProof="0" dirty="0" smtClean="0">
              <a:solidFill>
                <a:schemeClr val="tx1"/>
              </a:solidFill>
              <a:ea typeface="ＭＳ Ｐゴシック" pitchFamily="34" charset="-128"/>
            </a:endParaRPr>
          </a:p>
        </p:txBody>
      </p:sp>
      <p:pic>
        <p:nvPicPr>
          <p:cNvPr id="7782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8538" y="831850"/>
            <a:ext cx="4103687" cy="317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16859352"/>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1"/>
          <p:cNvSpPr>
            <a:spLocks noGrp="1"/>
          </p:cNvSpPr>
          <p:nvPr>
            <p:ph type="title"/>
          </p:nvPr>
        </p:nvSpPr>
        <p:spPr/>
        <p:txBody>
          <a:bodyPr/>
          <a:lstStyle/>
          <a:p>
            <a:pPr>
              <a:defRPr/>
            </a:pPr>
            <a:r>
              <a:rPr lang="fr-FR" b="1" noProof="0" smtClean="0">
                <a:solidFill>
                  <a:schemeClr val="tx1"/>
                </a:solidFill>
                <a:ea typeface="ＭＳ Ｐゴシック" pitchFamily="34" charset="-128"/>
              </a:rPr>
              <a:t>POINTS CLÉS DE L'APPRENTISSAGE</a:t>
            </a:r>
          </a:p>
        </p:txBody>
      </p:sp>
      <p:sp>
        <p:nvSpPr>
          <p:cNvPr id="86019" name="Content Placeholder 2"/>
          <p:cNvSpPr>
            <a:spLocks noGrp="1"/>
          </p:cNvSpPr>
          <p:nvPr>
            <p:ph idx="1"/>
          </p:nvPr>
        </p:nvSpPr>
        <p:spPr>
          <a:xfrm>
            <a:off x="250825" y="1700213"/>
            <a:ext cx="8497888" cy="4392612"/>
          </a:xfrm>
        </p:spPr>
        <p:txBody>
          <a:bodyPr/>
          <a:lstStyle/>
          <a:p>
            <a:pPr>
              <a:defRPr/>
            </a:pPr>
            <a:r>
              <a:rPr lang="fr-FR" noProof="0" dirty="0" smtClean="0">
                <a:solidFill>
                  <a:schemeClr val="tx1"/>
                </a:solidFill>
                <a:ea typeface="ＭＳ Ｐゴシック" pitchFamily="34" charset="-128"/>
              </a:rPr>
              <a:t>La gestion de cas : </a:t>
            </a:r>
          </a:p>
          <a:p>
            <a:pPr>
              <a:buFontTx/>
              <a:buChar char="•"/>
              <a:defRPr/>
            </a:pPr>
            <a:r>
              <a:rPr lang="fr-FR" noProof="0" dirty="0" smtClean="0">
                <a:solidFill>
                  <a:schemeClr val="tx1"/>
                </a:solidFill>
                <a:ea typeface="ＭＳ Ｐゴシック" pitchFamily="34" charset="-128"/>
              </a:rPr>
              <a:t>Peut être utilisée dans </a:t>
            </a:r>
            <a:r>
              <a:rPr lang="fr-FR" b="1" noProof="0" dirty="0" smtClean="0">
                <a:solidFill>
                  <a:schemeClr val="tx1"/>
                </a:solidFill>
                <a:ea typeface="ＭＳ Ｐゴシック" pitchFamily="34" charset="-128"/>
              </a:rPr>
              <a:t>plusieurs contextes  </a:t>
            </a:r>
            <a:r>
              <a:rPr lang="fr-FR" noProof="0" dirty="0" smtClean="0">
                <a:solidFill>
                  <a:schemeClr val="tx1"/>
                </a:solidFill>
                <a:ea typeface="ＭＳ Ｐゴシック" pitchFamily="34" charset="-128"/>
              </a:rPr>
              <a:t>afin de résoudre un large éventail de </a:t>
            </a:r>
            <a:r>
              <a:rPr lang="fr-FR" b="1" noProof="0" dirty="0" smtClean="0">
                <a:solidFill>
                  <a:schemeClr val="tx1"/>
                </a:solidFill>
                <a:ea typeface="ＭＳ Ｐゴシック" pitchFamily="34" charset="-128"/>
              </a:rPr>
              <a:t>problèmes</a:t>
            </a:r>
            <a:r>
              <a:rPr lang="fr-FR" noProof="0" dirty="0" smtClean="0">
                <a:solidFill>
                  <a:schemeClr val="tx1"/>
                </a:solidFill>
                <a:ea typeface="ＭＳ Ｐゴシック" pitchFamily="34" charset="-128"/>
              </a:rPr>
              <a:t>.</a:t>
            </a:r>
          </a:p>
          <a:p>
            <a:pPr>
              <a:buFontTx/>
              <a:buChar char="•"/>
              <a:defRPr/>
            </a:pPr>
            <a:r>
              <a:rPr lang="fr-FR" noProof="0" dirty="0" smtClean="0">
                <a:solidFill>
                  <a:schemeClr val="tx1"/>
                </a:solidFill>
                <a:ea typeface="ＭＳ Ｐゴシック" pitchFamily="34" charset="-128"/>
              </a:rPr>
              <a:t>Cible les enfants</a:t>
            </a:r>
            <a:r>
              <a:rPr lang="fr-FR" b="1" noProof="0" dirty="0" smtClean="0">
                <a:solidFill>
                  <a:schemeClr val="tx1"/>
                </a:solidFill>
                <a:ea typeface="ＭＳ Ｐゴシック" pitchFamily="34" charset="-128"/>
              </a:rPr>
              <a:t> individuellement </a:t>
            </a:r>
            <a:r>
              <a:rPr lang="fr-FR" noProof="0" dirty="0" smtClean="0">
                <a:solidFill>
                  <a:schemeClr val="tx1"/>
                </a:solidFill>
                <a:ea typeface="ＭＳ Ｐゴシック" pitchFamily="34" charset="-128"/>
              </a:rPr>
              <a:t>et les familles qui répondent aux critères </a:t>
            </a:r>
            <a:r>
              <a:rPr lang="fr-FR" b="1" noProof="0" dirty="0" smtClean="0">
                <a:solidFill>
                  <a:schemeClr val="tx1"/>
                </a:solidFill>
                <a:ea typeface="ＭＳ Ｐゴシック" pitchFamily="34" charset="-128"/>
              </a:rPr>
              <a:t>d'éligibilité</a:t>
            </a:r>
            <a:r>
              <a:rPr lang="fr-FR" noProof="0" dirty="0" smtClean="0">
                <a:solidFill>
                  <a:schemeClr val="tx1"/>
                </a:solidFill>
                <a:ea typeface="ＭＳ Ｐゴシック" pitchFamily="34" charset="-128"/>
              </a:rPr>
              <a:t> pour le service. </a:t>
            </a:r>
          </a:p>
          <a:p>
            <a:pPr>
              <a:buFontTx/>
              <a:buChar char="•"/>
              <a:defRPr/>
            </a:pPr>
            <a:r>
              <a:rPr lang="fr-FR" noProof="0" dirty="0" smtClean="0">
                <a:solidFill>
                  <a:schemeClr val="tx1"/>
                </a:solidFill>
                <a:ea typeface="ＭＳ Ｐゴシック" pitchFamily="34" charset="-128"/>
              </a:rPr>
              <a:t>Suit un </a:t>
            </a:r>
            <a:r>
              <a:rPr lang="fr-FR" b="1" noProof="0" dirty="0" smtClean="0">
                <a:solidFill>
                  <a:schemeClr val="tx1"/>
                </a:solidFill>
                <a:ea typeface="ＭＳ Ｐゴシック" pitchFamily="34" charset="-128"/>
              </a:rPr>
              <a:t>processus établi, coordonné</a:t>
            </a:r>
            <a:r>
              <a:rPr lang="fr-FR" noProof="0" dirty="0" smtClean="0">
                <a:solidFill>
                  <a:schemeClr val="tx1"/>
                </a:solidFill>
                <a:ea typeface="ＭＳ Ｐゴシック" pitchFamily="34" charset="-128"/>
              </a:rPr>
              <a:t> au sein d'un système de référencement interconnecté.</a:t>
            </a:r>
          </a:p>
          <a:p>
            <a:pPr>
              <a:buFontTx/>
              <a:buChar char="•"/>
              <a:defRPr/>
            </a:pPr>
            <a:r>
              <a:rPr lang="fr-FR" noProof="0" dirty="0" smtClean="0">
                <a:solidFill>
                  <a:schemeClr val="tx1"/>
                </a:solidFill>
                <a:ea typeface="ＭＳ Ｐゴシック" pitchFamily="34" charset="-128"/>
              </a:rPr>
              <a:t>Est coordonnée par </a:t>
            </a:r>
            <a:r>
              <a:rPr lang="fr-FR" b="1" noProof="0" dirty="0" smtClean="0">
                <a:solidFill>
                  <a:schemeClr val="tx1"/>
                </a:solidFill>
                <a:ea typeface="ＭＳ Ｐゴシック" pitchFamily="34" charset="-128"/>
              </a:rPr>
              <a:t>un</a:t>
            </a:r>
            <a:r>
              <a:rPr lang="fr-FR" noProof="0" dirty="0" smtClean="0">
                <a:solidFill>
                  <a:schemeClr val="tx1"/>
                </a:solidFill>
                <a:ea typeface="ＭＳ Ｐゴシック" pitchFamily="34" charset="-128"/>
              </a:rPr>
              <a:t> travailleur social </a:t>
            </a:r>
            <a:r>
              <a:rPr lang="fr-FR" b="1" noProof="0" dirty="0" smtClean="0">
                <a:solidFill>
                  <a:schemeClr val="tx1"/>
                </a:solidFill>
                <a:ea typeface="ＭＳ Ｐゴシック" pitchFamily="34" charset="-128"/>
              </a:rPr>
              <a:t>responsable</a:t>
            </a:r>
            <a:r>
              <a:rPr lang="fr-FR" noProof="0" dirty="0" smtClean="0">
                <a:solidFill>
                  <a:schemeClr val="tx1"/>
                </a:solidFill>
                <a:ea typeface="ＭＳ Ｐゴシック" pitchFamily="34" charset="-128"/>
              </a:rPr>
              <a:t>, qui est </a:t>
            </a:r>
            <a:r>
              <a:rPr lang="fr-FR" b="1" noProof="0" dirty="0" smtClean="0">
                <a:solidFill>
                  <a:schemeClr val="tx1"/>
                </a:solidFill>
                <a:ea typeface="ＭＳ Ｐゴシック" pitchFamily="34" charset="-128"/>
              </a:rPr>
              <a:t>redevable</a:t>
            </a:r>
            <a:r>
              <a:rPr lang="fr-FR" noProof="0" dirty="0" smtClean="0">
                <a:solidFill>
                  <a:schemeClr val="tx1"/>
                </a:solidFill>
                <a:ea typeface="ＭＳ Ｐゴシック" pitchFamily="34" charset="-128"/>
              </a:rPr>
              <a:t> aux </a:t>
            </a:r>
            <a:r>
              <a:rPr lang="fr-FR" b="1" noProof="0" dirty="0" smtClean="0">
                <a:solidFill>
                  <a:schemeClr val="tx1"/>
                </a:solidFill>
                <a:ea typeface="ＭＳ Ｐゴシック" pitchFamily="34" charset="-128"/>
              </a:rPr>
              <a:t>systèmes formels </a:t>
            </a:r>
            <a:r>
              <a:rPr lang="fr-FR" noProof="0" dirty="0" smtClean="0">
                <a:solidFill>
                  <a:schemeClr val="tx1"/>
                </a:solidFill>
                <a:ea typeface="ＭＳ Ｐゴシック" pitchFamily="34" charset="-128"/>
              </a:rPr>
              <a:t>en place</a:t>
            </a:r>
          </a:p>
          <a:p>
            <a:pPr>
              <a:buFontTx/>
              <a:buChar char="•"/>
              <a:defRPr/>
            </a:pPr>
            <a:r>
              <a:rPr lang="fr-FR" noProof="0" dirty="0" smtClean="0">
                <a:solidFill>
                  <a:schemeClr val="tx1"/>
                </a:solidFill>
                <a:ea typeface="ＭＳ Ｐゴシック" pitchFamily="34" charset="-128"/>
              </a:rPr>
              <a:t> la bonne </a:t>
            </a:r>
            <a:r>
              <a:rPr lang="fr-FR" b="1" noProof="0" dirty="0" smtClean="0">
                <a:solidFill>
                  <a:schemeClr val="tx1"/>
                </a:solidFill>
                <a:ea typeface="ＭＳ Ｐゴシック" pitchFamily="34" charset="-128"/>
              </a:rPr>
              <a:t>gestion des informations  </a:t>
            </a:r>
            <a:r>
              <a:rPr lang="fr-FR" noProof="0" dirty="0" smtClean="0">
                <a:solidFill>
                  <a:schemeClr val="tx1"/>
                </a:solidFill>
                <a:ea typeface="ＭＳ Ｐゴシック" pitchFamily="34" charset="-128"/>
              </a:rPr>
              <a:t>en est  la clé. </a:t>
            </a:r>
          </a:p>
        </p:txBody>
      </p:sp>
    </p:spTree>
    <p:extLst>
      <p:ext uri="{BB962C8B-B14F-4D97-AF65-F5344CB8AC3E}">
        <p14:creationId xmlns:p14="http://schemas.microsoft.com/office/powerpoint/2010/main" val="28776056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r-FR" noProof="0">
              <a:solidFill>
                <a:schemeClr val="tx1"/>
              </a:solidFill>
            </a:endParaRPr>
          </a:p>
        </p:txBody>
      </p:sp>
      <p:pic>
        <p:nvPicPr>
          <p:cNvPr id="4" name="Content Placeholder 3"/>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883906" y="2501519"/>
            <a:ext cx="2511000" cy="2790000"/>
          </a:xfrm>
          <a:prstGeom prst="rect">
            <a:avLst/>
          </a:prstGeom>
          <a:noFill/>
          <a:ln>
            <a:noFill/>
          </a:ln>
        </p:spPr>
      </p:pic>
    </p:spTree>
    <p:extLst>
      <p:ext uri="{BB962C8B-B14F-4D97-AF65-F5344CB8AC3E}">
        <p14:creationId xmlns:p14="http://schemas.microsoft.com/office/powerpoint/2010/main" val="34561448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1"/>
          <p:cNvSpPr>
            <a:spLocks noGrp="1"/>
          </p:cNvSpPr>
          <p:nvPr>
            <p:ph type="title"/>
          </p:nvPr>
        </p:nvSpPr>
        <p:spPr>
          <a:xfrm>
            <a:off x="755650" y="5084763"/>
            <a:ext cx="7772400" cy="1362075"/>
          </a:xfrm>
        </p:spPr>
        <p:txBody>
          <a:bodyPr/>
          <a:lstStyle/>
          <a:p>
            <a:pPr algn="ctr">
              <a:defRPr/>
            </a:pPr>
            <a:r>
              <a:rPr lang="fr-FR" cap="none" noProof="0" smtClean="0">
                <a:solidFill>
                  <a:schemeClr val="tx1"/>
                </a:solidFill>
                <a:ea typeface="ＭＳ Ｐゴシック" pitchFamily="34" charset="-128"/>
              </a:rPr>
              <a:t>EXERCICE 3</a:t>
            </a:r>
          </a:p>
        </p:txBody>
      </p:sp>
      <p:sp>
        <p:nvSpPr>
          <p:cNvPr id="87043" name="Text Placeholder 2"/>
          <p:cNvSpPr>
            <a:spLocks noGrp="1"/>
          </p:cNvSpPr>
          <p:nvPr>
            <p:ph type="body" idx="1"/>
          </p:nvPr>
        </p:nvSpPr>
        <p:spPr>
          <a:xfrm>
            <a:off x="755650" y="3716338"/>
            <a:ext cx="7772400" cy="1500187"/>
          </a:xfrm>
        </p:spPr>
        <p:txBody>
          <a:bodyPr/>
          <a:lstStyle/>
          <a:p>
            <a:pPr algn="ctr">
              <a:defRPr/>
            </a:pPr>
            <a:endParaRPr lang="fr-FR" sz="3600" b="1" noProof="0" dirty="0" smtClean="0">
              <a:solidFill>
                <a:schemeClr val="tx1"/>
              </a:solidFill>
              <a:ea typeface="ＭＳ Ｐゴシック" pitchFamily="34" charset="-128"/>
            </a:endParaRPr>
          </a:p>
          <a:p>
            <a:pPr algn="ctr">
              <a:defRPr/>
            </a:pPr>
            <a:endParaRPr lang="fr-FR" sz="3600" b="1" noProof="0" dirty="0" smtClean="0">
              <a:solidFill>
                <a:schemeClr val="tx1"/>
              </a:solidFill>
              <a:ea typeface="ＭＳ Ｐゴシック" pitchFamily="34" charset="-128"/>
            </a:endParaRPr>
          </a:p>
          <a:p>
            <a:pPr algn="ctr">
              <a:defRPr/>
            </a:pPr>
            <a:r>
              <a:rPr lang="fr-FR" sz="3600" b="1" noProof="0" dirty="0" smtClean="0">
                <a:solidFill>
                  <a:schemeClr val="tx1"/>
                </a:solidFill>
                <a:ea typeface="ＭＳ Ｐゴシック" pitchFamily="34" charset="-128"/>
              </a:rPr>
              <a:t>Le processus de gestion de cas </a:t>
            </a:r>
          </a:p>
        </p:txBody>
      </p:sp>
      <p:pic>
        <p:nvPicPr>
          <p:cNvPr id="8806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9713" y="908050"/>
            <a:ext cx="3527425"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69" name="TextBox 2"/>
          <p:cNvSpPr txBox="1">
            <a:spLocks noChangeArrowheads="1"/>
          </p:cNvSpPr>
          <p:nvPr/>
        </p:nvSpPr>
        <p:spPr bwMode="auto">
          <a:xfrm>
            <a:off x="2754313" y="4111625"/>
            <a:ext cx="19367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fontAlgn="base" hangingPunct="1">
              <a:spcBef>
                <a:spcPct val="0"/>
              </a:spcBef>
              <a:spcAft>
                <a:spcPct val="0"/>
              </a:spcAft>
            </a:pPr>
            <a:r>
              <a:rPr lang="en-GB" altLang="fr-FR" sz="1000">
                <a:solidFill>
                  <a:srgbClr val="FFFFFF"/>
                </a:solidFill>
              </a:rPr>
              <a:t>Photo : Keeping Children Safe </a:t>
            </a:r>
          </a:p>
        </p:txBody>
      </p:sp>
    </p:spTree>
    <p:extLst>
      <p:ext uri="{BB962C8B-B14F-4D97-AF65-F5344CB8AC3E}">
        <p14:creationId xmlns:p14="http://schemas.microsoft.com/office/powerpoint/2010/main" val="1064191400"/>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p:cNvSpPr>
            <a:spLocks noGrp="1"/>
          </p:cNvSpPr>
          <p:nvPr>
            <p:ph type="title"/>
          </p:nvPr>
        </p:nvSpPr>
        <p:spPr>
          <a:xfrm>
            <a:off x="250825" y="692150"/>
            <a:ext cx="7777163" cy="720725"/>
          </a:xfrm>
        </p:spPr>
        <p:txBody>
          <a:bodyPr/>
          <a:lstStyle/>
          <a:p>
            <a:pPr>
              <a:defRPr/>
            </a:pPr>
            <a:r>
              <a:rPr lang="fr-FR" b="1" noProof="0" smtClean="0">
                <a:solidFill>
                  <a:schemeClr val="tx1"/>
                </a:solidFill>
                <a:ea typeface="ＭＳ Ｐゴシック" pitchFamily="34" charset="-128"/>
              </a:rPr>
              <a:t>Identification :</a:t>
            </a:r>
          </a:p>
        </p:txBody>
      </p:sp>
      <p:sp>
        <p:nvSpPr>
          <p:cNvPr id="88067" name="Content Placeholder 2"/>
          <p:cNvSpPr>
            <a:spLocks noGrp="1"/>
          </p:cNvSpPr>
          <p:nvPr>
            <p:ph idx="1"/>
          </p:nvPr>
        </p:nvSpPr>
        <p:spPr>
          <a:xfrm>
            <a:off x="250825" y="1484313"/>
            <a:ext cx="8497888" cy="4392612"/>
          </a:xfrm>
        </p:spPr>
        <p:txBody>
          <a:bodyPr/>
          <a:lstStyle/>
          <a:p>
            <a:pPr>
              <a:defRPr/>
            </a:pPr>
            <a:r>
              <a:rPr lang="fr-FR" sz="2800" noProof="0" dirty="0" smtClean="0">
                <a:solidFill>
                  <a:schemeClr val="tx1"/>
                </a:solidFill>
              </a:rPr>
              <a:t>Les enfants en danger ou susceptibles de l’être </a:t>
            </a:r>
            <a:r>
              <a:rPr lang="fr-FR" altLang="en-US" sz="2800" noProof="0" dirty="0" smtClean="0">
                <a:solidFill>
                  <a:schemeClr val="tx1"/>
                </a:solidFill>
                <a:ea typeface="ＭＳ Ｐゴシック" pitchFamily="34" charset="-128"/>
              </a:rPr>
              <a:t>qui peuvent être pris en charge  par les services de gestions de dossiers  </a:t>
            </a:r>
          </a:p>
          <a:p>
            <a:pPr>
              <a:buFont typeface="Wingdings" pitchFamily="2" charset="2"/>
              <a:buChar char="Ø"/>
              <a:defRPr/>
            </a:pPr>
            <a:r>
              <a:rPr lang="fr-FR" sz="2800" noProof="0" dirty="0" smtClean="0">
                <a:solidFill>
                  <a:schemeClr val="tx1"/>
                </a:solidFill>
              </a:rPr>
              <a:t>peuvent être  </a:t>
            </a:r>
            <a:r>
              <a:rPr lang="fr-FR" sz="2800" b="1" noProof="0" dirty="0" smtClean="0">
                <a:solidFill>
                  <a:schemeClr val="tx1"/>
                </a:solidFill>
              </a:rPr>
              <a:t>identifiés</a:t>
            </a:r>
            <a:r>
              <a:rPr lang="fr-FR" sz="2800" noProof="0" dirty="0" smtClean="0">
                <a:solidFill>
                  <a:schemeClr val="tx1"/>
                </a:solidFill>
              </a:rPr>
              <a:t> par </a:t>
            </a:r>
            <a:r>
              <a:rPr lang="fr-FR" sz="2800" b="1" noProof="0" dirty="0" smtClean="0">
                <a:solidFill>
                  <a:schemeClr val="tx1"/>
                </a:solidFill>
              </a:rPr>
              <a:t>diverses sources</a:t>
            </a:r>
            <a:endParaRPr lang="fr-FR" altLang="en-US" sz="2800" noProof="0" dirty="0" smtClean="0">
              <a:solidFill>
                <a:schemeClr val="tx1"/>
              </a:solidFill>
              <a:ea typeface="ＭＳ Ｐゴシック" pitchFamily="34" charset="-128"/>
            </a:endParaRPr>
          </a:p>
          <a:p>
            <a:pPr>
              <a:defRPr/>
            </a:pPr>
            <a:r>
              <a:rPr lang="fr-FR" altLang="en-US" sz="2800" b="1" noProof="0" dirty="0" smtClean="0">
                <a:solidFill>
                  <a:schemeClr val="tx1"/>
                </a:solidFill>
                <a:ea typeface="ＭＳ Ｐゴシック" pitchFamily="34" charset="-128"/>
              </a:rPr>
              <a:t>Les services de gestion de cas </a:t>
            </a:r>
            <a:r>
              <a:rPr lang="fr-FR" altLang="en-US" sz="2800" noProof="0" dirty="0" smtClean="0">
                <a:solidFill>
                  <a:schemeClr val="tx1"/>
                </a:solidFill>
                <a:ea typeface="ＭＳ Ｐゴシック" pitchFamily="34" charset="-128"/>
              </a:rPr>
              <a:t>devraient </a:t>
            </a:r>
            <a:r>
              <a:rPr lang="fr-FR" altLang="en-US" sz="2800" noProof="0" dirty="0" smtClean="0">
                <a:solidFill>
                  <a:schemeClr val="tx1"/>
                </a:solidFill>
                <a:ea typeface="ＭＳ Ｐゴシック" pitchFamily="34" charset="-128"/>
              </a:rPr>
              <a:t>développer </a:t>
            </a:r>
            <a:r>
              <a:rPr lang="fr-FR" altLang="en-US" sz="2800" noProof="0" dirty="0" smtClean="0">
                <a:solidFill>
                  <a:schemeClr val="tx1"/>
                </a:solidFill>
                <a:ea typeface="ＭＳ Ｐゴシック" pitchFamily="34" charset="-128"/>
              </a:rPr>
              <a:t>des </a:t>
            </a:r>
            <a:r>
              <a:rPr lang="fr-FR" altLang="en-US" sz="2800" b="1" noProof="0" dirty="0" smtClean="0">
                <a:solidFill>
                  <a:schemeClr val="tx1"/>
                </a:solidFill>
                <a:ea typeface="ＭＳ Ｐゴシック" pitchFamily="34" charset="-128"/>
              </a:rPr>
              <a:t>critères  </a:t>
            </a:r>
          </a:p>
          <a:p>
            <a:pPr>
              <a:buFont typeface="Wingdings" pitchFamily="2" charset="2"/>
              <a:buChar char="Ø"/>
              <a:defRPr/>
            </a:pPr>
            <a:r>
              <a:rPr lang="fr-FR" altLang="en-US" sz="2800" noProof="0" dirty="0" smtClean="0">
                <a:solidFill>
                  <a:schemeClr val="tx1"/>
                </a:solidFill>
                <a:ea typeface="ＭＳ Ｐゴシック" pitchFamily="34" charset="-128"/>
              </a:rPr>
              <a:t>Pour aider à “</a:t>
            </a:r>
            <a:r>
              <a:rPr lang="fr-FR" altLang="en-US" sz="2800" b="1" noProof="0" dirty="0" smtClean="0">
                <a:solidFill>
                  <a:schemeClr val="tx1"/>
                </a:solidFill>
                <a:ea typeface="ＭＳ Ｐゴシック" pitchFamily="34" charset="-128"/>
              </a:rPr>
              <a:t>guider” l’identification </a:t>
            </a:r>
          </a:p>
          <a:p>
            <a:pPr>
              <a:buFont typeface="Wingdings" pitchFamily="2" charset="2"/>
              <a:buChar char="Ø"/>
              <a:defRPr/>
            </a:pPr>
            <a:r>
              <a:rPr lang="fr-FR" altLang="en-US" sz="2800" b="1" noProof="0" dirty="0" smtClean="0">
                <a:solidFill>
                  <a:schemeClr val="tx1"/>
                </a:solidFill>
                <a:ea typeface="ＭＳ Ｐゴシック" pitchFamily="34" charset="-128"/>
              </a:rPr>
              <a:t>Sensibiliser </a:t>
            </a:r>
            <a:r>
              <a:rPr lang="fr-FR" altLang="en-US" sz="2800" noProof="0" dirty="0" smtClean="0">
                <a:solidFill>
                  <a:schemeClr val="tx1"/>
                </a:solidFill>
                <a:ea typeface="ＭＳ Ｐゴシック" pitchFamily="34" charset="-128"/>
              </a:rPr>
              <a:t>et partager ces critères  avec les communautés</a:t>
            </a:r>
          </a:p>
          <a:p>
            <a:pPr marL="0" indent="0" algn="ctr">
              <a:defRPr/>
            </a:pPr>
            <a:endParaRPr lang="fr-FR" altLang="en-US" sz="1600" noProof="0" dirty="0" smtClean="0">
              <a:solidFill>
                <a:schemeClr val="tx1"/>
              </a:solidFill>
              <a:ea typeface="ＭＳ Ｐゴシック" pitchFamily="34" charset="-128"/>
            </a:endParaRPr>
          </a:p>
          <a:p>
            <a:pPr marL="0" indent="0" algn="ctr">
              <a:defRPr/>
            </a:pPr>
            <a:endParaRPr lang="fr-FR" altLang="en-US" sz="1600" noProof="0" dirty="0" smtClean="0">
              <a:solidFill>
                <a:schemeClr val="tx1"/>
              </a:solidFill>
              <a:ea typeface="ＭＳ Ｐゴシック" pitchFamily="34" charset="-128"/>
            </a:endParaRPr>
          </a:p>
          <a:p>
            <a:pPr>
              <a:defRPr/>
            </a:pPr>
            <a:endParaRPr lang="fr-FR" altLang="en-US" noProof="0" dirty="0" smtClean="0">
              <a:solidFill>
                <a:schemeClr val="tx1"/>
              </a:solidFill>
              <a:ea typeface="ＭＳ Ｐゴシック" pitchFamily="34" charset="-128"/>
            </a:endParaRPr>
          </a:p>
        </p:txBody>
      </p:sp>
    </p:spTree>
    <p:extLst>
      <p:ext uri="{BB962C8B-B14F-4D97-AF65-F5344CB8AC3E}">
        <p14:creationId xmlns:p14="http://schemas.microsoft.com/office/powerpoint/2010/main" val="77027645"/>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1"/>
          <p:cNvSpPr>
            <a:spLocks noGrp="1"/>
          </p:cNvSpPr>
          <p:nvPr>
            <p:ph type="title"/>
          </p:nvPr>
        </p:nvSpPr>
        <p:spPr/>
        <p:txBody>
          <a:bodyPr/>
          <a:lstStyle/>
          <a:p>
            <a:pPr>
              <a:defRPr/>
            </a:pPr>
            <a:r>
              <a:rPr lang="fr-FR" b="1" noProof="0" smtClean="0">
                <a:solidFill>
                  <a:schemeClr val="tx1"/>
                </a:solidFill>
                <a:ea typeface="ＭＳ Ｐゴシック" pitchFamily="34" charset="-128"/>
              </a:rPr>
              <a:t>Enregistrement</a:t>
            </a:r>
          </a:p>
        </p:txBody>
      </p:sp>
      <p:sp>
        <p:nvSpPr>
          <p:cNvPr id="89091" name="Content Placeholder 2"/>
          <p:cNvSpPr>
            <a:spLocks noGrp="1"/>
          </p:cNvSpPr>
          <p:nvPr>
            <p:ph idx="1"/>
          </p:nvPr>
        </p:nvSpPr>
        <p:spPr>
          <a:xfrm>
            <a:off x="249238" y="1556792"/>
            <a:ext cx="8594725" cy="4392612"/>
          </a:xfrm>
        </p:spPr>
        <p:txBody>
          <a:bodyPr/>
          <a:lstStyle/>
          <a:p>
            <a:pPr>
              <a:defRPr/>
            </a:pPr>
            <a:endParaRPr lang="fr-FR" sz="2800" noProof="0" smtClean="0">
              <a:solidFill>
                <a:schemeClr val="tx1"/>
              </a:solidFill>
              <a:ea typeface="ＭＳ Ｐゴシック" pitchFamily="34" charset="-128"/>
            </a:endParaRPr>
          </a:p>
          <a:p>
            <a:pPr>
              <a:defRPr/>
            </a:pPr>
            <a:r>
              <a:rPr lang="fr-FR" sz="2800" noProof="0" smtClean="0">
                <a:solidFill>
                  <a:schemeClr val="tx1"/>
                </a:solidFill>
                <a:ea typeface="ＭＳ Ｐゴシック" pitchFamily="34" charset="-128"/>
              </a:rPr>
              <a:t>Lorsque les besoins d'un enfant correspondent aux critères d'éligibilité. </a:t>
            </a:r>
          </a:p>
          <a:p>
            <a:pPr>
              <a:defRPr/>
            </a:pPr>
            <a:endParaRPr lang="fr-FR" sz="2800" noProof="0" smtClean="0">
              <a:solidFill>
                <a:schemeClr val="tx1"/>
              </a:solidFill>
              <a:ea typeface="ＭＳ Ｐゴシック" pitchFamily="34" charset="-128"/>
            </a:endParaRPr>
          </a:p>
          <a:p>
            <a:pPr>
              <a:defRPr/>
            </a:pPr>
            <a:r>
              <a:rPr lang="fr-FR" sz="2800" noProof="0" smtClean="0">
                <a:solidFill>
                  <a:schemeClr val="tx1"/>
                </a:solidFill>
                <a:ea typeface="ＭＳ Ｐゴシック" pitchFamily="34" charset="-128"/>
              </a:rPr>
              <a:t>L’enregistrement implique;  : </a:t>
            </a:r>
          </a:p>
          <a:p>
            <a:pPr>
              <a:buFontTx/>
              <a:buChar char="•"/>
              <a:defRPr/>
            </a:pPr>
            <a:r>
              <a:rPr lang="fr-FR" sz="2800" noProof="0" smtClean="0">
                <a:solidFill>
                  <a:schemeClr val="tx1"/>
                </a:solidFill>
                <a:ea typeface="ＭＳ Ｐゴシック" pitchFamily="34" charset="-128"/>
              </a:rPr>
              <a:t>Donner les informations permettant de recueillir le Le </a:t>
            </a:r>
            <a:r>
              <a:rPr lang="fr-FR" sz="2800" b="1" noProof="0" smtClean="0">
                <a:solidFill>
                  <a:schemeClr val="tx1"/>
                </a:solidFill>
                <a:ea typeface="ＭＳ Ｐゴシック" pitchFamily="34" charset="-128"/>
              </a:rPr>
              <a:t>consentement éclairé </a:t>
            </a:r>
            <a:r>
              <a:rPr lang="fr-FR" sz="2800" noProof="0" smtClean="0">
                <a:solidFill>
                  <a:schemeClr val="tx1"/>
                </a:solidFill>
                <a:ea typeface="ＭＳ Ｐゴシック" pitchFamily="34" charset="-128"/>
              </a:rPr>
              <a:t> des peronnes </a:t>
            </a:r>
          </a:p>
          <a:p>
            <a:pPr>
              <a:buFontTx/>
              <a:buChar char="•"/>
              <a:defRPr/>
            </a:pPr>
            <a:r>
              <a:rPr lang="fr-FR" sz="2800" noProof="0" smtClean="0">
                <a:solidFill>
                  <a:schemeClr val="tx1"/>
                </a:solidFill>
                <a:ea typeface="ＭＳ Ｐゴシック" pitchFamily="34" charset="-128"/>
              </a:rPr>
              <a:t>Recolter les </a:t>
            </a:r>
            <a:r>
              <a:rPr lang="fr-FR" sz="2800" b="1" noProof="0" smtClean="0">
                <a:solidFill>
                  <a:schemeClr val="tx1"/>
                </a:solidFill>
                <a:ea typeface="ＭＳ Ｐゴシック" pitchFamily="34" charset="-128"/>
              </a:rPr>
              <a:t>informations d'enregistrement standards </a:t>
            </a:r>
            <a:r>
              <a:rPr lang="fr-FR" sz="2800" noProof="0" smtClean="0">
                <a:solidFill>
                  <a:schemeClr val="tx1"/>
                </a:solidFill>
                <a:ea typeface="ＭＳ Ｐゴシック" pitchFamily="34" charset="-128"/>
              </a:rPr>
              <a:t>obtenues</a:t>
            </a:r>
          </a:p>
          <a:p>
            <a:pPr>
              <a:defRPr/>
            </a:pPr>
            <a:endParaRPr lang="fr-FR" sz="2800" noProof="0" smtClean="0">
              <a:solidFill>
                <a:schemeClr val="tx1"/>
              </a:solidFill>
              <a:ea typeface="ＭＳ Ｐゴシック" pitchFamily="34" charset="-128"/>
            </a:endParaRPr>
          </a:p>
        </p:txBody>
      </p:sp>
    </p:spTree>
    <p:extLst>
      <p:ext uri="{BB962C8B-B14F-4D97-AF65-F5344CB8AC3E}">
        <p14:creationId xmlns:p14="http://schemas.microsoft.com/office/powerpoint/2010/main" val="10608888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p:cNvSpPr>
            <a:spLocks noGrp="1"/>
          </p:cNvSpPr>
          <p:nvPr>
            <p:ph type="title"/>
          </p:nvPr>
        </p:nvSpPr>
        <p:spPr/>
        <p:txBody>
          <a:bodyPr/>
          <a:lstStyle/>
          <a:p>
            <a:pPr>
              <a:defRPr/>
            </a:pPr>
            <a:r>
              <a:rPr lang="fr-FR" b="1" noProof="0" smtClean="0">
                <a:solidFill>
                  <a:schemeClr val="tx1"/>
                </a:solidFill>
                <a:ea typeface="ＭＳ Ｐゴシック" pitchFamily="34" charset="-128"/>
              </a:rPr>
              <a:t>Évaluation </a:t>
            </a:r>
          </a:p>
        </p:txBody>
      </p:sp>
      <p:sp>
        <p:nvSpPr>
          <p:cNvPr id="90115" name="Content Placeholder 2"/>
          <p:cNvSpPr>
            <a:spLocks noGrp="1"/>
          </p:cNvSpPr>
          <p:nvPr>
            <p:ph idx="1"/>
          </p:nvPr>
        </p:nvSpPr>
        <p:spPr>
          <a:xfrm>
            <a:off x="250825" y="1700213"/>
            <a:ext cx="8497888" cy="4392612"/>
          </a:xfrm>
        </p:spPr>
        <p:txBody>
          <a:bodyPr/>
          <a:lstStyle/>
          <a:p>
            <a:pPr>
              <a:defRPr/>
            </a:pPr>
            <a:endParaRPr lang="fr-FR" noProof="0" smtClean="0">
              <a:solidFill>
                <a:schemeClr val="tx1"/>
              </a:solidFill>
              <a:ea typeface="ＭＳ Ｐゴシック" pitchFamily="34" charset="-128"/>
            </a:endParaRPr>
          </a:p>
          <a:p>
            <a:pPr>
              <a:defRPr/>
            </a:pPr>
            <a:r>
              <a:rPr lang="fr-FR" sz="2800" noProof="0" smtClean="0">
                <a:solidFill>
                  <a:schemeClr val="tx1"/>
                </a:solidFill>
                <a:ea typeface="ＭＳ Ｐゴシック" pitchFamily="34" charset="-128"/>
              </a:rPr>
              <a:t>Evaluation </a:t>
            </a:r>
            <a:r>
              <a:rPr lang="fr-FR" sz="2800" b="1" noProof="0" smtClean="0">
                <a:solidFill>
                  <a:schemeClr val="tx1"/>
                </a:solidFill>
                <a:ea typeface="ＭＳ Ｐゴシック" pitchFamily="34" charset="-128"/>
              </a:rPr>
              <a:t>systématique </a:t>
            </a:r>
            <a:r>
              <a:rPr lang="fr-FR" sz="2800" noProof="0" smtClean="0">
                <a:solidFill>
                  <a:schemeClr val="tx1"/>
                </a:solidFill>
                <a:ea typeface="ＭＳ Ｐゴシック" pitchFamily="34" charset="-128"/>
              </a:rPr>
              <a:t>de la situation de l’enfant</a:t>
            </a:r>
          </a:p>
          <a:p>
            <a:pPr>
              <a:defRPr/>
            </a:pPr>
            <a:endParaRPr lang="fr-FR" sz="2800" b="1" noProof="0" smtClean="0">
              <a:solidFill>
                <a:schemeClr val="tx1"/>
              </a:solidFill>
              <a:ea typeface="ＭＳ Ｐゴシック" pitchFamily="34" charset="-128"/>
            </a:endParaRPr>
          </a:p>
          <a:p>
            <a:pPr>
              <a:defRPr/>
            </a:pPr>
            <a:r>
              <a:rPr lang="fr-FR" sz="2800" noProof="0" smtClean="0">
                <a:solidFill>
                  <a:schemeClr val="tx1"/>
                </a:solidFill>
                <a:ea typeface="ＭＳ Ｐゴシック" pitchFamily="34" charset="-128"/>
              </a:rPr>
              <a:t>Comprend;</a:t>
            </a:r>
          </a:p>
          <a:p>
            <a:pPr>
              <a:buFont typeface="Wingdings" pitchFamily="2" charset="2"/>
              <a:buChar char="Ø"/>
              <a:defRPr/>
            </a:pPr>
            <a:r>
              <a:rPr lang="fr-FR" sz="2800" noProof="0" smtClean="0">
                <a:solidFill>
                  <a:schemeClr val="tx1"/>
                </a:solidFill>
                <a:ea typeface="ＭＳ Ｐゴシック" pitchFamily="34" charset="-128"/>
              </a:rPr>
              <a:t>Les facteurs de </a:t>
            </a:r>
            <a:r>
              <a:rPr lang="fr-FR" sz="2800" u="sng" noProof="0" smtClean="0">
                <a:solidFill>
                  <a:schemeClr val="tx1"/>
                </a:solidFill>
                <a:ea typeface="ＭＳ Ｐゴシック" pitchFamily="34" charset="-128"/>
              </a:rPr>
              <a:t>risques</a:t>
            </a:r>
            <a:r>
              <a:rPr lang="fr-FR" sz="2800" noProof="0" smtClean="0">
                <a:solidFill>
                  <a:schemeClr val="tx1"/>
                </a:solidFill>
                <a:ea typeface="ＭＳ Ｐゴシック" pitchFamily="34" charset="-128"/>
              </a:rPr>
              <a:t>, de </a:t>
            </a:r>
            <a:r>
              <a:rPr lang="fr-FR" sz="2800" u="sng" noProof="0" smtClean="0">
                <a:solidFill>
                  <a:schemeClr val="tx1"/>
                </a:solidFill>
                <a:ea typeface="ＭＳ Ｐゴシック" pitchFamily="34" charset="-128"/>
              </a:rPr>
              <a:t>vulnérabilités </a:t>
            </a:r>
            <a:r>
              <a:rPr lang="fr-FR" sz="2800" noProof="0" smtClean="0">
                <a:solidFill>
                  <a:schemeClr val="tx1"/>
                </a:solidFill>
                <a:ea typeface="ＭＳ Ｐゴシック" pitchFamily="34" charset="-128"/>
              </a:rPr>
              <a:t>et de </a:t>
            </a:r>
            <a:r>
              <a:rPr lang="fr-FR" sz="2800" u="sng" noProof="0" smtClean="0">
                <a:solidFill>
                  <a:schemeClr val="tx1"/>
                </a:solidFill>
                <a:ea typeface="ＭＳ Ｐゴシック" pitchFamily="34" charset="-128"/>
              </a:rPr>
              <a:t>danger immédiat</a:t>
            </a:r>
          </a:p>
          <a:p>
            <a:pPr>
              <a:buFont typeface="Wingdings" pitchFamily="2" charset="2"/>
              <a:buChar char="Ø"/>
              <a:defRPr/>
            </a:pPr>
            <a:r>
              <a:rPr lang="fr-FR" sz="2800" u="sng" noProof="0" smtClean="0">
                <a:solidFill>
                  <a:schemeClr val="tx1"/>
                </a:solidFill>
                <a:ea typeface="ＭＳ Ｐゴシック" pitchFamily="34" charset="-128"/>
              </a:rPr>
              <a:t>Les facteurs de protection</a:t>
            </a:r>
            <a:r>
              <a:rPr lang="fr-FR" sz="2800" noProof="0" smtClean="0">
                <a:solidFill>
                  <a:schemeClr val="tx1"/>
                </a:solidFill>
                <a:ea typeface="ＭＳ Ｐゴシック" pitchFamily="34" charset="-128"/>
              </a:rPr>
              <a:t>, </a:t>
            </a:r>
            <a:r>
              <a:rPr lang="fr-FR" sz="2800" u="sng" noProof="0" smtClean="0">
                <a:solidFill>
                  <a:schemeClr val="tx1"/>
                </a:solidFill>
                <a:ea typeface="ＭＳ Ｐゴシック" pitchFamily="34" charset="-128"/>
              </a:rPr>
              <a:t>les forces </a:t>
            </a:r>
            <a:r>
              <a:rPr lang="fr-FR" sz="2800" noProof="0" smtClean="0">
                <a:solidFill>
                  <a:schemeClr val="tx1"/>
                </a:solidFill>
                <a:ea typeface="ＭＳ Ｐゴシック" pitchFamily="34" charset="-128"/>
              </a:rPr>
              <a:t>et </a:t>
            </a:r>
            <a:r>
              <a:rPr lang="fr-FR" sz="2800" u="sng" noProof="0" smtClean="0">
                <a:solidFill>
                  <a:schemeClr val="tx1"/>
                </a:solidFill>
                <a:ea typeface="ＭＳ Ｐゴシック" pitchFamily="34" charset="-128"/>
              </a:rPr>
              <a:t>la resilience </a:t>
            </a:r>
            <a:r>
              <a:rPr lang="fr-FR" sz="2800" noProof="0" smtClean="0">
                <a:solidFill>
                  <a:schemeClr val="tx1"/>
                </a:solidFill>
                <a:ea typeface="ＭＳ Ｐゴシック" pitchFamily="34" charset="-128"/>
              </a:rPr>
              <a:t>de l’enfant et de la famille</a:t>
            </a:r>
          </a:p>
        </p:txBody>
      </p:sp>
    </p:spTree>
    <p:extLst>
      <p:ext uri="{BB962C8B-B14F-4D97-AF65-F5344CB8AC3E}">
        <p14:creationId xmlns:p14="http://schemas.microsoft.com/office/powerpoint/2010/main" val="465933572"/>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1"/>
          <p:cNvSpPr>
            <a:spLocks noGrp="1"/>
          </p:cNvSpPr>
          <p:nvPr>
            <p:ph type="title"/>
          </p:nvPr>
        </p:nvSpPr>
        <p:spPr/>
        <p:txBody>
          <a:bodyPr/>
          <a:lstStyle/>
          <a:p>
            <a:pPr>
              <a:defRPr/>
            </a:pPr>
            <a:r>
              <a:rPr lang="fr-FR" b="1" noProof="0" smtClean="0">
                <a:solidFill>
                  <a:schemeClr val="tx1"/>
                </a:solidFill>
                <a:ea typeface="ＭＳ Ｐゴシック" pitchFamily="34" charset="-128"/>
              </a:rPr>
              <a:t>Évaluation</a:t>
            </a:r>
          </a:p>
        </p:txBody>
      </p:sp>
      <p:sp>
        <p:nvSpPr>
          <p:cNvPr id="91139" name="Content Placeholder 2"/>
          <p:cNvSpPr>
            <a:spLocks noGrp="1"/>
          </p:cNvSpPr>
          <p:nvPr>
            <p:ph idx="1"/>
          </p:nvPr>
        </p:nvSpPr>
        <p:spPr>
          <a:xfrm>
            <a:off x="250825" y="1196975"/>
            <a:ext cx="7921625" cy="4392613"/>
          </a:xfrm>
        </p:spPr>
        <p:txBody>
          <a:bodyPr/>
          <a:lstStyle/>
          <a:p>
            <a:pPr>
              <a:defRPr/>
            </a:pPr>
            <a:endParaRPr lang="fr-FR" b="1" noProof="0" dirty="0" smtClean="0">
              <a:solidFill>
                <a:schemeClr val="tx1"/>
              </a:solidFill>
              <a:ea typeface="ＭＳ Ｐゴシック" pitchFamily="34" charset="-128"/>
            </a:endParaRPr>
          </a:p>
          <a:p>
            <a:pPr>
              <a:defRPr/>
            </a:pPr>
            <a:r>
              <a:rPr lang="fr-FR" b="1" noProof="0" dirty="0" smtClean="0">
                <a:solidFill>
                  <a:schemeClr val="tx1"/>
                </a:solidFill>
                <a:ea typeface="ＭＳ Ｐゴシック" pitchFamily="34" charset="-128"/>
              </a:rPr>
              <a:t>Urgence</a:t>
            </a:r>
            <a:r>
              <a:rPr lang="fr-FR" noProof="0" dirty="0" smtClean="0">
                <a:solidFill>
                  <a:schemeClr val="tx1"/>
                </a:solidFill>
                <a:ea typeface="ＭＳ Ｐゴシック" pitchFamily="34" charset="-128"/>
              </a:rPr>
              <a:t> ; Cela peut être fait de manière relativement </a:t>
            </a:r>
            <a:r>
              <a:rPr lang="fr-FR" u="sng" noProof="0" dirty="0" smtClean="0">
                <a:solidFill>
                  <a:schemeClr val="tx1"/>
                </a:solidFill>
                <a:ea typeface="ＭＳ Ｐゴシック" pitchFamily="34" charset="-128"/>
              </a:rPr>
              <a:t>rapide</a:t>
            </a:r>
            <a:r>
              <a:rPr lang="fr-FR" noProof="0" dirty="0" smtClean="0">
                <a:solidFill>
                  <a:schemeClr val="tx1"/>
                </a:solidFill>
                <a:ea typeface="ＭＳ Ｐゴシック" pitchFamily="34" charset="-128"/>
              </a:rPr>
              <a:t> </a:t>
            </a:r>
            <a:r>
              <a:rPr lang="fr-FR" u="sng" noProof="0" dirty="0" smtClean="0">
                <a:solidFill>
                  <a:schemeClr val="tx1"/>
                </a:solidFill>
                <a:ea typeface="ＭＳ Ｐゴシック" pitchFamily="34" charset="-128"/>
              </a:rPr>
              <a:t>et direct </a:t>
            </a:r>
            <a:r>
              <a:rPr lang="fr-FR" noProof="0" dirty="0" smtClean="0">
                <a:solidFill>
                  <a:schemeClr val="tx1"/>
                </a:solidFill>
                <a:ea typeface="ＭＳ Ｐゴシック" pitchFamily="34" charset="-128"/>
              </a:rPr>
              <a:t>, en se concentrant sur </a:t>
            </a:r>
            <a:r>
              <a:rPr lang="fr-FR" u="sng" noProof="0" dirty="0" smtClean="0">
                <a:solidFill>
                  <a:schemeClr val="tx1"/>
                </a:solidFill>
                <a:ea typeface="ＭＳ Ｐゴシック" pitchFamily="34" charset="-128"/>
              </a:rPr>
              <a:t>les besoins vitaux </a:t>
            </a:r>
            <a:r>
              <a:rPr lang="fr-FR" noProof="0" dirty="0" smtClean="0">
                <a:solidFill>
                  <a:schemeClr val="tx1"/>
                </a:solidFill>
                <a:ea typeface="ＭＳ Ｐゴシック" pitchFamily="34" charset="-128"/>
              </a:rPr>
              <a:t>( par exemple la nourriture et le le logement) 	</a:t>
            </a:r>
          </a:p>
          <a:p>
            <a:pPr>
              <a:defRPr/>
            </a:pPr>
            <a:endParaRPr lang="fr-FR" noProof="0" dirty="0" smtClean="0">
              <a:solidFill>
                <a:schemeClr val="tx1"/>
              </a:solidFill>
              <a:ea typeface="ＭＳ Ｐゴシック" pitchFamily="34" charset="-128"/>
            </a:endParaRPr>
          </a:p>
          <a:p>
            <a:pPr>
              <a:defRPr/>
            </a:pPr>
            <a:r>
              <a:rPr lang="fr-FR" b="1" noProof="0" dirty="0" smtClean="0">
                <a:solidFill>
                  <a:schemeClr val="tx1"/>
                </a:solidFill>
                <a:ea typeface="ＭＳ Ｐゴシック" pitchFamily="34" charset="-128"/>
              </a:rPr>
              <a:t>Si il y a un risque immédiat pour l’enfant ;</a:t>
            </a:r>
            <a:r>
              <a:rPr lang="fr-FR" u="sng" noProof="0" dirty="0" smtClean="0">
                <a:solidFill>
                  <a:schemeClr val="tx1"/>
                </a:solidFill>
                <a:ea typeface="ＭＳ Ｐゴシック" pitchFamily="34" charset="-128"/>
              </a:rPr>
              <a:t>L’ intervention </a:t>
            </a:r>
            <a:r>
              <a:rPr lang="fr-FR" noProof="0" dirty="0" smtClean="0">
                <a:solidFill>
                  <a:schemeClr val="tx1"/>
                </a:solidFill>
                <a:ea typeface="ＭＳ Ｐゴシック" pitchFamily="34" charset="-128"/>
              </a:rPr>
              <a:t>sera </a:t>
            </a:r>
            <a:r>
              <a:rPr lang="fr-FR" u="sng" noProof="0" dirty="0" smtClean="0">
                <a:solidFill>
                  <a:schemeClr val="tx1"/>
                </a:solidFill>
                <a:ea typeface="ＭＳ Ｐゴシック" pitchFamily="34" charset="-128"/>
              </a:rPr>
              <a:t>priorisée </a:t>
            </a:r>
            <a:r>
              <a:rPr lang="fr-FR" noProof="0" dirty="0" smtClean="0">
                <a:solidFill>
                  <a:schemeClr val="tx1"/>
                </a:solidFill>
                <a:ea typeface="ＭＳ Ｐゴシック" pitchFamily="34" charset="-128"/>
              </a:rPr>
              <a:t>avant de procéder à une évaluation plus complète </a:t>
            </a:r>
          </a:p>
          <a:p>
            <a:pPr>
              <a:defRPr/>
            </a:pPr>
            <a:endParaRPr lang="fr-FR" b="1" noProof="0" dirty="0" smtClean="0">
              <a:solidFill>
                <a:schemeClr val="tx1"/>
              </a:solidFill>
              <a:ea typeface="ＭＳ Ｐゴシック" pitchFamily="34" charset="-128"/>
            </a:endParaRPr>
          </a:p>
          <a:p>
            <a:pPr>
              <a:defRPr/>
            </a:pPr>
            <a:r>
              <a:rPr lang="fr-FR" b="1" noProof="0" dirty="0" smtClean="0">
                <a:solidFill>
                  <a:schemeClr val="tx1"/>
                </a:solidFill>
                <a:ea typeface="ＭＳ Ｐゴシック" pitchFamily="34" charset="-128"/>
              </a:rPr>
              <a:t>Une  évaluation complète </a:t>
            </a:r>
            <a:r>
              <a:rPr lang="fr-FR" noProof="0" dirty="0" smtClean="0">
                <a:solidFill>
                  <a:schemeClr val="tx1"/>
                </a:solidFill>
                <a:ea typeface="ＭＳ Ｐゴシック" pitchFamily="34" charset="-128"/>
              </a:rPr>
              <a:t>est alors conduite afin de parvenir à une </a:t>
            </a:r>
            <a:r>
              <a:rPr lang="fr-FR" u="sng" noProof="0" dirty="0" smtClean="0">
                <a:solidFill>
                  <a:schemeClr val="tx1"/>
                </a:solidFill>
                <a:ea typeface="ＭＳ Ｐゴシック" pitchFamily="34" charset="-128"/>
              </a:rPr>
              <a:t>compréhension holistique </a:t>
            </a:r>
            <a:r>
              <a:rPr lang="fr-FR" noProof="0" dirty="0" smtClean="0">
                <a:solidFill>
                  <a:schemeClr val="tx1"/>
                </a:solidFill>
                <a:ea typeface="ＭＳ Ｐゴシック" pitchFamily="34" charset="-128"/>
              </a:rPr>
              <a:t>de la situation de l’enfant </a:t>
            </a:r>
          </a:p>
          <a:p>
            <a:pPr marL="0" indent="0" algn="ctr">
              <a:defRPr/>
            </a:pPr>
            <a:endParaRPr lang="fr-FR" sz="1600" noProof="0" dirty="0" smtClean="0">
              <a:solidFill>
                <a:schemeClr val="tx1"/>
              </a:solidFill>
              <a:ea typeface="ＭＳ Ｐゴシック" pitchFamily="34" charset="-128"/>
            </a:endParaRPr>
          </a:p>
          <a:p>
            <a:pPr marL="0" indent="0" algn="ctr">
              <a:defRPr/>
            </a:pPr>
            <a:endParaRPr lang="fr-FR" sz="1600" noProof="0" dirty="0" smtClean="0">
              <a:solidFill>
                <a:schemeClr val="tx1"/>
              </a:solidFill>
              <a:ea typeface="ＭＳ Ｐゴシック" pitchFamily="34" charset="-128"/>
            </a:endParaRPr>
          </a:p>
          <a:p>
            <a:pPr>
              <a:defRPr/>
            </a:pPr>
            <a:endParaRPr lang="fr-FR" b="1" noProof="0" dirty="0" smtClean="0">
              <a:solidFill>
                <a:schemeClr val="tx1"/>
              </a:solidFill>
              <a:ea typeface="ＭＳ Ｐゴシック" pitchFamily="34" charset="-128"/>
            </a:endParaRPr>
          </a:p>
          <a:p>
            <a:pPr>
              <a:defRPr/>
            </a:pPr>
            <a:endParaRPr lang="fr-FR" b="1" noProof="0" dirty="0" smtClean="0">
              <a:solidFill>
                <a:schemeClr val="tx1"/>
              </a:solidFill>
              <a:ea typeface="ＭＳ Ｐゴシック" pitchFamily="34" charset="-128"/>
            </a:endParaRPr>
          </a:p>
          <a:p>
            <a:pPr>
              <a:defRPr/>
            </a:pPr>
            <a:endParaRPr lang="fr-FR" b="1" noProof="0" dirty="0" smtClean="0">
              <a:solidFill>
                <a:schemeClr val="tx1"/>
              </a:solidFill>
              <a:ea typeface="ＭＳ Ｐゴシック" pitchFamily="34" charset="-128"/>
            </a:endParaRPr>
          </a:p>
          <a:p>
            <a:pPr>
              <a:defRPr/>
            </a:pPr>
            <a:endParaRPr lang="fr-FR" b="1" noProof="0" dirty="0" smtClean="0">
              <a:solidFill>
                <a:schemeClr val="tx1"/>
              </a:solidFill>
              <a:ea typeface="ＭＳ Ｐゴシック" pitchFamily="34" charset="-128"/>
            </a:endParaRPr>
          </a:p>
        </p:txBody>
      </p:sp>
    </p:spTree>
    <p:extLst>
      <p:ext uri="{BB962C8B-B14F-4D97-AF65-F5344CB8AC3E}">
        <p14:creationId xmlns:p14="http://schemas.microsoft.com/office/powerpoint/2010/main" val="24135926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1"/>
          <p:cNvSpPr>
            <a:spLocks noGrp="1"/>
          </p:cNvSpPr>
          <p:nvPr>
            <p:ph type="title"/>
          </p:nvPr>
        </p:nvSpPr>
        <p:spPr/>
        <p:txBody>
          <a:bodyPr/>
          <a:lstStyle/>
          <a:p>
            <a:pPr>
              <a:defRPr/>
            </a:pPr>
            <a:r>
              <a:rPr lang="fr-FR" b="1" noProof="0" dirty="0" smtClean="0">
                <a:solidFill>
                  <a:schemeClr val="tx1"/>
                </a:solidFill>
                <a:ea typeface="ＭＳ Ｐゴシック" pitchFamily="34" charset="-128"/>
              </a:rPr>
              <a:t>Plan de prise en charge</a:t>
            </a:r>
          </a:p>
        </p:txBody>
      </p:sp>
      <p:sp>
        <p:nvSpPr>
          <p:cNvPr id="92163" name="Content Placeholder 2"/>
          <p:cNvSpPr>
            <a:spLocks noGrp="1"/>
          </p:cNvSpPr>
          <p:nvPr>
            <p:ph idx="1"/>
          </p:nvPr>
        </p:nvSpPr>
        <p:spPr>
          <a:xfrm>
            <a:off x="250825" y="1700213"/>
            <a:ext cx="8893175" cy="4392612"/>
          </a:xfrm>
        </p:spPr>
        <p:txBody>
          <a:bodyPr/>
          <a:lstStyle/>
          <a:p>
            <a:pPr marL="0" indent="0">
              <a:defRPr/>
            </a:pPr>
            <a:r>
              <a:rPr lang="fr-FR" sz="2800" noProof="0" dirty="0" smtClean="0">
                <a:solidFill>
                  <a:schemeClr val="tx1"/>
                </a:solidFill>
                <a:ea typeface="ＭＳ Ｐゴシック" pitchFamily="34" charset="-128"/>
              </a:rPr>
              <a:t>Un plan de prise en charge :</a:t>
            </a:r>
          </a:p>
          <a:p>
            <a:pPr marL="0" indent="0">
              <a:buFontTx/>
              <a:buChar char="•"/>
              <a:defRPr/>
            </a:pPr>
            <a:r>
              <a:rPr lang="fr-FR" sz="2800" noProof="0" dirty="0" smtClean="0">
                <a:solidFill>
                  <a:schemeClr val="tx1"/>
                </a:solidFill>
                <a:ea typeface="ＭＳ Ｐゴシック" pitchFamily="34" charset="-128"/>
              </a:rPr>
              <a:t>Est </a:t>
            </a:r>
            <a:r>
              <a:rPr lang="fr-FR" sz="2800" b="1" noProof="0" dirty="0" smtClean="0">
                <a:solidFill>
                  <a:schemeClr val="tx1"/>
                </a:solidFill>
                <a:ea typeface="ＭＳ Ｐゴシック" pitchFamily="34" charset="-128"/>
              </a:rPr>
              <a:t>basé </a:t>
            </a:r>
            <a:r>
              <a:rPr lang="fr-FR" sz="2800" noProof="0" dirty="0" smtClean="0">
                <a:solidFill>
                  <a:schemeClr val="tx1"/>
                </a:solidFill>
                <a:ea typeface="ＭＳ Ｐゴシック" pitchFamily="34" charset="-128"/>
              </a:rPr>
              <a:t>sur </a:t>
            </a:r>
            <a:r>
              <a:rPr lang="fr-FR" sz="2800" b="1" noProof="0" dirty="0" smtClean="0">
                <a:solidFill>
                  <a:schemeClr val="tx1"/>
                </a:solidFill>
                <a:ea typeface="ＭＳ Ｐゴシック" pitchFamily="34" charset="-128"/>
              </a:rPr>
              <a:t>l'évaluation</a:t>
            </a:r>
          </a:p>
          <a:p>
            <a:pPr marL="0" indent="0">
              <a:buFontTx/>
              <a:buChar char="•"/>
              <a:defRPr/>
            </a:pPr>
            <a:r>
              <a:rPr lang="fr-FR" sz="2800" b="1" noProof="0" dirty="0" smtClean="0">
                <a:solidFill>
                  <a:schemeClr val="tx1"/>
                </a:solidFill>
                <a:ea typeface="ＭＳ Ｐゴシック" pitchFamily="34" charset="-128"/>
              </a:rPr>
              <a:t>Implique</a:t>
            </a:r>
            <a:r>
              <a:rPr lang="fr-FR" sz="2800" noProof="0" dirty="0" smtClean="0">
                <a:solidFill>
                  <a:schemeClr val="tx1"/>
                </a:solidFill>
                <a:ea typeface="ＭＳ Ｐゴシック" pitchFamily="34" charset="-128"/>
              </a:rPr>
              <a:t> l'enfant et la famille</a:t>
            </a:r>
          </a:p>
          <a:p>
            <a:pPr marL="0" indent="0">
              <a:defRPr/>
            </a:pPr>
            <a:r>
              <a:rPr lang="fr-FR" sz="2800" noProof="0" dirty="0" smtClean="0">
                <a:solidFill>
                  <a:schemeClr val="tx1"/>
                </a:solidFill>
                <a:ea typeface="ＭＳ Ｐゴシック" pitchFamily="34" charset="-128"/>
              </a:rPr>
              <a:t>Identifie</a:t>
            </a:r>
          </a:p>
          <a:p>
            <a:pPr marL="0" indent="0">
              <a:buFontTx/>
              <a:buChar char="•"/>
              <a:defRPr/>
            </a:pPr>
            <a:r>
              <a:rPr lang="fr-FR" sz="2800" b="1" noProof="0" dirty="0" smtClean="0">
                <a:solidFill>
                  <a:schemeClr val="tx1"/>
                </a:solidFill>
                <a:ea typeface="ＭＳ Ｐゴシック" pitchFamily="34" charset="-128"/>
              </a:rPr>
              <a:t>Quoi: </a:t>
            </a:r>
            <a:r>
              <a:rPr lang="fr-FR" sz="2800" noProof="0" dirty="0" smtClean="0">
                <a:solidFill>
                  <a:schemeClr val="tx1"/>
                </a:solidFill>
                <a:ea typeface="ＭＳ Ｐゴシック" pitchFamily="34" charset="-128"/>
              </a:rPr>
              <a:t>Ce qui doit être fait (pour répondre aux besoins immédiats identifiés, à court, moyen et long terme)</a:t>
            </a:r>
          </a:p>
          <a:p>
            <a:pPr marL="0" indent="0">
              <a:buFontTx/>
              <a:buChar char="•"/>
              <a:defRPr/>
            </a:pPr>
            <a:r>
              <a:rPr lang="fr-FR" sz="2800" b="1" noProof="0" dirty="0" smtClean="0">
                <a:solidFill>
                  <a:schemeClr val="tx1"/>
                </a:solidFill>
                <a:ea typeface="ＭＳ Ｐゴシック" pitchFamily="34" charset="-128"/>
              </a:rPr>
              <a:t>Qui</a:t>
            </a:r>
            <a:r>
              <a:rPr lang="fr-FR" sz="2800" noProof="0" dirty="0" smtClean="0">
                <a:solidFill>
                  <a:schemeClr val="tx1"/>
                </a:solidFill>
                <a:ea typeface="ＭＳ Ｐゴシック" pitchFamily="34" charset="-128"/>
              </a:rPr>
              <a:t> doit le faire </a:t>
            </a:r>
          </a:p>
          <a:p>
            <a:pPr marL="0" indent="0">
              <a:buFontTx/>
              <a:buChar char="•"/>
              <a:defRPr/>
            </a:pPr>
            <a:r>
              <a:rPr lang="fr-FR" sz="2800" b="1" noProof="0" dirty="0" smtClean="0">
                <a:solidFill>
                  <a:schemeClr val="tx1"/>
                </a:solidFill>
                <a:ea typeface="ＭＳ Ｐゴシック" pitchFamily="34" charset="-128"/>
              </a:rPr>
              <a:t>Quand</a:t>
            </a:r>
            <a:r>
              <a:rPr lang="fr-FR" sz="2800" noProof="0" dirty="0" smtClean="0">
                <a:solidFill>
                  <a:schemeClr val="tx1"/>
                </a:solidFill>
                <a:ea typeface="ＭＳ Ｐゴシック" pitchFamily="34" charset="-128"/>
              </a:rPr>
              <a:t> cela doit être fait</a:t>
            </a:r>
          </a:p>
          <a:p>
            <a:pPr marL="0" indent="0">
              <a:defRPr/>
            </a:pPr>
            <a:endParaRPr lang="fr-FR" noProof="0" dirty="0" smtClean="0">
              <a:solidFill>
                <a:schemeClr val="tx1"/>
              </a:solidFill>
              <a:ea typeface="ＭＳ Ｐゴシック" pitchFamily="34" charset="-128"/>
            </a:endParaRPr>
          </a:p>
          <a:p>
            <a:pPr marL="0" indent="0">
              <a:defRPr/>
            </a:pPr>
            <a:r>
              <a:rPr lang="fr-FR" b="1" noProof="0" dirty="0" smtClean="0">
                <a:solidFill>
                  <a:schemeClr val="tx1"/>
                </a:solidFill>
                <a:ea typeface="ＭＳ Ｐゴシック" pitchFamily="34" charset="-128"/>
              </a:rPr>
              <a:t> </a:t>
            </a:r>
          </a:p>
        </p:txBody>
      </p:sp>
    </p:spTree>
    <p:extLst>
      <p:ext uri="{BB962C8B-B14F-4D97-AF65-F5344CB8AC3E}">
        <p14:creationId xmlns:p14="http://schemas.microsoft.com/office/powerpoint/2010/main" val="3265785559"/>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1"/>
          <p:cNvSpPr>
            <a:spLocks noGrp="1"/>
          </p:cNvSpPr>
          <p:nvPr>
            <p:ph type="title"/>
          </p:nvPr>
        </p:nvSpPr>
        <p:spPr/>
        <p:txBody>
          <a:bodyPr/>
          <a:lstStyle/>
          <a:p>
            <a:pPr>
              <a:defRPr/>
            </a:pPr>
            <a:r>
              <a:rPr lang="fr-FR" b="1" noProof="0" dirty="0" smtClean="0">
                <a:solidFill>
                  <a:schemeClr val="tx1"/>
                </a:solidFill>
                <a:ea typeface="ＭＳ Ｐゴシック" pitchFamily="34" charset="-128"/>
              </a:rPr>
              <a:t>Mise en œuvre du plan de prise en charge</a:t>
            </a:r>
          </a:p>
        </p:txBody>
      </p:sp>
      <p:sp>
        <p:nvSpPr>
          <p:cNvPr id="93187" name="Content Placeholder 2"/>
          <p:cNvSpPr>
            <a:spLocks noGrp="1"/>
          </p:cNvSpPr>
          <p:nvPr>
            <p:ph idx="1"/>
          </p:nvPr>
        </p:nvSpPr>
        <p:spPr>
          <a:xfrm>
            <a:off x="250825" y="1700213"/>
            <a:ext cx="8569325" cy="4392612"/>
          </a:xfrm>
        </p:spPr>
        <p:txBody>
          <a:bodyPr/>
          <a:lstStyle/>
          <a:p>
            <a:pPr marL="0" indent="0">
              <a:defRPr/>
            </a:pPr>
            <a:endParaRPr lang="fr-FR" noProof="0" dirty="0" smtClean="0">
              <a:solidFill>
                <a:schemeClr val="tx1"/>
              </a:solidFill>
              <a:ea typeface="ＭＳ Ｐゴシック" pitchFamily="34" charset="-128"/>
            </a:endParaRPr>
          </a:p>
          <a:p>
            <a:pPr marL="0" indent="0">
              <a:defRPr/>
            </a:pPr>
            <a:r>
              <a:rPr lang="fr-FR" noProof="0" dirty="0" smtClean="0">
                <a:solidFill>
                  <a:schemeClr val="tx1"/>
                </a:solidFill>
                <a:ea typeface="ＭＳ Ｐゴシック" pitchFamily="34" charset="-128"/>
              </a:rPr>
              <a:t>Travaillez avec l'enfant, la famille et d'autres acteurs (selon le besoin/consentement) afin de prendre des mesures pour mettre en </a:t>
            </a:r>
            <a:r>
              <a:rPr lang="fr-FR" noProof="0" dirty="0" err="1" smtClean="0">
                <a:solidFill>
                  <a:schemeClr val="tx1"/>
                </a:solidFill>
                <a:ea typeface="ＭＳ Ｐゴシック" pitchFamily="34" charset="-128"/>
              </a:rPr>
              <a:t>oeuvre</a:t>
            </a:r>
            <a:r>
              <a:rPr lang="fr-FR" noProof="0" dirty="0" smtClean="0">
                <a:solidFill>
                  <a:schemeClr val="tx1"/>
                </a:solidFill>
                <a:ea typeface="ＭＳ Ｐゴシック" pitchFamily="34" charset="-128"/>
              </a:rPr>
              <a:t> le plan de prise en charge.</a:t>
            </a:r>
          </a:p>
          <a:p>
            <a:pPr marL="0" indent="0">
              <a:defRPr/>
            </a:pPr>
            <a:endParaRPr lang="fr-FR" noProof="0" dirty="0" smtClean="0">
              <a:solidFill>
                <a:schemeClr val="tx1"/>
              </a:solidFill>
              <a:ea typeface="ＭＳ Ｐゴシック" pitchFamily="34" charset="-128"/>
            </a:endParaRPr>
          </a:p>
          <a:p>
            <a:pPr marL="0" indent="0">
              <a:defRPr/>
            </a:pPr>
            <a:r>
              <a:rPr lang="fr-FR" b="1" noProof="0" dirty="0" smtClean="0">
                <a:solidFill>
                  <a:schemeClr val="tx1"/>
                </a:solidFill>
                <a:ea typeface="ＭＳ Ｐゴシック" pitchFamily="34" charset="-128"/>
              </a:rPr>
              <a:t>Services et soutien directs : </a:t>
            </a:r>
            <a:r>
              <a:rPr lang="fr-FR" noProof="0" dirty="0" smtClean="0">
                <a:solidFill>
                  <a:schemeClr val="tx1"/>
                </a:solidFill>
                <a:ea typeface="ＭＳ Ｐゴシック" pitchFamily="34" charset="-128"/>
              </a:rPr>
              <a:t>Fournis par le travailleur social (par exemple informations et conseils) et les services obtenus de manière directe.  </a:t>
            </a:r>
          </a:p>
          <a:p>
            <a:pPr marL="0" indent="0">
              <a:defRPr/>
            </a:pPr>
            <a:endParaRPr lang="fr-FR" b="1" noProof="0" dirty="0" smtClean="0">
              <a:solidFill>
                <a:schemeClr val="tx1"/>
              </a:solidFill>
              <a:ea typeface="ＭＳ Ｐゴシック" pitchFamily="34" charset="-128"/>
            </a:endParaRPr>
          </a:p>
          <a:p>
            <a:pPr marL="0" indent="0">
              <a:defRPr/>
            </a:pPr>
            <a:r>
              <a:rPr lang="fr-FR" b="1" noProof="0" dirty="0" smtClean="0">
                <a:solidFill>
                  <a:schemeClr val="tx1"/>
                </a:solidFill>
                <a:ea typeface="ＭＳ Ｐゴシック" pitchFamily="34" charset="-128"/>
              </a:rPr>
              <a:t>Référencement  : </a:t>
            </a:r>
            <a:r>
              <a:rPr lang="fr-FR" noProof="0" dirty="0" smtClean="0">
                <a:solidFill>
                  <a:schemeClr val="tx1"/>
                </a:solidFill>
                <a:ea typeface="ＭＳ Ｐゴシック" pitchFamily="34" charset="-128"/>
              </a:rPr>
              <a:t>vers d’autres agences ou prestataires de services.</a:t>
            </a:r>
          </a:p>
          <a:p>
            <a:pPr marL="0" indent="0">
              <a:defRPr/>
            </a:pPr>
            <a:endParaRPr lang="fr-FR" noProof="0" dirty="0" smtClean="0">
              <a:solidFill>
                <a:schemeClr val="tx1"/>
              </a:solidFill>
              <a:ea typeface="ＭＳ Ｐゴシック" pitchFamily="34" charset="-128"/>
            </a:endParaRPr>
          </a:p>
        </p:txBody>
      </p:sp>
    </p:spTree>
    <p:extLst>
      <p:ext uri="{BB962C8B-B14F-4D97-AF65-F5344CB8AC3E}">
        <p14:creationId xmlns:p14="http://schemas.microsoft.com/office/powerpoint/2010/main" val="1888665287"/>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itle 1"/>
          <p:cNvSpPr>
            <a:spLocks noGrp="1"/>
          </p:cNvSpPr>
          <p:nvPr>
            <p:ph type="title"/>
          </p:nvPr>
        </p:nvSpPr>
        <p:spPr/>
        <p:txBody>
          <a:bodyPr/>
          <a:lstStyle/>
          <a:p>
            <a:pPr>
              <a:defRPr/>
            </a:pPr>
            <a:r>
              <a:rPr lang="fr-FR" b="1" noProof="0" smtClean="0">
                <a:solidFill>
                  <a:schemeClr val="tx1"/>
                </a:solidFill>
                <a:ea typeface="ＭＳ Ｐゴシック" pitchFamily="34" charset="-128"/>
              </a:rPr>
              <a:t>Suivi et Revue</a:t>
            </a:r>
          </a:p>
        </p:txBody>
      </p:sp>
      <p:sp>
        <p:nvSpPr>
          <p:cNvPr id="94211" name="Content Placeholder 2"/>
          <p:cNvSpPr>
            <a:spLocks noGrp="1"/>
          </p:cNvSpPr>
          <p:nvPr>
            <p:ph idx="1"/>
          </p:nvPr>
        </p:nvSpPr>
        <p:spPr>
          <a:xfrm>
            <a:off x="250825" y="1700213"/>
            <a:ext cx="8642350" cy="4392612"/>
          </a:xfrm>
        </p:spPr>
        <p:txBody>
          <a:bodyPr/>
          <a:lstStyle/>
          <a:p>
            <a:pPr marL="0" indent="0">
              <a:defRPr/>
            </a:pPr>
            <a:r>
              <a:rPr lang="fr-FR" sz="2800" b="1" noProof="0" dirty="0" smtClean="0">
                <a:solidFill>
                  <a:schemeClr val="tx1"/>
                </a:solidFill>
                <a:ea typeface="ＭＳ Ｐゴシック" pitchFamily="34" charset="-128"/>
              </a:rPr>
              <a:t>Suivi : </a:t>
            </a:r>
            <a:r>
              <a:rPr lang="fr-FR" sz="2800" noProof="0" dirty="0" smtClean="0">
                <a:solidFill>
                  <a:schemeClr val="tx1"/>
                </a:solidFill>
                <a:ea typeface="ＭＳ Ｐゴシック" pitchFamily="34" charset="-128"/>
              </a:rPr>
              <a:t>Vérifier que les besoins de l’enfant et la famille sont satisfaits tout au long du processus de gestion de cas.</a:t>
            </a:r>
          </a:p>
          <a:p>
            <a:pPr marL="0" indent="0">
              <a:defRPr/>
            </a:pPr>
            <a:endParaRPr lang="fr-FR" sz="2800" noProof="0" dirty="0" smtClean="0">
              <a:solidFill>
                <a:schemeClr val="tx1"/>
              </a:solidFill>
              <a:ea typeface="ＭＳ Ｐゴシック" pitchFamily="34" charset="-128"/>
            </a:endParaRPr>
          </a:p>
          <a:p>
            <a:pPr marL="0" indent="0">
              <a:defRPr/>
            </a:pPr>
            <a:r>
              <a:rPr lang="fr-FR" sz="2800" b="1" noProof="0" dirty="0" smtClean="0">
                <a:solidFill>
                  <a:schemeClr val="tx1"/>
                </a:solidFill>
                <a:ea typeface="ＭＳ Ｐゴシック" pitchFamily="34" charset="-128"/>
              </a:rPr>
              <a:t>Revue: </a:t>
            </a:r>
            <a:r>
              <a:rPr lang="fr-FR" sz="2800" noProof="0" dirty="0" smtClean="0">
                <a:solidFill>
                  <a:schemeClr val="tx1"/>
                </a:solidFill>
                <a:ea typeface="ＭＳ Ｐゴシック" pitchFamily="34" charset="-128"/>
              </a:rPr>
              <a:t>Réfléchir sur la mise en </a:t>
            </a:r>
            <a:r>
              <a:rPr lang="fr-FR" sz="2800" noProof="0" dirty="0" err="1" smtClean="0">
                <a:solidFill>
                  <a:schemeClr val="tx1"/>
                </a:solidFill>
                <a:ea typeface="ＭＳ Ｐゴシック" pitchFamily="34" charset="-128"/>
              </a:rPr>
              <a:t>oeuvre</a:t>
            </a:r>
            <a:r>
              <a:rPr lang="fr-FR" sz="2800" noProof="0" dirty="0" smtClean="0">
                <a:solidFill>
                  <a:schemeClr val="tx1"/>
                </a:solidFill>
                <a:ea typeface="ＭＳ Ｐゴシック" pitchFamily="34" charset="-128"/>
              </a:rPr>
              <a:t>  du plan de prise en charge;</a:t>
            </a:r>
          </a:p>
          <a:p>
            <a:pPr marL="0" indent="0">
              <a:buFontTx/>
              <a:buChar char="•"/>
              <a:defRPr/>
            </a:pPr>
            <a:r>
              <a:rPr lang="fr-FR" sz="2800" noProof="0" dirty="0" smtClean="0">
                <a:solidFill>
                  <a:schemeClr val="tx1"/>
                </a:solidFill>
                <a:ea typeface="ＭＳ Ｐゴシック" pitchFamily="34" charset="-128"/>
              </a:rPr>
              <a:t>Les objectifs sont-ils atteints?</a:t>
            </a:r>
          </a:p>
          <a:p>
            <a:pPr marL="0" indent="0">
              <a:buFontTx/>
              <a:buChar char="•"/>
              <a:defRPr/>
            </a:pPr>
            <a:r>
              <a:rPr lang="fr-FR" sz="2800" noProof="0" dirty="0" smtClean="0">
                <a:solidFill>
                  <a:schemeClr val="tx1"/>
                </a:solidFill>
                <a:ea typeface="ＭＳ Ｐゴシック" pitchFamily="34" charset="-128"/>
              </a:rPr>
              <a:t>Le plan est-il toujours pertinent?</a:t>
            </a:r>
          </a:p>
          <a:p>
            <a:pPr marL="0" indent="0">
              <a:buFontTx/>
              <a:buChar char="•"/>
              <a:defRPr/>
            </a:pPr>
            <a:r>
              <a:rPr lang="fr-FR" sz="2800" noProof="0" dirty="0" smtClean="0">
                <a:solidFill>
                  <a:schemeClr val="tx1"/>
                </a:solidFill>
                <a:ea typeface="ＭＳ Ｐゴシック" pitchFamily="34" charset="-128"/>
              </a:rPr>
              <a:t>Sinon, comment l’améliorer?</a:t>
            </a:r>
          </a:p>
          <a:p>
            <a:pPr marL="0" indent="0">
              <a:buFontTx/>
              <a:buChar char="•"/>
              <a:defRPr/>
            </a:pPr>
            <a:endParaRPr lang="fr-FR" sz="2800" noProof="0" dirty="0" smtClean="0">
              <a:solidFill>
                <a:schemeClr val="tx1"/>
              </a:solidFill>
              <a:ea typeface="ＭＳ Ｐゴシック" pitchFamily="34" charset="-128"/>
            </a:endParaRPr>
          </a:p>
          <a:p>
            <a:pPr marL="0" indent="0">
              <a:defRPr/>
            </a:pPr>
            <a:endParaRPr lang="fr-FR" sz="2800" noProof="0" dirty="0" smtClean="0">
              <a:solidFill>
                <a:schemeClr val="tx1"/>
              </a:solidFill>
              <a:ea typeface="ＭＳ Ｐゴシック" pitchFamily="34" charset="-128"/>
            </a:endParaRPr>
          </a:p>
          <a:p>
            <a:pPr marL="0" indent="0">
              <a:defRPr/>
            </a:pPr>
            <a:endParaRPr lang="fr-FR" sz="2800" noProof="0" dirty="0" smtClean="0">
              <a:solidFill>
                <a:schemeClr val="tx1"/>
              </a:solidFill>
              <a:ea typeface="ＭＳ Ｐゴシック" pitchFamily="34" charset="-128"/>
            </a:endParaRPr>
          </a:p>
        </p:txBody>
      </p:sp>
    </p:spTree>
    <p:extLst>
      <p:ext uri="{BB962C8B-B14F-4D97-AF65-F5344CB8AC3E}">
        <p14:creationId xmlns:p14="http://schemas.microsoft.com/office/powerpoint/2010/main" val="853907117"/>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p:cNvSpPr>
            <a:spLocks noGrp="1"/>
          </p:cNvSpPr>
          <p:nvPr>
            <p:ph type="title"/>
          </p:nvPr>
        </p:nvSpPr>
        <p:spPr/>
        <p:txBody>
          <a:bodyPr/>
          <a:lstStyle/>
          <a:p>
            <a:pPr>
              <a:defRPr/>
            </a:pPr>
            <a:r>
              <a:rPr lang="fr-FR" b="1" noProof="0" smtClean="0">
                <a:solidFill>
                  <a:schemeClr val="tx1"/>
                </a:solidFill>
                <a:ea typeface="ＭＳ Ｐゴシック" pitchFamily="34" charset="-128"/>
              </a:rPr>
              <a:t>Objectif du module et acquis d'apprentissage</a:t>
            </a:r>
          </a:p>
        </p:txBody>
      </p:sp>
      <p:sp>
        <p:nvSpPr>
          <p:cNvPr id="77827" name="Content Placeholder 2"/>
          <p:cNvSpPr>
            <a:spLocks noGrp="1"/>
          </p:cNvSpPr>
          <p:nvPr>
            <p:ph idx="1"/>
          </p:nvPr>
        </p:nvSpPr>
        <p:spPr/>
        <p:txBody>
          <a:bodyPr/>
          <a:lstStyle/>
          <a:p>
            <a:pPr>
              <a:defRPr/>
            </a:pPr>
            <a:r>
              <a:rPr lang="fr-FR" b="1" noProof="0" dirty="0" smtClean="0">
                <a:solidFill>
                  <a:schemeClr val="tx1"/>
                </a:solidFill>
                <a:ea typeface="ＭＳ Ｐゴシック" pitchFamily="34" charset="-128"/>
              </a:rPr>
              <a:t>Objectif : L</a:t>
            </a:r>
            <a:r>
              <a:rPr lang="fr-FR" noProof="0" dirty="0" smtClean="0">
                <a:solidFill>
                  <a:schemeClr val="tx1"/>
                </a:solidFill>
                <a:ea typeface="ＭＳ Ｐゴシック" pitchFamily="34" charset="-128"/>
              </a:rPr>
              <a:t>e processus de gestion de cas est introduit aux participants et leur permettent de comparer avec leurs pratiques respectives.</a:t>
            </a:r>
          </a:p>
          <a:p>
            <a:pPr>
              <a:defRPr/>
            </a:pPr>
            <a:endParaRPr lang="fr-FR" sz="800" noProof="0" dirty="0" smtClean="0">
              <a:solidFill>
                <a:schemeClr val="tx1"/>
              </a:solidFill>
              <a:ea typeface="ＭＳ Ｐゴシック" pitchFamily="34" charset="-128"/>
              <a:cs typeface="Times New Roman" pitchFamily="18" charset="0"/>
            </a:endParaRPr>
          </a:p>
          <a:p>
            <a:pPr>
              <a:defRPr/>
            </a:pPr>
            <a:r>
              <a:rPr lang="fr-FR" b="1" noProof="0" dirty="0" smtClean="0">
                <a:solidFill>
                  <a:schemeClr val="tx1"/>
                </a:solidFill>
                <a:ea typeface="ＭＳ Ｐゴシック" pitchFamily="34" charset="-128"/>
              </a:rPr>
              <a:t>Acquis d'apprentissage : </a:t>
            </a:r>
          </a:p>
          <a:p>
            <a:pPr>
              <a:buFontTx/>
              <a:buChar char="•"/>
              <a:defRPr/>
            </a:pPr>
            <a:r>
              <a:rPr lang="fr-FR" noProof="0" dirty="0" smtClean="0">
                <a:solidFill>
                  <a:schemeClr val="tx1"/>
                </a:solidFill>
                <a:ea typeface="ＭＳ Ｐゴシック" pitchFamily="34" charset="-128"/>
              </a:rPr>
              <a:t>Définir la gestion de cas et comprendre ce qu'est un dossier.</a:t>
            </a:r>
          </a:p>
          <a:p>
            <a:pPr>
              <a:buFontTx/>
              <a:buChar char="•"/>
              <a:defRPr/>
            </a:pPr>
            <a:r>
              <a:rPr lang="fr-FR" noProof="0" dirty="0" smtClean="0">
                <a:solidFill>
                  <a:schemeClr val="tx1"/>
                </a:solidFill>
                <a:ea typeface="ＭＳ Ｐゴシック" pitchFamily="34" charset="-128"/>
              </a:rPr>
              <a:t>Faire la différence entre le processus de gestion de cas utilisé dans travail et les procédures appliquées ailleurs.</a:t>
            </a:r>
          </a:p>
          <a:p>
            <a:pPr>
              <a:buFontTx/>
              <a:buChar char="•"/>
              <a:defRPr/>
            </a:pPr>
            <a:r>
              <a:rPr lang="fr-FR" noProof="0" dirty="0" smtClean="0">
                <a:solidFill>
                  <a:schemeClr val="tx1"/>
                </a:solidFill>
                <a:ea typeface="ＭＳ Ｐゴシック" pitchFamily="34" charset="-128"/>
              </a:rPr>
              <a:t>Décrire le processus de gestion de cas dans les directives relatives à la gestion de cas</a:t>
            </a:r>
          </a:p>
          <a:p>
            <a:pPr>
              <a:defRPr/>
            </a:pPr>
            <a:r>
              <a:rPr lang="fr-FR" noProof="0" dirty="0" smtClean="0">
                <a:solidFill>
                  <a:schemeClr val="tx1"/>
                </a:solidFill>
                <a:ea typeface="ＭＳ Ｐゴシック" pitchFamily="34" charset="-128"/>
              </a:rPr>
              <a:t> </a:t>
            </a:r>
          </a:p>
        </p:txBody>
      </p:sp>
    </p:spTree>
    <p:extLst>
      <p:ext uri="{BB962C8B-B14F-4D97-AF65-F5344CB8AC3E}">
        <p14:creationId xmlns:p14="http://schemas.microsoft.com/office/powerpoint/2010/main" val="35349208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p:txBody>
          <a:bodyPr/>
          <a:lstStyle/>
          <a:p>
            <a:pPr>
              <a:defRPr/>
            </a:pPr>
            <a:r>
              <a:rPr lang="fr-FR" b="1" noProof="0" smtClean="0">
                <a:solidFill>
                  <a:schemeClr val="tx1"/>
                </a:solidFill>
                <a:ea typeface="ＭＳ Ｐゴシック" pitchFamily="34" charset="-128"/>
              </a:rPr>
              <a:t>Clôture de dossier</a:t>
            </a:r>
          </a:p>
        </p:txBody>
      </p:sp>
      <p:sp>
        <p:nvSpPr>
          <p:cNvPr id="95235" name="Content Placeholder 2"/>
          <p:cNvSpPr>
            <a:spLocks noGrp="1"/>
          </p:cNvSpPr>
          <p:nvPr>
            <p:ph idx="1"/>
          </p:nvPr>
        </p:nvSpPr>
        <p:spPr>
          <a:xfrm>
            <a:off x="250825" y="1700213"/>
            <a:ext cx="7634288" cy="4392612"/>
          </a:xfrm>
        </p:spPr>
        <p:txBody>
          <a:bodyPr/>
          <a:lstStyle/>
          <a:p>
            <a:pPr marL="0" indent="0">
              <a:defRPr/>
            </a:pPr>
            <a:r>
              <a:rPr lang="fr-FR" altLang="en-US" sz="2800" noProof="0" dirty="0" smtClean="0">
                <a:solidFill>
                  <a:schemeClr val="tx1"/>
                </a:solidFill>
                <a:ea typeface="ＭＳ Ｐゴシック" pitchFamily="34" charset="-128"/>
              </a:rPr>
              <a:t>Le moment auquel le travail avec l’enfant prend fin</a:t>
            </a:r>
          </a:p>
          <a:p>
            <a:pPr marL="0" indent="0">
              <a:defRPr/>
            </a:pPr>
            <a:endParaRPr lang="fr-FR" altLang="en-US" sz="2800" b="1" noProof="0" dirty="0" smtClean="0">
              <a:solidFill>
                <a:schemeClr val="tx1"/>
              </a:solidFill>
              <a:ea typeface="ＭＳ Ｐゴシック" pitchFamily="34" charset="-128"/>
            </a:endParaRPr>
          </a:p>
          <a:p>
            <a:pPr marL="0" indent="0">
              <a:buFontTx/>
              <a:buChar char="•"/>
              <a:defRPr/>
            </a:pPr>
            <a:r>
              <a:rPr lang="fr-FR" altLang="en-US" sz="2800" b="1" noProof="0" dirty="0" smtClean="0">
                <a:solidFill>
                  <a:schemeClr val="tx1"/>
                </a:solidFill>
                <a:ea typeface="ＭＳ Ｐゴシック" pitchFamily="34" charset="-128"/>
              </a:rPr>
              <a:t>Les critères</a:t>
            </a:r>
            <a:r>
              <a:rPr lang="fr-FR" altLang="en-US" sz="2800" noProof="0" dirty="0" smtClean="0">
                <a:solidFill>
                  <a:schemeClr val="tx1"/>
                </a:solidFill>
                <a:ea typeface="ＭＳ Ｐゴシック" pitchFamily="34" charset="-128"/>
              </a:rPr>
              <a:t> de clôture du dossier doivent être définis au localement.</a:t>
            </a:r>
          </a:p>
          <a:p>
            <a:pPr marL="0" indent="0">
              <a:buFontTx/>
              <a:buChar char="•"/>
              <a:defRPr/>
            </a:pPr>
            <a:endParaRPr lang="fr-FR" altLang="en-US" sz="2800" noProof="0" dirty="0" smtClean="0">
              <a:solidFill>
                <a:schemeClr val="tx1"/>
              </a:solidFill>
              <a:ea typeface="ＭＳ Ｐゴシック" pitchFamily="34" charset="-128"/>
            </a:endParaRPr>
          </a:p>
          <a:p>
            <a:pPr marL="0" indent="0">
              <a:buFontTx/>
              <a:buChar char="•"/>
              <a:defRPr/>
            </a:pPr>
            <a:r>
              <a:rPr lang="fr-FR" altLang="en-US" sz="2800" noProof="0" dirty="0" smtClean="0">
                <a:solidFill>
                  <a:schemeClr val="tx1"/>
                </a:solidFill>
                <a:ea typeface="ＭＳ Ｐゴシック" pitchFamily="34" charset="-128"/>
              </a:rPr>
              <a:t>Toute clôture de dossier doit être </a:t>
            </a:r>
            <a:r>
              <a:rPr lang="fr-FR" altLang="en-US" sz="2800" b="1" noProof="0" dirty="0" smtClean="0">
                <a:solidFill>
                  <a:schemeClr val="tx1"/>
                </a:solidFill>
                <a:ea typeface="ＭＳ Ｐゴシック" pitchFamily="34" charset="-128"/>
              </a:rPr>
              <a:t>autorisée</a:t>
            </a:r>
            <a:r>
              <a:rPr lang="fr-FR" altLang="en-US" sz="2800" noProof="0" dirty="0" smtClean="0">
                <a:solidFill>
                  <a:schemeClr val="tx1"/>
                </a:solidFill>
                <a:ea typeface="ＭＳ Ｐゴシック" pitchFamily="34" charset="-128"/>
              </a:rPr>
              <a:t> par un responsable/ superviseur.</a:t>
            </a:r>
          </a:p>
          <a:p>
            <a:pPr marL="0" indent="0">
              <a:defRPr/>
            </a:pPr>
            <a:r>
              <a:rPr lang="fr-FR" altLang="en-US" sz="2800" noProof="0" dirty="0" smtClean="0">
                <a:solidFill>
                  <a:schemeClr val="tx1"/>
                </a:solidFill>
                <a:ea typeface="ＭＳ Ｐゴシック" pitchFamily="34" charset="-128"/>
              </a:rPr>
              <a:t> </a:t>
            </a:r>
          </a:p>
        </p:txBody>
      </p:sp>
    </p:spTree>
    <p:extLst>
      <p:ext uri="{BB962C8B-B14F-4D97-AF65-F5344CB8AC3E}">
        <p14:creationId xmlns:p14="http://schemas.microsoft.com/office/powerpoint/2010/main" val="1411693253"/>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itle 1"/>
          <p:cNvSpPr>
            <a:spLocks noGrp="1"/>
          </p:cNvSpPr>
          <p:nvPr>
            <p:ph type="title"/>
          </p:nvPr>
        </p:nvSpPr>
        <p:spPr/>
        <p:txBody>
          <a:bodyPr/>
          <a:lstStyle/>
          <a:p>
            <a:pPr>
              <a:defRPr/>
            </a:pPr>
            <a:r>
              <a:rPr lang="fr-FR" b="1" noProof="0" dirty="0" smtClean="0">
                <a:solidFill>
                  <a:schemeClr val="tx1"/>
                </a:solidFill>
                <a:ea typeface="ＭＳ Ｐゴシック" pitchFamily="34" charset="-128"/>
              </a:rPr>
              <a:t>POINTS CLÉS DE L'APPRENTISSAGE</a:t>
            </a:r>
          </a:p>
        </p:txBody>
      </p:sp>
      <p:sp>
        <p:nvSpPr>
          <p:cNvPr id="96259" name="Content Placeholder 2"/>
          <p:cNvSpPr>
            <a:spLocks noGrp="1"/>
          </p:cNvSpPr>
          <p:nvPr>
            <p:ph idx="1"/>
          </p:nvPr>
        </p:nvSpPr>
        <p:spPr>
          <a:xfrm>
            <a:off x="250825" y="1341438"/>
            <a:ext cx="8497888" cy="4392612"/>
          </a:xfrm>
        </p:spPr>
        <p:txBody>
          <a:bodyPr/>
          <a:lstStyle/>
          <a:p>
            <a:pPr marL="0" indent="0">
              <a:defRPr/>
            </a:pPr>
            <a:endParaRPr lang="fr-FR" altLang="en-US" noProof="0" dirty="0" smtClean="0">
              <a:solidFill>
                <a:schemeClr val="tx1"/>
              </a:solidFill>
              <a:ea typeface="ＭＳ Ｐゴシック" pitchFamily="34" charset="-128"/>
            </a:endParaRPr>
          </a:p>
          <a:p>
            <a:pPr marL="0" indent="0">
              <a:defRPr/>
            </a:pPr>
            <a:r>
              <a:rPr lang="fr-FR" altLang="en-US" noProof="0" dirty="0" smtClean="0">
                <a:solidFill>
                  <a:schemeClr val="tx1"/>
                </a:solidFill>
                <a:ea typeface="ＭＳ Ｐゴシック" pitchFamily="34" charset="-128"/>
              </a:rPr>
              <a:t>La gestion de cas est un </a:t>
            </a:r>
            <a:r>
              <a:rPr lang="fr-FR" altLang="en-US" b="1" noProof="0" dirty="0" smtClean="0">
                <a:solidFill>
                  <a:schemeClr val="tx1"/>
                </a:solidFill>
                <a:ea typeface="ＭＳ Ｐゴシック" pitchFamily="34" charset="-128"/>
              </a:rPr>
              <a:t>processus</a:t>
            </a:r>
            <a:r>
              <a:rPr lang="fr-FR" altLang="en-US" noProof="0" dirty="0" smtClean="0">
                <a:solidFill>
                  <a:schemeClr val="tx1"/>
                </a:solidFill>
                <a:ea typeface="ＭＳ Ｐゴシック" pitchFamily="34" charset="-128"/>
              </a:rPr>
              <a:t> qui s'effectue généralement en </a:t>
            </a:r>
            <a:r>
              <a:rPr lang="fr-FR" altLang="en-US" b="1" noProof="0" dirty="0" smtClean="0">
                <a:solidFill>
                  <a:schemeClr val="tx1"/>
                </a:solidFill>
                <a:ea typeface="ＭＳ Ｐゴシック" pitchFamily="34" charset="-128"/>
              </a:rPr>
              <a:t>six étapes</a:t>
            </a:r>
            <a:r>
              <a:rPr lang="fr-FR" altLang="en-US" noProof="0" dirty="0" smtClean="0">
                <a:solidFill>
                  <a:schemeClr val="tx1"/>
                </a:solidFill>
                <a:ea typeface="ＭＳ Ｐゴシック" pitchFamily="34" charset="-128"/>
              </a:rPr>
              <a:t> : </a:t>
            </a:r>
          </a:p>
          <a:p>
            <a:pPr marL="0" indent="0">
              <a:defRPr/>
            </a:pPr>
            <a:endParaRPr lang="fr-FR" altLang="en-US" sz="1050" noProof="0" dirty="0" smtClean="0">
              <a:solidFill>
                <a:schemeClr val="tx1"/>
              </a:solidFill>
              <a:ea typeface="ＭＳ Ｐゴシック" pitchFamily="34" charset="-128"/>
            </a:endParaRPr>
          </a:p>
          <a:p>
            <a:pPr marL="0" indent="0">
              <a:defRPr/>
            </a:pPr>
            <a:r>
              <a:rPr lang="fr-FR" altLang="en-US" noProof="0" dirty="0" smtClean="0">
                <a:solidFill>
                  <a:schemeClr val="tx1"/>
                </a:solidFill>
                <a:ea typeface="ＭＳ Ｐゴシック" pitchFamily="34" charset="-128"/>
              </a:rPr>
              <a:t>1. Identification et enregistrement ;	2. Évaluation</a:t>
            </a:r>
          </a:p>
          <a:p>
            <a:pPr marL="0" indent="0">
              <a:defRPr/>
            </a:pPr>
            <a:r>
              <a:rPr lang="fr-FR" altLang="en-US" noProof="0" dirty="0" smtClean="0">
                <a:solidFill>
                  <a:schemeClr val="tx1"/>
                </a:solidFill>
                <a:ea typeface="ＭＳ Ｐゴシック" pitchFamily="34" charset="-128"/>
              </a:rPr>
              <a:t>3. Plan de prise en charge ;   4. Mise en œuvre du plan de prise en charge</a:t>
            </a:r>
          </a:p>
          <a:p>
            <a:pPr marL="0" indent="0">
              <a:defRPr/>
            </a:pPr>
            <a:r>
              <a:rPr lang="fr-FR" altLang="en-US" noProof="0" dirty="0" smtClean="0">
                <a:solidFill>
                  <a:schemeClr val="tx1"/>
                </a:solidFill>
                <a:ea typeface="ＭＳ Ｐゴシック" pitchFamily="34" charset="-128"/>
              </a:rPr>
              <a:t>5. Suivi et Revue;	6. Clôture du dossier. </a:t>
            </a:r>
            <a:endParaRPr lang="fr-FR" altLang="en-US" b="1" noProof="0" dirty="0" smtClean="0">
              <a:solidFill>
                <a:schemeClr val="tx1"/>
              </a:solidFill>
              <a:ea typeface="ＭＳ Ｐゴシック" pitchFamily="34" charset="-128"/>
            </a:endParaRPr>
          </a:p>
          <a:p>
            <a:pPr marL="0" indent="0">
              <a:buFontTx/>
              <a:buChar char="•"/>
              <a:defRPr/>
            </a:pPr>
            <a:r>
              <a:rPr lang="fr-FR" altLang="en-US" noProof="0" dirty="0" smtClean="0">
                <a:solidFill>
                  <a:schemeClr val="tx1"/>
                </a:solidFill>
                <a:ea typeface="ＭＳ Ｐゴシック" pitchFamily="34" charset="-128"/>
              </a:rPr>
              <a:t>Les </a:t>
            </a:r>
            <a:r>
              <a:rPr lang="fr-FR" altLang="en-US" b="1" noProof="0" dirty="0" smtClean="0">
                <a:solidFill>
                  <a:schemeClr val="tx1"/>
                </a:solidFill>
                <a:ea typeface="ＭＳ Ｐゴシック" pitchFamily="34" charset="-128"/>
              </a:rPr>
              <a:t>critères</a:t>
            </a:r>
            <a:r>
              <a:rPr lang="fr-FR" altLang="en-US" noProof="0" dirty="0" smtClean="0">
                <a:solidFill>
                  <a:schemeClr val="tx1"/>
                </a:solidFill>
                <a:ea typeface="ＭＳ Ｐゴシック" pitchFamily="34" charset="-128"/>
              </a:rPr>
              <a:t> doivent être définis afin de préciser qui est enregistré </a:t>
            </a:r>
          </a:p>
          <a:p>
            <a:pPr marL="0" indent="0">
              <a:buFontTx/>
              <a:buChar char="•"/>
              <a:defRPr/>
            </a:pPr>
            <a:r>
              <a:rPr lang="fr-FR" altLang="en-US" noProof="0" dirty="0" smtClean="0">
                <a:solidFill>
                  <a:schemeClr val="tx1"/>
                </a:solidFill>
                <a:ea typeface="ＭＳ Ｐゴシック" pitchFamily="34" charset="-128"/>
              </a:rPr>
              <a:t>Les </a:t>
            </a:r>
            <a:r>
              <a:rPr lang="fr-FR" altLang="en-US" b="1" noProof="0" dirty="0" smtClean="0">
                <a:solidFill>
                  <a:schemeClr val="tx1"/>
                </a:solidFill>
                <a:ea typeface="ＭＳ Ｐゴシック" pitchFamily="34" charset="-128"/>
              </a:rPr>
              <a:t>délais</a:t>
            </a:r>
            <a:r>
              <a:rPr lang="fr-FR" altLang="en-US" noProof="0" dirty="0" smtClean="0">
                <a:solidFill>
                  <a:schemeClr val="tx1"/>
                </a:solidFill>
                <a:ea typeface="ＭＳ Ｐゴシック" pitchFamily="34" charset="-128"/>
              </a:rPr>
              <a:t> doivent être définis pour l'exécution des différentes étapes. </a:t>
            </a:r>
          </a:p>
        </p:txBody>
      </p:sp>
    </p:spTree>
    <p:extLst>
      <p:ext uri="{BB962C8B-B14F-4D97-AF65-F5344CB8AC3E}">
        <p14:creationId xmlns:p14="http://schemas.microsoft.com/office/powerpoint/2010/main" val="14322446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r-FR" noProof="0" dirty="0">
              <a:solidFill>
                <a:schemeClr val="tx1"/>
              </a:solidFill>
            </a:endParaRPr>
          </a:p>
        </p:txBody>
      </p:sp>
      <p:sp>
        <p:nvSpPr>
          <p:cNvPr id="3" name="Content Placeholder 2"/>
          <p:cNvSpPr>
            <a:spLocks noGrp="1"/>
          </p:cNvSpPr>
          <p:nvPr>
            <p:ph idx="1"/>
          </p:nvPr>
        </p:nvSpPr>
        <p:spPr/>
        <p:txBody>
          <a:bodyPr/>
          <a:lstStyle/>
          <a:p>
            <a:endParaRPr lang="en-GB"/>
          </a:p>
        </p:txBody>
      </p:sp>
      <p:pic>
        <p:nvPicPr>
          <p:cNvPr id="5" name="Picture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67744" y="1953032"/>
            <a:ext cx="4176464" cy="3564200"/>
          </a:xfrm>
          <a:prstGeom prst="rect">
            <a:avLst/>
          </a:prstGeom>
          <a:noFill/>
          <a:ln>
            <a:noFill/>
          </a:ln>
        </p:spPr>
      </p:pic>
    </p:spTree>
    <p:extLst>
      <p:ext uri="{BB962C8B-B14F-4D97-AF65-F5344CB8AC3E}">
        <p14:creationId xmlns:p14="http://schemas.microsoft.com/office/powerpoint/2010/main" val="28509324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0825" y="836613"/>
            <a:ext cx="8065591" cy="720725"/>
          </a:xfrm>
        </p:spPr>
        <p:txBody>
          <a:bodyPr/>
          <a:lstStyle/>
          <a:p>
            <a:r>
              <a:rPr lang="en-US" b="1" dirty="0" smtClean="0"/>
              <a:t>OBJECTIFS DU MODULE ET ACQUIS D’APPRENTISSAGE</a:t>
            </a:r>
            <a:endParaRPr lang="en-US" b="1" dirty="0"/>
          </a:p>
        </p:txBody>
      </p:sp>
      <p:sp>
        <p:nvSpPr>
          <p:cNvPr id="3" name="Content Placeholder 2"/>
          <p:cNvSpPr>
            <a:spLocks noGrp="1"/>
          </p:cNvSpPr>
          <p:nvPr>
            <p:ph idx="1"/>
          </p:nvPr>
        </p:nvSpPr>
        <p:spPr/>
        <p:txBody>
          <a:bodyPr/>
          <a:lstStyle/>
          <a:p>
            <a:pPr>
              <a:defRPr/>
            </a:pPr>
            <a:r>
              <a:rPr lang="fr-FR" b="1" dirty="0">
                <a:ea typeface="ＭＳ Ｐゴシック" pitchFamily="34" charset="-128"/>
              </a:rPr>
              <a:t>Objectif : L</a:t>
            </a:r>
            <a:r>
              <a:rPr lang="fr-FR" dirty="0">
                <a:ea typeface="ＭＳ Ｐゴシック" pitchFamily="34" charset="-128"/>
              </a:rPr>
              <a:t>e processus de gestion de cas est introduit aux participants et leur permettent de comparer avec leurs pratiques respectives.</a:t>
            </a:r>
          </a:p>
          <a:p>
            <a:pPr>
              <a:defRPr/>
            </a:pPr>
            <a:endParaRPr lang="fr-FR" sz="800" dirty="0">
              <a:ea typeface="ＭＳ Ｐゴシック" pitchFamily="34" charset="-128"/>
              <a:cs typeface="Times New Roman" pitchFamily="18" charset="0"/>
            </a:endParaRPr>
          </a:p>
          <a:p>
            <a:pPr>
              <a:defRPr/>
            </a:pPr>
            <a:r>
              <a:rPr lang="fr-FR" b="1" dirty="0">
                <a:ea typeface="ＭＳ Ｐゴシック" pitchFamily="34" charset="-128"/>
              </a:rPr>
              <a:t>Acquis d'apprentissage : </a:t>
            </a:r>
          </a:p>
          <a:p>
            <a:pPr>
              <a:buFontTx/>
              <a:buChar char="•"/>
              <a:defRPr/>
            </a:pPr>
            <a:r>
              <a:rPr lang="fr-FR" dirty="0">
                <a:ea typeface="ＭＳ Ｐゴシック" pitchFamily="34" charset="-128"/>
              </a:rPr>
              <a:t>Définir la gestion de cas et comprendre ce qu'est un dossier.</a:t>
            </a:r>
          </a:p>
          <a:p>
            <a:pPr>
              <a:buFontTx/>
              <a:buChar char="•"/>
              <a:defRPr/>
            </a:pPr>
            <a:r>
              <a:rPr lang="fr-FR" dirty="0">
                <a:ea typeface="ＭＳ Ｐゴシック" pitchFamily="34" charset="-128"/>
              </a:rPr>
              <a:t>Faire la différence entre le processus de gestion de cas utilisé dans travail et les procédures appliquées ailleurs.</a:t>
            </a:r>
          </a:p>
          <a:p>
            <a:pPr>
              <a:buFontTx/>
              <a:buChar char="•"/>
              <a:defRPr/>
            </a:pPr>
            <a:r>
              <a:rPr lang="fr-FR" dirty="0">
                <a:ea typeface="ＭＳ Ｐゴシック" pitchFamily="34" charset="-128"/>
              </a:rPr>
              <a:t>Décrire le processus de gestion de cas dans les directives relatives à la gestion de cas</a:t>
            </a:r>
          </a:p>
        </p:txBody>
      </p:sp>
    </p:spTree>
    <p:extLst>
      <p:ext uri="{BB962C8B-B14F-4D97-AF65-F5344CB8AC3E}">
        <p14:creationId xmlns:p14="http://schemas.microsoft.com/office/powerpoint/2010/main" val="6716015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a:xfrm>
            <a:off x="793750" y="5157788"/>
            <a:ext cx="7772400" cy="1362075"/>
          </a:xfrm>
        </p:spPr>
        <p:txBody>
          <a:bodyPr/>
          <a:lstStyle/>
          <a:p>
            <a:pPr algn="ctr">
              <a:defRPr/>
            </a:pPr>
            <a:r>
              <a:rPr lang="fr-FR" cap="none" noProof="0" smtClean="0">
                <a:solidFill>
                  <a:schemeClr val="tx1"/>
                </a:solidFill>
                <a:ea typeface="ＭＳ Ｐゴシック" pitchFamily="34" charset="-128"/>
              </a:rPr>
              <a:t>EXERCICE 1</a:t>
            </a:r>
          </a:p>
        </p:txBody>
      </p:sp>
      <p:sp>
        <p:nvSpPr>
          <p:cNvPr id="78851" name="Text Placeholder 2"/>
          <p:cNvSpPr>
            <a:spLocks noGrp="1"/>
          </p:cNvSpPr>
          <p:nvPr>
            <p:ph type="body" idx="1"/>
          </p:nvPr>
        </p:nvSpPr>
        <p:spPr>
          <a:xfrm>
            <a:off x="793750" y="3687763"/>
            <a:ext cx="7772400" cy="1500187"/>
          </a:xfrm>
        </p:spPr>
        <p:txBody>
          <a:bodyPr/>
          <a:lstStyle/>
          <a:p>
            <a:pPr algn="ctr">
              <a:defRPr/>
            </a:pPr>
            <a:r>
              <a:rPr lang="fr-FR" sz="3600" b="1" noProof="0" dirty="0" smtClean="0">
                <a:solidFill>
                  <a:schemeClr val="tx1"/>
                </a:solidFill>
                <a:ea typeface="ＭＳ Ｐゴシック" pitchFamily="34" charset="-128"/>
              </a:rPr>
              <a:t>Définition de la gestion de cas</a:t>
            </a:r>
          </a:p>
        </p:txBody>
      </p:sp>
      <p:pic>
        <p:nvPicPr>
          <p:cNvPr id="7987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413" y="836613"/>
            <a:ext cx="4535487"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9274030"/>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pPr eaLnBrk="1" hangingPunct="1">
              <a:defRPr/>
            </a:pPr>
            <a:r>
              <a:rPr lang="fr-FR" b="1" noProof="0" dirty="0" smtClean="0">
                <a:solidFill>
                  <a:schemeClr val="tx1"/>
                </a:solidFill>
                <a:ea typeface="ＭＳ Ｐゴシック" pitchFamily="34" charset="-128"/>
              </a:rPr>
              <a:t>Définition de la gestion de cas</a:t>
            </a:r>
          </a:p>
        </p:txBody>
      </p:sp>
      <p:sp>
        <p:nvSpPr>
          <p:cNvPr id="79875" name="Rectangle 3"/>
          <p:cNvSpPr>
            <a:spLocks noGrp="1" noChangeArrowheads="1"/>
          </p:cNvSpPr>
          <p:nvPr>
            <p:ph type="body" idx="1"/>
          </p:nvPr>
        </p:nvSpPr>
        <p:spPr>
          <a:xfrm>
            <a:off x="250825" y="1700213"/>
            <a:ext cx="8785225" cy="4392612"/>
          </a:xfrm>
        </p:spPr>
        <p:txBody>
          <a:bodyPr/>
          <a:lstStyle/>
          <a:p>
            <a:pPr>
              <a:defRPr/>
            </a:pPr>
            <a:r>
              <a:rPr lang="fr-FR" altLang="en-US" sz="2200" noProof="0" dirty="0" smtClean="0">
                <a:solidFill>
                  <a:schemeClr val="tx1"/>
                </a:solidFill>
                <a:ea typeface="ＭＳ Ｐゴシック" pitchFamily="34" charset="-128"/>
              </a:rPr>
              <a:t>« Le processus d'aide aux enfants et à leurs familles à travers un soutien direct sous forme de travail social et la bonne gestion de l'information ».</a:t>
            </a:r>
          </a:p>
          <a:p>
            <a:pPr>
              <a:defRPr/>
            </a:pPr>
            <a:endParaRPr lang="fr-FR" altLang="en-US" sz="1200" noProof="0" dirty="0" smtClean="0">
              <a:solidFill>
                <a:schemeClr val="tx1"/>
              </a:solidFill>
              <a:ea typeface="ＭＳ Ｐゴシック" pitchFamily="34" charset="-128"/>
            </a:endParaRPr>
          </a:p>
          <a:p>
            <a:pPr>
              <a:defRPr/>
            </a:pPr>
            <a:r>
              <a:rPr lang="fr-FR" altLang="en-US" sz="2200" noProof="0" dirty="0" smtClean="0">
                <a:solidFill>
                  <a:schemeClr val="tx1"/>
                </a:solidFill>
                <a:ea typeface="ＭＳ Ｐゴシック" pitchFamily="34" charset="-128"/>
              </a:rPr>
              <a:t>Le standard : </a:t>
            </a:r>
          </a:p>
          <a:p>
            <a:pPr>
              <a:buFontTx/>
              <a:buChar char="•"/>
              <a:defRPr/>
            </a:pPr>
            <a:r>
              <a:rPr lang="fr-FR" altLang="en-US" sz="2200" noProof="0" dirty="0" smtClean="0">
                <a:solidFill>
                  <a:schemeClr val="tx1"/>
                </a:solidFill>
                <a:ea typeface="ＭＳ Ｐゴシック" pitchFamily="34" charset="-128"/>
              </a:rPr>
              <a:t>« Les filles et les garçons ayant un besoin </a:t>
            </a:r>
            <a:r>
              <a:rPr lang="fr-FR" altLang="en-US" sz="2200" b="1" noProof="0" dirty="0" smtClean="0">
                <a:solidFill>
                  <a:schemeClr val="tx1"/>
                </a:solidFill>
                <a:ea typeface="ＭＳ Ｐゴシック" pitchFamily="34" charset="-128"/>
              </a:rPr>
              <a:t>urgent</a:t>
            </a:r>
            <a:r>
              <a:rPr lang="fr-FR" altLang="en-US" sz="2200" noProof="0" dirty="0" smtClean="0">
                <a:solidFill>
                  <a:schemeClr val="tx1"/>
                </a:solidFill>
                <a:ea typeface="ＭＳ Ｐゴシック" pitchFamily="34" charset="-128"/>
              </a:rPr>
              <a:t> de protection sont </a:t>
            </a:r>
            <a:r>
              <a:rPr lang="fr-FR" altLang="en-US" sz="2200" b="1" noProof="0" dirty="0" smtClean="0">
                <a:solidFill>
                  <a:schemeClr val="tx1"/>
                </a:solidFill>
                <a:ea typeface="ＭＳ Ｐゴシック" pitchFamily="34" charset="-128"/>
              </a:rPr>
              <a:t>identifiés ;</a:t>
            </a:r>
          </a:p>
          <a:p>
            <a:pPr>
              <a:buFontTx/>
              <a:buChar char="•"/>
              <a:defRPr/>
            </a:pPr>
            <a:r>
              <a:rPr lang="fr-FR" altLang="en-US" sz="2200" noProof="0" dirty="0" smtClean="0">
                <a:solidFill>
                  <a:schemeClr val="tx1"/>
                </a:solidFill>
                <a:ea typeface="ＭＳ Ｐゴシック" pitchFamily="34" charset="-128"/>
              </a:rPr>
              <a:t>Reçoivent des informations adaptées en fonction de  leur </a:t>
            </a:r>
            <a:r>
              <a:rPr lang="fr-FR" altLang="en-US" sz="2200" b="1" noProof="0" dirty="0" smtClean="0">
                <a:solidFill>
                  <a:schemeClr val="tx1"/>
                </a:solidFill>
                <a:ea typeface="ＭＳ Ｐゴシック" pitchFamily="34" charset="-128"/>
              </a:rPr>
              <a:t>culture et leur âge  ;</a:t>
            </a:r>
          </a:p>
          <a:p>
            <a:pPr>
              <a:buFontTx/>
              <a:buChar char="•"/>
              <a:defRPr/>
            </a:pPr>
            <a:r>
              <a:rPr lang="fr-FR" altLang="en-US" sz="2200" noProof="0" dirty="0" smtClean="0">
                <a:solidFill>
                  <a:schemeClr val="tx1"/>
                </a:solidFill>
                <a:ea typeface="ＭＳ Ｐゴシック" pitchFamily="34" charset="-128"/>
              </a:rPr>
              <a:t>Ils sont bénéficiaires d’une intervention </a:t>
            </a:r>
            <a:r>
              <a:rPr lang="fr-FR" altLang="en-US" sz="2200" b="1" noProof="0" dirty="0" smtClean="0">
                <a:solidFill>
                  <a:schemeClr val="tx1"/>
                </a:solidFill>
                <a:ea typeface="ＭＳ Ｐゴシック" pitchFamily="34" charset="-128"/>
              </a:rPr>
              <a:t>efficace, pluridisciplinaire  </a:t>
            </a:r>
            <a:r>
              <a:rPr lang="fr-FR" altLang="en-US" sz="2200" noProof="0" dirty="0" smtClean="0">
                <a:solidFill>
                  <a:schemeClr val="tx1"/>
                </a:solidFill>
                <a:ea typeface="ＭＳ Ｐゴシック" pitchFamily="34" charset="-128"/>
              </a:rPr>
              <a:t>et</a:t>
            </a:r>
            <a:r>
              <a:rPr lang="fr-FR" altLang="en-US" sz="2200" b="1" noProof="0" dirty="0" smtClean="0">
                <a:solidFill>
                  <a:schemeClr val="tx1"/>
                </a:solidFill>
                <a:ea typeface="ＭＳ Ｐゴシック" pitchFamily="34" charset="-128"/>
              </a:rPr>
              <a:t> adaptée à leur statut d’enfants ;</a:t>
            </a:r>
          </a:p>
          <a:p>
            <a:pPr>
              <a:buFontTx/>
              <a:buChar char="•"/>
              <a:defRPr/>
            </a:pPr>
            <a:r>
              <a:rPr lang="fr-FR" altLang="en-US" sz="2200" noProof="0" dirty="0" smtClean="0">
                <a:solidFill>
                  <a:schemeClr val="tx1"/>
                </a:solidFill>
                <a:ea typeface="ＭＳ Ｐゴシック" pitchFamily="34" charset="-128"/>
              </a:rPr>
              <a:t>De la part </a:t>
            </a:r>
            <a:r>
              <a:rPr lang="fr-FR" altLang="en-US" sz="2200" b="1" noProof="0" dirty="0" smtClean="0">
                <a:solidFill>
                  <a:schemeClr val="tx1"/>
                </a:solidFill>
                <a:ea typeface="ＭＳ Ｐゴシック" pitchFamily="34" charset="-128"/>
              </a:rPr>
              <a:t>d’intervenants compétents </a:t>
            </a:r>
            <a:r>
              <a:rPr lang="fr-FR" altLang="en-US" sz="2200" noProof="0" dirty="0" smtClean="0">
                <a:solidFill>
                  <a:schemeClr val="tx1"/>
                </a:solidFill>
                <a:ea typeface="ＭＳ Ｐゴシック" pitchFamily="34" charset="-128"/>
              </a:rPr>
              <a:t> :</a:t>
            </a:r>
          </a:p>
          <a:p>
            <a:pPr>
              <a:buFontTx/>
              <a:buChar char="•"/>
              <a:defRPr/>
            </a:pPr>
            <a:r>
              <a:rPr lang="fr-FR" altLang="en-US" sz="2200" noProof="0" dirty="0" smtClean="0">
                <a:solidFill>
                  <a:schemeClr val="tx1"/>
                </a:solidFill>
                <a:ea typeface="ＭＳ Ｐゴシック" pitchFamily="34" charset="-128"/>
              </a:rPr>
              <a:t>Travaillant de façon </a:t>
            </a:r>
            <a:r>
              <a:rPr lang="fr-FR" altLang="en-US" sz="2200" b="1" noProof="0" dirty="0" smtClean="0">
                <a:solidFill>
                  <a:schemeClr val="tx1"/>
                </a:solidFill>
                <a:ea typeface="ＭＳ Ｐゴシック" pitchFamily="34" charset="-128"/>
              </a:rPr>
              <a:t>coordonnée</a:t>
            </a:r>
            <a:r>
              <a:rPr lang="fr-FR" altLang="en-US" sz="2200" noProof="0" dirty="0" smtClean="0">
                <a:solidFill>
                  <a:schemeClr val="tx1"/>
                </a:solidFill>
                <a:ea typeface="ＭＳ Ｐゴシック" pitchFamily="34" charset="-128"/>
              </a:rPr>
              <a:t> et </a:t>
            </a:r>
            <a:r>
              <a:rPr lang="fr-FR" altLang="en-US" sz="2200" b="1" noProof="0" dirty="0" smtClean="0">
                <a:solidFill>
                  <a:schemeClr val="tx1"/>
                </a:solidFill>
                <a:ea typeface="ＭＳ Ｐゴシック" pitchFamily="34" charset="-128"/>
              </a:rPr>
              <a:t>responsable</a:t>
            </a:r>
            <a:r>
              <a:rPr lang="fr-FR" altLang="en-US" sz="2200" noProof="0" dirty="0" smtClean="0">
                <a:solidFill>
                  <a:schemeClr val="tx1"/>
                </a:solidFill>
                <a:ea typeface="ＭＳ Ｐゴシック" pitchFamily="34" charset="-128"/>
              </a:rPr>
              <a:t>. »</a:t>
            </a:r>
            <a:endParaRPr lang="fr-FR" altLang="en-US" sz="1600" noProof="0" dirty="0" smtClean="0">
              <a:solidFill>
                <a:schemeClr val="tx1"/>
              </a:solidFill>
              <a:ea typeface="ＭＳ Ｐゴシック" pitchFamily="34" charset="-128"/>
            </a:endParaRPr>
          </a:p>
          <a:p>
            <a:pPr marL="0" indent="0" algn="ctr">
              <a:defRPr/>
            </a:pPr>
            <a:endParaRPr lang="fr-FR" altLang="en-US" sz="1600" noProof="0" dirty="0" smtClean="0">
              <a:solidFill>
                <a:schemeClr val="tx1"/>
              </a:solidFill>
              <a:ea typeface="ＭＳ Ｐゴシック" pitchFamily="34" charset="-128"/>
            </a:endParaRPr>
          </a:p>
          <a:p>
            <a:pPr marL="0" indent="0" algn="ctr">
              <a:defRPr/>
            </a:pPr>
            <a:endParaRPr lang="fr-FR" altLang="en-US" sz="2200" noProof="0" dirty="0" smtClean="0">
              <a:solidFill>
                <a:schemeClr val="tx1"/>
              </a:solidFill>
              <a:ea typeface="ＭＳ Ｐゴシック" pitchFamily="34" charset="-128"/>
            </a:endParaRPr>
          </a:p>
        </p:txBody>
      </p:sp>
    </p:spTree>
    <p:extLst>
      <p:ext uri="{BB962C8B-B14F-4D97-AF65-F5344CB8AC3E}">
        <p14:creationId xmlns:p14="http://schemas.microsoft.com/office/powerpoint/2010/main" val="348706475"/>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p:cNvSpPr>
            <a:spLocks noGrp="1"/>
          </p:cNvSpPr>
          <p:nvPr>
            <p:ph type="title"/>
          </p:nvPr>
        </p:nvSpPr>
        <p:spPr/>
        <p:txBody>
          <a:bodyPr/>
          <a:lstStyle/>
          <a:p>
            <a:pPr>
              <a:defRPr/>
            </a:pPr>
            <a:r>
              <a:rPr lang="fr-FR" b="1" noProof="0" dirty="0" smtClean="0">
                <a:solidFill>
                  <a:schemeClr val="tx1"/>
                </a:solidFill>
                <a:ea typeface="ＭＳ Ｐゴシック" pitchFamily="34" charset="-128"/>
              </a:rPr>
              <a:t>Pourquoi faisons-nous de la gestion de cas ?</a:t>
            </a:r>
          </a:p>
        </p:txBody>
      </p:sp>
      <p:sp>
        <p:nvSpPr>
          <p:cNvPr id="80899" name="Content Placeholder 2"/>
          <p:cNvSpPr>
            <a:spLocks noGrp="1"/>
          </p:cNvSpPr>
          <p:nvPr>
            <p:ph idx="1"/>
          </p:nvPr>
        </p:nvSpPr>
        <p:spPr>
          <a:xfrm>
            <a:off x="323528" y="1803401"/>
            <a:ext cx="8497888" cy="4392612"/>
          </a:xfrm>
        </p:spPr>
        <p:txBody>
          <a:bodyPr/>
          <a:lstStyle/>
          <a:p>
            <a:pPr marL="0" indent="0">
              <a:defRPr/>
            </a:pPr>
            <a:endParaRPr lang="fr-FR" altLang="en-US" noProof="0" dirty="0" smtClean="0">
              <a:solidFill>
                <a:schemeClr val="tx1"/>
              </a:solidFill>
              <a:ea typeface="ＭＳ Ｐゴシック" pitchFamily="34" charset="-128"/>
            </a:endParaRPr>
          </a:p>
          <a:p>
            <a:pPr marL="0" indent="0">
              <a:buFont typeface="Wingdings" pitchFamily="2" charset="2"/>
              <a:buChar char="ü"/>
              <a:defRPr/>
            </a:pPr>
            <a:r>
              <a:rPr lang="fr-FR" altLang="en-US" noProof="0" dirty="0" smtClean="0">
                <a:solidFill>
                  <a:schemeClr val="tx1"/>
                </a:solidFill>
                <a:ea typeface="ＭＳ Ｐゴシック" pitchFamily="34" charset="-128"/>
              </a:rPr>
              <a:t>Pour</a:t>
            </a:r>
            <a:r>
              <a:rPr lang="fr-FR" altLang="en-US" b="1" noProof="0" dirty="0" smtClean="0">
                <a:solidFill>
                  <a:schemeClr val="tx1"/>
                </a:solidFill>
                <a:ea typeface="ＭＳ Ｐゴシック" pitchFamily="34" charset="-128"/>
              </a:rPr>
              <a:t> organiser et effectuer notre travail</a:t>
            </a:r>
            <a:r>
              <a:rPr lang="fr-FR" altLang="en-US" noProof="0" dirty="0" smtClean="0">
                <a:solidFill>
                  <a:schemeClr val="tx1"/>
                </a:solidFill>
                <a:ea typeface="ＭＳ Ｐゴシック" pitchFamily="34" charset="-128"/>
              </a:rPr>
              <a:t>,</a:t>
            </a:r>
          </a:p>
          <a:p>
            <a:pPr marL="0" indent="0">
              <a:buFont typeface="Wingdings" pitchFamily="2" charset="2"/>
              <a:buChar char="ü"/>
              <a:defRPr/>
            </a:pPr>
            <a:r>
              <a:rPr lang="fr-FR" altLang="en-US" noProof="0" dirty="0" smtClean="0">
                <a:solidFill>
                  <a:schemeClr val="tx1"/>
                </a:solidFill>
                <a:ea typeface="ＭＳ Ｐゴシック" pitchFamily="34" charset="-128"/>
              </a:rPr>
              <a:t>Pour que les dossier soient gérés de façon </a:t>
            </a:r>
            <a:r>
              <a:rPr lang="fr-FR" altLang="en-US" b="1" noProof="0" dirty="0" smtClean="0">
                <a:solidFill>
                  <a:schemeClr val="tx1"/>
                </a:solidFill>
                <a:ea typeface="ＭＳ Ｐゴシック" pitchFamily="34" charset="-128"/>
              </a:rPr>
              <a:t>appropriée, systématique, dans un temps donné</a:t>
            </a:r>
            <a:endParaRPr lang="fr-FR" altLang="en-US" noProof="0" dirty="0" smtClean="0">
              <a:solidFill>
                <a:schemeClr val="tx1"/>
              </a:solidFill>
              <a:ea typeface="ＭＳ Ｐゴシック" pitchFamily="34" charset="-128"/>
            </a:endParaRPr>
          </a:p>
          <a:p>
            <a:pPr marL="0" indent="0">
              <a:buFont typeface="Wingdings" pitchFamily="2" charset="2"/>
              <a:buChar char="ü"/>
              <a:defRPr/>
            </a:pPr>
            <a:r>
              <a:rPr lang="fr-FR" altLang="en-US" noProof="0" dirty="0" smtClean="0">
                <a:solidFill>
                  <a:schemeClr val="tx1"/>
                </a:solidFill>
                <a:ea typeface="ＭＳ Ｐゴシック" pitchFamily="34" charset="-128"/>
              </a:rPr>
              <a:t>Conformément aux </a:t>
            </a:r>
            <a:r>
              <a:rPr lang="fr-FR" altLang="en-US" b="1" noProof="0" dirty="0" smtClean="0">
                <a:solidFill>
                  <a:schemeClr val="tx1"/>
                </a:solidFill>
                <a:ea typeface="ＭＳ Ｐゴシック" pitchFamily="34" charset="-128"/>
              </a:rPr>
              <a:t>objectifs du programme.</a:t>
            </a:r>
          </a:p>
          <a:p>
            <a:pPr marL="0" indent="0">
              <a:defRPr/>
            </a:pPr>
            <a:endParaRPr lang="fr-FR" altLang="en-US" noProof="0" dirty="0" smtClean="0">
              <a:solidFill>
                <a:schemeClr val="tx1"/>
              </a:solidFill>
              <a:ea typeface="ＭＳ Ｐゴシック" pitchFamily="34" charset="-128"/>
            </a:endParaRPr>
          </a:p>
          <a:p>
            <a:pPr marL="0" indent="0">
              <a:defRPr/>
            </a:pPr>
            <a:r>
              <a:rPr lang="fr-FR" altLang="en-US" noProof="0" dirty="0" smtClean="0">
                <a:solidFill>
                  <a:schemeClr val="tx1"/>
                </a:solidFill>
                <a:ea typeface="ＭＳ Ｐゴシック" pitchFamily="34" charset="-128"/>
              </a:rPr>
              <a:t>Les services de gestion de cas fournissent :</a:t>
            </a:r>
          </a:p>
          <a:p>
            <a:pPr marL="0" indent="0">
              <a:buFont typeface="Wingdings" pitchFamily="2" charset="2"/>
              <a:buChar char="ü"/>
              <a:defRPr/>
            </a:pPr>
            <a:r>
              <a:rPr lang="fr-FR" altLang="en-US" noProof="0" dirty="0" smtClean="0">
                <a:solidFill>
                  <a:schemeClr val="tx1"/>
                </a:solidFill>
                <a:ea typeface="ＭＳ Ｐゴシック" pitchFamily="34" charset="-128"/>
              </a:rPr>
              <a:t>Une stratégie commune pour gérer les dossiers,</a:t>
            </a:r>
          </a:p>
          <a:p>
            <a:pPr marL="0" indent="0">
              <a:buFont typeface="Wingdings" pitchFamily="2" charset="2"/>
              <a:buChar char="ü"/>
              <a:defRPr/>
            </a:pPr>
            <a:r>
              <a:rPr lang="fr-FR" altLang="en-US" noProof="0" dirty="0" smtClean="0">
                <a:solidFill>
                  <a:schemeClr val="tx1"/>
                </a:solidFill>
                <a:ea typeface="ＭＳ Ｐゴシック" pitchFamily="34" charset="-128"/>
              </a:rPr>
              <a:t>Assure  la qualité, la cohérence et la coordination entre les services.</a:t>
            </a:r>
          </a:p>
          <a:p>
            <a:pPr marL="0" indent="0">
              <a:defRPr/>
            </a:pPr>
            <a:endParaRPr lang="fr-FR" altLang="en-US" noProof="0" dirty="0" smtClean="0">
              <a:solidFill>
                <a:schemeClr val="tx1"/>
              </a:solidFill>
              <a:ea typeface="ＭＳ Ｐゴシック" pitchFamily="34" charset="-128"/>
            </a:endParaRPr>
          </a:p>
        </p:txBody>
      </p:sp>
    </p:spTree>
    <p:extLst>
      <p:ext uri="{BB962C8B-B14F-4D97-AF65-F5344CB8AC3E}">
        <p14:creationId xmlns:p14="http://schemas.microsoft.com/office/powerpoint/2010/main" val="38141770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p:cNvSpPr>
            <a:spLocks noGrp="1"/>
          </p:cNvSpPr>
          <p:nvPr>
            <p:ph type="title"/>
          </p:nvPr>
        </p:nvSpPr>
        <p:spPr>
          <a:xfrm>
            <a:off x="250825" y="836613"/>
            <a:ext cx="8353425" cy="720725"/>
          </a:xfrm>
        </p:spPr>
        <p:txBody>
          <a:bodyPr/>
          <a:lstStyle/>
          <a:p>
            <a:pPr>
              <a:defRPr/>
            </a:pPr>
            <a:r>
              <a:rPr lang="fr-FR" b="1" noProof="0" dirty="0" smtClean="0">
                <a:solidFill>
                  <a:schemeClr val="tx1"/>
                </a:solidFill>
                <a:ea typeface="ＭＳ Ｐゴシック" pitchFamily="34" charset="-128"/>
              </a:rPr>
              <a:t>Quand faut-il utiliser le processus de gestion de cas ? </a:t>
            </a:r>
          </a:p>
        </p:txBody>
      </p:sp>
      <p:sp>
        <p:nvSpPr>
          <p:cNvPr id="81923" name="Content Placeholder 2"/>
          <p:cNvSpPr>
            <a:spLocks noGrp="1"/>
          </p:cNvSpPr>
          <p:nvPr>
            <p:ph idx="1"/>
          </p:nvPr>
        </p:nvSpPr>
        <p:spPr>
          <a:xfrm>
            <a:off x="250825" y="1700213"/>
            <a:ext cx="8569325" cy="4392612"/>
          </a:xfrm>
        </p:spPr>
        <p:txBody>
          <a:bodyPr/>
          <a:lstStyle/>
          <a:p>
            <a:pPr marL="0" indent="0">
              <a:defRPr/>
            </a:pPr>
            <a:r>
              <a:rPr lang="fr-FR" noProof="0" dirty="0" smtClean="0">
                <a:solidFill>
                  <a:schemeClr val="tx1"/>
                </a:solidFill>
                <a:ea typeface="ＭＳ Ｐゴシック" pitchFamily="34" charset="-128"/>
              </a:rPr>
              <a:t>La gestion de cas peut être utilisée : </a:t>
            </a:r>
          </a:p>
          <a:p>
            <a:pPr marL="0" indent="0">
              <a:defRPr/>
            </a:pPr>
            <a:endParaRPr lang="fr-FR" noProof="0" dirty="0" smtClean="0">
              <a:solidFill>
                <a:schemeClr val="tx1"/>
              </a:solidFill>
              <a:ea typeface="ＭＳ Ｐゴシック" pitchFamily="34" charset="-128"/>
            </a:endParaRPr>
          </a:p>
          <a:p>
            <a:pPr marL="0" indent="0">
              <a:defRPr/>
            </a:pPr>
            <a:r>
              <a:rPr lang="fr-FR" noProof="0" dirty="0" smtClean="0">
                <a:solidFill>
                  <a:schemeClr val="tx1"/>
                </a:solidFill>
                <a:ea typeface="ＭＳ Ｐゴシック" pitchFamily="34" charset="-128"/>
              </a:rPr>
              <a:t>Dans les contextes d'urgence et de développement.  </a:t>
            </a:r>
          </a:p>
          <a:p>
            <a:pPr marL="0" indent="0">
              <a:defRPr/>
            </a:pPr>
            <a:endParaRPr lang="fr-FR" noProof="0" dirty="0" smtClean="0">
              <a:solidFill>
                <a:schemeClr val="tx1"/>
              </a:solidFill>
              <a:ea typeface="ＭＳ Ｐゴシック" pitchFamily="34" charset="-128"/>
            </a:endParaRPr>
          </a:p>
          <a:p>
            <a:pPr marL="0" indent="0">
              <a:defRPr/>
            </a:pPr>
            <a:r>
              <a:rPr lang="fr-FR" noProof="0" dirty="0" smtClean="0">
                <a:solidFill>
                  <a:schemeClr val="tx1"/>
                </a:solidFill>
                <a:ea typeface="ＭＳ Ｐゴシック" pitchFamily="34" charset="-128"/>
              </a:rPr>
              <a:t>Pour aborder un éventail de problèmes dont : </a:t>
            </a:r>
          </a:p>
          <a:p>
            <a:pPr marL="0" indent="0">
              <a:buFont typeface="Wingdings" pitchFamily="2" charset="2"/>
              <a:buChar char="Ø"/>
              <a:defRPr/>
            </a:pPr>
            <a:r>
              <a:rPr lang="fr-FR" noProof="0" dirty="0" smtClean="0">
                <a:solidFill>
                  <a:schemeClr val="tx1"/>
                </a:solidFill>
                <a:ea typeface="ＭＳ Ｐゴシック" pitchFamily="34" charset="-128"/>
              </a:rPr>
              <a:t>Les préoccupations liées à la protection de l'enfance ;</a:t>
            </a:r>
          </a:p>
          <a:p>
            <a:pPr marL="0" indent="0">
              <a:buFont typeface="Wingdings" pitchFamily="2" charset="2"/>
              <a:buChar char="Ø"/>
              <a:defRPr/>
            </a:pPr>
            <a:r>
              <a:rPr lang="fr-FR" noProof="0" dirty="0" smtClean="0">
                <a:solidFill>
                  <a:schemeClr val="tx1"/>
                </a:solidFill>
                <a:ea typeface="ＭＳ Ｐゴシック" pitchFamily="34" charset="-128"/>
              </a:rPr>
              <a:t>Les enfants ayant des vulnérabilités ou des risques particuliers ; </a:t>
            </a:r>
          </a:p>
          <a:p>
            <a:pPr marL="0" indent="0">
              <a:buFont typeface="Wingdings" pitchFamily="2" charset="2"/>
              <a:buChar char="Ø"/>
              <a:defRPr/>
            </a:pPr>
            <a:r>
              <a:rPr lang="fr-FR" noProof="0" dirty="0" smtClean="0">
                <a:solidFill>
                  <a:schemeClr val="tx1"/>
                </a:solidFill>
                <a:ea typeface="ＭＳ Ｐゴシック" pitchFamily="34" charset="-128"/>
              </a:rPr>
              <a:t>Les préoccupations globales liées au bien-être de l'enfant et à sa protection sociale. </a:t>
            </a:r>
          </a:p>
          <a:p>
            <a:pPr marL="0" indent="0">
              <a:defRPr/>
            </a:pPr>
            <a:endParaRPr lang="fr-FR" noProof="0" dirty="0" smtClean="0">
              <a:solidFill>
                <a:schemeClr val="tx1"/>
              </a:solidFill>
              <a:ea typeface="ＭＳ Ｐゴシック" pitchFamily="34" charset="-128"/>
            </a:endParaRPr>
          </a:p>
          <a:p>
            <a:pPr marL="0" indent="0">
              <a:defRPr/>
            </a:pPr>
            <a:endParaRPr lang="fr-FR" noProof="0" dirty="0" smtClean="0">
              <a:solidFill>
                <a:schemeClr val="tx1"/>
              </a:solidFill>
              <a:ea typeface="ＭＳ Ｐゴシック" pitchFamily="34" charset="-128"/>
            </a:endParaRPr>
          </a:p>
        </p:txBody>
      </p:sp>
    </p:spTree>
    <p:extLst>
      <p:ext uri="{BB962C8B-B14F-4D97-AF65-F5344CB8AC3E}">
        <p14:creationId xmlns:p14="http://schemas.microsoft.com/office/powerpoint/2010/main" val="29967745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p:nvPr>
        </p:nvSpPr>
        <p:spPr/>
        <p:txBody>
          <a:bodyPr/>
          <a:lstStyle/>
          <a:p>
            <a:pPr>
              <a:defRPr/>
            </a:pPr>
            <a:r>
              <a:rPr lang="fr-FR" b="1" noProof="0" dirty="0" smtClean="0">
                <a:solidFill>
                  <a:schemeClr val="tx1"/>
                </a:solidFill>
                <a:ea typeface="ＭＳ Ｐゴシック" pitchFamily="34" charset="-128"/>
              </a:rPr>
              <a:t>Pourquoi la gestion de l’information est importante?</a:t>
            </a:r>
          </a:p>
        </p:txBody>
      </p:sp>
      <p:sp>
        <p:nvSpPr>
          <p:cNvPr id="82947" name="Content Placeholder 2"/>
          <p:cNvSpPr>
            <a:spLocks noGrp="1"/>
          </p:cNvSpPr>
          <p:nvPr>
            <p:ph idx="1"/>
          </p:nvPr>
        </p:nvSpPr>
        <p:spPr>
          <a:xfrm>
            <a:off x="250825" y="1700213"/>
            <a:ext cx="8497888" cy="4392612"/>
          </a:xfrm>
        </p:spPr>
        <p:txBody>
          <a:bodyPr/>
          <a:lstStyle/>
          <a:p>
            <a:pPr>
              <a:buFontTx/>
              <a:buChar char="•"/>
              <a:defRPr/>
            </a:pPr>
            <a:endParaRPr lang="fr-FR" sz="2800" noProof="0" dirty="0" smtClean="0">
              <a:solidFill>
                <a:schemeClr val="tx1"/>
              </a:solidFill>
              <a:ea typeface="ＭＳ Ｐゴシック" pitchFamily="34" charset="-128"/>
            </a:endParaRPr>
          </a:p>
          <a:p>
            <a:pPr>
              <a:defRPr/>
            </a:pPr>
            <a:r>
              <a:rPr lang="fr-FR" sz="2800" noProof="0" dirty="0" smtClean="0">
                <a:solidFill>
                  <a:schemeClr val="tx1"/>
                </a:solidFill>
                <a:ea typeface="ＭＳ Ｐゴシック" pitchFamily="34" charset="-128"/>
              </a:rPr>
              <a:t>Une gestion des informations prudente, sensible </a:t>
            </a:r>
          </a:p>
          <a:p>
            <a:pPr>
              <a:defRPr/>
            </a:pPr>
            <a:endParaRPr lang="fr-FR" sz="2800" noProof="0" dirty="0" smtClean="0">
              <a:solidFill>
                <a:schemeClr val="tx1"/>
              </a:solidFill>
              <a:ea typeface="ＭＳ Ｐゴシック" pitchFamily="34" charset="-128"/>
            </a:endParaRPr>
          </a:p>
          <a:p>
            <a:pPr>
              <a:buFont typeface="Wingdings" pitchFamily="2" charset="2"/>
              <a:buChar char="Ø"/>
              <a:defRPr/>
            </a:pPr>
            <a:r>
              <a:rPr lang="fr-FR" sz="2800" noProof="0" dirty="0" smtClean="0">
                <a:solidFill>
                  <a:schemeClr val="tx1"/>
                </a:solidFill>
                <a:ea typeface="ＭＳ Ｐゴシック" pitchFamily="34" charset="-128"/>
              </a:rPr>
              <a:t>garantit la confidentialité, la confiance et la sécurité de </a:t>
            </a:r>
            <a:r>
              <a:rPr lang="fr-FR" sz="2800" b="1" noProof="0" dirty="0" smtClean="0">
                <a:solidFill>
                  <a:schemeClr val="tx1"/>
                </a:solidFill>
                <a:ea typeface="ＭＳ Ｐゴシック" pitchFamily="34" charset="-128"/>
              </a:rPr>
              <a:t>l'enfant et de la famille. </a:t>
            </a:r>
          </a:p>
          <a:p>
            <a:pPr>
              <a:buFontTx/>
              <a:buChar char="•"/>
              <a:defRPr/>
            </a:pPr>
            <a:endParaRPr lang="fr-FR" sz="2800" b="1" noProof="0" dirty="0" smtClean="0">
              <a:solidFill>
                <a:schemeClr val="tx1"/>
              </a:solidFill>
              <a:ea typeface="ＭＳ Ｐゴシック" pitchFamily="34" charset="-128"/>
            </a:endParaRPr>
          </a:p>
          <a:p>
            <a:pPr>
              <a:buFont typeface="Wingdings" pitchFamily="2" charset="2"/>
              <a:buChar char="Ø"/>
              <a:defRPr/>
            </a:pPr>
            <a:r>
              <a:rPr lang="fr-FR" sz="2800" noProof="0" dirty="0" smtClean="0">
                <a:solidFill>
                  <a:schemeClr val="tx1"/>
                </a:solidFill>
                <a:ea typeface="ＭＳ Ｐゴシック" pitchFamily="34" charset="-128"/>
              </a:rPr>
              <a:t>peut nous aider à apporter des réponses </a:t>
            </a:r>
            <a:r>
              <a:rPr lang="fr-FR" sz="2800" b="1" noProof="0" dirty="0" smtClean="0">
                <a:solidFill>
                  <a:schemeClr val="tx1"/>
                </a:solidFill>
                <a:ea typeface="ＭＳ Ｐゴシック" pitchFamily="34" charset="-128"/>
              </a:rPr>
              <a:t>meilleures et limité dans le temps</a:t>
            </a:r>
          </a:p>
          <a:p>
            <a:pPr>
              <a:defRPr/>
            </a:pPr>
            <a:r>
              <a:rPr lang="fr-FR" sz="2800" b="1" noProof="0" dirty="0" smtClean="0">
                <a:solidFill>
                  <a:schemeClr val="tx1"/>
                </a:solidFill>
                <a:ea typeface="ＭＳ Ｐゴシック" pitchFamily="34" charset="-128"/>
              </a:rPr>
              <a:t> </a:t>
            </a:r>
          </a:p>
          <a:p>
            <a:pPr>
              <a:buFontTx/>
              <a:buChar char="•"/>
              <a:defRPr/>
            </a:pPr>
            <a:endParaRPr lang="fr-FR" sz="2800" b="1" noProof="0" dirty="0" smtClean="0">
              <a:solidFill>
                <a:schemeClr val="tx1"/>
              </a:solidFill>
              <a:ea typeface="ＭＳ Ｐゴシック" pitchFamily="34" charset="-128"/>
            </a:endParaRPr>
          </a:p>
        </p:txBody>
      </p:sp>
    </p:spTree>
    <p:extLst>
      <p:ext uri="{BB962C8B-B14F-4D97-AF65-F5344CB8AC3E}">
        <p14:creationId xmlns:p14="http://schemas.microsoft.com/office/powerpoint/2010/main" val="78786239"/>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p:cNvSpPr>
            <a:spLocks noGrp="1"/>
          </p:cNvSpPr>
          <p:nvPr>
            <p:ph type="title"/>
          </p:nvPr>
        </p:nvSpPr>
        <p:spPr/>
        <p:txBody>
          <a:bodyPr/>
          <a:lstStyle/>
          <a:p>
            <a:pPr>
              <a:defRPr/>
            </a:pPr>
            <a:r>
              <a:rPr lang="fr-FR" b="1" noProof="0" dirty="0" smtClean="0">
                <a:solidFill>
                  <a:schemeClr val="tx1"/>
                </a:solidFill>
                <a:ea typeface="ＭＳ Ｐゴシック" pitchFamily="34" charset="-128"/>
              </a:rPr>
              <a:t>Principales caractéristiques de la gestion de cas</a:t>
            </a:r>
          </a:p>
        </p:txBody>
      </p:sp>
      <p:sp>
        <p:nvSpPr>
          <p:cNvPr id="83971" name="Content Placeholder 2"/>
          <p:cNvSpPr>
            <a:spLocks noGrp="1"/>
          </p:cNvSpPr>
          <p:nvPr>
            <p:ph idx="1"/>
          </p:nvPr>
        </p:nvSpPr>
        <p:spPr>
          <a:xfrm>
            <a:off x="250825" y="1988840"/>
            <a:ext cx="8893175" cy="4392613"/>
          </a:xfrm>
        </p:spPr>
        <p:txBody>
          <a:bodyPr/>
          <a:lstStyle/>
          <a:p>
            <a:pPr marL="457200" indent="-457200">
              <a:buAutoNum type="arabicPeriod"/>
              <a:defRPr/>
            </a:pPr>
            <a:r>
              <a:rPr lang="fr-FR" sz="2200" noProof="0" dirty="0" smtClean="0">
                <a:solidFill>
                  <a:schemeClr val="tx1"/>
                </a:solidFill>
                <a:ea typeface="ＭＳ Ｐゴシック" pitchFamily="34" charset="-128"/>
              </a:rPr>
              <a:t>Focalise sur les </a:t>
            </a:r>
            <a:r>
              <a:rPr lang="fr-FR" sz="2200" i="1" noProof="0" dirty="0" smtClean="0">
                <a:solidFill>
                  <a:schemeClr val="tx1"/>
                </a:solidFill>
                <a:ea typeface="ＭＳ Ｐゴシック" pitchFamily="34" charset="-128"/>
              </a:rPr>
              <a:t>enfants </a:t>
            </a:r>
            <a:r>
              <a:rPr lang="fr-FR" sz="2200" noProof="0" dirty="0" smtClean="0">
                <a:solidFill>
                  <a:schemeClr val="tx1"/>
                </a:solidFill>
                <a:ea typeface="ＭＳ Ｐゴシック" pitchFamily="34" charset="-128"/>
              </a:rPr>
              <a:t>  pris </a:t>
            </a:r>
            <a:r>
              <a:rPr lang="fr-FR" sz="2200" b="1" i="1" noProof="0" dirty="0" smtClean="0">
                <a:solidFill>
                  <a:schemeClr val="tx1"/>
                </a:solidFill>
                <a:ea typeface="ＭＳ Ｐゴシック" pitchFamily="34" charset="-128"/>
              </a:rPr>
              <a:t>individuellement</a:t>
            </a:r>
            <a:endParaRPr lang="fr-FR" sz="2200" noProof="0" dirty="0" smtClean="0">
              <a:solidFill>
                <a:schemeClr val="tx1"/>
              </a:solidFill>
              <a:ea typeface="ＭＳ Ｐゴシック" pitchFamily="34" charset="-128"/>
            </a:endParaRPr>
          </a:p>
          <a:p>
            <a:pPr>
              <a:defRPr/>
            </a:pPr>
            <a:r>
              <a:rPr lang="fr-FR" sz="2200" noProof="0" dirty="0" smtClean="0">
                <a:solidFill>
                  <a:schemeClr val="tx1"/>
                </a:solidFill>
                <a:ea typeface="ＭＳ Ｐゴシック" pitchFamily="34" charset="-128"/>
              </a:rPr>
              <a:t>2. Utilise la </a:t>
            </a:r>
            <a:r>
              <a:rPr lang="fr-FR" sz="2200" b="1" i="1" noProof="0" dirty="0" smtClean="0">
                <a:solidFill>
                  <a:schemeClr val="tx1"/>
                </a:solidFill>
                <a:ea typeface="ＭＳ Ｐゴシック" pitchFamily="34" charset="-128"/>
              </a:rPr>
              <a:t>procédure</a:t>
            </a:r>
            <a:r>
              <a:rPr lang="fr-FR" sz="2200" noProof="0" dirty="0" smtClean="0">
                <a:solidFill>
                  <a:schemeClr val="tx1"/>
                </a:solidFill>
                <a:ea typeface="ＭＳ Ｐゴシック" pitchFamily="34" charset="-128"/>
              </a:rPr>
              <a:t> établie</a:t>
            </a:r>
            <a:r>
              <a:rPr lang="fr-FR" sz="2200" b="1" i="1" noProof="0" dirty="0" smtClean="0">
                <a:solidFill>
                  <a:schemeClr val="tx1"/>
                </a:solidFill>
                <a:ea typeface="ＭＳ Ｐゴシック" pitchFamily="34" charset="-128"/>
              </a:rPr>
              <a:t> </a:t>
            </a:r>
            <a:r>
              <a:rPr lang="fr-FR" sz="2200" noProof="0" dirty="0" smtClean="0">
                <a:solidFill>
                  <a:schemeClr val="tx1"/>
                </a:solidFill>
                <a:ea typeface="ＭＳ Ｐゴシック" pitchFamily="34" charset="-128"/>
              </a:rPr>
              <a:t>pour chaque dossier suivant une série d'étapes</a:t>
            </a:r>
          </a:p>
          <a:p>
            <a:pPr>
              <a:defRPr/>
            </a:pPr>
            <a:r>
              <a:rPr lang="fr-FR" sz="2200" i="1" noProof="0" dirty="0" smtClean="0">
                <a:solidFill>
                  <a:schemeClr val="tx1"/>
                </a:solidFill>
                <a:ea typeface="ＭＳ Ｐゴシック" pitchFamily="34" charset="-128"/>
              </a:rPr>
              <a:t>3.</a:t>
            </a:r>
            <a:r>
              <a:rPr lang="fr-FR" sz="2200" b="1" i="1" noProof="0" dirty="0" smtClean="0">
                <a:solidFill>
                  <a:schemeClr val="tx1"/>
                </a:solidFill>
                <a:ea typeface="ＭＳ Ｐゴシック" pitchFamily="34" charset="-128"/>
              </a:rPr>
              <a:t> Coordonne</a:t>
            </a:r>
            <a:r>
              <a:rPr lang="fr-FR" sz="2200" noProof="0" dirty="0" smtClean="0">
                <a:solidFill>
                  <a:schemeClr val="tx1"/>
                </a:solidFill>
                <a:ea typeface="ＭＳ Ｐゴシック" pitchFamily="34" charset="-128"/>
              </a:rPr>
              <a:t> les services grâce à un système interconnecté  de référencement </a:t>
            </a:r>
          </a:p>
          <a:p>
            <a:pPr>
              <a:defRPr/>
            </a:pPr>
            <a:r>
              <a:rPr lang="fr-FR" sz="2200" i="1" noProof="0" dirty="0" smtClean="0">
                <a:solidFill>
                  <a:schemeClr val="tx1"/>
                </a:solidFill>
                <a:ea typeface="ＭＳ Ｐゴシック" pitchFamily="34" charset="-128"/>
              </a:rPr>
              <a:t>4.</a:t>
            </a:r>
            <a:r>
              <a:rPr lang="fr-FR" sz="2200" b="1" i="1" noProof="0" dirty="0" smtClean="0">
                <a:solidFill>
                  <a:schemeClr val="tx1"/>
                </a:solidFill>
                <a:ea typeface="ＭＳ Ｐゴシック" pitchFamily="34" charset="-128"/>
              </a:rPr>
              <a:t> Requiert  de la responsabilité</a:t>
            </a:r>
            <a:r>
              <a:rPr lang="fr-FR" sz="2200" noProof="0" dirty="0" smtClean="0">
                <a:solidFill>
                  <a:schemeClr val="tx1"/>
                </a:solidFill>
                <a:ea typeface="ＭＳ Ｐゴシック" pitchFamily="34" charset="-128"/>
              </a:rPr>
              <a:t> de la part des organisations au sein de systèmes formels</a:t>
            </a:r>
          </a:p>
          <a:p>
            <a:pPr>
              <a:defRPr/>
            </a:pPr>
            <a:r>
              <a:rPr lang="fr-FR" sz="2200" noProof="0" dirty="0" smtClean="0">
                <a:solidFill>
                  <a:schemeClr val="tx1"/>
                </a:solidFill>
                <a:ea typeface="ＭＳ Ｐゴシック" pitchFamily="34" charset="-128"/>
              </a:rPr>
              <a:t>5. Effectuée par </a:t>
            </a:r>
            <a:r>
              <a:rPr lang="fr-FR" sz="2200" b="1" i="1" noProof="0" dirty="0" smtClean="0">
                <a:solidFill>
                  <a:schemeClr val="tx1"/>
                </a:solidFill>
                <a:ea typeface="ＭＳ Ｐゴシック" pitchFamily="34" charset="-128"/>
              </a:rPr>
              <a:t>un </a:t>
            </a:r>
            <a:r>
              <a:rPr lang="fr-FR" sz="2200" noProof="0" dirty="0" smtClean="0">
                <a:solidFill>
                  <a:schemeClr val="tx1"/>
                </a:solidFill>
                <a:ea typeface="ＭＳ Ｐゴシック" pitchFamily="34" charset="-128"/>
              </a:rPr>
              <a:t>travailleur social </a:t>
            </a:r>
            <a:r>
              <a:rPr lang="fr-FR" sz="2200" b="1" i="1" noProof="0" dirty="0" smtClean="0">
                <a:solidFill>
                  <a:schemeClr val="tx1"/>
                </a:solidFill>
                <a:ea typeface="ＭＳ Ｐゴシック" pitchFamily="34" charset="-128"/>
              </a:rPr>
              <a:t>responsable</a:t>
            </a:r>
          </a:p>
          <a:p>
            <a:pPr algn="ctr">
              <a:defRPr/>
            </a:pPr>
            <a:endParaRPr lang="fr-FR" sz="2200" b="1" i="1" noProof="0" dirty="0" smtClean="0">
              <a:solidFill>
                <a:schemeClr val="tx1"/>
              </a:solidFill>
              <a:ea typeface="ＭＳ Ｐゴシック" pitchFamily="34" charset="-128"/>
            </a:endParaRPr>
          </a:p>
        </p:txBody>
      </p:sp>
    </p:spTree>
    <p:extLst>
      <p:ext uri="{BB962C8B-B14F-4D97-AF65-F5344CB8AC3E}">
        <p14:creationId xmlns:p14="http://schemas.microsoft.com/office/powerpoint/2010/main" val="1217336604"/>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a:xfrm>
            <a:off x="250825" y="692150"/>
            <a:ext cx="7777163" cy="720725"/>
          </a:xfrm>
        </p:spPr>
        <p:txBody>
          <a:bodyPr/>
          <a:lstStyle/>
          <a:p>
            <a:pPr>
              <a:defRPr/>
            </a:pPr>
            <a:r>
              <a:rPr lang="fr-FR" b="1" noProof="0" smtClean="0">
                <a:solidFill>
                  <a:schemeClr val="tx1"/>
                </a:solidFill>
                <a:ea typeface="ＭＳ Ｐゴシック" pitchFamily="34" charset="-128"/>
              </a:rPr>
              <a:t>Qu'est-ce qu'un  dossier ? </a:t>
            </a:r>
          </a:p>
        </p:txBody>
      </p:sp>
      <p:sp>
        <p:nvSpPr>
          <p:cNvPr id="84995" name="Content Placeholder 2"/>
          <p:cNvSpPr>
            <a:spLocks noGrp="1"/>
          </p:cNvSpPr>
          <p:nvPr>
            <p:ph idx="1"/>
          </p:nvPr>
        </p:nvSpPr>
        <p:spPr>
          <a:xfrm>
            <a:off x="250825" y="1412875"/>
            <a:ext cx="8713788" cy="4392613"/>
          </a:xfrm>
        </p:spPr>
        <p:txBody>
          <a:bodyPr/>
          <a:lstStyle/>
          <a:p>
            <a:pPr marL="0" indent="0">
              <a:defRPr/>
            </a:pPr>
            <a:r>
              <a:rPr lang="fr-FR" sz="1600" noProof="0" dirty="0" err="1" smtClean="0">
                <a:solidFill>
                  <a:schemeClr val="tx1"/>
                </a:solidFill>
                <a:ea typeface="ＭＳ Ｐゴシック" pitchFamily="34" charset="-128"/>
              </a:rPr>
              <a:t>Ellie</a:t>
            </a:r>
            <a:r>
              <a:rPr lang="fr-FR" sz="1600" noProof="0" dirty="0" smtClean="0">
                <a:solidFill>
                  <a:schemeClr val="tx1"/>
                </a:solidFill>
                <a:ea typeface="ＭＳ Ｐゴシック" pitchFamily="34" charset="-128"/>
              </a:rPr>
              <a:t> (7) mène une vie heureuse avec son père et sa belle-mère et vient de commencer l'école. Elle s'entend bien avec  les autres enfants, est en  bonne santé et heureuse. </a:t>
            </a:r>
          </a:p>
          <a:p>
            <a:pPr marL="0" indent="0">
              <a:defRPr/>
            </a:pPr>
            <a:endParaRPr lang="fr-FR" sz="1600" noProof="0" dirty="0" smtClean="0">
              <a:solidFill>
                <a:schemeClr val="tx1"/>
              </a:solidFill>
              <a:ea typeface="ＭＳ Ｐゴシック" pitchFamily="34" charset="-128"/>
            </a:endParaRPr>
          </a:p>
          <a:p>
            <a:pPr marL="0" indent="0">
              <a:defRPr/>
            </a:pPr>
            <a:r>
              <a:rPr lang="fr-FR" sz="1600" noProof="0" dirty="0" smtClean="0">
                <a:solidFill>
                  <a:schemeClr val="tx1"/>
                </a:solidFill>
                <a:ea typeface="ＭＳ Ｐゴシック" pitchFamily="34" charset="-128"/>
              </a:rPr>
              <a:t>Sarah (14 ans) vit avec son oncle qui a ses deux amis hommes adultes dans la même maison. Sarah dort dans la même chambre que son oncle et les deux hommes. </a:t>
            </a:r>
          </a:p>
          <a:p>
            <a:pPr marL="0" indent="0">
              <a:defRPr/>
            </a:pPr>
            <a:endParaRPr lang="fr-FR" sz="1600" noProof="0" dirty="0" smtClean="0">
              <a:solidFill>
                <a:schemeClr val="tx1"/>
              </a:solidFill>
              <a:ea typeface="ＭＳ Ｐゴシック" pitchFamily="34" charset="-128"/>
            </a:endParaRPr>
          </a:p>
          <a:p>
            <a:pPr marL="0" indent="0">
              <a:defRPr/>
            </a:pPr>
            <a:r>
              <a:rPr lang="fr-FR" sz="1600" noProof="0" dirty="0" smtClean="0">
                <a:solidFill>
                  <a:schemeClr val="tx1"/>
                </a:solidFill>
                <a:ea typeface="ＭＳ Ｐゴシック" pitchFamily="34" charset="-128"/>
              </a:rPr>
              <a:t>Frida (8 ans) est issue d'une communauté minoritaire à qui l'on refuse les services auxquels d'autres personnes de sa communauté ont accès y compris un accès facile à l'emploi et au logement. Frida est heureuse mais sa communauté est pauvre et plusieurs personnes souffrent de faim et de maladies. </a:t>
            </a:r>
          </a:p>
          <a:p>
            <a:pPr marL="0" indent="0">
              <a:defRPr/>
            </a:pPr>
            <a:endParaRPr lang="fr-FR" sz="1600" noProof="0" dirty="0" smtClean="0">
              <a:solidFill>
                <a:schemeClr val="tx1"/>
              </a:solidFill>
              <a:ea typeface="ＭＳ Ｐゴシック" pitchFamily="34" charset="-128"/>
            </a:endParaRPr>
          </a:p>
          <a:p>
            <a:pPr marL="0" indent="0">
              <a:defRPr/>
            </a:pPr>
            <a:r>
              <a:rPr lang="fr-FR" sz="1600" noProof="0" dirty="0" smtClean="0">
                <a:solidFill>
                  <a:schemeClr val="tx1"/>
                </a:solidFill>
                <a:ea typeface="ＭＳ Ｐゴシック" pitchFamily="34" charset="-128"/>
              </a:rPr>
              <a:t>David (14 ans) vit seul dans la ville depuis trois ans. Sa famille l'avait chassé pour qu'il aille se trouver un travail. Au début il mendiait dans la rue. Il est à présent employé dans une fabrique de fenêtres où il travaille toute la journée à couper du verre avec une grosse machine. Il aime ce travail mais n'a pas un lieu où dormir régulièrement et se sent en insécurité la nuit. </a:t>
            </a:r>
          </a:p>
        </p:txBody>
      </p:sp>
    </p:spTree>
    <p:extLst>
      <p:ext uri="{BB962C8B-B14F-4D97-AF65-F5344CB8AC3E}">
        <p14:creationId xmlns:p14="http://schemas.microsoft.com/office/powerpoint/2010/main" val="3094727638"/>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1155</TotalTime>
  <Words>683</Words>
  <Application>Microsoft Macintosh PowerPoint</Application>
  <PresentationFormat>On-screen Show (4:3)</PresentationFormat>
  <Paragraphs>154</Paragraphs>
  <Slides>23</Slides>
  <Notes>1</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Default Design</vt:lpstr>
      <vt:lpstr>Processus de gestion de cas </vt:lpstr>
      <vt:lpstr>Objectif du module et acquis d'apprentissage</vt:lpstr>
      <vt:lpstr>EXERCICE 1</vt:lpstr>
      <vt:lpstr>Définition de la gestion de cas</vt:lpstr>
      <vt:lpstr>Pourquoi faisons-nous de la gestion de cas ?</vt:lpstr>
      <vt:lpstr>Quand faut-il utiliser le processus de gestion de cas ? </vt:lpstr>
      <vt:lpstr>Pourquoi la gestion de l’information est importante?</vt:lpstr>
      <vt:lpstr>Principales caractéristiques de la gestion de cas</vt:lpstr>
      <vt:lpstr>Qu'est-ce qu'un  dossier ? </vt:lpstr>
      <vt:lpstr>POINTS CLÉS DE L'APPRENTISSAGE</vt:lpstr>
      <vt:lpstr>PowerPoint Presentation</vt:lpstr>
      <vt:lpstr>EXERCICE 3</vt:lpstr>
      <vt:lpstr>Identification :</vt:lpstr>
      <vt:lpstr>Enregistrement</vt:lpstr>
      <vt:lpstr>Évaluation </vt:lpstr>
      <vt:lpstr>Évaluation</vt:lpstr>
      <vt:lpstr>Plan de prise en charge</vt:lpstr>
      <vt:lpstr>Mise en œuvre du plan de prise en charge</vt:lpstr>
      <vt:lpstr>Suivi et Revue</vt:lpstr>
      <vt:lpstr>Clôture de dossier</vt:lpstr>
      <vt:lpstr>POINTS CLÉS DE L'APPRENTISSAGE</vt:lpstr>
      <vt:lpstr>PowerPoint Presentation</vt:lpstr>
      <vt:lpstr>OBJECTIFS DU MODULE ET ACQUIS D’APPRENTISSAGE</vt:lpstr>
    </vt:vector>
  </TitlesOfParts>
  <Company>Yannickobase.Corp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Ngatcha</dc:creator>
  <cp:lastModifiedBy>Sandra Maignant</cp:lastModifiedBy>
  <cp:revision>37</cp:revision>
  <cp:lastPrinted>2014-05-01T13:31:56Z</cp:lastPrinted>
  <dcterms:created xsi:type="dcterms:W3CDTF">2014-04-04T09:21:02Z</dcterms:created>
  <dcterms:modified xsi:type="dcterms:W3CDTF">2014-06-06T16:00:36Z</dcterms:modified>
</cp:coreProperties>
</file>