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7"/>
  </p:notesMasterIdLst>
  <p:sldIdLst>
    <p:sldId id="257" r:id="rId3"/>
    <p:sldId id="260" r:id="rId4"/>
    <p:sldId id="258" r:id="rId5"/>
    <p:sldId id="261" r:id="rId6"/>
    <p:sldId id="263" r:id="rId7"/>
    <p:sldId id="262" r:id="rId8"/>
    <p:sldId id="264" r:id="rId9"/>
    <p:sldId id="266" r:id="rId10"/>
    <p:sldId id="267" r:id="rId11"/>
    <p:sldId id="268" r:id="rId12"/>
    <p:sldId id="269" r:id="rId13"/>
    <p:sldId id="330" r:id="rId14"/>
    <p:sldId id="307" r:id="rId15"/>
    <p:sldId id="309" r:id="rId16"/>
    <p:sldId id="311" r:id="rId17"/>
    <p:sldId id="331" r:id="rId18"/>
    <p:sldId id="270" r:id="rId19"/>
    <p:sldId id="332" r:id="rId20"/>
    <p:sldId id="271" r:id="rId21"/>
    <p:sldId id="272" r:id="rId22"/>
    <p:sldId id="273" r:id="rId23"/>
    <p:sldId id="274" r:id="rId24"/>
    <p:sldId id="275" r:id="rId25"/>
    <p:sldId id="333" r:id="rId26"/>
    <p:sldId id="277" r:id="rId27"/>
    <p:sldId id="278" r:id="rId28"/>
    <p:sldId id="334" r:id="rId29"/>
    <p:sldId id="276" r:id="rId30"/>
    <p:sldId id="335" r:id="rId31"/>
    <p:sldId id="336" r:id="rId32"/>
    <p:sldId id="279" r:id="rId33"/>
    <p:sldId id="280" r:id="rId34"/>
    <p:sldId id="281" r:id="rId35"/>
    <p:sldId id="282" r:id="rId36"/>
    <p:sldId id="283" r:id="rId37"/>
    <p:sldId id="284" r:id="rId38"/>
    <p:sldId id="337" r:id="rId39"/>
    <p:sldId id="285" r:id="rId40"/>
    <p:sldId id="338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339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  <p:sldId id="302" r:id="rId59"/>
    <p:sldId id="303" r:id="rId60"/>
    <p:sldId id="304" r:id="rId61"/>
    <p:sldId id="305" r:id="rId62"/>
    <p:sldId id="306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40" r:id="rId74"/>
    <p:sldId id="341" r:id="rId75"/>
    <p:sldId id="329" r:id="rId7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8" autoAdjust="0"/>
    <p:restoredTop sz="86356" autoAdjust="0"/>
  </p:normalViewPr>
  <p:slideViewPr>
    <p:cSldViewPr>
      <p:cViewPr varScale="1">
        <p:scale>
          <a:sx n="80" d="100"/>
          <a:sy n="80" d="100"/>
        </p:scale>
        <p:origin x="-90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notesMaster" Target="notesMasters/notesMaster1.xml"/><Relationship Id="rId78" Type="http://schemas.openxmlformats.org/officeDocument/2006/relationships/printerSettings" Target="printerSettings/printerSettings1.bin"/><Relationship Id="rId79" Type="http://schemas.openxmlformats.org/officeDocument/2006/relationships/presProps" Target="presProps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4D9DB-4067-4FD4-86D9-91606AE76C81}" type="datetimeFigureOut">
              <a:rPr lang="fr-FR" smtClean="0"/>
              <a:t>06/06/2014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637BC-A6B2-40EB-99C9-CCD9E8977F4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917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82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3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3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1E88034-681D-4C63-9778-78C28547BC5F}" type="slidenum">
              <a:rPr lang="en-AU" altLang="fr-FR">
                <a:solidFill>
                  <a:prstClr val="black"/>
                </a:solidFill>
              </a:rPr>
              <a:pPr eaLnBrk="1" hangingPunct="1"/>
              <a:t>34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44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4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348DD62F-C341-4838-8201-F00FFCF5983E}" type="slidenum">
              <a:rPr lang="en-AU" altLang="fr-FR">
                <a:solidFill>
                  <a:prstClr val="black"/>
                </a:solidFill>
              </a:rPr>
              <a:pPr eaLnBrk="1" hangingPunct="1"/>
              <a:t>35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96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96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5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5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D4AF7AE3-13D6-4075-BB6E-AE39C7A35F95}" type="slidenum">
              <a:rPr lang="en-AU" altLang="fr-FR">
                <a:solidFill>
                  <a:prstClr val="black"/>
                </a:solidFill>
              </a:rPr>
              <a:pPr eaLnBrk="1" hangingPunct="1"/>
              <a:t>45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65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6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21D844D8-BEC9-40DE-A013-46C657A4BB73}" type="slidenum">
              <a:rPr lang="en-AU" altLang="fr-FR">
                <a:solidFill>
                  <a:prstClr val="black"/>
                </a:solidFill>
              </a:rPr>
              <a:pPr eaLnBrk="1" hangingPunct="1"/>
              <a:t>46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06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10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04BB9BD-49D8-40EC-BFF9-B011DD4FE30F}" type="slidenum">
              <a:rPr lang="en-AU" altLang="fr-FR">
                <a:solidFill>
                  <a:prstClr val="black"/>
                </a:solidFill>
              </a:rPr>
              <a:pPr eaLnBrk="1" hangingPunct="1"/>
              <a:t>69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73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9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96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7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7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745983BD-98DC-4A53-9D17-38A90CE1FF2A}" type="slidenum">
              <a:rPr lang="en-AU" altLang="fr-FR">
                <a:solidFill>
                  <a:prstClr val="black"/>
                </a:solidFill>
              </a:rPr>
              <a:pPr eaLnBrk="1" hangingPunct="1"/>
              <a:t>14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96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91FFD9-32BA-4CA3-8313-5424634EDC37}" type="slidenum">
              <a:rPr lang="en-AU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96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03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0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013B97C-1FBA-469C-B6C5-534BC04673F6}" type="slidenum">
              <a:rPr lang="en-AU" altLang="fr-FR">
                <a:solidFill>
                  <a:prstClr val="black"/>
                </a:solidFill>
              </a:rPr>
              <a:pPr eaLnBrk="1" hangingPunct="1"/>
              <a:t>20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1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1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BAF6B438-4C82-4EDF-A1D0-032023767952}" type="slidenum">
              <a:rPr lang="en-AU" altLang="fr-FR">
                <a:solidFill>
                  <a:prstClr val="black"/>
                </a:solidFill>
              </a:rPr>
              <a:pPr eaLnBrk="1" hangingPunct="1"/>
              <a:t>22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24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fr-FR" smtClean="0">
              <a:ea typeface="ＭＳ Ｐゴシック" pitchFamily="34" charset="-128"/>
            </a:endParaRPr>
          </a:p>
        </p:txBody>
      </p:sp>
      <p:sp>
        <p:nvSpPr>
          <p:cNvPr id="402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C7ECC926-44E6-4DE3-9B69-E6DDF00F58DB}" type="slidenum">
              <a:rPr lang="en-AU" altLang="fr-FR">
                <a:solidFill>
                  <a:prstClr val="black"/>
                </a:solidFill>
              </a:rPr>
              <a:pPr eaLnBrk="1" hangingPunct="1"/>
              <a:t>28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8075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4745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4000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1156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4167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408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083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144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8059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529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70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6078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552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11705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523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6811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18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620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6952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14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2926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890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478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7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wp.gov.uk/docs/early-intervention-next-steps.pdf" TargetMode="External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www.dwp.gov.uk/docs/early-intervention-next-steps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www.dwp.gov.uk/docs/early-intervention-next-steps.pdf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en-GB" sz="5400" b="1" dirty="0" err="1" smtClean="0">
                <a:solidFill>
                  <a:srgbClr val="000000"/>
                </a:solidFill>
                <a:ea typeface="ＭＳ Ｐゴシック" pitchFamily="34" charset="-128"/>
              </a:rPr>
              <a:t>Fondamentaux</a:t>
            </a:r>
            <a:r>
              <a:rPr lang="en-GB" sz="5400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Module A : 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fondamentaux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Formation à la </a:t>
            </a:r>
            <a:r>
              <a:rPr lang="fr-FR" b="1" dirty="0" smtClean="0">
                <a:ea typeface="ＭＳ Ｐゴシック" pitchFamily="34" charset="-128"/>
              </a:rPr>
              <a:t>gestion de cas</a:t>
            </a:r>
          </a:p>
        </p:txBody>
      </p:sp>
    </p:spTree>
    <p:extLst>
      <p:ext uri="{BB962C8B-B14F-4D97-AF65-F5344CB8AC3E}">
        <p14:creationId xmlns:p14="http://schemas.microsoft.com/office/powerpoint/2010/main" val="3732649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fr-FR" b="1" dirty="0" smtClean="0">
                <a:solidFill>
                  <a:srgbClr val="000000"/>
                </a:solidFill>
                <a:ea typeface="ＭＳ Ｐゴシック" pitchFamily="34" charset="-128"/>
              </a:rPr>
              <a:t>intérêt supérieur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incompatible avec 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valeurs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pratiques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culturelles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 dirty="0" smtClean="0">
              <a:solidFill>
                <a:srgbClr val="00B05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solidFill>
                <a:srgbClr val="00B05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Avant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prendre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décision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Évaluer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risque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avec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soin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Toujours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respecter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principes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 :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Ne pas causer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intérêts supérieurs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algn="ctr">
              <a:defRPr/>
            </a:pP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</a:t>
            </a:r>
            <a:r>
              <a:rPr lang="fr-FR" sz="1600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: Section 1</a:t>
            </a:r>
          </a:p>
        </p:txBody>
      </p:sp>
    </p:spTree>
    <p:extLst>
      <p:ext uri="{BB962C8B-B14F-4D97-AF65-F5344CB8AC3E}">
        <p14:creationId xmlns:p14="http://schemas.microsoft.com/office/powerpoint/2010/main" val="3609698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50825" y="1052513"/>
            <a:ext cx="8497888" cy="720725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difficile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d'identifier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les solutions qui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considérées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acceptables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pour la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</a:t>
            </a:r>
            <a:r>
              <a:rPr lang="en-GB" b="1" dirty="0" err="1" smtClean="0">
                <a:solidFill>
                  <a:srgbClr val="00B050"/>
                </a:solidFill>
                <a:ea typeface="ＭＳ Ｐゴシック" pitchFamily="34" charset="-128"/>
              </a:rPr>
              <a:t>é</a:t>
            </a:r>
            <a:endParaRPr lang="en-GB" b="1" dirty="0" smtClean="0">
              <a:solidFill>
                <a:srgbClr val="00B050"/>
              </a:solidFill>
              <a:ea typeface="ＭＳ Ｐゴシック" pitchFamily="34" charset="-12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2800" dirty="0" smtClean="0">
                <a:solidFill>
                  <a:srgbClr val="00B05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en-GB" sz="2800" dirty="0" smtClean="0">
              <a:solidFill>
                <a:srgbClr val="00B05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Fournir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tous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les efforts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nécessaires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pour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travailler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avec les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et les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d'identifier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>
              <a:defRPr/>
            </a:pP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Solutions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culturellement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acceptables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Tous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principes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promeuvent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également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8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.   </a:t>
            </a:r>
          </a:p>
          <a:p>
            <a:pPr algn="ctr">
              <a:defRPr/>
            </a:pPr>
            <a:r>
              <a:rPr lang="en-GB" sz="1600" dirty="0">
                <a:solidFill>
                  <a:srgbClr val="000000"/>
                </a:solidFill>
                <a:ea typeface="ＭＳ Ｐゴシック" pitchFamily="34" charset="-128"/>
              </a:rPr>
              <a:t>Directives relatives à la </a:t>
            </a:r>
            <a:r>
              <a:rPr lang="fr-FR" sz="1600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en-GB" sz="1600" dirty="0">
                <a:solidFill>
                  <a:srgbClr val="000000"/>
                </a:solidFill>
                <a:ea typeface="ＭＳ Ｐゴシック" pitchFamily="34" charset="-128"/>
              </a:rPr>
              <a:t>Section 1</a:t>
            </a:r>
          </a:p>
          <a:p>
            <a:pPr algn="ctr">
              <a:defRPr/>
            </a:pPr>
            <a:endParaRPr lang="en-GB" sz="1600" dirty="0" smtClean="0">
              <a:solidFill>
                <a:srgbClr val="00B05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2007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smtClean="0">
                <a:solidFill>
                  <a:schemeClr val="accent2"/>
                </a:solidFill>
              </a:rPr>
              <a:t>POINTS CLÉS DE L’APPRENTISSAGE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</a:rPr>
              <a:t>Faire des </a:t>
            </a:r>
            <a:r>
              <a:rPr lang="en-GB" dirty="0" err="1" smtClean="0">
                <a:solidFill>
                  <a:srgbClr val="000000"/>
                </a:solidFill>
              </a:rPr>
              <a:t>évaluations</a:t>
            </a:r>
            <a:r>
              <a:rPr lang="en-GB" dirty="0" smtClean="0">
                <a:solidFill>
                  <a:srgbClr val="000000"/>
                </a:solidFill>
              </a:rPr>
              <a:t> et des plans </a:t>
            </a:r>
            <a:r>
              <a:rPr lang="en-GB" dirty="0" err="1" smtClean="0">
                <a:solidFill>
                  <a:srgbClr val="000000"/>
                </a:solidFill>
              </a:rPr>
              <a:t>d’intervention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holistiques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pertinents</a:t>
            </a:r>
            <a:r>
              <a:rPr lang="en-GB" dirty="0" smtClean="0">
                <a:solidFill>
                  <a:srgbClr val="000000"/>
                </a:solidFill>
              </a:rPr>
              <a:t> et </a:t>
            </a:r>
            <a:r>
              <a:rPr lang="en-GB" dirty="0" err="1" smtClean="0">
                <a:solidFill>
                  <a:srgbClr val="000000"/>
                </a:solidFill>
              </a:rPr>
              <a:t>effectifs</a:t>
            </a:r>
            <a:r>
              <a:rPr lang="en-GB" dirty="0" smtClean="0">
                <a:solidFill>
                  <a:srgbClr val="000000"/>
                </a:solidFill>
              </a:rPr>
              <a:t> en </a:t>
            </a:r>
            <a:r>
              <a:rPr lang="en-GB" dirty="0" err="1" smtClean="0">
                <a:solidFill>
                  <a:srgbClr val="000000"/>
                </a:solidFill>
              </a:rPr>
              <a:t>utilisant</a:t>
            </a:r>
            <a:r>
              <a:rPr lang="en-GB" dirty="0" smtClean="0">
                <a:solidFill>
                  <a:srgbClr val="000000"/>
                </a:solidFill>
              </a:rPr>
              <a:t> les </a:t>
            </a:r>
            <a:r>
              <a:rPr lang="en-GB" dirty="0" err="1" smtClean="0">
                <a:solidFill>
                  <a:srgbClr val="000000"/>
                </a:solidFill>
              </a:rPr>
              <a:t>méthodes</a:t>
            </a:r>
            <a:r>
              <a:rPr lang="en-GB" dirty="0" smtClean="0">
                <a:solidFill>
                  <a:srgbClr val="000000"/>
                </a:solidFill>
              </a:rPr>
              <a:t> locales: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GB" dirty="0" err="1" smtClean="0">
                <a:solidFill>
                  <a:srgbClr val="000000"/>
                </a:solidFill>
              </a:rPr>
              <a:t>Comprendre</a:t>
            </a:r>
            <a:r>
              <a:rPr lang="en-GB" dirty="0" smtClean="0">
                <a:solidFill>
                  <a:srgbClr val="000000"/>
                </a:solidFill>
              </a:rPr>
              <a:t> comment </a:t>
            </a:r>
            <a:r>
              <a:rPr lang="en-GB" dirty="0" err="1" smtClean="0">
                <a:solidFill>
                  <a:srgbClr val="000000"/>
                </a:solidFill>
              </a:rPr>
              <a:t>vous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devez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juger</a:t>
            </a:r>
            <a:r>
              <a:rPr lang="en-GB" dirty="0" smtClean="0">
                <a:solidFill>
                  <a:srgbClr val="000000"/>
                </a:solidFill>
              </a:rPr>
              <a:t> les </a:t>
            </a:r>
            <a:r>
              <a:rPr lang="en-GB" dirty="0" err="1" smtClean="0">
                <a:solidFill>
                  <a:srgbClr val="000000"/>
                </a:solidFill>
              </a:rPr>
              <a:t>autres</a:t>
            </a:r>
            <a:endParaRPr lang="en-GB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GB" dirty="0" err="1" smtClean="0">
                <a:solidFill>
                  <a:srgbClr val="000000"/>
                </a:solidFill>
              </a:rPr>
              <a:t>Être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conscient</a:t>
            </a:r>
            <a:r>
              <a:rPr lang="en-GB" dirty="0" smtClean="0">
                <a:solidFill>
                  <a:srgbClr val="000000"/>
                </a:solidFill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</a:rPr>
              <a:t>diversité</a:t>
            </a:r>
            <a:r>
              <a:rPr lang="en-GB" dirty="0" smtClean="0">
                <a:solidFill>
                  <a:srgbClr val="000000"/>
                </a:solidFill>
              </a:rPr>
              <a:t> et la respecter</a:t>
            </a: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</a:rPr>
              <a:t>Lorsque</a:t>
            </a:r>
            <a:r>
              <a:rPr lang="en-GB" dirty="0" smtClean="0">
                <a:solidFill>
                  <a:srgbClr val="000000"/>
                </a:solidFill>
              </a:rPr>
              <a:t> les </a:t>
            </a:r>
            <a:r>
              <a:rPr lang="en-GB" dirty="0" err="1" smtClean="0">
                <a:solidFill>
                  <a:srgbClr val="000000"/>
                </a:solidFill>
              </a:rPr>
              <a:t>pratiques</a:t>
            </a:r>
            <a:r>
              <a:rPr lang="en-GB" dirty="0" smtClean="0">
                <a:solidFill>
                  <a:srgbClr val="000000"/>
                </a:solidFill>
              </a:rPr>
              <a:t> locales ne </a:t>
            </a:r>
            <a:r>
              <a:rPr lang="en-GB" dirty="0" err="1" smtClean="0">
                <a:solidFill>
                  <a:srgbClr val="000000"/>
                </a:solidFill>
              </a:rPr>
              <a:t>sont</a:t>
            </a:r>
            <a:r>
              <a:rPr lang="en-GB" dirty="0" smtClean="0">
                <a:solidFill>
                  <a:srgbClr val="000000"/>
                </a:solidFill>
              </a:rPr>
              <a:t> pas </a:t>
            </a:r>
            <a:r>
              <a:rPr lang="en-GB" dirty="0" err="1" smtClean="0">
                <a:solidFill>
                  <a:srgbClr val="000000"/>
                </a:solidFill>
              </a:rPr>
              <a:t>dans</a:t>
            </a:r>
            <a:r>
              <a:rPr lang="en-GB" dirty="0" smtClean="0">
                <a:solidFill>
                  <a:srgbClr val="000000"/>
                </a:solidFill>
              </a:rPr>
              <a:t> le </a:t>
            </a:r>
            <a:r>
              <a:rPr lang="fr-FR" dirty="0" smtClean="0">
                <a:solidFill>
                  <a:srgbClr val="000000"/>
                </a:solidFill>
              </a:rPr>
              <a:t>intérêt supérieur</a:t>
            </a:r>
            <a:r>
              <a:rPr lang="en-GB" dirty="0" smtClean="0">
                <a:solidFill>
                  <a:srgbClr val="000000"/>
                </a:solidFill>
              </a:rPr>
              <a:t> de </a:t>
            </a:r>
            <a:r>
              <a:rPr lang="en-GB" dirty="0" err="1" smtClean="0">
                <a:solidFill>
                  <a:srgbClr val="000000"/>
                </a:solidFill>
              </a:rPr>
              <a:t>l’enfant</a:t>
            </a:r>
            <a:r>
              <a:rPr lang="en-GB" dirty="0" smtClean="0">
                <a:solidFill>
                  <a:srgbClr val="000000"/>
                </a:solidFill>
              </a:rPr>
              <a:t>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 err="1" smtClean="0">
                <a:solidFill>
                  <a:srgbClr val="000000"/>
                </a:solidFill>
              </a:rPr>
              <a:t>Évaluer</a:t>
            </a:r>
            <a:r>
              <a:rPr lang="en-GB" dirty="0" smtClean="0">
                <a:solidFill>
                  <a:srgbClr val="000000"/>
                </a:solidFill>
              </a:rPr>
              <a:t> le </a:t>
            </a:r>
            <a:r>
              <a:rPr lang="en-GB" dirty="0" err="1" smtClean="0">
                <a:solidFill>
                  <a:srgbClr val="000000"/>
                </a:solidFill>
              </a:rPr>
              <a:t>risque</a:t>
            </a:r>
            <a:r>
              <a:rPr lang="en-GB" dirty="0" smtClean="0">
                <a:solidFill>
                  <a:srgbClr val="000000"/>
                </a:solidFill>
              </a:rPr>
              <a:t> de </a:t>
            </a:r>
            <a:r>
              <a:rPr lang="en-GB" dirty="0" err="1" smtClean="0">
                <a:solidFill>
                  <a:srgbClr val="000000"/>
                </a:solidFill>
              </a:rPr>
              <a:t>l’utilisation</a:t>
            </a:r>
            <a:r>
              <a:rPr lang="en-GB" dirty="0" smtClean="0">
                <a:solidFill>
                  <a:srgbClr val="000000"/>
                </a:solidFill>
              </a:rPr>
              <a:t> des </a:t>
            </a:r>
            <a:r>
              <a:rPr lang="en-GB" dirty="0" err="1" smtClean="0">
                <a:solidFill>
                  <a:srgbClr val="000000"/>
                </a:solidFill>
              </a:rPr>
              <a:t>principes</a:t>
            </a:r>
            <a:r>
              <a:rPr lang="en-GB" dirty="0" smtClean="0">
                <a:solidFill>
                  <a:srgbClr val="000000"/>
                </a:solidFill>
              </a:rPr>
              <a:t> de la </a:t>
            </a:r>
            <a:r>
              <a:rPr lang="fr-FR" dirty="0" smtClean="0">
                <a:solidFill>
                  <a:srgbClr val="000000"/>
                </a:solidFill>
              </a:rPr>
              <a:t>gestion de cas</a:t>
            </a:r>
            <a:endParaRPr lang="en-GB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 smtClean="0">
                <a:solidFill>
                  <a:srgbClr val="000000"/>
                </a:solidFill>
              </a:rPr>
              <a:t>Continuer à </a:t>
            </a:r>
            <a:r>
              <a:rPr lang="en-GB" dirty="0" err="1" smtClean="0">
                <a:solidFill>
                  <a:srgbClr val="000000"/>
                </a:solidFill>
              </a:rPr>
              <a:t>travailler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l’enfant</a:t>
            </a:r>
            <a:r>
              <a:rPr lang="en-GB" dirty="0" smtClean="0">
                <a:solidFill>
                  <a:srgbClr val="000000"/>
                </a:solidFill>
              </a:rPr>
              <a:t>, la </a:t>
            </a:r>
            <a:r>
              <a:rPr lang="en-GB" dirty="0" err="1" smtClean="0">
                <a:solidFill>
                  <a:srgbClr val="000000"/>
                </a:solidFill>
              </a:rPr>
              <a:t>famille</a:t>
            </a:r>
            <a:r>
              <a:rPr lang="en-GB" dirty="0" smtClean="0">
                <a:solidFill>
                  <a:srgbClr val="000000"/>
                </a:solidFill>
              </a:rPr>
              <a:t> et la </a:t>
            </a:r>
            <a:r>
              <a:rPr lang="en-GB" dirty="0" err="1" smtClean="0">
                <a:solidFill>
                  <a:srgbClr val="000000"/>
                </a:solidFill>
              </a:rPr>
              <a:t>communauté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056"/>
            <a:ext cx="1466200" cy="1440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9380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684213" y="47244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EXERCICE 3 - SESSION </a:t>
            </a:r>
            <a:r>
              <a:rPr lang="en-GB" cap="none" dirty="0">
                <a:solidFill>
                  <a:srgbClr val="000000"/>
                </a:solidFill>
                <a:ea typeface="ＭＳ Ｐゴシック" pitchFamily="34" charset="-128"/>
              </a:rPr>
              <a:t>1</a:t>
            </a:r>
            <a:endParaRPr lang="en-GB" cap="none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>
          <a:xfrm>
            <a:off x="827088" y="4832350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en-GB" sz="4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Environnement</a:t>
            </a:r>
            <a:r>
              <a:rPr lang="en-GB" sz="4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4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GB" sz="4000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871538"/>
            <a:ext cx="3024188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TextBox 2"/>
          <p:cNvSpPr txBox="1">
            <a:spLocks noChangeArrowheads="1"/>
          </p:cNvSpPr>
          <p:nvPr/>
        </p:nvSpPr>
        <p:spPr bwMode="auto">
          <a:xfrm>
            <a:off x="3598863" y="4576763"/>
            <a:ext cx="17383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1000">
                <a:solidFill>
                  <a:srgbClr val="FFFFFF"/>
                </a:solidFill>
              </a:rPr>
              <a:t> </a:t>
            </a: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: Keeping Children Safe </a:t>
            </a:r>
          </a:p>
        </p:txBody>
      </p:sp>
    </p:spTree>
    <p:extLst>
      <p:ext uri="{BB962C8B-B14F-4D97-AF65-F5344CB8AC3E}">
        <p14:creationId xmlns:p14="http://schemas.microsoft.com/office/powerpoint/2010/main" val="84651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Environnement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</p:txBody>
      </p:sp>
      <p:sp>
        <p:nvSpPr>
          <p:cNvPr id="2" name="Oval 1"/>
          <p:cNvSpPr/>
          <p:nvPr/>
        </p:nvSpPr>
        <p:spPr>
          <a:xfrm rot="21418406">
            <a:off x="872174" y="1601382"/>
            <a:ext cx="4536504" cy="453650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259632" y="2060848"/>
            <a:ext cx="3744416" cy="36004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19672" y="2420888"/>
            <a:ext cx="3024336" cy="28803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979712" y="2780928"/>
            <a:ext cx="2304256" cy="22322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339752" y="3068960"/>
            <a:ext cx="1584176" cy="158417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rot="16471462">
            <a:off x="1710837" y="1411535"/>
            <a:ext cx="2966705" cy="39353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fr-FR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Communauté internationale </a:t>
            </a:r>
            <a:r>
              <a:rPr lang="fr-FR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Législation, politique, ressources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1772664" y="1979863"/>
            <a:ext cx="2718355" cy="33123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fr-FR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Gouvernement central, </a:t>
            </a:r>
            <a:r>
              <a:rPr lang="fr-FR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Législation, politique, ressources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1700655" y="2771953"/>
            <a:ext cx="2862370" cy="25922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fr-FR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Gouvernement Local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09208" y="3616883"/>
            <a:ext cx="3853022" cy="8297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fr-FR" sz="1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Famille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51720" y="2996952"/>
            <a:ext cx="2232248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fr-FR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Communauté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979712" y="3356992"/>
            <a:ext cx="2304256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fr-FR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Société civile Secteur privé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763688" y="3645024"/>
            <a:ext cx="2736304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fr-FR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Société civile Secteur privé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19672" y="4149080"/>
            <a:ext cx="2952328" cy="1800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fr-FR" sz="1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Société civile Secteur privé</a:t>
            </a:r>
            <a:endParaRPr lang="fr-FR" sz="1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55299" name="Content Placeholder 3" descr="F1S2F6S1-familyCommunityWheel.png"/>
          <p:cNvPicPr>
            <a:picLocks noGrp="1"/>
          </p:cNvPicPr>
          <p:nvPr>
            <p:ph idx="1"/>
          </p:nvPr>
        </p:nvPicPr>
        <p:blipFill rotWithShape="1">
          <a:blip r:embed="rId3"/>
          <a:srcRect l="42851" t="42950" r="45779" b="41210"/>
          <a:stretch/>
        </p:blipFill>
        <p:spPr>
          <a:xfrm>
            <a:off x="2843808" y="3429000"/>
            <a:ext cx="591479" cy="695802"/>
          </a:xfrm>
          <a:prstGeom prst="ellipse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712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7777163" cy="4392612"/>
          </a:xfrm>
        </p:spPr>
        <p:txBody>
          <a:bodyPr/>
          <a:lstStyle/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Modèle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d'environnement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&gt;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indique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qu'ont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acteurs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promotion des droits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Protéger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droits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endParaRPr lang="en-GB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err="1">
                <a:solidFill>
                  <a:srgbClr val="000000"/>
                </a:solidFill>
                <a:ea typeface="ＭＳ Ｐゴシック" pitchFamily="34" charset="-128"/>
              </a:rPr>
              <a:t>R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endre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l'environnement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autour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d'eux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  <a:endParaRPr lang="en-GB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Ce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modèle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utilisé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analyser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l'influence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l'environnement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d'un enfant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sa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protection.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eux-mêmes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participer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l’augmentation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protectivité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environnement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0736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module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session 1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537075"/>
          </a:xfrm>
        </p:spPr>
        <p:txBody>
          <a:bodyPr/>
          <a:lstStyle/>
          <a:p>
            <a:pPr>
              <a:defRPr/>
            </a:pPr>
            <a:endParaRPr lang="en-AU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AU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 du module : 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aider</a:t>
            </a:r>
            <a:r>
              <a:rPr lang="en-AU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les participants à examiner comment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l’environnement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varient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fonction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du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contexte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lequel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évolue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l’importance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facteurs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pour la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gestioon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cas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AU" altLang="en-US" sz="20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AU" altLang="en-US" sz="2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d’apprentissage</a:t>
            </a:r>
            <a:endParaRPr lang="en-AU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Comparer les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normes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approches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culturels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contextuels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l'éducation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de la protection des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zone de travail.  </a:t>
            </a:r>
          </a:p>
          <a:p>
            <a:pPr>
              <a:buFontTx/>
              <a:buChar char="•"/>
              <a:defRPr/>
            </a:pP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Reconnaître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l'importance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connaissance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normes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approches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culturels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contextuels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l'éducation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et de la protection des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AU" altLang="en-US" sz="20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Relier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les droits des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système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juridique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capable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d'expliquer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comment les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systèmes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utilisés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000" dirty="0" err="1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sz="2000" dirty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sz="2000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AU" sz="20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  <a:endParaRPr lang="en-AU" sz="20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AU" altLang="en-US" sz="18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1210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052513"/>
            <a:ext cx="45354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684213" y="50133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smtClean="0">
                <a:solidFill>
                  <a:srgbClr val="000000"/>
                </a:solidFill>
                <a:ea typeface="ＭＳ Ｐゴシック" pitchFamily="34" charset="-128"/>
              </a:rPr>
              <a:t>SESSION 2</a:t>
            </a:r>
          </a:p>
        </p:txBody>
      </p:sp>
      <p:sp>
        <p:nvSpPr>
          <p:cNvPr id="15364" name="Text Placeholder 2"/>
          <p:cNvSpPr>
            <a:spLocks noGrp="1"/>
          </p:cNvSpPr>
          <p:nvPr>
            <p:ph type="body" idx="1"/>
          </p:nvPr>
        </p:nvSpPr>
        <p:spPr>
          <a:xfrm>
            <a:off x="684213" y="3500438"/>
            <a:ext cx="7772400" cy="1500187"/>
          </a:xfrm>
        </p:spPr>
        <p:txBody>
          <a:bodyPr/>
          <a:lstStyle/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Développement de l'enfant</a:t>
            </a:r>
          </a:p>
        </p:txBody>
      </p:sp>
    </p:spTree>
    <p:extLst>
      <p:ext uri="{BB962C8B-B14F-4D97-AF65-F5344CB8AC3E}">
        <p14:creationId xmlns:p14="http://schemas.microsoft.com/office/powerpoint/2010/main" val="1035733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module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session 2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537075"/>
          </a:xfrm>
        </p:spPr>
        <p:txBody>
          <a:bodyPr/>
          <a:lstStyle/>
          <a:p>
            <a:pPr>
              <a:defRPr/>
            </a:pPr>
            <a:endParaRPr lang="en-AU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AU" alt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du module : </a:t>
            </a:r>
            <a:r>
              <a:rPr lang="en-AU" altLang="en-US" sz="2200" dirty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fr-FR" sz="2200" dirty="0" smtClean="0"/>
              <a:t>es </a:t>
            </a:r>
            <a:r>
              <a:rPr lang="fr-FR" sz="2200" dirty="0"/>
              <a:t>participants doivent apprendre comment </a:t>
            </a:r>
            <a:r>
              <a:rPr lang="fr-FR" sz="2200" dirty="0" smtClean="0"/>
              <a:t>l'être humain </a:t>
            </a:r>
            <a:r>
              <a:rPr lang="fr-FR" sz="2200" dirty="0"/>
              <a:t>se développe au cours de l'enfance, de même que certaines influences clés positives et négatives sur le développement de l'enfant. 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AU" altLang="en-US" sz="22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AU" alt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d’apprentissage</a:t>
            </a:r>
            <a:endParaRPr lang="en-AU" altLang="en-US" sz="22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/>
              <a:t>Expliquer la manière dont les expériences et les relations familiales peuvent influer sur le développement de l'enfant.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200" dirty="0"/>
              <a:t>Donner des exemples de capacités clés dont disposent généralement les enfants à différents âges et comment cela varie avec le contexte.</a:t>
            </a:r>
            <a:endParaRPr lang="en-AU" altLang="en-US" sz="22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5549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cap="none" smtClean="0">
                <a:solidFill>
                  <a:srgbClr val="000000"/>
                </a:solidFill>
                <a:ea typeface="ＭＳ Ｐゴシック" pitchFamily="34" charset="-128"/>
              </a:rPr>
              <a:t>EXERCICE 1 - SESSION 2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Soutiens et défis liés au développement de l'enfant </a:t>
            </a:r>
          </a:p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2618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908050"/>
            <a:ext cx="5908675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685800" y="533717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ENFANCE - SESSION 1</a:t>
            </a:r>
          </a:p>
        </p:txBody>
      </p:sp>
    </p:spTree>
    <p:extLst>
      <p:ext uri="{BB962C8B-B14F-4D97-AF65-F5344CB8AC3E}">
        <p14:creationId xmlns:p14="http://schemas.microsoft.com/office/powerpoint/2010/main" val="2475404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Développement de l'enfant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852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renvoie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processus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croissance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changement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survient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tout au long de la vie. 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humains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changent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plus au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  <p:pic>
        <p:nvPicPr>
          <p:cNvPr id="18437" name="Picture 6" descr="C:\Users\Mariett\Pictures\Slide 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924175"/>
            <a:ext cx="5759450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242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Développement de l'enfant 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social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émotionnel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continue tout au long de la vie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notamment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l'adolescence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défis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liés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pendant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nous affecter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toute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la vie.</a:t>
            </a:r>
          </a:p>
          <a:p>
            <a:pPr marL="0" indent="0">
              <a:defRPr/>
            </a:pP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important de savoir comment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facultés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durant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période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mesure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soutenir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processus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d'identifier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risques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y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relatifs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719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L'impact de l'éducation, de l'affection parentale  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657725" y="1627188"/>
            <a:ext cx="4032250" cy="2809875"/>
          </a:xfrm>
        </p:spPr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cerveau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bébés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travers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l'interaction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avec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adultes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defRPr/>
            </a:pPr>
            <a:endParaRPr lang="en-GB" i="1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Ex. : le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bébé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fait un signal/son/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geste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l'adulte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réagit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defRPr/>
            </a:pPr>
            <a:endParaRPr lang="en-GB" i="1" dirty="0" smtClean="0">
              <a:ea typeface="ＭＳ Ｐゴシック" pitchFamily="34" charset="-128"/>
            </a:endParaRPr>
          </a:p>
        </p:txBody>
      </p:sp>
      <p:pic>
        <p:nvPicPr>
          <p:cNvPr id="204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557338"/>
            <a:ext cx="4027488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428625" y="1601788"/>
            <a:ext cx="17383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1000">
                <a:solidFill>
                  <a:srgbClr val="FFFFFF"/>
                </a:solidFill>
              </a:rPr>
              <a:t> </a:t>
            </a: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: Keeping Children Safe </a:t>
            </a:r>
          </a:p>
        </p:txBody>
      </p:sp>
      <p:sp>
        <p:nvSpPr>
          <p:cNvPr id="20487" name="TextBox 1"/>
          <p:cNvSpPr txBox="1">
            <a:spLocks noChangeArrowheads="1"/>
          </p:cNvSpPr>
          <p:nvPr/>
        </p:nvSpPr>
        <p:spPr bwMode="auto">
          <a:xfrm>
            <a:off x="400050" y="4246563"/>
            <a:ext cx="8275638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Ex.</a:t>
            </a:r>
            <a:r>
              <a:rPr lang="en-GB" altLang="fr-FR" sz="2400" i="1" dirty="0">
                <a:solidFill>
                  <a:srgbClr val="000000"/>
                </a:solidFill>
              </a:rPr>
              <a:t> 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: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l'adulte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pointe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quelque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chose et </a:t>
            </a:r>
            <a:r>
              <a:rPr lang="en-GB" altLang="fr-FR" sz="2400" i="1" dirty="0" smtClean="0">
                <a:solidFill>
                  <a:srgbClr val="000000"/>
                </a:solidFill>
                <a:latin typeface="Calibri" pitchFamily="34" charset="0"/>
              </a:rPr>
              <a:t>le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nomme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aidant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ainsi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l'enfant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i="1" dirty="0" err="1">
                <a:solidFill>
                  <a:srgbClr val="000000"/>
                </a:solidFill>
              </a:rPr>
              <a:t>à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en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apprendre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 le nom plus </a:t>
            </a:r>
            <a:r>
              <a:rPr lang="en-GB" altLang="fr-FR" sz="2400" i="1" dirty="0" err="1">
                <a:solidFill>
                  <a:srgbClr val="000000"/>
                </a:solidFill>
                <a:latin typeface="Calibri" pitchFamily="34" charset="0"/>
              </a:rPr>
              <a:t>rapidement</a:t>
            </a:r>
            <a:r>
              <a:rPr lang="en-GB" altLang="fr-FR" sz="2400" i="1" dirty="0">
                <a:solidFill>
                  <a:srgbClr val="000000"/>
                </a:solidFill>
                <a:latin typeface="Calibri" pitchFamily="34" charset="0"/>
              </a:rPr>
              <a:t>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fr-FR" sz="2400" dirty="0">
              <a:solidFill>
                <a:srgbClr val="000000"/>
              </a:solidFill>
              <a:latin typeface="Calibri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Dans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ce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processus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l'adulte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aide le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b</a:t>
            </a:r>
            <a:r>
              <a:rPr lang="en-GB" altLang="fr-FR" sz="2400" dirty="0" err="1">
                <a:solidFill>
                  <a:srgbClr val="000000"/>
                </a:solidFill>
              </a:rPr>
              <a:t>é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b</a:t>
            </a:r>
            <a:r>
              <a:rPr lang="en-GB" altLang="fr-FR" sz="2400" dirty="0" err="1">
                <a:solidFill>
                  <a:srgbClr val="000000"/>
                </a:solidFill>
              </a:rPr>
              <a:t>é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dirty="0" err="1">
                <a:solidFill>
                  <a:srgbClr val="000000"/>
                </a:solidFill>
              </a:rPr>
              <a:t>à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dirty="0" err="1">
                <a:solidFill>
                  <a:srgbClr val="000000"/>
                </a:solidFill>
              </a:rPr>
              <a:t>é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tablir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des liaisons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dont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son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cerveau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a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besoin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pour un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apprentissage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GB" altLang="fr-FR" sz="2400" dirty="0" err="1">
                <a:solidFill>
                  <a:srgbClr val="000000"/>
                </a:solidFill>
                <a:latin typeface="Calibri" pitchFamily="34" charset="0"/>
              </a:rPr>
              <a:t>ultérieur</a:t>
            </a:r>
            <a:r>
              <a:rPr lang="en-GB" altLang="fr-FR" sz="2400" dirty="0">
                <a:solidFill>
                  <a:srgbClr val="000000"/>
                </a:solidFill>
                <a:latin typeface="Calibri" pitchFamily="34" charset="0"/>
              </a:rPr>
              <a:t>.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GB" altLang="fr-FR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fr-FR" sz="2400" b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519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Qu’est-ce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l’attachement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?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395288" y="1700213"/>
            <a:ext cx="7848600" cy="4392612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connexion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émotionnelle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forte et durable entre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l’aidant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pendant les premières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années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Caractérisé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 : </a:t>
            </a: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L’affection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réciproque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tendance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jeunes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rechercher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proximité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physique avec son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aidant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primaire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smtClean="0">
                <a:ea typeface="ＭＳ Ｐゴシック" pitchFamily="34" charset="-128"/>
              </a:rPr>
              <a:t>Former un </a:t>
            </a:r>
            <a:r>
              <a:rPr lang="en-GB" dirty="0" err="1" smtClean="0">
                <a:ea typeface="ＭＳ Ｐゴシック" pitchFamily="34" charset="-128"/>
              </a:rPr>
              <a:t>attachement</a:t>
            </a:r>
            <a:r>
              <a:rPr lang="en-GB" dirty="0" smtClean="0">
                <a:ea typeface="ＭＳ Ｐゴシック" pitchFamily="34" charset="-128"/>
              </a:rPr>
              <a:t> </a:t>
            </a:r>
            <a:r>
              <a:rPr lang="en-GB" dirty="0" err="1" smtClean="0">
                <a:ea typeface="ＭＳ Ｐゴシック" pitchFamily="34" charset="-128"/>
              </a:rPr>
              <a:t>sécure</a:t>
            </a:r>
            <a:r>
              <a:rPr lang="en-GB" dirty="0" smtClean="0">
                <a:ea typeface="ＭＳ Ｐゴシック" pitchFamily="34" charset="-128"/>
              </a:rPr>
              <a:t> avec au </a:t>
            </a:r>
            <a:r>
              <a:rPr lang="en-GB" dirty="0" err="1" smtClean="0">
                <a:ea typeface="ＭＳ Ｐゴシック" pitchFamily="34" charset="-128"/>
              </a:rPr>
              <a:t>moins</a:t>
            </a:r>
            <a:r>
              <a:rPr lang="en-GB" dirty="0" smtClean="0">
                <a:ea typeface="ＭＳ Ｐゴシック" pitchFamily="34" charset="-128"/>
              </a:rPr>
              <a:t> un </a:t>
            </a:r>
            <a:r>
              <a:rPr lang="en-GB" dirty="0" err="1" smtClean="0">
                <a:ea typeface="ＭＳ Ｐゴシック" pitchFamily="34" charset="-128"/>
              </a:rPr>
              <a:t>adulte</a:t>
            </a:r>
            <a:r>
              <a:rPr lang="en-GB" dirty="0" smtClean="0">
                <a:ea typeface="ＭＳ Ｐゴシック" pitchFamily="34" charset="-128"/>
              </a:rPr>
              <a:t> </a:t>
            </a:r>
            <a:r>
              <a:rPr lang="en-GB" dirty="0" err="1" smtClean="0">
                <a:ea typeface="ＭＳ Ｐゴシック" pitchFamily="34" charset="-128"/>
              </a:rPr>
              <a:t>est</a:t>
            </a:r>
            <a:r>
              <a:rPr lang="en-GB" dirty="0" smtClean="0">
                <a:ea typeface="ＭＳ Ｐゴシック" pitchFamily="34" charset="-128"/>
              </a:rPr>
              <a:t> la </a:t>
            </a:r>
            <a:r>
              <a:rPr lang="en-GB" dirty="0" err="1" smtClean="0">
                <a:ea typeface="ＭＳ Ｐゴシック" pitchFamily="34" charset="-128"/>
              </a:rPr>
              <a:t>clé</a:t>
            </a:r>
            <a:r>
              <a:rPr lang="en-GB" dirty="0" smtClean="0">
                <a:ea typeface="ＭＳ Ｐゴシック" pitchFamily="34" charset="-128"/>
              </a:rPr>
              <a:t> d’un </a:t>
            </a:r>
            <a:r>
              <a:rPr lang="en-GB" dirty="0" err="1" smtClean="0">
                <a:ea typeface="ＭＳ Ｐゴシック" pitchFamily="34" charset="-128"/>
              </a:rPr>
              <a:t>développement</a:t>
            </a:r>
            <a:r>
              <a:rPr lang="en-GB" dirty="0" smtClean="0">
                <a:ea typeface="ＭＳ Ｐゴシック" pitchFamily="34" charset="-128"/>
              </a:rPr>
              <a:t> </a:t>
            </a:r>
            <a:r>
              <a:rPr lang="en-GB" dirty="0" err="1" smtClean="0">
                <a:ea typeface="ＭＳ Ｐゴシック" pitchFamily="34" charset="-128"/>
              </a:rPr>
              <a:t>sain</a:t>
            </a:r>
            <a:r>
              <a:rPr lang="en-GB" dirty="0" smtClean="0">
                <a:ea typeface="ＭＳ Ｐゴシック" pitchFamily="34" charset="-128"/>
              </a:rPr>
              <a:t>.</a:t>
            </a:r>
          </a:p>
          <a:p>
            <a:pPr marL="457200" lvl="1" indent="0">
              <a:buFontTx/>
              <a:buNone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5244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233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297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27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4" name="Picture 6" descr="water8glas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48563"/>
            <a:ext cx="4810125" cy="536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249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Si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l’attachement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perturbé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79387" y="1844824"/>
            <a:ext cx="8713788" cy="4392464"/>
          </a:xfrm>
        </p:spPr>
        <p:txBody>
          <a:bodyPr/>
          <a:lstStyle/>
          <a:p>
            <a:pPr marL="0" indent="0">
              <a:defRPr/>
            </a:pPr>
            <a:r>
              <a:rPr lang="en-GB" dirty="0" smtClean="0">
                <a:ea typeface="ＭＳ Ｐゴシック" pitchFamily="34" charset="-128"/>
              </a:rPr>
              <a:t>Il aura un impact </a:t>
            </a:r>
            <a:r>
              <a:rPr lang="en-GB" dirty="0" err="1" smtClean="0">
                <a:ea typeface="ＭＳ Ｐゴシック" pitchFamily="34" charset="-128"/>
              </a:rPr>
              <a:t>négatif</a:t>
            </a:r>
            <a:r>
              <a:rPr lang="en-GB" dirty="0">
                <a:ea typeface="ＭＳ Ｐゴシック" pitchFamily="34" charset="-128"/>
              </a:rPr>
              <a:t> </a:t>
            </a:r>
            <a:r>
              <a:rPr lang="en-GB" dirty="0" smtClean="0">
                <a:ea typeface="ＭＳ Ｐゴシック" pitchFamily="34" charset="-128"/>
              </a:rPr>
              <a:t>à long </a:t>
            </a:r>
            <a:r>
              <a:rPr lang="en-GB" dirty="0" err="1" smtClean="0">
                <a:ea typeface="ＭＳ Ｐゴシック" pitchFamily="34" charset="-128"/>
              </a:rPr>
              <a:t>terme</a:t>
            </a:r>
            <a:r>
              <a:rPr lang="en-GB" dirty="0" smtClean="0">
                <a:ea typeface="ＭＳ Ｐゴシック" pitchFamily="34" charset="-128"/>
              </a:rPr>
              <a:t> </a:t>
            </a:r>
            <a:r>
              <a:rPr lang="en-GB" dirty="0" err="1" smtClean="0">
                <a:ea typeface="ＭＳ Ｐゴシック" pitchFamily="34" charset="-128"/>
              </a:rPr>
              <a:t>sur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confiance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l’estime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soi</a:t>
            </a:r>
            <a:endParaRPr lang="en-GB" dirty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garder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relations</a:t>
            </a: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santé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mentale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motivation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d’apprendre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réaliser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contrôler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émotions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particulier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l’agressivité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l’empathie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distinction entre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bien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le mal /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conscience.</a:t>
            </a:r>
          </a:p>
        </p:txBody>
      </p:sp>
    </p:spTree>
    <p:extLst>
      <p:ext uri="{BB962C8B-B14F-4D97-AF65-F5344CB8AC3E}">
        <p14:creationId xmlns:p14="http://schemas.microsoft.com/office/powerpoint/2010/main" val="2974362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5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07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98" end="3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L’impact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stress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50825" y="1700808"/>
            <a:ext cx="8642350" cy="3960440"/>
          </a:xfrm>
        </p:spPr>
        <p:txBody>
          <a:bodyPr/>
          <a:lstStyle/>
          <a:p>
            <a:pPr marL="0" indent="0">
              <a:lnSpc>
                <a:spcPct val="150000"/>
              </a:lnSpc>
              <a:defRPr/>
            </a:pPr>
            <a:r>
              <a:rPr lang="en-GB" dirty="0" smtClean="0">
                <a:ea typeface="ＭＳ Ｐゴシック" pitchFamily="34" charset="-128"/>
              </a:rPr>
              <a:t>La </a:t>
            </a:r>
            <a:r>
              <a:rPr lang="en-GB" dirty="0" err="1" smtClean="0">
                <a:ea typeface="ＭＳ Ｐゴシック" pitchFamily="34" charset="-128"/>
              </a:rPr>
              <a:t>plupart</a:t>
            </a:r>
            <a:r>
              <a:rPr lang="en-GB" dirty="0" smtClean="0">
                <a:ea typeface="ＭＳ Ｐゴシック" pitchFamily="34" charset="-128"/>
              </a:rPr>
              <a:t> des </a:t>
            </a:r>
            <a:r>
              <a:rPr lang="en-GB" dirty="0" err="1" smtClean="0">
                <a:ea typeface="ＭＳ Ｐゴシック" pitchFamily="34" charset="-128"/>
              </a:rPr>
              <a:t>facteurs</a:t>
            </a:r>
            <a:r>
              <a:rPr lang="en-GB" dirty="0" smtClean="0">
                <a:ea typeface="ＭＳ Ｐゴシック" pitchFamily="34" charset="-128"/>
              </a:rPr>
              <a:t> de stress ne </a:t>
            </a:r>
            <a:r>
              <a:rPr lang="en-GB" dirty="0" err="1" smtClean="0">
                <a:ea typeface="ＭＳ Ｐゴシック" pitchFamily="34" charset="-128"/>
              </a:rPr>
              <a:t>sont</a:t>
            </a:r>
            <a:r>
              <a:rPr lang="en-GB" dirty="0" smtClean="0">
                <a:ea typeface="ＭＳ Ｐゴシック" pitchFamily="34" charset="-128"/>
              </a:rPr>
              <a:t> pas </a:t>
            </a:r>
            <a:r>
              <a:rPr lang="en-GB" dirty="0" err="1" smtClean="0">
                <a:ea typeface="ＭＳ Ｐゴシック" pitchFamily="34" charset="-128"/>
              </a:rPr>
              <a:t>dangereux</a:t>
            </a:r>
            <a:r>
              <a:rPr lang="en-GB" dirty="0" smtClean="0">
                <a:ea typeface="ＭＳ Ｐゴシック" pitchFamily="34" charset="-128"/>
              </a:rPr>
              <a:t>:</a:t>
            </a:r>
          </a:p>
          <a:p>
            <a:pPr marL="0" indent="0">
              <a:lnSpc>
                <a:spcPct val="150000"/>
              </a:lnSpc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Certains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réactions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émotions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réponses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normales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à des situations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anormales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lnSpc>
                <a:spcPct val="150000"/>
              </a:lnSpc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plupart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retrouvent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un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fonctionnement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normal grâce au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soutien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communauté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lnSpc>
                <a:spcPct val="150000"/>
              </a:lnSpc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bien-être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psychosocial des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adultes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particulier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aidants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a un impact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réaction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cette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situation.</a:t>
            </a:r>
          </a:p>
          <a:p>
            <a:pPr marL="0" indent="0">
              <a:buFontTx/>
              <a:buChar char="•"/>
              <a:defRPr/>
            </a:pPr>
            <a:endParaRPr lang="en-GB" sz="16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sz="16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2971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err="1" smtClean="0">
                <a:solidFill>
                  <a:schemeClr val="tx1"/>
                </a:solidFill>
              </a:rPr>
              <a:t>L’impact</a:t>
            </a:r>
            <a:r>
              <a:rPr lang="en-AU" b="1" dirty="0" smtClean="0">
                <a:solidFill>
                  <a:schemeClr val="tx1"/>
                </a:solidFill>
              </a:rPr>
              <a:t> du stress </a:t>
            </a:r>
            <a:r>
              <a:rPr lang="en-AU" b="1" dirty="0" err="1" smtClean="0">
                <a:solidFill>
                  <a:schemeClr val="tx1"/>
                </a:solidFill>
              </a:rPr>
              <a:t>sur</a:t>
            </a:r>
            <a:r>
              <a:rPr lang="en-AU" b="1" dirty="0" smtClean="0">
                <a:solidFill>
                  <a:schemeClr val="tx1"/>
                </a:solidFill>
              </a:rPr>
              <a:t> les </a:t>
            </a:r>
            <a:r>
              <a:rPr lang="en-AU" b="1" dirty="0" err="1" smtClean="0">
                <a:solidFill>
                  <a:schemeClr val="tx1"/>
                </a:solidFill>
              </a:rPr>
              <a:t>enfants</a:t>
            </a:r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8425631" cy="4392612"/>
          </a:xfrm>
        </p:spPr>
        <p:txBody>
          <a:bodyPr/>
          <a:lstStyle/>
          <a:p>
            <a:endParaRPr lang="en-AU" sz="2000" b="1" dirty="0" smtClean="0">
              <a:solidFill>
                <a:srgbClr val="FF0000"/>
              </a:solidFill>
            </a:endParaRPr>
          </a:p>
          <a:p>
            <a:r>
              <a:rPr lang="en-AU" sz="2000" b="1" dirty="0" smtClean="0">
                <a:solidFill>
                  <a:srgbClr val="000000"/>
                </a:solidFill>
              </a:rPr>
              <a:t>Le stress </a:t>
            </a:r>
            <a:r>
              <a:rPr lang="en-AU" sz="2000" b="1" dirty="0" err="1" smtClean="0">
                <a:solidFill>
                  <a:srgbClr val="000000"/>
                </a:solidFill>
              </a:rPr>
              <a:t>positif</a:t>
            </a:r>
            <a:r>
              <a:rPr lang="en-AU" sz="2000" b="1" dirty="0" smtClean="0">
                <a:solidFill>
                  <a:srgbClr val="000000"/>
                </a:solidFill>
              </a:rPr>
              <a:t> - </a:t>
            </a:r>
            <a:r>
              <a:rPr lang="en-AU" sz="2000" dirty="0" err="1" smtClean="0">
                <a:solidFill>
                  <a:srgbClr val="000000"/>
                </a:solidFill>
              </a:rPr>
              <a:t>Modéré</a:t>
            </a:r>
            <a:r>
              <a:rPr lang="en-AU" sz="2000" dirty="0" smtClean="0">
                <a:solidFill>
                  <a:srgbClr val="000000"/>
                </a:solidFill>
              </a:rPr>
              <a:t>, </a:t>
            </a:r>
            <a:r>
              <a:rPr lang="en-AU" sz="2000" dirty="0" err="1" smtClean="0">
                <a:solidFill>
                  <a:srgbClr val="000000"/>
                </a:solidFill>
              </a:rPr>
              <a:t>effets</a:t>
            </a:r>
            <a:r>
              <a:rPr lang="en-AU" sz="2000" dirty="0" smtClean="0">
                <a:solidFill>
                  <a:srgbClr val="000000"/>
                </a:solidFill>
              </a:rPr>
              <a:t> de </a:t>
            </a:r>
            <a:r>
              <a:rPr lang="en-AU" sz="2000" dirty="0" err="1" smtClean="0">
                <a:solidFill>
                  <a:srgbClr val="000000"/>
                </a:solidFill>
              </a:rPr>
              <a:t>courte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durée</a:t>
            </a:r>
            <a:endParaRPr lang="en-AU" sz="2000" dirty="0" smtClean="0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r>
              <a:rPr lang="en-AU" sz="2000" dirty="0" smtClean="0">
                <a:solidFill>
                  <a:srgbClr val="000000"/>
                </a:solidFill>
              </a:rPr>
              <a:t>Normal et important pour un </a:t>
            </a:r>
            <a:r>
              <a:rPr lang="en-AU" sz="2000" dirty="0" err="1" smtClean="0">
                <a:solidFill>
                  <a:srgbClr val="000000"/>
                </a:solidFill>
              </a:rPr>
              <a:t>développement</a:t>
            </a:r>
            <a:r>
              <a:rPr lang="en-AU" sz="2000" dirty="0" smtClean="0">
                <a:solidFill>
                  <a:srgbClr val="000000"/>
                </a:solidFill>
              </a:rPr>
              <a:t> sain car </a:t>
            </a:r>
            <a:r>
              <a:rPr lang="en-AU" sz="2000" dirty="0" err="1" smtClean="0">
                <a:solidFill>
                  <a:srgbClr val="000000"/>
                </a:solidFill>
              </a:rPr>
              <a:t>il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permet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une</a:t>
            </a:r>
            <a:r>
              <a:rPr lang="en-AU" sz="2000" dirty="0" smtClean="0">
                <a:solidFill>
                  <a:srgbClr val="000000"/>
                </a:solidFill>
              </a:rPr>
              <a:t> auto-</a:t>
            </a:r>
            <a:r>
              <a:rPr lang="en-AU" sz="2000" dirty="0" err="1" smtClean="0">
                <a:solidFill>
                  <a:srgbClr val="000000"/>
                </a:solidFill>
              </a:rPr>
              <a:t>régulation</a:t>
            </a:r>
            <a:r>
              <a:rPr lang="en-AU" sz="2000" dirty="0" smtClean="0">
                <a:solidFill>
                  <a:srgbClr val="000000"/>
                </a:solidFill>
              </a:rPr>
              <a:t> des </a:t>
            </a:r>
            <a:r>
              <a:rPr lang="en-AU" sz="2000" dirty="0" err="1" smtClean="0">
                <a:solidFill>
                  <a:srgbClr val="000000"/>
                </a:solidFill>
              </a:rPr>
              <a:t>émotions</a:t>
            </a:r>
            <a:r>
              <a:rPr lang="en-AU" sz="2000" dirty="0" smtClean="0">
                <a:solidFill>
                  <a:srgbClr val="000000"/>
                </a:solidFill>
              </a:rPr>
              <a:t> et </a:t>
            </a:r>
            <a:r>
              <a:rPr lang="en-AU" sz="2000" dirty="0" err="1" smtClean="0">
                <a:solidFill>
                  <a:srgbClr val="000000"/>
                </a:solidFill>
              </a:rPr>
              <a:t>une</a:t>
            </a:r>
            <a:r>
              <a:rPr lang="en-AU" sz="2000" dirty="0" smtClean="0">
                <a:solidFill>
                  <a:srgbClr val="000000"/>
                </a:solidFill>
              </a:rPr>
              <a:t> aptitude à </a:t>
            </a:r>
            <a:r>
              <a:rPr lang="en-AU" sz="2000" dirty="0" err="1" smtClean="0">
                <a:solidFill>
                  <a:srgbClr val="000000"/>
                </a:solidFill>
              </a:rPr>
              <a:t>résoudre</a:t>
            </a:r>
            <a:r>
              <a:rPr lang="en-AU" sz="2000" dirty="0" smtClean="0">
                <a:solidFill>
                  <a:srgbClr val="000000"/>
                </a:solidFill>
              </a:rPr>
              <a:t> les </a:t>
            </a:r>
            <a:r>
              <a:rPr lang="en-AU" sz="2000" dirty="0" err="1" smtClean="0">
                <a:solidFill>
                  <a:srgbClr val="000000"/>
                </a:solidFill>
              </a:rPr>
              <a:t>problèmes</a:t>
            </a:r>
            <a:r>
              <a:rPr lang="en-AU" sz="2000" dirty="0" smtClean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-"/>
            </a:pPr>
            <a:endParaRPr lang="en-AU" sz="2000" dirty="0" smtClean="0">
              <a:solidFill>
                <a:srgbClr val="000000"/>
              </a:solidFill>
            </a:endParaRPr>
          </a:p>
          <a:p>
            <a:pPr marL="0" indent="0"/>
            <a:r>
              <a:rPr lang="en-AU" sz="2000" b="1" dirty="0" smtClean="0">
                <a:solidFill>
                  <a:srgbClr val="000000"/>
                </a:solidFill>
              </a:rPr>
              <a:t>Le stress </a:t>
            </a:r>
            <a:r>
              <a:rPr lang="en-AU" sz="2000" b="1" dirty="0" err="1" smtClean="0">
                <a:solidFill>
                  <a:srgbClr val="000000"/>
                </a:solidFill>
              </a:rPr>
              <a:t>tolérable</a:t>
            </a:r>
            <a:r>
              <a:rPr lang="en-AU" sz="2000" b="1" dirty="0" smtClean="0">
                <a:solidFill>
                  <a:srgbClr val="000000"/>
                </a:solidFill>
              </a:rPr>
              <a:t> – </a:t>
            </a:r>
            <a:r>
              <a:rPr lang="en-AU" sz="2000" dirty="0" smtClean="0">
                <a:solidFill>
                  <a:srgbClr val="000000"/>
                </a:solidFill>
              </a:rPr>
              <a:t>Fort / </a:t>
            </a:r>
            <a:r>
              <a:rPr lang="en-AU" sz="2000" dirty="0" err="1" smtClean="0">
                <a:solidFill>
                  <a:srgbClr val="000000"/>
                </a:solidFill>
              </a:rPr>
              <a:t>effets</a:t>
            </a:r>
            <a:r>
              <a:rPr lang="en-AU" sz="2000" dirty="0" smtClean="0">
                <a:solidFill>
                  <a:srgbClr val="000000"/>
                </a:solidFill>
              </a:rPr>
              <a:t> de longue </a:t>
            </a:r>
            <a:r>
              <a:rPr lang="en-AU" sz="2000" dirty="0" err="1" smtClean="0">
                <a:solidFill>
                  <a:srgbClr val="000000"/>
                </a:solidFill>
              </a:rPr>
              <a:t>durée</a:t>
            </a:r>
            <a:endParaRPr lang="en-AU" sz="2000" dirty="0" smtClean="0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r>
              <a:rPr lang="en-AU" sz="2000" dirty="0" smtClean="0">
                <a:solidFill>
                  <a:srgbClr val="000000"/>
                </a:solidFill>
              </a:rPr>
              <a:t>Capable de troubler </a:t>
            </a:r>
            <a:r>
              <a:rPr lang="en-AU" sz="2000" dirty="0" err="1" smtClean="0">
                <a:solidFill>
                  <a:srgbClr val="000000"/>
                </a:solidFill>
              </a:rPr>
              <a:t>l’architecture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cérébrale</a:t>
            </a:r>
            <a:r>
              <a:rPr lang="en-AU" sz="2000" dirty="0" smtClean="0">
                <a:solidFill>
                  <a:srgbClr val="000000"/>
                </a:solidFill>
              </a:rPr>
              <a:t>  pendant </a:t>
            </a:r>
            <a:r>
              <a:rPr lang="en-AU" sz="2000" dirty="0" err="1" smtClean="0">
                <a:solidFill>
                  <a:srgbClr val="000000"/>
                </a:solidFill>
              </a:rPr>
              <a:t>une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courte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période</a:t>
            </a:r>
            <a:r>
              <a:rPr lang="en-AU" sz="2000" dirty="0" smtClean="0">
                <a:solidFill>
                  <a:srgbClr val="000000"/>
                </a:solidFill>
              </a:rPr>
              <a:t> , </a:t>
            </a:r>
            <a:r>
              <a:rPr lang="en-AU" sz="2000" dirty="0" err="1" smtClean="0">
                <a:solidFill>
                  <a:srgbClr val="000000"/>
                </a:solidFill>
              </a:rPr>
              <a:t>il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est</a:t>
            </a:r>
            <a:r>
              <a:rPr lang="en-AU" sz="2000" dirty="0" smtClean="0">
                <a:solidFill>
                  <a:srgbClr val="000000"/>
                </a:solidFill>
              </a:rPr>
              <a:t> possible de </a:t>
            </a:r>
            <a:r>
              <a:rPr lang="en-AU" sz="2000" dirty="0" err="1" smtClean="0">
                <a:solidFill>
                  <a:srgbClr val="000000"/>
                </a:solidFill>
              </a:rPr>
              <a:t>s’en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remettre</a:t>
            </a:r>
            <a:r>
              <a:rPr lang="en-AU" sz="2000" dirty="0" smtClean="0">
                <a:solidFill>
                  <a:srgbClr val="000000"/>
                </a:solidFill>
              </a:rPr>
              <a:t> avec le </a:t>
            </a:r>
            <a:r>
              <a:rPr lang="en-AU" sz="2000" dirty="0" err="1" smtClean="0">
                <a:solidFill>
                  <a:srgbClr val="000000"/>
                </a:solidFill>
              </a:rPr>
              <a:t>soutien</a:t>
            </a:r>
            <a:r>
              <a:rPr lang="en-AU" sz="2000" dirty="0" smtClean="0">
                <a:solidFill>
                  <a:srgbClr val="000000"/>
                </a:solidFill>
              </a:rPr>
              <a:t> de </a:t>
            </a:r>
            <a:r>
              <a:rPr lang="en-AU" sz="2000" dirty="0" err="1" smtClean="0">
                <a:solidFill>
                  <a:srgbClr val="000000"/>
                </a:solidFill>
              </a:rPr>
              <a:t>proches</a:t>
            </a:r>
            <a:r>
              <a:rPr lang="en-AU" sz="2000" dirty="0" smtClean="0">
                <a:solidFill>
                  <a:srgbClr val="000000"/>
                </a:solidFill>
              </a:rPr>
              <a:t> qui </a:t>
            </a:r>
            <a:r>
              <a:rPr lang="en-AU" sz="2000" dirty="0" err="1" smtClean="0">
                <a:solidFill>
                  <a:srgbClr val="000000"/>
                </a:solidFill>
              </a:rPr>
              <a:t>facilitent</a:t>
            </a:r>
            <a:r>
              <a:rPr lang="en-AU" sz="2000" dirty="0" smtClean="0">
                <a:solidFill>
                  <a:srgbClr val="000000"/>
                </a:solidFill>
              </a:rPr>
              <a:t>  </a:t>
            </a:r>
            <a:r>
              <a:rPr lang="en-AU" sz="2000" dirty="0" err="1" smtClean="0">
                <a:solidFill>
                  <a:srgbClr val="000000"/>
                </a:solidFill>
              </a:rPr>
              <a:t>une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récupération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adéquate</a:t>
            </a:r>
            <a:endParaRPr lang="en-AU" sz="2000" dirty="0" smtClean="0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endParaRPr lang="en-AU" sz="2000" dirty="0">
              <a:solidFill>
                <a:srgbClr val="000000"/>
              </a:solidFill>
            </a:endParaRPr>
          </a:p>
          <a:p>
            <a:r>
              <a:rPr lang="en-AU" sz="2000" b="1" dirty="0" smtClean="0">
                <a:solidFill>
                  <a:srgbClr val="000000"/>
                </a:solidFill>
              </a:rPr>
              <a:t>Le stress </a:t>
            </a:r>
            <a:r>
              <a:rPr lang="en-AU" sz="2000" b="1" dirty="0" err="1" smtClean="0">
                <a:solidFill>
                  <a:srgbClr val="000000"/>
                </a:solidFill>
              </a:rPr>
              <a:t>toxique</a:t>
            </a:r>
            <a:r>
              <a:rPr lang="en-AU" sz="2000" b="1" dirty="0" smtClean="0">
                <a:solidFill>
                  <a:srgbClr val="000000"/>
                </a:solidFill>
              </a:rPr>
              <a:t> </a:t>
            </a:r>
            <a:r>
              <a:rPr lang="en-AU" sz="2000" b="1" dirty="0">
                <a:solidFill>
                  <a:srgbClr val="000000"/>
                </a:solidFill>
              </a:rPr>
              <a:t>–</a:t>
            </a:r>
            <a:r>
              <a:rPr lang="en-AU" sz="2000" dirty="0">
                <a:solidFill>
                  <a:srgbClr val="000000"/>
                </a:solidFill>
              </a:rPr>
              <a:t> </a:t>
            </a:r>
            <a:r>
              <a:rPr lang="en-AU" sz="2000" dirty="0" smtClean="0">
                <a:solidFill>
                  <a:srgbClr val="000000"/>
                </a:solidFill>
              </a:rPr>
              <a:t>Fort, </a:t>
            </a:r>
            <a:r>
              <a:rPr lang="en-AU" sz="2000" dirty="0" err="1" smtClean="0">
                <a:solidFill>
                  <a:srgbClr val="000000"/>
                </a:solidFill>
              </a:rPr>
              <a:t>effets</a:t>
            </a:r>
            <a:r>
              <a:rPr lang="en-AU" sz="2000" dirty="0" smtClean="0">
                <a:solidFill>
                  <a:srgbClr val="000000"/>
                </a:solidFill>
              </a:rPr>
              <a:t> permanents </a:t>
            </a:r>
            <a:r>
              <a:rPr lang="en-AU" sz="2000" dirty="0" err="1" smtClean="0">
                <a:solidFill>
                  <a:srgbClr val="000000"/>
                </a:solidFill>
              </a:rPr>
              <a:t>ou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prolongés</a:t>
            </a:r>
            <a:endParaRPr lang="en-AU" sz="2000" dirty="0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r>
              <a:rPr lang="en-AU" sz="2000" dirty="0" err="1" smtClean="0">
                <a:solidFill>
                  <a:srgbClr val="000000"/>
                </a:solidFill>
              </a:rPr>
              <a:t>Chronique</a:t>
            </a:r>
            <a:r>
              <a:rPr lang="en-AU" sz="2000" dirty="0" smtClean="0">
                <a:solidFill>
                  <a:srgbClr val="000000"/>
                </a:solidFill>
              </a:rPr>
              <a:t>; </a:t>
            </a:r>
            <a:r>
              <a:rPr lang="en-AU" sz="2000" dirty="0" err="1" smtClean="0">
                <a:solidFill>
                  <a:srgbClr val="000000"/>
                </a:solidFill>
              </a:rPr>
              <a:t>incontrolable</a:t>
            </a:r>
            <a:r>
              <a:rPr lang="en-AU" sz="2000" dirty="0" smtClean="0">
                <a:solidFill>
                  <a:srgbClr val="000000"/>
                </a:solidFill>
              </a:rPr>
              <a:t> et / </a:t>
            </a:r>
            <a:r>
              <a:rPr lang="en-AU" sz="2000" dirty="0" err="1" smtClean="0">
                <a:solidFill>
                  <a:srgbClr val="000000"/>
                </a:solidFill>
              </a:rPr>
              <a:t>ou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expérimenté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lorsque</a:t>
            </a:r>
            <a:r>
              <a:rPr lang="en-AU" sz="2000" dirty="0" smtClean="0">
                <a:solidFill>
                  <a:srgbClr val="000000"/>
                </a:solidFill>
              </a:rPr>
              <a:t>  </a:t>
            </a:r>
            <a:r>
              <a:rPr lang="en-AU" sz="2000" dirty="0" err="1" smtClean="0">
                <a:solidFill>
                  <a:srgbClr val="000000"/>
                </a:solidFill>
              </a:rPr>
              <a:t>l’enfant</a:t>
            </a:r>
            <a:r>
              <a:rPr lang="en-AU" sz="2000" dirty="0" smtClean="0">
                <a:solidFill>
                  <a:srgbClr val="000000"/>
                </a:solidFill>
              </a:rPr>
              <a:t> </a:t>
            </a:r>
            <a:r>
              <a:rPr lang="en-AU" sz="2000" dirty="0" err="1" smtClean="0">
                <a:solidFill>
                  <a:srgbClr val="000000"/>
                </a:solidFill>
              </a:rPr>
              <a:t>n’a</a:t>
            </a:r>
            <a:r>
              <a:rPr lang="en-AU" sz="2000" dirty="0" smtClean="0">
                <a:solidFill>
                  <a:srgbClr val="000000"/>
                </a:solidFill>
              </a:rPr>
              <a:t> pas </a:t>
            </a:r>
            <a:r>
              <a:rPr lang="en-AU" sz="2000" dirty="0" err="1" smtClean="0">
                <a:solidFill>
                  <a:srgbClr val="000000"/>
                </a:solidFill>
              </a:rPr>
              <a:t>d’aidant</a:t>
            </a:r>
            <a:r>
              <a:rPr lang="en-AU" sz="2000" dirty="0" smtClean="0">
                <a:solidFill>
                  <a:srgbClr val="000000"/>
                </a:solidFill>
              </a:rPr>
              <a:t> de </a:t>
            </a:r>
            <a:r>
              <a:rPr lang="en-AU" sz="2000" dirty="0" err="1" smtClean="0">
                <a:solidFill>
                  <a:srgbClr val="000000"/>
                </a:solidFill>
              </a:rPr>
              <a:t>soutien</a:t>
            </a:r>
            <a:endParaRPr lang="en-A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568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...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8430270" cy="4392612"/>
          </a:xfrm>
        </p:spPr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l'impact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négligence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extrême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cérébral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1400" dirty="0" smtClean="0">
                <a:solidFill>
                  <a:srgbClr val="000000"/>
                </a:solidFill>
                <a:ea typeface="ＭＳ Ｐゴシック" pitchFamily="34" charset="-128"/>
              </a:rPr>
              <a:t>		Allen, G. (2011), Early Intervention: The Next Steps, UK Government, available from : 			</a:t>
            </a:r>
            <a:r>
              <a:rPr lang="en-GB" sz="1400" dirty="0" smtClean="0">
                <a:solidFill>
                  <a:srgbClr val="000000"/>
                </a:solidFill>
                <a:ea typeface="ＭＳ Ｐゴシック" pitchFamily="34" charset="-128"/>
                <a:hlinkClick r:id="rId3"/>
              </a:rPr>
              <a:t>http://www.dwp.gov.uk/docs/early-intervention-next-steps.pdf</a:t>
            </a:r>
            <a:r>
              <a:rPr lang="en-GB" sz="14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defRPr/>
            </a:pPr>
            <a:endParaRPr lang="en-GB" sz="1400" dirty="0" smtClean="0">
              <a:ea typeface="ＭＳ Ｐゴシック" pitchFamily="34" charset="-128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68166"/>
            <a:ext cx="4968404" cy="314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95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Prévention du stress toxique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250825" y="836613"/>
            <a:ext cx="8713788" cy="2592387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principaux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intervenants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tels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sociaux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doivent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conscients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Fournir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interventions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préventives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'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interventions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précoces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'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en-GB" sz="1100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Ceci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réduire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risque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écarter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d'être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retirés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('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prévention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prise en charge'), 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également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causer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(y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compris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attachements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troublants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</a:t>
            </a:r>
          </a:p>
          <a:p>
            <a:pPr marL="0" indent="0">
              <a:defRPr/>
            </a:pPr>
            <a:endParaRPr lang="en-GB" sz="1100" dirty="0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		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Allen, G. (2011), Early Intervention: The Next Steps, UK Government, </a:t>
            </a:r>
            <a:r>
              <a:rPr lang="en-GB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disponible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l’adresse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 : 			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  <a:hlinkClick r:id="rId2"/>
              </a:rPr>
              <a:t>http://www.dwp.gov.uk/docs/early-intervention-next-steps.pdf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en-GB" sz="16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7886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5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07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98" end="4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module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session 1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537075"/>
          </a:xfrm>
        </p:spPr>
        <p:txBody>
          <a:bodyPr/>
          <a:lstStyle/>
          <a:p>
            <a:pPr>
              <a:defRPr/>
            </a:pP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AU" alt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du module : 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aider</a:t>
            </a:r>
            <a:r>
              <a:rPr lang="en-AU" alt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les participants à examiner comment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l’environnement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varient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fonction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du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contexte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lequel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évolue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l’importance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facteurs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pour la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gestioon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cas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  <a:endParaRPr lang="en-AU" altLang="en-US" sz="2200" dirty="0" smtClean="0">
              <a:ea typeface="ＭＳ Ｐゴシック" pitchFamily="34" charset="-128"/>
            </a:endParaRPr>
          </a:p>
          <a:p>
            <a:pPr>
              <a:defRPr/>
            </a:pPr>
            <a:endParaRPr lang="en-AU" altLang="en-US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Comparer les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normes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approches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culturels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contextuels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l'éducation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de la protection des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zone de travail.  </a:t>
            </a:r>
          </a:p>
          <a:p>
            <a:pPr>
              <a:buFontTx/>
              <a:buChar char="•"/>
              <a:defRPr/>
            </a:pP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Reconnaître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l'importance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connaissance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normes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approches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culturels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contextuels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l'éducation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de la protection des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sz="2200" dirty="0" err="1">
                <a:solidFill>
                  <a:srgbClr val="000000"/>
                </a:solidFill>
                <a:ea typeface="ＭＳ Ｐゴシック" pitchFamily="34" charset="-128"/>
              </a:rPr>
              <a:t>Relier</a:t>
            </a:r>
            <a:r>
              <a:rPr lang="en-AU" sz="2200" dirty="0">
                <a:solidFill>
                  <a:srgbClr val="000000"/>
                </a:solidFill>
                <a:ea typeface="ＭＳ Ｐゴシック" pitchFamily="34" charset="-128"/>
              </a:rPr>
              <a:t> le concept </a:t>
            </a:r>
            <a:r>
              <a:rPr lang="en-AU" sz="2200" dirty="0" err="1">
                <a:solidFill>
                  <a:srgbClr val="000000"/>
                </a:solidFill>
                <a:ea typeface="ＭＳ Ｐゴシック" pitchFamily="34" charset="-128"/>
              </a:rPr>
              <a:t>d'environnement</a:t>
            </a:r>
            <a:r>
              <a:rPr lang="en-AU" sz="2200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AU" sz="2200" dirty="0">
                <a:solidFill>
                  <a:srgbClr val="000000"/>
                </a:solidFill>
                <a:ea typeface="ＭＳ Ｐゴシック" pitchFamily="34" charset="-128"/>
              </a:rPr>
              <a:t> à la protection de </a:t>
            </a:r>
            <a:r>
              <a:rPr lang="en-AU" sz="2200" dirty="0" err="1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AU" sz="2200" dirty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en-AU" altLang="en-US" sz="1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AU" altLang="en-US" sz="18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6013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Interventions précoces utiles :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50825" y="1844824"/>
            <a:ext cx="8642350" cy="4104456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Aptitudes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parentales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confiance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implication, discipline positive.</a:t>
            </a:r>
          </a:p>
          <a:p>
            <a:pPr marL="0" indent="0"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Cours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précoce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accéléré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pour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plus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âgés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Aptitudes à la vie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quotidienne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adolescents.</a:t>
            </a:r>
          </a:p>
          <a:p>
            <a:pPr marL="0" indent="0"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Visite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à domicile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santé au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grossesse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pour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deux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premières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années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vie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Interventions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thérapeutiques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secteur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santé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mentale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en-GB" sz="1600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en-GB" sz="1600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en-GB" sz="1600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		Allen, G. (2011), Early Intervention: The Next Steps, UK Government, </a:t>
            </a:r>
            <a:r>
              <a:rPr lang="en-GB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disponible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 à </a:t>
            </a:r>
            <a:r>
              <a:rPr lang="en-GB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l’adresse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: 			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  <a:hlinkClick r:id="rId2"/>
              </a:rPr>
              <a:t>http://www.dwp.gov.uk/docs/early-intervention-next-steps.pdf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en-GB" sz="16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7755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250825" y="1772816"/>
            <a:ext cx="8318500" cy="403267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normalement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un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contexte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relations /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d’attachements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stables,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accueillant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et stimulants</a:t>
            </a: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s’adaptent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environnement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qu’il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soit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stable,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accueillant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stressant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Un stress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profond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avoir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un impact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significatif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cerveau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général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s’attacher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Un stress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prolongé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rend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plus sensible aux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stress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futurs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Des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interventions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rapides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spécialement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conçues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prévenir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réduire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les retards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  <a:endParaRPr lang="en-GB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4592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EXERCICE 2 - SESSION 2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Capacité</a:t>
            </a:r>
            <a:r>
              <a:rPr lang="en-GB" altLang="en-US" sz="4000" b="1" smtClean="0">
                <a:solidFill>
                  <a:srgbClr val="000000"/>
                </a:solidFill>
                <a:ea typeface="ＭＳ Ｐゴシック" pitchFamily="34" charset="-128"/>
              </a:rPr>
              <a:t>s</a:t>
            </a: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 des enfants </a:t>
            </a:r>
          </a:p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7962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...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Questions pour 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groupes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travail</a:t>
            </a: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à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étapes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croissance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Tout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auquel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vous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vous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attendrez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part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âgés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indiqué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tableau. </a:t>
            </a: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variation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potentielle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termes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genre, de handicap,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d'appartenance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ethnique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de religion.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6310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066088" cy="4392612"/>
          </a:xfrm>
        </p:spPr>
        <p:txBody>
          <a:bodyPr/>
          <a:lstStyle/>
          <a:p>
            <a:pPr marL="0" indent="0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Les capacités des enfants sont souvent désignées 'stades' ou 'points de repère' de la croissance.</a:t>
            </a:r>
          </a:p>
          <a:p>
            <a:pPr marL="0" indent="0">
              <a:defRPr/>
            </a:pPr>
            <a:endParaRPr lang="en-GB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La façon dont les enfants à certains âges se développent en fonction de ces stades généraux peut être influencée par un ensemble de facteurs :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sexe / genre, culture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Facteurs environnementaux, handicap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Pauvreté ou richesse et circonstances familiales  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Institutions politiques, économiques et sociales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Attachement et facteurs de stress </a:t>
            </a:r>
          </a:p>
          <a:p>
            <a:pPr marL="0" indent="0">
              <a:defRPr/>
            </a:pPr>
            <a:endParaRPr lang="en-GB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3776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04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2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60" end="3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04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48" end="3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064500" cy="4392613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existe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uniformité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biologique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largement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répandue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race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humaine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continue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marquée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 des phases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l'exemple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puberté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L'éducation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varie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largement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travers le monde,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qui influence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  <a:r>
              <a:rPr lang="en-GB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Étude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de six cultures - Smith </a:t>
            </a:r>
            <a:r>
              <a:rPr lang="en-GB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Cowie</a:t>
            </a:r>
            <a:r>
              <a:rPr lang="en-GB" sz="1600" dirty="0" smtClean="0">
                <a:solidFill>
                  <a:srgbClr val="000000"/>
                </a:solidFill>
                <a:ea typeface="ＭＳ Ｐゴシック" pitchFamily="34" charset="-128"/>
              </a:rPr>
              <a:t> &amp; Blades. </a:t>
            </a:r>
          </a:p>
          <a:p>
            <a:pPr marL="0" indent="0">
              <a:defRPr/>
            </a:pP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Ex. : Au Cameroun,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certains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s'asseyent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façon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autonome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à 5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mois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–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ceci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pourrait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considéré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exceptionnel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i="1" dirty="0" err="1" smtClean="0">
                <a:solidFill>
                  <a:srgbClr val="000000"/>
                </a:solidFill>
                <a:ea typeface="ＭＳ Ｐゴシック" pitchFamily="34" charset="-128"/>
              </a:rPr>
              <a:t>plusieurs</a:t>
            </a:r>
            <a:r>
              <a:rPr lang="en-GB" i="1" dirty="0" smtClean="0">
                <a:solidFill>
                  <a:srgbClr val="000000"/>
                </a:solidFill>
                <a:ea typeface="ＭＳ Ｐゴシック" pitchFamily="34" charset="-128"/>
              </a:rPr>
              <a:t> pays. 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8651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497888" cy="4392613"/>
          </a:xfrm>
        </p:spPr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sociaux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doivent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informés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 :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stades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généraux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auxquels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certaines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aptitudes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culture /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contexte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lequel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Ceci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aide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l'identification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risques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possibles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Souvenez-vous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chaque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enfant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unique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façon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L'évaluation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l'environnement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global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nous aide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comprendre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influences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possibles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494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module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session 2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537075"/>
          </a:xfrm>
        </p:spPr>
        <p:txBody>
          <a:bodyPr/>
          <a:lstStyle/>
          <a:p>
            <a:pPr>
              <a:defRPr/>
            </a:pPr>
            <a:endParaRPr lang="en-AU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AU" alt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du module : </a:t>
            </a:r>
            <a:r>
              <a:rPr lang="en-AU" altLang="en-US" sz="2200" dirty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fr-FR" sz="2200" dirty="0" smtClean="0"/>
              <a:t>es </a:t>
            </a:r>
            <a:r>
              <a:rPr lang="fr-FR" sz="2200" dirty="0"/>
              <a:t>participants doivent apprendre comment </a:t>
            </a:r>
            <a:r>
              <a:rPr lang="fr-FR" sz="2200" dirty="0" smtClean="0"/>
              <a:t>l'être humain </a:t>
            </a:r>
            <a:r>
              <a:rPr lang="fr-FR" sz="2200" dirty="0"/>
              <a:t>se développe au cours de l'enfance, de même que certaines influences clés positives et négatives sur le développement de l'enfant. </a:t>
            </a:r>
            <a:r>
              <a:rPr lang="en-AU" alt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AU" altLang="en-US" sz="22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AU" alt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alt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d’apprentissage</a:t>
            </a:r>
            <a:endParaRPr lang="en-AU" altLang="en-US" sz="22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/>
              <a:t>Expliquer la manière dont les expériences et les relations familiales peuvent influer sur le développement de l'enfant.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200" dirty="0"/>
              <a:t>Donner des exemples de capacités clés dont disposent généralement les enfants à différents âges et comment cela varie avec le contexte.</a:t>
            </a:r>
            <a:endParaRPr lang="en-AU" altLang="en-US" sz="22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0221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908050"/>
            <a:ext cx="42957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itle 1"/>
          <p:cNvSpPr>
            <a:spLocks noGrp="1"/>
          </p:cNvSpPr>
          <p:nvPr>
            <p:ph type="title"/>
          </p:nvPr>
        </p:nvSpPr>
        <p:spPr>
          <a:xfrm>
            <a:off x="755650" y="45085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SESSION 3</a:t>
            </a:r>
          </a:p>
        </p:txBody>
      </p:sp>
      <p:sp>
        <p:nvSpPr>
          <p:cNvPr id="30724" name="Text Placeholder 2"/>
          <p:cNvSpPr>
            <a:spLocks noGrp="1"/>
          </p:cNvSpPr>
          <p:nvPr>
            <p:ph type="body" idx="1"/>
          </p:nvPr>
        </p:nvSpPr>
        <p:spPr>
          <a:xfrm>
            <a:off x="755650" y="4652963"/>
            <a:ext cx="7772400" cy="1500187"/>
          </a:xfrm>
        </p:spPr>
        <p:txBody>
          <a:bodyPr/>
          <a:lstStyle/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Protection de l'enfance </a:t>
            </a:r>
          </a:p>
        </p:txBody>
      </p:sp>
    </p:spTree>
    <p:extLst>
      <p:ext uri="{BB962C8B-B14F-4D97-AF65-F5344CB8AC3E}">
        <p14:creationId xmlns:p14="http://schemas.microsoft.com/office/powerpoint/2010/main" val="418854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module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session 3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537075"/>
          </a:xfrm>
        </p:spPr>
        <p:txBody>
          <a:bodyPr/>
          <a:lstStyle/>
          <a:p>
            <a:pPr>
              <a:defRPr/>
            </a:pPr>
            <a:endParaRPr lang="en-AU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Définir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la notion de la protection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comprendre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en quoi les questions de protection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urgences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Lister les indices 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d'exploitations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,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négligences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violences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l'encontre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Relier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les droits des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système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juridique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capable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d'expliquer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comment les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systèmes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utilisés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  <a:endParaRPr lang="en-AU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2601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EXERCICE 1 - SESSION 1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Dans notre contexte</a:t>
            </a:r>
          </a:p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9219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EXERCICE 1 - SESSION 3</a:t>
            </a:r>
          </a:p>
        </p:txBody>
      </p:sp>
      <p:sp>
        <p:nvSpPr>
          <p:cNvPr id="3174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Définir la protection de l'enfance et comprendre les mauvais traitements infligés aux enfants </a:t>
            </a:r>
          </a:p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364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Définition de la protection de l'enfance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50825" y="981075"/>
            <a:ext cx="8642350" cy="4392613"/>
          </a:xfrm>
        </p:spPr>
        <p:txBody>
          <a:bodyPr/>
          <a:lstStyle/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Protection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normes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minimales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matière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« 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prévention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et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réponse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aux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à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négligence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à la violence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»</a:t>
            </a: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pratique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illégale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inappropriée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préjudiciable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maltraitance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infligé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un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acte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délibéré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maltraitance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porter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susceptible de causer du tort à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sécurité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d'un enfant, son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bien-être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sa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dignité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son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4812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33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99" end="3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Mauvais traitements physiques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Implique l'utilisation de la force physique violente à l'effet de causer des blessures physiques ou souffrances réelles ou potentielles, par exemple</a:t>
            </a: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Frapper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Ébranler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Brûler</a:t>
            </a:r>
          </a:p>
          <a:p>
            <a:pPr lvl="2"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Torturer</a:t>
            </a: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7354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Infliger de mauvais traitements émotionnels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Comprend des traitements humiliants et dégradants, par exemple</a:t>
            </a: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Attribution de sobriquets</a:t>
            </a:r>
          </a:p>
          <a:p>
            <a:pPr lvl="1">
              <a:buFont typeface="Arial" charset="0"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Critiques constantes</a:t>
            </a:r>
          </a:p>
          <a:p>
            <a:pPr lvl="1">
              <a:buFont typeface="Arial" charset="0"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Traitement à la légère</a:t>
            </a:r>
          </a:p>
          <a:p>
            <a:pPr lvl="1">
              <a:buFont typeface="Arial" charset="0"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Humiliation constante</a:t>
            </a:r>
          </a:p>
          <a:p>
            <a:pPr lvl="1">
              <a:buFont typeface="Arial" charset="0"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Confinement solitaire </a:t>
            </a:r>
          </a:p>
          <a:p>
            <a:pPr lvl="1">
              <a:buFont typeface="Arial" charset="0"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Isolement</a:t>
            </a:r>
          </a:p>
          <a:p>
            <a:pPr>
              <a:defRPr/>
            </a:pPr>
            <a:endParaRPr lang="en-GB" b="1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2646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Abus sexuels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16913" cy="4392612"/>
          </a:xfrm>
        </p:spPr>
        <p:txBody>
          <a:bodyPr/>
          <a:lstStyle/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Inclut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forme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violence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sexuelle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Viol (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qu’en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soit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l’auteur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</a:t>
            </a: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Mariage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précoce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forcé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Exploitation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sexuelle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Attouchements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indécents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exposition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Utilisation d'un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langage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explicite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vis-à-vis d'un enfant 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Diffusion de documents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pornographiques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079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Négligence 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250825" y="1341438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Délibérément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par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négligence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défaut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pourvoir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pour/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d'assurer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bien-être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d'un enfant,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sécurité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au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Parfois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appelée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forme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'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passive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'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étant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donné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qu'elle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 trait à un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manquement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vis-à-vis d'un aspect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essentiel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prise en charge et de la protection.</a:t>
            </a: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négligence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sévère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causant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un stress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toxique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augmenter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risque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 : </a:t>
            </a:r>
          </a:p>
          <a:p>
            <a:pPr lvl="1"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santé, 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arrêt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croissance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cardiovasculaires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; </a:t>
            </a:r>
          </a:p>
          <a:p>
            <a:pPr lvl="1"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santé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mentale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l'anxiété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dépression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;</a:t>
            </a:r>
          </a:p>
          <a:p>
            <a:pPr lvl="1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Troubles du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retards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croissance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1822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56" end="3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21" end="3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81" end="4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438" end="4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Exploitation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179388" y="1628775"/>
            <a:ext cx="8640762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L'utilisation des enfants à </a:t>
            </a: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l'avantage d'une autre personne, qui en tire un certain bénéfice </a:t>
            </a: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o</a:t>
            </a: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 profit</a:t>
            </a: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en-GB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également appelée </a:t>
            </a: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travail des enfants</a:t>
            </a: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, dont l'une des pires formes est l'exploitation sexuelle</a:t>
            </a: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980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Protection de l'enfance dans les crises humanitaires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protection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nécessite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attention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lors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crises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humanitaires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</a:p>
          <a:p>
            <a:pPr lvl="1">
              <a:buFont typeface="Arial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Dangers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blessures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Violence physique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autres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pratiques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préjudiciables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Violence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sexuelle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Détresse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psychosociale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troubles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mentaux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associés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aux forces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groupes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armés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lvl="1">
              <a:buFont typeface="Arial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Travail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accompagnés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séparés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 lvl="1">
              <a:buFont typeface="Arial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Justice pour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endParaRPr lang="en-GB" sz="1600" i="1" dirty="0" smtClean="0"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en-GB" sz="1600" i="1" dirty="0" err="1" smtClean="0">
                <a:solidFill>
                  <a:srgbClr val="000000"/>
                </a:solidFill>
                <a:ea typeface="ＭＳ Ｐゴシック" pitchFamily="34" charset="-128"/>
              </a:rPr>
              <a:t>Norme</a:t>
            </a:r>
            <a:r>
              <a:rPr lang="en-GB" sz="16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1600" i="1" dirty="0" err="1" smtClean="0">
                <a:solidFill>
                  <a:srgbClr val="000000"/>
                </a:solidFill>
                <a:ea typeface="ＭＳ Ｐゴシック" pitchFamily="34" charset="-128"/>
              </a:rPr>
              <a:t>minimale</a:t>
            </a:r>
            <a:endParaRPr lang="en-GB" sz="1600" i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8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Est-</a:t>
            </a:r>
            <a:r>
              <a:rPr lang="en-GB" b="1" dirty="0" err="1" smtClean="0">
                <a:solidFill>
                  <a:srgbClr val="000000"/>
                </a:solidFill>
              </a:rPr>
              <a:t>ce</a:t>
            </a:r>
            <a:r>
              <a:rPr lang="en-GB" b="1" dirty="0" smtClean="0">
                <a:solidFill>
                  <a:srgbClr val="000000"/>
                </a:solidFill>
              </a:rPr>
              <a:t> un </a:t>
            </a:r>
            <a:r>
              <a:rPr lang="en-GB" b="1" dirty="0" err="1" smtClean="0">
                <a:solidFill>
                  <a:srgbClr val="000000"/>
                </a:solidFill>
              </a:rPr>
              <a:t>abus</a:t>
            </a:r>
            <a:r>
              <a:rPr lang="en-GB" b="1" dirty="0" smtClean="0">
                <a:solidFill>
                  <a:srgbClr val="000000"/>
                </a:solidFill>
              </a:rPr>
              <a:t>? 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09607" cy="4393084"/>
          </a:xfrm>
        </p:spPr>
        <p:txBody>
          <a:bodyPr/>
          <a:lstStyle/>
          <a:p>
            <a:pPr lvl="0"/>
            <a:r>
              <a:rPr lang="en-GB" dirty="0" smtClean="0">
                <a:solidFill>
                  <a:srgbClr val="000000"/>
                </a:solidFill>
              </a:rPr>
              <a:t>La notion </a:t>
            </a:r>
            <a:r>
              <a:rPr lang="en-GB" dirty="0" err="1" smtClean="0">
                <a:solidFill>
                  <a:srgbClr val="000000"/>
                </a:solidFill>
              </a:rPr>
              <a:t>d’abus</a:t>
            </a:r>
            <a:r>
              <a:rPr lang="en-GB" dirty="0" smtClean="0">
                <a:solidFill>
                  <a:srgbClr val="000000"/>
                </a:solidFill>
              </a:rPr>
              <a:t> correspond </a:t>
            </a:r>
            <a:r>
              <a:rPr lang="en-GB" b="1" dirty="0" err="1" smtClean="0">
                <a:solidFill>
                  <a:srgbClr val="000000"/>
                </a:solidFill>
              </a:rPr>
              <a:t>difficilement</a:t>
            </a:r>
            <a:r>
              <a:rPr lang="en-GB" b="1" dirty="0" smtClean="0">
                <a:solidFill>
                  <a:srgbClr val="000000"/>
                </a:solidFill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</a:rPr>
              <a:t>façon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claire</a:t>
            </a:r>
            <a:r>
              <a:rPr lang="en-GB" dirty="0" smtClean="0">
                <a:solidFill>
                  <a:srgbClr val="000000"/>
                </a:solidFill>
              </a:rPr>
              <a:t> à </a:t>
            </a:r>
            <a:r>
              <a:rPr lang="en-GB" dirty="0" err="1" smtClean="0">
                <a:solidFill>
                  <a:srgbClr val="000000"/>
                </a:solidFill>
              </a:rPr>
              <a:t>une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seule</a:t>
            </a:r>
            <a:r>
              <a:rPr lang="en-GB" dirty="0" smtClean="0">
                <a:solidFill>
                  <a:srgbClr val="000000"/>
                </a:solidFill>
              </a:rPr>
              <a:t> de </a:t>
            </a:r>
            <a:r>
              <a:rPr lang="en-GB" dirty="0" err="1" smtClean="0">
                <a:solidFill>
                  <a:srgbClr val="000000"/>
                </a:solidFill>
              </a:rPr>
              <a:t>ces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cinq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catégories</a:t>
            </a:r>
            <a:r>
              <a:rPr lang="en-GB" dirty="0" smtClean="0">
                <a:solidFill>
                  <a:srgbClr val="000000"/>
                </a:solidFill>
              </a:rPr>
              <a:t>.</a:t>
            </a:r>
            <a:endParaRPr lang="en-GB" dirty="0">
              <a:solidFill>
                <a:srgbClr val="000000"/>
              </a:solidFill>
            </a:endParaRPr>
          </a:p>
          <a:p>
            <a:pPr lvl="0"/>
            <a:endParaRPr lang="en-GB" dirty="0" smtClean="0">
              <a:solidFill>
                <a:srgbClr val="000000"/>
              </a:solidFill>
            </a:endParaRPr>
          </a:p>
          <a:p>
            <a:pPr lvl="0"/>
            <a:r>
              <a:rPr lang="en-GB" dirty="0" err="1" smtClean="0">
                <a:solidFill>
                  <a:srgbClr val="000000"/>
                </a:solidFill>
              </a:rPr>
              <a:t>Lorsque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vous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décidez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si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une</a:t>
            </a:r>
            <a:r>
              <a:rPr lang="en-GB" dirty="0" smtClean="0">
                <a:solidFill>
                  <a:srgbClr val="000000"/>
                </a:solidFill>
              </a:rPr>
              <a:t> action </a:t>
            </a:r>
            <a:r>
              <a:rPr lang="en-GB" dirty="0" err="1" smtClean="0">
                <a:solidFill>
                  <a:srgbClr val="000000"/>
                </a:solidFill>
              </a:rPr>
              <a:t>est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abusive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 err="1" smtClean="0">
                <a:solidFill>
                  <a:srgbClr val="000000"/>
                </a:solidFill>
              </a:rPr>
              <a:t>Examinez</a:t>
            </a:r>
            <a:r>
              <a:rPr lang="en-GB" dirty="0" smtClean="0">
                <a:solidFill>
                  <a:srgbClr val="000000"/>
                </a:solidFill>
              </a:rPr>
              <a:t> la </a:t>
            </a:r>
            <a:r>
              <a:rPr lang="en-GB" b="1" dirty="0" err="1" smtClean="0">
                <a:solidFill>
                  <a:srgbClr val="000000"/>
                </a:solidFill>
              </a:rPr>
              <a:t>possibilité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que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cette</a:t>
            </a:r>
            <a:r>
              <a:rPr lang="en-GB" dirty="0" smtClean="0">
                <a:solidFill>
                  <a:srgbClr val="000000"/>
                </a:solidFill>
              </a:rPr>
              <a:t> action </a:t>
            </a:r>
            <a:r>
              <a:rPr lang="en-GB" dirty="0" err="1" smtClean="0">
                <a:solidFill>
                  <a:srgbClr val="000000"/>
                </a:solidFill>
              </a:rPr>
              <a:t>puisse</a:t>
            </a:r>
            <a:r>
              <a:rPr lang="en-GB" dirty="0" smtClean="0">
                <a:solidFill>
                  <a:srgbClr val="000000"/>
                </a:solidFill>
              </a:rPr>
              <a:t> faire du mal </a:t>
            </a:r>
            <a:endParaRPr lang="en-GB" dirty="0">
              <a:solidFill>
                <a:srgbClr val="00000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000000"/>
                </a:solidFill>
              </a:rPr>
              <a:t>Et non pas </a:t>
            </a:r>
            <a:r>
              <a:rPr lang="en-GB" b="1" dirty="0" err="1" smtClean="0">
                <a:solidFill>
                  <a:srgbClr val="000000"/>
                </a:solidFill>
              </a:rPr>
              <a:t>si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l’intention</a:t>
            </a:r>
            <a:r>
              <a:rPr lang="en-GB" b="1" dirty="0" smtClean="0">
                <a:solidFill>
                  <a:srgbClr val="000000"/>
                </a:solidFill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</a:rPr>
              <a:t>cette</a:t>
            </a:r>
            <a:r>
              <a:rPr lang="en-GB" b="1" dirty="0" smtClean="0">
                <a:solidFill>
                  <a:srgbClr val="000000"/>
                </a:solidFill>
              </a:rPr>
              <a:t> action </a:t>
            </a:r>
            <a:r>
              <a:rPr lang="en-GB" dirty="0" err="1" smtClean="0">
                <a:solidFill>
                  <a:srgbClr val="000000"/>
                </a:solidFill>
              </a:rPr>
              <a:t>était</a:t>
            </a:r>
            <a:r>
              <a:rPr lang="en-GB" dirty="0" smtClean="0">
                <a:solidFill>
                  <a:srgbClr val="000000"/>
                </a:solidFill>
              </a:rPr>
              <a:t> de faire du mal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Pour </a:t>
            </a:r>
            <a:r>
              <a:rPr lang="en-GB" dirty="0" err="1" smtClean="0">
                <a:solidFill>
                  <a:srgbClr val="000000"/>
                </a:solidFill>
              </a:rPr>
              <a:t>comprendre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une</a:t>
            </a:r>
            <a:r>
              <a:rPr lang="en-GB" dirty="0" smtClean="0">
                <a:solidFill>
                  <a:srgbClr val="000000"/>
                </a:solidFill>
              </a:rPr>
              <a:t> situation  </a:t>
            </a:r>
            <a:r>
              <a:rPr lang="en-GB" b="1" dirty="0" err="1" smtClean="0">
                <a:solidFill>
                  <a:srgbClr val="000000"/>
                </a:solidFill>
              </a:rPr>
              <a:t>vous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pourriez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avoir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besoin</a:t>
            </a:r>
            <a:r>
              <a:rPr lang="en-GB" b="1" dirty="0" smtClean="0">
                <a:solidFill>
                  <a:srgbClr val="000000"/>
                </a:solidFill>
              </a:rPr>
              <a:t> de plus </a:t>
            </a:r>
            <a:r>
              <a:rPr lang="en-GB" b="1" dirty="0" err="1" smtClean="0">
                <a:solidFill>
                  <a:srgbClr val="000000"/>
                </a:solidFill>
              </a:rPr>
              <a:t>d’informations</a:t>
            </a:r>
            <a:r>
              <a:rPr lang="en-GB" b="1" dirty="0" smtClean="0">
                <a:solidFill>
                  <a:srgbClr val="000000"/>
                </a:solidFill>
              </a:rPr>
              <a:t>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 err="1" smtClean="0">
                <a:solidFill>
                  <a:srgbClr val="000000"/>
                </a:solidFill>
              </a:rPr>
              <a:t>Vos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propres</a:t>
            </a:r>
            <a:r>
              <a:rPr lang="en-GB" b="1" dirty="0" smtClean="0">
                <a:solidFill>
                  <a:srgbClr val="000000"/>
                </a:solidFill>
              </a:rPr>
              <a:t> opinions </a:t>
            </a:r>
            <a:r>
              <a:rPr lang="en-GB" dirty="0" smtClean="0">
                <a:solidFill>
                  <a:srgbClr val="000000"/>
                </a:solidFill>
              </a:rPr>
              <a:t>et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expériences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peuvent</a:t>
            </a:r>
            <a:r>
              <a:rPr lang="en-GB" b="1" dirty="0" smtClean="0">
                <a:solidFill>
                  <a:srgbClr val="000000"/>
                </a:solidFill>
              </a:rPr>
              <a:t> influencer </a:t>
            </a:r>
            <a:r>
              <a:rPr lang="en-GB" b="1" dirty="0" err="1" smtClean="0">
                <a:solidFill>
                  <a:srgbClr val="000000"/>
                </a:solidFill>
              </a:rPr>
              <a:t>vos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évaluations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et </a:t>
            </a:r>
            <a:r>
              <a:rPr lang="en-GB" dirty="0" err="1" smtClean="0">
                <a:solidFill>
                  <a:srgbClr val="000000"/>
                </a:solidFill>
              </a:rPr>
              <a:t>vous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devriez</a:t>
            </a:r>
            <a:r>
              <a:rPr lang="en-GB" dirty="0" smtClean="0">
                <a:solidFill>
                  <a:srgbClr val="000000"/>
                </a:solidFill>
              </a:rPr>
              <a:t> en </a:t>
            </a:r>
            <a:r>
              <a:rPr lang="en-GB" dirty="0" err="1" smtClean="0">
                <a:solidFill>
                  <a:srgbClr val="000000"/>
                </a:solidFill>
              </a:rPr>
              <a:t>être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conscients</a:t>
            </a:r>
            <a:r>
              <a:rPr lang="en-GB" dirty="0" smtClean="0">
                <a:solidFill>
                  <a:srgbClr val="000000"/>
                </a:solidFill>
              </a:rPr>
              <a:t>(</a:t>
            </a:r>
            <a:r>
              <a:rPr lang="en-GB" dirty="0" err="1" smtClean="0">
                <a:solidFill>
                  <a:srgbClr val="000000"/>
                </a:solidFill>
              </a:rPr>
              <a:t>es</a:t>
            </a:r>
            <a:r>
              <a:rPr lang="en-GB" dirty="0" smtClean="0">
                <a:solidFill>
                  <a:srgbClr val="000000"/>
                </a:solidFill>
              </a:rPr>
              <a:t>)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5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Causes possibles du mauvais traitement des enfants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4391025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Stress,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difficulté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contrôler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colère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Isolement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communauté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err="1" smtClean="0">
                <a:ea typeface="ＭＳ Ｐゴシック" pitchFamily="34" charset="-128"/>
              </a:rPr>
              <a:t>Problèmes</a:t>
            </a:r>
            <a:r>
              <a:rPr lang="en-GB" dirty="0" smtClean="0">
                <a:ea typeface="ＭＳ Ｐゴシック" pitchFamily="34" charset="-128"/>
              </a:rPr>
              <a:t> des santé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physique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mentale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abus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d'alcool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drogues</a:t>
            </a:r>
          </a:p>
          <a:p>
            <a:pPr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Antécédents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personnels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d'abus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(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n'est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évident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d'en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apporter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preuves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</a:t>
            </a:r>
          </a:p>
          <a:p>
            <a:pPr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personnels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conflit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matrimonial,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financiers</a:t>
            </a:r>
          </a:p>
          <a:p>
            <a:pPr>
              <a:buFontTx/>
              <a:buChar char="•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Négligence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bénigne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Manque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sensibilisation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Certaines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traditions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croyances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culturelles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'les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constituent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biens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') 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1108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Aux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termes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CDE, un enfant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s'entend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« tout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humain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âgé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moins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dix-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huit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sauf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majorité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atteinte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plus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tôt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vertu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législation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lui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applicable ».  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Toutefois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s'entend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façons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contextes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Au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niveau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communautaire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contexte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culturel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l'âge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adulte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déterminé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non pas 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l'âge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l'apparition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puberté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 fait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personnes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âgées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moins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18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n'est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toujours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apprécié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98358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Potentiels responsables des mauvais traitements infligés aux enfants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dépendent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plus courants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personnes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connaissent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en 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font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confiance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proches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amis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possibles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adultes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se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trouvent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position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d'autorité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(y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compris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proches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enseignants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leaders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personnels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organismes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).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i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8886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107950" y="908050"/>
            <a:ext cx="8856663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infligé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un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acte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délibéré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maltraitance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porter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sécurité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d'un enfant, son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bien-être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sa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dignité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son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Il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existe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5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types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 physique,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émotionnel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sexuel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négligence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exploitation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crises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humanitaires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créer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besoins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supplémentaires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matière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protection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plus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connus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(par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proches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voisins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enseignants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etc.) 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infligés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aux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ne constituent pas un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nouveau. Il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s'agit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d'un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global. Il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résolu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3368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722313" y="3789363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dirty="0" smtClean="0">
                <a:solidFill>
                  <a:srgbClr val="000000"/>
                </a:solidFill>
                <a:ea typeface="ＭＳ Ｐゴシック" pitchFamily="34" charset="-128"/>
              </a:rPr>
              <a:t>EXERCICE 2 - SESSION 3</a:t>
            </a:r>
          </a:p>
        </p:txBody>
      </p:sp>
      <p:sp>
        <p:nvSpPr>
          <p:cNvPr id="4301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92375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en-GB" sz="4000" b="1" dirty="0" smtClean="0">
                <a:solidFill>
                  <a:srgbClr val="000000"/>
                </a:solidFill>
                <a:ea typeface="ＭＳ Ｐゴシック" pitchFamily="34" charset="-128"/>
              </a:rPr>
              <a:t>Identifier le </a:t>
            </a:r>
            <a:r>
              <a:rPr lang="en-GB" sz="4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4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4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sz="4000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algn="ctr">
              <a:defRPr/>
            </a:pPr>
            <a:endParaRPr lang="en-GB" sz="4000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6523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Identifier le mauvais traitement 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en-GB" altLang="en-US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Connaître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quelques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uns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nous aider à les identifier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cela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survient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procéder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évaluation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nous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avons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préoccupations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altLang="en-US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Quelques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indiquer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maltraitance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générale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altLang="en-US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D'autres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indiquer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formes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particulières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(les </a:t>
            </a:r>
            <a:r>
              <a:rPr lang="en-GB" alt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cinq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</a:rPr>
              <a:t> types).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4711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Signes de mauvais traitements - Mauvais traitements physiques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forme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la plus visible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parfois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révélée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l'explication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d'une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blessure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ne correspond pas à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observé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Certaines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blessures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doivent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toujours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porter à suspicion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préoccupation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</a:p>
          <a:p>
            <a:pPr>
              <a:buFontTx/>
              <a:buChar char="•"/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Marques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morsure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Brûlures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cigarette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Preuves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fractures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osseuses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vieilles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non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traitées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vieilles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ecchymoses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sévères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notamment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 visage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Blessures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inexpliquées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(les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blessures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la tête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identifiées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travers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blessure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l'oreille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), des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brûlures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ecchymoses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dislocations,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blessures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la tête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631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2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90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201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217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260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15" end="4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Signes de mauvais traitements - Mauvais traitements émotionnels 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Extrêmement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difficile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détecter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car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étant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rarement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apparents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identifiés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par des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amis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voisins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observant le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du parent vis-à-vis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l'enseignant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observant le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/les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émotions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Parfois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ne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transparaissent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qu'à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un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stade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ultérieur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. Ex. :</a:t>
            </a:r>
          </a:p>
          <a:p>
            <a:pPr lvl="3">
              <a:buFont typeface="Arial" charset="0"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physique,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intellectuel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émotionnel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lent</a:t>
            </a:r>
          </a:p>
          <a:p>
            <a:pPr lvl="3">
              <a:buFont typeface="Arial" charset="0"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troubles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soudains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la parole</a:t>
            </a:r>
          </a:p>
          <a:p>
            <a:pPr lvl="3">
              <a:buFont typeface="Arial" charset="0"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Difficultés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l'établissement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relations,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retrait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3">
              <a:buFont typeface="Arial" charset="0"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perturbateur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/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recherche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d'attention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lvl="3">
              <a:buFont typeface="Arial" charset="0"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Insécurité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lvl="3">
              <a:buFont typeface="Arial" charset="0"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Faible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estime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soi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/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peur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d'affronter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nouvelles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situations</a:t>
            </a:r>
          </a:p>
        </p:txBody>
      </p:sp>
    </p:spTree>
    <p:extLst>
      <p:ext uri="{BB962C8B-B14F-4D97-AF65-F5344CB8AC3E}">
        <p14:creationId xmlns:p14="http://schemas.microsoft.com/office/powerpoint/2010/main" val="303089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46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99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344" end="3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394" end="4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35" end="4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47" end="4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Signes de mauvais traitement - Abus sexuels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difficile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détecter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 marL="0" indent="0">
              <a:buFontTx/>
              <a:buChar char="•"/>
              <a:defRPr/>
            </a:pP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connu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jeunes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l'ont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enduré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pendant des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années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Ne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réalise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c'est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anormal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qu'au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cours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l'adolescence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lorsqu'il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elle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comprend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sexe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z="2100" dirty="0" smtClean="0">
                <a:ea typeface="ＭＳ Ｐゴシック" pitchFamily="34" charset="-128"/>
              </a:rPr>
              <a:t> 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Changement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soudain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/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inattendu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, isolation des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amis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Très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affectueux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avisé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au plan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sexuel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santé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tels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douleurs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abdominales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marche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en position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assise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Prurit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chronique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douleur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écoulement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saignement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niveau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des parties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génitales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Maladies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sexuellement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transmissibles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grossesse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Manque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confiance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peur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d'une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personne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qu'il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elle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connaît</a:t>
            </a:r>
            <a:r>
              <a:rPr lang="en-GB" sz="21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100" dirty="0" err="1" smtClean="0">
                <a:solidFill>
                  <a:srgbClr val="000000"/>
                </a:solidFill>
                <a:ea typeface="ＭＳ Ｐゴシック" pitchFamily="34" charset="-128"/>
              </a:rPr>
              <a:t>bien</a:t>
            </a:r>
            <a:endParaRPr lang="en-GB" sz="21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6748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Signes de mauvais traitements - Négligence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 plus grave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c'est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ne se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normalement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Ex. :</a:t>
            </a:r>
          </a:p>
          <a:p>
            <a:pPr marL="0" indent="0">
              <a:defRPr/>
            </a:pPr>
            <a:r>
              <a:rPr lang="en-GB" dirty="0" smtClean="0">
                <a:ea typeface="ＭＳ Ｐゴシック" pitchFamily="34" charset="-128"/>
              </a:rPr>
              <a:t> 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Il/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fréquemment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faim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vole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cache de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nourriture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perd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du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poids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Mauvaise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hygiène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personnelle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Fatigue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constante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Difficultés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Régulièrement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absent(e)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l'école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Insuffisance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vêtements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habillement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inapproprié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pour son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âge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santé non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résolus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Nouveaux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amis</a:t>
            </a: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388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Signes de mauvais traitements - Plusieurs formes d'abus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Fuite chronique, peur d'aller à la maison, réticence à l'idée que les parents soient contactés</a:t>
            </a: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Agression ou isolation ou retrait</a:t>
            </a: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Méfiance vis-à-vis des adultes</a:t>
            </a: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Peur de contact physique - sursaute au toucher</a:t>
            </a: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Régresse vers le comportement d'un enfant plus jeune ou incapacité de se concentrer</a:t>
            </a: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D'autres réactions extrêmes, par exemple dépression, auto-mutilation, tentatives de suicide</a:t>
            </a:r>
          </a:p>
          <a:p>
            <a:pPr>
              <a:buFontTx/>
              <a:buChar char="•"/>
              <a:defRPr/>
            </a:pPr>
            <a:r>
              <a:rPr lang="en-GB" smtClean="0">
                <a:solidFill>
                  <a:srgbClr val="000000"/>
                </a:solidFill>
                <a:ea typeface="ＭＳ Ｐゴシック" pitchFamily="34" charset="-128"/>
              </a:rPr>
              <a:t>Tendances d'auto-destruction</a:t>
            </a:r>
          </a:p>
          <a:p>
            <a:pPr>
              <a:buFontTx/>
              <a:buChar char="•"/>
              <a:defRPr/>
            </a:pPr>
            <a:endParaRPr lang="en-GB" smtClean="0">
              <a:ea typeface="ＭＳ Ｐゴシック" pitchFamily="34" charset="-128"/>
            </a:endParaRPr>
          </a:p>
          <a:p>
            <a:pPr>
              <a:defRPr/>
            </a:pPr>
            <a:endParaRPr lang="en-GB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9305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Exploitation : </a:t>
            </a:r>
          </a:p>
          <a:p>
            <a:pPr>
              <a:buFontTx/>
              <a:buChar char="•"/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a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l'argent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des dons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articles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valeur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ne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provenant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pas de parents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Excès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confiance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sens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l'importance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maturité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Très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fatigué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(e),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dort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l'école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absentéisme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Impacts physiques : dos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courbé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faible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mains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mutilées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etc. </a:t>
            </a:r>
          </a:p>
          <a:p>
            <a:pPr>
              <a:defRPr/>
            </a:pPr>
            <a:endParaRPr lang="en-GB" sz="22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handicapés</a:t>
            </a:r>
            <a:endParaRPr lang="en-GB" sz="22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plus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subtiles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/faire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l'objet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d'une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interprétation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faisant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partie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du handicap : 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physiques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attribués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l'auto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-mutilation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Comportement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sexualisé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handicap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8966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0825" y="1628775"/>
            <a:ext cx="8497888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existe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vis-à-vis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cultures. 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culturelles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réalités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législation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nationale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normes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internationales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matière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droits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définissent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également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attentes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vis-à-vis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important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sociaux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comprennent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toutes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dimensions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d'être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efficaces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51926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 - Signes de mauvais traitements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ne pas se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rendre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compte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qu'ils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vivent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anormal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particulièrement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difficile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d'identifier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sociétés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où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l'éducation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perçue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affaire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privée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, de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, et non pas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préoccupation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publique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Souvenez-vous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les auteurs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s'efforcent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généralement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déguiser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. De fait,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vous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aurez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peut-être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travailler</a:t>
            </a:r>
            <a:r>
              <a:rPr lang="en-GB" sz="2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très</a:t>
            </a:r>
            <a:r>
              <a:rPr lang="en-GB" sz="2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dur</a:t>
            </a:r>
            <a:r>
              <a:rPr lang="en-GB" sz="20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pour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découvrir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Est-ce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percevoir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certains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b="1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b="1" i="1" dirty="0" err="1" smtClean="0">
                <a:solidFill>
                  <a:srgbClr val="000000"/>
                </a:solidFill>
                <a:ea typeface="ＭＳ Ｐゴシック" pitchFamily="34" charset="-128"/>
              </a:rPr>
              <a:t>confirme</a:t>
            </a:r>
            <a:r>
              <a:rPr lang="en-GB" sz="2000" b="1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qu'il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y a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eu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i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sz="2000" i="1" dirty="0" smtClean="0">
                <a:solidFill>
                  <a:srgbClr val="000000"/>
                </a:solidFill>
                <a:ea typeface="ＭＳ Ｐゴシック" pitchFamily="34" charset="-128"/>
              </a:rPr>
              <a:t> ? </a:t>
            </a:r>
          </a:p>
          <a:p>
            <a:pPr>
              <a:buFontTx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Il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convient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réfléchir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par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deux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fois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pour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éviter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d'aller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trop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vite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besogne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Plusieurs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n'attestent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pas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a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été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victime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, certes,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mais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ils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nous aider à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reconnaître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quelque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chose ne </a:t>
            </a:r>
            <a:r>
              <a:rPr lang="en-GB" sz="2000" dirty="0" err="1" smtClean="0">
                <a:solidFill>
                  <a:srgbClr val="000000"/>
                </a:solidFill>
                <a:ea typeface="ＭＳ Ｐゴシック" pitchFamily="34" charset="-128"/>
              </a:rPr>
              <a:t>va</a:t>
            </a:r>
            <a:r>
              <a:rPr lang="en-GB" sz="2000" dirty="0" smtClean="0">
                <a:solidFill>
                  <a:srgbClr val="000000"/>
                </a:solidFill>
                <a:ea typeface="ＭＳ Ｐゴシック" pitchFamily="34" charset="-128"/>
              </a:rPr>
              <a:t> pas. 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0402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26" end="3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90" end="4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53" end="5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333399"/>
                </a:solidFill>
                <a:ea typeface="ＭＳ Ｐゴシック" pitchFamily="34" charset="-128"/>
              </a:rPr>
              <a:t>POINTS CLÉS DE L'APPRENTISSAGE - </a:t>
            </a:r>
            <a:r>
              <a:rPr lang="en-GB" b="1" dirty="0" err="1" smtClean="0">
                <a:solidFill>
                  <a:srgbClr val="333399"/>
                </a:solidFill>
                <a:ea typeface="ＭＳ Ｐゴシック" pitchFamily="34" charset="-128"/>
              </a:rPr>
              <a:t>Signes</a:t>
            </a:r>
            <a:r>
              <a:rPr lang="en-GB" b="1" dirty="0" smtClean="0">
                <a:solidFill>
                  <a:srgbClr val="333399"/>
                </a:solidFill>
                <a:ea typeface="ＭＳ Ｐゴシック" pitchFamily="34" charset="-128"/>
              </a:rPr>
              <a:t> de </a:t>
            </a:r>
            <a:r>
              <a:rPr lang="en-GB" b="1" dirty="0" err="1" smtClean="0">
                <a:solidFill>
                  <a:srgbClr val="333399"/>
                </a:solidFill>
                <a:ea typeface="ＭＳ Ｐゴシック" pitchFamily="34" charset="-128"/>
              </a:rPr>
              <a:t>mauvais</a:t>
            </a:r>
            <a:r>
              <a:rPr lang="en-GB" b="1" dirty="0" smtClean="0">
                <a:solidFill>
                  <a:srgbClr val="333399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333399"/>
                </a:solidFill>
                <a:ea typeface="ＭＳ Ｐゴシック" pitchFamily="34" charset="-128"/>
              </a:rPr>
              <a:t>traitements</a:t>
            </a:r>
            <a:endParaRPr lang="en-GB" b="1" dirty="0" smtClean="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85225" cy="4392612"/>
          </a:xfrm>
        </p:spPr>
        <p:txBody>
          <a:bodyPr/>
          <a:lstStyle/>
          <a:p>
            <a:pPr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 La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possibilité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d'un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doit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faire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l'objet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d'une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investigation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présente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 lvl="1"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Plusieurs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lvl="1"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Un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signe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très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sérieux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faire ? </a:t>
            </a:r>
            <a:r>
              <a:rPr lang="en-GB" sz="2200" i="1" dirty="0" smtClean="0">
                <a:solidFill>
                  <a:srgbClr val="000000"/>
                </a:solidFill>
                <a:ea typeface="ＭＳ Ｐゴシック" pitchFamily="34" charset="-128"/>
              </a:rPr>
              <a:t>Nous </a:t>
            </a:r>
            <a:r>
              <a:rPr lang="en-GB" sz="2200" i="1" dirty="0" err="1" smtClean="0">
                <a:solidFill>
                  <a:srgbClr val="000000"/>
                </a:solidFill>
                <a:ea typeface="ＭＳ Ｐゴシック" pitchFamily="34" charset="-128"/>
              </a:rPr>
              <a:t>allons</a:t>
            </a:r>
            <a:r>
              <a:rPr lang="en-GB" sz="2200" i="1" dirty="0" smtClean="0">
                <a:solidFill>
                  <a:srgbClr val="000000"/>
                </a:solidFill>
                <a:ea typeface="ＭＳ Ｐゴシック" pitchFamily="34" charset="-128"/>
              </a:rPr>
              <a:t> examiner </a:t>
            </a:r>
            <a:r>
              <a:rPr lang="en-GB" sz="2200" i="1" dirty="0" err="1" smtClean="0">
                <a:solidFill>
                  <a:srgbClr val="000000"/>
                </a:solidFill>
                <a:ea typeface="ＭＳ Ｐゴシック" pitchFamily="34" charset="-128"/>
              </a:rPr>
              <a:t>cela</a:t>
            </a:r>
            <a:r>
              <a:rPr lang="en-GB" sz="2200" i="1" dirty="0" smtClean="0">
                <a:solidFill>
                  <a:srgbClr val="000000"/>
                </a:solidFill>
                <a:ea typeface="ＭＳ Ｐゴシック" pitchFamily="34" charset="-128"/>
              </a:rPr>
              <a:t> tout au long de la formation !</a:t>
            </a:r>
          </a:p>
          <a:p>
            <a:pPr>
              <a:buFontTx/>
              <a:buChar char="•"/>
              <a:defRPr/>
            </a:pP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Accepter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qui se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passerait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même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vous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trouvez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difficile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Recherchez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avec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soin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sensibilité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d'autres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preuves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(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évaluation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)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Pensez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sérieusement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risque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n'hésitez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pas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d'agir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en danger</a:t>
            </a:r>
          </a:p>
          <a:p>
            <a:pPr>
              <a:buFontTx/>
              <a:buChar char="•"/>
              <a:defRPr/>
            </a:pP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Travaillez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avec les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autres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(par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exemple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la santé)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qu'ils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soient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avisés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signes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puissent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partager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informations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(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principes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fr-FR" sz="2200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)</a:t>
            </a:r>
          </a:p>
          <a:p>
            <a:pPr>
              <a:buFontTx/>
              <a:buChar char="•"/>
              <a:defRPr/>
            </a:pPr>
            <a:endParaRPr lang="en-GB" sz="28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6657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1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78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232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297" end="3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369" end="4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827088" y="47974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smtClean="0">
                <a:solidFill>
                  <a:srgbClr val="000000"/>
                </a:solidFill>
                <a:ea typeface="ＭＳ Ｐゴシック" pitchFamily="34" charset="-128"/>
              </a:rPr>
              <a:t>EXERCICE 3 - SESSION 4</a:t>
            </a:r>
          </a:p>
        </p:txBody>
      </p:sp>
      <p:sp>
        <p:nvSpPr>
          <p:cNvPr id="65539" name="Text Placeholder 2"/>
          <p:cNvSpPr>
            <a:spLocks noGrp="1"/>
          </p:cNvSpPr>
          <p:nvPr>
            <p:ph type="body" idx="1"/>
          </p:nvPr>
        </p:nvSpPr>
        <p:spPr>
          <a:xfrm>
            <a:off x="665163" y="3230563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Systèmes judiciaires</a:t>
            </a:r>
          </a:p>
        </p:txBody>
      </p: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981075"/>
            <a:ext cx="41052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TextBox 2"/>
          <p:cNvSpPr txBox="1">
            <a:spLocks noChangeArrowheads="1"/>
          </p:cNvSpPr>
          <p:nvPr/>
        </p:nvSpPr>
        <p:spPr bwMode="auto">
          <a:xfrm>
            <a:off x="4035425" y="3727450"/>
            <a:ext cx="24590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1000">
                <a:solidFill>
                  <a:srgbClr val="FFFFFF"/>
                </a:solidFill>
              </a:rPr>
              <a:t> </a:t>
            </a: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: Save the Children, David Magnusson</a:t>
            </a:r>
          </a:p>
        </p:txBody>
      </p:sp>
    </p:spTree>
    <p:extLst>
      <p:ext uri="{BB962C8B-B14F-4D97-AF65-F5344CB8AC3E}">
        <p14:creationId xmlns:p14="http://schemas.microsoft.com/office/powerpoint/2010/main" val="2585127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316913" cy="720725"/>
          </a:xfrm>
        </p:spPr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Recours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aux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systèmes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judiciaires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b="1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endParaRPr lang="en-GB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67588" name="TextBox 1"/>
          <p:cNvSpPr txBox="1">
            <a:spLocks noChangeArrowheads="1"/>
          </p:cNvSpPr>
          <p:nvPr/>
        </p:nvSpPr>
        <p:spPr bwMode="auto">
          <a:xfrm>
            <a:off x="2411760" y="1484784"/>
            <a:ext cx="460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2400" b="1" dirty="0">
                <a:solidFill>
                  <a:srgbClr val="000000"/>
                </a:solidFill>
              </a:rPr>
              <a:t>Les </a:t>
            </a:r>
            <a:r>
              <a:rPr lang="en-GB" altLang="fr-FR" sz="2400" b="1" dirty="0" err="1">
                <a:solidFill>
                  <a:srgbClr val="000000"/>
                </a:solidFill>
              </a:rPr>
              <a:t>droits</a:t>
            </a:r>
            <a:r>
              <a:rPr lang="en-GB" altLang="fr-FR" sz="2400" b="1" dirty="0">
                <a:solidFill>
                  <a:srgbClr val="000000"/>
                </a:solidFill>
              </a:rPr>
              <a:t> </a:t>
            </a:r>
            <a:r>
              <a:rPr lang="en-GB" altLang="fr-FR" sz="2400" b="1" dirty="0" err="1">
                <a:solidFill>
                  <a:srgbClr val="000000"/>
                </a:solidFill>
              </a:rPr>
              <a:t>comme</a:t>
            </a:r>
            <a:r>
              <a:rPr lang="en-GB" altLang="fr-FR" sz="2400" b="1" dirty="0">
                <a:solidFill>
                  <a:srgbClr val="000000"/>
                </a:solidFill>
              </a:rPr>
              <a:t> </a:t>
            </a:r>
            <a:r>
              <a:rPr lang="en-GB" altLang="fr-FR" sz="2400" b="1" dirty="0" err="1">
                <a:solidFill>
                  <a:srgbClr val="000000"/>
                </a:solidFill>
              </a:rPr>
              <a:t>une</a:t>
            </a:r>
            <a:r>
              <a:rPr lang="en-GB" altLang="fr-FR" sz="2400" b="1" dirty="0">
                <a:solidFill>
                  <a:srgbClr val="000000"/>
                </a:solidFill>
              </a:rPr>
              <a:t> relation</a:t>
            </a:r>
          </a:p>
        </p:txBody>
      </p:sp>
      <p:sp>
        <p:nvSpPr>
          <p:cNvPr id="3" name="Oval 2"/>
          <p:cNvSpPr/>
          <p:nvPr/>
        </p:nvSpPr>
        <p:spPr>
          <a:xfrm>
            <a:off x="395536" y="2852936"/>
            <a:ext cx="3096344" cy="194421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0000"/>
                </a:solidFill>
              </a:rPr>
              <a:t>Garant</a:t>
            </a:r>
            <a:r>
              <a:rPr lang="en-US" sz="2400" b="1" dirty="0" smtClean="0">
                <a:solidFill>
                  <a:srgbClr val="000000"/>
                </a:solidFill>
              </a:rPr>
              <a:t> des </a:t>
            </a:r>
            <a:r>
              <a:rPr lang="en-US" sz="2400" b="1" dirty="0" err="1" smtClean="0">
                <a:solidFill>
                  <a:srgbClr val="000000"/>
                </a:solidFill>
              </a:rPr>
              <a:t>droits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580112" y="2852936"/>
            <a:ext cx="3096344" cy="194421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0000"/>
                </a:solidFill>
              </a:rPr>
              <a:t>Détenteur</a:t>
            </a:r>
            <a:r>
              <a:rPr lang="en-US" sz="2400" b="1" dirty="0" smtClean="0">
                <a:solidFill>
                  <a:srgbClr val="000000"/>
                </a:solidFill>
              </a:rPr>
              <a:t> de </a:t>
            </a:r>
            <a:r>
              <a:rPr lang="en-US" sz="2400" b="1" dirty="0" err="1" smtClean="0">
                <a:solidFill>
                  <a:srgbClr val="000000"/>
                </a:solidFill>
              </a:rPr>
              <a:t>droits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4" name="Curved Left Arrow 3"/>
          <p:cNvSpPr/>
          <p:nvPr/>
        </p:nvSpPr>
        <p:spPr>
          <a:xfrm rot="5400000">
            <a:off x="4355976" y="3284984"/>
            <a:ext cx="720080" cy="3888432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Left Arrow 9"/>
          <p:cNvSpPr/>
          <p:nvPr/>
        </p:nvSpPr>
        <p:spPr>
          <a:xfrm rot="16200000">
            <a:off x="4211960" y="620688"/>
            <a:ext cx="648072" cy="3816424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56490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Remplis</a:t>
            </a:r>
            <a:r>
              <a:rPr lang="en-US" b="1" dirty="0" smtClean="0"/>
              <a:t> </a:t>
            </a:r>
            <a:r>
              <a:rPr lang="en-US" b="1" dirty="0" err="1" smtClean="0"/>
              <a:t>ses</a:t>
            </a:r>
            <a:r>
              <a:rPr lang="en-US" b="1" dirty="0" smtClean="0"/>
              <a:t> </a:t>
            </a:r>
            <a:r>
              <a:rPr lang="en-US" b="1" dirty="0" err="1" smtClean="0"/>
              <a:t>résponsabilité</a:t>
            </a:r>
            <a:r>
              <a:rPr lang="en-US" b="1" dirty="0" smtClean="0"/>
              <a:t> </a:t>
            </a:r>
            <a:r>
              <a:rPr lang="en-US" b="1" dirty="0" err="1" smtClean="0"/>
              <a:t>envers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771800" y="472514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Revendique</a:t>
            </a:r>
            <a:r>
              <a:rPr lang="en-US" b="1" dirty="0" smtClean="0"/>
              <a:t> </a:t>
            </a:r>
            <a:r>
              <a:rPr lang="en-US" b="1" dirty="0" err="1" smtClean="0"/>
              <a:t>ses</a:t>
            </a:r>
            <a:r>
              <a:rPr lang="en-US" b="1" dirty="0" smtClean="0"/>
              <a:t> </a:t>
            </a:r>
            <a:r>
              <a:rPr lang="en-US" b="1" dirty="0" err="1" smtClean="0"/>
              <a:t>droits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43494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>
                <a:solidFill>
                  <a:srgbClr val="000000"/>
                </a:solidFill>
                <a:ea typeface="ＭＳ Ｐゴシック" pitchFamily="34" charset="-128"/>
              </a:rPr>
              <a:t>Principaux articles relatifs à la protection de l'enfant dans la CDE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9  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Séparation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endParaRPr lang="en-US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10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Réunification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au-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delà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frontières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11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Transfert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illicite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16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à la vie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privée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, à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l'honneur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et à la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réputation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19 Protection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contre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la violence, les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blessures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, les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, la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maltraitance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b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l'exploitation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20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Autres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soins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21 Adoption.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22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réfugiés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23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ayant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ea typeface="ＭＳ Ｐゴシック" pitchFamily="34" charset="-128"/>
              </a:rPr>
              <a:t>déficience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		</a:t>
            </a:r>
            <a:r>
              <a:rPr lang="en-US" i="1" dirty="0" smtClean="0">
                <a:solidFill>
                  <a:srgbClr val="000000"/>
                </a:solidFill>
                <a:ea typeface="ＭＳ Ｐゴシック" pitchFamily="34" charset="-128"/>
              </a:rPr>
              <a:t> (suite)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defRPr/>
            </a:pPr>
            <a:endParaRPr lang="en-US" dirty="0" smtClean="0">
              <a:ea typeface="ＭＳ Ｐゴシック" pitchFamily="34" charset="-128"/>
            </a:endParaRPr>
          </a:p>
          <a:p>
            <a:pPr eaLnBrk="1" hangingPunct="1">
              <a:defRPr/>
            </a:pPr>
            <a:endParaRPr 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5756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137525" cy="720725"/>
          </a:xfrm>
        </p:spPr>
        <p:txBody>
          <a:bodyPr/>
          <a:lstStyle/>
          <a:p>
            <a:pPr>
              <a:defRPr/>
            </a:pPr>
            <a:r>
              <a:rPr lang="en-US" b="1" smtClean="0">
                <a:solidFill>
                  <a:srgbClr val="000000"/>
                </a:solidFill>
                <a:ea typeface="ＭＳ Ｐゴシック" pitchFamily="34" charset="-128"/>
              </a:rPr>
              <a:t>Principaux articles relatifs à la protection de l'enfant dans la CDE...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608512"/>
          </a:xfrm>
        </p:spPr>
        <p:txBody>
          <a:bodyPr/>
          <a:lstStyle/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24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pratiques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préjudiciables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25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Examen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périodique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autres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soins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32 Exploitation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économique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34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Abus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exploitation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sexuels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35 Abduction,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vente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trafic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d'enfants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36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Autres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formes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d'exploitation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37 Justice et protection de la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jeunesse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contre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la torture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d'autres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punitions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cruelles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inhumaines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dégradantes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38 Protection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lors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conflits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armés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39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Réadaptation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réinsertion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		40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délicatesse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avec la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loi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defRPr/>
            </a:pPr>
            <a:endParaRPr 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6727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208963" cy="720725"/>
          </a:xfrm>
        </p:spPr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Autres principaux cadres de droit :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424863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Protocoles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facultatifs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la CDE </a:t>
            </a:r>
          </a:p>
          <a:p>
            <a:pPr>
              <a:buFontTx/>
              <a:buChar char="•"/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Conventions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l'Organisation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internationale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du travail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humanitaire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(Conventions de Genève/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la guerre –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protéger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déplacés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associés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aux forces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combattantes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) 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réfugiés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(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protéger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réfugiés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)</a:t>
            </a:r>
          </a:p>
          <a:p>
            <a:pPr>
              <a:defRPr/>
            </a:pPr>
            <a:endParaRPr lang="en-GB" sz="2200" b="1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Principaux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cadres des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humains</a:t>
            </a:r>
            <a:endParaRPr lang="en-GB" sz="22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Déclaration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universelle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l'homme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Convention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contre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la torture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Pacte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international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relatif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aux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économiques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sociaux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culturels</a:t>
            </a:r>
            <a:endParaRPr lang="en-GB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8838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Où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définies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responsabilités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relatives aux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 ? 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CDE Article 5 : Les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États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parties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respectent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, le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et le devoir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qu'ont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les :</a:t>
            </a:r>
          </a:p>
          <a:p>
            <a:pPr>
              <a:defRPr/>
            </a:pPr>
            <a:endParaRPr lang="en-AU" sz="2200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parents (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cas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échéant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membres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élargie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communauté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prévu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par la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coutume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locale) </a:t>
            </a:r>
            <a:r>
              <a:rPr lang="en-AU" sz="2200" i="1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endParaRPr lang="en-AU" sz="2200" i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tuteurs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d'autres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personnes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légalement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responsables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,</a:t>
            </a:r>
          </a:p>
          <a:p>
            <a:pPr>
              <a:buFontTx/>
              <a:buChar char="•"/>
              <a:defRPr/>
            </a:pPr>
            <a:endParaRPr lang="en-AU" sz="2200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de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donner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celui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-ci,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d'une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manière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corresponde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développement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l'orientation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et les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conseils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appropriés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l'exercice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AU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7271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97888" cy="720725"/>
          </a:xfrm>
        </p:spPr>
        <p:txBody>
          <a:bodyPr/>
          <a:lstStyle/>
          <a:p>
            <a:pPr>
              <a:defRPr/>
            </a:pP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Importance de la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8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parentale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pour la </a:t>
            </a:r>
            <a:r>
              <a:rPr lang="fr-FR" sz="2800" b="1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GB" sz="28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en-AU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La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difficulté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d'assumer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parentales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poser des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problèmes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matière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 protection.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vivant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un stress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extrême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ne pas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mesure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fournir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soutien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essentiel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dont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ont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endParaRPr lang="en-AU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L'une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activités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le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renforcement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des parents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permettre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d'assumer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leurs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endParaRPr lang="en-AU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22722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328613" y="692150"/>
            <a:ext cx="8208962" cy="720725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Types de </a:t>
            </a:r>
            <a:r>
              <a:rPr lang="en-US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endParaRPr 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Les habitudes, la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coutume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et la tradition : 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coutumier</a:t>
            </a:r>
            <a:endParaRPr lang="en-US" sz="22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Cadre </a:t>
            </a: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légal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formel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politiques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codifiées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par la suite en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US" sz="2200" dirty="0" smtClean="0"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pénal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à la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société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-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peut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entraîner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amendes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/ la prison</a:t>
            </a:r>
          </a:p>
          <a:p>
            <a:pPr>
              <a:buFontTx/>
              <a:buChar char="•"/>
              <a:defRPr/>
            </a:pPr>
            <a:r>
              <a:rPr lang="en-US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US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civil 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: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Moins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 dispute - 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entraîne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indemnisations</a:t>
            </a:r>
            <a:endParaRPr lang="en-US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US" sz="22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civil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est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souvent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appliqué par des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mécanismes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locaux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/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traditionnels</a:t>
            </a:r>
            <a:endParaRPr lang="en-US" sz="22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Ceux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-ci ne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doivent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pas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utilisés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des crimes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commis</a:t>
            </a:r>
            <a:r>
              <a:rPr lang="en-US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US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4848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10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167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230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296" end="3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cap="none" smtClean="0">
                <a:solidFill>
                  <a:srgbClr val="000000"/>
                </a:solidFill>
                <a:ea typeface="ＭＳ Ｐゴシック" pitchFamily="34" charset="-128"/>
              </a:rPr>
              <a:t>EXERCICE 2 - SESSION 1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 smtClean="0">
                <a:solidFill>
                  <a:srgbClr val="000000"/>
                </a:solidFill>
                <a:ea typeface="ＭＳ Ｐゴシック" pitchFamily="34" charset="-128"/>
              </a:rPr>
              <a:t>Explorer l'enfance </a:t>
            </a:r>
          </a:p>
          <a:p>
            <a:pPr algn="ctr">
              <a:defRPr/>
            </a:pPr>
            <a:endParaRPr lang="en-GB" sz="4000" b="1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1193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en-GB" sz="2800" b="1" smtClean="0">
                <a:solidFill>
                  <a:srgbClr val="000000"/>
                </a:solidFill>
                <a:ea typeface="ＭＳ Ｐゴシック" pitchFamily="34" charset="-128"/>
              </a:rPr>
              <a:t>Travailler avec des cadres juridiques formels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250825" y="981075"/>
            <a:ext cx="8353425" cy="4392613"/>
          </a:xfrm>
        </p:spPr>
        <p:txBody>
          <a:bodyPr/>
          <a:lstStyle/>
          <a:p>
            <a:pPr>
              <a:defRPr/>
            </a:pPr>
            <a:endParaRPr lang="en-GB" b="1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systèmes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judiciaires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comprennent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>
              <a:buFontTx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Le corpus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lois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(les cadres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 </a:t>
            </a:r>
          </a:p>
          <a:p>
            <a:pPr>
              <a:buFontTx/>
              <a:buChar char="•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organes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d'application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loi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(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généralement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compris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étant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) :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La police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dirty="0" smtClean="0">
                <a:ea typeface="ＭＳ Ｐゴシック" pitchFamily="34" charset="-128"/>
              </a:rPr>
              <a:t>Les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tribunaux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(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couvrir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les zones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rurales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travers des « 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tribunaux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mobiles ») 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correctionnelles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GB" dirty="0" smtClean="0">
                <a:ea typeface="ＭＳ Ｐゴシック" pitchFamily="34" charset="-128"/>
              </a:rPr>
              <a:t>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systèmes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informels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tels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que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ceux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régis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par le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coutumier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</a:p>
          <a:p>
            <a:pPr>
              <a:defRPr/>
            </a:pPr>
            <a:endParaRPr lang="en-GB" i="1" dirty="0" smtClean="0"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sz="1800" i="1" dirty="0" smtClean="0">
                <a:solidFill>
                  <a:srgbClr val="000000"/>
                </a:solidFill>
                <a:ea typeface="ＭＳ Ｐゴシック" pitchFamily="34" charset="-128"/>
              </a:rPr>
              <a:t>Source : </a:t>
            </a:r>
            <a:r>
              <a:rPr lang="en-GB" sz="1800" i="1" dirty="0" err="1" smtClean="0">
                <a:solidFill>
                  <a:srgbClr val="000000"/>
                </a:solidFill>
                <a:ea typeface="ＭＳ Ｐゴシック" pitchFamily="34" charset="-128"/>
              </a:rPr>
              <a:t>Norme</a:t>
            </a:r>
            <a:r>
              <a:rPr lang="en-GB" sz="1800" i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1800" i="1" dirty="0" err="1" smtClean="0">
                <a:solidFill>
                  <a:srgbClr val="000000"/>
                </a:solidFill>
                <a:ea typeface="ＭＳ Ｐゴシック" pitchFamily="34" charset="-128"/>
              </a:rPr>
              <a:t>minimale</a:t>
            </a:r>
            <a:r>
              <a:rPr lang="en-GB" sz="1800" i="1" dirty="0" smtClean="0">
                <a:solidFill>
                  <a:srgbClr val="000000"/>
                </a:solidFill>
                <a:ea typeface="ＭＳ Ｐゴシック" pitchFamily="34" charset="-128"/>
              </a:rPr>
              <a:t> 14 : Justice pour les </a:t>
            </a:r>
            <a:r>
              <a:rPr lang="en-GB" sz="1800" i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endParaRPr lang="en-GB" sz="1800" i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sz="1800" i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9051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12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127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18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209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173038" y="981075"/>
            <a:ext cx="8720137" cy="720725"/>
          </a:xfrm>
        </p:spPr>
        <p:txBody>
          <a:bodyPr/>
          <a:lstStyle/>
          <a:p>
            <a:pPr>
              <a:defRPr/>
            </a:pPr>
            <a:r>
              <a:rPr lang="en-US" sz="2800" b="1" smtClean="0">
                <a:solidFill>
                  <a:srgbClr val="000000"/>
                </a:solidFill>
                <a:ea typeface="ＭＳ Ｐゴシック" pitchFamily="34" charset="-128"/>
              </a:rPr>
              <a:t>Questions liées à la protection de l'enfance susceptibles d'impliquer les systèmes judiciaires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353425" cy="4392612"/>
          </a:xfrm>
        </p:spPr>
        <p:txBody>
          <a:bodyPr/>
          <a:lstStyle/>
          <a:p>
            <a:pPr>
              <a:defRPr/>
            </a:pPr>
            <a:endParaRPr lang="en-GB" sz="2200" b="1" i="1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1. Justice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juvénile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Si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commettent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crimes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punis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par le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interne</a:t>
            </a:r>
          </a:p>
          <a:p>
            <a:pPr>
              <a:defRPr/>
            </a:pPr>
            <a:endParaRPr lang="en-GB" sz="2200" b="1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2. Les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ont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soins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et de protection : </a:t>
            </a:r>
          </a:p>
          <a:p>
            <a:pPr>
              <a:buFontTx/>
              <a:buChar char="•"/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parentale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garde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maintenance</a:t>
            </a:r>
          </a:p>
          <a:p>
            <a:pPr>
              <a:buFontTx/>
              <a:buChar char="•"/>
              <a:defRPr/>
            </a:pP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Soins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 : 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Retrait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placement</a:t>
            </a:r>
          </a:p>
          <a:p>
            <a:pPr>
              <a:buFontTx/>
              <a:buChar char="•"/>
              <a:defRPr/>
            </a:pP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Lorsque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survécu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ou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été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témoins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sz="22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Généralement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seuls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sociaux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du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gouvernement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effectuer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tâches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présentant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preuves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devant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tribunaux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3444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247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POINTS </a:t>
            </a:r>
            <a:r>
              <a:rPr lang="en-GB" b="1" dirty="0">
                <a:solidFill>
                  <a:srgbClr val="000000"/>
                </a:solidFill>
                <a:ea typeface="ＭＳ Ｐゴシック" pitchFamily="34" charset="-128"/>
              </a:rPr>
              <a:t>CLÉS DE L'APPRENTISSAGE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639" cy="4392612"/>
          </a:xfrm>
        </p:spPr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Droits = relation entre le </a:t>
            </a:r>
            <a:r>
              <a:rPr lang="en-GB" b="1" dirty="0" err="1" smtClean="0">
                <a:solidFill>
                  <a:srgbClr val="000000"/>
                </a:solidFill>
              </a:rPr>
              <a:t>titulaire</a:t>
            </a:r>
            <a:r>
              <a:rPr lang="en-GB" b="1" dirty="0" smtClean="0">
                <a:solidFill>
                  <a:srgbClr val="000000"/>
                </a:solidFill>
              </a:rPr>
              <a:t> des droits et la </a:t>
            </a:r>
            <a:r>
              <a:rPr lang="en-GB" b="1" dirty="0" err="1" smtClean="0">
                <a:solidFill>
                  <a:srgbClr val="000000"/>
                </a:solidFill>
              </a:rPr>
              <a:t>personne</a:t>
            </a:r>
            <a:r>
              <a:rPr lang="en-GB" b="1" dirty="0" smtClean="0">
                <a:solidFill>
                  <a:srgbClr val="000000"/>
                </a:solidFill>
              </a:rPr>
              <a:t> à qui </a:t>
            </a:r>
            <a:r>
              <a:rPr lang="en-GB" b="1" dirty="0" err="1" smtClean="0">
                <a:solidFill>
                  <a:srgbClr val="000000"/>
                </a:solidFill>
              </a:rPr>
              <a:t>incombe</a:t>
            </a:r>
            <a:r>
              <a:rPr lang="en-GB" b="1" dirty="0" smtClean="0">
                <a:solidFill>
                  <a:srgbClr val="000000"/>
                </a:solidFill>
              </a:rPr>
              <a:t> la protection de </a:t>
            </a:r>
            <a:r>
              <a:rPr lang="en-GB" b="1" dirty="0" err="1" smtClean="0">
                <a:solidFill>
                  <a:srgbClr val="000000"/>
                </a:solidFill>
              </a:rPr>
              <a:t>ces</a:t>
            </a:r>
            <a:r>
              <a:rPr lang="en-GB" b="1" dirty="0" smtClean="0">
                <a:solidFill>
                  <a:srgbClr val="000000"/>
                </a:solidFill>
              </a:rPr>
              <a:t> droits</a:t>
            </a:r>
            <a:endParaRPr lang="en-GB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Les </a:t>
            </a:r>
            <a:r>
              <a:rPr lang="en-GB" dirty="0" err="1" smtClean="0">
                <a:solidFill>
                  <a:srgbClr val="000000"/>
                </a:solidFill>
              </a:rPr>
              <a:t>enfants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ont</a:t>
            </a:r>
            <a:r>
              <a:rPr lang="en-GB" dirty="0" smtClean="0">
                <a:solidFill>
                  <a:srgbClr val="000000"/>
                </a:solidFill>
              </a:rPr>
              <a:t> des </a:t>
            </a:r>
            <a:r>
              <a:rPr lang="en-GB" b="1" dirty="0" err="1" smtClean="0">
                <a:solidFill>
                  <a:srgbClr val="000000"/>
                </a:solidFill>
              </a:rPr>
              <a:t>responsabilités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autant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que</a:t>
            </a:r>
            <a:r>
              <a:rPr lang="en-GB" dirty="0" smtClean="0">
                <a:solidFill>
                  <a:srgbClr val="000000"/>
                </a:solidFill>
              </a:rPr>
              <a:t> des droits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Les </a:t>
            </a:r>
            <a:r>
              <a:rPr lang="en-GB" dirty="0" err="1" smtClean="0">
                <a:solidFill>
                  <a:srgbClr val="000000"/>
                </a:solidFill>
              </a:rPr>
              <a:t>travailleurs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sociaux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peuvent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parfois</a:t>
            </a:r>
            <a:r>
              <a:rPr lang="en-GB" dirty="0" smtClean="0">
                <a:solidFill>
                  <a:srgbClr val="000000"/>
                </a:solidFill>
              </a:rPr>
              <a:t> aider les parents à </a:t>
            </a:r>
            <a:r>
              <a:rPr lang="en-GB" dirty="0" err="1" smtClean="0">
                <a:solidFill>
                  <a:srgbClr val="000000"/>
                </a:solidFill>
              </a:rPr>
              <a:t>remplir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leurs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responsabilités</a:t>
            </a:r>
            <a:endParaRPr lang="en-GB" dirty="0">
              <a:solidFill>
                <a:srgbClr val="000000"/>
              </a:solidFill>
            </a:endParaRPr>
          </a:p>
          <a:p>
            <a:r>
              <a:rPr lang="en-GB" dirty="0" err="1" smtClean="0">
                <a:solidFill>
                  <a:srgbClr val="000000"/>
                </a:solidFill>
              </a:rPr>
              <a:t>Lorsque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vous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travaillez</a:t>
            </a:r>
            <a:r>
              <a:rPr lang="en-GB" dirty="0" smtClean="0">
                <a:solidFill>
                  <a:srgbClr val="000000"/>
                </a:solidFill>
              </a:rPr>
              <a:t> avec les </a:t>
            </a:r>
            <a:r>
              <a:rPr lang="en-GB" dirty="0" err="1" smtClean="0">
                <a:solidFill>
                  <a:srgbClr val="000000"/>
                </a:solidFill>
              </a:rPr>
              <a:t>systèmes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judiciaires</a:t>
            </a:r>
            <a:r>
              <a:rPr lang="en-GB" dirty="0" smtClean="0">
                <a:solidFill>
                  <a:srgbClr val="000000"/>
                </a:solidFill>
              </a:rPr>
              <a:t>, </a:t>
            </a:r>
            <a:r>
              <a:rPr lang="en-GB" dirty="0" err="1" smtClean="0">
                <a:solidFill>
                  <a:srgbClr val="000000"/>
                </a:solidFill>
              </a:rPr>
              <a:t>il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est</a:t>
            </a:r>
            <a:r>
              <a:rPr lang="en-GB" dirty="0" smtClean="0">
                <a:solidFill>
                  <a:srgbClr val="000000"/>
                </a:solidFill>
              </a:rPr>
              <a:t> important de </a:t>
            </a:r>
            <a:r>
              <a:rPr lang="en-GB" dirty="0" err="1" smtClean="0">
                <a:solidFill>
                  <a:srgbClr val="000000"/>
                </a:solidFill>
              </a:rPr>
              <a:t>connaitre</a:t>
            </a:r>
            <a:r>
              <a:rPr lang="en-GB" dirty="0" smtClean="0">
                <a:solidFill>
                  <a:srgbClr val="000000"/>
                </a:solidFill>
              </a:rPr>
              <a:t>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000000"/>
                </a:solidFill>
              </a:rPr>
              <a:t>Les types de </a:t>
            </a:r>
            <a:r>
              <a:rPr lang="en-GB" b="1" dirty="0" err="1" smtClean="0">
                <a:solidFill>
                  <a:srgbClr val="000000"/>
                </a:solidFill>
              </a:rPr>
              <a:t>lois</a:t>
            </a:r>
            <a:endParaRPr lang="en-GB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La constitution du </a:t>
            </a:r>
            <a:r>
              <a:rPr lang="en-GB" dirty="0" err="1" smtClean="0">
                <a:solidFill>
                  <a:srgbClr val="000000"/>
                </a:solidFill>
              </a:rPr>
              <a:t>système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judiciare</a:t>
            </a:r>
            <a:endParaRPr lang="en-GB" b="1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Les </a:t>
            </a:r>
            <a:r>
              <a:rPr lang="en-GB" b="1" dirty="0" err="1" smtClean="0">
                <a:solidFill>
                  <a:srgbClr val="000000"/>
                </a:solidFill>
              </a:rPr>
              <a:t>problèmes</a:t>
            </a:r>
            <a:r>
              <a:rPr lang="en-GB" dirty="0" smtClean="0">
                <a:solidFill>
                  <a:srgbClr val="000000"/>
                </a:solidFill>
              </a:rPr>
              <a:t> de protection de </a:t>
            </a:r>
            <a:r>
              <a:rPr lang="en-GB" dirty="0" err="1" smtClean="0">
                <a:solidFill>
                  <a:srgbClr val="000000"/>
                </a:solidFill>
              </a:rPr>
              <a:t>l’enfance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susceptibles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</a:rPr>
              <a:t>d’impliquer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le </a:t>
            </a:r>
            <a:r>
              <a:rPr lang="en-GB" dirty="0" err="1" smtClean="0">
                <a:solidFill>
                  <a:srgbClr val="000000"/>
                </a:solidFill>
              </a:rPr>
              <a:t>système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 err="1" smtClean="0">
                <a:solidFill>
                  <a:srgbClr val="000000"/>
                </a:solidFill>
              </a:rPr>
              <a:t>judiciaire</a:t>
            </a:r>
            <a:endParaRPr lang="en-GB" dirty="0" smtClean="0">
              <a:solidFill>
                <a:srgbClr val="00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22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Objectif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du module et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acquis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d'apprentissage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la session 3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537075"/>
          </a:xfrm>
        </p:spPr>
        <p:txBody>
          <a:bodyPr/>
          <a:lstStyle/>
          <a:p>
            <a:pPr>
              <a:defRPr/>
            </a:pPr>
            <a:endParaRPr lang="en-AU" altLang="en-US" sz="2000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Définir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la notion de la protection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l'enfance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comprendre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en quoi les questions de protection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urgences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Lister les indices 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d'exploitations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,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négligences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violences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l'encontre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Relier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les droits des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système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juridique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capable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d'expliquer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comment les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systèmes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juridiques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utilisés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AU" dirty="0" err="1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AU" dirty="0">
                <a:solidFill>
                  <a:srgbClr val="000000"/>
                </a:solidFill>
                <a:ea typeface="ＭＳ Ｐゴシック" pitchFamily="34" charset="-128"/>
              </a:rPr>
              <a:t> la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gestion de cas</a:t>
            </a:r>
            <a:r>
              <a:rPr lang="en-AU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  <a:endParaRPr lang="en-AU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549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333399"/>
                </a:solidFill>
                <a:ea typeface="ＭＳ Ｐゴシック" pitchFamily="34" charset="-128"/>
              </a:rPr>
              <a:t>Fondamentaux : Conclusion du module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69325" cy="4392612"/>
          </a:xfrm>
        </p:spPr>
        <p:txBody>
          <a:bodyPr/>
          <a:lstStyle/>
          <a:p>
            <a:pPr marL="0" indent="0">
              <a:defRPr/>
            </a:pP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ne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pas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petits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adultes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Ils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peuvent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être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vulnérables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aux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mauvais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traitements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du fait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immaturité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dépendance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mais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également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avoir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grandes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forces et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résistance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s'ils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l'occasion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se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développer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convenablement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en-GB" sz="2200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z="2200" dirty="0" smtClean="0">
                <a:ea typeface="ＭＳ Ｐゴシック" pitchFamily="34" charset="-128"/>
              </a:rPr>
              <a:t>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vivent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un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environnement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protecteur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où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acteurs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différentes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responsabilités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relativement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leur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protection, 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soins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d'autres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droits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defRPr/>
            </a:pPr>
            <a:endParaRPr lang="en-GB" sz="2200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z="2200" dirty="0" smtClean="0">
                <a:ea typeface="ＭＳ Ｐゴシック" pitchFamily="34" charset="-128"/>
              </a:rPr>
              <a:t>Les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sociaux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ont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se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focaliser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sur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la diminution de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l'exposition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vulnérables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au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risque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et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l'augmentation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facteurs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de protection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dans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leurs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vies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de les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protéger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efficacement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dirty="0" err="1" smtClean="0">
                <a:solidFill>
                  <a:srgbClr val="000000"/>
                </a:solidFill>
                <a:ea typeface="ＭＳ Ｐゴシック" pitchFamily="34" charset="-128"/>
              </a:rPr>
              <a:t>contre</a:t>
            </a:r>
            <a:r>
              <a:rPr lang="en-GB" sz="2200" dirty="0" smtClean="0">
                <a:solidFill>
                  <a:srgbClr val="000000"/>
                </a:solidFill>
                <a:ea typeface="ＭＳ Ｐゴシック" pitchFamily="34" charset="-128"/>
              </a:rPr>
              <a:t> les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sz="2200" b="1" dirty="0" err="1" smtClean="0">
                <a:solidFill>
                  <a:srgbClr val="000000"/>
                </a:solidFill>
                <a:ea typeface="ＭＳ Ｐゴシック" pitchFamily="34" charset="-128"/>
              </a:rPr>
              <a:t>préjudices</a:t>
            </a:r>
            <a:r>
              <a:rPr lang="en-GB" sz="2200" b="1" dirty="0" smtClean="0">
                <a:solidFill>
                  <a:srgbClr val="000000"/>
                </a:solidFill>
                <a:ea typeface="ＭＳ Ｐゴシック" pitchFamily="34" charset="-128"/>
              </a:rPr>
              <a:t> divers. </a:t>
            </a:r>
          </a:p>
          <a:p>
            <a:pPr marL="0" indent="0"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en-GB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8358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6450" cy="720725"/>
          </a:xfrm>
        </p:spPr>
        <p:txBody>
          <a:bodyPr/>
          <a:lstStyle/>
          <a:p>
            <a:pPr>
              <a:defRPr/>
            </a:pPr>
            <a:r>
              <a:rPr lang="en-GB" b="1" smtClean="0">
                <a:solidFill>
                  <a:srgbClr val="000000"/>
                </a:solidFill>
                <a:ea typeface="ＭＳ Ｐゴシック" pitchFamily="34" charset="-128"/>
              </a:rPr>
              <a:t>Fournir des processus et services adaptés à la culture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93063" cy="4392612"/>
          </a:xfrm>
        </p:spPr>
        <p:txBody>
          <a:bodyPr/>
          <a:lstStyle/>
          <a:p>
            <a:pPr marL="0" indent="0">
              <a:defRPr/>
            </a:pPr>
            <a:endParaRPr lang="en-GB" sz="2800" dirty="0" smtClean="0">
              <a:solidFill>
                <a:srgbClr val="00B05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sz="2800" dirty="0" smtClean="0">
                <a:ea typeface="ＭＳ Ｐゴシック" pitchFamily="34" charset="-128"/>
              </a:rPr>
              <a:t>Les </a:t>
            </a:r>
            <a:r>
              <a:rPr lang="en-GB" sz="2800" dirty="0" err="1" smtClean="0">
                <a:ea typeface="ＭＳ Ｐゴシック" pitchFamily="34" charset="-128"/>
              </a:rPr>
              <a:t>travailleurs</a:t>
            </a:r>
            <a:r>
              <a:rPr lang="en-GB" sz="2800" dirty="0" smtClean="0">
                <a:ea typeface="ＭＳ Ｐゴシック" pitchFamily="34" charset="-128"/>
              </a:rPr>
              <a:t> </a:t>
            </a:r>
            <a:r>
              <a:rPr lang="en-GB" sz="2800" dirty="0" err="1" smtClean="0">
                <a:ea typeface="ＭＳ Ｐゴシック" pitchFamily="34" charset="-128"/>
              </a:rPr>
              <a:t>sociaux</a:t>
            </a:r>
            <a:r>
              <a:rPr lang="en-GB" sz="2800" dirty="0" smtClean="0">
                <a:ea typeface="ＭＳ Ｐゴシック" pitchFamily="34" charset="-128"/>
              </a:rPr>
              <a:t> </a:t>
            </a:r>
            <a:r>
              <a:rPr lang="en-GB" sz="2800" dirty="0" err="1" smtClean="0">
                <a:ea typeface="ＭＳ Ｐゴシック" pitchFamily="34" charset="-128"/>
              </a:rPr>
              <a:t>ont</a:t>
            </a:r>
            <a:r>
              <a:rPr lang="en-GB" sz="2800" dirty="0" smtClean="0">
                <a:ea typeface="ＭＳ Ｐゴシック" pitchFamily="34" charset="-128"/>
              </a:rPr>
              <a:t> </a:t>
            </a:r>
            <a:r>
              <a:rPr lang="en-GB" sz="2800" dirty="0" err="1" smtClean="0">
                <a:ea typeface="ＭＳ Ｐゴシック" pitchFamily="34" charset="-128"/>
              </a:rPr>
              <a:t>besoin</a:t>
            </a:r>
            <a:r>
              <a:rPr lang="en-GB" sz="2800" dirty="0" smtClean="0">
                <a:ea typeface="ＭＳ Ｐゴシック" pitchFamily="34" charset="-128"/>
              </a:rPr>
              <a:t> : </a:t>
            </a:r>
          </a:p>
          <a:p>
            <a:pPr marL="0" indent="0">
              <a:defRPr/>
            </a:pPr>
            <a:endParaRPr lang="en-GB" sz="2800" dirty="0" smtClean="0"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sz="2800" dirty="0" smtClean="0">
                <a:ea typeface="ＭＳ Ｐゴシック" pitchFamily="34" charset="-128"/>
              </a:rPr>
              <a:t>de </a:t>
            </a:r>
            <a:r>
              <a:rPr lang="en-GB" sz="2800" dirty="0" err="1" smtClean="0">
                <a:ea typeface="ＭＳ Ｐゴシック" pitchFamily="34" charset="-128"/>
              </a:rPr>
              <a:t>reconnaître</a:t>
            </a:r>
            <a:r>
              <a:rPr lang="en-GB" sz="2800" dirty="0" smtClean="0">
                <a:ea typeface="ＭＳ Ｐゴシック" pitchFamily="34" charset="-128"/>
              </a:rPr>
              <a:t> et respecter la </a:t>
            </a:r>
            <a:r>
              <a:rPr lang="en-GB" sz="2800" dirty="0" err="1" smtClean="0">
                <a:ea typeface="ＭＳ Ｐゴシック" pitchFamily="34" charset="-128"/>
              </a:rPr>
              <a:t>diversité</a:t>
            </a:r>
            <a:r>
              <a:rPr lang="en-GB" sz="2800" dirty="0" smtClean="0">
                <a:ea typeface="ＭＳ Ｐゴシック" pitchFamily="34" charset="-128"/>
              </a:rPr>
              <a:t> au </a:t>
            </a:r>
            <a:r>
              <a:rPr lang="en-GB" sz="2800" dirty="0" err="1" smtClean="0">
                <a:ea typeface="ＭＳ Ｐゴシック" pitchFamily="34" charset="-128"/>
              </a:rPr>
              <a:t>sein</a:t>
            </a:r>
            <a:r>
              <a:rPr lang="en-GB" sz="2800" dirty="0" smtClean="0">
                <a:ea typeface="ＭＳ Ｐゴシック" pitchFamily="34" charset="-128"/>
              </a:rPr>
              <a:t> des </a:t>
            </a:r>
            <a:r>
              <a:rPr lang="en-GB" sz="2800" dirty="0" err="1" smtClean="0">
                <a:ea typeface="ＭＳ Ｐゴシック" pitchFamily="34" charset="-128"/>
              </a:rPr>
              <a:t>communautés</a:t>
            </a:r>
            <a:r>
              <a:rPr lang="en-GB" sz="2800" dirty="0" smtClean="0">
                <a:ea typeface="ＭＳ Ｐゴシック" pitchFamily="34" charset="-128"/>
              </a:rPr>
              <a:t>,  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en-GB" sz="2800" dirty="0" smtClean="0"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sz="2800" dirty="0" smtClean="0">
                <a:ea typeface="ＭＳ Ｐゴシック" pitchFamily="34" charset="-128"/>
              </a:rPr>
              <a:t>d'être </a:t>
            </a:r>
            <a:r>
              <a:rPr lang="en-GB" sz="2800" dirty="0" err="1" smtClean="0">
                <a:ea typeface="ＭＳ Ｐゴシック" pitchFamily="34" charset="-128"/>
              </a:rPr>
              <a:t>informés</a:t>
            </a:r>
            <a:r>
              <a:rPr lang="en-GB" sz="2800" dirty="0" smtClean="0">
                <a:ea typeface="ＭＳ Ｐゴシック" pitchFamily="34" charset="-128"/>
              </a:rPr>
              <a:t> des </a:t>
            </a:r>
            <a:r>
              <a:rPr lang="en-GB" sz="2800" dirty="0" err="1" smtClean="0">
                <a:ea typeface="ＭＳ Ｐゴシック" pitchFamily="34" charset="-128"/>
              </a:rPr>
              <a:t>différences</a:t>
            </a:r>
            <a:r>
              <a:rPr lang="en-GB" sz="2800" dirty="0" smtClean="0">
                <a:ea typeface="ＭＳ Ｐゴシック" pitchFamily="34" charset="-128"/>
              </a:rPr>
              <a:t> </a:t>
            </a:r>
            <a:r>
              <a:rPr lang="en-GB" sz="2800" dirty="0" err="1" smtClean="0">
                <a:ea typeface="ＭＳ Ｐゴシック" pitchFamily="34" charset="-128"/>
              </a:rPr>
              <a:t>individuelles</a:t>
            </a:r>
            <a:r>
              <a:rPr lang="en-GB" sz="2800" dirty="0" smtClean="0">
                <a:ea typeface="ＭＳ Ｐゴシック" pitchFamily="34" charset="-128"/>
              </a:rPr>
              <a:t>, </a:t>
            </a:r>
            <a:r>
              <a:rPr lang="en-GB" sz="2800" dirty="0" err="1" smtClean="0">
                <a:ea typeface="ＭＳ Ｐゴシック" pitchFamily="34" charset="-128"/>
              </a:rPr>
              <a:t>familiales</a:t>
            </a:r>
            <a:r>
              <a:rPr lang="en-GB" sz="2800" dirty="0" smtClean="0">
                <a:ea typeface="ＭＳ Ｐゴシック" pitchFamily="34" charset="-128"/>
              </a:rPr>
              <a:t> et </a:t>
            </a:r>
            <a:r>
              <a:rPr lang="en-GB" sz="2800" dirty="0" err="1" smtClean="0">
                <a:ea typeface="ＭＳ Ｐゴシック" pitchFamily="34" charset="-128"/>
              </a:rPr>
              <a:t>communautaires</a:t>
            </a:r>
            <a:r>
              <a:rPr lang="en-GB" sz="2800" dirty="0" smtClean="0">
                <a:ea typeface="ＭＳ Ｐゴシック" pitchFamily="34" charset="-128"/>
              </a:rPr>
              <a:t>. </a:t>
            </a:r>
          </a:p>
          <a:p>
            <a:pPr marL="0" indent="0">
              <a:defRPr/>
            </a:pPr>
            <a:r>
              <a:rPr lang="en-GB" sz="2800" dirty="0" smtClean="0">
                <a:solidFill>
                  <a:srgbClr val="00B050"/>
                </a:solidFill>
                <a:ea typeface="ＭＳ Ｐゴシック" pitchFamily="34" charset="-128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61501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353425" cy="720725"/>
          </a:xfrm>
        </p:spPr>
        <p:txBody>
          <a:bodyPr/>
          <a:lstStyle/>
          <a:p>
            <a:pPr>
              <a:defRPr/>
            </a:pPr>
            <a:r>
              <a:rPr lang="en-GB" sz="2800" b="1" smtClean="0">
                <a:solidFill>
                  <a:srgbClr val="000000"/>
                </a:solidFill>
                <a:ea typeface="ＭＳ Ｐゴシック" pitchFamily="34" charset="-128"/>
              </a:rPr>
              <a:t>Fournir des processus et services adaptés à la culture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7921625" cy="4392613"/>
          </a:xfrm>
        </p:spPr>
        <p:txBody>
          <a:bodyPr/>
          <a:lstStyle/>
          <a:p>
            <a:pPr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Ceci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améliore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votre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capacité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travailler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avec les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enfants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/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communautés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afin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 :</a:t>
            </a:r>
          </a:p>
          <a:p>
            <a:pPr>
              <a:defRPr/>
            </a:pPr>
            <a:endParaRPr lang="en-GB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d'identifier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solutions qui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utilisent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méthodes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de prise en charge / protection locales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et correspondent aux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valeurs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croyances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l'enfant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/ la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famille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de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procéder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à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évaluations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éclairées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holistes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de la situation d'un enfant.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d'élaborer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plans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d'intervention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qui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pertinents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aux vies et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croyances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personnes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d'élaborer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des 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plans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d'intervention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qui </a:t>
            </a:r>
            <a:r>
              <a:rPr lang="en-GB" dirty="0" err="1" smtClean="0">
                <a:solidFill>
                  <a:srgbClr val="000000"/>
                </a:solidFill>
                <a:ea typeface="ＭＳ Ｐゴシック" pitchFamily="34" charset="-128"/>
              </a:rPr>
              <a:t>sont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acceptables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et</a:t>
            </a:r>
            <a:r>
              <a:rPr lang="en-GB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ＭＳ Ｐゴシック" pitchFamily="34" charset="-128"/>
              </a:rPr>
              <a:t>efficaces</a:t>
            </a:r>
            <a:r>
              <a:rPr lang="en-GB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dirty="0" smtClean="0">
              <a:solidFill>
                <a:srgbClr val="00B05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dirty="0" smtClean="0">
              <a:solidFill>
                <a:srgbClr val="00B05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988511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2659</Words>
  <Application>Microsoft Macintosh PowerPoint</Application>
  <PresentationFormat>On-screen Show (4:3)</PresentationFormat>
  <Paragraphs>541</Paragraphs>
  <Slides>74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74</vt:i4>
      </vt:variant>
    </vt:vector>
  </HeadingPairs>
  <TitlesOfParts>
    <vt:vector size="76" baseType="lpstr">
      <vt:lpstr>Default Design</vt:lpstr>
      <vt:lpstr>1_Default Design</vt:lpstr>
      <vt:lpstr>Fondamentaux </vt:lpstr>
      <vt:lpstr>ENFANCE - SESSION 1</vt:lpstr>
      <vt:lpstr>Objectif du module et acquis d'apprentissage de la session 1</vt:lpstr>
      <vt:lpstr>EXERCICE 1 - SESSION 1</vt:lpstr>
      <vt:lpstr>POINTS CLÉS DE L'APPRENTISSAGE</vt:lpstr>
      <vt:lpstr>POINTS CLÉS DE L'APPRENTISSAGE</vt:lpstr>
      <vt:lpstr>EXERCICE 2 - SESSION 1</vt:lpstr>
      <vt:lpstr>Fournir des processus et services adaptés à la culture</vt:lpstr>
      <vt:lpstr>Fournir des processus et services adaptés à la culture</vt:lpstr>
      <vt:lpstr>Lorsque ce qui est dans le intérêt supérieur de l'enfant est incompatible avec les valeurs ou pratiques culturelles</vt:lpstr>
      <vt:lpstr>Il peut être difficile d'identifier les solutions qui sont considérées comme acceptables pour la famille ou la communauté</vt:lpstr>
      <vt:lpstr>POINTS CLÉS DE L’APPRENTISSAGE</vt:lpstr>
      <vt:lpstr>EXERCICE 3 - SESSION 1</vt:lpstr>
      <vt:lpstr>Environnement protecteur </vt:lpstr>
      <vt:lpstr>POINTS CLÉS DE L'APPRENTISSAGE</vt:lpstr>
      <vt:lpstr>Objectif du module et acquis d'apprentissage de la session 1</vt:lpstr>
      <vt:lpstr>SESSION 2</vt:lpstr>
      <vt:lpstr>Objectif du module et acquis d'apprentissage de la session 2</vt:lpstr>
      <vt:lpstr>EXERCICE 1 - SESSION 2</vt:lpstr>
      <vt:lpstr>Développement de l'enfant </vt:lpstr>
      <vt:lpstr>Développement de l'enfant </vt:lpstr>
      <vt:lpstr>L'impact de l'éducation, de l'affection parentale  </vt:lpstr>
      <vt:lpstr>Qu’est-ce que l’attachement?</vt:lpstr>
      <vt:lpstr>PowerPoint Presentation</vt:lpstr>
      <vt:lpstr>Si l’attachement est perturbé</vt:lpstr>
      <vt:lpstr>L’impact du stress sur les enfants</vt:lpstr>
      <vt:lpstr>L’impact du stress sur les enfants</vt:lpstr>
      <vt:lpstr>Le développement de l'enfant...</vt:lpstr>
      <vt:lpstr>Prévention du stress toxique</vt:lpstr>
      <vt:lpstr>Interventions précoces utiles :</vt:lpstr>
      <vt:lpstr>POINTS CLÉS DE L'APPRENTISSAGE</vt:lpstr>
      <vt:lpstr>EXERCICE 2 - SESSION 2</vt:lpstr>
      <vt:lpstr>Le développement de l'enfant...</vt:lpstr>
      <vt:lpstr>POINTS CLÉS DE L'APPRENTISSAGE</vt:lpstr>
      <vt:lpstr>POINTS CLÉS DE L'APPRENTISSAGE</vt:lpstr>
      <vt:lpstr>POINTS CLÉS DE L'APPRENTISSAGE</vt:lpstr>
      <vt:lpstr>Objectif du module et acquis d'apprentissage de la session 2</vt:lpstr>
      <vt:lpstr>SESSION 3</vt:lpstr>
      <vt:lpstr>Objectif du module et acquis d'apprentissage de la session 3</vt:lpstr>
      <vt:lpstr>EXERCICE 1 - SESSION 3</vt:lpstr>
      <vt:lpstr>Définition de la protection de l'enfance</vt:lpstr>
      <vt:lpstr>Mauvais traitements physiques</vt:lpstr>
      <vt:lpstr>Infliger de mauvais traitements émotionnels</vt:lpstr>
      <vt:lpstr>Abus sexuels</vt:lpstr>
      <vt:lpstr>Négligence </vt:lpstr>
      <vt:lpstr>Exploitation</vt:lpstr>
      <vt:lpstr>Protection de l'enfance dans les crises humanitaires</vt:lpstr>
      <vt:lpstr>Est-ce un abus? </vt:lpstr>
      <vt:lpstr>Causes possibles du mauvais traitement des enfants</vt:lpstr>
      <vt:lpstr>Potentiels responsables des mauvais traitements infligés aux enfants</vt:lpstr>
      <vt:lpstr>POINTS CLÉS DE L'APPRENTISSAGE</vt:lpstr>
      <vt:lpstr>EXERCICE 2 - SESSION 3</vt:lpstr>
      <vt:lpstr>Identifier le mauvais traitement </vt:lpstr>
      <vt:lpstr>Signes de mauvais traitements - Mauvais traitements physiques</vt:lpstr>
      <vt:lpstr>Signes de mauvais traitements - Mauvais traitements émotionnels </vt:lpstr>
      <vt:lpstr>Signes de mauvais traitement - Abus sexuels</vt:lpstr>
      <vt:lpstr>Signes de mauvais traitements - Négligence</vt:lpstr>
      <vt:lpstr>Signes de mauvais traitements - Plusieurs formes d'abus</vt:lpstr>
      <vt:lpstr>Signes de mauvais traitement </vt:lpstr>
      <vt:lpstr>POINTS CLÉS DE L'APPRENTISSAGE - Signes de mauvais traitements</vt:lpstr>
      <vt:lpstr>POINTS CLÉS DE L'APPRENTISSAGE - Signes de mauvais traitements</vt:lpstr>
      <vt:lpstr>EXERCICE 3 - SESSION 4</vt:lpstr>
      <vt:lpstr>Recours aux systèmes judiciaires dans la gestion de cas</vt:lpstr>
      <vt:lpstr>Principaux articles relatifs à la protection de l'enfant dans la CDE</vt:lpstr>
      <vt:lpstr>Principaux articles relatifs à la protection de l'enfant dans la CDE...</vt:lpstr>
      <vt:lpstr>Autres principaux cadres de droit :</vt:lpstr>
      <vt:lpstr>Où sont définies les responsabilités relatives aux droits des enfants ? </vt:lpstr>
      <vt:lpstr>Importance de la responsabilité parentale pour la gestion de cas </vt:lpstr>
      <vt:lpstr>Types de droits</vt:lpstr>
      <vt:lpstr>Travailler avec des cadres juridiques formels</vt:lpstr>
      <vt:lpstr>Questions liées à la protection de l'enfance susceptibles d'impliquer les systèmes judiciaires</vt:lpstr>
      <vt:lpstr>POINTS CLÉS DE L'APPRENTISSAGE</vt:lpstr>
      <vt:lpstr>Objectif du module et acquis d'apprentissage de la session 3</vt:lpstr>
      <vt:lpstr>Fondamentaux : Conclusion du module</vt:lpstr>
    </vt:vector>
  </TitlesOfParts>
  <Company>Yannickobase.Corp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Ngatcha</dc:creator>
  <cp:lastModifiedBy>Sandra Maignant</cp:lastModifiedBy>
  <cp:revision>44</cp:revision>
  <dcterms:created xsi:type="dcterms:W3CDTF">2014-04-05T18:58:39Z</dcterms:created>
  <dcterms:modified xsi:type="dcterms:W3CDTF">2014-06-06T15:59:52Z</dcterms:modified>
</cp:coreProperties>
</file>