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 autoAdjust="0"/>
    <p:restoredTop sz="94729" autoAdjust="0"/>
  </p:normalViewPr>
  <p:slideViewPr>
    <p:cSldViewPr>
      <p:cViewPr varScale="1">
        <p:scale>
          <a:sx n="112" d="100"/>
          <a:sy n="112" d="100"/>
        </p:scale>
        <p:origin x="-1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48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890BA3-C49C-4F8C-99A3-917BDE28179A}" type="datetimeFigureOut">
              <a:rPr lang="fr-CH" smtClean="0"/>
              <a:t>02/05/2014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B6D51E-294E-4A06-AD0F-2BFFF9770F95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28632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442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10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901433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11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231588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12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3617371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13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094483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14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166178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15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0588360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16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6079626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17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832069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18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5483541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19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754943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5858826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20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728304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21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258915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22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9698667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23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888442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24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0016831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25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229198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26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537193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27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872063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28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7523364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29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4437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245000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30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7038260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31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130874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32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638745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8320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934987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451264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150437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041439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6D51E-294E-4A06-AD0F-2BFFF9770F95}" type="slidenum">
              <a:rPr lang="fr-CH" smtClean="0"/>
              <a:t>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728929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0540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51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9546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6339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55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5879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8173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5541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7481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3664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1985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text styles</a:t>
            </a:r>
          </a:p>
          <a:p>
            <a:pPr lvl="1"/>
            <a:r>
              <a:rPr lang="en-AU" altLang="en-US" smtClean="0"/>
              <a:t>Second level</a:t>
            </a:r>
          </a:p>
          <a:p>
            <a:pPr lvl="2"/>
            <a:r>
              <a:rPr lang="en-AU" altLang="en-US" smtClean="0"/>
              <a:t>Third level</a:t>
            </a:r>
          </a:p>
          <a:p>
            <a:pPr lvl="3"/>
            <a:r>
              <a:rPr lang="en-AU" altLang="en-US" smtClean="0"/>
              <a:t>Fourth level</a:t>
            </a:r>
          </a:p>
          <a:p>
            <a:pPr lvl="4"/>
            <a:r>
              <a:rPr lang="en-AU" altLang="en-US" smtClean="0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130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08720"/>
            <a:ext cx="4009608" cy="295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827088" y="3328988"/>
            <a:ext cx="7772400" cy="1470025"/>
          </a:xfrm>
        </p:spPr>
        <p:txBody>
          <a:bodyPr/>
          <a:lstStyle/>
          <a:p>
            <a:pPr algn="ctr"/>
            <a:r>
              <a:rPr lang="fr-FR" altLang="en-US" sz="4800" b="1" noProof="0" smtClean="0">
                <a:solidFill>
                  <a:srgbClr val="000000"/>
                </a:solidFill>
              </a:rPr>
              <a:t>Supervision</a:t>
            </a:r>
            <a:endParaRPr lang="fr-FR" altLang="en-US" sz="4800" noProof="0" smtClean="0">
              <a:solidFill>
                <a:srgbClr val="000000"/>
              </a:solidFill>
            </a:endParaRPr>
          </a:p>
        </p:txBody>
      </p:sp>
      <p:sp>
        <p:nvSpPr>
          <p:cNvPr id="2052" name="Subtitle 2"/>
          <p:cNvSpPr>
            <a:spLocks noGrp="1"/>
          </p:cNvSpPr>
          <p:nvPr>
            <p:ph type="subTitle" idx="1"/>
          </p:nvPr>
        </p:nvSpPr>
        <p:spPr>
          <a:xfrm>
            <a:off x="683568" y="4581128"/>
            <a:ext cx="7775575" cy="1752600"/>
          </a:xfrm>
        </p:spPr>
        <p:txBody>
          <a:bodyPr/>
          <a:lstStyle/>
          <a:p>
            <a:endParaRPr lang="fr-FR" altLang="en-US" b="1" noProof="0" dirty="0" smtClean="0">
              <a:solidFill>
                <a:srgbClr val="000000"/>
              </a:solidFill>
            </a:endParaRPr>
          </a:p>
          <a:p>
            <a:r>
              <a:rPr lang="fr-FR" altLang="en-US" b="1" noProof="0" dirty="0" smtClean="0">
                <a:solidFill>
                  <a:srgbClr val="000000"/>
                </a:solidFill>
              </a:rPr>
              <a:t>Module G3: Supervision</a:t>
            </a:r>
          </a:p>
          <a:p>
            <a:r>
              <a:rPr lang="fr-FR" altLang="en-US" b="1" noProof="0" dirty="0" smtClean="0">
                <a:solidFill>
                  <a:srgbClr val="000000"/>
                </a:solidFill>
              </a:rPr>
              <a:t>Formation à la gestion de cas</a:t>
            </a:r>
          </a:p>
          <a:p>
            <a:endParaRPr lang="fr-FR" altLang="en-US" b="1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62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fr-FR" altLang="en-US" noProof="0" smtClean="0">
                <a:solidFill>
                  <a:srgbClr val="000000"/>
                </a:solidFill>
              </a:rPr>
              <a:t>L’ensemble du personnel doit être supervisé </a:t>
            </a:r>
          </a:p>
          <a:p>
            <a:pPr>
              <a:defRPr/>
            </a:pPr>
            <a:r>
              <a:rPr lang="fr-FR" altLang="en-US" noProof="0" smtClean="0">
                <a:solidFill>
                  <a:srgbClr val="000000"/>
                </a:solidFill>
              </a:rPr>
              <a:t>La supervision peut être utilisée pour: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altLang="en-US" noProof="0" smtClean="0">
                <a:solidFill>
                  <a:srgbClr val="000000"/>
                </a:solidFill>
              </a:rPr>
              <a:t>Superviser le travail social individuel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altLang="en-US" noProof="0" smtClean="0">
                <a:solidFill>
                  <a:srgbClr val="000000"/>
                </a:solidFill>
              </a:rPr>
              <a:t>Appuyer les compétences techniques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altLang="en-US" noProof="0" smtClean="0">
                <a:solidFill>
                  <a:srgbClr val="000000"/>
                </a:solidFill>
              </a:rPr>
              <a:t>Encourager la réflexion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altLang="en-US" noProof="0" smtClean="0">
                <a:solidFill>
                  <a:srgbClr val="000000"/>
                </a:solidFill>
              </a:rPr>
              <a:t>Appuyer le bien-être personnel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altLang="en-US" noProof="0" smtClean="0">
                <a:solidFill>
                  <a:srgbClr val="000000"/>
                </a:solidFill>
              </a:rPr>
              <a:t>Appuyer le travailleur social dans les procédures plus vastes</a:t>
            </a:r>
          </a:p>
          <a:p>
            <a:pPr marL="0" indent="0">
              <a:defRPr/>
            </a:pPr>
            <a:r>
              <a:rPr lang="fr-FR" altLang="en-US" noProof="0" smtClean="0">
                <a:solidFill>
                  <a:srgbClr val="000000"/>
                </a:solidFill>
              </a:rPr>
              <a:t>La supervision peut aider à réduire les fuites d’informations confidentielles. </a:t>
            </a:r>
            <a:endParaRPr lang="fr-FR" altLang="en-US" noProof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161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ExerciCe 2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1229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r-FR" altLang="en-US" sz="4000" b="1" noProof="0" smtClean="0">
                <a:solidFill>
                  <a:srgbClr val="000000"/>
                </a:solidFill>
              </a:rPr>
              <a:t>Les outils de supervision</a:t>
            </a:r>
          </a:p>
          <a:p>
            <a:pPr algn="ctr"/>
            <a:endParaRPr lang="fr-FR" altLang="en-US" sz="4000" b="1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712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altLang="fr-FR" noProof="0" smtClean="0">
                <a:solidFill>
                  <a:srgbClr val="000000"/>
                </a:solidFill>
              </a:rPr>
              <a:t>Deux outils d’aide à la supervision sont disponibles: </a:t>
            </a:r>
          </a:p>
          <a:p>
            <a:endParaRPr lang="fr-FR" altLang="fr-FR" b="1" noProof="0" smtClean="0">
              <a:solidFill>
                <a:srgbClr val="000000"/>
              </a:solidFill>
            </a:endParaRPr>
          </a:p>
          <a:p>
            <a:r>
              <a:rPr lang="fr-FR" altLang="fr-FR" b="1" noProof="0" smtClean="0">
                <a:solidFill>
                  <a:srgbClr val="000000"/>
                </a:solidFill>
              </a:rPr>
              <a:t>Le rapport de pratique réfléchie: </a:t>
            </a:r>
            <a:r>
              <a:rPr lang="fr-FR" altLang="fr-FR" noProof="0" smtClean="0">
                <a:solidFill>
                  <a:srgbClr val="000000"/>
                </a:solidFill>
              </a:rPr>
              <a:t>pour que les participants enregistrent leurs pensées, leurs émotions et leurs activités après un évènement marquant dans le cadre du travail social</a:t>
            </a:r>
          </a:p>
          <a:p>
            <a:endParaRPr lang="fr-FR" altLang="en-US" noProof="0" smtClean="0">
              <a:solidFill>
                <a:srgbClr val="000000"/>
              </a:solidFill>
            </a:endParaRPr>
          </a:p>
          <a:p>
            <a:r>
              <a:rPr lang="fr-FR" altLang="fr-FR" b="1" noProof="0" smtClean="0">
                <a:solidFill>
                  <a:srgbClr val="000000"/>
                </a:solidFill>
              </a:rPr>
              <a:t>Le cadre de la pratique supervisée:</a:t>
            </a:r>
            <a:r>
              <a:rPr lang="fr-FR" altLang="fr-FR" noProof="0" smtClean="0">
                <a:solidFill>
                  <a:srgbClr val="000000"/>
                </a:solidFill>
              </a:rPr>
              <a:t> pour guider le développement personnel des principales compétences des travailleurs sociaux.  </a:t>
            </a:r>
          </a:p>
          <a:p>
            <a:endParaRPr lang="fr-FR" altLang="en-US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152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ExerciCe 3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1433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r-FR" altLang="en-US" sz="4000" b="1" noProof="0" smtClean="0">
                <a:solidFill>
                  <a:srgbClr val="000000"/>
                </a:solidFill>
              </a:rPr>
              <a:t>Gestion et Supervision</a:t>
            </a:r>
          </a:p>
          <a:p>
            <a:pPr algn="ctr"/>
            <a:endParaRPr lang="fr-FR" altLang="en-US" sz="4000" b="1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807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2800" b="1" noProof="0" smtClean="0">
                <a:solidFill>
                  <a:srgbClr val="000000"/>
                </a:solidFill>
              </a:rPr>
              <a:t>Les défis liés à la mise en équilibre de la gestion et la supervision du travail social</a:t>
            </a:r>
            <a:endParaRPr lang="fr-FR" altLang="en-US" sz="2800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12776"/>
            <a:ext cx="7777163" cy="4680049"/>
          </a:xfrm>
        </p:spPr>
        <p:txBody>
          <a:bodyPr/>
          <a:lstStyle/>
          <a:p>
            <a:pPr>
              <a:defRPr/>
            </a:pPr>
            <a:endParaRPr lang="fr-FR" sz="2800" noProof="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La gestion s’occupe de: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800" b="1" noProof="0" dirty="0" smtClean="0">
                <a:solidFill>
                  <a:srgbClr val="000000"/>
                </a:solidFill>
              </a:rPr>
              <a:t>Savoir</a:t>
            </a:r>
            <a:r>
              <a:rPr lang="fr-FR" sz="2800" noProof="0" dirty="0" smtClean="0">
                <a:solidFill>
                  <a:srgbClr val="000000"/>
                </a:solidFill>
              </a:rPr>
              <a:t> ce qu’une équipe ou un individu fait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800" b="1" noProof="0" dirty="0" smtClean="0">
                <a:solidFill>
                  <a:srgbClr val="000000"/>
                </a:solidFill>
              </a:rPr>
              <a:t>S’assurer</a:t>
            </a:r>
            <a:r>
              <a:rPr lang="fr-FR" sz="2800" noProof="0" dirty="0" smtClean="0">
                <a:solidFill>
                  <a:srgbClr val="000000"/>
                </a:solidFill>
              </a:rPr>
              <a:t> que les procédures sont bien administrées et que les programmes ont du succès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800" b="1" noProof="0" dirty="0" smtClean="0">
                <a:solidFill>
                  <a:srgbClr val="000000"/>
                </a:solidFill>
              </a:rPr>
              <a:t>La gestion des performances </a:t>
            </a:r>
            <a:r>
              <a:rPr lang="fr-FR" sz="2800" noProof="0" dirty="0" smtClean="0">
                <a:solidFill>
                  <a:srgbClr val="000000"/>
                </a:solidFill>
              </a:rPr>
              <a:t>du personnel individuel, y compris l’efficacité et la responsabilité </a:t>
            </a:r>
          </a:p>
          <a:p>
            <a:pPr algn="ctr">
              <a:defRPr/>
            </a:pPr>
            <a:endParaRPr lang="fr-FR" altLang="en-US" sz="1600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9997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785225" cy="720725"/>
          </a:xfrm>
        </p:spPr>
        <p:txBody>
          <a:bodyPr/>
          <a:lstStyle/>
          <a:p>
            <a:r>
              <a:rPr lang="fr-FR" altLang="en-US" sz="2800" b="1" noProof="0" smtClean="0">
                <a:solidFill>
                  <a:srgbClr val="000000"/>
                </a:solidFill>
              </a:rPr>
              <a:t>Les défis relatifs à la mise en équilibre de la gestion et de la supervision du travail social</a:t>
            </a:r>
            <a:endParaRPr lang="fr-FR" altLang="en-US" sz="2400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208963" cy="4392612"/>
          </a:xfrm>
        </p:spPr>
        <p:txBody>
          <a:bodyPr/>
          <a:lstStyle/>
          <a:p>
            <a:pPr>
              <a:defRPr/>
            </a:pPr>
            <a:endParaRPr lang="fr-FR" sz="2800" noProof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fr-FR" sz="2800" noProof="0" smtClean="0">
                <a:solidFill>
                  <a:srgbClr val="000000"/>
                </a:solidFill>
              </a:rPr>
              <a:t>Il peut être difficile d’équilibrer:</a:t>
            </a:r>
          </a:p>
          <a:p>
            <a:pPr>
              <a:defRPr/>
            </a:pPr>
            <a:endParaRPr lang="fr-FR" sz="2800" noProof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800" noProof="0" smtClean="0">
                <a:solidFill>
                  <a:srgbClr val="000000"/>
                </a:solidFill>
              </a:rPr>
              <a:t>Le </a:t>
            </a:r>
            <a:r>
              <a:rPr lang="fr-FR" sz="2800" b="1" noProof="0" smtClean="0">
                <a:solidFill>
                  <a:srgbClr val="000000"/>
                </a:solidFill>
              </a:rPr>
              <a:t>contrôle </a:t>
            </a:r>
            <a:r>
              <a:rPr lang="fr-FR" sz="2800" noProof="0" smtClean="0">
                <a:solidFill>
                  <a:srgbClr val="000000"/>
                </a:solidFill>
              </a:rPr>
              <a:t>nécessaire à la gestion et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800" noProof="0" smtClean="0">
                <a:solidFill>
                  <a:srgbClr val="000000"/>
                </a:solidFill>
              </a:rPr>
              <a:t>Le </a:t>
            </a:r>
            <a:r>
              <a:rPr lang="fr-FR" sz="2800" b="1" noProof="0" smtClean="0">
                <a:solidFill>
                  <a:srgbClr val="000000"/>
                </a:solidFill>
              </a:rPr>
              <a:t>soutien </a:t>
            </a:r>
            <a:r>
              <a:rPr lang="fr-FR" sz="2800" noProof="0" smtClean="0">
                <a:solidFill>
                  <a:srgbClr val="000000"/>
                </a:solidFill>
              </a:rPr>
              <a:t>nécessaire à la supervision. </a:t>
            </a:r>
          </a:p>
          <a:p>
            <a:pPr marL="0" indent="0">
              <a:defRPr/>
            </a:pPr>
            <a:endParaRPr lang="fr-FR" sz="2800" noProof="0" smtClean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fr-FR" sz="2800" noProof="0" smtClean="0">
                <a:solidFill>
                  <a:srgbClr val="000000"/>
                </a:solidFill>
              </a:rPr>
              <a:t>Ce qui peut causer un </a:t>
            </a:r>
            <a:r>
              <a:rPr lang="fr-FR" sz="2800" b="1" noProof="0" smtClean="0">
                <a:solidFill>
                  <a:srgbClr val="000000"/>
                </a:solidFill>
              </a:rPr>
              <a:t>déséquilibre des pouvoirs. </a:t>
            </a:r>
          </a:p>
          <a:p>
            <a:pPr>
              <a:defRPr/>
            </a:pPr>
            <a:endParaRPr lang="fr-FR" sz="2800" b="1" noProof="0" smtClean="0">
              <a:solidFill>
                <a:srgbClr val="000000"/>
              </a:solidFill>
            </a:endParaRPr>
          </a:p>
          <a:p>
            <a:pPr>
              <a:defRPr/>
            </a:pPr>
            <a:endParaRPr lang="fr-FR" sz="2800" noProof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400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2800" b="1" noProof="0" smtClean="0">
                <a:solidFill>
                  <a:srgbClr val="000000"/>
                </a:solidFill>
              </a:rPr>
              <a:t>Les défis relatifs à la mise en équilibre de la gestion et de la supervision du travail social</a:t>
            </a:r>
            <a:endParaRPr lang="fr-FR" altLang="en-US" sz="2800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24863" cy="4392612"/>
          </a:xfrm>
        </p:spPr>
        <p:txBody>
          <a:bodyPr/>
          <a:lstStyle/>
          <a:p>
            <a:pPr marL="0" indent="0">
              <a:defRPr/>
            </a:pPr>
            <a:endParaRPr lang="fr-FR" sz="2800" noProof="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Les responsables recrutés pour leurs aptitudes à la gestion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fr-FR" sz="2800" b="1" noProof="0" dirty="0" smtClean="0">
                <a:solidFill>
                  <a:srgbClr val="000000"/>
                </a:solidFill>
              </a:rPr>
              <a:t>Peuvent manquer de connaissances techniques </a:t>
            </a:r>
            <a:r>
              <a:rPr lang="fr-FR" sz="2800" noProof="0" dirty="0" smtClean="0">
                <a:solidFill>
                  <a:srgbClr val="000000"/>
                </a:solidFill>
              </a:rPr>
              <a:t>sur la protection de l’enfance / la gestion de cas. </a:t>
            </a:r>
          </a:p>
          <a:p>
            <a:pPr marL="0" indent="0"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Le personnel pourrait ne pas vouloir être supervisé par les responsables</a:t>
            </a: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S’ils pensent que la supervision affecte l’examen de leurs performances / leur salaire.  </a:t>
            </a:r>
          </a:p>
          <a:p>
            <a:pPr>
              <a:defRPr/>
            </a:pPr>
            <a:endParaRPr lang="fr-FR" sz="2800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fr-FR" sz="2800" noProof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29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2800" b="1" noProof="0" smtClean="0">
                <a:solidFill>
                  <a:srgbClr val="000000"/>
                </a:solidFill>
              </a:rPr>
              <a:t>Les défis relatifs à la mise en équilibre de la gestion et de la supervision du travail social</a:t>
            </a:r>
            <a:endParaRPr lang="fr-FR" altLang="en-US" sz="2800" noProof="0" smtClean="0">
              <a:solidFill>
                <a:srgbClr val="000000"/>
              </a:solidFill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137525" cy="4392612"/>
          </a:xfrm>
        </p:spPr>
        <p:txBody>
          <a:bodyPr/>
          <a:lstStyle/>
          <a:p>
            <a:r>
              <a:rPr lang="fr-FR" altLang="en-US" noProof="0" dirty="0" smtClean="0">
                <a:solidFill>
                  <a:srgbClr val="000000"/>
                </a:solidFill>
              </a:rPr>
              <a:t> </a:t>
            </a:r>
          </a:p>
          <a:p>
            <a:r>
              <a:rPr lang="fr-FR" altLang="en-US" noProof="0" dirty="0" smtClean="0">
                <a:solidFill>
                  <a:srgbClr val="000000"/>
                </a:solidFill>
              </a:rPr>
              <a:t>Il est fortement déconseillé d’inclure les fonctions de gestion dans la supervision. </a:t>
            </a:r>
          </a:p>
          <a:p>
            <a:pPr>
              <a:buFont typeface="Wingdings" pitchFamily="2" charset="2"/>
              <a:buChar char="Ø"/>
            </a:pPr>
            <a:r>
              <a:rPr lang="fr-FR" altLang="en-US" noProof="0" dirty="0" smtClean="0">
                <a:solidFill>
                  <a:srgbClr val="000000"/>
                </a:solidFill>
              </a:rPr>
              <a:t>De nombreuses aptitudes sont nécessaires pour le faire de façon équilibrée et efficace.</a:t>
            </a:r>
          </a:p>
          <a:p>
            <a:endParaRPr lang="fr-FR" altLang="en-US" noProof="0" dirty="0" smtClean="0">
              <a:solidFill>
                <a:srgbClr val="000000"/>
              </a:solidFill>
            </a:endParaRPr>
          </a:p>
          <a:p>
            <a:r>
              <a:rPr lang="fr-FR" altLang="en-US" noProof="0" dirty="0" smtClean="0">
                <a:solidFill>
                  <a:srgbClr val="000000"/>
                </a:solidFill>
              </a:rPr>
              <a:t>Si les deux pratiques sont combinées, il est important </a:t>
            </a:r>
          </a:p>
          <a:p>
            <a:pPr>
              <a:buFont typeface="Wingdings" pitchFamily="2" charset="2"/>
              <a:buChar char="Ø"/>
            </a:pPr>
            <a:r>
              <a:rPr lang="fr-FR" altLang="en-US" noProof="0" dirty="0" smtClean="0">
                <a:solidFill>
                  <a:srgbClr val="000000"/>
                </a:solidFill>
              </a:rPr>
              <a:t>De s’assurer que la gestion ne domine pas.  </a:t>
            </a:r>
          </a:p>
          <a:p>
            <a:pPr>
              <a:buFont typeface="Wingdings" pitchFamily="2" charset="2"/>
              <a:buChar char="ü"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D’être conscient </a:t>
            </a:r>
            <a:r>
              <a:rPr lang="fr-FR" altLang="en-US" noProof="0" dirty="0" smtClean="0">
                <a:solidFill>
                  <a:srgbClr val="000000"/>
                </a:solidFill>
              </a:rPr>
              <a:t>de savoir ce qu’on fait et quand on le fait</a:t>
            </a:r>
          </a:p>
          <a:p>
            <a:pPr>
              <a:buFont typeface="Wingdings" pitchFamily="2" charset="2"/>
              <a:buChar char="ü"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D’expliquer </a:t>
            </a:r>
            <a:r>
              <a:rPr lang="fr-FR" altLang="en-US" noProof="0" dirty="0" smtClean="0">
                <a:solidFill>
                  <a:srgbClr val="000000"/>
                </a:solidFill>
              </a:rPr>
              <a:t>les différences aux travailleurs sociaux. </a:t>
            </a:r>
          </a:p>
          <a:p>
            <a:endParaRPr lang="fr-FR" altLang="en-US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6390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Qui peut superviser? </a:t>
            </a:r>
            <a:endParaRPr lang="fr-FR" altLang="en-US" noProof="0" smtClean="0">
              <a:solidFill>
                <a:srgbClr val="000000"/>
              </a:solidFill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250825" y="1196752"/>
            <a:ext cx="8353425" cy="4896073"/>
          </a:xfrm>
        </p:spPr>
        <p:txBody>
          <a:bodyPr/>
          <a:lstStyle/>
          <a:p>
            <a:pPr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Une personne autre que le responsable immédiat peut assurer la supervision.  </a:t>
            </a:r>
          </a:p>
          <a:p>
            <a:pPr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Les superviseurs: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Doivent avoir les qualifications appropriées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Doivent avoir l’expérience adéquate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Ne doivent pas nécessairement avoir plus d’expérience que le travailleur social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Peuvent venir d’une autre organisation / être des consultants (si les mesures de confidentialité sont mises en place). </a:t>
            </a:r>
          </a:p>
          <a:p>
            <a:pPr>
              <a:buFontTx/>
              <a:buChar char="•"/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146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fr-FR" altLang="en-US" sz="2800" noProof="0" smtClean="0">
                <a:solidFill>
                  <a:srgbClr val="000000"/>
                </a:solidFill>
              </a:rPr>
              <a:t>La gestion et la supervision sont très </a:t>
            </a:r>
            <a:r>
              <a:rPr lang="fr-FR" altLang="en-US" sz="2800" b="1" noProof="0" smtClean="0">
                <a:solidFill>
                  <a:srgbClr val="000000"/>
                </a:solidFill>
              </a:rPr>
              <a:t>differents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altLang="en-US" sz="2800" noProof="0" smtClean="0">
                <a:solidFill>
                  <a:srgbClr val="000000"/>
                </a:solidFill>
              </a:rPr>
              <a:t>Il peut être </a:t>
            </a:r>
            <a:r>
              <a:rPr lang="fr-FR" altLang="en-US" sz="2800" b="1" noProof="0" smtClean="0">
                <a:solidFill>
                  <a:srgbClr val="000000"/>
                </a:solidFill>
              </a:rPr>
              <a:t>difficile</a:t>
            </a:r>
            <a:r>
              <a:rPr lang="fr-FR" altLang="en-US" sz="2800" noProof="0" smtClean="0">
                <a:solidFill>
                  <a:srgbClr val="000000"/>
                </a:solidFill>
              </a:rPr>
              <a:t> </a:t>
            </a:r>
            <a:r>
              <a:rPr lang="fr-FR" altLang="en-US" sz="2800" b="1" noProof="0" smtClean="0">
                <a:solidFill>
                  <a:srgbClr val="000000"/>
                </a:solidFill>
              </a:rPr>
              <a:t>d’assumer les deux </a:t>
            </a:r>
            <a:r>
              <a:rPr lang="fr-FR" altLang="en-US" sz="2800" noProof="0" smtClean="0">
                <a:solidFill>
                  <a:srgbClr val="000000"/>
                </a:solidFill>
              </a:rPr>
              <a:t>fonctions</a:t>
            </a:r>
          </a:p>
          <a:p>
            <a:pPr marL="0" indent="0">
              <a:defRPr/>
            </a:pPr>
            <a:endParaRPr lang="fr-FR" altLang="en-US" sz="2800" b="1" noProof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altLang="en-US" sz="2800" noProof="0" smtClean="0">
                <a:solidFill>
                  <a:srgbClr val="000000"/>
                </a:solidFill>
              </a:rPr>
              <a:t>Il est fortement </a:t>
            </a:r>
            <a:r>
              <a:rPr lang="fr-FR" altLang="en-US" sz="2800" b="1" noProof="0" smtClean="0">
                <a:solidFill>
                  <a:srgbClr val="000000"/>
                </a:solidFill>
              </a:rPr>
              <a:t>déconseillé d’inclure les fonctions de gestion dans la supervision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altLang="en-US" sz="2800" b="1" noProof="0" smtClean="0">
                <a:solidFill>
                  <a:srgbClr val="000000"/>
                </a:solidFill>
              </a:rPr>
              <a:t>Une personne autre que les responsible immédiat peut assurer la supervision </a:t>
            </a:r>
            <a:r>
              <a:rPr lang="fr-FR" altLang="en-US" sz="2800" noProof="0" smtClean="0">
                <a:solidFill>
                  <a:srgbClr val="000000"/>
                </a:solidFill>
              </a:rPr>
              <a:t>tant qu’il remplit les autres exigences</a:t>
            </a:r>
            <a:endParaRPr lang="fr-FR" altLang="en-US" sz="2800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858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Objectifs du module et acquis d’apprentissage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defRPr/>
            </a:pPr>
            <a:r>
              <a:rPr lang="fr-FR" sz="2000" b="1" noProof="0" dirty="0" smtClean="0">
                <a:solidFill>
                  <a:srgbClr val="000000"/>
                </a:solidFill>
              </a:rPr>
              <a:t>Objectif: </a:t>
            </a:r>
            <a:r>
              <a:rPr lang="fr-FR" sz="2000" noProof="0" dirty="0" smtClean="0">
                <a:solidFill>
                  <a:srgbClr val="000000"/>
                </a:solidFill>
              </a:rPr>
              <a:t>Permettre aux participants de comprendre le rôle d'un superviseur, d’acquérir les compétences et d’apprendre à maîtriser les outils de la supervision.</a:t>
            </a:r>
            <a:endParaRPr lang="fr-FR" sz="2000" cap="all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fr-FR" sz="2000" b="1" noProof="0" dirty="0" smtClean="0">
                <a:solidFill>
                  <a:srgbClr val="000000"/>
                </a:solidFill>
              </a:rPr>
              <a:t>Acquis d’apprentissage: </a:t>
            </a: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Apprendre le but et le rôle de la supervision dans la gestion de cas.</a:t>
            </a: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Faire une démonstration de l’utilisation d’un rapport de pratique réfléchie afin de préparer la supervision</a:t>
            </a: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Utiliser le cadre de pratique supervisée comme élément de la supervision.</a:t>
            </a: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Faire la distinction entre le rôle d’un directeur et celui d’un superviseur.</a:t>
            </a: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Faire une démonstration des techniques d’écoute dans le cadre de la supervision. </a:t>
            </a:r>
            <a:endParaRPr lang="fr-FR" sz="1800" noProof="0" dirty="0" smtClean="0">
              <a:solidFill>
                <a:srgbClr val="000000"/>
              </a:solidFill>
              <a:latin typeface="Times New Roman"/>
              <a:ea typeface="MS Mincho"/>
            </a:endParaRP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Fournir des réactions de façon claire et constructive..</a:t>
            </a: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Apprendre à coordonner une réunion de gestion de cas avec une équipe de 	travailleurs sociaux.</a:t>
            </a:r>
            <a:endParaRPr lang="fr-FR" sz="1800" cap="all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fr-FR" sz="2000" cap="all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fr-FR" sz="2000" noProof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0133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ExerciCe 4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2150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r-FR" altLang="en-US" sz="4000" b="1" noProof="0" smtClean="0">
                <a:solidFill>
                  <a:srgbClr val="000000"/>
                </a:solidFill>
              </a:rPr>
              <a:t>Compétences pour la supervision: </a:t>
            </a:r>
            <a:r>
              <a:rPr lang="fr-FR" altLang="en-US" sz="4000" b="1" noProof="0" smtClean="0">
                <a:solidFill>
                  <a:srgbClr val="000000"/>
                </a:solidFill>
                <a:latin typeface="Calibri"/>
              </a:rPr>
              <a:t>É</a:t>
            </a:r>
            <a:r>
              <a:rPr lang="fr-FR" altLang="en-US" sz="4000" b="1" noProof="0" smtClean="0">
                <a:solidFill>
                  <a:srgbClr val="000000"/>
                </a:solidFill>
              </a:rPr>
              <a:t>coute active</a:t>
            </a:r>
          </a:p>
          <a:p>
            <a:pPr algn="ctr"/>
            <a:endParaRPr lang="fr-FR" altLang="en-US" sz="4000" b="1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1764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fr-FR" altLang="en-US" sz="2800" noProof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fr-FR" altLang="en-US" sz="2800" noProof="0" smtClean="0">
                <a:solidFill>
                  <a:srgbClr val="000000"/>
                </a:solidFill>
              </a:rPr>
              <a:t>Laissez d’abord les travailleurs sociaux essayer de résoudre le problème par eux-mêmes</a:t>
            </a:r>
          </a:p>
          <a:p>
            <a:pPr>
              <a:buFontTx/>
              <a:buChar char="•"/>
            </a:pPr>
            <a:r>
              <a:rPr lang="fr-FR" altLang="en-US" sz="2800" noProof="0" smtClean="0">
                <a:solidFill>
                  <a:srgbClr val="000000"/>
                </a:solidFill>
              </a:rPr>
              <a:t>Ne portez aucun jugement</a:t>
            </a:r>
          </a:p>
          <a:p>
            <a:pPr>
              <a:buFontTx/>
              <a:buChar char="•"/>
            </a:pPr>
            <a:r>
              <a:rPr lang="fr-FR" altLang="en-US" sz="2800" noProof="0" smtClean="0">
                <a:solidFill>
                  <a:srgbClr val="000000"/>
                </a:solidFill>
              </a:rPr>
              <a:t>Apportez votre contribution et donnez des conseils concrets si nécessaire</a:t>
            </a:r>
          </a:p>
          <a:p>
            <a:pPr>
              <a:buFontTx/>
              <a:buChar char="•"/>
            </a:pPr>
            <a:r>
              <a:rPr lang="fr-FR" altLang="en-US" sz="2800" noProof="0" smtClean="0">
                <a:solidFill>
                  <a:srgbClr val="000000"/>
                </a:solidFill>
              </a:rPr>
              <a:t>Proposez des alternatives sans être condescendant</a:t>
            </a:r>
          </a:p>
          <a:p>
            <a:pPr>
              <a:buFontTx/>
              <a:buChar char="•"/>
            </a:pPr>
            <a:r>
              <a:rPr lang="fr-FR" altLang="en-US" sz="2800" noProof="0" smtClean="0">
                <a:solidFill>
                  <a:srgbClr val="000000"/>
                </a:solidFill>
              </a:rPr>
              <a:t>Renforcez les bonnes solutions</a:t>
            </a:r>
          </a:p>
          <a:p>
            <a:pPr>
              <a:buFontTx/>
              <a:buChar char="•"/>
            </a:pPr>
            <a:endParaRPr lang="fr-FR" altLang="en-US" sz="2800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2448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ExerciCe 5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2355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r-FR" altLang="en-US" sz="4000" b="1" noProof="0" smtClean="0">
                <a:solidFill>
                  <a:srgbClr val="000000"/>
                </a:solidFill>
              </a:rPr>
              <a:t>Les aptitudes nécessaires à la supervision: communication et Feedback</a:t>
            </a:r>
          </a:p>
          <a:p>
            <a:pPr algn="ctr"/>
            <a:endParaRPr lang="fr-FR" altLang="en-US" sz="4000" b="1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8398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7777163" cy="720725"/>
          </a:xfrm>
        </p:spPr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Le feedback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353425" cy="4392612"/>
          </a:xfrm>
        </p:spPr>
        <p:txBody>
          <a:bodyPr/>
          <a:lstStyle/>
          <a:p>
            <a:pPr marL="0" indent="0">
              <a:defRPr/>
            </a:pPr>
            <a:r>
              <a:rPr lang="fr-FR" u="sng" noProof="0" smtClean="0">
                <a:solidFill>
                  <a:srgbClr val="000000"/>
                </a:solidFill>
              </a:rPr>
              <a:t>Le feedback </a:t>
            </a:r>
            <a:r>
              <a:rPr lang="fr-FR" b="1" noProof="0" smtClean="0">
                <a:solidFill>
                  <a:srgbClr val="000000"/>
                </a:solidFill>
              </a:rPr>
              <a:t>nous aide à en apprendre plus </a:t>
            </a:r>
            <a:r>
              <a:rPr lang="fr-FR" noProof="0" smtClean="0">
                <a:solidFill>
                  <a:srgbClr val="000000"/>
                </a:solidFill>
              </a:rPr>
              <a:t>sur: 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Nous-mêmes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La manière dont notre comportement affecte les autres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La situation dans laquelle nous travaillons. </a:t>
            </a:r>
          </a:p>
          <a:p>
            <a:pPr marL="0" indent="0">
              <a:defRPr/>
            </a:pPr>
            <a:endParaRPr lang="fr-FR" noProof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fr-FR" u="sng" noProof="0" smtClean="0">
                <a:solidFill>
                  <a:srgbClr val="000000"/>
                </a:solidFill>
              </a:rPr>
              <a:t>La Feedback constructif: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Accroit la </a:t>
            </a:r>
            <a:r>
              <a:rPr lang="fr-FR" b="1" noProof="0" smtClean="0">
                <a:solidFill>
                  <a:srgbClr val="000000"/>
                </a:solidFill>
              </a:rPr>
              <a:t>conscience de soi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Offre </a:t>
            </a:r>
            <a:r>
              <a:rPr lang="fr-FR" b="1" noProof="0" smtClean="0">
                <a:solidFill>
                  <a:srgbClr val="000000"/>
                </a:solidFill>
              </a:rPr>
              <a:t>des options</a:t>
            </a:r>
            <a:r>
              <a:rPr lang="fr-FR" noProof="0" smtClean="0">
                <a:solidFill>
                  <a:srgbClr val="000000"/>
                </a:solidFill>
              </a:rPr>
              <a:t> et encourage le </a:t>
            </a:r>
            <a:r>
              <a:rPr lang="fr-FR" b="1" noProof="0" smtClean="0">
                <a:solidFill>
                  <a:srgbClr val="000000"/>
                </a:solidFill>
              </a:rPr>
              <a:t>développement</a:t>
            </a:r>
            <a:r>
              <a:rPr lang="fr-FR" noProof="0" smtClean="0">
                <a:solidFill>
                  <a:srgbClr val="000000"/>
                </a:solidFill>
              </a:rPr>
              <a:t>. </a:t>
            </a:r>
          </a:p>
          <a:p>
            <a:pPr marL="0" indent="0">
              <a:defRPr/>
            </a:pPr>
            <a:endParaRPr lang="fr-FR" sz="1800" noProof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fr-FR" b="1" noProof="0" smtClean="0">
                <a:solidFill>
                  <a:srgbClr val="000000"/>
                </a:solidFill>
              </a:rPr>
              <a:t>Le feedback est un cadeau! </a:t>
            </a:r>
            <a:r>
              <a:rPr lang="fr-FR" noProof="0" smtClean="0">
                <a:solidFill>
                  <a:srgbClr val="000000"/>
                </a:solidFill>
              </a:rPr>
              <a:t>Il est important d’apprendre à</a:t>
            </a:r>
            <a:r>
              <a:rPr lang="fr-FR" b="1" noProof="0" smtClean="0">
                <a:solidFill>
                  <a:srgbClr val="000000"/>
                </a:solidFill>
              </a:rPr>
              <a:t> la 	donner et à la recevoir.</a:t>
            </a:r>
            <a:r>
              <a:rPr lang="fr-FR" noProof="0" smtClean="0">
                <a:solidFill>
                  <a:srgbClr val="000000"/>
                </a:solidFill>
              </a:rPr>
              <a:t> </a:t>
            </a:r>
          </a:p>
          <a:p>
            <a:pPr marL="0" indent="0">
              <a:defRPr/>
            </a:pPr>
            <a:endParaRPr lang="fr-FR" noProof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1475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Le feedback </a:t>
            </a:r>
            <a:endParaRPr lang="fr-FR" altLang="en-US" noProof="0" smtClean="0">
              <a:solidFill>
                <a:srgbClr val="000000"/>
              </a:solidFill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250825" y="1412776"/>
            <a:ext cx="7777163" cy="4680049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fr-FR" altLang="en-US" noProof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Être clair dès le départ sur ce que vous voulez dire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Être précis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Choisir les thèmes prioritaires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Faire référence aux comportements qui peuvent être changés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Privilégier la description à l’évaluation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S’approprier le feedback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Donner le choix au récepteur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</a:rPr>
              <a:t>Fournir un feedback aussi tôt que possible après l’évènement</a:t>
            </a:r>
          </a:p>
          <a:p>
            <a:pPr>
              <a:buFontTx/>
              <a:buChar char="•"/>
            </a:pPr>
            <a:endParaRPr lang="fr-FR" altLang="en-US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3144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353425" cy="720725"/>
          </a:xfrm>
        </p:spPr>
        <p:txBody>
          <a:bodyPr/>
          <a:lstStyle/>
          <a:p>
            <a:r>
              <a:rPr lang="fr-FR" altLang="en-US" sz="2800" b="1" noProof="0" smtClean="0">
                <a:solidFill>
                  <a:srgbClr val="000000"/>
                </a:solidFill>
              </a:rPr>
              <a:t>Les problèmes posés par le feedback:</a:t>
            </a:r>
            <a:endParaRPr lang="fr-FR" altLang="en-US" sz="2800" b="1" noProof="0" smtClean="0">
              <a:solidFill>
                <a:srgbClr val="000000"/>
              </a:solidFill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altLang="en-US" noProof="0" smtClean="0">
              <a:solidFill>
                <a:srgbClr val="000000"/>
              </a:solidFill>
            </a:endParaRPr>
          </a:p>
          <a:p>
            <a:r>
              <a:rPr lang="fr-FR" altLang="en-US" noProof="0" smtClean="0">
                <a:solidFill>
                  <a:srgbClr val="000000"/>
                </a:solidFill>
              </a:rPr>
              <a:t>Lorsque nous devons dire à une personne une chose difficile à entendre, nous pourrions avoir certaines inquiétudes:</a:t>
            </a:r>
          </a:p>
          <a:p>
            <a:endParaRPr lang="fr-FR" altLang="en-US" noProof="0" smtClean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fr-FR" altLang="en-US" noProof="0" smtClean="0">
                <a:solidFill>
                  <a:srgbClr val="000000"/>
                </a:solidFill>
              </a:rPr>
              <a:t>Vont-ils être très vexés?</a:t>
            </a:r>
          </a:p>
          <a:p>
            <a:pPr>
              <a:buFontTx/>
              <a:buChar char="•"/>
            </a:pPr>
            <a:r>
              <a:rPr lang="fr-FR" altLang="en-US" noProof="0" smtClean="0">
                <a:solidFill>
                  <a:srgbClr val="000000"/>
                </a:solidFill>
              </a:rPr>
              <a:t>Comment allons-nous gérer cette situation?</a:t>
            </a:r>
          </a:p>
          <a:p>
            <a:pPr>
              <a:buFontTx/>
              <a:buChar char="•"/>
            </a:pPr>
            <a:r>
              <a:rPr lang="fr-FR" altLang="en-US" noProof="0" smtClean="0">
                <a:solidFill>
                  <a:srgbClr val="000000"/>
                </a:solidFill>
              </a:rPr>
              <a:t>Votre relation en sera-t-elle affectée à l’avenir?</a:t>
            </a:r>
          </a:p>
          <a:p>
            <a:pPr>
              <a:buFontTx/>
              <a:buChar char="•"/>
            </a:pPr>
            <a:r>
              <a:rPr lang="fr-FR" altLang="en-US" noProof="0" smtClean="0">
                <a:solidFill>
                  <a:srgbClr val="000000"/>
                </a:solidFill>
              </a:rPr>
              <a:t>Vont-ils écouter ce que vous direz ou déformer vos propos?</a:t>
            </a:r>
          </a:p>
          <a:p>
            <a:pPr>
              <a:buFontTx/>
              <a:buChar char="•"/>
            </a:pPr>
            <a:r>
              <a:rPr lang="fr-FR" altLang="en-US" noProof="0" smtClean="0">
                <a:solidFill>
                  <a:srgbClr val="000000"/>
                </a:solidFill>
              </a:rPr>
              <a:t>Leur comportement en sera-t-il vraiment affecté?</a:t>
            </a:r>
          </a:p>
          <a:p>
            <a:endParaRPr lang="fr-FR" altLang="en-US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2635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7993063" cy="720725"/>
          </a:xfrm>
        </p:spPr>
        <p:txBody>
          <a:bodyPr/>
          <a:lstStyle/>
          <a:p>
            <a:r>
              <a:rPr lang="fr-FR" altLang="en-US" sz="2800" b="1" noProof="0" smtClean="0">
                <a:solidFill>
                  <a:srgbClr val="000000"/>
                </a:solidFill>
              </a:rPr>
              <a:t>L’incapacité à fournir un feedback authentique peut conduire à:</a:t>
            </a:r>
            <a:endParaRPr lang="fr-FR" altLang="en-US" sz="2800" b="1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endParaRPr lang="fr-FR" noProof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fr-FR" b="1" noProof="0" smtClean="0">
                <a:solidFill>
                  <a:srgbClr val="000000"/>
                </a:solidFill>
              </a:rPr>
              <a:t>Aucun changement </a:t>
            </a:r>
            <a:r>
              <a:rPr lang="fr-FR" noProof="0" smtClean="0">
                <a:solidFill>
                  <a:srgbClr val="000000"/>
                </a:solidFill>
              </a:rPr>
              <a:t>dans le comportement de la personne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fr-FR" noProof="0" smtClean="0">
                <a:solidFill>
                  <a:srgbClr val="000000"/>
                </a:solidFill>
              </a:rPr>
              <a:t>Parce qu’elle n’a pas conscience de créer des difficultés.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fr-FR" noProof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fr-FR" noProof="0" smtClean="0">
                <a:solidFill>
                  <a:srgbClr val="000000"/>
                </a:solidFill>
              </a:rPr>
              <a:t>Une </a:t>
            </a:r>
            <a:r>
              <a:rPr lang="fr-FR" b="1" noProof="0" smtClean="0">
                <a:solidFill>
                  <a:srgbClr val="000000"/>
                </a:solidFill>
              </a:rPr>
              <a:t>confrontation</a:t>
            </a:r>
            <a:r>
              <a:rPr lang="fr-FR" noProof="0" smtClean="0">
                <a:solidFill>
                  <a:srgbClr val="000000"/>
                </a:solidFill>
              </a:rPr>
              <a:t> dans le futur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fr-FR" noProof="0" smtClean="0">
                <a:solidFill>
                  <a:srgbClr val="000000"/>
                </a:solidFill>
              </a:rPr>
              <a:t>Les griefs s’accumulent jusqu’à l’explosion.</a:t>
            </a:r>
          </a:p>
          <a:p>
            <a:pPr marL="0" indent="0">
              <a:defRPr/>
            </a:pPr>
            <a:endParaRPr lang="fr-FR" noProof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fr-FR" b="1" noProof="0" smtClean="0">
                <a:solidFill>
                  <a:srgbClr val="000000"/>
                </a:solidFill>
              </a:rPr>
              <a:t>Des problèmes dans votre relation </a:t>
            </a:r>
            <a:r>
              <a:rPr lang="fr-FR" noProof="0" smtClean="0">
                <a:solidFill>
                  <a:srgbClr val="000000"/>
                </a:solidFill>
              </a:rPr>
              <a:t>avec la personne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fr-FR" noProof="0" smtClean="0">
                <a:solidFill>
                  <a:srgbClr val="000000"/>
                </a:solidFill>
              </a:rPr>
              <a:t>Ces problèmes s’accroissent naturellement lorsque vous avez conscience de quelque chose que l’autre ignore.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fr-FR" noProof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3692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84784"/>
            <a:ext cx="7777163" cy="4608041"/>
          </a:xfrm>
        </p:spPr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</a:rPr>
              <a:t>Le feedback est un cadeau! </a:t>
            </a:r>
            <a:r>
              <a:rPr lang="fr-FR" noProof="0" dirty="0" smtClean="0">
                <a:solidFill>
                  <a:srgbClr val="000000"/>
                </a:solidFill>
              </a:rPr>
              <a:t>Il nous aide à apprendre, accroit la conscience de soi  et le développement. 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Être clair dès le départ sur ce que vous voulez dire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Être précis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Choisir les thèmes prioritaires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Faire référence aux comportements qui peuvent être changés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Privilégier la description à l’évaluation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S’approprier le feedback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Donner le choix au récepteur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000" noProof="0" dirty="0" smtClean="0">
                <a:solidFill>
                  <a:srgbClr val="000000"/>
                </a:solidFill>
              </a:rPr>
              <a:t>Fournir un feedback aussi tôt que possible après l’évènement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fr-FR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fr-FR" noProof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9515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ExerciCe 6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2969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r-FR" altLang="en-US" sz="4000" b="1" noProof="0" smtClean="0">
                <a:solidFill>
                  <a:srgbClr val="000000"/>
                </a:solidFill>
              </a:rPr>
              <a:t>Outils de supervision: Réunions de gestion de cas</a:t>
            </a:r>
          </a:p>
          <a:p>
            <a:pPr algn="ctr"/>
            <a:endParaRPr lang="fr-FR" altLang="en-US" sz="4000" b="1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7983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Les réunions de gestion de cas 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Sont des réunions internes à l’organisation</a:t>
            </a:r>
          </a:p>
          <a:p>
            <a:pPr marL="0" indent="0"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Une opportunité: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D’examiner tous les cas ouverts et de partager les leçons apprises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De comparer l’évolution des différents cas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De discuter des différents types de réaction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Des cas prioritaires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De prendre des décisions conjointes au sujet des cas complexes </a:t>
            </a:r>
          </a:p>
        </p:txBody>
      </p:sp>
    </p:spTree>
    <p:extLst>
      <p:ext uri="{BB962C8B-B14F-4D97-AF65-F5344CB8AC3E}">
        <p14:creationId xmlns:p14="http://schemas.microsoft.com/office/powerpoint/2010/main" val="2925428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noProof="0" smtClean="0">
                <a:solidFill>
                  <a:srgbClr val="000000"/>
                </a:solidFill>
              </a:rPr>
              <a:t>ExerciCe 1</a:t>
            </a:r>
            <a:endParaRPr lang="fr-FR" noProof="0">
              <a:solidFill>
                <a:srgbClr val="000000"/>
              </a:solidFill>
            </a:endParaRP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r-FR" altLang="en-US" sz="4000" b="1" noProof="0" smtClean="0">
                <a:solidFill>
                  <a:srgbClr val="000000"/>
                </a:solidFill>
              </a:rPr>
              <a:t>Supervision et gestion de cas</a:t>
            </a:r>
          </a:p>
          <a:p>
            <a:pPr algn="ctr"/>
            <a:endParaRPr lang="fr-FR" altLang="en-US" sz="4000" b="1" noProof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144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Réunions de gestion de cas</a:t>
            </a:r>
            <a:endParaRPr lang="fr-FR" altLang="en-US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Autres points clés: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Impliquent les responsables et plus de membres du personnel expérimentés (selon le besoin)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Les enfants et les familles n’y participent pas. 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Se tiennent approximativement une fois par semaine dans les contextes d’urgence.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Les informations partagées au sujet des cas doivent être anonymes. 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fr-FR" sz="2800" noProof="0" dirty="0" smtClean="0">
                <a:solidFill>
                  <a:srgbClr val="000000"/>
                </a:solidFill>
              </a:rPr>
              <a:t>Se tiennent dans des lieux tenus secrets. </a:t>
            </a:r>
          </a:p>
        </p:txBody>
      </p:sp>
    </p:spTree>
    <p:extLst>
      <p:ext uri="{BB962C8B-B14F-4D97-AF65-F5344CB8AC3E}">
        <p14:creationId xmlns:p14="http://schemas.microsoft.com/office/powerpoint/2010/main" val="9212238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556792"/>
            <a:ext cx="7777163" cy="4536033"/>
          </a:xfrm>
        </p:spPr>
        <p:txBody>
          <a:bodyPr/>
          <a:lstStyle/>
          <a:p>
            <a:pPr>
              <a:defRPr/>
            </a:pPr>
            <a:r>
              <a:rPr lang="fr-FR" sz="2600" noProof="0" dirty="0" smtClean="0">
                <a:solidFill>
                  <a:srgbClr val="000000"/>
                </a:solidFill>
              </a:rPr>
              <a:t>Les réunions de gestion de cas: </a:t>
            </a:r>
          </a:p>
          <a:p>
            <a:pPr>
              <a:defRPr/>
            </a:pPr>
            <a:endParaRPr lang="fr-FR" sz="2600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fr-FR" sz="2600" noProof="0" dirty="0" smtClean="0">
                <a:solidFill>
                  <a:srgbClr val="000000"/>
                </a:solidFill>
              </a:rPr>
              <a:t>Sont internes: Incluent les responsables (et les superviseurs) et les travailleurs sociaux uniquement</a:t>
            </a:r>
          </a:p>
          <a:p>
            <a:pPr>
              <a:defRPr/>
            </a:pPr>
            <a:r>
              <a:rPr lang="fr-FR" sz="2600" noProof="0" dirty="0" smtClean="0">
                <a:solidFill>
                  <a:srgbClr val="000000"/>
                </a:solidFill>
              </a:rPr>
              <a:t>Ne partagent que des informations anonymes</a:t>
            </a:r>
          </a:p>
          <a:p>
            <a:pPr marL="0" indent="0">
              <a:defRPr/>
            </a:pPr>
            <a:r>
              <a:rPr lang="fr-FR" sz="2600" noProof="0" dirty="0" smtClean="0">
                <a:solidFill>
                  <a:srgbClr val="000000"/>
                </a:solidFill>
              </a:rPr>
              <a:t>Offrent une opportunité de comparer les cas et d’apprendre des leçons, de gérer des dossiers et autres travaux.</a:t>
            </a:r>
            <a:endParaRPr lang="fr-FR" sz="2600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6319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Objectifs du module et acquis d’apprentissage</a:t>
            </a:r>
            <a:endParaRPr lang="fr-FR" altLang="en-US" b="1" noProof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defRPr/>
            </a:pPr>
            <a:r>
              <a:rPr lang="fr-FR" sz="2000" b="1" noProof="0" dirty="0" smtClean="0">
                <a:solidFill>
                  <a:srgbClr val="000000"/>
                </a:solidFill>
              </a:rPr>
              <a:t>Objectif: </a:t>
            </a:r>
            <a:r>
              <a:rPr lang="fr-FR" sz="2000" noProof="0" dirty="0" smtClean="0">
                <a:solidFill>
                  <a:srgbClr val="000000"/>
                </a:solidFill>
              </a:rPr>
              <a:t>Permettre aux participants de comprendre le rôle d'un superviseur, d’acquérir les compétences et d’apprendre à maîtriser les outils de la supervision.</a:t>
            </a:r>
            <a:endParaRPr lang="fr-FR" sz="2000" cap="all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fr-FR" sz="2000" b="1" noProof="0" dirty="0" smtClean="0">
                <a:solidFill>
                  <a:srgbClr val="000000"/>
                </a:solidFill>
              </a:rPr>
              <a:t>Acquis d’apprentissage: </a:t>
            </a: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Apprendre le but et le rôle de la supervision dans la gestion de cas.</a:t>
            </a: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Faire une démonstration de l’utilisation d’un rapport de pratique réfléchie afin de préparer la supervision</a:t>
            </a: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Utiliser le cadre de pratique supervisée comme élément de la supervision.</a:t>
            </a: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Faire la distinction entre le rôle d’un directeur et celui d’un superviseur.</a:t>
            </a: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Faire une démonstration des techniques d’écoute dans le cadre de la supervision. </a:t>
            </a:r>
            <a:endParaRPr lang="fr-FR" sz="1800" noProof="0" dirty="0" smtClean="0">
              <a:solidFill>
                <a:srgbClr val="000000"/>
              </a:solidFill>
              <a:latin typeface="Times New Roman"/>
              <a:ea typeface="MS Mincho"/>
            </a:endParaRP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Fournir des réactions de façon claire et constructive.</a:t>
            </a:r>
          </a:p>
          <a:p>
            <a:pPr>
              <a:spcAft>
                <a:spcPts val="0"/>
              </a:spcAft>
              <a:buFont typeface="Symbol"/>
              <a:buChar char=""/>
              <a:defRPr/>
            </a:pPr>
            <a:r>
              <a:rPr lang="fr-FR" sz="1800" noProof="0" dirty="0" smtClean="0">
                <a:solidFill>
                  <a:srgbClr val="000000"/>
                </a:solidFill>
              </a:rPr>
              <a:t>Apprendre à coordonner une réunion de gestion de cas avec une équipe de 	travailleurs sociaux.</a:t>
            </a:r>
            <a:endParaRPr lang="fr-FR" sz="1800" cap="all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fr-FR" sz="2000" cap="all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fr-FR" sz="2000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fr-FR" sz="2000" cap="all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fr-FR" sz="2000" noProof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803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Supervision du travail social et des cas individuels</a:t>
            </a:r>
            <a:endParaRPr lang="fr-FR" altLang="en-US" noProof="0" smtClean="0">
              <a:solidFill>
                <a:srgbClr val="000000"/>
              </a:solidFill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99463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Le superviseur et le travailleur social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se rencontrent régulièrement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Le superviseur aide le travailleur social à trouver des solutions à résoudre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les cas difficiles</a:t>
            </a:r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La réflexion et l’apprentissage ont lieu pour:</a:t>
            </a:r>
          </a:p>
          <a:p>
            <a:pPr lvl="1"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Identifier les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besoins de développement </a:t>
            </a:r>
            <a:r>
              <a:rPr lang="fr-FR" altLang="en-US" noProof="0" dirty="0" smtClean="0">
                <a:solidFill>
                  <a:srgbClr val="000000"/>
                </a:solidFill>
              </a:rPr>
              <a:t>professionnels</a:t>
            </a:r>
          </a:p>
          <a:p>
            <a:pPr lvl="1">
              <a:defRPr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Renforcer les capacités des travailleurs sociaux </a:t>
            </a:r>
            <a:r>
              <a:rPr lang="fr-FR" altLang="en-US" noProof="0" dirty="0" smtClean="0">
                <a:solidFill>
                  <a:srgbClr val="000000"/>
                </a:solidFill>
              </a:rPr>
              <a:t>de façon continue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Le superviseur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contrôle</a:t>
            </a:r>
            <a:r>
              <a:rPr lang="fr-FR" altLang="en-US" noProof="0" dirty="0" smtClean="0">
                <a:solidFill>
                  <a:srgbClr val="000000"/>
                </a:solidFill>
              </a:rPr>
              <a:t> la manière dont les cas difficiles sont gérés, y compris les changements dans la situation de l’enfant.</a:t>
            </a:r>
          </a:p>
          <a:p>
            <a:pPr marL="0" indent="0"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026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Le soutien pour assurer le bien-être personnel</a:t>
            </a:r>
            <a:endParaRPr lang="fr-FR" altLang="en-US" noProof="0" smtClean="0">
              <a:solidFill>
                <a:srgbClr val="000000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endParaRPr lang="fr-FR" altLang="en-US" sz="2800" b="1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fr-FR" altLang="en-US" sz="2800" b="1" noProof="0" dirty="0" smtClean="0">
                <a:solidFill>
                  <a:srgbClr val="000000"/>
                </a:solidFill>
              </a:rPr>
              <a:t>Le travailleur social a besoin de soutien émotionnel </a:t>
            </a:r>
            <a:r>
              <a:rPr lang="fr-FR" altLang="en-US" sz="2800" noProof="0" dirty="0" smtClean="0">
                <a:solidFill>
                  <a:srgbClr val="000000"/>
                </a:solidFill>
              </a:rPr>
              <a:t>pour prévenir et gérer l’impact négatif de l’exposition aux cas difficiles. </a:t>
            </a:r>
          </a:p>
          <a:p>
            <a:pPr>
              <a:buFontTx/>
              <a:buChar char="•"/>
              <a:defRPr/>
            </a:pPr>
            <a:endParaRPr lang="fr-FR" altLang="en-US" sz="2800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fr-FR" altLang="en-US" sz="2800" b="1" noProof="0" dirty="0" smtClean="0">
                <a:solidFill>
                  <a:srgbClr val="000000"/>
                </a:solidFill>
              </a:rPr>
              <a:t>Le superviseur  favorise les stratégies</a:t>
            </a:r>
            <a:r>
              <a:rPr lang="fr-FR" altLang="en-US" sz="2800" noProof="0" dirty="0" smtClean="0">
                <a:solidFill>
                  <a:srgbClr val="000000"/>
                </a:solidFill>
              </a:rPr>
              <a:t> d’auto-prise en charge, pour s’assurer que les travailleurs sociaux ont les aptitudes et les techniques appropriées pour gérer la situation.  </a:t>
            </a:r>
          </a:p>
          <a:p>
            <a:pPr>
              <a:buFontTx/>
              <a:buChar char="•"/>
              <a:defRPr/>
            </a:pPr>
            <a:endParaRPr lang="fr-FR" altLang="en-US" sz="2800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013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764704"/>
            <a:ext cx="7777163" cy="720725"/>
          </a:xfrm>
        </p:spPr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Le soutien pour des processus plus étendus</a:t>
            </a:r>
            <a:endParaRPr lang="fr-FR" altLang="en-US" noProof="0" smtClean="0">
              <a:solidFill>
                <a:srgbClr val="000000"/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r>
              <a:rPr lang="fr-FR" altLang="en-US" sz="2800" noProof="0" dirty="0" smtClean="0">
                <a:solidFill>
                  <a:srgbClr val="000000"/>
                </a:solidFill>
              </a:rPr>
              <a:t>Le travailleur social peut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partager ses difficultés </a:t>
            </a:r>
            <a:r>
              <a:rPr lang="fr-FR" altLang="en-US" sz="2800" noProof="0" dirty="0" smtClean="0">
                <a:solidFill>
                  <a:srgbClr val="000000"/>
                </a:solidFill>
              </a:rPr>
              <a:t>à travers des processus opérationnels plus étendus qui affectent la gestion de cas</a:t>
            </a:r>
          </a:p>
          <a:p>
            <a:pPr marL="0" indent="0">
              <a:defRPr/>
            </a:pPr>
            <a:endParaRPr lang="fr-FR" altLang="en-US" sz="2800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fr-FR" altLang="en-US" sz="2800" noProof="0" dirty="0" smtClean="0">
                <a:solidFill>
                  <a:srgbClr val="000000"/>
                </a:solidFill>
              </a:rPr>
              <a:t>Le superviseur peut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donner des conseils</a:t>
            </a:r>
            <a:r>
              <a:rPr lang="fr-FR" altLang="en-US" sz="2800" noProof="0" dirty="0" smtClean="0">
                <a:solidFill>
                  <a:srgbClr val="000000"/>
                </a:solidFill>
              </a:rPr>
              <a:t> ou y associer la gestion comme moyen de résolution. </a:t>
            </a:r>
          </a:p>
          <a:p>
            <a:pPr>
              <a:buFontTx/>
              <a:buChar char="•"/>
              <a:defRPr/>
            </a:pPr>
            <a:endParaRPr lang="fr-FR" altLang="en-US" sz="2800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fr-FR" altLang="en-US" sz="2800" noProof="0" dirty="0" smtClean="0">
                <a:solidFill>
                  <a:srgbClr val="000000"/>
                </a:solidFill>
              </a:rPr>
              <a:t>Ce qui peut appuyer la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médiation</a:t>
            </a:r>
            <a:r>
              <a:rPr lang="fr-FR" altLang="en-US" sz="2800" noProof="0" dirty="0" smtClean="0">
                <a:solidFill>
                  <a:srgbClr val="000000"/>
                </a:solidFill>
              </a:rPr>
              <a:t> sur ces 	questions. </a:t>
            </a:r>
          </a:p>
          <a:p>
            <a:pPr marL="0" indent="0">
              <a:defRPr/>
            </a:pPr>
            <a:endParaRPr lang="fr-FR" altLang="en-US" sz="2800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455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La supervision a les fonctions suivantes: </a:t>
            </a:r>
            <a:endParaRPr lang="fr-FR" altLang="en-US" noProof="0" smtClean="0">
              <a:solidFill>
                <a:srgbClr val="000000"/>
              </a:solidFill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r>
              <a:rPr lang="fr-FR" altLang="en-US" sz="2800" noProof="0" dirty="0" smtClean="0">
                <a:solidFill>
                  <a:srgbClr val="000000"/>
                </a:solidFill>
              </a:rPr>
              <a:t>Appuie les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compétences techniques </a:t>
            </a:r>
          </a:p>
          <a:p>
            <a:pPr>
              <a:buFontTx/>
              <a:buChar char="•"/>
              <a:defRPr/>
            </a:pPr>
            <a:endParaRPr lang="fr-FR" altLang="en-US" sz="2800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fr-FR" altLang="en-US" sz="2800" noProof="0" dirty="0" smtClean="0">
                <a:solidFill>
                  <a:srgbClr val="000000"/>
                </a:solidFill>
              </a:rPr>
              <a:t>Encourage la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réflexion</a:t>
            </a:r>
          </a:p>
          <a:p>
            <a:pPr>
              <a:buFontTx/>
              <a:buChar char="•"/>
              <a:defRPr/>
            </a:pPr>
            <a:endParaRPr lang="fr-FR" altLang="en-US" sz="2800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fr-FR" altLang="en-US" sz="2800" noProof="0" dirty="0" smtClean="0">
                <a:solidFill>
                  <a:srgbClr val="000000"/>
                </a:solidFill>
              </a:rPr>
              <a:t>Promeut le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bien-être </a:t>
            </a:r>
          </a:p>
          <a:p>
            <a:pPr>
              <a:buFontTx/>
              <a:buChar char="•"/>
              <a:defRPr/>
            </a:pPr>
            <a:endParaRPr lang="fr-FR" altLang="en-US" sz="2800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fr-FR" altLang="en-US" sz="2800" noProof="0" dirty="0" smtClean="0">
                <a:solidFill>
                  <a:srgbClr val="000000"/>
                </a:solidFill>
              </a:rPr>
              <a:t>Permet un </a:t>
            </a:r>
            <a:r>
              <a:rPr lang="fr-FR" altLang="en-US" sz="2800" b="1" noProof="0" dirty="0" smtClean="0">
                <a:solidFill>
                  <a:srgbClr val="000000"/>
                </a:solidFill>
              </a:rPr>
              <a:t>contrôle</a:t>
            </a:r>
            <a:r>
              <a:rPr lang="fr-FR" altLang="en-US" sz="2800" noProof="0" dirty="0" smtClean="0">
                <a:solidFill>
                  <a:srgbClr val="000000"/>
                </a:solidFill>
              </a:rPr>
              <a:t> effectif et dynamique du travail social.  </a:t>
            </a:r>
          </a:p>
          <a:p>
            <a:pPr>
              <a:buFontTx/>
              <a:buChar char="•"/>
              <a:defRPr/>
            </a:pPr>
            <a:endParaRPr lang="fr-FR" altLang="en-US" sz="2800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009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Confidentialité et supervision</a:t>
            </a:r>
            <a:endParaRPr lang="fr-FR" altLang="en-US" noProof="0" smtClean="0">
              <a:solidFill>
                <a:srgbClr val="000000"/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7921625" cy="4392612"/>
          </a:xfrm>
        </p:spPr>
        <p:txBody>
          <a:bodyPr/>
          <a:lstStyle/>
          <a:p>
            <a:pPr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 Donner aux travailleurs sociaux de l’espace pour demander des conseils sur les cas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Afin de réduire les risques de fuite d’informations confidentielles. </a:t>
            </a:r>
          </a:p>
          <a:p>
            <a:pPr>
              <a:defRPr/>
            </a:pPr>
            <a:endParaRPr lang="fr-FR" altLang="en-US" i="1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fr-FR" altLang="en-US" i="1" noProof="0" dirty="0" smtClean="0">
                <a:solidFill>
                  <a:srgbClr val="000000"/>
                </a:solidFill>
              </a:rPr>
              <a:t>La confidentialité au cours de la supervision peut réduire les risques de partage inadéquate l’information.</a:t>
            </a:r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Apporter une culture d’ouverture où les travailleurs sociaux sont appuyés dans leur réflexion 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altLang="en-US" b="1" noProof="0" dirty="0" smtClean="0">
                <a:solidFill>
                  <a:srgbClr val="000000"/>
                </a:solidFill>
              </a:rPr>
              <a:t>Pour permettre que  les enfants s’en sortent mieux.</a:t>
            </a:r>
          </a:p>
          <a:p>
            <a:pPr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705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b="1" noProof="0" smtClean="0">
                <a:solidFill>
                  <a:srgbClr val="000000"/>
                </a:solidFill>
              </a:rPr>
              <a:t>A qui la supervision s’adresse-t-elle? </a:t>
            </a:r>
            <a:endParaRPr lang="fr-FR" altLang="en-US" noProof="0" smtClean="0">
              <a:solidFill>
                <a:srgbClr val="000000"/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7777163" cy="4175993"/>
          </a:xfrm>
        </p:spPr>
        <p:txBody>
          <a:bodyPr/>
          <a:lstStyle/>
          <a:p>
            <a:pPr marL="0" indent="0">
              <a:defRPr/>
            </a:pPr>
            <a:endParaRPr lang="fr-FR" altLang="en-US" noProof="0" dirty="0" smtClean="0">
              <a:solidFill>
                <a:srgbClr val="000000"/>
              </a:solidFill>
            </a:endParaRP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Le personnel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quel que soit son niveau </a:t>
            </a:r>
            <a:r>
              <a:rPr lang="fr-FR" altLang="en-US" noProof="0" dirty="0" smtClean="0">
                <a:solidFill>
                  <a:srgbClr val="000000"/>
                </a:solidFill>
              </a:rPr>
              <a:t>doit être supervisé, y compris les responsables et les superviseurs.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La supervision doit être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à la fois informelle et structurée</a:t>
            </a:r>
            <a:r>
              <a:rPr lang="fr-FR" altLang="en-US" noProof="0" dirty="0" smtClean="0">
                <a:solidFill>
                  <a:srgbClr val="000000"/>
                </a:solidFill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Les travailleurs sociaux peuvent être supervisés dans un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groupe, </a:t>
            </a:r>
            <a:r>
              <a:rPr lang="fr-FR" altLang="en-US" noProof="0" dirty="0" smtClean="0">
                <a:solidFill>
                  <a:srgbClr val="000000"/>
                </a:solidFill>
              </a:rPr>
              <a:t>le superviseur facilitant les discussions entre les travailleurs sociaux.</a:t>
            </a:r>
          </a:p>
          <a:p>
            <a:pPr marL="0" indent="0"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Ce qui permet: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Aux travailleurs sociaux de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partager leurs expériences </a:t>
            </a:r>
            <a:r>
              <a:rPr lang="fr-FR" altLang="en-US" noProof="0" dirty="0" smtClean="0">
                <a:solidFill>
                  <a:srgbClr val="000000"/>
                </a:solidFill>
              </a:rPr>
              <a:t>et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développer leurs aptitudes </a:t>
            </a:r>
          </a:p>
          <a:p>
            <a:pPr lvl="1">
              <a:buFont typeface="Courier New" pitchFamily="49" charset="0"/>
              <a:buChar char="o"/>
              <a:defRPr/>
            </a:pPr>
            <a:r>
              <a:rPr lang="fr-FR" altLang="en-US" noProof="0" dirty="0" smtClean="0">
                <a:solidFill>
                  <a:srgbClr val="000000"/>
                </a:solidFill>
              </a:rPr>
              <a:t>De bâtir la </a:t>
            </a:r>
            <a:r>
              <a:rPr lang="fr-FR" altLang="en-US" b="1" noProof="0" dirty="0" smtClean="0">
                <a:solidFill>
                  <a:srgbClr val="000000"/>
                </a:solidFill>
              </a:rPr>
              <a:t>cohésion au sein de l’équipe</a:t>
            </a:r>
            <a:r>
              <a:rPr lang="fr-FR" altLang="en-US" noProof="0" dirty="0" smtClean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0985483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1652</Words>
  <Application>Microsoft Macintosh PowerPoint</Application>
  <PresentationFormat>On-screen Show (4:3)</PresentationFormat>
  <Paragraphs>249</Paragraphs>
  <Slides>32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Default Design</vt:lpstr>
      <vt:lpstr>Supervision</vt:lpstr>
      <vt:lpstr>Objectifs du module et acquis d’apprentissage</vt:lpstr>
      <vt:lpstr>ExerciCe 1</vt:lpstr>
      <vt:lpstr>Supervision du travail social et des cas individuels</vt:lpstr>
      <vt:lpstr>Le soutien pour assurer le bien-être personnel</vt:lpstr>
      <vt:lpstr>Le soutien pour des processus plus étendus</vt:lpstr>
      <vt:lpstr>La supervision a les fonctions suivantes: </vt:lpstr>
      <vt:lpstr>Confidentialité et supervision</vt:lpstr>
      <vt:lpstr>A qui la supervision s’adresse-t-elle? </vt:lpstr>
      <vt:lpstr>POINTS CLÉS DE L'APPRENTISSAGE</vt:lpstr>
      <vt:lpstr>ExerciCe 2</vt:lpstr>
      <vt:lpstr>POINTS CLÉS DE L'APPRENTISSAGE</vt:lpstr>
      <vt:lpstr>ExerciCe 3</vt:lpstr>
      <vt:lpstr>Les défis liés à la mise en équilibre de la gestion et la supervision du travail social</vt:lpstr>
      <vt:lpstr>Les défis relatifs à la mise en équilibre de la gestion et de la supervision du travail social</vt:lpstr>
      <vt:lpstr>Les défis relatifs à la mise en équilibre de la gestion et de la supervision du travail social</vt:lpstr>
      <vt:lpstr>Les défis relatifs à la mise en équilibre de la gestion et de la supervision du travail social</vt:lpstr>
      <vt:lpstr>Qui peut superviser? </vt:lpstr>
      <vt:lpstr>POINTS CLÉS DE L'APPRENTISSAGE</vt:lpstr>
      <vt:lpstr>ExerciCe 4</vt:lpstr>
      <vt:lpstr>POINTS CLÉS DE L'APPRENTISSAGE</vt:lpstr>
      <vt:lpstr>ExerciCe 5</vt:lpstr>
      <vt:lpstr>Le feedback</vt:lpstr>
      <vt:lpstr>Le feedback </vt:lpstr>
      <vt:lpstr>Les problèmes posés par le feedback:</vt:lpstr>
      <vt:lpstr>L’incapacité à fournir un feedback authentique peut conduire à:</vt:lpstr>
      <vt:lpstr>POINTS CLÉS DE L'APPRENTISSAGE</vt:lpstr>
      <vt:lpstr>ExerciCe 6</vt:lpstr>
      <vt:lpstr>Les réunions de gestion de cas </vt:lpstr>
      <vt:lpstr>Réunions de gestion de cas</vt:lpstr>
      <vt:lpstr>POINTS CLÉS DE L'APPRENTISSAGE</vt:lpstr>
      <vt:lpstr>Objectifs du module et acquis d’apprentissage</vt:lpstr>
    </vt:vector>
  </TitlesOfParts>
  <Company>Yannickobase.Corp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Supervision</dc:title>
  <dc:creator>Ngatcha</dc:creator>
  <cp:lastModifiedBy>Sandra Maignant</cp:lastModifiedBy>
  <cp:revision>32</cp:revision>
  <dcterms:created xsi:type="dcterms:W3CDTF">2014-04-06T19:56:34Z</dcterms:created>
  <dcterms:modified xsi:type="dcterms:W3CDTF">2014-05-02T15:25:02Z</dcterms:modified>
</cp:coreProperties>
</file>