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312" r:id="rId10"/>
    <p:sldId id="266" r:id="rId11"/>
    <p:sldId id="267" r:id="rId12"/>
    <p:sldId id="268" r:id="rId13"/>
    <p:sldId id="313" r:id="rId14"/>
    <p:sldId id="269" r:id="rId15"/>
    <p:sldId id="270" r:id="rId16"/>
    <p:sldId id="271" r:id="rId17"/>
    <p:sldId id="314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315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316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17" r:id="rId57"/>
    <p:sldId id="308" r:id="rId58"/>
    <p:sldId id="309" r:id="rId59"/>
    <p:sldId id="310" r:id="rId60"/>
    <p:sldId id="318" r:id="rId61"/>
    <p:sldId id="319" r:id="rId6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3" autoAdjust="0"/>
    <p:restoredTop sz="94643" autoAdjust="0"/>
  </p:normalViewPr>
  <p:slideViewPr>
    <p:cSldViewPr>
      <p:cViewPr varScale="1">
        <p:scale>
          <a:sx n="66" d="100"/>
          <a:sy n="66" d="100"/>
        </p:scale>
        <p:origin x="-54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69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37C31-8C04-4154-A33D-CDBBB28E5E06}" type="datetimeFigureOut">
              <a:rPr lang="fr-FR" smtClean="0"/>
              <a:pPr/>
              <a:t>24/02/2015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89C1B-D7CE-4F3B-89B2-707EED27E410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84889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88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18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A357AE9F-1CE3-41B2-9541-19BB53FE4221}" type="slidenum">
              <a:rPr lang="en-AU" altLang="fr-FR" smtClean="0"/>
              <a:pPr eaLnBrk="1" hangingPunct="1"/>
              <a:t>16</a:t>
            </a:fld>
            <a:endParaRPr lang="en-AU" alt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19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0E2EA6B-7710-4FDE-B26A-E89F594A738B}" type="slidenum">
              <a:rPr lang="en-AU" altLang="fr-FR" smtClean="0"/>
              <a:pPr eaLnBrk="1" hangingPunct="1"/>
              <a:t>22</a:t>
            </a:fld>
            <a:endParaRPr lang="en-AU" alt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208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20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1A056CD6-B3B5-4197-AB41-5DCD7942D9C3}" type="slidenum">
              <a:rPr lang="en-AU" altLang="fr-FR" smtClean="0"/>
              <a:pPr eaLnBrk="1" hangingPunct="1"/>
              <a:t>33</a:t>
            </a:fld>
            <a:endParaRPr lang="en-AU" alt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21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21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9E6AD1E8-C7AC-4C0E-96EF-36867FE41B32}" type="slidenum">
              <a:rPr lang="en-AU" altLang="fr-FR" smtClean="0"/>
              <a:pPr eaLnBrk="1" hangingPunct="1"/>
              <a:t>35</a:t>
            </a:fld>
            <a:endParaRPr lang="en-AU" alt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229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GB" altLang="fr-FR" smtClean="0">
                <a:solidFill>
                  <a:srgbClr val="000000"/>
                </a:solidFill>
                <a:ea typeface="ＭＳ Ｐゴシック" pitchFamily="34" charset="-128"/>
              </a:rPr>
              <a:t>Exemples de timbre vocal : </a:t>
            </a:r>
          </a:p>
          <a:p>
            <a:pPr>
              <a:buFontTx/>
              <a:buChar char="-"/>
            </a:pPr>
            <a:r>
              <a:rPr lang="en-GB" altLang="fr-FR" smtClean="0">
                <a:solidFill>
                  <a:srgbClr val="000000"/>
                </a:solidFill>
                <a:ea typeface="ＭＳ Ｐゴシック" pitchFamily="34" charset="-128"/>
              </a:rPr>
              <a:t>Vous ne l'avez pas fait à </a:t>
            </a:r>
            <a:r>
              <a:rPr lang="en-GB" altLang="fr-FR" i="1" smtClean="0">
                <a:solidFill>
                  <a:srgbClr val="000000"/>
                </a:solidFill>
                <a:ea typeface="ＭＳ Ｐゴシック" pitchFamily="34" charset="-128"/>
              </a:rPr>
              <a:t>dessein</a:t>
            </a:r>
          </a:p>
          <a:p>
            <a:pPr>
              <a:buFontTx/>
              <a:buChar char="-"/>
            </a:pPr>
            <a:r>
              <a:rPr lang="en-GB" altLang="fr-FR" smtClean="0">
                <a:solidFill>
                  <a:srgbClr val="000000"/>
                </a:solidFill>
                <a:ea typeface="ＭＳ Ｐゴシック" pitchFamily="34" charset="-128"/>
              </a:rPr>
              <a:t>Est-ce un nouveau vêtement ? </a:t>
            </a:r>
          </a:p>
        </p:txBody>
      </p:sp>
      <p:sp>
        <p:nvSpPr>
          <p:cNvPr id="422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92D9E635-68B9-4185-BD7E-01E77921AAEC}" type="slidenum">
              <a:rPr lang="en-AU" altLang="fr-FR" smtClean="0">
                <a:solidFill>
                  <a:srgbClr val="000000"/>
                </a:solidFill>
                <a:cs typeface="Arial" charset="0"/>
              </a:rPr>
              <a:pPr eaLnBrk="1" hangingPunct="1"/>
              <a:t>40</a:t>
            </a:fld>
            <a:endParaRPr lang="en-AU" altLang="fr-FR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789871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678021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fr-FR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578081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912463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15734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31545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060455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480146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42990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75779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Drag picture to placeholder or click icon to add</a:t>
            </a:r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249134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  <a:endParaRPr lang="en-A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AU" smtClean="0"/>
          </a:p>
        </p:txBody>
      </p:sp>
      <p:sp>
        <p:nvSpPr>
          <p:cNvPr id="1028" name="Rectangle 7"/>
          <p:cNvSpPr>
            <a:spLocks noChangeArrowheads="1"/>
          </p:cNvSpPr>
          <p:nvPr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2303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Communiquer avec les enfants</a:t>
            </a:r>
          </a:p>
        </p:txBody>
      </p:sp>
      <p:sp>
        <p:nvSpPr>
          <p:cNvPr id="142339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Module D : Communiquer avec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Formation à la gestion de cas</a:t>
            </a:r>
          </a:p>
          <a:p>
            <a:pPr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68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/>
            </a:r>
            <a:b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SESSION 1 – EXERCICE 3</a:t>
            </a:r>
          </a:p>
        </p:txBody>
      </p:sp>
      <p:sp>
        <p:nvSpPr>
          <p:cNvPr id="151555" name="Text Placeholder 2"/>
          <p:cNvSpPr>
            <a:spLocks noGrp="1"/>
          </p:cNvSpPr>
          <p:nvPr>
            <p:ph type="body" idx="1"/>
          </p:nvPr>
        </p:nvSpPr>
        <p:spPr>
          <a:xfrm>
            <a:off x="660400" y="3429000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Organiser l'entretien</a:t>
            </a:r>
          </a:p>
        </p:txBody>
      </p:sp>
      <p:pic>
        <p:nvPicPr>
          <p:cNvPr id="15258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313" y="981075"/>
            <a:ext cx="3840162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81" name="TextBox 2"/>
          <p:cNvSpPr txBox="1">
            <a:spLocks noChangeArrowheads="1"/>
          </p:cNvSpPr>
          <p:nvPr/>
        </p:nvSpPr>
        <p:spPr bwMode="auto">
          <a:xfrm>
            <a:off x="2627313" y="3948113"/>
            <a:ext cx="3302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fr-FR" sz="1200">
                <a:solidFill>
                  <a:srgbClr val="000000"/>
                </a:solidFill>
                <a:latin typeface="Calibri" pitchFamily="34" charset="0"/>
              </a:rPr>
              <a:t>Photo</a:t>
            </a:r>
            <a:r>
              <a:rPr lang="en-GB" altLang="fr-FR" sz="1200">
                <a:solidFill>
                  <a:srgbClr val="000000"/>
                </a:solidFill>
              </a:rPr>
              <a:t> </a:t>
            </a:r>
            <a:r>
              <a:rPr lang="en-GB" altLang="fr-FR" sz="1200">
                <a:solidFill>
                  <a:srgbClr val="000000"/>
                </a:solidFill>
                <a:latin typeface="Calibri" pitchFamily="34" charset="0"/>
              </a:rPr>
              <a:t>: UNHCR PGDS et personnel de haut niveau </a:t>
            </a:r>
          </a:p>
        </p:txBody>
      </p:sp>
    </p:spTree>
    <p:extLst>
      <p:ext uri="{BB962C8B-B14F-4D97-AF65-F5344CB8AC3E}">
        <p14:creationId xmlns:p14="http://schemas.microsoft.com/office/powerpoint/2010/main" xmlns="" val="107309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713788" cy="720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Travail de groupe sur l'organisation et la gestion des entretiens</a:t>
            </a:r>
          </a:p>
        </p:txBody>
      </p:sp>
      <p:sp>
        <p:nvSpPr>
          <p:cNvPr id="15257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lnSpc>
                <a:spcPct val="130000"/>
              </a:lnSpc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GROUPE 1 :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Que dois-je faire avant la rencontre ? </a:t>
            </a:r>
          </a:p>
          <a:p>
            <a:pPr>
              <a:lnSpc>
                <a:spcPct val="130000"/>
              </a:lnSpc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GROUPE 2 :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Où devons-nous nous rencontrer ? </a:t>
            </a:r>
          </a:p>
          <a:p>
            <a:pPr>
              <a:lnSpc>
                <a:spcPct val="130000"/>
              </a:lnSpc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GROUPE 3 :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Quelle doit être la durée de la conversation ? </a:t>
            </a:r>
          </a:p>
          <a:p>
            <a:pPr>
              <a:lnSpc>
                <a:spcPct val="130000"/>
              </a:lnSpc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GROUPE 4 :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Dois-je prendre des notes pendant que nous discutons ? 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7547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153603" name="Content Placeholder 2"/>
          <p:cNvSpPr>
            <a:spLocks noGrp="1"/>
          </p:cNvSpPr>
          <p:nvPr>
            <p:ph idx="1"/>
          </p:nvPr>
        </p:nvSpPr>
        <p:spPr>
          <a:xfrm>
            <a:off x="250825" y="1341438"/>
            <a:ext cx="8569325" cy="4392612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Avant &gt;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Ayez l'esprit ouvert, lisez les informations disponibles, séparez-vous des distractions (téléphones sur silencieux !) </a:t>
            </a:r>
          </a:p>
          <a:p>
            <a:pPr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Le lieu de rencontre &gt;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Calme, sécurisé, adapté aux enfants, asseyez-vous au même niveau, retirez les barrières, suivez le langage corporel. </a:t>
            </a:r>
          </a:p>
          <a:p>
            <a:pPr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La longueur de vos entretiens &gt;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Tenez compte de l'âge de l'enfant, prenez le temps de bâtir la confiance, ayez des entretiens brefs ou reprogrammez au besoin. </a:t>
            </a:r>
          </a:p>
          <a:p>
            <a:pPr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Prise de notes &gt;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Bâtissez la confiance d'abord, expliquez pourquoi les notes sont nécessaires et demandez la permission, ne prenez les notes que lorsque cela est nécessaire.  </a:t>
            </a:r>
          </a:p>
        </p:txBody>
      </p:sp>
    </p:spTree>
    <p:extLst>
      <p:ext uri="{BB962C8B-B14F-4D97-AF65-F5344CB8AC3E}">
        <p14:creationId xmlns:p14="http://schemas.microsoft.com/office/powerpoint/2010/main" xmlns="" val="1687768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37128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itle 1"/>
          <p:cNvSpPr>
            <a:spLocks noGrp="1"/>
          </p:cNvSpPr>
          <p:nvPr>
            <p:ph type="title"/>
          </p:nvPr>
        </p:nvSpPr>
        <p:spPr>
          <a:xfrm>
            <a:off x="684213" y="3429000"/>
            <a:ext cx="7772400" cy="13620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/>
            </a:r>
            <a:b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SESSION 1 – EXERCICE 4</a:t>
            </a:r>
            <a:b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/>
            </a:r>
            <a:b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fr-FR" sz="1800" b="0" cap="none" noProof="0" smtClean="0">
                <a:solidFill>
                  <a:srgbClr val="000000"/>
                </a:solidFill>
                <a:ea typeface="ＭＳ Ｐゴシック" pitchFamily="34" charset="-128"/>
              </a:rPr>
              <a:t>Source : Caring for Child Survivors</a:t>
            </a:r>
          </a:p>
        </p:txBody>
      </p:sp>
      <p:sp>
        <p:nvSpPr>
          <p:cNvPr id="154627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49500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Âge et stade de croissance</a:t>
            </a:r>
          </a:p>
        </p:txBody>
      </p:sp>
    </p:spTree>
    <p:extLst>
      <p:ext uri="{BB962C8B-B14F-4D97-AF65-F5344CB8AC3E}">
        <p14:creationId xmlns:p14="http://schemas.microsoft.com/office/powerpoint/2010/main" xmlns="" val="163988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Âge et stade de croissance</a:t>
            </a:r>
          </a:p>
        </p:txBody>
      </p:sp>
      <p:sp>
        <p:nvSpPr>
          <p:cNvPr id="15565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>
            <a:normAutofit/>
          </a:bodyPr>
          <a:lstStyle/>
          <a:p>
            <a:pPr marL="0" indent="0"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Parler avec les enfants nécessite des travailleurs sociaux qu'ils tiennent compte de plusieurs facteurs, dont :</a:t>
            </a:r>
          </a:p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L'âge de l'enfant et le stade de croissance. 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Comment le développement de l'enfant peut être influencé, par exemple par :</a:t>
            </a:r>
          </a:p>
          <a:p>
            <a:pPr lvl="2"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L'âge </a:t>
            </a:r>
          </a:p>
          <a:p>
            <a:pPr lvl="2"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La culture </a:t>
            </a:r>
          </a:p>
          <a:p>
            <a:pPr lvl="2"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Son expérience</a:t>
            </a:r>
          </a:p>
          <a:p>
            <a:pPr lvl="2">
              <a:buFontTx/>
              <a:buNone/>
              <a:defRPr/>
            </a:pPr>
            <a:endParaRPr lang="fr-FR" b="1" noProof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59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1566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888" cy="4392612"/>
          </a:xfrm>
        </p:spPr>
        <p:txBody>
          <a:bodyPr/>
          <a:lstStyle/>
          <a:p>
            <a:pPr marL="0" indent="0"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La communication doit être adaptée :</a:t>
            </a:r>
          </a:p>
          <a:p>
            <a:pPr marL="0" indent="0">
              <a:buFontTx/>
              <a:buChar char="•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Aux enfants de tous âges</a:t>
            </a:r>
          </a:p>
          <a:p>
            <a:pPr marL="0" indent="0">
              <a:buFontTx/>
              <a:buChar char="•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Aux enfants à différents stades de croissance et différentes capacités.</a:t>
            </a:r>
          </a:p>
          <a:p>
            <a:pPr marL="0" indent="0">
              <a:buFontTx/>
              <a:buChar char="•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À ce qui est normal dans la culture.  </a:t>
            </a:r>
          </a:p>
          <a:p>
            <a:pPr marL="0" indent="0">
              <a:defRPr/>
            </a:pPr>
            <a:endParaRPr lang="fr-FR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Le développement de l'enfant peut être affecté par des crises humanitaires. </a:t>
            </a:r>
          </a:p>
          <a:p>
            <a:pPr marL="0" indent="0">
              <a:buFontTx/>
              <a:buChar char="•"/>
              <a:defRPr/>
            </a:pPr>
            <a:endParaRPr lang="fr-FR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Adaptez la communication au contexte de ces enfants. 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Vous devrez peut-être les traiter comme s'ils étaient plus jeunes. </a:t>
            </a:r>
          </a:p>
          <a:p>
            <a:pPr marL="0" indent="0" algn="ctr">
              <a:defRPr/>
            </a:pPr>
            <a:r>
              <a:rPr lang="fr-FR" sz="1800" i="1" noProof="0" smtClean="0">
                <a:solidFill>
                  <a:srgbClr val="000000"/>
                </a:solidFill>
                <a:ea typeface="ＭＳ Ｐゴシック" pitchFamily="34" charset="-128"/>
              </a:rPr>
              <a:t>Source : Communicating with Children in Distress.</a:t>
            </a:r>
          </a:p>
        </p:txBody>
      </p:sp>
    </p:spTree>
    <p:extLst>
      <p:ext uri="{BB962C8B-B14F-4D97-AF65-F5344CB8AC3E}">
        <p14:creationId xmlns:p14="http://schemas.microsoft.com/office/powerpoint/2010/main" xmlns="" val="92966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83370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EXERCICE FACULTATIF</a:t>
            </a:r>
          </a:p>
        </p:txBody>
      </p:sp>
      <p:sp>
        <p:nvSpPr>
          <p:cNvPr id="15769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Communication et culture</a:t>
            </a:r>
          </a:p>
        </p:txBody>
      </p:sp>
    </p:spTree>
    <p:extLst>
      <p:ext uri="{BB962C8B-B14F-4D97-AF65-F5344CB8AC3E}">
        <p14:creationId xmlns:p14="http://schemas.microsoft.com/office/powerpoint/2010/main" xmlns="" val="24017622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TRAVAIL en binôme sur la thématique Communication et culture </a:t>
            </a:r>
          </a:p>
        </p:txBody>
      </p:sp>
      <p:sp>
        <p:nvSpPr>
          <p:cNvPr id="15872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>
            <a:normAutofit lnSpcReduction="10000"/>
          </a:bodyPr>
          <a:lstStyle/>
          <a:p>
            <a:pPr marL="0" indent="0"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Comment les membres de la communauté au sein de laquelle vous travaillez s'attendent à ce que les enfants communiquent avec les adultes (par exemple grands parents, parents, enseignants). </a:t>
            </a:r>
          </a:p>
          <a:p>
            <a:pPr marL="0" indent="0">
              <a:defRPr/>
            </a:pPr>
            <a:endParaRPr lang="fr-FR" altLang="en-US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Comment cela varie avec l'âge de l'enfant</a:t>
            </a:r>
          </a:p>
          <a:p>
            <a:pPr marL="0" indent="0">
              <a:buFontTx/>
              <a:buChar char="•"/>
              <a:defRPr/>
            </a:pPr>
            <a:endParaRPr lang="fr-FR" altLang="en-US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Quelle est votre expérience du travail avec des personnes issues de cultures différentes ? Y avait-il des difficultés de communication ? </a:t>
            </a:r>
          </a:p>
          <a:p>
            <a:pPr marL="0" indent="0">
              <a:buFontTx/>
              <a:buChar char="•"/>
              <a:defRPr/>
            </a:pPr>
            <a:endParaRPr lang="fr-FR" altLang="en-US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Quels sont les mots / expressions employées pour la tristesse, l'inquiétude, l'anxiété, la colère dans les langues utilisées par les personnes avec qui vous travaillez ?</a:t>
            </a:r>
          </a:p>
          <a:p>
            <a:pPr marL="0" indent="0" algn="r">
              <a:defRPr/>
            </a:pPr>
            <a:endParaRPr lang="fr-FR" altLang="en-US" noProof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1221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Objectif du module et acquis d'apprentissage</a:t>
            </a:r>
          </a:p>
        </p:txBody>
      </p:sp>
      <p:sp>
        <p:nvSpPr>
          <p:cNvPr id="14336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Objectif du module : </a:t>
            </a: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fournir aux participants des connaissances approfondies et des techniques de communication et d’entretien des enfants de différents âges et capacités</a:t>
            </a:r>
          </a:p>
          <a:p>
            <a:pPr>
              <a:defRPr/>
            </a:pPr>
            <a:endParaRPr lang="fr-FR" sz="18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0">
              <a:buFontTx/>
              <a:buChar char="•"/>
              <a:defRPr/>
            </a:pPr>
            <a:r>
              <a:rPr lang="fr-FR" sz="1800" dirty="0"/>
              <a:t>Expliquez en quoi la communication est importante pour la gestion de cas</a:t>
            </a:r>
            <a:r>
              <a:rPr lang="fr-FR" sz="1800" dirty="0" smtClean="0"/>
              <a:t>.</a:t>
            </a: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Connaître les meilleures pratiques en matière de communication avec les enfants.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Savoir comment organiser et gérer un entretien avec un enfant.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Donner des exemples de la façon dont il faut communiquer avec les enfants de différents groupes d'âges et capacités.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Utiliser un éventail de techniques de communication verbale.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Utiliser un </a:t>
            </a:r>
            <a:r>
              <a:rPr lang="fr-FR" sz="1800" dirty="0" smtClean="0">
                <a:solidFill>
                  <a:srgbClr val="000000"/>
                </a:solidFill>
                <a:ea typeface="ＭＳ Ｐゴシック" pitchFamily="34" charset="-128"/>
              </a:rPr>
              <a:t>éventail techniques de communication </a:t>
            </a: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non  verbale.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Être en mesure de relever les défis courants liés à la communication avec les enfants.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fr-FR" sz="18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en mesure d'utiliser les techniques créatives pour communiquer avec les enfants.</a:t>
            </a:r>
          </a:p>
          <a:p>
            <a:pPr>
              <a:defRPr/>
            </a:pPr>
            <a:endParaRPr lang="fr-FR" sz="1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0102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EXERCICE FACULTATIF</a:t>
            </a:r>
          </a:p>
        </p:txBody>
      </p:sp>
      <p:sp>
        <p:nvSpPr>
          <p:cNvPr id="15974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Recours aux interprètes</a:t>
            </a:r>
          </a:p>
        </p:txBody>
      </p:sp>
    </p:spTree>
    <p:extLst>
      <p:ext uri="{BB962C8B-B14F-4D97-AF65-F5344CB8AC3E}">
        <p14:creationId xmlns:p14="http://schemas.microsoft.com/office/powerpoint/2010/main" xmlns="" val="23824154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Recours aux interprètes</a:t>
            </a:r>
          </a:p>
        </p:txBody>
      </p:sp>
      <p:sp>
        <p:nvSpPr>
          <p:cNvPr id="160771" name="Content Placeholder 2"/>
          <p:cNvSpPr>
            <a:spLocks noGrp="1"/>
          </p:cNvSpPr>
          <p:nvPr>
            <p:ph idx="1"/>
          </p:nvPr>
        </p:nvSpPr>
        <p:spPr>
          <a:xfrm>
            <a:off x="250825" y="1341438"/>
            <a:ext cx="8480425" cy="4392612"/>
          </a:xfrm>
        </p:spPr>
        <p:txBody>
          <a:bodyPr>
            <a:normAutofit fontScale="92500" lnSpcReduction="10000"/>
          </a:bodyPr>
          <a:lstStyle/>
          <a:p>
            <a:pPr marL="0" indent="0">
              <a:defRPr/>
            </a:pPr>
            <a:r>
              <a:rPr lang="fr-FR" sz="2100" noProof="0" dirty="0" smtClean="0">
                <a:solidFill>
                  <a:srgbClr val="000000"/>
                </a:solidFill>
                <a:ea typeface="ＭＳ Ｐゴシック" pitchFamily="34" charset="-128"/>
              </a:rPr>
              <a:t>Si vous ou l'enfant ne parlez pas votre langue maternelle,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sz="21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assurez-vous que vous êtes compris(e)</a:t>
            </a:r>
            <a:r>
              <a:rPr lang="fr-FR" sz="2100" noProof="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defRPr/>
            </a:pPr>
            <a:endParaRPr lang="fr-FR" sz="21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100" noProof="0" dirty="0" smtClean="0">
                <a:solidFill>
                  <a:srgbClr val="000000"/>
                </a:solidFill>
                <a:ea typeface="ＭＳ Ｐゴシック" pitchFamily="34" charset="-128"/>
              </a:rPr>
              <a:t>Ayez recours à un interprète au besoin :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sz="2100" noProof="0" dirty="0" smtClean="0">
                <a:solidFill>
                  <a:srgbClr val="000000"/>
                </a:solidFill>
                <a:ea typeface="ＭＳ Ｐゴシック" pitchFamily="34" charset="-128"/>
              </a:rPr>
              <a:t>Ne le faites pas si vous abordez des </a:t>
            </a:r>
            <a:r>
              <a:rPr lang="fr-FR" sz="21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questions de sécurité </a:t>
            </a:r>
            <a:r>
              <a:rPr lang="fr-FR" sz="2100" noProof="0" dirty="0" smtClean="0">
                <a:solidFill>
                  <a:srgbClr val="000000"/>
                </a:solidFill>
                <a:ea typeface="ＭＳ Ｐゴシック" pitchFamily="34" charset="-128"/>
              </a:rPr>
              <a:t>par exemple recrutement/abus sexuels.   </a:t>
            </a:r>
          </a:p>
          <a:p>
            <a:pPr marL="0" indent="0">
              <a:buFont typeface="Wingdings" pitchFamily="2" charset="2"/>
              <a:buChar char="Ø"/>
              <a:defRPr/>
            </a:pPr>
            <a:endParaRPr lang="fr-FR" sz="21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sz="21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Problèmes potentiels : </a:t>
            </a:r>
            <a:r>
              <a:rPr lang="fr-FR" sz="2100" noProof="0" dirty="0" smtClean="0">
                <a:solidFill>
                  <a:srgbClr val="000000"/>
                </a:solidFill>
                <a:ea typeface="ＭＳ Ｐゴシック" pitchFamily="34" charset="-128"/>
              </a:rPr>
              <a:t>L'interprète peut :</a:t>
            </a:r>
          </a:p>
          <a:p>
            <a:pPr marL="0" indent="0">
              <a:buFontTx/>
              <a:buChar char="•"/>
              <a:defRPr/>
            </a:pPr>
            <a:r>
              <a:rPr lang="fr-FR" sz="2100" noProof="0" dirty="0" smtClean="0">
                <a:solidFill>
                  <a:srgbClr val="000000"/>
                </a:solidFill>
                <a:ea typeface="ＭＳ Ｐゴシック" pitchFamily="34" charset="-128"/>
              </a:rPr>
              <a:t>Avoir des difficultés à interpréter l'une des langues utilisées.</a:t>
            </a:r>
          </a:p>
          <a:p>
            <a:pPr marL="0" indent="0">
              <a:buFontTx/>
              <a:buChar char="•"/>
              <a:defRPr/>
            </a:pPr>
            <a:r>
              <a:rPr lang="fr-FR" sz="2100" noProof="0" dirty="0" smtClean="0">
                <a:solidFill>
                  <a:srgbClr val="000000"/>
                </a:solidFill>
                <a:ea typeface="ＭＳ Ｐゴシック" pitchFamily="34" charset="-128"/>
              </a:rPr>
              <a:t>Avoir de faibles aptitudes de communication ou mal comprendre ce qui est dit.</a:t>
            </a:r>
          </a:p>
          <a:p>
            <a:pPr marL="342900" lvl="2" indent="-342900">
              <a:defRPr/>
            </a:pPr>
            <a:r>
              <a:rPr lang="fr-FR" sz="2100" noProof="0" dirty="0" smtClean="0">
                <a:solidFill>
                  <a:srgbClr val="000000"/>
                </a:solidFill>
                <a:ea typeface="ＭＳ Ｐゴシック" pitchFamily="34" charset="-128"/>
              </a:rPr>
              <a:t>Prendre des libertés, décider de quelle question poser, ou ne pas interpréter tout ce qui est dit.</a:t>
            </a:r>
          </a:p>
          <a:p>
            <a:pPr marL="342900" lvl="2" indent="-342900">
              <a:buFontTx/>
              <a:buNone/>
              <a:defRPr/>
            </a:pPr>
            <a:endParaRPr lang="fr-FR" sz="14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342900" lvl="2" indent="-342900">
              <a:buFontTx/>
              <a:buNone/>
              <a:defRPr/>
            </a:pPr>
            <a:r>
              <a:rPr lang="fr-FR" sz="14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Adapté de Standard Operating </a:t>
            </a:r>
            <a:r>
              <a:rPr lang="fr-FR" sz="14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Procedures</a:t>
            </a:r>
            <a:r>
              <a:rPr lang="fr-FR" sz="14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for Child Protection Case Management in </a:t>
            </a:r>
            <a:r>
              <a:rPr lang="fr-FR" sz="14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Dadaab</a:t>
            </a:r>
            <a:endParaRPr lang="fr-FR" sz="14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fr-FR" sz="14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771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Recours aux interprètes...</a:t>
            </a:r>
          </a:p>
        </p:txBody>
      </p:sp>
      <p:sp>
        <p:nvSpPr>
          <p:cNvPr id="161795" name="Content Placeholder 2"/>
          <p:cNvSpPr>
            <a:spLocks noGrp="1"/>
          </p:cNvSpPr>
          <p:nvPr>
            <p:ph idx="1"/>
          </p:nvPr>
        </p:nvSpPr>
        <p:spPr>
          <a:xfrm>
            <a:off x="250825" y="1052513"/>
            <a:ext cx="8497888" cy="4392612"/>
          </a:xfrm>
        </p:spPr>
        <p:txBody>
          <a:bodyPr>
            <a:normAutofit fontScale="92500" lnSpcReduction="10000"/>
          </a:bodyPr>
          <a:lstStyle/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Essayez de trouver un interprète fidèle, sensible, chose qui peut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prendre du temps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Une personne en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position d'autorité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n'est pas toujours la meilleure personne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Sa présence peut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empêcher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l'enfant de parler librement.</a:t>
            </a:r>
          </a:p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Lorsque vous trouvez un interprète ayant les aptitudes requises,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préparez-le/là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</a:p>
          <a:p>
            <a:pPr marL="0" indent="0"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Discutez de l'importance de la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confidentialité</a:t>
            </a:r>
          </a:p>
          <a:p>
            <a:pPr marL="0" indent="0"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E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xercez-vous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et discutez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de la façon dont certains mots ou certaines idées doivent être traduit(e)s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				</a:t>
            </a:r>
          </a:p>
          <a:p>
            <a:pPr marL="914400" lvl="2" indent="0">
              <a:buFontTx/>
              <a:buNone/>
              <a:defRPr/>
            </a:pPr>
            <a:endParaRPr lang="fr-FR" sz="14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914400" lvl="2" indent="0">
              <a:buFontTx/>
              <a:buNone/>
              <a:defRPr/>
            </a:pPr>
            <a:r>
              <a:rPr lang="fr-FR" sz="14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400" noProof="0" dirty="0" smtClean="0">
                <a:solidFill>
                  <a:srgbClr val="000000"/>
                </a:solidFill>
                <a:ea typeface="ＭＳ Ｐゴシック" pitchFamily="34" charset="-128"/>
              </a:rPr>
              <a:t>Standard Operating </a:t>
            </a:r>
            <a:r>
              <a:rPr lang="fr-FR" sz="1400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Procedures</a:t>
            </a:r>
            <a:r>
              <a:rPr lang="fr-FR" sz="1400" noProof="0" dirty="0" smtClean="0">
                <a:solidFill>
                  <a:srgbClr val="000000"/>
                </a:solidFill>
                <a:ea typeface="ＭＳ Ｐゴシック" pitchFamily="34" charset="-128"/>
              </a:rPr>
              <a:t> for Child Protection Case Management in </a:t>
            </a:r>
            <a:r>
              <a:rPr lang="fr-FR" sz="1400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Dadaab</a:t>
            </a:r>
            <a:r>
              <a:rPr lang="fr-FR" sz="1400" noProof="0" dirty="0" smtClean="0">
                <a:solidFill>
                  <a:srgbClr val="000000"/>
                </a:solidFill>
                <a:ea typeface="ＭＳ Ｐゴシック" pitchFamily="34" charset="-128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149695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/>
            </a:r>
            <a:b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SESSION 2 – EXERCICE 1</a:t>
            </a:r>
          </a:p>
        </p:txBody>
      </p:sp>
      <p:sp>
        <p:nvSpPr>
          <p:cNvPr id="16281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Communication verbale</a:t>
            </a:r>
          </a:p>
        </p:txBody>
      </p:sp>
    </p:spTree>
    <p:extLst>
      <p:ext uri="{BB962C8B-B14F-4D97-AF65-F5344CB8AC3E}">
        <p14:creationId xmlns:p14="http://schemas.microsoft.com/office/powerpoint/2010/main" xmlns="" val="102936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Trois types de questions </a:t>
            </a:r>
          </a:p>
        </p:txBody>
      </p:sp>
      <p:sp>
        <p:nvSpPr>
          <p:cNvPr id="163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Calibri" pitchFamily="34" charset="0"/>
              <a:buAutoNum type="arabicPeriod"/>
              <a:defRPr/>
            </a:pPr>
            <a:endParaRPr lang="fr-FR" sz="28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514350" indent="-514350">
              <a:buFont typeface="Calibri" pitchFamily="34" charset="0"/>
              <a:buAutoNum type="arabicPeriod"/>
              <a:defRPr/>
            </a:pPr>
            <a:r>
              <a:rPr lang="fr-FR" sz="28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Questions fermées</a:t>
            </a:r>
          </a:p>
          <a:p>
            <a:pPr marL="514350" indent="-514350">
              <a:buFont typeface="Calibri" pitchFamily="34" charset="0"/>
              <a:buAutoNum type="arabicPeriod"/>
              <a:defRPr/>
            </a:pPr>
            <a:endParaRPr lang="fr-FR" sz="28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514350" indent="-514350">
              <a:buFont typeface="Calibri" pitchFamily="34" charset="0"/>
              <a:buAutoNum type="arabicPeriod"/>
              <a:defRPr/>
            </a:pPr>
            <a:r>
              <a:rPr lang="fr-FR" sz="28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Questions directives</a:t>
            </a:r>
            <a:endParaRPr lang="fr-FR" sz="2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514350" indent="-514350">
              <a:buFont typeface="Calibri" pitchFamily="34" charset="0"/>
              <a:buAutoNum type="arabicPeriod"/>
              <a:defRPr/>
            </a:pPr>
            <a:endParaRPr lang="fr-FR" sz="28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514350" indent="-514350">
              <a:buFont typeface="Calibri" pitchFamily="34" charset="0"/>
              <a:buAutoNum type="arabicPeriod"/>
              <a:defRPr/>
            </a:pPr>
            <a:r>
              <a:rPr lang="fr-FR" sz="28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Questions ouvertes </a:t>
            </a:r>
          </a:p>
          <a:p>
            <a:pPr marL="514350" indent="-514350">
              <a:buFont typeface="Calibri" pitchFamily="34" charset="0"/>
              <a:buAutoNum type="arabicPeriod"/>
              <a:defRPr/>
            </a:pPr>
            <a:endParaRPr lang="fr-FR" sz="28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80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Questions fermées, ouvertes et directives</a:t>
            </a:r>
          </a:p>
        </p:txBody>
      </p:sp>
      <p:sp>
        <p:nvSpPr>
          <p:cNvPr id="16486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80425" cy="4392612"/>
          </a:xfrm>
        </p:spPr>
        <p:txBody>
          <a:bodyPr>
            <a:normAutofit/>
          </a:bodyPr>
          <a:lstStyle/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questions fermées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appellent un « oui », un « non », ou des réponses tout aussi simples. 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Les questions directives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« suggèrent » la réponse « oui » ou « non », ce qui amène l'enfant à donner une réponse particulière.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Les questions ouvertes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ne suggèrent aucune réponse du genre vrai ou faux et encouragent l'enfant à continuer de parler.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Communicating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with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Helping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in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Distress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78622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charRg st="68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charRg st="170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charRg st="231" end="2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Questions ouvertes et directives</a:t>
            </a:r>
          </a:p>
        </p:txBody>
      </p:sp>
      <p:sp>
        <p:nvSpPr>
          <p:cNvPr id="16589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259763" cy="439261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Questions ouvertes : </a:t>
            </a:r>
          </a:p>
          <a:p>
            <a:pPr>
              <a:defRPr/>
            </a:pPr>
            <a:r>
              <a:rPr lang="fr-FR" dirty="0">
                <a:solidFill>
                  <a:srgbClr val="000000"/>
                </a:solidFill>
                <a:ea typeface="ＭＳ Ｐゴシック" pitchFamily="34" charset="-128"/>
              </a:rPr>
              <a:t>« Que s'est-il passé par la suite ? » 	« À quoi ça ressemble, vivre ici ? »</a:t>
            </a:r>
          </a:p>
          <a:p>
            <a:pPr>
              <a:defRPr/>
            </a:pPr>
            <a:r>
              <a:rPr lang="fr-FR" dirty="0">
                <a:solidFill>
                  <a:srgbClr val="000000"/>
                </a:solidFill>
                <a:ea typeface="ＭＳ Ｐゴシック" pitchFamily="34" charset="-128"/>
              </a:rPr>
              <a:t>« Veux-tu me dire quelque chose à ce sujet ? » « Qu'as-tu alors fait ? » </a:t>
            </a:r>
            <a:endParaRPr lang="fr-FR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dirty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dirty="0">
                <a:solidFill>
                  <a:srgbClr val="000000"/>
                </a:solidFill>
                <a:ea typeface="ＭＳ Ｐゴシック" pitchFamily="34" charset="-128"/>
              </a:rPr>
              <a:t>Questions directives : </a:t>
            </a: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« Est-ce que tout va bien ? »	« Es-tu d'accord ? »</a:t>
            </a: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« Tu n'aimes pas vivre ici, n'est-ce pas ?»</a:t>
            </a: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« Il n'y a pas de problème à la maison n'est-ce pas ? »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3674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Questions ouvertes 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ou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Commentaires</a:t>
            </a:r>
          </a:p>
        </p:txBody>
      </p:sp>
      <p:sp>
        <p:nvSpPr>
          <p:cNvPr id="16691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80425" cy="4392612"/>
          </a:xfrm>
        </p:spPr>
        <p:txBody>
          <a:bodyPr>
            <a:normAutofit lnSpcReduction="10000"/>
          </a:bodyPr>
          <a:lstStyle/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Les commentaires sur ce que vous dit un(e) enfant lui montrent que vous l'écoutez et essayez de le/la comprendre. </a:t>
            </a:r>
          </a:p>
          <a:p>
            <a:pPr marL="0" indent="0">
              <a:defRPr/>
            </a:pPr>
            <a:endParaRPr lang="fr-FR" sz="2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« Je te crois » 	« ça me fait plaisir que tu me l'aies dit » </a:t>
            </a:r>
          </a:p>
          <a:p>
            <a:pPr marL="0" indent="0">
              <a:defRPr/>
            </a:pPr>
            <a:r>
              <a:rPr lang="fr-FR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« Je suis désolé que cela te soit arrivé »	« Ce n'est pas de ta faute »</a:t>
            </a:r>
          </a:p>
          <a:p>
            <a:pPr marL="0" indent="0">
              <a:defRPr/>
            </a:pPr>
            <a:endParaRPr lang="fr-FR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« Tu es très courageux de parler avec moi, nous allons essayer de t'aider »</a:t>
            </a:r>
          </a:p>
          <a:p>
            <a:pPr marL="0" indent="0" algn="ctr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 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Communicating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with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Helping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in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Distress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and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Caring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for Child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Survivors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16077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charRg st="94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charRg st="136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charRg st="195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Écoute active</a:t>
            </a:r>
          </a:p>
        </p:txBody>
      </p:sp>
      <p:sp>
        <p:nvSpPr>
          <p:cNvPr id="167939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642350" cy="4392613"/>
          </a:xfrm>
        </p:spPr>
        <p:txBody>
          <a:bodyPr>
            <a:normAutofit lnSpcReduction="10000"/>
          </a:bodyPr>
          <a:lstStyle/>
          <a:p>
            <a:pPr marL="0" indent="0"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L'écoute effective est active et non passive.</a:t>
            </a:r>
          </a:p>
          <a:p>
            <a:pPr marL="0" indent="0">
              <a:defRPr/>
            </a:pPr>
            <a:endParaRPr lang="fr-FR" altLang="en-US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Manifestez de l'intérêt pour l'enfant. 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Comprenez d'abord ce que l'enfant veut dire.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Communiquez ensuite avec lui/elle. </a:t>
            </a:r>
          </a:p>
          <a:p>
            <a:pPr marL="0" indent="0">
              <a:buFontTx/>
              <a:buChar char="•"/>
              <a:defRPr/>
            </a:pPr>
            <a:endParaRPr lang="fr-FR" altLang="en-US" b="1" i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Paraphraser, revenir en arrière et résumer constituent des techniques d'écoute actives. </a:t>
            </a:r>
          </a:p>
          <a:p>
            <a:pPr marL="0" indent="0">
              <a:buFontTx/>
              <a:buChar char="•"/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Ces techniques peuvent être utiles lorsqu'une histoire est compliquée et que nous avons besoin de comprendre clairement. </a:t>
            </a:r>
          </a:p>
          <a:p>
            <a:pPr marL="342900" lvl="1" indent="-342900" algn="ctr">
              <a:buFontTx/>
              <a:buNone/>
              <a:defRPr/>
            </a:pPr>
            <a:r>
              <a:rPr lang="fr-FR" altLang="en-US" sz="1800" i="1" noProof="0" smtClean="0">
                <a:solidFill>
                  <a:srgbClr val="000000"/>
                </a:solidFill>
                <a:ea typeface="ＭＳ Ｐゴシック" pitchFamily="34" charset="-128"/>
              </a:rPr>
              <a:t>Source : Communicating with children: Helping Children in Distress </a:t>
            </a:r>
          </a:p>
          <a:p>
            <a:pPr marL="0" indent="0">
              <a:defRPr/>
            </a:pPr>
            <a:endParaRPr lang="fr-FR" altLang="en-US" sz="1800" noProof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04330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Paraphraser</a:t>
            </a:r>
          </a:p>
        </p:txBody>
      </p:sp>
      <p:sp>
        <p:nvSpPr>
          <p:cNvPr id="168963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497888" cy="4392612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fr-FR" sz="2800" noProof="0" dirty="0" smtClean="0">
                <a:solidFill>
                  <a:srgbClr val="000000"/>
                </a:solidFill>
                <a:ea typeface="ＭＳ Ｐゴシック" pitchFamily="34" charset="-128"/>
              </a:rPr>
              <a:t>Montrez que vous avez entendu ou compris. </a:t>
            </a:r>
          </a:p>
          <a:p>
            <a:pPr>
              <a:defRPr/>
            </a:pPr>
            <a:endParaRPr lang="fr-FR" sz="2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800" noProof="0" dirty="0" smtClean="0">
                <a:solidFill>
                  <a:srgbClr val="000000"/>
                </a:solidFill>
                <a:ea typeface="ＭＳ Ｐゴシック" pitchFamily="34" charset="-128"/>
              </a:rPr>
              <a:t>Peut alors vous aider à vérifier l'exactitude de ce que vous avez compris. </a:t>
            </a:r>
          </a:p>
          <a:p>
            <a:pPr>
              <a:defRPr/>
            </a:pPr>
            <a:endParaRPr lang="fr-FR" sz="2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sz="2800" noProof="0" dirty="0" smtClean="0">
                <a:solidFill>
                  <a:srgbClr val="000000"/>
                </a:solidFill>
                <a:ea typeface="ＭＳ Ｐゴシック" pitchFamily="34" charset="-128"/>
              </a:rPr>
              <a:t>Choisissez vos propres mots pour décrire l'expérience de l'autre.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2800" noProof="0" dirty="0" smtClean="0">
                <a:solidFill>
                  <a:srgbClr val="000000"/>
                </a:solidFill>
                <a:ea typeface="ＭＳ Ｐゴシック" pitchFamily="34" charset="-128"/>
              </a:rPr>
              <a:t>N'ajoutez rien et ne dénaturez pas la signification donnée par l'autre.</a:t>
            </a:r>
            <a:endParaRPr lang="fr-FR" sz="1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Document relatif aux aptitudes à l'écoute active</a:t>
            </a:r>
          </a:p>
        </p:txBody>
      </p:sp>
    </p:spTree>
    <p:extLst>
      <p:ext uri="{BB962C8B-B14F-4D97-AF65-F5344CB8AC3E}">
        <p14:creationId xmlns:p14="http://schemas.microsoft.com/office/powerpoint/2010/main" xmlns="" val="263159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itle 1"/>
          <p:cNvSpPr>
            <a:spLocks noGrp="1"/>
          </p:cNvSpPr>
          <p:nvPr>
            <p:ph type="title"/>
          </p:nvPr>
        </p:nvSpPr>
        <p:spPr>
          <a:xfrm>
            <a:off x="722313" y="3860800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/>
            </a:r>
            <a:b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SESSION 1 – EXERCICE 1</a:t>
            </a:r>
          </a:p>
        </p:txBody>
      </p:sp>
      <p:sp>
        <p:nvSpPr>
          <p:cNvPr id="144387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92375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Qu'est-ce que la communication ?</a:t>
            </a:r>
          </a:p>
        </p:txBody>
      </p:sp>
    </p:spTree>
    <p:extLst>
      <p:ext uri="{BB962C8B-B14F-4D97-AF65-F5344CB8AC3E}">
        <p14:creationId xmlns:p14="http://schemas.microsoft.com/office/powerpoint/2010/main" xmlns="" val="21573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Résumer</a:t>
            </a:r>
          </a:p>
        </p:txBody>
      </p:sp>
      <p:sp>
        <p:nvSpPr>
          <p:cNvPr id="169987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480425" cy="4392612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Char char="•"/>
              <a:defRPr/>
            </a:pPr>
            <a:r>
              <a:rPr lang="fr-FR" sz="2800" noProof="0" smtClean="0">
                <a:solidFill>
                  <a:srgbClr val="000000"/>
                </a:solidFill>
                <a:ea typeface="ＭＳ Ｐゴシック" pitchFamily="34" charset="-128"/>
              </a:rPr>
              <a:t>Clarifie les points énoncés ;</a:t>
            </a:r>
          </a:p>
          <a:p>
            <a:pPr marL="0" indent="0">
              <a:buFontTx/>
              <a:buChar char="•"/>
              <a:defRPr/>
            </a:pPr>
            <a:r>
              <a:rPr lang="fr-FR" sz="2800" noProof="0" smtClean="0">
                <a:solidFill>
                  <a:srgbClr val="000000"/>
                </a:solidFill>
                <a:ea typeface="ＭＳ Ｐゴシック" pitchFamily="34" charset="-128"/>
              </a:rPr>
              <a:t>Rassemble / réorganise les points énoncés par la personne afin qu'ils puissent être examinés, confirmés ou corrigés.</a:t>
            </a:r>
          </a:p>
          <a:p>
            <a:pPr marL="0" indent="0">
              <a:defRPr/>
            </a:pPr>
            <a:endParaRPr lang="fr-FR" sz="2800" i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sz="2800" noProof="0" smtClean="0">
                <a:solidFill>
                  <a:srgbClr val="000000"/>
                </a:solidFill>
                <a:ea typeface="ＭＳ Ｐゴシック" pitchFamily="34" charset="-128"/>
              </a:rPr>
              <a:t>Rassemblez les principales idées / les sentiments pour en faire des énoncés généraux.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sz="2800" noProof="0" smtClean="0">
                <a:solidFill>
                  <a:srgbClr val="000000"/>
                </a:solidFill>
                <a:ea typeface="ＭＳ Ｐゴシック" pitchFamily="34" charset="-128"/>
              </a:rPr>
              <a:t>N'ajoutez rien à ce que la personne a dit. 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sz="2800" noProof="0" smtClean="0">
                <a:solidFill>
                  <a:srgbClr val="000000"/>
                </a:solidFill>
                <a:ea typeface="ＭＳ Ｐゴシック" pitchFamily="34" charset="-128"/>
              </a:rPr>
              <a:t>Évitez les interprétations et évaluations.</a:t>
            </a:r>
          </a:p>
          <a:p>
            <a:pPr marL="0" indent="0" algn="ctr">
              <a:defRPr/>
            </a:pPr>
            <a:r>
              <a:rPr lang="fr-FR" sz="2000" i="1" noProof="0" smtClean="0">
                <a:solidFill>
                  <a:srgbClr val="000000"/>
                </a:solidFill>
                <a:ea typeface="ＭＳ Ｐゴシック" pitchFamily="34" charset="-128"/>
              </a:rPr>
              <a:t>Source : Document relatif aux aptitudes à l'écoute active</a:t>
            </a:r>
          </a:p>
        </p:txBody>
      </p:sp>
    </p:spTree>
    <p:extLst>
      <p:ext uri="{BB962C8B-B14F-4D97-AF65-F5344CB8AC3E}">
        <p14:creationId xmlns:p14="http://schemas.microsoft.com/office/powerpoint/2010/main" xmlns="" val="226303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Revenir en arrière </a:t>
            </a:r>
          </a:p>
        </p:txBody>
      </p:sp>
      <p:sp>
        <p:nvSpPr>
          <p:cNvPr id="17101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>
            <a:normAutofit/>
          </a:bodyPr>
          <a:lstStyle/>
          <a:p>
            <a:pPr>
              <a:buFontTx/>
              <a:buChar char="•"/>
              <a:defRPr/>
            </a:pPr>
            <a:r>
              <a:rPr lang="fr-FR" sz="2800" noProof="0" smtClean="0">
                <a:solidFill>
                  <a:srgbClr val="000000"/>
                </a:solidFill>
                <a:ea typeface="ＭＳ Ｐゴシック" pitchFamily="34" charset="-128"/>
              </a:rPr>
              <a:t>Reflète le sens et ce que l'on ressent de ce qui a été dit.</a:t>
            </a:r>
          </a:p>
          <a:p>
            <a:pPr>
              <a:buFontTx/>
              <a:buChar char="•"/>
              <a:defRPr/>
            </a:pPr>
            <a:r>
              <a:rPr lang="fr-FR" sz="2800" noProof="0" smtClean="0">
                <a:solidFill>
                  <a:srgbClr val="000000"/>
                </a:solidFill>
                <a:ea typeface="ＭＳ Ｐゴシック" pitchFamily="34" charset="-128"/>
              </a:rPr>
              <a:t>Aide l'enfant à se sentir compris, accepté et encouragé à partager. </a:t>
            </a:r>
          </a:p>
          <a:p>
            <a:pPr>
              <a:buFontTx/>
              <a:buChar char="•"/>
              <a:defRPr/>
            </a:pPr>
            <a:endParaRPr lang="fr-FR" sz="28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sz="2800" noProof="0" smtClean="0">
                <a:solidFill>
                  <a:srgbClr val="000000"/>
                </a:solidFill>
                <a:ea typeface="ＭＳ Ｐゴシック" pitchFamily="34" charset="-128"/>
              </a:rPr>
              <a:t>Identifiez avec exactitude les sentiments de l'enfant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2800" noProof="0" smtClean="0">
                <a:solidFill>
                  <a:srgbClr val="000000"/>
                </a:solidFill>
                <a:ea typeface="ＭＳ Ｐゴシック" pitchFamily="34" charset="-128"/>
              </a:rPr>
              <a:t>Sélectionnez avec sensibilité le temps approprié, le timbre vocal et les mots à utiliser. </a:t>
            </a:r>
          </a:p>
          <a:p>
            <a:pPr>
              <a:buFontTx/>
              <a:buChar char="•"/>
              <a:defRPr/>
            </a:pPr>
            <a:endParaRPr lang="fr-FR" sz="28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fr-FR" i="1" noProof="0" smtClean="0">
                <a:solidFill>
                  <a:srgbClr val="000000"/>
                </a:solidFill>
                <a:ea typeface="ＭＳ Ｐゴシック" pitchFamily="34" charset="-128"/>
              </a:rPr>
              <a:t>  </a:t>
            </a:r>
            <a:r>
              <a:rPr lang="fr-FR" sz="1800" i="1" noProof="0" smtClean="0">
                <a:solidFill>
                  <a:srgbClr val="000000"/>
                </a:solidFill>
                <a:ea typeface="ＭＳ Ｐゴシック" pitchFamily="34" charset="-128"/>
              </a:rPr>
              <a:t>Source : Document relatif aux aptitudes à l'écoute active</a:t>
            </a:r>
          </a:p>
        </p:txBody>
      </p:sp>
    </p:spTree>
    <p:extLst>
      <p:ext uri="{BB962C8B-B14F-4D97-AF65-F5344CB8AC3E}">
        <p14:creationId xmlns:p14="http://schemas.microsoft.com/office/powerpoint/2010/main" xmlns="" val="27103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EXERCICE de Communication verbale</a:t>
            </a:r>
          </a:p>
        </p:txBody>
      </p:sp>
      <p:sp>
        <p:nvSpPr>
          <p:cNvPr id="172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doit obtenir le maximum d'informations sur les habitudes de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B</a:t>
            </a:r>
          </a:p>
          <a:p>
            <a:pPr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(nourriture, lieu préféré, dernier, premiers souvenirs, meilleures vacances) en : </a:t>
            </a:r>
          </a:p>
          <a:p>
            <a:pPr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Posant des questions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sans que B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ne réponde par oui ou par non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Sans utiliser de questions fermées</a:t>
            </a:r>
          </a:p>
          <a:p>
            <a:pPr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observe et fait un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BUZZ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à chaque fois : </a:t>
            </a:r>
          </a:p>
          <a:p>
            <a:pPr>
              <a:defRPr/>
            </a:pPr>
            <a:endParaRPr lang="fr-FR" sz="1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A utilise une question fermée, ou 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B répond par oui / non</a:t>
            </a: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55928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Communication verbale...</a:t>
            </a:r>
          </a:p>
        </p:txBody>
      </p:sp>
      <p:sp>
        <p:nvSpPr>
          <p:cNvPr id="173059" name="Content Placeholder 2"/>
          <p:cNvSpPr>
            <a:spLocks noGrp="1"/>
          </p:cNvSpPr>
          <p:nvPr>
            <p:ph idx="1"/>
          </p:nvPr>
        </p:nvSpPr>
        <p:spPr>
          <a:xfrm>
            <a:off x="250825" y="1341438"/>
            <a:ext cx="7921625" cy="4392612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endParaRPr lang="fr-FR" sz="2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Utilisez des brise-glaces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Évoquez les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sujets généraux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en premier lieu pour mettre l'enfant en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confiance. 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Ceci aide et vous permet de jauger la capacité verbale de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l'enfant.</a:t>
            </a:r>
          </a:p>
          <a:p>
            <a:pPr>
              <a:buFontTx/>
              <a:buChar char="•"/>
              <a:defRPr/>
            </a:pPr>
            <a:endParaRPr lang="fr-FR" sz="2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Choisissez les mots appropriés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mots, phrases, idées difficiles qui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tourmentent les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enfants.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Essayez d'expliquer dans un langage adapté à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 leurs expériences.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enfants comprennent les mots </a:t>
            </a: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littéralement,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notamment ceux âgés de moins de 6 ans.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Utilisez un langage concret</a:t>
            </a: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Caring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for Child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Survivors</a:t>
            </a:r>
            <a:endParaRPr lang="fr-FR" sz="1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874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642350" cy="720725"/>
          </a:xfrm>
        </p:spPr>
        <p:txBody>
          <a:bodyPr/>
          <a:lstStyle/>
          <a:p>
            <a:pPr>
              <a:defRPr/>
            </a:pPr>
            <a:r>
              <a:rPr lang="fr-FR" sz="3000" b="1" noProof="0" smtClean="0">
                <a:solidFill>
                  <a:srgbClr val="000000"/>
                </a:solidFill>
                <a:ea typeface="ＭＳ Ｐゴシック" pitchFamily="34" charset="-128"/>
              </a:rPr>
              <a:t>Vérifiez que vous avez compris / été compris </a:t>
            </a:r>
          </a:p>
        </p:txBody>
      </p:sp>
      <p:sp>
        <p:nvSpPr>
          <p:cNvPr id="174083" name="Content Placeholder 2"/>
          <p:cNvSpPr>
            <a:spLocks noGrp="1"/>
          </p:cNvSpPr>
          <p:nvPr>
            <p:ph idx="1"/>
          </p:nvPr>
        </p:nvSpPr>
        <p:spPr>
          <a:xfrm>
            <a:off x="271463" y="1557338"/>
            <a:ext cx="8480425" cy="4392612"/>
          </a:xfrm>
        </p:spPr>
        <p:txBody>
          <a:bodyPr>
            <a:normAutofit/>
          </a:bodyPr>
          <a:lstStyle/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Il peut ne pas être suffisant de dire « Comprends-tu ce que je dis ? » ou « est-ce clair ?» - ce sont des questions d'orientation. 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Demandez plutôt : « Voulez vous que je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répète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ce que j'ai dit ?, « Avez-vous des questions ? », « Y a-t-il quelque chose que j'ai dit qui doit être clarifié ? » </a:t>
            </a: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Vous pouvez lui demander de répéter ce qu'il/elle vous entendu(e) dire : « Voyons si je l'ai bien expliqué ». Je vais le répéter si ce n'est pas clair. » </a:t>
            </a:r>
          </a:p>
          <a:p>
            <a:pPr marL="0" indent="0"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Communicating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with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Helping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in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Distress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5937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80425" cy="720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Évitez de dire « pourquoi » / « comment se fait-il » </a:t>
            </a:r>
          </a:p>
        </p:txBody>
      </p:sp>
      <p:sp>
        <p:nvSpPr>
          <p:cNvPr id="17510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>
            <a:normAutofit fontScale="92500" lnSpcReduction="10000"/>
          </a:bodyPr>
          <a:lstStyle/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Ceci peut résulter en des réponses traduisant la frustration : « Je ne sais pas », haussement des épaules, silence.</a:t>
            </a:r>
          </a:p>
          <a:p>
            <a:pPr marL="0" indent="0"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Au lieu de demander l'opinion d'un enfant : « Qu'est-ce qui explique cela à ton avis ? » </a:t>
            </a:r>
          </a:p>
          <a:p>
            <a:pPr marL="0" indent="0"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questions du genre « pourquoi » peuvent frustrer, par exemple « pourquoi n'as-tu pas...» </a:t>
            </a:r>
          </a:p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Utilisez des mots qui encouragent l'enfant à continuer de parler, par exemple « Dites-moi plus à ce sujet... », « Que voulez-vous dire  par ...», « Je vous écoute... ».</a:t>
            </a: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457200" lvl="1" indent="0" algn="ctr">
              <a:buFontTx/>
              <a:buNone/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Caring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for Child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Survivors</a:t>
            </a:r>
            <a:endParaRPr lang="fr-FR" sz="1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457200" lvl="1" indent="0">
              <a:buFontTx/>
              <a:buNone/>
              <a:defRPr/>
            </a:pPr>
            <a:endParaRPr lang="fr-FR" sz="1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403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Ne prêtez pas de mots à l'enfant </a:t>
            </a:r>
          </a:p>
        </p:txBody>
      </p:sp>
      <p:sp>
        <p:nvSpPr>
          <p:cNvPr id="17613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80425" cy="4392612"/>
          </a:xfrm>
        </p:spPr>
        <p:txBody>
          <a:bodyPr>
            <a:normAutofit/>
          </a:bodyPr>
          <a:lstStyle/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Ex. : « A-t-il posé les mains sur tes seins ? » 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Ex. : Si vous utilisez une poupée pour communiquer, en pointant les seins sur la poupée, vous lui demandez, « Vous a-t-il touché ici ? » 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Demandez plutôt : </a:t>
            </a: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« Quelqu'un t'a-t-il déjà touché d'une façon qui t'a dérangée ou t'a effrayé ?» « Montre-moi comment tu as été touché(e) ». </a:t>
            </a: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« Dis-moi ce qui s'est passé par la suite » </a:t>
            </a: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« Utilisez vos propres mots  Vous pouvez y aller doucement. »</a:t>
            </a:r>
          </a:p>
        </p:txBody>
      </p:sp>
    </p:spTree>
    <p:extLst>
      <p:ext uri="{BB962C8B-B14F-4D97-AF65-F5344CB8AC3E}">
        <p14:creationId xmlns:p14="http://schemas.microsoft.com/office/powerpoint/2010/main" xmlns="" val="27912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177155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7777163" cy="4392612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Communication verbale efficace 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Évitez les questions fermées et orientées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Utilisez des questions ouvertes et des commentaires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Utilisation de brise-glaces et vérification de la compréhension.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Ne pas mettre les paroles dans la bouche de l'enfant et éviter les questions du genre 'pourquoi'. </a:t>
            </a:r>
          </a:p>
          <a:p>
            <a:pPr>
              <a:buFont typeface="Wingdings" pitchFamily="2" charset="2"/>
              <a:buChar char="ü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Paraphraser, résumer et réfléchir constituent des techniques actives d'écoute susceptibles d'appuyer la communication. 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30281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943019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Title 1"/>
          <p:cNvSpPr>
            <a:spLocks noGrp="1"/>
          </p:cNvSpPr>
          <p:nvPr>
            <p:ph type="title"/>
          </p:nvPr>
        </p:nvSpPr>
        <p:spPr>
          <a:xfrm>
            <a:off x="722313" y="3933825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/>
            </a:r>
            <a:b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SESSION 2 – EXERCICE 3</a:t>
            </a:r>
          </a:p>
        </p:txBody>
      </p:sp>
      <p:sp>
        <p:nvSpPr>
          <p:cNvPr id="178179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65400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Communication non-verbale</a:t>
            </a:r>
          </a:p>
        </p:txBody>
      </p:sp>
    </p:spTree>
    <p:extLst>
      <p:ext uri="{BB962C8B-B14F-4D97-AF65-F5344CB8AC3E}">
        <p14:creationId xmlns:p14="http://schemas.microsoft.com/office/powerpoint/2010/main" xmlns="" val="107164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Communication et gestion de cas</a:t>
            </a:r>
          </a:p>
        </p:txBody>
      </p:sp>
      <p:sp>
        <p:nvSpPr>
          <p:cNvPr id="145411" name="Content Placeholder 2"/>
          <p:cNvSpPr>
            <a:spLocks noGrp="1"/>
          </p:cNvSpPr>
          <p:nvPr>
            <p:ph idx="1"/>
          </p:nvPr>
        </p:nvSpPr>
        <p:spPr>
          <a:xfrm>
            <a:off x="317500" y="1557338"/>
            <a:ext cx="8497888" cy="439261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Etablir la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confiance.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Donner des informations 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sur les services/le processus de gestion de cas à l'enregistrement.</a:t>
            </a:r>
            <a:endParaRPr lang="fr-FR" altLang="en-US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Collecter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 des informations pour éclairer l'évaluation.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Impliquer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 les enfants et les familles dans l'évaluation et la planification de cas.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Convaincre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 les gens à changer de comportement/d'attitude dans le cadre de la mise en œuvre du plan.</a:t>
            </a:r>
          </a:p>
          <a:p>
            <a:pPr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36111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Communication non-verbale</a:t>
            </a:r>
          </a:p>
        </p:txBody>
      </p:sp>
      <p:sp>
        <p:nvSpPr>
          <p:cNvPr id="180227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713788" cy="4392612"/>
          </a:xfrm>
        </p:spPr>
        <p:txBody>
          <a:bodyPr>
            <a:normAutofit fontScale="85000" lnSpcReduction="20000"/>
          </a:bodyPr>
          <a:lstStyle/>
          <a:p>
            <a:pPr marL="0" indent="0"/>
            <a:r>
              <a:rPr lang="fr-FR" alt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Des études ont démontré que l'impact total d'un message est lié aux paramètres suivants : </a:t>
            </a:r>
          </a:p>
          <a:p>
            <a:pPr marL="0" indent="0"/>
            <a:r>
              <a:rPr lang="fr-FR" altLang="fr-FR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7 % verbal</a:t>
            </a:r>
            <a:r>
              <a:rPr lang="fr-FR" alt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, 38 % timbre vocal, 55 % </a:t>
            </a:r>
            <a:r>
              <a:rPr lang="fr-FR" altLang="fr-FR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non verbal</a:t>
            </a:r>
            <a:r>
              <a:rPr lang="fr-FR" alt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 (posture, gestuelle, contact visuel, expression faciale)</a:t>
            </a:r>
          </a:p>
          <a:p>
            <a:pPr marL="0" indent="0">
              <a:buFontTx/>
              <a:buChar char="•"/>
            </a:pPr>
            <a:endParaRPr lang="fr-FR" altLang="fr-FR" sz="2000" i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</a:pPr>
            <a:endParaRPr lang="fr-FR" altLang="fr-FR" sz="2000" i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/>
            <a:endParaRPr lang="fr-FR" altLang="fr-FR" sz="20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/>
            <a:endParaRPr lang="fr-FR" altLang="fr-FR" sz="20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/>
            <a:endParaRPr lang="fr-FR" altLang="fr-FR" sz="20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/>
            <a:endParaRPr lang="fr-FR" altLang="fr-FR" sz="20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/>
            <a:endParaRPr lang="fr-FR" altLang="fr-FR" sz="20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/>
            <a:endParaRPr lang="fr-FR" altLang="fr-FR" sz="20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/>
            <a:endParaRPr lang="fr-FR" altLang="fr-FR" sz="20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/>
            <a:endParaRPr lang="fr-FR" altLang="fr-FR" sz="20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/>
            <a:endParaRPr lang="fr-FR" altLang="fr-FR" sz="1600" i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/>
            <a:r>
              <a:rPr lang="fr-FR" alt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</p:txBody>
      </p:sp>
      <p:pic>
        <p:nvPicPr>
          <p:cNvPr id="180229" name="Picture 7" descr="C:\Users\Mariett\Pictures\Slide 17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924175"/>
            <a:ext cx="5113337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8506366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Communication non-verbale</a:t>
            </a:r>
          </a:p>
        </p:txBody>
      </p:sp>
      <p:sp>
        <p:nvSpPr>
          <p:cNvPr id="180227" name="Content Placeholder 2"/>
          <p:cNvSpPr>
            <a:spLocks noGrp="1"/>
          </p:cNvSpPr>
          <p:nvPr>
            <p:ph idx="1"/>
          </p:nvPr>
        </p:nvSpPr>
        <p:spPr>
          <a:xfrm>
            <a:off x="0" y="1700213"/>
            <a:ext cx="8893175" cy="4392612"/>
          </a:xfrm>
        </p:spPr>
        <p:txBody>
          <a:bodyPr>
            <a:normAutofit/>
          </a:bodyPr>
          <a:lstStyle/>
          <a:p>
            <a:pPr marL="457200" lvl="1" indent="0">
              <a:buFontTx/>
              <a:buNone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N'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interrompez pas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: vous ne pouvez pas écouter en parlant</a:t>
            </a:r>
          </a:p>
          <a:p>
            <a:pPr marL="457200" lvl="1" indent="0">
              <a:buFontTx/>
              <a:buNone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Écoutez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attentivement : </a:t>
            </a:r>
          </a:p>
          <a:p>
            <a:pPr marL="457200" lvl="1" indent="0">
              <a:buFontTx/>
              <a:buNone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Écoutez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comment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chaque chose est dite : ceci peut être plus important que ce qui est dit avec des mots. </a:t>
            </a:r>
          </a:p>
          <a:p>
            <a:pPr marL="457200" lvl="1" indent="0">
              <a:buFont typeface="Arial" charset="0"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457200" lvl="1" indent="0">
              <a:buFontTx/>
              <a:buNone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Accordez du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temps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et de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l'espace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pour réfléchir : </a:t>
            </a:r>
          </a:p>
          <a:p>
            <a:pPr marL="457200" lvl="1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Évitez la tentation de remplir le silence. </a:t>
            </a:r>
          </a:p>
          <a:p>
            <a:pPr marL="457200" lvl="1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Si vous avez des contraintes de temps, faites-le savoir </a:t>
            </a: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à l’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avance à la personne.</a:t>
            </a:r>
            <a:endParaRPr lang="fr-FR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457200" lvl="1" indent="0" algn="ctr">
              <a:buFontTx/>
              <a:buNone/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Communicating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with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Helping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in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Distress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 marL="457200" lvl="1" indent="0">
              <a:buFont typeface="Arial" charset="0"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47938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893175" cy="72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Communication non-verbale</a:t>
            </a:r>
          </a:p>
        </p:txBody>
      </p:sp>
      <p:sp>
        <p:nvSpPr>
          <p:cNvPr id="18125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>
            <a:normAutofit lnSpcReduction="10000"/>
          </a:bodyPr>
          <a:lstStyle/>
          <a:p>
            <a:pPr marL="0" indent="0"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Enfants et communication non verbale : 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Pleure, s'agite, cache son visage (signe de détresse).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Change de posture, s'enroule par exemple (manifeste l'envie d'arrêter). </a:t>
            </a:r>
          </a:p>
          <a:p>
            <a:pPr marL="0" indent="0"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Adultes et communication non verbale :  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Votre corps se tend, vous semblez désintéressé(e). 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L'enfant peut l'interpréter négativement, ce qui affecte la confiance et sa disposition à parler. 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Reconnaissez comment </a:t>
            </a:r>
            <a:r>
              <a:rPr lang="fr-FR" b="1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votre</a:t>
            </a:r>
            <a:r>
              <a:rPr lang="fr-FR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'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expression non verbale' influence les enfants.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84761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Langage corporel</a:t>
            </a:r>
          </a:p>
        </p:txBody>
      </p:sp>
      <p:sp>
        <p:nvSpPr>
          <p:cNvPr id="182275" name="Content Placeholder 2"/>
          <p:cNvSpPr>
            <a:spLocks noGrp="1"/>
          </p:cNvSpPr>
          <p:nvPr>
            <p:ph idx="1"/>
          </p:nvPr>
        </p:nvSpPr>
        <p:spPr>
          <a:xfrm>
            <a:off x="250825" y="981075"/>
            <a:ext cx="8424863" cy="4392613"/>
          </a:xfrm>
        </p:spPr>
        <p:txBody>
          <a:bodyPr>
            <a:normAutofit fontScale="47500" lnSpcReduction="20000"/>
          </a:bodyPr>
          <a:lstStyle/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sz="2200" dirty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4200" noProof="0" dirty="0" smtClean="0">
                <a:solidFill>
                  <a:srgbClr val="000000"/>
                </a:solidFill>
                <a:ea typeface="ＭＳ Ｐゴシック" pitchFamily="34" charset="-128"/>
              </a:rPr>
              <a:t>Faites montre </a:t>
            </a:r>
            <a:r>
              <a:rPr lang="fr-FR" sz="4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d'intérêt</a:t>
            </a:r>
            <a:r>
              <a:rPr lang="fr-FR" sz="4200" noProof="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fr-FR" sz="4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encouragez </a:t>
            </a:r>
            <a:r>
              <a:rPr lang="fr-FR" sz="4200" noProof="0" dirty="0" smtClean="0">
                <a:solidFill>
                  <a:srgbClr val="000000"/>
                </a:solidFill>
                <a:ea typeface="ＭＳ Ｐゴシック" pitchFamily="34" charset="-128"/>
              </a:rPr>
              <a:t>: hochement de tête, sourire, etc. </a:t>
            </a:r>
          </a:p>
          <a:p>
            <a:pPr>
              <a:defRPr/>
            </a:pPr>
            <a:endParaRPr lang="fr-FR" sz="4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4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Évitez de </a:t>
            </a:r>
            <a:r>
              <a:rPr lang="fr-FR" sz="4200" noProof="0" dirty="0" smtClean="0">
                <a:solidFill>
                  <a:srgbClr val="000000"/>
                </a:solidFill>
                <a:ea typeface="ＭＳ Ｐゴシック" pitchFamily="34" charset="-128"/>
              </a:rPr>
              <a:t>croiser les bras/pieds, reculer, faire un geste inadapté à la culture. </a:t>
            </a:r>
          </a:p>
          <a:p>
            <a:pPr>
              <a:defRPr/>
            </a:pPr>
            <a:endParaRPr lang="fr-FR" sz="4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4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Expression faciale : </a:t>
            </a:r>
            <a:r>
              <a:rPr lang="fr-FR" sz="4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enfants apprennent encore à interpréter les expressions du visage - vous pouvez avoir besoin de faire plus d'effort pour être clair. </a:t>
            </a:r>
          </a:p>
          <a:p>
            <a:pPr>
              <a:defRPr/>
            </a:pPr>
            <a:endParaRPr lang="fr-FR" sz="4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4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Évitez les distractions </a:t>
            </a:r>
            <a:r>
              <a:rPr lang="fr-FR" sz="4200" noProof="0" dirty="0" smtClean="0">
                <a:solidFill>
                  <a:srgbClr val="000000"/>
                </a:solidFill>
                <a:ea typeface="ＭＳ Ｐゴシック" pitchFamily="34" charset="-128"/>
              </a:rPr>
              <a:t>lors de l'écoute – document, téléphone, montre</a:t>
            </a:r>
            <a:r>
              <a:rPr lang="fr-FR" sz="4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algn="ctr">
              <a:defRPr/>
            </a:pPr>
            <a:endParaRPr lang="fr-FR" sz="42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Communicating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with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Helping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in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Distress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  </a:t>
            </a:r>
          </a:p>
        </p:txBody>
      </p:sp>
    </p:spTree>
    <p:extLst>
      <p:ext uri="{BB962C8B-B14F-4D97-AF65-F5344CB8AC3E}">
        <p14:creationId xmlns:p14="http://schemas.microsoft.com/office/powerpoint/2010/main" xmlns="" val="38420854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Observation</a:t>
            </a:r>
          </a:p>
        </p:txBody>
      </p:sp>
      <p:sp>
        <p:nvSpPr>
          <p:cNvPr id="183299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426450" cy="4392612"/>
          </a:xfrm>
        </p:spPr>
        <p:txBody>
          <a:bodyPr>
            <a:normAutofit lnSpcReduction="10000"/>
          </a:bodyPr>
          <a:lstStyle/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Ce que les gens disent n'est pas toujours fiable – ils peuvent :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Être trop impliqués pour voir les choses clairement. 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Ne pas être en mesure d'exprimer ce qui se passe. 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Essayer de cacher les faits car ils craignent les conséquences.</a:t>
            </a:r>
          </a:p>
          <a:p>
            <a:pPr marL="0" indent="0"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Observer les gens peut permettre d'obtenir :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des informations sur la façon dont ceux-ci vivent et interagissent. </a:t>
            </a:r>
          </a:p>
          <a:p>
            <a:pPr marL="0" indent="0"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L'observation nécessite : 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Sensibilité, prise de conscience et compréhension. </a:t>
            </a:r>
          </a:p>
          <a:p>
            <a:pPr marL="0" indent="0" algn="ctr">
              <a:defRPr/>
            </a:pPr>
            <a:endParaRPr lang="fr-FR" sz="20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sz="20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Collecte d'informations</a:t>
            </a:r>
          </a:p>
          <a:p>
            <a:pPr marL="0" indent="0"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2354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184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55 % de la communication est reçue sous la forme non verbale</a:t>
            </a:r>
          </a:p>
          <a:p>
            <a:pPr>
              <a:defRPr/>
            </a:pPr>
            <a:endParaRPr lang="fr-FR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Écoutez </a:t>
            </a: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attentivement et activement. </a:t>
            </a:r>
          </a:p>
          <a:p>
            <a:pPr>
              <a:defRPr/>
            </a:pPr>
            <a:endParaRPr lang="fr-FR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Langage corporel : </a:t>
            </a: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Montrez que vous écoutez et que vous êtes intéressé(e) ; tenez compte du langage corporel de l'enfant. </a:t>
            </a:r>
          </a:p>
          <a:p>
            <a:pPr>
              <a:defRPr/>
            </a:pPr>
            <a:endParaRPr lang="fr-FR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L'</a:t>
            </a:r>
            <a:r>
              <a:rPr lang="fr-FR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observation </a:t>
            </a: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est essentielle pour le travail social :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Elle peut fournir de riches informations supplémentaires et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ce que les gens disent peut ne pas être fiable.</a:t>
            </a:r>
          </a:p>
          <a:p>
            <a:pPr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72740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566695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/>
            </a:r>
            <a:b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SESSION 2 – EXERCICE 5</a:t>
            </a:r>
          </a:p>
        </p:txBody>
      </p:sp>
      <p:sp>
        <p:nvSpPr>
          <p:cNvPr id="185347" name="Text Placeholder 2"/>
          <p:cNvSpPr>
            <a:spLocks noGrp="1"/>
          </p:cNvSpPr>
          <p:nvPr>
            <p:ph type="body" idx="1"/>
          </p:nvPr>
        </p:nvSpPr>
        <p:spPr>
          <a:xfrm>
            <a:off x="755650" y="3357563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Surmonter les barrières</a:t>
            </a:r>
          </a:p>
        </p:txBody>
      </p:sp>
      <p:pic>
        <p:nvPicPr>
          <p:cNvPr id="18637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4438" y="963613"/>
            <a:ext cx="4175125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090660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Les enfants qui ne parlent pas</a:t>
            </a:r>
          </a:p>
        </p:txBody>
      </p:sp>
      <p:sp>
        <p:nvSpPr>
          <p:cNvPr id="18637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Char char="ü"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N'obligez pas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les enfants à parler.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Soyez patient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- créez un environnement sécurisé pour que l'enfant s'ouvre à vous.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Communiquez avec les adultes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en qui l'enfant a confiance :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Pour voir s'il y a des préoccupations urgentes à gérer ;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Pour voir s'ils peuvent obtenir des informations susceptibles de vous aider à comprendre la situation.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Suivez de près les raisons possibles du refus.</a:t>
            </a:r>
          </a:p>
          <a:p>
            <a:pPr marL="0" indent="0"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Caring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for Child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Survivors</a:t>
            </a:r>
            <a:endParaRPr lang="fr-FR" sz="1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08771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Les enfants qui ne parlent pas – Que faire…?</a:t>
            </a:r>
          </a:p>
        </p:txBody>
      </p:sp>
      <p:sp>
        <p:nvSpPr>
          <p:cNvPr id="1873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L'enfant est-il/elle à l'aise avec le travailleur social ?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Y a-t-il quelqu'un sur place qui met l'enfant mal à l'aise ?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L'enfant arrête-t-il/elle de parler lorsqu'il/elle est seul(e) avec le travailleur social, indiquant la peur de parler en l'absence d'une personne de confiance ?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L'environnement est-il suffisamment sécurisé / privé ? 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L'enfant a-t-il/elle peur de la stigmatisation, la honte ou les représailles ? 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Rassurez l'enfant qu'il/elle recevra l'aide qui lui convient. </a:t>
            </a:r>
          </a:p>
          <a:p>
            <a:pPr marL="0" indent="0"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Caring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for Child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Survivors</a:t>
            </a:r>
            <a:endParaRPr lang="fr-FR" sz="1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888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Communication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700213"/>
            <a:ext cx="8785225" cy="4392612"/>
          </a:xfrm>
        </p:spPr>
        <p:txBody>
          <a:bodyPr>
            <a:normAutofit/>
          </a:bodyPr>
          <a:lstStyle/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Un processus </a:t>
            </a:r>
            <a:r>
              <a:rPr lang="fr-FR" b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bi-directionnel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avec 'émetteur' et 'récepteur'.</a:t>
            </a:r>
          </a:p>
          <a:p>
            <a:pPr marL="0" indent="0">
              <a:buFont typeface="Wingdings" pitchFamily="2" charset="2"/>
              <a:buChar char="Ø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L'émetteur et le récepteur essaient de comprendre les pensées et sentiments qu'exprime l'autre personne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Communication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efficace : Directe, claire, ouverte et axée sur les objectifs. 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Une communication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inefficace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peut être indirecte ou agressive, obscure.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r" eaLnBrk="1" hangingPunct="1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666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46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139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204" end="2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Enfants qui nient les mauvais traitements</a:t>
            </a:r>
          </a:p>
        </p:txBody>
      </p:sp>
      <p:sp>
        <p:nvSpPr>
          <p:cNvPr id="18841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80425" cy="4392612"/>
          </a:xfrm>
        </p:spPr>
        <p:txBody>
          <a:bodyPr>
            <a:normAutofit fontScale="92500"/>
          </a:bodyPr>
          <a:lstStyle/>
          <a:p>
            <a:pPr marL="0" indent="0"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Établissez la confiance afin que l'enfant se sente en sécurité pour parler.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Si l'enfant est identifié(e) et orienté(e) (au lieu de l'auto-orientation) 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il est fort probable qu'il/elle nie le mauvais traitement au départ. 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N'essayez pas de confirmer / refuser ce les enfants disent en premier lieu. </a:t>
            </a: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Les enfants nient les mauvais traitements pour de bonnes raisons, à savoir la peur de la stigmatisation, la honte, ou les représailles.</a:t>
            </a:r>
          </a:p>
          <a:p>
            <a:pPr marL="0" indent="0"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Caring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for Child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Survivors</a:t>
            </a:r>
            <a:endParaRPr lang="fr-FR" sz="1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1621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Enfants qui nient les mauvais traitements</a:t>
            </a:r>
          </a:p>
        </p:txBody>
      </p:sp>
      <p:sp>
        <p:nvSpPr>
          <p:cNvPr id="189443" name="Content Placeholder 2"/>
          <p:cNvSpPr>
            <a:spLocks noGrp="1"/>
          </p:cNvSpPr>
          <p:nvPr>
            <p:ph idx="1"/>
          </p:nvPr>
        </p:nvSpPr>
        <p:spPr>
          <a:xfrm>
            <a:off x="250825" y="1123950"/>
            <a:ext cx="8713788" cy="4392613"/>
          </a:xfrm>
        </p:spPr>
        <p:txBody>
          <a:bodyPr>
            <a:normAutofit fontScale="92500" lnSpcReduction="10000"/>
          </a:bodyPr>
          <a:lstStyle/>
          <a:p>
            <a:pPr marL="0" indent="0"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Restez neutre 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: Faites savoir à l'enfant que vous êtes là pour écouter, aider, comprendre et non pas pour juger ou jouer les détectives. 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fr-FR" sz="2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Obtenez plus de faits :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Parlez séparément avec l'enfant et la personne qui l'a orienté(e). </a:t>
            </a:r>
          </a:p>
          <a:p>
            <a:pPr marL="0" indent="0"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Quelle est la relation entre l'enfant et le présumé auteur ?</a:t>
            </a:r>
          </a:p>
          <a:p>
            <a:pPr marL="0" indent="0"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Quelle est la relation entre celui qui a orienté l'enfant et celui-ci/celle-ci ? </a:t>
            </a:r>
          </a:p>
          <a:p>
            <a:pPr marL="0" indent="0">
              <a:defRPr/>
            </a:pPr>
            <a:endParaRPr lang="fr-FR" sz="2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Soyez patient 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: N'obligez pas les enfants à parler. 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fr-FR" sz="1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Caring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for Child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Survivors</a:t>
            </a:r>
            <a:endParaRPr lang="fr-FR" sz="1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1136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Malaise du travailleur social </a:t>
            </a:r>
          </a:p>
        </p:txBody>
      </p:sp>
      <p:sp>
        <p:nvSpPr>
          <p:cNvPr id="190467" name="Content Placeholder 2"/>
          <p:cNvSpPr>
            <a:spLocks noGrp="1"/>
          </p:cNvSpPr>
          <p:nvPr>
            <p:ph idx="1"/>
          </p:nvPr>
        </p:nvSpPr>
        <p:spPr>
          <a:xfrm>
            <a:off x="250825" y="908050"/>
            <a:ext cx="8713788" cy="4392613"/>
          </a:xfrm>
        </p:spPr>
        <p:txBody>
          <a:bodyPr>
            <a:normAutofit fontScale="92500" lnSpcReduction="20000"/>
          </a:bodyPr>
          <a:lstStyle/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Il n'est pas toujours facile de parler aux enfants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Si vous avez souffert de la même façon et des souvenirs vous reviennent. 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Si vous êtes sur le point de pleurer.</a:t>
            </a: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Si vous êtes distrait(e).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Concentrez-vous sur les émotions de l'enfant et non les vôtres. 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Marquez une pause : puis dites quelque chose du genre </a:t>
            </a:r>
            <a:r>
              <a:rPr lang="fr-FR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« Tout cela me rend aussi triste », ou « Souhaite-tu continuer avec ce que tu étais en train de dire ?» 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Communicating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with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Helping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in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Distress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 marL="0" indent="0">
              <a:defRPr/>
            </a:pPr>
            <a:endParaRPr lang="fr-FR" sz="1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37016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Rupture de relations – Raisons </a:t>
            </a:r>
          </a:p>
        </p:txBody>
      </p:sp>
      <p:sp>
        <p:nvSpPr>
          <p:cNvPr id="19149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>
            <a:normAutofit lnSpcReduction="10000"/>
          </a:bodyPr>
          <a:lstStyle/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Se précipiter ou éviter de nouer des relations a des conséquences : </a:t>
            </a:r>
          </a:p>
          <a:p>
            <a:pPr marL="0" indent="0"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 défaut de confiance ou de nouer une relation effective.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La famille se ferme et ne vous fournit pas les informations.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La famille n'accepte pas le plan de prise en charge : elle peut l'accepter sans toutefois le suivre.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La colère ou le blâme peut être dirigé sur le travailleur social en cas d'échec du plan.</a:t>
            </a: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 marL="0" indent="0"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Communicating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with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Helping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Children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in </a:t>
            </a:r>
            <a:r>
              <a:rPr lang="fr-FR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Distress</a:t>
            </a: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09117808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Rupture de relations - Que faire</a:t>
            </a:r>
          </a:p>
        </p:txBody>
      </p:sp>
      <p:sp>
        <p:nvSpPr>
          <p:cNvPr id="19251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>
            <a:normAutofit lnSpcReduction="10000"/>
          </a:bodyPr>
          <a:lstStyle/>
          <a:p>
            <a:pPr marL="0" indent="0">
              <a:defRPr/>
            </a:pPr>
            <a:endParaRPr lang="fr-FR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Expliquez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 ce que vous pensez à ce sujet.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Demandez à la personne de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dire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 ce qu'elle pense.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Utilisez des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questions ouvertes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 et l'écoute active.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D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ites 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que vous comprenez.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fr-FR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Apprenez 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de vos erreurs.</a:t>
            </a:r>
          </a:p>
          <a:p>
            <a:pPr marL="0" indent="0">
              <a:buFontTx/>
              <a:buChar char="•"/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sz="1800" i="1" noProof="0" smtClean="0">
                <a:solidFill>
                  <a:srgbClr val="000000"/>
                </a:solidFill>
                <a:ea typeface="ＭＳ Ｐゴシック" pitchFamily="34" charset="-128"/>
              </a:rPr>
              <a:t>Source : Communicating with children: Helping Children in Distress </a:t>
            </a:r>
          </a:p>
        </p:txBody>
      </p:sp>
    </p:spTree>
    <p:extLst>
      <p:ext uri="{BB962C8B-B14F-4D97-AF65-F5344CB8AC3E}">
        <p14:creationId xmlns:p14="http://schemas.microsoft.com/office/powerpoint/2010/main" xmlns="" val="2431244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19353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888" cy="4392612"/>
          </a:xfrm>
        </p:spPr>
        <p:txBody>
          <a:bodyPr/>
          <a:lstStyle/>
          <a:p>
            <a:pPr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multiples barrières à la communication peuvent être résolues. </a:t>
            </a:r>
          </a:p>
          <a:p>
            <a:pPr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Enfants qui ne parlent pas :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soyez patient(e), observez, travaillez avec des adultes. </a:t>
            </a:r>
          </a:p>
          <a:p>
            <a:pPr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Enfants qui nient les mauvais traitements :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établissez la confiance, restez neutre, recherchez davantage d'informations, soyez patient. </a:t>
            </a:r>
          </a:p>
          <a:p>
            <a:pPr>
              <a:defRPr/>
            </a:pPr>
            <a:endParaRPr lang="fr-FR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Malaise du travailleur social :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Concentrez-vous sur l'enfant, prenez une pause.</a:t>
            </a: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Rupture de relations :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Investissez, expliquez, écoutez et apprenez. </a:t>
            </a:r>
          </a:p>
        </p:txBody>
      </p:sp>
    </p:spTree>
    <p:extLst>
      <p:ext uri="{BB962C8B-B14F-4D97-AF65-F5344CB8AC3E}">
        <p14:creationId xmlns:p14="http://schemas.microsoft.com/office/powerpoint/2010/main" xmlns="" val="389355044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144014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SESSION 2 – EXERCICE 4</a:t>
            </a:r>
          </a:p>
        </p:txBody>
      </p:sp>
      <p:sp>
        <p:nvSpPr>
          <p:cNvPr id="194563" name="Text Placeholder 2"/>
          <p:cNvSpPr>
            <a:spLocks noGrp="1"/>
          </p:cNvSpPr>
          <p:nvPr>
            <p:ph type="body" idx="1"/>
          </p:nvPr>
        </p:nvSpPr>
        <p:spPr>
          <a:xfrm>
            <a:off x="684213" y="3357563"/>
            <a:ext cx="7772400" cy="1500187"/>
          </a:xfrm>
        </p:spPr>
        <p:txBody>
          <a:bodyPr>
            <a:normAutofit fontScale="70000" lnSpcReduction="20000"/>
          </a:bodyPr>
          <a:lstStyle/>
          <a:p>
            <a:pPr algn="ctr">
              <a:defRPr/>
            </a:pPr>
            <a:endParaRPr lang="fr-FR" sz="4400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endParaRPr lang="fr-FR" sz="4400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fr-FR" sz="4400" b="1" noProof="0" smtClean="0">
                <a:solidFill>
                  <a:srgbClr val="000000"/>
                </a:solidFill>
                <a:ea typeface="ＭＳ Ｐゴシック" pitchFamily="34" charset="-128"/>
              </a:rPr>
              <a:t>Pratique de notre technique</a:t>
            </a:r>
          </a:p>
          <a:p>
            <a:pPr algn="ctr">
              <a:defRPr/>
            </a:pPr>
            <a:endParaRPr lang="fr-FR" sz="4400" b="1" noProof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pic>
        <p:nvPicPr>
          <p:cNvPr id="19558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313" y="836613"/>
            <a:ext cx="414337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589" name="TextBox 2"/>
          <p:cNvSpPr txBox="1">
            <a:spLocks noChangeArrowheads="1"/>
          </p:cNvSpPr>
          <p:nvPr/>
        </p:nvSpPr>
        <p:spPr bwMode="auto">
          <a:xfrm>
            <a:off x="3222625" y="3236913"/>
            <a:ext cx="18256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fr-FR" sz="1200">
                <a:solidFill>
                  <a:srgbClr val="000000"/>
                </a:solidFill>
                <a:latin typeface="Calibri" pitchFamily="34" charset="0"/>
              </a:rPr>
              <a:t>Photo</a:t>
            </a:r>
            <a:r>
              <a:rPr lang="en-GB" altLang="fr-FR" sz="1200">
                <a:solidFill>
                  <a:srgbClr val="000000"/>
                </a:solidFill>
              </a:rPr>
              <a:t> </a:t>
            </a:r>
            <a:r>
              <a:rPr lang="en-GB" altLang="fr-FR" sz="1200">
                <a:solidFill>
                  <a:srgbClr val="000000"/>
                </a:solidFill>
                <a:latin typeface="Calibri" pitchFamily="34" charset="0"/>
              </a:rPr>
              <a:t>: UNHCR, J. Tanner. </a:t>
            </a:r>
          </a:p>
        </p:txBody>
      </p:sp>
    </p:spTree>
    <p:extLst>
      <p:ext uri="{BB962C8B-B14F-4D97-AF65-F5344CB8AC3E}">
        <p14:creationId xmlns:p14="http://schemas.microsoft.com/office/powerpoint/2010/main" xmlns="" val="27397220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1955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Les techniques créatives :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Brisent les barrières en </a:t>
            </a:r>
            <a:r>
              <a:rPr lang="fr-FR" dirty="0">
                <a:solidFill>
                  <a:srgbClr val="000000"/>
                </a:solidFill>
                <a:ea typeface="ＭＳ Ｐゴシック" pitchFamily="34" charset="-128"/>
              </a:rPr>
              <a:t>rendant le travailleur social plus humain. </a:t>
            </a: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Doivent être positives. </a:t>
            </a: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Peuvent impliquer les parents / aidants – une bonne occasion d'observer les interactions parent-enfant. </a:t>
            </a: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Peuvent être utilisées pour distraire les frères et sœurs / enfants du voisinage !</a:t>
            </a:r>
          </a:p>
        </p:txBody>
      </p:sp>
    </p:spTree>
    <p:extLst>
      <p:ext uri="{BB962C8B-B14F-4D97-AF65-F5344CB8AC3E}">
        <p14:creationId xmlns:p14="http://schemas.microsoft.com/office/powerpoint/2010/main" xmlns="" val="16372056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713788" cy="720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POINTS CLÉS À PRENDRE EN COMPTE – Techniques créatives</a:t>
            </a:r>
          </a:p>
        </p:txBody>
      </p:sp>
      <p:sp>
        <p:nvSpPr>
          <p:cNvPr id="196611" name="Content Placeholder 2"/>
          <p:cNvSpPr>
            <a:spLocks noGrp="1"/>
          </p:cNvSpPr>
          <p:nvPr>
            <p:ph idx="1"/>
          </p:nvPr>
        </p:nvSpPr>
        <p:spPr>
          <a:xfrm>
            <a:off x="250825" y="1772692"/>
            <a:ext cx="8353425" cy="4176588"/>
          </a:xfrm>
        </p:spPr>
        <p:txBody>
          <a:bodyPr/>
          <a:lstStyle/>
          <a:p>
            <a:pPr>
              <a:defRPr/>
            </a:pPr>
            <a:r>
              <a:rPr lang="fr-FR" sz="2200" u="sng" noProof="0" dirty="0" smtClean="0">
                <a:solidFill>
                  <a:srgbClr val="000000"/>
                </a:solidFill>
                <a:ea typeface="ＭＳ Ｐゴシック" pitchFamily="34" charset="-128"/>
              </a:rPr>
              <a:t>S'impliquer :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Vous pouvez souhaiter participer à l'activité afin que l'enfant voie que vous êtes disposé(e) à faire la même chose que lui.</a:t>
            </a:r>
          </a:p>
          <a:p>
            <a:pPr marL="0" indent="0">
              <a:buNone/>
              <a:defRPr/>
            </a:pPr>
            <a:endParaRPr lang="fr-FR" sz="1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u="sng" noProof="0" dirty="0" smtClean="0">
                <a:solidFill>
                  <a:srgbClr val="000000"/>
                </a:solidFill>
                <a:ea typeface="ＭＳ Ｐゴシック" pitchFamily="34" charset="-128"/>
              </a:rPr>
              <a:t>Partage / Frontières :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Vous pouvez souhaiter partager certaines informations que vous avez pu obtenir, mais vous ne devrez pas aller trop loin lorsque cela met l'enfant mal à l'aise ou réduit sa participation. </a:t>
            </a:r>
          </a:p>
          <a:p>
            <a:pPr marL="0" indent="0">
              <a:buNone/>
              <a:defRPr/>
            </a:pPr>
            <a:endParaRPr lang="fr-FR" sz="1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u="sng" noProof="0" dirty="0" smtClean="0">
                <a:solidFill>
                  <a:srgbClr val="000000"/>
                </a:solidFill>
                <a:ea typeface="ＭＳ Ｐゴシック" pitchFamily="34" charset="-128"/>
              </a:rPr>
              <a:t>Urgence : </a:t>
            </a: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techniques créatives prennent du temps – elles peuvent ne pas être appropriées en cas d'urgence à moins que toutes les autres techniques n'aient échoué. </a:t>
            </a:r>
          </a:p>
          <a:p>
            <a:pPr algn="ctr">
              <a:defRPr/>
            </a:pPr>
            <a:r>
              <a:rPr lang="fr-FR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Manuel de formation en gestion de cas relatifs à la protection de l'enfance :</a:t>
            </a:r>
          </a:p>
        </p:txBody>
      </p:sp>
    </p:spTree>
    <p:extLst>
      <p:ext uri="{BB962C8B-B14F-4D97-AF65-F5344CB8AC3E}">
        <p14:creationId xmlns:p14="http://schemas.microsoft.com/office/powerpoint/2010/main" xmlns="" val="2098886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Communication efficace</a:t>
            </a:r>
          </a:p>
        </p:txBody>
      </p:sp>
      <p:sp>
        <p:nvSpPr>
          <p:cNvPr id="14745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Aptitudes à la communication : Elles font partie de la vie sociale ordinaire de tous les jours.</a:t>
            </a:r>
          </a:p>
          <a:p>
            <a:pPr>
              <a:defRPr/>
            </a:pPr>
            <a:endParaRPr lang="fr-FR" altLang="en-US" u="sng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Elles impliquent : </a:t>
            </a:r>
          </a:p>
          <a:p>
            <a:pPr>
              <a:buFontTx/>
              <a:buChar char="•"/>
              <a:defRPr/>
            </a:pPr>
            <a:endParaRPr lang="fr-FR" altLang="en-US" u="sng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altLang="en-US" u="sng" noProof="0" dirty="0" smtClean="0">
                <a:solidFill>
                  <a:srgbClr val="000000"/>
                </a:solidFill>
                <a:ea typeface="ＭＳ Ｐゴシック" pitchFamily="34" charset="-128"/>
              </a:rPr>
              <a:t>Techniques non-verbales :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L'écoute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l'observation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 et la compréhension</a:t>
            </a:r>
            <a:endParaRPr lang="fr-FR" altLang="en-US" u="sng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altLang="en-US" u="sng" noProof="0" dirty="0" smtClean="0">
                <a:solidFill>
                  <a:srgbClr val="000000"/>
                </a:solidFill>
                <a:ea typeface="ＭＳ Ｐゴシック" pitchFamily="34" charset="-128"/>
              </a:rPr>
              <a:t>Techniques verbales : 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Communiquer les idées et les sentiments afin qu'ils soient utiles.</a:t>
            </a:r>
          </a:p>
          <a:p>
            <a:pPr>
              <a:buFontTx/>
              <a:buChar char="•"/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468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charRg st="75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charRg st="1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charRg st="6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charRg st="134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576759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Objectif du module et acquis d'apprentissage</a:t>
            </a:r>
          </a:p>
        </p:txBody>
      </p:sp>
      <p:sp>
        <p:nvSpPr>
          <p:cNvPr id="14336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Objectif du module : </a:t>
            </a: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fournir aux participants des connaissances approfondies et des techniques de communication et d’entretien des enfants de différents âges et capacités</a:t>
            </a:r>
          </a:p>
          <a:p>
            <a:pPr>
              <a:defRPr/>
            </a:pPr>
            <a:endParaRPr lang="fr-FR" sz="18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0">
              <a:buFontTx/>
              <a:buChar char="•"/>
              <a:defRPr/>
            </a:pPr>
            <a:r>
              <a:rPr lang="fr-FR" sz="1800" dirty="0"/>
              <a:t>Expliquez en quoi la communication est importante pour la gestion de cas</a:t>
            </a:r>
            <a:r>
              <a:rPr lang="fr-FR" sz="1800" dirty="0" smtClean="0"/>
              <a:t>.</a:t>
            </a: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Connaître les meilleures pratiques en matière de communication avec les enfants.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Savoir comment organiser et gérer un entretien avec un enfant.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Donner des exemples de la façon dont il faut communiquer avec les enfants de différents groupes d'âges et capacités.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Utiliser un éventail de techniques de communication verbale.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Utiliser un </a:t>
            </a:r>
            <a:r>
              <a:rPr lang="fr-FR" sz="1800" dirty="0" smtClean="0">
                <a:solidFill>
                  <a:srgbClr val="000000"/>
                </a:solidFill>
                <a:ea typeface="ＭＳ Ｐゴシック" pitchFamily="34" charset="-128"/>
              </a:rPr>
              <a:t>éventail techniques de communication </a:t>
            </a: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non  verbale.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Être en mesure de relever les défis courants liés à la communication avec les enfants.</a:t>
            </a:r>
          </a:p>
          <a:p>
            <a:pPr>
              <a:buFontTx/>
              <a:buChar char="•"/>
              <a:defRPr/>
            </a:pP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fr-FR" sz="18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fr-FR" sz="1800" noProof="0" dirty="0" smtClean="0">
                <a:solidFill>
                  <a:srgbClr val="000000"/>
                </a:solidFill>
                <a:ea typeface="ＭＳ Ｐゴシック" pitchFamily="34" charset="-128"/>
              </a:rPr>
              <a:t>en mesure d'utiliser les techniques créatives pour communiquer avec les enfants.</a:t>
            </a:r>
          </a:p>
          <a:p>
            <a:pPr>
              <a:defRPr/>
            </a:pPr>
            <a:endParaRPr lang="fr-FR" sz="1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7889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itle 1"/>
          <p:cNvSpPr>
            <a:spLocks noGrp="1"/>
          </p:cNvSpPr>
          <p:nvPr>
            <p:ph type="title"/>
          </p:nvPr>
        </p:nvSpPr>
        <p:spPr>
          <a:xfrm>
            <a:off x="722313" y="3789363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/>
            </a:r>
            <a:b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SESSION 1 – EXERCICE 2</a:t>
            </a:r>
          </a:p>
        </p:txBody>
      </p:sp>
      <p:sp>
        <p:nvSpPr>
          <p:cNvPr id="14848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05038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Ce qu'il faut faire et ce qu'il ne faut pas faire</a:t>
            </a:r>
          </a:p>
        </p:txBody>
      </p:sp>
    </p:spTree>
    <p:extLst>
      <p:ext uri="{BB962C8B-B14F-4D97-AF65-F5344CB8AC3E}">
        <p14:creationId xmlns:p14="http://schemas.microsoft.com/office/powerpoint/2010/main" xmlns="" val="8613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itle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7777162" cy="72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150531" name="Content Placeholder 2"/>
          <p:cNvSpPr>
            <a:spLocks noGrp="1"/>
          </p:cNvSpPr>
          <p:nvPr>
            <p:ph idx="1"/>
          </p:nvPr>
        </p:nvSpPr>
        <p:spPr>
          <a:xfrm>
            <a:off x="190500" y="1052513"/>
            <a:ext cx="8640763" cy="4392612"/>
          </a:xfrm>
        </p:spPr>
        <p:txBody>
          <a:bodyPr>
            <a:normAutofit lnSpcReduction="10000"/>
          </a:bodyPr>
          <a:lstStyle/>
          <a:p>
            <a:pPr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Certaines pratiques sont à éviter dans la gestion de cas.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Ce qu'il faut faire doit être guidé par 9 principes de communication. </a:t>
            </a:r>
          </a:p>
          <a:p>
            <a:pPr>
              <a:defRPr/>
            </a:pPr>
            <a:endParaRPr lang="fr-FR" sz="22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Il s'agit entre autres : 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D'entretenir, conforter, soutenir et rassurer l'enfant.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NE PAS causer de préjudice : Faites attention à ne pas stresser l'enfant.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Parlez afin que les enfants comprennent et fassent attention à votre 'expression non verbale'.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Dites aux enfants pourquoi vous vous entretenez avec eux.</a:t>
            </a:r>
          </a:p>
          <a:p>
            <a:pPr>
              <a:buFontTx/>
              <a:buChar char="•"/>
              <a:defRPr/>
            </a:pPr>
            <a:r>
              <a:rPr lang="fr-FR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Aidez les enfants à se sentir en sécurité et respectez leurs opinions, croyances et pensées.</a:t>
            </a:r>
          </a:p>
        </p:txBody>
      </p:sp>
    </p:spTree>
    <p:extLst>
      <p:ext uri="{BB962C8B-B14F-4D97-AF65-F5344CB8AC3E}">
        <p14:creationId xmlns:p14="http://schemas.microsoft.com/office/powerpoint/2010/main" xmlns="" val="2830574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4851833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310</TotalTime>
  <Words>1467</Words>
  <Application>Microsoft Macintosh PowerPoint</Application>
  <PresentationFormat>On-screen Show (4:3)</PresentationFormat>
  <Paragraphs>449</Paragraphs>
  <Slides>61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Default Theme</vt:lpstr>
      <vt:lpstr>Communiquer avec les enfants</vt:lpstr>
      <vt:lpstr>Objectif du module et acquis d'apprentissage</vt:lpstr>
      <vt:lpstr> SESSION 1 – EXERCICE 1</vt:lpstr>
      <vt:lpstr>Communication et gestion de cas</vt:lpstr>
      <vt:lpstr>Communication</vt:lpstr>
      <vt:lpstr>Communication efficace</vt:lpstr>
      <vt:lpstr> SESSION 1 – EXERCICE 2</vt:lpstr>
      <vt:lpstr>POINTS CLÉS DE L'APPRENTISSAGE</vt:lpstr>
      <vt:lpstr>Slide 9</vt:lpstr>
      <vt:lpstr> SESSION 1 – EXERCICE 3</vt:lpstr>
      <vt:lpstr>Travail de groupe sur l'organisation et la gestion des entretiens</vt:lpstr>
      <vt:lpstr>POINTS CLÉS DE L'APPRENTISSAGE</vt:lpstr>
      <vt:lpstr>Slide 13</vt:lpstr>
      <vt:lpstr> SESSION 1 – EXERCICE 4  Source : Caring for Child Survivors</vt:lpstr>
      <vt:lpstr>Âge et stade de croissance</vt:lpstr>
      <vt:lpstr>POINTS CLÉS DE L'APPRENTISSAGE</vt:lpstr>
      <vt:lpstr>Slide 17</vt:lpstr>
      <vt:lpstr>EXERCICE FACULTATIF</vt:lpstr>
      <vt:lpstr>TRAVAIL en binôme sur la thématique Communication et culture </vt:lpstr>
      <vt:lpstr>EXERCICE FACULTATIF</vt:lpstr>
      <vt:lpstr>Recours aux interprètes</vt:lpstr>
      <vt:lpstr>Recours aux interprètes...</vt:lpstr>
      <vt:lpstr> SESSION 2 – EXERCICE 1</vt:lpstr>
      <vt:lpstr>Trois types de questions </vt:lpstr>
      <vt:lpstr>Questions fermées, ouvertes et directives</vt:lpstr>
      <vt:lpstr>Questions ouvertes et directives</vt:lpstr>
      <vt:lpstr>Questions ouvertes ou Commentaires</vt:lpstr>
      <vt:lpstr>Écoute active</vt:lpstr>
      <vt:lpstr>Paraphraser</vt:lpstr>
      <vt:lpstr>Résumer</vt:lpstr>
      <vt:lpstr>Revenir en arrière </vt:lpstr>
      <vt:lpstr>EXERCICE de Communication verbale</vt:lpstr>
      <vt:lpstr>Communication verbale...</vt:lpstr>
      <vt:lpstr>Vérifiez que vous avez compris / été compris </vt:lpstr>
      <vt:lpstr>Évitez de dire « pourquoi » / « comment se fait-il » </vt:lpstr>
      <vt:lpstr>Ne prêtez pas de mots à l'enfant </vt:lpstr>
      <vt:lpstr>POINTS CLÉS DE L'APPRENTISSAGE</vt:lpstr>
      <vt:lpstr>Slide 38</vt:lpstr>
      <vt:lpstr> SESSION 2 – EXERCICE 3</vt:lpstr>
      <vt:lpstr>Communication non-verbale</vt:lpstr>
      <vt:lpstr>Communication non-verbale</vt:lpstr>
      <vt:lpstr>Communication non-verbale</vt:lpstr>
      <vt:lpstr>Langage corporel</vt:lpstr>
      <vt:lpstr>Observation</vt:lpstr>
      <vt:lpstr>POINTS CLÉS DE L'APPRENTISSAGE</vt:lpstr>
      <vt:lpstr>Slide 46</vt:lpstr>
      <vt:lpstr> SESSION 2 – EXERCICE 5</vt:lpstr>
      <vt:lpstr>Les enfants qui ne parlent pas</vt:lpstr>
      <vt:lpstr>Les enfants qui ne parlent pas – Que faire…?</vt:lpstr>
      <vt:lpstr>Enfants qui nient les mauvais traitements</vt:lpstr>
      <vt:lpstr>Enfants qui nient les mauvais traitements</vt:lpstr>
      <vt:lpstr>Malaise du travailleur social </vt:lpstr>
      <vt:lpstr>Rupture de relations – Raisons </vt:lpstr>
      <vt:lpstr>Rupture de relations - Que faire</vt:lpstr>
      <vt:lpstr>POINTS CLÉS DE L'APPRENTISSAGE</vt:lpstr>
      <vt:lpstr>Slide 56</vt:lpstr>
      <vt:lpstr>SESSION 2 – EXERCICE 4</vt:lpstr>
      <vt:lpstr>POINTS CLÉS DE L'APPRENTISSAGE</vt:lpstr>
      <vt:lpstr>POINTS CLÉS À PRENDRE EN COMPTE – Techniques créatives</vt:lpstr>
      <vt:lpstr>Slide 60</vt:lpstr>
      <vt:lpstr>Objectif du module et acquis d'apprentissage</vt:lpstr>
    </vt:vector>
  </TitlesOfParts>
  <Company>Yannickobase.Corp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Communiquer avec les enfants</dc:title>
  <dc:creator>Ngatcha</dc:creator>
  <cp:lastModifiedBy>annalisab</cp:lastModifiedBy>
  <cp:revision>19</cp:revision>
  <dcterms:created xsi:type="dcterms:W3CDTF">2014-04-04T22:42:05Z</dcterms:created>
  <dcterms:modified xsi:type="dcterms:W3CDTF">2015-02-24T10:52:42Z</dcterms:modified>
</cp:coreProperties>
</file>