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0" autoAdjust="0"/>
  </p:normalViewPr>
  <p:slideViewPr>
    <p:cSldViewPr>
      <p:cViewPr varScale="1">
        <p:scale>
          <a:sx n="89" d="100"/>
          <a:sy n="89" d="100"/>
        </p:scale>
        <p:origin x="-159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5D57A-D4C1-48A8-A9F2-FEEF51F91E05}" type="datetimeFigureOut">
              <a:rPr lang="fr-FR" smtClean="0"/>
              <a:t>06/06/2014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200DE-3CE1-4E9C-B55A-A1B46A8884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1570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40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3A66F73-F9D4-4BB7-8648-74520599D0E5}" type="slidenum">
              <a:rPr lang="en-AU" altLang="fr-FR">
                <a:solidFill>
                  <a:prstClr val="black"/>
                </a:solidFill>
              </a:rPr>
              <a:pPr eaLnBrk="1" hangingPunct="1"/>
              <a:t>10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7843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7248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5563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367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5207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4192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3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8100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7586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579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6516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45284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7658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48380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948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469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7118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843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255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51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12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2682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90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fr-FR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fr-FR" smtClean="0"/>
              <a:t>Click to edit Master text styles</a:t>
            </a:r>
          </a:p>
          <a:p>
            <a:pPr lvl="1"/>
            <a:r>
              <a:rPr lang="en-AU" altLang="fr-FR" smtClean="0"/>
              <a:t>Second level</a:t>
            </a:r>
          </a:p>
          <a:p>
            <a:pPr lvl="2"/>
            <a:r>
              <a:rPr lang="en-AU" altLang="fr-FR" smtClean="0"/>
              <a:t>Third level</a:t>
            </a:r>
          </a:p>
          <a:p>
            <a:pPr lvl="3"/>
            <a:r>
              <a:rPr lang="en-AU" altLang="fr-FR" smtClean="0"/>
              <a:t>Fourth level</a:t>
            </a:r>
          </a:p>
          <a:p>
            <a:pPr lvl="4"/>
            <a:r>
              <a:rPr lang="en-AU" altLang="fr-FR" smtClean="0"/>
              <a:t>Fifth level</a:t>
            </a:r>
          </a:p>
        </p:txBody>
      </p:sp>
      <p:sp>
        <p:nvSpPr>
          <p:cNvPr id="2052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53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2054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508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0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08050"/>
            <a:ext cx="5313363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2979" name="Subtitle 2"/>
          <p:cNvSpPr>
            <a:spLocks noGrp="1"/>
          </p:cNvSpPr>
          <p:nvPr>
            <p:ph type="subTitle" idx="1"/>
          </p:nvPr>
        </p:nvSpPr>
        <p:spPr>
          <a:xfrm>
            <a:off x="684213" y="4868863"/>
            <a:ext cx="7775575" cy="1752600"/>
          </a:xfrm>
        </p:spPr>
        <p:txBody>
          <a:bodyPr/>
          <a:lstStyle/>
          <a:p>
            <a:pPr>
              <a:defRPr/>
            </a:pPr>
            <a:endParaRPr lang="fr-FR" sz="10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Module F : Auto-prise en charge</a:t>
            </a:r>
          </a:p>
          <a:p>
            <a:pPr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Formation à la gestion de cas</a:t>
            </a:r>
          </a:p>
          <a:p>
            <a:pPr>
              <a:defRPr/>
            </a:pPr>
            <a:endParaRPr lang="fr-FR" sz="2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84004" name="TextBox 1"/>
          <p:cNvSpPr txBox="1">
            <a:spLocks noChangeArrowheads="1"/>
          </p:cNvSpPr>
          <p:nvPr/>
        </p:nvSpPr>
        <p:spPr bwMode="auto">
          <a:xfrm>
            <a:off x="4595813" y="4545013"/>
            <a:ext cx="26654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2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200">
                <a:solidFill>
                  <a:srgbClr val="FFFFFF"/>
                </a:solidFill>
              </a:rPr>
              <a:t> </a:t>
            </a:r>
            <a:r>
              <a:rPr lang="en-GB" altLang="fr-FR" sz="1200">
                <a:solidFill>
                  <a:srgbClr val="FFFFFF"/>
                </a:solidFill>
                <a:latin typeface="Calibri" pitchFamily="34" charset="0"/>
              </a:rPr>
              <a:t>: Save the Children, Tom Pietrasik</a:t>
            </a:r>
          </a:p>
        </p:txBody>
      </p:sp>
    </p:spTree>
    <p:extLst>
      <p:ext uri="{BB962C8B-B14F-4D97-AF65-F5344CB8AC3E}">
        <p14:creationId xmlns:p14="http://schemas.microsoft.com/office/powerpoint/2010/main" val="3887622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Title 1"/>
          <p:cNvSpPr>
            <a:spLocks noGrp="1"/>
          </p:cNvSpPr>
          <p:nvPr>
            <p:ph type="title"/>
          </p:nvPr>
        </p:nvSpPr>
        <p:spPr>
          <a:xfrm>
            <a:off x="225425" y="836613"/>
            <a:ext cx="8439150" cy="720725"/>
          </a:xfrm>
        </p:spPr>
        <p:txBody>
          <a:bodyPr/>
          <a:lstStyle/>
          <a:p>
            <a:pPr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Stress lié à des raisons familiales – </a:t>
            </a:r>
            <a:r>
              <a:rPr lang="fr-FR" sz="2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Réactions les plus </a:t>
            </a:r>
            <a:r>
              <a:rPr lang="fr-FR" sz="2800" i="1" dirty="0" smtClean="0">
                <a:solidFill>
                  <a:srgbClr val="000000"/>
                </a:solidFill>
                <a:ea typeface="ＭＳ Ｐゴシック" pitchFamily="34" charset="-128"/>
              </a:rPr>
              <a:t>courantes</a:t>
            </a:r>
            <a:endParaRPr lang="fr-FR" sz="2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92195" name="Content Placeholder 2"/>
          <p:cNvSpPr>
            <a:spLocks noGrp="1"/>
          </p:cNvSpPr>
          <p:nvPr>
            <p:ph idx="1"/>
          </p:nvPr>
        </p:nvSpPr>
        <p:spPr>
          <a:xfrm>
            <a:off x="250825" y="1125538"/>
            <a:ext cx="8570913" cy="4391025"/>
          </a:xfrm>
        </p:spPr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Cynisme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Perte de confiance dans la bonté des gens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 sentiment de ne pas pouvoir faire grand chose pour que le monde change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Perte d'espoir dans l'efficacité de notre travail.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Évitement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cas qui provoquent l'inconfort, l'anxiété, la peur.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Auto-défense : changer de sujet, « écouter à moitié », penser « ça n'aurait pas dû être si mauvais ».</a:t>
            </a: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fr-FR" sz="2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0587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2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1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5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11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15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165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>
                                            <p:txEl>
                                              <p:charRg st="206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Stress dans la gestion de cas</a:t>
            </a:r>
          </a:p>
        </p:txBody>
      </p:sp>
      <p:sp>
        <p:nvSpPr>
          <p:cNvPr id="3932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Quels sont les stress lié à la gestion de cas ? </a:t>
            </a: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  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Histoires douloureuses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Sentiment d'être inefficace ou sans soutien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Une charge de travail trop élevée  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Insécurité</a:t>
            </a:r>
          </a:p>
          <a:p>
            <a:pPr>
              <a:defRPr/>
            </a:pPr>
            <a:endParaRPr lang="fr-FR" sz="2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Quels sont les effets potentiels du stress sur la gestion de cas ?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Faible productivité ou qualité de service.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Recrutement d'un personnel non qualifié / rétention.</a:t>
            </a:r>
          </a:p>
          <a:p>
            <a:pPr lvl="1">
              <a:buFont typeface="Arial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Influence négative sur les relations.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361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7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12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135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186" end="2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227" end="2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>
                                            <p:txEl>
                                              <p:charRg st="263" end="3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600" b="1" u="sng" noProof="0" smtClean="0">
                <a:solidFill>
                  <a:srgbClr val="000000"/>
                </a:solidFill>
                <a:ea typeface="ＭＳ Ｐゴシック" pitchFamily="34" charset="-128"/>
              </a:rPr>
              <a:t>3 étapes vers le changement de comportement</a:t>
            </a:r>
          </a:p>
        </p:txBody>
      </p:sp>
      <p:sp>
        <p:nvSpPr>
          <p:cNvPr id="394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fr-FR" sz="3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AutoNum type="arabicPeriod"/>
              <a:defRPr/>
            </a:pPr>
            <a:r>
              <a:rPr lang="fr-FR" sz="3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Reconnaissez-le !</a:t>
            </a:r>
          </a:p>
          <a:p>
            <a:pPr marL="0" indent="0">
              <a:buFontTx/>
              <a:buAutoNum type="arabicPeriod"/>
              <a:defRPr/>
            </a:pPr>
            <a:endParaRPr lang="fr-FR" sz="3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AutoNum type="arabicPeriod"/>
              <a:defRPr/>
            </a:pPr>
            <a:r>
              <a:rPr lang="fr-FR" sz="3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Déterminez votre but.</a:t>
            </a:r>
          </a:p>
          <a:p>
            <a:pPr marL="0" indent="0">
              <a:buFontTx/>
              <a:buAutoNum type="arabicPeriod"/>
              <a:defRPr/>
            </a:pPr>
            <a:endParaRPr lang="fr-FR" sz="3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AutoNum type="arabicPeriod"/>
              <a:defRPr/>
            </a:pPr>
            <a:r>
              <a:rPr lang="fr-FR" sz="3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Apprenez de nouvelles aptitudes. </a:t>
            </a:r>
          </a:p>
        </p:txBody>
      </p:sp>
    </p:spTree>
    <p:extLst>
      <p:ext uri="{BB962C8B-B14F-4D97-AF65-F5344CB8AC3E}">
        <p14:creationId xmlns:p14="http://schemas.microsoft.com/office/powerpoint/2010/main" val="78370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3952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0660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stress est une réaction normale et naturelle face à une difficulté. 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Il peut être positif mais peut également être négatif. 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gestion de cas a ses propres formes de stress. </a:t>
            </a:r>
          </a:p>
          <a:p>
            <a:pPr>
              <a:buFontTx/>
              <a:buChar char="•"/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Il existe 3 types de stress </a:t>
            </a:r>
            <a:r>
              <a:rPr lang="fr-FR" sz="2200" dirty="0" smtClean="0">
                <a:solidFill>
                  <a:srgbClr val="000000"/>
                </a:solidFill>
                <a:ea typeface="ＭＳ Ｐゴシック" pitchFamily="34" charset="-128"/>
              </a:rPr>
              <a:t>négatifs que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nous devons éviter : 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stress cumulatif et l'épuisement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stress lié à des incidents graves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stress lié à des raisons familiales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changer nous devons tout d'abord reconnaître nos signes de stress. </a:t>
            </a:r>
          </a:p>
        </p:txBody>
      </p:sp>
    </p:spTree>
    <p:extLst>
      <p:ext uri="{BB962C8B-B14F-4D97-AF65-F5344CB8AC3E}">
        <p14:creationId xmlns:p14="http://schemas.microsoft.com/office/powerpoint/2010/main" val="1983996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722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2</a:t>
            </a:r>
          </a:p>
        </p:txBody>
      </p:sp>
      <p:sp>
        <p:nvSpPr>
          <p:cNvPr id="3962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4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Stratégies pour prendre soin de soi</a:t>
            </a:r>
          </a:p>
          <a:p>
            <a:pPr algn="ctr">
              <a:defRPr/>
            </a:pPr>
            <a:endParaRPr lang="fr-FR" sz="40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016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39731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281615" cy="4392389"/>
          </a:xfrm>
        </p:spPr>
        <p:txBody>
          <a:bodyPr/>
          <a:lstStyle/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changer un comportement créant le stress nous devons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identifier notre but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et apprendre à adopter des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stratégies pour y parvenir. </a:t>
            </a: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Quelques stratégies d'auto-prise en charge :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Humour, socialisation et autres passe-temps.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Bon sommeil, bonne alimentation et exercices physiques.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Exercices de respiration et de relaxation.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Réfléchir sur nos sentiments et faire une séparation claire entre le travail et la vie personnelle.</a:t>
            </a:r>
          </a:p>
          <a:p>
            <a:pPr>
              <a:buFontTx/>
              <a:buChar char="•"/>
              <a:defRPr/>
            </a:pP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Connaître ses limites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et prendre action y remédier.</a:t>
            </a:r>
          </a:p>
        </p:txBody>
      </p:sp>
    </p:spTree>
    <p:extLst>
      <p:ext uri="{BB962C8B-B14F-4D97-AF65-F5344CB8AC3E}">
        <p14:creationId xmlns:p14="http://schemas.microsoft.com/office/powerpoint/2010/main" val="1171737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722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384003" name="Content Placeholder 2"/>
          <p:cNvSpPr>
            <a:spLocks noGrp="1"/>
          </p:cNvSpPr>
          <p:nvPr>
            <p:ph idx="1"/>
          </p:nvPr>
        </p:nvSpPr>
        <p:spPr>
          <a:xfrm>
            <a:off x="250825" y="1268413"/>
            <a:ext cx="8065591" cy="4392612"/>
          </a:xfrm>
        </p:spPr>
        <p:txBody>
          <a:bodyPr/>
          <a:lstStyle/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Conscientiser les participants sur / leur rappeler la nature stressante de la gestion de cas et les encourager à élaborer et à utiliser les stratégies relatives à la prise en charge autonome.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: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Définir les types de stress.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les signes de stress personnel.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quelques stratégies de prise en charge autonome.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1619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384003" name="Content Placeholder 2"/>
          <p:cNvSpPr>
            <a:spLocks noGrp="1"/>
          </p:cNvSpPr>
          <p:nvPr>
            <p:ph idx="1"/>
          </p:nvPr>
        </p:nvSpPr>
        <p:spPr>
          <a:xfrm>
            <a:off x="250825" y="1268413"/>
            <a:ext cx="8065591" cy="4392612"/>
          </a:xfrm>
        </p:spPr>
        <p:txBody>
          <a:bodyPr/>
          <a:lstStyle/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Conscientiser les participants sur / leur rappeler la nature stressante de la gestion de cas et les encourager à élaborer et à utiliser les stratégies relatives à la prise en charge autonome.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: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Définir les types de stress.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les signes de stress personnel.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quelques stratégies de prise en charge autonome.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80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Stress et gestion de cas</a:t>
            </a:r>
          </a:p>
        </p:txBody>
      </p:sp>
      <p:sp>
        <p:nvSpPr>
          <p:cNvPr id="385027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137599" cy="4392613"/>
          </a:xfrm>
        </p:spPr>
        <p:txBody>
          <a:bodyPr/>
          <a:lstStyle/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gestion de cas peut être stressante mais aussi hautement gratifiante :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Un sentiment de fierté à travailler pour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aider des personnes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Défis susceptibles de vous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aider à apprendre personnellement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Rencontrer des personnes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issues de différents lieux et cultures. 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Voir la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différence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que votre travail a faite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dans la vie de quelqu'un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600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Personal</a:t>
            </a: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600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Resilience</a:t>
            </a: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 and </a:t>
            </a:r>
            <a:r>
              <a:rPr lang="fr-FR" sz="1600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Wellbeing</a:t>
            </a: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 in the Field</a:t>
            </a:r>
          </a:p>
        </p:txBody>
      </p:sp>
    </p:spTree>
    <p:extLst>
      <p:ext uri="{BB962C8B-B14F-4D97-AF65-F5344CB8AC3E}">
        <p14:creationId xmlns:p14="http://schemas.microsoft.com/office/powerpoint/2010/main" val="4287451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Le stress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569325" cy="4392612"/>
          </a:xfrm>
        </p:spPr>
        <p:txBody>
          <a:bodyPr/>
          <a:lstStyle/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altLang="en-US" dirty="0">
                <a:solidFill>
                  <a:srgbClr val="000000"/>
                </a:solidFill>
                <a:ea typeface="ＭＳ Ｐゴシック" pitchFamily="34" charset="-128"/>
              </a:rPr>
              <a:t>E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st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une réaction normale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naturelle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à une difficulté.</a:t>
            </a:r>
          </a:p>
          <a:p>
            <a:pPr marL="0" indent="0"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Peut être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positif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- facteur d'activation pour le corps, l'esprit et l'énergie permettant de réagir.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Cela rend la vie agréable !</a:t>
            </a:r>
          </a:p>
          <a:p>
            <a:pPr marL="0" indent="0"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Peut également être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négatif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- il dure trop longtemps, trop souvent, est trop grave.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Le corps sera fatigué. </a:t>
            </a:r>
          </a:p>
        </p:txBody>
      </p:sp>
    </p:spTree>
    <p:extLst>
      <p:ext uri="{BB962C8B-B14F-4D97-AF65-F5344CB8AC3E}">
        <p14:creationId xmlns:p14="http://schemas.microsoft.com/office/powerpoint/2010/main" val="3295696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charRg st="6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charRg st="126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charRg st="146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charRg st="215" end="2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Stress basique</a:t>
            </a:r>
          </a:p>
        </p:txBody>
      </p:sp>
      <p:sp>
        <p:nvSpPr>
          <p:cNvPr id="387075" name="Content Placeholder 2"/>
          <p:cNvSpPr>
            <a:spLocks noGrp="1"/>
          </p:cNvSpPr>
          <p:nvPr>
            <p:ph idx="1"/>
          </p:nvPr>
        </p:nvSpPr>
        <p:spPr>
          <a:xfrm>
            <a:off x="323850" y="1700213"/>
            <a:ext cx="84248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Stress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sous-jacent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Peut se produire au niveau individuel, émotionnel, familial ou social.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Peut être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accru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par des changements survenus dans l'environnement général</a:t>
            </a:r>
          </a:p>
          <a:p>
            <a:pPr>
              <a:buFontTx/>
              <a:buChar char="•"/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Diminue normalement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après les premières semaines qui suivent l'obtention d'un nouveau travail.</a:t>
            </a:r>
          </a:p>
          <a:p>
            <a:pPr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i="1" noProof="0" smtClean="0">
                <a:solidFill>
                  <a:srgbClr val="000000"/>
                </a:solidFill>
                <a:ea typeface="ＭＳ Ｐゴシック" pitchFamily="34" charset="-128"/>
              </a:rPr>
              <a:t>Les travailleurs sociaux doivent être préparés à cet effet et apprendre à élaborer des stratégies pour y faire face. </a:t>
            </a:r>
          </a:p>
        </p:txBody>
      </p:sp>
    </p:spTree>
    <p:extLst>
      <p:ext uri="{BB962C8B-B14F-4D97-AF65-F5344CB8AC3E}">
        <p14:creationId xmlns:p14="http://schemas.microsoft.com/office/powerpoint/2010/main" val="1704349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fr-FR" sz="2800" b="1" noProof="0" smtClean="0">
                <a:solidFill>
                  <a:srgbClr val="000000"/>
                </a:solidFill>
                <a:ea typeface="ＭＳ Ｐゴシック" pitchFamily="34" charset="-128"/>
              </a:rPr>
              <a:t>Stress cumulatif</a:t>
            </a:r>
          </a:p>
        </p:txBody>
      </p:sp>
      <p:sp>
        <p:nvSpPr>
          <p:cNvPr id="3880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392612"/>
          </a:xfrm>
        </p:spPr>
        <p:txBody>
          <a:bodyPr/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Suit une exposition prolongée à un stress basique.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Peut souvent être suivi par la gestion générale du stress.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rien n'est fait pour éviter qu'il ne s'accumule, il peut entraîner des réactions négatives.  </a:t>
            </a: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épuisement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empêche </a:t>
            </a: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es  mécanismes normaux de gestion du stress de fonctionner.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5453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Title 1"/>
          <p:cNvSpPr>
            <a:spLocks noGrp="1"/>
          </p:cNvSpPr>
          <p:nvPr>
            <p:ph type="title"/>
          </p:nvPr>
        </p:nvSpPr>
        <p:spPr>
          <a:xfrm>
            <a:off x="900113" y="6111875"/>
            <a:ext cx="7777162" cy="720725"/>
          </a:xfrm>
        </p:spPr>
        <p:txBody>
          <a:bodyPr/>
          <a:lstStyle/>
          <a:p>
            <a:pPr algn="ctr"/>
            <a:r>
              <a:rPr lang="fr-FR" alt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Source: http://sourcesofinsight.com/yerkes-dodson-human-performance-curve/</a:t>
            </a:r>
          </a:p>
        </p:txBody>
      </p:sp>
      <p:pic>
        <p:nvPicPr>
          <p:cNvPr id="390148" name="Picture 6" descr="C:\Users\Mariett\Pictures\Slide 37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9738" y="1268413"/>
            <a:ext cx="8107362" cy="4248150"/>
          </a:xfrm>
          <a:noFill/>
        </p:spPr>
      </p:pic>
    </p:spTree>
    <p:extLst>
      <p:ext uri="{BB962C8B-B14F-4D97-AF65-F5344CB8AC3E}">
        <p14:creationId xmlns:p14="http://schemas.microsoft.com/office/powerpoint/2010/main" val="1314946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Stress lié à des incidents graves</a:t>
            </a:r>
          </a:p>
        </p:txBody>
      </p:sp>
      <p:sp>
        <p:nvSpPr>
          <p:cNvPr id="39014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39150" cy="4392612"/>
          </a:xfrm>
        </p:spPr>
        <p:txBody>
          <a:bodyPr/>
          <a:lstStyle/>
          <a:p>
            <a:pPr marL="0" indent="0">
              <a:defRPr/>
            </a:pP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indent="-457200">
              <a:buFont typeface="Arial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Lorsque l'on sent qu'un danger immédiat pèse sur la vie d'une personne.</a:t>
            </a:r>
          </a:p>
          <a:p>
            <a:pPr marL="0" indent="0">
              <a:buFontTx/>
              <a:buChar char="•"/>
              <a:defRPr/>
            </a:pPr>
            <a:endParaRPr lang="fr-FR" sz="14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indent="-457200">
              <a:buFont typeface="Arial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Ou si la personne vit/est soumise à des événements hautement stressants. </a:t>
            </a:r>
          </a:p>
          <a:p>
            <a:pPr marL="0" indent="0">
              <a:defRPr/>
            </a:pPr>
            <a:endParaRPr lang="fr-FR" sz="14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indent="-457200">
              <a:buFont typeface="Arial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Parfois ceci peut se développer en un </a:t>
            </a: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trouble de stress post-traumatique (PTSD)</a:t>
            </a: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2707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Stress lié à des raisons familiales</a:t>
            </a:r>
          </a:p>
        </p:txBody>
      </p:sp>
      <p:sp>
        <p:nvSpPr>
          <p:cNvPr id="391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gestion de cas implique un travail direct avec des personnes qui souffrent et se trouvent dans des états émotionnels extrêmes.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travailleurs sociaux entendent des histoires de perte, tristesse et détresse la plupart du temps.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Cela peut être accablant au plan émotionnel 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7392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420</Words>
  <Application>Microsoft Macintosh PowerPoint</Application>
  <PresentationFormat>On-screen Show (4:3)</PresentationFormat>
  <Paragraphs>121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Default Design</vt:lpstr>
      <vt:lpstr>1_Default Design</vt:lpstr>
      <vt:lpstr>PowerPoint Presentation</vt:lpstr>
      <vt:lpstr>Objectif du module et acquis d'apprentissage</vt:lpstr>
      <vt:lpstr>Stress et gestion de cas</vt:lpstr>
      <vt:lpstr>Le stress</vt:lpstr>
      <vt:lpstr>Stress basique</vt:lpstr>
      <vt:lpstr>Stress cumulatif</vt:lpstr>
      <vt:lpstr>Source: http://sourcesofinsight.com/yerkes-dodson-human-performance-curve/</vt:lpstr>
      <vt:lpstr>Stress lié à des incidents graves</vt:lpstr>
      <vt:lpstr>Stress lié à des raisons familiales</vt:lpstr>
      <vt:lpstr>Stress lié à des raisons familiales – Réactions les plus courantes</vt:lpstr>
      <vt:lpstr>Stress dans la gestion de cas</vt:lpstr>
      <vt:lpstr>3 étapes vers le changement de comportement</vt:lpstr>
      <vt:lpstr>POINTS CLÉS DE L'APPRENTISSAGE</vt:lpstr>
      <vt:lpstr>PowerPoint Presentation</vt:lpstr>
      <vt:lpstr>Exercice 2</vt:lpstr>
      <vt:lpstr>POINTS CLÉS DE L'APPRENTISSAGE</vt:lpstr>
      <vt:lpstr>PowerPoint Presentation</vt:lpstr>
      <vt:lpstr>Objectif du module et acquis d'apprentissage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Ngatcha</dc:creator>
  <cp:lastModifiedBy>Sandra Maignant</cp:lastModifiedBy>
  <cp:revision>9</cp:revision>
  <dcterms:created xsi:type="dcterms:W3CDTF">2014-04-05T17:53:36Z</dcterms:created>
  <dcterms:modified xsi:type="dcterms:W3CDTF">2014-06-06T16:29:24Z</dcterms:modified>
</cp:coreProperties>
</file>