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88" r:id="rId18"/>
    <p:sldId id="273" r:id="rId19"/>
    <p:sldId id="274" r:id="rId20"/>
    <p:sldId id="275" r:id="rId21"/>
    <p:sldId id="276" r:id="rId22"/>
    <p:sldId id="277" r:id="rId23"/>
    <p:sldId id="289" r:id="rId24"/>
    <p:sldId id="278" r:id="rId25"/>
    <p:sldId id="290" r:id="rId26"/>
    <p:sldId id="287" r:id="rId27"/>
    <p:sldId id="280" r:id="rId28"/>
    <p:sldId id="291" r:id="rId29"/>
    <p:sldId id="281" r:id="rId30"/>
    <p:sldId id="292" r:id="rId31"/>
    <p:sldId id="293" r:id="rId32"/>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107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2" autoAdjust="0"/>
    <p:restoredTop sz="94710" autoAdjust="0"/>
  </p:normalViewPr>
  <p:slideViewPr>
    <p:cSldViewPr>
      <p:cViewPr varScale="1">
        <p:scale>
          <a:sx n="89" d="100"/>
          <a:sy n="89" d="100"/>
        </p:scale>
        <p:origin x="-1592" y="-104"/>
      </p:cViewPr>
      <p:guideLst>
        <p:guide orient="horz" pos="2160"/>
        <p:guide pos="2880"/>
      </p:guideLst>
    </p:cSldViewPr>
  </p:slideViewPr>
  <p:outlineViewPr>
    <p:cViewPr>
      <p:scale>
        <a:sx n="33" d="100"/>
        <a:sy n="33" d="100"/>
      </p:scale>
      <p:origin x="0" y="39472"/>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interSettings" Target="printerSettings/printerSettings1.bin"/><Relationship Id="rId34" Type="http://schemas.openxmlformats.org/officeDocument/2006/relationships/presProps" Target="presProps.xml"/><Relationship Id="rId35" Type="http://schemas.openxmlformats.org/officeDocument/2006/relationships/viewProps" Target="viewProps.xml"/><Relationship Id="rId36" Type="http://schemas.openxmlformats.org/officeDocument/2006/relationships/theme" Target="theme/theme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AU"/>
          </a:p>
        </p:txBody>
      </p:sp>
    </p:spTree>
    <p:extLst>
      <p:ext uri="{BB962C8B-B14F-4D97-AF65-F5344CB8AC3E}">
        <p14:creationId xmlns:p14="http://schemas.microsoft.com/office/powerpoint/2010/main" val="27967314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40079239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84888" y="836613"/>
            <a:ext cx="1943100" cy="5256212"/>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250825" y="836613"/>
            <a:ext cx="5681663" cy="525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12362133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3023093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7812253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250825" y="1700213"/>
            <a:ext cx="3811588"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214813" y="1700213"/>
            <a:ext cx="3813175"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19795336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3335238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15307962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71173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0126831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AU"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9410101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50825" y="836613"/>
            <a:ext cx="7777163" cy="72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vert="horz" wrap="square" lIns="91440" tIns="45720" rIns="91440" bIns="45720" numCol="1" anchor="ctr" anchorCtr="0" compatLnSpc="1">
            <a:prstTxWarp prst="textNoShape">
              <a:avLst/>
            </a:prstTxWarp>
          </a:bodyPr>
          <a:lstStyle/>
          <a:p>
            <a:pPr lvl="0"/>
            <a:r>
              <a:rPr lang="en-AU" smtClean="0"/>
              <a:t>Click to edit Master title style</a:t>
            </a:r>
          </a:p>
        </p:txBody>
      </p:sp>
      <p:sp>
        <p:nvSpPr>
          <p:cNvPr id="1027" name="Rectangle 3"/>
          <p:cNvSpPr>
            <a:spLocks noGrp="1" noChangeArrowheads="1"/>
          </p:cNvSpPr>
          <p:nvPr>
            <p:ph type="body" idx="1"/>
          </p:nvPr>
        </p:nvSpPr>
        <p:spPr bwMode="auto">
          <a:xfrm>
            <a:off x="250825" y="1700213"/>
            <a:ext cx="7777163" cy="4392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vert="horz" wrap="square" lIns="91440" tIns="45720" rIns="91440" bIns="45720"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p>
        </p:txBody>
      </p:sp>
      <p:sp>
        <p:nvSpPr>
          <p:cNvPr id="1028" name="Rectangle 7"/>
          <p:cNvSpPr>
            <a:spLocks noChangeArrowheads="1"/>
          </p:cNvSpPr>
          <p:nvPr userDrawn="1"/>
        </p:nvSpPr>
        <p:spPr bwMode="auto">
          <a:xfrm>
            <a:off x="0" y="333375"/>
            <a:ext cx="7667625" cy="358775"/>
          </a:xfrm>
          <a:prstGeom prst="rect">
            <a:avLst/>
          </a:prstGeom>
          <a:gradFill rotWithShape="1">
            <a:gsLst>
              <a:gs pos="0">
                <a:srgbClr val="3399FF"/>
              </a:gs>
              <a:gs pos="100000">
                <a:schemeClr val="bg1"/>
              </a:gs>
            </a:gsLst>
            <a:lin ang="0" scaled="1"/>
          </a:gradFill>
          <a:ln>
            <a:noFill/>
          </a:ln>
          <a:effectLst/>
          <a:extLst>
            <a:ext uri="{91240B29-F687-4f45-9708-019B960494DF}">
              <a14:hiddenLine xmlns:a14="http://schemas.microsoft.com/office/drawing/2010/main" w="9525">
                <a:solidFill>
                  <a:srgbClr val="33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endParaRPr lang="en-US" altLang="en-US">
              <a:solidFill>
                <a:srgbClr val="000000"/>
              </a:solidFill>
            </a:endParaRPr>
          </a:p>
        </p:txBody>
      </p:sp>
      <p:sp>
        <p:nvSpPr>
          <p:cNvPr id="1029" name="Rectangle 8"/>
          <p:cNvSpPr>
            <a:spLocks noChangeArrowheads="1"/>
          </p:cNvSpPr>
          <p:nvPr userDrawn="1"/>
        </p:nvSpPr>
        <p:spPr bwMode="auto">
          <a:xfrm>
            <a:off x="1042988" y="6237288"/>
            <a:ext cx="8101012" cy="358775"/>
          </a:xfrm>
          <a:prstGeom prst="rect">
            <a:avLst/>
          </a:prstGeom>
          <a:gradFill rotWithShape="1">
            <a:gsLst>
              <a:gs pos="0">
                <a:schemeClr val="bg1"/>
              </a:gs>
              <a:gs pos="100000">
                <a:srgbClr val="3399FF"/>
              </a:gs>
            </a:gsLst>
            <a:lin ang="0" scaled="1"/>
          </a:gradFill>
          <a:ln>
            <a:noFill/>
          </a:ln>
          <a:effectLst/>
          <a:extLst>
            <a:ext uri="{91240B29-F687-4f45-9708-019B960494DF}">
              <a14:hiddenLine xmlns:a14="http://schemas.microsoft.com/office/drawing/2010/main" w="9525">
                <a:solidFill>
                  <a:srgbClr val="33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endParaRPr lang="en-US" altLang="en-US">
              <a:solidFill>
                <a:srgbClr val="000000"/>
              </a:solidFill>
            </a:endParaRPr>
          </a:p>
        </p:txBody>
      </p:sp>
      <p:pic>
        <p:nvPicPr>
          <p:cNvPr id="1030" name="Picture 12"/>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7950" y="6016625"/>
            <a:ext cx="1368425"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50316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spcBef>
          <a:spcPct val="0"/>
        </a:spcBef>
        <a:spcAft>
          <a:spcPct val="0"/>
        </a:spcAft>
        <a:defRPr sz="3200">
          <a:solidFill>
            <a:schemeClr val="tx2"/>
          </a:solidFill>
          <a:latin typeface="+mj-lt"/>
          <a:ea typeface="ＭＳ Ｐゴシック" charset="0"/>
          <a:cs typeface="+mj-cs"/>
        </a:defRPr>
      </a:lvl1pPr>
      <a:lvl2pPr algn="l" rtl="0" eaLnBrk="0" fontAlgn="base" hangingPunct="0">
        <a:spcBef>
          <a:spcPct val="0"/>
        </a:spcBef>
        <a:spcAft>
          <a:spcPct val="0"/>
        </a:spcAft>
        <a:defRPr sz="3200">
          <a:solidFill>
            <a:schemeClr val="tx2"/>
          </a:solidFill>
          <a:latin typeface="Calibri" pitchFamily="34" charset="0"/>
          <a:ea typeface="ＭＳ Ｐゴシック" charset="0"/>
        </a:defRPr>
      </a:lvl2pPr>
      <a:lvl3pPr algn="l" rtl="0" eaLnBrk="0" fontAlgn="base" hangingPunct="0">
        <a:spcBef>
          <a:spcPct val="0"/>
        </a:spcBef>
        <a:spcAft>
          <a:spcPct val="0"/>
        </a:spcAft>
        <a:defRPr sz="3200">
          <a:solidFill>
            <a:schemeClr val="tx2"/>
          </a:solidFill>
          <a:latin typeface="Calibri" pitchFamily="34" charset="0"/>
          <a:ea typeface="ＭＳ Ｐゴシック" charset="0"/>
        </a:defRPr>
      </a:lvl3pPr>
      <a:lvl4pPr algn="l" rtl="0" eaLnBrk="0" fontAlgn="base" hangingPunct="0">
        <a:spcBef>
          <a:spcPct val="0"/>
        </a:spcBef>
        <a:spcAft>
          <a:spcPct val="0"/>
        </a:spcAft>
        <a:defRPr sz="3200">
          <a:solidFill>
            <a:schemeClr val="tx2"/>
          </a:solidFill>
          <a:latin typeface="Calibri" pitchFamily="34" charset="0"/>
          <a:ea typeface="ＭＳ Ｐゴシック" charset="0"/>
        </a:defRPr>
      </a:lvl4pPr>
      <a:lvl5pPr algn="l" rtl="0" eaLnBrk="0" fontAlgn="base" hangingPunct="0">
        <a:spcBef>
          <a:spcPct val="0"/>
        </a:spcBef>
        <a:spcAft>
          <a:spcPct val="0"/>
        </a:spcAft>
        <a:defRPr sz="3200">
          <a:solidFill>
            <a:schemeClr val="tx2"/>
          </a:solidFill>
          <a:latin typeface="Calibri" pitchFamily="34" charset="0"/>
          <a:ea typeface="ＭＳ Ｐゴシック" charset="0"/>
        </a:defRPr>
      </a:lvl5pPr>
      <a:lvl6pPr marL="457200" algn="l" rtl="0" fontAlgn="base">
        <a:spcBef>
          <a:spcPct val="0"/>
        </a:spcBef>
        <a:spcAft>
          <a:spcPct val="0"/>
        </a:spcAft>
        <a:defRPr sz="3200">
          <a:solidFill>
            <a:schemeClr val="tx2"/>
          </a:solidFill>
          <a:latin typeface="Calibri" pitchFamily="34" charset="0"/>
        </a:defRPr>
      </a:lvl6pPr>
      <a:lvl7pPr marL="914400" algn="l" rtl="0" fontAlgn="base">
        <a:spcBef>
          <a:spcPct val="0"/>
        </a:spcBef>
        <a:spcAft>
          <a:spcPct val="0"/>
        </a:spcAft>
        <a:defRPr sz="3200">
          <a:solidFill>
            <a:schemeClr val="tx2"/>
          </a:solidFill>
          <a:latin typeface="Calibri" pitchFamily="34" charset="0"/>
        </a:defRPr>
      </a:lvl7pPr>
      <a:lvl8pPr marL="1371600" algn="l" rtl="0" fontAlgn="base">
        <a:spcBef>
          <a:spcPct val="0"/>
        </a:spcBef>
        <a:spcAft>
          <a:spcPct val="0"/>
        </a:spcAft>
        <a:defRPr sz="3200">
          <a:solidFill>
            <a:schemeClr val="tx2"/>
          </a:solidFill>
          <a:latin typeface="Calibri" pitchFamily="34" charset="0"/>
        </a:defRPr>
      </a:lvl8pPr>
      <a:lvl9pPr marL="1828800" algn="l" rtl="0" fontAlgn="base">
        <a:spcBef>
          <a:spcPct val="0"/>
        </a:spcBef>
        <a:spcAft>
          <a:spcPct val="0"/>
        </a:spcAft>
        <a:defRPr sz="3200">
          <a:solidFill>
            <a:schemeClr val="tx2"/>
          </a:solidFill>
          <a:latin typeface="Calibri" pitchFamily="34" charset="0"/>
        </a:defRPr>
      </a:lvl9pPr>
    </p:titleStyle>
    <p:bodyStyle>
      <a:lvl1pPr marL="342900" indent="-342900" algn="l" rtl="0" eaLnBrk="0" fontAlgn="base" hangingPunct="0">
        <a:spcBef>
          <a:spcPct val="20000"/>
        </a:spcBef>
        <a:spcAft>
          <a:spcPct val="0"/>
        </a:spcAft>
        <a:defRPr sz="24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4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400">
          <a:solidFill>
            <a:schemeClr val="tx1"/>
          </a:solidFill>
          <a:latin typeface="+mn-lt"/>
          <a:ea typeface="ＭＳ Ｐゴシック" charset="0"/>
        </a:defRPr>
      </a:lvl5pPr>
      <a:lvl6pPr marL="2514600" indent="-228600" algn="l" rtl="0" fontAlgn="base">
        <a:spcBef>
          <a:spcPct val="20000"/>
        </a:spcBef>
        <a:spcAft>
          <a:spcPct val="0"/>
        </a:spcAft>
        <a:buChar char="»"/>
        <a:defRPr sz="2400">
          <a:solidFill>
            <a:schemeClr val="tx1"/>
          </a:solidFill>
          <a:latin typeface="+mn-lt"/>
        </a:defRPr>
      </a:lvl6pPr>
      <a:lvl7pPr marL="2971800" indent="-228600" algn="l" rtl="0" fontAlgn="base">
        <a:spcBef>
          <a:spcPct val="20000"/>
        </a:spcBef>
        <a:spcAft>
          <a:spcPct val="0"/>
        </a:spcAft>
        <a:buChar char="»"/>
        <a:defRPr sz="2400">
          <a:solidFill>
            <a:schemeClr val="tx1"/>
          </a:solidFill>
          <a:latin typeface="+mn-lt"/>
        </a:defRPr>
      </a:lvl7pPr>
      <a:lvl8pPr marL="3429000" indent="-228600" algn="l" rtl="0" fontAlgn="base">
        <a:spcBef>
          <a:spcPct val="20000"/>
        </a:spcBef>
        <a:spcAft>
          <a:spcPct val="0"/>
        </a:spcAft>
        <a:buChar char="»"/>
        <a:defRPr sz="2400">
          <a:solidFill>
            <a:schemeClr val="tx1"/>
          </a:solidFill>
          <a:latin typeface="+mn-lt"/>
        </a:defRPr>
      </a:lvl8pPr>
      <a:lvl9pPr marL="3886200" indent="-228600" algn="l" rtl="0" fontAlgn="base">
        <a:spcBef>
          <a:spcPct val="20000"/>
        </a:spcBef>
        <a:spcAft>
          <a:spcPct val="0"/>
        </a:spcAft>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4.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e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Title 1"/>
          <p:cNvSpPr>
            <a:spLocks noGrp="1"/>
          </p:cNvSpPr>
          <p:nvPr>
            <p:ph type="ctrTitle"/>
          </p:nvPr>
        </p:nvSpPr>
        <p:spPr>
          <a:xfrm>
            <a:off x="755576" y="3573016"/>
            <a:ext cx="7772400" cy="1470025"/>
          </a:xfrm>
        </p:spPr>
        <p:txBody>
          <a:bodyPr/>
          <a:lstStyle/>
          <a:p>
            <a:pPr algn="ctr">
              <a:defRPr/>
            </a:pPr>
            <a:r>
              <a:rPr lang="fr-FR" sz="4400" b="1" noProof="0" dirty="0" smtClean="0">
                <a:solidFill>
                  <a:srgbClr val="000000"/>
                </a:solidFill>
                <a:ea typeface="ＭＳ Ｐゴシック" pitchFamily="34" charset="-128"/>
              </a:rPr>
              <a:t>Elaborer un plan de prise en charge</a:t>
            </a:r>
          </a:p>
        </p:txBody>
      </p:sp>
      <p:sp>
        <p:nvSpPr>
          <p:cNvPr id="279555" name="Subtitle 2"/>
          <p:cNvSpPr>
            <a:spLocks noGrp="1"/>
          </p:cNvSpPr>
          <p:nvPr>
            <p:ph type="subTitle" idx="1"/>
          </p:nvPr>
        </p:nvSpPr>
        <p:spPr>
          <a:xfrm>
            <a:off x="1331913" y="5078413"/>
            <a:ext cx="6400800" cy="1752600"/>
          </a:xfrm>
        </p:spPr>
        <p:txBody>
          <a:bodyPr/>
          <a:lstStyle/>
          <a:p>
            <a:pPr>
              <a:defRPr/>
            </a:pPr>
            <a:r>
              <a:rPr lang="fr-FR" b="1" noProof="0" dirty="0" smtClean="0">
                <a:solidFill>
                  <a:srgbClr val="000000"/>
                </a:solidFill>
                <a:ea typeface="ＭＳ Ｐゴシック" pitchFamily="34" charset="-128"/>
              </a:rPr>
              <a:t>Module E3 : Plan de prise en charge</a:t>
            </a:r>
          </a:p>
          <a:p>
            <a:pPr>
              <a:defRPr/>
            </a:pPr>
            <a:r>
              <a:rPr lang="fr-FR" b="1" noProof="0" dirty="0" smtClean="0">
                <a:solidFill>
                  <a:srgbClr val="000000"/>
                </a:solidFill>
                <a:ea typeface="ＭＳ Ｐゴシック" pitchFamily="34" charset="-128"/>
              </a:rPr>
              <a:t>Formation à la gestion de cas</a:t>
            </a:r>
          </a:p>
          <a:p>
            <a:pPr>
              <a:defRPr/>
            </a:pPr>
            <a:endParaRPr lang="fr-FR" b="1" noProof="0" dirty="0" smtClean="0">
              <a:solidFill>
                <a:srgbClr val="000000"/>
              </a:solidFill>
              <a:ea typeface="ＭＳ Ｐゴシック" pitchFamily="34" charset="-128"/>
            </a:endParaRPr>
          </a:p>
          <a:p>
            <a:pPr>
              <a:defRPr/>
            </a:pPr>
            <a:endParaRPr lang="fr-FR" b="1" noProof="0" dirty="0" smtClean="0">
              <a:solidFill>
                <a:srgbClr val="000000"/>
              </a:solidFill>
              <a:ea typeface="ＭＳ Ｐゴシック" pitchFamily="34" charset="-128"/>
            </a:endParaRPr>
          </a:p>
        </p:txBody>
      </p:sp>
      <p:pic>
        <p:nvPicPr>
          <p:cNvPr id="28058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3808" y="836712"/>
            <a:ext cx="3540994" cy="277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96516653"/>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Title 1"/>
          <p:cNvSpPr>
            <a:spLocks noGrp="1"/>
          </p:cNvSpPr>
          <p:nvPr>
            <p:ph type="title"/>
          </p:nvPr>
        </p:nvSpPr>
        <p:spPr>
          <a:xfrm>
            <a:off x="250825" y="692150"/>
            <a:ext cx="7777163" cy="720725"/>
          </a:xfrm>
        </p:spPr>
        <p:txBody>
          <a:bodyPr/>
          <a:lstStyle/>
          <a:p>
            <a:pPr>
              <a:defRPr/>
            </a:pPr>
            <a:r>
              <a:rPr lang="fr-FR" b="1" noProof="0" smtClean="0">
                <a:solidFill>
                  <a:srgbClr val="000000"/>
                </a:solidFill>
                <a:ea typeface="ＭＳ Ｐゴシック" pitchFamily="34" charset="-128"/>
              </a:rPr>
              <a:t>Exemples d'activités</a:t>
            </a:r>
          </a:p>
        </p:txBody>
      </p:sp>
      <p:sp>
        <p:nvSpPr>
          <p:cNvPr id="288771" name="Content Placeholder 2"/>
          <p:cNvSpPr>
            <a:spLocks noGrp="1"/>
          </p:cNvSpPr>
          <p:nvPr>
            <p:ph idx="1"/>
          </p:nvPr>
        </p:nvSpPr>
        <p:spPr>
          <a:xfrm>
            <a:off x="274638" y="1412875"/>
            <a:ext cx="8869362" cy="4392613"/>
          </a:xfrm>
        </p:spPr>
        <p:txBody>
          <a:bodyPr/>
          <a:lstStyle/>
          <a:p>
            <a:pPr marL="0" indent="0">
              <a:defRPr/>
            </a:pPr>
            <a:r>
              <a:rPr lang="fr-FR" sz="2200" b="1" noProof="0" dirty="0" smtClean="0">
                <a:solidFill>
                  <a:srgbClr val="000000"/>
                </a:solidFill>
                <a:ea typeface="ＭＳ Ｐゴシック" pitchFamily="34" charset="-128"/>
              </a:rPr>
              <a:t>Solliciter le soutien d'autres prestataires de services,</a:t>
            </a:r>
            <a:r>
              <a:rPr lang="fr-FR" sz="2200" noProof="0" dirty="0" smtClean="0">
                <a:solidFill>
                  <a:srgbClr val="000000"/>
                </a:solidFill>
                <a:ea typeface="ＭＳ Ｐゴシック" pitchFamily="34" charset="-128"/>
              </a:rPr>
              <a:t> par exemple : </a:t>
            </a:r>
          </a:p>
          <a:p>
            <a:pPr marL="0" indent="0">
              <a:defRPr/>
            </a:pPr>
            <a:endParaRPr lang="fr-FR" sz="2200" noProof="0" dirty="0" smtClean="0">
              <a:solidFill>
                <a:srgbClr val="000000"/>
              </a:solidFill>
              <a:ea typeface="ＭＳ Ｐゴシック" pitchFamily="34" charset="-128"/>
            </a:endParaRPr>
          </a:p>
          <a:p>
            <a:pPr marL="0" indent="0">
              <a:buFontTx/>
              <a:buChar char="•"/>
              <a:defRPr/>
            </a:pPr>
            <a:r>
              <a:rPr lang="fr-FR" sz="2200" noProof="0" dirty="0" smtClean="0">
                <a:solidFill>
                  <a:srgbClr val="000000"/>
                </a:solidFill>
                <a:ea typeface="ＭＳ Ｐゴシック" pitchFamily="34" charset="-128"/>
              </a:rPr>
              <a:t>Le maître/la maîtresse de Brenda</a:t>
            </a:r>
          </a:p>
          <a:p>
            <a:pPr marL="0" indent="0">
              <a:buFontTx/>
              <a:buChar char="•"/>
              <a:defRPr/>
            </a:pPr>
            <a:r>
              <a:rPr lang="fr-FR" sz="2200" noProof="0" dirty="0" smtClean="0">
                <a:solidFill>
                  <a:srgbClr val="000000"/>
                </a:solidFill>
                <a:ea typeface="ＭＳ Ｐゴシック" pitchFamily="34" charset="-128"/>
              </a:rPr>
              <a:t>Les </a:t>
            </a:r>
            <a:r>
              <a:rPr lang="en-US" sz="2200" noProof="0" dirty="0" err="1" smtClean="0">
                <a:solidFill>
                  <a:srgbClr val="000000"/>
                </a:solidFill>
                <a:ea typeface="ＭＳ Ｐゴシック" pitchFamily="34" charset="-128"/>
              </a:rPr>
              <a:t>agence</a:t>
            </a:r>
            <a:r>
              <a:rPr lang="fr-FR" sz="2200" noProof="0" dirty="0" smtClean="0">
                <a:solidFill>
                  <a:srgbClr val="000000"/>
                </a:solidFill>
                <a:ea typeface="ＭＳ Ｐゴシック" pitchFamily="34" charset="-128"/>
              </a:rPr>
              <a:t>s qui peuvent offrir un logement et un soutien financier à James</a:t>
            </a:r>
          </a:p>
          <a:p>
            <a:pPr marL="0" indent="0">
              <a:buFontTx/>
              <a:buChar char="•"/>
              <a:defRPr/>
            </a:pPr>
            <a:r>
              <a:rPr lang="fr-FR" sz="2200" noProof="0" dirty="0" smtClean="0">
                <a:solidFill>
                  <a:srgbClr val="000000"/>
                </a:solidFill>
                <a:ea typeface="ＭＳ Ｐゴシック" pitchFamily="34" charset="-128"/>
              </a:rPr>
              <a:t>La police communautaire pour effectuer des patrouilles autour de la famille d'</a:t>
            </a:r>
            <a:r>
              <a:rPr lang="fr-FR" sz="2200" noProof="0" dirty="0" err="1" smtClean="0">
                <a:solidFill>
                  <a:srgbClr val="000000"/>
                </a:solidFill>
                <a:ea typeface="ＭＳ Ｐゴシック" pitchFamily="34" charset="-128"/>
              </a:rPr>
              <a:t>Hawa</a:t>
            </a:r>
            <a:r>
              <a:rPr lang="fr-FR" sz="2200" noProof="0" dirty="0" smtClean="0">
                <a:solidFill>
                  <a:srgbClr val="000000"/>
                </a:solidFill>
                <a:ea typeface="ＭＳ Ｐゴシック" pitchFamily="34" charset="-128"/>
              </a:rPr>
              <a:t> pendant la mobilisation d'un soutien plus large. </a:t>
            </a:r>
          </a:p>
          <a:p>
            <a:pPr marL="0" indent="0">
              <a:defRPr/>
            </a:pPr>
            <a:endParaRPr lang="fr-FR" sz="2200" b="1" noProof="0" dirty="0" smtClean="0">
              <a:solidFill>
                <a:srgbClr val="000000"/>
              </a:solidFill>
              <a:ea typeface="ＭＳ Ｐゴシック" pitchFamily="34" charset="-128"/>
            </a:endParaRPr>
          </a:p>
          <a:p>
            <a:pPr marL="0" indent="0">
              <a:defRPr/>
            </a:pPr>
            <a:r>
              <a:rPr lang="fr-FR" sz="2200" b="1" noProof="0" dirty="0" smtClean="0">
                <a:solidFill>
                  <a:srgbClr val="000000"/>
                </a:solidFill>
                <a:ea typeface="ＭＳ Ｐゴシック" pitchFamily="34" charset="-128"/>
              </a:rPr>
              <a:t>Augmentation de la capacité à assumer le rôle de parent,</a:t>
            </a:r>
            <a:r>
              <a:rPr lang="fr-FR" sz="2200" noProof="0" dirty="0" smtClean="0">
                <a:solidFill>
                  <a:srgbClr val="000000"/>
                </a:solidFill>
                <a:ea typeface="ＭＳ Ｐゴシック" pitchFamily="34" charset="-128"/>
              </a:rPr>
              <a:t> par exemple:</a:t>
            </a:r>
          </a:p>
          <a:p>
            <a:pPr marL="0" indent="0">
              <a:buFontTx/>
              <a:buChar char="•"/>
              <a:defRPr/>
            </a:pPr>
            <a:r>
              <a:rPr lang="fr-FR" sz="2200" noProof="0" dirty="0" smtClean="0">
                <a:solidFill>
                  <a:srgbClr val="000000"/>
                </a:solidFill>
                <a:ea typeface="ＭＳ Ｐゴシック" pitchFamily="34" charset="-128"/>
              </a:rPr>
              <a:t>Aptitudes parentales pour la belle-sœur de James afin qu'elle puisse assumer positivement le rôle de parent d'un adolescent tout en prenant soin de son propre enfant. </a:t>
            </a:r>
          </a:p>
          <a:p>
            <a:pPr marL="0" indent="0">
              <a:defRPr/>
            </a:pPr>
            <a:endParaRPr lang="fr-FR"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2152509696"/>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Title 1"/>
          <p:cNvSpPr>
            <a:spLocks noGrp="1"/>
          </p:cNvSpPr>
          <p:nvPr>
            <p:ph type="title"/>
          </p:nvPr>
        </p:nvSpPr>
        <p:spPr>
          <a:xfrm>
            <a:off x="251520" y="764704"/>
            <a:ext cx="7777163" cy="720725"/>
          </a:xfrm>
        </p:spPr>
        <p:txBody>
          <a:bodyPr/>
          <a:lstStyle/>
          <a:p>
            <a:pPr>
              <a:defRPr/>
            </a:pPr>
            <a:r>
              <a:rPr lang="fr-FR" b="1" noProof="0" dirty="0" smtClean="0">
                <a:solidFill>
                  <a:srgbClr val="000000"/>
                </a:solidFill>
                <a:ea typeface="ＭＳ Ｐゴシック" pitchFamily="34" charset="-128"/>
              </a:rPr>
              <a:t>Exemples d'activités...</a:t>
            </a:r>
          </a:p>
        </p:txBody>
      </p:sp>
      <p:sp>
        <p:nvSpPr>
          <p:cNvPr id="289795" name="Content Placeholder 2"/>
          <p:cNvSpPr>
            <a:spLocks noGrp="1"/>
          </p:cNvSpPr>
          <p:nvPr>
            <p:ph idx="1"/>
          </p:nvPr>
        </p:nvSpPr>
        <p:spPr>
          <a:xfrm>
            <a:off x="250825" y="1341438"/>
            <a:ext cx="8893175" cy="4392612"/>
          </a:xfrm>
        </p:spPr>
        <p:txBody>
          <a:bodyPr/>
          <a:lstStyle/>
          <a:p>
            <a:pPr>
              <a:buFont typeface="Wingdings" charset="2"/>
              <a:buChar char="ü"/>
              <a:defRPr/>
            </a:pPr>
            <a:r>
              <a:rPr lang="fr-FR" sz="2200" noProof="0" dirty="0" smtClean="0">
                <a:solidFill>
                  <a:srgbClr val="000000"/>
                </a:solidFill>
                <a:ea typeface="ＭＳ Ｐゴシック" pitchFamily="34" charset="-128"/>
              </a:rPr>
              <a:t>Aborder les causes sous-jacentes des besoins de protection de l'enfant peut nécessiter une </a:t>
            </a:r>
            <a:r>
              <a:rPr lang="fr-FR" sz="2200" b="1" noProof="0" dirty="0" smtClean="0">
                <a:solidFill>
                  <a:srgbClr val="000000"/>
                </a:solidFill>
                <a:ea typeface="ＭＳ Ｐゴシック" pitchFamily="34" charset="-128"/>
              </a:rPr>
              <a:t>approche plus générale </a:t>
            </a:r>
            <a:r>
              <a:rPr lang="fr-FR" sz="2200" noProof="0" dirty="0" smtClean="0">
                <a:solidFill>
                  <a:srgbClr val="000000"/>
                </a:solidFill>
                <a:ea typeface="ＭＳ Ｐゴシック" pitchFamily="34" charset="-128"/>
              </a:rPr>
              <a:t>à la gestion des problèmes </a:t>
            </a:r>
            <a:r>
              <a:rPr lang="fr-FR" sz="2200" b="1" noProof="0" dirty="0" smtClean="0">
                <a:solidFill>
                  <a:srgbClr val="000000"/>
                </a:solidFill>
                <a:ea typeface="ＭＳ Ｐゴシック" pitchFamily="34" charset="-128"/>
              </a:rPr>
              <a:t>familiaux</a:t>
            </a:r>
            <a:r>
              <a:rPr lang="fr-FR" sz="2200" noProof="0" dirty="0" smtClean="0">
                <a:solidFill>
                  <a:srgbClr val="000000"/>
                </a:solidFill>
                <a:ea typeface="ＭＳ Ｐゴシック" pitchFamily="34" charset="-128"/>
              </a:rPr>
              <a:t>.</a:t>
            </a:r>
          </a:p>
          <a:p>
            <a:pPr marL="0" indent="0">
              <a:defRPr/>
            </a:pPr>
            <a:endParaRPr lang="fr-FR" sz="2200" noProof="0" dirty="0" smtClean="0">
              <a:solidFill>
                <a:srgbClr val="000000"/>
              </a:solidFill>
              <a:ea typeface="ＭＳ Ｐゴシック" pitchFamily="34" charset="-128"/>
            </a:endParaRPr>
          </a:p>
          <a:p>
            <a:pPr marL="0" indent="0">
              <a:buFont typeface="Wingdings" pitchFamily="2" charset="2"/>
              <a:buChar char="ü"/>
              <a:defRPr/>
            </a:pPr>
            <a:r>
              <a:rPr lang="fr-FR" sz="2200" b="1" noProof="0" dirty="0" smtClean="0">
                <a:solidFill>
                  <a:srgbClr val="000000"/>
                </a:solidFill>
                <a:ea typeface="ＭＳ Ｐゴシック" pitchFamily="34" charset="-128"/>
              </a:rPr>
              <a:t> Aborder des problèmes familiaux </a:t>
            </a:r>
            <a:r>
              <a:rPr lang="fr-FR" sz="2200" noProof="0" dirty="0" smtClean="0">
                <a:solidFill>
                  <a:srgbClr val="000000"/>
                </a:solidFill>
                <a:ea typeface="ＭＳ Ｐゴシック" pitchFamily="34" charset="-128"/>
              </a:rPr>
              <a:t>tout en adoptant une </a:t>
            </a:r>
            <a:r>
              <a:rPr lang="fr-FR" sz="2200" b="1" noProof="0" dirty="0" smtClean="0">
                <a:solidFill>
                  <a:srgbClr val="000000"/>
                </a:solidFill>
                <a:ea typeface="ＭＳ Ｐゴシック" pitchFamily="34" charset="-128"/>
              </a:rPr>
              <a:t>approche centrée sur l'enfant</a:t>
            </a:r>
          </a:p>
          <a:p>
            <a:pPr marL="0" indent="0">
              <a:defRPr/>
            </a:pPr>
            <a:endParaRPr lang="fr-FR" sz="2200" b="1" noProof="0" dirty="0" smtClean="0">
              <a:solidFill>
                <a:srgbClr val="000000"/>
              </a:solidFill>
              <a:ea typeface="ＭＳ Ｐゴシック" pitchFamily="34" charset="-128"/>
            </a:endParaRPr>
          </a:p>
          <a:p>
            <a:pPr marL="0" indent="0">
              <a:defRPr/>
            </a:pPr>
            <a:r>
              <a:rPr lang="fr-FR" sz="2200" b="1" noProof="0" dirty="0" smtClean="0">
                <a:solidFill>
                  <a:srgbClr val="000000"/>
                </a:solidFill>
                <a:ea typeface="ＭＳ Ｐゴシック" pitchFamily="34" charset="-128"/>
              </a:rPr>
              <a:t>Changer les attitudes/croyances/comportements de personnes auteurs de préjudices, </a:t>
            </a:r>
            <a:r>
              <a:rPr lang="fr-FR" sz="2200" noProof="0" dirty="0" smtClean="0">
                <a:solidFill>
                  <a:srgbClr val="000000"/>
                </a:solidFill>
                <a:ea typeface="ＭＳ Ｐゴシック" pitchFamily="34" charset="-128"/>
              </a:rPr>
              <a:t>par exemple :</a:t>
            </a:r>
          </a:p>
          <a:p>
            <a:pPr marL="0" indent="0">
              <a:buFontTx/>
              <a:buChar char="•"/>
              <a:defRPr/>
            </a:pPr>
            <a:r>
              <a:rPr lang="fr-FR" sz="2200" noProof="0" dirty="0" smtClean="0">
                <a:solidFill>
                  <a:srgbClr val="000000"/>
                </a:solidFill>
                <a:ea typeface="ＭＳ Ｐゴシック" pitchFamily="34" charset="-128"/>
              </a:rPr>
              <a:t>Des réunions régulières et sessions d'éducation avec le père d'</a:t>
            </a:r>
            <a:r>
              <a:rPr lang="fr-FR" sz="2200" noProof="0" dirty="0" err="1" smtClean="0">
                <a:solidFill>
                  <a:srgbClr val="000000"/>
                </a:solidFill>
                <a:ea typeface="ＭＳ Ｐゴシック" pitchFamily="34" charset="-128"/>
              </a:rPr>
              <a:t>Hawa</a:t>
            </a:r>
            <a:r>
              <a:rPr lang="fr-FR" sz="2200" noProof="0" dirty="0" smtClean="0">
                <a:solidFill>
                  <a:srgbClr val="000000"/>
                </a:solidFill>
                <a:ea typeface="ＭＳ Ｐゴシック" pitchFamily="34" charset="-128"/>
              </a:rPr>
              <a:t>.</a:t>
            </a:r>
          </a:p>
          <a:p>
            <a:pPr marL="0" indent="0">
              <a:buFontTx/>
              <a:buChar char="•"/>
              <a:defRPr/>
            </a:pPr>
            <a:r>
              <a:rPr lang="fr-FR" sz="2200" noProof="0" dirty="0" smtClean="0">
                <a:solidFill>
                  <a:srgbClr val="000000"/>
                </a:solidFill>
                <a:ea typeface="ＭＳ Ｐゴシック" pitchFamily="34" charset="-128"/>
              </a:rPr>
              <a:t>Engager les pairs de Brenda dans la non-discrimination et la non-violence. </a:t>
            </a:r>
          </a:p>
          <a:p>
            <a:pPr marL="0" indent="0">
              <a:buFontTx/>
              <a:buChar char="•"/>
              <a:defRPr/>
            </a:pPr>
            <a:r>
              <a:rPr lang="fr-FR" sz="2200" noProof="0" dirty="0" smtClean="0">
                <a:solidFill>
                  <a:srgbClr val="000000"/>
                </a:solidFill>
                <a:ea typeface="ＭＳ Ｐゴシック" pitchFamily="34" charset="-128"/>
              </a:rPr>
              <a:t>Évaluation et soutien psychiatriques pour le frère de James.</a:t>
            </a:r>
          </a:p>
          <a:p>
            <a:pPr marL="0" indent="0">
              <a:buFontTx/>
              <a:buChar char="•"/>
              <a:defRPr/>
            </a:pPr>
            <a:endParaRPr lang="fr-FR" noProof="0" dirty="0" smtClean="0">
              <a:solidFill>
                <a:srgbClr val="000000"/>
              </a:solidFill>
              <a:ea typeface="ＭＳ Ｐゴシック" pitchFamily="34" charset="-128"/>
            </a:endParaRPr>
          </a:p>
          <a:p>
            <a:pPr marL="0" indent="0">
              <a:defRPr/>
            </a:pPr>
            <a:endParaRPr lang="fr-FR"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4075696526"/>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Title 1"/>
          <p:cNvSpPr>
            <a:spLocks noGrp="1"/>
          </p:cNvSpPr>
          <p:nvPr>
            <p:ph type="title"/>
          </p:nvPr>
        </p:nvSpPr>
        <p:spPr>
          <a:xfrm>
            <a:off x="250825" y="836613"/>
            <a:ext cx="8637588" cy="720725"/>
          </a:xfrm>
        </p:spPr>
        <p:txBody>
          <a:bodyPr/>
          <a:lstStyle/>
          <a:p>
            <a:pPr>
              <a:defRPr/>
            </a:pPr>
            <a:r>
              <a:rPr lang="fr-FR" b="1" noProof="0" smtClean="0">
                <a:solidFill>
                  <a:srgbClr val="000000"/>
                </a:solidFill>
                <a:ea typeface="ＭＳ Ｐゴシック" pitchFamily="34" charset="-128"/>
              </a:rPr>
              <a:t>Exemples de services / ressources </a:t>
            </a:r>
          </a:p>
        </p:txBody>
      </p:sp>
      <p:sp>
        <p:nvSpPr>
          <p:cNvPr id="290819" name="Content Placeholder 2"/>
          <p:cNvSpPr>
            <a:spLocks noGrp="1"/>
          </p:cNvSpPr>
          <p:nvPr>
            <p:ph idx="1"/>
          </p:nvPr>
        </p:nvSpPr>
        <p:spPr>
          <a:xfrm>
            <a:off x="179388" y="1773238"/>
            <a:ext cx="4176712" cy="4392612"/>
          </a:xfrm>
        </p:spPr>
        <p:txBody>
          <a:bodyPr/>
          <a:lstStyle/>
          <a:p>
            <a:pPr marL="0" indent="0">
              <a:defRPr/>
            </a:pPr>
            <a:r>
              <a:rPr lang="fr-FR" altLang="en-US" b="1" noProof="0" dirty="0" smtClean="0">
                <a:solidFill>
                  <a:srgbClr val="000000"/>
                </a:solidFill>
                <a:ea typeface="ＭＳ Ｐゴシック" pitchFamily="34" charset="-128"/>
              </a:rPr>
              <a:t>SERVICES</a:t>
            </a:r>
          </a:p>
          <a:p>
            <a:pPr marL="0" indent="0">
              <a:buFontTx/>
              <a:buChar char="•"/>
              <a:defRPr/>
            </a:pPr>
            <a:r>
              <a:rPr lang="fr-FR" altLang="en-US" noProof="0" dirty="0" smtClean="0">
                <a:solidFill>
                  <a:srgbClr val="000000"/>
                </a:solidFill>
                <a:ea typeface="ＭＳ Ｐゴシック" pitchFamily="34" charset="-128"/>
              </a:rPr>
              <a:t>Soutien / services directs</a:t>
            </a:r>
          </a:p>
          <a:p>
            <a:pPr marL="0" indent="0">
              <a:buFontTx/>
              <a:buChar char="•"/>
              <a:defRPr/>
            </a:pPr>
            <a:r>
              <a:rPr lang="fr-FR" altLang="en-US" noProof="0" dirty="0" smtClean="0">
                <a:solidFill>
                  <a:srgbClr val="000000"/>
                </a:solidFill>
                <a:ea typeface="ＭＳ Ｐゴシック" pitchFamily="34" charset="-128"/>
              </a:rPr>
              <a:t>Référencement</a:t>
            </a:r>
          </a:p>
          <a:p>
            <a:pPr marL="0" indent="0">
              <a:buFontTx/>
              <a:buChar char="•"/>
              <a:defRPr/>
            </a:pPr>
            <a:r>
              <a:rPr lang="fr-FR" altLang="en-US" noProof="0" dirty="0" smtClean="0">
                <a:solidFill>
                  <a:srgbClr val="000000"/>
                </a:solidFill>
                <a:ea typeface="ＭＳ Ｐゴシック" pitchFamily="34" charset="-128"/>
              </a:rPr>
              <a:t>Plaidoyer pour des référencements sécurisés</a:t>
            </a:r>
          </a:p>
          <a:p>
            <a:pPr marL="0" indent="0">
              <a:buFontTx/>
              <a:buChar char="•"/>
              <a:defRPr/>
            </a:pPr>
            <a:r>
              <a:rPr lang="fr-FR" altLang="en-US" noProof="0" dirty="0" smtClean="0">
                <a:solidFill>
                  <a:srgbClr val="000000"/>
                </a:solidFill>
                <a:ea typeface="ＭＳ Ｐゴシック" pitchFamily="34" charset="-128"/>
              </a:rPr>
              <a:t>Éducation/soutien parental</a:t>
            </a:r>
          </a:p>
          <a:p>
            <a:pPr marL="0" indent="0">
              <a:buFontTx/>
              <a:buChar char="•"/>
              <a:defRPr/>
            </a:pPr>
            <a:r>
              <a:rPr lang="fr-FR" altLang="en-US" noProof="0" dirty="0" smtClean="0">
                <a:solidFill>
                  <a:srgbClr val="000000"/>
                </a:solidFill>
                <a:ea typeface="ＭＳ Ｐゴシック" pitchFamily="34" charset="-128"/>
              </a:rPr>
              <a:t>Soutien aux autres aidants</a:t>
            </a:r>
          </a:p>
          <a:p>
            <a:pPr marL="0" indent="0">
              <a:buFontTx/>
              <a:buChar char="•"/>
              <a:defRPr/>
            </a:pPr>
            <a:r>
              <a:rPr lang="fr-FR" altLang="en-US" noProof="0" dirty="0" smtClean="0">
                <a:solidFill>
                  <a:srgbClr val="000000"/>
                </a:solidFill>
                <a:ea typeface="ＭＳ Ｐゴシック" pitchFamily="34" charset="-128"/>
              </a:rPr>
              <a:t>Travailler avec les systèmes judiciaires</a:t>
            </a:r>
          </a:p>
          <a:p>
            <a:pPr marL="0" indent="0">
              <a:buFontTx/>
              <a:buChar char="•"/>
              <a:defRPr/>
            </a:pPr>
            <a:r>
              <a:rPr lang="fr-FR" altLang="en-US" noProof="0" dirty="0" smtClean="0">
                <a:solidFill>
                  <a:srgbClr val="000000"/>
                </a:solidFill>
                <a:ea typeface="ＭＳ Ｐゴシック" pitchFamily="34" charset="-128"/>
              </a:rPr>
              <a:t>Services de spécialistes</a:t>
            </a:r>
          </a:p>
          <a:p>
            <a:pPr marL="0" indent="0">
              <a:defRPr/>
            </a:pPr>
            <a:endParaRPr lang="fr-FR" altLang="en-US" noProof="0" dirty="0" smtClean="0">
              <a:solidFill>
                <a:srgbClr val="000000"/>
              </a:solidFill>
              <a:ea typeface="ＭＳ Ｐゴシック" pitchFamily="34" charset="-128"/>
            </a:endParaRPr>
          </a:p>
        </p:txBody>
      </p:sp>
      <p:sp>
        <p:nvSpPr>
          <p:cNvPr id="291845" name="TextBox 1"/>
          <p:cNvSpPr txBox="1">
            <a:spLocks noChangeArrowheads="1"/>
          </p:cNvSpPr>
          <p:nvPr/>
        </p:nvSpPr>
        <p:spPr bwMode="auto">
          <a:xfrm>
            <a:off x="4610100" y="1773238"/>
            <a:ext cx="4354513"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r>
              <a:rPr lang="en-GB" altLang="fr-FR" sz="2400" b="1" dirty="0">
                <a:solidFill>
                  <a:srgbClr val="000000"/>
                </a:solidFill>
                <a:latin typeface="Calibri" pitchFamily="34" charset="0"/>
              </a:rPr>
              <a:t>RESSOURCES</a:t>
            </a:r>
            <a:r>
              <a:rPr lang="en-GB" altLang="fr-FR" sz="2400" b="1" dirty="0">
                <a:solidFill>
                  <a:srgbClr val="000000"/>
                </a:solidFill>
              </a:rPr>
              <a:t> </a:t>
            </a:r>
            <a:r>
              <a:rPr lang="en-GB" altLang="fr-FR" sz="2400" b="1" dirty="0">
                <a:solidFill>
                  <a:srgbClr val="000000"/>
                </a:solidFill>
                <a:latin typeface="Calibri" pitchFamily="34" charset="0"/>
              </a:rPr>
              <a:t> </a:t>
            </a:r>
          </a:p>
          <a:p>
            <a:pPr eaLnBrk="1" fontAlgn="base" hangingPunct="1">
              <a:spcBef>
                <a:spcPct val="0"/>
              </a:spcBef>
              <a:spcAft>
                <a:spcPct val="0"/>
              </a:spcAft>
              <a:buFont typeface="Arial" charset="0"/>
              <a:buChar char="•"/>
            </a:pPr>
            <a:r>
              <a:rPr lang="en-GB" altLang="fr-FR" sz="2400" dirty="0" err="1">
                <a:solidFill>
                  <a:srgbClr val="000000"/>
                </a:solidFill>
                <a:latin typeface="+mn-lt"/>
              </a:rPr>
              <a:t>Soins</a:t>
            </a:r>
            <a:r>
              <a:rPr lang="en-GB" altLang="fr-FR" sz="2400" dirty="0">
                <a:solidFill>
                  <a:srgbClr val="000000"/>
                </a:solidFill>
                <a:latin typeface="+mn-lt"/>
              </a:rPr>
              <a:t> </a:t>
            </a:r>
            <a:r>
              <a:rPr lang="en-GB" altLang="fr-FR" sz="2400" dirty="0" err="1">
                <a:solidFill>
                  <a:srgbClr val="000000"/>
                </a:solidFill>
                <a:latin typeface="+mn-lt"/>
              </a:rPr>
              <a:t>fournis</a:t>
            </a:r>
            <a:r>
              <a:rPr lang="en-GB" altLang="fr-FR" sz="2400" dirty="0">
                <a:solidFill>
                  <a:srgbClr val="000000"/>
                </a:solidFill>
                <a:latin typeface="+mn-lt"/>
              </a:rPr>
              <a:t> au </a:t>
            </a:r>
            <a:r>
              <a:rPr lang="en-GB" altLang="fr-FR" sz="2400" dirty="0" err="1">
                <a:solidFill>
                  <a:srgbClr val="000000"/>
                </a:solidFill>
                <a:latin typeface="+mn-lt"/>
              </a:rPr>
              <a:t>sein</a:t>
            </a:r>
            <a:r>
              <a:rPr lang="en-GB" altLang="fr-FR" sz="2400" dirty="0">
                <a:solidFill>
                  <a:srgbClr val="000000"/>
                </a:solidFill>
                <a:latin typeface="+mn-lt"/>
              </a:rPr>
              <a:t> de la </a:t>
            </a:r>
            <a:r>
              <a:rPr lang="en-GB" altLang="fr-FR" sz="2400" dirty="0" err="1">
                <a:solidFill>
                  <a:srgbClr val="000000"/>
                </a:solidFill>
                <a:latin typeface="+mn-lt"/>
              </a:rPr>
              <a:t>famille</a:t>
            </a:r>
            <a:r>
              <a:rPr lang="en-GB" altLang="fr-FR" sz="2400" dirty="0">
                <a:solidFill>
                  <a:srgbClr val="000000"/>
                </a:solidFill>
                <a:latin typeface="+mn-lt"/>
              </a:rPr>
              <a:t> </a:t>
            </a:r>
            <a:r>
              <a:rPr lang="en-GB" altLang="fr-FR" sz="2400" dirty="0" err="1">
                <a:solidFill>
                  <a:srgbClr val="000000"/>
                </a:solidFill>
                <a:latin typeface="+mn-lt"/>
              </a:rPr>
              <a:t>élargie</a:t>
            </a:r>
            <a:r>
              <a:rPr lang="en-GB" altLang="fr-FR" sz="2400" dirty="0">
                <a:solidFill>
                  <a:srgbClr val="000000"/>
                </a:solidFill>
                <a:latin typeface="+mn-lt"/>
              </a:rPr>
              <a:t> / du </a:t>
            </a:r>
            <a:r>
              <a:rPr lang="en-GB" altLang="fr-FR" sz="2400" dirty="0" err="1">
                <a:solidFill>
                  <a:srgbClr val="000000"/>
                </a:solidFill>
                <a:latin typeface="+mn-lt"/>
              </a:rPr>
              <a:t>réseau</a:t>
            </a:r>
            <a:r>
              <a:rPr lang="en-GB" altLang="fr-FR" sz="2400" dirty="0">
                <a:solidFill>
                  <a:srgbClr val="000000"/>
                </a:solidFill>
                <a:latin typeface="+mn-lt"/>
              </a:rPr>
              <a:t> de </a:t>
            </a:r>
            <a:r>
              <a:rPr lang="en-GB" altLang="fr-FR" sz="2400" dirty="0" err="1">
                <a:solidFill>
                  <a:srgbClr val="000000"/>
                </a:solidFill>
                <a:latin typeface="+mn-lt"/>
              </a:rPr>
              <a:t>parenté</a:t>
            </a:r>
            <a:endParaRPr lang="en-GB" altLang="fr-FR" sz="2400" dirty="0">
              <a:solidFill>
                <a:srgbClr val="000000"/>
              </a:solidFill>
              <a:latin typeface="+mn-lt"/>
            </a:endParaRPr>
          </a:p>
          <a:p>
            <a:pPr eaLnBrk="1" fontAlgn="base" hangingPunct="1">
              <a:spcBef>
                <a:spcPct val="0"/>
              </a:spcBef>
              <a:spcAft>
                <a:spcPct val="0"/>
              </a:spcAft>
              <a:buFont typeface="Arial" charset="0"/>
              <a:buChar char="•"/>
            </a:pPr>
            <a:r>
              <a:rPr lang="en-GB" altLang="fr-FR" sz="2400" dirty="0" err="1">
                <a:solidFill>
                  <a:srgbClr val="000000"/>
                </a:solidFill>
                <a:latin typeface="+mn-lt"/>
              </a:rPr>
              <a:t>Soutien</a:t>
            </a:r>
            <a:r>
              <a:rPr lang="en-GB" altLang="fr-FR" sz="2400" dirty="0">
                <a:solidFill>
                  <a:srgbClr val="000000"/>
                </a:solidFill>
                <a:latin typeface="+mn-lt"/>
              </a:rPr>
              <a:t> psychosocial </a:t>
            </a:r>
            <a:r>
              <a:rPr lang="en-GB" altLang="fr-FR" sz="2400" dirty="0" err="1">
                <a:solidFill>
                  <a:srgbClr val="000000"/>
                </a:solidFill>
                <a:latin typeface="+mn-lt"/>
              </a:rPr>
              <a:t>d'amis</a:t>
            </a:r>
            <a:r>
              <a:rPr lang="en-GB" altLang="fr-FR" sz="2400" dirty="0">
                <a:solidFill>
                  <a:srgbClr val="000000"/>
                </a:solidFill>
                <a:latin typeface="+mn-lt"/>
              </a:rPr>
              <a:t> </a:t>
            </a:r>
            <a:r>
              <a:rPr lang="en-GB" altLang="fr-FR" sz="2400" dirty="0" err="1">
                <a:solidFill>
                  <a:srgbClr val="000000"/>
                </a:solidFill>
                <a:latin typeface="+mn-lt"/>
              </a:rPr>
              <a:t>ou</a:t>
            </a:r>
            <a:r>
              <a:rPr lang="en-GB" altLang="fr-FR" sz="2400" dirty="0">
                <a:solidFill>
                  <a:srgbClr val="000000"/>
                </a:solidFill>
                <a:latin typeface="+mn-lt"/>
              </a:rPr>
              <a:t> de parents, par </a:t>
            </a:r>
            <a:r>
              <a:rPr lang="en-GB" altLang="fr-FR" sz="2400" dirty="0" err="1">
                <a:solidFill>
                  <a:srgbClr val="000000"/>
                </a:solidFill>
                <a:latin typeface="+mn-lt"/>
              </a:rPr>
              <a:t>exemple</a:t>
            </a:r>
            <a:r>
              <a:rPr lang="en-GB" altLang="fr-FR" sz="2400" dirty="0">
                <a:solidFill>
                  <a:srgbClr val="000000"/>
                </a:solidFill>
                <a:latin typeface="+mn-lt"/>
              </a:rPr>
              <a:t> </a:t>
            </a:r>
            <a:r>
              <a:rPr lang="en-GB" altLang="fr-FR" sz="2400" dirty="0" err="1">
                <a:solidFill>
                  <a:srgbClr val="000000"/>
                </a:solidFill>
                <a:latin typeface="+mn-lt"/>
              </a:rPr>
              <a:t>signalement</a:t>
            </a:r>
            <a:r>
              <a:rPr lang="en-GB" altLang="fr-FR" sz="2400" dirty="0">
                <a:solidFill>
                  <a:srgbClr val="000000"/>
                </a:solidFill>
                <a:latin typeface="+mn-lt"/>
              </a:rPr>
              <a:t> de </a:t>
            </a:r>
            <a:r>
              <a:rPr lang="en-GB" altLang="fr-FR" sz="2400" dirty="0" err="1">
                <a:solidFill>
                  <a:srgbClr val="000000"/>
                </a:solidFill>
                <a:latin typeface="+mn-lt"/>
              </a:rPr>
              <a:t>familles</a:t>
            </a:r>
            <a:r>
              <a:rPr lang="en-GB" altLang="fr-FR" sz="2400" dirty="0">
                <a:solidFill>
                  <a:srgbClr val="000000"/>
                </a:solidFill>
                <a:latin typeface="+mn-lt"/>
              </a:rPr>
              <a:t> en </a:t>
            </a:r>
            <a:r>
              <a:rPr lang="en-GB" altLang="fr-FR" sz="2400" dirty="0" err="1">
                <a:solidFill>
                  <a:srgbClr val="000000"/>
                </a:solidFill>
                <a:latin typeface="+mn-lt"/>
              </a:rPr>
              <a:t>proie</a:t>
            </a:r>
            <a:r>
              <a:rPr lang="en-GB" altLang="fr-FR" sz="2400" dirty="0">
                <a:solidFill>
                  <a:srgbClr val="000000"/>
                </a:solidFill>
                <a:latin typeface="+mn-lt"/>
              </a:rPr>
              <a:t> </a:t>
            </a:r>
            <a:r>
              <a:rPr lang="en-GB" altLang="fr-FR" sz="2400" dirty="0" err="1">
                <a:solidFill>
                  <a:srgbClr val="000000"/>
                </a:solidFill>
                <a:latin typeface="+mn-lt"/>
              </a:rPr>
              <a:t>à</a:t>
            </a:r>
            <a:r>
              <a:rPr lang="en-GB" altLang="fr-FR" sz="2400" dirty="0">
                <a:solidFill>
                  <a:srgbClr val="000000"/>
                </a:solidFill>
                <a:latin typeface="+mn-lt"/>
              </a:rPr>
              <a:t> des </a:t>
            </a:r>
            <a:r>
              <a:rPr lang="en-GB" altLang="fr-FR" sz="2400" dirty="0" err="1">
                <a:solidFill>
                  <a:srgbClr val="000000"/>
                </a:solidFill>
                <a:latin typeface="+mn-lt"/>
              </a:rPr>
              <a:t>difficultés</a:t>
            </a:r>
            <a:endParaRPr lang="en-GB" altLang="fr-FR" sz="2400" dirty="0">
              <a:solidFill>
                <a:srgbClr val="000000"/>
              </a:solidFill>
              <a:latin typeface="+mn-lt"/>
            </a:endParaRPr>
          </a:p>
          <a:p>
            <a:pPr eaLnBrk="1" fontAlgn="base" hangingPunct="1">
              <a:spcBef>
                <a:spcPct val="0"/>
              </a:spcBef>
              <a:spcAft>
                <a:spcPct val="0"/>
              </a:spcAft>
              <a:buFont typeface="Arial" charset="0"/>
              <a:buChar char="•"/>
            </a:pPr>
            <a:r>
              <a:rPr lang="en-GB" altLang="fr-FR" sz="2400" dirty="0" err="1">
                <a:solidFill>
                  <a:srgbClr val="000000"/>
                </a:solidFill>
                <a:latin typeface="+mn-lt"/>
              </a:rPr>
              <a:t>Soutien</a:t>
            </a:r>
            <a:r>
              <a:rPr lang="en-GB" altLang="fr-FR" sz="2400" dirty="0">
                <a:solidFill>
                  <a:srgbClr val="000000"/>
                </a:solidFill>
                <a:latin typeface="+mn-lt"/>
              </a:rPr>
              <a:t> financier de parents </a:t>
            </a:r>
            <a:r>
              <a:rPr lang="en-GB" altLang="fr-FR" sz="2400" dirty="0" err="1">
                <a:solidFill>
                  <a:srgbClr val="000000"/>
                </a:solidFill>
                <a:latin typeface="+mn-lt"/>
              </a:rPr>
              <a:t>séparés</a:t>
            </a:r>
            <a:r>
              <a:rPr lang="en-GB" altLang="fr-FR" sz="2400" dirty="0">
                <a:solidFill>
                  <a:srgbClr val="000000"/>
                </a:solidFill>
                <a:latin typeface="+mn-lt"/>
              </a:rPr>
              <a:t> / </a:t>
            </a:r>
            <a:r>
              <a:rPr lang="en-GB" altLang="fr-FR" sz="2400" dirty="0" err="1">
                <a:solidFill>
                  <a:srgbClr val="000000"/>
                </a:solidFill>
                <a:latin typeface="+mn-lt"/>
              </a:rPr>
              <a:t>famille</a:t>
            </a:r>
            <a:r>
              <a:rPr lang="en-GB" altLang="fr-FR" sz="2400" dirty="0">
                <a:solidFill>
                  <a:srgbClr val="000000"/>
                </a:solidFill>
                <a:latin typeface="+mn-lt"/>
              </a:rPr>
              <a:t> </a:t>
            </a:r>
            <a:r>
              <a:rPr lang="en-GB" altLang="fr-FR" sz="2400" dirty="0" err="1" smtClean="0">
                <a:solidFill>
                  <a:srgbClr val="000000"/>
                </a:solidFill>
                <a:latin typeface="+mn-lt"/>
              </a:rPr>
              <a:t>élargie</a:t>
            </a:r>
            <a:endParaRPr lang="en-GB" altLang="fr-FR" sz="2400" dirty="0">
              <a:solidFill>
                <a:srgbClr val="000000"/>
              </a:solidFill>
              <a:latin typeface="+mn-lt"/>
            </a:endParaRPr>
          </a:p>
        </p:txBody>
      </p:sp>
    </p:spTree>
    <p:extLst>
      <p:ext uri="{BB962C8B-B14F-4D97-AF65-F5344CB8AC3E}">
        <p14:creationId xmlns:p14="http://schemas.microsoft.com/office/powerpoint/2010/main" val="243312641"/>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2"/>
          <p:cNvSpPr>
            <a:spLocks noGrp="1" noChangeArrowheads="1"/>
          </p:cNvSpPr>
          <p:nvPr>
            <p:ph type="title"/>
          </p:nvPr>
        </p:nvSpPr>
        <p:spPr/>
        <p:txBody>
          <a:bodyPr/>
          <a:lstStyle/>
          <a:p>
            <a:pPr eaLnBrk="1" hangingPunct="1">
              <a:defRPr/>
            </a:pPr>
            <a:r>
              <a:rPr lang="fr-FR" b="1" noProof="0" dirty="0" smtClean="0">
                <a:solidFill>
                  <a:srgbClr val="000000"/>
                </a:solidFill>
                <a:ea typeface="ＭＳ Ｐゴシック" pitchFamily="34" charset="-128"/>
              </a:rPr>
              <a:t>Approches du plan de prise en charge </a:t>
            </a:r>
          </a:p>
        </p:txBody>
      </p:sp>
      <p:sp>
        <p:nvSpPr>
          <p:cNvPr id="291843" name="Rectangle 3"/>
          <p:cNvSpPr>
            <a:spLocks noGrp="1" noChangeArrowheads="1"/>
          </p:cNvSpPr>
          <p:nvPr>
            <p:ph type="body" idx="1"/>
          </p:nvPr>
        </p:nvSpPr>
        <p:spPr>
          <a:xfrm>
            <a:off x="250825" y="1700213"/>
            <a:ext cx="8642350" cy="4392612"/>
          </a:xfrm>
        </p:spPr>
        <p:txBody>
          <a:bodyPr/>
          <a:lstStyle/>
          <a:p>
            <a:pPr marL="114300" indent="0">
              <a:defRPr/>
            </a:pPr>
            <a:r>
              <a:rPr lang="fr-FR" noProof="0" dirty="0" smtClean="0">
                <a:solidFill>
                  <a:srgbClr val="000000"/>
                </a:solidFill>
                <a:ea typeface="ＭＳ Ｐゴシック" pitchFamily="34" charset="-128"/>
              </a:rPr>
              <a:t>Les plans d'intervention doivent être mis à jour afin de refléter l'évolution et être susceptibles de révision. </a:t>
            </a:r>
          </a:p>
          <a:p>
            <a:pPr marL="114300" indent="0" eaLnBrk="1" hangingPunct="1">
              <a:defRPr/>
            </a:pPr>
            <a:endParaRPr lang="fr-FR" b="1" noProof="0" dirty="0" smtClean="0">
              <a:solidFill>
                <a:srgbClr val="000000"/>
              </a:solidFill>
              <a:ea typeface="ＭＳ Ｐゴシック" pitchFamily="34" charset="-128"/>
            </a:endParaRPr>
          </a:p>
          <a:p>
            <a:pPr marL="114300" indent="0" eaLnBrk="1" hangingPunct="1">
              <a:buFont typeface="Wingdings" pitchFamily="2" charset="2"/>
              <a:buChar char="ü"/>
              <a:defRPr/>
            </a:pPr>
            <a:r>
              <a:rPr lang="fr-FR" noProof="0" dirty="0" smtClean="0">
                <a:solidFill>
                  <a:srgbClr val="000000"/>
                </a:solidFill>
                <a:ea typeface="ＭＳ Ｐゴシック" pitchFamily="34" charset="-128"/>
              </a:rPr>
              <a:t>Inclure des </a:t>
            </a:r>
            <a:r>
              <a:rPr lang="fr-FR" b="1" noProof="0" dirty="0" smtClean="0">
                <a:solidFill>
                  <a:srgbClr val="000000"/>
                </a:solidFill>
                <a:ea typeface="ＭＳ Ｐゴシック" pitchFamily="34" charset="-128"/>
              </a:rPr>
              <a:t>imprévus </a:t>
            </a:r>
            <a:r>
              <a:rPr lang="fr-FR" noProof="0" dirty="0" smtClean="0">
                <a:solidFill>
                  <a:srgbClr val="000000"/>
                </a:solidFill>
                <a:ea typeface="ＭＳ Ｐゴシック" pitchFamily="34" charset="-128"/>
              </a:rPr>
              <a:t>dans le plan au cas où ce dernier/une action ne peut pas être menée.  </a:t>
            </a:r>
          </a:p>
          <a:p>
            <a:pPr marL="114300" indent="0" eaLnBrk="1" hangingPunct="1">
              <a:defRPr/>
            </a:pPr>
            <a:endParaRPr lang="fr-FR" noProof="0" dirty="0" smtClean="0">
              <a:solidFill>
                <a:srgbClr val="000000"/>
              </a:solidFill>
              <a:ea typeface="ＭＳ Ｐゴシック" pitchFamily="34" charset="-128"/>
            </a:endParaRPr>
          </a:p>
          <a:p>
            <a:pPr marL="114300" indent="0">
              <a:buFont typeface="Wingdings" pitchFamily="2" charset="2"/>
              <a:buChar char="ü"/>
              <a:defRPr/>
            </a:pPr>
            <a:r>
              <a:rPr lang="fr-FR" b="1" noProof="0" dirty="0" smtClean="0">
                <a:solidFill>
                  <a:srgbClr val="000000"/>
                </a:solidFill>
                <a:ea typeface="ＭＳ Ｐゴシック" pitchFamily="34" charset="-128"/>
              </a:rPr>
              <a:t>Planification à deux volets</a:t>
            </a:r>
            <a:r>
              <a:rPr lang="fr-FR" noProof="0" dirty="0" smtClean="0">
                <a:solidFill>
                  <a:srgbClr val="000000"/>
                </a:solidFill>
                <a:ea typeface="ＭＳ Ｐゴシック" pitchFamily="34" charset="-128"/>
              </a:rPr>
              <a:t> – suivre deux cours d'action alternatifs ou plus au même moment pour éviter les retards. </a:t>
            </a:r>
          </a:p>
          <a:p>
            <a:pPr marL="114300" indent="0">
              <a:buFont typeface="Wingdings" pitchFamily="2" charset="2"/>
              <a:buChar char="ü"/>
              <a:defRPr/>
            </a:pPr>
            <a:endParaRPr lang="fr-FR" noProof="0" dirty="0" smtClean="0">
              <a:solidFill>
                <a:srgbClr val="000000"/>
              </a:solidFill>
              <a:ea typeface="ＭＳ Ｐゴシック" pitchFamily="34" charset="-128"/>
            </a:endParaRPr>
          </a:p>
          <a:p>
            <a:pPr marL="114300" indent="0">
              <a:buFont typeface="Wingdings" pitchFamily="2" charset="2"/>
              <a:buChar char="ü"/>
              <a:defRPr/>
            </a:pPr>
            <a:endParaRPr lang="fr-FR" noProof="0" dirty="0" smtClean="0">
              <a:solidFill>
                <a:srgbClr val="000000"/>
              </a:solidFill>
              <a:ea typeface="ＭＳ Ｐゴシック" pitchFamily="34" charset="-128"/>
            </a:endParaRPr>
          </a:p>
          <a:p>
            <a:pPr marL="114300" indent="0" algn="ctr">
              <a:defRPr/>
            </a:pPr>
            <a:r>
              <a:rPr lang="fr-FR" sz="1600" noProof="0" dirty="0" smtClean="0">
                <a:solidFill>
                  <a:srgbClr val="000000"/>
                </a:solidFill>
                <a:ea typeface="ＭＳ Ｐゴシック" pitchFamily="34" charset="-128"/>
              </a:rPr>
              <a:t>Directives relatives à la gestion de cas: Section 3</a:t>
            </a:r>
          </a:p>
          <a:p>
            <a:pPr marL="114300" indent="0" eaLnBrk="1" hangingPunct="1">
              <a:buFontTx/>
              <a:buChar char="•"/>
              <a:defRPr/>
            </a:pPr>
            <a:endParaRPr lang="fr-FR"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18183671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91843">
                                            <p:txEl>
                                              <p:charRg st="172" end="28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Title 1"/>
          <p:cNvSpPr>
            <a:spLocks noGrp="1"/>
          </p:cNvSpPr>
          <p:nvPr>
            <p:ph type="title"/>
          </p:nvPr>
        </p:nvSpPr>
        <p:spPr/>
        <p:txBody>
          <a:bodyPr/>
          <a:lstStyle/>
          <a:p>
            <a:pPr>
              <a:defRPr/>
            </a:pPr>
            <a:r>
              <a:rPr lang="fr-FR" b="1" noProof="0" dirty="0" smtClean="0">
                <a:solidFill>
                  <a:srgbClr val="000000"/>
                </a:solidFill>
                <a:ea typeface="ＭＳ Ｐゴシック" pitchFamily="34" charset="-128"/>
              </a:rPr>
              <a:t>Exemples de plan de prise en charge double : </a:t>
            </a:r>
          </a:p>
        </p:txBody>
      </p:sp>
      <p:sp>
        <p:nvSpPr>
          <p:cNvPr id="292867" name="Content Placeholder 2"/>
          <p:cNvSpPr>
            <a:spLocks noGrp="1"/>
          </p:cNvSpPr>
          <p:nvPr>
            <p:ph idx="1"/>
          </p:nvPr>
        </p:nvSpPr>
        <p:spPr>
          <a:xfrm>
            <a:off x="250825" y="1700213"/>
            <a:ext cx="8497888" cy="4392612"/>
          </a:xfrm>
        </p:spPr>
        <p:txBody>
          <a:bodyPr/>
          <a:lstStyle/>
          <a:p>
            <a:pPr>
              <a:buFontTx/>
              <a:buChar char="•"/>
              <a:defRPr/>
            </a:pPr>
            <a:r>
              <a:rPr lang="fr-FR" sz="2200" noProof="0" dirty="0" smtClean="0">
                <a:solidFill>
                  <a:srgbClr val="000000"/>
                </a:solidFill>
                <a:ea typeface="ＭＳ Ｐゴシック" pitchFamily="34" charset="-128"/>
              </a:rPr>
              <a:t>Essayer de trouver un logement afin que James puisse vivre avec son frère et sa famille tout en essayant d'identifier d'autres garçons de son âge avec lesquels il pourrait vivre pendant qu'il bénéficie du soutien d'un membre responsable de la communauté. </a:t>
            </a:r>
          </a:p>
          <a:p>
            <a:pPr>
              <a:buFontTx/>
              <a:buChar char="•"/>
              <a:defRPr/>
            </a:pPr>
            <a:r>
              <a:rPr lang="fr-FR" sz="2200" noProof="0" dirty="0" smtClean="0">
                <a:solidFill>
                  <a:srgbClr val="000000"/>
                </a:solidFill>
                <a:ea typeface="ＭＳ Ｐゴシック" pitchFamily="34" charset="-128"/>
              </a:rPr>
              <a:t>Soutenir Brenda au sein de l'école qu'elle fréquente au cours du trimestre tout en recherchant une place dans d'autres écoles pour le prochain trimestre. </a:t>
            </a:r>
          </a:p>
          <a:p>
            <a:pPr>
              <a:buFontTx/>
              <a:buChar char="•"/>
              <a:defRPr/>
            </a:pPr>
            <a:r>
              <a:rPr lang="fr-FR" sz="2200" noProof="0" dirty="0" smtClean="0">
                <a:solidFill>
                  <a:srgbClr val="000000"/>
                </a:solidFill>
                <a:ea typeface="ＭＳ Ｐゴシック" pitchFamily="34" charset="-128"/>
              </a:rPr>
              <a:t>Soutenir la famille d'</a:t>
            </a:r>
            <a:r>
              <a:rPr lang="fr-FR" sz="2200" noProof="0" dirty="0" err="1" smtClean="0">
                <a:solidFill>
                  <a:srgbClr val="000000"/>
                </a:solidFill>
                <a:ea typeface="ＭＳ Ｐゴシック" pitchFamily="34" charset="-128"/>
              </a:rPr>
              <a:t>Hawa</a:t>
            </a:r>
            <a:r>
              <a:rPr lang="fr-FR" sz="2200" noProof="0" dirty="0" smtClean="0">
                <a:solidFill>
                  <a:srgbClr val="000000"/>
                </a:solidFill>
                <a:ea typeface="ＭＳ Ｐゴシック" pitchFamily="34" charset="-128"/>
              </a:rPr>
              <a:t> afin qu'elle soit en sécurité là où elle vit actuellement tout en parlant aux proches et planificateurs du camp de l'opportunité de trouver de l'espace pour leur permettre de se rapprocher du lieu où se trouvent les proches et où ils peuvent facilement fournir soutien et protection. </a:t>
            </a:r>
          </a:p>
          <a:p>
            <a:pPr>
              <a:buFontTx/>
              <a:buChar char="•"/>
              <a:defRPr/>
            </a:pPr>
            <a:endParaRPr lang="fr-FR"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2288875238"/>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Title 1"/>
          <p:cNvSpPr>
            <a:spLocks noGrp="1"/>
          </p:cNvSpPr>
          <p:nvPr>
            <p:ph type="title"/>
          </p:nvPr>
        </p:nvSpPr>
        <p:spPr/>
        <p:txBody>
          <a:bodyPr/>
          <a:lstStyle/>
          <a:p>
            <a:pPr>
              <a:defRPr/>
            </a:pPr>
            <a:r>
              <a:rPr lang="fr-FR" b="1" noProof="0" smtClean="0">
                <a:solidFill>
                  <a:srgbClr val="000000"/>
                </a:solidFill>
                <a:ea typeface="ＭＳ Ｐゴシック" pitchFamily="34" charset="-128"/>
              </a:rPr>
              <a:t>Planification des permanences</a:t>
            </a:r>
          </a:p>
        </p:txBody>
      </p:sp>
      <p:sp>
        <p:nvSpPr>
          <p:cNvPr id="293891" name="Content Placeholder 2"/>
          <p:cNvSpPr>
            <a:spLocks noGrp="1"/>
          </p:cNvSpPr>
          <p:nvPr>
            <p:ph idx="1"/>
          </p:nvPr>
        </p:nvSpPr>
        <p:spPr/>
        <p:txBody>
          <a:bodyPr/>
          <a:lstStyle/>
          <a:p>
            <a:pPr>
              <a:defRPr/>
            </a:pPr>
            <a:endParaRPr lang="fr-FR" noProof="0" dirty="0" smtClean="0">
              <a:solidFill>
                <a:srgbClr val="000000"/>
              </a:solidFill>
              <a:ea typeface="ＭＳ Ｐゴシック" pitchFamily="34" charset="-128"/>
            </a:endParaRPr>
          </a:p>
          <a:p>
            <a:pPr>
              <a:buFontTx/>
              <a:buChar char="•"/>
              <a:defRPr/>
            </a:pPr>
            <a:r>
              <a:rPr lang="fr-FR" noProof="0" dirty="0" smtClean="0">
                <a:solidFill>
                  <a:srgbClr val="000000"/>
                </a:solidFill>
                <a:ea typeface="ＭＳ Ｐゴシック" pitchFamily="34" charset="-128"/>
              </a:rPr>
              <a:t>Les plans de prise en charge pour un enfant doivent aborder les besoins à court, moyen et long terme.  </a:t>
            </a:r>
          </a:p>
          <a:p>
            <a:pPr>
              <a:buFontTx/>
              <a:buChar char="•"/>
              <a:defRPr/>
            </a:pPr>
            <a:r>
              <a:rPr lang="fr-FR" noProof="0" dirty="0" smtClean="0">
                <a:solidFill>
                  <a:srgbClr val="000000"/>
                </a:solidFill>
                <a:ea typeface="ＭＳ Ｐゴシック" pitchFamily="34" charset="-128"/>
              </a:rPr>
              <a:t>Il convient de rechercher des solutions durables / à long terme lorsque cela est possible.  </a:t>
            </a:r>
          </a:p>
          <a:p>
            <a:pPr>
              <a:buFontTx/>
              <a:buChar char="•"/>
              <a:defRPr/>
            </a:pPr>
            <a:r>
              <a:rPr lang="fr-FR" noProof="0" dirty="0" smtClean="0">
                <a:solidFill>
                  <a:srgbClr val="000000"/>
                </a:solidFill>
                <a:ea typeface="ＭＳ Ｐゴシック" pitchFamily="34" charset="-128"/>
              </a:rPr>
              <a:t>Ceci peut être difficile dans les situations humanitaires mais il faut toujours en faire un objectif.</a:t>
            </a:r>
          </a:p>
          <a:p>
            <a:pPr>
              <a:buFontTx/>
              <a:buChar char="•"/>
              <a:defRPr/>
            </a:pPr>
            <a:endParaRPr lang="fr-FR" noProof="0" dirty="0" smtClean="0">
              <a:solidFill>
                <a:srgbClr val="000000"/>
              </a:solidFill>
              <a:ea typeface="ＭＳ Ｐゴシック" pitchFamily="34" charset="-128"/>
            </a:endParaRPr>
          </a:p>
          <a:p>
            <a:pPr marL="0" indent="0" algn="ctr">
              <a:defRPr/>
            </a:pPr>
            <a:r>
              <a:rPr lang="fr-FR" sz="1600" noProof="0" dirty="0" smtClean="0">
                <a:solidFill>
                  <a:srgbClr val="000000"/>
                </a:solidFill>
                <a:ea typeface="ＭＳ Ｐゴシック" pitchFamily="34" charset="-128"/>
              </a:rPr>
              <a:t>Directives relatives à la gestion de cas: Section 3</a:t>
            </a:r>
          </a:p>
        </p:txBody>
      </p:sp>
    </p:spTree>
    <p:extLst>
      <p:ext uri="{BB962C8B-B14F-4D97-AF65-F5344CB8AC3E}">
        <p14:creationId xmlns:p14="http://schemas.microsoft.com/office/powerpoint/2010/main" val="365748919"/>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Title 1"/>
          <p:cNvSpPr>
            <a:spLocks noGrp="1"/>
          </p:cNvSpPr>
          <p:nvPr>
            <p:ph type="title"/>
          </p:nvPr>
        </p:nvSpPr>
        <p:spPr/>
        <p:txBody>
          <a:bodyPr/>
          <a:lstStyle/>
          <a:p>
            <a:pPr>
              <a:defRPr/>
            </a:pPr>
            <a:r>
              <a:rPr lang="fr-FR" b="1" noProof="0" smtClean="0">
                <a:solidFill>
                  <a:srgbClr val="000000"/>
                </a:solidFill>
                <a:ea typeface="ＭＳ Ｐゴシック" pitchFamily="34" charset="-128"/>
              </a:rPr>
              <a:t>POINTS CLÉS DE L'APPRENTISSAGE</a:t>
            </a:r>
          </a:p>
        </p:txBody>
      </p:sp>
      <p:sp>
        <p:nvSpPr>
          <p:cNvPr id="294915" name="Content Placeholder 2"/>
          <p:cNvSpPr>
            <a:spLocks noGrp="1"/>
          </p:cNvSpPr>
          <p:nvPr>
            <p:ph idx="1"/>
          </p:nvPr>
        </p:nvSpPr>
        <p:spPr>
          <a:xfrm>
            <a:off x="250825" y="1700213"/>
            <a:ext cx="8424863" cy="4392612"/>
          </a:xfrm>
        </p:spPr>
        <p:txBody>
          <a:bodyPr/>
          <a:lstStyle/>
          <a:p>
            <a:pPr marL="0" indent="0">
              <a:defRPr/>
            </a:pPr>
            <a:r>
              <a:rPr lang="fr-FR" altLang="en-US" sz="2200" noProof="0" dirty="0" smtClean="0">
                <a:solidFill>
                  <a:srgbClr val="000000"/>
                </a:solidFill>
                <a:ea typeface="ＭＳ Ｐゴシック" pitchFamily="34" charset="-128"/>
              </a:rPr>
              <a:t>Les plans de prise en charge doivent être élaborés dans un délai de 2 semaines après l'évaluation </a:t>
            </a:r>
          </a:p>
          <a:p>
            <a:pPr marL="0" indent="0">
              <a:defRPr/>
            </a:pPr>
            <a:endParaRPr lang="fr-FR" altLang="en-US" sz="2200" noProof="0" dirty="0" smtClean="0">
              <a:solidFill>
                <a:srgbClr val="000000"/>
              </a:solidFill>
              <a:ea typeface="ＭＳ Ｐゴシック" pitchFamily="34" charset="-128"/>
            </a:endParaRPr>
          </a:p>
          <a:p>
            <a:pPr marL="0" indent="0">
              <a:defRPr/>
            </a:pPr>
            <a:r>
              <a:rPr lang="fr-FR" altLang="en-US" sz="2200" noProof="0" dirty="0" smtClean="0">
                <a:solidFill>
                  <a:srgbClr val="000000"/>
                </a:solidFill>
                <a:ea typeface="ＭＳ Ｐゴシック" pitchFamily="34" charset="-128"/>
              </a:rPr>
              <a:t>Ils comprennent :</a:t>
            </a:r>
          </a:p>
          <a:p>
            <a:pPr marL="0" indent="0">
              <a:buFontTx/>
              <a:buChar char="•"/>
              <a:defRPr/>
            </a:pPr>
            <a:r>
              <a:rPr lang="fr-FR" altLang="en-US" sz="2200" noProof="0" dirty="0" smtClean="0">
                <a:solidFill>
                  <a:srgbClr val="000000"/>
                </a:solidFill>
                <a:ea typeface="ＭＳ Ｐゴシック" pitchFamily="34" charset="-128"/>
              </a:rPr>
              <a:t>Un objectif qui doit être SMART et un délai global</a:t>
            </a:r>
          </a:p>
          <a:p>
            <a:pPr marL="0" indent="0">
              <a:buFontTx/>
              <a:buChar char="•"/>
              <a:defRPr/>
            </a:pPr>
            <a:r>
              <a:rPr lang="fr-FR" altLang="en-US" sz="2200" noProof="0" dirty="0" smtClean="0">
                <a:solidFill>
                  <a:srgbClr val="000000"/>
                </a:solidFill>
                <a:ea typeface="ＭＳ Ｐゴシック" pitchFamily="34" charset="-128"/>
              </a:rPr>
              <a:t>Des activités avec délais et personnes responsables</a:t>
            </a:r>
          </a:p>
          <a:p>
            <a:pPr marL="0" indent="0">
              <a:defRPr/>
            </a:pPr>
            <a:endParaRPr lang="fr-FR" altLang="en-US" sz="2200" noProof="0" dirty="0" smtClean="0">
              <a:solidFill>
                <a:srgbClr val="000000"/>
              </a:solidFill>
              <a:ea typeface="ＭＳ Ｐゴシック" pitchFamily="34" charset="-128"/>
            </a:endParaRPr>
          </a:p>
          <a:p>
            <a:pPr marL="0" indent="0">
              <a:defRPr/>
            </a:pPr>
            <a:r>
              <a:rPr lang="fr-FR" altLang="en-US" sz="2200" noProof="0" dirty="0" smtClean="0">
                <a:solidFill>
                  <a:srgbClr val="000000"/>
                </a:solidFill>
                <a:ea typeface="ＭＳ Ｐゴシック" pitchFamily="34" charset="-128"/>
              </a:rPr>
              <a:t>Ils doivent comprendre les imprévus et des actions immédiates, à court, moyen et long termes. </a:t>
            </a:r>
          </a:p>
          <a:p>
            <a:pPr marL="0" indent="0">
              <a:defRPr/>
            </a:pPr>
            <a:endParaRPr lang="fr-FR" altLang="en-US" sz="2200" noProof="0" dirty="0" smtClean="0">
              <a:solidFill>
                <a:srgbClr val="000000"/>
              </a:solidFill>
              <a:ea typeface="ＭＳ Ｐゴシック" pitchFamily="34" charset="-128"/>
            </a:endParaRPr>
          </a:p>
          <a:p>
            <a:pPr marL="0" indent="0">
              <a:defRPr/>
            </a:pPr>
            <a:r>
              <a:rPr lang="fr-FR" altLang="en-US" sz="2200" noProof="0" dirty="0" smtClean="0">
                <a:solidFill>
                  <a:srgbClr val="000000"/>
                </a:solidFill>
                <a:ea typeface="ＭＳ Ｐゴシック" pitchFamily="34" charset="-128"/>
              </a:rPr>
              <a:t>Les enfants et les familles doivent être impliqués dans leur élaboration.</a:t>
            </a:r>
          </a:p>
          <a:p>
            <a:pPr marL="0" indent="0">
              <a:defRPr/>
            </a:pPr>
            <a:endParaRPr lang="fr-FR" altLang="en-US"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26125738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solidFill>
                <a:srgbClr val="000000"/>
              </a:solidFill>
            </a:endParaRPr>
          </a:p>
        </p:txBody>
      </p:sp>
      <p:sp>
        <p:nvSpPr>
          <p:cNvPr id="3" name="Content Placeholder 2"/>
          <p:cNvSpPr>
            <a:spLocks noGrp="1"/>
          </p:cNvSpPr>
          <p:nvPr>
            <p:ph idx="1"/>
          </p:nvPr>
        </p:nvSpPr>
        <p:spPr/>
        <p:txBody>
          <a:bodyPr/>
          <a:lstStyle/>
          <a:p>
            <a:endParaRPr lang="en-GB"/>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50768" y="1880828"/>
            <a:ext cx="3842464" cy="3096344"/>
          </a:xfrm>
          <a:prstGeom prst="rect">
            <a:avLst/>
          </a:prstGeom>
          <a:noFill/>
          <a:ln>
            <a:noFill/>
          </a:ln>
        </p:spPr>
      </p:pic>
    </p:spTree>
    <p:extLst>
      <p:ext uri="{BB962C8B-B14F-4D97-AF65-F5344CB8AC3E}">
        <p14:creationId xmlns:p14="http://schemas.microsoft.com/office/powerpoint/2010/main" val="37961797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Title 1"/>
          <p:cNvSpPr>
            <a:spLocks noGrp="1"/>
          </p:cNvSpPr>
          <p:nvPr>
            <p:ph type="title"/>
          </p:nvPr>
        </p:nvSpPr>
        <p:spPr>
          <a:xfrm>
            <a:off x="755650" y="4941888"/>
            <a:ext cx="7772400" cy="1362075"/>
          </a:xfrm>
        </p:spPr>
        <p:txBody>
          <a:bodyPr/>
          <a:lstStyle/>
          <a:p>
            <a:pPr algn="ctr">
              <a:defRPr/>
            </a:pPr>
            <a:r>
              <a:rPr lang="fr-FR" cap="none" noProof="0" dirty="0" smtClean="0">
                <a:solidFill>
                  <a:srgbClr val="000000"/>
                </a:solidFill>
                <a:ea typeface="ＭＳ Ｐゴシック" pitchFamily="34" charset="-128"/>
              </a:rPr>
              <a:t>Exercice 4</a:t>
            </a:r>
          </a:p>
        </p:txBody>
      </p:sp>
      <p:sp>
        <p:nvSpPr>
          <p:cNvPr id="295939" name="Text Placeholder 2"/>
          <p:cNvSpPr>
            <a:spLocks noGrp="1"/>
          </p:cNvSpPr>
          <p:nvPr>
            <p:ph type="body" idx="1"/>
          </p:nvPr>
        </p:nvSpPr>
        <p:spPr>
          <a:xfrm>
            <a:off x="755650" y="3933825"/>
            <a:ext cx="7772400" cy="1500188"/>
          </a:xfrm>
        </p:spPr>
        <p:txBody>
          <a:bodyPr/>
          <a:lstStyle/>
          <a:p>
            <a:pPr algn="ctr">
              <a:defRPr/>
            </a:pPr>
            <a:r>
              <a:rPr lang="fr-FR" sz="3600" b="1" noProof="0" dirty="0" smtClean="0">
                <a:solidFill>
                  <a:srgbClr val="000000"/>
                </a:solidFill>
                <a:ea typeface="ＭＳ Ｐゴシック" pitchFamily="34" charset="-128"/>
              </a:rPr>
              <a:t>Réunions de plan de prise en charge</a:t>
            </a:r>
          </a:p>
          <a:p>
            <a:pPr algn="ctr">
              <a:defRPr/>
            </a:pPr>
            <a:endParaRPr lang="fr-FR" sz="4000" b="1" noProof="0" dirty="0" smtClean="0">
              <a:solidFill>
                <a:srgbClr val="000000"/>
              </a:solidFill>
              <a:ea typeface="ＭＳ Ｐゴシック" pitchFamily="34" charset="-128"/>
            </a:endParaRPr>
          </a:p>
        </p:txBody>
      </p:sp>
      <p:pic>
        <p:nvPicPr>
          <p:cNvPr id="29696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313" y="1125538"/>
            <a:ext cx="3960812" cy="273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65" name="TextBox 2"/>
          <p:cNvSpPr txBox="1">
            <a:spLocks noChangeArrowheads="1"/>
          </p:cNvSpPr>
          <p:nvPr/>
        </p:nvSpPr>
        <p:spPr bwMode="auto">
          <a:xfrm>
            <a:off x="2643188" y="3606800"/>
            <a:ext cx="22542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r>
              <a:rPr lang="en-GB" altLang="fr-FR" sz="1000">
                <a:solidFill>
                  <a:srgbClr val="FFFFFF"/>
                </a:solidFill>
                <a:latin typeface="Calibri" pitchFamily="34" charset="0"/>
              </a:rPr>
              <a:t>Photo</a:t>
            </a:r>
            <a:r>
              <a:rPr lang="en-GB" altLang="fr-FR" sz="1000">
                <a:solidFill>
                  <a:srgbClr val="FFFFFF"/>
                </a:solidFill>
              </a:rPr>
              <a:t> </a:t>
            </a:r>
            <a:r>
              <a:rPr lang="en-GB" altLang="fr-FR" sz="1000">
                <a:solidFill>
                  <a:srgbClr val="FFFFFF"/>
                </a:solidFill>
                <a:latin typeface="Calibri" pitchFamily="34" charset="0"/>
              </a:rPr>
              <a:t>: International Rescue Committee</a:t>
            </a:r>
          </a:p>
        </p:txBody>
      </p:sp>
    </p:spTree>
    <p:extLst>
      <p:ext uri="{BB962C8B-B14F-4D97-AF65-F5344CB8AC3E}">
        <p14:creationId xmlns:p14="http://schemas.microsoft.com/office/powerpoint/2010/main" val="842945339"/>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2"/>
          <p:cNvSpPr>
            <a:spLocks noGrp="1" noChangeArrowheads="1"/>
          </p:cNvSpPr>
          <p:nvPr>
            <p:ph type="title"/>
          </p:nvPr>
        </p:nvSpPr>
        <p:spPr>
          <a:xfrm>
            <a:off x="179388" y="692150"/>
            <a:ext cx="7777162" cy="720725"/>
          </a:xfrm>
        </p:spPr>
        <p:txBody>
          <a:bodyPr/>
          <a:lstStyle/>
          <a:p>
            <a:pPr>
              <a:defRPr/>
            </a:pPr>
            <a:r>
              <a:rPr lang="fr-FR" b="1" noProof="0" dirty="0" smtClean="0">
                <a:solidFill>
                  <a:srgbClr val="000000"/>
                </a:solidFill>
                <a:ea typeface="ＭＳ Ｐゴシック" pitchFamily="34" charset="-128"/>
              </a:rPr>
              <a:t>Réunions de plan de prise en charge </a:t>
            </a:r>
          </a:p>
        </p:txBody>
      </p:sp>
      <p:sp>
        <p:nvSpPr>
          <p:cNvPr id="296963" name="Rectangle 3"/>
          <p:cNvSpPr>
            <a:spLocks noGrp="1" noChangeArrowheads="1"/>
          </p:cNvSpPr>
          <p:nvPr>
            <p:ph type="body" idx="1"/>
          </p:nvPr>
        </p:nvSpPr>
        <p:spPr>
          <a:xfrm>
            <a:off x="250825" y="1484313"/>
            <a:ext cx="8642350" cy="4392612"/>
          </a:xfrm>
        </p:spPr>
        <p:txBody>
          <a:bodyPr/>
          <a:lstStyle/>
          <a:p>
            <a:pPr marL="0" indent="0">
              <a:defRPr/>
            </a:pPr>
            <a:r>
              <a:rPr lang="fr-FR" noProof="0" dirty="0" smtClean="0">
                <a:solidFill>
                  <a:srgbClr val="000000"/>
                </a:solidFill>
                <a:ea typeface="ＭＳ Ｐゴシック" pitchFamily="34" charset="-128"/>
              </a:rPr>
              <a:t>L'enfant et la famille doivent être pleinement impliqués dans le plan de p</a:t>
            </a:r>
            <a:r>
              <a:rPr lang="fr-FR" dirty="0" err="1" smtClean="0">
                <a:solidFill>
                  <a:srgbClr val="000000"/>
                </a:solidFill>
                <a:ea typeface="ＭＳ Ｐゴシック" pitchFamily="34" charset="-128"/>
              </a:rPr>
              <a:t>rise</a:t>
            </a:r>
            <a:r>
              <a:rPr lang="fr-FR" dirty="0" smtClean="0">
                <a:solidFill>
                  <a:srgbClr val="000000"/>
                </a:solidFill>
                <a:ea typeface="ＭＳ Ｐゴシック" pitchFamily="34" charset="-128"/>
              </a:rPr>
              <a:t> en charge</a:t>
            </a:r>
            <a:r>
              <a:rPr lang="fr-FR" noProof="0" dirty="0" smtClean="0">
                <a:solidFill>
                  <a:srgbClr val="000000"/>
                </a:solidFill>
                <a:ea typeface="ＭＳ Ｐゴシック" pitchFamily="34" charset="-128"/>
              </a:rPr>
              <a:t>. </a:t>
            </a:r>
          </a:p>
          <a:p>
            <a:pPr marL="0" indent="0">
              <a:defRPr/>
            </a:pPr>
            <a:endParaRPr lang="fr-FR" noProof="0" dirty="0" smtClean="0">
              <a:solidFill>
                <a:srgbClr val="000000"/>
              </a:solidFill>
              <a:ea typeface="ＭＳ Ｐゴシック" pitchFamily="34" charset="-128"/>
            </a:endParaRPr>
          </a:p>
          <a:p>
            <a:pPr>
              <a:defRPr/>
            </a:pPr>
            <a:r>
              <a:rPr lang="fr-FR" noProof="0" dirty="0" smtClean="0">
                <a:solidFill>
                  <a:srgbClr val="000000"/>
                </a:solidFill>
                <a:ea typeface="ＭＳ Ｐゴシック" pitchFamily="34" charset="-128"/>
              </a:rPr>
              <a:t>Les réunions de plan de prise en charge  impliquent :</a:t>
            </a:r>
          </a:p>
          <a:p>
            <a:pPr>
              <a:buFontTx/>
              <a:buChar char="•"/>
              <a:defRPr/>
            </a:pPr>
            <a:r>
              <a:rPr lang="fr-FR" noProof="0" dirty="0" smtClean="0">
                <a:solidFill>
                  <a:srgbClr val="000000"/>
                </a:solidFill>
                <a:ea typeface="ＭＳ Ｐゴシック" pitchFamily="34" charset="-128"/>
              </a:rPr>
              <a:t>L’enfant et le travailleur social,</a:t>
            </a:r>
          </a:p>
          <a:p>
            <a:pPr>
              <a:buFontTx/>
              <a:buChar char="•"/>
              <a:defRPr/>
            </a:pPr>
            <a:r>
              <a:rPr lang="fr-FR" noProof="0" dirty="0" smtClean="0">
                <a:solidFill>
                  <a:srgbClr val="000000"/>
                </a:solidFill>
                <a:ea typeface="ＭＳ Ｐゴシック" pitchFamily="34" charset="-128"/>
              </a:rPr>
              <a:t>Les parents/tuteur (au besoin),</a:t>
            </a:r>
          </a:p>
          <a:p>
            <a:pPr>
              <a:buFontTx/>
              <a:buChar char="•"/>
              <a:defRPr/>
            </a:pPr>
            <a:r>
              <a:rPr lang="fr-FR" noProof="0" dirty="0" smtClean="0">
                <a:solidFill>
                  <a:srgbClr val="000000"/>
                </a:solidFill>
                <a:ea typeface="ＭＳ Ｐゴシック" pitchFamily="34" charset="-128"/>
              </a:rPr>
              <a:t>Dans les cas complexes, les superviseurs des travailleurs sociaux.</a:t>
            </a:r>
          </a:p>
          <a:p>
            <a:pPr marL="0" indent="0">
              <a:defRPr/>
            </a:pPr>
            <a:r>
              <a:rPr lang="fr-FR" noProof="0" dirty="0" smtClean="0">
                <a:solidFill>
                  <a:srgbClr val="000000"/>
                </a:solidFill>
                <a:ea typeface="ＭＳ Ｐゴシック" pitchFamily="34" charset="-128"/>
              </a:rPr>
              <a:t>Au besoin:</a:t>
            </a:r>
          </a:p>
          <a:p>
            <a:pPr>
              <a:buFontTx/>
              <a:buChar char="•"/>
              <a:defRPr/>
            </a:pPr>
            <a:r>
              <a:rPr lang="fr-FR" noProof="0" dirty="0" smtClean="0">
                <a:solidFill>
                  <a:srgbClr val="000000"/>
                </a:solidFill>
                <a:ea typeface="ＭＳ Ｐゴシック" pitchFamily="34" charset="-128"/>
              </a:rPr>
              <a:t>D'autres personnes importantes dans la vie de l'enfant</a:t>
            </a:r>
          </a:p>
          <a:p>
            <a:pPr>
              <a:buFontTx/>
              <a:buChar char="•"/>
              <a:defRPr/>
            </a:pPr>
            <a:r>
              <a:rPr lang="fr-FR" noProof="0" dirty="0" smtClean="0">
                <a:solidFill>
                  <a:srgbClr val="000000"/>
                </a:solidFill>
                <a:ea typeface="ＭＳ Ｐゴシック" pitchFamily="34" charset="-128"/>
              </a:rPr>
              <a:t>D'autres prestataires de services  et autorités compétentes </a:t>
            </a:r>
          </a:p>
          <a:p>
            <a:pPr>
              <a:buFontTx/>
              <a:buChar char="•"/>
              <a:defRPr/>
            </a:pPr>
            <a:endParaRPr lang="fr-FR" noProof="0" dirty="0" smtClean="0">
              <a:solidFill>
                <a:srgbClr val="000000"/>
              </a:solidFill>
              <a:ea typeface="ＭＳ Ｐゴシック" pitchFamily="34" charset="-128"/>
            </a:endParaRPr>
          </a:p>
          <a:p>
            <a:pPr marL="0" indent="0" algn="ctr">
              <a:defRPr/>
            </a:pPr>
            <a:r>
              <a:rPr lang="fr-FR" sz="1600" noProof="0" dirty="0" smtClean="0">
                <a:solidFill>
                  <a:srgbClr val="000000"/>
                </a:solidFill>
                <a:ea typeface="ＭＳ Ｐゴシック" pitchFamily="34" charset="-128"/>
              </a:rPr>
              <a:t>Directives relatives à la gestion de cas: Section 2</a:t>
            </a:r>
          </a:p>
          <a:p>
            <a:pPr>
              <a:buFontTx/>
              <a:buChar char="•"/>
              <a:defRPr/>
            </a:pPr>
            <a:endParaRPr lang="fr-FR" noProof="0" dirty="0" smtClean="0">
              <a:solidFill>
                <a:srgbClr val="000000"/>
              </a:solidFill>
              <a:ea typeface="ＭＳ Ｐゴシック" pitchFamily="34" charset="-128"/>
            </a:endParaRPr>
          </a:p>
          <a:p>
            <a:pPr>
              <a:defRPr/>
            </a:pPr>
            <a:endParaRPr lang="fr-FR" noProof="0" dirty="0" smtClean="0">
              <a:solidFill>
                <a:srgbClr val="000000"/>
              </a:solidFill>
              <a:ea typeface="ＭＳ Ｐゴシック" pitchFamily="34" charset="-128"/>
            </a:endParaRPr>
          </a:p>
          <a:p>
            <a:pPr>
              <a:defRPr/>
            </a:pPr>
            <a:endParaRPr lang="fr-FR" noProof="0" dirty="0" smtClean="0">
              <a:solidFill>
                <a:srgbClr val="000000"/>
              </a:solidFill>
              <a:ea typeface="ＭＳ Ｐゴシック" pitchFamily="34" charset="-128"/>
            </a:endParaRPr>
          </a:p>
          <a:p>
            <a:pPr>
              <a:defRPr/>
            </a:pPr>
            <a:r>
              <a:rPr lang="fr-FR" noProof="0" dirty="0" smtClean="0">
                <a:solidFill>
                  <a:srgbClr val="000000"/>
                </a:solidFill>
                <a:ea typeface="ＭＳ Ｐゴシック" pitchFamily="34" charset="-128"/>
              </a:rPr>
              <a:t> </a:t>
            </a:r>
          </a:p>
          <a:p>
            <a:pPr eaLnBrk="1" hangingPunct="1">
              <a:buFontTx/>
              <a:buChar char="•"/>
              <a:defRPr/>
            </a:pPr>
            <a:endParaRPr lang="fr-FR"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388281262"/>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AutoShape 31"/>
          <p:cNvSpPr>
            <a:spLocks noChangeArrowheads="1"/>
          </p:cNvSpPr>
          <p:nvPr/>
        </p:nvSpPr>
        <p:spPr bwMode="auto">
          <a:xfrm>
            <a:off x="5638800" y="2795588"/>
            <a:ext cx="3351213" cy="1106487"/>
          </a:xfrm>
          <a:prstGeom prst="roundRect">
            <a:avLst>
              <a:gd name="adj" fmla="val 16667"/>
            </a:avLst>
          </a:prstGeom>
          <a:solidFill>
            <a:srgbClr val="FFFFFF"/>
          </a:solidFill>
          <a:ln w="38100">
            <a:solidFill>
              <a:srgbClr val="FF0000"/>
            </a:solidFill>
            <a:round/>
            <a:headEnd/>
            <a:tailEnd/>
          </a:ln>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r>
              <a:rPr lang="en-US" altLang="fr-FR" sz="2000" b="1" dirty="0">
                <a:solidFill>
                  <a:srgbClr val="000000"/>
                </a:solidFill>
              </a:rPr>
              <a:t>3.</a:t>
            </a:r>
            <a:r>
              <a:rPr lang="en-US" altLang="fr-FR" sz="2000" dirty="0">
                <a:solidFill>
                  <a:srgbClr val="000000"/>
                </a:solidFill>
              </a:rPr>
              <a:t> </a:t>
            </a:r>
            <a:r>
              <a:rPr lang="en-US" altLang="fr-FR" sz="2000" dirty="0" err="1">
                <a:solidFill>
                  <a:srgbClr val="000000"/>
                </a:solidFill>
              </a:rPr>
              <a:t>Élaborer</a:t>
            </a:r>
            <a:r>
              <a:rPr lang="en-US" altLang="fr-FR" sz="2000" dirty="0">
                <a:solidFill>
                  <a:srgbClr val="000000"/>
                </a:solidFill>
              </a:rPr>
              <a:t> un </a:t>
            </a:r>
            <a:r>
              <a:rPr lang="en-US" altLang="fr-FR" sz="2000" b="1" dirty="0">
                <a:solidFill>
                  <a:srgbClr val="000000"/>
                </a:solidFill>
              </a:rPr>
              <a:t>plan </a:t>
            </a:r>
            <a:r>
              <a:rPr lang="en-US" altLang="fr-FR" sz="2000" b="1" dirty="0" smtClean="0">
                <a:solidFill>
                  <a:srgbClr val="000000"/>
                </a:solidFill>
              </a:rPr>
              <a:t>de </a:t>
            </a:r>
            <a:r>
              <a:rPr lang="en-US" altLang="fr-FR" sz="2000" b="1" dirty="0" err="1" smtClean="0">
                <a:solidFill>
                  <a:srgbClr val="000000"/>
                </a:solidFill>
              </a:rPr>
              <a:t>prise</a:t>
            </a:r>
            <a:r>
              <a:rPr lang="en-US" altLang="fr-FR" sz="2000" b="1" dirty="0" smtClean="0">
                <a:solidFill>
                  <a:srgbClr val="000000"/>
                </a:solidFill>
              </a:rPr>
              <a:t> en charge</a:t>
            </a:r>
            <a:r>
              <a:rPr lang="en-US" altLang="fr-FR" sz="2000" dirty="0" smtClean="0">
                <a:solidFill>
                  <a:srgbClr val="000000"/>
                </a:solidFill>
              </a:rPr>
              <a:t> </a:t>
            </a:r>
            <a:r>
              <a:rPr lang="en-US" altLang="fr-FR" sz="2000" dirty="0">
                <a:solidFill>
                  <a:srgbClr val="000000"/>
                </a:solidFill>
              </a:rPr>
              <a:t>pour </a:t>
            </a:r>
            <a:r>
              <a:rPr lang="en-US" altLang="fr-FR" sz="2000" dirty="0" err="1">
                <a:solidFill>
                  <a:srgbClr val="000000"/>
                </a:solidFill>
              </a:rPr>
              <a:t>chaque</a:t>
            </a:r>
            <a:r>
              <a:rPr lang="en-US" altLang="fr-FR" sz="2000" dirty="0">
                <a:solidFill>
                  <a:srgbClr val="000000"/>
                </a:solidFill>
              </a:rPr>
              <a:t> enfant. </a:t>
            </a:r>
          </a:p>
        </p:txBody>
      </p:sp>
      <p:sp>
        <p:nvSpPr>
          <p:cNvPr id="281603" name="AutoShape 29"/>
          <p:cNvSpPr>
            <a:spLocks noChangeArrowheads="1"/>
          </p:cNvSpPr>
          <p:nvPr/>
        </p:nvSpPr>
        <p:spPr bwMode="auto">
          <a:xfrm>
            <a:off x="5435600" y="4578350"/>
            <a:ext cx="3554413" cy="1387475"/>
          </a:xfrm>
          <a:prstGeom prst="roundRect">
            <a:avLst>
              <a:gd name="adj" fmla="val 16667"/>
            </a:avLst>
          </a:prstGeom>
          <a:solidFill>
            <a:srgbClr val="FFFFFF"/>
          </a:solidFill>
          <a:ln w="9525">
            <a:solidFill>
              <a:srgbClr val="000000"/>
            </a:solidFill>
            <a:round/>
            <a:headEnd/>
            <a:tailEnd/>
          </a:ln>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r>
              <a:rPr lang="en-US" altLang="fr-FR" sz="2000" b="1" dirty="0">
                <a:solidFill>
                  <a:srgbClr val="000000"/>
                </a:solidFill>
              </a:rPr>
              <a:t>4. </a:t>
            </a:r>
            <a:r>
              <a:rPr lang="en-US" altLang="fr-FR" sz="2000" b="1" dirty="0" err="1" smtClean="0">
                <a:solidFill>
                  <a:srgbClr val="000000"/>
                </a:solidFill>
              </a:rPr>
              <a:t>Mettre</a:t>
            </a:r>
            <a:r>
              <a:rPr lang="en-US" altLang="fr-FR" sz="2000" b="1" dirty="0" smtClean="0">
                <a:solidFill>
                  <a:srgbClr val="000000"/>
                </a:solidFill>
              </a:rPr>
              <a:t> en oeuvre le </a:t>
            </a:r>
            <a:r>
              <a:rPr lang="fr-FR" altLang="fr-FR" sz="2000" b="1" dirty="0" smtClean="0">
                <a:solidFill>
                  <a:srgbClr val="000000"/>
                </a:solidFill>
              </a:rPr>
              <a:t>plan de prise en charge</a:t>
            </a:r>
            <a:r>
              <a:rPr lang="en-US" altLang="fr-FR" sz="2000" dirty="0" smtClean="0">
                <a:solidFill>
                  <a:srgbClr val="000000"/>
                </a:solidFill>
              </a:rPr>
              <a:t>, </a:t>
            </a:r>
            <a:r>
              <a:rPr lang="en-US" altLang="fr-FR" sz="2000" dirty="0">
                <a:solidFill>
                  <a:srgbClr val="000000"/>
                </a:solidFill>
              </a:rPr>
              <a:t>y </a:t>
            </a:r>
            <a:r>
              <a:rPr lang="en-US" altLang="fr-FR" sz="2000" dirty="0" err="1">
                <a:solidFill>
                  <a:srgbClr val="000000"/>
                </a:solidFill>
              </a:rPr>
              <a:t>compris</a:t>
            </a:r>
            <a:r>
              <a:rPr lang="en-US" altLang="fr-FR" sz="2000" dirty="0">
                <a:solidFill>
                  <a:srgbClr val="000000"/>
                </a:solidFill>
              </a:rPr>
              <a:t> un </a:t>
            </a:r>
            <a:r>
              <a:rPr lang="en-US" altLang="fr-FR" sz="2000" dirty="0" err="1">
                <a:solidFill>
                  <a:srgbClr val="000000"/>
                </a:solidFill>
              </a:rPr>
              <a:t>soutien</a:t>
            </a:r>
            <a:r>
              <a:rPr lang="en-US" altLang="fr-FR" sz="2000" dirty="0">
                <a:solidFill>
                  <a:srgbClr val="000000"/>
                </a:solidFill>
              </a:rPr>
              <a:t> direct et des services </a:t>
            </a:r>
            <a:r>
              <a:rPr lang="en-US" altLang="fr-FR" sz="2000" dirty="0" err="1">
                <a:solidFill>
                  <a:srgbClr val="000000"/>
                </a:solidFill>
              </a:rPr>
              <a:t>d'orientation</a:t>
            </a:r>
            <a:r>
              <a:rPr lang="en-US" altLang="fr-FR" sz="2000" dirty="0">
                <a:solidFill>
                  <a:srgbClr val="000000"/>
                </a:solidFill>
              </a:rPr>
              <a:t>. </a:t>
            </a:r>
          </a:p>
        </p:txBody>
      </p:sp>
      <p:sp>
        <p:nvSpPr>
          <p:cNvPr id="281604" name="AutoShape 32"/>
          <p:cNvSpPr>
            <a:spLocks noChangeArrowheads="1"/>
          </p:cNvSpPr>
          <p:nvPr/>
        </p:nvSpPr>
        <p:spPr bwMode="auto">
          <a:xfrm>
            <a:off x="115888" y="4989513"/>
            <a:ext cx="3552825" cy="976312"/>
          </a:xfrm>
          <a:prstGeom prst="roundRect">
            <a:avLst>
              <a:gd name="adj" fmla="val 16667"/>
            </a:avLst>
          </a:prstGeom>
          <a:solidFill>
            <a:srgbClr val="FFFFFF"/>
          </a:solidFill>
          <a:ln w="9525">
            <a:solidFill>
              <a:srgbClr val="000000"/>
            </a:solidFill>
            <a:round/>
            <a:headEnd/>
            <a:tailEnd/>
          </a:ln>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r>
              <a:rPr lang="en-US" altLang="fr-FR" sz="2000" dirty="0">
                <a:solidFill>
                  <a:srgbClr val="000000"/>
                </a:solidFill>
              </a:rPr>
              <a:t>5. </a:t>
            </a:r>
            <a:r>
              <a:rPr lang="en-US" altLang="fr-FR" sz="2000" b="1" dirty="0" err="1" smtClean="0">
                <a:solidFill>
                  <a:srgbClr val="000000"/>
                </a:solidFill>
              </a:rPr>
              <a:t>Suivi</a:t>
            </a:r>
            <a:r>
              <a:rPr lang="en-US" altLang="fr-FR" sz="2000" b="1" dirty="0" smtClean="0">
                <a:solidFill>
                  <a:srgbClr val="000000"/>
                </a:solidFill>
              </a:rPr>
              <a:t> et revue </a:t>
            </a:r>
            <a:r>
              <a:rPr lang="en-US" altLang="fr-FR" sz="2000" dirty="0" err="1" smtClean="0">
                <a:solidFill>
                  <a:srgbClr val="000000"/>
                </a:solidFill>
              </a:rPr>
              <a:t>réguliers</a:t>
            </a:r>
            <a:r>
              <a:rPr lang="en-US" altLang="fr-FR" sz="2000" dirty="0" smtClean="0">
                <a:solidFill>
                  <a:srgbClr val="000000"/>
                </a:solidFill>
              </a:rPr>
              <a:t> du dossier</a:t>
            </a:r>
            <a:endParaRPr lang="en-GB" altLang="fr-FR" sz="2000" dirty="0">
              <a:solidFill>
                <a:srgbClr val="000000"/>
              </a:solidFill>
            </a:endParaRPr>
          </a:p>
        </p:txBody>
      </p:sp>
      <p:sp>
        <p:nvSpPr>
          <p:cNvPr id="281605" name="AutoShape 33"/>
          <p:cNvSpPr>
            <a:spLocks noChangeArrowheads="1"/>
          </p:cNvSpPr>
          <p:nvPr/>
        </p:nvSpPr>
        <p:spPr bwMode="auto">
          <a:xfrm>
            <a:off x="803275" y="3343275"/>
            <a:ext cx="1889125" cy="793750"/>
          </a:xfrm>
          <a:prstGeom prst="roundRect">
            <a:avLst>
              <a:gd name="adj" fmla="val 16667"/>
            </a:avLst>
          </a:prstGeom>
          <a:solidFill>
            <a:srgbClr val="FFFFFF"/>
          </a:solidFill>
          <a:ln w="9525">
            <a:solidFill>
              <a:srgbClr val="000000"/>
            </a:solidFill>
            <a:round/>
            <a:headEnd/>
            <a:tailEnd/>
          </a:ln>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r>
              <a:rPr lang="en-US" altLang="fr-FR" sz="2000" b="1" dirty="0">
                <a:solidFill>
                  <a:srgbClr val="000000"/>
                </a:solidFill>
              </a:rPr>
              <a:t>6. </a:t>
            </a:r>
            <a:r>
              <a:rPr lang="en-US" altLang="fr-FR" sz="2000" b="1" dirty="0" err="1">
                <a:solidFill>
                  <a:srgbClr val="000000"/>
                </a:solidFill>
              </a:rPr>
              <a:t>Clôturer</a:t>
            </a:r>
            <a:r>
              <a:rPr lang="en-US" altLang="fr-FR" sz="2000" b="1" dirty="0">
                <a:solidFill>
                  <a:srgbClr val="000000"/>
                </a:solidFill>
              </a:rPr>
              <a:t> le </a:t>
            </a:r>
            <a:r>
              <a:rPr lang="en-US" altLang="fr-FR" sz="2000" b="1" dirty="0" smtClean="0">
                <a:solidFill>
                  <a:srgbClr val="000000"/>
                </a:solidFill>
              </a:rPr>
              <a:t>le dossier</a:t>
            </a:r>
            <a:endParaRPr lang="en-US" altLang="fr-FR" sz="2000" b="1" dirty="0">
              <a:solidFill>
                <a:srgbClr val="000000"/>
              </a:solidFill>
            </a:endParaRPr>
          </a:p>
        </p:txBody>
      </p:sp>
      <p:sp>
        <p:nvSpPr>
          <p:cNvPr id="281606" name="AutoShape 28"/>
          <p:cNvSpPr>
            <a:spLocks noChangeArrowheads="1"/>
          </p:cNvSpPr>
          <p:nvPr/>
        </p:nvSpPr>
        <p:spPr bwMode="auto">
          <a:xfrm>
            <a:off x="5435600" y="830263"/>
            <a:ext cx="3554413" cy="1389062"/>
          </a:xfrm>
          <a:prstGeom prst="roundRect">
            <a:avLst>
              <a:gd name="adj" fmla="val 16667"/>
            </a:avLst>
          </a:prstGeom>
          <a:solidFill>
            <a:srgbClr val="FFFFFF"/>
          </a:solidFill>
          <a:ln w="9525">
            <a:solidFill>
              <a:schemeClr val="tx1"/>
            </a:solidFill>
            <a:round/>
            <a:headEnd/>
            <a:tailEnd/>
          </a:ln>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r>
              <a:rPr lang="en-US" altLang="fr-FR" sz="2000" b="1" dirty="0">
                <a:solidFill>
                  <a:srgbClr val="000000"/>
                </a:solidFill>
              </a:rPr>
              <a:t>2. </a:t>
            </a:r>
            <a:r>
              <a:rPr lang="en-US" altLang="fr-FR" sz="2000" b="1" dirty="0" err="1">
                <a:solidFill>
                  <a:srgbClr val="000000"/>
                </a:solidFill>
              </a:rPr>
              <a:t>Évaluer</a:t>
            </a:r>
            <a:r>
              <a:rPr lang="en-US" altLang="fr-FR" sz="2000" b="1" dirty="0">
                <a:solidFill>
                  <a:srgbClr val="000000"/>
                </a:solidFill>
              </a:rPr>
              <a:t> </a:t>
            </a:r>
            <a:r>
              <a:rPr lang="en-US" altLang="fr-FR" sz="2000" dirty="0">
                <a:solidFill>
                  <a:srgbClr val="000000"/>
                </a:solidFill>
              </a:rPr>
              <a:t>les </a:t>
            </a:r>
            <a:r>
              <a:rPr lang="en-US" altLang="fr-FR" sz="2000" dirty="0" err="1" smtClean="0">
                <a:solidFill>
                  <a:srgbClr val="000000"/>
                </a:solidFill>
              </a:rPr>
              <a:t>besoins</a:t>
            </a:r>
            <a:r>
              <a:rPr lang="en-US" altLang="fr-FR" sz="2000" dirty="0" smtClean="0">
                <a:solidFill>
                  <a:srgbClr val="000000"/>
                </a:solidFill>
              </a:rPr>
              <a:t> des </a:t>
            </a:r>
            <a:r>
              <a:rPr lang="en-US" altLang="fr-FR" sz="2000" dirty="0" err="1">
                <a:solidFill>
                  <a:srgbClr val="000000"/>
                </a:solidFill>
              </a:rPr>
              <a:t>enfants</a:t>
            </a:r>
            <a:r>
              <a:rPr lang="en-US" altLang="fr-FR" sz="2000" dirty="0">
                <a:solidFill>
                  <a:srgbClr val="000000"/>
                </a:solidFill>
              </a:rPr>
              <a:t> et des </a:t>
            </a:r>
            <a:r>
              <a:rPr lang="en-US" altLang="fr-FR" sz="2000" dirty="0" err="1">
                <a:solidFill>
                  <a:srgbClr val="000000"/>
                </a:solidFill>
              </a:rPr>
              <a:t>familles</a:t>
            </a:r>
            <a:r>
              <a:rPr lang="en-US" altLang="fr-FR" sz="2000" dirty="0">
                <a:solidFill>
                  <a:srgbClr val="000000"/>
                </a:solidFill>
              </a:rPr>
              <a:t>. </a:t>
            </a:r>
          </a:p>
        </p:txBody>
      </p:sp>
      <p:cxnSp>
        <p:nvCxnSpPr>
          <p:cNvPr id="281607" name="AutoShape 34"/>
          <p:cNvCxnSpPr>
            <a:cxnSpLocks noChangeShapeType="1"/>
          </p:cNvCxnSpPr>
          <p:nvPr/>
        </p:nvCxnSpPr>
        <p:spPr bwMode="auto">
          <a:xfrm>
            <a:off x="3903663" y="1419225"/>
            <a:ext cx="1336675" cy="0"/>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81608" name="AutoShape 35"/>
          <p:cNvCxnSpPr>
            <a:cxnSpLocks noChangeShapeType="1"/>
          </p:cNvCxnSpPr>
          <p:nvPr/>
        </p:nvCxnSpPr>
        <p:spPr bwMode="auto">
          <a:xfrm flipV="1">
            <a:off x="3592513" y="1855788"/>
            <a:ext cx="1617662" cy="2971800"/>
          </a:xfrm>
          <a:prstGeom prst="straightConnector1">
            <a:avLst/>
          </a:prstGeom>
          <a:noFill/>
          <a:ln w="38100">
            <a:solidFill>
              <a:srgbClr val="000000"/>
            </a:solidFill>
            <a:prstDash val="dash"/>
            <a:round/>
            <a:headEnd/>
            <a:tailEnd type="triangle" w="med" len="med"/>
          </a:ln>
          <a:extLst>
            <a:ext uri="{909E8E84-426E-40dd-AFC4-6F175D3DCCD1}">
              <a14:hiddenFill xmlns:a14="http://schemas.microsoft.com/office/drawing/2010/main">
                <a:noFill/>
              </a14:hiddenFill>
            </a:ext>
          </a:extLst>
        </p:spPr>
      </p:cxnSp>
      <p:cxnSp>
        <p:nvCxnSpPr>
          <p:cNvPr id="281609" name="AutoShape 36"/>
          <p:cNvCxnSpPr>
            <a:cxnSpLocks noChangeShapeType="1"/>
          </p:cNvCxnSpPr>
          <p:nvPr/>
        </p:nvCxnSpPr>
        <p:spPr bwMode="auto">
          <a:xfrm>
            <a:off x="7213600" y="2355850"/>
            <a:ext cx="0" cy="344488"/>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81610" name="AutoShape 37"/>
          <p:cNvCxnSpPr>
            <a:cxnSpLocks noChangeShapeType="1"/>
          </p:cNvCxnSpPr>
          <p:nvPr/>
        </p:nvCxnSpPr>
        <p:spPr bwMode="auto">
          <a:xfrm>
            <a:off x="7243763" y="4137025"/>
            <a:ext cx="0" cy="296863"/>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81611" name="AutoShape 38"/>
          <p:cNvCxnSpPr>
            <a:cxnSpLocks noChangeShapeType="1"/>
          </p:cNvCxnSpPr>
          <p:nvPr/>
        </p:nvCxnSpPr>
        <p:spPr bwMode="auto">
          <a:xfrm flipH="1">
            <a:off x="3833813" y="5387975"/>
            <a:ext cx="1476375" cy="0"/>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81612" name="AutoShape 40"/>
          <p:cNvCxnSpPr>
            <a:cxnSpLocks noChangeShapeType="1"/>
          </p:cNvCxnSpPr>
          <p:nvPr/>
        </p:nvCxnSpPr>
        <p:spPr bwMode="auto">
          <a:xfrm flipV="1">
            <a:off x="1760538" y="4217988"/>
            <a:ext cx="0" cy="630237"/>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281613" name="AutoShape 27"/>
          <p:cNvSpPr>
            <a:spLocks noChangeArrowheads="1"/>
          </p:cNvSpPr>
          <p:nvPr/>
        </p:nvSpPr>
        <p:spPr bwMode="auto">
          <a:xfrm>
            <a:off x="103188" y="815975"/>
            <a:ext cx="3552825" cy="1800225"/>
          </a:xfrm>
          <a:prstGeom prst="roundRect">
            <a:avLst>
              <a:gd name="adj" fmla="val 16667"/>
            </a:avLst>
          </a:prstGeom>
          <a:solidFill>
            <a:srgbClr val="FFFFFF"/>
          </a:solidFill>
          <a:ln w="9525">
            <a:solidFill>
              <a:srgbClr val="000000"/>
            </a:solidFill>
            <a:round/>
            <a:headEnd/>
            <a:tailEnd/>
          </a:ln>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r>
              <a:rPr lang="en-US" altLang="fr-FR" sz="2000" b="1">
                <a:solidFill>
                  <a:srgbClr val="000000"/>
                </a:solidFill>
              </a:rPr>
              <a:t>1. Identifier et enregistrer</a:t>
            </a:r>
            <a:r>
              <a:rPr lang="en-US" altLang="fr-FR" sz="2000">
                <a:solidFill>
                  <a:srgbClr val="000000"/>
                </a:solidFill>
              </a:rPr>
              <a:t> les enfants vulnérables, y compris la sensibilisation des communautés affectées</a:t>
            </a:r>
          </a:p>
        </p:txBody>
      </p:sp>
      <p:sp>
        <p:nvSpPr>
          <p:cNvPr id="280590" name="Rectangle 3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fontAlgn="base">
              <a:spcBef>
                <a:spcPct val="0"/>
              </a:spcBef>
              <a:spcAft>
                <a:spcPct val="0"/>
              </a:spcAft>
              <a:defRPr/>
            </a:pPr>
            <a:endParaRPr lang="en-GB">
              <a:solidFill>
                <a:srgbClr val="000000"/>
              </a:solidFill>
              <a:latin typeface="Arial" charset="0"/>
              <a:ea typeface="ＭＳ Ｐゴシック" pitchFamily="34" charset="-128"/>
            </a:endParaRPr>
          </a:p>
        </p:txBody>
      </p:sp>
      <p:sp>
        <p:nvSpPr>
          <p:cNvPr id="280591" name="Rectangle 40"/>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eaLnBrk="0" fontAlgn="base" hangingPunct="0">
              <a:spcBef>
                <a:spcPct val="0"/>
              </a:spcBef>
              <a:spcAft>
                <a:spcPct val="0"/>
              </a:spcAft>
              <a:defRPr/>
            </a:pPr>
            <a:endParaRPr lang="en-US">
              <a:solidFill>
                <a:srgbClr val="000000"/>
              </a:solidFill>
              <a:latin typeface="Arial" charset="0"/>
              <a:ea typeface="ＭＳ Ｐゴシック" pitchFamily="34" charset="-128"/>
              <a:cs typeface="Arial" charset="0"/>
            </a:endParaRPr>
          </a:p>
        </p:txBody>
      </p:sp>
    </p:spTree>
    <p:extLst>
      <p:ext uri="{BB962C8B-B14F-4D97-AF65-F5344CB8AC3E}">
        <p14:creationId xmlns:p14="http://schemas.microsoft.com/office/powerpoint/2010/main" val="15816790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Title 1"/>
          <p:cNvSpPr>
            <a:spLocks noGrp="1"/>
          </p:cNvSpPr>
          <p:nvPr>
            <p:ph type="title"/>
          </p:nvPr>
        </p:nvSpPr>
        <p:spPr/>
        <p:txBody>
          <a:bodyPr/>
          <a:lstStyle/>
          <a:p>
            <a:pPr>
              <a:defRPr/>
            </a:pPr>
            <a:r>
              <a:rPr lang="fr-FR" b="1" noProof="0" smtClean="0">
                <a:solidFill>
                  <a:srgbClr val="000000"/>
                </a:solidFill>
                <a:ea typeface="ＭＳ Ｐゴシック" pitchFamily="34" charset="-128"/>
              </a:rPr>
              <a:t>Démarche	</a:t>
            </a:r>
          </a:p>
        </p:txBody>
      </p:sp>
      <p:sp>
        <p:nvSpPr>
          <p:cNvPr id="297987" name="Content Placeholder 2"/>
          <p:cNvSpPr>
            <a:spLocks noGrp="1"/>
          </p:cNvSpPr>
          <p:nvPr>
            <p:ph idx="1"/>
          </p:nvPr>
        </p:nvSpPr>
        <p:spPr/>
        <p:txBody>
          <a:bodyPr/>
          <a:lstStyle/>
          <a:p>
            <a:pPr>
              <a:defRPr/>
            </a:pPr>
            <a:endParaRPr lang="fr-FR" noProof="0" dirty="0" smtClean="0">
              <a:solidFill>
                <a:srgbClr val="000000"/>
              </a:solidFill>
              <a:ea typeface="ＭＳ Ｐゴシック" pitchFamily="34" charset="-128"/>
            </a:endParaRPr>
          </a:p>
          <a:p>
            <a:pPr marL="457200" lvl="1" indent="0">
              <a:buFontTx/>
              <a:buNone/>
              <a:defRPr/>
            </a:pPr>
            <a:r>
              <a:rPr lang="fr-FR" b="1" noProof="0" dirty="0" smtClean="0">
                <a:solidFill>
                  <a:srgbClr val="000000"/>
                </a:solidFill>
                <a:ea typeface="ＭＳ Ｐゴシック" pitchFamily="34" charset="-128"/>
              </a:rPr>
              <a:t>1. Exploration du problème </a:t>
            </a:r>
          </a:p>
          <a:p>
            <a:pPr marL="457200" lvl="1" indent="0">
              <a:buFontTx/>
              <a:buNone/>
              <a:defRPr/>
            </a:pPr>
            <a:endParaRPr lang="fr-FR" b="1" noProof="0" dirty="0" smtClean="0">
              <a:solidFill>
                <a:srgbClr val="000000"/>
              </a:solidFill>
              <a:ea typeface="ＭＳ Ｐゴシック" pitchFamily="34" charset="-128"/>
            </a:endParaRPr>
          </a:p>
          <a:p>
            <a:pPr marL="457200" lvl="1" indent="0">
              <a:buFontTx/>
              <a:buNone/>
              <a:defRPr/>
            </a:pPr>
            <a:r>
              <a:rPr lang="fr-FR" b="1" noProof="0" dirty="0" smtClean="0">
                <a:solidFill>
                  <a:srgbClr val="000000"/>
                </a:solidFill>
                <a:ea typeface="ＭＳ Ｐゴシック" pitchFamily="34" charset="-128"/>
              </a:rPr>
              <a:t>2. Accord</a:t>
            </a:r>
          </a:p>
          <a:p>
            <a:pPr marL="457200" lvl="1" indent="0">
              <a:buFontTx/>
              <a:buNone/>
              <a:defRPr/>
            </a:pPr>
            <a:endParaRPr lang="fr-FR" b="1" noProof="0" dirty="0" smtClean="0">
              <a:solidFill>
                <a:srgbClr val="000000"/>
              </a:solidFill>
              <a:ea typeface="ＭＳ Ｐゴシック" pitchFamily="34" charset="-128"/>
            </a:endParaRPr>
          </a:p>
          <a:p>
            <a:pPr marL="457200" lvl="1" indent="0">
              <a:buFontTx/>
              <a:buNone/>
              <a:defRPr/>
            </a:pPr>
            <a:r>
              <a:rPr lang="fr-FR" b="1" noProof="0" dirty="0" smtClean="0">
                <a:solidFill>
                  <a:srgbClr val="000000"/>
                </a:solidFill>
                <a:ea typeface="ＭＳ Ｐゴシック" pitchFamily="34" charset="-128"/>
              </a:rPr>
              <a:t>3. Tâches</a:t>
            </a:r>
          </a:p>
          <a:p>
            <a:pPr marL="457200" lvl="1" indent="0">
              <a:buFontTx/>
              <a:buNone/>
              <a:defRPr/>
            </a:pPr>
            <a:endParaRPr lang="fr-FR" b="1" noProof="0" dirty="0" smtClean="0">
              <a:solidFill>
                <a:srgbClr val="000000"/>
              </a:solidFill>
              <a:ea typeface="ＭＳ Ｐゴシック" pitchFamily="34" charset="-128"/>
            </a:endParaRPr>
          </a:p>
          <a:p>
            <a:pPr marL="457200" lvl="1" indent="0">
              <a:buFontTx/>
              <a:buNone/>
              <a:defRPr/>
            </a:pPr>
            <a:r>
              <a:rPr lang="fr-FR" b="1" noProof="0" dirty="0" smtClean="0">
                <a:solidFill>
                  <a:srgbClr val="000000"/>
                </a:solidFill>
                <a:ea typeface="ＭＳ Ｐゴシック" pitchFamily="34" charset="-128"/>
              </a:rPr>
              <a:t>4. Planification du suivi et de la revue</a:t>
            </a:r>
          </a:p>
          <a:p>
            <a:pPr>
              <a:defRPr/>
            </a:pPr>
            <a:endParaRPr lang="fr-FR" noProof="0" dirty="0" smtClean="0">
              <a:solidFill>
                <a:srgbClr val="000000"/>
              </a:solidFill>
              <a:ea typeface="ＭＳ Ｐゴシック" pitchFamily="34" charset="-128"/>
            </a:endParaRPr>
          </a:p>
          <a:p>
            <a:pPr algn="ctr">
              <a:defRPr/>
            </a:pPr>
            <a:r>
              <a:rPr lang="fr-FR" sz="1600" i="1" noProof="0" dirty="0" smtClean="0">
                <a:solidFill>
                  <a:srgbClr val="000000"/>
                </a:solidFill>
                <a:ea typeface="ＭＳ Ｐゴシック" pitchFamily="34" charset="-128"/>
              </a:rPr>
              <a:t>Adapté de : A </a:t>
            </a:r>
            <a:r>
              <a:rPr lang="fr-FR" sz="1600" i="1" noProof="0" dirty="0" err="1" smtClean="0">
                <a:solidFill>
                  <a:srgbClr val="000000"/>
                </a:solidFill>
                <a:ea typeface="ＭＳ Ｐゴシック" pitchFamily="34" charset="-128"/>
              </a:rPr>
              <a:t>Brief</a:t>
            </a:r>
            <a:r>
              <a:rPr lang="fr-FR" sz="1600" i="1" noProof="0" dirty="0" smtClean="0">
                <a:solidFill>
                  <a:srgbClr val="000000"/>
                </a:solidFill>
                <a:ea typeface="ＭＳ Ｐゴシック" pitchFamily="34" charset="-128"/>
              </a:rPr>
              <a:t> Introduction to Social </a:t>
            </a:r>
            <a:r>
              <a:rPr lang="fr-FR" sz="1600" i="1" noProof="0" dirty="0" err="1" smtClean="0">
                <a:solidFill>
                  <a:srgbClr val="000000"/>
                </a:solidFill>
                <a:ea typeface="ＭＳ Ｐゴシック" pitchFamily="34" charset="-128"/>
              </a:rPr>
              <a:t>Work</a:t>
            </a:r>
            <a:r>
              <a:rPr lang="fr-FR" sz="1600" i="1" noProof="0" dirty="0" smtClean="0">
                <a:solidFill>
                  <a:srgbClr val="000000"/>
                </a:solidFill>
                <a:ea typeface="ＭＳ Ｐゴシック" pitchFamily="34" charset="-128"/>
              </a:rPr>
              <a:t> </a:t>
            </a:r>
            <a:r>
              <a:rPr lang="fr-FR" sz="1600" i="1" noProof="0" dirty="0" err="1" smtClean="0">
                <a:solidFill>
                  <a:srgbClr val="000000"/>
                </a:solidFill>
                <a:ea typeface="ＭＳ Ｐゴシック" pitchFamily="34" charset="-128"/>
              </a:rPr>
              <a:t>Theory</a:t>
            </a:r>
            <a:endParaRPr lang="fr-FR" sz="1600" i="1"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1930989105"/>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Title 1"/>
          <p:cNvSpPr>
            <a:spLocks noGrp="1"/>
          </p:cNvSpPr>
          <p:nvPr>
            <p:ph type="title"/>
          </p:nvPr>
        </p:nvSpPr>
        <p:spPr>
          <a:xfrm>
            <a:off x="250825" y="836613"/>
            <a:ext cx="8650288" cy="720725"/>
          </a:xfrm>
        </p:spPr>
        <p:txBody>
          <a:bodyPr/>
          <a:lstStyle/>
          <a:p>
            <a:pPr>
              <a:defRPr/>
            </a:pPr>
            <a:r>
              <a:rPr lang="fr-FR" sz="2800" b="1" noProof="0" smtClean="0">
                <a:solidFill>
                  <a:srgbClr val="000000"/>
                </a:solidFill>
                <a:ea typeface="ＭＳ Ｐゴシック" pitchFamily="34" charset="-128"/>
              </a:rPr>
              <a:t>Assurer une participation significative de l'enfant/la famille</a:t>
            </a:r>
          </a:p>
        </p:txBody>
      </p:sp>
      <p:sp>
        <p:nvSpPr>
          <p:cNvPr id="299011" name="Content Placeholder 2"/>
          <p:cNvSpPr>
            <a:spLocks noGrp="1"/>
          </p:cNvSpPr>
          <p:nvPr>
            <p:ph idx="1"/>
          </p:nvPr>
        </p:nvSpPr>
        <p:spPr>
          <a:xfrm>
            <a:off x="258763" y="1484313"/>
            <a:ext cx="8642350" cy="4392612"/>
          </a:xfrm>
        </p:spPr>
        <p:txBody>
          <a:bodyPr/>
          <a:lstStyle/>
          <a:p>
            <a:pPr>
              <a:buFontTx/>
              <a:buChar char="•"/>
              <a:defRPr/>
            </a:pPr>
            <a:endParaRPr lang="fr-FR" sz="2200" noProof="0" dirty="0" smtClean="0">
              <a:solidFill>
                <a:srgbClr val="000000"/>
              </a:solidFill>
              <a:ea typeface="ＭＳ Ｐゴシック" pitchFamily="34" charset="-128"/>
            </a:endParaRPr>
          </a:p>
          <a:p>
            <a:pPr>
              <a:buFontTx/>
              <a:buChar char="•"/>
              <a:defRPr/>
            </a:pPr>
            <a:r>
              <a:rPr lang="fr-FR" sz="2200" noProof="0" dirty="0" smtClean="0">
                <a:solidFill>
                  <a:srgbClr val="000000"/>
                </a:solidFill>
                <a:ea typeface="ＭＳ Ｐゴシック" pitchFamily="34" charset="-128"/>
              </a:rPr>
              <a:t>Les préparer pour la réunion afin qu'ils sachent ce qui surviendra et comment contribuer. </a:t>
            </a:r>
          </a:p>
          <a:p>
            <a:pPr>
              <a:defRPr/>
            </a:pPr>
            <a:endParaRPr lang="fr-FR" sz="2200" noProof="0" dirty="0" smtClean="0">
              <a:solidFill>
                <a:srgbClr val="000000"/>
              </a:solidFill>
              <a:ea typeface="ＭＳ Ｐゴシック" pitchFamily="34" charset="-128"/>
            </a:endParaRPr>
          </a:p>
          <a:p>
            <a:pPr>
              <a:defRPr/>
            </a:pPr>
            <a:r>
              <a:rPr lang="fr-FR" sz="2200" noProof="0" dirty="0" smtClean="0">
                <a:solidFill>
                  <a:srgbClr val="000000"/>
                </a:solidFill>
                <a:ea typeface="ＭＳ Ｐゴシック" pitchFamily="34" charset="-128"/>
              </a:rPr>
              <a:t>Certaines </a:t>
            </a:r>
            <a:r>
              <a:rPr lang="fr-FR" sz="2200" b="1" noProof="0" dirty="0" smtClean="0">
                <a:solidFill>
                  <a:srgbClr val="000000"/>
                </a:solidFill>
                <a:ea typeface="ＭＳ Ｐゴシック" pitchFamily="34" charset="-128"/>
              </a:rPr>
              <a:t>décisions</a:t>
            </a:r>
            <a:r>
              <a:rPr lang="fr-FR" sz="2200" noProof="0" dirty="0" smtClean="0">
                <a:solidFill>
                  <a:srgbClr val="000000"/>
                </a:solidFill>
                <a:ea typeface="ＭＳ Ｐゴシック" pitchFamily="34" charset="-128"/>
              </a:rPr>
              <a:t> que les enfants et les familles doivent prendre </a:t>
            </a:r>
            <a:r>
              <a:rPr lang="fr-FR" sz="2200" b="1" noProof="0" dirty="0" smtClean="0">
                <a:solidFill>
                  <a:srgbClr val="000000"/>
                </a:solidFill>
                <a:ea typeface="ＭＳ Ｐゴシック" pitchFamily="34" charset="-128"/>
              </a:rPr>
              <a:t>dans le plan de prise en charge </a:t>
            </a:r>
            <a:r>
              <a:rPr lang="fr-FR" sz="2200" noProof="0" dirty="0" smtClean="0">
                <a:solidFill>
                  <a:srgbClr val="000000"/>
                </a:solidFill>
                <a:ea typeface="ＭＳ Ｐゴシック" pitchFamily="34" charset="-128"/>
              </a:rPr>
              <a:t>peuvent être </a:t>
            </a:r>
            <a:r>
              <a:rPr lang="fr-FR" sz="2200" b="1" noProof="0" dirty="0" smtClean="0">
                <a:solidFill>
                  <a:srgbClr val="000000"/>
                </a:solidFill>
                <a:ea typeface="ＭＳ Ｐゴシック" pitchFamily="34" charset="-128"/>
              </a:rPr>
              <a:t>très difficiles</a:t>
            </a:r>
            <a:r>
              <a:rPr lang="fr-FR" sz="2200" noProof="0" dirty="0" smtClean="0">
                <a:solidFill>
                  <a:srgbClr val="000000"/>
                </a:solidFill>
                <a:ea typeface="ＭＳ Ｐゴシック" pitchFamily="34" charset="-128"/>
              </a:rPr>
              <a:t>. </a:t>
            </a:r>
          </a:p>
          <a:p>
            <a:pPr>
              <a:buFontTx/>
              <a:buChar char="•"/>
              <a:defRPr/>
            </a:pPr>
            <a:r>
              <a:rPr lang="fr-FR" sz="2200" noProof="0" dirty="0" smtClean="0">
                <a:solidFill>
                  <a:srgbClr val="000000"/>
                </a:solidFill>
                <a:ea typeface="ＭＳ Ｐゴシック" pitchFamily="34" charset="-128"/>
              </a:rPr>
              <a:t>Vous pouvez peut-être présenter les </a:t>
            </a:r>
            <a:r>
              <a:rPr lang="fr-FR" sz="2200" b="1" noProof="0" dirty="0" smtClean="0">
                <a:solidFill>
                  <a:srgbClr val="000000"/>
                </a:solidFill>
                <a:ea typeface="ＭＳ Ｐゴシック" pitchFamily="34" charset="-128"/>
              </a:rPr>
              <a:t>possibilités</a:t>
            </a:r>
            <a:r>
              <a:rPr lang="fr-FR" sz="2200" noProof="0" dirty="0" smtClean="0">
                <a:solidFill>
                  <a:srgbClr val="000000"/>
                </a:solidFill>
                <a:ea typeface="ＭＳ Ｐゴシック" pitchFamily="34" charset="-128"/>
              </a:rPr>
              <a:t> mais évitez de donner des conseils : Ceci peut créer une relation de </a:t>
            </a:r>
            <a:r>
              <a:rPr lang="fr-FR" sz="2200" b="1" noProof="0" dirty="0" smtClean="0">
                <a:solidFill>
                  <a:srgbClr val="000000"/>
                </a:solidFill>
                <a:ea typeface="ＭＳ Ｐゴシック" pitchFamily="34" charset="-128"/>
              </a:rPr>
              <a:t>dépendance</a:t>
            </a:r>
            <a:r>
              <a:rPr lang="fr-FR" sz="2200" noProof="0" dirty="0" smtClean="0">
                <a:solidFill>
                  <a:srgbClr val="000000"/>
                </a:solidFill>
                <a:ea typeface="ＭＳ Ｐゴシック" pitchFamily="34" charset="-128"/>
              </a:rPr>
              <a:t>. </a:t>
            </a:r>
          </a:p>
          <a:p>
            <a:pPr>
              <a:buFontTx/>
              <a:buChar char="•"/>
              <a:defRPr/>
            </a:pPr>
            <a:r>
              <a:rPr lang="fr-FR" sz="2200" noProof="0" dirty="0" smtClean="0">
                <a:solidFill>
                  <a:srgbClr val="000000"/>
                </a:solidFill>
                <a:ea typeface="ＭＳ Ｐゴシック" pitchFamily="34" charset="-128"/>
              </a:rPr>
              <a:t>Si cela est possible et approprié, fournissez à l'enfant une copie simple du plan ; ceci est très important s'il/elle est responsable des actions à entreprendre. </a:t>
            </a:r>
          </a:p>
          <a:p>
            <a:pPr algn="ctr">
              <a:defRPr/>
            </a:pPr>
            <a:r>
              <a:rPr lang="fr-FR" sz="1600" noProof="0" dirty="0" smtClean="0">
                <a:solidFill>
                  <a:srgbClr val="000000"/>
                </a:solidFill>
                <a:ea typeface="ＭＳ Ｐゴシック" pitchFamily="34" charset="-128"/>
              </a:rPr>
              <a:t>Directives relatives à la gestion de cas: Section 3</a:t>
            </a:r>
          </a:p>
          <a:p>
            <a:pPr>
              <a:defRPr/>
            </a:pPr>
            <a:endParaRPr lang="fr-FR" sz="1600"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3054190081"/>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Title 1"/>
          <p:cNvSpPr>
            <a:spLocks noGrp="1"/>
          </p:cNvSpPr>
          <p:nvPr>
            <p:ph type="title"/>
          </p:nvPr>
        </p:nvSpPr>
        <p:spPr/>
        <p:txBody>
          <a:bodyPr/>
          <a:lstStyle/>
          <a:p>
            <a:pPr>
              <a:defRPr/>
            </a:pPr>
            <a:r>
              <a:rPr lang="fr-FR" b="1" noProof="0" smtClean="0">
                <a:solidFill>
                  <a:srgbClr val="000000"/>
                </a:solidFill>
                <a:ea typeface="ＭＳ Ｐゴシック" pitchFamily="34" charset="-128"/>
              </a:rPr>
              <a:t>Parler des pratiques préjudiciables</a:t>
            </a:r>
          </a:p>
        </p:txBody>
      </p:sp>
      <p:sp>
        <p:nvSpPr>
          <p:cNvPr id="300035" name="Content Placeholder 2"/>
          <p:cNvSpPr>
            <a:spLocks noGrp="1"/>
          </p:cNvSpPr>
          <p:nvPr>
            <p:ph idx="1"/>
          </p:nvPr>
        </p:nvSpPr>
        <p:spPr>
          <a:xfrm>
            <a:off x="250825" y="1700213"/>
            <a:ext cx="8429625" cy="4392612"/>
          </a:xfrm>
        </p:spPr>
        <p:txBody>
          <a:bodyPr/>
          <a:lstStyle/>
          <a:p>
            <a:pPr>
              <a:buFont typeface="Wingdings" pitchFamily="2" charset="2"/>
              <a:buChar char="ü"/>
              <a:defRPr/>
            </a:pPr>
            <a:r>
              <a:rPr lang="fr-FR" sz="2200" noProof="0" dirty="0" smtClean="0">
                <a:solidFill>
                  <a:srgbClr val="000000"/>
                </a:solidFill>
                <a:ea typeface="ＭＳ Ｐゴシック" pitchFamily="34" charset="-128"/>
              </a:rPr>
              <a:t>Nous devons donner aux enfants et familles </a:t>
            </a:r>
            <a:r>
              <a:rPr lang="fr-FR" sz="2200" b="1" noProof="0" dirty="0" smtClean="0">
                <a:solidFill>
                  <a:srgbClr val="000000"/>
                </a:solidFill>
                <a:ea typeface="ＭＳ Ｐゴシック" pitchFamily="34" charset="-128"/>
              </a:rPr>
              <a:t>des informations</a:t>
            </a:r>
            <a:r>
              <a:rPr lang="fr-FR" sz="2200" noProof="0" dirty="0" smtClean="0">
                <a:solidFill>
                  <a:srgbClr val="000000"/>
                </a:solidFill>
                <a:ea typeface="ＭＳ Ｐゴシック" pitchFamily="34" charset="-128"/>
              </a:rPr>
              <a:t> et </a:t>
            </a:r>
            <a:r>
              <a:rPr lang="fr-FR" sz="2200" b="1" noProof="0" dirty="0" smtClean="0">
                <a:solidFill>
                  <a:srgbClr val="000000"/>
                </a:solidFill>
                <a:ea typeface="ＭＳ Ｐゴシック" pitchFamily="34" charset="-128"/>
              </a:rPr>
              <a:t>faits</a:t>
            </a:r>
            <a:r>
              <a:rPr lang="fr-FR" sz="2200" noProof="0" dirty="0" smtClean="0">
                <a:solidFill>
                  <a:srgbClr val="000000"/>
                </a:solidFill>
                <a:ea typeface="ＭＳ Ｐゴシック" pitchFamily="34" charset="-128"/>
              </a:rPr>
              <a:t> pour leur permettre de prendre des </a:t>
            </a:r>
            <a:r>
              <a:rPr lang="fr-FR" sz="2200" b="1" noProof="0" dirty="0" smtClean="0">
                <a:solidFill>
                  <a:srgbClr val="000000"/>
                </a:solidFill>
                <a:ea typeface="ＭＳ Ｐゴシック" pitchFamily="34" charset="-128"/>
              </a:rPr>
              <a:t>décisions éclairées </a:t>
            </a:r>
            <a:r>
              <a:rPr lang="fr-FR" sz="2200" noProof="0" dirty="0" smtClean="0">
                <a:solidFill>
                  <a:srgbClr val="000000"/>
                </a:solidFill>
                <a:ea typeface="ＭＳ Ｐゴシック" pitchFamily="34" charset="-128"/>
              </a:rPr>
              <a:t>sur la conduite à tenir. </a:t>
            </a:r>
          </a:p>
          <a:p>
            <a:pPr>
              <a:buFont typeface="Wingdings" charset="2"/>
              <a:buChar char="ü"/>
              <a:defRPr/>
            </a:pPr>
            <a:r>
              <a:rPr lang="fr-FR" sz="2200" noProof="0" dirty="0" smtClean="0">
                <a:solidFill>
                  <a:srgbClr val="000000"/>
                </a:solidFill>
                <a:ea typeface="ＭＳ Ｐゴシック" pitchFamily="34" charset="-128"/>
              </a:rPr>
              <a:t>La gestion de cas soutient les enfants/familles afin qu'elles prennent des décisions sur leurs vies en conformité avec les </a:t>
            </a:r>
            <a:r>
              <a:rPr lang="fr-FR" sz="2200" b="1" noProof="0" dirty="0" smtClean="0">
                <a:solidFill>
                  <a:srgbClr val="000000"/>
                </a:solidFill>
                <a:ea typeface="ＭＳ Ｐゴシック" pitchFamily="34" charset="-128"/>
              </a:rPr>
              <a:t>droits de l'enfant</a:t>
            </a:r>
            <a:r>
              <a:rPr lang="fr-FR" sz="2200" noProof="0" dirty="0" smtClean="0">
                <a:solidFill>
                  <a:srgbClr val="000000"/>
                </a:solidFill>
                <a:ea typeface="ＭＳ Ｐゴシック" pitchFamily="34" charset="-128"/>
              </a:rPr>
              <a:t>. </a:t>
            </a:r>
          </a:p>
          <a:p>
            <a:pPr>
              <a:buFontTx/>
              <a:buChar char="•"/>
              <a:defRPr/>
            </a:pPr>
            <a:endParaRPr lang="fr-FR" sz="2200" noProof="0" dirty="0" smtClean="0">
              <a:solidFill>
                <a:srgbClr val="000000"/>
              </a:solidFill>
              <a:ea typeface="ＭＳ Ｐゴシック" pitchFamily="34" charset="-128"/>
            </a:endParaRPr>
          </a:p>
          <a:p>
            <a:pPr>
              <a:defRPr/>
            </a:pPr>
            <a:r>
              <a:rPr lang="fr-FR" sz="2200" i="1" noProof="0" dirty="0" smtClean="0">
                <a:solidFill>
                  <a:srgbClr val="000000"/>
                </a:solidFill>
                <a:ea typeface="ＭＳ Ｐゴシック" pitchFamily="34" charset="-128"/>
              </a:rPr>
              <a:t>Quand les décisions qu'une famille veut prendre sont susceptibles de causer un préjudice grave à l'enfant, vous devez discuter avec eux de toute obligation que vous avez de rapporter cela aux autorités gouvernementales : l'exception au principe de confidentialité doit être expliqué lorsque vous prenez le consentement.</a:t>
            </a:r>
          </a:p>
          <a:p>
            <a:pPr>
              <a:defRPr/>
            </a:pPr>
            <a:endParaRPr lang="fr-FR" noProof="0" dirty="0" smtClean="0">
              <a:solidFill>
                <a:srgbClr val="000000"/>
              </a:solidFill>
              <a:ea typeface="ＭＳ Ｐゴシック" pitchFamily="34" charset="-128"/>
            </a:endParaRPr>
          </a:p>
          <a:p>
            <a:pPr>
              <a:defRPr/>
            </a:pPr>
            <a:endParaRPr lang="fr-FR"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549030173"/>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solidFill>
                  <a:srgbClr val="000000"/>
                </a:solidFill>
              </a:rPr>
              <a:t>TRAVAIL EN BINÔME</a:t>
            </a:r>
            <a:endParaRPr lang="en-GB" b="1" dirty="0">
              <a:solidFill>
                <a:srgbClr val="000000"/>
              </a:solidFill>
            </a:endParaRPr>
          </a:p>
        </p:txBody>
      </p:sp>
      <p:sp>
        <p:nvSpPr>
          <p:cNvPr id="3" name="Content Placeholder 2"/>
          <p:cNvSpPr>
            <a:spLocks noGrp="1"/>
          </p:cNvSpPr>
          <p:nvPr>
            <p:ph idx="1"/>
          </p:nvPr>
        </p:nvSpPr>
        <p:spPr>
          <a:xfrm>
            <a:off x="250825" y="1700213"/>
            <a:ext cx="8425631" cy="4392612"/>
          </a:xfrm>
        </p:spPr>
        <p:txBody>
          <a:bodyPr/>
          <a:lstStyle/>
          <a:p>
            <a:r>
              <a:rPr lang="fr-FR" dirty="0"/>
              <a:t>1. Quand est-t-il utile d'impliquer les acteurs suivants dans les réunions de plan de prise en charge ?  </a:t>
            </a:r>
          </a:p>
          <a:p>
            <a:r>
              <a:rPr lang="fr-FR" dirty="0"/>
              <a:t> </a:t>
            </a:r>
          </a:p>
          <a:p>
            <a:pPr lvl="1">
              <a:buFont typeface="Arial"/>
              <a:buChar char="•"/>
            </a:pPr>
            <a:r>
              <a:rPr lang="fr-FR" dirty="0"/>
              <a:t>Les autres personnes importantes dans la vie de l'enfant  </a:t>
            </a:r>
          </a:p>
          <a:p>
            <a:pPr lvl="1">
              <a:buFont typeface="Arial"/>
              <a:buChar char="•"/>
            </a:pPr>
            <a:r>
              <a:rPr lang="fr-FR" dirty="0"/>
              <a:t>Les autres prestataires de services </a:t>
            </a:r>
          </a:p>
          <a:p>
            <a:pPr lvl="1">
              <a:buFont typeface="Arial"/>
              <a:buChar char="•"/>
            </a:pPr>
            <a:r>
              <a:rPr lang="fr-FR" dirty="0"/>
              <a:t>Les autorités compétentes </a:t>
            </a:r>
          </a:p>
          <a:p>
            <a:pPr marL="0" indent="0"/>
            <a:endParaRPr lang="en-GB" dirty="0">
              <a:solidFill>
                <a:srgbClr val="000000"/>
              </a:solidFill>
            </a:endParaRPr>
          </a:p>
          <a:p>
            <a:r>
              <a:rPr lang="en-GB" dirty="0">
                <a:solidFill>
                  <a:srgbClr val="000000"/>
                </a:solidFill>
              </a:rPr>
              <a:t>2</a:t>
            </a:r>
            <a:r>
              <a:rPr lang="en-GB" dirty="0" smtClean="0">
                <a:solidFill>
                  <a:srgbClr val="000000"/>
                </a:solidFill>
              </a:rPr>
              <a:t>.</a:t>
            </a:r>
            <a:r>
              <a:rPr lang="fr-FR" dirty="0" smtClean="0"/>
              <a:t> </a:t>
            </a:r>
            <a:r>
              <a:rPr lang="fr-FR" dirty="0"/>
              <a:t>À quel moment faut-il impliquer les acteurs cités </a:t>
            </a:r>
            <a:r>
              <a:rPr lang="fr-FR" dirty="0" smtClean="0"/>
              <a:t>ci dessus</a:t>
            </a:r>
            <a:r>
              <a:rPr lang="fr-FR" dirty="0"/>
              <a:t> ? </a:t>
            </a:r>
          </a:p>
          <a:p>
            <a:r>
              <a:rPr lang="fr-FR" dirty="0"/>
              <a:t>3. Que </a:t>
            </a:r>
            <a:r>
              <a:rPr lang="fr-FR" dirty="0" smtClean="0"/>
              <a:t>devez</a:t>
            </a:r>
            <a:r>
              <a:rPr lang="fr-FR" dirty="0"/>
              <a:t>-vous faire pour que ce soit approprié à toutes les situations ? </a:t>
            </a:r>
            <a:endParaRPr lang="fr-FR" dirty="0">
              <a:effectLst/>
            </a:endParaRPr>
          </a:p>
        </p:txBody>
      </p:sp>
    </p:spTree>
    <p:extLst>
      <p:ext uri="{BB962C8B-B14F-4D97-AF65-F5344CB8AC3E}">
        <p14:creationId xmlns:p14="http://schemas.microsoft.com/office/powerpoint/2010/main" val="37801545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Title 1"/>
          <p:cNvSpPr>
            <a:spLocks noGrp="1"/>
          </p:cNvSpPr>
          <p:nvPr>
            <p:ph type="title"/>
          </p:nvPr>
        </p:nvSpPr>
        <p:spPr>
          <a:xfrm>
            <a:off x="250825" y="692150"/>
            <a:ext cx="7777163" cy="720725"/>
          </a:xfrm>
        </p:spPr>
        <p:txBody>
          <a:bodyPr/>
          <a:lstStyle/>
          <a:p>
            <a:pPr>
              <a:defRPr/>
            </a:pPr>
            <a:r>
              <a:rPr lang="fr-FR" b="1" noProof="0" dirty="0" smtClean="0">
                <a:solidFill>
                  <a:srgbClr val="000000"/>
                </a:solidFill>
                <a:ea typeface="ＭＳ Ｐゴシック" pitchFamily="34" charset="-128"/>
              </a:rPr>
              <a:t>Qu’est-ce qu’une conférences de cas ? </a:t>
            </a:r>
          </a:p>
        </p:txBody>
      </p:sp>
      <p:sp>
        <p:nvSpPr>
          <p:cNvPr id="301059" name="Content Placeholder 2"/>
          <p:cNvSpPr>
            <a:spLocks noGrp="1"/>
          </p:cNvSpPr>
          <p:nvPr>
            <p:ph idx="1"/>
          </p:nvPr>
        </p:nvSpPr>
        <p:spPr>
          <a:xfrm>
            <a:off x="250825" y="1412875"/>
            <a:ext cx="8497888" cy="4392613"/>
          </a:xfrm>
        </p:spPr>
        <p:txBody>
          <a:bodyPr/>
          <a:lstStyle/>
          <a:p>
            <a:pPr>
              <a:buFontTx/>
              <a:buChar char="•"/>
              <a:defRPr/>
            </a:pPr>
            <a:r>
              <a:rPr lang="fr-FR" sz="2600" noProof="0" dirty="0" smtClean="0">
                <a:solidFill>
                  <a:srgbClr val="000000"/>
                </a:solidFill>
                <a:ea typeface="ＭＳ Ｐゴシック" pitchFamily="34" charset="-128"/>
              </a:rPr>
              <a:t>Une réunion de plan de prise en charge  ou une réunion de revue plus formelle</a:t>
            </a:r>
          </a:p>
          <a:p>
            <a:pPr>
              <a:buFontTx/>
              <a:buChar char="•"/>
              <a:defRPr/>
            </a:pPr>
            <a:r>
              <a:rPr lang="fr-FR" sz="2600" noProof="0" dirty="0" smtClean="0">
                <a:solidFill>
                  <a:srgbClr val="000000"/>
                </a:solidFill>
                <a:ea typeface="ＭＳ Ｐゴシック" pitchFamily="34" charset="-128"/>
              </a:rPr>
              <a:t>Généralement utilisée dans des cas très complexes uniquement</a:t>
            </a:r>
            <a:endParaRPr lang="fr-FR" sz="2600" b="1" noProof="0" dirty="0" smtClean="0">
              <a:solidFill>
                <a:srgbClr val="000000"/>
              </a:solidFill>
              <a:ea typeface="ＭＳ Ｐゴシック" pitchFamily="34" charset="-128"/>
            </a:endParaRPr>
          </a:p>
          <a:p>
            <a:pPr>
              <a:buFontTx/>
              <a:buChar char="•"/>
              <a:defRPr/>
            </a:pPr>
            <a:r>
              <a:rPr lang="fr-FR" sz="2600" noProof="0" dirty="0" smtClean="0">
                <a:solidFill>
                  <a:srgbClr val="000000"/>
                </a:solidFill>
                <a:ea typeface="ＭＳ Ｐゴシック" pitchFamily="34" charset="-128"/>
              </a:rPr>
              <a:t>Pour explorer les possibilités inter-agences/multisectorielles et prendre des décisions formelles dans l’intérêt supérieur de l'enfant.  </a:t>
            </a:r>
          </a:p>
          <a:p>
            <a:pPr>
              <a:buFontTx/>
              <a:buChar char="•"/>
              <a:defRPr/>
            </a:pPr>
            <a:r>
              <a:rPr lang="fr-FR" sz="2600" noProof="0" dirty="0" smtClean="0">
                <a:solidFill>
                  <a:srgbClr val="000000"/>
                </a:solidFill>
                <a:ea typeface="ＭＳ Ｐゴシック" pitchFamily="34" charset="-128"/>
              </a:rPr>
              <a:t>Un compte rendu est rédigé</a:t>
            </a:r>
          </a:p>
          <a:p>
            <a:pPr>
              <a:buFontTx/>
              <a:buChar char="•"/>
              <a:defRPr/>
            </a:pPr>
            <a:r>
              <a:rPr lang="fr-FR" sz="2600" noProof="0" dirty="0" smtClean="0">
                <a:solidFill>
                  <a:srgbClr val="000000"/>
                </a:solidFill>
                <a:ea typeface="ＭＳ Ｐゴシック" pitchFamily="34" charset="-128"/>
              </a:rPr>
              <a:t>L’enfant et la famille participent à certaines de ces conférences (pas à toutes)  </a:t>
            </a:r>
          </a:p>
          <a:p>
            <a:pPr>
              <a:buFontTx/>
              <a:buChar char="•"/>
              <a:defRPr/>
            </a:pPr>
            <a:endParaRPr lang="fr-FR" sz="2600" noProof="0" dirty="0" smtClean="0">
              <a:solidFill>
                <a:srgbClr val="000000"/>
              </a:solidFill>
              <a:ea typeface="ＭＳ Ｐゴシック" pitchFamily="34" charset="-128"/>
            </a:endParaRPr>
          </a:p>
          <a:p>
            <a:pPr marL="0" indent="0" algn="ctr">
              <a:defRPr/>
            </a:pPr>
            <a:r>
              <a:rPr lang="fr-FR" sz="1600" noProof="0" dirty="0" smtClean="0">
                <a:solidFill>
                  <a:srgbClr val="000000"/>
                </a:solidFill>
                <a:ea typeface="ＭＳ Ｐゴシック" pitchFamily="34" charset="-128"/>
              </a:rPr>
              <a:t>Directives relatives à la gestion de cas</a:t>
            </a:r>
          </a:p>
          <a:p>
            <a:pPr marL="0" indent="0">
              <a:defRPr/>
            </a:pPr>
            <a:endParaRPr lang="fr-FR" sz="2200" noProof="0" dirty="0" smtClean="0">
              <a:solidFill>
                <a:srgbClr val="000000"/>
              </a:solidFill>
              <a:ea typeface="ＭＳ Ｐゴシック" pitchFamily="34" charset="-128"/>
            </a:endParaRPr>
          </a:p>
          <a:p>
            <a:pPr>
              <a:defRPr/>
            </a:pPr>
            <a:endParaRPr lang="fr-FR" noProof="0" dirty="0" smtClean="0">
              <a:solidFill>
                <a:srgbClr val="000000"/>
              </a:solidFill>
              <a:ea typeface="ＭＳ Ｐゴシック" pitchFamily="34" charset="-128"/>
            </a:endParaRPr>
          </a:p>
          <a:p>
            <a:pPr>
              <a:defRPr/>
            </a:pPr>
            <a:endParaRPr lang="fr-FR" noProof="0" dirty="0" smtClean="0">
              <a:solidFill>
                <a:srgbClr val="000000"/>
              </a:solidFill>
              <a:ea typeface="ＭＳ Ｐゴシック" pitchFamily="34" charset="-128"/>
            </a:endParaRPr>
          </a:p>
          <a:p>
            <a:pPr>
              <a:defRPr/>
            </a:pPr>
            <a:r>
              <a:rPr lang="fr-FR" noProof="0" dirty="0" smtClean="0">
                <a:solidFill>
                  <a:srgbClr val="000000"/>
                </a:solidFill>
                <a:ea typeface="ＭＳ Ｐゴシック" pitchFamily="34" charset="-128"/>
              </a:rPr>
              <a:t> </a:t>
            </a:r>
          </a:p>
          <a:p>
            <a:pPr>
              <a:defRPr/>
            </a:pPr>
            <a:endParaRPr lang="fr-FR" noProof="0" dirty="0" smtClean="0">
              <a:solidFill>
                <a:srgbClr val="000000"/>
              </a:solidFill>
              <a:ea typeface="ＭＳ Ｐゴシック" pitchFamily="34" charset="-128"/>
            </a:endParaRPr>
          </a:p>
          <a:p>
            <a:pPr>
              <a:defRPr/>
            </a:pPr>
            <a:endParaRPr lang="fr-FR"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559408427"/>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244625145"/>
              </p:ext>
            </p:extLst>
          </p:nvPr>
        </p:nvGraphicFramePr>
        <p:xfrm>
          <a:off x="395536" y="764704"/>
          <a:ext cx="8352928" cy="5958841"/>
        </p:xfrm>
        <a:graphic>
          <a:graphicData uri="http://schemas.openxmlformats.org/drawingml/2006/table">
            <a:tbl>
              <a:tblPr firstRow="1" bandRow="1">
                <a:tableStyleId>{5C22544A-7EE6-4342-B048-85BDC9FD1C3A}</a:tableStyleId>
              </a:tblPr>
              <a:tblGrid>
                <a:gridCol w="3960440"/>
                <a:gridCol w="4392488"/>
              </a:tblGrid>
              <a:tr h="370840">
                <a:tc>
                  <a:txBody>
                    <a:bodyPr/>
                    <a:lstStyle/>
                    <a:p>
                      <a:pPr>
                        <a:lnSpc>
                          <a:spcPct val="115000"/>
                        </a:lnSpc>
                      </a:pPr>
                      <a:r>
                        <a:rPr lang="en-GB" sz="2000" b="1" dirty="0" err="1" smtClean="0">
                          <a:solidFill>
                            <a:schemeClr val="tx1"/>
                          </a:solidFill>
                          <a:effectLst/>
                          <a:latin typeface="Calibri"/>
                          <a:cs typeface="Arial"/>
                        </a:rPr>
                        <a:t>Réunion</a:t>
                      </a:r>
                      <a:r>
                        <a:rPr lang="en-GB" sz="2000" b="1" dirty="0" smtClean="0">
                          <a:solidFill>
                            <a:schemeClr val="tx1"/>
                          </a:solidFill>
                          <a:effectLst/>
                          <a:latin typeface="Calibri"/>
                          <a:cs typeface="Arial"/>
                        </a:rPr>
                        <a:t> de plan de prise en charge</a:t>
                      </a:r>
                      <a:endParaRPr lang="en-GB" sz="2000" dirty="0">
                        <a:solidFill>
                          <a:schemeClr val="tx1"/>
                        </a:solidFill>
                        <a:effectLst/>
                        <a:latin typeface="Calibri"/>
                      </a:endParaRPr>
                    </a:p>
                    <a:p>
                      <a:pPr>
                        <a:lnSpc>
                          <a:spcPct val="115000"/>
                        </a:lnSpc>
                      </a:pPr>
                      <a:r>
                        <a:rPr lang="en-GB" sz="2000" b="1" dirty="0">
                          <a:solidFill>
                            <a:schemeClr val="tx1"/>
                          </a:solidFill>
                          <a:effectLst/>
                          <a:latin typeface="Calibri"/>
                          <a:cs typeface="Arial"/>
                        </a:rPr>
                        <a:t> </a:t>
                      </a:r>
                      <a:endParaRPr lang="en-GB" sz="2000" dirty="0">
                        <a:solidFill>
                          <a:schemeClr val="tx1"/>
                        </a:solidFill>
                        <a:effectLst/>
                        <a:latin typeface="Calibri"/>
                      </a:endParaRPr>
                    </a:p>
                    <a:p>
                      <a:pPr>
                        <a:lnSpc>
                          <a:spcPct val="115000"/>
                        </a:lnSpc>
                      </a:pPr>
                      <a:r>
                        <a:rPr lang="fr-FR" sz="2000" b="0" dirty="0" smtClean="0">
                          <a:solidFill>
                            <a:schemeClr val="tx1"/>
                          </a:solidFill>
                          <a:effectLst/>
                          <a:latin typeface="+mn-lt"/>
                          <a:cs typeface="Arial"/>
                        </a:rPr>
                        <a:t>Au Zimbabwe, un organisme d'aide juridique appelé CATCH travaille avec les enfants en conflit avec la loi, leurs famille élargie et les travailleurs sociaux du gouvernement pour développer des plan de prise en charge qui décrit la façon dont ils seront pris en charge pour ne pas récidiver. Il est ensuite présenté au tribunal où une décision est prise sur l'opportunité de maintenir la charge contre l'enfant ou «détourner» l'enfant du système de justice officiel, suivant le plan de prise en charge à la place.</a:t>
                      </a:r>
                      <a:endParaRPr lang="en-GB" sz="2000" b="0" dirty="0">
                        <a:solidFill>
                          <a:schemeClr val="tx1"/>
                        </a:solidFill>
                        <a:effectLst/>
                        <a:latin typeface="Calibri"/>
                      </a:endParaRPr>
                    </a:p>
                  </a:txBody>
                  <a:tcPr marL="68580" marR="68580" marT="0" marB="0"/>
                </a:tc>
                <a:tc>
                  <a:txBody>
                    <a:bodyPr/>
                    <a:lstStyle/>
                    <a:p>
                      <a:r>
                        <a:rPr lang="en-GB" sz="2000" b="1" kern="1200" dirty="0" err="1" smtClean="0">
                          <a:solidFill>
                            <a:schemeClr val="tx1"/>
                          </a:solidFill>
                          <a:effectLst/>
                          <a:latin typeface="+mn-lt"/>
                          <a:ea typeface="+mn-ea"/>
                          <a:cs typeface="+mn-cs"/>
                        </a:rPr>
                        <a:t>Conférence</a:t>
                      </a:r>
                      <a:r>
                        <a:rPr lang="en-GB" sz="2000" b="1" kern="1200" dirty="0" smtClean="0">
                          <a:solidFill>
                            <a:schemeClr val="tx1"/>
                          </a:solidFill>
                          <a:effectLst/>
                          <a:latin typeface="+mn-lt"/>
                          <a:ea typeface="+mn-ea"/>
                          <a:cs typeface="+mn-cs"/>
                        </a:rPr>
                        <a:t> de </a:t>
                      </a:r>
                      <a:r>
                        <a:rPr lang="en-GB" sz="2000" b="1" kern="1200" dirty="0" err="1" smtClean="0">
                          <a:solidFill>
                            <a:schemeClr val="tx1"/>
                          </a:solidFill>
                          <a:effectLst/>
                          <a:latin typeface="+mn-lt"/>
                          <a:ea typeface="+mn-ea"/>
                          <a:cs typeface="+mn-cs"/>
                        </a:rPr>
                        <a:t>cas</a:t>
                      </a:r>
                      <a:endParaRPr lang="en-GB" sz="2000" dirty="0" smtClean="0">
                        <a:solidFill>
                          <a:schemeClr val="tx1"/>
                        </a:solidFill>
                        <a:effectLst/>
                      </a:endParaRPr>
                    </a:p>
                    <a:p>
                      <a:r>
                        <a:rPr lang="en-GB" sz="2000" b="1" kern="1200" dirty="0" smtClean="0">
                          <a:solidFill>
                            <a:schemeClr val="tx1"/>
                          </a:solidFill>
                          <a:effectLst/>
                          <a:latin typeface="+mn-lt"/>
                          <a:ea typeface="+mn-ea"/>
                          <a:cs typeface="+mn-cs"/>
                        </a:rPr>
                        <a:t> </a:t>
                      </a:r>
                      <a:endParaRPr lang="en-GB" sz="2000" dirty="0" smtClean="0">
                        <a:solidFill>
                          <a:schemeClr val="tx1"/>
                        </a:solidFill>
                        <a:effectLst/>
                      </a:endParaRPr>
                    </a:p>
                    <a:p>
                      <a:r>
                        <a:rPr lang="fr-FR" sz="2000" b="0" kern="1200" dirty="0" smtClean="0">
                          <a:solidFill>
                            <a:schemeClr val="tx1"/>
                          </a:solidFill>
                          <a:effectLst/>
                          <a:latin typeface="+mn-lt"/>
                          <a:ea typeface="+mn-ea"/>
                          <a:cs typeface="+mn-cs"/>
                        </a:rPr>
                        <a:t>Le panel de la détermination</a:t>
                      </a:r>
                      <a:r>
                        <a:rPr lang="fr-FR" sz="2000" b="0" kern="1200" baseline="0" dirty="0" smtClean="0">
                          <a:solidFill>
                            <a:schemeClr val="tx1"/>
                          </a:solidFill>
                          <a:effectLst/>
                          <a:latin typeface="+mn-lt"/>
                          <a:ea typeface="+mn-ea"/>
                          <a:cs typeface="+mn-cs"/>
                        </a:rPr>
                        <a:t> de</a:t>
                      </a:r>
                      <a:r>
                        <a:rPr lang="fr-FR" sz="2000" b="0" kern="1200" dirty="0" smtClean="0">
                          <a:solidFill>
                            <a:schemeClr val="tx1"/>
                          </a:solidFill>
                          <a:effectLst/>
                          <a:latin typeface="+mn-lt"/>
                          <a:ea typeface="+mn-ea"/>
                          <a:cs typeface="+mn-cs"/>
                        </a:rPr>
                        <a:t> l’Intérêt</a:t>
                      </a:r>
                      <a:r>
                        <a:rPr lang="fr-FR" sz="2000" b="0" kern="1200" baseline="0" dirty="0" smtClean="0">
                          <a:solidFill>
                            <a:schemeClr val="tx1"/>
                          </a:solidFill>
                          <a:effectLst/>
                          <a:latin typeface="+mn-lt"/>
                          <a:ea typeface="+mn-ea"/>
                          <a:cs typeface="+mn-cs"/>
                        </a:rPr>
                        <a:t> Supérieur de l’enfant</a:t>
                      </a:r>
                      <a:r>
                        <a:rPr lang="fr-FR" sz="2000" b="0" kern="1200" dirty="0" smtClean="0">
                          <a:solidFill>
                            <a:schemeClr val="tx1"/>
                          </a:solidFill>
                          <a:effectLst/>
                          <a:latin typeface="+mn-lt"/>
                          <a:ea typeface="+mn-ea"/>
                          <a:cs typeface="+mn-cs"/>
                        </a:rPr>
                        <a:t> du HCR est un processus formel avec des garanties procédurales strictes pour guider les décisions particulièrement importantes pour un enfant. Les principaux exemples comprennent le retrait d'un enfant de tuteurs nuisibles et décider de réinstaller les enfants non accompagnés et séparés vers des pays tiers sans leurs parents / tuteur primaires. Le panel comprend généralement des acteurs pluridisciplinaires y compris les éducateurs, les travailleurs de la santé et de santé mentale, l'agence de gestion du cas, les travailleurs sociaux du gouvernement et le HCR.</a:t>
                      </a:r>
                      <a:endParaRPr lang="en-GB" sz="2000" b="0" dirty="0">
                        <a:solidFill>
                          <a:schemeClr val="tx1"/>
                        </a:solidFill>
                      </a:endParaRPr>
                    </a:p>
                  </a:txBody>
                  <a:tcPr/>
                </a:tc>
              </a:tr>
            </a:tbl>
          </a:graphicData>
        </a:graphic>
      </p:graphicFrame>
    </p:spTree>
    <p:extLst>
      <p:ext uri="{BB962C8B-B14F-4D97-AF65-F5344CB8AC3E}">
        <p14:creationId xmlns:p14="http://schemas.microsoft.com/office/powerpoint/2010/main" val="1214552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Title 1"/>
          <p:cNvSpPr>
            <a:spLocks noGrp="1"/>
          </p:cNvSpPr>
          <p:nvPr>
            <p:ph type="title"/>
          </p:nvPr>
        </p:nvSpPr>
        <p:spPr>
          <a:xfrm>
            <a:off x="250825" y="692150"/>
            <a:ext cx="8497888" cy="720725"/>
          </a:xfrm>
        </p:spPr>
        <p:txBody>
          <a:bodyPr/>
          <a:lstStyle/>
          <a:p>
            <a:pPr>
              <a:defRPr/>
            </a:pPr>
            <a:r>
              <a:rPr lang="fr-FR" b="1" noProof="0" dirty="0" smtClean="0">
                <a:solidFill>
                  <a:srgbClr val="000000"/>
                </a:solidFill>
                <a:ea typeface="ＭＳ Ｐゴシック" pitchFamily="34" charset="-128"/>
              </a:rPr>
              <a:t>QUESTIONS EN BINÔMES</a:t>
            </a:r>
          </a:p>
        </p:txBody>
      </p:sp>
      <p:sp>
        <p:nvSpPr>
          <p:cNvPr id="302083" name="Content Placeholder 2"/>
          <p:cNvSpPr>
            <a:spLocks noGrp="1"/>
          </p:cNvSpPr>
          <p:nvPr>
            <p:ph idx="1"/>
          </p:nvPr>
        </p:nvSpPr>
        <p:spPr>
          <a:xfrm>
            <a:off x="250825" y="1412875"/>
            <a:ext cx="8570913" cy="4392613"/>
          </a:xfrm>
        </p:spPr>
        <p:txBody>
          <a:bodyPr/>
          <a:lstStyle/>
          <a:p>
            <a:pPr marL="0" indent="0">
              <a:defRPr/>
            </a:pPr>
            <a:endParaRPr lang="fr-FR" sz="2800" b="1" noProof="0" dirty="0" smtClean="0">
              <a:solidFill>
                <a:srgbClr val="000000"/>
              </a:solidFill>
              <a:ea typeface="ＭＳ Ｐゴシック" pitchFamily="34" charset="-128"/>
            </a:endParaRPr>
          </a:p>
          <a:p>
            <a:pPr marL="0" indent="0">
              <a:defRPr/>
            </a:pPr>
            <a:r>
              <a:rPr lang="fr-FR" sz="2800" b="1" noProof="0" dirty="0" smtClean="0">
                <a:solidFill>
                  <a:srgbClr val="000000"/>
                </a:solidFill>
                <a:ea typeface="ＭＳ Ｐゴシック" pitchFamily="34" charset="-128"/>
              </a:rPr>
              <a:t>Le partage des expériences</a:t>
            </a:r>
          </a:p>
          <a:p>
            <a:pPr marL="0" indent="0">
              <a:defRPr/>
            </a:pPr>
            <a:endParaRPr lang="fr-FR" sz="2800" b="1" noProof="0" dirty="0" smtClean="0">
              <a:solidFill>
                <a:srgbClr val="000000"/>
              </a:solidFill>
              <a:ea typeface="ＭＳ Ｐゴシック" pitchFamily="34" charset="-128"/>
            </a:endParaRPr>
          </a:p>
          <a:p>
            <a:pPr>
              <a:buFontTx/>
              <a:buChar char="•"/>
              <a:defRPr/>
            </a:pPr>
            <a:r>
              <a:rPr lang="fr-FR" sz="2800" noProof="0" dirty="0" smtClean="0">
                <a:solidFill>
                  <a:srgbClr val="000000"/>
                </a:solidFill>
                <a:ea typeface="ＭＳ Ｐゴシック" pitchFamily="34" charset="-128"/>
              </a:rPr>
              <a:t>Que se passe-t-il au cours de la conférence à laquelle vous participez? </a:t>
            </a:r>
          </a:p>
          <a:p>
            <a:pPr>
              <a:buFontTx/>
              <a:buChar char="•"/>
              <a:defRPr/>
            </a:pPr>
            <a:r>
              <a:rPr lang="fr-FR" sz="2800" noProof="0" dirty="0" smtClean="0">
                <a:solidFill>
                  <a:srgbClr val="000000"/>
                </a:solidFill>
                <a:ea typeface="ＭＳ Ｐゴシック" pitchFamily="34" charset="-128"/>
              </a:rPr>
              <a:t>Quels cas sont examinés? </a:t>
            </a:r>
          </a:p>
          <a:p>
            <a:pPr>
              <a:buFontTx/>
              <a:buChar char="•"/>
              <a:defRPr/>
            </a:pPr>
            <a:r>
              <a:rPr lang="fr-FR" sz="2800" noProof="0" dirty="0" smtClean="0">
                <a:solidFill>
                  <a:srgbClr val="000000"/>
                </a:solidFill>
                <a:ea typeface="ＭＳ Ｐゴシック" pitchFamily="34" charset="-128"/>
              </a:rPr>
              <a:t>Comment sont-ils gérés?</a:t>
            </a:r>
          </a:p>
          <a:p>
            <a:pPr>
              <a:buFontTx/>
              <a:buChar char="•"/>
              <a:defRPr/>
            </a:pPr>
            <a:r>
              <a:rPr lang="fr-FR" sz="2800" noProof="0" dirty="0" smtClean="0">
                <a:solidFill>
                  <a:srgbClr val="000000"/>
                </a:solidFill>
                <a:ea typeface="ＭＳ Ｐゴシック" pitchFamily="34" charset="-128"/>
              </a:rPr>
              <a:t>D’après vous, quelles sont les “meilleures pratiques”? </a:t>
            </a:r>
          </a:p>
        </p:txBody>
      </p:sp>
    </p:spTree>
    <p:extLst>
      <p:ext uri="{BB962C8B-B14F-4D97-AF65-F5344CB8AC3E}">
        <p14:creationId xmlns:p14="http://schemas.microsoft.com/office/powerpoint/2010/main" val="2693236069"/>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Title 1"/>
          <p:cNvSpPr>
            <a:spLocks noGrp="1"/>
          </p:cNvSpPr>
          <p:nvPr>
            <p:ph type="title"/>
          </p:nvPr>
        </p:nvSpPr>
        <p:spPr/>
        <p:txBody>
          <a:bodyPr/>
          <a:lstStyle/>
          <a:p>
            <a:pPr>
              <a:defRPr/>
            </a:pPr>
            <a:r>
              <a:rPr lang="fr-FR" b="1" noProof="0" dirty="0" smtClean="0">
                <a:solidFill>
                  <a:srgbClr val="000000"/>
                </a:solidFill>
                <a:ea typeface="ＭＳ Ｐゴシック" pitchFamily="34" charset="-128"/>
              </a:rPr>
              <a:t>Meilleures pratiques pour les conférences de cas</a:t>
            </a:r>
          </a:p>
        </p:txBody>
      </p:sp>
      <p:sp>
        <p:nvSpPr>
          <p:cNvPr id="303107" name="Content Placeholder 2"/>
          <p:cNvSpPr>
            <a:spLocks noGrp="1"/>
          </p:cNvSpPr>
          <p:nvPr>
            <p:ph idx="1"/>
          </p:nvPr>
        </p:nvSpPr>
        <p:spPr>
          <a:xfrm>
            <a:off x="258763" y="1700213"/>
            <a:ext cx="8642350" cy="4392612"/>
          </a:xfrm>
        </p:spPr>
        <p:txBody>
          <a:bodyPr/>
          <a:lstStyle/>
          <a:p>
            <a:pPr>
              <a:buFontTx/>
              <a:buChar char="•"/>
              <a:defRPr/>
            </a:pPr>
            <a:r>
              <a:rPr lang="fr-FR" sz="2150" noProof="0" dirty="0" smtClean="0">
                <a:solidFill>
                  <a:srgbClr val="000000"/>
                </a:solidFill>
                <a:ea typeface="ＭＳ Ｐゴシック" pitchFamily="34" charset="-128"/>
              </a:rPr>
              <a:t>Formation des participants – participation uniquement sur invitation</a:t>
            </a:r>
          </a:p>
          <a:p>
            <a:pPr>
              <a:buFontTx/>
              <a:buChar char="•"/>
              <a:defRPr/>
            </a:pPr>
            <a:r>
              <a:rPr lang="fr-FR" sz="2150" noProof="0" dirty="0" smtClean="0">
                <a:solidFill>
                  <a:srgbClr val="000000"/>
                </a:solidFill>
                <a:ea typeface="ＭＳ Ｐゴシック" pitchFamily="34" charset="-128"/>
              </a:rPr>
              <a:t>Régie par des procédures claires en matière de : confidentialité, quels cas doivent être discutés, les rôles des différents acteurs impliqués, etc. </a:t>
            </a:r>
          </a:p>
          <a:p>
            <a:pPr>
              <a:buFontTx/>
              <a:buChar char="•"/>
              <a:defRPr/>
            </a:pPr>
            <a:r>
              <a:rPr lang="fr-FR" sz="2150" noProof="0" dirty="0" smtClean="0">
                <a:solidFill>
                  <a:srgbClr val="000000"/>
                </a:solidFill>
                <a:ea typeface="ＭＳ Ｐゴシック" pitchFamily="34" charset="-128"/>
              </a:rPr>
              <a:t>Un(e) président(e) indépendant(e), formel(le) qui dirige la discussion et tout désaccord. </a:t>
            </a:r>
          </a:p>
          <a:p>
            <a:pPr>
              <a:buFontTx/>
              <a:buChar char="•"/>
              <a:defRPr/>
            </a:pPr>
            <a:r>
              <a:rPr lang="fr-FR" sz="2150" noProof="0" dirty="0" smtClean="0">
                <a:solidFill>
                  <a:srgbClr val="000000"/>
                </a:solidFill>
                <a:ea typeface="ＭＳ Ｐゴシック" pitchFamily="34" charset="-128"/>
              </a:rPr>
              <a:t>Réunions régulières / à des durées déterminées</a:t>
            </a:r>
          </a:p>
          <a:p>
            <a:pPr>
              <a:buFontTx/>
              <a:buChar char="•"/>
              <a:defRPr/>
            </a:pPr>
            <a:r>
              <a:rPr lang="fr-FR" sz="2150" noProof="0" dirty="0" smtClean="0">
                <a:solidFill>
                  <a:srgbClr val="000000"/>
                </a:solidFill>
                <a:ea typeface="ＭＳ Ｐゴシック" pitchFamily="34" charset="-128"/>
              </a:rPr>
              <a:t>Un </a:t>
            </a:r>
            <a:r>
              <a:rPr lang="fr-FR" sz="2150" b="1" noProof="0" dirty="0" smtClean="0">
                <a:solidFill>
                  <a:srgbClr val="000000"/>
                </a:solidFill>
                <a:ea typeface="ＭＳ Ｐゴシック" pitchFamily="34" charset="-128"/>
              </a:rPr>
              <a:t>compte-rendu</a:t>
            </a:r>
            <a:r>
              <a:rPr lang="fr-FR" sz="2150" noProof="0" dirty="0" smtClean="0">
                <a:solidFill>
                  <a:srgbClr val="000000"/>
                </a:solidFill>
                <a:ea typeface="ＭＳ Ｐゴシック" pitchFamily="34" charset="-128"/>
              </a:rPr>
              <a:t> est rédigé et partagés pour le suivi </a:t>
            </a:r>
          </a:p>
          <a:p>
            <a:pPr>
              <a:buFontTx/>
              <a:buChar char="•"/>
              <a:defRPr/>
            </a:pPr>
            <a:r>
              <a:rPr lang="fr-FR" sz="2150" noProof="0" dirty="0" smtClean="0">
                <a:solidFill>
                  <a:srgbClr val="000000"/>
                </a:solidFill>
                <a:ea typeface="ＭＳ Ｐゴシック" pitchFamily="34" charset="-128"/>
              </a:rPr>
              <a:t>Partage d'informations uniquement sur la base du besoin de savoir </a:t>
            </a:r>
          </a:p>
          <a:p>
            <a:pPr>
              <a:buFontTx/>
              <a:buChar char="•"/>
              <a:defRPr/>
            </a:pPr>
            <a:r>
              <a:rPr lang="fr-FR" sz="2150" noProof="0" dirty="0" smtClean="0">
                <a:solidFill>
                  <a:srgbClr val="000000"/>
                </a:solidFill>
                <a:ea typeface="ＭＳ Ｐゴシック" pitchFamily="34" charset="-128"/>
              </a:rPr>
              <a:t>Avec feedback à l'enfant / la famille (lorsqu’ils ne participent pas) </a:t>
            </a:r>
          </a:p>
          <a:p>
            <a:pPr>
              <a:buFontTx/>
              <a:buChar char="•"/>
              <a:defRPr/>
            </a:pPr>
            <a:r>
              <a:rPr lang="fr-FR" sz="2150" noProof="0" dirty="0" smtClean="0">
                <a:solidFill>
                  <a:srgbClr val="000000"/>
                </a:solidFill>
                <a:ea typeface="ＭＳ Ｐゴシック" pitchFamily="34" charset="-128"/>
              </a:rPr>
              <a:t>La participation des enfants et des familles doit être utile, gérée avec tact et </a:t>
            </a:r>
            <a:r>
              <a:rPr lang="fr-FR" sz="2150" b="1" noProof="0" dirty="0" smtClean="0">
                <a:solidFill>
                  <a:srgbClr val="000000"/>
                </a:solidFill>
                <a:ea typeface="ＭＳ Ｐゴシック" pitchFamily="34" charset="-128"/>
              </a:rPr>
              <a:t>sécurisée.</a:t>
            </a:r>
            <a:endParaRPr lang="fr-FR" sz="2150" noProof="0" dirty="0" smtClean="0">
              <a:solidFill>
                <a:srgbClr val="000000"/>
              </a:solidFill>
              <a:ea typeface="ＭＳ Ｐゴシック" pitchFamily="34" charset="-128"/>
            </a:endParaRPr>
          </a:p>
          <a:p>
            <a:pPr algn="ctr">
              <a:defRPr/>
            </a:pPr>
            <a:endParaRPr lang="fr-FR" sz="1600" noProof="0" dirty="0" smtClean="0">
              <a:solidFill>
                <a:srgbClr val="000000"/>
              </a:solidFill>
              <a:ea typeface="ＭＳ Ｐゴシック" pitchFamily="34" charset="-128"/>
            </a:endParaRPr>
          </a:p>
          <a:p>
            <a:pPr algn="ctr">
              <a:defRPr/>
            </a:pPr>
            <a:r>
              <a:rPr lang="fr-FR" sz="1600" noProof="0" dirty="0" smtClean="0">
                <a:solidFill>
                  <a:srgbClr val="000000"/>
                </a:solidFill>
                <a:ea typeface="ＭＳ Ｐゴシック" pitchFamily="34" charset="-128"/>
              </a:rPr>
              <a:t>Adapté de Field </a:t>
            </a:r>
            <a:r>
              <a:rPr lang="fr-FR" sz="1600" noProof="0" dirty="0" err="1" smtClean="0">
                <a:solidFill>
                  <a:srgbClr val="000000"/>
                </a:solidFill>
                <a:ea typeface="ＭＳ Ｐゴシック" pitchFamily="34" charset="-128"/>
              </a:rPr>
              <a:t>Handbook</a:t>
            </a:r>
            <a:r>
              <a:rPr lang="fr-FR" sz="1600" noProof="0" dirty="0" smtClean="0">
                <a:solidFill>
                  <a:srgbClr val="000000"/>
                </a:solidFill>
                <a:ea typeface="ＭＳ Ｐゴシック" pitchFamily="34" charset="-128"/>
              </a:rPr>
              <a:t> for the </a:t>
            </a:r>
            <a:r>
              <a:rPr lang="fr-FR" sz="1600" noProof="0" dirty="0" err="1" smtClean="0">
                <a:solidFill>
                  <a:srgbClr val="000000"/>
                </a:solidFill>
                <a:ea typeface="ＭＳ Ｐゴシック" pitchFamily="34" charset="-128"/>
              </a:rPr>
              <a:t>Implementation</a:t>
            </a:r>
            <a:r>
              <a:rPr lang="fr-FR" sz="1600" noProof="0" dirty="0" smtClean="0">
                <a:solidFill>
                  <a:srgbClr val="000000"/>
                </a:solidFill>
                <a:ea typeface="ＭＳ Ｐゴシック" pitchFamily="34" charset="-128"/>
              </a:rPr>
              <a:t> of BID </a:t>
            </a:r>
          </a:p>
          <a:p>
            <a:pPr>
              <a:buFontTx/>
              <a:buChar char="•"/>
              <a:defRPr/>
            </a:pPr>
            <a:endParaRPr lang="fr-FR" sz="1600"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3235746379"/>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836712"/>
            <a:ext cx="7777163" cy="4392612"/>
          </a:xfrm>
        </p:spPr>
        <p:txBody>
          <a:bodyPr/>
          <a:lstStyle/>
          <a:p>
            <a:r>
              <a:rPr lang="fr-FR" b="1" u="sng" dirty="0"/>
              <a:t>Étude de cas </a:t>
            </a:r>
            <a:r>
              <a:rPr lang="fr-FR" b="1" u="sng" dirty="0" smtClean="0"/>
              <a:t>sur le </a:t>
            </a:r>
            <a:r>
              <a:rPr lang="fr-FR" b="1" u="sng" dirty="0"/>
              <a:t>partage </a:t>
            </a:r>
            <a:r>
              <a:rPr lang="fr-FR" b="1" u="sng" dirty="0" smtClean="0"/>
              <a:t>d’informations </a:t>
            </a:r>
          </a:p>
          <a:p>
            <a:endParaRPr lang="fr-FR" b="1" u="sng" dirty="0"/>
          </a:p>
          <a:p>
            <a:r>
              <a:rPr lang="fr-FR" sz="2000" dirty="0"/>
              <a:t>Jane était </a:t>
            </a:r>
            <a:r>
              <a:rPr lang="fr-FR" sz="2000" dirty="0" smtClean="0"/>
              <a:t>une nouvelle travailleur social. </a:t>
            </a:r>
            <a:r>
              <a:rPr lang="fr-FR" sz="2000" dirty="0"/>
              <a:t>Elle a été invitée à faire une présentation sur un cas qu'elle avait traité </a:t>
            </a:r>
            <a:r>
              <a:rPr lang="fr-FR" sz="2000" dirty="0" smtClean="0"/>
              <a:t>durant </a:t>
            </a:r>
            <a:r>
              <a:rPr lang="fr-FR" sz="2000" dirty="0"/>
              <a:t>d'une réunion de coordination </a:t>
            </a:r>
            <a:r>
              <a:rPr lang="fr-FR" sz="2000" dirty="0" smtClean="0"/>
              <a:t>pour </a:t>
            </a:r>
            <a:r>
              <a:rPr lang="fr-FR" sz="2000" dirty="0"/>
              <a:t>démontrer le bon travail de son agence dans la gestion des cas. Elle a décrit le cas d'un enfant qui avait été avait été abusé sexuellement. Il a été identifié à l'espace </a:t>
            </a:r>
            <a:r>
              <a:rPr lang="fr-FR" sz="2000" dirty="0" smtClean="0"/>
              <a:t>amis des enfants </a:t>
            </a:r>
            <a:r>
              <a:rPr lang="fr-FR" sz="2000" dirty="0"/>
              <a:t>de la ville où elle a travaillé. Elle a décrit ce qu'ils ont fait pour aider. </a:t>
            </a:r>
          </a:p>
          <a:p>
            <a:endParaRPr lang="fr-FR" sz="2000" dirty="0"/>
          </a:p>
          <a:p>
            <a:r>
              <a:rPr lang="fr-FR" sz="2000" dirty="0"/>
              <a:t>Le lendemain, un </a:t>
            </a:r>
            <a:r>
              <a:rPr lang="fr-FR" sz="2000" dirty="0" smtClean="0"/>
              <a:t>employé </a:t>
            </a:r>
            <a:r>
              <a:rPr lang="fr-FR" sz="2000" dirty="0"/>
              <a:t>de l'une des organisations </a:t>
            </a:r>
            <a:r>
              <a:rPr lang="fr-FR" sz="2000" dirty="0" smtClean="0"/>
              <a:t>présente à </a:t>
            </a:r>
            <a:r>
              <a:rPr lang="fr-FR" sz="2000" dirty="0"/>
              <a:t>la réunion est allé voir s'il pouvait trouver l'enfant </a:t>
            </a:r>
            <a:r>
              <a:rPr lang="fr-FR" sz="2000" dirty="0" smtClean="0"/>
              <a:t>pour que son organisation puisse l’aider</a:t>
            </a:r>
            <a:r>
              <a:rPr lang="fr-FR" sz="2000" dirty="0"/>
              <a:t>. Il a demandé au personnel de l'espace </a:t>
            </a:r>
            <a:r>
              <a:rPr lang="fr-FR" sz="2000" dirty="0" smtClean="0"/>
              <a:t>ami des enfants </a:t>
            </a:r>
            <a:r>
              <a:rPr lang="fr-FR" sz="2000" dirty="0"/>
              <a:t>à propos de l'affaire et quelqu'un </a:t>
            </a:r>
            <a:r>
              <a:rPr lang="fr-FR" sz="2000" dirty="0" smtClean="0"/>
              <a:t>lui a </a:t>
            </a:r>
            <a:r>
              <a:rPr lang="fr-FR" sz="2000" dirty="0"/>
              <a:t>proposé de </a:t>
            </a:r>
            <a:r>
              <a:rPr lang="fr-FR" sz="2000" dirty="0" smtClean="0"/>
              <a:t>l'emmener </a:t>
            </a:r>
            <a:r>
              <a:rPr lang="fr-FR" sz="2000" dirty="0"/>
              <a:t>rencontrer la famille. Il a utilisé le formulaire d'évaluation de son organisation </a:t>
            </a:r>
            <a:r>
              <a:rPr lang="fr-FR" sz="2000" dirty="0" smtClean="0"/>
              <a:t>pour </a:t>
            </a:r>
            <a:r>
              <a:rPr lang="fr-FR" sz="2000" dirty="0"/>
              <a:t>documenter les besoins de l'enfant pour voir comment son organisation pourrait aider.</a:t>
            </a:r>
            <a:endParaRPr lang="en-US" sz="2000" dirty="0"/>
          </a:p>
        </p:txBody>
      </p:sp>
    </p:spTree>
    <p:extLst>
      <p:ext uri="{BB962C8B-B14F-4D97-AF65-F5344CB8AC3E}">
        <p14:creationId xmlns:p14="http://schemas.microsoft.com/office/powerpoint/2010/main" val="5551216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Title 1"/>
          <p:cNvSpPr>
            <a:spLocks noGrp="1"/>
          </p:cNvSpPr>
          <p:nvPr>
            <p:ph type="title"/>
          </p:nvPr>
        </p:nvSpPr>
        <p:spPr/>
        <p:txBody>
          <a:bodyPr/>
          <a:lstStyle/>
          <a:p>
            <a:pPr>
              <a:defRPr/>
            </a:pPr>
            <a:r>
              <a:rPr lang="fr-FR" b="1" noProof="0" smtClean="0">
                <a:solidFill>
                  <a:srgbClr val="000000"/>
                </a:solidFill>
                <a:ea typeface="ＭＳ Ｐゴシック" pitchFamily="34" charset="-128"/>
              </a:rPr>
              <a:t>POINTS CLÉS DE L'APPRENTISSAGE</a:t>
            </a:r>
          </a:p>
        </p:txBody>
      </p:sp>
      <p:sp>
        <p:nvSpPr>
          <p:cNvPr id="304131" name="Content Placeholder 2"/>
          <p:cNvSpPr>
            <a:spLocks noGrp="1"/>
          </p:cNvSpPr>
          <p:nvPr>
            <p:ph idx="1"/>
          </p:nvPr>
        </p:nvSpPr>
        <p:spPr>
          <a:xfrm>
            <a:off x="250825" y="1052513"/>
            <a:ext cx="8569325" cy="4392612"/>
          </a:xfrm>
        </p:spPr>
        <p:txBody>
          <a:bodyPr/>
          <a:lstStyle/>
          <a:p>
            <a:pPr>
              <a:buFontTx/>
              <a:buChar char="•"/>
              <a:defRPr/>
            </a:pPr>
            <a:endParaRPr lang="fr-FR" altLang="en-US" noProof="0" dirty="0" smtClean="0">
              <a:solidFill>
                <a:srgbClr val="000000"/>
              </a:solidFill>
              <a:ea typeface="ＭＳ Ｐゴシック" pitchFamily="34" charset="-128"/>
            </a:endParaRPr>
          </a:p>
          <a:p>
            <a:pPr>
              <a:buFontTx/>
              <a:buChar char="•"/>
              <a:defRPr/>
            </a:pPr>
            <a:r>
              <a:rPr lang="fr-FR" altLang="en-US" sz="2200" noProof="0" dirty="0" smtClean="0">
                <a:solidFill>
                  <a:srgbClr val="000000"/>
                </a:solidFill>
                <a:ea typeface="ＭＳ Ｐゴシック" pitchFamily="34" charset="-128"/>
              </a:rPr>
              <a:t>L'enfant et la famille doivent être pleinement impliqués dans le plan de prise en charge. </a:t>
            </a:r>
          </a:p>
          <a:p>
            <a:pPr>
              <a:buFontTx/>
              <a:buChar char="•"/>
              <a:defRPr/>
            </a:pPr>
            <a:r>
              <a:rPr lang="fr-FR" altLang="en-US" sz="2200" noProof="0" dirty="0" smtClean="0">
                <a:solidFill>
                  <a:srgbClr val="000000"/>
                </a:solidFill>
                <a:ea typeface="ＭＳ Ｐゴシック" pitchFamily="34" charset="-128"/>
              </a:rPr>
              <a:t>Préparez-les pour la réunion, donnez-leur les informations et les possibilités tout en évitant de donner des conseils, fournissez une copie du plan au besoin. </a:t>
            </a:r>
          </a:p>
          <a:p>
            <a:pPr>
              <a:buFontTx/>
              <a:buChar char="•"/>
              <a:defRPr/>
            </a:pPr>
            <a:r>
              <a:rPr lang="fr-FR" altLang="en-US" sz="2200" noProof="0" dirty="0" smtClean="0">
                <a:solidFill>
                  <a:srgbClr val="000000"/>
                </a:solidFill>
                <a:ea typeface="ＭＳ Ｐゴシック" pitchFamily="34" charset="-128"/>
              </a:rPr>
              <a:t>D'autres acteurs peuvent être impliqués si cela est possible et approprié</a:t>
            </a:r>
          </a:p>
          <a:p>
            <a:pPr>
              <a:buFontTx/>
              <a:buChar char="•"/>
              <a:defRPr/>
            </a:pPr>
            <a:r>
              <a:rPr lang="fr-FR" altLang="en-US" sz="2200" noProof="0" dirty="0" smtClean="0">
                <a:solidFill>
                  <a:srgbClr val="000000"/>
                </a:solidFill>
                <a:ea typeface="ＭＳ Ｐゴシック" pitchFamily="34" charset="-128"/>
              </a:rPr>
              <a:t>Les conférences de dossiers constituent une forme de réunion de plan de prise en charge pour des dossiers complexes impliquant d'autres acteurs et parfois les enfants ainsi que leurs familles. </a:t>
            </a:r>
          </a:p>
          <a:p>
            <a:pPr>
              <a:buFontTx/>
              <a:buChar char="•"/>
              <a:defRPr/>
            </a:pPr>
            <a:r>
              <a:rPr lang="fr-FR" altLang="en-US" sz="2200" noProof="0" dirty="0" smtClean="0">
                <a:solidFill>
                  <a:srgbClr val="000000"/>
                </a:solidFill>
                <a:ea typeface="ＭＳ Ｐゴシック" pitchFamily="34" charset="-128"/>
              </a:rPr>
              <a:t>Les conférences de cas doivent être dirigées conformément aux meilleures pratiques. </a:t>
            </a:r>
          </a:p>
        </p:txBody>
      </p:sp>
    </p:spTree>
    <p:extLst>
      <p:ext uri="{BB962C8B-B14F-4D97-AF65-F5344CB8AC3E}">
        <p14:creationId xmlns:p14="http://schemas.microsoft.com/office/powerpoint/2010/main" val="620677155"/>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Title 1"/>
          <p:cNvSpPr>
            <a:spLocks noGrp="1"/>
          </p:cNvSpPr>
          <p:nvPr>
            <p:ph type="title"/>
          </p:nvPr>
        </p:nvSpPr>
        <p:spPr>
          <a:xfrm>
            <a:off x="250825" y="692150"/>
            <a:ext cx="8569325" cy="720725"/>
          </a:xfrm>
        </p:spPr>
        <p:txBody>
          <a:bodyPr/>
          <a:lstStyle/>
          <a:p>
            <a:pPr>
              <a:defRPr/>
            </a:pPr>
            <a:r>
              <a:rPr lang="fr-FR" b="1" noProof="0" smtClean="0">
                <a:solidFill>
                  <a:srgbClr val="000000"/>
                </a:solidFill>
                <a:ea typeface="ＭＳ Ｐゴシック" pitchFamily="34" charset="-128"/>
              </a:rPr>
              <a:t>Objectif du module et acquis d'apprentissage</a:t>
            </a:r>
          </a:p>
        </p:txBody>
      </p:sp>
      <p:sp>
        <p:nvSpPr>
          <p:cNvPr id="281603" name="Content Placeholder 2"/>
          <p:cNvSpPr>
            <a:spLocks noGrp="1"/>
          </p:cNvSpPr>
          <p:nvPr>
            <p:ph idx="1"/>
          </p:nvPr>
        </p:nvSpPr>
        <p:spPr>
          <a:xfrm>
            <a:off x="250825" y="1412875"/>
            <a:ext cx="8497888" cy="4392613"/>
          </a:xfrm>
        </p:spPr>
        <p:txBody>
          <a:bodyPr/>
          <a:lstStyle/>
          <a:p>
            <a:pPr>
              <a:defRPr/>
            </a:pPr>
            <a:r>
              <a:rPr lang="fr-FR" sz="2100" b="1" noProof="0" dirty="0" smtClean="0">
                <a:solidFill>
                  <a:srgbClr val="000000"/>
                </a:solidFill>
                <a:ea typeface="ＭＳ Ｐゴシック" pitchFamily="34" charset="-128"/>
              </a:rPr>
              <a:t>Objectif du module : </a:t>
            </a:r>
            <a:r>
              <a:rPr lang="fr-FR" sz="2100" noProof="0" dirty="0" smtClean="0">
                <a:solidFill>
                  <a:srgbClr val="000000"/>
                </a:solidFill>
                <a:ea typeface="ＭＳ Ｐゴシック" pitchFamily="34" charset="-128"/>
              </a:rPr>
              <a:t>renforcer la capacité des participants à élaborer un plan de prise en charge pour et avec les enfants et les familles conformément aux directives relatives à la gestion de cas.</a:t>
            </a:r>
          </a:p>
          <a:p>
            <a:pPr>
              <a:defRPr/>
            </a:pPr>
            <a:endParaRPr lang="fr-FR" sz="2100" b="1" noProof="0" dirty="0" smtClean="0">
              <a:solidFill>
                <a:srgbClr val="000000"/>
              </a:solidFill>
              <a:ea typeface="ＭＳ Ｐゴシック" pitchFamily="34" charset="-128"/>
            </a:endParaRPr>
          </a:p>
          <a:p>
            <a:pPr>
              <a:defRPr/>
            </a:pPr>
            <a:r>
              <a:rPr lang="fr-FR" sz="2100" b="1" noProof="0" dirty="0" smtClean="0">
                <a:solidFill>
                  <a:srgbClr val="000000"/>
                </a:solidFill>
                <a:ea typeface="ＭＳ Ｐゴシック" pitchFamily="34" charset="-128"/>
              </a:rPr>
              <a:t>Acquis d'apprentissage :</a:t>
            </a:r>
          </a:p>
          <a:p>
            <a:pPr>
              <a:buFontTx/>
              <a:buChar char="•"/>
              <a:defRPr/>
            </a:pPr>
            <a:r>
              <a:rPr lang="fr-FR" sz="2000" noProof="0" dirty="0" smtClean="0">
                <a:solidFill>
                  <a:srgbClr val="000000"/>
                </a:solidFill>
                <a:ea typeface="ＭＳ Ｐゴシック" pitchFamily="34" charset="-128"/>
              </a:rPr>
              <a:t>Connaitre la définition de la plan de prise en charge selon les directives relatives à la gestion de cas</a:t>
            </a:r>
          </a:p>
          <a:p>
            <a:pPr>
              <a:buFontTx/>
              <a:buChar char="•"/>
              <a:defRPr/>
            </a:pPr>
            <a:r>
              <a:rPr lang="fr-FR" sz="2000" noProof="0" dirty="0" smtClean="0">
                <a:solidFill>
                  <a:srgbClr val="000000"/>
                </a:solidFill>
                <a:ea typeface="ＭＳ Ｐゴシック" pitchFamily="34" charset="-128"/>
              </a:rPr>
              <a:t>Concevoir un plan de prise en charge basé sur des informations analysées </a:t>
            </a:r>
          </a:p>
          <a:p>
            <a:pPr>
              <a:buFontTx/>
              <a:buChar char="•"/>
              <a:defRPr/>
            </a:pPr>
            <a:r>
              <a:rPr lang="fr-FR" sz="2000" noProof="0" dirty="0" smtClean="0">
                <a:solidFill>
                  <a:srgbClr val="000000"/>
                </a:solidFill>
                <a:ea typeface="ＭＳ Ｐゴシック" pitchFamily="34" charset="-128"/>
              </a:rPr>
              <a:t>Connaitre les meilleures pratiques de plan de prise en charge selon les directives relatives à la gestion de cas</a:t>
            </a:r>
          </a:p>
          <a:p>
            <a:pPr>
              <a:buFontTx/>
              <a:buChar char="•"/>
              <a:defRPr/>
            </a:pPr>
            <a:r>
              <a:rPr lang="fr-FR" sz="2000" noProof="0" dirty="0" smtClean="0">
                <a:solidFill>
                  <a:srgbClr val="000000"/>
                </a:solidFill>
                <a:ea typeface="ＭＳ Ｐゴシック" pitchFamily="34" charset="-128"/>
              </a:rPr>
              <a:t>Concevoir un plan de prise en charge avec la participation de l'enfant et de la famille</a:t>
            </a:r>
          </a:p>
          <a:p>
            <a:pPr>
              <a:buFontTx/>
              <a:buChar char="•"/>
              <a:defRPr/>
            </a:pPr>
            <a:r>
              <a:rPr lang="fr-FR" sz="2000" noProof="0" dirty="0" smtClean="0">
                <a:solidFill>
                  <a:srgbClr val="000000"/>
                </a:solidFill>
                <a:ea typeface="ＭＳ Ｐゴシック" pitchFamily="34" charset="-128"/>
              </a:rPr>
              <a:t>Décrire l'objectif de la conférence de cas et en donner quelques exemples. </a:t>
            </a:r>
          </a:p>
          <a:p>
            <a:pPr>
              <a:defRPr/>
            </a:pPr>
            <a:endParaRPr lang="fr-FR" sz="2200"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5103156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solidFill>
                <a:srgbClr val="000000"/>
              </a:solidFill>
            </a:endParaRPr>
          </a:p>
        </p:txBody>
      </p:sp>
      <p:sp>
        <p:nvSpPr>
          <p:cNvPr id="3" name="Content Placeholder 2"/>
          <p:cNvSpPr>
            <a:spLocks noGrp="1"/>
          </p:cNvSpPr>
          <p:nvPr>
            <p:ph idx="1"/>
          </p:nvPr>
        </p:nvSpPr>
        <p:spPr/>
        <p:txBody>
          <a:bodyPr/>
          <a:lstStyle/>
          <a:p>
            <a:endParaRPr lang="en-GB"/>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50768" y="1880828"/>
            <a:ext cx="3842464" cy="3096344"/>
          </a:xfrm>
          <a:prstGeom prst="rect">
            <a:avLst/>
          </a:prstGeom>
          <a:noFill/>
          <a:ln>
            <a:noFill/>
          </a:ln>
        </p:spPr>
      </p:pic>
    </p:spTree>
    <p:extLst>
      <p:ext uri="{BB962C8B-B14F-4D97-AF65-F5344CB8AC3E}">
        <p14:creationId xmlns:p14="http://schemas.microsoft.com/office/powerpoint/2010/main" val="15869890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Title 1"/>
          <p:cNvSpPr>
            <a:spLocks noGrp="1"/>
          </p:cNvSpPr>
          <p:nvPr>
            <p:ph type="title"/>
          </p:nvPr>
        </p:nvSpPr>
        <p:spPr>
          <a:xfrm>
            <a:off x="250825" y="692150"/>
            <a:ext cx="8569325" cy="720725"/>
          </a:xfrm>
        </p:spPr>
        <p:txBody>
          <a:bodyPr/>
          <a:lstStyle/>
          <a:p>
            <a:pPr>
              <a:defRPr/>
            </a:pPr>
            <a:r>
              <a:rPr lang="fr-FR" b="1" noProof="0" smtClean="0">
                <a:solidFill>
                  <a:srgbClr val="000000"/>
                </a:solidFill>
                <a:ea typeface="ＭＳ Ｐゴシック" pitchFamily="34" charset="-128"/>
              </a:rPr>
              <a:t>Objectif du module et acquis d'apprentissage</a:t>
            </a:r>
          </a:p>
        </p:txBody>
      </p:sp>
      <p:sp>
        <p:nvSpPr>
          <p:cNvPr id="281603" name="Content Placeholder 2"/>
          <p:cNvSpPr>
            <a:spLocks noGrp="1"/>
          </p:cNvSpPr>
          <p:nvPr>
            <p:ph idx="1"/>
          </p:nvPr>
        </p:nvSpPr>
        <p:spPr>
          <a:xfrm>
            <a:off x="250825" y="1412875"/>
            <a:ext cx="8497888" cy="4392613"/>
          </a:xfrm>
        </p:spPr>
        <p:txBody>
          <a:bodyPr/>
          <a:lstStyle/>
          <a:p>
            <a:pPr>
              <a:defRPr/>
            </a:pPr>
            <a:r>
              <a:rPr lang="fr-FR" sz="2100" b="1" noProof="0" dirty="0" smtClean="0">
                <a:solidFill>
                  <a:srgbClr val="000000"/>
                </a:solidFill>
                <a:ea typeface="ＭＳ Ｐゴシック" pitchFamily="34" charset="-128"/>
              </a:rPr>
              <a:t>Objectif du module : </a:t>
            </a:r>
            <a:r>
              <a:rPr lang="fr-FR" sz="2100" noProof="0" dirty="0" smtClean="0">
                <a:solidFill>
                  <a:srgbClr val="000000"/>
                </a:solidFill>
                <a:ea typeface="ＭＳ Ｐゴシック" pitchFamily="34" charset="-128"/>
              </a:rPr>
              <a:t>renforcer la capacité des participants à élaborer un plan de prise en charge pour et avec les enfants et les familles conformément aux directives relatives à la gestion de cas.</a:t>
            </a:r>
          </a:p>
          <a:p>
            <a:pPr>
              <a:defRPr/>
            </a:pPr>
            <a:endParaRPr lang="fr-FR" sz="2100" b="1" noProof="0" dirty="0" smtClean="0">
              <a:solidFill>
                <a:srgbClr val="000000"/>
              </a:solidFill>
              <a:ea typeface="ＭＳ Ｐゴシック" pitchFamily="34" charset="-128"/>
            </a:endParaRPr>
          </a:p>
          <a:p>
            <a:pPr>
              <a:defRPr/>
            </a:pPr>
            <a:r>
              <a:rPr lang="fr-FR" sz="2100" b="1" noProof="0" dirty="0" smtClean="0">
                <a:solidFill>
                  <a:srgbClr val="000000"/>
                </a:solidFill>
                <a:ea typeface="ＭＳ Ｐゴシック" pitchFamily="34" charset="-128"/>
              </a:rPr>
              <a:t>Acquis d'apprentissage :</a:t>
            </a:r>
          </a:p>
          <a:p>
            <a:pPr>
              <a:buFontTx/>
              <a:buChar char="•"/>
              <a:defRPr/>
            </a:pPr>
            <a:r>
              <a:rPr lang="fr-FR" sz="2000" noProof="0" dirty="0" smtClean="0">
                <a:solidFill>
                  <a:srgbClr val="000000"/>
                </a:solidFill>
                <a:ea typeface="ＭＳ Ｐゴシック" pitchFamily="34" charset="-128"/>
              </a:rPr>
              <a:t>Connaitre la définition de la plan de prise en charge selon les directives relatives à la gestion de cas</a:t>
            </a:r>
          </a:p>
          <a:p>
            <a:pPr>
              <a:buFontTx/>
              <a:buChar char="•"/>
              <a:defRPr/>
            </a:pPr>
            <a:r>
              <a:rPr lang="fr-FR" sz="2000" noProof="0" dirty="0" smtClean="0">
                <a:solidFill>
                  <a:srgbClr val="000000"/>
                </a:solidFill>
                <a:ea typeface="ＭＳ Ｐゴシック" pitchFamily="34" charset="-128"/>
              </a:rPr>
              <a:t>Concevoir un plan de prise en charge basé sur des informations analysées </a:t>
            </a:r>
          </a:p>
          <a:p>
            <a:pPr>
              <a:buFontTx/>
              <a:buChar char="•"/>
              <a:defRPr/>
            </a:pPr>
            <a:r>
              <a:rPr lang="fr-FR" sz="2000" noProof="0" dirty="0" smtClean="0">
                <a:solidFill>
                  <a:srgbClr val="000000"/>
                </a:solidFill>
                <a:ea typeface="ＭＳ Ｐゴシック" pitchFamily="34" charset="-128"/>
              </a:rPr>
              <a:t>Connaitre les meilleures pratiques de plan de prise en charge selon les directives relatives à la gestion de cas</a:t>
            </a:r>
          </a:p>
          <a:p>
            <a:pPr>
              <a:buFontTx/>
              <a:buChar char="•"/>
              <a:defRPr/>
            </a:pPr>
            <a:r>
              <a:rPr lang="fr-FR" sz="2000" noProof="0" dirty="0" smtClean="0">
                <a:solidFill>
                  <a:srgbClr val="000000"/>
                </a:solidFill>
                <a:ea typeface="ＭＳ Ｐゴシック" pitchFamily="34" charset="-128"/>
              </a:rPr>
              <a:t>Concevoir un plan de prise en charge avec la participation de l'enfant et de la famille</a:t>
            </a:r>
          </a:p>
          <a:p>
            <a:pPr>
              <a:buFontTx/>
              <a:buChar char="•"/>
              <a:defRPr/>
            </a:pPr>
            <a:r>
              <a:rPr lang="fr-FR" sz="2000" noProof="0" dirty="0" smtClean="0">
                <a:solidFill>
                  <a:srgbClr val="000000"/>
                </a:solidFill>
                <a:ea typeface="ＭＳ Ｐゴシック" pitchFamily="34" charset="-128"/>
              </a:rPr>
              <a:t>Décrire l'objectif de la conférence de cas et en donner quelques exemples. </a:t>
            </a:r>
          </a:p>
          <a:p>
            <a:pPr>
              <a:defRPr/>
            </a:pPr>
            <a:endParaRPr lang="fr-FR" sz="2200"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11719193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Title 1"/>
          <p:cNvSpPr>
            <a:spLocks noGrp="1"/>
          </p:cNvSpPr>
          <p:nvPr>
            <p:ph type="title"/>
          </p:nvPr>
        </p:nvSpPr>
        <p:spPr/>
        <p:txBody>
          <a:bodyPr/>
          <a:lstStyle/>
          <a:p>
            <a:pPr algn="ctr">
              <a:defRPr/>
            </a:pPr>
            <a:r>
              <a:rPr lang="fr-FR" cap="none" noProof="0" smtClean="0">
                <a:solidFill>
                  <a:srgbClr val="000000"/>
                </a:solidFill>
                <a:ea typeface="ＭＳ Ｐゴシック" pitchFamily="34" charset="-128"/>
              </a:rPr>
              <a:t>EXERCICE 1</a:t>
            </a:r>
          </a:p>
        </p:txBody>
      </p:sp>
      <p:sp>
        <p:nvSpPr>
          <p:cNvPr id="282627" name="Text Placeholder 2"/>
          <p:cNvSpPr>
            <a:spLocks noGrp="1"/>
          </p:cNvSpPr>
          <p:nvPr>
            <p:ph type="body" idx="1"/>
          </p:nvPr>
        </p:nvSpPr>
        <p:spPr/>
        <p:txBody>
          <a:bodyPr/>
          <a:lstStyle/>
          <a:p>
            <a:pPr algn="ctr">
              <a:defRPr/>
            </a:pPr>
            <a:r>
              <a:rPr lang="fr-FR" sz="4000" b="1" noProof="0" smtClean="0">
                <a:solidFill>
                  <a:srgbClr val="000000"/>
                </a:solidFill>
                <a:ea typeface="ＭＳ Ｐゴシック" pitchFamily="34" charset="-128"/>
              </a:rPr>
              <a:t>Introduction</a:t>
            </a:r>
          </a:p>
          <a:p>
            <a:pPr>
              <a:defRPr/>
            </a:pPr>
            <a:endParaRPr lang="fr-FR" sz="4000" b="1" noProof="0" smtClean="0">
              <a:solidFill>
                <a:srgbClr val="000000"/>
              </a:solidFill>
              <a:ea typeface="ＭＳ Ｐゴシック" pitchFamily="34" charset="-128"/>
            </a:endParaRPr>
          </a:p>
        </p:txBody>
      </p:sp>
    </p:spTree>
    <p:extLst>
      <p:ext uri="{BB962C8B-B14F-4D97-AF65-F5344CB8AC3E}">
        <p14:creationId xmlns:p14="http://schemas.microsoft.com/office/powerpoint/2010/main" val="49174310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2"/>
          <p:cNvSpPr>
            <a:spLocks noGrp="1" noChangeArrowheads="1"/>
          </p:cNvSpPr>
          <p:nvPr>
            <p:ph type="title"/>
          </p:nvPr>
        </p:nvSpPr>
        <p:spPr/>
        <p:txBody>
          <a:bodyPr/>
          <a:lstStyle/>
          <a:p>
            <a:pPr eaLnBrk="1" hangingPunct="1">
              <a:defRPr/>
            </a:pPr>
            <a:r>
              <a:rPr lang="fr-FR" b="1" noProof="0" dirty="0" smtClean="0">
                <a:solidFill>
                  <a:srgbClr val="000000"/>
                </a:solidFill>
                <a:ea typeface="ＭＳ Ｐゴシック" pitchFamily="34" charset="-128"/>
              </a:rPr>
              <a:t>Qu'est-ce qu'un plan de prise en charge ? </a:t>
            </a:r>
          </a:p>
        </p:txBody>
      </p:sp>
      <p:sp>
        <p:nvSpPr>
          <p:cNvPr id="283651" name="Rectangle 3"/>
          <p:cNvSpPr>
            <a:spLocks noGrp="1" noChangeArrowheads="1"/>
          </p:cNvSpPr>
          <p:nvPr>
            <p:ph type="body" idx="1"/>
          </p:nvPr>
        </p:nvSpPr>
        <p:spPr>
          <a:xfrm>
            <a:off x="250825" y="1700213"/>
            <a:ext cx="8642350" cy="4392612"/>
          </a:xfrm>
        </p:spPr>
        <p:txBody>
          <a:bodyPr/>
          <a:lstStyle/>
          <a:p>
            <a:pPr marL="0" indent="0" eaLnBrk="1" hangingPunct="1">
              <a:defRPr/>
            </a:pPr>
            <a:r>
              <a:rPr lang="fr-FR" sz="2200" noProof="0" dirty="0" smtClean="0">
                <a:solidFill>
                  <a:srgbClr val="000000"/>
                </a:solidFill>
                <a:ea typeface="ＭＳ Ｐゴシック" pitchFamily="34" charset="-128"/>
              </a:rPr>
              <a:t>Un document écrit qui énumère:</a:t>
            </a:r>
          </a:p>
          <a:p>
            <a:pPr marL="0" indent="0" eaLnBrk="1" hangingPunct="1">
              <a:buFontTx/>
              <a:buChar char="•"/>
              <a:defRPr/>
            </a:pPr>
            <a:r>
              <a:rPr lang="fr-FR" sz="2200" noProof="0" dirty="0" smtClean="0">
                <a:solidFill>
                  <a:srgbClr val="000000"/>
                </a:solidFill>
                <a:ea typeface="ＭＳ Ｐゴシック" pitchFamily="34" charset="-128"/>
              </a:rPr>
              <a:t>Les besoins identifiés au cours de l’évaluation</a:t>
            </a:r>
          </a:p>
          <a:p>
            <a:pPr marL="0" indent="0" eaLnBrk="1" hangingPunct="1">
              <a:buFontTx/>
              <a:buChar char="•"/>
              <a:defRPr/>
            </a:pPr>
            <a:r>
              <a:rPr lang="fr-FR" sz="2200" noProof="0" dirty="0" smtClean="0">
                <a:solidFill>
                  <a:srgbClr val="000000"/>
                </a:solidFill>
                <a:ea typeface="ＭＳ Ｐゴシック" pitchFamily="34" charset="-128"/>
              </a:rPr>
              <a:t>Ce qui doit se produire pour que ces besoins soient satisfaits (but/résultat/objectifs)</a:t>
            </a:r>
          </a:p>
          <a:p>
            <a:pPr marL="0" indent="0" eaLnBrk="1" hangingPunct="1">
              <a:buFontTx/>
              <a:buChar char="•"/>
              <a:defRPr/>
            </a:pPr>
            <a:r>
              <a:rPr lang="fr-FR" sz="2200" noProof="0" dirty="0" smtClean="0">
                <a:solidFill>
                  <a:srgbClr val="000000"/>
                </a:solidFill>
                <a:ea typeface="ＭＳ Ｐゴシック" pitchFamily="34" charset="-128"/>
              </a:rPr>
              <a:t>Les actions qui doivent être menées pour répondre à ces besoins:</a:t>
            </a:r>
          </a:p>
          <a:p>
            <a:pPr lvl="1" eaLnBrk="1" hangingPunct="1">
              <a:buFont typeface="Courier New" panose="02070309020205020404" pitchFamily="49" charset="0"/>
              <a:buChar char="o"/>
              <a:defRPr/>
            </a:pPr>
            <a:r>
              <a:rPr lang="fr-FR" sz="2200" noProof="0" dirty="0" smtClean="0">
                <a:solidFill>
                  <a:srgbClr val="000000"/>
                </a:solidFill>
                <a:ea typeface="ＭＳ Ｐゴシック" pitchFamily="34" charset="-128"/>
              </a:rPr>
              <a:t>A court, moyen et long terme</a:t>
            </a:r>
          </a:p>
          <a:p>
            <a:pPr lvl="1" eaLnBrk="1" hangingPunct="1">
              <a:buFont typeface="Courier New" panose="02070309020205020404" pitchFamily="49" charset="0"/>
              <a:buChar char="o"/>
              <a:defRPr/>
            </a:pPr>
            <a:r>
              <a:rPr lang="fr-FR" sz="2200" noProof="0" dirty="0" smtClean="0">
                <a:solidFill>
                  <a:srgbClr val="000000"/>
                </a:solidFill>
                <a:ea typeface="ＭＳ Ｐゴシック" pitchFamily="34" charset="-128"/>
              </a:rPr>
              <a:t>Y compris le support/ les services directs ou les orientations et/ou les interventions de la communauté.</a:t>
            </a:r>
          </a:p>
          <a:p>
            <a:pPr marL="0" indent="0" eaLnBrk="1" hangingPunct="1">
              <a:buFontTx/>
              <a:buChar char="•"/>
              <a:defRPr/>
            </a:pPr>
            <a:r>
              <a:rPr lang="fr-FR" sz="2200" noProof="0" dirty="0" smtClean="0">
                <a:solidFill>
                  <a:srgbClr val="000000"/>
                </a:solidFill>
                <a:ea typeface="ＭＳ Ｐゴシック" pitchFamily="34" charset="-128"/>
              </a:rPr>
              <a:t>Identifier qui doit mener les actions. </a:t>
            </a:r>
          </a:p>
          <a:p>
            <a:pPr marL="0" indent="0" eaLnBrk="1" hangingPunct="1">
              <a:buFontTx/>
              <a:buChar char="•"/>
              <a:defRPr/>
            </a:pPr>
            <a:r>
              <a:rPr lang="fr-FR" sz="2200" noProof="0" dirty="0" smtClean="0">
                <a:solidFill>
                  <a:srgbClr val="000000"/>
                </a:solidFill>
                <a:ea typeface="ＭＳ Ｐゴシック" pitchFamily="34" charset="-128"/>
              </a:rPr>
              <a:t>Identifier les fréquences/dates des suivis et examens</a:t>
            </a:r>
          </a:p>
          <a:p>
            <a:pPr marL="0" indent="0" eaLnBrk="1" hangingPunct="1">
              <a:buFontTx/>
              <a:buChar char="•"/>
              <a:defRPr/>
            </a:pPr>
            <a:endParaRPr lang="fr-FR" sz="2200" noProof="0" dirty="0" smtClean="0">
              <a:solidFill>
                <a:srgbClr val="000000"/>
              </a:solidFill>
              <a:ea typeface="ＭＳ Ｐゴシック" pitchFamily="34" charset="-128"/>
            </a:endParaRPr>
          </a:p>
          <a:p>
            <a:pPr marL="0" indent="0" algn="ctr" eaLnBrk="1" hangingPunct="1">
              <a:defRPr/>
            </a:pPr>
            <a:r>
              <a:rPr lang="fr-FR" sz="1600" noProof="0" dirty="0" smtClean="0">
                <a:solidFill>
                  <a:srgbClr val="000000"/>
                </a:solidFill>
                <a:ea typeface="ＭＳ Ｐゴシック" pitchFamily="34" charset="-128"/>
              </a:rPr>
              <a:t>Directives relatives à la gestion de cas: Section 3</a:t>
            </a:r>
          </a:p>
          <a:p>
            <a:pPr marL="0" indent="0" eaLnBrk="1" hangingPunct="1">
              <a:defRPr/>
            </a:pPr>
            <a:endParaRPr lang="fr-FR"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638284225"/>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Title 1"/>
          <p:cNvSpPr>
            <a:spLocks noGrp="1"/>
          </p:cNvSpPr>
          <p:nvPr>
            <p:ph type="title"/>
          </p:nvPr>
        </p:nvSpPr>
        <p:spPr/>
        <p:txBody>
          <a:bodyPr/>
          <a:lstStyle/>
          <a:p>
            <a:pPr>
              <a:defRPr/>
            </a:pPr>
            <a:r>
              <a:rPr lang="fr-FR" b="1" noProof="0" dirty="0" smtClean="0">
                <a:solidFill>
                  <a:srgbClr val="000000"/>
                </a:solidFill>
                <a:ea typeface="ＭＳ Ｐゴシック" pitchFamily="34" charset="-128"/>
              </a:rPr>
              <a:t>Pourquoi effectuer une plan de prise en charge ? </a:t>
            </a:r>
          </a:p>
        </p:txBody>
      </p:sp>
      <p:sp>
        <p:nvSpPr>
          <p:cNvPr id="284675" name="Content Placeholder 2"/>
          <p:cNvSpPr>
            <a:spLocks noGrp="1"/>
          </p:cNvSpPr>
          <p:nvPr>
            <p:ph idx="1"/>
          </p:nvPr>
        </p:nvSpPr>
        <p:spPr>
          <a:xfrm>
            <a:off x="251520" y="1772816"/>
            <a:ext cx="8713788" cy="4392613"/>
          </a:xfrm>
        </p:spPr>
        <p:txBody>
          <a:bodyPr/>
          <a:lstStyle/>
          <a:p>
            <a:pPr>
              <a:buFontTx/>
              <a:buChar char="•"/>
              <a:defRPr/>
            </a:pPr>
            <a:r>
              <a:rPr lang="fr-FR" noProof="0" dirty="0" smtClean="0">
                <a:solidFill>
                  <a:srgbClr val="000000"/>
                </a:solidFill>
                <a:ea typeface="ＭＳ Ｐゴシック" pitchFamily="34" charset="-128"/>
              </a:rPr>
              <a:t>Fournit un </a:t>
            </a:r>
            <a:r>
              <a:rPr lang="fr-FR" b="1" noProof="0" dirty="0" smtClean="0">
                <a:solidFill>
                  <a:srgbClr val="000000"/>
                </a:solidFill>
                <a:ea typeface="ＭＳ Ｐゴシック" pitchFamily="34" charset="-128"/>
              </a:rPr>
              <a:t>pont</a:t>
            </a:r>
            <a:r>
              <a:rPr lang="fr-FR" noProof="0" dirty="0" smtClean="0">
                <a:solidFill>
                  <a:srgbClr val="000000"/>
                </a:solidFill>
                <a:ea typeface="ＭＳ Ｐゴシック" pitchFamily="34" charset="-128"/>
              </a:rPr>
              <a:t> entre l'évaluation et la résolution des problèmes identifiés.</a:t>
            </a:r>
          </a:p>
          <a:p>
            <a:pPr>
              <a:buFontTx/>
              <a:buChar char="•"/>
              <a:defRPr/>
            </a:pPr>
            <a:r>
              <a:rPr lang="fr-FR" noProof="0" dirty="0" smtClean="0">
                <a:solidFill>
                  <a:srgbClr val="000000"/>
                </a:solidFill>
                <a:ea typeface="ＭＳ Ｐゴシック" pitchFamily="34" charset="-128"/>
              </a:rPr>
              <a:t>Aide à </a:t>
            </a:r>
            <a:r>
              <a:rPr lang="fr-FR" b="1" noProof="0" dirty="0" smtClean="0">
                <a:solidFill>
                  <a:srgbClr val="000000"/>
                </a:solidFill>
                <a:ea typeface="ＭＳ Ｐゴシック" pitchFamily="34" charset="-128"/>
              </a:rPr>
              <a:t>identifier</a:t>
            </a:r>
            <a:r>
              <a:rPr lang="fr-FR" noProof="0" dirty="0" smtClean="0">
                <a:solidFill>
                  <a:srgbClr val="000000"/>
                </a:solidFill>
                <a:ea typeface="ＭＳ Ｐゴシック" pitchFamily="34" charset="-128"/>
              </a:rPr>
              <a:t> l'état de préparation au changement, les ressources nécessaires, et les indicateurs de changement.</a:t>
            </a:r>
          </a:p>
          <a:p>
            <a:pPr>
              <a:buFontTx/>
              <a:buChar char="•"/>
              <a:defRPr/>
            </a:pPr>
            <a:r>
              <a:rPr lang="fr-FR" noProof="0" dirty="0" smtClean="0">
                <a:solidFill>
                  <a:srgbClr val="000000"/>
                </a:solidFill>
                <a:ea typeface="ＭＳ Ｐゴシック" pitchFamily="34" charset="-128"/>
              </a:rPr>
              <a:t>Présente une </a:t>
            </a:r>
            <a:r>
              <a:rPr lang="fr-FR" b="1" noProof="0" dirty="0" smtClean="0">
                <a:solidFill>
                  <a:srgbClr val="000000"/>
                </a:solidFill>
                <a:ea typeface="ＭＳ Ｐゴシック" pitchFamily="34" charset="-128"/>
              </a:rPr>
              <a:t>structure</a:t>
            </a:r>
            <a:r>
              <a:rPr lang="fr-FR" noProof="0" dirty="0" smtClean="0">
                <a:solidFill>
                  <a:srgbClr val="000000"/>
                </a:solidFill>
                <a:ea typeface="ＭＳ Ｐゴシック" pitchFamily="34" charset="-128"/>
              </a:rPr>
              <a:t> pour tous les intervenants en clarifiant les attentes, en orientant la prise de décisions et en assurant la participation. </a:t>
            </a:r>
          </a:p>
          <a:p>
            <a:pPr>
              <a:buFontTx/>
              <a:buChar char="•"/>
              <a:defRPr/>
            </a:pPr>
            <a:r>
              <a:rPr lang="fr-FR" b="1" noProof="0" dirty="0" smtClean="0">
                <a:solidFill>
                  <a:srgbClr val="000000"/>
                </a:solidFill>
                <a:ea typeface="ＭＳ Ｐゴシック" pitchFamily="34" charset="-128"/>
              </a:rPr>
              <a:t>Documente</a:t>
            </a:r>
            <a:r>
              <a:rPr lang="fr-FR" noProof="0" dirty="0" smtClean="0">
                <a:solidFill>
                  <a:srgbClr val="000000"/>
                </a:solidFill>
                <a:ea typeface="ＭＳ Ｐゴシック" pitchFamily="34" charset="-128"/>
              </a:rPr>
              <a:t> les interventions et le progrès effectué pour aider à</a:t>
            </a:r>
            <a:r>
              <a:rPr lang="fr-FR" b="1" noProof="0" dirty="0" smtClean="0">
                <a:solidFill>
                  <a:srgbClr val="000000"/>
                </a:solidFill>
                <a:ea typeface="ＭＳ Ｐゴシック" pitchFamily="34" charset="-128"/>
              </a:rPr>
              <a:t> l'examen</a:t>
            </a:r>
            <a:r>
              <a:rPr lang="fr-FR" noProof="0" dirty="0" smtClean="0">
                <a:solidFill>
                  <a:srgbClr val="000000"/>
                </a:solidFill>
                <a:ea typeface="ＭＳ Ｐゴシック" pitchFamily="34" charset="-128"/>
              </a:rPr>
              <a:t>.</a:t>
            </a:r>
          </a:p>
          <a:p>
            <a:pPr>
              <a:defRPr/>
            </a:pPr>
            <a:endParaRPr lang="fr-FR"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3075355175"/>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Title 1"/>
          <p:cNvSpPr>
            <a:spLocks noGrp="1"/>
          </p:cNvSpPr>
          <p:nvPr>
            <p:ph type="title"/>
          </p:nvPr>
        </p:nvSpPr>
        <p:spPr/>
        <p:txBody>
          <a:bodyPr/>
          <a:lstStyle/>
          <a:p>
            <a:pPr algn="ctr">
              <a:defRPr/>
            </a:pPr>
            <a:r>
              <a:rPr lang="fr-FR" cap="none" noProof="0" smtClean="0">
                <a:solidFill>
                  <a:srgbClr val="000000"/>
                </a:solidFill>
                <a:ea typeface="ＭＳ Ｐゴシック" pitchFamily="34" charset="-128"/>
              </a:rPr>
              <a:t>EXERCICE 3</a:t>
            </a:r>
          </a:p>
        </p:txBody>
      </p:sp>
      <p:sp>
        <p:nvSpPr>
          <p:cNvPr id="285699" name="Text Placeholder 2"/>
          <p:cNvSpPr>
            <a:spLocks noGrp="1"/>
          </p:cNvSpPr>
          <p:nvPr>
            <p:ph type="body" idx="1"/>
          </p:nvPr>
        </p:nvSpPr>
        <p:spPr/>
        <p:txBody>
          <a:bodyPr/>
          <a:lstStyle/>
          <a:p>
            <a:pPr algn="ctr">
              <a:defRPr/>
            </a:pPr>
            <a:r>
              <a:rPr lang="fr-FR" sz="4000" b="1" noProof="0" dirty="0" smtClean="0">
                <a:solidFill>
                  <a:srgbClr val="000000"/>
                </a:solidFill>
                <a:ea typeface="ＭＳ Ｐゴシック" pitchFamily="34" charset="-128"/>
              </a:rPr>
              <a:t>Comprendre le plan de prise en charge</a:t>
            </a:r>
          </a:p>
          <a:p>
            <a:pPr>
              <a:defRPr/>
            </a:pPr>
            <a:endParaRPr lang="fr-FR" sz="4000" b="1" noProof="0" dirty="0" smtClean="0">
              <a:solidFill>
                <a:srgbClr val="000000"/>
              </a:solidFill>
              <a:ea typeface="ＭＳ Ｐゴシック" pitchFamily="34" charset="-128"/>
            </a:endParaRPr>
          </a:p>
        </p:txBody>
      </p:sp>
    </p:spTree>
    <p:extLst>
      <p:ext uri="{BB962C8B-B14F-4D97-AF65-F5344CB8AC3E}">
        <p14:creationId xmlns:p14="http://schemas.microsoft.com/office/powerpoint/2010/main" val="2034646371"/>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Title 1"/>
          <p:cNvSpPr>
            <a:spLocks noGrp="1"/>
          </p:cNvSpPr>
          <p:nvPr>
            <p:ph type="title"/>
          </p:nvPr>
        </p:nvSpPr>
        <p:spPr>
          <a:xfrm>
            <a:off x="250825" y="908050"/>
            <a:ext cx="7777163" cy="720725"/>
          </a:xfrm>
        </p:spPr>
        <p:txBody>
          <a:bodyPr/>
          <a:lstStyle/>
          <a:p>
            <a:pPr>
              <a:defRPr/>
            </a:pPr>
            <a:r>
              <a:rPr lang="fr-FR" b="1" noProof="0" smtClean="0">
                <a:solidFill>
                  <a:srgbClr val="000000"/>
                </a:solidFill>
                <a:ea typeface="ＭＳ Ｐゴシック" pitchFamily="34" charset="-128"/>
              </a:rPr>
              <a:t>Les objectifs SMART  </a:t>
            </a:r>
          </a:p>
        </p:txBody>
      </p:sp>
      <p:sp>
        <p:nvSpPr>
          <p:cNvPr id="286723" name="Content Placeholder 2"/>
          <p:cNvSpPr>
            <a:spLocks noGrp="1"/>
          </p:cNvSpPr>
          <p:nvPr>
            <p:ph idx="1"/>
          </p:nvPr>
        </p:nvSpPr>
        <p:spPr>
          <a:xfrm>
            <a:off x="250825" y="1700213"/>
            <a:ext cx="8523288" cy="4392612"/>
          </a:xfrm>
        </p:spPr>
        <p:txBody>
          <a:bodyPr/>
          <a:lstStyle/>
          <a:p>
            <a:pPr marL="0" indent="0">
              <a:defRPr/>
            </a:pPr>
            <a:r>
              <a:rPr lang="fr-FR" altLang="en-US" noProof="0" dirty="0" smtClean="0">
                <a:solidFill>
                  <a:srgbClr val="000000"/>
                </a:solidFill>
                <a:ea typeface="ＭＳ Ｐゴシック" pitchFamily="34" charset="-128"/>
              </a:rPr>
              <a:t>Identifier un </a:t>
            </a:r>
            <a:r>
              <a:rPr lang="fr-FR" altLang="en-US" b="1" noProof="0" dirty="0" smtClean="0">
                <a:solidFill>
                  <a:srgbClr val="000000"/>
                </a:solidFill>
                <a:ea typeface="ＭＳ Ｐゴシック" pitchFamily="34" charset="-128"/>
              </a:rPr>
              <a:t>objectif/résultat</a:t>
            </a:r>
            <a:r>
              <a:rPr lang="fr-FR" altLang="en-US" noProof="0" dirty="0" smtClean="0">
                <a:solidFill>
                  <a:srgbClr val="000000"/>
                </a:solidFill>
                <a:ea typeface="ＭＳ Ｐゴシック" pitchFamily="34" charset="-128"/>
              </a:rPr>
              <a:t> global en matière de protection de l'enfance (convenu pas tous) qui est </a:t>
            </a:r>
            <a:r>
              <a:rPr lang="fr-FR" altLang="en-US" b="1" noProof="0" dirty="0" smtClean="0">
                <a:solidFill>
                  <a:srgbClr val="000000"/>
                </a:solidFill>
                <a:ea typeface="ＭＳ Ｐゴシック" pitchFamily="34" charset="-128"/>
              </a:rPr>
              <a:t>SMART</a:t>
            </a:r>
            <a:r>
              <a:rPr lang="fr-FR" altLang="en-US" noProof="0" dirty="0" smtClean="0">
                <a:solidFill>
                  <a:srgbClr val="000000"/>
                </a:solidFill>
                <a:ea typeface="ＭＳ Ｐゴシック" pitchFamily="34" charset="-128"/>
              </a:rPr>
              <a:t>. </a:t>
            </a:r>
          </a:p>
          <a:p>
            <a:pPr marL="0" indent="0">
              <a:defRPr/>
            </a:pPr>
            <a:endParaRPr lang="fr-FR" altLang="en-US" noProof="0" dirty="0" smtClean="0">
              <a:solidFill>
                <a:srgbClr val="000000"/>
              </a:solidFill>
              <a:ea typeface="ＭＳ Ｐゴシック" pitchFamily="34" charset="-128"/>
              <a:cs typeface="David" pitchFamily="34" charset="-79"/>
            </a:endParaRPr>
          </a:p>
          <a:p>
            <a:pPr lvl="2">
              <a:defRPr/>
            </a:pPr>
            <a:r>
              <a:rPr lang="fr-FR" altLang="en-US" b="1" noProof="0" dirty="0" smtClean="0">
                <a:solidFill>
                  <a:srgbClr val="000000"/>
                </a:solidFill>
                <a:ea typeface="ＭＳ Ｐゴシック" pitchFamily="34" charset="-128"/>
              </a:rPr>
              <a:t>S	</a:t>
            </a:r>
            <a:r>
              <a:rPr lang="fr-FR" altLang="en-US" noProof="0" dirty="0" smtClean="0">
                <a:solidFill>
                  <a:srgbClr val="000000"/>
                </a:solidFill>
                <a:ea typeface="ＭＳ Ｐゴシック" pitchFamily="34" charset="-128"/>
              </a:rPr>
              <a:t>Spécifique</a:t>
            </a:r>
          </a:p>
          <a:p>
            <a:pPr lvl="2">
              <a:defRPr/>
            </a:pPr>
            <a:r>
              <a:rPr lang="fr-FR" altLang="en-US" b="1" noProof="0" dirty="0" smtClean="0">
                <a:solidFill>
                  <a:srgbClr val="000000"/>
                </a:solidFill>
                <a:ea typeface="ＭＳ Ｐゴシック" pitchFamily="34" charset="-128"/>
              </a:rPr>
              <a:t>M	</a:t>
            </a:r>
            <a:r>
              <a:rPr lang="fr-FR" altLang="en-US" noProof="0" dirty="0" smtClean="0">
                <a:solidFill>
                  <a:srgbClr val="000000"/>
                </a:solidFill>
                <a:ea typeface="ＭＳ Ｐゴシック" pitchFamily="34" charset="-128"/>
              </a:rPr>
              <a:t>Mesurable</a:t>
            </a:r>
          </a:p>
          <a:p>
            <a:pPr lvl="2">
              <a:defRPr/>
            </a:pPr>
            <a:r>
              <a:rPr lang="fr-FR" altLang="en-US" b="1" noProof="0" dirty="0" smtClean="0">
                <a:solidFill>
                  <a:srgbClr val="000000"/>
                </a:solidFill>
                <a:ea typeface="ＭＳ Ｐゴシック" pitchFamily="34" charset="-128"/>
              </a:rPr>
              <a:t>A	</a:t>
            </a:r>
            <a:r>
              <a:rPr lang="fr-FR" altLang="en-US" noProof="0" dirty="0" smtClean="0">
                <a:solidFill>
                  <a:srgbClr val="000000"/>
                </a:solidFill>
                <a:ea typeface="ＭＳ Ｐゴシック" pitchFamily="34" charset="-128"/>
              </a:rPr>
              <a:t>Accessible / Accepté de tous</a:t>
            </a:r>
          </a:p>
          <a:p>
            <a:pPr lvl="2">
              <a:defRPr/>
            </a:pPr>
            <a:r>
              <a:rPr lang="fr-FR" altLang="en-US" b="1" noProof="0" dirty="0" smtClean="0">
                <a:solidFill>
                  <a:srgbClr val="000000"/>
                </a:solidFill>
                <a:ea typeface="ＭＳ Ｐゴシック" pitchFamily="34" charset="-128"/>
              </a:rPr>
              <a:t>R	</a:t>
            </a:r>
            <a:r>
              <a:rPr lang="fr-FR" altLang="en-US" noProof="0" dirty="0" smtClean="0">
                <a:solidFill>
                  <a:srgbClr val="000000"/>
                </a:solidFill>
                <a:ea typeface="ＭＳ Ｐゴシック" pitchFamily="34" charset="-128"/>
              </a:rPr>
              <a:t>Réaliste / Revêtant une certaine pertinence</a:t>
            </a:r>
          </a:p>
          <a:p>
            <a:pPr lvl="2">
              <a:defRPr/>
            </a:pPr>
            <a:r>
              <a:rPr lang="fr-FR" altLang="en-US" b="1" noProof="0" dirty="0" err="1" smtClean="0">
                <a:solidFill>
                  <a:srgbClr val="000000"/>
                </a:solidFill>
                <a:ea typeface="ＭＳ Ｐゴシック" pitchFamily="34" charset="-128"/>
              </a:rPr>
              <a:t>T</a:t>
            </a:r>
            <a:r>
              <a:rPr lang="fr-FR" altLang="en-US" b="1" noProof="0" dirty="0" smtClean="0">
                <a:solidFill>
                  <a:srgbClr val="000000"/>
                </a:solidFill>
                <a:ea typeface="ＭＳ Ｐゴシック" pitchFamily="34" charset="-128"/>
              </a:rPr>
              <a:t>	</a:t>
            </a:r>
            <a:r>
              <a:rPr lang="fr-FR" altLang="en-US" noProof="0" dirty="0" smtClean="0">
                <a:solidFill>
                  <a:srgbClr val="000000"/>
                </a:solidFill>
                <a:ea typeface="ＭＳ Ｐゴシック" pitchFamily="34" charset="-128"/>
              </a:rPr>
              <a:t>Temporaire</a:t>
            </a:r>
          </a:p>
        </p:txBody>
      </p:sp>
    </p:spTree>
    <p:extLst>
      <p:ext uri="{BB962C8B-B14F-4D97-AF65-F5344CB8AC3E}">
        <p14:creationId xmlns:p14="http://schemas.microsoft.com/office/powerpoint/2010/main" val="15870763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86723">
                                            <p:txEl>
                                              <p:charRg st="82" end="9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6723">
                                            <p:txEl>
                                              <p:charRg st="93" end="10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86723">
                                            <p:txEl>
                                              <p:charRg st="106" end="13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86723">
                                            <p:txEl>
                                              <p:charRg st="133" end="15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86723">
                                            <p:txEl>
                                              <p:charRg st="156" end="16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Title 1"/>
          <p:cNvSpPr>
            <a:spLocks noGrp="1"/>
          </p:cNvSpPr>
          <p:nvPr>
            <p:ph type="title"/>
          </p:nvPr>
        </p:nvSpPr>
        <p:spPr/>
        <p:txBody>
          <a:bodyPr/>
          <a:lstStyle/>
          <a:p>
            <a:pPr>
              <a:defRPr/>
            </a:pPr>
            <a:r>
              <a:rPr lang="fr-FR" b="1" noProof="0" smtClean="0">
                <a:solidFill>
                  <a:srgbClr val="000000"/>
                </a:solidFill>
                <a:ea typeface="ＭＳ Ｐゴシック" pitchFamily="34" charset="-128"/>
              </a:rPr>
              <a:t>Exemples d'objectifs</a:t>
            </a:r>
          </a:p>
        </p:txBody>
      </p:sp>
      <p:sp>
        <p:nvSpPr>
          <p:cNvPr id="287747" name="Content Placeholder 2"/>
          <p:cNvSpPr>
            <a:spLocks noGrp="1"/>
          </p:cNvSpPr>
          <p:nvPr>
            <p:ph idx="1"/>
          </p:nvPr>
        </p:nvSpPr>
        <p:spPr>
          <a:xfrm>
            <a:off x="234950" y="1700213"/>
            <a:ext cx="8521700" cy="4392612"/>
          </a:xfrm>
        </p:spPr>
        <p:txBody>
          <a:bodyPr/>
          <a:lstStyle/>
          <a:p>
            <a:pPr marL="457200" indent="-457200">
              <a:buFont typeface="Calibri" pitchFamily="34" charset="0"/>
              <a:buAutoNum type="arabicPeriod"/>
              <a:defRPr/>
            </a:pPr>
            <a:r>
              <a:rPr lang="fr-FR" noProof="0" dirty="0" smtClean="0">
                <a:solidFill>
                  <a:srgbClr val="000000"/>
                </a:solidFill>
                <a:ea typeface="ＭＳ Ｐゴシック" pitchFamily="34" charset="-128"/>
              </a:rPr>
              <a:t>Réduire les intimidations que Brenda subit à l'école et accroître son bien-être et sa participation à l'école d'ici la fin du trimestre. </a:t>
            </a:r>
          </a:p>
          <a:p>
            <a:pPr marL="457200" indent="-457200">
              <a:buFont typeface="Calibri" pitchFamily="34" charset="0"/>
              <a:buAutoNum type="arabicPeriod"/>
              <a:defRPr/>
            </a:pPr>
            <a:r>
              <a:rPr lang="fr-FR" noProof="0" dirty="0" smtClean="0">
                <a:solidFill>
                  <a:srgbClr val="000000"/>
                </a:solidFill>
                <a:ea typeface="ＭＳ Ｐゴシック" pitchFamily="34" charset="-128"/>
              </a:rPr>
              <a:t>Fournir à James (16) un abri sûr et des moyens pour satisfaire ses besoins psychosociaux fondamentaux en attendant que la santé mentale de son frère se stabilise et un logement où James, son frère, la femme de son frère et le nouveau-né peuvent tous vivre (3 mois). </a:t>
            </a:r>
          </a:p>
          <a:p>
            <a:pPr marL="457200" indent="-457200">
              <a:buFont typeface="Calibri" pitchFamily="34" charset="0"/>
              <a:buAutoNum type="arabicPeriod"/>
              <a:defRPr/>
            </a:pPr>
            <a:r>
              <a:rPr lang="fr-FR" noProof="0" dirty="0" smtClean="0">
                <a:solidFill>
                  <a:srgbClr val="000000"/>
                </a:solidFill>
                <a:ea typeface="ＭＳ Ｐゴシック" pitchFamily="34" charset="-128"/>
              </a:rPr>
              <a:t>Gérer les risques de sécurité émanant du père d'</a:t>
            </a:r>
            <a:r>
              <a:rPr lang="fr-FR" noProof="0" dirty="0" err="1" smtClean="0">
                <a:solidFill>
                  <a:srgbClr val="000000"/>
                </a:solidFill>
                <a:ea typeface="ＭＳ Ｐゴシック" pitchFamily="34" charset="-128"/>
              </a:rPr>
              <a:t>Hawa</a:t>
            </a:r>
            <a:r>
              <a:rPr lang="fr-FR" noProof="0" dirty="0" smtClean="0">
                <a:solidFill>
                  <a:srgbClr val="000000"/>
                </a:solidFill>
                <a:ea typeface="ＭＳ Ｐゴシック" pitchFamily="34" charset="-128"/>
              </a:rPr>
              <a:t> avec effet immédiat et mobiliser les ressources communautaires pour les soutenir au cours des trois prochains mois.</a:t>
            </a:r>
          </a:p>
        </p:txBody>
      </p:sp>
    </p:spTree>
    <p:extLst>
      <p:ext uri="{BB962C8B-B14F-4D97-AF65-F5344CB8AC3E}">
        <p14:creationId xmlns:p14="http://schemas.microsoft.com/office/powerpoint/2010/main" val="3414938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87747">
                                            <p:txEl>
                                              <p:charRg st="376" end="51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1153</TotalTime>
  <Words>1459</Words>
  <Application>Microsoft Macintosh PowerPoint</Application>
  <PresentationFormat>On-screen Show (4:3)</PresentationFormat>
  <Paragraphs>221</Paragraphs>
  <Slides>31</Slides>
  <Notes>0</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Default Design</vt:lpstr>
      <vt:lpstr>Elaborer un plan de prise en charge</vt:lpstr>
      <vt:lpstr>PowerPoint Presentation</vt:lpstr>
      <vt:lpstr>Objectif du module et acquis d'apprentissage</vt:lpstr>
      <vt:lpstr>EXERCICE 1</vt:lpstr>
      <vt:lpstr>Qu'est-ce qu'un plan de prise en charge ? </vt:lpstr>
      <vt:lpstr>Pourquoi effectuer une plan de prise en charge ? </vt:lpstr>
      <vt:lpstr>EXERCICE 3</vt:lpstr>
      <vt:lpstr>Les objectifs SMART  </vt:lpstr>
      <vt:lpstr>Exemples d'objectifs</vt:lpstr>
      <vt:lpstr>Exemples d'activités</vt:lpstr>
      <vt:lpstr>Exemples d'activités...</vt:lpstr>
      <vt:lpstr>Exemples de services / ressources </vt:lpstr>
      <vt:lpstr>Approches du plan de prise en charge </vt:lpstr>
      <vt:lpstr>Exemples de plan de prise en charge double : </vt:lpstr>
      <vt:lpstr>Planification des permanences</vt:lpstr>
      <vt:lpstr>POINTS CLÉS DE L'APPRENTISSAGE</vt:lpstr>
      <vt:lpstr>PowerPoint Presentation</vt:lpstr>
      <vt:lpstr>Exercice 4</vt:lpstr>
      <vt:lpstr>Réunions de plan de prise en charge </vt:lpstr>
      <vt:lpstr>Démarche </vt:lpstr>
      <vt:lpstr>Assurer une participation significative de l'enfant/la famille</vt:lpstr>
      <vt:lpstr>Parler des pratiques préjudiciables</vt:lpstr>
      <vt:lpstr>TRAVAIL EN BINÔME</vt:lpstr>
      <vt:lpstr>Qu’est-ce qu’une conférences de cas ? </vt:lpstr>
      <vt:lpstr>PowerPoint Presentation</vt:lpstr>
      <vt:lpstr>QUESTIONS EN BINÔMES</vt:lpstr>
      <vt:lpstr>Meilleures pratiques pour les conférences de cas</vt:lpstr>
      <vt:lpstr>PowerPoint Presentation</vt:lpstr>
      <vt:lpstr>POINTS CLÉS DE L'APPRENTISSAGE</vt:lpstr>
      <vt:lpstr>PowerPoint Presentation</vt:lpstr>
      <vt:lpstr>Objectif du module et acquis d'apprentissage</vt:lpstr>
    </vt:vector>
  </TitlesOfParts>
  <Company>Yannickobase.Corp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Planification de cas</dc:title>
  <dc:creator>Ngatcha</dc:creator>
  <cp:lastModifiedBy>Sandra Maignant</cp:lastModifiedBy>
  <cp:revision>24</cp:revision>
  <dcterms:created xsi:type="dcterms:W3CDTF">2014-04-05T09:30:59Z</dcterms:created>
  <dcterms:modified xsi:type="dcterms:W3CDTF">2014-06-06T16:05:49Z</dcterms:modified>
</cp:coreProperties>
</file>