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Default Extension="emf" ContentType="image/x-e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24"/>
  </p:notesMasterIdLst>
  <p:sldIdLst>
    <p:sldId id="257" r:id="rId3"/>
    <p:sldId id="259" r:id="rId4"/>
    <p:sldId id="258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70" r:id="rId13"/>
    <p:sldId id="267" r:id="rId14"/>
    <p:sldId id="268" r:id="rId15"/>
    <p:sldId id="269" r:id="rId16"/>
    <p:sldId id="276" r:id="rId17"/>
    <p:sldId id="271" r:id="rId18"/>
    <p:sldId id="272" r:id="rId19"/>
    <p:sldId id="273" r:id="rId20"/>
    <p:sldId id="274" r:id="rId21"/>
    <p:sldId id="277" r:id="rId22"/>
    <p:sldId id="275" r:id="rId23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1078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2" autoAdjust="0"/>
    <p:restoredTop sz="94710" autoAdjust="0"/>
  </p:normalViewPr>
  <p:slideViewPr>
    <p:cSldViewPr>
      <p:cViewPr varScale="1">
        <p:scale>
          <a:sx n="89" d="100"/>
          <a:sy n="89" d="100"/>
        </p:scale>
        <p:origin x="-1592" y="-10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820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20" Type="http://schemas.openxmlformats.org/officeDocument/2006/relationships/slide" Target="slides/slide18.xml"/><Relationship Id="rId21" Type="http://schemas.openxmlformats.org/officeDocument/2006/relationships/slide" Target="slides/slide19.xml"/><Relationship Id="rId22" Type="http://schemas.openxmlformats.org/officeDocument/2006/relationships/slide" Target="slides/slide20.xml"/><Relationship Id="rId23" Type="http://schemas.openxmlformats.org/officeDocument/2006/relationships/slide" Target="slides/slide21.xml"/><Relationship Id="rId24" Type="http://schemas.openxmlformats.org/officeDocument/2006/relationships/notesMaster" Target="notesMasters/notesMaster1.xml"/><Relationship Id="rId25" Type="http://schemas.openxmlformats.org/officeDocument/2006/relationships/printerSettings" Target="printerSettings/printerSettings1.bin"/><Relationship Id="rId26" Type="http://schemas.openxmlformats.org/officeDocument/2006/relationships/presProps" Target="presProps.xml"/><Relationship Id="rId27" Type="http://schemas.openxmlformats.org/officeDocument/2006/relationships/viewProps" Target="viewProps.xml"/><Relationship Id="rId28" Type="http://schemas.openxmlformats.org/officeDocument/2006/relationships/theme" Target="theme/theme1.xml"/><Relationship Id="rId29" Type="http://schemas.openxmlformats.org/officeDocument/2006/relationships/tableStyles" Target="tableStyles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slide" Target="slides/slide13.xml"/><Relationship Id="rId16" Type="http://schemas.openxmlformats.org/officeDocument/2006/relationships/slide" Target="slides/slide14.xml"/><Relationship Id="rId17" Type="http://schemas.openxmlformats.org/officeDocument/2006/relationships/slide" Target="slides/slide15.xml"/><Relationship Id="rId18" Type="http://schemas.openxmlformats.org/officeDocument/2006/relationships/slide" Target="slides/slide16.xml"/><Relationship Id="rId19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73C35D-C491-4A3A-93A6-35407DA0A7DA}" type="datetimeFigureOut">
              <a:rPr lang="fr-FR" smtClean="0"/>
              <a:t>06/06/2014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D19EEBC-AB80-40D4-B741-0EB7BDADCC23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950694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929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39299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GB" altLang="fr-FR" smtClean="0">
              <a:ea typeface="ＭＳ Ｐゴシック" pitchFamily="34" charset="-128"/>
            </a:endParaRPr>
          </a:p>
        </p:txBody>
      </p:sp>
      <p:sp>
        <p:nvSpPr>
          <p:cNvPr id="43930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/>
            <a:fld id="{5E18D4AF-3DDB-4C4B-8E79-6E8264EEDE54}" type="slidenum">
              <a:rPr lang="en-AU" altLang="fr-FR">
                <a:solidFill>
                  <a:prstClr val="black"/>
                </a:solidFill>
              </a:rPr>
              <a:pPr eaLnBrk="1" hangingPunct="1"/>
              <a:t>5</a:t>
            </a:fld>
            <a:endParaRPr lang="en-AU" altLang="fr-FR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238902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21925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084888" y="836613"/>
            <a:ext cx="1943100" cy="525621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0825" y="836613"/>
            <a:ext cx="5681663" cy="525621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844060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7404489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1004097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7878479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0825" y="1700213"/>
            <a:ext cx="3811588" cy="43926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14813" y="1700213"/>
            <a:ext cx="3813175" cy="43926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5059262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7242709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847187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3642362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718311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2380927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AU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262828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363074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084888" y="836613"/>
            <a:ext cx="1943100" cy="525621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0825" y="836613"/>
            <a:ext cx="5681663" cy="525621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683841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5829924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0825" y="1700213"/>
            <a:ext cx="3811588" cy="43926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14813" y="1700213"/>
            <a:ext cx="3813175" cy="43926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107447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856852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996382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604915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974875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AU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9636098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2.xml"/><Relationship Id="rId12" Type="http://schemas.openxmlformats.org/officeDocument/2006/relationships/theme" Target="../theme/theme2.xml"/><Relationship Id="rId13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50825" y="836613"/>
            <a:ext cx="7777163" cy="72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AU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50825" y="1700213"/>
            <a:ext cx="7777163" cy="4392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</a:p>
        </p:txBody>
      </p:sp>
      <p:sp>
        <p:nvSpPr>
          <p:cNvPr id="1028" name="Rectangle 7"/>
          <p:cNvSpPr>
            <a:spLocks noChangeArrowheads="1"/>
          </p:cNvSpPr>
          <p:nvPr userDrawn="1"/>
        </p:nvSpPr>
        <p:spPr bwMode="auto">
          <a:xfrm>
            <a:off x="0" y="333375"/>
            <a:ext cx="7667625" cy="358775"/>
          </a:xfrm>
          <a:prstGeom prst="rect">
            <a:avLst/>
          </a:prstGeom>
          <a:gradFill rotWithShape="1">
            <a:gsLst>
              <a:gs pos="0">
                <a:srgbClr val="3399FF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3399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1029" name="Rectangle 8"/>
          <p:cNvSpPr>
            <a:spLocks noChangeArrowheads="1"/>
          </p:cNvSpPr>
          <p:nvPr userDrawn="1"/>
        </p:nvSpPr>
        <p:spPr bwMode="auto">
          <a:xfrm>
            <a:off x="1042988" y="6237288"/>
            <a:ext cx="8101012" cy="358775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3399FF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3399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en-US" altLang="en-US">
              <a:solidFill>
                <a:srgbClr val="000000"/>
              </a:solidFill>
            </a:endParaRPr>
          </a:p>
        </p:txBody>
      </p:sp>
      <p:pic>
        <p:nvPicPr>
          <p:cNvPr id="1030" name="Picture 12"/>
          <p:cNvPicPr>
            <a:picLocks noChangeAspect="1" noChangeArrowheads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6016625"/>
            <a:ext cx="1368425" cy="841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980876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+mj-lt"/>
          <a:ea typeface="ＭＳ Ｐゴシック" charset="0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libri" pitchFamily="34" charset="0"/>
          <a:ea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libri" pitchFamily="34" charset="0"/>
          <a:ea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libri" pitchFamily="34" charset="0"/>
          <a:ea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libri" pitchFamily="34" charset="0"/>
          <a:ea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400">
          <a:solidFill>
            <a:schemeClr val="tx1"/>
          </a:solidFill>
          <a:latin typeface="+mn-lt"/>
          <a:ea typeface="ＭＳ Ｐゴシック" charset="0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  <a:ea typeface="ＭＳ Ｐゴシック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ＭＳ Ｐゴシック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  <a:ea typeface="ＭＳ Ｐゴシック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  <a:ea typeface="ＭＳ Ｐゴシック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50825" y="836613"/>
            <a:ext cx="7777163" cy="72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AU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50825" y="1700213"/>
            <a:ext cx="7777163" cy="4392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AU"/>
              <a:t>Click to edit Master text styles</a:t>
            </a:r>
          </a:p>
          <a:p>
            <a:pPr lvl="1"/>
            <a:r>
              <a:rPr lang="en-AU"/>
              <a:t>Second level</a:t>
            </a:r>
          </a:p>
          <a:p>
            <a:pPr lvl="2"/>
            <a:r>
              <a:rPr lang="en-AU"/>
              <a:t>Third level</a:t>
            </a:r>
          </a:p>
          <a:p>
            <a:pPr lvl="3"/>
            <a:r>
              <a:rPr lang="en-AU"/>
              <a:t>Fourth level</a:t>
            </a:r>
          </a:p>
          <a:p>
            <a:pPr lvl="4"/>
            <a:r>
              <a:rPr lang="en-AU"/>
              <a:t>Fifth level</a:t>
            </a:r>
          </a:p>
        </p:txBody>
      </p:sp>
      <p:sp>
        <p:nvSpPr>
          <p:cNvPr id="1028" name="Rectangle 7"/>
          <p:cNvSpPr>
            <a:spLocks noChangeArrowheads="1"/>
          </p:cNvSpPr>
          <p:nvPr userDrawn="1"/>
        </p:nvSpPr>
        <p:spPr bwMode="auto">
          <a:xfrm>
            <a:off x="0" y="333375"/>
            <a:ext cx="7667625" cy="358775"/>
          </a:xfrm>
          <a:prstGeom prst="rect">
            <a:avLst/>
          </a:prstGeom>
          <a:gradFill rotWithShape="1">
            <a:gsLst>
              <a:gs pos="0">
                <a:srgbClr val="3399FF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3399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US" altLang="en-US" smtClean="0">
              <a:solidFill>
                <a:srgbClr val="000000"/>
              </a:solidFill>
            </a:endParaRPr>
          </a:p>
        </p:txBody>
      </p:sp>
      <p:sp>
        <p:nvSpPr>
          <p:cNvPr id="1029" name="Rectangle 8"/>
          <p:cNvSpPr>
            <a:spLocks noChangeArrowheads="1"/>
          </p:cNvSpPr>
          <p:nvPr userDrawn="1"/>
        </p:nvSpPr>
        <p:spPr bwMode="auto">
          <a:xfrm>
            <a:off x="1042988" y="6237288"/>
            <a:ext cx="8101012" cy="358775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3399FF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3399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US" altLang="en-US" smtClean="0">
              <a:solidFill>
                <a:srgbClr val="000000"/>
              </a:solidFill>
            </a:endParaRPr>
          </a:p>
        </p:txBody>
      </p:sp>
      <p:pic>
        <p:nvPicPr>
          <p:cNvPr id="1030" name="Picture 12"/>
          <p:cNvPicPr>
            <a:picLocks noChangeAspect="1" noChangeArrowheads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6016625"/>
            <a:ext cx="1368425" cy="841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155107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+mj-lt"/>
          <a:ea typeface="ＭＳ Ｐゴシック" charset="0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libri" pitchFamily="34" charset="0"/>
          <a:ea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libri" pitchFamily="34" charset="0"/>
          <a:ea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libri" pitchFamily="34" charset="0"/>
          <a:ea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libri" pitchFamily="34" charset="0"/>
          <a:ea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400">
          <a:solidFill>
            <a:schemeClr val="tx1"/>
          </a:solidFill>
          <a:latin typeface="+mn-lt"/>
          <a:ea typeface="ＭＳ Ｐゴシック" charset="0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  <a:ea typeface="ＭＳ Ｐゴシック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ＭＳ Ｐゴシック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  <a:ea typeface="ＭＳ Ｐゴシック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  <a:ea typeface="ＭＳ Ｐゴシック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emf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2.emf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emf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3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5571" name="Subtitle 2"/>
          <p:cNvSpPr>
            <a:spLocks noGrp="1"/>
          </p:cNvSpPr>
          <p:nvPr>
            <p:ph type="subTitle" idx="1"/>
          </p:nvPr>
        </p:nvSpPr>
        <p:spPr>
          <a:xfrm>
            <a:off x="1259632" y="4293096"/>
            <a:ext cx="7416824" cy="1752600"/>
          </a:xfrm>
        </p:spPr>
        <p:txBody>
          <a:bodyPr/>
          <a:lstStyle/>
          <a:p>
            <a:pPr>
              <a:defRPr/>
            </a:pPr>
            <a:r>
              <a:rPr lang="fr-FR" sz="3600" b="1" noProof="0" dirty="0" smtClean="0">
                <a:solidFill>
                  <a:srgbClr val="000000"/>
                </a:solidFill>
                <a:ea typeface="ＭＳ Ｐゴシック" pitchFamily="34" charset="-128"/>
              </a:rPr>
              <a:t>Session 6 : clôture de dossiers</a:t>
            </a:r>
          </a:p>
          <a:p>
            <a:pPr>
              <a:defRPr/>
            </a:pPr>
            <a:r>
              <a:rPr lang="fr-FR" sz="3600" b="1" dirty="0" smtClean="0">
                <a:solidFill>
                  <a:srgbClr val="000000"/>
                </a:solidFill>
                <a:ea typeface="ＭＳ Ｐゴシック" pitchFamily="34" charset="-128"/>
              </a:rPr>
              <a:t>Module E: Etapes de la gestion de cas</a:t>
            </a:r>
            <a:endParaRPr lang="fr-FR" sz="3600" b="1" noProof="0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>
              <a:defRPr/>
            </a:pPr>
            <a:endParaRPr lang="fr-FR" noProof="0" dirty="0" smtClean="0">
              <a:solidFill>
                <a:srgbClr val="000000"/>
              </a:solidFill>
              <a:ea typeface="ＭＳ Ｐゴシック" pitchFamily="34" charset="-128"/>
            </a:endParaRP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836712"/>
            <a:ext cx="4464496" cy="3075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475047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47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fr-FR" b="1" noProof="0" dirty="0" smtClean="0">
                <a:solidFill>
                  <a:srgbClr val="000000"/>
                </a:solidFill>
                <a:ea typeface="ＭＳ Ｐゴシック" pitchFamily="34" charset="-128"/>
              </a:rPr>
              <a:t>Qu'est ce qu'un Transfert de dossier... ?</a:t>
            </a:r>
          </a:p>
        </p:txBody>
      </p:sp>
      <p:sp>
        <p:nvSpPr>
          <p:cNvPr id="37478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defRPr/>
            </a:pPr>
            <a:endParaRPr lang="fr-FR" noProof="0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 marL="0" indent="0">
              <a:defRPr/>
            </a:pPr>
            <a:r>
              <a:rPr lang="fr-FR" noProof="0" dirty="0" smtClean="0">
                <a:solidFill>
                  <a:srgbClr val="000000"/>
                </a:solidFill>
                <a:ea typeface="ＭＳ Ｐゴシック" pitchFamily="34" charset="-128"/>
              </a:rPr>
              <a:t>Transfert = </a:t>
            </a:r>
            <a:r>
              <a:rPr lang="fr-FR" b="1" noProof="0" dirty="0" smtClean="0">
                <a:solidFill>
                  <a:srgbClr val="000000"/>
                </a:solidFill>
                <a:ea typeface="ＭＳ Ｐゴシック" pitchFamily="34" charset="-128"/>
              </a:rPr>
              <a:t>la pleine responsabilité de la gestion de cas est transférée </a:t>
            </a:r>
            <a:r>
              <a:rPr lang="fr-FR" noProof="0" dirty="0" smtClean="0">
                <a:solidFill>
                  <a:srgbClr val="000000"/>
                </a:solidFill>
                <a:ea typeface="ＭＳ Ｐゴシック" pitchFamily="34" charset="-128"/>
              </a:rPr>
              <a:t>à une autre organisation / service. </a:t>
            </a:r>
          </a:p>
          <a:p>
            <a:pPr marL="0" indent="0">
              <a:defRPr/>
            </a:pPr>
            <a:endParaRPr lang="fr-FR" noProof="0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 marL="0" indent="0">
              <a:defRPr/>
            </a:pPr>
            <a:r>
              <a:rPr lang="fr-FR" noProof="0" dirty="0" smtClean="0">
                <a:solidFill>
                  <a:srgbClr val="000000"/>
                </a:solidFill>
                <a:ea typeface="ＭＳ Ｐゴシック" pitchFamily="34" charset="-128"/>
              </a:rPr>
              <a:t>Lors du transfert </a:t>
            </a:r>
            <a:r>
              <a:rPr lang="fr-FR" b="1" noProof="0" dirty="0" smtClean="0">
                <a:solidFill>
                  <a:srgbClr val="000000"/>
                </a:solidFill>
                <a:ea typeface="ＭＳ Ｐゴシック" pitchFamily="34" charset="-128"/>
              </a:rPr>
              <a:t>de dossiers entiers </a:t>
            </a:r>
            <a:r>
              <a:rPr lang="fr-FR" noProof="0" dirty="0" smtClean="0">
                <a:solidFill>
                  <a:srgbClr val="000000"/>
                </a:solidFill>
                <a:ea typeface="ＭＳ Ｐゴシック" pitchFamily="34" charset="-128"/>
              </a:rPr>
              <a:t>le processus doit comprendre :</a:t>
            </a:r>
          </a:p>
          <a:p>
            <a:pPr marL="0" indent="0">
              <a:buFontTx/>
              <a:buChar char="•"/>
              <a:defRPr/>
            </a:pPr>
            <a:r>
              <a:rPr lang="fr-FR" b="1" noProof="0" dirty="0" smtClean="0">
                <a:solidFill>
                  <a:srgbClr val="000000"/>
                </a:solidFill>
                <a:ea typeface="ＭＳ Ｐゴシック" pitchFamily="34" charset="-128"/>
              </a:rPr>
              <a:t>Examen de tous les dossiers </a:t>
            </a:r>
            <a:r>
              <a:rPr lang="fr-FR" noProof="0" dirty="0" smtClean="0">
                <a:solidFill>
                  <a:srgbClr val="000000"/>
                </a:solidFill>
                <a:ea typeface="ＭＳ Ｐゴシック" pitchFamily="34" charset="-128"/>
              </a:rPr>
              <a:t>afin de </a:t>
            </a:r>
            <a:r>
              <a:rPr lang="fr-FR" b="1" noProof="0" dirty="0" smtClean="0">
                <a:solidFill>
                  <a:srgbClr val="000000"/>
                </a:solidFill>
                <a:ea typeface="ＭＳ Ｐゴシック" pitchFamily="34" charset="-128"/>
              </a:rPr>
              <a:t>confirmer l'obtention du consentement </a:t>
            </a:r>
            <a:r>
              <a:rPr lang="fr-FR" noProof="0" dirty="0" smtClean="0">
                <a:solidFill>
                  <a:srgbClr val="000000"/>
                </a:solidFill>
                <a:ea typeface="ＭＳ Ｐゴシック" pitchFamily="34" charset="-128"/>
              </a:rPr>
              <a:t>pour le partage d'informations lorsque cela est nécessaire.</a:t>
            </a:r>
          </a:p>
          <a:p>
            <a:pPr marL="0" indent="0">
              <a:buFontTx/>
              <a:buChar char="•"/>
              <a:defRPr/>
            </a:pPr>
            <a:endParaRPr lang="fr-FR" noProof="0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 marL="0" indent="0" algn="ctr">
              <a:defRPr/>
            </a:pPr>
            <a:r>
              <a:rPr lang="fr-FR" sz="1600" noProof="0" dirty="0" smtClean="0">
                <a:solidFill>
                  <a:srgbClr val="000000"/>
                </a:solidFill>
                <a:ea typeface="ＭＳ Ｐゴシック" pitchFamily="34" charset="-128"/>
              </a:rPr>
              <a:t>Directives relatives à la gestion de cas: Section 3</a:t>
            </a:r>
          </a:p>
          <a:p>
            <a:pPr marL="0" indent="0" algn="ctr">
              <a:defRPr/>
            </a:pPr>
            <a:endParaRPr lang="fr-FR" sz="1600" noProof="0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 marL="0" indent="0">
              <a:defRPr/>
            </a:pPr>
            <a:endParaRPr lang="fr-FR" sz="1000" noProof="0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 marL="0" indent="0">
              <a:buFontTx/>
              <a:buChar char="•"/>
              <a:defRPr/>
            </a:pPr>
            <a:endParaRPr lang="fr-FR" sz="1000" noProof="0" dirty="0" smtClean="0">
              <a:solidFill>
                <a:srgbClr val="000000"/>
              </a:solidFill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4715295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noProof="0" smtClean="0">
                <a:solidFill>
                  <a:srgbClr val="000000"/>
                </a:solidFill>
              </a:rPr>
              <a:t>Avant le transfert</a:t>
            </a:r>
            <a:endParaRPr lang="fr-FR" noProof="0">
              <a:solidFill>
                <a:srgbClr val="0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defRPr/>
            </a:pPr>
            <a:r>
              <a:rPr lang="fr-FR" sz="2600" noProof="0" dirty="0" smtClean="0">
                <a:solidFill>
                  <a:srgbClr val="000000"/>
                </a:solidFill>
              </a:rPr>
              <a:t>Demandez le </a:t>
            </a:r>
            <a:r>
              <a:rPr lang="fr-FR" sz="2600" b="1" noProof="0" dirty="0" smtClean="0">
                <a:solidFill>
                  <a:srgbClr val="000000"/>
                </a:solidFill>
              </a:rPr>
              <a:t>consentement</a:t>
            </a:r>
            <a:r>
              <a:rPr lang="fr-FR" sz="2600" noProof="0" dirty="0" smtClean="0">
                <a:solidFill>
                  <a:srgbClr val="000000"/>
                </a:solidFill>
              </a:rPr>
              <a:t> de l’enfant et de la famille.</a:t>
            </a:r>
          </a:p>
          <a:p>
            <a:pPr marL="0" indent="0">
              <a:defRPr/>
            </a:pPr>
            <a:endParaRPr lang="fr-FR" sz="2600" noProof="0" dirty="0" smtClean="0">
              <a:solidFill>
                <a:srgbClr val="000000"/>
              </a:solidFill>
            </a:endParaRPr>
          </a:p>
          <a:p>
            <a:pPr marL="0" indent="0">
              <a:defRPr/>
            </a:pPr>
            <a:r>
              <a:rPr lang="fr-FR" sz="2600" noProof="0" dirty="0" smtClean="0">
                <a:solidFill>
                  <a:srgbClr val="000000"/>
                </a:solidFill>
              </a:rPr>
              <a:t>S’ils ne le donnent pas leur et que cette décision laisse l’enfant sans protection: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fr-FR" sz="2600" noProof="0" dirty="0" smtClean="0">
                <a:solidFill>
                  <a:srgbClr val="000000"/>
                </a:solidFill>
              </a:rPr>
              <a:t>Décidez de ce qui est dans l’intérêt supérieur de l’enfant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fr-FR" sz="2600" noProof="0" dirty="0" smtClean="0">
                <a:solidFill>
                  <a:srgbClr val="000000"/>
                </a:solidFill>
              </a:rPr>
              <a:t>Expliquez votre décision et les limites de la confidentialité (lorsqu’il donnent leur consentement au cours de l’enregistrement) à l’enfant et la famille</a:t>
            </a:r>
          </a:p>
          <a:p>
            <a:pPr algn="ctr"/>
            <a:endParaRPr lang="fr-FR" sz="1800" noProof="0" dirty="0" smtClean="0">
              <a:solidFill>
                <a:srgbClr val="000000"/>
              </a:solidFill>
            </a:endParaRPr>
          </a:p>
          <a:p>
            <a:pPr algn="ctr"/>
            <a:r>
              <a:rPr lang="fr-FR" sz="1800" noProof="0" dirty="0" smtClean="0">
                <a:solidFill>
                  <a:srgbClr val="000000"/>
                </a:solidFill>
              </a:rPr>
              <a:t>Case Management Guidelines: Section 3</a:t>
            </a:r>
            <a:endParaRPr lang="fr-FR" sz="1800" noProof="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099189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58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fr-FR" b="1" noProof="0" smtClean="0">
                <a:solidFill>
                  <a:srgbClr val="000000"/>
                </a:solidFill>
                <a:ea typeface="ＭＳ Ｐゴシック" pitchFamily="34" charset="-128"/>
              </a:rPr>
              <a:t>Comment procéder au transfert</a:t>
            </a:r>
          </a:p>
        </p:txBody>
      </p:sp>
      <p:sp>
        <p:nvSpPr>
          <p:cNvPr id="375811" name="Content Placeholder 2"/>
          <p:cNvSpPr>
            <a:spLocks noGrp="1"/>
          </p:cNvSpPr>
          <p:nvPr>
            <p:ph idx="1"/>
          </p:nvPr>
        </p:nvSpPr>
        <p:spPr>
          <a:xfrm>
            <a:off x="250825" y="1700213"/>
            <a:ext cx="8353425" cy="4392612"/>
          </a:xfrm>
        </p:spPr>
        <p:txBody>
          <a:bodyPr/>
          <a:lstStyle/>
          <a:p>
            <a:pPr marL="0" indent="0">
              <a:defRPr/>
            </a:pPr>
            <a:r>
              <a:rPr lang="fr-FR" b="1" noProof="0" dirty="0" smtClean="0">
                <a:solidFill>
                  <a:srgbClr val="000000"/>
                </a:solidFill>
                <a:ea typeface="ＭＳ Ｐゴシック" pitchFamily="34" charset="-128"/>
              </a:rPr>
              <a:t>Lors du transfert de cas</a:t>
            </a:r>
            <a:r>
              <a:rPr lang="fr-FR" noProof="0" dirty="0" smtClean="0">
                <a:solidFill>
                  <a:srgbClr val="000000"/>
                </a:solidFill>
                <a:ea typeface="ＭＳ Ｐゴシック" pitchFamily="34" charset="-128"/>
              </a:rPr>
              <a:t> :</a:t>
            </a:r>
          </a:p>
          <a:p>
            <a:pPr marL="0" indent="0">
              <a:defRPr/>
            </a:pPr>
            <a:endParaRPr lang="fr-FR" noProof="0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 marL="0" indent="0">
              <a:buFontTx/>
              <a:buChar char="•"/>
              <a:defRPr/>
            </a:pPr>
            <a:r>
              <a:rPr lang="fr-FR" noProof="0" dirty="0" smtClean="0">
                <a:solidFill>
                  <a:srgbClr val="000000"/>
                </a:solidFill>
                <a:ea typeface="ＭＳ Ｐゴシック" pitchFamily="34" charset="-128"/>
              </a:rPr>
              <a:t>Mettre sur pied un </a:t>
            </a:r>
            <a:r>
              <a:rPr lang="fr-FR" b="1" noProof="0" dirty="0" smtClean="0">
                <a:solidFill>
                  <a:srgbClr val="000000"/>
                </a:solidFill>
                <a:ea typeface="ＭＳ Ｐゴシック" pitchFamily="34" charset="-128"/>
              </a:rPr>
              <a:t>plan clair pour le transfert </a:t>
            </a:r>
            <a:r>
              <a:rPr lang="fr-FR" noProof="0" dirty="0" smtClean="0">
                <a:solidFill>
                  <a:srgbClr val="000000"/>
                </a:solidFill>
                <a:ea typeface="ＭＳ Ｐゴシック" pitchFamily="34" charset="-128"/>
              </a:rPr>
              <a:t>à l'organisation réceptrice.</a:t>
            </a:r>
          </a:p>
          <a:p>
            <a:pPr marL="0" indent="0">
              <a:buFontTx/>
              <a:buChar char="•"/>
              <a:defRPr/>
            </a:pPr>
            <a:endParaRPr lang="fr-FR" noProof="0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 marL="0" indent="0">
              <a:buFontTx/>
              <a:buChar char="•"/>
              <a:defRPr/>
            </a:pPr>
            <a:r>
              <a:rPr lang="fr-FR" noProof="0" dirty="0" smtClean="0">
                <a:solidFill>
                  <a:srgbClr val="000000"/>
                </a:solidFill>
                <a:ea typeface="ＭＳ Ｐゴシック" pitchFamily="34" charset="-128"/>
              </a:rPr>
              <a:t>Communiquer clairement </a:t>
            </a:r>
            <a:r>
              <a:rPr lang="fr-FR" b="1" noProof="0" dirty="0" smtClean="0">
                <a:solidFill>
                  <a:srgbClr val="000000"/>
                </a:solidFill>
                <a:ea typeface="ＭＳ Ｐゴシック" pitchFamily="34" charset="-128"/>
              </a:rPr>
              <a:t>cela à l'enfant et la famille</a:t>
            </a:r>
            <a:r>
              <a:rPr lang="fr-FR" noProof="0" dirty="0" smtClean="0">
                <a:solidFill>
                  <a:srgbClr val="000000"/>
                </a:solidFill>
                <a:ea typeface="ＭＳ Ｐゴシック" pitchFamily="34" charset="-128"/>
              </a:rPr>
              <a:t>.  </a:t>
            </a:r>
          </a:p>
          <a:p>
            <a:pPr marL="0" indent="0">
              <a:buFontTx/>
              <a:buChar char="•"/>
              <a:defRPr/>
            </a:pPr>
            <a:endParaRPr lang="fr-FR" noProof="0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 marL="0" indent="0">
              <a:buFontTx/>
              <a:buChar char="•"/>
              <a:defRPr/>
            </a:pPr>
            <a:r>
              <a:rPr lang="fr-FR" noProof="0" dirty="0" smtClean="0">
                <a:solidFill>
                  <a:srgbClr val="000000"/>
                </a:solidFill>
                <a:ea typeface="ＭＳ Ｐゴシック" pitchFamily="34" charset="-128"/>
              </a:rPr>
              <a:t>Lorsque cela est possible </a:t>
            </a:r>
            <a:r>
              <a:rPr lang="fr-FR" b="1" noProof="0" dirty="0" smtClean="0">
                <a:solidFill>
                  <a:srgbClr val="000000"/>
                </a:solidFill>
                <a:ea typeface="ＭＳ Ｐゴシック" pitchFamily="34" charset="-128"/>
              </a:rPr>
              <a:t>accompagner</a:t>
            </a:r>
            <a:r>
              <a:rPr lang="fr-FR" noProof="0" dirty="0" smtClean="0">
                <a:solidFill>
                  <a:srgbClr val="000000"/>
                </a:solidFill>
                <a:ea typeface="ＭＳ Ｐゴシック" pitchFamily="34" charset="-128"/>
              </a:rPr>
              <a:t> l'enfant pour qu'il/elle rencontre le nouveau travailleur social qui s'occupera désormais de l'enfant.</a:t>
            </a:r>
          </a:p>
          <a:p>
            <a:pPr marL="0" indent="0" algn="ctr">
              <a:defRPr/>
            </a:pPr>
            <a:r>
              <a:rPr lang="fr-FR" sz="1600" noProof="0" dirty="0" smtClean="0">
                <a:solidFill>
                  <a:srgbClr val="000000"/>
                </a:solidFill>
              </a:rPr>
              <a:t>Case Management Guidelines: Section 3</a:t>
            </a:r>
          </a:p>
          <a:p>
            <a:pPr marL="0" indent="0" algn="ctr">
              <a:defRPr/>
            </a:pPr>
            <a:endParaRPr lang="fr-FR" sz="1600" noProof="0" dirty="0" smtClean="0">
              <a:solidFill>
                <a:srgbClr val="000000"/>
              </a:solidFill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7803547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6834" name="Title 1"/>
          <p:cNvSpPr>
            <a:spLocks noGrp="1"/>
          </p:cNvSpPr>
          <p:nvPr>
            <p:ph type="title"/>
          </p:nvPr>
        </p:nvSpPr>
        <p:spPr>
          <a:xfrm>
            <a:off x="323850" y="692150"/>
            <a:ext cx="7777163" cy="720725"/>
          </a:xfrm>
        </p:spPr>
        <p:txBody>
          <a:bodyPr/>
          <a:lstStyle/>
          <a:p>
            <a:pPr>
              <a:defRPr/>
            </a:pPr>
            <a:r>
              <a:rPr lang="fr-FR" sz="2800" b="1" noProof="0" dirty="0" smtClean="0">
                <a:solidFill>
                  <a:srgbClr val="000000"/>
                </a:solidFill>
                <a:ea typeface="ＭＳ Ｐゴシック" pitchFamily="34" charset="-128"/>
              </a:rPr>
              <a:t>Éviter le transfert de dossier à moins que cela ne soit absolument nécessaire</a:t>
            </a:r>
          </a:p>
        </p:txBody>
      </p:sp>
      <p:sp>
        <p:nvSpPr>
          <p:cNvPr id="376835" name="Content Placeholder 2"/>
          <p:cNvSpPr>
            <a:spLocks noGrp="1"/>
          </p:cNvSpPr>
          <p:nvPr>
            <p:ph idx="1"/>
          </p:nvPr>
        </p:nvSpPr>
        <p:spPr>
          <a:xfrm>
            <a:off x="179388" y="1484313"/>
            <a:ext cx="8424862" cy="4392612"/>
          </a:xfrm>
        </p:spPr>
        <p:txBody>
          <a:bodyPr/>
          <a:lstStyle/>
          <a:p>
            <a:pPr>
              <a:defRPr/>
            </a:pPr>
            <a:r>
              <a:rPr lang="fr-FR" noProof="0" dirty="0" smtClean="0">
                <a:solidFill>
                  <a:srgbClr val="000000"/>
                </a:solidFill>
                <a:ea typeface="ＭＳ Ｐゴシック" pitchFamily="34" charset="-128"/>
              </a:rPr>
              <a:t> </a:t>
            </a:r>
          </a:p>
          <a:p>
            <a:pPr>
              <a:defRPr/>
            </a:pPr>
            <a:r>
              <a:rPr lang="fr-FR" u="sng" noProof="0" dirty="0" smtClean="0">
                <a:solidFill>
                  <a:srgbClr val="000000"/>
                </a:solidFill>
                <a:ea typeface="ＭＳ Ｐゴシック" pitchFamily="34" charset="-128"/>
              </a:rPr>
              <a:t>Si vous envisagez un transfert de dossier, il devrait avoir :</a:t>
            </a:r>
          </a:p>
          <a:p>
            <a:pPr>
              <a:buFontTx/>
              <a:buChar char="•"/>
              <a:defRPr/>
            </a:pPr>
            <a:r>
              <a:rPr lang="fr-FR" b="1" noProof="0" dirty="0" smtClean="0">
                <a:solidFill>
                  <a:srgbClr val="000000"/>
                </a:solidFill>
                <a:ea typeface="ＭＳ Ｐゴシック" pitchFamily="34" charset="-128"/>
              </a:rPr>
              <a:t>Une bonne raison </a:t>
            </a:r>
          </a:p>
          <a:p>
            <a:pPr>
              <a:buFontTx/>
              <a:buChar char="•"/>
              <a:defRPr/>
            </a:pPr>
            <a:r>
              <a:rPr lang="fr-FR" noProof="0" dirty="0" smtClean="0">
                <a:solidFill>
                  <a:srgbClr val="000000"/>
                </a:solidFill>
                <a:ea typeface="ＭＳ Ｐゴシック" pitchFamily="34" charset="-128"/>
              </a:rPr>
              <a:t>Une indication claire que l'enfant recevra  </a:t>
            </a:r>
            <a:r>
              <a:rPr lang="fr-FR" b="1" noProof="0" dirty="0" smtClean="0">
                <a:solidFill>
                  <a:srgbClr val="000000"/>
                </a:solidFill>
                <a:ea typeface="ＭＳ Ｐゴシック" pitchFamily="34" charset="-128"/>
              </a:rPr>
              <a:t>de meilleurs services </a:t>
            </a:r>
            <a:r>
              <a:rPr lang="fr-FR" noProof="0" dirty="0" smtClean="0">
                <a:solidFill>
                  <a:srgbClr val="000000"/>
                </a:solidFill>
                <a:ea typeface="ＭＳ Ｐゴシック" pitchFamily="34" charset="-128"/>
              </a:rPr>
              <a:t>que ceux qu'il/elle reçoit actuellement. </a:t>
            </a:r>
          </a:p>
          <a:p>
            <a:pPr>
              <a:buFontTx/>
              <a:buChar char="•"/>
              <a:defRPr/>
            </a:pPr>
            <a:endParaRPr lang="fr-FR" sz="1100" noProof="0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>
              <a:defRPr/>
            </a:pPr>
            <a:r>
              <a:rPr lang="fr-FR" noProof="0" dirty="0" smtClean="0">
                <a:solidFill>
                  <a:srgbClr val="000000"/>
                </a:solidFill>
                <a:ea typeface="ＭＳ Ｐゴシック" pitchFamily="34" charset="-128"/>
              </a:rPr>
              <a:t>Le transfert de cas pour la simple raison qu'il est difficile de satisfaire les besoins de prise en charge de l'enfant : </a:t>
            </a:r>
          </a:p>
          <a:p>
            <a:pPr>
              <a:buFontTx/>
              <a:buChar char="•"/>
              <a:defRPr/>
            </a:pPr>
            <a:r>
              <a:rPr lang="fr-FR" noProof="0" dirty="0" smtClean="0">
                <a:solidFill>
                  <a:srgbClr val="000000"/>
                </a:solidFill>
                <a:ea typeface="ＭＳ Ｐゴシック" pitchFamily="34" charset="-128"/>
              </a:rPr>
              <a:t>N'est souvent </a:t>
            </a:r>
            <a:r>
              <a:rPr lang="fr-FR" b="1" noProof="0" dirty="0" smtClean="0">
                <a:solidFill>
                  <a:srgbClr val="000000"/>
                </a:solidFill>
                <a:ea typeface="ＭＳ Ｐゴシック" pitchFamily="34" charset="-128"/>
              </a:rPr>
              <a:t>pas dans l’intérêt supérieur de l'enfant ;</a:t>
            </a:r>
          </a:p>
          <a:p>
            <a:pPr>
              <a:buFontTx/>
              <a:buChar char="•"/>
              <a:defRPr/>
            </a:pPr>
            <a:r>
              <a:rPr lang="fr-FR" noProof="0" dirty="0" smtClean="0">
                <a:solidFill>
                  <a:srgbClr val="000000"/>
                </a:solidFill>
                <a:ea typeface="ＭＳ Ｐゴシック" pitchFamily="34" charset="-128"/>
              </a:rPr>
              <a:t>Augmente le risque pour l'enfant de ne pas recevoir les services dont il/elle a besoin.</a:t>
            </a:r>
          </a:p>
          <a:p>
            <a:pPr marL="0" indent="0" algn="ctr">
              <a:defRPr/>
            </a:pPr>
            <a:r>
              <a:rPr lang="fr-FR" sz="1600" noProof="0" dirty="0" smtClean="0">
                <a:solidFill>
                  <a:srgbClr val="000000"/>
                </a:solidFill>
              </a:rPr>
              <a:t>Case Management Guidelines: Section 3</a:t>
            </a:r>
          </a:p>
          <a:p>
            <a:pPr marL="0" indent="0" algn="ctr">
              <a:defRPr/>
            </a:pPr>
            <a:endParaRPr lang="fr-FR" sz="1600" noProof="0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>
              <a:buFontTx/>
              <a:buChar char="•"/>
              <a:defRPr/>
            </a:pPr>
            <a:endParaRPr lang="fr-FR" noProof="0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>
              <a:defRPr/>
            </a:pPr>
            <a:endParaRPr lang="fr-FR" noProof="0" dirty="0" smtClean="0">
              <a:solidFill>
                <a:srgbClr val="000000"/>
              </a:solidFill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42724635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785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fr-FR" b="1" noProof="0" smtClean="0">
                <a:solidFill>
                  <a:srgbClr val="000000"/>
                </a:solidFill>
                <a:ea typeface="ＭＳ Ｐゴシック" pitchFamily="34" charset="-128"/>
              </a:rPr>
              <a:t>POINTS CLÉS DE L'APPRENTISSAGE</a:t>
            </a:r>
          </a:p>
        </p:txBody>
      </p:sp>
      <p:sp>
        <p:nvSpPr>
          <p:cNvPr id="377859" name="Content Placeholder 2"/>
          <p:cNvSpPr>
            <a:spLocks noGrp="1"/>
          </p:cNvSpPr>
          <p:nvPr>
            <p:ph idx="1"/>
          </p:nvPr>
        </p:nvSpPr>
        <p:spPr>
          <a:xfrm>
            <a:off x="251520" y="1628800"/>
            <a:ext cx="7777163" cy="4392613"/>
          </a:xfrm>
        </p:spPr>
        <p:txBody>
          <a:bodyPr/>
          <a:lstStyle/>
          <a:p>
            <a:pPr>
              <a:buFontTx/>
              <a:buChar char="•"/>
              <a:defRPr/>
            </a:pPr>
            <a:r>
              <a:rPr lang="fr-FR" sz="2000" noProof="0" dirty="0" smtClean="0">
                <a:solidFill>
                  <a:srgbClr val="000000"/>
                </a:solidFill>
                <a:ea typeface="ＭＳ Ｐゴシック" pitchFamily="34" charset="-128"/>
              </a:rPr>
              <a:t>Les critères de clôture de dossier doivent être définis mais il existe des critères courants auxquels vous devez vous reporter. </a:t>
            </a:r>
          </a:p>
          <a:p>
            <a:pPr>
              <a:buFontTx/>
              <a:buChar char="•"/>
              <a:defRPr/>
            </a:pPr>
            <a:r>
              <a:rPr lang="fr-FR" sz="2000" noProof="0" dirty="0" smtClean="0">
                <a:solidFill>
                  <a:srgbClr val="000000"/>
                </a:solidFill>
                <a:ea typeface="ＭＳ Ｐゴシック" pitchFamily="34" charset="-128"/>
              </a:rPr>
              <a:t>La clôture de dossier est généralement autorisée par un responsable. </a:t>
            </a:r>
          </a:p>
          <a:p>
            <a:pPr>
              <a:buFontTx/>
              <a:buChar char="•"/>
              <a:defRPr/>
            </a:pPr>
            <a:r>
              <a:rPr lang="fr-FR" sz="2000" noProof="0" dirty="0" smtClean="0">
                <a:solidFill>
                  <a:srgbClr val="000000"/>
                </a:solidFill>
                <a:ea typeface="ＭＳ Ｐゴシック" pitchFamily="34" charset="-128"/>
              </a:rPr>
              <a:t>La clôture de dossier suit généralement plusieurs actions de suivi et inclut un suivi final après la clôture. </a:t>
            </a:r>
          </a:p>
          <a:p>
            <a:pPr>
              <a:buFontTx/>
              <a:buChar char="•"/>
              <a:defRPr/>
            </a:pPr>
            <a:r>
              <a:rPr lang="fr-FR" sz="2000" noProof="0" dirty="0" smtClean="0">
                <a:solidFill>
                  <a:srgbClr val="000000"/>
                </a:solidFill>
                <a:ea typeface="ＭＳ Ｐゴシック" pitchFamily="34" charset="-128"/>
              </a:rPr>
              <a:t>Les dossiers doivent être conservés pendant une période de temps définie après la clôture au cas où il y a nécessité de rouvrir le dossier et doivent tenir compte de la législation nationale. </a:t>
            </a:r>
          </a:p>
          <a:p>
            <a:pPr>
              <a:buFontTx/>
              <a:buChar char="•"/>
              <a:defRPr/>
            </a:pPr>
            <a:r>
              <a:rPr lang="fr-FR" sz="2000" noProof="0" dirty="0" smtClean="0">
                <a:solidFill>
                  <a:srgbClr val="000000"/>
                </a:solidFill>
                <a:ea typeface="ＭＳ Ｐゴシック" pitchFamily="34" charset="-128"/>
              </a:rPr>
              <a:t>Le transfert de dossier nécessite un examen de consentement pour le partage d'informations, une bonne cause, un plan clair de transfert pour des dossiers individuels impliquant l'enfant et la famille. </a:t>
            </a:r>
          </a:p>
          <a:p>
            <a:pPr>
              <a:buFontTx/>
              <a:buChar char="•"/>
              <a:defRPr/>
            </a:pPr>
            <a:endParaRPr lang="fr-FR" noProof="0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>
              <a:buFontTx/>
              <a:buChar char="•"/>
              <a:defRPr/>
            </a:pPr>
            <a:endParaRPr lang="fr-FR" noProof="0" dirty="0" smtClean="0">
              <a:solidFill>
                <a:srgbClr val="000000"/>
              </a:solidFill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11319600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>
              <a:solidFill>
                <a:srgbClr val="0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Picture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0768" y="1880828"/>
            <a:ext cx="3842464" cy="309634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7021553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82" name="Title 1"/>
          <p:cNvSpPr>
            <a:spLocks noGrp="1"/>
          </p:cNvSpPr>
          <p:nvPr>
            <p:ph type="title"/>
          </p:nvPr>
        </p:nvSpPr>
        <p:spPr>
          <a:xfrm>
            <a:off x="865188" y="4941888"/>
            <a:ext cx="7772400" cy="1362075"/>
          </a:xfrm>
        </p:spPr>
        <p:txBody>
          <a:bodyPr/>
          <a:lstStyle/>
          <a:p>
            <a:pPr algn="ctr">
              <a:defRPr/>
            </a:pPr>
            <a:r>
              <a:rPr lang="fr-FR" cap="none" noProof="0" smtClean="0">
                <a:solidFill>
                  <a:srgbClr val="000000"/>
                </a:solidFill>
                <a:ea typeface="ＭＳ Ｐゴシック" pitchFamily="34" charset="-128"/>
              </a:rPr>
              <a:t>Exercice 2</a:t>
            </a:r>
          </a:p>
        </p:txBody>
      </p:sp>
      <p:sp>
        <p:nvSpPr>
          <p:cNvPr id="378883" name="Text Placeholder 2"/>
          <p:cNvSpPr>
            <a:spLocks noGrp="1"/>
          </p:cNvSpPr>
          <p:nvPr>
            <p:ph type="body" idx="1"/>
          </p:nvPr>
        </p:nvSpPr>
        <p:spPr>
          <a:xfrm>
            <a:off x="1042988" y="4149725"/>
            <a:ext cx="7772400" cy="1500188"/>
          </a:xfrm>
        </p:spPr>
        <p:txBody>
          <a:bodyPr/>
          <a:lstStyle/>
          <a:p>
            <a:pPr algn="ctr">
              <a:defRPr/>
            </a:pPr>
            <a:r>
              <a:rPr lang="fr-FR" sz="4000" b="1" noProof="0" smtClean="0">
                <a:solidFill>
                  <a:srgbClr val="000000"/>
                </a:solidFill>
                <a:ea typeface="ＭＳ Ｐゴシック" pitchFamily="34" charset="-128"/>
              </a:rPr>
              <a:t>Élaboration de scénarios </a:t>
            </a:r>
          </a:p>
          <a:p>
            <a:pPr algn="ctr">
              <a:defRPr/>
            </a:pPr>
            <a:endParaRPr lang="fr-FR" sz="4000" b="1" noProof="0" smtClean="0">
              <a:solidFill>
                <a:srgbClr val="000000"/>
              </a:solidFill>
              <a:ea typeface="ＭＳ Ｐゴシック" pitchFamily="34" charset="-128"/>
            </a:endParaRPr>
          </a:p>
        </p:txBody>
      </p:sp>
      <p:pic>
        <p:nvPicPr>
          <p:cNvPr id="37990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6500" y="908050"/>
            <a:ext cx="4759325" cy="327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9909" name="TextBox 2"/>
          <p:cNvSpPr txBox="1">
            <a:spLocks noChangeArrowheads="1"/>
          </p:cNvSpPr>
          <p:nvPr/>
        </p:nvSpPr>
        <p:spPr bwMode="auto">
          <a:xfrm>
            <a:off x="2476500" y="3860800"/>
            <a:ext cx="452755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GB" altLang="fr-FR" sz="900" dirty="0">
                <a:solidFill>
                  <a:srgbClr val="FFFFFF"/>
                </a:solidFill>
                <a:latin typeface="Calibri" pitchFamily="34" charset="0"/>
              </a:rPr>
              <a:t>Photo</a:t>
            </a:r>
            <a:r>
              <a:rPr lang="en-GB" altLang="fr-FR" sz="900" dirty="0">
                <a:solidFill>
                  <a:srgbClr val="FFFFFF"/>
                </a:solidFill>
              </a:rPr>
              <a:t> </a:t>
            </a:r>
            <a:r>
              <a:rPr lang="en-GB" altLang="fr-FR" sz="900" dirty="0">
                <a:solidFill>
                  <a:srgbClr val="FFFFFF"/>
                </a:solidFill>
                <a:latin typeface="Calibri" pitchFamily="34" charset="0"/>
              </a:rPr>
              <a:t>: Minimum Agency Standards for Incorporating Protection into Humanitarian Response</a:t>
            </a:r>
          </a:p>
        </p:txBody>
      </p:sp>
    </p:spTree>
    <p:extLst>
      <p:ext uri="{BB962C8B-B14F-4D97-AF65-F5344CB8AC3E}">
        <p14:creationId xmlns:p14="http://schemas.microsoft.com/office/powerpoint/2010/main" val="396872471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99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fr-FR" b="1" noProof="0" smtClean="0">
                <a:solidFill>
                  <a:srgbClr val="000000"/>
                </a:solidFill>
                <a:ea typeface="ＭＳ Ｐゴシック" pitchFamily="34" charset="-128"/>
              </a:rPr>
              <a:t>Élaboration de scénarios </a:t>
            </a:r>
          </a:p>
        </p:txBody>
      </p:sp>
      <p:sp>
        <p:nvSpPr>
          <p:cNvPr id="3799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1412875"/>
            <a:ext cx="8642350" cy="4392613"/>
          </a:xfrm>
        </p:spPr>
        <p:txBody>
          <a:bodyPr/>
          <a:lstStyle/>
          <a:p>
            <a:pPr marL="0" indent="0">
              <a:defRPr/>
            </a:pPr>
            <a:r>
              <a:rPr lang="fr-FR" noProof="0" dirty="0" smtClean="0">
                <a:solidFill>
                  <a:srgbClr val="000000"/>
                </a:solidFill>
                <a:ea typeface="ＭＳ Ｐゴシック" pitchFamily="34" charset="-128"/>
              </a:rPr>
              <a:t>Veillez à ce que l'enfant/la famille </a:t>
            </a:r>
            <a:r>
              <a:rPr lang="fr-FR" b="1" noProof="0" dirty="0" smtClean="0">
                <a:solidFill>
                  <a:srgbClr val="000000"/>
                </a:solidFill>
                <a:ea typeface="ＭＳ Ｐゴシック" pitchFamily="34" charset="-128"/>
              </a:rPr>
              <a:t>comprenne</a:t>
            </a:r>
            <a:r>
              <a:rPr lang="fr-FR" noProof="0" dirty="0" smtClean="0">
                <a:solidFill>
                  <a:srgbClr val="000000"/>
                </a:solidFill>
                <a:ea typeface="ＭＳ Ｐゴシック" pitchFamily="34" charset="-128"/>
              </a:rPr>
              <a:t> que vous n'êtes impliqué(e) que pour une durée définie. </a:t>
            </a:r>
          </a:p>
          <a:p>
            <a:pPr marL="0" indent="0">
              <a:defRPr/>
            </a:pPr>
            <a:endParaRPr lang="fr-FR" sz="1100" noProof="0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 marL="0" indent="0">
              <a:defRPr/>
            </a:pPr>
            <a:r>
              <a:rPr lang="fr-FR" noProof="0" dirty="0" smtClean="0">
                <a:solidFill>
                  <a:srgbClr val="000000"/>
                </a:solidFill>
                <a:ea typeface="ＭＳ Ｐゴシック" pitchFamily="34" charset="-128"/>
              </a:rPr>
              <a:t>Impliquez l'enfant / la famille tout au long de la gestion du dossier afin que la décision de clôturer le dossier ne surprenne personne. </a:t>
            </a:r>
          </a:p>
          <a:p>
            <a:pPr marL="0" indent="0">
              <a:buFontTx/>
              <a:buChar char="•"/>
              <a:defRPr/>
            </a:pPr>
            <a:endParaRPr lang="fr-FR" sz="1100" noProof="0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 marL="0" indent="0">
              <a:defRPr/>
            </a:pPr>
            <a:r>
              <a:rPr lang="fr-FR" noProof="0" dirty="0" smtClean="0">
                <a:solidFill>
                  <a:srgbClr val="000000"/>
                </a:solidFill>
                <a:ea typeface="ＭＳ Ｐゴシック" pitchFamily="34" charset="-128"/>
              </a:rPr>
              <a:t>Définissez une </a:t>
            </a:r>
            <a:r>
              <a:rPr lang="fr-FR" b="1" noProof="0" dirty="0" smtClean="0">
                <a:solidFill>
                  <a:srgbClr val="000000"/>
                </a:solidFill>
                <a:ea typeface="ＭＳ Ｐゴシック" pitchFamily="34" charset="-128"/>
              </a:rPr>
              <a:t>date cible </a:t>
            </a:r>
            <a:r>
              <a:rPr lang="fr-FR" noProof="0" dirty="0" smtClean="0">
                <a:solidFill>
                  <a:srgbClr val="000000"/>
                </a:solidFill>
                <a:ea typeface="ＭＳ Ｐゴシック" pitchFamily="34" charset="-128"/>
              </a:rPr>
              <a:t>pour l'achèvement du plan de prise en charge / la clôture, même si vous devez la modifier plus tard.</a:t>
            </a:r>
          </a:p>
          <a:p>
            <a:pPr marL="0" indent="0">
              <a:defRPr/>
            </a:pPr>
            <a:endParaRPr lang="fr-FR" sz="1100" noProof="0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 marL="0" indent="0">
              <a:defRPr/>
            </a:pPr>
            <a:r>
              <a:rPr lang="fr-FR" noProof="0" dirty="0" smtClean="0">
                <a:solidFill>
                  <a:srgbClr val="000000"/>
                </a:solidFill>
                <a:ea typeface="ＭＳ Ｐゴシック" pitchFamily="34" charset="-128"/>
              </a:rPr>
              <a:t>Utilisez les soutiens naturels et communautaires de la famille dans votre plan de prise en charge afin qu'il y ait d'autres supports disponibles à la clôture.</a:t>
            </a:r>
          </a:p>
          <a:p>
            <a:pPr marL="0" indent="0" eaLnBrk="1" hangingPunct="1">
              <a:defRPr/>
            </a:pPr>
            <a:endParaRPr lang="fr-FR" noProof="0" dirty="0" smtClean="0">
              <a:solidFill>
                <a:srgbClr val="000000"/>
              </a:solidFill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99200217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093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fr-FR" b="1" noProof="0" smtClean="0">
                <a:solidFill>
                  <a:srgbClr val="000000"/>
                </a:solidFill>
                <a:ea typeface="ＭＳ Ｐゴシック" pitchFamily="34" charset="-128"/>
              </a:rPr>
              <a:t>Élaboration de scénarios...</a:t>
            </a:r>
          </a:p>
        </p:txBody>
      </p:sp>
      <p:sp>
        <p:nvSpPr>
          <p:cNvPr id="380931" name="Content Placeholder 2"/>
          <p:cNvSpPr>
            <a:spLocks noGrp="1"/>
          </p:cNvSpPr>
          <p:nvPr>
            <p:ph idx="1"/>
          </p:nvPr>
        </p:nvSpPr>
        <p:spPr>
          <a:xfrm>
            <a:off x="250825" y="981075"/>
            <a:ext cx="8301038" cy="4392613"/>
          </a:xfrm>
        </p:spPr>
        <p:txBody>
          <a:bodyPr/>
          <a:lstStyle/>
          <a:p>
            <a:pPr marL="0" indent="0">
              <a:defRPr/>
            </a:pPr>
            <a:endParaRPr lang="fr-FR" altLang="en-US" b="1" noProof="0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 marL="0" indent="0">
              <a:defRPr/>
            </a:pPr>
            <a:r>
              <a:rPr lang="fr-FR" altLang="en-US" b="1" noProof="0" dirty="0" smtClean="0">
                <a:solidFill>
                  <a:srgbClr val="000000"/>
                </a:solidFill>
                <a:ea typeface="ＭＳ Ｐゴシック" pitchFamily="34" charset="-128"/>
              </a:rPr>
              <a:t>Parlez ouvertement </a:t>
            </a:r>
            <a:r>
              <a:rPr lang="fr-FR" altLang="en-US" noProof="0" dirty="0" smtClean="0">
                <a:solidFill>
                  <a:srgbClr val="000000"/>
                </a:solidFill>
                <a:ea typeface="ＭＳ Ｐゴシック" pitchFamily="34" charset="-128"/>
              </a:rPr>
              <a:t>de vos sentiments sur la clôture du dossier. </a:t>
            </a:r>
          </a:p>
          <a:p>
            <a:pPr marL="0" indent="0">
              <a:buFontTx/>
              <a:buChar char="•"/>
              <a:defRPr/>
            </a:pPr>
            <a:endParaRPr lang="fr-FR" altLang="en-US" noProof="0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 marL="0" indent="0">
              <a:defRPr/>
            </a:pPr>
            <a:r>
              <a:rPr lang="fr-FR" altLang="en-US" b="1" noProof="0" dirty="0" smtClean="0">
                <a:solidFill>
                  <a:srgbClr val="000000"/>
                </a:solidFill>
                <a:ea typeface="ＭＳ Ｐゴシック" pitchFamily="34" charset="-128"/>
              </a:rPr>
              <a:t>Prévenez</a:t>
            </a:r>
            <a:r>
              <a:rPr lang="fr-FR" altLang="en-US" noProof="0" dirty="0" smtClean="0">
                <a:solidFill>
                  <a:srgbClr val="000000"/>
                </a:solidFill>
                <a:ea typeface="ＭＳ Ｐゴシック" pitchFamily="34" charset="-128"/>
              </a:rPr>
              <a:t> la famille du fait qu'elle pourrait trouver la clôture du dossier difficile. Cela donne aux choses une apparence plus normale et peut en atténuer l'impact.</a:t>
            </a:r>
          </a:p>
          <a:p>
            <a:pPr marL="0" indent="0">
              <a:buFontTx/>
              <a:buChar char="•"/>
              <a:defRPr/>
            </a:pPr>
            <a:endParaRPr lang="fr-FR" altLang="en-US" sz="1100" noProof="0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 marL="0" indent="0">
              <a:defRPr/>
            </a:pPr>
            <a:r>
              <a:rPr lang="fr-FR" altLang="en-US" noProof="0" dirty="0" smtClean="0">
                <a:solidFill>
                  <a:srgbClr val="000000"/>
                </a:solidFill>
                <a:ea typeface="ＭＳ Ｐゴシック" pitchFamily="34" charset="-128"/>
              </a:rPr>
              <a:t>Faites des plans sur ce qu'il y a à faire</a:t>
            </a:r>
            <a:r>
              <a:rPr lang="fr-FR" altLang="en-US" b="1" noProof="0" dirty="0" smtClean="0">
                <a:solidFill>
                  <a:srgbClr val="000000"/>
                </a:solidFill>
                <a:ea typeface="ＭＳ Ｐゴシック" pitchFamily="34" charset="-128"/>
              </a:rPr>
              <a:t> s'il survient un problème après la clôture du dossier. </a:t>
            </a:r>
          </a:p>
          <a:p>
            <a:pPr marL="0" indent="0">
              <a:buFontTx/>
              <a:buChar char="•"/>
              <a:defRPr/>
            </a:pPr>
            <a:endParaRPr lang="fr-FR" altLang="en-US" sz="1100" b="1" noProof="0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 marL="0" indent="0">
              <a:defRPr/>
            </a:pPr>
            <a:r>
              <a:rPr lang="fr-FR" altLang="en-US" b="1" noProof="0" dirty="0" smtClean="0">
                <a:solidFill>
                  <a:srgbClr val="000000"/>
                </a:solidFill>
                <a:ea typeface="ＭＳ Ｐゴシック" pitchFamily="34" charset="-128"/>
              </a:rPr>
              <a:t>Célébrez le début </a:t>
            </a:r>
            <a:r>
              <a:rPr lang="fr-FR" altLang="en-US" noProof="0" dirty="0" smtClean="0">
                <a:solidFill>
                  <a:srgbClr val="000000"/>
                </a:solidFill>
                <a:ea typeface="ＭＳ Ｐゴシック" pitchFamily="34" charset="-128"/>
              </a:rPr>
              <a:t>de la nouvelle situation de famille plutôt que la fin de la relation.</a:t>
            </a:r>
          </a:p>
          <a:p>
            <a:pPr marL="0" indent="0">
              <a:defRPr/>
            </a:pPr>
            <a:endParaRPr lang="fr-FR" altLang="en-US" sz="2800" noProof="0" dirty="0" smtClean="0">
              <a:solidFill>
                <a:srgbClr val="000000"/>
              </a:solidFill>
              <a:ea typeface="ＭＳ Ｐゴシック" pitchFamily="34" charset="-128"/>
            </a:endParaRPr>
          </a:p>
        </p:txBody>
      </p:sp>
      <p:sp>
        <p:nvSpPr>
          <p:cNvPr id="381956" name="TextBox 3"/>
          <p:cNvSpPr txBox="1">
            <a:spLocks noChangeArrowheads="1"/>
          </p:cNvSpPr>
          <p:nvPr/>
        </p:nvSpPr>
        <p:spPr bwMode="auto">
          <a:xfrm>
            <a:off x="8459788" y="6381750"/>
            <a:ext cx="18573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en-GB" altLang="fr-FR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89369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19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fr-FR" b="1" noProof="0" smtClean="0">
                <a:solidFill>
                  <a:srgbClr val="000000"/>
                </a:solidFill>
                <a:ea typeface="ＭＳ Ｐゴシック" pitchFamily="34" charset="-128"/>
              </a:rPr>
              <a:t>POINTS CLÉS DE L'APPRENTISSAGE</a:t>
            </a:r>
          </a:p>
        </p:txBody>
      </p:sp>
      <p:sp>
        <p:nvSpPr>
          <p:cNvPr id="381955" name="Content Placeholder 2"/>
          <p:cNvSpPr>
            <a:spLocks noGrp="1"/>
          </p:cNvSpPr>
          <p:nvPr>
            <p:ph idx="1"/>
          </p:nvPr>
        </p:nvSpPr>
        <p:spPr>
          <a:xfrm>
            <a:off x="250825" y="1412875"/>
            <a:ext cx="8642350" cy="4392613"/>
          </a:xfrm>
        </p:spPr>
        <p:txBody>
          <a:bodyPr/>
          <a:lstStyle/>
          <a:p>
            <a:pPr>
              <a:buFontTx/>
              <a:buChar char="•"/>
              <a:defRPr/>
            </a:pPr>
            <a:r>
              <a:rPr lang="fr-FR" sz="2000" noProof="0" dirty="0" smtClean="0">
                <a:solidFill>
                  <a:srgbClr val="000000"/>
                </a:solidFill>
                <a:ea typeface="ＭＳ Ｐゴシック" pitchFamily="34" charset="-128"/>
              </a:rPr>
              <a:t>Les critères de clôture du dossier doivent être définis au plan local. </a:t>
            </a:r>
          </a:p>
          <a:p>
            <a:pPr>
              <a:buFontTx/>
              <a:buChar char="•"/>
              <a:defRPr/>
            </a:pPr>
            <a:r>
              <a:rPr lang="fr-FR" sz="2000" noProof="0" dirty="0" smtClean="0">
                <a:solidFill>
                  <a:srgbClr val="000000"/>
                </a:solidFill>
                <a:ea typeface="ＭＳ Ｐゴシック" pitchFamily="34" charset="-128"/>
              </a:rPr>
              <a:t>La clôture du dossier ne doit pas avoir lieu immédiatement après l'achèvement du plan de prise en charge mais après quelques suivis supplémentaires. </a:t>
            </a:r>
          </a:p>
          <a:p>
            <a:pPr>
              <a:buFontTx/>
              <a:buChar char="•"/>
              <a:defRPr/>
            </a:pPr>
            <a:r>
              <a:rPr lang="fr-FR" sz="2000" noProof="0" dirty="0" smtClean="0">
                <a:solidFill>
                  <a:srgbClr val="000000"/>
                </a:solidFill>
                <a:ea typeface="ＭＳ Ｐゴシック" pitchFamily="34" charset="-128"/>
              </a:rPr>
              <a:t>La clôture de dossier doit être autorisée. </a:t>
            </a:r>
          </a:p>
          <a:p>
            <a:pPr>
              <a:buFontTx/>
              <a:buChar char="•"/>
              <a:defRPr/>
            </a:pPr>
            <a:r>
              <a:rPr lang="fr-FR" sz="2000" noProof="0" dirty="0" smtClean="0">
                <a:solidFill>
                  <a:srgbClr val="000000"/>
                </a:solidFill>
                <a:ea typeface="ＭＳ Ｐゴシック" pitchFamily="34" charset="-128"/>
              </a:rPr>
              <a:t>Après la clôture du dossier un suivi final est nécessaire dans un délai de 3 mois. </a:t>
            </a:r>
          </a:p>
          <a:p>
            <a:pPr>
              <a:buFontTx/>
              <a:buChar char="•"/>
              <a:defRPr/>
            </a:pPr>
            <a:r>
              <a:rPr lang="fr-FR" sz="2000" noProof="0" dirty="0" smtClean="0">
                <a:solidFill>
                  <a:srgbClr val="000000"/>
                </a:solidFill>
                <a:ea typeface="ＭＳ Ｐゴシック" pitchFamily="34" charset="-128"/>
              </a:rPr>
              <a:t>Les dossiers peuvent être ré ouverts et pour cette raison les dossiers doivent être conservés. </a:t>
            </a:r>
          </a:p>
          <a:p>
            <a:pPr>
              <a:buFontTx/>
              <a:buChar char="•"/>
              <a:defRPr/>
            </a:pPr>
            <a:r>
              <a:rPr lang="fr-FR" sz="2000" noProof="0" dirty="0" smtClean="0">
                <a:solidFill>
                  <a:srgbClr val="000000"/>
                </a:solidFill>
                <a:ea typeface="ＭＳ Ｐゴシック" pitchFamily="34" charset="-128"/>
              </a:rPr>
              <a:t>Le transfert de cas a ses procédures propres et ne doit avoir lieu que s'il est dans le meilleur intérêt de l'enfant. </a:t>
            </a:r>
          </a:p>
          <a:p>
            <a:pPr>
              <a:buFontTx/>
              <a:buChar char="•"/>
              <a:defRPr/>
            </a:pPr>
            <a:r>
              <a:rPr lang="fr-FR" sz="2000" noProof="0" dirty="0" smtClean="0">
                <a:solidFill>
                  <a:srgbClr val="000000"/>
                </a:solidFill>
                <a:ea typeface="ＭＳ Ｐゴシック" pitchFamily="34" charset="-128"/>
              </a:rPr>
              <a:t>La communication autour de la clôture du dossier est difficile mais essentielle pour une pleine participation de l'enfant et de la famille dans la résolution du cas. </a:t>
            </a:r>
          </a:p>
        </p:txBody>
      </p:sp>
    </p:spTree>
    <p:extLst>
      <p:ext uri="{BB962C8B-B14F-4D97-AF65-F5344CB8AC3E}">
        <p14:creationId xmlns:p14="http://schemas.microsoft.com/office/powerpoint/2010/main" val="2208883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42" name="AutoShape 31"/>
          <p:cNvSpPr>
            <a:spLocks noChangeArrowheads="1"/>
          </p:cNvSpPr>
          <p:nvPr/>
        </p:nvSpPr>
        <p:spPr bwMode="auto">
          <a:xfrm>
            <a:off x="5638800" y="2795588"/>
            <a:ext cx="3351213" cy="1106487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fr-FR" sz="2000" b="1" dirty="0">
                <a:solidFill>
                  <a:srgbClr val="000000"/>
                </a:solidFill>
              </a:rPr>
              <a:t>3.</a:t>
            </a:r>
            <a:r>
              <a:rPr lang="en-US" altLang="fr-FR" sz="2000" dirty="0">
                <a:solidFill>
                  <a:srgbClr val="000000"/>
                </a:solidFill>
              </a:rPr>
              <a:t> </a:t>
            </a:r>
            <a:r>
              <a:rPr lang="en-US" altLang="fr-FR" sz="2000" dirty="0" err="1">
                <a:solidFill>
                  <a:srgbClr val="000000"/>
                </a:solidFill>
              </a:rPr>
              <a:t>Élaborer</a:t>
            </a:r>
            <a:r>
              <a:rPr lang="en-US" altLang="fr-FR" sz="2000" dirty="0">
                <a:solidFill>
                  <a:srgbClr val="000000"/>
                </a:solidFill>
              </a:rPr>
              <a:t> un </a:t>
            </a:r>
            <a:r>
              <a:rPr lang="fr-FR" altLang="fr-FR" sz="2000" b="1" dirty="0" smtClean="0">
                <a:solidFill>
                  <a:srgbClr val="000000"/>
                </a:solidFill>
              </a:rPr>
              <a:t>plan de prise en charge</a:t>
            </a:r>
            <a:r>
              <a:rPr lang="en-US" altLang="fr-FR" sz="2000" dirty="0" smtClean="0">
                <a:solidFill>
                  <a:srgbClr val="000000"/>
                </a:solidFill>
              </a:rPr>
              <a:t> </a:t>
            </a:r>
            <a:r>
              <a:rPr lang="en-US" altLang="fr-FR" sz="2000" dirty="0">
                <a:solidFill>
                  <a:srgbClr val="000000"/>
                </a:solidFill>
              </a:rPr>
              <a:t>pour </a:t>
            </a:r>
            <a:r>
              <a:rPr lang="en-US" altLang="fr-FR" sz="2000" dirty="0" err="1">
                <a:solidFill>
                  <a:srgbClr val="000000"/>
                </a:solidFill>
              </a:rPr>
              <a:t>chaque</a:t>
            </a:r>
            <a:r>
              <a:rPr lang="en-US" altLang="fr-FR" sz="2000" dirty="0">
                <a:solidFill>
                  <a:srgbClr val="000000"/>
                </a:solidFill>
              </a:rPr>
              <a:t> enfant. </a:t>
            </a:r>
          </a:p>
        </p:txBody>
      </p:sp>
      <p:sp>
        <p:nvSpPr>
          <p:cNvPr id="368643" name="AutoShape 29"/>
          <p:cNvSpPr>
            <a:spLocks noChangeArrowheads="1"/>
          </p:cNvSpPr>
          <p:nvPr/>
        </p:nvSpPr>
        <p:spPr bwMode="auto">
          <a:xfrm>
            <a:off x="5435600" y="4578350"/>
            <a:ext cx="3554413" cy="1387475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fr-FR" sz="2000" b="1" dirty="0">
                <a:solidFill>
                  <a:srgbClr val="000000"/>
                </a:solidFill>
              </a:rPr>
              <a:t>4. </a:t>
            </a:r>
            <a:r>
              <a:rPr lang="en-US" altLang="fr-FR" sz="2000" b="1" dirty="0" err="1" smtClean="0">
                <a:solidFill>
                  <a:srgbClr val="000000"/>
                </a:solidFill>
              </a:rPr>
              <a:t>Mettre</a:t>
            </a:r>
            <a:r>
              <a:rPr lang="en-US" altLang="fr-FR" sz="2000" b="1" dirty="0" smtClean="0">
                <a:solidFill>
                  <a:srgbClr val="000000"/>
                </a:solidFill>
              </a:rPr>
              <a:t> en oeuvre </a:t>
            </a:r>
            <a:r>
              <a:rPr lang="en-US" altLang="fr-FR" sz="2000" b="1" dirty="0">
                <a:solidFill>
                  <a:srgbClr val="000000"/>
                </a:solidFill>
              </a:rPr>
              <a:t>le </a:t>
            </a:r>
            <a:r>
              <a:rPr lang="fr-FR" altLang="fr-FR" sz="2000" b="1" dirty="0" smtClean="0">
                <a:solidFill>
                  <a:srgbClr val="000000"/>
                </a:solidFill>
              </a:rPr>
              <a:t>plan de prise en charge</a:t>
            </a:r>
            <a:r>
              <a:rPr lang="en-US" altLang="fr-FR" sz="2000" dirty="0" smtClean="0">
                <a:solidFill>
                  <a:srgbClr val="000000"/>
                </a:solidFill>
              </a:rPr>
              <a:t>, </a:t>
            </a:r>
            <a:r>
              <a:rPr lang="en-US" altLang="fr-FR" sz="2000" dirty="0">
                <a:solidFill>
                  <a:srgbClr val="000000"/>
                </a:solidFill>
              </a:rPr>
              <a:t>y </a:t>
            </a:r>
            <a:r>
              <a:rPr lang="en-US" altLang="fr-FR" sz="2000" dirty="0" err="1">
                <a:solidFill>
                  <a:srgbClr val="000000"/>
                </a:solidFill>
              </a:rPr>
              <a:t>compris</a:t>
            </a:r>
            <a:r>
              <a:rPr lang="en-US" altLang="fr-FR" sz="2000" dirty="0">
                <a:solidFill>
                  <a:srgbClr val="000000"/>
                </a:solidFill>
              </a:rPr>
              <a:t> un </a:t>
            </a:r>
            <a:r>
              <a:rPr lang="en-US" altLang="fr-FR" sz="2000" dirty="0" err="1">
                <a:solidFill>
                  <a:srgbClr val="000000"/>
                </a:solidFill>
              </a:rPr>
              <a:t>soutien</a:t>
            </a:r>
            <a:r>
              <a:rPr lang="en-US" altLang="fr-FR" sz="2000" dirty="0">
                <a:solidFill>
                  <a:srgbClr val="000000"/>
                </a:solidFill>
              </a:rPr>
              <a:t> direct et des services </a:t>
            </a:r>
            <a:r>
              <a:rPr lang="en-US" altLang="fr-FR" sz="2000" dirty="0" err="1">
                <a:solidFill>
                  <a:srgbClr val="000000"/>
                </a:solidFill>
              </a:rPr>
              <a:t>d'orientation</a:t>
            </a:r>
            <a:r>
              <a:rPr lang="en-US" altLang="fr-FR" sz="2000" dirty="0">
                <a:solidFill>
                  <a:srgbClr val="000000"/>
                </a:solidFill>
              </a:rPr>
              <a:t>. </a:t>
            </a:r>
          </a:p>
        </p:txBody>
      </p:sp>
      <p:sp>
        <p:nvSpPr>
          <p:cNvPr id="368644" name="AutoShape 32"/>
          <p:cNvSpPr>
            <a:spLocks noChangeArrowheads="1"/>
          </p:cNvSpPr>
          <p:nvPr/>
        </p:nvSpPr>
        <p:spPr bwMode="auto">
          <a:xfrm>
            <a:off x="115888" y="4989513"/>
            <a:ext cx="3552825" cy="976312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fr-FR" sz="2000" dirty="0">
                <a:solidFill>
                  <a:srgbClr val="000000"/>
                </a:solidFill>
              </a:rPr>
              <a:t>5. </a:t>
            </a:r>
            <a:r>
              <a:rPr lang="en-US" altLang="fr-FR" sz="2000" dirty="0" err="1" smtClean="0">
                <a:solidFill>
                  <a:srgbClr val="000000"/>
                </a:solidFill>
              </a:rPr>
              <a:t>Suivi</a:t>
            </a:r>
            <a:r>
              <a:rPr lang="en-US" altLang="fr-FR" sz="2000" dirty="0" smtClean="0">
                <a:solidFill>
                  <a:srgbClr val="000000"/>
                </a:solidFill>
              </a:rPr>
              <a:t> et revue </a:t>
            </a:r>
            <a:r>
              <a:rPr lang="en-US" altLang="fr-FR" sz="2000" dirty="0" err="1" smtClean="0">
                <a:solidFill>
                  <a:srgbClr val="000000"/>
                </a:solidFill>
              </a:rPr>
              <a:t>réguliers</a:t>
            </a:r>
            <a:r>
              <a:rPr lang="en-US" altLang="fr-FR" sz="2000" dirty="0" smtClean="0">
                <a:solidFill>
                  <a:srgbClr val="000000"/>
                </a:solidFill>
              </a:rPr>
              <a:t> des dossiers</a:t>
            </a:r>
            <a:endParaRPr lang="en-GB" altLang="fr-FR" sz="2000" dirty="0">
              <a:solidFill>
                <a:srgbClr val="000000"/>
              </a:solidFill>
            </a:endParaRPr>
          </a:p>
        </p:txBody>
      </p:sp>
      <p:sp>
        <p:nvSpPr>
          <p:cNvPr id="368645" name="AutoShape 33"/>
          <p:cNvSpPr>
            <a:spLocks noChangeArrowheads="1"/>
          </p:cNvSpPr>
          <p:nvPr/>
        </p:nvSpPr>
        <p:spPr bwMode="auto">
          <a:xfrm>
            <a:off x="803275" y="3343275"/>
            <a:ext cx="1889125" cy="79375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FF0000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fr-FR" sz="2000" b="1" dirty="0">
                <a:solidFill>
                  <a:srgbClr val="000000"/>
                </a:solidFill>
              </a:rPr>
              <a:t>6. </a:t>
            </a:r>
            <a:r>
              <a:rPr lang="en-US" altLang="fr-FR" sz="2000" b="1" dirty="0" err="1">
                <a:solidFill>
                  <a:srgbClr val="000000"/>
                </a:solidFill>
              </a:rPr>
              <a:t>Clôturer</a:t>
            </a:r>
            <a:r>
              <a:rPr lang="en-US" altLang="fr-FR" sz="2000" b="1" dirty="0">
                <a:solidFill>
                  <a:srgbClr val="000000"/>
                </a:solidFill>
              </a:rPr>
              <a:t> le </a:t>
            </a:r>
            <a:r>
              <a:rPr lang="en-US" altLang="fr-FR" sz="2000" b="1" dirty="0" smtClean="0">
                <a:solidFill>
                  <a:srgbClr val="000000"/>
                </a:solidFill>
              </a:rPr>
              <a:t>dossier </a:t>
            </a:r>
            <a:endParaRPr lang="en-US" altLang="fr-FR" sz="2000" b="1" dirty="0">
              <a:solidFill>
                <a:srgbClr val="000000"/>
              </a:solidFill>
            </a:endParaRPr>
          </a:p>
        </p:txBody>
      </p:sp>
      <p:sp>
        <p:nvSpPr>
          <p:cNvPr id="368646" name="AutoShape 28"/>
          <p:cNvSpPr>
            <a:spLocks noChangeArrowheads="1"/>
          </p:cNvSpPr>
          <p:nvPr/>
        </p:nvSpPr>
        <p:spPr bwMode="auto">
          <a:xfrm>
            <a:off x="5435600" y="830263"/>
            <a:ext cx="3554413" cy="1389062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fr-FR" sz="2000" b="1" dirty="0">
                <a:solidFill>
                  <a:srgbClr val="000000"/>
                </a:solidFill>
              </a:rPr>
              <a:t>2. </a:t>
            </a:r>
            <a:r>
              <a:rPr lang="en-US" altLang="fr-FR" sz="2000" b="1" dirty="0" err="1">
                <a:solidFill>
                  <a:srgbClr val="000000"/>
                </a:solidFill>
              </a:rPr>
              <a:t>Évaluer</a:t>
            </a:r>
            <a:r>
              <a:rPr lang="en-US" altLang="fr-FR" sz="2000" b="1" dirty="0">
                <a:solidFill>
                  <a:srgbClr val="000000"/>
                </a:solidFill>
              </a:rPr>
              <a:t> </a:t>
            </a:r>
            <a:r>
              <a:rPr lang="en-US" altLang="fr-FR" sz="2000" dirty="0">
                <a:solidFill>
                  <a:srgbClr val="000000"/>
                </a:solidFill>
              </a:rPr>
              <a:t>les </a:t>
            </a:r>
            <a:r>
              <a:rPr lang="en-US" altLang="fr-FR" sz="2000" dirty="0" err="1" smtClean="0">
                <a:solidFill>
                  <a:srgbClr val="000000"/>
                </a:solidFill>
              </a:rPr>
              <a:t>besoins</a:t>
            </a:r>
            <a:r>
              <a:rPr lang="en-US" altLang="fr-FR" sz="2000" dirty="0" smtClean="0">
                <a:solidFill>
                  <a:srgbClr val="000000"/>
                </a:solidFill>
              </a:rPr>
              <a:t> des </a:t>
            </a:r>
            <a:r>
              <a:rPr lang="en-US" altLang="fr-FR" sz="2000" dirty="0" err="1">
                <a:solidFill>
                  <a:srgbClr val="000000"/>
                </a:solidFill>
              </a:rPr>
              <a:t>enfants</a:t>
            </a:r>
            <a:r>
              <a:rPr lang="en-US" altLang="fr-FR" sz="2000" dirty="0">
                <a:solidFill>
                  <a:srgbClr val="000000"/>
                </a:solidFill>
              </a:rPr>
              <a:t> et des </a:t>
            </a:r>
            <a:r>
              <a:rPr lang="en-US" altLang="fr-FR" sz="2000" dirty="0" err="1">
                <a:solidFill>
                  <a:srgbClr val="000000"/>
                </a:solidFill>
              </a:rPr>
              <a:t>familles</a:t>
            </a:r>
            <a:r>
              <a:rPr lang="en-US" altLang="fr-FR" sz="2000" dirty="0">
                <a:solidFill>
                  <a:srgbClr val="000000"/>
                </a:solidFill>
              </a:rPr>
              <a:t>. </a:t>
            </a:r>
          </a:p>
        </p:txBody>
      </p:sp>
      <p:cxnSp>
        <p:nvCxnSpPr>
          <p:cNvPr id="368647" name="AutoShape 34"/>
          <p:cNvCxnSpPr>
            <a:cxnSpLocks noChangeShapeType="1"/>
          </p:cNvCxnSpPr>
          <p:nvPr/>
        </p:nvCxnSpPr>
        <p:spPr bwMode="auto">
          <a:xfrm>
            <a:off x="3903663" y="1419225"/>
            <a:ext cx="1336675" cy="0"/>
          </a:xfrm>
          <a:prstGeom prst="straightConnector1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68648" name="AutoShape 35"/>
          <p:cNvCxnSpPr>
            <a:cxnSpLocks noChangeShapeType="1"/>
          </p:cNvCxnSpPr>
          <p:nvPr/>
        </p:nvCxnSpPr>
        <p:spPr bwMode="auto">
          <a:xfrm flipV="1">
            <a:off x="3592513" y="1855788"/>
            <a:ext cx="1617662" cy="2971800"/>
          </a:xfrm>
          <a:prstGeom prst="straightConnector1">
            <a:avLst/>
          </a:prstGeom>
          <a:noFill/>
          <a:ln w="38100">
            <a:solidFill>
              <a:srgbClr val="000000"/>
            </a:solidFill>
            <a:prstDash val="dash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68649" name="AutoShape 36"/>
          <p:cNvCxnSpPr>
            <a:cxnSpLocks noChangeShapeType="1"/>
          </p:cNvCxnSpPr>
          <p:nvPr/>
        </p:nvCxnSpPr>
        <p:spPr bwMode="auto">
          <a:xfrm>
            <a:off x="7213600" y="2355850"/>
            <a:ext cx="0" cy="344488"/>
          </a:xfrm>
          <a:prstGeom prst="straightConnector1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68650" name="AutoShape 37"/>
          <p:cNvCxnSpPr>
            <a:cxnSpLocks noChangeShapeType="1"/>
          </p:cNvCxnSpPr>
          <p:nvPr/>
        </p:nvCxnSpPr>
        <p:spPr bwMode="auto">
          <a:xfrm>
            <a:off x="7243763" y="4137025"/>
            <a:ext cx="0" cy="296863"/>
          </a:xfrm>
          <a:prstGeom prst="straightConnector1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68651" name="AutoShape 38"/>
          <p:cNvCxnSpPr>
            <a:cxnSpLocks noChangeShapeType="1"/>
          </p:cNvCxnSpPr>
          <p:nvPr/>
        </p:nvCxnSpPr>
        <p:spPr bwMode="auto">
          <a:xfrm flipH="1">
            <a:off x="3833813" y="5387975"/>
            <a:ext cx="1476375" cy="0"/>
          </a:xfrm>
          <a:prstGeom prst="straightConnector1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68652" name="AutoShape 40"/>
          <p:cNvCxnSpPr>
            <a:cxnSpLocks noChangeShapeType="1"/>
          </p:cNvCxnSpPr>
          <p:nvPr/>
        </p:nvCxnSpPr>
        <p:spPr bwMode="auto">
          <a:xfrm flipV="1">
            <a:off x="1760538" y="4217988"/>
            <a:ext cx="0" cy="630237"/>
          </a:xfrm>
          <a:prstGeom prst="straightConnector1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68653" name="AutoShape 27"/>
          <p:cNvSpPr>
            <a:spLocks noChangeArrowheads="1"/>
          </p:cNvSpPr>
          <p:nvPr/>
        </p:nvSpPr>
        <p:spPr bwMode="auto">
          <a:xfrm>
            <a:off x="103188" y="815975"/>
            <a:ext cx="3552825" cy="1800225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fr-FR" sz="2000" b="1">
                <a:solidFill>
                  <a:srgbClr val="000000"/>
                </a:solidFill>
              </a:rPr>
              <a:t>1. Identifier et enregistrer</a:t>
            </a:r>
            <a:r>
              <a:rPr lang="en-US" altLang="fr-FR" sz="2000">
                <a:solidFill>
                  <a:srgbClr val="000000"/>
                </a:solidFill>
              </a:rPr>
              <a:t> les enfants vulnérables, y compris la sensibilisation des communautés affectées</a:t>
            </a:r>
          </a:p>
        </p:txBody>
      </p:sp>
      <p:sp>
        <p:nvSpPr>
          <p:cNvPr id="367630" name="Rectangle 3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GB">
              <a:solidFill>
                <a:srgbClr val="000000"/>
              </a:solidFill>
              <a:latin typeface="Arial" charset="0"/>
              <a:ea typeface="ＭＳ Ｐゴシック" pitchFamily="34" charset="-128"/>
            </a:endParaRPr>
          </a:p>
        </p:txBody>
      </p:sp>
      <p:sp>
        <p:nvSpPr>
          <p:cNvPr id="367631" name="Rectangle 40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  <a:latin typeface="Arial" charset="0"/>
              <a:ea typeface="ＭＳ Ｐゴシック" pitchFamily="34" charset="-128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31415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>
              <a:solidFill>
                <a:srgbClr val="0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Picture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0768" y="1880828"/>
            <a:ext cx="3842464" cy="309634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7021553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6594" name="Title 1"/>
          <p:cNvSpPr>
            <a:spLocks noGrp="1"/>
          </p:cNvSpPr>
          <p:nvPr>
            <p:ph type="title"/>
          </p:nvPr>
        </p:nvSpPr>
        <p:spPr>
          <a:xfrm>
            <a:off x="250825" y="836613"/>
            <a:ext cx="8137599" cy="720725"/>
          </a:xfrm>
        </p:spPr>
        <p:txBody>
          <a:bodyPr/>
          <a:lstStyle/>
          <a:p>
            <a:pPr>
              <a:defRPr/>
            </a:pPr>
            <a:r>
              <a:rPr lang="fr-FR" b="1" noProof="0" smtClean="0">
                <a:solidFill>
                  <a:srgbClr val="000000"/>
                </a:solidFill>
                <a:ea typeface="ＭＳ Ｐゴシック" pitchFamily="34" charset="-128"/>
              </a:rPr>
              <a:t>Objectif du module et acquis d'apprentissage</a:t>
            </a:r>
          </a:p>
        </p:txBody>
      </p:sp>
      <p:sp>
        <p:nvSpPr>
          <p:cNvPr id="366595" name="Content Placeholder 2"/>
          <p:cNvSpPr>
            <a:spLocks noGrp="1"/>
          </p:cNvSpPr>
          <p:nvPr>
            <p:ph idx="1"/>
          </p:nvPr>
        </p:nvSpPr>
        <p:spPr>
          <a:xfrm>
            <a:off x="250825" y="1700213"/>
            <a:ext cx="8424863" cy="4392612"/>
          </a:xfrm>
        </p:spPr>
        <p:txBody>
          <a:bodyPr/>
          <a:lstStyle/>
          <a:p>
            <a:pPr>
              <a:defRPr/>
            </a:pPr>
            <a:r>
              <a:rPr lang="fr-FR" sz="2000" b="1" noProof="0" dirty="0" smtClean="0">
                <a:solidFill>
                  <a:srgbClr val="000000"/>
                </a:solidFill>
                <a:ea typeface="ＭＳ Ｐゴシック" pitchFamily="34" charset="-128"/>
              </a:rPr>
              <a:t>Objectif du module : </a:t>
            </a:r>
            <a:r>
              <a:rPr lang="fr-FR" sz="2000" noProof="0" dirty="0" smtClean="0">
                <a:solidFill>
                  <a:srgbClr val="000000"/>
                </a:solidFill>
                <a:ea typeface="ＭＳ Ｐゴシック" pitchFamily="34" charset="-128"/>
              </a:rPr>
              <a:t>Enseigner aux participants l'étape de la gestion de cas relative à la clôture de dossiers, des exemples permettant de communiquer l'importance de la clôture du dossier aux enfants et aux familles.</a:t>
            </a:r>
          </a:p>
          <a:p>
            <a:pPr>
              <a:defRPr/>
            </a:pPr>
            <a:endParaRPr lang="fr-FR" sz="2000" b="1" noProof="0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>
              <a:defRPr/>
            </a:pPr>
            <a:r>
              <a:rPr lang="fr-FR" sz="2000" b="1" noProof="0" dirty="0" smtClean="0">
                <a:solidFill>
                  <a:srgbClr val="000000"/>
                </a:solidFill>
                <a:ea typeface="ＭＳ Ｐゴシック" pitchFamily="34" charset="-128"/>
              </a:rPr>
              <a:t>Acquis d'apprentissage :</a:t>
            </a:r>
          </a:p>
          <a:p>
            <a:pPr>
              <a:buFontTx/>
              <a:buChar char="•"/>
              <a:defRPr/>
            </a:pPr>
            <a:r>
              <a:rPr lang="fr-FR" sz="2000" noProof="0" dirty="0" smtClean="0">
                <a:solidFill>
                  <a:srgbClr val="000000"/>
                </a:solidFill>
                <a:ea typeface="ＭＳ Ｐゴシック" pitchFamily="34" charset="-128"/>
              </a:rPr>
              <a:t>Expliquer l'étape de la gestion de cas relative à la clôture du dossier et les critères de clôture et de transfert de cas.</a:t>
            </a:r>
          </a:p>
          <a:p>
            <a:pPr>
              <a:buFontTx/>
              <a:buChar char="•"/>
              <a:defRPr/>
            </a:pPr>
            <a:r>
              <a:rPr lang="fr-FR" sz="2000" noProof="0" dirty="0" smtClean="0">
                <a:solidFill>
                  <a:srgbClr val="000000"/>
                </a:solidFill>
                <a:ea typeface="ＭＳ Ｐゴシック" pitchFamily="34" charset="-128"/>
              </a:rPr>
              <a:t>Donnez des exemples de la façon dont on peut informer la famille de la clôture d'un dossier.</a:t>
            </a:r>
          </a:p>
          <a:p>
            <a:pPr>
              <a:buFontTx/>
              <a:buChar char="•"/>
              <a:defRPr/>
            </a:pPr>
            <a:r>
              <a:rPr lang="fr-FR" sz="2000" noProof="0" dirty="0" smtClean="0">
                <a:solidFill>
                  <a:srgbClr val="000000"/>
                </a:solidFill>
                <a:ea typeface="ＭＳ Ｐゴシック" pitchFamily="34" charset="-128"/>
              </a:rPr>
              <a:t>Savoir pourquoi la communication est importante au moment de la clôture de dossier.</a:t>
            </a:r>
          </a:p>
          <a:p>
            <a:pPr>
              <a:defRPr/>
            </a:pPr>
            <a:endParaRPr lang="fr-FR" sz="2000" noProof="0" dirty="0" smtClean="0">
              <a:solidFill>
                <a:srgbClr val="000000"/>
              </a:solidFill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7696854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6594" name="Title 1"/>
          <p:cNvSpPr>
            <a:spLocks noGrp="1"/>
          </p:cNvSpPr>
          <p:nvPr>
            <p:ph type="title"/>
          </p:nvPr>
        </p:nvSpPr>
        <p:spPr>
          <a:xfrm>
            <a:off x="250825" y="836613"/>
            <a:ext cx="7993583" cy="720725"/>
          </a:xfrm>
        </p:spPr>
        <p:txBody>
          <a:bodyPr/>
          <a:lstStyle/>
          <a:p>
            <a:pPr>
              <a:defRPr/>
            </a:pPr>
            <a:r>
              <a:rPr lang="fr-FR" b="1" noProof="0" dirty="0" smtClean="0">
                <a:solidFill>
                  <a:srgbClr val="000000"/>
                </a:solidFill>
                <a:ea typeface="ＭＳ Ｐゴシック" pitchFamily="34" charset="-128"/>
              </a:rPr>
              <a:t>Objectif du module et acquis d'apprentissage</a:t>
            </a:r>
          </a:p>
        </p:txBody>
      </p:sp>
      <p:sp>
        <p:nvSpPr>
          <p:cNvPr id="366595" name="Content Placeholder 2"/>
          <p:cNvSpPr>
            <a:spLocks noGrp="1"/>
          </p:cNvSpPr>
          <p:nvPr>
            <p:ph idx="1"/>
          </p:nvPr>
        </p:nvSpPr>
        <p:spPr>
          <a:xfrm>
            <a:off x="250825" y="1700213"/>
            <a:ext cx="8424863" cy="4392612"/>
          </a:xfrm>
        </p:spPr>
        <p:txBody>
          <a:bodyPr/>
          <a:lstStyle/>
          <a:p>
            <a:pPr>
              <a:defRPr/>
            </a:pPr>
            <a:r>
              <a:rPr lang="fr-FR" sz="2000" b="1" noProof="0" dirty="0" smtClean="0">
                <a:solidFill>
                  <a:srgbClr val="000000"/>
                </a:solidFill>
                <a:ea typeface="ＭＳ Ｐゴシック" pitchFamily="34" charset="-128"/>
              </a:rPr>
              <a:t>Objectif du module : </a:t>
            </a:r>
            <a:r>
              <a:rPr lang="fr-FR" sz="2000" noProof="0" dirty="0" smtClean="0">
                <a:solidFill>
                  <a:srgbClr val="000000"/>
                </a:solidFill>
                <a:ea typeface="ＭＳ Ｐゴシック" pitchFamily="34" charset="-128"/>
              </a:rPr>
              <a:t>Enseigner aux participants l'étape de la gestion de cas relative à la clôture de dossiers, des exemples permettant de communiquer l'importance de la clôture du dossier aux enfants et aux familles.</a:t>
            </a:r>
          </a:p>
          <a:p>
            <a:pPr>
              <a:defRPr/>
            </a:pPr>
            <a:endParaRPr lang="fr-FR" sz="2000" b="1" noProof="0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>
              <a:defRPr/>
            </a:pPr>
            <a:r>
              <a:rPr lang="fr-FR" sz="2000" b="1" noProof="0" dirty="0" smtClean="0">
                <a:solidFill>
                  <a:srgbClr val="000000"/>
                </a:solidFill>
                <a:ea typeface="ＭＳ Ｐゴシック" pitchFamily="34" charset="-128"/>
              </a:rPr>
              <a:t>Acquis d'apprentissage :</a:t>
            </a:r>
          </a:p>
          <a:p>
            <a:pPr>
              <a:buFontTx/>
              <a:buChar char="•"/>
              <a:defRPr/>
            </a:pPr>
            <a:r>
              <a:rPr lang="fr-FR" sz="2000" noProof="0" dirty="0" smtClean="0">
                <a:solidFill>
                  <a:srgbClr val="000000"/>
                </a:solidFill>
                <a:ea typeface="ＭＳ Ｐゴシック" pitchFamily="34" charset="-128"/>
              </a:rPr>
              <a:t>Expliquer l'étape de la gestion de cas relative à la clôture du dossier et les critères de clôture et de transfert de dossier.</a:t>
            </a:r>
          </a:p>
          <a:p>
            <a:pPr>
              <a:buFontTx/>
              <a:buChar char="•"/>
              <a:defRPr/>
            </a:pPr>
            <a:r>
              <a:rPr lang="fr-FR" sz="2000" noProof="0" dirty="0" smtClean="0">
                <a:solidFill>
                  <a:srgbClr val="000000"/>
                </a:solidFill>
                <a:ea typeface="ＭＳ Ｐゴシック" pitchFamily="34" charset="-128"/>
              </a:rPr>
              <a:t>Donnez des exemples de la façon dont on peut informer la famille de la clôture d'un dossier.</a:t>
            </a:r>
          </a:p>
          <a:p>
            <a:pPr>
              <a:buFontTx/>
              <a:buChar char="•"/>
              <a:defRPr/>
            </a:pPr>
            <a:r>
              <a:rPr lang="fr-FR" sz="2000" noProof="0" dirty="0" smtClean="0">
                <a:solidFill>
                  <a:srgbClr val="000000"/>
                </a:solidFill>
                <a:ea typeface="ＭＳ Ｐゴシック" pitchFamily="34" charset="-128"/>
              </a:rPr>
              <a:t>Savoir pourquoi la communication est importante au moment de la clôture de dossier.</a:t>
            </a:r>
          </a:p>
          <a:p>
            <a:pPr>
              <a:defRPr/>
            </a:pPr>
            <a:endParaRPr lang="fr-FR" noProof="0" dirty="0" smtClean="0">
              <a:solidFill>
                <a:srgbClr val="000000"/>
              </a:solidFill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5505004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42" name="Title 1"/>
          <p:cNvSpPr>
            <a:spLocks noGrp="1"/>
          </p:cNvSpPr>
          <p:nvPr>
            <p:ph type="title"/>
          </p:nvPr>
        </p:nvSpPr>
        <p:spPr>
          <a:xfrm>
            <a:off x="827088" y="4911725"/>
            <a:ext cx="7772400" cy="1362075"/>
          </a:xfrm>
        </p:spPr>
        <p:txBody>
          <a:bodyPr/>
          <a:lstStyle/>
          <a:p>
            <a:pPr algn="ctr">
              <a:defRPr/>
            </a:pPr>
            <a:r>
              <a:rPr lang="fr-FR" cap="none" noProof="0" smtClean="0">
                <a:solidFill>
                  <a:srgbClr val="000000"/>
                </a:solidFill>
                <a:ea typeface="ＭＳ Ｐゴシック" pitchFamily="34" charset="-128"/>
              </a:rPr>
              <a:t>EXERCICE 1	</a:t>
            </a:r>
          </a:p>
        </p:txBody>
      </p:sp>
      <p:sp>
        <p:nvSpPr>
          <p:cNvPr id="368643" name="Text Placeholder 2"/>
          <p:cNvSpPr>
            <a:spLocks noGrp="1"/>
          </p:cNvSpPr>
          <p:nvPr>
            <p:ph type="body" idx="1"/>
          </p:nvPr>
        </p:nvSpPr>
        <p:spPr>
          <a:xfrm>
            <a:off x="755650" y="4221163"/>
            <a:ext cx="7772400" cy="1500187"/>
          </a:xfrm>
        </p:spPr>
        <p:txBody>
          <a:bodyPr/>
          <a:lstStyle/>
          <a:p>
            <a:pPr algn="ctr">
              <a:defRPr/>
            </a:pPr>
            <a:endParaRPr lang="fr-FR" sz="4000" b="1" noProof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 algn="ctr">
              <a:defRPr/>
            </a:pPr>
            <a:endParaRPr lang="fr-FR" sz="4000" b="1" noProof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 algn="ctr">
              <a:defRPr/>
            </a:pPr>
            <a:endParaRPr lang="fr-FR" sz="4000" b="1" noProof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 algn="ctr">
              <a:defRPr/>
            </a:pPr>
            <a:endParaRPr lang="fr-FR" sz="4000" b="1" noProof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 algn="ctr">
              <a:defRPr/>
            </a:pPr>
            <a:endParaRPr lang="fr-FR" sz="4000" b="1" noProof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 algn="ctr">
              <a:defRPr/>
            </a:pPr>
            <a:endParaRPr lang="fr-FR" sz="4000" b="1" noProof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 algn="ctr">
              <a:defRPr/>
            </a:pPr>
            <a:r>
              <a:rPr lang="fr-FR" sz="4000" b="1" noProof="0" smtClean="0">
                <a:solidFill>
                  <a:srgbClr val="000000"/>
                </a:solidFill>
                <a:ea typeface="ＭＳ Ｐゴシック" pitchFamily="34" charset="-128"/>
              </a:rPr>
              <a:t>Meilleure pratique en matière de clôture de dossier</a:t>
            </a:r>
          </a:p>
          <a:p>
            <a:pPr algn="ctr">
              <a:defRPr/>
            </a:pPr>
            <a:endParaRPr lang="fr-FR" sz="4000" b="1" noProof="0" smtClean="0">
              <a:solidFill>
                <a:srgbClr val="000000"/>
              </a:solidFill>
              <a:ea typeface="ＭＳ Ｐゴシック" pitchFamily="34" charset="-128"/>
            </a:endParaRPr>
          </a:p>
        </p:txBody>
      </p:sp>
      <p:pic>
        <p:nvPicPr>
          <p:cNvPr id="369668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613" y="981075"/>
            <a:ext cx="4824412" cy="2811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9669" name="TextBox 2"/>
          <p:cNvSpPr txBox="1">
            <a:spLocks noChangeArrowheads="1"/>
          </p:cNvSpPr>
          <p:nvPr/>
        </p:nvSpPr>
        <p:spPr bwMode="auto">
          <a:xfrm>
            <a:off x="4373563" y="3530600"/>
            <a:ext cx="2370137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GB" altLang="fr-FR" sz="1100">
                <a:solidFill>
                  <a:srgbClr val="FFFFFF"/>
                </a:solidFill>
                <a:latin typeface="Calibri" pitchFamily="34" charset="0"/>
              </a:rPr>
              <a:t>Photo</a:t>
            </a:r>
            <a:r>
              <a:rPr lang="en-GB" altLang="fr-FR" sz="1100">
                <a:solidFill>
                  <a:srgbClr val="FFFFFF"/>
                </a:solidFill>
              </a:rPr>
              <a:t> </a:t>
            </a:r>
            <a:r>
              <a:rPr lang="en-GB" altLang="fr-FR" sz="1100">
                <a:solidFill>
                  <a:srgbClr val="FFFFFF"/>
                </a:solidFill>
                <a:latin typeface="Calibri" pitchFamily="34" charset="0"/>
              </a:rPr>
              <a:t>: Save the Children, Boris Heger </a:t>
            </a:r>
          </a:p>
        </p:txBody>
      </p:sp>
    </p:spTree>
    <p:extLst>
      <p:ext uri="{BB962C8B-B14F-4D97-AF65-F5344CB8AC3E}">
        <p14:creationId xmlns:p14="http://schemas.microsoft.com/office/powerpoint/2010/main" val="41529974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9666" name="Title 1"/>
          <p:cNvSpPr>
            <a:spLocks noGrp="1"/>
          </p:cNvSpPr>
          <p:nvPr>
            <p:ph type="title"/>
          </p:nvPr>
        </p:nvSpPr>
        <p:spPr>
          <a:xfrm>
            <a:off x="250825" y="692150"/>
            <a:ext cx="7777163" cy="720725"/>
          </a:xfrm>
        </p:spPr>
        <p:txBody>
          <a:bodyPr/>
          <a:lstStyle/>
          <a:p>
            <a:pPr>
              <a:defRPr/>
            </a:pPr>
            <a:r>
              <a:rPr lang="fr-FR" b="1" noProof="0" smtClean="0">
                <a:solidFill>
                  <a:srgbClr val="000000"/>
                </a:solidFill>
                <a:ea typeface="ＭＳ Ｐゴシック" pitchFamily="34" charset="-128"/>
              </a:rPr>
              <a:t>Critères de clôture de dossier</a:t>
            </a:r>
          </a:p>
        </p:txBody>
      </p:sp>
      <p:sp>
        <p:nvSpPr>
          <p:cNvPr id="369667" name="Content Placeholder 2"/>
          <p:cNvSpPr>
            <a:spLocks noGrp="1"/>
          </p:cNvSpPr>
          <p:nvPr>
            <p:ph idx="1"/>
          </p:nvPr>
        </p:nvSpPr>
        <p:spPr>
          <a:xfrm>
            <a:off x="250825" y="1484313"/>
            <a:ext cx="8569325" cy="4321175"/>
          </a:xfrm>
        </p:spPr>
        <p:txBody>
          <a:bodyPr/>
          <a:lstStyle/>
          <a:p>
            <a:pPr>
              <a:defRPr/>
            </a:pPr>
            <a:endParaRPr lang="fr-FR" u="sng" noProof="0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>
              <a:defRPr/>
            </a:pPr>
            <a:r>
              <a:rPr lang="fr-FR" u="sng" noProof="0" dirty="0" smtClean="0">
                <a:solidFill>
                  <a:srgbClr val="000000"/>
                </a:solidFill>
                <a:ea typeface="ＭＳ Ｐゴシック" pitchFamily="34" charset="-128"/>
              </a:rPr>
              <a:t>L'essentiel des dossiers sont clôturés lorsque :</a:t>
            </a:r>
          </a:p>
          <a:p>
            <a:pPr>
              <a:buFontTx/>
              <a:buChar char="•"/>
              <a:defRPr/>
            </a:pPr>
            <a:endParaRPr lang="fr-FR" noProof="0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>
              <a:buFontTx/>
              <a:buChar char="•"/>
              <a:defRPr/>
            </a:pPr>
            <a:r>
              <a:rPr lang="fr-FR" noProof="0" dirty="0" smtClean="0">
                <a:solidFill>
                  <a:srgbClr val="000000"/>
                </a:solidFill>
                <a:ea typeface="ＭＳ Ｐゴシック" pitchFamily="34" charset="-128"/>
              </a:rPr>
              <a:t>Les </a:t>
            </a:r>
            <a:r>
              <a:rPr lang="fr-FR" b="1" noProof="0" dirty="0" smtClean="0">
                <a:solidFill>
                  <a:srgbClr val="000000"/>
                </a:solidFill>
                <a:ea typeface="ＭＳ Ｐゴシック" pitchFamily="34" charset="-128"/>
              </a:rPr>
              <a:t>buts</a:t>
            </a:r>
            <a:r>
              <a:rPr lang="fr-FR" noProof="0" dirty="0" smtClean="0">
                <a:solidFill>
                  <a:srgbClr val="000000"/>
                </a:solidFill>
                <a:ea typeface="ＭＳ Ｐゴシック" pitchFamily="34" charset="-128"/>
              </a:rPr>
              <a:t> tels que définis dans le plan de prise en charge ont été atteints</a:t>
            </a:r>
          </a:p>
          <a:p>
            <a:pPr>
              <a:buFontTx/>
              <a:buChar char="•"/>
              <a:defRPr/>
            </a:pPr>
            <a:r>
              <a:rPr lang="fr-FR" noProof="0" dirty="0" smtClean="0">
                <a:solidFill>
                  <a:srgbClr val="000000"/>
                </a:solidFill>
                <a:ea typeface="ＭＳ Ｐゴシック" pitchFamily="34" charset="-128"/>
              </a:rPr>
              <a:t>L'enfant est </a:t>
            </a:r>
            <a:r>
              <a:rPr lang="fr-FR" b="1" noProof="0" dirty="0" smtClean="0">
                <a:solidFill>
                  <a:srgbClr val="000000"/>
                </a:solidFill>
                <a:ea typeface="ＭＳ Ｐゴシック" pitchFamily="34" charset="-128"/>
              </a:rPr>
              <a:t>à l'abri</a:t>
            </a:r>
            <a:r>
              <a:rPr lang="fr-FR" noProof="0" dirty="0" smtClean="0">
                <a:solidFill>
                  <a:srgbClr val="000000"/>
                </a:solidFill>
                <a:ea typeface="ＭＳ Ｐゴシック" pitchFamily="34" charset="-128"/>
              </a:rPr>
              <a:t> de tout préjudice et sa </a:t>
            </a:r>
            <a:r>
              <a:rPr lang="fr-FR" b="1" noProof="0" dirty="0" smtClean="0">
                <a:solidFill>
                  <a:srgbClr val="000000"/>
                </a:solidFill>
                <a:ea typeface="ＭＳ Ｐゴシック" pitchFamily="34" charset="-128"/>
              </a:rPr>
              <a:t>prise en charge</a:t>
            </a:r>
            <a:r>
              <a:rPr lang="fr-FR" noProof="0" dirty="0" smtClean="0">
                <a:solidFill>
                  <a:srgbClr val="000000"/>
                </a:solidFill>
                <a:ea typeface="ＭＳ Ｐゴシック" pitchFamily="34" charset="-128"/>
              </a:rPr>
              <a:t> et son </a:t>
            </a:r>
            <a:r>
              <a:rPr lang="fr-FR" b="1" noProof="0" dirty="0" smtClean="0">
                <a:solidFill>
                  <a:srgbClr val="000000"/>
                </a:solidFill>
                <a:ea typeface="ＭＳ Ｐゴシック" pitchFamily="34" charset="-128"/>
              </a:rPr>
              <a:t>bien-être</a:t>
            </a:r>
            <a:r>
              <a:rPr lang="fr-FR" noProof="0" dirty="0" smtClean="0">
                <a:solidFill>
                  <a:srgbClr val="000000"/>
                </a:solidFill>
                <a:ea typeface="ＭＳ Ｐゴシック" pitchFamily="34" charset="-128"/>
              </a:rPr>
              <a:t> reçoivent le soutien nécessaire</a:t>
            </a:r>
          </a:p>
          <a:p>
            <a:pPr>
              <a:buFontTx/>
              <a:buChar char="•"/>
              <a:defRPr/>
            </a:pPr>
            <a:r>
              <a:rPr lang="fr-FR" noProof="0" dirty="0" err="1" smtClean="0">
                <a:solidFill>
                  <a:srgbClr val="000000"/>
                </a:solidFill>
                <a:ea typeface="ＭＳ Ｐゴシック" pitchFamily="34" charset="-128"/>
              </a:rPr>
              <a:t>ll</a:t>
            </a:r>
            <a:r>
              <a:rPr lang="fr-FR" noProof="0" dirty="0" smtClean="0">
                <a:solidFill>
                  <a:srgbClr val="000000"/>
                </a:solidFill>
                <a:ea typeface="ＭＳ Ｐゴシック" pitchFamily="34" charset="-128"/>
              </a:rPr>
              <a:t> n'y a pas de </a:t>
            </a:r>
            <a:r>
              <a:rPr lang="fr-FR" b="1" noProof="0" dirty="0" smtClean="0">
                <a:solidFill>
                  <a:srgbClr val="000000"/>
                </a:solidFill>
                <a:ea typeface="ＭＳ Ｐゴシック" pitchFamily="34" charset="-128"/>
              </a:rPr>
              <a:t>préoccupations supplémentaires</a:t>
            </a:r>
            <a:r>
              <a:rPr lang="fr-FR" noProof="0" dirty="0" smtClean="0">
                <a:solidFill>
                  <a:srgbClr val="000000"/>
                </a:solidFill>
                <a:ea typeface="ＭＳ Ｐゴシック" pitchFamily="34" charset="-128"/>
              </a:rPr>
              <a:t>. </a:t>
            </a:r>
          </a:p>
          <a:p>
            <a:pPr>
              <a:buFontTx/>
              <a:buChar char="•"/>
              <a:defRPr/>
            </a:pPr>
            <a:endParaRPr lang="fr-FR" noProof="0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 marL="0" indent="0">
              <a:defRPr/>
            </a:pPr>
            <a:endParaRPr lang="fr-FR" noProof="0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 marL="0" indent="0" algn="ctr">
              <a:defRPr/>
            </a:pPr>
            <a:r>
              <a:rPr lang="fr-FR" sz="1600" noProof="0" dirty="0" smtClean="0">
                <a:solidFill>
                  <a:srgbClr val="000000"/>
                </a:solidFill>
                <a:ea typeface="ＭＳ Ｐゴシック" pitchFamily="34" charset="-128"/>
              </a:rPr>
              <a:t>Directives relatives à la  gestion de cas: Section 3</a:t>
            </a:r>
          </a:p>
          <a:p>
            <a:pPr>
              <a:defRPr/>
            </a:pPr>
            <a:endParaRPr lang="fr-FR" noProof="0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 lvl="2">
              <a:buFontTx/>
              <a:buChar char="-"/>
              <a:defRPr/>
            </a:pPr>
            <a:endParaRPr lang="fr-FR" noProof="0" dirty="0" smtClean="0">
              <a:solidFill>
                <a:srgbClr val="000000"/>
              </a:solidFill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06978369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069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fr-FR" b="1" noProof="0" smtClean="0">
                <a:solidFill>
                  <a:srgbClr val="000000"/>
                </a:solidFill>
                <a:ea typeface="ＭＳ Ｐゴシック" pitchFamily="34" charset="-128"/>
              </a:rPr>
              <a:t>Critères de clôture de dossier</a:t>
            </a:r>
          </a:p>
        </p:txBody>
      </p:sp>
      <p:sp>
        <p:nvSpPr>
          <p:cNvPr id="37069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fr-FR" altLang="en-US" u="sng" noProof="0" dirty="0" smtClean="0">
                <a:solidFill>
                  <a:srgbClr val="000000"/>
                </a:solidFill>
                <a:ea typeface="ＭＳ Ｐゴシック" pitchFamily="34" charset="-128"/>
              </a:rPr>
              <a:t>Autres raisons pour lesquelles un dossier peut être clôturé :</a:t>
            </a:r>
          </a:p>
          <a:p>
            <a:pPr>
              <a:defRPr/>
            </a:pPr>
            <a:endParaRPr lang="fr-FR" altLang="en-US" u="sng" noProof="0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>
              <a:buFontTx/>
              <a:buChar char="•"/>
              <a:defRPr/>
            </a:pPr>
            <a:r>
              <a:rPr lang="fr-FR" altLang="en-US" noProof="0" dirty="0" smtClean="0">
                <a:solidFill>
                  <a:srgbClr val="000000"/>
                </a:solidFill>
                <a:ea typeface="ＭＳ Ｐゴシック" pitchFamily="34" charset="-128"/>
              </a:rPr>
              <a:t>La famille / l'enfant </a:t>
            </a:r>
            <a:r>
              <a:rPr lang="fr-FR" altLang="en-US" b="1" noProof="0" dirty="0" smtClean="0">
                <a:solidFill>
                  <a:srgbClr val="000000"/>
                </a:solidFill>
                <a:ea typeface="ＭＳ Ｐゴシック" pitchFamily="34" charset="-128"/>
              </a:rPr>
              <a:t>ne veut plus de soutien </a:t>
            </a:r>
            <a:r>
              <a:rPr lang="fr-FR" altLang="en-US" noProof="0" dirty="0" smtClean="0">
                <a:solidFill>
                  <a:srgbClr val="000000"/>
                </a:solidFill>
                <a:ea typeface="ＭＳ Ｐゴシック" pitchFamily="34" charset="-128"/>
              </a:rPr>
              <a:t>et il n'y a pas de raison pour laquelle </a:t>
            </a:r>
            <a:r>
              <a:rPr lang="fr-FR" altLang="en-US" b="1" noProof="0" dirty="0" smtClean="0">
                <a:solidFill>
                  <a:srgbClr val="000000"/>
                </a:solidFill>
                <a:ea typeface="ＭＳ Ｐゴシック" pitchFamily="34" charset="-128"/>
              </a:rPr>
              <a:t>l'on devrait aller à l'encontre de cette volonté </a:t>
            </a:r>
            <a:r>
              <a:rPr lang="fr-FR" altLang="en-US" noProof="0" dirty="0" smtClean="0">
                <a:solidFill>
                  <a:srgbClr val="000000"/>
                </a:solidFill>
                <a:ea typeface="ＭＳ Ｐゴシック" pitchFamily="34" charset="-128"/>
              </a:rPr>
              <a:t>(l'enfant est en sécurité)</a:t>
            </a:r>
          </a:p>
          <a:p>
            <a:pPr marL="0" indent="0">
              <a:defRPr/>
            </a:pPr>
            <a:endParaRPr lang="fr-FR" altLang="en-US" noProof="0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>
              <a:buFontTx/>
              <a:buChar char="•"/>
              <a:defRPr/>
            </a:pPr>
            <a:r>
              <a:rPr lang="fr-FR" altLang="en-US" noProof="0" dirty="0" smtClean="0">
                <a:solidFill>
                  <a:srgbClr val="000000"/>
                </a:solidFill>
                <a:ea typeface="ＭＳ Ｐゴシック" pitchFamily="34" charset="-128"/>
              </a:rPr>
              <a:t>L'enfant est âgé de </a:t>
            </a:r>
            <a:r>
              <a:rPr lang="fr-FR" altLang="en-US" b="1" noProof="0" dirty="0" smtClean="0">
                <a:solidFill>
                  <a:srgbClr val="000000"/>
                </a:solidFill>
                <a:ea typeface="ＭＳ Ｐゴシック" pitchFamily="34" charset="-128"/>
              </a:rPr>
              <a:t>plus de 18 </a:t>
            </a:r>
            <a:r>
              <a:rPr lang="fr-FR" altLang="en-US" noProof="0" dirty="0" smtClean="0">
                <a:solidFill>
                  <a:srgbClr val="000000"/>
                </a:solidFill>
                <a:ea typeface="ＭＳ Ｐゴシック" pitchFamily="34" charset="-128"/>
              </a:rPr>
              <a:t>ans (sauf s’il y a de bonnes raisons de rester impliquer)</a:t>
            </a:r>
          </a:p>
          <a:p>
            <a:pPr marL="0" indent="0">
              <a:defRPr/>
            </a:pPr>
            <a:endParaRPr lang="fr-FR" altLang="en-US" noProof="0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>
              <a:buFontTx/>
              <a:buChar char="•"/>
              <a:defRPr/>
            </a:pPr>
            <a:r>
              <a:rPr lang="fr-FR" altLang="en-US" noProof="0" dirty="0" smtClean="0">
                <a:solidFill>
                  <a:srgbClr val="000000"/>
                </a:solidFill>
                <a:ea typeface="ＭＳ Ｐゴシック" pitchFamily="34" charset="-128"/>
              </a:rPr>
              <a:t>L'enfant est </a:t>
            </a:r>
            <a:r>
              <a:rPr lang="fr-FR" altLang="en-US" b="1" noProof="0" dirty="0" smtClean="0">
                <a:solidFill>
                  <a:srgbClr val="000000"/>
                </a:solidFill>
                <a:ea typeface="ＭＳ Ｐゴシック" pitchFamily="34" charset="-128"/>
              </a:rPr>
              <a:t>décédé </a:t>
            </a:r>
            <a:r>
              <a:rPr lang="fr-FR" altLang="en-US" noProof="0" dirty="0" smtClean="0">
                <a:solidFill>
                  <a:srgbClr val="000000"/>
                </a:solidFill>
                <a:ea typeface="ＭＳ Ｐゴシック" pitchFamily="34" charset="-128"/>
              </a:rPr>
              <a:t>(analyse et rapport)</a:t>
            </a:r>
          </a:p>
          <a:p>
            <a:pPr marL="0" indent="0" algn="ctr">
              <a:defRPr/>
            </a:pPr>
            <a:endParaRPr lang="fr-FR" altLang="en-US" sz="1600" noProof="0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 marL="0" indent="0" algn="ctr">
              <a:defRPr/>
            </a:pPr>
            <a:r>
              <a:rPr lang="fr-FR" altLang="en-US" sz="1600" noProof="0" dirty="0" smtClean="0">
                <a:solidFill>
                  <a:srgbClr val="000000"/>
                </a:solidFill>
                <a:ea typeface="ＭＳ Ｐゴシック" pitchFamily="34" charset="-128"/>
              </a:rPr>
              <a:t>Directives relatives à la gestion de cas: Section 3</a:t>
            </a:r>
          </a:p>
          <a:p>
            <a:pPr>
              <a:defRPr/>
            </a:pPr>
            <a:endParaRPr lang="fr-FR" altLang="en-US" b="1" i="1" noProof="0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 lvl="2">
              <a:buFontTx/>
              <a:buChar char="-"/>
              <a:defRPr/>
            </a:pPr>
            <a:endParaRPr lang="fr-FR" altLang="en-US" b="1" noProof="0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>
              <a:defRPr/>
            </a:pPr>
            <a:endParaRPr lang="fr-FR" altLang="en-US" b="1" noProof="0" dirty="0" smtClean="0">
              <a:solidFill>
                <a:srgbClr val="000000"/>
              </a:solidFill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92116484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7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fr-FR" b="1" noProof="0" smtClean="0">
                <a:solidFill>
                  <a:srgbClr val="000000"/>
                </a:solidFill>
                <a:ea typeface="ＭＳ Ｐゴシック" pitchFamily="34" charset="-128"/>
              </a:rPr>
              <a:t>Meilleure pratique en matière de clôture de dossier</a:t>
            </a:r>
          </a:p>
        </p:txBody>
      </p:sp>
      <p:sp>
        <p:nvSpPr>
          <p:cNvPr id="371715" name="Content Placeholder 2"/>
          <p:cNvSpPr>
            <a:spLocks noGrp="1"/>
          </p:cNvSpPr>
          <p:nvPr>
            <p:ph idx="1"/>
          </p:nvPr>
        </p:nvSpPr>
        <p:spPr>
          <a:xfrm>
            <a:off x="250825" y="1700213"/>
            <a:ext cx="8569325" cy="4392612"/>
          </a:xfrm>
        </p:spPr>
        <p:txBody>
          <a:bodyPr/>
          <a:lstStyle/>
          <a:p>
            <a:pPr>
              <a:defRPr/>
            </a:pPr>
            <a:r>
              <a:rPr lang="fr-FR" noProof="0" dirty="0" smtClean="0">
                <a:solidFill>
                  <a:srgbClr val="000000"/>
                </a:solidFill>
                <a:ea typeface="ＭＳ Ｐゴシック" pitchFamily="34" charset="-128"/>
              </a:rPr>
              <a:t>La clôture du dossier est normalement </a:t>
            </a:r>
            <a:r>
              <a:rPr lang="fr-FR" b="1" noProof="0" dirty="0" smtClean="0">
                <a:solidFill>
                  <a:srgbClr val="000000"/>
                </a:solidFill>
                <a:ea typeface="ＭＳ Ｐゴシック" pitchFamily="34" charset="-128"/>
              </a:rPr>
              <a:t>autorisée </a:t>
            </a:r>
            <a:r>
              <a:rPr lang="fr-FR" noProof="0" dirty="0" smtClean="0">
                <a:solidFill>
                  <a:srgbClr val="000000"/>
                </a:solidFill>
                <a:ea typeface="ＭＳ Ｐゴシック" pitchFamily="34" charset="-128"/>
              </a:rPr>
              <a:t>par un responsable afin de prévenir toute clôture prématurée.</a:t>
            </a:r>
          </a:p>
          <a:p>
            <a:pPr>
              <a:defRPr/>
            </a:pPr>
            <a:r>
              <a:rPr lang="fr-FR" noProof="0" dirty="0" smtClean="0">
                <a:solidFill>
                  <a:srgbClr val="000000"/>
                </a:solidFill>
                <a:ea typeface="ＭＳ Ｐゴシック" pitchFamily="34" charset="-128"/>
              </a:rPr>
              <a:t> </a:t>
            </a:r>
          </a:p>
          <a:p>
            <a:pPr>
              <a:defRPr/>
            </a:pPr>
            <a:r>
              <a:rPr lang="fr-FR" b="1" noProof="0" dirty="0" smtClean="0">
                <a:solidFill>
                  <a:srgbClr val="000000"/>
                </a:solidFill>
                <a:ea typeface="ＭＳ Ｐゴシック" pitchFamily="34" charset="-128"/>
              </a:rPr>
              <a:t>Quand clôturer le dossier ? </a:t>
            </a:r>
            <a:r>
              <a:rPr lang="fr-FR" noProof="0" dirty="0" smtClean="0">
                <a:solidFill>
                  <a:srgbClr val="000000"/>
                </a:solidFill>
                <a:ea typeface="ＭＳ Ｐゴシック" pitchFamily="34" charset="-128"/>
              </a:rPr>
              <a:t>Après une période de temps définie et plusieurs visites de suivi afin d'assurer un bien-être soutenu à l'enfant.</a:t>
            </a:r>
          </a:p>
          <a:p>
            <a:pPr>
              <a:defRPr/>
            </a:pPr>
            <a:endParaRPr lang="fr-FR" sz="1100" noProof="0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>
              <a:defRPr/>
            </a:pPr>
            <a:r>
              <a:rPr lang="fr-FR" b="1" noProof="0" dirty="0" smtClean="0">
                <a:solidFill>
                  <a:srgbClr val="000000"/>
                </a:solidFill>
                <a:ea typeface="ＭＳ Ｐゴシック" pitchFamily="34" charset="-128"/>
              </a:rPr>
              <a:t>Suivi final : </a:t>
            </a:r>
            <a:r>
              <a:rPr lang="fr-FR" noProof="0" dirty="0" smtClean="0">
                <a:solidFill>
                  <a:srgbClr val="000000"/>
                </a:solidFill>
                <a:ea typeface="ＭＳ Ｐゴシック" pitchFamily="34" charset="-128"/>
              </a:rPr>
              <a:t>dans un délai de 3 mois afin :</a:t>
            </a:r>
          </a:p>
          <a:p>
            <a:pPr>
              <a:buFontTx/>
              <a:buChar char="•"/>
              <a:defRPr/>
            </a:pPr>
            <a:r>
              <a:rPr lang="fr-FR" dirty="0">
                <a:solidFill>
                  <a:srgbClr val="000000"/>
                </a:solidFill>
                <a:ea typeface="ＭＳ Ｐゴシック" pitchFamily="34" charset="-128"/>
              </a:rPr>
              <a:t>D</a:t>
            </a:r>
            <a:r>
              <a:rPr lang="fr-FR" noProof="0" dirty="0" smtClean="0">
                <a:solidFill>
                  <a:srgbClr val="000000"/>
                </a:solidFill>
                <a:ea typeface="ＭＳ Ｐゴシック" pitchFamily="34" charset="-128"/>
              </a:rPr>
              <a:t>e veiller à ce que la situation demeure stable </a:t>
            </a:r>
          </a:p>
          <a:p>
            <a:pPr>
              <a:buFontTx/>
              <a:buChar char="•"/>
              <a:defRPr/>
            </a:pPr>
            <a:r>
              <a:rPr lang="fr-FR" noProof="0" dirty="0" smtClean="0">
                <a:solidFill>
                  <a:srgbClr val="000000"/>
                </a:solidFill>
                <a:ea typeface="ＭＳ Ｐゴシック" pitchFamily="34" charset="-128"/>
              </a:rPr>
              <a:t>Demander le feedback de l'enfant et de sa famille sur le service fourni (quelque fois appelée 'évaluation du service').</a:t>
            </a:r>
          </a:p>
          <a:p>
            <a:pPr marL="0" indent="0" algn="ctr">
              <a:defRPr/>
            </a:pPr>
            <a:r>
              <a:rPr lang="fr-FR" sz="1600" noProof="0" dirty="0" smtClean="0">
                <a:solidFill>
                  <a:srgbClr val="000000"/>
                </a:solidFill>
                <a:ea typeface="ＭＳ Ｐゴシック" pitchFamily="34" charset="-128"/>
              </a:rPr>
              <a:t>Directives relatives à la gestion de cas: Section 3</a:t>
            </a:r>
          </a:p>
          <a:p>
            <a:pPr>
              <a:defRPr/>
            </a:pPr>
            <a:r>
              <a:rPr lang="fr-FR" noProof="0" dirty="0" smtClean="0">
                <a:solidFill>
                  <a:srgbClr val="000000"/>
                </a:solidFill>
                <a:ea typeface="ＭＳ Ｐゴシック" pitchFamily="34" charset="-128"/>
              </a:rPr>
              <a:t> </a:t>
            </a:r>
          </a:p>
          <a:p>
            <a:pPr>
              <a:defRPr/>
            </a:pPr>
            <a:endParaRPr lang="fr-FR" noProof="0" dirty="0" smtClean="0">
              <a:solidFill>
                <a:srgbClr val="000000"/>
              </a:solidFill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93557987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273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fr-FR" b="1" noProof="0" smtClean="0">
                <a:solidFill>
                  <a:srgbClr val="000000"/>
                </a:solidFill>
                <a:ea typeface="ＭＳ Ｐゴシック" pitchFamily="34" charset="-128"/>
              </a:rPr>
              <a:t>Réouverture d'un dossier après la clôture</a:t>
            </a:r>
          </a:p>
        </p:txBody>
      </p:sp>
      <p:sp>
        <p:nvSpPr>
          <p:cNvPr id="372739" name="Content Placeholder 2"/>
          <p:cNvSpPr>
            <a:spLocks noGrp="1"/>
          </p:cNvSpPr>
          <p:nvPr>
            <p:ph idx="1"/>
          </p:nvPr>
        </p:nvSpPr>
        <p:spPr>
          <a:xfrm>
            <a:off x="250825" y="1052513"/>
            <a:ext cx="8569325" cy="4392612"/>
          </a:xfrm>
        </p:spPr>
        <p:txBody>
          <a:bodyPr/>
          <a:lstStyle/>
          <a:p>
            <a:pPr>
              <a:buFontTx/>
              <a:buChar char="•"/>
              <a:defRPr/>
            </a:pPr>
            <a:endParaRPr lang="fr-FR" noProof="0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>
              <a:buFontTx/>
              <a:buChar char="•"/>
              <a:defRPr/>
            </a:pPr>
            <a:r>
              <a:rPr lang="fr-FR" noProof="0" dirty="0" smtClean="0">
                <a:solidFill>
                  <a:srgbClr val="000000"/>
                </a:solidFill>
                <a:ea typeface="ＭＳ Ｐゴシック" pitchFamily="34" charset="-128"/>
              </a:rPr>
              <a:t>La clôture ne veut pas dire que toute la documentation est effacée </a:t>
            </a:r>
          </a:p>
          <a:p>
            <a:pPr>
              <a:buFontTx/>
              <a:buChar char="•"/>
              <a:defRPr/>
            </a:pPr>
            <a:r>
              <a:rPr lang="fr-FR" noProof="0" dirty="0" smtClean="0">
                <a:solidFill>
                  <a:srgbClr val="000000"/>
                </a:solidFill>
                <a:ea typeface="ＭＳ Ｐゴシック" pitchFamily="34" charset="-128"/>
              </a:rPr>
              <a:t>Des dossiers peuvent être ré ouverts à chaque fois qu'une nouvelle information est disponible ou que la situation de l'enfant change. </a:t>
            </a:r>
          </a:p>
          <a:p>
            <a:pPr>
              <a:buFontTx/>
              <a:buChar char="•"/>
              <a:defRPr/>
            </a:pPr>
            <a:endParaRPr lang="fr-FR" noProof="0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>
              <a:defRPr/>
            </a:pPr>
            <a:r>
              <a:rPr lang="fr-FR" noProof="0" dirty="0" smtClean="0">
                <a:solidFill>
                  <a:srgbClr val="000000"/>
                </a:solidFill>
                <a:ea typeface="ＭＳ Ｐゴシック" pitchFamily="34" charset="-128"/>
              </a:rPr>
              <a:t>Les dossiers clôturés doivent être conservés à un endroit sûr pendant une période spécifique conformément :</a:t>
            </a:r>
          </a:p>
          <a:p>
            <a:pPr>
              <a:buFontTx/>
              <a:buChar char="•"/>
              <a:defRPr/>
            </a:pPr>
            <a:r>
              <a:rPr lang="fr-FR" noProof="0" dirty="0" smtClean="0">
                <a:solidFill>
                  <a:srgbClr val="000000"/>
                </a:solidFill>
                <a:ea typeface="ＭＳ Ｐゴシック" pitchFamily="34" charset="-128"/>
              </a:rPr>
              <a:t>aux protocoles de l'agence en matière de gestion de l'information,</a:t>
            </a:r>
          </a:p>
          <a:p>
            <a:pPr>
              <a:buFontTx/>
              <a:buChar char="•"/>
              <a:defRPr/>
            </a:pPr>
            <a:r>
              <a:rPr lang="fr-FR" noProof="0" dirty="0" smtClean="0">
                <a:solidFill>
                  <a:srgbClr val="000000"/>
                </a:solidFill>
                <a:ea typeface="ＭＳ Ｐゴシック" pitchFamily="34" charset="-128"/>
              </a:rPr>
              <a:t>à la législation nationale. </a:t>
            </a:r>
          </a:p>
          <a:p>
            <a:pPr marL="0" indent="0" algn="ctr">
              <a:defRPr/>
            </a:pPr>
            <a:r>
              <a:rPr lang="fr-FR" sz="1600" noProof="0" dirty="0" smtClean="0">
                <a:solidFill>
                  <a:srgbClr val="000000"/>
                </a:solidFill>
                <a:ea typeface="ＭＳ Ｐゴシック" pitchFamily="34" charset="-128"/>
              </a:rPr>
              <a:t>Directives relatives à la gestion de cas: Section 3</a:t>
            </a:r>
          </a:p>
          <a:p>
            <a:pPr marL="0" indent="0" algn="ctr">
              <a:defRPr/>
            </a:pPr>
            <a:endParaRPr lang="fr-FR" sz="1600" noProof="0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>
              <a:buFontTx/>
              <a:buChar char="•"/>
              <a:defRPr/>
            </a:pPr>
            <a:endParaRPr lang="fr-FR" noProof="0" dirty="0" smtClean="0">
              <a:solidFill>
                <a:srgbClr val="000000"/>
              </a:solidFill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9801067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37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fr-FR" b="1" noProof="0" dirty="0" smtClean="0">
                <a:solidFill>
                  <a:srgbClr val="000000"/>
                </a:solidFill>
                <a:ea typeface="ＭＳ Ｐゴシック" pitchFamily="34" charset="-128"/>
              </a:rPr>
              <a:t>Qu'est ce qu'un Transfert de dossier ?</a:t>
            </a:r>
          </a:p>
        </p:txBody>
      </p:sp>
      <p:sp>
        <p:nvSpPr>
          <p:cNvPr id="373763" name="Content Placeholder 2"/>
          <p:cNvSpPr>
            <a:spLocks noGrp="1"/>
          </p:cNvSpPr>
          <p:nvPr>
            <p:ph idx="1"/>
          </p:nvPr>
        </p:nvSpPr>
        <p:spPr>
          <a:xfrm>
            <a:off x="250825" y="1125538"/>
            <a:ext cx="7921625" cy="4391025"/>
          </a:xfrm>
        </p:spPr>
        <p:txBody>
          <a:bodyPr/>
          <a:lstStyle/>
          <a:p>
            <a:pPr marL="0" indent="0">
              <a:defRPr/>
            </a:pPr>
            <a:endParaRPr lang="fr-FR" noProof="0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 marL="0" indent="0">
              <a:defRPr/>
            </a:pPr>
            <a:r>
              <a:rPr lang="fr-FR" noProof="0" dirty="0" smtClean="0">
                <a:solidFill>
                  <a:srgbClr val="000000"/>
                </a:solidFill>
                <a:ea typeface="ＭＳ Ｐゴシック" pitchFamily="34" charset="-128"/>
              </a:rPr>
              <a:t>Parfois les dossiers ne sont pas clôturés mais </a:t>
            </a:r>
            <a:r>
              <a:rPr lang="fr-FR" b="1" noProof="0" dirty="0" smtClean="0">
                <a:solidFill>
                  <a:srgbClr val="000000"/>
                </a:solidFill>
                <a:ea typeface="ＭＳ Ｐゴシック" pitchFamily="34" charset="-128"/>
              </a:rPr>
              <a:t>transférés</a:t>
            </a:r>
            <a:r>
              <a:rPr lang="fr-FR" noProof="0" dirty="0" smtClean="0">
                <a:solidFill>
                  <a:srgbClr val="000000"/>
                </a:solidFill>
                <a:ea typeface="ＭＳ Ｐゴシック" pitchFamily="34" charset="-128"/>
              </a:rPr>
              <a:t> vers une autre organisation :</a:t>
            </a:r>
          </a:p>
          <a:p>
            <a:pPr marL="0" indent="0">
              <a:buFontTx/>
              <a:buChar char="•"/>
              <a:defRPr/>
            </a:pPr>
            <a:endParaRPr lang="fr-FR" noProof="0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 marL="0" indent="0">
              <a:buFontTx/>
              <a:buChar char="•"/>
              <a:defRPr/>
            </a:pPr>
            <a:r>
              <a:rPr lang="fr-FR" noProof="0" dirty="0" smtClean="0">
                <a:solidFill>
                  <a:srgbClr val="000000"/>
                </a:solidFill>
                <a:ea typeface="ＭＳ Ｐゴシック" pitchFamily="34" charset="-128"/>
              </a:rPr>
              <a:t>Lorsqu'un enfant se déplace, mais a toujours besoin d'un plan de prise en charge pour sa protection. </a:t>
            </a:r>
          </a:p>
          <a:p>
            <a:pPr marL="0" indent="0">
              <a:buFontTx/>
              <a:buChar char="•"/>
              <a:defRPr/>
            </a:pPr>
            <a:endParaRPr lang="fr-FR" noProof="0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 marL="0" indent="0">
              <a:buFontTx/>
              <a:buChar char="•"/>
              <a:defRPr/>
            </a:pPr>
            <a:r>
              <a:rPr lang="fr-FR" noProof="0" dirty="0" smtClean="0">
                <a:solidFill>
                  <a:srgbClr val="000000"/>
                </a:solidFill>
                <a:ea typeface="ＭＳ Ｐゴシック" pitchFamily="34" charset="-128"/>
              </a:rPr>
              <a:t>Lorsque le travailleur social et/ou l’agence d'origine ne sont plus en bonne position pour diriger, gérer et coordonner la gestion du dossier de l'enfant (par exemple le programme est clôturé).</a:t>
            </a:r>
          </a:p>
          <a:p>
            <a:pPr marL="0" indent="0">
              <a:buFontTx/>
              <a:buChar char="•"/>
              <a:defRPr/>
            </a:pPr>
            <a:endParaRPr lang="fr-FR" noProof="0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 marL="0" indent="0" algn="ctr">
              <a:defRPr/>
            </a:pPr>
            <a:r>
              <a:rPr lang="fr-FR" sz="1600" noProof="0" dirty="0" smtClean="0">
                <a:solidFill>
                  <a:srgbClr val="000000"/>
                </a:solidFill>
                <a:ea typeface="ＭＳ Ｐゴシック" pitchFamily="34" charset="-128"/>
              </a:rPr>
              <a:t>Directives relatives à la gestion de cas: Section 3</a:t>
            </a:r>
          </a:p>
          <a:p>
            <a:pPr marL="0" indent="0" algn="ctr">
              <a:defRPr/>
            </a:pPr>
            <a:endParaRPr lang="fr-FR" sz="1600" noProof="0" dirty="0" smtClean="0">
              <a:solidFill>
                <a:srgbClr val="000000"/>
              </a:solidFill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77126594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</TotalTime>
  <Words>835</Words>
  <Application>Microsoft Macintosh PowerPoint</Application>
  <PresentationFormat>On-screen Show (4:3)</PresentationFormat>
  <Paragraphs>152</Paragraphs>
  <Slides>21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21</vt:i4>
      </vt:variant>
    </vt:vector>
  </HeadingPairs>
  <TitlesOfParts>
    <vt:vector size="23" baseType="lpstr">
      <vt:lpstr>Default Design</vt:lpstr>
      <vt:lpstr>1_Default Design</vt:lpstr>
      <vt:lpstr>PowerPoint Presentation</vt:lpstr>
      <vt:lpstr>PowerPoint Presentation</vt:lpstr>
      <vt:lpstr>Objectif du module et acquis d'apprentissage</vt:lpstr>
      <vt:lpstr>EXERCICE 1 </vt:lpstr>
      <vt:lpstr>Critères de clôture de dossier</vt:lpstr>
      <vt:lpstr>Critères de clôture de dossier</vt:lpstr>
      <vt:lpstr>Meilleure pratique en matière de clôture de dossier</vt:lpstr>
      <vt:lpstr>Réouverture d'un dossier après la clôture</vt:lpstr>
      <vt:lpstr>Qu'est ce qu'un Transfert de dossier ?</vt:lpstr>
      <vt:lpstr>Qu'est ce qu'un Transfert de dossier... ?</vt:lpstr>
      <vt:lpstr>Avant le transfert</vt:lpstr>
      <vt:lpstr>Comment procéder au transfert</vt:lpstr>
      <vt:lpstr>Éviter le transfert de dossier à moins que cela ne soit absolument nécessaire</vt:lpstr>
      <vt:lpstr>POINTS CLÉS DE L'APPRENTISSAGE</vt:lpstr>
      <vt:lpstr>PowerPoint Presentation</vt:lpstr>
      <vt:lpstr>Exercice 2</vt:lpstr>
      <vt:lpstr>Élaboration de scénarios </vt:lpstr>
      <vt:lpstr>Élaboration de scénarios...</vt:lpstr>
      <vt:lpstr>POINTS CLÉS DE L'APPRENTISSAGE</vt:lpstr>
      <vt:lpstr>PowerPoint Presentation</vt:lpstr>
      <vt:lpstr>Objectif du module et acquis d'apprentissage</vt:lpstr>
    </vt:vector>
  </TitlesOfParts>
  <Company>Yannickobase.Corp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Ngatcha</dc:creator>
  <cp:lastModifiedBy>Sandra Maignant</cp:lastModifiedBy>
  <cp:revision>11</cp:revision>
  <dcterms:created xsi:type="dcterms:W3CDTF">2014-04-05T16:12:12Z</dcterms:created>
  <dcterms:modified xsi:type="dcterms:W3CDTF">2014-06-06T16:28:01Z</dcterms:modified>
</cp:coreProperties>
</file>