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5"/>
  </p:notesMasterIdLst>
  <p:sldIdLst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269" r:id="rId23"/>
    <p:sldId id="272" r:id="rId24"/>
    <p:sldId id="303" r:id="rId25"/>
    <p:sldId id="273" r:id="rId26"/>
    <p:sldId id="304" r:id="rId27"/>
    <p:sldId id="274" r:id="rId28"/>
    <p:sldId id="270" r:id="rId29"/>
    <p:sldId id="275" r:id="rId30"/>
    <p:sldId id="305" r:id="rId31"/>
    <p:sldId id="276" r:id="rId32"/>
    <p:sldId id="277" r:id="rId33"/>
    <p:sldId id="278" r:id="rId34"/>
    <p:sldId id="279" r:id="rId35"/>
    <p:sldId id="306" r:id="rId36"/>
    <p:sldId id="280" r:id="rId37"/>
    <p:sldId id="281" r:id="rId38"/>
    <p:sldId id="307" r:id="rId39"/>
    <p:sldId id="282" r:id="rId40"/>
    <p:sldId id="283" r:id="rId41"/>
    <p:sldId id="284" r:id="rId42"/>
    <p:sldId id="285" r:id="rId43"/>
    <p:sldId id="308" r:id="rId44"/>
    <p:sldId id="286" r:id="rId45"/>
    <p:sldId id="287" r:id="rId46"/>
    <p:sldId id="288" r:id="rId47"/>
    <p:sldId id="289" r:id="rId48"/>
    <p:sldId id="290" r:id="rId49"/>
    <p:sldId id="291" r:id="rId50"/>
    <p:sldId id="292" r:id="rId51"/>
    <p:sldId id="293" r:id="rId52"/>
    <p:sldId id="309" r:id="rId53"/>
    <p:sldId id="310" r:id="rId5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07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 autoAdjust="0"/>
    <p:restoredTop sz="94653" autoAdjust="0"/>
  </p:normalViewPr>
  <p:slideViewPr>
    <p:cSldViewPr>
      <p:cViewPr varScale="1">
        <p:scale>
          <a:sx n="89" d="100"/>
          <a:sy n="89" d="100"/>
        </p:scale>
        <p:origin x="-15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888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notesMaster" Target="notesMasters/notesMaster1.xml"/><Relationship Id="rId56" Type="http://schemas.openxmlformats.org/officeDocument/2006/relationships/printerSettings" Target="printerSettings/printerSettings1.bin"/><Relationship Id="rId57" Type="http://schemas.openxmlformats.org/officeDocument/2006/relationships/presProps" Target="presProps.xml"/><Relationship Id="rId58" Type="http://schemas.openxmlformats.org/officeDocument/2006/relationships/viewProps" Target="viewProps.xml"/><Relationship Id="rId59" Type="http://schemas.openxmlformats.org/officeDocument/2006/relationships/theme" Target="theme/theme1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60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076784-DEBF-4D1D-9BBB-25E0583374DB}" type="doc">
      <dgm:prSet loTypeId="urn:microsoft.com/office/officeart/2005/8/layout/equation1" loCatId="relationship" qsTypeId="urn:microsoft.com/office/officeart/2005/8/quickstyle/simple1" qsCatId="simple" csTypeId="urn:microsoft.com/office/officeart/2005/8/colors/accent2_2" csCatId="accent2" phldr="1"/>
      <dgm:spPr/>
    </dgm:pt>
    <dgm:pt modelId="{6F95F245-9616-44A7-8CF5-C5739D12155A}">
      <dgm:prSet phldrT="[Text]" custT="1"/>
      <dgm:spPr/>
      <dgm:t>
        <a:bodyPr/>
        <a:lstStyle/>
        <a:p>
          <a:r>
            <a:rPr lang="en-US" sz="2000" dirty="0" smtClean="0"/>
            <a:t>Enfant avec un handicap 2</a:t>
          </a:r>
          <a:endParaRPr lang="en-US" sz="2000" dirty="0"/>
        </a:p>
      </dgm:t>
    </dgm:pt>
    <dgm:pt modelId="{A8E04223-B046-413C-9A3D-596F6024059B}" type="parTrans" cxnId="{7BED9A9D-65B6-42F1-93EC-04C5F7D25AEF}">
      <dgm:prSet/>
      <dgm:spPr/>
      <dgm:t>
        <a:bodyPr/>
        <a:lstStyle/>
        <a:p>
          <a:endParaRPr lang="en-US"/>
        </a:p>
      </dgm:t>
    </dgm:pt>
    <dgm:pt modelId="{B84BED7F-CB09-4DB4-9CA2-D42128AF2BC5}" type="sibTrans" cxnId="{7BED9A9D-65B6-42F1-93EC-04C5F7D25AEF}">
      <dgm:prSet/>
      <dgm:spPr/>
      <dgm:t>
        <a:bodyPr/>
        <a:lstStyle/>
        <a:p>
          <a:endParaRPr lang="en-US"/>
        </a:p>
      </dgm:t>
    </dgm:pt>
    <dgm:pt modelId="{E3C491FC-A0B6-4CF9-91F8-70B0BD644A2A}">
      <dgm:prSet phldrT="[Text]" custT="1"/>
      <dgm:spPr/>
      <dgm:t>
        <a:bodyPr/>
        <a:lstStyle/>
        <a:p>
          <a:r>
            <a:rPr lang="en-US" sz="1800" dirty="0" err="1" smtClean="0"/>
            <a:t>Travailleur</a:t>
          </a:r>
          <a:r>
            <a:rPr lang="en-US" sz="1800" dirty="0" smtClean="0"/>
            <a:t> du </a:t>
          </a:r>
          <a:r>
            <a:rPr lang="en-US" sz="1800" dirty="0" err="1" smtClean="0"/>
            <a:t>sexe</a:t>
          </a:r>
          <a:endParaRPr lang="en-US" sz="1800" dirty="0"/>
        </a:p>
      </dgm:t>
    </dgm:pt>
    <dgm:pt modelId="{2ED7998F-7BF8-4548-9BDB-7DC03FE273AB}" type="parTrans" cxnId="{7AA56FD1-F01D-4F8C-B2F0-44DD7F8EF3A9}">
      <dgm:prSet/>
      <dgm:spPr/>
      <dgm:t>
        <a:bodyPr/>
        <a:lstStyle/>
        <a:p>
          <a:endParaRPr lang="en-US"/>
        </a:p>
      </dgm:t>
    </dgm:pt>
    <dgm:pt modelId="{11CC2119-CBE3-4498-A4F6-186EC9CED9EF}" type="sibTrans" cxnId="{7AA56FD1-F01D-4F8C-B2F0-44DD7F8EF3A9}">
      <dgm:prSet/>
      <dgm:spPr/>
      <dgm:t>
        <a:bodyPr/>
        <a:lstStyle/>
        <a:p>
          <a:endParaRPr lang="en-US"/>
        </a:p>
      </dgm:t>
    </dgm:pt>
    <dgm:pt modelId="{6D048BD7-2678-4700-B7B6-376E11974401}">
      <dgm:prSet phldrT="[Text]"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dirty="0" err="1" smtClean="0">
              <a:solidFill>
                <a:schemeClr val="tx1"/>
              </a:solidFill>
            </a:rPr>
            <a:t>Risque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élevé</a:t>
          </a:r>
          <a:endParaRPr lang="en-US" dirty="0">
            <a:solidFill>
              <a:schemeClr val="tx1"/>
            </a:solidFill>
          </a:endParaRPr>
        </a:p>
      </dgm:t>
    </dgm:pt>
    <dgm:pt modelId="{6230A648-9C13-4E6C-AD87-3B83B4358FE8}" type="parTrans" cxnId="{E2107493-F096-42BC-B77C-ABCA5CEF126C}">
      <dgm:prSet/>
      <dgm:spPr/>
      <dgm:t>
        <a:bodyPr/>
        <a:lstStyle/>
        <a:p>
          <a:endParaRPr lang="en-US"/>
        </a:p>
      </dgm:t>
    </dgm:pt>
    <dgm:pt modelId="{B8E806E8-54DC-4C25-8253-1314713545E1}" type="sibTrans" cxnId="{E2107493-F096-42BC-B77C-ABCA5CEF126C}">
      <dgm:prSet/>
      <dgm:spPr/>
      <dgm:t>
        <a:bodyPr/>
        <a:lstStyle/>
        <a:p>
          <a:endParaRPr lang="en-US"/>
        </a:p>
      </dgm:t>
    </dgm:pt>
    <dgm:pt modelId="{8F34E3F7-A033-426E-99E9-91556CFB5449}">
      <dgm:prSet custT="1"/>
      <dgm:spPr/>
      <dgm:t>
        <a:bodyPr/>
        <a:lstStyle/>
        <a:p>
          <a:r>
            <a:rPr lang="en-US" sz="1800" dirty="0" err="1" smtClean="0"/>
            <a:t>Séparé</a:t>
          </a:r>
          <a:endParaRPr lang="en-US" sz="1600" dirty="0"/>
        </a:p>
      </dgm:t>
    </dgm:pt>
    <dgm:pt modelId="{8F16783D-B181-4FF1-B59D-9C818341AC53}" type="parTrans" cxnId="{F8634372-D8A5-4B60-979C-02E49FA94193}">
      <dgm:prSet/>
      <dgm:spPr/>
      <dgm:t>
        <a:bodyPr/>
        <a:lstStyle/>
        <a:p>
          <a:endParaRPr lang="en-US"/>
        </a:p>
      </dgm:t>
    </dgm:pt>
    <dgm:pt modelId="{A4F85A1D-6654-429D-B9AF-70022CBDDD36}" type="sibTrans" cxnId="{F8634372-D8A5-4B60-979C-02E49FA94193}">
      <dgm:prSet/>
      <dgm:spPr/>
      <dgm:t>
        <a:bodyPr/>
        <a:lstStyle/>
        <a:p>
          <a:endParaRPr lang="en-US"/>
        </a:p>
      </dgm:t>
    </dgm:pt>
    <dgm:pt modelId="{19EC20E1-88D5-481E-A98A-7A28C6C643FC}" type="pres">
      <dgm:prSet presAssocID="{CD076784-DEBF-4D1D-9BBB-25E0583374DB}" presName="linearFlow" presStyleCnt="0">
        <dgm:presLayoutVars>
          <dgm:dir/>
          <dgm:resizeHandles val="exact"/>
        </dgm:presLayoutVars>
      </dgm:prSet>
      <dgm:spPr/>
    </dgm:pt>
    <dgm:pt modelId="{CFEDF400-5ABA-4DD0-B72E-FC3B06E1A938}" type="pres">
      <dgm:prSet presAssocID="{6F95F245-9616-44A7-8CF5-C5739D12155A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31C19D-4FE4-4498-90F9-8B74A0201B11}" type="pres">
      <dgm:prSet presAssocID="{B84BED7F-CB09-4DB4-9CA2-D42128AF2BC5}" presName="spacerL" presStyleCnt="0"/>
      <dgm:spPr/>
    </dgm:pt>
    <dgm:pt modelId="{F9015044-64D7-4763-BE10-715C40F76660}" type="pres">
      <dgm:prSet presAssocID="{B84BED7F-CB09-4DB4-9CA2-D42128AF2BC5}" presName="sibTrans" presStyleLbl="sibTrans2D1" presStyleIdx="0" presStyleCnt="3"/>
      <dgm:spPr/>
      <dgm:t>
        <a:bodyPr/>
        <a:lstStyle/>
        <a:p>
          <a:endParaRPr lang="en-US"/>
        </a:p>
      </dgm:t>
    </dgm:pt>
    <dgm:pt modelId="{8F08693A-A965-4B7D-9577-61CD67831D1D}" type="pres">
      <dgm:prSet presAssocID="{B84BED7F-CB09-4DB4-9CA2-D42128AF2BC5}" presName="spacerR" presStyleCnt="0"/>
      <dgm:spPr/>
    </dgm:pt>
    <dgm:pt modelId="{DF55F9D1-86AA-4382-AF0E-04C052707D27}" type="pres">
      <dgm:prSet presAssocID="{E3C491FC-A0B6-4CF9-91F8-70B0BD644A2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8AC05A-881C-4169-AA0F-7DB55CDA171D}" type="pres">
      <dgm:prSet presAssocID="{11CC2119-CBE3-4498-A4F6-186EC9CED9EF}" presName="spacerL" presStyleCnt="0"/>
      <dgm:spPr/>
    </dgm:pt>
    <dgm:pt modelId="{B7EA6F90-CE24-49F3-BDD7-0485BC705D92}" type="pres">
      <dgm:prSet presAssocID="{11CC2119-CBE3-4498-A4F6-186EC9CED9EF}" presName="sibTrans" presStyleLbl="sibTrans2D1" presStyleIdx="1" presStyleCnt="3"/>
      <dgm:spPr/>
      <dgm:t>
        <a:bodyPr/>
        <a:lstStyle/>
        <a:p>
          <a:endParaRPr lang="en-US"/>
        </a:p>
      </dgm:t>
    </dgm:pt>
    <dgm:pt modelId="{B1D9F899-0C9C-41A9-B6CC-41576FE32892}" type="pres">
      <dgm:prSet presAssocID="{11CC2119-CBE3-4498-A4F6-186EC9CED9EF}" presName="spacerR" presStyleCnt="0"/>
      <dgm:spPr/>
    </dgm:pt>
    <dgm:pt modelId="{DFECBBAF-156C-42FB-8FBE-8B00796195BC}" type="pres">
      <dgm:prSet presAssocID="{8F34E3F7-A033-426E-99E9-91556CFB544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61334C-2C31-4C01-8F52-A33A44D4FAED}" type="pres">
      <dgm:prSet presAssocID="{A4F85A1D-6654-429D-B9AF-70022CBDDD36}" presName="spacerL" presStyleCnt="0"/>
      <dgm:spPr/>
    </dgm:pt>
    <dgm:pt modelId="{4EFC2FC3-3995-4CC5-AF62-01DE98C7BE49}" type="pres">
      <dgm:prSet presAssocID="{A4F85A1D-6654-429D-B9AF-70022CBDDD36}" presName="sibTrans" presStyleLbl="sibTrans2D1" presStyleIdx="2" presStyleCnt="3"/>
      <dgm:spPr/>
      <dgm:t>
        <a:bodyPr/>
        <a:lstStyle/>
        <a:p>
          <a:endParaRPr lang="en-US"/>
        </a:p>
      </dgm:t>
    </dgm:pt>
    <dgm:pt modelId="{F991BB77-0AB8-41F9-A1ED-CCD68B316B87}" type="pres">
      <dgm:prSet presAssocID="{A4F85A1D-6654-429D-B9AF-70022CBDDD36}" presName="spacerR" presStyleCnt="0"/>
      <dgm:spPr/>
    </dgm:pt>
    <dgm:pt modelId="{FA02FCB9-840D-423B-A679-0E508D4A96D1}" type="pres">
      <dgm:prSet presAssocID="{6D048BD7-2678-4700-B7B6-376E1197440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73496B6-05F6-C648-A1EC-34297C25E813}" type="presOf" srcId="{E3C491FC-A0B6-4CF9-91F8-70B0BD644A2A}" destId="{DF55F9D1-86AA-4382-AF0E-04C052707D27}" srcOrd="0" destOrd="0" presId="urn:microsoft.com/office/officeart/2005/8/layout/equation1"/>
    <dgm:cxn modelId="{FE3ECD2C-AAC2-6B42-ABC9-EACD1F338ABA}" type="presOf" srcId="{B84BED7F-CB09-4DB4-9CA2-D42128AF2BC5}" destId="{F9015044-64D7-4763-BE10-715C40F76660}" srcOrd="0" destOrd="0" presId="urn:microsoft.com/office/officeart/2005/8/layout/equation1"/>
    <dgm:cxn modelId="{BD7C2BCD-9CF3-124C-AB53-FD6480FBACE9}" type="presOf" srcId="{6F95F245-9616-44A7-8CF5-C5739D12155A}" destId="{CFEDF400-5ABA-4DD0-B72E-FC3B06E1A938}" srcOrd="0" destOrd="0" presId="urn:microsoft.com/office/officeart/2005/8/layout/equation1"/>
    <dgm:cxn modelId="{487457D4-A4ED-9546-8980-DFE7731302AF}" type="presOf" srcId="{11CC2119-CBE3-4498-A4F6-186EC9CED9EF}" destId="{B7EA6F90-CE24-49F3-BDD7-0485BC705D92}" srcOrd="0" destOrd="0" presId="urn:microsoft.com/office/officeart/2005/8/layout/equation1"/>
    <dgm:cxn modelId="{7AA56FD1-F01D-4F8C-B2F0-44DD7F8EF3A9}" srcId="{CD076784-DEBF-4D1D-9BBB-25E0583374DB}" destId="{E3C491FC-A0B6-4CF9-91F8-70B0BD644A2A}" srcOrd="1" destOrd="0" parTransId="{2ED7998F-7BF8-4548-9BDB-7DC03FE273AB}" sibTransId="{11CC2119-CBE3-4498-A4F6-186EC9CED9EF}"/>
    <dgm:cxn modelId="{E2107493-F096-42BC-B77C-ABCA5CEF126C}" srcId="{CD076784-DEBF-4D1D-9BBB-25E0583374DB}" destId="{6D048BD7-2678-4700-B7B6-376E11974401}" srcOrd="3" destOrd="0" parTransId="{6230A648-9C13-4E6C-AD87-3B83B4358FE8}" sibTransId="{B8E806E8-54DC-4C25-8253-1314713545E1}"/>
    <dgm:cxn modelId="{DA25009B-3677-714E-88AF-93413EDB794E}" type="presOf" srcId="{A4F85A1D-6654-429D-B9AF-70022CBDDD36}" destId="{4EFC2FC3-3995-4CC5-AF62-01DE98C7BE49}" srcOrd="0" destOrd="0" presId="urn:microsoft.com/office/officeart/2005/8/layout/equation1"/>
    <dgm:cxn modelId="{F8634372-D8A5-4B60-979C-02E49FA94193}" srcId="{CD076784-DEBF-4D1D-9BBB-25E0583374DB}" destId="{8F34E3F7-A033-426E-99E9-91556CFB5449}" srcOrd="2" destOrd="0" parTransId="{8F16783D-B181-4FF1-B59D-9C818341AC53}" sibTransId="{A4F85A1D-6654-429D-B9AF-70022CBDDD36}"/>
    <dgm:cxn modelId="{7BED9A9D-65B6-42F1-93EC-04C5F7D25AEF}" srcId="{CD076784-DEBF-4D1D-9BBB-25E0583374DB}" destId="{6F95F245-9616-44A7-8CF5-C5739D12155A}" srcOrd="0" destOrd="0" parTransId="{A8E04223-B046-413C-9A3D-596F6024059B}" sibTransId="{B84BED7F-CB09-4DB4-9CA2-D42128AF2BC5}"/>
    <dgm:cxn modelId="{F3B3BD04-820B-C740-93BA-60693D478CC4}" type="presOf" srcId="{6D048BD7-2678-4700-B7B6-376E11974401}" destId="{FA02FCB9-840D-423B-A679-0E508D4A96D1}" srcOrd="0" destOrd="0" presId="urn:microsoft.com/office/officeart/2005/8/layout/equation1"/>
    <dgm:cxn modelId="{510C6617-58BF-024B-8E30-927E8B763940}" type="presOf" srcId="{8F34E3F7-A033-426E-99E9-91556CFB5449}" destId="{DFECBBAF-156C-42FB-8FBE-8B00796195BC}" srcOrd="0" destOrd="0" presId="urn:microsoft.com/office/officeart/2005/8/layout/equation1"/>
    <dgm:cxn modelId="{8E8986CF-6C83-5B46-B50B-24D97932290A}" type="presOf" srcId="{CD076784-DEBF-4D1D-9BBB-25E0583374DB}" destId="{19EC20E1-88D5-481E-A98A-7A28C6C643FC}" srcOrd="0" destOrd="0" presId="urn:microsoft.com/office/officeart/2005/8/layout/equation1"/>
    <dgm:cxn modelId="{3915B750-F439-ED41-8543-1A368881793F}" type="presParOf" srcId="{19EC20E1-88D5-481E-A98A-7A28C6C643FC}" destId="{CFEDF400-5ABA-4DD0-B72E-FC3B06E1A938}" srcOrd="0" destOrd="0" presId="urn:microsoft.com/office/officeart/2005/8/layout/equation1"/>
    <dgm:cxn modelId="{2D27B7DA-FEE8-7741-BA79-3D0C746A9A4D}" type="presParOf" srcId="{19EC20E1-88D5-481E-A98A-7A28C6C643FC}" destId="{3F31C19D-4FE4-4498-90F9-8B74A0201B11}" srcOrd="1" destOrd="0" presId="urn:microsoft.com/office/officeart/2005/8/layout/equation1"/>
    <dgm:cxn modelId="{01208162-FCC2-694A-B41C-A60204EA736A}" type="presParOf" srcId="{19EC20E1-88D5-481E-A98A-7A28C6C643FC}" destId="{F9015044-64D7-4763-BE10-715C40F76660}" srcOrd="2" destOrd="0" presId="urn:microsoft.com/office/officeart/2005/8/layout/equation1"/>
    <dgm:cxn modelId="{74A8D7F9-439B-B340-B6ED-8EBCB928DE61}" type="presParOf" srcId="{19EC20E1-88D5-481E-A98A-7A28C6C643FC}" destId="{8F08693A-A965-4B7D-9577-61CD67831D1D}" srcOrd="3" destOrd="0" presId="urn:microsoft.com/office/officeart/2005/8/layout/equation1"/>
    <dgm:cxn modelId="{4960A71B-3864-D84F-8EE8-8D25A05BC1A8}" type="presParOf" srcId="{19EC20E1-88D5-481E-A98A-7A28C6C643FC}" destId="{DF55F9D1-86AA-4382-AF0E-04C052707D27}" srcOrd="4" destOrd="0" presId="urn:microsoft.com/office/officeart/2005/8/layout/equation1"/>
    <dgm:cxn modelId="{B3A5DD37-5D62-FB45-8849-C80FF106743F}" type="presParOf" srcId="{19EC20E1-88D5-481E-A98A-7A28C6C643FC}" destId="{8D8AC05A-881C-4169-AA0F-7DB55CDA171D}" srcOrd="5" destOrd="0" presId="urn:microsoft.com/office/officeart/2005/8/layout/equation1"/>
    <dgm:cxn modelId="{2FEFF8DD-9A60-424C-AB01-BBB46B6B49E4}" type="presParOf" srcId="{19EC20E1-88D5-481E-A98A-7A28C6C643FC}" destId="{B7EA6F90-CE24-49F3-BDD7-0485BC705D92}" srcOrd="6" destOrd="0" presId="urn:microsoft.com/office/officeart/2005/8/layout/equation1"/>
    <dgm:cxn modelId="{1EA96EF3-9409-B045-BCEB-28F7502BD212}" type="presParOf" srcId="{19EC20E1-88D5-481E-A98A-7A28C6C643FC}" destId="{B1D9F899-0C9C-41A9-B6CC-41576FE32892}" srcOrd="7" destOrd="0" presId="urn:microsoft.com/office/officeart/2005/8/layout/equation1"/>
    <dgm:cxn modelId="{73CEA4C0-CDC3-D746-BCAC-41C1E28D1C17}" type="presParOf" srcId="{19EC20E1-88D5-481E-A98A-7A28C6C643FC}" destId="{DFECBBAF-156C-42FB-8FBE-8B00796195BC}" srcOrd="8" destOrd="0" presId="urn:microsoft.com/office/officeart/2005/8/layout/equation1"/>
    <dgm:cxn modelId="{0809C2FC-BFB2-A64A-A7A5-523F7917CBAB}" type="presParOf" srcId="{19EC20E1-88D5-481E-A98A-7A28C6C643FC}" destId="{A061334C-2C31-4C01-8F52-A33A44D4FAED}" srcOrd="9" destOrd="0" presId="urn:microsoft.com/office/officeart/2005/8/layout/equation1"/>
    <dgm:cxn modelId="{8A4CA05B-5914-0A47-BC8C-055E78D30A91}" type="presParOf" srcId="{19EC20E1-88D5-481E-A98A-7A28C6C643FC}" destId="{4EFC2FC3-3995-4CC5-AF62-01DE98C7BE49}" srcOrd="10" destOrd="0" presId="urn:microsoft.com/office/officeart/2005/8/layout/equation1"/>
    <dgm:cxn modelId="{EEFCCAF1-12F1-1542-94DE-519B9E3A2B0B}" type="presParOf" srcId="{19EC20E1-88D5-481E-A98A-7A28C6C643FC}" destId="{F991BB77-0AB8-41F9-A1ED-CCD68B316B87}" srcOrd="11" destOrd="0" presId="urn:microsoft.com/office/officeart/2005/8/layout/equation1"/>
    <dgm:cxn modelId="{D58E5588-141E-EC4B-BBDC-B023101C741E}" type="presParOf" srcId="{19EC20E1-88D5-481E-A98A-7A28C6C643FC}" destId="{FA02FCB9-840D-423B-A679-0E508D4A96D1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225FC5-4E21-4493-AC84-C033C6E35808}" type="doc">
      <dgm:prSet loTypeId="urn:microsoft.com/office/officeart/2005/8/layout/equation1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5ECBA6E7-D449-4E6B-ACA5-D518E8A3932E}">
      <dgm:prSet phldrT="[Text]"/>
      <dgm:spPr/>
      <dgm:t>
        <a:bodyPr/>
        <a:lstStyle/>
        <a:p>
          <a:r>
            <a:rPr lang="en-US" dirty="0" smtClean="0"/>
            <a:t>Enfant avec un handicap 1</a:t>
          </a:r>
          <a:endParaRPr lang="en-US" dirty="0"/>
        </a:p>
      </dgm:t>
    </dgm:pt>
    <dgm:pt modelId="{35264C9B-81CA-49EF-98E5-1B92D4152DFE}" type="parTrans" cxnId="{D3E1004A-054C-4A9B-A963-ECA7864D77A5}">
      <dgm:prSet/>
      <dgm:spPr/>
      <dgm:t>
        <a:bodyPr/>
        <a:lstStyle/>
        <a:p>
          <a:endParaRPr lang="en-US"/>
        </a:p>
      </dgm:t>
    </dgm:pt>
    <dgm:pt modelId="{7012D083-091C-4E11-8D91-8FB053A87768}" type="sibTrans" cxnId="{D3E1004A-054C-4A9B-A963-ECA7864D77A5}">
      <dgm:prSet/>
      <dgm:spPr/>
      <dgm:t>
        <a:bodyPr/>
        <a:lstStyle/>
        <a:p>
          <a:endParaRPr lang="en-US"/>
        </a:p>
      </dgm:t>
    </dgm:pt>
    <dgm:pt modelId="{02D38B0F-C8DB-4F91-849E-F2B039C7A7FA}">
      <dgm:prSet phldrT="[Text]"/>
      <dgm:spPr>
        <a:noFill/>
        <a:ln>
          <a:solidFill>
            <a:srgbClr val="FFC000"/>
          </a:solidFill>
        </a:ln>
      </dgm:spPr>
      <dgm:t>
        <a:bodyPr/>
        <a:lstStyle/>
        <a:p>
          <a:r>
            <a:rPr lang="en-US" dirty="0" err="1" smtClean="0">
              <a:solidFill>
                <a:schemeClr val="tx1"/>
              </a:solidFill>
            </a:rPr>
            <a:t>Risque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faible</a:t>
          </a:r>
          <a:endParaRPr lang="en-US" dirty="0">
            <a:solidFill>
              <a:schemeClr val="tx1"/>
            </a:solidFill>
          </a:endParaRPr>
        </a:p>
      </dgm:t>
    </dgm:pt>
    <dgm:pt modelId="{2094D960-6295-4B8E-B5E1-7B657CF7106F}" type="parTrans" cxnId="{FC95BF7F-5C6A-464E-8565-090A31E81329}">
      <dgm:prSet/>
      <dgm:spPr/>
      <dgm:t>
        <a:bodyPr/>
        <a:lstStyle/>
        <a:p>
          <a:endParaRPr lang="en-US"/>
        </a:p>
      </dgm:t>
    </dgm:pt>
    <dgm:pt modelId="{650AB974-1967-4CA1-8AA3-31E6EC00E0DF}" type="sibTrans" cxnId="{FC95BF7F-5C6A-464E-8565-090A31E81329}">
      <dgm:prSet/>
      <dgm:spPr/>
      <dgm:t>
        <a:bodyPr/>
        <a:lstStyle/>
        <a:p>
          <a:endParaRPr lang="en-US"/>
        </a:p>
      </dgm:t>
    </dgm:pt>
    <dgm:pt modelId="{26B04040-BEE1-4370-983E-E0D820CE2FF6}">
      <dgm:prSet/>
      <dgm:spPr>
        <a:solidFill>
          <a:srgbClr val="00B050"/>
        </a:solidFill>
      </dgm:spPr>
      <dgm:t>
        <a:bodyPr/>
        <a:lstStyle/>
        <a:p>
          <a:r>
            <a:rPr lang="en-GB" dirty="0" err="1" smtClean="0"/>
            <a:t>Scolarisé</a:t>
          </a:r>
          <a:endParaRPr lang="en-GB" dirty="0"/>
        </a:p>
      </dgm:t>
    </dgm:pt>
    <dgm:pt modelId="{F774FB3C-DCFB-43AB-886D-EA283FF47CFA}" type="parTrans" cxnId="{05991931-6969-4E8D-9B18-9F733B1BB96B}">
      <dgm:prSet/>
      <dgm:spPr/>
      <dgm:t>
        <a:bodyPr/>
        <a:lstStyle/>
        <a:p>
          <a:endParaRPr lang="en-GB"/>
        </a:p>
      </dgm:t>
    </dgm:pt>
    <dgm:pt modelId="{09FDA682-4303-413F-B938-064A913CE20D}" type="sibTrans" cxnId="{05991931-6969-4E8D-9B18-9F733B1BB96B}">
      <dgm:prSet/>
      <dgm:spPr/>
      <dgm:t>
        <a:bodyPr/>
        <a:lstStyle/>
        <a:p>
          <a:endParaRPr lang="en-US"/>
        </a:p>
      </dgm:t>
    </dgm:pt>
    <dgm:pt modelId="{191D18EB-D335-4E27-A27D-91913DA0FB9A}">
      <dgm:prSet/>
      <dgm:spPr>
        <a:solidFill>
          <a:srgbClr val="00B050"/>
        </a:solidFill>
      </dgm:spPr>
      <dgm:t>
        <a:bodyPr/>
        <a:lstStyle/>
        <a:p>
          <a:r>
            <a:rPr lang="en-GB" dirty="0" smtClean="0"/>
            <a:t>Parents </a:t>
          </a:r>
          <a:r>
            <a:rPr lang="en-GB" dirty="0" err="1" smtClean="0"/>
            <a:t>impliqués</a:t>
          </a:r>
          <a:endParaRPr lang="en-GB" dirty="0"/>
        </a:p>
      </dgm:t>
    </dgm:pt>
    <dgm:pt modelId="{CEDD638C-621B-4E94-A71F-D19F8BBC3926}" type="parTrans" cxnId="{0670BACA-2726-47DF-B0EB-0E0597A09EE0}">
      <dgm:prSet/>
      <dgm:spPr/>
      <dgm:t>
        <a:bodyPr/>
        <a:lstStyle/>
        <a:p>
          <a:endParaRPr lang="en-GB"/>
        </a:p>
      </dgm:t>
    </dgm:pt>
    <dgm:pt modelId="{EF677012-8A83-416A-B1B6-DEC281C9AD07}" type="sibTrans" cxnId="{0670BACA-2726-47DF-B0EB-0E0597A09EE0}">
      <dgm:prSet/>
      <dgm:spPr/>
      <dgm:t>
        <a:bodyPr/>
        <a:lstStyle/>
        <a:p>
          <a:endParaRPr lang="en-US"/>
        </a:p>
      </dgm:t>
    </dgm:pt>
    <dgm:pt modelId="{C23B5EB9-878D-479C-8B69-3C24B0B8DA9F}" type="pres">
      <dgm:prSet presAssocID="{0D225FC5-4E21-4493-AC84-C033C6E3580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84959E70-2E3D-4D14-9D6D-71BA2ED723D5}" type="pres">
      <dgm:prSet presAssocID="{5ECBA6E7-D449-4E6B-ACA5-D518E8A3932E}" presName="node" presStyleLbl="node1" presStyleIdx="0" presStyleCnt="4" custScaleX="113054" custScaleY="1092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574802-055E-4338-B919-C786BBDBF96E}" type="pres">
      <dgm:prSet presAssocID="{7012D083-091C-4E11-8D91-8FB053A87768}" presName="spacerL" presStyleCnt="0"/>
      <dgm:spPr/>
    </dgm:pt>
    <dgm:pt modelId="{39B9EBBF-36B0-4AB2-A3DB-E390E3F377E7}" type="pres">
      <dgm:prSet presAssocID="{7012D083-091C-4E11-8D91-8FB053A8776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D80111D8-92A0-4A29-BE29-0964DA5813C6}" type="pres">
      <dgm:prSet presAssocID="{7012D083-091C-4E11-8D91-8FB053A87768}" presName="spacerR" presStyleCnt="0"/>
      <dgm:spPr/>
    </dgm:pt>
    <dgm:pt modelId="{3A4FBB74-C760-46A5-AC9B-68F1F57C9F7D}" type="pres">
      <dgm:prSet presAssocID="{02D38B0F-C8DB-4F91-849E-F2B039C7A7FA}" presName="node" presStyleLbl="node1" presStyleIdx="1" presStyleCnt="4" custLinFactX="316877" custLinFactNeighborX="400000" custLinFactNeighborY="-41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272763-6790-443A-BD0B-0B6BAB1A64C6}" type="pres">
      <dgm:prSet presAssocID="{650AB974-1967-4CA1-8AA3-31E6EC00E0DF}" presName="spacerL" presStyleCnt="0"/>
      <dgm:spPr/>
    </dgm:pt>
    <dgm:pt modelId="{B9ED06F4-9147-4E65-9F79-744EB1EE8B4E}" type="pres">
      <dgm:prSet presAssocID="{650AB974-1967-4CA1-8AA3-31E6EC00E0DF}" presName="sibTrans" presStyleLbl="sibTrans2D1" presStyleIdx="1" presStyleCnt="3"/>
      <dgm:spPr/>
      <dgm:t>
        <a:bodyPr/>
        <a:lstStyle/>
        <a:p>
          <a:endParaRPr lang="en-GB"/>
        </a:p>
      </dgm:t>
    </dgm:pt>
    <dgm:pt modelId="{366CD180-80E8-4925-8392-E1512BE26677}" type="pres">
      <dgm:prSet presAssocID="{650AB974-1967-4CA1-8AA3-31E6EC00E0DF}" presName="spacerR" presStyleCnt="0"/>
      <dgm:spPr/>
    </dgm:pt>
    <dgm:pt modelId="{9CDD6787-754B-46C7-8A22-FC93ECC42D1C}" type="pres">
      <dgm:prSet presAssocID="{26B04040-BEE1-4370-983E-E0D820CE2FF6}" presName="node" presStyleLbl="node1" presStyleIdx="2" presStyleCnt="4" custLinFactX="-158268" custLinFactNeighborX="-200000" custLinFactNeighborY="-353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7440DAC-A9D5-49FA-A6AF-1728208E5F06}" type="pres">
      <dgm:prSet presAssocID="{09FDA682-4303-413F-B938-064A913CE20D}" presName="spacerL" presStyleCnt="0"/>
      <dgm:spPr/>
    </dgm:pt>
    <dgm:pt modelId="{6FB2FDCF-5ADE-4DE3-946D-1A6F54C9DFD6}" type="pres">
      <dgm:prSet presAssocID="{09FDA682-4303-413F-B938-064A913CE20D}" presName="sibTrans" presStyleLbl="sibTrans2D1" presStyleIdx="2" presStyleCnt="3"/>
      <dgm:spPr/>
      <dgm:t>
        <a:bodyPr/>
        <a:lstStyle/>
        <a:p>
          <a:endParaRPr lang="en-GB"/>
        </a:p>
      </dgm:t>
    </dgm:pt>
    <dgm:pt modelId="{97C2B83A-7DFB-4F15-AA83-03106040B10E}" type="pres">
      <dgm:prSet presAssocID="{09FDA682-4303-413F-B938-064A913CE20D}" presName="spacerR" presStyleCnt="0"/>
      <dgm:spPr/>
    </dgm:pt>
    <dgm:pt modelId="{74180359-EE47-47D7-A188-F35AC1096D69}" type="pres">
      <dgm:prSet presAssocID="{191D18EB-D335-4E27-A27D-91913DA0FB9A}" presName="node" presStyleLbl="node1" presStyleIdx="3" presStyleCnt="4" custLinFactX="-159566" custLinFactNeighborX="-200000" custLinFactNeighborY="-416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C95BF7F-5C6A-464E-8565-090A31E81329}" srcId="{0D225FC5-4E21-4493-AC84-C033C6E35808}" destId="{02D38B0F-C8DB-4F91-849E-F2B039C7A7FA}" srcOrd="1" destOrd="0" parTransId="{2094D960-6295-4B8E-B5E1-7B657CF7106F}" sibTransId="{650AB974-1967-4CA1-8AA3-31E6EC00E0DF}"/>
    <dgm:cxn modelId="{101CA892-A90A-4848-9561-3BA859D30C41}" type="presOf" srcId="{0D225FC5-4E21-4493-AC84-C033C6E35808}" destId="{C23B5EB9-878D-479C-8B69-3C24B0B8DA9F}" srcOrd="0" destOrd="0" presId="urn:microsoft.com/office/officeart/2005/8/layout/equation1"/>
    <dgm:cxn modelId="{05991931-6969-4E8D-9B18-9F733B1BB96B}" srcId="{0D225FC5-4E21-4493-AC84-C033C6E35808}" destId="{26B04040-BEE1-4370-983E-E0D820CE2FF6}" srcOrd="2" destOrd="0" parTransId="{F774FB3C-DCFB-43AB-886D-EA283FF47CFA}" sibTransId="{09FDA682-4303-413F-B938-064A913CE20D}"/>
    <dgm:cxn modelId="{41278A89-5A0A-1A47-9B5A-1B12DF618FD0}" type="presOf" srcId="{191D18EB-D335-4E27-A27D-91913DA0FB9A}" destId="{74180359-EE47-47D7-A188-F35AC1096D69}" srcOrd="0" destOrd="0" presId="urn:microsoft.com/office/officeart/2005/8/layout/equation1"/>
    <dgm:cxn modelId="{0670BACA-2726-47DF-B0EB-0E0597A09EE0}" srcId="{0D225FC5-4E21-4493-AC84-C033C6E35808}" destId="{191D18EB-D335-4E27-A27D-91913DA0FB9A}" srcOrd="3" destOrd="0" parTransId="{CEDD638C-621B-4E94-A71F-D19F8BBC3926}" sibTransId="{EF677012-8A83-416A-B1B6-DEC281C9AD07}"/>
    <dgm:cxn modelId="{B8EB2D24-BBDD-A448-9E82-3C91778A2BB2}" type="presOf" srcId="{7012D083-091C-4E11-8D91-8FB053A87768}" destId="{39B9EBBF-36B0-4AB2-A3DB-E390E3F377E7}" srcOrd="0" destOrd="0" presId="urn:microsoft.com/office/officeart/2005/8/layout/equation1"/>
    <dgm:cxn modelId="{D3E1004A-054C-4A9B-A963-ECA7864D77A5}" srcId="{0D225FC5-4E21-4493-AC84-C033C6E35808}" destId="{5ECBA6E7-D449-4E6B-ACA5-D518E8A3932E}" srcOrd="0" destOrd="0" parTransId="{35264C9B-81CA-49EF-98E5-1B92D4152DFE}" sibTransId="{7012D083-091C-4E11-8D91-8FB053A87768}"/>
    <dgm:cxn modelId="{30C51E17-2410-CF46-B46D-88D0EA245710}" type="presOf" srcId="{5ECBA6E7-D449-4E6B-ACA5-D518E8A3932E}" destId="{84959E70-2E3D-4D14-9D6D-71BA2ED723D5}" srcOrd="0" destOrd="0" presId="urn:microsoft.com/office/officeart/2005/8/layout/equation1"/>
    <dgm:cxn modelId="{AF472867-96A3-A444-9ABF-83E6FE382374}" type="presOf" srcId="{650AB974-1967-4CA1-8AA3-31E6EC00E0DF}" destId="{B9ED06F4-9147-4E65-9F79-744EB1EE8B4E}" srcOrd="0" destOrd="0" presId="urn:microsoft.com/office/officeart/2005/8/layout/equation1"/>
    <dgm:cxn modelId="{F94BDDE6-82A8-BB45-ABDA-766F34CFF616}" type="presOf" srcId="{26B04040-BEE1-4370-983E-E0D820CE2FF6}" destId="{9CDD6787-754B-46C7-8A22-FC93ECC42D1C}" srcOrd="0" destOrd="0" presId="urn:microsoft.com/office/officeart/2005/8/layout/equation1"/>
    <dgm:cxn modelId="{83D6D485-DD66-5046-9281-F1DB61898548}" type="presOf" srcId="{02D38B0F-C8DB-4F91-849E-F2B039C7A7FA}" destId="{3A4FBB74-C760-46A5-AC9B-68F1F57C9F7D}" srcOrd="0" destOrd="0" presId="urn:microsoft.com/office/officeart/2005/8/layout/equation1"/>
    <dgm:cxn modelId="{312821CC-77E9-8345-9946-C56DB321710B}" type="presOf" srcId="{09FDA682-4303-413F-B938-064A913CE20D}" destId="{6FB2FDCF-5ADE-4DE3-946D-1A6F54C9DFD6}" srcOrd="0" destOrd="0" presId="urn:microsoft.com/office/officeart/2005/8/layout/equation1"/>
    <dgm:cxn modelId="{A4DBD51E-083E-EC41-B83B-C7CC9674BFB4}" type="presParOf" srcId="{C23B5EB9-878D-479C-8B69-3C24B0B8DA9F}" destId="{84959E70-2E3D-4D14-9D6D-71BA2ED723D5}" srcOrd="0" destOrd="0" presId="urn:microsoft.com/office/officeart/2005/8/layout/equation1"/>
    <dgm:cxn modelId="{0CA0FAC5-C236-C848-A911-4CA497BB5E1B}" type="presParOf" srcId="{C23B5EB9-878D-479C-8B69-3C24B0B8DA9F}" destId="{BE574802-055E-4338-B919-C786BBDBF96E}" srcOrd="1" destOrd="0" presId="urn:microsoft.com/office/officeart/2005/8/layout/equation1"/>
    <dgm:cxn modelId="{A80D7C01-BF54-BA4A-8C40-A7C5045B24A3}" type="presParOf" srcId="{C23B5EB9-878D-479C-8B69-3C24B0B8DA9F}" destId="{39B9EBBF-36B0-4AB2-A3DB-E390E3F377E7}" srcOrd="2" destOrd="0" presId="urn:microsoft.com/office/officeart/2005/8/layout/equation1"/>
    <dgm:cxn modelId="{767AA5BF-8430-3447-B0D8-FCE7F6F4A1A9}" type="presParOf" srcId="{C23B5EB9-878D-479C-8B69-3C24B0B8DA9F}" destId="{D80111D8-92A0-4A29-BE29-0964DA5813C6}" srcOrd="3" destOrd="0" presId="urn:microsoft.com/office/officeart/2005/8/layout/equation1"/>
    <dgm:cxn modelId="{77CBFADE-1444-7D45-9F51-88663E98C551}" type="presParOf" srcId="{C23B5EB9-878D-479C-8B69-3C24B0B8DA9F}" destId="{3A4FBB74-C760-46A5-AC9B-68F1F57C9F7D}" srcOrd="4" destOrd="0" presId="urn:microsoft.com/office/officeart/2005/8/layout/equation1"/>
    <dgm:cxn modelId="{FE723CF2-34B5-0E47-9479-7B9E4B558488}" type="presParOf" srcId="{C23B5EB9-878D-479C-8B69-3C24B0B8DA9F}" destId="{60272763-6790-443A-BD0B-0B6BAB1A64C6}" srcOrd="5" destOrd="0" presId="urn:microsoft.com/office/officeart/2005/8/layout/equation1"/>
    <dgm:cxn modelId="{04EDDDDD-6A13-D443-B6A9-9F493751ACFF}" type="presParOf" srcId="{C23B5EB9-878D-479C-8B69-3C24B0B8DA9F}" destId="{B9ED06F4-9147-4E65-9F79-744EB1EE8B4E}" srcOrd="6" destOrd="0" presId="urn:microsoft.com/office/officeart/2005/8/layout/equation1"/>
    <dgm:cxn modelId="{CE3331D1-C802-484A-9F35-6A0B9DF6481E}" type="presParOf" srcId="{C23B5EB9-878D-479C-8B69-3C24B0B8DA9F}" destId="{366CD180-80E8-4925-8392-E1512BE26677}" srcOrd="7" destOrd="0" presId="urn:microsoft.com/office/officeart/2005/8/layout/equation1"/>
    <dgm:cxn modelId="{8547BB3A-0052-444F-BD37-2579EBE29C4E}" type="presParOf" srcId="{C23B5EB9-878D-479C-8B69-3C24B0B8DA9F}" destId="{9CDD6787-754B-46C7-8A22-FC93ECC42D1C}" srcOrd="8" destOrd="0" presId="urn:microsoft.com/office/officeart/2005/8/layout/equation1"/>
    <dgm:cxn modelId="{4AA487E3-175C-1640-BE2E-57740C0B0B4E}" type="presParOf" srcId="{C23B5EB9-878D-479C-8B69-3C24B0B8DA9F}" destId="{F7440DAC-A9D5-49FA-A6AF-1728208E5F06}" srcOrd="9" destOrd="0" presId="urn:microsoft.com/office/officeart/2005/8/layout/equation1"/>
    <dgm:cxn modelId="{6E565719-55FF-884D-B5B4-3551A9AC5576}" type="presParOf" srcId="{C23B5EB9-878D-479C-8B69-3C24B0B8DA9F}" destId="{6FB2FDCF-5ADE-4DE3-946D-1A6F54C9DFD6}" srcOrd="10" destOrd="0" presId="urn:microsoft.com/office/officeart/2005/8/layout/equation1"/>
    <dgm:cxn modelId="{22CC17E0-8D0D-EF41-AF44-C87DB35B4FFB}" type="presParOf" srcId="{C23B5EB9-878D-479C-8B69-3C24B0B8DA9F}" destId="{97C2B83A-7DFB-4F15-AA83-03106040B10E}" srcOrd="11" destOrd="0" presId="urn:microsoft.com/office/officeart/2005/8/layout/equation1"/>
    <dgm:cxn modelId="{3EC08702-E7FA-DC47-AA0E-4A124142EE00}" type="presParOf" srcId="{C23B5EB9-878D-479C-8B69-3C24B0B8DA9F}" destId="{74180359-EE47-47D7-A188-F35AC1096D69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EDF400-5ABA-4DD0-B72E-FC3B06E1A938}">
      <dsp:nvSpPr>
        <dsp:cNvPr id="0" name=""/>
        <dsp:cNvSpPr/>
      </dsp:nvSpPr>
      <dsp:spPr>
        <a:xfrm>
          <a:off x="5134" y="1050725"/>
          <a:ext cx="1426468" cy="142646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Enfant avec un handicap 2</a:t>
          </a:r>
          <a:endParaRPr lang="en-US" sz="2000" kern="1200" dirty="0"/>
        </a:p>
      </dsp:txBody>
      <dsp:txXfrm>
        <a:off x="214035" y="1259626"/>
        <a:ext cx="1008666" cy="1008666"/>
      </dsp:txXfrm>
    </dsp:sp>
    <dsp:sp modelId="{F9015044-64D7-4763-BE10-715C40F76660}">
      <dsp:nvSpPr>
        <dsp:cNvPr id="0" name=""/>
        <dsp:cNvSpPr/>
      </dsp:nvSpPr>
      <dsp:spPr>
        <a:xfrm>
          <a:off x="1547432" y="1350284"/>
          <a:ext cx="827351" cy="827351"/>
        </a:xfrm>
        <a:prstGeom prst="mathPlus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657097" y="1666663"/>
        <a:ext cx="608021" cy="194593"/>
      </dsp:txXfrm>
    </dsp:sp>
    <dsp:sp modelId="{DF55F9D1-86AA-4382-AF0E-04C052707D27}">
      <dsp:nvSpPr>
        <dsp:cNvPr id="0" name=""/>
        <dsp:cNvSpPr/>
      </dsp:nvSpPr>
      <dsp:spPr>
        <a:xfrm>
          <a:off x="2490613" y="1050725"/>
          <a:ext cx="1426468" cy="142646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Travailleur</a:t>
          </a:r>
          <a:r>
            <a:rPr lang="en-US" sz="1800" kern="1200" dirty="0" smtClean="0"/>
            <a:t> du </a:t>
          </a:r>
          <a:r>
            <a:rPr lang="en-US" sz="1800" kern="1200" dirty="0" err="1" smtClean="0"/>
            <a:t>sexe</a:t>
          </a:r>
          <a:endParaRPr lang="en-US" sz="1800" kern="1200" dirty="0"/>
        </a:p>
      </dsp:txBody>
      <dsp:txXfrm>
        <a:off x="2699514" y="1259626"/>
        <a:ext cx="1008666" cy="1008666"/>
      </dsp:txXfrm>
    </dsp:sp>
    <dsp:sp modelId="{B7EA6F90-CE24-49F3-BDD7-0485BC705D92}">
      <dsp:nvSpPr>
        <dsp:cNvPr id="0" name=""/>
        <dsp:cNvSpPr/>
      </dsp:nvSpPr>
      <dsp:spPr>
        <a:xfrm>
          <a:off x="4032911" y="1350284"/>
          <a:ext cx="827351" cy="827351"/>
        </a:xfrm>
        <a:prstGeom prst="mathPlus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4142576" y="1666663"/>
        <a:ext cx="608021" cy="194593"/>
      </dsp:txXfrm>
    </dsp:sp>
    <dsp:sp modelId="{DFECBBAF-156C-42FB-8FBE-8B00796195BC}">
      <dsp:nvSpPr>
        <dsp:cNvPr id="0" name=""/>
        <dsp:cNvSpPr/>
      </dsp:nvSpPr>
      <dsp:spPr>
        <a:xfrm>
          <a:off x="4976092" y="1050725"/>
          <a:ext cx="1426468" cy="142646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Séparé</a:t>
          </a:r>
          <a:endParaRPr lang="en-US" sz="1600" kern="1200" dirty="0"/>
        </a:p>
      </dsp:txBody>
      <dsp:txXfrm>
        <a:off x="5184993" y="1259626"/>
        <a:ext cx="1008666" cy="1008666"/>
      </dsp:txXfrm>
    </dsp:sp>
    <dsp:sp modelId="{4EFC2FC3-3995-4CC5-AF62-01DE98C7BE49}">
      <dsp:nvSpPr>
        <dsp:cNvPr id="0" name=""/>
        <dsp:cNvSpPr/>
      </dsp:nvSpPr>
      <dsp:spPr>
        <a:xfrm>
          <a:off x="6518390" y="1350284"/>
          <a:ext cx="827351" cy="827351"/>
        </a:xfrm>
        <a:prstGeom prst="mathEqual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400" kern="1200"/>
        </a:p>
      </dsp:txBody>
      <dsp:txXfrm>
        <a:off x="6628055" y="1520718"/>
        <a:ext cx="608021" cy="486483"/>
      </dsp:txXfrm>
    </dsp:sp>
    <dsp:sp modelId="{FA02FCB9-840D-423B-A679-0E508D4A96D1}">
      <dsp:nvSpPr>
        <dsp:cNvPr id="0" name=""/>
        <dsp:cNvSpPr/>
      </dsp:nvSpPr>
      <dsp:spPr>
        <a:xfrm>
          <a:off x="7461571" y="1050725"/>
          <a:ext cx="1426468" cy="1426468"/>
        </a:xfrm>
        <a:prstGeom prst="ellipse">
          <a:avLst/>
        </a:prstGeom>
        <a:noFill/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err="1" smtClean="0">
              <a:solidFill>
                <a:schemeClr val="tx1"/>
              </a:solidFill>
            </a:rPr>
            <a:t>Risque</a:t>
          </a:r>
          <a:r>
            <a:rPr lang="en-US" sz="2700" kern="1200" dirty="0" smtClean="0">
              <a:solidFill>
                <a:schemeClr val="tx1"/>
              </a:solidFill>
            </a:rPr>
            <a:t> </a:t>
          </a:r>
          <a:r>
            <a:rPr lang="en-US" sz="2700" kern="1200" dirty="0" err="1" smtClean="0">
              <a:solidFill>
                <a:schemeClr val="tx1"/>
              </a:solidFill>
            </a:rPr>
            <a:t>élevé</a:t>
          </a:r>
          <a:endParaRPr lang="en-US" sz="2700" kern="1200" dirty="0">
            <a:solidFill>
              <a:schemeClr val="tx1"/>
            </a:solidFill>
          </a:endParaRPr>
        </a:p>
      </dsp:txBody>
      <dsp:txXfrm>
        <a:off x="7670472" y="1259626"/>
        <a:ext cx="1008666" cy="10086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959E70-2E3D-4D14-9D6D-71BA2ED723D5}">
      <dsp:nvSpPr>
        <dsp:cNvPr id="0" name=""/>
        <dsp:cNvSpPr/>
      </dsp:nvSpPr>
      <dsp:spPr>
        <a:xfrm>
          <a:off x="1753" y="432044"/>
          <a:ext cx="1580646" cy="152795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Enfant avec un handicap 1</a:t>
          </a:r>
          <a:endParaRPr lang="en-US" sz="1800" kern="1200" dirty="0"/>
        </a:p>
      </dsp:txBody>
      <dsp:txXfrm>
        <a:off x="233233" y="655807"/>
        <a:ext cx="1117686" cy="1080424"/>
      </dsp:txXfrm>
    </dsp:sp>
    <dsp:sp modelId="{39B9EBBF-36B0-4AB2-A3DB-E390E3F377E7}">
      <dsp:nvSpPr>
        <dsp:cNvPr id="0" name=""/>
        <dsp:cNvSpPr/>
      </dsp:nvSpPr>
      <dsp:spPr>
        <a:xfrm>
          <a:off x="1695928" y="790561"/>
          <a:ext cx="810917" cy="810917"/>
        </a:xfrm>
        <a:prstGeom prst="mathPlus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803415" y="1100656"/>
        <a:ext cx="595943" cy="190727"/>
      </dsp:txXfrm>
    </dsp:sp>
    <dsp:sp modelId="{3A4FBB74-C760-46A5-AC9B-68F1F57C9F7D}">
      <dsp:nvSpPr>
        <dsp:cNvPr id="0" name=""/>
        <dsp:cNvSpPr/>
      </dsp:nvSpPr>
      <dsp:spPr>
        <a:xfrm>
          <a:off x="7494345" y="438720"/>
          <a:ext cx="1398134" cy="1398134"/>
        </a:xfrm>
        <a:prstGeom prst="ellipse">
          <a:avLst/>
        </a:prstGeom>
        <a:noFill/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solidFill>
                <a:schemeClr val="tx1"/>
              </a:solidFill>
            </a:rPr>
            <a:t>Risque</a:t>
          </a:r>
          <a:r>
            <a:rPr lang="en-US" sz="1800" kern="1200" dirty="0" smtClean="0">
              <a:solidFill>
                <a:schemeClr val="tx1"/>
              </a:solidFill>
            </a:rPr>
            <a:t> </a:t>
          </a:r>
          <a:r>
            <a:rPr lang="en-US" sz="1800" kern="1200" dirty="0" err="1" smtClean="0">
              <a:solidFill>
                <a:schemeClr val="tx1"/>
              </a:solidFill>
            </a:rPr>
            <a:t>faible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7699097" y="643472"/>
        <a:ext cx="988630" cy="988630"/>
      </dsp:txXfrm>
    </dsp:sp>
    <dsp:sp modelId="{B9ED06F4-9147-4E65-9F79-744EB1EE8B4E}">
      <dsp:nvSpPr>
        <dsp:cNvPr id="0" name=""/>
        <dsp:cNvSpPr/>
      </dsp:nvSpPr>
      <dsp:spPr>
        <a:xfrm>
          <a:off x="4132037" y="790561"/>
          <a:ext cx="810917" cy="810917"/>
        </a:xfrm>
        <a:prstGeom prst="mathPlus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4239524" y="1100656"/>
        <a:ext cx="595943" cy="190727"/>
      </dsp:txXfrm>
    </dsp:sp>
    <dsp:sp modelId="{9CDD6787-754B-46C7-8A22-FC93ECC42D1C}">
      <dsp:nvSpPr>
        <dsp:cNvPr id="0" name=""/>
        <dsp:cNvSpPr/>
      </dsp:nvSpPr>
      <dsp:spPr>
        <a:xfrm>
          <a:off x="2616627" y="447486"/>
          <a:ext cx="1398134" cy="1398134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err="1" smtClean="0"/>
            <a:t>Scolarisé</a:t>
          </a:r>
          <a:endParaRPr lang="en-GB" sz="1800" kern="1200" dirty="0"/>
        </a:p>
      </dsp:txBody>
      <dsp:txXfrm>
        <a:off x="2821379" y="652238"/>
        <a:ext cx="988630" cy="988630"/>
      </dsp:txXfrm>
    </dsp:sp>
    <dsp:sp modelId="{6FB2FDCF-5ADE-4DE3-946D-1A6F54C9DFD6}">
      <dsp:nvSpPr>
        <dsp:cNvPr id="0" name=""/>
        <dsp:cNvSpPr/>
      </dsp:nvSpPr>
      <dsp:spPr>
        <a:xfrm>
          <a:off x="6568146" y="790561"/>
          <a:ext cx="810917" cy="810917"/>
        </a:xfrm>
        <a:prstGeom prst="mathEqual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6675633" y="957610"/>
        <a:ext cx="595943" cy="476819"/>
      </dsp:txXfrm>
    </dsp:sp>
    <dsp:sp modelId="{74180359-EE47-47D7-A188-F35AC1096D69}">
      <dsp:nvSpPr>
        <dsp:cNvPr id="0" name=""/>
        <dsp:cNvSpPr/>
      </dsp:nvSpPr>
      <dsp:spPr>
        <a:xfrm>
          <a:off x="5034588" y="438720"/>
          <a:ext cx="1398134" cy="1398134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Parents </a:t>
          </a:r>
          <a:r>
            <a:rPr lang="en-GB" sz="1800" kern="1200" dirty="0" err="1" smtClean="0"/>
            <a:t>impliqués</a:t>
          </a:r>
          <a:endParaRPr lang="en-GB" sz="1800" kern="1200" dirty="0"/>
        </a:p>
      </dsp:txBody>
      <dsp:txXfrm>
        <a:off x="5239340" y="643472"/>
        <a:ext cx="988630" cy="9886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20563F-6B0B-47E4-98F1-D03DE3FD7EDD}" type="datetimeFigureOut">
              <a:rPr lang="fr-FR" smtClean="0"/>
              <a:t>06/06/2014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21223C-D980-4C4B-987D-9557BA597AF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2066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8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smtClean="0">
              <a:ea typeface="ＭＳ Ｐゴシック" pitchFamily="34" charset="-128"/>
            </a:endParaRPr>
          </a:p>
        </p:txBody>
      </p:sp>
      <p:sp>
        <p:nvSpPr>
          <p:cNvPr id="408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8D6FDB9-069C-4B6B-8F77-62A20A2AC9C7}" type="slidenum">
              <a:rPr lang="en-GB" altLang="en-US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14</a:t>
            </a:fld>
            <a:endParaRPr lang="en-GB" altLang="en-US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2393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fr-FR" b="1" smtClean="0">
              <a:ea typeface="ＭＳ Ｐゴシック" pitchFamily="34" charset="-128"/>
            </a:endParaRPr>
          </a:p>
        </p:txBody>
      </p:sp>
      <p:sp>
        <p:nvSpPr>
          <p:cNvPr id="423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4FEE9B24-4EE4-41BF-945A-6E31CDDD8705}" type="slidenum">
              <a:rPr lang="en-AU" altLang="fr-FR">
                <a:solidFill>
                  <a:prstClr val="black"/>
                </a:solidFill>
              </a:rPr>
              <a:pPr eaLnBrk="1" hangingPunct="1"/>
              <a:t>46</a:t>
            </a:fld>
            <a:endParaRPr lang="en-AU" alt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2496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GB" altLang="fr-FR" b="1" smtClean="0">
                <a:solidFill>
                  <a:srgbClr val="000000"/>
                </a:solidFill>
                <a:ea typeface="ＭＳ Ｐゴシック" pitchFamily="34" charset="-128"/>
              </a:rPr>
              <a:t>Exemples de questions : </a:t>
            </a:r>
          </a:p>
          <a:p>
            <a:pPr eaLnBrk="1" hangingPunct="1">
              <a:spcBef>
                <a:spcPct val="0"/>
              </a:spcBef>
            </a:pPr>
            <a:endParaRPr lang="en-GB" altLang="fr-FR" b="1" smtClean="0"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GB" altLang="fr-FR" b="1" smtClean="0">
                <a:solidFill>
                  <a:srgbClr val="000000"/>
                </a:solidFill>
                <a:ea typeface="ＭＳ Ｐゴシック" pitchFamily="34" charset="-128"/>
              </a:rPr>
              <a:t>Sécurité personnelle à la maison : « </a:t>
            </a:r>
            <a:r>
              <a:rPr lang="en-GB" altLang="fr-FR" smtClean="0">
                <a:solidFill>
                  <a:srgbClr val="000000"/>
                </a:solidFill>
                <a:ea typeface="ＭＳ Ｐゴシック" pitchFamily="34" charset="-128"/>
              </a:rPr>
              <a:t>Quelqu'un t'a fait peur à la maison ? », « Quand tu es à la maison as-tu peur que l'on te fasse du mal ? », « La personne qui t'a fait du mal vient-elle chez vous ? »</a:t>
            </a:r>
          </a:p>
          <a:p>
            <a:pPr eaLnBrk="1" hangingPunct="1">
              <a:spcBef>
                <a:spcPct val="0"/>
              </a:spcBef>
            </a:pPr>
            <a:endParaRPr lang="en-GB" altLang="fr-FR" b="1" smtClean="0"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GB" altLang="fr-FR" b="1" smtClean="0">
                <a:solidFill>
                  <a:srgbClr val="000000"/>
                </a:solidFill>
                <a:ea typeface="ＭＳ Ｐゴシック" pitchFamily="34" charset="-128"/>
              </a:rPr>
              <a:t>Sécurité personnelle dans l'environnement communautaire : </a:t>
            </a:r>
            <a:r>
              <a:rPr lang="en-GB" altLang="fr-FR" smtClean="0">
                <a:solidFill>
                  <a:srgbClr val="000000"/>
                </a:solidFill>
                <a:ea typeface="ＭＳ Ｐゴシック" pitchFamily="34" charset="-128"/>
              </a:rPr>
              <a:t>« Lorsque tu te rends à l'école as-tu peur de quelque chose ou de quelqu'un ? », « As-tu souvent un sentiment de peur hors de la maison...si oui, où ? »</a:t>
            </a:r>
          </a:p>
          <a:p>
            <a:pPr eaLnBrk="1" hangingPunct="1">
              <a:spcBef>
                <a:spcPct val="0"/>
              </a:spcBef>
            </a:pPr>
            <a:endParaRPr lang="en-GB" altLang="fr-FR" b="1" smtClean="0"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GB" altLang="fr-FR" b="1" smtClean="0">
                <a:solidFill>
                  <a:srgbClr val="000000"/>
                </a:solidFill>
                <a:ea typeface="ＭＳ Ｐゴシック" pitchFamily="34" charset="-128"/>
              </a:rPr>
              <a:t>Besoins nécessaires en matière de sécurité et de soutien : </a:t>
            </a:r>
            <a:r>
              <a:rPr lang="en-GB" altLang="fr-FR" smtClean="0">
                <a:solidFill>
                  <a:srgbClr val="000000"/>
                </a:solidFill>
                <a:ea typeface="ＭＳ Ｐゴシック" pitchFamily="34" charset="-128"/>
              </a:rPr>
              <a:t>« Avec qui te sens-tu en sécurité ? », « Quand tu as un problème à qui t'adresses-tu ? ». « À qui fais-tu confiance à la maison ? »</a:t>
            </a:r>
          </a:p>
        </p:txBody>
      </p:sp>
      <p:sp>
        <p:nvSpPr>
          <p:cNvPr id="424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4D78024-16F9-4CD2-A1A8-EBB2AF1997A8}" type="slidenum">
              <a:rPr lang="en-AU" altLang="fr-FR">
                <a:solidFill>
                  <a:prstClr val="black"/>
                </a:solidFill>
              </a:rPr>
              <a:pPr eaLnBrk="1" hangingPunct="1"/>
              <a:t>47</a:t>
            </a:fld>
            <a:endParaRPr lang="en-AU" alt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0660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3186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15407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7270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60940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78596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0760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10198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18863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08559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369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7568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61206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50456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6001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1317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3417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9248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655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617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5863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0670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0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>
            <a:off x="1042988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4381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777716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fr-FR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7777163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fr-FR" smtClean="0"/>
              <a:t>Click to edit Master text styles</a:t>
            </a:r>
          </a:p>
          <a:p>
            <a:pPr lvl="1"/>
            <a:r>
              <a:rPr lang="en-AU" altLang="fr-FR" smtClean="0"/>
              <a:t>Second level</a:t>
            </a:r>
          </a:p>
          <a:p>
            <a:pPr lvl="2"/>
            <a:r>
              <a:rPr lang="en-AU" altLang="fr-FR" smtClean="0"/>
              <a:t>Third level</a:t>
            </a:r>
          </a:p>
          <a:p>
            <a:pPr lvl="3"/>
            <a:r>
              <a:rPr lang="en-AU" altLang="fr-FR" smtClean="0"/>
              <a:t>Fourth level</a:t>
            </a:r>
          </a:p>
          <a:p>
            <a:pPr lvl="4"/>
            <a:r>
              <a:rPr lang="en-AU" altLang="fr-FR" smtClean="0"/>
              <a:t>Fifth level</a:t>
            </a:r>
          </a:p>
        </p:txBody>
      </p:sp>
      <p:sp>
        <p:nvSpPr>
          <p:cNvPr id="2052" name="Rectangle 7"/>
          <p:cNvSpPr>
            <a:spLocks noChangeArrowheads="1"/>
          </p:cNvSpPr>
          <p:nvPr userDrawn="1"/>
        </p:nvSpPr>
        <p:spPr bwMode="auto">
          <a:xfrm>
            <a:off x="0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053" name="Rectangle 8"/>
          <p:cNvSpPr>
            <a:spLocks noChangeArrowheads="1"/>
          </p:cNvSpPr>
          <p:nvPr userDrawn="1"/>
        </p:nvSpPr>
        <p:spPr bwMode="auto">
          <a:xfrm>
            <a:off x="1042988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2054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4070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diagramData" Target="../diagrams/data2.xml"/><Relationship Id="rId8" Type="http://schemas.openxmlformats.org/officeDocument/2006/relationships/diagramLayout" Target="../diagrams/layout2.xml"/><Relationship Id="rId9" Type="http://schemas.openxmlformats.org/officeDocument/2006/relationships/diagramQuickStyle" Target="../diagrams/quickStyle2.xml"/><Relationship Id="rId10" Type="http://schemas.openxmlformats.org/officeDocument/2006/relationships/diagramColors" Target="../diagrams/colors2.xml"/><Relationship Id="rId11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.emf"/><Relationship Id="rId3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e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Title 1"/>
          <p:cNvSpPr>
            <a:spLocks noGrp="1"/>
          </p:cNvSpPr>
          <p:nvPr>
            <p:ph type="ctrTitle"/>
          </p:nvPr>
        </p:nvSpPr>
        <p:spPr>
          <a:xfrm>
            <a:off x="251520" y="3759175"/>
            <a:ext cx="8569325" cy="1470025"/>
          </a:xfrm>
        </p:spPr>
        <p:txBody>
          <a:bodyPr/>
          <a:lstStyle/>
          <a:p>
            <a:pPr algn="ctr">
              <a:defRPr/>
            </a:pPr>
            <a:r>
              <a:rPr lang="fr-FR" sz="36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Module E: Etapes de la gestion de cas</a:t>
            </a:r>
            <a:br>
              <a:rPr lang="fr-FR" sz="3600" b="1" noProof="0" dirty="0" smtClean="0">
                <a:solidFill>
                  <a:srgbClr val="000000"/>
                </a:solidFill>
                <a:ea typeface="ＭＳ Ｐゴシック" pitchFamily="34" charset="-128"/>
              </a:rPr>
            </a:br>
            <a:r>
              <a:rPr lang="fr-FR" sz="3600" b="1" dirty="0" smtClean="0">
                <a:solidFill>
                  <a:srgbClr val="000000"/>
                </a:solidFill>
                <a:ea typeface="ＭＳ Ｐゴシック" pitchFamily="34" charset="-128"/>
              </a:rPr>
              <a:t>Session 1:</a:t>
            </a:r>
            <a:r>
              <a:rPr lang="fr-FR" sz="36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 Identification et enregistrement</a:t>
            </a:r>
          </a:p>
        </p:txBody>
      </p:sp>
      <p:sp>
        <p:nvSpPr>
          <p:cNvPr id="198659" name="Subtitle 2"/>
          <p:cNvSpPr>
            <a:spLocks noGrp="1"/>
          </p:cNvSpPr>
          <p:nvPr>
            <p:ph type="subTitle" idx="1"/>
          </p:nvPr>
        </p:nvSpPr>
        <p:spPr>
          <a:xfrm>
            <a:off x="1403648" y="4437112"/>
            <a:ext cx="6400800" cy="1752600"/>
          </a:xfrm>
        </p:spPr>
        <p:txBody>
          <a:bodyPr/>
          <a:lstStyle/>
          <a:p>
            <a:pPr>
              <a:defRPr/>
            </a:pPr>
            <a:endParaRPr lang="fr-FR" b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fr-FR" b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Formation à la gestion de cas</a:t>
            </a:r>
          </a:p>
          <a:p>
            <a:pPr>
              <a:defRPr/>
            </a:pP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pic>
        <p:nvPicPr>
          <p:cNvPr id="19968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836712"/>
            <a:ext cx="3527425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44368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Soutien à l'auto-référencement </a:t>
            </a:r>
          </a:p>
        </p:txBody>
      </p:sp>
      <p:sp>
        <p:nvSpPr>
          <p:cNvPr id="20787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34400" cy="4392612"/>
          </a:xfrm>
        </p:spPr>
        <p:txBody>
          <a:bodyPr/>
          <a:lstStyle/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Suivez ces points et attirez l'attention sur le fait que vous les suivez pour les enfants et la communauté : </a:t>
            </a: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Créez un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lieu sûr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où les enfants peuvent raconter leur histoire.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Expliquez les principes de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confidentialité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et de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partage d'informations.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Utilisez les techniques de communication pour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établir la confiance.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Expliquez le principe de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participation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afin que les enfants et les familles sachent qu'ils seront impliqués dans la prise de décisions.</a:t>
            </a:r>
          </a:p>
          <a:p>
            <a:pPr marL="0" indent="0">
              <a:buFont typeface="Wingdings" pitchFamily="2" charset="2"/>
              <a:buChar char="Ø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91255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208899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13788" cy="4392612"/>
          </a:xfrm>
        </p:spPr>
        <p:txBody>
          <a:bodyPr/>
          <a:lstStyle/>
          <a:p>
            <a:pPr marL="0" indent="0">
              <a:defRPr/>
            </a:pPr>
            <a:r>
              <a:rPr lang="fr-FR" altLang="en-US" noProof="0" smtClean="0">
                <a:solidFill>
                  <a:srgbClr val="000000"/>
                </a:solidFill>
                <a:ea typeface="ＭＳ Ｐゴシック" pitchFamily="34" charset="-128"/>
              </a:rPr>
              <a:t>Les enfants ayant besoin de gestion de cas peuvent être identifiés par diverses sources y compris les enfants et familles eux-mêmes.</a:t>
            </a:r>
          </a:p>
          <a:p>
            <a:pPr marL="0" indent="0">
              <a:defRPr/>
            </a:pPr>
            <a:endParaRPr lang="fr-FR" altLang="en-US" sz="11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altLang="en-US" noProof="0" smtClean="0">
                <a:solidFill>
                  <a:srgbClr val="000000"/>
                </a:solidFill>
                <a:ea typeface="ＭＳ Ｐゴシック" pitchFamily="34" charset="-128"/>
              </a:rPr>
              <a:t>Attirer l'attention de toute personne qui pourrait identifier un enfant ayant besoin d'une gestion de cas, ou qui aurait besoin d'une gestion de cas relativement : </a:t>
            </a:r>
          </a:p>
          <a:p>
            <a:pPr marL="0" indent="0">
              <a:buFont typeface="Courier New" pitchFamily="49" charset="0"/>
              <a:buChar char="o"/>
              <a:defRPr/>
            </a:pPr>
            <a:r>
              <a:rPr lang="fr-FR" altLang="en-US" noProof="0" smtClean="0">
                <a:solidFill>
                  <a:srgbClr val="000000"/>
                </a:solidFill>
                <a:ea typeface="ＭＳ Ｐゴシック" pitchFamily="34" charset="-128"/>
              </a:rPr>
              <a:t>Aux besoins de protection de l'enfant et aux signes d'abus.</a:t>
            </a:r>
          </a:p>
          <a:p>
            <a:pPr marL="0" indent="0">
              <a:buFont typeface="Courier New" pitchFamily="49" charset="0"/>
              <a:buChar char="o"/>
              <a:defRPr/>
            </a:pPr>
            <a:r>
              <a:rPr lang="fr-FR" altLang="en-US" noProof="0" smtClean="0">
                <a:solidFill>
                  <a:srgbClr val="000000"/>
                </a:solidFill>
                <a:ea typeface="ＭＳ Ｐゴシック" pitchFamily="34" charset="-128"/>
              </a:rPr>
              <a:t>À ce que font les agences de protection de l'enfance et qui sont leurs points focaux.</a:t>
            </a:r>
          </a:p>
          <a:p>
            <a:pPr marL="0" indent="0">
              <a:buFont typeface="Courier New" pitchFamily="49" charset="0"/>
              <a:buChar char="o"/>
              <a:defRPr/>
            </a:pPr>
            <a:r>
              <a:rPr lang="fr-FR" altLang="en-US" noProof="0" smtClean="0">
                <a:solidFill>
                  <a:srgbClr val="000000"/>
                </a:solidFill>
                <a:ea typeface="ＭＳ Ｐゴシック" pitchFamily="34" charset="-128"/>
              </a:rPr>
              <a:t>Responsabilités de toute personne procédant à un référencement.</a:t>
            </a:r>
            <a:endParaRPr lang="fr-FR" altLang="en-US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776682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87544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smtClean="0">
                <a:ea typeface="+mj-ea"/>
              </a:rPr>
              <a:t>ExerciCe </a:t>
            </a:r>
            <a:r>
              <a:rPr lang="fr-FR" smtClean="0">
                <a:solidFill>
                  <a:schemeClr val="tx1"/>
                </a:solidFill>
                <a:ea typeface="+mj-ea"/>
              </a:rPr>
              <a:t>2</a:t>
            </a:r>
            <a:endParaRPr lang="fr-FR" dirty="0">
              <a:solidFill>
                <a:schemeClr val="tx1"/>
              </a:solidFill>
              <a:ea typeface="+mj-ea"/>
            </a:endParaRPr>
          </a:p>
        </p:txBody>
      </p:sp>
      <p:sp>
        <p:nvSpPr>
          <p:cNvPr id="5837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fr-FR" sz="4000" b="1" smtClean="0"/>
              <a:t>Facteurs de risque et de protection</a:t>
            </a:r>
            <a:endParaRPr lang="fr-FR" sz="4000" b="1" dirty="0"/>
          </a:p>
        </p:txBody>
      </p:sp>
    </p:spTree>
    <p:extLst>
      <p:ext uri="{BB962C8B-B14F-4D97-AF65-F5344CB8AC3E}">
        <p14:creationId xmlns:p14="http://schemas.microsoft.com/office/powerpoint/2010/main" val="3313573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dirty="0" smtClean="0"/>
              <a:t>Facteurs de risques et de protection</a:t>
            </a:r>
            <a:endParaRPr lang="fr-FR" b="1" dirty="0"/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13788" cy="4392612"/>
          </a:xfrm>
        </p:spPr>
        <p:txBody>
          <a:bodyPr/>
          <a:lstStyle/>
          <a:p>
            <a:pPr marL="0" indent="0">
              <a:defRPr/>
            </a:pPr>
            <a:r>
              <a:rPr lang="fr-FR" altLang="en-US" dirty="0" smtClean="0">
                <a:ea typeface="ＭＳ Ｐゴシック" pitchFamily="34" charset="-128"/>
              </a:rPr>
              <a:t>Afin de prévenir et de répondre de manière efficace aux problèmes de protection il est important de bien comprendre les facteurs:</a:t>
            </a:r>
          </a:p>
          <a:p>
            <a:pPr marL="0" indent="0">
              <a:defRPr/>
            </a:pPr>
            <a:endParaRPr lang="fr-FR" altLang="en-US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altLang="en-US" b="1" dirty="0" smtClean="0">
                <a:ea typeface="ＭＳ Ｐゴシック" pitchFamily="34" charset="-128"/>
              </a:rPr>
              <a:t>Expose l’enfant à des risques– FACTEUR DE RISQUE</a:t>
            </a:r>
          </a:p>
          <a:p>
            <a:pPr marL="0" indent="0">
              <a:buFont typeface="Wingdings" pitchFamily="2" charset="2"/>
              <a:buChar char="ü"/>
              <a:defRPr/>
            </a:pPr>
            <a:endParaRPr lang="fr-FR" altLang="en-US" dirty="0" smtClean="0"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altLang="en-US" dirty="0" smtClean="0">
                <a:ea typeface="ＭＳ Ｐゴシック" pitchFamily="34" charset="-128"/>
              </a:rPr>
              <a:t>Ils doivent être réduits</a:t>
            </a:r>
            <a:endParaRPr lang="fr-FR" altLang="en-US" b="1" dirty="0" smtClean="0"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endParaRPr lang="fr-FR" altLang="en-US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altLang="en-US" b="1" dirty="0" smtClean="0">
                <a:ea typeface="ＭＳ Ｐゴシック" pitchFamily="34" charset="-128"/>
              </a:rPr>
              <a:t>Peut contribuer à protéger l’enfant– FACTEUR DE PROTECTION</a:t>
            </a:r>
          </a:p>
          <a:p>
            <a:pPr marL="0" indent="0">
              <a:defRPr/>
            </a:pPr>
            <a:endParaRPr lang="fr-FR" altLang="en-US" dirty="0" smtClean="0"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ü"/>
              <a:defRPr/>
            </a:pPr>
            <a:r>
              <a:rPr lang="fr-FR" altLang="en-US" dirty="0" smtClean="0">
                <a:ea typeface="ＭＳ Ｐゴシック" pitchFamily="34" charset="-128"/>
              </a:rPr>
              <a:t>Ils doivent être renforcés</a:t>
            </a:r>
            <a:endParaRPr lang="fr-FR" altLang="en-US" b="1" dirty="0" smtClean="0">
              <a:ea typeface="ＭＳ Ｐゴシック" pitchFamily="34" charset="-128"/>
            </a:endParaRPr>
          </a:p>
          <a:p>
            <a:pPr marL="0" indent="0">
              <a:defRPr/>
            </a:pPr>
            <a:endParaRPr lang="fr-FR" altLang="en-US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altLang="en-US" dirty="0" smtClean="0">
                <a:ea typeface="ＭＳ Ｐゴシック" pitchFamily="34" charset="-128"/>
              </a:rPr>
              <a:t> </a:t>
            </a:r>
          </a:p>
          <a:p>
            <a:pPr marL="0" indent="0">
              <a:defRPr/>
            </a:pPr>
            <a:endParaRPr lang="fr-FR" altLang="en-US" b="1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47319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8425631" cy="720725"/>
          </a:xfrm>
        </p:spPr>
        <p:txBody>
          <a:bodyPr/>
          <a:lstStyle/>
          <a:p>
            <a:pPr>
              <a:defRPr/>
            </a:pPr>
            <a:r>
              <a:rPr lang="fr-FR" b="1" dirty="0"/>
              <a:t>Facteurs de risques et de </a:t>
            </a:r>
            <a:r>
              <a:rPr lang="fr-FR" b="1" dirty="0" smtClean="0"/>
              <a:t>protection </a:t>
            </a:r>
            <a:r>
              <a:rPr lang="fr-FR" altLang="en-US" b="1" dirty="0" smtClean="0">
                <a:ea typeface="ＭＳ Ｐゴシック" pitchFamily="34" charset="-128"/>
              </a:rPr>
              <a:t>– ENFANT</a:t>
            </a:r>
            <a:endParaRPr lang="fr-FR" altLang="en-US" dirty="0" smtClean="0">
              <a:ea typeface="ＭＳ Ｐゴシック" pitchFamily="34" charset="-128"/>
            </a:endParaRP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713788" cy="4392612"/>
          </a:xfrm>
        </p:spPr>
        <p:txBody>
          <a:bodyPr/>
          <a:lstStyle/>
          <a:p>
            <a:pPr marL="0" indent="0">
              <a:defRPr/>
            </a:pPr>
            <a:endParaRPr lang="fr-FR" sz="2000" smtClean="0">
              <a:ea typeface="+mn-ea"/>
            </a:endParaRPr>
          </a:p>
          <a:p>
            <a:pPr>
              <a:buFont typeface="Arial" pitchFamily="34" charset="0"/>
              <a:buChar char="•"/>
              <a:defRPr/>
            </a:pPr>
            <a:endParaRPr lang="fr-FR" sz="2000" dirty="0" smtClean="0">
              <a:ea typeface="+mn-ea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06210"/>
              </p:ext>
            </p:extLst>
          </p:nvPr>
        </p:nvGraphicFramePr>
        <p:xfrm>
          <a:off x="287338" y="1438275"/>
          <a:ext cx="8605837" cy="3383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73"/>
                <a:gridCol w="4681364"/>
              </a:tblGrid>
              <a:tr h="3017838">
                <a:tc>
                  <a:txBody>
                    <a:bodyPr/>
                    <a:lstStyle/>
                    <a:p>
                      <a:r>
                        <a:rPr lang="fr-FR" sz="2400" noProof="0" dirty="0" smtClean="0">
                          <a:solidFill>
                            <a:schemeClr val="tx1"/>
                          </a:solidFill>
                        </a:rPr>
                        <a:t>Facteurs de risque</a:t>
                      </a:r>
                      <a:endParaRPr lang="fr-FR" sz="2400" b="0" noProof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fr-FR" sz="2400" b="0" noProof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fr-FR" sz="2400" b="0" noProof="0" dirty="0" smtClean="0">
                          <a:solidFill>
                            <a:schemeClr val="tx1"/>
                          </a:solidFill>
                        </a:rPr>
                        <a:t>Genre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400" b="0" noProof="0" dirty="0" smtClean="0">
                          <a:solidFill>
                            <a:schemeClr val="tx1"/>
                          </a:solidFill>
                        </a:rPr>
                        <a:t>Santé physique et mentale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400" b="0" noProof="0" dirty="0" smtClean="0">
                          <a:solidFill>
                            <a:schemeClr val="tx1"/>
                          </a:solidFill>
                        </a:rPr>
                        <a:t>Maltraitance/besoin de protection (ex : enfants en conflit</a:t>
                      </a:r>
                      <a:r>
                        <a:rPr lang="fr-FR" sz="2400" b="0" baseline="0" noProof="0" dirty="0" smtClean="0">
                          <a:solidFill>
                            <a:schemeClr val="tx1"/>
                          </a:solidFill>
                        </a:rPr>
                        <a:t> avec la loi</a:t>
                      </a:r>
                      <a:r>
                        <a:rPr lang="fr-FR" sz="2400" b="0" noProof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400" b="0" noProof="0" dirty="0" smtClean="0">
                          <a:solidFill>
                            <a:schemeClr val="tx1"/>
                          </a:solidFill>
                        </a:rPr>
                        <a:t>Addiction à des drogues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400" b="0" noProof="0" dirty="0" smtClean="0">
                          <a:solidFill>
                            <a:schemeClr val="tx1"/>
                          </a:solidFill>
                        </a:rPr>
                        <a:t>Déplacement/insécurité</a:t>
                      </a:r>
                    </a:p>
                  </a:txBody>
                  <a:tcPr marL="91443" marR="91443" marT="45725" marB="45725"/>
                </a:tc>
                <a:tc>
                  <a:txBody>
                    <a:bodyPr/>
                    <a:lstStyle/>
                    <a:p>
                      <a:r>
                        <a:rPr lang="fr-FR" sz="2400" noProof="0" dirty="0" smtClean="0">
                          <a:solidFill>
                            <a:schemeClr val="tx1"/>
                          </a:solidFill>
                        </a:rPr>
                        <a:t>Facteurs de protection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2400" b="0" noProof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400" b="0" noProof="0" dirty="0" smtClean="0">
                          <a:solidFill>
                            <a:schemeClr val="tx1"/>
                          </a:solidFill>
                        </a:rPr>
                        <a:t>Participation à des activités récréatives et autres activités routinières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400" b="0" noProof="0" dirty="0" smtClean="0">
                          <a:solidFill>
                            <a:schemeClr val="tx1"/>
                          </a:solidFill>
                        </a:rPr>
                        <a:t>Bonne</a:t>
                      </a:r>
                      <a:r>
                        <a:rPr lang="fr-FR" sz="2400" b="0" baseline="0" noProof="0" dirty="0" smtClean="0">
                          <a:solidFill>
                            <a:schemeClr val="tx1"/>
                          </a:solidFill>
                        </a:rPr>
                        <a:t> santé, estime de soi, intégration sociale</a:t>
                      </a:r>
                      <a:endParaRPr lang="fr-FR" sz="2400" b="0" noProof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400" b="0" noProof="0" dirty="0" smtClean="0">
                          <a:solidFill>
                            <a:schemeClr val="tx1"/>
                          </a:solidFill>
                        </a:rPr>
                        <a:t>Sécurité, sensibilisé/accès à des services de protection</a:t>
                      </a:r>
                    </a:p>
                  </a:txBody>
                  <a:tcPr marL="91443" marR="91443" marT="45725" marB="457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6729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353623" cy="720725"/>
          </a:xfrm>
        </p:spPr>
        <p:txBody>
          <a:bodyPr/>
          <a:lstStyle/>
          <a:p>
            <a:pPr>
              <a:defRPr/>
            </a:pPr>
            <a:r>
              <a:rPr lang="fr-FR" b="1" dirty="0"/>
              <a:t>Facteurs de risques et de protection - </a:t>
            </a:r>
            <a:r>
              <a:rPr lang="fr-FR" b="1" dirty="0" smtClean="0"/>
              <a:t>FAMILLE</a:t>
            </a:r>
            <a:endParaRPr lang="fr-FR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35172"/>
              </p:ext>
            </p:extLst>
          </p:nvPr>
        </p:nvGraphicFramePr>
        <p:xfrm>
          <a:off x="251520" y="1628800"/>
          <a:ext cx="8712200" cy="45110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6100"/>
                <a:gridCol w="4356100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2400" noProof="0" smtClean="0">
                          <a:solidFill>
                            <a:schemeClr val="tx1"/>
                          </a:solidFill>
                        </a:rPr>
                        <a:t>Facteurs de risque</a:t>
                      </a:r>
                      <a:endParaRPr lang="fr-FR" sz="2400" b="0" noProof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2400" b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200" b="0" smtClean="0">
                          <a:solidFill>
                            <a:schemeClr val="tx1"/>
                          </a:solidFill>
                        </a:rPr>
                        <a:t>Manque d’attachement, séparation, décès,</a:t>
                      </a:r>
                      <a:r>
                        <a:rPr lang="fr-FR" sz="2200" b="0" baseline="0" smtClean="0">
                          <a:solidFill>
                            <a:schemeClr val="tx1"/>
                          </a:solidFill>
                        </a:rPr>
                        <a:t> manque de soin</a:t>
                      </a:r>
                      <a:endParaRPr lang="fr-FR" sz="2200" b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200" b="0" smtClean="0">
                          <a:solidFill>
                            <a:schemeClr val="tx1"/>
                          </a:solidFill>
                        </a:rPr>
                        <a:t>Prise en charge</a:t>
                      </a:r>
                      <a:r>
                        <a:rPr lang="fr-FR" sz="2200" b="0" baseline="0" smtClean="0">
                          <a:solidFill>
                            <a:schemeClr val="tx1"/>
                          </a:solidFill>
                        </a:rPr>
                        <a:t> inadaptée : handicap, maladie, maltraitance et negligence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200" b="0" smtClean="0">
                          <a:solidFill>
                            <a:schemeClr val="tx1"/>
                          </a:solidFill>
                        </a:rPr>
                        <a:t>Pauvreté, travail</a:t>
                      </a:r>
                      <a:r>
                        <a:rPr lang="fr-FR" sz="2200" b="0" baseline="0" smtClean="0">
                          <a:solidFill>
                            <a:schemeClr val="tx1"/>
                          </a:solidFill>
                        </a:rPr>
                        <a:t> dangeureux</a:t>
                      </a:r>
                      <a:endParaRPr lang="fr-FR" sz="2200" b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200" b="0" smtClean="0">
                          <a:solidFill>
                            <a:schemeClr val="tx1"/>
                          </a:solidFill>
                        </a:rPr>
                        <a:t>Mauvaise relation familiale (rejet de l’enfant, violence domestique)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200" b="0" smtClean="0">
                          <a:solidFill>
                            <a:schemeClr val="tx1"/>
                          </a:solidFill>
                        </a:rPr>
                        <a:t>Rôle de l’enfance dans la famille (trop de travaux domestiques)</a:t>
                      </a:r>
                      <a:endParaRPr lang="fr-FR" sz="22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r>
                        <a:rPr lang="fr-FR" sz="2400" noProof="0" dirty="0" smtClean="0">
                          <a:solidFill>
                            <a:schemeClr val="tx1"/>
                          </a:solidFill>
                        </a:rPr>
                        <a:t>Facteurs de protection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400" b="0" dirty="0" smtClean="0">
                          <a:solidFill>
                            <a:schemeClr val="tx1"/>
                          </a:solidFill>
                        </a:rPr>
                        <a:t>Attachement à un tuteur</a:t>
                      </a:r>
                      <a:r>
                        <a:rPr lang="fr-FR" sz="2400" b="0" baseline="0" dirty="0" smtClean="0">
                          <a:solidFill>
                            <a:schemeClr val="tx1"/>
                          </a:solidFill>
                        </a:rPr>
                        <a:t> primaire qui apporte un environnement stable et  affectueux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400" b="0" baseline="0" dirty="0" smtClean="0">
                          <a:solidFill>
                            <a:schemeClr val="tx1"/>
                          </a:solidFill>
                        </a:rPr>
                        <a:t>Situation économique de la famille/ accès à de la nourriture/ressources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400" b="0" baseline="0" dirty="0" smtClean="0">
                          <a:solidFill>
                            <a:schemeClr val="tx1"/>
                          </a:solidFill>
                        </a:rPr>
                        <a:t>Accès à des services de bases</a:t>
                      </a:r>
                      <a:endParaRPr lang="fr-FR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fr-FR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2" marR="91432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831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353623" cy="720725"/>
          </a:xfrm>
        </p:spPr>
        <p:txBody>
          <a:bodyPr/>
          <a:lstStyle/>
          <a:p>
            <a:pPr>
              <a:defRPr/>
            </a:pPr>
            <a:r>
              <a:rPr lang="fr-FR" b="1" dirty="0"/>
              <a:t>Facteurs de risques et de protection - </a:t>
            </a:r>
            <a:r>
              <a:rPr lang="fr-FR" b="1" dirty="0" smtClean="0"/>
              <a:t>COMMUNAUTÉ</a:t>
            </a:r>
            <a:endParaRPr lang="fr-FR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5690044"/>
              </p:ext>
            </p:extLst>
          </p:nvPr>
        </p:nvGraphicFramePr>
        <p:xfrm>
          <a:off x="179512" y="1772816"/>
          <a:ext cx="8713788" cy="44805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6894"/>
                <a:gridCol w="4356894"/>
              </a:tblGrid>
              <a:tr h="4392488">
                <a:tc>
                  <a:txBody>
                    <a:bodyPr/>
                    <a:lstStyle/>
                    <a:p>
                      <a:r>
                        <a:rPr lang="fr-FR" sz="2400" noProof="0" dirty="0" smtClean="0">
                          <a:solidFill>
                            <a:schemeClr val="tx1"/>
                          </a:solidFill>
                        </a:rPr>
                        <a:t>Facteurs de risque</a:t>
                      </a:r>
                      <a:endParaRPr lang="fr-FR" sz="2400" b="0" noProof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fr-FR" sz="2400" b="1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fr-FR" sz="2400" b="0" baseline="0" dirty="0" smtClean="0">
                          <a:solidFill>
                            <a:schemeClr val="tx1"/>
                          </a:solidFill>
                        </a:rPr>
                        <a:t>Stigmatisation, discrimination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fr-FR" sz="2400" b="0" baseline="0" dirty="0" smtClean="0">
                          <a:solidFill>
                            <a:schemeClr val="tx1"/>
                          </a:solidFill>
                        </a:rPr>
                        <a:t>Violence communautaire (ex : bidonvilles, guerre civile) Danger environnementaux ex: inondation, bâtiments instables après un tremblement de terre etc. 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fr-FR" sz="2400" b="0" baseline="0" dirty="0" smtClean="0">
                          <a:solidFill>
                            <a:schemeClr val="tx1"/>
                          </a:solidFill>
                        </a:rPr>
                        <a:t>Pratique/normes sociales dangereuses</a:t>
                      </a:r>
                      <a:endParaRPr lang="fr-FR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fr-FR" sz="2400" noProof="0" dirty="0" smtClean="0">
                          <a:solidFill>
                            <a:schemeClr val="tx1"/>
                          </a:solidFill>
                        </a:rPr>
                        <a:t>Facteurs de protection</a:t>
                      </a:r>
                    </a:p>
                    <a:p>
                      <a:endParaRPr lang="fr-FR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400" b="0" dirty="0" smtClean="0">
                          <a:solidFill>
                            <a:schemeClr val="tx1"/>
                          </a:solidFill>
                        </a:rPr>
                        <a:t>Relations solides</a:t>
                      </a:r>
                      <a:r>
                        <a:rPr lang="fr-FR" sz="2400" b="0" baseline="0" dirty="0" smtClean="0">
                          <a:solidFill>
                            <a:schemeClr val="tx1"/>
                          </a:solidFill>
                        </a:rPr>
                        <a:t> et solidaires avec la famille élargie, les voisins ou d’autres personnes dans la communauté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400" b="0" baseline="0" dirty="0" smtClean="0">
                          <a:solidFill>
                            <a:schemeClr val="tx1"/>
                          </a:solidFill>
                        </a:rPr>
                        <a:t>Membre d’un groupe social positif (ex : religieux)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400" b="0" baseline="0" dirty="0" smtClean="0">
                          <a:solidFill>
                            <a:schemeClr val="tx1"/>
                          </a:solidFill>
                        </a:rPr>
                        <a:t>Ecole</a:t>
                      </a:r>
                      <a:endParaRPr lang="fr-FR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fr-FR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fr-FR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fr-FR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45723" marB="4572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63739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713788" cy="720725"/>
          </a:xfrm>
        </p:spPr>
        <p:txBody>
          <a:bodyPr/>
          <a:lstStyle/>
          <a:p>
            <a:pPr>
              <a:defRPr/>
            </a:pPr>
            <a:r>
              <a:rPr lang="fr-FR" sz="2800" b="1" dirty="0"/>
              <a:t>Facteurs de risques et de protection </a:t>
            </a:r>
            <a:r>
              <a:rPr lang="fr-FR" altLang="en-US" sz="3000" b="1" dirty="0" smtClean="0">
                <a:ea typeface="ＭＳ Ｐゴシック" pitchFamily="34" charset="-128"/>
              </a:rPr>
              <a:t>– Société &amp; Gouvernement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5048094"/>
              </p:ext>
            </p:extLst>
          </p:nvPr>
        </p:nvGraphicFramePr>
        <p:xfrm>
          <a:off x="251520" y="1844824"/>
          <a:ext cx="8713788" cy="3749675"/>
        </p:xfrm>
        <a:graphic>
          <a:graphicData uri="http://schemas.openxmlformats.org/drawingml/2006/table">
            <a:tbl>
              <a:tblPr/>
              <a:tblGrid>
                <a:gridCol w="4826000"/>
                <a:gridCol w="3887788"/>
              </a:tblGrid>
              <a:tr h="37496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r>
                        <a:rPr lang="fr-FR" sz="2400" b="1" noProof="0" dirty="0" smtClean="0">
                          <a:solidFill>
                            <a:schemeClr val="tx1"/>
                          </a:solidFill>
                        </a:rPr>
                        <a:t>Facteurs de risque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fr-FR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Le gouvernement est impliqué dans le conflit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fr-FR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Les services étatiques ne sont pas accessibles à la communauté de l’enfant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fr-FR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Le système juridique et la politique du gouvernement ne sont pas adaptés aux enfants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r>
                        <a:rPr lang="fr-FR" sz="2400" b="1" noProof="0" dirty="0" smtClean="0">
                          <a:solidFill>
                            <a:schemeClr val="tx1"/>
                          </a:solidFill>
                        </a:rPr>
                        <a:t>Facteurs de protection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fr-FR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Le système juridique et la politique du gouvernement sont adaptés aux enfants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fr-FR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Les services sont mis en place et accessibles à tous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fr-FR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7979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569325" cy="720725"/>
          </a:xfrm>
        </p:spPr>
        <p:txBody>
          <a:bodyPr/>
          <a:lstStyle/>
          <a:p>
            <a:pPr>
              <a:defRPr/>
            </a:pPr>
            <a:r>
              <a:rPr lang="fr-FR" sz="2800" b="1" dirty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  <a:endParaRPr lang="fr-FR" sz="3000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56792"/>
            <a:ext cx="7777163" cy="4392612"/>
          </a:xfrm>
        </p:spPr>
        <p:txBody>
          <a:bodyPr/>
          <a:lstStyle/>
          <a:p>
            <a:pPr marL="0" indent="0">
              <a:defRPr/>
            </a:pPr>
            <a:r>
              <a:rPr lang="fr-FR" altLang="en-US" dirty="0" smtClean="0">
                <a:ea typeface="ＭＳ Ｐゴシック" pitchFamily="34" charset="-128"/>
              </a:rPr>
              <a:t>Une bonne compréhension des facteurs risques et de protection est acquise grâce à: </a:t>
            </a:r>
          </a:p>
          <a:p>
            <a:pPr>
              <a:buFont typeface="Arial"/>
              <a:buChar char="•"/>
              <a:defRPr/>
            </a:pPr>
            <a:r>
              <a:rPr lang="fr-FR" altLang="en-US" dirty="0" smtClean="0">
                <a:ea typeface="ＭＳ Ｐゴシック" pitchFamily="34" charset="-128"/>
              </a:rPr>
              <a:t>L’Observation.</a:t>
            </a:r>
          </a:p>
          <a:p>
            <a:pPr>
              <a:buFont typeface="Arial"/>
              <a:buChar char="•"/>
              <a:defRPr/>
            </a:pPr>
            <a:r>
              <a:rPr lang="fr-FR" altLang="en-US" dirty="0" smtClean="0">
                <a:ea typeface="ＭＳ Ｐゴシック" pitchFamily="34" charset="-128"/>
              </a:rPr>
              <a:t>La discussion avec des personnes de l’environnement de l’enfant</a:t>
            </a:r>
          </a:p>
          <a:p>
            <a:pPr>
              <a:buFont typeface="Arial"/>
              <a:buChar char="•"/>
              <a:defRPr/>
            </a:pPr>
            <a:r>
              <a:rPr lang="fr-FR" altLang="en-US" dirty="0" smtClean="0">
                <a:ea typeface="ＭＳ Ｐゴシック" pitchFamily="34" charset="-128"/>
              </a:rPr>
              <a:t>Une compréhension de niveau de développement de l’enfant et de l’impact du stress et de la crise humanitaire sur celui-ci</a:t>
            </a:r>
          </a:p>
          <a:p>
            <a:pPr marL="0" indent="0">
              <a:defRPr/>
            </a:pPr>
            <a:r>
              <a:rPr lang="fr-FR" altLang="en-US" dirty="0" smtClean="0">
                <a:ea typeface="ＭＳ Ｐゴシック" pitchFamily="34" charset="-128"/>
              </a:rPr>
              <a:t>Les facteurs de protection, les forces et les ressources peuvent être identifiées pour chaque enfant et leur famille. Le travail social est ainsi plus viable sur le long terme. </a:t>
            </a:r>
          </a:p>
        </p:txBody>
      </p:sp>
    </p:spTree>
    <p:extLst>
      <p:ext uri="{BB962C8B-B14F-4D97-AF65-F5344CB8AC3E}">
        <p14:creationId xmlns:p14="http://schemas.microsoft.com/office/powerpoint/2010/main" val="1149386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AutoShape 31"/>
          <p:cNvSpPr>
            <a:spLocks noChangeArrowheads="1"/>
          </p:cNvSpPr>
          <p:nvPr/>
        </p:nvSpPr>
        <p:spPr bwMode="auto">
          <a:xfrm>
            <a:off x="5638800" y="2795588"/>
            <a:ext cx="3351213" cy="11064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fr-FR" sz="2000" b="1" dirty="0">
                <a:solidFill>
                  <a:srgbClr val="000000"/>
                </a:solidFill>
              </a:rPr>
              <a:t>3.</a:t>
            </a:r>
            <a:r>
              <a:rPr lang="en-US" altLang="fr-FR" sz="2000" dirty="0">
                <a:solidFill>
                  <a:srgbClr val="000000"/>
                </a:solidFill>
              </a:rPr>
              <a:t> </a:t>
            </a:r>
            <a:r>
              <a:rPr lang="en-US" altLang="fr-FR" sz="2000" dirty="0" err="1">
                <a:solidFill>
                  <a:srgbClr val="000000"/>
                </a:solidFill>
              </a:rPr>
              <a:t>Élaborer</a:t>
            </a:r>
            <a:r>
              <a:rPr lang="en-US" altLang="fr-FR" sz="2000" dirty="0">
                <a:solidFill>
                  <a:srgbClr val="000000"/>
                </a:solidFill>
              </a:rPr>
              <a:t> un </a:t>
            </a:r>
            <a:r>
              <a:rPr lang="en-US" altLang="fr-FR" sz="2000" b="1" dirty="0">
                <a:solidFill>
                  <a:srgbClr val="000000"/>
                </a:solidFill>
              </a:rPr>
              <a:t>plan </a:t>
            </a:r>
            <a:r>
              <a:rPr lang="en-US" altLang="fr-FR" sz="2000" b="1" dirty="0" smtClean="0">
                <a:solidFill>
                  <a:srgbClr val="000000"/>
                </a:solidFill>
              </a:rPr>
              <a:t>de </a:t>
            </a:r>
            <a:r>
              <a:rPr lang="en-US" altLang="fr-FR" sz="2000" b="1" dirty="0" err="1" smtClean="0">
                <a:solidFill>
                  <a:srgbClr val="000000"/>
                </a:solidFill>
              </a:rPr>
              <a:t>prise</a:t>
            </a:r>
            <a:r>
              <a:rPr lang="en-US" altLang="fr-FR" sz="2000" b="1" dirty="0" smtClean="0">
                <a:solidFill>
                  <a:srgbClr val="000000"/>
                </a:solidFill>
              </a:rPr>
              <a:t> </a:t>
            </a:r>
            <a:r>
              <a:rPr lang="en-US" altLang="fr-FR" sz="2000" b="1" smtClean="0">
                <a:solidFill>
                  <a:srgbClr val="000000"/>
                </a:solidFill>
              </a:rPr>
              <a:t>en charge</a:t>
            </a:r>
            <a:r>
              <a:rPr lang="en-US" altLang="fr-FR" sz="2000" smtClean="0">
                <a:solidFill>
                  <a:srgbClr val="000000"/>
                </a:solidFill>
              </a:rPr>
              <a:t> </a:t>
            </a:r>
            <a:r>
              <a:rPr lang="en-US" altLang="fr-FR" sz="2000" dirty="0">
                <a:solidFill>
                  <a:srgbClr val="000000"/>
                </a:solidFill>
              </a:rPr>
              <a:t>pour </a:t>
            </a:r>
            <a:r>
              <a:rPr lang="en-US" altLang="fr-FR" sz="2000" dirty="0" err="1">
                <a:solidFill>
                  <a:srgbClr val="000000"/>
                </a:solidFill>
              </a:rPr>
              <a:t>chaque</a:t>
            </a:r>
            <a:r>
              <a:rPr lang="en-US" altLang="fr-FR" sz="2000" dirty="0">
                <a:solidFill>
                  <a:srgbClr val="000000"/>
                </a:solidFill>
              </a:rPr>
              <a:t> enfant. </a:t>
            </a:r>
          </a:p>
        </p:txBody>
      </p:sp>
      <p:sp>
        <p:nvSpPr>
          <p:cNvPr id="201731" name="AutoShape 29"/>
          <p:cNvSpPr>
            <a:spLocks noChangeArrowheads="1"/>
          </p:cNvSpPr>
          <p:nvPr/>
        </p:nvSpPr>
        <p:spPr bwMode="auto">
          <a:xfrm>
            <a:off x="5435600" y="4578350"/>
            <a:ext cx="3554413" cy="138747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fr-FR" sz="2000" b="1" dirty="0">
                <a:solidFill>
                  <a:srgbClr val="000000"/>
                </a:solidFill>
              </a:rPr>
              <a:t>4. </a:t>
            </a:r>
            <a:r>
              <a:rPr lang="en-US" altLang="fr-FR" sz="2000" b="1" dirty="0" err="1" smtClean="0">
                <a:solidFill>
                  <a:srgbClr val="000000"/>
                </a:solidFill>
              </a:rPr>
              <a:t>Mettre</a:t>
            </a:r>
            <a:r>
              <a:rPr lang="en-US" altLang="fr-FR" sz="2000" b="1" dirty="0" smtClean="0">
                <a:solidFill>
                  <a:srgbClr val="000000"/>
                </a:solidFill>
              </a:rPr>
              <a:t> en oeuvre </a:t>
            </a:r>
            <a:r>
              <a:rPr lang="en-US" altLang="fr-FR" sz="2000" b="1" dirty="0">
                <a:solidFill>
                  <a:srgbClr val="000000"/>
                </a:solidFill>
              </a:rPr>
              <a:t>le plan </a:t>
            </a:r>
            <a:r>
              <a:rPr lang="en-US" altLang="fr-FR" sz="2000" b="1" dirty="0" smtClean="0">
                <a:solidFill>
                  <a:srgbClr val="000000"/>
                </a:solidFill>
              </a:rPr>
              <a:t>de </a:t>
            </a:r>
            <a:r>
              <a:rPr lang="en-US" altLang="fr-FR" sz="2000" b="1" dirty="0" err="1" smtClean="0">
                <a:solidFill>
                  <a:srgbClr val="000000"/>
                </a:solidFill>
              </a:rPr>
              <a:t>prise</a:t>
            </a:r>
            <a:r>
              <a:rPr lang="en-US" altLang="fr-FR" sz="2000" b="1" dirty="0" smtClean="0">
                <a:solidFill>
                  <a:srgbClr val="000000"/>
                </a:solidFill>
              </a:rPr>
              <a:t> en charge</a:t>
            </a:r>
            <a:r>
              <a:rPr lang="en-US" altLang="fr-FR" sz="2000" dirty="0" smtClean="0">
                <a:solidFill>
                  <a:srgbClr val="000000"/>
                </a:solidFill>
              </a:rPr>
              <a:t>, </a:t>
            </a:r>
            <a:r>
              <a:rPr lang="en-US" altLang="fr-FR" sz="2000" dirty="0">
                <a:solidFill>
                  <a:srgbClr val="000000"/>
                </a:solidFill>
              </a:rPr>
              <a:t>y </a:t>
            </a:r>
            <a:r>
              <a:rPr lang="en-US" altLang="fr-FR" sz="2000" dirty="0" err="1">
                <a:solidFill>
                  <a:srgbClr val="000000"/>
                </a:solidFill>
              </a:rPr>
              <a:t>compris</a:t>
            </a:r>
            <a:r>
              <a:rPr lang="en-US" altLang="fr-FR" sz="2000" dirty="0">
                <a:solidFill>
                  <a:srgbClr val="000000"/>
                </a:solidFill>
              </a:rPr>
              <a:t> un </a:t>
            </a:r>
            <a:r>
              <a:rPr lang="en-US" altLang="fr-FR" sz="2000" dirty="0" err="1">
                <a:solidFill>
                  <a:srgbClr val="000000"/>
                </a:solidFill>
              </a:rPr>
              <a:t>soutien</a:t>
            </a:r>
            <a:r>
              <a:rPr lang="en-US" altLang="fr-FR" sz="2000" dirty="0">
                <a:solidFill>
                  <a:srgbClr val="000000"/>
                </a:solidFill>
              </a:rPr>
              <a:t> direct et des services </a:t>
            </a:r>
            <a:r>
              <a:rPr lang="en-US" altLang="fr-FR" sz="2000" dirty="0" err="1">
                <a:solidFill>
                  <a:srgbClr val="000000"/>
                </a:solidFill>
              </a:rPr>
              <a:t>d'orientation</a:t>
            </a:r>
            <a:r>
              <a:rPr lang="en-US" altLang="fr-FR" sz="2000" dirty="0">
                <a:solidFill>
                  <a:srgbClr val="000000"/>
                </a:solidFill>
              </a:rPr>
              <a:t>. </a:t>
            </a:r>
          </a:p>
        </p:txBody>
      </p:sp>
      <p:sp>
        <p:nvSpPr>
          <p:cNvPr id="201732" name="AutoShape 32"/>
          <p:cNvSpPr>
            <a:spLocks noChangeArrowheads="1"/>
          </p:cNvSpPr>
          <p:nvPr/>
        </p:nvSpPr>
        <p:spPr bwMode="auto">
          <a:xfrm>
            <a:off x="115888" y="4989513"/>
            <a:ext cx="3552825" cy="9763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fr-FR" sz="2000" dirty="0">
                <a:solidFill>
                  <a:srgbClr val="000000"/>
                </a:solidFill>
              </a:rPr>
              <a:t>5. </a:t>
            </a:r>
            <a:r>
              <a:rPr lang="en-US" altLang="fr-FR" sz="2000" b="1" dirty="0" err="1" smtClean="0">
                <a:solidFill>
                  <a:srgbClr val="000000"/>
                </a:solidFill>
              </a:rPr>
              <a:t>Suivi</a:t>
            </a:r>
            <a:r>
              <a:rPr lang="en-US" altLang="fr-FR" sz="2000" b="1" dirty="0" smtClean="0">
                <a:solidFill>
                  <a:srgbClr val="000000"/>
                </a:solidFill>
              </a:rPr>
              <a:t> et revue </a:t>
            </a:r>
            <a:r>
              <a:rPr lang="en-US" altLang="fr-FR" sz="2000" dirty="0" err="1" smtClean="0">
                <a:solidFill>
                  <a:srgbClr val="000000"/>
                </a:solidFill>
              </a:rPr>
              <a:t>régulier</a:t>
            </a:r>
            <a:r>
              <a:rPr lang="en-US" altLang="fr-FR" sz="2000" dirty="0" smtClean="0">
                <a:solidFill>
                  <a:srgbClr val="000000"/>
                </a:solidFill>
              </a:rPr>
              <a:t> du dossier</a:t>
            </a:r>
            <a:endParaRPr lang="en-GB" altLang="fr-FR" sz="2000" dirty="0">
              <a:solidFill>
                <a:srgbClr val="000000"/>
              </a:solidFill>
            </a:endParaRPr>
          </a:p>
        </p:txBody>
      </p:sp>
      <p:sp>
        <p:nvSpPr>
          <p:cNvPr id="201733" name="AutoShape 33"/>
          <p:cNvSpPr>
            <a:spLocks noChangeArrowheads="1"/>
          </p:cNvSpPr>
          <p:nvPr/>
        </p:nvSpPr>
        <p:spPr bwMode="auto">
          <a:xfrm>
            <a:off x="803275" y="3343275"/>
            <a:ext cx="1889125" cy="793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fr-FR" sz="2000" b="1" dirty="0">
                <a:solidFill>
                  <a:srgbClr val="000000"/>
                </a:solidFill>
              </a:rPr>
              <a:t>6. </a:t>
            </a:r>
            <a:r>
              <a:rPr lang="en-US" altLang="fr-FR" sz="2000" b="1" dirty="0" err="1">
                <a:solidFill>
                  <a:srgbClr val="000000"/>
                </a:solidFill>
              </a:rPr>
              <a:t>Clôturer</a:t>
            </a:r>
            <a:r>
              <a:rPr lang="en-US" altLang="fr-FR" sz="2000" b="1" dirty="0">
                <a:solidFill>
                  <a:srgbClr val="000000"/>
                </a:solidFill>
              </a:rPr>
              <a:t> le </a:t>
            </a:r>
            <a:r>
              <a:rPr lang="en-US" altLang="fr-FR" sz="2000" b="1" dirty="0" smtClean="0">
                <a:solidFill>
                  <a:srgbClr val="000000"/>
                </a:solidFill>
              </a:rPr>
              <a:t>dossier</a:t>
            </a:r>
            <a:endParaRPr lang="en-US" altLang="fr-FR" sz="2000" b="1" dirty="0">
              <a:solidFill>
                <a:srgbClr val="000000"/>
              </a:solidFill>
            </a:endParaRPr>
          </a:p>
        </p:txBody>
      </p:sp>
      <p:sp>
        <p:nvSpPr>
          <p:cNvPr id="201734" name="AutoShape 28"/>
          <p:cNvSpPr>
            <a:spLocks noChangeArrowheads="1"/>
          </p:cNvSpPr>
          <p:nvPr/>
        </p:nvSpPr>
        <p:spPr bwMode="auto">
          <a:xfrm>
            <a:off x="5435600" y="830263"/>
            <a:ext cx="3554413" cy="138906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fr-FR" sz="2000" b="1" dirty="0">
                <a:solidFill>
                  <a:srgbClr val="000000"/>
                </a:solidFill>
              </a:rPr>
              <a:t>2. </a:t>
            </a:r>
            <a:r>
              <a:rPr lang="en-US" altLang="fr-FR" sz="2000" b="1" dirty="0" err="1">
                <a:solidFill>
                  <a:srgbClr val="000000"/>
                </a:solidFill>
              </a:rPr>
              <a:t>Évaluer</a:t>
            </a:r>
            <a:r>
              <a:rPr lang="en-US" altLang="fr-FR" sz="2000" b="1" dirty="0">
                <a:solidFill>
                  <a:srgbClr val="000000"/>
                </a:solidFill>
              </a:rPr>
              <a:t> </a:t>
            </a:r>
            <a:r>
              <a:rPr lang="en-US" altLang="fr-FR" sz="2000" dirty="0">
                <a:solidFill>
                  <a:srgbClr val="000000"/>
                </a:solidFill>
              </a:rPr>
              <a:t>les </a:t>
            </a:r>
            <a:r>
              <a:rPr lang="en-US" altLang="fr-FR" sz="2000" dirty="0" err="1" smtClean="0">
                <a:solidFill>
                  <a:srgbClr val="000000"/>
                </a:solidFill>
              </a:rPr>
              <a:t>besoins</a:t>
            </a:r>
            <a:r>
              <a:rPr lang="en-US" altLang="fr-FR" sz="2000" dirty="0" smtClean="0">
                <a:solidFill>
                  <a:srgbClr val="000000"/>
                </a:solidFill>
              </a:rPr>
              <a:t> </a:t>
            </a:r>
            <a:r>
              <a:rPr lang="en-US" altLang="fr-FR" sz="2000" dirty="0">
                <a:solidFill>
                  <a:srgbClr val="000000"/>
                </a:solidFill>
              </a:rPr>
              <a:t>des </a:t>
            </a:r>
            <a:r>
              <a:rPr lang="en-US" altLang="fr-FR" sz="2000" dirty="0" err="1">
                <a:solidFill>
                  <a:srgbClr val="000000"/>
                </a:solidFill>
              </a:rPr>
              <a:t>enfants</a:t>
            </a:r>
            <a:r>
              <a:rPr lang="en-US" altLang="fr-FR" sz="2000" dirty="0">
                <a:solidFill>
                  <a:srgbClr val="000000"/>
                </a:solidFill>
              </a:rPr>
              <a:t> et des </a:t>
            </a:r>
            <a:r>
              <a:rPr lang="en-US" altLang="fr-FR" sz="2000" dirty="0" err="1">
                <a:solidFill>
                  <a:srgbClr val="000000"/>
                </a:solidFill>
              </a:rPr>
              <a:t>familles</a:t>
            </a:r>
            <a:r>
              <a:rPr lang="en-US" altLang="fr-FR" sz="2000" dirty="0">
                <a:solidFill>
                  <a:srgbClr val="000000"/>
                </a:solidFill>
              </a:rPr>
              <a:t>. </a:t>
            </a:r>
          </a:p>
        </p:txBody>
      </p:sp>
      <p:cxnSp>
        <p:nvCxnSpPr>
          <p:cNvPr id="201735" name="AutoShape 34"/>
          <p:cNvCxnSpPr>
            <a:cxnSpLocks noChangeShapeType="1"/>
          </p:cNvCxnSpPr>
          <p:nvPr/>
        </p:nvCxnSpPr>
        <p:spPr bwMode="auto">
          <a:xfrm>
            <a:off x="3903663" y="1419225"/>
            <a:ext cx="1336675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1736" name="AutoShape 35"/>
          <p:cNvCxnSpPr>
            <a:cxnSpLocks noChangeShapeType="1"/>
          </p:cNvCxnSpPr>
          <p:nvPr/>
        </p:nvCxnSpPr>
        <p:spPr bwMode="auto">
          <a:xfrm flipV="1">
            <a:off x="3592513" y="1855788"/>
            <a:ext cx="1617662" cy="2971800"/>
          </a:xfrm>
          <a:prstGeom prst="straightConnector1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1737" name="AutoShape 36"/>
          <p:cNvCxnSpPr>
            <a:cxnSpLocks noChangeShapeType="1"/>
          </p:cNvCxnSpPr>
          <p:nvPr/>
        </p:nvCxnSpPr>
        <p:spPr bwMode="auto">
          <a:xfrm>
            <a:off x="7213600" y="2355850"/>
            <a:ext cx="0" cy="34448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1738" name="AutoShape 37"/>
          <p:cNvCxnSpPr>
            <a:cxnSpLocks noChangeShapeType="1"/>
          </p:cNvCxnSpPr>
          <p:nvPr/>
        </p:nvCxnSpPr>
        <p:spPr bwMode="auto">
          <a:xfrm>
            <a:off x="7243763" y="4137025"/>
            <a:ext cx="0" cy="296863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1739" name="AutoShape 38"/>
          <p:cNvCxnSpPr>
            <a:cxnSpLocks noChangeShapeType="1"/>
          </p:cNvCxnSpPr>
          <p:nvPr/>
        </p:nvCxnSpPr>
        <p:spPr bwMode="auto">
          <a:xfrm flipH="1">
            <a:off x="3833813" y="5387975"/>
            <a:ext cx="1476375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1740" name="AutoShape 40"/>
          <p:cNvCxnSpPr>
            <a:cxnSpLocks noChangeShapeType="1"/>
          </p:cNvCxnSpPr>
          <p:nvPr/>
        </p:nvCxnSpPr>
        <p:spPr bwMode="auto">
          <a:xfrm flipV="1">
            <a:off x="1760538" y="4217988"/>
            <a:ext cx="0" cy="63023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1741" name="AutoShape 27"/>
          <p:cNvSpPr>
            <a:spLocks noChangeArrowheads="1"/>
          </p:cNvSpPr>
          <p:nvPr/>
        </p:nvSpPr>
        <p:spPr bwMode="auto">
          <a:xfrm>
            <a:off x="103188" y="815975"/>
            <a:ext cx="3552825" cy="18002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mpd="sng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fr-FR" sz="2000" b="1" dirty="0">
                <a:solidFill>
                  <a:srgbClr val="000000"/>
                </a:solidFill>
              </a:rPr>
              <a:t>1. Identifier et </a:t>
            </a:r>
            <a:r>
              <a:rPr lang="en-US" altLang="fr-FR" sz="2000" b="1" dirty="0" err="1">
                <a:solidFill>
                  <a:srgbClr val="000000"/>
                </a:solidFill>
              </a:rPr>
              <a:t>enregistrer</a:t>
            </a:r>
            <a:r>
              <a:rPr lang="en-US" altLang="fr-FR" sz="2000" dirty="0">
                <a:solidFill>
                  <a:srgbClr val="000000"/>
                </a:solidFill>
              </a:rPr>
              <a:t> les </a:t>
            </a:r>
            <a:r>
              <a:rPr lang="en-US" altLang="fr-FR" sz="2000" dirty="0" err="1">
                <a:solidFill>
                  <a:srgbClr val="000000"/>
                </a:solidFill>
              </a:rPr>
              <a:t>enfants</a:t>
            </a:r>
            <a:r>
              <a:rPr lang="en-US" altLang="fr-FR" sz="2000" dirty="0">
                <a:solidFill>
                  <a:srgbClr val="000000"/>
                </a:solidFill>
              </a:rPr>
              <a:t> </a:t>
            </a:r>
            <a:r>
              <a:rPr lang="en-US" altLang="fr-FR" sz="2000" dirty="0" err="1">
                <a:solidFill>
                  <a:srgbClr val="000000"/>
                </a:solidFill>
              </a:rPr>
              <a:t>vulnérables</a:t>
            </a:r>
            <a:r>
              <a:rPr lang="en-US" altLang="fr-FR" sz="2000" dirty="0">
                <a:solidFill>
                  <a:srgbClr val="000000"/>
                </a:solidFill>
              </a:rPr>
              <a:t>, y </a:t>
            </a:r>
            <a:r>
              <a:rPr lang="en-US" altLang="fr-FR" sz="2000" dirty="0" err="1">
                <a:solidFill>
                  <a:srgbClr val="000000"/>
                </a:solidFill>
              </a:rPr>
              <a:t>compris</a:t>
            </a:r>
            <a:r>
              <a:rPr lang="en-US" altLang="fr-FR" sz="2000" dirty="0">
                <a:solidFill>
                  <a:srgbClr val="000000"/>
                </a:solidFill>
              </a:rPr>
              <a:t> la </a:t>
            </a:r>
            <a:r>
              <a:rPr lang="en-US" altLang="fr-FR" sz="2000" dirty="0" err="1">
                <a:solidFill>
                  <a:srgbClr val="000000"/>
                </a:solidFill>
              </a:rPr>
              <a:t>sensibilisation</a:t>
            </a:r>
            <a:r>
              <a:rPr lang="en-US" altLang="fr-FR" sz="2000" dirty="0">
                <a:solidFill>
                  <a:srgbClr val="000000"/>
                </a:solidFill>
              </a:rPr>
              <a:t> des </a:t>
            </a:r>
            <a:r>
              <a:rPr lang="en-US" altLang="fr-FR" sz="2000" dirty="0" err="1">
                <a:solidFill>
                  <a:srgbClr val="000000"/>
                </a:solidFill>
              </a:rPr>
              <a:t>communautés</a:t>
            </a:r>
            <a:r>
              <a:rPr lang="en-US" altLang="fr-FR" sz="2000" dirty="0">
                <a:solidFill>
                  <a:srgbClr val="000000"/>
                </a:solidFill>
              </a:rPr>
              <a:t> </a:t>
            </a:r>
            <a:r>
              <a:rPr lang="en-US" altLang="fr-FR" sz="2000" dirty="0" err="1">
                <a:solidFill>
                  <a:srgbClr val="000000"/>
                </a:solidFill>
              </a:rPr>
              <a:t>affectées</a:t>
            </a:r>
            <a:endParaRPr lang="en-US" altLang="fr-FR" sz="2000" dirty="0">
              <a:solidFill>
                <a:srgbClr val="000000"/>
              </a:solidFill>
            </a:endParaRPr>
          </a:p>
        </p:txBody>
      </p:sp>
      <p:sp>
        <p:nvSpPr>
          <p:cNvPr id="200718" name="Rectangle 3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200719" name="Rectangle 4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997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8858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cap="none" noProof="0" dirty="0" smtClean="0">
                <a:solidFill>
                  <a:srgbClr val="000000"/>
                </a:solidFill>
                <a:ea typeface="ＭＳ Ｐゴシック" pitchFamily="34" charset="-128"/>
              </a:rPr>
              <a:t>Exercice 3</a:t>
            </a:r>
          </a:p>
        </p:txBody>
      </p:sp>
      <p:sp>
        <p:nvSpPr>
          <p:cNvPr id="20992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fr-FR" sz="3600" b="1" dirty="0">
                <a:solidFill>
                  <a:srgbClr val="000000"/>
                </a:solidFill>
                <a:ea typeface="ＭＳ Ｐゴシック" pitchFamily="34" charset="-128"/>
              </a:rPr>
              <a:t>C</a:t>
            </a:r>
            <a:r>
              <a:rPr lang="fr-FR" sz="3600" b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ritères</a:t>
            </a:r>
            <a:r>
              <a:rPr lang="fr-FR" sz="36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 d’éligibilité</a:t>
            </a:r>
          </a:p>
        </p:txBody>
      </p:sp>
    </p:spTree>
    <p:extLst>
      <p:ext uri="{BB962C8B-B14F-4D97-AF65-F5344CB8AC3E}">
        <p14:creationId xmlns:p14="http://schemas.microsoft.com/office/powerpoint/2010/main" val="1321179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Title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7777163" cy="720725"/>
          </a:xfrm>
        </p:spPr>
        <p:txBody>
          <a:bodyPr/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Critères d’éligibilité</a:t>
            </a:r>
          </a:p>
        </p:txBody>
      </p:sp>
      <p:sp>
        <p:nvSpPr>
          <p:cNvPr id="212995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7921625" cy="4463827"/>
          </a:xfrm>
        </p:spPr>
        <p:txBody>
          <a:bodyPr/>
          <a:lstStyle/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dirty="0" smtClean="0">
                <a:solidFill>
                  <a:srgbClr val="000000"/>
                </a:solidFill>
                <a:ea typeface="ＭＳ Ｐゴシック" pitchFamily="34" charset="-128"/>
              </a:rPr>
              <a:t>Une</a:t>
            </a:r>
            <a:r>
              <a:rPr lang="fr-FR" b="1" dirty="0" smtClean="0">
                <a:solidFill>
                  <a:srgbClr val="000000"/>
                </a:solidFill>
                <a:ea typeface="ＭＳ Ｐゴシック" pitchFamily="34" charset="-128"/>
              </a:rPr>
              <a:t> liste </a:t>
            </a:r>
            <a:r>
              <a:rPr lang="fr-FR" dirty="0" smtClean="0">
                <a:solidFill>
                  <a:srgbClr val="000000"/>
                </a:solidFill>
                <a:ea typeface="ＭＳ Ｐゴシック" pitchFamily="34" charset="-128"/>
              </a:rPr>
              <a:t>ou </a:t>
            </a:r>
            <a:r>
              <a:rPr lang="fr-FR" b="1" dirty="0" smtClean="0">
                <a:solidFill>
                  <a:srgbClr val="000000"/>
                </a:solidFill>
                <a:ea typeface="ＭＳ Ｐゴシック" pitchFamily="34" charset="-128"/>
              </a:rPr>
              <a:t>description</a:t>
            </a:r>
            <a:r>
              <a:rPr lang="fr-FR" dirty="0" smtClean="0">
                <a:solidFill>
                  <a:srgbClr val="000000"/>
                </a:solidFill>
                <a:ea typeface="ＭＳ Ｐゴシック" pitchFamily="34" charset="-128"/>
              </a:rPr>
              <a:t> des enfants qu’une agence enregistre pour la gestion de cas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 : 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dirty="0" smtClean="0">
                <a:solidFill>
                  <a:srgbClr val="000000"/>
                </a:solidFill>
                <a:ea typeface="ＭＳ Ｐゴシック" pitchFamily="34" charset="-128"/>
              </a:rPr>
              <a:t>Les critères d’éligibilité peuvent être utilisé:</a:t>
            </a: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Pour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examiner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ou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vérifier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que les cas remplissent les critères de l'agence.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Notamment lorsqu'un grand nombre d'enfants a besoin de soutien 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En guise d'outil d'évaluation initiale pour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différencier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et identifier les cas qui se trouvent dans un </a:t>
            </a: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besoin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urgent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35263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497639" cy="720725"/>
          </a:xfrm>
        </p:spPr>
        <p:txBody>
          <a:bodyPr/>
          <a:lstStyle/>
          <a:p>
            <a:r>
              <a:rPr lang="fr-FR" sz="2800" b="1" dirty="0" smtClean="0">
                <a:solidFill>
                  <a:srgbClr val="000000"/>
                </a:solidFill>
              </a:rPr>
              <a:t>Les enfants qui ne remplissent pas vos critères d’éligibilité</a:t>
            </a:r>
            <a:endParaRPr lang="fr-FR" sz="2800" b="1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2"/>
            <a:ext cx="8425631" cy="4969147"/>
          </a:xfrm>
        </p:spPr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r>
              <a:rPr lang="fr-FR" sz="2200" dirty="0" smtClean="0">
                <a:solidFill>
                  <a:srgbClr val="000000"/>
                </a:solidFill>
              </a:rPr>
              <a:t>Connaître les autres services auxquels vous pouvez référer l’enfant 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fr-FR" sz="2200" dirty="0" smtClean="0">
                <a:solidFill>
                  <a:srgbClr val="000000"/>
                </a:solidFill>
              </a:rPr>
              <a:t>Expliquez de manière sensible les raisons pour lesquelles votre agence ne peut pas aider tout le monde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fr-FR" sz="2200" dirty="0" smtClean="0">
                <a:solidFill>
                  <a:srgbClr val="000000"/>
                </a:solidFill>
              </a:rPr>
              <a:t>Donner des informations sur qui peut les aider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fr-FR" sz="2200" dirty="0" smtClean="0">
                <a:solidFill>
                  <a:srgbClr val="000000"/>
                </a:solidFill>
              </a:rPr>
              <a:t>Aider les à localiser ces services dès que possible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fr-FR" sz="2200" dirty="0">
                <a:solidFill>
                  <a:srgbClr val="000000"/>
                </a:solidFill>
              </a:rPr>
              <a:t>Restez amical </a:t>
            </a:r>
            <a:r>
              <a:rPr lang="fr-FR" sz="2200" dirty="0" smtClean="0">
                <a:solidFill>
                  <a:srgbClr val="000000"/>
                </a:solidFill>
              </a:rPr>
              <a:t>éligibilité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fr-FR" sz="2200" dirty="0" smtClean="0">
                <a:solidFill>
                  <a:srgbClr val="000000"/>
                </a:solidFill>
              </a:rPr>
              <a:t>Partager vos critères de vulnérabilité avec les autres acteurs de la protection de l’enfant pour les informer de qui vous aidez et comment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200" dirty="0" smtClean="0">
                <a:solidFill>
                  <a:srgbClr val="000000"/>
                </a:solidFill>
              </a:rPr>
              <a:t>Donner du feedback aux agences qui réfèrent des enfants qui ne rentrent pas dans vos critères d’</a:t>
            </a:r>
            <a:r>
              <a:rPr lang="fr-FR" sz="2200" dirty="0">
                <a:solidFill>
                  <a:srgbClr val="000000"/>
                </a:solidFill>
              </a:rPr>
              <a:t> </a:t>
            </a:r>
            <a:r>
              <a:rPr lang="fr-FR" sz="2200" dirty="0" smtClean="0">
                <a:solidFill>
                  <a:srgbClr val="000000"/>
                </a:solidFill>
              </a:rPr>
              <a:t>éligibilité. </a:t>
            </a:r>
            <a:endParaRPr lang="fr-FR" sz="2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0218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Élaboration des critères d’éligibilité</a:t>
            </a:r>
          </a:p>
        </p:txBody>
      </p:sp>
      <p:sp>
        <p:nvSpPr>
          <p:cNvPr id="214019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fr-FR" dirty="0">
                <a:solidFill>
                  <a:srgbClr val="000000"/>
                </a:solidFill>
                <a:ea typeface="ＭＳ Ｐゴシック" pitchFamily="34" charset="-128"/>
              </a:rPr>
              <a:t>critères d’éligibilité </a:t>
            </a:r>
            <a:r>
              <a:rPr lang="fr-FR" dirty="0" smtClean="0">
                <a:solidFill>
                  <a:srgbClr val="000000"/>
                </a:solidFill>
                <a:ea typeface="ＭＳ Ｐゴシック" pitchFamily="34" charset="-128"/>
              </a:rPr>
              <a:t>doivent 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: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dirty="0" smtClean="0">
                <a:solidFill>
                  <a:srgbClr val="000000"/>
                </a:solidFill>
                <a:ea typeface="ＭＳ Ｐゴシック" pitchFamily="34" charset="-128"/>
              </a:rPr>
              <a:t>Refléter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le contexte de votre programme et les contraintes ainsi que votre expertise et capacité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Suivre une analyse locale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Etre basé sur </a:t>
            </a:r>
            <a:r>
              <a:rPr lang="fr-FR" dirty="0">
                <a:solidFill>
                  <a:srgbClr val="000000"/>
                </a:solidFill>
                <a:ea typeface="ＭＳ Ｐゴシック" pitchFamily="34" charset="-128"/>
              </a:rPr>
              <a:t>d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es définitions préétablies</a:t>
            </a:r>
          </a:p>
        </p:txBody>
      </p:sp>
    </p:spTree>
    <p:extLst>
      <p:ext uri="{BB962C8B-B14F-4D97-AF65-F5344CB8AC3E}">
        <p14:creationId xmlns:p14="http://schemas.microsoft.com/office/powerpoint/2010/main" val="2371057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charRg st="83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charRg st="106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charRg st="199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charRg st="204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569647" cy="720725"/>
          </a:xfrm>
        </p:spPr>
        <p:txBody>
          <a:bodyPr/>
          <a:lstStyle/>
          <a:p>
            <a:r>
              <a:rPr lang="fr-FR" altLang="en-US" dirty="0" smtClean="0">
                <a:solidFill>
                  <a:srgbClr val="FF0000"/>
                </a:solidFill>
              </a:rPr>
              <a:t>Exemple de cas– Critères d’éligibilité et niveau de risque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0804953"/>
              </p:ext>
            </p:extLst>
          </p:nvPr>
        </p:nvGraphicFramePr>
        <p:xfrm>
          <a:off x="250825" y="2996952"/>
          <a:ext cx="8893175" cy="3527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813817756"/>
              </p:ext>
            </p:extLst>
          </p:nvPr>
        </p:nvGraphicFramePr>
        <p:xfrm>
          <a:off x="251520" y="1397000"/>
          <a:ext cx="8892480" cy="2392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1509" name="TextBox 2"/>
          <p:cNvSpPr txBox="1">
            <a:spLocks noChangeArrowheads="1"/>
          </p:cNvSpPr>
          <p:nvPr/>
        </p:nvSpPr>
        <p:spPr bwMode="auto">
          <a:xfrm>
            <a:off x="1331913" y="5661025"/>
            <a:ext cx="26729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800" b="1" dirty="0" err="1" smtClean="0">
                <a:solidFill>
                  <a:schemeClr val="accent2"/>
                </a:solidFill>
                <a:latin typeface="Arial" charset="0"/>
              </a:rPr>
              <a:t>Facteurs</a:t>
            </a:r>
            <a:r>
              <a:rPr lang="en-GB" altLang="en-US" sz="1800" b="1" dirty="0" smtClean="0">
                <a:solidFill>
                  <a:schemeClr val="accent2"/>
                </a:solidFill>
                <a:latin typeface="Arial" charset="0"/>
              </a:rPr>
              <a:t> de </a:t>
            </a:r>
            <a:r>
              <a:rPr lang="en-GB" altLang="en-US" sz="1800" b="1" dirty="0" err="1" smtClean="0">
                <a:solidFill>
                  <a:schemeClr val="accent2"/>
                </a:solidFill>
                <a:latin typeface="Arial" charset="0"/>
              </a:rPr>
              <a:t>risque</a:t>
            </a:r>
            <a:endParaRPr lang="en-GB" altLang="en-US" sz="1800" b="1" dirty="0">
              <a:solidFill>
                <a:schemeClr val="accent2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GB" altLang="en-US" sz="1800" b="1" dirty="0" err="1" smtClean="0">
                <a:solidFill>
                  <a:srgbClr val="00B050"/>
                </a:solidFill>
                <a:latin typeface="Arial" charset="0"/>
              </a:rPr>
              <a:t>Facteurs</a:t>
            </a:r>
            <a:r>
              <a:rPr lang="en-GB" altLang="en-US" sz="1800" b="1" dirty="0" smtClean="0">
                <a:solidFill>
                  <a:srgbClr val="00B050"/>
                </a:solidFill>
                <a:latin typeface="Arial" charset="0"/>
              </a:rPr>
              <a:t> de protection</a:t>
            </a:r>
            <a:endParaRPr lang="en-GB" altLang="en-US" sz="1800" dirty="0">
              <a:solidFill>
                <a:srgbClr val="00B05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350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Plus d’information sur le risque </a:t>
            </a:r>
          </a:p>
        </p:txBody>
      </p:sp>
      <p:sp>
        <p:nvSpPr>
          <p:cNvPr id="21504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35975" cy="4392612"/>
          </a:xfrm>
        </p:spPr>
        <p:txBody>
          <a:bodyPr/>
          <a:lstStyle/>
          <a:p>
            <a:pPr marL="0" indent="0"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Le risque est cumulatif </a:t>
            </a:r>
            <a:r>
              <a:rPr 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–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plus il y a de risques dans l’environnement de l’enfant :</a:t>
            </a: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Plus il est urgent d’intervenir</a:t>
            </a:r>
          </a:p>
          <a:p>
            <a:pPr>
              <a:buFontTx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P</a:t>
            </a:r>
            <a:r>
              <a:rPr lang="fr-FR" dirty="0" smtClean="0">
                <a:solidFill>
                  <a:srgbClr val="000000"/>
                </a:solidFill>
                <a:ea typeface="ＭＳ Ｐゴシック" pitchFamily="34" charset="-128"/>
              </a:rPr>
              <a:t>lus nous devrons intensifier notre intervention</a:t>
            </a: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fr-FR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b="1" dirty="0" smtClean="0">
                <a:solidFill>
                  <a:srgbClr val="000000"/>
                </a:solidFill>
                <a:ea typeface="ＭＳ Ｐゴシック" pitchFamily="34" charset="-128"/>
              </a:rPr>
              <a:t>L’impact des risques </a:t>
            </a:r>
            <a:r>
              <a:rPr lang="fr-FR" dirty="0" smtClean="0">
                <a:solidFill>
                  <a:srgbClr val="000000"/>
                </a:solidFill>
                <a:ea typeface="ＭＳ Ｐゴシック" pitchFamily="34" charset="-128"/>
              </a:rPr>
              <a:t>immédiat, court, moyen et long terme </a:t>
            </a:r>
            <a:r>
              <a:rPr lang="fr-FR" b="1" dirty="0" smtClean="0">
                <a:solidFill>
                  <a:srgbClr val="000000"/>
                </a:solidFill>
                <a:ea typeface="ＭＳ Ｐゴシック" pitchFamily="34" charset="-128"/>
              </a:rPr>
              <a:t>varie</a:t>
            </a:r>
            <a:r>
              <a:rPr lang="fr-FR" i="1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  <a:endParaRPr lang="fr-FR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71339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534400" cy="720725"/>
          </a:xfrm>
        </p:spPr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Problèmes causés par l'ignorance des cas pris en charge par l'agence</a:t>
            </a: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21094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7561263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Une charge de travail élevée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 </a:t>
            </a:r>
          </a:p>
          <a:p>
            <a:pPr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Plus d'attentes pour l'enfant et la famille</a:t>
            </a:r>
          </a:p>
          <a:p>
            <a:pPr>
              <a:buFontTx/>
              <a:buChar char="•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Confusion</a:t>
            </a:r>
            <a:r>
              <a:rPr lang="fr-FR" noProof="0" dirty="0" smtClean="0">
                <a:solidFill>
                  <a:srgbClr val="000000"/>
                </a:solidFill>
                <a:ea typeface="ＭＳ Ｐゴシック" pitchFamily="34" charset="-128"/>
              </a:rPr>
              <a:t> avec la communauté</a:t>
            </a:r>
          </a:p>
          <a:p>
            <a:pPr>
              <a:buFontTx/>
              <a:buChar char="•"/>
              <a:defRPr/>
            </a:pP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La non-intervention </a:t>
            </a:r>
          </a:p>
        </p:txBody>
      </p:sp>
    </p:spTree>
    <p:extLst>
      <p:ext uri="{BB962C8B-B14F-4D97-AF65-F5344CB8AC3E}">
        <p14:creationId xmlns:p14="http://schemas.microsoft.com/office/powerpoint/2010/main" val="32608819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21606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208963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Plusieurs problèmes peuvent être causés par la non possession ou la méconnaissance des critères d'éligibilité. </a:t>
            </a:r>
          </a:p>
          <a:p>
            <a:pPr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Les critères de vulnérabilité peuvent être utilisés comme une forme de contrôle.</a:t>
            </a:r>
          </a:p>
          <a:p>
            <a:pPr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Ils doivent être spécifiques au contexte local et refléter la capacité de l'agence. </a:t>
            </a:r>
          </a:p>
          <a:p>
            <a:pPr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Les facteurs de vulnérabilité n'indiquent pas nécessairement un niveau de risque. </a:t>
            </a:r>
          </a:p>
          <a:p>
            <a:pPr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La vulnérabilité et le risque doivent être évalués séparément. </a:t>
            </a:r>
          </a:p>
          <a:p>
            <a:pPr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Les niveaux de risque doivent être liés aux délais d'action. </a:t>
            </a:r>
          </a:p>
          <a:p>
            <a:pPr>
              <a:defRPr/>
            </a:pP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775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6021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Objectif du module et acquis d'apprentissage</a:t>
            </a:r>
          </a:p>
        </p:txBody>
      </p:sp>
      <p:sp>
        <p:nvSpPr>
          <p:cNvPr id="19968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353425" cy="4392612"/>
          </a:xfrm>
        </p:spPr>
        <p:txBody>
          <a:bodyPr/>
          <a:lstStyle/>
          <a:p>
            <a:pPr>
              <a:defRPr/>
            </a:pPr>
            <a:r>
              <a:rPr lang="fr-FR" sz="1600" b="1" noProof="0" smtClean="0">
                <a:solidFill>
                  <a:srgbClr val="000000"/>
                </a:solidFill>
                <a:ea typeface="ＭＳ Ｐゴシック" pitchFamily="34" charset="-128"/>
              </a:rPr>
              <a:t>Objectif du module : </a:t>
            </a: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communiquer aux participants les connaissances et compétences nécessaires pour mener à terme l'étape de gestion de cas relative à l'identification et l'enregistrement, conformément aux directives.  </a:t>
            </a:r>
          </a:p>
          <a:p>
            <a:pPr>
              <a:defRPr/>
            </a:pPr>
            <a:endParaRPr lang="fr-FR" sz="1600" b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1600" b="1" noProof="0" smtClean="0">
                <a:solidFill>
                  <a:srgbClr val="000000"/>
                </a:solidFill>
                <a:ea typeface="ＭＳ Ｐゴシック" pitchFamily="34" charset="-128"/>
              </a:rPr>
              <a:t>Acquis d'apprentissage 	</a:t>
            </a:r>
          </a:p>
          <a:p>
            <a:pPr>
              <a:buFontTx/>
              <a:buChar char="•"/>
              <a:defRPr/>
            </a:pP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Appliquer les meilleures pratiques d'identification au contexte de travail des participants. </a:t>
            </a:r>
          </a:p>
          <a:p>
            <a:pPr>
              <a:buFontTx/>
              <a:buChar char="•"/>
              <a:defRPr/>
            </a:pP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Maîtriser les meilleures pratiques relatives à l'orientation.  </a:t>
            </a:r>
          </a:p>
          <a:p>
            <a:pPr>
              <a:buFontTx/>
              <a:buChar char="•"/>
              <a:defRPr/>
            </a:pP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Reconnaître l'utilité de l'emploi des critères dans le cadre de l'enregistrement. </a:t>
            </a:r>
          </a:p>
          <a:p>
            <a:pPr>
              <a:buFontTx/>
              <a:buChar char="•"/>
              <a:defRPr/>
            </a:pP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Utiliser les meilleures pratiques pour le lancement et la clôture des entretiens d'enregistrement, ainsi que pour l'obtention du consentement éclairé / de l'assentiments.  </a:t>
            </a:r>
          </a:p>
          <a:p>
            <a:pPr>
              <a:buFontTx/>
              <a:buChar char="•"/>
              <a:defRPr/>
            </a:pP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Utiliser un scénario personnel pour l'enregistrement et la prise du consentement éclairé / de l'assentiment. </a:t>
            </a:r>
          </a:p>
          <a:p>
            <a:pPr>
              <a:buFontTx/>
              <a:buChar char="•"/>
              <a:defRPr/>
            </a:pP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Savoir comment remplir les formulaires d'enregistrement et de consentement conformément aux meilleures pratiques. </a:t>
            </a:r>
          </a:p>
          <a:p>
            <a:pPr>
              <a:buFontTx/>
              <a:buChar char="•"/>
              <a:defRPr/>
            </a:pP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Identifier les erreurs courantes dans les formulaires d'enregistrement.  </a:t>
            </a:r>
          </a:p>
          <a:p>
            <a:pPr>
              <a:buFontTx/>
              <a:buChar char="•"/>
              <a:defRPr/>
            </a:pP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Intervenir pour répondre aux préoccupations immédiates identifiées lors de l'enregistrement.</a:t>
            </a:r>
          </a:p>
          <a:p>
            <a:pPr>
              <a:defRPr/>
            </a:pPr>
            <a:endParaRPr lang="fr-FR" sz="18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88151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>EXERCICE 4</a:t>
            </a:r>
          </a:p>
        </p:txBody>
      </p:sp>
      <p:sp>
        <p:nvSpPr>
          <p:cNvPr id="21709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r>
              <a:rPr lang="fr-FR" sz="36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Meilleures pratiques en matière d'enregistrement</a:t>
            </a:r>
          </a:p>
        </p:txBody>
      </p:sp>
    </p:spTree>
    <p:extLst>
      <p:ext uri="{BB962C8B-B14F-4D97-AF65-F5344CB8AC3E}">
        <p14:creationId xmlns:p14="http://schemas.microsoft.com/office/powerpoint/2010/main" val="42533500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Meilleures pratiques en matière d'enregistrement</a:t>
            </a:r>
          </a:p>
        </p:txBody>
      </p:sp>
      <p:sp>
        <p:nvSpPr>
          <p:cNvPr id="218115" name="Content Placeholder 2"/>
          <p:cNvSpPr>
            <a:spLocks noGrp="1"/>
          </p:cNvSpPr>
          <p:nvPr>
            <p:ph idx="1"/>
          </p:nvPr>
        </p:nvSpPr>
        <p:spPr>
          <a:xfrm>
            <a:off x="333375" y="1341438"/>
            <a:ext cx="8353425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endParaRPr lang="fr-FR" altLang="en-US" sz="22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Enregistrer à un endroit sûr, confidentiel, adapté pour les enfants</a:t>
            </a:r>
            <a:r>
              <a:rPr lang="fr-FR" altLang="en-US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Tx/>
              <a:buChar char="•"/>
              <a:defRPr/>
            </a:pPr>
            <a:r>
              <a:rPr lang="fr-FR" altLang="en-US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Etablir la confiance</a:t>
            </a: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 avec l'enfant.</a:t>
            </a:r>
          </a:p>
          <a:p>
            <a:pPr>
              <a:buFontTx/>
              <a:buChar char="•"/>
              <a:defRPr/>
            </a:pPr>
            <a:r>
              <a:rPr lang="fr-FR" altLang="en-US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Vérifier</a:t>
            </a: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 si l'enfant a été </a:t>
            </a:r>
            <a:r>
              <a:rPr lang="fr-FR" altLang="en-US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enregistré auparavant. </a:t>
            </a:r>
          </a:p>
          <a:p>
            <a:pPr>
              <a:buFontTx/>
              <a:buChar char="•"/>
              <a:defRPr/>
            </a:pP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Gérer </a:t>
            </a:r>
            <a:r>
              <a:rPr lang="fr-FR" altLang="en-US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les attentes</a:t>
            </a: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 en expliquant ce qu'est la gestion de cas. </a:t>
            </a:r>
          </a:p>
          <a:p>
            <a:pPr>
              <a:buFontTx/>
              <a:buChar char="•"/>
              <a:defRPr/>
            </a:pP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Prendre un </a:t>
            </a:r>
            <a:r>
              <a:rPr lang="fr-FR" altLang="en-US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consentement éclairé</a:t>
            </a: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Tx/>
              <a:buChar char="•"/>
              <a:defRPr/>
            </a:pP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Prendre des informations essentielles de base au moyen d'un </a:t>
            </a:r>
            <a:r>
              <a:rPr lang="fr-FR" altLang="en-US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formulaire standard</a:t>
            </a: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  <a:endParaRPr lang="fr-FR" altLang="en-US" sz="220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Attribuer un </a:t>
            </a:r>
            <a:r>
              <a:rPr lang="fr-FR" altLang="en-US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code de référence </a:t>
            </a: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pour éviter la confusion entre les enfants, faciliter la récupération de dossiers et garantir la confidentialité </a:t>
            </a:r>
          </a:p>
          <a:p>
            <a:pPr>
              <a:buFontTx/>
              <a:buChar char="•"/>
              <a:defRPr/>
            </a:pPr>
            <a:endParaRPr lang="fr-FR" altLang="en-US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endParaRPr lang="fr-FR" altLang="en-US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331305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Informations d'enregistrement standard</a:t>
            </a:r>
          </a:p>
        </p:txBody>
      </p:sp>
      <p:sp>
        <p:nvSpPr>
          <p:cNvPr id="2191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defRPr/>
            </a:pP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smtClean="0">
                <a:solidFill>
                  <a:srgbClr val="000000"/>
                </a:solidFill>
                <a:ea typeface="ＭＳ Ｐゴシック" pitchFamily="34" charset="-128"/>
              </a:rPr>
              <a:t>N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om de l'enfant, âge et sexe</a:t>
            </a:r>
          </a:p>
          <a:p>
            <a:pPr marL="0" indent="0">
              <a:buFontTx/>
              <a:buChar char="•"/>
              <a:defRPr/>
            </a:pPr>
            <a:r>
              <a:rPr lang="fr-FR" smtClean="0">
                <a:solidFill>
                  <a:srgbClr val="000000"/>
                </a:solidFill>
                <a:ea typeface="ＭＳ Ｐゴシック" pitchFamily="34" charset="-128"/>
              </a:rPr>
              <a:t>C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elui/celle avec qui l'enfant vit ou non</a:t>
            </a:r>
          </a:p>
          <a:p>
            <a:pPr marL="0" indent="0">
              <a:buFontTx/>
              <a:buChar char="•"/>
              <a:defRPr/>
            </a:pPr>
            <a:r>
              <a:rPr lang="fr-FR" smtClean="0">
                <a:solidFill>
                  <a:srgbClr val="000000"/>
                </a:solidFill>
                <a:ea typeface="ＭＳ Ｐゴシック" pitchFamily="34" charset="-128"/>
              </a:rPr>
              <a:t>L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ieu où l'enfant vit actuellement et contact</a:t>
            </a:r>
          </a:p>
          <a:p>
            <a:pPr marL="0" indent="0">
              <a:buFontTx/>
              <a:buChar char="•"/>
              <a:defRPr/>
            </a:pPr>
            <a:r>
              <a:rPr lang="fr-FR" smtClean="0">
                <a:solidFill>
                  <a:srgbClr val="000000"/>
                </a:solidFill>
                <a:ea typeface="ＭＳ Ｐゴシック" pitchFamily="34" charset="-128"/>
              </a:rPr>
              <a:t>D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ate et lieu où il/elle est enregistré(e)</a:t>
            </a:r>
          </a:p>
          <a:p>
            <a:pPr marL="0" indent="0"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Préoccupations/besoins initiaux en matière de protection</a:t>
            </a:r>
          </a:p>
          <a:p>
            <a:pPr marL="0" indent="0"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Code de référence attribué</a:t>
            </a:r>
          </a:p>
          <a:p>
            <a:pPr marL="0" indent="0">
              <a:buFontTx/>
              <a:buChar char="•"/>
              <a:defRPr/>
            </a:pP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algn="ctr">
              <a:defRPr/>
            </a:pP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Directives relatives à la gestion de cas: Section 3</a:t>
            </a:r>
          </a:p>
          <a:p>
            <a:pPr marL="0" indent="0"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447279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220163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569325" cy="4392612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fr-FR" altLang="en-US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Les informations standard </a:t>
            </a: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doivent être prises à l'enregistrement au moyen d'un </a:t>
            </a:r>
            <a:r>
              <a:rPr lang="fr-FR" altLang="en-US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formulaire standard </a:t>
            </a: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qui est adopté d'accord parties entre les agences le cas échéant</a:t>
            </a:r>
          </a:p>
          <a:p>
            <a:pPr>
              <a:buFontTx/>
              <a:buChar char="•"/>
              <a:defRPr/>
            </a:pP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Il convient de prendre du temps pour vous </a:t>
            </a:r>
            <a:r>
              <a:rPr lang="fr-FR" altLang="en-US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présenter</a:t>
            </a: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, présenter le processus d'enregistrement et de gestion de cas, et dire pourquoi vous voulez leur parler.  </a:t>
            </a:r>
          </a:p>
          <a:p>
            <a:pPr>
              <a:buFontTx/>
              <a:buChar char="•"/>
              <a:defRPr/>
            </a:pP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Le </a:t>
            </a:r>
            <a:r>
              <a:rPr lang="fr-FR" altLang="en-US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consentement écrit ou verbal</a:t>
            </a: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 doit être expliqué et obtenu de la personne appropriée au moment de l'enregistrement. </a:t>
            </a:r>
          </a:p>
          <a:p>
            <a:pPr>
              <a:buFontTx/>
              <a:buChar char="•"/>
              <a:defRPr/>
            </a:pP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Il convient de prendre du temps pour terminer un entretien, en expliquant</a:t>
            </a:r>
            <a:r>
              <a:rPr lang="fr-FR" altLang="en-US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 positivement ce qui suivra, quand se tiendra la prochaine réunion</a:t>
            </a:r>
            <a:r>
              <a:rPr lang="fr-FR" altLang="en-US" sz="2200" noProof="0" smtClean="0">
                <a:solidFill>
                  <a:srgbClr val="000000"/>
                </a:solidFill>
                <a:ea typeface="ＭＳ Ｐゴシック" pitchFamily="34" charset="-128"/>
              </a:rPr>
              <a:t> et prévoir du temps pour les </a:t>
            </a:r>
            <a:r>
              <a:rPr lang="fr-FR" altLang="en-US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confidences de dernière minute</a:t>
            </a:r>
            <a:r>
              <a:rPr lang="fr-FR" altLang="en-US" b="1" noProof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endParaRPr lang="fr-FR" altLang="en-US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5803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60213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>Exercice 5</a:t>
            </a:r>
          </a:p>
        </p:txBody>
      </p:sp>
      <p:sp>
        <p:nvSpPr>
          <p:cNvPr id="221187" name="Text Placeholder 2"/>
          <p:cNvSpPr>
            <a:spLocks noGrp="1"/>
          </p:cNvSpPr>
          <p:nvPr>
            <p:ph type="body" idx="1"/>
          </p:nvPr>
        </p:nvSpPr>
        <p:spPr>
          <a:xfrm>
            <a:off x="684213" y="2852738"/>
            <a:ext cx="7772400" cy="1500187"/>
          </a:xfrm>
        </p:spPr>
        <p:txBody>
          <a:bodyPr/>
          <a:lstStyle/>
          <a:p>
            <a:pPr algn="ctr">
              <a:defRPr/>
            </a:pPr>
            <a:r>
              <a:rPr lang="fr-FR" sz="3600" b="1" noProof="0" smtClean="0">
                <a:solidFill>
                  <a:srgbClr val="000000"/>
                </a:solidFill>
                <a:ea typeface="ＭＳ Ｐゴシック" pitchFamily="34" charset="-128"/>
              </a:rPr>
              <a:t>Élaboration et exécution de scénarios</a:t>
            </a:r>
          </a:p>
        </p:txBody>
      </p:sp>
      <p:sp>
        <p:nvSpPr>
          <p:cNvPr id="222212" name="TextBox 2"/>
          <p:cNvSpPr txBox="1">
            <a:spLocks noChangeArrowheads="1"/>
          </p:cNvSpPr>
          <p:nvPr/>
        </p:nvSpPr>
        <p:spPr bwMode="auto">
          <a:xfrm>
            <a:off x="1403350" y="5688013"/>
            <a:ext cx="17605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fr-FR" sz="1100">
                <a:solidFill>
                  <a:srgbClr val="FFFFFF"/>
                </a:solidFill>
              </a:rPr>
              <a:t>Photo : UNICEF Jordanie</a:t>
            </a:r>
          </a:p>
        </p:txBody>
      </p:sp>
    </p:spTree>
    <p:extLst>
      <p:ext uri="{BB962C8B-B14F-4D97-AF65-F5344CB8AC3E}">
        <p14:creationId xmlns:p14="http://schemas.microsoft.com/office/powerpoint/2010/main" val="38157513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222211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7777163" cy="4392612"/>
          </a:xfrm>
        </p:spPr>
        <p:txBody>
          <a:bodyPr/>
          <a:lstStyle/>
          <a:p>
            <a:pPr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Utiliser un scénario notamment lors de l'ouverture d'un cas vous aide à faire ce qui suit : </a:t>
            </a:r>
          </a:p>
          <a:p>
            <a:pPr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Vous présenter</a:t>
            </a:r>
          </a:p>
          <a:p>
            <a:pPr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Présenter l'entretien / la réunion</a:t>
            </a:r>
          </a:p>
          <a:p>
            <a:pPr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Expliquer le consentement éclairé et les limites de la confidentialité</a:t>
            </a:r>
          </a:p>
          <a:p>
            <a:pPr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Clôturer l'entretien / la réunion</a:t>
            </a:r>
            <a:endParaRPr lang="fr-FR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Vous exprimer clairement, dans un langage adapté à l'enfant, et sans violer les principes de la gestion de cas. 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55007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60213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58" name="Picture 3" descr="http://cdn.jordantimes.com/uploads/repository/ef510a0876cd8ee72ad90e03eeff95c60739f2d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836712"/>
            <a:ext cx="3771997" cy="280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32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cap="none" noProof="0" dirty="0" smtClean="0">
                <a:solidFill>
                  <a:srgbClr val="000000"/>
                </a:solidFill>
                <a:ea typeface="ＭＳ Ｐゴシック" pitchFamily="34" charset="-128"/>
              </a:rPr>
              <a:t>Exercice 6</a:t>
            </a:r>
          </a:p>
        </p:txBody>
      </p:sp>
      <p:sp>
        <p:nvSpPr>
          <p:cNvPr id="223236" name="Text Placeholder 2"/>
          <p:cNvSpPr>
            <a:spLocks noGrp="1"/>
          </p:cNvSpPr>
          <p:nvPr>
            <p:ph type="body" idx="1"/>
          </p:nvPr>
        </p:nvSpPr>
        <p:spPr>
          <a:xfrm>
            <a:off x="684213" y="2852738"/>
            <a:ext cx="7772400" cy="1500187"/>
          </a:xfrm>
        </p:spPr>
        <p:txBody>
          <a:bodyPr/>
          <a:lstStyle/>
          <a:p>
            <a:pPr algn="ctr">
              <a:defRPr/>
            </a:pPr>
            <a:r>
              <a:rPr lang="fr-FR" sz="36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Enregistrement et documentation </a:t>
            </a:r>
          </a:p>
        </p:txBody>
      </p:sp>
      <p:sp>
        <p:nvSpPr>
          <p:cNvPr id="224261" name="TextBox 2"/>
          <p:cNvSpPr txBox="1">
            <a:spLocks noChangeArrowheads="1"/>
          </p:cNvSpPr>
          <p:nvPr/>
        </p:nvSpPr>
        <p:spPr bwMode="auto">
          <a:xfrm>
            <a:off x="1403350" y="5688013"/>
            <a:ext cx="17605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fr-FR" sz="1100">
                <a:solidFill>
                  <a:srgbClr val="FFFFFF"/>
                </a:solidFill>
              </a:rPr>
              <a:t>Photo : UNICEF Jordanie</a:t>
            </a:r>
          </a:p>
        </p:txBody>
      </p:sp>
    </p:spTree>
    <p:extLst>
      <p:ext uri="{BB962C8B-B14F-4D97-AF65-F5344CB8AC3E}">
        <p14:creationId xmlns:p14="http://schemas.microsoft.com/office/powerpoint/2010/main" val="26778606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Pourquoi documenter nos cas</a:t>
            </a:r>
          </a:p>
        </p:txBody>
      </p:sp>
      <p:sp>
        <p:nvSpPr>
          <p:cNvPr id="224259" name="Content Placeholder 2"/>
          <p:cNvSpPr>
            <a:spLocks noGrp="1"/>
          </p:cNvSpPr>
          <p:nvPr>
            <p:ph idx="1"/>
          </p:nvPr>
        </p:nvSpPr>
        <p:spPr>
          <a:xfrm>
            <a:off x="250825" y="1412875"/>
            <a:ext cx="8893175" cy="4392613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Pour </a:t>
            </a:r>
            <a:r>
              <a:rPr lang="fr-FR" sz="2000" b="1" noProof="0" smtClean="0">
                <a:solidFill>
                  <a:srgbClr val="000000"/>
                </a:solidFill>
                <a:ea typeface="ＭＳ Ｐゴシック" pitchFamily="34" charset="-128"/>
              </a:rPr>
              <a:t>organiser</a:t>
            </a: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 les pensées / réfléchir / comparer / </a:t>
            </a:r>
            <a:r>
              <a:rPr lang="fr-FR" sz="2000" b="1" noProof="0" smtClean="0">
                <a:solidFill>
                  <a:srgbClr val="000000"/>
                </a:solidFill>
                <a:ea typeface="ＭＳ Ｐゴシック" pitchFamily="34" charset="-128"/>
              </a:rPr>
              <a:t>analyser</a:t>
            </a:r>
          </a:p>
          <a:p>
            <a:pPr>
              <a:buFontTx/>
              <a:buChar char="•"/>
              <a:defRPr/>
            </a:pP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En guise de </a:t>
            </a:r>
            <a:r>
              <a:rPr lang="fr-FR" sz="2000" b="1" noProof="0" smtClean="0">
                <a:solidFill>
                  <a:srgbClr val="000000"/>
                </a:solidFill>
                <a:ea typeface="ＭＳ Ｐゴシック" pitchFamily="34" charset="-128"/>
              </a:rPr>
              <a:t>trace </a:t>
            </a: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de nos</a:t>
            </a:r>
            <a:r>
              <a:rPr lang="fr-FR" sz="2000" b="1" noProof="0" smtClean="0">
                <a:solidFill>
                  <a:srgbClr val="000000"/>
                </a:solidFill>
                <a:ea typeface="ＭＳ Ｐゴシック" pitchFamily="34" charset="-128"/>
              </a:rPr>
              <a:t> plans</a:t>
            </a: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 et</a:t>
            </a:r>
            <a:r>
              <a:rPr lang="fr-FR" sz="2000" b="1" noProof="0" smtClean="0">
                <a:solidFill>
                  <a:srgbClr val="000000"/>
                </a:solidFill>
                <a:ea typeface="ＭＳ Ｐゴシック" pitchFamily="34" charset="-128"/>
              </a:rPr>
              <a:t> d'implication formelle </a:t>
            </a:r>
          </a:p>
          <a:p>
            <a:pPr>
              <a:buFontTx/>
              <a:buChar char="•"/>
              <a:defRPr/>
            </a:pP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Pour enregistrer </a:t>
            </a:r>
            <a:r>
              <a:rPr lang="fr-FR" sz="2000" b="1" noProof="0" smtClean="0">
                <a:solidFill>
                  <a:srgbClr val="000000"/>
                </a:solidFill>
                <a:ea typeface="ＭＳ Ｐゴシック" pitchFamily="34" charset="-128"/>
              </a:rPr>
              <a:t>la vie de l'enfant </a:t>
            </a: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(notamment pour les enfants en soins alternatifs)</a:t>
            </a:r>
          </a:p>
          <a:p>
            <a:pPr>
              <a:buFontTx/>
              <a:buChar char="•"/>
              <a:defRPr/>
            </a:pP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Pour faciliter une </a:t>
            </a:r>
            <a:r>
              <a:rPr lang="fr-FR" sz="2000" b="1" noProof="0" smtClean="0">
                <a:solidFill>
                  <a:srgbClr val="000000"/>
                </a:solidFill>
                <a:ea typeface="ＭＳ Ｐゴシック" pitchFamily="34" charset="-128"/>
              </a:rPr>
              <a:t>prise de décisions appropriée et le partage d'informations</a:t>
            </a:r>
          </a:p>
          <a:p>
            <a:pPr>
              <a:buFontTx/>
              <a:buChar char="•"/>
              <a:defRPr/>
            </a:pPr>
            <a:r>
              <a:rPr lang="fr-FR" sz="2000" b="1" noProof="0" smtClean="0">
                <a:solidFill>
                  <a:srgbClr val="000000"/>
                </a:solidFill>
                <a:ea typeface="ＭＳ Ｐゴシック" pitchFamily="34" charset="-128"/>
              </a:rPr>
              <a:t>Continuité</a:t>
            </a: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 (le personnel quitte l'emploi/va en congé alors que des cas peuvent durer des années)</a:t>
            </a:r>
          </a:p>
          <a:p>
            <a:pPr>
              <a:buFontTx/>
              <a:buChar char="•"/>
              <a:defRPr/>
            </a:pP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Pour appuyer le </a:t>
            </a:r>
            <a:r>
              <a:rPr lang="fr-FR" sz="2000" b="1" noProof="0" smtClean="0">
                <a:solidFill>
                  <a:srgbClr val="000000"/>
                </a:solidFill>
                <a:ea typeface="ＭＳ Ｐゴシック" pitchFamily="34" charset="-128"/>
              </a:rPr>
              <a:t>suivi, l'examen</a:t>
            </a: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, </a:t>
            </a:r>
            <a:r>
              <a:rPr lang="fr-FR" sz="2000" b="1" noProof="0" smtClean="0">
                <a:solidFill>
                  <a:srgbClr val="000000"/>
                </a:solidFill>
                <a:ea typeface="ＭＳ Ｐゴシック" pitchFamily="34" charset="-128"/>
              </a:rPr>
              <a:t>la supervision </a:t>
            </a: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et</a:t>
            </a:r>
            <a:r>
              <a:rPr lang="fr-FR" sz="2000" b="1" noProof="0" smtClean="0">
                <a:solidFill>
                  <a:srgbClr val="000000"/>
                </a:solidFill>
                <a:ea typeface="ＭＳ Ｐゴシック" pitchFamily="34" charset="-128"/>
              </a:rPr>
              <a:t>l'élaboration de rapports</a:t>
            </a:r>
          </a:p>
          <a:p>
            <a:pPr>
              <a:buFontTx/>
              <a:buChar char="•"/>
              <a:defRPr/>
            </a:pP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Pour promouvoir </a:t>
            </a:r>
            <a:r>
              <a:rPr lang="fr-FR" sz="2000" b="1" noProof="0" smtClean="0">
                <a:solidFill>
                  <a:srgbClr val="000000"/>
                </a:solidFill>
                <a:ea typeface="ＭＳ Ｐゴシック" pitchFamily="34" charset="-128"/>
              </a:rPr>
              <a:t>la reddition la responsabilité</a:t>
            </a: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 entre l'enfant / la famille et l'agence</a:t>
            </a:r>
          </a:p>
          <a:p>
            <a:pPr>
              <a:buFontTx/>
              <a:buChar char="•"/>
              <a:defRPr/>
            </a:pP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Pour </a:t>
            </a:r>
            <a:r>
              <a:rPr lang="fr-FR" sz="2000" b="1" noProof="0" smtClean="0">
                <a:solidFill>
                  <a:srgbClr val="000000"/>
                </a:solidFill>
                <a:ea typeface="ＭＳ Ｐゴシック" pitchFamily="34" charset="-128"/>
              </a:rPr>
              <a:t>orienter des décisions importantes </a:t>
            </a: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sur la vie d'un enfant (la garde par exemple) </a:t>
            </a:r>
          </a:p>
          <a:p>
            <a:pPr>
              <a:buFontTx/>
              <a:buChar char="•"/>
              <a:defRPr/>
            </a:pP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Peut être </a:t>
            </a:r>
            <a:r>
              <a:rPr lang="fr-FR" sz="2000" b="1" noProof="0" smtClean="0">
                <a:solidFill>
                  <a:srgbClr val="000000"/>
                </a:solidFill>
                <a:ea typeface="ＭＳ Ｐゴシック" pitchFamily="34" charset="-128"/>
              </a:rPr>
              <a:t>utilisé lors de procès </a:t>
            </a: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qui nécessitent une intervention légale par la suite </a:t>
            </a:r>
            <a:endParaRPr lang="fr-FR" sz="20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96923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Title 1"/>
          <p:cNvSpPr>
            <a:spLocks noGrp="1"/>
          </p:cNvSpPr>
          <p:nvPr>
            <p:ph type="title"/>
          </p:nvPr>
        </p:nvSpPr>
        <p:spPr>
          <a:xfrm>
            <a:off x="755650" y="5157788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>EXERCICE 1</a:t>
            </a:r>
          </a:p>
        </p:txBody>
      </p:sp>
      <p:sp>
        <p:nvSpPr>
          <p:cNvPr id="201731" name="Text Placeholder 2"/>
          <p:cNvSpPr>
            <a:spLocks noGrp="1"/>
          </p:cNvSpPr>
          <p:nvPr>
            <p:ph type="body" idx="1"/>
          </p:nvPr>
        </p:nvSpPr>
        <p:spPr>
          <a:xfrm>
            <a:off x="755650" y="3716338"/>
            <a:ext cx="7772400" cy="1500187"/>
          </a:xfrm>
        </p:spPr>
        <p:txBody>
          <a:bodyPr/>
          <a:lstStyle/>
          <a:p>
            <a:pPr algn="ctr">
              <a:defRPr/>
            </a:pPr>
            <a:r>
              <a:rPr lang="fr-FR" sz="3600" b="1" noProof="0" smtClean="0">
                <a:solidFill>
                  <a:srgbClr val="000000"/>
                </a:solidFill>
                <a:ea typeface="ＭＳ Ｐゴシック" pitchFamily="34" charset="-128"/>
              </a:rPr>
              <a:t>Meilleures pratiques en matière d'identification</a:t>
            </a:r>
          </a:p>
        </p:txBody>
      </p:sp>
      <p:pic>
        <p:nvPicPr>
          <p:cNvPr id="20275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1009650"/>
            <a:ext cx="3803650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2757" name="TextBox 2"/>
          <p:cNvSpPr txBox="1">
            <a:spLocks noChangeArrowheads="1"/>
          </p:cNvSpPr>
          <p:nvPr/>
        </p:nvSpPr>
        <p:spPr bwMode="auto">
          <a:xfrm>
            <a:off x="2627313" y="3860800"/>
            <a:ext cx="27749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fr-FR" sz="1000">
                <a:solidFill>
                  <a:srgbClr val="FFFFFF"/>
                </a:solidFill>
                <a:latin typeface="Calibri" pitchFamily="34" charset="0"/>
              </a:rPr>
              <a:t>Photo</a:t>
            </a:r>
            <a:r>
              <a:rPr lang="en-GB" altLang="fr-FR" sz="1000">
                <a:solidFill>
                  <a:srgbClr val="FFFFFF"/>
                </a:solidFill>
              </a:rPr>
              <a:t> </a:t>
            </a:r>
            <a:r>
              <a:rPr lang="en-GB" altLang="fr-FR" sz="1000">
                <a:solidFill>
                  <a:srgbClr val="FFFFFF"/>
                </a:solidFill>
                <a:latin typeface="Calibri" pitchFamily="34" charset="0"/>
              </a:rPr>
              <a:t>: UNHCR PGDS et personnel de haut niveau </a:t>
            </a:r>
          </a:p>
        </p:txBody>
      </p:sp>
    </p:spTree>
    <p:extLst>
      <p:ext uri="{BB962C8B-B14F-4D97-AF65-F5344CB8AC3E}">
        <p14:creationId xmlns:p14="http://schemas.microsoft.com/office/powerpoint/2010/main" val="26233303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Gestion des dossiers</a:t>
            </a:r>
          </a:p>
        </p:txBody>
      </p:sp>
      <p:sp>
        <p:nvSpPr>
          <p:cNvPr id="2252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Un dossier distinct pour chaque enfant 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Bien organisé de façon standard et structurée ;</a:t>
            </a:r>
          </a:p>
          <a:p>
            <a:pPr>
              <a:defRPr/>
            </a:pPr>
            <a:endParaRPr lang="fr-FR" sz="22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Un code de référence attribué à chaque dossier et marqué à l'avant (les noms ne doivent pas être enregistrés à l'avant).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Une liste de codes avec les noms correspondants conservée séparément.  </a:t>
            </a:r>
          </a:p>
          <a:p>
            <a:pPr>
              <a:buFont typeface="Wingdings" pitchFamily="2" charset="2"/>
              <a:buChar char="ü"/>
              <a:defRPr/>
            </a:pPr>
            <a:endParaRPr lang="fr-FR" sz="22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Un registre mis à jour pour chaque activité menée. 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Une section de chaque dossier marquée 'strictement confidentiel‘</a:t>
            </a:r>
          </a:p>
          <a:p>
            <a:pPr marL="0" indent="0" algn="ctr">
              <a:defRPr/>
            </a:pP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Directives relatives à la gestion de cas: Section 2</a:t>
            </a:r>
          </a:p>
          <a:p>
            <a:pPr>
              <a:buFont typeface="Wingdings" pitchFamily="2" charset="2"/>
              <a:buChar char="ü"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40543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226307" name="Content Placeholder 2"/>
          <p:cNvSpPr>
            <a:spLocks noGrp="1"/>
          </p:cNvSpPr>
          <p:nvPr>
            <p:ph idx="1"/>
          </p:nvPr>
        </p:nvSpPr>
        <p:spPr>
          <a:xfrm>
            <a:off x="250825" y="1125538"/>
            <a:ext cx="7777163" cy="4391025"/>
          </a:xfrm>
        </p:spPr>
        <p:txBody>
          <a:bodyPr/>
          <a:lstStyle/>
          <a:p>
            <a:pPr marL="0" indent="0">
              <a:defRPr/>
            </a:pP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Documentation : collecte et stockage d'informations spécifiques à des enfants pris individuellement et leurs familles. </a:t>
            </a:r>
          </a:p>
          <a:p>
            <a:pPr marL="0" indent="0"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La documentation appuie la gestion de cas et assure la reddition de comptes.</a:t>
            </a:r>
          </a:p>
          <a:p>
            <a:pPr marL="0" indent="0">
              <a:defRPr/>
            </a:pP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La documentation appartient à l'enfant concerné. </a:t>
            </a:r>
          </a:p>
          <a:p>
            <a:pPr marL="0" indent="0"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Les travailleurs sociaux / agences / autorités ont la responsabilité de la conserver de façon organisée et dans la confidentialité. </a:t>
            </a: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6415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60213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r-FR" cap="none" noProof="0" smtClean="0">
                <a:solidFill>
                  <a:srgbClr val="000000"/>
                </a:solidFill>
                <a:ea typeface="ＭＳ Ｐゴシック" pitchFamily="34" charset="-128"/>
              </a:rPr>
              <a:t>Exercice 7</a:t>
            </a:r>
          </a:p>
        </p:txBody>
      </p:sp>
      <p:sp>
        <p:nvSpPr>
          <p:cNvPr id="227331" name="Text Placeholder 2"/>
          <p:cNvSpPr>
            <a:spLocks noGrp="1"/>
          </p:cNvSpPr>
          <p:nvPr>
            <p:ph type="body" idx="1"/>
          </p:nvPr>
        </p:nvSpPr>
        <p:spPr>
          <a:xfrm>
            <a:off x="684213" y="2852738"/>
            <a:ext cx="7772400" cy="1500187"/>
          </a:xfrm>
        </p:spPr>
        <p:txBody>
          <a:bodyPr/>
          <a:lstStyle/>
          <a:p>
            <a:pPr algn="ctr">
              <a:defRPr/>
            </a:pPr>
            <a:r>
              <a:rPr lang="fr-FR" sz="3600" b="1" noProof="0" smtClean="0">
                <a:solidFill>
                  <a:srgbClr val="000000"/>
                </a:solidFill>
                <a:ea typeface="ＭＳ Ｐゴシック" pitchFamily="34" charset="-128"/>
              </a:rPr>
              <a:t>Répondre aux préoccupations immédiates</a:t>
            </a:r>
          </a:p>
        </p:txBody>
      </p:sp>
    </p:spTree>
    <p:extLst>
      <p:ext uri="{BB962C8B-B14F-4D97-AF65-F5344CB8AC3E}">
        <p14:creationId xmlns:p14="http://schemas.microsoft.com/office/powerpoint/2010/main" val="2301291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Types d'évaluations</a:t>
            </a:r>
          </a:p>
        </p:txBody>
      </p:sp>
      <p:sp>
        <p:nvSpPr>
          <p:cNvPr id="228355" name="Content Placeholder 2"/>
          <p:cNvSpPr>
            <a:spLocks noGrp="1"/>
          </p:cNvSpPr>
          <p:nvPr>
            <p:ph idx="1"/>
          </p:nvPr>
        </p:nvSpPr>
        <p:spPr>
          <a:xfrm>
            <a:off x="250825" y="1412875"/>
            <a:ext cx="8569325" cy="4392613"/>
          </a:xfrm>
        </p:spPr>
        <p:txBody>
          <a:bodyPr/>
          <a:lstStyle/>
          <a:p>
            <a:pPr marL="0" indent="0">
              <a:defRPr/>
            </a:pPr>
            <a:r>
              <a:rPr lang="fr-FR" sz="2300" dirty="0">
                <a:solidFill>
                  <a:srgbClr val="000000"/>
                </a:solidFill>
                <a:ea typeface="ＭＳ Ｐゴシック" pitchFamily="34" charset="-128"/>
              </a:rPr>
              <a:t>D</a:t>
            </a:r>
            <a:r>
              <a:rPr lang="fr-FR" sz="2300" noProof="0" dirty="0" smtClean="0">
                <a:solidFill>
                  <a:srgbClr val="000000"/>
                </a:solidFill>
                <a:ea typeface="ＭＳ Ｐゴシック" pitchFamily="34" charset="-128"/>
              </a:rPr>
              <a:t>eux types d'évaluations peuvent être effectuées : </a:t>
            </a:r>
          </a:p>
          <a:p>
            <a:pPr marL="0" indent="0">
              <a:buFontTx/>
              <a:buChar char="•"/>
              <a:defRPr/>
            </a:pPr>
            <a:endParaRPr lang="fr-FR" sz="2300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sz="23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L’ évaluation </a:t>
            </a:r>
            <a:r>
              <a:rPr lang="fr-FR" sz="2300" noProof="0" dirty="0" smtClean="0">
                <a:solidFill>
                  <a:srgbClr val="000000"/>
                </a:solidFill>
                <a:ea typeface="ＭＳ Ｐゴシック" pitchFamily="34" charset="-128"/>
              </a:rPr>
              <a:t>initiale</a:t>
            </a:r>
            <a:r>
              <a:rPr lang="fr-FR" sz="23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 rapide</a:t>
            </a:r>
            <a:r>
              <a:rPr lang="fr-FR" sz="2300" noProof="0" dirty="0" smtClean="0">
                <a:solidFill>
                  <a:srgbClr val="000000"/>
                </a:solidFill>
                <a:ea typeface="ＭＳ Ｐゴシック" pitchFamily="34" charset="-128"/>
              </a:rPr>
              <a:t> - pour comprendre les besoins immédiats</a:t>
            </a:r>
          </a:p>
          <a:p>
            <a:pPr marL="0" indent="0">
              <a:buFontTx/>
              <a:buChar char="•"/>
              <a:defRPr/>
            </a:pPr>
            <a:r>
              <a:rPr lang="fr-FR" sz="2300" noProof="0" dirty="0" smtClean="0">
                <a:solidFill>
                  <a:srgbClr val="000000"/>
                </a:solidFill>
                <a:ea typeface="ＭＳ Ｐゴシック" pitchFamily="34" charset="-128"/>
              </a:rPr>
              <a:t>Une </a:t>
            </a:r>
            <a:r>
              <a:rPr lang="fr-FR" sz="23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évaluation complète</a:t>
            </a:r>
          </a:p>
          <a:p>
            <a:pPr marL="0" indent="0">
              <a:buFontTx/>
              <a:buChar char="•"/>
              <a:defRPr/>
            </a:pPr>
            <a:endParaRPr lang="fr-FR" sz="23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sz="2300" noProof="0" dirty="0" smtClean="0">
                <a:solidFill>
                  <a:srgbClr val="000000"/>
                </a:solidFill>
                <a:ea typeface="ＭＳ Ｐゴシック" pitchFamily="34" charset="-128"/>
              </a:rPr>
              <a:t>L'évaluation initiale fait généralement partie de l'enregistrement et tient compte de ce qui suit :</a:t>
            </a:r>
          </a:p>
          <a:p>
            <a:pPr lvl="2">
              <a:defRPr/>
            </a:pPr>
            <a:r>
              <a:rPr lang="fr-FR" sz="2300" noProof="0" dirty="0" smtClean="0">
                <a:solidFill>
                  <a:srgbClr val="000000"/>
                </a:solidFill>
                <a:ea typeface="ＭＳ Ｐゴシック" pitchFamily="34" charset="-128"/>
              </a:rPr>
              <a:t>La protection et la sécurité physiques immédiates , la santé et la sécurité</a:t>
            </a:r>
          </a:p>
          <a:p>
            <a:pPr lvl="2">
              <a:defRPr/>
            </a:pPr>
            <a:r>
              <a:rPr lang="fr-FR" sz="2300" noProof="0" dirty="0" smtClean="0">
                <a:solidFill>
                  <a:srgbClr val="000000"/>
                </a:solidFill>
                <a:ea typeface="ＭＳ Ｐゴシック" pitchFamily="34" charset="-128"/>
              </a:rPr>
              <a:t>Les besoins élémentaires tels que la nourriture, l'abri, les soins médicaux </a:t>
            </a:r>
          </a:p>
          <a:p>
            <a:pPr marL="914400" lvl="2" indent="0" algn="ctr">
              <a:buNone/>
              <a:defRPr/>
            </a:pPr>
            <a:r>
              <a:rPr lang="fr-FR" sz="1600" noProof="0" dirty="0" smtClean="0">
                <a:solidFill>
                  <a:srgbClr val="000000"/>
                </a:solidFill>
                <a:ea typeface="ＭＳ Ｐゴシック" pitchFamily="34" charset="-128"/>
              </a:rPr>
              <a:t>Directives relatives à la gestion de cas: Section 3</a:t>
            </a:r>
          </a:p>
          <a:p>
            <a:pPr lvl="2">
              <a:buFontTx/>
              <a:buNone/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34014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Évaluation initiale</a:t>
            </a:r>
          </a:p>
        </p:txBody>
      </p:sp>
      <p:sp>
        <p:nvSpPr>
          <p:cNvPr id="229379" name="Content Placeholder 2"/>
          <p:cNvSpPr>
            <a:spLocks noGrp="1"/>
          </p:cNvSpPr>
          <p:nvPr>
            <p:ph idx="1"/>
          </p:nvPr>
        </p:nvSpPr>
        <p:spPr>
          <a:xfrm>
            <a:off x="250825" y="1412875"/>
            <a:ext cx="8662988" cy="4392613"/>
          </a:xfrm>
        </p:spPr>
        <p:txBody>
          <a:bodyPr/>
          <a:lstStyle/>
          <a:p>
            <a:pPr>
              <a:buFontTx/>
              <a:buChar char="•"/>
              <a:defRPr/>
            </a:pP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Tx/>
              <a:buChar char="•"/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Elle doit avoir lieu dans les </a:t>
            </a:r>
            <a:r>
              <a:rPr lang="fr-FR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24 heures</a:t>
            </a: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 suivant l'enregistrement </a:t>
            </a:r>
          </a:p>
          <a:p>
            <a:pPr>
              <a:buFontTx/>
              <a:buChar char="•"/>
              <a:defRPr/>
            </a:pPr>
            <a:r>
              <a:rPr lang="fr-FR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Elle doit avoir lieu plus tôt</a:t>
            </a: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 si l'enfant a un besoin urgent, par exemple si sa vie est menacée  </a:t>
            </a:r>
          </a:p>
          <a:p>
            <a:pPr>
              <a:buFontTx/>
              <a:buChar char="•"/>
              <a:defRPr/>
            </a:pPr>
            <a:r>
              <a:rPr lang="fr-FR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Si ce n'est pas possible,</a:t>
            </a: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 l'effectuer dans les </a:t>
            </a:r>
            <a:r>
              <a:rPr lang="fr-FR" sz="2200" b="1" noProof="0" smtClean="0">
                <a:solidFill>
                  <a:srgbClr val="000000"/>
                </a:solidFill>
                <a:ea typeface="ＭＳ Ｐゴシック" pitchFamily="34" charset="-128"/>
              </a:rPr>
              <a:t>48 heures </a:t>
            </a: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maximum pour prévenir les risques.</a:t>
            </a:r>
          </a:p>
          <a:p>
            <a:pPr>
              <a:defRPr/>
            </a:pPr>
            <a:endParaRPr lang="fr-FR" sz="22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Il est possible de clôturer un dossier après l'évaluation initiale au cas où :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Il n'y a aucune préoccupation répondant au critère d'éligibilité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Le cas a été enregistré par erreur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fr-FR" sz="2200" noProof="0" smtClean="0">
                <a:solidFill>
                  <a:srgbClr val="000000"/>
                </a:solidFill>
                <a:ea typeface="ＭＳ Ｐゴシック" pitchFamily="34" charset="-128"/>
              </a:rPr>
              <a:t>Un autre agence est mieux en mesure d'aider (transfert de cas) </a:t>
            </a:r>
          </a:p>
          <a:p>
            <a:pPr algn="ctr">
              <a:defRPr/>
            </a:pPr>
            <a:endParaRPr lang="fr-FR" sz="16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algn="ctr">
              <a:defRPr/>
            </a:pP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Directives relatives à la gestion de cas: Section 3</a:t>
            </a:r>
            <a:endParaRPr lang="fr-FR" sz="16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399284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Répondre aux préoccupations immédiates</a:t>
            </a:r>
          </a:p>
        </p:txBody>
      </p:sp>
      <p:sp>
        <p:nvSpPr>
          <p:cNvPr id="230403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713788" cy="4392612"/>
          </a:xfrm>
        </p:spPr>
        <p:txBody>
          <a:bodyPr/>
          <a:lstStyle/>
          <a:p>
            <a:pPr marL="0" indent="0">
              <a:defRPr/>
            </a:pPr>
            <a:endParaRPr lang="fr-FR" b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Préoccupations urgentes : </a:t>
            </a:r>
          </a:p>
          <a:p>
            <a:pPr marL="0" indent="0"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Soins de santé et services de sécurité </a:t>
            </a:r>
          </a:p>
          <a:p>
            <a:pPr marL="0" indent="0"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Soins du lendemain ou alerte de l'autorité nationale</a:t>
            </a:r>
          </a:p>
          <a:p>
            <a:pPr marL="0" indent="0">
              <a:defRPr/>
            </a:pP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Autres préoccupations possibles :</a:t>
            </a:r>
          </a:p>
          <a:p>
            <a:pPr marL="0" indent="0"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Aliments et boisson, articles non alimentaires / vêtements </a:t>
            </a:r>
          </a:p>
          <a:p>
            <a:pPr marL="0" indent="0"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Soutien juridique / détermination du statut de réfugié</a:t>
            </a:r>
          </a:p>
          <a:p>
            <a:pPr marL="0" indent="0"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Soutien direct – négociation, soutien émotionnel, information / conseil</a:t>
            </a:r>
          </a:p>
        </p:txBody>
      </p:sp>
    </p:spTree>
    <p:extLst>
      <p:ext uri="{BB962C8B-B14F-4D97-AF65-F5344CB8AC3E}">
        <p14:creationId xmlns:p14="http://schemas.microsoft.com/office/powerpoint/2010/main" val="282229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Évaluation des soins de santé et de la sécurité</a:t>
            </a:r>
          </a:p>
        </p:txBody>
      </p:sp>
      <p:sp>
        <p:nvSpPr>
          <p:cNvPr id="231427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713788" cy="4392612"/>
          </a:xfrm>
        </p:spPr>
        <p:txBody>
          <a:bodyPr/>
          <a:lstStyle/>
          <a:p>
            <a:pPr marL="0" indent="0">
              <a:defRPr/>
            </a:pP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Soins de santé – exemples de besoins urgents</a:t>
            </a:r>
          </a:p>
          <a:p>
            <a:pPr marL="0" indent="0">
              <a:buFontTx/>
              <a:buChar char="•"/>
              <a:defRPr/>
            </a:pP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À l'arrivée à la suite du déplacement.</a:t>
            </a:r>
          </a:p>
          <a:p>
            <a:pPr marL="0" indent="0">
              <a:buFontTx/>
              <a:buChar char="•"/>
              <a:defRPr/>
            </a:pP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À la suite d'une violence sexuelle.</a:t>
            </a:r>
          </a:p>
          <a:p>
            <a:pPr marL="0" indent="0">
              <a:buFontTx/>
              <a:buChar char="•"/>
              <a:defRPr/>
            </a:pPr>
            <a:endParaRPr lang="fr-FR" sz="20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Évaluation de la sécurité</a:t>
            </a:r>
          </a:p>
          <a:p>
            <a:pPr marL="0" indent="0">
              <a:buFontTx/>
              <a:buChar char="•"/>
              <a:defRPr/>
            </a:pP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Indicateurs de mauvais traitement au sein de la famille.</a:t>
            </a:r>
          </a:p>
          <a:p>
            <a:pPr marL="0" indent="0">
              <a:buFontTx/>
              <a:buChar char="•"/>
              <a:defRPr/>
            </a:pP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Le sens de la </a:t>
            </a:r>
            <a:r>
              <a:rPr lang="fr-FR" sz="2000" b="1" noProof="0" smtClean="0">
                <a:solidFill>
                  <a:srgbClr val="000000"/>
                </a:solidFill>
                <a:ea typeface="ＭＳ Ｐゴシック" pitchFamily="34" charset="-128"/>
              </a:rPr>
              <a:t>sécurité personnelle de l'enfant à la maison.</a:t>
            </a:r>
          </a:p>
          <a:p>
            <a:pPr marL="0" indent="0">
              <a:buFontTx/>
              <a:buChar char="•"/>
              <a:defRPr/>
            </a:pP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La disposition de la famille/l'aidant à protéger l'enfant contre les préjudices.</a:t>
            </a:r>
          </a:p>
          <a:p>
            <a:pPr marL="0" indent="0">
              <a:buFontTx/>
              <a:buChar char="•"/>
              <a:defRPr/>
            </a:pP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Le sens de la </a:t>
            </a:r>
            <a:r>
              <a:rPr lang="fr-FR" sz="2000" b="1" noProof="0" smtClean="0">
                <a:solidFill>
                  <a:srgbClr val="000000"/>
                </a:solidFill>
                <a:ea typeface="ＭＳ Ｐゴシック" pitchFamily="34" charset="-128"/>
              </a:rPr>
              <a:t>sécurité personnelle de l'enfant</a:t>
            </a: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 au sein de la communauté</a:t>
            </a:r>
            <a:r>
              <a:rPr lang="fr-FR" sz="2000" b="1" noProof="0" smtClean="0">
                <a:solidFill>
                  <a:srgbClr val="000000"/>
                </a:solidFill>
                <a:ea typeface="ＭＳ Ｐゴシック" pitchFamily="34" charset="-128"/>
              </a:rPr>
              <a:t>.</a:t>
            </a:r>
          </a:p>
          <a:p>
            <a:pPr marL="0" indent="0">
              <a:buFontTx/>
              <a:buChar char="•"/>
              <a:defRPr/>
            </a:pP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Le sens de la sécurité de l'enfant et de la famille ainsi que les </a:t>
            </a:r>
            <a:r>
              <a:rPr lang="fr-FR" sz="2000" b="1" noProof="0" smtClean="0">
                <a:solidFill>
                  <a:srgbClr val="000000"/>
                </a:solidFill>
                <a:ea typeface="ＭＳ Ｐゴシック" pitchFamily="34" charset="-128"/>
              </a:rPr>
              <a:t>besoins de sécurité identifiés</a:t>
            </a:r>
            <a:r>
              <a:rPr lang="fr-FR" sz="2000" noProof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  <a:endParaRPr lang="fr-FR" sz="2000" i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 algn="ctr">
              <a:defRPr/>
            </a:pPr>
            <a:r>
              <a:rPr lang="fr-FR" sz="1800" i="1" noProof="0" smtClean="0">
                <a:solidFill>
                  <a:srgbClr val="000000"/>
                </a:solidFill>
                <a:ea typeface="ＭＳ Ｐゴシック" pitchFamily="34" charset="-128"/>
              </a:rPr>
              <a:t>Évaluation de sécurité adaptée de Caring for Child Survivors</a:t>
            </a:r>
          </a:p>
          <a:p>
            <a:pPr marL="0" indent="0">
              <a:defRPr/>
            </a:pPr>
            <a:endParaRPr lang="fr-FR" sz="2000" i="1" noProof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05531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424863" cy="720725"/>
          </a:xfrm>
        </p:spPr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Garde de nuit et alerte de l'autorité nationale</a:t>
            </a:r>
          </a:p>
        </p:txBody>
      </p:sp>
      <p:sp>
        <p:nvSpPr>
          <p:cNvPr id="23245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221663" cy="4392612"/>
          </a:xfrm>
        </p:spPr>
        <p:txBody>
          <a:bodyPr/>
          <a:lstStyle/>
          <a:p>
            <a:pPr marL="0" indent="0"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Évaluation des soins</a:t>
            </a:r>
          </a:p>
          <a:p>
            <a:pPr marL="0" indent="0"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Les enfants qui arrivent sans qu'un adulte ne prenne soin d'eux, à la suite du déplacement. </a:t>
            </a:r>
          </a:p>
          <a:p>
            <a:pPr marL="0" indent="0"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Lorsque l'on ne sait pas si le domicile précédent de l'enfant n'est pas un lieu sûr jusqu'à ce qu'une autre évaluation soit effectuée. </a:t>
            </a:r>
          </a:p>
          <a:p>
            <a:pPr marL="0" indent="0">
              <a:defRPr/>
            </a:pP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Aviser l'autorité nationale</a:t>
            </a:r>
          </a:p>
          <a:p>
            <a:pPr marL="0" indent="0"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Conformément à toute exigence de déclaration obligatoire. </a:t>
            </a:r>
          </a:p>
          <a:p>
            <a:pPr marL="0" indent="0">
              <a:buFontTx/>
              <a:buChar char="•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Lorsque le soutien est nécessaire pour une action immédiate, par exemple placer l'enfant sous garde en établissement. </a:t>
            </a:r>
          </a:p>
        </p:txBody>
      </p:sp>
    </p:spTree>
    <p:extLst>
      <p:ext uri="{BB962C8B-B14F-4D97-AF65-F5344CB8AC3E}">
        <p14:creationId xmlns:p14="http://schemas.microsoft.com/office/powerpoint/2010/main" val="111724215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Besoins légaux/juridiques</a:t>
            </a:r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12875"/>
            <a:ext cx="8642350" cy="4392613"/>
          </a:xfrm>
        </p:spPr>
        <p:txBody>
          <a:bodyPr/>
          <a:lstStyle/>
          <a:p>
            <a:pPr eaLnBrk="1" hangingPunct="1">
              <a:buFontTx/>
              <a:buChar char="•"/>
              <a:defRPr/>
            </a:pPr>
            <a:r>
              <a:rPr lang="fr-FR" altLang="en-US" sz="2300" noProof="0" dirty="0" smtClean="0">
                <a:solidFill>
                  <a:srgbClr val="000000"/>
                </a:solidFill>
                <a:ea typeface="ＭＳ Ｐゴシック" pitchFamily="34" charset="-128"/>
              </a:rPr>
              <a:t>La décision d'engager une procédure en justice est importante : Les familles ont besoin d'avoir </a:t>
            </a:r>
            <a:r>
              <a:rPr lang="fr-FR" altLang="en-US" sz="23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un accès total aux informations </a:t>
            </a:r>
            <a:r>
              <a:rPr lang="fr-FR" altLang="en-US" sz="2300" noProof="0" dirty="0" smtClean="0">
                <a:solidFill>
                  <a:srgbClr val="000000"/>
                </a:solidFill>
                <a:ea typeface="ＭＳ Ｐゴシック" pitchFamily="34" charset="-128"/>
              </a:rPr>
              <a:t>pour prendre de bonnes décisions</a:t>
            </a:r>
          </a:p>
          <a:p>
            <a:pPr eaLnBrk="1" hangingPunct="1">
              <a:buFontTx/>
              <a:buChar char="•"/>
              <a:defRPr/>
            </a:pPr>
            <a:r>
              <a:rPr lang="fr-FR" altLang="en-US" sz="2300" noProof="0" smtClean="0">
                <a:solidFill>
                  <a:srgbClr val="000000"/>
                </a:solidFill>
                <a:ea typeface="ＭＳ Ｐゴシック" pitchFamily="34" charset="-128"/>
              </a:rPr>
              <a:t>Il est courant pour les familles de </a:t>
            </a:r>
            <a:r>
              <a:rPr lang="fr-FR" altLang="en-US" sz="2300" b="1" noProof="0" smtClean="0">
                <a:solidFill>
                  <a:srgbClr val="000000"/>
                </a:solidFill>
                <a:ea typeface="ＭＳ Ｐゴシック" pitchFamily="34" charset="-128"/>
              </a:rPr>
              <a:t>prendre du temps </a:t>
            </a:r>
            <a:r>
              <a:rPr lang="fr-FR" altLang="en-US" sz="2300" noProof="0" smtClean="0">
                <a:solidFill>
                  <a:srgbClr val="000000"/>
                </a:solidFill>
                <a:ea typeface="ＭＳ Ｐゴシック" pitchFamily="34" charset="-128"/>
              </a:rPr>
              <a:t>pour parvenir à une décision</a:t>
            </a:r>
          </a:p>
          <a:p>
            <a:pPr eaLnBrk="1" hangingPunct="1">
              <a:buFontTx/>
              <a:buChar char="•"/>
              <a:defRPr/>
            </a:pPr>
            <a:endParaRPr lang="fr-FR" altLang="en-US" sz="2300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eaLnBrk="1" hangingPunct="1">
              <a:buFontTx/>
              <a:buChar char="•"/>
              <a:defRPr/>
            </a:pPr>
            <a:r>
              <a:rPr lang="fr-FR" altLang="en-US" sz="23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Les travailleurs sociaux doivent connaître les possibilités </a:t>
            </a:r>
            <a:r>
              <a:rPr lang="fr-FR" altLang="en-US" sz="2300" noProof="0" dirty="0" smtClean="0">
                <a:solidFill>
                  <a:srgbClr val="000000"/>
                </a:solidFill>
                <a:ea typeface="ＭＳ Ｐゴシック" pitchFamily="34" charset="-128"/>
              </a:rPr>
              <a:t>pour engager une action en justice dans un environnement particulier</a:t>
            </a:r>
          </a:p>
          <a:p>
            <a:pPr eaLnBrk="1" hangingPunct="1">
              <a:buFontTx/>
              <a:buChar char="•"/>
              <a:defRPr/>
            </a:pPr>
            <a:endParaRPr lang="fr-FR" altLang="en-US" sz="23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eaLnBrk="1" hangingPunct="1">
              <a:buFontTx/>
              <a:buChar char="•"/>
              <a:defRPr/>
            </a:pPr>
            <a:r>
              <a:rPr lang="fr-FR" altLang="en-US" sz="2300" noProof="0" dirty="0" smtClean="0">
                <a:solidFill>
                  <a:srgbClr val="000000"/>
                </a:solidFill>
                <a:ea typeface="ＭＳ Ｐゴシック" pitchFamily="34" charset="-128"/>
              </a:rPr>
              <a:t>S'il existe un centre d'aide juridique, les enfants et aidants doivent être </a:t>
            </a:r>
            <a:r>
              <a:rPr lang="fr-FR" altLang="en-US" sz="23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orientés</a:t>
            </a:r>
            <a:r>
              <a:rPr lang="fr-FR" altLang="en-US" sz="2300" noProof="0" dirty="0" smtClean="0">
                <a:solidFill>
                  <a:srgbClr val="000000"/>
                </a:solidFill>
                <a:ea typeface="ＭＳ Ｐゴシック" pitchFamily="34" charset="-128"/>
              </a:rPr>
              <a:t> vers cet agence pour une explication complète des possibilités</a:t>
            </a:r>
          </a:p>
          <a:p>
            <a:pPr algn="ctr" eaLnBrk="1" hangingPunct="1">
              <a:defRPr/>
            </a:pPr>
            <a:r>
              <a:rPr lang="fr-FR" altLang="en-US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Adapté de </a:t>
            </a:r>
            <a:r>
              <a:rPr lang="fr-FR" altLang="en-US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Caring</a:t>
            </a:r>
            <a:r>
              <a:rPr lang="fr-FR" altLang="en-US" sz="1800" i="1" noProof="0" dirty="0" smtClean="0">
                <a:solidFill>
                  <a:srgbClr val="000000"/>
                </a:solidFill>
                <a:ea typeface="ＭＳ Ｐゴシック" pitchFamily="34" charset="-128"/>
              </a:rPr>
              <a:t> for Child </a:t>
            </a:r>
            <a:r>
              <a:rPr lang="fr-FR" altLang="en-US" sz="1800" i="1" noProof="0" dirty="0" err="1" smtClean="0">
                <a:solidFill>
                  <a:srgbClr val="000000"/>
                </a:solidFill>
                <a:ea typeface="ＭＳ Ｐゴシック" pitchFamily="34" charset="-128"/>
              </a:rPr>
              <a:t>Survivors</a:t>
            </a:r>
            <a:endParaRPr lang="fr-FR" altLang="en-US" sz="1800" i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853006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908050"/>
            <a:ext cx="8193087" cy="533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780" name="Picture 4" descr="C:\Users\Mariett\Pictures\Slide 19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747713"/>
            <a:ext cx="8212137" cy="536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4843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POINTS CLÉS DE L'APPRENTISSAGE</a:t>
            </a:r>
          </a:p>
        </p:txBody>
      </p:sp>
      <p:sp>
        <p:nvSpPr>
          <p:cNvPr id="234499" name="Content Placeholder 2"/>
          <p:cNvSpPr>
            <a:spLocks noGrp="1"/>
          </p:cNvSpPr>
          <p:nvPr>
            <p:ph idx="1"/>
          </p:nvPr>
        </p:nvSpPr>
        <p:spPr>
          <a:xfrm>
            <a:off x="250825" y="1052513"/>
            <a:ext cx="7777163" cy="4392612"/>
          </a:xfrm>
        </p:spPr>
        <p:txBody>
          <a:bodyPr/>
          <a:lstStyle/>
          <a:p>
            <a:pPr marL="0" indent="0">
              <a:defRPr/>
            </a:pPr>
            <a:endParaRPr lang="fr-FR" altLang="en-US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altLang="en-US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L'évaluation </a:t>
            </a:r>
            <a:r>
              <a:rPr lang="fr-FR" altLang="en-US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initiale</a:t>
            </a:r>
            <a:r>
              <a:rPr lang="fr-FR" altLang="en-US" sz="2200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 rapide</a:t>
            </a:r>
            <a:r>
              <a:rPr lang="fr-FR" altLang="en-US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 peut être nécessaire dans le cadre de ou dans un délai de 48 heures à partir de l'enregistrement afin de comprendre les besoins immédiats. </a:t>
            </a:r>
          </a:p>
          <a:p>
            <a:pPr marL="0" indent="0">
              <a:buFontTx/>
              <a:buChar char="•"/>
              <a:defRPr/>
            </a:pPr>
            <a:endParaRPr lang="fr-FR" altLang="en-US" sz="2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Tx/>
              <a:buChar char="•"/>
              <a:defRPr/>
            </a:pPr>
            <a:r>
              <a:rPr lang="fr-FR" altLang="en-US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Les besoins immédiats urgents sont entre autres : les soins médicaux ou de nuit, les services de sécurité et l'alerte de l'autorité nationale. </a:t>
            </a:r>
          </a:p>
          <a:p>
            <a:pPr marL="0" indent="0">
              <a:buFontTx/>
              <a:buChar char="•"/>
              <a:defRPr/>
            </a:pPr>
            <a:r>
              <a:rPr lang="fr-FR" altLang="en-US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D'autres besoins immédiats comprennent entre autres : les aliments/la boisson, les articles non alimentaires, le soutien juridique et le soutien direct. </a:t>
            </a:r>
          </a:p>
          <a:p>
            <a:pPr marL="0" indent="0">
              <a:buFontTx/>
              <a:buChar char="•"/>
              <a:defRPr/>
            </a:pPr>
            <a:endParaRPr lang="fr-FR" altLang="en-US" sz="22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altLang="en-US" sz="2200" noProof="0" dirty="0" smtClean="0">
                <a:solidFill>
                  <a:srgbClr val="000000"/>
                </a:solidFill>
                <a:ea typeface="ＭＳ Ｐゴシック" pitchFamily="34" charset="-128"/>
              </a:rPr>
              <a:t>Il est possible de clôturer un dossier après l'évaluation initiale. </a:t>
            </a:r>
          </a:p>
          <a:p>
            <a:pPr marL="0" indent="0">
              <a:buFontTx/>
              <a:buChar char="•"/>
              <a:defRPr/>
            </a:pPr>
            <a:endParaRPr lang="fr-FR" altLang="en-US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endParaRPr lang="fr-FR" altLang="en-US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149872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768" y="1880828"/>
            <a:ext cx="3842464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602139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Objectif du module et acquis d'apprentissage</a:t>
            </a:r>
          </a:p>
        </p:txBody>
      </p:sp>
      <p:sp>
        <p:nvSpPr>
          <p:cNvPr id="19968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353425" cy="4392612"/>
          </a:xfrm>
        </p:spPr>
        <p:txBody>
          <a:bodyPr/>
          <a:lstStyle/>
          <a:p>
            <a:pPr>
              <a:defRPr/>
            </a:pPr>
            <a:r>
              <a:rPr lang="fr-FR" sz="1600" b="1" noProof="0" smtClean="0">
                <a:solidFill>
                  <a:srgbClr val="000000"/>
                </a:solidFill>
                <a:ea typeface="ＭＳ Ｐゴシック" pitchFamily="34" charset="-128"/>
              </a:rPr>
              <a:t>Objectif du module : </a:t>
            </a: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communiquer aux participants les connaissances et compétences nécessaires pour mener à terme l'étape de gestion de cas relative à l'identification et l'enregistrement, conformément aux directives.  </a:t>
            </a:r>
          </a:p>
          <a:p>
            <a:pPr>
              <a:defRPr/>
            </a:pPr>
            <a:endParaRPr lang="fr-FR" sz="1600" b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sz="1600" b="1" noProof="0" smtClean="0">
                <a:solidFill>
                  <a:srgbClr val="000000"/>
                </a:solidFill>
                <a:ea typeface="ＭＳ Ｐゴシック" pitchFamily="34" charset="-128"/>
              </a:rPr>
              <a:t>Acquis d'apprentissage 	</a:t>
            </a:r>
          </a:p>
          <a:p>
            <a:pPr>
              <a:buFontTx/>
              <a:buChar char="•"/>
              <a:defRPr/>
            </a:pP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Appliquer les meilleures pratiques d'identification au contexte de travail des participants. </a:t>
            </a:r>
          </a:p>
          <a:p>
            <a:pPr>
              <a:buFontTx/>
              <a:buChar char="•"/>
              <a:defRPr/>
            </a:pP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Maîtriser les meilleures pratiques relatives à l'orientation.  </a:t>
            </a:r>
          </a:p>
          <a:p>
            <a:pPr>
              <a:buFontTx/>
              <a:buChar char="•"/>
              <a:defRPr/>
            </a:pP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Reconnaître l'utilité de l'emploi des critères dans le cadre de l'enregistrement. </a:t>
            </a:r>
          </a:p>
          <a:p>
            <a:pPr>
              <a:buFontTx/>
              <a:buChar char="•"/>
              <a:defRPr/>
            </a:pP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Utiliser les meilleures pratiques pour le lancement et la clôture des entretiens d'enregistrement, ainsi que pour l'obtention du consentement éclairé / de l'assentiments.  </a:t>
            </a:r>
          </a:p>
          <a:p>
            <a:pPr>
              <a:buFontTx/>
              <a:buChar char="•"/>
              <a:defRPr/>
            </a:pP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Utiliser un scénario personnel pour l'enregistrement et la prise du consentement éclairé / de l'assentiment. </a:t>
            </a:r>
          </a:p>
          <a:p>
            <a:pPr>
              <a:buFontTx/>
              <a:buChar char="•"/>
              <a:defRPr/>
            </a:pP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Savoir comment remplir les formulaires d'enregistrement et de consentement conformément aux meilleures pratiques. </a:t>
            </a:r>
          </a:p>
          <a:p>
            <a:pPr>
              <a:buFontTx/>
              <a:buChar char="•"/>
              <a:defRPr/>
            </a:pP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Identifier les erreurs courantes dans les formulaires d'enregistrement.  </a:t>
            </a:r>
          </a:p>
          <a:p>
            <a:pPr>
              <a:buFontTx/>
              <a:buChar char="•"/>
              <a:defRPr/>
            </a:pPr>
            <a:r>
              <a:rPr lang="fr-FR" sz="1600" noProof="0" smtClean="0">
                <a:solidFill>
                  <a:srgbClr val="000000"/>
                </a:solidFill>
                <a:ea typeface="ＭＳ Ｐゴシック" pitchFamily="34" charset="-128"/>
              </a:rPr>
              <a:t>Intervenir pour répondre aux préoccupations immédiates identifiées lors de l'enregistrement.</a:t>
            </a:r>
          </a:p>
          <a:p>
            <a:pPr>
              <a:defRPr/>
            </a:pPr>
            <a:endParaRPr lang="fr-FR" sz="1800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0079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Référencement</a:t>
            </a:r>
          </a:p>
        </p:txBody>
      </p:sp>
      <p:sp>
        <p:nvSpPr>
          <p:cNvPr id="203779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24863" cy="4392612"/>
          </a:xfrm>
        </p:spPr>
        <p:txBody>
          <a:bodyPr/>
          <a:lstStyle/>
          <a:p>
            <a:pPr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 </a:t>
            </a:r>
          </a:p>
          <a:p>
            <a:pPr>
              <a:defRPr/>
            </a:pPr>
            <a:r>
              <a:rPr lang="fr-FR" smtClean="0">
                <a:solidFill>
                  <a:srgbClr val="000000"/>
                </a:solidFill>
                <a:ea typeface="ＭＳ Ｐゴシック" pitchFamily="34" charset="-128"/>
              </a:rPr>
              <a:t>Il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 a lieu lors de </a:t>
            </a: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2 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des étapes de la gestion de cas : </a:t>
            </a:r>
          </a:p>
          <a:p>
            <a:pPr>
              <a:buFontTx/>
              <a:buChar char="•"/>
              <a:defRPr/>
            </a:pP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Calibri" pitchFamily="34" charset="0"/>
              <a:buAutoNum type="arabicPeriod"/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À l'identification : 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Toute personne qui entre en contact avec un enfant et/ou une famille qui a besoin d'assistance doit savoir comment procéder à un référencement.  </a:t>
            </a:r>
          </a:p>
          <a:p>
            <a:pPr>
              <a:buFont typeface="Calibri" pitchFamily="34" charset="0"/>
              <a:buAutoNum type="arabicPeriod"/>
              <a:defRPr/>
            </a:pP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Calibri" pitchFamily="34" charset="0"/>
              <a:buAutoNum type="arabicPeriod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Au cours de </a:t>
            </a: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la mise en œuvre du plan de prise en charge</a:t>
            </a:r>
          </a:p>
          <a:p>
            <a:pPr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5367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836613"/>
            <a:ext cx="8534400" cy="720725"/>
          </a:xfrm>
        </p:spPr>
        <p:txBody>
          <a:bodyPr/>
          <a:lstStyle/>
          <a:p>
            <a:pPr eaLnBrk="1" hangingPunct="1"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Pour soutenir l'identification</a:t>
            </a:r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84313"/>
            <a:ext cx="7993063" cy="4392612"/>
          </a:xfrm>
        </p:spPr>
        <p:txBody>
          <a:bodyPr/>
          <a:lstStyle/>
          <a:p>
            <a:pPr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Sensibiliser les communautés affectées sur :</a:t>
            </a:r>
          </a:p>
          <a:p>
            <a:pPr>
              <a:defRPr/>
            </a:pPr>
            <a:endParaRPr lang="fr-FR" b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1. Ce que nous devons rechercher et comment identifier les enfants : 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différents </a:t>
            </a: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besoins en matière de protection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 et </a:t>
            </a: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signes de mauvais traitements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2. Ce qu'est la gestion de cas et les critères d'enregistrement des </a:t>
            </a: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 agences.</a:t>
            </a:r>
          </a:p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3. 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Les </a:t>
            </a: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responsabilités 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des points focaux et toute personne identifiant un cas, y compris </a:t>
            </a: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les référencement par les enfants eux-mêmes.</a:t>
            </a:r>
          </a:p>
          <a:p>
            <a:pPr eaLnBrk="1" hangingPunct="1">
              <a:defRPr/>
            </a:pPr>
            <a:endParaRPr lang="fr-FR" b="1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eaLnBrk="1" hangingPunct="1">
              <a:defRPr/>
            </a:pPr>
            <a:endParaRPr lang="fr-FR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14810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836613"/>
            <a:ext cx="8534400" cy="720725"/>
          </a:xfrm>
        </p:spPr>
        <p:txBody>
          <a:bodyPr/>
          <a:lstStyle/>
          <a:p>
            <a:pPr marL="57150">
              <a:defRPr/>
            </a:pPr>
            <a:r>
              <a:rPr lang="fr-FR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2. Le travail des agences de protection de l'enfance</a:t>
            </a:r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 marL="0" indent="0">
              <a:defRPr/>
            </a:pP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Mobiliser l'attention autour des </a:t>
            </a: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agences répondant à des cas spécifiques 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:</a:t>
            </a:r>
          </a:p>
          <a:p>
            <a:pPr marL="0" indent="0">
              <a:defRPr/>
            </a:pP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Aide les gens à orienter plus rapidement vers l'agence indiquée.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Réduit le risque </a:t>
            </a: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d'entretiens multiples. </a:t>
            </a:r>
            <a:endParaRPr lang="fr-FR" noProof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0" indent="0">
              <a:buFont typeface="Wingdings" pitchFamily="2" charset="2"/>
              <a:buChar char="Ø"/>
              <a:defRPr/>
            </a:pP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Encourage la communication autour des besoins de protection de l'enfant qui sont</a:t>
            </a: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 tabous</a:t>
            </a:r>
            <a:r>
              <a:rPr lang="fr-FR" noProof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 marL="0" indent="0">
              <a:defRPr/>
            </a:pPr>
            <a:endParaRPr lang="fr-FR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9588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642350" cy="720725"/>
          </a:xfrm>
        </p:spPr>
        <p:txBody>
          <a:bodyPr/>
          <a:lstStyle/>
          <a:p>
            <a:pPr>
              <a:defRPr/>
            </a:pPr>
            <a:r>
              <a:rPr lang="fr-FR" b="1" noProof="0" smtClean="0">
                <a:solidFill>
                  <a:srgbClr val="000000"/>
                </a:solidFill>
                <a:ea typeface="ＭＳ Ｐゴシック" pitchFamily="34" charset="-128"/>
              </a:rPr>
              <a:t>3. Responsabilités dans l'identification</a:t>
            </a:r>
          </a:p>
        </p:txBody>
      </p:sp>
      <p:sp>
        <p:nvSpPr>
          <p:cNvPr id="20685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>
              <a:defRPr/>
            </a:pP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Mobiliser l'attention autour des </a:t>
            </a: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responsabilités 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de toute personne identifiant un cas :</a:t>
            </a:r>
          </a:p>
          <a:p>
            <a:pPr>
              <a:defRPr/>
            </a:pPr>
            <a:endParaRPr lang="fr-FR" altLang="en-US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Comment orienter en toute sécurité sans préjudice.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Vers qui orienter (points focaux, numéros de téléphone).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Pourquoi et comment assurer la </a:t>
            </a: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confidentialité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.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Quand procéder à une orientation </a:t>
            </a: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immédiate 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: quels sont les cas les plus urgents.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Toute exigence de </a:t>
            </a:r>
            <a:r>
              <a:rPr lang="fr-FR" altLang="en-US" b="1" noProof="0" dirty="0" smtClean="0">
                <a:solidFill>
                  <a:srgbClr val="000000"/>
                </a:solidFill>
                <a:ea typeface="ＭＳ Ｐゴシック" pitchFamily="34" charset="-128"/>
              </a:rPr>
              <a:t>déclaration obligatoire</a:t>
            </a:r>
            <a:r>
              <a:rPr lang="fr-FR" altLang="en-US" noProof="0" dirty="0" smtClean="0">
                <a:solidFill>
                  <a:srgbClr val="000000"/>
                </a:solidFill>
                <a:ea typeface="ＭＳ Ｐゴシック" pitchFamily="34" charset="-128"/>
              </a:rPr>
              <a:t> qui leur est applicable. </a:t>
            </a:r>
          </a:p>
          <a:p>
            <a:pPr eaLnBrk="1" hangingPunct="1">
              <a:defRPr/>
            </a:pPr>
            <a:endParaRPr lang="fr-FR" altLang="en-US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endParaRPr lang="fr-FR" altLang="en-US" b="1" noProof="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10626634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1808</Words>
  <Application>Microsoft Macintosh PowerPoint</Application>
  <PresentationFormat>On-screen Show (4:3)</PresentationFormat>
  <Paragraphs>354</Paragraphs>
  <Slides>52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52</vt:i4>
      </vt:variant>
    </vt:vector>
  </HeadingPairs>
  <TitlesOfParts>
    <vt:vector size="54" baseType="lpstr">
      <vt:lpstr>Default Design</vt:lpstr>
      <vt:lpstr>1_Default Design</vt:lpstr>
      <vt:lpstr>Module E: Etapes de la gestion de cas Session 1: Identification et enregistrement</vt:lpstr>
      <vt:lpstr>PowerPoint Presentation</vt:lpstr>
      <vt:lpstr>Objectif du module et acquis d'apprentissage</vt:lpstr>
      <vt:lpstr>EXERCICE 1</vt:lpstr>
      <vt:lpstr>PowerPoint Presentation</vt:lpstr>
      <vt:lpstr>Référencement</vt:lpstr>
      <vt:lpstr>Pour soutenir l'identification</vt:lpstr>
      <vt:lpstr>2. Le travail des agences de protection de l'enfance</vt:lpstr>
      <vt:lpstr>3. Responsabilités dans l'identification</vt:lpstr>
      <vt:lpstr>Soutien à l'auto-référencement </vt:lpstr>
      <vt:lpstr>POINTS CLÉS DE L'APPRENTISSAGE</vt:lpstr>
      <vt:lpstr>PowerPoint Presentation</vt:lpstr>
      <vt:lpstr>ExerciCe 2</vt:lpstr>
      <vt:lpstr>Facteurs de risques et de protection</vt:lpstr>
      <vt:lpstr>Facteurs de risques et de protection – ENFANT</vt:lpstr>
      <vt:lpstr>Facteurs de risques et de protection - FAMILLE</vt:lpstr>
      <vt:lpstr>Facteurs de risques et de protection - COMMUNAUTÉ</vt:lpstr>
      <vt:lpstr>Facteurs de risques et de protection – Société &amp; Gouvernement</vt:lpstr>
      <vt:lpstr>POINTS CLÉS DE L'APPRENTISSAGE</vt:lpstr>
      <vt:lpstr>PowerPoint Presentation</vt:lpstr>
      <vt:lpstr>Exercice 3</vt:lpstr>
      <vt:lpstr>Critères d’éligibilité</vt:lpstr>
      <vt:lpstr>Les enfants qui ne remplissent pas vos critères d’éligibilité</vt:lpstr>
      <vt:lpstr>Élaboration des critères d’éligibilité</vt:lpstr>
      <vt:lpstr>Exemple de cas– Critères d’éligibilité et niveau de risque</vt:lpstr>
      <vt:lpstr>Plus d’information sur le risque </vt:lpstr>
      <vt:lpstr>Problèmes causés par l'ignorance des cas pris en charge par l'agence</vt:lpstr>
      <vt:lpstr>POINTS CLÉS DE L'APPRENTISSAGE</vt:lpstr>
      <vt:lpstr>PowerPoint Presentation</vt:lpstr>
      <vt:lpstr>EXERCICE 4</vt:lpstr>
      <vt:lpstr>Meilleures pratiques en matière d'enregistrement</vt:lpstr>
      <vt:lpstr>Informations d'enregistrement standard</vt:lpstr>
      <vt:lpstr>POINTS CLÉS DE L'APPRENTISSAGE</vt:lpstr>
      <vt:lpstr>PowerPoint Presentation</vt:lpstr>
      <vt:lpstr>Exercice 5</vt:lpstr>
      <vt:lpstr>POINTS CLÉS DE L'APPRENTISSAGE</vt:lpstr>
      <vt:lpstr>PowerPoint Presentation</vt:lpstr>
      <vt:lpstr>Exercice 6</vt:lpstr>
      <vt:lpstr>Pourquoi documenter nos cas</vt:lpstr>
      <vt:lpstr>Gestion des dossiers</vt:lpstr>
      <vt:lpstr>POINTS CLÉS DE L'APPRENTISSAGE</vt:lpstr>
      <vt:lpstr>PowerPoint Presentation</vt:lpstr>
      <vt:lpstr>Exercice 7</vt:lpstr>
      <vt:lpstr>Types d'évaluations</vt:lpstr>
      <vt:lpstr>Évaluation initiale</vt:lpstr>
      <vt:lpstr>Répondre aux préoccupations immédiates</vt:lpstr>
      <vt:lpstr>Évaluation des soins de santé et de la sécurité</vt:lpstr>
      <vt:lpstr>Garde de nuit et alerte de l'autorité nationale</vt:lpstr>
      <vt:lpstr>Besoins légaux/juridiques</vt:lpstr>
      <vt:lpstr>POINTS CLÉS DE L'APPRENTISSAGE</vt:lpstr>
      <vt:lpstr>PowerPoint Presentation</vt:lpstr>
      <vt:lpstr>Objectif du module et acquis d'apprentissage</vt:lpstr>
    </vt:vector>
  </TitlesOfParts>
  <Company>Yannickobase.Corp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E : Étapes de la gestion de cas</dc:title>
  <dc:creator>Ngatcha</dc:creator>
  <cp:lastModifiedBy>Sandra Maignant</cp:lastModifiedBy>
  <cp:revision>33</cp:revision>
  <dcterms:created xsi:type="dcterms:W3CDTF">2014-04-04T23:12:16Z</dcterms:created>
  <dcterms:modified xsi:type="dcterms:W3CDTF">2014-06-06T16:03:31Z</dcterms:modified>
</cp:coreProperties>
</file>