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57" r:id="rId3"/>
    <p:sldId id="259" r:id="rId4"/>
    <p:sldId id="258" r:id="rId5"/>
    <p:sldId id="260" r:id="rId6"/>
    <p:sldId id="261" r:id="rId7"/>
    <p:sldId id="262" r:id="rId8"/>
    <p:sldId id="274" r:id="rId9"/>
    <p:sldId id="275" r:id="rId10"/>
    <p:sldId id="276" r:id="rId11"/>
    <p:sldId id="263" r:id="rId12"/>
    <p:sldId id="282" r:id="rId13"/>
    <p:sldId id="279" r:id="rId14"/>
    <p:sldId id="264" r:id="rId15"/>
    <p:sldId id="265" r:id="rId16"/>
    <p:sldId id="266" r:id="rId17"/>
    <p:sldId id="267" r:id="rId18"/>
    <p:sldId id="268" r:id="rId19"/>
    <p:sldId id="283" r:id="rId20"/>
    <p:sldId id="280" r:id="rId21"/>
    <p:sldId id="269" r:id="rId22"/>
    <p:sldId id="270" r:id="rId23"/>
    <p:sldId id="284" r:id="rId24"/>
    <p:sldId id="271" r:id="rId25"/>
    <p:sldId id="272" r:id="rId26"/>
    <p:sldId id="273" r:id="rId27"/>
    <p:sldId id="277" r:id="rId28"/>
    <p:sldId id="281" r:id="rId29"/>
    <p:sldId id="278" r:id="rId3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07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94710" autoAdjust="0"/>
  </p:normalViewPr>
  <p:slideViewPr>
    <p:cSldViewPr>
      <p:cViewPr varScale="1">
        <p:scale>
          <a:sx n="89" d="100"/>
          <a:sy n="89" d="100"/>
        </p:scale>
        <p:origin x="-1592" y="-104"/>
      </p:cViewPr>
      <p:guideLst>
        <p:guide orient="horz" pos="2160"/>
        <p:guide pos="2880"/>
      </p:guideLst>
    </p:cSldViewPr>
  </p:slideViewPr>
  <p:outlineViewPr>
    <p:cViewPr>
      <p:scale>
        <a:sx n="33" d="100"/>
        <a:sy n="33" d="100"/>
      </p:scale>
      <p:origin x="0" y="30928"/>
    </p:cViewPr>
  </p:outlineViewPr>
  <p:notesTextViewPr>
    <p:cViewPr>
      <p:scale>
        <a:sx n="1" d="1"/>
        <a:sy n="1" d="1"/>
      </p:scale>
      <p:origin x="0" y="0"/>
    </p:cViewPr>
  </p:notesTextViewPr>
  <p:sorterViewPr>
    <p:cViewPr>
      <p:scale>
        <a:sx n="150" d="100"/>
        <a:sy n="150" d="100"/>
      </p:scale>
      <p:origin x="0" y="828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2436637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4040930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469738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9931408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4021263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60773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9754572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805249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4006080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45928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62435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0119875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718053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6931775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737628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9893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7599808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999914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55571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2363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90615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595623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26091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26894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2.emf"/><Relationship Id="rId3"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Subtitle 2"/>
          <p:cNvSpPr>
            <a:spLocks noGrp="1"/>
          </p:cNvSpPr>
          <p:nvPr>
            <p:ph type="subTitle" idx="1"/>
          </p:nvPr>
        </p:nvSpPr>
        <p:spPr>
          <a:xfrm>
            <a:off x="1403350" y="4292600"/>
            <a:ext cx="6400800" cy="1752600"/>
          </a:xfrm>
        </p:spPr>
        <p:txBody>
          <a:bodyPr/>
          <a:lstStyle/>
          <a:p>
            <a:pPr>
              <a:defRPr/>
            </a:pPr>
            <a:endParaRPr lang="fr-FR" sz="2800" b="1" noProof="0" dirty="0" smtClean="0">
              <a:solidFill>
                <a:srgbClr val="000000"/>
              </a:solidFill>
              <a:ea typeface="ＭＳ Ｐゴシック" pitchFamily="34" charset="-128"/>
            </a:endParaRPr>
          </a:p>
          <a:p>
            <a:pPr>
              <a:defRPr/>
            </a:pPr>
            <a:r>
              <a:rPr lang="fr-FR" sz="2800" b="1" noProof="0" dirty="0" smtClean="0">
                <a:solidFill>
                  <a:srgbClr val="000000"/>
                </a:solidFill>
                <a:ea typeface="ＭＳ Ｐゴシック" pitchFamily="34" charset="-128"/>
              </a:rPr>
              <a:t>Module E5 : Suivi et </a:t>
            </a:r>
            <a:r>
              <a:rPr lang="en-US" sz="2800" b="1" noProof="0" dirty="0" smtClean="0">
                <a:solidFill>
                  <a:srgbClr val="000000"/>
                </a:solidFill>
                <a:ea typeface="ＭＳ Ｐゴシック" pitchFamily="34" charset="-128"/>
              </a:rPr>
              <a:t>revue</a:t>
            </a:r>
            <a:endParaRPr lang="fr-FR" sz="2800" b="1" noProof="0" dirty="0" smtClean="0">
              <a:solidFill>
                <a:srgbClr val="000000"/>
              </a:solidFill>
              <a:ea typeface="ＭＳ Ｐゴシック" pitchFamily="34" charset="-128"/>
            </a:endParaRPr>
          </a:p>
          <a:p>
            <a:pPr>
              <a:defRPr/>
            </a:pPr>
            <a:r>
              <a:rPr lang="fr-FR" sz="2800" b="1" noProof="0" dirty="0" smtClean="0">
                <a:solidFill>
                  <a:srgbClr val="000000"/>
                </a:solidFill>
                <a:ea typeface="ＭＳ Ｐゴシック" pitchFamily="34" charset="-128"/>
              </a:rPr>
              <a:t>Formation à la gestion de cas </a:t>
            </a:r>
          </a:p>
        </p:txBody>
      </p:sp>
      <p:pic>
        <p:nvPicPr>
          <p:cNvPr id="3491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5138" y="981075"/>
            <a:ext cx="5732462" cy="378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9188" name="TextBox 1"/>
          <p:cNvSpPr txBox="1">
            <a:spLocks noChangeArrowheads="1"/>
          </p:cNvSpPr>
          <p:nvPr/>
        </p:nvSpPr>
        <p:spPr bwMode="auto">
          <a:xfrm>
            <a:off x="5219700" y="4495800"/>
            <a:ext cx="1841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GB" altLang="fr-FR" sz="1200">
                <a:solidFill>
                  <a:srgbClr val="FFFFFF"/>
                </a:solidFill>
                <a:latin typeface="Calibri" pitchFamily="34" charset="0"/>
              </a:rPr>
              <a:t>Photo</a:t>
            </a:r>
            <a:r>
              <a:rPr lang="en-GB" altLang="fr-FR" sz="1200">
                <a:solidFill>
                  <a:srgbClr val="FFFFFF"/>
                </a:solidFill>
              </a:rPr>
              <a:t> </a:t>
            </a:r>
            <a:r>
              <a:rPr lang="en-GB" altLang="fr-FR" sz="1200">
                <a:solidFill>
                  <a:srgbClr val="FFFFFF"/>
                </a:solidFill>
                <a:latin typeface="Calibri" pitchFamily="34" charset="0"/>
              </a:rPr>
              <a:t>: Terre des Hommes</a:t>
            </a:r>
          </a:p>
        </p:txBody>
      </p:sp>
    </p:spTree>
    <p:extLst>
      <p:ext uri="{BB962C8B-B14F-4D97-AF65-F5344CB8AC3E}">
        <p14:creationId xmlns:p14="http://schemas.microsoft.com/office/powerpoint/2010/main" val="55982604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Title 1"/>
          <p:cNvSpPr>
            <a:spLocks noGrp="1"/>
          </p:cNvSpPr>
          <p:nvPr>
            <p:ph type="title"/>
          </p:nvPr>
        </p:nvSpPr>
        <p:spPr>
          <a:xfrm>
            <a:off x="250825" y="692150"/>
            <a:ext cx="7777163" cy="720725"/>
          </a:xfrm>
        </p:spPr>
        <p:txBody>
          <a:bodyPr/>
          <a:lstStyle/>
          <a:p>
            <a:pPr>
              <a:defRPr/>
            </a:pPr>
            <a:r>
              <a:rPr lang="en-US" b="1" dirty="0">
                <a:solidFill>
                  <a:srgbClr val="000000"/>
                </a:solidFill>
                <a:ea typeface="ＭＳ Ｐゴシック" pitchFamily="34" charset="-128"/>
              </a:rPr>
              <a:t>R</a:t>
            </a:r>
            <a:r>
              <a:rPr lang="en-US" b="1" noProof="0" dirty="0" err="1" smtClean="0">
                <a:solidFill>
                  <a:srgbClr val="000000"/>
                </a:solidFill>
                <a:ea typeface="ＭＳ Ｐゴシック" pitchFamily="34" charset="-128"/>
              </a:rPr>
              <a:t>evue</a:t>
            </a:r>
            <a:endParaRPr lang="fr-FR" b="1" noProof="0" dirty="0" smtClean="0">
              <a:solidFill>
                <a:srgbClr val="000000"/>
              </a:solidFill>
              <a:ea typeface="ＭＳ Ｐゴシック" pitchFamily="34" charset="-128"/>
            </a:endParaRPr>
          </a:p>
        </p:txBody>
      </p:sp>
      <p:sp>
        <p:nvSpPr>
          <p:cNvPr id="354307" name="Content Placeholder 2"/>
          <p:cNvSpPr>
            <a:spLocks noGrp="1"/>
          </p:cNvSpPr>
          <p:nvPr>
            <p:ph idx="1"/>
          </p:nvPr>
        </p:nvSpPr>
        <p:spPr>
          <a:xfrm>
            <a:off x="250825" y="1557338"/>
            <a:ext cx="8642350" cy="4392612"/>
          </a:xfrm>
        </p:spPr>
        <p:txBody>
          <a:bodyPr/>
          <a:lstStyle/>
          <a:p>
            <a:pPr>
              <a:defRPr/>
            </a:pPr>
            <a:r>
              <a:rPr lang="fr-FR" noProof="0" dirty="0" smtClean="0">
                <a:solidFill>
                  <a:srgbClr val="000000"/>
                </a:solidFill>
                <a:ea typeface="ＭＳ Ｐゴシック" pitchFamily="34" charset="-128"/>
              </a:rPr>
              <a:t>Effectuée avec l’enfant/la famille et le travailleur social (et parfois par le responsable/le superviseur).</a:t>
            </a:r>
          </a:p>
          <a:p>
            <a:pPr>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Examine : </a:t>
            </a:r>
          </a:p>
          <a:p>
            <a:pPr>
              <a:defRPr/>
            </a:pPr>
            <a:endParaRPr lang="fr-FR" noProof="0" dirty="0" smtClean="0">
              <a:solidFill>
                <a:srgbClr val="000000"/>
              </a:solidFill>
              <a:ea typeface="ＭＳ Ｐゴシック" pitchFamily="34" charset="-128"/>
            </a:endParaRPr>
          </a:p>
          <a:p>
            <a:pPr>
              <a:buFontTx/>
              <a:buChar char="•"/>
              <a:defRPr/>
            </a:pPr>
            <a:r>
              <a:rPr lang="fr-FR" noProof="0" dirty="0" smtClean="0">
                <a:solidFill>
                  <a:srgbClr val="000000"/>
                </a:solidFill>
                <a:ea typeface="ＭＳ Ｐゴシック" pitchFamily="34" charset="-128"/>
              </a:rPr>
              <a:t>La façon dont le cas progresse vers en vue d’atteindre </a:t>
            </a:r>
            <a:r>
              <a:rPr lang="fr-FR" dirty="0">
                <a:solidFill>
                  <a:srgbClr val="000000"/>
                </a:solidFill>
                <a:ea typeface="ＭＳ Ｐゴシック" pitchFamily="34" charset="-128"/>
              </a:rPr>
              <a:t>l</a:t>
            </a:r>
            <a:r>
              <a:rPr lang="fr-FR" noProof="0" dirty="0" smtClean="0">
                <a:solidFill>
                  <a:srgbClr val="000000"/>
                </a:solidFill>
                <a:ea typeface="ＭＳ Ｐゴシック" pitchFamily="34" charset="-128"/>
              </a:rPr>
              <a:t>es objectifs définis</a:t>
            </a:r>
          </a:p>
          <a:p>
            <a:pPr>
              <a:buFontTx/>
              <a:buChar char="•"/>
              <a:defRPr/>
            </a:pPr>
            <a:r>
              <a:rPr lang="fr-FR" noProof="0" dirty="0" smtClean="0">
                <a:solidFill>
                  <a:srgbClr val="000000"/>
                </a:solidFill>
                <a:ea typeface="ＭＳ Ｐゴシック" pitchFamily="34" charset="-128"/>
              </a:rPr>
              <a:t>Si l'enfant a besoin de services supplémentaires / différents</a:t>
            </a:r>
          </a:p>
          <a:p>
            <a:pP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a:p>
            <a:pPr algn="ctr">
              <a:defRPr/>
            </a:pPr>
            <a:r>
              <a:rPr lang="fr-FR" sz="1600" noProof="0" dirty="0" smtClean="0">
                <a:solidFill>
                  <a:srgbClr val="000000"/>
                </a:solidFill>
                <a:ea typeface="ＭＳ Ｐゴシック" pitchFamily="34" charset="-128"/>
              </a:rPr>
              <a:t>Directives relatives à la gestion de cas: Section 3</a:t>
            </a:r>
          </a:p>
          <a:p>
            <a:pPr>
              <a:defRPr/>
            </a:pPr>
            <a:endParaRPr lang="fr-FR" b="1" noProof="0" dirty="0" smtClean="0">
              <a:solidFill>
                <a:srgbClr val="000000"/>
              </a:solidFill>
              <a:ea typeface="ＭＳ Ｐゴシック" pitchFamily="34" charset="-128"/>
            </a:endParaRPr>
          </a:p>
          <a:p>
            <a:pPr>
              <a:defRPr/>
            </a:pPr>
            <a:endParaRPr lang="fr-FR" sz="1000" noProof="0" dirty="0" smtClean="0">
              <a:solidFill>
                <a:srgbClr val="000000"/>
              </a:solidFill>
              <a:ea typeface="ＭＳ Ｐゴシック" pitchFamily="34" charset="-128"/>
            </a:endParaRPr>
          </a:p>
          <a:p>
            <a:pPr>
              <a:defRPr/>
            </a:pPr>
            <a:endParaRPr lang="fr-FR" sz="1000"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392400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POINTS CLÉS DE L’APPRENTISSAGE</a:t>
            </a:r>
            <a:endParaRPr lang="en-US" b="1" dirty="0"/>
          </a:p>
        </p:txBody>
      </p:sp>
      <p:sp>
        <p:nvSpPr>
          <p:cNvPr id="3" name="Content Placeholder 2"/>
          <p:cNvSpPr>
            <a:spLocks noGrp="1"/>
          </p:cNvSpPr>
          <p:nvPr>
            <p:ph idx="1"/>
          </p:nvPr>
        </p:nvSpPr>
        <p:spPr/>
        <p:txBody>
          <a:bodyPr/>
          <a:lstStyle/>
          <a:p>
            <a:pPr>
              <a:buFont typeface="Arial"/>
              <a:buChar char="•"/>
            </a:pPr>
            <a:r>
              <a:rPr lang="fr-FR" dirty="0"/>
              <a:t>Suivi et </a:t>
            </a:r>
            <a:r>
              <a:rPr lang="fr-FR" dirty="0" smtClean="0"/>
              <a:t>revue </a:t>
            </a:r>
            <a:r>
              <a:rPr lang="fr-FR" dirty="0"/>
              <a:t>font partie de la même étape, mais ont des buts différents </a:t>
            </a:r>
          </a:p>
          <a:p>
            <a:endParaRPr lang="fr-FR" sz="1100" dirty="0"/>
          </a:p>
          <a:p>
            <a:r>
              <a:rPr lang="fr-FR" b="1" dirty="0"/>
              <a:t>Suivi: </a:t>
            </a:r>
          </a:p>
          <a:p>
            <a:pPr>
              <a:buFont typeface="Arial"/>
              <a:buChar char="•"/>
            </a:pPr>
            <a:r>
              <a:rPr lang="fr-FR" dirty="0"/>
              <a:t>Vérifie que les actions et les </a:t>
            </a:r>
            <a:r>
              <a:rPr lang="fr-FR" dirty="0" smtClean="0"/>
              <a:t>référencement </a:t>
            </a:r>
            <a:r>
              <a:rPr lang="fr-FR" dirty="0"/>
              <a:t>spécifiques ont été mises en œuvre. </a:t>
            </a:r>
          </a:p>
          <a:p>
            <a:pPr>
              <a:buFont typeface="Arial"/>
              <a:buChar char="•"/>
            </a:pPr>
            <a:r>
              <a:rPr lang="fr-FR" dirty="0"/>
              <a:t>Il peut être fait de diverses manières en fonction de ce qui est nécessaire pour le cas </a:t>
            </a:r>
          </a:p>
          <a:p>
            <a:endParaRPr lang="fr-FR" sz="1100" dirty="0"/>
          </a:p>
          <a:p>
            <a:r>
              <a:rPr lang="fr-FR" b="1" dirty="0" smtClean="0"/>
              <a:t>La revue </a:t>
            </a:r>
            <a:r>
              <a:rPr lang="fr-FR" dirty="0"/>
              <a:t>est effectué périodiquement à des intervalles définis et regarde comment le plan </a:t>
            </a:r>
            <a:r>
              <a:rPr lang="fr-FR" dirty="0" smtClean="0"/>
              <a:t>de prise en charge </a:t>
            </a:r>
            <a:r>
              <a:rPr lang="fr-FR" dirty="0"/>
              <a:t>progresse et si </a:t>
            </a:r>
            <a:r>
              <a:rPr lang="fr-FR" dirty="0" smtClean="0"/>
              <a:t>il </a:t>
            </a:r>
            <a:r>
              <a:rPr lang="fr-FR" dirty="0"/>
              <a:t>doit </a:t>
            </a:r>
            <a:r>
              <a:rPr lang="fr-FR" dirty="0" smtClean="0"/>
              <a:t>être changer</a:t>
            </a:r>
            <a:r>
              <a:rPr lang="fr-FR" dirty="0"/>
              <a:t>.</a:t>
            </a:r>
            <a:endParaRPr lang="en-US" dirty="0"/>
          </a:p>
        </p:txBody>
      </p:sp>
    </p:spTree>
    <p:extLst>
      <p:ext uri="{BB962C8B-B14F-4D97-AF65-F5344CB8AC3E}">
        <p14:creationId xmlns:p14="http://schemas.microsoft.com/office/powerpoint/2010/main" val="2127374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35298404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Title 1"/>
          <p:cNvSpPr>
            <a:spLocks noGrp="1"/>
          </p:cNvSpPr>
          <p:nvPr>
            <p:ph type="title"/>
          </p:nvPr>
        </p:nvSpPr>
        <p:spPr/>
        <p:txBody>
          <a:bodyPr/>
          <a:lstStyle/>
          <a:p>
            <a:pPr algn="ctr">
              <a:defRPr/>
            </a:pPr>
            <a:r>
              <a:rPr lang="fr-FR" cap="none" noProof="0" dirty="0" smtClean="0">
                <a:solidFill>
                  <a:srgbClr val="000000"/>
                </a:solidFill>
                <a:ea typeface="ＭＳ Ｐゴシック" pitchFamily="34" charset="-128"/>
              </a:rPr>
              <a:t>EXERCICE OPTIONNEL</a:t>
            </a:r>
          </a:p>
        </p:txBody>
      </p:sp>
      <p:sp>
        <p:nvSpPr>
          <p:cNvPr id="355331" name="Text Placeholder 2"/>
          <p:cNvSpPr>
            <a:spLocks noGrp="1"/>
          </p:cNvSpPr>
          <p:nvPr>
            <p:ph type="body" idx="1"/>
          </p:nvPr>
        </p:nvSpPr>
        <p:spPr/>
        <p:txBody>
          <a:bodyPr/>
          <a:lstStyle/>
          <a:p>
            <a:pPr algn="ctr">
              <a:defRPr/>
            </a:pPr>
            <a:r>
              <a:rPr lang="fr-FR" sz="4000" b="1" noProof="0" dirty="0" smtClean="0">
                <a:solidFill>
                  <a:srgbClr val="000000"/>
                </a:solidFill>
                <a:ea typeface="ＭＳ Ｐゴシック" pitchFamily="34" charset="-128"/>
              </a:rPr>
              <a:t>Outils d'aide</a:t>
            </a:r>
          </a:p>
          <a:p>
            <a:pPr algn="ctr">
              <a:defRPr/>
            </a:pPr>
            <a:endParaRPr lang="fr-FR" sz="4000"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41455063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Journaux de cas sur papier</a:t>
            </a:r>
          </a:p>
        </p:txBody>
      </p:sp>
      <p:sp>
        <p:nvSpPr>
          <p:cNvPr id="356355" name="Content Placeholder 2"/>
          <p:cNvSpPr>
            <a:spLocks noGrp="1"/>
          </p:cNvSpPr>
          <p:nvPr>
            <p:ph idx="1"/>
          </p:nvPr>
        </p:nvSpPr>
        <p:spPr>
          <a:xfrm>
            <a:off x="250825" y="1700213"/>
            <a:ext cx="8713788" cy="4392612"/>
          </a:xfrm>
        </p:spPr>
        <p:txBody>
          <a:bodyPr/>
          <a:lstStyle/>
          <a:p>
            <a:pPr>
              <a:defRPr/>
            </a:pPr>
            <a:r>
              <a:rPr lang="fr-FR" sz="2200" b="1" noProof="0" dirty="0" smtClean="0">
                <a:solidFill>
                  <a:srgbClr val="000000"/>
                </a:solidFill>
                <a:ea typeface="ＭＳ Ｐゴシック" pitchFamily="34" charset="-128"/>
              </a:rPr>
              <a:t>Avantages :  </a:t>
            </a:r>
          </a:p>
          <a:p>
            <a:pPr>
              <a:buFontTx/>
              <a:buChar char="•"/>
              <a:defRPr/>
            </a:pPr>
            <a:r>
              <a:rPr lang="fr-FR" sz="2200" noProof="0" dirty="0" smtClean="0">
                <a:solidFill>
                  <a:srgbClr val="000000"/>
                </a:solidFill>
                <a:ea typeface="ＭＳ Ｐゴシック" pitchFamily="34" charset="-128"/>
              </a:rPr>
              <a:t>Utiles lorsque l'électricité fait défaut / l'accès à l'informatique est limité</a:t>
            </a:r>
          </a:p>
          <a:p>
            <a:pPr>
              <a:defRPr/>
            </a:pPr>
            <a:endParaRPr lang="fr-FR" sz="2200" noProof="0" dirty="0" smtClean="0">
              <a:solidFill>
                <a:srgbClr val="000000"/>
              </a:solidFill>
              <a:ea typeface="ＭＳ Ｐゴシック" pitchFamily="34" charset="-128"/>
            </a:endParaRPr>
          </a:p>
          <a:p>
            <a:pPr>
              <a:defRPr/>
            </a:pPr>
            <a:r>
              <a:rPr lang="fr-FR" sz="2200" b="1" noProof="0" dirty="0" smtClean="0">
                <a:solidFill>
                  <a:srgbClr val="000000"/>
                </a:solidFill>
                <a:ea typeface="ＭＳ Ｐゴシック" pitchFamily="34" charset="-128"/>
              </a:rPr>
              <a:t>Inconvénients : </a:t>
            </a:r>
          </a:p>
          <a:p>
            <a:pPr>
              <a:buFontTx/>
              <a:buChar char="•"/>
              <a:defRPr/>
            </a:pPr>
            <a:r>
              <a:rPr lang="fr-FR" sz="2200" noProof="0" dirty="0" smtClean="0">
                <a:solidFill>
                  <a:srgbClr val="000000"/>
                </a:solidFill>
                <a:ea typeface="ＭＳ Ｐゴシック" pitchFamily="34" charset="-128"/>
              </a:rPr>
              <a:t>Facile d'accès (ne pas inclure les renseignements personnels - utiliser</a:t>
            </a:r>
          </a:p>
          <a:p>
            <a:pPr>
              <a:buFontTx/>
              <a:buChar char="•"/>
              <a:defRPr/>
            </a:pPr>
            <a:r>
              <a:rPr lang="fr-FR" sz="2200" noProof="0" dirty="0" smtClean="0">
                <a:solidFill>
                  <a:srgbClr val="000000"/>
                </a:solidFill>
                <a:ea typeface="ＭＳ Ｐゴシック" pitchFamily="34" charset="-128"/>
              </a:rPr>
              <a:t>plutôt des codes de référence)</a:t>
            </a:r>
          </a:p>
          <a:p>
            <a:pPr>
              <a:buFontTx/>
              <a:buChar char="•"/>
              <a:defRPr/>
            </a:pPr>
            <a:r>
              <a:rPr lang="fr-FR" sz="2200" noProof="0" dirty="0" smtClean="0">
                <a:solidFill>
                  <a:srgbClr val="000000"/>
                </a:solidFill>
                <a:ea typeface="ＭＳ Ｐゴシック" pitchFamily="34" charset="-128"/>
              </a:rPr>
              <a:t>Volumineux et encombrants (les dossiers sont juste ajoutés et ne sont pas supprimés) </a:t>
            </a:r>
          </a:p>
          <a:p>
            <a:pPr>
              <a:buFontTx/>
              <a:buChar char="•"/>
              <a:defRPr/>
            </a:pPr>
            <a:r>
              <a:rPr lang="fr-FR" sz="2200" noProof="0" dirty="0" smtClean="0">
                <a:solidFill>
                  <a:srgbClr val="000000"/>
                </a:solidFill>
                <a:ea typeface="ＭＳ Ｐゴシック" pitchFamily="34" charset="-128"/>
              </a:rPr>
              <a:t>Parcourir le journal des cas peut prendre beaucoup de temps : Il n'est pas facile de voir quels dossiers doivent être ouverts ou fermés ou de mettre à jour un niveau de risque </a:t>
            </a:r>
          </a:p>
          <a:p>
            <a:pPr>
              <a:defRPr/>
            </a:pPr>
            <a:endParaRPr lang="fr-FR" noProof="0" dirty="0" smtClean="0">
              <a:solidFill>
                <a:srgbClr val="000000"/>
              </a:solidFill>
              <a:ea typeface="ＭＳ Ｐゴシック" pitchFamily="34" charset="-128"/>
            </a:endParaRPr>
          </a:p>
          <a:p>
            <a:pPr>
              <a:defRPr/>
            </a:pPr>
            <a:endParaRPr lang="fr-FR" b="1" noProof="0" dirty="0" smtClean="0">
              <a:solidFill>
                <a:srgbClr val="000000"/>
              </a:solidFill>
              <a:ea typeface="ＭＳ Ｐゴシック" pitchFamily="34" charset="-128"/>
            </a:endParaRPr>
          </a:p>
          <a:p>
            <a:pPr>
              <a:defRPr/>
            </a:pPr>
            <a:endParaRPr lang="fr-FR"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750264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Journaux de cas en version électronique</a:t>
            </a:r>
          </a:p>
        </p:txBody>
      </p:sp>
      <p:sp>
        <p:nvSpPr>
          <p:cNvPr id="357379" name="Content Placeholder 2"/>
          <p:cNvSpPr>
            <a:spLocks noGrp="1"/>
          </p:cNvSpPr>
          <p:nvPr>
            <p:ph idx="1"/>
          </p:nvPr>
        </p:nvSpPr>
        <p:spPr>
          <a:xfrm>
            <a:off x="250825" y="1484313"/>
            <a:ext cx="8713788" cy="4392612"/>
          </a:xfrm>
        </p:spPr>
        <p:txBody>
          <a:bodyPr/>
          <a:lstStyle/>
          <a:p>
            <a:pPr>
              <a:defRPr/>
            </a:pPr>
            <a:r>
              <a:rPr lang="fr-FR" sz="2000" b="1" noProof="0" dirty="0" smtClean="0">
                <a:solidFill>
                  <a:srgbClr val="000000"/>
                </a:solidFill>
                <a:ea typeface="ＭＳ Ｐゴシック" pitchFamily="34" charset="-128"/>
              </a:rPr>
              <a:t>Avantages :  </a:t>
            </a:r>
            <a:r>
              <a:rPr lang="fr-FR" sz="2000" noProof="0" dirty="0" smtClean="0">
                <a:solidFill>
                  <a:srgbClr val="000000"/>
                </a:solidFill>
                <a:ea typeface="ＭＳ Ｐゴシック" pitchFamily="34" charset="-128"/>
              </a:rPr>
              <a:t>S'ils sont bien établis/structurés, les filtres peuvent être utilisés pour organiser facilement les différents cas afin de gagner en temps. </a:t>
            </a:r>
          </a:p>
          <a:p>
            <a:pPr>
              <a:defRPr/>
            </a:pPr>
            <a:endParaRPr lang="fr-FR" sz="2000" b="1" noProof="0" dirty="0" smtClean="0">
              <a:solidFill>
                <a:srgbClr val="000000"/>
              </a:solidFill>
              <a:ea typeface="ＭＳ Ｐゴシック" pitchFamily="34" charset="-128"/>
            </a:endParaRPr>
          </a:p>
          <a:p>
            <a:pPr>
              <a:defRPr/>
            </a:pPr>
            <a:r>
              <a:rPr lang="fr-FR" sz="2000" b="1" noProof="0" dirty="0" smtClean="0">
                <a:solidFill>
                  <a:srgbClr val="000000"/>
                </a:solidFill>
                <a:ea typeface="ＭＳ Ｐゴシック" pitchFamily="34" charset="-128"/>
              </a:rPr>
              <a:t>Inconvénients : </a:t>
            </a:r>
            <a:r>
              <a:rPr lang="fr-FR" sz="2000" noProof="0" dirty="0" smtClean="0">
                <a:solidFill>
                  <a:srgbClr val="000000"/>
                </a:solidFill>
                <a:ea typeface="ＭＳ Ｐゴシック" pitchFamily="34" charset="-128"/>
              </a:rPr>
              <a:t>S'ils ne sont pas bien établis/structurés, cela n'est pas possible (par exemple les dates sont enregistrées dans différents formats et ne peuvent par conséquent pas être utilisées pour le classement par ordre de priorité). </a:t>
            </a:r>
          </a:p>
          <a:p>
            <a:pPr>
              <a:buFont typeface="Wingdings" pitchFamily="2" charset="2"/>
              <a:buChar char="ü"/>
              <a:defRPr/>
            </a:pPr>
            <a:r>
              <a:rPr lang="fr-FR" sz="2000" noProof="0" dirty="0" smtClean="0">
                <a:solidFill>
                  <a:srgbClr val="000000"/>
                </a:solidFill>
                <a:ea typeface="ＭＳ Ｐゴシック" pitchFamily="34" charset="-128"/>
              </a:rPr>
              <a:t>Avant d'entrer toute donnée, prendre le temps de s'accorder sur les informations à inclure, comment les entrer, qui doit le faire et comment les partager. </a:t>
            </a:r>
          </a:p>
          <a:p>
            <a:pPr>
              <a:buFont typeface="Wingdings" pitchFamily="2" charset="2"/>
              <a:buChar char="ü"/>
              <a:defRPr/>
            </a:pPr>
            <a:r>
              <a:rPr lang="fr-FR" sz="2000" noProof="0" dirty="0" smtClean="0">
                <a:solidFill>
                  <a:srgbClr val="000000"/>
                </a:solidFill>
                <a:ea typeface="ＭＳ Ｐゴシック" pitchFamily="34" charset="-128"/>
              </a:rPr>
              <a:t>Partager et mettre à jour régulièrement un nombre minimum de mots de passe </a:t>
            </a:r>
          </a:p>
          <a:p>
            <a:pPr>
              <a:buFont typeface="Wingdings" pitchFamily="2" charset="2"/>
              <a:buChar char="ü"/>
              <a:defRPr/>
            </a:pPr>
            <a:r>
              <a:rPr lang="fr-FR" sz="2000" noProof="0" dirty="0" smtClean="0">
                <a:solidFill>
                  <a:srgbClr val="000000"/>
                </a:solidFill>
                <a:ea typeface="ＭＳ Ｐゴシック" pitchFamily="34" charset="-128"/>
              </a:rPr>
              <a:t>Autoriser uniquement quelques personnes à partager ou imprimer le document/ </a:t>
            </a:r>
          </a:p>
        </p:txBody>
      </p:sp>
    </p:spTree>
    <p:extLst>
      <p:ext uri="{BB962C8B-B14F-4D97-AF65-F5344CB8AC3E}">
        <p14:creationId xmlns:p14="http://schemas.microsoft.com/office/powerpoint/2010/main" val="18490613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Calendrier</a:t>
            </a:r>
          </a:p>
        </p:txBody>
      </p:sp>
      <p:sp>
        <p:nvSpPr>
          <p:cNvPr id="358403" name="Content Placeholder 2"/>
          <p:cNvSpPr>
            <a:spLocks noGrp="1"/>
          </p:cNvSpPr>
          <p:nvPr>
            <p:ph idx="1"/>
          </p:nvPr>
        </p:nvSpPr>
        <p:spPr>
          <a:xfrm>
            <a:off x="250825" y="1700213"/>
            <a:ext cx="8550275" cy="4392612"/>
          </a:xfrm>
        </p:spPr>
        <p:txBody>
          <a:bodyPr/>
          <a:lstStyle/>
          <a:p>
            <a:pPr>
              <a:buFontTx/>
              <a:buChar char="•"/>
              <a:defRPr/>
            </a:pPr>
            <a:r>
              <a:rPr lang="fr-FR" noProof="0" dirty="0" smtClean="0">
                <a:solidFill>
                  <a:srgbClr val="000000"/>
                </a:solidFill>
                <a:ea typeface="ＭＳ Ｐゴシック" pitchFamily="34" charset="-128"/>
              </a:rPr>
              <a:t>Les travailleurs de cas individuels peuvent avoir besoin d'enregistrer les dates pour les actions qu'ils/elles doivent entreprendre pour des cas individuels (à toute les étapes du processus de gestion de cas) dans un dossier. </a:t>
            </a:r>
          </a:p>
          <a:p>
            <a:pPr>
              <a:buFontTx/>
              <a:buChar char="•"/>
              <a:defRPr/>
            </a:pPr>
            <a:endParaRPr lang="fr-FR" noProof="0" dirty="0" smtClean="0">
              <a:solidFill>
                <a:srgbClr val="000000"/>
              </a:solidFill>
              <a:ea typeface="ＭＳ Ｐゴシック" pitchFamily="34" charset="-128"/>
            </a:endParaRPr>
          </a:p>
          <a:p>
            <a:pPr>
              <a:buFontTx/>
              <a:buChar char="•"/>
              <a:defRPr/>
            </a:pPr>
            <a:r>
              <a:rPr lang="fr-FR" noProof="0" dirty="0" smtClean="0">
                <a:solidFill>
                  <a:srgbClr val="000000"/>
                </a:solidFill>
                <a:ea typeface="ＭＳ Ｐゴシック" pitchFamily="34" charset="-128"/>
              </a:rPr>
              <a:t>La version papier et électronique des dossiers présentent des avantages et des inconvénients. Par conséquent, la décision d'utiliser tel ou tel autre doit être prise après une réflexion approfondie sur la base du programme et du contexte. </a:t>
            </a:r>
          </a:p>
          <a:p>
            <a:pPr>
              <a:buFontTx/>
              <a:buChar cha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583134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Bases de données</a:t>
            </a:r>
          </a:p>
        </p:txBody>
      </p:sp>
      <p:sp>
        <p:nvSpPr>
          <p:cNvPr id="359427" name="Content Placeholder 2"/>
          <p:cNvSpPr>
            <a:spLocks noGrp="1"/>
          </p:cNvSpPr>
          <p:nvPr>
            <p:ph idx="1"/>
          </p:nvPr>
        </p:nvSpPr>
        <p:spPr>
          <a:xfrm>
            <a:off x="250825" y="1700213"/>
            <a:ext cx="8642350" cy="4392612"/>
          </a:xfrm>
        </p:spPr>
        <p:txBody>
          <a:bodyPr/>
          <a:lstStyle/>
          <a:p>
            <a:pPr>
              <a:defRPr/>
            </a:pPr>
            <a:r>
              <a:rPr lang="fr-FR" noProof="0" dirty="0" smtClean="0">
                <a:solidFill>
                  <a:srgbClr val="000000"/>
                </a:solidFill>
                <a:ea typeface="ＭＳ Ｐゴシック" pitchFamily="34" charset="-128"/>
              </a:rPr>
              <a:t>Elles peuvent être utilisées pour : </a:t>
            </a:r>
          </a:p>
          <a:p>
            <a:pPr>
              <a:buFontTx/>
              <a:buChar char="•"/>
              <a:defRPr/>
            </a:pPr>
            <a:r>
              <a:rPr lang="fr-FR" noProof="0" dirty="0" smtClean="0">
                <a:solidFill>
                  <a:srgbClr val="000000"/>
                </a:solidFill>
                <a:ea typeface="ＭＳ Ｐゴシック" pitchFamily="34" charset="-128"/>
              </a:rPr>
              <a:t>Déclencher et programmer le contrôle et les suivis</a:t>
            </a:r>
          </a:p>
          <a:p>
            <a:pPr>
              <a:buFontTx/>
              <a:buChar char="•"/>
              <a:defRPr/>
            </a:pPr>
            <a:r>
              <a:rPr lang="fr-FR" noProof="0" dirty="0" smtClean="0">
                <a:solidFill>
                  <a:srgbClr val="000000"/>
                </a:solidFill>
                <a:ea typeface="ＭＳ Ｐゴシック" pitchFamily="34" charset="-128"/>
              </a:rPr>
              <a:t>Suivre les dossiers qui ont été alloués à chaque travailleur social. </a:t>
            </a:r>
          </a:p>
          <a:p>
            <a:pPr>
              <a:defRPr/>
            </a:pPr>
            <a:endParaRPr lang="fr-FR" noProof="0" dirty="0" smtClean="0">
              <a:solidFill>
                <a:srgbClr val="000000"/>
              </a:solidFill>
              <a:ea typeface="ＭＳ Ｐゴシック" pitchFamily="34" charset="-128"/>
            </a:endParaRPr>
          </a:p>
          <a:p>
            <a:pPr>
              <a:defRPr/>
            </a:pPr>
            <a:r>
              <a:rPr lang="fr-FR" b="1" noProof="0" dirty="0" smtClean="0">
                <a:solidFill>
                  <a:srgbClr val="000000"/>
                </a:solidFill>
                <a:ea typeface="ＭＳ Ｐゴシック" pitchFamily="34" charset="-128"/>
              </a:rPr>
              <a:t>Système inter- </a:t>
            </a:r>
            <a:r>
              <a:rPr lang="en-US" b="1" noProof="0" dirty="0" err="1" smtClean="0">
                <a:solidFill>
                  <a:srgbClr val="000000"/>
                </a:solidFill>
                <a:ea typeface="ＭＳ Ｐゴシック" pitchFamily="34" charset="-128"/>
              </a:rPr>
              <a:t>agence</a:t>
            </a:r>
            <a:r>
              <a:rPr lang="fr-FR" b="1" noProof="0" dirty="0" smtClean="0">
                <a:solidFill>
                  <a:srgbClr val="000000"/>
                </a:solidFill>
                <a:ea typeface="ＭＳ Ｐゴシック" pitchFamily="34" charset="-128"/>
              </a:rPr>
              <a:t> de gestion des informations relatives à la protection de l'enfance</a:t>
            </a:r>
          </a:p>
          <a:p>
            <a:pPr>
              <a:buFont typeface="Wingdings" pitchFamily="2" charset="2"/>
              <a:buChar char="ü"/>
              <a:defRPr/>
            </a:pPr>
            <a:r>
              <a:rPr lang="fr-FR" noProof="0" dirty="0" smtClean="0">
                <a:solidFill>
                  <a:srgbClr val="000000"/>
                </a:solidFill>
                <a:ea typeface="ＭＳ Ｐゴシック" pitchFamily="34" charset="-128"/>
              </a:rPr>
              <a:t>Des cibles en termes de temps pour des actions particulières peuvent être programmées.</a:t>
            </a:r>
          </a:p>
          <a:p>
            <a:pPr>
              <a:buFont typeface="Wingdings" pitchFamily="2" charset="2"/>
              <a:buChar char="ü"/>
              <a:defRPr/>
            </a:pPr>
            <a:r>
              <a:rPr lang="fr-FR" noProof="0" dirty="0" smtClean="0">
                <a:solidFill>
                  <a:srgbClr val="000000"/>
                </a:solidFill>
                <a:ea typeface="ＭＳ Ｐゴシック" pitchFamily="34" charset="-128"/>
              </a:rPr>
              <a:t>Celles-ci peuvent être adaptées à des cas individuels.</a:t>
            </a:r>
          </a:p>
          <a:p>
            <a:pPr>
              <a:buFont typeface="Wingdings" pitchFamily="2" charset="2"/>
              <a:buChar char="ü"/>
              <a:defRPr/>
            </a:pPr>
            <a:r>
              <a:rPr lang="fr-FR" noProof="0" dirty="0" smtClean="0">
                <a:solidFill>
                  <a:srgbClr val="000000"/>
                </a:solidFill>
                <a:ea typeface="ＭＳ Ｐゴシック" pitchFamily="34" charset="-128"/>
              </a:rPr>
              <a:t>Elles peuvent être utilisées comme un outil pour responsables. </a:t>
            </a:r>
          </a:p>
        </p:txBody>
      </p:sp>
    </p:spTree>
    <p:extLst>
      <p:ext uri="{BB962C8B-B14F-4D97-AF65-F5344CB8AC3E}">
        <p14:creationId xmlns:p14="http://schemas.microsoft.com/office/powerpoint/2010/main" val="33995147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POINTS CLÉS DE L’APPRENTISSAGE</a:t>
            </a:r>
            <a:endParaRPr lang="en-US" b="1" dirty="0"/>
          </a:p>
        </p:txBody>
      </p:sp>
      <p:sp>
        <p:nvSpPr>
          <p:cNvPr id="3" name="Content Placeholder 2"/>
          <p:cNvSpPr>
            <a:spLocks noGrp="1"/>
          </p:cNvSpPr>
          <p:nvPr>
            <p:ph idx="1"/>
          </p:nvPr>
        </p:nvSpPr>
        <p:spPr/>
        <p:txBody>
          <a:bodyPr/>
          <a:lstStyle/>
          <a:p>
            <a:r>
              <a:rPr lang="fr-FR" dirty="0"/>
              <a:t>Pour gérer les </a:t>
            </a:r>
            <a:r>
              <a:rPr lang="fr-FR" dirty="0" smtClean="0"/>
              <a:t>dossiers, </a:t>
            </a:r>
            <a:r>
              <a:rPr lang="fr-FR" dirty="0"/>
              <a:t>en particulier lorsque le suivi et </a:t>
            </a:r>
            <a:r>
              <a:rPr lang="fr-FR" dirty="0" smtClean="0"/>
              <a:t>la revue des </a:t>
            </a:r>
            <a:r>
              <a:rPr lang="fr-FR" dirty="0"/>
              <a:t>cas sont </a:t>
            </a:r>
            <a:r>
              <a:rPr lang="fr-FR" dirty="0" smtClean="0"/>
              <a:t>arrivé à échéance, </a:t>
            </a:r>
            <a:r>
              <a:rPr lang="fr-FR" dirty="0"/>
              <a:t>vous pouvez utiliser les outils suivants: </a:t>
            </a:r>
          </a:p>
          <a:p>
            <a:endParaRPr lang="fr-FR" sz="1100" dirty="0"/>
          </a:p>
          <a:p>
            <a:pPr>
              <a:buFont typeface="Arial"/>
              <a:buChar char="•"/>
            </a:pPr>
            <a:r>
              <a:rPr lang="fr-FR" dirty="0"/>
              <a:t>Journaux de cas sur support papier </a:t>
            </a:r>
          </a:p>
          <a:p>
            <a:pPr>
              <a:buFont typeface="Arial"/>
              <a:buChar char="•"/>
            </a:pPr>
            <a:r>
              <a:rPr lang="fr-FR" dirty="0"/>
              <a:t>Journaux de cas sur support </a:t>
            </a:r>
            <a:r>
              <a:rPr lang="fr-FR" dirty="0" smtClean="0"/>
              <a:t>électronique (</a:t>
            </a:r>
            <a:r>
              <a:rPr lang="fr-FR" dirty="0"/>
              <a:t>par exemple Excel) </a:t>
            </a:r>
          </a:p>
          <a:p>
            <a:pPr>
              <a:buFont typeface="Arial"/>
              <a:buChar char="•"/>
            </a:pPr>
            <a:r>
              <a:rPr lang="fr-FR" dirty="0" smtClean="0"/>
              <a:t>Calendriers </a:t>
            </a:r>
            <a:r>
              <a:rPr lang="fr-FR" dirty="0"/>
              <a:t>(papier ou électronique) </a:t>
            </a:r>
          </a:p>
          <a:p>
            <a:pPr>
              <a:buFont typeface="Arial"/>
              <a:buChar char="•"/>
            </a:pPr>
            <a:r>
              <a:rPr lang="fr-FR" dirty="0"/>
              <a:t>Bases de données </a:t>
            </a:r>
          </a:p>
          <a:p>
            <a:endParaRPr lang="fr-FR" sz="1100" dirty="0"/>
          </a:p>
          <a:p>
            <a:r>
              <a:rPr lang="fr-FR" dirty="0"/>
              <a:t>Examiner attentivement ce qui est le plus approprié dans votre contexte et vos budgets.</a:t>
            </a:r>
            <a:endParaRPr lang="en-US" dirty="0"/>
          </a:p>
        </p:txBody>
      </p:sp>
    </p:spTree>
    <p:extLst>
      <p:ext uri="{BB962C8B-B14F-4D97-AF65-F5344CB8AC3E}">
        <p14:creationId xmlns:p14="http://schemas.microsoft.com/office/powerpoint/2010/main" val="3532659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3529840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AutoShape 31"/>
          <p:cNvSpPr>
            <a:spLocks noChangeArrowheads="1"/>
          </p:cNvSpPr>
          <p:nvPr/>
        </p:nvSpPr>
        <p:spPr bwMode="auto">
          <a:xfrm>
            <a:off x="5638800" y="2795588"/>
            <a:ext cx="3351213" cy="1106487"/>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3.</a:t>
            </a:r>
            <a:r>
              <a:rPr lang="en-US" altLang="fr-FR" sz="2000" dirty="0">
                <a:solidFill>
                  <a:srgbClr val="000000"/>
                </a:solidFill>
              </a:rPr>
              <a:t> </a:t>
            </a:r>
            <a:r>
              <a:rPr lang="en-US" altLang="fr-FR" sz="2000" dirty="0" err="1">
                <a:solidFill>
                  <a:srgbClr val="000000"/>
                </a:solidFill>
              </a:rPr>
              <a:t>Élaborer</a:t>
            </a:r>
            <a:r>
              <a:rPr lang="en-US" altLang="fr-FR" sz="2000" dirty="0">
                <a:solidFill>
                  <a:srgbClr val="000000"/>
                </a:solidFill>
              </a:rPr>
              <a:t> un </a:t>
            </a:r>
            <a:r>
              <a:rPr lang="fr-FR" altLang="fr-FR" sz="2000" b="1" dirty="0" smtClean="0">
                <a:solidFill>
                  <a:srgbClr val="000000"/>
                </a:solidFill>
              </a:rPr>
              <a:t>plan de prise en charge</a:t>
            </a:r>
            <a:r>
              <a:rPr lang="en-US" altLang="fr-FR" sz="2000" dirty="0" smtClean="0">
                <a:solidFill>
                  <a:srgbClr val="000000"/>
                </a:solidFill>
              </a:rPr>
              <a:t> </a:t>
            </a:r>
            <a:r>
              <a:rPr lang="en-US" altLang="fr-FR" sz="2000" dirty="0">
                <a:solidFill>
                  <a:srgbClr val="000000"/>
                </a:solidFill>
              </a:rPr>
              <a:t>pour </a:t>
            </a:r>
            <a:r>
              <a:rPr lang="en-US" altLang="fr-FR" sz="2000" dirty="0" err="1">
                <a:solidFill>
                  <a:srgbClr val="000000"/>
                </a:solidFill>
              </a:rPr>
              <a:t>chaque</a:t>
            </a:r>
            <a:r>
              <a:rPr lang="en-US" altLang="fr-FR" sz="2000" dirty="0">
                <a:solidFill>
                  <a:srgbClr val="000000"/>
                </a:solidFill>
              </a:rPr>
              <a:t> enfant. </a:t>
            </a:r>
          </a:p>
        </p:txBody>
      </p:sp>
      <p:sp>
        <p:nvSpPr>
          <p:cNvPr id="351235" name="AutoShape 29"/>
          <p:cNvSpPr>
            <a:spLocks noChangeArrowheads="1"/>
          </p:cNvSpPr>
          <p:nvPr/>
        </p:nvSpPr>
        <p:spPr bwMode="auto">
          <a:xfrm>
            <a:off x="5435600" y="4578350"/>
            <a:ext cx="3554413" cy="1387475"/>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4. </a:t>
            </a:r>
            <a:r>
              <a:rPr lang="en-US" altLang="fr-FR" sz="2000" b="1" dirty="0" err="1" smtClean="0">
                <a:solidFill>
                  <a:srgbClr val="000000"/>
                </a:solidFill>
              </a:rPr>
              <a:t>Mettre</a:t>
            </a:r>
            <a:r>
              <a:rPr lang="en-US" altLang="fr-FR" sz="2000" b="1" dirty="0" smtClean="0">
                <a:solidFill>
                  <a:srgbClr val="000000"/>
                </a:solidFill>
              </a:rPr>
              <a:t> en oeuvre </a:t>
            </a:r>
            <a:r>
              <a:rPr lang="en-US" altLang="fr-FR" sz="2000" b="1" dirty="0">
                <a:solidFill>
                  <a:srgbClr val="000000"/>
                </a:solidFill>
              </a:rPr>
              <a:t>le plan </a:t>
            </a:r>
            <a:r>
              <a:rPr lang="en-US" altLang="fr-FR" sz="2000" b="1" dirty="0" smtClean="0">
                <a:solidFill>
                  <a:srgbClr val="000000"/>
                </a:solidFill>
              </a:rPr>
              <a:t>de </a:t>
            </a:r>
            <a:r>
              <a:rPr lang="en-US" altLang="fr-FR" sz="2000" b="1" dirty="0" err="1" smtClean="0">
                <a:solidFill>
                  <a:srgbClr val="000000"/>
                </a:solidFill>
              </a:rPr>
              <a:t>prise</a:t>
            </a:r>
            <a:r>
              <a:rPr lang="en-US" altLang="fr-FR" sz="2000" b="1" dirty="0" smtClean="0">
                <a:solidFill>
                  <a:srgbClr val="000000"/>
                </a:solidFill>
              </a:rPr>
              <a:t> en charge</a:t>
            </a:r>
            <a:r>
              <a:rPr lang="en-US" altLang="fr-FR" sz="2000" dirty="0" smtClean="0">
                <a:solidFill>
                  <a:srgbClr val="000000"/>
                </a:solidFill>
              </a:rPr>
              <a:t>, </a:t>
            </a:r>
            <a:r>
              <a:rPr lang="en-US" altLang="fr-FR" sz="2000" dirty="0">
                <a:solidFill>
                  <a:srgbClr val="000000"/>
                </a:solidFill>
              </a:rPr>
              <a:t>y </a:t>
            </a:r>
            <a:r>
              <a:rPr lang="en-US" altLang="fr-FR" sz="2000" dirty="0" err="1">
                <a:solidFill>
                  <a:srgbClr val="000000"/>
                </a:solidFill>
              </a:rPr>
              <a:t>compris</a:t>
            </a:r>
            <a:r>
              <a:rPr lang="en-US" altLang="fr-FR" sz="2000" dirty="0">
                <a:solidFill>
                  <a:srgbClr val="000000"/>
                </a:solidFill>
              </a:rPr>
              <a:t> un </a:t>
            </a:r>
            <a:r>
              <a:rPr lang="en-US" altLang="fr-FR" sz="2000" dirty="0" err="1">
                <a:solidFill>
                  <a:srgbClr val="000000"/>
                </a:solidFill>
              </a:rPr>
              <a:t>soutien</a:t>
            </a:r>
            <a:r>
              <a:rPr lang="en-US" altLang="fr-FR" sz="2000" dirty="0">
                <a:solidFill>
                  <a:srgbClr val="000000"/>
                </a:solidFill>
              </a:rPr>
              <a:t> direct et des services </a:t>
            </a:r>
            <a:r>
              <a:rPr lang="en-US" altLang="fr-FR" sz="2000" dirty="0" err="1">
                <a:solidFill>
                  <a:srgbClr val="000000"/>
                </a:solidFill>
              </a:rPr>
              <a:t>d'orientation</a:t>
            </a:r>
            <a:r>
              <a:rPr lang="en-US" altLang="fr-FR" sz="2000" dirty="0">
                <a:solidFill>
                  <a:srgbClr val="000000"/>
                </a:solidFill>
              </a:rPr>
              <a:t>. </a:t>
            </a:r>
          </a:p>
        </p:txBody>
      </p:sp>
      <p:sp>
        <p:nvSpPr>
          <p:cNvPr id="351236" name="AutoShape 32"/>
          <p:cNvSpPr>
            <a:spLocks noChangeArrowheads="1"/>
          </p:cNvSpPr>
          <p:nvPr/>
        </p:nvSpPr>
        <p:spPr bwMode="auto">
          <a:xfrm>
            <a:off x="115888" y="4989513"/>
            <a:ext cx="3552825" cy="976312"/>
          </a:xfrm>
          <a:prstGeom prst="roundRect">
            <a:avLst>
              <a:gd name="adj" fmla="val 16667"/>
            </a:avLst>
          </a:prstGeom>
          <a:solidFill>
            <a:srgbClr val="FFFFFF"/>
          </a:solidFill>
          <a:ln w="38100">
            <a:solidFill>
              <a:srgbClr val="FF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dirty="0">
                <a:solidFill>
                  <a:srgbClr val="000000"/>
                </a:solidFill>
              </a:rPr>
              <a:t>5. </a:t>
            </a:r>
            <a:r>
              <a:rPr lang="en-US" altLang="fr-FR" sz="2000" dirty="0" err="1" smtClean="0">
                <a:solidFill>
                  <a:srgbClr val="000000"/>
                </a:solidFill>
              </a:rPr>
              <a:t>Suivi</a:t>
            </a:r>
            <a:r>
              <a:rPr lang="en-US" altLang="fr-FR" sz="2000" dirty="0" smtClean="0">
                <a:solidFill>
                  <a:srgbClr val="000000"/>
                </a:solidFill>
              </a:rPr>
              <a:t> et revue </a:t>
            </a:r>
            <a:r>
              <a:rPr lang="en-US" altLang="fr-FR" sz="2000" dirty="0" err="1" smtClean="0">
                <a:solidFill>
                  <a:srgbClr val="000000"/>
                </a:solidFill>
              </a:rPr>
              <a:t>réguliers</a:t>
            </a:r>
            <a:r>
              <a:rPr lang="en-US" altLang="fr-FR" sz="2000" dirty="0" smtClean="0">
                <a:solidFill>
                  <a:srgbClr val="000000"/>
                </a:solidFill>
              </a:rPr>
              <a:t> du dossier</a:t>
            </a:r>
            <a:endParaRPr lang="en-GB" altLang="fr-FR" sz="2000" dirty="0">
              <a:solidFill>
                <a:srgbClr val="000000"/>
              </a:solidFill>
            </a:endParaRPr>
          </a:p>
        </p:txBody>
      </p:sp>
      <p:sp>
        <p:nvSpPr>
          <p:cNvPr id="351237" name="AutoShape 33"/>
          <p:cNvSpPr>
            <a:spLocks noChangeArrowheads="1"/>
          </p:cNvSpPr>
          <p:nvPr/>
        </p:nvSpPr>
        <p:spPr bwMode="auto">
          <a:xfrm>
            <a:off x="803275" y="3343275"/>
            <a:ext cx="1889125" cy="793750"/>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6. </a:t>
            </a:r>
            <a:r>
              <a:rPr lang="en-US" altLang="fr-FR" sz="2000" b="1" dirty="0" err="1">
                <a:solidFill>
                  <a:srgbClr val="000000"/>
                </a:solidFill>
              </a:rPr>
              <a:t>Clôturer</a:t>
            </a:r>
            <a:r>
              <a:rPr lang="en-US" altLang="fr-FR" sz="2000" b="1" dirty="0">
                <a:solidFill>
                  <a:srgbClr val="000000"/>
                </a:solidFill>
              </a:rPr>
              <a:t> le </a:t>
            </a:r>
            <a:r>
              <a:rPr lang="en-US" altLang="fr-FR" sz="2000" b="1" dirty="0" smtClean="0">
                <a:solidFill>
                  <a:srgbClr val="000000"/>
                </a:solidFill>
              </a:rPr>
              <a:t>dossier</a:t>
            </a:r>
            <a:endParaRPr lang="en-US" altLang="fr-FR" sz="2000" b="1" dirty="0">
              <a:solidFill>
                <a:srgbClr val="000000"/>
              </a:solidFill>
            </a:endParaRPr>
          </a:p>
        </p:txBody>
      </p:sp>
      <p:sp>
        <p:nvSpPr>
          <p:cNvPr id="351238" name="AutoShape 28"/>
          <p:cNvSpPr>
            <a:spLocks noChangeArrowheads="1"/>
          </p:cNvSpPr>
          <p:nvPr/>
        </p:nvSpPr>
        <p:spPr bwMode="auto">
          <a:xfrm>
            <a:off x="5435600" y="830263"/>
            <a:ext cx="3554413" cy="1389062"/>
          </a:xfrm>
          <a:prstGeom prst="roundRect">
            <a:avLst>
              <a:gd name="adj" fmla="val 16667"/>
            </a:avLst>
          </a:prstGeom>
          <a:solidFill>
            <a:srgbClr val="FFFFFF"/>
          </a:solidFill>
          <a:ln w="9525">
            <a:solidFill>
              <a:schemeClr val="tx1"/>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2. </a:t>
            </a:r>
            <a:r>
              <a:rPr lang="en-US" altLang="fr-FR" sz="2000" b="1" dirty="0" err="1">
                <a:solidFill>
                  <a:srgbClr val="000000"/>
                </a:solidFill>
              </a:rPr>
              <a:t>Évaluer</a:t>
            </a:r>
            <a:r>
              <a:rPr lang="en-US" altLang="fr-FR" sz="2000" b="1" dirty="0">
                <a:solidFill>
                  <a:srgbClr val="000000"/>
                </a:solidFill>
              </a:rPr>
              <a:t> </a:t>
            </a:r>
            <a:r>
              <a:rPr lang="en-US" altLang="fr-FR" sz="2000" dirty="0">
                <a:solidFill>
                  <a:srgbClr val="000000"/>
                </a:solidFill>
              </a:rPr>
              <a:t>les </a:t>
            </a:r>
            <a:r>
              <a:rPr lang="en-US" altLang="fr-FR" sz="2000" dirty="0" err="1" smtClean="0">
                <a:solidFill>
                  <a:srgbClr val="000000"/>
                </a:solidFill>
              </a:rPr>
              <a:t>besoins</a:t>
            </a:r>
            <a:r>
              <a:rPr lang="en-US" altLang="fr-FR" sz="2000" dirty="0" smtClean="0">
                <a:solidFill>
                  <a:srgbClr val="000000"/>
                </a:solidFill>
              </a:rPr>
              <a:t> des </a:t>
            </a:r>
            <a:r>
              <a:rPr lang="en-US" altLang="fr-FR" sz="2000" dirty="0" err="1">
                <a:solidFill>
                  <a:srgbClr val="000000"/>
                </a:solidFill>
              </a:rPr>
              <a:t>enfants</a:t>
            </a:r>
            <a:r>
              <a:rPr lang="en-US" altLang="fr-FR" sz="2000" dirty="0">
                <a:solidFill>
                  <a:srgbClr val="000000"/>
                </a:solidFill>
              </a:rPr>
              <a:t> et des </a:t>
            </a:r>
            <a:r>
              <a:rPr lang="en-US" altLang="fr-FR" sz="2000" dirty="0" err="1">
                <a:solidFill>
                  <a:srgbClr val="000000"/>
                </a:solidFill>
              </a:rPr>
              <a:t>familles</a:t>
            </a:r>
            <a:r>
              <a:rPr lang="en-US" altLang="fr-FR" sz="2000" dirty="0">
                <a:solidFill>
                  <a:srgbClr val="000000"/>
                </a:solidFill>
              </a:rPr>
              <a:t>. </a:t>
            </a:r>
          </a:p>
        </p:txBody>
      </p:sp>
      <p:cxnSp>
        <p:nvCxnSpPr>
          <p:cNvPr id="351239" name="AutoShape 34"/>
          <p:cNvCxnSpPr>
            <a:cxnSpLocks noChangeShapeType="1"/>
          </p:cNvCxnSpPr>
          <p:nvPr/>
        </p:nvCxnSpPr>
        <p:spPr bwMode="auto">
          <a:xfrm>
            <a:off x="3903663" y="1419225"/>
            <a:ext cx="13366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51240" name="AutoShape 35"/>
          <p:cNvCxnSpPr>
            <a:cxnSpLocks noChangeShapeType="1"/>
          </p:cNvCxnSpPr>
          <p:nvPr/>
        </p:nvCxnSpPr>
        <p:spPr bwMode="auto">
          <a:xfrm flipV="1">
            <a:off x="3592513" y="1855788"/>
            <a:ext cx="1617662" cy="2971800"/>
          </a:xfrm>
          <a:prstGeom prst="straightConnector1">
            <a:avLst/>
          </a:prstGeom>
          <a:noFill/>
          <a:ln w="38100">
            <a:solidFill>
              <a:srgbClr val="000000"/>
            </a:solidFill>
            <a:prstDash val="dash"/>
            <a:round/>
            <a:headEnd/>
            <a:tailEnd type="triangle" w="med" len="med"/>
          </a:ln>
          <a:extLst>
            <a:ext uri="{909E8E84-426E-40dd-AFC4-6F175D3DCCD1}">
              <a14:hiddenFill xmlns:a14="http://schemas.microsoft.com/office/drawing/2010/main">
                <a:noFill/>
              </a14:hiddenFill>
            </a:ext>
          </a:extLst>
        </p:spPr>
      </p:cxnSp>
      <p:cxnSp>
        <p:nvCxnSpPr>
          <p:cNvPr id="351241" name="AutoShape 36"/>
          <p:cNvCxnSpPr>
            <a:cxnSpLocks noChangeShapeType="1"/>
          </p:cNvCxnSpPr>
          <p:nvPr/>
        </p:nvCxnSpPr>
        <p:spPr bwMode="auto">
          <a:xfrm>
            <a:off x="7213600" y="2355850"/>
            <a:ext cx="0" cy="344488"/>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51242" name="AutoShape 37"/>
          <p:cNvCxnSpPr>
            <a:cxnSpLocks noChangeShapeType="1"/>
          </p:cNvCxnSpPr>
          <p:nvPr/>
        </p:nvCxnSpPr>
        <p:spPr bwMode="auto">
          <a:xfrm>
            <a:off x="7243763" y="4137025"/>
            <a:ext cx="0" cy="296863"/>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51243" name="AutoShape 38"/>
          <p:cNvCxnSpPr>
            <a:cxnSpLocks noChangeShapeType="1"/>
          </p:cNvCxnSpPr>
          <p:nvPr/>
        </p:nvCxnSpPr>
        <p:spPr bwMode="auto">
          <a:xfrm flipH="1">
            <a:off x="3833813" y="5387975"/>
            <a:ext cx="14763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51244" name="AutoShape 40"/>
          <p:cNvCxnSpPr>
            <a:cxnSpLocks noChangeShapeType="1"/>
          </p:cNvCxnSpPr>
          <p:nvPr/>
        </p:nvCxnSpPr>
        <p:spPr bwMode="auto">
          <a:xfrm flipV="1">
            <a:off x="1760538" y="4217988"/>
            <a:ext cx="0" cy="630237"/>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51245" name="AutoShape 27"/>
          <p:cNvSpPr>
            <a:spLocks noChangeArrowheads="1"/>
          </p:cNvSpPr>
          <p:nvPr/>
        </p:nvSpPr>
        <p:spPr bwMode="auto">
          <a:xfrm>
            <a:off x="103188" y="815975"/>
            <a:ext cx="3552825" cy="1800225"/>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a:solidFill>
                  <a:srgbClr val="000000"/>
                </a:solidFill>
              </a:rPr>
              <a:t>1. Identifier et enregistrer</a:t>
            </a:r>
            <a:r>
              <a:rPr lang="en-US" altLang="fr-FR" sz="2000">
                <a:solidFill>
                  <a:srgbClr val="000000"/>
                </a:solidFill>
              </a:rPr>
              <a:t> les enfants vulnérables, y compris la sensibilisation des communautés affectées</a:t>
            </a:r>
          </a:p>
        </p:txBody>
      </p:sp>
      <p:sp>
        <p:nvSpPr>
          <p:cNvPr id="350222" name="Rectangle 3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0"/>
              </a:spcBef>
              <a:spcAft>
                <a:spcPct val="0"/>
              </a:spcAft>
              <a:defRPr/>
            </a:pPr>
            <a:endParaRPr lang="en-GB">
              <a:solidFill>
                <a:srgbClr val="000000"/>
              </a:solidFill>
              <a:latin typeface="Arial" charset="0"/>
              <a:ea typeface="ＭＳ Ｐゴシック" pitchFamily="34" charset="-128"/>
            </a:endParaRPr>
          </a:p>
        </p:txBody>
      </p:sp>
      <p:sp>
        <p:nvSpPr>
          <p:cNvPr id="350223" name="Rectangle 40"/>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eaLnBrk="0" fontAlgn="base" hangingPunct="0">
              <a:spcBef>
                <a:spcPct val="0"/>
              </a:spcBef>
              <a:spcAft>
                <a:spcPct val="0"/>
              </a:spcAft>
              <a:defRPr/>
            </a:pPr>
            <a:endParaRPr lang="en-US">
              <a:solidFill>
                <a:srgbClr val="000000"/>
              </a:solidFill>
              <a:latin typeface="Arial" charset="0"/>
              <a:ea typeface="ＭＳ Ｐゴシック" pitchFamily="34" charset="-128"/>
              <a:cs typeface="Arial" charset="0"/>
            </a:endParaRPr>
          </a:p>
        </p:txBody>
      </p:sp>
    </p:spTree>
    <p:extLst>
      <p:ext uri="{BB962C8B-B14F-4D97-AF65-F5344CB8AC3E}">
        <p14:creationId xmlns:p14="http://schemas.microsoft.com/office/powerpoint/2010/main" val="2431783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Title 1"/>
          <p:cNvSpPr>
            <a:spLocks noGrp="1"/>
          </p:cNvSpPr>
          <p:nvPr>
            <p:ph type="title"/>
          </p:nvPr>
        </p:nvSpPr>
        <p:spPr/>
        <p:txBody>
          <a:bodyPr/>
          <a:lstStyle/>
          <a:p>
            <a:pPr algn="ctr">
              <a:defRPr/>
            </a:pPr>
            <a:r>
              <a:rPr lang="fr-FR" cap="none" noProof="0" smtClean="0">
                <a:solidFill>
                  <a:srgbClr val="000000"/>
                </a:solidFill>
                <a:ea typeface="ＭＳ Ｐゴシック" pitchFamily="34" charset="-128"/>
              </a:rPr>
              <a:t>Exercice 2</a:t>
            </a:r>
          </a:p>
        </p:txBody>
      </p:sp>
      <p:sp>
        <p:nvSpPr>
          <p:cNvPr id="360451" name="Text Placeholder 2"/>
          <p:cNvSpPr>
            <a:spLocks noGrp="1"/>
          </p:cNvSpPr>
          <p:nvPr>
            <p:ph type="body" idx="1"/>
          </p:nvPr>
        </p:nvSpPr>
        <p:spPr/>
        <p:txBody>
          <a:bodyPr/>
          <a:lstStyle/>
          <a:p>
            <a:pPr algn="ctr">
              <a:defRPr/>
            </a:pPr>
            <a:r>
              <a:rPr lang="fr-FR" sz="4000" b="1" noProof="0" smtClean="0">
                <a:solidFill>
                  <a:srgbClr val="000000"/>
                </a:solidFill>
                <a:ea typeface="ＭＳ Ｐゴシック" pitchFamily="34" charset="-128"/>
              </a:rPr>
              <a:t>Lorsqu'aucun progrès n'est constaté</a:t>
            </a:r>
          </a:p>
          <a:p>
            <a:pPr algn="ctr">
              <a:defRPr/>
            </a:pPr>
            <a:endParaRPr lang="fr-FR" sz="4000" b="1" noProof="0" smtClean="0">
              <a:solidFill>
                <a:srgbClr val="000000"/>
              </a:solidFill>
              <a:ea typeface="ＭＳ Ｐゴシック" pitchFamily="34" charset="-128"/>
            </a:endParaRPr>
          </a:p>
        </p:txBody>
      </p:sp>
    </p:spTree>
    <p:extLst>
      <p:ext uri="{BB962C8B-B14F-4D97-AF65-F5344CB8AC3E}">
        <p14:creationId xmlns:p14="http://schemas.microsoft.com/office/powerpoint/2010/main" val="38786127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POINTS CLÉS DE L'APPRENTISSAGE</a:t>
            </a:r>
          </a:p>
        </p:txBody>
      </p:sp>
      <p:sp>
        <p:nvSpPr>
          <p:cNvPr id="361475" name="Content Placeholder 2"/>
          <p:cNvSpPr>
            <a:spLocks noGrp="1"/>
          </p:cNvSpPr>
          <p:nvPr>
            <p:ph idx="1"/>
          </p:nvPr>
        </p:nvSpPr>
        <p:spPr>
          <a:xfrm>
            <a:off x="250825" y="1484313"/>
            <a:ext cx="8713788" cy="4392612"/>
          </a:xfrm>
        </p:spPr>
        <p:txBody>
          <a:bodyPr/>
          <a:lstStyle/>
          <a:p>
            <a:pPr>
              <a:buFont typeface="Wingdings" pitchFamily="2" charset="2"/>
              <a:buChar char="ü"/>
              <a:defRPr/>
            </a:pPr>
            <a:r>
              <a:rPr lang="fr-FR" sz="2200" noProof="0" dirty="0" smtClean="0">
                <a:solidFill>
                  <a:srgbClr val="000000"/>
                </a:solidFill>
                <a:ea typeface="ＭＳ Ｐゴシック" pitchFamily="34" charset="-128"/>
              </a:rPr>
              <a:t>Ne prenez pas toutes les responsabilités / tous les points d'action dans le plan.</a:t>
            </a:r>
          </a:p>
          <a:p>
            <a:pPr>
              <a:buFont typeface="Wingdings" pitchFamily="2" charset="2"/>
              <a:buChar char="ü"/>
              <a:defRPr/>
            </a:pPr>
            <a:r>
              <a:rPr lang="fr-FR" sz="2200" noProof="0" dirty="0" smtClean="0">
                <a:solidFill>
                  <a:srgbClr val="000000"/>
                </a:solidFill>
                <a:ea typeface="ＭＳ Ｐゴシック" pitchFamily="34" charset="-128"/>
              </a:rPr>
              <a:t>Faites le suivi avec ceux qui mettent en œuvre le plan de prise en charge entre les suivi et revue.</a:t>
            </a:r>
          </a:p>
          <a:p>
            <a:pPr>
              <a:buFont typeface="Wingdings" pitchFamily="2" charset="2"/>
              <a:buChar char="ü"/>
              <a:defRPr/>
            </a:pPr>
            <a:r>
              <a:rPr lang="fr-FR" sz="2200" noProof="0" dirty="0" smtClean="0">
                <a:solidFill>
                  <a:srgbClr val="000000"/>
                </a:solidFill>
                <a:ea typeface="ＭＳ Ｐゴシック" pitchFamily="34" charset="-128"/>
              </a:rPr>
              <a:t>Appréciez les progrès et réalisations légitimes (si petites soient-elles).</a:t>
            </a:r>
          </a:p>
          <a:p>
            <a:pPr>
              <a:buFont typeface="Wingdings" pitchFamily="2" charset="2"/>
              <a:buChar char="ü"/>
              <a:defRPr/>
            </a:pPr>
            <a:r>
              <a:rPr lang="fr-FR" sz="2200" noProof="0" dirty="0" smtClean="0">
                <a:solidFill>
                  <a:srgbClr val="000000"/>
                </a:solidFill>
                <a:ea typeface="ＭＳ Ｐゴシック" pitchFamily="34" charset="-128"/>
              </a:rPr>
              <a:t>Il est recommandé de changer de plan si l’enfant/la famille ne l'acceptent pas. </a:t>
            </a:r>
          </a:p>
          <a:p>
            <a:pPr>
              <a:buFont typeface="Wingdings" pitchFamily="2" charset="2"/>
              <a:buChar char="ü"/>
              <a:defRPr/>
            </a:pPr>
            <a:r>
              <a:rPr lang="fr-FR" sz="2200" noProof="0" dirty="0" smtClean="0">
                <a:solidFill>
                  <a:srgbClr val="000000"/>
                </a:solidFill>
                <a:ea typeface="ＭＳ Ｐゴシック" pitchFamily="34" charset="-128"/>
              </a:rPr>
              <a:t>Identifier des barrières et aider à les surmonter. </a:t>
            </a:r>
          </a:p>
          <a:p>
            <a:pPr>
              <a:buFont typeface="Wingdings" pitchFamily="2" charset="2"/>
              <a:buChar char="ü"/>
              <a:defRPr/>
            </a:pPr>
            <a:r>
              <a:rPr lang="fr-FR" sz="2200" noProof="0" dirty="0" smtClean="0">
                <a:solidFill>
                  <a:srgbClr val="000000"/>
                </a:solidFill>
                <a:ea typeface="ＭＳ Ｐゴシック" pitchFamily="34" charset="-128"/>
              </a:rPr>
              <a:t>Travailler avec les enfants et les familles pour comprendre des défis liés à la gestion de comportements problématiques. </a:t>
            </a:r>
          </a:p>
          <a:p>
            <a:pPr>
              <a:buFont typeface="Wingdings" pitchFamily="2" charset="2"/>
              <a:buChar char="ü"/>
              <a:defRPr/>
            </a:pPr>
            <a:r>
              <a:rPr lang="fr-FR" sz="2200" noProof="0" dirty="0" smtClean="0">
                <a:solidFill>
                  <a:srgbClr val="000000"/>
                </a:solidFill>
                <a:ea typeface="ＭＳ Ｐゴシック" pitchFamily="34" charset="-128"/>
              </a:rPr>
              <a:t>Il peut s'avérer nécessaire d'affronter des comportements obstructionnistes afin d’identifier le problème. </a:t>
            </a:r>
          </a:p>
        </p:txBody>
      </p:sp>
    </p:spTree>
    <p:extLst>
      <p:ext uri="{BB962C8B-B14F-4D97-AF65-F5344CB8AC3E}">
        <p14:creationId xmlns:p14="http://schemas.microsoft.com/office/powerpoint/2010/main" val="1891481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28286311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Title 1"/>
          <p:cNvSpPr>
            <a:spLocks noGrp="1"/>
          </p:cNvSpPr>
          <p:nvPr>
            <p:ph type="title"/>
          </p:nvPr>
        </p:nvSpPr>
        <p:spPr/>
        <p:txBody>
          <a:bodyPr/>
          <a:lstStyle/>
          <a:p>
            <a:pPr algn="ctr">
              <a:defRPr/>
            </a:pPr>
            <a:r>
              <a:rPr lang="fr-FR" cap="none" noProof="0" smtClean="0">
                <a:solidFill>
                  <a:srgbClr val="000000"/>
                </a:solidFill>
                <a:ea typeface="ＭＳ Ｐゴシック" pitchFamily="34" charset="-128"/>
              </a:rPr>
              <a:t>Exercice 3</a:t>
            </a:r>
          </a:p>
        </p:txBody>
      </p:sp>
      <p:sp>
        <p:nvSpPr>
          <p:cNvPr id="362499" name="Text Placeholder 2"/>
          <p:cNvSpPr>
            <a:spLocks noGrp="1"/>
          </p:cNvSpPr>
          <p:nvPr>
            <p:ph type="body" idx="1"/>
          </p:nvPr>
        </p:nvSpPr>
        <p:spPr/>
        <p:txBody>
          <a:bodyPr/>
          <a:lstStyle/>
          <a:p>
            <a:pPr algn="ctr">
              <a:defRPr/>
            </a:pPr>
            <a:r>
              <a:rPr lang="fr-FR" sz="4000" b="1" noProof="0" dirty="0" smtClean="0">
                <a:solidFill>
                  <a:srgbClr val="000000"/>
                </a:solidFill>
                <a:ea typeface="ＭＳ Ｐゴシック" pitchFamily="34" charset="-128"/>
              </a:rPr>
              <a:t>Réunions de revue de cas</a:t>
            </a:r>
          </a:p>
          <a:p>
            <a:pPr algn="ctr">
              <a:defRPr/>
            </a:pPr>
            <a:endParaRPr lang="fr-FR" sz="4000"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5250912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Title 1"/>
          <p:cNvSpPr>
            <a:spLocks noGrp="1"/>
          </p:cNvSpPr>
          <p:nvPr>
            <p:ph type="title"/>
          </p:nvPr>
        </p:nvSpPr>
        <p:spPr>
          <a:xfrm>
            <a:off x="323850" y="692150"/>
            <a:ext cx="7777163" cy="720725"/>
          </a:xfrm>
        </p:spPr>
        <p:txBody>
          <a:bodyPr/>
          <a:lstStyle/>
          <a:p>
            <a:pPr>
              <a:defRPr/>
            </a:pPr>
            <a:r>
              <a:rPr lang="fr-FR" b="1" noProof="0" dirty="0" smtClean="0">
                <a:solidFill>
                  <a:srgbClr val="000000"/>
                </a:solidFill>
                <a:ea typeface="ＭＳ Ｐゴシック" pitchFamily="34" charset="-128"/>
              </a:rPr>
              <a:t>Réunions de révision de dossiers</a:t>
            </a:r>
          </a:p>
        </p:txBody>
      </p:sp>
      <p:sp>
        <p:nvSpPr>
          <p:cNvPr id="363523" name="Content Placeholder 2"/>
          <p:cNvSpPr>
            <a:spLocks noGrp="1"/>
          </p:cNvSpPr>
          <p:nvPr>
            <p:ph idx="1"/>
          </p:nvPr>
        </p:nvSpPr>
        <p:spPr>
          <a:xfrm>
            <a:off x="250825" y="1557338"/>
            <a:ext cx="8713788" cy="4392612"/>
          </a:xfrm>
        </p:spPr>
        <p:txBody>
          <a:bodyPr/>
          <a:lstStyle/>
          <a:p>
            <a:pPr marL="0" indent="0">
              <a:defRPr/>
            </a:pPr>
            <a:r>
              <a:rPr lang="fr-FR" sz="2200" noProof="0" dirty="0" smtClean="0">
                <a:solidFill>
                  <a:srgbClr val="000000"/>
                </a:solidFill>
                <a:ea typeface="ＭＳ Ｐゴシック" pitchFamily="34" charset="-128"/>
              </a:rPr>
              <a:t>Programmée pour contrôler la progression d'un cas individuel et assurer que le résultat soit un succès.</a:t>
            </a:r>
          </a:p>
          <a:p>
            <a:pPr marL="0" indent="0">
              <a:defRPr/>
            </a:pPr>
            <a:endParaRPr lang="fr-FR" sz="2200" noProof="0" dirty="0" smtClean="0">
              <a:solidFill>
                <a:srgbClr val="000000"/>
              </a:solidFill>
              <a:ea typeface="ＭＳ Ｐゴシック" pitchFamily="34" charset="-128"/>
            </a:endParaRPr>
          </a:p>
          <a:p>
            <a:pPr marL="0" indent="0">
              <a:defRPr/>
            </a:pPr>
            <a:r>
              <a:rPr lang="fr-FR" sz="2200" noProof="0" dirty="0" smtClean="0">
                <a:solidFill>
                  <a:srgbClr val="000000"/>
                </a:solidFill>
                <a:ea typeface="ＭＳ Ｐゴシック" pitchFamily="34" charset="-128"/>
              </a:rPr>
              <a:t>Pour des cas complexes gérés sur de longues périodes</a:t>
            </a:r>
          </a:p>
          <a:p>
            <a:pPr marL="0" indent="0">
              <a:buFontTx/>
              <a:buChar char="•"/>
              <a:defRPr/>
            </a:pPr>
            <a:endParaRPr lang="fr-FR" sz="2200" noProof="0" dirty="0" smtClean="0">
              <a:solidFill>
                <a:srgbClr val="000000"/>
              </a:solidFill>
              <a:ea typeface="ＭＳ Ｐゴシック" pitchFamily="34" charset="-128"/>
            </a:endParaRPr>
          </a:p>
          <a:p>
            <a:pPr marL="0" indent="0">
              <a:defRPr/>
            </a:pPr>
            <a:r>
              <a:rPr lang="fr-FR" sz="2200" noProof="0" dirty="0" smtClean="0">
                <a:solidFill>
                  <a:srgbClr val="000000"/>
                </a:solidFill>
                <a:ea typeface="ＭＳ Ｐゴシック" pitchFamily="34" charset="-128"/>
              </a:rPr>
              <a:t>Impliquer :</a:t>
            </a:r>
          </a:p>
          <a:p>
            <a:pPr marL="0" indent="0">
              <a:buFontTx/>
              <a:buChar char="•"/>
              <a:defRPr/>
            </a:pPr>
            <a:r>
              <a:rPr lang="fr-FR" sz="2200" noProof="0" dirty="0" smtClean="0">
                <a:solidFill>
                  <a:srgbClr val="000000"/>
                </a:solidFill>
                <a:ea typeface="ＭＳ Ｐゴシック" pitchFamily="34" charset="-128"/>
              </a:rPr>
              <a:t>Les travailleurs sociaux et superviseurs </a:t>
            </a:r>
          </a:p>
          <a:p>
            <a:pPr marL="0" indent="0">
              <a:buFontTx/>
              <a:buChar char="•"/>
              <a:defRPr/>
            </a:pPr>
            <a:r>
              <a:rPr lang="fr-FR" sz="2200" noProof="0" dirty="0" smtClean="0">
                <a:solidFill>
                  <a:srgbClr val="000000"/>
                </a:solidFill>
                <a:ea typeface="ＭＳ Ｐゴシック" pitchFamily="34" charset="-128"/>
              </a:rPr>
              <a:t>Les prestataires de services vers qui l'enfant/la famille a été orientée</a:t>
            </a:r>
          </a:p>
          <a:p>
            <a:pPr marL="0" indent="0">
              <a:buFontTx/>
              <a:buChar char="•"/>
              <a:defRPr/>
            </a:pPr>
            <a:r>
              <a:rPr lang="fr-FR" sz="2200" noProof="0" dirty="0" smtClean="0">
                <a:solidFill>
                  <a:srgbClr val="000000"/>
                </a:solidFill>
                <a:ea typeface="ＭＳ Ｐゴシック" pitchFamily="34" charset="-128"/>
              </a:rPr>
              <a:t>L'enfant et la famille </a:t>
            </a:r>
          </a:p>
          <a:p>
            <a:pPr marL="0" indent="0">
              <a:buFontTx/>
              <a:buChar char="•"/>
              <a:defRPr/>
            </a:pPr>
            <a:r>
              <a:rPr lang="fr-FR" sz="2200" noProof="0" dirty="0" smtClean="0">
                <a:solidFill>
                  <a:srgbClr val="000000"/>
                </a:solidFill>
                <a:ea typeface="ＭＳ Ｐゴシック" pitchFamily="34" charset="-128"/>
              </a:rPr>
              <a:t>Idéalement dirigée par un responsable/quelqu'un qui n'est pas directement impliqué.</a:t>
            </a:r>
          </a:p>
          <a:p>
            <a:pPr marL="0" indent="0">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939897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Réunions de gestion de cas</a:t>
            </a:r>
          </a:p>
        </p:txBody>
      </p:sp>
      <p:sp>
        <p:nvSpPr>
          <p:cNvPr id="364547" name="Content Placeholder 2"/>
          <p:cNvSpPr>
            <a:spLocks noGrp="1"/>
          </p:cNvSpPr>
          <p:nvPr>
            <p:ph idx="1"/>
          </p:nvPr>
        </p:nvSpPr>
        <p:spPr>
          <a:xfrm>
            <a:off x="250825" y="1412875"/>
            <a:ext cx="8569325" cy="4392613"/>
          </a:xfrm>
        </p:spPr>
        <p:txBody>
          <a:bodyPr/>
          <a:lstStyle/>
          <a:p>
            <a:pPr>
              <a:buFontTx/>
              <a:buChar char="•"/>
              <a:defRPr/>
            </a:pPr>
            <a:r>
              <a:rPr lang="fr-FR" sz="2200" b="1" noProof="0" dirty="0" smtClean="0">
                <a:solidFill>
                  <a:srgbClr val="000000"/>
                </a:solidFill>
                <a:ea typeface="ＭＳ Ｐゴシック" pitchFamily="34" charset="-128"/>
              </a:rPr>
              <a:t>Réunions internes des </a:t>
            </a:r>
            <a:r>
              <a:rPr lang="en-US" sz="2200" b="1" noProof="0" dirty="0" err="1" smtClean="0">
                <a:solidFill>
                  <a:srgbClr val="000000"/>
                </a:solidFill>
                <a:ea typeface="ＭＳ Ｐゴシック" pitchFamily="34" charset="-128"/>
              </a:rPr>
              <a:t>agence</a:t>
            </a:r>
            <a:r>
              <a:rPr lang="fr-FR" sz="2200" b="1" noProof="0" dirty="0" smtClean="0">
                <a:solidFill>
                  <a:srgbClr val="000000"/>
                </a:solidFill>
                <a:ea typeface="ＭＳ Ｐゴシック" pitchFamily="34" charset="-128"/>
              </a:rPr>
              <a:t>s </a:t>
            </a:r>
            <a:r>
              <a:rPr lang="fr-FR" sz="2200" noProof="0" dirty="0" smtClean="0">
                <a:solidFill>
                  <a:srgbClr val="000000"/>
                </a:solidFill>
                <a:ea typeface="ＭＳ Ｐゴシック" pitchFamily="34" charset="-128"/>
              </a:rPr>
              <a:t> impliquant les responsables/superviseurs et travailleurs sociaux (pas les enfants et familles) – chaque semaine si possible.  </a:t>
            </a:r>
          </a:p>
          <a:p>
            <a:pPr>
              <a:defRPr/>
            </a:pPr>
            <a:r>
              <a:rPr lang="fr-FR" sz="2200" noProof="0" dirty="0" smtClean="0">
                <a:solidFill>
                  <a:srgbClr val="000000"/>
                </a:solidFill>
                <a:ea typeface="ＭＳ Ｐゴシック" pitchFamily="34" charset="-128"/>
              </a:rPr>
              <a:t>Donnez l'opportunité de : </a:t>
            </a:r>
          </a:p>
          <a:p>
            <a:pPr>
              <a:buFontTx/>
              <a:buChar char="•"/>
              <a:defRPr/>
            </a:pPr>
            <a:r>
              <a:rPr lang="fr-FR" sz="2200" noProof="0" dirty="0" smtClean="0">
                <a:solidFill>
                  <a:srgbClr val="000000"/>
                </a:solidFill>
                <a:ea typeface="ＭＳ Ｐゴシック" pitchFamily="34" charset="-128"/>
              </a:rPr>
              <a:t>Réviser tous les dossiers ouverts (sans partager des informations identifiables)</a:t>
            </a:r>
          </a:p>
          <a:p>
            <a:pPr>
              <a:buFontTx/>
              <a:buChar char="•"/>
              <a:defRPr/>
            </a:pPr>
            <a:r>
              <a:rPr lang="fr-FR" sz="2200" noProof="0" dirty="0" smtClean="0">
                <a:solidFill>
                  <a:srgbClr val="000000"/>
                </a:solidFill>
                <a:ea typeface="ＭＳ Ｐゴシック" pitchFamily="34" charset="-128"/>
              </a:rPr>
              <a:t>Comparer la progression de différents dossiers</a:t>
            </a:r>
          </a:p>
          <a:p>
            <a:pPr>
              <a:buFontTx/>
              <a:buChar char="•"/>
              <a:defRPr/>
            </a:pPr>
            <a:r>
              <a:rPr lang="fr-FR" sz="2200" noProof="0" dirty="0" smtClean="0">
                <a:solidFill>
                  <a:srgbClr val="000000"/>
                </a:solidFill>
                <a:ea typeface="ＭＳ Ｐゴシック" pitchFamily="34" charset="-128"/>
              </a:rPr>
              <a:t>Examiner différents types d'interventions</a:t>
            </a:r>
          </a:p>
          <a:p>
            <a:pPr>
              <a:buFontTx/>
              <a:buChar char="•"/>
              <a:defRPr/>
            </a:pPr>
            <a:r>
              <a:rPr lang="fr-FR" sz="2200" noProof="0" dirty="0" smtClean="0">
                <a:solidFill>
                  <a:srgbClr val="000000"/>
                </a:solidFill>
                <a:ea typeface="ＭＳ Ｐゴシック" pitchFamily="34" charset="-128"/>
              </a:rPr>
              <a:t>Présenter les leçons apprises</a:t>
            </a:r>
          </a:p>
          <a:p>
            <a:pPr>
              <a:buFontTx/>
              <a:buChar char="•"/>
              <a:defRPr/>
            </a:pPr>
            <a:r>
              <a:rPr lang="fr-FR" sz="2200" noProof="0" dirty="0" smtClean="0">
                <a:solidFill>
                  <a:srgbClr val="000000"/>
                </a:solidFill>
                <a:ea typeface="ＭＳ Ｐゴシック" pitchFamily="34" charset="-128"/>
              </a:rPr>
              <a:t>Classer par ordre de priorité certains cas pour une intervention immédiate</a:t>
            </a:r>
          </a:p>
          <a:p>
            <a:pPr>
              <a:buFontTx/>
              <a:buChar char="•"/>
              <a:defRPr/>
            </a:pPr>
            <a:r>
              <a:rPr lang="fr-FR" sz="2200" noProof="0" dirty="0" smtClean="0">
                <a:solidFill>
                  <a:srgbClr val="000000"/>
                </a:solidFill>
                <a:ea typeface="ＭＳ Ｐゴシック" pitchFamily="34" charset="-128"/>
              </a:rPr>
              <a:t>Prendre des décisions conjointes pour des dossiers complexes.  </a:t>
            </a:r>
          </a:p>
        </p:txBody>
      </p:sp>
    </p:spTree>
    <p:extLst>
      <p:ext uri="{BB962C8B-B14F-4D97-AF65-F5344CB8AC3E}">
        <p14:creationId xmlns:p14="http://schemas.microsoft.com/office/powerpoint/2010/main" val="3136427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noProof="0" smtClean="0">
                <a:solidFill>
                  <a:srgbClr val="000000"/>
                </a:solidFill>
              </a:rPr>
              <a:t>POINTS CLÉS DE L’APPRENTISSAGE</a:t>
            </a:r>
            <a:endParaRPr lang="fr-FR" b="1" noProof="0">
              <a:solidFill>
                <a:srgbClr val="000000"/>
              </a:solidFill>
            </a:endParaRPr>
          </a:p>
        </p:txBody>
      </p:sp>
      <p:sp>
        <p:nvSpPr>
          <p:cNvPr id="3" name="Content Placeholder 2"/>
          <p:cNvSpPr>
            <a:spLocks noGrp="1"/>
          </p:cNvSpPr>
          <p:nvPr>
            <p:ph idx="1"/>
          </p:nvPr>
        </p:nvSpPr>
        <p:spPr/>
        <p:txBody>
          <a:bodyPr/>
          <a:lstStyle/>
          <a:p>
            <a:pPr>
              <a:buFont typeface="Arial" panose="020B0604020202020204" pitchFamily="34" charset="0"/>
              <a:buChar char="•"/>
            </a:pPr>
            <a:r>
              <a:rPr lang="fr-FR" sz="2200" noProof="0" dirty="0" smtClean="0">
                <a:solidFill>
                  <a:srgbClr val="000000"/>
                </a:solidFill>
              </a:rPr>
              <a:t>Des réunions de révision de dossier sont tenues pour </a:t>
            </a:r>
            <a:r>
              <a:rPr lang="fr-FR" sz="2200" b="1" noProof="0" dirty="0" smtClean="0">
                <a:solidFill>
                  <a:srgbClr val="000000"/>
                </a:solidFill>
              </a:rPr>
              <a:t>tous les cas</a:t>
            </a:r>
          </a:p>
          <a:p>
            <a:pPr>
              <a:buFont typeface="Arial" panose="020B0604020202020204" pitchFamily="34" charset="0"/>
              <a:buChar char="•"/>
            </a:pPr>
            <a:r>
              <a:rPr lang="fr-FR" sz="2200" noProof="0" dirty="0" smtClean="0">
                <a:solidFill>
                  <a:srgbClr val="000000"/>
                </a:solidFill>
              </a:rPr>
              <a:t>Comme dans les réunions de planification de la prise en charge, les réunions de révision de dossiers </a:t>
            </a:r>
            <a:r>
              <a:rPr lang="fr-FR" sz="2200" b="1" noProof="0" dirty="0" smtClean="0">
                <a:solidFill>
                  <a:srgbClr val="000000"/>
                </a:solidFill>
              </a:rPr>
              <a:t>impliquent l’enfant et la famille</a:t>
            </a:r>
          </a:p>
          <a:p>
            <a:pPr>
              <a:buFont typeface="Arial" panose="020B0604020202020204" pitchFamily="34" charset="0"/>
              <a:buChar char="•"/>
            </a:pPr>
            <a:r>
              <a:rPr lang="fr-FR" sz="2200" noProof="0" dirty="0" smtClean="0">
                <a:solidFill>
                  <a:srgbClr val="000000"/>
                </a:solidFill>
              </a:rPr>
              <a:t>Les travailleurs sociaux doivent se préparer pour les réunions de révision de dossiers. </a:t>
            </a:r>
          </a:p>
          <a:p>
            <a:pPr>
              <a:buFont typeface="Arial" panose="020B0604020202020204" pitchFamily="34" charset="0"/>
              <a:buChar char="•"/>
            </a:pPr>
            <a:r>
              <a:rPr lang="fr-FR" sz="2200" noProof="0" dirty="0" smtClean="0">
                <a:solidFill>
                  <a:srgbClr val="000000"/>
                </a:solidFill>
              </a:rPr>
              <a:t>Les cas complexes pourraient nécessiter des conférences de cas.</a:t>
            </a:r>
          </a:p>
          <a:p>
            <a:pPr>
              <a:buFont typeface="Arial" panose="020B0604020202020204" pitchFamily="34" charset="0"/>
              <a:buChar char="•"/>
            </a:pPr>
            <a:r>
              <a:rPr lang="fr-FR" sz="2200" b="1" noProof="0" dirty="0" smtClean="0">
                <a:solidFill>
                  <a:srgbClr val="000000"/>
                </a:solidFill>
              </a:rPr>
              <a:t>Les réunions de gestion de cas </a:t>
            </a:r>
            <a:r>
              <a:rPr lang="fr-FR" sz="2200" noProof="0" dirty="0" smtClean="0">
                <a:solidFill>
                  <a:srgbClr val="000000"/>
                </a:solidFill>
              </a:rPr>
              <a:t>sont des réunions 	inter-</a:t>
            </a:r>
            <a:r>
              <a:rPr lang="en-US" sz="2200" noProof="0" dirty="0" err="1" smtClean="0">
                <a:solidFill>
                  <a:srgbClr val="000000"/>
                </a:solidFill>
              </a:rPr>
              <a:t>agence</a:t>
            </a:r>
            <a:r>
              <a:rPr lang="fr-FR" sz="2200" noProof="0" dirty="0" smtClean="0">
                <a:solidFill>
                  <a:srgbClr val="000000"/>
                </a:solidFill>
              </a:rPr>
              <a:t>s de révision des dossiers et 	supervision</a:t>
            </a:r>
            <a:endParaRPr lang="fr-FR" sz="2200" noProof="0" dirty="0">
              <a:solidFill>
                <a:srgbClr val="000000"/>
              </a:solidFill>
            </a:endParaRPr>
          </a:p>
        </p:txBody>
      </p:sp>
    </p:spTree>
    <p:extLst>
      <p:ext uri="{BB962C8B-B14F-4D97-AF65-F5344CB8AC3E}">
        <p14:creationId xmlns:p14="http://schemas.microsoft.com/office/powerpoint/2010/main" val="24160514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35298404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Title 1"/>
          <p:cNvSpPr>
            <a:spLocks noGrp="1"/>
          </p:cNvSpPr>
          <p:nvPr>
            <p:ph type="title"/>
          </p:nvPr>
        </p:nvSpPr>
        <p:spPr>
          <a:xfrm>
            <a:off x="250825" y="188640"/>
            <a:ext cx="7777163" cy="1440160"/>
          </a:xfrm>
        </p:spPr>
        <p:txBody>
          <a:bodyPr/>
          <a:lstStyle/>
          <a:p>
            <a:pPr>
              <a:defRPr/>
            </a:pPr>
            <a:r>
              <a:rPr lang="fr-FR" sz="3000" b="1" noProof="0" smtClean="0">
                <a:solidFill>
                  <a:srgbClr val="000000"/>
                </a:solidFill>
                <a:ea typeface="ＭＳ Ｐゴシック" pitchFamily="34" charset="-128"/>
              </a:rPr>
              <a:t>Objectif du module et acquis d'apprentissage</a:t>
            </a:r>
          </a:p>
        </p:txBody>
      </p:sp>
      <p:sp>
        <p:nvSpPr>
          <p:cNvPr id="349187" name="Content Placeholder 2"/>
          <p:cNvSpPr>
            <a:spLocks noGrp="1"/>
          </p:cNvSpPr>
          <p:nvPr>
            <p:ph idx="1"/>
          </p:nvPr>
        </p:nvSpPr>
        <p:spPr>
          <a:xfrm>
            <a:off x="250825" y="1412776"/>
            <a:ext cx="8642350" cy="4680049"/>
          </a:xfrm>
        </p:spPr>
        <p:txBody>
          <a:bodyPr/>
          <a:lstStyle/>
          <a:p>
            <a:pPr>
              <a:defRPr/>
            </a:pPr>
            <a:r>
              <a:rPr lang="fr-FR" sz="2000" b="1" noProof="0" dirty="0" smtClean="0">
                <a:solidFill>
                  <a:srgbClr val="000000"/>
                </a:solidFill>
                <a:ea typeface="ＭＳ Ｐゴシック" pitchFamily="34" charset="-128"/>
              </a:rPr>
              <a:t>Objectif du module : </a:t>
            </a:r>
            <a:r>
              <a:rPr lang="fr-FR" sz="2000" noProof="0" dirty="0" smtClean="0">
                <a:solidFill>
                  <a:srgbClr val="000000"/>
                </a:solidFill>
                <a:ea typeface="ＭＳ Ｐゴシック" pitchFamily="34" charset="-128"/>
              </a:rPr>
              <a:t>Enseigner aux participants l'étape de la gestion de cas relative au suivi et à </a:t>
            </a:r>
            <a:r>
              <a:rPr lang="es-ES_tradnl" sz="2000" noProof="0" dirty="0" smtClean="0">
                <a:solidFill>
                  <a:srgbClr val="000000"/>
                </a:solidFill>
                <a:ea typeface="ＭＳ Ｐゴシック" pitchFamily="34" charset="-128"/>
              </a:rPr>
              <a:t>la </a:t>
            </a:r>
            <a:r>
              <a:rPr lang="es-ES_tradnl" sz="2000" noProof="0" dirty="0" err="1" smtClean="0">
                <a:solidFill>
                  <a:srgbClr val="000000"/>
                </a:solidFill>
                <a:ea typeface="ＭＳ Ｐゴシック" pitchFamily="34" charset="-128"/>
              </a:rPr>
              <a:t>revue</a:t>
            </a:r>
            <a:r>
              <a:rPr lang="fr-FR" sz="2000" noProof="0" dirty="0" smtClean="0">
                <a:solidFill>
                  <a:srgbClr val="000000"/>
                </a:solidFill>
                <a:ea typeface="ＭＳ Ｐゴシック" pitchFamily="34" charset="-128"/>
              </a:rPr>
              <a:t>, et leur donner l'opportunité de mettre en pratique la résolution des problèmes communs identifiés lors de la révision.</a:t>
            </a:r>
          </a:p>
          <a:p>
            <a:pPr>
              <a:defRPr/>
            </a:pPr>
            <a:endParaRPr lang="fr-FR" sz="1200" noProof="0" dirty="0" smtClean="0">
              <a:solidFill>
                <a:srgbClr val="000000"/>
              </a:solidFill>
              <a:ea typeface="ＭＳ Ｐゴシック" pitchFamily="34" charset="-128"/>
            </a:endParaRPr>
          </a:p>
          <a:p>
            <a:pPr>
              <a:defRPr/>
            </a:pPr>
            <a:r>
              <a:rPr lang="fr-FR" sz="2000" b="1" noProof="0" dirty="0" smtClean="0">
                <a:solidFill>
                  <a:srgbClr val="000000"/>
                </a:solidFill>
                <a:ea typeface="ＭＳ Ｐゴシック" pitchFamily="34" charset="-128"/>
              </a:rPr>
              <a:t>Acquis d'apprentissage : </a:t>
            </a:r>
          </a:p>
          <a:p>
            <a:pPr>
              <a:buFontTx/>
              <a:buChar char="•"/>
              <a:defRPr/>
            </a:pPr>
            <a:r>
              <a:rPr lang="fr-FR" sz="1800" noProof="0" dirty="0" smtClean="0">
                <a:solidFill>
                  <a:srgbClr val="000000"/>
                </a:solidFill>
                <a:ea typeface="ＭＳ Ｐゴシック" pitchFamily="34" charset="-128"/>
              </a:rPr>
              <a:t>Expliquer l'étape de la gestion de cas relative au suivi et à l'évaluation ;</a:t>
            </a:r>
          </a:p>
          <a:p>
            <a:pPr>
              <a:buFontTx/>
              <a:buChar char="•"/>
              <a:defRPr/>
            </a:pPr>
            <a:r>
              <a:rPr lang="fr-FR" sz="1800" noProof="0" dirty="0" smtClean="0">
                <a:solidFill>
                  <a:srgbClr val="000000"/>
                </a:solidFill>
                <a:ea typeface="ＭＳ Ｐゴシック" pitchFamily="34" charset="-128"/>
              </a:rPr>
              <a:t>Connaitre certains outils qui peuvent être utilisés pour gérer les dossiers nécessitant suivi et évaluation ; </a:t>
            </a:r>
          </a:p>
          <a:p>
            <a:pPr>
              <a:buFontTx/>
              <a:buChar char="•"/>
              <a:defRPr/>
            </a:pPr>
            <a:r>
              <a:rPr lang="fr-FR" sz="1800" noProof="0" dirty="0" smtClean="0">
                <a:solidFill>
                  <a:srgbClr val="000000"/>
                </a:solidFill>
                <a:ea typeface="ＭＳ Ｐゴシック" pitchFamily="34" charset="-128"/>
              </a:rPr>
              <a:t>Résoudre certains problèmes communs identifiés lors de </a:t>
            </a:r>
            <a:r>
              <a:rPr lang="es-ES_tradnl" sz="1800" noProof="0" dirty="0" smtClean="0">
                <a:solidFill>
                  <a:srgbClr val="000000"/>
                </a:solidFill>
                <a:ea typeface="ＭＳ Ｐゴシック" pitchFamily="34" charset="-128"/>
              </a:rPr>
              <a:t>la </a:t>
            </a:r>
            <a:r>
              <a:rPr lang="es-ES_tradnl" sz="1800" noProof="0" dirty="0" err="1" smtClean="0">
                <a:solidFill>
                  <a:srgbClr val="000000"/>
                </a:solidFill>
                <a:ea typeface="ＭＳ Ｐゴシック" pitchFamily="34" charset="-128"/>
              </a:rPr>
              <a:t>revue</a:t>
            </a:r>
            <a:r>
              <a:rPr lang="fr-FR" sz="1800" noProof="0" dirty="0" smtClean="0">
                <a:solidFill>
                  <a:srgbClr val="000000"/>
                </a:solidFill>
                <a:ea typeface="ＭＳ Ｐゴシック" pitchFamily="34" charset="-128"/>
              </a:rPr>
              <a:t> ;</a:t>
            </a:r>
          </a:p>
          <a:p>
            <a:pPr>
              <a:buFontTx/>
              <a:buChar char="•"/>
              <a:defRPr/>
            </a:pPr>
            <a:r>
              <a:rPr lang="fr-FR" sz="1800" noProof="0" dirty="0" smtClean="0">
                <a:solidFill>
                  <a:srgbClr val="000000"/>
                </a:solidFill>
                <a:ea typeface="ＭＳ Ｐゴシック" pitchFamily="34" charset="-128"/>
              </a:rPr>
              <a:t>Mettre en application les meilleures pratiques de </a:t>
            </a:r>
            <a:r>
              <a:rPr lang="en-US" sz="1800" noProof="0" dirty="0" smtClean="0">
                <a:solidFill>
                  <a:srgbClr val="000000"/>
                </a:solidFill>
                <a:ea typeface="ＭＳ Ｐゴシック" pitchFamily="34" charset="-128"/>
              </a:rPr>
              <a:t>revue</a:t>
            </a:r>
            <a:r>
              <a:rPr lang="fr-FR" sz="1800" noProof="0" dirty="0" smtClean="0">
                <a:solidFill>
                  <a:srgbClr val="000000"/>
                </a:solidFill>
                <a:ea typeface="ＭＳ Ｐゴシック" pitchFamily="34" charset="-128"/>
              </a:rPr>
              <a:t> relativement à la planification d’une réunion d'étude de cas ;</a:t>
            </a:r>
          </a:p>
          <a:p>
            <a:pPr>
              <a:buFontTx/>
              <a:buChar char="•"/>
              <a:defRPr/>
            </a:pPr>
            <a:r>
              <a:rPr lang="fr-FR" sz="1800" noProof="0" dirty="0" smtClean="0">
                <a:solidFill>
                  <a:srgbClr val="000000"/>
                </a:solidFill>
                <a:ea typeface="ＭＳ Ｐゴシック" pitchFamily="34" charset="-128"/>
              </a:rPr>
              <a:t>Connaitre la différence entre </a:t>
            </a:r>
            <a:r>
              <a:rPr lang="en-US" sz="1800" noProof="0" dirty="0" smtClean="0">
                <a:solidFill>
                  <a:srgbClr val="000000"/>
                </a:solidFill>
                <a:ea typeface="ＭＳ Ｐゴシック" pitchFamily="34" charset="-128"/>
              </a:rPr>
              <a:t>revue</a:t>
            </a:r>
            <a:r>
              <a:rPr lang="fr-FR" sz="1800" noProof="0" dirty="0" smtClean="0">
                <a:solidFill>
                  <a:srgbClr val="000000"/>
                </a:solidFill>
                <a:ea typeface="ＭＳ Ｐゴシック" pitchFamily="34" charset="-128"/>
              </a:rPr>
              <a:t> de dossiers et planification de de prise en charge, conférence de dossier et réunions de gestion de cas.</a:t>
            </a:r>
          </a:p>
          <a:p>
            <a:pPr>
              <a:buFontTx/>
              <a:buChar char="•"/>
              <a:defRPr/>
            </a:pPr>
            <a:r>
              <a:rPr lang="fr-FR" sz="1800" noProof="0" dirty="0" smtClean="0">
                <a:solidFill>
                  <a:srgbClr val="000000"/>
                </a:solidFill>
                <a:ea typeface="ＭＳ Ｐゴシック" pitchFamily="34" charset="-128"/>
              </a:rPr>
              <a:t>Connaitre les différentes formes de gestion de cas à utiliser pour certains cas.</a:t>
            </a:r>
          </a:p>
          <a:p>
            <a:pPr>
              <a:defRPr/>
            </a:pPr>
            <a:endParaRPr lang="fr-FR" b="1" noProof="0" dirty="0" smtClean="0">
              <a:solidFill>
                <a:srgbClr val="000000"/>
              </a:solidFill>
              <a:ea typeface="ＭＳ Ｐゴシック" pitchFamily="34" charset="-128"/>
            </a:endParaRPr>
          </a:p>
          <a:p>
            <a:pPr>
              <a:defRPr/>
            </a:pPr>
            <a:endParaRPr lang="fr-FR"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779126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Title 1"/>
          <p:cNvSpPr>
            <a:spLocks noGrp="1"/>
          </p:cNvSpPr>
          <p:nvPr>
            <p:ph type="title"/>
          </p:nvPr>
        </p:nvSpPr>
        <p:spPr>
          <a:xfrm>
            <a:off x="250825" y="188640"/>
            <a:ext cx="7777163" cy="1440160"/>
          </a:xfrm>
        </p:spPr>
        <p:txBody>
          <a:bodyPr/>
          <a:lstStyle/>
          <a:p>
            <a:pPr>
              <a:defRPr/>
            </a:pPr>
            <a:r>
              <a:rPr lang="fr-FR" sz="3000" b="1" noProof="0" smtClean="0">
                <a:solidFill>
                  <a:srgbClr val="000000"/>
                </a:solidFill>
                <a:ea typeface="ＭＳ Ｐゴシック" pitchFamily="34" charset="-128"/>
              </a:rPr>
              <a:t>Objectif du module et acquis d'apprentissage</a:t>
            </a:r>
          </a:p>
        </p:txBody>
      </p:sp>
      <p:sp>
        <p:nvSpPr>
          <p:cNvPr id="349187" name="Content Placeholder 2"/>
          <p:cNvSpPr>
            <a:spLocks noGrp="1"/>
          </p:cNvSpPr>
          <p:nvPr>
            <p:ph idx="1"/>
          </p:nvPr>
        </p:nvSpPr>
        <p:spPr>
          <a:xfrm>
            <a:off x="250825" y="1412776"/>
            <a:ext cx="8642350" cy="4680049"/>
          </a:xfrm>
        </p:spPr>
        <p:txBody>
          <a:bodyPr/>
          <a:lstStyle/>
          <a:p>
            <a:pPr>
              <a:defRPr/>
            </a:pPr>
            <a:r>
              <a:rPr lang="fr-FR" sz="2000" b="1" noProof="0" dirty="0" smtClean="0">
                <a:solidFill>
                  <a:srgbClr val="000000"/>
                </a:solidFill>
                <a:ea typeface="ＭＳ Ｐゴシック" pitchFamily="34" charset="-128"/>
              </a:rPr>
              <a:t>Objectif du module : </a:t>
            </a:r>
            <a:r>
              <a:rPr lang="fr-FR" sz="2000" noProof="0" dirty="0" smtClean="0">
                <a:solidFill>
                  <a:srgbClr val="000000"/>
                </a:solidFill>
                <a:ea typeface="ＭＳ Ｐゴシック" pitchFamily="34" charset="-128"/>
              </a:rPr>
              <a:t>Enseigner aux participants l'étape de la gestion de cas relative au suivi et à la </a:t>
            </a:r>
            <a:r>
              <a:rPr lang="en-US" sz="2000" noProof="0" dirty="0" smtClean="0">
                <a:solidFill>
                  <a:srgbClr val="000000"/>
                </a:solidFill>
                <a:ea typeface="ＭＳ Ｐゴシック" pitchFamily="34" charset="-128"/>
              </a:rPr>
              <a:t>revue</a:t>
            </a:r>
            <a:r>
              <a:rPr lang="fr-FR" sz="2000" noProof="0" dirty="0" smtClean="0">
                <a:solidFill>
                  <a:srgbClr val="000000"/>
                </a:solidFill>
                <a:ea typeface="ＭＳ Ｐゴシック" pitchFamily="34" charset="-128"/>
              </a:rPr>
              <a:t>, et leur donner l'opportunité de mettre en pratique la résolution des problèmes communs identifiés lors de la révision.</a:t>
            </a:r>
          </a:p>
          <a:p>
            <a:pPr>
              <a:defRPr/>
            </a:pPr>
            <a:endParaRPr lang="fr-FR" sz="2000" noProof="0" dirty="0" smtClean="0">
              <a:solidFill>
                <a:srgbClr val="000000"/>
              </a:solidFill>
              <a:ea typeface="ＭＳ Ｐゴシック" pitchFamily="34" charset="-128"/>
            </a:endParaRPr>
          </a:p>
          <a:p>
            <a:pPr>
              <a:defRPr/>
            </a:pPr>
            <a:r>
              <a:rPr lang="fr-FR" sz="2000" b="1" noProof="0" dirty="0" smtClean="0">
                <a:solidFill>
                  <a:srgbClr val="000000"/>
                </a:solidFill>
                <a:ea typeface="ＭＳ Ｐゴシック" pitchFamily="34" charset="-128"/>
              </a:rPr>
              <a:t>Acquis d'apprentissage : </a:t>
            </a:r>
          </a:p>
          <a:p>
            <a:pPr>
              <a:buFontTx/>
              <a:buChar char="•"/>
              <a:defRPr/>
            </a:pPr>
            <a:r>
              <a:rPr lang="fr-FR" sz="1800" noProof="0" dirty="0" smtClean="0">
                <a:solidFill>
                  <a:srgbClr val="000000"/>
                </a:solidFill>
                <a:ea typeface="ＭＳ Ｐゴシック" pitchFamily="34" charset="-128"/>
              </a:rPr>
              <a:t>Expliquer l'étape de la gestion de cas relative au suivi et à l'évaluation ;</a:t>
            </a:r>
          </a:p>
          <a:p>
            <a:pPr>
              <a:buFontTx/>
              <a:buChar char="•"/>
              <a:defRPr/>
            </a:pPr>
            <a:r>
              <a:rPr lang="fr-FR" sz="1800" noProof="0" dirty="0" smtClean="0">
                <a:solidFill>
                  <a:srgbClr val="000000"/>
                </a:solidFill>
                <a:ea typeface="ＭＳ Ｐゴシック" pitchFamily="34" charset="-128"/>
              </a:rPr>
              <a:t>Connaitre certains outils qui peuvent être utilisés pour gérer les dossiers nécessitant suivi et évaluation ; </a:t>
            </a:r>
          </a:p>
          <a:p>
            <a:pPr>
              <a:buFontTx/>
              <a:buChar char="•"/>
              <a:defRPr/>
            </a:pPr>
            <a:r>
              <a:rPr lang="fr-FR" sz="1800" noProof="0" dirty="0" smtClean="0">
                <a:solidFill>
                  <a:srgbClr val="000000"/>
                </a:solidFill>
                <a:ea typeface="ＭＳ Ｐゴシック" pitchFamily="34" charset="-128"/>
              </a:rPr>
              <a:t>Résoudre certains problèmes communs identifiés lors de </a:t>
            </a:r>
            <a:r>
              <a:rPr lang="es-ES_tradnl" sz="1800" noProof="0" dirty="0" smtClean="0">
                <a:solidFill>
                  <a:srgbClr val="000000"/>
                </a:solidFill>
                <a:ea typeface="ＭＳ Ｐゴシック" pitchFamily="34" charset="-128"/>
              </a:rPr>
              <a:t>la </a:t>
            </a:r>
            <a:r>
              <a:rPr lang="es-ES_tradnl" sz="1800" noProof="0" dirty="0" err="1" smtClean="0">
                <a:solidFill>
                  <a:srgbClr val="000000"/>
                </a:solidFill>
                <a:ea typeface="ＭＳ Ｐゴシック" pitchFamily="34" charset="-128"/>
              </a:rPr>
              <a:t>revue</a:t>
            </a:r>
            <a:r>
              <a:rPr lang="fr-FR" sz="1800" noProof="0" dirty="0" smtClean="0">
                <a:solidFill>
                  <a:srgbClr val="000000"/>
                </a:solidFill>
                <a:ea typeface="ＭＳ Ｐゴシック" pitchFamily="34" charset="-128"/>
              </a:rPr>
              <a:t> ;</a:t>
            </a:r>
          </a:p>
          <a:p>
            <a:pPr>
              <a:buFontTx/>
              <a:buChar char="•"/>
              <a:defRPr/>
            </a:pPr>
            <a:r>
              <a:rPr lang="fr-FR" sz="1800" noProof="0" dirty="0" smtClean="0">
                <a:solidFill>
                  <a:srgbClr val="000000"/>
                </a:solidFill>
                <a:ea typeface="ＭＳ Ｐゴシック" pitchFamily="34" charset="-128"/>
              </a:rPr>
              <a:t>Mettre en application les meilleures pratiques de </a:t>
            </a:r>
            <a:r>
              <a:rPr lang="en-US" sz="1800" noProof="0" dirty="0" smtClean="0">
                <a:solidFill>
                  <a:srgbClr val="000000"/>
                </a:solidFill>
                <a:ea typeface="ＭＳ Ｐゴシック" pitchFamily="34" charset="-128"/>
              </a:rPr>
              <a:t>revue</a:t>
            </a:r>
            <a:r>
              <a:rPr lang="fr-FR" sz="1800" noProof="0" dirty="0" smtClean="0">
                <a:solidFill>
                  <a:srgbClr val="000000"/>
                </a:solidFill>
                <a:ea typeface="ＭＳ Ｐゴシック" pitchFamily="34" charset="-128"/>
              </a:rPr>
              <a:t> relativement à la planification d’une réunion d'étude de cas ;</a:t>
            </a:r>
          </a:p>
          <a:p>
            <a:pPr>
              <a:buFontTx/>
              <a:buChar char="•"/>
              <a:defRPr/>
            </a:pPr>
            <a:r>
              <a:rPr lang="fr-FR" sz="1800" noProof="0" dirty="0" smtClean="0">
                <a:solidFill>
                  <a:srgbClr val="000000"/>
                </a:solidFill>
                <a:ea typeface="ＭＳ Ｐゴシック" pitchFamily="34" charset="-128"/>
              </a:rPr>
              <a:t>Connaitre la différence entre </a:t>
            </a:r>
            <a:r>
              <a:rPr lang="en-US" sz="1800" noProof="0" dirty="0" smtClean="0">
                <a:solidFill>
                  <a:srgbClr val="000000"/>
                </a:solidFill>
                <a:ea typeface="ＭＳ Ｐゴシック" pitchFamily="34" charset="-128"/>
              </a:rPr>
              <a:t>revue</a:t>
            </a:r>
            <a:r>
              <a:rPr lang="fr-FR" sz="1800" noProof="0" dirty="0" smtClean="0">
                <a:solidFill>
                  <a:srgbClr val="000000"/>
                </a:solidFill>
                <a:ea typeface="ＭＳ Ｐゴシック" pitchFamily="34" charset="-128"/>
              </a:rPr>
              <a:t> de cas et plan de prise en charge, conférence de dossiers et réunions de gestion de cas.</a:t>
            </a:r>
          </a:p>
          <a:p>
            <a:pPr>
              <a:buFontTx/>
              <a:buChar char="•"/>
              <a:defRPr/>
            </a:pPr>
            <a:r>
              <a:rPr lang="fr-FR" sz="1800" noProof="0" dirty="0" smtClean="0">
                <a:solidFill>
                  <a:srgbClr val="000000"/>
                </a:solidFill>
                <a:ea typeface="ＭＳ Ｐゴシック" pitchFamily="34" charset="-128"/>
              </a:rPr>
              <a:t>Connaitre les différentes formes de gestion de cas à utiliser pour certains cas.</a:t>
            </a:r>
          </a:p>
          <a:p>
            <a:pPr>
              <a:defRPr/>
            </a:pPr>
            <a:endParaRPr lang="fr-FR" sz="1800" b="1" noProof="0" dirty="0" smtClean="0">
              <a:solidFill>
                <a:srgbClr val="000000"/>
              </a:solidFill>
              <a:ea typeface="ＭＳ Ｐゴシック" pitchFamily="34" charset="-128"/>
            </a:endParaRPr>
          </a:p>
          <a:p>
            <a:pPr>
              <a:defRPr/>
            </a:pPr>
            <a:endParaRPr lang="fr-FR" sz="1800"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783386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Title 1"/>
          <p:cNvSpPr>
            <a:spLocks noGrp="1"/>
          </p:cNvSpPr>
          <p:nvPr>
            <p:ph type="title"/>
          </p:nvPr>
        </p:nvSpPr>
        <p:spPr/>
        <p:txBody>
          <a:bodyPr/>
          <a:lstStyle/>
          <a:p>
            <a:pPr algn="ctr">
              <a:defRPr/>
            </a:pPr>
            <a:r>
              <a:rPr lang="fr-FR" cap="none" noProof="0" smtClean="0">
                <a:solidFill>
                  <a:srgbClr val="000000"/>
                </a:solidFill>
                <a:ea typeface="ＭＳ Ｐゴシック" pitchFamily="34" charset="-128"/>
              </a:rPr>
              <a:t>EXERCICE 1</a:t>
            </a:r>
          </a:p>
        </p:txBody>
      </p:sp>
      <p:sp>
        <p:nvSpPr>
          <p:cNvPr id="351235" name="Text Placeholder 2"/>
          <p:cNvSpPr>
            <a:spLocks noGrp="1"/>
          </p:cNvSpPr>
          <p:nvPr>
            <p:ph type="body" idx="1"/>
          </p:nvPr>
        </p:nvSpPr>
        <p:spPr/>
        <p:txBody>
          <a:bodyPr/>
          <a:lstStyle/>
          <a:p>
            <a:pPr algn="ctr">
              <a:defRPr/>
            </a:pPr>
            <a:r>
              <a:rPr lang="fr-FR" sz="4000" b="1" noProof="0" dirty="0" smtClean="0">
                <a:solidFill>
                  <a:srgbClr val="000000"/>
                </a:solidFill>
                <a:ea typeface="ＭＳ Ｐゴシック" pitchFamily="34" charset="-128"/>
              </a:rPr>
              <a:t>Compréhension du suivi et de la </a:t>
            </a:r>
            <a:r>
              <a:rPr lang="en-US" sz="4000" b="1" noProof="0" dirty="0" smtClean="0">
                <a:solidFill>
                  <a:srgbClr val="000000"/>
                </a:solidFill>
                <a:ea typeface="ＭＳ Ｐゴシック" pitchFamily="34" charset="-128"/>
              </a:rPr>
              <a:t>revue</a:t>
            </a:r>
            <a:r>
              <a:rPr lang="fr-FR" sz="4000" b="1" noProof="0" dirty="0" smtClean="0">
                <a:solidFill>
                  <a:srgbClr val="000000"/>
                </a:solidFill>
                <a:ea typeface="ＭＳ Ｐゴシック" pitchFamily="34" charset="-128"/>
              </a:rPr>
              <a:t> </a:t>
            </a:r>
          </a:p>
          <a:p>
            <a:pPr algn="ctr">
              <a:defRPr/>
            </a:pPr>
            <a:endParaRPr lang="fr-FR" sz="4000"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7928718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Suivi et </a:t>
            </a:r>
            <a:r>
              <a:rPr lang="en-US" b="1" noProof="0" dirty="0" smtClean="0">
                <a:solidFill>
                  <a:srgbClr val="000000"/>
                </a:solidFill>
                <a:ea typeface="ＭＳ Ｐゴシック" pitchFamily="34" charset="-128"/>
              </a:rPr>
              <a:t>revue</a:t>
            </a:r>
            <a:endParaRPr lang="fr-FR" b="1" noProof="0" dirty="0" smtClean="0">
              <a:solidFill>
                <a:srgbClr val="000000"/>
              </a:solidFill>
              <a:ea typeface="ＭＳ Ｐゴシック" pitchFamily="34" charset="-128"/>
            </a:endParaRPr>
          </a:p>
        </p:txBody>
      </p:sp>
      <p:sp>
        <p:nvSpPr>
          <p:cNvPr id="352259" name="Content Placeholder 2"/>
          <p:cNvSpPr>
            <a:spLocks noGrp="1"/>
          </p:cNvSpPr>
          <p:nvPr>
            <p:ph idx="1"/>
          </p:nvPr>
        </p:nvSpPr>
        <p:spPr>
          <a:xfrm>
            <a:off x="250825" y="1700213"/>
            <a:ext cx="8497888" cy="4392612"/>
          </a:xfrm>
        </p:spPr>
        <p:txBody>
          <a:bodyPr/>
          <a:lstStyle/>
          <a:p>
            <a:pPr>
              <a:buFontTx/>
              <a:buChar char="•"/>
              <a:defRPr/>
            </a:pPr>
            <a:endParaRPr lang="fr-FR" b="1" noProof="0" dirty="0" smtClean="0">
              <a:solidFill>
                <a:srgbClr val="000000"/>
              </a:solidFill>
              <a:ea typeface="ＭＳ Ｐゴシック" pitchFamily="34" charset="-128"/>
            </a:endParaRPr>
          </a:p>
          <a:p>
            <a:pPr>
              <a:buFontTx/>
              <a:buChar char="•"/>
              <a:defRPr/>
            </a:pPr>
            <a:r>
              <a:rPr lang="fr-FR" b="1" noProof="0" dirty="0" smtClean="0">
                <a:solidFill>
                  <a:srgbClr val="000000"/>
                </a:solidFill>
                <a:ea typeface="ＭＳ Ｐゴシック" pitchFamily="34" charset="-128"/>
              </a:rPr>
              <a:t>Font partie de la même étape </a:t>
            </a:r>
            <a:r>
              <a:rPr lang="fr-FR" noProof="0" dirty="0" smtClean="0">
                <a:solidFill>
                  <a:srgbClr val="000000"/>
                </a:solidFill>
                <a:ea typeface="ＭＳ Ｐゴシック" pitchFamily="34" charset="-128"/>
              </a:rPr>
              <a:t>dans le processus de gestion de cas</a:t>
            </a:r>
          </a:p>
          <a:p>
            <a:pPr>
              <a:buFontTx/>
              <a:buChar char="•"/>
              <a:defRPr/>
            </a:pPr>
            <a:endParaRPr lang="fr-FR" noProof="0" dirty="0" smtClean="0">
              <a:solidFill>
                <a:srgbClr val="000000"/>
              </a:solidFill>
              <a:ea typeface="ＭＳ Ｐゴシック" pitchFamily="34" charset="-128"/>
            </a:endParaRPr>
          </a:p>
          <a:p>
            <a:pPr>
              <a:buFontTx/>
              <a:buChar char="•"/>
              <a:defRPr/>
            </a:pPr>
            <a:r>
              <a:rPr lang="fr-FR" b="1" noProof="0" dirty="0" smtClean="0">
                <a:solidFill>
                  <a:srgbClr val="000000"/>
                </a:solidFill>
                <a:ea typeface="ＭＳ Ｐゴシック" pitchFamily="34" charset="-128"/>
              </a:rPr>
              <a:t>Même objectif </a:t>
            </a:r>
            <a:r>
              <a:rPr lang="fr-FR" noProof="0" dirty="0" smtClean="0">
                <a:solidFill>
                  <a:srgbClr val="000000"/>
                </a:solidFill>
                <a:ea typeface="ＭＳ Ｐゴシック" pitchFamily="34" charset="-128"/>
              </a:rPr>
              <a:t>: S'assurer que le plan de prise en charge soit mis en œuvre et qu'il continue d'être pertinent et de répondre aux besoins de l'enfant.  </a:t>
            </a:r>
          </a:p>
          <a:p>
            <a:pPr>
              <a:buFontTx/>
              <a:buChar char="•"/>
              <a:defRPr/>
            </a:pPr>
            <a:endParaRPr lang="fr-FR" b="1" noProof="0" dirty="0" smtClean="0">
              <a:solidFill>
                <a:srgbClr val="000000"/>
              </a:solidFill>
              <a:ea typeface="ＭＳ Ｐゴシック" pitchFamily="34" charset="-128"/>
            </a:endParaRPr>
          </a:p>
          <a:p>
            <a:pPr>
              <a:buFontTx/>
              <a:buChar char="•"/>
              <a:defRPr/>
            </a:pPr>
            <a:r>
              <a:rPr lang="fr-FR" b="1" noProof="0" dirty="0" smtClean="0">
                <a:solidFill>
                  <a:srgbClr val="000000"/>
                </a:solidFill>
                <a:ea typeface="ＭＳ Ｐゴシック" pitchFamily="34" charset="-128"/>
              </a:rPr>
              <a:t>Différents objectifs</a:t>
            </a:r>
          </a:p>
          <a:p>
            <a:pPr>
              <a:buFontTx/>
              <a:buChar char="•"/>
              <a:defRPr/>
            </a:pPr>
            <a:endParaRPr lang="fr-FR" b="1" noProof="0" dirty="0" smtClean="0">
              <a:solidFill>
                <a:srgbClr val="000000"/>
              </a:solidFill>
              <a:ea typeface="ＭＳ Ｐゴシック" pitchFamily="34" charset="-128"/>
            </a:endParaRPr>
          </a:p>
          <a:p>
            <a:pPr marL="0" indent="0" algn="ctr">
              <a:defRPr/>
            </a:pPr>
            <a:r>
              <a:rPr lang="fr-FR" sz="1600" b="1" noProof="0" dirty="0" smtClean="0">
                <a:solidFill>
                  <a:srgbClr val="000000"/>
                </a:solidFill>
                <a:ea typeface="ＭＳ Ｐゴシック" pitchFamily="34" charset="-128"/>
              </a:rPr>
              <a:t>Directives relatives à la gestion de cas: Section 3</a:t>
            </a:r>
          </a:p>
          <a:p>
            <a:pP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093642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Qu’est-ce que le suivi </a:t>
            </a:r>
          </a:p>
        </p:txBody>
      </p:sp>
      <p:sp>
        <p:nvSpPr>
          <p:cNvPr id="353283" name="Content Placeholder 2"/>
          <p:cNvSpPr>
            <a:spLocks noGrp="1"/>
          </p:cNvSpPr>
          <p:nvPr>
            <p:ph idx="1"/>
          </p:nvPr>
        </p:nvSpPr>
        <p:spPr>
          <a:xfrm>
            <a:off x="250825" y="1700213"/>
            <a:ext cx="8642350" cy="4392612"/>
          </a:xfrm>
        </p:spPr>
        <p:txBody>
          <a:bodyPr/>
          <a:lstStyle/>
          <a:p>
            <a:pPr>
              <a:buFontTx/>
              <a:buChar char="•"/>
              <a:defRPr/>
            </a:pPr>
            <a:r>
              <a:rPr lang="fr-FR" noProof="0" dirty="0" smtClean="0">
                <a:solidFill>
                  <a:srgbClr val="000000"/>
                </a:solidFill>
                <a:ea typeface="ＭＳ Ｐゴシック" pitchFamily="34" charset="-128"/>
              </a:rPr>
              <a:t>Effectué régulièrement au cours du processus de gestion de cas avec l'enfant et sa famille et d'autres acteurs</a:t>
            </a:r>
          </a:p>
          <a:p>
            <a:pPr>
              <a:buFontTx/>
              <a:buChar char="•"/>
              <a:defRPr/>
            </a:pPr>
            <a:endParaRPr lang="fr-FR" noProof="0" dirty="0" smtClean="0">
              <a:solidFill>
                <a:srgbClr val="000000"/>
              </a:solidFill>
              <a:ea typeface="ＭＳ Ｐゴシック" pitchFamily="34" charset="-128"/>
            </a:endParaRPr>
          </a:p>
          <a:p>
            <a:pPr marL="0" indent="0">
              <a:defRPr/>
            </a:pPr>
            <a:r>
              <a:rPr lang="fr-FR" noProof="0" dirty="0" smtClean="0">
                <a:solidFill>
                  <a:srgbClr val="000000"/>
                </a:solidFill>
                <a:ea typeface="ＭＳ Ｐゴシック" pitchFamily="34" charset="-128"/>
              </a:rPr>
              <a:t>Vérifier:</a:t>
            </a:r>
          </a:p>
          <a:p>
            <a:pPr>
              <a:buFontTx/>
              <a:buChar char="•"/>
              <a:defRPr/>
            </a:pPr>
            <a:r>
              <a:rPr lang="fr-FR" noProof="0" dirty="0" smtClean="0">
                <a:solidFill>
                  <a:srgbClr val="000000"/>
                </a:solidFill>
                <a:ea typeface="ＭＳ Ｐゴシック" pitchFamily="34" charset="-128"/>
              </a:rPr>
              <a:t>Que l’enfant et la famille reçoivent les services adéquats pour subvenir à leurs besoins, conformément au plan de prise en charge. </a:t>
            </a:r>
          </a:p>
          <a:p>
            <a:pPr>
              <a:buFontTx/>
              <a:buChar char="•"/>
              <a:defRPr/>
            </a:pPr>
            <a:r>
              <a:rPr lang="fr-FR" noProof="0" dirty="0" smtClean="0">
                <a:solidFill>
                  <a:srgbClr val="000000"/>
                </a:solidFill>
                <a:ea typeface="ＭＳ Ｐゴシック" pitchFamily="34" charset="-128"/>
              </a:rPr>
              <a:t>Que la situation est stable et progresse de manière positive, conformément au plan de prise en charge.</a:t>
            </a:r>
          </a:p>
          <a:p>
            <a:pPr>
              <a:buFontTx/>
              <a:buChar char="•"/>
              <a:defRPr/>
            </a:pPr>
            <a:r>
              <a:rPr lang="fr-FR" noProof="0" dirty="0" smtClean="0">
                <a:solidFill>
                  <a:srgbClr val="000000"/>
                </a:solidFill>
                <a:ea typeface="ＭＳ Ｐゴシック" pitchFamily="34" charset="-128"/>
              </a:rPr>
              <a:t>Si la situation de l’enfant ou de la famille a changé.</a:t>
            </a:r>
          </a:p>
          <a:p>
            <a:pPr>
              <a:buFontTx/>
              <a:buChar char="•"/>
              <a:defRPr/>
            </a:pPr>
            <a:endParaRPr lang="fr-FR" noProof="0" dirty="0" smtClean="0">
              <a:solidFill>
                <a:srgbClr val="000000"/>
              </a:solidFill>
              <a:ea typeface="ＭＳ Ｐゴシック" pitchFamily="34" charset="-128"/>
            </a:endParaRPr>
          </a:p>
          <a:p>
            <a:pPr marL="0" indent="0" algn="ctr">
              <a:defRPr/>
            </a:pPr>
            <a:r>
              <a:rPr lang="fr-FR" sz="1600" noProof="0" dirty="0" smtClean="0">
                <a:solidFill>
                  <a:srgbClr val="000000"/>
                </a:solidFill>
                <a:ea typeface="ＭＳ Ｐゴシック" pitchFamily="34" charset="-128"/>
              </a:rPr>
              <a:t>Directives relatives à la gestion de cas: Section 3</a:t>
            </a: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738906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Pourquoi le suivi est nécessaire </a:t>
            </a:r>
          </a:p>
        </p:txBody>
      </p:sp>
      <p:sp>
        <p:nvSpPr>
          <p:cNvPr id="353283" name="Content Placeholder 2"/>
          <p:cNvSpPr>
            <a:spLocks noGrp="1"/>
          </p:cNvSpPr>
          <p:nvPr>
            <p:ph idx="1"/>
          </p:nvPr>
        </p:nvSpPr>
        <p:spPr>
          <a:xfrm>
            <a:off x="250825" y="1700213"/>
            <a:ext cx="8642350" cy="4392612"/>
          </a:xfrm>
        </p:spPr>
        <p:txBody>
          <a:bodyPr/>
          <a:lstStyle/>
          <a:p>
            <a:pPr marL="0" indent="0">
              <a:defRPr/>
            </a:pPr>
            <a:r>
              <a:rPr lang="fr-FR" sz="2800" noProof="0" dirty="0" smtClean="0">
                <a:solidFill>
                  <a:srgbClr val="000000"/>
                </a:solidFill>
                <a:ea typeface="ＭＳ Ｐゴシック" pitchFamily="34" charset="-128"/>
              </a:rPr>
              <a:t>Le suivi est nécessaire :</a:t>
            </a:r>
          </a:p>
          <a:p>
            <a:pPr>
              <a:buFontTx/>
              <a:buChar char="•"/>
              <a:defRPr/>
            </a:pPr>
            <a:r>
              <a:rPr lang="fr-FR" sz="2800" noProof="0" dirty="0" smtClean="0">
                <a:solidFill>
                  <a:srgbClr val="000000"/>
                </a:solidFill>
                <a:ea typeface="ＭＳ Ｐゴシック" pitchFamily="34" charset="-128"/>
              </a:rPr>
              <a:t>Pour aider les travailleurs sociaux à </a:t>
            </a:r>
            <a:r>
              <a:rPr lang="fr-FR" sz="2800" b="1" noProof="0" dirty="0" smtClean="0">
                <a:solidFill>
                  <a:srgbClr val="000000"/>
                </a:solidFill>
                <a:ea typeface="ＭＳ Ｐゴシック" pitchFamily="34" charset="-128"/>
              </a:rPr>
              <a:t>évaluer si le plan de prise en charge fonctionne.</a:t>
            </a:r>
          </a:p>
          <a:p>
            <a:pPr>
              <a:buFontTx/>
              <a:buChar char="•"/>
              <a:defRPr/>
            </a:pPr>
            <a:r>
              <a:rPr lang="fr-FR" sz="2800" noProof="0" dirty="0" smtClean="0">
                <a:solidFill>
                  <a:srgbClr val="000000"/>
                </a:solidFill>
                <a:ea typeface="ＭＳ Ｐゴシック" pitchFamily="34" charset="-128"/>
              </a:rPr>
              <a:t>Pour identifier des </a:t>
            </a:r>
            <a:r>
              <a:rPr lang="fr-FR" sz="2800" b="1" noProof="0" dirty="0" smtClean="0">
                <a:solidFill>
                  <a:srgbClr val="000000"/>
                </a:solidFill>
                <a:ea typeface="ＭＳ Ｐゴシック" pitchFamily="34" charset="-128"/>
              </a:rPr>
              <a:t>changements</a:t>
            </a:r>
            <a:r>
              <a:rPr lang="fr-FR" sz="2800" noProof="0" dirty="0" smtClean="0">
                <a:solidFill>
                  <a:srgbClr val="000000"/>
                </a:solidFill>
                <a:ea typeface="ＭＳ Ｐゴシック" pitchFamily="34" charset="-128"/>
              </a:rPr>
              <a:t> dans la situation de l’enfant et la famille </a:t>
            </a:r>
            <a:r>
              <a:rPr lang="fr-FR" sz="2800" b="1" noProof="0" dirty="0" smtClean="0">
                <a:solidFill>
                  <a:srgbClr val="000000"/>
                </a:solidFill>
                <a:ea typeface="ＭＳ Ｐゴシック" pitchFamily="34" charset="-128"/>
              </a:rPr>
              <a:t>qui nécessitent une </a:t>
            </a:r>
            <a:r>
              <a:rPr lang="en-US" sz="2800" b="1" noProof="0" dirty="0" smtClean="0">
                <a:solidFill>
                  <a:srgbClr val="000000"/>
                </a:solidFill>
                <a:ea typeface="ＭＳ Ｐゴシック" pitchFamily="34" charset="-128"/>
              </a:rPr>
              <a:t>revue</a:t>
            </a:r>
            <a:r>
              <a:rPr lang="fr-FR" sz="2800" b="1" noProof="0" dirty="0" smtClean="0">
                <a:solidFill>
                  <a:srgbClr val="000000"/>
                </a:solidFill>
                <a:ea typeface="ＭＳ Ｐゴシック" pitchFamily="34" charset="-128"/>
              </a:rPr>
              <a:t> </a:t>
            </a:r>
            <a:r>
              <a:rPr lang="fr-FR" sz="2800" noProof="0" dirty="0" smtClean="0">
                <a:solidFill>
                  <a:srgbClr val="000000"/>
                </a:solidFill>
                <a:ea typeface="ＭＳ Ｐゴシック" pitchFamily="34" charset="-128"/>
              </a:rPr>
              <a:t>et des changements potentiels dans le plan de prise en charge.</a:t>
            </a:r>
          </a:p>
          <a:p>
            <a:pPr>
              <a:buFontTx/>
              <a:buChar char="•"/>
              <a:defRPr/>
            </a:pPr>
            <a:r>
              <a:rPr lang="fr-FR" sz="2800" noProof="0" dirty="0" smtClean="0">
                <a:solidFill>
                  <a:srgbClr val="000000"/>
                </a:solidFill>
                <a:ea typeface="ＭＳ Ｐゴシック" pitchFamily="34" charset="-128"/>
              </a:rPr>
              <a:t>Évaluer </a:t>
            </a:r>
            <a:r>
              <a:rPr lang="fr-FR" sz="2800" b="1" noProof="0" dirty="0" smtClean="0">
                <a:solidFill>
                  <a:srgbClr val="000000"/>
                </a:solidFill>
                <a:ea typeface="ＭＳ Ｐゴシック" pitchFamily="34" charset="-128"/>
              </a:rPr>
              <a:t>si les facteurs de risque ont augmenté </a:t>
            </a:r>
            <a:r>
              <a:rPr lang="fr-FR" sz="2800" noProof="0" dirty="0" smtClean="0">
                <a:solidFill>
                  <a:srgbClr val="000000"/>
                </a:solidFill>
                <a:ea typeface="ＭＳ Ｐゴシック" pitchFamily="34" charset="-128"/>
              </a:rPr>
              <a:t>et si la mise en </a:t>
            </a:r>
            <a:r>
              <a:rPr lang="fr-FR" sz="2800" noProof="0" dirty="0" err="1" smtClean="0">
                <a:solidFill>
                  <a:srgbClr val="000000"/>
                </a:solidFill>
                <a:ea typeface="ＭＳ Ｐゴシック" pitchFamily="34" charset="-128"/>
              </a:rPr>
              <a:t>oeuvre</a:t>
            </a:r>
            <a:r>
              <a:rPr lang="fr-FR" sz="2800" noProof="0" dirty="0" smtClean="0">
                <a:solidFill>
                  <a:srgbClr val="000000"/>
                </a:solidFill>
                <a:ea typeface="ＭＳ Ｐゴシック" pitchFamily="34" charset="-128"/>
              </a:rPr>
              <a:t> </a:t>
            </a:r>
            <a:r>
              <a:rPr lang="fr-FR" sz="2800" b="1" noProof="0" dirty="0" smtClean="0">
                <a:solidFill>
                  <a:srgbClr val="000000"/>
                </a:solidFill>
                <a:ea typeface="ＭＳ Ｐゴシック" pitchFamily="34" charset="-128"/>
              </a:rPr>
              <a:t>d’autres actions urgentes </a:t>
            </a:r>
            <a:r>
              <a:rPr lang="fr-FR" sz="2800" noProof="0" dirty="0" smtClean="0">
                <a:solidFill>
                  <a:srgbClr val="000000"/>
                </a:solidFill>
                <a:ea typeface="ＭＳ Ｐゴシック" pitchFamily="34" charset="-128"/>
              </a:rPr>
              <a:t>est nécessaire.</a:t>
            </a:r>
          </a:p>
          <a:p>
            <a:pPr>
              <a:buFontTx/>
              <a:buChar char="•"/>
              <a:defRPr/>
            </a:pPr>
            <a:endParaRPr lang="fr-FR" noProof="0" dirty="0" smtClean="0">
              <a:solidFill>
                <a:srgbClr val="000000"/>
              </a:solidFill>
              <a:ea typeface="ＭＳ Ｐゴシック" pitchFamily="34" charset="-128"/>
            </a:endParaRPr>
          </a:p>
          <a:p>
            <a:pPr marL="0" indent="0">
              <a:defRPr/>
            </a:pPr>
            <a:endParaRPr lang="fr-FR" noProof="0" dirty="0" smtClean="0">
              <a:solidFill>
                <a:srgbClr val="000000"/>
              </a:solidFill>
              <a:ea typeface="ＭＳ Ｐゴシック" pitchFamily="34" charset="-128"/>
            </a:endParaRPr>
          </a:p>
          <a:p>
            <a:pPr marL="0" indent="0" algn="ctr">
              <a:defRPr/>
            </a:pPr>
            <a:r>
              <a:rPr lang="fr-FR" sz="1600" noProof="0" dirty="0" smtClean="0">
                <a:solidFill>
                  <a:srgbClr val="000000"/>
                </a:solidFill>
                <a:ea typeface="ＭＳ Ｐゴシック" pitchFamily="34" charset="-128"/>
              </a:rPr>
              <a:t>Directives relatives à la gestion de cas: Section 3</a:t>
            </a: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766749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557808"/>
            <a:ext cx="9036496" cy="1143000"/>
          </a:xfrm>
        </p:spPr>
        <p:txBody>
          <a:bodyPr/>
          <a:lstStyle/>
          <a:p>
            <a:r>
              <a:rPr lang="fr-FR" altLang="en-US" b="1" noProof="0" dirty="0" smtClean="0">
                <a:solidFill>
                  <a:srgbClr val="000000"/>
                </a:solidFill>
              </a:rPr>
              <a:t>	Comment assurez-vous le suivi dans votre 	environnement de travail?</a:t>
            </a:r>
          </a:p>
        </p:txBody>
      </p:sp>
      <p:sp>
        <p:nvSpPr>
          <p:cNvPr id="7171" name="Text Placeholder 3"/>
          <p:cNvSpPr>
            <a:spLocks noGrp="1"/>
          </p:cNvSpPr>
          <p:nvPr>
            <p:ph type="body" idx="1"/>
          </p:nvPr>
        </p:nvSpPr>
        <p:spPr>
          <a:xfrm>
            <a:off x="251520" y="1484784"/>
            <a:ext cx="4040188" cy="639763"/>
          </a:xfrm>
        </p:spPr>
        <p:txBody>
          <a:bodyPr/>
          <a:lstStyle/>
          <a:p>
            <a:endParaRPr lang="fr-FR" altLang="en-US" noProof="0" dirty="0" smtClean="0">
              <a:solidFill>
                <a:srgbClr val="000000"/>
              </a:solidFill>
            </a:endParaRPr>
          </a:p>
          <a:p>
            <a:endParaRPr lang="fr-FR" altLang="en-US" dirty="0">
              <a:solidFill>
                <a:srgbClr val="000000"/>
              </a:solidFill>
            </a:endParaRPr>
          </a:p>
          <a:p>
            <a:r>
              <a:rPr lang="fr-FR" altLang="en-US" noProof="0" dirty="0" smtClean="0">
                <a:solidFill>
                  <a:srgbClr val="000000"/>
                </a:solidFill>
              </a:rPr>
              <a:t>Visites à domiciles planifiées</a:t>
            </a:r>
          </a:p>
        </p:txBody>
      </p:sp>
      <p:sp>
        <p:nvSpPr>
          <p:cNvPr id="7172" name="Content Placeholder 2"/>
          <p:cNvSpPr>
            <a:spLocks noGrp="1"/>
          </p:cNvSpPr>
          <p:nvPr>
            <p:ph sz="half" idx="2"/>
          </p:nvPr>
        </p:nvSpPr>
        <p:spPr>
          <a:xfrm>
            <a:off x="0" y="1844675"/>
            <a:ext cx="4497388" cy="5013325"/>
          </a:xfrm>
        </p:spPr>
        <p:txBody>
          <a:bodyPr/>
          <a:lstStyle/>
          <a:p>
            <a:pPr marL="0" indent="0"/>
            <a:endParaRPr lang="fr-FR" altLang="en-US" sz="2000" noProof="0" dirty="0" smtClean="0">
              <a:solidFill>
                <a:srgbClr val="000000"/>
              </a:solidFill>
            </a:endParaRPr>
          </a:p>
          <a:p>
            <a:pPr marL="0" indent="0"/>
            <a:r>
              <a:rPr lang="fr-FR" altLang="en-US" sz="2000" noProof="0" dirty="0" smtClean="0">
                <a:solidFill>
                  <a:srgbClr val="000000"/>
                </a:solidFill>
              </a:rPr>
              <a:t>Peuvent participer de la mise en </a:t>
            </a:r>
            <a:r>
              <a:rPr lang="fr-FR" altLang="en-US" sz="2000" noProof="0" dirty="0" err="1" smtClean="0">
                <a:solidFill>
                  <a:srgbClr val="000000"/>
                </a:solidFill>
              </a:rPr>
              <a:t>oeuvre</a:t>
            </a:r>
            <a:r>
              <a:rPr lang="fr-FR" altLang="en-US" sz="2000" noProof="0" dirty="0" smtClean="0">
                <a:solidFill>
                  <a:srgbClr val="000000"/>
                </a:solidFill>
              </a:rPr>
              <a:t> du plan afin d’assurer des services directs ou des contrôles de routine</a:t>
            </a:r>
          </a:p>
          <a:p>
            <a:pPr marL="0" indent="0"/>
            <a:endParaRPr lang="fr-FR" altLang="en-US" noProof="0" dirty="0" smtClean="0">
              <a:solidFill>
                <a:srgbClr val="000000"/>
              </a:solidFill>
            </a:endParaRPr>
          </a:p>
          <a:p>
            <a:pPr marL="0" indent="0"/>
            <a:endParaRPr lang="fr-FR" altLang="en-US" noProof="0" dirty="0" smtClean="0">
              <a:solidFill>
                <a:srgbClr val="000000"/>
              </a:solidFill>
            </a:endParaRPr>
          </a:p>
          <a:p>
            <a:pPr marL="0" indent="0"/>
            <a:endParaRPr lang="fr-FR" altLang="en-US" noProof="0" dirty="0" smtClean="0">
              <a:solidFill>
                <a:srgbClr val="000000"/>
              </a:solidFill>
            </a:endParaRPr>
          </a:p>
        </p:txBody>
      </p:sp>
      <p:sp>
        <p:nvSpPr>
          <p:cNvPr id="7173" name="Text Placeholder 4"/>
          <p:cNvSpPr>
            <a:spLocks noGrp="1"/>
          </p:cNvSpPr>
          <p:nvPr>
            <p:ph type="body" sz="quarter" idx="3"/>
          </p:nvPr>
        </p:nvSpPr>
        <p:spPr>
          <a:xfrm>
            <a:off x="4716016" y="1484784"/>
            <a:ext cx="4041775" cy="639762"/>
          </a:xfrm>
        </p:spPr>
        <p:txBody>
          <a:bodyPr/>
          <a:lstStyle/>
          <a:p>
            <a:r>
              <a:rPr lang="fr-FR" altLang="en-US" noProof="0" dirty="0" smtClean="0">
                <a:solidFill>
                  <a:srgbClr val="000000"/>
                </a:solidFill>
              </a:rPr>
              <a:t>Visites à domiciles inopinées</a:t>
            </a:r>
          </a:p>
        </p:txBody>
      </p:sp>
      <p:sp>
        <p:nvSpPr>
          <p:cNvPr id="7174" name="Content Placeholder 5"/>
          <p:cNvSpPr>
            <a:spLocks noGrp="1"/>
          </p:cNvSpPr>
          <p:nvPr>
            <p:ph sz="quarter" idx="4"/>
          </p:nvPr>
        </p:nvSpPr>
        <p:spPr>
          <a:xfrm>
            <a:off x="4645025" y="1844675"/>
            <a:ext cx="4498975" cy="4281488"/>
          </a:xfrm>
        </p:spPr>
        <p:txBody>
          <a:bodyPr/>
          <a:lstStyle/>
          <a:p>
            <a:pPr marL="0" indent="0"/>
            <a:endParaRPr lang="fr-FR" altLang="en-US" sz="2000" noProof="0" dirty="0" smtClean="0">
              <a:solidFill>
                <a:srgbClr val="000000"/>
              </a:solidFill>
            </a:endParaRPr>
          </a:p>
          <a:p>
            <a:pPr marL="0" indent="0"/>
            <a:r>
              <a:rPr lang="fr-FR" altLang="en-US" sz="2000" noProof="0" dirty="0" smtClean="0">
                <a:solidFill>
                  <a:srgbClr val="000000"/>
                </a:solidFill>
              </a:rPr>
              <a:t>Elles sont particulièrement utiles lorsque l’environnement dans lequel l’enfant évolue est instable</a:t>
            </a:r>
          </a:p>
        </p:txBody>
      </p:sp>
      <p:pic>
        <p:nvPicPr>
          <p:cNvPr id="717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429000"/>
            <a:ext cx="3259691" cy="252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C:\Users\Gigi\Pictures\Save a lif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3293854"/>
            <a:ext cx="3333728" cy="2846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936966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67544" y="557808"/>
            <a:ext cx="8229600" cy="1143000"/>
          </a:xfrm>
        </p:spPr>
        <p:txBody>
          <a:bodyPr/>
          <a:lstStyle/>
          <a:p>
            <a:r>
              <a:rPr lang="fr-FR" altLang="en-US" noProof="0" dirty="0" smtClean="0">
                <a:solidFill>
                  <a:srgbClr val="000000"/>
                </a:solidFill>
              </a:rPr>
              <a:t>Comment effectuez-vous le “suivi” dans votre lieu de service? </a:t>
            </a:r>
          </a:p>
        </p:txBody>
      </p:sp>
      <p:sp>
        <p:nvSpPr>
          <p:cNvPr id="8195" name="Text Placeholder 3"/>
          <p:cNvSpPr>
            <a:spLocks noGrp="1"/>
          </p:cNvSpPr>
          <p:nvPr>
            <p:ph type="body" idx="1"/>
          </p:nvPr>
        </p:nvSpPr>
        <p:spPr>
          <a:xfrm>
            <a:off x="107504" y="1628800"/>
            <a:ext cx="4364038" cy="495970"/>
          </a:xfrm>
        </p:spPr>
        <p:txBody>
          <a:bodyPr/>
          <a:lstStyle/>
          <a:p>
            <a:r>
              <a:rPr lang="fr-FR" altLang="en-US" noProof="0" dirty="0" smtClean="0">
                <a:solidFill>
                  <a:srgbClr val="000000"/>
                </a:solidFill>
              </a:rPr>
              <a:t>Appels téléphoniques</a:t>
            </a:r>
          </a:p>
        </p:txBody>
      </p:sp>
      <p:sp>
        <p:nvSpPr>
          <p:cNvPr id="8196" name="Content Placeholder 2"/>
          <p:cNvSpPr>
            <a:spLocks noGrp="1"/>
          </p:cNvSpPr>
          <p:nvPr>
            <p:ph sz="half" idx="2"/>
          </p:nvPr>
        </p:nvSpPr>
        <p:spPr>
          <a:xfrm>
            <a:off x="0" y="1844675"/>
            <a:ext cx="4716463" cy="5013325"/>
          </a:xfrm>
        </p:spPr>
        <p:txBody>
          <a:bodyPr/>
          <a:lstStyle/>
          <a:p>
            <a:pPr marL="0" indent="0"/>
            <a:endParaRPr lang="fr-FR" altLang="en-US" sz="2000" noProof="0" dirty="0" smtClean="0">
              <a:solidFill>
                <a:srgbClr val="000000"/>
              </a:solidFill>
            </a:endParaRPr>
          </a:p>
          <a:p>
            <a:pPr marL="0" indent="0"/>
            <a:r>
              <a:rPr lang="fr-FR" altLang="en-US" sz="2000" noProof="0" dirty="0" smtClean="0">
                <a:solidFill>
                  <a:srgbClr val="000000"/>
                </a:solidFill>
              </a:rPr>
              <a:t>Peuvent participer du plan de mise en </a:t>
            </a:r>
            <a:r>
              <a:rPr lang="fr-FR" altLang="en-US" sz="2000" noProof="0" dirty="0" err="1" smtClean="0">
                <a:solidFill>
                  <a:srgbClr val="000000"/>
                </a:solidFill>
              </a:rPr>
              <a:t>oeuvre</a:t>
            </a:r>
            <a:r>
              <a:rPr lang="fr-FR" altLang="en-US" sz="2000" noProof="0" dirty="0" smtClean="0">
                <a:solidFill>
                  <a:srgbClr val="000000"/>
                </a:solidFill>
              </a:rPr>
              <a:t> de services directs ou de contrôles de routine</a:t>
            </a:r>
          </a:p>
          <a:p>
            <a:pPr marL="0" indent="0"/>
            <a:r>
              <a:rPr lang="fr-FR" altLang="en-US" noProof="0" dirty="0" smtClean="0">
                <a:solidFill>
                  <a:srgbClr val="000000"/>
                </a:solidFill>
              </a:rPr>
              <a:t> </a:t>
            </a:r>
          </a:p>
          <a:p>
            <a:pPr marL="0" indent="0"/>
            <a:endParaRPr lang="fr-FR" altLang="en-US" noProof="0" dirty="0" smtClean="0">
              <a:solidFill>
                <a:srgbClr val="000000"/>
              </a:solidFill>
            </a:endParaRPr>
          </a:p>
        </p:txBody>
      </p:sp>
      <p:sp>
        <p:nvSpPr>
          <p:cNvPr id="8197" name="Text Placeholder 4"/>
          <p:cNvSpPr>
            <a:spLocks noGrp="1"/>
          </p:cNvSpPr>
          <p:nvPr>
            <p:ph type="body" sz="quarter" idx="3"/>
          </p:nvPr>
        </p:nvSpPr>
        <p:spPr>
          <a:xfrm>
            <a:off x="4716016" y="1340768"/>
            <a:ext cx="4041775" cy="864096"/>
          </a:xfrm>
        </p:spPr>
        <p:txBody>
          <a:bodyPr/>
          <a:lstStyle/>
          <a:p>
            <a:r>
              <a:rPr lang="fr-FR" altLang="en-US" noProof="0" dirty="0" smtClean="0">
                <a:solidFill>
                  <a:srgbClr val="000000"/>
                </a:solidFill>
              </a:rPr>
              <a:t>Confirmation des prestataires de services compétents  </a:t>
            </a:r>
          </a:p>
        </p:txBody>
      </p:sp>
      <p:sp>
        <p:nvSpPr>
          <p:cNvPr id="8198" name="Content Placeholder 5"/>
          <p:cNvSpPr>
            <a:spLocks noGrp="1"/>
          </p:cNvSpPr>
          <p:nvPr>
            <p:ph sz="quarter" idx="4"/>
          </p:nvPr>
        </p:nvSpPr>
        <p:spPr>
          <a:xfrm>
            <a:off x="4716463" y="2276872"/>
            <a:ext cx="4427537" cy="3888581"/>
          </a:xfrm>
        </p:spPr>
        <p:txBody>
          <a:bodyPr/>
          <a:lstStyle/>
          <a:p>
            <a:pPr marL="0" indent="0"/>
            <a:r>
              <a:rPr lang="fr-FR" altLang="en-US" sz="2000" noProof="0" dirty="0" smtClean="0">
                <a:solidFill>
                  <a:srgbClr val="000000"/>
                </a:solidFill>
              </a:rPr>
              <a:t>Sont particulièrement utiles lorsque l’environnement de l’enfant est instable</a:t>
            </a:r>
          </a:p>
          <a:p>
            <a:pPr marL="0" indent="0"/>
            <a:endParaRPr lang="fr-FR" altLang="en-US" sz="2000" noProof="0" dirty="0" smtClean="0">
              <a:solidFill>
                <a:srgbClr val="000000"/>
              </a:solidFill>
            </a:endParaRPr>
          </a:p>
          <a:p>
            <a:pPr marL="0" indent="0"/>
            <a:r>
              <a:rPr lang="fr-FR" altLang="en-US" sz="2000" b="1" noProof="0" dirty="0" smtClean="0">
                <a:solidFill>
                  <a:srgbClr val="000000"/>
                </a:solidFill>
              </a:rPr>
              <a:t>Activités </a:t>
            </a:r>
            <a:r>
              <a:rPr lang="fr-FR" altLang="en-US" sz="2000" b="1" dirty="0">
                <a:solidFill>
                  <a:srgbClr val="000000"/>
                </a:solidFill>
              </a:rPr>
              <a:t>de suivi </a:t>
            </a:r>
            <a:r>
              <a:rPr lang="fr-FR" altLang="en-US" sz="2000" b="1" dirty="0" smtClean="0">
                <a:solidFill>
                  <a:srgbClr val="000000"/>
                </a:solidFill>
              </a:rPr>
              <a:t>informelles </a:t>
            </a:r>
            <a:r>
              <a:rPr lang="fr-FR" altLang="en-US" sz="2000" b="1" noProof="0" dirty="0" smtClean="0">
                <a:solidFill>
                  <a:srgbClr val="000000"/>
                </a:solidFill>
              </a:rPr>
              <a:t>basées sur la communauté </a:t>
            </a:r>
            <a:r>
              <a:rPr lang="fr-FR" altLang="en-US" sz="2000" noProof="0" dirty="0" smtClean="0">
                <a:solidFill>
                  <a:srgbClr val="000000"/>
                </a:solidFill>
              </a:rPr>
              <a:t>Avec le consentement de l’enfant et la famille, demandez à d’autres personnes proches de la famille comment l’enfant se porte.</a:t>
            </a:r>
          </a:p>
          <a:p>
            <a:pPr marL="0" indent="0"/>
            <a:endParaRPr lang="fr-FR" altLang="en-US" sz="2000" noProof="0" dirty="0" smtClean="0">
              <a:solidFill>
                <a:srgbClr val="000000"/>
              </a:solidFill>
            </a:endParaRPr>
          </a:p>
          <a:p>
            <a:pPr marL="0" indent="0"/>
            <a:r>
              <a:rPr lang="fr-FR" altLang="en-US" sz="2000" b="1" noProof="0" dirty="0" smtClean="0">
                <a:solidFill>
                  <a:srgbClr val="000000"/>
                </a:solidFill>
              </a:rPr>
              <a:t>Réunions avec l’enfant et la famille</a:t>
            </a:r>
          </a:p>
        </p:txBody>
      </p:sp>
      <p:pic>
        <p:nvPicPr>
          <p:cNvPr id="2050" name="Picture 2" descr="C:\Users\Gigi\Pictures\How can i hel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284984"/>
            <a:ext cx="3018369" cy="26078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888459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322</TotalTime>
  <Words>959</Words>
  <Application>Microsoft Macintosh PowerPoint</Application>
  <PresentationFormat>On-screen Show (4:3)</PresentationFormat>
  <Paragraphs>179</Paragraphs>
  <Slides>28</Slides>
  <Notes>0</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Default Design</vt:lpstr>
      <vt:lpstr>1_Default Design</vt:lpstr>
      <vt:lpstr>PowerPoint Presentation</vt:lpstr>
      <vt:lpstr>PowerPoint Presentation</vt:lpstr>
      <vt:lpstr>Objectif du module et acquis d'apprentissage</vt:lpstr>
      <vt:lpstr>EXERCICE 1</vt:lpstr>
      <vt:lpstr>Suivi et revue</vt:lpstr>
      <vt:lpstr>Qu’est-ce que le suivi </vt:lpstr>
      <vt:lpstr>Pourquoi le suivi est nécessaire </vt:lpstr>
      <vt:lpstr> Comment assurez-vous le suivi dans votre  environnement de travail?</vt:lpstr>
      <vt:lpstr>Comment effectuez-vous le “suivi” dans votre lieu de service? </vt:lpstr>
      <vt:lpstr>Revue</vt:lpstr>
      <vt:lpstr>POINTS CLÉS DE L’APPRENTISSAGE</vt:lpstr>
      <vt:lpstr>PowerPoint Presentation</vt:lpstr>
      <vt:lpstr>EXERCICE OPTIONNEL</vt:lpstr>
      <vt:lpstr>Journaux de cas sur papier</vt:lpstr>
      <vt:lpstr>Journaux de cas en version électronique</vt:lpstr>
      <vt:lpstr>Calendrier</vt:lpstr>
      <vt:lpstr>Bases de données</vt:lpstr>
      <vt:lpstr>POINTS CLÉS DE L’APPRENTISSAGE</vt:lpstr>
      <vt:lpstr>PowerPoint Presentation</vt:lpstr>
      <vt:lpstr>Exercice 2</vt:lpstr>
      <vt:lpstr>POINTS CLÉS DE L'APPRENTISSAGE</vt:lpstr>
      <vt:lpstr>PowerPoint Presentation</vt:lpstr>
      <vt:lpstr>Exercice 3</vt:lpstr>
      <vt:lpstr>Réunions de révision de dossiers</vt:lpstr>
      <vt:lpstr>Réunions de gestion de cas</vt:lpstr>
      <vt:lpstr>POINTS CLÉS DE L’APPRENTISSAGE</vt:lpstr>
      <vt:lpstr>PowerPoint Presentation</vt:lpstr>
      <vt:lpstr>Objectif du module et acquis d'apprentissage</vt:lpstr>
    </vt:vector>
  </TitlesOfParts>
  <Company>Yannickobase.Corp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Ngatcha</dc:creator>
  <cp:lastModifiedBy>Sandra Maignant</cp:lastModifiedBy>
  <cp:revision>23</cp:revision>
  <dcterms:created xsi:type="dcterms:W3CDTF">2014-04-05T13:16:19Z</dcterms:created>
  <dcterms:modified xsi:type="dcterms:W3CDTF">2014-06-06T16:27:16Z</dcterms:modified>
</cp:coreProperties>
</file>