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</p:sldIdLst>
  <p:sldSz cx="9144000" cy="6858000" type="screen4x3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4" autoAdjust="0"/>
    <p:restoredTop sz="94591" autoAdjust="0"/>
  </p:normalViewPr>
  <p:slideViewPr>
    <p:cSldViewPr>
      <p:cViewPr varScale="1">
        <p:scale>
          <a:sx n="89" d="100"/>
          <a:sy n="89" d="100"/>
        </p:scale>
        <p:origin x="-16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294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presProps" Target="presProps.xml"/><Relationship Id="rId47" Type="http://schemas.openxmlformats.org/officeDocument/2006/relationships/viewProps" Target="viewProps.xml"/><Relationship Id="rId48" Type="http://schemas.openxmlformats.org/officeDocument/2006/relationships/theme" Target="theme/theme1.xml"/><Relationship Id="rId49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notesMaster" Target="notesMasters/notesMaster1.xml"/><Relationship Id="rId45" Type="http://schemas.openxmlformats.org/officeDocument/2006/relationships/printerSettings" Target="printerSettings/printerSettings1.bin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63058F4-701D-4F6B-A5C6-57FE5768962D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602149B8-57FA-46A2-B11A-B80625EDFDCC}">
      <dgm:prSet phldrT="[Text]" custT="1"/>
      <dgm:spPr/>
      <dgm:t>
        <a:bodyPr/>
        <a:lstStyle/>
        <a:p>
          <a:r>
            <a:rPr lang="fr-FR" sz="2000" b="1" cap="small" baseline="0" noProof="0" dirty="0" smtClean="0">
              <a:solidFill>
                <a:schemeClr val="tx1"/>
              </a:solidFill>
              <a:latin typeface="Calibri"/>
            </a:rPr>
            <a:t>Évaluer l’</a:t>
          </a:r>
          <a:r>
            <a:rPr lang="fr-FR" sz="1600" b="1" cap="small" baseline="0" noProof="0" dirty="0" smtClean="0">
              <a:solidFill>
                <a:schemeClr val="tx1"/>
              </a:solidFill>
              <a:latin typeface="Calibri"/>
            </a:rPr>
            <a:t>ENVIRONNEMENT</a:t>
          </a:r>
          <a:r>
            <a:rPr lang="fr-FR" sz="2000" b="1" cap="small" baseline="0" noProof="0" dirty="0" smtClean="0">
              <a:solidFill>
                <a:schemeClr val="tx1"/>
              </a:solidFill>
              <a:latin typeface="Calibri"/>
            </a:rPr>
            <a:t> externe</a:t>
          </a:r>
          <a:r>
            <a:rPr lang="fr-FR" sz="2000" b="1" cap="small" baseline="0" noProof="0" dirty="0" smtClean="0">
              <a:solidFill>
                <a:schemeClr val="tx1"/>
              </a:solidFill>
            </a:rPr>
            <a:t/>
          </a:r>
          <a:br>
            <a:rPr lang="fr-FR" sz="2000" b="1" cap="small" baseline="0" noProof="0" dirty="0" smtClean="0">
              <a:solidFill>
                <a:schemeClr val="tx1"/>
              </a:solidFill>
            </a:rPr>
          </a:br>
          <a:r>
            <a:rPr lang="fr-FR" sz="2000" b="1" cap="small" baseline="0" noProof="0" dirty="0" smtClean="0">
              <a:solidFill>
                <a:schemeClr val="tx1"/>
              </a:solidFill>
            </a:rPr>
            <a:t>(le pays, la culture, la </a:t>
          </a:r>
          <a:r>
            <a:rPr lang="fr-FR" sz="2000" b="1" cap="small" baseline="0" noProof="0" dirty="0" err="1" smtClean="0">
              <a:solidFill>
                <a:schemeClr val="tx1"/>
              </a:solidFill>
            </a:rPr>
            <a:t>communaut</a:t>
          </a:r>
          <a:r>
            <a:rPr lang="fr-FR" sz="1600" b="1" cap="small" baseline="0" noProof="0" dirty="0" err="1" smtClean="0">
              <a:solidFill>
                <a:schemeClr val="tx1"/>
              </a:solidFill>
              <a:latin typeface="Calibri"/>
            </a:rPr>
            <a:t>É</a:t>
          </a:r>
          <a:r>
            <a:rPr lang="fr-FR" sz="2000" b="1" cap="small" baseline="0" noProof="0" dirty="0" smtClean="0">
              <a:solidFill>
                <a:schemeClr val="tx1"/>
              </a:solidFill>
            </a:rPr>
            <a:t>, la crise)</a:t>
          </a:r>
          <a:endParaRPr lang="fr-FR" sz="2000" b="1" cap="small" baseline="0" noProof="0" dirty="0">
            <a:solidFill>
              <a:schemeClr val="tx1"/>
            </a:solidFill>
          </a:endParaRPr>
        </a:p>
      </dgm:t>
    </dgm:pt>
    <dgm:pt modelId="{4018127D-FCD1-45DA-B139-A387977D3C47}" type="parTrans" cxnId="{DD8461D5-1BDE-4806-A97F-9CCD0AFDCF94}">
      <dgm:prSet/>
      <dgm:spPr/>
      <dgm:t>
        <a:bodyPr/>
        <a:lstStyle/>
        <a:p>
          <a:endParaRPr lang="en-AU"/>
        </a:p>
      </dgm:t>
    </dgm:pt>
    <dgm:pt modelId="{56FED366-41F2-43B6-973E-A500BB452895}" type="sibTrans" cxnId="{DD8461D5-1BDE-4806-A97F-9CCD0AFDCF94}">
      <dgm:prSet/>
      <dgm:spPr/>
      <dgm:t>
        <a:bodyPr/>
        <a:lstStyle/>
        <a:p>
          <a:endParaRPr lang="en-AU"/>
        </a:p>
      </dgm:t>
    </dgm:pt>
    <dgm:pt modelId="{333E01C1-1168-40C0-8A3A-6C6B89D36D8A}">
      <dgm:prSet phldrT="[Text]" custT="1"/>
      <dgm:spPr/>
      <dgm:t>
        <a:bodyPr/>
        <a:lstStyle/>
        <a:p>
          <a:r>
            <a:rPr lang="en-AU" sz="1600" dirty="0" err="1" smtClean="0"/>
            <a:t>Capacités</a:t>
          </a:r>
          <a:r>
            <a:rPr lang="en-AU" sz="1600" dirty="0" smtClean="0"/>
            <a:t> du </a:t>
          </a:r>
          <a:r>
            <a:rPr lang="en-AU" sz="1600" dirty="0" err="1" smtClean="0"/>
            <a:t>gouvernement</a:t>
          </a:r>
          <a:endParaRPr lang="en-AU" sz="1600" dirty="0"/>
        </a:p>
      </dgm:t>
    </dgm:pt>
    <dgm:pt modelId="{85AD20FD-41D2-4C9C-9E09-C4B63F3CACA4}" type="parTrans" cxnId="{5EA3070D-BE84-4A1A-8525-6EB3B795B84E}">
      <dgm:prSet/>
      <dgm:spPr/>
      <dgm:t>
        <a:bodyPr/>
        <a:lstStyle/>
        <a:p>
          <a:endParaRPr lang="en-AU"/>
        </a:p>
      </dgm:t>
    </dgm:pt>
    <dgm:pt modelId="{7E854404-7203-4843-B099-20E8A47286EF}" type="sibTrans" cxnId="{5EA3070D-BE84-4A1A-8525-6EB3B795B84E}">
      <dgm:prSet/>
      <dgm:spPr/>
      <dgm:t>
        <a:bodyPr/>
        <a:lstStyle/>
        <a:p>
          <a:endParaRPr lang="en-AU"/>
        </a:p>
      </dgm:t>
    </dgm:pt>
    <dgm:pt modelId="{7F9E2C24-E6AD-43FC-8552-12DC0BCE8711}">
      <dgm:prSet phldrT="[Text]" custT="1"/>
      <dgm:spPr/>
      <dgm:t>
        <a:bodyPr/>
        <a:lstStyle/>
        <a:p>
          <a:r>
            <a:rPr lang="en-AU" sz="2000" b="1" cap="small" baseline="0" dirty="0" smtClean="0">
              <a:solidFill>
                <a:schemeClr val="tx1"/>
              </a:solidFill>
            </a:rPr>
            <a:t>Analyser les </a:t>
          </a:r>
          <a:r>
            <a:rPr lang="en-AU" sz="2000" b="1" cap="small" baseline="0" dirty="0" err="1" smtClean="0">
              <a:solidFill>
                <a:schemeClr val="tx1"/>
              </a:solidFill>
            </a:rPr>
            <a:t>capacit</a:t>
          </a:r>
          <a:r>
            <a:rPr lang="en-AU" sz="1600" b="1" cap="small" baseline="0" dirty="0" err="1" smtClean="0">
              <a:solidFill>
                <a:schemeClr val="tx1"/>
              </a:solidFill>
              <a:latin typeface="Calibri"/>
            </a:rPr>
            <a:t>ÉS</a:t>
          </a:r>
          <a:r>
            <a:rPr lang="en-AU" sz="2000" b="1" cap="small" baseline="0" dirty="0" smtClean="0">
              <a:solidFill>
                <a:schemeClr val="tx1"/>
              </a:solidFill>
              <a:latin typeface="Calibri"/>
            </a:rPr>
            <a:t> internes de </a:t>
          </a:r>
          <a:r>
            <a:rPr lang="en-AU" sz="2000" b="1" cap="small" baseline="0" dirty="0" err="1" smtClean="0">
              <a:solidFill>
                <a:schemeClr val="tx1"/>
              </a:solidFill>
              <a:latin typeface="Calibri"/>
            </a:rPr>
            <a:t>votre</a:t>
          </a:r>
          <a:r>
            <a:rPr lang="en-AU" sz="2000" b="1" cap="small" baseline="0" dirty="0" smtClean="0">
              <a:solidFill>
                <a:schemeClr val="tx1"/>
              </a:solidFill>
              <a:latin typeface="Calibri"/>
            </a:rPr>
            <a:t> organisation </a:t>
          </a:r>
          <a:endParaRPr lang="en-AU" sz="2000" b="1" cap="small" baseline="0" dirty="0">
            <a:solidFill>
              <a:schemeClr val="tx1"/>
            </a:solidFill>
          </a:endParaRPr>
        </a:p>
      </dgm:t>
    </dgm:pt>
    <dgm:pt modelId="{50D2AEEA-6B4E-4AED-990D-DEF7B5237E65}" type="parTrans" cxnId="{69E12004-8824-4721-8DA5-F6FB5AA3094C}">
      <dgm:prSet/>
      <dgm:spPr/>
      <dgm:t>
        <a:bodyPr/>
        <a:lstStyle/>
        <a:p>
          <a:endParaRPr lang="en-AU"/>
        </a:p>
      </dgm:t>
    </dgm:pt>
    <dgm:pt modelId="{01AB9A3E-AA21-4937-A91A-B42FDF71FAD1}" type="sibTrans" cxnId="{69E12004-8824-4721-8DA5-F6FB5AA3094C}">
      <dgm:prSet/>
      <dgm:spPr/>
      <dgm:t>
        <a:bodyPr/>
        <a:lstStyle/>
        <a:p>
          <a:endParaRPr lang="en-AU"/>
        </a:p>
      </dgm:t>
    </dgm:pt>
    <dgm:pt modelId="{D23CBFCB-B78A-493C-9DA8-4F8475537A1A}">
      <dgm:prSet phldrT="[Text]" custT="1"/>
      <dgm:spPr/>
      <dgm:t>
        <a:bodyPr/>
        <a:lstStyle/>
        <a:p>
          <a:r>
            <a:rPr lang="en-AU" sz="1600" dirty="0" err="1" smtClean="0"/>
            <a:t>Ressources</a:t>
          </a:r>
          <a:r>
            <a:rPr lang="en-AU" sz="1600" dirty="0" smtClean="0"/>
            <a:t> </a:t>
          </a:r>
          <a:r>
            <a:rPr lang="en-AU" sz="1600" dirty="0" err="1" smtClean="0"/>
            <a:t>humaines</a:t>
          </a:r>
          <a:endParaRPr lang="en-AU" sz="1600" dirty="0"/>
        </a:p>
      </dgm:t>
    </dgm:pt>
    <dgm:pt modelId="{9259308A-5C75-49F0-801C-3809E44713DD}" type="parTrans" cxnId="{04B10CE0-D9A3-461F-9ED9-63BA7DB63577}">
      <dgm:prSet/>
      <dgm:spPr/>
      <dgm:t>
        <a:bodyPr/>
        <a:lstStyle/>
        <a:p>
          <a:endParaRPr lang="en-AU"/>
        </a:p>
      </dgm:t>
    </dgm:pt>
    <dgm:pt modelId="{B6CD0AE8-F60C-4E50-B489-2909683AB65B}" type="sibTrans" cxnId="{04B10CE0-D9A3-461F-9ED9-63BA7DB63577}">
      <dgm:prSet/>
      <dgm:spPr/>
      <dgm:t>
        <a:bodyPr/>
        <a:lstStyle/>
        <a:p>
          <a:endParaRPr lang="en-AU"/>
        </a:p>
      </dgm:t>
    </dgm:pt>
    <dgm:pt modelId="{1F26B052-A2A9-4A7F-AC0B-DD74A342C292}">
      <dgm:prSet phldrT="[Text]" custT="1"/>
      <dgm:spPr/>
      <dgm:t>
        <a:bodyPr/>
        <a:lstStyle/>
        <a:p>
          <a:r>
            <a:rPr lang="en-AU" sz="1600" dirty="0" err="1" smtClean="0"/>
            <a:t>Risques</a:t>
          </a:r>
          <a:r>
            <a:rPr lang="en-AU" sz="1600" dirty="0" smtClean="0"/>
            <a:t> </a:t>
          </a:r>
          <a:r>
            <a:rPr lang="en-AU" sz="1600" dirty="0" err="1" smtClean="0"/>
            <a:t>potentiels</a:t>
          </a:r>
          <a:r>
            <a:rPr lang="en-AU" sz="1600" dirty="0" smtClean="0"/>
            <a:t> </a:t>
          </a:r>
          <a:r>
            <a:rPr lang="en-AU" sz="1600" dirty="0" err="1" smtClean="0"/>
            <a:t>liés</a:t>
          </a:r>
          <a:r>
            <a:rPr lang="en-AU" sz="1600" dirty="0" smtClean="0"/>
            <a:t> à la </a:t>
          </a:r>
          <a:r>
            <a:rPr lang="fr-FR" sz="1600" dirty="0" smtClean="0"/>
            <a:t>gestion de cas</a:t>
          </a:r>
          <a:endParaRPr lang="en-AU" sz="1600" dirty="0"/>
        </a:p>
      </dgm:t>
    </dgm:pt>
    <dgm:pt modelId="{D6907719-7B7F-4863-9B98-034388328A6A}" type="parTrans" cxnId="{DA952248-A13E-4ECD-850F-F35C30F0F3DD}">
      <dgm:prSet/>
      <dgm:spPr/>
      <dgm:t>
        <a:bodyPr/>
        <a:lstStyle/>
        <a:p>
          <a:endParaRPr lang="en-AU"/>
        </a:p>
      </dgm:t>
    </dgm:pt>
    <dgm:pt modelId="{6EDAF5A8-1F6F-46AE-B8C2-1B4CE571EFD7}" type="sibTrans" cxnId="{DA952248-A13E-4ECD-850F-F35C30F0F3DD}">
      <dgm:prSet/>
      <dgm:spPr/>
      <dgm:t>
        <a:bodyPr/>
        <a:lstStyle/>
        <a:p>
          <a:endParaRPr lang="en-AU"/>
        </a:p>
      </dgm:t>
    </dgm:pt>
    <dgm:pt modelId="{41B529B6-1EBD-4734-A2A2-15F85E716D10}">
      <dgm:prSet phldrT="[Text]" custT="1"/>
      <dgm:spPr/>
      <dgm:t>
        <a:bodyPr/>
        <a:lstStyle/>
        <a:p>
          <a:r>
            <a:rPr lang="en-AU" sz="2000" b="1" cap="small" baseline="0" dirty="0" err="1" smtClean="0">
              <a:solidFill>
                <a:schemeClr val="tx1"/>
              </a:solidFill>
            </a:rPr>
            <a:t>D</a:t>
          </a:r>
          <a:r>
            <a:rPr lang="en-AU" sz="2000" b="1" cap="small" baseline="0" dirty="0" err="1" smtClean="0">
              <a:solidFill>
                <a:schemeClr val="tx1"/>
              </a:solidFill>
              <a:latin typeface="Calibri"/>
            </a:rPr>
            <a:t>écider</a:t>
          </a:r>
          <a:r>
            <a:rPr lang="en-AU" sz="2000" b="1" cap="small" baseline="0" dirty="0" smtClean="0">
              <a:solidFill>
                <a:schemeClr val="tx1"/>
              </a:solidFill>
              <a:latin typeface="Calibri"/>
            </a:rPr>
            <a:t> </a:t>
          </a:r>
          <a:r>
            <a:rPr lang="en-AU" sz="2000" b="1" cap="small" baseline="0" dirty="0" err="1" smtClean="0">
              <a:solidFill>
                <a:schemeClr val="tx1"/>
              </a:solidFill>
              <a:latin typeface="Calibri"/>
            </a:rPr>
            <a:t>d’une</a:t>
          </a:r>
          <a:r>
            <a:rPr lang="en-AU" sz="2000" b="1" cap="small" baseline="0" dirty="0" smtClean="0">
              <a:solidFill>
                <a:schemeClr val="tx1"/>
              </a:solidFill>
              <a:latin typeface="Calibri"/>
            </a:rPr>
            <a:t> </a:t>
          </a:r>
          <a:r>
            <a:rPr lang="en-AU" sz="2000" b="1" cap="small" baseline="0" dirty="0" err="1" smtClean="0">
              <a:solidFill>
                <a:schemeClr val="tx1"/>
              </a:solidFill>
              <a:latin typeface="Calibri"/>
            </a:rPr>
            <a:t>approche</a:t>
          </a:r>
          <a:endParaRPr lang="en-AU" sz="2000" b="1" cap="small" baseline="0" dirty="0">
            <a:solidFill>
              <a:schemeClr val="tx1"/>
            </a:solidFill>
          </a:endParaRPr>
        </a:p>
      </dgm:t>
    </dgm:pt>
    <dgm:pt modelId="{F007781C-440F-46D4-9464-4FCFC5CA2EB3}" type="parTrans" cxnId="{D8F387D0-002A-4A37-9D2E-51136863E1EB}">
      <dgm:prSet/>
      <dgm:spPr/>
      <dgm:t>
        <a:bodyPr/>
        <a:lstStyle/>
        <a:p>
          <a:endParaRPr lang="en-AU"/>
        </a:p>
      </dgm:t>
    </dgm:pt>
    <dgm:pt modelId="{D296F0D6-9EBC-4C37-96F6-0A29B1B6EA67}" type="sibTrans" cxnId="{D8F387D0-002A-4A37-9D2E-51136863E1EB}">
      <dgm:prSet/>
      <dgm:spPr/>
      <dgm:t>
        <a:bodyPr/>
        <a:lstStyle/>
        <a:p>
          <a:endParaRPr lang="en-AU"/>
        </a:p>
      </dgm:t>
    </dgm:pt>
    <dgm:pt modelId="{3A037673-74FC-4A5D-8506-A2D8CA12E9F8}">
      <dgm:prSet phldrT="[Text]" custT="1"/>
      <dgm:spPr/>
      <dgm:t>
        <a:bodyPr/>
        <a:lstStyle/>
        <a:p>
          <a:r>
            <a:rPr lang="en-AU" sz="1600" dirty="0" smtClean="0"/>
            <a:t>La </a:t>
          </a:r>
          <a:r>
            <a:rPr lang="fr-FR" sz="1600" dirty="0" smtClean="0"/>
            <a:t>gestion de cas</a:t>
          </a:r>
          <a:r>
            <a:rPr lang="en-AU" sz="1600" dirty="0" smtClean="0"/>
            <a:t> </a:t>
          </a:r>
          <a:r>
            <a:rPr lang="en-AU" sz="1600" dirty="0" err="1" smtClean="0"/>
            <a:t>est-elle</a:t>
          </a:r>
          <a:r>
            <a:rPr lang="en-AU" sz="1600" dirty="0" smtClean="0"/>
            <a:t> </a:t>
          </a:r>
          <a:r>
            <a:rPr lang="en-AU" sz="1600" dirty="0" err="1" smtClean="0"/>
            <a:t>une</a:t>
          </a:r>
          <a:r>
            <a:rPr lang="en-AU" sz="1600" dirty="0" smtClean="0"/>
            <a:t> </a:t>
          </a:r>
          <a:r>
            <a:rPr lang="en-AU" sz="1600" dirty="0" err="1" smtClean="0"/>
            <a:t>réponse</a:t>
          </a:r>
          <a:r>
            <a:rPr lang="en-AU" sz="1600" dirty="0" smtClean="0"/>
            <a:t> </a:t>
          </a:r>
          <a:r>
            <a:rPr lang="en-AU" sz="1600" dirty="0" err="1" smtClean="0"/>
            <a:t>appropriée</a:t>
          </a:r>
          <a:r>
            <a:rPr lang="en-AU" sz="1600" dirty="0" smtClean="0"/>
            <a:t> </a:t>
          </a:r>
          <a:r>
            <a:rPr lang="en-AU" sz="1600" dirty="0" err="1" smtClean="0"/>
            <a:t>dans</a:t>
          </a:r>
          <a:r>
            <a:rPr lang="en-AU" sz="1600" dirty="0" smtClean="0"/>
            <a:t> </a:t>
          </a:r>
          <a:r>
            <a:rPr lang="en-AU" sz="1600" dirty="0" err="1" smtClean="0"/>
            <a:t>ce</a:t>
          </a:r>
          <a:r>
            <a:rPr lang="en-AU" sz="1600" dirty="0" smtClean="0"/>
            <a:t> </a:t>
          </a:r>
          <a:r>
            <a:rPr lang="en-AU" sz="1600" dirty="0" err="1" smtClean="0"/>
            <a:t>contexte</a:t>
          </a:r>
          <a:r>
            <a:rPr lang="en-AU" sz="1600" dirty="0" smtClean="0"/>
            <a:t>?</a:t>
          </a:r>
          <a:endParaRPr lang="en-AU" sz="1600" dirty="0"/>
        </a:p>
      </dgm:t>
    </dgm:pt>
    <dgm:pt modelId="{4F82A539-748B-48D5-8904-B4F4BAB859E6}" type="parTrans" cxnId="{7F7DE8E2-C12C-4D78-B44A-219820CF0BCC}">
      <dgm:prSet/>
      <dgm:spPr/>
      <dgm:t>
        <a:bodyPr/>
        <a:lstStyle/>
        <a:p>
          <a:endParaRPr lang="en-AU"/>
        </a:p>
      </dgm:t>
    </dgm:pt>
    <dgm:pt modelId="{54CCCED4-4805-4A76-A192-A81E9E68FD40}" type="sibTrans" cxnId="{7F7DE8E2-C12C-4D78-B44A-219820CF0BCC}">
      <dgm:prSet/>
      <dgm:spPr/>
      <dgm:t>
        <a:bodyPr/>
        <a:lstStyle/>
        <a:p>
          <a:endParaRPr lang="en-AU"/>
        </a:p>
      </dgm:t>
    </dgm:pt>
    <dgm:pt modelId="{51A763B4-951E-4B08-B0DD-33D4E1D21402}">
      <dgm:prSet phldrT="[Text]" custT="1"/>
      <dgm:spPr/>
      <dgm:t>
        <a:bodyPr/>
        <a:lstStyle/>
        <a:p>
          <a:r>
            <a:rPr lang="en-AU" sz="1600" dirty="0" err="1" smtClean="0"/>
            <a:t>Quel</a:t>
          </a:r>
          <a:r>
            <a:rPr lang="en-AU" sz="1600" dirty="0" smtClean="0"/>
            <a:t> type de plan de dossier </a:t>
          </a:r>
          <a:r>
            <a:rPr lang="en-AU" sz="1600" dirty="0" err="1" smtClean="0"/>
            <a:t>est</a:t>
          </a:r>
          <a:r>
            <a:rPr lang="en-AU" sz="1600" dirty="0" smtClean="0"/>
            <a:t> </a:t>
          </a:r>
          <a:r>
            <a:rPr lang="en-AU" sz="1600" dirty="0" err="1" smtClean="0"/>
            <a:t>approprié</a:t>
          </a:r>
          <a:r>
            <a:rPr lang="en-AU" sz="1600" dirty="0" smtClean="0"/>
            <a:t>?</a:t>
          </a:r>
          <a:endParaRPr lang="en-AU" sz="1600" dirty="0"/>
        </a:p>
      </dgm:t>
    </dgm:pt>
    <dgm:pt modelId="{C7FB1D3D-6384-4244-8F49-4CAE1BCE3584}" type="parTrans" cxnId="{0F09AC94-D704-4A85-ACCD-12878AEAF78F}">
      <dgm:prSet/>
      <dgm:spPr/>
      <dgm:t>
        <a:bodyPr/>
        <a:lstStyle/>
        <a:p>
          <a:endParaRPr lang="en-AU"/>
        </a:p>
      </dgm:t>
    </dgm:pt>
    <dgm:pt modelId="{BF578312-5382-44B8-BBE8-6BBCA9F4DDDF}" type="sibTrans" cxnId="{0F09AC94-D704-4A85-ACCD-12878AEAF78F}">
      <dgm:prSet/>
      <dgm:spPr/>
      <dgm:t>
        <a:bodyPr/>
        <a:lstStyle/>
        <a:p>
          <a:endParaRPr lang="en-AU"/>
        </a:p>
      </dgm:t>
    </dgm:pt>
    <dgm:pt modelId="{CDD5FF6E-7B8B-4052-B66D-4C9ADE93B7F7}">
      <dgm:prSet phldrT="[Text]" custT="1"/>
      <dgm:spPr/>
      <dgm:t>
        <a:bodyPr/>
        <a:lstStyle/>
        <a:p>
          <a:r>
            <a:rPr lang="en-AU" sz="1600" dirty="0" err="1" smtClean="0"/>
            <a:t>Capacités</a:t>
          </a:r>
          <a:r>
            <a:rPr lang="en-AU" sz="1600" dirty="0" smtClean="0"/>
            <a:t> de la </a:t>
          </a:r>
          <a:r>
            <a:rPr lang="en-AU" sz="1600" dirty="0" err="1" smtClean="0"/>
            <a:t>communauté</a:t>
          </a:r>
          <a:endParaRPr lang="en-AU" sz="1600" dirty="0"/>
        </a:p>
      </dgm:t>
    </dgm:pt>
    <dgm:pt modelId="{5C9A8296-80AD-4F62-837C-C62F1F8785C3}" type="parTrans" cxnId="{4D3B6D68-68E5-41D0-A658-0A34A8B6DBA5}">
      <dgm:prSet/>
      <dgm:spPr/>
      <dgm:t>
        <a:bodyPr/>
        <a:lstStyle/>
        <a:p>
          <a:endParaRPr lang="en-AU"/>
        </a:p>
      </dgm:t>
    </dgm:pt>
    <dgm:pt modelId="{4BCCAB68-9688-4025-8932-A78262D6D960}" type="sibTrans" cxnId="{4D3B6D68-68E5-41D0-A658-0A34A8B6DBA5}">
      <dgm:prSet/>
      <dgm:spPr/>
      <dgm:t>
        <a:bodyPr/>
        <a:lstStyle/>
        <a:p>
          <a:endParaRPr lang="en-AU"/>
        </a:p>
      </dgm:t>
    </dgm:pt>
    <dgm:pt modelId="{44DD78D2-0BCE-44DA-9106-26FABB62C8AC}">
      <dgm:prSet phldrT="[Text]" custT="1"/>
      <dgm:spPr/>
      <dgm:t>
        <a:bodyPr/>
        <a:lstStyle/>
        <a:p>
          <a:r>
            <a:rPr lang="en-AU" sz="1600" dirty="0" err="1" smtClean="0"/>
            <a:t>Accès</a:t>
          </a:r>
          <a:r>
            <a:rPr lang="en-AU" sz="1600" dirty="0" smtClean="0"/>
            <a:t> et de </a:t>
          </a:r>
          <a:r>
            <a:rPr lang="en-AU" sz="1600" dirty="0" err="1" smtClean="0"/>
            <a:t>sécurité</a:t>
          </a:r>
          <a:endParaRPr lang="en-AU" sz="1600" dirty="0"/>
        </a:p>
      </dgm:t>
    </dgm:pt>
    <dgm:pt modelId="{F91DF685-FD7F-467C-B6B2-72D5B40B064D}" type="parTrans" cxnId="{C55F084A-68A3-444B-B877-8B59B7439CA4}">
      <dgm:prSet/>
      <dgm:spPr/>
      <dgm:t>
        <a:bodyPr/>
        <a:lstStyle/>
        <a:p>
          <a:endParaRPr lang="en-AU"/>
        </a:p>
      </dgm:t>
    </dgm:pt>
    <dgm:pt modelId="{2F6D619A-C520-49F4-82CF-08B9F809FACC}" type="sibTrans" cxnId="{C55F084A-68A3-444B-B877-8B59B7439CA4}">
      <dgm:prSet/>
      <dgm:spPr/>
      <dgm:t>
        <a:bodyPr/>
        <a:lstStyle/>
        <a:p>
          <a:endParaRPr lang="en-AU"/>
        </a:p>
      </dgm:t>
    </dgm:pt>
    <dgm:pt modelId="{4C972EDA-902A-43C6-97E5-3B3F67CA93C8}">
      <dgm:prSet phldrT="[Text]" custT="1"/>
      <dgm:spPr/>
      <dgm:t>
        <a:bodyPr/>
        <a:lstStyle/>
        <a:p>
          <a:r>
            <a:rPr lang="en-AU" sz="1600" dirty="0" err="1" smtClean="0"/>
            <a:t>Ressources</a:t>
          </a:r>
          <a:r>
            <a:rPr lang="en-AU" sz="1600" dirty="0" smtClean="0"/>
            <a:t> </a:t>
          </a:r>
          <a:r>
            <a:rPr lang="en-AU" sz="1600" dirty="0" err="1" smtClean="0"/>
            <a:t>financières</a:t>
          </a:r>
          <a:endParaRPr lang="en-AU" sz="1600" dirty="0"/>
        </a:p>
      </dgm:t>
    </dgm:pt>
    <dgm:pt modelId="{B4746E2D-22C3-4770-A269-F77F346D6C7F}" type="parTrans" cxnId="{58784A2C-A8D9-4E6C-BD05-ECBCEE57FD28}">
      <dgm:prSet/>
      <dgm:spPr/>
      <dgm:t>
        <a:bodyPr/>
        <a:lstStyle/>
        <a:p>
          <a:endParaRPr lang="en-AU"/>
        </a:p>
      </dgm:t>
    </dgm:pt>
    <dgm:pt modelId="{349D423E-69B3-4BEC-95ED-20CFC1C1E455}" type="sibTrans" cxnId="{58784A2C-A8D9-4E6C-BD05-ECBCEE57FD28}">
      <dgm:prSet/>
      <dgm:spPr/>
      <dgm:t>
        <a:bodyPr/>
        <a:lstStyle/>
        <a:p>
          <a:endParaRPr lang="en-AU"/>
        </a:p>
      </dgm:t>
    </dgm:pt>
    <dgm:pt modelId="{C64949E2-B7F3-44E9-B83D-0F1CBAAE2FD2}">
      <dgm:prSet phldrT="[Text]" custT="1"/>
      <dgm:spPr/>
      <dgm:t>
        <a:bodyPr/>
        <a:lstStyle/>
        <a:p>
          <a:r>
            <a:rPr lang="en-AU" sz="1600" dirty="0" err="1" smtClean="0"/>
            <a:t>Stratégies</a:t>
          </a:r>
          <a:r>
            <a:rPr lang="en-AU" sz="1600" dirty="0" smtClean="0"/>
            <a:t> de sortie</a:t>
          </a:r>
          <a:endParaRPr lang="en-AU" sz="1600" dirty="0"/>
        </a:p>
      </dgm:t>
    </dgm:pt>
    <dgm:pt modelId="{9F094A66-80B8-440A-976B-721C6759850E}" type="parTrans" cxnId="{1B93C978-B242-480D-B074-5886C7971E0B}">
      <dgm:prSet/>
      <dgm:spPr/>
      <dgm:t>
        <a:bodyPr/>
        <a:lstStyle/>
        <a:p>
          <a:endParaRPr lang="en-AU"/>
        </a:p>
      </dgm:t>
    </dgm:pt>
    <dgm:pt modelId="{F40BE78C-A4CE-403F-A78B-07E28B15F419}" type="sibTrans" cxnId="{1B93C978-B242-480D-B074-5886C7971E0B}">
      <dgm:prSet/>
      <dgm:spPr/>
      <dgm:t>
        <a:bodyPr/>
        <a:lstStyle/>
        <a:p>
          <a:endParaRPr lang="en-AU"/>
        </a:p>
      </dgm:t>
    </dgm:pt>
    <dgm:pt modelId="{45250F67-6420-42AA-8DF6-5F134D0C34EF}">
      <dgm:prSet phldrT="[Text]" custT="1"/>
      <dgm:spPr/>
      <dgm:t>
        <a:bodyPr/>
        <a:lstStyle/>
        <a:p>
          <a:r>
            <a:rPr lang="en-AU" sz="1600" dirty="0" smtClean="0"/>
            <a:t>Protection des populations </a:t>
          </a:r>
          <a:r>
            <a:rPr lang="en-AU" sz="1600" dirty="0" err="1" smtClean="0"/>
            <a:t>vulnérables</a:t>
          </a:r>
          <a:endParaRPr lang="en-AU" sz="1600" dirty="0"/>
        </a:p>
      </dgm:t>
    </dgm:pt>
    <dgm:pt modelId="{95E15AB7-8842-44C0-9959-506ACFDE33B5}" type="parTrans" cxnId="{FE83C506-2AFD-4213-8202-4526CAB4DEFE}">
      <dgm:prSet/>
      <dgm:spPr/>
      <dgm:t>
        <a:bodyPr/>
        <a:lstStyle/>
        <a:p>
          <a:endParaRPr lang="en-AU"/>
        </a:p>
      </dgm:t>
    </dgm:pt>
    <dgm:pt modelId="{94EAAA4E-E562-4AAE-85CB-3E8D6888091A}" type="sibTrans" cxnId="{FE83C506-2AFD-4213-8202-4526CAB4DEFE}">
      <dgm:prSet/>
      <dgm:spPr/>
      <dgm:t>
        <a:bodyPr/>
        <a:lstStyle/>
        <a:p>
          <a:endParaRPr lang="en-AU"/>
        </a:p>
      </dgm:t>
    </dgm:pt>
    <dgm:pt modelId="{8DB4277A-C375-4CED-A021-C69137FB0242}">
      <dgm:prSet phldrT="[Text]" custT="1"/>
      <dgm:spPr/>
      <dgm:t>
        <a:bodyPr/>
        <a:lstStyle/>
        <a:p>
          <a:r>
            <a:rPr lang="en-AU" sz="1600" dirty="0" smtClean="0"/>
            <a:t>Type </a:t>
          </a:r>
          <a:r>
            <a:rPr lang="en-AU" sz="1600" dirty="0" err="1" smtClean="0"/>
            <a:t>d’intervention</a:t>
          </a:r>
          <a:endParaRPr lang="en-AU" sz="1600" dirty="0"/>
        </a:p>
      </dgm:t>
    </dgm:pt>
    <dgm:pt modelId="{BCB62BFD-6994-4501-A879-C4CFC5D26C79}" type="parTrans" cxnId="{7571A24C-74AD-486F-A78B-728AACA5A76D}">
      <dgm:prSet/>
      <dgm:spPr/>
      <dgm:t>
        <a:bodyPr/>
        <a:lstStyle/>
        <a:p>
          <a:endParaRPr lang="en-AU"/>
        </a:p>
      </dgm:t>
    </dgm:pt>
    <dgm:pt modelId="{E858D343-995C-4C4B-963E-8E03A89FAD29}" type="sibTrans" cxnId="{7571A24C-74AD-486F-A78B-728AACA5A76D}">
      <dgm:prSet/>
      <dgm:spPr/>
      <dgm:t>
        <a:bodyPr/>
        <a:lstStyle/>
        <a:p>
          <a:endParaRPr lang="en-AU"/>
        </a:p>
      </dgm:t>
    </dgm:pt>
    <dgm:pt modelId="{60BF8849-51E5-4DEE-BAF5-489652919412}">
      <dgm:prSet phldrT="[Text]" custT="1"/>
      <dgm:spPr/>
      <dgm:t>
        <a:bodyPr/>
        <a:lstStyle/>
        <a:p>
          <a:r>
            <a:rPr lang="en-AU" sz="1600" dirty="0" smtClean="0"/>
            <a:t>Comment </a:t>
          </a:r>
          <a:r>
            <a:rPr lang="en-AU" sz="1600" dirty="0" err="1" smtClean="0"/>
            <a:t>votre</a:t>
          </a:r>
          <a:r>
            <a:rPr lang="en-AU" sz="1600" dirty="0" smtClean="0"/>
            <a:t> </a:t>
          </a:r>
          <a:r>
            <a:rPr lang="en-AU" sz="1600" dirty="0" err="1" smtClean="0"/>
            <a:t>agence</a:t>
          </a:r>
          <a:r>
            <a:rPr lang="en-AU" sz="1600" dirty="0" smtClean="0"/>
            <a:t> </a:t>
          </a:r>
          <a:r>
            <a:rPr lang="en-AU" sz="1600" dirty="0" err="1" smtClean="0"/>
            <a:t>peut-elle</a:t>
          </a:r>
          <a:r>
            <a:rPr lang="en-AU" sz="1600" dirty="0" smtClean="0"/>
            <a:t> </a:t>
          </a:r>
          <a:r>
            <a:rPr lang="en-AU" sz="1600" dirty="0" err="1" smtClean="0"/>
            <a:t>contribuer</a:t>
          </a:r>
          <a:r>
            <a:rPr lang="en-AU" sz="1600" dirty="0" smtClean="0"/>
            <a:t>?</a:t>
          </a:r>
          <a:endParaRPr lang="en-AU" sz="1600" dirty="0"/>
        </a:p>
      </dgm:t>
    </dgm:pt>
    <dgm:pt modelId="{5FE0F5C7-8B6A-4982-9CA8-2B733B08BC57}" type="parTrans" cxnId="{F4312200-A03B-4D26-87FA-8CBD1DB8A14D}">
      <dgm:prSet/>
      <dgm:spPr/>
      <dgm:t>
        <a:bodyPr/>
        <a:lstStyle/>
        <a:p>
          <a:endParaRPr lang="en-AU"/>
        </a:p>
      </dgm:t>
    </dgm:pt>
    <dgm:pt modelId="{0427E552-31F1-4B06-BCDF-40E23A6F8BA6}" type="sibTrans" cxnId="{F4312200-A03B-4D26-87FA-8CBD1DB8A14D}">
      <dgm:prSet/>
      <dgm:spPr/>
      <dgm:t>
        <a:bodyPr/>
        <a:lstStyle/>
        <a:p>
          <a:endParaRPr lang="en-AU"/>
        </a:p>
      </dgm:t>
    </dgm:pt>
    <dgm:pt modelId="{C22C0D16-AF2C-4FE5-BBC0-5F7FBFB55A8C}">
      <dgm:prSet phldrT="[Text]" custT="1"/>
      <dgm:spPr/>
      <dgm:t>
        <a:bodyPr/>
        <a:lstStyle/>
        <a:p>
          <a:r>
            <a:rPr lang="en-AU" sz="1600" dirty="0" err="1" smtClean="0"/>
            <a:t>Besoins</a:t>
          </a:r>
          <a:r>
            <a:rPr lang="en-AU" sz="1600" dirty="0" smtClean="0"/>
            <a:t> </a:t>
          </a:r>
          <a:r>
            <a:rPr lang="en-AU" sz="1600" dirty="0" err="1" smtClean="0"/>
            <a:t>liés</a:t>
          </a:r>
          <a:r>
            <a:rPr lang="en-AU" sz="1600" dirty="0" smtClean="0"/>
            <a:t> à la protection de </a:t>
          </a:r>
          <a:r>
            <a:rPr lang="en-AU" sz="1600" dirty="0" err="1" smtClean="0"/>
            <a:t>l’enfance</a:t>
          </a:r>
          <a:endParaRPr lang="en-AU" sz="1600" dirty="0"/>
        </a:p>
      </dgm:t>
    </dgm:pt>
    <dgm:pt modelId="{322BDD09-893B-44A4-9698-13143FE12472}" type="parTrans" cxnId="{C9685930-89A1-4F35-BF9A-AFE859D79EB4}">
      <dgm:prSet/>
      <dgm:spPr/>
      <dgm:t>
        <a:bodyPr/>
        <a:lstStyle/>
        <a:p>
          <a:endParaRPr lang="en-AU"/>
        </a:p>
      </dgm:t>
    </dgm:pt>
    <dgm:pt modelId="{456DE744-A561-4CC1-ACED-A15C82D8BE30}" type="sibTrans" cxnId="{C9685930-89A1-4F35-BF9A-AFE859D79EB4}">
      <dgm:prSet/>
      <dgm:spPr/>
      <dgm:t>
        <a:bodyPr/>
        <a:lstStyle/>
        <a:p>
          <a:endParaRPr lang="en-AU"/>
        </a:p>
      </dgm:t>
    </dgm:pt>
    <dgm:pt modelId="{B2444A36-5CA0-4AD4-A579-1747EE31F82C}">
      <dgm:prSet phldrT="[Text]" custT="1"/>
      <dgm:spPr/>
      <dgm:t>
        <a:bodyPr/>
        <a:lstStyle/>
        <a:p>
          <a:r>
            <a:rPr lang="en-AU" sz="1600" dirty="0" smtClean="0"/>
            <a:t>Services en place</a:t>
          </a:r>
          <a:endParaRPr lang="en-AU" sz="1600" dirty="0"/>
        </a:p>
      </dgm:t>
    </dgm:pt>
    <dgm:pt modelId="{D96DDA67-AC27-4620-A2F1-F6E13E40EBC7}" type="parTrans" cxnId="{2F2FF31F-113F-4AE7-A421-B39E63DFD841}">
      <dgm:prSet/>
      <dgm:spPr/>
      <dgm:t>
        <a:bodyPr/>
        <a:lstStyle/>
        <a:p>
          <a:endParaRPr lang="en-AU"/>
        </a:p>
      </dgm:t>
    </dgm:pt>
    <dgm:pt modelId="{6D271922-0A88-4762-B2D1-FA31E2221096}" type="sibTrans" cxnId="{2F2FF31F-113F-4AE7-A421-B39E63DFD841}">
      <dgm:prSet/>
      <dgm:spPr/>
      <dgm:t>
        <a:bodyPr/>
        <a:lstStyle/>
        <a:p>
          <a:endParaRPr lang="en-AU"/>
        </a:p>
      </dgm:t>
    </dgm:pt>
    <dgm:pt modelId="{352D6951-28F2-48CB-B825-F4A5C72EA6AF}" type="pres">
      <dgm:prSet presAssocID="{363058F4-701D-4F6B-A5C6-57FE5768962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AU"/>
        </a:p>
      </dgm:t>
    </dgm:pt>
    <dgm:pt modelId="{177A2E19-8AC2-422A-B78A-AE47FB3D0E80}" type="pres">
      <dgm:prSet presAssocID="{41B529B6-1EBD-4734-A2A2-15F85E716D10}" presName="boxAndChildren" presStyleCnt="0"/>
      <dgm:spPr/>
    </dgm:pt>
    <dgm:pt modelId="{37B9D84F-23A5-4031-96F7-E5A67DF242A0}" type="pres">
      <dgm:prSet presAssocID="{41B529B6-1EBD-4734-A2A2-15F85E716D10}" presName="parentTextBox" presStyleLbl="node1" presStyleIdx="0" presStyleCnt="3"/>
      <dgm:spPr/>
      <dgm:t>
        <a:bodyPr/>
        <a:lstStyle/>
        <a:p>
          <a:endParaRPr lang="en-AU"/>
        </a:p>
      </dgm:t>
    </dgm:pt>
    <dgm:pt modelId="{D6E6EE12-6089-491F-896B-9B2DBE4E0D03}" type="pres">
      <dgm:prSet presAssocID="{41B529B6-1EBD-4734-A2A2-15F85E716D10}" presName="entireBox" presStyleLbl="node1" presStyleIdx="0" presStyleCnt="3" custLinFactNeighborX="672"/>
      <dgm:spPr/>
      <dgm:t>
        <a:bodyPr/>
        <a:lstStyle/>
        <a:p>
          <a:endParaRPr lang="en-AU"/>
        </a:p>
      </dgm:t>
    </dgm:pt>
    <dgm:pt modelId="{65C2F67D-EEA4-4172-B0E2-1B59D6A21442}" type="pres">
      <dgm:prSet presAssocID="{41B529B6-1EBD-4734-A2A2-15F85E716D10}" presName="descendantBox" presStyleCnt="0"/>
      <dgm:spPr/>
    </dgm:pt>
    <dgm:pt modelId="{60E1B9BE-D059-4F13-BA71-1BB5DFFDE5D4}" type="pres">
      <dgm:prSet presAssocID="{3A037673-74FC-4A5D-8506-A2D8CA12E9F8}" presName="childTextBox" presStyleLbl="fgAccFollowNode1" presStyleIdx="0" presStyleCnt="14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D27088A0-8114-4A5A-A6A6-9F6F114A5ECB}" type="pres">
      <dgm:prSet presAssocID="{51A763B4-951E-4B08-B0DD-33D4E1D21402}" presName="childTextBox" presStyleLbl="fgAccFollowNode1" presStyleIdx="1" presStyleCnt="14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9BB90AA5-BC15-4E17-BFA1-52213233E5E2}" type="pres">
      <dgm:prSet presAssocID="{60BF8849-51E5-4DEE-BAF5-489652919412}" presName="childTextBox" presStyleLbl="fgAccFollowNode1" presStyleIdx="2" presStyleCnt="14" custScaleX="61752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1E756C0D-7D54-4DA1-9583-6C1D06C2BAE0}" type="pres">
      <dgm:prSet presAssocID="{01AB9A3E-AA21-4937-A91A-B42FDF71FAD1}" presName="sp" presStyleCnt="0"/>
      <dgm:spPr/>
    </dgm:pt>
    <dgm:pt modelId="{0EE3F9BE-984B-4929-BD1A-307DB21356E4}" type="pres">
      <dgm:prSet presAssocID="{7F9E2C24-E6AD-43FC-8552-12DC0BCE8711}" presName="arrowAndChildren" presStyleCnt="0"/>
      <dgm:spPr/>
    </dgm:pt>
    <dgm:pt modelId="{0003DBF6-E5B4-4D53-84B6-2248994CE301}" type="pres">
      <dgm:prSet presAssocID="{7F9E2C24-E6AD-43FC-8552-12DC0BCE8711}" presName="parentTextArrow" presStyleLbl="node1" presStyleIdx="0" presStyleCnt="3"/>
      <dgm:spPr/>
      <dgm:t>
        <a:bodyPr/>
        <a:lstStyle/>
        <a:p>
          <a:endParaRPr lang="en-AU"/>
        </a:p>
      </dgm:t>
    </dgm:pt>
    <dgm:pt modelId="{7389A906-3166-496B-AC4B-8A21B855FE36}" type="pres">
      <dgm:prSet presAssocID="{7F9E2C24-E6AD-43FC-8552-12DC0BCE8711}" presName="arrow" presStyleLbl="node1" presStyleIdx="1" presStyleCnt="3"/>
      <dgm:spPr/>
      <dgm:t>
        <a:bodyPr/>
        <a:lstStyle/>
        <a:p>
          <a:endParaRPr lang="en-AU"/>
        </a:p>
      </dgm:t>
    </dgm:pt>
    <dgm:pt modelId="{78857F82-0307-456C-AD74-385857C4EB68}" type="pres">
      <dgm:prSet presAssocID="{7F9E2C24-E6AD-43FC-8552-12DC0BCE8711}" presName="descendantArrow" presStyleCnt="0"/>
      <dgm:spPr/>
    </dgm:pt>
    <dgm:pt modelId="{13A4EBF8-CCD4-4FE5-BBE0-BCBB93C9455B}" type="pres">
      <dgm:prSet presAssocID="{D23CBFCB-B78A-493C-9DA8-4F8475537A1A}" presName="childTextArrow" presStyleLbl="fgAccFollowNode1" presStyleIdx="3" presStyleCnt="14" custScaleX="72519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66127CEE-9F86-4AFF-B9C9-66F83A272080}" type="pres">
      <dgm:prSet presAssocID="{4C972EDA-902A-43C6-97E5-3B3F67CA93C8}" presName="childTextArrow" presStyleLbl="fgAccFollowNode1" presStyleIdx="4" presStyleCnt="14" custScaleX="71106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A7FABF60-7375-41DB-BD07-937FA5B66A34}" type="pres">
      <dgm:prSet presAssocID="{1F26B052-A2A9-4A7F-AC0B-DD74A342C292}" presName="childTextArrow" presStyleLbl="fgAccFollowNode1" presStyleIdx="5" presStyleCnt="14" custScaleX="86609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DE0D4F87-1A78-4147-84E3-27DC2AD5DEBD}" type="pres">
      <dgm:prSet presAssocID="{45250F67-6420-42AA-8DF6-5F134D0C34EF}" presName="childTextArrow" presStyleLbl="fgAccFollowNode1" presStyleIdx="6" presStyleCnt="14" custScaleX="112907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628DBE7B-A936-4EAD-9697-0E9355594C0C}" type="pres">
      <dgm:prSet presAssocID="{8DB4277A-C375-4CED-A021-C69137FB0242}" presName="childTextArrow" presStyleLbl="fgAccFollowNode1" presStyleIdx="7" presStyleCnt="14" custScaleX="86565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7EF160D3-F214-47AA-8524-212774B47D57}" type="pres">
      <dgm:prSet presAssocID="{C64949E2-B7F3-44E9-B83D-0F1CBAAE2FD2}" presName="childTextArrow" presStyleLbl="fgAccFollowNode1" presStyleIdx="8" presStyleCnt="14" custScaleX="63694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2E911BC1-DE9E-4498-B7C1-4F50580ED4CF}" type="pres">
      <dgm:prSet presAssocID="{56FED366-41F2-43B6-973E-A500BB452895}" presName="sp" presStyleCnt="0"/>
      <dgm:spPr/>
    </dgm:pt>
    <dgm:pt modelId="{E7471238-13B5-45F0-A9F0-1D3FD494AD8F}" type="pres">
      <dgm:prSet presAssocID="{602149B8-57FA-46A2-B11A-B80625EDFDCC}" presName="arrowAndChildren" presStyleCnt="0"/>
      <dgm:spPr/>
    </dgm:pt>
    <dgm:pt modelId="{F83770BB-5FF8-49F2-92FF-383B4E50B0F8}" type="pres">
      <dgm:prSet presAssocID="{602149B8-57FA-46A2-B11A-B80625EDFDCC}" presName="parentTextArrow" presStyleLbl="node1" presStyleIdx="1" presStyleCnt="3"/>
      <dgm:spPr/>
      <dgm:t>
        <a:bodyPr/>
        <a:lstStyle/>
        <a:p>
          <a:endParaRPr lang="en-AU"/>
        </a:p>
      </dgm:t>
    </dgm:pt>
    <dgm:pt modelId="{A7B02B19-68C5-4A66-8C62-C3D87443D93E}" type="pres">
      <dgm:prSet presAssocID="{602149B8-57FA-46A2-B11A-B80625EDFDCC}" presName="arrow" presStyleLbl="node1" presStyleIdx="2" presStyleCnt="3"/>
      <dgm:spPr/>
      <dgm:t>
        <a:bodyPr/>
        <a:lstStyle/>
        <a:p>
          <a:endParaRPr lang="en-AU"/>
        </a:p>
      </dgm:t>
    </dgm:pt>
    <dgm:pt modelId="{52875DC6-19D6-4AD3-B55B-5B581F8B1747}" type="pres">
      <dgm:prSet presAssocID="{602149B8-57FA-46A2-B11A-B80625EDFDCC}" presName="descendantArrow" presStyleCnt="0"/>
      <dgm:spPr/>
    </dgm:pt>
    <dgm:pt modelId="{D591EF6C-0340-41A6-B569-590DF63CFD72}" type="pres">
      <dgm:prSet presAssocID="{C22C0D16-AF2C-4FE5-BBC0-5F7FBFB55A8C}" presName="childTextArrow" presStyleLbl="fgAccFollowNode1" presStyleIdx="9" presStyleCnt="14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E36EDD1B-4E31-4E82-B529-EBE37538F2E8}" type="pres">
      <dgm:prSet presAssocID="{333E01C1-1168-40C0-8A3A-6C6B89D36D8A}" presName="childTextArrow" presStyleLbl="fgAccFollowNode1" presStyleIdx="10" presStyleCnt="14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70E3D0E8-946B-4445-A2A9-3F456B092295}" type="pres">
      <dgm:prSet presAssocID="{CDD5FF6E-7B8B-4052-B66D-4C9ADE93B7F7}" presName="childTextArrow" presStyleLbl="fgAccFollowNode1" presStyleIdx="11" presStyleCnt="14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E948CDCE-8725-440A-A55F-8DB090AD6394}" type="pres">
      <dgm:prSet presAssocID="{B2444A36-5CA0-4AD4-A579-1747EE31F82C}" presName="childTextArrow" presStyleLbl="fgAccFollowNode1" presStyleIdx="12" presStyleCnt="14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79D7C105-6275-445F-8F63-3EB8E892C468}" type="pres">
      <dgm:prSet presAssocID="{44DD78D2-0BCE-44DA-9106-26FABB62C8AC}" presName="childTextArrow" presStyleLbl="fgAccFollowNode1" presStyleIdx="13" presStyleCnt="14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</dgm:ptLst>
  <dgm:cxnLst>
    <dgm:cxn modelId="{C55F084A-68A3-444B-B877-8B59B7439CA4}" srcId="{602149B8-57FA-46A2-B11A-B80625EDFDCC}" destId="{44DD78D2-0BCE-44DA-9106-26FABB62C8AC}" srcOrd="4" destOrd="0" parTransId="{F91DF685-FD7F-467C-B6B2-72D5B40B064D}" sibTransId="{2F6D619A-C520-49F4-82CF-08B9F809FACC}"/>
    <dgm:cxn modelId="{553DF94A-B036-4C51-BF8F-85CD6AEC84C5}" type="presOf" srcId="{602149B8-57FA-46A2-B11A-B80625EDFDCC}" destId="{A7B02B19-68C5-4A66-8C62-C3D87443D93E}" srcOrd="1" destOrd="0" presId="urn:microsoft.com/office/officeart/2005/8/layout/process4"/>
    <dgm:cxn modelId="{CE91AF80-1B48-4114-879B-7D08D49F10DF}" type="presOf" srcId="{8DB4277A-C375-4CED-A021-C69137FB0242}" destId="{628DBE7B-A936-4EAD-9697-0E9355594C0C}" srcOrd="0" destOrd="0" presId="urn:microsoft.com/office/officeart/2005/8/layout/process4"/>
    <dgm:cxn modelId="{DA952248-A13E-4ECD-850F-F35C30F0F3DD}" srcId="{7F9E2C24-E6AD-43FC-8552-12DC0BCE8711}" destId="{1F26B052-A2A9-4A7F-AC0B-DD74A342C292}" srcOrd="2" destOrd="0" parTransId="{D6907719-7B7F-4863-9B98-034388328A6A}" sibTransId="{6EDAF5A8-1F6F-46AE-B8C2-1B4CE571EFD7}"/>
    <dgm:cxn modelId="{5D7264EB-DFDD-49B9-A50A-CFCBF7E11120}" type="presOf" srcId="{1F26B052-A2A9-4A7F-AC0B-DD74A342C292}" destId="{A7FABF60-7375-41DB-BD07-937FA5B66A34}" srcOrd="0" destOrd="0" presId="urn:microsoft.com/office/officeart/2005/8/layout/process4"/>
    <dgm:cxn modelId="{4D3B6D68-68E5-41D0-A658-0A34A8B6DBA5}" srcId="{602149B8-57FA-46A2-B11A-B80625EDFDCC}" destId="{CDD5FF6E-7B8B-4052-B66D-4C9ADE93B7F7}" srcOrd="2" destOrd="0" parTransId="{5C9A8296-80AD-4F62-837C-C62F1F8785C3}" sibTransId="{4BCCAB68-9688-4025-8932-A78262D6D960}"/>
    <dgm:cxn modelId="{DD8461D5-1BDE-4806-A97F-9CCD0AFDCF94}" srcId="{363058F4-701D-4F6B-A5C6-57FE5768962D}" destId="{602149B8-57FA-46A2-B11A-B80625EDFDCC}" srcOrd="0" destOrd="0" parTransId="{4018127D-FCD1-45DA-B139-A387977D3C47}" sibTransId="{56FED366-41F2-43B6-973E-A500BB452895}"/>
    <dgm:cxn modelId="{69E12004-8824-4721-8DA5-F6FB5AA3094C}" srcId="{363058F4-701D-4F6B-A5C6-57FE5768962D}" destId="{7F9E2C24-E6AD-43FC-8552-12DC0BCE8711}" srcOrd="1" destOrd="0" parTransId="{50D2AEEA-6B4E-4AED-990D-DEF7B5237E65}" sibTransId="{01AB9A3E-AA21-4937-A91A-B42FDF71FAD1}"/>
    <dgm:cxn modelId="{B2CFC068-A4B5-4D9E-A357-DDA65F1797BC}" type="presOf" srcId="{602149B8-57FA-46A2-B11A-B80625EDFDCC}" destId="{F83770BB-5FF8-49F2-92FF-383B4E50B0F8}" srcOrd="0" destOrd="0" presId="urn:microsoft.com/office/officeart/2005/8/layout/process4"/>
    <dgm:cxn modelId="{7F7DE8E2-C12C-4D78-B44A-219820CF0BCC}" srcId="{41B529B6-1EBD-4734-A2A2-15F85E716D10}" destId="{3A037673-74FC-4A5D-8506-A2D8CA12E9F8}" srcOrd="0" destOrd="0" parTransId="{4F82A539-748B-48D5-8904-B4F4BAB859E6}" sibTransId="{54CCCED4-4805-4A76-A192-A81E9E68FD40}"/>
    <dgm:cxn modelId="{EE5B4B46-5A59-4A0D-AF25-CF9E1CF3C2B5}" type="presOf" srcId="{D23CBFCB-B78A-493C-9DA8-4F8475537A1A}" destId="{13A4EBF8-CCD4-4FE5-BBE0-BCBB93C9455B}" srcOrd="0" destOrd="0" presId="urn:microsoft.com/office/officeart/2005/8/layout/process4"/>
    <dgm:cxn modelId="{88BA6660-D306-4BCA-BDB7-C5930FCB71F2}" type="presOf" srcId="{CDD5FF6E-7B8B-4052-B66D-4C9ADE93B7F7}" destId="{70E3D0E8-946B-4445-A2A9-3F456B092295}" srcOrd="0" destOrd="0" presId="urn:microsoft.com/office/officeart/2005/8/layout/process4"/>
    <dgm:cxn modelId="{CC91E501-A72E-4366-AD13-8A9647A40943}" type="presOf" srcId="{7F9E2C24-E6AD-43FC-8552-12DC0BCE8711}" destId="{7389A906-3166-496B-AC4B-8A21B855FE36}" srcOrd="1" destOrd="0" presId="urn:microsoft.com/office/officeart/2005/8/layout/process4"/>
    <dgm:cxn modelId="{7571A24C-74AD-486F-A78B-728AACA5A76D}" srcId="{7F9E2C24-E6AD-43FC-8552-12DC0BCE8711}" destId="{8DB4277A-C375-4CED-A021-C69137FB0242}" srcOrd="4" destOrd="0" parTransId="{BCB62BFD-6994-4501-A879-C4CFC5D26C79}" sibTransId="{E858D343-995C-4C4B-963E-8E03A89FAD29}"/>
    <dgm:cxn modelId="{B767B8C7-082E-4F62-AF56-E6FBD618ADBB}" type="presOf" srcId="{41B529B6-1EBD-4734-A2A2-15F85E716D10}" destId="{37B9D84F-23A5-4031-96F7-E5A67DF242A0}" srcOrd="0" destOrd="0" presId="urn:microsoft.com/office/officeart/2005/8/layout/process4"/>
    <dgm:cxn modelId="{F93E6947-CB75-40B1-8DB5-20936D258268}" type="presOf" srcId="{3A037673-74FC-4A5D-8506-A2D8CA12E9F8}" destId="{60E1B9BE-D059-4F13-BA71-1BB5DFFDE5D4}" srcOrd="0" destOrd="0" presId="urn:microsoft.com/office/officeart/2005/8/layout/process4"/>
    <dgm:cxn modelId="{07A024AF-080B-4244-A11B-6D6974EF0CD0}" type="presOf" srcId="{363058F4-701D-4F6B-A5C6-57FE5768962D}" destId="{352D6951-28F2-48CB-B825-F4A5C72EA6AF}" srcOrd="0" destOrd="0" presId="urn:microsoft.com/office/officeart/2005/8/layout/process4"/>
    <dgm:cxn modelId="{0F09AC94-D704-4A85-ACCD-12878AEAF78F}" srcId="{41B529B6-1EBD-4734-A2A2-15F85E716D10}" destId="{51A763B4-951E-4B08-B0DD-33D4E1D21402}" srcOrd="1" destOrd="0" parTransId="{C7FB1D3D-6384-4244-8F49-4CAE1BCE3584}" sibTransId="{BF578312-5382-44B8-BBE8-6BBCA9F4DDDF}"/>
    <dgm:cxn modelId="{F3D9F7E3-2146-4F4B-96D1-45D47FF3208C}" type="presOf" srcId="{C22C0D16-AF2C-4FE5-BBC0-5F7FBFB55A8C}" destId="{D591EF6C-0340-41A6-B569-590DF63CFD72}" srcOrd="0" destOrd="0" presId="urn:microsoft.com/office/officeart/2005/8/layout/process4"/>
    <dgm:cxn modelId="{04B10CE0-D9A3-461F-9ED9-63BA7DB63577}" srcId="{7F9E2C24-E6AD-43FC-8552-12DC0BCE8711}" destId="{D23CBFCB-B78A-493C-9DA8-4F8475537A1A}" srcOrd="0" destOrd="0" parTransId="{9259308A-5C75-49F0-801C-3809E44713DD}" sibTransId="{B6CD0AE8-F60C-4E50-B489-2909683AB65B}"/>
    <dgm:cxn modelId="{FE83C506-2AFD-4213-8202-4526CAB4DEFE}" srcId="{7F9E2C24-E6AD-43FC-8552-12DC0BCE8711}" destId="{45250F67-6420-42AA-8DF6-5F134D0C34EF}" srcOrd="3" destOrd="0" parTransId="{95E15AB7-8842-44C0-9959-506ACFDE33B5}" sibTransId="{94EAAA4E-E562-4AAE-85CB-3E8D6888091A}"/>
    <dgm:cxn modelId="{F4312200-A03B-4D26-87FA-8CBD1DB8A14D}" srcId="{41B529B6-1EBD-4734-A2A2-15F85E716D10}" destId="{60BF8849-51E5-4DEE-BAF5-489652919412}" srcOrd="2" destOrd="0" parTransId="{5FE0F5C7-8B6A-4982-9CA8-2B733B08BC57}" sibTransId="{0427E552-31F1-4B06-BCDF-40E23A6F8BA6}"/>
    <dgm:cxn modelId="{031B14F8-FADA-4108-8358-1CB646B70350}" type="presOf" srcId="{45250F67-6420-42AA-8DF6-5F134D0C34EF}" destId="{DE0D4F87-1A78-4147-84E3-27DC2AD5DEBD}" srcOrd="0" destOrd="0" presId="urn:microsoft.com/office/officeart/2005/8/layout/process4"/>
    <dgm:cxn modelId="{1B93C978-B242-480D-B074-5886C7971E0B}" srcId="{7F9E2C24-E6AD-43FC-8552-12DC0BCE8711}" destId="{C64949E2-B7F3-44E9-B83D-0F1CBAAE2FD2}" srcOrd="5" destOrd="0" parTransId="{9F094A66-80B8-440A-976B-721C6759850E}" sibTransId="{F40BE78C-A4CE-403F-A78B-07E28B15F419}"/>
    <dgm:cxn modelId="{C9B079C9-3F96-43DE-88C7-68DDF82607D6}" type="presOf" srcId="{4C972EDA-902A-43C6-97E5-3B3F67CA93C8}" destId="{66127CEE-9F86-4AFF-B9C9-66F83A272080}" srcOrd="0" destOrd="0" presId="urn:microsoft.com/office/officeart/2005/8/layout/process4"/>
    <dgm:cxn modelId="{EE56F1F7-38E6-4668-B53B-2DAF6076653F}" type="presOf" srcId="{B2444A36-5CA0-4AD4-A579-1747EE31F82C}" destId="{E948CDCE-8725-440A-A55F-8DB090AD6394}" srcOrd="0" destOrd="0" presId="urn:microsoft.com/office/officeart/2005/8/layout/process4"/>
    <dgm:cxn modelId="{C9685930-89A1-4F35-BF9A-AFE859D79EB4}" srcId="{602149B8-57FA-46A2-B11A-B80625EDFDCC}" destId="{C22C0D16-AF2C-4FE5-BBC0-5F7FBFB55A8C}" srcOrd="0" destOrd="0" parTransId="{322BDD09-893B-44A4-9698-13143FE12472}" sibTransId="{456DE744-A561-4CC1-ACED-A15C82D8BE30}"/>
    <dgm:cxn modelId="{48BB7794-C646-4753-8C9E-2A24BB1D0CCD}" type="presOf" srcId="{C64949E2-B7F3-44E9-B83D-0F1CBAAE2FD2}" destId="{7EF160D3-F214-47AA-8524-212774B47D57}" srcOrd="0" destOrd="0" presId="urn:microsoft.com/office/officeart/2005/8/layout/process4"/>
    <dgm:cxn modelId="{29C36452-EC78-4814-B0C6-D2E9B7CA4443}" type="presOf" srcId="{60BF8849-51E5-4DEE-BAF5-489652919412}" destId="{9BB90AA5-BC15-4E17-BFA1-52213233E5E2}" srcOrd="0" destOrd="0" presId="urn:microsoft.com/office/officeart/2005/8/layout/process4"/>
    <dgm:cxn modelId="{5EA3070D-BE84-4A1A-8525-6EB3B795B84E}" srcId="{602149B8-57FA-46A2-B11A-B80625EDFDCC}" destId="{333E01C1-1168-40C0-8A3A-6C6B89D36D8A}" srcOrd="1" destOrd="0" parTransId="{85AD20FD-41D2-4C9C-9E09-C4B63F3CACA4}" sibTransId="{7E854404-7203-4843-B099-20E8A47286EF}"/>
    <dgm:cxn modelId="{4739CFAC-B2BD-420E-94B1-EC97ABF130A0}" type="presOf" srcId="{44DD78D2-0BCE-44DA-9106-26FABB62C8AC}" destId="{79D7C105-6275-445F-8F63-3EB8E892C468}" srcOrd="0" destOrd="0" presId="urn:microsoft.com/office/officeart/2005/8/layout/process4"/>
    <dgm:cxn modelId="{E0616ACD-B960-4A5B-9EA2-4CD1301FD12B}" type="presOf" srcId="{7F9E2C24-E6AD-43FC-8552-12DC0BCE8711}" destId="{0003DBF6-E5B4-4D53-84B6-2248994CE301}" srcOrd="0" destOrd="0" presId="urn:microsoft.com/office/officeart/2005/8/layout/process4"/>
    <dgm:cxn modelId="{2F2FF31F-113F-4AE7-A421-B39E63DFD841}" srcId="{602149B8-57FA-46A2-B11A-B80625EDFDCC}" destId="{B2444A36-5CA0-4AD4-A579-1747EE31F82C}" srcOrd="3" destOrd="0" parTransId="{D96DDA67-AC27-4620-A2F1-F6E13E40EBC7}" sibTransId="{6D271922-0A88-4762-B2D1-FA31E2221096}"/>
    <dgm:cxn modelId="{D8F387D0-002A-4A37-9D2E-51136863E1EB}" srcId="{363058F4-701D-4F6B-A5C6-57FE5768962D}" destId="{41B529B6-1EBD-4734-A2A2-15F85E716D10}" srcOrd="2" destOrd="0" parTransId="{F007781C-440F-46D4-9464-4FCFC5CA2EB3}" sibTransId="{D296F0D6-9EBC-4C37-96F6-0A29B1B6EA67}"/>
    <dgm:cxn modelId="{058287AE-81D9-4B96-A6A8-68A304B2ED8D}" type="presOf" srcId="{41B529B6-1EBD-4734-A2A2-15F85E716D10}" destId="{D6E6EE12-6089-491F-896B-9B2DBE4E0D03}" srcOrd="1" destOrd="0" presId="urn:microsoft.com/office/officeart/2005/8/layout/process4"/>
    <dgm:cxn modelId="{E75BC80F-D4A9-4DC6-B45D-AF4047B25500}" type="presOf" srcId="{51A763B4-951E-4B08-B0DD-33D4E1D21402}" destId="{D27088A0-8114-4A5A-A6A6-9F6F114A5ECB}" srcOrd="0" destOrd="0" presId="urn:microsoft.com/office/officeart/2005/8/layout/process4"/>
    <dgm:cxn modelId="{58784A2C-A8D9-4E6C-BD05-ECBCEE57FD28}" srcId="{7F9E2C24-E6AD-43FC-8552-12DC0BCE8711}" destId="{4C972EDA-902A-43C6-97E5-3B3F67CA93C8}" srcOrd="1" destOrd="0" parTransId="{B4746E2D-22C3-4770-A269-F77F346D6C7F}" sibTransId="{349D423E-69B3-4BEC-95ED-20CFC1C1E455}"/>
    <dgm:cxn modelId="{2751B4CD-4BEF-4F8B-B001-0BAD3066D9EE}" type="presOf" srcId="{333E01C1-1168-40C0-8A3A-6C6B89D36D8A}" destId="{E36EDD1B-4E31-4E82-B529-EBE37538F2E8}" srcOrd="0" destOrd="0" presId="urn:microsoft.com/office/officeart/2005/8/layout/process4"/>
    <dgm:cxn modelId="{B1668919-EDB0-4CFF-B361-E5E6C5E42247}" type="presParOf" srcId="{352D6951-28F2-48CB-B825-F4A5C72EA6AF}" destId="{177A2E19-8AC2-422A-B78A-AE47FB3D0E80}" srcOrd="0" destOrd="0" presId="urn:microsoft.com/office/officeart/2005/8/layout/process4"/>
    <dgm:cxn modelId="{BA2D047E-23C1-4093-A2AD-983D1871ABE0}" type="presParOf" srcId="{177A2E19-8AC2-422A-B78A-AE47FB3D0E80}" destId="{37B9D84F-23A5-4031-96F7-E5A67DF242A0}" srcOrd="0" destOrd="0" presId="urn:microsoft.com/office/officeart/2005/8/layout/process4"/>
    <dgm:cxn modelId="{0508BB10-6FD7-4A36-8AD0-D01E75C6CBEE}" type="presParOf" srcId="{177A2E19-8AC2-422A-B78A-AE47FB3D0E80}" destId="{D6E6EE12-6089-491F-896B-9B2DBE4E0D03}" srcOrd="1" destOrd="0" presId="urn:microsoft.com/office/officeart/2005/8/layout/process4"/>
    <dgm:cxn modelId="{8CF39EDE-7C71-4B03-819D-C440B67543D5}" type="presParOf" srcId="{177A2E19-8AC2-422A-B78A-AE47FB3D0E80}" destId="{65C2F67D-EEA4-4172-B0E2-1B59D6A21442}" srcOrd="2" destOrd="0" presId="urn:microsoft.com/office/officeart/2005/8/layout/process4"/>
    <dgm:cxn modelId="{4E4B89E8-63A5-44D0-B8A6-74A04FE9494D}" type="presParOf" srcId="{65C2F67D-EEA4-4172-B0E2-1B59D6A21442}" destId="{60E1B9BE-D059-4F13-BA71-1BB5DFFDE5D4}" srcOrd="0" destOrd="0" presId="urn:microsoft.com/office/officeart/2005/8/layout/process4"/>
    <dgm:cxn modelId="{02778D8D-4ABE-4B9D-B228-6BBF99E93F34}" type="presParOf" srcId="{65C2F67D-EEA4-4172-B0E2-1B59D6A21442}" destId="{D27088A0-8114-4A5A-A6A6-9F6F114A5ECB}" srcOrd="1" destOrd="0" presId="urn:microsoft.com/office/officeart/2005/8/layout/process4"/>
    <dgm:cxn modelId="{4A05ECFA-BF70-4EE0-8E17-1096DCEFEB1D}" type="presParOf" srcId="{65C2F67D-EEA4-4172-B0E2-1B59D6A21442}" destId="{9BB90AA5-BC15-4E17-BFA1-52213233E5E2}" srcOrd="2" destOrd="0" presId="urn:microsoft.com/office/officeart/2005/8/layout/process4"/>
    <dgm:cxn modelId="{181D0536-FB61-465A-A2FC-50C56ED65A6C}" type="presParOf" srcId="{352D6951-28F2-48CB-B825-F4A5C72EA6AF}" destId="{1E756C0D-7D54-4DA1-9583-6C1D06C2BAE0}" srcOrd="1" destOrd="0" presId="urn:microsoft.com/office/officeart/2005/8/layout/process4"/>
    <dgm:cxn modelId="{A4B785A8-A298-4395-A73B-2209FC0CFF1C}" type="presParOf" srcId="{352D6951-28F2-48CB-B825-F4A5C72EA6AF}" destId="{0EE3F9BE-984B-4929-BD1A-307DB21356E4}" srcOrd="2" destOrd="0" presId="urn:microsoft.com/office/officeart/2005/8/layout/process4"/>
    <dgm:cxn modelId="{12289DA6-BB2A-4C39-982D-24E3D9E50D4E}" type="presParOf" srcId="{0EE3F9BE-984B-4929-BD1A-307DB21356E4}" destId="{0003DBF6-E5B4-4D53-84B6-2248994CE301}" srcOrd="0" destOrd="0" presId="urn:microsoft.com/office/officeart/2005/8/layout/process4"/>
    <dgm:cxn modelId="{428EC8F8-7D74-4130-9035-3F9181BE5669}" type="presParOf" srcId="{0EE3F9BE-984B-4929-BD1A-307DB21356E4}" destId="{7389A906-3166-496B-AC4B-8A21B855FE36}" srcOrd="1" destOrd="0" presId="urn:microsoft.com/office/officeart/2005/8/layout/process4"/>
    <dgm:cxn modelId="{85753822-D339-405A-AE92-6381D2C90D5F}" type="presParOf" srcId="{0EE3F9BE-984B-4929-BD1A-307DB21356E4}" destId="{78857F82-0307-456C-AD74-385857C4EB68}" srcOrd="2" destOrd="0" presId="urn:microsoft.com/office/officeart/2005/8/layout/process4"/>
    <dgm:cxn modelId="{B7B47A1E-EB13-4C44-9F41-F802740DBFAC}" type="presParOf" srcId="{78857F82-0307-456C-AD74-385857C4EB68}" destId="{13A4EBF8-CCD4-4FE5-BBE0-BCBB93C9455B}" srcOrd="0" destOrd="0" presId="urn:microsoft.com/office/officeart/2005/8/layout/process4"/>
    <dgm:cxn modelId="{518C3709-81DC-4741-9730-08462330562A}" type="presParOf" srcId="{78857F82-0307-456C-AD74-385857C4EB68}" destId="{66127CEE-9F86-4AFF-B9C9-66F83A272080}" srcOrd="1" destOrd="0" presId="urn:microsoft.com/office/officeart/2005/8/layout/process4"/>
    <dgm:cxn modelId="{B0DD52CF-C722-4CF7-8173-6B46F20EC070}" type="presParOf" srcId="{78857F82-0307-456C-AD74-385857C4EB68}" destId="{A7FABF60-7375-41DB-BD07-937FA5B66A34}" srcOrd="2" destOrd="0" presId="urn:microsoft.com/office/officeart/2005/8/layout/process4"/>
    <dgm:cxn modelId="{8FC89A86-5095-4027-8A0B-AD81D17D180D}" type="presParOf" srcId="{78857F82-0307-456C-AD74-385857C4EB68}" destId="{DE0D4F87-1A78-4147-84E3-27DC2AD5DEBD}" srcOrd="3" destOrd="0" presId="urn:microsoft.com/office/officeart/2005/8/layout/process4"/>
    <dgm:cxn modelId="{0CC0FD44-2FD1-42F4-82E0-022597214D99}" type="presParOf" srcId="{78857F82-0307-456C-AD74-385857C4EB68}" destId="{628DBE7B-A936-4EAD-9697-0E9355594C0C}" srcOrd="4" destOrd="0" presId="urn:microsoft.com/office/officeart/2005/8/layout/process4"/>
    <dgm:cxn modelId="{62EAFB19-A673-455C-A83E-1D65B45CE6EC}" type="presParOf" srcId="{78857F82-0307-456C-AD74-385857C4EB68}" destId="{7EF160D3-F214-47AA-8524-212774B47D57}" srcOrd="5" destOrd="0" presId="urn:microsoft.com/office/officeart/2005/8/layout/process4"/>
    <dgm:cxn modelId="{36DFDC71-5DB4-4CDE-862F-2E7064B380DC}" type="presParOf" srcId="{352D6951-28F2-48CB-B825-F4A5C72EA6AF}" destId="{2E911BC1-DE9E-4498-B7C1-4F50580ED4CF}" srcOrd="3" destOrd="0" presId="urn:microsoft.com/office/officeart/2005/8/layout/process4"/>
    <dgm:cxn modelId="{88069419-7107-416C-A640-4824CC17D928}" type="presParOf" srcId="{352D6951-28F2-48CB-B825-F4A5C72EA6AF}" destId="{E7471238-13B5-45F0-A9F0-1D3FD494AD8F}" srcOrd="4" destOrd="0" presId="urn:microsoft.com/office/officeart/2005/8/layout/process4"/>
    <dgm:cxn modelId="{05C68A0D-9F0C-432D-964F-15F5ABF17271}" type="presParOf" srcId="{E7471238-13B5-45F0-A9F0-1D3FD494AD8F}" destId="{F83770BB-5FF8-49F2-92FF-383B4E50B0F8}" srcOrd="0" destOrd="0" presId="urn:microsoft.com/office/officeart/2005/8/layout/process4"/>
    <dgm:cxn modelId="{1A885D38-49AA-4EC9-891F-09BABAC01BA0}" type="presParOf" srcId="{E7471238-13B5-45F0-A9F0-1D3FD494AD8F}" destId="{A7B02B19-68C5-4A66-8C62-C3D87443D93E}" srcOrd="1" destOrd="0" presId="urn:microsoft.com/office/officeart/2005/8/layout/process4"/>
    <dgm:cxn modelId="{8829DC10-8247-401C-AC01-84B46B9539E8}" type="presParOf" srcId="{E7471238-13B5-45F0-A9F0-1D3FD494AD8F}" destId="{52875DC6-19D6-4AD3-B55B-5B581F8B1747}" srcOrd="2" destOrd="0" presId="urn:microsoft.com/office/officeart/2005/8/layout/process4"/>
    <dgm:cxn modelId="{EC0D9367-DB74-431D-8F17-D4BC23F86D17}" type="presParOf" srcId="{52875DC6-19D6-4AD3-B55B-5B581F8B1747}" destId="{D591EF6C-0340-41A6-B569-590DF63CFD72}" srcOrd="0" destOrd="0" presId="urn:microsoft.com/office/officeart/2005/8/layout/process4"/>
    <dgm:cxn modelId="{AAE32BA4-1276-4B16-B5B9-C30250C74A4D}" type="presParOf" srcId="{52875DC6-19D6-4AD3-B55B-5B581F8B1747}" destId="{E36EDD1B-4E31-4E82-B529-EBE37538F2E8}" srcOrd="1" destOrd="0" presId="urn:microsoft.com/office/officeart/2005/8/layout/process4"/>
    <dgm:cxn modelId="{DC9BA420-DF4F-49DB-BB0B-61994992ABD0}" type="presParOf" srcId="{52875DC6-19D6-4AD3-B55B-5B581F8B1747}" destId="{70E3D0E8-946B-4445-A2A9-3F456B092295}" srcOrd="2" destOrd="0" presId="urn:microsoft.com/office/officeart/2005/8/layout/process4"/>
    <dgm:cxn modelId="{E9D849E9-DB57-474E-8287-F72D9873FE53}" type="presParOf" srcId="{52875DC6-19D6-4AD3-B55B-5B581F8B1747}" destId="{E948CDCE-8725-440A-A55F-8DB090AD6394}" srcOrd="3" destOrd="0" presId="urn:microsoft.com/office/officeart/2005/8/layout/process4"/>
    <dgm:cxn modelId="{7FBF317D-20B5-4355-BF52-2C029B40DA3D}" type="presParOf" srcId="{52875DC6-19D6-4AD3-B55B-5B581F8B1747}" destId="{79D7C105-6275-445F-8F63-3EB8E892C468}" srcOrd="4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E6EE12-6089-491F-896B-9B2DBE4E0D03}">
      <dsp:nvSpPr>
        <dsp:cNvPr id="0" name=""/>
        <dsp:cNvSpPr/>
      </dsp:nvSpPr>
      <dsp:spPr>
        <a:xfrm>
          <a:off x="0" y="3695881"/>
          <a:ext cx="8368665" cy="121307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000" b="1" kern="1200" cap="small" baseline="0" dirty="0" err="1" smtClean="0">
              <a:solidFill>
                <a:schemeClr val="tx1"/>
              </a:solidFill>
            </a:rPr>
            <a:t>D</a:t>
          </a:r>
          <a:r>
            <a:rPr lang="en-AU" sz="2000" b="1" kern="1200" cap="small" baseline="0" dirty="0" err="1" smtClean="0">
              <a:solidFill>
                <a:schemeClr val="tx1"/>
              </a:solidFill>
              <a:latin typeface="Calibri"/>
            </a:rPr>
            <a:t>écider</a:t>
          </a:r>
          <a:r>
            <a:rPr lang="en-AU" sz="2000" b="1" kern="1200" cap="small" baseline="0" dirty="0" smtClean="0">
              <a:solidFill>
                <a:schemeClr val="tx1"/>
              </a:solidFill>
              <a:latin typeface="Calibri"/>
            </a:rPr>
            <a:t> </a:t>
          </a:r>
          <a:r>
            <a:rPr lang="en-AU" sz="2000" b="1" kern="1200" cap="small" baseline="0" dirty="0" err="1" smtClean="0">
              <a:solidFill>
                <a:schemeClr val="tx1"/>
              </a:solidFill>
              <a:latin typeface="Calibri"/>
            </a:rPr>
            <a:t>d’une</a:t>
          </a:r>
          <a:r>
            <a:rPr lang="en-AU" sz="2000" b="1" kern="1200" cap="small" baseline="0" dirty="0" smtClean="0">
              <a:solidFill>
                <a:schemeClr val="tx1"/>
              </a:solidFill>
              <a:latin typeface="Calibri"/>
            </a:rPr>
            <a:t> </a:t>
          </a:r>
          <a:r>
            <a:rPr lang="en-AU" sz="2000" b="1" kern="1200" cap="small" baseline="0" dirty="0" err="1" smtClean="0">
              <a:solidFill>
                <a:schemeClr val="tx1"/>
              </a:solidFill>
              <a:latin typeface="Calibri"/>
            </a:rPr>
            <a:t>approche</a:t>
          </a:r>
          <a:endParaRPr lang="en-AU" sz="2000" b="1" kern="1200" cap="small" baseline="0" dirty="0">
            <a:solidFill>
              <a:schemeClr val="tx1"/>
            </a:solidFill>
          </a:endParaRPr>
        </a:p>
      </dsp:txBody>
      <dsp:txXfrm>
        <a:off x="0" y="3695881"/>
        <a:ext cx="8368665" cy="655058"/>
      </dsp:txXfrm>
    </dsp:sp>
    <dsp:sp modelId="{60E1B9BE-D059-4F13-BA71-1BB5DFFDE5D4}">
      <dsp:nvSpPr>
        <dsp:cNvPr id="0" name=""/>
        <dsp:cNvSpPr/>
      </dsp:nvSpPr>
      <dsp:spPr>
        <a:xfrm>
          <a:off x="2246" y="4326678"/>
          <a:ext cx="3195457" cy="55801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600" kern="1200" dirty="0" smtClean="0"/>
            <a:t>La </a:t>
          </a:r>
          <a:r>
            <a:rPr lang="fr-FR" sz="1600" kern="1200" dirty="0" smtClean="0"/>
            <a:t>gestion de cas</a:t>
          </a:r>
          <a:r>
            <a:rPr lang="en-AU" sz="1600" kern="1200" dirty="0" smtClean="0"/>
            <a:t> </a:t>
          </a:r>
          <a:r>
            <a:rPr lang="en-AU" sz="1600" kern="1200" dirty="0" err="1" smtClean="0"/>
            <a:t>est-elle</a:t>
          </a:r>
          <a:r>
            <a:rPr lang="en-AU" sz="1600" kern="1200" dirty="0" smtClean="0"/>
            <a:t> </a:t>
          </a:r>
          <a:r>
            <a:rPr lang="en-AU" sz="1600" kern="1200" dirty="0" err="1" smtClean="0"/>
            <a:t>une</a:t>
          </a:r>
          <a:r>
            <a:rPr lang="en-AU" sz="1600" kern="1200" dirty="0" smtClean="0"/>
            <a:t> </a:t>
          </a:r>
          <a:r>
            <a:rPr lang="en-AU" sz="1600" kern="1200" dirty="0" err="1" smtClean="0"/>
            <a:t>réponse</a:t>
          </a:r>
          <a:r>
            <a:rPr lang="en-AU" sz="1600" kern="1200" dirty="0" smtClean="0"/>
            <a:t> </a:t>
          </a:r>
          <a:r>
            <a:rPr lang="en-AU" sz="1600" kern="1200" dirty="0" err="1" smtClean="0"/>
            <a:t>appropriée</a:t>
          </a:r>
          <a:r>
            <a:rPr lang="en-AU" sz="1600" kern="1200" dirty="0" smtClean="0"/>
            <a:t> </a:t>
          </a:r>
          <a:r>
            <a:rPr lang="en-AU" sz="1600" kern="1200" dirty="0" err="1" smtClean="0"/>
            <a:t>dans</a:t>
          </a:r>
          <a:r>
            <a:rPr lang="en-AU" sz="1600" kern="1200" dirty="0" smtClean="0"/>
            <a:t> </a:t>
          </a:r>
          <a:r>
            <a:rPr lang="en-AU" sz="1600" kern="1200" dirty="0" err="1" smtClean="0"/>
            <a:t>ce</a:t>
          </a:r>
          <a:r>
            <a:rPr lang="en-AU" sz="1600" kern="1200" dirty="0" smtClean="0"/>
            <a:t> </a:t>
          </a:r>
          <a:r>
            <a:rPr lang="en-AU" sz="1600" kern="1200" dirty="0" err="1" smtClean="0"/>
            <a:t>contexte</a:t>
          </a:r>
          <a:r>
            <a:rPr lang="en-AU" sz="1600" kern="1200" dirty="0" smtClean="0"/>
            <a:t>?</a:t>
          </a:r>
          <a:endParaRPr lang="en-AU" sz="1600" kern="1200" dirty="0"/>
        </a:p>
      </dsp:txBody>
      <dsp:txXfrm>
        <a:off x="2246" y="4326678"/>
        <a:ext cx="3195457" cy="558012"/>
      </dsp:txXfrm>
    </dsp:sp>
    <dsp:sp modelId="{D27088A0-8114-4A5A-A6A6-9F6F114A5ECB}">
      <dsp:nvSpPr>
        <dsp:cNvPr id="0" name=""/>
        <dsp:cNvSpPr/>
      </dsp:nvSpPr>
      <dsp:spPr>
        <a:xfrm>
          <a:off x="3197703" y="4326678"/>
          <a:ext cx="3195457" cy="55801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600" kern="1200" dirty="0" err="1" smtClean="0"/>
            <a:t>Quel</a:t>
          </a:r>
          <a:r>
            <a:rPr lang="en-AU" sz="1600" kern="1200" dirty="0" smtClean="0"/>
            <a:t> type de plan de dossier </a:t>
          </a:r>
          <a:r>
            <a:rPr lang="en-AU" sz="1600" kern="1200" dirty="0" err="1" smtClean="0"/>
            <a:t>est</a:t>
          </a:r>
          <a:r>
            <a:rPr lang="en-AU" sz="1600" kern="1200" dirty="0" smtClean="0"/>
            <a:t> </a:t>
          </a:r>
          <a:r>
            <a:rPr lang="en-AU" sz="1600" kern="1200" dirty="0" err="1" smtClean="0"/>
            <a:t>approprié</a:t>
          </a:r>
          <a:r>
            <a:rPr lang="en-AU" sz="1600" kern="1200" dirty="0" smtClean="0"/>
            <a:t>?</a:t>
          </a:r>
          <a:endParaRPr lang="en-AU" sz="1600" kern="1200" dirty="0"/>
        </a:p>
      </dsp:txBody>
      <dsp:txXfrm>
        <a:off x="3197703" y="4326678"/>
        <a:ext cx="3195457" cy="558012"/>
      </dsp:txXfrm>
    </dsp:sp>
    <dsp:sp modelId="{9BB90AA5-BC15-4E17-BFA1-52213233E5E2}">
      <dsp:nvSpPr>
        <dsp:cNvPr id="0" name=""/>
        <dsp:cNvSpPr/>
      </dsp:nvSpPr>
      <dsp:spPr>
        <a:xfrm>
          <a:off x="6393160" y="4326678"/>
          <a:ext cx="1973258" cy="55801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600" kern="1200" dirty="0" smtClean="0"/>
            <a:t>Comment </a:t>
          </a:r>
          <a:r>
            <a:rPr lang="en-AU" sz="1600" kern="1200" dirty="0" err="1" smtClean="0"/>
            <a:t>votre</a:t>
          </a:r>
          <a:r>
            <a:rPr lang="en-AU" sz="1600" kern="1200" dirty="0" smtClean="0"/>
            <a:t> </a:t>
          </a:r>
          <a:r>
            <a:rPr lang="en-AU" sz="1600" kern="1200" dirty="0" err="1" smtClean="0"/>
            <a:t>agence</a:t>
          </a:r>
          <a:r>
            <a:rPr lang="en-AU" sz="1600" kern="1200" dirty="0" smtClean="0"/>
            <a:t> </a:t>
          </a:r>
          <a:r>
            <a:rPr lang="en-AU" sz="1600" kern="1200" dirty="0" err="1" smtClean="0"/>
            <a:t>peut-elle</a:t>
          </a:r>
          <a:r>
            <a:rPr lang="en-AU" sz="1600" kern="1200" dirty="0" smtClean="0"/>
            <a:t> </a:t>
          </a:r>
          <a:r>
            <a:rPr lang="en-AU" sz="1600" kern="1200" dirty="0" err="1" smtClean="0"/>
            <a:t>contribuer</a:t>
          </a:r>
          <a:r>
            <a:rPr lang="en-AU" sz="1600" kern="1200" dirty="0" smtClean="0"/>
            <a:t>?</a:t>
          </a:r>
          <a:endParaRPr lang="en-AU" sz="1600" kern="1200" dirty="0"/>
        </a:p>
      </dsp:txBody>
      <dsp:txXfrm>
        <a:off x="6393160" y="4326678"/>
        <a:ext cx="1973258" cy="558012"/>
      </dsp:txXfrm>
    </dsp:sp>
    <dsp:sp modelId="{7389A906-3166-496B-AC4B-8A21B855FE36}">
      <dsp:nvSpPr>
        <dsp:cNvPr id="0" name=""/>
        <dsp:cNvSpPr/>
      </dsp:nvSpPr>
      <dsp:spPr>
        <a:xfrm rot="10800000">
          <a:off x="0" y="1848374"/>
          <a:ext cx="8368665" cy="1865702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000" b="1" kern="1200" cap="small" baseline="0" dirty="0" smtClean="0">
              <a:solidFill>
                <a:schemeClr val="tx1"/>
              </a:solidFill>
            </a:rPr>
            <a:t>Analyser les </a:t>
          </a:r>
          <a:r>
            <a:rPr lang="en-AU" sz="2000" b="1" kern="1200" cap="small" baseline="0" dirty="0" err="1" smtClean="0">
              <a:solidFill>
                <a:schemeClr val="tx1"/>
              </a:solidFill>
            </a:rPr>
            <a:t>capacit</a:t>
          </a:r>
          <a:r>
            <a:rPr lang="en-AU" sz="1600" b="1" kern="1200" cap="small" baseline="0" dirty="0" err="1" smtClean="0">
              <a:solidFill>
                <a:schemeClr val="tx1"/>
              </a:solidFill>
              <a:latin typeface="Calibri"/>
            </a:rPr>
            <a:t>ÉS</a:t>
          </a:r>
          <a:r>
            <a:rPr lang="en-AU" sz="2000" b="1" kern="1200" cap="small" baseline="0" dirty="0" smtClean="0">
              <a:solidFill>
                <a:schemeClr val="tx1"/>
              </a:solidFill>
              <a:latin typeface="Calibri"/>
            </a:rPr>
            <a:t> internes de </a:t>
          </a:r>
          <a:r>
            <a:rPr lang="en-AU" sz="2000" b="1" kern="1200" cap="small" baseline="0" dirty="0" err="1" smtClean="0">
              <a:solidFill>
                <a:schemeClr val="tx1"/>
              </a:solidFill>
              <a:latin typeface="Calibri"/>
            </a:rPr>
            <a:t>votre</a:t>
          </a:r>
          <a:r>
            <a:rPr lang="en-AU" sz="2000" b="1" kern="1200" cap="small" baseline="0" dirty="0" smtClean="0">
              <a:solidFill>
                <a:schemeClr val="tx1"/>
              </a:solidFill>
              <a:latin typeface="Calibri"/>
            </a:rPr>
            <a:t> organisation </a:t>
          </a:r>
          <a:endParaRPr lang="en-AU" sz="2000" b="1" kern="1200" cap="small" baseline="0" dirty="0">
            <a:solidFill>
              <a:schemeClr val="tx1"/>
            </a:solidFill>
          </a:endParaRPr>
        </a:p>
      </dsp:txBody>
      <dsp:txXfrm rot="-10800000">
        <a:off x="0" y="1848374"/>
        <a:ext cx="8368665" cy="654861"/>
      </dsp:txXfrm>
    </dsp:sp>
    <dsp:sp modelId="{13A4EBF8-CCD4-4FE5-BBE0-BCBB93C9455B}">
      <dsp:nvSpPr>
        <dsp:cNvPr id="0" name=""/>
        <dsp:cNvSpPr/>
      </dsp:nvSpPr>
      <dsp:spPr>
        <a:xfrm>
          <a:off x="796" y="2503236"/>
          <a:ext cx="1229776" cy="55784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600" kern="1200" dirty="0" err="1" smtClean="0"/>
            <a:t>Ressources</a:t>
          </a:r>
          <a:r>
            <a:rPr lang="en-AU" sz="1600" kern="1200" dirty="0" smtClean="0"/>
            <a:t> </a:t>
          </a:r>
          <a:r>
            <a:rPr lang="en-AU" sz="1600" kern="1200" dirty="0" err="1" smtClean="0"/>
            <a:t>humaines</a:t>
          </a:r>
          <a:endParaRPr lang="en-AU" sz="1600" kern="1200" dirty="0"/>
        </a:p>
      </dsp:txBody>
      <dsp:txXfrm>
        <a:off x="796" y="2503236"/>
        <a:ext cx="1229776" cy="557845"/>
      </dsp:txXfrm>
    </dsp:sp>
    <dsp:sp modelId="{66127CEE-9F86-4AFF-B9C9-66F83A272080}">
      <dsp:nvSpPr>
        <dsp:cNvPr id="0" name=""/>
        <dsp:cNvSpPr/>
      </dsp:nvSpPr>
      <dsp:spPr>
        <a:xfrm>
          <a:off x="1230573" y="2503236"/>
          <a:ext cx="1205814" cy="55784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600" kern="1200" dirty="0" err="1" smtClean="0"/>
            <a:t>Ressources</a:t>
          </a:r>
          <a:r>
            <a:rPr lang="en-AU" sz="1600" kern="1200" dirty="0" smtClean="0"/>
            <a:t> </a:t>
          </a:r>
          <a:r>
            <a:rPr lang="en-AU" sz="1600" kern="1200" dirty="0" err="1" smtClean="0"/>
            <a:t>financières</a:t>
          </a:r>
          <a:endParaRPr lang="en-AU" sz="1600" kern="1200" dirty="0"/>
        </a:p>
      </dsp:txBody>
      <dsp:txXfrm>
        <a:off x="1230573" y="2503236"/>
        <a:ext cx="1205814" cy="557845"/>
      </dsp:txXfrm>
    </dsp:sp>
    <dsp:sp modelId="{A7FABF60-7375-41DB-BD07-937FA5B66A34}">
      <dsp:nvSpPr>
        <dsp:cNvPr id="0" name=""/>
        <dsp:cNvSpPr/>
      </dsp:nvSpPr>
      <dsp:spPr>
        <a:xfrm>
          <a:off x="2436387" y="2503236"/>
          <a:ext cx="1468714" cy="55784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600" kern="1200" dirty="0" err="1" smtClean="0"/>
            <a:t>Risques</a:t>
          </a:r>
          <a:r>
            <a:rPr lang="en-AU" sz="1600" kern="1200" dirty="0" smtClean="0"/>
            <a:t> </a:t>
          </a:r>
          <a:r>
            <a:rPr lang="en-AU" sz="1600" kern="1200" dirty="0" err="1" smtClean="0"/>
            <a:t>potentiels</a:t>
          </a:r>
          <a:r>
            <a:rPr lang="en-AU" sz="1600" kern="1200" dirty="0" smtClean="0"/>
            <a:t> </a:t>
          </a:r>
          <a:r>
            <a:rPr lang="en-AU" sz="1600" kern="1200" dirty="0" err="1" smtClean="0"/>
            <a:t>liés</a:t>
          </a:r>
          <a:r>
            <a:rPr lang="en-AU" sz="1600" kern="1200" dirty="0" smtClean="0"/>
            <a:t> à la </a:t>
          </a:r>
          <a:r>
            <a:rPr lang="fr-FR" sz="1600" kern="1200" dirty="0" smtClean="0"/>
            <a:t>gestion de cas</a:t>
          </a:r>
          <a:endParaRPr lang="en-AU" sz="1600" kern="1200" dirty="0"/>
        </a:p>
      </dsp:txBody>
      <dsp:txXfrm>
        <a:off x="2436387" y="2503236"/>
        <a:ext cx="1468714" cy="557845"/>
      </dsp:txXfrm>
    </dsp:sp>
    <dsp:sp modelId="{DE0D4F87-1A78-4147-84E3-27DC2AD5DEBD}">
      <dsp:nvSpPr>
        <dsp:cNvPr id="0" name=""/>
        <dsp:cNvSpPr/>
      </dsp:nvSpPr>
      <dsp:spPr>
        <a:xfrm>
          <a:off x="3905102" y="2503236"/>
          <a:ext cx="1914675" cy="55784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600" kern="1200" dirty="0" smtClean="0"/>
            <a:t>Protection des populations </a:t>
          </a:r>
          <a:r>
            <a:rPr lang="en-AU" sz="1600" kern="1200" dirty="0" err="1" smtClean="0"/>
            <a:t>vulnérables</a:t>
          </a:r>
          <a:endParaRPr lang="en-AU" sz="1600" kern="1200" dirty="0"/>
        </a:p>
      </dsp:txBody>
      <dsp:txXfrm>
        <a:off x="3905102" y="2503236"/>
        <a:ext cx="1914675" cy="557845"/>
      </dsp:txXfrm>
    </dsp:sp>
    <dsp:sp modelId="{628DBE7B-A936-4EAD-9697-0E9355594C0C}">
      <dsp:nvSpPr>
        <dsp:cNvPr id="0" name=""/>
        <dsp:cNvSpPr/>
      </dsp:nvSpPr>
      <dsp:spPr>
        <a:xfrm>
          <a:off x="5819777" y="2503236"/>
          <a:ext cx="1467968" cy="55784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600" kern="1200" dirty="0" smtClean="0"/>
            <a:t>Type </a:t>
          </a:r>
          <a:r>
            <a:rPr lang="en-AU" sz="1600" kern="1200" dirty="0" err="1" smtClean="0"/>
            <a:t>d’intervention</a:t>
          </a:r>
          <a:endParaRPr lang="en-AU" sz="1600" kern="1200" dirty="0"/>
        </a:p>
      </dsp:txBody>
      <dsp:txXfrm>
        <a:off x="5819777" y="2503236"/>
        <a:ext cx="1467968" cy="557845"/>
      </dsp:txXfrm>
    </dsp:sp>
    <dsp:sp modelId="{7EF160D3-F214-47AA-8524-212774B47D57}">
      <dsp:nvSpPr>
        <dsp:cNvPr id="0" name=""/>
        <dsp:cNvSpPr/>
      </dsp:nvSpPr>
      <dsp:spPr>
        <a:xfrm>
          <a:off x="7287746" y="2503236"/>
          <a:ext cx="1080122" cy="55784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600" kern="1200" dirty="0" err="1" smtClean="0"/>
            <a:t>Stratégies</a:t>
          </a:r>
          <a:r>
            <a:rPr lang="en-AU" sz="1600" kern="1200" dirty="0" smtClean="0"/>
            <a:t> de sortie</a:t>
          </a:r>
          <a:endParaRPr lang="en-AU" sz="1600" kern="1200" dirty="0"/>
        </a:p>
      </dsp:txBody>
      <dsp:txXfrm>
        <a:off x="7287746" y="2503236"/>
        <a:ext cx="1080122" cy="557845"/>
      </dsp:txXfrm>
    </dsp:sp>
    <dsp:sp modelId="{A7B02B19-68C5-4A66-8C62-C3D87443D93E}">
      <dsp:nvSpPr>
        <dsp:cNvPr id="0" name=""/>
        <dsp:cNvSpPr/>
      </dsp:nvSpPr>
      <dsp:spPr>
        <a:xfrm rot="10800000">
          <a:off x="0" y="867"/>
          <a:ext cx="8368665" cy="1865702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kern="1200" cap="small" baseline="0" noProof="0" dirty="0" smtClean="0">
              <a:solidFill>
                <a:schemeClr val="tx1"/>
              </a:solidFill>
              <a:latin typeface="Calibri"/>
            </a:rPr>
            <a:t>Évaluer l’</a:t>
          </a:r>
          <a:r>
            <a:rPr lang="fr-FR" sz="1600" b="1" kern="1200" cap="small" baseline="0" noProof="0" dirty="0" smtClean="0">
              <a:solidFill>
                <a:schemeClr val="tx1"/>
              </a:solidFill>
              <a:latin typeface="Calibri"/>
            </a:rPr>
            <a:t>ENVIRONNEMENT</a:t>
          </a:r>
          <a:r>
            <a:rPr lang="fr-FR" sz="2000" b="1" kern="1200" cap="small" baseline="0" noProof="0" dirty="0" smtClean="0">
              <a:solidFill>
                <a:schemeClr val="tx1"/>
              </a:solidFill>
              <a:latin typeface="Calibri"/>
            </a:rPr>
            <a:t> externe</a:t>
          </a:r>
          <a:r>
            <a:rPr lang="fr-FR" sz="2000" b="1" kern="1200" cap="small" baseline="0" noProof="0" dirty="0" smtClean="0">
              <a:solidFill>
                <a:schemeClr val="tx1"/>
              </a:solidFill>
            </a:rPr>
            <a:t/>
          </a:r>
          <a:br>
            <a:rPr lang="fr-FR" sz="2000" b="1" kern="1200" cap="small" baseline="0" noProof="0" dirty="0" smtClean="0">
              <a:solidFill>
                <a:schemeClr val="tx1"/>
              </a:solidFill>
            </a:rPr>
          </a:br>
          <a:r>
            <a:rPr lang="fr-FR" sz="2000" b="1" kern="1200" cap="small" baseline="0" noProof="0" dirty="0" smtClean="0">
              <a:solidFill>
                <a:schemeClr val="tx1"/>
              </a:solidFill>
            </a:rPr>
            <a:t>(le pays, la culture, la </a:t>
          </a:r>
          <a:r>
            <a:rPr lang="fr-FR" sz="2000" b="1" kern="1200" cap="small" baseline="0" noProof="0" dirty="0" err="1" smtClean="0">
              <a:solidFill>
                <a:schemeClr val="tx1"/>
              </a:solidFill>
            </a:rPr>
            <a:t>communaut</a:t>
          </a:r>
          <a:r>
            <a:rPr lang="fr-FR" sz="1600" b="1" kern="1200" cap="small" baseline="0" noProof="0" dirty="0" err="1" smtClean="0">
              <a:solidFill>
                <a:schemeClr val="tx1"/>
              </a:solidFill>
              <a:latin typeface="Calibri"/>
            </a:rPr>
            <a:t>É</a:t>
          </a:r>
          <a:r>
            <a:rPr lang="fr-FR" sz="2000" b="1" kern="1200" cap="small" baseline="0" noProof="0" dirty="0" smtClean="0">
              <a:solidFill>
                <a:schemeClr val="tx1"/>
              </a:solidFill>
            </a:rPr>
            <a:t>, la crise)</a:t>
          </a:r>
          <a:endParaRPr lang="fr-FR" sz="2000" b="1" kern="1200" cap="small" baseline="0" noProof="0" dirty="0">
            <a:solidFill>
              <a:schemeClr val="tx1"/>
            </a:solidFill>
          </a:endParaRPr>
        </a:p>
      </dsp:txBody>
      <dsp:txXfrm rot="-10800000">
        <a:off x="0" y="867"/>
        <a:ext cx="8368665" cy="654861"/>
      </dsp:txXfrm>
    </dsp:sp>
    <dsp:sp modelId="{D591EF6C-0340-41A6-B569-590DF63CFD72}">
      <dsp:nvSpPr>
        <dsp:cNvPr id="0" name=""/>
        <dsp:cNvSpPr/>
      </dsp:nvSpPr>
      <dsp:spPr>
        <a:xfrm>
          <a:off x="1021" y="655729"/>
          <a:ext cx="1673324" cy="55784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600" kern="1200" dirty="0" err="1" smtClean="0"/>
            <a:t>Besoins</a:t>
          </a:r>
          <a:r>
            <a:rPr lang="en-AU" sz="1600" kern="1200" dirty="0" smtClean="0"/>
            <a:t> </a:t>
          </a:r>
          <a:r>
            <a:rPr lang="en-AU" sz="1600" kern="1200" dirty="0" err="1" smtClean="0"/>
            <a:t>liés</a:t>
          </a:r>
          <a:r>
            <a:rPr lang="en-AU" sz="1600" kern="1200" dirty="0" smtClean="0"/>
            <a:t> à la protection de </a:t>
          </a:r>
          <a:r>
            <a:rPr lang="en-AU" sz="1600" kern="1200" dirty="0" err="1" smtClean="0"/>
            <a:t>l’enfance</a:t>
          </a:r>
          <a:endParaRPr lang="en-AU" sz="1600" kern="1200" dirty="0"/>
        </a:p>
      </dsp:txBody>
      <dsp:txXfrm>
        <a:off x="1021" y="655729"/>
        <a:ext cx="1673324" cy="557845"/>
      </dsp:txXfrm>
    </dsp:sp>
    <dsp:sp modelId="{E36EDD1B-4E31-4E82-B529-EBE37538F2E8}">
      <dsp:nvSpPr>
        <dsp:cNvPr id="0" name=""/>
        <dsp:cNvSpPr/>
      </dsp:nvSpPr>
      <dsp:spPr>
        <a:xfrm>
          <a:off x="1674345" y="655729"/>
          <a:ext cx="1673324" cy="55784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600" kern="1200" dirty="0" err="1" smtClean="0"/>
            <a:t>Capacités</a:t>
          </a:r>
          <a:r>
            <a:rPr lang="en-AU" sz="1600" kern="1200" dirty="0" smtClean="0"/>
            <a:t> du </a:t>
          </a:r>
          <a:r>
            <a:rPr lang="en-AU" sz="1600" kern="1200" dirty="0" err="1" smtClean="0"/>
            <a:t>gouvernement</a:t>
          </a:r>
          <a:endParaRPr lang="en-AU" sz="1600" kern="1200" dirty="0"/>
        </a:p>
      </dsp:txBody>
      <dsp:txXfrm>
        <a:off x="1674345" y="655729"/>
        <a:ext cx="1673324" cy="557845"/>
      </dsp:txXfrm>
    </dsp:sp>
    <dsp:sp modelId="{70E3D0E8-946B-4445-A2A9-3F456B092295}">
      <dsp:nvSpPr>
        <dsp:cNvPr id="0" name=""/>
        <dsp:cNvSpPr/>
      </dsp:nvSpPr>
      <dsp:spPr>
        <a:xfrm>
          <a:off x="3347670" y="655729"/>
          <a:ext cx="1673324" cy="55784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600" kern="1200" dirty="0" err="1" smtClean="0"/>
            <a:t>Capacités</a:t>
          </a:r>
          <a:r>
            <a:rPr lang="en-AU" sz="1600" kern="1200" dirty="0" smtClean="0"/>
            <a:t> de la </a:t>
          </a:r>
          <a:r>
            <a:rPr lang="en-AU" sz="1600" kern="1200" dirty="0" err="1" smtClean="0"/>
            <a:t>communauté</a:t>
          </a:r>
          <a:endParaRPr lang="en-AU" sz="1600" kern="1200" dirty="0"/>
        </a:p>
      </dsp:txBody>
      <dsp:txXfrm>
        <a:off x="3347670" y="655729"/>
        <a:ext cx="1673324" cy="557845"/>
      </dsp:txXfrm>
    </dsp:sp>
    <dsp:sp modelId="{E948CDCE-8725-440A-A55F-8DB090AD6394}">
      <dsp:nvSpPr>
        <dsp:cNvPr id="0" name=""/>
        <dsp:cNvSpPr/>
      </dsp:nvSpPr>
      <dsp:spPr>
        <a:xfrm>
          <a:off x="5020994" y="655729"/>
          <a:ext cx="1673324" cy="55784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600" kern="1200" dirty="0" smtClean="0"/>
            <a:t>Services en place</a:t>
          </a:r>
          <a:endParaRPr lang="en-AU" sz="1600" kern="1200" dirty="0"/>
        </a:p>
      </dsp:txBody>
      <dsp:txXfrm>
        <a:off x="5020994" y="655729"/>
        <a:ext cx="1673324" cy="557845"/>
      </dsp:txXfrm>
    </dsp:sp>
    <dsp:sp modelId="{79D7C105-6275-445F-8F63-3EB8E892C468}">
      <dsp:nvSpPr>
        <dsp:cNvPr id="0" name=""/>
        <dsp:cNvSpPr/>
      </dsp:nvSpPr>
      <dsp:spPr>
        <a:xfrm>
          <a:off x="6694319" y="655729"/>
          <a:ext cx="1673324" cy="55784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600" kern="1200" dirty="0" err="1" smtClean="0"/>
            <a:t>Accès</a:t>
          </a:r>
          <a:r>
            <a:rPr lang="en-AU" sz="1600" kern="1200" dirty="0" smtClean="0"/>
            <a:t> et de </a:t>
          </a:r>
          <a:r>
            <a:rPr lang="en-AU" sz="1600" kern="1200" dirty="0" err="1" smtClean="0"/>
            <a:t>sécurité</a:t>
          </a:r>
          <a:endParaRPr lang="en-AU" sz="1600" kern="1200" dirty="0"/>
        </a:p>
      </dsp:txBody>
      <dsp:txXfrm>
        <a:off x="6694319" y="655729"/>
        <a:ext cx="1673324" cy="5578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1E0DA0-137A-4817-A0DC-CACA8C8F4555}" type="datetimeFigureOut">
              <a:rPr lang="fr-FR" smtClean="0"/>
              <a:t>05/06/2014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34445C-FA3A-4A9F-883E-34221C68974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07919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64F5548-DADA-46B1-B513-8D04783FE425}" type="slidenum">
              <a:rPr lang="en-GB" altLang="en-US">
                <a:solidFill>
                  <a:prstClr val="black"/>
                </a:solidFill>
                <a:latin typeface="Arial" charset="0"/>
              </a:rPr>
              <a:pPr eaLnBrk="1" hangingPunct="1">
                <a:spcBef>
                  <a:spcPct val="0"/>
                </a:spcBef>
              </a:pPr>
              <a:t>35</a:t>
            </a:fld>
            <a:endParaRPr lang="en-GB" alt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854983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87995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84888" y="836613"/>
            <a:ext cx="1943100" cy="52562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836613"/>
            <a:ext cx="5681663" cy="52562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2687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313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8138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700213"/>
            <a:ext cx="3811588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4813" y="1700213"/>
            <a:ext cx="3813175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91406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1207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14225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1862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2570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55190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836613"/>
            <a:ext cx="7777163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700213"/>
            <a:ext cx="7777163" cy="439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 smtClean="0"/>
              <a:t>Click to edit Master text styles</a:t>
            </a:r>
          </a:p>
          <a:p>
            <a:pPr lvl="1"/>
            <a:r>
              <a:rPr lang="en-AU" altLang="en-US" smtClean="0"/>
              <a:t>Second level</a:t>
            </a:r>
          </a:p>
          <a:p>
            <a:pPr lvl="2"/>
            <a:r>
              <a:rPr lang="en-AU" altLang="en-US" smtClean="0"/>
              <a:t>Third level</a:t>
            </a:r>
          </a:p>
          <a:p>
            <a:pPr lvl="3"/>
            <a:r>
              <a:rPr lang="en-AU" altLang="en-US" smtClean="0"/>
              <a:t>Fourth level</a:t>
            </a:r>
          </a:p>
          <a:p>
            <a:pPr lvl="4"/>
            <a:r>
              <a:rPr lang="en-AU" altLang="en-US" smtClean="0"/>
              <a:t>Fifth level</a:t>
            </a:r>
          </a:p>
        </p:txBody>
      </p:sp>
      <p:sp>
        <p:nvSpPr>
          <p:cNvPr id="1028" name="Rectangle 7"/>
          <p:cNvSpPr>
            <a:spLocks noChangeArrowheads="1"/>
          </p:cNvSpPr>
          <p:nvPr userDrawn="1"/>
        </p:nvSpPr>
        <p:spPr bwMode="auto">
          <a:xfrm>
            <a:off x="0" y="333375"/>
            <a:ext cx="7667625" cy="358775"/>
          </a:xfrm>
          <a:prstGeom prst="rect">
            <a:avLst/>
          </a:prstGeom>
          <a:gradFill rotWithShape="1">
            <a:gsLst>
              <a:gs pos="0">
                <a:srgbClr val="3399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1029" name="Rectangle 8"/>
          <p:cNvSpPr>
            <a:spLocks noChangeArrowheads="1"/>
          </p:cNvSpPr>
          <p:nvPr userDrawn="1"/>
        </p:nvSpPr>
        <p:spPr bwMode="auto">
          <a:xfrm>
            <a:off x="1042988" y="6237288"/>
            <a:ext cx="8101012" cy="3587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3399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pic>
        <p:nvPicPr>
          <p:cNvPr id="1030" name="Picture 12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6016625"/>
            <a:ext cx="136842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8828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7.xml"/><Relationship Id="rId2" Type="http://schemas.openxmlformats.org/officeDocument/2006/relationships/diagramData" Target="../diagrams/data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.em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fr-FR" altLang="en-US" sz="4800" b="1" noProof="0" dirty="0" smtClean="0">
                <a:solidFill>
                  <a:srgbClr val="000000"/>
                </a:solidFill>
              </a:rPr>
              <a:t>Mise en place des services de </a:t>
            </a:r>
            <a:r>
              <a:rPr lang="fr-FR" altLang="en-US" sz="4800" b="1" noProof="0" dirty="0" smtClean="0">
                <a:solidFill>
                  <a:srgbClr val="000000"/>
                </a:solidFill>
              </a:rPr>
              <a:t>gestion de cas</a:t>
            </a:r>
            <a:endParaRPr lang="fr-FR" altLang="en-US" sz="4800" noProof="0" dirty="0" smtClean="0">
              <a:solidFill>
                <a:srgbClr val="000000"/>
              </a:solidFill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684213" y="3886200"/>
            <a:ext cx="7775575" cy="1752600"/>
          </a:xfrm>
        </p:spPr>
        <p:txBody>
          <a:bodyPr/>
          <a:lstStyle/>
          <a:p>
            <a:r>
              <a:rPr lang="fr-FR" altLang="en-US" b="1" noProof="0" dirty="0" smtClean="0">
                <a:solidFill>
                  <a:srgbClr val="000000"/>
                </a:solidFill>
              </a:rPr>
              <a:t>Module G1: Mise en place des services de </a:t>
            </a:r>
            <a:r>
              <a:rPr lang="fr-FR" altLang="en-US" b="1" noProof="0" dirty="0" smtClean="0">
                <a:solidFill>
                  <a:srgbClr val="000000"/>
                </a:solidFill>
              </a:rPr>
              <a:t>gestion de cas</a:t>
            </a:r>
            <a:endParaRPr lang="fr-FR" altLang="en-US" b="1" noProof="0" dirty="0" smtClean="0">
              <a:solidFill>
                <a:srgbClr val="000000"/>
              </a:solidFill>
            </a:endParaRPr>
          </a:p>
          <a:p>
            <a:endParaRPr lang="fr-FR" altLang="en-US" b="1" noProof="0" dirty="0" smtClean="0">
              <a:solidFill>
                <a:srgbClr val="000000"/>
              </a:solidFill>
            </a:endParaRPr>
          </a:p>
          <a:p>
            <a:r>
              <a:rPr lang="fr-FR" altLang="en-US" b="1" noProof="0" dirty="0" smtClean="0">
                <a:solidFill>
                  <a:srgbClr val="000000"/>
                </a:solidFill>
              </a:rPr>
              <a:t>Formation à la </a:t>
            </a:r>
            <a:r>
              <a:rPr lang="fr-FR" altLang="en-US" b="1" noProof="0" dirty="0" smtClean="0">
                <a:solidFill>
                  <a:srgbClr val="000000"/>
                </a:solidFill>
              </a:rPr>
              <a:t>gestion de cas</a:t>
            </a:r>
            <a:endParaRPr lang="fr-FR" altLang="en-US" b="1" noProof="0" dirty="0" smtClean="0">
              <a:solidFill>
                <a:srgbClr val="000000"/>
              </a:solidFill>
            </a:endParaRPr>
          </a:p>
          <a:p>
            <a:endParaRPr lang="fr-FR" altLang="en-US" b="1" noProof="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5979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980728"/>
            <a:ext cx="8426450" cy="4392613"/>
          </a:xfrm>
        </p:spPr>
        <p:txBody>
          <a:bodyPr/>
          <a:lstStyle/>
          <a:p>
            <a:pPr marL="0" indent="0">
              <a:defRPr/>
            </a:pPr>
            <a:r>
              <a:rPr lang="fr-FR" b="1" noProof="0" dirty="0" smtClean="0">
                <a:solidFill>
                  <a:srgbClr val="000000"/>
                </a:solidFill>
              </a:rPr>
              <a:t>Défis de la </a:t>
            </a:r>
            <a:r>
              <a:rPr lang="fr-FR" b="1" noProof="0" dirty="0" smtClean="0">
                <a:solidFill>
                  <a:srgbClr val="000000"/>
                </a:solidFill>
              </a:rPr>
              <a:t>gestion de cas</a:t>
            </a:r>
            <a:endParaRPr lang="fr-FR" noProof="0" dirty="0" smtClean="0">
              <a:solidFill>
                <a:srgbClr val="000000"/>
              </a:solidFill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</a:rPr>
              <a:t>Elle demande </a:t>
            </a:r>
            <a:r>
              <a:rPr lang="fr-FR" b="1" noProof="0" dirty="0" smtClean="0">
                <a:solidFill>
                  <a:srgbClr val="000000"/>
                </a:solidFill>
              </a:rPr>
              <a:t>du travail et des efforts considérables</a:t>
            </a:r>
            <a:r>
              <a:rPr lang="fr-FR" noProof="0" dirty="0" smtClean="0">
                <a:solidFill>
                  <a:srgbClr val="000000"/>
                </a:solidFill>
              </a:rPr>
              <a:t>.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b="1" noProof="0" dirty="0" smtClean="0">
                <a:solidFill>
                  <a:srgbClr val="000000"/>
                </a:solidFill>
              </a:rPr>
              <a:t>Du temps / des ressources peuvent être gaspillés </a:t>
            </a:r>
            <a:r>
              <a:rPr lang="fr-FR" noProof="0" dirty="0" smtClean="0">
                <a:solidFill>
                  <a:srgbClr val="000000"/>
                </a:solidFill>
              </a:rPr>
              <a:t>si vous ne maitrisez pas le contexte / les capacités existantes.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b="1" noProof="0" dirty="0" smtClean="0">
                <a:solidFill>
                  <a:srgbClr val="000000"/>
                </a:solidFill>
              </a:rPr>
              <a:t>Les procédures administratives</a:t>
            </a:r>
            <a:r>
              <a:rPr lang="fr-FR" noProof="0" dirty="0" smtClean="0">
                <a:solidFill>
                  <a:srgbClr val="000000"/>
                </a:solidFill>
              </a:rPr>
              <a:t> peuvent réduire le temps passé avec les enfants et la famille.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fr-FR" noProof="0" dirty="0" smtClean="0">
              <a:solidFill>
                <a:srgbClr val="000000"/>
              </a:solidFill>
            </a:endParaRPr>
          </a:p>
          <a:p>
            <a:pPr marL="0" indent="0">
              <a:defRPr/>
            </a:pPr>
            <a:r>
              <a:rPr lang="fr-FR" altLang="en-US" b="1" noProof="0" dirty="0" smtClean="0">
                <a:solidFill>
                  <a:srgbClr val="000000"/>
                </a:solidFill>
              </a:rPr>
              <a:t>Opportunités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fr-FR" altLang="en-US" noProof="0" dirty="0" smtClean="0">
                <a:solidFill>
                  <a:srgbClr val="000000"/>
                </a:solidFill>
              </a:rPr>
              <a:t>La </a:t>
            </a:r>
            <a:r>
              <a:rPr lang="fr-FR" altLang="en-US" noProof="0" dirty="0" smtClean="0">
                <a:solidFill>
                  <a:srgbClr val="000000"/>
                </a:solidFill>
              </a:rPr>
              <a:t>gestion de cas, </a:t>
            </a:r>
            <a:r>
              <a:rPr lang="fr-FR" altLang="en-US" noProof="0" dirty="0" smtClean="0">
                <a:solidFill>
                  <a:srgbClr val="000000"/>
                </a:solidFill>
              </a:rPr>
              <a:t>dans les systèmes </a:t>
            </a:r>
            <a:r>
              <a:rPr lang="fr-FR" altLang="en-US" b="1" noProof="0" dirty="0" smtClean="0">
                <a:solidFill>
                  <a:srgbClr val="000000"/>
                </a:solidFill>
              </a:rPr>
              <a:t>formels,</a:t>
            </a:r>
            <a:r>
              <a:rPr lang="fr-FR" altLang="en-US" noProof="0" dirty="0" smtClean="0">
                <a:solidFill>
                  <a:srgbClr val="000000"/>
                </a:solidFill>
              </a:rPr>
              <a:t> maintient </a:t>
            </a:r>
            <a:r>
              <a:rPr lang="fr-FR" altLang="en-US" b="1" noProof="0" dirty="0" smtClean="0">
                <a:solidFill>
                  <a:srgbClr val="000000"/>
                </a:solidFill>
              </a:rPr>
              <a:t>responsabilité et cohérence</a:t>
            </a:r>
            <a:r>
              <a:rPr lang="fr-FR" altLang="en-US" noProof="0" dirty="0" smtClean="0">
                <a:solidFill>
                  <a:srgbClr val="000000"/>
                </a:solidFill>
              </a:rPr>
              <a:t>.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fr-FR" altLang="en-US" noProof="0" dirty="0" smtClean="0">
                <a:solidFill>
                  <a:srgbClr val="000000"/>
                </a:solidFill>
              </a:rPr>
              <a:t>La </a:t>
            </a:r>
            <a:r>
              <a:rPr lang="fr-FR" altLang="en-US" noProof="0" dirty="0" smtClean="0">
                <a:solidFill>
                  <a:srgbClr val="000000"/>
                </a:solidFill>
              </a:rPr>
              <a:t>gestion de cas </a:t>
            </a:r>
            <a:r>
              <a:rPr lang="fr-FR" altLang="en-US" noProof="0" dirty="0" smtClean="0">
                <a:solidFill>
                  <a:srgbClr val="000000"/>
                </a:solidFill>
              </a:rPr>
              <a:t>inclut les systèmes </a:t>
            </a:r>
            <a:r>
              <a:rPr lang="fr-FR" altLang="en-US" b="1" noProof="0" dirty="0" smtClean="0">
                <a:solidFill>
                  <a:srgbClr val="000000"/>
                </a:solidFill>
              </a:rPr>
              <a:t>informels</a:t>
            </a:r>
            <a:r>
              <a:rPr lang="fr-FR" altLang="en-US" noProof="0" dirty="0" smtClean="0">
                <a:solidFill>
                  <a:srgbClr val="000000"/>
                </a:solidFill>
              </a:rPr>
              <a:t> dans les interventions.</a:t>
            </a:r>
          </a:p>
          <a:p>
            <a:pPr marL="0" indent="0">
              <a:defRPr/>
            </a:pPr>
            <a:endParaRPr lang="fr-FR" altLang="en-US" noProof="0" dirty="0" smtClean="0">
              <a:solidFill>
                <a:srgbClr val="000000"/>
              </a:solidFill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fr-FR" noProof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0203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107504" y="980728"/>
            <a:ext cx="8893175" cy="720725"/>
          </a:xfrm>
        </p:spPr>
        <p:txBody>
          <a:bodyPr/>
          <a:lstStyle/>
          <a:p>
            <a:r>
              <a:rPr lang="fr-FR" altLang="en-US" sz="2800" b="1" noProof="0" dirty="0" smtClean="0">
                <a:solidFill>
                  <a:srgbClr val="000000"/>
                </a:solidFill>
              </a:rPr>
              <a:t>Introduction de la </a:t>
            </a:r>
            <a:r>
              <a:rPr lang="fr-FR" altLang="en-US" sz="2800" b="1" noProof="0" dirty="0" smtClean="0">
                <a:solidFill>
                  <a:srgbClr val="000000"/>
                </a:solidFill>
              </a:rPr>
              <a:t>gestion de cas </a:t>
            </a:r>
            <a:r>
              <a:rPr lang="fr-FR" altLang="en-US" sz="2800" b="1" noProof="0" dirty="0" smtClean="0">
                <a:solidFill>
                  <a:srgbClr val="000000"/>
                </a:solidFill>
              </a:rPr>
              <a:t>dans les contextes d’urgence – Défis</a:t>
            </a:r>
            <a:br>
              <a:rPr lang="fr-FR" altLang="en-US" sz="2800" b="1" noProof="0" dirty="0" smtClean="0">
                <a:solidFill>
                  <a:srgbClr val="000000"/>
                </a:solidFill>
              </a:rPr>
            </a:br>
            <a:endParaRPr lang="fr-FR" altLang="en-US" sz="2800" noProof="0" dirty="0" smtClean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916831"/>
            <a:ext cx="8569325" cy="417599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fr-FR" b="1" noProof="0" dirty="0" smtClean="0">
                <a:solidFill>
                  <a:srgbClr val="000000"/>
                </a:solidFill>
              </a:rPr>
              <a:t>Les systèmes de protection de l’enfance </a:t>
            </a:r>
            <a:r>
              <a:rPr lang="fr-FR" noProof="0" dirty="0" smtClean="0">
                <a:solidFill>
                  <a:srgbClr val="000000"/>
                </a:solidFill>
              </a:rPr>
              <a:t>peuvent être </a:t>
            </a:r>
            <a:r>
              <a:rPr lang="fr-FR" b="1" noProof="0" dirty="0" smtClean="0">
                <a:solidFill>
                  <a:srgbClr val="000000"/>
                </a:solidFill>
              </a:rPr>
              <a:t>dépassés / affaiblis </a:t>
            </a:r>
            <a:r>
              <a:rPr lang="fr-FR" noProof="0" dirty="0" smtClean="0">
                <a:solidFill>
                  <a:srgbClr val="000000"/>
                </a:solidFill>
              </a:rPr>
              <a:t>par la nature et le degré des besoins de protection de l’enfance </a:t>
            </a:r>
            <a:r>
              <a:rPr lang="fr-FR" b="1" noProof="0" dirty="0" smtClean="0">
                <a:solidFill>
                  <a:srgbClr val="000000"/>
                </a:solidFill>
              </a:rPr>
              <a:t>en situation d’urgence</a:t>
            </a:r>
            <a:r>
              <a:rPr lang="fr-FR" noProof="0" dirty="0" smtClean="0">
                <a:solidFill>
                  <a:srgbClr val="000000"/>
                </a:solidFill>
              </a:rPr>
              <a:t>. </a:t>
            </a:r>
          </a:p>
          <a:p>
            <a:pPr marL="0" indent="0">
              <a:defRPr/>
            </a:pPr>
            <a:endParaRPr lang="fr-FR" noProof="0" dirty="0" smtClean="0">
              <a:solidFill>
                <a:srgbClr val="000000"/>
              </a:solidFill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</a:rPr>
              <a:t>Les systèmes informels peuvent également être </a:t>
            </a:r>
            <a:r>
              <a:rPr lang="fr-FR" b="1" noProof="0" dirty="0" smtClean="0">
                <a:solidFill>
                  <a:srgbClr val="000000"/>
                </a:solidFill>
              </a:rPr>
              <a:t>dépassés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fr-FR" noProof="0" dirty="0" smtClean="0">
              <a:solidFill>
                <a:srgbClr val="000000"/>
              </a:solidFill>
            </a:endParaRP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fr-FR" b="1" noProof="0" dirty="0" smtClean="0">
                <a:solidFill>
                  <a:srgbClr val="000000"/>
                </a:solidFill>
              </a:rPr>
              <a:t>De nouveaux mécanismes de protection de l’enfance peuvent être nécessaire, </a:t>
            </a:r>
            <a:r>
              <a:rPr lang="fr-FR" noProof="0" dirty="0" smtClean="0">
                <a:solidFill>
                  <a:srgbClr val="000000"/>
                </a:solidFill>
              </a:rPr>
              <a:t>y compris la </a:t>
            </a:r>
            <a:r>
              <a:rPr lang="fr-FR" noProof="0" dirty="0" smtClean="0">
                <a:solidFill>
                  <a:srgbClr val="000000"/>
                </a:solidFill>
              </a:rPr>
              <a:t>gestion de cas.  </a:t>
            </a:r>
            <a:endParaRPr lang="fr-FR" noProof="0" dirty="0" smtClean="0">
              <a:solidFill>
                <a:srgbClr val="000000"/>
              </a:solidFill>
            </a:endParaRPr>
          </a:p>
          <a:p>
            <a:pPr>
              <a:defRPr/>
            </a:pPr>
            <a:endParaRPr lang="fr-FR" noProof="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3613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107950" y="836613"/>
            <a:ext cx="8893175" cy="720725"/>
          </a:xfrm>
        </p:spPr>
        <p:txBody>
          <a:bodyPr/>
          <a:lstStyle/>
          <a:p>
            <a:r>
              <a:rPr lang="fr-FR" altLang="en-US" sz="2800" b="1" noProof="0" dirty="0" smtClean="0">
                <a:solidFill>
                  <a:srgbClr val="000000"/>
                </a:solidFill>
              </a:rPr>
              <a:t>Introduction de la </a:t>
            </a:r>
            <a:r>
              <a:rPr lang="fr-FR" altLang="en-US" sz="2800" b="1" noProof="0" dirty="0" smtClean="0">
                <a:solidFill>
                  <a:srgbClr val="000000"/>
                </a:solidFill>
              </a:rPr>
              <a:t>gestion de cas </a:t>
            </a:r>
            <a:r>
              <a:rPr lang="fr-FR" altLang="en-US" sz="2800" b="1" noProof="0" dirty="0" smtClean="0">
                <a:solidFill>
                  <a:srgbClr val="000000"/>
                </a:solidFill>
              </a:rPr>
              <a:t>dans les contextes d’urgence – Défis</a:t>
            </a:r>
            <a:endParaRPr lang="fr-FR" altLang="en-US" sz="2800" noProof="0" dirty="0" smtClean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325" cy="4392612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  <a:defRPr/>
            </a:pPr>
            <a:r>
              <a:rPr lang="fr-FR" b="1" noProof="0" dirty="0" smtClean="0">
                <a:solidFill>
                  <a:srgbClr val="000000"/>
                </a:solidFill>
              </a:rPr>
              <a:t>Garder en mémoire le développement à long terme du système de protection de l’enfance. </a:t>
            </a:r>
            <a:endParaRPr lang="fr-FR" noProof="0" dirty="0" smtClean="0">
              <a:solidFill>
                <a:srgbClr val="000000"/>
              </a:solidFill>
            </a:endParaRPr>
          </a:p>
          <a:p>
            <a:pPr marL="0" indent="0">
              <a:defRPr/>
            </a:pPr>
            <a:endParaRPr lang="fr-FR" noProof="0" dirty="0" smtClean="0">
              <a:solidFill>
                <a:srgbClr val="000000"/>
              </a:solidFill>
            </a:endParaRP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fr-FR" noProof="0" dirty="0" smtClean="0">
                <a:solidFill>
                  <a:srgbClr val="000000"/>
                </a:solidFill>
              </a:rPr>
              <a:t>Équilibrer les besoins à court et à long terme pour </a:t>
            </a:r>
            <a:r>
              <a:rPr lang="fr-FR" b="1" noProof="0" dirty="0" smtClean="0">
                <a:solidFill>
                  <a:srgbClr val="000000"/>
                </a:solidFill>
              </a:rPr>
              <a:t>poser les fondements </a:t>
            </a:r>
            <a:r>
              <a:rPr lang="fr-FR" noProof="0" dirty="0" smtClean="0">
                <a:solidFill>
                  <a:srgbClr val="000000"/>
                </a:solidFill>
              </a:rPr>
              <a:t>du développement du système de protection de l’enfance après la situation d’urgence</a:t>
            </a:r>
          </a:p>
          <a:p>
            <a:pPr marL="0" indent="0">
              <a:defRPr/>
            </a:pPr>
            <a:endParaRPr lang="fr-FR" b="1" noProof="0" dirty="0" smtClean="0">
              <a:solidFill>
                <a:srgbClr val="000000"/>
              </a:solidFill>
            </a:endParaRP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fr-FR" b="1" noProof="0" dirty="0" smtClean="0">
                <a:solidFill>
                  <a:srgbClr val="000000"/>
                </a:solidFill>
              </a:rPr>
              <a:t>Renforcer les capacités </a:t>
            </a:r>
            <a:r>
              <a:rPr lang="fr-FR" noProof="0" dirty="0" smtClean="0">
                <a:solidFill>
                  <a:srgbClr val="000000"/>
                </a:solidFill>
              </a:rPr>
              <a:t>du personnel de protection de l’enfance.</a:t>
            </a:r>
          </a:p>
          <a:p>
            <a:pPr marL="0" indent="0">
              <a:defRPr/>
            </a:pPr>
            <a:endParaRPr lang="fr-FR" b="1" noProof="0" dirty="0" smtClean="0">
              <a:solidFill>
                <a:srgbClr val="000000"/>
              </a:solidFill>
            </a:endParaRP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fr-FR" b="1" noProof="0" dirty="0" smtClean="0">
                <a:solidFill>
                  <a:srgbClr val="000000"/>
                </a:solidFill>
              </a:rPr>
              <a:t>Compléter les ressources et procédures existantes.</a:t>
            </a:r>
          </a:p>
        </p:txBody>
      </p:sp>
    </p:spTree>
    <p:extLst>
      <p:ext uri="{BB962C8B-B14F-4D97-AF65-F5344CB8AC3E}">
        <p14:creationId xmlns:p14="http://schemas.microsoft.com/office/powerpoint/2010/main" val="16389208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184150" y="836613"/>
            <a:ext cx="8893175" cy="720725"/>
          </a:xfrm>
        </p:spPr>
        <p:txBody>
          <a:bodyPr/>
          <a:lstStyle/>
          <a:p>
            <a:r>
              <a:rPr lang="fr-FR" altLang="en-US" sz="2800" b="1" noProof="0" dirty="0" smtClean="0">
                <a:solidFill>
                  <a:srgbClr val="000000"/>
                </a:solidFill>
              </a:rPr>
              <a:t>Introduction de la </a:t>
            </a:r>
            <a:r>
              <a:rPr lang="fr-FR" altLang="en-US" sz="2800" b="1" noProof="0" dirty="0" smtClean="0">
                <a:solidFill>
                  <a:srgbClr val="000000"/>
                </a:solidFill>
              </a:rPr>
              <a:t>gestion de cas </a:t>
            </a:r>
            <a:r>
              <a:rPr lang="fr-FR" altLang="en-US" sz="2800" b="1" noProof="0" dirty="0" smtClean="0">
                <a:solidFill>
                  <a:srgbClr val="000000"/>
                </a:solidFill>
              </a:rPr>
              <a:t>dans les contextes d’urgence – Défis</a:t>
            </a:r>
            <a:endParaRPr lang="fr-FR" altLang="en-US" sz="2800" b="1" u="sng" noProof="0" dirty="0" smtClean="0">
              <a:solidFill>
                <a:srgbClr val="000000"/>
              </a:solidFill>
            </a:endParaRP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325" cy="4392612"/>
          </a:xfrm>
        </p:spPr>
        <p:txBody>
          <a:bodyPr/>
          <a:lstStyle/>
          <a:p>
            <a:pPr>
              <a:buFontTx/>
              <a:buChar char="•"/>
              <a:defRPr/>
            </a:pPr>
            <a:r>
              <a:rPr lang="fr-FR" altLang="en-US" noProof="0" dirty="0" smtClean="0">
                <a:solidFill>
                  <a:srgbClr val="000000"/>
                </a:solidFill>
              </a:rPr>
              <a:t>Une réponse rapide est nécessaire</a:t>
            </a:r>
          </a:p>
          <a:p>
            <a:pPr>
              <a:buFontTx/>
              <a:buChar char="•"/>
              <a:defRPr/>
            </a:pPr>
            <a:r>
              <a:rPr lang="fr-FR" altLang="en-US" noProof="0" dirty="0" smtClean="0">
                <a:solidFill>
                  <a:srgbClr val="000000"/>
                </a:solidFill>
              </a:rPr>
              <a:t>Le temps pour examiner le contexte / trouver un consensus peut être limité. </a:t>
            </a:r>
          </a:p>
          <a:p>
            <a:pPr>
              <a:buFontTx/>
              <a:buChar char="•"/>
              <a:defRPr/>
            </a:pPr>
            <a:endParaRPr lang="fr-FR" altLang="en-US" noProof="0" dirty="0" smtClean="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fr-FR" altLang="en-US" noProof="0" dirty="0" smtClean="0">
                <a:solidFill>
                  <a:srgbClr val="000000"/>
                </a:solidFill>
              </a:rPr>
              <a:t>Le gouvernement pourrait demander aux organisations internationales de diriger le processus. </a:t>
            </a:r>
          </a:p>
          <a:p>
            <a:pPr>
              <a:buFontTx/>
              <a:buChar char="•"/>
              <a:defRPr/>
            </a:pPr>
            <a:endParaRPr lang="fr-FR" altLang="en-US" noProof="0" dirty="0" smtClean="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fr-FR" altLang="en-US" noProof="0" dirty="0" smtClean="0">
                <a:solidFill>
                  <a:srgbClr val="000000"/>
                </a:solidFill>
              </a:rPr>
              <a:t>Prioriser l’évaluation et l’analyse pourrait être difficile si les enfants restent sans protection. </a:t>
            </a:r>
          </a:p>
          <a:p>
            <a:pPr marL="0" indent="0">
              <a:defRPr/>
            </a:pPr>
            <a:endParaRPr lang="fr-FR" altLang="en-US" noProof="0" dirty="0" smtClean="0">
              <a:solidFill>
                <a:srgbClr val="000000"/>
              </a:solidFill>
            </a:endParaRPr>
          </a:p>
          <a:p>
            <a:pPr marL="0" indent="0">
              <a:defRPr/>
            </a:pPr>
            <a:endParaRPr lang="fr-FR" altLang="en-US" noProof="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3216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251520" y="908720"/>
            <a:ext cx="7777163" cy="720725"/>
          </a:xfrm>
        </p:spPr>
        <p:txBody>
          <a:bodyPr/>
          <a:lstStyle/>
          <a:p>
            <a:r>
              <a:rPr lang="fr-FR" altLang="en-US" b="1" noProof="0" dirty="0" smtClean="0">
                <a:solidFill>
                  <a:srgbClr val="000000"/>
                </a:solidFill>
              </a:rPr>
              <a:t>Équilibrer les 3 principales priorités concurrentes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484313"/>
            <a:ext cx="8642350" cy="4392612"/>
          </a:xfrm>
        </p:spPr>
        <p:txBody>
          <a:bodyPr/>
          <a:lstStyle/>
          <a:p>
            <a:pPr marL="457200" indent="-457200">
              <a:buFontTx/>
              <a:buAutoNum type="arabicPeriod"/>
              <a:defRPr/>
            </a:pPr>
            <a:endParaRPr lang="fr-FR" sz="2800" b="1" i="1" noProof="0" dirty="0" smtClean="0">
              <a:solidFill>
                <a:srgbClr val="000000"/>
              </a:solidFill>
            </a:endParaRPr>
          </a:p>
          <a:p>
            <a:pPr marL="457200" indent="-457200">
              <a:buFontTx/>
              <a:buAutoNum type="arabicPeriod"/>
              <a:defRPr/>
            </a:pPr>
            <a:r>
              <a:rPr lang="fr-FR" altLang="en-US" sz="2800" b="1" i="1" noProof="0" dirty="0" smtClean="0">
                <a:solidFill>
                  <a:srgbClr val="000000"/>
                </a:solidFill>
              </a:rPr>
              <a:t>Renforcer  les principales aptitudes et capacités de protection de l’enfance</a:t>
            </a:r>
            <a:endParaRPr lang="fr-FR" sz="2800" b="1" i="1" noProof="0" dirty="0" smtClean="0">
              <a:solidFill>
                <a:srgbClr val="000000"/>
              </a:solidFill>
            </a:endParaRPr>
          </a:p>
          <a:p>
            <a:pPr marL="0" indent="0">
              <a:defRPr/>
            </a:pPr>
            <a:endParaRPr lang="fr-FR" sz="2800" noProof="0" dirty="0" smtClean="0">
              <a:solidFill>
                <a:srgbClr val="000000"/>
              </a:solidFill>
            </a:endParaRPr>
          </a:p>
          <a:p>
            <a:pPr marL="0" indent="0">
              <a:defRPr/>
            </a:pPr>
            <a:r>
              <a:rPr lang="fr-FR" sz="2800" b="1" i="1" noProof="0" dirty="0" smtClean="0">
                <a:solidFill>
                  <a:srgbClr val="000000"/>
                </a:solidFill>
              </a:rPr>
              <a:t>2. Se concentrer sur les fondamentaux, rester simple</a:t>
            </a:r>
          </a:p>
          <a:p>
            <a:pPr marL="0" indent="0">
              <a:defRPr/>
            </a:pPr>
            <a:endParaRPr lang="fr-FR" sz="2800" b="1" i="1" noProof="0" dirty="0" smtClean="0">
              <a:solidFill>
                <a:srgbClr val="000000"/>
              </a:solidFill>
            </a:endParaRPr>
          </a:p>
          <a:p>
            <a:pPr marL="0" indent="0">
              <a:defRPr/>
            </a:pPr>
            <a:r>
              <a:rPr lang="fr-FR" sz="2800" b="1" i="1" noProof="0" dirty="0" smtClean="0">
                <a:solidFill>
                  <a:srgbClr val="000000"/>
                </a:solidFill>
              </a:rPr>
              <a:t>3. Assurer le délai dans les réponses</a:t>
            </a:r>
            <a:endParaRPr lang="fr-FR" sz="2800" noProof="0" dirty="0" smtClean="0">
              <a:solidFill>
                <a:srgbClr val="000000"/>
              </a:solidFill>
            </a:endParaRPr>
          </a:p>
          <a:p>
            <a:pPr marL="0" indent="0">
              <a:defRPr/>
            </a:pPr>
            <a:endParaRPr lang="fr-FR" sz="2800" b="1" i="1" noProof="0" dirty="0" smtClean="0">
              <a:solidFill>
                <a:srgbClr val="000000"/>
              </a:solidFill>
            </a:endParaRPr>
          </a:p>
          <a:p>
            <a:pPr marL="0" indent="0" algn="ctr">
              <a:defRPr/>
            </a:pPr>
            <a:endParaRPr lang="fr-FR" sz="1600" noProof="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561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250825" y="981075"/>
            <a:ext cx="8570913" cy="720725"/>
          </a:xfrm>
        </p:spPr>
        <p:txBody>
          <a:bodyPr/>
          <a:lstStyle/>
          <a:p>
            <a:r>
              <a:rPr lang="fr-FR" altLang="en-US" sz="2800" b="1" noProof="0" smtClean="0">
                <a:solidFill>
                  <a:srgbClr val="000000"/>
                </a:solidFill>
              </a:rPr>
              <a:t>Introduction de la gestion des dossier dans les contextes de développement</a:t>
            </a:r>
            <a:r>
              <a:rPr lang="fr-FR" altLang="en-US" sz="2800" noProof="0" smtClean="0">
                <a:solidFill>
                  <a:srgbClr val="000000"/>
                </a:solidFill>
              </a:rPr>
              <a:t/>
            </a:r>
            <a:br>
              <a:rPr lang="fr-FR" altLang="en-US" sz="2800" noProof="0" smtClean="0">
                <a:solidFill>
                  <a:srgbClr val="000000"/>
                </a:solidFill>
              </a:rPr>
            </a:br>
            <a:endParaRPr lang="fr-FR" altLang="en-US" sz="2800" noProof="0" smtClean="0">
              <a:solidFill>
                <a:srgbClr val="000000"/>
              </a:solidFill>
            </a:endParaRP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251520" y="1772816"/>
            <a:ext cx="8569325" cy="4175993"/>
          </a:xfrm>
        </p:spPr>
        <p:txBody>
          <a:bodyPr/>
          <a:lstStyle/>
          <a:p>
            <a:pPr>
              <a:defRPr/>
            </a:pPr>
            <a:r>
              <a:rPr lang="fr-FR" altLang="en-US" sz="2800" noProof="0" dirty="0" smtClean="0">
                <a:solidFill>
                  <a:srgbClr val="000000"/>
                </a:solidFill>
              </a:rPr>
              <a:t>Requiert:</a:t>
            </a:r>
            <a:endParaRPr lang="fr-FR" altLang="en-US" sz="2800" b="1" noProof="0" dirty="0" smtClean="0">
              <a:solidFill>
                <a:srgbClr val="000000"/>
              </a:solidFill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fr-FR" altLang="en-US" sz="2800" b="1" noProof="0" dirty="0" smtClean="0">
                <a:solidFill>
                  <a:srgbClr val="000000"/>
                </a:solidFill>
              </a:rPr>
              <a:t>Plus de procédures et de temps que </a:t>
            </a:r>
            <a:r>
              <a:rPr lang="fr-FR" altLang="en-US" sz="2800" noProof="0" dirty="0" smtClean="0">
                <a:solidFill>
                  <a:srgbClr val="000000"/>
                </a:solidFill>
              </a:rPr>
              <a:t>dans les situations d’urgence.  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fr-FR" altLang="en-US" sz="2800" b="1" noProof="0" dirty="0" smtClean="0">
                <a:solidFill>
                  <a:srgbClr val="000000"/>
                </a:solidFill>
              </a:rPr>
              <a:t>Une collaboration / concertation approfondie </a:t>
            </a:r>
            <a:r>
              <a:rPr lang="fr-FR" altLang="en-US" sz="2800" noProof="0" dirty="0" smtClean="0">
                <a:solidFill>
                  <a:srgbClr val="000000"/>
                </a:solidFill>
              </a:rPr>
              <a:t>avec les gouvernements et les autres organisations compétentes.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fr-FR" altLang="en-US" sz="2800" b="1" noProof="0" dirty="0" smtClean="0">
                <a:solidFill>
                  <a:srgbClr val="000000"/>
                </a:solidFill>
              </a:rPr>
              <a:t>Une responsabilité initiale des procédures</a:t>
            </a:r>
            <a:r>
              <a:rPr lang="fr-FR" altLang="en-US" sz="2800" noProof="0" dirty="0" smtClean="0">
                <a:solidFill>
                  <a:srgbClr val="000000"/>
                </a:solidFill>
              </a:rPr>
              <a:t> pour rendre la </a:t>
            </a:r>
            <a:r>
              <a:rPr lang="fr-FR" altLang="en-US" sz="2800" noProof="0" dirty="0" smtClean="0">
                <a:solidFill>
                  <a:srgbClr val="000000"/>
                </a:solidFill>
              </a:rPr>
              <a:t>gestion de cas </a:t>
            </a:r>
            <a:r>
              <a:rPr lang="fr-FR" altLang="en-US" sz="2800" noProof="0" dirty="0" smtClean="0">
                <a:solidFill>
                  <a:srgbClr val="000000"/>
                </a:solidFill>
              </a:rPr>
              <a:t>durable dans un système élargi de protection de l’enfance.</a:t>
            </a:r>
            <a:endParaRPr lang="fr-FR" sz="1600" noProof="0" dirty="0" smtClean="0">
              <a:solidFill>
                <a:srgbClr val="000000"/>
              </a:solidFill>
            </a:endParaRPr>
          </a:p>
          <a:p>
            <a:pPr>
              <a:defRPr/>
            </a:pPr>
            <a:endParaRPr lang="fr-FR" altLang="en-US" sz="2800" noProof="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5123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569325" cy="720725"/>
          </a:xfrm>
        </p:spPr>
        <p:txBody>
          <a:bodyPr/>
          <a:lstStyle/>
          <a:p>
            <a:r>
              <a:rPr lang="fr-FR" altLang="en-US" b="1" noProof="0" dirty="0" smtClean="0">
                <a:solidFill>
                  <a:srgbClr val="000000"/>
                </a:solidFill>
              </a:rPr>
              <a:t>Alternatives à la </a:t>
            </a:r>
            <a:r>
              <a:rPr lang="fr-FR" altLang="en-US" b="1" noProof="0" dirty="0" smtClean="0">
                <a:solidFill>
                  <a:srgbClr val="000000"/>
                </a:solidFill>
              </a:rPr>
              <a:t>gestion de cas</a:t>
            </a:r>
            <a:endParaRPr lang="fr-FR" altLang="en-US" noProof="0" dirty="0" smtClean="0">
              <a:solidFill>
                <a:srgbClr val="000000"/>
              </a:solidFill>
            </a:endParaRP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250825" y="1962150"/>
            <a:ext cx="8642350" cy="4392613"/>
          </a:xfrm>
        </p:spPr>
        <p:txBody>
          <a:bodyPr/>
          <a:lstStyle/>
          <a:p>
            <a:pPr marL="0" indent="0">
              <a:defRPr/>
            </a:pPr>
            <a:r>
              <a:rPr lang="fr-FR" altLang="en-US" sz="2800" b="1" noProof="0" dirty="0" smtClean="0">
                <a:solidFill>
                  <a:srgbClr val="000000"/>
                </a:solidFill>
              </a:rPr>
              <a:t>Il pourrait être impossible/inapproprié de développer/de mettre en </a:t>
            </a:r>
            <a:r>
              <a:rPr lang="fr-FR" altLang="en-US" sz="2800" b="1" noProof="0" dirty="0" err="1" smtClean="0">
                <a:solidFill>
                  <a:srgbClr val="000000"/>
                </a:solidFill>
              </a:rPr>
              <a:t>oeuvre</a:t>
            </a:r>
            <a:r>
              <a:rPr lang="fr-FR" altLang="en-US" sz="2800" b="1" noProof="0" dirty="0" smtClean="0">
                <a:solidFill>
                  <a:srgbClr val="000000"/>
                </a:solidFill>
              </a:rPr>
              <a:t> la </a:t>
            </a:r>
            <a:r>
              <a:rPr lang="fr-FR" altLang="en-US" sz="2800" b="1" noProof="0" dirty="0" smtClean="0">
                <a:solidFill>
                  <a:srgbClr val="000000"/>
                </a:solidFill>
              </a:rPr>
              <a:t>gestion de cas </a:t>
            </a:r>
            <a:endParaRPr lang="fr-FR" altLang="en-US" sz="2800" b="1" noProof="0" dirty="0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fr-FR" altLang="en-US" sz="2800" noProof="0" dirty="0" smtClean="0">
                <a:solidFill>
                  <a:srgbClr val="000000"/>
                </a:solidFill>
              </a:rPr>
              <a:t> 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fr-FR" altLang="en-US" sz="2800" noProof="0" dirty="0" smtClean="0">
                <a:solidFill>
                  <a:srgbClr val="000000"/>
                </a:solidFill>
              </a:rPr>
              <a:t>Fournir un </a:t>
            </a:r>
            <a:r>
              <a:rPr lang="fr-FR" altLang="en-US" sz="2800" b="1" noProof="0" dirty="0" smtClean="0">
                <a:solidFill>
                  <a:srgbClr val="000000"/>
                </a:solidFill>
              </a:rPr>
              <a:t>renforcement des capacités, </a:t>
            </a:r>
            <a:r>
              <a:rPr lang="fr-FR" altLang="en-US" sz="2800" noProof="0" dirty="0" smtClean="0">
                <a:solidFill>
                  <a:srgbClr val="000000"/>
                </a:solidFill>
              </a:rPr>
              <a:t>un soutien/une supervision spécialisés.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fr-FR" altLang="en-US" sz="2800" noProof="0" dirty="0" smtClean="0">
                <a:solidFill>
                  <a:srgbClr val="000000"/>
                </a:solidFill>
              </a:rPr>
              <a:t>Appuyer le </a:t>
            </a:r>
            <a:r>
              <a:rPr lang="fr-FR" altLang="en-US" sz="2800" b="1" noProof="0" dirty="0" smtClean="0">
                <a:solidFill>
                  <a:srgbClr val="000000"/>
                </a:solidFill>
              </a:rPr>
              <a:t>développement des procédures</a:t>
            </a:r>
            <a:r>
              <a:rPr lang="fr-FR" altLang="en-US" sz="2800" noProof="0" dirty="0" smtClean="0">
                <a:solidFill>
                  <a:srgbClr val="000000"/>
                </a:solidFill>
              </a:rPr>
              <a:t>/protocoles.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fr-FR" altLang="en-US" sz="2800" noProof="0" dirty="0" smtClean="0">
                <a:solidFill>
                  <a:srgbClr val="000000"/>
                </a:solidFill>
              </a:rPr>
              <a:t>Faciliter la coopération/la collaboration à travers </a:t>
            </a:r>
            <a:r>
              <a:rPr lang="fr-FR" altLang="en-US" sz="2800" b="1" noProof="0" dirty="0" smtClean="0">
                <a:solidFill>
                  <a:srgbClr val="000000"/>
                </a:solidFill>
              </a:rPr>
              <a:t>la coordination entre les organismes. </a:t>
            </a:r>
          </a:p>
          <a:p>
            <a:pPr>
              <a:defRPr/>
            </a:pPr>
            <a:endParaRPr lang="fr-FR" altLang="en-US" sz="2800" noProof="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129761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POINTS CLÉS DE L'APPRENTISSAGE</a:t>
            </a:r>
            <a:endParaRPr lang="fr-FR" altLang="en-US" b="1" noProof="0" smtClean="0">
              <a:solidFill>
                <a:srgbClr val="000000"/>
              </a:solidFill>
            </a:endParaRP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281988" cy="4392612"/>
          </a:xfrm>
        </p:spPr>
        <p:txBody>
          <a:bodyPr/>
          <a:lstStyle/>
          <a:p>
            <a:pPr>
              <a:buFontTx/>
              <a:buChar char="•"/>
            </a:pPr>
            <a:r>
              <a:rPr lang="fr-FR" altLang="en-US" sz="2000" noProof="0" dirty="0" smtClean="0">
                <a:solidFill>
                  <a:srgbClr val="000000"/>
                </a:solidFill>
              </a:rPr>
              <a:t>La </a:t>
            </a:r>
            <a:r>
              <a:rPr lang="fr-FR" altLang="en-US" sz="2000" noProof="0" dirty="0" smtClean="0">
                <a:solidFill>
                  <a:srgbClr val="000000"/>
                </a:solidFill>
              </a:rPr>
              <a:t>gestion de cas </a:t>
            </a:r>
            <a:r>
              <a:rPr lang="fr-FR" altLang="en-US" sz="2000" noProof="0" dirty="0" smtClean="0">
                <a:solidFill>
                  <a:srgbClr val="000000"/>
                </a:solidFill>
              </a:rPr>
              <a:t>peut être </a:t>
            </a:r>
            <a:r>
              <a:rPr lang="fr-FR" altLang="en-US" sz="2000" b="1" noProof="0" dirty="0" smtClean="0">
                <a:solidFill>
                  <a:srgbClr val="000000"/>
                </a:solidFill>
              </a:rPr>
              <a:t>un défi</a:t>
            </a:r>
            <a:r>
              <a:rPr lang="fr-FR" altLang="en-US" sz="2000" noProof="0" dirty="0" smtClean="0">
                <a:solidFill>
                  <a:srgbClr val="000000"/>
                </a:solidFill>
              </a:rPr>
              <a:t>: elle demande beaucoup de </a:t>
            </a:r>
            <a:r>
              <a:rPr lang="fr-FR" altLang="en-US" sz="2000" b="1" noProof="0" dirty="0" smtClean="0">
                <a:solidFill>
                  <a:srgbClr val="000000"/>
                </a:solidFill>
              </a:rPr>
              <a:t>ressources</a:t>
            </a:r>
            <a:r>
              <a:rPr lang="fr-FR" altLang="en-US" sz="2000" noProof="0" dirty="0" smtClean="0">
                <a:solidFill>
                  <a:srgbClr val="000000"/>
                </a:solidFill>
              </a:rPr>
              <a:t> </a:t>
            </a:r>
          </a:p>
          <a:p>
            <a:pPr>
              <a:buFontTx/>
              <a:buChar char="•"/>
            </a:pPr>
            <a:r>
              <a:rPr lang="fr-FR" altLang="en-US" sz="2000" noProof="0" dirty="0" smtClean="0">
                <a:solidFill>
                  <a:srgbClr val="000000"/>
                </a:solidFill>
              </a:rPr>
              <a:t>Elle peut également offrir des </a:t>
            </a:r>
            <a:r>
              <a:rPr lang="fr-FR" altLang="en-US" sz="2000" b="1" noProof="0" dirty="0" smtClean="0">
                <a:solidFill>
                  <a:srgbClr val="000000"/>
                </a:solidFill>
              </a:rPr>
              <a:t>opportunités</a:t>
            </a:r>
            <a:r>
              <a:rPr lang="fr-FR" altLang="en-US" sz="2000" noProof="0" dirty="0" smtClean="0">
                <a:solidFill>
                  <a:srgbClr val="000000"/>
                </a:solidFill>
              </a:rPr>
              <a:t> de </a:t>
            </a:r>
            <a:r>
              <a:rPr lang="fr-FR" altLang="en-US" sz="2000" b="1" noProof="0" dirty="0" smtClean="0">
                <a:solidFill>
                  <a:srgbClr val="000000"/>
                </a:solidFill>
              </a:rPr>
              <a:t>renforcement des systèmes</a:t>
            </a:r>
            <a:r>
              <a:rPr lang="fr-FR" altLang="en-US" sz="2000" noProof="0" dirty="0" smtClean="0">
                <a:solidFill>
                  <a:srgbClr val="000000"/>
                </a:solidFill>
              </a:rPr>
              <a:t>. </a:t>
            </a:r>
          </a:p>
          <a:p>
            <a:endParaRPr lang="fr-FR" altLang="en-US" sz="800" noProof="0" dirty="0" smtClean="0">
              <a:solidFill>
                <a:srgbClr val="000000"/>
              </a:solidFill>
            </a:endParaRPr>
          </a:p>
          <a:p>
            <a:r>
              <a:rPr lang="fr-FR" altLang="en-US" sz="2000" noProof="0" dirty="0" smtClean="0">
                <a:solidFill>
                  <a:srgbClr val="000000"/>
                </a:solidFill>
              </a:rPr>
              <a:t>Pour </a:t>
            </a:r>
            <a:r>
              <a:rPr lang="fr-FR" altLang="en-US" sz="2000" b="1" noProof="0" dirty="0" smtClean="0">
                <a:solidFill>
                  <a:srgbClr val="000000"/>
                </a:solidFill>
              </a:rPr>
              <a:t>équilibrer</a:t>
            </a:r>
            <a:r>
              <a:rPr lang="fr-FR" altLang="en-US" sz="2000" noProof="0" dirty="0" smtClean="0">
                <a:solidFill>
                  <a:srgbClr val="000000"/>
                </a:solidFill>
              </a:rPr>
              <a:t> le besoin de protéger les enfants à travers l’introduction d’une </a:t>
            </a:r>
            <a:r>
              <a:rPr lang="fr-FR" altLang="en-US" sz="2000" noProof="0" dirty="0" smtClean="0">
                <a:solidFill>
                  <a:srgbClr val="000000"/>
                </a:solidFill>
              </a:rPr>
              <a:t>gestion de cas </a:t>
            </a:r>
            <a:r>
              <a:rPr lang="fr-FR" altLang="en-US" sz="2000" noProof="0" dirty="0" smtClean="0">
                <a:solidFill>
                  <a:srgbClr val="000000"/>
                </a:solidFill>
              </a:rPr>
              <a:t>directe </a:t>
            </a:r>
            <a:r>
              <a:rPr lang="fr-FR" altLang="en-US" sz="2000" u="sng" noProof="0" dirty="0" smtClean="0">
                <a:solidFill>
                  <a:srgbClr val="000000"/>
                </a:solidFill>
              </a:rPr>
              <a:t>et</a:t>
            </a:r>
            <a:r>
              <a:rPr lang="fr-FR" altLang="en-US" sz="2000" noProof="0" dirty="0" smtClean="0">
                <a:solidFill>
                  <a:srgbClr val="000000"/>
                </a:solidFill>
              </a:rPr>
              <a:t> le besoin d’évaluer et de travailler avec les systèmes existants: </a:t>
            </a:r>
          </a:p>
          <a:p>
            <a:pPr>
              <a:buFontTx/>
              <a:buChar char="-"/>
            </a:pPr>
            <a:r>
              <a:rPr lang="fr-FR" altLang="en-US" sz="2000" b="1" noProof="0" dirty="0" smtClean="0">
                <a:solidFill>
                  <a:srgbClr val="000000"/>
                </a:solidFill>
              </a:rPr>
              <a:t>Renforcer les aptitudes et capacités clés </a:t>
            </a:r>
            <a:r>
              <a:rPr lang="fr-FR" altLang="en-US" sz="2000" noProof="0" dirty="0" smtClean="0">
                <a:solidFill>
                  <a:srgbClr val="000000"/>
                </a:solidFill>
              </a:rPr>
              <a:t>– </a:t>
            </a:r>
            <a:r>
              <a:rPr lang="fr-FR" altLang="en-US" sz="2000" b="1" noProof="0" dirty="0" smtClean="0">
                <a:solidFill>
                  <a:srgbClr val="000000"/>
                </a:solidFill>
              </a:rPr>
              <a:t>Simplifier </a:t>
            </a:r>
            <a:r>
              <a:rPr lang="fr-FR" altLang="en-US" sz="2000" noProof="0" dirty="0" smtClean="0">
                <a:solidFill>
                  <a:srgbClr val="000000"/>
                </a:solidFill>
              </a:rPr>
              <a:t>les procédures</a:t>
            </a:r>
          </a:p>
          <a:p>
            <a:pPr>
              <a:buFontTx/>
              <a:buChar char="-"/>
            </a:pPr>
            <a:r>
              <a:rPr lang="fr-FR" altLang="en-US" sz="2000" noProof="0" dirty="0" smtClean="0">
                <a:solidFill>
                  <a:srgbClr val="000000"/>
                </a:solidFill>
              </a:rPr>
              <a:t>S’assurer que la réponse sont </a:t>
            </a:r>
            <a:r>
              <a:rPr lang="fr-FR" altLang="en-US" sz="2000" b="1" noProof="0" dirty="0" smtClean="0">
                <a:solidFill>
                  <a:srgbClr val="000000"/>
                </a:solidFill>
              </a:rPr>
              <a:t>définis dans le temps</a:t>
            </a:r>
            <a:r>
              <a:rPr lang="fr-FR" altLang="en-US" sz="2000" noProof="0" dirty="0" smtClean="0">
                <a:solidFill>
                  <a:srgbClr val="000000"/>
                </a:solidFill>
              </a:rPr>
              <a:t>– des accords de bases accélérés</a:t>
            </a:r>
          </a:p>
          <a:p>
            <a:pPr>
              <a:buFontTx/>
              <a:buChar char="-"/>
            </a:pPr>
            <a:endParaRPr lang="fr-FR" altLang="en-US" sz="800" noProof="0" dirty="0" smtClean="0">
              <a:solidFill>
                <a:srgbClr val="000000"/>
              </a:solidFill>
            </a:endParaRPr>
          </a:p>
          <a:p>
            <a:pPr marL="0" indent="0"/>
            <a:r>
              <a:rPr lang="fr-FR" altLang="en-US" sz="2000" noProof="0" dirty="0" smtClean="0">
                <a:solidFill>
                  <a:srgbClr val="000000"/>
                </a:solidFill>
              </a:rPr>
              <a:t>Il existe des </a:t>
            </a:r>
            <a:r>
              <a:rPr lang="fr-FR" altLang="en-US" sz="2000" b="1" noProof="0" dirty="0" smtClean="0">
                <a:solidFill>
                  <a:srgbClr val="000000"/>
                </a:solidFill>
              </a:rPr>
              <a:t>alternatives</a:t>
            </a:r>
            <a:r>
              <a:rPr lang="fr-FR" altLang="en-US" sz="2000" noProof="0" dirty="0" smtClean="0">
                <a:solidFill>
                  <a:srgbClr val="000000"/>
                </a:solidFill>
              </a:rPr>
              <a:t> à la mise en place de nouveaux services de gestion 	de dossier</a:t>
            </a:r>
          </a:p>
        </p:txBody>
      </p:sp>
    </p:spTree>
    <p:extLst>
      <p:ext uri="{BB962C8B-B14F-4D97-AF65-F5344CB8AC3E}">
        <p14:creationId xmlns:p14="http://schemas.microsoft.com/office/powerpoint/2010/main" val="42747099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650" y="4724400"/>
            <a:ext cx="7772400" cy="1362075"/>
          </a:xfrm>
        </p:spPr>
        <p:txBody>
          <a:bodyPr/>
          <a:lstStyle/>
          <a:p>
            <a:pPr algn="ctr">
              <a:defRPr/>
            </a:pPr>
            <a:r>
              <a:rPr lang="fr-FR" noProof="0" smtClean="0">
                <a:solidFill>
                  <a:srgbClr val="000000"/>
                </a:solidFill>
              </a:rPr>
              <a:t>Session 1 – ExerciCe 4</a:t>
            </a:r>
            <a:endParaRPr lang="fr-FR" noProof="0">
              <a:solidFill>
                <a:srgbClr val="000000"/>
              </a:solidFill>
            </a:endParaRPr>
          </a:p>
        </p:txBody>
      </p:sp>
      <p:sp>
        <p:nvSpPr>
          <p:cNvPr id="19459" name="Text Placeholder 2"/>
          <p:cNvSpPr>
            <a:spLocks noGrp="1"/>
          </p:cNvSpPr>
          <p:nvPr>
            <p:ph type="body" idx="1"/>
          </p:nvPr>
        </p:nvSpPr>
        <p:spPr>
          <a:xfrm>
            <a:off x="4211638" y="3392488"/>
            <a:ext cx="4283075" cy="1500187"/>
          </a:xfrm>
        </p:spPr>
        <p:txBody>
          <a:bodyPr/>
          <a:lstStyle/>
          <a:p>
            <a:r>
              <a:rPr lang="fr-FR" altLang="en-US" sz="4000" b="1" noProof="0" smtClean="0">
                <a:solidFill>
                  <a:srgbClr val="000000"/>
                </a:solidFill>
              </a:rPr>
              <a:t>Le modèle évaluer analyser décider </a:t>
            </a:r>
          </a:p>
          <a:p>
            <a:pPr algn="ctr"/>
            <a:endParaRPr lang="fr-FR" altLang="en-US" sz="4000" noProof="0" smtClean="0">
              <a:solidFill>
                <a:srgbClr val="000000"/>
              </a:solidFill>
            </a:endParaRPr>
          </a:p>
        </p:txBody>
      </p:sp>
      <p:pic>
        <p:nvPicPr>
          <p:cNvPr id="1946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484313"/>
            <a:ext cx="3076575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16266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10304298"/>
              </p:ext>
            </p:extLst>
          </p:nvPr>
        </p:nvGraphicFramePr>
        <p:xfrm>
          <a:off x="467544" y="980728"/>
          <a:ext cx="8368665" cy="49098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738723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8263" y="4406900"/>
            <a:ext cx="3346450" cy="1362075"/>
          </a:xfrm>
        </p:spPr>
        <p:txBody>
          <a:bodyPr/>
          <a:lstStyle/>
          <a:p>
            <a:pPr>
              <a:defRPr/>
            </a:pPr>
            <a:r>
              <a:rPr lang="fr-FR" noProof="0" smtClean="0">
                <a:solidFill>
                  <a:srgbClr val="000000"/>
                </a:solidFill>
              </a:rPr>
              <a:t>Session 1</a:t>
            </a:r>
            <a:endParaRPr lang="fr-FR" noProof="0">
              <a:solidFill>
                <a:srgbClr val="000000"/>
              </a:solidFill>
            </a:endParaRPr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>
          <a:xfrm>
            <a:off x="5148263" y="2906713"/>
            <a:ext cx="3346450" cy="1500187"/>
          </a:xfrm>
        </p:spPr>
        <p:txBody>
          <a:bodyPr/>
          <a:lstStyle/>
          <a:p>
            <a:r>
              <a:rPr lang="fr-FR" altLang="en-US" sz="4000" b="1" noProof="0" smtClean="0">
                <a:solidFill>
                  <a:srgbClr val="000000"/>
                </a:solidFill>
              </a:rPr>
              <a:t>Introduction</a:t>
            </a:r>
          </a:p>
          <a:p>
            <a:pPr algn="ctr"/>
            <a:endParaRPr lang="fr-FR" altLang="en-US" sz="4000" b="1" noProof="0" smtClean="0">
              <a:solidFill>
                <a:srgbClr val="000000"/>
              </a:solidFill>
            </a:endParaRPr>
          </a:p>
        </p:txBody>
      </p:sp>
      <p:pic>
        <p:nvPicPr>
          <p:cNvPr id="307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341438"/>
            <a:ext cx="3240088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16013" y="4903788"/>
            <a:ext cx="2376487" cy="25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50" dirty="0">
                <a:solidFill>
                  <a:srgbClr val="FFFFFF"/>
                </a:solidFill>
              </a:rPr>
              <a:t>Photo: International Rescue Committee </a:t>
            </a:r>
          </a:p>
        </p:txBody>
      </p:sp>
    </p:spTree>
    <p:extLst>
      <p:ext uri="{BB962C8B-B14F-4D97-AF65-F5344CB8AC3E}">
        <p14:creationId xmlns:p14="http://schemas.microsoft.com/office/powerpoint/2010/main" val="4251882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POINTS CLÉS DE L'APPRENTISSAGE</a:t>
            </a:r>
            <a:endParaRPr lang="fr-FR" altLang="en-US" b="1" noProof="0" smtClean="0">
              <a:solidFill>
                <a:srgbClr val="000000"/>
              </a:solidFill>
            </a:endParaRP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altLang="en-US" noProof="0" dirty="0" smtClean="0">
              <a:solidFill>
                <a:srgbClr val="000000"/>
              </a:solidFill>
            </a:endParaRPr>
          </a:p>
          <a:p>
            <a:r>
              <a:rPr lang="fr-FR" altLang="en-US" noProof="0" dirty="0" smtClean="0">
                <a:solidFill>
                  <a:srgbClr val="000000"/>
                </a:solidFill>
              </a:rPr>
              <a:t>Vous aider à : </a:t>
            </a:r>
          </a:p>
          <a:p>
            <a:endParaRPr lang="fr-FR" altLang="en-US" noProof="0" dirty="0" smtClean="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fr-FR" altLang="en-US" b="1" noProof="0" dirty="0" smtClean="0">
                <a:solidFill>
                  <a:srgbClr val="000000"/>
                </a:solidFill>
                <a:latin typeface="Calibri"/>
              </a:rPr>
              <a:t>Évaluer</a:t>
            </a:r>
            <a:r>
              <a:rPr lang="fr-FR" altLang="en-US" noProof="0" dirty="0" smtClean="0">
                <a:solidFill>
                  <a:srgbClr val="000000"/>
                </a:solidFill>
              </a:rPr>
              <a:t> si </a:t>
            </a:r>
            <a:r>
              <a:rPr lang="fr-FR" altLang="en-US" u="sng" noProof="0" dirty="0" smtClean="0">
                <a:solidFill>
                  <a:srgbClr val="000000"/>
                </a:solidFill>
              </a:rPr>
              <a:t>la </a:t>
            </a:r>
            <a:r>
              <a:rPr lang="fr-FR" altLang="en-US" u="sng" noProof="0" dirty="0" smtClean="0">
                <a:solidFill>
                  <a:srgbClr val="000000"/>
                </a:solidFill>
              </a:rPr>
              <a:t>gestion de cas </a:t>
            </a:r>
            <a:r>
              <a:rPr lang="fr-FR" altLang="en-US" u="sng" noProof="0" dirty="0" smtClean="0">
                <a:solidFill>
                  <a:srgbClr val="000000"/>
                </a:solidFill>
              </a:rPr>
              <a:t>est appropriée</a:t>
            </a:r>
            <a:r>
              <a:rPr lang="fr-FR" altLang="en-US" noProof="0" dirty="0" smtClean="0">
                <a:solidFill>
                  <a:srgbClr val="000000"/>
                </a:solidFill>
              </a:rPr>
              <a:t>; </a:t>
            </a:r>
          </a:p>
          <a:p>
            <a:pPr>
              <a:buFontTx/>
              <a:buChar char="•"/>
            </a:pPr>
            <a:r>
              <a:rPr lang="fr-FR" altLang="en-US" b="1" noProof="0" dirty="0" smtClean="0">
                <a:solidFill>
                  <a:srgbClr val="000000"/>
                </a:solidFill>
              </a:rPr>
              <a:t>Analyser</a:t>
            </a:r>
            <a:r>
              <a:rPr lang="fr-FR" altLang="en-US" noProof="0" dirty="0" smtClean="0">
                <a:solidFill>
                  <a:srgbClr val="000000"/>
                </a:solidFill>
              </a:rPr>
              <a:t> </a:t>
            </a:r>
            <a:r>
              <a:rPr lang="fr-FR" altLang="en-US" u="sng" noProof="0" dirty="0" smtClean="0">
                <a:solidFill>
                  <a:srgbClr val="000000"/>
                </a:solidFill>
              </a:rPr>
              <a:t>si votre agence est capable </a:t>
            </a:r>
            <a:r>
              <a:rPr lang="fr-FR" altLang="en-US" noProof="0" dirty="0" smtClean="0">
                <a:solidFill>
                  <a:srgbClr val="000000"/>
                </a:solidFill>
              </a:rPr>
              <a:t> de fournir les services de </a:t>
            </a:r>
            <a:r>
              <a:rPr lang="fr-FR" altLang="en-US" noProof="0" dirty="0" smtClean="0">
                <a:solidFill>
                  <a:srgbClr val="000000"/>
                </a:solidFill>
              </a:rPr>
              <a:t>gestion de cas </a:t>
            </a:r>
            <a:r>
              <a:rPr lang="fr-FR" altLang="en-US" noProof="0" dirty="0" smtClean="0">
                <a:solidFill>
                  <a:srgbClr val="000000"/>
                </a:solidFill>
              </a:rPr>
              <a:t>nécessaires; </a:t>
            </a:r>
          </a:p>
          <a:p>
            <a:pPr>
              <a:buFontTx/>
              <a:buChar char="•"/>
            </a:pPr>
            <a:r>
              <a:rPr lang="fr-FR" altLang="en-US" b="1" noProof="0" dirty="0" smtClean="0">
                <a:solidFill>
                  <a:srgbClr val="000000"/>
                </a:solidFill>
              </a:rPr>
              <a:t>Décider</a:t>
            </a:r>
            <a:r>
              <a:rPr lang="fr-FR" altLang="en-US" noProof="0" dirty="0" smtClean="0">
                <a:solidFill>
                  <a:srgbClr val="000000"/>
                </a:solidFill>
              </a:rPr>
              <a:t> de </a:t>
            </a:r>
            <a:r>
              <a:rPr lang="fr-FR" altLang="en-US" u="sng" noProof="0" dirty="0" smtClean="0">
                <a:solidFill>
                  <a:srgbClr val="000000"/>
                </a:solidFill>
              </a:rPr>
              <a:t>l’approche la plus appropriée</a:t>
            </a:r>
            <a:r>
              <a:rPr lang="fr-FR" altLang="en-US" noProof="0" dirty="0" smtClean="0">
                <a:solidFill>
                  <a:srgbClr val="000000"/>
                </a:solidFill>
              </a:rPr>
              <a:t>;</a:t>
            </a:r>
          </a:p>
          <a:p>
            <a:endParaRPr lang="fr-FR" altLang="en-US" noProof="0" dirty="0" smtClean="0">
              <a:solidFill>
                <a:srgbClr val="00000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fr-FR" altLang="en-US" noProof="0" dirty="0" smtClean="0">
                <a:solidFill>
                  <a:srgbClr val="000000"/>
                </a:solidFill>
              </a:rPr>
              <a:t>Utiliser le modèle </a:t>
            </a:r>
            <a:r>
              <a:rPr lang="fr-FR" altLang="en-US" b="1" noProof="0" dirty="0" smtClean="0">
                <a:solidFill>
                  <a:srgbClr val="000000"/>
                </a:solidFill>
              </a:rPr>
              <a:t>Évaluer, Analyser, Décider</a:t>
            </a:r>
            <a:r>
              <a:rPr lang="fr-FR" altLang="en-US" noProof="0" dirty="0" smtClean="0">
                <a:solidFill>
                  <a:srgbClr val="000000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603152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fr-FR" noProof="0" smtClean="0">
                <a:solidFill>
                  <a:srgbClr val="000000"/>
                </a:solidFill>
              </a:rPr>
              <a:t>Session 2</a:t>
            </a:r>
            <a:endParaRPr lang="fr-FR" noProof="0">
              <a:solidFill>
                <a:srgbClr val="000000"/>
              </a:solidFill>
            </a:endParaRPr>
          </a:p>
        </p:txBody>
      </p:sp>
      <p:sp>
        <p:nvSpPr>
          <p:cNvPr id="22531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fr-FR" altLang="en-US" sz="4000" b="1" noProof="0" smtClean="0">
                <a:solidFill>
                  <a:srgbClr val="000000"/>
                </a:solidFill>
              </a:rPr>
              <a:t>Évaluer et Analyser</a:t>
            </a:r>
          </a:p>
          <a:p>
            <a:pPr algn="ctr"/>
            <a:endParaRPr lang="fr-FR" altLang="en-US" sz="4000" b="1" noProof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1182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7777163" cy="432147"/>
          </a:xfrm>
        </p:spPr>
        <p:txBody>
          <a:bodyPr/>
          <a:lstStyle/>
          <a:p>
            <a:r>
              <a:rPr lang="fr-FR" altLang="en-US" b="1" noProof="0" smtClean="0">
                <a:solidFill>
                  <a:srgbClr val="000000"/>
                </a:solidFill>
              </a:rPr>
              <a:t>Session 2: Évaluer et analyer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250825" y="1484784"/>
            <a:ext cx="7777163" cy="4608041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fr-FR" altLang="en-US" sz="2000" b="1" noProof="0" dirty="0" smtClean="0">
                <a:solidFill>
                  <a:srgbClr val="000000"/>
                </a:solidFill>
              </a:rPr>
              <a:t>Objectif: </a:t>
            </a:r>
            <a:r>
              <a:rPr lang="fr-FR" altLang="en-US" sz="2000" noProof="0" dirty="0" smtClean="0">
                <a:solidFill>
                  <a:srgbClr val="000000"/>
                </a:solidFill>
              </a:rPr>
              <a:t>Parfaire les connaissances des participants sur les éléments à évaluer et à analyser, ainsi que la manière d’y parvenir avant de décider de la mise en place ou de l’introduction d’un plan d’intervention.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fr-FR" altLang="en-US" sz="2000" b="1" noProof="0" dirty="0" smtClean="0">
                <a:solidFill>
                  <a:srgbClr val="000000"/>
                </a:solidFill>
              </a:rPr>
              <a:t>Acquis d’apprentissage: </a:t>
            </a:r>
            <a:r>
              <a:rPr lang="fr-FR" sz="2000" noProof="0" dirty="0" smtClean="0">
                <a:solidFill>
                  <a:srgbClr val="000000"/>
                </a:solidFill>
                <a:ea typeface="Calibri"/>
                <a:cs typeface="Calibri"/>
              </a:rPr>
              <a:t>Les participants doivent être en mesure :</a:t>
            </a:r>
            <a:endParaRPr lang="fr-FR" sz="2000" noProof="0" dirty="0" smtClean="0">
              <a:solidFill>
                <a:srgbClr val="000000"/>
              </a:solidFill>
              <a:ea typeface="MS Mincho"/>
              <a:cs typeface="Times New Roman"/>
            </a:endParaRPr>
          </a:p>
          <a:p>
            <a:pPr lvl="0">
              <a:lnSpc>
                <a:spcPct val="120000"/>
              </a:lnSpc>
              <a:spcAft>
                <a:spcPts val="0"/>
              </a:spcAft>
              <a:buFont typeface="Symbol"/>
              <a:buChar char=""/>
            </a:pPr>
            <a:r>
              <a:rPr lang="fr-FR" sz="2000" noProof="0" dirty="0" smtClean="0">
                <a:solidFill>
                  <a:srgbClr val="000000"/>
                </a:solidFill>
                <a:ea typeface="Calibri"/>
                <a:cs typeface="Calibri"/>
              </a:rPr>
              <a:t>d'énumérer les principaux domaines à évaluer lorsqu'il s'agit de déterminer la nécessité de mettre en place ou d'introduire des services de </a:t>
            </a:r>
            <a:r>
              <a:rPr lang="fr-FR" sz="2000" noProof="0" dirty="0" smtClean="0">
                <a:solidFill>
                  <a:srgbClr val="000000"/>
                </a:solidFill>
                <a:ea typeface="Calibri"/>
                <a:cs typeface="Calibri"/>
              </a:rPr>
              <a:t>gestion de cas.  </a:t>
            </a:r>
            <a:endParaRPr lang="fr-FR" sz="2000" noProof="0" dirty="0" smtClean="0">
              <a:solidFill>
                <a:srgbClr val="000000"/>
              </a:solidFill>
              <a:ea typeface="MS Mincho"/>
              <a:cs typeface="Times New Roman"/>
            </a:endParaRPr>
          </a:p>
          <a:p>
            <a:pPr lvl="0">
              <a:lnSpc>
                <a:spcPct val="120000"/>
              </a:lnSpc>
              <a:spcAft>
                <a:spcPts val="0"/>
              </a:spcAft>
              <a:buFont typeface="Symbol"/>
              <a:buChar char=""/>
            </a:pPr>
            <a:r>
              <a:rPr lang="fr-FR" sz="2000" noProof="0" dirty="0" smtClean="0">
                <a:solidFill>
                  <a:srgbClr val="000000"/>
                </a:solidFill>
                <a:ea typeface="Calibri"/>
                <a:cs typeface="Calibri"/>
              </a:rPr>
              <a:t>d'indiquer comment utiliser les questions d'évaluation dans un contexte donné.  </a:t>
            </a:r>
            <a:endParaRPr lang="fr-FR" sz="2000" noProof="0" dirty="0" smtClean="0">
              <a:solidFill>
                <a:srgbClr val="000000"/>
              </a:solidFill>
              <a:ea typeface="MS Mincho"/>
              <a:cs typeface="Times New Roman"/>
            </a:endParaRPr>
          </a:p>
          <a:p>
            <a:pPr lvl="0">
              <a:lnSpc>
                <a:spcPct val="120000"/>
              </a:lnSpc>
              <a:spcAft>
                <a:spcPts val="0"/>
              </a:spcAft>
              <a:buFont typeface="Symbol"/>
              <a:buChar char=""/>
            </a:pPr>
            <a:r>
              <a:rPr lang="fr-FR" sz="2000" noProof="0" dirty="0" smtClean="0">
                <a:solidFill>
                  <a:srgbClr val="000000"/>
                </a:solidFill>
                <a:ea typeface="Calibri"/>
                <a:cs typeface="Calibri"/>
              </a:rPr>
              <a:t>de reconnaître les capacités dont doivent disposer les différentes organisations pour la mise en place effective d'un plan d'intervention. </a:t>
            </a:r>
            <a:endParaRPr lang="fr-FR" altLang="en-US" sz="2000" b="1" noProof="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9025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fr-FR" noProof="0" smtClean="0">
                <a:solidFill>
                  <a:srgbClr val="000000"/>
                </a:solidFill>
              </a:rPr>
              <a:t>Session 2 – ExerciCe 1</a:t>
            </a:r>
            <a:endParaRPr lang="fr-FR" noProof="0">
              <a:solidFill>
                <a:srgbClr val="000000"/>
              </a:solidFill>
            </a:endParaRPr>
          </a:p>
        </p:txBody>
      </p:sp>
      <p:sp>
        <p:nvSpPr>
          <p:cNvPr id="24579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lnSpc>
                <a:spcPct val="120000"/>
              </a:lnSpc>
            </a:pPr>
            <a:r>
              <a:rPr lang="fr-FR" altLang="en-US" sz="4000" b="1" noProof="0" smtClean="0">
                <a:solidFill>
                  <a:srgbClr val="000000"/>
                </a:solidFill>
              </a:rPr>
              <a:t>Que faut-il évaluer?</a:t>
            </a:r>
          </a:p>
          <a:p>
            <a:pPr>
              <a:lnSpc>
                <a:spcPct val="120000"/>
              </a:lnSpc>
            </a:pPr>
            <a:endParaRPr lang="fr-FR" altLang="en-US" sz="4000" noProof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1909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POINTS CLÉS DE L'APPRENTISSAGE</a:t>
            </a:r>
            <a:endParaRPr lang="fr-FR" altLang="en-US" b="1" noProof="0" smtClean="0">
              <a:solidFill>
                <a:srgbClr val="000000"/>
              </a:solidFill>
            </a:endParaRP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713788" cy="4392612"/>
          </a:xfrm>
        </p:spPr>
        <p:txBody>
          <a:bodyPr/>
          <a:lstStyle/>
          <a:p>
            <a:r>
              <a:rPr lang="fr-FR" altLang="en-US" noProof="0" dirty="0" smtClean="0">
                <a:solidFill>
                  <a:srgbClr val="000000"/>
                </a:solidFill>
              </a:rPr>
              <a:t>Planifier des services de </a:t>
            </a:r>
            <a:r>
              <a:rPr lang="fr-FR" altLang="en-US" noProof="0" dirty="0" smtClean="0">
                <a:solidFill>
                  <a:srgbClr val="000000"/>
                </a:solidFill>
              </a:rPr>
              <a:t>gestion de cas </a:t>
            </a:r>
            <a:r>
              <a:rPr lang="fr-FR" altLang="en-US" b="1" noProof="0" dirty="0" smtClean="0">
                <a:solidFill>
                  <a:srgbClr val="000000"/>
                </a:solidFill>
              </a:rPr>
              <a:t>adaptés au contexte et au système de protection de l’enfance.</a:t>
            </a:r>
          </a:p>
          <a:p>
            <a:endParaRPr lang="fr-FR" altLang="en-US" noProof="0" dirty="0" smtClean="0">
              <a:solidFill>
                <a:srgbClr val="000000"/>
              </a:solidFill>
            </a:endParaRPr>
          </a:p>
          <a:p>
            <a:r>
              <a:rPr lang="fr-FR" altLang="en-US" b="1" noProof="0" dirty="0" smtClean="0">
                <a:solidFill>
                  <a:srgbClr val="000000"/>
                </a:solidFill>
                <a:latin typeface="Calibri"/>
              </a:rPr>
              <a:t>Évaluer</a:t>
            </a:r>
            <a:r>
              <a:rPr lang="fr-FR" altLang="en-US" noProof="0" dirty="0" smtClean="0">
                <a:solidFill>
                  <a:srgbClr val="000000"/>
                </a:solidFill>
              </a:rPr>
              <a:t> les procédures en place dans le pays: </a:t>
            </a:r>
          </a:p>
          <a:p>
            <a:endParaRPr lang="fr-FR" altLang="en-US" noProof="0" dirty="0" smtClean="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fr-FR" altLang="en-US" noProof="0" dirty="0" smtClean="0">
                <a:solidFill>
                  <a:srgbClr val="000000"/>
                </a:solidFill>
              </a:rPr>
              <a:t>Les besoins de la protection de l’enfance</a:t>
            </a:r>
            <a:endParaRPr lang="fr-FR" altLang="en-US" b="1" noProof="0" dirty="0" smtClean="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fr-FR" altLang="en-US" b="1" noProof="0" dirty="0" smtClean="0">
                <a:solidFill>
                  <a:srgbClr val="000000"/>
                </a:solidFill>
              </a:rPr>
              <a:t>Les capacités du gouvernement </a:t>
            </a:r>
            <a:r>
              <a:rPr lang="fr-FR" altLang="en-US" noProof="0" dirty="0" smtClean="0">
                <a:solidFill>
                  <a:srgbClr val="000000"/>
                </a:solidFill>
              </a:rPr>
              <a:t>– tout en comprenant leur </a:t>
            </a:r>
            <a:r>
              <a:rPr lang="fr-FR" altLang="en-US" b="1" noProof="0" dirty="0" smtClean="0">
                <a:solidFill>
                  <a:srgbClr val="000000"/>
                </a:solidFill>
              </a:rPr>
              <a:t>rôle </a:t>
            </a:r>
          </a:p>
          <a:p>
            <a:pPr>
              <a:buFontTx/>
              <a:buChar char="•"/>
            </a:pPr>
            <a:r>
              <a:rPr lang="fr-FR" altLang="en-US" b="1" noProof="0" dirty="0" smtClean="0">
                <a:solidFill>
                  <a:srgbClr val="000000"/>
                </a:solidFill>
              </a:rPr>
              <a:t>Les </a:t>
            </a:r>
            <a:r>
              <a:rPr lang="fr-FR" altLang="en-US" b="1" noProof="0" dirty="0" err="1" smtClean="0">
                <a:solidFill>
                  <a:srgbClr val="000000"/>
                </a:solidFill>
              </a:rPr>
              <a:t>apacités</a:t>
            </a:r>
            <a:r>
              <a:rPr lang="fr-FR" altLang="en-US" b="1" noProof="0" dirty="0" smtClean="0">
                <a:solidFill>
                  <a:srgbClr val="000000"/>
                </a:solidFill>
              </a:rPr>
              <a:t> de la communauté </a:t>
            </a:r>
            <a:r>
              <a:rPr lang="fr-FR" altLang="en-US" noProof="0" dirty="0" smtClean="0">
                <a:solidFill>
                  <a:srgbClr val="000000"/>
                </a:solidFill>
              </a:rPr>
              <a:t>-  tout en comprenant leur </a:t>
            </a:r>
            <a:r>
              <a:rPr lang="fr-FR" altLang="en-US" b="1" noProof="0" dirty="0" smtClean="0">
                <a:solidFill>
                  <a:srgbClr val="000000"/>
                </a:solidFill>
              </a:rPr>
              <a:t>rôle </a:t>
            </a:r>
          </a:p>
          <a:p>
            <a:pPr>
              <a:buFontTx/>
              <a:buChar char="•"/>
            </a:pPr>
            <a:r>
              <a:rPr lang="fr-FR" altLang="en-US" b="1" noProof="0" dirty="0" smtClean="0">
                <a:solidFill>
                  <a:srgbClr val="000000"/>
                </a:solidFill>
              </a:rPr>
              <a:t>Les services en place</a:t>
            </a:r>
            <a:r>
              <a:rPr lang="fr-FR" altLang="en-US" noProof="0" dirty="0" smtClean="0">
                <a:solidFill>
                  <a:srgbClr val="000000"/>
                </a:solidFill>
              </a:rPr>
              <a:t> et les problèmes liés à </a:t>
            </a:r>
            <a:r>
              <a:rPr lang="fr-FR" altLang="en-US" b="1" noProof="0" dirty="0" smtClean="0">
                <a:solidFill>
                  <a:srgbClr val="000000"/>
                </a:solidFill>
              </a:rPr>
              <a:t>l’accès et à la sécurité</a:t>
            </a:r>
            <a:endParaRPr lang="fr-FR" altLang="en-US" noProof="0" dirty="0" smtClean="0">
              <a:solidFill>
                <a:srgbClr val="000000"/>
              </a:solidFill>
            </a:endParaRPr>
          </a:p>
          <a:p>
            <a:endParaRPr lang="fr-FR" altLang="en-US" noProof="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1036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fr-FR" noProof="0" smtClean="0">
                <a:solidFill>
                  <a:srgbClr val="000000"/>
                </a:solidFill>
              </a:rPr>
              <a:t>Session 2 – ExerciCe 2</a:t>
            </a:r>
            <a:endParaRPr lang="fr-FR" noProof="0">
              <a:solidFill>
                <a:srgbClr val="000000"/>
              </a:solidFill>
            </a:endParaRPr>
          </a:p>
        </p:txBody>
      </p:sp>
      <p:sp>
        <p:nvSpPr>
          <p:cNvPr id="26627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lnSpc>
                <a:spcPct val="120000"/>
              </a:lnSpc>
            </a:pPr>
            <a:r>
              <a:rPr lang="fr-FR" altLang="en-US" sz="4000" b="1" noProof="0" smtClean="0">
                <a:solidFill>
                  <a:srgbClr val="000000"/>
                </a:solidFill>
              </a:rPr>
              <a:t>Utiliser les informations relatives à l’évaluation</a:t>
            </a:r>
            <a:endParaRPr lang="fr-FR" altLang="en-US" sz="4000" noProof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9554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POINTS CLÉS DE L'APPRENTISSAGE</a:t>
            </a:r>
            <a:endParaRPr lang="fr-FR" altLang="en-US" b="1" noProof="0" smtClean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defRPr/>
            </a:pPr>
            <a:r>
              <a:rPr lang="fr-FR" noProof="0" smtClean="0">
                <a:solidFill>
                  <a:srgbClr val="000000"/>
                </a:solidFill>
              </a:rPr>
              <a:t>L’évaluation consiste à: </a:t>
            </a:r>
          </a:p>
          <a:p>
            <a:pPr marL="0" indent="0">
              <a:defRPr/>
            </a:pPr>
            <a:endParaRPr lang="fr-FR" noProof="0" smtClean="0">
              <a:solidFill>
                <a:srgbClr val="000000"/>
              </a:solidFill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</a:rPr>
              <a:t>Concevoir des questions pour </a:t>
            </a:r>
            <a:r>
              <a:rPr lang="fr-FR" b="1" noProof="0" smtClean="0">
                <a:solidFill>
                  <a:srgbClr val="000000"/>
                </a:solidFill>
              </a:rPr>
              <a:t>différents groupes de répondants.</a:t>
            </a:r>
            <a:endParaRPr lang="fr-FR" noProof="0" smtClean="0">
              <a:solidFill>
                <a:srgbClr val="000000"/>
              </a:solidFill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b="1" noProof="0" smtClean="0">
                <a:solidFill>
                  <a:srgbClr val="000000"/>
                </a:solidFill>
              </a:rPr>
              <a:t>Formuler les </a:t>
            </a:r>
            <a:r>
              <a:rPr lang="fr-FR" noProof="0" smtClean="0">
                <a:solidFill>
                  <a:srgbClr val="000000"/>
                </a:solidFill>
              </a:rPr>
              <a:t>questions de manière à les rendre pertinentes et compréhensibles pour les répondants.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b="1" noProof="0" smtClean="0">
                <a:solidFill>
                  <a:srgbClr val="000000"/>
                </a:solidFill>
              </a:rPr>
              <a:t>Commencer par expliquer </a:t>
            </a:r>
            <a:r>
              <a:rPr lang="fr-FR" noProof="0" smtClean="0">
                <a:solidFill>
                  <a:srgbClr val="000000"/>
                </a:solidFill>
              </a:rPr>
              <a:t>ce que vous évaluez et pourquoi vous le faites.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</a:rPr>
              <a:t>Parler à diverses personnes afin de </a:t>
            </a:r>
            <a:r>
              <a:rPr lang="fr-FR" b="1" noProof="0" smtClean="0">
                <a:solidFill>
                  <a:srgbClr val="000000"/>
                </a:solidFill>
              </a:rPr>
              <a:t>trianguler </a:t>
            </a:r>
            <a:r>
              <a:rPr lang="fr-FR" noProof="0" smtClean="0">
                <a:solidFill>
                  <a:srgbClr val="000000"/>
                </a:solidFill>
              </a:rPr>
              <a:t>les informations que vous recevez.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fr-FR" noProof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1655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fr-FR" noProof="0" smtClean="0">
                <a:solidFill>
                  <a:srgbClr val="000000"/>
                </a:solidFill>
              </a:rPr>
              <a:t>Session 2 – ExerciCe 3</a:t>
            </a:r>
            <a:endParaRPr lang="fr-FR" noProof="0">
              <a:solidFill>
                <a:srgbClr val="000000"/>
              </a:solidFill>
            </a:endParaRPr>
          </a:p>
        </p:txBody>
      </p:sp>
      <p:sp>
        <p:nvSpPr>
          <p:cNvPr id="28675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lnSpc>
                <a:spcPct val="120000"/>
              </a:lnSpc>
            </a:pPr>
            <a:r>
              <a:rPr lang="fr-FR" altLang="en-US" sz="4000" b="1" noProof="0" smtClean="0">
                <a:solidFill>
                  <a:srgbClr val="000000"/>
                </a:solidFill>
              </a:rPr>
              <a:t>Analyse des capacités des organisations</a:t>
            </a:r>
          </a:p>
          <a:p>
            <a:pPr algn="ctr"/>
            <a:endParaRPr lang="fr-FR" altLang="en-US" sz="4000" noProof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7136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POINTS CLÉS DE L'APPRENTISSAGE</a:t>
            </a:r>
            <a:endParaRPr lang="fr-FR" altLang="en-US" b="1" noProof="0" smtClean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642350" cy="4392612"/>
          </a:xfrm>
        </p:spPr>
        <p:txBody>
          <a:bodyPr/>
          <a:lstStyle/>
          <a:p>
            <a:pPr marL="457200" indent="-457200">
              <a:buFont typeface="+mj-lt"/>
              <a:buAutoNum type="arabicPeriod"/>
              <a:defRPr/>
            </a:pPr>
            <a:r>
              <a:rPr lang="fr-FR" sz="2000" noProof="0" dirty="0" smtClean="0">
                <a:solidFill>
                  <a:srgbClr val="000000"/>
                </a:solidFill>
                <a:latin typeface="Calibri"/>
              </a:rPr>
              <a:t>Évaluer la pertinence et la nécessité de la </a:t>
            </a:r>
            <a:r>
              <a:rPr lang="fr-FR" sz="2000" noProof="0" dirty="0" smtClean="0">
                <a:solidFill>
                  <a:srgbClr val="000000"/>
                </a:solidFill>
                <a:latin typeface="Calibri"/>
              </a:rPr>
              <a:t>gestion de cas </a:t>
            </a:r>
            <a:r>
              <a:rPr lang="fr-FR" sz="2000" noProof="0" dirty="0" smtClean="0">
                <a:solidFill>
                  <a:srgbClr val="000000"/>
                </a:solidFill>
                <a:latin typeface="Calibri"/>
              </a:rPr>
              <a:t>dans le contexte</a:t>
            </a:r>
            <a:endParaRPr lang="fr-FR" sz="2000" noProof="0" dirty="0" smtClean="0">
              <a:solidFill>
                <a:srgbClr val="000000"/>
              </a:solidFill>
            </a:endParaRPr>
          </a:p>
          <a:p>
            <a:pPr marL="457200" indent="-457200">
              <a:buFont typeface="+mj-lt"/>
              <a:buAutoNum type="arabicPeriod"/>
              <a:defRPr/>
            </a:pPr>
            <a:endParaRPr lang="fr-FR" sz="2000" noProof="0" dirty="0" smtClean="0">
              <a:solidFill>
                <a:srgbClr val="000000"/>
              </a:solidFill>
            </a:endParaRPr>
          </a:p>
          <a:p>
            <a:pPr marL="457200" indent="-457200">
              <a:buFont typeface="+mj-lt"/>
              <a:buAutoNum type="arabicPeriod"/>
              <a:defRPr/>
            </a:pPr>
            <a:r>
              <a:rPr lang="fr-FR" sz="2000" noProof="0" dirty="0" smtClean="0">
                <a:solidFill>
                  <a:srgbClr val="000000"/>
                </a:solidFill>
              </a:rPr>
              <a:t>Examiner de façon critique les capacités de votre </a:t>
            </a:r>
            <a:r>
              <a:rPr lang="fr-FR" sz="2000" noProof="0" dirty="0" err="1" smtClean="0">
                <a:solidFill>
                  <a:srgbClr val="000000"/>
                </a:solidFill>
              </a:rPr>
              <a:t>organisationà</a:t>
            </a:r>
            <a:r>
              <a:rPr lang="fr-FR" sz="2000" noProof="0" dirty="0" smtClean="0">
                <a:solidFill>
                  <a:srgbClr val="000000"/>
                </a:solidFill>
              </a:rPr>
              <a:t> fournir ce service</a:t>
            </a:r>
          </a:p>
          <a:p>
            <a:pPr marL="0" indent="0">
              <a:defRPr/>
            </a:pPr>
            <a:endParaRPr lang="fr-FR" sz="2000" noProof="0" dirty="0" smtClean="0">
              <a:solidFill>
                <a:srgbClr val="000000"/>
              </a:solidFill>
            </a:endParaRP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fr-FR" sz="2000" noProof="0" dirty="0" smtClean="0">
                <a:solidFill>
                  <a:srgbClr val="000000"/>
                </a:solidFill>
                <a:latin typeface="Calibri"/>
              </a:rPr>
              <a:t>Être réalistes</a:t>
            </a:r>
            <a:endParaRPr lang="fr-FR" sz="2000" noProof="0" dirty="0" smtClean="0">
              <a:solidFill>
                <a:srgbClr val="000000"/>
              </a:solidFill>
            </a:endParaRP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fr-FR" sz="2000" noProof="0" dirty="0" smtClean="0">
                <a:solidFill>
                  <a:srgbClr val="000000"/>
                </a:solidFill>
              </a:rPr>
              <a:t>Travailler avec d’autres organisations pour développer des procédures / pratiques communes.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fr-FR" sz="2000" noProof="0" dirty="0" smtClean="0">
                <a:solidFill>
                  <a:srgbClr val="000000"/>
                </a:solidFill>
              </a:rPr>
              <a:t>Afin de partager les ressources / l’expertise.</a:t>
            </a: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fr-FR" sz="2000" noProof="0" dirty="0" smtClean="0">
                <a:solidFill>
                  <a:srgbClr val="000000"/>
                </a:solidFill>
              </a:rPr>
              <a:t> Examiner les services pour s’assurer de la pertinence </a:t>
            </a:r>
          </a:p>
          <a:p>
            <a:pPr>
              <a:buFont typeface="Wingdings" panose="05000000000000000000" pitchFamily="2" charset="2"/>
              <a:buChar char="ü"/>
              <a:defRPr/>
            </a:pPr>
            <a:endParaRPr lang="fr-FR" noProof="0" dirty="0" smtClean="0">
              <a:solidFill>
                <a:srgbClr val="000000"/>
              </a:solidFill>
            </a:endParaRPr>
          </a:p>
          <a:p>
            <a:pPr algn="ctr">
              <a:defRPr/>
            </a:pPr>
            <a:r>
              <a:rPr lang="fr-FR" noProof="0" dirty="0" smtClean="0">
                <a:solidFill>
                  <a:srgbClr val="000000"/>
                </a:solidFill>
              </a:rPr>
              <a:t> </a:t>
            </a:r>
            <a:r>
              <a:rPr lang="fr-FR" sz="1600" noProof="0" dirty="0" smtClean="0">
                <a:solidFill>
                  <a:srgbClr val="000000"/>
                </a:solidFill>
              </a:rPr>
              <a:t>Directives relatives à la </a:t>
            </a:r>
            <a:r>
              <a:rPr lang="fr-FR" sz="1600" noProof="0" dirty="0" smtClean="0">
                <a:solidFill>
                  <a:srgbClr val="000000"/>
                </a:solidFill>
              </a:rPr>
              <a:t>gestion de cas: </a:t>
            </a:r>
            <a:r>
              <a:rPr lang="fr-FR" sz="1600" noProof="0" dirty="0" smtClean="0">
                <a:solidFill>
                  <a:srgbClr val="000000"/>
                </a:solidFill>
              </a:rPr>
              <a:t>Section 2</a:t>
            </a:r>
            <a:endParaRPr lang="fr-FR" sz="1600" noProof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0265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3429000"/>
            <a:ext cx="7772400" cy="1362075"/>
          </a:xfrm>
        </p:spPr>
        <p:txBody>
          <a:bodyPr/>
          <a:lstStyle/>
          <a:p>
            <a:pPr algn="ctr">
              <a:defRPr/>
            </a:pPr>
            <a:r>
              <a:rPr lang="fr-FR" noProof="0" dirty="0" smtClean="0">
                <a:solidFill>
                  <a:srgbClr val="000000"/>
                </a:solidFill>
              </a:rPr>
              <a:t>Session 3</a:t>
            </a:r>
            <a:endParaRPr lang="fr-FR" noProof="0" dirty="0">
              <a:solidFill>
                <a:srgbClr val="000000"/>
              </a:solidFill>
            </a:endParaRPr>
          </a:p>
        </p:txBody>
      </p:sp>
      <p:sp>
        <p:nvSpPr>
          <p:cNvPr id="30723" name="Text Placeholder 2"/>
          <p:cNvSpPr>
            <a:spLocks noGrp="1"/>
          </p:cNvSpPr>
          <p:nvPr>
            <p:ph type="body" idx="1"/>
          </p:nvPr>
        </p:nvSpPr>
        <p:spPr>
          <a:xfrm>
            <a:off x="683568" y="1988840"/>
            <a:ext cx="7772400" cy="1500187"/>
          </a:xfrm>
        </p:spPr>
        <p:txBody>
          <a:bodyPr/>
          <a:lstStyle/>
          <a:p>
            <a:pPr algn="ctr"/>
            <a:r>
              <a:rPr lang="fr-FR" altLang="en-US" sz="4000" b="1" noProof="0" dirty="0" smtClean="0">
                <a:solidFill>
                  <a:srgbClr val="000000"/>
                </a:solidFill>
              </a:rPr>
              <a:t>Décider </a:t>
            </a:r>
          </a:p>
          <a:p>
            <a:pPr algn="ctr"/>
            <a:endParaRPr lang="fr-FR" altLang="en-US" sz="4000" b="1" noProof="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1741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b="1" noProof="0" smtClean="0">
                <a:solidFill>
                  <a:srgbClr val="000000"/>
                </a:solidFill>
              </a:rPr>
              <a:t>Session 1: 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642350" cy="4392612"/>
          </a:xfrm>
        </p:spPr>
        <p:txBody>
          <a:bodyPr/>
          <a:lstStyle/>
          <a:p>
            <a:pPr marL="0" indent="0">
              <a:lnSpc>
                <a:spcPct val="120000"/>
              </a:lnSpc>
              <a:spcAft>
                <a:spcPts val="0"/>
              </a:spcAft>
              <a:defRPr/>
            </a:pPr>
            <a:r>
              <a:rPr lang="fr-FR" sz="2000" cap="all" noProof="0" dirty="0" smtClean="0">
                <a:solidFill>
                  <a:srgbClr val="000000"/>
                </a:solidFill>
              </a:rPr>
              <a:t>OBJECTIF DU MODULE </a:t>
            </a:r>
            <a:r>
              <a:rPr lang="fr-FR" sz="2000" b="1" noProof="0" dirty="0" smtClean="0">
                <a:solidFill>
                  <a:srgbClr val="000000"/>
                </a:solidFill>
              </a:rPr>
              <a:t>: </a:t>
            </a:r>
            <a:r>
              <a:rPr lang="fr-FR" sz="2000" noProof="0" dirty="0" smtClean="0">
                <a:solidFill>
                  <a:srgbClr val="000000"/>
                </a:solidFill>
              </a:rPr>
              <a:t>Les participants doivent être en mesure de planifier et de mettre en place des services de </a:t>
            </a:r>
            <a:r>
              <a:rPr lang="fr-FR" sz="2000" noProof="0" dirty="0" smtClean="0">
                <a:solidFill>
                  <a:srgbClr val="000000"/>
                </a:solidFill>
              </a:rPr>
              <a:t>gestion de cas </a:t>
            </a:r>
            <a:r>
              <a:rPr lang="fr-FR" sz="2000" noProof="0" dirty="0" smtClean="0">
                <a:solidFill>
                  <a:srgbClr val="000000"/>
                </a:solidFill>
              </a:rPr>
              <a:t>adaptés au contexte d'un système général de protection de l'enfance. </a:t>
            </a:r>
            <a:endParaRPr lang="fr-FR" sz="1000" noProof="0" dirty="0" smtClean="0">
              <a:solidFill>
                <a:srgbClr val="000000"/>
              </a:solidFill>
            </a:endParaRPr>
          </a:p>
          <a:p>
            <a:pPr marL="0" indent="0">
              <a:lnSpc>
                <a:spcPct val="120000"/>
              </a:lnSpc>
              <a:spcAft>
                <a:spcPts val="0"/>
              </a:spcAft>
              <a:defRPr/>
            </a:pPr>
            <a:r>
              <a:rPr lang="fr-FR" sz="2000" noProof="0" dirty="0" smtClean="0">
                <a:solidFill>
                  <a:srgbClr val="000000"/>
                </a:solidFill>
              </a:rPr>
              <a:t>ACQUIS D'APPRENTISSAGE </a:t>
            </a:r>
            <a:r>
              <a:rPr lang="fr-FR" sz="2000" b="1" noProof="0" dirty="0" smtClean="0">
                <a:solidFill>
                  <a:srgbClr val="000000"/>
                </a:solidFill>
              </a:rPr>
              <a:t>: </a:t>
            </a:r>
            <a:r>
              <a:rPr lang="fr-FR" sz="2000" noProof="0" dirty="0" smtClean="0">
                <a:solidFill>
                  <a:srgbClr val="000000"/>
                </a:solidFill>
              </a:rPr>
              <a:t>Les participants doivent être en mesure: 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sz="2000" noProof="0" dirty="0" smtClean="0">
                <a:solidFill>
                  <a:srgbClr val="000000"/>
                </a:solidFill>
              </a:rPr>
              <a:t>De décrire les principaux contextes de mise en place ou d'introduction de plans d'intervention.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sz="2000" noProof="0" dirty="0" smtClean="0">
                <a:solidFill>
                  <a:srgbClr val="000000"/>
                </a:solidFill>
              </a:rPr>
              <a:t>D</a:t>
            </a:r>
            <a:r>
              <a:rPr lang="fr-FR" sz="2000" noProof="0" dirty="0" smtClean="0">
                <a:solidFill>
                  <a:srgbClr val="000000"/>
                </a:solidFill>
                <a:ea typeface="Calibri"/>
                <a:cs typeface="Calibri"/>
              </a:rPr>
              <a:t>'expliquer les raisons pour lesquelles il convient de prendre des mesures nécessaires avant de démarrer la </a:t>
            </a:r>
            <a:r>
              <a:rPr lang="fr-FR" sz="2000" noProof="0" dirty="0" smtClean="0">
                <a:solidFill>
                  <a:srgbClr val="000000"/>
                </a:solidFill>
                <a:ea typeface="Calibri"/>
                <a:cs typeface="Calibri"/>
              </a:rPr>
              <a:t>gestion de cas.</a:t>
            </a:r>
            <a:endParaRPr lang="fr-FR" sz="2000" noProof="0" dirty="0" smtClean="0">
              <a:solidFill>
                <a:srgbClr val="000000"/>
              </a:solidFill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sz="2000" noProof="0" dirty="0" smtClean="0">
                <a:solidFill>
                  <a:srgbClr val="000000"/>
                </a:solidFill>
              </a:rPr>
              <a:t>De décrire les situations dans lesquelles la </a:t>
            </a:r>
            <a:r>
              <a:rPr lang="fr-FR" sz="2000" noProof="0" dirty="0" smtClean="0">
                <a:solidFill>
                  <a:srgbClr val="000000"/>
                </a:solidFill>
              </a:rPr>
              <a:t>gestion de cas </a:t>
            </a:r>
            <a:r>
              <a:rPr lang="fr-FR" sz="2000" noProof="0" dirty="0" smtClean="0">
                <a:solidFill>
                  <a:srgbClr val="000000"/>
                </a:solidFill>
              </a:rPr>
              <a:t>peut s'avérer être une intervention appropriée, dans des contextes d'urgence et de développement.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sz="2000" noProof="0" dirty="0" smtClean="0">
                <a:solidFill>
                  <a:srgbClr val="000000"/>
                </a:solidFill>
              </a:rPr>
              <a:t>De reconnaître le Modèle « évaluer, analyser, décider » lié à la mise en place 	des services de </a:t>
            </a:r>
            <a:r>
              <a:rPr lang="fr-FR" sz="2000" noProof="0" dirty="0" smtClean="0">
                <a:solidFill>
                  <a:srgbClr val="000000"/>
                </a:solidFill>
              </a:rPr>
              <a:t>gestion de cas. </a:t>
            </a:r>
            <a:endParaRPr lang="fr-FR" sz="2000" noProof="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1225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b="1" noProof="0" smtClean="0">
                <a:solidFill>
                  <a:srgbClr val="000000"/>
                </a:solidFill>
              </a:rPr>
              <a:t>Session 3: Decider</a:t>
            </a:r>
            <a:endParaRPr lang="fr-FR" altLang="en-US" noProof="0" smtClean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325" cy="4392612"/>
          </a:xfrm>
        </p:spPr>
        <p:txBody>
          <a:bodyPr/>
          <a:lstStyle/>
          <a:p>
            <a:pPr marL="0" indent="0">
              <a:lnSpc>
                <a:spcPct val="120000"/>
              </a:lnSpc>
              <a:spcAft>
                <a:spcPts val="0"/>
              </a:spcAft>
              <a:defRPr/>
            </a:pPr>
            <a:r>
              <a:rPr lang="fr-FR" sz="2000" b="1" noProof="0" dirty="0" smtClean="0">
                <a:solidFill>
                  <a:srgbClr val="000000"/>
                </a:solidFill>
              </a:rPr>
              <a:t>Objectif: </a:t>
            </a:r>
            <a:r>
              <a:rPr lang="fr-FR" sz="2000" noProof="0" dirty="0" smtClean="0">
                <a:solidFill>
                  <a:srgbClr val="000000"/>
                </a:solidFill>
              </a:rPr>
              <a:t>Parfaire les connaissances des participants, ainsi que leurs capacités à décider et à encourager la mise en place du programme choisi. </a:t>
            </a:r>
          </a:p>
          <a:p>
            <a:pPr marL="0" indent="0">
              <a:lnSpc>
                <a:spcPct val="120000"/>
              </a:lnSpc>
              <a:spcAft>
                <a:spcPts val="0"/>
              </a:spcAft>
              <a:defRPr/>
            </a:pPr>
            <a:endParaRPr lang="fr-FR" sz="2000" noProof="0" dirty="0" smtClean="0">
              <a:solidFill>
                <a:srgbClr val="000000"/>
              </a:solidFill>
            </a:endParaRPr>
          </a:p>
          <a:p>
            <a:r>
              <a:rPr lang="fr-FR" sz="2000" b="1" noProof="0" dirty="0" smtClean="0">
                <a:solidFill>
                  <a:srgbClr val="000000"/>
                </a:solidFill>
              </a:rPr>
              <a:t>Acquis d’apprentissage: </a:t>
            </a:r>
            <a:r>
              <a:rPr lang="fr-FR" sz="2000" noProof="0" dirty="0" smtClean="0">
                <a:solidFill>
                  <a:srgbClr val="000000"/>
                </a:solidFill>
              </a:rPr>
              <a:t>Les participants doivent être en mesure : 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fr-FR" sz="2000" noProof="0" dirty="0" smtClean="0">
                <a:solidFill>
                  <a:srgbClr val="000000"/>
                </a:solidFill>
              </a:rPr>
              <a:t>de proposer les différentes alternatives de services susceptibles d'être fournis et adaptés au contexte, sur la base de l'évaluation et de l'analyse ; 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fr-FR" sz="2000" noProof="0" dirty="0" smtClean="0">
                <a:solidFill>
                  <a:srgbClr val="000000"/>
                </a:solidFill>
              </a:rPr>
              <a:t>de justifier les décisions prises relatives à la mise en place du programme, et préconiser le financement ; 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fr-FR" sz="2000" noProof="0" dirty="0" smtClean="0">
                <a:solidFill>
                  <a:srgbClr val="000000"/>
                </a:solidFill>
              </a:rPr>
              <a:t>de concevoir les activités de </a:t>
            </a:r>
            <a:r>
              <a:rPr lang="fr-FR" sz="2000" noProof="0" dirty="0" smtClean="0">
                <a:solidFill>
                  <a:srgbClr val="000000"/>
                </a:solidFill>
              </a:rPr>
              <a:t>gestion de cas </a:t>
            </a:r>
            <a:r>
              <a:rPr lang="fr-FR" sz="2000" noProof="0" dirty="0" smtClean="0">
                <a:solidFill>
                  <a:srgbClr val="000000"/>
                </a:solidFill>
              </a:rPr>
              <a:t>à court, moyen et long terme ;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2000" noProof="0" dirty="0" smtClean="0">
                <a:solidFill>
                  <a:srgbClr val="000000"/>
                </a:solidFill>
              </a:rPr>
              <a:t>d'énumérer les principaux domaines à prendre en considération lors de la planification des services de </a:t>
            </a:r>
            <a:r>
              <a:rPr lang="fr-FR" sz="2000" noProof="0" dirty="0" smtClean="0">
                <a:solidFill>
                  <a:srgbClr val="000000"/>
                </a:solidFill>
              </a:rPr>
              <a:t>gestion de cas.</a:t>
            </a:r>
            <a:endParaRPr lang="fr-FR" sz="2000" b="1" noProof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2759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3789040"/>
            <a:ext cx="7772400" cy="1362075"/>
          </a:xfrm>
        </p:spPr>
        <p:txBody>
          <a:bodyPr/>
          <a:lstStyle/>
          <a:p>
            <a:pPr algn="ctr">
              <a:defRPr/>
            </a:pPr>
            <a:r>
              <a:rPr lang="fr-FR" noProof="0" smtClean="0">
                <a:solidFill>
                  <a:srgbClr val="000000"/>
                </a:solidFill>
              </a:rPr>
              <a:t>Session 3 – ExerciCe 1</a:t>
            </a:r>
            <a:endParaRPr lang="fr-FR" noProof="0">
              <a:solidFill>
                <a:srgbClr val="000000"/>
              </a:solidFill>
            </a:endParaRPr>
          </a:p>
        </p:txBody>
      </p:sp>
      <p:sp>
        <p:nvSpPr>
          <p:cNvPr id="32771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098351"/>
          </a:xfrm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fr-FR" altLang="en-US" sz="4000" b="1" noProof="0" dirty="0" smtClean="0">
                <a:solidFill>
                  <a:srgbClr val="000000"/>
                </a:solidFill>
              </a:rPr>
              <a:t>Déterminer les services nécessaires</a:t>
            </a:r>
          </a:p>
          <a:p>
            <a:pPr>
              <a:lnSpc>
                <a:spcPct val="120000"/>
              </a:lnSpc>
            </a:pPr>
            <a:endParaRPr lang="fr-FR" altLang="en-US" sz="4000" noProof="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3148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POINTS CLÉS DE L'APPRENTISSAGE</a:t>
            </a:r>
            <a:endParaRPr lang="fr-FR" altLang="en-US" b="1" noProof="0" smtClean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7777163" cy="3961035"/>
          </a:xfrm>
        </p:spPr>
        <p:txBody>
          <a:bodyPr/>
          <a:lstStyle/>
          <a:p>
            <a:pPr marL="0" indent="0">
              <a:defRPr/>
            </a:pPr>
            <a:endParaRPr lang="fr-FR" noProof="0" dirty="0" smtClean="0">
              <a:solidFill>
                <a:srgbClr val="000000"/>
              </a:solidFill>
            </a:endParaRPr>
          </a:p>
          <a:p>
            <a:pPr marL="0" indent="0">
              <a:defRPr/>
            </a:pPr>
            <a:r>
              <a:rPr lang="fr-FR" noProof="0" dirty="0" smtClean="0">
                <a:solidFill>
                  <a:srgbClr val="000000"/>
                </a:solidFill>
              </a:rPr>
              <a:t>La prise de décision doit être guidée par les principes suivants: </a:t>
            </a:r>
          </a:p>
          <a:p>
            <a:pPr marL="0" indent="0">
              <a:defRPr/>
            </a:pPr>
            <a:endParaRPr lang="fr-FR" noProof="0" dirty="0" smtClean="0">
              <a:solidFill>
                <a:srgbClr val="000000"/>
              </a:solidFill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b="1" noProof="0" dirty="0" smtClean="0">
                <a:solidFill>
                  <a:srgbClr val="000000"/>
                </a:solidFill>
              </a:rPr>
              <a:t>Ne causer aucun préjudice</a:t>
            </a:r>
            <a:endParaRPr lang="fr-FR" noProof="0" dirty="0" smtClean="0">
              <a:solidFill>
                <a:srgbClr val="000000"/>
              </a:solidFill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fr-FR" noProof="0" dirty="0" smtClean="0">
              <a:solidFill>
                <a:srgbClr val="000000"/>
              </a:solidFill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b="1" noProof="0" dirty="0" smtClean="0">
                <a:solidFill>
                  <a:srgbClr val="000000"/>
                </a:solidFill>
              </a:rPr>
              <a:t>Renforcer les systèmes existants </a:t>
            </a:r>
            <a:r>
              <a:rPr lang="fr-FR" noProof="0" dirty="0" smtClean="0">
                <a:solidFill>
                  <a:srgbClr val="000000"/>
                </a:solidFill>
              </a:rPr>
              <a:t>(au lieu d’élaborer des systèmes nouveaux / “parallèles”)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fr-FR" noProof="0" dirty="0" smtClean="0">
              <a:solidFill>
                <a:srgbClr val="000000"/>
              </a:solidFill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fr-FR" noProof="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10355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POINTS CLÉS DE L'APPRENTISSAGE</a:t>
            </a:r>
            <a:endParaRPr lang="fr-FR" altLang="en-US" noProof="0" smtClean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fr-FR" altLang="en-US" noProof="0" dirty="0" smtClean="0">
                <a:solidFill>
                  <a:srgbClr val="000000"/>
                </a:solidFill>
              </a:rPr>
              <a:t>A quel moment des systèmes parallèles sont-ils appropriés? </a:t>
            </a:r>
          </a:p>
          <a:p>
            <a:pPr>
              <a:buFontTx/>
              <a:buChar char="•"/>
              <a:defRPr/>
            </a:pPr>
            <a:r>
              <a:rPr lang="fr-FR" altLang="en-US" noProof="0" dirty="0" smtClean="0">
                <a:solidFill>
                  <a:srgbClr val="000000"/>
                </a:solidFill>
              </a:rPr>
              <a:t>Lorsque les enfants pourraient être en danger si leurs informations sont partagées avec le gouvernement / les autorités officielles.</a:t>
            </a:r>
          </a:p>
          <a:p>
            <a:pPr>
              <a:buFontTx/>
              <a:buChar char="•"/>
              <a:defRPr/>
            </a:pPr>
            <a:r>
              <a:rPr lang="fr-FR" altLang="en-US" noProof="0" dirty="0" smtClean="0">
                <a:solidFill>
                  <a:srgbClr val="000000"/>
                </a:solidFill>
              </a:rPr>
              <a:t>Lorsque l’Etat est partie prenante du conflit et que la </a:t>
            </a:r>
            <a:r>
              <a:rPr lang="fr-FR" altLang="en-US" noProof="0" dirty="0" smtClean="0">
                <a:solidFill>
                  <a:srgbClr val="000000"/>
                </a:solidFill>
              </a:rPr>
              <a:t>gestion de cas </a:t>
            </a:r>
            <a:r>
              <a:rPr lang="fr-FR" altLang="en-US" noProof="0" dirty="0" smtClean="0">
                <a:solidFill>
                  <a:srgbClr val="000000"/>
                </a:solidFill>
              </a:rPr>
              <a:t>est nécessaire pour résoudre les problèmes de protection de l’enfance en rapport avec le conflit,</a:t>
            </a:r>
          </a:p>
          <a:p>
            <a:pPr>
              <a:buFontTx/>
              <a:buChar char="•"/>
              <a:defRPr/>
            </a:pPr>
            <a:r>
              <a:rPr lang="fr-FR" altLang="en-US" noProof="0" dirty="0" smtClean="0">
                <a:solidFill>
                  <a:srgbClr val="000000"/>
                </a:solidFill>
              </a:rPr>
              <a:t>Lorsque le système formel ou légal adopte une approche punitive face aux questions de protection de l’enfance, par exemple les violences sexuelles</a:t>
            </a:r>
          </a:p>
          <a:p>
            <a:pPr marL="0" indent="0">
              <a:defRPr/>
            </a:pPr>
            <a:endParaRPr lang="fr-FR" altLang="en-US" noProof="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446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fr-FR" noProof="0" smtClean="0">
                <a:solidFill>
                  <a:srgbClr val="000000"/>
                </a:solidFill>
              </a:rPr>
              <a:t>Session 3 – ExerciCe 2</a:t>
            </a:r>
            <a:endParaRPr lang="fr-FR" noProof="0">
              <a:solidFill>
                <a:srgbClr val="000000"/>
              </a:solidFill>
            </a:endParaRPr>
          </a:p>
        </p:txBody>
      </p:sp>
      <p:sp>
        <p:nvSpPr>
          <p:cNvPr id="3584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lnSpc>
                <a:spcPct val="120000"/>
              </a:lnSpc>
            </a:pPr>
            <a:r>
              <a:rPr lang="fr-FR" altLang="en-US" sz="4000" b="1" noProof="0" smtClean="0">
                <a:solidFill>
                  <a:srgbClr val="000000"/>
                </a:solidFill>
              </a:rPr>
              <a:t>Promouvoir votre décision </a:t>
            </a:r>
          </a:p>
          <a:p>
            <a:pPr>
              <a:lnSpc>
                <a:spcPct val="120000"/>
              </a:lnSpc>
            </a:pPr>
            <a:endParaRPr lang="fr-FR" altLang="en-US" sz="4000" noProof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0602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2286000"/>
            <a:ext cx="8004175" cy="3814763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fr-FR" altLang="en-US" b="1" noProof="0" smtClean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</a:pPr>
            <a:r>
              <a:rPr lang="fr-FR" altLang="en-US" noProof="0" smtClean="0">
                <a:solidFill>
                  <a:srgbClr val="000000"/>
                </a:solidFill>
              </a:rPr>
              <a:t>Se prononcer en faveur de ses droits et des droits des autres </a:t>
            </a:r>
          </a:p>
          <a:p>
            <a:pPr>
              <a:lnSpc>
                <a:spcPct val="90000"/>
              </a:lnSpc>
            </a:pPr>
            <a:endParaRPr lang="fr-FR" altLang="en-US" noProof="0" smtClean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</a:pPr>
            <a:r>
              <a:rPr lang="fr-FR" altLang="en-US" noProof="0" smtClean="0">
                <a:solidFill>
                  <a:srgbClr val="000000"/>
                </a:solidFill>
              </a:rPr>
              <a:t>Une procédure destinée à assurer des changements</a:t>
            </a:r>
          </a:p>
          <a:p>
            <a:pPr>
              <a:lnSpc>
                <a:spcPct val="90000"/>
              </a:lnSpc>
            </a:pPr>
            <a:endParaRPr lang="fr-FR" altLang="en-US" noProof="0" smtClean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</a:pPr>
            <a:r>
              <a:rPr lang="fr-FR" altLang="en-US" noProof="0" smtClean="0">
                <a:solidFill>
                  <a:srgbClr val="000000"/>
                </a:solidFill>
              </a:rPr>
              <a:t>Un argument persuasif visant un résultat spécifique</a:t>
            </a:r>
          </a:p>
          <a:p>
            <a:pPr>
              <a:lnSpc>
                <a:spcPct val="90000"/>
              </a:lnSpc>
            </a:pPr>
            <a:endParaRPr lang="fr-FR" altLang="en-US" noProof="0" smtClean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</a:pPr>
            <a:r>
              <a:rPr lang="fr-FR" altLang="en-US" noProof="0" smtClean="0">
                <a:solidFill>
                  <a:srgbClr val="000000"/>
                </a:solidFill>
              </a:rPr>
              <a:t>Une communication stratégique visant l’augmentation de la volonté politique.</a:t>
            </a:r>
          </a:p>
        </p:txBody>
      </p:sp>
      <p:sp>
        <p:nvSpPr>
          <p:cNvPr id="36867" name="Rectangle 4"/>
          <p:cNvSpPr>
            <a:spLocks noChangeArrowheads="1"/>
          </p:cNvSpPr>
          <p:nvPr/>
        </p:nvSpPr>
        <p:spPr bwMode="auto">
          <a:xfrm>
            <a:off x="349250" y="990600"/>
            <a:ext cx="876300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defRPr sz="24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3700" b="1" dirty="0" err="1" smtClean="0">
                <a:solidFill>
                  <a:srgbClr val="000000"/>
                </a:solidFill>
              </a:rPr>
              <a:t>Qu’est-ce</a:t>
            </a:r>
            <a:r>
              <a:rPr lang="en-US" altLang="en-US" sz="3700" b="1" dirty="0" smtClean="0">
                <a:solidFill>
                  <a:srgbClr val="000000"/>
                </a:solidFill>
              </a:rPr>
              <a:t> </a:t>
            </a:r>
            <a:r>
              <a:rPr lang="en-US" altLang="en-US" sz="3700" b="1" dirty="0" err="1" smtClean="0">
                <a:solidFill>
                  <a:srgbClr val="000000"/>
                </a:solidFill>
              </a:rPr>
              <a:t>qu’un</a:t>
            </a:r>
            <a:r>
              <a:rPr lang="en-US" altLang="en-US" sz="3700" b="1" dirty="0" smtClean="0">
                <a:solidFill>
                  <a:srgbClr val="000000"/>
                </a:solidFill>
              </a:rPr>
              <a:t> </a:t>
            </a:r>
            <a:r>
              <a:rPr lang="en-US" altLang="en-US" sz="3700" b="1" dirty="0" err="1" smtClean="0">
                <a:solidFill>
                  <a:srgbClr val="000000"/>
                </a:solidFill>
              </a:rPr>
              <a:t>plaidoyer</a:t>
            </a:r>
            <a:r>
              <a:rPr lang="en-US" altLang="en-US" sz="3700" b="1" dirty="0" smtClean="0">
                <a:solidFill>
                  <a:srgbClr val="000000"/>
                </a:solidFill>
              </a:rPr>
              <a:t>?</a:t>
            </a:r>
            <a:endParaRPr lang="en-US" altLang="en-US" sz="37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4739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b="1" noProof="0" smtClean="0">
                <a:solidFill>
                  <a:srgbClr val="000000"/>
                </a:solidFill>
              </a:rPr>
              <a:t>Trois niveaux de stratégies du plaidoyer</a:t>
            </a: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buFontTx/>
              <a:buAutoNum type="arabicPeriod"/>
            </a:pPr>
            <a:endParaRPr lang="fr-FR" altLang="en-US" noProof="0" smtClean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fr-FR" altLang="en-US" sz="2800" b="1" noProof="0" smtClean="0">
                <a:solidFill>
                  <a:srgbClr val="000000"/>
                </a:solidFill>
              </a:rPr>
              <a:t>Messages stratégiques </a:t>
            </a:r>
            <a:r>
              <a:rPr lang="fr-FR" altLang="en-US" sz="2800" noProof="0" smtClean="0">
                <a:solidFill>
                  <a:srgbClr val="000000"/>
                </a:solidFill>
              </a:rPr>
              <a:t>e.g.s</a:t>
            </a:r>
          </a:p>
          <a:p>
            <a:pPr eaLnBrk="1" hangingPunct="1">
              <a:spcBef>
                <a:spcPct val="0"/>
              </a:spcBef>
            </a:pPr>
            <a:endParaRPr lang="fr-FR" altLang="en-US" sz="2800" b="1" noProof="0" smtClean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fr-FR" altLang="en-US" sz="2800" b="1" noProof="0" smtClean="0">
                <a:solidFill>
                  <a:srgbClr val="000000"/>
                </a:solidFill>
              </a:rPr>
              <a:t>Cibles stratégiques  </a:t>
            </a:r>
            <a:r>
              <a:rPr lang="fr-FR" altLang="en-US" sz="2800" noProof="0" smtClean="0">
                <a:solidFill>
                  <a:srgbClr val="000000"/>
                </a:solidFill>
              </a:rPr>
              <a:t>e.g.s</a:t>
            </a:r>
            <a:endParaRPr lang="fr-FR" altLang="en-US" sz="2800" b="1" noProof="0" smtClean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</a:pPr>
            <a:endParaRPr lang="fr-FR" altLang="en-US" sz="2800" b="1" noProof="0" smtClean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fr-FR" altLang="en-US" sz="2800" b="1" noProof="0" smtClean="0">
                <a:solidFill>
                  <a:srgbClr val="000000"/>
                </a:solidFill>
              </a:rPr>
              <a:t>Communications stratégiques</a:t>
            </a:r>
          </a:p>
          <a:p>
            <a:pPr eaLnBrk="1" hangingPunct="1">
              <a:spcBef>
                <a:spcPct val="0"/>
              </a:spcBef>
            </a:pPr>
            <a:r>
              <a:rPr lang="fr-FR" altLang="en-US" sz="2800" noProof="0" smtClean="0">
                <a:solidFill>
                  <a:srgbClr val="000000"/>
                </a:solidFill>
              </a:rPr>
              <a:t>Il doit y avoir une stratégie derrière le message</a:t>
            </a:r>
          </a:p>
          <a:p>
            <a:pPr eaLnBrk="1" hangingPunct="1">
              <a:spcBef>
                <a:spcPct val="0"/>
              </a:spcBef>
            </a:pPr>
            <a:endParaRPr lang="fr-FR" altLang="en-US" sz="2800" noProof="0" smtClean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endParaRPr lang="fr-FR" altLang="en-US" noProof="0" smtClean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</a:pPr>
            <a:endParaRPr lang="fr-FR" altLang="en-US" noProof="0" smtClean="0">
              <a:solidFill>
                <a:srgbClr val="000000"/>
              </a:solidFill>
            </a:endParaRPr>
          </a:p>
          <a:p>
            <a:endParaRPr lang="fr-FR" altLang="en-US" sz="2800" noProof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43977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>
          <a:xfrm>
            <a:off x="179512" y="908075"/>
            <a:ext cx="7777163" cy="720725"/>
          </a:xfrm>
        </p:spPr>
        <p:txBody>
          <a:bodyPr/>
          <a:lstStyle/>
          <a:p>
            <a:r>
              <a:rPr lang="fr-FR" altLang="en-US" b="1" noProof="0" smtClean="0">
                <a:solidFill>
                  <a:srgbClr val="000000"/>
                </a:solidFill>
              </a:rPr>
              <a:t>Comment plaider de façon efficace? </a:t>
            </a:r>
          </a:p>
        </p:txBody>
      </p:sp>
      <p:pic>
        <p:nvPicPr>
          <p:cNvPr id="1026" name="Picture 2" descr="C:\Users\Gigi\Pictures\Comment plaider fr.bm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8640960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64319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POINTS CLÉS DE L'APPRENTISSAGE</a:t>
            </a:r>
            <a:endParaRPr lang="fr-FR" altLang="en-US" b="1" noProof="0" smtClean="0">
              <a:solidFill>
                <a:srgbClr val="000000"/>
              </a:solidFill>
            </a:endParaRP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altLang="en-US" b="1" noProof="0" smtClean="0">
              <a:solidFill>
                <a:srgbClr val="000000"/>
              </a:solidFill>
            </a:endParaRPr>
          </a:p>
          <a:p>
            <a:r>
              <a:rPr lang="fr-FR" altLang="en-US" b="1" noProof="0" smtClean="0">
                <a:solidFill>
                  <a:srgbClr val="000000"/>
                </a:solidFill>
              </a:rPr>
              <a:t>Plaidoyer:</a:t>
            </a:r>
            <a:r>
              <a:rPr lang="fr-FR" altLang="en-US" noProof="0" smtClean="0">
                <a:solidFill>
                  <a:srgbClr val="000000"/>
                </a:solidFill>
              </a:rPr>
              <a:t> Se prononcer en faveur du </a:t>
            </a:r>
            <a:r>
              <a:rPr lang="fr-FR" altLang="en-US" b="1" noProof="0" smtClean="0">
                <a:solidFill>
                  <a:srgbClr val="000000"/>
                </a:solidFill>
              </a:rPr>
              <a:t>changement</a:t>
            </a:r>
            <a:r>
              <a:rPr lang="fr-FR" altLang="en-US" noProof="0" smtClean="0">
                <a:solidFill>
                  <a:srgbClr val="000000"/>
                </a:solidFill>
              </a:rPr>
              <a:t> (souvent en faveur des autres)</a:t>
            </a:r>
          </a:p>
          <a:p>
            <a:endParaRPr lang="fr-FR" altLang="en-US" noProof="0" smtClean="0">
              <a:solidFill>
                <a:srgbClr val="000000"/>
              </a:solidFill>
            </a:endParaRPr>
          </a:p>
          <a:p>
            <a:r>
              <a:rPr lang="fr-FR" altLang="en-US" b="1" noProof="0" smtClean="0">
                <a:solidFill>
                  <a:srgbClr val="000000"/>
                </a:solidFill>
              </a:rPr>
              <a:t>Le plaidoyer</a:t>
            </a:r>
            <a:r>
              <a:rPr lang="fr-FR" altLang="en-US" noProof="0" smtClean="0">
                <a:solidFill>
                  <a:srgbClr val="000000"/>
                </a:solidFill>
              </a:rPr>
              <a:t> doit être </a:t>
            </a:r>
            <a:r>
              <a:rPr lang="fr-FR" altLang="en-US" b="1" noProof="0" smtClean="0">
                <a:solidFill>
                  <a:srgbClr val="000000"/>
                </a:solidFill>
              </a:rPr>
              <a:t>stratégique</a:t>
            </a:r>
            <a:r>
              <a:rPr lang="fr-FR" altLang="en-US" noProof="0" smtClean="0">
                <a:solidFill>
                  <a:srgbClr val="000000"/>
                </a:solidFill>
              </a:rPr>
              <a:t> – messages, cibles, et communications</a:t>
            </a:r>
          </a:p>
          <a:p>
            <a:endParaRPr lang="fr-FR" altLang="en-US" noProof="0" smtClean="0">
              <a:solidFill>
                <a:srgbClr val="000000"/>
              </a:solidFill>
            </a:endParaRPr>
          </a:p>
          <a:p>
            <a:r>
              <a:rPr lang="fr-FR" altLang="en-US" noProof="0" smtClean="0">
                <a:solidFill>
                  <a:srgbClr val="000000"/>
                </a:solidFill>
              </a:rPr>
              <a:t>Pour plaider de façon </a:t>
            </a:r>
            <a:r>
              <a:rPr lang="fr-FR" altLang="en-US" b="1" noProof="0" smtClean="0">
                <a:solidFill>
                  <a:srgbClr val="000000"/>
                </a:solidFill>
              </a:rPr>
              <a:t>efficace</a:t>
            </a:r>
            <a:r>
              <a:rPr lang="fr-FR" altLang="en-US" noProof="0" smtClean="0">
                <a:solidFill>
                  <a:srgbClr val="000000"/>
                </a:solidFill>
              </a:rPr>
              <a:t>: </a:t>
            </a:r>
            <a:r>
              <a:rPr lang="fr-FR" altLang="en-US" b="1" noProof="0" smtClean="0">
                <a:solidFill>
                  <a:srgbClr val="000000"/>
                </a:solidFill>
              </a:rPr>
              <a:t>venez-en rapidement au fait</a:t>
            </a:r>
            <a:r>
              <a:rPr lang="fr-FR" altLang="en-US" noProof="0" smtClean="0">
                <a:solidFill>
                  <a:srgbClr val="000000"/>
                </a:solidFill>
              </a:rPr>
              <a:t>, ayez </a:t>
            </a:r>
            <a:r>
              <a:rPr lang="fr-FR" altLang="en-US" b="1" noProof="0" smtClean="0">
                <a:solidFill>
                  <a:srgbClr val="000000"/>
                </a:solidFill>
              </a:rPr>
              <a:t>un seul message global</a:t>
            </a:r>
            <a:r>
              <a:rPr lang="fr-FR" altLang="en-US" noProof="0" smtClean="0">
                <a:solidFill>
                  <a:srgbClr val="000000"/>
                </a:solidFill>
              </a:rPr>
              <a:t> et pensez aux </a:t>
            </a:r>
            <a:r>
              <a:rPr lang="fr-FR" altLang="en-US" b="1" noProof="0" smtClean="0">
                <a:solidFill>
                  <a:srgbClr val="000000"/>
                </a:solidFill>
              </a:rPr>
              <a:t>intérêts de votre audience. </a:t>
            </a:r>
          </a:p>
        </p:txBody>
      </p:sp>
    </p:spTree>
    <p:extLst>
      <p:ext uri="{BB962C8B-B14F-4D97-AF65-F5344CB8AC3E}">
        <p14:creationId xmlns:p14="http://schemas.microsoft.com/office/powerpoint/2010/main" val="2590853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fr-FR" noProof="0" smtClean="0">
                <a:solidFill>
                  <a:srgbClr val="000000"/>
                </a:solidFill>
              </a:rPr>
              <a:t>Session 3 – ExerciCe 3</a:t>
            </a:r>
            <a:endParaRPr lang="fr-FR" noProof="0">
              <a:solidFill>
                <a:srgbClr val="000000"/>
              </a:solidFill>
            </a:endParaRPr>
          </a:p>
        </p:txBody>
      </p:sp>
      <p:sp>
        <p:nvSpPr>
          <p:cNvPr id="4096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lnSpc>
                <a:spcPct val="120000"/>
              </a:lnSpc>
            </a:pPr>
            <a:r>
              <a:rPr lang="fr-FR" altLang="en-US" sz="4000" b="1" noProof="0" smtClean="0">
                <a:solidFill>
                  <a:srgbClr val="000000"/>
                </a:solidFill>
              </a:rPr>
              <a:t>Concevoir des activités</a:t>
            </a:r>
          </a:p>
          <a:p>
            <a:pPr>
              <a:lnSpc>
                <a:spcPct val="120000"/>
              </a:lnSpc>
            </a:pPr>
            <a:endParaRPr lang="fr-FR" altLang="en-US" sz="4000" noProof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4137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0563" y="5084763"/>
            <a:ext cx="4248150" cy="1362075"/>
          </a:xfrm>
        </p:spPr>
        <p:txBody>
          <a:bodyPr/>
          <a:lstStyle/>
          <a:p>
            <a:pPr>
              <a:defRPr/>
            </a:pPr>
            <a:r>
              <a:rPr lang="fr-FR" sz="3200" noProof="0" smtClean="0">
                <a:solidFill>
                  <a:srgbClr val="000000"/>
                </a:solidFill>
              </a:rPr>
              <a:t>Session 1 – Exercice 1</a:t>
            </a:r>
            <a:endParaRPr lang="fr-FR" sz="3200" noProof="0">
              <a:solidFill>
                <a:srgbClr val="000000"/>
              </a:solidFill>
            </a:endParaRPr>
          </a:p>
        </p:txBody>
      </p:sp>
      <p:sp>
        <p:nvSpPr>
          <p:cNvPr id="512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3860800"/>
            <a:ext cx="3956050" cy="1500188"/>
          </a:xfrm>
        </p:spPr>
        <p:txBody>
          <a:bodyPr/>
          <a:lstStyle/>
          <a:p>
            <a:r>
              <a:rPr lang="fr-FR" sz="3600" b="1" noProof="0" dirty="0" smtClean="0">
                <a:solidFill>
                  <a:srgbClr val="000000"/>
                </a:solidFill>
              </a:rPr>
              <a:t>Situations dans lesquelles recourir à une approche de </a:t>
            </a:r>
            <a:r>
              <a:rPr lang="fr-FR" sz="3600" b="1" noProof="0" dirty="0" smtClean="0">
                <a:solidFill>
                  <a:srgbClr val="000000"/>
                </a:solidFill>
              </a:rPr>
              <a:t>gestion de cas</a:t>
            </a:r>
            <a:endParaRPr lang="fr-FR" altLang="en-US" sz="3600" b="1" noProof="0" dirty="0" smtClean="0">
              <a:solidFill>
                <a:srgbClr val="000000"/>
              </a:solidFill>
            </a:endParaRPr>
          </a:p>
          <a:p>
            <a:endParaRPr lang="fr-FR" altLang="en-US" sz="3600" b="1" noProof="0" dirty="0" smtClean="0">
              <a:solidFill>
                <a:srgbClr val="000000"/>
              </a:solidFill>
            </a:endParaRPr>
          </a:p>
        </p:txBody>
      </p:sp>
      <p:pic>
        <p:nvPicPr>
          <p:cNvPr id="512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052513"/>
            <a:ext cx="3190875" cy="454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8540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POINTS CLÉS DE L'APPRENTISSAGE</a:t>
            </a:r>
            <a:endParaRPr lang="fr-FR" altLang="en-US" b="1" noProof="0" smtClean="0">
              <a:solidFill>
                <a:srgbClr val="000000"/>
              </a:solidFill>
            </a:endParaRP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066088" cy="4392612"/>
          </a:xfrm>
        </p:spPr>
        <p:txBody>
          <a:bodyPr/>
          <a:lstStyle/>
          <a:p>
            <a:r>
              <a:rPr lang="fr-FR" altLang="en-US" noProof="0" dirty="0" smtClean="0">
                <a:solidFill>
                  <a:srgbClr val="000000"/>
                </a:solidFill>
              </a:rPr>
              <a:t>Dans les contextes d’urgence et les contextes de développement, les organismes doivent examiner:</a:t>
            </a:r>
          </a:p>
          <a:p>
            <a:pPr>
              <a:buFontTx/>
              <a:buChar char="•"/>
            </a:pPr>
            <a:r>
              <a:rPr lang="fr-FR" altLang="en-US" noProof="0" dirty="0" smtClean="0">
                <a:solidFill>
                  <a:srgbClr val="000000"/>
                </a:solidFill>
              </a:rPr>
              <a:t>Le </a:t>
            </a:r>
            <a:r>
              <a:rPr lang="fr-FR" altLang="en-US" b="1" noProof="0" dirty="0" smtClean="0">
                <a:solidFill>
                  <a:srgbClr val="000000"/>
                </a:solidFill>
              </a:rPr>
              <a:t>contexte externe </a:t>
            </a:r>
            <a:r>
              <a:rPr lang="fr-FR" altLang="en-US" noProof="0" dirty="0" smtClean="0">
                <a:solidFill>
                  <a:srgbClr val="000000"/>
                </a:solidFill>
              </a:rPr>
              <a:t>et </a:t>
            </a:r>
          </a:p>
          <a:p>
            <a:pPr>
              <a:buFontTx/>
              <a:buChar char="•"/>
            </a:pPr>
            <a:r>
              <a:rPr lang="fr-FR" altLang="en-US" b="1" noProof="0" dirty="0" smtClean="0">
                <a:solidFill>
                  <a:srgbClr val="000000"/>
                </a:solidFill>
              </a:rPr>
              <a:t>La capacité interne </a:t>
            </a:r>
            <a:r>
              <a:rPr lang="fr-FR" altLang="en-US" noProof="0" dirty="0" smtClean="0">
                <a:solidFill>
                  <a:srgbClr val="000000"/>
                </a:solidFill>
              </a:rPr>
              <a:t>à réagir</a:t>
            </a:r>
          </a:p>
          <a:p>
            <a:r>
              <a:rPr lang="fr-FR" altLang="en-US" noProof="0" dirty="0" smtClean="0">
                <a:solidFill>
                  <a:srgbClr val="000000"/>
                </a:solidFill>
              </a:rPr>
              <a:t>Avant de décider de la mise en </a:t>
            </a:r>
            <a:r>
              <a:rPr lang="fr-FR" altLang="en-US" noProof="0" dirty="0" err="1" smtClean="0">
                <a:solidFill>
                  <a:srgbClr val="000000"/>
                </a:solidFill>
              </a:rPr>
              <a:t>oeuvre</a:t>
            </a:r>
            <a:r>
              <a:rPr lang="fr-FR" altLang="en-US" noProof="0" dirty="0" smtClean="0">
                <a:solidFill>
                  <a:srgbClr val="000000"/>
                </a:solidFill>
              </a:rPr>
              <a:t> des services de </a:t>
            </a:r>
            <a:r>
              <a:rPr lang="fr-FR" altLang="en-US" noProof="0" dirty="0" smtClean="0">
                <a:solidFill>
                  <a:srgbClr val="000000"/>
                </a:solidFill>
              </a:rPr>
              <a:t>gestion de cas</a:t>
            </a:r>
            <a:endParaRPr lang="fr-FR" altLang="en-US" noProof="0" dirty="0" smtClean="0">
              <a:solidFill>
                <a:srgbClr val="00000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fr-FR" altLang="en-US" noProof="0" dirty="0" smtClean="0">
                <a:solidFill>
                  <a:srgbClr val="000000"/>
                </a:solidFill>
              </a:rPr>
              <a:t>Essayez de </a:t>
            </a:r>
            <a:r>
              <a:rPr lang="fr-FR" altLang="en-US" b="1" noProof="0" dirty="0" smtClean="0">
                <a:solidFill>
                  <a:srgbClr val="000000"/>
                </a:solidFill>
              </a:rPr>
              <a:t>renforcer/vous fonder sur les services existants au lieu de les dupliquer.</a:t>
            </a:r>
            <a:endParaRPr lang="fr-FR" altLang="en-US" noProof="0" dirty="0" smtClean="0">
              <a:solidFill>
                <a:srgbClr val="00000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fr-FR" altLang="en-US" noProof="0" dirty="0" smtClean="0">
                <a:solidFill>
                  <a:srgbClr val="000000"/>
                </a:solidFill>
              </a:rPr>
              <a:t>Cependant, les systèmes parallèles peuvent être appropriés dans certaines situations.</a:t>
            </a:r>
          </a:p>
        </p:txBody>
      </p:sp>
    </p:spTree>
    <p:extLst>
      <p:ext uri="{BB962C8B-B14F-4D97-AF65-F5344CB8AC3E}">
        <p14:creationId xmlns:p14="http://schemas.microsoft.com/office/powerpoint/2010/main" val="12691024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POINTS CLÉS DE L'APPRENTISSAGE</a:t>
            </a:r>
            <a:endParaRPr lang="fr-FR" altLang="en-US" noProof="0" smtClean="0">
              <a:solidFill>
                <a:srgbClr val="000000"/>
              </a:solidFill>
            </a:endParaRP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325" cy="4392612"/>
          </a:xfrm>
        </p:spPr>
        <p:txBody>
          <a:bodyPr/>
          <a:lstStyle/>
          <a:p>
            <a:pPr>
              <a:defRPr/>
            </a:pPr>
            <a:r>
              <a:rPr lang="fr-FR" altLang="en-US" noProof="0" dirty="0" smtClean="0">
                <a:solidFill>
                  <a:srgbClr val="000000"/>
                </a:solidFill>
              </a:rPr>
              <a:t>Facteurs contextuels qui doivent être évalués: </a:t>
            </a:r>
          </a:p>
          <a:p>
            <a:pPr>
              <a:buFontTx/>
              <a:buChar char="•"/>
              <a:defRPr/>
            </a:pPr>
            <a:r>
              <a:rPr lang="fr-FR" altLang="en-US" noProof="0" dirty="0" smtClean="0">
                <a:solidFill>
                  <a:srgbClr val="000000"/>
                </a:solidFill>
              </a:rPr>
              <a:t>Les </a:t>
            </a:r>
            <a:r>
              <a:rPr lang="fr-FR" altLang="en-US" b="1" noProof="0" dirty="0" smtClean="0">
                <a:solidFill>
                  <a:srgbClr val="000000"/>
                </a:solidFill>
              </a:rPr>
              <a:t>besoins de protection de l’enfance </a:t>
            </a:r>
            <a:r>
              <a:rPr lang="fr-FR" altLang="en-US" noProof="0" dirty="0" smtClean="0">
                <a:solidFill>
                  <a:srgbClr val="000000"/>
                </a:solidFill>
              </a:rPr>
              <a:t>de la population</a:t>
            </a:r>
          </a:p>
          <a:p>
            <a:pPr>
              <a:buFontTx/>
              <a:buChar char="•"/>
              <a:defRPr/>
            </a:pPr>
            <a:r>
              <a:rPr lang="fr-FR" altLang="en-US" b="1" noProof="0" dirty="0" smtClean="0">
                <a:solidFill>
                  <a:srgbClr val="000000"/>
                </a:solidFill>
              </a:rPr>
              <a:t>La capacité du gouvernement et de la communauté </a:t>
            </a:r>
            <a:r>
              <a:rPr lang="fr-FR" altLang="en-US" noProof="0" dirty="0" smtClean="0">
                <a:solidFill>
                  <a:srgbClr val="000000"/>
                </a:solidFill>
              </a:rPr>
              <a:t>à réagir (y compris les mécanismes de protection de l’enfance)</a:t>
            </a:r>
          </a:p>
          <a:p>
            <a:pPr>
              <a:buFontTx/>
              <a:buChar char="•"/>
              <a:defRPr/>
            </a:pPr>
            <a:r>
              <a:rPr lang="fr-FR" altLang="en-US" b="1" noProof="0" dirty="0" smtClean="0">
                <a:solidFill>
                  <a:srgbClr val="000000"/>
                </a:solidFill>
              </a:rPr>
              <a:t>Les services en place</a:t>
            </a:r>
            <a:r>
              <a:rPr lang="fr-FR" altLang="en-US" noProof="0" dirty="0" smtClean="0">
                <a:solidFill>
                  <a:srgbClr val="000000"/>
                </a:solidFill>
              </a:rPr>
              <a:t> et </a:t>
            </a:r>
            <a:r>
              <a:rPr lang="fr-FR" altLang="en-US" b="1" noProof="0" dirty="0" smtClean="0">
                <a:solidFill>
                  <a:srgbClr val="000000"/>
                </a:solidFill>
              </a:rPr>
              <a:t>les questions de sécurité et d’accès</a:t>
            </a:r>
            <a:r>
              <a:rPr lang="fr-FR" altLang="en-US" noProof="0" dirty="0" smtClean="0">
                <a:solidFill>
                  <a:srgbClr val="000000"/>
                </a:solidFill>
              </a:rPr>
              <a:t>.  </a:t>
            </a:r>
          </a:p>
          <a:p>
            <a:pPr>
              <a:defRPr/>
            </a:pPr>
            <a:r>
              <a:rPr lang="fr-FR" altLang="en-US" noProof="0" dirty="0" smtClean="0">
                <a:solidFill>
                  <a:srgbClr val="000000"/>
                </a:solidFill>
              </a:rPr>
              <a:t>Les capacités internes de l’organisation qui doivent être évaluées: </a:t>
            </a:r>
          </a:p>
          <a:p>
            <a:pPr>
              <a:buFontTx/>
              <a:buChar char="•"/>
              <a:defRPr/>
            </a:pPr>
            <a:r>
              <a:rPr lang="fr-FR" altLang="en-US" b="1" noProof="0" dirty="0" smtClean="0">
                <a:solidFill>
                  <a:srgbClr val="000000"/>
                </a:solidFill>
              </a:rPr>
              <a:t>Les ressources humaines </a:t>
            </a:r>
            <a:r>
              <a:rPr lang="fr-FR" altLang="en-US" noProof="0" dirty="0" smtClean="0">
                <a:solidFill>
                  <a:srgbClr val="000000"/>
                </a:solidFill>
              </a:rPr>
              <a:t>et</a:t>
            </a:r>
            <a:r>
              <a:rPr lang="fr-FR" altLang="en-US" b="1" noProof="0" dirty="0" smtClean="0">
                <a:solidFill>
                  <a:srgbClr val="000000"/>
                </a:solidFill>
              </a:rPr>
              <a:t> financières </a:t>
            </a:r>
            <a:r>
              <a:rPr lang="fr-FR" altLang="en-US" noProof="0" dirty="0" smtClean="0">
                <a:solidFill>
                  <a:srgbClr val="000000"/>
                </a:solidFill>
              </a:rPr>
              <a:t>et</a:t>
            </a:r>
            <a:r>
              <a:rPr lang="fr-FR" altLang="en-US" b="1" noProof="0" dirty="0" smtClean="0">
                <a:solidFill>
                  <a:srgbClr val="000000"/>
                </a:solidFill>
              </a:rPr>
              <a:t> les risques potentiels.</a:t>
            </a:r>
          </a:p>
          <a:p>
            <a:pPr>
              <a:buFontTx/>
              <a:buChar char="•"/>
              <a:defRPr/>
            </a:pPr>
            <a:r>
              <a:rPr lang="fr-FR" altLang="en-US" noProof="0" dirty="0" smtClean="0">
                <a:solidFill>
                  <a:srgbClr val="000000"/>
                </a:solidFill>
              </a:rPr>
              <a:t>La capacité selon les </a:t>
            </a:r>
            <a:r>
              <a:rPr lang="fr-FR" altLang="en-US" noProof="0" dirty="0" err="1" smtClean="0">
                <a:solidFill>
                  <a:srgbClr val="000000"/>
                </a:solidFill>
              </a:rPr>
              <a:t>differents</a:t>
            </a:r>
            <a:r>
              <a:rPr lang="fr-FR" altLang="en-US" noProof="0" dirty="0" smtClean="0">
                <a:solidFill>
                  <a:srgbClr val="000000"/>
                </a:solidFill>
              </a:rPr>
              <a:t> </a:t>
            </a:r>
            <a:r>
              <a:rPr lang="fr-FR" altLang="en-US" b="1" noProof="0" dirty="0" smtClean="0">
                <a:solidFill>
                  <a:srgbClr val="000000"/>
                </a:solidFill>
              </a:rPr>
              <a:t>types d’intervention.</a:t>
            </a:r>
          </a:p>
          <a:p>
            <a:pPr>
              <a:buFontTx/>
              <a:buChar char="•"/>
              <a:defRPr/>
            </a:pPr>
            <a:r>
              <a:rPr lang="fr-FR" altLang="en-US" b="1" noProof="0" dirty="0" smtClean="0">
                <a:solidFill>
                  <a:srgbClr val="000000"/>
                </a:solidFill>
              </a:rPr>
              <a:t>Couverture des populations vulnérables </a:t>
            </a:r>
            <a:r>
              <a:rPr lang="fr-FR" altLang="en-US" noProof="0" dirty="0" smtClean="0">
                <a:solidFill>
                  <a:srgbClr val="000000"/>
                </a:solidFill>
              </a:rPr>
              <a:t>et </a:t>
            </a:r>
            <a:r>
              <a:rPr lang="fr-FR" altLang="en-US" b="1" noProof="0" dirty="0" err="1" smtClean="0">
                <a:solidFill>
                  <a:srgbClr val="000000"/>
                </a:solidFill>
              </a:rPr>
              <a:t>stragtégies</a:t>
            </a:r>
            <a:r>
              <a:rPr lang="fr-FR" altLang="en-US" b="1" noProof="0" dirty="0" smtClean="0">
                <a:solidFill>
                  <a:srgbClr val="000000"/>
                </a:solidFill>
              </a:rPr>
              <a:t> de sortie/transition.  </a:t>
            </a:r>
          </a:p>
          <a:p>
            <a:pPr marL="0" indent="0" algn="ctr">
              <a:defRPr/>
            </a:pPr>
            <a:r>
              <a:rPr lang="fr-FR" altLang="en-US" sz="1600" noProof="0" dirty="0" smtClean="0">
                <a:solidFill>
                  <a:srgbClr val="000000"/>
                </a:solidFill>
              </a:rPr>
              <a:t>Directives relatives  à la </a:t>
            </a:r>
            <a:r>
              <a:rPr lang="fr-FR" altLang="en-US" sz="1600" noProof="0" dirty="0" smtClean="0">
                <a:solidFill>
                  <a:srgbClr val="000000"/>
                </a:solidFill>
              </a:rPr>
              <a:t>gestion de cas: </a:t>
            </a:r>
            <a:r>
              <a:rPr lang="fr-FR" altLang="en-US" sz="1600" noProof="0" dirty="0" smtClean="0">
                <a:solidFill>
                  <a:srgbClr val="000000"/>
                </a:solidFill>
              </a:rPr>
              <a:t>Section 2</a:t>
            </a:r>
          </a:p>
          <a:p>
            <a:pPr>
              <a:defRPr/>
            </a:pPr>
            <a:endParaRPr lang="fr-FR" altLang="en-US" noProof="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2415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b="1" noProof="0" smtClean="0">
                <a:solidFill>
                  <a:srgbClr val="000000"/>
                </a:solidFill>
              </a:rPr>
              <a:t>Session 1: 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642350" cy="4392612"/>
          </a:xfrm>
        </p:spPr>
        <p:txBody>
          <a:bodyPr/>
          <a:lstStyle/>
          <a:p>
            <a:pPr marL="0" indent="0">
              <a:lnSpc>
                <a:spcPct val="120000"/>
              </a:lnSpc>
              <a:spcAft>
                <a:spcPts val="0"/>
              </a:spcAft>
              <a:defRPr/>
            </a:pPr>
            <a:r>
              <a:rPr lang="fr-FR" sz="2000" b="1" noProof="0" dirty="0" smtClean="0">
                <a:solidFill>
                  <a:srgbClr val="000000"/>
                </a:solidFill>
              </a:rPr>
              <a:t>Objectif: </a:t>
            </a:r>
            <a:r>
              <a:rPr lang="fr-FR" sz="2000" noProof="0" dirty="0" smtClean="0">
                <a:solidFill>
                  <a:srgbClr val="000000"/>
                </a:solidFill>
              </a:rPr>
              <a:t>Initier les participants à l'approche de </a:t>
            </a:r>
            <a:r>
              <a:rPr lang="fr-FR" sz="2000" noProof="0" dirty="0" smtClean="0">
                <a:solidFill>
                  <a:srgbClr val="000000"/>
                </a:solidFill>
              </a:rPr>
              <a:t>gestion de cas </a:t>
            </a:r>
            <a:r>
              <a:rPr lang="fr-FR" sz="2000" noProof="0" dirty="0" smtClean="0">
                <a:solidFill>
                  <a:srgbClr val="000000"/>
                </a:solidFill>
              </a:rPr>
              <a:t>à utiliser lorsque nécessaire, ainsi qu'au Modèle « évaluer, analyser, décider ».</a:t>
            </a:r>
          </a:p>
          <a:p>
            <a:pPr marL="0" indent="0">
              <a:lnSpc>
                <a:spcPct val="120000"/>
              </a:lnSpc>
              <a:spcAft>
                <a:spcPts val="0"/>
              </a:spcAft>
              <a:defRPr/>
            </a:pPr>
            <a:endParaRPr lang="fr-FR" sz="1000" noProof="0" dirty="0" smtClean="0">
              <a:solidFill>
                <a:srgbClr val="000000"/>
              </a:solidFill>
            </a:endParaRPr>
          </a:p>
          <a:p>
            <a:r>
              <a:rPr lang="fr-FR" sz="2000" b="1" noProof="0" dirty="0" smtClean="0">
                <a:solidFill>
                  <a:srgbClr val="000000"/>
                </a:solidFill>
              </a:rPr>
              <a:t>Acquis d’apprentissage: </a:t>
            </a:r>
            <a:r>
              <a:rPr lang="fr-FR" sz="2000" noProof="0" dirty="0" smtClean="0">
                <a:solidFill>
                  <a:srgbClr val="000000"/>
                </a:solidFill>
              </a:rPr>
              <a:t>Les participants doivent être en mesure :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fr-FR" sz="2000" noProof="0" dirty="0" smtClean="0">
                <a:solidFill>
                  <a:srgbClr val="000000"/>
                </a:solidFill>
              </a:rPr>
              <a:t>de décrire les principaux contextes de mise en place ou d'introduction de plans d'intervention. 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fr-FR" sz="2000" noProof="0" dirty="0" smtClean="0">
                <a:solidFill>
                  <a:srgbClr val="000000"/>
                </a:solidFill>
              </a:rPr>
              <a:t>d'expliquer les raisons pour lesquelles il convient de prendre des mesures nécessaires avant de démarrer la </a:t>
            </a:r>
            <a:r>
              <a:rPr lang="fr-FR" sz="2000" noProof="0" dirty="0" smtClean="0">
                <a:solidFill>
                  <a:srgbClr val="000000"/>
                </a:solidFill>
              </a:rPr>
              <a:t>gestion de cas.  </a:t>
            </a:r>
            <a:endParaRPr lang="fr-FR" sz="2000" noProof="0" dirty="0" smtClean="0">
              <a:solidFill>
                <a:srgbClr val="000000"/>
              </a:solidFill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fr-FR" sz="2000" noProof="0" dirty="0" smtClean="0">
                <a:solidFill>
                  <a:srgbClr val="000000"/>
                </a:solidFill>
              </a:rPr>
              <a:t>de décrire les situations dans lesquelles la </a:t>
            </a:r>
            <a:r>
              <a:rPr lang="fr-FR" sz="2000" noProof="0" dirty="0" smtClean="0">
                <a:solidFill>
                  <a:srgbClr val="000000"/>
                </a:solidFill>
              </a:rPr>
              <a:t>gestion de cas </a:t>
            </a:r>
            <a:r>
              <a:rPr lang="fr-FR" sz="2000" noProof="0" dirty="0" smtClean="0">
                <a:solidFill>
                  <a:srgbClr val="000000"/>
                </a:solidFill>
              </a:rPr>
              <a:t>peut s'avérer être une intervention appropriée, dans des contextes d'urgence et de développement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2000" noProof="0" dirty="0" smtClean="0">
                <a:solidFill>
                  <a:srgbClr val="000000"/>
                </a:solidFill>
              </a:rPr>
              <a:t>de reconnaître le Modèle « évaluer, analyser, décider » lié à la mise en place des services de </a:t>
            </a:r>
            <a:r>
              <a:rPr lang="fr-FR" sz="2000" noProof="0" dirty="0" smtClean="0">
                <a:solidFill>
                  <a:srgbClr val="000000"/>
                </a:solidFill>
              </a:rPr>
              <a:t>gestion de cas. </a:t>
            </a:r>
            <a:endParaRPr lang="fr-FR" sz="2000" noProof="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0247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b="1" noProof="0" smtClean="0">
                <a:solidFill>
                  <a:srgbClr val="000000"/>
                </a:solidFill>
              </a:rPr>
              <a:t>Travail de groupe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325" cy="4392612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fr-FR" altLang="en-US" b="1" noProof="0" dirty="0" smtClean="0">
                <a:solidFill>
                  <a:srgbClr val="000000"/>
                </a:solidFill>
              </a:rPr>
              <a:t>PENSEZ</a:t>
            </a:r>
            <a:r>
              <a:rPr lang="fr-FR" altLang="en-US" noProof="0" dirty="0" smtClean="0">
                <a:solidFill>
                  <a:srgbClr val="000000"/>
                </a:solidFill>
              </a:rPr>
              <a:t> aux contextes sur lesquels vous travaillez (ou sur lesquels vous avez travaillé ou apporté votre aide) </a:t>
            </a:r>
          </a:p>
          <a:p>
            <a:pPr marL="0" indent="0"/>
            <a:r>
              <a:rPr lang="fr-FR" altLang="en-US" noProof="0" dirty="0" smtClean="0">
                <a:solidFill>
                  <a:srgbClr val="000000"/>
                </a:solidFill>
              </a:rPr>
              <a:t> </a:t>
            </a:r>
          </a:p>
          <a:p>
            <a:r>
              <a:rPr lang="fr-FR" altLang="en-US" noProof="0" dirty="0" smtClean="0">
                <a:solidFill>
                  <a:srgbClr val="000000"/>
                </a:solidFill>
              </a:rPr>
              <a:t>2. </a:t>
            </a:r>
            <a:r>
              <a:rPr lang="fr-FR" altLang="en-US" b="1" noProof="0" dirty="0" smtClean="0">
                <a:solidFill>
                  <a:srgbClr val="000000"/>
                </a:solidFill>
              </a:rPr>
              <a:t>PRÉSENTEZ</a:t>
            </a:r>
            <a:r>
              <a:rPr lang="fr-FR" altLang="en-US" noProof="0" dirty="0" smtClean="0">
                <a:solidFill>
                  <a:srgbClr val="000000"/>
                </a:solidFill>
              </a:rPr>
              <a:t> le contexte dont vous voulez discuter</a:t>
            </a:r>
          </a:p>
          <a:p>
            <a:r>
              <a:rPr lang="fr-FR" altLang="en-US" noProof="0" dirty="0" smtClean="0">
                <a:solidFill>
                  <a:srgbClr val="000000"/>
                </a:solidFill>
              </a:rPr>
              <a:t> </a:t>
            </a:r>
          </a:p>
          <a:p>
            <a:r>
              <a:rPr lang="fr-FR" altLang="en-US" noProof="0" dirty="0" smtClean="0">
                <a:solidFill>
                  <a:srgbClr val="000000"/>
                </a:solidFill>
              </a:rPr>
              <a:t>3. </a:t>
            </a:r>
            <a:r>
              <a:rPr lang="fr-FR" altLang="en-US" b="1" noProof="0" dirty="0" smtClean="0">
                <a:solidFill>
                  <a:srgbClr val="000000"/>
                </a:solidFill>
              </a:rPr>
              <a:t>DISCUSTEZ</a:t>
            </a:r>
            <a:r>
              <a:rPr lang="fr-FR" altLang="en-US" noProof="0" dirty="0" smtClean="0">
                <a:solidFill>
                  <a:srgbClr val="000000"/>
                </a:solidFill>
              </a:rPr>
              <a:t> de celui des quatre contextes décrits dans les directives relatives à la </a:t>
            </a:r>
            <a:r>
              <a:rPr lang="fr-FR" altLang="en-US" noProof="0" dirty="0" smtClean="0">
                <a:solidFill>
                  <a:srgbClr val="000000"/>
                </a:solidFill>
              </a:rPr>
              <a:t>gestion de cas </a:t>
            </a:r>
            <a:r>
              <a:rPr lang="fr-FR" altLang="en-US" noProof="0" dirty="0" smtClean="0">
                <a:solidFill>
                  <a:srgbClr val="000000"/>
                </a:solidFill>
              </a:rPr>
              <a:t>qui se rapporte au contexte présenté. </a:t>
            </a:r>
          </a:p>
          <a:p>
            <a:endParaRPr lang="fr-FR" altLang="en-US" noProof="0" dirty="0" smtClean="0">
              <a:solidFill>
                <a:srgbClr val="000000"/>
              </a:solidFill>
            </a:endParaRPr>
          </a:p>
          <a:p>
            <a:r>
              <a:rPr lang="fr-FR" altLang="en-US" i="1" noProof="0" dirty="0" smtClean="0">
                <a:solidFill>
                  <a:srgbClr val="000000"/>
                </a:solidFill>
              </a:rPr>
              <a:t>Rassurez-vous que tout le monde participe. </a:t>
            </a:r>
            <a:endParaRPr lang="fr-FR" altLang="en-US" noProof="0" dirty="0" smtClean="0">
              <a:solidFill>
                <a:srgbClr val="000000"/>
              </a:solidFill>
            </a:endParaRPr>
          </a:p>
          <a:p>
            <a:endParaRPr lang="fr-FR" altLang="en-US" noProof="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437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642350" cy="720725"/>
          </a:xfrm>
        </p:spPr>
        <p:txBody>
          <a:bodyPr/>
          <a:lstStyle/>
          <a:p>
            <a:r>
              <a:rPr lang="fr-FR" altLang="en-US" b="1" noProof="0" smtClean="0">
                <a:solidFill>
                  <a:srgbClr val="000000"/>
                </a:solidFill>
              </a:rPr>
              <a:t>POINTS CLÉS DE L’APPRENTISSAGE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196752"/>
            <a:ext cx="8642350" cy="4896073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  <a:defRPr/>
            </a:pPr>
            <a:endParaRPr lang="fr-FR" noProof="0" dirty="0" smtClean="0">
              <a:solidFill>
                <a:srgbClr val="000000"/>
              </a:solidFill>
            </a:endParaRP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fr-FR" noProof="0" dirty="0" smtClean="0">
                <a:solidFill>
                  <a:srgbClr val="000000"/>
                </a:solidFill>
              </a:rPr>
              <a:t>Toujours essayer de </a:t>
            </a:r>
            <a:r>
              <a:rPr lang="fr-FR" b="1" noProof="0" dirty="0" smtClean="0">
                <a:solidFill>
                  <a:srgbClr val="000000"/>
                </a:solidFill>
              </a:rPr>
              <a:t>construire des mécanismes formels/informels existants</a:t>
            </a:r>
            <a:r>
              <a:rPr lang="fr-FR" noProof="0" dirty="0" smtClean="0">
                <a:solidFill>
                  <a:srgbClr val="000000"/>
                </a:solidFill>
              </a:rPr>
              <a:t>. </a:t>
            </a: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fr-FR" noProof="0" dirty="0" smtClean="0">
                <a:solidFill>
                  <a:srgbClr val="000000"/>
                </a:solidFill>
              </a:rPr>
              <a:t>Reconnaitre que les </a:t>
            </a:r>
            <a:r>
              <a:rPr lang="fr-FR" b="1" noProof="0" dirty="0" smtClean="0">
                <a:solidFill>
                  <a:srgbClr val="000000"/>
                </a:solidFill>
              </a:rPr>
              <a:t>gouvernements ont la responsabilité ultime</a:t>
            </a:r>
            <a:r>
              <a:rPr lang="fr-FR" noProof="0" dirty="0" smtClean="0">
                <a:solidFill>
                  <a:srgbClr val="000000"/>
                </a:solidFill>
              </a:rPr>
              <a:t>. </a:t>
            </a:r>
          </a:p>
          <a:p>
            <a:pPr marL="0" indent="0">
              <a:defRPr/>
            </a:pPr>
            <a:endParaRPr lang="fr-FR" sz="1200" noProof="0" dirty="0" smtClean="0">
              <a:solidFill>
                <a:srgbClr val="000000"/>
              </a:solidFill>
            </a:endParaRPr>
          </a:p>
          <a:p>
            <a:pPr marL="0" indent="0">
              <a:defRPr/>
            </a:pPr>
            <a:r>
              <a:rPr lang="fr-FR" noProof="0" dirty="0" smtClean="0">
                <a:solidFill>
                  <a:srgbClr val="000000"/>
                </a:solidFill>
              </a:rPr>
              <a:t>Si le gouvernement </a:t>
            </a:r>
            <a:r>
              <a:rPr lang="fr-FR" b="1" noProof="0" dirty="0" smtClean="0">
                <a:solidFill>
                  <a:srgbClr val="000000"/>
                </a:solidFill>
              </a:rPr>
              <a:t>ne peut pas / ne veut pas</a:t>
            </a:r>
            <a:r>
              <a:rPr lang="fr-FR" noProof="0" dirty="0" smtClean="0">
                <a:solidFill>
                  <a:srgbClr val="000000"/>
                </a:solidFill>
              </a:rPr>
              <a:t> offrir ses services, les organisations non-gouvernementales doivent </a:t>
            </a:r>
            <a:r>
              <a:rPr lang="fr-FR" b="1" noProof="0" dirty="0" smtClean="0">
                <a:solidFill>
                  <a:srgbClr val="000000"/>
                </a:solidFill>
              </a:rPr>
              <a:t>réagir selon le besoin </a:t>
            </a:r>
            <a:r>
              <a:rPr lang="fr-FR" noProof="0" dirty="0" smtClean="0">
                <a:solidFill>
                  <a:srgbClr val="000000"/>
                </a:solidFill>
              </a:rPr>
              <a:t>à travers: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fr-FR" noProof="0" dirty="0" smtClean="0">
                <a:solidFill>
                  <a:srgbClr val="000000"/>
                </a:solidFill>
              </a:rPr>
              <a:t>Le renforcement des capacités et le changement de politique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fr-FR" noProof="0" dirty="0" smtClean="0">
                <a:solidFill>
                  <a:srgbClr val="000000"/>
                </a:solidFill>
              </a:rPr>
              <a:t>Des services de </a:t>
            </a:r>
            <a:r>
              <a:rPr lang="fr-FR" noProof="0" dirty="0" smtClean="0">
                <a:solidFill>
                  <a:srgbClr val="000000"/>
                </a:solidFill>
              </a:rPr>
              <a:t>gestion de cas </a:t>
            </a:r>
            <a:r>
              <a:rPr lang="fr-FR" noProof="0" dirty="0" smtClean="0">
                <a:solidFill>
                  <a:srgbClr val="000000"/>
                </a:solidFill>
              </a:rPr>
              <a:t>à petite échelle pour répondre aux 	 besoins urgents.</a:t>
            </a:r>
          </a:p>
          <a:p>
            <a:pPr>
              <a:defRPr/>
            </a:pPr>
            <a:endParaRPr lang="fr-FR" sz="1600" noProof="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1202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fr-FR" noProof="0" smtClean="0">
                <a:solidFill>
                  <a:srgbClr val="000000"/>
                </a:solidFill>
              </a:rPr>
              <a:t>Session 1 – exercice 2 </a:t>
            </a:r>
            <a:endParaRPr lang="fr-FR" noProof="0">
              <a:solidFill>
                <a:srgbClr val="000000"/>
              </a:solidFill>
            </a:endParaRPr>
          </a:p>
        </p:txBody>
      </p:sp>
      <p:sp>
        <p:nvSpPr>
          <p:cNvPr id="8195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fr-FR" altLang="en-US" sz="4000" b="1" noProof="0" smtClean="0">
                <a:solidFill>
                  <a:srgbClr val="000000"/>
                </a:solidFill>
              </a:rPr>
              <a:t>Introduction ou mise en place d’un plan d’intervention </a:t>
            </a:r>
          </a:p>
          <a:p>
            <a:pPr algn="ctr"/>
            <a:endParaRPr lang="fr-FR" altLang="en-US" sz="4000" b="1" noProof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39465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b="1" noProof="0" smtClean="0">
                <a:solidFill>
                  <a:srgbClr val="000000"/>
                </a:solidFill>
              </a:rPr>
              <a:t>POINTS CLÉS DE L’APPRENTISSAGE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1160847"/>
              </p:ext>
            </p:extLst>
          </p:nvPr>
        </p:nvGraphicFramePr>
        <p:xfrm>
          <a:off x="179512" y="1556792"/>
          <a:ext cx="8784976" cy="48463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92488"/>
                <a:gridCol w="4392488"/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2400" noProof="0" dirty="0" smtClean="0">
                          <a:solidFill>
                            <a:schemeClr val="tx1"/>
                          </a:solidFill>
                        </a:rPr>
                        <a:t>Raisons</a:t>
                      </a:r>
                      <a:r>
                        <a:rPr lang="fr-FR" sz="2400" baseline="0" noProof="0" dirty="0" smtClean="0">
                          <a:solidFill>
                            <a:schemeClr val="tx1"/>
                          </a:solidFill>
                        </a:rPr>
                        <a:t> de démarrer une </a:t>
                      </a:r>
                      <a:r>
                        <a:rPr lang="fr-FR" sz="2400" baseline="0" noProof="0" dirty="0" smtClean="0">
                          <a:solidFill>
                            <a:schemeClr val="tx1"/>
                          </a:solidFill>
                        </a:rPr>
                        <a:t>gestion de cas</a:t>
                      </a:r>
                      <a:r>
                        <a:rPr lang="fr-FR" sz="2400" noProof="0" dirty="0" smtClean="0">
                          <a:solidFill>
                            <a:schemeClr val="tx1"/>
                          </a:solidFill>
                        </a:rPr>
                        <a:t>: </a:t>
                      </a:r>
                      <a:endParaRPr lang="fr-FR" sz="2400" noProof="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fr-FR" sz="2400" noProof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fr-FR" sz="2400" b="1" noProof="0" dirty="0" smtClean="0">
                          <a:solidFill>
                            <a:schemeClr val="tx1"/>
                          </a:solidFill>
                        </a:rPr>
                        <a:t>Une</a:t>
                      </a:r>
                      <a:r>
                        <a:rPr lang="fr-FR" sz="2400" b="1" baseline="0" noProof="0" dirty="0" smtClean="0">
                          <a:solidFill>
                            <a:schemeClr val="tx1"/>
                          </a:solidFill>
                        </a:rPr>
                        <a:t> intervention individuelle est nécessaire</a:t>
                      </a:r>
                      <a:r>
                        <a:rPr lang="fr-FR" sz="2400" b="1" noProof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fr-FR" sz="2400" b="0" noProof="0" dirty="0" smtClean="0">
                          <a:solidFill>
                            <a:schemeClr val="tx1"/>
                          </a:solidFill>
                        </a:rPr>
                        <a:t>pour</a:t>
                      </a:r>
                      <a:r>
                        <a:rPr lang="fr-FR" sz="2400" b="0" baseline="0" noProof="0" dirty="0" smtClean="0">
                          <a:solidFill>
                            <a:schemeClr val="tx1"/>
                          </a:solidFill>
                        </a:rPr>
                        <a:t> protéger les enfants</a:t>
                      </a:r>
                      <a:endParaRPr lang="fr-FR" sz="2400" b="0" noProof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fr-FR" sz="2400" b="0" noProof="0" dirty="0" smtClean="0">
                          <a:solidFill>
                            <a:schemeClr val="tx1"/>
                          </a:solidFill>
                        </a:rPr>
                        <a:t>Le</a:t>
                      </a:r>
                      <a:r>
                        <a:rPr lang="fr-FR" sz="2400" b="0" baseline="0" noProof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fr-FR" sz="2400" b="1" baseline="0" noProof="0" dirty="0" smtClean="0">
                          <a:solidFill>
                            <a:schemeClr val="tx1"/>
                          </a:solidFill>
                        </a:rPr>
                        <a:t>soutien</a:t>
                      </a:r>
                      <a:r>
                        <a:rPr lang="fr-FR" sz="2400" b="0" noProof="0" dirty="0" smtClean="0">
                          <a:solidFill>
                            <a:schemeClr val="tx1"/>
                          </a:solidFill>
                        </a:rPr>
                        <a:t> dont</a:t>
                      </a:r>
                      <a:r>
                        <a:rPr lang="fr-FR" sz="2400" b="0" baseline="0" noProof="0" dirty="0" smtClean="0">
                          <a:solidFill>
                            <a:schemeClr val="tx1"/>
                          </a:solidFill>
                        </a:rPr>
                        <a:t> ces enfants ont besoin</a:t>
                      </a:r>
                      <a:r>
                        <a:rPr lang="fr-FR" sz="2400" b="0" noProof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fr-FR" sz="2400" b="1" noProof="0" dirty="0" smtClean="0">
                          <a:solidFill>
                            <a:schemeClr val="tx1"/>
                          </a:solidFill>
                        </a:rPr>
                        <a:t>devrait</a:t>
                      </a:r>
                      <a:r>
                        <a:rPr lang="fr-FR" sz="2400" b="1" baseline="0" noProof="0" dirty="0" smtClean="0">
                          <a:solidFill>
                            <a:schemeClr val="tx1"/>
                          </a:solidFill>
                        </a:rPr>
                        <a:t> être continu </a:t>
                      </a:r>
                      <a:r>
                        <a:rPr lang="fr-FR" sz="2400" b="0" baseline="0" noProof="0" dirty="0" smtClean="0">
                          <a:solidFill>
                            <a:schemeClr val="tx1"/>
                          </a:solidFill>
                        </a:rPr>
                        <a:t>et </a:t>
                      </a:r>
                      <a:r>
                        <a:rPr lang="fr-FR" sz="2400" b="1" baseline="0" noProof="0" dirty="0" smtClean="0">
                          <a:solidFill>
                            <a:schemeClr val="tx1"/>
                          </a:solidFill>
                        </a:rPr>
                        <a:t>détaillé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fr-FR" sz="2400" b="0" noProof="0" dirty="0" smtClean="0">
                          <a:solidFill>
                            <a:schemeClr val="tx1"/>
                          </a:solidFill>
                        </a:rPr>
                        <a:t>Le </a:t>
                      </a:r>
                      <a:r>
                        <a:rPr lang="fr-FR" sz="2400" b="1" noProof="0" dirty="0" smtClean="0">
                          <a:solidFill>
                            <a:schemeClr val="tx1"/>
                          </a:solidFill>
                        </a:rPr>
                        <a:t>problème</a:t>
                      </a:r>
                      <a:r>
                        <a:rPr lang="fr-FR" sz="2400" b="0" noProof="0" dirty="0" smtClean="0">
                          <a:solidFill>
                            <a:schemeClr val="tx1"/>
                          </a:solidFill>
                        </a:rPr>
                        <a:t> analysé</a:t>
                      </a:r>
                      <a:r>
                        <a:rPr lang="fr-FR" sz="2400" b="1" noProof="0" dirty="0" smtClean="0">
                          <a:solidFill>
                            <a:schemeClr val="tx1"/>
                          </a:solidFill>
                        </a:rPr>
                        <a:t> affecte</a:t>
                      </a:r>
                      <a:r>
                        <a:rPr lang="fr-FR" sz="2400" b="1" baseline="0" noProof="0" dirty="0" smtClean="0">
                          <a:solidFill>
                            <a:schemeClr val="tx1"/>
                          </a:solidFill>
                        </a:rPr>
                        <a:t> des individus </a:t>
                      </a:r>
                      <a:r>
                        <a:rPr lang="fr-FR" sz="2400" b="0" baseline="0" noProof="0" dirty="0" smtClean="0">
                          <a:solidFill>
                            <a:schemeClr val="tx1"/>
                          </a:solidFill>
                        </a:rPr>
                        <a:t>et non la communauté entière</a:t>
                      </a:r>
                      <a:endParaRPr lang="fr-FR" sz="2400" b="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91437" marR="91437"/>
                </a:tc>
                <a:tc>
                  <a:txBody>
                    <a:bodyPr/>
                    <a:lstStyle/>
                    <a:p>
                      <a:r>
                        <a:rPr lang="fr-FR" sz="2400" noProof="0" dirty="0" smtClean="0">
                          <a:solidFill>
                            <a:schemeClr val="tx1"/>
                          </a:solidFill>
                        </a:rPr>
                        <a:t>Raisons</a:t>
                      </a:r>
                      <a:r>
                        <a:rPr lang="fr-FR" sz="2400" baseline="0" noProof="0" dirty="0" smtClean="0">
                          <a:solidFill>
                            <a:schemeClr val="tx1"/>
                          </a:solidFill>
                        </a:rPr>
                        <a:t> de ne pas démarrer une </a:t>
                      </a:r>
                      <a:r>
                        <a:rPr lang="fr-FR" sz="2400" baseline="0" noProof="0" dirty="0" smtClean="0">
                          <a:solidFill>
                            <a:schemeClr val="tx1"/>
                          </a:solidFill>
                        </a:rPr>
                        <a:t>gestion de cas</a:t>
                      </a:r>
                      <a:r>
                        <a:rPr lang="fr-FR" sz="2400" noProof="0" dirty="0" smtClean="0">
                          <a:solidFill>
                            <a:schemeClr val="tx1"/>
                          </a:solidFill>
                        </a:rPr>
                        <a:t>: </a:t>
                      </a:r>
                      <a:endParaRPr lang="fr-FR" sz="2400" noProof="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fr-FR" sz="2400" noProof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fr-FR" sz="2400" b="1" noProof="0" dirty="0" smtClean="0">
                          <a:solidFill>
                            <a:schemeClr val="tx1"/>
                          </a:solidFill>
                        </a:rPr>
                        <a:t>Les</a:t>
                      </a:r>
                      <a:r>
                        <a:rPr lang="fr-FR" sz="2400" b="1" baseline="0" noProof="0" dirty="0" smtClean="0">
                          <a:solidFill>
                            <a:schemeClr val="tx1"/>
                          </a:solidFill>
                        </a:rPr>
                        <a:t> s</a:t>
                      </a:r>
                      <a:r>
                        <a:rPr lang="fr-FR" sz="2400" b="1" noProof="0" dirty="0" smtClean="0">
                          <a:solidFill>
                            <a:schemeClr val="tx1"/>
                          </a:solidFill>
                        </a:rPr>
                        <a:t>ervices</a:t>
                      </a:r>
                      <a:r>
                        <a:rPr lang="fr-FR" sz="2400" b="0" baseline="0" noProof="0" dirty="0" smtClean="0">
                          <a:solidFill>
                            <a:schemeClr val="tx1"/>
                          </a:solidFill>
                        </a:rPr>
                        <a:t> sont concentrés sur les </a:t>
                      </a:r>
                      <a:r>
                        <a:rPr lang="fr-FR" sz="2400" b="1" baseline="0" noProof="0" dirty="0" smtClean="0">
                          <a:solidFill>
                            <a:schemeClr val="tx1"/>
                          </a:solidFill>
                        </a:rPr>
                        <a:t>besoins fondamentaux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fr-FR" sz="2400" b="1" baseline="0" noProof="0" dirty="0" smtClean="0">
                          <a:solidFill>
                            <a:schemeClr val="tx1"/>
                          </a:solidFill>
                        </a:rPr>
                        <a:t>Le contact</a:t>
                      </a:r>
                      <a:r>
                        <a:rPr lang="fr-FR" sz="2400" b="0" baseline="0" noProof="0" dirty="0" smtClean="0">
                          <a:solidFill>
                            <a:schemeClr val="tx1"/>
                          </a:solidFill>
                        </a:rPr>
                        <a:t> avec l’enfant devrait se </a:t>
                      </a:r>
                      <a:r>
                        <a:rPr lang="fr-FR" sz="2400" b="1" baseline="0" noProof="0" dirty="0" smtClean="0">
                          <a:solidFill>
                            <a:schemeClr val="tx1"/>
                          </a:solidFill>
                        </a:rPr>
                        <a:t>limiter</a:t>
                      </a:r>
                      <a:r>
                        <a:rPr lang="fr-FR" sz="2400" b="0" baseline="0" noProof="0" dirty="0" smtClean="0">
                          <a:solidFill>
                            <a:schemeClr val="tx1"/>
                          </a:solidFill>
                        </a:rPr>
                        <a:t> car son dossier est </a:t>
                      </a:r>
                      <a:r>
                        <a:rPr lang="fr-FR" sz="2400" b="1" baseline="0" noProof="0" dirty="0" smtClean="0">
                          <a:solidFill>
                            <a:schemeClr val="tx1"/>
                          </a:solidFill>
                        </a:rPr>
                        <a:t>transféré</a:t>
                      </a:r>
                      <a:r>
                        <a:rPr lang="fr-FR" sz="2400" b="0" baseline="0" noProof="0" dirty="0" smtClean="0">
                          <a:solidFill>
                            <a:schemeClr val="tx1"/>
                          </a:solidFill>
                        </a:rPr>
                        <a:t> vers d’autres services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fr-FR" sz="2400" b="1" baseline="0" noProof="0" dirty="0" smtClean="0">
                          <a:solidFill>
                            <a:schemeClr val="tx1"/>
                          </a:solidFill>
                        </a:rPr>
                        <a:t>Les services existants </a:t>
                      </a:r>
                      <a:r>
                        <a:rPr lang="fr-FR" sz="2400" b="0" baseline="0" noProof="0" dirty="0" smtClean="0">
                          <a:solidFill>
                            <a:schemeClr val="tx1"/>
                          </a:solidFill>
                        </a:rPr>
                        <a:t>fonctionnent normalement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fr-FR" sz="2400" b="1" baseline="0" noProof="0" dirty="0" smtClean="0">
                          <a:solidFill>
                            <a:schemeClr val="tx1"/>
                          </a:solidFill>
                        </a:rPr>
                        <a:t>L’insécurité</a:t>
                      </a:r>
                      <a:r>
                        <a:rPr lang="fr-FR" sz="2400" b="0" baseline="0" noProof="0" dirty="0" smtClean="0">
                          <a:solidFill>
                            <a:schemeClr val="tx1"/>
                          </a:solidFill>
                        </a:rPr>
                        <a:t> compromet la </a:t>
                      </a:r>
                      <a:r>
                        <a:rPr lang="fr-FR" sz="2400" b="1" baseline="0" noProof="0" dirty="0" smtClean="0">
                          <a:solidFill>
                            <a:schemeClr val="tx1"/>
                          </a:solidFill>
                        </a:rPr>
                        <a:t>confidentialité</a:t>
                      </a:r>
                      <a:endParaRPr lang="fr-FR" sz="2400" b="1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91437" marR="91437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38298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650" y="4941888"/>
            <a:ext cx="7772400" cy="1362075"/>
          </a:xfrm>
        </p:spPr>
        <p:txBody>
          <a:bodyPr/>
          <a:lstStyle/>
          <a:p>
            <a:pPr algn="ctr">
              <a:defRPr/>
            </a:pPr>
            <a:r>
              <a:rPr lang="fr-FR" noProof="0" smtClean="0">
                <a:solidFill>
                  <a:srgbClr val="000000"/>
                </a:solidFill>
              </a:rPr>
              <a:t>Session 1 – Exercice 3</a:t>
            </a:r>
            <a:endParaRPr lang="fr-FR" noProof="0">
              <a:solidFill>
                <a:srgbClr val="000000"/>
              </a:solidFill>
            </a:endParaRPr>
          </a:p>
        </p:txBody>
      </p:sp>
      <p:sp>
        <p:nvSpPr>
          <p:cNvPr id="10243" name="Text Placeholder 2"/>
          <p:cNvSpPr>
            <a:spLocks noGrp="1"/>
          </p:cNvSpPr>
          <p:nvPr>
            <p:ph type="body" idx="1"/>
          </p:nvPr>
        </p:nvSpPr>
        <p:spPr>
          <a:xfrm>
            <a:off x="4427538" y="3543300"/>
            <a:ext cx="4427537" cy="1500188"/>
          </a:xfrm>
        </p:spPr>
        <p:txBody>
          <a:bodyPr/>
          <a:lstStyle/>
          <a:p>
            <a:r>
              <a:rPr lang="fr-FR" altLang="en-US" sz="4000" b="1" noProof="0" dirty="0" smtClean="0">
                <a:solidFill>
                  <a:srgbClr val="000000"/>
                </a:solidFill>
              </a:rPr>
              <a:t>Défis et opportunités de la </a:t>
            </a:r>
            <a:r>
              <a:rPr lang="fr-FR" altLang="en-US" sz="4000" b="1" noProof="0" dirty="0" smtClean="0">
                <a:solidFill>
                  <a:srgbClr val="000000"/>
                </a:solidFill>
              </a:rPr>
              <a:t>gestion de cas</a:t>
            </a:r>
            <a:endParaRPr lang="fr-FR" altLang="en-US" sz="3600" noProof="0" dirty="0" smtClean="0">
              <a:solidFill>
                <a:srgbClr val="000000"/>
              </a:solidFill>
            </a:endParaRPr>
          </a:p>
        </p:txBody>
      </p:sp>
      <p:pic>
        <p:nvPicPr>
          <p:cNvPr id="1024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844675"/>
            <a:ext cx="3529013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7517868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</TotalTime>
  <Words>1691</Words>
  <Application>Microsoft Macintosh PowerPoint</Application>
  <PresentationFormat>On-screen Show (4:3)</PresentationFormat>
  <Paragraphs>254</Paragraphs>
  <Slides>42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Default Design</vt:lpstr>
      <vt:lpstr>Mise en place des services de gestion de cas</vt:lpstr>
      <vt:lpstr>Session 1</vt:lpstr>
      <vt:lpstr>Session 1: Introduction</vt:lpstr>
      <vt:lpstr>Session 1 – Exercice 1</vt:lpstr>
      <vt:lpstr>Travail de groupe</vt:lpstr>
      <vt:lpstr>POINTS CLÉS DE L’APPRENTISSAGE</vt:lpstr>
      <vt:lpstr>Session 1 – exercice 2 </vt:lpstr>
      <vt:lpstr>POINTS CLÉS DE L’APPRENTISSAGE</vt:lpstr>
      <vt:lpstr>Session 1 – Exercice 3</vt:lpstr>
      <vt:lpstr>PowerPoint Presentation</vt:lpstr>
      <vt:lpstr>Introduction de la gestion de cas dans les contextes d’urgence – Défis </vt:lpstr>
      <vt:lpstr>Introduction de la gestion de cas dans les contextes d’urgence – Défis</vt:lpstr>
      <vt:lpstr>Introduction de la gestion de cas dans les contextes d’urgence – Défis</vt:lpstr>
      <vt:lpstr>Équilibrer les 3 principales priorités concurrentes</vt:lpstr>
      <vt:lpstr>Introduction de la gestion des dossier dans les contextes de développement </vt:lpstr>
      <vt:lpstr>Alternatives à la gestion de cas</vt:lpstr>
      <vt:lpstr>POINTS CLÉS DE L'APPRENTISSAGE</vt:lpstr>
      <vt:lpstr>Session 1 – ExerciCe 4</vt:lpstr>
      <vt:lpstr>PowerPoint Presentation</vt:lpstr>
      <vt:lpstr>POINTS CLÉS DE L'APPRENTISSAGE</vt:lpstr>
      <vt:lpstr>Session 2</vt:lpstr>
      <vt:lpstr>Session 2: Évaluer et analyer</vt:lpstr>
      <vt:lpstr>Session 2 – ExerciCe 1</vt:lpstr>
      <vt:lpstr>POINTS CLÉS DE L'APPRENTISSAGE</vt:lpstr>
      <vt:lpstr>Session 2 – ExerciCe 2</vt:lpstr>
      <vt:lpstr>POINTS CLÉS DE L'APPRENTISSAGE</vt:lpstr>
      <vt:lpstr>Session 2 – ExerciCe 3</vt:lpstr>
      <vt:lpstr>POINTS CLÉS DE L'APPRENTISSAGE</vt:lpstr>
      <vt:lpstr>Session 3</vt:lpstr>
      <vt:lpstr>Session 3: Decider</vt:lpstr>
      <vt:lpstr>Session 3 – ExerciCe 1</vt:lpstr>
      <vt:lpstr>POINTS CLÉS DE L'APPRENTISSAGE</vt:lpstr>
      <vt:lpstr>POINTS CLÉS DE L'APPRENTISSAGE</vt:lpstr>
      <vt:lpstr>Session 3 – ExerciCe 2</vt:lpstr>
      <vt:lpstr>PowerPoint Presentation</vt:lpstr>
      <vt:lpstr>Trois niveaux de stratégies du plaidoyer</vt:lpstr>
      <vt:lpstr>Comment plaider de façon efficace? </vt:lpstr>
      <vt:lpstr>POINTS CLÉS DE L'APPRENTISSAGE</vt:lpstr>
      <vt:lpstr>Session 3 – ExerciCe 3</vt:lpstr>
      <vt:lpstr>POINTS CLÉS DE L'APPRENTISSAGE</vt:lpstr>
      <vt:lpstr>POINTS CLÉS DE L'APPRENTISSAGE</vt:lpstr>
      <vt:lpstr>Session 1: Introduction</vt:lpstr>
    </vt:vector>
  </TitlesOfParts>
  <Company>Yannickobase.Corp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Ngatcha</dc:creator>
  <cp:lastModifiedBy>Sandra Maignant</cp:lastModifiedBy>
  <cp:revision>81</cp:revision>
  <cp:lastPrinted>2014-05-01T14:05:28Z</cp:lastPrinted>
  <dcterms:created xsi:type="dcterms:W3CDTF">2014-04-05T19:07:04Z</dcterms:created>
  <dcterms:modified xsi:type="dcterms:W3CDTF">2014-06-05T17:08:41Z</dcterms:modified>
</cp:coreProperties>
</file>