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9"/>
  </p:notesMasterIdLst>
  <p:sldIdLst>
    <p:sldId id="257" r:id="rId2"/>
    <p:sldId id="258" r:id="rId3"/>
    <p:sldId id="259" r:id="rId4"/>
    <p:sldId id="260" r:id="rId5"/>
    <p:sldId id="261" r:id="rId6"/>
    <p:sldId id="262" r:id="rId7"/>
    <p:sldId id="263" r:id="rId8"/>
    <p:sldId id="264" r:id="rId9"/>
    <p:sldId id="265" r:id="rId10"/>
    <p:sldId id="266" r:id="rId11"/>
    <p:sldId id="301" r:id="rId12"/>
    <p:sldId id="267" r:id="rId13"/>
    <p:sldId id="268" r:id="rId14"/>
    <p:sldId id="269" r:id="rId15"/>
    <p:sldId id="270" r:id="rId16"/>
    <p:sldId id="271" r:id="rId17"/>
    <p:sldId id="272" r:id="rId18"/>
    <p:sldId id="273" r:id="rId19"/>
    <p:sldId id="274" r:id="rId20"/>
    <p:sldId id="275" r:id="rId21"/>
    <p:sldId id="276" r:id="rId22"/>
    <p:sldId id="302"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303" r:id="rId40"/>
    <p:sldId id="293" r:id="rId41"/>
    <p:sldId id="294" r:id="rId42"/>
    <p:sldId id="295" r:id="rId43"/>
    <p:sldId id="296" r:id="rId44"/>
    <p:sldId id="297" r:id="rId45"/>
    <p:sldId id="298" r:id="rId46"/>
    <p:sldId id="299" r:id="rId47"/>
    <p:sldId id="300" r:id="rId48"/>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107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7" autoAdjust="0"/>
    <p:restoredTop sz="94653" autoAdjust="0"/>
  </p:normalViewPr>
  <p:slideViewPr>
    <p:cSldViewPr>
      <p:cViewPr varScale="1">
        <p:scale>
          <a:sx n="89" d="100"/>
          <a:sy n="89" d="100"/>
        </p:scale>
        <p:origin x="-1592" y="-9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printerSettings" Target="printerSettings/printerSettings1.bin"/><Relationship Id="rId51" Type="http://schemas.openxmlformats.org/officeDocument/2006/relationships/presProps" Target="presProps.xml"/><Relationship Id="rId52" Type="http://schemas.openxmlformats.org/officeDocument/2006/relationships/viewProps" Target="viewProps.xml"/><Relationship Id="rId53" Type="http://schemas.openxmlformats.org/officeDocument/2006/relationships/theme" Target="theme/theme1.xml"/><Relationship Id="rId54"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7877C66-C509-4797-A92D-8157322631EB}" type="datetimeFigureOut">
              <a:rPr lang="fr-FR" smtClean="0"/>
              <a:t>06/06/2014</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9B6908E-9771-4C7B-846C-FB82125FA4C9}" type="slidenum">
              <a:rPr lang="fr-FR" smtClean="0"/>
              <a:t>‹#›</a:t>
            </a:fld>
            <a:endParaRPr lang="fr-FR"/>
          </a:p>
        </p:txBody>
      </p:sp>
    </p:spTree>
    <p:extLst>
      <p:ext uri="{BB962C8B-B14F-4D97-AF65-F5344CB8AC3E}">
        <p14:creationId xmlns:p14="http://schemas.microsoft.com/office/powerpoint/2010/main" val="29273561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650" name="Slide Image Placeholder 1"/>
          <p:cNvSpPr>
            <a:spLocks noGrp="1" noRot="1" noChangeAspect="1" noTextEdit="1"/>
          </p:cNvSpPr>
          <p:nvPr>
            <p:ph type="sldImg"/>
          </p:nvPr>
        </p:nvSpPr>
        <p:spPr>
          <a:ln/>
        </p:spPr>
      </p:sp>
      <p:sp>
        <p:nvSpPr>
          <p:cNvPr id="411651" name="Notes Placeholder 2"/>
          <p:cNvSpPr>
            <a:spLocks noGrp="1"/>
          </p:cNvSpPr>
          <p:nvPr>
            <p:ph type="body" idx="1"/>
          </p:nvPr>
        </p:nvSpPr>
        <p:spPr>
          <a:noFill/>
        </p:spPr>
        <p:txBody>
          <a:bodyPr/>
          <a:lstStyle/>
          <a:p>
            <a:endParaRPr lang="en-GB" altLang="fr-FR" smtClean="0">
              <a:ea typeface="ＭＳ Ｐゴシック" pitchFamily="34" charset="-128"/>
            </a:endParaRPr>
          </a:p>
        </p:txBody>
      </p:sp>
      <p:sp>
        <p:nvSpPr>
          <p:cNvPr id="411652" name="Slide Number Placeholder 3"/>
          <p:cNvSpPr>
            <a:spLocks noGrp="1"/>
          </p:cNvSpPr>
          <p:nvPr>
            <p:ph type="sldNum" sz="quarter" idx="5"/>
          </p:nvPr>
        </p:nvSpPr>
        <p:spPr>
          <a:noFill/>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BF1BF2A1-EA42-4189-A683-C9283BA5FC24}" type="slidenum">
              <a:rPr lang="en-AU" altLang="fr-FR">
                <a:solidFill>
                  <a:prstClr val="black"/>
                </a:solidFill>
              </a:rPr>
              <a:pPr eaLnBrk="1" hangingPunct="1"/>
              <a:t>17</a:t>
            </a:fld>
            <a:endParaRPr lang="en-AU" altLang="fr-FR">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4" name="Slide Image Placeholder 1"/>
          <p:cNvSpPr>
            <a:spLocks noGrp="1" noRot="1" noChangeAspect="1" noTextEdit="1"/>
          </p:cNvSpPr>
          <p:nvPr>
            <p:ph type="sldImg"/>
          </p:nvPr>
        </p:nvSpPr>
        <p:spPr>
          <a:ln/>
        </p:spPr>
      </p:sp>
      <p:sp>
        <p:nvSpPr>
          <p:cNvPr id="412675" name="Notes Placeholder 2"/>
          <p:cNvSpPr>
            <a:spLocks noGrp="1"/>
          </p:cNvSpPr>
          <p:nvPr>
            <p:ph type="body" idx="1"/>
          </p:nvPr>
        </p:nvSpPr>
        <p:spPr>
          <a:noFill/>
        </p:spPr>
        <p:txBody>
          <a:bodyPr/>
          <a:lstStyle/>
          <a:p>
            <a:r>
              <a:rPr lang="en-GB" altLang="fr-FR" smtClean="0">
                <a:solidFill>
                  <a:srgbClr val="000000"/>
                </a:solidFill>
                <a:ea typeface="ＭＳ Ｐゴシック" pitchFamily="34" charset="-128"/>
              </a:rPr>
              <a:t>Par exemple (tel que cela est couvert plus loin dans le Module 4 – Mise en œuvre du plan d'intervention)</a:t>
            </a:r>
          </a:p>
          <a:p>
            <a:endParaRPr lang="en-GB" altLang="fr-FR" smtClean="0">
              <a:ea typeface="ＭＳ Ｐゴシック" pitchFamily="34" charset="-128"/>
            </a:endParaRPr>
          </a:p>
          <a:p>
            <a:r>
              <a:rPr lang="en-GB" altLang="fr-FR" smtClean="0">
                <a:solidFill>
                  <a:srgbClr val="000000"/>
                </a:solidFill>
                <a:ea typeface="ＭＳ Ｐゴシック" pitchFamily="34" charset="-128"/>
              </a:rPr>
              <a:t>Il est souvent demandé aux prestataires de services de partager un niveau non nécessaire de détails sur leur clientèle. Par exemple, il est souvent demandé aux prestataires de services de partager le formulaire d'enregistrement initial et d'évaluation rapide (parfois appelé formulaire d'admission ou d'incident) avec l'organisme responsable de la coordination des services aux fins de la collecte de données.  </a:t>
            </a:r>
          </a:p>
          <a:p>
            <a:endParaRPr lang="en-GB" altLang="fr-FR" smtClean="0">
              <a:ea typeface="ＭＳ Ｐゴシック" pitchFamily="34" charset="-128"/>
            </a:endParaRPr>
          </a:p>
          <a:p>
            <a:r>
              <a:rPr lang="en-GB" altLang="fr-FR" b="1" smtClean="0">
                <a:solidFill>
                  <a:srgbClr val="000000"/>
                </a:solidFill>
                <a:ea typeface="ＭＳ Ｐゴシック" pitchFamily="34" charset="-128"/>
              </a:rPr>
              <a:t>Les fichiers des clients ne doivent jamais être partagés au-delà du cadre d'une orientation (afin d'éviter que le/la  survivant(e) ne répète son histoire) et pour assurer la confidentialité dans la droite ligne du consentement éclairé donné. </a:t>
            </a:r>
            <a:r>
              <a:rPr lang="en-GB" altLang="fr-FR" smtClean="0">
                <a:solidFill>
                  <a:srgbClr val="000000"/>
                </a:solidFill>
                <a:ea typeface="ＭＳ Ｐゴシック" pitchFamily="34" charset="-128"/>
              </a:rPr>
              <a:t>Autrement, seules les données quantifiées et dépersonnalisées (« rendues anonymes ») devraient être partagées.</a:t>
            </a:r>
          </a:p>
          <a:p>
            <a:endParaRPr lang="en-GB" altLang="fr-FR" smtClean="0">
              <a:ea typeface="ＭＳ Ｐゴシック" pitchFamily="34" charset="-128"/>
            </a:endParaRPr>
          </a:p>
          <a:p>
            <a:r>
              <a:rPr lang="en-GB" altLang="fr-FR" smtClean="0">
                <a:solidFill>
                  <a:srgbClr val="000000"/>
                </a:solidFill>
                <a:ea typeface="ＭＳ Ｐゴシック" pitchFamily="34" charset="-128"/>
              </a:rPr>
              <a:t>Manuel d'utilisateur SGI VBG</a:t>
            </a:r>
          </a:p>
        </p:txBody>
      </p:sp>
      <p:sp>
        <p:nvSpPr>
          <p:cNvPr id="412676" name="Slide Number Placeholder 3"/>
          <p:cNvSpPr>
            <a:spLocks noGrp="1"/>
          </p:cNvSpPr>
          <p:nvPr>
            <p:ph type="sldNum" sz="quarter" idx="5"/>
          </p:nvPr>
        </p:nvSpPr>
        <p:spPr>
          <a:noFill/>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A321B697-9244-4B4B-B431-798EB0572F82}" type="slidenum">
              <a:rPr lang="en-AU" altLang="fr-FR">
                <a:solidFill>
                  <a:prstClr val="black"/>
                </a:solidFill>
              </a:rPr>
              <a:pPr eaLnBrk="1" hangingPunct="1"/>
              <a:t>18</a:t>
            </a:fld>
            <a:endParaRPr lang="en-AU" altLang="fr-FR">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698" name="Slide Image Placeholder 1"/>
          <p:cNvSpPr>
            <a:spLocks noGrp="1" noRot="1" noChangeAspect="1" noTextEdit="1"/>
          </p:cNvSpPr>
          <p:nvPr>
            <p:ph type="sldImg"/>
          </p:nvPr>
        </p:nvSpPr>
        <p:spPr>
          <a:ln/>
        </p:spPr>
      </p:sp>
      <p:sp>
        <p:nvSpPr>
          <p:cNvPr id="413699" name="Notes Placeholder 2"/>
          <p:cNvSpPr>
            <a:spLocks noGrp="1"/>
          </p:cNvSpPr>
          <p:nvPr>
            <p:ph type="body" idx="1"/>
          </p:nvPr>
        </p:nvSpPr>
        <p:spPr>
          <a:noFill/>
        </p:spPr>
        <p:txBody>
          <a:bodyPr/>
          <a:lstStyle/>
          <a:p>
            <a:endParaRPr lang="en-GB" altLang="fr-FR" smtClean="0">
              <a:ea typeface="ＭＳ Ｐゴシック" pitchFamily="34" charset="-128"/>
            </a:endParaRPr>
          </a:p>
        </p:txBody>
      </p:sp>
      <p:sp>
        <p:nvSpPr>
          <p:cNvPr id="413700" name="Slide Number Placeholder 3"/>
          <p:cNvSpPr>
            <a:spLocks noGrp="1"/>
          </p:cNvSpPr>
          <p:nvPr>
            <p:ph type="sldNum" sz="quarter" idx="5"/>
          </p:nvPr>
        </p:nvSpPr>
        <p:spPr>
          <a:noFill/>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519B7D66-72CF-4240-A9C0-A4D717C54945}" type="slidenum">
              <a:rPr lang="en-AU" altLang="fr-FR">
                <a:solidFill>
                  <a:prstClr val="black"/>
                </a:solidFill>
              </a:rPr>
              <a:pPr eaLnBrk="1" hangingPunct="1"/>
              <a:t>31</a:t>
            </a:fld>
            <a:endParaRPr lang="en-AU" altLang="fr-FR">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2" name="Slide Image Placeholder 1"/>
          <p:cNvSpPr>
            <a:spLocks noGrp="1" noRot="1" noChangeAspect="1" noTextEdit="1"/>
          </p:cNvSpPr>
          <p:nvPr>
            <p:ph type="sldImg"/>
          </p:nvPr>
        </p:nvSpPr>
        <p:spPr>
          <a:ln/>
        </p:spPr>
      </p:sp>
      <p:sp>
        <p:nvSpPr>
          <p:cNvPr id="414723" name="Notes Placeholder 2"/>
          <p:cNvSpPr>
            <a:spLocks noGrp="1"/>
          </p:cNvSpPr>
          <p:nvPr>
            <p:ph type="body" idx="1"/>
          </p:nvPr>
        </p:nvSpPr>
        <p:spPr>
          <a:noFill/>
        </p:spPr>
        <p:txBody>
          <a:bodyPr/>
          <a:lstStyle/>
          <a:p>
            <a:r>
              <a:rPr lang="en-US" altLang="fr-FR" smtClean="0">
                <a:solidFill>
                  <a:srgbClr val="000000"/>
                </a:solidFill>
                <a:ea typeface="ＭＳ Ｐゴシック" pitchFamily="34" charset="-128"/>
              </a:rPr>
              <a:t>À L'INTÉRIEUR OU À L'EXTÉRIEUR DU PAYS</a:t>
            </a:r>
          </a:p>
          <a:p>
            <a:r>
              <a:rPr lang="en-US" altLang="fr-FR" smtClean="0">
                <a:solidFill>
                  <a:srgbClr val="000000"/>
                </a:solidFill>
                <a:ea typeface="ＭＳ Ｐゴシック" pitchFamily="34" charset="-128"/>
              </a:rPr>
              <a:t>Ex. : Si le bureau n'est pas sécurisé, vous ne pouvez pas y conserver les informations. Si le pays tout entier n'est pas sûr, alors, les informations doivent être emportées ailleurs le plus tôt possible (par exemple ne garder que des dossiers ouverts, codés dans le pays). </a:t>
            </a:r>
          </a:p>
          <a:p>
            <a:endParaRPr lang="en-US" altLang="fr-FR" smtClean="0">
              <a:ea typeface="ＭＳ Ｐゴシック" pitchFamily="34" charset="-128"/>
            </a:endParaRPr>
          </a:p>
          <a:p>
            <a:r>
              <a:rPr lang="en-US" altLang="fr-FR" smtClean="0">
                <a:solidFill>
                  <a:srgbClr val="000000"/>
                </a:solidFill>
                <a:ea typeface="ＭＳ Ｐゴシック" pitchFamily="34" charset="-128"/>
              </a:rPr>
              <a:t>SÉCURITÉ SUPPLÉMENTAIRE</a:t>
            </a:r>
          </a:p>
          <a:p>
            <a:r>
              <a:rPr lang="en-US" altLang="fr-FR" smtClean="0">
                <a:solidFill>
                  <a:srgbClr val="000000"/>
                </a:solidFill>
                <a:ea typeface="ＭＳ Ｐゴシック" pitchFamily="34" charset="-128"/>
              </a:rPr>
              <a:t>Par exemple pour certaines catégories de dossiers de cas (ex. : des enfants dont les cas font l'objet de procédures judiciaires, les enfants qui risquent d'être à nouveau enrôlés dans les forces et groupes armés, etc.) </a:t>
            </a:r>
          </a:p>
        </p:txBody>
      </p:sp>
      <p:sp>
        <p:nvSpPr>
          <p:cNvPr id="414724" name="Slide Number Placeholder 3"/>
          <p:cNvSpPr>
            <a:spLocks noGrp="1"/>
          </p:cNvSpPr>
          <p:nvPr>
            <p:ph type="sldNum" sz="quarter" idx="5"/>
          </p:nvPr>
        </p:nvSpPr>
        <p:spPr>
          <a:noFill/>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F3C22D4A-1706-4AF8-883F-AB94E4C5FAB8}" type="slidenum">
              <a:rPr lang="en-AU" altLang="fr-FR">
                <a:solidFill>
                  <a:prstClr val="black"/>
                </a:solidFill>
              </a:rPr>
              <a:pPr eaLnBrk="1" hangingPunct="1"/>
              <a:t>33</a:t>
            </a:fld>
            <a:endParaRPr lang="en-AU" altLang="fr-FR">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746" name="Slide Image Placeholder 1"/>
          <p:cNvSpPr>
            <a:spLocks noGrp="1" noRot="1" noChangeAspect="1" noTextEdit="1"/>
          </p:cNvSpPr>
          <p:nvPr>
            <p:ph type="sldImg"/>
          </p:nvPr>
        </p:nvSpPr>
        <p:spPr>
          <a:ln/>
        </p:spPr>
      </p:sp>
      <p:sp>
        <p:nvSpPr>
          <p:cNvPr id="415747" name="Notes Placeholder 2"/>
          <p:cNvSpPr>
            <a:spLocks noGrp="1"/>
          </p:cNvSpPr>
          <p:nvPr>
            <p:ph type="body" idx="1"/>
          </p:nvPr>
        </p:nvSpPr>
        <p:spPr>
          <a:noFill/>
        </p:spPr>
        <p:txBody>
          <a:bodyPr/>
          <a:lstStyle/>
          <a:p>
            <a:endParaRPr lang="en-GB" altLang="fr-FR" smtClean="0">
              <a:ea typeface="ＭＳ Ｐゴシック" pitchFamily="34" charset="-128"/>
            </a:endParaRPr>
          </a:p>
        </p:txBody>
      </p:sp>
      <p:sp>
        <p:nvSpPr>
          <p:cNvPr id="415748" name="Slide Number Placeholder 3"/>
          <p:cNvSpPr>
            <a:spLocks noGrp="1"/>
          </p:cNvSpPr>
          <p:nvPr>
            <p:ph type="sldNum" sz="quarter" idx="5"/>
          </p:nvPr>
        </p:nvSpPr>
        <p:spPr>
          <a:noFill/>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CECBA7BE-9821-4C21-B0A3-76E261647191}" type="slidenum">
              <a:rPr lang="en-AU" altLang="fr-FR">
                <a:solidFill>
                  <a:prstClr val="black"/>
                </a:solidFill>
              </a:rPr>
              <a:pPr eaLnBrk="1" hangingPunct="1"/>
              <a:t>35</a:t>
            </a:fld>
            <a:endParaRPr lang="en-AU" altLang="fr-FR">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70" name="Slide Image Placeholder 1"/>
          <p:cNvSpPr>
            <a:spLocks noGrp="1" noRot="1" noChangeAspect="1" noTextEdit="1"/>
          </p:cNvSpPr>
          <p:nvPr>
            <p:ph type="sldImg"/>
          </p:nvPr>
        </p:nvSpPr>
        <p:spPr>
          <a:ln/>
        </p:spPr>
      </p:sp>
      <p:sp>
        <p:nvSpPr>
          <p:cNvPr id="416771" name="Notes Placeholder 2"/>
          <p:cNvSpPr>
            <a:spLocks noGrp="1"/>
          </p:cNvSpPr>
          <p:nvPr>
            <p:ph type="body" idx="1"/>
          </p:nvPr>
        </p:nvSpPr>
        <p:spPr>
          <a:noFill/>
        </p:spPr>
        <p:txBody>
          <a:bodyPr/>
          <a:lstStyle/>
          <a:p>
            <a:endParaRPr lang="en-GB" altLang="fr-FR" smtClean="0">
              <a:ea typeface="ＭＳ Ｐゴシック" pitchFamily="34" charset="-128"/>
            </a:endParaRPr>
          </a:p>
        </p:txBody>
      </p:sp>
      <p:sp>
        <p:nvSpPr>
          <p:cNvPr id="416772" name="Slide Number Placeholder 3"/>
          <p:cNvSpPr>
            <a:spLocks noGrp="1"/>
          </p:cNvSpPr>
          <p:nvPr>
            <p:ph type="sldNum" sz="quarter" idx="5"/>
          </p:nvPr>
        </p:nvSpPr>
        <p:spPr>
          <a:noFill/>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E99F7D8F-EE0A-4411-A652-B7EC8B8A8B49}" type="slidenum">
              <a:rPr lang="en-AU" altLang="fr-FR">
                <a:solidFill>
                  <a:prstClr val="black"/>
                </a:solidFill>
              </a:rPr>
              <a:pPr eaLnBrk="1" hangingPunct="1"/>
              <a:t>36</a:t>
            </a:fld>
            <a:endParaRPr lang="en-AU" altLang="fr-FR">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4" name="Slide Image Placeholder 1"/>
          <p:cNvSpPr>
            <a:spLocks noGrp="1" noRot="1" noChangeAspect="1" noTextEdit="1"/>
          </p:cNvSpPr>
          <p:nvPr>
            <p:ph type="sldImg"/>
          </p:nvPr>
        </p:nvSpPr>
        <p:spPr>
          <a:ln/>
        </p:spPr>
      </p:sp>
      <p:sp>
        <p:nvSpPr>
          <p:cNvPr id="417795" name="Notes Placeholder 2"/>
          <p:cNvSpPr>
            <a:spLocks noGrp="1"/>
          </p:cNvSpPr>
          <p:nvPr>
            <p:ph type="body" idx="1"/>
          </p:nvPr>
        </p:nvSpPr>
        <p:spPr>
          <a:noFill/>
        </p:spPr>
        <p:txBody>
          <a:bodyPr/>
          <a:lstStyle/>
          <a:p>
            <a:endParaRPr lang="en-GB" altLang="fr-FR" smtClean="0">
              <a:ea typeface="ＭＳ Ｐゴシック" pitchFamily="34" charset="-128"/>
            </a:endParaRPr>
          </a:p>
        </p:txBody>
      </p:sp>
      <p:sp>
        <p:nvSpPr>
          <p:cNvPr id="417796" name="Slide Number Placeholder 3"/>
          <p:cNvSpPr>
            <a:spLocks noGrp="1"/>
          </p:cNvSpPr>
          <p:nvPr>
            <p:ph type="sldNum" sz="quarter" idx="5"/>
          </p:nvPr>
        </p:nvSpPr>
        <p:spPr>
          <a:noFill/>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78119008-D5D4-415B-93CD-6F7165C9C5D5}" type="slidenum">
              <a:rPr lang="en-AU" altLang="fr-FR">
                <a:solidFill>
                  <a:prstClr val="black"/>
                </a:solidFill>
              </a:rPr>
              <a:pPr eaLnBrk="1" hangingPunct="1"/>
              <a:t>42</a:t>
            </a:fld>
            <a:endParaRPr lang="en-AU" altLang="fr-FR">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AU"/>
          </a:p>
        </p:txBody>
      </p:sp>
    </p:spTree>
    <p:extLst>
      <p:ext uri="{BB962C8B-B14F-4D97-AF65-F5344CB8AC3E}">
        <p14:creationId xmlns:p14="http://schemas.microsoft.com/office/powerpoint/2010/main" val="17898714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36780218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084888" y="836613"/>
            <a:ext cx="1943100" cy="5256212"/>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250825" y="836613"/>
            <a:ext cx="5681663" cy="5256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15780819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39124630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1573471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250825" y="1700213"/>
            <a:ext cx="3811588"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214813" y="1700213"/>
            <a:ext cx="3813175"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23154591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30604556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34801466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29902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7577967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AU"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24913429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50825" y="836613"/>
            <a:ext cx="7777163" cy="72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vert="horz" wrap="square" lIns="91440" tIns="45720" rIns="91440" bIns="45720" numCol="1" anchor="ctr" anchorCtr="0" compatLnSpc="1">
            <a:prstTxWarp prst="textNoShape">
              <a:avLst/>
            </a:prstTxWarp>
          </a:bodyPr>
          <a:lstStyle/>
          <a:p>
            <a:pPr lvl="0"/>
            <a:r>
              <a:rPr lang="en-AU" smtClean="0"/>
              <a:t>Click to edit Master title style</a:t>
            </a:r>
          </a:p>
        </p:txBody>
      </p:sp>
      <p:sp>
        <p:nvSpPr>
          <p:cNvPr id="1027" name="Rectangle 3"/>
          <p:cNvSpPr>
            <a:spLocks noGrp="1" noChangeArrowheads="1"/>
          </p:cNvSpPr>
          <p:nvPr>
            <p:ph type="body" idx="1"/>
          </p:nvPr>
        </p:nvSpPr>
        <p:spPr bwMode="auto">
          <a:xfrm>
            <a:off x="250825" y="1700213"/>
            <a:ext cx="7777163" cy="4392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vert="horz" wrap="square" lIns="91440" tIns="45720" rIns="91440" bIns="45720" numCol="1" anchor="t" anchorCtr="0" compatLnSpc="1">
            <a:prstTxWarp prst="textNoShape">
              <a:avLst/>
            </a:prstTxWarp>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p>
        </p:txBody>
      </p:sp>
      <p:sp>
        <p:nvSpPr>
          <p:cNvPr id="1028" name="Rectangle 7"/>
          <p:cNvSpPr>
            <a:spLocks noChangeArrowheads="1"/>
          </p:cNvSpPr>
          <p:nvPr userDrawn="1"/>
        </p:nvSpPr>
        <p:spPr bwMode="auto">
          <a:xfrm>
            <a:off x="0" y="333375"/>
            <a:ext cx="7667625" cy="358775"/>
          </a:xfrm>
          <a:prstGeom prst="rect">
            <a:avLst/>
          </a:prstGeom>
          <a:gradFill rotWithShape="1">
            <a:gsLst>
              <a:gs pos="0">
                <a:srgbClr val="3399FF"/>
              </a:gs>
              <a:gs pos="100000">
                <a:schemeClr val="bg1"/>
              </a:gs>
            </a:gsLst>
            <a:lin ang="0" scaled="1"/>
          </a:gradFill>
          <a:ln>
            <a:noFill/>
          </a:ln>
          <a:effectLst/>
          <a:extLst>
            <a:ext uri="{91240B29-F687-4f45-9708-019B960494DF}">
              <a14:hiddenLine xmlns:a14="http://schemas.microsoft.com/office/drawing/2010/main" w="9525">
                <a:solidFill>
                  <a:srgbClr val="33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pPr>
            <a:endParaRPr lang="en-US" altLang="en-US">
              <a:solidFill>
                <a:srgbClr val="000000"/>
              </a:solidFill>
            </a:endParaRPr>
          </a:p>
        </p:txBody>
      </p:sp>
      <p:sp>
        <p:nvSpPr>
          <p:cNvPr id="1029" name="Rectangle 8"/>
          <p:cNvSpPr>
            <a:spLocks noChangeArrowheads="1"/>
          </p:cNvSpPr>
          <p:nvPr userDrawn="1"/>
        </p:nvSpPr>
        <p:spPr bwMode="auto">
          <a:xfrm>
            <a:off x="1042988" y="6237288"/>
            <a:ext cx="8101012" cy="358775"/>
          </a:xfrm>
          <a:prstGeom prst="rect">
            <a:avLst/>
          </a:prstGeom>
          <a:gradFill rotWithShape="1">
            <a:gsLst>
              <a:gs pos="0">
                <a:schemeClr val="bg1"/>
              </a:gs>
              <a:gs pos="100000">
                <a:srgbClr val="3399FF"/>
              </a:gs>
            </a:gsLst>
            <a:lin ang="0" scaled="1"/>
          </a:gradFill>
          <a:ln>
            <a:noFill/>
          </a:ln>
          <a:effectLst/>
          <a:extLst>
            <a:ext uri="{91240B29-F687-4f45-9708-019B960494DF}">
              <a14:hiddenLine xmlns:a14="http://schemas.microsoft.com/office/drawing/2010/main" w="9525">
                <a:solidFill>
                  <a:srgbClr val="33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pPr>
            <a:endParaRPr lang="en-US" altLang="en-US">
              <a:solidFill>
                <a:srgbClr val="000000"/>
              </a:solidFill>
            </a:endParaRPr>
          </a:p>
        </p:txBody>
      </p:sp>
      <p:pic>
        <p:nvPicPr>
          <p:cNvPr id="1030" name="Picture 12"/>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7950" y="6016625"/>
            <a:ext cx="1368425"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2303062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0" fontAlgn="base" hangingPunct="0">
        <a:spcBef>
          <a:spcPct val="0"/>
        </a:spcBef>
        <a:spcAft>
          <a:spcPct val="0"/>
        </a:spcAft>
        <a:defRPr sz="3200">
          <a:solidFill>
            <a:schemeClr val="tx2"/>
          </a:solidFill>
          <a:latin typeface="+mj-lt"/>
          <a:ea typeface="ＭＳ Ｐゴシック" charset="0"/>
          <a:cs typeface="+mj-cs"/>
        </a:defRPr>
      </a:lvl1pPr>
      <a:lvl2pPr algn="l" rtl="0" eaLnBrk="0" fontAlgn="base" hangingPunct="0">
        <a:spcBef>
          <a:spcPct val="0"/>
        </a:spcBef>
        <a:spcAft>
          <a:spcPct val="0"/>
        </a:spcAft>
        <a:defRPr sz="3200">
          <a:solidFill>
            <a:schemeClr val="tx2"/>
          </a:solidFill>
          <a:latin typeface="Calibri" pitchFamily="34" charset="0"/>
          <a:ea typeface="ＭＳ Ｐゴシック" charset="0"/>
        </a:defRPr>
      </a:lvl2pPr>
      <a:lvl3pPr algn="l" rtl="0" eaLnBrk="0" fontAlgn="base" hangingPunct="0">
        <a:spcBef>
          <a:spcPct val="0"/>
        </a:spcBef>
        <a:spcAft>
          <a:spcPct val="0"/>
        </a:spcAft>
        <a:defRPr sz="3200">
          <a:solidFill>
            <a:schemeClr val="tx2"/>
          </a:solidFill>
          <a:latin typeface="Calibri" pitchFamily="34" charset="0"/>
          <a:ea typeface="ＭＳ Ｐゴシック" charset="0"/>
        </a:defRPr>
      </a:lvl3pPr>
      <a:lvl4pPr algn="l" rtl="0" eaLnBrk="0" fontAlgn="base" hangingPunct="0">
        <a:spcBef>
          <a:spcPct val="0"/>
        </a:spcBef>
        <a:spcAft>
          <a:spcPct val="0"/>
        </a:spcAft>
        <a:defRPr sz="3200">
          <a:solidFill>
            <a:schemeClr val="tx2"/>
          </a:solidFill>
          <a:latin typeface="Calibri" pitchFamily="34" charset="0"/>
          <a:ea typeface="ＭＳ Ｐゴシック" charset="0"/>
        </a:defRPr>
      </a:lvl4pPr>
      <a:lvl5pPr algn="l" rtl="0" eaLnBrk="0" fontAlgn="base" hangingPunct="0">
        <a:spcBef>
          <a:spcPct val="0"/>
        </a:spcBef>
        <a:spcAft>
          <a:spcPct val="0"/>
        </a:spcAft>
        <a:defRPr sz="3200">
          <a:solidFill>
            <a:schemeClr val="tx2"/>
          </a:solidFill>
          <a:latin typeface="Calibri" pitchFamily="34" charset="0"/>
          <a:ea typeface="ＭＳ Ｐゴシック" charset="0"/>
        </a:defRPr>
      </a:lvl5pPr>
      <a:lvl6pPr marL="457200" algn="l" rtl="0" fontAlgn="base">
        <a:spcBef>
          <a:spcPct val="0"/>
        </a:spcBef>
        <a:spcAft>
          <a:spcPct val="0"/>
        </a:spcAft>
        <a:defRPr sz="3200">
          <a:solidFill>
            <a:schemeClr val="tx2"/>
          </a:solidFill>
          <a:latin typeface="Calibri" pitchFamily="34" charset="0"/>
        </a:defRPr>
      </a:lvl6pPr>
      <a:lvl7pPr marL="914400" algn="l" rtl="0" fontAlgn="base">
        <a:spcBef>
          <a:spcPct val="0"/>
        </a:spcBef>
        <a:spcAft>
          <a:spcPct val="0"/>
        </a:spcAft>
        <a:defRPr sz="3200">
          <a:solidFill>
            <a:schemeClr val="tx2"/>
          </a:solidFill>
          <a:latin typeface="Calibri" pitchFamily="34" charset="0"/>
        </a:defRPr>
      </a:lvl7pPr>
      <a:lvl8pPr marL="1371600" algn="l" rtl="0" fontAlgn="base">
        <a:spcBef>
          <a:spcPct val="0"/>
        </a:spcBef>
        <a:spcAft>
          <a:spcPct val="0"/>
        </a:spcAft>
        <a:defRPr sz="3200">
          <a:solidFill>
            <a:schemeClr val="tx2"/>
          </a:solidFill>
          <a:latin typeface="Calibri" pitchFamily="34" charset="0"/>
        </a:defRPr>
      </a:lvl8pPr>
      <a:lvl9pPr marL="1828800" algn="l" rtl="0" fontAlgn="base">
        <a:spcBef>
          <a:spcPct val="0"/>
        </a:spcBef>
        <a:spcAft>
          <a:spcPct val="0"/>
        </a:spcAft>
        <a:defRPr sz="3200">
          <a:solidFill>
            <a:schemeClr val="tx2"/>
          </a:solidFill>
          <a:latin typeface="Calibri" pitchFamily="34" charset="0"/>
        </a:defRPr>
      </a:lvl9pPr>
    </p:titleStyle>
    <p:bodyStyle>
      <a:lvl1pPr marL="342900" indent="-342900" algn="l" rtl="0" eaLnBrk="0" fontAlgn="base" hangingPunct="0">
        <a:spcBef>
          <a:spcPct val="20000"/>
        </a:spcBef>
        <a:spcAft>
          <a:spcPct val="0"/>
        </a:spcAft>
        <a:defRPr sz="24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4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400">
          <a:solidFill>
            <a:schemeClr val="tx1"/>
          </a:solidFill>
          <a:latin typeface="+mn-lt"/>
          <a:ea typeface="ＭＳ Ｐゴシック" charset="0"/>
        </a:defRPr>
      </a:lvl5pPr>
      <a:lvl6pPr marL="2514600" indent="-228600" algn="l" rtl="0" fontAlgn="base">
        <a:spcBef>
          <a:spcPct val="20000"/>
        </a:spcBef>
        <a:spcAft>
          <a:spcPct val="0"/>
        </a:spcAft>
        <a:buChar char="»"/>
        <a:defRPr sz="2400">
          <a:solidFill>
            <a:schemeClr val="tx1"/>
          </a:solidFill>
          <a:latin typeface="+mn-lt"/>
        </a:defRPr>
      </a:lvl6pPr>
      <a:lvl7pPr marL="2971800" indent="-228600" algn="l" rtl="0" fontAlgn="base">
        <a:spcBef>
          <a:spcPct val="20000"/>
        </a:spcBef>
        <a:spcAft>
          <a:spcPct val="0"/>
        </a:spcAft>
        <a:buChar char="»"/>
        <a:defRPr sz="2400">
          <a:solidFill>
            <a:schemeClr val="tx1"/>
          </a:solidFill>
          <a:latin typeface="+mn-lt"/>
        </a:defRPr>
      </a:lvl7pPr>
      <a:lvl8pPr marL="3429000" indent="-228600" algn="l" rtl="0" fontAlgn="base">
        <a:spcBef>
          <a:spcPct val="20000"/>
        </a:spcBef>
        <a:spcAft>
          <a:spcPct val="0"/>
        </a:spcAft>
        <a:buChar char="»"/>
        <a:defRPr sz="2400">
          <a:solidFill>
            <a:schemeClr val="tx1"/>
          </a:solidFill>
          <a:latin typeface="+mn-lt"/>
        </a:defRPr>
      </a:lvl8pPr>
      <a:lvl9pPr marL="3886200" indent="-228600" algn="l" rtl="0" fontAlgn="base">
        <a:spcBef>
          <a:spcPct val="20000"/>
        </a:spcBef>
        <a:spcAft>
          <a:spcPct val="0"/>
        </a:spcAft>
        <a:buChar char="»"/>
        <a:defRPr sz="2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em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3.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itle 1"/>
          <p:cNvSpPr>
            <a:spLocks noGrp="1"/>
          </p:cNvSpPr>
          <p:nvPr>
            <p:ph type="ctrTitle"/>
          </p:nvPr>
        </p:nvSpPr>
        <p:spPr/>
        <p:txBody>
          <a:bodyPr/>
          <a:lstStyle/>
          <a:p>
            <a:pPr algn="ctr">
              <a:defRPr/>
            </a:pPr>
            <a:r>
              <a:rPr lang="fr-FR" sz="4800" b="1" noProof="0" dirty="0" smtClean="0">
                <a:solidFill>
                  <a:srgbClr val="000000"/>
                </a:solidFill>
                <a:ea typeface="ＭＳ Ｐゴシック" pitchFamily="34" charset="-128"/>
              </a:rPr>
              <a:t>Principes de la gestion de cas</a:t>
            </a:r>
          </a:p>
        </p:txBody>
      </p:sp>
      <p:sp>
        <p:nvSpPr>
          <p:cNvPr id="97283" name="Subtitle 2"/>
          <p:cNvSpPr>
            <a:spLocks noGrp="1"/>
          </p:cNvSpPr>
          <p:nvPr>
            <p:ph type="subTitle" idx="1"/>
          </p:nvPr>
        </p:nvSpPr>
        <p:spPr/>
        <p:txBody>
          <a:bodyPr/>
          <a:lstStyle/>
          <a:p>
            <a:pPr>
              <a:defRPr/>
            </a:pPr>
            <a:r>
              <a:rPr lang="fr-FR" b="1" noProof="0" dirty="0" smtClean="0">
                <a:solidFill>
                  <a:srgbClr val="000000"/>
                </a:solidFill>
                <a:ea typeface="ＭＳ Ｐゴシック" pitchFamily="34" charset="-128"/>
              </a:rPr>
              <a:t>Module C : Principes de gestion de </a:t>
            </a:r>
            <a:r>
              <a:rPr lang="en-US" b="1" noProof="0" dirty="0" err="1" smtClean="0">
                <a:solidFill>
                  <a:srgbClr val="000000"/>
                </a:solidFill>
                <a:ea typeface="ＭＳ Ｐゴシック" pitchFamily="34" charset="-128"/>
              </a:rPr>
              <a:t>cas</a:t>
            </a:r>
            <a:endParaRPr lang="fr-FR" b="1" noProof="0" dirty="0" smtClean="0">
              <a:solidFill>
                <a:srgbClr val="000000"/>
              </a:solidFill>
              <a:ea typeface="ＭＳ Ｐゴシック" pitchFamily="34" charset="-128"/>
            </a:endParaRPr>
          </a:p>
          <a:p>
            <a:pPr>
              <a:defRPr/>
            </a:pPr>
            <a:endParaRPr lang="fr-FR" b="1" noProof="0" dirty="0" smtClean="0">
              <a:solidFill>
                <a:srgbClr val="000000"/>
              </a:solidFill>
              <a:ea typeface="ＭＳ Ｐゴシック" pitchFamily="34" charset="-128"/>
            </a:endParaRPr>
          </a:p>
          <a:p>
            <a:pPr>
              <a:defRPr/>
            </a:pPr>
            <a:r>
              <a:rPr lang="fr-FR" b="1" noProof="0" dirty="0" smtClean="0">
                <a:solidFill>
                  <a:srgbClr val="000000"/>
                </a:solidFill>
                <a:ea typeface="ＭＳ Ｐゴシック" pitchFamily="34" charset="-128"/>
              </a:rPr>
              <a:t>Formation à la gestion de </a:t>
            </a:r>
            <a:r>
              <a:rPr lang="en-US" b="1" noProof="0" dirty="0" err="1" smtClean="0">
                <a:solidFill>
                  <a:srgbClr val="000000"/>
                </a:solidFill>
                <a:ea typeface="ＭＳ Ｐゴシック" pitchFamily="34" charset="-128"/>
              </a:rPr>
              <a:t>cas</a:t>
            </a:r>
            <a:endParaRPr lang="fr-FR" b="1"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2846173259"/>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itle 1"/>
          <p:cNvSpPr>
            <a:spLocks noGrp="1"/>
          </p:cNvSpPr>
          <p:nvPr>
            <p:ph type="title"/>
          </p:nvPr>
        </p:nvSpPr>
        <p:spPr/>
        <p:txBody>
          <a:bodyPr/>
          <a:lstStyle/>
          <a:p>
            <a:pPr>
              <a:defRPr/>
            </a:pPr>
            <a:r>
              <a:rPr lang="fr-FR" b="1" noProof="0" smtClean="0">
                <a:solidFill>
                  <a:srgbClr val="000000"/>
                </a:solidFill>
                <a:ea typeface="ＭＳ Ｐゴシック" pitchFamily="34" charset="-128"/>
              </a:rPr>
              <a:t>Points clés de l'apprentissage</a:t>
            </a:r>
          </a:p>
        </p:txBody>
      </p:sp>
      <p:sp>
        <p:nvSpPr>
          <p:cNvPr id="106499" name="Content Placeholder 2"/>
          <p:cNvSpPr>
            <a:spLocks noGrp="1"/>
          </p:cNvSpPr>
          <p:nvPr>
            <p:ph idx="1"/>
          </p:nvPr>
        </p:nvSpPr>
        <p:spPr>
          <a:xfrm>
            <a:off x="250825" y="1700213"/>
            <a:ext cx="8353425" cy="4392612"/>
          </a:xfrm>
        </p:spPr>
        <p:txBody>
          <a:bodyPr/>
          <a:lstStyle/>
          <a:p>
            <a:pPr marL="0" indent="0">
              <a:defRPr/>
            </a:pPr>
            <a:r>
              <a:rPr lang="fr-FR" altLang="en-US" noProof="0" dirty="0" smtClean="0">
                <a:solidFill>
                  <a:srgbClr val="000000"/>
                </a:solidFill>
                <a:ea typeface="ＭＳ Ｐゴシック" pitchFamily="34" charset="-128"/>
              </a:rPr>
              <a:t>Vous devez </a:t>
            </a:r>
            <a:r>
              <a:rPr lang="fr-FR" altLang="en-US" b="1" noProof="0" dirty="0" smtClean="0">
                <a:solidFill>
                  <a:srgbClr val="000000"/>
                </a:solidFill>
                <a:ea typeface="ＭＳ Ｐゴシック" pitchFamily="34" charset="-128"/>
              </a:rPr>
              <a:t>connaître et comprendre </a:t>
            </a:r>
            <a:r>
              <a:rPr lang="fr-FR" altLang="en-US" noProof="0" dirty="0" smtClean="0">
                <a:solidFill>
                  <a:srgbClr val="000000"/>
                </a:solidFill>
                <a:ea typeface="ＭＳ Ｐゴシック" pitchFamily="34" charset="-128"/>
              </a:rPr>
              <a:t>les principes afin de </a:t>
            </a:r>
            <a:r>
              <a:rPr lang="fr-FR" altLang="en-US" b="1" noProof="0" dirty="0" smtClean="0">
                <a:solidFill>
                  <a:srgbClr val="000000"/>
                </a:solidFill>
                <a:ea typeface="ＭＳ Ｐゴシック" pitchFamily="34" charset="-128"/>
              </a:rPr>
              <a:t>les suivre.</a:t>
            </a:r>
          </a:p>
          <a:p>
            <a:pPr marL="0" indent="0">
              <a:buFontTx/>
              <a:buChar char="•"/>
              <a:defRPr/>
            </a:pPr>
            <a:r>
              <a:rPr lang="fr-FR" altLang="en-US" noProof="0" dirty="0" smtClean="0">
                <a:solidFill>
                  <a:srgbClr val="000000"/>
                </a:solidFill>
                <a:ea typeface="ＭＳ Ｐゴシック" pitchFamily="34" charset="-128"/>
              </a:rPr>
              <a:t>Appliquer les principes </a:t>
            </a:r>
            <a:r>
              <a:rPr lang="fr-FR" altLang="en-US" b="1" noProof="0" dirty="0" smtClean="0">
                <a:solidFill>
                  <a:srgbClr val="000000"/>
                </a:solidFill>
                <a:ea typeface="ＭＳ Ｐゴシック" pitchFamily="34" charset="-128"/>
              </a:rPr>
              <a:t>ne sera pas toujours aisé. </a:t>
            </a:r>
          </a:p>
          <a:p>
            <a:pPr marL="0" indent="0">
              <a:buFontTx/>
              <a:buChar char="•"/>
              <a:defRPr/>
            </a:pPr>
            <a:r>
              <a:rPr lang="fr-FR" altLang="en-US" noProof="0" dirty="0" smtClean="0">
                <a:solidFill>
                  <a:srgbClr val="000000"/>
                </a:solidFill>
                <a:ea typeface="ＭＳ Ｐゴシック" pitchFamily="34" charset="-128"/>
              </a:rPr>
              <a:t>Soyez </a:t>
            </a:r>
            <a:r>
              <a:rPr lang="fr-FR" altLang="en-US" b="1" noProof="0" dirty="0" smtClean="0">
                <a:solidFill>
                  <a:srgbClr val="000000"/>
                </a:solidFill>
                <a:ea typeface="ＭＳ Ｐゴシック" pitchFamily="34" charset="-128"/>
              </a:rPr>
              <a:t>préparé</a:t>
            </a:r>
            <a:r>
              <a:rPr lang="fr-FR" altLang="en-US" noProof="0" dirty="0" smtClean="0">
                <a:solidFill>
                  <a:srgbClr val="000000"/>
                </a:solidFill>
                <a:ea typeface="ＭＳ Ｐゴシック" pitchFamily="34" charset="-128"/>
              </a:rPr>
              <a:t> à faire face à des difficultés. </a:t>
            </a:r>
          </a:p>
          <a:p>
            <a:pPr marL="0" indent="0">
              <a:defRPr/>
            </a:pPr>
            <a:endParaRPr lang="fr-FR" altLang="en-US" noProof="0" dirty="0" smtClean="0">
              <a:solidFill>
                <a:srgbClr val="000000"/>
              </a:solidFill>
              <a:ea typeface="ＭＳ Ｐゴシック" pitchFamily="34" charset="-128"/>
            </a:endParaRPr>
          </a:p>
          <a:p>
            <a:pPr marL="0" indent="0">
              <a:defRPr/>
            </a:pPr>
            <a:r>
              <a:rPr lang="fr-FR" altLang="en-US" noProof="0" dirty="0" smtClean="0">
                <a:solidFill>
                  <a:srgbClr val="000000"/>
                </a:solidFill>
                <a:ea typeface="ＭＳ Ｐゴシック" pitchFamily="34" charset="-128"/>
              </a:rPr>
              <a:t>Pour appliquer les principes vous devez être en mesure de </a:t>
            </a:r>
            <a:r>
              <a:rPr lang="fr-FR" altLang="en-US" b="1" noProof="0" dirty="0" smtClean="0">
                <a:solidFill>
                  <a:srgbClr val="000000"/>
                </a:solidFill>
                <a:ea typeface="ＭＳ Ｐゴシック" pitchFamily="34" charset="-128"/>
              </a:rPr>
              <a:t>leur expliquer :</a:t>
            </a:r>
          </a:p>
          <a:p>
            <a:pPr marL="0" indent="0">
              <a:buFontTx/>
              <a:buChar char="•"/>
              <a:defRPr/>
            </a:pPr>
            <a:r>
              <a:rPr lang="fr-FR" altLang="en-US" noProof="0" dirty="0" smtClean="0">
                <a:solidFill>
                  <a:srgbClr val="000000"/>
                </a:solidFill>
                <a:ea typeface="ＭＳ Ｐゴシック" pitchFamily="34" charset="-128"/>
              </a:rPr>
              <a:t>Simplement </a:t>
            </a:r>
          </a:p>
          <a:p>
            <a:pPr marL="0" indent="0">
              <a:buFontTx/>
              <a:buChar char="•"/>
              <a:defRPr/>
            </a:pPr>
            <a:r>
              <a:rPr lang="fr-FR" altLang="en-US" dirty="0">
                <a:solidFill>
                  <a:srgbClr val="000000"/>
                </a:solidFill>
                <a:ea typeface="ＭＳ Ｐゴシック" pitchFamily="34" charset="-128"/>
              </a:rPr>
              <a:t>P</a:t>
            </a:r>
            <a:r>
              <a:rPr lang="fr-FR" altLang="en-US" noProof="0" dirty="0" err="1" smtClean="0">
                <a:solidFill>
                  <a:srgbClr val="000000"/>
                </a:solidFill>
                <a:ea typeface="ＭＳ Ｐゴシック" pitchFamily="34" charset="-128"/>
              </a:rPr>
              <a:t>ar</a:t>
            </a:r>
            <a:r>
              <a:rPr lang="fr-FR" altLang="en-US" noProof="0" dirty="0" smtClean="0">
                <a:solidFill>
                  <a:srgbClr val="000000"/>
                </a:solidFill>
                <a:ea typeface="ＭＳ Ｐゴシック" pitchFamily="34" charset="-128"/>
              </a:rPr>
              <a:t> un moyen adapté aux principaux groupes au sein desquels vous travaillez</a:t>
            </a:r>
          </a:p>
        </p:txBody>
      </p:sp>
    </p:spTree>
    <p:extLst>
      <p:ext uri="{BB962C8B-B14F-4D97-AF65-F5344CB8AC3E}">
        <p14:creationId xmlns:p14="http://schemas.microsoft.com/office/powerpoint/2010/main" val="1985824280"/>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solidFill>
                <a:schemeClr val="tx1"/>
              </a:solidFill>
            </a:endParaRPr>
          </a:p>
        </p:txBody>
      </p:sp>
      <p:sp>
        <p:nvSpPr>
          <p:cNvPr id="3" name="Content Placeholder 2"/>
          <p:cNvSpPr>
            <a:spLocks noGrp="1"/>
          </p:cNvSpPr>
          <p:nvPr>
            <p:ph idx="1"/>
          </p:nvPr>
        </p:nvSpPr>
        <p:spPr/>
        <p:txBody>
          <a:bodyPr/>
          <a:lstStyle/>
          <a:p>
            <a:endParaRPr lang="en-GB"/>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39752" y="2204864"/>
            <a:ext cx="3842464" cy="3096344"/>
          </a:xfrm>
          <a:prstGeom prst="rect">
            <a:avLst/>
          </a:prstGeom>
          <a:noFill/>
          <a:ln>
            <a:noFill/>
          </a:ln>
        </p:spPr>
      </p:pic>
    </p:spTree>
    <p:extLst>
      <p:ext uri="{BB962C8B-B14F-4D97-AF65-F5344CB8AC3E}">
        <p14:creationId xmlns:p14="http://schemas.microsoft.com/office/powerpoint/2010/main" val="31660967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Title 1"/>
          <p:cNvSpPr>
            <a:spLocks noGrp="1"/>
          </p:cNvSpPr>
          <p:nvPr>
            <p:ph type="title"/>
          </p:nvPr>
        </p:nvSpPr>
        <p:spPr/>
        <p:txBody>
          <a:bodyPr/>
          <a:lstStyle/>
          <a:p>
            <a:pPr algn="ctr">
              <a:defRPr/>
            </a:pPr>
            <a:r>
              <a:rPr lang="fr-FR" cap="none" noProof="0" smtClean="0">
                <a:solidFill>
                  <a:srgbClr val="000000"/>
                </a:solidFill>
                <a:ea typeface="ＭＳ Ｐゴシック" pitchFamily="34" charset="-128"/>
              </a:rPr>
              <a:t>EXERCICE 3</a:t>
            </a:r>
          </a:p>
        </p:txBody>
      </p:sp>
      <p:sp>
        <p:nvSpPr>
          <p:cNvPr id="107523" name="Text Placeholder 2"/>
          <p:cNvSpPr>
            <a:spLocks noGrp="1"/>
          </p:cNvSpPr>
          <p:nvPr>
            <p:ph type="body" idx="1"/>
          </p:nvPr>
        </p:nvSpPr>
        <p:spPr/>
        <p:txBody>
          <a:bodyPr/>
          <a:lstStyle/>
          <a:p>
            <a:pPr algn="ctr">
              <a:defRPr/>
            </a:pPr>
            <a:r>
              <a:rPr lang="fr-FR" sz="3600" b="1" noProof="0" smtClean="0">
                <a:solidFill>
                  <a:srgbClr val="000000"/>
                </a:solidFill>
                <a:ea typeface="ＭＳ Ｐゴシック" pitchFamily="34" charset="-128"/>
              </a:rPr>
              <a:t>Principes de gestion de l'information  </a:t>
            </a:r>
          </a:p>
        </p:txBody>
      </p:sp>
    </p:spTree>
    <p:extLst>
      <p:ext uri="{BB962C8B-B14F-4D97-AF65-F5344CB8AC3E}">
        <p14:creationId xmlns:p14="http://schemas.microsoft.com/office/powerpoint/2010/main" val="2910156340"/>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Title 1"/>
          <p:cNvSpPr>
            <a:spLocks noGrp="1"/>
          </p:cNvSpPr>
          <p:nvPr>
            <p:ph type="title"/>
          </p:nvPr>
        </p:nvSpPr>
        <p:spPr/>
        <p:txBody>
          <a:bodyPr/>
          <a:lstStyle/>
          <a:p>
            <a:pPr algn="ctr">
              <a:defRPr/>
            </a:pPr>
            <a:r>
              <a:rPr lang="fr-FR" b="1" noProof="0" dirty="0" smtClean="0">
                <a:solidFill>
                  <a:srgbClr val="000000"/>
                </a:solidFill>
                <a:ea typeface="ＭＳ Ｐゴシック" pitchFamily="34" charset="-128"/>
              </a:rPr>
              <a:t>CARROUSEL  </a:t>
            </a:r>
            <a:endParaRPr lang="fr-FR" b="1" noProof="0" dirty="0" smtClean="0">
              <a:solidFill>
                <a:srgbClr val="000000"/>
              </a:solidFill>
              <a:ea typeface="ＭＳ Ｐゴシック" pitchFamily="34" charset="-128"/>
            </a:endParaRPr>
          </a:p>
        </p:txBody>
      </p:sp>
      <p:pic>
        <p:nvPicPr>
          <p:cNvPr id="108547" name="Content Placeholder 3" descr="1-complexity-of-a-web-bojana-randall.jpg"/>
          <p:cNvPicPr>
            <a:picLocks noGrp="1" noChangeAspect="1"/>
          </p:cNvPicPr>
          <p:nvPr>
            <p:ph idx="1"/>
          </p:nvPr>
        </p:nvPicPr>
        <p:blipFill>
          <a:blip r:embed="rId2"/>
          <a:srcRect/>
          <a:stretch>
            <a:fillRect/>
          </a:stretch>
        </p:blipFill>
        <p:spPr>
          <a:xfrm>
            <a:off x="1946275" y="1700213"/>
            <a:ext cx="4386263" cy="4392612"/>
          </a:xfrm>
        </p:spPr>
      </p:pic>
    </p:spTree>
    <p:extLst>
      <p:ext uri="{BB962C8B-B14F-4D97-AF65-F5344CB8AC3E}">
        <p14:creationId xmlns:p14="http://schemas.microsoft.com/office/powerpoint/2010/main" val="715260872"/>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itle 1"/>
          <p:cNvSpPr>
            <a:spLocks noGrp="1"/>
          </p:cNvSpPr>
          <p:nvPr>
            <p:ph type="title"/>
          </p:nvPr>
        </p:nvSpPr>
        <p:spPr/>
        <p:txBody>
          <a:bodyPr/>
          <a:lstStyle/>
          <a:p>
            <a:pPr>
              <a:defRPr/>
            </a:pPr>
            <a:r>
              <a:rPr lang="fr-FR" b="1" noProof="0" smtClean="0">
                <a:solidFill>
                  <a:srgbClr val="000000"/>
                </a:solidFill>
                <a:ea typeface="ＭＳ Ｐゴシック" pitchFamily="34" charset="-128"/>
              </a:rPr>
              <a:t>Consentement éclairé</a:t>
            </a:r>
          </a:p>
        </p:txBody>
      </p:sp>
      <p:sp>
        <p:nvSpPr>
          <p:cNvPr id="109571" name="Content Placeholder 2"/>
          <p:cNvSpPr>
            <a:spLocks noGrp="1"/>
          </p:cNvSpPr>
          <p:nvPr>
            <p:ph idx="1"/>
          </p:nvPr>
        </p:nvSpPr>
        <p:spPr/>
        <p:txBody>
          <a:bodyPr/>
          <a:lstStyle/>
          <a:p>
            <a:pPr>
              <a:buFontTx/>
              <a:buChar char="•"/>
              <a:defRPr/>
            </a:pPr>
            <a:endParaRPr lang="fr-FR" b="1" noProof="0" dirty="0" smtClean="0">
              <a:solidFill>
                <a:srgbClr val="000000"/>
              </a:solidFill>
              <a:ea typeface="ＭＳ Ｐゴシック" pitchFamily="34" charset="-128"/>
            </a:endParaRPr>
          </a:p>
          <a:p>
            <a:pPr>
              <a:buFontTx/>
              <a:buChar char="•"/>
              <a:defRPr/>
            </a:pPr>
            <a:r>
              <a:rPr lang="fr-FR" noProof="0" dirty="0" smtClean="0">
                <a:solidFill>
                  <a:srgbClr val="000000"/>
                </a:solidFill>
                <a:ea typeface="ＭＳ Ｐゴシック" pitchFamily="34" charset="-128"/>
              </a:rPr>
              <a:t>L'accord volontaire d'un individu qui a la capacité de donner un consentement, et qui exerce un choix libre et éclairé.</a:t>
            </a:r>
          </a:p>
          <a:p>
            <a:pPr>
              <a:buFontTx/>
              <a:buChar char="•"/>
              <a:defRPr/>
            </a:pPr>
            <a:r>
              <a:rPr lang="fr-FR" noProof="0" dirty="0" smtClean="0">
                <a:solidFill>
                  <a:srgbClr val="000000"/>
                </a:solidFill>
                <a:ea typeface="ＭＳ Ｐゴシック" pitchFamily="34" charset="-128"/>
              </a:rPr>
              <a:t>Le consentement doit toujours être recherché auprès des enfants et de leurs familles / tuteurs avant l’accès aux services.  </a:t>
            </a:r>
          </a:p>
          <a:p>
            <a:pPr>
              <a:buFontTx/>
              <a:buChar char="•"/>
              <a:defRPr/>
            </a:pPr>
            <a:r>
              <a:rPr lang="fr-FR" noProof="0" dirty="0" smtClean="0">
                <a:solidFill>
                  <a:srgbClr val="000000"/>
                </a:solidFill>
                <a:ea typeface="ＭＳ Ｐゴシック" pitchFamily="34" charset="-128"/>
              </a:rPr>
              <a:t>Pour assurer un « Consentement éclairé », la personne doit être en mesure de comprendre pleinement ce à quoi elle consent.  </a:t>
            </a:r>
          </a:p>
          <a:p>
            <a:pPr>
              <a:buFontTx/>
              <a:buChar char="•"/>
              <a:defRPr/>
            </a:pPr>
            <a:endParaRPr lang="fr-FR" noProof="0" dirty="0" smtClean="0">
              <a:solidFill>
                <a:srgbClr val="000000"/>
              </a:solidFill>
              <a:ea typeface="ＭＳ Ｐゴシック" pitchFamily="34" charset="-128"/>
            </a:endParaRPr>
          </a:p>
          <a:p>
            <a:pPr>
              <a:defRPr/>
            </a:pPr>
            <a:endParaRPr lang="fr-FR"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1215097537"/>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1"/>
          <p:cNvSpPr>
            <a:spLocks noGrp="1"/>
          </p:cNvSpPr>
          <p:nvPr>
            <p:ph type="title"/>
          </p:nvPr>
        </p:nvSpPr>
        <p:spPr/>
        <p:txBody>
          <a:bodyPr/>
          <a:lstStyle/>
          <a:p>
            <a:pPr>
              <a:defRPr/>
            </a:pPr>
            <a:r>
              <a:rPr lang="fr-FR" b="1" noProof="0" dirty="0" smtClean="0">
                <a:solidFill>
                  <a:srgbClr val="000000"/>
                </a:solidFill>
                <a:ea typeface="ＭＳ Ｐゴシック" pitchFamily="34" charset="-128"/>
              </a:rPr>
              <a:t>Accord éclairé</a:t>
            </a:r>
          </a:p>
        </p:txBody>
      </p:sp>
      <p:sp>
        <p:nvSpPr>
          <p:cNvPr id="110595" name="Content Placeholder 2"/>
          <p:cNvSpPr>
            <a:spLocks noGrp="1"/>
          </p:cNvSpPr>
          <p:nvPr>
            <p:ph idx="1"/>
          </p:nvPr>
        </p:nvSpPr>
        <p:spPr>
          <a:xfrm>
            <a:off x="250825" y="1700213"/>
            <a:ext cx="7921625" cy="4392612"/>
          </a:xfrm>
        </p:spPr>
        <p:txBody>
          <a:bodyPr/>
          <a:lstStyle/>
          <a:p>
            <a:pPr>
              <a:defRPr/>
            </a:pPr>
            <a:endParaRPr lang="fr-FR" noProof="0" dirty="0" smtClean="0">
              <a:solidFill>
                <a:srgbClr val="000000"/>
              </a:solidFill>
              <a:ea typeface="ＭＳ Ｐゴシック" pitchFamily="34" charset="-128"/>
            </a:endParaRPr>
          </a:p>
          <a:p>
            <a:pPr>
              <a:defRPr/>
            </a:pPr>
            <a:r>
              <a:rPr lang="fr-FR" noProof="0" dirty="0" smtClean="0">
                <a:solidFill>
                  <a:srgbClr val="000000"/>
                </a:solidFill>
                <a:ea typeface="ＭＳ Ｐゴシック" pitchFamily="34" charset="-128"/>
              </a:rPr>
              <a:t>Volonté exprimée de participer aux services. </a:t>
            </a:r>
          </a:p>
          <a:p>
            <a:pPr>
              <a:defRPr/>
            </a:pPr>
            <a:r>
              <a:rPr lang="fr-FR" noProof="0" dirty="0" smtClean="0">
                <a:solidFill>
                  <a:srgbClr val="000000"/>
                </a:solidFill>
                <a:ea typeface="ＭＳ Ｐゴシック" pitchFamily="34" charset="-128"/>
              </a:rPr>
              <a:t> </a:t>
            </a:r>
          </a:p>
          <a:p>
            <a:pPr>
              <a:defRPr/>
            </a:pPr>
            <a:r>
              <a:rPr lang="fr-FR" noProof="0" dirty="0" smtClean="0">
                <a:solidFill>
                  <a:srgbClr val="000000"/>
                </a:solidFill>
                <a:ea typeface="ＭＳ Ｐゴシック" pitchFamily="34" charset="-128"/>
              </a:rPr>
              <a:t>L’« accord éclairé » est recherché auprès des enfants :</a:t>
            </a:r>
          </a:p>
          <a:p>
            <a:pPr>
              <a:defRPr/>
            </a:pPr>
            <a:endParaRPr lang="fr-FR" noProof="0" dirty="0" smtClean="0">
              <a:solidFill>
                <a:srgbClr val="000000"/>
              </a:solidFill>
              <a:ea typeface="ＭＳ Ｐゴシック" pitchFamily="34" charset="-128"/>
            </a:endParaRPr>
          </a:p>
          <a:p>
            <a:pPr>
              <a:buFontTx/>
              <a:buChar char="•"/>
              <a:defRPr/>
            </a:pPr>
            <a:r>
              <a:rPr lang="fr-FR" noProof="0" dirty="0" smtClean="0">
                <a:solidFill>
                  <a:srgbClr val="000000"/>
                </a:solidFill>
                <a:ea typeface="ＭＳ Ｐゴシック" pitchFamily="34" charset="-128"/>
              </a:rPr>
              <a:t>qui naturellement ou en vertu de la loi sont trop jeunes pour donner leur consentement éclairé</a:t>
            </a:r>
          </a:p>
          <a:p>
            <a:pPr>
              <a:buFontTx/>
              <a:buChar char="•"/>
              <a:defRPr/>
            </a:pPr>
            <a:r>
              <a:rPr lang="fr-FR" noProof="0" dirty="0" smtClean="0">
                <a:solidFill>
                  <a:srgbClr val="000000"/>
                </a:solidFill>
                <a:ea typeface="ＭＳ Ｐゴシック" pitchFamily="34" charset="-128"/>
              </a:rPr>
              <a:t>qui sont suffisamment grands pour comprendre et consentir à participer aux services</a:t>
            </a:r>
          </a:p>
          <a:p>
            <a:pPr algn="ctr">
              <a:defRPr/>
            </a:pPr>
            <a:endParaRPr lang="fr-FR" sz="1800" noProof="0" dirty="0" smtClean="0">
              <a:solidFill>
                <a:srgbClr val="000000"/>
              </a:solidFill>
              <a:ea typeface="ＭＳ Ｐゴシック" pitchFamily="34" charset="-128"/>
            </a:endParaRPr>
          </a:p>
          <a:p>
            <a:pPr algn="ctr">
              <a:defRPr/>
            </a:pPr>
            <a:endParaRPr lang="fr-FR" sz="1800" noProof="0" dirty="0" smtClean="0">
              <a:solidFill>
                <a:srgbClr val="000000"/>
              </a:solidFill>
              <a:ea typeface="ＭＳ Ｐゴシック" pitchFamily="34" charset="-128"/>
            </a:endParaRPr>
          </a:p>
          <a:p>
            <a:pPr>
              <a:defRPr/>
            </a:pPr>
            <a:endParaRPr lang="fr-FR" sz="1800"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289477041"/>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itle 1"/>
          <p:cNvSpPr>
            <a:spLocks noGrp="1"/>
          </p:cNvSpPr>
          <p:nvPr>
            <p:ph type="title"/>
          </p:nvPr>
        </p:nvSpPr>
        <p:spPr/>
        <p:txBody>
          <a:bodyPr/>
          <a:lstStyle/>
          <a:p>
            <a:pPr>
              <a:defRPr/>
            </a:pPr>
            <a:r>
              <a:rPr lang="fr-FR" b="1" noProof="0" dirty="0" smtClean="0">
                <a:solidFill>
                  <a:srgbClr val="000000"/>
                </a:solidFill>
                <a:ea typeface="ＭＳ Ｐゴシック" pitchFamily="34" charset="-128"/>
              </a:rPr>
              <a:t>Le consentement éclairé / l’accord</a:t>
            </a:r>
          </a:p>
        </p:txBody>
      </p:sp>
      <p:sp>
        <p:nvSpPr>
          <p:cNvPr id="111619" name="Content Placeholder 2"/>
          <p:cNvSpPr>
            <a:spLocks noGrp="1"/>
          </p:cNvSpPr>
          <p:nvPr>
            <p:ph idx="1"/>
          </p:nvPr>
        </p:nvSpPr>
        <p:spPr>
          <a:xfrm>
            <a:off x="250825" y="1700213"/>
            <a:ext cx="8066088" cy="4392612"/>
          </a:xfrm>
        </p:spPr>
        <p:txBody>
          <a:bodyPr/>
          <a:lstStyle/>
          <a:p>
            <a:pPr>
              <a:defRPr/>
            </a:pPr>
            <a:r>
              <a:rPr lang="fr-FR" sz="2250" noProof="0" dirty="0" smtClean="0">
                <a:solidFill>
                  <a:srgbClr val="000000"/>
                </a:solidFill>
                <a:ea typeface="ＭＳ Ｐゴシック" pitchFamily="34" charset="-128"/>
              </a:rPr>
              <a:t>Fournit des informations sur :</a:t>
            </a:r>
          </a:p>
          <a:p>
            <a:pPr>
              <a:buFont typeface="Wingdings" pitchFamily="2" charset="2"/>
              <a:buChar char="ü"/>
              <a:defRPr/>
            </a:pPr>
            <a:r>
              <a:rPr lang="fr-FR" sz="2250" b="1" noProof="0" dirty="0" smtClean="0">
                <a:solidFill>
                  <a:srgbClr val="000000"/>
                </a:solidFill>
                <a:ea typeface="ＭＳ Ｐゴシック" pitchFamily="34" charset="-128"/>
              </a:rPr>
              <a:t>Les services</a:t>
            </a:r>
            <a:r>
              <a:rPr lang="fr-FR" sz="2250" noProof="0" dirty="0" smtClean="0">
                <a:solidFill>
                  <a:srgbClr val="000000"/>
                </a:solidFill>
                <a:ea typeface="ＭＳ Ｐゴシック" pitchFamily="34" charset="-128"/>
              </a:rPr>
              <a:t> et </a:t>
            </a:r>
            <a:r>
              <a:rPr lang="fr-FR" sz="2250" b="1" noProof="0" dirty="0" smtClean="0">
                <a:solidFill>
                  <a:srgbClr val="000000"/>
                </a:solidFill>
                <a:ea typeface="ＭＳ Ｐゴシック" pitchFamily="34" charset="-128"/>
              </a:rPr>
              <a:t>possibilités</a:t>
            </a:r>
            <a:r>
              <a:rPr lang="fr-FR" sz="2250" noProof="0" dirty="0" smtClean="0">
                <a:solidFill>
                  <a:srgbClr val="000000"/>
                </a:solidFill>
                <a:ea typeface="ＭＳ Ｐゴシック" pitchFamily="34" charset="-128"/>
              </a:rPr>
              <a:t> </a:t>
            </a:r>
            <a:r>
              <a:rPr lang="fr-FR" sz="2250" b="1" noProof="0" dirty="0" smtClean="0">
                <a:solidFill>
                  <a:srgbClr val="000000"/>
                </a:solidFill>
                <a:ea typeface="ＭＳ Ｐゴシック" pitchFamily="34" charset="-128"/>
              </a:rPr>
              <a:t>offerts</a:t>
            </a:r>
            <a:r>
              <a:rPr lang="fr-FR" sz="2250" noProof="0" dirty="0" smtClean="0">
                <a:solidFill>
                  <a:srgbClr val="000000"/>
                </a:solidFill>
                <a:ea typeface="ＭＳ Ｐゴシック" pitchFamily="34" charset="-128"/>
              </a:rPr>
              <a:t>. </a:t>
            </a:r>
          </a:p>
          <a:p>
            <a:pPr>
              <a:buFont typeface="Wingdings" pitchFamily="2" charset="2"/>
              <a:buChar char="ü"/>
              <a:defRPr/>
            </a:pPr>
            <a:r>
              <a:rPr lang="fr-FR" sz="2250" noProof="0" dirty="0" smtClean="0">
                <a:solidFill>
                  <a:srgbClr val="000000"/>
                </a:solidFill>
                <a:ea typeface="ＭＳ Ｐゴシック" pitchFamily="34" charset="-128"/>
              </a:rPr>
              <a:t>Les risques </a:t>
            </a:r>
            <a:r>
              <a:rPr lang="fr-FR" sz="2250" b="1" noProof="0" dirty="0" smtClean="0">
                <a:solidFill>
                  <a:srgbClr val="000000"/>
                </a:solidFill>
                <a:ea typeface="ＭＳ Ｐゴシック" pitchFamily="34" charset="-128"/>
              </a:rPr>
              <a:t>/ avantages potentiels </a:t>
            </a:r>
            <a:r>
              <a:rPr lang="fr-FR" sz="2250" noProof="0" dirty="0" smtClean="0">
                <a:solidFill>
                  <a:srgbClr val="000000"/>
                </a:solidFill>
                <a:ea typeface="ＭＳ Ｐゴシック" pitchFamily="34" charset="-128"/>
              </a:rPr>
              <a:t>de la réception de services. </a:t>
            </a:r>
          </a:p>
          <a:p>
            <a:pPr>
              <a:buFont typeface="Wingdings" pitchFamily="2" charset="2"/>
              <a:buChar char="ü"/>
              <a:defRPr/>
            </a:pPr>
            <a:r>
              <a:rPr lang="fr-FR" sz="2250" noProof="0" dirty="0" smtClean="0">
                <a:solidFill>
                  <a:srgbClr val="000000"/>
                </a:solidFill>
                <a:ea typeface="ＭＳ Ｐゴシック" pitchFamily="34" charset="-128"/>
              </a:rPr>
              <a:t>Les </a:t>
            </a:r>
            <a:r>
              <a:rPr lang="fr-FR" sz="2250" b="1" noProof="0" dirty="0" smtClean="0">
                <a:solidFill>
                  <a:srgbClr val="000000"/>
                </a:solidFill>
                <a:ea typeface="ＭＳ Ｐゴシック" pitchFamily="34" charset="-128"/>
              </a:rPr>
              <a:t>renseignements</a:t>
            </a:r>
            <a:r>
              <a:rPr lang="fr-FR" sz="2250" noProof="0" dirty="0" smtClean="0">
                <a:solidFill>
                  <a:srgbClr val="000000"/>
                </a:solidFill>
                <a:ea typeface="ＭＳ Ｐゴシック" pitchFamily="34" charset="-128"/>
              </a:rPr>
              <a:t> à </a:t>
            </a:r>
            <a:r>
              <a:rPr lang="fr-FR" sz="2250" b="1" noProof="0" dirty="0" smtClean="0">
                <a:solidFill>
                  <a:srgbClr val="000000"/>
                </a:solidFill>
                <a:ea typeface="ＭＳ Ｐゴシック" pitchFamily="34" charset="-128"/>
              </a:rPr>
              <a:t>collecter</a:t>
            </a:r>
            <a:r>
              <a:rPr lang="fr-FR" sz="2250" noProof="0" dirty="0" smtClean="0">
                <a:solidFill>
                  <a:srgbClr val="000000"/>
                </a:solidFill>
                <a:ea typeface="ＭＳ Ｐゴシック" pitchFamily="34" charset="-128"/>
              </a:rPr>
              <a:t> et </a:t>
            </a:r>
            <a:r>
              <a:rPr lang="fr-FR" sz="2250" b="1" noProof="0" dirty="0" smtClean="0">
                <a:solidFill>
                  <a:srgbClr val="000000"/>
                </a:solidFill>
                <a:ea typeface="ＭＳ Ｐゴシック" pitchFamily="34" charset="-128"/>
              </a:rPr>
              <a:t>la façon dont</a:t>
            </a:r>
            <a:r>
              <a:rPr lang="fr-FR" sz="2250" noProof="0" dirty="0" smtClean="0">
                <a:solidFill>
                  <a:srgbClr val="000000"/>
                </a:solidFill>
                <a:ea typeface="ＭＳ Ｐゴシック" pitchFamily="34" charset="-128"/>
              </a:rPr>
              <a:t> ils seront </a:t>
            </a:r>
            <a:r>
              <a:rPr lang="fr-FR" sz="2250" b="1" noProof="0" dirty="0" smtClean="0">
                <a:solidFill>
                  <a:srgbClr val="000000"/>
                </a:solidFill>
                <a:ea typeface="ＭＳ Ｐゴシック" pitchFamily="34" charset="-128"/>
              </a:rPr>
              <a:t>utilisés</a:t>
            </a:r>
            <a:r>
              <a:rPr lang="fr-FR" sz="2250" noProof="0" dirty="0" smtClean="0">
                <a:solidFill>
                  <a:srgbClr val="000000"/>
                </a:solidFill>
                <a:ea typeface="ＭＳ Ｐゴシック" pitchFamily="34" charset="-128"/>
              </a:rPr>
              <a:t>. </a:t>
            </a:r>
          </a:p>
          <a:p>
            <a:pPr>
              <a:buFont typeface="Wingdings" pitchFamily="2" charset="2"/>
              <a:buChar char="ü"/>
              <a:defRPr/>
            </a:pPr>
            <a:r>
              <a:rPr lang="fr-FR" sz="2250" noProof="0" dirty="0" smtClean="0">
                <a:solidFill>
                  <a:srgbClr val="000000"/>
                </a:solidFill>
                <a:ea typeface="ＭＳ Ｐゴシック" pitchFamily="34" charset="-128"/>
              </a:rPr>
              <a:t>La </a:t>
            </a:r>
            <a:r>
              <a:rPr lang="fr-FR" sz="2250" b="1" noProof="0" dirty="0" smtClean="0">
                <a:solidFill>
                  <a:srgbClr val="000000"/>
                </a:solidFill>
                <a:ea typeface="ＭＳ Ｐゴシック" pitchFamily="34" charset="-128"/>
              </a:rPr>
              <a:t>confidentialité</a:t>
            </a:r>
            <a:r>
              <a:rPr lang="fr-FR" sz="2250" noProof="0" dirty="0" smtClean="0">
                <a:solidFill>
                  <a:srgbClr val="000000"/>
                </a:solidFill>
                <a:ea typeface="ＭＳ Ｐゴシック" pitchFamily="34" charset="-128"/>
              </a:rPr>
              <a:t> et ses </a:t>
            </a:r>
            <a:r>
              <a:rPr lang="fr-FR" sz="2250" b="1" noProof="0" dirty="0" smtClean="0">
                <a:solidFill>
                  <a:srgbClr val="000000"/>
                </a:solidFill>
                <a:ea typeface="ＭＳ Ｐゴシック" pitchFamily="34" charset="-128"/>
              </a:rPr>
              <a:t>limites</a:t>
            </a:r>
            <a:r>
              <a:rPr lang="fr-FR" sz="2250" noProof="0" dirty="0" smtClean="0">
                <a:solidFill>
                  <a:srgbClr val="000000"/>
                </a:solidFill>
                <a:ea typeface="ＭＳ Ｐゴシック" pitchFamily="34" charset="-128"/>
              </a:rPr>
              <a:t>. </a:t>
            </a:r>
          </a:p>
          <a:p>
            <a:pPr>
              <a:buFont typeface="Wingdings" pitchFamily="2" charset="2"/>
              <a:buChar char="ü"/>
              <a:defRPr/>
            </a:pPr>
            <a:endParaRPr lang="fr-FR" sz="2250" noProof="0" dirty="0" smtClean="0">
              <a:solidFill>
                <a:srgbClr val="000000"/>
              </a:solidFill>
              <a:ea typeface="ＭＳ Ｐゴシック" pitchFamily="34" charset="-128"/>
            </a:endParaRPr>
          </a:p>
          <a:p>
            <a:pPr>
              <a:defRPr/>
            </a:pPr>
            <a:r>
              <a:rPr lang="fr-FR" sz="2250" noProof="0" dirty="0" smtClean="0">
                <a:solidFill>
                  <a:srgbClr val="000000"/>
                </a:solidFill>
                <a:ea typeface="ＭＳ Ｐゴシック" pitchFamily="34" charset="-128"/>
              </a:rPr>
              <a:t>Expliquez d'une manière </a:t>
            </a:r>
            <a:r>
              <a:rPr lang="fr-FR" sz="2250" b="1" noProof="0" dirty="0" smtClean="0">
                <a:solidFill>
                  <a:srgbClr val="000000"/>
                </a:solidFill>
                <a:ea typeface="ＭＳ Ｐゴシック" pitchFamily="34" charset="-128"/>
              </a:rPr>
              <a:t>adaptée à l'enfant </a:t>
            </a:r>
            <a:r>
              <a:rPr lang="fr-FR" sz="2250" noProof="0" dirty="0" smtClean="0">
                <a:solidFill>
                  <a:srgbClr val="000000"/>
                </a:solidFill>
                <a:ea typeface="ＭＳ Ｐゴシック" pitchFamily="34" charset="-128"/>
              </a:rPr>
              <a:t>qui encourage l'enfant et la famille à poser des questions afin de </a:t>
            </a:r>
            <a:r>
              <a:rPr lang="fr-FR" sz="2250" b="1" noProof="0" dirty="0" smtClean="0">
                <a:solidFill>
                  <a:srgbClr val="000000"/>
                </a:solidFill>
                <a:ea typeface="ＭＳ Ｐゴシック" pitchFamily="34" charset="-128"/>
              </a:rPr>
              <a:t>les aider à prendre une décision éclairée</a:t>
            </a:r>
            <a:r>
              <a:rPr lang="fr-FR" sz="2250" noProof="0" dirty="0" smtClean="0">
                <a:solidFill>
                  <a:srgbClr val="000000"/>
                </a:solidFill>
                <a:ea typeface="ＭＳ Ｐゴシック" pitchFamily="34" charset="-128"/>
              </a:rPr>
              <a:t>. Même des enfants en bas-âge (ex &lt; 5 ans) peuvent donner un accord éclairé.   </a:t>
            </a:r>
          </a:p>
          <a:p>
            <a:pPr>
              <a:defRPr/>
            </a:pPr>
            <a:endParaRPr lang="fr-FR"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26689905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Title 1"/>
          <p:cNvSpPr>
            <a:spLocks noGrp="1"/>
          </p:cNvSpPr>
          <p:nvPr>
            <p:ph type="title"/>
          </p:nvPr>
        </p:nvSpPr>
        <p:spPr>
          <a:xfrm>
            <a:off x="250825" y="620713"/>
            <a:ext cx="7777163" cy="720725"/>
          </a:xfrm>
        </p:spPr>
        <p:txBody>
          <a:bodyPr/>
          <a:lstStyle/>
          <a:p>
            <a:pPr>
              <a:defRPr/>
            </a:pPr>
            <a:r>
              <a:rPr lang="fr-FR" b="1" noProof="0" smtClean="0">
                <a:solidFill>
                  <a:srgbClr val="000000"/>
                </a:solidFill>
                <a:ea typeface="ＭＳ Ｐゴシック" pitchFamily="34" charset="-128"/>
              </a:rPr>
              <a:t>Consentement éclairé – </a:t>
            </a:r>
            <a:r>
              <a:rPr lang="fr-FR" b="1" u="sng" noProof="0" smtClean="0">
                <a:solidFill>
                  <a:srgbClr val="000000"/>
                </a:solidFill>
                <a:ea typeface="ＭＳ Ｐゴシック" pitchFamily="34" charset="-128"/>
              </a:rPr>
              <a:t>Ce qu'il faut retenir</a:t>
            </a:r>
          </a:p>
        </p:txBody>
      </p:sp>
      <p:sp>
        <p:nvSpPr>
          <p:cNvPr id="112643" name="Content Placeholder 2"/>
          <p:cNvSpPr>
            <a:spLocks noGrp="1"/>
          </p:cNvSpPr>
          <p:nvPr>
            <p:ph idx="1"/>
          </p:nvPr>
        </p:nvSpPr>
        <p:spPr>
          <a:xfrm>
            <a:off x="250825" y="1341438"/>
            <a:ext cx="7921625" cy="4751387"/>
          </a:xfrm>
        </p:spPr>
        <p:txBody>
          <a:bodyPr/>
          <a:lstStyle/>
          <a:p>
            <a:pPr marL="0" indent="0">
              <a:defRPr/>
            </a:pPr>
            <a:endParaRPr lang="fr-FR" noProof="0" dirty="0" smtClean="0">
              <a:solidFill>
                <a:srgbClr val="000000"/>
              </a:solidFill>
              <a:ea typeface="ＭＳ Ｐゴシック" pitchFamily="34" charset="-128"/>
            </a:endParaRPr>
          </a:p>
          <a:p>
            <a:pPr marL="0" indent="0">
              <a:defRPr/>
            </a:pPr>
            <a:r>
              <a:rPr lang="fr-FR" noProof="0" dirty="0" smtClean="0">
                <a:solidFill>
                  <a:srgbClr val="000000"/>
                </a:solidFill>
                <a:ea typeface="ＭＳ Ｐゴシック" pitchFamily="34" charset="-128"/>
              </a:rPr>
              <a:t>Le consentement éclairé n'est toujours possible à obtenir ou peut être refusé. </a:t>
            </a:r>
          </a:p>
          <a:p>
            <a:pPr marL="0" indent="0">
              <a:buFont typeface="Wingdings" pitchFamily="2" charset="2"/>
              <a:buChar char="Ø"/>
              <a:defRPr/>
            </a:pPr>
            <a:r>
              <a:rPr lang="fr-FR" noProof="0" dirty="0" smtClean="0">
                <a:solidFill>
                  <a:srgbClr val="000000"/>
                </a:solidFill>
                <a:ea typeface="ＭＳ Ｐゴシック" pitchFamily="34" charset="-128"/>
              </a:rPr>
              <a:t>Toutefois il convient parfois d'intervenir pour protéger l'enfant</a:t>
            </a:r>
            <a:r>
              <a:rPr lang="fr-FR" dirty="0">
                <a:solidFill>
                  <a:srgbClr val="000000"/>
                </a:solidFill>
                <a:ea typeface="ＭＳ Ｐゴシック" pitchFamily="34" charset="-128"/>
              </a:rPr>
              <a:t>:</a:t>
            </a:r>
            <a:r>
              <a:rPr lang="fr-FR" noProof="0" dirty="0" smtClean="0">
                <a:solidFill>
                  <a:srgbClr val="000000"/>
                </a:solidFill>
                <a:ea typeface="ＭＳ Ｐゴシック" pitchFamily="34" charset="-128"/>
              </a:rPr>
              <a:t>  </a:t>
            </a:r>
            <a:endParaRPr lang="fr-FR" i="1" noProof="0" dirty="0" smtClean="0">
              <a:solidFill>
                <a:srgbClr val="000000"/>
              </a:solidFill>
              <a:ea typeface="ＭＳ Ｐゴシック" pitchFamily="34" charset="-128"/>
            </a:endParaRPr>
          </a:p>
          <a:p>
            <a:pPr marL="0" indent="0">
              <a:buFontTx/>
              <a:buChar char="•"/>
              <a:defRPr/>
            </a:pPr>
            <a:r>
              <a:rPr lang="fr-FR" noProof="0" dirty="0" smtClean="0">
                <a:solidFill>
                  <a:srgbClr val="000000"/>
                </a:solidFill>
                <a:ea typeface="ＭＳ Ｐゴシック" pitchFamily="34" charset="-128"/>
              </a:rPr>
              <a:t>Lorsque le consentement n'est pas donné et </a:t>
            </a:r>
          </a:p>
          <a:p>
            <a:pPr marL="0" indent="0">
              <a:buFontTx/>
              <a:buChar char="•"/>
              <a:defRPr/>
            </a:pPr>
            <a:r>
              <a:rPr lang="fr-FR" noProof="0" dirty="0" smtClean="0">
                <a:solidFill>
                  <a:srgbClr val="000000"/>
                </a:solidFill>
                <a:ea typeface="ＭＳ Ｐゴシック" pitchFamily="34" charset="-128"/>
              </a:rPr>
              <a:t>Lorsque les organisations impliquées ont un mandat légal de mener des actions afin de protéger l'enfant : </a:t>
            </a:r>
          </a:p>
          <a:p>
            <a:pPr lvl="1">
              <a:buFont typeface="Wingdings" pitchFamily="2" charset="2"/>
              <a:buChar char="ü"/>
              <a:defRPr/>
            </a:pPr>
            <a:r>
              <a:rPr lang="fr-FR" noProof="0" dirty="0" smtClean="0">
                <a:solidFill>
                  <a:srgbClr val="000000"/>
                </a:solidFill>
                <a:ea typeface="ＭＳ Ｐゴシック" pitchFamily="34" charset="-128"/>
              </a:rPr>
              <a:t>Les raisons de cette intervention doivent être expliquées et </a:t>
            </a:r>
          </a:p>
          <a:p>
            <a:pPr lvl="1">
              <a:buFont typeface="Wingdings" pitchFamily="2" charset="2"/>
              <a:buChar char="ü"/>
              <a:defRPr/>
            </a:pPr>
            <a:r>
              <a:rPr lang="fr-FR" noProof="0" dirty="0" smtClean="0">
                <a:solidFill>
                  <a:srgbClr val="000000"/>
                </a:solidFill>
                <a:ea typeface="ＭＳ Ｐゴシック" pitchFamily="34" charset="-128"/>
              </a:rPr>
              <a:t>La participation de l'enfant/la famille doit être continuellement encouragée.</a:t>
            </a:r>
          </a:p>
          <a:p>
            <a:pPr marL="0" indent="0">
              <a:defRPr/>
            </a:pPr>
            <a:endParaRPr lang="fr-FR" sz="2000" i="1" noProof="0" dirty="0" smtClean="0">
              <a:solidFill>
                <a:srgbClr val="000000"/>
              </a:solidFill>
              <a:ea typeface="ＭＳ Ｐゴシック" pitchFamily="34" charset="-128"/>
            </a:endParaRPr>
          </a:p>
          <a:p>
            <a:pPr marL="0" indent="0">
              <a:defRPr/>
            </a:pPr>
            <a:endParaRPr lang="fr-FR" noProof="0" dirty="0" smtClean="0">
              <a:solidFill>
                <a:srgbClr val="000000"/>
              </a:solidFill>
              <a:ea typeface="ＭＳ Ｐゴシック" pitchFamily="34" charset="-128"/>
            </a:endParaRPr>
          </a:p>
          <a:p>
            <a:pPr marL="0" indent="0">
              <a:defRPr/>
            </a:pPr>
            <a:endParaRPr lang="fr-FR"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631491987"/>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itle 1"/>
          <p:cNvSpPr>
            <a:spLocks noGrp="1"/>
          </p:cNvSpPr>
          <p:nvPr>
            <p:ph type="title"/>
          </p:nvPr>
        </p:nvSpPr>
        <p:spPr/>
        <p:txBody>
          <a:bodyPr/>
          <a:lstStyle/>
          <a:p>
            <a:pPr>
              <a:defRPr/>
            </a:pPr>
            <a:r>
              <a:rPr lang="fr-FR" b="1" noProof="0" dirty="0" smtClean="0">
                <a:solidFill>
                  <a:srgbClr val="000000"/>
                </a:solidFill>
                <a:ea typeface="ＭＳ Ｐゴシック" pitchFamily="34" charset="-128"/>
              </a:rPr>
              <a:t>Besoin de savoir</a:t>
            </a:r>
          </a:p>
        </p:txBody>
      </p:sp>
      <p:sp>
        <p:nvSpPr>
          <p:cNvPr id="113667" name="Content Placeholder 2"/>
          <p:cNvSpPr>
            <a:spLocks noGrp="1"/>
          </p:cNvSpPr>
          <p:nvPr>
            <p:ph idx="1"/>
          </p:nvPr>
        </p:nvSpPr>
        <p:spPr>
          <a:xfrm>
            <a:off x="323528" y="1556792"/>
            <a:ext cx="8016875" cy="4392612"/>
          </a:xfrm>
        </p:spPr>
        <p:txBody>
          <a:bodyPr/>
          <a:lstStyle/>
          <a:p>
            <a:pPr marL="0" indent="0">
              <a:defRPr/>
            </a:pPr>
            <a:r>
              <a:rPr lang="fr-FR" noProof="0" dirty="0" smtClean="0">
                <a:solidFill>
                  <a:srgbClr val="000000"/>
                </a:solidFill>
                <a:ea typeface="ＭＳ Ｐゴシック" pitchFamily="34" charset="-128"/>
              </a:rPr>
              <a:t>Liée au partage d’informations sur la base du besoin de savoir</a:t>
            </a:r>
            <a:endParaRPr lang="fr-FR" b="1" noProof="0" dirty="0" smtClean="0">
              <a:solidFill>
                <a:srgbClr val="000000"/>
              </a:solidFill>
              <a:ea typeface="ＭＳ Ｐゴシック" pitchFamily="34" charset="-128"/>
            </a:endParaRPr>
          </a:p>
          <a:p>
            <a:pPr>
              <a:buFontTx/>
              <a:buChar char="•"/>
              <a:defRPr/>
            </a:pPr>
            <a:r>
              <a:rPr lang="fr-FR" b="1" noProof="0" dirty="0" smtClean="0">
                <a:solidFill>
                  <a:srgbClr val="000000"/>
                </a:solidFill>
                <a:ea typeface="ＭＳ Ｐゴシック" pitchFamily="34" charset="-128"/>
              </a:rPr>
              <a:t>Limiter</a:t>
            </a:r>
            <a:r>
              <a:rPr lang="fr-FR" noProof="0" dirty="0" smtClean="0">
                <a:solidFill>
                  <a:srgbClr val="000000"/>
                </a:solidFill>
                <a:ea typeface="ＭＳ Ｐゴシック" pitchFamily="34" charset="-128"/>
              </a:rPr>
              <a:t> les informations considérées comme très sensibles</a:t>
            </a:r>
          </a:p>
          <a:p>
            <a:pPr>
              <a:buFontTx/>
              <a:buChar char="•"/>
              <a:defRPr/>
            </a:pPr>
            <a:r>
              <a:rPr lang="fr-FR" b="1" noProof="0" dirty="0" smtClean="0">
                <a:solidFill>
                  <a:srgbClr val="000000"/>
                </a:solidFill>
                <a:ea typeface="ＭＳ Ｐゴシック" pitchFamily="34" charset="-128"/>
              </a:rPr>
              <a:t>Partager</a:t>
            </a:r>
            <a:r>
              <a:rPr lang="fr-FR" noProof="0" dirty="0" smtClean="0">
                <a:solidFill>
                  <a:srgbClr val="000000"/>
                </a:solidFill>
                <a:ea typeface="ＭＳ Ｐゴシック" pitchFamily="34" charset="-128"/>
              </a:rPr>
              <a:t> ces informations uniquement avec les personnes qui en ont besoin pour protéger l'enfant.  </a:t>
            </a:r>
          </a:p>
          <a:p>
            <a:pPr>
              <a:defRPr/>
            </a:pPr>
            <a:endParaRPr lang="fr-FR" noProof="0" dirty="0" smtClean="0">
              <a:solidFill>
                <a:srgbClr val="000000"/>
              </a:solidFill>
              <a:ea typeface="ＭＳ Ｐゴシック" pitchFamily="34" charset="-128"/>
            </a:endParaRPr>
          </a:p>
          <a:p>
            <a:pPr>
              <a:buFont typeface="Wingdings" pitchFamily="2" charset="2"/>
              <a:buChar char="ü"/>
              <a:defRPr/>
            </a:pPr>
            <a:r>
              <a:rPr lang="fr-FR" noProof="0" dirty="0" smtClean="0">
                <a:solidFill>
                  <a:srgbClr val="000000"/>
                </a:solidFill>
                <a:ea typeface="ＭＳ Ｐゴシック" pitchFamily="34" charset="-128"/>
              </a:rPr>
              <a:t>Les informations </a:t>
            </a:r>
            <a:r>
              <a:rPr lang="fr-FR" b="1" noProof="0" dirty="0" smtClean="0">
                <a:solidFill>
                  <a:srgbClr val="000000"/>
                </a:solidFill>
                <a:ea typeface="ＭＳ Ｐゴシック" pitchFamily="34" charset="-128"/>
              </a:rPr>
              <a:t>sensibles</a:t>
            </a:r>
            <a:r>
              <a:rPr lang="fr-FR" noProof="0" dirty="0" smtClean="0">
                <a:solidFill>
                  <a:srgbClr val="000000"/>
                </a:solidFill>
                <a:ea typeface="ＭＳ Ｐゴシック" pitchFamily="34" charset="-128"/>
              </a:rPr>
              <a:t> ou </a:t>
            </a:r>
            <a:r>
              <a:rPr lang="fr-FR" b="1" noProof="0" dirty="0" smtClean="0">
                <a:solidFill>
                  <a:srgbClr val="000000"/>
                </a:solidFill>
                <a:ea typeface="ＭＳ Ｐゴシック" pitchFamily="34" charset="-128"/>
              </a:rPr>
              <a:t>d'identification</a:t>
            </a:r>
            <a:r>
              <a:rPr lang="fr-FR" noProof="0" dirty="0" smtClean="0">
                <a:solidFill>
                  <a:srgbClr val="000000"/>
                </a:solidFill>
                <a:ea typeface="ＭＳ Ｐゴシック" pitchFamily="34" charset="-128"/>
              </a:rPr>
              <a:t> ne doivent être partagées que sur la base du besoin de savoir avec </a:t>
            </a:r>
            <a:r>
              <a:rPr lang="fr-FR" b="1" noProof="0" dirty="0" smtClean="0">
                <a:solidFill>
                  <a:srgbClr val="000000"/>
                </a:solidFill>
                <a:ea typeface="ＭＳ Ｐゴシック" pitchFamily="34" charset="-128"/>
              </a:rPr>
              <a:t>le moins de personnes possible. </a:t>
            </a:r>
          </a:p>
          <a:p>
            <a:pPr>
              <a:buFont typeface="Wingdings" pitchFamily="2" charset="2"/>
              <a:buChar char="ü"/>
              <a:defRPr/>
            </a:pPr>
            <a:r>
              <a:rPr lang="fr-FR" noProof="0" dirty="0" smtClean="0">
                <a:solidFill>
                  <a:srgbClr val="000000"/>
                </a:solidFill>
                <a:ea typeface="ＭＳ Ｐゴシック" pitchFamily="34" charset="-128"/>
              </a:rPr>
              <a:t>Faites très attention à ne pas divulguer </a:t>
            </a:r>
            <a:r>
              <a:rPr lang="fr-FR" b="1" noProof="0" dirty="0" smtClean="0">
                <a:solidFill>
                  <a:srgbClr val="000000"/>
                </a:solidFill>
                <a:ea typeface="ＭＳ Ｐゴシック" pitchFamily="34" charset="-128"/>
              </a:rPr>
              <a:t>accidentellement</a:t>
            </a:r>
            <a:r>
              <a:rPr lang="fr-FR" noProof="0" dirty="0" smtClean="0">
                <a:solidFill>
                  <a:srgbClr val="000000"/>
                </a:solidFill>
                <a:ea typeface="ＭＳ Ｐゴシック" pitchFamily="34" charset="-128"/>
              </a:rPr>
              <a:t> des informations à des collègues ou d'autres personnes qui pourraient être intéressées.  </a:t>
            </a:r>
          </a:p>
        </p:txBody>
      </p:sp>
    </p:spTree>
    <p:extLst>
      <p:ext uri="{BB962C8B-B14F-4D97-AF65-F5344CB8AC3E}">
        <p14:creationId xmlns:p14="http://schemas.microsoft.com/office/powerpoint/2010/main" val="3392660686"/>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itle 1"/>
          <p:cNvSpPr>
            <a:spLocks noGrp="1"/>
          </p:cNvSpPr>
          <p:nvPr>
            <p:ph type="title"/>
          </p:nvPr>
        </p:nvSpPr>
        <p:spPr/>
        <p:txBody>
          <a:bodyPr/>
          <a:lstStyle/>
          <a:p>
            <a:pPr>
              <a:defRPr/>
            </a:pPr>
            <a:r>
              <a:rPr lang="fr-FR" b="1" noProof="0" smtClean="0">
                <a:solidFill>
                  <a:srgbClr val="000000"/>
                </a:solidFill>
                <a:ea typeface="ＭＳ Ｐゴシック" pitchFamily="34" charset="-128"/>
              </a:rPr>
              <a:t>Confidentialité</a:t>
            </a:r>
          </a:p>
        </p:txBody>
      </p:sp>
      <p:sp>
        <p:nvSpPr>
          <p:cNvPr id="114691" name="Content Placeholder 2"/>
          <p:cNvSpPr>
            <a:spLocks noGrp="1"/>
          </p:cNvSpPr>
          <p:nvPr>
            <p:ph idx="1"/>
          </p:nvPr>
        </p:nvSpPr>
        <p:spPr>
          <a:xfrm>
            <a:off x="250825" y="1700213"/>
            <a:ext cx="8089900" cy="4392612"/>
          </a:xfrm>
        </p:spPr>
        <p:txBody>
          <a:bodyPr/>
          <a:lstStyle/>
          <a:p>
            <a:pPr marL="0" indent="0">
              <a:buFontTx/>
              <a:buChar char="•"/>
              <a:defRPr/>
            </a:pPr>
            <a:r>
              <a:rPr lang="fr-FR" sz="2200" noProof="0" dirty="0" smtClean="0">
                <a:solidFill>
                  <a:srgbClr val="000000"/>
                </a:solidFill>
                <a:ea typeface="ＭＳ Ｐゴシック" pitchFamily="34" charset="-128"/>
              </a:rPr>
              <a:t>Protéger les informations et s’assurer qu’elles ne sont accessibles qu’avec la permission explicite de l’enfant et de la famille. </a:t>
            </a:r>
          </a:p>
          <a:p>
            <a:pPr marL="0" indent="0">
              <a:buFontTx/>
              <a:buChar char="•"/>
              <a:defRPr/>
            </a:pPr>
            <a:r>
              <a:rPr lang="fr-FR" sz="2200" noProof="0" dirty="0" smtClean="0">
                <a:solidFill>
                  <a:srgbClr val="000000"/>
                </a:solidFill>
                <a:ea typeface="ＭＳ Ｐゴシック" pitchFamily="34" charset="-128"/>
              </a:rPr>
              <a:t>Collectez, conservez et partagez les informations relatives à des cas individuels </a:t>
            </a:r>
            <a:r>
              <a:rPr lang="fr-FR" sz="2200" b="1" noProof="0" dirty="0" smtClean="0">
                <a:solidFill>
                  <a:srgbClr val="000000"/>
                </a:solidFill>
                <a:ea typeface="ＭＳ Ｐゴシック" pitchFamily="34" charset="-128"/>
              </a:rPr>
              <a:t>en toute sécurité </a:t>
            </a:r>
            <a:r>
              <a:rPr lang="fr-FR" sz="2200" noProof="0" dirty="0" smtClean="0">
                <a:solidFill>
                  <a:srgbClr val="000000"/>
                </a:solidFill>
                <a:ea typeface="ＭＳ Ｐゴシック" pitchFamily="34" charset="-128"/>
              </a:rPr>
              <a:t>conformément aux </a:t>
            </a:r>
            <a:r>
              <a:rPr lang="fr-FR" sz="2200" b="1" noProof="0" dirty="0" smtClean="0">
                <a:solidFill>
                  <a:srgbClr val="000000"/>
                </a:solidFill>
                <a:ea typeface="ＭＳ Ｐゴシック" pitchFamily="34" charset="-128"/>
              </a:rPr>
              <a:t>politiques de protection des données</a:t>
            </a:r>
            <a:r>
              <a:rPr lang="fr-FR" sz="2200" noProof="0" dirty="0" smtClean="0">
                <a:solidFill>
                  <a:srgbClr val="000000"/>
                </a:solidFill>
                <a:ea typeface="ＭＳ Ｐゴシック" pitchFamily="34" charset="-128"/>
              </a:rPr>
              <a:t>. </a:t>
            </a:r>
          </a:p>
          <a:p>
            <a:pPr marL="0" indent="0">
              <a:buFontTx/>
              <a:buChar char="•"/>
              <a:defRPr/>
            </a:pPr>
            <a:r>
              <a:rPr lang="fr-FR" sz="2200" b="1" noProof="0" dirty="0" smtClean="0">
                <a:solidFill>
                  <a:srgbClr val="000000"/>
                </a:solidFill>
                <a:ea typeface="ＭＳ Ｐゴシック" pitchFamily="34" charset="-128"/>
              </a:rPr>
              <a:t>Ne révélez pas</a:t>
            </a:r>
            <a:r>
              <a:rPr lang="fr-FR" sz="2200" noProof="0" dirty="0" smtClean="0">
                <a:solidFill>
                  <a:srgbClr val="000000"/>
                </a:solidFill>
                <a:ea typeface="ＭＳ Ｐゴシック" pitchFamily="34" charset="-128"/>
              </a:rPr>
              <a:t> de renseignements personnels à </a:t>
            </a:r>
            <a:r>
              <a:rPr lang="fr-FR" sz="2200" b="1" noProof="0" dirty="0" smtClean="0">
                <a:solidFill>
                  <a:srgbClr val="000000"/>
                </a:solidFill>
                <a:ea typeface="ＭＳ Ｐゴシック" pitchFamily="34" charset="-128"/>
              </a:rPr>
              <a:t>une personne qui n'est pas directement impliquée </a:t>
            </a:r>
            <a:r>
              <a:rPr lang="fr-FR" sz="2200" noProof="0" dirty="0" smtClean="0">
                <a:solidFill>
                  <a:srgbClr val="000000"/>
                </a:solidFill>
                <a:ea typeface="ＭＳ Ｐゴシック" pitchFamily="34" charset="-128"/>
              </a:rPr>
              <a:t>dans le dossier.</a:t>
            </a:r>
          </a:p>
          <a:p>
            <a:pPr marL="0" indent="0">
              <a:buFontTx/>
              <a:buChar char="•"/>
              <a:defRPr/>
            </a:pPr>
            <a:r>
              <a:rPr lang="fr-FR" sz="2200" noProof="0" dirty="0" smtClean="0">
                <a:solidFill>
                  <a:srgbClr val="000000"/>
                </a:solidFill>
                <a:ea typeface="ＭＳ Ｐゴシック" pitchFamily="34" charset="-128"/>
              </a:rPr>
              <a:t>Mettez en sûreté les documents et dossiers relatifs au cas.  </a:t>
            </a:r>
          </a:p>
          <a:p>
            <a:pPr marL="0" indent="0">
              <a:buFontTx/>
              <a:buChar char="•"/>
              <a:defRPr/>
            </a:pPr>
            <a:r>
              <a:rPr lang="fr-FR" sz="2200" noProof="0" dirty="0" smtClean="0">
                <a:solidFill>
                  <a:srgbClr val="000000"/>
                </a:solidFill>
                <a:ea typeface="ＭＳ Ｐゴシック" pitchFamily="34" charset="-128"/>
              </a:rPr>
              <a:t> Expliquez aux enfants et aux familles les limites de la confidentialité au cours du processus de consentement/accord éclairé</a:t>
            </a:r>
          </a:p>
          <a:p>
            <a:pPr marL="0" indent="0">
              <a:buFontTx/>
              <a:buChar char="•"/>
              <a:defRPr/>
            </a:pPr>
            <a:endParaRPr lang="fr-FR"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3616014934"/>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itle 1"/>
          <p:cNvSpPr>
            <a:spLocks noGrp="1"/>
          </p:cNvSpPr>
          <p:nvPr>
            <p:ph type="title"/>
          </p:nvPr>
        </p:nvSpPr>
        <p:spPr/>
        <p:txBody>
          <a:bodyPr/>
          <a:lstStyle/>
          <a:p>
            <a:pPr>
              <a:defRPr/>
            </a:pPr>
            <a:r>
              <a:rPr lang="fr-FR" b="1" noProof="0" dirty="0" smtClean="0">
                <a:solidFill>
                  <a:srgbClr val="000000"/>
                </a:solidFill>
                <a:ea typeface="ＭＳ Ｐゴシック" pitchFamily="34" charset="-128"/>
              </a:rPr>
              <a:t>Objectif du module et acquis d'apprentissage</a:t>
            </a:r>
          </a:p>
        </p:txBody>
      </p:sp>
      <p:sp>
        <p:nvSpPr>
          <p:cNvPr id="98307" name="Content Placeholder 2"/>
          <p:cNvSpPr>
            <a:spLocks noGrp="1"/>
          </p:cNvSpPr>
          <p:nvPr>
            <p:ph idx="1"/>
          </p:nvPr>
        </p:nvSpPr>
        <p:spPr>
          <a:xfrm>
            <a:off x="250825" y="1700213"/>
            <a:ext cx="8642350" cy="4392612"/>
          </a:xfrm>
        </p:spPr>
        <p:txBody>
          <a:bodyPr/>
          <a:lstStyle/>
          <a:p>
            <a:pPr>
              <a:defRPr/>
            </a:pPr>
            <a:r>
              <a:rPr lang="fr-FR" sz="2100" b="1" noProof="0" dirty="0" smtClean="0">
                <a:solidFill>
                  <a:srgbClr val="000000"/>
                </a:solidFill>
                <a:ea typeface="ＭＳ Ｐゴシック" pitchFamily="34" charset="-128"/>
              </a:rPr>
              <a:t>Objectif : </a:t>
            </a:r>
            <a:r>
              <a:rPr lang="fr-FR" sz="2100" noProof="0" dirty="0" smtClean="0">
                <a:solidFill>
                  <a:srgbClr val="000000"/>
                </a:solidFill>
                <a:ea typeface="ＭＳ Ｐゴシック" pitchFamily="34" charset="-128"/>
              </a:rPr>
              <a:t>Présenter les principes de gestion de </a:t>
            </a:r>
            <a:r>
              <a:rPr lang="en-US" sz="2100" noProof="0" dirty="0" err="1" smtClean="0">
                <a:solidFill>
                  <a:srgbClr val="000000"/>
                </a:solidFill>
                <a:ea typeface="ＭＳ Ｐゴシック" pitchFamily="34" charset="-128"/>
              </a:rPr>
              <a:t>cas</a:t>
            </a:r>
            <a:r>
              <a:rPr lang="fr-FR" sz="2100" noProof="0" dirty="0" smtClean="0">
                <a:solidFill>
                  <a:srgbClr val="000000"/>
                </a:solidFill>
                <a:ea typeface="ＭＳ Ｐゴシック" pitchFamily="34" charset="-128"/>
              </a:rPr>
              <a:t> et encourager les participants à </a:t>
            </a:r>
            <a:r>
              <a:rPr lang="fr-FR" sz="2100" dirty="0" smtClean="0">
                <a:solidFill>
                  <a:srgbClr val="000000"/>
                </a:solidFill>
                <a:ea typeface="ＭＳ Ｐゴシック" pitchFamily="34" charset="-128"/>
              </a:rPr>
              <a:t>anticiper les </a:t>
            </a:r>
            <a:r>
              <a:rPr lang="fr-FR" sz="2100" noProof="0" dirty="0" smtClean="0">
                <a:solidFill>
                  <a:srgbClr val="000000"/>
                </a:solidFill>
                <a:ea typeface="ＭＳ Ｐゴシック" pitchFamily="34" charset="-128"/>
              </a:rPr>
              <a:t>éventuels défis dans l’application de ces principes. </a:t>
            </a:r>
            <a:endParaRPr lang="fr-FR" sz="2100" b="1" noProof="0" dirty="0" smtClean="0">
              <a:solidFill>
                <a:srgbClr val="000000"/>
              </a:solidFill>
              <a:ea typeface="ＭＳ Ｐゴシック" pitchFamily="34" charset="-128"/>
            </a:endParaRPr>
          </a:p>
          <a:p>
            <a:pPr>
              <a:defRPr/>
            </a:pPr>
            <a:r>
              <a:rPr lang="fr-FR" sz="2100" b="1" noProof="0" dirty="0" smtClean="0">
                <a:solidFill>
                  <a:srgbClr val="000000"/>
                </a:solidFill>
                <a:ea typeface="ＭＳ Ｐゴシック" pitchFamily="34" charset="-128"/>
              </a:rPr>
              <a:t>Acquis d'apprentissage :</a:t>
            </a:r>
          </a:p>
          <a:p>
            <a:pPr>
              <a:buFontTx/>
              <a:buChar char="•"/>
              <a:defRPr/>
            </a:pPr>
            <a:r>
              <a:rPr lang="fr-FR" sz="1900" noProof="0" dirty="0" smtClean="0">
                <a:solidFill>
                  <a:srgbClr val="000000"/>
                </a:solidFill>
                <a:ea typeface="ＭＳ Ｐゴシック" pitchFamily="34" charset="-128"/>
              </a:rPr>
              <a:t>Décrire les principes contenus dans les directives relatives à la gestion de </a:t>
            </a:r>
            <a:r>
              <a:rPr lang="en-US" sz="1900" noProof="0" dirty="0" err="1" smtClean="0">
                <a:solidFill>
                  <a:srgbClr val="000000"/>
                </a:solidFill>
                <a:ea typeface="ＭＳ Ｐゴシック" pitchFamily="34" charset="-128"/>
              </a:rPr>
              <a:t>cas</a:t>
            </a:r>
            <a:r>
              <a:rPr lang="fr-FR" sz="1900" noProof="0" dirty="0" smtClean="0">
                <a:solidFill>
                  <a:srgbClr val="000000"/>
                </a:solidFill>
                <a:ea typeface="ＭＳ Ｐゴシック" pitchFamily="34" charset="-128"/>
              </a:rPr>
              <a:t>. </a:t>
            </a:r>
          </a:p>
          <a:p>
            <a:pPr>
              <a:buFontTx/>
              <a:buChar char="•"/>
              <a:defRPr/>
            </a:pPr>
            <a:r>
              <a:rPr lang="fr-FR" sz="1900" noProof="0" dirty="0" smtClean="0">
                <a:solidFill>
                  <a:srgbClr val="000000"/>
                </a:solidFill>
                <a:ea typeface="ＭＳ Ｐゴシック" pitchFamily="34" charset="-128"/>
              </a:rPr>
              <a:t>Appliquer les principes aux situations qui s'y rapportent dans votre lieu de service.  </a:t>
            </a:r>
          </a:p>
          <a:p>
            <a:pPr>
              <a:buFontTx/>
              <a:buChar char="•"/>
              <a:defRPr/>
            </a:pPr>
            <a:r>
              <a:rPr lang="fr-FR" sz="1900" noProof="0" dirty="0" smtClean="0">
                <a:solidFill>
                  <a:srgbClr val="000000"/>
                </a:solidFill>
                <a:ea typeface="ＭＳ Ｐゴシック" pitchFamily="34" charset="-128"/>
              </a:rPr>
              <a:t>Adapter les pratiques de la gestion de </a:t>
            </a:r>
            <a:r>
              <a:rPr lang="en-US" sz="1900" noProof="0" dirty="0" err="1" smtClean="0">
                <a:solidFill>
                  <a:srgbClr val="000000"/>
                </a:solidFill>
                <a:ea typeface="ＭＳ Ｐゴシック" pitchFamily="34" charset="-128"/>
              </a:rPr>
              <a:t>cas</a:t>
            </a:r>
            <a:r>
              <a:rPr lang="fr-FR" sz="1900" noProof="0" dirty="0" smtClean="0">
                <a:solidFill>
                  <a:srgbClr val="000000"/>
                </a:solidFill>
                <a:ea typeface="ＭＳ Ｐゴシック" pitchFamily="34" charset="-128"/>
              </a:rPr>
              <a:t> et adhérer aux principes y relatifs lorsque les déclaration sont obligatoires.</a:t>
            </a:r>
          </a:p>
          <a:p>
            <a:pPr>
              <a:buFontTx/>
              <a:buChar char="•"/>
              <a:defRPr/>
            </a:pPr>
            <a:r>
              <a:rPr lang="fr-FR" sz="1900" noProof="0" dirty="0" smtClean="0">
                <a:solidFill>
                  <a:srgbClr val="000000"/>
                </a:solidFill>
                <a:ea typeface="ＭＳ Ｐゴシック" pitchFamily="34" charset="-128"/>
              </a:rPr>
              <a:t>Décrire le but et le contenu d'un protocole de protection des données.   </a:t>
            </a:r>
          </a:p>
          <a:p>
            <a:pPr>
              <a:buFontTx/>
              <a:buChar char="•"/>
              <a:defRPr/>
            </a:pPr>
            <a:r>
              <a:rPr lang="fr-FR" sz="1900" noProof="0" dirty="0" smtClean="0">
                <a:solidFill>
                  <a:srgbClr val="000000"/>
                </a:solidFill>
                <a:ea typeface="ＭＳ Ｐゴシック" pitchFamily="34" charset="-128"/>
              </a:rPr>
              <a:t>Connaître le Standard Minimum en matière de gestion de l'information, ainsi que les moyens pratiques pour sa mise en œuvre effective. </a:t>
            </a:r>
          </a:p>
          <a:p>
            <a:pPr>
              <a:defRPr/>
            </a:pPr>
            <a:endParaRPr lang="fr-FR"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29003802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itle 1"/>
          <p:cNvSpPr>
            <a:spLocks noGrp="1"/>
          </p:cNvSpPr>
          <p:nvPr>
            <p:ph type="title"/>
          </p:nvPr>
        </p:nvSpPr>
        <p:spPr/>
        <p:txBody>
          <a:bodyPr/>
          <a:lstStyle/>
          <a:p>
            <a:pPr>
              <a:defRPr/>
            </a:pPr>
            <a:r>
              <a:rPr lang="fr-FR" b="1" noProof="0" smtClean="0">
                <a:solidFill>
                  <a:srgbClr val="000000"/>
                </a:solidFill>
                <a:ea typeface="ＭＳ Ｐゴシック" pitchFamily="34" charset="-128"/>
              </a:rPr>
              <a:t>Déclaration obligatoire</a:t>
            </a:r>
          </a:p>
        </p:txBody>
      </p:sp>
      <p:sp>
        <p:nvSpPr>
          <p:cNvPr id="115715" name="Content Placeholder 2"/>
          <p:cNvSpPr>
            <a:spLocks noGrp="1"/>
          </p:cNvSpPr>
          <p:nvPr>
            <p:ph idx="1"/>
          </p:nvPr>
        </p:nvSpPr>
        <p:spPr>
          <a:xfrm>
            <a:off x="250825" y="1700213"/>
            <a:ext cx="8310563" cy="4392612"/>
          </a:xfrm>
        </p:spPr>
        <p:txBody>
          <a:bodyPr/>
          <a:lstStyle/>
          <a:p>
            <a:pPr>
              <a:defRPr/>
            </a:pPr>
            <a:r>
              <a:rPr lang="fr-FR" sz="2200" b="1" noProof="0" dirty="0" smtClean="0">
                <a:solidFill>
                  <a:srgbClr val="000000"/>
                </a:solidFill>
                <a:ea typeface="ＭＳ Ｐゴシック" pitchFamily="34" charset="-128"/>
              </a:rPr>
              <a:t>Elle oblige certains intervenants à déclarer aux autorités gouvernementales compétentes les cas de mauvais traitements infligés aux enfants</a:t>
            </a:r>
            <a:r>
              <a:rPr lang="fr-FR" sz="2200" noProof="0" dirty="0" smtClean="0">
                <a:solidFill>
                  <a:srgbClr val="000000"/>
                </a:solidFill>
                <a:ea typeface="ＭＳ Ｐゴシック" pitchFamily="34" charset="-128"/>
              </a:rPr>
              <a:t>. </a:t>
            </a:r>
          </a:p>
          <a:p>
            <a:pPr>
              <a:buFont typeface="Wingdings" pitchFamily="2" charset="2"/>
              <a:buChar char="Ø"/>
              <a:defRPr/>
            </a:pPr>
            <a:r>
              <a:rPr lang="fr-FR" sz="2200" noProof="0" dirty="0" smtClean="0">
                <a:solidFill>
                  <a:srgbClr val="000000"/>
                </a:solidFill>
                <a:ea typeface="ＭＳ Ｐゴシック" pitchFamily="34" charset="-128"/>
              </a:rPr>
              <a:t>Elle est en place dans plusieurs pays mais pas tous.</a:t>
            </a:r>
          </a:p>
          <a:p>
            <a:pPr>
              <a:defRPr/>
            </a:pPr>
            <a:endParaRPr lang="fr-FR" sz="1400" noProof="0" dirty="0" smtClean="0">
              <a:solidFill>
                <a:srgbClr val="000000"/>
              </a:solidFill>
              <a:ea typeface="ＭＳ Ｐゴシック" pitchFamily="34" charset="-128"/>
            </a:endParaRPr>
          </a:p>
          <a:p>
            <a:pPr>
              <a:defRPr/>
            </a:pPr>
            <a:r>
              <a:rPr lang="fr-FR" sz="2200" b="1" noProof="0" dirty="0" smtClean="0">
                <a:solidFill>
                  <a:srgbClr val="000000"/>
                </a:solidFill>
                <a:ea typeface="ＭＳ Ｐゴシック" pitchFamily="34" charset="-128"/>
              </a:rPr>
              <a:t>Les acteurs qui sont souvent obligés : </a:t>
            </a:r>
            <a:r>
              <a:rPr lang="fr-FR" sz="2200" dirty="0">
                <a:solidFill>
                  <a:srgbClr val="000000"/>
                </a:solidFill>
                <a:ea typeface="ＭＳ Ｐゴシック" pitchFamily="34" charset="-128"/>
              </a:rPr>
              <a:t>l</a:t>
            </a:r>
            <a:r>
              <a:rPr lang="fr-FR" sz="2200" noProof="0" dirty="0" smtClean="0">
                <a:solidFill>
                  <a:srgbClr val="000000"/>
                </a:solidFill>
                <a:ea typeface="ＭＳ Ｐゴシック" pitchFamily="34" charset="-128"/>
              </a:rPr>
              <a:t>es organismes de protection de l'enfance et le personnel, les enseignants, infirmiers et médecins.</a:t>
            </a:r>
          </a:p>
          <a:p>
            <a:pPr>
              <a:defRPr/>
            </a:pPr>
            <a:r>
              <a:rPr lang="fr-FR" sz="2200" b="1" noProof="0" dirty="0" smtClean="0">
                <a:solidFill>
                  <a:srgbClr val="000000"/>
                </a:solidFill>
                <a:ea typeface="ＭＳ Ｐゴシック" pitchFamily="34" charset="-128"/>
              </a:rPr>
              <a:t>Elle peut être difficile lorsque les </a:t>
            </a:r>
            <a:r>
              <a:rPr lang="fr-FR" sz="2200" noProof="0" dirty="0" smtClean="0">
                <a:solidFill>
                  <a:srgbClr val="000000"/>
                </a:solidFill>
                <a:ea typeface="ＭＳ Ｐゴシック" pitchFamily="34" charset="-128"/>
              </a:rPr>
              <a:t>informations sont très sensibles, et qu’elles ne peuvent pas être partagées sans risque de mettre davantage la vie de l'enfant en péril.  </a:t>
            </a:r>
          </a:p>
          <a:p>
            <a:pPr>
              <a:defRPr/>
            </a:pPr>
            <a:r>
              <a:rPr lang="fr-FR" sz="2200" i="1" noProof="0" dirty="0" smtClean="0">
                <a:solidFill>
                  <a:srgbClr val="000000"/>
                </a:solidFill>
                <a:ea typeface="ＭＳ Ｐゴシック" pitchFamily="34" charset="-128"/>
              </a:rPr>
              <a:t>(Pour plus d’informations consultez les Directives relatives à la gestion de </a:t>
            </a:r>
            <a:r>
              <a:rPr lang="en-US" sz="2200" i="1" noProof="0" dirty="0" err="1" smtClean="0">
                <a:solidFill>
                  <a:srgbClr val="000000"/>
                </a:solidFill>
                <a:ea typeface="ＭＳ Ｐゴシック" pitchFamily="34" charset="-128"/>
              </a:rPr>
              <a:t>cas</a:t>
            </a:r>
            <a:r>
              <a:rPr lang="fr-FR" sz="2200" i="1" noProof="0" dirty="0" smtClean="0">
                <a:solidFill>
                  <a:srgbClr val="000000"/>
                </a:solidFill>
                <a:ea typeface="ＭＳ Ｐゴシック" pitchFamily="34" charset="-128"/>
              </a:rPr>
              <a:t>)</a:t>
            </a:r>
          </a:p>
        </p:txBody>
      </p:sp>
    </p:spTree>
    <p:extLst>
      <p:ext uri="{BB962C8B-B14F-4D97-AF65-F5344CB8AC3E}">
        <p14:creationId xmlns:p14="http://schemas.microsoft.com/office/powerpoint/2010/main" val="3988012766"/>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itle 1"/>
          <p:cNvSpPr>
            <a:spLocks noGrp="1"/>
          </p:cNvSpPr>
          <p:nvPr>
            <p:ph type="title"/>
          </p:nvPr>
        </p:nvSpPr>
        <p:spPr/>
        <p:txBody>
          <a:bodyPr/>
          <a:lstStyle/>
          <a:p>
            <a:pPr>
              <a:defRPr/>
            </a:pPr>
            <a:r>
              <a:rPr lang="fr-FR" b="1" noProof="0" smtClean="0">
                <a:solidFill>
                  <a:srgbClr val="000000"/>
                </a:solidFill>
                <a:ea typeface="ＭＳ Ｐゴシック" pitchFamily="34" charset="-128"/>
              </a:rPr>
              <a:t>POINTS CLÉS DE L'APPRENTISSAGE</a:t>
            </a:r>
          </a:p>
        </p:txBody>
      </p:sp>
      <p:sp>
        <p:nvSpPr>
          <p:cNvPr id="116739" name="Content Placeholder 2"/>
          <p:cNvSpPr>
            <a:spLocks noGrp="1"/>
          </p:cNvSpPr>
          <p:nvPr>
            <p:ph idx="1"/>
          </p:nvPr>
        </p:nvSpPr>
        <p:spPr>
          <a:xfrm>
            <a:off x="250825" y="1700213"/>
            <a:ext cx="8569325" cy="4392612"/>
          </a:xfrm>
        </p:spPr>
        <p:txBody>
          <a:bodyPr/>
          <a:lstStyle/>
          <a:p>
            <a:pPr marL="0" indent="0">
              <a:defRPr/>
            </a:pPr>
            <a:r>
              <a:rPr lang="fr-FR" sz="2200" b="1" noProof="0" dirty="0" smtClean="0">
                <a:solidFill>
                  <a:srgbClr val="000000"/>
                </a:solidFill>
                <a:ea typeface="ＭＳ Ｐゴシック" pitchFamily="34" charset="-128"/>
              </a:rPr>
              <a:t>Le consentement éclairé / l’accord </a:t>
            </a:r>
            <a:r>
              <a:rPr lang="fr-FR" sz="2200" noProof="0" dirty="0" smtClean="0">
                <a:solidFill>
                  <a:srgbClr val="000000"/>
                </a:solidFill>
                <a:ea typeface="ＭＳ Ｐゴシック" pitchFamily="34" charset="-128"/>
              </a:rPr>
              <a:t>exige que nous partagions des informations clés avec les enfants et les familles. </a:t>
            </a:r>
          </a:p>
          <a:p>
            <a:pPr marL="0" indent="0">
              <a:defRPr/>
            </a:pPr>
            <a:endParaRPr lang="fr-FR" sz="2200" b="1" noProof="0" dirty="0" smtClean="0">
              <a:solidFill>
                <a:srgbClr val="000000"/>
              </a:solidFill>
              <a:ea typeface="ＭＳ Ｐゴシック" pitchFamily="34" charset="-128"/>
            </a:endParaRPr>
          </a:p>
          <a:p>
            <a:pPr marL="0" indent="0">
              <a:defRPr/>
            </a:pPr>
            <a:r>
              <a:rPr lang="fr-FR" sz="2200" b="1" noProof="0" dirty="0" smtClean="0">
                <a:solidFill>
                  <a:srgbClr val="000000"/>
                </a:solidFill>
                <a:ea typeface="ＭＳ Ｐゴシック" pitchFamily="34" charset="-128"/>
              </a:rPr>
              <a:t>Besoin de savoir : </a:t>
            </a:r>
            <a:r>
              <a:rPr lang="fr-FR" sz="2200" noProof="0" dirty="0" smtClean="0">
                <a:solidFill>
                  <a:srgbClr val="000000"/>
                </a:solidFill>
                <a:ea typeface="ＭＳ Ｐゴシック" pitchFamily="34" charset="-128"/>
              </a:rPr>
              <a:t>partage d'informations pertinentes seulement avec ceux qui ont besoin de les connaître afin d'aider à protéger les enfants.</a:t>
            </a:r>
          </a:p>
          <a:p>
            <a:pPr marL="0" indent="0">
              <a:defRPr/>
            </a:pPr>
            <a:endParaRPr lang="fr-FR" sz="2200" noProof="0" dirty="0" smtClean="0">
              <a:solidFill>
                <a:srgbClr val="000000"/>
              </a:solidFill>
              <a:ea typeface="ＭＳ Ｐゴシック" pitchFamily="34" charset="-128"/>
            </a:endParaRPr>
          </a:p>
          <a:p>
            <a:pPr marL="0" indent="0">
              <a:defRPr/>
            </a:pPr>
            <a:r>
              <a:rPr lang="fr-FR" sz="2200" b="1" noProof="0" dirty="0" smtClean="0">
                <a:solidFill>
                  <a:srgbClr val="000000"/>
                </a:solidFill>
                <a:ea typeface="ＭＳ Ｐゴシック" pitchFamily="34" charset="-128"/>
              </a:rPr>
              <a:t>Confidentialité : </a:t>
            </a:r>
            <a:r>
              <a:rPr lang="fr-FR" sz="2200" noProof="0" dirty="0" smtClean="0">
                <a:solidFill>
                  <a:srgbClr val="000000"/>
                </a:solidFill>
                <a:ea typeface="ＭＳ Ｐゴシック" pitchFamily="34" charset="-128"/>
              </a:rPr>
              <a:t>inclut le consentement éclairé, le besoin de savoir et les </a:t>
            </a:r>
            <a:r>
              <a:rPr lang="fr-FR" sz="2200" b="1" noProof="0" dirty="0" smtClean="0">
                <a:solidFill>
                  <a:srgbClr val="000000"/>
                </a:solidFill>
                <a:ea typeface="ＭＳ Ｐゴシック" pitchFamily="34" charset="-128"/>
              </a:rPr>
              <a:t>procédures de gestion de l'information </a:t>
            </a:r>
            <a:r>
              <a:rPr lang="fr-FR" sz="2200" noProof="0" dirty="0" smtClean="0">
                <a:solidFill>
                  <a:srgbClr val="000000"/>
                </a:solidFill>
                <a:ea typeface="ＭＳ Ｐゴシック" pitchFamily="34" charset="-128"/>
              </a:rPr>
              <a:t>(examiné en suite).</a:t>
            </a:r>
            <a:r>
              <a:rPr lang="fr-FR" sz="2200" b="1" noProof="0" dirty="0" smtClean="0">
                <a:solidFill>
                  <a:srgbClr val="000000"/>
                </a:solidFill>
                <a:ea typeface="ＭＳ Ｐゴシック" pitchFamily="34" charset="-128"/>
              </a:rPr>
              <a:t> </a:t>
            </a:r>
          </a:p>
          <a:p>
            <a:pPr marL="0" indent="0">
              <a:defRPr/>
            </a:pPr>
            <a:endParaRPr lang="fr-FR" sz="2200" b="1" noProof="0" dirty="0" smtClean="0">
              <a:solidFill>
                <a:srgbClr val="000000"/>
              </a:solidFill>
              <a:ea typeface="ＭＳ Ｐゴシック" pitchFamily="34" charset="-128"/>
            </a:endParaRPr>
          </a:p>
          <a:p>
            <a:pPr marL="0" indent="0">
              <a:defRPr/>
            </a:pPr>
            <a:r>
              <a:rPr lang="fr-FR" sz="2200" b="1" noProof="0" dirty="0" smtClean="0">
                <a:solidFill>
                  <a:srgbClr val="000000"/>
                </a:solidFill>
                <a:ea typeface="ＭＳ Ｐゴシック" pitchFamily="34" charset="-128"/>
              </a:rPr>
              <a:t>Déclaration obligatoire : </a:t>
            </a:r>
            <a:r>
              <a:rPr lang="fr-FR" sz="2200" noProof="0" dirty="0" smtClean="0">
                <a:solidFill>
                  <a:srgbClr val="000000"/>
                </a:solidFill>
                <a:ea typeface="ＭＳ Ｐゴシック" pitchFamily="34" charset="-128"/>
              </a:rPr>
              <a:t>Si nécessaire, fait appel à des procédures spéciales. </a:t>
            </a:r>
          </a:p>
        </p:txBody>
      </p:sp>
    </p:spTree>
    <p:extLst>
      <p:ext uri="{BB962C8B-B14F-4D97-AF65-F5344CB8AC3E}">
        <p14:creationId xmlns:p14="http://schemas.microsoft.com/office/powerpoint/2010/main" val="2685153300"/>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solidFill>
                <a:schemeClr val="tx1"/>
              </a:solidFill>
            </a:endParaRPr>
          </a:p>
        </p:txBody>
      </p:sp>
      <p:sp>
        <p:nvSpPr>
          <p:cNvPr id="3" name="Content Placeholder 2"/>
          <p:cNvSpPr>
            <a:spLocks noGrp="1"/>
          </p:cNvSpPr>
          <p:nvPr>
            <p:ph idx="1"/>
          </p:nvPr>
        </p:nvSpPr>
        <p:spPr/>
        <p:txBody>
          <a:bodyPr/>
          <a:lstStyle/>
          <a:p>
            <a:endParaRPr lang="en-GB"/>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39752" y="2204864"/>
            <a:ext cx="3842464" cy="3096344"/>
          </a:xfrm>
          <a:prstGeom prst="rect">
            <a:avLst/>
          </a:prstGeom>
          <a:noFill/>
          <a:ln>
            <a:noFill/>
          </a:ln>
        </p:spPr>
      </p:pic>
    </p:spTree>
    <p:extLst>
      <p:ext uri="{BB962C8B-B14F-4D97-AF65-F5344CB8AC3E}">
        <p14:creationId xmlns:p14="http://schemas.microsoft.com/office/powerpoint/2010/main" val="1270528536"/>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Title 1"/>
          <p:cNvSpPr>
            <a:spLocks noGrp="1"/>
          </p:cNvSpPr>
          <p:nvPr>
            <p:ph type="title"/>
          </p:nvPr>
        </p:nvSpPr>
        <p:spPr/>
        <p:txBody>
          <a:bodyPr/>
          <a:lstStyle/>
          <a:p>
            <a:pPr algn="ctr">
              <a:defRPr/>
            </a:pPr>
            <a:r>
              <a:rPr lang="fr-FR" cap="none" noProof="0" smtClean="0">
                <a:solidFill>
                  <a:srgbClr val="000000"/>
                </a:solidFill>
                <a:ea typeface="ＭＳ Ｐゴシック" pitchFamily="34" charset="-128"/>
              </a:rPr>
              <a:t>Exercice 4</a:t>
            </a:r>
          </a:p>
        </p:txBody>
      </p:sp>
      <p:sp>
        <p:nvSpPr>
          <p:cNvPr id="117763" name="Text Placeholder 2"/>
          <p:cNvSpPr>
            <a:spLocks noGrp="1"/>
          </p:cNvSpPr>
          <p:nvPr>
            <p:ph type="body" idx="1"/>
          </p:nvPr>
        </p:nvSpPr>
        <p:spPr/>
        <p:txBody>
          <a:bodyPr/>
          <a:lstStyle/>
          <a:p>
            <a:pPr algn="ctr">
              <a:defRPr/>
            </a:pPr>
            <a:r>
              <a:rPr lang="fr-FR" sz="4000" b="1" noProof="0" smtClean="0">
                <a:solidFill>
                  <a:srgbClr val="000000"/>
                </a:solidFill>
                <a:ea typeface="ＭＳ Ｐゴシック" pitchFamily="34" charset="-128"/>
              </a:rPr>
              <a:t>Protocoles de protection de données</a:t>
            </a:r>
          </a:p>
        </p:txBody>
      </p:sp>
    </p:spTree>
    <p:extLst>
      <p:ext uri="{BB962C8B-B14F-4D97-AF65-F5344CB8AC3E}">
        <p14:creationId xmlns:p14="http://schemas.microsoft.com/office/powerpoint/2010/main" val="4062345522"/>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Title 1"/>
          <p:cNvSpPr>
            <a:spLocks noGrp="1"/>
          </p:cNvSpPr>
          <p:nvPr>
            <p:ph type="title"/>
          </p:nvPr>
        </p:nvSpPr>
        <p:spPr/>
        <p:txBody>
          <a:bodyPr/>
          <a:lstStyle/>
          <a:p>
            <a:pPr>
              <a:defRPr/>
            </a:pPr>
            <a:r>
              <a:rPr lang="fr-FR" b="1" noProof="0" smtClean="0">
                <a:solidFill>
                  <a:srgbClr val="000000"/>
                </a:solidFill>
                <a:ea typeface="ＭＳ Ｐゴシック" pitchFamily="34" charset="-128"/>
              </a:rPr>
              <a:t>Gestion des informations </a:t>
            </a:r>
          </a:p>
        </p:txBody>
      </p:sp>
      <p:sp>
        <p:nvSpPr>
          <p:cNvPr id="118787" name="Content Placeholder 2"/>
          <p:cNvSpPr>
            <a:spLocks noGrp="1"/>
          </p:cNvSpPr>
          <p:nvPr>
            <p:ph idx="1"/>
          </p:nvPr>
        </p:nvSpPr>
        <p:spPr>
          <a:xfrm>
            <a:off x="250825" y="1700213"/>
            <a:ext cx="8642350" cy="4392612"/>
          </a:xfrm>
        </p:spPr>
        <p:txBody>
          <a:bodyPr/>
          <a:lstStyle/>
          <a:p>
            <a:pPr marL="0" indent="0">
              <a:defRPr/>
            </a:pPr>
            <a:r>
              <a:rPr lang="fr-FR" noProof="0" dirty="0" smtClean="0">
                <a:solidFill>
                  <a:srgbClr val="000000"/>
                </a:solidFill>
                <a:ea typeface="ＭＳ Ｐゴシック" pitchFamily="34" charset="-128"/>
              </a:rPr>
              <a:t>Les renseignements personnels :</a:t>
            </a:r>
          </a:p>
          <a:p>
            <a:pPr>
              <a:buFont typeface="Wingdings" charset="2"/>
              <a:buChar char="Ø"/>
              <a:defRPr/>
            </a:pPr>
            <a:r>
              <a:rPr lang="fr-FR" noProof="0" dirty="0" smtClean="0">
                <a:solidFill>
                  <a:srgbClr val="000000"/>
                </a:solidFill>
                <a:ea typeface="ＭＳ Ｐゴシック" pitchFamily="34" charset="-128"/>
              </a:rPr>
              <a:t>Peuvent être essentielles à l'établissement de l'identité de l'enfant et de son passé, mais</a:t>
            </a:r>
          </a:p>
          <a:p>
            <a:pPr marL="0" indent="0">
              <a:buFont typeface="Wingdings" pitchFamily="2" charset="2"/>
              <a:buChar char="Ø"/>
              <a:defRPr/>
            </a:pPr>
            <a:r>
              <a:rPr lang="fr-FR" b="1" noProof="0" dirty="0" smtClean="0">
                <a:solidFill>
                  <a:srgbClr val="000000"/>
                </a:solidFill>
                <a:ea typeface="ＭＳ Ｐゴシック" pitchFamily="34" charset="-128"/>
              </a:rPr>
              <a:t> doivent être conservées avec soin. </a:t>
            </a:r>
          </a:p>
          <a:p>
            <a:pPr marL="0" indent="0">
              <a:buFontTx/>
              <a:buChar char="•"/>
              <a:defRPr/>
            </a:pPr>
            <a:endParaRPr lang="fr-FR" noProof="0" dirty="0" smtClean="0">
              <a:solidFill>
                <a:srgbClr val="000000"/>
              </a:solidFill>
              <a:ea typeface="ＭＳ Ｐゴシック" pitchFamily="34" charset="-128"/>
            </a:endParaRPr>
          </a:p>
          <a:p>
            <a:pPr marL="0" indent="0">
              <a:defRPr/>
            </a:pPr>
            <a:r>
              <a:rPr lang="fr-FR" noProof="0" dirty="0" smtClean="0">
                <a:solidFill>
                  <a:srgbClr val="000000"/>
                </a:solidFill>
                <a:ea typeface="ＭＳ Ｐゴシック" pitchFamily="34" charset="-128"/>
              </a:rPr>
              <a:t>Une bonne gestion de l'information constitue une responsabilité professionnelle </a:t>
            </a:r>
          </a:p>
          <a:p>
            <a:pPr marL="0" indent="0">
              <a:buFontTx/>
              <a:buChar char="•"/>
              <a:defRPr/>
            </a:pPr>
            <a:endParaRPr lang="fr-FR" noProof="0" dirty="0" smtClean="0">
              <a:solidFill>
                <a:srgbClr val="000000"/>
              </a:solidFill>
              <a:ea typeface="ＭＳ Ｐゴシック" pitchFamily="34" charset="-128"/>
            </a:endParaRPr>
          </a:p>
          <a:p>
            <a:pPr>
              <a:buFont typeface="Wingdings" charset="2"/>
              <a:buChar char="Ø"/>
              <a:defRPr/>
            </a:pPr>
            <a:r>
              <a:rPr lang="fr-FR" noProof="0" dirty="0" smtClean="0">
                <a:solidFill>
                  <a:srgbClr val="000000"/>
                </a:solidFill>
                <a:ea typeface="ＭＳ Ｐゴシック" pitchFamily="34" charset="-128"/>
              </a:rPr>
              <a:t>Elle est régie par des principes de gestion de </a:t>
            </a:r>
            <a:r>
              <a:rPr lang="en-US" noProof="0" dirty="0" err="1" smtClean="0">
                <a:solidFill>
                  <a:srgbClr val="000000"/>
                </a:solidFill>
                <a:ea typeface="ＭＳ Ｐゴシック" pitchFamily="34" charset="-128"/>
              </a:rPr>
              <a:t>cas</a:t>
            </a:r>
            <a:r>
              <a:rPr lang="fr-FR" noProof="0" dirty="0" smtClean="0">
                <a:solidFill>
                  <a:srgbClr val="000000"/>
                </a:solidFill>
                <a:ea typeface="ＭＳ Ｐゴシック" pitchFamily="34" charset="-128"/>
              </a:rPr>
              <a:t> et </a:t>
            </a:r>
          </a:p>
          <a:p>
            <a:pPr marL="0" indent="0">
              <a:buFont typeface="Wingdings" pitchFamily="2" charset="2"/>
              <a:buChar char="Ø"/>
              <a:defRPr/>
            </a:pPr>
            <a:r>
              <a:rPr lang="fr-FR" noProof="0" dirty="0" smtClean="0">
                <a:solidFill>
                  <a:srgbClr val="000000"/>
                </a:solidFill>
                <a:ea typeface="ＭＳ Ｐゴシック" pitchFamily="34" charset="-128"/>
              </a:rPr>
              <a:t> Doit être régie par un </a:t>
            </a:r>
            <a:r>
              <a:rPr lang="fr-FR" b="1" noProof="0" dirty="0" smtClean="0">
                <a:solidFill>
                  <a:srgbClr val="000000"/>
                </a:solidFill>
                <a:ea typeface="ＭＳ Ｐゴシック" pitchFamily="34" charset="-128"/>
              </a:rPr>
              <a:t>protocole de protection données</a:t>
            </a:r>
          </a:p>
          <a:p>
            <a:pPr marL="0" indent="0">
              <a:buFontTx/>
              <a:buChar char="•"/>
              <a:defRPr/>
            </a:pPr>
            <a:endParaRPr lang="fr-FR" noProof="0" dirty="0" smtClean="0">
              <a:solidFill>
                <a:srgbClr val="000000"/>
              </a:solidFill>
              <a:ea typeface="ＭＳ Ｐゴシック" pitchFamily="34" charset="-128"/>
            </a:endParaRPr>
          </a:p>
          <a:p>
            <a:pPr marL="0" indent="0">
              <a:defRPr/>
            </a:pPr>
            <a:endParaRPr lang="fr-FR" noProof="0" dirty="0" smtClean="0">
              <a:solidFill>
                <a:srgbClr val="000000"/>
              </a:solidFill>
              <a:ea typeface="ＭＳ Ｐゴシック" pitchFamily="34" charset="-128"/>
            </a:endParaRPr>
          </a:p>
          <a:p>
            <a:pPr marL="0" indent="0">
              <a:defRPr/>
            </a:pPr>
            <a:endParaRPr lang="fr-FR" noProof="0" dirty="0" smtClean="0">
              <a:solidFill>
                <a:srgbClr val="000000"/>
              </a:solidFill>
              <a:ea typeface="ＭＳ Ｐゴシック" pitchFamily="34" charset="-128"/>
            </a:endParaRPr>
          </a:p>
          <a:p>
            <a:pPr marL="0" indent="0">
              <a:defRPr/>
            </a:pPr>
            <a:endParaRPr lang="fr-FR"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15270060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8787">
                                            <p:txEl>
                                              <p:charRg st="123" end="18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8787">
                                            <p:txEl>
                                              <p:charRg st="186" end="24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8787">
                                            <p:txEl>
                                              <p:charRg st="240" end="28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Title 1"/>
          <p:cNvSpPr>
            <a:spLocks noGrp="1"/>
          </p:cNvSpPr>
          <p:nvPr>
            <p:ph type="title"/>
          </p:nvPr>
        </p:nvSpPr>
        <p:spPr/>
        <p:txBody>
          <a:bodyPr/>
          <a:lstStyle/>
          <a:p>
            <a:pPr>
              <a:defRPr/>
            </a:pPr>
            <a:r>
              <a:rPr lang="fr-FR" b="1" noProof="0" smtClean="0">
                <a:solidFill>
                  <a:srgbClr val="000000"/>
                </a:solidFill>
                <a:ea typeface="ＭＳ Ｐゴシック" pitchFamily="34" charset="-128"/>
              </a:rPr>
              <a:t>Protocoles de protection de données</a:t>
            </a:r>
          </a:p>
        </p:txBody>
      </p:sp>
      <p:sp>
        <p:nvSpPr>
          <p:cNvPr id="119811" name="Content Placeholder 2"/>
          <p:cNvSpPr>
            <a:spLocks noGrp="1"/>
          </p:cNvSpPr>
          <p:nvPr>
            <p:ph idx="1"/>
          </p:nvPr>
        </p:nvSpPr>
        <p:spPr>
          <a:xfrm>
            <a:off x="250825" y="1484313"/>
            <a:ext cx="8497888" cy="4392612"/>
          </a:xfrm>
        </p:spPr>
        <p:txBody>
          <a:bodyPr/>
          <a:lstStyle/>
          <a:p>
            <a:pPr>
              <a:defRPr/>
            </a:pPr>
            <a:r>
              <a:rPr lang="fr-FR" noProof="0" dirty="0" smtClean="0">
                <a:solidFill>
                  <a:srgbClr val="000000"/>
                </a:solidFill>
                <a:ea typeface="ＭＳ Ｐゴシック" pitchFamily="34" charset="-128"/>
              </a:rPr>
              <a:t>La gestion de l'information renvoie aux différentes étapes de la gestion des données à savoir :</a:t>
            </a:r>
          </a:p>
          <a:p>
            <a:pPr>
              <a:buFontTx/>
              <a:buChar char="•"/>
              <a:defRPr/>
            </a:pPr>
            <a:r>
              <a:rPr lang="fr-FR" noProof="0" dirty="0" smtClean="0">
                <a:solidFill>
                  <a:srgbClr val="000000"/>
                </a:solidFill>
                <a:ea typeface="ＭＳ Ｐゴシック" pitchFamily="34" charset="-128"/>
              </a:rPr>
              <a:t>La collecte</a:t>
            </a:r>
          </a:p>
          <a:p>
            <a:pPr>
              <a:buFontTx/>
              <a:buChar char="•"/>
              <a:defRPr/>
            </a:pPr>
            <a:r>
              <a:rPr lang="fr-FR" noProof="0" dirty="0" smtClean="0">
                <a:solidFill>
                  <a:srgbClr val="000000"/>
                </a:solidFill>
                <a:ea typeface="ＭＳ Ｐゴシック" pitchFamily="34" charset="-128"/>
              </a:rPr>
              <a:t>Le traitement</a:t>
            </a:r>
          </a:p>
          <a:p>
            <a:pPr>
              <a:buFontTx/>
              <a:buChar char="•"/>
              <a:defRPr/>
            </a:pPr>
            <a:r>
              <a:rPr lang="fr-FR" noProof="0" dirty="0" smtClean="0">
                <a:solidFill>
                  <a:srgbClr val="000000"/>
                </a:solidFill>
                <a:ea typeface="ＭＳ Ｐゴシック" pitchFamily="34" charset="-128"/>
              </a:rPr>
              <a:t>L'analyse</a:t>
            </a:r>
          </a:p>
          <a:p>
            <a:pPr>
              <a:buFontTx/>
              <a:buChar char="•"/>
              <a:defRPr/>
            </a:pPr>
            <a:r>
              <a:rPr lang="fr-FR" noProof="0" dirty="0" smtClean="0">
                <a:solidFill>
                  <a:srgbClr val="000000"/>
                </a:solidFill>
                <a:ea typeface="ＭＳ Ｐゴシック" pitchFamily="34" charset="-128"/>
              </a:rPr>
              <a:t>Le partage et </a:t>
            </a:r>
          </a:p>
          <a:p>
            <a:pPr>
              <a:buFontTx/>
              <a:buChar char="•"/>
              <a:defRPr/>
            </a:pPr>
            <a:r>
              <a:rPr lang="fr-FR" noProof="0" dirty="0" smtClean="0">
                <a:solidFill>
                  <a:srgbClr val="000000"/>
                </a:solidFill>
                <a:ea typeface="ＭＳ Ｐゴシック" pitchFamily="34" charset="-128"/>
              </a:rPr>
              <a:t>Le stockage</a:t>
            </a:r>
          </a:p>
          <a:p>
            <a:pPr>
              <a:defRPr/>
            </a:pPr>
            <a:endParaRPr lang="fr-FR" noProof="0" dirty="0" smtClean="0">
              <a:solidFill>
                <a:srgbClr val="000000"/>
              </a:solidFill>
              <a:ea typeface="ＭＳ Ｐゴシック" pitchFamily="34" charset="-128"/>
            </a:endParaRPr>
          </a:p>
          <a:p>
            <a:pPr>
              <a:defRPr/>
            </a:pPr>
            <a:r>
              <a:rPr lang="fr-FR" noProof="0" dirty="0" smtClean="0">
                <a:solidFill>
                  <a:srgbClr val="000000"/>
                </a:solidFill>
                <a:ea typeface="ＭＳ Ｐゴシック" pitchFamily="34" charset="-128"/>
              </a:rPr>
              <a:t>Toutes ces étapes sont régies par </a:t>
            </a:r>
            <a:r>
              <a:rPr lang="fr-FR" b="1" noProof="0" dirty="0" smtClean="0">
                <a:solidFill>
                  <a:srgbClr val="000000"/>
                </a:solidFill>
                <a:ea typeface="ＭＳ Ｐゴシック" pitchFamily="34" charset="-128"/>
              </a:rPr>
              <a:t>les protocoles de protection de données. </a:t>
            </a:r>
          </a:p>
          <a:p>
            <a:pPr>
              <a:defRPr/>
            </a:pPr>
            <a:r>
              <a:rPr lang="fr-FR" noProof="0" dirty="0" smtClean="0">
                <a:solidFill>
                  <a:srgbClr val="000000"/>
                </a:solidFill>
                <a:ea typeface="ＭＳ Ｐゴシック" pitchFamily="34" charset="-128"/>
              </a:rPr>
              <a:t> </a:t>
            </a:r>
          </a:p>
          <a:p>
            <a:pPr>
              <a:defRPr/>
            </a:pPr>
            <a:endParaRPr lang="fr-FR"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3723394986"/>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Title 1"/>
          <p:cNvSpPr>
            <a:spLocks noGrp="1"/>
          </p:cNvSpPr>
          <p:nvPr>
            <p:ph type="title"/>
          </p:nvPr>
        </p:nvSpPr>
        <p:spPr/>
        <p:txBody>
          <a:bodyPr/>
          <a:lstStyle/>
          <a:p>
            <a:pPr>
              <a:defRPr/>
            </a:pPr>
            <a:r>
              <a:rPr lang="fr-FR" b="1" noProof="0" smtClean="0">
                <a:solidFill>
                  <a:srgbClr val="000000"/>
                </a:solidFill>
                <a:ea typeface="ＭＳ Ｐゴシック" pitchFamily="34" charset="-128"/>
              </a:rPr>
              <a:t>Protocoles de protection de données...</a:t>
            </a:r>
          </a:p>
        </p:txBody>
      </p:sp>
      <p:sp>
        <p:nvSpPr>
          <p:cNvPr id="120835" name="Content Placeholder 2"/>
          <p:cNvSpPr>
            <a:spLocks noGrp="1"/>
          </p:cNvSpPr>
          <p:nvPr>
            <p:ph idx="1"/>
          </p:nvPr>
        </p:nvSpPr>
        <p:spPr>
          <a:xfrm>
            <a:off x="250825" y="1700213"/>
            <a:ext cx="8569325" cy="4392612"/>
          </a:xfrm>
        </p:spPr>
        <p:txBody>
          <a:bodyPr/>
          <a:lstStyle/>
          <a:p>
            <a:pPr>
              <a:defRPr/>
            </a:pPr>
            <a:endParaRPr lang="fr-FR" sz="2800" u="sng" noProof="0" dirty="0" smtClean="0">
              <a:solidFill>
                <a:srgbClr val="000000"/>
              </a:solidFill>
              <a:ea typeface="ＭＳ Ｐゴシック" pitchFamily="34" charset="-128"/>
            </a:endParaRPr>
          </a:p>
          <a:p>
            <a:pPr>
              <a:defRPr/>
            </a:pPr>
            <a:r>
              <a:rPr lang="fr-FR" sz="2800" u="sng" noProof="0" dirty="0" smtClean="0">
                <a:solidFill>
                  <a:srgbClr val="000000"/>
                </a:solidFill>
                <a:ea typeface="ＭＳ Ｐゴシック" pitchFamily="34" charset="-128"/>
              </a:rPr>
              <a:t>Collecte : </a:t>
            </a:r>
            <a:r>
              <a:rPr lang="fr-FR" sz="2800" noProof="0" dirty="0" smtClean="0">
                <a:solidFill>
                  <a:srgbClr val="000000"/>
                </a:solidFill>
                <a:ea typeface="ＭＳ Ｐゴシック" pitchFamily="34" charset="-128"/>
              </a:rPr>
              <a:t>Seules les informations devant être utilisées pour la gestion de </a:t>
            </a:r>
            <a:r>
              <a:rPr lang="en-US" sz="2800" noProof="0" dirty="0" err="1" smtClean="0">
                <a:solidFill>
                  <a:srgbClr val="000000"/>
                </a:solidFill>
                <a:ea typeface="ＭＳ Ｐゴシック" pitchFamily="34" charset="-128"/>
              </a:rPr>
              <a:t>cas</a:t>
            </a:r>
            <a:r>
              <a:rPr lang="fr-FR" sz="2800" noProof="0" dirty="0" smtClean="0">
                <a:solidFill>
                  <a:srgbClr val="000000"/>
                </a:solidFill>
                <a:ea typeface="ＭＳ Ｐゴシック" pitchFamily="34" charset="-128"/>
              </a:rPr>
              <a:t> doivent être collectées.  </a:t>
            </a:r>
          </a:p>
          <a:p>
            <a:pPr>
              <a:defRPr/>
            </a:pPr>
            <a:r>
              <a:rPr lang="fr-FR" sz="2800" noProof="0" dirty="0" smtClean="0">
                <a:solidFill>
                  <a:srgbClr val="000000"/>
                </a:solidFill>
                <a:ea typeface="ＭＳ Ｐゴシック" pitchFamily="34" charset="-128"/>
              </a:rPr>
              <a:t> </a:t>
            </a:r>
          </a:p>
          <a:p>
            <a:pPr>
              <a:defRPr/>
            </a:pPr>
            <a:r>
              <a:rPr lang="fr-FR" sz="2800" u="sng" noProof="0" dirty="0" smtClean="0">
                <a:solidFill>
                  <a:srgbClr val="000000"/>
                </a:solidFill>
                <a:ea typeface="ＭＳ Ｐゴシック" pitchFamily="34" charset="-128"/>
              </a:rPr>
              <a:t>Analyse </a:t>
            </a:r>
            <a:r>
              <a:rPr lang="fr-FR" sz="2800" noProof="0" dirty="0" smtClean="0">
                <a:solidFill>
                  <a:srgbClr val="000000"/>
                </a:solidFill>
                <a:ea typeface="ＭＳ Ｐゴシック" pitchFamily="34" charset="-128"/>
              </a:rPr>
              <a:t>: Les bases de données (ex. : IA CP IMS) facilitent l'élaboration de rapports et d'analyses sur le travail social, ce qui aide à la conception et la mise en œuvre de services. </a:t>
            </a:r>
          </a:p>
          <a:p>
            <a:pPr>
              <a:defRPr/>
            </a:pPr>
            <a:endParaRPr lang="fr-FR" sz="2800"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540368806"/>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Title 1"/>
          <p:cNvSpPr>
            <a:spLocks noGrp="1"/>
          </p:cNvSpPr>
          <p:nvPr>
            <p:ph type="title"/>
          </p:nvPr>
        </p:nvSpPr>
        <p:spPr/>
        <p:txBody>
          <a:bodyPr/>
          <a:lstStyle/>
          <a:p>
            <a:pPr>
              <a:defRPr/>
            </a:pPr>
            <a:r>
              <a:rPr lang="fr-FR" b="1" noProof="0" smtClean="0">
                <a:solidFill>
                  <a:srgbClr val="000000"/>
                </a:solidFill>
                <a:ea typeface="ＭＳ Ｐゴシック" pitchFamily="34" charset="-128"/>
              </a:rPr>
              <a:t>Protocoles de protection de données...</a:t>
            </a:r>
          </a:p>
        </p:txBody>
      </p:sp>
      <p:sp>
        <p:nvSpPr>
          <p:cNvPr id="121859" name="Content Placeholder 2"/>
          <p:cNvSpPr>
            <a:spLocks noGrp="1"/>
          </p:cNvSpPr>
          <p:nvPr>
            <p:ph idx="1"/>
          </p:nvPr>
        </p:nvSpPr>
        <p:spPr/>
        <p:txBody>
          <a:bodyPr/>
          <a:lstStyle/>
          <a:p>
            <a:pPr>
              <a:defRPr/>
            </a:pPr>
            <a:endParaRPr lang="fr-FR" sz="2800" u="sng" noProof="0" dirty="0" smtClean="0">
              <a:solidFill>
                <a:srgbClr val="000000"/>
              </a:solidFill>
              <a:ea typeface="ＭＳ Ｐゴシック" pitchFamily="34" charset="-128"/>
            </a:endParaRPr>
          </a:p>
          <a:p>
            <a:pPr>
              <a:defRPr/>
            </a:pPr>
            <a:r>
              <a:rPr lang="fr-FR" sz="2800" u="sng" noProof="0" dirty="0" smtClean="0">
                <a:solidFill>
                  <a:srgbClr val="000000"/>
                </a:solidFill>
                <a:ea typeface="ＭＳ Ｐゴシック" pitchFamily="34" charset="-128"/>
              </a:rPr>
              <a:t>Partage</a:t>
            </a:r>
            <a:r>
              <a:rPr lang="fr-FR" sz="2800" noProof="0" dirty="0" smtClean="0">
                <a:solidFill>
                  <a:srgbClr val="000000"/>
                </a:solidFill>
                <a:ea typeface="ＭＳ Ｐゴシック" pitchFamily="34" charset="-128"/>
              </a:rPr>
              <a:t> : Tout partage d'informations doit être régi par une procédure élaborée au niveau des responsable de la gestion de </a:t>
            </a:r>
            <a:r>
              <a:rPr lang="en-US" sz="2800" noProof="0" dirty="0" err="1" smtClean="0">
                <a:solidFill>
                  <a:srgbClr val="000000"/>
                </a:solidFill>
                <a:ea typeface="ＭＳ Ｐゴシック" pitchFamily="34" charset="-128"/>
              </a:rPr>
              <a:t>cas</a:t>
            </a:r>
            <a:r>
              <a:rPr lang="fr-FR" sz="2800" noProof="0" dirty="0" smtClean="0">
                <a:solidFill>
                  <a:srgbClr val="000000"/>
                </a:solidFill>
                <a:ea typeface="ＭＳ Ｐゴシック" pitchFamily="34" charset="-128"/>
              </a:rPr>
              <a:t>. </a:t>
            </a:r>
          </a:p>
          <a:p>
            <a:pPr>
              <a:defRPr/>
            </a:pPr>
            <a:endParaRPr lang="fr-FR" sz="1800" noProof="0" dirty="0" smtClean="0">
              <a:solidFill>
                <a:srgbClr val="000000"/>
              </a:solidFill>
              <a:ea typeface="ＭＳ Ｐゴシック" pitchFamily="34" charset="-128"/>
            </a:endParaRPr>
          </a:p>
          <a:p>
            <a:pPr>
              <a:defRPr/>
            </a:pPr>
            <a:r>
              <a:rPr lang="fr-FR" sz="2800" u="sng" noProof="0" dirty="0" smtClean="0">
                <a:solidFill>
                  <a:srgbClr val="000000"/>
                </a:solidFill>
                <a:ea typeface="ＭＳ Ｐゴシック" pitchFamily="34" charset="-128"/>
              </a:rPr>
              <a:t>Le traitement des données </a:t>
            </a:r>
            <a:r>
              <a:rPr lang="fr-FR" sz="2800" noProof="0" dirty="0" smtClean="0">
                <a:solidFill>
                  <a:srgbClr val="000000"/>
                </a:solidFill>
                <a:ea typeface="ＭＳ Ｐゴシック" pitchFamily="34" charset="-128"/>
              </a:rPr>
              <a:t>/ la documentation : inclut le trie éliminatoire de dossiers / formulaires de cas et l'entrée de données dans des systèmes électroniques. </a:t>
            </a:r>
          </a:p>
          <a:p>
            <a:pPr>
              <a:defRPr/>
            </a:pPr>
            <a:endParaRPr lang="fr-FR" sz="2800"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90223889"/>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Title 1"/>
          <p:cNvSpPr>
            <a:spLocks noGrp="1"/>
          </p:cNvSpPr>
          <p:nvPr>
            <p:ph type="title"/>
          </p:nvPr>
        </p:nvSpPr>
        <p:spPr/>
        <p:txBody>
          <a:bodyPr/>
          <a:lstStyle/>
          <a:p>
            <a:pPr>
              <a:defRPr/>
            </a:pPr>
            <a:r>
              <a:rPr lang="fr-FR" b="1" noProof="0" smtClean="0">
                <a:solidFill>
                  <a:srgbClr val="000000"/>
                </a:solidFill>
                <a:ea typeface="ＭＳ Ｐゴシック" pitchFamily="34" charset="-128"/>
              </a:rPr>
              <a:t>Travail de groupe sur la gestion de l'information</a:t>
            </a:r>
          </a:p>
        </p:txBody>
      </p:sp>
      <p:sp>
        <p:nvSpPr>
          <p:cNvPr id="122883" name="Content Placeholder 2"/>
          <p:cNvSpPr>
            <a:spLocks noGrp="1"/>
          </p:cNvSpPr>
          <p:nvPr>
            <p:ph idx="1"/>
          </p:nvPr>
        </p:nvSpPr>
        <p:spPr/>
        <p:txBody>
          <a:bodyPr/>
          <a:lstStyle/>
          <a:p>
            <a:pPr>
              <a:defRPr/>
            </a:pPr>
            <a:endParaRPr lang="fr-FR" sz="2800" b="1" noProof="0" dirty="0" smtClean="0">
              <a:solidFill>
                <a:srgbClr val="000000"/>
              </a:solidFill>
              <a:ea typeface="ＭＳ Ｐゴシック" pitchFamily="34" charset="-128"/>
            </a:endParaRPr>
          </a:p>
          <a:p>
            <a:pPr>
              <a:defRPr/>
            </a:pPr>
            <a:r>
              <a:rPr lang="fr-FR" sz="2800" b="1" noProof="0" dirty="0" smtClean="0">
                <a:solidFill>
                  <a:srgbClr val="000000"/>
                </a:solidFill>
                <a:ea typeface="ＭＳ Ｐゴシック" pitchFamily="34" charset="-128"/>
              </a:rPr>
              <a:t>GROUPES 1 et 2</a:t>
            </a:r>
          </a:p>
          <a:p>
            <a:pPr>
              <a:buFontTx/>
              <a:buChar char="•"/>
              <a:defRPr/>
            </a:pPr>
            <a:r>
              <a:rPr lang="fr-FR" sz="2800" noProof="0" dirty="0" smtClean="0">
                <a:solidFill>
                  <a:srgbClr val="000000"/>
                </a:solidFill>
                <a:ea typeface="ＭＳ Ｐゴシック" pitchFamily="34" charset="-128"/>
              </a:rPr>
              <a:t>Pouvez-vous citer des moyens de protéger/sécuriser des dossiers papiers?</a:t>
            </a:r>
          </a:p>
          <a:p>
            <a:pPr>
              <a:defRPr/>
            </a:pPr>
            <a:endParaRPr lang="fr-FR" sz="2800" noProof="0" dirty="0" smtClean="0">
              <a:solidFill>
                <a:srgbClr val="000000"/>
              </a:solidFill>
              <a:ea typeface="ＭＳ Ｐゴシック" pitchFamily="34" charset="-128"/>
            </a:endParaRPr>
          </a:p>
          <a:p>
            <a:pPr>
              <a:defRPr/>
            </a:pPr>
            <a:r>
              <a:rPr lang="fr-FR" sz="2800" b="1" noProof="0" dirty="0" smtClean="0">
                <a:solidFill>
                  <a:srgbClr val="000000"/>
                </a:solidFill>
                <a:ea typeface="ＭＳ Ｐゴシック" pitchFamily="34" charset="-128"/>
              </a:rPr>
              <a:t>GROUPES 3 et 4</a:t>
            </a:r>
          </a:p>
          <a:p>
            <a:pPr marL="342900" lvl="1" indent="-342900">
              <a:buFont typeface="Arial" charset="0"/>
              <a:buChar char="•"/>
              <a:defRPr/>
            </a:pPr>
            <a:r>
              <a:rPr lang="fr-FR" sz="2800" noProof="0" dirty="0" smtClean="0">
                <a:solidFill>
                  <a:srgbClr val="000000"/>
                </a:solidFill>
                <a:ea typeface="ＭＳ Ｐゴシック" pitchFamily="34" charset="-128"/>
              </a:rPr>
              <a:t>Pouvez-vous citer des moyens de protéger/sécuriser des données électroniques?</a:t>
            </a:r>
          </a:p>
          <a:p>
            <a:pPr marL="342900" lvl="1" indent="-342900">
              <a:buFontTx/>
              <a:buNone/>
              <a:defRPr/>
            </a:pPr>
            <a:endParaRPr lang="fr-FR" sz="3200" noProof="0" dirty="0" smtClean="0">
              <a:solidFill>
                <a:srgbClr val="000000"/>
              </a:solidFill>
              <a:ea typeface="ＭＳ Ｐゴシック" pitchFamily="34" charset="-128"/>
            </a:endParaRPr>
          </a:p>
          <a:p>
            <a:pPr>
              <a:defRPr/>
            </a:pPr>
            <a:endParaRPr lang="fr-FR" sz="3200"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2359825571"/>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Title 1"/>
          <p:cNvSpPr>
            <a:spLocks noGrp="1"/>
          </p:cNvSpPr>
          <p:nvPr>
            <p:ph type="title"/>
          </p:nvPr>
        </p:nvSpPr>
        <p:spPr/>
        <p:txBody>
          <a:bodyPr/>
          <a:lstStyle/>
          <a:p>
            <a:pPr>
              <a:defRPr/>
            </a:pPr>
            <a:r>
              <a:rPr lang="fr-FR" b="1" noProof="0" dirty="0" smtClean="0">
                <a:solidFill>
                  <a:srgbClr val="000000"/>
                </a:solidFill>
                <a:ea typeface="ＭＳ Ｐゴシック" pitchFamily="34" charset="-128"/>
              </a:rPr>
              <a:t>Gestion des informations sur papier</a:t>
            </a:r>
          </a:p>
        </p:txBody>
      </p:sp>
      <p:sp>
        <p:nvSpPr>
          <p:cNvPr id="123907" name="Content Placeholder 2"/>
          <p:cNvSpPr>
            <a:spLocks noGrp="1"/>
          </p:cNvSpPr>
          <p:nvPr>
            <p:ph idx="1"/>
          </p:nvPr>
        </p:nvSpPr>
        <p:spPr>
          <a:xfrm>
            <a:off x="250825" y="1700213"/>
            <a:ext cx="8642350" cy="4392612"/>
          </a:xfrm>
        </p:spPr>
        <p:txBody>
          <a:bodyPr/>
          <a:lstStyle/>
          <a:p>
            <a:pPr>
              <a:defRPr/>
            </a:pPr>
            <a:endParaRPr lang="fr-FR" sz="2800" noProof="0" dirty="0" smtClean="0">
              <a:solidFill>
                <a:srgbClr val="000000"/>
              </a:solidFill>
              <a:ea typeface="ＭＳ Ｐゴシック" pitchFamily="34" charset="-128"/>
            </a:endParaRPr>
          </a:p>
          <a:p>
            <a:pPr>
              <a:defRPr/>
            </a:pPr>
            <a:r>
              <a:rPr lang="fr-FR" sz="2800" noProof="0" dirty="0" smtClean="0">
                <a:solidFill>
                  <a:srgbClr val="000000"/>
                </a:solidFill>
                <a:ea typeface="ＭＳ Ｐゴシック" pitchFamily="34" charset="-128"/>
              </a:rPr>
              <a:t>Toutes les informations sur papier doivent être stockées dans :</a:t>
            </a:r>
          </a:p>
          <a:p>
            <a:pPr>
              <a:buFontTx/>
              <a:buChar char="•"/>
              <a:defRPr/>
            </a:pPr>
            <a:endParaRPr lang="fr-FR" sz="2800" noProof="0" dirty="0" smtClean="0">
              <a:solidFill>
                <a:srgbClr val="000000"/>
              </a:solidFill>
              <a:ea typeface="ＭＳ Ｐゴシック" pitchFamily="34" charset="-128"/>
            </a:endParaRPr>
          </a:p>
          <a:p>
            <a:pPr>
              <a:buFontTx/>
              <a:buChar char="•"/>
              <a:defRPr/>
            </a:pPr>
            <a:r>
              <a:rPr lang="fr-FR" sz="2800" b="1" noProof="0" dirty="0" smtClean="0">
                <a:solidFill>
                  <a:srgbClr val="000000"/>
                </a:solidFill>
                <a:ea typeface="ＭＳ Ｐゴシック" pitchFamily="34" charset="-128"/>
              </a:rPr>
              <a:t>des boîtiers métalliques, verrouillés, ignifuges </a:t>
            </a:r>
            <a:r>
              <a:rPr lang="fr-FR" sz="2800" noProof="0" dirty="0" smtClean="0">
                <a:solidFill>
                  <a:srgbClr val="000000"/>
                </a:solidFill>
                <a:ea typeface="ＭＳ Ｐゴシック" pitchFamily="34" charset="-128"/>
              </a:rPr>
              <a:t>exclusivement utilisés à cette fin ou</a:t>
            </a:r>
          </a:p>
          <a:p>
            <a:pPr>
              <a:buFontTx/>
              <a:buChar char="•"/>
              <a:defRPr/>
            </a:pPr>
            <a:endParaRPr lang="fr-FR" sz="2800" noProof="0" dirty="0" smtClean="0">
              <a:solidFill>
                <a:srgbClr val="000000"/>
              </a:solidFill>
              <a:ea typeface="ＭＳ Ｐゴシック" pitchFamily="34" charset="-128"/>
            </a:endParaRPr>
          </a:p>
          <a:p>
            <a:pPr>
              <a:buFontTx/>
              <a:buChar char="•"/>
              <a:defRPr/>
            </a:pPr>
            <a:r>
              <a:rPr lang="fr-FR" sz="2800" noProof="0" dirty="0" smtClean="0">
                <a:solidFill>
                  <a:srgbClr val="000000"/>
                </a:solidFill>
                <a:ea typeface="ＭＳ Ｐゴシック" pitchFamily="34" charset="-128"/>
              </a:rPr>
              <a:t>stockées ailleurs / hors du pays.</a:t>
            </a:r>
          </a:p>
          <a:p>
            <a:pPr>
              <a:buFontTx/>
              <a:buChar char="•"/>
              <a:defRPr/>
            </a:pPr>
            <a:endParaRPr lang="fr-FR" sz="2800" noProof="0" dirty="0" smtClean="0">
              <a:solidFill>
                <a:srgbClr val="000000"/>
              </a:solidFill>
              <a:ea typeface="ＭＳ Ｐゴシック" pitchFamily="34" charset="-128"/>
            </a:endParaRPr>
          </a:p>
          <a:p>
            <a:pPr marL="0" indent="0" algn="ctr">
              <a:defRPr/>
            </a:pPr>
            <a:r>
              <a:rPr lang="fr-FR" sz="1600" noProof="0" dirty="0" smtClean="0">
                <a:solidFill>
                  <a:srgbClr val="000000"/>
                </a:solidFill>
                <a:ea typeface="ＭＳ Ｐゴシック" pitchFamily="34" charset="-128"/>
              </a:rPr>
              <a:t>Norme minimale 5: Gestion des informations</a:t>
            </a:r>
          </a:p>
          <a:p>
            <a:pPr>
              <a:defRPr/>
            </a:pPr>
            <a:endParaRPr lang="fr-FR" sz="2800"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2860511128"/>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a:xfrm>
            <a:off x="4572000" y="4406900"/>
            <a:ext cx="3922713" cy="1362075"/>
          </a:xfrm>
        </p:spPr>
        <p:txBody>
          <a:bodyPr/>
          <a:lstStyle/>
          <a:p>
            <a:pPr>
              <a:defRPr/>
            </a:pPr>
            <a:r>
              <a:rPr lang="fr-FR" cap="none" noProof="0" dirty="0" smtClean="0">
                <a:solidFill>
                  <a:srgbClr val="000000"/>
                </a:solidFill>
                <a:ea typeface="ＭＳ Ｐゴシック" pitchFamily="34" charset="-128"/>
              </a:rPr>
              <a:t>EXERCICE 1</a:t>
            </a:r>
          </a:p>
        </p:txBody>
      </p:sp>
      <p:sp>
        <p:nvSpPr>
          <p:cNvPr id="99331" name="Text Placeholder 2"/>
          <p:cNvSpPr>
            <a:spLocks noGrp="1"/>
          </p:cNvSpPr>
          <p:nvPr>
            <p:ph type="body" idx="1"/>
          </p:nvPr>
        </p:nvSpPr>
        <p:spPr>
          <a:xfrm>
            <a:off x="4572000" y="2433638"/>
            <a:ext cx="4103688" cy="1500187"/>
          </a:xfrm>
        </p:spPr>
        <p:txBody>
          <a:bodyPr/>
          <a:lstStyle/>
          <a:p>
            <a:pPr algn="ctr">
              <a:defRPr/>
            </a:pPr>
            <a:r>
              <a:rPr lang="fr-FR" sz="4000" b="1" noProof="0" smtClean="0">
                <a:solidFill>
                  <a:srgbClr val="000000"/>
                </a:solidFill>
                <a:ea typeface="ＭＳ Ｐゴシック" pitchFamily="34" charset="-128"/>
              </a:rPr>
              <a:t>Quels principes ?</a:t>
            </a:r>
          </a:p>
          <a:p>
            <a:pPr algn="ctr">
              <a:defRPr/>
            </a:pPr>
            <a:r>
              <a:rPr lang="fr-FR" sz="4000" b="1" noProof="0" smtClean="0">
                <a:solidFill>
                  <a:srgbClr val="000000"/>
                </a:solidFill>
                <a:ea typeface="ＭＳ Ｐゴシック" pitchFamily="34" charset="-128"/>
              </a:rPr>
              <a:t> </a:t>
            </a:r>
          </a:p>
        </p:txBody>
      </p:sp>
      <p:pic>
        <p:nvPicPr>
          <p:cNvPr id="10035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375" y="1844675"/>
            <a:ext cx="3384550"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357" name="TextBox 2"/>
          <p:cNvSpPr txBox="1">
            <a:spLocks noChangeArrowheads="1"/>
          </p:cNvSpPr>
          <p:nvPr/>
        </p:nvSpPr>
        <p:spPr bwMode="auto">
          <a:xfrm>
            <a:off x="587375" y="4754563"/>
            <a:ext cx="22542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pPr>
            <a:r>
              <a:rPr lang="en-GB" altLang="fr-FR" sz="1000">
                <a:solidFill>
                  <a:srgbClr val="FFFFFF"/>
                </a:solidFill>
                <a:latin typeface="Calibri" pitchFamily="34" charset="0"/>
              </a:rPr>
              <a:t>Photo</a:t>
            </a:r>
            <a:r>
              <a:rPr lang="en-GB" altLang="fr-FR" sz="1000">
                <a:solidFill>
                  <a:srgbClr val="FFFFFF"/>
                </a:solidFill>
              </a:rPr>
              <a:t> </a:t>
            </a:r>
            <a:r>
              <a:rPr lang="en-GB" altLang="fr-FR" sz="1000">
                <a:solidFill>
                  <a:srgbClr val="FFFFFF"/>
                </a:solidFill>
                <a:latin typeface="Calibri" pitchFamily="34" charset="0"/>
              </a:rPr>
              <a:t>: International Rescue Committee</a:t>
            </a:r>
          </a:p>
        </p:txBody>
      </p:sp>
    </p:spTree>
    <p:extLst>
      <p:ext uri="{BB962C8B-B14F-4D97-AF65-F5344CB8AC3E}">
        <p14:creationId xmlns:p14="http://schemas.microsoft.com/office/powerpoint/2010/main" val="1561496603"/>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Title 1"/>
          <p:cNvSpPr>
            <a:spLocks noGrp="1"/>
          </p:cNvSpPr>
          <p:nvPr>
            <p:ph type="title"/>
          </p:nvPr>
        </p:nvSpPr>
        <p:spPr/>
        <p:txBody>
          <a:bodyPr/>
          <a:lstStyle/>
          <a:p>
            <a:pPr>
              <a:defRPr/>
            </a:pPr>
            <a:r>
              <a:rPr lang="fr-FR" b="1" noProof="0" smtClean="0">
                <a:solidFill>
                  <a:srgbClr val="000000"/>
                </a:solidFill>
                <a:ea typeface="ＭＳ Ｐゴシック" pitchFamily="34" charset="-128"/>
              </a:rPr>
              <a:t>Gestion des informations sur papier</a:t>
            </a:r>
          </a:p>
        </p:txBody>
      </p:sp>
      <p:sp>
        <p:nvSpPr>
          <p:cNvPr id="124931" name="Content Placeholder 2"/>
          <p:cNvSpPr>
            <a:spLocks noGrp="1"/>
          </p:cNvSpPr>
          <p:nvPr>
            <p:ph idx="1"/>
          </p:nvPr>
        </p:nvSpPr>
        <p:spPr/>
        <p:txBody>
          <a:bodyPr/>
          <a:lstStyle/>
          <a:p>
            <a:pPr marL="0" indent="0">
              <a:defRPr/>
            </a:pPr>
            <a:r>
              <a:rPr lang="fr-FR" sz="2800" noProof="0" dirty="0" smtClean="0">
                <a:solidFill>
                  <a:srgbClr val="000000"/>
                </a:solidFill>
                <a:ea typeface="ＭＳ Ｐゴシック" pitchFamily="34" charset="-128"/>
              </a:rPr>
              <a:t>Si les fichiers sont conservés au niveau local : </a:t>
            </a:r>
          </a:p>
          <a:p>
            <a:pPr marL="0" indent="0">
              <a:buFontTx/>
              <a:buChar char="•"/>
              <a:defRPr/>
            </a:pPr>
            <a:endParaRPr lang="fr-FR" sz="2800" noProof="0" dirty="0" smtClean="0">
              <a:solidFill>
                <a:srgbClr val="000000"/>
              </a:solidFill>
              <a:ea typeface="ＭＳ Ｐゴシック" pitchFamily="34" charset="-128"/>
            </a:endParaRPr>
          </a:p>
          <a:p>
            <a:pPr marL="0" indent="0">
              <a:buFontTx/>
              <a:buChar char="•"/>
              <a:defRPr/>
            </a:pPr>
            <a:r>
              <a:rPr lang="fr-FR" sz="2600" noProof="0" dirty="0" smtClean="0">
                <a:solidFill>
                  <a:srgbClr val="000000"/>
                </a:solidFill>
                <a:ea typeface="ＭＳ Ｐゴシック" pitchFamily="34" charset="-128"/>
              </a:rPr>
              <a:t> Conservez une </a:t>
            </a:r>
            <a:r>
              <a:rPr lang="fr-FR" sz="2600" b="1" noProof="0" dirty="0" smtClean="0">
                <a:solidFill>
                  <a:srgbClr val="000000"/>
                </a:solidFill>
                <a:ea typeface="ＭＳ Ｐゴシック" pitchFamily="34" charset="-128"/>
              </a:rPr>
              <a:t>copie</a:t>
            </a:r>
            <a:r>
              <a:rPr lang="fr-FR" sz="2600" noProof="0" dirty="0" smtClean="0">
                <a:solidFill>
                  <a:srgbClr val="000000"/>
                </a:solidFill>
                <a:ea typeface="ＭＳ Ｐゴシック" pitchFamily="34" charset="-128"/>
              </a:rPr>
              <a:t> sur un </a:t>
            </a:r>
            <a:r>
              <a:rPr lang="fr-FR" sz="2600" b="1" noProof="0" dirty="0" smtClean="0">
                <a:solidFill>
                  <a:srgbClr val="000000"/>
                </a:solidFill>
                <a:ea typeface="ＭＳ Ｐゴシック" pitchFamily="34" charset="-128"/>
              </a:rPr>
              <a:t>site central </a:t>
            </a:r>
            <a:r>
              <a:rPr lang="fr-FR" sz="2600" noProof="0" dirty="0" smtClean="0">
                <a:solidFill>
                  <a:srgbClr val="000000"/>
                </a:solidFill>
                <a:ea typeface="ＭＳ Ｐゴシック" pitchFamily="34" charset="-128"/>
              </a:rPr>
              <a:t>en cas de </a:t>
            </a:r>
            <a:r>
              <a:rPr lang="fr-FR" sz="2600" b="1" noProof="0" dirty="0" smtClean="0">
                <a:solidFill>
                  <a:srgbClr val="000000"/>
                </a:solidFill>
                <a:ea typeface="ＭＳ Ｐゴシック" pitchFamily="34" charset="-128"/>
              </a:rPr>
              <a:t>perte/besoin de détruire </a:t>
            </a:r>
            <a:r>
              <a:rPr lang="fr-FR" sz="2600" noProof="0" dirty="0" smtClean="0">
                <a:solidFill>
                  <a:srgbClr val="000000"/>
                </a:solidFill>
                <a:ea typeface="ＭＳ Ｐゴシック" pitchFamily="34" charset="-128"/>
              </a:rPr>
              <a:t>pour des raisons sécuritaires.</a:t>
            </a:r>
          </a:p>
          <a:p>
            <a:pPr marL="0" indent="0">
              <a:buFontTx/>
              <a:buChar char="•"/>
              <a:defRPr/>
            </a:pPr>
            <a:r>
              <a:rPr lang="fr-FR" sz="2600" b="1" noProof="0" dirty="0" smtClean="0">
                <a:solidFill>
                  <a:srgbClr val="000000"/>
                </a:solidFill>
                <a:ea typeface="ＭＳ Ｐゴシック" pitchFamily="34" charset="-128"/>
              </a:rPr>
              <a:t> Les dossiers clôturés / transférés </a:t>
            </a:r>
            <a:r>
              <a:rPr lang="fr-FR" sz="2600" noProof="0" dirty="0" smtClean="0">
                <a:solidFill>
                  <a:srgbClr val="000000"/>
                </a:solidFill>
                <a:ea typeface="ＭＳ Ｐゴシック" pitchFamily="34" charset="-128"/>
              </a:rPr>
              <a:t>peuvent être envoyés au site central et </a:t>
            </a:r>
            <a:r>
              <a:rPr lang="fr-FR" sz="2600" b="1" noProof="0" dirty="0" smtClean="0">
                <a:solidFill>
                  <a:srgbClr val="000000"/>
                </a:solidFill>
                <a:ea typeface="ＭＳ Ｐゴシック" pitchFamily="34" charset="-128"/>
              </a:rPr>
              <a:t>conservés séparément </a:t>
            </a:r>
            <a:r>
              <a:rPr lang="fr-FR" sz="2600" noProof="0" dirty="0" smtClean="0">
                <a:solidFill>
                  <a:srgbClr val="000000"/>
                </a:solidFill>
                <a:ea typeface="ＭＳ Ｐゴシック" pitchFamily="34" charset="-128"/>
              </a:rPr>
              <a:t>des copies de dossiers ouverts.  </a:t>
            </a:r>
          </a:p>
          <a:p>
            <a:pPr marL="0" indent="0">
              <a:buFontTx/>
              <a:buChar char="•"/>
              <a:defRPr/>
            </a:pPr>
            <a:r>
              <a:rPr lang="fr-FR" sz="2600" noProof="0" dirty="0" smtClean="0">
                <a:solidFill>
                  <a:srgbClr val="000000"/>
                </a:solidFill>
                <a:ea typeface="ＭＳ Ｐゴシック" pitchFamily="34" charset="-128"/>
              </a:rPr>
              <a:t> Si un dossier doit être </a:t>
            </a:r>
            <a:r>
              <a:rPr lang="fr-FR" sz="2600" b="1" noProof="0" dirty="0" smtClean="0">
                <a:solidFill>
                  <a:srgbClr val="000000"/>
                </a:solidFill>
                <a:ea typeface="ＭＳ Ｐゴシック" pitchFamily="34" charset="-128"/>
              </a:rPr>
              <a:t>ré ouvert </a:t>
            </a:r>
            <a:r>
              <a:rPr lang="fr-FR" sz="2600" noProof="0" dirty="0" smtClean="0">
                <a:solidFill>
                  <a:srgbClr val="000000"/>
                </a:solidFill>
                <a:ea typeface="ＭＳ Ｐゴシック" pitchFamily="34" charset="-128"/>
              </a:rPr>
              <a:t>la demande peut </a:t>
            </a:r>
            <a:r>
              <a:rPr lang="fr-FR" sz="2600" b="1" noProof="0" dirty="0" smtClean="0">
                <a:solidFill>
                  <a:srgbClr val="000000"/>
                </a:solidFill>
                <a:ea typeface="ＭＳ Ｐゴシック" pitchFamily="34" charset="-128"/>
              </a:rPr>
              <a:t>en être faite</a:t>
            </a:r>
            <a:r>
              <a:rPr lang="fr-FR" sz="2600" noProof="0" dirty="0" smtClean="0">
                <a:solidFill>
                  <a:srgbClr val="000000"/>
                </a:solidFill>
                <a:ea typeface="ＭＳ Ｐゴシック" pitchFamily="34" charset="-128"/>
              </a:rPr>
              <a:t>. </a:t>
            </a:r>
          </a:p>
          <a:p>
            <a:pPr marL="0" indent="0">
              <a:defRPr/>
            </a:pPr>
            <a:endParaRPr lang="fr-FR" sz="2800"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15853980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Title 1"/>
          <p:cNvSpPr>
            <a:spLocks noGrp="1"/>
          </p:cNvSpPr>
          <p:nvPr>
            <p:ph type="title"/>
          </p:nvPr>
        </p:nvSpPr>
        <p:spPr/>
        <p:txBody>
          <a:bodyPr/>
          <a:lstStyle/>
          <a:p>
            <a:pPr>
              <a:defRPr/>
            </a:pPr>
            <a:r>
              <a:rPr lang="fr-FR" b="1" noProof="0" smtClean="0">
                <a:solidFill>
                  <a:srgbClr val="000000"/>
                </a:solidFill>
                <a:ea typeface="ＭＳ Ｐゴシック" pitchFamily="34" charset="-128"/>
              </a:rPr>
              <a:t>Gestion des informations électroniques</a:t>
            </a:r>
          </a:p>
        </p:txBody>
      </p:sp>
      <p:sp>
        <p:nvSpPr>
          <p:cNvPr id="125955" name="Content Placeholder 2"/>
          <p:cNvSpPr>
            <a:spLocks noGrp="1"/>
          </p:cNvSpPr>
          <p:nvPr>
            <p:ph idx="1"/>
          </p:nvPr>
        </p:nvSpPr>
        <p:spPr>
          <a:xfrm>
            <a:off x="250825" y="1700213"/>
            <a:ext cx="8785225" cy="4392612"/>
          </a:xfrm>
        </p:spPr>
        <p:txBody>
          <a:bodyPr/>
          <a:lstStyle/>
          <a:p>
            <a:pPr marL="0" indent="0">
              <a:defRPr/>
            </a:pPr>
            <a:r>
              <a:rPr lang="fr-FR" sz="2800" noProof="0" dirty="0" smtClean="0">
                <a:solidFill>
                  <a:srgbClr val="000000"/>
                </a:solidFill>
                <a:ea typeface="ＭＳ Ｐゴシック" pitchFamily="34" charset="-128"/>
              </a:rPr>
              <a:t>Les renseignements personnels transmis par voie électronique doivent être :</a:t>
            </a:r>
          </a:p>
          <a:p>
            <a:pPr marL="0" indent="0">
              <a:defRPr/>
            </a:pPr>
            <a:endParaRPr lang="fr-FR" sz="1400" noProof="0" dirty="0" smtClean="0">
              <a:solidFill>
                <a:srgbClr val="000000"/>
              </a:solidFill>
              <a:ea typeface="ＭＳ Ｐゴシック" pitchFamily="34" charset="-128"/>
            </a:endParaRPr>
          </a:p>
          <a:p>
            <a:pPr marL="0" indent="0">
              <a:buFont typeface="Wingdings" pitchFamily="2" charset="2"/>
              <a:buChar char="ü"/>
              <a:defRPr/>
            </a:pPr>
            <a:r>
              <a:rPr lang="fr-FR" sz="2800" noProof="0" dirty="0" smtClean="0">
                <a:solidFill>
                  <a:srgbClr val="000000"/>
                </a:solidFill>
                <a:ea typeface="ＭＳ Ｐゴシック" pitchFamily="34" charset="-128"/>
              </a:rPr>
              <a:t>Envoyés  en </a:t>
            </a:r>
            <a:r>
              <a:rPr lang="fr-FR" sz="2800" b="1" noProof="0" dirty="0" smtClean="0">
                <a:solidFill>
                  <a:srgbClr val="000000"/>
                </a:solidFill>
                <a:ea typeface="ＭＳ Ｐゴシック" pitchFamily="34" charset="-128"/>
              </a:rPr>
              <a:t>pièce-jointe</a:t>
            </a:r>
            <a:r>
              <a:rPr lang="fr-FR" sz="2800" noProof="0" dirty="0" smtClean="0">
                <a:solidFill>
                  <a:srgbClr val="000000"/>
                </a:solidFill>
                <a:ea typeface="ＭＳ Ｐゴシック" pitchFamily="34" charset="-128"/>
              </a:rPr>
              <a:t> séparée et </a:t>
            </a:r>
            <a:r>
              <a:rPr lang="fr-FR" sz="2800" b="1" noProof="0" dirty="0" smtClean="0">
                <a:solidFill>
                  <a:srgbClr val="000000"/>
                </a:solidFill>
                <a:ea typeface="ＭＳ Ｐゴシック" pitchFamily="34" charset="-128"/>
              </a:rPr>
              <a:t>protégée par mot de passe. </a:t>
            </a:r>
          </a:p>
          <a:p>
            <a:pPr marL="0" indent="0">
              <a:buFont typeface="Wingdings" pitchFamily="2" charset="2"/>
              <a:buChar char="ü"/>
              <a:defRPr/>
            </a:pPr>
            <a:r>
              <a:rPr lang="fr-FR" sz="2800" noProof="0" dirty="0" smtClean="0">
                <a:solidFill>
                  <a:srgbClr val="000000"/>
                </a:solidFill>
                <a:ea typeface="ＭＳ Ｐゴシック" pitchFamily="34" charset="-128"/>
              </a:rPr>
              <a:t>(si possible) </a:t>
            </a:r>
            <a:r>
              <a:rPr lang="fr-FR" sz="2800" b="1" noProof="0" dirty="0" smtClean="0">
                <a:solidFill>
                  <a:srgbClr val="000000"/>
                </a:solidFill>
                <a:ea typeface="ＭＳ Ｐゴシック" pitchFamily="34" charset="-128"/>
              </a:rPr>
              <a:t>encryptés</a:t>
            </a:r>
            <a:r>
              <a:rPr lang="fr-FR" sz="2800" noProof="0" dirty="0" smtClean="0">
                <a:solidFill>
                  <a:srgbClr val="000000"/>
                </a:solidFill>
                <a:ea typeface="ＭＳ Ｐゴシック" pitchFamily="34" charset="-128"/>
              </a:rPr>
              <a:t> et envoyés par internet.</a:t>
            </a:r>
          </a:p>
          <a:p>
            <a:pPr marL="0" indent="0">
              <a:buFontTx/>
              <a:buChar char="•"/>
              <a:defRPr/>
            </a:pPr>
            <a:endParaRPr lang="fr-FR" sz="1800" noProof="0" dirty="0" smtClean="0">
              <a:solidFill>
                <a:srgbClr val="000000"/>
              </a:solidFill>
              <a:ea typeface="ＭＳ Ｐゴシック" pitchFamily="34" charset="-128"/>
            </a:endParaRPr>
          </a:p>
          <a:p>
            <a:pPr marL="0" indent="0">
              <a:defRPr/>
            </a:pPr>
            <a:r>
              <a:rPr lang="fr-FR" sz="2800" noProof="0" dirty="0" smtClean="0">
                <a:solidFill>
                  <a:srgbClr val="000000"/>
                </a:solidFill>
                <a:ea typeface="ＭＳ Ｐゴシック" pitchFamily="34" charset="-128"/>
              </a:rPr>
              <a:t>Le partage d'informations en objet/dans le texte de messages électroniques n'est pas conseillé.  </a:t>
            </a:r>
          </a:p>
          <a:p>
            <a:pPr marL="0" indent="0" algn="ctr">
              <a:defRPr/>
            </a:pPr>
            <a:endParaRPr lang="fr-FR" sz="1600" noProof="0" dirty="0" smtClean="0">
              <a:solidFill>
                <a:srgbClr val="000000"/>
              </a:solidFill>
              <a:ea typeface="ＭＳ Ｐゴシック" pitchFamily="34" charset="-128"/>
            </a:endParaRPr>
          </a:p>
          <a:p>
            <a:pPr marL="0" indent="0" algn="ctr">
              <a:defRPr/>
            </a:pPr>
            <a:r>
              <a:rPr lang="fr-FR" sz="1600" noProof="0" dirty="0" smtClean="0">
                <a:solidFill>
                  <a:srgbClr val="000000"/>
                </a:solidFill>
                <a:ea typeface="ＭＳ Ｐゴシック" pitchFamily="34" charset="-128"/>
              </a:rPr>
              <a:t>Norme minimale 5: Gestion des informations</a:t>
            </a:r>
          </a:p>
          <a:p>
            <a:pPr marL="0" indent="0">
              <a:defRPr/>
            </a:pPr>
            <a:endParaRPr lang="fr-FR" sz="2800" noProof="0" dirty="0" smtClean="0">
              <a:solidFill>
                <a:srgbClr val="000000"/>
              </a:solidFill>
              <a:ea typeface="ＭＳ Ｐゴシック" pitchFamily="34" charset="-128"/>
            </a:endParaRPr>
          </a:p>
          <a:p>
            <a:pPr marL="0" indent="0">
              <a:buFontTx/>
              <a:buChar char="•"/>
              <a:defRPr/>
            </a:pPr>
            <a:endParaRPr lang="fr-FR" sz="2800"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3273869846"/>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Title 1"/>
          <p:cNvSpPr>
            <a:spLocks noGrp="1"/>
          </p:cNvSpPr>
          <p:nvPr>
            <p:ph type="title"/>
          </p:nvPr>
        </p:nvSpPr>
        <p:spPr/>
        <p:txBody>
          <a:bodyPr/>
          <a:lstStyle/>
          <a:p>
            <a:pPr>
              <a:defRPr/>
            </a:pPr>
            <a:r>
              <a:rPr lang="fr-FR" b="1" noProof="0" smtClean="0">
                <a:solidFill>
                  <a:srgbClr val="000000"/>
                </a:solidFill>
                <a:ea typeface="ＭＳ Ｐゴシック" pitchFamily="34" charset="-128"/>
              </a:rPr>
              <a:t>Gestion des informations électroniques</a:t>
            </a:r>
          </a:p>
        </p:txBody>
      </p:sp>
      <p:sp>
        <p:nvSpPr>
          <p:cNvPr id="126979" name="Content Placeholder 2"/>
          <p:cNvSpPr>
            <a:spLocks noGrp="1"/>
          </p:cNvSpPr>
          <p:nvPr>
            <p:ph idx="1"/>
          </p:nvPr>
        </p:nvSpPr>
        <p:spPr>
          <a:xfrm>
            <a:off x="250825" y="1052513"/>
            <a:ext cx="7777163" cy="4392612"/>
          </a:xfrm>
        </p:spPr>
        <p:txBody>
          <a:bodyPr/>
          <a:lstStyle/>
          <a:p>
            <a:pPr marL="57150" indent="0">
              <a:defRPr/>
            </a:pPr>
            <a:endParaRPr lang="fr-FR" sz="2800" noProof="0" dirty="0" smtClean="0">
              <a:solidFill>
                <a:srgbClr val="000000"/>
              </a:solidFill>
              <a:ea typeface="ＭＳ Ｐゴシック" pitchFamily="34" charset="-128"/>
            </a:endParaRPr>
          </a:p>
          <a:p>
            <a:pPr marL="57150" indent="0">
              <a:buFont typeface="Wingdings" pitchFamily="2" charset="2"/>
              <a:buChar char="ü"/>
              <a:defRPr/>
            </a:pPr>
            <a:r>
              <a:rPr lang="fr-FR" sz="2600" b="1" noProof="0" dirty="0" smtClean="0">
                <a:solidFill>
                  <a:srgbClr val="000000"/>
                </a:solidFill>
                <a:ea typeface="ＭＳ Ｐゴシック" pitchFamily="34" charset="-128"/>
              </a:rPr>
              <a:t>Protégez par mot de passe les ordinateurs </a:t>
            </a:r>
            <a:r>
              <a:rPr lang="fr-FR" sz="2600" noProof="0" dirty="0" smtClean="0">
                <a:solidFill>
                  <a:srgbClr val="000000"/>
                </a:solidFill>
                <a:ea typeface="ＭＳ Ｐゴシック" pitchFamily="34" charset="-128"/>
              </a:rPr>
              <a:t>où sont conservées des renseignements personnels.</a:t>
            </a:r>
          </a:p>
          <a:p>
            <a:pPr marL="57150" indent="0">
              <a:buFont typeface="Wingdings" pitchFamily="2" charset="2"/>
              <a:buChar char="ü"/>
              <a:defRPr/>
            </a:pPr>
            <a:r>
              <a:rPr lang="fr-FR" sz="2600" b="1" noProof="0" dirty="0" smtClean="0">
                <a:solidFill>
                  <a:srgbClr val="000000"/>
                </a:solidFill>
                <a:ea typeface="ＭＳ Ｐゴシック" pitchFamily="34" charset="-128"/>
              </a:rPr>
              <a:t>Transmettez les </a:t>
            </a:r>
            <a:r>
              <a:rPr lang="fr-FR" sz="2600" noProof="0" dirty="0" smtClean="0">
                <a:solidFill>
                  <a:srgbClr val="000000"/>
                </a:solidFill>
                <a:ea typeface="ＭＳ Ｐゴシック" pitchFamily="34" charset="-128"/>
              </a:rPr>
              <a:t>renseignements personnels </a:t>
            </a:r>
            <a:r>
              <a:rPr lang="fr-FR" sz="2600" b="1" noProof="0" dirty="0" smtClean="0">
                <a:solidFill>
                  <a:srgbClr val="000000"/>
                </a:solidFill>
                <a:ea typeface="ＭＳ Ｐゴシック" pitchFamily="34" charset="-128"/>
              </a:rPr>
              <a:t>au cas où vous quittez </a:t>
            </a:r>
            <a:r>
              <a:rPr lang="fr-FR" sz="2600" noProof="0" dirty="0" smtClean="0">
                <a:solidFill>
                  <a:srgbClr val="000000"/>
                </a:solidFill>
                <a:ea typeface="ＭＳ Ｐゴシック" pitchFamily="34" charset="-128"/>
              </a:rPr>
              <a:t>une organisation.</a:t>
            </a:r>
          </a:p>
          <a:p>
            <a:pPr marL="57150" indent="0">
              <a:buFont typeface="Wingdings" pitchFamily="2" charset="2"/>
              <a:buChar char="ü"/>
              <a:defRPr/>
            </a:pPr>
            <a:r>
              <a:rPr lang="fr-FR" sz="2600" b="1" noProof="0" dirty="0" smtClean="0">
                <a:solidFill>
                  <a:srgbClr val="000000"/>
                </a:solidFill>
                <a:ea typeface="ＭＳ Ｐゴシック" pitchFamily="34" charset="-128"/>
              </a:rPr>
              <a:t>Faites une sauvegarde des données </a:t>
            </a:r>
            <a:r>
              <a:rPr lang="fr-FR" sz="2600" noProof="0" dirty="0" smtClean="0">
                <a:solidFill>
                  <a:srgbClr val="000000"/>
                </a:solidFill>
                <a:ea typeface="ＭＳ Ｐゴシック" pitchFamily="34" charset="-128"/>
              </a:rPr>
              <a:t>sur des </a:t>
            </a:r>
            <a:r>
              <a:rPr lang="fr-FR" sz="2600" b="1" noProof="0" dirty="0" smtClean="0">
                <a:solidFill>
                  <a:srgbClr val="000000"/>
                </a:solidFill>
                <a:ea typeface="ＭＳ Ｐゴシック" pitchFamily="34" charset="-128"/>
              </a:rPr>
              <a:t>dispositifs de stockage externe </a:t>
            </a:r>
            <a:r>
              <a:rPr lang="fr-FR" sz="2600" noProof="0" dirty="0" smtClean="0">
                <a:solidFill>
                  <a:srgbClr val="000000"/>
                </a:solidFill>
                <a:ea typeface="ＭＳ Ｐゴシック" pitchFamily="34" charset="-128"/>
              </a:rPr>
              <a:t>protégés par </a:t>
            </a:r>
            <a:r>
              <a:rPr lang="fr-FR" sz="2600" b="1" noProof="0" dirty="0" smtClean="0">
                <a:solidFill>
                  <a:srgbClr val="000000"/>
                </a:solidFill>
                <a:ea typeface="ＭＳ Ｐゴシック" pitchFamily="34" charset="-128"/>
              </a:rPr>
              <a:t>mot de passe</a:t>
            </a:r>
            <a:r>
              <a:rPr lang="fr-FR" sz="2600" noProof="0" dirty="0" smtClean="0">
                <a:solidFill>
                  <a:srgbClr val="000000"/>
                </a:solidFill>
                <a:ea typeface="ＭＳ Ｐゴシック" pitchFamily="34" charset="-128"/>
              </a:rPr>
              <a:t>.</a:t>
            </a:r>
          </a:p>
          <a:p>
            <a:pPr marL="57150" indent="0">
              <a:buFont typeface="Wingdings" pitchFamily="2" charset="2"/>
              <a:buChar char="ü"/>
              <a:defRPr/>
            </a:pPr>
            <a:r>
              <a:rPr lang="fr-FR" sz="2600" noProof="0" dirty="0" smtClean="0">
                <a:solidFill>
                  <a:srgbClr val="000000"/>
                </a:solidFill>
                <a:ea typeface="ＭＳ Ｐゴシック" pitchFamily="34" charset="-128"/>
              </a:rPr>
              <a:t>Pour les bases de données : Attribuez des </a:t>
            </a:r>
            <a:r>
              <a:rPr lang="fr-FR" sz="2600" b="1" noProof="0" dirty="0" smtClean="0">
                <a:solidFill>
                  <a:srgbClr val="000000"/>
                </a:solidFill>
                <a:ea typeface="ＭＳ Ｐゴシック" pitchFamily="34" charset="-128"/>
              </a:rPr>
              <a:t>mots de passe non transférables </a:t>
            </a:r>
            <a:r>
              <a:rPr lang="fr-FR" sz="2600" noProof="0" dirty="0" smtClean="0">
                <a:solidFill>
                  <a:srgbClr val="000000"/>
                </a:solidFill>
                <a:ea typeface="ＭＳ Ｐゴシック" pitchFamily="34" charset="-128"/>
              </a:rPr>
              <a:t>à un </a:t>
            </a:r>
            <a:r>
              <a:rPr lang="fr-FR" sz="2600" b="1" noProof="0" dirty="0" smtClean="0">
                <a:solidFill>
                  <a:srgbClr val="000000"/>
                </a:solidFill>
                <a:ea typeface="ＭＳ Ｐゴシック" pitchFamily="34" charset="-128"/>
              </a:rPr>
              <a:t>nombre limité </a:t>
            </a:r>
            <a:r>
              <a:rPr lang="fr-FR" sz="2600" noProof="0" dirty="0" smtClean="0">
                <a:solidFill>
                  <a:srgbClr val="000000"/>
                </a:solidFill>
                <a:ea typeface="ＭＳ Ｐゴシック" pitchFamily="34" charset="-128"/>
              </a:rPr>
              <a:t>de </a:t>
            </a:r>
            <a:r>
              <a:rPr lang="fr-FR" sz="2600" b="1" noProof="0" dirty="0" smtClean="0">
                <a:solidFill>
                  <a:srgbClr val="000000"/>
                </a:solidFill>
                <a:ea typeface="ＭＳ Ｐゴシック" pitchFamily="34" charset="-128"/>
              </a:rPr>
              <a:t>personnes désignées</a:t>
            </a:r>
            <a:r>
              <a:rPr lang="fr-FR" sz="2600" noProof="0" dirty="0" smtClean="0">
                <a:solidFill>
                  <a:srgbClr val="000000"/>
                </a:solidFill>
                <a:ea typeface="ＭＳ Ｐゴシック" pitchFamily="34" charset="-128"/>
              </a:rPr>
              <a:t>.</a:t>
            </a:r>
          </a:p>
          <a:p>
            <a:pPr marL="57150" indent="0">
              <a:defRPr/>
            </a:pPr>
            <a:endParaRPr lang="fr-FR" sz="2800"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172131315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Title 1"/>
          <p:cNvSpPr>
            <a:spLocks noGrp="1"/>
          </p:cNvSpPr>
          <p:nvPr>
            <p:ph type="title"/>
          </p:nvPr>
        </p:nvSpPr>
        <p:spPr/>
        <p:txBody>
          <a:bodyPr/>
          <a:lstStyle/>
          <a:p>
            <a:pPr>
              <a:defRPr/>
            </a:pPr>
            <a:r>
              <a:rPr lang="fr-FR" sz="2800" b="1" noProof="0" smtClean="0">
                <a:solidFill>
                  <a:srgbClr val="000000"/>
                </a:solidFill>
                <a:ea typeface="ＭＳ Ｐゴシック" pitchFamily="34" charset="-128"/>
              </a:rPr>
              <a:t>Bonnes pratiques en matière de gestion de l'information</a:t>
            </a:r>
          </a:p>
        </p:txBody>
      </p:sp>
      <p:sp>
        <p:nvSpPr>
          <p:cNvPr id="128003" name="Content Placeholder 2"/>
          <p:cNvSpPr>
            <a:spLocks noGrp="1"/>
          </p:cNvSpPr>
          <p:nvPr>
            <p:ph idx="1"/>
          </p:nvPr>
        </p:nvSpPr>
        <p:spPr>
          <a:xfrm>
            <a:off x="250825" y="1700213"/>
            <a:ext cx="8497888" cy="4392612"/>
          </a:xfrm>
        </p:spPr>
        <p:txBody>
          <a:bodyPr/>
          <a:lstStyle/>
          <a:p>
            <a:pPr marL="0" indent="0">
              <a:defRPr/>
            </a:pPr>
            <a:endParaRPr lang="fr-FR" noProof="0" dirty="0" smtClean="0">
              <a:solidFill>
                <a:srgbClr val="000000"/>
              </a:solidFill>
              <a:ea typeface="ＭＳ Ｐゴシック" pitchFamily="34" charset="-128"/>
            </a:endParaRPr>
          </a:p>
          <a:p>
            <a:pPr marL="0" indent="0">
              <a:defRPr/>
            </a:pPr>
            <a:r>
              <a:rPr lang="fr-FR" noProof="0" dirty="0" smtClean="0">
                <a:solidFill>
                  <a:srgbClr val="000000"/>
                </a:solidFill>
                <a:ea typeface="ＭＳ Ｐゴシック" pitchFamily="34" charset="-128"/>
              </a:rPr>
              <a:t>Dans certaines circonstances, des informations hautement sensibles peuvent nécessiter des précautions de sécurité supplémentaires telles que :</a:t>
            </a:r>
          </a:p>
          <a:p>
            <a:pPr marL="0" indent="0">
              <a:defRPr/>
            </a:pPr>
            <a:endParaRPr lang="fr-FR" noProof="0" dirty="0" smtClean="0">
              <a:solidFill>
                <a:srgbClr val="000000"/>
              </a:solidFill>
              <a:ea typeface="ＭＳ Ｐゴシック" pitchFamily="34" charset="-128"/>
            </a:endParaRPr>
          </a:p>
          <a:p>
            <a:pPr marL="0" indent="0">
              <a:buFontTx/>
              <a:buChar char="•"/>
              <a:defRPr/>
            </a:pPr>
            <a:r>
              <a:rPr lang="fr-FR" noProof="0" dirty="0" smtClean="0">
                <a:solidFill>
                  <a:srgbClr val="000000"/>
                </a:solidFill>
                <a:ea typeface="ＭＳ Ｐゴシック" pitchFamily="34" charset="-128"/>
              </a:rPr>
              <a:t>Accès restreint </a:t>
            </a:r>
          </a:p>
          <a:p>
            <a:pPr marL="0" indent="0">
              <a:buFontTx/>
              <a:buChar char="•"/>
              <a:defRPr/>
            </a:pPr>
            <a:r>
              <a:rPr lang="fr-FR" noProof="0" dirty="0" smtClean="0">
                <a:solidFill>
                  <a:srgbClr val="000000"/>
                </a:solidFill>
                <a:ea typeface="ＭＳ Ｐゴシック" pitchFamily="34" charset="-128"/>
              </a:rPr>
              <a:t>Conservation séparée dans un environnement plus sécurisé</a:t>
            </a:r>
          </a:p>
          <a:p>
            <a:pPr marL="0" indent="0">
              <a:defRPr/>
            </a:pPr>
            <a:endParaRPr lang="fr-FR" noProof="0" dirty="0" smtClean="0">
              <a:solidFill>
                <a:srgbClr val="000000"/>
              </a:solidFill>
              <a:ea typeface="ＭＳ Ｐゴシック" pitchFamily="34" charset="-128"/>
            </a:endParaRPr>
          </a:p>
          <a:p>
            <a:pPr marL="0" indent="0">
              <a:defRPr/>
            </a:pPr>
            <a:r>
              <a:rPr lang="fr-FR" noProof="0" dirty="0" smtClean="0">
                <a:solidFill>
                  <a:srgbClr val="000000"/>
                </a:solidFill>
                <a:ea typeface="ＭＳ Ｐゴシック" pitchFamily="34" charset="-128"/>
              </a:rPr>
              <a:t>Une stratégie qui assure la confidentialité dans le cas de l'évacuation / d'autres incidents majeurs doit être élaborée. </a:t>
            </a:r>
          </a:p>
          <a:p>
            <a:pPr marL="0" indent="0">
              <a:defRPr/>
            </a:pPr>
            <a:endParaRPr lang="fr-FR" noProof="0" dirty="0" smtClean="0">
              <a:solidFill>
                <a:srgbClr val="000000"/>
              </a:solidFill>
              <a:ea typeface="ＭＳ Ｐゴシック" pitchFamily="34" charset="-128"/>
            </a:endParaRPr>
          </a:p>
          <a:p>
            <a:pPr marL="0" indent="0" algn="ctr">
              <a:defRPr/>
            </a:pPr>
            <a:r>
              <a:rPr lang="fr-FR" sz="1600" noProof="0" dirty="0" smtClean="0">
                <a:solidFill>
                  <a:srgbClr val="000000"/>
                </a:solidFill>
                <a:ea typeface="ＭＳ Ｐゴシック" pitchFamily="34" charset="-128"/>
              </a:rPr>
              <a:t>Norme minimale 5: Gestion des informations</a:t>
            </a:r>
          </a:p>
          <a:p>
            <a:pPr marL="0" indent="0">
              <a:buFontTx/>
              <a:buChar char="•"/>
              <a:defRPr/>
            </a:pPr>
            <a:endParaRPr lang="fr-FR" noProof="0" dirty="0" smtClean="0">
              <a:solidFill>
                <a:srgbClr val="000000"/>
              </a:solidFill>
              <a:ea typeface="ＭＳ Ｐゴシック" pitchFamily="34" charset="-128"/>
            </a:endParaRPr>
          </a:p>
          <a:p>
            <a:pPr marL="0" indent="0">
              <a:defRPr/>
            </a:pPr>
            <a:endParaRPr lang="fr-FR" noProof="0" dirty="0" smtClean="0">
              <a:solidFill>
                <a:srgbClr val="000000"/>
              </a:solidFill>
              <a:ea typeface="ＭＳ Ｐゴシック" pitchFamily="34" charset="-128"/>
            </a:endParaRPr>
          </a:p>
          <a:p>
            <a:pPr marL="0" indent="0">
              <a:defRPr/>
            </a:pPr>
            <a:endParaRPr lang="fr-FR" noProof="0" dirty="0" smtClean="0">
              <a:solidFill>
                <a:srgbClr val="000000"/>
              </a:solidFill>
              <a:ea typeface="ＭＳ Ｐゴシック" pitchFamily="34" charset="-128"/>
            </a:endParaRPr>
          </a:p>
          <a:p>
            <a:pPr marL="0" indent="0">
              <a:buFontTx/>
              <a:buChar char="•"/>
              <a:defRPr/>
            </a:pPr>
            <a:endParaRPr lang="fr-FR" noProof="0" dirty="0" smtClean="0">
              <a:solidFill>
                <a:srgbClr val="000000"/>
              </a:solidFill>
              <a:ea typeface="ＭＳ Ｐゴシック" pitchFamily="34" charset="-128"/>
            </a:endParaRPr>
          </a:p>
          <a:p>
            <a:pPr marL="0" indent="0">
              <a:defRPr/>
            </a:pPr>
            <a:r>
              <a:rPr lang="fr-FR" noProof="0" dirty="0" smtClean="0">
                <a:solidFill>
                  <a:srgbClr val="000000"/>
                </a:solidFill>
                <a:ea typeface="ＭＳ Ｐゴシック" pitchFamily="34" charset="-128"/>
              </a:rPr>
              <a:t>  </a:t>
            </a:r>
          </a:p>
        </p:txBody>
      </p:sp>
    </p:spTree>
    <p:extLst>
      <p:ext uri="{BB962C8B-B14F-4D97-AF65-F5344CB8AC3E}">
        <p14:creationId xmlns:p14="http://schemas.microsoft.com/office/powerpoint/2010/main" val="518079811"/>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itle 1"/>
          <p:cNvSpPr>
            <a:spLocks noGrp="1"/>
          </p:cNvSpPr>
          <p:nvPr>
            <p:ph type="title"/>
          </p:nvPr>
        </p:nvSpPr>
        <p:spPr/>
        <p:txBody>
          <a:bodyPr/>
          <a:lstStyle/>
          <a:p>
            <a:pPr>
              <a:defRPr/>
            </a:pPr>
            <a:r>
              <a:rPr lang="fr-FR" b="1" noProof="0" smtClean="0">
                <a:solidFill>
                  <a:srgbClr val="000000"/>
                </a:solidFill>
                <a:ea typeface="ＭＳ Ｐゴシック" pitchFamily="34" charset="-128"/>
              </a:rPr>
              <a:t>Bonnes pratiques en matière de gestion de l'information</a:t>
            </a:r>
          </a:p>
        </p:txBody>
      </p:sp>
      <p:sp>
        <p:nvSpPr>
          <p:cNvPr id="129027" name="Content Placeholder 2"/>
          <p:cNvSpPr>
            <a:spLocks noGrp="1"/>
          </p:cNvSpPr>
          <p:nvPr>
            <p:ph idx="1"/>
          </p:nvPr>
        </p:nvSpPr>
        <p:spPr>
          <a:xfrm>
            <a:off x="250825" y="1196975"/>
            <a:ext cx="7777163" cy="4392613"/>
          </a:xfrm>
        </p:spPr>
        <p:txBody>
          <a:bodyPr/>
          <a:lstStyle/>
          <a:p>
            <a:pPr>
              <a:defRPr/>
            </a:pPr>
            <a:endParaRPr lang="fr-FR" noProof="0" dirty="0" smtClean="0">
              <a:solidFill>
                <a:srgbClr val="000000"/>
              </a:solidFill>
              <a:ea typeface="ＭＳ Ｐゴシック" pitchFamily="34" charset="-128"/>
            </a:endParaRPr>
          </a:p>
          <a:p>
            <a:pPr>
              <a:defRPr/>
            </a:pPr>
            <a:r>
              <a:rPr lang="fr-FR" noProof="0" dirty="0" smtClean="0">
                <a:solidFill>
                  <a:srgbClr val="000000"/>
                </a:solidFill>
                <a:ea typeface="ＭＳ Ｐゴシック" pitchFamily="34" charset="-128"/>
              </a:rPr>
              <a:t>Toutes les personnes assurant la compilation/l'encryptage/l'analyse des renseignements personnels doivent être :</a:t>
            </a:r>
          </a:p>
          <a:p>
            <a:pPr>
              <a:defRPr/>
            </a:pPr>
            <a:endParaRPr lang="fr-FR" noProof="0" dirty="0" smtClean="0">
              <a:solidFill>
                <a:srgbClr val="000000"/>
              </a:solidFill>
              <a:ea typeface="ＭＳ Ｐゴシック" pitchFamily="34" charset="-128"/>
            </a:endParaRPr>
          </a:p>
          <a:p>
            <a:pPr lvl="1">
              <a:defRPr/>
            </a:pPr>
            <a:r>
              <a:rPr lang="fr-FR" noProof="0" dirty="0" smtClean="0">
                <a:solidFill>
                  <a:srgbClr val="000000"/>
                </a:solidFill>
                <a:ea typeface="ＭＳ Ｐゴシック" pitchFamily="34" charset="-128"/>
              </a:rPr>
              <a:t>Formées </a:t>
            </a:r>
          </a:p>
          <a:p>
            <a:pPr lvl="1">
              <a:defRPr/>
            </a:pPr>
            <a:r>
              <a:rPr lang="fr-FR" noProof="0" dirty="0" smtClean="0">
                <a:solidFill>
                  <a:srgbClr val="000000"/>
                </a:solidFill>
                <a:ea typeface="ＭＳ Ｐゴシック" pitchFamily="34" charset="-128"/>
              </a:rPr>
              <a:t>Dignes de confiance (par exemple, vérification du casier judiciaire auprès de la police)</a:t>
            </a:r>
          </a:p>
          <a:p>
            <a:pPr lvl="1">
              <a:defRPr/>
            </a:pPr>
            <a:r>
              <a:rPr lang="fr-FR" noProof="0" dirty="0" smtClean="0">
                <a:solidFill>
                  <a:srgbClr val="000000"/>
                </a:solidFill>
                <a:ea typeface="ＭＳ Ｐゴシック" pitchFamily="34" charset="-128"/>
              </a:rPr>
              <a:t>Sensibilisées sur la nature des informations qu'elles manipulent</a:t>
            </a:r>
          </a:p>
          <a:p>
            <a:pPr lvl="1">
              <a:defRPr/>
            </a:pPr>
            <a:r>
              <a:rPr lang="fr-FR" noProof="0" dirty="0" smtClean="0">
                <a:solidFill>
                  <a:srgbClr val="000000"/>
                </a:solidFill>
                <a:ea typeface="ＭＳ Ｐゴシック" pitchFamily="34" charset="-128"/>
              </a:rPr>
              <a:t>Veiller à ce que les informations soient manipulées en lieu sûr</a:t>
            </a:r>
          </a:p>
          <a:p>
            <a:pPr marL="457200" lvl="1" indent="0" algn="ctr">
              <a:buNone/>
              <a:defRPr/>
            </a:pPr>
            <a:r>
              <a:rPr lang="fr-FR" sz="1600" noProof="0" dirty="0" smtClean="0">
                <a:solidFill>
                  <a:srgbClr val="000000"/>
                </a:solidFill>
                <a:ea typeface="ＭＳ Ｐゴシック" pitchFamily="34" charset="-128"/>
              </a:rPr>
              <a:t>Norme minimale 5: Gestion des informations</a:t>
            </a:r>
          </a:p>
          <a:p>
            <a:pPr lvl="1" algn="ctr">
              <a:defRPr/>
            </a:pPr>
            <a:endParaRPr lang="fr-FR" noProof="0" dirty="0" smtClean="0">
              <a:solidFill>
                <a:srgbClr val="000000"/>
              </a:solidFill>
              <a:ea typeface="ＭＳ Ｐゴシック" pitchFamily="34" charset="-128"/>
            </a:endParaRPr>
          </a:p>
          <a:p>
            <a:pPr>
              <a:defRPr/>
            </a:pPr>
            <a:endParaRPr lang="fr-FR" noProof="0" dirty="0" smtClean="0">
              <a:solidFill>
                <a:srgbClr val="000000"/>
              </a:solidFill>
              <a:ea typeface="ＭＳ Ｐゴシック" pitchFamily="34" charset="-128"/>
            </a:endParaRPr>
          </a:p>
          <a:p>
            <a:pPr>
              <a:defRPr/>
            </a:pPr>
            <a:endParaRPr lang="fr-FR"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2566097858"/>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Title 1"/>
          <p:cNvSpPr>
            <a:spLocks noGrp="1"/>
          </p:cNvSpPr>
          <p:nvPr>
            <p:ph type="title"/>
          </p:nvPr>
        </p:nvSpPr>
        <p:spPr>
          <a:xfrm>
            <a:off x="250825" y="836613"/>
            <a:ext cx="7993583" cy="720725"/>
          </a:xfrm>
        </p:spPr>
        <p:txBody>
          <a:bodyPr/>
          <a:lstStyle/>
          <a:p>
            <a:pPr>
              <a:defRPr/>
            </a:pPr>
            <a:r>
              <a:rPr lang="fr-FR" b="1" noProof="0" dirty="0" smtClean="0">
                <a:solidFill>
                  <a:srgbClr val="000000"/>
                </a:solidFill>
                <a:ea typeface="ＭＳ Ｐゴシック" pitchFamily="34" charset="-128"/>
              </a:rPr>
              <a:t>Les codes de référence </a:t>
            </a:r>
            <a:r>
              <a:rPr lang="fr-FR" noProof="0" dirty="0" smtClean="0">
                <a:solidFill>
                  <a:srgbClr val="000000"/>
                </a:solidFill>
                <a:ea typeface="ＭＳ Ｐゴシック" pitchFamily="34" charset="-128"/>
              </a:rPr>
              <a:t>(Standard minimum 5) </a:t>
            </a:r>
          </a:p>
        </p:txBody>
      </p:sp>
      <p:sp>
        <p:nvSpPr>
          <p:cNvPr id="130051" name="Content Placeholder 2"/>
          <p:cNvSpPr>
            <a:spLocks noGrp="1"/>
          </p:cNvSpPr>
          <p:nvPr>
            <p:ph idx="1"/>
          </p:nvPr>
        </p:nvSpPr>
        <p:spPr>
          <a:xfrm>
            <a:off x="250825" y="1412875"/>
            <a:ext cx="8713788" cy="4392613"/>
          </a:xfrm>
        </p:spPr>
        <p:txBody>
          <a:bodyPr/>
          <a:lstStyle/>
          <a:p>
            <a:pPr marL="0" indent="0">
              <a:defRPr/>
            </a:pPr>
            <a:r>
              <a:rPr lang="fr-FR" altLang="en-US" sz="2200" b="1" noProof="0" dirty="0" smtClean="0">
                <a:solidFill>
                  <a:srgbClr val="000000"/>
                </a:solidFill>
                <a:ea typeface="ＭＳ Ｐゴシック" pitchFamily="34" charset="-128"/>
              </a:rPr>
              <a:t>Ils lient les renseignements personnels à d'autres informations sans y associer les noms </a:t>
            </a:r>
          </a:p>
          <a:p>
            <a:pPr marL="0" indent="0">
              <a:defRPr/>
            </a:pPr>
            <a:endParaRPr lang="fr-FR" altLang="en-US" sz="1200" noProof="0" dirty="0" smtClean="0">
              <a:solidFill>
                <a:srgbClr val="000000"/>
              </a:solidFill>
              <a:ea typeface="ＭＳ Ｐゴシック" pitchFamily="34" charset="-128"/>
            </a:endParaRPr>
          </a:p>
          <a:p>
            <a:pPr marL="0" indent="0">
              <a:defRPr/>
            </a:pPr>
            <a:r>
              <a:rPr lang="fr-FR" altLang="en-US" sz="2200" noProof="0" dirty="0" smtClean="0">
                <a:solidFill>
                  <a:srgbClr val="000000"/>
                </a:solidFill>
                <a:ea typeface="ＭＳ Ｐゴシック" pitchFamily="34" charset="-128"/>
              </a:rPr>
              <a:t>Doivent être :</a:t>
            </a:r>
          </a:p>
          <a:p>
            <a:pPr marL="0" indent="0">
              <a:buFontTx/>
              <a:buChar char="•"/>
              <a:defRPr/>
            </a:pPr>
            <a:r>
              <a:rPr lang="fr-FR" altLang="en-US" sz="2200" noProof="0" dirty="0" smtClean="0">
                <a:solidFill>
                  <a:srgbClr val="000000"/>
                </a:solidFill>
                <a:ea typeface="ＭＳ Ｐゴシック" pitchFamily="34" charset="-128"/>
              </a:rPr>
              <a:t>Élaborés par chaque programme </a:t>
            </a:r>
          </a:p>
          <a:p>
            <a:pPr marL="0" indent="0">
              <a:buFontTx/>
              <a:buChar char="•"/>
              <a:defRPr/>
            </a:pPr>
            <a:r>
              <a:rPr lang="fr-FR" altLang="en-US" sz="2200" noProof="0" dirty="0" smtClean="0">
                <a:solidFill>
                  <a:srgbClr val="000000"/>
                </a:solidFill>
                <a:ea typeface="ＭＳ Ｐゴシック" pitchFamily="34" charset="-128"/>
              </a:rPr>
              <a:t>Attribués à tous les cas. </a:t>
            </a:r>
          </a:p>
          <a:p>
            <a:pPr marL="0" indent="0">
              <a:buFontTx/>
              <a:buChar char="•"/>
              <a:defRPr/>
            </a:pPr>
            <a:r>
              <a:rPr lang="fr-FR" altLang="en-US" sz="2200" noProof="0" dirty="0" smtClean="0">
                <a:solidFill>
                  <a:srgbClr val="000000"/>
                </a:solidFill>
                <a:ea typeface="ＭＳ Ｐゴシック" pitchFamily="34" charset="-128"/>
              </a:rPr>
              <a:t>Peuvent être attribués aux travailleurs sociaux afin de protéger leur identité et sécurité. </a:t>
            </a:r>
          </a:p>
          <a:p>
            <a:pPr marL="0" indent="0">
              <a:defRPr/>
            </a:pPr>
            <a:endParaRPr lang="fr-FR" altLang="en-US" sz="1000" noProof="0" dirty="0" smtClean="0">
              <a:solidFill>
                <a:srgbClr val="000000"/>
              </a:solidFill>
              <a:ea typeface="ＭＳ Ｐゴシック" pitchFamily="34" charset="-128"/>
            </a:endParaRPr>
          </a:p>
          <a:p>
            <a:pPr marL="0" indent="0">
              <a:defRPr/>
            </a:pPr>
            <a:r>
              <a:rPr lang="fr-FR" altLang="en-US" sz="2200" noProof="0" dirty="0" smtClean="0">
                <a:solidFill>
                  <a:srgbClr val="000000"/>
                </a:solidFill>
                <a:ea typeface="ＭＳ Ｐゴシック" pitchFamily="34" charset="-128"/>
              </a:rPr>
              <a:t>Idéalement ne doivent pas inclure :</a:t>
            </a:r>
          </a:p>
          <a:p>
            <a:pPr marL="0" indent="0">
              <a:buFontTx/>
              <a:buChar char="•"/>
              <a:defRPr/>
            </a:pPr>
            <a:r>
              <a:rPr lang="fr-FR" altLang="en-US" sz="2200" noProof="0" dirty="0" smtClean="0">
                <a:solidFill>
                  <a:srgbClr val="000000"/>
                </a:solidFill>
                <a:ea typeface="ＭＳ Ｐゴシック" pitchFamily="34" charset="-128"/>
              </a:rPr>
              <a:t>Des lettres ou chiffres susceptibles d'identifier l'enfant et la famille ;</a:t>
            </a:r>
          </a:p>
          <a:p>
            <a:pPr marL="0" indent="0">
              <a:buFontTx/>
              <a:buChar char="•"/>
              <a:defRPr/>
            </a:pPr>
            <a:r>
              <a:rPr lang="fr-FR" altLang="en-US" sz="2200" noProof="0" dirty="0" smtClean="0">
                <a:solidFill>
                  <a:srgbClr val="000000"/>
                </a:solidFill>
                <a:ea typeface="ＭＳ Ｐゴシック" pitchFamily="34" charset="-128"/>
              </a:rPr>
              <a:t>Les lettres ou chiffres susceptibles d'identifier l'organisme de gestion du </a:t>
            </a:r>
            <a:r>
              <a:rPr lang="en-US" altLang="en-US" sz="2200" noProof="0" dirty="0" err="1" smtClean="0">
                <a:solidFill>
                  <a:srgbClr val="000000"/>
                </a:solidFill>
                <a:ea typeface="ＭＳ Ｐゴシック" pitchFamily="34" charset="-128"/>
              </a:rPr>
              <a:t>cas</a:t>
            </a:r>
            <a:r>
              <a:rPr lang="fr-FR" altLang="en-US" sz="2200" noProof="0" dirty="0" smtClean="0">
                <a:solidFill>
                  <a:srgbClr val="000000"/>
                </a:solidFill>
                <a:ea typeface="ＭＳ Ｐゴシック" pitchFamily="34" charset="-128"/>
              </a:rPr>
              <a:t>. </a:t>
            </a:r>
          </a:p>
          <a:p>
            <a:pPr marL="0" indent="0">
              <a:defRPr/>
            </a:pPr>
            <a:endParaRPr lang="fr-FR" altLang="en-US" noProof="0" dirty="0" smtClean="0">
              <a:solidFill>
                <a:srgbClr val="000000"/>
              </a:solidFill>
              <a:ea typeface="ＭＳ Ｐゴシック" pitchFamily="34" charset="-128"/>
            </a:endParaRPr>
          </a:p>
          <a:p>
            <a:pPr marL="0" indent="0">
              <a:defRPr/>
            </a:pPr>
            <a:endParaRPr lang="fr-FR" altLang="en-US"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1096974013"/>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Title 1"/>
          <p:cNvSpPr>
            <a:spLocks noGrp="1"/>
          </p:cNvSpPr>
          <p:nvPr>
            <p:ph type="title"/>
          </p:nvPr>
        </p:nvSpPr>
        <p:spPr/>
        <p:txBody>
          <a:bodyPr/>
          <a:lstStyle/>
          <a:p>
            <a:pPr>
              <a:defRPr/>
            </a:pPr>
            <a:r>
              <a:rPr lang="fr-FR" b="1" noProof="0" smtClean="0">
                <a:solidFill>
                  <a:srgbClr val="000000"/>
                </a:solidFill>
                <a:ea typeface="ＭＳ Ｐゴシック" pitchFamily="34" charset="-128"/>
              </a:rPr>
              <a:t>Propriété et accès</a:t>
            </a:r>
          </a:p>
        </p:txBody>
      </p:sp>
      <p:sp>
        <p:nvSpPr>
          <p:cNvPr id="131075" name="Content Placeholder 2"/>
          <p:cNvSpPr>
            <a:spLocks noGrp="1"/>
          </p:cNvSpPr>
          <p:nvPr>
            <p:ph idx="1"/>
          </p:nvPr>
        </p:nvSpPr>
        <p:spPr>
          <a:xfrm>
            <a:off x="250825" y="1557338"/>
            <a:ext cx="8713788" cy="4392612"/>
          </a:xfrm>
        </p:spPr>
        <p:txBody>
          <a:bodyPr/>
          <a:lstStyle/>
          <a:p>
            <a:pPr marL="0" indent="0">
              <a:defRPr/>
            </a:pPr>
            <a:endParaRPr lang="fr-FR" altLang="en-US" b="1" noProof="0" dirty="0" smtClean="0">
              <a:solidFill>
                <a:srgbClr val="000000"/>
              </a:solidFill>
              <a:ea typeface="ＭＳ Ｐゴシック" pitchFamily="34" charset="-128"/>
            </a:endParaRPr>
          </a:p>
          <a:p>
            <a:pPr marL="0" indent="0">
              <a:defRPr/>
            </a:pPr>
            <a:r>
              <a:rPr lang="fr-FR" altLang="en-US" b="1" noProof="0" dirty="0" smtClean="0">
                <a:solidFill>
                  <a:srgbClr val="000000"/>
                </a:solidFill>
                <a:ea typeface="ＭＳ Ｐゴシック" pitchFamily="34" charset="-128"/>
              </a:rPr>
              <a:t>Les gouvernements doivent être impliqués </a:t>
            </a:r>
            <a:r>
              <a:rPr lang="fr-FR" altLang="en-US" noProof="0" dirty="0" smtClean="0">
                <a:solidFill>
                  <a:srgbClr val="000000"/>
                </a:solidFill>
                <a:ea typeface="ＭＳ Ｐゴシック" pitchFamily="34" charset="-128"/>
              </a:rPr>
              <a:t>dans la gestion de l'information lorsque cela est possible et approprié. </a:t>
            </a:r>
          </a:p>
          <a:p>
            <a:pPr marL="0" indent="0">
              <a:defRPr/>
            </a:pPr>
            <a:endParaRPr lang="fr-FR" altLang="en-US" sz="1200" noProof="0" dirty="0" smtClean="0">
              <a:solidFill>
                <a:srgbClr val="000000"/>
              </a:solidFill>
              <a:ea typeface="ＭＳ Ｐゴシック" pitchFamily="34" charset="-128"/>
            </a:endParaRPr>
          </a:p>
          <a:p>
            <a:pPr marL="0" indent="0">
              <a:defRPr/>
            </a:pPr>
            <a:r>
              <a:rPr lang="fr-FR" altLang="en-US" noProof="0" dirty="0" smtClean="0">
                <a:solidFill>
                  <a:srgbClr val="000000"/>
                </a:solidFill>
                <a:ea typeface="ＭＳ Ｐゴシック" pitchFamily="34" charset="-128"/>
              </a:rPr>
              <a:t>Travaillez avec les structures existantes et </a:t>
            </a:r>
            <a:r>
              <a:rPr lang="fr-FR" altLang="en-US" b="1" noProof="0" dirty="0" smtClean="0">
                <a:solidFill>
                  <a:srgbClr val="000000"/>
                </a:solidFill>
                <a:ea typeface="ＭＳ Ｐゴシック" pitchFamily="34" charset="-128"/>
              </a:rPr>
              <a:t>renforcez la capacité du gouvernement </a:t>
            </a:r>
            <a:r>
              <a:rPr lang="fr-FR" altLang="en-US" noProof="0" dirty="0" smtClean="0">
                <a:solidFill>
                  <a:srgbClr val="000000"/>
                </a:solidFill>
                <a:ea typeface="ＭＳ Ｐゴシック" pitchFamily="34" charset="-128"/>
              </a:rPr>
              <a:t>à :</a:t>
            </a:r>
          </a:p>
          <a:p>
            <a:pPr marL="457200" lvl="1" indent="0">
              <a:buFontTx/>
              <a:buNone/>
              <a:defRPr/>
            </a:pPr>
            <a:endParaRPr lang="fr-FR" altLang="en-US" sz="1600" noProof="0" dirty="0" smtClean="0">
              <a:solidFill>
                <a:srgbClr val="000000"/>
              </a:solidFill>
              <a:ea typeface="ＭＳ Ｐゴシック" pitchFamily="34" charset="-128"/>
            </a:endParaRPr>
          </a:p>
          <a:p>
            <a:pPr marL="457200" lvl="1" indent="0">
              <a:buFont typeface="Wingdings" pitchFamily="2" charset="2"/>
              <a:buChar char="ü"/>
              <a:defRPr/>
            </a:pPr>
            <a:r>
              <a:rPr lang="fr-FR" altLang="en-US" noProof="0" dirty="0" smtClean="0">
                <a:solidFill>
                  <a:srgbClr val="000000"/>
                </a:solidFill>
                <a:ea typeface="ＭＳ Ｐゴシック" pitchFamily="34" charset="-128"/>
              </a:rPr>
              <a:t>Assurer une viabilité </a:t>
            </a:r>
            <a:r>
              <a:rPr lang="fr-FR" altLang="en-US" b="1" noProof="0" dirty="0" smtClean="0">
                <a:solidFill>
                  <a:srgbClr val="000000"/>
                </a:solidFill>
                <a:ea typeface="ＭＳ Ｐゴシック" pitchFamily="34" charset="-128"/>
              </a:rPr>
              <a:t>à long terme</a:t>
            </a:r>
          </a:p>
          <a:p>
            <a:pPr marL="457200" lvl="1" indent="0">
              <a:buFont typeface="Wingdings" pitchFamily="2" charset="2"/>
              <a:buChar char="ü"/>
              <a:defRPr/>
            </a:pPr>
            <a:r>
              <a:rPr lang="fr-FR" altLang="en-US" b="1" noProof="0" dirty="0" smtClean="0">
                <a:solidFill>
                  <a:srgbClr val="000000"/>
                </a:solidFill>
                <a:ea typeface="ＭＳ Ｐゴシック" pitchFamily="34" charset="-128"/>
              </a:rPr>
              <a:t>Éviter de dupliquer les </a:t>
            </a:r>
            <a:r>
              <a:rPr lang="fr-FR" altLang="en-US" noProof="0" dirty="0" smtClean="0">
                <a:solidFill>
                  <a:srgbClr val="000000"/>
                </a:solidFill>
                <a:ea typeface="ＭＳ Ｐゴシック" pitchFamily="34" charset="-128"/>
              </a:rPr>
              <a:t>pratiques existantes</a:t>
            </a:r>
          </a:p>
          <a:p>
            <a:pPr marL="457200" lvl="1" indent="0">
              <a:buFont typeface="Wingdings" pitchFamily="2" charset="2"/>
              <a:buChar char="ü"/>
              <a:defRPr/>
            </a:pPr>
            <a:r>
              <a:rPr lang="fr-FR" altLang="en-US" b="1" noProof="0" dirty="0" smtClean="0">
                <a:solidFill>
                  <a:srgbClr val="000000"/>
                </a:solidFill>
                <a:ea typeface="ＭＳ Ｐゴシック" pitchFamily="34" charset="-128"/>
              </a:rPr>
              <a:t>Renforcer</a:t>
            </a:r>
            <a:r>
              <a:rPr lang="fr-FR" altLang="en-US" noProof="0" dirty="0" smtClean="0">
                <a:solidFill>
                  <a:srgbClr val="000000"/>
                </a:solidFill>
                <a:ea typeface="ＭＳ Ｐゴシック" pitchFamily="34" charset="-128"/>
              </a:rPr>
              <a:t> le système de protection de </a:t>
            </a:r>
            <a:r>
              <a:rPr lang="fr-FR" altLang="en-US" b="1" noProof="0" dirty="0" smtClean="0">
                <a:solidFill>
                  <a:srgbClr val="000000"/>
                </a:solidFill>
                <a:ea typeface="ＭＳ Ｐゴシック" pitchFamily="34" charset="-128"/>
              </a:rPr>
              <a:t>l'enfant</a:t>
            </a:r>
          </a:p>
          <a:p>
            <a:pPr marL="457200" lvl="1" indent="0">
              <a:buFont typeface="Wingdings" pitchFamily="2" charset="2"/>
              <a:buChar char="ü"/>
              <a:defRPr/>
            </a:pPr>
            <a:endParaRPr lang="fr-FR" altLang="en-US" b="1" noProof="0" dirty="0" smtClean="0">
              <a:solidFill>
                <a:srgbClr val="000000"/>
              </a:solidFill>
              <a:ea typeface="ＭＳ Ｐゴシック" pitchFamily="34" charset="-128"/>
            </a:endParaRPr>
          </a:p>
          <a:p>
            <a:pPr marL="457200" lvl="1" indent="0" algn="ctr">
              <a:buNone/>
              <a:defRPr/>
            </a:pPr>
            <a:r>
              <a:rPr lang="fr-FR" sz="1600" noProof="0" dirty="0" smtClean="0">
                <a:solidFill>
                  <a:srgbClr val="000000"/>
                </a:solidFill>
                <a:ea typeface="ＭＳ Ｐゴシック" pitchFamily="34" charset="-128"/>
              </a:rPr>
              <a:t>Norme minimale 5: Gestion des informations</a:t>
            </a:r>
          </a:p>
          <a:p>
            <a:pPr marL="457200" lvl="1" indent="0" algn="ctr">
              <a:buNone/>
              <a:defRPr/>
            </a:pPr>
            <a:endParaRPr lang="fr-FR" altLang="en-US" sz="1600" b="1" noProof="0" dirty="0" smtClean="0">
              <a:solidFill>
                <a:srgbClr val="000000"/>
              </a:solidFill>
              <a:ea typeface="ＭＳ Ｐゴシック" pitchFamily="34" charset="-128"/>
            </a:endParaRPr>
          </a:p>
          <a:p>
            <a:pPr marL="0" indent="0">
              <a:defRPr/>
            </a:pPr>
            <a:endParaRPr lang="fr-FR" altLang="en-US" b="1"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1140266395"/>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Title 1"/>
          <p:cNvSpPr>
            <a:spLocks noGrp="1"/>
          </p:cNvSpPr>
          <p:nvPr>
            <p:ph type="title"/>
          </p:nvPr>
        </p:nvSpPr>
        <p:spPr/>
        <p:txBody>
          <a:bodyPr/>
          <a:lstStyle/>
          <a:p>
            <a:pPr>
              <a:defRPr/>
            </a:pPr>
            <a:r>
              <a:rPr lang="fr-FR" b="1" noProof="0" smtClean="0">
                <a:solidFill>
                  <a:srgbClr val="000000"/>
                </a:solidFill>
                <a:ea typeface="ＭＳ Ｐゴシック" pitchFamily="34" charset="-128"/>
              </a:rPr>
              <a:t>Propriété et accès</a:t>
            </a:r>
          </a:p>
        </p:txBody>
      </p:sp>
      <p:sp>
        <p:nvSpPr>
          <p:cNvPr id="132099" name="Content Placeholder 2"/>
          <p:cNvSpPr>
            <a:spLocks noGrp="1"/>
          </p:cNvSpPr>
          <p:nvPr>
            <p:ph idx="1"/>
          </p:nvPr>
        </p:nvSpPr>
        <p:spPr/>
        <p:txBody>
          <a:bodyPr/>
          <a:lstStyle/>
          <a:p>
            <a:pPr>
              <a:defRPr/>
            </a:pPr>
            <a:endParaRPr lang="fr-FR" b="1" noProof="0" dirty="0" smtClean="0">
              <a:solidFill>
                <a:srgbClr val="000000"/>
              </a:solidFill>
              <a:ea typeface="ＭＳ Ｐゴシック" pitchFamily="34" charset="-128"/>
            </a:endParaRPr>
          </a:p>
          <a:p>
            <a:pPr>
              <a:defRPr/>
            </a:pPr>
            <a:r>
              <a:rPr lang="fr-FR" b="1" noProof="0" dirty="0" smtClean="0">
                <a:solidFill>
                  <a:srgbClr val="000000"/>
                </a:solidFill>
                <a:ea typeface="ＭＳ Ｐゴシック" pitchFamily="34" charset="-128"/>
              </a:rPr>
              <a:t>Faites preuve de prudence </a:t>
            </a:r>
            <a:r>
              <a:rPr lang="fr-FR" noProof="0" dirty="0" smtClean="0">
                <a:solidFill>
                  <a:srgbClr val="000000"/>
                </a:solidFill>
                <a:ea typeface="ＭＳ Ｐゴシック" pitchFamily="34" charset="-128"/>
              </a:rPr>
              <a:t>lors de la collecte de données :</a:t>
            </a:r>
          </a:p>
          <a:p>
            <a:pPr>
              <a:defRPr/>
            </a:pPr>
            <a:endParaRPr lang="fr-FR" noProof="0" dirty="0" smtClean="0">
              <a:solidFill>
                <a:srgbClr val="000000"/>
              </a:solidFill>
              <a:ea typeface="ＭＳ Ｐゴシック" pitchFamily="34" charset="-128"/>
            </a:endParaRPr>
          </a:p>
          <a:p>
            <a:pPr>
              <a:buFontTx/>
              <a:buChar char="•"/>
              <a:defRPr/>
            </a:pPr>
            <a:r>
              <a:rPr lang="fr-FR" noProof="0" dirty="0" smtClean="0">
                <a:solidFill>
                  <a:srgbClr val="000000"/>
                </a:solidFill>
                <a:ea typeface="ＭＳ Ｐゴシック" pitchFamily="34" charset="-128"/>
              </a:rPr>
              <a:t>Les enfants associés aux forces et groupes armés ; </a:t>
            </a:r>
          </a:p>
          <a:p>
            <a:pPr>
              <a:buFontTx/>
              <a:buChar char="•"/>
              <a:defRPr/>
            </a:pPr>
            <a:r>
              <a:rPr lang="fr-FR" noProof="0" dirty="0" smtClean="0">
                <a:solidFill>
                  <a:srgbClr val="000000"/>
                </a:solidFill>
                <a:ea typeface="ＭＳ Ｐゴシック" pitchFamily="34" charset="-128"/>
              </a:rPr>
              <a:t>Les survivants de </a:t>
            </a:r>
            <a:r>
              <a:rPr lang="fr-FR" b="1" noProof="0" dirty="0" smtClean="0">
                <a:solidFill>
                  <a:srgbClr val="000000"/>
                </a:solidFill>
                <a:ea typeface="ＭＳ Ｐゴシック" pitchFamily="34" charset="-128"/>
              </a:rPr>
              <a:t>violations</a:t>
            </a:r>
            <a:r>
              <a:rPr lang="fr-FR" noProof="0" dirty="0" smtClean="0">
                <a:solidFill>
                  <a:srgbClr val="000000"/>
                </a:solidFill>
                <a:ea typeface="ＭＳ Ｐゴシック" pitchFamily="34" charset="-128"/>
              </a:rPr>
              <a:t> commises par les forces gouvernementales et leurs mandataires ;</a:t>
            </a:r>
          </a:p>
          <a:p>
            <a:pPr>
              <a:defRPr/>
            </a:pPr>
            <a:endParaRPr lang="fr-FR" noProof="0" dirty="0" smtClean="0">
              <a:solidFill>
                <a:srgbClr val="000000"/>
              </a:solidFill>
              <a:ea typeface="ＭＳ Ｐゴシック" pitchFamily="34" charset="-128"/>
            </a:endParaRPr>
          </a:p>
          <a:p>
            <a:pPr>
              <a:defRPr/>
            </a:pPr>
            <a:r>
              <a:rPr lang="fr-FR" noProof="0" dirty="0" smtClean="0">
                <a:solidFill>
                  <a:srgbClr val="000000"/>
                </a:solidFill>
                <a:ea typeface="ＭＳ Ｐゴシック" pitchFamily="34" charset="-128"/>
              </a:rPr>
              <a:t>Assurer que l'implication du gouvernement ne leur </a:t>
            </a:r>
            <a:r>
              <a:rPr lang="fr-FR" b="1" noProof="0" dirty="0" smtClean="0">
                <a:solidFill>
                  <a:srgbClr val="000000"/>
                </a:solidFill>
                <a:ea typeface="ＭＳ Ｐゴシック" pitchFamily="34" charset="-128"/>
              </a:rPr>
              <a:t>porte aucun préjudice </a:t>
            </a:r>
            <a:r>
              <a:rPr lang="fr-FR" noProof="0" dirty="0" smtClean="0">
                <a:solidFill>
                  <a:srgbClr val="000000"/>
                </a:solidFill>
                <a:ea typeface="ＭＳ Ｐゴシック" pitchFamily="34" charset="-128"/>
              </a:rPr>
              <a:t>intentionnel. </a:t>
            </a:r>
          </a:p>
          <a:p>
            <a:pPr>
              <a:defRPr/>
            </a:pPr>
            <a:endParaRPr lang="fr-FR" noProof="0" dirty="0" smtClean="0">
              <a:solidFill>
                <a:srgbClr val="000000"/>
              </a:solidFill>
              <a:ea typeface="ＭＳ Ｐゴシック" pitchFamily="34" charset="-128"/>
            </a:endParaRPr>
          </a:p>
          <a:p>
            <a:pPr algn="ctr">
              <a:defRPr/>
            </a:pPr>
            <a:r>
              <a:rPr lang="fr-FR" sz="1600" noProof="0" dirty="0" smtClean="0">
                <a:solidFill>
                  <a:srgbClr val="000000"/>
                </a:solidFill>
                <a:ea typeface="ＭＳ Ｐゴシック" pitchFamily="34" charset="-128"/>
              </a:rPr>
              <a:t>Norme minimale 5: Gestion des informations</a:t>
            </a:r>
          </a:p>
          <a:p>
            <a:pPr algn="ctr">
              <a:defRPr/>
            </a:pPr>
            <a:endParaRPr lang="fr-FR" sz="1600"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361239156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Title 1"/>
          <p:cNvSpPr>
            <a:spLocks noGrp="1"/>
          </p:cNvSpPr>
          <p:nvPr>
            <p:ph type="title"/>
          </p:nvPr>
        </p:nvSpPr>
        <p:spPr/>
        <p:txBody>
          <a:bodyPr/>
          <a:lstStyle/>
          <a:p>
            <a:pPr>
              <a:defRPr/>
            </a:pPr>
            <a:r>
              <a:rPr lang="fr-FR" b="1" noProof="0" smtClean="0">
                <a:solidFill>
                  <a:srgbClr val="000000"/>
                </a:solidFill>
                <a:ea typeface="ＭＳ Ｐゴシック" pitchFamily="34" charset="-128"/>
              </a:rPr>
              <a:t>POINTS CLÉS DE L'APPRENTISSAGE</a:t>
            </a:r>
          </a:p>
        </p:txBody>
      </p:sp>
      <p:sp>
        <p:nvSpPr>
          <p:cNvPr id="133123" name="Content Placeholder 2"/>
          <p:cNvSpPr>
            <a:spLocks noGrp="1"/>
          </p:cNvSpPr>
          <p:nvPr>
            <p:ph idx="1"/>
          </p:nvPr>
        </p:nvSpPr>
        <p:spPr>
          <a:xfrm>
            <a:off x="250825" y="1700213"/>
            <a:ext cx="7921625" cy="4392612"/>
          </a:xfrm>
        </p:spPr>
        <p:txBody>
          <a:bodyPr/>
          <a:lstStyle/>
          <a:p>
            <a:pPr marL="0" indent="0">
              <a:defRPr/>
            </a:pPr>
            <a:r>
              <a:rPr lang="fr-FR" altLang="en-US" noProof="0" dirty="0" smtClean="0">
                <a:solidFill>
                  <a:srgbClr val="000000"/>
                </a:solidFill>
                <a:ea typeface="ＭＳ Ｐゴシック" pitchFamily="34" charset="-128"/>
              </a:rPr>
              <a:t>La gestion de l'information permet d'assurer la </a:t>
            </a:r>
            <a:r>
              <a:rPr lang="fr-FR" altLang="en-US" b="1" noProof="0" dirty="0" smtClean="0">
                <a:solidFill>
                  <a:srgbClr val="000000"/>
                </a:solidFill>
                <a:ea typeface="ＭＳ Ｐゴシック" pitchFamily="34" charset="-128"/>
              </a:rPr>
              <a:t>sécurité</a:t>
            </a:r>
            <a:r>
              <a:rPr lang="fr-FR" altLang="en-US" noProof="0" dirty="0" smtClean="0">
                <a:solidFill>
                  <a:srgbClr val="000000"/>
                </a:solidFill>
                <a:ea typeface="ＭＳ Ｐゴシック" pitchFamily="34" charset="-128"/>
              </a:rPr>
              <a:t> des personnes avec qui nous travaillons</a:t>
            </a:r>
          </a:p>
          <a:p>
            <a:pPr marL="0" indent="0">
              <a:buFontTx/>
              <a:buChar char="•"/>
              <a:defRPr/>
            </a:pPr>
            <a:endParaRPr lang="fr-FR" altLang="en-US" sz="1400" noProof="0" dirty="0" smtClean="0">
              <a:solidFill>
                <a:srgbClr val="000000"/>
              </a:solidFill>
              <a:ea typeface="ＭＳ Ｐゴシック" pitchFamily="34" charset="-128"/>
            </a:endParaRPr>
          </a:p>
          <a:p>
            <a:pPr marL="0" indent="0">
              <a:defRPr/>
            </a:pPr>
            <a:r>
              <a:rPr lang="fr-FR" altLang="en-US" noProof="0" dirty="0" smtClean="0">
                <a:solidFill>
                  <a:srgbClr val="000000"/>
                </a:solidFill>
                <a:ea typeface="ＭＳ Ｐゴシック" pitchFamily="34" charset="-128"/>
              </a:rPr>
              <a:t>La gestion de l'information est une </a:t>
            </a:r>
            <a:r>
              <a:rPr lang="fr-FR" altLang="en-US" b="1" noProof="0" dirty="0" smtClean="0">
                <a:solidFill>
                  <a:srgbClr val="000000"/>
                </a:solidFill>
                <a:ea typeface="ＭＳ Ｐゴシック" pitchFamily="34" charset="-128"/>
              </a:rPr>
              <a:t>obligation professionnelle</a:t>
            </a:r>
          </a:p>
          <a:p>
            <a:pPr marL="0" indent="0">
              <a:buFontTx/>
              <a:buChar char="•"/>
              <a:defRPr/>
            </a:pPr>
            <a:endParaRPr lang="fr-FR" altLang="en-US" sz="1400" b="1" noProof="0" dirty="0" smtClean="0">
              <a:solidFill>
                <a:srgbClr val="000000"/>
              </a:solidFill>
              <a:ea typeface="ＭＳ Ｐゴシック" pitchFamily="34" charset="-128"/>
            </a:endParaRPr>
          </a:p>
          <a:p>
            <a:pPr marL="0" indent="0">
              <a:defRPr/>
            </a:pPr>
            <a:r>
              <a:rPr lang="fr-FR" altLang="en-US" noProof="0" dirty="0" smtClean="0">
                <a:solidFill>
                  <a:srgbClr val="000000"/>
                </a:solidFill>
                <a:ea typeface="ＭＳ Ｐゴシック" pitchFamily="34" charset="-128"/>
              </a:rPr>
              <a:t>Les </a:t>
            </a:r>
            <a:r>
              <a:rPr lang="fr-FR" altLang="en-US" b="1" noProof="0" dirty="0" smtClean="0">
                <a:solidFill>
                  <a:srgbClr val="000000"/>
                </a:solidFill>
                <a:ea typeface="ＭＳ Ｐゴシック" pitchFamily="34" charset="-128"/>
              </a:rPr>
              <a:t>protocoles de protection de données </a:t>
            </a:r>
            <a:r>
              <a:rPr lang="fr-FR" altLang="en-US" noProof="0" dirty="0" smtClean="0">
                <a:solidFill>
                  <a:srgbClr val="000000"/>
                </a:solidFill>
                <a:ea typeface="ＭＳ Ｐゴシック" pitchFamily="34" charset="-128"/>
              </a:rPr>
              <a:t>sont nécessaires pour régir la collecte, le traitement, l'analyse et le stockage des informations.</a:t>
            </a:r>
          </a:p>
          <a:p>
            <a:pPr marL="0" indent="0">
              <a:defRPr/>
            </a:pPr>
            <a:endParaRPr lang="fr-FR" altLang="en-US" sz="1400" noProof="0" dirty="0" smtClean="0">
              <a:solidFill>
                <a:srgbClr val="000000"/>
              </a:solidFill>
              <a:ea typeface="ＭＳ Ｐゴシック" pitchFamily="34" charset="-128"/>
            </a:endParaRPr>
          </a:p>
          <a:p>
            <a:pPr marL="0" indent="0">
              <a:defRPr/>
            </a:pPr>
            <a:r>
              <a:rPr lang="fr-FR" altLang="en-US" noProof="0" dirty="0" smtClean="0">
                <a:solidFill>
                  <a:srgbClr val="000000"/>
                </a:solidFill>
                <a:ea typeface="ＭＳ Ｐゴシック" pitchFamily="34" charset="-128"/>
              </a:rPr>
              <a:t>Ils peuvent inclure </a:t>
            </a:r>
            <a:r>
              <a:rPr lang="fr-FR" altLang="en-US" b="1" noProof="0" dirty="0" smtClean="0">
                <a:solidFill>
                  <a:srgbClr val="000000"/>
                </a:solidFill>
                <a:ea typeface="ＭＳ Ｐゴシック" pitchFamily="34" charset="-128"/>
              </a:rPr>
              <a:t>des exigences détaillées </a:t>
            </a:r>
            <a:r>
              <a:rPr lang="fr-FR" altLang="en-US" noProof="0" dirty="0" smtClean="0">
                <a:solidFill>
                  <a:srgbClr val="000000"/>
                </a:solidFill>
                <a:ea typeface="ＭＳ Ｐゴシック" pitchFamily="34" charset="-128"/>
              </a:rPr>
              <a:t>en matière de gestion des informations sur papier et en version électroniques. </a:t>
            </a:r>
          </a:p>
          <a:p>
            <a:pPr marL="0" indent="0">
              <a:defRPr/>
            </a:pPr>
            <a:endParaRPr lang="fr-FR" altLang="en-US"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4061791412"/>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solidFill>
                <a:schemeClr val="tx1"/>
              </a:solidFill>
            </a:endParaRPr>
          </a:p>
        </p:txBody>
      </p:sp>
      <p:sp>
        <p:nvSpPr>
          <p:cNvPr id="3" name="Content Placeholder 2"/>
          <p:cNvSpPr>
            <a:spLocks noGrp="1"/>
          </p:cNvSpPr>
          <p:nvPr>
            <p:ph idx="1"/>
          </p:nvPr>
        </p:nvSpPr>
        <p:spPr/>
        <p:txBody>
          <a:bodyPr/>
          <a:lstStyle/>
          <a:p>
            <a:endParaRPr lang="en-GB"/>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39752" y="2204864"/>
            <a:ext cx="3842464" cy="3096344"/>
          </a:xfrm>
          <a:prstGeom prst="rect">
            <a:avLst/>
          </a:prstGeom>
          <a:noFill/>
          <a:ln>
            <a:noFill/>
          </a:ln>
        </p:spPr>
      </p:pic>
    </p:spTree>
    <p:extLst>
      <p:ext uri="{BB962C8B-B14F-4D97-AF65-F5344CB8AC3E}">
        <p14:creationId xmlns:p14="http://schemas.microsoft.com/office/powerpoint/2010/main" val="4240574089"/>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a:xfrm>
            <a:off x="395288" y="877888"/>
            <a:ext cx="7777162" cy="720725"/>
          </a:xfrm>
        </p:spPr>
        <p:txBody>
          <a:bodyPr/>
          <a:lstStyle/>
          <a:p>
            <a:pPr eaLnBrk="1" hangingPunct="1">
              <a:defRPr/>
            </a:pPr>
            <a:r>
              <a:rPr lang="fr-FR" b="1" noProof="0" dirty="0" smtClean="0">
                <a:solidFill>
                  <a:srgbClr val="000000"/>
                </a:solidFill>
                <a:ea typeface="ＭＳ Ｐゴシック" pitchFamily="34" charset="-128"/>
              </a:rPr>
              <a:t>Principes de la gestion de </a:t>
            </a:r>
            <a:r>
              <a:rPr lang="en-US" b="1" noProof="0" dirty="0" err="1" smtClean="0">
                <a:solidFill>
                  <a:srgbClr val="000000"/>
                </a:solidFill>
                <a:ea typeface="ＭＳ Ｐゴシック" pitchFamily="34" charset="-128"/>
              </a:rPr>
              <a:t>cas</a:t>
            </a:r>
            <a:endParaRPr lang="fr-FR" b="1" noProof="0" dirty="0" smtClean="0">
              <a:solidFill>
                <a:srgbClr val="000000"/>
              </a:solidFill>
              <a:ea typeface="ＭＳ Ｐゴシック" pitchFamily="34" charset="-128"/>
            </a:endParaRPr>
          </a:p>
        </p:txBody>
      </p:sp>
      <p:sp>
        <p:nvSpPr>
          <p:cNvPr id="100355" name="Rectangle 3"/>
          <p:cNvSpPr>
            <a:spLocks noGrp="1" noChangeArrowheads="1"/>
          </p:cNvSpPr>
          <p:nvPr>
            <p:ph idx="1"/>
          </p:nvPr>
        </p:nvSpPr>
        <p:spPr>
          <a:xfrm>
            <a:off x="395288" y="1773238"/>
            <a:ext cx="3744912" cy="2303834"/>
          </a:xfrm>
        </p:spPr>
        <p:txBody>
          <a:bodyPr/>
          <a:lstStyle/>
          <a:p>
            <a:pPr>
              <a:buFontTx/>
              <a:buChar char="•"/>
              <a:defRPr/>
            </a:pPr>
            <a:r>
              <a:rPr lang="fr-FR" altLang="en-US" sz="2300" noProof="0" dirty="0" smtClean="0">
                <a:solidFill>
                  <a:srgbClr val="000000"/>
                </a:solidFill>
                <a:ea typeface="ＭＳ Ｐゴシック" pitchFamily="34" charset="-128"/>
              </a:rPr>
              <a:t>Intérêts supérieurs de l'enfant </a:t>
            </a:r>
          </a:p>
          <a:p>
            <a:pPr>
              <a:buFontTx/>
              <a:buChar char="•"/>
              <a:defRPr/>
            </a:pPr>
            <a:r>
              <a:rPr lang="fr-FR" altLang="en-US" sz="2300" noProof="0" dirty="0" smtClean="0">
                <a:solidFill>
                  <a:srgbClr val="000000"/>
                </a:solidFill>
                <a:ea typeface="ＭＳ Ｐゴシック" pitchFamily="34" charset="-128"/>
              </a:rPr>
              <a:t>Participation effective </a:t>
            </a:r>
          </a:p>
          <a:p>
            <a:pPr>
              <a:buFontTx/>
              <a:buChar char="•"/>
              <a:defRPr/>
            </a:pPr>
            <a:r>
              <a:rPr lang="fr-FR" altLang="en-US" sz="2300" noProof="0" dirty="0" smtClean="0">
                <a:solidFill>
                  <a:srgbClr val="000000"/>
                </a:solidFill>
                <a:ea typeface="ＭＳ Ｐゴシック" pitchFamily="34" charset="-128"/>
              </a:rPr>
              <a:t>Aucune discrimination </a:t>
            </a:r>
          </a:p>
          <a:p>
            <a:pPr>
              <a:buFontTx/>
              <a:buChar char="•"/>
              <a:defRPr/>
            </a:pPr>
            <a:r>
              <a:rPr lang="fr-FR" altLang="en-US" sz="2300" noProof="0" dirty="0" smtClean="0">
                <a:solidFill>
                  <a:srgbClr val="000000"/>
                </a:solidFill>
                <a:ea typeface="ＭＳ Ｐゴシック" pitchFamily="34" charset="-128"/>
              </a:rPr>
              <a:t>Ne pas nuire</a:t>
            </a:r>
          </a:p>
        </p:txBody>
      </p:sp>
      <p:sp>
        <p:nvSpPr>
          <p:cNvPr id="101381" name="Rectangle 3"/>
          <p:cNvSpPr txBox="1">
            <a:spLocks noChangeArrowheads="1"/>
          </p:cNvSpPr>
          <p:nvPr/>
        </p:nvSpPr>
        <p:spPr bwMode="auto">
          <a:xfrm>
            <a:off x="4427538" y="1773238"/>
            <a:ext cx="4537075" cy="2439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fontAlgn="base">
              <a:spcBef>
                <a:spcPct val="20000"/>
              </a:spcBef>
              <a:spcAft>
                <a:spcPct val="0"/>
              </a:spcAft>
              <a:buFontTx/>
              <a:buChar char="•"/>
            </a:pPr>
            <a:r>
              <a:rPr lang="fr-FR" altLang="en-US" sz="2300" dirty="0" smtClean="0">
                <a:solidFill>
                  <a:srgbClr val="000000"/>
                </a:solidFill>
                <a:latin typeface="Calibri" pitchFamily="34" charset="0"/>
              </a:rPr>
              <a:t>Assurer la responsabilit</a:t>
            </a:r>
            <a:r>
              <a:rPr lang="fr-FR" altLang="en-US" sz="2300" dirty="0" smtClean="0">
                <a:solidFill>
                  <a:srgbClr val="000000"/>
                </a:solidFill>
              </a:rPr>
              <a:t>é</a:t>
            </a:r>
            <a:r>
              <a:rPr lang="fr-FR" altLang="en-US" sz="2300" dirty="0" smtClean="0">
                <a:solidFill>
                  <a:srgbClr val="000000"/>
                </a:solidFill>
                <a:latin typeface="Calibri" pitchFamily="34" charset="0"/>
              </a:rPr>
              <a:t>  </a:t>
            </a:r>
          </a:p>
          <a:p>
            <a:pPr fontAlgn="base">
              <a:spcBef>
                <a:spcPct val="20000"/>
              </a:spcBef>
              <a:spcAft>
                <a:spcPct val="0"/>
              </a:spcAft>
              <a:buFontTx/>
              <a:buChar char="•"/>
            </a:pPr>
            <a:r>
              <a:rPr lang="fr-FR" altLang="en-US" sz="2300" dirty="0" smtClean="0">
                <a:solidFill>
                  <a:srgbClr val="000000"/>
                </a:solidFill>
                <a:latin typeface="Calibri" pitchFamily="34" charset="0"/>
              </a:rPr>
              <a:t>Coordonner et collaborer</a:t>
            </a:r>
          </a:p>
          <a:p>
            <a:pPr fontAlgn="base">
              <a:spcBef>
                <a:spcPct val="20000"/>
              </a:spcBef>
              <a:spcAft>
                <a:spcPct val="0"/>
              </a:spcAft>
              <a:buFontTx/>
              <a:buChar char="•"/>
            </a:pPr>
            <a:r>
              <a:rPr lang="fr-FR" altLang="en-US" sz="2300" dirty="0" smtClean="0">
                <a:solidFill>
                  <a:srgbClr val="000000"/>
                </a:solidFill>
                <a:latin typeface="Calibri" pitchFamily="34" charset="0"/>
              </a:rPr>
              <a:t>Adhérer aux normes éthiques</a:t>
            </a:r>
          </a:p>
          <a:p>
            <a:pPr fontAlgn="base">
              <a:spcBef>
                <a:spcPct val="20000"/>
              </a:spcBef>
              <a:spcAft>
                <a:spcPct val="0"/>
              </a:spcAft>
              <a:buFontTx/>
              <a:buChar char="•"/>
            </a:pPr>
            <a:r>
              <a:rPr lang="fr-FR" altLang="en-US" sz="2300" dirty="0" smtClean="0">
                <a:solidFill>
                  <a:srgbClr val="000000"/>
                </a:solidFill>
                <a:latin typeface="Calibri" pitchFamily="34" charset="0"/>
              </a:rPr>
              <a:t>Maintenir des fronti</a:t>
            </a:r>
            <a:r>
              <a:rPr lang="fr-FR" altLang="en-US" sz="2300" dirty="0" smtClean="0">
                <a:solidFill>
                  <a:srgbClr val="000000"/>
                </a:solidFill>
              </a:rPr>
              <a:t>è</a:t>
            </a:r>
            <a:r>
              <a:rPr lang="fr-FR" altLang="en-US" sz="2300" dirty="0" smtClean="0">
                <a:solidFill>
                  <a:srgbClr val="000000"/>
                </a:solidFill>
                <a:latin typeface="Calibri" pitchFamily="34" charset="0"/>
              </a:rPr>
              <a:t>res professionnelles et </a:t>
            </a:r>
            <a:r>
              <a:rPr lang="fr-FR" altLang="en-US" sz="2300" dirty="0" smtClean="0">
                <a:solidFill>
                  <a:srgbClr val="000000"/>
                </a:solidFill>
                <a:latin typeface="+mj-lt"/>
                <a:cs typeface="Arial"/>
              </a:rPr>
              <a:t>gére</a:t>
            </a:r>
            <a:r>
              <a:rPr lang="fr-FR" altLang="en-US" sz="2300" dirty="0" smtClean="0">
                <a:solidFill>
                  <a:srgbClr val="000000"/>
                </a:solidFill>
                <a:latin typeface="Calibri" pitchFamily="34" charset="0"/>
              </a:rPr>
              <a:t>r les conflits d'in</a:t>
            </a:r>
            <a:r>
              <a:rPr lang="fr-FR" altLang="en-US" sz="2300" dirty="0" smtClean="0">
                <a:solidFill>
                  <a:srgbClr val="000000"/>
                </a:solidFill>
                <a:latin typeface="+mj-lt"/>
              </a:rPr>
              <a:t>térê</a:t>
            </a:r>
            <a:r>
              <a:rPr lang="fr-FR" altLang="en-US" sz="2300" dirty="0" smtClean="0">
                <a:solidFill>
                  <a:srgbClr val="000000"/>
                </a:solidFill>
                <a:latin typeface="Calibri" pitchFamily="34" charset="0"/>
              </a:rPr>
              <a:t>ts</a:t>
            </a:r>
          </a:p>
          <a:p>
            <a:pPr fontAlgn="base">
              <a:spcBef>
                <a:spcPct val="20000"/>
              </a:spcBef>
              <a:spcAft>
                <a:spcPct val="0"/>
              </a:spcAft>
              <a:buFontTx/>
              <a:buChar char="•"/>
            </a:pPr>
            <a:endParaRPr lang="en-AU" altLang="en-US" sz="2400" dirty="0">
              <a:solidFill>
                <a:srgbClr val="000000"/>
              </a:solidFill>
              <a:latin typeface="Calibri" pitchFamily="34" charset="0"/>
            </a:endParaRPr>
          </a:p>
        </p:txBody>
      </p:sp>
      <p:sp>
        <p:nvSpPr>
          <p:cNvPr id="101382" name="TextBox 3"/>
          <p:cNvSpPr txBox="1">
            <a:spLocks noChangeArrowheads="1"/>
          </p:cNvSpPr>
          <p:nvPr/>
        </p:nvSpPr>
        <p:spPr bwMode="auto">
          <a:xfrm>
            <a:off x="179512" y="4221088"/>
            <a:ext cx="8748712" cy="2231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buFont typeface="Arial" charset="0"/>
              <a:buChar char="•"/>
            </a:pPr>
            <a:r>
              <a:rPr lang="fr-FR" altLang="en-US" sz="2300" dirty="0" smtClean="0">
                <a:solidFill>
                  <a:srgbClr val="000000"/>
                </a:solidFill>
                <a:latin typeface="Calibri" pitchFamily="34" charset="0"/>
              </a:rPr>
              <a:t>Fournir des processus et services adapt</a:t>
            </a:r>
            <a:r>
              <a:rPr lang="fr-FR" altLang="en-US" sz="2300" dirty="0" smtClean="0">
                <a:solidFill>
                  <a:srgbClr val="000000"/>
                </a:solidFill>
              </a:rPr>
              <a:t>é</a:t>
            </a:r>
            <a:r>
              <a:rPr lang="fr-FR" altLang="en-US" sz="2300" dirty="0" smtClean="0">
                <a:solidFill>
                  <a:srgbClr val="000000"/>
                </a:solidFill>
                <a:latin typeface="Calibri" pitchFamily="34" charset="0"/>
              </a:rPr>
              <a:t>s </a:t>
            </a:r>
            <a:r>
              <a:rPr lang="fr-FR" altLang="en-US" sz="2300" dirty="0" smtClean="0">
                <a:solidFill>
                  <a:srgbClr val="000000"/>
                </a:solidFill>
              </a:rPr>
              <a:t>à</a:t>
            </a:r>
            <a:r>
              <a:rPr lang="fr-FR" altLang="en-US" sz="2300" dirty="0" smtClean="0">
                <a:solidFill>
                  <a:srgbClr val="000000"/>
                </a:solidFill>
                <a:latin typeface="Calibri" pitchFamily="34" charset="0"/>
              </a:rPr>
              <a:t> la culture</a:t>
            </a:r>
          </a:p>
          <a:p>
            <a:pPr eaLnBrk="1" fontAlgn="base" hangingPunct="1">
              <a:spcBef>
                <a:spcPct val="0"/>
              </a:spcBef>
              <a:spcAft>
                <a:spcPct val="0"/>
              </a:spcAft>
              <a:buFont typeface="Arial" charset="0"/>
              <a:buChar char="•"/>
            </a:pPr>
            <a:r>
              <a:rPr lang="fr-FR" altLang="en-US" sz="2300" dirty="0" smtClean="0">
                <a:solidFill>
                  <a:srgbClr val="000000"/>
                </a:solidFill>
                <a:latin typeface="+mj-lt"/>
              </a:rPr>
              <a:t>Basés sur une parfaite maîtrise du développement de l'enfant de ses droits et de sa protection</a:t>
            </a:r>
          </a:p>
          <a:p>
            <a:pPr eaLnBrk="1" fontAlgn="base" hangingPunct="1">
              <a:spcBef>
                <a:spcPct val="0"/>
              </a:spcBef>
              <a:spcAft>
                <a:spcPct val="0"/>
              </a:spcAft>
              <a:buFont typeface="Arial" charset="0"/>
              <a:buChar char="•"/>
            </a:pPr>
            <a:r>
              <a:rPr lang="fr-FR" altLang="en-US" sz="2300" dirty="0" smtClean="0">
                <a:solidFill>
                  <a:srgbClr val="000000"/>
                </a:solidFill>
                <a:latin typeface="+mj-lt"/>
              </a:rPr>
              <a:t>Autonomisation et consolidation des points forts de </a:t>
            </a:r>
            <a:r>
              <a:rPr lang="fr-FR" altLang="en-US" sz="2300" dirty="0" smtClean="0">
                <a:solidFill>
                  <a:srgbClr val="000000"/>
                </a:solidFill>
                <a:latin typeface="Calibri" pitchFamily="34" charset="0"/>
              </a:rPr>
              <a:t>l’enfant et des     familles</a:t>
            </a:r>
          </a:p>
          <a:p>
            <a:pPr eaLnBrk="1" fontAlgn="base" hangingPunct="1">
              <a:spcBef>
                <a:spcPct val="0"/>
              </a:spcBef>
              <a:spcAft>
                <a:spcPct val="0"/>
              </a:spcAft>
            </a:pPr>
            <a:endParaRPr lang="en-AU" altLang="en-US" sz="2400" dirty="0">
              <a:solidFill>
                <a:srgbClr val="000000"/>
              </a:solidFill>
              <a:latin typeface="Calibri" pitchFamily="34" charset="0"/>
            </a:endParaRPr>
          </a:p>
        </p:txBody>
      </p:sp>
    </p:spTree>
    <p:extLst>
      <p:ext uri="{BB962C8B-B14F-4D97-AF65-F5344CB8AC3E}">
        <p14:creationId xmlns:p14="http://schemas.microsoft.com/office/powerpoint/2010/main" val="2260901421"/>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Title 1"/>
          <p:cNvSpPr>
            <a:spLocks noGrp="1"/>
          </p:cNvSpPr>
          <p:nvPr>
            <p:ph type="ctrTitle"/>
          </p:nvPr>
        </p:nvSpPr>
        <p:spPr/>
        <p:txBody>
          <a:bodyPr/>
          <a:lstStyle/>
          <a:p>
            <a:pPr algn="ctr">
              <a:defRPr/>
            </a:pPr>
            <a:r>
              <a:rPr lang="fr-FR" sz="4800" b="1" noProof="0" smtClean="0">
                <a:solidFill>
                  <a:srgbClr val="000000"/>
                </a:solidFill>
                <a:ea typeface="ＭＳ Ｐゴシック" pitchFamily="34" charset="-128"/>
              </a:rPr>
              <a:t>Déclaration obligatoire</a:t>
            </a:r>
          </a:p>
        </p:txBody>
      </p:sp>
      <p:sp>
        <p:nvSpPr>
          <p:cNvPr id="134147" name="Subtitle 2"/>
          <p:cNvSpPr>
            <a:spLocks noGrp="1"/>
          </p:cNvSpPr>
          <p:nvPr>
            <p:ph type="subTitle" idx="1"/>
          </p:nvPr>
        </p:nvSpPr>
        <p:spPr/>
        <p:txBody>
          <a:bodyPr/>
          <a:lstStyle/>
          <a:p>
            <a:pPr>
              <a:defRPr/>
            </a:pPr>
            <a:r>
              <a:rPr lang="fr-FR" sz="4800" b="1" noProof="0" smtClean="0">
                <a:solidFill>
                  <a:srgbClr val="000000"/>
                </a:solidFill>
                <a:ea typeface="ＭＳ Ｐゴシック" pitchFamily="34" charset="-128"/>
              </a:rPr>
              <a:t>EXERCICE FACULTATIF</a:t>
            </a:r>
          </a:p>
        </p:txBody>
      </p:sp>
    </p:spTree>
    <p:extLst>
      <p:ext uri="{BB962C8B-B14F-4D97-AF65-F5344CB8AC3E}">
        <p14:creationId xmlns:p14="http://schemas.microsoft.com/office/powerpoint/2010/main" val="4070395245"/>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Title 1"/>
          <p:cNvSpPr>
            <a:spLocks noGrp="1"/>
          </p:cNvSpPr>
          <p:nvPr>
            <p:ph type="title"/>
          </p:nvPr>
        </p:nvSpPr>
        <p:spPr/>
        <p:txBody>
          <a:bodyPr/>
          <a:lstStyle/>
          <a:p>
            <a:pPr>
              <a:defRPr/>
            </a:pPr>
            <a:r>
              <a:rPr lang="fr-FR" b="1" noProof="0" smtClean="0">
                <a:solidFill>
                  <a:srgbClr val="000000"/>
                </a:solidFill>
                <a:ea typeface="ＭＳ Ｐゴシック" pitchFamily="34" charset="-128"/>
              </a:rPr>
              <a:t>Déclaration obligatoire</a:t>
            </a:r>
          </a:p>
        </p:txBody>
      </p:sp>
      <p:sp>
        <p:nvSpPr>
          <p:cNvPr id="135171" name="Content Placeholder 2"/>
          <p:cNvSpPr>
            <a:spLocks noGrp="1"/>
          </p:cNvSpPr>
          <p:nvPr>
            <p:ph idx="1"/>
          </p:nvPr>
        </p:nvSpPr>
        <p:spPr>
          <a:xfrm>
            <a:off x="250825" y="1412875"/>
            <a:ext cx="8713788" cy="4392613"/>
          </a:xfrm>
        </p:spPr>
        <p:txBody>
          <a:bodyPr/>
          <a:lstStyle/>
          <a:p>
            <a:pPr>
              <a:defRPr/>
            </a:pPr>
            <a:r>
              <a:rPr lang="fr-FR" b="1" noProof="0" dirty="0" smtClean="0">
                <a:solidFill>
                  <a:srgbClr val="000000"/>
                </a:solidFill>
                <a:ea typeface="ＭＳ Ｐゴシック" pitchFamily="34" charset="-128"/>
              </a:rPr>
              <a:t>Elle oblige certains acteurs à déclarer aux autorités gouvernementales les cas de mauvais traitements infligés aux enfants</a:t>
            </a:r>
            <a:r>
              <a:rPr lang="fr-FR" noProof="0" dirty="0" smtClean="0">
                <a:solidFill>
                  <a:srgbClr val="000000"/>
                </a:solidFill>
                <a:ea typeface="ＭＳ Ｐゴシック" pitchFamily="34" charset="-128"/>
              </a:rPr>
              <a:t>. </a:t>
            </a:r>
          </a:p>
          <a:p>
            <a:pPr>
              <a:defRPr/>
            </a:pPr>
            <a:endParaRPr lang="fr-FR" sz="1400" noProof="0" dirty="0" smtClean="0">
              <a:solidFill>
                <a:srgbClr val="000000"/>
              </a:solidFill>
              <a:ea typeface="ＭＳ Ｐゴシック" pitchFamily="34" charset="-128"/>
            </a:endParaRPr>
          </a:p>
          <a:p>
            <a:pPr>
              <a:defRPr/>
            </a:pPr>
            <a:r>
              <a:rPr lang="fr-FR" noProof="0" dirty="0" smtClean="0">
                <a:solidFill>
                  <a:srgbClr val="000000"/>
                </a:solidFill>
                <a:ea typeface="ＭＳ Ｐゴシック" pitchFamily="34" charset="-128"/>
              </a:rPr>
              <a:t>Ce n'est pas la même chose qu'orienter un enfant pour sa protection s'il pèse sur lui/elle un danger imminent. </a:t>
            </a:r>
          </a:p>
          <a:p>
            <a:pPr>
              <a:defRPr/>
            </a:pPr>
            <a:endParaRPr lang="fr-FR" sz="1400" noProof="0" dirty="0" smtClean="0">
              <a:solidFill>
                <a:srgbClr val="000000"/>
              </a:solidFill>
              <a:ea typeface="ＭＳ Ｐゴシック" pitchFamily="34" charset="-128"/>
            </a:endParaRPr>
          </a:p>
          <a:p>
            <a:pPr>
              <a:buFont typeface="Wingdings" pitchFamily="2" charset="2"/>
              <a:buChar char="ü"/>
              <a:defRPr/>
            </a:pPr>
            <a:r>
              <a:rPr lang="fr-FR" noProof="0" dirty="0" smtClean="0">
                <a:solidFill>
                  <a:srgbClr val="000000"/>
                </a:solidFill>
                <a:ea typeface="ＭＳ Ｐゴシック" pitchFamily="34" charset="-128"/>
              </a:rPr>
              <a:t>S'il pèse sur un enfant un danger imminent, engagez une action pour assurer sa sécurité avant de procéder à une déclaration obligatoire. </a:t>
            </a:r>
          </a:p>
          <a:p>
            <a:pPr>
              <a:buFont typeface="Wingdings" pitchFamily="2" charset="2"/>
              <a:buChar char="ü"/>
              <a:defRPr/>
            </a:pPr>
            <a:r>
              <a:rPr lang="fr-FR" noProof="0" dirty="0" smtClean="0">
                <a:solidFill>
                  <a:srgbClr val="000000"/>
                </a:solidFill>
                <a:ea typeface="ＭＳ Ｐゴシック" pitchFamily="34" charset="-128"/>
              </a:rPr>
              <a:t>Une fois que l'enfant est en sécurité, continuez avec la déclaration obligatoire. </a:t>
            </a:r>
          </a:p>
          <a:p>
            <a:pPr algn="ctr">
              <a:defRPr/>
            </a:pPr>
            <a:r>
              <a:rPr lang="fr-FR" sz="1800" noProof="0" dirty="0" smtClean="0">
                <a:solidFill>
                  <a:srgbClr val="000000"/>
                </a:solidFill>
                <a:ea typeface="ＭＳ Ｐゴシック" pitchFamily="34" charset="-128"/>
              </a:rPr>
              <a:t>Source : </a:t>
            </a:r>
            <a:r>
              <a:rPr lang="fr-FR" sz="1800" noProof="0" dirty="0" err="1" smtClean="0">
                <a:solidFill>
                  <a:srgbClr val="000000"/>
                </a:solidFill>
                <a:ea typeface="ＭＳ Ｐゴシック" pitchFamily="34" charset="-128"/>
              </a:rPr>
              <a:t>Caring</a:t>
            </a:r>
            <a:r>
              <a:rPr lang="fr-FR" sz="1800" noProof="0" dirty="0" smtClean="0">
                <a:solidFill>
                  <a:srgbClr val="000000"/>
                </a:solidFill>
                <a:ea typeface="ＭＳ Ｐゴシック" pitchFamily="34" charset="-128"/>
              </a:rPr>
              <a:t> for Child </a:t>
            </a:r>
            <a:r>
              <a:rPr lang="fr-FR" sz="1800" noProof="0" dirty="0" err="1" smtClean="0">
                <a:solidFill>
                  <a:srgbClr val="000000"/>
                </a:solidFill>
                <a:ea typeface="ＭＳ Ｐゴシック" pitchFamily="34" charset="-128"/>
              </a:rPr>
              <a:t>Survivors</a:t>
            </a:r>
            <a:endParaRPr lang="fr-FR" sz="1800" noProof="0" dirty="0" smtClean="0">
              <a:solidFill>
                <a:srgbClr val="000000"/>
              </a:solidFill>
              <a:ea typeface="ＭＳ Ｐゴシック" pitchFamily="34" charset="-128"/>
            </a:endParaRPr>
          </a:p>
          <a:p>
            <a:pPr>
              <a:defRPr/>
            </a:pPr>
            <a:endParaRPr lang="fr-FR" sz="1800"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270504970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35171">
                                            <p:txEl>
                                              <p:charRg st="92" end="177"/>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5171">
                                            <p:txEl>
                                              <p:charRg st="178" end="28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5171">
                                            <p:txEl>
                                              <p:charRg st="283" end="34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5171">
                                            <p:txEl>
                                              <p:charRg st="343" end="37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Title 1"/>
          <p:cNvSpPr>
            <a:spLocks noGrp="1"/>
          </p:cNvSpPr>
          <p:nvPr>
            <p:ph type="title"/>
          </p:nvPr>
        </p:nvSpPr>
        <p:spPr/>
        <p:txBody>
          <a:bodyPr/>
          <a:lstStyle/>
          <a:p>
            <a:pPr>
              <a:defRPr/>
            </a:pPr>
            <a:r>
              <a:rPr lang="fr-FR" b="1" noProof="0" smtClean="0">
                <a:solidFill>
                  <a:srgbClr val="000000"/>
                </a:solidFill>
                <a:ea typeface="ＭＳ Ｐゴシック" pitchFamily="34" charset="-128"/>
              </a:rPr>
              <a:t>Questions devant orienter la procédure </a:t>
            </a:r>
          </a:p>
        </p:txBody>
      </p:sp>
      <p:sp>
        <p:nvSpPr>
          <p:cNvPr id="136195" name="Content Placeholder 2"/>
          <p:cNvSpPr>
            <a:spLocks noGrp="1"/>
          </p:cNvSpPr>
          <p:nvPr>
            <p:ph idx="1"/>
          </p:nvPr>
        </p:nvSpPr>
        <p:spPr>
          <a:xfrm>
            <a:off x="250825" y="1700213"/>
            <a:ext cx="8569325" cy="4392612"/>
          </a:xfrm>
        </p:spPr>
        <p:txBody>
          <a:bodyPr/>
          <a:lstStyle/>
          <a:p>
            <a:pPr>
              <a:buFontTx/>
              <a:buChar char="•"/>
              <a:defRPr/>
            </a:pPr>
            <a:r>
              <a:rPr lang="fr-FR" sz="2200" b="1" noProof="0" dirty="0" smtClean="0">
                <a:solidFill>
                  <a:srgbClr val="000000"/>
                </a:solidFill>
                <a:ea typeface="ＭＳ Ｐゴシック" pitchFamily="34" charset="-128"/>
              </a:rPr>
              <a:t>Qui doit faire la déclaration relative aux </a:t>
            </a:r>
            <a:r>
              <a:rPr lang="fr-FR" sz="2200" noProof="0" dirty="0" smtClean="0">
                <a:solidFill>
                  <a:srgbClr val="000000"/>
                </a:solidFill>
                <a:ea typeface="ＭＳ Ｐゴシック" pitchFamily="34" charset="-128"/>
              </a:rPr>
              <a:t>cas de mauvais traitements à l'encontre des enfants ?</a:t>
            </a:r>
          </a:p>
          <a:p>
            <a:pPr>
              <a:buFontTx/>
              <a:buChar char="•"/>
              <a:defRPr/>
            </a:pPr>
            <a:r>
              <a:rPr lang="fr-FR" sz="2200" noProof="0" dirty="0" smtClean="0">
                <a:solidFill>
                  <a:srgbClr val="000000"/>
                </a:solidFill>
                <a:ea typeface="ＭＳ Ｐゴシック" pitchFamily="34" charset="-128"/>
              </a:rPr>
              <a:t>Qui est le point focal désigné pour </a:t>
            </a:r>
            <a:r>
              <a:rPr lang="fr-FR" sz="2200" b="1" noProof="0" dirty="0" smtClean="0">
                <a:solidFill>
                  <a:srgbClr val="000000"/>
                </a:solidFill>
                <a:ea typeface="ＭＳ Ｐゴシック" pitchFamily="34" charset="-128"/>
              </a:rPr>
              <a:t>recevoir ces rapports ?</a:t>
            </a:r>
          </a:p>
          <a:p>
            <a:pPr>
              <a:buFontTx/>
              <a:buChar char="•"/>
              <a:defRPr/>
            </a:pPr>
            <a:r>
              <a:rPr lang="fr-FR" sz="2200" b="1" noProof="0" dirty="0" smtClean="0">
                <a:solidFill>
                  <a:srgbClr val="000000"/>
                </a:solidFill>
                <a:ea typeface="ＭＳ Ｐゴシック" pitchFamily="34" charset="-128"/>
              </a:rPr>
              <a:t>Quand </a:t>
            </a:r>
            <a:r>
              <a:rPr lang="fr-FR" sz="2200" noProof="0" dirty="0" smtClean="0">
                <a:solidFill>
                  <a:srgbClr val="000000"/>
                </a:solidFill>
                <a:ea typeface="ＭＳ Ｐゴシック" pitchFamily="34" charset="-128"/>
              </a:rPr>
              <a:t>l'obligation de déclaration est-elle déclenchée ? </a:t>
            </a:r>
          </a:p>
          <a:p>
            <a:pPr>
              <a:buFontTx/>
              <a:buChar char="•"/>
              <a:defRPr/>
            </a:pPr>
            <a:r>
              <a:rPr lang="fr-FR" sz="2200" b="1" noProof="0" dirty="0" smtClean="0">
                <a:solidFill>
                  <a:srgbClr val="000000"/>
                </a:solidFill>
                <a:ea typeface="ＭＳ Ｐゴシック" pitchFamily="34" charset="-128"/>
              </a:rPr>
              <a:t>Quelles sont les informations minimales qui doivent </a:t>
            </a:r>
            <a:r>
              <a:rPr lang="fr-FR" sz="2200" noProof="0" dirty="0" smtClean="0">
                <a:solidFill>
                  <a:srgbClr val="000000"/>
                </a:solidFill>
                <a:ea typeface="ＭＳ Ｐゴシック" pitchFamily="34" charset="-128"/>
              </a:rPr>
              <a:t>être partagées ?</a:t>
            </a:r>
          </a:p>
          <a:p>
            <a:pPr>
              <a:buFontTx/>
              <a:buChar char="•"/>
              <a:defRPr/>
            </a:pPr>
            <a:r>
              <a:rPr lang="fr-FR" sz="2200" noProof="0" dirty="0" smtClean="0">
                <a:solidFill>
                  <a:srgbClr val="000000"/>
                </a:solidFill>
                <a:ea typeface="ＭＳ Ｐゴシック" pitchFamily="34" charset="-128"/>
              </a:rPr>
              <a:t>Comment les informations partagées sont elles </a:t>
            </a:r>
            <a:r>
              <a:rPr lang="fr-FR" sz="2200" b="1" noProof="0" dirty="0" smtClean="0">
                <a:solidFill>
                  <a:srgbClr val="000000"/>
                </a:solidFill>
                <a:ea typeface="ＭＳ Ｐゴシック" pitchFamily="34" charset="-128"/>
              </a:rPr>
              <a:t>conservées </a:t>
            </a:r>
            <a:r>
              <a:rPr lang="fr-FR" sz="2200" noProof="0" dirty="0" smtClean="0">
                <a:solidFill>
                  <a:srgbClr val="000000"/>
                </a:solidFill>
                <a:ea typeface="ＭＳ Ｐゴシック" pitchFamily="34" charset="-128"/>
              </a:rPr>
              <a:t>? </a:t>
            </a:r>
          </a:p>
          <a:p>
            <a:pPr>
              <a:buFontTx/>
              <a:buChar char="•"/>
              <a:defRPr/>
            </a:pPr>
            <a:r>
              <a:rPr lang="fr-FR" sz="2200" noProof="0" dirty="0" smtClean="0">
                <a:solidFill>
                  <a:srgbClr val="000000"/>
                </a:solidFill>
                <a:ea typeface="ＭＳ Ｐゴシック" pitchFamily="34" charset="-128"/>
              </a:rPr>
              <a:t>Quelle est la réglementation qui régit la </a:t>
            </a:r>
            <a:r>
              <a:rPr lang="fr-FR" sz="2200" b="1" noProof="0" dirty="0" smtClean="0">
                <a:solidFill>
                  <a:srgbClr val="000000"/>
                </a:solidFill>
                <a:ea typeface="ＭＳ Ｐゴシック" pitchFamily="34" charset="-128"/>
              </a:rPr>
              <a:t>déclaration</a:t>
            </a:r>
            <a:r>
              <a:rPr lang="fr-FR" sz="2200" noProof="0" dirty="0" smtClean="0">
                <a:solidFill>
                  <a:srgbClr val="000000"/>
                </a:solidFill>
                <a:ea typeface="ＭＳ Ｐゴシック" pitchFamily="34" charset="-128"/>
              </a:rPr>
              <a:t> en ce qui concerne le délai et d'autres procédures ?</a:t>
            </a:r>
          </a:p>
          <a:p>
            <a:pPr>
              <a:buFontTx/>
              <a:buChar char="•"/>
              <a:defRPr/>
            </a:pPr>
            <a:r>
              <a:rPr lang="fr-FR" sz="2200" noProof="0" dirty="0" smtClean="0">
                <a:solidFill>
                  <a:srgbClr val="000000"/>
                </a:solidFill>
                <a:ea typeface="ＭＳ Ｐゴシック" pitchFamily="34" charset="-128"/>
              </a:rPr>
              <a:t>Comment la </a:t>
            </a:r>
            <a:r>
              <a:rPr lang="fr-FR" sz="2200" b="1" noProof="0" dirty="0" smtClean="0">
                <a:solidFill>
                  <a:srgbClr val="000000"/>
                </a:solidFill>
                <a:ea typeface="ＭＳ Ｐゴシック" pitchFamily="34" charset="-128"/>
              </a:rPr>
              <a:t>confidentialité</a:t>
            </a:r>
            <a:r>
              <a:rPr lang="fr-FR" sz="2200" noProof="0" dirty="0" smtClean="0">
                <a:solidFill>
                  <a:srgbClr val="000000"/>
                </a:solidFill>
                <a:ea typeface="ＭＳ Ｐゴシック" pitchFamily="34" charset="-128"/>
              </a:rPr>
              <a:t> est-elle assurée ?</a:t>
            </a:r>
          </a:p>
          <a:p>
            <a:pPr>
              <a:buFontTx/>
              <a:buChar char="•"/>
              <a:defRPr/>
            </a:pPr>
            <a:r>
              <a:rPr lang="fr-FR" sz="2200" noProof="0" dirty="0" smtClean="0">
                <a:solidFill>
                  <a:srgbClr val="000000"/>
                </a:solidFill>
                <a:ea typeface="ＭＳ Ｐゴシック" pitchFamily="34" charset="-128"/>
              </a:rPr>
              <a:t>Quelles sont les </a:t>
            </a:r>
            <a:r>
              <a:rPr lang="fr-FR" sz="2200" b="1" noProof="0" dirty="0" smtClean="0">
                <a:solidFill>
                  <a:srgbClr val="000000"/>
                </a:solidFill>
                <a:ea typeface="ＭＳ Ｐゴシック" pitchFamily="34" charset="-128"/>
              </a:rPr>
              <a:t>implications légales</a:t>
            </a:r>
            <a:r>
              <a:rPr lang="fr-FR" sz="2200" noProof="0" dirty="0" smtClean="0">
                <a:solidFill>
                  <a:srgbClr val="000000"/>
                </a:solidFill>
                <a:ea typeface="ＭＳ Ｐゴシック" pitchFamily="34" charset="-128"/>
              </a:rPr>
              <a:t> de la non déclaration ?</a:t>
            </a:r>
          </a:p>
          <a:p>
            <a:pPr algn="ctr">
              <a:defRPr/>
            </a:pPr>
            <a:r>
              <a:rPr lang="fr-FR" sz="1800" noProof="0" dirty="0" err="1" smtClean="0">
                <a:solidFill>
                  <a:srgbClr val="000000"/>
                </a:solidFill>
                <a:ea typeface="ＭＳ Ｐゴシック" pitchFamily="34" charset="-128"/>
              </a:rPr>
              <a:t>Caring</a:t>
            </a:r>
            <a:r>
              <a:rPr lang="fr-FR" sz="1800" noProof="0" dirty="0" smtClean="0">
                <a:solidFill>
                  <a:srgbClr val="000000"/>
                </a:solidFill>
                <a:ea typeface="ＭＳ Ｐゴシック" pitchFamily="34" charset="-128"/>
              </a:rPr>
              <a:t> for Child </a:t>
            </a:r>
            <a:r>
              <a:rPr lang="fr-FR" sz="1800" noProof="0" dirty="0" err="1" smtClean="0">
                <a:solidFill>
                  <a:srgbClr val="000000"/>
                </a:solidFill>
                <a:ea typeface="ＭＳ Ｐゴシック" pitchFamily="34" charset="-128"/>
              </a:rPr>
              <a:t>Survivors</a:t>
            </a:r>
            <a:endParaRPr lang="fr-FR" sz="1800"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1814523653"/>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Title 1"/>
          <p:cNvSpPr>
            <a:spLocks noGrp="1"/>
          </p:cNvSpPr>
          <p:nvPr>
            <p:ph type="title"/>
          </p:nvPr>
        </p:nvSpPr>
        <p:spPr>
          <a:xfrm>
            <a:off x="250825" y="836613"/>
            <a:ext cx="8569325" cy="720725"/>
          </a:xfrm>
        </p:spPr>
        <p:txBody>
          <a:bodyPr/>
          <a:lstStyle/>
          <a:p>
            <a:pPr>
              <a:defRPr/>
            </a:pPr>
            <a:r>
              <a:rPr lang="fr-FR" sz="2800" b="1" noProof="0" dirty="0" smtClean="0">
                <a:solidFill>
                  <a:srgbClr val="000000"/>
                </a:solidFill>
                <a:ea typeface="ＭＳ Ｐゴシック" pitchFamily="34" charset="-128"/>
              </a:rPr>
              <a:t>Déclarer au cas où une déclaration obligatoire est en vigueur.</a:t>
            </a:r>
          </a:p>
        </p:txBody>
      </p:sp>
      <p:sp>
        <p:nvSpPr>
          <p:cNvPr id="137219" name="Content Placeholder 2"/>
          <p:cNvSpPr>
            <a:spLocks noGrp="1"/>
          </p:cNvSpPr>
          <p:nvPr>
            <p:ph idx="1"/>
          </p:nvPr>
        </p:nvSpPr>
        <p:spPr>
          <a:xfrm>
            <a:off x="250825" y="1628775"/>
            <a:ext cx="8569325" cy="4392613"/>
          </a:xfrm>
        </p:spPr>
        <p:txBody>
          <a:bodyPr/>
          <a:lstStyle/>
          <a:p>
            <a:pPr>
              <a:buFont typeface="Wingdings" pitchFamily="2" charset="2"/>
              <a:buChar char="ü"/>
              <a:defRPr/>
            </a:pPr>
            <a:r>
              <a:rPr lang="fr-FR" sz="2200" noProof="0" dirty="0" smtClean="0">
                <a:solidFill>
                  <a:srgbClr val="000000"/>
                </a:solidFill>
                <a:ea typeface="ＭＳ Ｐゴシック" pitchFamily="34" charset="-128"/>
              </a:rPr>
              <a:t>Suivre le protocole local en la matière </a:t>
            </a:r>
          </a:p>
          <a:p>
            <a:pPr>
              <a:buFont typeface="Wingdings" pitchFamily="2" charset="2"/>
              <a:buChar char="ü"/>
              <a:defRPr/>
            </a:pPr>
            <a:r>
              <a:rPr lang="fr-FR" sz="2200" noProof="0" dirty="0" smtClean="0">
                <a:solidFill>
                  <a:srgbClr val="000000"/>
                </a:solidFill>
                <a:ea typeface="ＭＳ Ｐゴシック" pitchFamily="34" charset="-128"/>
              </a:rPr>
              <a:t>Expliquer clairement ceci au client. </a:t>
            </a:r>
          </a:p>
          <a:p>
            <a:pPr>
              <a:buFont typeface="Wingdings" pitchFamily="2" charset="2"/>
              <a:buChar char="ü"/>
              <a:defRPr/>
            </a:pPr>
            <a:r>
              <a:rPr lang="fr-FR" sz="2200" noProof="0" dirty="0" smtClean="0">
                <a:solidFill>
                  <a:srgbClr val="000000"/>
                </a:solidFill>
                <a:ea typeface="ＭＳ Ｐゴシック" pitchFamily="34" charset="-128"/>
              </a:rPr>
              <a:t>Gérer la déclaration de la manière la plus sûre et discrète possible. </a:t>
            </a:r>
          </a:p>
          <a:p>
            <a:pPr>
              <a:defRPr/>
            </a:pPr>
            <a:endParaRPr lang="fr-FR" sz="2200" noProof="0" dirty="0" smtClean="0">
              <a:solidFill>
                <a:srgbClr val="000000"/>
              </a:solidFill>
              <a:ea typeface="ＭＳ Ｐゴシック" pitchFamily="34" charset="-128"/>
            </a:endParaRPr>
          </a:p>
          <a:p>
            <a:pPr>
              <a:defRPr/>
            </a:pPr>
            <a:r>
              <a:rPr lang="fr-FR" sz="2200" b="1" noProof="0" dirty="0" smtClean="0">
                <a:solidFill>
                  <a:srgbClr val="000000"/>
                </a:solidFill>
                <a:ea typeface="ＭＳ Ｐゴシック" pitchFamily="34" charset="-128"/>
              </a:rPr>
              <a:t>Ce qu'il faut inclure dans vos procédures pour assurer la confidentialité</a:t>
            </a:r>
          </a:p>
          <a:p>
            <a:pPr>
              <a:buFont typeface="Wingdings" pitchFamily="2" charset="2"/>
              <a:buChar char="ü"/>
              <a:defRPr/>
            </a:pPr>
            <a:r>
              <a:rPr lang="fr-FR" sz="2200" noProof="0" dirty="0" smtClean="0">
                <a:solidFill>
                  <a:srgbClr val="000000"/>
                </a:solidFill>
                <a:ea typeface="ＭＳ Ｐゴシック" pitchFamily="34" charset="-128"/>
              </a:rPr>
              <a:t>Critères, délai et récepteurs de déclarations</a:t>
            </a:r>
          </a:p>
          <a:p>
            <a:pPr>
              <a:buFont typeface="Wingdings" pitchFamily="2" charset="2"/>
              <a:buChar char="ü"/>
              <a:defRPr/>
            </a:pPr>
            <a:r>
              <a:rPr lang="fr-FR" sz="2200" noProof="0" dirty="0" smtClean="0">
                <a:solidFill>
                  <a:srgbClr val="000000"/>
                </a:solidFill>
                <a:ea typeface="ＭＳ Ｐゴシック" pitchFamily="34" charset="-128"/>
              </a:rPr>
              <a:t>Rapportez uniquement le minimum d'informations nécessaires pour la déclaration</a:t>
            </a:r>
          </a:p>
          <a:p>
            <a:pPr>
              <a:buFont typeface="Wingdings" pitchFamily="2" charset="2"/>
              <a:buChar char="ü"/>
              <a:defRPr/>
            </a:pPr>
            <a:r>
              <a:rPr lang="fr-FR" sz="2200" noProof="0" dirty="0" smtClean="0">
                <a:solidFill>
                  <a:srgbClr val="000000"/>
                </a:solidFill>
                <a:ea typeface="ＭＳ Ｐゴシック" pitchFamily="34" charset="-128"/>
              </a:rPr>
              <a:t>Expliquez à l'enfant et la famille ce qui se passe et pourquoi</a:t>
            </a:r>
          </a:p>
          <a:p>
            <a:pPr>
              <a:buFont typeface="Wingdings" pitchFamily="2" charset="2"/>
              <a:buChar char="ü"/>
              <a:defRPr/>
            </a:pPr>
            <a:r>
              <a:rPr lang="fr-FR" sz="2200" noProof="0" dirty="0" smtClean="0">
                <a:solidFill>
                  <a:srgbClr val="000000"/>
                </a:solidFill>
                <a:ea typeface="ＭＳ Ｐゴシック" pitchFamily="34" charset="-128"/>
              </a:rPr>
              <a:t>Documentez la déclaration dans le dossier de l'enfant et assurez le suivi avec la famille et les autorités compétentes.</a:t>
            </a:r>
          </a:p>
          <a:p>
            <a:pPr algn="ctr">
              <a:defRPr/>
            </a:pPr>
            <a:r>
              <a:rPr lang="fr-FR" sz="1800" noProof="0" dirty="0" err="1" smtClean="0">
                <a:solidFill>
                  <a:srgbClr val="000000"/>
                </a:solidFill>
                <a:ea typeface="ＭＳ Ｐゴシック" pitchFamily="34" charset="-128"/>
              </a:rPr>
              <a:t>Caring</a:t>
            </a:r>
            <a:r>
              <a:rPr lang="fr-FR" sz="1800" noProof="0" dirty="0" smtClean="0">
                <a:solidFill>
                  <a:srgbClr val="000000"/>
                </a:solidFill>
                <a:ea typeface="ＭＳ Ｐゴシック" pitchFamily="34" charset="-128"/>
              </a:rPr>
              <a:t> for Child </a:t>
            </a:r>
            <a:r>
              <a:rPr lang="fr-FR" sz="1800" noProof="0" dirty="0" err="1" smtClean="0">
                <a:solidFill>
                  <a:srgbClr val="000000"/>
                </a:solidFill>
                <a:ea typeface="ＭＳ Ｐゴシック" pitchFamily="34" charset="-128"/>
              </a:rPr>
              <a:t>Survivors</a:t>
            </a:r>
            <a:endParaRPr lang="fr-FR" sz="1800"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1952434340"/>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Title 1"/>
          <p:cNvSpPr>
            <a:spLocks noGrp="1"/>
          </p:cNvSpPr>
          <p:nvPr>
            <p:ph type="title"/>
          </p:nvPr>
        </p:nvSpPr>
        <p:spPr>
          <a:xfrm>
            <a:off x="250825" y="836613"/>
            <a:ext cx="8713788" cy="720725"/>
          </a:xfrm>
        </p:spPr>
        <p:txBody>
          <a:bodyPr/>
          <a:lstStyle/>
          <a:p>
            <a:pPr>
              <a:defRPr/>
            </a:pPr>
            <a:r>
              <a:rPr lang="fr-FR" sz="3000" b="1" noProof="0" dirty="0" smtClean="0">
                <a:solidFill>
                  <a:srgbClr val="000000"/>
                </a:solidFill>
                <a:ea typeface="ＭＳ Ｐゴシック" pitchFamily="34" charset="-128"/>
              </a:rPr>
              <a:t>Recours au principe de l’intérêt supérieur plutôt que la déclaration</a:t>
            </a:r>
          </a:p>
        </p:txBody>
      </p:sp>
      <p:sp>
        <p:nvSpPr>
          <p:cNvPr id="138243" name="Content Placeholder 2"/>
          <p:cNvSpPr>
            <a:spLocks noGrp="1"/>
          </p:cNvSpPr>
          <p:nvPr>
            <p:ph idx="1"/>
          </p:nvPr>
        </p:nvSpPr>
        <p:spPr>
          <a:xfrm>
            <a:off x="250825" y="1341438"/>
            <a:ext cx="8531225" cy="4392612"/>
          </a:xfrm>
        </p:spPr>
        <p:txBody>
          <a:bodyPr/>
          <a:lstStyle/>
          <a:p>
            <a:pPr>
              <a:defRPr/>
            </a:pPr>
            <a:endParaRPr lang="fr-FR" b="1" noProof="0" dirty="0" smtClean="0">
              <a:solidFill>
                <a:srgbClr val="000000"/>
              </a:solidFill>
              <a:ea typeface="ＭＳ Ｐゴシック" pitchFamily="34" charset="-128"/>
            </a:endParaRPr>
          </a:p>
          <a:p>
            <a:pPr>
              <a:defRPr/>
            </a:pPr>
            <a:r>
              <a:rPr lang="fr-FR" b="1" noProof="0" dirty="0" smtClean="0">
                <a:solidFill>
                  <a:srgbClr val="000000"/>
                </a:solidFill>
                <a:ea typeface="ＭＳ Ｐゴシック" pitchFamily="34" charset="-128"/>
              </a:rPr>
              <a:t>Si ces critères existent : </a:t>
            </a:r>
          </a:p>
          <a:p>
            <a:pPr>
              <a:buFont typeface="Wingdings" pitchFamily="2" charset="2"/>
              <a:buChar char="Ø"/>
              <a:defRPr/>
            </a:pPr>
            <a:r>
              <a:rPr lang="fr-FR" noProof="0" dirty="0" smtClean="0">
                <a:solidFill>
                  <a:srgbClr val="000000"/>
                </a:solidFill>
                <a:ea typeface="ＭＳ Ｐゴシック" pitchFamily="34" charset="-128"/>
              </a:rPr>
              <a:t>Le contexte manque de services de protection effective et de services juridiques pour gérer adéquatement la déclaration.</a:t>
            </a:r>
          </a:p>
          <a:p>
            <a:pPr>
              <a:buFont typeface="Wingdings" pitchFamily="2" charset="2"/>
              <a:buChar char="Ø"/>
              <a:defRPr/>
            </a:pPr>
            <a:r>
              <a:rPr lang="fr-FR" noProof="0" dirty="0" smtClean="0">
                <a:solidFill>
                  <a:srgbClr val="000000"/>
                </a:solidFill>
                <a:ea typeface="ＭＳ Ｐゴシック" pitchFamily="34" charset="-128"/>
              </a:rPr>
              <a:t>La déclaration peut mettre en péril la sécurité de l'enfant.</a:t>
            </a:r>
          </a:p>
          <a:p>
            <a:pPr>
              <a:defRPr/>
            </a:pPr>
            <a:endParaRPr lang="fr-FR" noProof="0" dirty="0" smtClean="0">
              <a:solidFill>
                <a:srgbClr val="000000"/>
              </a:solidFill>
              <a:ea typeface="ＭＳ Ｐゴシック" pitchFamily="34" charset="-128"/>
            </a:endParaRPr>
          </a:p>
          <a:p>
            <a:pPr>
              <a:defRPr/>
            </a:pPr>
            <a:r>
              <a:rPr lang="fr-FR" b="1" noProof="0" dirty="0" smtClean="0">
                <a:solidFill>
                  <a:srgbClr val="000000"/>
                </a:solidFill>
                <a:ea typeface="ＭＳ Ｐゴシック" pitchFamily="34" charset="-128"/>
              </a:rPr>
              <a:t>Même si la déclaration obligatoire existe en théorie, utilisez le principe de l’intérêt supérieur pour orienter la prise de la décision de déclarer ou non.</a:t>
            </a:r>
          </a:p>
          <a:p>
            <a:pPr algn="ctr">
              <a:defRPr/>
            </a:pPr>
            <a:r>
              <a:rPr lang="fr-FR" b="1" noProof="0" dirty="0" smtClean="0">
                <a:solidFill>
                  <a:srgbClr val="000000"/>
                </a:solidFill>
                <a:ea typeface="ＭＳ Ｐゴシック" pitchFamily="34" charset="-128"/>
              </a:rPr>
              <a:t>Prenez ces décisions au cas par cas</a:t>
            </a:r>
          </a:p>
          <a:p>
            <a:pPr algn="ctr">
              <a:defRPr/>
            </a:pPr>
            <a:endParaRPr lang="fr-FR" sz="1800" noProof="0" dirty="0" smtClean="0">
              <a:solidFill>
                <a:srgbClr val="000000"/>
              </a:solidFill>
              <a:ea typeface="ＭＳ Ｐゴシック" pitchFamily="34" charset="-128"/>
            </a:endParaRPr>
          </a:p>
          <a:p>
            <a:pPr algn="ctr">
              <a:defRPr/>
            </a:pPr>
            <a:r>
              <a:rPr lang="fr-FR" sz="1800" noProof="0" dirty="0" err="1" smtClean="0">
                <a:solidFill>
                  <a:srgbClr val="000000"/>
                </a:solidFill>
                <a:ea typeface="ＭＳ Ｐゴシック" pitchFamily="34" charset="-128"/>
              </a:rPr>
              <a:t>Caring</a:t>
            </a:r>
            <a:r>
              <a:rPr lang="fr-FR" sz="1800" noProof="0" dirty="0" smtClean="0">
                <a:solidFill>
                  <a:srgbClr val="000000"/>
                </a:solidFill>
                <a:ea typeface="ＭＳ Ｐゴシック" pitchFamily="34" charset="-128"/>
              </a:rPr>
              <a:t> for Child </a:t>
            </a:r>
            <a:r>
              <a:rPr lang="fr-FR" sz="1800" noProof="0" dirty="0" err="1" smtClean="0">
                <a:solidFill>
                  <a:srgbClr val="000000"/>
                </a:solidFill>
                <a:ea typeface="ＭＳ Ｐゴシック" pitchFamily="34" charset="-128"/>
              </a:rPr>
              <a:t>Survivors</a:t>
            </a:r>
            <a:endParaRPr lang="fr-FR" sz="1800" noProof="0" dirty="0" smtClean="0">
              <a:solidFill>
                <a:srgbClr val="000000"/>
              </a:solidFill>
              <a:ea typeface="ＭＳ Ｐゴシック" pitchFamily="34" charset="-128"/>
            </a:endParaRPr>
          </a:p>
          <a:p>
            <a:pPr>
              <a:defRPr/>
            </a:pPr>
            <a:endParaRPr lang="fr-FR" sz="1800" b="1"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1136169216"/>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itle 1"/>
          <p:cNvSpPr>
            <a:spLocks noGrp="1"/>
          </p:cNvSpPr>
          <p:nvPr>
            <p:ph type="title"/>
          </p:nvPr>
        </p:nvSpPr>
        <p:spPr>
          <a:xfrm>
            <a:off x="250825" y="836613"/>
            <a:ext cx="8713788" cy="720725"/>
          </a:xfrm>
        </p:spPr>
        <p:txBody>
          <a:bodyPr/>
          <a:lstStyle/>
          <a:p>
            <a:pPr>
              <a:defRPr/>
            </a:pPr>
            <a:r>
              <a:rPr lang="fr-FR" sz="3000" b="1" noProof="0" dirty="0" smtClean="0">
                <a:solidFill>
                  <a:srgbClr val="000000"/>
                </a:solidFill>
                <a:ea typeface="ＭＳ Ｐゴシック" pitchFamily="34" charset="-128"/>
              </a:rPr>
              <a:t>Recours au principe de l'intérêt supérieur plutôt que la déclaration</a:t>
            </a:r>
          </a:p>
        </p:txBody>
      </p:sp>
      <p:sp>
        <p:nvSpPr>
          <p:cNvPr id="139267" name="Content Placeholder 2"/>
          <p:cNvSpPr>
            <a:spLocks noGrp="1"/>
          </p:cNvSpPr>
          <p:nvPr>
            <p:ph idx="1"/>
          </p:nvPr>
        </p:nvSpPr>
        <p:spPr>
          <a:xfrm>
            <a:off x="250825" y="1412875"/>
            <a:ext cx="8642350" cy="4392613"/>
          </a:xfrm>
        </p:spPr>
        <p:txBody>
          <a:bodyPr/>
          <a:lstStyle/>
          <a:p>
            <a:pPr>
              <a:defRPr/>
            </a:pPr>
            <a:endParaRPr lang="fr-FR" sz="2200" noProof="0" dirty="0" smtClean="0">
              <a:solidFill>
                <a:srgbClr val="000000"/>
              </a:solidFill>
              <a:ea typeface="ＭＳ Ｐゴシック" pitchFamily="34" charset="-128"/>
            </a:endParaRPr>
          </a:p>
          <a:p>
            <a:pPr>
              <a:defRPr/>
            </a:pPr>
            <a:r>
              <a:rPr lang="fr-FR" sz="2200" b="1" noProof="0" dirty="0" smtClean="0">
                <a:solidFill>
                  <a:srgbClr val="000000"/>
                </a:solidFill>
                <a:ea typeface="ＭＳ Ｐゴシック" pitchFamily="34" charset="-128"/>
              </a:rPr>
              <a:t>Étape 1 : Pensez </a:t>
            </a:r>
            <a:r>
              <a:rPr lang="fr-FR" sz="2200" noProof="0" dirty="0" smtClean="0">
                <a:solidFill>
                  <a:srgbClr val="000000"/>
                </a:solidFill>
                <a:ea typeface="ＭＳ Ｐゴシック" pitchFamily="34" charset="-128"/>
              </a:rPr>
              <a:t>: La déclaration augmentera-t-elle le risque de préjudice à l'enfant ? </a:t>
            </a:r>
          </a:p>
          <a:p>
            <a:pPr>
              <a:defRPr/>
            </a:pPr>
            <a:r>
              <a:rPr lang="fr-FR" sz="2200" noProof="0" dirty="0" smtClean="0">
                <a:solidFill>
                  <a:srgbClr val="000000"/>
                </a:solidFill>
                <a:ea typeface="ＭＳ Ｐゴシック" pitchFamily="34" charset="-128"/>
              </a:rPr>
              <a:t>Quels sont les impacts positifs/négatifs de la déclaration ? Quelles sont les implications légales de la déclaration ?</a:t>
            </a:r>
          </a:p>
          <a:p>
            <a:pPr>
              <a:defRPr/>
            </a:pPr>
            <a:r>
              <a:rPr lang="fr-FR" sz="2200" noProof="0" dirty="0" smtClean="0">
                <a:solidFill>
                  <a:srgbClr val="000000"/>
                </a:solidFill>
                <a:ea typeface="ＭＳ Ｐゴシック" pitchFamily="34" charset="-128"/>
              </a:rPr>
              <a:t> </a:t>
            </a:r>
            <a:r>
              <a:rPr lang="fr-FR" sz="2200" b="1" noProof="0" dirty="0" smtClean="0">
                <a:solidFill>
                  <a:srgbClr val="000000"/>
                </a:solidFill>
                <a:ea typeface="ＭＳ Ｐゴシック" pitchFamily="34" charset="-128"/>
              </a:rPr>
              <a:t>Étape 2 : Consultez</a:t>
            </a:r>
            <a:r>
              <a:rPr lang="fr-FR" sz="2200" noProof="0" dirty="0" smtClean="0">
                <a:solidFill>
                  <a:srgbClr val="000000"/>
                </a:solidFill>
                <a:ea typeface="ＭＳ Ｐゴシック" pitchFamily="34" charset="-128"/>
              </a:rPr>
              <a:t> votre superviseur/responsable pour prendre une décision. </a:t>
            </a:r>
          </a:p>
          <a:p>
            <a:pPr>
              <a:defRPr/>
            </a:pPr>
            <a:r>
              <a:rPr lang="fr-FR" sz="2200" noProof="0" dirty="0" smtClean="0">
                <a:solidFill>
                  <a:srgbClr val="000000"/>
                </a:solidFill>
                <a:ea typeface="ＭＳ Ｐゴシック" pitchFamily="34" charset="-128"/>
              </a:rPr>
              <a:t> </a:t>
            </a:r>
            <a:r>
              <a:rPr lang="fr-FR" sz="2200" b="1" noProof="0" dirty="0" smtClean="0">
                <a:solidFill>
                  <a:srgbClr val="000000"/>
                </a:solidFill>
                <a:ea typeface="ＭＳ Ｐゴシック" pitchFamily="34" charset="-128"/>
              </a:rPr>
              <a:t>Étape 3 : </a:t>
            </a:r>
            <a:r>
              <a:rPr lang="fr-FR" sz="2200" noProof="0" dirty="0" smtClean="0">
                <a:solidFill>
                  <a:srgbClr val="000000"/>
                </a:solidFill>
                <a:ea typeface="ＭＳ Ｐゴシック" pitchFamily="34" charset="-128"/>
              </a:rPr>
              <a:t>Documentez un plan d'action plan avec votre superviseur / responsable : </a:t>
            </a:r>
          </a:p>
          <a:p>
            <a:pPr>
              <a:buFontTx/>
              <a:buChar char="•"/>
              <a:defRPr/>
            </a:pPr>
            <a:r>
              <a:rPr lang="fr-FR" sz="2200" noProof="0" dirty="0" smtClean="0">
                <a:solidFill>
                  <a:srgbClr val="000000"/>
                </a:solidFill>
                <a:ea typeface="ＭＳ Ｐゴシック" pitchFamily="34" charset="-128"/>
              </a:rPr>
              <a:t>Les raisons pour lesquelles le cas doit être déclaré </a:t>
            </a:r>
            <a:r>
              <a:rPr lang="fr-FR" sz="2200" b="1" noProof="0" dirty="0" smtClean="0">
                <a:solidFill>
                  <a:srgbClr val="000000"/>
                </a:solidFill>
                <a:ea typeface="ＭＳ Ｐゴシック" pitchFamily="34" charset="-128"/>
              </a:rPr>
              <a:t>OU </a:t>
            </a:r>
          </a:p>
          <a:p>
            <a:pPr>
              <a:buFontTx/>
              <a:buChar char="•"/>
              <a:defRPr/>
            </a:pPr>
            <a:r>
              <a:rPr lang="fr-FR" sz="2200" noProof="0" dirty="0" smtClean="0">
                <a:solidFill>
                  <a:srgbClr val="000000"/>
                </a:solidFill>
                <a:ea typeface="ＭＳ Ｐゴシック" pitchFamily="34" charset="-128"/>
              </a:rPr>
              <a:t>Les problèmes de sécurité et de protection qui excluent la nécessité de la déclaration.</a:t>
            </a:r>
          </a:p>
          <a:p>
            <a:pPr>
              <a:defRPr/>
            </a:pPr>
            <a:endParaRPr lang="fr-FR" noProof="0" dirty="0" smtClean="0">
              <a:solidFill>
                <a:srgbClr val="000000"/>
              </a:solidFill>
              <a:ea typeface="ＭＳ Ｐゴシック" pitchFamily="34" charset="-128"/>
            </a:endParaRPr>
          </a:p>
          <a:p>
            <a:pPr algn="ctr">
              <a:defRPr/>
            </a:pPr>
            <a:r>
              <a:rPr lang="fr-FR" sz="1800" noProof="0" dirty="0" err="1" smtClean="0">
                <a:solidFill>
                  <a:srgbClr val="000000"/>
                </a:solidFill>
                <a:ea typeface="ＭＳ Ｐゴシック" pitchFamily="34" charset="-128"/>
              </a:rPr>
              <a:t>Caring</a:t>
            </a:r>
            <a:r>
              <a:rPr lang="fr-FR" sz="1800" noProof="0" dirty="0" smtClean="0">
                <a:solidFill>
                  <a:srgbClr val="000000"/>
                </a:solidFill>
                <a:ea typeface="ＭＳ Ｐゴシック" pitchFamily="34" charset="-128"/>
              </a:rPr>
              <a:t> for Child </a:t>
            </a:r>
            <a:r>
              <a:rPr lang="fr-FR" sz="1800" noProof="0" dirty="0" err="1" smtClean="0">
                <a:solidFill>
                  <a:srgbClr val="000000"/>
                </a:solidFill>
                <a:ea typeface="ＭＳ Ｐゴシック" pitchFamily="34" charset="-128"/>
              </a:rPr>
              <a:t>Survivors</a:t>
            </a:r>
            <a:endParaRPr lang="fr-FR" sz="1800" noProof="0" dirty="0" smtClean="0">
              <a:solidFill>
                <a:srgbClr val="000000"/>
              </a:solidFill>
              <a:ea typeface="ＭＳ Ｐゴシック" pitchFamily="34" charset="-128"/>
            </a:endParaRPr>
          </a:p>
          <a:p>
            <a:pPr>
              <a:defRPr/>
            </a:pPr>
            <a:endParaRPr lang="fr-FR" sz="1800"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3822374271"/>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Title 1"/>
          <p:cNvSpPr>
            <a:spLocks noGrp="1"/>
          </p:cNvSpPr>
          <p:nvPr>
            <p:ph type="title"/>
          </p:nvPr>
        </p:nvSpPr>
        <p:spPr>
          <a:xfrm>
            <a:off x="107950" y="836613"/>
            <a:ext cx="9036050" cy="720725"/>
          </a:xfrm>
        </p:spPr>
        <p:txBody>
          <a:bodyPr/>
          <a:lstStyle/>
          <a:p>
            <a:pPr>
              <a:defRPr/>
            </a:pPr>
            <a:r>
              <a:rPr lang="fr-FR" sz="2800" b="1" noProof="0" smtClean="0">
                <a:solidFill>
                  <a:srgbClr val="000000"/>
                </a:solidFill>
                <a:ea typeface="ＭＳ Ｐゴシック" pitchFamily="34" charset="-128"/>
              </a:rPr>
              <a:t>Si une déclaration obligatoire est nécessaire, discutez-en avec l'enfant et la famille</a:t>
            </a:r>
          </a:p>
        </p:txBody>
      </p:sp>
      <p:sp>
        <p:nvSpPr>
          <p:cNvPr id="140291" name="Content Placeholder 2"/>
          <p:cNvSpPr>
            <a:spLocks noGrp="1"/>
          </p:cNvSpPr>
          <p:nvPr>
            <p:ph idx="1"/>
          </p:nvPr>
        </p:nvSpPr>
        <p:spPr>
          <a:xfrm>
            <a:off x="250825" y="1700213"/>
            <a:ext cx="8642350" cy="4392612"/>
          </a:xfrm>
        </p:spPr>
        <p:txBody>
          <a:bodyPr/>
          <a:lstStyle/>
          <a:p>
            <a:pPr>
              <a:defRPr/>
            </a:pPr>
            <a:r>
              <a:rPr lang="fr-FR" b="1" noProof="0" dirty="0" smtClean="0">
                <a:solidFill>
                  <a:srgbClr val="000000"/>
                </a:solidFill>
                <a:ea typeface="ＭＳ Ｐゴシック" pitchFamily="34" charset="-128"/>
              </a:rPr>
              <a:t>Lorsque que vous sollicitez le consentement éclairé :</a:t>
            </a:r>
            <a:r>
              <a:rPr lang="fr-FR" noProof="0" dirty="0" smtClean="0">
                <a:solidFill>
                  <a:srgbClr val="000000"/>
                </a:solidFill>
                <a:ea typeface="ＭＳ Ｐゴシック" pitchFamily="34" charset="-128"/>
              </a:rPr>
              <a:t> Quelles sont vos responsabilités : </a:t>
            </a:r>
          </a:p>
          <a:p>
            <a:pPr>
              <a:defRPr/>
            </a:pPr>
            <a:r>
              <a:rPr lang="fr-FR" noProof="0" dirty="0" smtClean="0">
                <a:solidFill>
                  <a:srgbClr val="000000"/>
                </a:solidFill>
                <a:ea typeface="ＭＳ Ｐゴシック" pitchFamily="34" charset="-128"/>
              </a:rPr>
              <a:t> </a:t>
            </a:r>
            <a:r>
              <a:rPr lang="fr-FR" b="1" noProof="0" dirty="0" smtClean="0">
                <a:solidFill>
                  <a:srgbClr val="000000"/>
                </a:solidFill>
                <a:ea typeface="ＭＳ Ｐゴシック" pitchFamily="34" charset="-128"/>
              </a:rPr>
              <a:t>Si une déclaration est nécessaire</a:t>
            </a:r>
          </a:p>
          <a:p>
            <a:pPr>
              <a:buFont typeface="Wingdings" pitchFamily="2" charset="2"/>
              <a:buChar char="ü"/>
              <a:defRPr/>
            </a:pPr>
            <a:r>
              <a:rPr lang="fr-FR" noProof="0" dirty="0" smtClean="0">
                <a:solidFill>
                  <a:srgbClr val="000000"/>
                </a:solidFill>
                <a:ea typeface="ＭＳ Ｐゴシック" pitchFamily="34" charset="-128"/>
              </a:rPr>
              <a:t>L'organisation ou la personne à qui vous allez faire la déclaration.</a:t>
            </a:r>
          </a:p>
          <a:p>
            <a:pPr>
              <a:buFont typeface="Wingdings" pitchFamily="2" charset="2"/>
              <a:buChar char="ü"/>
              <a:defRPr/>
            </a:pPr>
            <a:r>
              <a:rPr lang="fr-FR" noProof="0" dirty="0" smtClean="0">
                <a:solidFill>
                  <a:srgbClr val="000000"/>
                </a:solidFill>
                <a:ea typeface="ＭＳ Ｐゴシック" pitchFamily="34" charset="-128"/>
              </a:rPr>
              <a:t>Des informations spécifiques que vous allez déclarer.</a:t>
            </a:r>
          </a:p>
          <a:p>
            <a:pPr>
              <a:buFont typeface="Wingdings" pitchFamily="2" charset="2"/>
              <a:buChar char="ü"/>
              <a:defRPr/>
            </a:pPr>
            <a:r>
              <a:rPr lang="fr-FR" noProof="0" dirty="0" smtClean="0">
                <a:solidFill>
                  <a:srgbClr val="000000"/>
                </a:solidFill>
                <a:ea typeface="ＭＳ Ｐゴシック" pitchFamily="34" charset="-128"/>
              </a:rPr>
              <a:t>Comment elles seront déclarées (écrites, verbales, etc.).</a:t>
            </a:r>
          </a:p>
          <a:p>
            <a:pPr>
              <a:buFont typeface="Wingdings" pitchFamily="2" charset="2"/>
              <a:buChar char="ü"/>
              <a:defRPr/>
            </a:pPr>
            <a:r>
              <a:rPr lang="fr-FR" noProof="0" dirty="0" smtClean="0">
                <a:solidFill>
                  <a:srgbClr val="000000"/>
                </a:solidFill>
                <a:ea typeface="ＭＳ Ｐゴシック" pitchFamily="34" charset="-128"/>
              </a:rPr>
              <a:t>Le résultat probable et les droits de l'enfant et de la famille. </a:t>
            </a:r>
          </a:p>
          <a:p>
            <a:pPr>
              <a:defRPr/>
            </a:pPr>
            <a:endParaRPr lang="fr-FR" sz="2200" noProof="0" dirty="0" smtClean="0">
              <a:solidFill>
                <a:srgbClr val="000000"/>
              </a:solidFill>
              <a:ea typeface="ＭＳ Ｐゴシック" pitchFamily="34" charset="-128"/>
            </a:endParaRPr>
          </a:p>
          <a:p>
            <a:pPr>
              <a:defRPr/>
            </a:pPr>
            <a:r>
              <a:rPr lang="fr-FR" sz="2200" noProof="0" dirty="0" smtClean="0">
                <a:solidFill>
                  <a:srgbClr val="000000"/>
                </a:solidFill>
                <a:ea typeface="ＭＳ Ｐゴシック" pitchFamily="34" charset="-128"/>
              </a:rPr>
              <a:t>Les enfants et familles doivent aider à prendre une décision sur la méthode la plus sûre et confidentielle de gérer la déclaration obligatoire.  </a:t>
            </a:r>
          </a:p>
          <a:p>
            <a:pPr algn="ctr">
              <a:defRPr/>
            </a:pPr>
            <a:endParaRPr lang="fr-FR" sz="1800" b="1" i="1" noProof="0" dirty="0" smtClean="0">
              <a:solidFill>
                <a:srgbClr val="000000"/>
              </a:solidFill>
              <a:ea typeface="ＭＳ Ｐゴシック" pitchFamily="34" charset="-128"/>
            </a:endParaRPr>
          </a:p>
          <a:p>
            <a:pPr algn="ctr">
              <a:defRPr/>
            </a:pPr>
            <a:r>
              <a:rPr lang="fr-FR" sz="1800" b="1" i="1" noProof="0" dirty="0" smtClean="0">
                <a:solidFill>
                  <a:srgbClr val="000000"/>
                </a:solidFill>
                <a:ea typeface="ＭＳ Ｐゴシック" pitchFamily="34" charset="-128"/>
              </a:rPr>
              <a:t> </a:t>
            </a:r>
            <a:r>
              <a:rPr lang="fr-FR" sz="1800" noProof="0" dirty="0" err="1" smtClean="0">
                <a:solidFill>
                  <a:srgbClr val="000000"/>
                </a:solidFill>
                <a:ea typeface="ＭＳ Ｐゴシック" pitchFamily="34" charset="-128"/>
              </a:rPr>
              <a:t>Caring</a:t>
            </a:r>
            <a:r>
              <a:rPr lang="fr-FR" sz="1800" noProof="0" dirty="0" smtClean="0">
                <a:solidFill>
                  <a:srgbClr val="000000"/>
                </a:solidFill>
                <a:ea typeface="ＭＳ Ｐゴシック" pitchFamily="34" charset="-128"/>
              </a:rPr>
              <a:t> for Child </a:t>
            </a:r>
            <a:r>
              <a:rPr lang="fr-FR" sz="1800" noProof="0" dirty="0" err="1" smtClean="0">
                <a:solidFill>
                  <a:srgbClr val="000000"/>
                </a:solidFill>
                <a:ea typeface="ＭＳ Ｐゴシック" pitchFamily="34" charset="-128"/>
              </a:rPr>
              <a:t>Survivors</a:t>
            </a:r>
            <a:endParaRPr lang="fr-FR" sz="1800" noProof="0" dirty="0" smtClean="0">
              <a:solidFill>
                <a:srgbClr val="000000"/>
              </a:solidFill>
              <a:ea typeface="ＭＳ Ｐゴシック" pitchFamily="34" charset="-128"/>
            </a:endParaRPr>
          </a:p>
          <a:p>
            <a:pPr>
              <a:defRPr/>
            </a:pPr>
            <a:endParaRPr lang="fr-FR" sz="1800"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552233348"/>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Title 1"/>
          <p:cNvSpPr>
            <a:spLocks noGrp="1"/>
          </p:cNvSpPr>
          <p:nvPr>
            <p:ph type="title"/>
          </p:nvPr>
        </p:nvSpPr>
        <p:spPr/>
        <p:txBody>
          <a:bodyPr/>
          <a:lstStyle/>
          <a:p>
            <a:pPr>
              <a:defRPr/>
            </a:pPr>
            <a:r>
              <a:rPr lang="fr-FR" b="1" noProof="0" dirty="0" smtClean="0">
                <a:solidFill>
                  <a:srgbClr val="000000"/>
                </a:solidFill>
                <a:ea typeface="ＭＳ Ｐゴシック" pitchFamily="34" charset="-128"/>
              </a:rPr>
              <a:t>POINTS CLÉS DE L'APPRENTISSAGE </a:t>
            </a:r>
          </a:p>
        </p:txBody>
      </p:sp>
      <p:sp>
        <p:nvSpPr>
          <p:cNvPr id="141315" name="Content Placeholder 2"/>
          <p:cNvSpPr>
            <a:spLocks noGrp="1"/>
          </p:cNvSpPr>
          <p:nvPr>
            <p:ph idx="1"/>
          </p:nvPr>
        </p:nvSpPr>
        <p:spPr>
          <a:xfrm>
            <a:off x="251520" y="2060848"/>
            <a:ext cx="8569325" cy="3096939"/>
          </a:xfrm>
        </p:spPr>
        <p:txBody>
          <a:bodyPr/>
          <a:lstStyle/>
          <a:p>
            <a:pPr>
              <a:buFontTx/>
              <a:buChar char="•"/>
              <a:defRPr/>
            </a:pPr>
            <a:r>
              <a:rPr lang="fr-FR" b="1" noProof="0" dirty="0" smtClean="0">
                <a:solidFill>
                  <a:srgbClr val="000000"/>
                </a:solidFill>
                <a:ea typeface="ＭＳ Ｐゴシック" pitchFamily="34" charset="-128"/>
              </a:rPr>
              <a:t>Comprendre</a:t>
            </a:r>
            <a:r>
              <a:rPr lang="fr-FR" noProof="0" dirty="0" smtClean="0">
                <a:solidFill>
                  <a:srgbClr val="000000"/>
                </a:solidFill>
                <a:ea typeface="ＭＳ Ｐゴシック" pitchFamily="34" charset="-128"/>
              </a:rPr>
              <a:t> les lois et les directives relatives à la déclaration obligatoire dans votre contexte.</a:t>
            </a:r>
          </a:p>
          <a:p>
            <a:pPr>
              <a:buFontTx/>
              <a:buChar char="•"/>
              <a:defRPr/>
            </a:pPr>
            <a:r>
              <a:rPr lang="fr-FR" noProof="0" dirty="0" smtClean="0">
                <a:solidFill>
                  <a:srgbClr val="000000"/>
                </a:solidFill>
                <a:ea typeface="ＭＳ Ｐゴシック" pitchFamily="34" charset="-128"/>
              </a:rPr>
              <a:t>Analyser des critères spécifiques afin de </a:t>
            </a:r>
            <a:r>
              <a:rPr lang="fr-FR" b="1" noProof="0" dirty="0" smtClean="0">
                <a:solidFill>
                  <a:srgbClr val="000000"/>
                </a:solidFill>
                <a:ea typeface="ＭＳ Ｐゴシック" pitchFamily="34" charset="-128"/>
              </a:rPr>
              <a:t>déterminer</a:t>
            </a:r>
            <a:r>
              <a:rPr lang="fr-FR" noProof="0" dirty="0" smtClean="0">
                <a:solidFill>
                  <a:srgbClr val="000000"/>
                </a:solidFill>
                <a:ea typeface="ＭＳ Ｐゴシック" pitchFamily="34" charset="-128"/>
              </a:rPr>
              <a:t> si la déclaration est dans </a:t>
            </a:r>
            <a:r>
              <a:rPr lang="fr-FR" b="1" noProof="0" dirty="0" smtClean="0">
                <a:solidFill>
                  <a:srgbClr val="000000"/>
                </a:solidFill>
                <a:ea typeface="ＭＳ Ｐゴシック" pitchFamily="34" charset="-128"/>
              </a:rPr>
              <a:t>l'intérêt supérieur de l'enfant.</a:t>
            </a:r>
            <a:endParaRPr lang="fr-FR" noProof="0" dirty="0" smtClean="0">
              <a:solidFill>
                <a:srgbClr val="000000"/>
              </a:solidFill>
              <a:ea typeface="ＭＳ Ｐゴシック" pitchFamily="34" charset="-128"/>
            </a:endParaRPr>
          </a:p>
          <a:p>
            <a:pPr>
              <a:buFontTx/>
              <a:buChar char="•"/>
              <a:defRPr/>
            </a:pPr>
            <a:r>
              <a:rPr lang="fr-FR" noProof="0" dirty="0" smtClean="0">
                <a:solidFill>
                  <a:srgbClr val="000000"/>
                </a:solidFill>
                <a:ea typeface="ＭＳ Ｐゴシック" pitchFamily="34" charset="-128"/>
              </a:rPr>
              <a:t>Documenter et rapporter ces informations aux superviseurs.</a:t>
            </a:r>
            <a:endParaRPr lang="fr-FR" b="1" noProof="0" dirty="0" smtClean="0">
              <a:solidFill>
                <a:srgbClr val="000000"/>
              </a:solidFill>
              <a:ea typeface="ＭＳ Ｐゴシック" pitchFamily="34" charset="-128"/>
            </a:endParaRPr>
          </a:p>
          <a:p>
            <a:pPr>
              <a:buFontTx/>
              <a:buChar char="•"/>
              <a:defRPr/>
            </a:pPr>
            <a:r>
              <a:rPr lang="fr-FR" b="1" noProof="0" dirty="0" smtClean="0">
                <a:solidFill>
                  <a:srgbClr val="000000"/>
                </a:solidFill>
                <a:ea typeface="ＭＳ Ｐゴシック" pitchFamily="34" charset="-128"/>
              </a:rPr>
              <a:t>Expliquer</a:t>
            </a:r>
            <a:r>
              <a:rPr lang="fr-FR" noProof="0" dirty="0" smtClean="0">
                <a:solidFill>
                  <a:srgbClr val="000000"/>
                </a:solidFill>
                <a:ea typeface="ＭＳ Ｐゴシック" pitchFamily="34" charset="-128"/>
              </a:rPr>
              <a:t> les exigences de déclaration obligatoire à l'enfant/la famille.</a:t>
            </a:r>
          </a:p>
        </p:txBody>
      </p:sp>
    </p:spTree>
    <p:extLst>
      <p:ext uri="{BB962C8B-B14F-4D97-AF65-F5344CB8AC3E}">
        <p14:creationId xmlns:p14="http://schemas.microsoft.com/office/powerpoint/2010/main" val="192614710"/>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itle 1"/>
          <p:cNvSpPr>
            <a:spLocks noGrp="1"/>
          </p:cNvSpPr>
          <p:nvPr>
            <p:ph type="title"/>
          </p:nvPr>
        </p:nvSpPr>
        <p:spPr/>
        <p:txBody>
          <a:bodyPr/>
          <a:lstStyle/>
          <a:p>
            <a:pPr marL="342900" indent="-342900">
              <a:defRPr/>
            </a:pPr>
            <a:r>
              <a:rPr lang="fr-FR" b="1" noProof="0" dirty="0" smtClean="0">
                <a:solidFill>
                  <a:srgbClr val="000000"/>
                </a:solidFill>
                <a:ea typeface="ＭＳ Ｐゴシック" pitchFamily="34" charset="-128"/>
              </a:rPr>
              <a:t>Principes de gestion de l'information </a:t>
            </a:r>
          </a:p>
        </p:txBody>
      </p:sp>
      <p:sp>
        <p:nvSpPr>
          <p:cNvPr id="101379" name="Content Placeholder 2"/>
          <p:cNvSpPr>
            <a:spLocks noGrp="1"/>
          </p:cNvSpPr>
          <p:nvPr>
            <p:ph idx="1"/>
          </p:nvPr>
        </p:nvSpPr>
        <p:spPr/>
        <p:txBody>
          <a:bodyPr/>
          <a:lstStyle/>
          <a:p>
            <a:pPr lvl="1">
              <a:buFont typeface="Arial" charset="0"/>
              <a:buChar char="•"/>
              <a:defRPr/>
            </a:pPr>
            <a:endParaRPr lang="fr-FR" noProof="0" dirty="0" smtClean="0">
              <a:solidFill>
                <a:srgbClr val="000000"/>
              </a:solidFill>
              <a:ea typeface="ＭＳ Ｐゴシック" pitchFamily="34" charset="-128"/>
            </a:endParaRPr>
          </a:p>
          <a:p>
            <a:pPr lvl="1">
              <a:buFont typeface="Arial" charset="0"/>
              <a:buChar char="•"/>
              <a:defRPr/>
            </a:pPr>
            <a:r>
              <a:rPr lang="fr-FR" sz="2800" noProof="0" dirty="0" smtClean="0">
                <a:solidFill>
                  <a:srgbClr val="000000"/>
                </a:solidFill>
                <a:ea typeface="ＭＳ Ｐゴシック" pitchFamily="34" charset="-128"/>
              </a:rPr>
              <a:t>Obtention du consentement /Accord éclairé</a:t>
            </a:r>
          </a:p>
          <a:p>
            <a:pPr lvl="1">
              <a:buFont typeface="Arial" charset="0"/>
              <a:buChar char="•"/>
              <a:defRPr/>
            </a:pPr>
            <a:r>
              <a:rPr lang="fr-FR" sz="2800" noProof="0" dirty="0" smtClean="0">
                <a:solidFill>
                  <a:srgbClr val="000000"/>
                </a:solidFill>
                <a:ea typeface="ＭＳ Ｐゴシック" pitchFamily="34" charset="-128"/>
              </a:rPr>
              <a:t>Respect de la confidentialité</a:t>
            </a:r>
          </a:p>
          <a:p>
            <a:pPr lvl="1">
              <a:buFont typeface="Arial" charset="0"/>
              <a:buChar char="•"/>
              <a:defRPr/>
            </a:pPr>
            <a:r>
              <a:rPr lang="fr-FR" sz="2800" noProof="0" dirty="0" smtClean="0">
                <a:solidFill>
                  <a:srgbClr val="000000"/>
                </a:solidFill>
                <a:ea typeface="ＭＳ Ｐゴシック" pitchFamily="34" charset="-128"/>
              </a:rPr>
              <a:t>Observance des lois et politiques relatives aux déclarations obligatoires </a:t>
            </a:r>
          </a:p>
          <a:p>
            <a:pPr>
              <a:defRPr/>
            </a:pPr>
            <a:endParaRPr lang="fr-FR" noProof="0" dirty="0" smtClean="0">
              <a:solidFill>
                <a:srgbClr val="000000"/>
              </a:solidFill>
              <a:ea typeface="ＭＳ Ｐゴシック" pitchFamily="34" charset="-128"/>
            </a:endParaRPr>
          </a:p>
          <a:p>
            <a:pPr>
              <a:defRPr/>
            </a:pPr>
            <a:endParaRPr lang="fr-FR"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3928356169"/>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itle 1"/>
          <p:cNvSpPr>
            <a:spLocks noGrp="1"/>
          </p:cNvSpPr>
          <p:nvPr>
            <p:ph type="title"/>
          </p:nvPr>
        </p:nvSpPr>
        <p:spPr>
          <a:xfrm>
            <a:off x="4356100" y="4581525"/>
            <a:ext cx="4316413" cy="1362075"/>
          </a:xfrm>
        </p:spPr>
        <p:txBody>
          <a:bodyPr/>
          <a:lstStyle/>
          <a:p>
            <a:pPr>
              <a:defRPr/>
            </a:pPr>
            <a:r>
              <a:rPr lang="fr-FR" cap="none" noProof="0" smtClean="0">
                <a:solidFill>
                  <a:srgbClr val="000000"/>
                </a:solidFill>
                <a:ea typeface="ＭＳ Ｐゴシック" pitchFamily="34" charset="-128"/>
              </a:rPr>
              <a:t>Exercice 2</a:t>
            </a:r>
          </a:p>
        </p:txBody>
      </p:sp>
      <p:sp>
        <p:nvSpPr>
          <p:cNvPr id="102403" name="Text Placeholder 2"/>
          <p:cNvSpPr>
            <a:spLocks noGrp="1"/>
          </p:cNvSpPr>
          <p:nvPr>
            <p:ph type="body" idx="1"/>
          </p:nvPr>
        </p:nvSpPr>
        <p:spPr>
          <a:xfrm>
            <a:off x="4356100" y="2006600"/>
            <a:ext cx="4138613" cy="1500188"/>
          </a:xfrm>
        </p:spPr>
        <p:txBody>
          <a:bodyPr/>
          <a:lstStyle/>
          <a:p>
            <a:pPr>
              <a:defRPr/>
            </a:pPr>
            <a:r>
              <a:rPr lang="fr-FR" sz="3600" b="1" noProof="0" smtClean="0">
                <a:solidFill>
                  <a:srgbClr val="000000"/>
                </a:solidFill>
                <a:ea typeface="ＭＳ Ｐゴシック" pitchFamily="34" charset="-128"/>
              </a:rPr>
              <a:t>Réflexion sur et explication des principes : </a:t>
            </a:r>
          </a:p>
        </p:txBody>
      </p:sp>
      <p:pic>
        <p:nvPicPr>
          <p:cNvPr id="10342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1038" y="1916113"/>
            <a:ext cx="3170237" cy="324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10667553"/>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Title 1"/>
          <p:cNvSpPr>
            <a:spLocks noGrp="1"/>
          </p:cNvSpPr>
          <p:nvPr>
            <p:ph type="title"/>
          </p:nvPr>
        </p:nvSpPr>
        <p:spPr/>
        <p:txBody>
          <a:bodyPr/>
          <a:lstStyle/>
          <a:p>
            <a:pPr>
              <a:defRPr/>
            </a:pPr>
            <a:r>
              <a:rPr lang="fr-FR" b="1" noProof="0" smtClean="0">
                <a:solidFill>
                  <a:srgbClr val="000000"/>
                </a:solidFill>
                <a:ea typeface="ＭＳ Ｐゴシック" pitchFamily="34" charset="-128"/>
              </a:rPr>
              <a:t>Travail de groupe relatif à la réflexion sur les principes  </a:t>
            </a:r>
          </a:p>
        </p:txBody>
      </p:sp>
      <p:sp>
        <p:nvSpPr>
          <p:cNvPr id="103427" name="Content Placeholder 2"/>
          <p:cNvSpPr>
            <a:spLocks noGrp="1"/>
          </p:cNvSpPr>
          <p:nvPr>
            <p:ph idx="1"/>
          </p:nvPr>
        </p:nvSpPr>
        <p:spPr>
          <a:xfrm>
            <a:off x="250825" y="1700213"/>
            <a:ext cx="8642350" cy="4392612"/>
          </a:xfrm>
        </p:spPr>
        <p:txBody>
          <a:bodyPr/>
          <a:lstStyle/>
          <a:p>
            <a:pPr>
              <a:defRPr/>
            </a:pPr>
            <a:endParaRPr lang="fr-FR" noProof="0" dirty="0" smtClean="0">
              <a:solidFill>
                <a:srgbClr val="000000"/>
              </a:solidFill>
              <a:ea typeface="ＭＳ Ｐゴシック" pitchFamily="34" charset="-128"/>
            </a:endParaRPr>
          </a:p>
          <a:p>
            <a:pPr>
              <a:defRPr/>
            </a:pPr>
            <a:r>
              <a:rPr lang="fr-FR" noProof="0" dirty="0" smtClean="0">
                <a:solidFill>
                  <a:srgbClr val="000000"/>
                </a:solidFill>
                <a:ea typeface="ＭＳ Ｐゴシック" pitchFamily="34" charset="-128"/>
              </a:rPr>
              <a:t>Chaque groupe doit effectuer les tâches suivantes : </a:t>
            </a:r>
          </a:p>
          <a:p>
            <a:pPr>
              <a:defRPr/>
            </a:pPr>
            <a:r>
              <a:rPr lang="fr-FR" noProof="0" dirty="0" smtClean="0">
                <a:solidFill>
                  <a:srgbClr val="000000"/>
                </a:solidFill>
                <a:ea typeface="ＭＳ Ｐゴシック" pitchFamily="34" charset="-128"/>
              </a:rPr>
              <a:t> </a:t>
            </a:r>
          </a:p>
          <a:p>
            <a:pPr>
              <a:defRPr/>
            </a:pPr>
            <a:r>
              <a:rPr lang="fr-FR" b="1" noProof="0" dirty="0" smtClean="0">
                <a:solidFill>
                  <a:srgbClr val="000000"/>
                </a:solidFill>
                <a:ea typeface="ＭＳ Ｐゴシック" pitchFamily="34" charset="-128"/>
              </a:rPr>
              <a:t>1. Préparer un exposé</a:t>
            </a:r>
            <a:r>
              <a:rPr lang="fr-FR" noProof="0" dirty="0" smtClean="0">
                <a:solidFill>
                  <a:srgbClr val="000000"/>
                </a:solidFill>
                <a:ea typeface="ＭＳ Ｐゴシック" pitchFamily="34" charset="-128"/>
              </a:rPr>
              <a:t> pour expliquer ce que disent les directives relatives à la gestion de </a:t>
            </a:r>
            <a:r>
              <a:rPr lang="en-US" noProof="0" dirty="0" err="1" smtClean="0">
                <a:solidFill>
                  <a:srgbClr val="000000"/>
                </a:solidFill>
                <a:ea typeface="ＭＳ Ｐゴシック" pitchFamily="34" charset="-128"/>
              </a:rPr>
              <a:t>cas</a:t>
            </a:r>
            <a:r>
              <a:rPr lang="fr-FR" noProof="0" dirty="0" smtClean="0">
                <a:solidFill>
                  <a:srgbClr val="000000"/>
                </a:solidFill>
                <a:ea typeface="ＭＳ Ｐゴシック" pitchFamily="34" charset="-128"/>
              </a:rPr>
              <a:t> sur le(s) principe(s) au grand groupe.</a:t>
            </a:r>
          </a:p>
          <a:p>
            <a:pPr>
              <a:defRPr/>
            </a:pPr>
            <a:endParaRPr lang="fr-FR" noProof="0" dirty="0" smtClean="0">
              <a:solidFill>
                <a:srgbClr val="000000"/>
              </a:solidFill>
              <a:ea typeface="ＭＳ Ｐゴシック" pitchFamily="34" charset="-128"/>
            </a:endParaRPr>
          </a:p>
          <a:p>
            <a:pPr>
              <a:defRPr/>
            </a:pPr>
            <a:r>
              <a:rPr lang="fr-FR" noProof="0" dirty="0" smtClean="0">
                <a:solidFill>
                  <a:srgbClr val="000000"/>
                </a:solidFill>
                <a:ea typeface="ＭＳ Ｐゴシック" pitchFamily="34" charset="-128"/>
              </a:rPr>
              <a:t>2. </a:t>
            </a:r>
            <a:r>
              <a:rPr lang="fr-FR" b="1" noProof="0" dirty="0" smtClean="0">
                <a:solidFill>
                  <a:srgbClr val="000000"/>
                </a:solidFill>
                <a:ea typeface="ＭＳ Ｐゴシック" pitchFamily="34" charset="-128"/>
              </a:rPr>
              <a:t>Donnez 1 ou 2 exemples </a:t>
            </a:r>
            <a:r>
              <a:rPr lang="fr-FR" noProof="0" dirty="0" smtClean="0">
                <a:solidFill>
                  <a:srgbClr val="000000"/>
                </a:solidFill>
                <a:ea typeface="ＭＳ Ｐゴシック" pitchFamily="34" charset="-128"/>
              </a:rPr>
              <a:t>de succès ou défis liés à la mise en pratique du principe au cours de la gestion de </a:t>
            </a:r>
            <a:r>
              <a:rPr lang="en-US" noProof="0" dirty="0" err="1" smtClean="0">
                <a:solidFill>
                  <a:srgbClr val="000000"/>
                </a:solidFill>
                <a:ea typeface="ＭＳ Ｐゴシック" pitchFamily="34" charset="-128"/>
              </a:rPr>
              <a:t>cas</a:t>
            </a:r>
            <a:r>
              <a:rPr lang="fr-FR" noProof="0" dirty="0" smtClean="0">
                <a:solidFill>
                  <a:srgbClr val="000000"/>
                </a:solidFill>
                <a:ea typeface="ＭＳ Ｐゴシック" pitchFamily="34" charset="-128"/>
              </a:rPr>
              <a:t> </a:t>
            </a:r>
            <a:r>
              <a:rPr lang="fr-FR" i="1" noProof="0" dirty="0" smtClean="0">
                <a:solidFill>
                  <a:srgbClr val="000000"/>
                </a:solidFill>
                <a:ea typeface="ＭＳ Ｐゴシック" pitchFamily="34" charset="-128"/>
              </a:rPr>
              <a:t>(de préférence tirés de votre expérience sur votre lieu de travail). </a:t>
            </a:r>
          </a:p>
          <a:p>
            <a:pPr>
              <a:defRPr/>
            </a:pPr>
            <a:endParaRPr lang="fr-FR" i="1"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2173294816"/>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itle 1"/>
          <p:cNvSpPr>
            <a:spLocks noGrp="1"/>
          </p:cNvSpPr>
          <p:nvPr>
            <p:ph type="title"/>
          </p:nvPr>
        </p:nvSpPr>
        <p:spPr/>
        <p:txBody>
          <a:bodyPr/>
          <a:lstStyle/>
          <a:p>
            <a:pPr>
              <a:defRPr/>
            </a:pPr>
            <a:r>
              <a:rPr lang="fr-FR" b="1" noProof="0" smtClean="0">
                <a:solidFill>
                  <a:srgbClr val="000000"/>
                </a:solidFill>
                <a:ea typeface="ＭＳ Ｐゴシック" pitchFamily="34" charset="-128"/>
              </a:rPr>
              <a:t>Travail de groupe relatif à la réflexion sur les principes </a:t>
            </a:r>
          </a:p>
        </p:txBody>
      </p:sp>
      <p:sp>
        <p:nvSpPr>
          <p:cNvPr id="104451" name="Content Placeholder 2"/>
          <p:cNvSpPr>
            <a:spLocks noGrp="1"/>
          </p:cNvSpPr>
          <p:nvPr>
            <p:ph idx="1"/>
          </p:nvPr>
        </p:nvSpPr>
        <p:spPr>
          <a:xfrm>
            <a:off x="250825" y="1700213"/>
            <a:ext cx="8569325" cy="4392612"/>
          </a:xfrm>
        </p:spPr>
        <p:txBody>
          <a:bodyPr/>
          <a:lstStyle/>
          <a:p>
            <a:pPr>
              <a:defRPr/>
            </a:pPr>
            <a:endParaRPr lang="fr-FR" b="1" noProof="0" dirty="0" smtClean="0">
              <a:solidFill>
                <a:srgbClr val="000000"/>
              </a:solidFill>
              <a:ea typeface="ＭＳ Ｐゴシック" pitchFamily="34" charset="-128"/>
            </a:endParaRPr>
          </a:p>
          <a:p>
            <a:pPr>
              <a:defRPr/>
            </a:pPr>
            <a:r>
              <a:rPr lang="fr-FR" b="1" noProof="0" dirty="0" smtClean="0">
                <a:solidFill>
                  <a:srgbClr val="000000"/>
                </a:solidFill>
                <a:ea typeface="ＭＳ Ｐゴシック" pitchFamily="34" charset="-128"/>
              </a:rPr>
              <a:t>GROUPE 1 : </a:t>
            </a:r>
            <a:r>
              <a:rPr lang="fr-FR" noProof="0" dirty="0" smtClean="0">
                <a:solidFill>
                  <a:srgbClr val="000000"/>
                </a:solidFill>
                <a:ea typeface="ＭＳ Ｐゴシック" pitchFamily="34" charset="-128"/>
              </a:rPr>
              <a:t>L'intérêt supérieur de l'enfant et sa participation effective  </a:t>
            </a:r>
          </a:p>
          <a:p>
            <a:pPr>
              <a:defRPr/>
            </a:pPr>
            <a:endParaRPr lang="fr-FR" noProof="0" dirty="0" smtClean="0">
              <a:solidFill>
                <a:srgbClr val="000000"/>
              </a:solidFill>
              <a:ea typeface="ＭＳ Ｐゴシック" pitchFamily="34" charset="-128"/>
            </a:endParaRPr>
          </a:p>
          <a:p>
            <a:pPr>
              <a:defRPr/>
            </a:pPr>
            <a:r>
              <a:rPr lang="fr-FR" b="1" noProof="0" dirty="0" smtClean="0">
                <a:solidFill>
                  <a:srgbClr val="000000"/>
                </a:solidFill>
                <a:ea typeface="ＭＳ Ｐゴシック" pitchFamily="34" charset="-128"/>
              </a:rPr>
              <a:t>GROUPE 2 : </a:t>
            </a:r>
            <a:r>
              <a:rPr lang="fr-FR" noProof="0" dirty="0" smtClean="0">
                <a:solidFill>
                  <a:srgbClr val="000000"/>
                </a:solidFill>
                <a:ea typeface="ＭＳ Ｐゴシック" pitchFamily="34" charset="-128"/>
              </a:rPr>
              <a:t>Travailler de façon non discriminatoire et NE PAS nuire</a:t>
            </a:r>
          </a:p>
          <a:p>
            <a:pPr>
              <a:defRPr/>
            </a:pPr>
            <a:endParaRPr lang="fr-FR" noProof="0" dirty="0" smtClean="0">
              <a:solidFill>
                <a:srgbClr val="000000"/>
              </a:solidFill>
              <a:ea typeface="ＭＳ Ｐゴシック" pitchFamily="34" charset="-128"/>
            </a:endParaRPr>
          </a:p>
          <a:p>
            <a:pPr>
              <a:defRPr/>
            </a:pPr>
            <a:r>
              <a:rPr lang="fr-FR" b="1" noProof="0" dirty="0" smtClean="0">
                <a:solidFill>
                  <a:srgbClr val="000000"/>
                </a:solidFill>
                <a:ea typeface="ＭＳ Ｐゴシック" pitchFamily="34" charset="-128"/>
              </a:rPr>
              <a:t>GROUPE 3 : </a:t>
            </a:r>
            <a:r>
              <a:rPr lang="fr-FR" noProof="0" dirty="0" smtClean="0">
                <a:solidFill>
                  <a:srgbClr val="000000"/>
                </a:solidFill>
                <a:ea typeface="ＭＳ Ｐゴシック" pitchFamily="34" charset="-128"/>
              </a:rPr>
              <a:t>Responsabilité, Coordination et Collaboration</a:t>
            </a:r>
          </a:p>
          <a:p>
            <a:pPr>
              <a:defRPr/>
            </a:pPr>
            <a:endParaRPr lang="fr-FR" noProof="0" dirty="0" smtClean="0">
              <a:solidFill>
                <a:srgbClr val="000000"/>
              </a:solidFill>
              <a:ea typeface="ＭＳ Ｐゴシック" pitchFamily="34" charset="-128"/>
            </a:endParaRPr>
          </a:p>
          <a:p>
            <a:pPr>
              <a:defRPr/>
            </a:pPr>
            <a:r>
              <a:rPr lang="fr-FR" b="1" noProof="0" dirty="0" smtClean="0">
                <a:solidFill>
                  <a:srgbClr val="000000"/>
                </a:solidFill>
                <a:ea typeface="ＭＳ Ｐゴシック" pitchFamily="34" charset="-128"/>
              </a:rPr>
              <a:t>GROUPE 4 : </a:t>
            </a:r>
            <a:r>
              <a:rPr lang="fr-FR" noProof="0" dirty="0" smtClean="0">
                <a:solidFill>
                  <a:srgbClr val="000000"/>
                </a:solidFill>
                <a:ea typeface="ＭＳ Ｐゴシック" pitchFamily="34" charset="-128"/>
              </a:rPr>
              <a:t>Travail éthique et responsable, maintenir une distance professionnelle et gérer les conflits d'intérêts</a:t>
            </a:r>
          </a:p>
          <a:p>
            <a:pPr>
              <a:defRPr/>
            </a:pPr>
            <a:endParaRPr lang="fr-FR" b="1" noProof="0" dirty="0" smtClean="0">
              <a:solidFill>
                <a:srgbClr val="000000"/>
              </a:solidFill>
              <a:ea typeface="ＭＳ Ｐゴシック" pitchFamily="34" charset="-128"/>
            </a:endParaRPr>
          </a:p>
          <a:p>
            <a:pPr>
              <a:defRPr/>
            </a:pPr>
            <a:endParaRPr lang="fr-FR" b="1"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3020856925"/>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itle 1"/>
          <p:cNvSpPr>
            <a:spLocks noGrp="1"/>
          </p:cNvSpPr>
          <p:nvPr>
            <p:ph type="title"/>
          </p:nvPr>
        </p:nvSpPr>
        <p:spPr/>
        <p:txBody>
          <a:bodyPr/>
          <a:lstStyle/>
          <a:p>
            <a:pPr>
              <a:defRPr/>
            </a:pPr>
            <a:r>
              <a:rPr lang="fr-FR" b="1" noProof="0" dirty="0" smtClean="0">
                <a:solidFill>
                  <a:srgbClr val="000000"/>
                </a:solidFill>
                <a:ea typeface="ＭＳ Ｐゴシック" pitchFamily="34" charset="-128"/>
              </a:rPr>
              <a:t>Expliquer les principes par le jeu de rôles</a:t>
            </a:r>
          </a:p>
        </p:txBody>
      </p:sp>
      <p:sp>
        <p:nvSpPr>
          <p:cNvPr id="105475" name="Content Placeholder 2"/>
          <p:cNvSpPr>
            <a:spLocks noGrp="1"/>
          </p:cNvSpPr>
          <p:nvPr>
            <p:ph idx="1"/>
          </p:nvPr>
        </p:nvSpPr>
        <p:spPr>
          <a:xfrm>
            <a:off x="250825" y="1700213"/>
            <a:ext cx="8785225" cy="4392612"/>
          </a:xfrm>
        </p:spPr>
        <p:txBody>
          <a:bodyPr/>
          <a:lstStyle/>
          <a:p>
            <a:pPr>
              <a:defRPr/>
            </a:pPr>
            <a:r>
              <a:rPr lang="fr-FR" noProof="0" dirty="0" smtClean="0">
                <a:solidFill>
                  <a:srgbClr val="000000"/>
                </a:solidFill>
                <a:ea typeface="ＭＳ Ｐゴシック" pitchFamily="34" charset="-128"/>
              </a:rPr>
              <a:t>S'exercer à expliquer le principe en termes simples</a:t>
            </a:r>
          </a:p>
          <a:p>
            <a:pPr>
              <a:defRPr/>
            </a:pPr>
            <a:endParaRPr lang="fr-FR" noProof="0" dirty="0" smtClean="0">
              <a:solidFill>
                <a:srgbClr val="000000"/>
              </a:solidFill>
              <a:ea typeface="ＭＳ Ｐゴシック" pitchFamily="34" charset="-128"/>
            </a:endParaRPr>
          </a:p>
          <a:p>
            <a:pPr>
              <a:defRPr/>
            </a:pPr>
            <a:r>
              <a:rPr lang="fr-FR" noProof="0" dirty="0" smtClean="0">
                <a:solidFill>
                  <a:srgbClr val="000000"/>
                </a:solidFill>
                <a:ea typeface="ＭＳ Ｐゴシック" pitchFamily="34" charset="-128"/>
              </a:rPr>
              <a:t>À </a:t>
            </a:r>
            <a:r>
              <a:rPr lang="fr-FR" b="1" noProof="0" dirty="0" smtClean="0">
                <a:solidFill>
                  <a:srgbClr val="000000"/>
                </a:solidFill>
                <a:ea typeface="ＭＳ Ｐゴシック" pitchFamily="34" charset="-128"/>
              </a:rPr>
              <a:t>l'une</a:t>
            </a:r>
            <a:r>
              <a:rPr lang="fr-FR" noProof="0" dirty="0" smtClean="0">
                <a:solidFill>
                  <a:srgbClr val="000000"/>
                </a:solidFill>
                <a:ea typeface="ＭＳ Ｐゴシック" pitchFamily="34" charset="-128"/>
              </a:rPr>
              <a:t> des personnes suivantes sur votre lieu de service :</a:t>
            </a:r>
          </a:p>
          <a:p>
            <a:pPr>
              <a:defRPr/>
            </a:pPr>
            <a:endParaRPr lang="fr-FR" sz="2800" noProof="0" dirty="0" smtClean="0">
              <a:solidFill>
                <a:srgbClr val="000000"/>
              </a:solidFill>
              <a:ea typeface="ＭＳ Ｐゴシック" pitchFamily="34" charset="-128"/>
            </a:endParaRPr>
          </a:p>
          <a:p>
            <a:pPr marL="914400" lvl="1" indent="-457200">
              <a:buFont typeface="Calibri" pitchFamily="34" charset="0"/>
              <a:buAutoNum type="arabicPeriod"/>
              <a:defRPr/>
            </a:pPr>
            <a:r>
              <a:rPr lang="fr-FR" b="1" noProof="0" dirty="0" smtClean="0">
                <a:solidFill>
                  <a:srgbClr val="000000"/>
                </a:solidFill>
                <a:ea typeface="ＭＳ Ｐゴシック" pitchFamily="34" charset="-128"/>
              </a:rPr>
              <a:t>L'enfant et la famille</a:t>
            </a:r>
          </a:p>
          <a:p>
            <a:pPr marL="914400" lvl="1" indent="-457200">
              <a:buFont typeface="Calibri" pitchFamily="34" charset="0"/>
              <a:buAutoNum type="arabicPeriod"/>
              <a:defRPr/>
            </a:pPr>
            <a:endParaRPr lang="fr-FR" b="1" noProof="0" dirty="0" smtClean="0">
              <a:solidFill>
                <a:srgbClr val="000000"/>
              </a:solidFill>
              <a:ea typeface="ＭＳ Ｐゴシック" pitchFamily="34" charset="-128"/>
            </a:endParaRPr>
          </a:p>
          <a:p>
            <a:pPr marL="914400" lvl="1" indent="-457200">
              <a:buFont typeface="Calibri" pitchFamily="34" charset="0"/>
              <a:buAutoNum type="arabicPeriod"/>
              <a:defRPr/>
            </a:pPr>
            <a:r>
              <a:rPr lang="fr-FR" b="1" noProof="0" dirty="0" smtClean="0">
                <a:solidFill>
                  <a:srgbClr val="000000"/>
                </a:solidFill>
                <a:ea typeface="ＭＳ Ｐゴシック" pitchFamily="34" charset="-128"/>
              </a:rPr>
              <a:t>Les dirigeants communautaires</a:t>
            </a:r>
          </a:p>
          <a:p>
            <a:pPr marL="914400" lvl="1" indent="-457200">
              <a:buFont typeface="Calibri" pitchFamily="34" charset="0"/>
              <a:buAutoNum type="arabicPeriod"/>
              <a:defRPr/>
            </a:pPr>
            <a:endParaRPr lang="fr-FR" b="1" noProof="0" dirty="0" smtClean="0">
              <a:solidFill>
                <a:srgbClr val="000000"/>
              </a:solidFill>
              <a:ea typeface="ＭＳ Ｐゴシック" pitchFamily="34" charset="-128"/>
            </a:endParaRPr>
          </a:p>
          <a:p>
            <a:pPr marL="914400" lvl="1" indent="-457200">
              <a:buFont typeface="Calibri" pitchFamily="34" charset="0"/>
              <a:buAutoNum type="arabicPeriod"/>
              <a:defRPr/>
            </a:pPr>
            <a:r>
              <a:rPr lang="fr-FR" b="1" noProof="0" dirty="0" smtClean="0">
                <a:solidFill>
                  <a:srgbClr val="000000"/>
                </a:solidFill>
                <a:ea typeface="ＭＳ Ｐゴシック" pitchFamily="34" charset="-128"/>
              </a:rPr>
              <a:t>Le responsable du gouvernement  </a:t>
            </a:r>
          </a:p>
          <a:p>
            <a:pPr>
              <a:defRPr/>
            </a:pPr>
            <a:endParaRPr lang="fr-FR" sz="2800" b="1"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2034722656"/>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335</TotalTime>
  <Words>1504</Words>
  <Application>Microsoft Macintosh PowerPoint</Application>
  <PresentationFormat>On-screen Show (4:3)</PresentationFormat>
  <Paragraphs>352</Paragraphs>
  <Slides>47</Slides>
  <Notes>7</Notes>
  <HiddenSlides>0</HiddenSlides>
  <MMClips>0</MMClips>
  <ScaleCrop>false</ScaleCrop>
  <HeadingPairs>
    <vt:vector size="4" baseType="variant">
      <vt:variant>
        <vt:lpstr>Theme</vt:lpstr>
      </vt:variant>
      <vt:variant>
        <vt:i4>1</vt:i4>
      </vt:variant>
      <vt:variant>
        <vt:lpstr>Slide Titles</vt:lpstr>
      </vt:variant>
      <vt:variant>
        <vt:i4>47</vt:i4>
      </vt:variant>
    </vt:vector>
  </HeadingPairs>
  <TitlesOfParts>
    <vt:vector size="48" baseType="lpstr">
      <vt:lpstr>Default Design</vt:lpstr>
      <vt:lpstr>Principes de la gestion de cas</vt:lpstr>
      <vt:lpstr>Objectif du module et acquis d'apprentissage</vt:lpstr>
      <vt:lpstr>EXERCICE 1</vt:lpstr>
      <vt:lpstr>Principes de la gestion de cas</vt:lpstr>
      <vt:lpstr>Principes de gestion de l'information </vt:lpstr>
      <vt:lpstr>Exercice 2</vt:lpstr>
      <vt:lpstr>Travail de groupe relatif à la réflexion sur les principes  </vt:lpstr>
      <vt:lpstr>Travail de groupe relatif à la réflexion sur les principes </vt:lpstr>
      <vt:lpstr>Expliquer les principes par le jeu de rôles</vt:lpstr>
      <vt:lpstr>Points clés de l'apprentissage</vt:lpstr>
      <vt:lpstr>PowerPoint Presentation</vt:lpstr>
      <vt:lpstr>EXERCICE 3</vt:lpstr>
      <vt:lpstr>CARROUSEL  </vt:lpstr>
      <vt:lpstr>Consentement éclairé</vt:lpstr>
      <vt:lpstr>Accord éclairé</vt:lpstr>
      <vt:lpstr>Le consentement éclairé / l’accord</vt:lpstr>
      <vt:lpstr>Consentement éclairé – Ce qu'il faut retenir</vt:lpstr>
      <vt:lpstr>Besoin de savoir</vt:lpstr>
      <vt:lpstr>Confidentialité</vt:lpstr>
      <vt:lpstr>Déclaration obligatoire</vt:lpstr>
      <vt:lpstr>POINTS CLÉS DE L'APPRENTISSAGE</vt:lpstr>
      <vt:lpstr>PowerPoint Presentation</vt:lpstr>
      <vt:lpstr>Exercice 4</vt:lpstr>
      <vt:lpstr>Gestion des informations </vt:lpstr>
      <vt:lpstr>Protocoles de protection de données</vt:lpstr>
      <vt:lpstr>Protocoles de protection de données...</vt:lpstr>
      <vt:lpstr>Protocoles de protection de données...</vt:lpstr>
      <vt:lpstr>Travail de groupe sur la gestion de l'information</vt:lpstr>
      <vt:lpstr>Gestion des informations sur papier</vt:lpstr>
      <vt:lpstr>Gestion des informations sur papier</vt:lpstr>
      <vt:lpstr>Gestion des informations électroniques</vt:lpstr>
      <vt:lpstr>Gestion des informations électroniques</vt:lpstr>
      <vt:lpstr>Bonnes pratiques en matière de gestion de l'information</vt:lpstr>
      <vt:lpstr>Bonnes pratiques en matière de gestion de l'information</vt:lpstr>
      <vt:lpstr>Les codes de référence (Standard minimum 5) </vt:lpstr>
      <vt:lpstr>Propriété et accès</vt:lpstr>
      <vt:lpstr>Propriété et accès</vt:lpstr>
      <vt:lpstr>POINTS CLÉS DE L'APPRENTISSAGE</vt:lpstr>
      <vt:lpstr>PowerPoint Presentation</vt:lpstr>
      <vt:lpstr>Déclaration obligatoire</vt:lpstr>
      <vt:lpstr>Déclaration obligatoire</vt:lpstr>
      <vt:lpstr>Questions devant orienter la procédure </vt:lpstr>
      <vt:lpstr>Déclarer au cas où une déclaration obligatoire est en vigueur.</vt:lpstr>
      <vt:lpstr>Recours au principe de l’intérêt supérieur plutôt que la déclaration</vt:lpstr>
      <vt:lpstr>Recours au principe de l'intérêt supérieur plutôt que la déclaration</vt:lpstr>
      <vt:lpstr>Si une déclaration obligatoire est nécessaire, discutez-en avec l'enfant et la famille</vt:lpstr>
      <vt:lpstr>POINTS CLÉS DE L'APPRENTISSAGE </vt:lpstr>
    </vt:vector>
  </TitlesOfParts>
  <Company>Yannickobase.Corp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Principes de la gestion de cas</dc:title>
  <dc:creator>Ngatcha</dc:creator>
  <cp:lastModifiedBy>Sandra Maignant</cp:lastModifiedBy>
  <cp:revision>21</cp:revision>
  <dcterms:created xsi:type="dcterms:W3CDTF">2014-04-04T19:43:20Z</dcterms:created>
  <dcterms:modified xsi:type="dcterms:W3CDTF">2014-06-06T16:01:36Z</dcterms:modified>
</cp:coreProperties>
</file>