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51"/>
  </p:notesMasterIdLst>
  <p:sldIdLst>
    <p:sldId id="269" r:id="rId3"/>
    <p:sldId id="271" r:id="rId4"/>
    <p:sldId id="270" r:id="rId5"/>
    <p:sldId id="277" r:id="rId6"/>
    <p:sldId id="307" r:id="rId7"/>
    <p:sldId id="278" r:id="rId8"/>
    <p:sldId id="279" r:id="rId9"/>
    <p:sldId id="280" r:id="rId10"/>
    <p:sldId id="281" r:id="rId11"/>
    <p:sldId id="282" r:id="rId12"/>
    <p:sldId id="299" r:id="rId13"/>
    <p:sldId id="274" r:id="rId14"/>
    <p:sldId id="308" r:id="rId15"/>
    <p:sldId id="275" r:id="rId16"/>
    <p:sldId id="276" r:id="rId17"/>
    <p:sldId id="300" r:id="rId18"/>
    <p:sldId id="283" r:id="rId19"/>
    <p:sldId id="284" r:id="rId20"/>
    <p:sldId id="285" r:id="rId21"/>
    <p:sldId id="286" r:id="rId22"/>
    <p:sldId id="287" r:id="rId23"/>
    <p:sldId id="288" r:id="rId24"/>
    <p:sldId id="289" r:id="rId25"/>
    <p:sldId id="290" r:id="rId26"/>
    <p:sldId id="291" r:id="rId27"/>
    <p:sldId id="292" r:id="rId28"/>
    <p:sldId id="293" r:id="rId29"/>
    <p:sldId id="302" r:id="rId30"/>
    <p:sldId id="257" r:id="rId31"/>
    <p:sldId id="258" r:id="rId32"/>
    <p:sldId id="259" r:id="rId33"/>
    <p:sldId id="260" r:id="rId34"/>
    <p:sldId id="261" r:id="rId35"/>
    <p:sldId id="262" r:id="rId36"/>
    <p:sldId id="263" r:id="rId37"/>
    <p:sldId id="303" r:id="rId38"/>
    <p:sldId id="294" r:id="rId39"/>
    <p:sldId id="295" r:id="rId40"/>
    <p:sldId id="296" r:id="rId41"/>
    <p:sldId id="297" r:id="rId42"/>
    <p:sldId id="298" r:id="rId43"/>
    <p:sldId id="301" r:id="rId44"/>
    <p:sldId id="264" r:id="rId45"/>
    <p:sldId id="265" r:id="rId46"/>
    <p:sldId id="267" r:id="rId47"/>
    <p:sldId id="268" r:id="rId48"/>
    <p:sldId id="304" r:id="rId49"/>
    <p:sldId id="305" r:id="rId5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07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2" autoAdjust="0"/>
    <p:restoredTop sz="94710" autoAdjust="0"/>
  </p:normalViewPr>
  <p:slideViewPr>
    <p:cSldViewPr>
      <p:cViewPr>
        <p:scale>
          <a:sx n="75" d="100"/>
          <a:sy n="75" d="100"/>
        </p:scale>
        <p:origin x="-1992" y="-408"/>
      </p:cViewPr>
      <p:guideLst>
        <p:guide orient="horz" pos="2160"/>
        <p:guide pos="2880"/>
      </p:guideLst>
    </p:cSldViewPr>
  </p:slideViewPr>
  <p:outlineViewPr>
    <p:cViewPr>
      <p:scale>
        <a:sx n="33" d="100"/>
        <a:sy n="33" d="100"/>
      </p:scale>
      <p:origin x="0" y="65920"/>
    </p:cViewPr>
  </p:outlineViewPr>
  <p:notesTextViewPr>
    <p:cViewPr>
      <p:scale>
        <a:sx n="1" d="1"/>
        <a:sy n="1" d="1"/>
      </p:scale>
      <p:origin x="0" y="0"/>
    </p:cViewPr>
  </p:notesTextViewPr>
  <p:sorterViewPr>
    <p:cViewPr>
      <p:scale>
        <a:sx n="100" d="100"/>
        <a:sy n="100" d="100"/>
      </p:scale>
      <p:origin x="0" y="677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slide" Target="slides/slide48.xml"/><Relationship Id="rId51" Type="http://schemas.openxmlformats.org/officeDocument/2006/relationships/notesMaster" Target="notesMasters/notesMaster1.xml"/><Relationship Id="rId52" Type="http://schemas.openxmlformats.org/officeDocument/2006/relationships/printerSettings" Target="printerSettings/printerSettings1.bin"/><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07822B-5DFE-4A6C-A87D-D6F6797F53F5}" type="datetimeFigureOut">
              <a:rPr lang="fr-FR" smtClean="0"/>
              <a:t>06/06/2014</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E2A452-E3AE-4132-9C0B-3F7453AFE427}" type="slidenum">
              <a:rPr lang="fr-FR" smtClean="0"/>
              <a:t>‹#›</a:t>
            </a:fld>
            <a:endParaRPr lang="fr-FR"/>
          </a:p>
        </p:txBody>
      </p:sp>
    </p:spTree>
    <p:extLst>
      <p:ext uri="{BB962C8B-B14F-4D97-AF65-F5344CB8AC3E}">
        <p14:creationId xmlns:p14="http://schemas.microsoft.com/office/powerpoint/2010/main" val="269087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Slide Image Placeholder 1"/>
          <p:cNvSpPr>
            <a:spLocks noGrp="1" noRot="1" noChangeAspect="1" noTextEdit="1"/>
          </p:cNvSpPr>
          <p:nvPr>
            <p:ph type="sldImg"/>
          </p:nvPr>
        </p:nvSpPr>
        <p:spPr>
          <a:ln/>
        </p:spPr>
      </p:sp>
      <p:sp>
        <p:nvSpPr>
          <p:cNvPr id="434179" name="Notes Placeholder 2"/>
          <p:cNvSpPr>
            <a:spLocks noGrp="1"/>
          </p:cNvSpPr>
          <p:nvPr>
            <p:ph type="body" idx="1"/>
          </p:nvPr>
        </p:nvSpPr>
        <p:spPr>
          <a:noFill/>
        </p:spPr>
        <p:txBody>
          <a:bodyPr/>
          <a:lstStyle/>
          <a:p>
            <a:pPr eaLnBrk="1" hangingPunct="1">
              <a:spcBef>
                <a:spcPct val="0"/>
              </a:spcBef>
            </a:pPr>
            <a:endParaRPr lang="en-GB" altLang="fr-FR" smtClean="0">
              <a:ea typeface="ＭＳ Ｐゴシック" pitchFamily="34" charset="-128"/>
            </a:endParaRPr>
          </a:p>
        </p:txBody>
      </p:sp>
      <p:sp>
        <p:nvSpPr>
          <p:cNvPr id="434180"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CB2F53EE-878E-4100-8380-593EDCFD08AE}" type="slidenum">
              <a:rPr lang="en-AU" altLang="fr-FR">
                <a:solidFill>
                  <a:prstClr val="black"/>
                </a:solidFill>
              </a:rPr>
              <a:pPr eaLnBrk="1" hangingPunct="1"/>
              <a:t>19</a:t>
            </a:fld>
            <a:endParaRPr lang="en-AU" altLang="fr-FR">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Slide Image Placeholder 1"/>
          <p:cNvSpPr>
            <a:spLocks noGrp="1" noRot="1" noChangeAspect="1" noTextEdit="1"/>
          </p:cNvSpPr>
          <p:nvPr>
            <p:ph type="sldImg"/>
          </p:nvPr>
        </p:nvSpPr>
        <p:spPr>
          <a:ln/>
        </p:spPr>
      </p:sp>
      <p:sp>
        <p:nvSpPr>
          <p:cNvPr id="435203" name="Notes Placeholder 2"/>
          <p:cNvSpPr>
            <a:spLocks noGrp="1"/>
          </p:cNvSpPr>
          <p:nvPr>
            <p:ph type="body" idx="1"/>
          </p:nvPr>
        </p:nvSpPr>
        <p:spPr>
          <a:noFill/>
        </p:spPr>
        <p:txBody>
          <a:bodyPr/>
          <a:lstStyle/>
          <a:p>
            <a:pPr eaLnBrk="1" hangingPunct="1">
              <a:spcBef>
                <a:spcPct val="0"/>
              </a:spcBef>
            </a:pPr>
            <a:endParaRPr lang="en-GB" altLang="fr-FR" smtClean="0">
              <a:ea typeface="ＭＳ Ｐゴシック" pitchFamily="34" charset="-128"/>
            </a:endParaRPr>
          </a:p>
        </p:txBody>
      </p:sp>
      <p:sp>
        <p:nvSpPr>
          <p:cNvPr id="435204"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0A85333A-C4EC-4FD1-BEED-10F557016596}" type="slidenum">
              <a:rPr lang="en-AU" altLang="fr-FR">
                <a:solidFill>
                  <a:prstClr val="black"/>
                </a:solidFill>
              </a:rPr>
              <a:pPr eaLnBrk="1" hangingPunct="1"/>
              <a:t>20</a:t>
            </a:fld>
            <a:endParaRPr lang="en-AU" altLang="fr-FR">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Slide Image Placeholder 1"/>
          <p:cNvSpPr>
            <a:spLocks noGrp="1" noRot="1" noChangeAspect="1" noTextEdit="1"/>
          </p:cNvSpPr>
          <p:nvPr>
            <p:ph type="sldImg"/>
          </p:nvPr>
        </p:nvSpPr>
        <p:spPr>
          <a:ln/>
        </p:spPr>
      </p:sp>
      <p:sp>
        <p:nvSpPr>
          <p:cNvPr id="436227" name="Notes Placeholder 2"/>
          <p:cNvSpPr>
            <a:spLocks noGrp="1"/>
          </p:cNvSpPr>
          <p:nvPr>
            <p:ph type="body" idx="1"/>
          </p:nvPr>
        </p:nvSpPr>
        <p:spPr>
          <a:noFill/>
        </p:spPr>
        <p:txBody>
          <a:bodyPr/>
          <a:lstStyle/>
          <a:p>
            <a:endParaRPr lang="en-GB" altLang="fr-FR" smtClean="0">
              <a:ea typeface="ＭＳ Ｐゴシック" pitchFamily="34" charset="-128"/>
            </a:endParaRPr>
          </a:p>
        </p:txBody>
      </p:sp>
      <p:sp>
        <p:nvSpPr>
          <p:cNvPr id="436228"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C49A5EFF-17C2-4CB2-884F-876F707A5610}" type="slidenum">
              <a:rPr lang="en-AU" altLang="fr-FR">
                <a:solidFill>
                  <a:prstClr val="black"/>
                </a:solidFill>
              </a:rPr>
              <a:pPr eaLnBrk="1" hangingPunct="1"/>
              <a:t>21</a:t>
            </a:fld>
            <a:endParaRPr lang="en-AU" altLang="fr-FR">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Slide Image Placeholder 1"/>
          <p:cNvSpPr>
            <a:spLocks noGrp="1" noRot="1" noChangeAspect="1" noTextEdit="1"/>
          </p:cNvSpPr>
          <p:nvPr>
            <p:ph type="sldImg"/>
          </p:nvPr>
        </p:nvSpPr>
        <p:spPr>
          <a:ln/>
        </p:spPr>
      </p:sp>
      <p:sp>
        <p:nvSpPr>
          <p:cNvPr id="437251" name="Notes Placeholder 2"/>
          <p:cNvSpPr>
            <a:spLocks noGrp="1"/>
          </p:cNvSpPr>
          <p:nvPr>
            <p:ph type="body" idx="1"/>
          </p:nvPr>
        </p:nvSpPr>
        <p:spPr>
          <a:noFill/>
        </p:spPr>
        <p:txBody>
          <a:bodyPr/>
          <a:lstStyle/>
          <a:p>
            <a:pPr eaLnBrk="1" hangingPunct="1">
              <a:spcBef>
                <a:spcPct val="0"/>
              </a:spcBef>
            </a:pPr>
            <a:endParaRPr lang="en-GB" altLang="fr-FR" smtClean="0">
              <a:ea typeface="ＭＳ Ｐゴシック" pitchFamily="34" charset="-128"/>
            </a:endParaRPr>
          </a:p>
        </p:txBody>
      </p:sp>
      <p:sp>
        <p:nvSpPr>
          <p:cNvPr id="437252"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FD86E3B4-BCE3-4A60-B467-6B1630767E81}" type="slidenum">
              <a:rPr lang="en-AU" altLang="fr-FR">
                <a:solidFill>
                  <a:prstClr val="black"/>
                </a:solidFill>
              </a:rPr>
              <a:pPr eaLnBrk="1" hangingPunct="1"/>
              <a:t>31</a:t>
            </a:fld>
            <a:endParaRPr lang="en-AU" altLang="fr-FR">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Slide Image Placeholder 1"/>
          <p:cNvSpPr>
            <a:spLocks noGrp="1" noRot="1" noChangeAspect="1" noTextEdit="1"/>
          </p:cNvSpPr>
          <p:nvPr>
            <p:ph type="sldImg"/>
          </p:nvPr>
        </p:nvSpPr>
        <p:spPr>
          <a:ln/>
        </p:spPr>
      </p:sp>
      <p:sp>
        <p:nvSpPr>
          <p:cNvPr id="438275" name="Notes Placeholder 2"/>
          <p:cNvSpPr>
            <a:spLocks noGrp="1"/>
          </p:cNvSpPr>
          <p:nvPr>
            <p:ph type="body" idx="1"/>
          </p:nvPr>
        </p:nvSpPr>
        <p:spPr>
          <a:noFill/>
        </p:spPr>
        <p:txBody>
          <a:bodyPr/>
          <a:lstStyle/>
          <a:p>
            <a:pPr eaLnBrk="1" hangingPunct="1">
              <a:spcBef>
                <a:spcPct val="0"/>
              </a:spcBef>
            </a:pPr>
            <a:endParaRPr lang="en-GB" altLang="fr-FR" smtClean="0">
              <a:ea typeface="ＭＳ Ｐゴシック" pitchFamily="34" charset="-128"/>
            </a:endParaRPr>
          </a:p>
        </p:txBody>
      </p:sp>
      <p:sp>
        <p:nvSpPr>
          <p:cNvPr id="438276"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18B7C569-2117-4DD6-9D10-05A1B1F0A34A}" type="slidenum">
              <a:rPr lang="en-AU" altLang="fr-FR">
                <a:solidFill>
                  <a:prstClr val="black"/>
                </a:solidFill>
              </a:rPr>
              <a:pPr eaLnBrk="1" hangingPunct="1"/>
              <a:t>32</a:t>
            </a:fld>
            <a:endParaRPr lang="en-AU" altLang="fr-FR">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Tree>
    <p:extLst>
      <p:ext uri="{BB962C8B-B14F-4D97-AF65-F5344CB8AC3E}">
        <p14:creationId xmlns:p14="http://schemas.microsoft.com/office/powerpoint/2010/main" val="1683014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961811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5751142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Tree>
    <p:extLst>
      <p:ext uri="{BB962C8B-B14F-4D97-AF65-F5344CB8AC3E}">
        <p14:creationId xmlns:p14="http://schemas.microsoft.com/office/powerpoint/2010/main" val="25058660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9262688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4349159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0401090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6321413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662746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925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15557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42448613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613736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1481136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546471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77273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729738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307821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33921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3210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41582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6185892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0825"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AU" smtClean="0"/>
              <a:t>Click to edit Master title style</a:t>
            </a:r>
          </a:p>
        </p:txBody>
      </p:sp>
      <p:sp>
        <p:nvSpPr>
          <p:cNvPr id="1027" name="Rectangle 3"/>
          <p:cNvSpPr>
            <a:spLocks noGrp="1" noChangeArrowheads="1"/>
          </p:cNvSpPr>
          <p:nvPr>
            <p:ph type="body" idx="1"/>
          </p:nvPr>
        </p:nvSpPr>
        <p:spPr bwMode="auto">
          <a:xfrm>
            <a:off x="250825"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1028" name="Rectangle 7"/>
          <p:cNvSpPr>
            <a:spLocks noChangeArrowheads="1"/>
          </p:cNvSpPr>
          <p:nvPr userDrawn="1"/>
        </p:nvSpPr>
        <p:spPr bwMode="auto">
          <a:xfrm>
            <a:off x="0"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US" altLang="en-US">
              <a:solidFill>
                <a:srgbClr val="000000"/>
              </a:solidFill>
            </a:endParaRPr>
          </a:p>
        </p:txBody>
      </p:sp>
      <p:sp>
        <p:nvSpPr>
          <p:cNvPr id="1029" name="Rectangle 8"/>
          <p:cNvSpPr>
            <a:spLocks noChangeArrowheads="1"/>
          </p:cNvSpPr>
          <p:nvPr userDrawn="1"/>
        </p:nvSpPr>
        <p:spPr bwMode="auto">
          <a:xfrm>
            <a:off x="1042988"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US" altLang="en-US">
              <a:solidFill>
                <a:srgbClr val="000000"/>
              </a:solidFill>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37802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200">
          <a:solidFill>
            <a:schemeClr val="tx2"/>
          </a:solidFill>
          <a:latin typeface="+mj-lt"/>
          <a:ea typeface="ＭＳ Ｐゴシック" charset="0"/>
          <a:cs typeface="+mj-cs"/>
        </a:defRPr>
      </a:lvl1pPr>
      <a:lvl2pPr algn="l" rtl="0" eaLnBrk="0" fontAlgn="base" hangingPunct="0">
        <a:spcBef>
          <a:spcPct val="0"/>
        </a:spcBef>
        <a:spcAft>
          <a:spcPct val="0"/>
        </a:spcAft>
        <a:defRPr sz="3200">
          <a:solidFill>
            <a:schemeClr val="tx2"/>
          </a:solidFill>
          <a:latin typeface="Calibri" pitchFamily="34" charset="0"/>
          <a:ea typeface="ＭＳ Ｐゴシック" charset="0"/>
        </a:defRPr>
      </a:lvl2pPr>
      <a:lvl3pPr algn="l" rtl="0" eaLnBrk="0" fontAlgn="base" hangingPunct="0">
        <a:spcBef>
          <a:spcPct val="0"/>
        </a:spcBef>
        <a:spcAft>
          <a:spcPct val="0"/>
        </a:spcAft>
        <a:defRPr sz="3200">
          <a:solidFill>
            <a:schemeClr val="tx2"/>
          </a:solidFill>
          <a:latin typeface="Calibri" pitchFamily="34" charset="0"/>
          <a:ea typeface="ＭＳ Ｐゴシック" charset="0"/>
        </a:defRPr>
      </a:lvl3pPr>
      <a:lvl4pPr algn="l" rtl="0" eaLnBrk="0" fontAlgn="base" hangingPunct="0">
        <a:spcBef>
          <a:spcPct val="0"/>
        </a:spcBef>
        <a:spcAft>
          <a:spcPct val="0"/>
        </a:spcAft>
        <a:defRPr sz="3200">
          <a:solidFill>
            <a:schemeClr val="tx2"/>
          </a:solidFill>
          <a:latin typeface="Calibri" pitchFamily="34" charset="0"/>
          <a:ea typeface="ＭＳ Ｐゴシック" charset="0"/>
        </a:defRPr>
      </a:lvl4pPr>
      <a:lvl5pPr algn="l" rtl="0" eaLnBrk="0" fontAlgn="base" hangingPunct="0">
        <a:spcBef>
          <a:spcPct val="0"/>
        </a:spcBef>
        <a:spcAft>
          <a:spcPct val="0"/>
        </a:spcAft>
        <a:defRPr sz="3200">
          <a:solidFill>
            <a:schemeClr val="tx2"/>
          </a:solidFill>
          <a:latin typeface="Calibri" pitchFamily="34" charset="0"/>
          <a:ea typeface="ＭＳ Ｐゴシック"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l" rtl="0" eaLnBrk="0" fontAlgn="base" hangingPunct="0">
        <a:spcBef>
          <a:spcPct val="20000"/>
        </a:spcBef>
        <a:spcAft>
          <a:spcPct val="0"/>
        </a:spcAft>
        <a:defRPr sz="24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4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400">
          <a:solidFill>
            <a:schemeClr val="tx1"/>
          </a:solidFill>
          <a:latin typeface="+mn-lt"/>
          <a:ea typeface="ＭＳ Ｐゴシック"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250825" y="836613"/>
            <a:ext cx="7777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AU" altLang="fr-FR" smtClean="0"/>
              <a:t>Click to edit Master title style</a:t>
            </a:r>
          </a:p>
        </p:txBody>
      </p:sp>
      <p:sp>
        <p:nvSpPr>
          <p:cNvPr id="2051" name="Rectangle 3"/>
          <p:cNvSpPr>
            <a:spLocks noGrp="1" noChangeArrowheads="1"/>
          </p:cNvSpPr>
          <p:nvPr>
            <p:ph type="body" idx="1"/>
          </p:nvPr>
        </p:nvSpPr>
        <p:spPr bwMode="auto">
          <a:xfrm>
            <a:off x="250825" y="1700213"/>
            <a:ext cx="7777163"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AU" altLang="fr-FR" smtClean="0"/>
              <a:t>Click to edit Master text styles</a:t>
            </a:r>
          </a:p>
          <a:p>
            <a:pPr lvl="1"/>
            <a:r>
              <a:rPr lang="en-AU" altLang="fr-FR" smtClean="0"/>
              <a:t>Second level</a:t>
            </a:r>
          </a:p>
          <a:p>
            <a:pPr lvl="2"/>
            <a:r>
              <a:rPr lang="en-AU" altLang="fr-FR" smtClean="0"/>
              <a:t>Third level</a:t>
            </a:r>
          </a:p>
          <a:p>
            <a:pPr lvl="3"/>
            <a:r>
              <a:rPr lang="en-AU" altLang="fr-FR" smtClean="0"/>
              <a:t>Fourth level</a:t>
            </a:r>
          </a:p>
          <a:p>
            <a:pPr lvl="4"/>
            <a:r>
              <a:rPr lang="en-AU" altLang="fr-FR" smtClean="0"/>
              <a:t>Fifth level</a:t>
            </a:r>
          </a:p>
        </p:txBody>
      </p:sp>
      <p:sp>
        <p:nvSpPr>
          <p:cNvPr id="2052" name="Rectangle 7"/>
          <p:cNvSpPr>
            <a:spLocks noChangeArrowheads="1"/>
          </p:cNvSpPr>
          <p:nvPr userDrawn="1"/>
        </p:nvSpPr>
        <p:spPr bwMode="auto">
          <a:xfrm>
            <a:off x="0" y="333375"/>
            <a:ext cx="7667625" cy="358775"/>
          </a:xfrm>
          <a:prstGeom prst="rect">
            <a:avLst/>
          </a:prstGeom>
          <a:gradFill rotWithShape="1">
            <a:gsLst>
              <a:gs pos="0">
                <a:srgbClr val="3399FF"/>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US" altLang="en-US">
              <a:solidFill>
                <a:srgbClr val="000000"/>
              </a:solidFill>
            </a:endParaRPr>
          </a:p>
        </p:txBody>
      </p:sp>
      <p:sp>
        <p:nvSpPr>
          <p:cNvPr id="2053" name="Rectangle 8"/>
          <p:cNvSpPr>
            <a:spLocks noChangeArrowheads="1"/>
          </p:cNvSpPr>
          <p:nvPr userDrawn="1"/>
        </p:nvSpPr>
        <p:spPr bwMode="auto">
          <a:xfrm>
            <a:off x="1042988" y="6237288"/>
            <a:ext cx="8101012" cy="358775"/>
          </a:xfrm>
          <a:prstGeom prst="rect">
            <a:avLst/>
          </a:prstGeom>
          <a:gradFill rotWithShape="1">
            <a:gsLst>
              <a:gs pos="0">
                <a:schemeClr val="bg1"/>
              </a:gs>
              <a:gs pos="100000">
                <a:srgbClr val="3399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US" altLang="en-US">
              <a:solidFill>
                <a:srgbClr val="000000"/>
              </a:solidFill>
            </a:endParaRPr>
          </a:p>
        </p:txBody>
      </p:sp>
      <p:pic>
        <p:nvPicPr>
          <p:cNvPr id="2054"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284199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spcBef>
          <a:spcPct val="0"/>
        </a:spcBef>
        <a:spcAft>
          <a:spcPct val="0"/>
        </a:spcAft>
        <a:defRPr sz="3200">
          <a:solidFill>
            <a:schemeClr val="tx2"/>
          </a:solidFill>
          <a:latin typeface="+mj-lt"/>
          <a:ea typeface="ＭＳ Ｐゴシック" charset="0"/>
          <a:cs typeface="+mj-cs"/>
        </a:defRPr>
      </a:lvl1pPr>
      <a:lvl2pPr algn="l" rtl="0" eaLnBrk="0" fontAlgn="base" hangingPunct="0">
        <a:spcBef>
          <a:spcPct val="0"/>
        </a:spcBef>
        <a:spcAft>
          <a:spcPct val="0"/>
        </a:spcAft>
        <a:defRPr sz="3200">
          <a:solidFill>
            <a:schemeClr val="tx2"/>
          </a:solidFill>
          <a:latin typeface="Calibri" pitchFamily="34" charset="0"/>
          <a:ea typeface="ＭＳ Ｐゴシック" charset="0"/>
        </a:defRPr>
      </a:lvl2pPr>
      <a:lvl3pPr algn="l" rtl="0" eaLnBrk="0" fontAlgn="base" hangingPunct="0">
        <a:spcBef>
          <a:spcPct val="0"/>
        </a:spcBef>
        <a:spcAft>
          <a:spcPct val="0"/>
        </a:spcAft>
        <a:defRPr sz="3200">
          <a:solidFill>
            <a:schemeClr val="tx2"/>
          </a:solidFill>
          <a:latin typeface="Calibri" pitchFamily="34" charset="0"/>
          <a:ea typeface="ＭＳ Ｐゴシック" charset="0"/>
        </a:defRPr>
      </a:lvl3pPr>
      <a:lvl4pPr algn="l" rtl="0" eaLnBrk="0" fontAlgn="base" hangingPunct="0">
        <a:spcBef>
          <a:spcPct val="0"/>
        </a:spcBef>
        <a:spcAft>
          <a:spcPct val="0"/>
        </a:spcAft>
        <a:defRPr sz="3200">
          <a:solidFill>
            <a:schemeClr val="tx2"/>
          </a:solidFill>
          <a:latin typeface="Calibri" pitchFamily="34" charset="0"/>
          <a:ea typeface="ＭＳ Ｐゴシック" charset="0"/>
        </a:defRPr>
      </a:lvl4pPr>
      <a:lvl5pPr algn="l" rtl="0" eaLnBrk="0" fontAlgn="base" hangingPunct="0">
        <a:spcBef>
          <a:spcPct val="0"/>
        </a:spcBef>
        <a:spcAft>
          <a:spcPct val="0"/>
        </a:spcAft>
        <a:defRPr sz="3200">
          <a:solidFill>
            <a:schemeClr val="tx2"/>
          </a:solidFill>
          <a:latin typeface="Calibri" pitchFamily="34" charset="0"/>
          <a:ea typeface="ＭＳ Ｐゴシック"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l" rtl="0" eaLnBrk="0" fontAlgn="base" hangingPunct="0">
        <a:spcBef>
          <a:spcPct val="20000"/>
        </a:spcBef>
        <a:spcAft>
          <a:spcPct val="0"/>
        </a:spcAft>
        <a:defRPr sz="24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4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400">
          <a:solidFill>
            <a:schemeClr val="tx1"/>
          </a:solidFill>
          <a:latin typeface="+mn-lt"/>
          <a:ea typeface="ＭＳ Ｐゴシック"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Title 1"/>
          <p:cNvSpPr>
            <a:spLocks noGrp="1"/>
          </p:cNvSpPr>
          <p:nvPr>
            <p:ph type="ctrTitle"/>
          </p:nvPr>
        </p:nvSpPr>
        <p:spPr/>
        <p:txBody>
          <a:bodyPr/>
          <a:lstStyle/>
          <a:p>
            <a:pPr algn="ctr">
              <a:defRPr/>
            </a:pPr>
            <a:r>
              <a:rPr lang="fr-FR" sz="4800" b="1" noProof="0" smtClean="0">
                <a:solidFill>
                  <a:srgbClr val="000000"/>
                </a:solidFill>
                <a:ea typeface="ＭＳ Ｐゴシック" pitchFamily="34" charset="-128"/>
              </a:rPr>
              <a:t>Mise en œuvre du plan de prise en charge</a:t>
            </a:r>
          </a:p>
        </p:txBody>
      </p:sp>
      <p:sp>
        <p:nvSpPr>
          <p:cNvPr id="305155" name="Subtitle 2"/>
          <p:cNvSpPr>
            <a:spLocks noGrp="1"/>
          </p:cNvSpPr>
          <p:nvPr>
            <p:ph type="subTitle" idx="1"/>
          </p:nvPr>
        </p:nvSpPr>
        <p:spPr/>
        <p:txBody>
          <a:bodyPr/>
          <a:lstStyle/>
          <a:p>
            <a:pPr>
              <a:defRPr/>
            </a:pPr>
            <a:r>
              <a:rPr lang="fr-FR" b="1" noProof="0" dirty="0" smtClean="0">
                <a:solidFill>
                  <a:srgbClr val="000000"/>
                </a:solidFill>
                <a:ea typeface="ＭＳ Ｐゴシック" pitchFamily="34" charset="-128"/>
              </a:rPr>
              <a:t>Module E4 : Mise en œuvre du plan de prise en charge</a:t>
            </a:r>
          </a:p>
          <a:p>
            <a:pPr>
              <a:defRPr/>
            </a:pPr>
            <a:endParaRPr lang="fr-FR" b="1" noProof="0" dirty="0" smtClean="0">
              <a:solidFill>
                <a:srgbClr val="000000"/>
              </a:solidFill>
              <a:ea typeface="ＭＳ Ｐゴシック" pitchFamily="34" charset="-128"/>
            </a:endParaRPr>
          </a:p>
          <a:p>
            <a:pPr>
              <a:defRPr/>
            </a:pPr>
            <a:r>
              <a:rPr lang="fr-FR" b="1" noProof="0" dirty="0" smtClean="0">
                <a:solidFill>
                  <a:srgbClr val="000000"/>
                </a:solidFill>
                <a:ea typeface="ＭＳ Ｐゴシック" pitchFamily="34" charset="-128"/>
              </a:rPr>
              <a:t>Formation à la gestion de cas</a:t>
            </a:r>
          </a:p>
          <a:p>
            <a:pPr>
              <a:defRPr/>
            </a:pPr>
            <a:endParaRPr lang="fr-FR" b="1" noProof="0" dirty="0" smtClean="0">
              <a:solidFill>
                <a:srgbClr val="000000"/>
              </a:solidFill>
              <a:ea typeface="ＭＳ Ｐゴシック" pitchFamily="34" charset="-128"/>
            </a:endParaRPr>
          </a:p>
          <a:p>
            <a:pPr>
              <a:defRPr/>
            </a:pPr>
            <a:endParaRPr lang="fr-FR" b="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58578587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POINTS CLÉS DE L'APPRENTISSAGE</a:t>
            </a:r>
          </a:p>
        </p:txBody>
      </p:sp>
      <p:sp>
        <p:nvSpPr>
          <p:cNvPr id="318467" name="Content Placeholder 2"/>
          <p:cNvSpPr>
            <a:spLocks noGrp="1"/>
          </p:cNvSpPr>
          <p:nvPr>
            <p:ph idx="1"/>
          </p:nvPr>
        </p:nvSpPr>
        <p:spPr>
          <a:xfrm>
            <a:off x="250825" y="1484313"/>
            <a:ext cx="8785225" cy="4392612"/>
          </a:xfrm>
        </p:spPr>
        <p:txBody>
          <a:bodyPr/>
          <a:lstStyle/>
          <a:p>
            <a:pPr>
              <a:buFontTx/>
              <a:buChar char="•"/>
              <a:defRPr/>
            </a:pPr>
            <a:r>
              <a:rPr lang="fr-FR" sz="2000" noProof="0" dirty="0" smtClean="0">
                <a:solidFill>
                  <a:srgbClr val="000000"/>
                </a:solidFill>
                <a:ea typeface="ＭＳ Ｐゴシック" pitchFamily="34" charset="-128"/>
              </a:rPr>
              <a:t>Les référencements ont lieu à </a:t>
            </a:r>
            <a:r>
              <a:rPr lang="fr-FR" sz="2000" b="1" noProof="0" dirty="0" smtClean="0">
                <a:solidFill>
                  <a:srgbClr val="000000"/>
                </a:solidFill>
                <a:ea typeface="ＭＳ Ｐゴシック" pitchFamily="34" charset="-128"/>
              </a:rPr>
              <a:t>l'identification </a:t>
            </a:r>
            <a:r>
              <a:rPr lang="fr-FR" sz="2000" noProof="0" dirty="0" smtClean="0">
                <a:solidFill>
                  <a:srgbClr val="000000"/>
                </a:solidFill>
                <a:ea typeface="ＭＳ Ｐゴシック" pitchFamily="34" charset="-128"/>
              </a:rPr>
              <a:t>et lors de la </a:t>
            </a:r>
            <a:r>
              <a:rPr lang="fr-FR" sz="2000" b="1" noProof="0" dirty="0" smtClean="0">
                <a:solidFill>
                  <a:srgbClr val="000000"/>
                </a:solidFill>
                <a:ea typeface="ＭＳ Ｐゴシック" pitchFamily="34" charset="-128"/>
              </a:rPr>
              <a:t>mise en œuvre de plans de prise en charge.</a:t>
            </a:r>
          </a:p>
          <a:p>
            <a:pPr>
              <a:buFontTx/>
              <a:buChar char="•"/>
              <a:defRPr/>
            </a:pPr>
            <a:r>
              <a:rPr lang="fr-FR" sz="2000" noProof="0" dirty="0" smtClean="0">
                <a:solidFill>
                  <a:srgbClr val="000000"/>
                </a:solidFill>
                <a:ea typeface="ＭＳ Ｐゴシック" pitchFamily="34" charset="-128"/>
              </a:rPr>
              <a:t>Les mécanismes de référencement comprennent une </a:t>
            </a:r>
            <a:r>
              <a:rPr lang="fr-FR" sz="2000" b="1" noProof="0" dirty="0" smtClean="0">
                <a:solidFill>
                  <a:srgbClr val="000000"/>
                </a:solidFill>
                <a:ea typeface="ＭＳ Ｐゴシック" pitchFamily="34" charset="-128"/>
              </a:rPr>
              <a:t>trajectoire de référencement </a:t>
            </a:r>
            <a:r>
              <a:rPr lang="fr-FR" sz="2000" noProof="0" dirty="0" smtClean="0">
                <a:solidFill>
                  <a:srgbClr val="000000"/>
                </a:solidFill>
                <a:ea typeface="ＭＳ Ｐゴシック" pitchFamily="34" charset="-128"/>
              </a:rPr>
              <a:t>et des </a:t>
            </a:r>
            <a:r>
              <a:rPr lang="fr-FR" sz="2000" b="1" noProof="0" dirty="0" smtClean="0">
                <a:solidFill>
                  <a:srgbClr val="000000"/>
                </a:solidFill>
                <a:ea typeface="ＭＳ Ｐゴシック" pitchFamily="34" charset="-128"/>
              </a:rPr>
              <a:t>points focaux</a:t>
            </a:r>
            <a:r>
              <a:rPr lang="fr-FR" sz="2000" noProof="0" dirty="0" smtClean="0">
                <a:solidFill>
                  <a:srgbClr val="000000"/>
                </a:solidFill>
                <a:ea typeface="ＭＳ Ｐゴシック" pitchFamily="34" charset="-128"/>
              </a:rPr>
              <a:t> – ils doivent régulièrement être </a:t>
            </a:r>
            <a:r>
              <a:rPr lang="fr-FR" sz="2000" b="1" noProof="0" dirty="0" smtClean="0">
                <a:solidFill>
                  <a:srgbClr val="000000"/>
                </a:solidFill>
                <a:ea typeface="ＭＳ Ｐゴシック" pitchFamily="34" charset="-128"/>
              </a:rPr>
              <a:t>mis à jours </a:t>
            </a:r>
            <a:r>
              <a:rPr lang="fr-FR" sz="2000" noProof="0" dirty="0" smtClean="0">
                <a:solidFill>
                  <a:srgbClr val="000000"/>
                </a:solidFill>
                <a:ea typeface="ＭＳ Ｐゴシック" pitchFamily="34" charset="-128"/>
              </a:rPr>
              <a:t>et inclure des </a:t>
            </a:r>
            <a:r>
              <a:rPr lang="fr-FR" sz="2000" b="1" noProof="0" dirty="0" smtClean="0">
                <a:solidFill>
                  <a:srgbClr val="000000"/>
                </a:solidFill>
                <a:ea typeface="ＭＳ Ｐゴシック" pitchFamily="34" charset="-128"/>
              </a:rPr>
              <a:t>organisations</a:t>
            </a:r>
            <a:r>
              <a:rPr lang="fr-FR" sz="2000" noProof="0" dirty="0" smtClean="0">
                <a:solidFill>
                  <a:srgbClr val="000000"/>
                </a:solidFill>
                <a:ea typeface="ＭＳ Ｐゴシック" pitchFamily="34" charset="-128"/>
              </a:rPr>
              <a:t> locales</a:t>
            </a:r>
          </a:p>
          <a:p>
            <a:pPr>
              <a:buFontTx/>
              <a:buChar char="•"/>
              <a:defRPr/>
            </a:pPr>
            <a:r>
              <a:rPr lang="fr-FR" sz="2000" b="1" noProof="0" dirty="0" smtClean="0">
                <a:solidFill>
                  <a:srgbClr val="000000"/>
                </a:solidFill>
                <a:ea typeface="ＭＳ Ｐゴシック" pitchFamily="34" charset="-128"/>
              </a:rPr>
              <a:t>Les travailleurs sociaux sont responsables </a:t>
            </a:r>
            <a:r>
              <a:rPr lang="fr-FR" sz="2000" noProof="0" dirty="0" smtClean="0">
                <a:solidFill>
                  <a:srgbClr val="000000"/>
                </a:solidFill>
                <a:ea typeface="ＭＳ Ｐゴシック" pitchFamily="34" charset="-128"/>
              </a:rPr>
              <a:t>du suivi des référencements afin de s'assurer que les services sont fournis.</a:t>
            </a:r>
          </a:p>
          <a:p>
            <a:pPr>
              <a:buFontTx/>
              <a:buChar char="•"/>
              <a:defRPr/>
            </a:pPr>
            <a:r>
              <a:rPr lang="fr-FR" sz="2000" b="1" noProof="0" dirty="0" smtClean="0">
                <a:solidFill>
                  <a:srgbClr val="000000"/>
                </a:solidFill>
                <a:ea typeface="ＭＳ Ｐゴシック" pitchFamily="34" charset="-128"/>
              </a:rPr>
              <a:t>L'accompagnement</a:t>
            </a:r>
            <a:r>
              <a:rPr lang="fr-FR" sz="2000" noProof="0" dirty="0" smtClean="0">
                <a:solidFill>
                  <a:srgbClr val="000000"/>
                </a:solidFill>
                <a:ea typeface="ＭＳ Ｐゴシック" pitchFamily="34" charset="-128"/>
              </a:rPr>
              <a:t> doit être assuré - il peut aider les processus de référencement.</a:t>
            </a:r>
          </a:p>
          <a:p>
            <a:pPr>
              <a:buFontTx/>
              <a:buChar char="•"/>
              <a:defRPr/>
            </a:pPr>
            <a:r>
              <a:rPr lang="fr-FR" sz="2000" noProof="0" dirty="0" smtClean="0">
                <a:solidFill>
                  <a:srgbClr val="000000"/>
                </a:solidFill>
                <a:ea typeface="ＭＳ Ｐゴシック" pitchFamily="34" charset="-128"/>
              </a:rPr>
              <a:t>La familiarité du travailleur social et de la </a:t>
            </a:r>
            <a:r>
              <a:rPr lang="fr-FR" sz="2000" b="1" noProof="0" dirty="0" smtClean="0">
                <a:solidFill>
                  <a:srgbClr val="000000"/>
                </a:solidFill>
                <a:ea typeface="ＭＳ Ｐゴシック" pitchFamily="34" charset="-128"/>
              </a:rPr>
              <a:t>communauté</a:t>
            </a:r>
            <a:r>
              <a:rPr lang="fr-FR" sz="2000" noProof="0" dirty="0" smtClean="0">
                <a:solidFill>
                  <a:srgbClr val="000000"/>
                </a:solidFill>
                <a:ea typeface="ＭＳ Ｐゴシック" pitchFamily="34" charset="-128"/>
              </a:rPr>
              <a:t> avec les services de référencement et le personnel est également utile.</a:t>
            </a:r>
          </a:p>
          <a:p>
            <a:pPr>
              <a:buFontTx/>
              <a:buChar char="•"/>
              <a:defRPr/>
            </a:pPr>
            <a:r>
              <a:rPr lang="fr-FR" sz="2000" noProof="0" dirty="0" smtClean="0">
                <a:solidFill>
                  <a:srgbClr val="000000"/>
                </a:solidFill>
                <a:ea typeface="ＭＳ Ｐゴシック" pitchFamily="34" charset="-128"/>
              </a:rPr>
              <a:t>Les principes de gestion de cas  y compris la </a:t>
            </a:r>
            <a:r>
              <a:rPr lang="fr-FR" sz="2000" b="1" noProof="0" dirty="0" smtClean="0">
                <a:solidFill>
                  <a:srgbClr val="000000"/>
                </a:solidFill>
                <a:ea typeface="ＭＳ Ｐゴシック" pitchFamily="34" charset="-128"/>
              </a:rPr>
              <a:t>coordination et la collaboration</a:t>
            </a:r>
            <a:r>
              <a:rPr lang="fr-FR" sz="2000" noProof="0" dirty="0" smtClean="0">
                <a:solidFill>
                  <a:srgbClr val="000000"/>
                </a:solidFill>
                <a:ea typeface="ＭＳ Ｐゴシック" pitchFamily="34" charset="-128"/>
              </a:rPr>
              <a:t> soutiennent le référencement.</a:t>
            </a:r>
          </a:p>
        </p:txBody>
      </p:sp>
    </p:spTree>
    <p:extLst>
      <p:ext uri="{BB962C8B-B14F-4D97-AF65-F5344CB8AC3E}">
        <p14:creationId xmlns:p14="http://schemas.microsoft.com/office/powerpoint/2010/main" val="39898348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chemeClr val="tx1"/>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137642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Title 1"/>
          <p:cNvSpPr>
            <a:spLocks noGrp="1"/>
          </p:cNvSpPr>
          <p:nvPr>
            <p:ph type="title"/>
          </p:nvPr>
        </p:nvSpPr>
        <p:spPr/>
        <p:txBody>
          <a:bodyPr/>
          <a:lstStyle/>
          <a:p>
            <a:pPr algn="ctr">
              <a:defRPr/>
            </a:pPr>
            <a:r>
              <a:rPr lang="fr-FR" cap="none" noProof="0" smtClean="0">
                <a:solidFill>
                  <a:srgbClr val="000000"/>
                </a:solidFill>
                <a:ea typeface="ＭＳ Ｐゴシック" pitchFamily="34" charset="-128"/>
              </a:rPr>
              <a:t>SESSION 1 : EXERCICE 1</a:t>
            </a:r>
          </a:p>
        </p:txBody>
      </p:sp>
      <p:sp>
        <p:nvSpPr>
          <p:cNvPr id="310275" name="Text Placeholder 2"/>
          <p:cNvSpPr>
            <a:spLocks noGrp="1"/>
          </p:cNvSpPr>
          <p:nvPr>
            <p:ph type="body" idx="1"/>
          </p:nvPr>
        </p:nvSpPr>
        <p:spPr/>
        <p:txBody>
          <a:bodyPr/>
          <a:lstStyle/>
          <a:p>
            <a:pPr algn="ctr">
              <a:defRPr/>
            </a:pPr>
            <a:r>
              <a:rPr lang="fr-FR" sz="4000" b="1" noProof="0" smtClean="0">
                <a:solidFill>
                  <a:srgbClr val="000000"/>
                </a:solidFill>
                <a:ea typeface="ＭＳ Ｐゴシック" pitchFamily="34" charset="-128"/>
              </a:rPr>
              <a:t>Travailler avec les autres</a:t>
            </a:r>
          </a:p>
          <a:p>
            <a:pPr>
              <a:defRPr/>
            </a:pPr>
            <a:endParaRPr lang="fr-FR" sz="4000" b="1" noProof="0" smtClean="0">
              <a:solidFill>
                <a:srgbClr val="000000"/>
              </a:solidFill>
              <a:ea typeface="ＭＳ Ｐゴシック" pitchFamily="34" charset="-128"/>
            </a:endParaRPr>
          </a:p>
        </p:txBody>
      </p:sp>
    </p:spTree>
    <p:extLst>
      <p:ext uri="{BB962C8B-B14F-4D97-AF65-F5344CB8AC3E}">
        <p14:creationId xmlns:p14="http://schemas.microsoft.com/office/powerpoint/2010/main" val="373108856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Mise</a:t>
            </a:r>
            <a:r>
              <a:rPr lang="en-US" b="1" dirty="0" smtClean="0"/>
              <a:t> en place du plan de </a:t>
            </a:r>
            <a:r>
              <a:rPr lang="en-US" b="1" dirty="0" err="1" smtClean="0"/>
              <a:t>prise</a:t>
            </a:r>
            <a:r>
              <a:rPr lang="en-US" b="1" dirty="0" smtClean="0"/>
              <a:t> en charge</a:t>
            </a:r>
            <a:endParaRPr lang="en-US" b="1" dirty="0"/>
          </a:p>
        </p:txBody>
      </p:sp>
      <p:sp>
        <p:nvSpPr>
          <p:cNvPr id="3" name="Content Placeholder 2"/>
          <p:cNvSpPr>
            <a:spLocks noGrp="1"/>
          </p:cNvSpPr>
          <p:nvPr>
            <p:ph idx="1"/>
          </p:nvPr>
        </p:nvSpPr>
        <p:spPr/>
        <p:txBody>
          <a:bodyPr/>
          <a:lstStyle/>
          <a:p>
            <a:pPr>
              <a:buFont typeface="Arial"/>
              <a:buChar char="•"/>
            </a:pPr>
            <a:r>
              <a:rPr lang="fr-FR" b="1" dirty="0" smtClean="0"/>
              <a:t>Soutien / </a:t>
            </a:r>
            <a:r>
              <a:rPr lang="fr-FR" b="1" dirty="0"/>
              <a:t>services </a:t>
            </a:r>
            <a:r>
              <a:rPr lang="fr-FR" b="1" dirty="0" smtClean="0"/>
              <a:t> </a:t>
            </a:r>
            <a:r>
              <a:rPr lang="fr-FR" b="1" dirty="0"/>
              <a:t>direct </a:t>
            </a:r>
            <a:r>
              <a:rPr lang="fr-FR" dirty="0" smtClean="0"/>
              <a:t>en </a:t>
            </a:r>
            <a:r>
              <a:rPr lang="fr-FR" dirty="0"/>
              <a:t>fonction des besoins (par exemple, l'information, la négociation ou le soutien psychosocial) </a:t>
            </a:r>
          </a:p>
          <a:p>
            <a:endParaRPr lang="fr-FR" dirty="0"/>
          </a:p>
          <a:p>
            <a:pPr>
              <a:buFont typeface="Arial"/>
              <a:buChar char="•"/>
            </a:pPr>
            <a:r>
              <a:rPr lang="fr-FR" b="1" dirty="0" smtClean="0"/>
              <a:t>Référencement</a:t>
            </a:r>
            <a:r>
              <a:rPr lang="fr-FR" dirty="0" smtClean="0"/>
              <a:t> </a:t>
            </a:r>
            <a:r>
              <a:rPr lang="fr-FR" dirty="0"/>
              <a:t>à lier </a:t>
            </a:r>
            <a:r>
              <a:rPr lang="fr-FR" dirty="0" smtClean="0"/>
              <a:t>avec l'enfant </a:t>
            </a:r>
            <a:r>
              <a:rPr lang="fr-FR" dirty="0"/>
              <a:t>et </a:t>
            </a:r>
            <a:r>
              <a:rPr lang="fr-FR" dirty="0" smtClean="0"/>
              <a:t>sa famille </a:t>
            </a:r>
            <a:r>
              <a:rPr lang="fr-FR" dirty="0"/>
              <a:t>à un </a:t>
            </a:r>
            <a:r>
              <a:rPr lang="fr-FR" dirty="0" smtClean="0"/>
              <a:t>prestataire </a:t>
            </a:r>
            <a:r>
              <a:rPr lang="fr-FR" dirty="0"/>
              <a:t>de service approprié pour les services nécessaires (avec consentement).</a:t>
            </a:r>
            <a:endParaRPr lang="en-US" dirty="0"/>
          </a:p>
        </p:txBody>
      </p:sp>
    </p:spTree>
    <p:extLst>
      <p:ext uri="{BB962C8B-B14F-4D97-AF65-F5344CB8AC3E}">
        <p14:creationId xmlns:p14="http://schemas.microsoft.com/office/powerpoint/2010/main" val="6568286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Title 1"/>
          <p:cNvSpPr>
            <a:spLocks noGrp="1"/>
          </p:cNvSpPr>
          <p:nvPr>
            <p:ph type="title"/>
          </p:nvPr>
        </p:nvSpPr>
        <p:spPr>
          <a:xfrm>
            <a:off x="250825" y="692150"/>
            <a:ext cx="7777163" cy="720725"/>
          </a:xfrm>
        </p:spPr>
        <p:txBody>
          <a:bodyPr/>
          <a:lstStyle/>
          <a:p>
            <a:pPr>
              <a:defRPr/>
            </a:pPr>
            <a:r>
              <a:rPr lang="fr-FR" b="1" noProof="0" dirty="0" smtClean="0">
                <a:solidFill>
                  <a:srgbClr val="000000"/>
                </a:solidFill>
                <a:ea typeface="ＭＳ Ｐゴシック" pitchFamily="34" charset="-128"/>
              </a:rPr>
              <a:t>Procédures Opérationnelles Normalisées</a:t>
            </a:r>
          </a:p>
        </p:txBody>
      </p:sp>
      <p:sp>
        <p:nvSpPr>
          <p:cNvPr id="311299" name="Content Placeholder 2"/>
          <p:cNvSpPr>
            <a:spLocks noGrp="1"/>
          </p:cNvSpPr>
          <p:nvPr>
            <p:ph idx="1"/>
          </p:nvPr>
        </p:nvSpPr>
        <p:spPr>
          <a:xfrm>
            <a:off x="251520" y="1700808"/>
            <a:ext cx="8426450" cy="4392613"/>
          </a:xfrm>
        </p:spPr>
        <p:txBody>
          <a:bodyPr/>
          <a:lstStyle/>
          <a:p>
            <a:pPr>
              <a:buFontTx/>
              <a:buChar char="•"/>
              <a:defRPr/>
            </a:pPr>
            <a:r>
              <a:rPr lang="fr-FR" altLang="en-US" sz="2000" noProof="0" dirty="0" smtClean="0">
                <a:solidFill>
                  <a:srgbClr val="000000"/>
                </a:solidFill>
                <a:ea typeface="ＭＳ Ｐゴシック" pitchFamily="34" charset="-128"/>
              </a:rPr>
              <a:t>Points pertinents de la </a:t>
            </a:r>
            <a:r>
              <a:rPr lang="fr-FR" altLang="en-US" sz="2000" b="1" noProof="0" dirty="0" smtClean="0">
                <a:solidFill>
                  <a:srgbClr val="000000"/>
                </a:solidFill>
                <a:ea typeface="ＭＳ Ｐゴシック" pitchFamily="34" charset="-128"/>
              </a:rPr>
              <a:t>législation nationale</a:t>
            </a:r>
          </a:p>
          <a:p>
            <a:pPr>
              <a:buFontTx/>
              <a:buChar char="•"/>
              <a:defRPr/>
            </a:pPr>
            <a:r>
              <a:rPr lang="fr-FR" altLang="en-US" sz="2000" b="1" noProof="0" dirty="0" smtClean="0">
                <a:solidFill>
                  <a:srgbClr val="000000"/>
                </a:solidFill>
                <a:ea typeface="ＭＳ Ｐゴシック" pitchFamily="34" charset="-128"/>
              </a:rPr>
              <a:t>Procédures de réponse aux </a:t>
            </a:r>
            <a:r>
              <a:rPr lang="fr-FR" altLang="en-US" sz="2000" noProof="0" dirty="0" smtClean="0">
                <a:solidFill>
                  <a:srgbClr val="000000"/>
                </a:solidFill>
                <a:ea typeface="ＭＳ Ｐゴシック" pitchFamily="34" charset="-128"/>
              </a:rPr>
              <a:t>problèmes liés à la protection de l'enfance y compris les procédures gouvernementales et les délais de réponse partagés. </a:t>
            </a:r>
          </a:p>
          <a:p>
            <a:pPr>
              <a:buFontTx/>
              <a:buChar char="•"/>
              <a:defRPr/>
            </a:pPr>
            <a:r>
              <a:rPr lang="fr-FR" altLang="en-US" sz="2000" noProof="0" dirty="0" smtClean="0">
                <a:solidFill>
                  <a:srgbClr val="000000"/>
                </a:solidFill>
                <a:ea typeface="ＭＳ Ｐゴシック" pitchFamily="34" charset="-128"/>
              </a:rPr>
              <a:t>Formulaires / outils</a:t>
            </a:r>
            <a:r>
              <a:rPr lang="fr-FR" altLang="en-US" sz="2000" b="1" noProof="0" dirty="0" smtClean="0">
                <a:solidFill>
                  <a:srgbClr val="000000"/>
                </a:solidFill>
                <a:ea typeface="ＭＳ Ｐゴシック" pitchFamily="34" charset="-128"/>
              </a:rPr>
              <a:t> communs </a:t>
            </a:r>
            <a:r>
              <a:rPr lang="fr-FR" altLang="en-US" sz="2000" noProof="0" dirty="0" smtClean="0">
                <a:solidFill>
                  <a:srgbClr val="000000"/>
                </a:solidFill>
                <a:ea typeface="ＭＳ Ｐゴシック" pitchFamily="34" charset="-128"/>
              </a:rPr>
              <a:t>et tout formulaire du gouvernement à utiliser</a:t>
            </a:r>
          </a:p>
          <a:p>
            <a:pPr>
              <a:buFontTx/>
              <a:buChar char="•"/>
              <a:defRPr/>
            </a:pPr>
            <a:r>
              <a:rPr lang="fr-FR" altLang="en-US" sz="2000" noProof="0" dirty="0" smtClean="0">
                <a:solidFill>
                  <a:srgbClr val="000000"/>
                </a:solidFill>
                <a:ea typeface="ＭＳ Ｐゴシック" pitchFamily="34" charset="-128"/>
              </a:rPr>
              <a:t>Formulaires communs </a:t>
            </a:r>
            <a:r>
              <a:rPr lang="fr-FR" altLang="en-US" sz="2000" b="1" noProof="0" dirty="0" smtClean="0">
                <a:solidFill>
                  <a:srgbClr val="000000"/>
                </a:solidFill>
                <a:ea typeface="ＭＳ Ｐゴシック" pitchFamily="34" charset="-128"/>
              </a:rPr>
              <a:t>de suivi et d'élaboration de rapports.</a:t>
            </a:r>
          </a:p>
          <a:p>
            <a:pPr>
              <a:buFontTx/>
              <a:buChar char="•"/>
              <a:defRPr/>
            </a:pPr>
            <a:r>
              <a:rPr lang="fr-FR" altLang="en-US" sz="2000" b="1" noProof="0" dirty="0" smtClean="0">
                <a:solidFill>
                  <a:srgbClr val="000000"/>
                </a:solidFill>
                <a:ea typeface="ＭＳ Ｐゴシック" pitchFamily="34" charset="-128"/>
              </a:rPr>
              <a:t>Mécanismes de référencement, procédures de consentement et protocole de partage d'information</a:t>
            </a:r>
            <a:r>
              <a:rPr lang="fr-FR" altLang="en-US" sz="2000" noProof="0" dirty="0" smtClean="0">
                <a:solidFill>
                  <a:srgbClr val="000000"/>
                </a:solidFill>
                <a:ea typeface="ＭＳ Ｐゴシック" pitchFamily="34" charset="-128"/>
              </a:rPr>
              <a:t>s.</a:t>
            </a:r>
          </a:p>
          <a:p>
            <a:pPr>
              <a:buFontTx/>
              <a:buChar char="•"/>
              <a:defRPr/>
            </a:pPr>
            <a:r>
              <a:rPr lang="fr-FR" altLang="en-US" sz="2000" noProof="0" dirty="0" smtClean="0">
                <a:solidFill>
                  <a:srgbClr val="000000"/>
                </a:solidFill>
                <a:ea typeface="ＭＳ Ｐゴシック" pitchFamily="34" charset="-128"/>
              </a:rPr>
              <a:t>Termes de référence/procédures pour tout </a:t>
            </a:r>
            <a:r>
              <a:rPr lang="fr-FR" altLang="en-US" sz="2000" b="1" noProof="0" dirty="0" smtClean="0">
                <a:solidFill>
                  <a:srgbClr val="000000"/>
                </a:solidFill>
                <a:ea typeface="ＭＳ Ｐゴシック" pitchFamily="34" charset="-128"/>
              </a:rPr>
              <a:t>groupe de coordination ou conférence de cas</a:t>
            </a:r>
          </a:p>
          <a:p>
            <a:pPr>
              <a:buFontTx/>
              <a:buChar char="•"/>
              <a:defRPr/>
            </a:pPr>
            <a:r>
              <a:rPr lang="fr-FR" altLang="en-US" sz="2000" noProof="0" dirty="0" smtClean="0">
                <a:solidFill>
                  <a:srgbClr val="000000"/>
                </a:solidFill>
                <a:ea typeface="ＭＳ Ｐゴシック" pitchFamily="34" charset="-128"/>
              </a:rPr>
              <a:t>Rôles/responsabilités de différents acteurs.</a:t>
            </a:r>
          </a:p>
          <a:p>
            <a:pPr>
              <a:buFontTx/>
              <a:buChar char="•"/>
              <a:defRPr/>
            </a:pPr>
            <a:endParaRPr lang="fr-FR" altLang="en-US" b="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5561620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POINTS CLÉS DE L'APPRENTISSAGE</a:t>
            </a:r>
          </a:p>
        </p:txBody>
      </p:sp>
      <p:sp>
        <p:nvSpPr>
          <p:cNvPr id="312323" name="Content Placeholder 2"/>
          <p:cNvSpPr>
            <a:spLocks noGrp="1"/>
          </p:cNvSpPr>
          <p:nvPr>
            <p:ph idx="1"/>
          </p:nvPr>
        </p:nvSpPr>
        <p:spPr>
          <a:xfrm>
            <a:off x="250825" y="1341438"/>
            <a:ext cx="7777163" cy="4392612"/>
          </a:xfrm>
        </p:spPr>
        <p:txBody>
          <a:bodyPr/>
          <a:lstStyle/>
          <a:p>
            <a:pPr>
              <a:buFontTx/>
              <a:buChar char="•"/>
              <a:defRPr/>
            </a:pPr>
            <a:endParaRPr lang="fr-FR" sz="2200" noProof="0" smtClean="0">
              <a:solidFill>
                <a:srgbClr val="000000"/>
              </a:solidFill>
              <a:ea typeface="ＭＳ Ｐゴシック" pitchFamily="34" charset="-128"/>
            </a:endParaRPr>
          </a:p>
          <a:p>
            <a:pPr>
              <a:buFontTx/>
              <a:buChar char="•"/>
              <a:defRPr/>
            </a:pPr>
            <a:r>
              <a:rPr lang="fr-FR" sz="2200" noProof="0" smtClean="0">
                <a:solidFill>
                  <a:srgbClr val="000000"/>
                </a:solidFill>
                <a:ea typeface="ＭＳ Ｐゴシック" pitchFamily="34" charset="-128"/>
              </a:rPr>
              <a:t>Nous pouvons avoir besoin de travailler avec divers acteurs afin de mettre en œuvre un plan de prise en charge. </a:t>
            </a:r>
          </a:p>
          <a:p>
            <a:pPr>
              <a:buFontTx/>
              <a:buChar char="•"/>
              <a:defRPr/>
            </a:pPr>
            <a:endParaRPr lang="fr-FR" sz="2200" noProof="0" smtClean="0">
              <a:solidFill>
                <a:srgbClr val="000000"/>
              </a:solidFill>
              <a:ea typeface="ＭＳ Ｐゴシック" pitchFamily="34" charset="-128"/>
            </a:endParaRPr>
          </a:p>
          <a:p>
            <a:pPr>
              <a:buFontTx/>
              <a:buChar char="•"/>
              <a:defRPr/>
            </a:pPr>
            <a:r>
              <a:rPr lang="fr-FR" sz="2200" noProof="0" smtClean="0">
                <a:solidFill>
                  <a:srgbClr val="000000"/>
                </a:solidFill>
                <a:ea typeface="ＭＳ Ｐゴシック" pitchFamily="34" charset="-128"/>
              </a:rPr>
              <a:t>Ceci conduit souvent vers une meilleure solution pour l'enfant / la famille. </a:t>
            </a:r>
          </a:p>
          <a:p>
            <a:pPr>
              <a:buFontTx/>
              <a:buChar char="•"/>
              <a:defRPr/>
            </a:pPr>
            <a:endParaRPr lang="fr-FR" sz="2200" noProof="0" smtClean="0">
              <a:solidFill>
                <a:srgbClr val="000000"/>
              </a:solidFill>
              <a:ea typeface="ＭＳ Ｐゴシック" pitchFamily="34" charset="-128"/>
            </a:endParaRPr>
          </a:p>
          <a:p>
            <a:pPr>
              <a:buFontTx/>
              <a:buChar char="•"/>
              <a:defRPr/>
            </a:pPr>
            <a:r>
              <a:rPr lang="fr-FR" sz="2200" noProof="0" smtClean="0">
                <a:solidFill>
                  <a:srgbClr val="000000"/>
                </a:solidFill>
                <a:ea typeface="ＭＳ Ｐゴシック" pitchFamily="34" charset="-128"/>
              </a:rPr>
              <a:t>Travailler avec les autres peut également être porteur de difficultés. </a:t>
            </a:r>
          </a:p>
          <a:p>
            <a:pPr>
              <a:buFontTx/>
              <a:buChar char="•"/>
              <a:defRPr/>
            </a:pPr>
            <a:endParaRPr lang="fr-FR" sz="2200" noProof="0" smtClean="0">
              <a:solidFill>
                <a:srgbClr val="000000"/>
              </a:solidFill>
              <a:ea typeface="ＭＳ Ｐゴシック" pitchFamily="34" charset="-128"/>
            </a:endParaRPr>
          </a:p>
          <a:p>
            <a:pPr>
              <a:buFontTx/>
              <a:buChar char="•"/>
              <a:defRPr/>
            </a:pPr>
            <a:r>
              <a:rPr lang="fr-FR" sz="2200" noProof="0" smtClean="0">
                <a:solidFill>
                  <a:srgbClr val="000000"/>
                </a:solidFill>
                <a:ea typeface="ＭＳ Ｐゴシック" pitchFamily="34" charset="-128"/>
              </a:rPr>
              <a:t>Les Procédures opérationnelles standard peuvent aider à surmonter les difficultés. </a:t>
            </a:r>
          </a:p>
        </p:txBody>
      </p:sp>
    </p:spTree>
    <p:extLst>
      <p:ext uri="{BB962C8B-B14F-4D97-AF65-F5344CB8AC3E}">
        <p14:creationId xmlns:p14="http://schemas.microsoft.com/office/powerpoint/2010/main" val="7039343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chemeClr val="tx1"/>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1376422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Title 1"/>
          <p:cNvSpPr>
            <a:spLocks noGrp="1"/>
          </p:cNvSpPr>
          <p:nvPr>
            <p:ph type="title"/>
          </p:nvPr>
        </p:nvSpPr>
        <p:spPr/>
        <p:txBody>
          <a:bodyPr/>
          <a:lstStyle/>
          <a:p>
            <a:pPr algn="ctr">
              <a:defRPr/>
            </a:pPr>
            <a:r>
              <a:rPr lang="fr-FR" cap="none" noProof="0" smtClean="0">
                <a:solidFill>
                  <a:srgbClr val="000000"/>
                </a:solidFill>
                <a:ea typeface="ＭＳ Ｐゴシック" pitchFamily="34" charset="-128"/>
              </a:rPr>
              <a:t>SESSION 1 : EXERCICE 3</a:t>
            </a:r>
          </a:p>
        </p:txBody>
      </p:sp>
      <p:sp>
        <p:nvSpPr>
          <p:cNvPr id="319491" name="Text Placeholder 2"/>
          <p:cNvSpPr>
            <a:spLocks noGrp="1"/>
          </p:cNvSpPr>
          <p:nvPr>
            <p:ph type="body" idx="1"/>
          </p:nvPr>
        </p:nvSpPr>
        <p:spPr/>
        <p:txBody>
          <a:bodyPr/>
          <a:lstStyle/>
          <a:p>
            <a:pPr algn="ctr">
              <a:defRPr/>
            </a:pPr>
            <a:r>
              <a:rPr lang="fr-FR" sz="4000" b="1" noProof="0" smtClean="0">
                <a:solidFill>
                  <a:srgbClr val="000000"/>
                </a:solidFill>
                <a:ea typeface="ＭＳ Ｐゴシック" pitchFamily="34" charset="-128"/>
              </a:rPr>
              <a:t>Partage d'informations</a:t>
            </a:r>
          </a:p>
          <a:p>
            <a:pPr>
              <a:defRPr/>
            </a:pPr>
            <a:endParaRPr lang="fr-FR" sz="4000" b="1" noProof="0" smtClean="0">
              <a:solidFill>
                <a:srgbClr val="000000"/>
              </a:solidFill>
              <a:ea typeface="ＭＳ Ｐゴシック" pitchFamily="34" charset="-128"/>
            </a:endParaRPr>
          </a:p>
        </p:txBody>
      </p:sp>
    </p:spTree>
    <p:extLst>
      <p:ext uri="{BB962C8B-B14F-4D97-AF65-F5344CB8AC3E}">
        <p14:creationId xmlns:p14="http://schemas.microsoft.com/office/powerpoint/2010/main" val="102844591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Content Placeholder 2"/>
          <p:cNvSpPr>
            <a:spLocks noGrp="1"/>
          </p:cNvSpPr>
          <p:nvPr>
            <p:ph idx="1"/>
          </p:nvPr>
        </p:nvSpPr>
        <p:spPr>
          <a:xfrm>
            <a:off x="250825" y="836613"/>
            <a:ext cx="8569325" cy="4392612"/>
          </a:xfrm>
        </p:spPr>
        <p:txBody>
          <a:bodyPr/>
          <a:lstStyle/>
          <a:p>
            <a:pPr>
              <a:defRPr/>
            </a:pPr>
            <a:r>
              <a:rPr lang="fr-FR" sz="2000" b="1" u="sng" noProof="0" dirty="0" smtClean="0">
                <a:solidFill>
                  <a:srgbClr val="000000"/>
                </a:solidFill>
                <a:ea typeface="ＭＳ Ｐゴシック" pitchFamily="34" charset="-128"/>
              </a:rPr>
              <a:t>Étude de cas en matière de partage d'informations</a:t>
            </a:r>
          </a:p>
          <a:p>
            <a:pPr>
              <a:defRPr/>
            </a:pPr>
            <a:r>
              <a:rPr lang="fr-FR" sz="2000" noProof="0" dirty="0" smtClean="0">
                <a:solidFill>
                  <a:srgbClr val="000000"/>
                </a:solidFill>
                <a:ea typeface="ＭＳ Ｐゴシック" pitchFamily="34" charset="-128"/>
              </a:rPr>
              <a:t>Le traitement des cas était tout nouveau pour Jane. Il lui a été demandé de faire une présentation sur un cas qu'elle avait géré au cours d'une réunion de coordination pour démontrer le travail formidable de son agence dans la gestion de cas. Elle a décrit le cas d'un enfant qui avait été victime d'abus sexuels. Celui-ci avait été identifié à l'espace ami des enfants de la ville où elle travaillait. Elle a décrit ce qu'ils avaient fait pour venir en aide à cet enfant. </a:t>
            </a:r>
          </a:p>
          <a:p>
            <a:pPr>
              <a:defRPr/>
            </a:pPr>
            <a:endParaRPr lang="fr-FR" sz="2000" noProof="0" dirty="0" smtClean="0">
              <a:solidFill>
                <a:srgbClr val="000000"/>
              </a:solidFill>
              <a:ea typeface="ＭＳ Ｐゴシック" pitchFamily="34" charset="-128"/>
            </a:endParaRPr>
          </a:p>
          <a:p>
            <a:pPr>
              <a:defRPr/>
            </a:pPr>
            <a:r>
              <a:rPr lang="fr-FR" sz="2000" noProof="0" dirty="0" smtClean="0">
                <a:solidFill>
                  <a:srgbClr val="000000"/>
                </a:solidFill>
                <a:ea typeface="ＭＳ Ｐゴシック" pitchFamily="34" charset="-128"/>
              </a:rPr>
              <a:t>Le jour suivant un membre du personnel de l'une des organisations présentes à la réunion est allé voir s'il pouvait rencontrer l'enfant afin de déterminer si son organisation pouvait être d'une quelconque utilité. Il a interrogé le personnel de l'espace ami des enfants sur le cas et l'un d'entre eux lui a proposé de l'emmener rencontrer la famille. Il s'est servi du formulaire d'évaluation de son organisation pour enregistrer les besoins de l'enfant afin de voir comment venir en aide à l'enfant.  </a:t>
            </a:r>
          </a:p>
          <a:p>
            <a:pP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723712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Défis liés au partage d'informations</a:t>
            </a:r>
          </a:p>
        </p:txBody>
      </p:sp>
      <p:sp>
        <p:nvSpPr>
          <p:cNvPr id="321539" name="Content Placeholder 2"/>
          <p:cNvSpPr>
            <a:spLocks noGrp="1"/>
          </p:cNvSpPr>
          <p:nvPr>
            <p:ph idx="1"/>
          </p:nvPr>
        </p:nvSpPr>
        <p:spPr>
          <a:xfrm>
            <a:off x="251520" y="1556792"/>
            <a:ext cx="8569325" cy="4392613"/>
          </a:xfrm>
        </p:spPr>
        <p:txBody>
          <a:bodyPr/>
          <a:lstStyle/>
          <a:p>
            <a:pPr>
              <a:buFontTx/>
              <a:buChar char="•"/>
              <a:defRPr/>
            </a:pPr>
            <a:r>
              <a:rPr lang="fr-FR" sz="2200" b="1" noProof="0" dirty="0" smtClean="0">
                <a:solidFill>
                  <a:srgbClr val="000000"/>
                </a:solidFill>
                <a:ea typeface="ＭＳ Ｐゴシック" pitchFamily="34" charset="-128"/>
              </a:rPr>
              <a:t>Les décisions sont prises </a:t>
            </a:r>
            <a:r>
              <a:rPr lang="fr-FR" sz="2200" noProof="0" dirty="0" smtClean="0">
                <a:solidFill>
                  <a:srgbClr val="000000"/>
                </a:solidFill>
                <a:ea typeface="ＭＳ Ｐゴシック" pitchFamily="34" charset="-128"/>
              </a:rPr>
              <a:t>au sujet des données </a:t>
            </a:r>
            <a:r>
              <a:rPr lang="fr-FR" sz="2200" b="1" noProof="0" dirty="0" smtClean="0">
                <a:solidFill>
                  <a:srgbClr val="000000"/>
                </a:solidFill>
                <a:ea typeface="ＭＳ Ｐゴシック" pitchFamily="34" charset="-128"/>
              </a:rPr>
              <a:t>sans</a:t>
            </a:r>
            <a:r>
              <a:rPr lang="fr-FR" sz="2200" noProof="0" dirty="0" smtClean="0">
                <a:solidFill>
                  <a:srgbClr val="000000"/>
                </a:solidFill>
                <a:ea typeface="ＭＳ Ｐゴシック" pitchFamily="34" charset="-128"/>
              </a:rPr>
              <a:t> le </a:t>
            </a:r>
            <a:r>
              <a:rPr lang="fr-FR" sz="2200" b="1" noProof="0" dirty="0" smtClean="0">
                <a:solidFill>
                  <a:srgbClr val="000000"/>
                </a:solidFill>
                <a:ea typeface="ＭＳ Ｐゴシック" pitchFamily="34" charset="-128"/>
              </a:rPr>
              <a:t>consentement</a:t>
            </a:r>
            <a:r>
              <a:rPr lang="fr-FR" sz="2200" noProof="0" dirty="0" smtClean="0">
                <a:solidFill>
                  <a:srgbClr val="000000"/>
                </a:solidFill>
                <a:ea typeface="ＭＳ Ｐゴシック" pitchFamily="34" charset="-128"/>
              </a:rPr>
              <a:t> ou </a:t>
            </a:r>
            <a:r>
              <a:rPr lang="fr-FR" sz="2200" b="1" noProof="0" dirty="0" smtClean="0">
                <a:solidFill>
                  <a:srgbClr val="000000"/>
                </a:solidFill>
                <a:ea typeface="ＭＳ Ｐゴシック" pitchFamily="34" charset="-128"/>
              </a:rPr>
              <a:t>la connaissance</a:t>
            </a:r>
            <a:r>
              <a:rPr lang="fr-FR" sz="2200" noProof="0" dirty="0" smtClean="0">
                <a:solidFill>
                  <a:srgbClr val="000000"/>
                </a:solidFill>
                <a:ea typeface="ＭＳ Ｐゴシック" pitchFamily="34" charset="-128"/>
              </a:rPr>
              <a:t> de l'enfant ou de la famille</a:t>
            </a:r>
          </a:p>
          <a:p>
            <a:pPr>
              <a:buFontTx/>
              <a:buChar char="•"/>
              <a:defRPr/>
            </a:pPr>
            <a:r>
              <a:rPr lang="fr-FR" sz="2200" noProof="0" dirty="0" smtClean="0">
                <a:solidFill>
                  <a:srgbClr val="000000"/>
                </a:solidFill>
                <a:ea typeface="ＭＳ Ｐゴシック" pitchFamily="34" charset="-128"/>
              </a:rPr>
              <a:t>Le manque de compréhension du </a:t>
            </a:r>
            <a:r>
              <a:rPr lang="fr-FR" sz="2200" b="1" noProof="0" dirty="0" smtClean="0">
                <a:solidFill>
                  <a:srgbClr val="000000"/>
                </a:solidFill>
                <a:ea typeface="ＭＳ Ｐゴシック" pitchFamily="34" charset="-128"/>
              </a:rPr>
              <a:t>niveau de données à communiquer</a:t>
            </a:r>
            <a:r>
              <a:rPr lang="fr-FR" sz="2200" noProof="0" dirty="0" smtClean="0">
                <a:solidFill>
                  <a:srgbClr val="000000"/>
                </a:solidFill>
                <a:ea typeface="ＭＳ Ｐゴシック" pitchFamily="34" charset="-128"/>
              </a:rPr>
              <a:t> : Les dossiers des cas ne doivent jamais être partagés hors du cadre de le référencement et sans le consentement éclairé écrit du client. </a:t>
            </a:r>
          </a:p>
          <a:p>
            <a:pPr>
              <a:buFontTx/>
              <a:buChar char="•"/>
              <a:defRPr/>
            </a:pPr>
            <a:r>
              <a:rPr lang="fr-FR" sz="2200" b="1" noProof="0" dirty="0" smtClean="0">
                <a:solidFill>
                  <a:srgbClr val="000000"/>
                </a:solidFill>
                <a:ea typeface="ＭＳ Ｐゴシック" pitchFamily="34" charset="-128"/>
              </a:rPr>
              <a:t>Sécurité</a:t>
            </a:r>
            <a:r>
              <a:rPr lang="fr-FR" sz="2200" noProof="0" dirty="0" smtClean="0">
                <a:solidFill>
                  <a:srgbClr val="000000"/>
                </a:solidFill>
                <a:ea typeface="ＭＳ Ｐゴシック" pitchFamily="34" charset="-128"/>
              </a:rPr>
              <a:t> de tous les intervenants</a:t>
            </a:r>
          </a:p>
          <a:p>
            <a:pPr>
              <a:buFontTx/>
              <a:buChar char="•"/>
              <a:defRPr/>
            </a:pPr>
            <a:r>
              <a:rPr lang="fr-FR" sz="2200" b="1" noProof="0" dirty="0" smtClean="0">
                <a:solidFill>
                  <a:srgbClr val="000000"/>
                </a:solidFill>
                <a:ea typeface="ＭＳ Ｐゴシック" pitchFamily="34" charset="-128"/>
              </a:rPr>
              <a:t>Partage des informations</a:t>
            </a:r>
            <a:r>
              <a:rPr lang="fr-FR" sz="2200" noProof="0" dirty="0" smtClean="0">
                <a:solidFill>
                  <a:srgbClr val="000000"/>
                </a:solidFill>
                <a:ea typeface="ＭＳ Ｐゴシック" pitchFamily="34" charset="-128"/>
              </a:rPr>
              <a:t> dans un sens </a:t>
            </a:r>
          </a:p>
          <a:p>
            <a:pPr>
              <a:buFontTx/>
              <a:buChar char="•"/>
              <a:defRPr/>
            </a:pPr>
            <a:r>
              <a:rPr lang="fr-FR" sz="2200" b="1" noProof="0" dirty="0" smtClean="0">
                <a:solidFill>
                  <a:srgbClr val="000000"/>
                </a:solidFill>
                <a:ea typeface="ＭＳ Ｐゴシック" pitchFamily="34" charset="-128"/>
              </a:rPr>
              <a:t>Aucune procédure en place </a:t>
            </a:r>
            <a:r>
              <a:rPr lang="fr-FR" sz="2200" noProof="0" dirty="0" smtClean="0">
                <a:solidFill>
                  <a:srgbClr val="000000"/>
                </a:solidFill>
                <a:ea typeface="ＭＳ Ｐゴシック" pitchFamily="34" charset="-128"/>
              </a:rPr>
              <a:t>pour motiver le partage d'informations</a:t>
            </a:r>
          </a:p>
          <a:p>
            <a:pPr>
              <a:buFontTx/>
              <a:buChar char="•"/>
              <a:defRPr/>
            </a:pPr>
            <a:endParaRPr lang="fr-FR" sz="2000" noProof="0" dirty="0" smtClean="0">
              <a:solidFill>
                <a:srgbClr val="000000"/>
              </a:solidFill>
              <a:ea typeface="ＭＳ Ｐゴシック" pitchFamily="34" charset="-128"/>
            </a:endParaRPr>
          </a:p>
          <a:p>
            <a:pPr algn="ctr">
              <a:defRPr/>
            </a:pPr>
            <a:r>
              <a:rPr lang="fr-FR" sz="1600" i="1" noProof="0" dirty="0" smtClean="0">
                <a:solidFill>
                  <a:srgbClr val="000000"/>
                </a:solidFill>
                <a:ea typeface="ＭＳ Ｐゴシック" pitchFamily="34" charset="-128"/>
              </a:rPr>
              <a:t>Source : The </a:t>
            </a:r>
            <a:r>
              <a:rPr lang="fr-FR" sz="1600" i="1" noProof="0" dirty="0" err="1" smtClean="0">
                <a:solidFill>
                  <a:srgbClr val="000000"/>
                </a:solidFill>
                <a:ea typeface="ＭＳ Ｐゴシック" pitchFamily="34" charset="-128"/>
              </a:rPr>
              <a:t>Gender</a:t>
            </a:r>
            <a:r>
              <a:rPr lang="fr-FR" sz="1600" i="1" noProof="0" dirty="0" smtClean="0">
                <a:solidFill>
                  <a:srgbClr val="000000"/>
                </a:solidFill>
                <a:ea typeface="ＭＳ Ｐゴシック" pitchFamily="34" charset="-128"/>
              </a:rPr>
              <a:t> </a:t>
            </a:r>
            <a:r>
              <a:rPr lang="fr-FR" sz="1600" i="1" noProof="0" dirty="0" err="1" smtClean="0">
                <a:solidFill>
                  <a:srgbClr val="000000"/>
                </a:solidFill>
                <a:ea typeface="ＭＳ Ｐゴシック" pitchFamily="34" charset="-128"/>
              </a:rPr>
              <a:t>Based</a:t>
            </a:r>
            <a:r>
              <a:rPr lang="fr-FR" sz="1600" i="1" noProof="0" dirty="0" smtClean="0">
                <a:solidFill>
                  <a:srgbClr val="000000"/>
                </a:solidFill>
                <a:ea typeface="ＭＳ Ｐゴシック" pitchFamily="34" charset="-128"/>
              </a:rPr>
              <a:t> Violence Information Management System User Guide</a:t>
            </a:r>
          </a:p>
          <a:p>
            <a:pPr>
              <a:buFontTx/>
              <a:buChar char="•"/>
              <a:defRPr/>
            </a:pPr>
            <a:endParaRPr lang="fr-FR" sz="1600" i="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3904471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AutoShape 31"/>
          <p:cNvSpPr>
            <a:spLocks noChangeArrowheads="1"/>
          </p:cNvSpPr>
          <p:nvPr/>
        </p:nvSpPr>
        <p:spPr bwMode="auto">
          <a:xfrm>
            <a:off x="5638800" y="2795588"/>
            <a:ext cx="3351213" cy="1106487"/>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dirty="0">
                <a:solidFill>
                  <a:srgbClr val="000000"/>
                </a:solidFill>
              </a:rPr>
              <a:t>3.</a:t>
            </a:r>
            <a:r>
              <a:rPr lang="en-US" altLang="fr-FR" sz="2000" dirty="0">
                <a:solidFill>
                  <a:srgbClr val="000000"/>
                </a:solidFill>
              </a:rPr>
              <a:t> </a:t>
            </a:r>
            <a:r>
              <a:rPr lang="en-US" altLang="fr-FR" sz="2000" dirty="0" err="1">
                <a:solidFill>
                  <a:srgbClr val="000000"/>
                </a:solidFill>
              </a:rPr>
              <a:t>Élaborer</a:t>
            </a:r>
            <a:r>
              <a:rPr lang="en-US" altLang="fr-FR" sz="2000" dirty="0">
                <a:solidFill>
                  <a:srgbClr val="000000"/>
                </a:solidFill>
              </a:rPr>
              <a:t> un </a:t>
            </a:r>
            <a:r>
              <a:rPr lang="fr-FR" altLang="fr-FR" sz="2000" b="1" dirty="0" smtClean="0">
                <a:solidFill>
                  <a:srgbClr val="000000"/>
                </a:solidFill>
              </a:rPr>
              <a:t>plan de prise en charge</a:t>
            </a:r>
            <a:r>
              <a:rPr lang="en-US" altLang="fr-FR" sz="2000" dirty="0" smtClean="0">
                <a:solidFill>
                  <a:srgbClr val="000000"/>
                </a:solidFill>
              </a:rPr>
              <a:t> </a:t>
            </a:r>
            <a:r>
              <a:rPr lang="en-US" altLang="fr-FR" sz="2000" dirty="0">
                <a:solidFill>
                  <a:srgbClr val="000000"/>
                </a:solidFill>
              </a:rPr>
              <a:t>pour </a:t>
            </a:r>
            <a:r>
              <a:rPr lang="en-US" altLang="fr-FR" sz="2000" dirty="0" err="1">
                <a:solidFill>
                  <a:srgbClr val="000000"/>
                </a:solidFill>
              </a:rPr>
              <a:t>chaque</a:t>
            </a:r>
            <a:r>
              <a:rPr lang="en-US" altLang="fr-FR" sz="2000" dirty="0">
                <a:solidFill>
                  <a:srgbClr val="000000"/>
                </a:solidFill>
              </a:rPr>
              <a:t> enfant. </a:t>
            </a:r>
          </a:p>
        </p:txBody>
      </p:sp>
      <p:sp>
        <p:nvSpPr>
          <p:cNvPr id="308227" name="AutoShape 29"/>
          <p:cNvSpPr>
            <a:spLocks noChangeArrowheads="1"/>
          </p:cNvSpPr>
          <p:nvPr/>
        </p:nvSpPr>
        <p:spPr bwMode="auto">
          <a:xfrm>
            <a:off x="5435600" y="4578350"/>
            <a:ext cx="3554413" cy="1387475"/>
          </a:xfrm>
          <a:prstGeom prst="roundRect">
            <a:avLst>
              <a:gd name="adj" fmla="val 16667"/>
            </a:avLst>
          </a:prstGeom>
          <a:solidFill>
            <a:srgbClr val="FFFFFF"/>
          </a:solidFill>
          <a:ln w="38100">
            <a:solidFill>
              <a:srgbClr val="FF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dirty="0">
                <a:solidFill>
                  <a:srgbClr val="000000"/>
                </a:solidFill>
              </a:rPr>
              <a:t>4. </a:t>
            </a:r>
            <a:r>
              <a:rPr lang="en-US" altLang="fr-FR" sz="2000" b="1" dirty="0" err="1" smtClean="0">
                <a:solidFill>
                  <a:srgbClr val="000000"/>
                </a:solidFill>
              </a:rPr>
              <a:t>Mettre</a:t>
            </a:r>
            <a:r>
              <a:rPr lang="en-US" altLang="fr-FR" sz="2000" b="1" dirty="0" smtClean="0">
                <a:solidFill>
                  <a:srgbClr val="000000"/>
                </a:solidFill>
              </a:rPr>
              <a:t> en oeuvre </a:t>
            </a:r>
            <a:r>
              <a:rPr lang="en-US" altLang="fr-FR" sz="2000" b="1" dirty="0">
                <a:solidFill>
                  <a:srgbClr val="000000"/>
                </a:solidFill>
              </a:rPr>
              <a:t>le </a:t>
            </a:r>
            <a:r>
              <a:rPr lang="fr-FR" altLang="fr-FR" sz="2000" b="1" dirty="0" smtClean="0">
                <a:solidFill>
                  <a:srgbClr val="000000"/>
                </a:solidFill>
              </a:rPr>
              <a:t>plan de prise en charge</a:t>
            </a:r>
            <a:r>
              <a:rPr lang="en-US" altLang="fr-FR" sz="2000" dirty="0" smtClean="0">
                <a:solidFill>
                  <a:srgbClr val="000000"/>
                </a:solidFill>
              </a:rPr>
              <a:t>, </a:t>
            </a:r>
            <a:r>
              <a:rPr lang="en-US" altLang="fr-FR" sz="2000" dirty="0">
                <a:solidFill>
                  <a:srgbClr val="000000"/>
                </a:solidFill>
              </a:rPr>
              <a:t>y </a:t>
            </a:r>
            <a:r>
              <a:rPr lang="en-US" altLang="fr-FR" sz="2000" dirty="0" err="1">
                <a:solidFill>
                  <a:srgbClr val="000000"/>
                </a:solidFill>
              </a:rPr>
              <a:t>compris</a:t>
            </a:r>
            <a:r>
              <a:rPr lang="en-US" altLang="fr-FR" sz="2000" dirty="0">
                <a:solidFill>
                  <a:srgbClr val="000000"/>
                </a:solidFill>
              </a:rPr>
              <a:t> un </a:t>
            </a:r>
            <a:r>
              <a:rPr lang="en-US" altLang="fr-FR" sz="2000" dirty="0" err="1">
                <a:solidFill>
                  <a:srgbClr val="000000"/>
                </a:solidFill>
              </a:rPr>
              <a:t>soutien</a:t>
            </a:r>
            <a:r>
              <a:rPr lang="en-US" altLang="fr-FR" sz="2000" dirty="0">
                <a:solidFill>
                  <a:srgbClr val="000000"/>
                </a:solidFill>
              </a:rPr>
              <a:t> direct et des services </a:t>
            </a:r>
            <a:r>
              <a:rPr lang="fr-FR" altLang="fr-FR" sz="2000" dirty="0" smtClean="0">
                <a:solidFill>
                  <a:srgbClr val="000000"/>
                </a:solidFill>
              </a:rPr>
              <a:t>de référencement</a:t>
            </a:r>
            <a:r>
              <a:rPr lang="en-US" altLang="fr-FR" sz="2000" dirty="0" smtClean="0">
                <a:solidFill>
                  <a:srgbClr val="000000"/>
                </a:solidFill>
              </a:rPr>
              <a:t>. </a:t>
            </a:r>
            <a:endParaRPr lang="en-US" altLang="fr-FR" sz="2000" dirty="0">
              <a:solidFill>
                <a:srgbClr val="000000"/>
              </a:solidFill>
            </a:endParaRPr>
          </a:p>
        </p:txBody>
      </p:sp>
      <p:sp>
        <p:nvSpPr>
          <p:cNvPr id="308228" name="AutoShape 32"/>
          <p:cNvSpPr>
            <a:spLocks noChangeArrowheads="1"/>
          </p:cNvSpPr>
          <p:nvPr/>
        </p:nvSpPr>
        <p:spPr bwMode="auto">
          <a:xfrm>
            <a:off x="115888" y="4989513"/>
            <a:ext cx="3552825" cy="976312"/>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dirty="0">
                <a:solidFill>
                  <a:srgbClr val="000000"/>
                </a:solidFill>
              </a:rPr>
              <a:t>5. </a:t>
            </a:r>
            <a:r>
              <a:rPr lang="en-US" altLang="fr-FR" sz="2000" dirty="0" err="1" smtClean="0">
                <a:solidFill>
                  <a:srgbClr val="000000"/>
                </a:solidFill>
              </a:rPr>
              <a:t>Suivi</a:t>
            </a:r>
            <a:r>
              <a:rPr lang="en-US" altLang="fr-FR" sz="2000" dirty="0" smtClean="0">
                <a:solidFill>
                  <a:srgbClr val="000000"/>
                </a:solidFill>
              </a:rPr>
              <a:t> et revue </a:t>
            </a:r>
            <a:r>
              <a:rPr lang="en-US" altLang="fr-FR" sz="2000" dirty="0" err="1" smtClean="0">
                <a:solidFill>
                  <a:srgbClr val="000000"/>
                </a:solidFill>
              </a:rPr>
              <a:t>réguliers</a:t>
            </a:r>
            <a:r>
              <a:rPr lang="en-US" altLang="fr-FR" sz="2000" dirty="0" smtClean="0">
                <a:solidFill>
                  <a:srgbClr val="000000"/>
                </a:solidFill>
              </a:rPr>
              <a:t> du dossier</a:t>
            </a:r>
            <a:endParaRPr lang="en-GB" altLang="fr-FR" sz="2000" dirty="0">
              <a:solidFill>
                <a:srgbClr val="000000"/>
              </a:solidFill>
            </a:endParaRPr>
          </a:p>
        </p:txBody>
      </p:sp>
      <p:sp>
        <p:nvSpPr>
          <p:cNvPr id="308229" name="AutoShape 33"/>
          <p:cNvSpPr>
            <a:spLocks noChangeArrowheads="1"/>
          </p:cNvSpPr>
          <p:nvPr/>
        </p:nvSpPr>
        <p:spPr bwMode="auto">
          <a:xfrm>
            <a:off x="803275" y="3343275"/>
            <a:ext cx="1889125" cy="793750"/>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dirty="0">
                <a:solidFill>
                  <a:srgbClr val="000000"/>
                </a:solidFill>
              </a:rPr>
              <a:t>6. </a:t>
            </a:r>
            <a:r>
              <a:rPr lang="en-US" altLang="fr-FR" sz="2000" b="1" dirty="0" err="1">
                <a:solidFill>
                  <a:srgbClr val="000000"/>
                </a:solidFill>
              </a:rPr>
              <a:t>Clôturer</a:t>
            </a:r>
            <a:r>
              <a:rPr lang="en-US" altLang="fr-FR" sz="2000" b="1" dirty="0">
                <a:solidFill>
                  <a:srgbClr val="000000"/>
                </a:solidFill>
              </a:rPr>
              <a:t> le </a:t>
            </a:r>
            <a:r>
              <a:rPr lang="en-US" altLang="fr-FR" sz="2000" b="1" dirty="0" smtClean="0">
                <a:solidFill>
                  <a:srgbClr val="000000"/>
                </a:solidFill>
              </a:rPr>
              <a:t>dossier</a:t>
            </a:r>
            <a:endParaRPr lang="en-US" altLang="fr-FR" sz="2000" b="1" dirty="0">
              <a:solidFill>
                <a:srgbClr val="000000"/>
              </a:solidFill>
            </a:endParaRPr>
          </a:p>
        </p:txBody>
      </p:sp>
      <p:sp>
        <p:nvSpPr>
          <p:cNvPr id="308230" name="AutoShape 28"/>
          <p:cNvSpPr>
            <a:spLocks noChangeArrowheads="1"/>
          </p:cNvSpPr>
          <p:nvPr/>
        </p:nvSpPr>
        <p:spPr bwMode="auto">
          <a:xfrm>
            <a:off x="5435600" y="830263"/>
            <a:ext cx="3554413" cy="1389062"/>
          </a:xfrm>
          <a:prstGeom prst="roundRect">
            <a:avLst>
              <a:gd name="adj" fmla="val 16667"/>
            </a:avLst>
          </a:prstGeom>
          <a:solidFill>
            <a:srgbClr val="FFFFFF"/>
          </a:solidFill>
          <a:ln w="9525">
            <a:solidFill>
              <a:schemeClr val="tx1"/>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dirty="0">
                <a:solidFill>
                  <a:srgbClr val="000000"/>
                </a:solidFill>
              </a:rPr>
              <a:t>2. </a:t>
            </a:r>
            <a:r>
              <a:rPr lang="en-US" altLang="fr-FR" sz="2000" b="1" dirty="0" err="1">
                <a:solidFill>
                  <a:srgbClr val="000000"/>
                </a:solidFill>
              </a:rPr>
              <a:t>Évaluer</a:t>
            </a:r>
            <a:r>
              <a:rPr lang="en-US" altLang="fr-FR" sz="2000" b="1" dirty="0">
                <a:solidFill>
                  <a:srgbClr val="000000"/>
                </a:solidFill>
              </a:rPr>
              <a:t> </a:t>
            </a:r>
            <a:r>
              <a:rPr lang="en-US" altLang="fr-FR" sz="2000" dirty="0">
                <a:solidFill>
                  <a:srgbClr val="000000"/>
                </a:solidFill>
              </a:rPr>
              <a:t>les </a:t>
            </a:r>
            <a:r>
              <a:rPr lang="en-US" altLang="fr-FR" sz="2000" dirty="0" err="1" smtClean="0">
                <a:solidFill>
                  <a:srgbClr val="000000"/>
                </a:solidFill>
              </a:rPr>
              <a:t>besoins</a:t>
            </a:r>
            <a:r>
              <a:rPr lang="en-US" altLang="fr-FR" sz="2000" dirty="0" smtClean="0">
                <a:solidFill>
                  <a:srgbClr val="000000"/>
                </a:solidFill>
              </a:rPr>
              <a:t> des </a:t>
            </a:r>
            <a:r>
              <a:rPr lang="en-US" altLang="fr-FR" sz="2000" dirty="0" err="1">
                <a:solidFill>
                  <a:srgbClr val="000000"/>
                </a:solidFill>
              </a:rPr>
              <a:t>enfants</a:t>
            </a:r>
            <a:r>
              <a:rPr lang="en-US" altLang="fr-FR" sz="2000" dirty="0">
                <a:solidFill>
                  <a:srgbClr val="000000"/>
                </a:solidFill>
              </a:rPr>
              <a:t> et des </a:t>
            </a:r>
            <a:r>
              <a:rPr lang="en-US" altLang="fr-FR" sz="2000" dirty="0" err="1">
                <a:solidFill>
                  <a:srgbClr val="000000"/>
                </a:solidFill>
              </a:rPr>
              <a:t>familles</a:t>
            </a:r>
            <a:r>
              <a:rPr lang="en-US" altLang="fr-FR" sz="2000" dirty="0">
                <a:solidFill>
                  <a:srgbClr val="000000"/>
                </a:solidFill>
              </a:rPr>
              <a:t>. </a:t>
            </a:r>
          </a:p>
        </p:txBody>
      </p:sp>
      <p:cxnSp>
        <p:nvCxnSpPr>
          <p:cNvPr id="308231" name="AutoShape 34"/>
          <p:cNvCxnSpPr>
            <a:cxnSpLocks noChangeShapeType="1"/>
          </p:cNvCxnSpPr>
          <p:nvPr/>
        </p:nvCxnSpPr>
        <p:spPr bwMode="auto">
          <a:xfrm>
            <a:off x="3903663" y="1419225"/>
            <a:ext cx="13366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8232" name="AutoShape 35"/>
          <p:cNvCxnSpPr>
            <a:cxnSpLocks noChangeShapeType="1"/>
          </p:cNvCxnSpPr>
          <p:nvPr/>
        </p:nvCxnSpPr>
        <p:spPr bwMode="auto">
          <a:xfrm flipV="1">
            <a:off x="3592513" y="1855788"/>
            <a:ext cx="1617662" cy="2971800"/>
          </a:xfrm>
          <a:prstGeom prst="straightConnector1">
            <a:avLst/>
          </a:prstGeom>
          <a:noFill/>
          <a:ln w="38100">
            <a:solidFill>
              <a:srgbClr val="000000"/>
            </a:solidFill>
            <a:prstDash val="dash"/>
            <a:round/>
            <a:headEnd/>
            <a:tailEnd type="triangle" w="med" len="med"/>
          </a:ln>
          <a:extLst>
            <a:ext uri="{909E8E84-426E-40dd-AFC4-6F175D3DCCD1}">
              <a14:hiddenFill xmlns:a14="http://schemas.microsoft.com/office/drawing/2010/main">
                <a:noFill/>
              </a14:hiddenFill>
            </a:ext>
          </a:extLst>
        </p:spPr>
      </p:cxnSp>
      <p:cxnSp>
        <p:nvCxnSpPr>
          <p:cNvPr id="308233" name="AutoShape 36"/>
          <p:cNvCxnSpPr>
            <a:cxnSpLocks noChangeShapeType="1"/>
          </p:cNvCxnSpPr>
          <p:nvPr/>
        </p:nvCxnSpPr>
        <p:spPr bwMode="auto">
          <a:xfrm>
            <a:off x="7213600" y="2355850"/>
            <a:ext cx="0" cy="344488"/>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8234" name="AutoShape 37"/>
          <p:cNvCxnSpPr>
            <a:cxnSpLocks noChangeShapeType="1"/>
          </p:cNvCxnSpPr>
          <p:nvPr/>
        </p:nvCxnSpPr>
        <p:spPr bwMode="auto">
          <a:xfrm>
            <a:off x="7243763" y="4137025"/>
            <a:ext cx="0" cy="296863"/>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8235" name="AutoShape 38"/>
          <p:cNvCxnSpPr>
            <a:cxnSpLocks noChangeShapeType="1"/>
          </p:cNvCxnSpPr>
          <p:nvPr/>
        </p:nvCxnSpPr>
        <p:spPr bwMode="auto">
          <a:xfrm flipH="1">
            <a:off x="3833813" y="5387975"/>
            <a:ext cx="14763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8236" name="AutoShape 40"/>
          <p:cNvCxnSpPr>
            <a:cxnSpLocks noChangeShapeType="1"/>
          </p:cNvCxnSpPr>
          <p:nvPr/>
        </p:nvCxnSpPr>
        <p:spPr bwMode="auto">
          <a:xfrm flipV="1">
            <a:off x="1760538" y="4217988"/>
            <a:ext cx="0" cy="630237"/>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08237" name="AutoShape 27"/>
          <p:cNvSpPr>
            <a:spLocks noChangeArrowheads="1"/>
          </p:cNvSpPr>
          <p:nvPr/>
        </p:nvSpPr>
        <p:spPr bwMode="auto">
          <a:xfrm>
            <a:off x="103188" y="815975"/>
            <a:ext cx="3552825" cy="1800225"/>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a:solidFill>
                  <a:srgbClr val="000000"/>
                </a:solidFill>
              </a:rPr>
              <a:t>1. Identifier et enregistrer</a:t>
            </a:r>
            <a:r>
              <a:rPr lang="en-US" altLang="fr-FR" sz="2000">
                <a:solidFill>
                  <a:srgbClr val="000000"/>
                </a:solidFill>
              </a:rPr>
              <a:t> les enfants vulnérables, y compris la sensibilisation des communautés affectées</a:t>
            </a:r>
          </a:p>
        </p:txBody>
      </p:sp>
      <p:sp>
        <p:nvSpPr>
          <p:cNvPr id="307214" name="Rectangle 3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0"/>
              </a:spcBef>
              <a:spcAft>
                <a:spcPct val="0"/>
              </a:spcAft>
              <a:defRPr/>
            </a:pPr>
            <a:endParaRPr lang="en-GB">
              <a:solidFill>
                <a:srgbClr val="000000"/>
              </a:solidFill>
              <a:latin typeface="Arial" charset="0"/>
              <a:ea typeface="ＭＳ Ｐゴシック" pitchFamily="34" charset="-128"/>
            </a:endParaRPr>
          </a:p>
        </p:txBody>
      </p:sp>
      <p:sp>
        <p:nvSpPr>
          <p:cNvPr id="307215" name="Rectangle 40"/>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eaLnBrk="0" fontAlgn="base" hangingPunct="0">
              <a:spcBef>
                <a:spcPct val="0"/>
              </a:spcBef>
              <a:spcAft>
                <a:spcPct val="0"/>
              </a:spcAft>
              <a:defRPr/>
            </a:pPr>
            <a:endParaRPr lang="en-US">
              <a:solidFill>
                <a:srgbClr val="000000"/>
              </a:solidFill>
              <a:latin typeface="Arial" charset="0"/>
              <a:ea typeface="ＭＳ Ｐゴシック" pitchFamily="34" charset="-128"/>
              <a:cs typeface="Arial" charset="0"/>
            </a:endParaRPr>
          </a:p>
        </p:txBody>
      </p:sp>
    </p:spTree>
    <p:extLst>
      <p:ext uri="{BB962C8B-B14F-4D97-AF65-F5344CB8AC3E}">
        <p14:creationId xmlns:p14="http://schemas.microsoft.com/office/powerpoint/2010/main" val="24610890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Title 1"/>
          <p:cNvSpPr>
            <a:spLocks noGrp="1"/>
          </p:cNvSpPr>
          <p:nvPr>
            <p:ph type="title"/>
          </p:nvPr>
        </p:nvSpPr>
        <p:spPr/>
        <p:txBody>
          <a:bodyPr/>
          <a:lstStyle/>
          <a:p>
            <a:pPr>
              <a:defRPr/>
            </a:pPr>
            <a:r>
              <a:rPr lang="fr-FR" b="1" u="sng" noProof="0" dirty="0" smtClean="0">
                <a:solidFill>
                  <a:srgbClr val="000000"/>
                </a:solidFill>
                <a:ea typeface="ＭＳ Ｐゴシック" pitchFamily="34" charset="-128"/>
              </a:rPr>
              <a:t>Partage des données signalétiques</a:t>
            </a:r>
            <a:r>
              <a:rPr lang="fr-FR" u="sng" noProof="0" dirty="0" smtClean="0">
                <a:solidFill>
                  <a:srgbClr val="000000"/>
                </a:solidFill>
                <a:ea typeface="ＭＳ Ｐゴシック" pitchFamily="34" charset="-128"/>
              </a:rPr>
              <a:t> (dans le cadre d'un référencement)</a:t>
            </a:r>
          </a:p>
        </p:txBody>
      </p:sp>
      <p:sp>
        <p:nvSpPr>
          <p:cNvPr id="322563" name="Content Placeholder 2"/>
          <p:cNvSpPr>
            <a:spLocks noGrp="1"/>
          </p:cNvSpPr>
          <p:nvPr>
            <p:ph idx="1"/>
          </p:nvPr>
        </p:nvSpPr>
        <p:spPr>
          <a:xfrm>
            <a:off x="107950" y="1700213"/>
            <a:ext cx="9036050" cy="4392612"/>
          </a:xfrm>
        </p:spPr>
        <p:txBody>
          <a:bodyPr/>
          <a:lstStyle/>
          <a:p>
            <a:pPr>
              <a:buFontTx/>
              <a:buChar char="•"/>
              <a:defRPr/>
            </a:pPr>
            <a:r>
              <a:rPr lang="fr-FR" noProof="0" dirty="0" smtClean="0">
                <a:solidFill>
                  <a:srgbClr val="000000"/>
                </a:solidFill>
                <a:ea typeface="ＭＳ Ｐゴシック" pitchFamily="34" charset="-128"/>
              </a:rPr>
              <a:t>Les enfants et familles sont susceptibles d'être en contact avec plusieurs </a:t>
            </a:r>
            <a:r>
              <a:rPr lang="en-US" noProof="0" dirty="0" err="1" smtClean="0">
                <a:solidFill>
                  <a:srgbClr val="000000"/>
                </a:solidFill>
                <a:ea typeface="ＭＳ Ｐゴシック" pitchFamily="34" charset="-128"/>
              </a:rPr>
              <a:t>agence</a:t>
            </a:r>
            <a:r>
              <a:rPr lang="fr-FR" noProof="0" dirty="0" smtClean="0">
                <a:solidFill>
                  <a:srgbClr val="000000"/>
                </a:solidFill>
                <a:ea typeface="ＭＳ Ｐゴシック" pitchFamily="34" charset="-128"/>
              </a:rPr>
              <a:t>s</a:t>
            </a:r>
          </a:p>
          <a:p>
            <a:pPr>
              <a:buFontTx/>
              <a:buChar char="•"/>
              <a:defRPr/>
            </a:pPr>
            <a:endParaRPr lang="fr-FR" noProof="0" dirty="0" smtClean="0">
              <a:solidFill>
                <a:srgbClr val="000000"/>
              </a:solidFill>
              <a:ea typeface="ＭＳ Ｐゴシック" pitchFamily="34" charset="-128"/>
            </a:endParaRPr>
          </a:p>
          <a:p>
            <a:pPr>
              <a:buFontTx/>
              <a:buChar char="•"/>
              <a:defRPr/>
            </a:pPr>
            <a:r>
              <a:rPr lang="fr-FR" noProof="0" dirty="0" smtClean="0">
                <a:solidFill>
                  <a:srgbClr val="000000"/>
                </a:solidFill>
                <a:ea typeface="ＭＳ Ｐゴシック" pitchFamily="34" charset="-128"/>
              </a:rPr>
              <a:t>Le non partage des informations conduire à ce que certaines informations vitales nous échappent, ce qui pourrait nuire à l'enfant</a:t>
            </a:r>
          </a:p>
          <a:p>
            <a:pPr>
              <a:buFontTx/>
              <a:buChar char="•"/>
              <a:defRPr/>
            </a:pPr>
            <a:endParaRPr lang="fr-FR" noProof="0" dirty="0" smtClean="0">
              <a:solidFill>
                <a:srgbClr val="000000"/>
              </a:solidFill>
              <a:ea typeface="ＭＳ Ｐゴシック" pitchFamily="34" charset="-128"/>
            </a:endParaRPr>
          </a:p>
          <a:p>
            <a:pPr>
              <a:buFontTx/>
              <a:buChar char="•"/>
              <a:defRPr/>
            </a:pPr>
            <a:r>
              <a:rPr lang="fr-FR" noProof="0" dirty="0" smtClean="0">
                <a:solidFill>
                  <a:srgbClr val="000000"/>
                </a:solidFill>
                <a:ea typeface="ＭＳ Ｐゴシック" pitchFamily="34" charset="-128"/>
              </a:rPr>
              <a:t>La façon dont on prend en charge un dossier pourrait influencer l'ensemble du processus de gestion de cas et les relations entre la famille et d'autres travailleurs sociaux.</a:t>
            </a:r>
          </a:p>
          <a:p>
            <a:pPr>
              <a:buFontTx/>
              <a:buChar cha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427679686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Title 1"/>
          <p:cNvSpPr>
            <a:spLocks noGrp="1"/>
          </p:cNvSpPr>
          <p:nvPr>
            <p:ph type="title"/>
          </p:nvPr>
        </p:nvSpPr>
        <p:spPr/>
        <p:txBody>
          <a:bodyPr/>
          <a:lstStyle/>
          <a:p>
            <a:pPr>
              <a:defRPr/>
            </a:pPr>
            <a:r>
              <a:rPr lang="fr-FR" b="1" u="sng" noProof="0" smtClean="0">
                <a:solidFill>
                  <a:srgbClr val="000000"/>
                </a:solidFill>
                <a:ea typeface="ＭＳ Ｐゴシック" pitchFamily="34" charset="-128"/>
              </a:rPr>
              <a:t>Divulgation des données anonymes</a:t>
            </a:r>
          </a:p>
        </p:txBody>
      </p:sp>
      <p:sp>
        <p:nvSpPr>
          <p:cNvPr id="323587" name="Content Placeholder 2"/>
          <p:cNvSpPr>
            <a:spLocks noGrp="1"/>
          </p:cNvSpPr>
          <p:nvPr>
            <p:ph idx="1"/>
          </p:nvPr>
        </p:nvSpPr>
        <p:spPr>
          <a:xfrm>
            <a:off x="250825" y="1700213"/>
            <a:ext cx="8713788" cy="4392612"/>
          </a:xfrm>
        </p:spPr>
        <p:txBody>
          <a:bodyPr/>
          <a:lstStyle/>
          <a:p>
            <a:pPr>
              <a:buFontTx/>
              <a:buChar char="•"/>
              <a:defRPr/>
            </a:pPr>
            <a:r>
              <a:rPr lang="fr-FR" sz="1900" b="1" noProof="0" dirty="0" smtClean="0">
                <a:solidFill>
                  <a:srgbClr val="000000"/>
                </a:solidFill>
                <a:ea typeface="ＭＳ Ｐゴシック" pitchFamily="34" charset="-128"/>
              </a:rPr>
              <a:t>Communiquer sur les lacunes de la programmation</a:t>
            </a:r>
            <a:r>
              <a:rPr lang="fr-FR" sz="1900" noProof="0" dirty="0" smtClean="0">
                <a:solidFill>
                  <a:srgbClr val="000000"/>
                </a:solidFill>
                <a:ea typeface="ＭＳ Ｐゴシック" pitchFamily="34" charset="-128"/>
              </a:rPr>
              <a:t> : en analysant les données compilées auprès de tous les acteurs dans le système de gestion de cas nous pouvons identifier les lacunes et réexaminer </a:t>
            </a:r>
            <a:r>
              <a:rPr lang="fr-FR" sz="1900" dirty="0">
                <a:solidFill>
                  <a:srgbClr val="000000"/>
                </a:solidFill>
                <a:ea typeface="ＭＳ Ｐゴシック" pitchFamily="34" charset="-128"/>
              </a:rPr>
              <a:t>l</a:t>
            </a:r>
            <a:r>
              <a:rPr lang="fr-FR" sz="1900" noProof="0" dirty="0" smtClean="0">
                <a:solidFill>
                  <a:srgbClr val="000000"/>
                </a:solidFill>
                <a:ea typeface="ＭＳ Ｐゴシック" pitchFamily="34" charset="-128"/>
              </a:rPr>
              <a:t>es programmes afin de les combler. </a:t>
            </a:r>
          </a:p>
          <a:p>
            <a:pPr>
              <a:buFontTx/>
              <a:buChar char="•"/>
              <a:defRPr/>
            </a:pPr>
            <a:r>
              <a:rPr lang="fr-FR" sz="1900" b="1" noProof="0" dirty="0" smtClean="0">
                <a:solidFill>
                  <a:srgbClr val="000000"/>
                </a:solidFill>
                <a:ea typeface="ＭＳ Ｐゴシック" pitchFamily="34" charset="-128"/>
              </a:rPr>
              <a:t>Analyse des tendances</a:t>
            </a:r>
            <a:r>
              <a:rPr lang="fr-FR" sz="1900" noProof="0" dirty="0" smtClean="0">
                <a:solidFill>
                  <a:srgbClr val="000000"/>
                </a:solidFill>
                <a:ea typeface="ＭＳ Ｐゴシック" pitchFamily="34" charset="-128"/>
              </a:rPr>
              <a:t> : Le partage d'informations peut permettre la comparaison entre différents lieux et organisations sur la durée afin d’identifier des tendances : par exemple des modèles dans des cas de mauvais traitements rapportés.</a:t>
            </a:r>
          </a:p>
          <a:p>
            <a:pPr>
              <a:buFontTx/>
              <a:buChar char="•"/>
              <a:defRPr/>
            </a:pPr>
            <a:r>
              <a:rPr lang="fr-FR" sz="1900" b="1" noProof="0" dirty="0" smtClean="0">
                <a:solidFill>
                  <a:srgbClr val="000000"/>
                </a:solidFill>
                <a:ea typeface="ＭＳ Ｐゴシック" pitchFamily="34" charset="-128"/>
              </a:rPr>
              <a:t>Renforcement de la coordination inter-</a:t>
            </a:r>
            <a:r>
              <a:rPr lang="en-US" sz="1900" b="1" noProof="0" dirty="0" err="1" smtClean="0">
                <a:solidFill>
                  <a:srgbClr val="000000"/>
                </a:solidFill>
                <a:ea typeface="ＭＳ Ｐゴシック" pitchFamily="34" charset="-128"/>
              </a:rPr>
              <a:t>agence</a:t>
            </a:r>
            <a:r>
              <a:rPr lang="fr-FR" sz="1900" b="1" noProof="0" dirty="0" smtClean="0">
                <a:solidFill>
                  <a:srgbClr val="000000"/>
                </a:solidFill>
                <a:ea typeface="ＭＳ Ｐゴシック" pitchFamily="34" charset="-128"/>
              </a:rPr>
              <a:t>s</a:t>
            </a:r>
            <a:r>
              <a:rPr lang="fr-FR" sz="1900" i="1" noProof="0" dirty="0" smtClean="0">
                <a:solidFill>
                  <a:srgbClr val="000000"/>
                </a:solidFill>
                <a:ea typeface="ＭＳ Ｐゴシック" pitchFamily="34" charset="-128"/>
              </a:rPr>
              <a:t> </a:t>
            </a:r>
            <a:r>
              <a:rPr lang="fr-FR" sz="1900" noProof="0" dirty="0" smtClean="0">
                <a:solidFill>
                  <a:srgbClr val="000000"/>
                </a:solidFill>
                <a:ea typeface="ＭＳ Ｐゴシック" pitchFamily="34" charset="-128"/>
              </a:rPr>
              <a:t>Lorsque les lacunes sont comblées de façon coordonnée, les efforts inter-</a:t>
            </a:r>
            <a:r>
              <a:rPr lang="en-US" sz="1900" noProof="0" dirty="0" err="1" smtClean="0">
                <a:solidFill>
                  <a:srgbClr val="000000"/>
                </a:solidFill>
                <a:ea typeface="ＭＳ Ｐゴシック" pitchFamily="34" charset="-128"/>
              </a:rPr>
              <a:t>agence</a:t>
            </a:r>
            <a:r>
              <a:rPr lang="fr-FR" sz="1900" noProof="0" dirty="0" smtClean="0">
                <a:solidFill>
                  <a:srgbClr val="000000"/>
                </a:solidFill>
                <a:ea typeface="ＭＳ Ｐゴシック" pitchFamily="34" charset="-128"/>
              </a:rPr>
              <a:t>s tels que les référencements peuvent être renforcés. </a:t>
            </a:r>
          </a:p>
          <a:p>
            <a:pPr>
              <a:buFontTx/>
              <a:buChar char="•"/>
              <a:defRPr/>
            </a:pPr>
            <a:r>
              <a:rPr lang="fr-FR" sz="1900" b="1" noProof="0" dirty="0" smtClean="0">
                <a:solidFill>
                  <a:srgbClr val="000000"/>
                </a:solidFill>
                <a:ea typeface="ＭＳ Ｐゴシック" pitchFamily="34" charset="-128"/>
              </a:rPr>
              <a:t>Plaidoyer pour l'amélioration de la programmation relative aux VBG</a:t>
            </a:r>
            <a:r>
              <a:rPr lang="fr-FR" sz="1900" noProof="0" dirty="0" smtClean="0">
                <a:solidFill>
                  <a:srgbClr val="000000"/>
                </a:solidFill>
                <a:ea typeface="ＭＳ Ｐゴシック" pitchFamily="34" charset="-128"/>
              </a:rPr>
              <a:t> : Des données bien analysées peuvent motiver le plaidoyer, la sensibilisation et la levée de fonds</a:t>
            </a:r>
            <a:r>
              <a:rPr lang="fr-FR" sz="2000" noProof="0" dirty="0" smtClean="0">
                <a:solidFill>
                  <a:srgbClr val="000000"/>
                </a:solidFill>
                <a:ea typeface="ＭＳ Ｐゴシック" pitchFamily="34" charset="-128"/>
              </a:rPr>
              <a:t>.</a:t>
            </a:r>
          </a:p>
          <a:p>
            <a:pPr>
              <a:defRPr/>
            </a:pPr>
            <a:r>
              <a:rPr lang="fr-FR" noProof="0" dirty="0" smtClean="0">
                <a:solidFill>
                  <a:srgbClr val="000000"/>
                </a:solidFill>
                <a:ea typeface="ＭＳ Ｐゴシック" pitchFamily="34" charset="-128"/>
              </a:rPr>
              <a:t> </a:t>
            </a:r>
            <a:r>
              <a:rPr lang="fr-FR" sz="1800" i="1" noProof="0" dirty="0" smtClean="0">
                <a:solidFill>
                  <a:srgbClr val="000000"/>
                </a:solidFill>
                <a:ea typeface="ＭＳ Ｐゴシック" pitchFamily="34" charset="-128"/>
              </a:rPr>
              <a:t>Source : The </a:t>
            </a:r>
            <a:r>
              <a:rPr lang="fr-FR" sz="1800" i="1" noProof="0" dirty="0" err="1" smtClean="0">
                <a:solidFill>
                  <a:srgbClr val="000000"/>
                </a:solidFill>
                <a:ea typeface="ＭＳ Ｐゴシック" pitchFamily="34" charset="-128"/>
              </a:rPr>
              <a:t>Gender</a:t>
            </a:r>
            <a:r>
              <a:rPr lang="fr-FR" sz="1800" i="1" noProof="0" dirty="0" smtClean="0">
                <a:solidFill>
                  <a:srgbClr val="000000"/>
                </a:solidFill>
                <a:ea typeface="ＭＳ Ｐゴシック" pitchFamily="34" charset="-128"/>
              </a:rPr>
              <a:t> </a:t>
            </a:r>
            <a:r>
              <a:rPr lang="fr-FR" sz="1800" i="1" noProof="0" dirty="0" err="1" smtClean="0">
                <a:solidFill>
                  <a:srgbClr val="000000"/>
                </a:solidFill>
                <a:ea typeface="ＭＳ Ｐゴシック" pitchFamily="34" charset="-128"/>
              </a:rPr>
              <a:t>Based</a:t>
            </a:r>
            <a:r>
              <a:rPr lang="fr-FR" sz="1800" i="1" noProof="0" dirty="0" smtClean="0">
                <a:solidFill>
                  <a:srgbClr val="000000"/>
                </a:solidFill>
                <a:ea typeface="ＭＳ Ｐゴシック" pitchFamily="34" charset="-128"/>
              </a:rPr>
              <a:t> Violence Information Management System User Guide</a:t>
            </a:r>
          </a:p>
          <a:p>
            <a:pPr>
              <a:defRPr/>
            </a:pPr>
            <a:endParaRPr lang="fr-FR" sz="18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955852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Protocoles de partage d'informations...</a:t>
            </a:r>
          </a:p>
        </p:txBody>
      </p:sp>
      <p:sp>
        <p:nvSpPr>
          <p:cNvPr id="324611" name="Content Placeholder 2"/>
          <p:cNvSpPr>
            <a:spLocks noGrp="1"/>
          </p:cNvSpPr>
          <p:nvPr>
            <p:ph idx="1"/>
          </p:nvPr>
        </p:nvSpPr>
        <p:spPr>
          <a:xfrm>
            <a:off x="250825" y="1484313"/>
            <a:ext cx="8569325" cy="4392612"/>
          </a:xfrm>
        </p:spPr>
        <p:txBody>
          <a:bodyPr/>
          <a:lstStyle/>
          <a:p>
            <a:pPr marL="0" indent="0">
              <a:defRPr/>
            </a:pPr>
            <a:r>
              <a:rPr lang="fr-FR" sz="2200" noProof="0" dirty="0" smtClean="0">
                <a:solidFill>
                  <a:srgbClr val="000000"/>
                </a:solidFill>
                <a:ea typeface="ＭＳ Ｐゴシック" pitchFamily="34" charset="-128"/>
              </a:rPr>
              <a:t>Pour assurer des normes de confidentialité et de sécurité à tout moment, tous les partenaires dans un réseau de référencement doivent :  </a:t>
            </a:r>
          </a:p>
          <a:p>
            <a:pPr marL="914400" lvl="2" indent="0">
              <a:buFontTx/>
              <a:buNone/>
              <a:defRPr/>
            </a:pPr>
            <a:endParaRPr lang="fr-FR" sz="2200" noProof="0" dirty="0" smtClean="0">
              <a:solidFill>
                <a:srgbClr val="000000"/>
              </a:solidFill>
              <a:ea typeface="ＭＳ Ｐゴシック" pitchFamily="34" charset="-128"/>
            </a:endParaRPr>
          </a:p>
          <a:p>
            <a:pPr lvl="1">
              <a:buFont typeface="Arial" charset="0"/>
              <a:buChar char="•"/>
              <a:defRPr/>
            </a:pPr>
            <a:r>
              <a:rPr lang="fr-FR" sz="2200" noProof="0" dirty="0" smtClean="0">
                <a:solidFill>
                  <a:srgbClr val="000000"/>
                </a:solidFill>
                <a:ea typeface="ＭＳ Ｐゴシック" pitchFamily="34" charset="-128"/>
              </a:rPr>
              <a:t>Examiner les attentes relatives à la gestion des informations relatives aux dossiers</a:t>
            </a:r>
          </a:p>
          <a:p>
            <a:pPr lvl="1">
              <a:buFont typeface="Arial" charset="0"/>
              <a:buChar char="•"/>
              <a:defRPr/>
            </a:pPr>
            <a:r>
              <a:rPr lang="fr-FR" sz="2200" noProof="0" dirty="0" smtClean="0">
                <a:solidFill>
                  <a:srgbClr val="000000"/>
                </a:solidFill>
                <a:ea typeface="ＭＳ Ｐゴシック" pitchFamily="34" charset="-128"/>
              </a:rPr>
              <a:t>Adopter des protocoles de partage d'informations clairs ou des Procédures opérationnelles normalisées (PON)</a:t>
            </a:r>
          </a:p>
          <a:p>
            <a:pPr marL="0" indent="0">
              <a:defRPr/>
            </a:pPr>
            <a:r>
              <a:rPr lang="fr-FR" sz="2200" noProof="0" dirty="0" smtClean="0">
                <a:solidFill>
                  <a:srgbClr val="000000"/>
                </a:solidFill>
                <a:ea typeface="ＭＳ Ｐゴシック" pitchFamily="34" charset="-128"/>
              </a:rPr>
              <a:t>Si ces procédures ou protocoles sont mis en place entre votre </a:t>
            </a:r>
            <a:r>
              <a:rPr lang="en-US" sz="2200" noProof="0" dirty="0" err="1" smtClean="0">
                <a:solidFill>
                  <a:srgbClr val="000000"/>
                </a:solidFill>
                <a:ea typeface="ＭＳ Ｐゴシック" pitchFamily="34" charset="-128"/>
              </a:rPr>
              <a:t>agence</a:t>
            </a:r>
            <a:r>
              <a:rPr lang="fr-FR" sz="2200" noProof="0" dirty="0" smtClean="0">
                <a:solidFill>
                  <a:srgbClr val="000000"/>
                </a:solidFill>
                <a:ea typeface="ＭＳ Ｐゴシック" pitchFamily="34" charset="-128"/>
              </a:rPr>
              <a:t> et divers prestataires de service, il convient de faire un suivi afin d'assurer que les obligations soient remplies et que les services soient fournis à temps et en toute responsabilité. </a:t>
            </a:r>
          </a:p>
          <a:p>
            <a:pPr marL="0" indent="0">
              <a:defRPr/>
            </a:pPr>
            <a:endParaRPr lang="fr-FR" sz="2200" noProof="0" dirty="0" smtClean="0">
              <a:solidFill>
                <a:srgbClr val="000000"/>
              </a:solidFill>
              <a:ea typeface="ＭＳ Ｐゴシック" pitchFamily="34" charset="-128"/>
            </a:endParaRPr>
          </a:p>
          <a:p>
            <a:pPr marL="0" indent="0" algn="ctr">
              <a:defRPr/>
            </a:pPr>
            <a:r>
              <a:rPr lang="fr-FR" sz="1600" noProof="0" dirty="0" smtClean="0">
                <a:solidFill>
                  <a:srgbClr val="000000"/>
                </a:solidFill>
                <a:ea typeface="ＭＳ Ｐゴシック" pitchFamily="34" charset="-128"/>
              </a:rPr>
              <a:t>Directives relatives à la gestion de cas: Section 3</a:t>
            </a:r>
          </a:p>
          <a:p>
            <a:pPr marL="0" indent="0">
              <a:defRPr/>
            </a:pPr>
            <a:endParaRPr lang="fr-FR" noProof="0" dirty="0" smtClean="0">
              <a:solidFill>
                <a:srgbClr val="000000"/>
              </a:solidFill>
              <a:ea typeface="ＭＳ Ｐゴシック" pitchFamily="34" charset="-128"/>
            </a:endParaRPr>
          </a:p>
          <a:p>
            <a:pPr marL="0" indent="0">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3800652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Protocoles de partage d'informations...</a:t>
            </a:r>
          </a:p>
        </p:txBody>
      </p:sp>
      <p:sp>
        <p:nvSpPr>
          <p:cNvPr id="325635" name="Content Placeholder 2"/>
          <p:cNvSpPr>
            <a:spLocks noGrp="1"/>
          </p:cNvSpPr>
          <p:nvPr>
            <p:ph idx="1"/>
          </p:nvPr>
        </p:nvSpPr>
        <p:spPr>
          <a:xfrm>
            <a:off x="250825" y="1700213"/>
            <a:ext cx="8569325" cy="4392612"/>
          </a:xfrm>
        </p:spPr>
        <p:txBody>
          <a:bodyPr/>
          <a:lstStyle/>
          <a:p>
            <a:pPr marL="0" indent="0">
              <a:defRPr/>
            </a:pPr>
            <a:r>
              <a:rPr lang="fr-FR" sz="2200" noProof="0" dirty="0" smtClean="0">
                <a:solidFill>
                  <a:srgbClr val="000000"/>
                </a:solidFill>
                <a:ea typeface="ＭＳ Ｐゴシック" pitchFamily="34" charset="-128"/>
              </a:rPr>
              <a:t>Objectif principal : </a:t>
            </a:r>
            <a:r>
              <a:rPr lang="fr-FR" sz="2200" i="1" noProof="0" dirty="0" smtClean="0">
                <a:solidFill>
                  <a:srgbClr val="000000"/>
                </a:solidFill>
                <a:ea typeface="ＭＳ Ｐゴシック" pitchFamily="34" charset="-128"/>
              </a:rPr>
              <a:t>Protéger les enfants, les familles et autres personnes impliquées dans leurs cas tout en encourageant une coordination effective</a:t>
            </a:r>
            <a:r>
              <a:rPr lang="fr-FR" sz="2200" noProof="0" dirty="0" smtClean="0">
                <a:solidFill>
                  <a:srgbClr val="000000"/>
                </a:solidFill>
                <a:ea typeface="ＭＳ Ｐゴシック" pitchFamily="34" charset="-128"/>
              </a:rPr>
              <a:t>.</a:t>
            </a:r>
          </a:p>
          <a:p>
            <a:pPr marL="0" indent="0">
              <a:buFontTx/>
              <a:buChar char="•"/>
              <a:defRPr/>
            </a:pPr>
            <a:endParaRPr lang="fr-FR" sz="2200" noProof="0" dirty="0" smtClean="0">
              <a:solidFill>
                <a:srgbClr val="000000"/>
              </a:solidFill>
              <a:ea typeface="ＭＳ Ｐゴシック" pitchFamily="34" charset="-128"/>
            </a:endParaRPr>
          </a:p>
          <a:p>
            <a:pPr marL="0" indent="0">
              <a:defRPr/>
            </a:pPr>
            <a:r>
              <a:rPr lang="fr-FR" sz="2200" noProof="0" dirty="0" smtClean="0">
                <a:solidFill>
                  <a:srgbClr val="000000"/>
                </a:solidFill>
                <a:ea typeface="ＭＳ Ｐゴシック" pitchFamily="34" charset="-128"/>
              </a:rPr>
              <a:t>Des protocoles de partage d'informations clairs seront utiles lorsque vous :</a:t>
            </a:r>
          </a:p>
          <a:p>
            <a:pPr lvl="2">
              <a:defRPr/>
            </a:pPr>
            <a:r>
              <a:rPr lang="fr-FR" sz="2200" noProof="0" dirty="0" smtClean="0">
                <a:solidFill>
                  <a:srgbClr val="000000"/>
                </a:solidFill>
                <a:ea typeface="ＭＳ Ｐゴシック" pitchFamily="34" charset="-128"/>
              </a:rPr>
              <a:t>Expliquez le consentement éclairé aux enfants et aux familles</a:t>
            </a:r>
          </a:p>
          <a:p>
            <a:pPr lvl="2">
              <a:defRPr/>
            </a:pPr>
            <a:r>
              <a:rPr lang="fr-FR" sz="2200" noProof="0" dirty="0" smtClean="0">
                <a:solidFill>
                  <a:srgbClr val="000000"/>
                </a:solidFill>
                <a:ea typeface="ＭＳ Ｐゴシック" pitchFamily="34" charset="-128"/>
              </a:rPr>
              <a:t>Décidez des données à partager, avec qui les partager et dans quelles circonstances</a:t>
            </a:r>
          </a:p>
          <a:p>
            <a:pPr lvl="2">
              <a:defRPr/>
            </a:pPr>
            <a:r>
              <a:rPr lang="fr-FR" sz="2200" noProof="0" dirty="0" smtClean="0">
                <a:solidFill>
                  <a:srgbClr val="000000"/>
                </a:solidFill>
                <a:ea typeface="ＭＳ Ｐゴシック" pitchFamily="34" charset="-128"/>
              </a:rPr>
              <a:t>Établissez des cycles de rapports prévisibles</a:t>
            </a:r>
          </a:p>
          <a:p>
            <a:pPr lvl="2">
              <a:defRPr/>
            </a:pPr>
            <a:r>
              <a:rPr lang="fr-FR" sz="2200" noProof="0" dirty="0" smtClean="0">
                <a:solidFill>
                  <a:srgbClr val="000000"/>
                </a:solidFill>
                <a:ea typeface="ＭＳ Ｐゴシック" pitchFamily="34" charset="-128"/>
              </a:rPr>
              <a:t>Évitez des désaccords et maintenez la confiance </a:t>
            </a:r>
          </a:p>
          <a:p>
            <a:pPr marL="0" indent="0" algn="ctr">
              <a:defRPr/>
            </a:pPr>
            <a:r>
              <a:rPr lang="fr-FR" sz="1800" i="1" noProof="0" dirty="0" smtClean="0">
                <a:solidFill>
                  <a:srgbClr val="000000"/>
                </a:solidFill>
                <a:ea typeface="ＭＳ Ｐゴシック" pitchFamily="34" charset="-128"/>
              </a:rPr>
              <a:t>S</a:t>
            </a:r>
            <a:r>
              <a:rPr lang="fr-FR" sz="1600" i="1" noProof="0" dirty="0" smtClean="0">
                <a:solidFill>
                  <a:srgbClr val="000000"/>
                </a:solidFill>
                <a:ea typeface="ＭＳ Ｐゴシック" pitchFamily="34" charset="-128"/>
              </a:rPr>
              <a:t>ource : The </a:t>
            </a:r>
            <a:r>
              <a:rPr lang="fr-FR" sz="1600" i="1" noProof="0" dirty="0" err="1" smtClean="0">
                <a:solidFill>
                  <a:srgbClr val="000000"/>
                </a:solidFill>
                <a:ea typeface="ＭＳ Ｐゴシック" pitchFamily="34" charset="-128"/>
              </a:rPr>
              <a:t>Gender</a:t>
            </a:r>
            <a:r>
              <a:rPr lang="fr-FR" sz="1600" i="1" noProof="0" dirty="0" smtClean="0">
                <a:solidFill>
                  <a:srgbClr val="000000"/>
                </a:solidFill>
                <a:ea typeface="ＭＳ Ｐゴシック" pitchFamily="34" charset="-128"/>
              </a:rPr>
              <a:t> </a:t>
            </a:r>
            <a:r>
              <a:rPr lang="fr-FR" sz="1600" i="1" noProof="0" dirty="0" err="1" smtClean="0">
                <a:solidFill>
                  <a:srgbClr val="000000"/>
                </a:solidFill>
                <a:ea typeface="ＭＳ Ｐゴシック" pitchFamily="34" charset="-128"/>
              </a:rPr>
              <a:t>Based</a:t>
            </a:r>
            <a:r>
              <a:rPr lang="fr-FR" sz="1600" i="1" noProof="0" dirty="0" smtClean="0">
                <a:solidFill>
                  <a:srgbClr val="000000"/>
                </a:solidFill>
                <a:ea typeface="ＭＳ Ｐゴシック" pitchFamily="34" charset="-128"/>
              </a:rPr>
              <a:t> Violence Information Management System User Guide</a:t>
            </a:r>
          </a:p>
          <a:p>
            <a:pPr marL="0" indent="0">
              <a:defRPr/>
            </a:pPr>
            <a:endParaRPr lang="fr-FR" noProof="0" dirty="0" smtClean="0">
              <a:solidFill>
                <a:srgbClr val="000000"/>
              </a:solidFill>
              <a:ea typeface="ＭＳ Ｐゴシック" pitchFamily="34" charset="-128"/>
            </a:endParaRPr>
          </a:p>
          <a:p>
            <a:pPr marL="0" indent="0">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61932904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Title 1"/>
          <p:cNvSpPr>
            <a:spLocks noGrp="1"/>
          </p:cNvSpPr>
          <p:nvPr>
            <p:ph type="title"/>
          </p:nvPr>
        </p:nvSpPr>
        <p:spPr>
          <a:xfrm>
            <a:off x="250825" y="836613"/>
            <a:ext cx="8893175" cy="720725"/>
          </a:xfrm>
        </p:spPr>
        <p:txBody>
          <a:bodyPr/>
          <a:lstStyle/>
          <a:p>
            <a:pPr>
              <a:defRPr/>
            </a:pPr>
            <a:r>
              <a:rPr lang="fr-FR" b="1" noProof="0" smtClean="0">
                <a:solidFill>
                  <a:srgbClr val="000000"/>
                </a:solidFill>
                <a:ea typeface="ＭＳ Ｐゴシック" pitchFamily="34" charset="-128"/>
              </a:rPr>
              <a:t>Protocoles de partage d'informations et consentement éclairé</a:t>
            </a:r>
          </a:p>
        </p:txBody>
      </p:sp>
      <p:sp>
        <p:nvSpPr>
          <p:cNvPr id="326659" name="Content Placeholder 2"/>
          <p:cNvSpPr>
            <a:spLocks noGrp="1"/>
          </p:cNvSpPr>
          <p:nvPr>
            <p:ph idx="1"/>
          </p:nvPr>
        </p:nvSpPr>
        <p:spPr>
          <a:xfrm>
            <a:off x="250825" y="1700213"/>
            <a:ext cx="8569325" cy="4392612"/>
          </a:xfrm>
        </p:spPr>
        <p:txBody>
          <a:bodyPr/>
          <a:lstStyle/>
          <a:p>
            <a:pPr>
              <a:defRPr/>
            </a:pPr>
            <a:r>
              <a:rPr lang="fr-FR" noProof="0" dirty="0" smtClean="0">
                <a:solidFill>
                  <a:srgbClr val="000000"/>
                </a:solidFill>
                <a:ea typeface="ＭＳ Ｐゴシック" pitchFamily="34" charset="-128"/>
              </a:rPr>
              <a:t>Avec des procédures et protocoles clairs en place, vous pouvez discuter avec les enfants et tuteurs de ce qui suit : </a:t>
            </a:r>
          </a:p>
          <a:p>
            <a:pPr>
              <a:defRPr/>
            </a:pPr>
            <a:endParaRPr lang="fr-FR" sz="1400" noProof="0" dirty="0" smtClean="0">
              <a:solidFill>
                <a:srgbClr val="000000"/>
              </a:solidFill>
              <a:ea typeface="ＭＳ Ｐゴシック" pitchFamily="34" charset="-128"/>
            </a:endParaRPr>
          </a:p>
          <a:p>
            <a:pPr>
              <a:buFontTx/>
              <a:buChar char="•"/>
              <a:defRPr/>
            </a:pPr>
            <a:r>
              <a:rPr lang="fr-FR" noProof="0" dirty="0" smtClean="0">
                <a:solidFill>
                  <a:srgbClr val="000000"/>
                </a:solidFill>
                <a:ea typeface="ＭＳ Ｐゴシック" pitchFamily="34" charset="-128"/>
              </a:rPr>
              <a:t>Les informations qu'ils souhaiteraient partager avec différents </a:t>
            </a:r>
            <a:r>
              <a:rPr lang="en-US" noProof="0" dirty="0" err="1" smtClean="0">
                <a:solidFill>
                  <a:srgbClr val="000000"/>
                </a:solidFill>
                <a:ea typeface="ＭＳ Ｐゴシック" pitchFamily="34" charset="-128"/>
              </a:rPr>
              <a:t>agence</a:t>
            </a:r>
            <a:r>
              <a:rPr lang="fr-FR" noProof="0" dirty="0" smtClean="0">
                <a:solidFill>
                  <a:srgbClr val="000000"/>
                </a:solidFill>
                <a:ea typeface="ＭＳ Ｐゴシック" pitchFamily="34" charset="-128"/>
              </a:rPr>
              <a:t>s de référencement </a:t>
            </a:r>
          </a:p>
          <a:p>
            <a:pPr>
              <a:buFontTx/>
              <a:buChar char="•"/>
              <a:defRPr/>
            </a:pPr>
            <a:r>
              <a:rPr lang="fr-FR" noProof="0" dirty="0" smtClean="0">
                <a:solidFill>
                  <a:srgbClr val="000000"/>
                </a:solidFill>
                <a:ea typeface="ＭＳ Ｐゴシック" pitchFamily="34" charset="-128"/>
              </a:rPr>
              <a:t>Comment ils voudraient que les informations soient partagées.  </a:t>
            </a:r>
          </a:p>
          <a:p>
            <a:pPr>
              <a:buFontTx/>
              <a:buChar char="•"/>
              <a:defRPr/>
            </a:pPr>
            <a:r>
              <a:rPr lang="fr-FR" noProof="0" dirty="0" smtClean="0">
                <a:solidFill>
                  <a:srgbClr val="000000"/>
                </a:solidFill>
                <a:ea typeface="ＭＳ Ｐゴシック" pitchFamily="34" charset="-128"/>
              </a:rPr>
              <a:t>Pour combien de temps ce consentement est valide.</a:t>
            </a:r>
          </a:p>
          <a:p>
            <a:pPr>
              <a:defRPr/>
            </a:pPr>
            <a:r>
              <a:rPr lang="fr-FR" i="1" noProof="0" dirty="0" smtClean="0">
                <a:solidFill>
                  <a:srgbClr val="000000"/>
                </a:solidFill>
                <a:ea typeface="ＭＳ Ｐゴシック" pitchFamily="34" charset="-128"/>
              </a:rPr>
              <a:t>Dans certains cas, le consentement ne peut être donné que pour une référencement unique, en considérant que les informations relatives au cas ne seront pas partagées après que ce référencement particulier ait été effectué.</a:t>
            </a:r>
          </a:p>
          <a:p>
            <a:pPr algn="ctr">
              <a:defRPr/>
            </a:pPr>
            <a:r>
              <a:rPr lang="fr-FR" sz="1600" noProof="0" dirty="0" smtClean="0">
                <a:solidFill>
                  <a:srgbClr val="000000"/>
                </a:solidFill>
                <a:ea typeface="ＭＳ Ｐゴシック" pitchFamily="34" charset="-128"/>
              </a:rPr>
              <a:t>Directives relatives à la gestion de cas: Section 3</a:t>
            </a:r>
          </a:p>
          <a:p>
            <a:pPr>
              <a:defRPr/>
            </a:pPr>
            <a:endParaRPr lang="fr-FR" i="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7835864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But des protocoles de partage d'informations</a:t>
            </a:r>
          </a:p>
        </p:txBody>
      </p:sp>
      <p:sp>
        <p:nvSpPr>
          <p:cNvPr id="327683" name="Content Placeholder 2"/>
          <p:cNvSpPr>
            <a:spLocks noGrp="1"/>
          </p:cNvSpPr>
          <p:nvPr>
            <p:ph idx="1"/>
          </p:nvPr>
        </p:nvSpPr>
        <p:spPr>
          <a:xfrm>
            <a:off x="250825" y="1700213"/>
            <a:ext cx="8642350" cy="4392612"/>
          </a:xfrm>
        </p:spPr>
        <p:txBody>
          <a:bodyPr/>
          <a:lstStyle/>
          <a:p>
            <a:pPr>
              <a:buFontTx/>
              <a:buChar char="•"/>
              <a:defRPr/>
            </a:pPr>
            <a:r>
              <a:rPr lang="fr-FR" sz="2100" noProof="0" dirty="0" smtClean="0">
                <a:solidFill>
                  <a:srgbClr val="000000"/>
                </a:solidFill>
                <a:ea typeface="ＭＳ Ｐゴシック" pitchFamily="34" charset="-128"/>
              </a:rPr>
              <a:t>Veiller à ce que toutes les informations soient partagées de manière </a:t>
            </a:r>
            <a:r>
              <a:rPr lang="fr-FR" sz="2100" b="1" noProof="0" dirty="0" smtClean="0">
                <a:solidFill>
                  <a:srgbClr val="000000"/>
                </a:solidFill>
                <a:ea typeface="ＭＳ Ｐゴシック" pitchFamily="34" charset="-128"/>
              </a:rPr>
              <a:t>sécurisée et éthique</a:t>
            </a:r>
            <a:r>
              <a:rPr lang="fr-FR" sz="2100" noProof="0" dirty="0" smtClean="0">
                <a:solidFill>
                  <a:srgbClr val="000000"/>
                </a:solidFill>
                <a:ea typeface="ＭＳ Ｐゴシック" pitchFamily="34" charset="-128"/>
              </a:rPr>
              <a:t>.</a:t>
            </a:r>
          </a:p>
          <a:p>
            <a:pPr>
              <a:buFontTx/>
              <a:buChar char="•"/>
              <a:defRPr/>
            </a:pPr>
            <a:r>
              <a:rPr lang="fr-FR" sz="2100" noProof="0" dirty="0" smtClean="0">
                <a:solidFill>
                  <a:srgbClr val="000000"/>
                </a:solidFill>
                <a:ea typeface="ＭＳ Ｐゴシック" pitchFamily="34" charset="-128"/>
              </a:rPr>
              <a:t>Améliorer et </a:t>
            </a:r>
            <a:r>
              <a:rPr lang="fr-FR" sz="2100" b="1" noProof="0" dirty="0" smtClean="0">
                <a:solidFill>
                  <a:srgbClr val="000000"/>
                </a:solidFill>
                <a:ea typeface="ＭＳ Ｐゴシック" pitchFamily="34" charset="-128"/>
              </a:rPr>
              <a:t>accroître</a:t>
            </a:r>
            <a:r>
              <a:rPr lang="fr-FR" sz="2100" noProof="0" dirty="0" smtClean="0">
                <a:solidFill>
                  <a:srgbClr val="000000"/>
                </a:solidFill>
                <a:ea typeface="ＭＳ Ｐゴシック" pitchFamily="34" charset="-128"/>
              </a:rPr>
              <a:t> le plaidoyer, la sensibilisation et la levée de fonds.</a:t>
            </a:r>
          </a:p>
          <a:p>
            <a:pPr>
              <a:buFontTx/>
              <a:buChar char="•"/>
              <a:defRPr/>
            </a:pPr>
            <a:r>
              <a:rPr lang="fr-FR" sz="2100" noProof="0" dirty="0" smtClean="0">
                <a:solidFill>
                  <a:srgbClr val="000000"/>
                </a:solidFill>
                <a:ea typeface="ＭＳ Ｐゴシック" pitchFamily="34" charset="-128"/>
              </a:rPr>
              <a:t>Permettre à toutes les parties prenantes d'avoir une </a:t>
            </a:r>
            <a:r>
              <a:rPr lang="fr-FR" sz="2100" b="1" noProof="0" dirty="0" smtClean="0">
                <a:solidFill>
                  <a:srgbClr val="000000"/>
                </a:solidFill>
                <a:ea typeface="ＭＳ Ｐゴシック" pitchFamily="34" charset="-128"/>
              </a:rPr>
              <a:t>compréhension plus claire </a:t>
            </a:r>
            <a:r>
              <a:rPr lang="fr-FR" sz="2100" noProof="0" dirty="0" smtClean="0">
                <a:solidFill>
                  <a:srgbClr val="000000"/>
                </a:solidFill>
                <a:ea typeface="ＭＳ Ｐゴシック" pitchFamily="34" charset="-128"/>
              </a:rPr>
              <a:t>de quelles informations doivent être partagées, pourquoi, quand, par qui, et comment.</a:t>
            </a:r>
            <a:r>
              <a:rPr lang="fr-FR" sz="2100" i="1" noProof="0" dirty="0" smtClean="0">
                <a:solidFill>
                  <a:srgbClr val="000000"/>
                </a:solidFill>
                <a:ea typeface="ＭＳ Ｐゴシック" pitchFamily="34" charset="-128"/>
              </a:rPr>
              <a:t> </a:t>
            </a:r>
          </a:p>
          <a:p>
            <a:pPr>
              <a:buFontTx/>
              <a:buChar char="•"/>
              <a:defRPr/>
            </a:pPr>
            <a:r>
              <a:rPr lang="fr-FR" sz="2100" noProof="0" dirty="0" smtClean="0">
                <a:solidFill>
                  <a:srgbClr val="000000"/>
                </a:solidFill>
                <a:ea typeface="ＭＳ Ｐゴシック" pitchFamily="34" charset="-128"/>
              </a:rPr>
              <a:t>Définir les </a:t>
            </a:r>
            <a:r>
              <a:rPr lang="fr-FR" sz="2100" b="1" noProof="0" dirty="0" smtClean="0">
                <a:solidFill>
                  <a:srgbClr val="000000"/>
                </a:solidFill>
                <a:ea typeface="ＭＳ Ｐゴシック" pitchFamily="34" charset="-128"/>
              </a:rPr>
              <a:t>rôles et responsabilités </a:t>
            </a:r>
            <a:r>
              <a:rPr lang="fr-FR" sz="2100" noProof="0" dirty="0" smtClean="0">
                <a:solidFill>
                  <a:srgbClr val="000000"/>
                </a:solidFill>
                <a:ea typeface="ＭＳ Ｐゴシック" pitchFamily="34" charset="-128"/>
              </a:rPr>
              <a:t>de toutes les parties prenantes. </a:t>
            </a:r>
          </a:p>
          <a:p>
            <a:pPr>
              <a:buFontTx/>
              <a:buChar char="•"/>
              <a:defRPr/>
            </a:pPr>
            <a:r>
              <a:rPr lang="fr-FR" sz="2100" noProof="0" dirty="0" smtClean="0">
                <a:solidFill>
                  <a:srgbClr val="000000"/>
                </a:solidFill>
                <a:ea typeface="ＭＳ Ｐゴシック" pitchFamily="34" charset="-128"/>
              </a:rPr>
              <a:t>Établir </a:t>
            </a:r>
            <a:r>
              <a:rPr lang="fr-FR" sz="2100" b="1" noProof="0" dirty="0" smtClean="0">
                <a:solidFill>
                  <a:srgbClr val="000000"/>
                </a:solidFill>
                <a:ea typeface="ＭＳ Ｐゴシック" pitchFamily="34" charset="-128"/>
              </a:rPr>
              <a:t>des règles</a:t>
            </a:r>
            <a:r>
              <a:rPr lang="fr-FR" sz="2100" noProof="0" dirty="0" smtClean="0">
                <a:solidFill>
                  <a:srgbClr val="000000"/>
                </a:solidFill>
                <a:ea typeface="ＭＳ Ｐゴシック" pitchFamily="34" charset="-128"/>
              </a:rPr>
              <a:t> relatives à l'utilisation des données partagées. </a:t>
            </a:r>
          </a:p>
          <a:p>
            <a:pPr>
              <a:buFontTx/>
              <a:buChar char="•"/>
              <a:defRPr/>
            </a:pPr>
            <a:r>
              <a:rPr lang="fr-FR" sz="2100" noProof="0" dirty="0" smtClean="0">
                <a:solidFill>
                  <a:srgbClr val="000000"/>
                </a:solidFill>
                <a:ea typeface="ＭＳ Ｐゴシック" pitchFamily="34" charset="-128"/>
              </a:rPr>
              <a:t>Définir à quel degré les </a:t>
            </a:r>
            <a:r>
              <a:rPr lang="en-US" sz="2100" noProof="0" dirty="0" err="1" smtClean="0">
                <a:solidFill>
                  <a:srgbClr val="000000"/>
                </a:solidFill>
                <a:ea typeface="ＭＳ Ｐゴシック" pitchFamily="34" charset="-128"/>
              </a:rPr>
              <a:t>agence</a:t>
            </a:r>
            <a:r>
              <a:rPr lang="fr-FR" sz="2100" noProof="0" dirty="0" smtClean="0">
                <a:solidFill>
                  <a:srgbClr val="000000"/>
                </a:solidFill>
                <a:ea typeface="ＭＳ Ｐゴシック" pitchFamily="34" charset="-128"/>
              </a:rPr>
              <a:t>s doivent être </a:t>
            </a:r>
            <a:r>
              <a:rPr lang="fr-FR" sz="2100" b="1" noProof="0" dirty="0" smtClean="0">
                <a:solidFill>
                  <a:srgbClr val="000000"/>
                </a:solidFill>
                <a:ea typeface="ＭＳ Ｐゴシック" pitchFamily="34" charset="-128"/>
              </a:rPr>
              <a:t>créditées</a:t>
            </a:r>
            <a:r>
              <a:rPr lang="fr-FR" sz="2100" noProof="0" dirty="0" smtClean="0">
                <a:solidFill>
                  <a:srgbClr val="000000"/>
                </a:solidFill>
                <a:ea typeface="ＭＳ Ｐゴシック" pitchFamily="34" charset="-128"/>
              </a:rPr>
              <a:t> ou </a:t>
            </a:r>
            <a:r>
              <a:rPr lang="fr-FR" sz="2100" b="1" noProof="0" dirty="0" smtClean="0">
                <a:solidFill>
                  <a:srgbClr val="000000"/>
                </a:solidFill>
                <a:ea typeface="ＭＳ Ｐゴシック" pitchFamily="34" charset="-128"/>
              </a:rPr>
              <a:t>protégées</a:t>
            </a:r>
            <a:r>
              <a:rPr lang="fr-FR" sz="2100" noProof="0" dirty="0" smtClean="0">
                <a:solidFill>
                  <a:srgbClr val="000000"/>
                </a:solidFill>
                <a:ea typeface="ＭＳ Ｐゴシック" pitchFamily="34" charset="-128"/>
              </a:rPr>
              <a:t> dans la publication des statistiques. </a:t>
            </a:r>
            <a:endParaRPr lang="fr-FR" noProof="0" dirty="0" smtClean="0">
              <a:solidFill>
                <a:srgbClr val="000000"/>
              </a:solidFill>
              <a:ea typeface="ＭＳ Ｐゴシック" pitchFamily="34" charset="-128"/>
            </a:endParaRPr>
          </a:p>
          <a:p>
            <a:pPr algn="ctr">
              <a:defRPr/>
            </a:pPr>
            <a:r>
              <a:rPr lang="fr-FR" sz="1800" i="1" noProof="0" dirty="0" smtClean="0">
                <a:solidFill>
                  <a:srgbClr val="000000"/>
                </a:solidFill>
                <a:ea typeface="ＭＳ Ｐゴシック" pitchFamily="34" charset="-128"/>
              </a:rPr>
              <a:t>S</a:t>
            </a:r>
            <a:r>
              <a:rPr lang="fr-FR" sz="1600" i="1" noProof="0" dirty="0" smtClean="0">
                <a:solidFill>
                  <a:srgbClr val="000000"/>
                </a:solidFill>
                <a:ea typeface="ＭＳ Ｐゴシック" pitchFamily="34" charset="-128"/>
              </a:rPr>
              <a:t>ource : The </a:t>
            </a:r>
            <a:r>
              <a:rPr lang="fr-FR" sz="1600" i="1" noProof="0" dirty="0" err="1" smtClean="0">
                <a:solidFill>
                  <a:srgbClr val="000000"/>
                </a:solidFill>
                <a:ea typeface="ＭＳ Ｐゴシック" pitchFamily="34" charset="-128"/>
              </a:rPr>
              <a:t>Gender</a:t>
            </a:r>
            <a:r>
              <a:rPr lang="fr-FR" sz="1600" i="1" noProof="0" dirty="0" smtClean="0">
                <a:solidFill>
                  <a:srgbClr val="000000"/>
                </a:solidFill>
                <a:ea typeface="ＭＳ Ｐゴシック" pitchFamily="34" charset="-128"/>
              </a:rPr>
              <a:t> </a:t>
            </a:r>
            <a:r>
              <a:rPr lang="fr-FR" sz="1600" i="1" noProof="0" dirty="0" err="1" smtClean="0">
                <a:solidFill>
                  <a:srgbClr val="000000"/>
                </a:solidFill>
                <a:ea typeface="ＭＳ Ｐゴシック" pitchFamily="34" charset="-128"/>
              </a:rPr>
              <a:t>Based</a:t>
            </a:r>
            <a:r>
              <a:rPr lang="fr-FR" sz="1600" i="1" noProof="0" dirty="0" smtClean="0">
                <a:solidFill>
                  <a:srgbClr val="000000"/>
                </a:solidFill>
                <a:ea typeface="ＭＳ Ｐゴシック" pitchFamily="34" charset="-128"/>
              </a:rPr>
              <a:t> Violence Information Management System User Guide</a:t>
            </a:r>
          </a:p>
          <a:p>
            <a:pPr>
              <a:buFontTx/>
              <a:buChar char="•"/>
              <a:defRPr/>
            </a:pPr>
            <a:endParaRPr lang="fr-FR" sz="16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21251978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Qu'est-ce qui est inclus dans un PPI ? </a:t>
            </a:r>
          </a:p>
        </p:txBody>
      </p:sp>
      <p:sp>
        <p:nvSpPr>
          <p:cNvPr id="328707" name="Content Placeholder 2"/>
          <p:cNvSpPr>
            <a:spLocks noGrp="1"/>
          </p:cNvSpPr>
          <p:nvPr>
            <p:ph idx="1"/>
          </p:nvPr>
        </p:nvSpPr>
        <p:spPr>
          <a:xfrm>
            <a:off x="250825" y="1700213"/>
            <a:ext cx="8569325" cy="4392612"/>
          </a:xfrm>
        </p:spPr>
        <p:txBody>
          <a:bodyPr/>
          <a:lstStyle/>
          <a:p>
            <a:pPr>
              <a:buFontTx/>
              <a:buChar char="•"/>
              <a:defRPr/>
            </a:pPr>
            <a:r>
              <a:rPr lang="fr-FR" sz="1600" noProof="0" dirty="0" smtClean="0">
                <a:solidFill>
                  <a:srgbClr val="000000"/>
                </a:solidFill>
                <a:ea typeface="ＭＳ Ｐゴシック" pitchFamily="34" charset="-128"/>
              </a:rPr>
              <a:t>Quel est le but et quels sont les résultats attendus du partage ? </a:t>
            </a:r>
          </a:p>
          <a:p>
            <a:pPr>
              <a:buFontTx/>
              <a:buChar char="•"/>
              <a:defRPr/>
            </a:pPr>
            <a:r>
              <a:rPr lang="fr-FR" sz="1600" noProof="0" dirty="0" smtClean="0">
                <a:solidFill>
                  <a:srgbClr val="000000"/>
                </a:solidFill>
                <a:ea typeface="ＭＳ Ｐゴシック" pitchFamily="34" charset="-128"/>
              </a:rPr>
              <a:t>Qui est/doit être impliqué ? </a:t>
            </a:r>
          </a:p>
          <a:p>
            <a:pPr>
              <a:buFontTx/>
              <a:buChar char="•"/>
              <a:defRPr/>
            </a:pPr>
            <a:r>
              <a:rPr lang="fr-FR" sz="1600" noProof="0" dirty="0" smtClean="0">
                <a:solidFill>
                  <a:srgbClr val="000000"/>
                </a:solidFill>
                <a:ea typeface="ＭＳ Ｐゴシック" pitchFamily="34" charset="-128"/>
              </a:rPr>
              <a:t>Quels sont les rôles et responsabilités de toutes les </a:t>
            </a:r>
            <a:r>
              <a:rPr lang="en-US" sz="1600" noProof="0" dirty="0" err="1" smtClean="0">
                <a:solidFill>
                  <a:srgbClr val="000000"/>
                </a:solidFill>
                <a:ea typeface="ＭＳ Ｐゴシック" pitchFamily="34" charset="-128"/>
              </a:rPr>
              <a:t>agence</a:t>
            </a:r>
            <a:r>
              <a:rPr lang="fr-FR" sz="1600" noProof="0" dirty="0" smtClean="0">
                <a:solidFill>
                  <a:srgbClr val="000000"/>
                </a:solidFill>
                <a:ea typeface="ＭＳ Ｐゴシック" pitchFamily="34" charset="-128"/>
              </a:rPr>
              <a:t>s impliquées ? </a:t>
            </a:r>
          </a:p>
          <a:p>
            <a:pPr>
              <a:buFontTx/>
              <a:buChar char="•"/>
              <a:defRPr/>
            </a:pPr>
            <a:r>
              <a:rPr lang="fr-FR" sz="1600" noProof="0" dirty="0" smtClean="0">
                <a:solidFill>
                  <a:srgbClr val="000000"/>
                </a:solidFill>
                <a:ea typeface="ＭＳ Ｐゴシック" pitchFamily="34" charset="-128"/>
              </a:rPr>
              <a:t>Quels sont les niveaux de partage d'informations qui doivent avoir lieu ? </a:t>
            </a:r>
          </a:p>
          <a:p>
            <a:pPr>
              <a:buFontTx/>
              <a:buChar char="•"/>
              <a:defRPr/>
            </a:pPr>
            <a:r>
              <a:rPr lang="fr-FR" sz="1600" i="1" noProof="0" dirty="0" smtClean="0">
                <a:solidFill>
                  <a:srgbClr val="000000"/>
                </a:solidFill>
                <a:ea typeface="ＭＳ Ｐゴシック" pitchFamily="34" charset="-128"/>
              </a:rPr>
              <a:t>Quelle </a:t>
            </a:r>
            <a:r>
              <a:rPr lang="fr-FR" sz="1600" noProof="0" dirty="0" smtClean="0">
                <a:solidFill>
                  <a:srgbClr val="000000"/>
                </a:solidFill>
                <a:ea typeface="ＭＳ Ｐゴシック" pitchFamily="34" charset="-128"/>
              </a:rPr>
              <a:t>information doit être partagée à chaque niveau ? </a:t>
            </a:r>
          </a:p>
          <a:p>
            <a:pPr>
              <a:buFontTx/>
              <a:buChar char="•"/>
              <a:defRPr/>
            </a:pPr>
            <a:r>
              <a:rPr lang="fr-FR" sz="1600" noProof="0" dirty="0" smtClean="0">
                <a:solidFill>
                  <a:srgbClr val="000000"/>
                </a:solidFill>
                <a:ea typeface="ＭＳ Ｐゴシック" pitchFamily="34" charset="-128"/>
              </a:rPr>
              <a:t>Comment l'information circulera-t-elle et sera-t-elle partagée ? Comment les données seront-elles présentées ? </a:t>
            </a:r>
          </a:p>
          <a:p>
            <a:pPr>
              <a:buFontTx/>
              <a:buChar char="•"/>
              <a:defRPr/>
            </a:pPr>
            <a:r>
              <a:rPr lang="fr-FR" sz="1600" noProof="0" dirty="0" smtClean="0">
                <a:solidFill>
                  <a:srgbClr val="000000"/>
                </a:solidFill>
                <a:ea typeface="ＭＳ Ｐゴシック" pitchFamily="34" charset="-128"/>
              </a:rPr>
              <a:t>Comment les données seront elles compilées, analysées et utilisées – et comment ne seront-elles </a:t>
            </a:r>
            <a:r>
              <a:rPr lang="fr-FR" sz="1600" i="1" noProof="0" dirty="0" smtClean="0">
                <a:solidFill>
                  <a:srgbClr val="000000"/>
                </a:solidFill>
                <a:ea typeface="ＭＳ Ｐゴシック" pitchFamily="34" charset="-128"/>
              </a:rPr>
              <a:t>pas </a:t>
            </a:r>
            <a:r>
              <a:rPr lang="fr-FR" sz="1600" noProof="0" dirty="0" smtClean="0">
                <a:solidFill>
                  <a:srgbClr val="000000"/>
                </a:solidFill>
                <a:ea typeface="ＭＳ Ｐゴシック" pitchFamily="34" charset="-128"/>
              </a:rPr>
              <a:t>utilisées ? </a:t>
            </a:r>
          </a:p>
          <a:p>
            <a:pPr>
              <a:buFontTx/>
              <a:buChar char="•"/>
              <a:defRPr/>
            </a:pPr>
            <a:r>
              <a:rPr lang="fr-FR" sz="1600" noProof="0" dirty="0" smtClean="0">
                <a:solidFill>
                  <a:srgbClr val="000000"/>
                </a:solidFill>
                <a:ea typeface="ＭＳ Ｐゴシック" pitchFamily="34" charset="-128"/>
              </a:rPr>
              <a:t>Quelle </a:t>
            </a:r>
            <a:r>
              <a:rPr lang="en-US" sz="1600" noProof="0" dirty="0" err="1" smtClean="0">
                <a:solidFill>
                  <a:srgbClr val="000000"/>
                </a:solidFill>
                <a:ea typeface="ＭＳ Ｐゴシック" pitchFamily="34" charset="-128"/>
              </a:rPr>
              <a:t>agence</a:t>
            </a:r>
            <a:r>
              <a:rPr lang="fr-FR" sz="1600" noProof="0" dirty="0" smtClean="0">
                <a:solidFill>
                  <a:srgbClr val="000000"/>
                </a:solidFill>
                <a:ea typeface="ＭＳ Ｐゴシック" pitchFamily="34" charset="-128"/>
              </a:rPr>
              <a:t> se chargera de la consolidation et de l'analyse des données ? </a:t>
            </a:r>
          </a:p>
          <a:p>
            <a:pPr>
              <a:buFontTx/>
              <a:buChar char="•"/>
              <a:defRPr/>
            </a:pPr>
            <a:r>
              <a:rPr lang="fr-FR" sz="1600" noProof="0" dirty="0" smtClean="0">
                <a:solidFill>
                  <a:srgbClr val="000000"/>
                </a:solidFill>
                <a:ea typeface="ＭＳ Ｐゴシック" pitchFamily="34" charset="-128"/>
              </a:rPr>
              <a:t>Quel est le format des rapports et le délai/échéancier d'élaboration de rapports ? </a:t>
            </a:r>
          </a:p>
          <a:p>
            <a:pPr>
              <a:buFontTx/>
              <a:buChar char="•"/>
              <a:defRPr/>
            </a:pPr>
            <a:r>
              <a:rPr lang="fr-FR" sz="1600" noProof="0" dirty="0" smtClean="0">
                <a:solidFill>
                  <a:srgbClr val="000000"/>
                </a:solidFill>
                <a:ea typeface="ＭＳ Ｐゴシック" pitchFamily="34" charset="-128"/>
              </a:rPr>
              <a:t>Quelles mesures de confidentialité doivent être prises ? </a:t>
            </a:r>
          </a:p>
          <a:p>
            <a:pPr>
              <a:buFontTx/>
              <a:buChar char="•"/>
              <a:defRPr/>
            </a:pPr>
            <a:r>
              <a:rPr lang="fr-FR" sz="1600" noProof="0" dirty="0" smtClean="0">
                <a:solidFill>
                  <a:srgbClr val="000000"/>
                </a:solidFill>
                <a:ea typeface="ＭＳ Ｐゴシック" pitchFamily="34" charset="-128"/>
              </a:rPr>
              <a:t>Quelles seront les conséquences d'une violation du protocole ? </a:t>
            </a:r>
          </a:p>
          <a:p>
            <a:pPr>
              <a:buFontTx/>
              <a:buChar char="•"/>
              <a:defRPr/>
            </a:pPr>
            <a:r>
              <a:rPr lang="fr-FR" sz="1600" noProof="0" dirty="0" smtClean="0">
                <a:solidFill>
                  <a:srgbClr val="000000"/>
                </a:solidFill>
                <a:ea typeface="ＭＳ Ｐゴシック" pitchFamily="34" charset="-128"/>
              </a:rPr>
              <a:t>Quand est-ce que le PPI expirera et nécessitera une révision ? </a:t>
            </a:r>
          </a:p>
          <a:p>
            <a:pPr algn="ctr">
              <a:defRPr/>
            </a:pPr>
            <a:r>
              <a:rPr lang="fr-FR" sz="1600" i="1" noProof="0" dirty="0" smtClean="0">
                <a:solidFill>
                  <a:srgbClr val="000000"/>
                </a:solidFill>
                <a:ea typeface="ＭＳ Ｐゴシック" pitchFamily="34" charset="-128"/>
              </a:rPr>
              <a:t>Source : The </a:t>
            </a:r>
            <a:r>
              <a:rPr lang="fr-FR" sz="1600" i="1" noProof="0" dirty="0" err="1" smtClean="0">
                <a:solidFill>
                  <a:srgbClr val="000000"/>
                </a:solidFill>
                <a:ea typeface="ＭＳ Ｐゴシック" pitchFamily="34" charset="-128"/>
              </a:rPr>
              <a:t>Gender</a:t>
            </a:r>
            <a:r>
              <a:rPr lang="fr-FR" sz="1600" i="1" noProof="0" dirty="0" smtClean="0">
                <a:solidFill>
                  <a:srgbClr val="000000"/>
                </a:solidFill>
                <a:ea typeface="ＭＳ Ｐゴシック" pitchFamily="34" charset="-128"/>
              </a:rPr>
              <a:t> </a:t>
            </a:r>
            <a:r>
              <a:rPr lang="fr-FR" sz="1600" i="1" noProof="0" dirty="0" err="1" smtClean="0">
                <a:solidFill>
                  <a:srgbClr val="000000"/>
                </a:solidFill>
                <a:ea typeface="ＭＳ Ｐゴシック" pitchFamily="34" charset="-128"/>
              </a:rPr>
              <a:t>Based</a:t>
            </a:r>
            <a:r>
              <a:rPr lang="fr-FR" sz="1600" i="1" noProof="0" dirty="0" smtClean="0">
                <a:solidFill>
                  <a:srgbClr val="000000"/>
                </a:solidFill>
                <a:ea typeface="ＭＳ Ｐゴシック" pitchFamily="34" charset="-128"/>
              </a:rPr>
              <a:t> Violence Information Management System User Guide</a:t>
            </a:r>
          </a:p>
        </p:txBody>
      </p:sp>
    </p:spTree>
    <p:extLst>
      <p:ext uri="{BB962C8B-B14F-4D97-AF65-F5344CB8AC3E}">
        <p14:creationId xmlns:p14="http://schemas.microsoft.com/office/powerpoint/2010/main" val="227051018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POINTS CLÉS DE L'APPRENTISSAGE</a:t>
            </a:r>
          </a:p>
        </p:txBody>
      </p:sp>
      <p:sp>
        <p:nvSpPr>
          <p:cNvPr id="329731" name="Content Placeholder 2"/>
          <p:cNvSpPr>
            <a:spLocks noGrp="1"/>
          </p:cNvSpPr>
          <p:nvPr>
            <p:ph idx="1"/>
          </p:nvPr>
        </p:nvSpPr>
        <p:spPr>
          <a:xfrm>
            <a:off x="250825" y="1412875"/>
            <a:ext cx="8497888" cy="4392613"/>
          </a:xfrm>
        </p:spPr>
        <p:txBody>
          <a:bodyPr/>
          <a:lstStyle/>
          <a:p>
            <a:pPr>
              <a:defRPr/>
            </a:pPr>
            <a:r>
              <a:rPr lang="fr-FR" sz="2000" noProof="0" dirty="0" smtClean="0">
                <a:solidFill>
                  <a:srgbClr val="000000"/>
                </a:solidFill>
                <a:ea typeface="ＭＳ Ｐゴシック" pitchFamily="34" charset="-128"/>
              </a:rPr>
              <a:t>Le partage de données de gestion de cas comporte des avantages potentiels dont : </a:t>
            </a:r>
          </a:p>
          <a:p>
            <a:pPr>
              <a:buFontTx/>
              <a:buChar char="•"/>
              <a:defRPr/>
            </a:pPr>
            <a:r>
              <a:rPr lang="fr-FR" sz="2000" noProof="0" dirty="0" smtClean="0">
                <a:solidFill>
                  <a:srgbClr val="000000"/>
                </a:solidFill>
                <a:ea typeface="ＭＳ Ｐゴシック" pitchFamily="34" charset="-128"/>
              </a:rPr>
              <a:t>Une gestion de cas et des référencements plus efficaces</a:t>
            </a:r>
          </a:p>
          <a:p>
            <a:pPr>
              <a:buFontTx/>
              <a:buChar char="•"/>
              <a:defRPr/>
            </a:pPr>
            <a:r>
              <a:rPr lang="fr-FR" sz="2000" dirty="0" smtClean="0">
                <a:solidFill>
                  <a:srgbClr val="000000"/>
                </a:solidFill>
                <a:ea typeface="ＭＳ Ｐゴシック" pitchFamily="34" charset="-128"/>
              </a:rPr>
              <a:t>Révéler</a:t>
            </a:r>
            <a:r>
              <a:rPr lang="fr-FR" sz="2000" noProof="0" dirty="0" smtClean="0">
                <a:solidFill>
                  <a:srgbClr val="000000"/>
                </a:solidFill>
                <a:ea typeface="ＭＳ Ｐゴシック" pitchFamily="34" charset="-128"/>
              </a:rPr>
              <a:t> </a:t>
            </a:r>
            <a:r>
              <a:rPr lang="fr-FR" sz="2000" dirty="0">
                <a:solidFill>
                  <a:srgbClr val="000000"/>
                </a:solidFill>
                <a:ea typeface="ＭＳ Ｐゴシック" pitchFamily="34" charset="-128"/>
              </a:rPr>
              <a:t>l</a:t>
            </a:r>
            <a:r>
              <a:rPr lang="fr-FR" sz="2000" noProof="0" dirty="0" smtClean="0">
                <a:solidFill>
                  <a:srgbClr val="000000"/>
                </a:solidFill>
                <a:ea typeface="ＭＳ Ｐゴシック" pitchFamily="34" charset="-128"/>
              </a:rPr>
              <a:t>es lacunes dans la programmation (y compris l'analyse des tendances) </a:t>
            </a:r>
          </a:p>
          <a:p>
            <a:pPr>
              <a:buFontTx/>
              <a:buChar char="•"/>
              <a:defRPr/>
            </a:pPr>
            <a:r>
              <a:rPr lang="fr-FR" sz="2000" noProof="0" dirty="0" smtClean="0">
                <a:solidFill>
                  <a:srgbClr val="000000"/>
                </a:solidFill>
                <a:ea typeface="ＭＳ Ｐゴシック" pitchFamily="34" charset="-128"/>
              </a:rPr>
              <a:t>Le renforcement de la coordination inter-</a:t>
            </a:r>
            <a:r>
              <a:rPr lang="en-US" sz="2000" noProof="0" dirty="0" err="1" smtClean="0">
                <a:solidFill>
                  <a:srgbClr val="000000"/>
                </a:solidFill>
                <a:ea typeface="ＭＳ Ｐゴシック" pitchFamily="34" charset="-128"/>
              </a:rPr>
              <a:t>agence</a:t>
            </a:r>
            <a:r>
              <a:rPr lang="fr-FR" sz="2000" noProof="0" dirty="0" smtClean="0">
                <a:solidFill>
                  <a:srgbClr val="000000"/>
                </a:solidFill>
                <a:ea typeface="ＭＳ Ｐゴシック" pitchFamily="34" charset="-128"/>
              </a:rPr>
              <a:t>s</a:t>
            </a:r>
          </a:p>
          <a:p>
            <a:pPr>
              <a:buFontTx/>
              <a:buChar char="•"/>
              <a:defRPr/>
            </a:pPr>
            <a:r>
              <a:rPr lang="fr-FR" sz="2000" noProof="0" dirty="0" smtClean="0">
                <a:solidFill>
                  <a:srgbClr val="000000"/>
                </a:solidFill>
                <a:ea typeface="ＭＳ Ｐゴシック" pitchFamily="34" charset="-128"/>
              </a:rPr>
              <a:t>Le plaidoyer pour l'amélioration de la programmation </a:t>
            </a:r>
          </a:p>
          <a:p>
            <a:pPr>
              <a:defRPr/>
            </a:pPr>
            <a:r>
              <a:rPr lang="fr-FR" sz="2000" noProof="0" dirty="0" smtClean="0">
                <a:solidFill>
                  <a:srgbClr val="000000"/>
                </a:solidFill>
                <a:ea typeface="ＭＳ Ｐゴシック" pitchFamily="34" charset="-128"/>
              </a:rPr>
              <a:t> </a:t>
            </a:r>
          </a:p>
          <a:p>
            <a:pPr>
              <a:buFont typeface="Wingdings" pitchFamily="2" charset="2"/>
              <a:buChar char="Ø"/>
              <a:defRPr/>
            </a:pPr>
            <a:r>
              <a:rPr lang="fr-FR" sz="2000" noProof="0" dirty="0" smtClean="0">
                <a:solidFill>
                  <a:srgbClr val="000000"/>
                </a:solidFill>
                <a:ea typeface="ＭＳ Ｐゴシック" pitchFamily="34" charset="-128"/>
              </a:rPr>
              <a:t>Si les données sont partagées ou utilisées de façon inappropriée, des normes éthiques importantes peuvent être violées, ce qui aurait de sérieuses conséquences.</a:t>
            </a:r>
          </a:p>
          <a:p>
            <a:pPr>
              <a:buFont typeface="Wingdings" charset="2"/>
              <a:buChar char="Ø"/>
              <a:defRPr/>
            </a:pPr>
            <a:r>
              <a:rPr lang="fr-FR" sz="2000" noProof="0" dirty="0" smtClean="0">
                <a:solidFill>
                  <a:srgbClr val="000000"/>
                </a:solidFill>
                <a:ea typeface="ＭＳ Ｐゴシック" pitchFamily="34" charset="-128"/>
              </a:rPr>
              <a:t>Les protocoles de partage d'informations peuvent réduire le risque de violations.</a:t>
            </a:r>
            <a:endParaRPr lang="fr-FR" noProof="0" dirty="0" smtClean="0">
              <a:solidFill>
                <a:srgbClr val="000000"/>
              </a:solidFill>
              <a:ea typeface="ＭＳ Ｐゴシック" pitchFamily="34" charset="-128"/>
            </a:endParaRPr>
          </a:p>
          <a:p>
            <a:pPr algn="ctr">
              <a:defRPr/>
            </a:pPr>
            <a:r>
              <a:rPr lang="fr-FR" sz="1600" i="1" noProof="0" dirty="0" smtClean="0">
                <a:solidFill>
                  <a:srgbClr val="000000"/>
                </a:solidFill>
                <a:ea typeface="ＭＳ Ｐゴシック" pitchFamily="34" charset="-128"/>
              </a:rPr>
              <a:t> Adapté de : The </a:t>
            </a:r>
            <a:r>
              <a:rPr lang="fr-FR" sz="1600" i="1" noProof="0" dirty="0" err="1" smtClean="0">
                <a:solidFill>
                  <a:srgbClr val="000000"/>
                </a:solidFill>
                <a:ea typeface="ＭＳ Ｐゴシック" pitchFamily="34" charset="-128"/>
              </a:rPr>
              <a:t>Gender</a:t>
            </a:r>
            <a:r>
              <a:rPr lang="fr-FR" sz="1600" i="1" noProof="0" dirty="0" smtClean="0">
                <a:solidFill>
                  <a:srgbClr val="000000"/>
                </a:solidFill>
                <a:ea typeface="ＭＳ Ｐゴシック" pitchFamily="34" charset="-128"/>
              </a:rPr>
              <a:t> </a:t>
            </a:r>
            <a:r>
              <a:rPr lang="fr-FR" sz="1600" i="1" noProof="0" dirty="0" err="1" smtClean="0">
                <a:solidFill>
                  <a:srgbClr val="000000"/>
                </a:solidFill>
                <a:ea typeface="ＭＳ Ｐゴシック" pitchFamily="34" charset="-128"/>
              </a:rPr>
              <a:t>Based</a:t>
            </a:r>
            <a:r>
              <a:rPr lang="fr-FR" sz="1600" i="1" noProof="0" dirty="0" smtClean="0">
                <a:solidFill>
                  <a:srgbClr val="000000"/>
                </a:solidFill>
                <a:ea typeface="ＭＳ Ｐゴシック" pitchFamily="34" charset="-128"/>
              </a:rPr>
              <a:t> Violence Information Management System User Guide</a:t>
            </a:r>
          </a:p>
          <a:p>
            <a:pPr>
              <a:defRPr/>
            </a:pPr>
            <a:endParaRPr lang="fr-FR" sz="16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93782489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chemeClr val="tx1"/>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1376422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Title 1"/>
          <p:cNvSpPr>
            <a:spLocks noGrp="1"/>
          </p:cNvSpPr>
          <p:nvPr>
            <p:ph type="title"/>
          </p:nvPr>
        </p:nvSpPr>
        <p:spPr>
          <a:xfrm>
            <a:off x="755650" y="5157788"/>
            <a:ext cx="7772400" cy="1362075"/>
          </a:xfrm>
        </p:spPr>
        <p:txBody>
          <a:bodyPr/>
          <a:lstStyle/>
          <a:p>
            <a:pPr algn="ctr">
              <a:defRPr/>
            </a:pPr>
            <a:r>
              <a:rPr lang="fr-FR" cap="none" noProof="0" smtClean="0">
                <a:solidFill>
                  <a:srgbClr val="000000"/>
                </a:solidFill>
                <a:ea typeface="ＭＳ Ｐゴシック" pitchFamily="34" charset="-128"/>
              </a:rPr>
              <a:t>SESSION 2 : EXERCICE 1</a:t>
            </a:r>
          </a:p>
        </p:txBody>
      </p:sp>
      <p:sp>
        <p:nvSpPr>
          <p:cNvPr id="335875" name="Text Placeholder 2"/>
          <p:cNvSpPr>
            <a:spLocks noGrp="1"/>
          </p:cNvSpPr>
          <p:nvPr>
            <p:ph type="body" idx="1"/>
          </p:nvPr>
        </p:nvSpPr>
        <p:spPr>
          <a:xfrm>
            <a:off x="755650" y="3716338"/>
            <a:ext cx="7772400" cy="1500187"/>
          </a:xfrm>
        </p:spPr>
        <p:txBody>
          <a:bodyPr/>
          <a:lstStyle/>
          <a:p>
            <a:pPr algn="ctr">
              <a:defRPr/>
            </a:pPr>
            <a:r>
              <a:rPr lang="fr-FR" sz="4000" b="1" noProof="0" smtClean="0">
                <a:solidFill>
                  <a:srgbClr val="000000"/>
                </a:solidFill>
                <a:ea typeface="ＭＳ Ｐゴシック" pitchFamily="34" charset="-128"/>
              </a:rPr>
              <a:t>Négociation</a:t>
            </a:r>
          </a:p>
          <a:p>
            <a:pPr>
              <a:defRPr/>
            </a:pPr>
            <a:endParaRPr lang="fr-FR" sz="4000" b="1" noProof="0" smtClean="0">
              <a:solidFill>
                <a:srgbClr val="000000"/>
              </a:solidFill>
              <a:ea typeface="ＭＳ Ｐゴシック" pitchFamily="34" charset="-128"/>
            </a:endParaRPr>
          </a:p>
        </p:txBody>
      </p:sp>
      <p:pic>
        <p:nvPicPr>
          <p:cNvPr id="33690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6238" y="930275"/>
            <a:ext cx="3240087" cy="290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6901" name="TextBox 2"/>
          <p:cNvSpPr txBox="1">
            <a:spLocks noChangeArrowheads="1"/>
          </p:cNvSpPr>
          <p:nvPr/>
        </p:nvSpPr>
        <p:spPr bwMode="auto">
          <a:xfrm>
            <a:off x="2916238" y="3832225"/>
            <a:ext cx="27749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GB" altLang="fr-FR" sz="1000">
                <a:solidFill>
                  <a:srgbClr val="FFFFFF"/>
                </a:solidFill>
                <a:latin typeface="Calibri" pitchFamily="34" charset="0"/>
              </a:rPr>
              <a:t>Photo</a:t>
            </a:r>
            <a:r>
              <a:rPr lang="en-GB" altLang="fr-FR" sz="1000">
                <a:solidFill>
                  <a:srgbClr val="FFFFFF"/>
                </a:solidFill>
              </a:rPr>
              <a:t> </a:t>
            </a:r>
            <a:r>
              <a:rPr lang="en-GB" altLang="fr-FR" sz="1000">
                <a:solidFill>
                  <a:srgbClr val="FFFFFF"/>
                </a:solidFill>
                <a:latin typeface="Calibri" pitchFamily="34" charset="0"/>
              </a:rPr>
              <a:t>: UNHCR PGDS et personnel de haut niveau </a:t>
            </a:r>
          </a:p>
        </p:txBody>
      </p:sp>
    </p:spTree>
    <p:extLst>
      <p:ext uri="{BB962C8B-B14F-4D97-AF65-F5344CB8AC3E}">
        <p14:creationId xmlns:p14="http://schemas.microsoft.com/office/powerpoint/2010/main" val="428980898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Title 1"/>
          <p:cNvSpPr>
            <a:spLocks noGrp="1"/>
          </p:cNvSpPr>
          <p:nvPr>
            <p:ph type="title"/>
          </p:nvPr>
        </p:nvSpPr>
        <p:spPr>
          <a:xfrm>
            <a:off x="250825" y="692150"/>
            <a:ext cx="8424863" cy="720725"/>
          </a:xfrm>
        </p:spPr>
        <p:txBody>
          <a:bodyPr/>
          <a:lstStyle/>
          <a:p>
            <a:pPr>
              <a:defRPr/>
            </a:pPr>
            <a:r>
              <a:rPr lang="fr-FR" b="1" noProof="0" smtClean="0">
                <a:solidFill>
                  <a:srgbClr val="000000"/>
                </a:solidFill>
                <a:ea typeface="ＭＳ Ｐゴシック" pitchFamily="34" charset="-128"/>
              </a:rPr>
              <a:t>Objectif du module et acquis d'apprentissage</a:t>
            </a:r>
          </a:p>
        </p:txBody>
      </p:sp>
      <p:sp>
        <p:nvSpPr>
          <p:cNvPr id="306179" name="Content Placeholder 2"/>
          <p:cNvSpPr>
            <a:spLocks noGrp="1"/>
          </p:cNvSpPr>
          <p:nvPr>
            <p:ph idx="1"/>
          </p:nvPr>
        </p:nvSpPr>
        <p:spPr>
          <a:xfrm>
            <a:off x="250825" y="1412875"/>
            <a:ext cx="8424863" cy="4392613"/>
          </a:xfrm>
        </p:spPr>
        <p:txBody>
          <a:bodyPr/>
          <a:lstStyle/>
          <a:p>
            <a:pPr>
              <a:defRPr/>
            </a:pPr>
            <a:r>
              <a:rPr lang="fr-FR" sz="1800" b="1" noProof="0" dirty="0" smtClean="0">
                <a:solidFill>
                  <a:srgbClr val="000000"/>
                </a:solidFill>
                <a:ea typeface="ＭＳ Ｐゴシック" pitchFamily="34" charset="-128"/>
              </a:rPr>
              <a:t>Objectif du module : </a:t>
            </a:r>
            <a:r>
              <a:rPr lang="fr-FR" sz="1800" noProof="0" dirty="0" smtClean="0">
                <a:solidFill>
                  <a:srgbClr val="000000"/>
                </a:solidFill>
                <a:ea typeface="ＭＳ Ｐゴシック" pitchFamily="34" charset="-128"/>
              </a:rPr>
              <a:t>Présenter aux candidats les étapes de la gestion de cas et renforcer les connaissances et la capacité du participant dans la mise en œuvre de plan de prise en charge.</a:t>
            </a:r>
            <a:endParaRPr lang="fr-FR" sz="1800" b="1" noProof="0" dirty="0" smtClean="0">
              <a:solidFill>
                <a:srgbClr val="000000"/>
              </a:solidFill>
              <a:ea typeface="ＭＳ Ｐゴシック" pitchFamily="34" charset="-128"/>
            </a:endParaRPr>
          </a:p>
          <a:p>
            <a:pPr>
              <a:defRPr/>
            </a:pPr>
            <a:r>
              <a:rPr lang="fr-FR" sz="1800" b="1" noProof="0" dirty="0" smtClean="0">
                <a:solidFill>
                  <a:srgbClr val="000000"/>
                </a:solidFill>
                <a:ea typeface="ＭＳ Ｐゴシック" pitchFamily="34" charset="-128"/>
              </a:rPr>
              <a:t>Acquis d'apprentissage : </a:t>
            </a:r>
          </a:p>
          <a:p>
            <a:pPr>
              <a:buFontTx/>
              <a:buChar char="•"/>
              <a:defRPr/>
            </a:pPr>
            <a:r>
              <a:rPr lang="fr-FR" sz="1600" noProof="0" dirty="0" smtClean="0">
                <a:solidFill>
                  <a:srgbClr val="000000"/>
                </a:solidFill>
                <a:ea typeface="ＭＳ Ｐゴシック" pitchFamily="34" charset="-128"/>
              </a:rPr>
              <a:t>Expliquer la mise en œuvre du plan de prise en charge, étape de la gestion de cas.</a:t>
            </a:r>
          </a:p>
          <a:p>
            <a:pPr>
              <a:buFontTx/>
              <a:buChar char="•"/>
              <a:defRPr/>
            </a:pPr>
            <a:r>
              <a:rPr lang="fr-FR" sz="1600" noProof="0" dirty="0" smtClean="0">
                <a:solidFill>
                  <a:srgbClr val="000000"/>
                </a:solidFill>
                <a:ea typeface="ＭＳ Ｐゴシック" pitchFamily="34" charset="-128"/>
              </a:rPr>
              <a:t>Utiliser un outil pour commencer à développer un mécanisme de référencement.</a:t>
            </a:r>
          </a:p>
          <a:p>
            <a:pPr>
              <a:buFontTx/>
              <a:buChar char="•"/>
              <a:defRPr/>
            </a:pPr>
            <a:r>
              <a:rPr lang="fr-FR" sz="1600" noProof="0" dirty="0" smtClean="0">
                <a:solidFill>
                  <a:srgbClr val="000000"/>
                </a:solidFill>
                <a:ea typeface="ＭＳ Ｐゴシック" pitchFamily="34" charset="-128"/>
              </a:rPr>
              <a:t>Savoir travailler en équipe / réseau.</a:t>
            </a:r>
          </a:p>
          <a:p>
            <a:pPr>
              <a:buFontTx/>
              <a:buChar char="•"/>
              <a:defRPr/>
            </a:pPr>
            <a:r>
              <a:rPr lang="fr-FR" sz="1600" noProof="0" dirty="0" smtClean="0">
                <a:solidFill>
                  <a:srgbClr val="000000"/>
                </a:solidFill>
                <a:ea typeface="ＭＳ Ｐゴシック" pitchFamily="34" charset="-128"/>
              </a:rPr>
              <a:t>Utiliser un outil pour commencer à développer une carte de référencement et savoir ce qu'implique le mécanisme de référencement.  </a:t>
            </a:r>
          </a:p>
          <a:p>
            <a:pPr>
              <a:buFontTx/>
              <a:buChar char="•"/>
              <a:defRPr/>
            </a:pPr>
            <a:r>
              <a:rPr lang="fr-FR" sz="1600" noProof="0" dirty="0" smtClean="0">
                <a:solidFill>
                  <a:srgbClr val="000000"/>
                </a:solidFill>
                <a:ea typeface="ＭＳ Ｐゴシック" pitchFamily="34" charset="-128"/>
              </a:rPr>
              <a:t>Savoir pourquoi un protocole de partage d'informations est nécessaire et ce qu'il implique.</a:t>
            </a:r>
          </a:p>
          <a:p>
            <a:pPr>
              <a:buFontTx/>
              <a:buChar char="•"/>
              <a:defRPr/>
            </a:pPr>
            <a:r>
              <a:rPr lang="fr-FR" sz="1600" noProof="0" dirty="0" smtClean="0">
                <a:solidFill>
                  <a:srgbClr val="000000"/>
                </a:solidFill>
                <a:ea typeface="ＭＳ Ｐゴシック" pitchFamily="34" charset="-128"/>
              </a:rPr>
              <a:t>Décrire les questions au sujet desquelles un travailleur social peut plaider en faveur des enfants et des familles en rapport avec leur plan de prise en charge. </a:t>
            </a:r>
          </a:p>
          <a:p>
            <a:pPr>
              <a:buFontTx/>
              <a:buChar char="•"/>
              <a:defRPr/>
            </a:pPr>
            <a:r>
              <a:rPr lang="fr-FR" sz="1600" noProof="0" dirty="0" smtClean="0">
                <a:solidFill>
                  <a:srgbClr val="000000"/>
                </a:solidFill>
                <a:ea typeface="ＭＳ Ｐゴシック" pitchFamily="34" charset="-128"/>
              </a:rPr>
              <a:t>Faire usage des aptitudes de négociation appropriées pour s'assurer que les plans d'intervention sont mis en place de façon à ne pas violer les droits des enfants.</a:t>
            </a:r>
          </a:p>
          <a:p>
            <a:pPr>
              <a:buFontTx/>
              <a:buChar char="•"/>
              <a:defRPr/>
            </a:pPr>
            <a:r>
              <a:rPr lang="fr-FR" sz="1600" noProof="0" dirty="0" smtClean="0">
                <a:solidFill>
                  <a:srgbClr val="000000"/>
                </a:solidFill>
                <a:ea typeface="ＭＳ Ｐゴシック" pitchFamily="34" charset="-128"/>
              </a:rPr>
              <a:t>Montrer les techniques visant à assurer un soutien émotionnel fondamental</a:t>
            </a:r>
            <a:r>
              <a:rPr lang="fr-FR" sz="1800" noProof="0" dirty="0" smtClean="0">
                <a:solidFill>
                  <a:srgbClr val="000000"/>
                </a:solidFill>
                <a:ea typeface="ＭＳ Ｐゴシック" pitchFamily="34" charset="-128"/>
              </a:rPr>
              <a:t>.</a:t>
            </a:r>
          </a:p>
          <a:p>
            <a:pPr>
              <a:buFontTx/>
              <a:buChar char="•"/>
              <a:defRPr/>
            </a:pPr>
            <a:endParaRPr lang="fr-FR" sz="20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707489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Négociation...</a:t>
            </a:r>
          </a:p>
        </p:txBody>
      </p:sp>
      <p:sp>
        <p:nvSpPr>
          <p:cNvPr id="336899" name="Content Placeholder 2"/>
          <p:cNvSpPr>
            <a:spLocks noGrp="1"/>
          </p:cNvSpPr>
          <p:nvPr>
            <p:ph idx="1"/>
          </p:nvPr>
        </p:nvSpPr>
        <p:spPr/>
        <p:txBody>
          <a:bodyPr/>
          <a:lstStyle/>
          <a:p>
            <a:pPr marL="0" indent="0">
              <a:defRPr/>
            </a:pPr>
            <a:endParaRPr lang="fr-FR" noProof="0" dirty="0" smtClean="0">
              <a:solidFill>
                <a:srgbClr val="000000"/>
              </a:solidFill>
              <a:ea typeface="ＭＳ Ｐゴシック" pitchFamily="34" charset="-128"/>
            </a:endParaRPr>
          </a:p>
          <a:p>
            <a:pPr marL="0" indent="0">
              <a:defRPr/>
            </a:pPr>
            <a:r>
              <a:rPr lang="fr-FR" noProof="0" dirty="0" smtClean="0">
                <a:solidFill>
                  <a:srgbClr val="000000"/>
                </a:solidFill>
                <a:ea typeface="ＭＳ Ｐゴシック" pitchFamily="34" charset="-128"/>
              </a:rPr>
              <a:t>Gérer un conflit de façon positive et constructive veut dire que nous devons </a:t>
            </a:r>
            <a:r>
              <a:rPr lang="fr-FR" b="1" noProof="0" dirty="0" smtClean="0">
                <a:solidFill>
                  <a:srgbClr val="000000"/>
                </a:solidFill>
                <a:ea typeface="ＭＳ Ｐゴシック" pitchFamily="34" charset="-128"/>
              </a:rPr>
              <a:t>gérer les émotions impliquées </a:t>
            </a:r>
            <a:r>
              <a:rPr lang="fr-FR" noProof="0" dirty="0" smtClean="0">
                <a:solidFill>
                  <a:srgbClr val="000000"/>
                </a:solidFill>
                <a:ea typeface="ＭＳ Ｐゴシック" pitchFamily="34" charset="-128"/>
              </a:rPr>
              <a:t>(y compris les nôtres) et garder à l'esprit deux aspects essentiels : </a:t>
            </a:r>
          </a:p>
          <a:p>
            <a:pPr lvl="2">
              <a:defRPr/>
            </a:pPr>
            <a:endParaRPr lang="fr-FR" noProof="0" dirty="0" smtClean="0">
              <a:solidFill>
                <a:srgbClr val="000000"/>
              </a:solidFill>
              <a:ea typeface="ＭＳ Ｐゴシック" pitchFamily="34" charset="-128"/>
            </a:endParaRPr>
          </a:p>
          <a:p>
            <a:pPr lvl="2">
              <a:defRPr/>
            </a:pPr>
            <a:r>
              <a:rPr lang="fr-FR" noProof="0" dirty="0" smtClean="0">
                <a:solidFill>
                  <a:srgbClr val="000000"/>
                </a:solidFill>
                <a:ea typeface="ＭＳ Ｐゴシック" pitchFamily="34" charset="-128"/>
              </a:rPr>
              <a:t>L'</a:t>
            </a:r>
            <a:r>
              <a:rPr lang="fr-FR" b="1" noProof="0" dirty="0" smtClean="0">
                <a:solidFill>
                  <a:srgbClr val="000000"/>
                </a:solidFill>
                <a:ea typeface="ＭＳ Ｐゴシック" pitchFamily="34" charset="-128"/>
              </a:rPr>
              <a:t>objectif</a:t>
            </a:r>
            <a:r>
              <a:rPr lang="fr-FR" noProof="0" dirty="0" smtClean="0">
                <a:solidFill>
                  <a:srgbClr val="000000"/>
                </a:solidFill>
                <a:ea typeface="ＭＳ Ｐゴシック" pitchFamily="34" charset="-128"/>
              </a:rPr>
              <a:t> à atteindre </a:t>
            </a:r>
          </a:p>
          <a:p>
            <a:pPr lvl="2">
              <a:defRPr/>
            </a:pPr>
            <a:r>
              <a:rPr lang="fr-FR" noProof="0" dirty="0" smtClean="0">
                <a:solidFill>
                  <a:srgbClr val="000000"/>
                </a:solidFill>
                <a:ea typeface="ＭＳ Ｐゴシック" pitchFamily="34" charset="-128"/>
              </a:rPr>
              <a:t>La </a:t>
            </a:r>
            <a:r>
              <a:rPr lang="fr-FR" b="1" noProof="0" dirty="0" smtClean="0">
                <a:solidFill>
                  <a:srgbClr val="000000"/>
                </a:solidFill>
                <a:ea typeface="ＭＳ Ｐゴシック" pitchFamily="34" charset="-128"/>
              </a:rPr>
              <a:t>relation</a:t>
            </a:r>
            <a:r>
              <a:rPr lang="fr-FR" noProof="0" dirty="0" smtClean="0">
                <a:solidFill>
                  <a:srgbClr val="000000"/>
                </a:solidFill>
                <a:ea typeface="ＭＳ Ｐゴシック" pitchFamily="34" charset="-128"/>
              </a:rPr>
              <a:t> avec l'autre. </a:t>
            </a:r>
          </a:p>
          <a:p>
            <a:pPr marL="0" indent="0">
              <a:defRPr/>
            </a:pPr>
            <a:endParaRPr lang="fr-FR" noProof="0" dirty="0" smtClean="0">
              <a:solidFill>
                <a:srgbClr val="000000"/>
              </a:solidFill>
              <a:ea typeface="ＭＳ Ｐゴシック" pitchFamily="34" charset="-128"/>
            </a:endParaRPr>
          </a:p>
          <a:p>
            <a:pPr marL="0" indent="0" algn="ctr">
              <a:defRPr/>
            </a:pPr>
            <a:endParaRPr lang="fr-FR" sz="1600" i="1" noProof="0" dirty="0" smtClean="0">
              <a:solidFill>
                <a:srgbClr val="000000"/>
              </a:solidFill>
              <a:ea typeface="ＭＳ Ｐゴシック" pitchFamily="34" charset="-128"/>
            </a:endParaRPr>
          </a:p>
          <a:p>
            <a:pPr marL="0" indent="0" algn="ctr">
              <a:defRPr/>
            </a:pPr>
            <a:endParaRPr lang="fr-FR" sz="1600" i="1" noProof="0" dirty="0" smtClean="0">
              <a:solidFill>
                <a:srgbClr val="000000"/>
              </a:solidFill>
              <a:ea typeface="ＭＳ Ｐゴシック" pitchFamily="34" charset="-128"/>
            </a:endParaRPr>
          </a:p>
          <a:p>
            <a:pPr marL="0" indent="0" algn="ctr">
              <a:defRPr/>
            </a:pPr>
            <a:endParaRPr lang="fr-FR" sz="1600" i="1" noProof="0" dirty="0" smtClean="0">
              <a:solidFill>
                <a:srgbClr val="000000"/>
              </a:solidFill>
              <a:ea typeface="ＭＳ Ｐゴシック" pitchFamily="34" charset="-128"/>
            </a:endParaRPr>
          </a:p>
          <a:p>
            <a:pPr marL="0" indent="0" algn="ctr">
              <a:defRPr/>
            </a:pPr>
            <a:endParaRPr lang="fr-FR" sz="1600" i="1" noProof="0" dirty="0" smtClean="0">
              <a:solidFill>
                <a:srgbClr val="000000"/>
              </a:solidFill>
              <a:ea typeface="ＭＳ Ｐゴシック" pitchFamily="34" charset="-128"/>
            </a:endParaRPr>
          </a:p>
          <a:p>
            <a:pPr marL="0" indent="0" algn="ctr">
              <a:defRPr/>
            </a:pPr>
            <a:r>
              <a:rPr lang="fr-FR" sz="1600" i="1" noProof="0" dirty="0" smtClean="0">
                <a:solidFill>
                  <a:srgbClr val="000000"/>
                </a:solidFill>
                <a:ea typeface="ＭＳ Ｐゴシック" pitchFamily="34" charset="-128"/>
              </a:rPr>
              <a:t> Adapté de : Travailler avec les enfants et leur environnement</a:t>
            </a:r>
          </a:p>
          <a:p>
            <a:pPr marL="0" indent="0">
              <a:defRPr/>
            </a:pPr>
            <a:endParaRPr lang="fr-FR" sz="16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3476748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Content Placeholder 2"/>
          <p:cNvSpPr>
            <a:spLocks noGrp="1"/>
          </p:cNvSpPr>
          <p:nvPr>
            <p:ph idx="1"/>
          </p:nvPr>
        </p:nvSpPr>
        <p:spPr>
          <a:xfrm>
            <a:off x="250825" y="836613"/>
            <a:ext cx="8570913" cy="4392612"/>
          </a:xfrm>
        </p:spPr>
        <p:txBody>
          <a:bodyPr/>
          <a:lstStyle/>
          <a:p>
            <a:pPr>
              <a:defRPr/>
            </a:pPr>
            <a:r>
              <a:rPr lang="fr-FR" sz="2000" b="1" noProof="0" dirty="0" smtClean="0">
                <a:solidFill>
                  <a:srgbClr val="000000"/>
                </a:solidFill>
                <a:ea typeface="ＭＳ Ｐゴシック" pitchFamily="34" charset="-128"/>
              </a:rPr>
              <a:t>Domination « C'est ça ou rien »</a:t>
            </a:r>
          </a:p>
          <a:p>
            <a:pPr>
              <a:buFontTx/>
              <a:buChar char="•"/>
              <a:defRPr/>
            </a:pPr>
            <a:r>
              <a:rPr lang="fr-FR" sz="2000" noProof="0" dirty="0" smtClean="0">
                <a:solidFill>
                  <a:srgbClr val="000000"/>
                </a:solidFill>
                <a:ea typeface="ＭＳ Ｐゴシック" pitchFamily="34" charset="-128"/>
              </a:rPr>
              <a:t>Nie l'aspect relationnel et tient compte uniquement du problème à résoudre. </a:t>
            </a:r>
          </a:p>
          <a:p>
            <a:pPr>
              <a:buFontTx/>
              <a:buChar char="•"/>
              <a:defRPr/>
            </a:pPr>
            <a:r>
              <a:rPr lang="fr-FR" sz="2000" noProof="0" dirty="0" smtClean="0">
                <a:solidFill>
                  <a:srgbClr val="000000"/>
                </a:solidFill>
                <a:ea typeface="ＭＳ Ｐゴシック" pitchFamily="34" charset="-128"/>
              </a:rPr>
              <a:t>L’intérêt supérieur recherché crée un ressentiment, porte préjudice aux relations, la situation ne peut pas être résolue si les deux parties utilisent cette stratégie. </a:t>
            </a:r>
          </a:p>
          <a:p>
            <a:pPr>
              <a:defRPr/>
            </a:pPr>
            <a:r>
              <a:rPr lang="fr-FR" sz="2000" b="1" noProof="0" dirty="0" smtClean="0">
                <a:solidFill>
                  <a:srgbClr val="000000"/>
                </a:solidFill>
                <a:ea typeface="ＭＳ Ｐゴシック" pitchFamily="34" charset="-128"/>
              </a:rPr>
              <a:t>Évitement « J'y penserai plus tard » - </a:t>
            </a:r>
            <a:r>
              <a:rPr lang="fr-FR" sz="2000" noProof="0" dirty="0" smtClean="0">
                <a:solidFill>
                  <a:srgbClr val="000000"/>
                </a:solidFill>
                <a:ea typeface="ＭＳ Ｐゴシック" pitchFamily="34" charset="-128"/>
              </a:rPr>
              <a:t>Retrait d'une situation de menace - les situations de risque ne sont pas résolues parce que l'on n'accorde pas d'intérêt au problème.</a:t>
            </a:r>
          </a:p>
          <a:p>
            <a:pPr>
              <a:defRPr/>
            </a:pPr>
            <a:r>
              <a:rPr lang="fr-FR" sz="2000" b="1" noProof="0" dirty="0" smtClean="0">
                <a:solidFill>
                  <a:srgbClr val="000000"/>
                </a:solidFill>
                <a:ea typeface="ＭＳ Ｐゴシック" pitchFamily="34" charset="-128"/>
              </a:rPr>
              <a:t>Adaptation « J'accepte tout ce que vous voulez »</a:t>
            </a:r>
          </a:p>
          <a:p>
            <a:pPr>
              <a:buFontTx/>
              <a:buChar char="•"/>
              <a:defRPr/>
            </a:pPr>
            <a:r>
              <a:rPr lang="fr-FR" sz="2000" noProof="0" dirty="0" smtClean="0">
                <a:solidFill>
                  <a:srgbClr val="000000"/>
                </a:solidFill>
                <a:ea typeface="ＭＳ Ｐゴシック" pitchFamily="34" charset="-128"/>
              </a:rPr>
              <a:t>S'intéresse uniquement à la relation en oubliant le problème à résoudre. </a:t>
            </a:r>
          </a:p>
          <a:p>
            <a:pPr>
              <a:buFontTx/>
              <a:buChar char="•"/>
              <a:defRPr/>
            </a:pPr>
            <a:r>
              <a:rPr lang="fr-FR" sz="2000" noProof="0" dirty="0" smtClean="0">
                <a:solidFill>
                  <a:srgbClr val="000000"/>
                </a:solidFill>
                <a:ea typeface="ＭＳ Ｐゴシック" pitchFamily="34" charset="-128"/>
              </a:rPr>
              <a:t>L'objectif est de faire plier l'autre, l'argument propre est sacrifié au bénéfice d'autres.</a:t>
            </a:r>
          </a:p>
          <a:p>
            <a:pPr>
              <a:buFontTx/>
              <a:buChar char="•"/>
              <a:defRPr/>
            </a:pPr>
            <a:r>
              <a:rPr lang="fr-FR" sz="2000" noProof="0" dirty="0" smtClean="0">
                <a:solidFill>
                  <a:srgbClr val="000000"/>
                </a:solidFill>
                <a:ea typeface="ＭＳ Ｐゴシック" pitchFamily="34" charset="-128"/>
              </a:rPr>
              <a:t>Favorise l'harmonie, mais peu susceptible de promouvoir les droits de l'enfant à la protection, affaiblit l'autorité du travailleur social dans le futur. </a:t>
            </a:r>
            <a:r>
              <a:rPr lang="fr-FR" noProof="0" dirty="0" smtClean="0">
                <a:solidFill>
                  <a:srgbClr val="000000"/>
                </a:solidFill>
                <a:ea typeface="ＭＳ Ｐゴシック" pitchFamily="34" charset="-128"/>
              </a:rPr>
              <a:t> </a:t>
            </a:r>
          </a:p>
          <a:p>
            <a:pPr algn="ctr">
              <a:defRPr/>
            </a:pPr>
            <a:r>
              <a:rPr lang="fr-FR" sz="1600" i="1" noProof="0" dirty="0" smtClean="0">
                <a:solidFill>
                  <a:srgbClr val="000000"/>
                </a:solidFill>
                <a:ea typeface="ＭＳ Ｐゴシック" pitchFamily="34" charset="-128"/>
              </a:rPr>
              <a:t>Adapté de : Travailler avec les enfants et leur environnement</a:t>
            </a:r>
          </a:p>
        </p:txBody>
      </p:sp>
    </p:spTree>
    <p:extLst>
      <p:ext uri="{BB962C8B-B14F-4D97-AF65-F5344CB8AC3E}">
        <p14:creationId xmlns:p14="http://schemas.microsoft.com/office/powerpoint/2010/main" val="355607645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Content Placeholder 2"/>
          <p:cNvSpPr>
            <a:spLocks noGrp="1"/>
          </p:cNvSpPr>
          <p:nvPr>
            <p:ph idx="1"/>
          </p:nvPr>
        </p:nvSpPr>
        <p:spPr>
          <a:xfrm>
            <a:off x="250825" y="836613"/>
            <a:ext cx="8642350" cy="4392612"/>
          </a:xfrm>
        </p:spPr>
        <p:txBody>
          <a:bodyPr/>
          <a:lstStyle/>
          <a:p>
            <a:pPr>
              <a:defRPr/>
            </a:pPr>
            <a:r>
              <a:rPr lang="fr-FR" b="1" noProof="0" dirty="0" smtClean="0">
                <a:solidFill>
                  <a:srgbClr val="000000"/>
                </a:solidFill>
                <a:ea typeface="ＭＳ Ｐゴシック" pitchFamily="34" charset="-128"/>
              </a:rPr>
              <a:t>Compromis « Passons un accord »</a:t>
            </a:r>
          </a:p>
          <a:p>
            <a:pPr>
              <a:buFontTx/>
              <a:buChar char="•"/>
              <a:defRPr/>
            </a:pPr>
            <a:r>
              <a:rPr lang="fr-FR" sz="2000" noProof="0" dirty="0" smtClean="0">
                <a:solidFill>
                  <a:srgbClr val="000000"/>
                </a:solidFill>
                <a:ea typeface="ＭＳ Ｐゴシック" pitchFamily="34" charset="-128"/>
              </a:rPr>
              <a:t>Partager les différences et les deux parties font des concessions, une solution mutuellement acceptable est trouvée, chacun gagne et perd quelque chose. </a:t>
            </a:r>
          </a:p>
          <a:p>
            <a:pPr>
              <a:buFontTx/>
              <a:buChar char="•"/>
              <a:defRPr/>
            </a:pPr>
            <a:r>
              <a:rPr lang="fr-FR" sz="2000" noProof="0" dirty="0" smtClean="0">
                <a:solidFill>
                  <a:srgbClr val="000000"/>
                </a:solidFill>
                <a:ea typeface="ＭＳ Ｐゴシック" pitchFamily="34" charset="-128"/>
              </a:rPr>
              <a:t>Utile uniquement lorsqu'il y a une chance de compromis dans le cas étant donné que le compromis peut mener à des solutions inappropriées, du fait de la négociation. </a:t>
            </a:r>
          </a:p>
          <a:p>
            <a:pPr>
              <a:defRPr/>
            </a:pPr>
            <a:r>
              <a:rPr lang="fr-FR" noProof="0" dirty="0" smtClean="0">
                <a:solidFill>
                  <a:srgbClr val="000000"/>
                </a:solidFill>
                <a:ea typeface="ＭＳ Ｐゴシック" pitchFamily="34" charset="-128"/>
              </a:rPr>
              <a:t> </a:t>
            </a:r>
          </a:p>
          <a:p>
            <a:pPr>
              <a:defRPr/>
            </a:pPr>
            <a:r>
              <a:rPr lang="fr-FR" sz="2200" b="1" noProof="0" dirty="0" smtClean="0">
                <a:solidFill>
                  <a:srgbClr val="000000"/>
                </a:solidFill>
                <a:ea typeface="ＭＳ Ｐゴシック" pitchFamily="34" charset="-128"/>
              </a:rPr>
              <a:t>Collaboration « Deux têtes valent mieux qu'une »</a:t>
            </a:r>
          </a:p>
          <a:p>
            <a:pPr>
              <a:buFontTx/>
              <a:buChar char="•"/>
              <a:defRPr/>
            </a:pPr>
            <a:r>
              <a:rPr lang="fr-FR" sz="2000" noProof="0" dirty="0" smtClean="0">
                <a:solidFill>
                  <a:srgbClr val="000000"/>
                </a:solidFill>
                <a:ea typeface="ＭＳ Ｐゴシック" pitchFamily="34" charset="-128"/>
              </a:rPr>
              <a:t>Le désir de travailler avec l'autre partie et un degré élevé d'engagement, de temps et d'énergie nécessaires. </a:t>
            </a:r>
          </a:p>
          <a:p>
            <a:pPr>
              <a:buFontTx/>
              <a:buChar char="•"/>
              <a:defRPr/>
            </a:pPr>
            <a:r>
              <a:rPr lang="fr-FR" sz="2000" noProof="0" dirty="0" smtClean="0">
                <a:solidFill>
                  <a:srgbClr val="000000"/>
                </a:solidFill>
                <a:ea typeface="ＭＳ Ｐゴシック" pitchFamily="34" charset="-128"/>
              </a:rPr>
              <a:t>Nécessaire lorsque le cas est trop sérieux pour accepter un compromis. </a:t>
            </a:r>
          </a:p>
          <a:p>
            <a:pPr>
              <a:buFontTx/>
              <a:buChar char="•"/>
              <a:defRPr/>
            </a:pPr>
            <a:r>
              <a:rPr lang="fr-FR" sz="2000" noProof="0" dirty="0" smtClean="0">
                <a:solidFill>
                  <a:srgbClr val="000000"/>
                </a:solidFill>
                <a:ea typeface="ＭＳ Ｐゴシック" pitchFamily="34" charset="-128"/>
              </a:rPr>
              <a:t>Renforce une relation si elle est couronnée de succès.</a:t>
            </a:r>
          </a:p>
          <a:p>
            <a:pPr algn="ctr">
              <a:defRPr/>
            </a:pPr>
            <a:r>
              <a:rPr lang="fr-FR" sz="2200" b="1" noProof="0" dirty="0" smtClean="0">
                <a:solidFill>
                  <a:srgbClr val="000000"/>
                </a:solidFill>
                <a:ea typeface="ＭＳ Ｐゴシック" pitchFamily="34" charset="-128"/>
              </a:rPr>
              <a:t>La collaboration est très difficile certes, mais elle est généralement la meilleure stratégie de gestion de cas.</a:t>
            </a:r>
            <a:endParaRPr lang="fr-FR" b="1" noProof="0" dirty="0" smtClean="0">
              <a:solidFill>
                <a:srgbClr val="000000"/>
              </a:solidFill>
              <a:ea typeface="ＭＳ Ｐゴシック" pitchFamily="34" charset="-128"/>
            </a:endParaRPr>
          </a:p>
          <a:p>
            <a:pPr algn="ctr">
              <a:defRPr/>
            </a:pPr>
            <a:r>
              <a:rPr lang="fr-FR" sz="1600" i="1" noProof="0" dirty="0" smtClean="0">
                <a:solidFill>
                  <a:srgbClr val="000000"/>
                </a:solidFill>
                <a:ea typeface="ＭＳ Ｐゴシック" pitchFamily="34" charset="-128"/>
              </a:rPr>
              <a:t> Adapté de : Travailler avec les enfants et leur environnement</a:t>
            </a:r>
          </a:p>
          <a:p>
            <a:pPr>
              <a:defRPr/>
            </a:pPr>
            <a:endParaRPr lang="fr-FR" sz="1600" i="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4276222172"/>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Négociation...</a:t>
            </a:r>
          </a:p>
        </p:txBody>
      </p:sp>
      <p:sp>
        <p:nvSpPr>
          <p:cNvPr id="339971" name="Content Placeholder 2"/>
          <p:cNvSpPr>
            <a:spLocks noGrp="1"/>
          </p:cNvSpPr>
          <p:nvPr>
            <p:ph idx="1"/>
          </p:nvPr>
        </p:nvSpPr>
        <p:spPr>
          <a:xfrm>
            <a:off x="250825" y="1700213"/>
            <a:ext cx="8569325" cy="4392612"/>
          </a:xfrm>
        </p:spPr>
        <p:txBody>
          <a:bodyPr/>
          <a:lstStyle/>
          <a:p>
            <a:pPr marL="0" indent="0">
              <a:defRPr/>
            </a:pPr>
            <a:r>
              <a:rPr lang="fr-FR" noProof="0" dirty="0" smtClean="0">
                <a:solidFill>
                  <a:srgbClr val="000000"/>
                </a:solidFill>
                <a:ea typeface="ＭＳ Ｐゴシック" pitchFamily="34" charset="-128"/>
              </a:rPr>
              <a:t>Les travailleurs sociaux ont besoin d'</a:t>
            </a:r>
            <a:r>
              <a:rPr lang="fr-FR" b="1" noProof="0" dirty="0" smtClean="0">
                <a:solidFill>
                  <a:srgbClr val="000000"/>
                </a:solidFill>
                <a:ea typeface="ＭＳ Ｐゴシック" pitchFamily="34" charset="-128"/>
              </a:rPr>
              <a:t>aptitudes</a:t>
            </a:r>
            <a:r>
              <a:rPr lang="fr-FR" noProof="0" dirty="0" smtClean="0">
                <a:solidFill>
                  <a:srgbClr val="000000"/>
                </a:solidFill>
                <a:ea typeface="ＭＳ Ｐゴシック" pitchFamily="34" charset="-128"/>
              </a:rPr>
              <a:t> pour faire face aux conflits au cours de la gestion de cas de façon à :</a:t>
            </a:r>
          </a:p>
          <a:p>
            <a:pPr marL="0" indent="0">
              <a:defRPr/>
            </a:pPr>
            <a:endParaRPr lang="fr-FR" noProof="0" dirty="0" smtClean="0">
              <a:solidFill>
                <a:srgbClr val="000000"/>
              </a:solidFill>
              <a:ea typeface="ＭＳ Ｐゴシック" pitchFamily="34" charset="-128"/>
            </a:endParaRPr>
          </a:p>
          <a:p>
            <a:pPr marL="0" indent="0">
              <a:buFontTx/>
              <a:buChar char="•"/>
              <a:defRPr/>
            </a:pPr>
            <a:r>
              <a:rPr lang="fr-FR" b="1" noProof="0" dirty="0" smtClean="0">
                <a:solidFill>
                  <a:srgbClr val="000000"/>
                </a:solidFill>
                <a:ea typeface="ＭＳ Ｐゴシック" pitchFamily="34" charset="-128"/>
              </a:rPr>
              <a:t>Promouvoir les droits des enfants</a:t>
            </a:r>
            <a:r>
              <a:rPr lang="fr-FR" noProof="0" dirty="0" smtClean="0">
                <a:solidFill>
                  <a:srgbClr val="000000"/>
                </a:solidFill>
                <a:ea typeface="ＭＳ Ｐゴシック" pitchFamily="34" charset="-128"/>
              </a:rPr>
              <a:t> </a:t>
            </a:r>
          </a:p>
          <a:p>
            <a:pPr marL="0" indent="0">
              <a:buFontTx/>
              <a:buChar char="•"/>
              <a:defRPr/>
            </a:pPr>
            <a:r>
              <a:rPr lang="fr-FR" b="1" noProof="0" dirty="0" smtClean="0">
                <a:solidFill>
                  <a:srgbClr val="000000"/>
                </a:solidFill>
                <a:ea typeface="ＭＳ Ｐゴシック" pitchFamily="34" charset="-128"/>
              </a:rPr>
              <a:t>Ne pas nuire à </a:t>
            </a:r>
            <a:r>
              <a:rPr lang="fr-FR" noProof="0" dirty="0" smtClean="0">
                <a:solidFill>
                  <a:srgbClr val="000000"/>
                </a:solidFill>
                <a:ea typeface="ＭＳ Ｐゴシック" pitchFamily="34" charset="-128"/>
              </a:rPr>
              <a:t>leur </a:t>
            </a:r>
            <a:r>
              <a:rPr lang="fr-FR" b="1" noProof="0" dirty="0" smtClean="0">
                <a:solidFill>
                  <a:srgbClr val="000000"/>
                </a:solidFill>
                <a:ea typeface="ＭＳ Ｐゴシック" pitchFamily="34" charset="-128"/>
              </a:rPr>
              <a:t>relation</a:t>
            </a:r>
            <a:r>
              <a:rPr lang="fr-FR" noProof="0" dirty="0" smtClean="0">
                <a:solidFill>
                  <a:srgbClr val="000000"/>
                </a:solidFill>
                <a:ea typeface="ＭＳ Ｐゴシック" pitchFamily="34" charset="-128"/>
              </a:rPr>
              <a:t> avec l'enfant, la famille et la communauté. </a:t>
            </a:r>
          </a:p>
          <a:p>
            <a:pPr marL="0" indent="0">
              <a:defRPr/>
            </a:pPr>
            <a:endParaRPr lang="fr-FR" noProof="0" dirty="0" smtClean="0">
              <a:solidFill>
                <a:srgbClr val="000000"/>
              </a:solidFill>
              <a:ea typeface="ＭＳ Ｐゴシック" pitchFamily="34" charset="-128"/>
            </a:endParaRPr>
          </a:p>
          <a:p>
            <a:pPr marL="0" indent="0">
              <a:defRPr/>
            </a:pPr>
            <a:r>
              <a:rPr lang="fr-FR" noProof="0" dirty="0" smtClean="0">
                <a:solidFill>
                  <a:srgbClr val="000000"/>
                </a:solidFill>
                <a:ea typeface="ＭＳ Ｐゴシック" pitchFamily="34" charset="-128"/>
              </a:rPr>
              <a:t>Ceci se fait le plus souvent mieux à travers la </a:t>
            </a:r>
            <a:r>
              <a:rPr lang="fr-FR" b="1" noProof="0" dirty="0" smtClean="0">
                <a:solidFill>
                  <a:srgbClr val="000000"/>
                </a:solidFill>
                <a:ea typeface="ＭＳ Ｐゴシック" pitchFamily="34" charset="-128"/>
              </a:rPr>
              <a:t>négociation collaborative</a:t>
            </a:r>
            <a:r>
              <a:rPr lang="fr-FR" noProof="0" dirty="0" smtClean="0">
                <a:solidFill>
                  <a:srgbClr val="000000"/>
                </a:solidFill>
                <a:ea typeface="ＭＳ Ｐゴシック" pitchFamily="34" charset="-128"/>
              </a:rPr>
              <a:t>.</a:t>
            </a:r>
          </a:p>
          <a:p>
            <a:pPr marL="0" indent="0">
              <a:defRPr/>
            </a:pPr>
            <a:endParaRPr lang="fr-FR" noProof="0" dirty="0" smtClean="0">
              <a:solidFill>
                <a:srgbClr val="000000"/>
              </a:solidFill>
              <a:ea typeface="ＭＳ Ｐゴシック" pitchFamily="34" charset="-128"/>
            </a:endParaRPr>
          </a:p>
          <a:p>
            <a:pPr marL="0" indent="0" algn="ctr">
              <a:defRPr/>
            </a:pPr>
            <a:r>
              <a:rPr lang="fr-FR" sz="1600" i="1" noProof="0" dirty="0" smtClean="0">
                <a:solidFill>
                  <a:srgbClr val="000000"/>
                </a:solidFill>
                <a:ea typeface="ＭＳ Ｐゴシック" pitchFamily="34" charset="-128"/>
              </a:rPr>
              <a:t> Adapté de : Travailler avec les enfants et leur environnement</a:t>
            </a:r>
          </a:p>
          <a:p>
            <a:pPr marL="457200" lvl="1" indent="0">
              <a:buFontTx/>
              <a:buNone/>
              <a:defRPr/>
            </a:pPr>
            <a:endParaRPr lang="fr-FR" sz="16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18611351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Title 1"/>
          <p:cNvSpPr>
            <a:spLocks noGrp="1"/>
          </p:cNvSpPr>
          <p:nvPr>
            <p:ph type="title"/>
          </p:nvPr>
        </p:nvSpPr>
        <p:spPr/>
        <p:txBody>
          <a:bodyPr/>
          <a:lstStyle/>
          <a:p>
            <a:r>
              <a:rPr lang="fr-FR" altLang="fr-FR" b="1" noProof="0" smtClean="0">
                <a:solidFill>
                  <a:srgbClr val="000000"/>
                </a:solidFill>
                <a:ea typeface="ＭＳ Ｐゴシック" pitchFamily="34" charset="-128"/>
              </a:rPr>
              <a:t>Négociation</a:t>
            </a:r>
          </a:p>
        </p:txBody>
      </p:sp>
      <p:sp>
        <p:nvSpPr>
          <p:cNvPr id="342019" name="TextBox 4"/>
          <p:cNvSpPr txBox="1">
            <a:spLocks noChangeArrowheads="1"/>
          </p:cNvSpPr>
          <p:nvPr/>
        </p:nvSpPr>
        <p:spPr bwMode="auto">
          <a:xfrm>
            <a:off x="323850" y="1412875"/>
            <a:ext cx="8280400"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buFont typeface="Arial" charset="0"/>
              <a:buChar char="•"/>
            </a:pPr>
            <a:r>
              <a:rPr lang="en-AU" altLang="fr-FR" sz="2400" dirty="0">
                <a:solidFill>
                  <a:srgbClr val="000000"/>
                </a:solidFill>
                <a:latin typeface="Calibri" pitchFamily="34" charset="0"/>
              </a:rPr>
              <a:t>Il </a:t>
            </a:r>
            <a:r>
              <a:rPr lang="en-AU" altLang="fr-FR" sz="2400" dirty="0" err="1">
                <a:solidFill>
                  <a:srgbClr val="000000"/>
                </a:solidFill>
                <a:latin typeface="Calibri" pitchFamily="34" charset="0"/>
              </a:rPr>
              <a:t>existe</a:t>
            </a:r>
            <a:r>
              <a:rPr lang="en-AU" altLang="fr-FR" sz="2400" dirty="0">
                <a:solidFill>
                  <a:srgbClr val="000000"/>
                </a:solidFill>
                <a:latin typeface="Calibri" pitchFamily="34" charset="0"/>
              </a:rPr>
              <a:t> </a:t>
            </a:r>
            <a:r>
              <a:rPr lang="en-AU" altLang="fr-FR" sz="2400" dirty="0" err="1">
                <a:solidFill>
                  <a:srgbClr val="000000"/>
                </a:solidFill>
                <a:latin typeface="+mn-lt"/>
              </a:rPr>
              <a:t>plusieurs</a:t>
            </a:r>
            <a:r>
              <a:rPr lang="en-AU" altLang="fr-FR" sz="2400" dirty="0">
                <a:solidFill>
                  <a:srgbClr val="000000"/>
                </a:solidFill>
                <a:latin typeface="+mn-lt"/>
              </a:rPr>
              <a:t> types de </a:t>
            </a:r>
            <a:r>
              <a:rPr lang="en-AU" altLang="fr-FR" sz="2400" dirty="0" err="1">
                <a:solidFill>
                  <a:srgbClr val="000000"/>
                </a:solidFill>
                <a:latin typeface="+mn-lt"/>
              </a:rPr>
              <a:t>réactions</a:t>
            </a:r>
            <a:r>
              <a:rPr lang="en-AU" altLang="fr-FR" sz="2400" dirty="0">
                <a:solidFill>
                  <a:srgbClr val="000000"/>
                </a:solidFill>
                <a:latin typeface="+mn-lt"/>
              </a:rPr>
              <a:t> aux situations </a:t>
            </a:r>
            <a:r>
              <a:rPr lang="en-AU" altLang="fr-FR" sz="2400" dirty="0">
                <a:solidFill>
                  <a:srgbClr val="000000"/>
                </a:solidFill>
                <a:latin typeface="Calibri" pitchFamily="34" charset="0"/>
              </a:rPr>
              <a:t>de </a:t>
            </a:r>
            <a:r>
              <a:rPr lang="en-AU" altLang="fr-FR" sz="2400" dirty="0" err="1">
                <a:solidFill>
                  <a:srgbClr val="000000"/>
                </a:solidFill>
                <a:latin typeface="Calibri" pitchFamily="34" charset="0"/>
              </a:rPr>
              <a:t>conflit</a:t>
            </a:r>
            <a:r>
              <a:rPr lang="en-AU" altLang="fr-FR" sz="2400" dirty="0">
                <a:solidFill>
                  <a:srgbClr val="000000"/>
                </a:solidFill>
                <a:latin typeface="Calibri" pitchFamily="34" charset="0"/>
              </a:rPr>
              <a:t>.</a:t>
            </a:r>
          </a:p>
          <a:p>
            <a:pPr eaLnBrk="1" fontAlgn="base" hangingPunct="1">
              <a:spcBef>
                <a:spcPct val="0"/>
              </a:spcBef>
              <a:spcAft>
                <a:spcPct val="0"/>
              </a:spcAft>
              <a:buFont typeface="Arial" charset="0"/>
              <a:buChar char="•"/>
            </a:pPr>
            <a:endParaRPr lang="en-AU" altLang="fr-FR" dirty="0">
              <a:solidFill>
                <a:srgbClr val="000000"/>
              </a:solidFill>
              <a:latin typeface="Calibri" pitchFamily="34" charset="0"/>
            </a:endParaRPr>
          </a:p>
          <a:p>
            <a:pPr eaLnBrk="1" fontAlgn="base" hangingPunct="1">
              <a:spcBef>
                <a:spcPct val="0"/>
              </a:spcBef>
              <a:spcAft>
                <a:spcPct val="0"/>
              </a:spcAft>
              <a:buFont typeface="Arial" charset="0"/>
              <a:buChar char="•"/>
            </a:pPr>
            <a:endParaRPr lang="en-AU" altLang="fr-FR" dirty="0">
              <a:solidFill>
                <a:srgbClr val="000000"/>
              </a:solidFill>
              <a:latin typeface="Calibri" pitchFamily="34" charset="0"/>
            </a:endParaRPr>
          </a:p>
          <a:p>
            <a:pPr eaLnBrk="1" fontAlgn="base" hangingPunct="1">
              <a:spcBef>
                <a:spcPct val="0"/>
              </a:spcBef>
              <a:spcAft>
                <a:spcPct val="0"/>
              </a:spcAft>
              <a:buFont typeface="Arial" charset="0"/>
              <a:buChar char="•"/>
            </a:pPr>
            <a:endParaRPr lang="en-AU" altLang="fr-FR" dirty="0">
              <a:solidFill>
                <a:srgbClr val="000000"/>
              </a:solidFill>
              <a:latin typeface="Calibri" pitchFamily="34" charset="0"/>
            </a:endParaRPr>
          </a:p>
          <a:p>
            <a:pPr eaLnBrk="1" fontAlgn="base" hangingPunct="1">
              <a:spcBef>
                <a:spcPct val="0"/>
              </a:spcBef>
              <a:spcAft>
                <a:spcPct val="0"/>
              </a:spcAft>
              <a:buFont typeface="Arial" charset="0"/>
              <a:buChar char="•"/>
            </a:pPr>
            <a:endParaRPr lang="en-AU" altLang="fr-FR" dirty="0">
              <a:solidFill>
                <a:srgbClr val="000000"/>
              </a:solidFill>
              <a:latin typeface="Calibri" pitchFamily="34" charset="0"/>
            </a:endParaRPr>
          </a:p>
          <a:p>
            <a:pPr eaLnBrk="1" fontAlgn="base" hangingPunct="1">
              <a:spcBef>
                <a:spcPct val="0"/>
              </a:spcBef>
              <a:spcAft>
                <a:spcPct val="0"/>
              </a:spcAft>
              <a:buFont typeface="Arial" charset="0"/>
              <a:buChar char="•"/>
            </a:pPr>
            <a:endParaRPr lang="en-AU" altLang="fr-FR" dirty="0">
              <a:solidFill>
                <a:srgbClr val="000000"/>
              </a:solidFill>
              <a:latin typeface="Calibri" pitchFamily="34" charset="0"/>
            </a:endParaRPr>
          </a:p>
          <a:p>
            <a:pPr eaLnBrk="1" fontAlgn="base" hangingPunct="1">
              <a:spcBef>
                <a:spcPct val="0"/>
              </a:spcBef>
              <a:spcAft>
                <a:spcPct val="0"/>
              </a:spcAft>
              <a:buFont typeface="Arial" charset="0"/>
              <a:buChar char="•"/>
            </a:pPr>
            <a:endParaRPr lang="en-AU" altLang="fr-FR" dirty="0">
              <a:solidFill>
                <a:srgbClr val="000000"/>
              </a:solidFill>
              <a:latin typeface="Calibri" pitchFamily="34" charset="0"/>
            </a:endParaRPr>
          </a:p>
          <a:p>
            <a:pPr eaLnBrk="1" fontAlgn="base" hangingPunct="1">
              <a:spcBef>
                <a:spcPct val="0"/>
              </a:spcBef>
              <a:spcAft>
                <a:spcPct val="0"/>
              </a:spcAft>
              <a:buFont typeface="Arial" charset="0"/>
              <a:buChar char="•"/>
            </a:pPr>
            <a:endParaRPr lang="en-AU" altLang="fr-FR" dirty="0">
              <a:solidFill>
                <a:srgbClr val="000000"/>
              </a:solidFill>
              <a:latin typeface="Calibri" pitchFamily="34" charset="0"/>
            </a:endParaRPr>
          </a:p>
          <a:p>
            <a:pPr eaLnBrk="1" fontAlgn="base" hangingPunct="1">
              <a:spcBef>
                <a:spcPct val="0"/>
              </a:spcBef>
              <a:spcAft>
                <a:spcPct val="0"/>
              </a:spcAft>
              <a:buFont typeface="Arial" charset="0"/>
              <a:buChar char="•"/>
            </a:pPr>
            <a:endParaRPr lang="en-AU" altLang="fr-FR" dirty="0">
              <a:solidFill>
                <a:srgbClr val="000000"/>
              </a:solidFill>
              <a:latin typeface="Calibri" pitchFamily="34" charset="0"/>
            </a:endParaRPr>
          </a:p>
          <a:p>
            <a:pPr eaLnBrk="1" fontAlgn="base" hangingPunct="1">
              <a:spcBef>
                <a:spcPct val="0"/>
              </a:spcBef>
              <a:spcAft>
                <a:spcPct val="0"/>
              </a:spcAft>
              <a:buFont typeface="Arial" charset="0"/>
              <a:buChar char="•"/>
            </a:pPr>
            <a:endParaRPr lang="en-AU" altLang="fr-FR" dirty="0">
              <a:solidFill>
                <a:srgbClr val="000000"/>
              </a:solidFill>
              <a:latin typeface="Calibri" pitchFamily="34" charset="0"/>
            </a:endParaRPr>
          </a:p>
          <a:p>
            <a:pPr eaLnBrk="1" fontAlgn="base" hangingPunct="1">
              <a:spcBef>
                <a:spcPct val="0"/>
              </a:spcBef>
              <a:spcAft>
                <a:spcPct val="0"/>
              </a:spcAft>
              <a:buFont typeface="Arial" charset="0"/>
              <a:buChar char="•"/>
            </a:pPr>
            <a:endParaRPr lang="en-AU" altLang="fr-FR" dirty="0">
              <a:solidFill>
                <a:srgbClr val="000000"/>
              </a:solidFill>
              <a:latin typeface="Calibri" pitchFamily="34" charset="0"/>
            </a:endParaRPr>
          </a:p>
          <a:p>
            <a:pPr eaLnBrk="1" fontAlgn="base" hangingPunct="1">
              <a:spcBef>
                <a:spcPct val="0"/>
              </a:spcBef>
              <a:spcAft>
                <a:spcPct val="0"/>
              </a:spcAft>
              <a:buFont typeface="Arial" charset="0"/>
              <a:buChar char="•"/>
            </a:pPr>
            <a:endParaRPr lang="en-AU" altLang="fr-FR" dirty="0">
              <a:solidFill>
                <a:srgbClr val="000000"/>
              </a:solidFill>
              <a:latin typeface="Calibri" pitchFamily="34" charset="0"/>
            </a:endParaRPr>
          </a:p>
          <a:p>
            <a:pPr eaLnBrk="1" fontAlgn="base" hangingPunct="1">
              <a:spcBef>
                <a:spcPct val="0"/>
              </a:spcBef>
              <a:spcAft>
                <a:spcPct val="0"/>
              </a:spcAft>
              <a:buFont typeface="Arial" charset="0"/>
              <a:buChar char="•"/>
            </a:pPr>
            <a:endParaRPr lang="en-AU" altLang="fr-FR" dirty="0">
              <a:solidFill>
                <a:srgbClr val="000000"/>
              </a:solidFill>
              <a:latin typeface="Calibri" pitchFamily="34" charset="0"/>
            </a:endParaRPr>
          </a:p>
          <a:p>
            <a:pPr eaLnBrk="1" fontAlgn="base" hangingPunct="1">
              <a:spcBef>
                <a:spcPct val="0"/>
              </a:spcBef>
              <a:spcAft>
                <a:spcPct val="0"/>
              </a:spcAft>
              <a:buFont typeface="Arial" charset="0"/>
              <a:buChar char="•"/>
            </a:pPr>
            <a:endParaRPr lang="en-AU" altLang="fr-FR" dirty="0">
              <a:solidFill>
                <a:srgbClr val="000000"/>
              </a:solidFill>
              <a:latin typeface="Calibri" pitchFamily="34" charset="0"/>
            </a:endParaRPr>
          </a:p>
          <a:p>
            <a:pPr eaLnBrk="1" fontAlgn="base" hangingPunct="1">
              <a:spcBef>
                <a:spcPct val="0"/>
              </a:spcBef>
              <a:spcAft>
                <a:spcPct val="0"/>
              </a:spcAft>
              <a:buFont typeface="Arial" charset="0"/>
              <a:buChar char="•"/>
            </a:pPr>
            <a:endParaRPr lang="en-AU" altLang="fr-FR" dirty="0">
              <a:solidFill>
                <a:srgbClr val="000000"/>
              </a:solidFill>
              <a:latin typeface="Calibri" pitchFamily="34" charset="0"/>
            </a:endParaRPr>
          </a:p>
          <a:p>
            <a:pPr eaLnBrk="1" fontAlgn="base" hangingPunct="1">
              <a:spcBef>
                <a:spcPct val="0"/>
              </a:spcBef>
              <a:spcAft>
                <a:spcPct val="0"/>
              </a:spcAft>
              <a:buFont typeface="Arial" charset="0"/>
              <a:buChar char="•"/>
            </a:pPr>
            <a:endParaRPr lang="en-AU" altLang="fr-FR" dirty="0">
              <a:solidFill>
                <a:srgbClr val="000000"/>
              </a:solidFill>
              <a:latin typeface="Calibri" pitchFamily="34" charset="0"/>
            </a:endParaRPr>
          </a:p>
          <a:p>
            <a:pPr eaLnBrk="1" fontAlgn="base" hangingPunct="1">
              <a:spcBef>
                <a:spcPct val="0"/>
              </a:spcBef>
              <a:spcAft>
                <a:spcPct val="0"/>
              </a:spcAft>
              <a:buFont typeface="Arial" charset="0"/>
              <a:buChar char="•"/>
            </a:pPr>
            <a:endParaRPr lang="en-AU" altLang="fr-FR" dirty="0">
              <a:solidFill>
                <a:srgbClr val="000000"/>
              </a:solidFill>
              <a:latin typeface="Calibri" pitchFamily="34" charset="0"/>
            </a:endParaRPr>
          </a:p>
          <a:p>
            <a:pPr algn="ctr" eaLnBrk="1" fontAlgn="base" hangingPunct="1">
              <a:spcBef>
                <a:spcPct val="0"/>
              </a:spcBef>
              <a:spcAft>
                <a:spcPct val="0"/>
              </a:spcAft>
            </a:pPr>
            <a:r>
              <a:rPr lang="en-AU" altLang="fr-FR" sz="1600" i="1" dirty="0">
                <a:solidFill>
                  <a:srgbClr val="000000"/>
                </a:solidFill>
                <a:latin typeface="Calibri" pitchFamily="34" charset="0"/>
              </a:rPr>
              <a:t>Source : </a:t>
            </a:r>
            <a:r>
              <a:rPr lang="en-AU" altLang="fr-FR" sz="1600" i="1" dirty="0" err="1">
                <a:solidFill>
                  <a:srgbClr val="000000"/>
                </a:solidFill>
                <a:latin typeface="Calibri" pitchFamily="34" charset="0"/>
              </a:rPr>
              <a:t>Travailler</a:t>
            </a:r>
            <a:r>
              <a:rPr lang="en-AU" altLang="fr-FR" sz="1600" i="1" dirty="0">
                <a:solidFill>
                  <a:srgbClr val="000000"/>
                </a:solidFill>
                <a:latin typeface="Calibri" pitchFamily="34" charset="0"/>
              </a:rPr>
              <a:t> avec les </a:t>
            </a:r>
            <a:r>
              <a:rPr lang="en-AU" altLang="fr-FR" sz="1600" i="1" dirty="0" err="1">
                <a:solidFill>
                  <a:srgbClr val="000000"/>
                </a:solidFill>
                <a:latin typeface="Calibri" pitchFamily="34" charset="0"/>
              </a:rPr>
              <a:t>enfants</a:t>
            </a:r>
            <a:r>
              <a:rPr lang="en-AU" altLang="fr-FR" sz="1600" i="1" dirty="0">
                <a:solidFill>
                  <a:srgbClr val="000000"/>
                </a:solidFill>
                <a:latin typeface="Calibri" pitchFamily="34" charset="0"/>
              </a:rPr>
              <a:t> et </a:t>
            </a:r>
            <a:r>
              <a:rPr lang="en-AU" altLang="fr-FR" sz="1600" i="1" dirty="0" err="1">
                <a:solidFill>
                  <a:srgbClr val="000000"/>
                </a:solidFill>
                <a:latin typeface="Calibri" pitchFamily="34" charset="0"/>
              </a:rPr>
              <a:t>leur</a:t>
            </a:r>
            <a:r>
              <a:rPr lang="en-AU" altLang="fr-FR" sz="1600" i="1" dirty="0">
                <a:solidFill>
                  <a:srgbClr val="000000"/>
                </a:solidFill>
                <a:latin typeface="Calibri" pitchFamily="34" charset="0"/>
              </a:rPr>
              <a:t> </a:t>
            </a:r>
            <a:r>
              <a:rPr lang="en-AU" altLang="fr-FR" sz="1600" i="1" dirty="0" err="1">
                <a:solidFill>
                  <a:srgbClr val="000000"/>
                </a:solidFill>
                <a:latin typeface="Calibri" pitchFamily="34" charset="0"/>
              </a:rPr>
              <a:t>environnement</a:t>
            </a:r>
            <a:endParaRPr lang="en-AU" altLang="fr-FR" sz="1600" i="1" dirty="0">
              <a:solidFill>
                <a:srgbClr val="000000"/>
              </a:solidFill>
              <a:latin typeface="Calibri" pitchFamily="34" charset="0"/>
            </a:endParaRPr>
          </a:p>
        </p:txBody>
      </p:sp>
      <p:pic>
        <p:nvPicPr>
          <p:cNvPr id="342021" name="Picture 6" descr="C:\Users\Mariett\Pictures\Slide 332.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051050" y="2646363"/>
            <a:ext cx="6121400" cy="3436937"/>
          </a:xfrm>
          <a:noFill/>
        </p:spPr>
      </p:pic>
    </p:spTree>
    <p:extLst>
      <p:ext uri="{BB962C8B-B14F-4D97-AF65-F5344CB8AC3E}">
        <p14:creationId xmlns:p14="http://schemas.microsoft.com/office/powerpoint/2010/main" val="940150539"/>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POINTS CLÉS DE L'APPRENTISSAGE</a:t>
            </a:r>
          </a:p>
        </p:txBody>
      </p:sp>
      <p:sp>
        <p:nvSpPr>
          <p:cNvPr id="342019" name="Content Placeholder 2"/>
          <p:cNvSpPr>
            <a:spLocks noGrp="1"/>
          </p:cNvSpPr>
          <p:nvPr>
            <p:ph idx="1"/>
          </p:nvPr>
        </p:nvSpPr>
        <p:spPr>
          <a:xfrm>
            <a:off x="250825" y="1484313"/>
            <a:ext cx="8713788" cy="4392612"/>
          </a:xfrm>
        </p:spPr>
        <p:txBody>
          <a:bodyPr/>
          <a:lstStyle/>
          <a:p>
            <a:pPr>
              <a:buFontTx/>
              <a:buChar char="•"/>
              <a:defRPr/>
            </a:pPr>
            <a:r>
              <a:rPr lang="fr-FR" sz="2200" noProof="0" dirty="0" smtClean="0">
                <a:solidFill>
                  <a:srgbClr val="000000"/>
                </a:solidFill>
                <a:ea typeface="ＭＳ Ｐゴシック" pitchFamily="34" charset="-128"/>
              </a:rPr>
              <a:t>Les travailleurs sociaux doivent développer leurs </a:t>
            </a:r>
            <a:r>
              <a:rPr lang="fr-FR" sz="2200" b="1" noProof="0" dirty="0" smtClean="0">
                <a:solidFill>
                  <a:srgbClr val="000000"/>
                </a:solidFill>
                <a:ea typeface="ＭＳ Ｐゴシック" pitchFamily="34" charset="-128"/>
              </a:rPr>
              <a:t>aptitudes à la négociation </a:t>
            </a:r>
            <a:endParaRPr lang="fr-FR" sz="2200" noProof="0" dirty="0" smtClean="0">
              <a:solidFill>
                <a:srgbClr val="000000"/>
              </a:solidFill>
              <a:ea typeface="ＭＳ Ｐゴシック" pitchFamily="34" charset="-128"/>
            </a:endParaRPr>
          </a:p>
          <a:p>
            <a:pPr>
              <a:buFontTx/>
              <a:buChar char="•"/>
              <a:defRPr/>
            </a:pPr>
            <a:r>
              <a:rPr lang="fr-FR" sz="2200" noProof="0" dirty="0" smtClean="0">
                <a:solidFill>
                  <a:srgbClr val="000000"/>
                </a:solidFill>
                <a:ea typeface="ＭＳ Ｐゴシック" pitchFamily="34" charset="-128"/>
              </a:rPr>
              <a:t>La négociation est </a:t>
            </a:r>
            <a:r>
              <a:rPr lang="fr-FR" sz="2200" b="1" noProof="0" dirty="0" smtClean="0">
                <a:solidFill>
                  <a:srgbClr val="000000"/>
                </a:solidFill>
                <a:ea typeface="ＭＳ Ｐゴシック" pitchFamily="34" charset="-128"/>
              </a:rPr>
              <a:t>une forme de soutien direct </a:t>
            </a:r>
            <a:r>
              <a:rPr lang="fr-FR" sz="2200" noProof="0" dirty="0" smtClean="0">
                <a:solidFill>
                  <a:srgbClr val="000000"/>
                </a:solidFill>
                <a:ea typeface="ＭＳ Ｐゴシック" pitchFamily="34" charset="-128"/>
              </a:rPr>
              <a:t>qui peut être nécessaire pour la mise en œuvre d'un plan de prise en charge </a:t>
            </a:r>
          </a:p>
          <a:p>
            <a:pPr>
              <a:buFontTx/>
              <a:buChar char="•"/>
              <a:defRPr/>
            </a:pPr>
            <a:r>
              <a:rPr lang="fr-FR" sz="2200" noProof="0" dirty="0" smtClean="0">
                <a:solidFill>
                  <a:srgbClr val="000000"/>
                </a:solidFill>
                <a:ea typeface="ＭＳ Ｐゴシック" pitchFamily="34" charset="-128"/>
              </a:rPr>
              <a:t>Des solutions </a:t>
            </a:r>
            <a:r>
              <a:rPr lang="fr-FR" sz="2200" b="1" noProof="0" dirty="0" smtClean="0">
                <a:solidFill>
                  <a:srgbClr val="000000"/>
                </a:solidFill>
                <a:ea typeface="ＭＳ Ｐゴシック" pitchFamily="34" charset="-128"/>
              </a:rPr>
              <a:t>collaboratives, gagnant-gagnant </a:t>
            </a:r>
            <a:r>
              <a:rPr lang="fr-FR" sz="2200" noProof="0" dirty="0" smtClean="0">
                <a:solidFill>
                  <a:srgbClr val="000000"/>
                </a:solidFill>
                <a:ea typeface="ＭＳ Ｐゴシック" pitchFamily="34" charset="-128"/>
              </a:rPr>
              <a:t>aux conflits sont </a:t>
            </a:r>
            <a:r>
              <a:rPr lang="fr-FR" sz="2200" b="1" noProof="0" dirty="0" smtClean="0">
                <a:solidFill>
                  <a:srgbClr val="000000"/>
                </a:solidFill>
                <a:ea typeface="ＭＳ Ｐゴシック" pitchFamily="34" charset="-128"/>
              </a:rPr>
              <a:t>meilleures</a:t>
            </a:r>
            <a:r>
              <a:rPr lang="fr-FR" sz="2200" noProof="0" dirty="0" smtClean="0">
                <a:solidFill>
                  <a:srgbClr val="000000"/>
                </a:solidFill>
                <a:ea typeface="ＭＳ Ｐゴシック" pitchFamily="34" charset="-128"/>
              </a:rPr>
              <a:t> car qu'elles </a:t>
            </a:r>
            <a:r>
              <a:rPr lang="fr-FR" sz="2200" b="1" noProof="0" dirty="0" smtClean="0">
                <a:solidFill>
                  <a:srgbClr val="000000"/>
                </a:solidFill>
                <a:ea typeface="ＭＳ Ｐゴシック" pitchFamily="34" charset="-128"/>
              </a:rPr>
              <a:t>maintiennent les relations tout en promouvant les droits de l'enfant </a:t>
            </a:r>
            <a:r>
              <a:rPr lang="fr-FR" sz="2200" noProof="0" dirty="0" smtClean="0">
                <a:solidFill>
                  <a:srgbClr val="000000"/>
                </a:solidFill>
                <a:ea typeface="ＭＳ Ｐゴシック" pitchFamily="34" charset="-128"/>
              </a:rPr>
              <a:t>– il s'agit de la seule </a:t>
            </a:r>
            <a:r>
              <a:rPr lang="fr-FR" sz="2200" b="1" noProof="0" dirty="0" smtClean="0">
                <a:solidFill>
                  <a:srgbClr val="000000"/>
                </a:solidFill>
                <a:ea typeface="ＭＳ Ｐゴシック" pitchFamily="34" charset="-128"/>
              </a:rPr>
              <a:t>possibilité dans les cas à haut risque</a:t>
            </a:r>
          </a:p>
          <a:p>
            <a:pPr>
              <a:buFontTx/>
              <a:buChar char="•"/>
              <a:defRPr/>
            </a:pPr>
            <a:r>
              <a:rPr lang="fr-FR" sz="2200" noProof="0" dirty="0" smtClean="0">
                <a:solidFill>
                  <a:srgbClr val="000000"/>
                </a:solidFill>
                <a:ea typeface="ＭＳ Ｐゴシック" pitchFamily="34" charset="-128"/>
              </a:rPr>
              <a:t>Le </a:t>
            </a:r>
            <a:r>
              <a:rPr lang="fr-FR" sz="2200" b="1" noProof="0" dirty="0" smtClean="0">
                <a:solidFill>
                  <a:srgbClr val="000000"/>
                </a:solidFill>
                <a:ea typeface="ＭＳ Ｐゴシック" pitchFamily="34" charset="-128"/>
              </a:rPr>
              <a:t>compromis</a:t>
            </a:r>
            <a:r>
              <a:rPr lang="fr-FR" sz="2200" noProof="0" dirty="0" smtClean="0">
                <a:solidFill>
                  <a:srgbClr val="000000"/>
                </a:solidFill>
                <a:ea typeface="ＭＳ Ｐゴシック" pitchFamily="34" charset="-128"/>
              </a:rPr>
              <a:t> est acceptable pour les </a:t>
            </a:r>
            <a:r>
              <a:rPr lang="fr-FR" sz="2200" b="1" noProof="0" dirty="0" smtClean="0">
                <a:solidFill>
                  <a:srgbClr val="000000"/>
                </a:solidFill>
                <a:ea typeface="ＭＳ Ｐゴシック" pitchFamily="34" charset="-128"/>
              </a:rPr>
              <a:t>cas à </a:t>
            </a:r>
            <a:r>
              <a:rPr lang="fr-FR" sz="2200" noProof="0" dirty="0" smtClean="0">
                <a:solidFill>
                  <a:srgbClr val="000000"/>
                </a:solidFill>
                <a:ea typeface="ＭＳ Ｐゴシック" pitchFamily="34" charset="-128"/>
              </a:rPr>
              <a:t>faible risque</a:t>
            </a:r>
          </a:p>
          <a:p>
            <a:pPr>
              <a:buFontTx/>
              <a:buChar char="•"/>
              <a:defRPr/>
            </a:pPr>
            <a:r>
              <a:rPr lang="fr-FR" sz="2200" noProof="0" dirty="0" smtClean="0">
                <a:solidFill>
                  <a:srgbClr val="000000"/>
                </a:solidFill>
                <a:ea typeface="ＭＳ Ｐゴシック" pitchFamily="34" charset="-128"/>
              </a:rPr>
              <a:t>La </a:t>
            </a:r>
            <a:r>
              <a:rPr lang="fr-FR" sz="2200" b="1" noProof="0" dirty="0" smtClean="0">
                <a:solidFill>
                  <a:srgbClr val="000000"/>
                </a:solidFill>
                <a:ea typeface="ＭＳ Ｐゴシック" pitchFamily="34" charset="-128"/>
              </a:rPr>
              <a:t>domination, l'évitement et l'adaptation </a:t>
            </a:r>
            <a:r>
              <a:rPr lang="fr-FR" sz="2200" noProof="0" dirty="0" smtClean="0">
                <a:solidFill>
                  <a:srgbClr val="000000"/>
                </a:solidFill>
                <a:ea typeface="ＭＳ Ｐゴシック" pitchFamily="34" charset="-128"/>
              </a:rPr>
              <a:t>doivent être </a:t>
            </a:r>
            <a:r>
              <a:rPr lang="fr-FR" sz="2200" b="1" noProof="0" dirty="0" smtClean="0">
                <a:solidFill>
                  <a:srgbClr val="000000"/>
                </a:solidFill>
                <a:ea typeface="ＭＳ Ｐゴシック" pitchFamily="34" charset="-128"/>
              </a:rPr>
              <a:t>évités</a:t>
            </a:r>
            <a:r>
              <a:rPr lang="fr-FR" sz="2200" noProof="0" dirty="0" smtClean="0">
                <a:solidFill>
                  <a:srgbClr val="000000"/>
                </a:solidFill>
                <a:ea typeface="ＭＳ Ｐゴシック" pitchFamily="34" charset="-128"/>
              </a:rPr>
              <a:t>, car ils entravent les relations et ne peuvent pas promouvoir les droits de l'enfant. </a:t>
            </a:r>
          </a:p>
        </p:txBody>
      </p:sp>
    </p:spTree>
    <p:extLst>
      <p:ext uri="{BB962C8B-B14F-4D97-AF65-F5344CB8AC3E}">
        <p14:creationId xmlns:p14="http://schemas.microsoft.com/office/powerpoint/2010/main" val="40161545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chemeClr val="tx1"/>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1376422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Title 1"/>
          <p:cNvSpPr>
            <a:spLocks noGrp="1"/>
          </p:cNvSpPr>
          <p:nvPr>
            <p:ph type="title"/>
          </p:nvPr>
        </p:nvSpPr>
        <p:spPr/>
        <p:txBody>
          <a:bodyPr/>
          <a:lstStyle/>
          <a:p>
            <a:pPr algn="ctr">
              <a:defRPr/>
            </a:pPr>
            <a:r>
              <a:rPr lang="fr-FR" cap="none" noProof="0" smtClean="0">
                <a:solidFill>
                  <a:srgbClr val="000000"/>
                </a:solidFill>
                <a:ea typeface="ＭＳ Ｐゴシック" pitchFamily="34" charset="-128"/>
              </a:rPr>
              <a:t>SESSION 2 : EXERCICE 2</a:t>
            </a:r>
          </a:p>
        </p:txBody>
      </p:sp>
      <p:sp>
        <p:nvSpPr>
          <p:cNvPr id="330755" name="Text Placeholder 2"/>
          <p:cNvSpPr>
            <a:spLocks noGrp="1"/>
          </p:cNvSpPr>
          <p:nvPr>
            <p:ph type="body" idx="1"/>
          </p:nvPr>
        </p:nvSpPr>
        <p:spPr/>
        <p:txBody>
          <a:bodyPr/>
          <a:lstStyle/>
          <a:p>
            <a:pPr algn="ctr">
              <a:defRPr/>
            </a:pPr>
            <a:r>
              <a:rPr lang="fr-FR" sz="4000" b="1" noProof="0" smtClean="0">
                <a:solidFill>
                  <a:srgbClr val="000000"/>
                </a:solidFill>
                <a:ea typeface="ＭＳ Ｐゴシック" pitchFamily="34" charset="-128"/>
              </a:rPr>
              <a:t>Plaidoyer</a:t>
            </a:r>
          </a:p>
          <a:p>
            <a:pPr>
              <a:defRPr/>
            </a:pPr>
            <a:endParaRPr lang="fr-FR" sz="4000" b="1" noProof="0" smtClean="0">
              <a:solidFill>
                <a:srgbClr val="000000"/>
              </a:solidFill>
              <a:ea typeface="ＭＳ Ｐゴシック" pitchFamily="34" charset="-128"/>
            </a:endParaRPr>
          </a:p>
        </p:txBody>
      </p:sp>
    </p:spTree>
    <p:extLst>
      <p:ext uri="{BB962C8B-B14F-4D97-AF65-F5344CB8AC3E}">
        <p14:creationId xmlns:p14="http://schemas.microsoft.com/office/powerpoint/2010/main" val="1316830224"/>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Plaidoyer</a:t>
            </a:r>
          </a:p>
        </p:txBody>
      </p:sp>
      <p:sp>
        <p:nvSpPr>
          <p:cNvPr id="331779" name="Content Placeholder 2"/>
          <p:cNvSpPr>
            <a:spLocks noGrp="1"/>
          </p:cNvSpPr>
          <p:nvPr>
            <p:ph idx="1"/>
          </p:nvPr>
        </p:nvSpPr>
        <p:spPr>
          <a:xfrm>
            <a:off x="250825" y="1700213"/>
            <a:ext cx="8785225" cy="4392612"/>
          </a:xfrm>
        </p:spPr>
        <p:txBody>
          <a:bodyPr/>
          <a:lstStyle/>
          <a:p>
            <a:pPr>
              <a:buFontTx/>
              <a:buChar char="•"/>
              <a:defRPr/>
            </a:pPr>
            <a:r>
              <a:rPr lang="fr-FR" sz="2200" noProof="0" dirty="0" smtClean="0">
                <a:solidFill>
                  <a:srgbClr val="000000"/>
                </a:solidFill>
                <a:ea typeface="ＭＳ Ｐゴシック" pitchFamily="34" charset="-128"/>
              </a:rPr>
              <a:t>Le plaidoyer en relation avec la gestion de cas implique une a</a:t>
            </a:r>
            <a:r>
              <a:rPr lang="fr-FR" sz="2200" b="1" noProof="0" dirty="0" smtClean="0">
                <a:solidFill>
                  <a:srgbClr val="000000"/>
                </a:solidFill>
                <a:ea typeface="ＭＳ Ｐゴシック" pitchFamily="34" charset="-128"/>
              </a:rPr>
              <a:t>ction au nom </a:t>
            </a:r>
            <a:r>
              <a:rPr lang="fr-FR" sz="2200" noProof="0" dirty="0" smtClean="0">
                <a:solidFill>
                  <a:srgbClr val="000000"/>
                </a:solidFill>
                <a:ea typeface="ＭＳ Ｐゴシック" pitchFamily="34" charset="-128"/>
              </a:rPr>
              <a:t>d'un enfant et de la famille afin de les aider à </a:t>
            </a:r>
            <a:r>
              <a:rPr lang="fr-FR" sz="2200" b="1" noProof="0" dirty="0" smtClean="0">
                <a:solidFill>
                  <a:srgbClr val="000000"/>
                </a:solidFill>
                <a:ea typeface="ＭＳ Ｐゴシック" pitchFamily="34" charset="-128"/>
              </a:rPr>
              <a:t>accéder aux ressources, services nécessaires</a:t>
            </a:r>
            <a:r>
              <a:rPr lang="fr-FR" sz="2200" noProof="0" dirty="0" smtClean="0">
                <a:solidFill>
                  <a:srgbClr val="000000"/>
                </a:solidFill>
                <a:ea typeface="ＭＳ Ｐゴシック" pitchFamily="34" charset="-128"/>
              </a:rPr>
              <a:t> (tel que cela figure dans le plan de prise en charge) ou </a:t>
            </a:r>
            <a:r>
              <a:rPr lang="fr-FR" sz="2200" b="1" noProof="0" dirty="0" smtClean="0">
                <a:solidFill>
                  <a:srgbClr val="000000"/>
                </a:solidFill>
                <a:ea typeface="ＭＳ Ｐゴシック" pitchFamily="34" charset="-128"/>
              </a:rPr>
              <a:t>pour induire </a:t>
            </a:r>
            <a:r>
              <a:rPr lang="fr-FR" sz="2200" noProof="0" dirty="0" smtClean="0">
                <a:solidFill>
                  <a:srgbClr val="000000"/>
                </a:solidFill>
                <a:ea typeface="ＭＳ Ｐゴシック" pitchFamily="34" charset="-128"/>
              </a:rPr>
              <a:t>d'autres </a:t>
            </a:r>
            <a:r>
              <a:rPr lang="fr-FR" sz="2200" b="1" noProof="0" dirty="0" smtClean="0">
                <a:solidFill>
                  <a:srgbClr val="000000"/>
                </a:solidFill>
                <a:ea typeface="ＭＳ Ｐゴシック" pitchFamily="34" charset="-128"/>
              </a:rPr>
              <a:t>changements positifs </a:t>
            </a:r>
            <a:r>
              <a:rPr lang="fr-FR" sz="2200" noProof="0" dirty="0" smtClean="0">
                <a:solidFill>
                  <a:srgbClr val="000000"/>
                </a:solidFill>
                <a:ea typeface="ＭＳ Ｐゴシック" pitchFamily="34" charset="-128"/>
              </a:rPr>
              <a:t>dans leur vie. </a:t>
            </a:r>
          </a:p>
          <a:p>
            <a:pPr>
              <a:defRPr/>
            </a:pPr>
            <a:endParaRPr lang="fr-FR" sz="2200" noProof="0" dirty="0" smtClean="0">
              <a:solidFill>
                <a:srgbClr val="000000"/>
              </a:solidFill>
              <a:ea typeface="ＭＳ Ｐゴシック" pitchFamily="34" charset="-128"/>
            </a:endParaRPr>
          </a:p>
          <a:p>
            <a:pPr>
              <a:buFontTx/>
              <a:buChar char="•"/>
              <a:defRPr/>
            </a:pPr>
            <a:r>
              <a:rPr lang="fr-FR" sz="2200" noProof="0" dirty="0" smtClean="0">
                <a:solidFill>
                  <a:srgbClr val="000000"/>
                </a:solidFill>
                <a:ea typeface="ＭＳ Ｐゴシック" pitchFamily="34" charset="-128"/>
              </a:rPr>
              <a:t>Nous travaillons avec les enfants et familles les plus marginalisés qui peuvent bénéficier du plaidoyer des travailleurs sociaux en leur faveur. </a:t>
            </a:r>
          </a:p>
          <a:p>
            <a:pPr>
              <a:buFontTx/>
              <a:buChar char="•"/>
              <a:defRPr/>
            </a:pPr>
            <a:endParaRPr lang="fr-FR" sz="2200" noProof="0" dirty="0" smtClean="0">
              <a:solidFill>
                <a:srgbClr val="000000"/>
              </a:solidFill>
              <a:ea typeface="ＭＳ Ｐゴシック" pitchFamily="34" charset="-128"/>
            </a:endParaRPr>
          </a:p>
          <a:p>
            <a:pPr>
              <a:buFontTx/>
              <a:buChar char="•"/>
              <a:defRPr/>
            </a:pPr>
            <a:r>
              <a:rPr lang="fr-FR" sz="2200" noProof="0" dirty="0" smtClean="0">
                <a:solidFill>
                  <a:srgbClr val="000000"/>
                </a:solidFill>
                <a:ea typeface="ＭＳ Ｐゴシック" pitchFamily="34" charset="-128"/>
              </a:rPr>
              <a:t>Les enfants et familles doivent être impliqués (au besoin) dans le plaidoyer afin d'accroître leur confiance, ce qui permettrait que l'on plaide en leur faveur plus tard. </a:t>
            </a:r>
          </a:p>
        </p:txBody>
      </p:sp>
    </p:spTree>
    <p:extLst>
      <p:ext uri="{BB962C8B-B14F-4D97-AF65-F5344CB8AC3E}">
        <p14:creationId xmlns:p14="http://schemas.microsoft.com/office/powerpoint/2010/main" val="4031803083"/>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Activités de plaidoyer pour travailleurs sociaux</a:t>
            </a:r>
          </a:p>
        </p:txBody>
      </p:sp>
      <p:sp>
        <p:nvSpPr>
          <p:cNvPr id="332803" name="Content Placeholder 2"/>
          <p:cNvSpPr>
            <a:spLocks noGrp="1"/>
          </p:cNvSpPr>
          <p:nvPr>
            <p:ph idx="1"/>
          </p:nvPr>
        </p:nvSpPr>
        <p:spPr>
          <a:xfrm>
            <a:off x="250825" y="1700213"/>
            <a:ext cx="8713788" cy="4392612"/>
          </a:xfrm>
        </p:spPr>
        <p:txBody>
          <a:bodyPr/>
          <a:lstStyle/>
          <a:p>
            <a:pPr>
              <a:buFontTx/>
              <a:buChar char="•"/>
              <a:defRPr/>
            </a:pPr>
            <a:r>
              <a:rPr lang="fr-FR" sz="2200" b="1" noProof="0" dirty="0" smtClean="0">
                <a:solidFill>
                  <a:srgbClr val="000000"/>
                </a:solidFill>
                <a:ea typeface="ＭＳ Ｐゴシック" pitchFamily="34" charset="-128"/>
              </a:rPr>
              <a:t>Représenter un cas auprès </a:t>
            </a:r>
            <a:r>
              <a:rPr lang="fr-FR" sz="2200" noProof="0" dirty="0" smtClean="0">
                <a:solidFill>
                  <a:srgbClr val="000000"/>
                </a:solidFill>
                <a:ea typeface="ＭＳ Ｐゴシック" pitchFamily="34" charset="-128"/>
              </a:rPr>
              <a:t>des décideurs </a:t>
            </a:r>
          </a:p>
          <a:p>
            <a:pPr lvl="1">
              <a:defRPr/>
            </a:pPr>
            <a:r>
              <a:rPr lang="fr-FR" sz="2200" noProof="0" dirty="0" smtClean="0">
                <a:solidFill>
                  <a:srgbClr val="000000"/>
                </a:solidFill>
                <a:ea typeface="ＭＳ Ｐゴシック" pitchFamily="34" charset="-128"/>
              </a:rPr>
              <a:t>de façon à les amener à mieux comprendre le point de vue de l'enfant / la famille ou leurs besoins supplémentaires / individuels ; </a:t>
            </a:r>
          </a:p>
          <a:p>
            <a:pPr lvl="1">
              <a:defRPr/>
            </a:pPr>
            <a:r>
              <a:rPr lang="fr-FR" sz="2200" noProof="0" dirty="0" smtClean="0">
                <a:solidFill>
                  <a:srgbClr val="000000"/>
                </a:solidFill>
                <a:ea typeface="ＭＳ Ｐゴシック" pitchFamily="34" charset="-128"/>
              </a:rPr>
              <a:t>la finalité étant de satisfaire ces besoins. </a:t>
            </a:r>
          </a:p>
          <a:p>
            <a:pPr>
              <a:buFontTx/>
              <a:buChar char="•"/>
              <a:defRPr/>
            </a:pPr>
            <a:r>
              <a:rPr lang="fr-FR" sz="2200" noProof="0" dirty="0" smtClean="0">
                <a:solidFill>
                  <a:srgbClr val="000000"/>
                </a:solidFill>
                <a:ea typeface="ＭＳ Ｐゴシック" pitchFamily="34" charset="-128"/>
              </a:rPr>
              <a:t>Permettre que soit entendue la voix de l'enfant / la famille, lorsqu'ils sont dans une situation de relative impuissance et vulnérabilité / ne parviennent pas à s'exprimer.</a:t>
            </a:r>
          </a:p>
          <a:p>
            <a:pPr>
              <a:buFontTx/>
              <a:buChar char="•"/>
              <a:defRPr/>
            </a:pPr>
            <a:r>
              <a:rPr lang="fr-FR" sz="2200" b="1" noProof="0" dirty="0" smtClean="0">
                <a:solidFill>
                  <a:srgbClr val="000000"/>
                </a:solidFill>
                <a:ea typeface="ＭＳ Ｐゴシック" pitchFamily="34" charset="-128"/>
              </a:rPr>
              <a:t>Négociation</a:t>
            </a:r>
            <a:r>
              <a:rPr lang="fr-FR" sz="2200" noProof="0" dirty="0" smtClean="0">
                <a:solidFill>
                  <a:srgbClr val="000000"/>
                </a:solidFill>
                <a:ea typeface="ＭＳ Ｐゴシック" pitchFamily="34" charset="-128"/>
              </a:rPr>
              <a:t> au nom de l'enfant et la famille. </a:t>
            </a:r>
          </a:p>
          <a:p>
            <a:pPr>
              <a:buFontTx/>
              <a:buChar char="•"/>
              <a:defRPr/>
            </a:pPr>
            <a:r>
              <a:rPr lang="fr-FR" sz="2200" noProof="0" dirty="0" smtClean="0">
                <a:solidFill>
                  <a:srgbClr val="000000"/>
                </a:solidFill>
                <a:ea typeface="ＭＳ Ｐゴシック" pitchFamily="34" charset="-128"/>
              </a:rPr>
              <a:t>S'assurer que </a:t>
            </a:r>
            <a:r>
              <a:rPr lang="fr-FR" sz="2200" b="1" noProof="0" dirty="0" smtClean="0">
                <a:solidFill>
                  <a:srgbClr val="000000"/>
                </a:solidFill>
                <a:ea typeface="ＭＳ Ｐゴシック" pitchFamily="34" charset="-128"/>
              </a:rPr>
              <a:t>les informations sont disponibles </a:t>
            </a:r>
            <a:r>
              <a:rPr lang="fr-FR" sz="2200" noProof="0" dirty="0" smtClean="0">
                <a:solidFill>
                  <a:srgbClr val="000000"/>
                </a:solidFill>
                <a:ea typeface="ＭＳ Ｐゴシック" pitchFamily="34" charset="-128"/>
              </a:rPr>
              <a:t>afin que les enfants et leurs familles puissent prendre des décisions éclairées. </a:t>
            </a:r>
          </a:p>
          <a:p>
            <a:pPr>
              <a:buFontTx/>
              <a:buChar char="•"/>
              <a:defRPr/>
            </a:pPr>
            <a:r>
              <a:rPr lang="fr-FR" sz="2200" noProof="0" dirty="0" smtClean="0">
                <a:solidFill>
                  <a:srgbClr val="000000"/>
                </a:solidFill>
                <a:ea typeface="ＭＳ Ｐゴシック" pitchFamily="34" charset="-128"/>
              </a:rPr>
              <a:t>Être un </a:t>
            </a:r>
            <a:r>
              <a:rPr lang="fr-FR" sz="2200" b="1" noProof="0" dirty="0" smtClean="0">
                <a:solidFill>
                  <a:srgbClr val="000000"/>
                </a:solidFill>
                <a:ea typeface="ＭＳ Ｐゴシック" pitchFamily="34" charset="-128"/>
              </a:rPr>
              <a:t>guide au sein d’un</a:t>
            </a:r>
            <a:r>
              <a:rPr lang="fr-FR" sz="2200" noProof="0" dirty="0" smtClean="0">
                <a:solidFill>
                  <a:srgbClr val="000000"/>
                </a:solidFill>
                <a:ea typeface="ＭＳ Ｐゴシック" pitchFamily="34" charset="-128"/>
              </a:rPr>
              <a:t> </a:t>
            </a:r>
            <a:r>
              <a:rPr lang="fr-FR" sz="2200" b="1" noProof="0" dirty="0" smtClean="0">
                <a:solidFill>
                  <a:srgbClr val="000000"/>
                </a:solidFill>
                <a:ea typeface="ＭＳ Ｐゴシック" pitchFamily="34" charset="-128"/>
              </a:rPr>
              <a:t>système complexe</a:t>
            </a:r>
            <a:r>
              <a:rPr lang="fr-FR" sz="2200" noProof="0" dirty="0" smtClean="0">
                <a:solidFill>
                  <a:srgbClr val="000000"/>
                </a:solidFill>
                <a:ea typeface="ＭＳ Ｐゴシック" pitchFamily="34" charset="-128"/>
              </a:rPr>
              <a:t> de services</a:t>
            </a:r>
          </a:p>
          <a:p>
            <a:pPr>
              <a:buFontTx/>
              <a:buChar char="•"/>
              <a:defRPr/>
            </a:pPr>
            <a:endParaRPr lang="fr-FR" sz="20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005777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Title 1"/>
          <p:cNvSpPr>
            <a:spLocks noGrp="1"/>
          </p:cNvSpPr>
          <p:nvPr>
            <p:ph type="title"/>
          </p:nvPr>
        </p:nvSpPr>
        <p:spPr/>
        <p:txBody>
          <a:bodyPr/>
          <a:lstStyle/>
          <a:p>
            <a:pPr algn="ctr">
              <a:defRPr/>
            </a:pPr>
            <a:r>
              <a:rPr lang="fr-FR" cap="none" noProof="0" dirty="0" smtClean="0">
                <a:solidFill>
                  <a:srgbClr val="000000"/>
                </a:solidFill>
                <a:ea typeface="ＭＳ Ｐゴシック" pitchFamily="34" charset="-128"/>
              </a:rPr>
              <a:t>SESSION 1 : EXERCICE 1</a:t>
            </a:r>
          </a:p>
        </p:txBody>
      </p:sp>
      <p:sp>
        <p:nvSpPr>
          <p:cNvPr id="313347" name="Text Placeholder 2"/>
          <p:cNvSpPr>
            <a:spLocks noGrp="1"/>
          </p:cNvSpPr>
          <p:nvPr>
            <p:ph type="body" idx="1"/>
          </p:nvPr>
        </p:nvSpPr>
        <p:spPr/>
        <p:txBody>
          <a:bodyPr/>
          <a:lstStyle/>
          <a:p>
            <a:pPr algn="ctr">
              <a:defRPr/>
            </a:pPr>
            <a:r>
              <a:rPr lang="fr-FR" sz="4000" b="1" noProof="0" dirty="0" smtClean="0">
                <a:solidFill>
                  <a:srgbClr val="000000"/>
                </a:solidFill>
                <a:ea typeface="ＭＳ Ｐゴシック" pitchFamily="34" charset="-128"/>
              </a:rPr>
              <a:t>Élaboration de mécanismes de référencement</a:t>
            </a:r>
          </a:p>
          <a:p>
            <a:pPr>
              <a:defRPr/>
            </a:pPr>
            <a:endParaRPr lang="fr-FR" sz="4000" b="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048062045"/>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Title 1"/>
          <p:cNvSpPr>
            <a:spLocks noGrp="1"/>
          </p:cNvSpPr>
          <p:nvPr>
            <p:ph type="title"/>
          </p:nvPr>
        </p:nvSpPr>
        <p:spPr/>
        <p:txBody>
          <a:bodyPr/>
          <a:lstStyle/>
          <a:p>
            <a:pPr>
              <a:defRPr/>
            </a:pPr>
            <a:r>
              <a:rPr lang="fr-FR" b="1" u="sng" noProof="0" dirty="0" smtClean="0">
                <a:solidFill>
                  <a:srgbClr val="000000"/>
                </a:solidFill>
                <a:ea typeface="ＭＳ Ｐゴシック" pitchFamily="34" charset="-128"/>
              </a:rPr>
              <a:t>Activité de plaidoyer</a:t>
            </a:r>
            <a:r>
              <a:rPr lang="fr-FR" b="1" noProof="0" dirty="0" smtClean="0">
                <a:solidFill>
                  <a:srgbClr val="000000"/>
                </a:solidFill>
                <a:ea typeface="ＭＳ Ｐゴシック" pitchFamily="34" charset="-128"/>
              </a:rPr>
              <a:t> : Représenter un dossier auprès des décideurs</a:t>
            </a:r>
          </a:p>
        </p:txBody>
      </p:sp>
      <p:sp>
        <p:nvSpPr>
          <p:cNvPr id="333827" name="Content Placeholder 2"/>
          <p:cNvSpPr>
            <a:spLocks noGrp="1"/>
          </p:cNvSpPr>
          <p:nvPr>
            <p:ph idx="1"/>
          </p:nvPr>
        </p:nvSpPr>
        <p:spPr>
          <a:xfrm>
            <a:off x="251520" y="1484784"/>
            <a:ext cx="8713788" cy="4392613"/>
          </a:xfrm>
        </p:spPr>
        <p:txBody>
          <a:bodyPr/>
          <a:lstStyle/>
          <a:p>
            <a:pPr>
              <a:defRPr/>
            </a:pPr>
            <a:endParaRPr lang="fr-FR" noProof="0" dirty="0" smtClean="0">
              <a:solidFill>
                <a:srgbClr val="000000"/>
              </a:solidFill>
              <a:ea typeface="ＭＳ Ｐゴシック" pitchFamily="34" charset="-128"/>
            </a:endParaRPr>
          </a:p>
          <a:p>
            <a:pPr>
              <a:defRPr/>
            </a:pPr>
            <a:r>
              <a:rPr lang="fr-FR" noProof="0" dirty="0" smtClean="0">
                <a:solidFill>
                  <a:srgbClr val="000000"/>
                </a:solidFill>
                <a:ea typeface="ＭＳ Ｐゴシック" pitchFamily="34" charset="-128"/>
              </a:rPr>
              <a:t>Vous avez </a:t>
            </a:r>
            <a:r>
              <a:rPr lang="fr-FR" b="1" noProof="0" dirty="0" smtClean="0">
                <a:solidFill>
                  <a:srgbClr val="000000"/>
                </a:solidFill>
                <a:ea typeface="ＭＳ Ｐゴシック" pitchFamily="34" charset="-128"/>
              </a:rPr>
              <a:t>deux minutes</a:t>
            </a:r>
            <a:r>
              <a:rPr lang="fr-FR" noProof="0" dirty="0" smtClean="0">
                <a:solidFill>
                  <a:srgbClr val="000000"/>
                </a:solidFill>
                <a:ea typeface="ＭＳ Ｐゴシック" pitchFamily="34" charset="-128"/>
              </a:rPr>
              <a:t> avec soit :</a:t>
            </a:r>
          </a:p>
          <a:p>
            <a:pPr>
              <a:buFontTx/>
              <a:buChar char="•"/>
              <a:defRPr/>
            </a:pPr>
            <a:r>
              <a:rPr lang="fr-FR" noProof="0" dirty="0" smtClean="0">
                <a:solidFill>
                  <a:srgbClr val="000000"/>
                </a:solidFill>
                <a:ea typeface="ＭＳ Ｐゴシック" pitchFamily="34" charset="-128"/>
              </a:rPr>
              <a:t>Un prestataire de services </a:t>
            </a:r>
          </a:p>
          <a:p>
            <a:pPr>
              <a:buFontTx/>
              <a:buChar char="•"/>
              <a:defRPr/>
            </a:pPr>
            <a:r>
              <a:rPr lang="fr-FR" noProof="0" dirty="0" smtClean="0">
                <a:solidFill>
                  <a:srgbClr val="000000"/>
                </a:solidFill>
                <a:ea typeface="ＭＳ Ｐゴシック" pitchFamily="34" charset="-128"/>
              </a:rPr>
              <a:t>Une personne issue de la communauté</a:t>
            </a:r>
          </a:p>
          <a:p>
            <a:pPr>
              <a:defRPr/>
            </a:pPr>
            <a:endParaRPr lang="fr-FR" sz="1200" noProof="0" dirty="0" smtClean="0">
              <a:solidFill>
                <a:srgbClr val="000000"/>
              </a:solidFill>
              <a:ea typeface="ＭＳ Ｐゴシック" pitchFamily="34" charset="-128"/>
            </a:endParaRPr>
          </a:p>
          <a:p>
            <a:pPr>
              <a:defRPr/>
            </a:pPr>
            <a:r>
              <a:rPr lang="fr-FR" noProof="0" dirty="0" smtClean="0">
                <a:solidFill>
                  <a:srgbClr val="000000"/>
                </a:solidFill>
                <a:ea typeface="ＭＳ Ｐゴシック" pitchFamily="34" charset="-128"/>
              </a:rPr>
              <a:t>Pour le/la convaincre de votre objectif de plaidoyer. </a:t>
            </a:r>
          </a:p>
          <a:p>
            <a:pPr>
              <a:buFontTx/>
              <a:buChar char="•"/>
              <a:defRPr/>
            </a:pPr>
            <a:r>
              <a:rPr lang="fr-FR" b="1" noProof="0" dirty="0" smtClean="0">
                <a:solidFill>
                  <a:srgbClr val="000000"/>
                </a:solidFill>
                <a:ea typeface="ＭＳ Ｐゴシック" pitchFamily="34" charset="-128"/>
              </a:rPr>
              <a:t>Décidez : </a:t>
            </a:r>
            <a:r>
              <a:rPr lang="fr-FR" noProof="0" dirty="0" smtClean="0">
                <a:solidFill>
                  <a:srgbClr val="000000"/>
                </a:solidFill>
                <a:ea typeface="ＭＳ Ｐゴシック" pitchFamily="34" charset="-128"/>
              </a:rPr>
              <a:t>Quel est votre objectif ? Ce que vous recherchez ? </a:t>
            </a:r>
            <a:r>
              <a:rPr lang="fr-FR" dirty="0">
                <a:solidFill>
                  <a:srgbClr val="000000"/>
                </a:solidFill>
                <a:ea typeface="ＭＳ Ｐゴシック" pitchFamily="34" charset="-128"/>
              </a:rPr>
              <a:t>C</a:t>
            </a:r>
            <a:r>
              <a:rPr lang="fr-FR" noProof="0" dirty="0" smtClean="0">
                <a:solidFill>
                  <a:srgbClr val="000000"/>
                </a:solidFill>
                <a:ea typeface="ＭＳ Ｐゴシック" pitchFamily="34" charset="-128"/>
              </a:rPr>
              <a:t>e que cela représente pour eux ?</a:t>
            </a:r>
          </a:p>
          <a:p>
            <a:pPr>
              <a:buFontTx/>
              <a:buChar char="•"/>
              <a:defRPr/>
            </a:pPr>
            <a:r>
              <a:rPr lang="fr-FR" b="1" noProof="0" dirty="0" smtClean="0">
                <a:solidFill>
                  <a:srgbClr val="000000"/>
                </a:solidFill>
                <a:ea typeface="ＭＳ Ｐゴシック" pitchFamily="34" charset="-128"/>
              </a:rPr>
              <a:t>Désignez</a:t>
            </a:r>
            <a:r>
              <a:rPr lang="fr-FR" noProof="0" dirty="0" smtClean="0">
                <a:solidFill>
                  <a:srgbClr val="000000"/>
                </a:solidFill>
                <a:ea typeface="ＭＳ Ｐゴシック" pitchFamily="34" charset="-128"/>
              </a:rPr>
              <a:t> une personne pour livrer le message sur le plaidoyer.</a:t>
            </a:r>
          </a:p>
          <a:p>
            <a:pPr>
              <a:defRPr/>
            </a:pPr>
            <a:endParaRPr lang="fr-FR" noProof="0" dirty="0" smtClean="0">
              <a:solidFill>
                <a:srgbClr val="000000"/>
              </a:solidFill>
              <a:ea typeface="ＭＳ Ｐゴシック" pitchFamily="34" charset="-128"/>
            </a:endParaRPr>
          </a:p>
          <a:p>
            <a:pPr>
              <a:buFontTx/>
              <a:buChar cha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3523424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Title 1"/>
          <p:cNvSpPr>
            <a:spLocks noGrp="1"/>
          </p:cNvSpPr>
          <p:nvPr>
            <p:ph type="title"/>
          </p:nvPr>
        </p:nvSpPr>
        <p:spPr>
          <a:xfrm>
            <a:off x="250825" y="692150"/>
            <a:ext cx="7777163" cy="720725"/>
          </a:xfrm>
        </p:spPr>
        <p:txBody>
          <a:bodyPr/>
          <a:lstStyle/>
          <a:p>
            <a:pPr>
              <a:defRPr/>
            </a:pPr>
            <a:r>
              <a:rPr lang="fr-FR" b="1" noProof="0" smtClean="0">
                <a:solidFill>
                  <a:srgbClr val="000000"/>
                </a:solidFill>
                <a:ea typeface="ＭＳ Ｐゴシック" pitchFamily="34" charset="-128"/>
              </a:rPr>
              <a:t>POINTS CLÉS DE L'APPRENTISSAGE</a:t>
            </a:r>
          </a:p>
        </p:txBody>
      </p:sp>
      <p:sp>
        <p:nvSpPr>
          <p:cNvPr id="334851" name="Content Placeholder 2"/>
          <p:cNvSpPr>
            <a:spLocks noGrp="1"/>
          </p:cNvSpPr>
          <p:nvPr>
            <p:ph idx="1"/>
          </p:nvPr>
        </p:nvSpPr>
        <p:spPr>
          <a:xfrm>
            <a:off x="250825" y="1484313"/>
            <a:ext cx="8570913" cy="4392612"/>
          </a:xfrm>
        </p:spPr>
        <p:txBody>
          <a:bodyPr/>
          <a:lstStyle/>
          <a:p>
            <a:pPr marL="0" indent="0">
              <a:defRPr/>
            </a:pPr>
            <a:r>
              <a:rPr lang="fr-FR" noProof="0" dirty="0" smtClean="0">
                <a:solidFill>
                  <a:srgbClr val="000000"/>
                </a:solidFill>
                <a:ea typeface="ＭＳ Ｐゴシック" pitchFamily="34" charset="-128"/>
              </a:rPr>
              <a:t>Un plaidoyer spécifique à un cas peut impliquer les actions suivantes : </a:t>
            </a:r>
          </a:p>
          <a:p>
            <a:pPr marL="0" indent="0">
              <a:buFontTx/>
              <a:buChar char="•"/>
              <a:defRPr/>
            </a:pPr>
            <a:r>
              <a:rPr lang="fr-FR" b="1" noProof="0" dirty="0" smtClean="0">
                <a:solidFill>
                  <a:srgbClr val="000000"/>
                </a:solidFill>
                <a:ea typeface="ＭＳ Ｐゴシック" pitchFamily="34" charset="-128"/>
              </a:rPr>
              <a:t>Agir au nom </a:t>
            </a:r>
            <a:r>
              <a:rPr lang="fr-FR" noProof="0" dirty="0" smtClean="0">
                <a:solidFill>
                  <a:srgbClr val="000000"/>
                </a:solidFill>
                <a:ea typeface="ＭＳ Ｐゴシック" pitchFamily="34" charset="-128"/>
              </a:rPr>
              <a:t>d'un enfant et sa famille</a:t>
            </a:r>
          </a:p>
          <a:p>
            <a:pPr marL="0" indent="0">
              <a:buFontTx/>
              <a:buChar char="•"/>
              <a:defRPr/>
            </a:pPr>
            <a:r>
              <a:rPr lang="fr-FR" noProof="0" dirty="0" smtClean="0">
                <a:solidFill>
                  <a:srgbClr val="000000"/>
                </a:solidFill>
                <a:ea typeface="ＭＳ Ｐゴシック" pitchFamily="34" charset="-128"/>
              </a:rPr>
              <a:t>Permettre </a:t>
            </a:r>
            <a:r>
              <a:rPr lang="fr-FR" dirty="0" smtClean="0">
                <a:solidFill>
                  <a:srgbClr val="000000"/>
                </a:solidFill>
                <a:ea typeface="ＭＳ Ｐゴシック" pitchFamily="34" charset="-128"/>
              </a:rPr>
              <a:t>l’</a:t>
            </a:r>
            <a:r>
              <a:rPr lang="fr-FR" b="1" noProof="0" dirty="0" smtClean="0">
                <a:solidFill>
                  <a:srgbClr val="000000"/>
                </a:solidFill>
                <a:ea typeface="ＭＳ Ｐゴシック" pitchFamily="34" charset="-128"/>
              </a:rPr>
              <a:t>accès aux ressources ou services </a:t>
            </a:r>
            <a:r>
              <a:rPr lang="fr-FR" noProof="0" dirty="0" smtClean="0">
                <a:solidFill>
                  <a:srgbClr val="000000"/>
                </a:solidFill>
                <a:ea typeface="ＭＳ Ｐゴシック" pitchFamily="34" charset="-128"/>
              </a:rPr>
              <a:t>ou </a:t>
            </a:r>
            <a:r>
              <a:rPr lang="fr-FR" b="1" noProof="0" dirty="0" smtClean="0">
                <a:solidFill>
                  <a:srgbClr val="000000"/>
                </a:solidFill>
                <a:ea typeface="ＭＳ Ｐゴシック" pitchFamily="34" charset="-128"/>
              </a:rPr>
              <a:t>réaliser des changements positifs </a:t>
            </a:r>
            <a:r>
              <a:rPr lang="fr-FR" noProof="0" dirty="0" smtClean="0">
                <a:solidFill>
                  <a:srgbClr val="000000"/>
                </a:solidFill>
                <a:ea typeface="ＭＳ Ｐゴシック" pitchFamily="34" charset="-128"/>
              </a:rPr>
              <a:t>(en phase avec les plans d'intervention)</a:t>
            </a:r>
          </a:p>
          <a:p>
            <a:pPr marL="0" indent="0">
              <a:buFontTx/>
              <a:buChar char="•"/>
              <a:defRPr/>
            </a:pPr>
            <a:r>
              <a:rPr lang="fr-FR" noProof="0" dirty="0" smtClean="0">
                <a:solidFill>
                  <a:srgbClr val="000000"/>
                </a:solidFill>
                <a:ea typeface="ＭＳ Ｐゴシック" pitchFamily="34" charset="-128"/>
              </a:rPr>
              <a:t>Vous pouvez avoir besoin de </a:t>
            </a:r>
            <a:r>
              <a:rPr lang="fr-FR" b="1" noProof="0" dirty="0" smtClean="0">
                <a:solidFill>
                  <a:srgbClr val="000000"/>
                </a:solidFill>
                <a:ea typeface="ＭＳ Ｐゴシック" pitchFamily="34" charset="-128"/>
              </a:rPr>
              <a:t>fournir des informations, référer, négocier </a:t>
            </a:r>
            <a:r>
              <a:rPr lang="fr-FR" noProof="0" dirty="0" smtClean="0">
                <a:solidFill>
                  <a:srgbClr val="000000"/>
                </a:solidFill>
                <a:ea typeface="ＭＳ Ｐゴシック" pitchFamily="34" charset="-128"/>
              </a:rPr>
              <a:t>et </a:t>
            </a:r>
            <a:r>
              <a:rPr lang="fr-FR" b="1" noProof="0" dirty="0" smtClean="0">
                <a:solidFill>
                  <a:srgbClr val="000000"/>
                </a:solidFill>
                <a:ea typeface="ＭＳ Ｐゴシック" pitchFamily="34" charset="-128"/>
              </a:rPr>
              <a:t>présenter un cas </a:t>
            </a:r>
            <a:r>
              <a:rPr lang="fr-FR" noProof="0" dirty="0" smtClean="0">
                <a:solidFill>
                  <a:srgbClr val="000000"/>
                </a:solidFill>
                <a:ea typeface="ＭＳ Ｐゴシック" pitchFamily="34" charset="-128"/>
              </a:rPr>
              <a:t>au nom de l'enfant et sa famille</a:t>
            </a:r>
          </a:p>
          <a:p>
            <a:pPr marL="0" indent="0">
              <a:defRPr/>
            </a:pPr>
            <a:endParaRPr lang="fr-FR" sz="1100" noProof="0" dirty="0" smtClean="0">
              <a:solidFill>
                <a:srgbClr val="000000"/>
              </a:solidFill>
              <a:ea typeface="ＭＳ Ｐゴシック" pitchFamily="34" charset="-128"/>
            </a:endParaRPr>
          </a:p>
          <a:p>
            <a:pPr marL="0" indent="0">
              <a:buFont typeface="Wingdings" pitchFamily="2" charset="2"/>
              <a:buChar char="ü"/>
              <a:defRPr/>
            </a:pPr>
            <a:r>
              <a:rPr lang="fr-FR" noProof="0" dirty="0" smtClean="0">
                <a:solidFill>
                  <a:srgbClr val="000000"/>
                </a:solidFill>
                <a:ea typeface="ＭＳ Ｐゴシック" pitchFamily="34" charset="-128"/>
              </a:rPr>
              <a:t>Plaider </a:t>
            </a:r>
            <a:r>
              <a:rPr lang="fr-FR" b="1" noProof="0" dirty="0" smtClean="0">
                <a:solidFill>
                  <a:srgbClr val="000000"/>
                </a:solidFill>
                <a:ea typeface="ＭＳ Ｐゴシック" pitchFamily="34" charset="-128"/>
              </a:rPr>
              <a:t>avec le consentement de l’enfant/sa famille</a:t>
            </a:r>
          </a:p>
          <a:p>
            <a:pPr marL="0" indent="0">
              <a:buFont typeface="Wingdings" pitchFamily="2" charset="2"/>
              <a:buChar char="ü"/>
              <a:defRPr/>
            </a:pPr>
            <a:r>
              <a:rPr lang="fr-FR" noProof="0" dirty="0" smtClean="0">
                <a:solidFill>
                  <a:srgbClr val="000000"/>
                </a:solidFill>
                <a:ea typeface="ＭＳ Ｐゴシック" pitchFamily="34" charset="-128"/>
              </a:rPr>
              <a:t>Lorsque cela est possible et approprié </a:t>
            </a:r>
            <a:r>
              <a:rPr lang="fr-FR" b="1" noProof="0" dirty="0" smtClean="0">
                <a:solidFill>
                  <a:srgbClr val="000000"/>
                </a:solidFill>
                <a:ea typeface="ＭＳ Ｐゴシック" pitchFamily="34" charset="-128"/>
              </a:rPr>
              <a:t>impliquer</a:t>
            </a:r>
            <a:r>
              <a:rPr lang="fr-FR" noProof="0" dirty="0" smtClean="0">
                <a:solidFill>
                  <a:srgbClr val="000000"/>
                </a:solidFill>
                <a:ea typeface="ＭＳ Ｐゴシック" pitchFamily="34" charset="-128"/>
              </a:rPr>
              <a:t> l'enfant / la famille afin </a:t>
            </a:r>
            <a:r>
              <a:rPr lang="fr-FR" b="1" noProof="0" dirty="0" smtClean="0">
                <a:solidFill>
                  <a:srgbClr val="000000"/>
                </a:solidFill>
                <a:ea typeface="ＭＳ Ｐゴシック" pitchFamily="34" charset="-128"/>
              </a:rPr>
              <a:t>d'accroître la capacité d'assurer une autonomie sociale</a:t>
            </a:r>
          </a:p>
        </p:txBody>
      </p:sp>
    </p:spTree>
    <p:extLst>
      <p:ext uri="{BB962C8B-B14F-4D97-AF65-F5344CB8AC3E}">
        <p14:creationId xmlns:p14="http://schemas.microsoft.com/office/powerpoint/2010/main" val="17046702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chemeClr val="tx1"/>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1376422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Title 1"/>
          <p:cNvSpPr>
            <a:spLocks noGrp="1"/>
          </p:cNvSpPr>
          <p:nvPr>
            <p:ph type="title"/>
          </p:nvPr>
        </p:nvSpPr>
        <p:spPr>
          <a:xfrm>
            <a:off x="4500563" y="4460875"/>
            <a:ext cx="4027487" cy="1362075"/>
          </a:xfrm>
        </p:spPr>
        <p:txBody>
          <a:bodyPr/>
          <a:lstStyle/>
          <a:p>
            <a:pPr>
              <a:defRPr/>
            </a:pPr>
            <a:r>
              <a:rPr lang="fr-FR" cap="none" noProof="0" smtClean="0">
                <a:solidFill>
                  <a:srgbClr val="000000"/>
                </a:solidFill>
                <a:ea typeface="ＭＳ Ｐゴシック" pitchFamily="34" charset="-128"/>
              </a:rPr>
              <a:t>SESSION 2 : EXERCICE 3</a:t>
            </a:r>
          </a:p>
        </p:txBody>
      </p:sp>
      <p:sp>
        <p:nvSpPr>
          <p:cNvPr id="343043" name="Text Placeholder 2"/>
          <p:cNvSpPr>
            <a:spLocks noGrp="1"/>
          </p:cNvSpPr>
          <p:nvPr>
            <p:ph type="body" idx="1"/>
          </p:nvPr>
        </p:nvSpPr>
        <p:spPr>
          <a:xfrm>
            <a:off x="4427538" y="2781300"/>
            <a:ext cx="4171950" cy="1500188"/>
          </a:xfrm>
        </p:spPr>
        <p:txBody>
          <a:bodyPr/>
          <a:lstStyle/>
          <a:p>
            <a:pPr>
              <a:defRPr/>
            </a:pPr>
            <a:r>
              <a:rPr lang="fr-FR" sz="4000" b="1" noProof="0" smtClean="0">
                <a:solidFill>
                  <a:srgbClr val="000000"/>
                </a:solidFill>
                <a:ea typeface="ＭＳ Ｐゴシック" pitchFamily="34" charset="-128"/>
              </a:rPr>
              <a:t>Soutien émotionnel basique</a:t>
            </a:r>
          </a:p>
          <a:p>
            <a:pPr>
              <a:defRPr/>
            </a:pPr>
            <a:endParaRPr lang="fr-FR" sz="4000" b="1" noProof="0" smtClean="0">
              <a:solidFill>
                <a:srgbClr val="000000"/>
              </a:solidFill>
              <a:ea typeface="ＭＳ Ｐゴシック" pitchFamily="34" charset="-128"/>
            </a:endParaRPr>
          </a:p>
        </p:txBody>
      </p:sp>
      <p:pic>
        <p:nvPicPr>
          <p:cNvPr id="34406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765175"/>
            <a:ext cx="3838575" cy="505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4069" name="TextBox 2"/>
          <p:cNvSpPr txBox="1">
            <a:spLocks noChangeArrowheads="1"/>
          </p:cNvSpPr>
          <p:nvPr/>
        </p:nvSpPr>
        <p:spPr bwMode="auto">
          <a:xfrm>
            <a:off x="250825" y="5548313"/>
            <a:ext cx="22828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GB" altLang="fr-FR" sz="1000">
                <a:solidFill>
                  <a:srgbClr val="FFFFFF"/>
                </a:solidFill>
                <a:latin typeface="Calibri" pitchFamily="34" charset="0"/>
              </a:rPr>
              <a:t>Photo</a:t>
            </a:r>
            <a:r>
              <a:rPr lang="en-GB" altLang="fr-FR" sz="1000">
                <a:solidFill>
                  <a:srgbClr val="FFFFFF"/>
                </a:solidFill>
              </a:rPr>
              <a:t> </a:t>
            </a:r>
            <a:r>
              <a:rPr lang="en-GB" altLang="fr-FR" sz="1000">
                <a:solidFill>
                  <a:srgbClr val="FFFFFF"/>
                </a:solidFill>
                <a:latin typeface="Calibri" pitchFamily="34" charset="0"/>
              </a:rPr>
              <a:t>: International Rescue Committee </a:t>
            </a:r>
          </a:p>
        </p:txBody>
      </p:sp>
    </p:spTree>
    <p:extLst>
      <p:ext uri="{BB962C8B-B14F-4D97-AF65-F5344CB8AC3E}">
        <p14:creationId xmlns:p14="http://schemas.microsoft.com/office/powerpoint/2010/main" val="266635184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50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604250" cy="5837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21769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Title 1"/>
          <p:cNvSpPr>
            <a:spLocks noGrp="1"/>
          </p:cNvSpPr>
          <p:nvPr>
            <p:ph type="title"/>
          </p:nvPr>
        </p:nvSpPr>
        <p:spPr/>
        <p:txBody>
          <a:bodyPr/>
          <a:lstStyle/>
          <a:p>
            <a:pPr>
              <a:defRPr/>
            </a:pPr>
            <a:r>
              <a:rPr lang="fr-FR" altLang="en-US" b="1" u="sng" noProof="0" smtClean="0">
                <a:solidFill>
                  <a:srgbClr val="000000"/>
                </a:solidFill>
                <a:ea typeface="ＭＳ Ｐゴシック" pitchFamily="34" charset="-128"/>
              </a:rPr>
              <a:t>Modèle « ENSEIGNER MODÈLE PRATIQUE » </a:t>
            </a:r>
          </a:p>
        </p:txBody>
      </p:sp>
      <p:sp>
        <p:nvSpPr>
          <p:cNvPr id="346115" name="Content Placeholder 2"/>
          <p:cNvSpPr>
            <a:spLocks noGrp="1"/>
          </p:cNvSpPr>
          <p:nvPr>
            <p:ph idx="1"/>
          </p:nvPr>
        </p:nvSpPr>
        <p:spPr>
          <a:xfrm>
            <a:off x="250825" y="1700213"/>
            <a:ext cx="8713788" cy="4392612"/>
          </a:xfrm>
        </p:spPr>
        <p:txBody>
          <a:bodyPr/>
          <a:lstStyle/>
          <a:p>
            <a:pPr>
              <a:defRPr/>
            </a:pPr>
            <a:r>
              <a:rPr lang="fr-FR" sz="2200" b="1" noProof="0" dirty="0" smtClean="0">
                <a:solidFill>
                  <a:srgbClr val="000000"/>
                </a:solidFill>
                <a:ea typeface="ＭＳ Ｐゴシック" pitchFamily="34" charset="-128"/>
              </a:rPr>
              <a:t>ENSEIGNER - </a:t>
            </a:r>
            <a:r>
              <a:rPr lang="fr-FR" sz="2200" noProof="0" dirty="0" smtClean="0">
                <a:solidFill>
                  <a:srgbClr val="000000"/>
                </a:solidFill>
                <a:ea typeface="ＭＳ Ｐゴシック" pitchFamily="34" charset="-128"/>
              </a:rPr>
              <a:t>Décrire le but de l'activité, expliquer comment elle s'effectue</a:t>
            </a:r>
          </a:p>
          <a:p>
            <a:pPr>
              <a:buFont typeface="Calibri" pitchFamily="34" charset="0"/>
              <a:buAutoNum type="arabicPeriod"/>
              <a:defRPr/>
            </a:pPr>
            <a:endParaRPr lang="fr-FR" sz="2200" noProof="0" dirty="0" smtClean="0">
              <a:solidFill>
                <a:srgbClr val="000000"/>
              </a:solidFill>
              <a:ea typeface="ＭＳ Ｐゴシック" pitchFamily="34" charset="-128"/>
            </a:endParaRPr>
          </a:p>
          <a:p>
            <a:pPr>
              <a:defRPr/>
            </a:pPr>
            <a:r>
              <a:rPr lang="fr-FR" sz="2200" b="1" noProof="0" dirty="0" smtClean="0">
                <a:solidFill>
                  <a:srgbClr val="000000"/>
                </a:solidFill>
                <a:ea typeface="ＭＳ Ｐゴシック" pitchFamily="34" charset="-128"/>
              </a:rPr>
              <a:t>MODÈLE</a:t>
            </a:r>
            <a:r>
              <a:rPr lang="fr-FR" sz="2200" noProof="0" dirty="0" smtClean="0">
                <a:solidFill>
                  <a:srgbClr val="000000"/>
                </a:solidFill>
                <a:ea typeface="ＭＳ Ｐゴシック" pitchFamily="34" charset="-128"/>
              </a:rPr>
              <a:t> la façon dont elle sera faite. L'enfant et le tuteur doivent avoir l'opportunité de voir comment le processus va fonctionner.  </a:t>
            </a:r>
          </a:p>
          <a:p>
            <a:pPr>
              <a:buFont typeface="Calibri" pitchFamily="34" charset="0"/>
              <a:buAutoNum type="arabicPeriod"/>
              <a:defRPr/>
            </a:pPr>
            <a:endParaRPr lang="fr-FR" sz="2200" noProof="0" dirty="0" smtClean="0">
              <a:solidFill>
                <a:srgbClr val="000000"/>
              </a:solidFill>
              <a:ea typeface="ＭＳ Ｐゴシック" pitchFamily="34" charset="-128"/>
            </a:endParaRPr>
          </a:p>
          <a:p>
            <a:pPr>
              <a:defRPr/>
            </a:pPr>
            <a:r>
              <a:rPr lang="fr-FR" sz="2200" b="1" noProof="0" dirty="0" smtClean="0">
                <a:solidFill>
                  <a:srgbClr val="000000"/>
                </a:solidFill>
                <a:ea typeface="ＭＳ Ｐゴシック" pitchFamily="34" charset="-128"/>
              </a:rPr>
              <a:t>PRATIQUE</a:t>
            </a:r>
            <a:r>
              <a:rPr lang="fr-FR" sz="2200" noProof="0" dirty="0" smtClean="0">
                <a:solidFill>
                  <a:srgbClr val="000000"/>
                </a:solidFill>
                <a:ea typeface="ＭＳ Ｐゴシック" pitchFamily="34" charset="-128"/>
              </a:rPr>
              <a:t> – Le tuteur pratique l'activité sous l'observation du travailleur social.</a:t>
            </a:r>
          </a:p>
          <a:p>
            <a:pPr>
              <a:buFont typeface="Calibri" pitchFamily="34" charset="0"/>
              <a:buAutoNum type="arabicPeriod"/>
              <a:defRPr/>
            </a:pPr>
            <a:endParaRPr lang="fr-FR" sz="2200" noProof="0" dirty="0" smtClean="0">
              <a:solidFill>
                <a:srgbClr val="000000"/>
              </a:solidFill>
              <a:ea typeface="ＭＳ Ｐゴシック" pitchFamily="34" charset="-128"/>
            </a:endParaRPr>
          </a:p>
          <a:p>
            <a:pPr>
              <a:defRPr/>
            </a:pPr>
            <a:r>
              <a:rPr lang="fr-FR" sz="2200" b="1" noProof="0" dirty="0" smtClean="0">
                <a:solidFill>
                  <a:srgbClr val="000000"/>
                </a:solidFill>
                <a:ea typeface="ＭＳ Ｐゴシック" pitchFamily="34" charset="-128"/>
              </a:rPr>
              <a:t>Feedback - </a:t>
            </a:r>
            <a:r>
              <a:rPr lang="fr-FR" sz="2200" noProof="0" dirty="0" smtClean="0">
                <a:solidFill>
                  <a:srgbClr val="000000"/>
                </a:solidFill>
                <a:ea typeface="ＭＳ Ｐゴシック" pitchFamily="34" charset="-128"/>
              </a:rPr>
              <a:t>Le travailleur social demande au tuteur quel était le niveau de facilité / difficulté du processus afin qu'il puisse fournir un feedback. </a:t>
            </a:r>
            <a:endParaRPr lang="fr-FR" noProof="0" dirty="0" smtClean="0">
              <a:solidFill>
                <a:srgbClr val="000000"/>
              </a:solidFill>
              <a:ea typeface="ＭＳ Ｐゴシック" pitchFamily="34" charset="-128"/>
            </a:endParaRPr>
          </a:p>
          <a:p>
            <a:pPr algn="ctr">
              <a:defRPr/>
            </a:pPr>
            <a:r>
              <a:rPr lang="fr-FR" sz="1800" i="1" noProof="0" dirty="0" smtClean="0">
                <a:solidFill>
                  <a:srgbClr val="000000"/>
                </a:solidFill>
                <a:ea typeface="ＭＳ Ｐゴシック" pitchFamily="34" charset="-128"/>
              </a:rPr>
              <a:t>Source : Curriculum for Case Management in Child </a:t>
            </a:r>
            <a:r>
              <a:rPr lang="fr-FR" sz="1800" i="1" noProof="0" dirty="0" err="1" smtClean="0">
                <a:solidFill>
                  <a:srgbClr val="000000"/>
                </a:solidFill>
                <a:ea typeface="ＭＳ Ｐゴシック" pitchFamily="34" charset="-128"/>
              </a:rPr>
              <a:t>Welfare</a:t>
            </a:r>
            <a:r>
              <a:rPr lang="fr-FR" sz="1800" i="1" noProof="0" dirty="0" smtClean="0">
                <a:solidFill>
                  <a:srgbClr val="000000"/>
                </a:solidFill>
                <a:ea typeface="ＭＳ Ｐゴシック" pitchFamily="34" charset="-128"/>
              </a:rPr>
              <a:t> in Romania</a:t>
            </a:r>
          </a:p>
        </p:txBody>
      </p:sp>
    </p:spTree>
    <p:extLst>
      <p:ext uri="{BB962C8B-B14F-4D97-AF65-F5344CB8AC3E}">
        <p14:creationId xmlns:p14="http://schemas.microsoft.com/office/powerpoint/2010/main" val="878181911"/>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Title 1"/>
          <p:cNvSpPr>
            <a:spLocks noGrp="1"/>
          </p:cNvSpPr>
          <p:nvPr>
            <p:ph type="title"/>
          </p:nvPr>
        </p:nvSpPr>
        <p:spPr>
          <a:xfrm>
            <a:off x="250825" y="692150"/>
            <a:ext cx="7777163" cy="720725"/>
          </a:xfrm>
        </p:spPr>
        <p:txBody>
          <a:bodyPr/>
          <a:lstStyle/>
          <a:p>
            <a:pPr>
              <a:defRPr/>
            </a:pPr>
            <a:r>
              <a:rPr lang="fr-FR" b="1" noProof="0" smtClean="0">
                <a:solidFill>
                  <a:srgbClr val="000000"/>
                </a:solidFill>
                <a:ea typeface="ＭＳ Ｐゴシック" pitchFamily="34" charset="-128"/>
              </a:rPr>
              <a:t>POINTS CLÉS DE L'APPRENTISSAGE</a:t>
            </a:r>
          </a:p>
        </p:txBody>
      </p:sp>
      <p:sp>
        <p:nvSpPr>
          <p:cNvPr id="347139" name="Content Placeholder 2"/>
          <p:cNvSpPr>
            <a:spLocks noGrp="1"/>
          </p:cNvSpPr>
          <p:nvPr>
            <p:ph idx="1"/>
          </p:nvPr>
        </p:nvSpPr>
        <p:spPr>
          <a:xfrm>
            <a:off x="250825" y="1412875"/>
            <a:ext cx="8642350" cy="4392613"/>
          </a:xfrm>
        </p:spPr>
        <p:txBody>
          <a:bodyPr/>
          <a:lstStyle/>
          <a:p>
            <a:pPr>
              <a:buFontTx/>
              <a:buChar char="•"/>
              <a:defRPr/>
            </a:pPr>
            <a:r>
              <a:rPr lang="fr-FR" sz="2000" noProof="0" dirty="0" smtClean="0">
                <a:solidFill>
                  <a:srgbClr val="000000"/>
                </a:solidFill>
                <a:ea typeface="ＭＳ Ｐゴシック" pitchFamily="34" charset="-128"/>
              </a:rPr>
              <a:t>Dans nos propres vies, nous avons connu des « moments difficiles ». </a:t>
            </a:r>
          </a:p>
          <a:p>
            <a:pPr>
              <a:buFontTx/>
              <a:buChar char="•"/>
              <a:defRPr/>
            </a:pPr>
            <a:r>
              <a:rPr lang="fr-FR" sz="2000" noProof="0" dirty="0" smtClean="0">
                <a:solidFill>
                  <a:srgbClr val="000000"/>
                </a:solidFill>
                <a:ea typeface="ＭＳ Ｐゴシック" pitchFamily="34" charset="-128"/>
              </a:rPr>
              <a:t>Durant ces « moments difficiles », nous avons fait appel aux </a:t>
            </a:r>
            <a:r>
              <a:rPr lang="fr-FR" sz="2000" b="1" noProof="0" dirty="0" smtClean="0">
                <a:solidFill>
                  <a:srgbClr val="000000"/>
                </a:solidFill>
                <a:ea typeface="ＭＳ Ｐゴシック" pitchFamily="34" charset="-128"/>
              </a:rPr>
              <a:t>ressources</a:t>
            </a:r>
            <a:r>
              <a:rPr lang="fr-FR" sz="2000" noProof="0" dirty="0" smtClean="0">
                <a:solidFill>
                  <a:srgbClr val="000000"/>
                </a:solidFill>
                <a:ea typeface="ＭＳ Ｐゴシック" pitchFamily="34" charset="-128"/>
              </a:rPr>
              <a:t> pour avoir du soutien.</a:t>
            </a:r>
          </a:p>
          <a:p>
            <a:pPr>
              <a:buFontTx/>
              <a:buChar char="•"/>
              <a:defRPr/>
            </a:pPr>
            <a:r>
              <a:rPr lang="fr-FR" sz="2000" noProof="0" dirty="0" smtClean="0">
                <a:solidFill>
                  <a:srgbClr val="000000"/>
                </a:solidFill>
                <a:ea typeface="ＭＳ Ｐゴシック" pitchFamily="34" charset="-128"/>
              </a:rPr>
              <a:t>Ces ressources nous ont permis de surmonter les difficultés sans être affectés, ce qui accroît notre </a:t>
            </a:r>
            <a:r>
              <a:rPr lang="fr-FR" sz="2000" b="1" noProof="0" dirty="0" smtClean="0">
                <a:solidFill>
                  <a:srgbClr val="000000"/>
                </a:solidFill>
                <a:ea typeface="ＭＳ Ｐゴシック" pitchFamily="34" charset="-128"/>
              </a:rPr>
              <a:t>capacité à résister</a:t>
            </a:r>
            <a:r>
              <a:rPr lang="fr-FR" sz="2000" noProof="0" dirty="0" smtClean="0">
                <a:solidFill>
                  <a:srgbClr val="000000"/>
                </a:solidFill>
                <a:ea typeface="ＭＳ Ｐゴシック" pitchFamily="34" charset="-128"/>
              </a:rPr>
              <a:t> aux moments difficiles futurs. </a:t>
            </a:r>
          </a:p>
          <a:p>
            <a:pPr>
              <a:buFontTx/>
              <a:buChar char="•"/>
              <a:defRPr/>
            </a:pPr>
            <a:r>
              <a:rPr lang="fr-FR" sz="2000" noProof="0" dirty="0" smtClean="0">
                <a:solidFill>
                  <a:srgbClr val="000000"/>
                </a:solidFill>
                <a:ea typeface="ＭＳ Ｐゴシック" pitchFamily="34" charset="-128"/>
              </a:rPr>
              <a:t>À travers le </a:t>
            </a:r>
            <a:r>
              <a:rPr lang="fr-FR" sz="2000" b="1" noProof="0" dirty="0" smtClean="0">
                <a:solidFill>
                  <a:srgbClr val="000000"/>
                </a:solidFill>
                <a:ea typeface="ＭＳ Ｐゴシック" pitchFamily="34" charset="-128"/>
              </a:rPr>
              <a:t>soutien direct </a:t>
            </a:r>
            <a:r>
              <a:rPr lang="fr-FR" sz="2000" noProof="0" dirty="0" smtClean="0">
                <a:solidFill>
                  <a:srgbClr val="000000"/>
                </a:solidFill>
                <a:ea typeface="ＭＳ Ｐゴシック" pitchFamily="34" charset="-128"/>
              </a:rPr>
              <a:t>ou 'notre présence' pour les enfants et les familles nous pouvons devenir une </a:t>
            </a:r>
            <a:r>
              <a:rPr lang="fr-FR" sz="2000" b="1" noProof="0" dirty="0" smtClean="0">
                <a:solidFill>
                  <a:srgbClr val="000000"/>
                </a:solidFill>
                <a:ea typeface="ＭＳ Ｐゴシック" pitchFamily="34" charset="-128"/>
              </a:rPr>
              <a:t>ressource</a:t>
            </a:r>
            <a:r>
              <a:rPr lang="fr-FR" sz="2000" noProof="0" dirty="0" smtClean="0">
                <a:solidFill>
                  <a:srgbClr val="000000"/>
                </a:solidFill>
                <a:ea typeface="ＭＳ Ｐゴシック" pitchFamily="34" charset="-128"/>
              </a:rPr>
              <a:t> pour eux pendant les moments difficiles. </a:t>
            </a:r>
          </a:p>
          <a:p>
            <a:pPr>
              <a:buFontTx/>
              <a:buChar char="•"/>
              <a:defRPr/>
            </a:pPr>
            <a:r>
              <a:rPr lang="fr-FR" sz="2000" noProof="0" dirty="0" smtClean="0">
                <a:solidFill>
                  <a:srgbClr val="000000"/>
                </a:solidFill>
                <a:ea typeface="ＭＳ Ｐゴシック" pitchFamily="34" charset="-128"/>
              </a:rPr>
              <a:t>L'une des façons de le faire c'est le </a:t>
            </a:r>
            <a:r>
              <a:rPr lang="fr-FR" sz="2000" b="1" noProof="0" dirty="0" smtClean="0">
                <a:solidFill>
                  <a:srgbClr val="000000"/>
                </a:solidFill>
                <a:ea typeface="ＭＳ Ｐゴシック" pitchFamily="34" charset="-128"/>
              </a:rPr>
              <a:t>partage des techniques </a:t>
            </a:r>
            <a:r>
              <a:rPr lang="fr-FR" sz="2000" noProof="0" dirty="0" smtClean="0">
                <a:solidFill>
                  <a:srgbClr val="000000"/>
                </a:solidFill>
                <a:ea typeface="ＭＳ Ｐゴシック" pitchFamily="34" charset="-128"/>
              </a:rPr>
              <a:t>afin de les aider au plan émotionnel – mais cela ne veut pas dire que nous sommes des conseillers</a:t>
            </a:r>
          </a:p>
          <a:p>
            <a:pPr>
              <a:buFontTx/>
              <a:buChar char="•"/>
              <a:defRPr/>
            </a:pPr>
            <a:r>
              <a:rPr lang="fr-FR" sz="2000" b="1" noProof="0" dirty="0" smtClean="0">
                <a:solidFill>
                  <a:srgbClr val="000000"/>
                </a:solidFill>
                <a:ea typeface="ＭＳ Ｐゴシック" pitchFamily="34" charset="-128"/>
              </a:rPr>
              <a:t>Enseigner, donner un modèle et pratiquer </a:t>
            </a:r>
            <a:r>
              <a:rPr lang="fr-FR" sz="2000" noProof="0" dirty="0" smtClean="0">
                <a:solidFill>
                  <a:srgbClr val="000000"/>
                </a:solidFill>
                <a:ea typeface="ＭＳ Ｐゴシック" pitchFamily="34" charset="-128"/>
              </a:rPr>
              <a:t>ces techniques est plus utile que de nous limiter à attendre qu'elles soient utilisées avec peu de référencement</a:t>
            </a:r>
          </a:p>
        </p:txBody>
      </p:sp>
    </p:spTree>
    <p:extLst>
      <p:ext uri="{BB962C8B-B14F-4D97-AF65-F5344CB8AC3E}">
        <p14:creationId xmlns:p14="http://schemas.microsoft.com/office/powerpoint/2010/main" val="234252052"/>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chemeClr val="tx1"/>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1376422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Title 1"/>
          <p:cNvSpPr>
            <a:spLocks noGrp="1"/>
          </p:cNvSpPr>
          <p:nvPr>
            <p:ph type="title"/>
          </p:nvPr>
        </p:nvSpPr>
        <p:spPr>
          <a:xfrm>
            <a:off x="250825" y="692150"/>
            <a:ext cx="8424863" cy="720725"/>
          </a:xfrm>
        </p:spPr>
        <p:txBody>
          <a:bodyPr/>
          <a:lstStyle/>
          <a:p>
            <a:pPr>
              <a:defRPr/>
            </a:pPr>
            <a:r>
              <a:rPr lang="fr-FR" b="1" noProof="0" smtClean="0">
                <a:solidFill>
                  <a:srgbClr val="000000"/>
                </a:solidFill>
                <a:ea typeface="ＭＳ Ｐゴシック" pitchFamily="34" charset="-128"/>
              </a:rPr>
              <a:t>Objectif du module et acquis d'apprentissage</a:t>
            </a:r>
          </a:p>
        </p:txBody>
      </p:sp>
      <p:sp>
        <p:nvSpPr>
          <p:cNvPr id="306179" name="Content Placeholder 2"/>
          <p:cNvSpPr>
            <a:spLocks noGrp="1"/>
          </p:cNvSpPr>
          <p:nvPr>
            <p:ph idx="1"/>
          </p:nvPr>
        </p:nvSpPr>
        <p:spPr>
          <a:xfrm>
            <a:off x="250825" y="1412875"/>
            <a:ext cx="8424863" cy="4392613"/>
          </a:xfrm>
        </p:spPr>
        <p:txBody>
          <a:bodyPr/>
          <a:lstStyle/>
          <a:p>
            <a:pPr>
              <a:defRPr/>
            </a:pPr>
            <a:r>
              <a:rPr lang="fr-FR" sz="1800" b="1" noProof="0" dirty="0" smtClean="0">
                <a:solidFill>
                  <a:srgbClr val="000000"/>
                </a:solidFill>
                <a:ea typeface="ＭＳ Ｐゴシック" pitchFamily="34" charset="-128"/>
              </a:rPr>
              <a:t>Objectif du module : </a:t>
            </a:r>
            <a:r>
              <a:rPr lang="fr-FR" sz="1800" noProof="0" dirty="0" smtClean="0">
                <a:solidFill>
                  <a:srgbClr val="000000"/>
                </a:solidFill>
                <a:ea typeface="ＭＳ Ｐゴシック" pitchFamily="34" charset="-128"/>
              </a:rPr>
              <a:t>Présenter aux candidats les étapes de la gestion de cas et renforcer les connaissances et la capacité du participant dans la mise en œuvre de plan de prise en charge.</a:t>
            </a:r>
            <a:endParaRPr lang="fr-FR" sz="1800" b="1" noProof="0" dirty="0" smtClean="0">
              <a:solidFill>
                <a:srgbClr val="000000"/>
              </a:solidFill>
              <a:ea typeface="ＭＳ Ｐゴシック" pitchFamily="34" charset="-128"/>
            </a:endParaRPr>
          </a:p>
          <a:p>
            <a:pPr>
              <a:defRPr/>
            </a:pPr>
            <a:r>
              <a:rPr lang="fr-FR" sz="1800" b="1" noProof="0" dirty="0" smtClean="0">
                <a:solidFill>
                  <a:srgbClr val="000000"/>
                </a:solidFill>
                <a:ea typeface="ＭＳ Ｐゴシック" pitchFamily="34" charset="-128"/>
              </a:rPr>
              <a:t>Acquis d'apprentissage : </a:t>
            </a:r>
          </a:p>
          <a:p>
            <a:pPr>
              <a:buFontTx/>
              <a:buChar char="•"/>
              <a:defRPr/>
            </a:pPr>
            <a:r>
              <a:rPr lang="fr-FR" sz="1600" noProof="0" dirty="0" smtClean="0">
                <a:solidFill>
                  <a:srgbClr val="000000"/>
                </a:solidFill>
                <a:ea typeface="ＭＳ Ｐゴシック" pitchFamily="34" charset="-128"/>
              </a:rPr>
              <a:t>Expliquer la mise en œuvre du plan de prise en charge, étape de la gestion de cas.</a:t>
            </a:r>
          </a:p>
          <a:p>
            <a:pPr>
              <a:buFontTx/>
              <a:buChar char="•"/>
              <a:defRPr/>
            </a:pPr>
            <a:r>
              <a:rPr lang="fr-FR" sz="1600" noProof="0" dirty="0" smtClean="0">
                <a:solidFill>
                  <a:srgbClr val="000000"/>
                </a:solidFill>
                <a:ea typeface="ＭＳ Ｐゴシック" pitchFamily="34" charset="-128"/>
              </a:rPr>
              <a:t>Utiliser un outil pour commencer à développer un mécanisme de référencement.</a:t>
            </a:r>
          </a:p>
          <a:p>
            <a:pPr>
              <a:buFontTx/>
              <a:buChar char="•"/>
              <a:defRPr/>
            </a:pPr>
            <a:r>
              <a:rPr lang="fr-FR" sz="1600" noProof="0" dirty="0" smtClean="0">
                <a:solidFill>
                  <a:srgbClr val="000000"/>
                </a:solidFill>
                <a:ea typeface="ＭＳ Ｐゴシック" pitchFamily="34" charset="-128"/>
              </a:rPr>
              <a:t>Savoir travailler en équipe / réseau.</a:t>
            </a:r>
          </a:p>
          <a:p>
            <a:pPr>
              <a:buFontTx/>
              <a:buChar char="•"/>
              <a:defRPr/>
            </a:pPr>
            <a:r>
              <a:rPr lang="fr-FR" sz="1600" noProof="0" dirty="0" smtClean="0">
                <a:solidFill>
                  <a:srgbClr val="000000"/>
                </a:solidFill>
                <a:ea typeface="ＭＳ Ｐゴシック" pitchFamily="34" charset="-128"/>
              </a:rPr>
              <a:t>Utiliser un outil pour commencer à développer une carte de référencement et savoir ce qu'implique le mécanisme de référencement.  </a:t>
            </a:r>
          </a:p>
          <a:p>
            <a:pPr>
              <a:buFontTx/>
              <a:buChar char="•"/>
              <a:defRPr/>
            </a:pPr>
            <a:r>
              <a:rPr lang="fr-FR" sz="1600" noProof="0" dirty="0" smtClean="0">
                <a:solidFill>
                  <a:srgbClr val="000000"/>
                </a:solidFill>
                <a:ea typeface="ＭＳ Ｐゴシック" pitchFamily="34" charset="-128"/>
              </a:rPr>
              <a:t>Savoir pourquoi un protocole de partage d'informations est nécessaire et ce qu'il implique.</a:t>
            </a:r>
          </a:p>
          <a:p>
            <a:pPr>
              <a:buFontTx/>
              <a:buChar char="•"/>
              <a:defRPr/>
            </a:pPr>
            <a:r>
              <a:rPr lang="fr-FR" sz="1600" noProof="0" dirty="0" smtClean="0">
                <a:solidFill>
                  <a:srgbClr val="000000"/>
                </a:solidFill>
                <a:ea typeface="ＭＳ Ｐゴシック" pitchFamily="34" charset="-128"/>
              </a:rPr>
              <a:t>Décrire les questions au sujet desquelles un travailleur social peut plaider en faveur des enfants et des familles en rapport avec leur plan de prise en charge. </a:t>
            </a:r>
          </a:p>
          <a:p>
            <a:pPr>
              <a:buFontTx/>
              <a:buChar char="•"/>
              <a:defRPr/>
            </a:pPr>
            <a:r>
              <a:rPr lang="fr-FR" sz="1600" noProof="0" dirty="0" smtClean="0">
                <a:solidFill>
                  <a:srgbClr val="000000"/>
                </a:solidFill>
                <a:ea typeface="ＭＳ Ｐゴシック" pitchFamily="34" charset="-128"/>
              </a:rPr>
              <a:t>Faire usage des aptitudes de négociation appropriées pour s'assurer que les plans d'intervention sont mis en place de façon à ne pas violer les droits des enfants.</a:t>
            </a:r>
          </a:p>
          <a:p>
            <a:pPr>
              <a:buFontTx/>
              <a:buChar char="•"/>
              <a:defRPr/>
            </a:pPr>
            <a:r>
              <a:rPr lang="fr-FR" sz="1600" noProof="0" dirty="0" smtClean="0">
                <a:solidFill>
                  <a:srgbClr val="000000"/>
                </a:solidFill>
                <a:ea typeface="ＭＳ Ｐゴシック" pitchFamily="34" charset="-128"/>
              </a:rPr>
              <a:t>Montrer les techniques visant à assurer un soutien émotionnel fondamental</a:t>
            </a:r>
            <a:r>
              <a:rPr lang="fr-FR" sz="1800" noProof="0" dirty="0" smtClean="0">
                <a:solidFill>
                  <a:srgbClr val="000000"/>
                </a:solidFill>
                <a:ea typeface="ＭＳ Ｐゴシック" pitchFamily="34" charset="-128"/>
              </a:rPr>
              <a:t>.</a:t>
            </a:r>
          </a:p>
          <a:p>
            <a:pPr>
              <a:buFontTx/>
              <a:buChar char="•"/>
              <a:defRPr/>
            </a:pPr>
            <a:endParaRPr lang="fr-FR" sz="20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42332154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Mise</a:t>
            </a:r>
            <a:r>
              <a:rPr lang="en-US" b="1" dirty="0" smtClean="0"/>
              <a:t> en place du plan de </a:t>
            </a:r>
            <a:r>
              <a:rPr lang="en-US" b="1" dirty="0" err="1" smtClean="0"/>
              <a:t>prise</a:t>
            </a:r>
            <a:r>
              <a:rPr lang="en-US" b="1" dirty="0" smtClean="0"/>
              <a:t> en charge</a:t>
            </a:r>
            <a:endParaRPr lang="en-US" b="1" dirty="0"/>
          </a:p>
        </p:txBody>
      </p:sp>
      <p:sp>
        <p:nvSpPr>
          <p:cNvPr id="3" name="Content Placeholder 2"/>
          <p:cNvSpPr>
            <a:spLocks noGrp="1"/>
          </p:cNvSpPr>
          <p:nvPr>
            <p:ph idx="1"/>
          </p:nvPr>
        </p:nvSpPr>
        <p:spPr/>
        <p:txBody>
          <a:bodyPr/>
          <a:lstStyle/>
          <a:p>
            <a:pPr>
              <a:buFont typeface="Arial"/>
              <a:buChar char="•"/>
            </a:pPr>
            <a:r>
              <a:rPr lang="fr-FR" b="1" dirty="0" smtClean="0"/>
              <a:t>Soutien / </a:t>
            </a:r>
            <a:r>
              <a:rPr lang="fr-FR" b="1" dirty="0"/>
              <a:t>services </a:t>
            </a:r>
            <a:r>
              <a:rPr lang="fr-FR" b="1" dirty="0" smtClean="0"/>
              <a:t> </a:t>
            </a:r>
            <a:r>
              <a:rPr lang="fr-FR" b="1" dirty="0"/>
              <a:t>direct </a:t>
            </a:r>
            <a:r>
              <a:rPr lang="fr-FR" dirty="0" smtClean="0"/>
              <a:t>en </a:t>
            </a:r>
            <a:r>
              <a:rPr lang="fr-FR" dirty="0"/>
              <a:t>fonction des besoins (par exemple, l'information, la négociation ou le soutien psychosocial) </a:t>
            </a:r>
          </a:p>
          <a:p>
            <a:endParaRPr lang="fr-FR" dirty="0"/>
          </a:p>
          <a:p>
            <a:pPr>
              <a:buFont typeface="Arial"/>
              <a:buChar char="•"/>
            </a:pPr>
            <a:r>
              <a:rPr lang="fr-FR" b="1" dirty="0" smtClean="0"/>
              <a:t>Référencement</a:t>
            </a:r>
            <a:r>
              <a:rPr lang="fr-FR" dirty="0" smtClean="0"/>
              <a:t> </a:t>
            </a:r>
            <a:r>
              <a:rPr lang="fr-FR" dirty="0"/>
              <a:t>à lier </a:t>
            </a:r>
            <a:r>
              <a:rPr lang="fr-FR" dirty="0" smtClean="0"/>
              <a:t>avec l'enfant </a:t>
            </a:r>
            <a:r>
              <a:rPr lang="fr-FR" dirty="0"/>
              <a:t>et </a:t>
            </a:r>
            <a:r>
              <a:rPr lang="fr-FR" dirty="0" smtClean="0"/>
              <a:t>sa famille </a:t>
            </a:r>
            <a:r>
              <a:rPr lang="fr-FR" dirty="0"/>
              <a:t>à un </a:t>
            </a:r>
            <a:r>
              <a:rPr lang="fr-FR" dirty="0" smtClean="0"/>
              <a:t>prestataire </a:t>
            </a:r>
            <a:r>
              <a:rPr lang="fr-FR" dirty="0"/>
              <a:t>de service approprié pour les services nécessaires (avec consentement).</a:t>
            </a:r>
            <a:endParaRPr lang="en-US" dirty="0"/>
          </a:p>
        </p:txBody>
      </p:sp>
    </p:spTree>
    <p:extLst>
      <p:ext uri="{BB962C8B-B14F-4D97-AF65-F5344CB8AC3E}">
        <p14:creationId xmlns:p14="http://schemas.microsoft.com/office/powerpoint/2010/main" val="1149189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Référencement à 2 étapes de la gestion de cas</a:t>
            </a:r>
          </a:p>
        </p:txBody>
      </p:sp>
      <p:sp>
        <p:nvSpPr>
          <p:cNvPr id="314371" name="Content Placeholder 2"/>
          <p:cNvSpPr>
            <a:spLocks noGrp="1"/>
          </p:cNvSpPr>
          <p:nvPr>
            <p:ph idx="1"/>
          </p:nvPr>
        </p:nvSpPr>
        <p:spPr>
          <a:xfrm>
            <a:off x="250825" y="1700213"/>
            <a:ext cx="8424863" cy="4392612"/>
          </a:xfrm>
        </p:spPr>
        <p:txBody>
          <a:bodyPr/>
          <a:lstStyle/>
          <a:p>
            <a:pPr>
              <a:defRPr/>
            </a:pPr>
            <a:r>
              <a:rPr lang="fr-FR" noProof="0" dirty="0" smtClean="0">
                <a:solidFill>
                  <a:srgbClr val="000000"/>
                </a:solidFill>
                <a:ea typeface="ＭＳ Ｐゴシック" pitchFamily="34" charset="-128"/>
              </a:rPr>
              <a:t> </a:t>
            </a:r>
          </a:p>
          <a:p>
            <a:pPr>
              <a:defRPr/>
            </a:pPr>
            <a:r>
              <a:rPr lang="fr-FR" noProof="0" dirty="0" smtClean="0">
                <a:solidFill>
                  <a:srgbClr val="000000"/>
                </a:solidFill>
                <a:ea typeface="ＭＳ Ｐゴシック" pitchFamily="34" charset="-128"/>
              </a:rPr>
              <a:t>Les renvois peuvent être nécessaires au cours de </a:t>
            </a:r>
            <a:r>
              <a:rPr lang="fr-FR" b="1" noProof="0" dirty="0" smtClean="0">
                <a:solidFill>
                  <a:srgbClr val="000000"/>
                </a:solidFill>
                <a:ea typeface="ＭＳ Ｐゴシック" pitchFamily="34" charset="-128"/>
              </a:rPr>
              <a:t>deux étapes </a:t>
            </a:r>
            <a:r>
              <a:rPr lang="fr-FR" noProof="0" dirty="0" smtClean="0">
                <a:solidFill>
                  <a:srgbClr val="000000"/>
                </a:solidFill>
                <a:ea typeface="ＭＳ Ｐゴシック" pitchFamily="34" charset="-128"/>
              </a:rPr>
              <a:t>du processus de gestion de cas : </a:t>
            </a:r>
          </a:p>
          <a:p>
            <a:pPr>
              <a:buFontTx/>
              <a:buChar char="•"/>
              <a:defRPr/>
            </a:pPr>
            <a:endParaRPr lang="fr-FR" noProof="0" dirty="0" smtClean="0">
              <a:solidFill>
                <a:srgbClr val="000000"/>
              </a:solidFill>
              <a:ea typeface="ＭＳ Ｐゴシック" pitchFamily="34" charset="-128"/>
            </a:endParaRPr>
          </a:p>
          <a:p>
            <a:pPr>
              <a:buFontTx/>
              <a:buChar char="•"/>
              <a:defRPr/>
            </a:pPr>
            <a:r>
              <a:rPr lang="fr-FR" b="1" noProof="0" dirty="0" smtClean="0">
                <a:solidFill>
                  <a:srgbClr val="000000"/>
                </a:solidFill>
                <a:ea typeface="ＭＳ Ｐゴシック" pitchFamily="34" charset="-128"/>
              </a:rPr>
              <a:t>À l'identification : </a:t>
            </a:r>
            <a:r>
              <a:rPr lang="fr-FR" noProof="0" dirty="0" smtClean="0">
                <a:solidFill>
                  <a:srgbClr val="000000"/>
                </a:solidFill>
                <a:ea typeface="ＭＳ Ｐゴシック" pitchFamily="34" charset="-128"/>
              </a:rPr>
              <a:t>Toute personne qui entre en contact avec un enfant et/ou une famille ayant besoin d'assistance doit savoir comment procéder à un référencement vers une </a:t>
            </a:r>
            <a:r>
              <a:rPr lang="en-US" noProof="0" dirty="0" err="1" smtClean="0">
                <a:solidFill>
                  <a:srgbClr val="000000"/>
                </a:solidFill>
                <a:ea typeface="ＭＳ Ｐゴシック" pitchFamily="34" charset="-128"/>
              </a:rPr>
              <a:t>agence</a:t>
            </a:r>
            <a:r>
              <a:rPr lang="fr-FR" noProof="0" dirty="0" smtClean="0">
                <a:solidFill>
                  <a:srgbClr val="000000"/>
                </a:solidFill>
                <a:ea typeface="ＭＳ Ｐゴシック" pitchFamily="34" charset="-128"/>
              </a:rPr>
              <a:t> de protection de l'enfance.  </a:t>
            </a:r>
          </a:p>
          <a:p>
            <a:pPr>
              <a:buFontTx/>
              <a:buChar char="•"/>
              <a:defRPr/>
            </a:pPr>
            <a:r>
              <a:rPr lang="fr-FR" noProof="0" dirty="0" smtClean="0">
                <a:solidFill>
                  <a:srgbClr val="000000"/>
                </a:solidFill>
                <a:ea typeface="ＭＳ Ｐゴシック" pitchFamily="34" charset="-128"/>
              </a:rPr>
              <a:t>Au cours de la </a:t>
            </a:r>
            <a:r>
              <a:rPr lang="fr-FR" b="1" noProof="0" dirty="0" smtClean="0">
                <a:solidFill>
                  <a:srgbClr val="000000"/>
                </a:solidFill>
                <a:ea typeface="ＭＳ Ｐゴシック" pitchFamily="34" charset="-128"/>
              </a:rPr>
              <a:t>mise en œuvre du plan de prise en charge </a:t>
            </a:r>
            <a:r>
              <a:rPr lang="fr-FR" noProof="0" dirty="0" smtClean="0">
                <a:solidFill>
                  <a:srgbClr val="000000"/>
                </a:solidFill>
                <a:ea typeface="ＭＳ Ｐゴシック" pitchFamily="34" charset="-128"/>
              </a:rPr>
              <a:t>élaboré pour l'enfant concerné</a:t>
            </a:r>
          </a:p>
          <a:p>
            <a:pP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87690132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Meilleures pratiques en matière de référencements...</a:t>
            </a:r>
          </a:p>
        </p:txBody>
      </p:sp>
      <p:sp>
        <p:nvSpPr>
          <p:cNvPr id="315395" name="Content Placeholder 2"/>
          <p:cNvSpPr>
            <a:spLocks noGrp="1"/>
          </p:cNvSpPr>
          <p:nvPr>
            <p:ph idx="1"/>
          </p:nvPr>
        </p:nvSpPr>
        <p:spPr>
          <a:xfrm>
            <a:off x="250825" y="1700213"/>
            <a:ext cx="8497888" cy="4392612"/>
          </a:xfrm>
        </p:spPr>
        <p:txBody>
          <a:bodyPr/>
          <a:lstStyle/>
          <a:p>
            <a:pPr marL="0" indent="0">
              <a:defRPr/>
            </a:pPr>
            <a:endParaRPr lang="fr-FR" altLang="en-US" sz="2800" b="1" noProof="0" dirty="0" smtClean="0">
              <a:solidFill>
                <a:srgbClr val="000000"/>
              </a:solidFill>
              <a:ea typeface="ＭＳ Ｐゴシック" pitchFamily="34" charset="-128"/>
            </a:endParaRPr>
          </a:p>
          <a:p>
            <a:pPr marL="0" indent="0">
              <a:buFontTx/>
              <a:buChar char="•"/>
              <a:defRPr/>
            </a:pPr>
            <a:r>
              <a:rPr lang="fr-FR" altLang="en-US" sz="2800" b="1" noProof="0" dirty="0" smtClean="0">
                <a:solidFill>
                  <a:srgbClr val="000000"/>
                </a:solidFill>
                <a:ea typeface="ＭＳ Ｐゴシック" pitchFamily="34" charset="-128"/>
              </a:rPr>
              <a:t>Accompagner</a:t>
            </a:r>
            <a:r>
              <a:rPr lang="fr-FR" altLang="en-US" sz="2800" noProof="0" dirty="0" smtClean="0">
                <a:solidFill>
                  <a:srgbClr val="000000"/>
                </a:solidFill>
                <a:ea typeface="ＭＳ Ｐゴシック" pitchFamily="34" charset="-128"/>
              </a:rPr>
              <a:t> l'enfant / la famille au service </a:t>
            </a:r>
          </a:p>
          <a:p>
            <a:pPr marL="0" indent="0">
              <a:buFontTx/>
              <a:buChar char="•"/>
              <a:defRPr/>
            </a:pPr>
            <a:r>
              <a:rPr lang="fr-FR" altLang="en-US" sz="2800" b="1" noProof="0" dirty="0" smtClean="0">
                <a:solidFill>
                  <a:srgbClr val="000000"/>
                </a:solidFill>
                <a:ea typeface="ＭＳ Ｐゴシック" pitchFamily="34" charset="-128"/>
              </a:rPr>
              <a:t>Se familiariser avec les services offerts</a:t>
            </a:r>
            <a:r>
              <a:rPr lang="fr-FR" altLang="en-US" sz="2800" noProof="0" dirty="0" smtClean="0">
                <a:solidFill>
                  <a:srgbClr val="000000"/>
                </a:solidFill>
                <a:ea typeface="ＭＳ Ｐゴシック" pitchFamily="34" charset="-128"/>
              </a:rPr>
              <a:t> et le personnel qui en a la charge. </a:t>
            </a:r>
          </a:p>
          <a:p>
            <a:pPr marL="0" indent="0">
              <a:buFontTx/>
              <a:buChar char="•"/>
              <a:defRPr/>
            </a:pPr>
            <a:r>
              <a:rPr lang="fr-FR" altLang="en-US" sz="2800" noProof="0" dirty="0" smtClean="0">
                <a:solidFill>
                  <a:srgbClr val="000000"/>
                </a:solidFill>
                <a:ea typeface="ＭＳ Ｐゴシック" pitchFamily="34" charset="-128"/>
              </a:rPr>
              <a:t>Les</a:t>
            </a:r>
            <a:r>
              <a:rPr lang="fr-FR" altLang="en-US" noProof="0" dirty="0" smtClean="0">
                <a:solidFill>
                  <a:srgbClr val="000000"/>
                </a:solidFill>
                <a:ea typeface="ＭＳ Ｐゴシック" pitchFamily="34" charset="-128"/>
              </a:rPr>
              <a:t> </a:t>
            </a:r>
            <a:r>
              <a:rPr lang="fr-FR" altLang="en-US" sz="2800" noProof="0" dirty="0" smtClean="0">
                <a:solidFill>
                  <a:srgbClr val="000000"/>
                </a:solidFill>
                <a:ea typeface="ＭＳ Ｐゴシック" pitchFamily="34" charset="-128"/>
              </a:rPr>
              <a:t>Travailleurs sociaux </a:t>
            </a:r>
            <a:r>
              <a:rPr lang="fr-FR" altLang="en-US" sz="2800" b="1" noProof="0" dirty="0" smtClean="0">
                <a:solidFill>
                  <a:srgbClr val="000000"/>
                </a:solidFill>
                <a:ea typeface="ＭＳ Ｐゴシック" pitchFamily="34" charset="-128"/>
              </a:rPr>
              <a:t>assurent la responsabilité globale du suivi du plan de prise en charge </a:t>
            </a:r>
            <a:r>
              <a:rPr lang="fr-FR" altLang="en-US" sz="2800" noProof="0" dirty="0" smtClean="0">
                <a:solidFill>
                  <a:srgbClr val="000000"/>
                </a:solidFill>
                <a:ea typeface="ＭＳ Ｐゴシック" pitchFamily="34" charset="-128"/>
              </a:rPr>
              <a:t>avec l'enfant et le prestataire de services pour veiller à ce que les besoins soient satisfaits.   </a:t>
            </a:r>
          </a:p>
          <a:p>
            <a:pPr marL="0" indent="0">
              <a:buFontTx/>
              <a:buChar char="•"/>
              <a:defRPr/>
            </a:pPr>
            <a:endParaRPr lang="fr-FR" altLang="en-US" sz="2800" noProof="0" dirty="0" smtClean="0">
              <a:solidFill>
                <a:srgbClr val="000000"/>
              </a:solidFill>
              <a:ea typeface="ＭＳ Ｐゴシック" pitchFamily="34" charset="-128"/>
            </a:endParaRPr>
          </a:p>
          <a:p>
            <a:pPr marL="0" indent="0" algn="ctr">
              <a:defRPr/>
            </a:pPr>
            <a:r>
              <a:rPr lang="fr-FR" altLang="en-US" sz="1600" noProof="0" dirty="0" smtClean="0">
                <a:solidFill>
                  <a:srgbClr val="000000"/>
                </a:solidFill>
                <a:ea typeface="ＭＳ Ｐゴシック" pitchFamily="34" charset="-128"/>
              </a:rPr>
              <a:t>Les directives relatives à la gestion de cas: Section 3</a:t>
            </a:r>
          </a:p>
          <a:p>
            <a:pPr marL="0" indent="0">
              <a:buFontTx/>
              <a:buChar char="•"/>
              <a:defRPr/>
            </a:pPr>
            <a:endParaRPr lang="fr-FR" altLang="en-US" sz="28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64609021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Élaboration / renforcement de mécanismes de référencement</a:t>
            </a:r>
          </a:p>
        </p:txBody>
      </p:sp>
      <p:sp>
        <p:nvSpPr>
          <p:cNvPr id="316419" name="Content Placeholder 2"/>
          <p:cNvSpPr>
            <a:spLocks noGrp="1"/>
          </p:cNvSpPr>
          <p:nvPr>
            <p:ph idx="1"/>
          </p:nvPr>
        </p:nvSpPr>
        <p:spPr>
          <a:xfrm>
            <a:off x="250825" y="1700213"/>
            <a:ext cx="8569325" cy="4392612"/>
          </a:xfrm>
        </p:spPr>
        <p:txBody>
          <a:bodyPr/>
          <a:lstStyle/>
          <a:p>
            <a:pPr>
              <a:buFontTx/>
              <a:buChar char="•"/>
              <a:defRPr/>
            </a:pPr>
            <a:endParaRPr lang="fr-FR" b="1" noProof="0" dirty="0" smtClean="0">
              <a:solidFill>
                <a:srgbClr val="000000"/>
              </a:solidFill>
              <a:ea typeface="ＭＳ Ｐゴシック" pitchFamily="34" charset="-128"/>
            </a:endParaRPr>
          </a:p>
          <a:p>
            <a:pPr>
              <a:buFontTx/>
              <a:buChar char="•"/>
              <a:defRPr/>
            </a:pPr>
            <a:r>
              <a:rPr lang="fr-FR" b="1" noProof="0" dirty="0" smtClean="0">
                <a:solidFill>
                  <a:srgbClr val="000000"/>
                </a:solidFill>
                <a:ea typeface="ＭＳ Ｐゴシック" pitchFamily="34" charset="-128"/>
              </a:rPr>
              <a:t>Les droits de l'enfant et les principes de gestion de cas </a:t>
            </a:r>
            <a:r>
              <a:rPr lang="fr-FR" noProof="0" dirty="0" smtClean="0">
                <a:solidFill>
                  <a:srgbClr val="000000"/>
                </a:solidFill>
                <a:ea typeface="ＭＳ Ｐゴシック" pitchFamily="34" charset="-128"/>
              </a:rPr>
              <a:t>sous-tendent les meilleures pratiques en matière de référencements </a:t>
            </a:r>
          </a:p>
          <a:p>
            <a:pPr>
              <a:buFontTx/>
              <a:buChar char="•"/>
              <a:defRPr/>
            </a:pPr>
            <a:r>
              <a:rPr lang="fr-FR" noProof="0" dirty="0" smtClean="0">
                <a:solidFill>
                  <a:srgbClr val="000000"/>
                </a:solidFill>
                <a:ea typeface="ＭＳ Ｐゴシック" pitchFamily="34" charset="-128"/>
              </a:rPr>
              <a:t>La collaboration inter-secteurs et inter-agences  rend possible et efficace le référencement</a:t>
            </a:r>
          </a:p>
          <a:p>
            <a:pPr>
              <a:buFontTx/>
              <a:buChar char="•"/>
              <a:defRPr/>
            </a:pPr>
            <a:r>
              <a:rPr lang="fr-FR" b="1" noProof="0" dirty="0" smtClean="0">
                <a:solidFill>
                  <a:srgbClr val="000000"/>
                </a:solidFill>
                <a:ea typeface="ＭＳ Ｐゴシック" pitchFamily="34" charset="-128"/>
              </a:rPr>
              <a:t>La sensibilisation de la communauté et du personnel </a:t>
            </a:r>
            <a:r>
              <a:rPr lang="fr-FR" noProof="0" dirty="0" smtClean="0">
                <a:solidFill>
                  <a:srgbClr val="000000"/>
                </a:solidFill>
                <a:ea typeface="ＭＳ Ｐゴシック" pitchFamily="34" charset="-128"/>
              </a:rPr>
              <a:t>rend le référencement possible – tout manquement à cet égard peut entraîner non déclaration de cas et absence de soutien</a:t>
            </a:r>
          </a:p>
          <a:p>
            <a:pPr>
              <a:buFontTx/>
              <a:buChar char="•"/>
              <a:defRPr/>
            </a:pPr>
            <a:endParaRPr lang="fr-FR" noProof="0" dirty="0" smtClean="0">
              <a:solidFill>
                <a:srgbClr val="000000"/>
              </a:solidFill>
              <a:ea typeface="ＭＳ Ｐゴシック" pitchFamily="34" charset="-128"/>
            </a:endParaRPr>
          </a:p>
          <a:p>
            <a:pPr marL="0" indent="0" algn="ctr">
              <a:defRPr/>
            </a:pPr>
            <a:r>
              <a:rPr lang="fr-FR" sz="1600" noProof="0" dirty="0" smtClean="0">
                <a:solidFill>
                  <a:srgbClr val="000000"/>
                </a:solidFill>
                <a:ea typeface="ＭＳ Ｐゴシック" pitchFamily="34" charset="-128"/>
              </a:rPr>
              <a:t>Directives relatives à la gestion de cas</a:t>
            </a:r>
          </a:p>
          <a:p>
            <a:pPr>
              <a:buFontTx/>
              <a:buChar char="•"/>
              <a:defRPr/>
            </a:pPr>
            <a:endParaRPr lang="fr-FR" sz="28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52273681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Élaboration / renforcement de mécanismes de référencement</a:t>
            </a:r>
          </a:p>
        </p:txBody>
      </p:sp>
      <p:sp>
        <p:nvSpPr>
          <p:cNvPr id="317443" name="Content Placeholder 2"/>
          <p:cNvSpPr>
            <a:spLocks noGrp="1"/>
          </p:cNvSpPr>
          <p:nvPr>
            <p:ph idx="1"/>
          </p:nvPr>
        </p:nvSpPr>
        <p:spPr>
          <a:xfrm>
            <a:off x="250825" y="1484313"/>
            <a:ext cx="8569325" cy="4392612"/>
          </a:xfrm>
        </p:spPr>
        <p:txBody>
          <a:bodyPr/>
          <a:lstStyle/>
          <a:p>
            <a:pPr>
              <a:buFontTx/>
              <a:buChar char="•"/>
              <a:defRPr/>
            </a:pPr>
            <a:endParaRPr lang="fr-FR" noProof="0" dirty="0" smtClean="0">
              <a:solidFill>
                <a:srgbClr val="000000"/>
              </a:solidFill>
              <a:ea typeface="ＭＳ Ｐゴシック" pitchFamily="34" charset="-128"/>
            </a:endParaRPr>
          </a:p>
          <a:p>
            <a:pPr>
              <a:buFontTx/>
              <a:buChar char="•"/>
              <a:defRPr/>
            </a:pPr>
            <a:r>
              <a:rPr lang="fr-FR" noProof="0" dirty="0" smtClean="0">
                <a:solidFill>
                  <a:srgbClr val="000000"/>
                </a:solidFill>
                <a:ea typeface="ＭＳ Ｐゴシック" pitchFamily="34" charset="-128"/>
              </a:rPr>
              <a:t>L'établissement d'un mécanisme de référencement entre les agences et/ou les structures gouvernementales doit être soutenu par une trajectoire de référencement documentée qui est mise à jour</a:t>
            </a:r>
          </a:p>
          <a:p>
            <a:pPr>
              <a:buFontTx/>
              <a:buChar char="•"/>
              <a:defRPr/>
            </a:pPr>
            <a:r>
              <a:rPr lang="fr-FR" noProof="0" dirty="0" smtClean="0">
                <a:solidFill>
                  <a:srgbClr val="000000"/>
                </a:solidFill>
                <a:ea typeface="ＭＳ Ｐゴシック" pitchFamily="34" charset="-128"/>
              </a:rPr>
              <a:t>Ceci peut être fait en installant des points focaux pour le référencement au sein de chaque </a:t>
            </a:r>
            <a:r>
              <a:rPr lang="en-US" noProof="0" dirty="0" err="1" smtClean="0">
                <a:solidFill>
                  <a:srgbClr val="000000"/>
                </a:solidFill>
                <a:ea typeface="ＭＳ Ｐゴシック" pitchFamily="34" charset="-128"/>
              </a:rPr>
              <a:t>agence</a:t>
            </a:r>
            <a:r>
              <a:rPr lang="fr-FR" noProof="0" dirty="0" smtClean="0">
                <a:solidFill>
                  <a:srgbClr val="000000"/>
                </a:solidFill>
                <a:ea typeface="ＭＳ Ｐゴシック" pitchFamily="34" charset="-128"/>
              </a:rPr>
              <a:t> ou service dans chaque </a:t>
            </a:r>
            <a:r>
              <a:rPr lang="en-US" noProof="0" dirty="0" err="1" smtClean="0">
                <a:solidFill>
                  <a:srgbClr val="000000"/>
                </a:solidFill>
                <a:ea typeface="ＭＳ Ｐゴシック" pitchFamily="34" charset="-128"/>
              </a:rPr>
              <a:t>agence</a:t>
            </a:r>
            <a:r>
              <a:rPr lang="fr-FR" noProof="0" dirty="0" smtClean="0">
                <a:solidFill>
                  <a:srgbClr val="000000"/>
                </a:solidFill>
                <a:ea typeface="ＭＳ Ｐゴシック" pitchFamily="34" charset="-128"/>
              </a:rPr>
              <a:t>.</a:t>
            </a:r>
          </a:p>
          <a:p>
            <a:pPr>
              <a:buFontTx/>
              <a:buChar char="•"/>
              <a:defRPr/>
            </a:pPr>
            <a:r>
              <a:rPr lang="fr-FR" noProof="0" dirty="0" smtClean="0">
                <a:solidFill>
                  <a:srgbClr val="000000"/>
                </a:solidFill>
                <a:ea typeface="ＭＳ Ｐゴシック" pitchFamily="34" charset="-128"/>
              </a:rPr>
              <a:t>En cas d'indisponibilité de services particuliers, les </a:t>
            </a:r>
            <a:r>
              <a:rPr lang="en-US" noProof="0" dirty="0" err="1" smtClean="0">
                <a:solidFill>
                  <a:srgbClr val="000000"/>
                </a:solidFill>
                <a:ea typeface="ＭＳ Ｐゴシック" pitchFamily="34" charset="-128"/>
              </a:rPr>
              <a:t>agence</a:t>
            </a:r>
            <a:r>
              <a:rPr lang="fr-FR" noProof="0" dirty="0" smtClean="0">
                <a:solidFill>
                  <a:srgbClr val="000000"/>
                </a:solidFill>
                <a:ea typeface="ＭＳ Ｐゴシック" pitchFamily="34" charset="-128"/>
              </a:rPr>
              <a:t>s et gouvernements doivent travailler ensemble pour essayer de combler ces lacunes. </a:t>
            </a:r>
          </a:p>
          <a:p>
            <a:pPr algn="ctr">
              <a:defRPr/>
            </a:pPr>
            <a:endParaRPr lang="fr-FR" sz="1600" noProof="0" dirty="0" smtClean="0">
              <a:solidFill>
                <a:srgbClr val="000000"/>
              </a:solidFill>
              <a:ea typeface="ＭＳ Ｐゴシック" pitchFamily="34" charset="-128"/>
            </a:endParaRPr>
          </a:p>
          <a:p>
            <a:pPr algn="ctr">
              <a:defRPr/>
            </a:pPr>
            <a:r>
              <a:rPr lang="fr-FR" sz="1600" noProof="0" dirty="0" smtClean="0">
                <a:solidFill>
                  <a:srgbClr val="000000"/>
                </a:solidFill>
                <a:ea typeface="ＭＳ Ｐゴシック" pitchFamily="34" charset="-128"/>
              </a:rPr>
              <a:t>Directives relatives à la gestion de cas: Section 3</a:t>
            </a:r>
          </a:p>
        </p:txBody>
      </p:sp>
    </p:spTree>
    <p:extLst>
      <p:ext uri="{BB962C8B-B14F-4D97-AF65-F5344CB8AC3E}">
        <p14:creationId xmlns:p14="http://schemas.microsoft.com/office/powerpoint/2010/main" val="45230133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453</TotalTime>
  <Words>1681</Words>
  <Application>Microsoft Macintosh PowerPoint</Application>
  <PresentationFormat>On-screen Show (4:3)</PresentationFormat>
  <Paragraphs>303</Paragraphs>
  <Slides>48</Slides>
  <Notes>5</Notes>
  <HiddenSlides>0</HiddenSlides>
  <MMClips>0</MMClips>
  <ScaleCrop>false</ScaleCrop>
  <HeadingPairs>
    <vt:vector size="4" baseType="variant">
      <vt:variant>
        <vt:lpstr>Theme</vt:lpstr>
      </vt:variant>
      <vt:variant>
        <vt:i4>2</vt:i4>
      </vt:variant>
      <vt:variant>
        <vt:lpstr>Slide Titles</vt:lpstr>
      </vt:variant>
      <vt:variant>
        <vt:i4>48</vt:i4>
      </vt:variant>
    </vt:vector>
  </HeadingPairs>
  <TitlesOfParts>
    <vt:vector size="50" baseType="lpstr">
      <vt:lpstr>Default Design</vt:lpstr>
      <vt:lpstr>1_Default Design</vt:lpstr>
      <vt:lpstr>Mise en œuvre du plan de prise en charge</vt:lpstr>
      <vt:lpstr>PowerPoint Presentation</vt:lpstr>
      <vt:lpstr>Objectif du module et acquis d'apprentissage</vt:lpstr>
      <vt:lpstr>SESSION 1 : EXERCICE 1</vt:lpstr>
      <vt:lpstr>Mise en place du plan de prise en charge</vt:lpstr>
      <vt:lpstr>Référencement à 2 étapes de la gestion de cas</vt:lpstr>
      <vt:lpstr>Meilleures pratiques en matière de référencements...</vt:lpstr>
      <vt:lpstr>Élaboration / renforcement de mécanismes de référencement</vt:lpstr>
      <vt:lpstr>Élaboration / renforcement de mécanismes de référencement</vt:lpstr>
      <vt:lpstr>POINTS CLÉS DE L'APPRENTISSAGE</vt:lpstr>
      <vt:lpstr>PowerPoint Presentation</vt:lpstr>
      <vt:lpstr>SESSION 1 : EXERCICE 1</vt:lpstr>
      <vt:lpstr>Mise en place du plan de prise en charge</vt:lpstr>
      <vt:lpstr>Procédures Opérationnelles Normalisées</vt:lpstr>
      <vt:lpstr>POINTS CLÉS DE L'APPRENTISSAGE</vt:lpstr>
      <vt:lpstr>PowerPoint Presentation</vt:lpstr>
      <vt:lpstr>SESSION 1 : EXERCICE 3</vt:lpstr>
      <vt:lpstr>PowerPoint Presentation</vt:lpstr>
      <vt:lpstr>Défis liés au partage d'informations</vt:lpstr>
      <vt:lpstr>Partage des données signalétiques (dans le cadre d'un référencement)</vt:lpstr>
      <vt:lpstr>Divulgation des données anonymes</vt:lpstr>
      <vt:lpstr>Protocoles de partage d'informations...</vt:lpstr>
      <vt:lpstr>Protocoles de partage d'informations...</vt:lpstr>
      <vt:lpstr>Protocoles de partage d'informations et consentement éclairé</vt:lpstr>
      <vt:lpstr>But des protocoles de partage d'informations</vt:lpstr>
      <vt:lpstr>Qu'est-ce qui est inclus dans un PPI ? </vt:lpstr>
      <vt:lpstr>POINTS CLÉS DE L'APPRENTISSAGE</vt:lpstr>
      <vt:lpstr>PowerPoint Presentation</vt:lpstr>
      <vt:lpstr>SESSION 2 : EXERCICE 1</vt:lpstr>
      <vt:lpstr>Négociation...</vt:lpstr>
      <vt:lpstr>PowerPoint Presentation</vt:lpstr>
      <vt:lpstr>PowerPoint Presentation</vt:lpstr>
      <vt:lpstr>Négociation...</vt:lpstr>
      <vt:lpstr>Négociation</vt:lpstr>
      <vt:lpstr>POINTS CLÉS DE L'APPRENTISSAGE</vt:lpstr>
      <vt:lpstr>PowerPoint Presentation</vt:lpstr>
      <vt:lpstr>SESSION 2 : EXERCICE 2</vt:lpstr>
      <vt:lpstr>Plaidoyer</vt:lpstr>
      <vt:lpstr>Activités de plaidoyer pour travailleurs sociaux</vt:lpstr>
      <vt:lpstr>Activité de plaidoyer : Représenter un dossier auprès des décideurs</vt:lpstr>
      <vt:lpstr>POINTS CLÉS DE L'APPRENTISSAGE</vt:lpstr>
      <vt:lpstr>PowerPoint Presentation</vt:lpstr>
      <vt:lpstr>SESSION 2 : EXERCICE 3</vt:lpstr>
      <vt:lpstr>PowerPoint Presentation</vt:lpstr>
      <vt:lpstr>Modèle « ENSEIGNER MODÈLE PRATIQUE » </vt:lpstr>
      <vt:lpstr>POINTS CLÉS DE L'APPRENTISSAGE</vt:lpstr>
      <vt:lpstr>PowerPoint Presentation</vt:lpstr>
      <vt:lpstr>Objectif du module et acquis d'apprentissage</vt:lpstr>
    </vt:vector>
  </TitlesOfParts>
  <Company>Yannickobase.Corp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SESSION 2 : EXERCICE 2</dc:title>
  <dc:creator>Ngatcha</dc:creator>
  <cp:lastModifiedBy>Sandra Maignant</cp:lastModifiedBy>
  <cp:revision>19</cp:revision>
  <dcterms:created xsi:type="dcterms:W3CDTF">2014-04-05T11:10:02Z</dcterms:created>
  <dcterms:modified xsi:type="dcterms:W3CDTF">2014-06-06T16:08:29Z</dcterms:modified>
</cp:coreProperties>
</file>