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52"/>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300" r:id="rId16"/>
    <p:sldId id="270" r:id="rId17"/>
    <p:sldId id="271" r:id="rId18"/>
    <p:sldId id="272" r:id="rId19"/>
    <p:sldId id="273" r:id="rId20"/>
    <p:sldId id="274" r:id="rId21"/>
    <p:sldId id="301" r:id="rId22"/>
    <p:sldId id="275" r:id="rId23"/>
    <p:sldId id="276" r:id="rId24"/>
    <p:sldId id="277" r:id="rId25"/>
    <p:sldId id="302"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303" r:id="rId42"/>
    <p:sldId id="293" r:id="rId43"/>
    <p:sldId id="294" r:id="rId44"/>
    <p:sldId id="295" r:id="rId45"/>
    <p:sldId id="296" r:id="rId46"/>
    <p:sldId id="297" r:id="rId47"/>
    <p:sldId id="304" r:id="rId48"/>
    <p:sldId id="298" r:id="rId49"/>
    <p:sldId id="299" r:id="rId50"/>
    <p:sldId id="305" r:id="rId51"/>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07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2" autoAdjust="0"/>
    <p:restoredTop sz="94710" autoAdjust="0"/>
  </p:normalViewPr>
  <p:slideViewPr>
    <p:cSldViewPr>
      <p:cViewPr varScale="1">
        <p:scale>
          <a:sx n="89" d="100"/>
          <a:sy n="89" d="100"/>
        </p:scale>
        <p:origin x="-1592" y="-104"/>
      </p:cViewPr>
      <p:guideLst>
        <p:guide orient="horz" pos="2160"/>
        <p:guide pos="2880"/>
      </p:guideLst>
    </p:cSldViewPr>
  </p:slideViewPr>
  <p:outlineViewPr>
    <p:cViewPr>
      <p:scale>
        <a:sx n="33" d="100"/>
        <a:sy n="33" d="100"/>
      </p:scale>
      <p:origin x="0" y="3800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notesMaster" Target="notesMasters/notes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9127777-91A1-4AB8-AF41-8F6947F20702}" type="datetimeFigureOut">
              <a:rPr lang="fr-FR" smtClean="0"/>
              <a:t>06/06/2014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A18BBE-E039-4EC8-B25D-9989F6F8B0AE}" type="slidenum">
              <a:rPr lang="fr-FR" smtClean="0"/>
              <a:t>‹#›</a:t>
            </a:fld>
            <a:endParaRPr lang="fr-FR"/>
          </a:p>
        </p:txBody>
      </p:sp>
    </p:spTree>
    <p:extLst>
      <p:ext uri="{BB962C8B-B14F-4D97-AF65-F5344CB8AC3E}">
        <p14:creationId xmlns:p14="http://schemas.microsoft.com/office/powerpoint/2010/main" val="475021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Slide Image Placeholder 1"/>
          <p:cNvSpPr>
            <a:spLocks noGrp="1" noRot="1" noChangeAspect="1" noTextEdit="1"/>
          </p:cNvSpPr>
          <p:nvPr>
            <p:ph type="sldImg"/>
          </p:nvPr>
        </p:nvSpPr>
        <p:spPr>
          <a:ln/>
        </p:spPr>
      </p:sp>
      <p:sp>
        <p:nvSpPr>
          <p:cNvPr id="425987" name="Notes Placeholder 2"/>
          <p:cNvSpPr>
            <a:spLocks noGrp="1"/>
          </p:cNvSpPr>
          <p:nvPr>
            <p:ph type="body" idx="1"/>
          </p:nvPr>
        </p:nvSpPr>
        <p:spPr>
          <a:noFill/>
        </p:spPr>
        <p:txBody>
          <a:bodyPr/>
          <a:lstStyle/>
          <a:p>
            <a:pPr eaLnBrk="1" hangingPunct="1">
              <a:spcBef>
                <a:spcPct val="0"/>
              </a:spcBef>
            </a:pPr>
            <a:r>
              <a:rPr lang="en-GB" altLang="fr-FR" b="1" smtClean="0">
                <a:solidFill>
                  <a:srgbClr val="000000"/>
                </a:solidFill>
                <a:ea typeface="ＭＳ Ｐゴシック" pitchFamily="34" charset="-128"/>
              </a:rPr>
              <a:t>Exemples : </a:t>
            </a:r>
          </a:p>
          <a:p>
            <a:pPr eaLnBrk="1" hangingPunct="1">
              <a:spcBef>
                <a:spcPct val="0"/>
              </a:spcBef>
            </a:pPr>
            <a:endParaRPr lang="en-GB" altLang="fr-FR" smtClean="0">
              <a:ea typeface="ＭＳ Ｐゴシック" pitchFamily="34" charset="-128"/>
            </a:endParaRPr>
          </a:p>
          <a:p>
            <a:pPr eaLnBrk="1" hangingPunct="1">
              <a:spcBef>
                <a:spcPct val="0"/>
              </a:spcBef>
            </a:pPr>
            <a:r>
              <a:rPr lang="en-GB" altLang="fr-FR" smtClean="0">
                <a:solidFill>
                  <a:srgbClr val="000000"/>
                </a:solidFill>
                <a:ea typeface="ＭＳ Ｐゴシック" pitchFamily="34" charset="-128"/>
              </a:rPr>
              <a:t>Les enfants et les familles issus de groupes religieux ou ethniques différents que le travailleur social peuvent ne pas être bien compris dans la façon dont ils gèrent les affaires et les possibilités qui leur sont offertes. </a:t>
            </a:r>
          </a:p>
          <a:p>
            <a:pPr eaLnBrk="1" hangingPunct="1">
              <a:spcBef>
                <a:spcPct val="0"/>
              </a:spcBef>
            </a:pPr>
            <a:endParaRPr lang="en-GB" altLang="fr-FR" smtClean="0">
              <a:ea typeface="ＭＳ Ｐゴシック" pitchFamily="34" charset="-128"/>
            </a:endParaRPr>
          </a:p>
          <a:p>
            <a:pPr eaLnBrk="1" hangingPunct="1">
              <a:spcBef>
                <a:spcPct val="0"/>
              </a:spcBef>
            </a:pPr>
            <a:r>
              <a:rPr lang="en-GB" altLang="fr-FR" smtClean="0">
                <a:solidFill>
                  <a:srgbClr val="000000"/>
                </a:solidFill>
                <a:ea typeface="ＭＳ Ｐゴシック" pitchFamily="34" charset="-128"/>
              </a:rPr>
              <a:t>Une famille de réfugiés bédouins de Syrie peut mieux se confier à un travailleur social bédouin jordanien dans un camp de réfugiés qu'à un Jordanien issu d'une autre communauté étant donné que le premier comprend mieux leur mode de vie.</a:t>
            </a:r>
          </a:p>
        </p:txBody>
      </p:sp>
      <p:sp>
        <p:nvSpPr>
          <p:cNvPr id="425988"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95C8D23B-236F-4717-AD65-B664DBC4072E}" type="slidenum">
              <a:rPr lang="en-AU" altLang="fr-FR">
                <a:solidFill>
                  <a:prstClr val="black"/>
                </a:solidFill>
              </a:rPr>
              <a:pPr eaLnBrk="1" hangingPunct="1"/>
              <a:t>12</a:t>
            </a:fld>
            <a:endParaRPr lang="en-AU" altLang="fr-F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Slide Image Placeholder 1"/>
          <p:cNvSpPr>
            <a:spLocks noGrp="1" noRot="1" noChangeAspect="1" noTextEdit="1"/>
          </p:cNvSpPr>
          <p:nvPr>
            <p:ph type="sldImg"/>
          </p:nvPr>
        </p:nvSpPr>
        <p:spPr>
          <a:ln/>
        </p:spPr>
      </p:sp>
      <p:sp>
        <p:nvSpPr>
          <p:cNvPr id="427011" name="Notes Placeholder 2"/>
          <p:cNvSpPr>
            <a:spLocks noGrp="1"/>
          </p:cNvSpPr>
          <p:nvPr>
            <p:ph type="body" idx="1"/>
          </p:nvPr>
        </p:nvSpPr>
        <p:spPr>
          <a:noFill/>
        </p:spPr>
        <p:txBody>
          <a:bodyPr/>
          <a:lstStyle/>
          <a:p>
            <a:pPr eaLnBrk="1" hangingPunct="1">
              <a:spcBef>
                <a:spcPct val="0"/>
              </a:spcBef>
            </a:pPr>
            <a:endParaRPr lang="en-GB" altLang="fr-FR" smtClean="0">
              <a:ea typeface="ＭＳ Ｐゴシック" pitchFamily="34" charset="-128"/>
            </a:endParaRPr>
          </a:p>
        </p:txBody>
      </p:sp>
      <p:sp>
        <p:nvSpPr>
          <p:cNvPr id="427012"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8E1B091-4B77-4B91-B3C1-4162F83118F7}" type="slidenum">
              <a:rPr lang="en-AU" altLang="fr-FR">
                <a:solidFill>
                  <a:prstClr val="black"/>
                </a:solidFill>
              </a:rPr>
              <a:pPr eaLnBrk="1" hangingPunct="1"/>
              <a:t>29</a:t>
            </a:fld>
            <a:endParaRPr lang="en-AU" altLang="fr-FR">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Slide Image Placeholder 1"/>
          <p:cNvSpPr>
            <a:spLocks noGrp="1" noRot="1" noChangeAspect="1" noTextEdit="1"/>
          </p:cNvSpPr>
          <p:nvPr>
            <p:ph type="sldImg"/>
          </p:nvPr>
        </p:nvSpPr>
        <p:spPr>
          <a:ln/>
        </p:spPr>
      </p:sp>
      <p:sp>
        <p:nvSpPr>
          <p:cNvPr id="428035" name="Notes Placeholder 2"/>
          <p:cNvSpPr>
            <a:spLocks noGrp="1"/>
          </p:cNvSpPr>
          <p:nvPr>
            <p:ph type="body" idx="1"/>
          </p:nvPr>
        </p:nvSpPr>
        <p:spPr>
          <a:noFill/>
        </p:spPr>
        <p:txBody>
          <a:bodyPr/>
          <a:lstStyle/>
          <a:p>
            <a:pPr eaLnBrk="1" hangingPunct="1">
              <a:spcBef>
                <a:spcPct val="0"/>
              </a:spcBef>
            </a:pPr>
            <a:endParaRPr lang="en-GB" altLang="fr-FR" smtClean="0">
              <a:ea typeface="ＭＳ Ｐゴシック" pitchFamily="34" charset="-128"/>
            </a:endParaRPr>
          </a:p>
        </p:txBody>
      </p:sp>
      <p:sp>
        <p:nvSpPr>
          <p:cNvPr id="428036"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6685FF36-88F8-4A56-AB12-394EE19AC5C6}" type="slidenum">
              <a:rPr lang="en-AU" altLang="fr-FR">
                <a:solidFill>
                  <a:prstClr val="black"/>
                </a:solidFill>
              </a:rPr>
              <a:pPr eaLnBrk="1" hangingPunct="1"/>
              <a:t>35</a:t>
            </a:fld>
            <a:endParaRPr lang="en-AU" altLang="fr-FR">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Slide Image Placeholder 1"/>
          <p:cNvSpPr>
            <a:spLocks noGrp="1" noRot="1" noChangeAspect="1" noTextEdit="1"/>
          </p:cNvSpPr>
          <p:nvPr>
            <p:ph type="sldImg"/>
          </p:nvPr>
        </p:nvSpPr>
        <p:spPr>
          <a:ln/>
        </p:spPr>
      </p:sp>
      <p:sp>
        <p:nvSpPr>
          <p:cNvPr id="429059" name="Notes Placeholder 2"/>
          <p:cNvSpPr>
            <a:spLocks noGrp="1"/>
          </p:cNvSpPr>
          <p:nvPr>
            <p:ph type="body" idx="1"/>
          </p:nvPr>
        </p:nvSpPr>
        <p:spPr>
          <a:noFill/>
        </p:spPr>
        <p:txBody>
          <a:bodyPr/>
          <a:lstStyle/>
          <a:p>
            <a:pPr eaLnBrk="1" hangingPunct="1">
              <a:spcBef>
                <a:spcPct val="0"/>
              </a:spcBef>
            </a:pPr>
            <a:endParaRPr lang="en-GB" altLang="fr-FR" smtClean="0">
              <a:ea typeface="ＭＳ Ｐゴシック" pitchFamily="34" charset="-128"/>
            </a:endParaRPr>
          </a:p>
        </p:txBody>
      </p:sp>
      <p:sp>
        <p:nvSpPr>
          <p:cNvPr id="429060"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10241D3D-B895-4DDF-A84B-D17400BB58BB}" type="slidenum">
              <a:rPr lang="en-AU" altLang="fr-FR">
                <a:solidFill>
                  <a:prstClr val="black"/>
                </a:solidFill>
              </a:rPr>
              <a:pPr eaLnBrk="1" hangingPunct="1"/>
              <a:t>36</a:t>
            </a:fld>
            <a:endParaRPr lang="en-AU" altLang="fr-FR">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Slide Image Placeholder 1"/>
          <p:cNvSpPr>
            <a:spLocks noGrp="1" noRot="1" noChangeAspect="1" noTextEdit="1"/>
          </p:cNvSpPr>
          <p:nvPr>
            <p:ph type="sldImg"/>
          </p:nvPr>
        </p:nvSpPr>
        <p:spPr>
          <a:ln/>
        </p:spPr>
      </p:sp>
      <p:sp>
        <p:nvSpPr>
          <p:cNvPr id="430083" name="Notes Placeholder 2"/>
          <p:cNvSpPr>
            <a:spLocks noGrp="1"/>
          </p:cNvSpPr>
          <p:nvPr>
            <p:ph type="body" idx="1"/>
          </p:nvPr>
        </p:nvSpPr>
        <p:spPr>
          <a:noFill/>
        </p:spPr>
        <p:txBody>
          <a:bodyPr/>
          <a:lstStyle/>
          <a:p>
            <a:pPr eaLnBrk="1" hangingPunct="1">
              <a:spcBef>
                <a:spcPct val="0"/>
              </a:spcBef>
            </a:pPr>
            <a:endParaRPr lang="en-GB" altLang="fr-FR" smtClean="0">
              <a:ea typeface="ＭＳ Ｐゴシック" pitchFamily="34" charset="-128"/>
            </a:endParaRPr>
          </a:p>
        </p:txBody>
      </p:sp>
      <p:sp>
        <p:nvSpPr>
          <p:cNvPr id="430084"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1523872-2BE7-4BEE-9ECD-7DB32657357D}" type="slidenum">
              <a:rPr lang="en-AU" altLang="fr-FR">
                <a:solidFill>
                  <a:prstClr val="black"/>
                </a:solidFill>
              </a:rPr>
              <a:pPr eaLnBrk="1" hangingPunct="1"/>
              <a:t>37</a:t>
            </a:fld>
            <a:endParaRPr lang="en-AU" altLang="fr-FR">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Slide Image Placeholder 1"/>
          <p:cNvSpPr>
            <a:spLocks noGrp="1" noRot="1" noChangeAspect="1" noTextEdit="1"/>
          </p:cNvSpPr>
          <p:nvPr>
            <p:ph type="sldImg"/>
          </p:nvPr>
        </p:nvSpPr>
        <p:spPr>
          <a:ln/>
        </p:spPr>
      </p:sp>
      <p:sp>
        <p:nvSpPr>
          <p:cNvPr id="431107" name="Notes Placeholder 2"/>
          <p:cNvSpPr>
            <a:spLocks noGrp="1"/>
          </p:cNvSpPr>
          <p:nvPr>
            <p:ph type="body" idx="1"/>
          </p:nvPr>
        </p:nvSpPr>
        <p:spPr>
          <a:noFill/>
        </p:spPr>
        <p:txBody>
          <a:bodyPr/>
          <a:lstStyle/>
          <a:p>
            <a:pPr eaLnBrk="1" hangingPunct="1">
              <a:spcBef>
                <a:spcPct val="0"/>
              </a:spcBef>
            </a:pPr>
            <a:endParaRPr lang="en-GB" altLang="fr-FR" smtClean="0">
              <a:ea typeface="ＭＳ Ｐゴシック" pitchFamily="34" charset="-128"/>
            </a:endParaRPr>
          </a:p>
        </p:txBody>
      </p:sp>
      <p:sp>
        <p:nvSpPr>
          <p:cNvPr id="431108"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9FE91BFB-B28D-4A8D-A4F6-AFE198FE68B1}" type="slidenum">
              <a:rPr lang="en-AU" altLang="fr-FR">
                <a:solidFill>
                  <a:prstClr val="black"/>
                </a:solidFill>
              </a:rPr>
              <a:pPr eaLnBrk="1" hangingPunct="1"/>
              <a:t>38</a:t>
            </a:fld>
            <a:endParaRPr lang="en-AU" altLang="fr-FR">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Slide Image Placeholder 1"/>
          <p:cNvSpPr>
            <a:spLocks noGrp="1" noRot="1" noChangeAspect="1" noTextEdit="1"/>
          </p:cNvSpPr>
          <p:nvPr>
            <p:ph type="sldImg"/>
          </p:nvPr>
        </p:nvSpPr>
        <p:spPr>
          <a:ln/>
        </p:spPr>
      </p:sp>
      <p:sp>
        <p:nvSpPr>
          <p:cNvPr id="432131" name="Notes Placeholder 2"/>
          <p:cNvSpPr>
            <a:spLocks noGrp="1"/>
          </p:cNvSpPr>
          <p:nvPr>
            <p:ph type="body" idx="1"/>
          </p:nvPr>
        </p:nvSpPr>
        <p:spPr>
          <a:noFill/>
        </p:spPr>
        <p:txBody>
          <a:bodyPr/>
          <a:lstStyle/>
          <a:p>
            <a:pPr eaLnBrk="1" hangingPunct="1">
              <a:spcBef>
                <a:spcPct val="0"/>
              </a:spcBef>
            </a:pPr>
            <a:endParaRPr lang="en-GB" altLang="fr-FR" smtClean="0">
              <a:ea typeface="ＭＳ Ｐゴシック" pitchFamily="34" charset="-128"/>
            </a:endParaRPr>
          </a:p>
        </p:txBody>
      </p:sp>
      <p:sp>
        <p:nvSpPr>
          <p:cNvPr id="432132"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DB53655-5797-4292-99C4-45E6B7ACE4C2}" type="slidenum">
              <a:rPr lang="en-AU" altLang="fr-FR">
                <a:solidFill>
                  <a:prstClr val="black"/>
                </a:solidFill>
              </a:rPr>
              <a:pPr eaLnBrk="1" hangingPunct="1"/>
              <a:t>39</a:t>
            </a:fld>
            <a:endParaRPr lang="en-AU" altLang="fr-FR">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Slide Image Placeholder 1"/>
          <p:cNvSpPr>
            <a:spLocks noGrp="1" noRot="1" noChangeAspect="1" noTextEdit="1"/>
          </p:cNvSpPr>
          <p:nvPr>
            <p:ph type="sldImg"/>
          </p:nvPr>
        </p:nvSpPr>
        <p:spPr>
          <a:ln/>
        </p:spPr>
      </p:sp>
      <p:sp>
        <p:nvSpPr>
          <p:cNvPr id="433155" name="Notes Placeholder 2"/>
          <p:cNvSpPr>
            <a:spLocks noGrp="1"/>
          </p:cNvSpPr>
          <p:nvPr>
            <p:ph type="body" idx="1"/>
          </p:nvPr>
        </p:nvSpPr>
        <p:spPr>
          <a:noFill/>
        </p:spPr>
        <p:txBody>
          <a:bodyPr/>
          <a:lstStyle/>
          <a:p>
            <a:pPr eaLnBrk="1" hangingPunct="1">
              <a:spcBef>
                <a:spcPct val="0"/>
              </a:spcBef>
            </a:pPr>
            <a:endParaRPr lang="en-GB" altLang="fr-FR" smtClean="0">
              <a:ea typeface="ＭＳ Ｐゴシック" pitchFamily="34" charset="-128"/>
            </a:endParaRPr>
          </a:p>
        </p:txBody>
      </p:sp>
      <p:sp>
        <p:nvSpPr>
          <p:cNvPr id="433156" name="Slide Number Placeholder 3"/>
          <p:cNvSpPr>
            <a:spLocks noGrp="1"/>
          </p:cNvSpPr>
          <p:nvPr>
            <p:ph type="sldNum" sz="quarter" idx="5"/>
          </p:nvPr>
        </p:nvSpPr>
        <p:spPr>
          <a:noFill/>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1274FC41-D146-47AD-A87B-6C447D2235C4}" type="slidenum">
              <a:rPr lang="en-AU" altLang="fr-FR">
                <a:solidFill>
                  <a:prstClr val="black"/>
                </a:solidFill>
              </a:rPr>
              <a:pPr eaLnBrk="1" hangingPunct="1"/>
              <a:t>45</a:t>
            </a:fld>
            <a:endParaRPr lang="en-AU" altLang="fr-FR">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3747058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9411458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3027523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extLst>
      <p:ext uri="{BB962C8B-B14F-4D97-AF65-F5344CB8AC3E}">
        <p14:creationId xmlns:p14="http://schemas.microsoft.com/office/powerpoint/2010/main" val="146864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7870008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453787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200243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0393848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250813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052186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96103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9326614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363380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42280630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816441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41858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147498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691574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740768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44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821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4498970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1027" name="Rectangle 3"/>
          <p:cNvSpPr>
            <a:spLocks noGrp="1" noChangeArrowheads="1"/>
          </p:cNvSpPr>
          <p:nvPr>
            <p:ph type="body" idx="1"/>
          </p:nvPr>
        </p:nvSpPr>
        <p:spPr bwMode="auto">
          <a:xfrm>
            <a:off x="250825"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1028"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sp>
        <p:nvSpPr>
          <p:cNvPr id="1029"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72273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250825" y="836613"/>
            <a:ext cx="7777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AU" altLang="fr-FR" smtClean="0"/>
              <a:t>Click to edit Master title style</a:t>
            </a:r>
          </a:p>
        </p:txBody>
      </p:sp>
      <p:sp>
        <p:nvSpPr>
          <p:cNvPr id="2051" name="Rectangle 3"/>
          <p:cNvSpPr>
            <a:spLocks noGrp="1" noChangeArrowheads="1"/>
          </p:cNvSpPr>
          <p:nvPr>
            <p:ph type="body" idx="1"/>
          </p:nvPr>
        </p:nvSpPr>
        <p:spPr bwMode="auto">
          <a:xfrm>
            <a:off x="250825" y="1700213"/>
            <a:ext cx="7777163"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AU" altLang="fr-FR" smtClean="0"/>
              <a:t>Click to edit Master text styles</a:t>
            </a:r>
          </a:p>
          <a:p>
            <a:pPr lvl="1"/>
            <a:r>
              <a:rPr lang="en-AU" altLang="fr-FR" smtClean="0"/>
              <a:t>Second level</a:t>
            </a:r>
          </a:p>
          <a:p>
            <a:pPr lvl="2"/>
            <a:r>
              <a:rPr lang="en-AU" altLang="fr-FR" smtClean="0"/>
              <a:t>Third level</a:t>
            </a:r>
          </a:p>
          <a:p>
            <a:pPr lvl="3"/>
            <a:r>
              <a:rPr lang="en-AU" altLang="fr-FR" smtClean="0"/>
              <a:t>Fourth level</a:t>
            </a:r>
          </a:p>
          <a:p>
            <a:pPr lvl="4"/>
            <a:r>
              <a:rPr lang="en-AU" altLang="fr-FR" smtClean="0"/>
              <a:t>Fifth level</a:t>
            </a:r>
          </a:p>
        </p:txBody>
      </p:sp>
      <p:sp>
        <p:nvSpPr>
          <p:cNvPr id="2052" name="Rectangle 7"/>
          <p:cNvSpPr>
            <a:spLocks noChangeArrowheads="1"/>
          </p:cNvSpPr>
          <p:nvPr userDrawn="1"/>
        </p:nvSpPr>
        <p:spPr bwMode="auto">
          <a:xfrm>
            <a:off x="0" y="333375"/>
            <a:ext cx="7667625" cy="358775"/>
          </a:xfrm>
          <a:prstGeom prst="rect">
            <a:avLst/>
          </a:prstGeom>
          <a:gradFill rotWithShape="1">
            <a:gsLst>
              <a:gs pos="0">
                <a:srgbClr val="3399F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sp>
        <p:nvSpPr>
          <p:cNvPr id="2053" name="Rectangle 8"/>
          <p:cNvSpPr>
            <a:spLocks noChangeArrowheads="1"/>
          </p:cNvSpPr>
          <p:nvPr userDrawn="1"/>
        </p:nvSpPr>
        <p:spPr bwMode="auto">
          <a:xfrm>
            <a:off x="1042988" y="6237288"/>
            <a:ext cx="8101012" cy="358775"/>
          </a:xfrm>
          <a:prstGeom prst="rect">
            <a:avLst/>
          </a:prstGeom>
          <a:gradFill rotWithShape="1">
            <a:gsLst>
              <a:gs pos="0">
                <a:schemeClr val="bg1"/>
              </a:gs>
              <a:gs pos="100000">
                <a:srgbClr val="3399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US" altLang="en-US">
              <a:solidFill>
                <a:srgbClr val="000000"/>
              </a:solidFill>
            </a:endParaRPr>
          </a:p>
        </p:txBody>
      </p:sp>
      <p:pic>
        <p:nvPicPr>
          <p:cNvPr id="2054"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131893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3200">
          <a:solidFill>
            <a:schemeClr val="tx2"/>
          </a:solidFill>
          <a:latin typeface="+mj-lt"/>
          <a:ea typeface="ＭＳ Ｐゴシック" charset="0"/>
          <a:cs typeface="+mj-cs"/>
        </a:defRPr>
      </a:lvl1pPr>
      <a:lvl2pPr algn="l" rtl="0" eaLnBrk="0" fontAlgn="base" hangingPunct="0">
        <a:spcBef>
          <a:spcPct val="0"/>
        </a:spcBef>
        <a:spcAft>
          <a:spcPct val="0"/>
        </a:spcAft>
        <a:defRPr sz="3200">
          <a:solidFill>
            <a:schemeClr val="tx2"/>
          </a:solidFill>
          <a:latin typeface="Calibri" pitchFamily="34" charset="0"/>
          <a:ea typeface="ＭＳ Ｐゴシック" charset="0"/>
        </a:defRPr>
      </a:lvl2pPr>
      <a:lvl3pPr algn="l" rtl="0" eaLnBrk="0" fontAlgn="base" hangingPunct="0">
        <a:spcBef>
          <a:spcPct val="0"/>
        </a:spcBef>
        <a:spcAft>
          <a:spcPct val="0"/>
        </a:spcAft>
        <a:defRPr sz="3200">
          <a:solidFill>
            <a:schemeClr val="tx2"/>
          </a:solidFill>
          <a:latin typeface="Calibri" pitchFamily="34" charset="0"/>
          <a:ea typeface="ＭＳ Ｐゴシック" charset="0"/>
        </a:defRPr>
      </a:lvl3pPr>
      <a:lvl4pPr algn="l" rtl="0" eaLnBrk="0" fontAlgn="base" hangingPunct="0">
        <a:spcBef>
          <a:spcPct val="0"/>
        </a:spcBef>
        <a:spcAft>
          <a:spcPct val="0"/>
        </a:spcAft>
        <a:defRPr sz="3200">
          <a:solidFill>
            <a:schemeClr val="tx2"/>
          </a:solidFill>
          <a:latin typeface="Calibri" pitchFamily="34" charset="0"/>
          <a:ea typeface="ＭＳ Ｐゴシック" charset="0"/>
        </a:defRPr>
      </a:lvl4pPr>
      <a:lvl5pPr algn="l" rtl="0" eaLnBrk="0" fontAlgn="base" hangingPunct="0">
        <a:spcBef>
          <a:spcPct val="0"/>
        </a:spcBef>
        <a:spcAft>
          <a:spcPct val="0"/>
        </a:spcAft>
        <a:defRPr sz="3200">
          <a:solidFill>
            <a:schemeClr val="tx2"/>
          </a:solidFill>
          <a:latin typeface="Calibri" pitchFamily="34" charset="0"/>
          <a:ea typeface="ＭＳ Ｐゴシック"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4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400">
          <a:solidFill>
            <a:schemeClr val="tx1"/>
          </a:solidFill>
          <a:latin typeface="+mn-lt"/>
          <a:ea typeface="ＭＳ Ｐゴシック"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emf"/><Relationship Id="rId3"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itle 1"/>
          <p:cNvSpPr>
            <a:spLocks noGrp="1"/>
          </p:cNvSpPr>
          <p:nvPr>
            <p:ph type="ctrTitle"/>
          </p:nvPr>
        </p:nvSpPr>
        <p:spPr>
          <a:xfrm>
            <a:off x="0" y="2154238"/>
            <a:ext cx="7772400" cy="1470025"/>
          </a:xfrm>
        </p:spPr>
        <p:txBody>
          <a:bodyPr/>
          <a:lstStyle/>
          <a:p>
            <a:pPr algn="r">
              <a:defRPr/>
            </a:pPr>
            <a:r>
              <a:rPr lang="fr-FR" sz="4800" b="1" noProof="0" smtClean="0">
                <a:solidFill>
                  <a:schemeClr val="tx1"/>
                </a:solidFill>
                <a:ea typeface="ＭＳ Ｐゴシック" pitchFamily="34" charset="-128"/>
              </a:rPr>
              <a:t>Évaluation</a:t>
            </a:r>
          </a:p>
        </p:txBody>
      </p:sp>
      <p:sp>
        <p:nvSpPr>
          <p:cNvPr id="235523" name="Subtitle 2"/>
          <p:cNvSpPr>
            <a:spLocks noGrp="1"/>
          </p:cNvSpPr>
          <p:nvPr>
            <p:ph type="subTitle" idx="1"/>
          </p:nvPr>
        </p:nvSpPr>
        <p:spPr>
          <a:xfrm>
            <a:off x="1403350" y="4941888"/>
            <a:ext cx="6400800" cy="1752600"/>
          </a:xfrm>
        </p:spPr>
        <p:txBody>
          <a:bodyPr/>
          <a:lstStyle/>
          <a:p>
            <a:pPr>
              <a:defRPr/>
            </a:pPr>
            <a:r>
              <a:rPr lang="fr-FR" b="1" noProof="0" dirty="0" smtClean="0">
                <a:solidFill>
                  <a:schemeClr val="tx1"/>
                </a:solidFill>
                <a:ea typeface="ＭＳ Ｐゴシック" pitchFamily="34" charset="-128"/>
              </a:rPr>
              <a:t>Module E2 : Évaluation</a:t>
            </a:r>
          </a:p>
          <a:p>
            <a:pPr>
              <a:defRPr/>
            </a:pPr>
            <a:r>
              <a:rPr lang="fr-FR" b="1" noProof="0" dirty="0" smtClean="0">
                <a:solidFill>
                  <a:schemeClr val="tx1"/>
                </a:solidFill>
                <a:ea typeface="ＭＳ Ｐゴシック" pitchFamily="34" charset="-128"/>
              </a:rPr>
              <a:t>Formation à la gestion de cas</a:t>
            </a:r>
          </a:p>
          <a:p>
            <a:pPr>
              <a:defRPr/>
            </a:pPr>
            <a:endParaRPr lang="fr-FR" b="1" noProof="0" dirty="0" smtClean="0">
              <a:solidFill>
                <a:schemeClr val="tx1"/>
              </a:solidFill>
              <a:ea typeface="ＭＳ Ｐゴシック" pitchFamily="34" charset="-128"/>
            </a:endParaRPr>
          </a:p>
        </p:txBody>
      </p:sp>
      <p:pic>
        <p:nvPicPr>
          <p:cNvPr id="2365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052513"/>
            <a:ext cx="3240087"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29929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Title 1"/>
          <p:cNvSpPr>
            <a:spLocks noGrp="1"/>
          </p:cNvSpPr>
          <p:nvPr>
            <p:ph type="title"/>
          </p:nvPr>
        </p:nvSpPr>
        <p:spPr>
          <a:xfrm>
            <a:off x="250825" y="692150"/>
            <a:ext cx="7777163" cy="720725"/>
          </a:xfrm>
        </p:spPr>
        <p:txBody>
          <a:bodyPr/>
          <a:lstStyle/>
          <a:p>
            <a:pPr>
              <a:defRPr/>
            </a:pPr>
            <a:r>
              <a:rPr lang="fr-FR" b="1" noProof="0" smtClean="0">
                <a:solidFill>
                  <a:schemeClr val="tx1"/>
                </a:solidFill>
                <a:ea typeface="ＭＳ Ｐゴシック" pitchFamily="34" charset="-128"/>
              </a:rPr>
              <a:t>Non participation :</a:t>
            </a:r>
          </a:p>
        </p:txBody>
      </p:sp>
      <p:sp>
        <p:nvSpPr>
          <p:cNvPr id="244739" name="Content Placeholder 2"/>
          <p:cNvSpPr>
            <a:spLocks noGrp="1"/>
          </p:cNvSpPr>
          <p:nvPr>
            <p:ph idx="1"/>
          </p:nvPr>
        </p:nvSpPr>
        <p:spPr>
          <a:xfrm>
            <a:off x="250825" y="836613"/>
            <a:ext cx="8713788" cy="4392612"/>
          </a:xfrm>
        </p:spPr>
        <p:txBody>
          <a:bodyPr/>
          <a:lstStyle/>
          <a:p>
            <a:pPr marL="0" indent="0">
              <a:defRPr/>
            </a:pPr>
            <a:endParaRPr lang="fr-FR" noProof="0" dirty="0" smtClean="0">
              <a:solidFill>
                <a:schemeClr val="tx1"/>
              </a:solidFill>
              <a:ea typeface="ＭＳ Ｐゴシック" pitchFamily="34" charset="-128"/>
            </a:endParaRPr>
          </a:p>
          <a:p>
            <a:pPr marL="0" indent="0">
              <a:buFontTx/>
              <a:buChar char="•"/>
              <a:defRPr/>
            </a:pPr>
            <a:r>
              <a:rPr lang="fr-FR" noProof="0" dirty="0" smtClean="0">
                <a:solidFill>
                  <a:schemeClr val="tx1"/>
                </a:solidFill>
                <a:ea typeface="ＭＳ Ｐゴシック" pitchFamily="34" charset="-128"/>
              </a:rPr>
              <a:t>Les enfants ne sont pas </a:t>
            </a:r>
            <a:r>
              <a:rPr lang="fr-FR" b="1" noProof="0" dirty="0" smtClean="0">
                <a:solidFill>
                  <a:schemeClr val="tx1"/>
                </a:solidFill>
                <a:ea typeface="ＭＳ Ｐゴシック" pitchFamily="34" charset="-128"/>
              </a:rPr>
              <a:t>intéressés</a:t>
            </a:r>
            <a:r>
              <a:rPr lang="fr-FR" noProof="0" dirty="0" smtClean="0">
                <a:solidFill>
                  <a:schemeClr val="tx1"/>
                </a:solidFill>
                <a:ea typeface="ＭＳ Ｐゴシック" pitchFamily="34" charset="-128"/>
              </a:rPr>
              <a:t> par la participation</a:t>
            </a:r>
          </a:p>
          <a:p>
            <a:pPr marL="0" indent="0">
              <a:buFontTx/>
              <a:buChar char="•"/>
              <a:defRPr/>
            </a:pPr>
            <a:r>
              <a:rPr lang="fr-FR" noProof="0" dirty="0" smtClean="0">
                <a:solidFill>
                  <a:schemeClr val="tx1"/>
                </a:solidFill>
                <a:ea typeface="ＭＳ Ｐゴシック" pitchFamily="34" charset="-128"/>
              </a:rPr>
              <a:t>Ils souhaitent </a:t>
            </a:r>
            <a:r>
              <a:rPr lang="fr-FR" b="1" noProof="0" dirty="0" smtClean="0">
                <a:solidFill>
                  <a:schemeClr val="tx1"/>
                </a:solidFill>
                <a:ea typeface="ＭＳ Ｐゴシック" pitchFamily="34" charset="-128"/>
              </a:rPr>
              <a:t>faire plaisir à </a:t>
            </a:r>
            <a:r>
              <a:rPr lang="fr-FR" noProof="0" dirty="0" smtClean="0">
                <a:solidFill>
                  <a:schemeClr val="tx1"/>
                </a:solidFill>
                <a:ea typeface="ＭＳ Ｐゴシック" pitchFamily="34" charset="-128"/>
              </a:rPr>
              <a:t>la famille</a:t>
            </a:r>
          </a:p>
          <a:p>
            <a:pPr marL="0" indent="0">
              <a:buFontTx/>
              <a:buChar char="•"/>
              <a:defRPr/>
            </a:pPr>
            <a:r>
              <a:rPr lang="fr-FR" noProof="0" dirty="0" smtClean="0">
                <a:solidFill>
                  <a:schemeClr val="tx1"/>
                </a:solidFill>
                <a:ea typeface="ＭＳ Ｐゴシック" pitchFamily="34" charset="-128"/>
              </a:rPr>
              <a:t>Ils ont </a:t>
            </a:r>
            <a:r>
              <a:rPr lang="fr-FR" b="1" noProof="0" dirty="0" smtClean="0">
                <a:solidFill>
                  <a:schemeClr val="tx1"/>
                </a:solidFill>
                <a:ea typeface="ＭＳ Ｐゴシック" pitchFamily="34" charset="-128"/>
              </a:rPr>
              <a:t>peur</a:t>
            </a:r>
            <a:r>
              <a:rPr lang="fr-FR" noProof="0" dirty="0" smtClean="0">
                <a:solidFill>
                  <a:schemeClr val="tx1"/>
                </a:solidFill>
                <a:ea typeface="ＭＳ Ｐゴシック" pitchFamily="34" charset="-128"/>
              </a:rPr>
              <a:t> de la famille</a:t>
            </a:r>
          </a:p>
          <a:p>
            <a:pPr marL="0" indent="0">
              <a:defRPr/>
            </a:pPr>
            <a:endParaRPr lang="fr-FR" sz="1400" noProof="0" dirty="0" smtClean="0">
              <a:solidFill>
                <a:schemeClr val="tx1"/>
              </a:solidFill>
              <a:ea typeface="ＭＳ Ｐゴシック" pitchFamily="34" charset="-128"/>
            </a:endParaRPr>
          </a:p>
          <a:p>
            <a:pPr marL="0" indent="0">
              <a:buFont typeface="Wingdings" pitchFamily="2" charset="2"/>
              <a:buChar char="ü"/>
              <a:defRPr/>
            </a:pPr>
            <a:r>
              <a:rPr lang="fr-FR" noProof="0" dirty="0" smtClean="0">
                <a:solidFill>
                  <a:schemeClr val="tx1"/>
                </a:solidFill>
                <a:ea typeface="ＭＳ Ｐゴシック" pitchFamily="34" charset="-128"/>
              </a:rPr>
              <a:t>Faites vous le devoir d'impliquer les enfants </a:t>
            </a:r>
            <a:r>
              <a:rPr lang="fr-FR" b="1" noProof="0" dirty="0" smtClean="0">
                <a:solidFill>
                  <a:schemeClr val="tx1"/>
                </a:solidFill>
                <a:ea typeface="ＭＳ Ｐゴシック" pitchFamily="34" charset="-128"/>
              </a:rPr>
              <a:t>tôt</a:t>
            </a:r>
            <a:r>
              <a:rPr lang="fr-FR" noProof="0" dirty="0" smtClean="0">
                <a:solidFill>
                  <a:schemeClr val="tx1"/>
                </a:solidFill>
                <a:ea typeface="ＭＳ Ｐゴシック" pitchFamily="34" charset="-128"/>
              </a:rPr>
              <a:t> dans le processus</a:t>
            </a:r>
          </a:p>
          <a:p>
            <a:pPr marL="0" indent="0">
              <a:buFont typeface="Wingdings" pitchFamily="2" charset="2"/>
              <a:buChar char="ü"/>
              <a:defRPr/>
            </a:pPr>
            <a:r>
              <a:rPr lang="fr-FR" noProof="0" dirty="0" smtClean="0">
                <a:solidFill>
                  <a:schemeClr val="tx1"/>
                </a:solidFill>
                <a:ea typeface="ＭＳ Ｐゴシック" pitchFamily="34" charset="-128"/>
              </a:rPr>
              <a:t>Donnez-leur des </a:t>
            </a:r>
            <a:r>
              <a:rPr lang="fr-FR" b="1" noProof="0" dirty="0" smtClean="0">
                <a:solidFill>
                  <a:schemeClr val="tx1"/>
                </a:solidFill>
                <a:ea typeface="ＭＳ Ｐゴシック" pitchFamily="34" charset="-128"/>
              </a:rPr>
              <a:t>informations claires </a:t>
            </a:r>
            <a:r>
              <a:rPr lang="fr-FR" noProof="0" dirty="0" smtClean="0">
                <a:solidFill>
                  <a:schemeClr val="tx1"/>
                </a:solidFill>
                <a:ea typeface="ＭＳ Ｐゴシック" pitchFamily="34" charset="-128"/>
              </a:rPr>
              <a:t>sur ce qui se produit et se produira</a:t>
            </a:r>
          </a:p>
          <a:p>
            <a:pPr marL="0" indent="0">
              <a:buFont typeface="Wingdings" pitchFamily="2" charset="2"/>
              <a:buChar char="ü"/>
              <a:defRPr/>
            </a:pPr>
            <a:r>
              <a:rPr lang="fr-FR" b="1" noProof="0" dirty="0" smtClean="0">
                <a:solidFill>
                  <a:schemeClr val="tx1"/>
                </a:solidFill>
                <a:ea typeface="ＭＳ Ｐゴシック" pitchFamily="34" charset="-128"/>
              </a:rPr>
              <a:t>Demandez, </a:t>
            </a:r>
            <a:r>
              <a:rPr lang="fr-FR" noProof="0" dirty="0" smtClean="0">
                <a:solidFill>
                  <a:schemeClr val="tx1"/>
                </a:solidFill>
                <a:ea typeface="ＭＳ Ｐゴシック" pitchFamily="34" charset="-128"/>
              </a:rPr>
              <a:t>par exemple,  « que penses-tu être la meilleure façon de connaître et de comprendre toi et ta famille?»</a:t>
            </a:r>
          </a:p>
          <a:p>
            <a:pPr marL="0" indent="0">
              <a:buFont typeface="Wingdings" pitchFamily="2" charset="2"/>
              <a:buChar char="ü"/>
              <a:defRPr/>
            </a:pPr>
            <a:r>
              <a:rPr lang="fr-FR" noProof="0" dirty="0" smtClean="0">
                <a:solidFill>
                  <a:schemeClr val="tx1"/>
                </a:solidFill>
                <a:ea typeface="ＭＳ Ｐゴシック" pitchFamily="34" charset="-128"/>
              </a:rPr>
              <a:t>Commencez </a:t>
            </a:r>
            <a:r>
              <a:rPr lang="fr-FR" b="1" noProof="0" dirty="0" smtClean="0">
                <a:solidFill>
                  <a:schemeClr val="tx1"/>
                </a:solidFill>
                <a:ea typeface="ＭＳ Ｐゴシック" pitchFamily="34" charset="-128"/>
              </a:rPr>
              <a:t>l'analyse</a:t>
            </a:r>
            <a:r>
              <a:rPr lang="fr-FR" noProof="0" dirty="0" smtClean="0">
                <a:solidFill>
                  <a:schemeClr val="tx1"/>
                </a:solidFill>
                <a:ea typeface="ＭＳ Ｐゴシック" pitchFamily="34" charset="-128"/>
              </a:rPr>
              <a:t>, par exemple « voici ce que j'ai commencé à comprendre au sujet de ta vie ». Est-ce que ceci ressemble à ta pensée ou je me trompe?</a:t>
            </a:r>
          </a:p>
          <a:p>
            <a:pPr marL="0" indent="0">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29221141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4739">
                                            <p:txEl>
                                              <p:charRg st="99" end="14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4739">
                                            <p:txEl>
                                              <p:charRg st="144" end="20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4739">
                                            <p:txEl>
                                              <p:charRg st="204" end="29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4739">
                                            <p:txEl>
                                              <p:charRg st="296" end="43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Title 1"/>
          <p:cNvSpPr>
            <a:spLocks noGrp="1"/>
          </p:cNvSpPr>
          <p:nvPr>
            <p:ph type="title"/>
          </p:nvPr>
        </p:nvSpPr>
        <p:spPr>
          <a:xfrm>
            <a:off x="250825" y="836613"/>
            <a:ext cx="8594725" cy="720725"/>
          </a:xfrm>
        </p:spPr>
        <p:txBody>
          <a:bodyPr/>
          <a:lstStyle/>
          <a:p>
            <a:pPr>
              <a:defRPr/>
            </a:pPr>
            <a:r>
              <a:rPr lang="fr-FR" b="1" noProof="0" dirty="0" smtClean="0">
                <a:solidFill>
                  <a:schemeClr val="tx1"/>
                </a:solidFill>
                <a:ea typeface="ＭＳ Ｐゴシック" pitchFamily="34" charset="-128"/>
              </a:rPr>
              <a:t>Citations d'enfants sur la gestion de cas</a:t>
            </a:r>
          </a:p>
        </p:txBody>
      </p:sp>
      <p:sp>
        <p:nvSpPr>
          <p:cNvPr id="245763" name="Content Placeholder 2"/>
          <p:cNvSpPr>
            <a:spLocks noGrp="1"/>
          </p:cNvSpPr>
          <p:nvPr>
            <p:ph idx="1"/>
          </p:nvPr>
        </p:nvSpPr>
        <p:spPr>
          <a:xfrm>
            <a:off x="250825" y="981075"/>
            <a:ext cx="8497888" cy="4392613"/>
          </a:xfrm>
        </p:spPr>
        <p:txBody>
          <a:bodyPr/>
          <a:lstStyle/>
          <a:p>
            <a:pPr lvl="1">
              <a:buFont typeface="Arial" charset="0"/>
              <a:buChar char="•"/>
              <a:defRPr/>
            </a:pPr>
            <a:endParaRPr lang="fr-FR" noProof="0" dirty="0" smtClean="0">
              <a:solidFill>
                <a:schemeClr val="tx1"/>
              </a:solidFill>
              <a:ea typeface="ＭＳ Ｐゴシック" pitchFamily="34" charset="-128"/>
            </a:endParaRPr>
          </a:p>
          <a:p>
            <a:pPr marL="457200" lvl="1" indent="0">
              <a:buNone/>
              <a:defRPr/>
            </a:pPr>
            <a:endParaRPr lang="fr-FR" noProof="0" dirty="0" smtClean="0">
              <a:solidFill>
                <a:schemeClr val="tx1"/>
              </a:solidFill>
              <a:ea typeface="ＭＳ Ｐゴシック" pitchFamily="34" charset="-128"/>
            </a:endParaRPr>
          </a:p>
          <a:p>
            <a:pPr lvl="1">
              <a:buFont typeface="Arial" charset="0"/>
              <a:buChar char="•"/>
              <a:defRPr/>
            </a:pPr>
            <a:r>
              <a:rPr lang="fr-FR" noProof="0" dirty="0" smtClean="0">
                <a:solidFill>
                  <a:schemeClr val="tx1"/>
                </a:solidFill>
                <a:ea typeface="ＭＳ Ｐゴシック" pitchFamily="34" charset="-128"/>
              </a:rPr>
              <a:t>Ne me collez pas une étiquette et laissez-moi vivre ma vie.</a:t>
            </a:r>
          </a:p>
          <a:p>
            <a:pPr lvl="1">
              <a:buFont typeface="Arial" charset="0"/>
              <a:buChar char="•"/>
              <a:defRPr/>
            </a:pPr>
            <a:r>
              <a:rPr lang="fr-FR" noProof="0" dirty="0" smtClean="0">
                <a:solidFill>
                  <a:schemeClr val="tx1"/>
                </a:solidFill>
                <a:ea typeface="ＭＳ Ｐゴシック" pitchFamily="34" charset="-128"/>
              </a:rPr>
              <a:t>J'ai besoin de me sentir en sécurité et de décider comment mon dossier doit être géré.</a:t>
            </a:r>
          </a:p>
          <a:p>
            <a:pPr lvl="1">
              <a:buFont typeface="Arial" charset="0"/>
              <a:buChar char="•"/>
              <a:defRPr/>
            </a:pPr>
            <a:r>
              <a:rPr lang="fr-FR" noProof="0" dirty="0" smtClean="0">
                <a:solidFill>
                  <a:schemeClr val="tx1"/>
                </a:solidFill>
                <a:ea typeface="ＭＳ Ｐゴシック" pitchFamily="34" charset="-128"/>
              </a:rPr>
              <a:t>Écoutez-moi et croyez ce que je vous dis.</a:t>
            </a:r>
          </a:p>
          <a:p>
            <a:pPr lvl="1">
              <a:buFont typeface="Arial" charset="0"/>
              <a:buChar char="•"/>
              <a:defRPr/>
            </a:pPr>
            <a:r>
              <a:rPr lang="fr-FR" noProof="0" dirty="0" smtClean="0">
                <a:solidFill>
                  <a:schemeClr val="tx1"/>
                </a:solidFill>
                <a:ea typeface="ＭＳ Ｐゴシック" pitchFamily="34" charset="-128"/>
              </a:rPr>
              <a:t>Parlez-moi et soyez là si j'ai besoin de vous.</a:t>
            </a:r>
          </a:p>
          <a:p>
            <a:pPr lvl="1">
              <a:buFont typeface="Arial" charset="0"/>
              <a:buChar char="•"/>
              <a:defRPr/>
            </a:pPr>
            <a:r>
              <a:rPr lang="fr-FR" noProof="0" dirty="0" smtClean="0">
                <a:solidFill>
                  <a:schemeClr val="tx1"/>
                </a:solidFill>
                <a:ea typeface="ＭＳ Ｐゴシック" pitchFamily="34" charset="-128"/>
              </a:rPr>
              <a:t>L'abus sexuel est mauvais et doit être évité.</a:t>
            </a:r>
          </a:p>
          <a:p>
            <a:pPr lvl="1">
              <a:buFont typeface="Arial" charset="0"/>
              <a:buChar char="•"/>
              <a:defRPr/>
            </a:pPr>
            <a:r>
              <a:rPr lang="fr-FR" noProof="0" dirty="0" smtClean="0">
                <a:solidFill>
                  <a:schemeClr val="tx1"/>
                </a:solidFill>
                <a:ea typeface="ＭＳ Ｐゴシック" pitchFamily="34" charset="-128"/>
              </a:rPr>
              <a:t>Demandez-leur d'arrêter ; c'est difficile à dévoiler.</a:t>
            </a:r>
          </a:p>
          <a:p>
            <a:pPr lvl="1">
              <a:buFont typeface="Arial" charset="0"/>
              <a:buChar char="•"/>
              <a:defRPr/>
            </a:pPr>
            <a:r>
              <a:rPr lang="fr-FR" noProof="0" dirty="0" smtClean="0">
                <a:solidFill>
                  <a:schemeClr val="tx1"/>
                </a:solidFill>
                <a:ea typeface="ＭＳ Ｐゴシック" pitchFamily="34" charset="-128"/>
              </a:rPr>
              <a:t>Que celui qui abuse de moi réponde de ses actes.</a:t>
            </a:r>
          </a:p>
          <a:p>
            <a:pPr marL="0" indent="0">
              <a:defRPr/>
            </a:pPr>
            <a:endParaRPr lang="fr-FR" noProof="0" dirty="0" smtClean="0">
              <a:solidFill>
                <a:schemeClr val="tx1"/>
              </a:solidFill>
              <a:ea typeface="ＭＳ Ｐゴシック" pitchFamily="34" charset="-128"/>
            </a:endParaRPr>
          </a:p>
          <a:p>
            <a:pPr marL="0" indent="0" algn="ctr">
              <a:defRPr/>
            </a:pPr>
            <a:endParaRPr lang="fr-FR" sz="1600" i="1" noProof="0" dirty="0" smtClean="0">
              <a:solidFill>
                <a:schemeClr val="tx1"/>
              </a:solidFill>
              <a:ea typeface="ＭＳ Ｐゴシック" pitchFamily="34" charset="-128"/>
            </a:endParaRPr>
          </a:p>
          <a:p>
            <a:pPr marL="0" indent="0" algn="ctr">
              <a:defRPr/>
            </a:pPr>
            <a:r>
              <a:rPr lang="fr-FR" sz="1600" i="1" noProof="0" dirty="0" smtClean="0">
                <a:solidFill>
                  <a:schemeClr val="tx1"/>
                </a:solidFill>
                <a:ea typeface="ＭＳ Ｐゴシック" pitchFamily="34" charset="-128"/>
              </a:rPr>
              <a:t>Save the </a:t>
            </a:r>
            <a:r>
              <a:rPr lang="fr-FR" sz="1600" i="1" noProof="0" dirty="0" err="1" smtClean="0">
                <a:solidFill>
                  <a:schemeClr val="tx1"/>
                </a:solidFill>
                <a:ea typeface="ＭＳ Ｐゴシック" pitchFamily="34" charset="-128"/>
              </a:rPr>
              <a:t>Children</a:t>
            </a:r>
            <a:r>
              <a:rPr lang="fr-FR" sz="1600" i="1" noProof="0" dirty="0" smtClean="0">
                <a:solidFill>
                  <a:schemeClr val="tx1"/>
                </a:solidFill>
                <a:ea typeface="ＭＳ Ｐゴシック" pitchFamily="34" charset="-128"/>
              </a:rPr>
              <a:t> </a:t>
            </a:r>
            <a:r>
              <a:rPr lang="fr-FR" sz="1600" i="1" noProof="0" dirty="0" err="1" smtClean="0">
                <a:solidFill>
                  <a:schemeClr val="tx1"/>
                </a:solidFill>
                <a:ea typeface="ＭＳ Ｐゴシック" pitchFamily="34" charset="-128"/>
              </a:rPr>
              <a:t>Norway</a:t>
            </a:r>
            <a:r>
              <a:rPr lang="fr-FR" sz="1600" i="1" noProof="0" dirty="0" smtClean="0">
                <a:solidFill>
                  <a:schemeClr val="tx1"/>
                </a:solidFill>
                <a:ea typeface="ＭＳ Ｐゴシック" pitchFamily="34" charset="-128"/>
              </a:rPr>
              <a:t> (2005) cité dans </a:t>
            </a:r>
            <a:r>
              <a:rPr lang="fr-FR" sz="1600" i="1" noProof="0" dirty="0" err="1" smtClean="0">
                <a:solidFill>
                  <a:schemeClr val="tx1"/>
                </a:solidFill>
                <a:ea typeface="ＭＳ Ｐゴシック" pitchFamily="34" charset="-128"/>
              </a:rPr>
              <a:t>Caring</a:t>
            </a:r>
            <a:r>
              <a:rPr lang="fr-FR" sz="1600" i="1" noProof="0" dirty="0" smtClean="0">
                <a:solidFill>
                  <a:schemeClr val="tx1"/>
                </a:solidFill>
                <a:ea typeface="ＭＳ Ｐゴシック" pitchFamily="34" charset="-128"/>
              </a:rPr>
              <a:t> for Child </a:t>
            </a:r>
            <a:r>
              <a:rPr lang="fr-FR" sz="1600" i="1" noProof="0" dirty="0" err="1" smtClean="0">
                <a:solidFill>
                  <a:schemeClr val="tx1"/>
                </a:solidFill>
                <a:ea typeface="ＭＳ Ｐゴシック" pitchFamily="34" charset="-128"/>
              </a:rPr>
              <a:t>Survivors</a:t>
            </a:r>
            <a:endParaRPr lang="fr-FR" sz="1600" i="1" noProof="0" dirty="0" smtClean="0">
              <a:solidFill>
                <a:schemeClr val="tx1"/>
              </a:solidFill>
              <a:ea typeface="ＭＳ Ｐゴシック" pitchFamily="34" charset="-128"/>
            </a:endParaRPr>
          </a:p>
          <a:p>
            <a:pPr marL="0" indent="0">
              <a:defRPr/>
            </a:pPr>
            <a:endParaRPr lang="fr-FR" sz="1600" i="1"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419823077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Title 1"/>
          <p:cNvSpPr>
            <a:spLocks noGrp="1"/>
          </p:cNvSpPr>
          <p:nvPr>
            <p:ph type="title"/>
          </p:nvPr>
        </p:nvSpPr>
        <p:spPr>
          <a:xfrm>
            <a:off x="250825" y="692150"/>
            <a:ext cx="7777163" cy="720725"/>
          </a:xfrm>
        </p:spPr>
        <p:txBody>
          <a:bodyPr/>
          <a:lstStyle/>
          <a:p>
            <a:pPr>
              <a:defRPr/>
            </a:pPr>
            <a:r>
              <a:rPr lang="fr-FR" b="1" noProof="0" smtClean="0">
                <a:solidFill>
                  <a:schemeClr val="tx1"/>
                </a:solidFill>
                <a:ea typeface="ＭＳ Ｐゴシック" pitchFamily="34" charset="-128"/>
              </a:rPr>
              <a:t>Services adaptés à la culture</a:t>
            </a:r>
          </a:p>
        </p:txBody>
      </p:sp>
      <p:sp>
        <p:nvSpPr>
          <p:cNvPr id="246787" name="Content Placeholder 2"/>
          <p:cNvSpPr>
            <a:spLocks noGrp="1"/>
          </p:cNvSpPr>
          <p:nvPr>
            <p:ph idx="1"/>
          </p:nvPr>
        </p:nvSpPr>
        <p:spPr>
          <a:xfrm>
            <a:off x="184150" y="1412875"/>
            <a:ext cx="8569325" cy="4392613"/>
          </a:xfrm>
        </p:spPr>
        <p:txBody>
          <a:bodyPr/>
          <a:lstStyle/>
          <a:p>
            <a:pPr marL="0" indent="0">
              <a:defRPr/>
            </a:pPr>
            <a:endParaRPr lang="fr-FR" sz="2200" noProof="0" smtClean="0">
              <a:solidFill>
                <a:schemeClr val="tx1"/>
              </a:solidFill>
              <a:ea typeface="ＭＳ Ｐゴシック" pitchFamily="34" charset="-128"/>
            </a:endParaRPr>
          </a:p>
          <a:p>
            <a:pPr marL="0" indent="0">
              <a:buFontTx/>
              <a:buChar char="•"/>
              <a:defRPr/>
            </a:pPr>
            <a:r>
              <a:rPr lang="fr-FR" sz="2200" noProof="0" smtClean="0">
                <a:solidFill>
                  <a:schemeClr val="tx1"/>
                </a:solidFill>
                <a:ea typeface="ＭＳ Ｐゴシック" pitchFamily="34" charset="-128"/>
              </a:rPr>
              <a:t>L'évaluation doit prendre en compte l'influence que </a:t>
            </a:r>
            <a:r>
              <a:rPr lang="fr-FR" sz="2200" b="1" noProof="0" smtClean="0">
                <a:solidFill>
                  <a:schemeClr val="tx1"/>
                </a:solidFill>
                <a:ea typeface="ＭＳ Ｐゴシック" pitchFamily="34" charset="-128"/>
              </a:rPr>
              <a:t>l'environnement</a:t>
            </a:r>
            <a:r>
              <a:rPr lang="fr-FR" sz="2200" noProof="0" smtClean="0">
                <a:solidFill>
                  <a:schemeClr val="tx1"/>
                </a:solidFill>
                <a:ea typeface="ＭＳ Ｐゴシック" pitchFamily="34" charset="-128"/>
              </a:rPr>
              <a:t> peut avoir sur la protection de l'enfant. </a:t>
            </a:r>
          </a:p>
          <a:p>
            <a:pPr marL="0" indent="0">
              <a:buFontTx/>
              <a:buChar char="•"/>
              <a:defRPr/>
            </a:pPr>
            <a:r>
              <a:rPr lang="fr-FR" sz="2200" noProof="0" smtClean="0">
                <a:solidFill>
                  <a:schemeClr val="tx1"/>
                </a:solidFill>
                <a:ea typeface="ＭＳ Ｐゴシック" pitchFamily="34" charset="-128"/>
              </a:rPr>
              <a:t>À quel point le travailleur social comprend-il que le mode de vie de l'enfant est susceptible d'influencer la relation qu'ils peuvent nouer. </a:t>
            </a:r>
          </a:p>
          <a:p>
            <a:pPr marL="0" indent="0">
              <a:buFontTx/>
              <a:buChar char="•"/>
              <a:defRPr/>
            </a:pPr>
            <a:r>
              <a:rPr lang="fr-FR" sz="2200" noProof="0" smtClean="0">
                <a:solidFill>
                  <a:schemeClr val="tx1"/>
                </a:solidFill>
                <a:ea typeface="ＭＳ Ｐゴシック" pitchFamily="34" charset="-128"/>
              </a:rPr>
              <a:t>La langue/le dialecte/les modes de vie peuvent influencer la capacité du travailleur social à nouer une relation avec l'enfant et la famille. </a:t>
            </a:r>
          </a:p>
          <a:p>
            <a:pPr marL="0" indent="0">
              <a:defRPr/>
            </a:pPr>
            <a:endParaRPr lang="fr-FR" sz="2200" noProof="0" smtClean="0">
              <a:solidFill>
                <a:schemeClr val="tx1"/>
              </a:solidFill>
              <a:ea typeface="ＭＳ Ｐゴシック" pitchFamily="34" charset="-128"/>
            </a:endParaRPr>
          </a:p>
          <a:p>
            <a:pPr marL="0" indent="0">
              <a:buFont typeface="Wingdings" pitchFamily="2" charset="2"/>
              <a:buChar char="ü"/>
              <a:defRPr/>
            </a:pPr>
            <a:r>
              <a:rPr lang="fr-FR" sz="2200" noProof="0" smtClean="0">
                <a:solidFill>
                  <a:schemeClr val="tx1"/>
                </a:solidFill>
                <a:ea typeface="ＭＳ Ｐゴシック" pitchFamily="34" charset="-128"/>
              </a:rPr>
              <a:t>Utilisez votre connaissance du </a:t>
            </a:r>
            <a:r>
              <a:rPr lang="fr-FR" sz="2200" b="1" noProof="0" smtClean="0">
                <a:solidFill>
                  <a:schemeClr val="tx1"/>
                </a:solidFill>
                <a:ea typeface="ＭＳ Ｐゴシック" pitchFamily="34" charset="-128"/>
              </a:rPr>
              <a:t>développement de l'enfant </a:t>
            </a:r>
            <a:r>
              <a:rPr lang="fr-FR" sz="2200" noProof="0" smtClean="0">
                <a:solidFill>
                  <a:schemeClr val="tx1"/>
                </a:solidFill>
                <a:ea typeface="ＭＳ Ｐゴシック" pitchFamily="34" charset="-128"/>
              </a:rPr>
              <a:t>à différents stades appropriés au contexte afin d'orienter l'évaluation. </a:t>
            </a:r>
          </a:p>
          <a:p>
            <a:pPr marL="0" indent="0">
              <a:buFont typeface="Wingdings" pitchFamily="2" charset="2"/>
              <a:buChar char="ü"/>
              <a:defRPr/>
            </a:pPr>
            <a:r>
              <a:rPr lang="fr-FR" sz="2200" noProof="0" smtClean="0">
                <a:solidFill>
                  <a:schemeClr val="tx1"/>
                </a:solidFill>
                <a:ea typeface="ＭＳ Ｐゴシック" pitchFamily="34" charset="-128"/>
              </a:rPr>
              <a:t>Identifiez les </a:t>
            </a:r>
            <a:r>
              <a:rPr lang="fr-FR" sz="2200" b="1" noProof="0" smtClean="0">
                <a:solidFill>
                  <a:schemeClr val="tx1"/>
                </a:solidFill>
                <a:ea typeface="ＭＳ Ｐゴシック" pitchFamily="34" charset="-128"/>
              </a:rPr>
              <a:t>facteurs de risque et de protection </a:t>
            </a:r>
            <a:r>
              <a:rPr lang="fr-FR" sz="2200" noProof="0" smtClean="0">
                <a:solidFill>
                  <a:schemeClr val="tx1"/>
                </a:solidFill>
                <a:ea typeface="ＭＳ Ｐゴシック" pitchFamily="34" charset="-128"/>
              </a:rPr>
              <a:t>appropriés au contexte </a:t>
            </a:r>
          </a:p>
          <a:p>
            <a:pPr marL="0" indent="0">
              <a:defRPr/>
            </a:pPr>
            <a:endParaRPr lang="fr-FR" noProof="0" smtClean="0">
              <a:solidFill>
                <a:schemeClr val="tx1"/>
              </a:solidFill>
              <a:ea typeface="ＭＳ Ｐゴシック" pitchFamily="34" charset="-128"/>
            </a:endParaRPr>
          </a:p>
          <a:p>
            <a:pPr marL="0" indent="0">
              <a:defRPr/>
            </a:pPr>
            <a:endParaRPr lang="fr-FR" noProof="0" smtClean="0">
              <a:solidFill>
                <a:schemeClr val="tx1"/>
              </a:solidFill>
              <a:ea typeface="ＭＳ Ｐゴシック" pitchFamily="34" charset="-128"/>
            </a:endParaRPr>
          </a:p>
        </p:txBody>
      </p:sp>
    </p:spTree>
    <p:extLst>
      <p:ext uri="{BB962C8B-B14F-4D97-AF65-F5344CB8AC3E}">
        <p14:creationId xmlns:p14="http://schemas.microsoft.com/office/powerpoint/2010/main" val="1346866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246787">
                                            <p:txEl>
                                              <p:charRg st="327" end="44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6787">
                                            <p:txEl>
                                              <p:charRg st="443" end="50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POINTS CLÉS DE L'APPRENTISSAGE</a:t>
            </a:r>
          </a:p>
        </p:txBody>
      </p:sp>
      <p:sp>
        <p:nvSpPr>
          <p:cNvPr id="247811" name="Content Placeholder 2"/>
          <p:cNvSpPr>
            <a:spLocks noGrp="1"/>
          </p:cNvSpPr>
          <p:nvPr>
            <p:ph idx="1"/>
          </p:nvPr>
        </p:nvSpPr>
        <p:spPr>
          <a:xfrm>
            <a:off x="250825" y="1484313"/>
            <a:ext cx="7777163" cy="4392612"/>
          </a:xfrm>
        </p:spPr>
        <p:txBody>
          <a:bodyPr/>
          <a:lstStyle/>
          <a:p>
            <a:pPr>
              <a:buFontTx/>
              <a:buChar char="•"/>
              <a:defRPr/>
            </a:pPr>
            <a:r>
              <a:rPr lang="fr-FR" sz="2200" noProof="0" dirty="0" smtClean="0">
                <a:solidFill>
                  <a:schemeClr val="tx1"/>
                </a:solidFill>
                <a:ea typeface="ＭＳ Ｐゴシック" pitchFamily="34" charset="-128"/>
              </a:rPr>
              <a:t>Les évaluations complètes permettent d'avoir un regard plus </a:t>
            </a:r>
            <a:r>
              <a:rPr lang="fr-FR" sz="2200" b="1" noProof="0" dirty="0" smtClean="0">
                <a:solidFill>
                  <a:schemeClr val="tx1"/>
                </a:solidFill>
                <a:ea typeface="ＭＳ Ｐゴシック" pitchFamily="34" charset="-128"/>
              </a:rPr>
              <a:t>approfondi</a:t>
            </a:r>
            <a:r>
              <a:rPr lang="fr-FR" sz="2200" noProof="0" dirty="0" smtClean="0">
                <a:solidFill>
                  <a:schemeClr val="tx1"/>
                </a:solidFill>
                <a:ea typeface="ＭＳ Ｐゴシック" pitchFamily="34" charset="-128"/>
              </a:rPr>
              <a:t> sur la situation de l'enfant que l'évaluation initiale. </a:t>
            </a:r>
          </a:p>
          <a:p>
            <a:pPr>
              <a:buFontTx/>
              <a:buChar char="•"/>
              <a:defRPr/>
            </a:pPr>
            <a:r>
              <a:rPr lang="fr-FR" sz="2200" noProof="0" dirty="0" smtClean="0">
                <a:solidFill>
                  <a:schemeClr val="tx1"/>
                </a:solidFill>
                <a:ea typeface="ＭＳ Ｐゴシック" pitchFamily="34" charset="-128"/>
              </a:rPr>
              <a:t>L'évaluation est </a:t>
            </a:r>
            <a:r>
              <a:rPr lang="fr-FR" sz="2200" b="1" noProof="0" dirty="0" smtClean="0">
                <a:solidFill>
                  <a:schemeClr val="tx1"/>
                </a:solidFill>
                <a:ea typeface="ＭＳ Ｐゴシック" pitchFamily="34" charset="-128"/>
              </a:rPr>
              <a:t>continue</a:t>
            </a:r>
            <a:r>
              <a:rPr lang="fr-FR" sz="2200" noProof="0" dirty="0" smtClean="0">
                <a:solidFill>
                  <a:schemeClr val="tx1"/>
                </a:solidFill>
                <a:ea typeface="ＭＳ Ｐゴシック" pitchFamily="34" charset="-128"/>
              </a:rPr>
              <a:t> et peut être </a:t>
            </a:r>
            <a:r>
              <a:rPr lang="fr-FR" sz="2200" b="1" noProof="0" dirty="0" smtClean="0">
                <a:solidFill>
                  <a:schemeClr val="tx1"/>
                </a:solidFill>
                <a:ea typeface="ＭＳ Ｐゴシック" pitchFamily="34" charset="-128"/>
              </a:rPr>
              <a:t>mise à jour</a:t>
            </a:r>
            <a:r>
              <a:rPr lang="fr-FR" sz="2200" noProof="0" dirty="0" smtClean="0">
                <a:solidFill>
                  <a:schemeClr val="tx1"/>
                </a:solidFill>
                <a:ea typeface="ＭＳ Ｐゴシック" pitchFamily="34" charset="-128"/>
              </a:rPr>
              <a:t> dans le cadre de </a:t>
            </a:r>
            <a:r>
              <a:rPr lang="fr-FR" sz="2200" b="1" noProof="0" dirty="0" smtClean="0">
                <a:solidFill>
                  <a:schemeClr val="tx1"/>
                </a:solidFill>
                <a:ea typeface="ＭＳ Ｐゴシック" pitchFamily="34" charset="-128"/>
              </a:rPr>
              <a:t>la revue</a:t>
            </a:r>
            <a:r>
              <a:rPr lang="fr-FR" sz="2200" noProof="0" dirty="0" smtClean="0">
                <a:solidFill>
                  <a:schemeClr val="tx1"/>
                </a:solidFill>
                <a:ea typeface="ＭＳ Ｐゴシック" pitchFamily="34" charset="-128"/>
              </a:rPr>
              <a:t>. </a:t>
            </a:r>
          </a:p>
          <a:p>
            <a:pPr>
              <a:buFontTx/>
              <a:buChar char="•"/>
              <a:defRPr/>
            </a:pPr>
            <a:r>
              <a:rPr lang="fr-FR" sz="2200" noProof="0" dirty="0" smtClean="0">
                <a:solidFill>
                  <a:schemeClr val="tx1"/>
                </a:solidFill>
                <a:ea typeface="ＭＳ Ｐゴシック" pitchFamily="34" charset="-128"/>
              </a:rPr>
              <a:t>Un </a:t>
            </a:r>
            <a:r>
              <a:rPr lang="fr-FR" sz="2200" b="1" noProof="0" dirty="0" smtClean="0">
                <a:solidFill>
                  <a:schemeClr val="tx1"/>
                </a:solidFill>
                <a:ea typeface="ＭＳ Ｐゴシック" pitchFamily="34" charset="-128"/>
              </a:rPr>
              <a:t>délai établit </a:t>
            </a:r>
            <a:r>
              <a:rPr lang="fr-FR" sz="2200" noProof="0" dirty="0" smtClean="0">
                <a:solidFill>
                  <a:schemeClr val="tx1"/>
                </a:solidFill>
                <a:ea typeface="ＭＳ Ｐゴシック" pitchFamily="34" charset="-128"/>
              </a:rPr>
              <a:t>pour </a:t>
            </a:r>
            <a:r>
              <a:rPr lang="fr-FR" sz="2200" b="1" noProof="0" dirty="0" smtClean="0">
                <a:solidFill>
                  <a:schemeClr val="tx1"/>
                </a:solidFill>
                <a:ea typeface="ＭＳ Ｐゴシック" pitchFamily="34" charset="-128"/>
              </a:rPr>
              <a:t>la réalisation</a:t>
            </a:r>
            <a:r>
              <a:rPr lang="fr-FR" sz="2200" noProof="0" dirty="0" smtClean="0">
                <a:solidFill>
                  <a:schemeClr val="tx1"/>
                </a:solidFill>
                <a:ea typeface="ＭＳ Ｐゴシック" pitchFamily="34" charset="-128"/>
              </a:rPr>
              <a:t> de l'évaluation complète doit être défini pour éviter la '</a:t>
            </a:r>
            <a:r>
              <a:rPr lang="fr-FR" sz="2200" b="1" noProof="0" dirty="0" smtClean="0">
                <a:solidFill>
                  <a:schemeClr val="tx1"/>
                </a:solidFill>
                <a:ea typeface="ＭＳ Ｐゴシック" pitchFamily="34" charset="-128"/>
              </a:rPr>
              <a:t>dérive</a:t>
            </a:r>
            <a:r>
              <a:rPr lang="fr-FR" sz="2200" noProof="0" dirty="0" smtClean="0">
                <a:solidFill>
                  <a:schemeClr val="tx1"/>
                </a:solidFill>
                <a:ea typeface="ＭＳ Ｐゴシック" pitchFamily="34" charset="-128"/>
              </a:rPr>
              <a:t>'. </a:t>
            </a:r>
          </a:p>
          <a:p>
            <a:pPr>
              <a:buFontTx/>
              <a:buChar char="•"/>
              <a:defRPr/>
            </a:pPr>
            <a:r>
              <a:rPr lang="fr-FR" sz="2200" noProof="0" dirty="0" smtClean="0">
                <a:solidFill>
                  <a:schemeClr val="tx1"/>
                </a:solidFill>
                <a:ea typeface="ＭＳ Ｐゴシック" pitchFamily="34" charset="-128"/>
              </a:rPr>
              <a:t>Toutes les évaluations doivent suivre </a:t>
            </a:r>
            <a:r>
              <a:rPr lang="fr-FR" sz="2200" b="1" noProof="0" dirty="0" smtClean="0">
                <a:solidFill>
                  <a:schemeClr val="tx1"/>
                </a:solidFill>
                <a:ea typeface="ＭＳ Ｐゴシック" pitchFamily="34" charset="-128"/>
              </a:rPr>
              <a:t>les étapes de base </a:t>
            </a:r>
            <a:r>
              <a:rPr lang="fr-FR" sz="2200" noProof="0" dirty="0" smtClean="0">
                <a:solidFill>
                  <a:schemeClr val="tx1"/>
                </a:solidFill>
                <a:ea typeface="ＭＳ Ｐゴシック" pitchFamily="34" charset="-128"/>
              </a:rPr>
              <a:t>pour s'assurer que les informations sont </a:t>
            </a:r>
            <a:r>
              <a:rPr lang="fr-FR" sz="2200" b="1" noProof="0" dirty="0" smtClean="0">
                <a:solidFill>
                  <a:schemeClr val="tx1"/>
                </a:solidFill>
                <a:ea typeface="ＭＳ Ｐゴシック" pitchFamily="34" charset="-128"/>
              </a:rPr>
              <a:t>exactes</a:t>
            </a:r>
            <a:r>
              <a:rPr lang="fr-FR" sz="2200" noProof="0" dirty="0" smtClean="0">
                <a:solidFill>
                  <a:schemeClr val="tx1"/>
                </a:solidFill>
                <a:ea typeface="ＭＳ Ｐゴシック" pitchFamily="34" charset="-128"/>
              </a:rPr>
              <a:t> et </a:t>
            </a:r>
            <a:r>
              <a:rPr lang="fr-FR" sz="2200" b="1" noProof="0" dirty="0" smtClean="0">
                <a:solidFill>
                  <a:schemeClr val="tx1"/>
                </a:solidFill>
                <a:ea typeface="ＭＳ Ｐゴシック" pitchFamily="34" charset="-128"/>
              </a:rPr>
              <a:t>bien utilisées : </a:t>
            </a:r>
            <a:r>
              <a:rPr lang="fr-FR" sz="2200" noProof="0" dirty="0" smtClean="0">
                <a:solidFill>
                  <a:schemeClr val="tx1"/>
                </a:solidFill>
                <a:ea typeface="ＭＳ Ｐゴシック" pitchFamily="34" charset="-128"/>
              </a:rPr>
              <a:t>1. planification, 2. collecte d'informations, 3. vérification des informations, 4. </a:t>
            </a:r>
          </a:p>
          <a:p>
            <a:pPr>
              <a:buFontTx/>
              <a:buChar char="•"/>
              <a:defRPr/>
            </a:pPr>
            <a:r>
              <a:rPr lang="fr-FR" sz="2200" noProof="0" dirty="0" smtClean="0">
                <a:solidFill>
                  <a:schemeClr val="tx1"/>
                </a:solidFill>
                <a:ea typeface="ＭＳ Ｐゴシック" pitchFamily="34" charset="-128"/>
              </a:rPr>
              <a:t>Les principes de </a:t>
            </a:r>
            <a:r>
              <a:rPr lang="fr-FR" sz="2200" b="1" noProof="0" dirty="0" smtClean="0">
                <a:solidFill>
                  <a:schemeClr val="tx1"/>
                </a:solidFill>
                <a:ea typeface="ＭＳ Ｐゴシック" pitchFamily="34" charset="-128"/>
              </a:rPr>
              <a:t>participation</a:t>
            </a:r>
            <a:r>
              <a:rPr lang="fr-FR" sz="2200" noProof="0" dirty="0" smtClean="0">
                <a:solidFill>
                  <a:schemeClr val="tx1"/>
                </a:solidFill>
                <a:ea typeface="ＭＳ Ｐゴシック" pitchFamily="34" charset="-128"/>
              </a:rPr>
              <a:t> et de </a:t>
            </a:r>
            <a:r>
              <a:rPr lang="fr-FR" sz="2200" b="1" noProof="0" dirty="0" smtClean="0">
                <a:solidFill>
                  <a:schemeClr val="tx1"/>
                </a:solidFill>
                <a:ea typeface="ＭＳ Ｐゴシック" pitchFamily="34" charset="-128"/>
              </a:rPr>
              <a:t>services adaptés à la culture</a:t>
            </a:r>
            <a:r>
              <a:rPr lang="fr-FR" sz="2200" noProof="0" dirty="0" smtClean="0">
                <a:solidFill>
                  <a:schemeClr val="tx1"/>
                </a:solidFill>
                <a:ea typeface="ＭＳ Ｐゴシック" pitchFamily="34" charset="-128"/>
              </a:rPr>
              <a:t> sont particulièrement importants au cours de l'évaluation. </a:t>
            </a:r>
          </a:p>
        </p:txBody>
      </p:sp>
    </p:spTree>
    <p:extLst>
      <p:ext uri="{BB962C8B-B14F-4D97-AF65-F5344CB8AC3E}">
        <p14:creationId xmlns:p14="http://schemas.microsoft.com/office/powerpoint/2010/main" val="1570337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22707193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Title 1"/>
          <p:cNvSpPr>
            <a:spLocks noGrp="1"/>
          </p:cNvSpPr>
          <p:nvPr>
            <p:ph type="title"/>
          </p:nvPr>
        </p:nvSpPr>
        <p:spPr/>
        <p:txBody>
          <a:bodyPr/>
          <a:lstStyle/>
          <a:p>
            <a:pPr algn="ctr">
              <a:defRPr/>
            </a:pPr>
            <a:r>
              <a:rPr lang="fr-FR" cap="none" noProof="0" smtClean="0">
                <a:solidFill>
                  <a:schemeClr val="tx1"/>
                </a:solidFill>
                <a:ea typeface="ＭＳ Ｐゴシック" pitchFamily="34" charset="-128"/>
              </a:rPr>
              <a:t>Exercice 2</a:t>
            </a:r>
          </a:p>
        </p:txBody>
      </p:sp>
      <p:sp>
        <p:nvSpPr>
          <p:cNvPr id="248835" name="Text Placeholder 2"/>
          <p:cNvSpPr>
            <a:spLocks noGrp="1"/>
          </p:cNvSpPr>
          <p:nvPr>
            <p:ph type="body" idx="1"/>
          </p:nvPr>
        </p:nvSpPr>
        <p:spPr/>
        <p:txBody>
          <a:bodyPr/>
          <a:lstStyle/>
          <a:p>
            <a:pPr algn="ctr">
              <a:defRPr/>
            </a:pPr>
            <a:r>
              <a:rPr lang="fr-FR" sz="4000" b="1" noProof="0" smtClean="0">
                <a:solidFill>
                  <a:schemeClr val="tx1"/>
                </a:solidFill>
                <a:ea typeface="ＭＳ Ｐゴシック" pitchFamily="34" charset="-128"/>
              </a:rPr>
              <a:t>Éléments d'une évaluation</a:t>
            </a:r>
          </a:p>
        </p:txBody>
      </p:sp>
    </p:spTree>
    <p:extLst>
      <p:ext uri="{BB962C8B-B14F-4D97-AF65-F5344CB8AC3E}">
        <p14:creationId xmlns:p14="http://schemas.microsoft.com/office/powerpoint/2010/main" val="249319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Éléments d'évaluation</a:t>
            </a:r>
          </a:p>
        </p:txBody>
      </p:sp>
      <p:sp>
        <p:nvSpPr>
          <p:cNvPr id="249859" name="Content Placeholder 2"/>
          <p:cNvSpPr>
            <a:spLocks noGrp="1"/>
          </p:cNvSpPr>
          <p:nvPr>
            <p:ph idx="1"/>
          </p:nvPr>
        </p:nvSpPr>
        <p:spPr>
          <a:xfrm>
            <a:off x="250825" y="1412875"/>
            <a:ext cx="8137525" cy="4392613"/>
          </a:xfrm>
        </p:spPr>
        <p:txBody>
          <a:bodyPr/>
          <a:lstStyle/>
          <a:p>
            <a:pPr>
              <a:defRPr/>
            </a:pPr>
            <a:r>
              <a:rPr lang="fr-FR" sz="2100" b="1" noProof="0" dirty="0" smtClean="0">
                <a:solidFill>
                  <a:schemeClr val="tx1"/>
                </a:solidFill>
                <a:ea typeface="ＭＳ Ｐゴシック" pitchFamily="34" charset="-128"/>
              </a:rPr>
              <a:t>Les besoins de développement de l'enfant</a:t>
            </a:r>
            <a:r>
              <a:rPr lang="fr-FR" sz="2100" noProof="0" dirty="0" smtClean="0">
                <a:solidFill>
                  <a:schemeClr val="tx1"/>
                </a:solidFill>
                <a:ea typeface="ＭＳ Ｐゴシック" pitchFamily="34" charset="-128"/>
              </a:rPr>
              <a:t> – y compris les effets des mauvais traitements et les aptitudes de l'enfant ainsi que sa capacité à se protéger.</a:t>
            </a:r>
          </a:p>
          <a:p>
            <a:pPr>
              <a:defRPr/>
            </a:pPr>
            <a:r>
              <a:rPr lang="fr-FR" sz="2100" noProof="0" dirty="0" smtClean="0">
                <a:solidFill>
                  <a:schemeClr val="tx1"/>
                </a:solidFill>
                <a:ea typeface="ＭＳ Ｐゴシック" pitchFamily="34" charset="-128"/>
              </a:rPr>
              <a:t> </a:t>
            </a:r>
          </a:p>
          <a:p>
            <a:pPr>
              <a:defRPr/>
            </a:pPr>
            <a:r>
              <a:rPr lang="fr-FR" sz="2100" b="1" noProof="0" dirty="0" smtClean="0">
                <a:solidFill>
                  <a:schemeClr val="tx1"/>
                </a:solidFill>
                <a:ea typeface="ＭＳ Ｐゴシック" pitchFamily="34" charset="-128"/>
              </a:rPr>
              <a:t>Contexte socioculturel</a:t>
            </a:r>
            <a:r>
              <a:rPr lang="fr-FR" sz="2100" noProof="0" dirty="0" smtClean="0">
                <a:solidFill>
                  <a:schemeClr val="tx1"/>
                </a:solidFill>
                <a:ea typeface="ＭＳ Ｐゴシック" pitchFamily="34" charset="-128"/>
              </a:rPr>
              <a:t> – y compris l'attitude de la communauté vis-à-vis des mauvais traitements. </a:t>
            </a:r>
          </a:p>
          <a:p>
            <a:pPr>
              <a:defRPr/>
            </a:pPr>
            <a:endParaRPr lang="fr-FR" sz="2100" b="1" noProof="0" dirty="0" smtClean="0">
              <a:solidFill>
                <a:schemeClr val="tx1"/>
              </a:solidFill>
              <a:ea typeface="ＭＳ Ｐゴシック" pitchFamily="34" charset="-128"/>
            </a:endParaRPr>
          </a:p>
          <a:p>
            <a:pPr>
              <a:defRPr/>
            </a:pPr>
            <a:r>
              <a:rPr lang="fr-FR" sz="2100" b="1" noProof="0" dirty="0" smtClean="0">
                <a:solidFill>
                  <a:schemeClr val="tx1"/>
                </a:solidFill>
                <a:ea typeface="ＭＳ Ｐゴシック" pitchFamily="34" charset="-128"/>
              </a:rPr>
              <a:t>Aptitude à jouer le rôle de parent/d'aidant</a:t>
            </a:r>
            <a:r>
              <a:rPr lang="fr-FR" sz="2100" noProof="0" dirty="0" smtClean="0">
                <a:solidFill>
                  <a:schemeClr val="tx1"/>
                </a:solidFill>
                <a:ea typeface="ＭＳ Ｐゴシック" pitchFamily="34" charset="-128"/>
              </a:rPr>
              <a:t> – capacité à protéger l'enfant et répondre à ses besoins, la façon dont la famille fonctionne.</a:t>
            </a:r>
          </a:p>
          <a:p>
            <a:pPr>
              <a:defRPr/>
            </a:pPr>
            <a:r>
              <a:rPr lang="fr-FR" sz="2100" b="1" noProof="0" dirty="0" smtClean="0">
                <a:solidFill>
                  <a:schemeClr val="tx1"/>
                </a:solidFill>
                <a:ea typeface="ＭＳ Ｐゴシック" pitchFamily="34" charset="-128"/>
              </a:rPr>
              <a:t> </a:t>
            </a:r>
          </a:p>
          <a:p>
            <a:pPr>
              <a:defRPr/>
            </a:pPr>
            <a:r>
              <a:rPr lang="fr-FR" sz="2100" b="1" noProof="0" dirty="0" smtClean="0">
                <a:solidFill>
                  <a:schemeClr val="tx1"/>
                </a:solidFill>
                <a:ea typeface="ＭＳ Ｐゴシック" pitchFamily="34" charset="-128"/>
              </a:rPr>
              <a:t>Communauté et famille élargie</a:t>
            </a:r>
            <a:r>
              <a:rPr lang="fr-FR" sz="2100" noProof="0" dirty="0" smtClean="0">
                <a:solidFill>
                  <a:schemeClr val="tx1"/>
                </a:solidFill>
                <a:ea typeface="ＭＳ Ｐゴシック" pitchFamily="34" charset="-128"/>
              </a:rPr>
              <a:t> – autres adultes pourvoyeurs d'appui, assistance disponible, et mécanismes communautaires de protection.</a:t>
            </a:r>
          </a:p>
          <a:p>
            <a:pPr>
              <a:defRPr/>
            </a:pPr>
            <a:endParaRPr lang="fr-FR" sz="2000" noProof="0" dirty="0" smtClean="0">
              <a:solidFill>
                <a:schemeClr val="tx1"/>
              </a:solidFill>
              <a:ea typeface="ＭＳ Ｐゴシック" pitchFamily="34" charset="-128"/>
            </a:endParaRPr>
          </a:p>
          <a:p>
            <a:pPr algn="ctr">
              <a:defRPr/>
            </a:pPr>
            <a:r>
              <a:rPr lang="fr-FR" sz="2000" noProof="0" dirty="0" smtClean="0">
                <a:solidFill>
                  <a:schemeClr val="tx1"/>
                </a:solidFill>
                <a:ea typeface="ＭＳ Ｐゴシック" pitchFamily="34" charset="-128"/>
              </a:rPr>
              <a:t>Norme minimale: Section 3</a:t>
            </a:r>
          </a:p>
          <a:p>
            <a:pPr>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23048861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Title 1"/>
          <p:cNvSpPr>
            <a:spLocks noGrp="1"/>
          </p:cNvSpPr>
          <p:nvPr>
            <p:ph type="title"/>
          </p:nvPr>
        </p:nvSpPr>
        <p:spPr/>
        <p:txBody>
          <a:bodyPr/>
          <a:lstStyle/>
          <a:p>
            <a:pPr>
              <a:defRPr/>
            </a:pPr>
            <a:r>
              <a:rPr lang="fr-FR" b="1" noProof="0" dirty="0" smtClean="0">
                <a:solidFill>
                  <a:schemeClr val="tx1"/>
                </a:solidFill>
                <a:ea typeface="ＭＳ Ｐゴシック" pitchFamily="34" charset="-128"/>
              </a:rPr>
              <a:t>Évaluation de la prise en charge pour la subsistance et les soins :</a:t>
            </a:r>
            <a:r>
              <a:rPr lang="fr-FR" noProof="0" dirty="0" smtClean="0">
                <a:solidFill>
                  <a:schemeClr val="tx1"/>
                </a:solidFill>
                <a:ea typeface="ＭＳ Ｐゴシック" pitchFamily="34" charset="-128"/>
              </a:rPr>
              <a:t> </a:t>
            </a:r>
          </a:p>
        </p:txBody>
      </p:sp>
      <p:sp>
        <p:nvSpPr>
          <p:cNvPr id="250883" name="Content Placeholder 2"/>
          <p:cNvSpPr>
            <a:spLocks noGrp="1"/>
          </p:cNvSpPr>
          <p:nvPr>
            <p:ph idx="1"/>
          </p:nvPr>
        </p:nvSpPr>
        <p:spPr>
          <a:xfrm>
            <a:off x="250825" y="1268413"/>
            <a:ext cx="8723313" cy="4392612"/>
          </a:xfrm>
        </p:spPr>
        <p:txBody>
          <a:bodyPr/>
          <a:lstStyle/>
          <a:p>
            <a:pPr>
              <a:buFontTx/>
              <a:buChar char="•"/>
              <a:defRPr/>
            </a:pPr>
            <a:endParaRPr lang="fr-FR" noProof="0" dirty="0" smtClean="0">
              <a:solidFill>
                <a:schemeClr val="tx1"/>
              </a:solidFill>
              <a:ea typeface="ＭＳ Ｐゴシック" pitchFamily="34" charset="-128"/>
            </a:endParaRPr>
          </a:p>
          <a:p>
            <a:pPr>
              <a:buFontTx/>
              <a:buChar char="•"/>
              <a:defRPr/>
            </a:pPr>
            <a:r>
              <a:rPr lang="fr-FR" noProof="0" dirty="0" smtClean="0">
                <a:solidFill>
                  <a:schemeClr val="tx1"/>
                </a:solidFill>
                <a:ea typeface="ＭＳ Ｐゴシック" pitchFamily="34" charset="-128"/>
              </a:rPr>
              <a:t>Évaluation de </a:t>
            </a:r>
            <a:r>
              <a:rPr lang="fr-FR" b="1" noProof="0" dirty="0" smtClean="0">
                <a:solidFill>
                  <a:schemeClr val="tx1"/>
                </a:solidFill>
                <a:ea typeface="ＭＳ Ｐゴシック" pitchFamily="34" charset="-128"/>
              </a:rPr>
              <a:t>toutes les relations </a:t>
            </a:r>
            <a:r>
              <a:rPr lang="fr-FR" noProof="0" dirty="0" smtClean="0">
                <a:solidFill>
                  <a:schemeClr val="tx1"/>
                </a:solidFill>
                <a:ea typeface="ＭＳ Ｐゴシック" pitchFamily="34" charset="-128"/>
              </a:rPr>
              <a:t>que l'enfant entretient avec ses parents/aidants, frères et sœurs, amis proches.</a:t>
            </a:r>
          </a:p>
          <a:p>
            <a:pPr>
              <a:buFontTx/>
              <a:buChar char="•"/>
              <a:defRPr/>
            </a:pPr>
            <a:r>
              <a:rPr lang="fr-FR" noProof="0" dirty="0" smtClean="0">
                <a:solidFill>
                  <a:schemeClr val="tx1"/>
                </a:solidFill>
                <a:ea typeface="ＭＳ Ｐゴシック" pitchFamily="34" charset="-128"/>
              </a:rPr>
              <a:t>Relations avec les membres de la famille où il existe des </a:t>
            </a:r>
            <a:r>
              <a:rPr lang="fr-FR" b="1" noProof="0" dirty="0" smtClean="0">
                <a:solidFill>
                  <a:schemeClr val="tx1"/>
                </a:solidFill>
                <a:ea typeface="ＭＳ Ｐゴシック" pitchFamily="34" charset="-128"/>
              </a:rPr>
              <a:t>difficultés</a:t>
            </a:r>
            <a:r>
              <a:rPr lang="fr-FR" noProof="0" dirty="0" smtClean="0">
                <a:solidFill>
                  <a:schemeClr val="tx1"/>
                </a:solidFill>
                <a:ea typeface="ＭＳ Ｐゴシック" pitchFamily="34" charset="-128"/>
              </a:rPr>
              <a:t> pouvant affecter la protection et le bien-être.</a:t>
            </a:r>
          </a:p>
          <a:p>
            <a:pPr>
              <a:buFontTx/>
              <a:buChar char="•"/>
              <a:defRPr/>
            </a:pPr>
            <a:r>
              <a:rPr lang="fr-FR" noProof="0" dirty="0" smtClean="0">
                <a:solidFill>
                  <a:schemeClr val="tx1"/>
                </a:solidFill>
                <a:ea typeface="ＭＳ Ｐゴシック" pitchFamily="34" charset="-128"/>
              </a:rPr>
              <a:t>La santé et le bien-être des proches si cela a un impact sur l'enfant. </a:t>
            </a:r>
          </a:p>
          <a:p>
            <a:pPr>
              <a:buFontTx/>
              <a:buChar char="•"/>
              <a:defRPr/>
            </a:pPr>
            <a:r>
              <a:rPr lang="fr-FR" b="1" noProof="0" dirty="0" smtClean="0">
                <a:solidFill>
                  <a:schemeClr val="tx1"/>
                </a:solidFill>
                <a:ea typeface="ＭＳ Ｐゴシック" pitchFamily="34" charset="-128"/>
              </a:rPr>
              <a:t>Antécédents familiaux : </a:t>
            </a:r>
            <a:r>
              <a:rPr lang="fr-FR" noProof="0" dirty="0" smtClean="0">
                <a:solidFill>
                  <a:schemeClr val="tx1"/>
                </a:solidFill>
                <a:ea typeface="ＭＳ Ｐゴシック" pitchFamily="34" charset="-128"/>
              </a:rPr>
              <a:t>identifier les forces / ressources à mobiliser.</a:t>
            </a:r>
          </a:p>
          <a:p>
            <a:pPr>
              <a:buFontTx/>
              <a:buChar char="•"/>
              <a:defRPr/>
            </a:pPr>
            <a:r>
              <a:rPr lang="fr-FR" noProof="0" dirty="0" smtClean="0">
                <a:solidFill>
                  <a:schemeClr val="tx1"/>
                </a:solidFill>
                <a:ea typeface="ＭＳ Ｐゴシック" pitchFamily="34" charset="-128"/>
              </a:rPr>
              <a:t>Une </a:t>
            </a:r>
            <a:r>
              <a:rPr lang="fr-FR" b="1" noProof="0" dirty="0" smtClean="0">
                <a:solidFill>
                  <a:schemeClr val="tx1"/>
                </a:solidFill>
                <a:ea typeface="ＭＳ Ｐゴシック" pitchFamily="34" charset="-128"/>
              </a:rPr>
              <a:t>description de la maison</a:t>
            </a:r>
            <a:r>
              <a:rPr lang="fr-FR" noProof="0" dirty="0" smtClean="0">
                <a:solidFill>
                  <a:schemeClr val="tx1"/>
                </a:solidFill>
                <a:ea typeface="ＭＳ Ｐゴシック" pitchFamily="34" charset="-128"/>
              </a:rPr>
              <a:t>. </a:t>
            </a:r>
          </a:p>
          <a:p>
            <a:pPr>
              <a:buFontTx/>
              <a:buChar char="•"/>
              <a:defRPr/>
            </a:pPr>
            <a:r>
              <a:rPr lang="fr-FR" noProof="0" dirty="0" smtClean="0">
                <a:solidFill>
                  <a:schemeClr val="tx1"/>
                </a:solidFill>
                <a:ea typeface="ＭＳ Ｐゴシック" pitchFamily="34" charset="-128"/>
              </a:rPr>
              <a:t>Si l'enfant est </a:t>
            </a:r>
            <a:r>
              <a:rPr lang="fr-FR" b="1" noProof="0" dirty="0" smtClean="0">
                <a:solidFill>
                  <a:schemeClr val="tx1"/>
                </a:solidFill>
                <a:ea typeface="ＭＳ Ｐゴシック" pitchFamily="34" charset="-128"/>
              </a:rPr>
              <a:t>traité différemment </a:t>
            </a:r>
            <a:r>
              <a:rPr lang="fr-FR" noProof="0" dirty="0" smtClean="0">
                <a:solidFill>
                  <a:schemeClr val="tx1"/>
                </a:solidFill>
                <a:ea typeface="ＭＳ Ｐゴシック" pitchFamily="34" charset="-128"/>
              </a:rPr>
              <a:t>des autres enfants de la maison.</a:t>
            </a:r>
          </a:p>
          <a:p>
            <a:pPr>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5097441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Title 1"/>
          <p:cNvSpPr>
            <a:spLocks noGrp="1"/>
          </p:cNvSpPr>
          <p:nvPr>
            <p:ph type="title"/>
          </p:nvPr>
        </p:nvSpPr>
        <p:spPr>
          <a:xfrm>
            <a:off x="250825" y="692150"/>
            <a:ext cx="7777163" cy="720725"/>
          </a:xfrm>
        </p:spPr>
        <p:txBody>
          <a:bodyPr/>
          <a:lstStyle/>
          <a:p>
            <a:pPr>
              <a:defRPr/>
            </a:pPr>
            <a:r>
              <a:rPr lang="fr-FR" b="1" noProof="0" smtClean="0">
                <a:solidFill>
                  <a:schemeClr val="tx1"/>
                </a:solidFill>
                <a:ea typeface="ＭＳ Ｐゴシック" pitchFamily="34" charset="-128"/>
              </a:rPr>
              <a:t>Éléments courants d'évaluation dans les situations d'urgence</a:t>
            </a:r>
          </a:p>
        </p:txBody>
      </p:sp>
      <p:sp>
        <p:nvSpPr>
          <p:cNvPr id="251907" name="Content Placeholder 2"/>
          <p:cNvSpPr>
            <a:spLocks noGrp="1"/>
          </p:cNvSpPr>
          <p:nvPr>
            <p:ph idx="1"/>
          </p:nvPr>
        </p:nvSpPr>
        <p:spPr>
          <a:xfrm>
            <a:off x="250825" y="1412875"/>
            <a:ext cx="7993063" cy="4392613"/>
          </a:xfrm>
        </p:spPr>
        <p:txBody>
          <a:bodyPr/>
          <a:lstStyle/>
          <a:p>
            <a:pPr>
              <a:buFontTx/>
              <a:buChar char="•"/>
              <a:defRPr/>
            </a:pPr>
            <a:endParaRPr lang="fr-FR" sz="2800" noProof="0" smtClean="0">
              <a:solidFill>
                <a:schemeClr val="tx1"/>
              </a:solidFill>
              <a:ea typeface="ＭＳ Ｐゴシック" pitchFamily="34" charset="-128"/>
            </a:endParaRPr>
          </a:p>
          <a:p>
            <a:pPr>
              <a:buFontTx/>
              <a:buChar char="•"/>
              <a:defRPr/>
            </a:pPr>
            <a:r>
              <a:rPr lang="fr-FR" sz="2800" noProof="0" smtClean="0">
                <a:solidFill>
                  <a:schemeClr val="tx1"/>
                </a:solidFill>
                <a:ea typeface="ＭＳ Ｐゴシック" pitchFamily="34" charset="-128"/>
              </a:rPr>
              <a:t>Enregistrement supplémentaire pour les enfants séparés dans les situations d'urgence</a:t>
            </a:r>
          </a:p>
          <a:p>
            <a:pPr>
              <a:buFontTx/>
              <a:buChar char="•"/>
              <a:defRPr/>
            </a:pPr>
            <a:endParaRPr lang="fr-FR" sz="2800" noProof="0" smtClean="0">
              <a:solidFill>
                <a:schemeClr val="tx1"/>
              </a:solidFill>
              <a:ea typeface="ＭＳ Ｐゴシック" pitchFamily="34" charset="-128"/>
            </a:endParaRPr>
          </a:p>
          <a:p>
            <a:pPr>
              <a:buFontTx/>
              <a:buChar char="•"/>
              <a:defRPr/>
            </a:pPr>
            <a:r>
              <a:rPr lang="fr-FR" sz="2800" noProof="0" smtClean="0">
                <a:solidFill>
                  <a:schemeClr val="tx1"/>
                </a:solidFill>
                <a:ea typeface="ＭＳ Ｐゴシック" pitchFamily="34" charset="-128"/>
              </a:rPr>
              <a:t>Santé, nutrition et moyens de subsistance</a:t>
            </a:r>
          </a:p>
          <a:p>
            <a:pPr>
              <a:buFontTx/>
              <a:buChar char="•"/>
              <a:defRPr/>
            </a:pPr>
            <a:endParaRPr lang="fr-FR" sz="2800" noProof="0" smtClean="0">
              <a:solidFill>
                <a:schemeClr val="tx1"/>
              </a:solidFill>
              <a:ea typeface="ＭＳ Ｐゴシック" pitchFamily="34" charset="-128"/>
            </a:endParaRPr>
          </a:p>
          <a:p>
            <a:pPr>
              <a:buFontTx/>
              <a:buChar char="•"/>
              <a:defRPr/>
            </a:pPr>
            <a:r>
              <a:rPr lang="fr-FR" sz="2800" noProof="0" smtClean="0">
                <a:solidFill>
                  <a:schemeClr val="tx1"/>
                </a:solidFill>
                <a:ea typeface="ＭＳ Ｐゴシック" pitchFamily="34" charset="-128"/>
              </a:rPr>
              <a:t>Eau, salubrité et hygiène.</a:t>
            </a:r>
          </a:p>
          <a:p>
            <a:pPr>
              <a:buFontTx/>
              <a:buChar char="•"/>
              <a:defRPr/>
            </a:pPr>
            <a:endParaRPr lang="fr-FR" sz="2800" noProof="0" smtClean="0">
              <a:solidFill>
                <a:schemeClr val="tx1"/>
              </a:solidFill>
              <a:ea typeface="ＭＳ Ｐゴシック" pitchFamily="34" charset="-128"/>
            </a:endParaRPr>
          </a:p>
          <a:p>
            <a:pPr>
              <a:buFontTx/>
              <a:buChar char="•"/>
              <a:defRPr/>
            </a:pPr>
            <a:r>
              <a:rPr lang="fr-FR" sz="2800" noProof="0" smtClean="0">
                <a:solidFill>
                  <a:schemeClr val="tx1"/>
                </a:solidFill>
                <a:ea typeface="ＭＳ Ｐゴシック" pitchFamily="34" charset="-128"/>
              </a:rPr>
              <a:t>Éducation et autres activités quotidiennes.</a:t>
            </a:r>
          </a:p>
          <a:p>
            <a:pPr>
              <a:buFontTx/>
              <a:buChar char="•"/>
              <a:defRPr/>
            </a:pPr>
            <a:endParaRPr lang="fr-FR" sz="2800" noProof="0" smtClean="0">
              <a:solidFill>
                <a:schemeClr val="tx1"/>
              </a:solidFill>
              <a:ea typeface="ＭＳ Ｐゴシック" pitchFamily="34" charset="-128"/>
            </a:endParaRPr>
          </a:p>
          <a:p>
            <a:pPr>
              <a:buFontTx/>
              <a:buChar char="•"/>
              <a:defRPr/>
            </a:pPr>
            <a:endParaRPr lang="fr-FR" sz="2800" noProof="0" smtClean="0">
              <a:solidFill>
                <a:schemeClr val="tx1"/>
              </a:solidFill>
              <a:ea typeface="ＭＳ Ｐゴシック" pitchFamily="34" charset="-128"/>
            </a:endParaRPr>
          </a:p>
          <a:p>
            <a:pPr>
              <a:buFontTx/>
              <a:buChar char="•"/>
              <a:defRPr/>
            </a:pPr>
            <a:endParaRPr lang="fr-FR" sz="2800" noProof="0" smtClean="0">
              <a:solidFill>
                <a:schemeClr val="tx1"/>
              </a:solidFill>
              <a:ea typeface="ＭＳ Ｐゴシック" pitchFamily="34" charset="-128"/>
            </a:endParaRPr>
          </a:p>
        </p:txBody>
      </p:sp>
    </p:spTree>
    <p:extLst>
      <p:ext uri="{BB962C8B-B14F-4D97-AF65-F5344CB8AC3E}">
        <p14:creationId xmlns:p14="http://schemas.microsoft.com/office/powerpoint/2010/main" val="25094279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POINTS CLÉS DE L'APPRENTISSAGE</a:t>
            </a:r>
          </a:p>
        </p:txBody>
      </p:sp>
      <p:sp>
        <p:nvSpPr>
          <p:cNvPr id="252931" name="Content Placeholder 2"/>
          <p:cNvSpPr>
            <a:spLocks noGrp="1"/>
          </p:cNvSpPr>
          <p:nvPr>
            <p:ph idx="1"/>
          </p:nvPr>
        </p:nvSpPr>
        <p:spPr/>
        <p:txBody>
          <a:bodyPr/>
          <a:lstStyle/>
          <a:p>
            <a:pPr>
              <a:defRPr/>
            </a:pPr>
            <a:r>
              <a:rPr lang="fr-FR" sz="2200" noProof="0" smtClean="0">
                <a:solidFill>
                  <a:schemeClr val="tx1"/>
                </a:solidFill>
                <a:ea typeface="ＭＳ Ｐゴシック" pitchFamily="34" charset="-128"/>
              </a:rPr>
              <a:t>Les éléments des évaluations doivent être appropriés au contexte local et pertinents eu égard aux critères d'éligibilité en usage. </a:t>
            </a:r>
          </a:p>
          <a:p>
            <a:pPr>
              <a:defRPr/>
            </a:pPr>
            <a:endParaRPr lang="fr-FR" sz="2200" noProof="0" smtClean="0">
              <a:solidFill>
                <a:schemeClr val="tx1"/>
              </a:solidFill>
              <a:ea typeface="ＭＳ Ｐゴシック" pitchFamily="34" charset="-128"/>
            </a:endParaRPr>
          </a:p>
          <a:p>
            <a:pPr>
              <a:defRPr/>
            </a:pPr>
            <a:r>
              <a:rPr lang="fr-FR" sz="2200" noProof="0" smtClean="0">
                <a:solidFill>
                  <a:schemeClr val="tx1"/>
                </a:solidFill>
                <a:ea typeface="ＭＳ Ｐゴシック" pitchFamily="34" charset="-128"/>
              </a:rPr>
              <a:t>Ils peuvent inclure : Les besoins de croissance de l'enfant, le contexte socioculturel, la capacité des parents/aidants, le rôle de la communauté et la famille élargie.  </a:t>
            </a:r>
          </a:p>
          <a:p>
            <a:pPr>
              <a:defRPr/>
            </a:pPr>
            <a:endParaRPr lang="fr-FR" sz="2200" noProof="0" smtClean="0">
              <a:solidFill>
                <a:schemeClr val="tx1"/>
              </a:solidFill>
              <a:ea typeface="ＭＳ Ｐゴシック" pitchFamily="34" charset="-128"/>
            </a:endParaRPr>
          </a:p>
          <a:p>
            <a:pPr>
              <a:defRPr/>
            </a:pPr>
            <a:r>
              <a:rPr lang="fr-FR" sz="2200" noProof="0" smtClean="0">
                <a:solidFill>
                  <a:schemeClr val="tx1"/>
                </a:solidFill>
                <a:ea typeface="ＭＳ Ｐゴシック" pitchFamily="34" charset="-128"/>
              </a:rPr>
              <a:t>Dans les situations d'urgence, des éléments supplémentaires peuvent avoir besoin d'être couverts.</a:t>
            </a:r>
          </a:p>
          <a:p>
            <a:pPr>
              <a:defRPr/>
            </a:pPr>
            <a:endParaRPr lang="fr-FR" sz="2200" noProof="0" smtClean="0">
              <a:solidFill>
                <a:schemeClr val="tx1"/>
              </a:solidFill>
              <a:ea typeface="ＭＳ Ｐゴシック" pitchFamily="34" charset="-128"/>
            </a:endParaRPr>
          </a:p>
          <a:p>
            <a:pPr>
              <a:defRPr/>
            </a:pPr>
            <a:r>
              <a:rPr lang="fr-FR" sz="2200" noProof="0" smtClean="0">
                <a:solidFill>
                  <a:schemeClr val="tx1"/>
                </a:solidFill>
                <a:ea typeface="ＭＳ Ｐゴシック" pitchFamily="34" charset="-128"/>
              </a:rPr>
              <a:t>Les évaluations doivent être orientées par les besoins et non par les services.</a:t>
            </a:r>
          </a:p>
        </p:txBody>
      </p:sp>
    </p:spTree>
    <p:extLst>
      <p:ext uri="{BB962C8B-B14F-4D97-AF65-F5344CB8AC3E}">
        <p14:creationId xmlns:p14="http://schemas.microsoft.com/office/powerpoint/2010/main" val="2010572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AutoShape 31"/>
          <p:cNvSpPr>
            <a:spLocks noChangeArrowheads="1"/>
          </p:cNvSpPr>
          <p:nvPr/>
        </p:nvSpPr>
        <p:spPr bwMode="auto">
          <a:xfrm>
            <a:off x="5638800" y="2795588"/>
            <a:ext cx="3351213" cy="1106487"/>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a:solidFill>
                  <a:srgbClr val="000000"/>
                </a:solidFill>
              </a:rPr>
              <a:t>3.</a:t>
            </a:r>
            <a:r>
              <a:rPr lang="en-US" altLang="fr-FR" sz="2000">
                <a:solidFill>
                  <a:srgbClr val="000000"/>
                </a:solidFill>
              </a:rPr>
              <a:t> Élaborer un </a:t>
            </a:r>
            <a:r>
              <a:rPr lang="en-US" altLang="fr-FR" sz="2000" b="1">
                <a:solidFill>
                  <a:srgbClr val="000000"/>
                </a:solidFill>
              </a:rPr>
              <a:t>plan d'intervention</a:t>
            </a:r>
            <a:r>
              <a:rPr lang="en-US" altLang="fr-FR" sz="2000">
                <a:solidFill>
                  <a:srgbClr val="000000"/>
                </a:solidFill>
              </a:rPr>
              <a:t> pour chaque enfant. </a:t>
            </a:r>
          </a:p>
        </p:txBody>
      </p:sp>
      <p:sp>
        <p:nvSpPr>
          <p:cNvPr id="237571" name="AutoShape 29"/>
          <p:cNvSpPr>
            <a:spLocks noChangeArrowheads="1"/>
          </p:cNvSpPr>
          <p:nvPr/>
        </p:nvSpPr>
        <p:spPr bwMode="auto">
          <a:xfrm>
            <a:off x="5435600" y="4578350"/>
            <a:ext cx="3554413" cy="1387475"/>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4. </a:t>
            </a:r>
            <a:r>
              <a:rPr lang="en-US" altLang="fr-FR" sz="2000" b="1" dirty="0" err="1" smtClean="0">
                <a:solidFill>
                  <a:srgbClr val="000000"/>
                </a:solidFill>
              </a:rPr>
              <a:t>Mettre</a:t>
            </a:r>
            <a:r>
              <a:rPr lang="en-US" altLang="fr-FR" sz="2000" b="1" dirty="0" smtClean="0">
                <a:solidFill>
                  <a:srgbClr val="000000"/>
                </a:solidFill>
              </a:rPr>
              <a:t> en oeuvre le </a:t>
            </a:r>
            <a:r>
              <a:rPr lang="en-US" altLang="fr-FR" sz="2000" b="1" dirty="0">
                <a:solidFill>
                  <a:srgbClr val="000000"/>
                </a:solidFill>
              </a:rPr>
              <a:t>plan </a:t>
            </a:r>
            <a:r>
              <a:rPr lang="en-US" altLang="fr-FR" sz="2000" b="1" dirty="0" smtClean="0">
                <a:solidFill>
                  <a:srgbClr val="000000"/>
                </a:solidFill>
              </a:rPr>
              <a:t>de </a:t>
            </a:r>
            <a:r>
              <a:rPr lang="en-US" altLang="fr-FR" sz="2000" b="1" dirty="0" err="1" smtClean="0">
                <a:solidFill>
                  <a:srgbClr val="000000"/>
                </a:solidFill>
              </a:rPr>
              <a:t>prise</a:t>
            </a:r>
            <a:r>
              <a:rPr lang="en-US" altLang="fr-FR" sz="2000" b="1" dirty="0" smtClean="0">
                <a:solidFill>
                  <a:srgbClr val="000000"/>
                </a:solidFill>
              </a:rPr>
              <a:t> en charge</a:t>
            </a:r>
            <a:r>
              <a:rPr lang="en-US" altLang="fr-FR" sz="2000" dirty="0" smtClean="0">
                <a:solidFill>
                  <a:srgbClr val="000000"/>
                </a:solidFill>
              </a:rPr>
              <a:t>, </a:t>
            </a:r>
            <a:r>
              <a:rPr lang="en-US" altLang="fr-FR" sz="2000" dirty="0">
                <a:solidFill>
                  <a:srgbClr val="000000"/>
                </a:solidFill>
              </a:rPr>
              <a:t>y </a:t>
            </a:r>
            <a:r>
              <a:rPr lang="en-US" altLang="fr-FR" sz="2000" dirty="0" err="1">
                <a:solidFill>
                  <a:srgbClr val="000000"/>
                </a:solidFill>
              </a:rPr>
              <a:t>compris</a:t>
            </a:r>
            <a:r>
              <a:rPr lang="en-US" altLang="fr-FR" sz="2000" dirty="0">
                <a:solidFill>
                  <a:srgbClr val="000000"/>
                </a:solidFill>
              </a:rPr>
              <a:t> un </a:t>
            </a:r>
            <a:r>
              <a:rPr lang="en-US" altLang="fr-FR" sz="2000" dirty="0" err="1">
                <a:solidFill>
                  <a:srgbClr val="000000"/>
                </a:solidFill>
              </a:rPr>
              <a:t>soutien</a:t>
            </a:r>
            <a:r>
              <a:rPr lang="en-US" altLang="fr-FR" sz="2000" dirty="0">
                <a:solidFill>
                  <a:srgbClr val="000000"/>
                </a:solidFill>
              </a:rPr>
              <a:t> direct et des services </a:t>
            </a:r>
            <a:r>
              <a:rPr lang="en-US" altLang="fr-FR" sz="2000" dirty="0" err="1">
                <a:solidFill>
                  <a:srgbClr val="000000"/>
                </a:solidFill>
              </a:rPr>
              <a:t>d'orientation</a:t>
            </a:r>
            <a:r>
              <a:rPr lang="en-US" altLang="fr-FR" sz="2000" dirty="0">
                <a:solidFill>
                  <a:srgbClr val="000000"/>
                </a:solidFill>
              </a:rPr>
              <a:t>. </a:t>
            </a:r>
          </a:p>
        </p:txBody>
      </p:sp>
      <p:sp>
        <p:nvSpPr>
          <p:cNvPr id="237572" name="AutoShape 32"/>
          <p:cNvSpPr>
            <a:spLocks noChangeArrowheads="1"/>
          </p:cNvSpPr>
          <p:nvPr/>
        </p:nvSpPr>
        <p:spPr bwMode="auto">
          <a:xfrm>
            <a:off x="115888" y="4989513"/>
            <a:ext cx="3552825" cy="976312"/>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5. </a:t>
            </a:r>
            <a:r>
              <a:rPr lang="en-US" altLang="fr-FR" sz="2000" b="1" dirty="0" err="1" smtClean="0">
                <a:solidFill>
                  <a:srgbClr val="000000"/>
                </a:solidFill>
              </a:rPr>
              <a:t>Suivi</a:t>
            </a:r>
            <a:r>
              <a:rPr lang="en-US" altLang="fr-FR" sz="2000" b="1" dirty="0" smtClean="0">
                <a:solidFill>
                  <a:srgbClr val="000000"/>
                </a:solidFill>
              </a:rPr>
              <a:t> et revue </a:t>
            </a:r>
            <a:r>
              <a:rPr lang="en-US" altLang="fr-FR" sz="2000" dirty="0" err="1" smtClean="0">
                <a:solidFill>
                  <a:srgbClr val="000000"/>
                </a:solidFill>
              </a:rPr>
              <a:t>réguliers</a:t>
            </a:r>
            <a:r>
              <a:rPr lang="en-US" altLang="fr-FR" sz="2000" dirty="0" smtClean="0">
                <a:solidFill>
                  <a:srgbClr val="000000"/>
                </a:solidFill>
              </a:rPr>
              <a:t> du dossier</a:t>
            </a:r>
            <a:endParaRPr lang="en-GB" altLang="fr-FR" sz="2000" dirty="0">
              <a:solidFill>
                <a:srgbClr val="000000"/>
              </a:solidFill>
            </a:endParaRPr>
          </a:p>
        </p:txBody>
      </p:sp>
      <p:sp>
        <p:nvSpPr>
          <p:cNvPr id="237573" name="AutoShape 33"/>
          <p:cNvSpPr>
            <a:spLocks noChangeArrowheads="1"/>
          </p:cNvSpPr>
          <p:nvPr/>
        </p:nvSpPr>
        <p:spPr bwMode="auto">
          <a:xfrm>
            <a:off x="803275" y="3343275"/>
            <a:ext cx="1889125" cy="793750"/>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6. </a:t>
            </a:r>
            <a:r>
              <a:rPr lang="en-US" altLang="fr-FR" sz="2000" b="1" dirty="0" err="1">
                <a:solidFill>
                  <a:srgbClr val="000000"/>
                </a:solidFill>
              </a:rPr>
              <a:t>Clôturer</a:t>
            </a:r>
            <a:r>
              <a:rPr lang="en-US" altLang="fr-FR" sz="2000" b="1" dirty="0">
                <a:solidFill>
                  <a:srgbClr val="000000"/>
                </a:solidFill>
              </a:rPr>
              <a:t> le </a:t>
            </a:r>
            <a:r>
              <a:rPr lang="en-US" altLang="fr-FR" sz="2000" b="1" dirty="0" err="1" smtClean="0">
                <a:solidFill>
                  <a:srgbClr val="000000"/>
                </a:solidFill>
              </a:rPr>
              <a:t>dosier</a:t>
            </a:r>
            <a:r>
              <a:rPr lang="en-US" altLang="fr-FR" sz="2000" b="1" dirty="0" smtClean="0">
                <a:solidFill>
                  <a:srgbClr val="000000"/>
                </a:solidFill>
              </a:rPr>
              <a:t> </a:t>
            </a:r>
            <a:endParaRPr lang="en-US" altLang="fr-FR" sz="2000" b="1" dirty="0">
              <a:solidFill>
                <a:srgbClr val="000000"/>
              </a:solidFill>
            </a:endParaRPr>
          </a:p>
        </p:txBody>
      </p:sp>
      <p:sp>
        <p:nvSpPr>
          <p:cNvPr id="237574" name="AutoShape 28"/>
          <p:cNvSpPr>
            <a:spLocks noChangeArrowheads="1"/>
          </p:cNvSpPr>
          <p:nvPr/>
        </p:nvSpPr>
        <p:spPr bwMode="auto">
          <a:xfrm>
            <a:off x="5435600" y="830263"/>
            <a:ext cx="3554413" cy="1389062"/>
          </a:xfrm>
          <a:prstGeom prst="roundRect">
            <a:avLst>
              <a:gd name="adj" fmla="val 16667"/>
            </a:avLst>
          </a:prstGeom>
          <a:solidFill>
            <a:srgbClr val="FFFFFF"/>
          </a:solidFill>
          <a:ln w="38100">
            <a:solidFill>
              <a:srgbClr val="FF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dirty="0">
                <a:solidFill>
                  <a:srgbClr val="000000"/>
                </a:solidFill>
              </a:rPr>
              <a:t>2. </a:t>
            </a:r>
            <a:r>
              <a:rPr lang="en-US" altLang="fr-FR" sz="2000" b="1" dirty="0" err="1">
                <a:solidFill>
                  <a:srgbClr val="000000"/>
                </a:solidFill>
              </a:rPr>
              <a:t>Évaluer</a:t>
            </a:r>
            <a:r>
              <a:rPr lang="en-US" altLang="fr-FR" sz="2000" b="1" dirty="0">
                <a:solidFill>
                  <a:srgbClr val="000000"/>
                </a:solidFill>
              </a:rPr>
              <a:t> </a:t>
            </a:r>
            <a:r>
              <a:rPr lang="en-US" altLang="fr-FR" sz="2000" dirty="0">
                <a:solidFill>
                  <a:srgbClr val="000000"/>
                </a:solidFill>
              </a:rPr>
              <a:t>les </a:t>
            </a:r>
            <a:r>
              <a:rPr lang="en-US" altLang="fr-FR" sz="2000" dirty="0" err="1" smtClean="0">
                <a:solidFill>
                  <a:srgbClr val="000000"/>
                </a:solidFill>
              </a:rPr>
              <a:t>besoins</a:t>
            </a:r>
            <a:r>
              <a:rPr lang="en-US" altLang="fr-FR" sz="2000" dirty="0" smtClean="0">
                <a:solidFill>
                  <a:srgbClr val="000000"/>
                </a:solidFill>
              </a:rPr>
              <a:t> </a:t>
            </a:r>
            <a:r>
              <a:rPr lang="en-US" altLang="fr-FR" sz="2000" dirty="0">
                <a:solidFill>
                  <a:srgbClr val="000000"/>
                </a:solidFill>
              </a:rPr>
              <a:t>des </a:t>
            </a:r>
            <a:r>
              <a:rPr lang="en-US" altLang="fr-FR" sz="2000" dirty="0" err="1">
                <a:solidFill>
                  <a:srgbClr val="000000"/>
                </a:solidFill>
              </a:rPr>
              <a:t>enfants</a:t>
            </a:r>
            <a:r>
              <a:rPr lang="en-US" altLang="fr-FR" sz="2000" dirty="0">
                <a:solidFill>
                  <a:srgbClr val="000000"/>
                </a:solidFill>
              </a:rPr>
              <a:t> et des </a:t>
            </a:r>
            <a:r>
              <a:rPr lang="en-US" altLang="fr-FR" sz="2000" dirty="0" err="1">
                <a:solidFill>
                  <a:srgbClr val="000000"/>
                </a:solidFill>
              </a:rPr>
              <a:t>familles</a:t>
            </a:r>
            <a:r>
              <a:rPr lang="en-US" altLang="fr-FR" sz="2000" dirty="0">
                <a:solidFill>
                  <a:srgbClr val="000000"/>
                </a:solidFill>
              </a:rPr>
              <a:t>. </a:t>
            </a:r>
          </a:p>
        </p:txBody>
      </p:sp>
      <p:cxnSp>
        <p:nvCxnSpPr>
          <p:cNvPr id="237575" name="AutoShape 34"/>
          <p:cNvCxnSpPr>
            <a:cxnSpLocks noChangeShapeType="1"/>
          </p:cNvCxnSpPr>
          <p:nvPr/>
        </p:nvCxnSpPr>
        <p:spPr bwMode="auto">
          <a:xfrm>
            <a:off x="3903663" y="1419225"/>
            <a:ext cx="13366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7576" name="AutoShape 35"/>
          <p:cNvCxnSpPr>
            <a:cxnSpLocks noChangeShapeType="1"/>
          </p:cNvCxnSpPr>
          <p:nvPr/>
        </p:nvCxnSpPr>
        <p:spPr bwMode="auto">
          <a:xfrm flipV="1">
            <a:off x="3592513" y="1855788"/>
            <a:ext cx="1617662" cy="2971800"/>
          </a:xfrm>
          <a:prstGeom prst="straightConnector1">
            <a:avLst/>
          </a:prstGeom>
          <a:noFill/>
          <a:ln w="38100">
            <a:solidFill>
              <a:srgbClr val="000000"/>
            </a:solidFill>
            <a:prstDash val="dash"/>
            <a:round/>
            <a:headEnd/>
            <a:tailEnd type="triangle" w="med" len="med"/>
          </a:ln>
          <a:extLst>
            <a:ext uri="{909E8E84-426E-40dd-AFC4-6F175D3DCCD1}">
              <a14:hiddenFill xmlns:a14="http://schemas.microsoft.com/office/drawing/2010/main">
                <a:noFill/>
              </a14:hiddenFill>
            </a:ext>
          </a:extLst>
        </p:spPr>
      </p:cxnSp>
      <p:cxnSp>
        <p:nvCxnSpPr>
          <p:cNvPr id="237577" name="AutoShape 36"/>
          <p:cNvCxnSpPr>
            <a:cxnSpLocks noChangeShapeType="1"/>
          </p:cNvCxnSpPr>
          <p:nvPr/>
        </p:nvCxnSpPr>
        <p:spPr bwMode="auto">
          <a:xfrm>
            <a:off x="7213600" y="2355850"/>
            <a:ext cx="0" cy="344488"/>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7578" name="AutoShape 37"/>
          <p:cNvCxnSpPr>
            <a:cxnSpLocks noChangeShapeType="1"/>
          </p:cNvCxnSpPr>
          <p:nvPr/>
        </p:nvCxnSpPr>
        <p:spPr bwMode="auto">
          <a:xfrm>
            <a:off x="7243763" y="4137025"/>
            <a:ext cx="0" cy="296863"/>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7579" name="AutoShape 38"/>
          <p:cNvCxnSpPr>
            <a:cxnSpLocks noChangeShapeType="1"/>
          </p:cNvCxnSpPr>
          <p:nvPr/>
        </p:nvCxnSpPr>
        <p:spPr bwMode="auto">
          <a:xfrm flipH="1">
            <a:off x="3833813" y="5387975"/>
            <a:ext cx="14763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7580" name="AutoShape 40"/>
          <p:cNvCxnSpPr>
            <a:cxnSpLocks noChangeShapeType="1"/>
          </p:cNvCxnSpPr>
          <p:nvPr/>
        </p:nvCxnSpPr>
        <p:spPr bwMode="auto">
          <a:xfrm flipV="1">
            <a:off x="1760538" y="4217988"/>
            <a:ext cx="0" cy="630237"/>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37581" name="AutoShape 27"/>
          <p:cNvSpPr>
            <a:spLocks noChangeArrowheads="1"/>
          </p:cNvSpPr>
          <p:nvPr/>
        </p:nvSpPr>
        <p:spPr bwMode="auto">
          <a:xfrm>
            <a:off x="103188" y="815975"/>
            <a:ext cx="3552825" cy="1800225"/>
          </a:xfrm>
          <a:prstGeom prst="roundRect">
            <a:avLst>
              <a:gd name="adj" fmla="val 16667"/>
            </a:avLst>
          </a:prstGeom>
          <a:solidFill>
            <a:srgbClr val="FFFFFF"/>
          </a:solidFill>
          <a:ln w="9525">
            <a:solidFill>
              <a:srgbClr val="000000"/>
            </a:solidFill>
            <a:round/>
            <a:headEnd/>
            <a:tailEnd/>
          </a:ln>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US" altLang="fr-FR" sz="2000" b="1">
                <a:solidFill>
                  <a:srgbClr val="000000"/>
                </a:solidFill>
              </a:rPr>
              <a:t>1. Identifier et enregistrer</a:t>
            </a:r>
            <a:r>
              <a:rPr lang="en-US" altLang="fr-FR" sz="2000">
                <a:solidFill>
                  <a:srgbClr val="000000"/>
                </a:solidFill>
              </a:rPr>
              <a:t> les enfants vulnérables, y compris la sensibilisation des communautés affectées</a:t>
            </a:r>
          </a:p>
        </p:txBody>
      </p:sp>
      <p:sp>
        <p:nvSpPr>
          <p:cNvPr id="236558" name="Rectangle 3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0"/>
              </a:spcBef>
              <a:spcAft>
                <a:spcPct val="0"/>
              </a:spcAft>
              <a:defRPr/>
            </a:pPr>
            <a:endParaRPr lang="en-GB">
              <a:solidFill>
                <a:srgbClr val="000000"/>
              </a:solidFill>
              <a:latin typeface="Arial" charset="0"/>
              <a:ea typeface="ＭＳ Ｐゴシック" pitchFamily="34" charset="-128"/>
            </a:endParaRPr>
          </a:p>
        </p:txBody>
      </p:sp>
      <p:sp>
        <p:nvSpPr>
          <p:cNvPr id="236559" name="Rectangle 40"/>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eaLnBrk="0" fontAlgn="base" hangingPunct="0">
              <a:spcBef>
                <a:spcPct val="0"/>
              </a:spcBef>
              <a:spcAft>
                <a:spcPct val="0"/>
              </a:spcAft>
              <a:defRPr/>
            </a:pPr>
            <a:endParaRPr lang="en-US">
              <a:solidFill>
                <a:srgbClr val="000000"/>
              </a:solidFill>
              <a:latin typeface="Arial" charset="0"/>
              <a:ea typeface="ＭＳ Ｐゴシック" pitchFamily="34" charset="-128"/>
            </a:endParaRPr>
          </a:p>
        </p:txBody>
      </p:sp>
    </p:spTree>
    <p:extLst>
      <p:ext uri="{BB962C8B-B14F-4D97-AF65-F5344CB8AC3E}">
        <p14:creationId xmlns:p14="http://schemas.microsoft.com/office/powerpoint/2010/main" val="27578912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22707193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Title 1"/>
          <p:cNvSpPr>
            <a:spLocks noGrp="1"/>
          </p:cNvSpPr>
          <p:nvPr>
            <p:ph type="title"/>
          </p:nvPr>
        </p:nvSpPr>
        <p:spPr/>
        <p:txBody>
          <a:bodyPr/>
          <a:lstStyle/>
          <a:p>
            <a:pPr algn="ctr">
              <a:defRPr/>
            </a:pPr>
            <a:r>
              <a:rPr lang="fr-FR" cap="none" noProof="0" smtClean="0">
                <a:solidFill>
                  <a:schemeClr val="tx1"/>
                </a:solidFill>
                <a:ea typeface="ＭＳ Ｐゴシック" pitchFamily="34" charset="-128"/>
              </a:rPr>
              <a:t>SESSION 3</a:t>
            </a:r>
          </a:p>
        </p:txBody>
      </p:sp>
      <p:sp>
        <p:nvSpPr>
          <p:cNvPr id="253955" name="Text Placeholder 2"/>
          <p:cNvSpPr>
            <a:spLocks noGrp="1"/>
          </p:cNvSpPr>
          <p:nvPr>
            <p:ph type="body" idx="1"/>
          </p:nvPr>
        </p:nvSpPr>
        <p:spPr/>
        <p:txBody>
          <a:bodyPr/>
          <a:lstStyle/>
          <a:p>
            <a:pPr algn="ctr">
              <a:defRPr/>
            </a:pPr>
            <a:r>
              <a:rPr lang="fr-FR" sz="3600" b="1" noProof="0" dirty="0" smtClean="0">
                <a:solidFill>
                  <a:schemeClr val="tx1"/>
                </a:solidFill>
                <a:ea typeface="ＭＳ Ｐゴシック" pitchFamily="34" charset="-128"/>
              </a:rPr>
              <a:t>Évaluations axées sur les points forts</a:t>
            </a:r>
          </a:p>
          <a:p>
            <a:pPr algn="ctr">
              <a:defRPr/>
            </a:pPr>
            <a:endParaRPr lang="fr-FR" sz="3600" b="1"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13921931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Title 1"/>
          <p:cNvSpPr>
            <a:spLocks noGrp="1"/>
          </p:cNvSpPr>
          <p:nvPr>
            <p:ph type="title"/>
          </p:nvPr>
        </p:nvSpPr>
        <p:spPr/>
        <p:txBody>
          <a:bodyPr/>
          <a:lstStyle/>
          <a:p>
            <a:pPr>
              <a:defRPr/>
            </a:pPr>
            <a:r>
              <a:rPr lang="fr-FR" b="1" noProof="0" dirty="0" smtClean="0">
                <a:solidFill>
                  <a:schemeClr val="tx1"/>
                </a:solidFill>
                <a:ea typeface="ＭＳ Ｐゴシック" pitchFamily="34" charset="-128"/>
              </a:rPr>
              <a:t>Exemples de points forts</a:t>
            </a:r>
          </a:p>
        </p:txBody>
      </p:sp>
      <p:sp>
        <p:nvSpPr>
          <p:cNvPr id="254979" name="Content Placeholder 2"/>
          <p:cNvSpPr>
            <a:spLocks noGrp="1"/>
          </p:cNvSpPr>
          <p:nvPr>
            <p:ph idx="1"/>
          </p:nvPr>
        </p:nvSpPr>
        <p:spPr>
          <a:xfrm>
            <a:off x="250825" y="1484313"/>
            <a:ext cx="8569325" cy="4392612"/>
          </a:xfrm>
        </p:spPr>
        <p:txBody>
          <a:bodyPr/>
          <a:lstStyle/>
          <a:p>
            <a:pPr>
              <a:buFontTx/>
              <a:buChar char="•"/>
              <a:defRPr/>
            </a:pPr>
            <a:r>
              <a:rPr lang="fr-FR" noProof="0" dirty="0" smtClean="0">
                <a:solidFill>
                  <a:schemeClr val="tx1"/>
                </a:solidFill>
                <a:ea typeface="ＭＳ Ｐゴシック" pitchFamily="34" charset="-128"/>
              </a:rPr>
              <a:t>Unité et loyauté de la famille, disposition à prendre soin des enfants</a:t>
            </a:r>
          </a:p>
          <a:p>
            <a:pPr>
              <a:buFontTx/>
              <a:buChar char="•"/>
              <a:defRPr/>
            </a:pPr>
            <a:r>
              <a:rPr lang="fr-FR" noProof="0" dirty="0" smtClean="0">
                <a:solidFill>
                  <a:schemeClr val="tx1"/>
                </a:solidFill>
                <a:ea typeface="ＭＳ Ｐゴシック" pitchFamily="34" charset="-128"/>
              </a:rPr>
              <a:t>Réseaux familial et communautaire / intégration</a:t>
            </a:r>
          </a:p>
          <a:p>
            <a:pPr>
              <a:buFontTx/>
              <a:buChar char="•"/>
              <a:defRPr/>
            </a:pPr>
            <a:r>
              <a:rPr lang="fr-FR" noProof="0" dirty="0" smtClean="0">
                <a:solidFill>
                  <a:schemeClr val="tx1"/>
                </a:solidFill>
                <a:ea typeface="ＭＳ Ｐゴシック" pitchFamily="34" charset="-128"/>
              </a:rPr>
              <a:t>Situation géographique (accès aux services)</a:t>
            </a:r>
          </a:p>
          <a:p>
            <a:pPr>
              <a:buFontTx/>
              <a:buChar char="•"/>
              <a:defRPr/>
            </a:pPr>
            <a:r>
              <a:rPr lang="fr-FR" noProof="0" dirty="0" smtClean="0">
                <a:solidFill>
                  <a:schemeClr val="tx1"/>
                </a:solidFill>
                <a:ea typeface="ＭＳ Ｐゴシック" pitchFamily="34" charset="-128"/>
              </a:rPr>
              <a:t>Sensibilisation aux problèmes et services</a:t>
            </a:r>
          </a:p>
          <a:p>
            <a:pPr>
              <a:buFontTx/>
              <a:buChar char="•"/>
              <a:defRPr/>
            </a:pPr>
            <a:r>
              <a:rPr lang="fr-FR" noProof="0" dirty="0" smtClean="0">
                <a:solidFill>
                  <a:schemeClr val="tx1"/>
                </a:solidFill>
                <a:ea typeface="ＭＳ Ｐゴシック" pitchFamily="34" charset="-128"/>
              </a:rPr>
              <a:t>Ressources financières </a:t>
            </a:r>
          </a:p>
          <a:p>
            <a:pPr>
              <a:buFontTx/>
              <a:buChar char="•"/>
              <a:defRPr/>
            </a:pPr>
            <a:r>
              <a:rPr lang="fr-FR" noProof="0" dirty="0" smtClean="0">
                <a:solidFill>
                  <a:schemeClr val="tx1"/>
                </a:solidFill>
                <a:ea typeface="ＭＳ Ｐゴシック" pitchFamily="34" charset="-128"/>
              </a:rPr>
              <a:t>Religion / spiritualité</a:t>
            </a:r>
          </a:p>
          <a:p>
            <a:pPr>
              <a:buFontTx/>
              <a:buChar char="•"/>
              <a:defRPr/>
            </a:pPr>
            <a:r>
              <a:rPr lang="fr-FR" noProof="0" dirty="0" smtClean="0">
                <a:solidFill>
                  <a:schemeClr val="tx1"/>
                </a:solidFill>
                <a:ea typeface="ＭＳ Ｐゴシック" pitchFamily="34" charset="-128"/>
              </a:rPr>
              <a:t>Auto-prise en charge et maturité</a:t>
            </a:r>
          </a:p>
          <a:p>
            <a:pPr>
              <a:buFontTx/>
              <a:buChar char="•"/>
              <a:defRPr/>
            </a:pPr>
            <a:r>
              <a:rPr lang="fr-FR" noProof="0" dirty="0" smtClean="0">
                <a:solidFill>
                  <a:schemeClr val="tx1"/>
                </a:solidFill>
                <a:ea typeface="ＭＳ Ｐゴシック" pitchFamily="34" charset="-128"/>
              </a:rPr>
              <a:t>Disposition à rechercher de l'aide / s'engager dans la gestion de cas</a:t>
            </a:r>
          </a:p>
          <a:p>
            <a:pPr>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11404844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Title 1"/>
          <p:cNvSpPr>
            <a:spLocks noGrp="1"/>
          </p:cNvSpPr>
          <p:nvPr>
            <p:ph type="title"/>
          </p:nvPr>
        </p:nvSpPr>
        <p:spPr>
          <a:xfrm>
            <a:off x="250825" y="836613"/>
            <a:ext cx="8723313" cy="720725"/>
          </a:xfrm>
        </p:spPr>
        <p:txBody>
          <a:bodyPr/>
          <a:lstStyle/>
          <a:p>
            <a:pPr>
              <a:defRPr/>
            </a:pPr>
            <a:r>
              <a:rPr lang="fr-FR" b="1" noProof="0" smtClean="0">
                <a:solidFill>
                  <a:schemeClr val="tx1"/>
                </a:solidFill>
                <a:ea typeface="ＭＳ Ｐゴシック" pitchFamily="34" charset="-128"/>
              </a:rPr>
              <a:t>POINTS CLÉS DE L’APPRENTISSAGE</a:t>
            </a:r>
          </a:p>
        </p:txBody>
      </p:sp>
      <p:sp>
        <p:nvSpPr>
          <p:cNvPr id="256003" name="Content Placeholder 2"/>
          <p:cNvSpPr>
            <a:spLocks noGrp="1"/>
          </p:cNvSpPr>
          <p:nvPr>
            <p:ph idx="1"/>
          </p:nvPr>
        </p:nvSpPr>
        <p:spPr>
          <a:xfrm>
            <a:off x="250825" y="1484313"/>
            <a:ext cx="8893175" cy="4392612"/>
          </a:xfrm>
        </p:spPr>
        <p:txBody>
          <a:bodyPr/>
          <a:lstStyle/>
          <a:p>
            <a:pPr>
              <a:buFont typeface="Wingdings" charset="2"/>
              <a:buChar char="ü"/>
              <a:defRPr/>
            </a:pPr>
            <a:r>
              <a:rPr lang="fr-FR" altLang="en-US" sz="2100" b="1" noProof="0" dirty="0" smtClean="0">
                <a:solidFill>
                  <a:schemeClr val="tx1"/>
                </a:solidFill>
                <a:ea typeface="ＭＳ Ｐゴシック" pitchFamily="34" charset="-128"/>
              </a:rPr>
              <a:t>Décourager les pratiques de</a:t>
            </a:r>
            <a:r>
              <a:rPr lang="fr-FR" altLang="en-US" sz="2100" noProof="0" dirty="0" smtClean="0">
                <a:solidFill>
                  <a:schemeClr val="tx1"/>
                </a:solidFill>
                <a:ea typeface="ＭＳ Ｐゴシック" pitchFamily="34" charset="-128"/>
              </a:rPr>
              <a:t> stigmatisation/discrimination (par exemple </a:t>
            </a:r>
            <a:r>
              <a:rPr lang="fr-FR" altLang="en-US" sz="2100" b="1" noProof="0" dirty="0" smtClean="0">
                <a:solidFill>
                  <a:schemeClr val="tx1"/>
                </a:solidFill>
                <a:ea typeface="ＭＳ Ｐゴシック" pitchFamily="34" charset="-128"/>
              </a:rPr>
              <a:t>l'étiquetage)</a:t>
            </a:r>
          </a:p>
          <a:p>
            <a:pPr>
              <a:buFont typeface="Wingdings" charset="2"/>
              <a:buChar char="ü"/>
              <a:defRPr/>
            </a:pPr>
            <a:r>
              <a:rPr lang="fr-FR" altLang="en-US" sz="2100" noProof="0" dirty="0" smtClean="0">
                <a:solidFill>
                  <a:schemeClr val="tx1"/>
                </a:solidFill>
                <a:ea typeface="ＭＳ Ｐゴシック" pitchFamily="34" charset="-128"/>
              </a:rPr>
              <a:t>Se focaliser sur la </a:t>
            </a:r>
            <a:r>
              <a:rPr lang="fr-FR" altLang="en-US" sz="2100" b="1" noProof="0" dirty="0" smtClean="0">
                <a:solidFill>
                  <a:schemeClr val="tx1"/>
                </a:solidFill>
                <a:ea typeface="ＭＳ Ｐゴシック" pitchFamily="34" charset="-128"/>
              </a:rPr>
              <a:t>résilience</a:t>
            </a:r>
            <a:r>
              <a:rPr lang="fr-FR" altLang="en-US" sz="2100" noProof="0" dirty="0" smtClean="0">
                <a:solidFill>
                  <a:schemeClr val="tx1"/>
                </a:solidFill>
                <a:ea typeface="ＭＳ Ｐゴシック" pitchFamily="34" charset="-128"/>
              </a:rPr>
              <a:t> et les </a:t>
            </a:r>
            <a:r>
              <a:rPr lang="fr-FR" altLang="en-US" sz="2100" b="1" noProof="0" dirty="0" smtClean="0">
                <a:solidFill>
                  <a:schemeClr val="tx1"/>
                </a:solidFill>
                <a:ea typeface="ＭＳ Ｐゴシック" pitchFamily="34" charset="-128"/>
              </a:rPr>
              <a:t>ressources</a:t>
            </a:r>
            <a:r>
              <a:rPr lang="fr-FR" altLang="en-US" sz="2100" noProof="0" dirty="0" smtClean="0">
                <a:solidFill>
                  <a:schemeClr val="tx1"/>
                </a:solidFill>
                <a:ea typeface="ＭＳ Ｐゴシック" pitchFamily="34" charset="-128"/>
              </a:rPr>
              <a:t> de l'enfant et de la famille. </a:t>
            </a:r>
          </a:p>
          <a:p>
            <a:pPr>
              <a:buFont typeface="Wingdings" charset="2"/>
              <a:buChar char="ü"/>
              <a:defRPr/>
            </a:pPr>
            <a:r>
              <a:rPr lang="fr-FR" altLang="en-US" sz="2100" noProof="0" dirty="0" smtClean="0">
                <a:solidFill>
                  <a:schemeClr val="tx1"/>
                </a:solidFill>
                <a:ea typeface="ＭＳ Ｐゴシック" pitchFamily="34" charset="-128"/>
              </a:rPr>
              <a:t>Éviter de porter atteinte aux </a:t>
            </a:r>
            <a:r>
              <a:rPr lang="fr-FR" altLang="en-US" sz="2100" b="1" noProof="0" dirty="0" smtClean="0">
                <a:solidFill>
                  <a:schemeClr val="tx1"/>
                </a:solidFill>
                <a:ea typeface="ＭＳ Ｐゴシック" pitchFamily="34" charset="-128"/>
              </a:rPr>
              <a:t>mécanismes </a:t>
            </a:r>
            <a:r>
              <a:rPr lang="fr-FR" altLang="en-US" sz="2100" noProof="0" dirty="0" smtClean="0">
                <a:solidFill>
                  <a:schemeClr val="tx1"/>
                </a:solidFill>
                <a:ea typeface="ＭＳ Ｐゴシック" pitchFamily="34" charset="-128"/>
              </a:rPr>
              <a:t>familiaux/communautaires existants de </a:t>
            </a:r>
            <a:r>
              <a:rPr lang="fr-FR" altLang="en-US" sz="2100" b="1" noProof="0" dirty="0" smtClean="0">
                <a:solidFill>
                  <a:schemeClr val="tx1"/>
                </a:solidFill>
                <a:ea typeface="ＭＳ Ｐゴシック" pitchFamily="34" charset="-128"/>
              </a:rPr>
              <a:t>protection</a:t>
            </a:r>
          </a:p>
          <a:p>
            <a:pPr>
              <a:buFont typeface="Wingdings" charset="2"/>
              <a:buChar char="ü"/>
              <a:defRPr/>
            </a:pPr>
            <a:r>
              <a:rPr lang="fr-FR" altLang="en-US" sz="2100" noProof="0" dirty="0" smtClean="0">
                <a:solidFill>
                  <a:schemeClr val="tx1"/>
                </a:solidFill>
                <a:ea typeface="ＭＳ Ｐゴシック" pitchFamily="34" charset="-128"/>
              </a:rPr>
              <a:t>Font généralement l'objet de réponses positives de la part des enfants et des familles : chacun a des forces et peut être soutenu pour les reconnaître - le manque de certaine points forts n'est pas un échec. </a:t>
            </a:r>
            <a:endParaRPr lang="fr-FR" altLang="en-US" sz="1000" noProof="0" dirty="0" smtClean="0">
              <a:solidFill>
                <a:schemeClr val="tx1"/>
              </a:solidFill>
              <a:ea typeface="ＭＳ Ｐゴシック" pitchFamily="34" charset="-128"/>
            </a:endParaRPr>
          </a:p>
          <a:p>
            <a:pPr>
              <a:buFont typeface="Wingdings" charset="2"/>
              <a:buChar char="ü"/>
              <a:defRPr/>
            </a:pPr>
            <a:r>
              <a:rPr lang="fr-FR" altLang="en-US" sz="2100" noProof="0" dirty="0" smtClean="0">
                <a:solidFill>
                  <a:schemeClr val="tx1"/>
                </a:solidFill>
                <a:ea typeface="ＭＳ Ｐゴシック" pitchFamily="34" charset="-128"/>
              </a:rPr>
              <a:t>Présentez-vous comme un partenaire / facilitateur plutôt qu'un expert</a:t>
            </a:r>
          </a:p>
          <a:p>
            <a:pPr>
              <a:buFont typeface="Wingdings" charset="2"/>
              <a:buChar char="ü"/>
              <a:defRPr/>
            </a:pPr>
            <a:r>
              <a:rPr lang="fr-FR" altLang="en-US" sz="2100" noProof="0" dirty="0" smtClean="0">
                <a:solidFill>
                  <a:schemeClr val="tx1"/>
                </a:solidFill>
                <a:ea typeface="ＭＳ Ｐゴシック" pitchFamily="34" charset="-128"/>
              </a:rPr>
              <a:t>Écoutez attentivement les antécédents de l'enfant et de la famille pour identifier les forces et le potentiel de l'utilisation de ces données pour résoudre les problèmes. </a:t>
            </a:r>
          </a:p>
          <a:p>
            <a:pPr>
              <a:buFontTx/>
              <a:buChar char="•"/>
              <a:defRPr/>
            </a:pPr>
            <a:endParaRPr lang="fr-FR" altLang="en-US" noProof="0" dirty="0" smtClean="0">
              <a:solidFill>
                <a:schemeClr val="tx1"/>
              </a:solidFill>
              <a:ea typeface="ＭＳ Ｐゴシック" pitchFamily="34" charset="-128"/>
            </a:endParaRPr>
          </a:p>
          <a:p>
            <a:pPr>
              <a:defRPr/>
            </a:pPr>
            <a:endParaRPr lang="fr-FR" altLang="en-US"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38573980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22707193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Title 1"/>
          <p:cNvSpPr>
            <a:spLocks noGrp="1"/>
          </p:cNvSpPr>
          <p:nvPr>
            <p:ph type="title"/>
          </p:nvPr>
        </p:nvSpPr>
        <p:spPr/>
        <p:txBody>
          <a:bodyPr/>
          <a:lstStyle/>
          <a:p>
            <a:pPr algn="ctr">
              <a:defRPr/>
            </a:pPr>
            <a:r>
              <a:rPr lang="fr-FR" cap="none" noProof="0" smtClean="0">
                <a:solidFill>
                  <a:schemeClr val="tx1"/>
                </a:solidFill>
                <a:ea typeface="ＭＳ Ｐゴシック" pitchFamily="34" charset="-128"/>
              </a:rPr>
              <a:t>Exercice 4</a:t>
            </a:r>
          </a:p>
        </p:txBody>
      </p:sp>
      <p:sp>
        <p:nvSpPr>
          <p:cNvPr id="257027" name="Text Placeholder 2"/>
          <p:cNvSpPr>
            <a:spLocks noGrp="1"/>
          </p:cNvSpPr>
          <p:nvPr>
            <p:ph type="body" idx="1"/>
          </p:nvPr>
        </p:nvSpPr>
        <p:spPr/>
        <p:txBody>
          <a:bodyPr/>
          <a:lstStyle/>
          <a:p>
            <a:pPr algn="ctr">
              <a:defRPr/>
            </a:pPr>
            <a:r>
              <a:rPr lang="fr-FR" sz="3600" b="1" noProof="0" smtClean="0">
                <a:solidFill>
                  <a:schemeClr val="tx1"/>
                </a:solidFill>
                <a:ea typeface="ＭＳ Ｐゴシック" pitchFamily="34" charset="-128"/>
              </a:rPr>
              <a:t>Facultés d'observation</a:t>
            </a:r>
          </a:p>
          <a:p>
            <a:pPr>
              <a:defRPr/>
            </a:pPr>
            <a:endParaRPr lang="fr-FR" sz="3600" b="1" noProof="0" smtClean="0">
              <a:solidFill>
                <a:schemeClr val="tx1"/>
              </a:solidFill>
              <a:ea typeface="ＭＳ Ｐゴシック" pitchFamily="34" charset="-128"/>
            </a:endParaRPr>
          </a:p>
        </p:txBody>
      </p:sp>
    </p:spTree>
    <p:extLst>
      <p:ext uri="{BB962C8B-B14F-4D97-AF65-F5344CB8AC3E}">
        <p14:creationId xmlns:p14="http://schemas.microsoft.com/office/powerpoint/2010/main" val="10025898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Title 1"/>
          <p:cNvSpPr>
            <a:spLocks noGrp="1"/>
          </p:cNvSpPr>
          <p:nvPr>
            <p:ph type="title"/>
          </p:nvPr>
        </p:nvSpPr>
        <p:spPr/>
        <p:txBody>
          <a:bodyPr/>
          <a:lstStyle/>
          <a:p>
            <a:pPr>
              <a:defRPr/>
            </a:pPr>
            <a:endParaRPr lang="fr-FR" noProof="0" smtClean="0">
              <a:solidFill>
                <a:schemeClr val="tx1"/>
              </a:solidFill>
              <a:ea typeface="ＭＳ Ｐゴシック" pitchFamily="34" charset="-128"/>
            </a:endParaRPr>
          </a:p>
        </p:txBody>
      </p:sp>
      <p:pic>
        <p:nvPicPr>
          <p:cNvPr id="258051" name="Content Placeholder 3"/>
          <p:cNvPicPr>
            <a:picLocks noGrp="1" noChangeAspect="1"/>
          </p:cNvPicPr>
          <p:nvPr>
            <p:ph idx="1"/>
          </p:nvPr>
        </p:nvPicPr>
        <p:blipFill>
          <a:blip r:embed="rId2"/>
          <a:srcRect/>
          <a:stretch>
            <a:fillRect/>
          </a:stretch>
        </p:blipFill>
        <p:spPr>
          <a:xfrm>
            <a:off x="1089025" y="1700213"/>
            <a:ext cx="6100763" cy="4392612"/>
          </a:xfrm>
        </p:spPr>
      </p:pic>
    </p:spTree>
    <p:extLst>
      <p:ext uri="{BB962C8B-B14F-4D97-AF65-F5344CB8AC3E}">
        <p14:creationId xmlns:p14="http://schemas.microsoft.com/office/powerpoint/2010/main" val="35046127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Title 1"/>
          <p:cNvSpPr>
            <a:spLocks noGrp="1"/>
          </p:cNvSpPr>
          <p:nvPr>
            <p:ph type="title"/>
          </p:nvPr>
        </p:nvSpPr>
        <p:spPr/>
        <p:txBody>
          <a:bodyPr/>
          <a:lstStyle/>
          <a:p>
            <a:pPr>
              <a:defRPr/>
            </a:pPr>
            <a:endParaRPr lang="fr-FR" noProof="0" smtClean="0">
              <a:solidFill>
                <a:schemeClr val="tx1"/>
              </a:solidFill>
              <a:ea typeface="ＭＳ Ｐゴシック" pitchFamily="34" charset="-128"/>
            </a:endParaRPr>
          </a:p>
        </p:txBody>
      </p:sp>
      <p:pic>
        <p:nvPicPr>
          <p:cNvPr id="259075" name="Content Placeholder 5"/>
          <p:cNvPicPr>
            <a:picLocks noGrp="1" noChangeAspect="1"/>
          </p:cNvPicPr>
          <p:nvPr>
            <p:ph idx="1"/>
          </p:nvPr>
        </p:nvPicPr>
        <p:blipFill>
          <a:blip r:embed="rId2"/>
          <a:srcRect/>
          <a:stretch>
            <a:fillRect/>
          </a:stretch>
        </p:blipFill>
        <p:spPr>
          <a:xfrm>
            <a:off x="1089025" y="1700213"/>
            <a:ext cx="6100763" cy="4392612"/>
          </a:xfrm>
        </p:spPr>
      </p:pic>
    </p:spTree>
    <p:extLst>
      <p:ext uri="{BB962C8B-B14F-4D97-AF65-F5344CB8AC3E}">
        <p14:creationId xmlns:p14="http://schemas.microsoft.com/office/powerpoint/2010/main" val="17787352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Aptitudes à l'évaluation - Observation...</a:t>
            </a:r>
          </a:p>
        </p:txBody>
      </p:sp>
      <p:sp>
        <p:nvSpPr>
          <p:cNvPr id="260099" name="Content Placeholder 2"/>
          <p:cNvSpPr>
            <a:spLocks noGrp="1"/>
          </p:cNvSpPr>
          <p:nvPr>
            <p:ph idx="1"/>
          </p:nvPr>
        </p:nvSpPr>
        <p:spPr>
          <a:xfrm>
            <a:off x="250825" y="1700213"/>
            <a:ext cx="8723313" cy="1584325"/>
          </a:xfrm>
        </p:spPr>
        <p:txBody>
          <a:bodyPr/>
          <a:lstStyle/>
          <a:p>
            <a:pPr>
              <a:defRPr/>
            </a:pPr>
            <a:r>
              <a:rPr lang="fr-FR" altLang="en-US" sz="2200" i="1" noProof="0" smtClean="0">
                <a:solidFill>
                  <a:schemeClr val="tx1"/>
                </a:solidFill>
                <a:ea typeface="ＭＳ Ｐゴシック" pitchFamily="34" charset="-128"/>
              </a:rPr>
              <a:t>« Nous ne percevons jamais les choses telles qu'elles sont ; nous les voyons tels que nous sommes »</a:t>
            </a:r>
          </a:p>
          <a:p>
            <a:pPr>
              <a:defRPr/>
            </a:pPr>
            <a:r>
              <a:rPr lang="fr-FR" altLang="en-US" sz="2200" b="1" noProof="0" smtClean="0">
                <a:solidFill>
                  <a:schemeClr val="tx1"/>
                </a:solidFill>
                <a:ea typeface="ＭＳ Ｐゴシック" pitchFamily="34" charset="-128"/>
              </a:rPr>
              <a:t> </a:t>
            </a:r>
            <a:r>
              <a:rPr lang="fr-FR" altLang="en-US" sz="2200" noProof="0" smtClean="0">
                <a:solidFill>
                  <a:schemeClr val="tx1"/>
                </a:solidFill>
                <a:ea typeface="ＭＳ Ｐゴシック" pitchFamily="34" charset="-128"/>
              </a:rPr>
              <a:t>Notre perception du monde, des personnes et des événements est fonction de plusieurs facteurs : </a:t>
            </a:r>
          </a:p>
        </p:txBody>
      </p:sp>
      <p:sp>
        <p:nvSpPr>
          <p:cNvPr id="260101" name="TextBox 4"/>
          <p:cNvSpPr txBox="1">
            <a:spLocks noChangeArrowheads="1"/>
          </p:cNvSpPr>
          <p:nvPr/>
        </p:nvSpPr>
        <p:spPr bwMode="auto">
          <a:xfrm>
            <a:off x="323850" y="2781300"/>
            <a:ext cx="842962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lvl="1" eaLnBrk="1" fontAlgn="base" hangingPunct="1">
              <a:spcBef>
                <a:spcPct val="0"/>
              </a:spcBef>
              <a:spcAft>
                <a:spcPct val="0"/>
              </a:spcAft>
              <a:buFont typeface="Arial" charset="0"/>
              <a:buChar char="•"/>
            </a:pPr>
            <a:endParaRPr lang="en-AU" altLang="fr-FR" sz="2400" dirty="0">
              <a:solidFill>
                <a:srgbClr val="000000"/>
              </a:solidFill>
              <a:latin typeface="Calibri" pitchFamily="34" charset="0"/>
            </a:endParaRPr>
          </a:p>
          <a:p>
            <a:pPr eaLnBrk="1" fontAlgn="base" hangingPunct="1">
              <a:spcBef>
                <a:spcPct val="0"/>
              </a:spcBef>
              <a:spcAft>
                <a:spcPct val="0"/>
              </a:spcAft>
              <a:buFontTx/>
              <a:buChar char="•"/>
            </a:pPr>
            <a:r>
              <a:rPr lang="en-AU" altLang="fr-FR" sz="2400" dirty="0">
                <a:solidFill>
                  <a:srgbClr val="000000"/>
                </a:solidFill>
                <a:latin typeface="Calibri" pitchFamily="34" charset="0"/>
              </a:rPr>
              <a:t> </a:t>
            </a:r>
            <a:r>
              <a:rPr lang="en-AU" altLang="fr-FR" sz="2400" dirty="0" err="1">
                <a:solidFill>
                  <a:srgbClr val="000000"/>
                </a:solidFill>
                <a:latin typeface="Calibri" pitchFamily="34" charset="0"/>
              </a:rPr>
              <a:t>Ce</a:t>
            </a:r>
            <a:r>
              <a:rPr lang="en-AU" altLang="fr-FR" sz="2400" dirty="0">
                <a:solidFill>
                  <a:srgbClr val="000000"/>
                </a:solidFill>
                <a:latin typeface="Calibri" pitchFamily="34" charset="0"/>
              </a:rPr>
              <a:t> </a:t>
            </a:r>
            <a:r>
              <a:rPr lang="en-AU" altLang="fr-FR" sz="2400" dirty="0" err="1">
                <a:solidFill>
                  <a:srgbClr val="000000"/>
                </a:solidFill>
                <a:latin typeface="Calibri" pitchFamily="34" charset="0"/>
              </a:rPr>
              <a:t>que</a:t>
            </a:r>
            <a:r>
              <a:rPr lang="en-AU" altLang="fr-FR" sz="2400" dirty="0">
                <a:solidFill>
                  <a:srgbClr val="000000"/>
                </a:solidFill>
                <a:latin typeface="Calibri" pitchFamily="34" charset="0"/>
              </a:rPr>
              <a:t> nous </a:t>
            </a:r>
            <a:r>
              <a:rPr lang="en-AU" altLang="fr-FR" sz="2400" dirty="0" err="1">
                <a:solidFill>
                  <a:srgbClr val="000000"/>
                </a:solidFill>
                <a:latin typeface="Calibri" pitchFamily="34" charset="0"/>
              </a:rPr>
              <a:t>sommes</a:t>
            </a:r>
            <a:r>
              <a:rPr lang="en-AU" altLang="fr-FR" sz="2400" dirty="0">
                <a:solidFill>
                  <a:srgbClr val="000000"/>
                </a:solidFill>
                <a:latin typeface="Calibri" pitchFamily="34" charset="0"/>
              </a:rPr>
              <a:t>,</a:t>
            </a:r>
          </a:p>
          <a:p>
            <a:pPr eaLnBrk="1" fontAlgn="base" hangingPunct="1">
              <a:spcBef>
                <a:spcPct val="0"/>
              </a:spcBef>
              <a:spcAft>
                <a:spcPct val="0"/>
              </a:spcAft>
              <a:buFontTx/>
              <a:buChar char="•"/>
            </a:pPr>
            <a:r>
              <a:rPr lang="en-AU" altLang="fr-FR" sz="2400" dirty="0">
                <a:solidFill>
                  <a:srgbClr val="000000"/>
                </a:solidFill>
                <a:latin typeface="Calibri" pitchFamily="34" charset="0"/>
              </a:rPr>
              <a:t> </a:t>
            </a:r>
            <a:r>
              <a:rPr lang="en-AU" altLang="fr-FR" sz="2400" dirty="0" err="1">
                <a:solidFill>
                  <a:srgbClr val="000000"/>
                </a:solidFill>
                <a:latin typeface="Calibri" pitchFamily="34" charset="0"/>
              </a:rPr>
              <a:t>D'o</a:t>
            </a:r>
            <a:r>
              <a:rPr lang="en-AU" altLang="fr-FR" sz="2400" dirty="0" err="1">
                <a:solidFill>
                  <a:srgbClr val="000000"/>
                </a:solidFill>
              </a:rPr>
              <a:t>ù</a:t>
            </a:r>
            <a:r>
              <a:rPr lang="en-AU" altLang="fr-FR" sz="2400" dirty="0">
                <a:solidFill>
                  <a:srgbClr val="000000"/>
                </a:solidFill>
                <a:latin typeface="Calibri" pitchFamily="34" charset="0"/>
              </a:rPr>
              <a:t> nous </a:t>
            </a:r>
            <a:r>
              <a:rPr lang="en-AU" altLang="fr-FR" sz="2400" dirty="0" err="1">
                <a:solidFill>
                  <a:srgbClr val="000000"/>
                </a:solidFill>
                <a:latin typeface="Calibri" pitchFamily="34" charset="0"/>
              </a:rPr>
              <a:t>venons</a:t>
            </a:r>
            <a:r>
              <a:rPr lang="en-AU" altLang="fr-FR" sz="2400" dirty="0">
                <a:solidFill>
                  <a:srgbClr val="000000"/>
                </a:solidFill>
                <a:latin typeface="Calibri" pitchFamily="34" charset="0"/>
              </a:rPr>
              <a:t>, </a:t>
            </a:r>
          </a:p>
          <a:p>
            <a:pPr eaLnBrk="1" fontAlgn="base" hangingPunct="1">
              <a:spcBef>
                <a:spcPct val="0"/>
              </a:spcBef>
              <a:spcAft>
                <a:spcPct val="0"/>
              </a:spcAft>
              <a:buFontTx/>
              <a:buChar char="•"/>
            </a:pPr>
            <a:r>
              <a:rPr lang="en-AU" altLang="fr-FR" sz="2400" dirty="0">
                <a:solidFill>
                  <a:srgbClr val="000000"/>
                </a:solidFill>
                <a:latin typeface="Calibri" pitchFamily="34" charset="0"/>
              </a:rPr>
              <a:t> </a:t>
            </a:r>
            <a:r>
              <a:rPr lang="en-AU" altLang="fr-FR" sz="2400" dirty="0" err="1" smtClean="0">
                <a:solidFill>
                  <a:srgbClr val="000000"/>
                </a:solidFill>
                <a:latin typeface="Calibri" pitchFamily="34" charset="0"/>
              </a:rPr>
              <a:t>L'expérience</a:t>
            </a:r>
            <a:r>
              <a:rPr lang="en-AU" altLang="fr-FR" sz="2400" dirty="0" smtClean="0">
                <a:solidFill>
                  <a:srgbClr val="000000"/>
                </a:solidFill>
                <a:latin typeface="Calibri" pitchFamily="34" charset="0"/>
              </a:rPr>
              <a:t> </a:t>
            </a:r>
            <a:r>
              <a:rPr lang="en-AU" altLang="fr-FR" sz="2400" dirty="0" err="1">
                <a:solidFill>
                  <a:srgbClr val="000000"/>
                </a:solidFill>
                <a:latin typeface="Calibri" pitchFamily="34" charset="0"/>
              </a:rPr>
              <a:t>que</a:t>
            </a:r>
            <a:r>
              <a:rPr lang="en-AU" altLang="fr-FR" sz="2400" dirty="0">
                <a:solidFill>
                  <a:srgbClr val="000000"/>
                </a:solidFill>
                <a:latin typeface="Calibri" pitchFamily="34" charset="0"/>
              </a:rPr>
              <a:t> nous </a:t>
            </a:r>
            <a:r>
              <a:rPr lang="en-AU" altLang="fr-FR" sz="2400" dirty="0" err="1">
                <a:solidFill>
                  <a:srgbClr val="000000"/>
                </a:solidFill>
                <a:latin typeface="Calibri" pitchFamily="34" charset="0"/>
              </a:rPr>
              <a:t>avons</a:t>
            </a:r>
            <a:r>
              <a:rPr lang="en-AU" altLang="fr-FR" sz="2400" dirty="0">
                <a:solidFill>
                  <a:srgbClr val="000000"/>
                </a:solidFill>
                <a:latin typeface="Calibri" pitchFamily="34" charset="0"/>
              </a:rPr>
              <a:t> de la vie, </a:t>
            </a:r>
          </a:p>
          <a:p>
            <a:pPr eaLnBrk="1" fontAlgn="base" hangingPunct="1">
              <a:spcBef>
                <a:spcPct val="0"/>
              </a:spcBef>
              <a:spcAft>
                <a:spcPct val="0"/>
              </a:spcAft>
              <a:buFontTx/>
              <a:buChar char="•"/>
            </a:pPr>
            <a:r>
              <a:rPr lang="en-AU" altLang="fr-FR" sz="2400" dirty="0">
                <a:solidFill>
                  <a:srgbClr val="000000"/>
                </a:solidFill>
                <a:latin typeface="Calibri" pitchFamily="34" charset="0"/>
              </a:rPr>
              <a:t> </a:t>
            </a:r>
            <a:r>
              <a:rPr lang="en-AU" altLang="fr-FR" sz="2400" dirty="0" err="1" smtClean="0">
                <a:solidFill>
                  <a:srgbClr val="000000"/>
                </a:solidFill>
                <a:latin typeface="Calibri" pitchFamily="34" charset="0"/>
              </a:rPr>
              <a:t>L’état</a:t>
            </a:r>
            <a:r>
              <a:rPr lang="en-AU" altLang="fr-FR" sz="2400" dirty="0">
                <a:solidFill>
                  <a:srgbClr val="000000"/>
                </a:solidFill>
                <a:latin typeface="Calibri" pitchFamily="34" charset="0"/>
              </a:rPr>
              <a:t> </a:t>
            </a:r>
            <a:r>
              <a:rPr lang="en-AU" altLang="fr-FR" sz="2400" dirty="0" err="1" smtClean="0">
                <a:solidFill>
                  <a:srgbClr val="000000"/>
                </a:solidFill>
                <a:latin typeface="Calibri" pitchFamily="34" charset="0"/>
              </a:rPr>
              <a:t>émotionnel</a:t>
            </a:r>
            <a:r>
              <a:rPr lang="en-AU" altLang="fr-FR" sz="2400" dirty="0" smtClean="0">
                <a:solidFill>
                  <a:srgbClr val="000000"/>
                </a:solidFill>
                <a:latin typeface="Calibri" pitchFamily="34" charset="0"/>
              </a:rPr>
              <a:t> </a:t>
            </a:r>
            <a:r>
              <a:rPr lang="en-AU" altLang="fr-FR" sz="2400" dirty="0" err="1">
                <a:solidFill>
                  <a:srgbClr val="000000"/>
                </a:solidFill>
                <a:latin typeface="Calibri" pitchFamily="34" charset="0"/>
              </a:rPr>
              <a:t>ou</a:t>
            </a:r>
            <a:r>
              <a:rPr lang="en-AU" altLang="fr-FR" sz="2400" dirty="0">
                <a:solidFill>
                  <a:srgbClr val="000000"/>
                </a:solidFill>
                <a:latin typeface="Calibri" pitchFamily="34" charset="0"/>
              </a:rPr>
              <a:t> physique </a:t>
            </a:r>
            <a:r>
              <a:rPr lang="en-AU" altLang="fr-FR" sz="2400" dirty="0" err="1">
                <a:solidFill>
                  <a:srgbClr val="000000"/>
                </a:solidFill>
                <a:latin typeface="Calibri" pitchFamily="34" charset="0"/>
              </a:rPr>
              <a:t>dans</a:t>
            </a:r>
            <a:r>
              <a:rPr lang="en-AU" altLang="fr-FR" sz="2400" dirty="0">
                <a:solidFill>
                  <a:srgbClr val="000000"/>
                </a:solidFill>
                <a:latin typeface="Calibri" pitchFamily="34" charset="0"/>
              </a:rPr>
              <a:t> </a:t>
            </a:r>
            <a:r>
              <a:rPr lang="en-AU" altLang="fr-FR" sz="2400" dirty="0" err="1">
                <a:solidFill>
                  <a:srgbClr val="000000"/>
                </a:solidFill>
                <a:latin typeface="Calibri" pitchFamily="34" charset="0"/>
              </a:rPr>
              <a:t>lequel</a:t>
            </a:r>
            <a:r>
              <a:rPr lang="en-AU" altLang="fr-FR" sz="2400" dirty="0">
                <a:solidFill>
                  <a:srgbClr val="000000"/>
                </a:solidFill>
                <a:latin typeface="Calibri" pitchFamily="34" charset="0"/>
              </a:rPr>
              <a:t> nous nous </a:t>
            </a:r>
            <a:r>
              <a:rPr lang="en-AU" altLang="fr-FR" sz="2400" dirty="0" err="1">
                <a:solidFill>
                  <a:srgbClr val="000000"/>
                </a:solidFill>
                <a:latin typeface="Calibri" pitchFamily="34" charset="0"/>
              </a:rPr>
              <a:t>trouvons</a:t>
            </a:r>
            <a:endParaRPr lang="en-AU" altLang="fr-FR" sz="2400" dirty="0">
              <a:solidFill>
                <a:srgbClr val="000000"/>
              </a:solidFill>
              <a:latin typeface="Calibri" pitchFamily="34" charset="0"/>
            </a:endParaRPr>
          </a:p>
          <a:p>
            <a:pPr eaLnBrk="1" fontAlgn="base" hangingPunct="1">
              <a:spcBef>
                <a:spcPct val="0"/>
              </a:spcBef>
              <a:spcAft>
                <a:spcPct val="0"/>
              </a:spcAft>
              <a:buFontTx/>
              <a:buChar char="•"/>
            </a:pPr>
            <a:r>
              <a:rPr lang="en-AU" altLang="fr-FR" sz="2400" dirty="0">
                <a:solidFill>
                  <a:srgbClr val="000000"/>
                </a:solidFill>
                <a:latin typeface="Calibri" pitchFamily="34" charset="0"/>
              </a:rPr>
              <a:t> Nos </a:t>
            </a:r>
            <a:r>
              <a:rPr lang="en-AU" altLang="fr-FR" sz="2400" dirty="0" err="1">
                <a:solidFill>
                  <a:srgbClr val="000000"/>
                </a:solidFill>
                <a:latin typeface="Calibri" pitchFamily="34" charset="0"/>
              </a:rPr>
              <a:t>croyances</a:t>
            </a:r>
            <a:r>
              <a:rPr lang="en-AU" altLang="fr-FR" sz="2400" dirty="0">
                <a:solidFill>
                  <a:srgbClr val="000000"/>
                </a:solidFill>
                <a:latin typeface="Calibri" pitchFamily="34" charset="0"/>
              </a:rPr>
              <a:t> et </a:t>
            </a:r>
            <a:r>
              <a:rPr lang="en-AU" altLang="fr-FR" sz="2400" dirty="0" err="1">
                <a:solidFill>
                  <a:srgbClr val="000000"/>
                </a:solidFill>
                <a:latin typeface="Calibri" pitchFamily="34" charset="0"/>
              </a:rPr>
              <a:t>valeurs</a:t>
            </a:r>
            <a:endParaRPr lang="en-AU" altLang="fr-FR" sz="2400" dirty="0">
              <a:solidFill>
                <a:srgbClr val="000000"/>
              </a:solidFill>
              <a:latin typeface="Calibri" pitchFamily="34" charset="0"/>
            </a:endParaRPr>
          </a:p>
          <a:p>
            <a:pPr eaLnBrk="1" fontAlgn="base" hangingPunct="1">
              <a:spcBef>
                <a:spcPct val="0"/>
              </a:spcBef>
              <a:spcAft>
                <a:spcPct val="0"/>
              </a:spcAft>
              <a:buFontTx/>
              <a:buChar char="•"/>
            </a:pPr>
            <a:r>
              <a:rPr lang="en-AU" altLang="fr-FR" sz="2400" dirty="0">
                <a:solidFill>
                  <a:srgbClr val="000000"/>
                </a:solidFill>
                <a:latin typeface="Calibri" pitchFamily="34" charset="0"/>
              </a:rPr>
              <a:t> </a:t>
            </a:r>
            <a:r>
              <a:rPr lang="en-AU" altLang="fr-FR" sz="2400" dirty="0">
                <a:solidFill>
                  <a:srgbClr val="000000"/>
                </a:solidFill>
                <a:latin typeface="+mn-lt"/>
              </a:rPr>
              <a:t>Nos </a:t>
            </a:r>
            <a:r>
              <a:rPr lang="en-AU" altLang="fr-FR" sz="2400" dirty="0" err="1">
                <a:solidFill>
                  <a:srgbClr val="000000"/>
                </a:solidFill>
                <a:latin typeface="+mn-lt"/>
              </a:rPr>
              <a:t>peurs</a:t>
            </a:r>
            <a:r>
              <a:rPr lang="en-AU" altLang="fr-FR" sz="2400" dirty="0">
                <a:solidFill>
                  <a:srgbClr val="000000"/>
                </a:solidFill>
                <a:latin typeface="+mn-lt"/>
              </a:rPr>
              <a:t> et </a:t>
            </a:r>
            <a:r>
              <a:rPr lang="en-AU" altLang="fr-FR" sz="2400" dirty="0" err="1">
                <a:solidFill>
                  <a:srgbClr val="000000"/>
                </a:solidFill>
                <a:latin typeface="+mn-lt"/>
              </a:rPr>
              <a:t>désirs</a:t>
            </a:r>
            <a:r>
              <a:rPr lang="en-AU" altLang="fr-FR" sz="2400" dirty="0">
                <a:solidFill>
                  <a:srgbClr val="000000"/>
                </a:solidFill>
                <a:latin typeface="+mn-lt"/>
              </a:rPr>
              <a:t> </a:t>
            </a:r>
            <a:r>
              <a:rPr lang="en-AU" altLang="fr-FR" sz="2400" dirty="0" err="1">
                <a:solidFill>
                  <a:srgbClr val="000000"/>
                </a:solidFill>
                <a:latin typeface="+mn-lt"/>
              </a:rPr>
              <a:t>projetés</a:t>
            </a:r>
            <a:r>
              <a:rPr lang="en-AU" altLang="fr-FR" sz="2400" dirty="0">
                <a:solidFill>
                  <a:srgbClr val="000000"/>
                </a:solidFill>
                <a:latin typeface="+mn-lt"/>
              </a:rPr>
              <a:t> </a:t>
            </a:r>
            <a:r>
              <a:rPr lang="en-AU" altLang="fr-FR" sz="2400" dirty="0" err="1">
                <a:solidFill>
                  <a:srgbClr val="000000"/>
                </a:solidFill>
                <a:latin typeface="+mn-lt"/>
              </a:rPr>
              <a:t>dans</a:t>
            </a:r>
            <a:r>
              <a:rPr lang="en-AU" altLang="fr-FR" sz="2400" dirty="0">
                <a:solidFill>
                  <a:srgbClr val="000000"/>
                </a:solidFill>
                <a:latin typeface="+mn-lt"/>
              </a:rPr>
              <a:t> la </a:t>
            </a:r>
            <a:r>
              <a:rPr lang="en-AU" altLang="fr-FR" sz="2400" dirty="0" err="1">
                <a:solidFill>
                  <a:srgbClr val="000000"/>
                </a:solidFill>
                <a:latin typeface="+mn-lt"/>
              </a:rPr>
              <a:t>réalité</a:t>
            </a:r>
            <a:endParaRPr lang="en-AU" altLang="fr-FR" sz="2400" dirty="0">
              <a:solidFill>
                <a:srgbClr val="000000"/>
              </a:solidFill>
              <a:latin typeface="+mn-lt"/>
            </a:endParaRPr>
          </a:p>
          <a:p>
            <a:pPr eaLnBrk="1" fontAlgn="base" hangingPunct="1">
              <a:spcBef>
                <a:spcPct val="0"/>
              </a:spcBef>
              <a:spcAft>
                <a:spcPct val="0"/>
              </a:spcAft>
            </a:pPr>
            <a:r>
              <a:rPr lang="en-AU" altLang="fr-FR" sz="2400" dirty="0">
                <a:solidFill>
                  <a:srgbClr val="000000"/>
                </a:solidFill>
              </a:rPr>
              <a:t>          </a:t>
            </a:r>
            <a:r>
              <a:rPr lang="en-AU" altLang="fr-FR" i="1" dirty="0">
                <a:solidFill>
                  <a:srgbClr val="000000"/>
                </a:solidFill>
              </a:rPr>
              <a:t>Source : </a:t>
            </a:r>
            <a:r>
              <a:rPr lang="en-AU" altLang="fr-FR" i="1" dirty="0" err="1">
                <a:solidFill>
                  <a:srgbClr val="000000"/>
                </a:solidFill>
              </a:rPr>
              <a:t>Travailler</a:t>
            </a:r>
            <a:r>
              <a:rPr lang="en-AU" altLang="fr-FR" i="1" dirty="0">
                <a:solidFill>
                  <a:srgbClr val="000000"/>
                </a:solidFill>
              </a:rPr>
              <a:t> avec les </a:t>
            </a:r>
            <a:r>
              <a:rPr lang="en-AU" altLang="fr-FR" i="1" dirty="0" err="1">
                <a:solidFill>
                  <a:srgbClr val="000000"/>
                </a:solidFill>
              </a:rPr>
              <a:t>enfants</a:t>
            </a:r>
            <a:r>
              <a:rPr lang="en-AU" altLang="fr-FR" i="1" dirty="0">
                <a:solidFill>
                  <a:srgbClr val="000000"/>
                </a:solidFill>
              </a:rPr>
              <a:t> et </a:t>
            </a:r>
            <a:r>
              <a:rPr lang="en-AU" altLang="fr-FR" i="1" dirty="0" err="1">
                <a:solidFill>
                  <a:srgbClr val="000000"/>
                </a:solidFill>
              </a:rPr>
              <a:t>leur</a:t>
            </a:r>
            <a:r>
              <a:rPr lang="en-AU" altLang="fr-FR" i="1" dirty="0">
                <a:solidFill>
                  <a:srgbClr val="000000"/>
                </a:solidFill>
              </a:rPr>
              <a:t> </a:t>
            </a:r>
            <a:r>
              <a:rPr lang="en-AU" altLang="fr-FR" i="1" dirty="0" err="1">
                <a:solidFill>
                  <a:srgbClr val="000000"/>
                </a:solidFill>
              </a:rPr>
              <a:t>environnement</a:t>
            </a:r>
            <a:endParaRPr lang="en-AU" altLang="fr-FR" i="1" dirty="0">
              <a:solidFill>
                <a:srgbClr val="000000"/>
              </a:solidFill>
            </a:endParaRPr>
          </a:p>
        </p:txBody>
      </p:sp>
    </p:spTree>
    <p:extLst>
      <p:ext uri="{BB962C8B-B14F-4D97-AF65-F5344CB8AC3E}">
        <p14:creationId xmlns:p14="http://schemas.microsoft.com/office/powerpoint/2010/main" val="35915167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0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0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Filtres personnels</a:t>
            </a:r>
          </a:p>
        </p:txBody>
      </p:sp>
      <p:sp>
        <p:nvSpPr>
          <p:cNvPr id="261123" name="Content Placeholder 2"/>
          <p:cNvSpPr>
            <a:spLocks noGrp="1"/>
          </p:cNvSpPr>
          <p:nvPr>
            <p:ph idx="1"/>
          </p:nvPr>
        </p:nvSpPr>
        <p:spPr>
          <a:xfrm>
            <a:off x="250825" y="1700213"/>
            <a:ext cx="8502650" cy="4392612"/>
          </a:xfrm>
        </p:spPr>
        <p:txBody>
          <a:bodyPr/>
          <a:lstStyle/>
          <a:p>
            <a:pPr>
              <a:defRPr/>
            </a:pPr>
            <a:endParaRPr lang="fr-FR" b="1" noProof="0" smtClean="0">
              <a:solidFill>
                <a:schemeClr val="tx1"/>
              </a:solidFill>
              <a:ea typeface="ＭＳ Ｐゴシック" pitchFamily="34" charset="-128"/>
            </a:endParaRPr>
          </a:p>
          <a:p>
            <a:pPr>
              <a:buFontTx/>
              <a:buChar char="•"/>
              <a:defRPr/>
            </a:pPr>
            <a:r>
              <a:rPr lang="fr-FR" b="1" noProof="0" smtClean="0">
                <a:solidFill>
                  <a:schemeClr val="tx1"/>
                </a:solidFill>
                <a:ea typeface="ＭＳ Ｐゴシック" pitchFamily="34" charset="-128"/>
              </a:rPr>
              <a:t>Physiologique</a:t>
            </a:r>
            <a:r>
              <a:rPr lang="fr-FR" noProof="0" smtClean="0">
                <a:solidFill>
                  <a:schemeClr val="tx1"/>
                </a:solidFill>
                <a:ea typeface="ＭＳ Ｐゴシック" pitchFamily="34" charset="-128"/>
              </a:rPr>
              <a:t> (sens et émotions).  </a:t>
            </a:r>
          </a:p>
          <a:p>
            <a:pPr>
              <a:buFontTx/>
              <a:buChar char="•"/>
              <a:defRPr/>
            </a:pPr>
            <a:r>
              <a:rPr lang="fr-FR" b="1" noProof="0" smtClean="0">
                <a:solidFill>
                  <a:schemeClr val="tx1"/>
                </a:solidFill>
                <a:ea typeface="ＭＳ Ｐゴシック" pitchFamily="34" charset="-128"/>
              </a:rPr>
              <a:t>Socioculturel </a:t>
            </a:r>
            <a:r>
              <a:rPr lang="fr-FR" noProof="0" smtClean="0">
                <a:solidFill>
                  <a:schemeClr val="tx1"/>
                </a:solidFill>
                <a:ea typeface="ＭＳ Ｐゴシック" pitchFamily="34" charset="-128"/>
              </a:rPr>
              <a:t>(codes de comportement, valeurs, genre, etc.). </a:t>
            </a:r>
          </a:p>
          <a:p>
            <a:pPr>
              <a:buFontTx/>
              <a:buChar char="•"/>
              <a:defRPr/>
            </a:pPr>
            <a:r>
              <a:rPr lang="fr-FR" b="1" noProof="0" smtClean="0">
                <a:solidFill>
                  <a:schemeClr val="tx1"/>
                </a:solidFill>
                <a:ea typeface="ＭＳ Ｐゴシック" pitchFamily="34" charset="-128"/>
              </a:rPr>
              <a:t>Expérientiel </a:t>
            </a:r>
            <a:r>
              <a:rPr lang="fr-FR" noProof="0" smtClean="0">
                <a:solidFill>
                  <a:schemeClr val="tx1"/>
                </a:solidFill>
                <a:ea typeface="ＭＳ Ｐゴシック" pitchFamily="34" charset="-128"/>
              </a:rPr>
              <a:t>(différentes expériences de la vie, âge). </a:t>
            </a:r>
          </a:p>
          <a:p>
            <a:pPr>
              <a:defRPr/>
            </a:pPr>
            <a:endParaRPr lang="fr-FR" noProof="0" smtClean="0">
              <a:solidFill>
                <a:schemeClr val="tx1"/>
              </a:solidFill>
              <a:ea typeface="ＭＳ Ｐゴシック" pitchFamily="34" charset="-128"/>
            </a:endParaRPr>
          </a:p>
          <a:p>
            <a:pPr>
              <a:buFontTx/>
              <a:buChar char="•"/>
              <a:defRPr/>
            </a:pPr>
            <a:r>
              <a:rPr lang="fr-FR" noProof="0" smtClean="0">
                <a:solidFill>
                  <a:schemeClr val="tx1"/>
                </a:solidFill>
                <a:ea typeface="ＭＳ Ｐゴシック" pitchFamily="34" charset="-128"/>
              </a:rPr>
              <a:t>Telle est la raison pour laquelle les perceptions subjectives conduisent à différents jugements d'une personne à l'autre</a:t>
            </a:r>
          </a:p>
          <a:p>
            <a:pPr>
              <a:buFontTx/>
              <a:buChar char="•"/>
              <a:defRPr/>
            </a:pPr>
            <a:r>
              <a:rPr lang="fr-FR" noProof="0" smtClean="0">
                <a:solidFill>
                  <a:schemeClr val="tx1"/>
                </a:solidFill>
                <a:ea typeface="ＭＳ Ｐゴシック" pitchFamily="34" charset="-128"/>
              </a:rPr>
              <a:t>Ils passent à travers nos filtres personnels. </a:t>
            </a:r>
          </a:p>
          <a:p>
            <a:pPr>
              <a:defRPr/>
            </a:pPr>
            <a:endParaRPr lang="fr-FR" i="1" noProof="0" smtClean="0">
              <a:solidFill>
                <a:schemeClr val="tx1"/>
              </a:solidFill>
              <a:ea typeface="ＭＳ Ｐゴシック" pitchFamily="34" charset="-128"/>
            </a:endParaRPr>
          </a:p>
          <a:p>
            <a:pPr algn="ctr">
              <a:defRPr/>
            </a:pPr>
            <a:r>
              <a:rPr lang="fr-FR" sz="1800" i="1" noProof="0" smtClean="0">
                <a:solidFill>
                  <a:schemeClr val="tx1"/>
                </a:solidFill>
                <a:ea typeface="ＭＳ Ｐゴシック" pitchFamily="34" charset="-128"/>
              </a:rPr>
              <a:t>Source : Travailler avec les enfants et leur environnement</a:t>
            </a:r>
          </a:p>
        </p:txBody>
      </p:sp>
    </p:spTree>
    <p:extLst>
      <p:ext uri="{BB962C8B-B14F-4D97-AF65-F5344CB8AC3E}">
        <p14:creationId xmlns:p14="http://schemas.microsoft.com/office/powerpoint/2010/main" val="231515846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itle 1"/>
          <p:cNvSpPr>
            <a:spLocks noGrp="1"/>
          </p:cNvSpPr>
          <p:nvPr>
            <p:ph type="title"/>
          </p:nvPr>
        </p:nvSpPr>
        <p:spPr>
          <a:xfrm>
            <a:off x="250825" y="692150"/>
            <a:ext cx="8353623" cy="720725"/>
          </a:xfrm>
        </p:spPr>
        <p:txBody>
          <a:bodyPr/>
          <a:lstStyle/>
          <a:p>
            <a:pPr>
              <a:defRPr/>
            </a:pPr>
            <a:r>
              <a:rPr lang="fr-FR" b="1" noProof="0" dirty="0" smtClean="0">
                <a:solidFill>
                  <a:schemeClr val="tx1"/>
                </a:solidFill>
                <a:ea typeface="ＭＳ Ｐゴシック" pitchFamily="34" charset="-128"/>
              </a:rPr>
              <a:t>Objectif du module et acquis d'apprentissage</a:t>
            </a:r>
          </a:p>
        </p:txBody>
      </p:sp>
      <p:sp>
        <p:nvSpPr>
          <p:cNvPr id="237571" name="Content Placeholder 2"/>
          <p:cNvSpPr>
            <a:spLocks noGrp="1"/>
          </p:cNvSpPr>
          <p:nvPr>
            <p:ph idx="1"/>
          </p:nvPr>
        </p:nvSpPr>
        <p:spPr>
          <a:xfrm>
            <a:off x="250825" y="1557338"/>
            <a:ext cx="8426450" cy="4392612"/>
          </a:xfrm>
        </p:spPr>
        <p:txBody>
          <a:bodyPr/>
          <a:lstStyle/>
          <a:p>
            <a:pPr>
              <a:defRPr/>
            </a:pPr>
            <a:r>
              <a:rPr lang="fr-FR" sz="1800" b="1" noProof="0" dirty="0" smtClean="0">
                <a:solidFill>
                  <a:schemeClr val="tx1"/>
                </a:solidFill>
                <a:ea typeface="ＭＳ Ｐゴシック" pitchFamily="34" charset="-128"/>
              </a:rPr>
              <a:t>Objectif du module : </a:t>
            </a:r>
            <a:r>
              <a:rPr lang="fr-FR" sz="1800" noProof="0" dirty="0" smtClean="0">
                <a:solidFill>
                  <a:schemeClr val="tx1"/>
                </a:solidFill>
                <a:ea typeface="ＭＳ Ｐゴシック" pitchFamily="34" charset="-128"/>
              </a:rPr>
              <a:t>développer les connaissances et aptitudes des participants dans la conduite des évaluations avec et pour les enfants et familles.</a:t>
            </a:r>
          </a:p>
          <a:p>
            <a:pPr>
              <a:defRPr/>
            </a:pPr>
            <a:endParaRPr lang="fr-FR" sz="1800" b="1" noProof="0" dirty="0" smtClean="0">
              <a:solidFill>
                <a:schemeClr val="tx1"/>
              </a:solidFill>
              <a:ea typeface="ＭＳ Ｐゴシック" pitchFamily="34" charset="-128"/>
            </a:endParaRPr>
          </a:p>
          <a:p>
            <a:pPr>
              <a:defRPr/>
            </a:pPr>
            <a:r>
              <a:rPr lang="fr-FR" sz="1800" b="1" noProof="0" dirty="0" smtClean="0">
                <a:solidFill>
                  <a:schemeClr val="tx1"/>
                </a:solidFill>
                <a:ea typeface="ＭＳ Ｐゴシック" pitchFamily="34" charset="-128"/>
              </a:rPr>
              <a:t>Acquis d'apprentissage :</a:t>
            </a:r>
          </a:p>
          <a:p>
            <a:pPr>
              <a:buFontTx/>
              <a:buChar char="•"/>
              <a:defRPr/>
            </a:pPr>
            <a:r>
              <a:rPr lang="fr-FR" sz="1800" noProof="0" dirty="0" smtClean="0">
                <a:solidFill>
                  <a:schemeClr val="tx1"/>
                </a:solidFill>
                <a:ea typeface="ＭＳ Ｐゴシック" pitchFamily="34" charset="-128"/>
              </a:rPr>
              <a:t>Connaître les types, délais et meilleures pratiques en matière d'évaluation. </a:t>
            </a:r>
          </a:p>
          <a:p>
            <a:pPr>
              <a:buFontTx/>
              <a:buChar char="•"/>
              <a:defRPr/>
            </a:pPr>
            <a:r>
              <a:rPr lang="fr-FR" sz="1800" noProof="0" dirty="0" smtClean="0">
                <a:solidFill>
                  <a:schemeClr val="tx1"/>
                </a:solidFill>
                <a:ea typeface="ＭＳ Ｐゴシック" pitchFamily="34" charset="-128"/>
              </a:rPr>
              <a:t>Connaître les éléments de la situation d'un enfant devant être pris en compte dans l'évaluation. </a:t>
            </a:r>
          </a:p>
          <a:p>
            <a:pPr>
              <a:buFontTx/>
              <a:buChar char="•"/>
              <a:defRPr/>
            </a:pPr>
            <a:r>
              <a:rPr lang="fr-FR" sz="1800" noProof="0" dirty="0" smtClean="0">
                <a:solidFill>
                  <a:schemeClr val="tx1"/>
                </a:solidFill>
                <a:ea typeface="ＭＳ Ｐゴシック" pitchFamily="34" charset="-128"/>
              </a:rPr>
              <a:t>Utiliser l'approche d'évaluation axée sur les forces. </a:t>
            </a:r>
          </a:p>
          <a:p>
            <a:pPr>
              <a:buFontTx/>
              <a:buChar char="•"/>
              <a:defRPr/>
            </a:pPr>
            <a:r>
              <a:rPr lang="fr-FR" sz="1800" noProof="0" dirty="0" smtClean="0">
                <a:solidFill>
                  <a:schemeClr val="tx1"/>
                </a:solidFill>
                <a:ea typeface="ＭＳ Ｐゴシック" pitchFamily="34" charset="-128"/>
              </a:rPr>
              <a:t>Reconnaître l'influence de la perception sur l'observation et décrire l'importance de l'observation dans l'évaluation. </a:t>
            </a:r>
          </a:p>
          <a:p>
            <a:pPr>
              <a:buFontTx/>
              <a:buChar char="•"/>
              <a:defRPr/>
            </a:pPr>
            <a:r>
              <a:rPr lang="fr-FR" sz="1800" noProof="0" dirty="0" smtClean="0">
                <a:solidFill>
                  <a:schemeClr val="tx1"/>
                </a:solidFill>
                <a:ea typeface="ＭＳ Ｐゴシック" pitchFamily="34" charset="-128"/>
              </a:rPr>
              <a:t>Savoir comment effectuer des visites à domicile en toute sécurité et efficacement </a:t>
            </a:r>
          </a:p>
          <a:p>
            <a:pPr>
              <a:buFontTx/>
              <a:buChar char="•"/>
              <a:defRPr/>
            </a:pPr>
            <a:r>
              <a:rPr lang="fr-FR" sz="1800" noProof="0" dirty="0" smtClean="0">
                <a:solidFill>
                  <a:schemeClr val="tx1"/>
                </a:solidFill>
                <a:ea typeface="ＭＳ Ｐゴシック" pitchFamily="34" charset="-128"/>
              </a:rPr>
              <a:t>Faire une distinction entre les informations factuelles et les informations non factuelles, et justifier une information non factuelle dans les formulaires de gestion de cas. </a:t>
            </a:r>
          </a:p>
          <a:p>
            <a:pPr>
              <a:buFontTx/>
              <a:buChar char="•"/>
              <a:defRPr/>
            </a:pPr>
            <a:r>
              <a:rPr lang="fr-FR" sz="1800" noProof="0" dirty="0" smtClean="0">
                <a:solidFill>
                  <a:schemeClr val="tx1"/>
                </a:solidFill>
                <a:ea typeface="ＭＳ Ｐゴシック" pitchFamily="34" charset="-128"/>
              </a:rPr>
              <a:t>Planifier une évaluation et analyser les résultats de l'évaluation.</a:t>
            </a:r>
          </a:p>
          <a:p>
            <a:pPr>
              <a:defRPr/>
            </a:pPr>
            <a:endParaRPr lang="fr-FR" sz="2000"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33281178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itle 1"/>
          <p:cNvSpPr>
            <a:spLocks noGrp="1"/>
          </p:cNvSpPr>
          <p:nvPr>
            <p:ph type="title"/>
          </p:nvPr>
        </p:nvSpPr>
        <p:spPr/>
        <p:txBody>
          <a:bodyPr/>
          <a:lstStyle/>
          <a:p>
            <a:r>
              <a:rPr lang="fr-FR" altLang="fr-FR" b="1" noProof="0" smtClean="0">
                <a:solidFill>
                  <a:schemeClr val="tx1"/>
                </a:solidFill>
                <a:ea typeface="ＭＳ Ｐゴシック" pitchFamily="34" charset="-128"/>
              </a:rPr>
              <a:t>Filtres personnels...</a:t>
            </a:r>
          </a:p>
        </p:txBody>
      </p:sp>
      <p:pic>
        <p:nvPicPr>
          <p:cNvPr id="263172" name="Content Placeholder 4"/>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539750" y="1341438"/>
            <a:ext cx="7993063" cy="4175125"/>
          </a:xfrm>
        </p:spPr>
      </p:pic>
      <p:sp>
        <p:nvSpPr>
          <p:cNvPr id="263173" name="TextBox 5"/>
          <p:cNvSpPr txBox="1">
            <a:spLocks noChangeArrowheads="1"/>
          </p:cNvSpPr>
          <p:nvPr/>
        </p:nvSpPr>
        <p:spPr bwMode="auto">
          <a:xfrm>
            <a:off x="1120775" y="5376863"/>
            <a:ext cx="7632700"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endParaRPr lang="en-AU" altLang="fr-FR" i="1">
              <a:solidFill>
                <a:srgbClr val="000000"/>
              </a:solidFill>
            </a:endParaRPr>
          </a:p>
          <a:p>
            <a:pPr algn="ctr" eaLnBrk="1" fontAlgn="base" hangingPunct="1">
              <a:spcBef>
                <a:spcPct val="0"/>
              </a:spcBef>
              <a:spcAft>
                <a:spcPct val="0"/>
              </a:spcAft>
            </a:pPr>
            <a:r>
              <a:rPr lang="en-AU" altLang="fr-FR" sz="1600" i="1">
                <a:solidFill>
                  <a:srgbClr val="000000"/>
                </a:solidFill>
              </a:rPr>
              <a:t>Source : Travailler avec les enfants et leur environnement</a:t>
            </a:r>
          </a:p>
        </p:txBody>
      </p:sp>
      <p:pic>
        <p:nvPicPr>
          <p:cNvPr id="263174" name="Content Placeholder 4"/>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692150" y="1493838"/>
            <a:ext cx="7993063"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175" name="Picture 6" descr="C:\Users\Mariett\Pictures\slide 25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557338"/>
            <a:ext cx="8012112"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962856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Aptitudes à l'évaluation - Observation...</a:t>
            </a:r>
          </a:p>
        </p:txBody>
      </p:sp>
      <p:sp>
        <p:nvSpPr>
          <p:cNvPr id="263171" name="Content Placeholder 2"/>
          <p:cNvSpPr>
            <a:spLocks noGrp="1"/>
          </p:cNvSpPr>
          <p:nvPr>
            <p:ph idx="1"/>
          </p:nvPr>
        </p:nvSpPr>
        <p:spPr>
          <a:xfrm>
            <a:off x="250825" y="1628775"/>
            <a:ext cx="3889375" cy="4392613"/>
          </a:xfrm>
          <a:ln>
            <a:solidFill>
              <a:schemeClr val="accent2"/>
            </a:solidFill>
            <a:miter lim="800000"/>
            <a:headEnd/>
            <a:tailEnd/>
          </a:ln>
        </p:spPr>
        <p:txBody>
          <a:bodyPr/>
          <a:lstStyle/>
          <a:p>
            <a:pPr>
              <a:defRPr/>
            </a:pPr>
            <a:r>
              <a:rPr lang="fr-FR" sz="2200" b="1" noProof="0" dirty="0" smtClean="0">
                <a:solidFill>
                  <a:schemeClr val="tx1"/>
                </a:solidFill>
                <a:ea typeface="ＭＳ Ｐゴシック" pitchFamily="34" charset="-128"/>
              </a:rPr>
              <a:t>Échec =</a:t>
            </a:r>
            <a:r>
              <a:rPr lang="fr-FR" sz="2200" noProof="0" dirty="0" smtClean="0">
                <a:solidFill>
                  <a:schemeClr val="tx1"/>
                </a:solidFill>
                <a:ea typeface="ＭＳ Ｐゴシック" pitchFamily="34" charset="-128"/>
              </a:rPr>
              <a:t> Penser que</a:t>
            </a:r>
          </a:p>
          <a:p>
            <a:pPr>
              <a:defRPr/>
            </a:pPr>
            <a:endParaRPr lang="fr-FR" sz="2200" noProof="0" dirty="0" smtClean="0">
              <a:solidFill>
                <a:schemeClr val="tx1"/>
              </a:solidFill>
              <a:ea typeface="ＭＳ Ｐゴシック" pitchFamily="34" charset="-128"/>
            </a:endParaRPr>
          </a:p>
          <a:p>
            <a:pPr>
              <a:defRPr/>
            </a:pPr>
            <a:r>
              <a:rPr lang="fr-FR" sz="2200" noProof="0" dirty="0" smtClean="0">
                <a:solidFill>
                  <a:schemeClr val="tx1"/>
                </a:solidFill>
                <a:ea typeface="ＭＳ Ｐゴシック" pitchFamily="34" charset="-128"/>
              </a:rPr>
              <a:t>- Ce que je sais, vois et sens est vrai pour tous</a:t>
            </a:r>
          </a:p>
          <a:p>
            <a:pPr>
              <a:defRPr/>
            </a:pPr>
            <a:r>
              <a:rPr lang="fr-FR" sz="2200" noProof="0" dirty="0" smtClean="0">
                <a:solidFill>
                  <a:schemeClr val="tx1"/>
                </a:solidFill>
                <a:ea typeface="ＭＳ Ｐゴシック" pitchFamily="34" charset="-128"/>
              </a:rPr>
              <a:t>- Chacun pense comme moi</a:t>
            </a:r>
          </a:p>
          <a:p>
            <a:pPr>
              <a:defRPr/>
            </a:pPr>
            <a:r>
              <a:rPr lang="fr-FR" sz="2200" noProof="0" dirty="0" smtClean="0">
                <a:solidFill>
                  <a:schemeClr val="tx1"/>
                </a:solidFill>
                <a:ea typeface="ＭＳ Ｐゴシック" pitchFamily="34" charset="-128"/>
              </a:rPr>
              <a:t>- Les choses sont juste telles que je les vois</a:t>
            </a:r>
          </a:p>
          <a:p>
            <a:pPr>
              <a:defRPr/>
            </a:pPr>
            <a:r>
              <a:rPr lang="fr-FR" sz="2200" noProof="0" dirty="0" smtClean="0">
                <a:solidFill>
                  <a:schemeClr val="tx1"/>
                </a:solidFill>
                <a:ea typeface="ＭＳ Ｐゴシック" pitchFamily="34" charset="-128"/>
              </a:rPr>
              <a:t>- Si tu ne perçois pas les choses de la même façon que moi, ça veut dire que tu ne les regardes pas bien / tu es dans l'erreur</a:t>
            </a:r>
          </a:p>
          <a:p>
            <a:pPr>
              <a:defRPr/>
            </a:pPr>
            <a:r>
              <a:rPr lang="fr-FR" sz="2000" noProof="0" dirty="0" smtClean="0">
                <a:solidFill>
                  <a:schemeClr val="tx1"/>
                </a:solidFill>
                <a:ea typeface="ＭＳ Ｐゴシック" pitchFamily="34" charset="-128"/>
              </a:rPr>
              <a:t> </a:t>
            </a:r>
          </a:p>
        </p:txBody>
      </p:sp>
      <p:sp>
        <p:nvSpPr>
          <p:cNvPr id="264197" name="TextBox 4"/>
          <p:cNvSpPr txBox="1">
            <a:spLocks noChangeArrowheads="1"/>
          </p:cNvSpPr>
          <p:nvPr/>
        </p:nvSpPr>
        <p:spPr bwMode="auto">
          <a:xfrm>
            <a:off x="4427538" y="1628775"/>
            <a:ext cx="4300537" cy="415448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AU" altLang="fr-FR" sz="2200" b="1" dirty="0" err="1">
                <a:solidFill>
                  <a:srgbClr val="000000"/>
                </a:solidFill>
                <a:latin typeface="+mn-lt"/>
              </a:rPr>
              <a:t>Succès</a:t>
            </a:r>
            <a:r>
              <a:rPr lang="en-AU" altLang="fr-FR" sz="2200" b="1" dirty="0">
                <a:solidFill>
                  <a:srgbClr val="000000"/>
                </a:solidFill>
                <a:latin typeface="+mn-lt"/>
              </a:rPr>
              <a:t> = </a:t>
            </a:r>
            <a:r>
              <a:rPr lang="en-AU" altLang="fr-FR" sz="2200" dirty="0" err="1">
                <a:solidFill>
                  <a:srgbClr val="000000"/>
                </a:solidFill>
                <a:latin typeface="+mn-lt"/>
              </a:rPr>
              <a:t>Comprendre</a:t>
            </a:r>
            <a:r>
              <a:rPr lang="en-AU" altLang="fr-FR" sz="2200" dirty="0">
                <a:solidFill>
                  <a:srgbClr val="000000"/>
                </a:solidFill>
                <a:latin typeface="+mn-lt"/>
              </a:rPr>
              <a:t> </a:t>
            </a:r>
            <a:r>
              <a:rPr lang="en-AU" altLang="fr-FR" sz="2200" dirty="0" err="1">
                <a:solidFill>
                  <a:srgbClr val="000000"/>
                </a:solidFill>
                <a:latin typeface="+mn-lt"/>
              </a:rPr>
              <a:t>que</a:t>
            </a:r>
            <a:endParaRPr lang="en-AU" altLang="fr-FR" sz="2200" dirty="0">
              <a:solidFill>
                <a:srgbClr val="000000"/>
              </a:solidFill>
              <a:latin typeface="+mn-lt"/>
            </a:endParaRPr>
          </a:p>
          <a:p>
            <a:pPr eaLnBrk="1" fontAlgn="base" hangingPunct="1">
              <a:spcBef>
                <a:spcPct val="0"/>
              </a:spcBef>
              <a:spcAft>
                <a:spcPct val="0"/>
              </a:spcAft>
            </a:pPr>
            <a:endParaRPr lang="en-AU" altLang="fr-FR" sz="2200" dirty="0">
              <a:solidFill>
                <a:srgbClr val="000000"/>
              </a:solidFill>
              <a:latin typeface="+mn-lt"/>
            </a:endParaRPr>
          </a:p>
          <a:p>
            <a:pPr eaLnBrk="1" fontAlgn="base" hangingPunct="1">
              <a:spcBef>
                <a:spcPct val="0"/>
              </a:spcBef>
              <a:spcAft>
                <a:spcPct val="0"/>
              </a:spcAft>
            </a:pPr>
            <a:r>
              <a:rPr lang="en-AU" altLang="fr-FR" sz="2200" dirty="0">
                <a:solidFill>
                  <a:srgbClr val="000000"/>
                </a:solidFill>
                <a:latin typeface="+mn-lt"/>
              </a:rPr>
              <a:t>- Il </a:t>
            </a:r>
            <a:r>
              <a:rPr lang="en-AU" altLang="fr-FR" sz="2200" dirty="0" err="1">
                <a:solidFill>
                  <a:srgbClr val="000000"/>
                </a:solidFill>
                <a:latin typeface="+mn-lt"/>
              </a:rPr>
              <a:t>n'existe</a:t>
            </a:r>
            <a:r>
              <a:rPr lang="en-AU" altLang="fr-FR" sz="2200" dirty="0">
                <a:solidFill>
                  <a:srgbClr val="000000"/>
                </a:solidFill>
                <a:latin typeface="+mn-lt"/>
              </a:rPr>
              <a:t> pas </a:t>
            </a:r>
            <a:r>
              <a:rPr lang="en-AU" altLang="fr-FR" sz="2200" dirty="0" err="1">
                <a:solidFill>
                  <a:srgbClr val="000000"/>
                </a:solidFill>
                <a:latin typeface="+mn-lt"/>
              </a:rPr>
              <a:t>une</a:t>
            </a:r>
            <a:r>
              <a:rPr lang="en-AU" altLang="fr-FR" sz="2200" dirty="0">
                <a:solidFill>
                  <a:srgbClr val="000000"/>
                </a:solidFill>
                <a:latin typeface="+mn-lt"/>
              </a:rPr>
              <a:t> </a:t>
            </a:r>
            <a:r>
              <a:rPr lang="en-AU" altLang="fr-FR" sz="2200" dirty="0" err="1">
                <a:solidFill>
                  <a:srgbClr val="000000"/>
                </a:solidFill>
                <a:latin typeface="+mn-lt"/>
              </a:rPr>
              <a:t>façon</a:t>
            </a:r>
            <a:r>
              <a:rPr lang="en-AU" altLang="fr-FR" sz="2200" dirty="0">
                <a:solidFill>
                  <a:srgbClr val="000000"/>
                </a:solidFill>
                <a:latin typeface="+mn-lt"/>
              </a:rPr>
              <a:t> unique de </a:t>
            </a:r>
            <a:r>
              <a:rPr lang="en-AU" altLang="fr-FR" sz="2200" dirty="0" err="1">
                <a:solidFill>
                  <a:srgbClr val="000000"/>
                </a:solidFill>
                <a:latin typeface="+mn-lt"/>
              </a:rPr>
              <a:t>voir</a:t>
            </a:r>
            <a:r>
              <a:rPr lang="en-AU" altLang="fr-FR" sz="2200" dirty="0">
                <a:solidFill>
                  <a:srgbClr val="000000"/>
                </a:solidFill>
                <a:latin typeface="+mn-lt"/>
              </a:rPr>
              <a:t> les choses - Je </a:t>
            </a:r>
            <a:r>
              <a:rPr lang="en-AU" altLang="fr-FR" sz="2200" dirty="0" err="1">
                <a:solidFill>
                  <a:srgbClr val="000000"/>
                </a:solidFill>
                <a:latin typeface="+mn-lt"/>
              </a:rPr>
              <a:t>vois</a:t>
            </a:r>
            <a:r>
              <a:rPr lang="en-AU" altLang="fr-FR" sz="2200" dirty="0">
                <a:solidFill>
                  <a:srgbClr val="000000"/>
                </a:solidFill>
                <a:latin typeface="+mn-lt"/>
              </a:rPr>
              <a:t> la vie et les gens </a:t>
            </a:r>
            <a:r>
              <a:rPr lang="en-AU" altLang="fr-FR" sz="2200" dirty="0" err="1">
                <a:solidFill>
                  <a:srgbClr val="000000"/>
                </a:solidFill>
                <a:latin typeface="+mn-lt"/>
              </a:rPr>
              <a:t>à</a:t>
            </a:r>
            <a:r>
              <a:rPr lang="en-AU" altLang="fr-FR" sz="2200" dirty="0">
                <a:solidFill>
                  <a:srgbClr val="000000"/>
                </a:solidFill>
                <a:latin typeface="+mn-lt"/>
              </a:rPr>
              <a:t> travers </a:t>
            </a:r>
            <a:r>
              <a:rPr lang="en-AU" altLang="fr-FR" sz="2200" dirty="0" err="1">
                <a:solidFill>
                  <a:srgbClr val="000000"/>
                </a:solidFill>
                <a:latin typeface="+mn-lt"/>
              </a:rPr>
              <a:t>mes</a:t>
            </a:r>
            <a:r>
              <a:rPr lang="en-AU" altLang="fr-FR" sz="2200" dirty="0">
                <a:solidFill>
                  <a:srgbClr val="000000"/>
                </a:solidFill>
                <a:latin typeface="+mn-lt"/>
              </a:rPr>
              <a:t> </a:t>
            </a:r>
            <a:r>
              <a:rPr lang="en-AU" altLang="fr-FR" sz="2200" dirty="0" err="1">
                <a:solidFill>
                  <a:srgbClr val="000000"/>
                </a:solidFill>
                <a:latin typeface="+mn-lt"/>
              </a:rPr>
              <a:t>filtres</a:t>
            </a:r>
            <a:endParaRPr lang="en-AU" altLang="fr-FR" sz="2200" dirty="0">
              <a:solidFill>
                <a:srgbClr val="000000"/>
              </a:solidFill>
              <a:latin typeface="+mn-lt"/>
            </a:endParaRPr>
          </a:p>
          <a:p>
            <a:pPr eaLnBrk="1" fontAlgn="base" hangingPunct="1">
              <a:spcBef>
                <a:spcPct val="0"/>
              </a:spcBef>
              <a:spcAft>
                <a:spcPct val="0"/>
              </a:spcAft>
            </a:pPr>
            <a:r>
              <a:rPr lang="en-AU" altLang="fr-FR" sz="2200" dirty="0">
                <a:solidFill>
                  <a:srgbClr val="000000"/>
                </a:solidFill>
                <a:latin typeface="+mn-lt"/>
              </a:rPr>
              <a:t>- </a:t>
            </a:r>
            <a:r>
              <a:rPr lang="en-AU" altLang="fr-FR" sz="2200" dirty="0" err="1">
                <a:solidFill>
                  <a:srgbClr val="000000"/>
                </a:solidFill>
                <a:latin typeface="+mn-lt"/>
              </a:rPr>
              <a:t>Ce</a:t>
            </a:r>
            <a:r>
              <a:rPr lang="en-AU" altLang="fr-FR" sz="2200" dirty="0">
                <a:solidFill>
                  <a:srgbClr val="000000"/>
                </a:solidFill>
                <a:latin typeface="+mn-lt"/>
              </a:rPr>
              <a:t> </a:t>
            </a:r>
            <a:r>
              <a:rPr lang="en-AU" altLang="fr-FR" sz="2200" dirty="0" err="1">
                <a:solidFill>
                  <a:srgbClr val="000000"/>
                </a:solidFill>
                <a:latin typeface="+mn-lt"/>
              </a:rPr>
              <a:t>que</a:t>
            </a:r>
            <a:r>
              <a:rPr lang="en-AU" altLang="fr-FR" sz="2200" dirty="0">
                <a:solidFill>
                  <a:srgbClr val="000000"/>
                </a:solidFill>
                <a:latin typeface="+mn-lt"/>
              </a:rPr>
              <a:t> je </a:t>
            </a:r>
            <a:r>
              <a:rPr lang="en-AU" altLang="fr-FR" sz="2200" dirty="0" err="1">
                <a:solidFill>
                  <a:srgbClr val="000000"/>
                </a:solidFill>
                <a:latin typeface="+mn-lt"/>
              </a:rPr>
              <a:t>vois</a:t>
            </a:r>
            <a:r>
              <a:rPr lang="en-AU" altLang="fr-FR" sz="2200" dirty="0">
                <a:solidFill>
                  <a:srgbClr val="000000"/>
                </a:solidFill>
                <a:latin typeface="+mn-lt"/>
              </a:rPr>
              <a:t> </a:t>
            </a:r>
            <a:r>
              <a:rPr lang="en-AU" altLang="fr-FR" sz="2200" dirty="0" err="1">
                <a:solidFill>
                  <a:srgbClr val="000000"/>
                </a:solidFill>
                <a:latin typeface="+mn-lt"/>
              </a:rPr>
              <a:t>reflète</a:t>
            </a:r>
            <a:r>
              <a:rPr lang="en-AU" altLang="fr-FR" sz="2200" dirty="0">
                <a:solidFill>
                  <a:srgbClr val="000000"/>
                </a:solidFill>
                <a:latin typeface="+mn-lt"/>
              </a:rPr>
              <a:t> </a:t>
            </a:r>
            <a:r>
              <a:rPr lang="en-AU" altLang="fr-FR" sz="2200" dirty="0" err="1">
                <a:solidFill>
                  <a:srgbClr val="000000"/>
                </a:solidFill>
                <a:latin typeface="+mn-lt"/>
              </a:rPr>
              <a:t>ce</a:t>
            </a:r>
            <a:r>
              <a:rPr lang="en-AU" altLang="fr-FR" sz="2200" dirty="0">
                <a:solidFill>
                  <a:srgbClr val="000000"/>
                </a:solidFill>
                <a:latin typeface="+mn-lt"/>
              </a:rPr>
              <a:t> </a:t>
            </a:r>
            <a:r>
              <a:rPr lang="en-AU" altLang="fr-FR" sz="2200" dirty="0" err="1">
                <a:solidFill>
                  <a:srgbClr val="000000"/>
                </a:solidFill>
                <a:latin typeface="+mn-lt"/>
              </a:rPr>
              <a:t>que</a:t>
            </a:r>
            <a:r>
              <a:rPr lang="en-AU" altLang="fr-FR" sz="2200" dirty="0">
                <a:solidFill>
                  <a:srgbClr val="000000"/>
                </a:solidFill>
                <a:latin typeface="+mn-lt"/>
              </a:rPr>
              <a:t> je </a:t>
            </a:r>
            <a:r>
              <a:rPr lang="en-AU" altLang="fr-FR" sz="2200" dirty="0" err="1">
                <a:solidFill>
                  <a:srgbClr val="000000"/>
                </a:solidFill>
                <a:latin typeface="+mn-lt"/>
              </a:rPr>
              <a:t>pense</a:t>
            </a:r>
            <a:endParaRPr lang="en-AU" altLang="fr-FR" sz="2200" dirty="0">
              <a:solidFill>
                <a:srgbClr val="000000"/>
              </a:solidFill>
              <a:latin typeface="+mn-lt"/>
            </a:endParaRPr>
          </a:p>
          <a:p>
            <a:pPr eaLnBrk="1" fontAlgn="base" hangingPunct="1">
              <a:spcBef>
                <a:spcPct val="0"/>
              </a:spcBef>
              <a:spcAft>
                <a:spcPct val="0"/>
              </a:spcAft>
            </a:pPr>
            <a:r>
              <a:rPr lang="en-AU" altLang="fr-FR" sz="2200" dirty="0">
                <a:solidFill>
                  <a:srgbClr val="000000"/>
                </a:solidFill>
                <a:latin typeface="+mn-lt"/>
              </a:rPr>
              <a:t>- </a:t>
            </a:r>
            <a:r>
              <a:rPr lang="en-AU" altLang="fr-FR" sz="2200" dirty="0" err="1">
                <a:solidFill>
                  <a:srgbClr val="000000"/>
                </a:solidFill>
                <a:latin typeface="+mn-lt"/>
              </a:rPr>
              <a:t>Ce</a:t>
            </a:r>
            <a:r>
              <a:rPr lang="en-AU" altLang="fr-FR" sz="2200" dirty="0">
                <a:solidFill>
                  <a:srgbClr val="000000"/>
                </a:solidFill>
                <a:latin typeface="+mn-lt"/>
              </a:rPr>
              <a:t> qui </a:t>
            </a:r>
            <a:r>
              <a:rPr lang="en-AU" altLang="fr-FR" sz="2200" dirty="0" err="1">
                <a:solidFill>
                  <a:srgbClr val="000000"/>
                </a:solidFill>
                <a:latin typeface="+mn-lt"/>
              </a:rPr>
              <a:t>est</a:t>
            </a:r>
            <a:r>
              <a:rPr lang="en-AU" altLang="fr-FR" sz="2200" dirty="0">
                <a:solidFill>
                  <a:srgbClr val="000000"/>
                </a:solidFill>
                <a:latin typeface="+mn-lt"/>
              </a:rPr>
              <a:t> </a:t>
            </a:r>
            <a:r>
              <a:rPr lang="en-AU" altLang="fr-FR" sz="2200" dirty="0" err="1">
                <a:solidFill>
                  <a:srgbClr val="000000"/>
                </a:solidFill>
                <a:latin typeface="+mn-lt"/>
              </a:rPr>
              <a:t>vrai</a:t>
            </a:r>
            <a:r>
              <a:rPr lang="en-AU" altLang="fr-FR" sz="2200" dirty="0">
                <a:solidFill>
                  <a:srgbClr val="000000"/>
                </a:solidFill>
                <a:latin typeface="+mn-lt"/>
              </a:rPr>
              <a:t> pour </a:t>
            </a:r>
            <a:r>
              <a:rPr lang="en-AU" altLang="fr-FR" sz="2200" dirty="0" err="1">
                <a:solidFill>
                  <a:srgbClr val="000000"/>
                </a:solidFill>
                <a:latin typeface="+mn-lt"/>
              </a:rPr>
              <a:t>moi</a:t>
            </a:r>
            <a:r>
              <a:rPr lang="en-AU" altLang="fr-FR" sz="2200" dirty="0">
                <a:solidFill>
                  <a:srgbClr val="000000"/>
                </a:solidFill>
                <a:latin typeface="+mn-lt"/>
              </a:rPr>
              <a:t> ne </a:t>
            </a:r>
            <a:r>
              <a:rPr lang="en-AU" altLang="fr-FR" sz="2200" dirty="0" err="1">
                <a:solidFill>
                  <a:srgbClr val="000000"/>
                </a:solidFill>
                <a:latin typeface="+mn-lt"/>
              </a:rPr>
              <a:t>l'est</a:t>
            </a:r>
            <a:r>
              <a:rPr lang="en-AU" altLang="fr-FR" sz="2200" dirty="0">
                <a:solidFill>
                  <a:srgbClr val="000000"/>
                </a:solidFill>
                <a:latin typeface="+mn-lt"/>
              </a:rPr>
              <a:t> pas </a:t>
            </a:r>
            <a:r>
              <a:rPr lang="en-AU" altLang="fr-FR" sz="2200" dirty="0" err="1">
                <a:solidFill>
                  <a:srgbClr val="000000"/>
                </a:solidFill>
                <a:latin typeface="+mn-lt"/>
              </a:rPr>
              <a:t>nécessairement</a:t>
            </a:r>
            <a:r>
              <a:rPr lang="en-AU" altLang="fr-FR" sz="2200" dirty="0">
                <a:solidFill>
                  <a:srgbClr val="000000"/>
                </a:solidFill>
                <a:latin typeface="+mn-lt"/>
              </a:rPr>
              <a:t> pour les </a:t>
            </a:r>
            <a:r>
              <a:rPr lang="en-AU" altLang="fr-FR" sz="2200" dirty="0" err="1">
                <a:solidFill>
                  <a:srgbClr val="000000"/>
                </a:solidFill>
                <a:latin typeface="+mn-lt"/>
              </a:rPr>
              <a:t>autres</a:t>
            </a:r>
            <a:endParaRPr lang="en-AU" altLang="fr-FR" sz="2200" dirty="0">
              <a:solidFill>
                <a:srgbClr val="000000"/>
              </a:solidFill>
              <a:latin typeface="+mn-lt"/>
            </a:endParaRPr>
          </a:p>
          <a:p>
            <a:pPr eaLnBrk="1" fontAlgn="base" hangingPunct="1">
              <a:spcBef>
                <a:spcPct val="0"/>
              </a:spcBef>
              <a:spcAft>
                <a:spcPct val="0"/>
              </a:spcAft>
            </a:pPr>
            <a:r>
              <a:rPr lang="en-AU" altLang="fr-FR" sz="2200" dirty="0">
                <a:solidFill>
                  <a:srgbClr val="000000"/>
                </a:solidFill>
                <a:latin typeface="+mn-lt"/>
              </a:rPr>
              <a:t>- Je </a:t>
            </a:r>
            <a:r>
              <a:rPr lang="en-AU" altLang="fr-FR" sz="2200" dirty="0" err="1">
                <a:solidFill>
                  <a:srgbClr val="000000"/>
                </a:solidFill>
                <a:latin typeface="+mn-lt"/>
              </a:rPr>
              <a:t>peux</a:t>
            </a:r>
            <a:r>
              <a:rPr lang="en-AU" altLang="fr-FR" sz="2200" dirty="0">
                <a:solidFill>
                  <a:srgbClr val="000000"/>
                </a:solidFill>
                <a:latin typeface="+mn-lt"/>
              </a:rPr>
              <a:t> </a:t>
            </a:r>
            <a:r>
              <a:rPr lang="en-AU" altLang="fr-FR" sz="2200" dirty="0" err="1">
                <a:solidFill>
                  <a:srgbClr val="000000"/>
                </a:solidFill>
                <a:latin typeface="+mn-lt"/>
              </a:rPr>
              <a:t>toujours</a:t>
            </a:r>
            <a:r>
              <a:rPr lang="en-AU" altLang="fr-FR" sz="2200" dirty="0">
                <a:solidFill>
                  <a:srgbClr val="000000"/>
                </a:solidFill>
                <a:latin typeface="+mn-lt"/>
              </a:rPr>
              <a:t> </a:t>
            </a:r>
            <a:r>
              <a:rPr lang="en-AU" altLang="fr-FR" sz="2200" dirty="0" err="1">
                <a:solidFill>
                  <a:srgbClr val="000000"/>
                </a:solidFill>
                <a:latin typeface="+mn-lt"/>
              </a:rPr>
              <a:t>choisir</a:t>
            </a:r>
            <a:r>
              <a:rPr lang="en-AU" altLang="fr-FR" sz="2200" dirty="0">
                <a:solidFill>
                  <a:srgbClr val="000000"/>
                </a:solidFill>
                <a:latin typeface="+mn-lt"/>
              </a:rPr>
              <a:t> de </a:t>
            </a:r>
            <a:r>
              <a:rPr lang="en-AU" altLang="fr-FR" sz="2200" dirty="0" err="1">
                <a:solidFill>
                  <a:srgbClr val="000000"/>
                </a:solidFill>
                <a:latin typeface="+mn-lt"/>
              </a:rPr>
              <a:t>regarder</a:t>
            </a:r>
            <a:r>
              <a:rPr lang="en-AU" altLang="fr-FR" sz="2200" dirty="0">
                <a:solidFill>
                  <a:srgbClr val="000000"/>
                </a:solidFill>
                <a:latin typeface="+mn-lt"/>
              </a:rPr>
              <a:t> </a:t>
            </a:r>
            <a:r>
              <a:rPr lang="en-AU" altLang="fr-FR" sz="2200" dirty="0" err="1">
                <a:solidFill>
                  <a:srgbClr val="000000"/>
                </a:solidFill>
                <a:latin typeface="+mn-lt"/>
              </a:rPr>
              <a:t>ce</a:t>
            </a:r>
            <a:r>
              <a:rPr lang="en-AU" altLang="fr-FR" sz="2200" dirty="0">
                <a:solidFill>
                  <a:srgbClr val="000000"/>
                </a:solidFill>
                <a:latin typeface="+mn-lt"/>
              </a:rPr>
              <a:t> qui </a:t>
            </a:r>
            <a:r>
              <a:rPr lang="en-AU" altLang="fr-FR" sz="2200" dirty="0" err="1">
                <a:solidFill>
                  <a:srgbClr val="000000"/>
                </a:solidFill>
                <a:latin typeface="+mn-lt"/>
              </a:rPr>
              <a:t>m'entoure</a:t>
            </a:r>
            <a:r>
              <a:rPr lang="en-AU" altLang="fr-FR" sz="2200" dirty="0">
                <a:solidFill>
                  <a:srgbClr val="000000"/>
                </a:solidFill>
                <a:latin typeface="+mn-lt"/>
              </a:rPr>
              <a:t> avec des </a:t>
            </a:r>
            <a:r>
              <a:rPr lang="en-AU" altLang="fr-FR" sz="2200" dirty="0" err="1">
                <a:solidFill>
                  <a:srgbClr val="000000"/>
                </a:solidFill>
                <a:latin typeface="+mn-lt"/>
              </a:rPr>
              <a:t>yeux</a:t>
            </a:r>
            <a:r>
              <a:rPr lang="en-AU" altLang="fr-FR" sz="2200" dirty="0">
                <a:solidFill>
                  <a:srgbClr val="000000"/>
                </a:solidFill>
                <a:latin typeface="+mn-lt"/>
              </a:rPr>
              <a:t> </a:t>
            </a:r>
            <a:r>
              <a:rPr lang="en-AU" altLang="fr-FR" sz="2200" dirty="0" err="1">
                <a:solidFill>
                  <a:srgbClr val="000000"/>
                </a:solidFill>
                <a:latin typeface="+mn-lt"/>
              </a:rPr>
              <a:t>différents</a:t>
            </a:r>
            <a:endParaRPr lang="en-AU" altLang="fr-FR" sz="2200" dirty="0">
              <a:solidFill>
                <a:srgbClr val="000000"/>
              </a:solidFill>
              <a:latin typeface="+mn-lt"/>
            </a:endParaRPr>
          </a:p>
        </p:txBody>
      </p:sp>
      <p:sp>
        <p:nvSpPr>
          <p:cNvPr id="264198" name="Rectangle 5"/>
          <p:cNvSpPr>
            <a:spLocks noChangeArrowheads="1"/>
          </p:cNvSpPr>
          <p:nvPr/>
        </p:nvSpPr>
        <p:spPr bwMode="auto">
          <a:xfrm>
            <a:off x="1839913" y="6021388"/>
            <a:ext cx="51752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fontAlgn="base" hangingPunct="1">
              <a:spcBef>
                <a:spcPct val="0"/>
              </a:spcBef>
              <a:spcAft>
                <a:spcPct val="0"/>
              </a:spcAft>
            </a:pPr>
            <a:r>
              <a:rPr lang="en-AU" altLang="fr-FR" sz="1600" i="1">
                <a:solidFill>
                  <a:srgbClr val="000000"/>
                </a:solidFill>
              </a:rPr>
              <a:t>Source : Travailler avec les enfants et leur environnement</a:t>
            </a:r>
          </a:p>
        </p:txBody>
      </p:sp>
    </p:spTree>
    <p:extLst>
      <p:ext uri="{BB962C8B-B14F-4D97-AF65-F5344CB8AC3E}">
        <p14:creationId xmlns:p14="http://schemas.microsoft.com/office/powerpoint/2010/main" val="1186922272"/>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Title 1"/>
          <p:cNvSpPr>
            <a:spLocks noGrp="1"/>
          </p:cNvSpPr>
          <p:nvPr>
            <p:ph type="title"/>
          </p:nvPr>
        </p:nvSpPr>
        <p:spPr>
          <a:xfrm>
            <a:off x="250825" y="692150"/>
            <a:ext cx="7777163" cy="720725"/>
          </a:xfrm>
        </p:spPr>
        <p:txBody>
          <a:bodyPr/>
          <a:lstStyle/>
          <a:p>
            <a:pPr>
              <a:defRPr/>
            </a:pPr>
            <a:r>
              <a:rPr lang="fr-FR" b="1" noProof="0" smtClean="0">
                <a:solidFill>
                  <a:schemeClr val="tx1"/>
                </a:solidFill>
                <a:ea typeface="ＭＳ Ｐゴシック" pitchFamily="34" charset="-128"/>
              </a:rPr>
              <a:t>PRINCIPAUX POINTS D'APPRENTISSAGE - Perception</a:t>
            </a:r>
          </a:p>
        </p:txBody>
      </p:sp>
      <p:sp>
        <p:nvSpPr>
          <p:cNvPr id="264195" name="Content Placeholder 2"/>
          <p:cNvSpPr>
            <a:spLocks noGrp="1"/>
          </p:cNvSpPr>
          <p:nvPr>
            <p:ph idx="1"/>
          </p:nvPr>
        </p:nvSpPr>
        <p:spPr>
          <a:xfrm>
            <a:off x="250825" y="1484313"/>
            <a:ext cx="8723313" cy="4392612"/>
          </a:xfrm>
        </p:spPr>
        <p:txBody>
          <a:bodyPr/>
          <a:lstStyle/>
          <a:p>
            <a:pPr>
              <a:buFontTx/>
              <a:buChar char="•"/>
              <a:defRPr/>
            </a:pPr>
            <a:r>
              <a:rPr lang="fr-FR" sz="2200" noProof="0" dirty="0" smtClean="0">
                <a:solidFill>
                  <a:schemeClr val="tx1"/>
                </a:solidFill>
                <a:ea typeface="ＭＳ Ｐゴシック" pitchFamily="34" charset="-128"/>
              </a:rPr>
              <a:t>Il est normal que chaque individu perçoive et interprète la réalité à travers ses propres filtres</a:t>
            </a:r>
          </a:p>
          <a:p>
            <a:pPr>
              <a:buFontTx/>
              <a:buChar char="•"/>
              <a:defRPr/>
            </a:pPr>
            <a:r>
              <a:rPr lang="fr-FR" sz="2200" noProof="0" dirty="0" smtClean="0">
                <a:solidFill>
                  <a:schemeClr val="tx1"/>
                </a:solidFill>
                <a:ea typeface="ＭＳ Ｐゴシック" pitchFamily="34" charset="-128"/>
              </a:rPr>
              <a:t>Parfois certaines interprétations doivent être acceptées conformément aux normes et valeurs autres que celles de celui qui perçoit.</a:t>
            </a:r>
            <a:endParaRPr lang="fr-FR" sz="2200" b="1" noProof="0" dirty="0" smtClean="0">
              <a:solidFill>
                <a:schemeClr val="tx1"/>
              </a:solidFill>
              <a:ea typeface="ＭＳ Ｐゴシック" pitchFamily="34" charset="-128"/>
            </a:endParaRPr>
          </a:p>
          <a:p>
            <a:pPr>
              <a:buFontTx/>
              <a:buChar char="•"/>
              <a:defRPr/>
            </a:pPr>
            <a:r>
              <a:rPr lang="fr-FR" sz="2200" b="1" noProof="0" dirty="0" smtClean="0">
                <a:solidFill>
                  <a:schemeClr val="tx1"/>
                </a:solidFill>
                <a:ea typeface="ＭＳ Ｐゴシック" pitchFamily="34" charset="-128"/>
              </a:rPr>
              <a:t>Regarder naturellement la réalité, sans filtres de perception, nous permet de poser des questions et d'observer ouvertement pendant l'évaluation.</a:t>
            </a:r>
          </a:p>
          <a:p>
            <a:pPr>
              <a:defRPr/>
            </a:pPr>
            <a:r>
              <a:rPr lang="fr-FR" sz="2200" noProof="0" dirty="0" smtClean="0">
                <a:solidFill>
                  <a:schemeClr val="tx1"/>
                </a:solidFill>
                <a:ea typeface="ＭＳ Ｐゴシック" pitchFamily="34" charset="-128"/>
              </a:rPr>
              <a:t>La perception est personnelle et subjective : </a:t>
            </a:r>
          </a:p>
          <a:p>
            <a:pPr>
              <a:defRPr/>
            </a:pPr>
            <a:r>
              <a:rPr lang="fr-FR" sz="2200" noProof="0" dirty="0" smtClean="0">
                <a:solidFill>
                  <a:schemeClr val="tx1"/>
                </a:solidFill>
                <a:ea typeface="ＭＳ Ｐゴシック" pitchFamily="34" charset="-128"/>
              </a:rPr>
              <a:t>- Elle peut changer avec le temps. Elle est influencée par l'expérience, 	l'environnement et les caractéristiques personnelles.</a:t>
            </a:r>
          </a:p>
          <a:p>
            <a:pPr algn="ctr">
              <a:defRPr/>
            </a:pPr>
            <a:r>
              <a:rPr lang="fr-FR" sz="1800" i="1" noProof="0" dirty="0" smtClean="0">
                <a:solidFill>
                  <a:schemeClr val="tx1"/>
                </a:solidFill>
                <a:ea typeface="ＭＳ Ｐゴシック" pitchFamily="34" charset="-128"/>
              </a:rPr>
              <a:t>Source : Travailler avec les enfants et leur environnement</a:t>
            </a:r>
          </a:p>
        </p:txBody>
      </p:sp>
    </p:spTree>
    <p:extLst>
      <p:ext uri="{BB962C8B-B14F-4D97-AF65-F5344CB8AC3E}">
        <p14:creationId xmlns:p14="http://schemas.microsoft.com/office/powerpoint/2010/main" val="1012056353"/>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Développer les aptitudes à l’observation</a:t>
            </a:r>
          </a:p>
        </p:txBody>
      </p:sp>
      <p:sp>
        <p:nvSpPr>
          <p:cNvPr id="265219" name="Content Placeholder 2"/>
          <p:cNvSpPr>
            <a:spLocks noGrp="1"/>
          </p:cNvSpPr>
          <p:nvPr>
            <p:ph idx="1"/>
          </p:nvPr>
        </p:nvSpPr>
        <p:spPr>
          <a:xfrm>
            <a:off x="250825" y="1484313"/>
            <a:ext cx="8569325" cy="4392612"/>
          </a:xfrm>
        </p:spPr>
        <p:txBody>
          <a:bodyPr/>
          <a:lstStyle/>
          <a:p>
            <a:pPr>
              <a:buFontTx/>
              <a:buChar char="•"/>
              <a:defRPr/>
            </a:pPr>
            <a:r>
              <a:rPr lang="fr-FR" noProof="0" dirty="0" smtClean="0">
                <a:solidFill>
                  <a:schemeClr val="tx1"/>
                </a:solidFill>
                <a:ea typeface="ＭＳ Ｐゴシック" pitchFamily="34" charset="-128"/>
              </a:rPr>
              <a:t>Il est fondamental pour chacun qui travaille avec les enfants de développer des </a:t>
            </a:r>
            <a:r>
              <a:rPr lang="fr-FR" b="1" noProof="0" dirty="0" smtClean="0">
                <a:solidFill>
                  <a:schemeClr val="tx1"/>
                </a:solidFill>
                <a:ea typeface="ＭＳ Ｐゴシック" pitchFamily="34" charset="-128"/>
              </a:rPr>
              <a:t>aptitudes</a:t>
            </a:r>
            <a:r>
              <a:rPr lang="fr-FR" noProof="0" dirty="0" smtClean="0">
                <a:solidFill>
                  <a:schemeClr val="tx1"/>
                </a:solidFill>
                <a:ea typeface="ＭＳ Ｐゴシック" pitchFamily="34" charset="-128"/>
              </a:rPr>
              <a:t> </a:t>
            </a:r>
            <a:r>
              <a:rPr lang="fr-FR" b="1" noProof="0" dirty="0" smtClean="0">
                <a:solidFill>
                  <a:schemeClr val="tx1"/>
                </a:solidFill>
                <a:ea typeface="ＭＳ Ｐゴシック" pitchFamily="34" charset="-128"/>
              </a:rPr>
              <a:t>à l'observation</a:t>
            </a:r>
            <a:r>
              <a:rPr lang="fr-FR" noProof="0" dirty="0" smtClean="0">
                <a:solidFill>
                  <a:schemeClr val="tx1"/>
                </a:solidFill>
                <a:ea typeface="ＭＳ Ｐゴシック" pitchFamily="34" charset="-128"/>
              </a:rPr>
              <a:t> afin d'agir de façon appropriée.</a:t>
            </a:r>
          </a:p>
          <a:p>
            <a:pPr>
              <a:buFontTx/>
              <a:buChar char="•"/>
              <a:defRPr/>
            </a:pPr>
            <a:r>
              <a:rPr lang="fr-FR" noProof="0" dirty="0" smtClean="0">
                <a:solidFill>
                  <a:schemeClr val="tx1"/>
                </a:solidFill>
                <a:ea typeface="ＭＳ Ｐゴシック" pitchFamily="34" charset="-128"/>
              </a:rPr>
              <a:t>Développer ces aptitudes nous aidera à être moins réactifs, subjectifs et porteurs de jugements. </a:t>
            </a:r>
          </a:p>
          <a:p>
            <a:pPr>
              <a:buFontTx/>
              <a:buChar char="•"/>
              <a:defRPr/>
            </a:pPr>
            <a:r>
              <a:rPr lang="fr-FR" noProof="0" dirty="0" smtClean="0">
                <a:solidFill>
                  <a:schemeClr val="tx1"/>
                </a:solidFill>
                <a:ea typeface="ＭＳ Ｐゴシック" pitchFamily="34" charset="-128"/>
              </a:rPr>
              <a:t>Lorsque quelqu'un travaille avec les enfants dans des contextes difficiles, il est plus important encore d'être en mesure d'écouter et de réagir sans que notre propre vécu et nos préjugés n'interfèrent, et en tenant compte des perceptions locales.</a:t>
            </a:r>
          </a:p>
          <a:p>
            <a:pPr>
              <a:defRPr/>
            </a:pPr>
            <a:endParaRPr lang="fr-FR" noProof="0" dirty="0" smtClean="0">
              <a:solidFill>
                <a:schemeClr val="tx1"/>
              </a:solidFill>
              <a:ea typeface="ＭＳ Ｐゴシック" pitchFamily="34" charset="-128"/>
            </a:endParaRPr>
          </a:p>
          <a:p>
            <a:pPr algn="ctr">
              <a:defRPr/>
            </a:pPr>
            <a:r>
              <a:rPr lang="fr-FR" sz="1600" i="1" noProof="0" dirty="0" smtClean="0">
                <a:solidFill>
                  <a:schemeClr val="tx1"/>
                </a:solidFill>
                <a:ea typeface="ＭＳ Ｐゴシック" pitchFamily="34" charset="-128"/>
              </a:rPr>
              <a:t>Source : Travailler avec les enfants et leur environnement</a:t>
            </a:r>
          </a:p>
        </p:txBody>
      </p:sp>
    </p:spTree>
    <p:extLst>
      <p:ext uri="{BB962C8B-B14F-4D97-AF65-F5344CB8AC3E}">
        <p14:creationId xmlns:p14="http://schemas.microsoft.com/office/powerpoint/2010/main" val="198506980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Pourquoi observer</a:t>
            </a:r>
          </a:p>
        </p:txBody>
      </p:sp>
      <p:sp>
        <p:nvSpPr>
          <p:cNvPr id="266243" name="Content Placeholder 2"/>
          <p:cNvSpPr>
            <a:spLocks noGrp="1"/>
          </p:cNvSpPr>
          <p:nvPr>
            <p:ph idx="1"/>
          </p:nvPr>
        </p:nvSpPr>
        <p:spPr>
          <a:xfrm>
            <a:off x="250825" y="1484313"/>
            <a:ext cx="8502650" cy="4392612"/>
          </a:xfrm>
        </p:spPr>
        <p:txBody>
          <a:bodyPr/>
          <a:lstStyle/>
          <a:p>
            <a:pPr marL="0" indent="0">
              <a:defRPr/>
            </a:pPr>
            <a:r>
              <a:rPr lang="fr-FR" sz="2200" noProof="0" dirty="0" smtClean="0">
                <a:solidFill>
                  <a:schemeClr val="tx1"/>
                </a:solidFill>
                <a:ea typeface="ＭＳ Ｐゴシック" pitchFamily="34" charset="-128"/>
              </a:rPr>
              <a:t>Les enfants ne peuvent pas parler de leurs sentiments :</a:t>
            </a:r>
          </a:p>
          <a:p>
            <a:pPr marL="0" indent="0">
              <a:buFontTx/>
              <a:buChar char="•"/>
              <a:defRPr/>
            </a:pPr>
            <a:r>
              <a:rPr lang="fr-FR" sz="2200" noProof="0" dirty="0" smtClean="0">
                <a:solidFill>
                  <a:schemeClr val="tx1"/>
                </a:solidFill>
                <a:ea typeface="ＭＳ Ｐゴシック" pitchFamily="34" charset="-128"/>
              </a:rPr>
              <a:t>Ils peuvent être trop tourmentés ou apeurés pour savoir ce qu'ils pensent</a:t>
            </a:r>
          </a:p>
          <a:p>
            <a:pPr marL="0" indent="0">
              <a:buFontTx/>
              <a:buChar char="•"/>
              <a:defRPr/>
            </a:pPr>
            <a:r>
              <a:rPr lang="fr-FR" sz="2200" noProof="0" dirty="0" smtClean="0">
                <a:solidFill>
                  <a:schemeClr val="tx1"/>
                </a:solidFill>
                <a:ea typeface="ＭＳ Ｐゴシック" pitchFamily="34" charset="-128"/>
              </a:rPr>
              <a:t>Ils peuvent ne pas être en mesure de transcrire leurs sentiments en paroles. </a:t>
            </a:r>
          </a:p>
          <a:p>
            <a:pPr marL="0" indent="0">
              <a:buFontTx/>
              <a:buChar char="•"/>
              <a:defRPr/>
            </a:pPr>
            <a:r>
              <a:rPr lang="fr-FR" sz="2200" noProof="0" dirty="0" smtClean="0">
                <a:solidFill>
                  <a:schemeClr val="tx1"/>
                </a:solidFill>
                <a:ea typeface="ＭＳ Ｐゴシック" pitchFamily="34" charset="-128"/>
              </a:rPr>
              <a:t>Observer comment ils se comportent nous aide à </a:t>
            </a:r>
            <a:r>
              <a:rPr lang="fr-FR" sz="2200" b="1" noProof="0" dirty="0" smtClean="0">
                <a:solidFill>
                  <a:schemeClr val="tx1"/>
                </a:solidFill>
                <a:ea typeface="ＭＳ Ｐゴシック" pitchFamily="34" charset="-128"/>
              </a:rPr>
              <a:t>les comprendre </a:t>
            </a:r>
            <a:r>
              <a:rPr lang="fr-FR" sz="2200" noProof="0" dirty="0" smtClean="0">
                <a:solidFill>
                  <a:schemeClr val="tx1"/>
                </a:solidFill>
                <a:ea typeface="ＭＳ Ｐゴシック" pitchFamily="34" charset="-128"/>
              </a:rPr>
              <a:t>ainsi que leur</a:t>
            </a:r>
            <a:r>
              <a:rPr lang="fr-FR" sz="2200" b="1" noProof="0" dirty="0" smtClean="0">
                <a:solidFill>
                  <a:schemeClr val="tx1"/>
                </a:solidFill>
                <a:ea typeface="ＭＳ Ｐゴシック" pitchFamily="34" charset="-128"/>
              </a:rPr>
              <a:t> situation</a:t>
            </a:r>
          </a:p>
          <a:p>
            <a:pPr marL="0" indent="0">
              <a:buFontTx/>
              <a:buChar char="•"/>
              <a:defRPr/>
            </a:pPr>
            <a:r>
              <a:rPr lang="fr-FR" sz="2200" noProof="0" dirty="0" smtClean="0">
                <a:solidFill>
                  <a:schemeClr val="tx1"/>
                </a:solidFill>
                <a:ea typeface="ＭＳ Ｐゴシック" pitchFamily="34" charset="-128"/>
              </a:rPr>
              <a:t>Même avec des enfants plus jeunes il est important de les observer lorsqu'ils sont avec leurs parents / tuteurs ou loin d'eux, étant donné que cela peut permettre de fournir des informations importantes sur leur </a:t>
            </a:r>
            <a:r>
              <a:rPr lang="fr-FR" sz="2200" b="1" noProof="0" dirty="0" smtClean="0">
                <a:solidFill>
                  <a:schemeClr val="tx1"/>
                </a:solidFill>
                <a:ea typeface="ＭＳ Ｐゴシック" pitchFamily="34" charset="-128"/>
              </a:rPr>
              <a:t>bien-être et leur développement</a:t>
            </a:r>
            <a:r>
              <a:rPr lang="fr-FR" sz="2200" noProof="0" dirty="0" smtClean="0">
                <a:solidFill>
                  <a:schemeClr val="tx1"/>
                </a:solidFill>
                <a:ea typeface="ＭＳ Ｐゴシック" pitchFamily="34" charset="-128"/>
              </a:rPr>
              <a:t>. </a:t>
            </a:r>
          </a:p>
          <a:p>
            <a:pPr marL="0" indent="0" algn="ctr">
              <a:defRPr/>
            </a:pPr>
            <a:r>
              <a:rPr lang="fr-FR" sz="1800" i="1" noProof="0" dirty="0" smtClean="0">
                <a:solidFill>
                  <a:schemeClr val="tx1"/>
                </a:solidFill>
                <a:ea typeface="ＭＳ Ｐゴシック" pitchFamily="34" charset="-128"/>
              </a:rPr>
              <a:t>Source : Travailler avec les enfants et leur environnement</a:t>
            </a:r>
          </a:p>
        </p:txBody>
      </p:sp>
    </p:spTree>
    <p:extLst>
      <p:ext uri="{BB962C8B-B14F-4D97-AF65-F5344CB8AC3E}">
        <p14:creationId xmlns:p14="http://schemas.microsoft.com/office/powerpoint/2010/main" val="34584185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Title 1"/>
          <p:cNvSpPr>
            <a:spLocks noGrp="1"/>
          </p:cNvSpPr>
          <p:nvPr>
            <p:ph type="title"/>
          </p:nvPr>
        </p:nvSpPr>
        <p:spPr>
          <a:xfrm>
            <a:off x="250825" y="549275"/>
            <a:ext cx="7777163" cy="720725"/>
          </a:xfrm>
        </p:spPr>
        <p:txBody>
          <a:bodyPr/>
          <a:lstStyle/>
          <a:p>
            <a:pPr>
              <a:defRPr/>
            </a:pPr>
            <a:r>
              <a:rPr lang="fr-FR" b="1" noProof="0" smtClean="0">
                <a:solidFill>
                  <a:schemeClr val="tx1"/>
                </a:solidFill>
                <a:ea typeface="ＭＳ Ｐゴシック" pitchFamily="34" charset="-128"/>
              </a:rPr>
              <a:t>Quand observer</a:t>
            </a:r>
          </a:p>
        </p:txBody>
      </p:sp>
      <p:sp>
        <p:nvSpPr>
          <p:cNvPr id="267267" name="Content Placeholder 2"/>
          <p:cNvSpPr>
            <a:spLocks noGrp="1"/>
          </p:cNvSpPr>
          <p:nvPr>
            <p:ph idx="1"/>
          </p:nvPr>
        </p:nvSpPr>
        <p:spPr>
          <a:xfrm>
            <a:off x="250825" y="1125538"/>
            <a:ext cx="8502650" cy="4391025"/>
          </a:xfrm>
        </p:spPr>
        <p:txBody>
          <a:bodyPr/>
          <a:lstStyle/>
          <a:p>
            <a:pPr>
              <a:defRPr/>
            </a:pPr>
            <a:r>
              <a:rPr lang="fr-FR" sz="2200" noProof="0" dirty="0" smtClean="0">
                <a:solidFill>
                  <a:schemeClr val="tx1"/>
                </a:solidFill>
                <a:ea typeface="ＭＳ Ｐゴシック" pitchFamily="34" charset="-128"/>
              </a:rPr>
              <a:t>En observant les enfants lorsqu'ils sont </a:t>
            </a:r>
            <a:r>
              <a:rPr lang="fr-FR" sz="2200" b="1" noProof="0" dirty="0" smtClean="0">
                <a:solidFill>
                  <a:schemeClr val="tx1"/>
                </a:solidFill>
                <a:ea typeface="ＭＳ Ｐゴシック" pitchFamily="34" charset="-128"/>
              </a:rPr>
              <a:t>seuls</a:t>
            </a:r>
            <a:r>
              <a:rPr lang="fr-FR" sz="2200" noProof="0" dirty="0" smtClean="0">
                <a:solidFill>
                  <a:schemeClr val="tx1"/>
                </a:solidFill>
                <a:ea typeface="ＭＳ Ｐゴシック" pitchFamily="34" charset="-128"/>
              </a:rPr>
              <a:t> ou </a:t>
            </a:r>
            <a:r>
              <a:rPr lang="fr-FR" sz="2200" b="1" noProof="0" dirty="0" smtClean="0">
                <a:solidFill>
                  <a:schemeClr val="tx1"/>
                </a:solidFill>
                <a:ea typeface="ＭＳ Ｐゴシック" pitchFamily="34" charset="-128"/>
              </a:rPr>
              <a:t>dans un groupe </a:t>
            </a:r>
            <a:r>
              <a:rPr lang="fr-FR" sz="2200" noProof="0" dirty="0" smtClean="0">
                <a:solidFill>
                  <a:schemeClr val="tx1"/>
                </a:solidFill>
                <a:ea typeface="ＭＳ Ｐゴシック" pitchFamily="34" charset="-128"/>
              </a:rPr>
              <a:t>nous apprenons beaucoup </a:t>
            </a:r>
          </a:p>
          <a:p>
            <a:pPr>
              <a:defRPr/>
            </a:pPr>
            <a:endParaRPr lang="fr-FR" sz="2200" u="sng" noProof="0" dirty="0" smtClean="0">
              <a:solidFill>
                <a:schemeClr val="tx1"/>
              </a:solidFill>
              <a:ea typeface="ＭＳ Ｐゴシック" pitchFamily="34" charset="-128"/>
            </a:endParaRPr>
          </a:p>
          <a:p>
            <a:pPr>
              <a:defRPr/>
            </a:pPr>
            <a:r>
              <a:rPr lang="fr-FR" sz="2200" u="sng" noProof="0" dirty="0" smtClean="0">
                <a:solidFill>
                  <a:schemeClr val="tx1"/>
                </a:solidFill>
                <a:ea typeface="ＭＳ Ｐゴシック" pitchFamily="34" charset="-128"/>
              </a:rPr>
              <a:t>Seuls (par exemple lors des entretiens) : </a:t>
            </a:r>
            <a:r>
              <a:rPr lang="fr-FR" sz="2200" noProof="0" dirty="0" smtClean="0">
                <a:solidFill>
                  <a:schemeClr val="tx1"/>
                </a:solidFill>
                <a:ea typeface="ＭＳ Ｐゴシック" pitchFamily="34" charset="-128"/>
              </a:rPr>
              <a:t> </a:t>
            </a:r>
          </a:p>
          <a:p>
            <a:pPr>
              <a:defRPr/>
            </a:pPr>
            <a:r>
              <a:rPr lang="fr-FR" sz="2200" noProof="0" dirty="0" smtClean="0">
                <a:solidFill>
                  <a:schemeClr val="tx1"/>
                </a:solidFill>
                <a:ea typeface="ＭＳ Ｐゴシック" pitchFamily="34" charset="-128"/>
              </a:rPr>
              <a:t>- Les expressions faciales de l'enfant, moments où les yeux sont remplis de larmes</a:t>
            </a:r>
          </a:p>
          <a:p>
            <a:pPr>
              <a:defRPr/>
            </a:pPr>
            <a:r>
              <a:rPr lang="fr-FR" sz="2200" noProof="0" dirty="0" smtClean="0">
                <a:solidFill>
                  <a:schemeClr val="tx1"/>
                </a:solidFill>
                <a:ea typeface="ＭＳ Ｐゴシック" pitchFamily="34" charset="-128"/>
              </a:rPr>
              <a:t>- Pauses lors des conversations – lorsque l'enfant semble hésitant ou perturbé </a:t>
            </a:r>
          </a:p>
          <a:p>
            <a:pPr marL="457200" lvl="1" indent="0">
              <a:buFontTx/>
              <a:buNone/>
              <a:defRPr/>
            </a:pPr>
            <a:endParaRPr lang="fr-FR" sz="2200" noProof="0" dirty="0" smtClean="0">
              <a:solidFill>
                <a:schemeClr val="tx1"/>
              </a:solidFill>
              <a:ea typeface="ＭＳ Ｐゴシック" pitchFamily="34" charset="-128"/>
            </a:endParaRPr>
          </a:p>
          <a:p>
            <a:pPr>
              <a:defRPr/>
            </a:pPr>
            <a:r>
              <a:rPr lang="fr-FR" sz="2200" u="sng" noProof="0" dirty="0" smtClean="0">
                <a:solidFill>
                  <a:schemeClr val="tx1"/>
                </a:solidFill>
                <a:ea typeface="ＭＳ Ｐゴシック" pitchFamily="34" charset="-128"/>
              </a:rPr>
              <a:t>Au cours des activités de groupe : </a:t>
            </a:r>
          </a:p>
          <a:p>
            <a:pPr>
              <a:buFontTx/>
              <a:buChar char="-"/>
              <a:defRPr/>
            </a:pPr>
            <a:r>
              <a:rPr lang="fr-FR" sz="2200" noProof="0" dirty="0" smtClean="0">
                <a:solidFill>
                  <a:schemeClr val="tx1"/>
                </a:solidFill>
                <a:ea typeface="ＭＳ Ｐゴシック" pitchFamily="34" charset="-128"/>
              </a:rPr>
              <a:t>L'enfant a des amis ou est la cible d'intimidation </a:t>
            </a:r>
          </a:p>
          <a:p>
            <a:pPr>
              <a:buFontTx/>
              <a:buChar char="-"/>
              <a:defRPr/>
            </a:pPr>
            <a:r>
              <a:rPr lang="fr-FR" sz="2200" noProof="0" dirty="0" smtClean="0">
                <a:solidFill>
                  <a:schemeClr val="tx1"/>
                </a:solidFill>
                <a:ea typeface="ＭＳ Ｐゴシック" pitchFamily="34" charset="-128"/>
              </a:rPr>
              <a:t>Frappe les autres ou joue de façon constructive</a:t>
            </a:r>
            <a:endParaRPr lang="fr-FR" sz="1800" i="1" noProof="0" dirty="0" smtClean="0">
              <a:solidFill>
                <a:schemeClr val="tx1"/>
              </a:solidFill>
              <a:ea typeface="ＭＳ Ｐゴシック" pitchFamily="34" charset="-128"/>
            </a:endParaRPr>
          </a:p>
          <a:p>
            <a:pPr marL="914400" lvl="2" indent="0" algn="ctr">
              <a:buFontTx/>
              <a:buNone/>
              <a:defRPr/>
            </a:pPr>
            <a:r>
              <a:rPr lang="fr-FR" sz="1800" i="1" noProof="0" dirty="0" smtClean="0">
                <a:solidFill>
                  <a:schemeClr val="tx1"/>
                </a:solidFill>
                <a:ea typeface="ＭＳ Ｐゴシック" pitchFamily="34" charset="-128"/>
              </a:rPr>
              <a:t>Source : Travailler avec les enfants et leur environnement</a:t>
            </a:r>
          </a:p>
          <a:p>
            <a:pPr>
              <a:defRPr/>
            </a:pPr>
            <a:endParaRPr lang="fr-FR" sz="1800"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365103409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Ce que nous pouvons observer : </a:t>
            </a:r>
          </a:p>
        </p:txBody>
      </p:sp>
      <p:sp>
        <p:nvSpPr>
          <p:cNvPr id="268291" name="Content Placeholder 2"/>
          <p:cNvSpPr>
            <a:spLocks noGrp="1"/>
          </p:cNvSpPr>
          <p:nvPr>
            <p:ph idx="1"/>
          </p:nvPr>
        </p:nvSpPr>
        <p:spPr>
          <a:xfrm>
            <a:off x="250825" y="1412875"/>
            <a:ext cx="8893175" cy="4392613"/>
          </a:xfrm>
        </p:spPr>
        <p:txBody>
          <a:bodyPr/>
          <a:lstStyle/>
          <a:p>
            <a:pPr>
              <a:defRPr/>
            </a:pPr>
            <a:endParaRPr lang="fr-FR" sz="2000" u="sng" noProof="0" smtClean="0">
              <a:solidFill>
                <a:schemeClr val="tx1"/>
              </a:solidFill>
              <a:ea typeface="ＭＳ Ｐゴシック" pitchFamily="34" charset="-128"/>
            </a:endParaRPr>
          </a:p>
          <a:p>
            <a:pPr>
              <a:defRPr/>
            </a:pPr>
            <a:r>
              <a:rPr lang="fr-FR" b="1" noProof="0" smtClean="0">
                <a:solidFill>
                  <a:schemeClr val="tx1"/>
                </a:solidFill>
                <a:ea typeface="ＭＳ Ｐゴシック" pitchFamily="34" charset="-128"/>
              </a:rPr>
              <a:t>Perte d'intérêt et d'énergie </a:t>
            </a:r>
            <a:r>
              <a:rPr lang="fr-FR" noProof="0" smtClean="0">
                <a:solidFill>
                  <a:schemeClr val="tx1"/>
                </a:solidFill>
                <a:ea typeface="ＭＳ Ｐゴシック" pitchFamily="34" charset="-128"/>
              </a:rPr>
              <a:t>pour les choses qu'ils aiment, dormir, manger ou pour d’autres activités comme le jeu</a:t>
            </a:r>
          </a:p>
          <a:p>
            <a:pPr>
              <a:defRPr/>
            </a:pPr>
            <a:endParaRPr lang="fr-FR" noProof="0" smtClean="0">
              <a:solidFill>
                <a:schemeClr val="tx1"/>
              </a:solidFill>
              <a:ea typeface="ＭＳ Ｐゴシック" pitchFamily="34" charset="-128"/>
            </a:endParaRPr>
          </a:p>
          <a:p>
            <a:pPr>
              <a:defRPr/>
            </a:pPr>
            <a:r>
              <a:rPr lang="fr-FR" b="1" noProof="0" smtClean="0">
                <a:solidFill>
                  <a:schemeClr val="tx1"/>
                </a:solidFill>
                <a:ea typeface="ＭＳ Ｐゴシック" pitchFamily="34" charset="-128"/>
              </a:rPr>
              <a:t>Tristesse et irritabilité</a:t>
            </a:r>
            <a:r>
              <a:rPr lang="fr-FR" noProof="0" smtClean="0">
                <a:solidFill>
                  <a:schemeClr val="tx1"/>
                </a:solidFill>
                <a:ea typeface="ＭＳ Ｐゴシック" pitchFamily="34" charset="-128"/>
              </a:rPr>
              <a:t> : Les enfants qui sont malheureux peuvent avoir la mine triste, beaucoup pleurer, devenir irritables</a:t>
            </a:r>
          </a:p>
          <a:p>
            <a:pPr marL="0" indent="0">
              <a:defRPr/>
            </a:pPr>
            <a:endParaRPr lang="fr-FR" noProof="0" smtClean="0">
              <a:solidFill>
                <a:schemeClr val="tx1"/>
              </a:solidFill>
              <a:ea typeface="ＭＳ Ｐゴシック" pitchFamily="34" charset="-128"/>
            </a:endParaRPr>
          </a:p>
          <a:p>
            <a:pPr>
              <a:defRPr/>
            </a:pPr>
            <a:r>
              <a:rPr lang="fr-FR" b="1" noProof="0" smtClean="0">
                <a:solidFill>
                  <a:schemeClr val="tx1"/>
                </a:solidFill>
                <a:ea typeface="ＭＳ Ｐゴシック" pitchFamily="34" charset="-128"/>
              </a:rPr>
              <a:t>Faible concentration et agitation</a:t>
            </a:r>
          </a:p>
          <a:p>
            <a:pPr>
              <a:defRPr/>
            </a:pPr>
            <a:r>
              <a:rPr lang="fr-FR" noProof="0" smtClean="0">
                <a:solidFill>
                  <a:schemeClr val="tx1"/>
                </a:solidFill>
                <a:ea typeface="ＭＳ Ｐゴシック" pitchFamily="34" charset="-128"/>
              </a:rPr>
              <a:t> </a:t>
            </a:r>
          </a:p>
          <a:p>
            <a:pPr>
              <a:defRPr/>
            </a:pPr>
            <a:endParaRPr lang="fr-FR" noProof="0" smtClean="0">
              <a:solidFill>
                <a:schemeClr val="tx1"/>
              </a:solidFill>
              <a:ea typeface="ＭＳ Ｐゴシック" pitchFamily="34" charset="-128"/>
            </a:endParaRPr>
          </a:p>
        </p:txBody>
      </p:sp>
    </p:spTree>
    <p:extLst>
      <p:ext uri="{BB962C8B-B14F-4D97-AF65-F5344CB8AC3E}">
        <p14:creationId xmlns:p14="http://schemas.microsoft.com/office/powerpoint/2010/main" val="191933593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Ce que nous pouvons observer...</a:t>
            </a:r>
          </a:p>
        </p:txBody>
      </p:sp>
      <p:sp>
        <p:nvSpPr>
          <p:cNvPr id="269315" name="Content Placeholder 2"/>
          <p:cNvSpPr>
            <a:spLocks noGrp="1"/>
          </p:cNvSpPr>
          <p:nvPr>
            <p:ph idx="1"/>
          </p:nvPr>
        </p:nvSpPr>
        <p:spPr>
          <a:xfrm>
            <a:off x="250825" y="1700213"/>
            <a:ext cx="8502650" cy="4392612"/>
          </a:xfrm>
        </p:spPr>
        <p:txBody>
          <a:bodyPr/>
          <a:lstStyle/>
          <a:p>
            <a:pPr>
              <a:defRPr/>
            </a:pPr>
            <a:r>
              <a:rPr lang="fr-FR" b="1" noProof="0" smtClean="0">
                <a:solidFill>
                  <a:schemeClr val="tx1"/>
                </a:solidFill>
                <a:ea typeface="ＭＳ Ｐゴシック" pitchFamily="34" charset="-128"/>
              </a:rPr>
              <a:t>Agressivité et comportement destructeur : </a:t>
            </a:r>
          </a:p>
          <a:p>
            <a:pPr>
              <a:defRPr/>
            </a:pPr>
            <a:endParaRPr lang="fr-FR" b="1" noProof="0" smtClean="0">
              <a:solidFill>
                <a:schemeClr val="tx1"/>
              </a:solidFill>
              <a:ea typeface="ＭＳ Ｐゴシック" pitchFamily="34" charset="-128"/>
            </a:endParaRPr>
          </a:p>
          <a:p>
            <a:pPr>
              <a:buFontTx/>
              <a:buChar char="•"/>
              <a:defRPr/>
            </a:pPr>
            <a:r>
              <a:rPr lang="fr-FR" noProof="0" smtClean="0">
                <a:solidFill>
                  <a:schemeClr val="tx1"/>
                </a:solidFill>
                <a:ea typeface="ＭＳ Ｐゴシック" pitchFamily="34" charset="-128"/>
              </a:rPr>
              <a:t>Lorsqu'</a:t>
            </a:r>
            <a:r>
              <a:rPr lang="fr-FR" b="1" noProof="0" smtClean="0">
                <a:solidFill>
                  <a:schemeClr val="tx1"/>
                </a:solidFill>
                <a:ea typeface="ＭＳ Ｐゴシック" pitchFamily="34" charset="-128"/>
              </a:rPr>
              <a:t>ils</a:t>
            </a:r>
            <a:r>
              <a:rPr lang="fr-FR" noProof="0" smtClean="0">
                <a:solidFill>
                  <a:schemeClr val="tx1"/>
                </a:solidFill>
                <a:ea typeface="ＭＳ Ｐゴシック" pitchFamily="34" charset="-128"/>
              </a:rPr>
              <a:t> </a:t>
            </a:r>
            <a:r>
              <a:rPr lang="fr-FR" b="1" noProof="0" smtClean="0">
                <a:solidFill>
                  <a:schemeClr val="tx1"/>
                </a:solidFill>
                <a:ea typeface="ＭＳ Ｐゴシック" pitchFamily="34" charset="-128"/>
              </a:rPr>
              <a:t>éprouvent des émotions fortes</a:t>
            </a:r>
            <a:r>
              <a:rPr lang="fr-FR" noProof="0" smtClean="0">
                <a:solidFill>
                  <a:schemeClr val="tx1"/>
                </a:solidFill>
                <a:ea typeface="ＭＳ Ｐゴシック" pitchFamily="34" charset="-128"/>
              </a:rPr>
              <a:t>. </a:t>
            </a:r>
          </a:p>
          <a:p>
            <a:pPr>
              <a:buFontTx/>
              <a:buChar char="•"/>
              <a:defRPr/>
            </a:pPr>
            <a:r>
              <a:rPr lang="fr-FR" noProof="0" smtClean="0">
                <a:solidFill>
                  <a:schemeClr val="tx1"/>
                </a:solidFill>
                <a:ea typeface="ＭＳ Ｐゴシック" pitchFamily="34" charset="-128"/>
              </a:rPr>
              <a:t>Parce qu'ils </a:t>
            </a:r>
            <a:r>
              <a:rPr lang="fr-FR" b="1" noProof="0" smtClean="0">
                <a:solidFill>
                  <a:schemeClr val="tx1"/>
                </a:solidFill>
                <a:ea typeface="ＭＳ Ｐゴシック" pitchFamily="34" charset="-128"/>
              </a:rPr>
              <a:t>ne peuvent pas transcrire leurs sentiments en paroles </a:t>
            </a:r>
            <a:r>
              <a:rPr lang="fr-FR" noProof="0" smtClean="0">
                <a:solidFill>
                  <a:schemeClr val="tx1"/>
                </a:solidFill>
                <a:ea typeface="ＭＳ Ｐゴシック" pitchFamily="34" charset="-128"/>
              </a:rPr>
              <a:t>lorsqu'ils sont tendus, fâchés ou apeurés. </a:t>
            </a:r>
          </a:p>
          <a:p>
            <a:pPr>
              <a:buFontTx/>
              <a:buChar char="•"/>
              <a:defRPr/>
            </a:pPr>
            <a:r>
              <a:rPr lang="fr-FR" noProof="0" smtClean="0">
                <a:solidFill>
                  <a:schemeClr val="tx1"/>
                </a:solidFill>
                <a:ea typeface="ＭＳ Ｐゴシック" pitchFamily="34" charset="-128"/>
              </a:rPr>
              <a:t>D'autres enfants </a:t>
            </a:r>
            <a:r>
              <a:rPr lang="fr-FR" b="1" noProof="0" smtClean="0">
                <a:solidFill>
                  <a:schemeClr val="tx1"/>
                </a:solidFill>
                <a:ea typeface="ＭＳ Ｐゴシック" pitchFamily="34" charset="-128"/>
              </a:rPr>
              <a:t>copient</a:t>
            </a:r>
            <a:r>
              <a:rPr lang="fr-FR" noProof="0" smtClean="0">
                <a:solidFill>
                  <a:schemeClr val="tx1"/>
                </a:solidFill>
                <a:ea typeface="ＭＳ Ｐゴシック" pitchFamily="34" charset="-128"/>
              </a:rPr>
              <a:t> des comportements agressifs.</a:t>
            </a:r>
          </a:p>
          <a:p>
            <a:pPr>
              <a:buFontTx/>
              <a:buChar char="•"/>
              <a:defRPr/>
            </a:pPr>
            <a:r>
              <a:rPr lang="fr-FR" noProof="0" smtClean="0">
                <a:solidFill>
                  <a:schemeClr val="tx1"/>
                </a:solidFill>
                <a:ea typeface="ＭＳ Ｐゴシック" pitchFamily="34" charset="-128"/>
              </a:rPr>
              <a:t>Un sentiment de </a:t>
            </a:r>
            <a:r>
              <a:rPr lang="fr-FR" b="1" noProof="0" smtClean="0">
                <a:solidFill>
                  <a:schemeClr val="tx1"/>
                </a:solidFill>
                <a:ea typeface="ＭＳ Ｐゴシック" pitchFamily="34" charset="-128"/>
              </a:rPr>
              <a:t>colère</a:t>
            </a:r>
            <a:r>
              <a:rPr lang="fr-FR" noProof="0" smtClean="0">
                <a:solidFill>
                  <a:schemeClr val="tx1"/>
                </a:solidFill>
                <a:ea typeface="ＭＳ Ｐゴシック" pitchFamily="34" charset="-128"/>
              </a:rPr>
              <a:t> et d'</a:t>
            </a:r>
            <a:r>
              <a:rPr lang="fr-FR" b="1" noProof="0" smtClean="0">
                <a:solidFill>
                  <a:schemeClr val="tx1"/>
                </a:solidFill>
                <a:ea typeface="ＭＳ Ｐゴシック" pitchFamily="34" charset="-128"/>
              </a:rPr>
              <a:t>humiliation</a:t>
            </a:r>
            <a:r>
              <a:rPr lang="fr-FR" noProof="0" smtClean="0">
                <a:solidFill>
                  <a:schemeClr val="tx1"/>
                </a:solidFill>
                <a:ea typeface="ＭＳ Ｐゴシック" pitchFamily="34" charset="-128"/>
              </a:rPr>
              <a:t> et le </a:t>
            </a:r>
            <a:r>
              <a:rPr lang="fr-FR" b="1" noProof="0" smtClean="0">
                <a:solidFill>
                  <a:schemeClr val="tx1"/>
                </a:solidFill>
                <a:ea typeface="ＭＳ Ｐゴシック" pitchFamily="34" charset="-128"/>
              </a:rPr>
              <a:t>désir de se venger </a:t>
            </a:r>
            <a:r>
              <a:rPr lang="fr-FR" noProof="0" smtClean="0">
                <a:solidFill>
                  <a:schemeClr val="tx1"/>
                </a:solidFill>
                <a:ea typeface="ＭＳ Ｐゴシック" pitchFamily="34" charset="-128"/>
              </a:rPr>
              <a:t>.</a:t>
            </a:r>
          </a:p>
          <a:p>
            <a:pPr>
              <a:defRPr/>
            </a:pPr>
            <a:r>
              <a:rPr lang="fr-FR" noProof="0" smtClean="0">
                <a:solidFill>
                  <a:schemeClr val="tx1"/>
                </a:solidFill>
                <a:ea typeface="ＭＳ Ｐゴシック" pitchFamily="34" charset="-128"/>
              </a:rPr>
              <a:t> </a:t>
            </a:r>
          </a:p>
          <a:p>
            <a:pPr>
              <a:defRPr/>
            </a:pPr>
            <a:endParaRPr lang="fr-FR" noProof="0" smtClean="0">
              <a:solidFill>
                <a:schemeClr val="tx1"/>
              </a:solidFill>
              <a:ea typeface="ＭＳ Ｐゴシック" pitchFamily="34" charset="-128"/>
            </a:endParaRPr>
          </a:p>
        </p:txBody>
      </p:sp>
    </p:spTree>
    <p:extLst>
      <p:ext uri="{BB962C8B-B14F-4D97-AF65-F5344CB8AC3E}">
        <p14:creationId xmlns:p14="http://schemas.microsoft.com/office/powerpoint/2010/main" val="229129940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Title 1"/>
          <p:cNvSpPr>
            <a:spLocks noGrp="1"/>
          </p:cNvSpPr>
          <p:nvPr>
            <p:ph type="title"/>
          </p:nvPr>
        </p:nvSpPr>
        <p:spPr/>
        <p:txBody>
          <a:bodyPr/>
          <a:lstStyle/>
          <a:p>
            <a:pPr>
              <a:defRPr/>
            </a:pPr>
            <a:r>
              <a:rPr lang="fr-FR" b="1" u="sng" noProof="0" smtClean="0">
                <a:solidFill>
                  <a:schemeClr val="tx1"/>
                </a:solidFill>
                <a:ea typeface="ＭＳ Ｐゴシック" pitchFamily="34" charset="-128"/>
              </a:rPr>
              <a:t>Ce que nous pouvons observer</a:t>
            </a:r>
            <a:r>
              <a:rPr lang="fr-FR" b="1" noProof="0" smtClean="0">
                <a:solidFill>
                  <a:schemeClr val="tx1"/>
                </a:solidFill>
                <a:ea typeface="ＭＳ Ｐゴシック" pitchFamily="34" charset="-128"/>
              </a:rPr>
              <a:t>...</a:t>
            </a:r>
          </a:p>
        </p:txBody>
      </p:sp>
      <p:sp>
        <p:nvSpPr>
          <p:cNvPr id="270339" name="Content Placeholder 2"/>
          <p:cNvSpPr>
            <a:spLocks noGrp="1"/>
          </p:cNvSpPr>
          <p:nvPr>
            <p:ph idx="1"/>
          </p:nvPr>
        </p:nvSpPr>
        <p:spPr>
          <a:xfrm>
            <a:off x="250825" y="1700213"/>
            <a:ext cx="8502650" cy="4392612"/>
          </a:xfrm>
        </p:spPr>
        <p:txBody>
          <a:bodyPr/>
          <a:lstStyle/>
          <a:p>
            <a:pPr>
              <a:defRPr/>
            </a:pPr>
            <a:r>
              <a:rPr lang="fr-FR" b="1" noProof="0" dirty="0" smtClean="0">
                <a:solidFill>
                  <a:schemeClr val="tx1"/>
                </a:solidFill>
                <a:ea typeface="ＭＳ Ｐゴシック" pitchFamily="34" charset="-128"/>
              </a:rPr>
              <a:t>Au sujet des adultes : </a:t>
            </a:r>
          </a:p>
          <a:p>
            <a:pPr marL="0" indent="0">
              <a:defRPr/>
            </a:pPr>
            <a:r>
              <a:rPr lang="fr-FR" noProof="0" dirty="0" smtClean="0">
                <a:solidFill>
                  <a:schemeClr val="tx1"/>
                </a:solidFill>
                <a:ea typeface="ＭＳ Ｐゴシック" pitchFamily="34" charset="-128"/>
              </a:rPr>
              <a:t>Les enfants qui ont été traités violemment peuvent: </a:t>
            </a:r>
          </a:p>
          <a:p>
            <a:pPr>
              <a:buFontTx/>
              <a:buChar char="•"/>
              <a:defRPr/>
            </a:pPr>
            <a:r>
              <a:rPr lang="fr-FR" noProof="0" dirty="0" smtClean="0">
                <a:solidFill>
                  <a:schemeClr val="tx1"/>
                </a:solidFill>
                <a:ea typeface="ＭＳ Ｐゴシック" pitchFamily="34" charset="-128"/>
              </a:rPr>
              <a:t>Faire preuve de méfiance vis-à-vis des adultes</a:t>
            </a:r>
          </a:p>
          <a:p>
            <a:pPr>
              <a:buFontTx/>
              <a:buChar char="•"/>
              <a:defRPr/>
            </a:pPr>
            <a:r>
              <a:rPr lang="fr-FR" noProof="0" dirty="0" smtClean="0">
                <a:solidFill>
                  <a:schemeClr val="tx1"/>
                </a:solidFill>
                <a:ea typeface="ＭＳ Ｐゴシック" pitchFamily="34" charset="-128"/>
              </a:rPr>
              <a:t>Essayer de se tenir à l'écart de ces derniers.</a:t>
            </a:r>
          </a:p>
          <a:p>
            <a:pPr>
              <a:buFontTx/>
              <a:buChar char="•"/>
              <a:defRPr/>
            </a:pPr>
            <a:r>
              <a:rPr lang="fr-FR" noProof="0" dirty="0" smtClean="0">
                <a:solidFill>
                  <a:schemeClr val="tx1"/>
                </a:solidFill>
                <a:ea typeface="ＭＳ Ｐゴシック" pitchFamily="34" charset="-128"/>
              </a:rPr>
              <a:t>Provoquer délibérément pour voir si l’adulte va réagir.</a:t>
            </a:r>
          </a:p>
          <a:p>
            <a:pPr marL="0" indent="0">
              <a:defRPr/>
            </a:pPr>
            <a:endParaRPr lang="fr-FR" noProof="0" dirty="0" smtClean="0">
              <a:solidFill>
                <a:schemeClr val="tx1"/>
              </a:solidFill>
              <a:ea typeface="ＭＳ Ｐゴシック" pitchFamily="34" charset="-128"/>
            </a:endParaRPr>
          </a:p>
          <a:p>
            <a:pPr marL="0" indent="0">
              <a:defRPr/>
            </a:pPr>
            <a:r>
              <a:rPr lang="fr-FR" noProof="0" dirty="0" smtClean="0">
                <a:solidFill>
                  <a:schemeClr val="tx1"/>
                </a:solidFill>
                <a:ea typeface="ＭＳ Ｐゴシック" pitchFamily="34" charset="-128"/>
              </a:rPr>
              <a:t>Les enfants qui ont perdu leur famille peuvent: </a:t>
            </a:r>
          </a:p>
          <a:p>
            <a:pPr>
              <a:buFontTx/>
              <a:buChar char="•"/>
              <a:defRPr/>
            </a:pPr>
            <a:r>
              <a:rPr lang="fr-FR" noProof="0" dirty="0" smtClean="0">
                <a:solidFill>
                  <a:schemeClr val="tx1"/>
                </a:solidFill>
                <a:ea typeface="ＭＳ Ｐゴシック" pitchFamily="34" charset="-128"/>
              </a:rPr>
              <a:t>“S'accrocher” à des adultes comme s'ils avaient peur d'être abandonnés. </a:t>
            </a:r>
          </a:p>
          <a:p>
            <a:pPr>
              <a:buFontTx/>
              <a:buChar char="•"/>
              <a:defRPr/>
            </a:pPr>
            <a:r>
              <a:rPr lang="fr-FR" noProof="0" dirty="0" smtClean="0">
                <a:solidFill>
                  <a:schemeClr val="tx1"/>
                </a:solidFill>
                <a:ea typeface="ＭＳ Ｐゴシック" pitchFamily="34" charset="-128"/>
              </a:rPr>
              <a:t>Rechigner à s'attacher à d'autres personnes.</a:t>
            </a:r>
          </a:p>
          <a:p>
            <a:pPr>
              <a:defRPr/>
            </a:pPr>
            <a:r>
              <a:rPr lang="fr-FR" noProof="0" dirty="0" smtClean="0">
                <a:solidFill>
                  <a:schemeClr val="tx1"/>
                </a:solidFill>
                <a:ea typeface="ＭＳ Ｐゴシック" pitchFamily="34" charset="-128"/>
              </a:rPr>
              <a:t> </a:t>
            </a:r>
          </a:p>
          <a:p>
            <a:pPr>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411076308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POINTS CLÉS DE L'APPRENTISSAGE</a:t>
            </a:r>
          </a:p>
        </p:txBody>
      </p:sp>
      <p:sp>
        <p:nvSpPr>
          <p:cNvPr id="271363" name="Content Placeholder 2"/>
          <p:cNvSpPr>
            <a:spLocks noGrp="1"/>
          </p:cNvSpPr>
          <p:nvPr>
            <p:ph idx="1"/>
          </p:nvPr>
        </p:nvSpPr>
        <p:spPr>
          <a:xfrm>
            <a:off x="250825" y="1268413"/>
            <a:ext cx="8502650" cy="4392612"/>
          </a:xfrm>
        </p:spPr>
        <p:txBody>
          <a:bodyPr/>
          <a:lstStyle/>
          <a:p>
            <a:pPr>
              <a:defRPr/>
            </a:pPr>
            <a:endParaRPr lang="fr-FR" b="1" noProof="0" dirty="0" smtClean="0">
              <a:solidFill>
                <a:schemeClr val="tx1"/>
              </a:solidFill>
              <a:ea typeface="ＭＳ Ｐゴシック" pitchFamily="34" charset="-128"/>
            </a:endParaRPr>
          </a:p>
          <a:p>
            <a:pPr>
              <a:buFontTx/>
              <a:buChar char="•"/>
              <a:defRPr/>
            </a:pPr>
            <a:r>
              <a:rPr lang="fr-FR" noProof="0" dirty="0" smtClean="0">
                <a:solidFill>
                  <a:schemeClr val="tx1"/>
                </a:solidFill>
                <a:ea typeface="ＭＳ Ｐゴシック" pitchFamily="34" charset="-128"/>
              </a:rPr>
              <a:t>Le enfants </a:t>
            </a:r>
            <a:r>
              <a:rPr lang="fr-FR" b="1" noProof="0" dirty="0" smtClean="0">
                <a:solidFill>
                  <a:schemeClr val="tx1"/>
                </a:solidFill>
                <a:ea typeface="ＭＳ Ｐゴシック" pitchFamily="34" charset="-128"/>
              </a:rPr>
              <a:t>communiquent</a:t>
            </a:r>
            <a:r>
              <a:rPr lang="fr-FR" noProof="0" dirty="0" smtClean="0">
                <a:solidFill>
                  <a:schemeClr val="tx1"/>
                </a:solidFill>
                <a:ea typeface="ＭＳ Ｐゴシック" pitchFamily="34" charset="-128"/>
              </a:rPr>
              <a:t> leurs </a:t>
            </a:r>
            <a:r>
              <a:rPr lang="fr-FR" b="1" noProof="0" dirty="0" smtClean="0">
                <a:solidFill>
                  <a:schemeClr val="tx1"/>
                </a:solidFill>
                <a:ea typeface="ＭＳ Ｐゴシック" pitchFamily="34" charset="-128"/>
              </a:rPr>
              <a:t>sentiments</a:t>
            </a:r>
            <a:r>
              <a:rPr lang="fr-FR" noProof="0" dirty="0" smtClean="0">
                <a:solidFill>
                  <a:schemeClr val="tx1"/>
                </a:solidFill>
                <a:ea typeface="ＭＳ Ｐゴシック" pitchFamily="34" charset="-128"/>
              </a:rPr>
              <a:t> à travers leur </a:t>
            </a:r>
            <a:r>
              <a:rPr lang="fr-FR" b="1" noProof="0" dirty="0" smtClean="0">
                <a:solidFill>
                  <a:schemeClr val="tx1"/>
                </a:solidFill>
                <a:ea typeface="ＭＳ Ｐゴシック" pitchFamily="34" charset="-128"/>
              </a:rPr>
              <a:t>comportement</a:t>
            </a:r>
            <a:r>
              <a:rPr lang="fr-FR" noProof="0" dirty="0" smtClean="0">
                <a:solidFill>
                  <a:schemeClr val="tx1"/>
                </a:solidFill>
                <a:ea typeface="ＭＳ Ｐゴシック" pitchFamily="34" charset="-128"/>
              </a:rPr>
              <a:t> ainsi qu'à travers la parole. </a:t>
            </a:r>
          </a:p>
          <a:p>
            <a:pPr>
              <a:buFontTx/>
              <a:buChar char="•"/>
              <a:defRPr/>
            </a:pPr>
            <a:endParaRPr lang="fr-FR" noProof="0" dirty="0" smtClean="0">
              <a:solidFill>
                <a:schemeClr val="tx1"/>
              </a:solidFill>
              <a:ea typeface="ＭＳ Ｐゴシック" pitchFamily="34" charset="-128"/>
            </a:endParaRPr>
          </a:p>
          <a:p>
            <a:pPr>
              <a:buFontTx/>
              <a:buChar char="•"/>
              <a:defRPr/>
            </a:pPr>
            <a:r>
              <a:rPr lang="fr-FR" noProof="0" dirty="0" smtClean="0">
                <a:solidFill>
                  <a:schemeClr val="tx1"/>
                </a:solidFill>
                <a:ea typeface="ＭＳ Ｐゴシック" pitchFamily="34" charset="-128"/>
              </a:rPr>
              <a:t>Nous devons par conséquent les </a:t>
            </a:r>
            <a:r>
              <a:rPr lang="fr-FR" b="1" noProof="0" dirty="0" smtClean="0">
                <a:solidFill>
                  <a:schemeClr val="tx1"/>
                </a:solidFill>
                <a:ea typeface="ＭＳ Ｐゴシック" pitchFamily="34" charset="-128"/>
              </a:rPr>
              <a:t>observer</a:t>
            </a:r>
            <a:r>
              <a:rPr lang="fr-FR" noProof="0" dirty="0" smtClean="0">
                <a:solidFill>
                  <a:schemeClr val="tx1"/>
                </a:solidFill>
                <a:ea typeface="ＭＳ Ｐゴシック" pitchFamily="34" charset="-128"/>
              </a:rPr>
              <a:t> lorsque nous discutons avec eux dans le cadre de nos évaluations et de la gestion de cas en général.</a:t>
            </a:r>
          </a:p>
          <a:p>
            <a:pPr>
              <a:buFontTx/>
              <a:buChar char="•"/>
              <a:defRPr/>
            </a:pPr>
            <a:endParaRPr lang="fr-FR" noProof="0" dirty="0" smtClean="0">
              <a:solidFill>
                <a:schemeClr val="tx1"/>
              </a:solidFill>
              <a:ea typeface="ＭＳ Ｐゴシック" pitchFamily="34" charset="-128"/>
            </a:endParaRPr>
          </a:p>
          <a:p>
            <a:pPr>
              <a:buFontTx/>
              <a:buChar char="•"/>
              <a:defRPr/>
            </a:pPr>
            <a:r>
              <a:rPr lang="fr-FR" noProof="0" dirty="0" smtClean="0">
                <a:solidFill>
                  <a:schemeClr val="tx1"/>
                </a:solidFill>
                <a:ea typeface="ＭＳ Ｐゴシック" pitchFamily="34" charset="-128"/>
              </a:rPr>
              <a:t>Nous pouvons observer les enfants </a:t>
            </a:r>
            <a:r>
              <a:rPr lang="fr-FR" b="1" noProof="0" dirty="0" smtClean="0">
                <a:solidFill>
                  <a:schemeClr val="tx1"/>
                </a:solidFill>
                <a:ea typeface="ＭＳ Ｐゴシック" pitchFamily="34" charset="-128"/>
              </a:rPr>
              <a:t>seuls</a:t>
            </a:r>
            <a:r>
              <a:rPr lang="fr-FR" noProof="0" dirty="0" smtClean="0">
                <a:solidFill>
                  <a:schemeClr val="tx1"/>
                </a:solidFill>
                <a:ea typeface="ＭＳ Ｐゴシック" pitchFamily="34" charset="-128"/>
              </a:rPr>
              <a:t> ou </a:t>
            </a:r>
            <a:r>
              <a:rPr lang="fr-FR" b="1" noProof="0" dirty="0" smtClean="0">
                <a:solidFill>
                  <a:schemeClr val="tx1"/>
                </a:solidFill>
                <a:ea typeface="ＭＳ Ｐゴシック" pitchFamily="34" charset="-128"/>
              </a:rPr>
              <a:t>en groupe </a:t>
            </a:r>
            <a:r>
              <a:rPr lang="fr-FR" noProof="0" dirty="0" smtClean="0">
                <a:solidFill>
                  <a:schemeClr val="tx1"/>
                </a:solidFill>
                <a:ea typeface="ＭＳ Ｐゴシック" pitchFamily="34" charset="-128"/>
              </a:rPr>
              <a:t>afin de comprendre différents aspects de leur comportement et de leurs sentiments.</a:t>
            </a:r>
          </a:p>
          <a:p>
            <a:pPr>
              <a:defRPr/>
            </a:pPr>
            <a:endParaRPr lang="fr-FR" b="1" noProof="0" dirty="0" smtClean="0">
              <a:solidFill>
                <a:schemeClr val="tx1"/>
              </a:solidFill>
              <a:ea typeface="ＭＳ Ｐゴシック" pitchFamily="34" charset="-128"/>
            </a:endParaRPr>
          </a:p>
          <a:p>
            <a:pPr>
              <a:defRPr/>
            </a:pPr>
            <a:endParaRPr lang="fr-FR" b="1" noProof="0" dirty="0" smtClean="0">
              <a:solidFill>
                <a:schemeClr val="tx1"/>
              </a:solidFill>
              <a:ea typeface="ＭＳ Ｐゴシック" pitchFamily="34" charset="-128"/>
            </a:endParaRPr>
          </a:p>
          <a:p>
            <a:pPr>
              <a:defRPr/>
            </a:pPr>
            <a:r>
              <a:rPr lang="fr-FR" noProof="0" dirty="0" smtClean="0">
                <a:solidFill>
                  <a:schemeClr val="tx1"/>
                </a:solidFill>
                <a:ea typeface="ＭＳ Ｐゴシック" pitchFamily="34" charset="-128"/>
              </a:rPr>
              <a:t> </a:t>
            </a:r>
          </a:p>
          <a:p>
            <a:pPr>
              <a:defRPr/>
            </a:pPr>
            <a:r>
              <a:rPr lang="fr-FR" noProof="0" dirty="0" smtClean="0">
                <a:solidFill>
                  <a:schemeClr val="tx1"/>
                </a:solidFill>
                <a:ea typeface="ＭＳ Ｐゴシック" pitchFamily="34" charset="-128"/>
              </a:rPr>
              <a:t> </a:t>
            </a:r>
          </a:p>
          <a:p>
            <a:pPr>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344445057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Title 1"/>
          <p:cNvSpPr>
            <a:spLocks noGrp="1"/>
          </p:cNvSpPr>
          <p:nvPr>
            <p:ph type="title"/>
          </p:nvPr>
        </p:nvSpPr>
        <p:spPr/>
        <p:txBody>
          <a:bodyPr/>
          <a:lstStyle/>
          <a:p>
            <a:pPr algn="ctr">
              <a:defRPr/>
            </a:pPr>
            <a:r>
              <a:rPr lang="fr-FR" cap="none" noProof="0" smtClean="0">
                <a:solidFill>
                  <a:schemeClr val="tx1"/>
                </a:solidFill>
                <a:ea typeface="ＭＳ Ｐゴシック" pitchFamily="34" charset="-128"/>
              </a:rPr>
              <a:t>EXERCICE 1</a:t>
            </a:r>
          </a:p>
        </p:txBody>
      </p:sp>
      <p:sp>
        <p:nvSpPr>
          <p:cNvPr id="238595" name="Text Placeholder 2"/>
          <p:cNvSpPr>
            <a:spLocks noGrp="1"/>
          </p:cNvSpPr>
          <p:nvPr>
            <p:ph type="body" idx="1"/>
          </p:nvPr>
        </p:nvSpPr>
        <p:spPr/>
        <p:txBody>
          <a:bodyPr/>
          <a:lstStyle/>
          <a:p>
            <a:pPr algn="ctr">
              <a:defRPr/>
            </a:pPr>
            <a:r>
              <a:rPr lang="fr-FR" sz="3600" b="1" noProof="0" smtClean="0">
                <a:solidFill>
                  <a:schemeClr val="tx1"/>
                </a:solidFill>
                <a:ea typeface="ＭＳ Ｐゴシック" pitchFamily="34" charset="-128"/>
              </a:rPr>
              <a:t>Meilleures pratiques pour l'évaluation</a:t>
            </a:r>
          </a:p>
          <a:p>
            <a:pPr>
              <a:defRPr/>
            </a:pPr>
            <a:endParaRPr lang="fr-FR" sz="3600" b="1" noProof="0" smtClean="0">
              <a:solidFill>
                <a:schemeClr val="tx1"/>
              </a:solidFill>
              <a:ea typeface="ＭＳ Ｐゴシック" pitchFamily="34" charset="-128"/>
            </a:endParaRPr>
          </a:p>
        </p:txBody>
      </p:sp>
    </p:spTree>
    <p:extLst>
      <p:ext uri="{BB962C8B-B14F-4D97-AF65-F5344CB8AC3E}">
        <p14:creationId xmlns:p14="http://schemas.microsoft.com/office/powerpoint/2010/main" val="267570271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22707193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Title 1"/>
          <p:cNvSpPr>
            <a:spLocks noGrp="1"/>
          </p:cNvSpPr>
          <p:nvPr>
            <p:ph type="title"/>
          </p:nvPr>
        </p:nvSpPr>
        <p:spPr/>
        <p:txBody>
          <a:bodyPr/>
          <a:lstStyle/>
          <a:p>
            <a:pPr algn="ctr">
              <a:defRPr/>
            </a:pPr>
            <a:r>
              <a:rPr lang="fr-FR" cap="none" noProof="0" smtClean="0">
                <a:solidFill>
                  <a:schemeClr val="tx1"/>
                </a:solidFill>
                <a:ea typeface="ＭＳ Ｐゴシック" pitchFamily="34" charset="-128"/>
              </a:rPr>
              <a:t>EXERCICE 6 </a:t>
            </a:r>
          </a:p>
        </p:txBody>
      </p:sp>
      <p:sp>
        <p:nvSpPr>
          <p:cNvPr id="272387" name="Text Placeholder 2"/>
          <p:cNvSpPr>
            <a:spLocks noGrp="1"/>
          </p:cNvSpPr>
          <p:nvPr>
            <p:ph type="body" idx="1"/>
          </p:nvPr>
        </p:nvSpPr>
        <p:spPr/>
        <p:txBody>
          <a:bodyPr/>
          <a:lstStyle/>
          <a:p>
            <a:pPr algn="ctr">
              <a:defRPr/>
            </a:pPr>
            <a:r>
              <a:rPr lang="fr-FR" sz="3600" b="1" noProof="0" smtClean="0">
                <a:solidFill>
                  <a:schemeClr val="tx1"/>
                </a:solidFill>
                <a:ea typeface="ＭＳ Ｐゴシック" pitchFamily="34" charset="-128"/>
              </a:rPr>
              <a:t>Aptitudes à l'écriture et à l'analyse</a:t>
            </a:r>
          </a:p>
          <a:p>
            <a:pPr algn="ctr">
              <a:defRPr/>
            </a:pPr>
            <a:endParaRPr lang="fr-FR" sz="3600" b="1" noProof="0" smtClean="0">
              <a:solidFill>
                <a:schemeClr val="tx1"/>
              </a:solidFill>
              <a:ea typeface="ＭＳ Ｐゴシック" pitchFamily="34" charset="-128"/>
            </a:endParaRPr>
          </a:p>
        </p:txBody>
      </p:sp>
    </p:spTree>
    <p:extLst>
      <p:ext uri="{BB962C8B-B14F-4D97-AF65-F5344CB8AC3E}">
        <p14:creationId xmlns:p14="http://schemas.microsoft.com/office/powerpoint/2010/main" val="32183633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Astuces pour soigner son écriture </a:t>
            </a:r>
          </a:p>
        </p:txBody>
      </p:sp>
      <p:sp>
        <p:nvSpPr>
          <p:cNvPr id="273411" name="Content Placeholder 2"/>
          <p:cNvSpPr>
            <a:spLocks noGrp="1"/>
          </p:cNvSpPr>
          <p:nvPr>
            <p:ph idx="1"/>
          </p:nvPr>
        </p:nvSpPr>
        <p:spPr>
          <a:xfrm>
            <a:off x="306388" y="1557338"/>
            <a:ext cx="8586787" cy="4392612"/>
          </a:xfrm>
        </p:spPr>
        <p:txBody>
          <a:bodyPr/>
          <a:lstStyle/>
          <a:p>
            <a:pPr marL="0" indent="0">
              <a:defRPr/>
            </a:pPr>
            <a:endParaRPr lang="fr-FR" noProof="0" dirty="0" smtClean="0">
              <a:solidFill>
                <a:schemeClr val="tx1"/>
              </a:solidFill>
              <a:ea typeface="ＭＳ Ｐゴシック" pitchFamily="34" charset="-128"/>
            </a:endParaRPr>
          </a:p>
          <a:p>
            <a:pPr marL="0" indent="0">
              <a:defRPr/>
            </a:pPr>
            <a:r>
              <a:rPr lang="fr-FR" noProof="0" dirty="0" smtClean="0">
                <a:solidFill>
                  <a:schemeClr val="tx1"/>
                </a:solidFill>
                <a:ea typeface="ＭＳ Ｐゴシック" pitchFamily="34" charset="-128"/>
              </a:rPr>
              <a:t>Donner des preuves </a:t>
            </a:r>
            <a:r>
              <a:rPr lang="fr-FR" b="1" noProof="0" dirty="0" smtClean="0">
                <a:solidFill>
                  <a:schemeClr val="tx1"/>
                </a:solidFill>
                <a:ea typeface="ＭＳ Ｐゴシック" pitchFamily="34" charset="-128"/>
              </a:rPr>
              <a:t>suffisantes</a:t>
            </a:r>
            <a:r>
              <a:rPr lang="fr-FR" noProof="0" dirty="0" smtClean="0">
                <a:solidFill>
                  <a:schemeClr val="tx1"/>
                </a:solidFill>
                <a:ea typeface="ＭＳ Ｐゴシック" pitchFamily="34" charset="-128"/>
              </a:rPr>
              <a:t> – ne pas se limiter à écouter les dires d'une personne. </a:t>
            </a:r>
          </a:p>
          <a:p>
            <a:pPr marL="0" indent="0">
              <a:buFont typeface="Wingdings" pitchFamily="2" charset="2"/>
              <a:buChar char="ü"/>
              <a:defRPr/>
            </a:pPr>
            <a:r>
              <a:rPr lang="fr-FR" b="1" noProof="0" dirty="0" smtClean="0">
                <a:solidFill>
                  <a:schemeClr val="tx1"/>
                </a:solidFill>
                <a:ea typeface="ＭＳ Ｐゴシック" pitchFamily="34" charset="-128"/>
              </a:rPr>
              <a:t>La source de</a:t>
            </a:r>
            <a:r>
              <a:rPr lang="fr-FR" noProof="0" dirty="0" smtClean="0">
                <a:solidFill>
                  <a:schemeClr val="tx1"/>
                </a:solidFill>
                <a:ea typeface="ＭＳ Ｐゴシック" pitchFamily="34" charset="-128"/>
              </a:rPr>
              <a:t> vos informations </a:t>
            </a:r>
          </a:p>
          <a:p>
            <a:pPr marL="0" indent="0">
              <a:buFont typeface="Wingdings" pitchFamily="2" charset="2"/>
              <a:buChar char="ü"/>
              <a:defRPr/>
            </a:pPr>
            <a:r>
              <a:rPr lang="fr-FR" noProof="0" dirty="0" smtClean="0">
                <a:solidFill>
                  <a:schemeClr val="tx1"/>
                </a:solidFill>
                <a:ea typeface="ＭＳ Ｐゴシック" pitchFamily="34" charset="-128"/>
              </a:rPr>
              <a:t>Si ces informations sont </a:t>
            </a:r>
            <a:r>
              <a:rPr lang="fr-FR" b="1" noProof="0" dirty="0" smtClean="0">
                <a:solidFill>
                  <a:schemeClr val="tx1"/>
                </a:solidFill>
                <a:ea typeface="ＭＳ Ｐゴシック" pitchFamily="34" charset="-128"/>
              </a:rPr>
              <a:t>appuyées</a:t>
            </a:r>
            <a:r>
              <a:rPr lang="fr-FR" noProof="0" dirty="0" smtClean="0">
                <a:solidFill>
                  <a:schemeClr val="tx1"/>
                </a:solidFill>
                <a:ea typeface="ＭＳ Ｐゴシック" pitchFamily="34" charset="-128"/>
              </a:rPr>
              <a:t> </a:t>
            </a:r>
            <a:r>
              <a:rPr lang="fr-FR" b="1" noProof="0" dirty="0" smtClean="0">
                <a:solidFill>
                  <a:schemeClr val="tx1"/>
                </a:solidFill>
                <a:ea typeface="ＭＳ Ｐゴシック" pitchFamily="34" charset="-128"/>
              </a:rPr>
              <a:t>par</a:t>
            </a:r>
            <a:r>
              <a:rPr lang="fr-FR" noProof="0" dirty="0" smtClean="0">
                <a:solidFill>
                  <a:schemeClr val="tx1"/>
                </a:solidFill>
                <a:ea typeface="ＭＳ Ｐゴシック" pitchFamily="34" charset="-128"/>
              </a:rPr>
              <a:t> autre chose</a:t>
            </a:r>
          </a:p>
          <a:p>
            <a:pPr marL="0" indent="0">
              <a:buFont typeface="Wingdings" pitchFamily="2" charset="2"/>
              <a:buChar char="ü"/>
              <a:defRPr/>
            </a:pPr>
            <a:r>
              <a:rPr lang="fr-FR" b="1" noProof="0" dirty="0" smtClean="0">
                <a:solidFill>
                  <a:schemeClr val="tx1"/>
                </a:solidFill>
                <a:ea typeface="ＭＳ Ｐゴシック" pitchFamily="34" charset="-128"/>
              </a:rPr>
              <a:t>Combien de fois </a:t>
            </a:r>
            <a:r>
              <a:rPr lang="fr-FR" noProof="0" dirty="0" smtClean="0">
                <a:solidFill>
                  <a:schemeClr val="tx1"/>
                </a:solidFill>
                <a:ea typeface="ＭＳ Ｐゴシック" pitchFamily="34" charset="-128"/>
              </a:rPr>
              <a:t>vous avez vécu une situation</a:t>
            </a:r>
          </a:p>
          <a:p>
            <a:pPr marL="0" indent="0">
              <a:buFont typeface="Wingdings" pitchFamily="2" charset="2"/>
              <a:buChar char="ü"/>
              <a:defRPr/>
            </a:pPr>
            <a:r>
              <a:rPr lang="fr-FR" b="1" noProof="0" dirty="0" smtClean="0">
                <a:solidFill>
                  <a:schemeClr val="tx1"/>
                </a:solidFill>
                <a:ea typeface="ＭＳ Ｐゴシック" pitchFamily="34" charset="-128"/>
              </a:rPr>
              <a:t>Combien de personnes </a:t>
            </a:r>
            <a:r>
              <a:rPr lang="fr-FR" noProof="0" dirty="0" smtClean="0">
                <a:solidFill>
                  <a:schemeClr val="tx1"/>
                </a:solidFill>
                <a:ea typeface="ＭＳ Ｐゴシック" pitchFamily="34" charset="-128"/>
              </a:rPr>
              <a:t>ont rapporté la préoccupation</a:t>
            </a:r>
          </a:p>
          <a:p>
            <a:pPr marL="0" indent="0">
              <a:buFontTx/>
              <a:buChar char="•"/>
              <a:defRPr/>
            </a:pPr>
            <a:r>
              <a:rPr lang="fr-FR" noProof="0" dirty="0" smtClean="0">
                <a:solidFill>
                  <a:schemeClr val="tx1"/>
                </a:solidFill>
                <a:ea typeface="ＭＳ Ｐゴシック" pitchFamily="34" charset="-128"/>
              </a:rPr>
              <a:t>Les informations provenant de </a:t>
            </a:r>
            <a:r>
              <a:rPr lang="fr-FR" b="1" noProof="0" dirty="0" smtClean="0">
                <a:solidFill>
                  <a:schemeClr val="tx1"/>
                </a:solidFill>
                <a:ea typeface="ＭＳ Ｐゴシック" pitchFamily="34" charset="-128"/>
              </a:rPr>
              <a:t>sources primaires </a:t>
            </a:r>
            <a:r>
              <a:rPr lang="fr-FR" noProof="0" dirty="0" smtClean="0">
                <a:solidFill>
                  <a:schemeClr val="tx1"/>
                </a:solidFill>
                <a:ea typeface="ＭＳ Ｐゴシック" pitchFamily="34" charset="-128"/>
              </a:rPr>
              <a:t>sont toujours les meilleures ; - citez-les au besoin.</a:t>
            </a:r>
          </a:p>
          <a:p>
            <a:pPr marL="0" indent="0">
              <a:buFontTx/>
              <a:buChar char="•"/>
              <a:defRPr/>
            </a:pPr>
            <a:r>
              <a:rPr lang="fr-FR" noProof="0" dirty="0" smtClean="0">
                <a:solidFill>
                  <a:schemeClr val="tx1"/>
                </a:solidFill>
                <a:ea typeface="ＭＳ Ｐゴシック" pitchFamily="34" charset="-128"/>
              </a:rPr>
              <a:t>Donnez </a:t>
            </a:r>
            <a:r>
              <a:rPr lang="fr-FR" b="1" noProof="0" dirty="0" smtClean="0">
                <a:solidFill>
                  <a:schemeClr val="tx1"/>
                </a:solidFill>
                <a:ea typeface="ＭＳ Ｐゴシック" pitchFamily="34" charset="-128"/>
              </a:rPr>
              <a:t>des raisons</a:t>
            </a:r>
            <a:r>
              <a:rPr lang="fr-FR" noProof="0" dirty="0" smtClean="0">
                <a:solidFill>
                  <a:schemeClr val="tx1"/>
                </a:solidFill>
                <a:ea typeface="ＭＳ Ｐゴシック" pitchFamily="34" charset="-128"/>
              </a:rPr>
              <a:t> pour votre analyse de la situation. </a:t>
            </a:r>
          </a:p>
          <a:p>
            <a:pPr marL="0" indent="0">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129577009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Content Placeholder 2"/>
          <p:cNvSpPr>
            <a:spLocks noGrp="1"/>
          </p:cNvSpPr>
          <p:nvPr>
            <p:ph idx="1"/>
          </p:nvPr>
        </p:nvSpPr>
        <p:spPr>
          <a:xfrm>
            <a:off x="228600" y="692150"/>
            <a:ext cx="8502650" cy="4392613"/>
          </a:xfrm>
        </p:spPr>
        <p:txBody>
          <a:bodyPr/>
          <a:lstStyle/>
          <a:p>
            <a:pPr>
              <a:defRPr/>
            </a:pPr>
            <a:r>
              <a:rPr lang="fr-FR" sz="2300" noProof="0" dirty="0" smtClean="0">
                <a:solidFill>
                  <a:schemeClr val="tx1"/>
                </a:solidFill>
                <a:ea typeface="ＭＳ Ｐゴシック" pitchFamily="34" charset="-128"/>
              </a:rPr>
              <a:t>Si nous énumérons les informations suivantes : </a:t>
            </a:r>
          </a:p>
          <a:p>
            <a:pPr>
              <a:buFontTx/>
              <a:buChar char="•"/>
              <a:defRPr/>
            </a:pPr>
            <a:endParaRPr lang="fr-FR" sz="2300" noProof="0" dirty="0" smtClean="0">
              <a:solidFill>
                <a:schemeClr val="tx1"/>
              </a:solidFill>
              <a:ea typeface="ＭＳ Ｐゴシック" pitchFamily="34" charset="-128"/>
            </a:endParaRPr>
          </a:p>
          <a:p>
            <a:pPr>
              <a:buFontTx/>
              <a:buChar char="•"/>
              <a:defRPr/>
            </a:pPr>
            <a:r>
              <a:rPr lang="fr-FR" sz="2300" noProof="0" dirty="0" smtClean="0">
                <a:solidFill>
                  <a:schemeClr val="tx1"/>
                </a:solidFill>
                <a:ea typeface="ＭＳ Ｐゴシック" pitchFamily="34" charset="-128"/>
              </a:rPr>
              <a:t>L'enfant ne va pas à l'école chaque jour</a:t>
            </a:r>
          </a:p>
          <a:p>
            <a:pPr>
              <a:buFontTx/>
              <a:buChar char="•"/>
              <a:defRPr/>
            </a:pPr>
            <a:r>
              <a:rPr lang="fr-FR" sz="2300" noProof="0" dirty="0" smtClean="0">
                <a:solidFill>
                  <a:schemeClr val="tx1"/>
                </a:solidFill>
                <a:ea typeface="ＭＳ Ｐゴシック" pitchFamily="34" charset="-128"/>
              </a:rPr>
              <a:t>L'enfant rapporte que tout va bien</a:t>
            </a:r>
          </a:p>
          <a:p>
            <a:pPr>
              <a:buFontTx/>
              <a:buChar char="•"/>
              <a:defRPr/>
            </a:pPr>
            <a:r>
              <a:rPr lang="fr-FR" sz="2300" noProof="0" dirty="0" smtClean="0">
                <a:solidFill>
                  <a:schemeClr val="tx1"/>
                </a:solidFill>
                <a:ea typeface="ＭＳ Ｐゴシック" pitchFamily="34" charset="-128"/>
              </a:rPr>
              <a:t>Les parents de l'enfant disent qu'il/elle était récemment malade</a:t>
            </a:r>
          </a:p>
          <a:p>
            <a:pPr>
              <a:buFontTx/>
              <a:buChar char="•"/>
              <a:defRPr/>
            </a:pPr>
            <a:r>
              <a:rPr lang="fr-FR" sz="2300" noProof="0" dirty="0" smtClean="0">
                <a:solidFill>
                  <a:schemeClr val="tx1"/>
                </a:solidFill>
                <a:ea typeface="ＭＳ Ｐゴシック" pitchFamily="34" charset="-128"/>
              </a:rPr>
              <a:t>Les parents des amis de l'enfant disent qu'ils ont récemment observé un changement de comportement chez l'enfant, il/elle est très agressif(</a:t>
            </a:r>
            <a:r>
              <a:rPr lang="fr-FR" sz="2300" noProof="0" dirty="0" err="1" smtClean="0">
                <a:solidFill>
                  <a:schemeClr val="tx1"/>
                </a:solidFill>
                <a:ea typeface="ＭＳ Ｐゴシック" pitchFamily="34" charset="-128"/>
              </a:rPr>
              <a:t>ve</a:t>
            </a:r>
            <a:r>
              <a:rPr lang="fr-FR" sz="2300" noProof="0" dirty="0" smtClean="0">
                <a:solidFill>
                  <a:schemeClr val="tx1"/>
                </a:solidFill>
                <a:ea typeface="ＭＳ Ｐゴシック" pitchFamily="34" charset="-128"/>
              </a:rPr>
              <a:t>) et porte des blessures inexpliquées dans le dos ainsi que des marques de coups sur la tête. </a:t>
            </a:r>
          </a:p>
          <a:p>
            <a:pPr>
              <a:buFontTx/>
              <a:buChar char="•"/>
              <a:defRPr/>
            </a:pPr>
            <a:r>
              <a:rPr lang="fr-FR" sz="2300" noProof="0" dirty="0" smtClean="0">
                <a:solidFill>
                  <a:schemeClr val="tx1"/>
                </a:solidFill>
                <a:ea typeface="ＭＳ Ｐゴシック" pitchFamily="34" charset="-128"/>
              </a:rPr>
              <a:t>J'ai la conviction que l'enfant est victime de mauvais traitements de la part des parents. </a:t>
            </a:r>
          </a:p>
          <a:p>
            <a:pPr>
              <a:defRPr/>
            </a:pPr>
            <a:r>
              <a:rPr lang="fr-FR" sz="2300" noProof="0" dirty="0" smtClean="0">
                <a:solidFill>
                  <a:schemeClr val="tx1"/>
                </a:solidFill>
                <a:ea typeface="ＭＳ Ｐゴシック" pitchFamily="34" charset="-128"/>
              </a:rPr>
              <a:t>Dispose-t-on ainsi d'éléments suffisants pour comprendre la situation ?</a:t>
            </a:r>
          </a:p>
          <a:p>
            <a:pPr>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3962957807"/>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Content Placeholder 2"/>
          <p:cNvSpPr>
            <a:spLocks noGrp="1"/>
          </p:cNvSpPr>
          <p:nvPr>
            <p:ph idx="1"/>
          </p:nvPr>
        </p:nvSpPr>
        <p:spPr>
          <a:xfrm>
            <a:off x="250825" y="1557338"/>
            <a:ext cx="8502650" cy="4392612"/>
          </a:xfrm>
        </p:spPr>
        <p:txBody>
          <a:bodyPr/>
          <a:lstStyle/>
          <a:p>
            <a:pPr>
              <a:defRPr/>
            </a:pPr>
            <a:r>
              <a:rPr lang="fr-FR" noProof="0" dirty="0" smtClean="0">
                <a:solidFill>
                  <a:schemeClr val="tx1"/>
                </a:solidFill>
                <a:ea typeface="ＭＳ Ｐゴシック" pitchFamily="34" charset="-128"/>
              </a:rPr>
              <a:t>Si nous énumérons les informations suivantes :</a:t>
            </a:r>
          </a:p>
          <a:p>
            <a:pPr>
              <a:buFontTx/>
              <a:buChar char="•"/>
              <a:defRPr/>
            </a:pPr>
            <a:endParaRPr lang="fr-FR" noProof="0" dirty="0" smtClean="0">
              <a:solidFill>
                <a:schemeClr val="tx1"/>
              </a:solidFill>
              <a:ea typeface="ＭＳ Ｐゴシック" pitchFamily="34" charset="-128"/>
            </a:endParaRPr>
          </a:p>
          <a:p>
            <a:pPr>
              <a:buFontTx/>
              <a:buChar char="•"/>
              <a:defRPr/>
            </a:pPr>
            <a:r>
              <a:rPr lang="fr-FR" noProof="0" dirty="0" smtClean="0">
                <a:solidFill>
                  <a:schemeClr val="tx1"/>
                </a:solidFill>
                <a:ea typeface="ＭＳ Ｐゴシック" pitchFamily="34" charset="-128"/>
              </a:rPr>
              <a:t>L'enfant fréquente un club pour enfants</a:t>
            </a:r>
          </a:p>
          <a:p>
            <a:pPr>
              <a:buFontTx/>
              <a:buChar char="•"/>
              <a:defRPr/>
            </a:pPr>
            <a:r>
              <a:rPr lang="fr-FR" noProof="0" dirty="0" smtClean="0">
                <a:solidFill>
                  <a:schemeClr val="tx1"/>
                </a:solidFill>
                <a:ea typeface="ＭＳ Ｐゴシック" pitchFamily="34" charset="-128"/>
              </a:rPr>
              <a:t>L'enfant ne dit pas que quelque chose ne va pas</a:t>
            </a:r>
          </a:p>
          <a:p>
            <a:pPr>
              <a:buFontTx/>
              <a:buChar char="•"/>
              <a:defRPr/>
            </a:pPr>
            <a:r>
              <a:rPr lang="fr-FR" noProof="0" dirty="0" smtClean="0">
                <a:solidFill>
                  <a:schemeClr val="tx1"/>
                </a:solidFill>
                <a:ea typeface="ＭＳ Ｐゴシック" pitchFamily="34" charset="-128"/>
              </a:rPr>
              <a:t>Les voisins rapportent que le père frappe toujours les enfants</a:t>
            </a:r>
          </a:p>
          <a:p>
            <a:pPr>
              <a:buFontTx/>
              <a:buChar char="•"/>
              <a:defRPr/>
            </a:pPr>
            <a:r>
              <a:rPr lang="fr-FR" noProof="0" dirty="0" smtClean="0">
                <a:solidFill>
                  <a:schemeClr val="tx1"/>
                </a:solidFill>
                <a:ea typeface="ＭＳ Ｐゴシック" pitchFamily="34" charset="-128"/>
              </a:rPr>
              <a:t>L'enfant se plaint de douleurs au bras mais ne présente pas d'ecchymoses</a:t>
            </a:r>
          </a:p>
          <a:p>
            <a:pPr>
              <a:defRPr/>
            </a:pPr>
            <a:r>
              <a:rPr lang="fr-FR" noProof="0" dirty="0" smtClean="0">
                <a:solidFill>
                  <a:schemeClr val="tx1"/>
                </a:solidFill>
                <a:ea typeface="ＭＳ Ｐゴシック" pitchFamily="34" charset="-128"/>
              </a:rPr>
              <a:t> </a:t>
            </a:r>
          </a:p>
          <a:p>
            <a:pPr>
              <a:defRPr/>
            </a:pPr>
            <a:r>
              <a:rPr lang="fr-FR" noProof="0" dirty="0" smtClean="0">
                <a:solidFill>
                  <a:schemeClr val="tx1"/>
                </a:solidFill>
                <a:ea typeface="ＭＳ Ｐゴシック" pitchFamily="34" charset="-128"/>
              </a:rPr>
              <a:t>Dispose-t-on ainsi d'éléments suffisants pour comprendre la situation ?</a:t>
            </a:r>
          </a:p>
          <a:p>
            <a:pPr>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6915240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Title 1"/>
          <p:cNvSpPr>
            <a:spLocks noGrp="1"/>
          </p:cNvSpPr>
          <p:nvPr>
            <p:ph type="title"/>
          </p:nvPr>
        </p:nvSpPr>
        <p:spPr>
          <a:xfrm>
            <a:off x="250825" y="692150"/>
            <a:ext cx="7777163" cy="720725"/>
          </a:xfrm>
        </p:spPr>
        <p:txBody>
          <a:bodyPr/>
          <a:lstStyle/>
          <a:p>
            <a:pPr>
              <a:defRPr/>
            </a:pPr>
            <a:r>
              <a:rPr lang="fr-FR" b="1" noProof="0" smtClean="0">
                <a:solidFill>
                  <a:schemeClr val="tx1"/>
                </a:solidFill>
                <a:ea typeface="ＭＳ Ｐゴシック" pitchFamily="34" charset="-128"/>
              </a:rPr>
              <a:t>POINTS CLÉS DE L'APPRENTISSAGE</a:t>
            </a:r>
          </a:p>
        </p:txBody>
      </p:sp>
      <p:sp>
        <p:nvSpPr>
          <p:cNvPr id="276483" name="Content Placeholder 2"/>
          <p:cNvSpPr>
            <a:spLocks noGrp="1"/>
          </p:cNvSpPr>
          <p:nvPr>
            <p:ph idx="1"/>
          </p:nvPr>
        </p:nvSpPr>
        <p:spPr>
          <a:xfrm>
            <a:off x="268288" y="1484313"/>
            <a:ext cx="8502650" cy="4392612"/>
          </a:xfrm>
        </p:spPr>
        <p:txBody>
          <a:bodyPr/>
          <a:lstStyle/>
          <a:p>
            <a:pPr marL="0" indent="0">
              <a:defRPr/>
            </a:pPr>
            <a:r>
              <a:rPr lang="fr-FR" sz="2200" noProof="0" smtClean="0">
                <a:solidFill>
                  <a:schemeClr val="tx1"/>
                </a:solidFill>
                <a:ea typeface="ＭＳ Ｐゴシック" pitchFamily="34" charset="-128"/>
              </a:rPr>
              <a:t>Ce que nous écrivons dans une évaluation conduit à une analyse de la situation de l'enfant que nous utilisons pour élaborer le plan d'intervention afin d'aider l'enfant.</a:t>
            </a:r>
          </a:p>
          <a:p>
            <a:pPr marL="0" indent="0">
              <a:buFontTx/>
              <a:buChar char="•"/>
              <a:defRPr/>
            </a:pPr>
            <a:endParaRPr lang="fr-FR" sz="2200" noProof="0" smtClean="0">
              <a:solidFill>
                <a:schemeClr val="tx1"/>
              </a:solidFill>
              <a:ea typeface="ＭＳ Ｐゴシック" pitchFamily="34" charset="-128"/>
            </a:endParaRPr>
          </a:p>
          <a:p>
            <a:pPr marL="0" indent="0">
              <a:defRPr/>
            </a:pPr>
            <a:r>
              <a:rPr lang="fr-FR" sz="2200" noProof="0" smtClean="0">
                <a:solidFill>
                  <a:schemeClr val="tx1"/>
                </a:solidFill>
                <a:ea typeface="ＭＳ Ｐゴシック" pitchFamily="34" charset="-128"/>
              </a:rPr>
              <a:t>Écrire clairement suppose :</a:t>
            </a:r>
          </a:p>
          <a:p>
            <a:pPr marL="0" indent="0">
              <a:buFontTx/>
              <a:buChar char="•"/>
              <a:defRPr/>
            </a:pPr>
            <a:r>
              <a:rPr lang="fr-FR" sz="2200" noProof="0" smtClean="0">
                <a:solidFill>
                  <a:schemeClr val="tx1"/>
                </a:solidFill>
                <a:ea typeface="ＭＳ Ｐゴシック" pitchFamily="34" charset="-128"/>
              </a:rPr>
              <a:t>Une différenciation claire entre </a:t>
            </a:r>
            <a:r>
              <a:rPr lang="fr-FR" sz="2200" b="1" noProof="0" smtClean="0">
                <a:solidFill>
                  <a:schemeClr val="tx1"/>
                </a:solidFill>
                <a:ea typeface="ＭＳ Ｐゴシック" pitchFamily="34" charset="-128"/>
              </a:rPr>
              <a:t>des informations </a:t>
            </a:r>
            <a:r>
              <a:rPr lang="fr-FR" sz="2200" noProof="0" smtClean="0">
                <a:solidFill>
                  <a:schemeClr val="tx1"/>
                </a:solidFill>
                <a:ea typeface="ＭＳ Ｐゴシック" pitchFamily="34" charset="-128"/>
              </a:rPr>
              <a:t>factuelles</a:t>
            </a:r>
            <a:r>
              <a:rPr lang="fr-FR" sz="2200" b="1" noProof="0" smtClean="0">
                <a:solidFill>
                  <a:schemeClr val="tx1"/>
                </a:solidFill>
                <a:ea typeface="ＭＳ Ｐゴシック" pitchFamily="34" charset="-128"/>
              </a:rPr>
              <a:t> et non factuelles </a:t>
            </a:r>
          </a:p>
          <a:p>
            <a:pPr marL="0" indent="0">
              <a:buFontTx/>
              <a:buChar char="•"/>
              <a:defRPr/>
            </a:pPr>
            <a:r>
              <a:rPr lang="fr-FR" sz="2200" noProof="0" smtClean="0">
                <a:solidFill>
                  <a:schemeClr val="tx1"/>
                </a:solidFill>
                <a:ea typeface="ＭＳ Ｐゴシック" pitchFamily="34" charset="-128"/>
              </a:rPr>
              <a:t>Veiller à ce que toute information non factuelle est </a:t>
            </a:r>
            <a:r>
              <a:rPr lang="fr-FR" sz="2200" b="1" noProof="0" smtClean="0">
                <a:solidFill>
                  <a:schemeClr val="tx1"/>
                </a:solidFill>
                <a:ea typeface="ＭＳ Ｐゴシック" pitchFamily="34" charset="-128"/>
              </a:rPr>
              <a:t>expliquée</a:t>
            </a:r>
          </a:p>
          <a:p>
            <a:pPr lvl="1">
              <a:buFont typeface="Wingdings" pitchFamily="2" charset="2"/>
              <a:buChar char="ü"/>
              <a:defRPr/>
            </a:pPr>
            <a:r>
              <a:rPr lang="fr-FR" sz="2200" noProof="0" smtClean="0">
                <a:solidFill>
                  <a:schemeClr val="tx1"/>
                </a:solidFill>
                <a:ea typeface="ＭＳ Ｐゴシック" pitchFamily="34" charset="-128"/>
              </a:rPr>
              <a:t>Donner des</a:t>
            </a:r>
            <a:r>
              <a:rPr lang="fr-FR" sz="2200" b="1" noProof="0" smtClean="0">
                <a:solidFill>
                  <a:schemeClr val="tx1"/>
                </a:solidFill>
                <a:ea typeface="ＭＳ Ｐゴシック" pitchFamily="34" charset="-128"/>
              </a:rPr>
              <a:t> raisons </a:t>
            </a:r>
            <a:r>
              <a:rPr lang="fr-FR" sz="2200" noProof="0" smtClean="0">
                <a:solidFill>
                  <a:schemeClr val="tx1"/>
                </a:solidFill>
                <a:ea typeface="ＭＳ Ｐゴシック" pitchFamily="34" charset="-128"/>
              </a:rPr>
              <a:t>et </a:t>
            </a:r>
            <a:r>
              <a:rPr lang="fr-FR" sz="2200" b="1" noProof="0" smtClean="0">
                <a:solidFill>
                  <a:schemeClr val="tx1"/>
                </a:solidFill>
                <a:ea typeface="ＭＳ Ｐゴシック" pitchFamily="34" charset="-128"/>
              </a:rPr>
              <a:t>preuves </a:t>
            </a:r>
            <a:r>
              <a:rPr lang="fr-FR" sz="2200" noProof="0" smtClean="0">
                <a:solidFill>
                  <a:schemeClr val="tx1"/>
                </a:solidFill>
                <a:ea typeface="ＭＳ Ｐゴシック" pitchFamily="34" charset="-128"/>
              </a:rPr>
              <a:t>si possible</a:t>
            </a:r>
          </a:p>
          <a:p>
            <a:pPr lvl="1">
              <a:buFont typeface="Wingdings" pitchFamily="2" charset="2"/>
              <a:buChar char="ü"/>
              <a:defRPr/>
            </a:pPr>
            <a:r>
              <a:rPr lang="fr-FR" sz="2200" b="1" noProof="0" smtClean="0">
                <a:solidFill>
                  <a:schemeClr val="tx1"/>
                </a:solidFill>
                <a:ea typeface="ＭＳ Ｐゴシック" pitchFamily="34" charset="-128"/>
              </a:rPr>
              <a:t>Donner des détails : </a:t>
            </a:r>
            <a:r>
              <a:rPr lang="fr-FR" sz="2200" noProof="0" smtClean="0">
                <a:solidFill>
                  <a:schemeClr val="tx1"/>
                </a:solidFill>
                <a:ea typeface="ＭＳ Ｐゴシック" pitchFamily="34" charset="-128"/>
              </a:rPr>
              <a:t>quand, où, qui, quoi</a:t>
            </a:r>
          </a:p>
          <a:p>
            <a:pPr lvl="1">
              <a:buFont typeface="Arial" charset="0"/>
              <a:buChar char="•"/>
              <a:defRPr/>
            </a:pPr>
            <a:endParaRPr lang="fr-FR" sz="2200" b="1" i="1" noProof="0" smtClean="0">
              <a:solidFill>
                <a:schemeClr val="tx1"/>
              </a:solidFill>
              <a:ea typeface="ＭＳ Ｐゴシック" pitchFamily="34" charset="-128"/>
            </a:endParaRPr>
          </a:p>
          <a:p>
            <a:pPr lvl="1">
              <a:buFont typeface="Arial" charset="0"/>
              <a:buChar char="•"/>
              <a:defRPr/>
            </a:pPr>
            <a:r>
              <a:rPr lang="fr-FR" sz="2200" b="1" i="1" noProof="0" smtClean="0">
                <a:solidFill>
                  <a:schemeClr val="tx1"/>
                </a:solidFill>
                <a:ea typeface="ＭＳ Ｐゴシック" pitchFamily="34" charset="-128"/>
              </a:rPr>
              <a:t>Ceci vous permettra de justifier votre analyse du 'pourquoi'</a:t>
            </a:r>
          </a:p>
          <a:p>
            <a:pPr marL="0" indent="0">
              <a:buFontTx/>
              <a:buChar char="•"/>
              <a:defRPr/>
            </a:pPr>
            <a:endParaRPr lang="fr-FR" noProof="0" smtClean="0">
              <a:solidFill>
                <a:schemeClr val="tx1"/>
              </a:solidFill>
              <a:ea typeface="ＭＳ Ｐゴシック" pitchFamily="34" charset="-128"/>
            </a:endParaRPr>
          </a:p>
          <a:p>
            <a:pPr marL="0" indent="0">
              <a:defRPr/>
            </a:pPr>
            <a:endParaRPr lang="fr-FR" noProof="0" smtClean="0">
              <a:solidFill>
                <a:schemeClr val="tx1"/>
              </a:solidFill>
              <a:ea typeface="ＭＳ Ｐゴシック" pitchFamily="34" charset="-128"/>
            </a:endParaRPr>
          </a:p>
        </p:txBody>
      </p:sp>
    </p:spTree>
    <p:extLst>
      <p:ext uri="{BB962C8B-B14F-4D97-AF65-F5344CB8AC3E}">
        <p14:creationId xmlns:p14="http://schemas.microsoft.com/office/powerpoint/2010/main" val="1712870070"/>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22707193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itle 1"/>
          <p:cNvSpPr>
            <a:spLocks noGrp="1"/>
          </p:cNvSpPr>
          <p:nvPr>
            <p:ph type="title"/>
          </p:nvPr>
        </p:nvSpPr>
        <p:spPr>
          <a:xfrm>
            <a:off x="793750" y="5229225"/>
            <a:ext cx="7772400" cy="1362075"/>
          </a:xfrm>
        </p:spPr>
        <p:txBody>
          <a:bodyPr/>
          <a:lstStyle/>
          <a:p>
            <a:pPr algn="ctr">
              <a:defRPr/>
            </a:pPr>
            <a:r>
              <a:rPr lang="fr-FR" cap="none" noProof="0" smtClean="0">
                <a:solidFill>
                  <a:schemeClr val="tx1"/>
                </a:solidFill>
                <a:ea typeface="ＭＳ Ｐゴシック" pitchFamily="34" charset="-128"/>
              </a:rPr>
              <a:t>Exercice 7</a:t>
            </a:r>
          </a:p>
        </p:txBody>
      </p:sp>
      <p:sp>
        <p:nvSpPr>
          <p:cNvPr id="277507" name="Text Placeholder 2"/>
          <p:cNvSpPr>
            <a:spLocks noGrp="1"/>
          </p:cNvSpPr>
          <p:nvPr>
            <p:ph type="body" idx="1"/>
          </p:nvPr>
        </p:nvSpPr>
        <p:spPr>
          <a:xfrm>
            <a:off x="793750" y="3933825"/>
            <a:ext cx="7772400" cy="1500188"/>
          </a:xfrm>
        </p:spPr>
        <p:txBody>
          <a:bodyPr/>
          <a:lstStyle/>
          <a:p>
            <a:pPr algn="ctr">
              <a:defRPr/>
            </a:pPr>
            <a:r>
              <a:rPr lang="fr-FR" sz="3600" b="1" noProof="0" smtClean="0">
                <a:solidFill>
                  <a:schemeClr val="tx1"/>
                </a:solidFill>
                <a:ea typeface="ＭＳ Ｐゴシック" pitchFamily="34" charset="-128"/>
              </a:rPr>
              <a:t>Pratique de notre apprentissage</a:t>
            </a:r>
          </a:p>
          <a:p>
            <a:pPr>
              <a:defRPr/>
            </a:pPr>
            <a:endParaRPr lang="fr-FR" sz="3600" b="1" noProof="0" smtClean="0">
              <a:solidFill>
                <a:schemeClr val="tx1"/>
              </a:solidFill>
              <a:ea typeface="ＭＳ Ｐゴシック" pitchFamily="34" charset="-128"/>
            </a:endParaRPr>
          </a:p>
        </p:txBody>
      </p:sp>
      <p:pic>
        <p:nvPicPr>
          <p:cNvPr id="27853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908720"/>
            <a:ext cx="4104803" cy="3201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17507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Questions d'étude de cas</a:t>
            </a:r>
          </a:p>
        </p:txBody>
      </p:sp>
      <p:sp>
        <p:nvSpPr>
          <p:cNvPr id="278531" name="Content Placeholder 2"/>
          <p:cNvSpPr>
            <a:spLocks noGrp="1"/>
          </p:cNvSpPr>
          <p:nvPr>
            <p:ph idx="1"/>
          </p:nvPr>
        </p:nvSpPr>
        <p:spPr>
          <a:xfrm>
            <a:off x="250825" y="1700213"/>
            <a:ext cx="8620125" cy="4392612"/>
          </a:xfrm>
        </p:spPr>
        <p:txBody>
          <a:bodyPr/>
          <a:lstStyle/>
          <a:p>
            <a:pPr marL="0" indent="0">
              <a:defRPr/>
            </a:pPr>
            <a:endParaRPr lang="fr-FR" noProof="0" dirty="0" smtClean="0">
              <a:solidFill>
                <a:schemeClr val="tx1"/>
              </a:solidFill>
              <a:ea typeface="ＭＳ Ｐゴシック" pitchFamily="34" charset="-128"/>
            </a:endParaRPr>
          </a:p>
          <a:p>
            <a:pPr marL="0" indent="0">
              <a:buFont typeface="Calibri" pitchFamily="34" charset="0"/>
              <a:buAutoNum type="arabicPeriod"/>
              <a:defRPr/>
            </a:pPr>
            <a:r>
              <a:rPr lang="fr-FR" noProof="0" dirty="0" smtClean="0">
                <a:solidFill>
                  <a:schemeClr val="tx1"/>
                </a:solidFill>
                <a:ea typeface="ＭＳ Ｐゴシック" pitchFamily="34" charset="-128"/>
              </a:rPr>
              <a:t>Qui doit être impliqué dans l'évaluation ?</a:t>
            </a:r>
          </a:p>
          <a:p>
            <a:pPr marL="0" indent="0">
              <a:buFont typeface="Calibri" pitchFamily="34" charset="0"/>
              <a:buAutoNum type="arabicPeriod"/>
              <a:defRPr/>
            </a:pPr>
            <a:r>
              <a:rPr lang="fr-FR" noProof="0" dirty="0" smtClean="0">
                <a:solidFill>
                  <a:schemeClr val="tx1"/>
                </a:solidFill>
                <a:ea typeface="ＭＳ Ｐゴシック" pitchFamily="34" charset="-128"/>
              </a:rPr>
              <a:t>Comment l'enfant et la famille seront-ils impliqués ?</a:t>
            </a:r>
          </a:p>
          <a:p>
            <a:pPr marL="0" indent="0">
              <a:defRPr/>
            </a:pPr>
            <a:r>
              <a:rPr lang="fr-FR" noProof="0" dirty="0" smtClean="0">
                <a:solidFill>
                  <a:schemeClr val="tx1"/>
                </a:solidFill>
                <a:ea typeface="ＭＳ Ｐゴシック" pitchFamily="34" charset="-128"/>
              </a:rPr>
              <a:t>3. Quelle est votre analyse des résultats de l'évaluation ? </a:t>
            </a:r>
          </a:p>
          <a:p>
            <a:pPr marL="0" indent="0">
              <a:buFont typeface="Calibri" pitchFamily="34" charset="0"/>
              <a:buAutoNum type="arabicPeriod"/>
              <a:defRPr/>
            </a:pPr>
            <a:endParaRPr lang="fr-FR" noProof="0" dirty="0" smtClean="0">
              <a:solidFill>
                <a:schemeClr val="tx1"/>
              </a:solidFill>
              <a:ea typeface="ＭＳ Ｐゴシック" pitchFamily="34" charset="-128"/>
            </a:endParaRPr>
          </a:p>
          <a:p>
            <a:pPr marL="0" indent="0">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14646739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0768" y="1880828"/>
            <a:ext cx="3842464" cy="3096344"/>
          </a:xfrm>
          <a:prstGeom prst="rect">
            <a:avLst/>
          </a:prstGeom>
          <a:noFill/>
          <a:ln>
            <a:noFill/>
          </a:ln>
        </p:spPr>
      </p:pic>
    </p:spTree>
    <p:extLst>
      <p:ext uri="{BB962C8B-B14F-4D97-AF65-F5344CB8AC3E}">
        <p14:creationId xmlns:p14="http://schemas.microsoft.com/office/powerpoint/2010/main" val="2270719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p:txBody>
          <a:bodyPr/>
          <a:lstStyle/>
          <a:p>
            <a:pPr eaLnBrk="1" hangingPunct="1">
              <a:defRPr/>
            </a:pPr>
            <a:r>
              <a:rPr lang="fr-FR" b="1" noProof="0" smtClean="0">
                <a:solidFill>
                  <a:schemeClr val="tx1"/>
                </a:solidFill>
                <a:ea typeface="ＭＳ Ｐゴシック" pitchFamily="34" charset="-128"/>
              </a:rPr>
              <a:t>Les évaluations complètes</a:t>
            </a:r>
            <a:r>
              <a:rPr lang="fr-FR" noProof="0" smtClean="0">
                <a:solidFill>
                  <a:schemeClr val="tx1"/>
                </a:solidFill>
                <a:ea typeface="ＭＳ Ｐゴシック" pitchFamily="34" charset="-128"/>
              </a:rPr>
              <a:t> : </a:t>
            </a:r>
          </a:p>
        </p:txBody>
      </p:sp>
      <p:sp>
        <p:nvSpPr>
          <p:cNvPr id="239619" name="Rectangle 3"/>
          <p:cNvSpPr>
            <a:spLocks noGrp="1" noChangeArrowheads="1"/>
          </p:cNvSpPr>
          <p:nvPr>
            <p:ph type="body" idx="1"/>
          </p:nvPr>
        </p:nvSpPr>
        <p:spPr>
          <a:xfrm>
            <a:off x="250825" y="1700213"/>
            <a:ext cx="8642350" cy="4392612"/>
          </a:xfrm>
        </p:spPr>
        <p:txBody>
          <a:bodyPr/>
          <a:lstStyle/>
          <a:p>
            <a:pPr marL="0" indent="0" eaLnBrk="1" hangingPunct="1">
              <a:defRPr/>
            </a:pPr>
            <a:endParaRPr lang="fr-FR" b="1" noProof="0" dirty="0" smtClean="0">
              <a:solidFill>
                <a:schemeClr val="tx1"/>
              </a:solidFill>
              <a:ea typeface="ＭＳ Ｐゴシック" pitchFamily="34" charset="-128"/>
            </a:endParaRPr>
          </a:p>
          <a:p>
            <a:pPr marL="0" indent="0" eaLnBrk="1" hangingPunct="1">
              <a:buFontTx/>
              <a:buChar char="•"/>
              <a:defRPr/>
            </a:pPr>
            <a:r>
              <a:rPr lang="fr-FR" b="1" noProof="0" dirty="0" smtClean="0">
                <a:solidFill>
                  <a:schemeClr val="tx1"/>
                </a:solidFill>
                <a:ea typeface="ＭＳ Ｐゴシック" pitchFamily="34" charset="-128"/>
              </a:rPr>
              <a:t>Sont basées sur</a:t>
            </a:r>
            <a:r>
              <a:rPr lang="fr-FR" noProof="0" dirty="0" smtClean="0">
                <a:solidFill>
                  <a:schemeClr val="tx1"/>
                </a:solidFill>
                <a:ea typeface="ＭＳ Ｐゴシック" pitchFamily="34" charset="-128"/>
              </a:rPr>
              <a:t> les évaluations initiales ; </a:t>
            </a:r>
          </a:p>
          <a:p>
            <a:pPr marL="0" indent="0" eaLnBrk="1" hangingPunct="1">
              <a:buFontTx/>
              <a:buChar char="•"/>
              <a:defRPr/>
            </a:pPr>
            <a:r>
              <a:rPr lang="fr-FR" noProof="0" dirty="0" smtClean="0">
                <a:solidFill>
                  <a:schemeClr val="tx1"/>
                </a:solidFill>
                <a:ea typeface="ＭＳ Ｐゴシック" pitchFamily="34" charset="-128"/>
              </a:rPr>
              <a:t>Sont effectuées plus tard </a:t>
            </a:r>
            <a:r>
              <a:rPr lang="fr-FR" b="1" noProof="0" dirty="0" smtClean="0">
                <a:solidFill>
                  <a:schemeClr val="tx1"/>
                </a:solidFill>
                <a:ea typeface="ＭＳ Ｐゴシック" pitchFamily="34" charset="-128"/>
              </a:rPr>
              <a:t>lorsque l'on dispose de plus d'informations</a:t>
            </a:r>
            <a:r>
              <a:rPr lang="fr-FR" noProof="0" dirty="0" smtClean="0">
                <a:solidFill>
                  <a:schemeClr val="tx1"/>
                </a:solidFill>
                <a:ea typeface="ＭＳ Ｐゴシック" pitchFamily="34" charset="-128"/>
              </a:rPr>
              <a:t> ;</a:t>
            </a:r>
          </a:p>
          <a:p>
            <a:pPr marL="0" indent="0">
              <a:buFontTx/>
              <a:buChar char="•"/>
              <a:defRPr/>
            </a:pPr>
            <a:r>
              <a:rPr lang="fr-FR" noProof="0" dirty="0" smtClean="0">
                <a:solidFill>
                  <a:schemeClr val="tx1"/>
                </a:solidFill>
                <a:ea typeface="ＭＳ Ｐゴシック" pitchFamily="34" charset="-128"/>
              </a:rPr>
              <a:t>Constituent la </a:t>
            </a:r>
            <a:r>
              <a:rPr lang="fr-FR" b="1" noProof="0" dirty="0" smtClean="0">
                <a:solidFill>
                  <a:schemeClr val="tx1"/>
                </a:solidFill>
                <a:ea typeface="ＭＳ Ｐゴシック" pitchFamily="34" charset="-128"/>
              </a:rPr>
              <a:t>base</a:t>
            </a:r>
            <a:r>
              <a:rPr lang="fr-FR" noProof="0" dirty="0" smtClean="0">
                <a:solidFill>
                  <a:schemeClr val="tx1"/>
                </a:solidFill>
                <a:ea typeface="ＭＳ Ｐゴシック" pitchFamily="34" charset="-128"/>
              </a:rPr>
              <a:t> sur laquelle tout autre travail est effectué ; </a:t>
            </a:r>
          </a:p>
          <a:p>
            <a:pPr marL="0" indent="0" eaLnBrk="1" hangingPunct="1">
              <a:buFontTx/>
              <a:buChar char="•"/>
              <a:defRPr/>
            </a:pPr>
            <a:r>
              <a:rPr lang="fr-FR" noProof="0" dirty="0" smtClean="0">
                <a:solidFill>
                  <a:schemeClr val="tx1"/>
                </a:solidFill>
                <a:ea typeface="ＭＳ Ｐゴシック" pitchFamily="34" charset="-128"/>
              </a:rPr>
              <a:t>Considèrent les besoins de l'enfant</a:t>
            </a:r>
            <a:r>
              <a:rPr lang="fr-FR" b="1" noProof="0" dirty="0" smtClean="0">
                <a:solidFill>
                  <a:schemeClr val="tx1"/>
                </a:solidFill>
                <a:ea typeface="ＭＳ Ｐゴシック" pitchFamily="34" charset="-128"/>
              </a:rPr>
              <a:t> </a:t>
            </a:r>
            <a:r>
              <a:rPr lang="fr-FR" noProof="0" dirty="0" smtClean="0">
                <a:solidFill>
                  <a:schemeClr val="tx1"/>
                </a:solidFill>
                <a:ea typeface="ＭＳ Ｐゴシック" pitchFamily="34" charset="-128"/>
              </a:rPr>
              <a:t>dans une perspective plus holiste ; </a:t>
            </a:r>
          </a:p>
          <a:p>
            <a:pPr marL="0" indent="0" eaLnBrk="1" hangingPunct="1">
              <a:buFontTx/>
              <a:buChar char="•"/>
              <a:defRPr/>
            </a:pPr>
            <a:r>
              <a:rPr lang="fr-FR" b="1" noProof="0" dirty="0" smtClean="0">
                <a:solidFill>
                  <a:schemeClr val="tx1"/>
                </a:solidFill>
                <a:ea typeface="ＭＳ Ｐゴシック" pitchFamily="34" charset="-128"/>
              </a:rPr>
              <a:t>E</a:t>
            </a:r>
            <a:r>
              <a:rPr lang="fr-FR" noProof="0" dirty="0" smtClean="0">
                <a:solidFill>
                  <a:schemeClr val="tx1"/>
                </a:solidFill>
                <a:ea typeface="ＭＳ Ｐゴシック" pitchFamily="34" charset="-128"/>
              </a:rPr>
              <a:t>xaminent plus en profondeur </a:t>
            </a:r>
            <a:r>
              <a:rPr lang="fr-FR" b="1" noProof="0" dirty="0" smtClean="0">
                <a:solidFill>
                  <a:schemeClr val="tx1"/>
                </a:solidFill>
                <a:ea typeface="ＭＳ Ｐゴシック" pitchFamily="34" charset="-128"/>
              </a:rPr>
              <a:t>les circonstances</a:t>
            </a:r>
            <a:r>
              <a:rPr lang="fr-FR" noProof="0" dirty="0" smtClean="0">
                <a:solidFill>
                  <a:schemeClr val="tx1"/>
                </a:solidFill>
                <a:ea typeface="ＭＳ Ｐゴシック" pitchFamily="34" charset="-128"/>
              </a:rPr>
              <a:t> dans lesquelles vit l'enfant ; </a:t>
            </a:r>
          </a:p>
          <a:p>
            <a:pPr marL="0" indent="0" eaLnBrk="1" hangingPunct="1">
              <a:buFontTx/>
              <a:buChar char="•"/>
              <a:defRPr/>
            </a:pPr>
            <a:r>
              <a:rPr lang="fr-FR" noProof="0" dirty="0" smtClean="0">
                <a:solidFill>
                  <a:schemeClr val="tx1"/>
                </a:solidFill>
                <a:ea typeface="ＭＳ Ｐゴシック" pitchFamily="34" charset="-128"/>
              </a:rPr>
              <a:t>Constituent un </a:t>
            </a:r>
            <a:r>
              <a:rPr lang="fr-FR" b="1" noProof="0" dirty="0" smtClean="0">
                <a:solidFill>
                  <a:schemeClr val="tx1"/>
                </a:solidFill>
                <a:ea typeface="ＭＳ Ｐゴシック" pitchFamily="34" charset="-128"/>
              </a:rPr>
              <a:t>processus </a:t>
            </a:r>
            <a:r>
              <a:rPr lang="fr-FR" noProof="0" dirty="0" smtClean="0">
                <a:solidFill>
                  <a:schemeClr val="tx1"/>
                </a:solidFill>
                <a:ea typeface="ＭＳ Ｐゴシック" pitchFamily="34" charset="-128"/>
              </a:rPr>
              <a:t>continu.</a:t>
            </a:r>
            <a:endParaRPr lang="fr-FR" sz="1600" noProof="0" dirty="0" smtClean="0">
              <a:solidFill>
                <a:schemeClr val="tx1"/>
              </a:solidFill>
              <a:ea typeface="ＭＳ Ｐゴシック" pitchFamily="34" charset="-128"/>
            </a:endParaRPr>
          </a:p>
          <a:p>
            <a:pPr marL="0" indent="0" algn="ctr" eaLnBrk="1" hangingPunct="1">
              <a:defRPr/>
            </a:pPr>
            <a:r>
              <a:rPr lang="fr-FR" sz="1600" noProof="0" dirty="0" smtClean="0">
                <a:solidFill>
                  <a:schemeClr val="tx1"/>
                </a:solidFill>
                <a:ea typeface="ＭＳ Ｐゴシック" pitchFamily="34" charset="-128"/>
              </a:rPr>
              <a:t>Directives relatives à la gestion de cas: Section 3</a:t>
            </a:r>
          </a:p>
          <a:p>
            <a:pPr marL="0" indent="0">
              <a:defRPr/>
            </a:pPr>
            <a:endParaRPr lang="fr-FR" noProof="0" dirty="0" smtClean="0">
              <a:solidFill>
                <a:schemeClr val="tx1"/>
              </a:solidFill>
              <a:ea typeface="ＭＳ Ｐゴシック" pitchFamily="34" charset="-128"/>
            </a:endParaRPr>
          </a:p>
          <a:p>
            <a:pPr marL="0" indent="0">
              <a:defRPr/>
            </a:pPr>
            <a:endParaRPr lang="fr-FR" noProof="0" dirty="0" smtClean="0">
              <a:solidFill>
                <a:schemeClr val="tx1"/>
              </a:solidFill>
              <a:ea typeface="ＭＳ Ｐゴシック" pitchFamily="34" charset="-128"/>
            </a:endParaRPr>
          </a:p>
          <a:p>
            <a:pPr marL="0" indent="0" eaLnBrk="1" hangingPunct="1">
              <a:buFontTx/>
              <a:buChar char="•"/>
              <a:defRPr/>
            </a:pPr>
            <a:endParaRPr lang="fr-FR" noProof="0" dirty="0" smtClean="0">
              <a:solidFill>
                <a:schemeClr val="tx1"/>
              </a:solidFill>
              <a:ea typeface="ＭＳ Ｐゴシック" pitchFamily="34" charset="-128"/>
            </a:endParaRPr>
          </a:p>
          <a:p>
            <a:pPr marL="0" indent="0" eaLnBrk="1" hangingPunct="1">
              <a:buFontTx/>
              <a:buChar char="•"/>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317004438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Title 1"/>
          <p:cNvSpPr>
            <a:spLocks noGrp="1"/>
          </p:cNvSpPr>
          <p:nvPr>
            <p:ph type="title"/>
          </p:nvPr>
        </p:nvSpPr>
        <p:spPr/>
        <p:txBody>
          <a:bodyPr/>
          <a:lstStyle/>
          <a:p>
            <a:pPr>
              <a:defRPr/>
            </a:pPr>
            <a:r>
              <a:rPr lang="fr-FR" b="1" noProof="0" smtClean="0">
                <a:solidFill>
                  <a:schemeClr val="tx1"/>
                </a:solidFill>
                <a:ea typeface="ＭＳ Ｐゴシック" pitchFamily="34" charset="-128"/>
              </a:rPr>
              <a:t>Délais de l'évaluation</a:t>
            </a:r>
          </a:p>
        </p:txBody>
      </p:sp>
      <p:sp>
        <p:nvSpPr>
          <p:cNvPr id="240643" name="Content Placeholder 2"/>
          <p:cNvSpPr>
            <a:spLocks noGrp="1"/>
          </p:cNvSpPr>
          <p:nvPr>
            <p:ph idx="1"/>
          </p:nvPr>
        </p:nvSpPr>
        <p:spPr>
          <a:xfrm>
            <a:off x="250825" y="1772692"/>
            <a:ext cx="8594725" cy="4392612"/>
          </a:xfrm>
        </p:spPr>
        <p:txBody>
          <a:bodyPr/>
          <a:lstStyle/>
          <a:p>
            <a:pPr>
              <a:defRPr/>
            </a:pPr>
            <a:r>
              <a:rPr lang="fr-FR" altLang="en-US" noProof="0" dirty="0" smtClean="0">
                <a:solidFill>
                  <a:schemeClr val="tx1"/>
                </a:solidFill>
                <a:ea typeface="ＭＳ Ｐゴシック" pitchFamily="34" charset="-128"/>
              </a:rPr>
              <a:t>La durée d'une évaluation est définie au niveau </a:t>
            </a:r>
            <a:r>
              <a:rPr lang="fr-FR" altLang="en-US" b="1" noProof="0" dirty="0" smtClean="0">
                <a:solidFill>
                  <a:schemeClr val="tx1"/>
                </a:solidFill>
                <a:ea typeface="ＭＳ Ｐゴシック" pitchFamily="34" charset="-128"/>
              </a:rPr>
              <a:t>local</a:t>
            </a:r>
            <a:r>
              <a:rPr lang="fr-FR" altLang="en-US" noProof="0" dirty="0" smtClean="0">
                <a:solidFill>
                  <a:schemeClr val="tx1"/>
                </a:solidFill>
                <a:ea typeface="ＭＳ Ｐゴシック" pitchFamily="34" charset="-128"/>
              </a:rPr>
              <a:t> et pour chaque </a:t>
            </a:r>
            <a:r>
              <a:rPr lang="fr-FR" altLang="en-US" b="1" noProof="0" dirty="0" smtClean="0">
                <a:solidFill>
                  <a:schemeClr val="tx1"/>
                </a:solidFill>
                <a:ea typeface="ＭＳ Ｐゴシック" pitchFamily="34" charset="-128"/>
              </a:rPr>
              <a:t>cas individuel. </a:t>
            </a:r>
          </a:p>
          <a:p>
            <a:pPr lvl="1">
              <a:buFontTx/>
              <a:buChar char="•"/>
              <a:defRPr/>
            </a:pPr>
            <a:endParaRPr lang="fr-FR" altLang="en-US" b="1" noProof="0" dirty="0" smtClean="0">
              <a:solidFill>
                <a:schemeClr val="tx1"/>
              </a:solidFill>
              <a:ea typeface="ＭＳ Ｐゴシック" pitchFamily="34" charset="-128"/>
            </a:endParaRPr>
          </a:p>
          <a:p>
            <a:pPr lvl="1">
              <a:buFontTx/>
              <a:buChar char="•"/>
              <a:defRPr/>
            </a:pPr>
            <a:r>
              <a:rPr lang="fr-FR" altLang="en-US" b="1" noProof="0" dirty="0" smtClean="0">
                <a:solidFill>
                  <a:schemeClr val="tx1"/>
                </a:solidFill>
                <a:ea typeface="ＭＳ Ｐゴシック" pitchFamily="34" charset="-128"/>
              </a:rPr>
              <a:t>Se précipiter</a:t>
            </a:r>
            <a:r>
              <a:rPr lang="fr-FR" altLang="en-US" noProof="0" dirty="0" smtClean="0">
                <a:solidFill>
                  <a:schemeClr val="tx1"/>
                </a:solidFill>
                <a:ea typeface="ＭＳ Ｐゴシック" pitchFamily="34" charset="-128"/>
              </a:rPr>
              <a:t> peut conduire à l'ignorance d'informations </a:t>
            </a:r>
            <a:r>
              <a:rPr lang="fr-FR" altLang="en-US" b="1" noProof="0" dirty="0" smtClean="0">
                <a:solidFill>
                  <a:schemeClr val="tx1"/>
                </a:solidFill>
                <a:ea typeface="ＭＳ Ｐゴシック" pitchFamily="34" charset="-128"/>
              </a:rPr>
              <a:t>cruciales </a:t>
            </a:r>
          </a:p>
          <a:p>
            <a:pPr lvl="1">
              <a:buFontTx/>
              <a:buChar char="•"/>
              <a:defRPr/>
            </a:pPr>
            <a:r>
              <a:rPr lang="fr-FR" altLang="en-US" noProof="0" dirty="0" smtClean="0">
                <a:solidFill>
                  <a:schemeClr val="tx1"/>
                </a:solidFill>
                <a:ea typeface="ＭＳ Ｐゴシック" pitchFamily="34" charset="-128"/>
              </a:rPr>
              <a:t>Prendre </a:t>
            </a:r>
            <a:r>
              <a:rPr lang="fr-FR" altLang="en-US" b="1" noProof="0" dirty="0" smtClean="0">
                <a:solidFill>
                  <a:schemeClr val="tx1"/>
                </a:solidFill>
                <a:ea typeface="ＭＳ Ｐゴシック" pitchFamily="34" charset="-128"/>
              </a:rPr>
              <a:t>trop de temps </a:t>
            </a:r>
            <a:r>
              <a:rPr lang="fr-FR" altLang="en-US" noProof="0" dirty="0" smtClean="0">
                <a:solidFill>
                  <a:schemeClr val="tx1"/>
                </a:solidFill>
                <a:ea typeface="ＭＳ Ｐゴシック" pitchFamily="34" charset="-128"/>
              </a:rPr>
              <a:t>revient peut-être à mettre l'enfant en </a:t>
            </a:r>
            <a:r>
              <a:rPr lang="fr-FR" altLang="en-US" b="1" noProof="0" dirty="0" smtClean="0">
                <a:solidFill>
                  <a:schemeClr val="tx1"/>
                </a:solidFill>
                <a:ea typeface="ＭＳ Ｐゴシック" pitchFamily="34" charset="-128"/>
              </a:rPr>
              <a:t>danger</a:t>
            </a:r>
            <a:r>
              <a:rPr lang="fr-FR" altLang="en-US" noProof="0" dirty="0" smtClean="0">
                <a:solidFill>
                  <a:schemeClr val="tx1"/>
                </a:solidFill>
                <a:ea typeface="ＭＳ Ｐゴシック" pitchFamily="34" charset="-128"/>
              </a:rPr>
              <a:t>.  </a:t>
            </a:r>
          </a:p>
          <a:p>
            <a:pPr lvl="1">
              <a:buFontTx/>
              <a:buChar char="•"/>
              <a:defRPr/>
            </a:pPr>
            <a:r>
              <a:rPr lang="fr-FR" altLang="en-US" noProof="0" dirty="0" smtClean="0">
                <a:solidFill>
                  <a:schemeClr val="tx1"/>
                </a:solidFill>
                <a:ea typeface="ＭＳ Ｐゴシック" pitchFamily="34" charset="-128"/>
              </a:rPr>
              <a:t>En situation d’urgence </a:t>
            </a:r>
            <a:r>
              <a:rPr lang="fr-FR" altLang="en-US" b="1" noProof="0" dirty="0" smtClean="0">
                <a:solidFill>
                  <a:schemeClr val="tx1"/>
                </a:solidFill>
                <a:ea typeface="ＭＳ Ｐゴシック" pitchFamily="34" charset="-128"/>
              </a:rPr>
              <a:t>l'évaluation</a:t>
            </a:r>
            <a:r>
              <a:rPr lang="fr-FR" altLang="en-US" noProof="0" dirty="0" smtClean="0">
                <a:solidFill>
                  <a:schemeClr val="tx1"/>
                </a:solidFill>
                <a:ea typeface="ＭＳ Ｐゴシック" pitchFamily="34" charset="-128"/>
              </a:rPr>
              <a:t> doit être effectuée dans un délai d'</a:t>
            </a:r>
            <a:r>
              <a:rPr lang="fr-FR" altLang="en-US" b="1" noProof="0" dirty="0" smtClean="0">
                <a:solidFill>
                  <a:schemeClr val="tx1"/>
                </a:solidFill>
                <a:ea typeface="ＭＳ Ｐゴシック" pitchFamily="34" charset="-128"/>
              </a:rPr>
              <a:t>une semaine  </a:t>
            </a:r>
            <a:r>
              <a:rPr lang="fr-FR" altLang="en-US" noProof="0" dirty="0" smtClean="0">
                <a:solidFill>
                  <a:schemeClr val="tx1"/>
                </a:solidFill>
                <a:ea typeface="ＭＳ Ｐゴシック" pitchFamily="34" charset="-128"/>
              </a:rPr>
              <a:t>à compter de </a:t>
            </a:r>
            <a:r>
              <a:rPr lang="fr-FR" altLang="en-US" b="1" noProof="0" dirty="0" smtClean="0">
                <a:solidFill>
                  <a:schemeClr val="tx1"/>
                </a:solidFill>
                <a:ea typeface="ＭＳ Ｐゴシック" pitchFamily="34" charset="-128"/>
              </a:rPr>
              <a:t>l'enregistrement. </a:t>
            </a:r>
          </a:p>
          <a:p>
            <a:pPr lvl="1">
              <a:buFontTx/>
              <a:buChar char="•"/>
              <a:defRPr/>
            </a:pPr>
            <a:r>
              <a:rPr lang="fr-FR" altLang="en-US" noProof="0" dirty="0" smtClean="0">
                <a:solidFill>
                  <a:schemeClr val="tx1"/>
                </a:solidFill>
                <a:ea typeface="ＭＳ Ｐゴシック" pitchFamily="34" charset="-128"/>
              </a:rPr>
              <a:t>En situation normale, dans un délai d’un mois maximum</a:t>
            </a:r>
          </a:p>
          <a:p>
            <a:pPr marL="457200" lvl="1" indent="0" algn="ctr">
              <a:buNone/>
              <a:defRPr/>
            </a:pPr>
            <a:r>
              <a:rPr lang="fr-FR" altLang="en-US" sz="1600" noProof="0" dirty="0" smtClean="0">
                <a:solidFill>
                  <a:schemeClr val="tx1"/>
                </a:solidFill>
                <a:ea typeface="ＭＳ Ｐゴシック" pitchFamily="34" charset="-128"/>
              </a:rPr>
              <a:t>Directives relatives à la gestion: Section 3</a:t>
            </a:r>
          </a:p>
          <a:p>
            <a:pPr>
              <a:defRPr/>
            </a:pPr>
            <a:endParaRPr lang="fr-FR" altLang="en-US" i="1" noProof="0" dirty="0" smtClean="0">
              <a:solidFill>
                <a:schemeClr val="tx1"/>
              </a:solidFill>
              <a:ea typeface="ＭＳ Ｐゴシック" pitchFamily="34" charset="-128"/>
            </a:endParaRPr>
          </a:p>
          <a:p>
            <a:pPr>
              <a:defRPr/>
            </a:pPr>
            <a:endParaRPr lang="fr-FR" altLang="en-US" b="1" noProof="0" dirty="0" smtClean="0">
              <a:solidFill>
                <a:schemeClr val="tx1"/>
              </a:solidFill>
              <a:ea typeface="ＭＳ Ｐゴシック" pitchFamily="34" charset="-128"/>
            </a:endParaRPr>
          </a:p>
          <a:p>
            <a:pPr>
              <a:defRPr/>
            </a:pPr>
            <a:endParaRPr lang="fr-FR" altLang="en-US" b="1"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27278924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0643">
                                            <p:txEl>
                                              <p:charRg st="187" end="26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Title 1"/>
          <p:cNvSpPr>
            <a:spLocks noGrp="1"/>
          </p:cNvSpPr>
          <p:nvPr>
            <p:ph type="title"/>
          </p:nvPr>
        </p:nvSpPr>
        <p:spPr>
          <a:xfrm>
            <a:off x="250825" y="765175"/>
            <a:ext cx="7777163" cy="720725"/>
          </a:xfrm>
        </p:spPr>
        <p:txBody>
          <a:bodyPr/>
          <a:lstStyle/>
          <a:p>
            <a:pPr>
              <a:defRPr/>
            </a:pPr>
            <a:r>
              <a:rPr lang="fr-FR" b="1" noProof="0" smtClean="0">
                <a:solidFill>
                  <a:schemeClr val="tx1"/>
                </a:solidFill>
                <a:ea typeface="ＭＳ Ｐゴシック" pitchFamily="34" charset="-128"/>
              </a:rPr>
              <a:t>Étapes de base pour toutes les évaluations</a:t>
            </a:r>
          </a:p>
        </p:txBody>
      </p:sp>
      <p:sp>
        <p:nvSpPr>
          <p:cNvPr id="241667" name="Content Placeholder 2"/>
          <p:cNvSpPr>
            <a:spLocks noGrp="1"/>
          </p:cNvSpPr>
          <p:nvPr>
            <p:ph idx="1"/>
          </p:nvPr>
        </p:nvSpPr>
        <p:spPr>
          <a:xfrm>
            <a:off x="139700" y="1557338"/>
            <a:ext cx="8569325" cy="4392612"/>
          </a:xfrm>
        </p:spPr>
        <p:txBody>
          <a:bodyPr/>
          <a:lstStyle/>
          <a:p>
            <a:pPr>
              <a:defRPr/>
            </a:pPr>
            <a:r>
              <a:rPr lang="fr-FR" sz="2200" b="1" noProof="0" smtClean="0">
                <a:solidFill>
                  <a:schemeClr val="tx1"/>
                </a:solidFill>
                <a:ea typeface="ＭＳ Ｐゴシック" pitchFamily="34" charset="-128"/>
              </a:rPr>
              <a:t>1. Planification</a:t>
            </a:r>
            <a:r>
              <a:rPr lang="fr-FR" sz="2200" noProof="0" smtClean="0">
                <a:solidFill>
                  <a:schemeClr val="tx1"/>
                </a:solidFill>
                <a:ea typeface="ＭＳ Ｐゴシック" pitchFamily="34" charset="-128"/>
              </a:rPr>
              <a:t> : décider de la façon dont l'évaluation doit s'effectuer, où les informations doivent être recherchées et qui doit être impliqué.</a:t>
            </a:r>
          </a:p>
          <a:p>
            <a:pPr>
              <a:defRPr/>
            </a:pPr>
            <a:endParaRPr lang="fr-FR" sz="2200" noProof="0" smtClean="0">
              <a:solidFill>
                <a:schemeClr val="tx1"/>
              </a:solidFill>
              <a:ea typeface="ＭＳ Ｐゴシック" pitchFamily="34" charset="-128"/>
            </a:endParaRPr>
          </a:p>
          <a:p>
            <a:pPr>
              <a:defRPr/>
            </a:pPr>
            <a:r>
              <a:rPr lang="fr-FR" sz="2200" b="1" noProof="0" smtClean="0">
                <a:solidFill>
                  <a:schemeClr val="tx1"/>
                </a:solidFill>
                <a:ea typeface="ＭＳ Ｐゴシック" pitchFamily="34" charset="-128"/>
              </a:rPr>
              <a:t>2. Collecte d'informations</a:t>
            </a:r>
            <a:r>
              <a:rPr lang="fr-FR" sz="2200" noProof="0" smtClean="0">
                <a:solidFill>
                  <a:schemeClr val="tx1"/>
                </a:solidFill>
                <a:ea typeface="ＭＳ Ｐゴシック" pitchFamily="34" charset="-128"/>
              </a:rPr>
              <a:t> : quelles informations collecter et comment. </a:t>
            </a:r>
          </a:p>
          <a:p>
            <a:pPr>
              <a:defRPr/>
            </a:pPr>
            <a:endParaRPr lang="fr-FR" sz="2200" noProof="0" smtClean="0">
              <a:solidFill>
                <a:schemeClr val="tx1"/>
              </a:solidFill>
              <a:ea typeface="ＭＳ Ｐゴシック" pitchFamily="34" charset="-128"/>
            </a:endParaRPr>
          </a:p>
          <a:p>
            <a:pPr>
              <a:defRPr/>
            </a:pPr>
            <a:r>
              <a:rPr lang="fr-FR" sz="2200" b="1" noProof="0" smtClean="0">
                <a:solidFill>
                  <a:schemeClr val="tx1"/>
                </a:solidFill>
                <a:ea typeface="ＭＳ Ｐゴシック" pitchFamily="34" charset="-128"/>
              </a:rPr>
              <a:t>3. Vérification des informations :</a:t>
            </a:r>
            <a:r>
              <a:rPr lang="fr-FR" sz="2200" noProof="0" smtClean="0">
                <a:solidFill>
                  <a:schemeClr val="tx1"/>
                </a:solidFill>
                <a:ea typeface="ＭＳ Ｐゴシック" pitchFamily="34" charset="-128"/>
              </a:rPr>
              <a:t> contre-vérification lorsqu'il y a des différences entre les informations, lorsque les informations sont incomplètes ou contradictoires. </a:t>
            </a:r>
          </a:p>
          <a:p>
            <a:pPr>
              <a:defRPr/>
            </a:pPr>
            <a:endParaRPr lang="fr-FR" sz="2200" b="1" noProof="0" smtClean="0">
              <a:solidFill>
                <a:schemeClr val="tx1"/>
              </a:solidFill>
              <a:ea typeface="ＭＳ Ｐゴシック" pitchFamily="34" charset="-128"/>
            </a:endParaRPr>
          </a:p>
          <a:p>
            <a:pPr>
              <a:defRPr/>
            </a:pPr>
            <a:r>
              <a:rPr lang="fr-FR" sz="2200" b="1" noProof="0" smtClean="0">
                <a:solidFill>
                  <a:schemeClr val="tx1"/>
                </a:solidFill>
                <a:ea typeface="ＭＳ Ｐゴシック" pitchFamily="34" charset="-128"/>
              </a:rPr>
              <a:t>4. Analyse</a:t>
            </a:r>
            <a:r>
              <a:rPr lang="fr-FR" sz="2200" noProof="0" smtClean="0">
                <a:solidFill>
                  <a:schemeClr val="tx1"/>
                </a:solidFill>
                <a:ea typeface="ＭＳ Ｐゴシック" pitchFamily="34" charset="-128"/>
              </a:rPr>
              <a:t> : présenter l'information avec valeur ajoutée - comment elle est liée à la situation de l'enfant, ses besoins et les risques.</a:t>
            </a:r>
          </a:p>
          <a:p>
            <a:pPr>
              <a:defRPr/>
            </a:pPr>
            <a:endParaRPr lang="fr-FR" noProof="0" smtClean="0">
              <a:solidFill>
                <a:schemeClr val="tx1"/>
              </a:solidFill>
              <a:ea typeface="ＭＳ Ｐゴシック" pitchFamily="34" charset="-128"/>
            </a:endParaRPr>
          </a:p>
        </p:txBody>
      </p:sp>
    </p:spTree>
    <p:extLst>
      <p:ext uri="{BB962C8B-B14F-4D97-AF65-F5344CB8AC3E}">
        <p14:creationId xmlns:p14="http://schemas.microsoft.com/office/powerpoint/2010/main" val="412335802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Title 1"/>
          <p:cNvSpPr>
            <a:spLocks noGrp="1"/>
          </p:cNvSpPr>
          <p:nvPr>
            <p:ph type="title"/>
          </p:nvPr>
        </p:nvSpPr>
        <p:spPr>
          <a:xfrm>
            <a:off x="250825" y="692150"/>
            <a:ext cx="7777163" cy="720725"/>
          </a:xfrm>
        </p:spPr>
        <p:txBody>
          <a:bodyPr/>
          <a:lstStyle/>
          <a:p>
            <a:pPr>
              <a:defRPr/>
            </a:pPr>
            <a:r>
              <a:rPr lang="fr-FR" b="1" noProof="0" smtClean="0">
                <a:solidFill>
                  <a:schemeClr val="tx1"/>
                </a:solidFill>
                <a:ea typeface="ＭＳ Ｐゴシック" pitchFamily="34" charset="-128"/>
              </a:rPr>
              <a:t>Participation à l'évaluation</a:t>
            </a:r>
          </a:p>
        </p:txBody>
      </p:sp>
      <p:sp>
        <p:nvSpPr>
          <p:cNvPr id="242691" name="Content Placeholder 2"/>
          <p:cNvSpPr>
            <a:spLocks noGrp="1"/>
          </p:cNvSpPr>
          <p:nvPr>
            <p:ph idx="1"/>
          </p:nvPr>
        </p:nvSpPr>
        <p:spPr>
          <a:xfrm>
            <a:off x="250825" y="1268413"/>
            <a:ext cx="8497888" cy="4392612"/>
          </a:xfrm>
        </p:spPr>
        <p:txBody>
          <a:bodyPr/>
          <a:lstStyle/>
          <a:p>
            <a:pPr marL="0" indent="0">
              <a:defRPr/>
            </a:pPr>
            <a:endParaRPr lang="fr-FR" b="1" noProof="0" dirty="0" smtClean="0">
              <a:solidFill>
                <a:schemeClr val="tx1"/>
              </a:solidFill>
              <a:ea typeface="ＭＳ Ｐゴシック" pitchFamily="34" charset="-128"/>
            </a:endParaRPr>
          </a:p>
          <a:p>
            <a:pPr marL="0" indent="0">
              <a:defRPr/>
            </a:pPr>
            <a:r>
              <a:rPr lang="fr-FR" sz="2200" noProof="0" dirty="0" smtClean="0">
                <a:solidFill>
                  <a:schemeClr val="tx1"/>
                </a:solidFill>
                <a:ea typeface="ＭＳ Ｐゴシック" pitchFamily="34" charset="-128"/>
              </a:rPr>
              <a:t>La façon dont le travailleur social se </a:t>
            </a:r>
            <a:r>
              <a:rPr lang="fr-FR" sz="2200" b="1" noProof="0" dirty="0" smtClean="0">
                <a:solidFill>
                  <a:schemeClr val="tx1"/>
                </a:solidFill>
                <a:ea typeface="ＭＳ Ｐゴシック" pitchFamily="34" charset="-128"/>
              </a:rPr>
              <a:t>prépare</a:t>
            </a:r>
            <a:r>
              <a:rPr lang="fr-FR" sz="2200" noProof="0" dirty="0" smtClean="0">
                <a:solidFill>
                  <a:schemeClr val="tx1"/>
                </a:solidFill>
                <a:ea typeface="ＭＳ Ｐゴシック" pitchFamily="34" charset="-128"/>
              </a:rPr>
              <a:t> pour une évaluation influence la façon dont l'enfant et la famille participent. </a:t>
            </a:r>
          </a:p>
          <a:p>
            <a:pPr marL="0" indent="0">
              <a:buFontTx/>
              <a:buChar char="•"/>
              <a:defRPr/>
            </a:pPr>
            <a:r>
              <a:rPr lang="fr-FR" sz="2200" noProof="0" dirty="0" smtClean="0">
                <a:solidFill>
                  <a:schemeClr val="tx1"/>
                </a:solidFill>
                <a:ea typeface="ＭＳ Ｐゴシック" pitchFamily="34" charset="-128"/>
              </a:rPr>
              <a:t>Pensez à </a:t>
            </a:r>
            <a:r>
              <a:rPr lang="fr-FR" sz="2200" b="1" noProof="0" dirty="0" smtClean="0">
                <a:solidFill>
                  <a:schemeClr val="tx1"/>
                </a:solidFill>
                <a:ea typeface="ＭＳ Ｐゴシック" pitchFamily="34" charset="-128"/>
              </a:rPr>
              <a:t>qui</a:t>
            </a:r>
            <a:r>
              <a:rPr lang="fr-FR" sz="2200" noProof="0" dirty="0" smtClean="0">
                <a:solidFill>
                  <a:schemeClr val="tx1"/>
                </a:solidFill>
                <a:ea typeface="ＭＳ Ｐゴシック" pitchFamily="34" charset="-128"/>
              </a:rPr>
              <a:t> participera et </a:t>
            </a:r>
            <a:r>
              <a:rPr lang="fr-FR" sz="2200" b="1" noProof="0" dirty="0" smtClean="0">
                <a:solidFill>
                  <a:schemeClr val="tx1"/>
                </a:solidFill>
                <a:ea typeface="ＭＳ Ｐゴシック" pitchFamily="34" charset="-128"/>
              </a:rPr>
              <a:t>comment</a:t>
            </a:r>
            <a:r>
              <a:rPr lang="fr-FR" sz="2200" noProof="0" dirty="0" smtClean="0">
                <a:solidFill>
                  <a:schemeClr val="tx1"/>
                </a:solidFill>
                <a:ea typeface="ＭＳ Ｐゴシック" pitchFamily="34" charset="-128"/>
              </a:rPr>
              <a:t> il/elle participera</a:t>
            </a:r>
          </a:p>
          <a:p>
            <a:pPr marL="0" indent="0">
              <a:defRPr/>
            </a:pPr>
            <a:r>
              <a:rPr lang="fr-FR" sz="2200" noProof="0" dirty="0" smtClean="0">
                <a:solidFill>
                  <a:schemeClr val="tx1"/>
                </a:solidFill>
                <a:ea typeface="ＭＳ Ｐゴシック" pitchFamily="34" charset="-128"/>
              </a:rPr>
              <a:t>Les évaluations faites sans participation peuvent :</a:t>
            </a:r>
          </a:p>
          <a:p>
            <a:pPr marL="0" indent="0">
              <a:buFontTx/>
              <a:buChar char="•"/>
              <a:defRPr/>
            </a:pPr>
            <a:r>
              <a:rPr lang="fr-FR" sz="2200" b="1" noProof="0" dirty="0" smtClean="0">
                <a:solidFill>
                  <a:schemeClr val="tx1"/>
                </a:solidFill>
                <a:ea typeface="ＭＳ Ｐゴシック" pitchFamily="34" charset="-128"/>
              </a:rPr>
              <a:t>Passer à côté d'informations vitales </a:t>
            </a:r>
          </a:p>
          <a:p>
            <a:pPr marL="0" indent="0">
              <a:buFontTx/>
              <a:buChar char="•"/>
              <a:defRPr/>
            </a:pPr>
            <a:r>
              <a:rPr lang="fr-FR" sz="2200" noProof="0" dirty="0" smtClean="0">
                <a:solidFill>
                  <a:schemeClr val="tx1"/>
                </a:solidFill>
                <a:ea typeface="ＭＳ Ｐゴシック" pitchFamily="34" charset="-128"/>
              </a:rPr>
              <a:t>Conduire à une </a:t>
            </a:r>
            <a:r>
              <a:rPr lang="fr-FR" sz="2200" b="1" noProof="0" dirty="0" smtClean="0">
                <a:solidFill>
                  <a:schemeClr val="tx1"/>
                </a:solidFill>
                <a:ea typeface="ＭＳ Ｐゴシック" pitchFamily="34" charset="-128"/>
              </a:rPr>
              <a:t>analyse inexacte </a:t>
            </a:r>
            <a:r>
              <a:rPr lang="fr-FR" sz="2200" noProof="0" dirty="0" smtClean="0">
                <a:solidFill>
                  <a:schemeClr val="tx1"/>
                </a:solidFill>
                <a:ea typeface="ＭＳ Ｐゴシック" pitchFamily="34" charset="-128"/>
              </a:rPr>
              <a:t>de la situation </a:t>
            </a:r>
          </a:p>
          <a:p>
            <a:pPr marL="0" indent="0">
              <a:buFontTx/>
              <a:buChar char="•"/>
              <a:defRPr/>
            </a:pPr>
            <a:r>
              <a:rPr lang="fr-FR" sz="2200" noProof="0" dirty="0" smtClean="0">
                <a:solidFill>
                  <a:schemeClr val="tx1"/>
                </a:solidFill>
                <a:ea typeface="ＭＳ Ｐゴシック" pitchFamily="34" charset="-128"/>
              </a:rPr>
              <a:t>Conduire à des </a:t>
            </a:r>
            <a:r>
              <a:rPr lang="fr-FR" sz="2200" b="1" noProof="0" dirty="0" smtClean="0">
                <a:solidFill>
                  <a:schemeClr val="tx1"/>
                </a:solidFill>
                <a:ea typeface="ＭＳ Ｐゴシック" pitchFamily="34" charset="-128"/>
              </a:rPr>
              <a:t>interventions inappropriées</a:t>
            </a:r>
            <a:r>
              <a:rPr lang="fr-FR" sz="2200" noProof="0" dirty="0" smtClean="0">
                <a:solidFill>
                  <a:schemeClr val="tx1"/>
                </a:solidFill>
                <a:ea typeface="ＭＳ Ｐゴシック" pitchFamily="34" charset="-128"/>
              </a:rPr>
              <a:t>. </a:t>
            </a:r>
          </a:p>
          <a:p>
            <a:pPr marL="0" indent="0">
              <a:buFontTx/>
              <a:buChar char="•"/>
              <a:defRPr/>
            </a:pPr>
            <a:r>
              <a:rPr lang="fr-FR" sz="2200" noProof="0" dirty="0" smtClean="0">
                <a:solidFill>
                  <a:schemeClr val="tx1"/>
                </a:solidFill>
                <a:ea typeface="ＭＳ Ｐゴシック" pitchFamily="34" charset="-128"/>
              </a:rPr>
              <a:t>Amener les enfants à rejeter le plan de prise en charge par principe ! </a:t>
            </a:r>
          </a:p>
          <a:p>
            <a:pPr marL="0" indent="0">
              <a:buFontTx/>
              <a:buChar char="•"/>
              <a:defRPr/>
            </a:pPr>
            <a:r>
              <a:rPr lang="fr-FR" sz="2200" noProof="0" dirty="0" smtClean="0">
                <a:solidFill>
                  <a:schemeClr val="tx1"/>
                </a:solidFill>
                <a:ea typeface="ＭＳ Ｐゴシック" pitchFamily="34" charset="-128"/>
              </a:rPr>
              <a:t>Peuvent </a:t>
            </a:r>
            <a:r>
              <a:rPr lang="fr-FR" sz="2200" b="1" noProof="0" dirty="0" smtClean="0">
                <a:solidFill>
                  <a:schemeClr val="tx1"/>
                </a:solidFill>
                <a:ea typeface="ＭＳ Ｐゴシック" pitchFamily="34" charset="-128"/>
              </a:rPr>
              <a:t>altérer la confiance </a:t>
            </a:r>
            <a:r>
              <a:rPr lang="fr-FR" sz="2200" noProof="0" dirty="0" smtClean="0">
                <a:solidFill>
                  <a:schemeClr val="tx1"/>
                </a:solidFill>
                <a:ea typeface="ＭＳ Ｐゴシック" pitchFamily="34" charset="-128"/>
              </a:rPr>
              <a:t>et limiter la capacité du travailleur social à aider. </a:t>
            </a:r>
          </a:p>
          <a:p>
            <a:pPr marL="0" indent="0">
              <a:buFontTx/>
              <a:buChar char="•"/>
              <a:defRPr/>
            </a:pPr>
            <a:endParaRPr lang="fr-FR" noProof="0" dirty="0" smtClean="0">
              <a:solidFill>
                <a:schemeClr val="tx1"/>
              </a:solidFill>
              <a:ea typeface="ＭＳ Ｐゴシック" pitchFamily="34" charset="-128"/>
            </a:endParaRPr>
          </a:p>
          <a:p>
            <a:pPr marL="0" indent="0">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20218423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2691">
                                            <p:txEl>
                                              <p:charRg st="175" end="21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2691">
                                            <p:txEl>
                                              <p:charRg st="219" end="24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2691">
                                            <p:txEl>
                                              <p:charRg st="243" end="28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2691">
                                            <p:txEl>
                                              <p:charRg st="289" end="32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2691">
                                            <p:txEl>
                                              <p:charRg st="327" end="38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2691">
                                            <p:txEl>
                                              <p:charRg st="380" end="44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Title 1"/>
          <p:cNvSpPr>
            <a:spLocks noGrp="1"/>
          </p:cNvSpPr>
          <p:nvPr>
            <p:ph type="title"/>
          </p:nvPr>
        </p:nvSpPr>
        <p:spPr>
          <a:xfrm>
            <a:off x="250825" y="692150"/>
            <a:ext cx="8594725" cy="720725"/>
          </a:xfrm>
        </p:spPr>
        <p:txBody>
          <a:bodyPr/>
          <a:lstStyle/>
          <a:p>
            <a:pPr>
              <a:defRPr/>
            </a:pPr>
            <a:r>
              <a:rPr lang="fr-FR" b="1" noProof="0" smtClean="0">
                <a:solidFill>
                  <a:schemeClr val="tx1"/>
                </a:solidFill>
                <a:ea typeface="ＭＳ Ｐゴシック" pitchFamily="34" charset="-128"/>
              </a:rPr>
              <a:t>Participation à l’évaluation </a:t>
            </a:r>
          </a:p>
        </p:txBody>
      </p:sp>
      <p:sp>
        <p:nvSpPr>
          <p:cNvPr id="243715" name="Content Placeholder 2"/>
          <p:cNvSpPr>
            <a:spLocks noGrp="1"/>
          </p:cNvSpPr>
          <p:nvPr>
            <p:ph idx="1"/>
          </p:nvPr>
        </p:nvSpPr>
        <p:spPr>
          <a:xfrm>
            <a:off x="250825" y="1268412"/>
            <a:ext cx="8713788" cy="4752875"/>
          </a:xfrm>
        </p:spPr>
        <p:txBody>
          <a:bodyPr/>
          <a:lstStyle/>
          <a:p>
            <a:pPr>
              <a:buFont typeface="Wingdings" pitchFamily="2" charset="2"/>
              <a:buChar char="ü"/>
              <a:defRPr/>
            </a:pPr>
            <a:r>
              <a:rPr lang="fr-FR" sz="2200" noProof="0" dirty="0" smtClean="0">
                <a:solidFill>
                  <a:schemeClr val="tx1"/>
                </a:solidFill>
                <a:ea typeface="ＭＳ Ｐゴシック" pitchFamily="34" charset="-128"/>
              </a:rPr>
              <a:t>Faites savoir clairement que vous êtes </a:t>
            </a:r>
            <a:r>
              <a:rPr lang="fr-FR" sz="2200" b="1" noProof="0" dirty="0" smtClean="0">
                <a:solidFill>
                  <a:schemeClr val="tx1"/>
                </a:solidFill>
                <a:ea typeface="ＭＳ Ｐゴシック" pitchFamily="34" charset="-128"/>
              </a:rPr>
              <a:t>intéressé(e)</a:t>
            </a:r>
            <a:r>
              <a:rPr lang="fr-FR" sz="2200" noProof="0" dirty="0" smtClean="0">
                <a:solidFill>
                  <a:schemeClr val="tx1"/>
                </a:solidFill>
                <a:ea typeface="ＭＳ Ｐゴシック" pitchFamily="34" charset="-128"/>
              </a:rPr>
              <a:t> par les opinions, les potentialités et les défis de l'enfant et de la famille – ils pourraient </a:t>
            </a:r>
            <a:r>
              <a:rPr lang="fr-FR" sz="2200" b="1" noProof="0" dirty="0" smtClean="0">
                <a:solidFill>
                  <a:schemeClr val="tx1"/>
                </a:solidFill>
                <a:ea typeface="ＭＳ Ｐゴシック" pitchFamily="34" charset="-128"/>
              </a:rPr>
              <a:t>s'ouvrir davantage</a:t>
            </a:r>
            <a:r>
              <a:rPr lang="fr-FR" sz="2200" noProof="0" dirty="0" smtClean="0">
                <a:solidFill>
                  <a:schemeClr val="tx1"/>
                </a:solidFill>
                <a:ea typeface="ＭＳ Ｐゴシック" pitchFamily="34" charset="-128"/>
              </a:rPr>
              <a:t>. </a:t>
            </a:r>
          </a:p>
          <a:p>
            <a:pPr>
              <a:buFont typeface="Wingdings" pitchFamily="2" charset="2"/>
              <a:buChar char="ü"/>
              <a:defRPr/>
            </a:pPr>
            <a:r>
              <a:rPr lang="fr-FR" sz="2200" noProof="0" dirty="0" smtClean="0">
                <a:solidFill>
                  <a:schemeClr val="tx1"/>
                </a:solidFill>
                <a:ea typeface="ＭＳ Ｐゴシック" pitchFamily="34" charset="-128"/>
              </a:rPr>
              <a:t>Les évaluations peuvent être </a:t>
            </a:r>
            <a:r>
              <a:rPr lang="fr-FR" sz="2200" b="1" noProof="0" dirty="0" smtClean="0">
                <a:solidFill>
                  <a:schemeClr val="tx1"/>
                </a:solidFill>
                <a:ea typeface="ＭＳ Ｐゴシック" pitchFamily="34" charset="-128"/>
              </a:rPr>
              <a:t>thérapeutiques</a:t>
            </a:r>
            <a:r>
              <a:rPr lang="fr-FR" sz="2200" noProof="0" dirty="0" smtClean="0">
                <a:solidFill>
                  <a:schemeClr val="tx1"/>
                </a:solidFill>
                <a:ea typeface="ＭＳ Ｐゴシック" pitchFamily="34" charset="-128"/>
              </a:rPr>
              <a:t> si elles sont bien effectuées. </a:t>
            </a:r>
          </a:p>
          <a:p>
            <a:pPr>
              <a:buFont typeface="Wingdings" pitchFamily="2" charset="2"/>
              <a:buChar char="ü"/>
              <a:defRPr/>
            </a:pPr>
            <a:r>
              <a:rPr lang="fr-FR" sz="2200" noProof="0" dirty="0" smtClean="0">
                <a:solidFill>
                  <a:schemeClr val="tx1"/>
                </a:solidFill>
                <a:ea typeface="ＭＳ Ｐゴシック" pitchFamily="34" charset="-128"/>
              </a:rPr>
              <a:t>Incluez </a:t>
            </a:r>
            <a:r>
              <a:rPr lang="fr-FR" sz="2200" b="1" noProof="0" dirty="0" smtClean="0">
                <a:solidFill>
                  <a:schemeClr val="tx1"/>
                </a:solidFill>
                <a:ea typeface="ＭＳ Ｐゴシック" pitchFamily="34" charset="-128"/>
              </a:rPr>
              <a:t>les deux parents </a:t>
            </a:r>
            <a:r>
              <a:rPr lang="fr-FR" sz="2200" noProof="0" dirty="0" smtClean="0">
                <a:solidFill>
                  <a:schemeClr val="tx1"/>
                </a:solidFill>
                <a:ea typeface="ＭＳ Ｐゴシック" pitchFamily="34" charset="-128"/>
              </a:rPr>
              <a:t>(s'il y en a plus d'1) - ils peuvent jouer différents rôles dans la vie d'un enfant qui méritent d'être pris en compte (systèmes écologiques). </a:t>
            </a:r>
          </a:p>
          <a:p>
            <a:pPr>
              <a:defRPr/>
            </a:pPr>
            <a:r>
              <a:rPr lang="fr-FR" sz="2200" noProof="0" dirty="0" smtClean="0">
                <a:solidFill>
                  <a:schemeClr val="tx1"/>
                </a:solidFill>
                <a:ea typeface="ＭＳ Ｐゴシック" pitchFamily="34" charset="-128"/>
              </a:rPr>
              <a:t>Les parents :</a:t>
            </a:r>
          </a:p>
          <a:p>
            <a:pPr>
              <a:buFontTx/>
              <a:buChar char="•"/>
              <a:defRPr/>
            </a:pPr>
            <a:r>
              <a:rPr lang="fr-FR" sz="2200" noProof="0" dirty="0" smtClean="0">
                <a:solidFill>
                  <a:schemeClr val="tx1"/>
                </a:solidFill>
                <a:ea typeface="ＭＳ Ｐゴシック" pitchFamily="34" charset="-128"/>
              </a:rPr>
              <a:t>Constituent la ressource </a:t>
            </a:r>
            <a:r>
              <a:rPr lang="fr-FR" sz="2200" b="1" noProof="0" dirty="0" smtClean="0">
                <a:solidFill>
                  <a:schemeClr val="tx1"/>
                </a:solidFill>
                <a:ea typeface="ＭＳ Ｐゴシック" pitchFamily="34" charset="-128"/>
              </a:rPr>
              <a:t>fondamentale</a:t>
            </a:r>
            <a:r>
              <a:rPr lang="fr-FR" sz="2200" noProof="0" dirty="0" smtClean="0">
                <a:solidFill>
                  <a:schemeClr val="tx1"/>
                </a:solidFill>
                <a:ea typeface="ＭＳ Ｐゴシック" pitchFamily="34" charset="-128"/>
              </a:rPr>
              <a:t> de leur enfant</a:t>
            </a:r>
          </a:p>
          <a:p>
            <a:pPr>
              <a:buFontTx/>
              <a:buChar char="•"/>
              <a:defRPr/>
            </a:pPr>
            <a:r>
              <a:rPr lang="fr-FR" sz="2200" noProof="0" dirty="0" smtClean="0">
                <a:solidFill>
                  <a:schemeClr val="tx1"/>
                </a:solidFill>
                <a:ea typeface="ＭＳ Ｐゴシック" pitchFamily="34" charset="-128"/>
              </a:rPr>
              <a:t>Sont les principaux </a:t>
            </a:r>
            <a:r>
              <a:rPr lang="fr-FR" sz="2200" b="1" noProof="0" dirty="0" smtClean="0">
                <a:solidFill>
                  <a:schemeClr val="tx1"/>
                </a:solidFill>
                <a:ea typeface="ＭＳ Ｐゴシック" pitchFamily="34" charset="-128"/>
              </a:rPr>
              <a:t>responsables</a:t>
            </a:r>
            <a:r>
              <a:rPr lang="fr-FR" sz="2200" noProof="0" dirty="0" smtClean="0">
                <a:solidFill>
                  <a:schemeClr val="tx1"/>
                </a:solidFill>
                <a:ea typeface="ＭＳ Ｐゴシック" pitchFamily="34" charset="-128"/>
              </a:rPr>
              <a:t> de leur enfant </a:t>
            </a:r>
          </a:p>
          <a:p>
            <a:pPr>
              <a:buFontTx/>
              <a:buChar char="•"/>
              <a:defRPr/>
            </a:pPr>
            <a:r>
              <a:rPr lang="fr-FR" sz="2200" noProof="0" dirty="0" smtClean="0">
                <a:solidFill>
                  <a:schemeClr val="tx1"/>
                </a:solidFill>
                <a:ea typeface="ＭＳ Ｐゴシック" pitchFamily="34" charset="-128"/>
              </a:rPr>
              <a:t>Doivent être </a:t>
            </a:r>
            <a:r>
              <a:rPr lang="fr-FR" sz="2200" b="1" noProof="0" dirty="0" smtClean="0">
                <a:solidFill>
                  <a:schemeClr val="tx1"/>
                </a:solidFill>
                <a:ea typeface="ＭＳ Ｐゴシック" pitchFamily="34" charset="-128"/>
              </a:rPr>
              <a:t>soutenus</a:t>
            </a:r>
            <a:r>
              <a:rPr lang="fr-FR" sz="2200" noProof="0" dirty="0" smtClean="0">
                <a:solidFill>
                  <a:schemeClr val="tx1"/>
                </a:solidFill>
                <a:ea typeface="ＭＳ Ｐゴシック" pitchFamily="34" charset="-128"/>
              </a:rPr>
              <a:t> pour s'occuper de leur enfant</a:t>
            </a:r>
          </a:p>
          <a:p>
            <a:pPr>
              <a:defRPr/>
            </a:pPr>
            <a:endParaRPr lang="fr-FR" noProof="0" dirty="0" smtClean="0">
              <a:solidFill>
                <a:schemeClr val="tx1"/>
              </a:solidFill>
              <a:ea typeface="ＭＳ Ｐゴシック" pitchFamily="34" charset="-128"/>
            </a:endParaRPr>
          </a:p>
          <a:p>
            <a:pPr>
              <a:defRPr/>
            </a:pPr>
            <a:endParaRPr lang="fr-FR" noProof="0" dirty="0" smtClean="0">
              <a:solidFill>
                <a:schemeClr val="tx1"/>
              </a:solidFill>
              <a:ea typeface="ＭＳ Ｐゴシック" pitchFamily="34" charset="-128"/>
            </a:endParaRPr>
          </a:p>
        </p:txBody>
      </p:sp>
    </p:spTree>
    <p:extLst>
      <p:ext uri="{BB962C8B-B14F-4D97-AF65-F5344CB8AC3E}">
        <p14:creationId xmlns:p14="http://schemas.microsoft.com/office/powerpoint/2010/main" val="11015729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243715">
                                            <p:txEl>
                                              <p:charRg st="0" end="11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3715">
                                            <p:txEl>
                                              <p:charRg st="118" end="16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3715">
                                            <p:txEl>
                                              <p:charRg st="164" end="29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3715">
                                            <p:txEl>
                                              <p:charRg st="299" end="31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3715">
                                            <p:txEl>
                                              <p:charRg st="312" end="35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3715">
                                            <p:txEl>
                                              <p:charRg st="353" end="39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3715">
                                            <p:txEl>
                                              <p:charRg st="391" end="43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359</TotalTime>
  <Words>1578</Words>
  <Application>Microsoft Macintosh PowerPoint</Application>
  <PresentationFormat>On-screen Show (4:3)</PresentationFormat>
  <Paragraphs>328</Paragraphs>
  <Slides>49</Slides>
  <Notes>8</Notes>
  <HiddenSlides>0</HiddenSlides>
  <MMClips>0</MMClips>
  <ScaleCrop>false</ScaleCrop>
  <HeadingPairs>
    <vt:vector size="4" baseType="variant">
      <vt:variant>
        <vt:lpstr>Theme</vt:lpstr>
      </vt:variant>
      <vt:variant>
        <vt:i4>2</vt:i4>
      </vt:variant>
      <vt:variant>
        <vt:lpstr>Slide Titles</vt:lpstr>
      </vt:variant>
      <vt:variant>
        <vt:i4>49</vt:i4>
      </vt:variant>
    </vt:vector>
  </HeadingPairs>
  <TitlesOfParts>
    <vt:vector size="51" baseType="lpstr">
      <vt:lpstr>Default Design</vt:lpstr>
      <vt:lpstr>1_Default Design</vt:lpstr>
      <vt:lpstr>Évaluation</vt:lpstr>
      <vt:lpstr>PowerPoint Presentation</vt:lpstr>
      <vt:lpstr>Objectif du module et acquis d'apprentissage</vt:lpstr>
      <vt:lpstr>EXERCICE 1</vt:lpstr>
      <vt:lpstr>Les évaluations complètes : </vt:lpstr>
      <vt:lpstr>Délais de l'évaluation</vt:lpstr>
      <vt:lpstr>Étapes de base pour toutes les évaluations</vt:lpstr>
      <vt:lpstr>Participation à l'évaluation</vt:lpstr>
      <vt:lpstr>Participation à l’évaluation </vt:lpstr>
      <vt:lpstr>Non participation :</vt:lpstr>
      <vt:lpstr>Citations d'enfants sur la gestion de cas</vt:lpstr>
      <vt:lpstr>Services adaptés à la culture</vt:lpstr>
      <vt:lpstr>POINTS CLÉS DE L'APPRENTISSAGE</vt:lpstr>
      <vt:lpstr>PowerPoint Presentation</vt:lpstr>
      <vt:lpstr>Exercice 2</vt:lpstr>
      <vt:lpstr>Éléments d'évaluation</vt:lpstr>
      <vt:lpstr>Évaluation de la prise en charge pour la subsistance et les soins : </vt:lpstr>
      <vt:lpstr>Éléments courants d'évaluation dans les situations d'urgence</vt:lpstr>
      <vt:lpstr>POINTS CLÉS DE L'APPRENTISSAGE</vt:lpstr>
      <vt:lpstr>PowerPoint Presentation</vt:lpstr>
      <vt:lpstr>SESSION 3</vt:lpstr>
      <vt:lpstr>Exemples de points forts</vt:lpstr>
      <vt:lpstr>POINTS CLÉS DE L’APPRENTISSAGE</vt:lpstr>
      <vt:lpstr>PowerPoint Presentation</vt:lpstr>
      <vt:lpstr>Exercice 4</vt:lpstr>
      <vt:lpstr>PowerPoint Presentation</vt:lpstr>
      <vt:lpstr>PowerPoint Presentation</vt:lpstr>
      <vt:lpstr>Aptitudes à l'évaluation - Observation...</vt:lpstr>
      <vt:lpstr>Filtres personnels</vt:lpstr>
      <vt:lpstr>Filtres personnels...</vt:lpstr>
      <vt:lpstr>Aptitudes à l'évaluation - Observation...</vt:lpstr>
      <vt:lpstr>PRINCIPAUX POINTS D'APPRENTISSAGE - Perception</vt:lpstr>
      <vt:lpstr>Développer les aptitudes à l’observation</vt:lpstr>
      <vt:lpstr>Pourquoi observer</vt:lpstr>
      <vt:lpstr>Quand observer</vt:lpstr>
      <vt:lpstr>Ce que nous pouvons observer : </vt:lpstr>
      <vt:lpstr>Ce que nous pouvons observer...</vt:lpstr>
      <vt:lpstr>Ce que nous pouvons observer...</vt:lpstr>
      <vt:lpstr>POINTS CLÉS DE L'APPRENTISSAGE</vt:lpstr>
      <vt:lpstr>PowerPoint Presentation</vt:lpstr>
      <vt:lpstr>EXERCICE 6 </vt:lpstr>
      <vt:lpstr>Astuces pour soigner son écriture </vt:lpstr>
      <vt:lpstr>PowerPoint Presentation</vt:lpstr>
      <vt:lpstr>PowerPoint Presentation</vt:lpstr>
      <vt:lpstr>POINTS CLÉS DE L'APPRENTISSAGE</vt:lpstr>
      <vt:lpstr>PowerPoint Presentation</vt:lpstr>
      <vt:lpstr>Exercice 7</vt:lpstr>
      <vt:lpstr>Questions d'étude de cas</vt:lpstr>
      <vt:lpstr>PowerPoint Presentation</vt:lpstr>
    </vt:vector>
  </TitlesOfParts>
  <Company>Yannickobase.Corp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Évaluation</dc:title>
  <dc:creator>Ngatcha</dc:creator>
  <cp:lastModifiedBy>Sandra Maignant</cp:lastModifiedBy>
  <cp:revision>17</cp:revision>
  <dcterms:created xsi:type="dcterms:W3CDTF">2014-04-05T05:51:07Z</dcterms:created>
  <dcterms:modified xsi:type="dcterms:W3CDTF">2014-06-06T16:04:53Z</dcterms:modified>
</cp:coreProperties>
</file>