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3"/>
  </p:notesMasterIdLst>
  <p:sldIdLst>
    <p:sldId id="257" r:id="rId2"/>
    <p:sldId id="258" r:id="rId3"/>
    <p:sldId id="259" r:id="rId4"/>
    <p:sldId id="260" r:id="rId5"/>
    <p:sldId id="261" r:id="rId6"/>
    <p:sldId id="262" r:id="rId7"/>
    <p:sldId id="263" r:id="rId8"/>
    <p:sldId id="265" r:id="rId9"/>
    <p:sldId id="311" r:id="rId10"/>
    <p:sldId id="266" r:id="rId11"/>
    <p:sldId id="267" r:id="rId12"/>
    <p:sldId id="268" r:id="rId13"/>
    <p:sldId id="312" r:id="rId14"/>
    <p:sldId id="269" r:id="rId15"/>
    <p:sldId id="270" r:id="rId16"/>
    <p:sldId id="271" r:id="rId17"/>
    <p:sldId id="313"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314" r:id="rId39"/>
    <p:sldId id="292" r:id="rId40"/>
    <p:sldId id="293" r:id="rId41"/>
    <p:sldId id="294" r:id="rId42"/>
    <p:sldId id="295" r:id="rId43"/>
    <p:sldId id="296" r:id="rId44"/>
    <p:sldId id="297" r:id="rId45"/>
    <p:sldId id="298" r:id="rId46"/>
    <p:sldId id="315" r:id="rId47"/>
    <p:sldId id="299" r:id="rId48"/>
    <p:sldId id="300" r:id="rId49"/>
    <p:sldId id="301" r:id="rId50"/>
    <p:sldId id="302" r:id="rId51"/>
    <p:sldId id="303" r:id="rId52"/>
    <p:sldId id="304" r:id="rId53"/>
    <p:sldId id="305" r:id="rId54"/>
    <p:sldId id="306" r:id="rId55"/>
    <p:sldId id="307" r:id="rId56"/>
    <p:sldId id="316" r:id="rId57"/>
    <p:sldId id="308" r:id="rId58"/>
    <p:sldId id="309" r:id="rId59"/>
    <p:sldId id="310" r:id="rId60"/>
    <p:sldId id="317" r:id="rId61"/>
    <p:sldId id="318"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4653" autoAdjust="0"/>
  </p:normalViewPr>
  <p:slideViewPr>
    <p:cSldViewPr>
      <p:cViewPr varScale="1">
        <p:scale>
          <a:sx n="84" d="100"/>
          <a:sy n="84" d="100"/>
        </p:scale>
        <p:origin x="-1328" y="-96"/>
      </p:cViewPr>
      <p:guideLst>
        <p:guide orient="horz" pos="2160"/>
        <p:guide pos="2880"/>
      </p:guideLst>
    </p:cSldViewPr>
  </p:slideViewPr>
  <p:outlineViewPr>
    <p:cViewPr>
      <p:scale>
        <a:sx n="33" d="100"/>
        <a:sy n="33" d="100"/>
      </p:scale>
      <p:origin x="0" y="8959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B1D13F-0280-443A-9609-FC3B05F923EC}" type="datetimeFigureOut">
              <a:rPr lang="en-GB" smtClean="0"/>
              <a:t>29/05/2014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FF91AA-34AB-4902-B399-FC67A7C70051}" type="slidenum">
              <a:rPr lang="en-GB" smtClean="0"/>
              <a:t>‹#›</a:t>
            </a:fld>
            <a:endParaRPr lang="en-GB"/>
          </a:p>
        </p:txBody>
      </p:sp>
    </p:spTree>
    <p:extLst>
      <p:ext uri="{BB962C8B-B14F-4D97-AF65-F5344CB8AC3E}">
        <p14:creationId xmlns:p14="http://schemas.microsoft.com/office/powerpoint/2010/main" val="822835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7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17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46BED59-F2DA-4C33-BE46-623D3ED9E4F8}" type="slidenum">
              <a:rPr lang="en-GB" altLang="en-US">
                <a:solidFill>
                  <a:prstClr val="black"/>
                </a:solidFill>
                <a:latin typeface="Arial" charset="0"/>
              </a:rPr>
              <a:pPr eaLnBrk="1" hangingPunct="1">
                <a:spcBef>
                  <a:spcPct val="0"/>
                </a:spcBef>
              </a:pPr>
              <a:t>16</a:t>
            </a:fld>
            <a:endParaRPr lang="en-GB" altLang="en-US">
              <a:solidFill>
                <a:prstClr val="black"/>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8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18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407EC4DE-F9E1-48D4-A882-DABDA394AD9E}" type="slidenum">
              <a:rPr lang="en-GB" altLang="en-US">
                <a:solidFill>
                  <a:prstClr val="black"/>
                </a:solidFill>
                <a:latin typeface="Arial" charset="0"/>
              </a:rPr>
              <a:pPr eaLnBrk="1" hangingPunct="1">
                <a:spcBef>
                  <a:spcPct val="0"/>
                </a:spcBef>
              </a:pPr>
              <a:t>22</a:t>
            </a:fld>
            <a:endParaRPr lang="en-GB" altLang="en-US">
              <a:solidFill>
                <a:prstClr val="black"/>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19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D00BA30-FBF7-4825-9605-37E98A87CC40}" type="slidenum">
              <a:rPr lang="en-GB" altLang="en-US">
                <a:solidFill>
                  <a:prstClr val="black"/>
                </a:solidFill>
                <a:latin typeface="Arial" charset="0"/>
              </a:rPr>
              <a:pPr eaLnBrk="1" hangingPunct="1">
                <a:spcBef>
                  <a:spcPct val="0"/>
                </a:spcBef>
              </a:pPr>
              <a:t>33</a:t>
            </a:fld>
            <a:endParaRPr lang="en-GB" altLang="en-US">
              <a:solidFill>
                <a:prstClr val="black"/>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20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20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822A80E1-B578-4193-971F-D15830F28F8A}" type="slidenum">
              <a:rPr lang="en-GB" altLang="en-US">
                <a:solidFill>
                  <a:prstClr val="black"/>
                </a:solidFill>
                <a:latin typeface="Arial" charset="0"/>
              </a:rPr>
              <a:pPr eaLnBrk="1" hangingPunct="1">
                <a:spcBef>
                  <a:spcPct val="0"/>
                </a:spcBef>
              </a:pPr>
              <a:t>35</a:t>
            </a:fld>
            <a:endParaRPr lang="en-GB" altLang="en-US">
              <a:solidFill>
                <a:prstClr val="black"/>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GB" dirty="0" smtClean="0">
                <a:ea typeface="+mn-ea"/>
              </a:rPr>
              <a:t>Tone of voice examples: </a:t>
            </a:r>
          </a:p>
          <a:p>
            <a:pPr marL="171450" indent="-171450">
              <a:buFontTx/>
              <a:buChar char="-"/>
              <a:defRPr/>
            </a:pPr>
            <a:r>
              <a:rPr lang="en-GB" dirty="0" smtClean="0">
                <a:ea typeface="+mn-ea"/>
              </a:rPr>
              <a:t>You did not do it on </a:t>
            </a:r>
            <a:r>
              <a:rPr lang="en-GB" i="1" dirty="0" smtClean="0">
                <a:ea typeface="+mn-ea"/>
              </a:rPr>
              <a:t>purpose</a:t>
            </a:r>
          </a:p>
          <a:p>
            <a:pPr marL="171450" indent="-171450">
              <a:buFontTx/>
              <a:buChar char="-"/>
              <a:defRPr/>
            </a:pPr>
            <a:r>
              <a:rPr lang="en-GB" dirty="0" smtClean="0">
                <a:ea typeface="+mn-ea"/>
              </a:rPr>
              <a:t>Is this a new dress? </a:t>
            </a:r>
          </a:p>
        </p:txBody>
      </p:sp>
      <p:sp>
        <p:nvSpPr>
          <p:cNvPr id="421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80348DE-1E34-421B-B84D-1F37F8382BEE}" type="slidenum">
              <a:rPr lang="en-GB" altLang="en-US">
                <a:solidFill>
                  <a:prstClr val="black"/>
                </a:solidFill>
                <a:latin typeface="Arial" charset="0"/>
                <a:cs typeface="Arial" charset="0"/>
              </a:rPr>
              <a:pPr eaLnBrk="1" hangingPunct="1">
                <a:spcBef>
                  <a:spcPct val="0"/>
                </a:spcBef>
              </a:pPr>
              <a:t>40</a:t>
            </a:fld>
            <a:endParaRPr lang="en-GB" altLang="en-US">
              <a:solidFill>
                <a:prstClr val="black"/>
              </a:solidFill>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3783442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50551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115929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579575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57609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054469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170053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503559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1652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2239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740714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29937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Microsoft_Excel_97_-_2004_Worksheet1.xls"/><Relationship Id="rId5"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algn="ctr">
              <a:defRPr/>
            </a:pPr>
            <a:r>
              <a:rPr lang="en-GB" sz="3600" b="1" dirty="0">
                <a:solidFill>
                  <a:srgbClr val="000000"/>
                </a:solidFill>
              </a:rPr>
              <a:t>Communicating with Children</a:t>
            </a:r>
          </a:p>
        </p:txBody>
      </p:sp>
      <p:sp>
        <p:nvSpPr>
          <p:cNvPr id="2051" name="Subtitle 2"/>
          <p:cNvSpPr>
            <a:spLocks noGrp="1"/>
          </p:cNvSpPr>
          <p:nvPr>
            <p:ph type="subTitle" idx="1"/>
          </p:nvPr>
        </p:nvSpPr>
        <p:spPr/>
        <p:txBody>
          <a:bodyPr/>
          <a:lstStyle/>
          <a:p>
            <a:pPr>
              <a:defRPr/>
            </a:pPr>
            <a:r>
              <a:rPr lang="en-GB" b="1">
                <a:solidFill>
                  <a:srgbClr val="000000"/>
                </a:solidFill>
              </a:rPr>
              <a:t>Module D: Communicating with Children</a:t>
            </a:r>
          </a:p>
          <a:p>
            <a:pPr>
              <a:defRPr/>
            </a:pPr>
            <a:endParaRPr lang="en-GB" b="1">
              <a:solidFill>
                <a:srgbClr val="000000"/>
              </a:solidFill>
            </a:endParaRPr>
          </a:p>
          <a:p>
            <a:pPr>
              <a:defRPr/>
            </a:pPr>
            <a:r>
              <a:rPr lang="en-GB" b="1">
                <a:solidFill>
                  <a:srgbClr val="000000"/>
                </a:solidFill>
              </a:rPr>
              <a:t>Case Management Training</a:t>
            </a:r>
          </a:p>
          <a:p>
            <a:pPr>
              <a:defRPr/>
            </a:pPr>
            <a:endParaRPr lang="en-GB">
              <a:solidFill>
                <a:srgbClr val="000000"/>
              </a:solidFill>
            </a:endParaRPr>
          </a:p>
        </p:txBody>
      </p:sp>
    </p:spTree>
    <p:extLst>
      <p:ext uri="{BB962C8B-B14F-4D97-AF65-F5344CB8AC3E}">
        <p14:creationId xmlns:p14="http://schemas.microsoft.com/office/powerpoint/2010/main" val="8418411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1 – EXERCISE 3</a:t>
            </a:r>
          </a:p>
        </p:txBody>
      </p:sp>
      <p:sp>
        <p:nvSpPr>
          <p:cNvPr id="11267" name="Text Placeholder 2"/>
          <p:cNvSpPr>
            <a:spLocks noGrp="1"/>
          </p:cNvSpPr>
          <p:nvPr>
            <p:ph type="body" idx="1"/>
          </p:nvPr>
        </p:nvSpPr>
        <p:spPr>
          <a:xfrm>
            <a:off x="660400" y="3429000"/>
            <a:ext cx="7772400" cy="1500188"/>
          </a:xfrm>
        </p:spPr>
        <p:txBody>
          <a:bodyPr/>
          <a:lstStyle/>
          <a:p>
            <a:pPr algn="ctr">
              <a:defRPr/>
            </a:pPr>
            <a:r>
              <a:rPr lang="en-GB" sz="3600" b="1">
                <a:solidFill>
                  <a:srgbClr val="000000"/>
                </a:solidFill>
              </a:rPr>
              <a:t>Organising the Interview</a:t>
            </a:r>
          </a:p>
        </p:txBody>
      </p:sp>
      <p:pic>
        <p:nvPicPr>
          <p:cNvPr id="1515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981075"/>
            <a:ext cx="3840162" cy="296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627313" y="3948113"/>
            <a:ext cx="2503487" cy="277812"/>
          </a:xfrm>
          <a:prstGeom prst="rect">
            <a:avLst/>
          </a:prstGeom>
          <a:noFill/>
        </p:spPr>
        <p:txBody>
          <a:bodyPr wrap="none">
            <a:spAutoFit/>
          </a:bodyPr>
          <a:lstStyle/>
          <a:p>
            <a:pPr fontAlgn="base">
              <a:spcBef>
                <a:spcPct val="0"/>
              </a:spcBef>
              <a:spcAft>
                <a:spcPct val="0"/>
              </a:spcAft>
              <a:defRPr/>
            </a:pPr>
            <a:r>
              <a:rPr lang="en-GB" sz="1200" dirty="0">
                <a:solidFill>
                  <a:srgbClr val="000000"/>
                </a:solidFill>
                <a:cs typeface="Arial" pitchFamily="34" charset="0"/>
              </a:rPr>
              <a:t>Photo: UNHCR PGDS and Profile Staff</a:t>
            </a:r>
          </a:p>
        </p:txBody>
      </p:sp>
    </p:spTree>
    <p:extLst>
      <p:ext uri="{BB962C8B-B14F-4D97-AF65-F5344CB8AC3E}">
        <p14:creationId xmlns:p14="http://schemas.microsoft.com/office/powerpoint/2010/main" val="22791978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0825" y="836613"/>
            <a:ext cx="8713788" cy="720725"/>
          </a:xfrm>
        </p:spPr>
        <p:txBody>
          <a:bodyPr/>
          <a:lstStyle/>
          <a:p>
            <a:pPr>
              <a:defRPr/>
            </a:pPr>
            <a:r>
              <a:rPr lang="en-GB" b="1">
                <a:solidFill>
                  <a:srgbClr val="000000"/>
                </a:solidFill>
              </a:rPr>
              <a:t>Organising and Managing Interviews Group Work</a:t>
            </a:r>
          </a:p>
        </p:txBody>
      </p:sp>
      <p:sp>
        <p:nvSpPr>
          <p:cNvPr id="12291" name="Content Placeholder 2"/>
          <p:cNvSpPr>
            <a:spLocks noGrp="1"/>
          </p:cNvSpPr>
          <p:nvPr>
            <p:ph idx="1"/>
          </p:nvPr>
        </p:nvSpPr>
        <p:spPr/>
        <p:txBody>
          <a:bodyPr/>
          <a:lstStyle/>
          <a:p>
            <a:pPr>
              <a:defRPr/>
            </a:pPr>
            <a:endParaRPr lang="en-US">
              <a:solidFill>
                <a:srgbClr val="000000"/>
              </a:solidFill>
            </a:endParaRPr>
          </a:p>
          <a:p>
            <a:pPr>
              <a:defRPr/>
            </a:pPr>
            <a:r>
              <a:rPr lang="en-US" b="1">
                <a:solidFill>
                  <a:srgbClr val="000000"/>
                </a:solidFill>
              </a:rPr>
              <a:t>GROUP 1: </a:t>
            </a:r>
            <a:r>
              <a:rPr lang="en-US">
                <a:solidFill>
                  <a:srgbClr val="000000"/>
                </a:solidFill>
              </a:rPr>
              <a:t>What should I do before we meet? </a:t>
            </a:r>
            <a:endParaRPr lang="en-GB">
              <a:solidFill>
                <a:srgbClr val="000000"/>
              </a:solidFill>
            </a:endParaRPr>
          </a:p>
          <a:p>
            <a:pPr>
              <a:defRPr/>
            </a:pPr>
            <a:endParaRPr lang="en-US">
              <a:solidFill>
                <a:srgbClr val="000000"/>
              </a:solidFill>
            </a:endParaRPr>
          </a:p>
          <a:p>
            <a:pPr>
              <a:defRPr/>
            </a:pPr>
            <a:r>
              <a:rPr lang="en-US" b="1">
                <a:solidFill>
                  <a:srgbClr val="000000"/>
                </a:solidFill>
              </a:rPr>
              <a:t>GROUP 2: </a:t>
            </a:r>
            <a:r>
              <a:rPr lang="en-US">
                <a:solidFill>
                  <a:srgbClr val="000000"/>
                </a:solidFill>
              </a:rPr>
              <a:t>Where should we meet? </a:t>
            </a:r>
            <a:endParaRPr lang="en-GB">
              <a:solidFill>
                <a:srgbClr val="000000"/>
              </a:solidFill>
            </a:endParaRPr>
          </a:p>
          <a:p>
            <a:pPr>
              <a:defRPr/>
            </a:pPr>
            <a:endParaRPr lang="en-US">
              <a:solidFill>
                <a:srgbClr val="000000"/>
              </a:solidFill>
            </a:endParaRPr>
          </a:p>
          <a:p>
            <a:pPr>
              <a:defRPr/>
            </a:pPr>
            <a:r>
              <a:rPr lang="en-US" b="1">
                <a:solidFill>
                  <a:srgbClr val="000000"/>
                </a:solidFill>
              </a:rPr>
              <a:t>GROUP 3: </a:t>
            </a:r>
            <a:r>
              <a:rPr lang="en-US">
                <a:solidFill>
                  <a:srgbClr val="000000"/>
                </a:solidFill>
              </a:rPr>
              <a:t>How long should the conversation last? </a:t>
            </a:r>
            <a:endParaRPr lang="en-GB">
              <a:solidFill>
                <a:srgbClr val="000000"/>
              </a:solidFill>
            </a:endParaRPr>
          </a:p>
          <a:p>
            <a:pPr>
              <a:defRPr/>
            </a:pPr>
            <a:endParaRPr lang="en-US">
              <a:solidFill>
                <a:srgbClr val="000000"/>
              </a:solidFill>
            </a:endParaRPr>
          </a:p>
          <a:p>
            <a:pPr>
              <a:defRPr/>
            </a:pPr>
            <a:r>
              <a:rPr lang="en-US" b="1">
                <a:solidFill>
                  <a:srgbClr val="000000"/>
                </a:solidFill>
              </a:rPr>
              <a:t>GROUP 4: </a:t>
            </a:r>
            <a:r>
              <a:rPr lang="en-US">
                <a:solidFill>
                  <a:srgbClr val="000000"/>
                </a:solidFill>
              </a:rPr>
              <a:t>Should I write notes while we are talking? </a:t>
            </a:r>
            <a:endParaRPr lang="en-GB">
              <a:solidFill>
                <a:srgbClr val="000000"/>
              </a:solidFill>
            </a:endParaRPr>
          </a:p>
          <a:p>
            <a:pPr>
              <a:defRPr/>
            </a:pPr>
            <a:endParaRPr lang="en-GB">
              <a:solidFill>
                <a:srgbClr val="000000"/>
              </a:solidFill>
            </a:endParaRPr>
          </a:p>
        </p:txBody>
      </p:sp>
    </p:spTree>
    <p:extLst>
      <p:ext uri="{BB962C8B-B14F-4D97-AF65-F5344CB8AC3E}">
        <p14:creationId xmlns:p14="http://schemas.microsoft.com/office/powerpoint/2010/main" val="1785532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692150"/>
            <a:ext cx="7777163" cy="720725"/>
          </a:xfrm>
        </p:spPr>
        <p:txBody>
          <a:bodyPr/>
          <a:lstStyle/>
          <a:p>
            <a:pPr>
              <a:defRPr/>
            </a:pPr>
            <a:r>
              <a:rPr lang="en-GB" b="1">
                <a:solidFill>
                  <a:srgbClr val="000000"/>
                </a:solidFill>
              </a:rPr>
              <a:t>KEY LEARNING POINTS</a:t>
            </a:r>
          </a:p>
        </p:txBody>
      </p:sp>
      <p:sp>
        <p:nvSpPr>
          <p:cNvPr id="13315" name="Content Placeholder 2"/>
          <p:cNvSpPr>
            <a:spLocks noGrp="1"/>
          </p:cNvSpPr>
          <p:nvPr>
            <p:ph idx="1"/>
          </p:nvPr>
        </p:nvSpPr>
        <p:spPr>
          <a:xfrm>
            <a:off x="250825" y="1557338"/>
            <a:ext cx="8569325" cy="4392612"/>
          </a:xfrm>
        </p:spPr>
        <p:txBody>
          <a:bodyPr/>
          <a:lstStyle/>
          <a:p>
            <a:pPr>
              <a:defRPr/>
            </a:pPr>
            <a:r>
              <a:rPr lang="en-GB" altLang="en-US" b="1" smtClean="0">
                <a:solidFill>
                  <a:srgbClr val="000000"/>
                </a:solidFill>
                <a:ea typeface="ＭＳ Ｐゴシック" pitchFamily="34" charset="-128"/>
              </a:rPr>
              <a:t>Before &gt;</a:t>
            </a:r>
            <a:r>
              <a:rPr lang="en-GB" altLang="en-US" smtClean="0">
                <a:solidFill>
                  <a:srgbClr val="000000"/>
                </a:solidFill>
                <a:ea typeface="ＭＳ Ｐゴシック" pitchFamily="34" charset="-128"/>
              </a:rPr>
              <a:t> Be open minded, read available information, remove distractions (phones on silent!) </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Where to meet &gt;</a:t>
            </a:r>
            <a:r>
              <a:rPr lang="en-GB" altLang="en-US" smtClean="0">
                <a:solidFill>
                  <a:srgbClr val="000000"/>
                </a:solidFill>
                <a:ea typeface="ＭＳ Ｐゴシック" pitchFamily="34" charset="-128"/>
              </a:rPr>
              <a:t> Quiet, safe, child-friendly places, sit at the same level, remove barriers, watch body language. </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How long to talk &gt; </a:t>
            </a:r>
            <a:r>
              <a:rPr lang="en-GB" altLang="en-US" smtClean="0">
                <a:solidFill>
                  <a:srgbClr val="000000"/>
                </a:solidFill>
                <a:ea typeface="ＭＳ Ｐゴシック" pitchFamily="34" charset="-128"/>
              </a:rPr>
              <a:t>Consider the child’s age, take time to build trust, have separate short interviews or re-book if needed. </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Writing notes &gt; </a:t>
            </a:r>
            <a:r>
              <a:rPr lang="en-GB" altLang="en-US" smtClean="0">
                <a:solidFill>
                  <a:srgbClr val="000000"/>
                </a:solidFill>
                <a:ea typeface="ＭＳ Ｐゴシック" pitchFamily="34" charset="-128"/>
              </a:rPr>
              <a:t>Build trust first, explain why notes are needed and ask permission, only take notes when really needed.  </a:t>
            </a:r>
          </a:p>
        </p:txBody>
      </p:sp>
    </p:spTree>
    <p:extLst>
      <p:ext uri="{BB962C8B-B14F-4D97-AF65-F5344CB8AC3E}">
        <p14:creationId xmlns:p14="http://schemas.microsoft.com/office/powerpoint/2010/main" val="3197092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890457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4437063"/>
            <a:ext cx="7772400" cy="1362075"/>
          </a:xfrm>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1 – EXERCISE 4</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sz="1800" b="0" cap="none" smtClean="0">
                <a:solidFill>
                  <a:srgbClr val="000000"/>
                </a:solidFill>
                <a:ea typeface="ＭＳ Ｐゴシック" pitchFamily="34" charset="-128"/>
              </a:rPr>
              <a:t>Source: Caring For Child Survivors</a:t>
            </a:r>
          </a:p>
        </p:txBody>
      </p:sp>
      <p:sp>
        <p:nvSpPr>
          <p:cNvPr id="14339" name="Text Placeholder 2"/>
          <p:cNvSpPr>
            <a:spLocks noGrp="1"/>
          </p:cNvSpPr>
          <p:nvPr>
            <p:ph type="body" idx="1"/>
          </p:nvPr>
        </p:nvSpPr>
        <p:spPr/>
        <p:txBody>
          <a:bodyPr/>
          <a:lstStyle/>
          <a:p>
            <a:pPr algn="ctr">
              <a:defRPr/>
            </a:pPr>
            <a:r>
              <a:rPr lang="en-GB" sz="3600" b="1">
                <a:solidFill>
                  <a:srgbClr val="000000"/>
                </a:solidFill>
              </a:rPr>
              <a:t>Age and Developmental Stage</a:t>
            </a:r>
          </a:p>
        </p:txBody>
      </p:sp>
    </p:spTree>
    <p:extLst>
      <p:ext uri="{BB962C8B-B14F-4D97-AF65-F5344CB8AC3E}">
        <p14:creationId xmlns:p14="http://schemas.microsoft.com/office/powerpoint/2010/main" val="203161595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defRPr/>
            </a:pPr>
            <a:r>
              <a:rPr lang="en-GB" b="1">
                <a:solidFill>
                  <a:srgbClr val="000000"/>
                </a:solidFill>
              </a:rPr>
              <a:t>Age and Developmental Stage</a:t>
            </a:r>
            <a:endParaRPr lang="en-GB">
              <a:solidFill>
                <a:srgbClr val="000000"/>
              </a:solidFill>
            </a:endParaRPr>
          </a:p>
        </p:txBody>
      </p:sp>
      <p:sp>
        <p:nvSpPr>
          <p:cNvPr id="3" name="Content Placeholder 2"/>
          <p:cNvSpPr>
            <a:spLocks noGrp="1"/>
          </p:cNvSpPr>
          <p:nvPr>
            <p:ph idx="1"/>
          </p:nvPr>
        </p:nvSpPr>
        <p:spPr>
          <a:xfrm>
            <a:off x="250825" y="1700213"/>
            <a:ext cx="8569325" cy="4392612"/>
          </a:xfrm>
        </p:spPr>
        <p:txBody>
          <a:bodyPr/>
          <a:lstStyle/>
          <a:p>
            <a:pPr marL="0" indent="0">
              <a:defRPr/>
            </a:pPr>
            <a:r>
              <a:rPr lang="en-US" altLang="en-US" smtClean="0">
                <a:solidFill>
                  <a:srgbClr val="000000"/>
                </a:solidFill>
                <a:ea typeface="ＭＳ Ｐゴシック" pitchFamily="34" charset="-128"/>
              </a:rPr>
              <a:t>Talking with children requires caseworkers to take into consideration several factors, including:</a:t>
            </a:r>
          </a:p>
          <a:p>
            <a:pPr marL="0" indent="0">
              <a:defRPr/>
            </a:pPr>
            <a:endParaRPr lang="en-US" altLang="en-US" smtClean="0">
              <a:solidFill>
                <a:srgbClr val="000000"/>
              </a:solidFill>
              <a:ea typeface="ＭＳ Ｐゴシック" pitchFamily="34" charset="-128"/>
            </a:endParaRPr>
          </a:p>
          <a:p>
            <a:pPr marL="0" indent="0">
              <a:buFontTx/>
              <a:buChar char="•"/>
              <a:defRPr/>
            </a:pPr>
            <a:r>
              <a:rPr lang="en-US" altLang="en-US" smtClean="0">
                <a:solidFill>
                  <a:srgbClr val="000000"/>
                </a:solidFill>
                <a:ea typeface="ＭＳ Ｐゴシック" pitchFamily="34" charset="-128"/>
              </a:rPr>
              <a:t>The child’s age and stage of development. </a:t>
            </a:r>
          </a:p>
          <a:p>
            <a:pPr marL="0" indent="0">
              <a:buFontTx/>
              <a:buChar char="•"/>
              <a:defRPr/>
            </a:pPr>
            <a:r>
              <a:rPr lang="en-US" altLang="en-US" smtClean="0">
                <a:solidFill>
                  <a:srgbClr val="000000"/>
                </a:solidFill>
                <a:ea typeface="ＭＳ Ｐゴシック" pitchFamily="34" charset="-128"/>
              </a:rPr>
              <a:t>How the child’s development may be influenced, e.g. by:</a:t>
            </a:r>
          </a:p>
          <a:p>
            <a:pPr lvl="2">
              <a:defRPr/>
            </a:pPr>
            <a:r>
              <a:rPr lang="en-US" altLang="en-US" smtClean="0">
                <a:solidFill>
                  <a:srgbClr val="000000"/>
                </a:solidFill>
                <a:ea typeface="ＭＳ Ｐゴシック" pitchFamily="34" charset="-128"/>
              </a:rPr>
              <a:t>Age </a:t>
            </a:r>
          </a:p>
          <a:p>
            <a:pPr lvl="2">
              <a:defRPr/>
            </a:pPr>
            <a:r>
              <a:rPr lang="en-US" altLang="en-US" smtClean="0">
                <a:solidFill>
                  <a:srgbClr val="000000"/>
                </a:solidFill>
                <a:ea typeface="ＭＳ Ｐゴシック" pitchFamily="34" charset="-128"/>
              </a:rPr>
              <a:t>Culture </a:t>
            </a:r>
          </a:p>
          <a:p>
            <a:pPr lvl="2">
              <a:defRPr/>
            </a:pPr>
            <a:r>
              <a:rPr lang="en-US" altLang="en-US" smtClean="0">
                <a:solidFill>
                  <a:srgbClr val="000000"/>
                </a:solidFill>
                <a:ea typeface="ＭＳ Ｐゴシック" pitchFamily="34" charset="-128"/>
              </a:rPr>
              <a:t>Their experience</a:t>
            </a:r>
            <a:endParaRPr lang="en-GB" altLang="en-US" b="1" smtClean="0">
              <a:solidFill>
                <a:srgbClr val="000000"/>
              </a:solidFill>
              <a:ea typeface="ＭＳ Ｐゴシック" pitchFamily="34" charset="-128"/>
            </a:endParaRPr>
          </a:p>
          <a:p>
            <a:pPr lvl="2">
              <a:buFontTx/>
              <a:buNone/>
              <a:defRPr/>
            </a:pPr>
            <a:endParaRPr lang="en-US"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22758388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defRPr/>
            </a:pPr>
            <a:r>
              <a:rPr lang="en-GB" b="1">
                <a:solidFill>
                  <a:srgbClr val="000000"/>
                </a:solidFill>
              </a:rPr>
              <a:t>KEY LEARNING POINTS</a:t>
            </a:r>
          </a:p>
        </p:txBody>
      </p:sp>
      <p:sp>
        <p:nvSpPr>
          <p:cNvPr id="17411" name="Content Placeholder 2"/>
          <p:cNvSpPr>
            <a:spLocks noGrp="1"/>
          </p:cNvSpPr>
          <p:nvPr>
            <p:ph idx="1"/>
          </p:nvPr>
        </p:nvSpPr>
        <p:spPr>
          <a:xfrm>
            <a:off x="250825" y="1700213"/>
            <a:ext cx="8497888" cy="4392612"/>
          </a:xfrm>
        </p:spPr>
        <p:txBody>
          <a:bodyPr/>
          <a:lstStyle/>
          <a:p>
            <a:pPr marL="0" indent="0">
              <a:defRPr/>
            </a:pPr>
            <a:r>
              <a:rPr lang="en-US" dirty="0" smtClean="0">
                <a:solidFill>
                  <a:srgbClr val="000000"/>
                </a:solidFill>
                <a:ea typeface="+mn-ea"/>
              </a:rPr>
              <a:t>Communication needs to be adapted to:</a:t>
            </a:r>
          </a:p>
          <a:p>
            <a:pPr>
              <a:buFont typeface="Arial" panose="020B0604020202020204" pitchFamily="34" charset="0"/>
              <a:buChar char="•"/>
              <a:defRPr/>
            </a:pPr>
            <a:r>
              <a:rPr lang="en-US" dirty="0" smtClean="0">
                <a:solidFill>
                  <a:srgbClr val="000000"/>
                </a:solidFill>
                <a:ea typeface="+mn-ea"/>
              </a:rPr>
              <a:t>Children of different ages</a:t>
            </a:r>
          </a:p>
          <a:p>
            <a:pPr>
              <a:buFont typeface="Arial" panose="020B0604020202020204" pitchFamily="34" charset="0"/>
              <a:buChar char="•"/>
              <a:defRPr/>
            </a:pPr>
            <a:r>
              <a:rPr lang="en-US" dirty="0" smtClean="0">
                <a:solidFill>
                  <a:srgbClr val="000000"/>
                </a:solidFill>
                <a:ea typeface="+mn-ea"/>
              </a:rPr>
              <a:t>Children of different developmental stages and capacities.</a:t>
            </a:r>
          </a:p>
          <a:p>
            <a:pPr>
              <a:buFont typeface="Arial" panose="020B0604020202020204" pitchFamily="34" charset="0"/>
              <a:buChar char="•"/>
              <a:defRPr/>
            </a:pPr>
            <a:r>
              <a:rPr lang="en-US" dirty="0" smtClean="0">
                <a:solidFill>
                  <a:srgbClr val="000000"/>
                </a:solidFill>
                <a:ea typeface="+mn-ea"/>
              </a:rPr>
              <a:t>What is normal in the culture.  </a:t>
            </a:r>
          </a:p>
          <a:p>
            <a:pPr marL="0" indent="0">
              <a:defRPr/>
            </a:pPr>
            <a:endParaRPr lang="en-US" dirty="0">
              <a:solidFill>
                <a:srgbClr val="000000"/>
              </a:solidFill>
              <a:ea typeface="+mn-ea"/>
            </a:endParaRPr>
          </a:p>
          <a:p>
            <a:pPr marL="0" indent="0">
              <a:defRPr/>
            </a:pPr>
            <a:r>
              <a:rPr lang="en-US" dirty="0" smtClean="0">
                <a:solidFill>
                  <a:srgbClr val="000000"/>
                </a:solidFill>
                <a:ea typeface="+mn-ea"/>
              </a:rPr>
              <a:t>Child development can be affected by </a:t>
            </a:r>
            <a:r>
              <a:rPr lang="en-US" dirty="0">
                <a:solidFill>
                  <a:srgbClr val="000000"/>
                </a:solidFill>
                <a:ea typeface="+mn-ea"/>
              </a:rPr>
              <a:t>humanitarian </a:t>
            </a:r>
            <a:r>
              <a:rPr lang="en-US" dirty="0" smtClean="0">
                <a:solidFill>
                  <a:srgbClr val="000000"/>
                </a:solidFill>
                <a:ea typeface="+mn-ea"/>
              </a:rPr>
              <a:t>crises. </a:t>
            </a:r>
            <a:endParaRPr lang="en-US" dirty="0">
              <a:solidFill>
                <a:srgbClr val="000000"/>
              </a:solidFill>
              <a:ea typeface="+mn-ea"/>
            </a:endParaRPr>
          </a:p>
          <a:p>
            <a:pPr>
              <a:buFontTx/>
              <a:buChar char="•"/>
              <a:defRPr/>
            </a:pPr>
            <a:endParaRPr lang="en-US" dirty="0" smtClean="0">
              <a:solidFill>
                <a:srgbClr val="000000"/>
              </a:solidFill>
              <a:ea typeface="+mn-ea"/>
            </a:endParaRPr>
          </a:p>
          <a:p>
            <a:pPr>
              <a:buFont typeface="Wingdings" panose="05000000000000000000" pitchFamily="2" charset="2"/>
              <a:buChar char="ü"/>
              <a:defRPr/>
            </a:pPr>
            <a:r>
              <a:rPr lang="en-US" dirty="0" smtClean="0">
                <a:solidFill>
                  <a:srgbClr val="000000"/>
                </a:solidFill>
                <a:ea typeface="+mn-ea"/>
              </a:rPr>
              <a:t>Adapt communication </a:t>
            </a:r>
            <a:r>
              <a:rPr lang="en-US" dirty="0">
                <a:solidFill>
                  <a:srgbClr val="000000"/>
                </a:solidFill>
                <a:ea typeface="+mn-ea"/>
              </a:rPr>
              <a:t>with these </a:t>
            </a:r>
            <a:r>
              <a:rPr lang="en-US" dirty="0" smtClean="0">
                <a:solidFill>
                  <a:srgbClr val="000000"/>
                </a:solidFill>
                <a:ea typeface="+mn-ea"/>
              </a:rPr>
              <a:t>children. </a:t>
            </a:r>
          </a:p>
          <a:p>
            <a:pPr>
              <a:buFont typeface="Wingdings" panose="05000000000000000000" pitchFamily="2" charset="2"/>
              <a:buChar char="ü"/>
              <a:defRPr/>
            </a:pPr>
            <a:r>
              <a:rPr lang="en-US" dirty="0" smtClean="0">
                <a:solidFill>
                  <a:srgbClr val="000000"/>
                </a:solidFill>
                <a:ea typeface="+mn-ea"/>
              </a:rPr>
              <a:t>You may </a:t>
            </a:r>
            <a:r>
              <a:rPr lang="en-US" dirty="0">
                <a:solidFill>
                  <a:srgbClr val="000000"/>
                </a:solidFill>
                <a:ea typeface="+mn-ea"/>
              </a:rPr>
              <a:t>need to treat them as </a:t>
            </a:r>
            <a:r>
              <a:rPr lang="en-US" dirty="0" smtClean="0">
                <a:solidFill>
                  <a:srgbClr val="000000"/>
                </a:solidFill>
                <a:ea typeface="+mn-ea"/>
              </a:rPr>
              <a:t>if they </a:t>
            </a:r>
            <a:r>
              <a:rPr lang="en-US" dirty="0">
                <a:solidFill>
                  <a:srgbClr val="000000"/>
                </a:solidFill>
                <a:ea typeface="+mn-ea"/>
              </a:rPr>
              <a:t>were younger. </a:t>
            </a:r>
            <a:endParaRPr lang="en-US" dirty="0" smtClean="0">
              <a:solidFill>
                <a:srgbClr val="000000"/>
              </a:solidFill>
              <a:ea typeface="+mn-ea"/>
            </a:endParaRPr>
          </a:p>
          <a:p>
            <a:pPr marL="0" indent="0">
              <a:defRPr/>
            </a:pPr>
            <a:endParaRPr lang="en-US" dirty="0" smtClean="0">
              <a:solidFill>
                <a:srgbClr val="000000"/>
              </a:solidFill>
              <a:ea typeface="+mn-ea"/>
            </a:endParaRPr>
          </a:p>
          <a:p>
            <a:pPr marL="0" indent="0" algn="ctr">
              <a:defRPr/>
            </a:pPr>
            <a:r>
              <a:rPr lang="en-US" sz="1800" i="1" dirty="0" smtClean="0">
                <a:solidFill>
                  <a:srgbClr val="000000"/>
                </a:solidFill>
                <a:ea typeface="+mn-ea"/>
              </a:rPr>
              <a:t>Source: Communicating with Children in Distress</a:t>
            </a:r>
            <a:endParaRPr lang="en-GB" sz="1800" i="1" dirty="0" smtClean="0">
              <a:solidFill>
                <a:srgbClr val="000000"/>
              </a:solidFill>
              <a:ea typeface="+mn-ea"/>
            </a:endParaRPr>
          </a:p>
        </p:txBody>
      </p:sp>
    </p:spTree>
    <p:extLst>
      <p:ext uri="{BB962C8B-B14F-4D97-AF65-F5344CB8AC3E}">
        <p14:creationId xmlns:p14="http://schemas.microsoft.com/office/powerpoint/2010/main" val="3884178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473218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Optional Exercise</a:t>
            </a:r>
            <a:endParaRPr lang="en-GB" dirty="0">
              <a:solidFill>
                <a:srgbClr val="000000"/>
              </a:solidFill>
              <a:ea typeface="+mj-ea"/>
            </a:endParaRPr>
          </a:p>
        </p:txBody>
      </p:sp>
      <p:sp>
        <p:nvSpPr>
          <p:cNvPr id="17411" name="Text Placeholder 2"/>
          <p:cNvSpPr>
            <a:spLocks noGrp="1"/>
          </p:cNvSpPr>
          <p:nvPr>
            <p:ph type="body" idx="1"/>
          </p:nvPr>
        </p:nvSpPr>
        <p:spPr/>
        <p:txBody>
          <a:bodyPr/>
          <a:lstStyle/>
          <a:p>
            <a:pPr algn="ctr">
              <a:defRPr/>
            </a:pPr>
            <a:r>
              <a:rPr lang="en-GB" sz="3600" b="1">
                <a:solidFill>
                  <a:srgbClr val="000000"/>
                </a:solidFill>
              </a:rPr>
              <a:t>Communication and Culture</a:t>
            </a:r>
          </a:p>
        </p:txBody>
      </p:sp>
    </p:spTree>
    <p:extLst>
      <p:ext uri="{BB962C8B-B14F-4D97-AF65-F5344CB8AC3E}">
        <p14:creationId xmlns:p14="http://schemas.microsoft.com/office/powerpoint/2010/main" val="2772340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defRPr/>
            </a:pPr>
            <a:r>
              <a:rPr lang="en-GB" b="1" dirty="0">
                <a:solidFill>
                  <a:srgbClr val="000000"/>
                </a:solidFill>
              </a:rPr>
              <a:t>Communication and Culture </a:t>
            </a:r>
            <a:r>
              <a:rPr lang="en-GB" b="1" dirty="0" smtClean="0">
                <a:solidFill>
                  <a:srgbClr val="000000"/>
                </a:solidFill>
              </a:rPr>
              <a:t>PAIR WORK </a:t>
            </a:r>
            <a:endParaRPr lang="en-GB" dirty="0">
              <a:solidFill>
                <a:srgbClr val="000000"/>
              </a:solidFill>
            </a:endParaRPr>
          </a:p>
        </p:txBody>
      </p:sp>
      <p:sp>
        <p:nvSpPr>
          <p:cNvPr id="23555" name="Content Placeholder 2"/>
          <p:cNvSpPr>
            <a:spLocks noGrp="1"/>
          </p:cNvSpPr>
          <p:nvPr>
            <p:ph idx="1"/>
          </p:nvPr>
        </p:nvSpPr>
        <p:spPr>
          <a:xfrm>
            <a:off x="250825" y="1700213"/>
            <a:ext cx="8569325" cy="4392612"/>
          </a:xfrm>
        </p:spPr>
        <p:txBody>
          <a:bodyPr/>
          <a:lstStyle/>
          <a:p>
            <a:pPr marL="0" indent="0">
              <a:defRPr/>
            </a:pPr>
            <a:r>
              <a:rPr lang="en-US" altLang="en-US" dirty="0" smtClean="0">
                <a:solidFill>
                  <a:srgbClr val="000000"/>
                </a:solidFill>
                <a:ea typeface="+mn-ea"/>
              </a:rPr>
              <a:t>How do people in the community where you work expect children to communicate with adults (e.g. grandparents, parents, teachers). </a:t>
            </a:r>
          </a:p>
          <a:p>
            <a:pPr marL="0" indent="0">
              <a:defRPr/>
            </a:pPr>
            <a:endParaRPr lang="en-US" altLang="en-US" dirty="0">
              <a:solidFill>
                <a:srgbClr val="000000"/>
              </a:solidFill>
              <a:ea typeface="+mn-ea"/>
            </a:endParaRPr>
          </a:p>
          <a:p>
            <a:pPr marL="0" indent="0">
              <a:defRPr/>
            </a:pPr>
            <a:r>
              <a:rPr lang="en-US" altLang="en-US" dirty="0" smtClean="0">
                <a:solidFill>
                  <a:srgbClr val="000000"/>
                </a:solidFill>
                <a:ea typeface="+mn-ea"/>
              </a:rPr>
              <a:t>How does this vary with the age of the child?</a:t>
            </a:r>
          </a:p>
          <a:p>
            <a:pPr>
              <a:buFontTx/>
              <a:buChar char="•"/>
              <a:defRPr/>
            </a:pPr>
            <a:endParaRPr lang="en-GB" altLang="en-US" dirty="0" smtClean="0">
              <a:solidFill>
                <a:srgbClr val="000000"/>
              </a:solidFill>
              <a:ea typeface="+mn-ea"/>
            </a:endParaRPr>
          </a:p>
          <a:p>
            <a:pPr marL="0" indent="0">
              <a:defRPr/>
            </a:pPr>
            <a:r>
              <a:rPr lang="en-US" altLang="en-US" dirty="0" smtClean="0">
                <a:solidFill>
                  <a:srgbClr val="000000"/>
                </a:solidFill>
                <a:ea typeface="+mn-ea"/>
              </a:rPr>
              <a:t>What is your experience of working with people from different cultures? Were there any communication difficulties? </a:t>
            </a:r>
            <a:endParaRPr lang="en-GB" altLang="en-US" dirty="0" smtClean="0">
              <a:solidFill>
                <a:srgbClr val="000000"/>
              </a:solidFill>
              <a:ea typeface="+mn-ea"/>
            </a:endParaRPr>
          </a:p>
          <a:p>
            <a:pPr>
              <a:buFontTx/>
              <a:buChar char="•"/>
              <a:defRPr/>
            </a:pPr>
            <a:endParaRPr lang="en-US" altLang="en-US" dirty="0" smtClean="0">
              <a:solidFill>
                <a:srgbClr val="000000"/>
              </a:solidFill>
              <a:ea typeface="+mn-ea"/>
            </a:endParaRPr>
          </a:p>
          <a:p>
            <a:pPr marL="0" indent="0">
              <a:defRPr/>
            </a:pPr>
            <a:r>
              <a:rPr lang="en-US" altLang="en-US" dirty="0" smtClean="0">
                <a:solidFill>
                  <a:srgbClr val="000000"/>
                </a:solidFill>
                <a:ea typeface="+mn-ea"/>
              </a:rPr>
              <a:t>What are the words / expressions used for sadness, worry, anxiety, anger in the languages used by the people you work with?</a:t>
            </a:r>
            <a:endParaRPr lang="en-GB" altLang="en-US" dirty="0" smtClean="0">
              <a:solidFill>
                <a:srgbClr val="000000"/>
              </a:solidFill>
              <a:ea typeface="+mn-ea"/>
            </a:endParaRPr>
          </a:p>
          <a:p>
            <a:pPr algn="r">
              <a:defRPr/>
            </a:pPr>
            <a:endParaRPr lang="en-GB" altLang="en-US" b="1" dirty="0" smtClean="0">
              <a:solidFill>
                <a:srgbClr val="000000"/>
              </a:solidFill>
              <a:ea typeface="+mn-ea"/>
            </a:endParaRPr>
          </a:p>
        </p:txBody>
      </p:sp>
    </p:spTree>
    <p:extLst>
      <p:ext uri="{BB962C8B-B14F-4D97-AF65-F5344CB8AC3E}">
        <p14:creationId xmlns:p14="http://schemas.microsoft.com/office/powerpoint/2010/main" val="4272584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dirty="0">
                <a:solidFill>
                  <a:srgbClr val="000000"/>
                </a:solidFill>
              </a:rPr>
              <a:t>Module Aim and Learning Outcomes</a:t>
            </a:r>
          </a:p>
        </p:txBody>
      </p:sp>
      <p:sp>
        <p:nvSpPr>
          <p:cNvPr id="3075" name="Content Placeholder 2"/>
          <p:cNvSpPr>
            <a:spLocks noGrp="1"/>
          </p:cNvSpPr>
          <p:nvPr>
            <p:ph idx="1"/>
          </p:nvPr>
        </p:nvSpPr>
        <p:spPr>
          <a:xfrm>
            <a:off x="250825" y="1700213"/>
            <a:ext cx="8569325" cy="4392612"/>
          </a:xfrm>
        </p:spPr>
        <p:txBody>
          <a:bodyPr/>
          <a:lstStyle/>
          <a:p>
            <a:pPr>
              <a:defRPr/>
            </a:pPr>
            <a:r>
              <a:rPr lang="en-AU" sz="2200" b="1" dirty="0" smtClean="0">
                <a:solidFill>
                  <a:srgbClr val="000000"/>
                </a:solidFill>
              </a:rPr>
              <a:t>Module </a:t>
            </a:r>
            <a:r>
              <a:rPr lang="en-AU" sz="2200" b="1" dirty="0">
                <a:solidFill>
                  <a:srgbClr val="000000"/>
                </a:solidFill>
              </a:rPr>
              <a:t>Aim: </a:t>
            </a:r>
            <a:r>
              <a:rPr lang="en-AU" sz="2200" dirty="0">
                <a:solidFill>
                  <a:srgbClr val="000000"/>
                </a:solidFill>
              </a:rPr>
              <a:t>to provide participants with in depth knowledge and techniques for communicating with and interviewing children of different ages/capacities</a:t>
            </a:r>
            <a:endParaRPr lang="en-GB" sz="2200" dirty="0">
              <a:solidFill>
                <a:srgbClr val="000000"/>
              </a:solidFill>
            </a:endParaRPr>
          </a:p>
          <a:p>
            <a:pPr>
              <a:defRPr/>
            </a:pPr>
            <a:endParaRPr lang="en-AU" sz="2200" b="1" dirty="0">
              <a:solidFill>
                <a:srgbClr val="000000"/>
              </a:solidFill>
            </a:endParaRPr>
          </a:p>
          <a:p>
            <a:pPr>
              <a:buFontTx/>
              <a:buChar char="•"/>
              <a:defRPr/>
            </a:pPr>
            <a:r>
              <a:rPr lang="en-GB" sz="2000" dirty="0">
                <a:solidFill>
                  <a:srgbClr val="000000"/>
                </a:solidFill>
              </a:rPr>
              <a:t>E</a:t>
            </a:r>
            <a:r>
              <a:rPr lang="en-GB" sz="2000" dirty="0" smtClean="0">
                <a:solidFill>
                  <a:srgbClr val="000000"/>
                </a:solidFill>
              </a:rPr>
              <a:t>xplain </a:t>
            </a:r>
            <a:r>
              <a:rPr lang="en-GB" sz="2000" dirty="0">
                <a:solidFill>
                  <a:srgbClr val="000000"/>
                </a:solidFill>
              </a:rPr>
              <a:t>how communication is relevant to case management</a:t>
            </a:r>
            <a:r>
              <a:rPr lang="en-GB" sz="2000" dirty="0" smtClean="0">
                <a:solidFill>
                  <a:srgbClr val="000000"/>
                </a:solidFill>
              </a:rPr>
              <a:t>.</a:t>
            </a:r>
          </a:p>
          <a:p>
            <a:pPr>
              <a:buFontTx/>
              <a:buChar char="•"/>
              <a:defRPr/>
            </a:pPr>
            <a:r>
              <a:rPr lang="en-AU" sz="2200" dirty="0" smtClean="0">
                <a:solidFill>
                  <a:srgbClr val="000000"/>
                </a:solidFill>
              </a:rPr>
              <a:t>Know </a:t>
            </a:r>
            <a:r>
              <a:rPr lang="en-AU" sz="2200" dirty="0">
                <a:solidFill>
                  <a:srgbClr val="000000"/>
                </a:solidFill>
              </a:rPr>
              <a:t>best practices for communicating with </a:t>
            </a:r>
            <a:r>
              <a:rPr lang="en-AU" sz="2200" dirty="0" smtClean="0">
                <a:solidFill>
                  <a:srgbClr val="000000"/>
                </a:solidFill>
              </a:rPr>
              <a:t>children.</a:t>
            </a:r>
            <a:endParaRPr lang="en-GB" sz="2200" dirty="0">
              <a:solidFill>
                <a:srgbClr val="000000"/>
              </a:solidFill>
            </a:endParaRPr>
          </a:p>
          <a:p>
            <a:pPr>
              <a:buFontTx/>
              <a:buChar char="•"/>
              <a:defRPr/>
            </a:pPr>
            <a:r>
              <a:rPr lang="en-AU" sz="2200" dirty="0">
                <a:solidFill>
                  <a:srgbClr val="000000"/>
                </a:solidFill>
              </a:rPr>
              <a:t>Know how to organise and manage an interview with a child.</a:t>
            </a:r>
            <a:endParaRPr lang="en-GB" sz="2200" dirty="0">
              <a:solidFill>
                <a:srgbClr val="000000"/>
              </a:solidFill>
            </a:endParaRPr>
          </a:p>
          <a:p>
            <a:pPr>
              <a:buFontTx/>
              <a:buChar char="•"/>
              <a:defRPr/>
            </a:pPr>
            <a:r>
              <a:rPr lang="en-AU" sz="2200" dirty="0">
                <a:solidFill>
                  <a:srgbClr val="000000"/>
                </a:solidFill>
              </a:rPr>
              <a:t>Give examples of how to communicate with children of different age groups and capacities.</a:t>
            </a:r>
            <a:endParaRPr lang="en-GB" sz="2200" dirty="0">
              <a:solidFill>
                <a:srgbClr val="000000"/>
              </a:solidFill>
            </a:endParaRPr>
          </a:p>
          <a:p>
            <a:pPr>
              <a:buFontTx/>
              <a:buChar char="•"/>
              <a:defRPr/>
            </a:pPr>
            <a:r>
              <a:rPr lang="en-US" sz="2200" dirty="0">
                <a:solidFill>
                  <a:srgbClr val="000000"/>
                </a:solidFill>
              </a:rPr>
              <a:t>Use a range of verbal </a:t>
            </a:r>
            <a:r>
              <a:rPr lang="en-US" sz="2200" dirty="0" smtClean="0">
                <a:solidFill>
                  <a:srgbClr val="000000"/>
                </a:solidFill>
              </a:rPr>
              <a:t>and non-verbal communication </a:t>
            </a:r>
            <a:r>
              <a:rPr lang="en-US" sz="2200" dirty="0">
                <a:solidFill>
                  <a:srgbClr val="000000"/>
                </a:solidFill>
              </a:rPr>
              <a:t>skills.</a:t>
            </a:r>
            <a:endParaRPr lang="en-GB" sz="2200" dirty="0">
              <a:solidFill>
                <a:srgbClr val="000000"/>
              </a:solidFill>
            </a:endParaRPr>
          </a:p>
          <a:p>
            <a:pPr>
              <a:buFontTx/>
              <a:buChar char="•"/>
              <a:defRPr/>
            </a:pPr>
            <a:r>
              <a:rPr lang="en-US" sz="2200" dirty="0" smtClean="0">
                <a:solidFill>
                  <a:srgbClr val="000000"/>
                </a:solidFill>
              </a:rPr>
              <a:t>K</a:t>
            </a:r>
            <a:r>
              <a:rPr lang="en-AU" sz="2200" dirty="0">
                <a:solidFill>
                  <a:srgbClr val="000000"/>
                </a:solidFill>
              </a:rPr>
              <a:t>now how to overcome common challenges in communication with children.</a:t>
            </a:r>
            <a:endParaRPr lang="en-GB" sz="2200" dirty="0">
              <a:solidFill>
                <a:srgbClr val="000000"/>
              </a:solidFill>
            </a:endParaRPr>
          </a:p>
          <a:p>
            <a:pPr>
              <a:defRPr/>
            </a:pPr>
            <a:endParaRPr lang="en-GB" sz="2200" dirty="0">
              <a:solidFill>
                <a:srgbClr val="000000"/>
              </a:solidFill>
            </a:endParaRPr>
          </a:p>
        </p:txBody>
      </p:sp>
    </p:spTree>
    <p:extLst>
      <p:ext uri="{BB962C8B-B14F-4D97-AF65-F5344CB8AC3E}">
        <p14:creationId xmlns:p14="http://schemas.microsoft.com/office/powerpoint/2010/main" val="962541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Optional Exercise</a:t>
            </a:r>
            <a:endParaRPr lang="en-GB" dirty="0">
              <a:solidFill>
                <a:srgbClr val="000000"/>
              </a:solidFill>
              <a:ea typeface="+mj-ea"/>
            </a:endParaRPr>
          </a:p>
        </p:txBody>
      </p:sp>
      <p:sp>
        <p:nvSpPr>
          <p:cNvPr id="19459" name="Text Placeholder 2"/>
          <p:cNvSpPr>
            <a:spLocks noGrp="1"/>
          </p:cNvSpPr>
          <p:nvPr>
            <p:ph type="body" idx="1"/>
          </p:nvPr>
        </p:nvSpPr>
        <p:spPr/>
        <p:txBody>
          <a:bodyPr/>
          <a:lstStyle/>
          <a:p>
            <a:pPr algn="ctr">
              <a:defRPr/>
            </a:pPr>
            <a:r>
              <a:rPr lang="en-GB" sz="3600" b="1">
                <a:solidFill>
                  <a:srgbClr val="000000"/>
                </a:solidFill>
              </a:rPr>
              <a:t>Using Interpreters</a:t>
            </a:r>
          </a:p>
        </p:txBody>
      </p:sp>
    </p:spTree>
    <p:extLst>
      <p:ext uri="{BB962C8B-B14F-4D97-AF65-F5344CB8AC3E}">
        <p14:creationId xmlns:p14="http://schemas.microsoft.com/office/powerpoint/2010/main" val="4193268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defRPr/>
            </a:pPr>
            <a:r>
              <a:rPr lang="en-GB" b="1">
                <a:solidFill>
                  <a:srgbClr val="000000"/>
                </a:solidFill>
              </a:rPr>
              <a:t>Using Interpreters</a:t>
            </a:r>
          </a:p>
        </p:txBody>
      </p:sp>
      <p:sp>
        <p:nvSpPr>
          <p:cNvPr id="27651" name="Content Placeholder 2"/>
          <p:cNvSpPr>
            <a:spLocks noGrp="1"/>
          </p:cNvSpPr>
          <p:nvPr>
            <p:ph idx="1"/>
          </p:nvPr>
        </p:nvSpPr>
        <p:spPr>
          <a:xfrm>
            <a:off x="250825" y="1700213"/>
            <a:ext cx="8480425" cy="4392612"/>
          </a:xfrm>
        </p:spPr>
        <p:txBody>
          <a:bodyPr/>
          <a:lstStyle/>
          <a:p>
            <a:pPr marL="0" indent="0">
              <a:defRPr/>
            </a:pPr>
            <a:r>
              <a:rPr lang="en-US" dirty="0" smtClean="0">
                <a:solidFill>
                  <a:srgbClr val="000000"/>
                </a:solidFill>
                <a:ea typeface="+mn-ea"/>
              </a:rPr>
              <a:t>If you/the child is not </a:t>
            </a:r>
            <a:r>
              <a:rPr lang="en-US" dirty="0">
                <a:solidFill>
                  <a:srgbClr val="000000"/>
                </a:solidFill>
                <a:ea typeface="+mn-ea"/>
              </a:rPr>
              <a:t>speaking </a:t>
            </a:r>
            <a:r>
              <a:rPr lang="en-US" dirty="0" smtClean="0">
                <a:solidFill>
                  <a:srgbClr val="000000"/>
                </a:solidFill>
                <a:ea typeface="+mn-ea"/>
              </a:rPr>
              <a:t>in your mother tongue</a:t>
            </a:r>
          </a:p>
          <a:p>
            <a:pPr>
              <a:buFont typeface="Wingdings" panose="05000000000000000000" pitchFamily="2" charset="2"/>
              <a:buChar char="Ø"/>
              <a:defRPr/>
            </a:pPr>
            <a:r>
              <a:rPr lang="en-US" b="1" dirty="0">
                <a:solidFill>
                  <a:srgbClr val="000000"/>
                </a:solidFill>
                <a:ea typeface="+mn-ea"/>
              </a:rPr>
              <a:t>c</a:t>
            </a:r>
            <a:r>
              <a:rPr lang="en-US" b="1" dirty="0" smtClean="0">
                <a:solidFill>
                  <a:srgbClr val="000000"/>
                </a:solidFill>
                <a:ea typeface="+mn-ea"/>
              </a:rPr>
              <a:t>heck you are understood</a:t>
            </a:r>
            <a:r>
              <a:rPr lang="en-US" dirty="0" smtClean="0">
                <a:solidFill>
                  <a:srgbClr val="000000"/>
                </a:solidFill>
                <a:ea typeface="+mn-ea"/>
              </a:rPr>
              <a:t>.</a:t>
            </a:r>
            <a:endParaRPr lang="en-GB" dirty="0" smtClean="0">
              <a:solidFill>
                <a:srgbClr val="000000"/>
              </a:solidFill>
              <a:ea typeface="+mn-ea"/>
            </a:endParaRPr>
          </a:p>
          <a:p>
            <a:pPr marL="0" indent="0">
              <a:defRPr/>
            </a:pPr>
            <a:endParaRPr lang="en-US" dirty="0" smtClean="0">
              <a:solidFill>
                <a:srgbClr val="000000"/>
              </a:solidFill>
              <a:ea typeface="+mn-ea"/>
            </a:endParaRPr>
          </a:p>
          <a:p>
            <a:pPr marL="0" indent="0">
              <a:defRPr/>
            </a:pPr>
            <a:r>
              <a:rPr lang="en-US" dirty="0" smtClean="0">
                <a:solidFill>
                  <a:srgbClr val="000000"/>
                </a:solidFill>
                <a:ea typeface="+mn-ea"/>
              </a:rPr>
              <a:t>If necessary use an interpreter:</a:t>
            </a:r>
          </a:p>
          <a:p>
            <a:pPr>
              <a:buFont typeface="Wingdings" panose="05000000000000000000" pitchFamily="2" charset="2"/>
              <a:buChar char="Ø"/>
              <a:defRPr/>
            </a:pPr>
            <a:r>
              <a:rPr lang="en-US" dirty="0" smtClean="0">
                <a:solidFill>
                  <a:srgbClr val="000000"/>
                </a:solidFill>
                <a:ea typeface="+mn-ea"/>
              </a:rPr>
              <a:t>Not if discussing</a:t>
            </a:r>
            <a:r>
              <a:rPr lang="en-AU" dirty="0" smtClean="0">
                <a:solidFill>
                  <a:srgbClr val="000000"/>
                </a:solidFill>
                <a:ea typeface="+mn-ea"/>
              </a:rPr>
              <a:t> </a:t>
            </a:r>
            <a:r>
              <a:rPr lang="en-AU" b="1" dirty="0" smtClean="0">
                <a:solidFill>
                  <a:srgbClr val="000000"/>
                </a:solidFill>
                <a:ea typeface="+mn-ea"/>
              </a:rPr>
              <a:t>security </a:t>
            </a:r>
            <a:r>
              <a:rPr lang="en-AU" b="1" dirty="0">
                <a:solidFill>
                  <a:srgbClr val="000000"/>
                </a:solidFill>
                <a:ea typeface="+mn-ea"/>
              </a:rPr>
              <a:t>issues </a:t>
            </a:r>
            <a:r>
              <a:rPr lang="en-AU" dirty="0" smtClean="0">
                <a:solidFill>
                  <a:srgbClr val="000000"/>
                </a:solidFill>
                <a:ea typeface="+mn-ea"/>
              </a:rPr>
              <a:t>e.g. recruitment/sexual abuse.   </a:t>
            </a:r>
            <a:endParaRPr lang="en-AU" dirty="0">
              <a:solidFill>
                <a:srgbClr val="000000"/>
              </a:solidFill>
              <a:ea typeface="+mn-ea"/>
            </a:endParaRPr>
          </a:p>
          <a:p>
            <a:pPr>
              <a:buFont typeface="Wingdings" panose="05000000000000000000" pitchFamily="2" charset="2"/>
              <a:buChar char="Ø"/>
              <a:defRPr/>
            </a:pPr>
            <a:endParaRPr lang="en-US" b="1" dirty="0" smtClean="0">
              <a:solidFill>
                <a:srgbClr val="000000"/>
              </a:solidFill>
              <a:ea typeface="+mn-ea"/>
            </a:endParaRPr>
          </a:p>
          <a:p>
            <a:pPr>
              <a:buFont typeface="Wingdings" panose="05000000000000000000" pitchFamily="2" charset="2"/>
              <a:buChar char="Ø"/>
              <a:defRPr/>
            </a:pPr>
            <a:r>
              <a:rPr lang="en-US" b="1" dirty="0" smtClean="0">
                <a:solidFill>
                  <a:srgbClr val="000000"/>
                </a:solidFill>
                <a:ea typeface="+mn-ea"/>
              </a:rPr>
              <a:t>Potential problems: </a:t>
            </a:r>
            <a:r>
              <a:rPr lang="en-US" dirty="0" smtClean="0">
                <a:solidFill>
                  <a:srgbClr val="000000"/>
                </a:solidFill>
                <a:ea typeface="+mn-ea"/>
              </a:rPr>
              <a:t>The interpreter may:</a:t>
            </a:r>
            <a:endParaRPr lang="en-GB" dirty="0" smtClean="0">
              <a:solidFill>
                <a:srgbClr val="000000"/>
              </a:solidFill>
              <a:ea typeface="+mn-ea"/>
            </a:endParaRPr>
          </a:p>
          <a:p>
            <a:pPr>
              <a:buFontTx/>
              <a:buChar char="•"/>
              <a:defRPr/>
            </a:pPr>
            <a:r>
              <a:rPr lang="en-US" dirty="0" smtClean="0">
                <a:solidFill>
                  <a:srgbClr val="000000"/>
                </a:solidFill>
                <a:ea typeface="+mn-ea"/>
              </a:rPr>
              <a:t>Have difficulty interpreting one of the languages being used.</a:t>
            </a:r>
            <a:endParaRPr lang="en-GB" dirty="0" smtClean="0">
              <a:solidFill>
                <a:srgbClr val="000000"/>
              </a:solidFill>
              <a:ea typeface="+mn-ea"/>
            </a:endParaRPr>
          </a:p>
          <a:p>
            <a:pPr>
              <a:buFontTx/>
              <a:buChar char="•"/>
              <a:defRPr/>
            </a:pPr>
            <a:r>
              <a:rPr lang="en-US" dirty="0" smtClean="0">
                <a:solidFill>
                  <a:srgbClr val="000000"/>
                </a:solidFill>
                <a:ea typeface="+mn-ea"/>
              </a:rPr>
              <a:t>Have poor communication skills </a:t>
            </a:r>
            <a:r>
              <a:rPr lang="en-US" dirty="0">
                <a:solidFill>
                  <a:srgbClr val="000000"/>
                </a:solidFill>
                <a:ea typeface="+mn-ea"/>
              </a:rPr>
              <a:t>or misunderstand what is </a:t>
            </a:r>
            <a:r>
              <a:rPr lang="en-US" dirty="0" smtClean="0">
                <a:solidFill>
                  <a:srgbClr val="000000"/>
                </a:solidFill>
                <a:ea typeface="+mn-ea"/>
              </a:rPr>
              <a:t>said</a:t>
            </a:r>
            <a:r>
              <a:rPr lang="en-US" dirty="0">
                <a:solidFill>
                  <a:srgbClr val="000000"/>
                </a:solidFill>
                <a:ea typeface="+mn-ea"/>
              </a:rPr>
              <a:t>.</a:t>
            </a:r>
          </a:p>
          <a:p>
            <a:pPr marL="342900" lvl="2" indent="-342900">
              <a:defRPr/>
            </a:pPr>
            <a:r>
              <a:rPr lang="en-US" dirty="0" smtClean="0">
                <a:solidFill>
                  <a:srgbClr val="000000"/>
                </a:solidFill>
              </a:rPr>
              <a:t>Take over, decide what to ask, or not </a:t>
            </a:r>
            <a:r>
              <a:rPr lang="en-US" dirty="0">
                <a:solidFill>
                  <a:srgbClr val="000000"/>
                </a:solidFill>
              </a:rPr>
              <a:t>interpret all that is </a:t>
            </a:r>
            <a:r>
              <a:rPr lang="en-US" dirty="0" smtClean="0">
                <a:solidFill>
                  <a:srgbClr val="000000"/>
                </a:solidFill>
              </a:rPr>
              <a:t>said.</a:t>
            </a:r>
          </a:p>
          <a:p>
            <a:pPr marL="914400" lvl="2" indent="0">
              <a:buFontTx/>
              <a:buNone/>
              <a:defRPr/>
            </a:pPr>
            <a:endParaRPr lang="en-GB" sz="1400" i="1" dirty="0" smtClean="0">
              <a:solidFill>
                <a:srgbClr val="000000"/>
              </a:solidFill>
            </a:endParaRPr>
          </a:p>
          <a:p>
            <a:pPr marL="914400" lvl="2" indent="0">
              <a:buFontTx/>
              <a:buNone/>
              <a:defRPr/>
            </a:pPr>
            <a:r>
              <a:rPr lang="en-GB" sz="1400" i="1" dirty="0" smtClean="0">
                <a:solidFill>
                  <a:srgbClr val="000000"/>
                </a:solidFill>
              </a:rPr>
              <a:t>Adapted from Standard Operating Procedures for Child Protection Case Management in Dadaab</a:t>
            </a:r>
          </a:p>
          <a:p>
            <a:pPr marL="0" indent="0">
              <a:defRPr/>
            </a:pPr>
            <a:endParaRPr lang="en-GB" dirty="0" smtClean="0">
              <a:solidFill>
                <a:srgbClr val="000000"/>
              </a:solidFill>
              <a:ea typeface="+mn-ea"/>
            </a:endParaRPr>
          </a:p>
        </p:txBody>
      </p:sp>
    </p:spTree>
    <p:extLst>
      <p:ext uri="{BB962C8B-B14F-4D97-AF65-F5344CB8AC3E}">
        <p14:creationId xmlns:p14="http://schemas.microsoft.com/office/powerpoint/2010/main" val="4171900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Using Interpreters…</a:t>
            </a:r>
          </a:p>
        </p:txBody>
      </p:sp>
      <p:sp>
        <p:nvSpPr>
          <p:cNvPr id="3" name="Content Placeholder 2"/>
          <p:cNvSpPr>
            <a:spLocks noGrp="1"/>
          </p:cNvSpPr>
          <p:nvPr>
            <p:ph idx="1"/>
          </p:nvPr>
        </p:nvSpPr>
        <p:spPr>
          <a:xfrm>
            <a:off x="250825" y="1700213"/>
            <a:ext cx="8497888" cy="4392612"/>
          </a:xfrm>
        </p:spPr>
        <p:txBody>
          <a:bodyPr/>
          <a:lstStyle/>
          <a:p>
            <a:pPr marL="0" indent="0">
              <a:defRPr/>
            </a:pPr>
            <a:endParaRPr lang="en-US"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Try to find an accurate, sensitive interpreter, which can </a:t>
            </a:r>
            <a:r>
              <a:rPr lang="en-US" altLang="en-US" b="1" smtClean="0">
                <a:solidFill>
                  <a:srgbClr val="000000"/>
                </a:solidFill>
                <a:ea typeface="ＭＳ Ｐゴシック" pitchFamily="34" charset="-128"/>
              </a:rPr>
              <a:t>take time</a:t>
            </a:r>
            <a:r>
              <a:rPr lang="en-US" altLang="en-US" smtClean="0">
                <a:solidFill>
                  <a:srgbClr val="000000"/>
                </a:solidFill>
                <a:ea typeface="ＭＳ Ｐゴシック" pitchFamily="34" charset="-128"/>
              </a:rPr>
              <a:t>. </a:t>
            </a:r>
          </a:p>
          <a:p>
            <a:pPr marL="0" indent="0">
              <a:defRPr/>
            </a:pPr>
            <a:endParaRPr lang="en-US"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Someone in </a:t>
            </a:r>
            <a:r>
              <a:rPr lang="en-US" altLang="en-US" b="1" smtClean="0">
                <a:solidFill>
                  <a:srgbClr val="000000"/>
                </a:solidFill>
                <a:ea typeface="ＭＳ Ｐゴシック" pitchFamily="34" charset="-128"/>
              </a:rPr>
              <a:t>authority</a:t>
            </a:r>
            <a:r>
              <a:rPr lang="en-US" altLang="en-US" smtClean="0">
                <a:solidFill>
                  <a:srgbClr val="000000"/>
                </a:solidFill>
                <a:ea typeface="ＭＳ Ｐゴシック" pitchFamily="34" charset="-128"/>
              </a:rPr>
              <a:t> is not always the best person</a:t>
            </a:r>
          </a:p>
          <a:p>
            <a:pPr marL="0" indent="0">
              <a:buFont typeface="Wingdings" pitchFamily="2" charset="2"/>
              <a:buChar char="Ø"/>
              <a:defRPr/>
            </a:pPr>
            <a:r>
              <a:rPr lang="en-US" altLang="en-US" smtClean="0">
                <a:solidFill>
                  <a:srgbClr val="000000"/>
                </a:solidFill>
                <a:ea typeface="ＭＳ Ｐゴシック" pitchFamily="34" charset="-128"/>
              </a:rPr>
              <a:t>Their presence can </a:t>
            </a:r>
            <a:r>
              <a:rPr lang="en-US" altLang="en-US" b="1" smtClean="0">
                <a:solidFill>
                  <a:srgbClr val="000000"/>
                </a:solidFill>
                <a:ea typeface="ＭＳ Ｐゴシック" pitchFamily="34" charset="-128"/>
              </a:rPr>
              <a:t>inhibit</a:t>
            </a:r>
            <a:r>
              <a:rPr lang="en-US" altLang="en-US" smtClean="0">
                <a:solidFill>
                  <a:srgbClr val="000000"/>
                </a:solidFill>
                <a:ea typeface="ＭＳ Ｐゴシック" pitchFamily="34" charset="-128"/>
              </a:rPr>
              <a:t> the child from speaking freely.</a:t>
            </a:r>
            <a:endParaRPr lang="en-GB"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When you find an interpreter with the right skills </a:t>
            </a:r>
            <a:r>
              <a:rPr lang="en-US" altLang="en-US" b="1" smtClean="0">
                <a:solidFill>
                  <a:srgbClr val="000000"/>
                </a:solidFill>
                <a:ea typeface="ＭＳ Ｐゴシック" pitchFamily="34" charset="-128"/>
              </a:rPr>
              <a:t>prepare</a:t>
            </a:r>
            <a:r>
              <a:rPr lang="en-US" altLang="en-US" smtClean="0">
                <a:solidFill>
                  <a:srgbClr val="000000"/>
                </a:solidFill>
                <a:ea typeface="ＭＳ Ｐゴシック" pitchFamily="34" charset="-128"/>
              </a:rPr>
              <a:t> </a:t>
            </a:r>
            <a:r>
              <a:rPr lang="en-US" altLang="en-US" b="1" smtClean="0">
                <a:solidFill>
                  <a:srgbClr val="000000"/>
                </a:solidFill>
                <a:ea typeface="ＭＳ Ｐゴシック" pitchFamily="34" charset="-128"/>
              </a:rPr>
              <a:t>them</a:t>
            </a:r>
            <a:r>
              <a:rPr lang="en-US"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marL="0" indent="0">
              <a:buFontTx/>
              <a:buChar char="•"/>
              <a:defRPr/>
            </a:pPr>
            <a:r>
              <a:rPr lang="en-US" altLang="en-US" smtClean="0">
                <a:solidFill>
                  <a:srgbClr val="000000"/>
                </a:solidFill>
                <a:ea typeface="ＭＳ Ｐゴシック" pitchFamily="34" charset="-128"/>
              </a:rPr>
              <a:t>Discuss the importance of </a:t>
            </a:r>
            <a:r>
              <a:rPr lang="en-US" altLang="en-US" b="1" smtClean="0">
                <a:solidFill>
                  <a:srgbClr val="000000"/>
                </a:solidFill>
                <a:ea typeface="ＭＳ Ｐゴシック" pitchFamily="34" charset="-128"/>
              </a:rPr>
              <a:t>confidentiality</a:t>
            </a:r>
            <a:endParaRPr lang="en-GB" altLang="en-US" b="1" smtClean="0">
              <a:solidFill>
                <a:srgbClr val="000000"/>
              </a:solidFill>
              <a:ea typeface="ＭＳ Ｐゴシック" pitchFamily="34" charset="-128"/>
            </a:endParaRPr>
          </a:p>
          <a:p>
            <a:pPr marL="0" indent="0">
              <a:buFontTx/>
              <a:buChar char="•"/>
              <a:defRPr/>
            </a:pPr>
            <a:r>
              <a:rPr lang="en-US" altLang="en-US" smtClean="0">
                <a:solidFill>
                  <a:srgbClr val="000000"/>
                </a:solidFill>
                <a:ea typeface="ＭＳ Ｐゴシック" pitchFamily="34" charset="-128"/>
              </a:rPr>
              <a:t>P</a:t>
            </a:r>
            <a:r>
              <a:rPr lang="en-US" altLang="en-US" b="1" smtClean="0">
                <a:solidFill>
                  <a:srgbClr val="000000"/>
                </a:solidFill>
                <a:ea typeface="ＭＳ Ｐゴシック" pitchFamily="34" charset="-128"/>
              </a:rPr>
              <a:t>ractice</a:t>
            </a:r>
            <a:r>
              <a:rPr lang="en-US" altLang="en-US" smtClean="0">
                <a:solidFill>
                  <a:srgbClr val="000000"/>
                </a:solidFill>
                <a:ea typeface="ＭＳ Ｐゴシック" pitchFamily="34" charset="-128"/>
              </a:rPr>
              <a:t> and discuss </a:t>
            </a:r>
            <a:r>
              <a:rPr lang="en-US" altLang="en-US" b="1" smtClean="0">
                <a:solidFill>
                  <a:srgbClr val="000000"/>
                </a:solidFill>
                <a:ea typeface="ＭＳ Ｐゴシック" pitchFamily="34" charset="-128"/>
              </a:rPr>
              <a:t>how to translate certain words or ideas</a:t>
            </a:r>
            <a:r>
              <a:rPr lang="en-US" altLang="en-US" smtClean="0">
                <a:solidFill>
                  <a:srgbClr val="000000"/>
                </a:solidFill>
                <a:ea typeface="ＭＳ Ｐゴシック" pitchFamily="34" charset="-128"/>
              </a:rPr>
              <a:t>. 				</a:t>
            </a:r>
          </a:p>
          <a:p>
            <a:pPr marL="914400" lvl="2" indent="0">
              <a:buFontTx/>
              <a:buNone/>
              <a:defRPr/>
            </a:pPr>
            <a:endParaRPr lang="en-GB" altLang="en-US" sz="1400" i="1" smtClean="0">
              <a:solidFill>
                <a:srgbClr val="000000"/>
              </a:solidFill>
              <a:ea typeface="ＭＳ Ｐゴシック" pitchFamily="34" charset="-128"/>
            </a:endParaRPr>
          </a:p>
          <a:p>
            <a:pPr marL="914400" lvl="2" indent="0">
              <a:buFontTx/>
              <a:buNone/>
              <a:defRPr/>
            </a:pPr>
            <a:r>
              <a:rPr lang="en-GB" altLang="en-US" sz="1400" i="1" smtClean="0">
                <a:solidFill>
                  <a:srgbClr val="000000"/>
                </a:solidFill>
                <a:ea typeface="ＭＳ Ｐゴシック" pitchFamily="34" charset="-128"/>
              </a:rPr>
              <a:t>Source: Standard Operating Procedures for Child Protection Case Management in Dadaab</a:t>
            </a:r>
          </a:p>
        </p:txBody>
      </p:sp>
    </p:spTree>
    <p:extLst>
      <p:ext uri="{BB962C8B-B14F-4D97-AF65-F5344CB8AC3E}">
        <p14:creationId xmlns:p14="http://schemas.microsoft.com/office/powerpoint/2010/main" val="346792773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2 – EXERCISE 1</a:t>
            </a:r>
          </a:p>
        </p:txBody>
      </p:sp>
      <p:sp>
        <p:nvSpPr>
          <p:cNvPr id="22531" name="Text Placeholder 2"/>
          <p:cNvSpPr>
            <a:spLocks noGrp="1"/>
          </p:cNvSpPr>
          <p:nvPr>
            <p:ph type="body" idx="1"/>
          </p:nvPr>
        </p:nvSpPr>
        <p:spPr/>
        <p:txBody>
          <a:bodyPr/>
          <a:lstStyle/>
          <a:p>
            <a:pPr algn="ctr">
              <a:defRPr/>
            </a:pPr>
            <a:r>
              <a:rPr lang="en-GB" sz="3600" b="1">
                <a:solidFill>
                  <a:srgbClr val="000000"/>
                </a:solidFill>
              </a:rPr>
              <a:t>Verbal Communication</a:t>
            </a:r>
          </a:p>
        </p:txBody>
      </p:sp>
    </p:spTree>
    <p:extLst>
      <p:ext uri="{BB962C8B-B14F-4D97-AF65-F5344CB8AC3E}">
        <p14:creationId xmlns:p14="http://schemas.microsoft.com/office/powerpoint/2010/main" val="325534192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defRPr/>
            </a:pPr>
            <a:r>
              <a:rPr lang="en-GB" b="1">
                <a:solidFill>
                  <a:srgbClr val="000000"/>
                </a:solidFill>
              </a:rPr>
              <a:t>Three Types of Questions </a:t>
            </a:r>
          </a:p>
        </p:txBody>
      </p:sp>
      <p:sp>
        <p:nvSpPr>
          <p:cNvPr id="23555" name="Content Placeholder 2"/>
          <p:cNvSpPr>
            <a:spLocks noGrp="1"/>
          </p:cNvSpPr>
          <p:nvPr>
            <p:ph idx="1"/>
          </p:nvPr>
        </p:nvSpPr>
        <p:spPr/>
        <p:txBody>
          <a:bodyPr/>
          <a:lstStyle/>
          <a:p>
            <a:pPr marL="514350" indent="-514350">
              <a:buFont typeface="Calibri" charset="0"/>
              <a:buAutoNum type="arabicPeriod"/>
              <a:defRPr/>
            </a:pPr>
            <a:endParaRPr lang="en-US" sz="2800" b="1">
              <a:solidFill>
                <a:srgbClr val="000000"/>
              </a:solidFill>
            </a:endParaRPr>
          </a:p>
          <a:p>
            <a:pPr marL="514350" indent="-514350">
              <a:buFont typeface="Calibri" charset="0"/>
              <a:buAutoNum type="arabicPeriod"/>
              <a:defRPr/>
            </a:pPr>
            <a:r>
              <a:rPr lang="en-US" sz="2800" b="1">
                <a:solidFill>
                  <a:srgbClr val="000000"/>
                </a:solidFill>
              </a:rPr>
              <a:t>Closed questions</a:t>
            </a:r>
            <a:endParaRPr lang="en-GB" sz="2800" b="1">
              <a:solidFill>
                <a:srgbClr val="000000"/>
              </a:solidFill>
            </a:endParaRPr>
          </a:p>
          <a:p>
            <a:pPr marL="514350" indent="-514350">
              <a:buFont typeface="Calibri" charset="0"/>
              <a:buAutoNum type="arabicPeriod"/>
              <a:defRPr/>
            </a:pPr>
            <a:endParaRPr lang="en-US" sz="2800" b="1">
              <a:solidFill>
                <a:srgbClr val="000000"/>
              </a:solidFill>
            </a:endParaRPr>
          </a:p>
          <a:p>
            <a:pPr marL="514350" indent="-514350">
              <a:buFont typeface="Calibri" charset="0"/>
              <a:buAutoNum type="arabicPeriod"/>
              <a:defRPr/>
            </a:pPr>
            <a:r>
              <a:rPr lang="en-US" sz="2800" b="1">
                <a:solidFill>
                  <a:srgbClr val="000000"/>
                </a:solidFill>
              </a:rPr>
              <a:t>Leading questions </a:t>
            </a:r>
            <a:r>
              <a:rPr lang="en-US" sz="2800">
                <a:solidFill>
                  <a:srgbClr val="000000"/>
                </a:solidFill>
              </a:rPr>
              <a:t>and</a:t>
            </a:r>
            <a:endParaRPr lang="en-GB" sz="2800">
              <a:solidFill>
                <a:srgbClr val="000000"/>
              </a:solidFill>
            </a:endParaRPr>
          </a:p>
          <a:p>
            <a:pPr marL="514350" indent="-514350">
              <a:buFont typeface="Calibri" charset="0"/>
              <a:buAutoNum type="arabicPeriod"/>
              <a:defRPr/>
            </a:pPr>
            <a:endParaRPr lang="en-US" sz="2800" b="1">
              <a:solidFill>
                <a:srgbClr val="000000"/>
              </a:solidFill>
            </a:endParaRPr>
          </a:p>
          <a:p>
            <a:pPr marL="514350" indent="-514350">
              <a:buFont typeface="Calibri" charset="0"/>
              <a:buAutoNum type="arabicPeriod"/>
              <a:defRPr/>
            </a:pPr>
            <a:r>
              <a:rPr lang="en-US" sz="2800" b="1">
                <a:solidFill>
                  <a:srgbClr val="000000"/>
                </a:solidFill>
              </a:rPr>
              <a:t>Open questions </a:t>
            </a:r>
            <a:endParaRPr lang="en-GB" sz="2800" b="1">
              <a:solidFill>
                <a:srgbClr val="000000"/>
              </a:solidFill>
            </a:endParaRPr>
          </a:p>
          <a:p>
            <a:pPr marL="514350" indent="-514350">
              <a:buFont typeface="Calibri" charset="0"/>
              <a:buAutoNum type="arabicPeriod"/>
              <a:defRPr/>
            </a:pPr>
            <a:endParaRPr lang="en-GB" sz="2800" b="1">
              <a:solidFill>
                <a:srgbClr val="000000"/>
              </a:solidFill>
            </a:endParaRPr>
          </a:p>
        </p:txBody>
      </p:sp>
    </p:spTree>
    <p:extLst>
      <p:ext uri="{BB962C8B-B14F-4D97-AF65-F5344CB8AC3E}">
        <p14:creationId xmlns:p14="http://schemas.microsoft.com/office/powerpoint/2010/main" val="86633136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defRPr/>
            </a:pPr>
            <a:r>
              <a:rPr lang="en-US" b="1">
                <a:solidFill>
                  <a:srgbClr val="000000"/>
                </a:solidFill>
              </a:rPr>
              <a:t>Closed, Open and Leading Questions</a:t>
            </a:r>
            <a:endParaRPr lang="en-GB" sz="3600">
              <a:solidFill>
                <a:srgbClr val="000000"/>
              </a:solidFill>
            </a:endParaRPr>
          </a:p>
        </p:txBody>
      </p:sp>
      <p:sp>
        <p:nvSpPr>
          <p:cNvPr id="34819" name="Content Placeholder 2"/>
          <p:cNvSpPr>
            <a:spLocks noGrp="1"/>
          </p:cNvSpPr>
          <p:nvPr>
            <p:ph idx="1"/>
          </p:nvPr>
        </p:nvSpPr>
        <p:spPr>
          <a:xfrm>
            <a:off x="250825" y="1700213"/>
            <a:ext cx="8480425" cy="4392612"/>
          </a:xfrm>
        </p:spPr>
        <p:txBody>
          <a:bodyPr/>
          <a:lstStyle/>
          <a:p>
            <a:pPr marL="0" indent="0">
              <a:defRPr/>
            </a:pPr>
            <a:endParaRPr lang="en-US" altLang="en-US" b="1" smtClean="0">
              <a:solidFill>
                <a:srgbClr val="000000"/>
              </a:solidFill>
              <a:ea typeface="ＭＳ Ｐゴシック" pitchFamily="34" charset="-128"/>
            </a:endParaRPr>
          </a:p>
          <a:p>
            <a:pPr marL="0" indent="0">
              <a:defRPr/>
            </a:pPr>
            <a:r>
              <a:rPr lang="en-US" altLang="en-US" b="1" smtClean="0">
                <a:solidFill>
                  <a:srgbClr val="000000"/>
                </a:solidFill>
                <a:ea typeface="ＭＳ Ｐゴシック" pitchFamily="34" charset="-128"/>
              </a:rPr>
              <a:t>Closed questions</a:t>
            </a:r>
            <a:r>
              <a:rPr lang="en-US" altLang="en-US" smtClean="0">
                <a:solidFill>
                  <a:srgbClr val="000000"/>
                </a:solidFill>
                <a:ea typeface="ＭＳ Ｐゴシック" pitchFamily="34" charset="-128"/>
              </a:rPr>
              <a:t> require “yes”, “no”, or equally simple answers. </a:t>
            </a:r>
          </a:p>
          <a:p>
            <a:pPr marL="0" indent="0">
              <a:buFontTx/>
              <a:buChar char="•"/>
              <a:defRPr/>
            </a:pPr>
            <a:endParaRPr lang="en-US" altLang="en-US" smtClean="0">
              <a:solidFill>
                <a:srgbClr val="000000"/>
              </a:solidFill>
              <a:ea typeface="ＭＳ Ｐゴシック" pitchFamily="34" charset="-128"/>
            </a:endParaRPr>
          </a:p>
          <a:p>
            <a:pPr marL="0" indent="0">
              <a:defRPr/>
            </a:pPr>
            <a:r>
              <a:rPr lang="en-US" altLang="en-US" b="1" smtClean="0">
                <a:solidFill>
                  <a:srgbClr val="000000"/>
                </a:solidFill>
                <a:ea typeface="ＭＳ Ｐゴシック" pitchFamily="34" charset="-128"/>
              </a:rPr>
              <a:t>Leading questions</a:t>
            </a:r>
            <a:r>
              <a:rPr lang="en-US" altLang="en-US" smtClean="0">
                <a:solidFill>
                  <a:srgbClr val="000000"/>
                </a:solidFill>
                <a:ea typeface="ＭＳ Ｐゴシック" pitchFamily="34" charset="-128"/>
              </a:rPr>
              <a:t> “suggest” the answer “yes” or “no”, leading the child to give a particular answer.</a:t>
            </a:r>
            <a:endParaRPr lang="en-GB" altLang="en-US" sz="2800" smtClean="0">
              <a:solidFill>
                <a:srgbClr val="000000"/>
              </a:solidFill>
              <a:ea typeface="ＭＳ Ｐゴシック" pitchFamily="34" charset="-128"/>
            </a:endParaRPr>
          </a:p>
          <a:p>
            <a:pPr marL="0" indent="0">
              <a:defRPr/>
            </a:pPr>
            <a:endParaRPr lang="en-US" altLang="en-US" smtClean="0">
              <a:solidFill>
                <a:srgbClr val="000000"/>
              </a:solidFill>
              <a:ea typeface="ＭＳ Ｐゴシック" pitchFamily="34" charset="-128"/>
            </a:endParaRPr>
          </a:p>
          <a:p>
            <a:pPr marL="0" indent="0">
              <a:defRPr/>
            </a:pPr>
            <a:r>
              <a:rPr lang="en-US" altLang="en-US" b="1" smtClean="0">
                <a:solidFill>
                  <a:srgbClr val="000000"/>
                </a:solidFill>
                <a:ea typeface="ＭＳ Ｐゴシック" pitchFamily="34" charset="-128"/>
              </a:rPr>
              <a:t>Open questions </a:t>
            </a:r>
            <a:r>
              <a:rPr lang="en-US" altLang="en-US" smtClean="0">
                <a:solidFill>
                  <a:srgbClr val="000000"/>
                </a:solidFill>
                <a:ea typeface="ＭＳ Ｐゴシック" pitchFamily="34" charset="-128"/>
              </a:rPr>
              <a:t>do not suggest any right or wrong answers and</a:t>
            </a:r>
            <a:endParaRPr lang="en-GB" altLang="en-US" sz="2800"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encourage the child to continue talking.</a:t>
            </a:r>
          </a:p>
          <a:p>
            <a:pPr marL="0" indent="0">
              <a:defRPr/>
            </a:pPr>
            <a:endParaRPr lang="en-US" altLang="en-US" smtClean="0">
              <a:solidFill>
                <a:srgbClr val="000000"/>
              </a:solidFill>
              <a:ea typeface="ＭＳ Ｐゴシック" pitchFamily="34" charset="-128"/>
            </a:endParaRPr>
          </a:p>
          <a:p>
            <a:pPr marL="0" indent="0">
              <a:buFontTx/>
              <a:buChar char="•"/>
              <a:defRPr/>
            </a:pPr>
            <a:endParaRPr lang="en-AU" altLang="en-US" sz="1800" i="1" smtClean="0">
              <a:solidFill>
                <a:srgbClr val="000000"/>
              </a:solidFill>
              <a:ea typeface="ＭＳ Ｐゴシック" pitchFamily="34" charset="-128"/>
            </a:endParaRPr>
          </a:p>
          <a:p>
            <a:pPr marL="0" indent="0">
              <a:buFontTx/>
              <a:buChar char="•"/>
              <a:defRPr/>
            </a:pPr>
            <a:endParaRPr lang="en-AU" altLang="en-US" sz="1800" i="1" smtClean="0">
              <a:solidFill>
                <a:srgbClr val="000000"/>
              </a:solidFill>
              <a:ea typeface="ＭＳ Ｐゴシック" pitchFamily="34" charset="-128"/>
            </a:endParaRPr>
          </a:p>
          <a:p>
            <a:pPr marL="0" indent="0" algn="ctr">
              <a:defRPr/>
            </a:pPr>
            <a:r>
              <a:rPr lang="en-AU" altLang="en-US" sz="1800" i="1" smtClean="0">
                <a:solidFill>
                  <a:srgbClr val="000000"/>
                </a:solidFill>
                <a:ea typeface="ＭＳ Ｐゴシック" pitchFamily="34" charset="-128"/>
              </a:rPr>
              <a:t>Source: Communicating with Children: Helping Children in Distress </a:t>
            </a:r>
            <a:endParaRPr lang="en-GB" altLang="en-US" sz="1800" i="1" smtClean="0">
              <a:solidFill>
                <a:srgbClr val="000000"/>
              </a:solidFill>
              <a:ea typeface="ＭＳ Ｐゴシック" pitchFamily="34" charset="-128"/>
            </a:endParaRPr>
          </a:p>
        </p:txBody>
      </p:sp>
    </p:spTree>
    <p:extLst>
      <p:ext uri="{BB962C8B-B14F-4D97-AF65-F5344CB8AC3E}">
        <p14:creationId xmlns:p14="http://schemas.microsoft.com/office/powerpoint/2010/main" val="3789402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defRPr/>
            </a:pPr>
            <a:r>
              <a:rPr lang="en-GB" b="1">
                <a:solidFill>
                  <a:srgbClr val="000000"/>
                </a:solidFill>
              </a:rPr>
              <a:t>Open and Leading Questions</a:t>
            </a:r>
          </a:p>
        </p:txBody>
      </p:sp>
      <p:sp>
        <p:nvSpPr>
          <p:cNvPr id="25603" name="Content Placeholder 2"/>
          <p:cNvSpPr>
            <a:spLocks noGrp="1"/>
          </p:cNvSpPr>
          <p:nvPr>
            <p:ph idx="1"/>
          </p:nvPr>
        </p:nvSpPr>
        <p:spPr>
          <a:xfrm>
            <a:off x="250825" y="1700213"/>
            <a:ext cx="8259763" cy="4392612"/>
          </a:xfrm>
        </p:spPr>
        <p:txBody>
          <a:bodyPr/>
          <a:lstStyle/>
          <a:p>
            <a:pPr>
              <a:defRPr/>
            </a:pPr>
            <a:endParaRPr lang="en-GB" altLang="en-US" dirty="0" smtClean="0">
              <a:solidFill>
                <a:srgbClr val="000000"/>
              </a:solidFill>
              <a:ea typeface="ＭＳ Ｐゴシック" pitchFamily="34" charset="-128"/>
            </a:endParaRPr>
          </a:p>
          <a:p>
            <a:pPr>
              <a:defRPr/>
            </a:pPr>
            <a:r>
              <a:rPr lang="en-US" altLang="en-US" b="1" dirty="0">
                <a:solidFill>
                  <a:srgbClr val="000000"/>
                </a:solidFill>
                <a:ea typeface="ＭＳ Ｐゴシック" pitchFamily="34" charset="-128"/>
              </a:rPr>
              <a:t>Open questions: </a:t>
            </a:r>
            <a:endParaRPr lang="en-US" altLang="en-US" dirty="0">
              <a:solidFill>
                <a:srgbClr val="000000"/>
              </a:solidFill>
              <a:ea typeface="ＭＳ Ｐゴシック" pitchFamily="34" charset="-128"/>
            </a:endParaRPr>
          </a:p>
          <a:p>
            <a:pPr>
              <a:defRPr/>
            </a:pPr>
            <a:r>
              <a:rPr lang="en-US" altLang="en-US" dirty="0">
                <a:solidFill>
                  <a:srgbClr val="000000"/>
                </a:solidFill>
                <a:ea typeface="ＭＳ Ｐゴシック" pitchFamily="34" charset="-128"/>
              </a:rPr>
              <a:t>“What happened next?” 	“What is it like living here?”	</a:t>
            </a:r>
          </a:p>
          <a:p>
            <a:pPr>
              <a:defRPr/>
            </a:pPr>
            <a:r>
              <a:rPr lang="en-US" altLang="en-US" dirty="0">
                <a:solidFill>
                  <a:srgbClr val="000000"/>
                </a:solidFill>
                <a:ea typeface="ＭＳ Ｐゴシック" pitchFamily="34" charset="-128"/>
              </a:rPr>
              <a:t>“Would you like to tell me about that?” “What did you do then?” </a:t>
            </a:r>
          </a:p>
          <a:p>
            <a:pPr>
              <a:defRPr/>
            </a:pPr>
            <a:endParaRPr lang="en-US" altLang="en-US" b="1" dirty="0" smtClean="0">
              <a:solidFill>
                <a:srgbClr val="000000"/>
              </a:solidFill>
              <a:ea typeface="ＭＳ Ｐゴシック" pitchFamily="34" charset="-128"/>
            </a:endParaRPr>
          </a:p>
          <a:p>
            <a:pPr>
              <a:defRPr/>
            </a:pPr>
            <a:r>
              <a:rPr lang="en-US" altLang="en-US" b="1" dirty="0" smtClean="0">
                <a:solidFill>
                  <a:srgbClr val="000000"/>
                </a:solidFill>
                <a:ea typeface="ＭＳ Ｐゴシック" pitchFamily="34" charset="-128"/>
              </a:rPr>
              <a:t>Leading </a:t>
            </a:r>
            <a:r>
              <a:rPr lang="en-US" altLang="en-US" b="1" dirty="0">
                <a:solidFill>
                  <a:srgbClr val="000000"/>
                </a:solidFill>
                <a:ea typeface="ＭＳ Ｐゴシック" pitchFamily="34" charset="-128"/>
              </a:rPr>
              <a:t>questions: </a:t>
            </a:r>
          </a:p>
          <a:p>
            <a:pPr>
              <a:defRPr/>
            </a:pPr>
            <a:r>
              <a:rPr lang="en-US" altLang="en-US" dirty="0" smtClean="0">
                <a:solidFill>
                  <a:srgbClr val="000000"/>
                </a:solidFill>
                <a:ea typeface="ＭＳ Ｐゴシック" pitchFamily="34" charset="-128"/>
              </a:rPr>
              <a:t>“Is everything all right?”	“Do you agree?</a:t>
            </a:r>
          </a:p>
          <a:p>
            <a:pPr>
              <a:defRPr/>
            </a:pPr>
            <a:r>
              <a:rPr lang="en-US" altLang="en-US" dirty="0" smtClean="0">
                <a:solidFill>
                  <a:srgbClr val="000000"/>
                </a:solidFill>
                <a:ea typeface="ＭＳ Ｐゴシック" pitchFamily="34" charset="-128"/>
              </a:rPr>
              <a:t>“You do like living here, don’t you?”</a:t>
            </a:r>
          </a:p>
          <a:p>
            <a:pPr>
              <a:defRPr/>
            </a:pPr>
            <a:r>
              <a:rPr lang="en-US" altLang="en-US" dirty="0" smtClean="0">
                <a:solidFill>
                  <a:srgbClr val="000000"/>
                </a:solidFill>
                <a:ea typeface="ＭＳ Ｐゴシック" pitchFamily="34" charset="-128"/>
              </a:rPr>
              <a:t>“There’s no problem at home is there?”</a:t>
            </a:r>
            <a:endParaRPr lang="en-GB" altLang="ja-JP" dirty="0" smtClean="0">
              <a:solidFill>
                <a:srgbClr val="000000"/>
              </a:solidFill>
              <a:ea typeface="ＭＳ Ｐゴシック" pitchFamily="34" charset="-128"/>
            </a:endParaRPr>
          </a:p>
          <a:p>
            <a:pPr>
              <a:defRPr/>
            </a:pPr>
            <a:endParaRPr lang="en-US" altLang="en-US" b="1" dirty="0" smtClean="0">
              <a:solidFill>
                <a:srgbClr val="000000"/>
              </a:solidFill>
              <a:ea typeface="ＭＳ Ｐゴシック" pitchFamily="34" charset="-128"/>
            </a:endParaRPr>
          </a:p>
        </p:txBody>
      </p:sp>
    </p:spTree>
    <p:extLst>
      <p:ext uri="{BB962C8B-B14F-4D97-AF65-F5344CB8AC3E}">
        <p14:creationId xmlns:p14="http://schemas.microsoft.com/office/powerpoint/2010/main" val="2006731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defRPr/>
            </a:pPr>
            <a:r>
              <a:rPr lang="en-US" b="1">
                <a:solidFill>
                  <a:srgbClr val="000000"/>
                </a:solidFill>
              </a:rPr>
              <a:t>Open Questions </a:t>
            </a:r>
            <a:r>
              <a:rPr lang="en-US">
                <a:solidFill>
                  <a:srgbClr val="000000"/>
                </a:solidFill>
              </a:rPr>
              <a:t>or </a:t>
            </a:r>
            <a:r>
              <a:rPr lang="en-US" b="1">
                <a:solidFill>
                  <a:srgbClr val="000000"/>
                </a:solidFill>
              </a:rPr>
              <a:t>Comments</a:t>
            </a:r>
          </a:p>
        </p:txBody>
      </p:sp>
      <p:sp>
        <p:nvSpPr>
          <p:cNvPr id="3" name="Content Placeholder 2"/>
          <p:cNvSpPr>
            <a:spLocks noGrp="1"/>
          </p:cNvSpPr>
          <p:nvPr>
            <p:ph idx="1"/>
          </p:nvPr>
        </p:nvSpPr>
        <p:spPr>
          <a:xfrm>
            <a:off x="250825" y="1700213"/>
            <a:ext cx="8480425" cy="4392612"/>
          </a:xfrm>
        </p:spPr>
        <p:txBody>
          <a:bodyPr/>
          <a:lstStyle/>
          <a:p>
            <a:pPr marL="0" indent="0">
              <a:defRPr/>
            </a:pPr>
            <a:r>
              <a:rPr lang="en-US" altLang="en-US" smtClean="0">
                <a:solidFill>
                  <a:srgbClr val="000000"/>
                </a:solidFill>
                <a:ea typeface="ＭＳ Ｐゴシック" pitchFamily="34" charset="-128"/>
              </a:rPr>
              <a:t>Comments about what a child is telling you show you are listening and trying to understand. </a:t>
            </a:r>
            <a:endParaRPr lang="en-GB" altLang="en-US" sz="2800" smtClean="0">
              <a:solidFill>
                <a:srgbClr val="000000"/>
              </a:solidFill>
              <a:ea typeface="ＭＳ Ｐゴシック" pitchFamily="34" charset="-128"/>
            </a:endParaRPr>
          </a:p>
          <a:p>
            <a:pPr marL="0" indent="0">
              <a:defRPr/>
            </a:pPr>
            <a:endParaRPr lang="en-GB" altLang="en-US" sz="2800" smtClean="0">
              <a:solidFill>
                <a:srgbClr val="000000"/>
              </a:solidFill>
              <a:ea typeface="ＭＳ Ｐゴシック" pitchFamily="34" charset="-128"/>
            </a:endParaRPr>
          </a:p>
          <a:p>
            <a:pPr marL="0" indent="0">
              <a:defRPr/>
            </a:pPr>
            <a:r>
              <a:rPr lang="en-GB" altLang="en-US" i="1" smtClean="0">
                <a:solidFill>
                  <a:srgbClr val="000000"/>
                </a:solidFill>
                <a:ea typeface="ＭＳ Ｐゴシック" pitchFamily="34" charset="-128"/>
              </a:rPr>
              <a:t>“I believe you” 	“I’m glad you told me” </a:t>
            </a:r>
          </a:p>
          <a:p>
            <a:pPr marL="0" indent="0">
              <a:defRPr/>
            </a:pPr>
            <a:endParaRPr lang="en-GB" altLang="en-US" i="1" smtClean="0">
              <a:solidFill>
                <a:srgbClr val="000000"/>
              </a:solidFill>
              <a:ea typeface="ＭＳ Ｐゴシック" pitchFamily="34" charset="-128"/>
            </a:endParaRPr>
          </a:p>
          <a:p>
            <a:pPr marL="0" indent="0">
              <a:defRPr/>
            </a:pPr>
            <a:r>
              <a:rPr lang="en-GB" altLang="en-US" i="1" smtClean="0">
                <a:solidFill>
                  <a:srgbClr val="000000"/>
                </a:solidFill>
                <a:ea typeface="ＭＳ Ｐゴシック" pitchFamily="34" charset="-128"/>
              </a:rPr>
              <a:t>“I’m sorry this happened to you”	“This is not your fault”</a:t>
            </a:r>
          </a:p>
          <a:p>
            <a:pPr marL="0" indent="0">
              <a:defRPr/>
            </a:pPr>
            <a:endParaRPr lang="en-GB" altLang="en-US" i="1" smtClean="0">
              <a:solidFill>
                <a:srgbClr val="000000"/>
              </a:solidFill>
              <a:ea typeface="ＭＳ Ｐゴシック" pitchFamily="34" charset="-128"/>
            </a:endParaRPr>
          </a:p>
          <a:p>
            <a:pPr marL="0" indent="0">
              <a:defRPr/>
            </a:pPr>
            <a:r>
              <a:rPr lang="en-GB" altLang="en-US" i="1" smtClean="0">
                <a:solidFill>
                  <a:srgbClr val="000000"/>
                </a:solidFill>
                <a:ea typeface="ＭＳ Ｐゴシック" pitchFamily="34" charset="-128"/>
              </a:rPr>
              <a:t>“You are very brave to talk with me and we will try to help you”</a:t>
            </a:r>
            <a:endParaRPr lang="en-GB" altLang="ja-JP" smtClean="0">
              <a:solidFill>
                <a:srgbClr val="000000"/>
              </a:solidFill>
              <a:ea typeface="ＭＳ Ｐゴシック" pitchFamily="34" charset="-128"/>
            </a:endParaRPr>
          </a:p>
          <a:p>
            <a:pPr marL="0" indent="0" algn="ctr">
              <a:defRPr/>
            </a:pPr>
            <a:endParaRPr lang="en-US" altLang="en-US" smtClean="0">
              <a:solidFill>
                <a:srgbClr val="000000"/>
              </a:solidFill>
              <a:ea typeface="ＭＳ Ｐゴシック" pitchFamily="34" charset="-128"/>
            </a:endParaRPr>
          </a:p>
          <a:p>
            <a:pPr marL="0" indent="0" algn="ctr">
              <a:defRPr/>
            </a:pPr>
            <a:r>
              <a:rPr lang="en-US" altLang="en-US" smtClean="0">
                <a:solidFill>
                  <a:srgbClr val="000000"/>
                </a:solidFill>
                <a:ea typeface="ＭＳ Ｐゴシック" pitchFamily="34" charset="-128"/>
              </a:rPr>
              <a:t> </a:t>
            </a:r>
            <a:r>
              <a:rPr lang="en-AU" altLang="en-US" sz="1800" i="1" smtClean="0">
                <a:solidFill>
                  <a:srgbClr val="000000"/>
                </a:solidFill>
                <a:ea typeface="ＭＳ Ｐゴシック" pitchFamily="34" charset="-128"/>
              </a:rPr>
              <a:t>Source: Communicating with Children: Helping Children in Distress and Caring for Child Survivors. </a:t>
            </a:r>
            <a:endParaRPr lang="en-GB" altLang="en-US" sz="1800" i="1" smtClean="0">
              <a:solidFill>
                <a:srgbClr val="000000"/>
              </a:solidFill>
              <a:ea typeface="ＭＳ Ｐゴシック" pitchFamily="34" charset="-128"/>
            </a:endParaRPr>
          </a:p>
        </p:txBody>
      </p:sp>
    </p:spTree>
    <p:extLst>
      <p:ext uri="{BB962C8B-B14F-4D97-AF65-F5344CB8AC3E}">
        <p14:creationId xmlns:p14="http://schemas.microsoft.com/office/powerpoint/2010/main" val="42761234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defRPr/>
            </a:pPr>
            <a:r>
              <a:rPr lang="en-IE" b="1">
                <a:solidFill>
                  <a:srgbClr val="000000"/>
                </a:solidFill>
              </a:rPr>
              <a:t>Active Listening</a:t>
            </a:r>
          </a:p>
        </p:txBody>
      </p:sp>
      <p:sp>
        <p:nvSpPr>
          <p:cNvPr id="46083" name="Content Placeholder 2"/>
          <p:cNvSpPr>
            <a:spLocks noGrp="1"/>
          </p:cNvSpPr>
          <p:nvPr>
            <p:ph idx="1"/>
          </p:nvPr>
        </p:nvSpPr>
        <p:spPr>
          <a:xfrm>
            <a:off x="250825" y="1700213"/>
            <a:ext cx="8642350" cy="4392612"/>
          </a:xfrm>
        </p:spPr>
        <p:txBody>
          <a:bodyPr/>
          <a:lstStyle/>
          <a:p>
            <a:pPr marL="0" indent="0">
              <a:defRPr/>
            </a:pPr>
            <a:r>
              <a:rPr lang="en-IE" altLang="en-US" dirty="0" smtClean="0">
                <a:solidFill>
                  <a:srgbClr val="000000"/>
                </a:solidFill>
                <a:ea typeface="+mn-ea"/>
              </a:rPr>
              <a:t>Effective listening is active not passive.</a:t>
            </a:r>
          </a:p>
          <a:p>
            <a:pPr marL="0" indent="0">
              <a:defRPr/>
            </a:pPr>
            <a:endParaRPr lang="en-IE" altLang="en-US" dirty="0" smtClean="0">
              <a:solidFill>
                <a:srgbClr val="000000"/>
              </a:solidFill>
              <a:ea typeface="+mn-ea"/>
            </a:endParaRPr>
          </a:p>
          <a:p>
            <a:pPr>
              <a:buFont typeface="Wingdings" panose="05000000000000000000" pitchFamily="2" charset="2"/>
              <a:buChar char="ü"/>
              <a:defRPr/>
            </a:pPr>
            <a:r>
              <a:rPr lang="en-IE" altLang="en-US" dirty="0" smtClean="0">
                <a:solidFill>
                  <a:srgbClr val="000000"/>
                </a:solidFill>
                <a:ea typeface="+mn-ea"/>
              </a:rPr>
              <a:t>Show interest in the child. </a:t>
            </a:r>
            <a:endParaRPr lang="en-GB" altLang="en-US" i="1" dirty="0" smtClean="0">
              <a:solidFill>
                <a:srgbClr val="000000"/>
              </a:solidFill>
              <a:ea typeface="+mn-ea"/>
            </a:endParaRPr>
          </a:p>
          <a:p>
            <a:pPr>
              <a:buFont typeface="Wingdings" panose="05000000000000000000" pitchFamily="2" charset="2"/>
              <a:buChar char="ü"/>
              <a:defRPr/>
            </a:pPr>
            <a:r>
              <a:rPr lang="en-IE" altLang="en-US" dirty="0" smtClean="0">
                <a:solidFill>
                  <a:srgbClr val="000000"/>
                </a:solidFill>
                <a:ea typeface="+mn-ea"/>
              </a:rPr>
              <a:t>First understand what the child means.</a:t>
            </a:r>
          </a:p>
          <a:p>
            <a:pPr>
              <a:buFont typeface="Wingdings" panose="05000000000000000000" pitchFamily="2" charset="2"/>
              <a:buChar char="ü"/>
              <a:defRPr/>
            </a:pPr>
            <a:r>
              <a:rPr lang="en-IE" altLang="en-US" dirty="0" smtClean="0">
                <a:solidFill>
                  <a:srgbClr val="000000"/>
                </a:solidFill>
                <a:ea typeface="+mn-ea"/>
              </a:rPr>
              <a:t>Then communicate this to them. </a:t>
            </a:r>
          </a:p>
          <a:p>
            <a:pPr>
              <a:buFontTx/>
              <a:buChar char="•"/>
              <a:defRPr/>
            </a:pPr>
            <a:endParaRPr lang="en-GB" altLang="en-US" b="1" i="1" dirty="0" smtClean="0">
              <a:solidFill>
                <a:srgbClr val="000000"/>
              </a:solidFill>
              <a:ea typeface="+mn-ea"/>
            </a:endParaRPr>
          </a:p>
          <a:p>
            <a:pPr>
              <a:buFontTx/>
              <a:buChar char="•"/>
              <a:defRPr/>
            </a:pPr>
            <a:r>
              <a:rPr lang="en-IE" altLang="en-US" dirty="0" smtClean="0">
                <a:solidFill>
                  <a:srgbClr val="000000"/>
                </a:solidFill>
                <a:ea typeface="+mn-ea"/>
              </a:rPr>
              <a:t>Paraphrasing, reflecting back and summarising are active listening techniques. </a:t>
            </a:r>
          </a:p>
          <a:p>
            <a:pPr>
              <a:buFontTx/>
              <a:buChar char="•"/>
              <a:defRPr/>
            </a:pPr>
            <a:r>
              <a:rPr lang="en-IE" altLang="en-US" dirty="0" smtClean="0">
                <a:solidFill>
                  <a:srgbClr val="000000"/>
                </a:solidFill>
                <a:ea typeface="+mn-ea"/>
              </a:rPr>
              <a:t>They can help where a story is complicated and we need to understand clearly. </a:t>
            </a:r>
          </a:p>
          <a:p>
            <a:pPr>
              <a:defRPr/>
            </a:pPr>
            <a:endParaRPr lang="en-GB" altLang="en-US" dirty="0" smtClean="0">
              <a:solidFill>
                <a:srgbClr val="000000"/>
              </a:solidFill>
              <a:ea typeface="+mn-ea"/>
            </a:endParaRPr>
          </a:p>
          <a:p>
            <a:pPr marL="342900" lvl="1" indent="-342900" algn="ctr">
              <a:buFontTx/>
              <a:buNone/>
              <a:defRPr/>
            </a:pPr>
            <a:r>
              <a:rPr lang="en-AU" altLang="en-US" sz="1800" i="1" dirty="0" smtClean="0">
                <a:solidFill>
                  <a:srgbClr val="000000"/>
                </a:solidFill>
              </a:rPr>
              <a:t>Source: Communicating with Children: Helping Children in Distress </a:t>
            </a:r>
            <a:endParaRPr lang="en-GB" altLang="en-US" sz="1800" dirty="0" smtClean="0">
              <a:solidFill>
                <a:srgbClr val="000000"/>
              </a:solidFill>
            </a:endParaRPr>
          </a:p>
          <a:p>
            <a:pPr>
              <a:defRPr/>
            </a:pPr>
            <a:endParaRPr lang="en-GB" altLang="en-US" dirty="0" smtClean="0">
              <a:solidFill>
                <a:srgbClr val="000000"/>
              </a:solidFill>
              <a:ea typeface="+mn-ea"/>
            </a:endParaRPr>
          </a:p>
        </p:txBody>
      </p:sp>
    </p:spTree>
    <p:extLst>
      <p:ext uri="{BB962C8B-B14F-4D97-AF65-F5344CB8AC3E}">
        <p14:creationId xmlns:p14="http://schemas.microsoft.com/office/powerpoint/2010/main" val="17664338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defRPr/>
            </a:pPr>
            <a:r>
              <a:rPr lang="en-IE" b="1">
                <a:solidFill>
                  <a:srgbClr val="000000"/>
                </a:solidFill>
              </a:rPr>
              <a:t>Paraphrasing</a:t>
            </a:r>
            <a:endParaRPr lang="en-GB">
              <a:solidFill>
                <a:srgbClr val="000000"/>
              </a:solidFill>
            </a:endParaRPr>
          </a:p>
        </p:txBody>
      </p:sp>
      <p:sp>
        <p:nvSpPr>
          <p:cNvPr id="38915" name="Content Placeholder 2"/>
          <p:cNvSpPr>
            <a:spLocks noGrp="1"/>
          </p:cNvSpPr>
          <p:nvPr>
            <p:ph idx="1"/>
          </p:nvPr>
        </p:nvSpPr>
        <p:spPr>
          <a:xfrm>
            <a:off x="250825" y="1700213"/>
            <a:ext cx="8497888" cy="4392612"/>
          </a:xfrm>
        </p:spPr>
        <p:txBody>
          <a:bodyPr/>
          <a:lstStyle/>
          <a:p>
            <a:pPr>
              <a:buFontTx/>
              <a:buChar char="•"/>
              <a:defRPr/>
            </a:pPr>
            <a:endParaRPr lang="en-IE" altLang="en-US" smtClean="0">
              <a:solidFill>
                <a:srgbClr val="000000"/>
              </a:solidFill>
              <a:ea typeface="ＭＳ Ｐゴシック" pitchFamily="34" charset="-128"/>
            </a:endParaRPr>
          </a:p>
          <a:p>
            <a:pPr>
              <a:defRPr/>
            </a:pPr>
            <a:r>
              <a:rPr lang="en-IE" altLang="en-US" sz="2800" smtClean="0">
                <a:solidFill>
                  <a:srgbClr val="000000"/>
                </a:solidFill>
                <a:ea typeface="ＭＳ Ｐゴシック" pitchFamily="34" charset="-128"/>
              </a:rPr>
              <a:t>Communicates that you have heard and understood. </a:t>
            </a:r>
          </a:p>
          <a:p>
            <a:pPr>
              <a:defRPr/>
            </a:pPr>
            <a:endParaRPr lang="en-IE" altLang="en-US" sz="2800" smtClean="0">
              <a:solidFill>
                <a:srgbClr val="000000"/>
              </a:solidFill>
              <a:ea typeface="ＭＳ Ｐゴシック" pitchFamily="34" charset="-128"/>
            </a:endParaRPr>
          </a:p>
          <a:p>
            <a:pPr>
              <a:defRPr/>
            </a:pPr>
            <a:r>
              <a:rPr lang="en-IE" altLang="en-US" sz="2800" smtClean="0">
                <a:solidFill>
                  <a:srgbClr val="000000"/>
                </a:solidFill>
                <a:ea typeface="ＭＳ Ｐゴシック" pitchFamily="34" charset="-128"/>
              </a:rPr>
              <a:t>They can then verify the accuracy of what you have understood. </a:t>
            </a:r>
          </a:p>
          <a:p>
            <a:pPr>
              <a:defRPr/>
            </a:pPr>
            <a:endParaRPr lang="en-IE" altLang="en-US" sz="2800" smtClean="0">
              <a:solidFill>
                <a:srgbClr val="000000"/>
              </a:solidFill>
              <a:ea typeface="ＭＳ Ｐゴシック" pitchFamily="34" charset="-128"/>
            </a:endParaRPr>
          </a:p>
          <a:p>
            <a:pPr>
              <a:buFont typeface="Wingdings" pitchFamily="2" charset="2"/>
              <a:buChar char="ü"/>
              <a:defRPr/>
            </a:pPr>
            <a:r>
              <a:rPr lang="en-IE" altLang="en-US" sz="2800" smtClean="0">
                <a:solidFill>
                  <a:srgbClr val="000000"/>
                </a:solidFill>
                <a:ea typeface="ＭＳ Ｐゴシック" pitchFamily="34" charset="-128"/>
              </a:rPr>
              <a:t>Select your own words to describe the other’s experience. </a:t>
            </a:r>
          </a:p>
          <a:p>
            <a:pPr>
              <a:buFont typeface="Wingdings" pitchFamily="2" charset="2"/>
              <a:buChar char="ü"/>
              <a:defRPr/>
            </a:pPr>
            <a:r>
              <a:rPr lang="en-IE" altLang="en-US" sz="2800" smtClean="0">
                <a:solidFill>
                  <a:srgbClr val="000000"/>
                </a:solidFill>
                <a:ea typeface="ＭＳ Ｐゴシック" pitchFamily="34" charset="-128"/>
              </a:rPr>
              <a:t>Don’t add to or distort the other’s meaning.</a:t>
            </a:r>
            <a:endParaRPr lang="en-GB" altLang="en-US" sz="2800" i="1" smtClean="0">
              <a:solidFill>
                <a:srgbClr val="000000"/>
              </a:solidFill>
              <a:ea typeface="ＭＳ Ｐゴシック" pitchFamily="34" charset="-128"/>
            </a:endParaRPr>
          </a:p>
          <a:p>
            <a:pPr algn="ctr">
              <a:defRPr/>
            </a:pPr>
            <a:endParaRPr lang="en-GB" altLang="en-US" sz="1800" i="1" smtClean="0">
              <a:solidFill>
                <a:srgbClr val="000000"/>
              </a:solidFill>
              <a:ea typeface="ＭＳ Ｐゴシック" pitchFamily="34" charset="-128"/>
            </a:endParaRPr>
          </a:p>
          <a:p>
            <a:pPr algn="ctr">
              <a:defRPr/>
            </a:pPr>
            <a:r>
              <a:rPr lang="en-GB" altLang="en-US" sz="1800" i="1" smtClean="0">
                <a:solidFill>
                  <a:srgbClr val="000000"/>
                </a:solidFill>
                <a:ea typeface="ＭＳ Ｐゴシック" pitchFamily="34" charset="-128"/>
              </a:rPr>
              <a:t>Source: Active Listening Skills Hand Out</a:t>
            </a:r>
          </a:p>
        </p:txBody>
      </p:sp>
    </p:spTree>
    <p:extLst>
      <p:ext uri="{BB962C8B-B14F-4D97-AF65-F5344CB8AC3E}">
        <p14:creationId xmlns:p14="http://schemas.microsoft.com/office/powerpoint/2010/main" val="20438730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dirty="0" smtClean="0">
                <a:solidFill>
                  <a:srgbClr val="000000"/>
                </a:solidFill>
                <a:ea typeface="ＭＳ Ｐゴシック" pitchFamily="34" charset="-128"/>
              </a:rPr>
              <a:t/>
            </a:r>
            <a:br>
              <a:rPr lang="en-GB" altLang="en-US" cap="none" dirty="0" smtClean="0">
                <a:solidFill>
                  <a:srgbClr val="000000"/>
                </a:solidFill>
                <a:ea typeface="ＭＳ Ｐゴシック" pitchFamily="34" charset="-128"/>
              </a:rPr>
            </a:br>
            <a:r>
              <a:rPr lang="en-GB" altLang="en-US" cap="none" dirty="0" smtClean="0">
                <a:solidFill>
                  <a:srgbClr val="000000"/>
                </a:solidFill>
                <a:ea typeface="ＭＳ Ｐゴシック" pitchFamily="34" charset="-128"/>
              </a:rPr>
              <a:t>SESSION 1 – EXERCISE 1</a:t>
            </a:r>
          </a:p>
        </p:txBody>
      </p:sp>
      <p:sp>
        <p:nvSpPr>
          <p:cNvPr id="4099" name="Text Placeholder 2"/>
          <p:cNvSpPr>
            <a:spLocks noGrp="1"/>
          </p:cNvSpPr>
          <p:nvPr>
            <p:ph type="body" idx="1"/>
          </p:nvPr>
        </p:nvSpPr>
        <p:spPr/>
        <p:txBody>
          <a:bodyPr/>
          <a:lstStyle/>
          <a:p>
            <a:pPr algn="ctr">
              <a:defRPr/>
            </a:pPr>
            <a:r>
              <a:rPr lang="en-GB" sz="3600" b="1">
                <a:solidFill>
                  <a:srgbClr val="000000"/>
                </a:solidFill>
              </a:rPr>
              <a:t>What is Communication?</a:t>
            </a:r>
          </a:p>
        </p:txBody>
      </p:sp>
    </p:spTree>
    <p:extLst>
      <p:ext uri="{BB962C8B-B14F-4D97-AF65-F5344CB8AC3E}">
        <p14:creationId xmlns:p14="http://schemas.microsoft.com/office/powerpoint/2010/main" val="176854102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defRPr/>
            </a:pPr>
            <a:r>
              <a:rPr lang="en-IE" b="1">
                <a:solidFill>
                  <a:srgbClr val="000000"/>
                </a:solidFill>
              </a:rPr>
              <a:t>Summarising</a:t>
            </a:r>
          </a:p>
        </p:txBody>
      </p:sp>
      <p:sp>
        <p:nvSpPr>
          <p:cNvPr id="34819" name="Content Placeholder 2"/>
          <p:cNvSpPr>
            <a:spLocks noGrp="1"/>
          </p:cNvSpPr>
          <p:nvPr>
            <p:ph idx="1"/>
          </p:nvPr>
        </p:nvSpPr>
        <p:spPr>
          <a:xfrm>
            <a:off x="250825" y="1700213"/>
            <a:ext cx="8480425" cy="4392612"/>
          </a:xfrm>
        </p:spPr>
        <p:txBody>
          <a:bodyPr/>
          <a:lstStyle/>
          <a:p>
            <a:pPr marL="0" indent="0">
              <a:defRPr/>
            </a:pPr>
            <a:endParaRPr lang="en-IE" altLang="en-US" sz="2800" smtClean="0">
              <a:solidFill>
                <a:srgbClr val="000000"/>
              </a:solidFill>
              <a:ea typeface="ＭＳ Ｐゴシック" pitchFamily="34" charset="-128"/>
            </a:endParaRPr>
          </a:p>
          <a:p>
            <a:pPr marL="0" indent="0">
              <a:buFontTx/>
              <a:buChar char="•"/>
              <a:defRPr/>
            </a:pPr>
            <a:r>
              <a:rPr lang="en-IE" altLang="en-US" sz="2800" smtClean="0">
                <a:solidFill>
                  <a:srgbClr val="000000"/>
                </a:solidFill>
                <a:ea typeface="ＭＳ Ｐゴシック" pitchFamily="34" charset="-128"/>
              </a:rPr>
              <a:t>Clarifies points made.</a:t>
            </a:r>
          </a:p>
          <a:p>
            <a:pPr marL="0" indent="0">
              <a:buFontTx/>
              <a:buChar char="•"/>
              <a:defRPr/>
            </a:pPr>
            <a:r>
              <a:rPr lang="en-IE" altLang="en-US" sz="2800" smtClean="0">
                <a:solidFill>
                  <a:srgbClr val="000000"/>
                </a:solidFill>
                <a:ea typeface="ＭＳ Ｐゴシック" pitchFamily="34" charset="-128"/>
              </a:rPr>
              <a:t>Pulls together / reorganises the person’s points so they can be reviewed, confirmed or corrected.</a:t>
            </a:r>
          </a:p>
          <a:p>
            <a:pPr marL="0" indent="0">
              <a:defRPr/>
            </a:pPr>
            <a:endParaRPr lang="en-GB" altLang="en-US" sz="2800" i="1" smtClean="0">
              <a:solidFill>
                <a:srgbClr val="000000"/>
              </a:solidFill>
              <a:ea typeface="ＭＳ Ｐゴシック" pitchFamily="34" charset="-128"/>
            </a:endParaRPr>
          </a:p>
          <a:p>
            <a:pPr marL="0" indent="0">
              <a:buFont typeface="Wingdings" pitchFamily="2" charset="2"/>
              <a:buChar char="ü"/>
              <a:defRPr/>
            </a:pPr>
            <a:r>
              <a:rPr lang="en-IE" altLang="en-US" sz="2800" smtClean="0">
                <a:solidFill>
                  <a:srgbClr val="000000"/>
                </a:solidFill>
                <a:ea typeface="ＭＳ Ｐゴシック" pitchFamily="34" charset="-128"/>
              </a:rPr>
              <a:t>Put together the key ideas/feelings into broad statements.</a:t>
            </a:r>
            <a:endParaRPr lang="en-GB" altLang="en-US" sz="2800" i="1" smtClean="0">
              <a:solidFill>
                <a:srgbClr val="000000"/>
              </a:solidFill>
              <a:ea typeface="ＭＳ Ｐゴシック" pitchFamily="34" charset="-128"/>
            </a:endParaRPr>
          </a:p>
          <a:p>
            <a:pPr marL="0" indent="0">
              <a:buFont typeface="Wingdings" pitchFamily="2" charset="2"/>
              <a:buChar char="ü"/>
              <a:defRPr/>
            </a:pPr>
            <a:r>
              <a:rPr lang="en-IE" altLang="en-US" sz="2800" smtClean="0">
                <a:solidFill>
                  <a:srgbClr val="000000"/>
                </a:solidFill>
                <a:ea typeface="ＭＳ Ｐゴシック" pitchFamily="34" charset="-128"/>
              </a:rPr>
              <a:t>Do not add to what the person has said. </a:t>
            </a:r>
          </a:p>
          <a:p>
            <a:pPr marL="0" indent="0">
              <a:buFont typeface="Wingdings" pitchFamily="2" charset="2"/>
              <a:buChar char="ü"/>
              <a:defRPr/>
            </a:pPr>
            <a:r>
              <a:rPr lang="en-IE" altLang="en-US" sz="2800" smtClean="0">
                <a:solidFill>
                  <a:srgbClr val="000000"/>
                </a:solidFill>
                <a:ea typeface="ＭＳ Ｐゴシック" pitchFamily="34" charset="-128"/>
              </a:rPr>
              <a:t>Avoid interpretations and evaluations.</a:t>
            </a:r>
            <a:endParaRPr lang="en-GB" altLang="en-US" sz="2800" i="1" smtClean="0">
              <a:solidFill>
                <a:srgbClr val="000000"/>
              </a:solidFill>
              <a:ea typeface="ＭＳ Ｐゴシック" pitchFamily="34" charset="-128"/>
            </a:endParaRPr>
          </a:p>
          <a:p>
            <a:pPr marL="0" indent="0">
              <a:defRPr/>
            </a:pPr>
            <a:endParaRPr lang="en-IE" altLang="en-US" sz="2800" smtClean="0">
              <a:solidFill>
                <a:srgbClr val="000000"/>
              </a:solidFill>
              <a:ea typeface="ＭＳ Ｐゴシック" pitchFamily="34" charset="-128"/>
            </a:endParaRPr>
          </a:p>
          <a:p>
            <a:pPr marL="0" indent="0">
              <a:defRPr/>
            </a:pPr>
            <a:endParaRPr lang="en-IE" altLang="en-US" sz="2800" i="1" smtClean="0">
              <a:solidFill>
                <a:srgbClr val="000000"/>
              </a:solidFill>
              <a:ea typeface="ＭＳ Ｐゴシック" pitchFamily="34" charset="-128"/>
            </a:endParaRPr>
          </a:p>
          <a:p>
            <a:pPr marL="0" indent="0">
              <a:defRPr/>
            </a:pPr>
            <a:endParaRPr lang="en-GB" altLang="en-US" sz="2800" i="1" smtClean="0">
              <a:solidFill>
                <a:srgbClr val="000000"/>
              </a:solidFill>
              <a:ea typeface="ＭＳ Ｐゴシック" pitchFamily="34" charset="-128"/>
            </a:endParaRPr>
          </a:p>
          <a:p>
            <a:pPr marL="0" indent="0" algn="ctr">
              <a:defRPr/>
            </a:pPr>
            <a:r>
              <a:rPr lang="en-GB" altLang="en-US" sz="2000" i="1" smtClean="0">
                <a:solidFill>
                  <a:srgbClr val="000000"/>
                </a:solidFill>
                <a:ea typeface="ＭＳ Ｐゴシック" pitchFamily="34" charset="-128"/>
              </a:rPr>
              <a:t>Source: Active Listening Skills Hand Out</a:t>
            </a:r>
          </a:p>
        </p:txBody>
      </p:sp>
    </p:spTree>
    <p:extLst>
      <p:ext uri="{BB962C8B-B14F-4D97-AF65-F5344CB8AC3E}">
        <p14:creationId xmlns:p14="http://schemas.microsoft.com/office/powerpoint/2010/main" val="11799878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defRPr/>
            </a:pPr>
            <a:r>
              <a:rPr lang="en-IE" b="1">
                <a:solidFill>
                  <a:srgbClr val="000000"/>
                </a:solidFill>
              </a:rPr>
              <a:t>Reflecting Back: </a:t>
            </a:r>
            <a:endParaRPr lang="en-GB">
              <a:solidFill>
                <a:srgbClr val="000000"/>
              </a:solidFill>
            </a:endParaRPr>
          </a:p>
        </p:txBody>
      </p:sp>
      <p:sp>
        <p:nvSpPr>
          <p:cNvPr id="35843" name="Content Placeholder 2"/>
          <p:cNvSpPr>
            <a:spLocks noGrp="1"/>
          </p:cNvSpPr>
          <p:nvPr>
            <p:ph idx="1"/>
          </p:nvPr>
        </p:nvSpPr>
        <p:spPr>
          <a:xfrm>
            <a:off x="250825" y="1700213"/>
            <a:ext cx="8569325" cy="4392612"/>
          </a:xfrm>
        </p:spPr>
        <p:txBody>
          <a:bodyPr/>
          <a:lstStyle/>
          <a:p>
            <a:pPr>
              <a:buFontTx/>
              <a:buChar char="•"/>
              <a:defRPr/>
            </a:pPr>
            <a:endParaRPr lang="en-IE" altLang="en-US" sz="2800" smtClean="0">
              <a:solidFill>
                <a:srgbClr val="000000"/>
              </a:solidFill>
              <a:ea typeface="ＭＳ Ｐゴシック" pitchFamily="34" charset="-128"/>
            </a:endParaRPr>
          </a:p>
          <a:p>
            <a:pPr>
              <a:buFontTx/>
              <a:buChar char="•"/>
              <a:defRPr/>
            </a:pPr>
            <a:r>
              <a:rPr lang="en-IE" altLang="en-US" sz="2800" smtClean="0">
                <a:solidFill>
                  <a:srgbClr val="000000"/>
                </a:solidFill>
                <a:ea typeface="ＭＳ Ｐゴシック" pitchFamily="34" charset="-128"/>
              </a:rPr>
              <a:t>Mirrors meaning and feeling of what has been said.</a:t>
            </a:r>
          </a:p>
          <a:p>
            <a:pPr>
              <a:buFontTx/>
              <a:buChar char="•"/>
              <a:defRPr/>
            </a:pPr>
            <a:r>
              <a:rPr lang="en-IE" altLang="en-US" sz="2800" smtClean="0">
                <a:solidFill>
                  <a:srgbClr val="000000"/>
                </a:solidFill>
                <a:ea typeface="ＭＳ Ｐゴシック" pitchFamily="34" charset="-128"/>
              </a:rPr>
              <a:t>Helps the child feel understood, accepted and encouraged to share. </a:t>
            </a:r>
          </a:p>
          <a:p>
            <a:pPr>
              <a:buFontTx/>
              <a:buChar char="•"/>
              <a:defRPr/>
            </a:pPr>
            <a:endParaRPr lang="en-IE" altLang="en-US" sz="2800" smtClean="0">
              <a:solidFill>
                <a:srgbClr val="000000"/>
              </a:solidFill>
              <a:ea typeface="ＭＳ Ｐゴシック" pitchFamily="34" charset="-128"/>
            </a:endParaRPr>
          </a:p>
          <a:p>
            <a:pPr>
              <a:buFont typeface="Wingdings" pitchFamily="2" charset="2"/>
              <a:buChar char="ü"/>
              <a:defRPr/>
            </a:pPr>
            <a:r>
              <a:rPr lang="en-IE" altLang="en-US" sz="2800" smtClean="0">
                <a:solidFill>
                  <a:srgbClr val="000000"/>
                </a:solidFill>
                <a:ea typeface="ＭＳ Ｐゴシック" pitchFamily="34" charset="-128"/>
              </a:rPr>
              <a:t>Accurately identify the child’s feelings</a:t>
            </a:r>
          </a:p>
          <a:p>
            <a:pPr>
              <a:buFont typeface="Wingdings" pitchFamily="2" charset="2"/>
              <a:buChar char="ü"/>
              <a:defRPr/>
            </a:pPr>
            <a:r>
              <a:rPr lang="en-IE" altLang="en-US" sz="2800" smtClean="0">
                <a:solidFill>
                  <a:srgbClr val="000000"/>
                </a:solidFill>
                <a:ea typeface="ＭＳ Ｐゴシック" pitchFamily="34" charset="-128"/>
              </a:rPr>
              <a:t>Select with sensitivity the appropriate time, tone of voice and words to use. </a:t>
            </a:r>
          </a:p>
          <a:p>
            <a:pPr>
              <a:buFontTx/>
              <a:buChar char="•"/>
              <a:defRPr/>
            </a:pPr>
            <a:endParaRPr lang="en-IE" altLang="en-US" sz="2800" smtClean="0">
              <a:solidFill>
                <a:srgbClr val="000000"/>
              </a:solidFill>
              <a:ea typeface="ＭＳ Ｐゴシック" pitchFamily="34" charset="-128"/>
            </a:endParaRPr>
          </a:p>
          <a:p>
            <a:pPr algn="ctr">
              <a:defRPr/>
            </a:pPr>
            <a:r>
              <a:rPr lang="en-IE" altLang="en-US" i="1" smtClean="0">
                <a:solidFill>
                  <a:srgbClr val="000000"/>
                </a:solidFill>
                <a:ea typeface="ＭＳ Ｐゴシック" pitchFamily="34" charset="-128"/>
              </a:rPr>
              <a:t>  </a:t>
            </a:r>
            <a:r>
              <a:rPr lang="en-GB" altLang="en-US" sz="1800" i="1" smtClean="0">
                <a:solidFill>
                  <a:srgbClr val="000000"/>
                </a:solidFill>
                <a:ea typeface="ＭＳ Ｐゴシック" pitchFamily="34" charset="-128"/>
              </a:rPr>
              <a:t>Source: Active Listening Skills Hand Out</a:t>
            </a:r>
          </a:p>
        </p:txBody>
      </p:sp>
    </p:spTree>
    <p:extLst>
      <p:ext uri="{BB962C8B-B14F-4D97-AF65-F5344CB8AC3E}">
        <p14:creationId xmlns:p14="http://schemas.microsoft.com/office/powerpoint/2010/main" val="313166355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defRPr/>
            </a:pPr>
            <a:r>
              <a:rPr lang="en-GB" b="1">
                <a:solidFill>
                  <a:srgbClr val="000000"/>
                </a:solidFill>
              </a:rPr>
              <a:t>Verbal Communication EXERCISE</a:t>
            </a:r>
          </a:p>
        </p:txBody>
      </p:sp>
      <p:sp>
        <p:nvSpPr>
          <p:cNvPr id="3" name="Content Placeholder 2"/>
          <p:cNvSpPr>
            <a:spLocks noGrp="1"/>
          </p:cNvSpPr>
          <p:nvPr>
            <p:ph idx="1"/>
          </p:nvPr>
        </p:nvSpPr>
        <p:spPr/>
        <p:txBody>
          <a:bodyPr/>
          <a:lstStyle/>
          <a:p>
            <a:pPr>
              <a:defRPr/>
            </a:pPr>
            <a:r>
              <a:rPr lang="en-GB" b="1" dirty="0" smtClean="0">
                <a:solidFill>
                  <a:srgbClr val="000000"/>
                </a:solidFill>
                <a:ea typeface="+mn-ea"/>
              </a:rPr>
              <a:t>A</a:t>
            </a:r>
            <a:r>
              <a:rPr lang="en-GB" dirty="0" smtClean="0">
                <a:solidFill>
                  <a:srgbClr val="000000"/>
                </a:solidFill>
                <a:ea typeface="+mn-ea"/>
              </a:rPr>
              <a:t> has to obtain the maximum information on the habits of </a:t>
            </a:r>
            <a:r>
              <a:rPr lang="en-GB" b="1" dirty="0" smtClean="0">
                <a:solidFill>
                  <a:srgbClr val="000000"/>
                </a:solidFill>
                <a:ea typeface="+mn-ea"/>
              </a:rPr>
              <a:t>B</a:t>
            </a:r>
          </a:p>
          <a:p>
            <a:pPr>
              <a:defRPr/>
            </a:pPr>
            <a:r>
              <a:rPr lang="en-GB" dirty="0" smtClean="0">
                <a:solidFill>
                  <a:srgbClr val="000000"/>
                </a:solidFill>
                <a:ea typeface="+mn-ea"/>
              </a:rPr>
              <a:t>(food, favourite place, earliest memory, best holiday) by: </a:t>
            </a:r>
          </a:p>
          <a:p>
            <a:pPr>
              <a:defRPr/>
            </a:pPr>
            <a:endParaRPr lang="en-GB" dirty="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Asking questions </a:t>
            </a:r>
            <a:r>
              <a:rPr lang="en-GB" b="1" dirty="0" smtClean="0">
                <a:solidFill>
                  <a:srgbClr val="000000"/>
                </a:solidFill>
                <a:ea typeface="+mn-ea"/>
              </a:rPr>
              <a:t>without B </a:t>
            </a:r>
            <a:r>
              <a:rPr lang="en-GB" dirty="0" smtClean="0">
                <a:solidFill>
                  <a:srgbClr val="000000"/>
                </a:solidFill>
                <a:ea typeface="+mn-ea"/>
              </a:rPr>
              <a:t>answering yes or no</a:t>
            </a:r>
          </a:p>
          <a:p>
            <a:pPr>
              <a:buFont typeface="Arial" panose="020B0604020202020204" pitchFamily="34" charset="0"/>
              <a:buChar char="•"/>
              <a:defRPr/>
            </a:pPr>
            <a:r>
              <a:rPr lang="en-GB" dirty="0" smtClean="0">
                <a:solidFill>
                  <a:srgbClr val="000000"/>
                </a:solidFill>
                <a:ea typeface="+mn-ea"/>
              </a:rPr>
              <a:t>Without using closed questions</a:t>
            </a:r>
          </a:p>
          <a:p>
            <a:pPr marL="0" indent="0">
              <a:defRPr/>
            </a:pPr>
            <a:endParaRPr lang="en-GB" dirty="0">
              <a:solidFill>
                <a:srgbClr val="000000"/>
              </a:solidFill>
              <a:ea typeface="+mn-ea"/>
            </a:endParaRPr>
          </a:p>
          <a:p>
            <a:pPr marL="0" indent="0">
              <a:defRPr/>
            </a:pPr>
            <a:r>
              <a:rPr lang="en-GB" b="1" dirty="0" smtClean="0">
                <a:solidFill>
                  <a:srgbClr val="000000"/>
                </a:solidFill>
                <a:ea typeface="+mn-ea"/>
              </a:rPr>
              <a:t>C </a:t>
            </a:r>
            <a:r>
              <a:rPr lang="en-GB" dirty="0" smtClean="0">
                <a:solidFill>
                  <a:srgbClr val="000000"/>
                </a:solidFill>
                <a:ea typeface="+mn-ea"/>
              </a:rPr>
              <a:t>observes and </a:t>
            </a:r>
            <a:r>
              <a:rPr lang="en-GB" b="1" dirty="0" smtClean="0">
                <a:solidFill>
                  <a:srgbClr val="000000"/>
                </a:solidFill>
                <a:ea typeface="+mn-ea"/>
              </a:rPr>
              <a:t>BUZZES</a:t>
            </a:r>
            <a:r>
              <a:rPr lang="en-GB" dirty="0" smtClean="0">
                <a:solidFill>
                  <a:srgbClr val="000000"/>
                </a:solidFill>
                <a:ea typeface="+mn-ea"/>
              </a:rPr>
              <a:t> each time: </a:t>
            </a:r>
          </a:p>
          <a:p>
            <a:pPr marL="0" indent="0">
              <a:defRPr/>
            </a:pPr>
            <a:endParaRPr lang="en-GB" dirty="0" smtClean="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A uses a closed question, or </a:t>
            </a:r>
          </a:p>
          <a:p>
            <a:pPr>
              <a:buFont typeface="Arial" panose="020B0604020202020204" pitchFamily="34" charset="0"/>
              <a:buChar char="•"/>
              <a:defRPr/>
            </a:pPr>
            <a:r>
              <a:rPr lang="en-GB" dirty="0" smtClean="0">
                <a:solidFill>
                  <a:srgbClr val="000000"/>
                </a:solidFill>
                <a:ea typeface="+mn-ea"/>
              </a:rPr>
              <a:t>B answers with yes / no</a:t>
            </a:r>
          </a:p>
          <a:p>
            <a:pPr>
              <a:buFont typeface="Arial" panose="020B0604020202020204" pitchFamily="34" charset="0"/>
              <a:buChar char="•"/>
              <a:defRPr/>
            </a:pPr>
            <a:endParaRPr lang="en-GB" dirty="0">
              <a:solidFill>
                <a:srgbClr val="000000"/>
              </a:solidFill>
              <a:ea typeface="+mn-ea"/>
            </a:endParaRPr>
          </a:p>
        </p:txBody>
      </p:sp>
    </p:spTree>
    <p:extLst>
      <p:ext uri="{BB962C8B-B14F-4D97-AF65-F5344CB8AC3E}">
        <p14:creationId xmlns:p14="http://schemas.microsoft.com/office/powerpoint/2010/main" val="2837754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Verbal Communication…</a:t>
            </a:r>
            <a:endParaRPr lang="en-GB" altLang="en-US" smtClean="0">
              <a:solidFill>
                <a:srgbClr val="000000"/>
              </a:solidFill>
              <a:ea typeface="ＭＳ Ｐゴシック" pitchFamily="34" charset="-128"/>
            </a:endParaRPr>
          </a:p>
        </p:txBody>
      </p:sp>
      <p:sp>
        <p:nvSpPr>
          <p:cNvPr id="3" name="Content Placeholder 2"/>
          <p:cNvSpPr>
            <a:spLocks noGrp="1"/>
          </p:cNvSpPr>
          <p:nvPr>
            <p:ph idx="1"/>
          </p:nvPr>
        </p:nvSpPr>
        <p:spPr>
          <a:xfrm>
            <a:off x="250825" y="1700213"/>
            <a:ext cx="7921625" cy="4392612"/>
          </a:xfrm>
        </p:spPr>
        <p:txBody>
          <a:bodyPr/>
          <a:lstStyle/>
          <a:p>
            <a:pPr>
              <a:defRPr/>
            </a:pPr>
            <a:r>
              <a:rPr lang="en-AU" altLang="en-US" b="1" dirty="0" smtClean="0">
                <a:solidFill>
                  <a:srgbClr val="000000"/>
                </a:solidFill>
                <a:ea typeface="ＭＳ Ｐゴシック" pitchFamily="34" charset="-128"/>
              </a:rPr>
              <a:t>Use Icebreakers</a:t>
            </a:r>
          </a:p>
          <a:p>
            <a:pPr>
              <a:buFontTx/>
              <a:buChar char="•"/>
              <a:defRPr/>
            </a:pPr>
            <a:r>
              <a:rPr lang="en-GB" altLang="en-US" dirty="0" smtClean="0">
                <a:solidFill>
                  <a:srgbClr val="000000"/>
                </a:solidFill>
                <a:ea typeface="ＭＳ Ｐゴシック" pitchFamily="34" charset="-128"/>
              </a:rPr>
              <a:t>Talk about </a:t>
            </a:r>
            <a:r>
              <a:rPr lang="en-GB" altLang="en-US" b="1" dirty="0" smtClean="0">
                <a:solidFill>
                  <a:srgbClr val="000000"/>
                </a:solidFill>
                <a:ea typeface="ＭＳ Ｐゴシック" pitchFamily="34" charset="-128"/>
              </a:rPr>
              <a:t>general topics </a:t>
            </a:r>
            <a:r>
              <a:rPr lang="en-GB" altLang="en-US" dirty="0" smtClean="0">
                <a:solidFill>
                  <a:srgbClr val="000000"/>
                </a:solidFill>
                <a:ea typeface="ＭＳ Ｐゴシック" pitchFamily="34" charset="-128"/>
              </a:rPr>
              <a:t>first to put the child at </a:t>
            </a:r>
            <a:r>
              <a:rPr lang="en-GB" altLang="en-US" b="1" dirty="0" smtClean="0">
                <a:solidFill>
                  <a:srgbClr val="000000"/>
                </a:solidFill>
                <a:ea typeface="ＭＳ Ｐゴシック" pitchFamily="34" charset="-128"/>
              </a:rPr>
              <a:t>ease. </a:t>
            </a:r>
            <a:endParaRPr lang="en-GB" altLang="en-US" dirty="0" smtClean="0">
              <a:solidFill>
                <a:srgbClr val="000000"/>
              </a:solidFill>
              <a:ea typeface="ＭＳ Ｐゴシック" pitchFamily="34" charset="-128"/>
            </a:endParaRPr>
          </a:p>
          <a:p>
            <a:pPr>
              <a:buFontTx/>
              <a:buChar char="•"/>
              <a:defRPr/>
            </a:pPr>
            <a:r>
              <a:rPr lang="en-GB" altLang="en-US" dirty="0" smtClean="0">
                <a:solidFill>
                  <a:srgbClr val="000000"/>
                </a:solidFill>
                <a:ea typeface="ＭＳ Ｐゴシック" pitchFamily="34" charset="-128"/>
              </a:rPr>
              <a:t>This helps and helps you gauge the child’s </a:t>
            </a:r>
            <a:r>
              <a:rPr lang="en-GB" altLang="en-US" b="1" dirty="0" smtClean="0">
                <a:solidFill>
                  <a:srgbClr val="000000"/>
                </a:solidFill>
                <a:ea typeface="ＭＳ Ｐゴシック" pitchFamily="34" charset="-128"/>
              </a:rPr>
              <a:t>verbal capacity.</a:t>
            </a:r>
            <a:endParaRPr lang="en-GB" altLang="en-US" dirty="0" smtClean="0">
              <a:solidFill>
                <a:srgbClr val="000000"/>
              </a:solidFill>
              <a:ea typeface="ＭＳ Ｐゴシック" pitchFamily="34" charset="-128"/>
            </a:endParaRPr>
          </a:p>
          <a:p>
            <a:pPr>
              <a:buFontTx/>
              <a:buChar char="•"/>
              <a:defRPr/>
            </a:pPr>
            <a:endParaRPr lang="en-GB" altLang="en-US" b="1" dirty="0" smtClean="0">
              <a:solidFill>
                <a:srgbClr val="000000"/>
              </a:solidFill>
              <a:ea typeface="ＭＳ Ｐゴシック" pitchFamily="34" charset="-128"/>
            </a:endParaRPr>
          </a:p>
          <a:p>
            <a:pPr>
              <a:defRPr/>
            </a:pPr>
            <a:r>
              <a:rPr lang="en-GB" altLang="en-US" b="1" dirty="0" smtClean="0">
                <a:solidFill>
                  <a:srgbClr val="000000"/>
                </a:solidFill>
                <a:ea typeface="ＭＳ Ｐゴシック" pitchFamily="34" charset="-128"/>
              </a:rPr>
              <a:t>Choose the right words</a:t>
            </a:r>
          </a:p>
          <a:p>
            <a:pPr>
              <a:buFontTx/>
              <a:buChar char="•"/>
              <a:defRPr/>
            </a:pPr>
            <a:r>
              <a:rPr lang="en-US" altLang="en-US" dirty="0" smtClean="0">
                <a:solidFill>
                  <a:srgbClr val="000000"/>
                </a:solidFill>
                <a:ea typeface="ＭＳ Ｐゴシック" pitchFamily="34" charset="-128"/>
              </a:rPr>
              <a:t>Difficult words, sentences, ideas </a:t>
            </a:r>
            <a:r>
              <a:rPr lang="en-US" altLang="en-US" b="1" dirty="0" smtClean="0">
                <a:solidFill>
                  <a:srgbClr val="000000"/>
                </a:solidFill>
                <a:ea typeface="ＭＳ Ｐゴシック" pitchFamily="34" charset="-128"/>
              </a:rPr>
              <a:t>confuse </a:t>
            </a:r>
            <a:r>
              <a:rPr lang="en-US" altLang="en-US" dirty="0" smtClean="0">
                <a:solidFill>
                  <a:srgbClr val="000000"/>
                </a:solidFill>
                <a:ea typeface="ＭＳ Ｐゴシック" pitchFamily="34" charset="-128"/>
              </a:rPr>
              <a:t>children.</a:t>
            </a:r>
            <a:endParaRPr lang="en-US" altLang="en-US" b="1"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Try to explain in a way that </a:t>
            </a:r>
            <a:r>
              <a:rPr lang="en-US" altLang="en-US" b="1" dirty="0" smtClean="0">
                <a:solidFill>
                  <a:srgbClr val="000000"/>
                </a:solidFill>
                <a:ea typeface="ＭＳ Ｐゴシック" pitchFamily="34" charset="-128"/>
              </a:rPr>
              <a:t>links with their experiences.</a:t>
            </a:r>
            <a:endParaRPr lang="en-US" altLang="en-US" dirty="0" smtClean="0">
              <a:solidFill>
                <a:srgbClr val="000000"/>
              </a:solidFill>
              <a:ea typeface="ＭＳ Ｐゴシック" pitchFamily="34" charset="-128"/>
            </a:endParaRPr>
          </a:p>
          <a:p>
            <a:pPr>
              <a:buFontTx/>
              <a:buChar char="•"/>
              <a:defRPr/>
            </a:pPr>
            <a:r>
              <a:rPr lang="en-GB" altLang="en-US" dirty="0" smtClean="0">
                <a:solidFill>
                  <a:srgbClr val="000000"/>
                </a:solidFill>
                <a:ea typeface="ＭＳ Ｐゴシック" pitchFamily="34" charset="-128"/>
              </a:rPr>
              <a:t>Children take words </a:t>
            </a:r>
            <a:r>
              <a:rPr lang="en-GB" altLang="en-US" b="1" dirty="0" smtClean="0">
                <a:solidFill>
                  <a:srgbClr val="000000"/>
                </a:solidFill>
                <a:ea typeface="ＭＳ Ｐゴシック" pitchFamily="34" charset="-128"/>
              </a:rPr>
              <a:t>literally, </a:t>
            </a:r>
            <a:r>
              <a:rPr lang="en-GB" altLang="en-US" dirty="0" smtClean="0">
                <a:solidFill>
                  <a:srgbClr val="000000"/>
                </a:solidFill>
                <a:ea typeface="ＭＳ Ｐゴシック" pitchFamily="34" charset="-128"/>
              </a:rPr>
              <a:t>especially those under 6.</a:t>
            </a:r>
            <a:endParaRPr lang="en-GB" altLang="en-US" b="1" dirty="0" smtClean="0">
              <a:solidFill>
                <a:srgbClr val="000000"/>
              </a:solidFill>
              <a:ea typeface="ＭＳ Ｐゴシック" pitchFamily="34" charset="-128"/>
            </a:endParaRPr>
          </a:p>
          <a:p>
            <a:pPr>
              <a:buFontTx/>
              <a:buChar char="•"/>
              <a:defRPr/>
            </a:pPr>
            <a:r>
              <a:rPr lang="en-GB" altLang="en-US" dirty="0" smtClean="0">
                <a:solidFill>
                  <a:srgbClr val="000000"/>
                </a:solidFill>
                <a:ea typeface="ＭＳ Ｐゴシック" pitchFamily="34" charset="-128"/>
              </a:rPr>
              <a:t>Use concrete language</a:t>
            </a:r>
          </a:p>
          <a:p>
            <a:pPr>
              <a:defRPr/>
            </a:pPr>
            <a:endParaRPr lang="en-GB" altLang="en-US" dirty="0" smtClean="0">
              <a:solidFill>
                <a:srgbClr val="000000"/>
              </a:solidFill>
              <a:ea typeface="ＭＳ Ｐゴシック" pitchFamily="34" charset="-128"/>
            </a:endParaRPr>
          </a:p>
          <a:p>
            <a:pPr algn="ctr">
              <a:defRPr/>
            </a:pPr>
            <a:r>
              <a:rPr lang="en-GB" altLang="en-US" sz="1800" i="1" dirty="0" smtClean="0">
                <a:solidFill>
                  <a:srgbClr val="000000"/>
                </a:solidFill>
                <a:ea typeface="ＭＳ Ｐゴシック" pitchFamily="34" charset="-128"/>
              </a:rPr>
              <a:t>Source: Caring For Child Survivors</a:t>
            </a:r>
          </a:p>
          <a:p>
            <a:pPr>
              <a:defRPr/>
            </a:pPr>
            <a:endParaRPr lang="en-AU" altLang="en-US" b="1" dirty="0" smtClean="0">
              <a:solidFill>
                <a:srgbClr val="000000"/>
              </a:solidFill>
              <a:ea typeface="ＭＳ Ｐゴシック" pitchFamily="34" charset="-128"/>
            </a:endParaRPr>
          </a:p>
          <a:p>
            <a:pPr>
              <a:defRPr/>
            </a:pPr>
            <a:endParaRPr lang="en-AU" altLang="en-US" b="1" dirty="0" smtClean="0">
              <a:solidFill>
                <a:srgbClr val="000000"/>
              </a:solidFill>
              <a:ea typeface="ＭＳ Ｐゴシック" pitchFamily="34" charset="-128"/>
            </a:endParaRPr>
          </a:p>
        </p:txBody>
      </p:sp>
    </p:spTree>
    <p:extLst>
      <p:ext uri="{BB962C8B-B14F-4D97-AF65-F5344CB8AC3E}">
        <p14:creationId xmlns:p14="http://schemas.microsoft.com/office/powerpoint/2010/main" val="235118058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50825" y="836613"/>
            <a:ext cx="8642350" cy="720725"/>
          </a:xfrm>
        </p:spPr>
        <p:txBody>
          <a:bodyPr/>
          <a:lstStyle/>
          <a:p>
            <a:pPr>
              <a:defRPr/>
            </a:pPr>
            <a:r>
              <a:rPr lang="en-US" sz="3000" b="1" kern="1200" dirty="0" smtClean="0">
                <a:solidFill>
                  <a:srgbClr val="000000"/>
                </a:solidFill>
                <a:ea typeface="+mj-ea"/>
              </a:rPr>
              <a:t>Check You </a:t>
            </a:r>
            <a:r>
              <a:rPr lang="en-US" sz="3000" b="1" kern="1200" dirty="0">
                <a:solidFill>
                  <a:srgbClr val="000000"/>
                </a:solidFill>
                <a:ea typeface="+mj-ea"/>
              </a:rPr>
              <a:t>H</a:t>
            </a:r>
            <a:r>
              <a:rPr lang="en-US" sz="3000" b="1" kern="1200" dirty="0" smtClean="0">
                <a:solidFill>
                  <a:srgbClr val="000000"/>
                </a:solidFill>
                <a:ea typeface="+mj-ea"/>
              </a:rPr>
              <a:t>ave Understood / Been Understood</a:t>
            </a:r>
            <a:endParaRPr lang="en-GB" altLang="en-US" sz="3000" dirty="0" smtClean="0">
              <a:solidFill>
                <a:srgbClr val="000000"/>
              </a:solidFill>
              <a:ea typeface="+mj-ea"/>
            </a:endParaRPr>
          </a:p>
        </p:txBody>
      </p:sp>
      <p:sp>
        <p:nvSpPr>
          <p:cNvPr id="3" name="Content Placeholder 2"/>
          <p:cNvSpPr>
            <a:spLocks noGrp="1"/>
          </p:cNvSpPr>
          <p:nvPr>
            <p:ph idx="1"/>
          </p:nvPr>
        </p:nvSpPr>
        <p:spPr>
          <a:xfrm>
            <a:off x="271463" y="1557338"/>
            <a:ext cx="8480425" cy="4392612"/>
          </a:xfrm>
        </p:spPr>
        <p:txBody>
          <a:bodyPr/>
          <a:lstStyle/>
          <a:p>
            <a:pPr marL="0" indent="0">
              <a:defRPr/>
            </a:pPr>
            <a:endParaRPr lang="en-US" altLang="en-US" dirty="0" smtClean="0">
              <a:solidFill>
                <a:srgbClr val="000000"/>
              </a:solidFill>
              <a:ea typeface="ＭＳ Ｐゴシック" pitchFamily="34" charset="-128"/>
            </a:endParaRPr>
          </a:p>
          <a:p>
            <a:pPr marL="0" indent="0">
              <a:defRPr/>
            </a:pPr>
            <a:r>
              <a:rPr lang="en-US" altLang="en-US" dirty="0" smtClean="0">
                <a:solidFill>
                  <a:srgbClr val="000000"/>
                </a:solidFill>
                <a:ea typeface="ＭＳ Ｐゴシック" pitchFamily="34" charset="-128"/>
              </a:rPr>
              <a:t>It may not be enough to say “Do you understand what I said?” or “Is that clear?” - these are leading questions. </a:t>
            </a:r>
          </a:p>
          <a:p>
            <a:pPr marL="0" indent="0">
              <a:defRPr/>
            </a:pPr>
            <a:endParaRPr lang="en-US" altLang="en-US" dirty="0" smtClean="0">
              <a:solidFill>
                <a:srgbClr val="000000"/>
              </a:solidFill>
              <a:ea typeface="ＭＳ Ｐゴシック" pitchFamily="34" charset="-128"/>
            </a:endParaRPr>
          </a:p>
          <a:p>
            <a:pPr marL="0" indent="0">
              <a:defRPr/>
            </a:pPr>
            <a:r>
              <a:rPr lang="en-US" altLang="en-US" dirty="0" smtClean="0">
                <a:solidFill>
                  <a:srgbClr val="000000"/>
                </a:solidFill>
                <a:ea typeface="ＭＳ Ｐゴシック" pitchFamily="34" charset="-128"/>
              </a:rPr>
              <a:t>Instead, ask: “Would you like me to </a:t>
            </a:r>
            <a:r>
              <a:rPr lang="en-US" altLang="en-US" b="1" dirty="0" smtClean="0">
                <a:solidFill>
                  <a:srgbClr val="000000"/>
                </a:solidFill>
                <a:ea typeface="ＭＳ Ｐゴシック" pitchFamily="34" charset="-128"/>
              </a:rPr>
              <a:t>repeat</a:t>
            </a:r>
            <a:r>
              <a:rPr lang="en-US" altLang="en-US" dirty="0" smtClean="0">
                <a:solidFill>
                  <a:srgbClr val="000000"/>
                </a:solidFill>
                <a:ea typeface="ＭＳ Ｐゴシック" pitchFamily="34" charset="-128"/>
              </a:rPr>
              <a:t> what I said?”,  “Do you have questions?”, “Does something I’ve said need to be clearer?” </a:t>
            </a:r>
          </a:p>
          <a:p>
            <a:pPr marL="0" indent="0">
              <a:defRPr/>
            </a:pPr>
            <a:r>
              <a:rPr lang="en-US" altLang="en-US" dirty="0" smtClean="0">
                <a:solidFill>
                  <a:srgbClr val="000000"/>
                </a:solidFill>
                <a:ea typeface="ＭＳ Ｐゴシック" pitchFamily="34" charset="-128"/>
              </a:rPr>
              <a:t> </a:t>
            </a:r>
            <a:endParaRPr lang="en-GB" altLang="en-US" dirty="0" smtClean="0">
              <a:solidFill>
                <a:srgbClr val="000000"/>
              </a:solidFill>
              <a:ea typeface="ＭＳ Ｐゴシック" pitchFamily="34" charset="-128"/>
            </a:endParaRPr>
          </a:p>
          <a:p>
            <a:pPr marL="0" indent="0">
              <a:defRPr/>
            </a:pPr>
            <a:r>
              <a:rPr lang="en-US" altLang="en-US" dirty="0" smtClean="0">
                <a:solidFill>
                  <a:srgbClr val="000000"/>
                </a:solidFill>
                <a:ea typeface="ＭＳ Ｐゴシック" pitchFamily="34" charset="-128"/>
              </a:rPr>
              <a:t>You could ask them to repeat what they you say: “Let’s see if I’ve explained it properly. </a:t>
            </a:r>
            <a:r>
              <a:rPr lang="en-US" altLang="en-US" dirty="0" smtClean="0">
                <a:solidFill>
                  <a:srgbClr val="000000"/>
                </a:solidFill>
                <a:ea typeface="ＭＳ Ｐゴシック" pitchFamily="34" charset="-128"/>
              </a:rPr>
              <a:t>I’ll </a:t>
            </a:r>
            <a:r>
              <a:rPr lang="en-US" altLang="en-US" dirty="0" smtClean="0">
                <a:solidFill>
                  <a:srgbClr val="000000"/>
                </a:solidFill>
                <a:ea typeface="ＭＳ Ｐゴシック" pitchFamily="34" charset="-128"/>
              </a:rPr>
              <a:t>go over it again if it’s not clear.” </a:t>
            </a:r>
          </a:p>
          <a:p>
            <a:pPr marL="0" indent="0" algn="ctr">
              <a:defRPr/>
            </a:pPr>
            <a:endParaRPr lang="en-US" altLang="en-US" dirty="0" smtClean="0">
              <a:solidFill>
                <a:srgbClr val="000000"/>
              </a:solidFill>
              <a:ea typeface="ＭＳ Ｐゴシック" pitchFamily="34" charset="-128"/>
            </a:endParaRPr>
          </a:p>
          <a:p>
            <a:pPr marL="0" indent="0" algn="ctr">
              <a:defRPr/>
            </a:pPr>
            <a:r>
              <a:rPr lang="en-AU" altLang="en-US" sz="1800" i="1" dirty="0" smtClean="0">
                <a:solidFill>
                  <a:srgbClr val="000000"/>
                </a:solidFill>
                <a:ea typeface="ＭＳ Ｐゴシック" pitchFamily="34" charset="-128"/>
              </a:rPr>
              <a:t>Source: Communicating with Children: Helping Children in Distress </a:t>
            </a:r>
            <a:endParaRPr lang="en-GB" altLang="en-US" sz="1800" dirty="0" smtClean="0">
              <a:solidFill>
                <a:srgbClr val="000000"/>
              </a:solidFill>
              <a:ea typeface="ＭＳ Ｐゴシック" pitchFamily="34" charset="-128"/>
            </a:endParaRPr>
          </a:p>
        </p:txBody>
      </p:sp>
    </p:spTree>
    <p:extLst>
      <p:ext uri="{BB962C8B-B14F-4D97-AF65-F5344CB8AC3E}">
        <p14:creationId xmlns:p14="http://schemas.microsoft.com/office/powerpoint/2010/main" val="45683452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50825" y="836613"/>
            <a:ext cx="8480425" cy="720725"/>
          </a:xfrm>
        </p:spPr>
        <p:txBody>
          <a:bodyPr/>
          <a:lstStyle/>
          <a:p>
            <a:pPr>
              <a:defRPr/>
            </a:pPr>
            <a:r>
              <a:rPr lang="en-GB" altLang="en-US" b="1" smtClean="0">
                <a:solidFill>
                  <a:srgbClr val="000000"/>
                </a:solidFill>
                <a:ea typeface="ＭＳ Ｐゴシック" pitchFamily="34" charset="-128"/>
              </a:rPr>
              <a:t>Avoid saying “why” / “how come?”</a:t>
            </a:r>
            <a:endParaRPr lang="en-GB" altLang="en-US" smtClean="0">
              <a:solidFill>
                <a:srgbClr val="000000"/>
              </a:solidFill>
              <a:ea typeface="ＭＳ Ｐゴシック" pitchFamily="34" charset="-128"/>
            </a:endParaRPr>
          </a:p>
        </p:txBody>
      </p:sp>
      <p:sp>
        <p:nvSpPr>
          <p:cNvPr id="39939" name="Content Placeholder 2"/>
          <p:cNvSpPr>
            <a:spLocks noGrp="1"/>
          </p:cNvSpPr>
          <p:nvPr>
            <p:ph idx="1"/>
          </p:nvPr>
        </p:nvSpPr>
        <p:spPr>
          <a:xfrm>
            <a:off x="250825" y="1700213"/>
            <a:ext cx="8713788" cy="4392612"/>
          </a:xfrm>
        </p:spPr>
        <p:txBody>
          <a:bodyPr/>
          <a:lstStyle/>
          <a:p>
            <a:pPr marL="0" indent="0">
              <a:defRPr/>
            </a:pPr>
            <a:endParaRPr lang="en-GB" altLang="en-US" dirty="0" smtClean="0">
              <a:solidFill>
                <a:srgbClr val="000000"/>
              </a:solidFill>
              <a:ea typeface="ＭＳ Ｐゴシック" pitchFamily="34" charset="-128"/>
            </a:endParaRPr>
          </a:p>
          <a:p>
            <a:pPr marL="0" indent="0">
              <a:defRPr/>
            </a:pPr>
            <a:r>
              <a:rPr lang="en-GB" altLang="en-US" dirty="0" smtClean="0">
                <a:solidFill>
                  <a:srgbClr val="000000"/>
                </a:solidFill>
                <a:ea typeface="ＭＳ Ｐゴシック" pitchFamily="34" charset="-128"/>
              </a:rPr>
              <a:t>This may result in frustrating answers: “I don’t know”, shrug, silence.</a:t>
            </a:r>
          </a:p>
          <a:p>
            <a:pPr marL="0" indent="0">
              <a:defRPr/>
            </a:pPr>
            <a:endParaRPr lang="en-GB" altLang="en-US" dirty="0" smtClean="0">
              <a:solidFill>
                <a:srgbClr val="000000"/>
              </a:solidFill>
              <a:ea typeface="ＭＳ Ｐゴシック" pitchFamily="34" charset="-128"/>
            </a:endParaRPr>
          </a:p>
          <a:p>
            <a:pPr marL="0" indent="0">
              <a:defRPr/>
            </a:pPr>
            <a:r>
              <a:rPr lang="en-GB" altLang="en-US" dirty="0" smtClean="0">
                <a:solidFill>
                  <a:srgbClr val="000000"/>
                </a:solidFill>
                <a:ea typeface="ＭＳ Ｐゴシック" pitchFamily="34" charset="-128"/>
              </a:rPr>
              <a:t>Instead ask the child’s opinion: “What do you think the reason is?” </a:t>
            </a:r>
          </a:p>
          <a:p>
            <a:pPr marL="0" indent="0">
              <a:defRPr/>
            </a:pPr>
            <a:endParaRPr lang="en-GB" altLang="en-US" dirty="0" smtClean="0">
              <a:solidFill>
                <a:srgbClr val="000000"/>
              </a:solidFill>
              <a:ea typeface="ＭＳ Ｐゴシック" pitchFamily="34" charset="-128"/>
            </a:endParaRPr>
          </a:p>
          <a:p>
            <a:pPr marL="0" indent="0">
              <a:defRPr/>
            </a:pPr>
            <a:r>
              <a:rPr lang="en-GB" altLang="en-US" dirty="0" smtClean="0">
                <a:solidFill>
                  <a:srgbClr val="000000"/>
                </a:solidFill>
                <a:ea typeface="ＭＳ Ｐゴシック" pitchFamily="34" charset="-128"/>
              </a:rPr>
              <a:t>“Why” questions can be blaming, e.g. “why didn’t you...” </a:t>
            </a:r>
          </a:p>
          <a:p>
            <a:pPr marL="0" indent="0">
              <a:defRPr/>
            </a:pPr>
            <a:r>
              <a:rPr lang="en-GB" altLang="en-US" dirty="0" smtClean="0">
                <a:solidFill>
                  <a:srgbClr val="000000"/>
                </a:solidFill>
                <a:ea typeface="ＭＳ Ｐゴシック" pitchFamily="34" charset="-128"/>
              </a:rPr>
              <a:t> </a:t>
            </a:r>
          </a:p>
          <a:p>
            <a:pPr marL="0" indent="0">
              <a:defRPr/>
            </a:pPr>
            <a:r>
              <a:rPr lang="en-GB" altLang="en-US" dirty="0" smtClean="0">
                <a:solidFill>
                  <a:srgbClr val="000000"/>
                </a:solidFill>
                <a:ea typeface="ＭＳ Ｐゴシック" pitchFamily="34" charset="-128"/>
              </a:rPr>
              <a:t>Use words that encourage the child to continue talking, e.g. “Tell me more about that…”, “What do you mean by…”, “Go on…”.</a:t>
            </a:r>
          </a:p>
          <a:p>
            <a:pPr marL="0" indent="0">
              <a:defRPr/>
            </a:pPr>
            <a:endParaRPr lang="en-GB" altLang="en-US" dirty="0" smtClean="0">
              <a:solidFill>
                <a:srgbClr val="000000"/>
              </a:solidFill>
              <a:ea typeface="ＭＳ Ｐゴシック" pitchFamily="34" charset="-128"/>
            </a:endParaRPr>
          </a:p>
          <a:p>
            <a:pPr marL="457200" lvl="1" indent="0" algn="ctr">
              <a:buFontTx/>
              <a:buNone/>
              <a:defRPr/>
            </a:pPr>
            <a:r>
              <a:rPr lang="en-GB" altLang="en-US" sz="1800" i="1" dirty="0" smtClean="0">
                <a:solidFill>
                  <a:srgbClr val="000000"/>
                </a:solidFill>
                <a:ea typeface="ＭＳ Ｐゴシック" pitchFamily="34" charset="-128"/>
              </a:rPr>
              <a:t>Source: Caring For Child Survivors</a:t>
            </a:r>
          </a:p>
          <a:p>
            <a:pPr marL="457200" lvl="1" indent="0">
              <a:buFontTx/>
              <a:buNone/>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391617370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Don’t put words in the child’s mouth</a:t>
            </a:r>
          </a:p>
        </p:txBody>
      </p:sp>
      <p:sp>
        <p:nvSpPr>
          <p:cNvPr id="3" name="Content Placeholder 2"/>
          <p:cNvSpPr>
            <a:spLocks noGrp="1"/>
          </p:cNvSpPr>
          <p:nvPr>
            <p:ph idx="1"/>
          </p:nvPr>
        </p:nvSpPr>
        <p:spPr>
          <a:xfrm>
            <a:off x="250825" y="1700213"/>
            <a:ext cx="8480425" cy="4392612"/>
          </a:xfrm>
        </p:spPr>
        <p:txBody>
          <a:bodyPr/>
          <a:lstStyle/>
          <a:p>
            <a:pPr marL="0" indent="0">
              <a:defRPr/>
            </a:pPr>
            <a:endParaRPr lang="en-GB" altLang="en-US" smtClean="0">
              <a:solidFill>
                <a:srgbClr val="000000"/>
              </a:solidFill>
              <a:ea typeface="ＭＳ Ｐゴシック" pitchFamily="34" charset="-128"/>
            </a:endParaRPr>
          </a:p>
          <a:p>
            <a:pPr marL="0" indent="0">
              <a:buFontTx/>
              <a:buChar char="•"/>
              <a:defRPr/>
            </a:pPr>
            <a:r>
              <a:rPr lang="en-GB" altLang="en-US" smtClean="0">
                <a:solidFill>
                  <a:srgbClr val="000000"/>
                </a:solidFill>
                <a:ea typeface="ＭＳ Ｐゴシック" pitchFamily="34" charset="-128"/>
              </a:rPr>
              <a:t>E.g. “Did he put his hands on your breasts?” </a:t>
            </a:r>
          </a:p>
          <a:p>
            <a:pPr marL="0" indent="0">
              <a:buFontTx/>
              <a:buChar char="•"/>
              <a:defRPr/>
            </a:pPr>
            <a:r>
              <a:rPr lang="en-GB" altLang="en-US" smtClean="0">
                <a:solidFill>
                  <a:srgbClr val="000000"/>
                </a:solidFill>
                <a:ea typeface="ＭＳ Ｐゴシック" pitchFamily="34" charset="-128"/>
              </a:rPr>
              <a:t>E.g. if using a doll to help communicate, pointing to the breasts on the doll and asking, “Did he touch you here?” </a:t>
            </a:r>
          </a:p>
          <a:p>
            <a:pPr marL="0" indent="0">
              <a:defRPr/>
            </a:pPr>
            <a:endParaRPr lang="en-GB" altLang="en-US" smtClean="0">
              <a:solidFill>
                <a:srgbClr val="000000"/>
              </a:solidFill>
              <a:ea typeface="ＭＳ Ｐゴシック" pitchFamily="34" charset="-128"/>
            </a:endParaRPr>
          </a:p>
          <a:p>
            <a:pPr marL="0" indent="0">
              <a:buFontTx/>
              <a:buChar char="•"/>
              <a:defRPr/>
            </a:pPr>
            <a:r>
              <a:rPr lang="en-GB" altLang="en-US" smtClean="0">
                <a:solidFill>
                  <a:srgbClr val="000000"/>
                </a:solidFill>
                <a:ea typeface="ＭＳ Ｐゴシック" pitchFamily="34" charset="-128"/>
              </a:rPr>
              <a:t>Instead ask: </a:t>
            </a:r>
          </a:p>
          <a:p>
            <a:pPr marL="0" indent="0">
              <a:defRPr/>
            </a:pPr>
            <a:r>
              <a:rPr lang="en-GB" altLang="en-US" smtClean="0">
                <a:solidFill>
                  <a:srgbClr val="000000"/>
                </a:solidFill>
                <a:ea typeface="ＭＳ Ｐゴシック" pitchFamily="34" charset="-128"/>
              </a:rPr>
              <a:t>“Has anyone ever touched you in a way that makes you confused or frightened?” “Show me how you were touched.” </a:t>
            </a:r>
          </a:p>
          <a:p>
            <a:pPr marL="0" indent="0">
              <a:defRPr/>
            </a:pPr>
            <a:r>
              <a:rPr lang="en-GB" altLang="en-US" smtClean="0">
                <a:solidFill>
                  <a:srgbClr val="000000"/>
                </a:solidFill>
                <a:ea typeface="ＭＳ Ｐゴシック" pitchFamily="34" charset="-128"/>
              </a:rPr>
              <a:t>“Tell me what happened next.” </a:t>
            </a:r>
          </a:p>
          <a:p>
            <a:pPr marL="0" indent="0">
              <a:defRPr/>
            </a:pPr>
            <a:r>
              <a:rPr lang="en-GB" altLang="en-US" smtClean="0">
                <a:solidFill>
                  <a:srgbClr val="000000"/>
                </a:solidFill>
                <a:ea typeface="ＭＳ Ｐゴシック" pitchFamily="34" charset="-128"/>
              </a:rPr>
              <a:t>“Use your own words. It is okay to go slowly.”</a:t>
            </a:r>
          </a:p>
        </p:txBody>
      </p:sp>
    </p:spTree>
    <p:extLst>
      <p:ext uri="{BB962C8B-B14F-4D97-AF65-F5344CB8AC3E}">
        <p14:creationId xmlns:p14="http://schemas.microsoft.com/office/powerpoint/2010/main" val="311988359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defRPr/>
            </a:pPr>
            <a:r>
              <a:rPr lang="en-GB" b="1">
                <a:solidFill>
                  <a:srgbClr val="000000"/>
                </a:solidFill>
              </a:rPr>
              <a:t>KEY LEARNING POINTS</a:t>
            </a:r>
          </a:p>
        </p:txBody>
      </p:sp>
      <p:sp>
        <p:nvSpPr>
          <p:cNvPr id="3" name="Content Placeholder 2"/>
          <p:cNvSpPr>
            <a:spLocks noGrp="1"/>
          </p:cNvSpPr>
          <p:nvPr>
            <p:ph idx="1"/>
          </p:nvPr>
        </p:nvSpPr>
        <p:spPr/>
        <p:txBody>
          <a:bodyPr/>
          <a:lstStyle/>
          <a:p>
            <a:pPr>
              <a:defRPr/>
            </a:pPr>
            <a:endParaRPr lang="en-GB" altLang="en-US" smtClean="0">
              <a:solidFill>
                <a:srgbClr val="000000"/>
              </a:solidFill>
              <a:ea typeface="ＭＳ Ｐゴシック" pitchFamily="34" charset="-128"/>
            </a:endParaRPr>
          </a:p>
          <a:p>
            <a:pPr>
              <a:defRPr/>
            </a:pPr>
            <a:r>
              <a:rPr lang="en-GB" altLang="en-US" smtClean="0">
                <a:solidFill>
                  <a:srgbClr val="000000"/>
                </a:solidFill>
                <a:ea typeface="ＭＳ Ｐゴシック" pitchFamily="34" charset="-128"/>
              </a:rPr>
              <a:t>Effective verbal communication:</a:t>
            </a:r>
          </a:p>
          <a:p>
            <a:pPr>
              <a:buFont typeface="Wingdings" pitchFamily="2" charset="2"/>
              <a:buChar char="ü"/>
              <a:defRPr/>
            </a:pPr>
            <a:r>
              <a:rPr lang="en-GB" altLang="en-US" smtClean="0">
                <a:solidFill>
                  <a:srgbClr val="000000"/>
                </a:solidFill>
                <a:ea typeface="ＭＳ Ｐゴシック" pitchFamily="34" charset="-128"/>
              </a:rPr>
              <a:t>Avoid closed and leading questions </a:t>
            </a:r>
          </a:p>
          <a:p>
            <a:pPr>
              <a:buFont typeface="Wingdings" pitchFamily="2" charset="2"/>
              <a:buChar char="ü"/>
              <a:defRPr/>
            </a:pPr>
            <a:r>
              <a:rPr lang="en-GB" altLang="en-US" smtClean="0">
                <a:solidFill>
                  <a:srgbClr val="000000"/>
                </a:solidFill>
                <a:ea typeface="ＭＳ Ｐゴシック" pitchFamily="34" charset="-128"/>
              </a:rPr>
              <a:t>Use open questions and comments</a:t>
            </a:r>
          </a:p>
          <a:p>
            <a:pPr>
              <a:buFont typeface="Wingdings" pitchFamily="2" charset="2"/>
              <a:buChar char="ü"/>
              <a:defRPr/>
            </a:pPr>
            <a:r>
              <a:rPr lang="en-GB" altLang="en-US" smtClean="0">
                <a:solidFill>
                  <a:srgbClr val="000000"/>
                </a:solidFill>
                <a:ea typeface="ＭＳ Ｐゴシック" pitchFamily="34" charset="-128"/>
              </a:rPr>
              <a:t>Using icebreakers and checking understanding.</a:t>
            </a:r>
          </a:p>
          <a:p>
            <a:pPr>
              <a:buFont typeface="Wingdings" pitchFamily="2" charset="2"/>
              <a:buChar char="ü"/>
              <a:defRPr/>
            </a:pPr>
            <a:r>
              <a:rPr lang="en-GB" altLang="en-US" smtClean="0">
                <a:solidFill>
                  <a:srgbClr val="000000"/>
                </a:solidFill>
                <a:ea typeface="ＭＳ Ｐゴシック" pitchFamily="34" charset="-128"/>
              </a:rPr>
              <a:t>Not putting words in the child’s mouth and avoiding ‘why’ questions. </a:t>
            </a:r>
          </a:p>
          <a:p>
            <a:pPr>
              <a:buFont typeface="Wingdings" pitchFamily="2" charset="2"/>
              <a:buChar char="ü"/>
              <a:defRPr/>
            </a:pPr>
            <a:endParaRPr lang="en-GB" altLang="en-US" smtClean="0">
              <a:solidFill>
                <a:srgbClr val="000000"/>
              </a:solidFill>
              <a:ea typeface="ＭＳ Ｐゴシック" pitchFamily="34" charset="-128"/>
            </a:endParaRPr>
          </a:p>
          <a:p>
            <a:pPr>
              <a:defRPr/>
            </a:pPr>
            <a:r>
              <a:rPr lang="en-GB" altLang="en-US" smtClean="0">
                <a:solidFill>
                  <a:srgbClr val="000000"/>
                </a:solidFill>
                <a:ea typeface="ＭＳ Ｐゴシック" pitchFamily="34" charset="-128"/>
              </a:rPr>
              <a:t>Paraphrasing, summarising and reflecting back are active listening techniques that can aid communication. </a:t>
            </a:r>
          </a:p>
          <a:p>
            <a:pP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24224853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2265037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2 – EXERCISE 3</a:t>
            </a:r>
          </a:p>
        </p:txBody>
      </p:sp>
      <p:sp>
        <p:nvSpPr>
          <p:cNvPr id="37891" name="Text Placeholder 2"/>
          <p:cNvSpPr>
            <a:spLocks noGrp="1"/>
          </p:cNvSpPr>
          <p:nvPr>
            <p:ph type="body" idx="1"/>
          </p:nvPr>
        </p:nvSpPr>
        <p:spPr/>
        <p:txBody>
          <a:bodyPr/>
          <a:lstStyle/>
          <a:p>
            <a:pPr algn="ctr">
              <a:defRPr/>
            </a:pPr>
            <a:r>
              <a:rPr lang="en-GB" sz="3600" b="1">
                <a:solidFill>
                  <a:srgbClr val="000000"/>
                </a:solidFill>
              </a:rPr>
              <a:t>Non-Verbal Communication</a:t>
            </a:r>
          </a:p>
        </p:txBody>
      </p:sp>
    </p:spTree>
    <p:extLst>
      <p:ext uri="{BB962C8B-B14F-4D97-AF65-F5344CB8AC3E}">
        <p14:creationId xmlns:p14="http://schemas.microsoft.com/office/powerpoint/2010/main" val="32118485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defRPr/>
            </a:pPr>
            <a:r>
              <a:rPr lang="en-GB" b="1">
                <a:solidFill>
                  <a:srgbClr val="000000"/>
                </a:solidFill>
              </a:rPr>
              <a:t>Communication and Case Management</a:t>
            </a:r>
          </a:p>
        </p:txBody>
      </p:sp>
      <p:sp>
        <p:nvSpPr>
          <p:cNvPr id="5123" name="Content Placeholder 2"/>
          <p:cNvSpPr>
            <a:spLocks noGrp="1"/>
          </p:cNvSpPr>
          <p:nvPr>
            <p:ph idx="1"/>
          </p:nvPr>
        </p:nvSpPr>
        <p:spPr>
          <a:xfrm>
            <a:off x="317500" y="1557338"/>
            <a:ext cx="8497888" cy="4392612"/>
          </a:xfrm>
        </p:spPr>
        <p:txBody>
          <a:bodyPr/>
          <a:lstStyle/>
          <a:p>
            <a:pPr>
              <a:buFont typeface="Wingdings" pitchFamily="2" charset="2"/>
              <a:buChar char="ü"/>
              <a:defRPr/>
            </a:pPr>
            <a:endParaRPr lang="en-US" altLang="en-US" dirty="0" smtClean="0">
              <a:solidFill>
                <a:srgbClr val="000000"/>
              </a:solidFill>
              <a:ea typeface="+mn-ea"/>
            </a:endParaRPr>
          </a:p>
          <a:p>
            <a:pPr>
              <a:buFont typeface="Wingdings" pitchFamily="2" charset="2"/>
              <a:buChar char="ü"/>
              <a:defRPr/>
            </a:pPr>
            <a:r>
              <a:rPr lang="en-US" altLang="en-US" dirty="0" smtClean="0">
                <a:solidFill>
                  <a:srgbClr val="000000"/>
                </a:solidFill>
                <a:ea typeface="+mn-ea"/>
              </a:rPr>
              <a:t>Building </a:t>
            </a:r>
            <a:r>
              <a:rPr lang="en-US" altLang="en-US" b="1" dirty="0" smtClean="0">
                <a:solidFill>
                  <a:srgbClr val="000000"/>
                </a:solidFill>
                <a:ea typeface="+mn-ea"/>
              </a:rPr>
              <a:t>trust.</a:t>
            </a:r>
          </a:p>
          <a:p>
            <a:pPr>
              <a:buFont typeface="Wingdings" pitchFamily="2" charset="2"/>
              <a:buChar char="ü"/>
              <a:defRPr/>
            </a:pPr>
            <a:r>
              <a:rPr lang="en-US" altLang="en-US" b="1" dirty="0" smtClean="0">
                <a:solidFill>
                  <a:srgbClr val="000000"/>
                </a:solidFill>
                <a:ea typeface="+mn-ea"/>
              </a:rPr>
              <a:t>Giving information </a:t>
            </a:r>
            <a:r>
              <a:rPr lang="en-US" altLang="en-US" dirty="0" smtClean="0">
                <a:solidFill>
                  <a:srgbClr val="000000"/>
                </a:solidFill>
                <a:ea typeface="+mn-ea"/>
              </a:rPr>
              <a:t>on services/the case management process at registration.</a:t>
            </a:r>
          </a:p>
          <a:p>
            <a:pPr marL="0" indent="0">
              <a:defRPr/>
            </a:pPr>
            <a:endParaRPr lang="en-US" altLang="en-US" b="1" dirty="0" smtClean="0">
              <a:solidFill>
                <a:srgbClr val="000000"/>
              </a:solidFill>
              <a:ea typeface="+mn-ea"/>
            </a:endParaRPr>
          </a:p>
          <a:p>
            <a:pPr>
              <a:buFont typeface="Wingdings" pitchFamily="2" charset="2"/>
              <a:buChar char="ü"/>
              <a:defRPr/>
            </a:pPr>
            <a:r>
              <a:rPr lang="en-US" altLang="en-US" b="1" dirty="0" smtClean="0">
                <a:solidFill>
                  <a:srgbClr val="000000"/>
                </a:solidFill>
                <a:ea typeface="+mn-ea"/>
              </a:rPr>
              <a:t>Gathering</a:t>
            </a:r>
            <a:r>
              <a:rPr lang="en-US" altLang="en-US" dirty="0" smtClean="0">
                <a:solidFill>
                  <a:srgbClr val="000000"/>
                </a:solidFill>
                <a:ea typeface="+mn-ea"/>
              </a:rPr>
              <a:t> information to inform assessment.</a:t>
            </a:r>
          </a:p>
          <a:p>
            <a:pPr>
              <a:buFont typeface="Wingdings" pitchFamily="2" charset="2"/>
              <a:buChar char="ü"/>
              <a:defRPr/>
            </a:pPr>
            <a:r>
              <a:rPr lang="en-US" altLang="en-US" b="1" dirty="0" smtClean="0">
                <a:solidFill>
                  <a:srgbClr val="000000"/>
                </a:solidFill>
                <a:ea typeface="+mn-ea"/>
              </a:rPr>
              <a:t>Involving</a:t>
            </a:r>
            <a:r>
              <a:rPr lang="en-US" altLang="en-US" dirty="0" smtClean="0">
                <a:solidFill>
                  <a:srgbClr val="000000"/>
                </a:solidFill>
                <a:ea typeface="+mn-ea"/>
              </a:rPr>
              <a:t> children and families in assessment and case planning.</a:t>
            </a:r>
          </a:p>
          <a:p>
            <a:pPr>
              <a:buFont typeface="Wingdings" pitchFamily="2" charset="2"/>
              <a:buChar char="ü"/>
              <a:defRPr/>
            </a:pPr>
            <a:r>
              <a:rPr lang="en-US" altLang="en-US" b="1" dirty="0" smtClean="0">
                <a:solidFill>
                  <a:srgbClr val="000000"/>
                </a:solidFill>
                <a:ea typeface="+mn-ea"/>
              </a:rPr>
              <a:t>Convincing</a:t>
            </a:r>
            <a:r>
              <a:rPr lang="en-US" altLang="en-US" dirty="0" smtClean="0">
                <a:solidFill>
                  <a:srgbClr val="000000"/>
                </a:solidFill>
                <a:ea typeface="+mn-ea"/>
              </a:rPr>
              <a:t> people to change behavior/attitude as part of the implementing the case plan.</a:t>
            </a:r>
          </a:p>
          <a:p>
            <a:pPr>
              <a:defRPr/>
            </a:pPr>
            <a:endParaRPr lang="en-GB" altLang="en-US" dirty="0" smtClean="0">
              <a:solidFill>
                <a:srgbClr val="000000"/>
              </a:solidFill>
              <a:ea typeface="+mn-ea"/>
            </a:endParaRPr>
          </a:p>
        </p:txBody>
      </p:sp>
    </p:spTree>
    <p:extLst>
      <p:ext uri="{BB962C8B-B14F-4D97-AF65-F5344CB8AC3E}">
        <p14:creationId xmlns:p14="http://schemas.microsoft.com/office/powerpoint/2010/main" val="14069921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defRPr/>
            </a:pPr>
            <a:r>
              <a:rPr lang="en-GB" b="1">
                <a:solidFill>
                  <a:srgbClr val="000000"/>
                </a:solidFill>
              </a:rPr>
              <a:t>Non-Verbal Communication</a:t>
            </a:r>
          </a:p>
        </p:txBody>
      </p:sp>
      <p:sp>
        <p:nvSpPr>
          <p:cNvPr id="3" name="Content Placeholder 2"/>
          <p:cNvSpPr>
            <a:spLocks noGrp="1"/>
          </p:cNvSpPr>
          <p:nvPr>
            <p:ph idx="1"/>
          </p:nvPr>
        </p:nvSpPr>
        <p:spPr>
          <a:xfrm>
            <a:off x="250825" y="1484313"/>
            <a:ext cx="8713788" cy="4392612"/>
          </a:xfrm>
        </p:spPr>
        <p:txBody>
          <a:bodyPr/>
          <a:lstStyle/>
          <a:p>
            <a:pPr marL="0" indent="0">
              <a:defRPr/>
            </a:pPr>
            <a:r>
              <a:rPr lang="en-GB" dirty="0">
                <a:solidFill>
                  <a:srgbClr val="000000"/>
                </a:solidFill>
                <a:ea typeface="+mn-ea"/>
              </a:rPr>
              <a:t>Studies have found that the total impact of a message is </a:t>
            </a:r>
            <a:r>
              <a:rPr lang="en-GB" dirty="0" smtClean="0">
                <a:solidFill>
                  <a:srgbClr val="000000"/>
                </a:solidFill>
                <a:ea typeface="+mn-ea"/>
              </a:rPr>
              <a:t>about: </a:t>
            </a:r>
          </a:p>
          <a:p>
            <a:pPr marL="0" indent="0">
              <a:defRPr/>
            </a:pPr>
            <a:r>
              <a:rPr lang="en-GB" b="1" dirty="0" smtClean="0">
                <a:solidFill>
                  <a:srgbClr val="000000"/>
                </a:solidFill>
                <a:ea typeface="+mn-ea"/>
              </a:rPr>
              <a:t>7</a:t>
            </a:r>
            <a:r>
              <a:rPr lang="en-GB" b="1" dirty="0">
                <a:solidFill>
                  <a:srgbClr val="000000"/>
                </a:solidFill>
                <a:ea typeface="+mn-ea"/>
              </a:rPr>
              <a:t>% </a:t>
            </a:r>
            <a:r>
              <a:rPr lang="en-GB" b="1" dirty="0" smtClean="0">
                <a:solidFill>
                  <a:srgbClr val="000000"/>
                </a:solidFill>
                <a:ea typeface="+mn-ea"/>
              </a:rPr>
              <a:t>verbal</a:t>
            </a:r>
            <a:r>
              <a:rPr lang="en-GB" dirty="0" smtClean="0">
                <a:solidFill>
                  <a:srgbClr val="000000"/>
                </a:solidFill>
                <a:ea typeface="+mn-ea"/>
              </a:rPr>
              <a:t>, 38</a:t>
            </a:r>
            <a:r>
              <a:rPr lang="en-GB" dirty="0">
                <a:solidFill>
                  <a:srgbClr val="000000"/>
                </a:solidFill>
                <a:ea typeface="+mn-ea"/>
              </a:rPr>
              <a:t>% tone of </a:t>
            </a:r>
            <a:r>
              <a:rPr lang="en-GB" dirty="0" smtClean="0">
                <a:solidFill>
                  <a:srgbClr val="000000"/>
                </a:solidFill>
                <a:ea typeface="+mn-ea"/>
              </a:rPr>
              <a:t>voice, 55</a:t>
            </a:r>
            <a:r>
              <a:rPr lang="en-GB" dirty="0">
                <a:solidFill>
                  <a:srgbClr val="000000"/>
                </a:solidFill>
                <a:ea typeface="+mn-ea"/>
              </a:rPr>
              <a:t>% </a:t>
            </a:r>
            <a:r>
              <a:rPr lang="en-GB" b="1" dirty="0">
                <a:solidFill>
                  <a:srgbClr val="000000"/>
                </a:solidFill>
                <a:ea typeface="+mn-ea"/>
              </a:rPr>
              <a:t>non-verbal</a:t>
            </a:r>
            <a:r>
              <a:rPr lang="en-GB" dirty="0">
                <a:solidFill>
                  <a:srgbClr val="000000"/>
                </a:solidFill>
                <a:ea typeface="+mn-ea"/>
              </a:rPr>
              <a:t> </a:t>
            </a:r>
            <a:r>
              <a:rPr lang="en-GB" dirty="0" smtClean="0">
                <a:solidFill>
                  <a:srgbClr val="000000"/>
                </a:solidFill>
                <a:ea typeface="+mn-ea"/>
              </a:rPr>
              <a:t>(posture</a:t>
            </a:r>
            <a:r>
              <a:rPr lang="en-GB" dirty="0">
                <a:solidFill>
                  <a:srgbClr val="000000"/>
                </a:solidFill>
                <a:ea typeface="+mn-ea"/>
              </a:rPr>
              <a:t>, gesture, eye contact, </a:t>
            </a:r>
            <a:r>
              <a:rPr lang="en-GB" dirty="0" smtClean="0">
                <a:solidFill>
                  <a:srgbClr val="000000"/>
                </a:solidFill>
                <a:ea typeface="+mn-ea"/>
              </a:rPr>
              <a:t>face expression)</a:t>
            </a:r>
          </a:p>
          <a:p>
            <a:pPr>
              <a:buFont typeface="Arial" panose="020B0604020202020204" pitchFamily="34" charset="0"/>
              <a:buChar char="•"/>
              <a:defRPr/>
            </a:pPr>
            <a:endParaRPr lang="en-GB" sz="2000" i="1" dirty="0" smtClean="0">
              <a:solidFill>
                <a:srgbClr val="000000"/>
              </a:solidFill>
              <a:ea typeface="+mn-ea"/>
            </a:endParaRPr>
          </a:p>
          <a:p>
            <a:pPr>
              <a:buFont typeface="Arial" panose="020B0604020202020204" pitchFamily="34" charset="0"/>
              <a:buChar char="•"/>
              <a:defRPr/>
            </a:pPr>
            <a:endParaRPr lang="en-GB" sz="2000" i="1" dirty="0" smtClean="0">
              <a:solidFill>
                <a:srgbClr val="000000"/>
              </a:solidFill>
              <a:ea typeface="+mn-ea"/>
            </a:endParaRPr>
          </a:p>
          <a:p>
            <a:pPr>
              <a:defRPr/>
            </a:pPr>
            <a:endParaRPr lang="en-GB" sz="2000" dirty="0" smtClean="0">
              <a:solidFill>
                <a:srgbClr val="000000"/>
              </a:solidFill>
              <a:ea typeface="+mn-ea"/>
            </a:endParaRPr>
          </a:p>
          <a:p>
            <a:pPr>
              <a:defRPr/>
            </a:pPr>
            <a:endParaRPr lang="en-GB" sz="2000" dirty="0">
              <a:solidFill>
                <a:srgbClr val="000000"/>
              </a:solidFill>
              <a:ea typeface="+mn-ea"/>
            </a:endParaRPr>
          </a:p>
          <a:p>
            <a:pPr>
              <a:defRPr/>
            </a:pPr>
            <a:endParaRPr lang="en-GB" sz="2000" dirty="0" smtClean="0">
              <a:solidFill>
                <a:srgbClr val="000000"/>
              </a:solidFill>
              <a:ea typeface="+mn-ea"/>
            </a:endParaRPr>
          </a:p>
          <a:p>
            <a:pPr>
              <a:defRPr/>
            </a:pPr>
            <a:endParaRPr lang="en-GB" sz="2000" dirty="0">
              <a:solidFill>
                <a:srgbClr val="000000"/>
              </a:solidFill>
              <a:ea typeface="+mn-ea"/>
            </a:endParaRPr>
          </a:p>
          <a:p>
            <a:pPr>
              <a:defRPr/>
            </a:pPr>
            <a:endParaRPr lang="en-GB" sz="2000" dirty="0" smtClean="0">
              <a:solidFill>
                <a:srgbClr val="000000"/>
              </a:solidFill>
              <a:ea typeface="+mn-ea"/>
            </a:endParaRPr>
          </a:p>
          <a:p>
            <a:pPr>
              <a:defRPr/>
            </a:pPr>
            <a:endParaRPr lang="en-GB" sz="2000" dirty="0">
              <a:solidFill>
                <a:srgbClr val="000000"/>
              </a:solidFill>
              <a:ea typeface="+mn-ea"/>
            </a:endParaRPr>
          </a:p>
          <a:p>
            <a:pPr>
              <a:defRPr/>
            </a:pPr>
            <a:endParaRPr lang="en-GB" sz="2000" dirty="0" smtClean="0">
              <a:solidFill>
                <a:srgbClr val="000000"/>
              </a:solidFill>
              <a:ea typeface="+mn-ea"/>
            </a:endParaRPr>
          </a:p>
          <a:p>
            <a:pPr>
              <a:defRPr/>
            </a:pPr>
            <a:endParaRPr lang="en-GB" sz="2000" dirty="0">
              <a:solidFill>
                <a:srgbClr val="000000"/>
              </a:solidFill>
              <a:ea typeface="+mn-ea"/>
            </a:endParaRPr>
          </a:p>
          <a:p>
            <a:pPr marL="0" indent="0" algn="ctr">
              <a:defRPr/>
            </a:pPr>
            <a:endParaRPr lang="en-AU" sz="1600" i="1" dirty="0" smtClean="0">
              <a:solidFill>
                <a:srgbClr val="000000"/>
              </a:solidFill>
              <a:ea typeface="+mn-ea"/>
            </a:endParaRPr>
          </a:p>
          <a:p>
            <a:pPr marL="0" indent="0">
              <a:defRPr/>
            </a:pPr>
            <a:r>
              <a:rPr lang="en-US" sz="2000" dirty="0" smtClean="0">
                <a:solidFill>
                  <a:srgbClr val="000000"/>
                </a:solidFill>
                <a:ea typeface="+mn-ea"/>
              </a:rPr>
              <a:t> </a:t>
            </a:r>
            <a:endParaRPr lang="en-GB" sz="2000" dirty="0">
              <a:solidFill>
                <a:srgbClr val="000000"/>
              </a:solidFill>
              <a:ea typeface="+mn-ea"/>
            </a:endParaRPr>
          </a:p>
        </p:txBody>
      </p:sp>
      <p:graphicFrame>
        <p:nvGraphicFramePr>
          <p:cNvPr id="179205" name="Chart 1"/>
          <p:cNvGraphicFramePr>
            <a:graphicFrameLocks/>
          </p:cNvGraphicFramePr>
          <p:nvPr/>
        </p:nvGraphicFramePr>
        <p:xfrm>
          <a:off x="1497013" y="2717800"/>
          <a:ext cx="6197600" cy="4165600"/>
        </p:xfrm>
        <a:graphic>
          <a:graphicData uri="http://schemas.openxmlformats.org/presentationml/2006/ole">
            <mc:AlternateContent xmlns:mc="http://schemas.openxmlformats.org/markup-compatibility/2006">
              <mc:Choice xmlns:v="urn:schemas-microsoft-com:vml" Requires="v">
                <p:oleObj spid="_x0000_s1039" name="Chart" r:id="rId4" imgW="6194073" imgH="4163929" progId="Excel.Chart.8">
                  <p:embed/>
                </p:oleObj>
              </mc:Choice>
              <mc:Fallback>
                <p:oleObj name="Chart" r:id="rId4" imgW="6194073" imgH="4163929"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7013" y="2717800"/>
                        <a:ext cx="61976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0691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defRPr/>
            </a:pPr>
            <a:r>
              <a:rPr lang="en-GB" b="1">
                <a:solidFill>
                  <a:srgbClr val="000000"/>
                </a:solidFill>
              </a:rPr>
              <a:t>Non-Verbal Communication</a:t>
            </a:r>
            <a:endParaRPr lang="en-GB">
              <a:solidFill>
                <a:srgbClr val="000000"/>
              </a:solidFill>
            </a:endParaRPr>
          </a:p>
        </p:txBody>
      </p:sp>
      <p:sp>
        <p:nvSpPr>
          <p:cNvPr id="3" name="Content Placeholder 2"/>
          <p:cNvSpPr>
            <a:spLocks noGrp="1"/>
          </p:cNvSpPr>
          <p:nvPr>
            <p:ph idx="1"/>
          </p:nvPr>
        </p:nvSpPr>
        <p:spPr>
          <a:xfrm>
            <a:off x="0" y="1700213"/>
            <a:ext cx="8893175" cy="4392612"/>
          </a:xfrm>
        </p:spPr>
        <p:txBody>
          <a:bodyPr/>
          <a:lstStyle/>
          <a:p>
            <a:pPr marL="457200" lvl="1" indent="0">
              <a:buFontTx/>
              <a:buNone/>
              <a:defRPr/>
            </a:pPr>
            <a:endParaRPr lang="en-US" altLang="en-US" smtClean="0">
              <a:solidFill>
                <a:srgbClr val="000000"/>
              </a:solidFill>
              <a:ea typeface="ＭＳ Ｐゴシック" pitchFamily="34" charset="-128"/>
            </a:endParaRPr>
          </a:p>
          <a:p>
            <a:pPr marL="457200" lvl="1" indent="0">
              <a:buFontTx/>
              <a:buNone/>
              <a:defRPr/>
            </a:pPr>
            <a:r>
              <a:rPr lang="en-US" altLang="en-US" smtClean="0">
                <a:solidFill>
                  <a:srgbClr val="000000"/>
                </a:solidFill>
                <a:ea typeface="ＭＳ Ｐゴシック" pitchFamily="34" charset="-128"/>
              </a:rPr>
              <a:t>Don’t </a:t>
            </a:r>
            <a:r>
              <a:rPr lang="en-US" altLang="en-US" b="1" smtClean="0">
                <a:solidFill>
                  <a:srgbClr val="000000"/>
                </a:solidFill>
                <a:ea typeface="ＭＳ Ｐゴシック" pitchFamily="34" charset="-128"/>
              </a:rPr>
              <a:t>interrupt</a:t>
            </a:r>
            <a:r>
              <a:rPr lang="en-US" altLang="en-US" smtClean="0">
                <a:solidFill>
                  <a:srgbClr val="000000"/>
                </a:solidFill>
                <a:ea typeface="ＭＳ Ｐゴシック" pitchFamily="34" charset="-128"/>
              </a:rPr>
              <a:t>: </a:t>
            </a:r>
            <a:r>
              <a:rPr lang="en-IE" altLang="en-US" smtClean="0">
                <a:solidFill>
                  <a:srgbClr val="000000"/>
                </a:solidFill>
                <a:ea typeface="ＭＳ Ｐゴシック" pitchFamily="34" charset="-128"/>
              </a:rPr>
              <a:t>you can’t listen while you are talking</a:t>
            </a:r>
          </a:p>
          <a:p>
            <a:pPr marL="457200" lvl="1" indent="0">
              <a:buFont typeface="Arial" pitchFamily="34" charset="0"/>
              <a:buChar char="•"/>
              <a:defRPr/>
            </a:pPr>
            <a:endParaRPr lang="en-GB" altLang="en-US" smtClean="0">
              <a:solidFill>
                <a:srgbClr val="000000"/>
              </a:solidFill>
              <a:ea typeface="ＭＳ Ｐゴシック" pitchFamily="34" charset="-128"/>
            </a:endParaRPr>
          </a:p>
          <a:p>
            <a:pPr marL="457200" lvl="1" indent="0">
              <a:buFontTx/>
              <a:buNone/>
              <a:defRPr/>
            </a:pPr>
            <a:r>
              <a:rPr lang="en-US" altLang="en-US" b="1" smtClean="0">
                <a:solidFill>
                  <a:srgbClr val="000000"/>
                </a:solidFill>
                <a:ea typeface="ＭＳ Ｐゴシック" pitchFamily="34" charset="-128"/>
              </a:rPr>
              <a:t>Listen</a:t>
            </a:r>
            <a:r>
              <a:rPr lang="en-US" altLang="en-US" smtClean="0">
                <a:solidFill>
                  <a:srgbClr val="000000"/>
                </a:solidFill>
                <a:ea typeface="ＭＳ Ｐゴシック" pitchFamily="34" charset="-128"/>
              </a:rPr>
              <a:t> carefully: </a:t>
            </a:r>
          </a:p>
          <a:p>
            <a:pPr marL="457200" lvl="1" indent="0">
              <a:buFontTx/>
              <a:buNone/>
              <a:defRPr/>
            </a:pPr>
            <a:r>
              <a:rPr lang="en-IE" altLang="en-US" smtClean="0">
                <a:solidFill>
                  <a:srgbClr val="000000"/>
                </a:solidFill>
                <a:ea typeface="ＭＳ Ｐゴシック" pitchFamily="34" charset="-128"/>
              </a:rPr>
              <a:t>Listen to </a:t>
            </a:r>
            <a:r>
              <a:rPr lang="en-IE" altLang="en-US" b="1" smtClean="0">
                <a:solidFill>
                  <a:srgbClr val="000000"/>
                </a:solidFill>
                <a:ea typeface="ＭＳ Ｐゴシック" pitchFamily="34" charset="-128"/>
              </a:rPr>
              <a:t>how</a:t>
            </a:r>
            <a:r>
              <a:rPr lang="en-IE" altLang="en-US" smtClean="0">
                <a:solidFill>
                  <a:srgbClr val="000000"/>
                </a:solidFill>
                <a:ea typeface="ＭＳ Ｐゴシック" pitchFamily="34" charset="-128"/>
              </a:rPr>
              <a:t> something is said: this may be more important than what is said in words. </a:t>
            </a:r>
          </a:p>
          <a:p>
            <a:pPr marL="457200" lvl="1" indent="0">
              <a:buFont typeface="Arial" pitchFamily="34" charset="0"/>
              <a:buChar char="•"/>
              <a:defRPr/>
            </a:pPr>
            <a:endParaRPr lang="en-IE" altLang="en-US" smtClean="0">
              <a:solidFill>
                <a:srgbClr val="000000"/>
              </a:solidFill>
              <a:ea typeface="ＭＳ Ｐゴシック" pitchFamily="34" charset="-128"/>
            </a:endParaRPr>
          </a:p>
          <a:p>
            <a:pPr marL="457200" lvl="1" indent="0">
              <a:buFontTx/>
              <a:buNone/>
              <a:defRPr/>
            </a:pPr>
            <a:r>
              <a:rPr lang="en-IE" altLang="en-US" smtClean="0">
                <a:solidFill>
                  <a:srgbClr val="000000"/>
                </a:solidFill>
                <a:ea typeface="ＭＳ Ｐゴシック" pitchFamily="34" charset="-128"/>
              </a:rPr>
              <a:t>Allow people </a:t>
            </a:r>
            <a:r>
              <a:rPr lang="en-IE" altLang="en-US" b="1" smtClean="0">
                <a:solidFill>
                  <a:srgbClr val="000000"/>
                </a:solidFill>
                <a:ea typeface="ＭＳ Ｐゴシック" pitchFamily="34" charset="-128"/>
              </a:rPr>
              <a:t>time</a:t>
            </a:r>
            <a:r>
              <a:rPr lang="en-IE" altLang="en-US" smtClean="0">
                <a:solidFill>
                  <a:srgbClr val="000000"/>
                </a:solidFill>
                <a:ea typeface="ＭＳ Ｐゴシック" pitchFamily="34" charset="-128"/>
              </a:rPr>
              <a:t> and </a:t>
            </a:r>
            <a:r>
              <a:rPr lang="en-IE" altLang="en-US" b="1" smtClean="0">
                <a:solidFill>
                  <a:srgbClr val="000000"/>
                </a:solidFill>
                <a:ea typeface="ＭＳ Ｐゴシック" pitchFamily="34" charset="-128"/>
              </a:rPr>
              <a:t>space</a:t>
            </a:r>
            <a:r>
              <a:rPr lang="en-IE" altLang="en-US" smtClean="0">
                <a:solidFill>
                  <a:srgbClr val="000000"/>
                </a:solidFill>
                <a:ea typeface="ＭＳ Ｐゴシック" pitchFamily="34" charset="-128"/>
              </a:rPr>
              <a:t> to think: </a:t>
            </a:r>
          </a:p>
          <a:p>
            <a:pPr marL="457200" lvl="1" indent="0">
              <a:defRPr/>
            </a:pPr>
            <a:r>
              <a:rPr lang="en-IE" altLang="en-US" smtClean="0">
                <a:solidFill>
                  <a:srgbClr val="000000"/>
                </a:solidFill>
                <a:ea typeface="ＭＳ Ｐゴシック" pitchFamily="34" charset="-128"/>
              </a:rPr>
              <a:t>Avoid temptation to fill silence. </a:t>
            </a:r>
          </a:p>
          <a:p>
            <a:pPr marL="457200" lvl="1" indent="0">
              <a:defRPr/>
            </a:pPr>
            <a:r>
              <a:rPr lang="en-IE" altLang="en-US" smtClean="0">
                <a:solidFill>
                  <a:srgbClr val="000000"/>
                </a:solidFill>
                <a:ea typeface="ＭＳ Ｐゴシック" pitchFamily="34" charset="-128"/>
              </a:rPr>
              <a:t>If you have time constraint let person know in advance.</a:t>
            </a:r>
          </a:p>
          <a:p>
            <a:pPr marL="457200" lvl="1" indent="0">
              <a:defRPr/>
            </a:pPr>
            <a:endParaRPr lang="en-AU" altLang="en-US" i="1" smtClean="0">
              <a:solidFill>
                <a:srgbClr val="000000"/>
              </a:solidFill>
              <a:ea typeface="ＭＳ Ｐゴシック" pitchFamily="34" charset="-128"/>
            </a:endParaRPr>
          </a:p>
          <a:p>
            <a:pPr marL="457200" lvl="1" indent="0" algn="ctr">
              <a:buFontTx/>
              <a:buNone/>
              <a:defRPr/>
            </a:pPr>
            <a:r>
              <a:rPr lang="en-AU" altLang="en-US" sz="1800" i="1" smtClean="0">
                <a:solidFill>
                  <a:srgbClr val="000000"/>
                </a:solidFill>
                <a:ea typeface="ＭＳ Ｐゴシック" pitchFamily="34" charset="-128"/>
              </a:rPr>
              <a:t>Source: Communicating with Children: Helping Children in Distress </a:t>
            </a:r>
            <a:endParaRPr lang="en-GB" altLang="en-US" sz="1800" smtClean="0">
              <a:solidFill>
                <a:srgbClr val="000000"/>
              </a:solidFill>
              <a:ea typeface="ＭＳ Ｐゴシック" pitchFamily="34" charset="-128"/>
            </a:endParaRPr>
          </a:p>
          <a:p>
            <a:pPr marL="457200" lvl="1" indent="0">
              <a:buFont typeface="Arial" pitchFamily="34" charset="0"/>
              <a:buChar char="•"/>
              <a:defRPr/>
            </a:pPr>
            <a:endParaRPr lang="en-GB" altLang="en-US"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25893998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50825" y="836613"/>
            <a:ext cx="8893175" cy="720725"/>
          </a:xfrm>
        </p:spPr>
        <p:txBody>
          <a:bodyPr/>
          <a:lstStyle/>
          <a:p>
            <a:pPr>
              <a:defRPr/>
            </a:pPr>
            <a:r>
              <a:rPr lang="en-GB" b="1">
                <a:solidFill>
                  <a:srgbClr val="000000"/>
                </a:solidFill>
              </a:rPr>
              <a:t>Non-Verbal Communication</a:t>
            </a:r>
          </a:p>
        </p:txBody>
      </p:sp>
      <p:sp>
        <p:nvSpPr>
          <p:cNvPr id="3" name="Content Placeholder 2"/>
          <p:cNvSpPr>
            <a:spLocks noGrp="1"/>
          </p:cNvSpPr>
          <p:nvPr>
            <p:ph idx="1"/>
          </p:nvPr>
        </p:nvSpPr>
        <p:spPr>
          <a:xfrm>
            <a:off x="250825" y="1700213"/>
            <a:ext cx="8569325" cy="4392612"/>
          </a:xfrm>
        </p:spPr>
        <p:txBody>
          <a:bodyPr/>
          <a:lstStyle/>
          <a:p>
            <a:pPr marL="0" indent="0">
              <a:defRPr/>
            </a:pPr>
            <a:endParaRPr lang="en-US" altLang="en-US" b="1" smtClean="0">
              <a:solidFill>
                <a:srgbClr val="000000"/>
              </a:solidFill>
              <a:ea typeface="ＭＳ Ｐゴシック" pitchFamily="34" charset="-128"/>
            </a:endParaRPr>
          </a:p>
          <a:p>
            <a:pPr marL="0" indent="0">
              <a:defRPr/>
            </a:pPr>
            <a:r>
              <a:rPr lang="en-US" altLang="en-US" b="1" smtClean="0">
                <a:solidFill>
                  <a:srgbClr val="000000"/>
                </a:solidFill>
                <a:ea typeface="ＭＳ Ｐゴシック" pitchFamily="34" charset="-128"/>
              </a:rPr>
              <a:t>Children and non-verbal communication: </a:t>
            </a:r>
          </a:p>
          <a:p>
            <a:pPr marL="0" indent="0">
              <a:buFontTx/>
              <a:buChar char="•"/>
              <a:defRPr/>
            </a:pPr>
            <a:r>
              <a:rPr lang="en-US" altLang="en-US" smtClean="0">
                <a:solidFill>
                  <a:srgbClr val="000000"/>
                </a:solidFill>
                <a:ea typeface="ＭＳ Ｐゴシック" pitchFamily="34" charset="-128"/>
              </a:rPr>
              <a:t>Crying, shaking, hiding face (shows distress).</a:t>
            </a:r>
          </a:p>
          <a:p>
            <a:pPr marL="0" indent="0">
              <a:buFontTx/>
              <a:buChar char="•"/>
              <a:defRPr/>
            </a:pPr>
            <a:r>
              <a:rPr lang="en-US" altLang="en-US" smtClean="0">
                <a:solidFill>
                  <a:srgbClr val="000000"/>
                </a:solidFill>
                <a:ea typeface="ＭＳ Ｐゴシック" pitchFamily="34" charset="-128"/>
              </a:rPr>
              <a:t>Changing posture, e.g. curling into a ball (shows need to stop). </a:t>
            </a:r>
            <a:endParaRPr lang="en-GB" altLang="en-US" smtClean="0">
              <a:solidFill>
                <a:srgbClr val="000000"/>
              </a:solidFill>
              <a:ea typeface="ＭＳ Ｐゴシック" pitchFamily="34" charset="-128"/>
            </a:endParaRPr>
          </a:p>
          <a:p>
            <a:pPr marL="0" indent="0">
              <a:defRPr/>
            </a:pPr>
            <a:endParaRPr lang="en-GB" altLang="en-US" b="1" smtClean="0">
              <a:solidFill>
                <a:srgbClr val="000000"/>
              </a:solidFill>
              <a:ea typeface="ＭＳ Ｐゴシック" pitchFamily="34" charset="-128"/>
            </a:endParaRPr>
          </a:p>
          <a:p>
            <a:pPr marL="0" indent="0">
              <a:defRPr/>
            </a:pPr>
            <a:r>
              <a:rPr lang="en-GB" altLang="en-US" b="1" smtClean="0">
                <a:solidFill>
                  <a:srgbClr val="000000"/>
                </a:solidFill>
                <a:ea typeface="ＭＳ Ｐゴシック" pitchFamily="34" charset="-128"/>
              </a:rPr>
              <a:t>Adults and non-verbal communication:  </a:t>
            </a:r>
          </a:p>
          <a:p>
            <a:pPr marL="0" indent="0">
              <a:buFontTx/>
              <a:buChar char="•"/>
              <a:defRPr/>
            </a:pPr>
            <a:r>
              <a:rPr lang="en-US" altLang="en-US" smtClean="0">
                <a:solidFill>
                  <a:srgbClr val="000000"/>
                </a:solidFill>
                <a:ea typeface="ＭＳ Ｐゴシック" pitchFamily="34" charset="-128"/>
              </a:rPr>
              <a:t>Your body becomes tense, you appear uninterested. </a:t>
            </a:r>
          </a:p>
          <a:p>
            <a:pPr marL="0" indent="0">
              <a:buFontTx/>
              <a:buChar char="•"/>
              <a:defRPr/>
            </a:pPr>
            <a:r>
              <a:rPr lang="en-US" altLang="en-US" smtClean="0">
                <a:solidFill>
                  <a:srgbClr val="000000"/>
                </a:solidFill>
                <a:ea typeface="ＭＳ Ｐゴシック" pitchFamily="34" charset="-128"/>
              </a:rPr>
              <a:t>The child may interpret this negatively, which will affect trust and willingness to talk. </a:t>
            </a:r>
          </a:p>
          <a:p>
            <a:pPr marL="0" indent="0">
              <a:buFontTx/>
              <a:buChar char="•"/>
              <a:defRPr/>
            </a:pPr>
            <a:r>
              <a:rPr lang="en-US" altLang="en-US" smtClean="0">
                <a:solidFill>
                  <a:srgbClr val="000000"/>
                </a:solidFill>
                <a:ea typeface="ＭＳ Ｐゴシック" pitchFamily="34" charset="-128"/>
              </a:rPr>
              <a:t>Recognize how </a:t>
            </a:r>
            <a:r>
              <a:rPr lang="en-US" altLang="en-US" b="1" i="1" smtClean="0">
                <a:solidFill>
                  <a:srgbClr val="000000"/>
                </a:solidFill>
                <a:ea typeface="ＭＳ Ｐゴシック" pitchFamily="34" charset="-128"/>
              </a:rPr>
              <a:t>your</a:t>
            </a:r>
            <a:r>
              <a:rPr lang="en-US" altLang="en-US" i="1" smtClean="0">
                <a:solidFill>
                  <a:srgbClr val="000000"/>
                </a:solidFill>
                <a:ea typeface="ＭＳ Ｐゴシック" pitchFamily="34" charset="-128"/>
              </a:rPr>
              <a:t> ‘</a:t>
            </a:r>
            <a:r>
              <a:rPr lang="en-US" altLang="ja-JP" smtClean="0">
                <a:solidFill>
                  <a:srgbClr val="000000"/>
                </a:solidFill>
                <a:ea typeface="ＭＳ Ｐゴシック" pitchFamily="34" charset="-128"/>
              </a:rPr>
              <a:t>non-verbals</a:t>
            </a:r>
            <a:r>
              <a:rPr lang="en-US" altLang="en-US" smtClean="0">
                <a:solidFill>
                  <a:srgbClr val="000000"/>
                </a:solidFill>
                <a:ea typeface="ＭＳ Ｐゴシック" pitchFamily="34" charset="-128"/>
              </a:rPr>
              <a:t>’</a:t>
            </a:r>
            <a:r>
              <a:rPr lang="en-US" altLang="ja-JP" smtClean="0">
                <a:solidFill>
                  <a:srgbClr val="000000"/>
                </a:solidFill>
                <a:ea typeface="ＭＳ Ｐゴシック" pitchFamily="34" charset="-128"/>
              </a:rPr>
              <a:t> make children feel.</a:t>
            </a:r>
          </a:p>
          <a:p>
            <a:pPr marL="0" indent="0">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4354730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defRPr/>
            </a:pPr>
            <a:r>
              <a:rPr lang="en-GB" b="1">
                <a:solidFill>
                  <a:srgbClr val="000000"/>
                </a:solidFill>
              </a:rPr>
              <a:t>Body Language</a:t>
            </a:r>
          </a:p>
        </p:txBody>
      </p:sp>
      <p:sp>
        <p:nvSpPr>
          <p:cNvPr id="3" name="Content Placeholder 2"/>
          <p:cNvSpPr>
            <a:spLocks noGrp="1"/>
          </p:cNvSpPr>
          <p:nvPr>
            <p:ph idx="1"/>
          </p:nvPr>
        </p:nvSpPr>
        <p:spPr>
          <a:xfrm>
            <a:off x="250825" y="1700213"/>
            <a:ext cx="8424863" cy="4392612"/>
          </a:xfrm>
        </p:spPr>
        <p:txBody>
          <a:bodyPr/>
          <a:lstStyle/>
          <a:p>
            <a:pPr>
              <a:buFontTx/>
              <a:buChar char="•"/>
              <a:defRPr/>
            </a:pPr>
            <a:endParaRPr lang="en-US" altLang="en-US" smtClean="0">
              <a:solidFill>
                <a:srgbClr val="000000"/>
              </a:solidFill>
              <a:ea typeface="ＭＳ Ｐゴシック" pitchFamily="34" charset="-128"/>
            </a:endParaRPr>
          </a:p>
          <a:p>
            <a:pPr>
              <a:defRPr/>
            </a:pPr>
            <a:r>
              <a:rPr lang="en-US" altLang="en-US" smtClean="0">
                <a:solidFill>
                  <a:srgbClr val="000000"/>
                </a:solidFill>
                <a:ea typeface="ＭＳ Ｐゴシック" pitchFamily="34" charset="-128"/>
              </a:rPr>
              <a:t>Show </a:t>
            </a:r>
            <a:r>
              <a:rPr lang="en-US" altLang="en-US" b="1" smtClean="0">
                <a:solidFill>
                  <a:srgbClr val="000000"/>
                </a:solidFill>
                <a:ea typeface="ＭＳ Ｐゴシック" pitchFamily="34" charset="-128"/>
              </a:rPr>
              <a:t>interest</a:t>
            </a:r>
            <a:r>
              <a:rPr lang="en-US" altLang="en-US" smtClean="0">
                <a:solidFill>
                  <a:srgbClr val="000000"/>
                </a:solidFill>
                <a:ea typeface="ＭＳ Ｐゴシック" pitchFamily="34" charset="-128"/>
              </a:rPr>
              <a:t> and </a:t>
            </a:r>
            <a:r>
              <a:rPr lang="en-US" altLang="en-US" b="1" smtClean="0">
                <a:solidFill>
                  <a:srgbClr val="000000"/>
                </a:solidFill>
                <a:ea typeface="ＭＳ Ｐゴシック" pitchFamily="34" charset="-128"/>
              </a:rPr>
              <a:t>encourage</a:t>
            </a:r>
            <a:r>
              <a:rPr lang="en-US" altLang="en-US" smtClean="0">
                <a:solidFill>
                  <a:srgbClr val="000000"/>
                </a:solidFill>
                <a:ea typeface="ＭＳ Ｐゴシック" pitchFamily="34" charset="-128"/>
              </a:rPr>
              <a:t>: nods, smiles etc. </a:t>
            </a:r>
          </a:p>
          <a:p>
            <a:pPr>
              <a:defRPr/>
            </a:pPr>
            <a:endParaRPr lang="en-US" altLang="en-US" b="1" smtClean="0">
              <a:solidFill>
                <a:srgbClr val="000000"/>
              </a:solidFill>
              <a:ea typeface="ＭＳ Ｐゴシック" pitchFamily="34" charset="-128"/>
            </a:endParaRPr>
          </a:p>
          <a:p>
            <a:pPr>
              <a:defRPr/>
            </a:pPr>
            <a:r>
              <a:rPr lang="en-US" altLang="en-US" b="1" smtClean="0">
                <a:solidFill>
                  <a:srgbClr val="000000"/>
                </a:solidFill>
                <a:ea typeface="ＭＳ Ｐゴシック" pitchFamily="34" charset="-128"/>
              </a:rPr>
              <a:t>Avoid </a:t>
            </a:r>
            <a:r>
              <a:rPr lang="en-US" altLang="en-US" smtClean="0">
                <a:solidFill>
                  <a:srgbClr val="000000"/>
                </a:solidFill>
                <a:ea typeface="ＭＳ Ｐゴシック" pitchFamily="34" charset="-128"/>
              </a:rPr>
              <a:t>crossed arms/legs, recoiling (moving back), touch inappropriate to culture. </a:t>
            </a:r>
            <a:endParaRPr lang="en-US" altLang="en-US" b="1" smtClean="0">
              <a:solidFill>
                <a:srgbClr val="000000"/>
              </a:solidFill>
              <a:ea typeface="ＭＳ Ｐゴシック" pitchFamily="34" charset="-128"/>
            </a:endParaRPr>
          </a:p>
          <a:p>
            <a:pPr>
              <a:defRPr/>
            </a:pPr>
            <a:endParaRPr lang="en-US" altLang="en-US" b="1" smtClean="0">
              <a:solidFill>
                <a:srgbClr val="000000"/>
              </a:solidFill>
              <a:ea typeface="ＭＳ Ｐゴシック" pitchFamily="34" charset="-128"/>
            </a:endParaRPr>
          </a:p>
          <a:p>
            <a:pPr>
              <a:defRPr/>
            </a:pPr>
            <a:r>
              <a:rPr lang="en-US" altLang="en-US" b="1" smtClean="0">
                <a:solidFill>
                  <a:srgbClr val="000000"/>
                </a:solidFill>
                <a:ea typeface="ＭＳ Ｐゴシック" pitchFamily="34" charset="-128"/>
              </a:rPr>
              <a:t>Facial expression: </a:t>
            </a:r>
            <a:r>
              <a:rPr lang="en-US" altLang="en-US" smtClean="0">
                <a:solidFill>
                  <a:srgbClr val="000000"/>
                </a:solidFill>
                <a:ea typeface="ＭＳ Ｐゴシック" pitchFamily="34" charset="-128"/>
              </a:rPr>
              <a:t>Children are still learning to interpret facial expressions - you may need to make more effort to be clear. </a:t>
            </a:r>
            <a:endParaRPr lang="en-GB" altLang="en-US" smtClean="0">
              <a:solidFill>
                <a:srgbClr val="000000"/>
              </a:solidFill>
              <a:ea typeface="ＭＳ Ｐゴシック" pitchFamily="34" charset="-128"/>
            </a:endParaRPr>
          </a:p>
          <a:p>
            <a:pPr>
              <a:defRPr/>
            </a:pPr>
            <a:endParaRPr lang="en-US" altLang="en-US" b="1" smtClean="0">
              <a:solidFill>
                <a:srgbClr val="000000"/>
              </a:solidFill>
              <a:ea typeface="ＭＳ Ｐゴシック" pitchFamily="34" charset="-128"/>
            </a:endParaRPr>
          </a:p>
          <a:p>
            <a:pPr>
              <a:defRPr/>
            </a:pPr>
            <a:r>
              <a:rPr lang="en-US" altLang="en-US" b="1" smtClean="0">
                <a:solidFill>
                  <a:srgbClr val="000000"/>
                </a:solidFill>
                <a:ea typeface="ＭＳ Ｐゴシック" pitchFamily="34" charset="-128"/>
              </a:rPr>
              <a:t>Avoid distractions </a:t>
            </a:r>
            <a:r>
              <a:rPr lang="en-US" altLang="en-US" smtClean="0">
                <a:solidFill>
                  <a:srgbClr val="000000"/>
                </a:solidFill>
                <a:ea typeface="ＭＳ Ｐゴシック" pitchFamily="34" charset="-128"/>
              </a:rPr>
              <a:t>while listening – paperwork, phone, watch</a:t>
            </a:r>
            <a:r>
              <a:rPr lang="en-US" altLang="en-US" b="1" smtClean="0">
                <a:solidFill>
                  <a:srgbClr val="000000"/>
                </a:solidFill>
                <a:ea typeface="ＭＳ Ｐゴシック" pitchFamily="34" charset="-128"/>
              </a:rPr>
              <a:t>. </a:t>
            </a:r>
            <a:endParaRPr lang="en-GB" altLang="en-US" b="1" smtClean="0">
              <a:solidFill>
                <a:srgbClr val="000000"/>
              </a:solidFill>
              <a:ea typeface="ＭＳ Ｐゴシック" pitchFamily="34" charset="-128"/>
            </a:endParaRPr>
          </a:p>
          <a:p>
            <a:pPr algn="ctr">
              <a:defRPr/>
            </a:pPr>
            <a:endParaRPr lang="en-AU" altLang="en-US" sz="1800" i="1" smtClean="0">
              <a:solidFill>
                <a:srgbClr val="000000"/>
              </a:solidFill>
              <a:ea typeface="ＭＳ Ｐゴシック" pitchFamily="34" charset="-128"/>
            </a:endParaRPr>
          </a:p>
          <a:p>
            <a:pPr algn="ctr">
              <a:defRPr/>
            </a:pPr>
            <a:r>
              <a:rPr lang="en-AU" altLang="en-US" sz="1800" i="1" smtClean="0">
                <a:solidFill>
                  <a:srgbClr val="000000"/>
                </a:solidFill>
                <a:ea typeface="ＭＳ Ｐゴシック" pitchFamily="34" charset="-128"/>
              </a:rPr>
              <a:t>Source: Communicating with Children: Helping Children in Distress </a:t>
            </a:r>
            <a:endParaRPr lang="en-GB" altLang="en-US" sz="1800" smtClean="0">
              <a:solidFill>
                <a:srgbClr val="000000"/>
              </a:solidFill>
              <a:ea typeface="ＭＳ Ｐゴシック" pitchFamily="34" charset="-128"/>
            </a:endParaRPr>
          </a:p>
          <a:p>
            <a:pPr>
              <a:defRPr/>
            </a:pPr>
            <a:endParaRPr lang="en-GB" altLang="en-US" b="1" smtClean="0">
              <a:solidFill>
                <a:srgbClr val="000000"/>
              </a:solidFill>
              <a:ea typeface="ＭＳ Ｐゴシック" pitchFamily="34" charset="-128"/>
            </a:endParaRPr>
          </a:p>
          <a:p>
            <a:pPr>
              <a:defRPr/>
            </a:pPr>
            <a:r>
              <a:rPr lang="en-US"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a:defRPr/>
            </a:pPr>
            <a:r>
              <a:rPr lang="en-US"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22721612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defRPr/>
            </a:pPr>
            <a:r>
              <a:rPr lang="en-GB" b="1">
                <a:solidFill>
                  <a:srgbClr val="000000"/>
                </a:solidFill>
              </a:rPr>
              <a:t>Observation</a:t>
            </a:r>
            <a:endParaRPr lang="en-GB">
              <a:solidFill>
                <a:srgbClr val="000000"/>
              </a:solidFill>
            </a:endParaRPr>
          </a:p>
        </p:txBody>
      </p:sp>
      <p:sp>
        <p:nvSpPr>
          <p:cNvPr id="3" name="Content Placeholder 2"/>
          <p:cNvSpPr>
            <a:spLocks noGrp="1"/>
          </p:cNvSpPr>
          <p:nvPr>
            <p:ph idx="1"/>
          </p:nvPr>
        </p:nvSpPr>
        <p:spPr>
          <a:xfrm>
            <a:off x="250825" y="1557338"/>
            <a:ext cx="8426450" cy="4392612"/>
          </a:xfrm>
        </p:spPr>
        <p:txBody>
          <a:bodyPr/>
          <a:lstStyle/>
          <a:p>
            <a:pPr marL="0" indent="0">
              <a:defRPr/>
            </a:pPr>
            <a:r>
              <a:rPr lang="en-GB" altLang="en-US" smtClean="0">
                <a:solidFill>
                  <a:srgbClr val="000000"/>
                </a:solidFill>
                <a:ea typeface="ＭＳ Ｐゴシック" pitchFamily="34" charset="-128"/>
              </a:rPr>
              <a:t>What people is not always reliable – they may:</a:t>
            </a:r>
          </a:p>
          <a:p>
            <a:pPr marL="0" indent="0">
              <a:buFont typeface="Wingdings" pitchFamily="2" charset="2"/>
              <a:buChar char="Ø"/>
              <a:defRPr/>
            </a:pPr>
            <a:r>
              <a:rPr lang="en-GB" altLang="en-US" smtClean="0">
                <a:solidFill>
                  <a:srgbClr val="000000"/>
                </a:solidFill>
                <a:ea typeface="ＭＳ Ｐゴシック" pitchFamily="34" charset="-128"/>
              </a:rPr>
              <a:t>Be too involved to see things clearly. </a:t>
            </a:r>
          </a:p>
          <a:p>
            <a:pPr marL="0" indent="0">
              <a:buFont typeface="Wingdings" pitchFamily="2" charset="2"/>
              <a:buChar char="Ø"/>
              <a:defRPr/>
            </a:pPr>
            <a:r>
              <a:rPr lang="en-GB" altLang="en-US" smtClean="0">
                <a:solidFill>
                  <a:srgbClr val="000000"/>
                </a:solidFill>
                <a:ea typeface="ＭＳ Ｐゴシック" pitchFamily="34" charset="-128"/>
              </a:rPr>
              <a:t>Not be able to express what is going on. </a:t>
            </a:r>
          </a:p>
          <a:p>
            <a:pPr marL="0" indent="0">
              <a:buFont typeface="Wingdings" pitchFamily="2" charset="2"/>
              <a:buChar char="Ø"/>
              <a:defRPr/>
            </a:pPr>
            <a:r>
              <a:rPr lang="en-GB" altLang="en-US" smtClean="0">
                <a:solidFill>
                  <a:srgbClr val="000000"/>
                </a:solidFill>
                <a:ea typeface="ＭＳ Ｐゴシック" pitchFamily="34" charset="-128"/>
              </a:rPr>
              <a:t>Try to hide things because they fear consequences.</a:t>
            </a:r>
          </a:p>
          <a:p>
            <a:pPr marL="0" indent="0">
              <a:defRPr/>
            </a:pPr>
            <a:endParaRPr lang="en-GB" altLang="en-US" smtClean="0">
              <a:solidFill>
                <a:srgbClr val="000000"/>
              </a:solidFill>
              <a:ea typeface="ＭＳ Ｐゴシック" pitchFamily="34" charset="-128"/>
            </a:endParaRPr>
          </a:p>
          <a:p>
            <a:pPr marL="0" indent="0">
              <a:defRPr/>
            </a:pPr>
            <a:r>
              <a:rPr lang="en-GB" altLang="en-US" smtClean="0">
                <a:solidFill>
                  <a:srgbClr val="000000"/>
                </a:solidFill>
                <a:ea typeface="ＭＳ Ｐゴシック" pitchFamily="34" charset="-128"/>
              </a:rPr>
              <a:t>Observing people can provide:</a:t>
            </a:r>
          </a:p>
          <a:p>
            <a:pPr marL="0" indent="0">
              <a:buFont typeface="Wingdings" pitchFamily="2" charset="2"/>
              <a:buChar char="Ø"/>
              <a:defRPr/>
            </a:pPr>
            <a:r>
              <a:rPr lang="en-GB" altLang="en-US" smtClean="0">
                <a:solidFill>
                  <a:srgbClr val="000000"/>
                </a:solidFill>
                <a:ea typeface="ＭＳ Ｐゴシック" pitchFamily="34" charset="-128"/>
              </a:rPr>
              <a:t>information on how people are living and interacting. </a:t>
            </a:r>
          </a:p>
          <a:p>
            <a:pPr marL="0" indent="0">
              <a:defRPr/>
            </a:pPr>
            <a:endParaRPr lang="en-GB" altLang="en-US" smtClean="0">
              <a:solidFill>
                <a:srgbClr val="000000"/>
              </a:solidFill>
              <a:ea typeface="ＭＳ Ｐゴシック" pitchFamily="34" charset="-128"/>
            </a:endParaRPr>
          </a:p>
          <a:p>
            <a:pPr marL="0" indent="0">
              <a:defRPr/>
            </a:pPr>
            <a:r>
              <a:rPr lang="en-GB" altLang="en-US" smtClean="0">
                <a:solidFill>
                  <a:srgbClr val="000000"/>
                </a:solidFill>
                <a:ea typeface="ＭＳ Ｐゴシック" pitchFamily="34" charset="-128"/>
              </a:rPr>
              <a:t>Observation requires: </a:t>
            </a:r>
          </a:p>
          <a:p>
            <a:pPr marL="0" indent="0">
              <a:buFont typeface="Wingdings" pitchFamily="2" charset="2"/>
              <a:buChar char="Ø"/>
              <a:defRPr/>
            </a:pPr>
            <a:r>
              <a:rPr lang="en-GB" altLang="en-US" smtClean="0">
                <a:solidFill>
                  <a:srgbClr val="000000"/>
                </a:solidFill>
                <a:ea typeface="ＭＳ Ｐゴシック" pitchFamily="34" charset="-128"/>
              </a:rPr>
              <a:t>Sensitivity, awareness and understanding. </a:t>
            </a:r>
          </a:p>
          <a:p>
            <a:pPr marL="0" indent="0" algn="ctr">
              <a:defRPr/>
            </a:pPr>
            <a:endParaRPr lang="en-GB" altLang="en-US" sz="2000" i="1" smtClean="0">
              <a:solidFill>
                <a:srgbClr val="000000"/>
              </a:solidFill>
              <a:ea typeface="ＭＳ Ｐゴシック" pitchFamily="34" charset="-128"/>
            </a:endParaRPr>
          </a:p>
          <a:p>
            <a:pPr marL="0" indent="0" algn="ctr">
              <a:defRPr/>
            </a:pPr>
            <a:r>
              <a:rPr lang="en-GB" altLang="en-US" sz="2000" i="1" smtClean="0">
                <a:solidFill>
                  <a:srgbClr val="000000"/>
                </a:solidFill>
                <a:ea typeface="ＭＳ Ｐゴシック" pitchFamily="34" charset="-128"/>
              </a:rPr>
              <a:t>Source: Gathering Information</a:t>
            </a:r>
          </a:p>
          <a:p>
            <a:pPr marL="0" indent="0">
              <a:defRPr/>
            </a:pPr>
            <a:endParaRPr lang="en-GB" altLang="en-US" b="1" smtClean="0">
              <a:solidFill>
                <a:srgbClr val="000000"/>
              </a:solidFill>
              <a:ea typeface="ＭＳ Ｐゴシック" pitchFamily="34" charset="-128"/>
            </a:endParaRPr>
          </a:p>
          <a:p>
            <a:pPr marL="0" indent="0">
              <a:defRPr/>
            </a:pPr>
            <a:endParaRPr lang="en-GB" altLang="en-US" b="1" smtClean="0">
              <a:solidFill>
                <a:srgbClr val="000000"/>
              </a:solidFill>
              <a:ea typeface="ＭＳ Ｐゴシック" pitchFamily="34" charset="-128"/>
            </a:endParaRPr>
          </a:p>
        </p:txBody>
      </p:sp>
    </p:spTree>
    <p:extLst>
      <p:ext uri="{BB962C8B-B14F-4D97-AF65-F5344CB8AC3E}">
        <p14:creationId xmlns:p14="http://schemas.microsoft.com/office/powerpoint/2010/main" val="31142610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defRPr/>
            </a:pPr>
            <a:r>
              <a:rPr lang="en-GB" b="1">
                <a:solidFill>
                  <a:srgbClr val="000000"/>
                </a:solidFill>
              </a:rPr>
              <a:t>KEY LEARNING POINTS</a:t>
            </a:r>
          </a:p>
        </p:txBody>
      </p:sp>
      <p:sp>
        <p:nvSpPr>
          <p:cNvPr id="44035" name="Content Placeholder 2"/>
          <p:cNvSpPr>
            <a:spLocks noGrp="1"/>
          </p:cNvSpPr>
          <p:nvPr>
            <p:ph idx="1"/>
          </p:nvPr>
        </p:nvSpPr>
        <p:spPr/>
        <p:txBody>
          <a:bodyPr/>
          <a:lstStyle/>
          <a:p>
            <a:pPr>
              <a:defRPr/>
            </a:pPr>
            <a:r>
              <a:rPr lang="en-GB" altLang="en-US" smtClean="0">
                <a:solidFill>
                  <a:srgbClr val="000000"/>
                </a:solidFill>
                <a:ea typeface="ＭＳ Ｐゴシック" pitchFamily="34" charset="-128"/>
              </a:rPr>
              <a:t>55% of communication is received non verbally</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Listen </a:t>
            </a:r>
            <a:r>
              <a:rPr lang="en-GB" altLang="en-US" smtClean="0">
                <a:solidFill>
                  <a:srgbClr val="000000"/>
                </a:solidFill>
                <a:ea typeface="ＭＳ Ｐゴシック" pitchFamily="34" charset="-128"/>
              </a:rPr>
              <a:t>carefully and actively. </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Body language: </a:t>
            </a:r>
            <a:r>
              <a:rPr lang="en-GB" altLang="en-US" smtClean="0">
                <a:solidFill>
                  <a:srgbClr val="000000"/>
                </a:solidFill>
                <a:ea typeface="ＭＳ Ｐゴシック" pitchFamily="34" charset="-128"/>
              </a:rPr>
              <a:t>Show you are listening and interested; Be aware of children’s body language. </a:t>
            </a:r>
          </a:p>
          <a:p>
            <a:pPr>
              <a:defRPr/>
            </a:pPr>
            <a:endParaRPr lang="en-GB" altLang="en-US" smtClean="0">
              <a:solidFill>
                <a:srgbClr val="000000"/>
              </a:solidFill>
              <a:ea typeface="ＭＳ Ｐゴシック" pitchFamily="34" charset="-128"/>
            </a:endParaRPr>
          </a:p>
          <a:p>
            <a:pPr>
              <a:defRPr/>
            </a:pPr>
            <a:r>
              <a:rPr lang="en-GB" altLang="en-US" b="1" smtClean="0">
                <a:solidFill>
                  <a:srgbClr val="000000"/>
                </a:solidFill>
                <a:ea typeface="ＭＳ Ｐゴシック" pitchFamily="34" charset="-128"/>
              </a:rPr>
              <a:t>Observation </a:t>
            </a:r>
            <a:r>
              <a:rPr lang="en-GB" altLang="en-US" smtClean="0">
                <a:solidFill>
                  <a:srgbClr val="000000"/>
                </a:solidFill>
                <a:ea typeface="ＭＳ Ｐゴシック" pitchFamily="34" charset="-128"/>
              </a:rPr>
              <a:t>is essential for case work: </a:t>
            </a:r>
          </a:p>
          <a:p>
            <a:pPr>
              <a:buFont typeface="Wingdings" pitchFamily="2" charset="2"/>
              <a:buChar char="Ø"/>
              <a:defRPr/>
            </a:pPr>
            <a:r>
              <a:rPr lang="en-GB" altLang="en-US" smtClean="0">
                <a:solidFill>
                  <a:srgbClr val="000000"/>
                </a:solidFill>
                <a:ea typeface="ＭＳ Ｐゴシック" pitchFamily="34" charset="-128"/>
              </a:rPr>
              <a:t>It can provide rich additional information and </a:t>
            </a:r>
          </a:p>
          <a:p>
            <a:pPr>
              <a:buFont typeface="Wingdings" pitchFamily="2" charset="2"/>
              <a:buChar char="Ø"/>
              <a:defRPr/>
            </a:pPr>
            <a:r>
              <a:rPr lang="en-GB" altLang="en-US" smtClean="0">
                <a:solidFill>
                  <a:srgbClr val="000000"/>
                </a:solidFill>
                <a:ea typeface="ＭＳ Ｐゴシック" pitchFamily="34" charset="-128"/>
              </a:rPr>
              <a:t>What people say may not be reliable.</a:t>
            </a:r>
          </a:p>
          <a:p>
            <a:pPr>
              <a:defRPr/>
            </a:pPr>
            <a:endParaRPr lang="en-GB" altLang="en-US" b="1" smtClean="0">
              <a:solidFill>
                <a:srgbClr val="000000"/>
              </a:solidFill>
              <a:ea typeface="ＭＳ Ｐゴシック" pitchFamily="34" charset="-128"/>
            </a:endParaRPr>
          </a:p>
        </p:txBody>
      </p:sp>
    </p:spTree>
    <p:extLst>
      <p:ext uri="{BB962C8B-B14F-4D97-AF65-F5344CB8AC3E}">
        <p14:creationId xmlns:p14="http://schemas.microsoft.com/office/powerpoint/2010/main" val="12726093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156040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2 – EXERCISE 5</a:t>
            </a:r>
          </a:p>
        </p:txBody>
      </p:sp>
      <p:sp>
        <p:nvSpPr>
          <p:cNvPr id="45059" name="Text Placeholder 2"/>
          <p:cNvSpPr>
            <a:spLocks noGrp="1"/>
          </p:cNvSpPr>
          <p:nvPr>
            <p:ph type="body" idx="1"/>
          </p:nvPr>
        </p:nvSpPr>
        <p:spPr>
          <a:xfrm>
            <a:off x="755650" y="3357563"/>
            <a:ext cx="7772400" cy="1500187"/>
          </a:xfrm>
        </p:spPr>
        <p:txBody>
          <a:bodyPr/>
          <a:lstStyle/>
          <a:p>
            <a:pPr algn="ctr">
              <a:defRPr/>
            </a:pPr>
            <a:r>
              <a:rPr lang="en-GB" sz="3600" b="1">
                <a:solidFill>
                  <a:srgbClr val="000000"/>
                </a:solidFill>
              </a:rPr>
              <a:t>Overcoming Barriers</a:t>
            </a:r>
          </a:p>
        </p:txBody>
      </p:sp>
      <p:pic>
        <p:nvPicPr>
          <p:cNvPr id="1853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963613"/>
            <a:ext cx="4175125" cy="332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1322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defRPr/>
            </a:pPr>
            <a:r>
              <a:rPr lang="en-GB" b="1">
                <a:solidFill>
                  <a:srgbClr val="000000"/>
                </a:solidFill>
              </a:rPr>
              <a:t>Children Who Do Not Talk</a:t>
            </a:r>
          </a:p>
        </p:txBody>
      </p:sp>
      <p:sp>
        <p:nvSpPr>
          <p:cNvPr id="3" name="Content Placeholder 2"/>
          <p:cNvSpPr>
            <a:spLocks noGrp="1"/>
          </p:cNvSpPr>
          <p:nvPr>
            <p:ph idx="1"/>
          </p:nvPr>
        </p:nvSpPr>
        <p:spPr>
          <a:xfrm>
            <a:off x="250825" y="1700213"/>
            <a:ext cx="8713788" cy="4392612"/>
          </a:xfrm>
        </p:spPr>
        <p:txBody>
          <a:bodyPr/>
          <a:lstStyle/>
          <a:p>
            <a:pPr marL="0" indent="0">
              <a:defRPr/>
            </a:pPr>
            <a:endParaRPr lang="en-GB" dirty="0">
              <a:solidFill>
                <a:srgbClr val="000000"/>
              </a:solidFill>
              <a:ea typeface="+mn-ea"/>
            </a:endParaRPr>
          </a:p>
          <a:p>
            <a:pPr>
              <a:buFont typeface="Wingdings" panose="05000000000000000000" pitchFamily="2" charset="2"/>
              <a:buChar char="ü"/>
              <a:defRPr/>
            </a:pPr>
            <a:r>
              <a:rPr lang="en-GB" b="1" dirty="0" smtClean="0">
                <a:solidFill>
                  <a:srgbClr val="000000"/>
                </a:solidFill>
                <a:ea typeface="+mn-ea"/>
              </a:rPr>
              <a:t>Do not  force </a:t>
            </a:r>
            <a:r>
              <a:rPr lang="en-GB" dirty="0" smtClean="0">
                <a:solidFill>
                  <a:srgbClr val="000000"/>
                </a:solidFill>
                <a:ea typeface="+mn-ea"/>
              </a:rPr>
              <a:t>children to speak.</a:t>
            </a:r>
          </a:p>
          <a:p>
            <a:pPr>
              <a:buFont typeface="Wingdings" panose="05000000000000000000" pitchFamily="2" charset="2"/>
              <a:buChar char="ü"/>
              <a:defRPr/>
            </a:pPr>
            <a:r>
              <a:rPr lang="en-GB" b="1" dirty="0" smtClean="0">
                <a:solidFill>
                  <a:srgbClr val="000000"/>
                </a:solidFill>
                <a:ea typeface="+mn-ea"/>
              </a:rPr>
              <a:t>Be </a:t>
            </a:r>
            <a:r>
              <a:rPr lang="en-GB" b="1" dirty="0">
                <a:solidFill>
                  <a:srgbClr val="000000"/>
                </a:solidFill>
                <a:ea typeface="+mn-ea"/>
              </a:rPr>
              <a:t>patient</a:t>
            </a:r>
            <a:r>
              <a:rPr lang="en-GB" dirty="0">
                <a:solidFill>
                  <a:srgbClr val="000000"/>
                </a:solidFill>
                <a:ea typeface="+mn-ea"/>
              </a:rPr>
              <a:t> </a:t>
            </a:r>
            <a:r>
              <a:rPr lang="en-GB" dirty="0" smtClean="0">
                <a:solidFill>
                  <a:srgbClr val="000000"/>
                </a:solidFill>
                <a:ea typeface="+mn-ea"/>
              </a:rPr>
              <a:t>- create a </a:t>
            </a:r>
            <a:r>
              <a:rPr lang="en-GB" dirty="0">
                <a:solidFill>
                  <a:srgbClr val="000000"/>
                </a:solidFill>
                <a:ea typeface="+mn-ea"/>
              </a:rPr>
              <a:t>safe </a:t>
            </a:r>
            <a:r>
              <a:rPr lang="en-GB" dirty="0" smtClean="0">
                <a:solidFill>
                  <a:srgbClr val="000000"/>
                </a:solidFill>
                <a:ea typeface="+mn-ea"/>
              </a:rPr>
              <a:t>environment for the child to share.</a:t>
            </a:r>
          </a:p>
          <a:p>
            <a:pPr>
              <a:buFont typeface="Wingdings" panose="05000000000000000000" pitchFamily="2" charset="2"/>
              <a:buChar char="ü"/>
              <a:defRPr/>
            </a:pPr>
            <a:endParaRPr lang="en-GB" dirty="0" smtClean="0">
              <a:solidFill>
                <a:srgbClr val="000000"/>
              </a:solidFill>
              <a:ea typeface="+mn-ea"/>
            </a:endParaRPr>
          </a:p>
          <a:p>
            <a:pPr marL="0" indent="0">
              <a:defRPr/>
            </a:pPr>
            <a:r>
              <a:rPr lang="en-GB" b="1" dirty="0" smtClean="0">
                <a:solidFill>
                  <a:srgbClr val="000000"/>
                </a:solidFill>
                <a:ea typeface="+mn-ea"/>
              </a:rPr>
              <a:t>Communicate </a:t>
            </a:r>
            <a:r>
              <a:rPr lang="en-GB" b="1" dirty="0">
                <a:solidFill>
                  <a:srgbClr val="000000"/>
                </a:solidFill>
                <a:ea typeface="+mn-ea"/>
              </a:rPr>
              <a:t>with </a:t>
            </a:r>
            <a:r>
              <a:rPr lang="en-GB" b="1" dirty="0" smtClean="0">
                <a:solidFill>
                  <a:srgbClr val="000000"/>
                </a:solidFill>
                <a:ea typeface="+mn-ea"/>
              </a:rPr>
              <a:t>adults</a:t>
            </a:r>
            <a:r>
              <a:rPr lang="en-GB" dirty="0" smtClean="0">
                <a:solidFill>
                  <a:srgbClr val="000000"/>
                </a:solidFill>
                <a:ea typeface="+mn-ea"/>
              </a:rPr>
              <a:t> the </a:t>
            </a:r>
            <a:r>
              <a:rPr lang="en-GB" dirty="0">
                <a:solidFill>
                  <a:srgbClr val="000000"/>
                </a:solidFill>
                <a:ea typeface="+mn-ea"/>
              </a:rPr>
              <a:t>child </a:t>
            </a:r>
            <a:r>
              <a:rPr lang="en-GB" dirty="0" smtClean="0">
                <a:solidFill>
                  <a:srgbClr val="000000"/>
                </a:solidFill>
                <a:ea typeface="+mn-ea"/>
              </a:rPr>
              <a:t>trusts:</a:t>
            </a:r>
          </a:p>
          <a:p>
            <a:pPr>
              <a:buFont typeface="Wingdings" panose="05000000000000000000" pitchFamily="2" charset="2"/>
              <a:buChar char="ü"/>
              <a:defRPr/>
            </a:pPr>
            <a:r>
              <a:rPr lang="en-GB" dirty="0">
                <a:solidFill>
                  <a:srgbClr val="000000"/>
                </a:solidFill>
                <a:ea typeface="+mn-ea"/>
              </a:rPr>
              <a:t>T</a:t>
            </a:r>
            <a:r>
              <a:rPr lang="en-GB" dirty="0" smtClean="0">
                <a:solidFill>
                  <a:srgbClr val="000000"/>
                </a:solidFill>
                <a:ea typeface="+mn-ea"/>
              </a:rPr>
              <a:t>o see if </a:t>
            </a:r>
            <a:r>
              <a:rPr lang="en-GB" dirty="0">
                <a:solidFill>
                  <a:srgbClr val="000000"/>
                </a:solidFill>
                <a:ea typeface="+mn-ea"/>
              </a:rPr>
              <a:t>there are any urgent </a:t>
            </a:r>
            <a:r>
              <a:rPr lang="en-GB" dirty="0" smtClean="0">
                <a:solidFill>
                  <a:srgbClr val="000000"/>
                </a:solidFill>
                <a:ea typeface="+mn-ea"/>
              </a:rPr>
              <a:t>issues </a:t>
            </a:r>
            <a:r>
              <a:rPr lang="en-GB" dirty="0">
                <a:solidFill>
                  <a:srgbClr val="000000"/>
                </a:solidFill>
                <a:ea typeface="+mn-ea"/>
              </a:rPr>
              <a:t>to be </a:t>
            </a:r>
            <a:r>
              <a:rPr lang="en-GB" dirty="0" smtClean="0">
                <a:solidFill>
                  <a:srgbClr val="000000"/>
                </a:solidFill>
                <a:ea typeface="+mn-ea"/>
              </a:rPr>
              <a:t>addressed.</a:t>
            </a:r>
          </a:p>
          <a:p>
            <a:pPr>
              <a:buFont typeface="Wingdings" panose="05000000000000000000" pitchFamily="2" charset="2"/>
              <a:buChar char="ü"/>
              <a:defRPr/>
            </a:pPr>
            <a:r>
              <a:rPr lang="en-GB" dirty="0" smtClean="0">
                <a:solidFill>
                  <a:srgbClr val="000000"/>
                </a:solidFill>
                <a:ea typeface="+mn-ea"/>
              </a:rPr>
              <a:t>To see if they can gather </a:t>
            </a:r>
            <a:r>
              <a:rPr lang="en-GB" dirty="0">
                <a:solidFill>
                  <a:srgbClr val="000000"/>
                </a:solidFill>
                <a:ea typeface="+mn-ea"/>
              </a:rPr>
              <a:t>information that may be helpful in understanding the </a:t>
            </a:r>
            <a:r>
              <a:rPr lang="en-GB" dirty="0" smtClean="0">
                <a:solidFill>
                  <a:srgbClr val="000000"/>
                </a:solidFill>
                <a:ea typeface="+mn-ea"/>
              </a:rPr>
              <a:t>situation.</a:t>
            </a:r>
          </a:p>
          <a:p>
            <a:pPr>
              <a:buFont typeface="Wingdings" panose="05000000000000000000" pitchFamily="2" charset="2"/>
              <a:buChar char="ü"/>
              <a:defRPr/>
            </a:pPr>
            <a:endParaRPr lang="en-GB" b="1" dirty="0" smtClean="0">
              <a:solidFill>
                <a:srgbClr val="000000"/>
              </a:solidFill>
              <a:ea typeface="+mn-ea"/>
            </a:endParaRPr>
          </a:p>
          <a:p>
            <a:pPr>
              <a:buFont typeface="Wingdings" panose="05000000000000000000" pitchFamily="2" charset="2"/>
              <a:buChar char="ü"/>
              <a:defRPr/>
            </a:pPr>
            <a:r>
              <a:rPr lang="en-GB" b="1" dirty="0" smtClean="0">
                <a:solidFill>
                  <a:srgbClr val="000000"/>
                </a:solidFill>
                <a:ea typeface="+mn-ea"/>
              </a:rPr>
              <a:t>Watch </a:t>
            </a:r>
            <a:r>
              <a:rPr lang="en-GB" b="1" dirty="0">
                <a:solidFill>
                  <a:srgbClr val="000000"/>
                </a:solidFill>
                <a:ea typeface="+mn-ea"/>
              </a:rPr>
              <a:t>closely for possible reasons </a:t>
            </a:r>
            <a:r>
              <a:rPr lang="en-GB" b="1" dirty="0" smtClean="0">
                <a:solidFill>
                  <a:srgbClr val="000000"/>
                </a:solidFill>
                <a:ea typeface="+mn-ea"/>
              </a:rPr>
              <a:t>for the refusal.</a:t>
            </a:r>
          </a:p>
          <a:p>
            <a:pPr>
              <a:buFont typeface="Arial" pitchFamily="34" charset="0"/>
              <a:buChar char="•"/>
              <a:defRPr/>
            </a:pPr>
            <a:endParaRPr lang="en-GB" dirty="0" smtClean="0">
              <a:solidFill>
                <a:srgbClr val="000000"/>
              </a:solidFill>
              <a:ea typeface="+mn-ea"/>
            </a:endParaRPr>
          </a:p>
          <a:p>
            <a:pPr marL="0" indent="0" algn="ctr">
              <a:defRPr/>
            </a:pPr>
            <a:r>
              <a:rPr lang="en-GB" sz="1800" i="1" dirty="0" smtClean="0">
                <a:solidFill>
                  <a:srgbClr val="000000"/>
                </a:solidFill>
                <a:ea typeface="+mn-ea"/>
              </a:rPr>
              <a:t>Source</a:t>
            </a:r>
            <a:r>
              <a:rPr lang="en-GB" sz="1800" i="1" dirty="0">
                <a:solidFill>
                  <a:srgbClr val="000000"/>
                </a:solidFill>
                <a:ea typeface="+mn-ea"/>
              </a:rPr>
              <a:t>: Caring for Child </a:t>
            </a:r>
            <a:r>
              <a:rPr lang="en-GB" sz="1800" i="1" dirty="0" smtClean="0">
                <a:solidFill>
                  <a:srgbClr val="000000"/>
                </a:solidFill>
                <a:ea typeface="+mn-ea"/>
              </a:rPr>
              <a:t>Survivors</a:t>
            </a:r>
            <a:endParaRPr lang="en-GB" sz="1800" i="1" dirty="0">
              <a:solidFill>
                <a:srgbClr val="000000"/>
              </a:solidFill>
              <a:ea typeface="+mn-ea"/>
            </a:endParaRPr>
          </a:p>
        </p:txBody>
      </p:sp>
    </p:spTree>
    <p:extLst>
      <p:ext uri="{BB962C8B-B14F-4D97-AF65-F5344CB8AC3E}">
        <p14:creationId xmlns:p14="http://schemas.microsoft.com/office/powerpoint/2010/main" val="11190739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Children Who Do Not Talk – What to Do…?</a:t>
            </a:r>
          </a:p>
        </p:txBody>
      </p:sp>
      <p:sp>
        <p:nvSpPr>
          <p:cNvPr id="3" name="Content Placeholder 2"/>
          <p:cNvSpPr>
            <a:spLocks noGrp="1"/>
          </p:cNvSpPr>
          <p:nvPr>
            <p:ph idx="1"/>
          </p:nvPr>
        </p:nvSpPr>
        <p:spPr>
          <a:xfrm>
            <a:off x="250825" y="1700213"/>
            <a:ext cx="8713788" cy="4392612"/>
          </a:xfrm>
        </p:spPr>
        <p:txBody>
          <a:bodyPr/>
          <a:lstStyle/>
          <a:p>
            <a:pPr marL="0" indent="0">
              <a:defRPr/>
            </a:pPr>
            <a:endParaRPr lang="en-GB" dirty="0" smtClean="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Is the </a:t>
            </a:r>
            <a:r>
              <a:rPr lang="en-GB" dirty="0">
                <a:solidFill>
                  <a:srgbClr val="000000"/>
                </a:solidFill>
                <a:ea typeface="+mn-ea"/>
              </a:rPr>
              <a:t>child </a:t>
            </a:r>
            <a:r>
              <a:rPr lang="en-GB" dirty="0" smtClean="0">
                <a:solidFill>
                  <a:srgbClr val="000000"/>
                </a:solidFill>
                <a:ea typeface="+mn-ea"/>
              </a:rPr>
              <a:t>comfortable </a:t>
            </a:r>
            <a:r>
              <a:rPr lang="en-GB" dirty="0">
                <a:solidFill>
                  <a:srgbClr val="000000"/>
                </a:solidFill>
                <a:ea typeface="+mn-ea"/>
              </a:rPr>
              <a:t>with </a:t>
            </a:r>
            <a:r>
              <a:rPr lang="en-GB" dirty="0" smtClean="0">
                <a:solidFill>
                  <a:srgbClr val="000000"/>
                </a:solidFill>
                <a:ea typeface="+mn-ea"/>
              </a:rPr>
              <a:t>their caseworker?</a:t>
            </a:r>
          </a:p>
          <a:p>
            <a:pPr>
              <a:buFont typeface="Arial" panose="020B0604020202020204" pitchFamily="34" charset="0"/>
              <a:buChar char="•"/>
              <a:defRPr/>
            </a:pPr>
            <a:r>
              <a:rPr lang="en-GB" dirty="0" smtClean="0">
                <a:solidFill>
                  <a:srgbClr val="000000"/>
                </a:solidFill>
                <a:ea typeface="+mn-ea"/>
              </a:rPr>
              <a:t>Is </a:t>
            </a:r>
            <a:r>
              <a:rPr lang="en-GB" dirty="0">
                <a:solidFill>
                  <a:srgbClr val="000000"/>
                </a:solidFill>
                <a:ea typeface="+mn-ea"/>
              </a:rPr>
              <a:t>there someone </a:t>
            </a:r>
            <a:r>
              <a:rPr lang="en-GB" dirty="0" smtClean="0">
                <a:solidFill>
                  <a:srgbClr val="000000"/>
                </a:solidFill>
                <a:ea typeface="+mn-ea"/>
              </a:rPr>
              <a:t>present who makes </a:t>
            </a:r>
            <a:r>
              <a:rPr lang="en-GB" dirty="0">
                <a:solidFill>
                  <a:srgbClr val="000000"/>
                </a:solidFill>
                <a:ea typeface="+mn-ea"/>
              </a:rPr>
              <a:t>the child </a:t>
            </a:r>
            <a:r>
              <a:rPr lang="en-GB" dirty="0" smtClean="0">
                <a:solidFill>
                  <a:srgbClr val="000000"/>
                </a:solidFill>
                <a:ea typeface="+mn-ea"/>
              </a:rPr>
              <a:t>uncomfortable?</a:t>
            </a:r>
            <a:endParaRPr lang="en-GB" dirty="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Does </a:t>
            </a:r>
            <a:r>
              <a:rPr lang="en-GB" dirty="0">
                <a:solidFill>
                  <a:srgbClr val="000000"/>
                </a:solidFill>
                <a:ea typeface="+mn-ea"/>
              </a:rPr>
              <a:t>the child stop speaking when </a:t>
            </a:r>
            <a:r>
              <a:rPr lang="en-GB" dirty="0" smtClean="0">
                <a:solidFill>
                  <a:srgbClr val="000000"/>
                </a:solidFill>
                <a:ea typeface="+mn-ea"/>
              </a:rPr>
              <a:t>alone </a:t>
            </a:r>
            <a:r>
              <a:rPr lang="en-GB" dirty="0">
                <a:solidFill>
                  <a:srgbClr val="000000"/>
                </a:solidFill>
                <a:ea typeface="+mn-ea"/>
              </a:rPr>
              <a:t>with the </a:t>
            </a:r>
            <a:r>
              <a:rPr lang="en-GB" dirty="0" smtClean="0">
                <a:solidFill>
                  <a:srgbClr val="000000"/>
                </a:solidFill>
                <a:ea typeface="+mn-ea"/>
              </a:rPr>
              <a:t>caseworker, </a:t>
            </a:r>
            <a:r>
              <a:rPr lang="en-GB" dirty="0">
                <a:solidFill>
                  <a:srgbClr val="000000"/>
                </a:solidFill>
                <a:ea typeface="+mn-ea"/>
              </a:rPr>
              <a:t>indicating </a:t>
            </a:r>
            <a:r>
              <a:rPr lang="en-GB" dirty="0" smtClean="0">
                <a:solidFill>
                  <a:srgbClr val="000000"/>
                </a:solidFill>
                <a:ea typeface="+mn-ea"/>
              </a:rPr>
              <a:t>fear to </a:t>
            </a:r>
            <a:r>
              <a:rPr lang="en-GB" dirty="0">
                <a:solidFill>
                  <a:srgbClr val="000000"/>
                </a:solidFill>
                <a:ea typeface="+mn-ea"/>
              </a:rPr>
              <a:t>talk without </a:t>
            </a:r>
            <a:r>
              <a:rPr lang="en-GB" dirty="0" smtClean="0">
                <a:solidFill>
                  <a:srgbClr val="000000"/>
                </a:solidFill>
                <a:ea typeface="+mn-ea"/>
              </a:rPr>
              <a:t>a trusted person present</a:t>
            </a:r>
            <a:r>
              <a:rPr lang="en-GB" dirty="0">
                <a:solidFill>
                  <a:srgbClr val="000000"/>
                </a:solidFill>
                <a:ea typeface="+mn-ea"/>
              </a:rPr>
              <a:t>?</a:t>
            </a:r>
          </a:p>
          <a:p>
            <a:pPr>
              <a:buFont typeface="Arial" panose="020B0604020202020204" pitchFamily="34" charset="0"/>
              <a:buChar char="•"/>
              <a:defRPr/>
            </a:pPr>
            <a:r>
              <a:rPr lang="en-GB" dirty="0" smtClean="0">
                <a:solidFill>
                  <a:srgbClr val="000000"/>
                </a:solidFill>
                <a:ea typeface="+mn-ea"/>
              </a:rPr>
              <a:t>Is the environment is safe / private enough? </a:t>
            </a:r>
          </a:p>
          <a:p>
            <a:pPr>
              <a:buFont typeface="Arial" panose="020B0604020202020204" pitchFamily="34" charset="0"/>
              <a:buChar char="•"/>
              <a:defRPr/>
            </a:pPr>
            <a:r>
              <a:rPr lang="en-GB" dirty="0">
                <a:solidFill>
                  <a:srgbClr val="000000"/>
                </a:solidFill>
                <a:ea typeface="+mn-ea"/>
              </a:rPr>
              <a:t>Does the child fear of stigma, shame or retaliation? </a:t>
            </a:r>
          </a:p>
          <a:p>
            <a:pPr>
              <a:buFont typeface="Wingdings" panose="05000000000000000000" pitchFamily="2" charset="2"/>
              <a:buChar char="ü"/>
              <a:defRPr/>
            </a:pPr>
            <a:endParaRPr lang="en-GB" dirty="0" smtClean="0">
              <a:solidFill>
                <a:srgbClr val="000000"/>
              </a:solidFill>
              <a:ea typeface="+mn-ea"/>
            </a:endParaRPr>
          </a:p>
          <a:p>
            <a:pPr>
              <a:buFont typeface="Wingdings" panose="05000000000000000000" pitchFamily="2" charset="2"/>
              <a:buChar char="ü"/>
              <a:defRPr/>
            </a:pPr>
            <a:r>
              <a:rPr lang="en-GB" dirty="0" smtClean="0">
                <a:solidFill>
                  <a:srgbClr val="000000"/>
                </a:solidFill>
                <a:ea typeface="+mn-ea"/>
              </a:rPr>
              <a:t>Reassure the child that they </a:t>
            </a:r>
            <a:r>
              <a:rPr lang="en-GB" dirty="0">
                <a:solidFill>
                  <a:srgbClr val="000000"/>
                </a:solidFill>
                <a:ea typeface="+mn-ea"/>
              </a:rPr>
              <a:t>will be properly helped. </a:t>
            </a:r>
          </a:p>
          <a:p>
            <a:pPr>
              <a:buFont typeface="Arial" pitchFamily="34" charset="0"/>
              <a:buChar char="•"/>
              <a:defRPr/>
            </a:pPr>
            <a:endParaRPr lang="en-GB" dirty="0" smtClean="0">
              <a:solidFill>
                <a:srgbClr val="000000"/>
              </a:solidFill>
              <a:ea typeface="+mn-ea"/>
            </a:endParaRPr>
          </a:p>
          <a:p>
            <a:pPr marL="0" indent="0" algn="ctr">
              <a:defRPr/>
            </a:pPr>
            <a:r>
              <a:rPr lang="en-GB" sz="1800" i="1" dirty="0">
                <a:solidFill>
                  <a:srgbClr val="000000"/>
                </a:solidFill>
                <a:ea typeface="+mn-ea"/>
              </a:rPr>
              <a:t>Source: Caring for Child </a:t>
            </a:r>
            <a:r>
              <a:rPr lang="en-GB" sz="1800" i="1" dirty="0" smtClean="0">
                <a:solidFill>
                  <a:srgbClr val="000000"/>
                </a:solidFill>
                <a:ea typeface="+mn-ea"/>
              </a:rPr>
              <a:t>Survivors</a:t>
            </a:r>
            <a:endParaRPr lang="en-GB" sz="1800" i="1" dirty="0">
              <a:solidFill>
                <a:srgbClr val="000000"/>
              </a:solidFill>
              <a:ea typeface="+mn-ea"/>
            </a:endParaRPr>
          </a:p>
        </p:txBody>
      </p:sp>
    </p:spTree>
    <p:extLst>
      <p:ext uri="{BB962C8B-B14F-4D97-AF65-F5344CB8AC3E}">
        <p14:creationId xmlns:p14="http://schemas.microsoft.com/office/powerpoint/2010/main" val="3611727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b="1">
                <a:solidFill>
                  <a:srgbClr val="000000"/>
                </a:solidFill>
              </a:rPr>
              <a:t>Communication</a:t>
            </a:r>
          </a:p>
        </p:txBody>
      </p:sp>
      <p:sp>
        <p:nvSpPr>
          <p:cNvPr id="4099" name="Rectangle 3"/>
          <p:cNvSpPr>
            <a:spLocks noGrp="1" noChangeArrowheads="1"/>
          </p:cNvSpPr>
          <p:nvPr>
            <p:ph type="body" idx="1"/>
          </p:nvPr>
        </p:nvSpPr>
        <p:spPr>
          <a:xfrm>
            <a:off x="250825" y="1700213"/>
            <a:ext cx="8785225" cy="4392612"/>
          </a:xfrm>
        </p:spPr>
        <p:txBody>
          <a:bodyPr/>
          <a:lstStyle/>
          <a:p>
            <a:pPr marL="0" indent="0">
              <a:defRPr/>
            </a:pPr>
            <a:endParaRPr lang="en-US"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A </a:t>
            </a:r>
            <a:r>
              <a:rPr lang="en-US" altLang="en-US" b="1" smtClean="0">
                <a:solidFill>
                  <a:srgbClr val="000000"/>
                </a:solidFill>
                <a:ea typeface="ＭＳ Ｐゴシック" pitchFamily="34" charset="-128"/>
              </a:rPr>
              <a:t>two way - </a:t>
            </a:r>
            <a:r>
              <a:rPr lang="en-US" altLang="en-US" smtClean="0">
                <a:solidFill>
                  <a:srgbClr val="000000"/>
                </a:solidFill>
                <a:ea typeface="ＭＳ Ｐゴシック" pitchFamily="34" charset="-128"/>
              </a:rPr>
              <a:t>with a ‘sender’ and ‘receiver’.</a:t>
            </a:r>
            <a:endParaRPr lang="en-GB" altLang="en-US" smtClean="0">
              <a:solidFill>
                <a:srgbClr val="000000"/>
              </a:solidFill>
              <a:ea typeface="ＭＳ Ｐゴシック" pitchFamily="34" charset="-128"/>
            </a:endParaRPr>
          </a:p>
          <a:p>
            <a:pPr marL="0" indent="0">
              <a:buFont typeface="Wingdings" pitchFamily="2" charset="2"/>
              <a:buChar char="Ø"/>
              <a:defRPr/>
            </a:pPr>
            <a:endParaRPr lang="en-US" altLang="en-US" smtClean="0">
              <a:solidFill>
                <a:srgbClr val="000000"/>
              </a:solidFill>
              <a:ea typeface="ＭＳ Ｐゴシック" pitchFamily="34" charset="-128"/>
            </a:endParaRPr>
          </a:p>
          <a:p>
            <a:pPr marL="0" indent="0">
              <a:buFont typeface="Wingdings" pitchFamily="2" charset="2"/>
              <a:buChar char="Ø"/>
              <a:defRPr/>
            </a:pPr>
            <a:r>
              <a:rPr lang="en-US" altLang="en-US" smtClean="0">
                <a:solidFill>
                  <a:srgbClr val="000000"/>
                </a:solidFill>
                <a:ea typeface="ＭＳ Ｐゴシック" pitchFamily="34" charset="-128"/>
              </a:rPr>
              <a:t>Sender and receiver try to understand thoughts and feelings the other person is expressing.</a:t>
            </a:r>
          </a:p>
          <a:p>
            <a:pPr marL="0" indent="0">
              <a:buFontTx/>
              <a:buChar char="•"/>
              <a:defRPr/>
            </a:pPr>
            <a:endParaRPr lang="en-US" altLang="en-US" smtClean="0">
              <a:solidFill>
                <a:srgbClr val="000000"/>
              </a:solidFill>
              <a:ea typeface="ＭＳ Ｐゴシック" pitchFamily="34" charset="-128"/>
            </a:endParaRPr>
          </a:p>
          <a:p>
            <a:pPr marL="0" indent="0">
              <a:buFontTx/>
              <a:buChar char="•"/>
              <a:defRPr/>
            </a:pPr>
            <a:r>
              <a:rPr lang="en-US" altLang="en-US" b="1" smtClean="0">
                <a:solidFill>
                  <a:srgbClr val="000000"/>
                </a:solidFill>
                <a:ea typeface="ＭＳ Ｐゴシック" pitchFamily="34" charset="-128"/>
              </a:rPr>
              <a:t>Effective</a:t>
            </a:r>
            <a:r>
              <a:rPr lang="en-US" altLang="en-US" smtClean="0">
                <a:solidFill>
                  <a:srgbClr val="000000"/>
                </a:solidFill>
                <a:ea typeface="ＭＳ Ｐゴシック" pitchFamily="34" charset="-128"/>
              </a:rPr>
              <a:t> communication: Direct, clear, open and goal-oriented. </a:t>
            </a:r>
            <a:endParaRPr lang="en-GB" altLang="en-US" smtClean="0">
              <a:solidFill>
                <a:srgbClr val="000000"/>
              </a:solidFill>
              <a:ea typeface="ＭＳ Ｐゴシック" pitchFamily="34" charset="-128"/>
            </a:endParaRPr>
          </a:p>
          <a:p>
            <a:pPr marL="0" indent="0">
              <a:buFontTx/>
              <a:buChar char="•"/>
              <a:defRPr/>
            </a:pPr>
            <a:r>
              <a:rPr lang="en-US" altLang="en-US" b="1" smtClean="0">
                <a:solidFill>
                  <a:srgbClr val="000000"/>
                </a:solidFill>
                <a:ea typeface="ＭＳ Ｐゴシック" pitchFamily="34" charset="-128"/>
              </a:rPr>
              <a:t>Ineffective</a:t>
            </a:r>
            <a:r>
              <a:rPr lang="en-US" altLang="en-US" smtClean="0">
                <a:solidFill>
                  <a:srgbClr val="000000"/>
                </a:solidFill>
                <a:ea typeface="ＭＳ Ｐゴシック" pitchFamily="34" charset="-128"/>
              </a:rPr>
              <a:t> communication can be indirect or aggressive, unclear.</a:t>
            </a:r>
            <a:endParaRPr lang="en-GB" altLang="en-US" smtClean="0">
              <a:solidFill>
                <a:srgbClr val="000000"/>
              </a:solidFill>
              <a:ea typeface="ＭＳ Ｐゴシック" pitchFamily="34" charset="-128"/>
            </a:endParaRPr>
          </a:p>
          <a:p>
            <a:pPr marL="0" indent="0">
              <a:buFontTx/>
              <a:buChar char="•"/>
              <a:defRPr/>
            </a:pPr>
            <a:endParaRPr lang="en-US" altLang="en-US" smtClean="0">
              <a:solidFill>
                <a:srgbClr val="000000"/>
              </a:solidFill>
              <a:ea typeface="ＭＳ Ｐゴシック" pitchFamily="34" charset="-128"/>
            </a:endParaRPr>
          </a:p>
          <a:p>
            <a:pPr marL="0" indent="0">
              <a:buFontTx/>
              <a:buChar char="•"/>
              <a:defRPr/>
            </a:pPr>
            <a:endParaRPr lang="en-GB" altLang="en-US" smtClean="0">
              <a:solidFill>
                <a:srgbClr val="000000"/>
              </a:solidFill>
              <a:ea typeface="ＭＳ Ｐゴシック" pitchFamily="34" charset="-128"/>
            </a:endParaRPr>
          </a:p>
          <a:p>
            <a:pPr marL="0" indent="0" algn="r" eaLnBrk="1" hangingPunct="1">
              <a:defRPr/>
            </a:pPr>
            <a:endParaRPr lang="en-US"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32475993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09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defRPr/>
            </a:pPr>
            <a:r>
              <a:rPr lang="en-GB" b="1">
                <a:solidFill>
                  <a:srgbClr val="000000"/>
                </a:solidFill>
              </a:rPr>
              <a:t>Children who Deny Abuse</a:t>
            </a:r>
          </a:p>
        </p:txBody>
      </p:sp>
      <p:sp>
        <p:nvSpPr>
          <p:cNvPr id="3" name="Content Placeholder 2"/>
          <p:cNvSpPr>
            <a:spLocks noGrp="1"/>
          </p:cNvSpPr>
          <p:nvPr>
            <p:ph idx="1"/>
          </p:nvPr>
        </p:nvSpPr>
        <p:spPr>
          <a:xfrm>
            <a:off x="250825" y="1700213"/>
            <a:ext cx="8480425" cy="4392612"/>
          </a:xfrm>
        </p:spPr>
        <p:txBody>
          <a:bodyPr/>
          <a:lstStyle/>
          <a:p>
            <a:pPr marL="0" indent="0">
              <a:defRPr/>
            </a:pPr>
            <a:endParaRPr lang="en-GB" altLang="en-US" b="1" smtClean="0">
              <a:solidFill>
                <a:srgbClr val="000000"/>
              </a:solidFill>
              <a:ea typeface="ＭＳ Ｐゴシック" pitchFamily="34" charset="-128"/>
            </a:endParaRPr>
          </a:p>
          <a:p>
            <a:pPr marL="0" indent="0">
              <a:defRPr/>
            </a:pPr>
            <a:r>
              <a:rPr lang="en-GB" altLang="en-US" b="1" smtClean="0">
                <a:solidFill>
                  <a:srgbClr val="000000"/>
                </a:solidFill>
                <a:ea typeface="ＭＳ Ｐゴシック" pitchFamily="34" charset="-128"/>
              </a:rPr>
              <a:t>Establish trust so the child feels safe to talk.</a:t>
            </a:r>
          </a:p>
          <a:p>
            <a:pPr marL="0" indent="0">
              <a:defRPr/>
            </a:pPr>
            <a:endParaRPr lang="en-GB" altLang="en-US" smtClean="0">
              <a:solidFill>
                <a:srgbClr val="000000"/>
              </a:solidFill>
              <a:ea typeface="ＭＳ Ｐゴシック" pitchFamily="34" charset="-128"/>
            </a:endParaRPr>
          </a:p>
          <a:p>
            <a:pPr marL="0" indent="0">
              <a:defRPr/>
            </a:pPr>
            <a:r>
              <a:rPr lang="en-GB" altLang="en-US" smtClean="0">
                <a:solidFill>
                  <a:srgbClr val="000000"/>
                </a:solidFill>
                <a:ea typeface="ＭＳ Ｐゴシック" pitchFamily="34" charset="-128"/>
              </a:rPr>
              <a:t>If the child is identified and referred (instead of self-referring) </a:t>
            </a:r>
          </a:p>
          <a:p>
            <a:pPr marL="0" indent="0">
              <a:buFont typeface="Wingdings" pitchFamily="2" charset="2"/>
              <a:buChar char="Ø"/>
              <a:defRPr/>
            </a:pPr>
            <a:r>
              <a:rPr lang="en-GB" altLang="en-US" smtClean="0">
                <a:solidFill>
                  <a:srgbClr val="000000"/>
                </a:solidFill>
                <a:ea typeface="ＭＳ Ｐゴシック" pitchFamily="34" charset="-128"/>
              </a:rPr>
              <a:t>they may be more likely to initially deny the abuse. </a:t>
            </a:r>
          </a:p>
          <a:p>
            <a:pPr marL="0" indent="0">
              <a:buFontTx/>
              <a:buChar char="•"/>
              <a:defRPr/>
            </a:pPr>
            <a:endParaRPr lang="en-GB" altLang="en-US" smtClean="0">
              <a:solidFill>
                <a:srgbClr val="000000"/>
              </a:solidFill>
              <a:ea typeface="ＭＳ Ｐゴシック" pitchFamily="34" charset="-128"/>
            </a:endParaRPr>
          </a:p>
          <a:p>
            <a:pPr marL="0" indent="0">
              <a:buFont typeface="Wingdings" pitchFamily="2" charset="2"/>
              <a:buChar char="ü"/>
              <a:defRPr/>
            </a:pPr>
            <a:r>
              <a:rPr lang="en-GB" altLang="en-US" smtClean="0">
                <a:solidFill>
                  <a:srgbClr val="000000"/>
                </a:solidFill>
                <a:ea typeface="ＭＳ Ｐゴシック" pitchFamily="34" charset="-128"/>
              </a:rPr>
              <a:t>Don’t attempt to confirm / deny what children first say. </a:t>
            </a:r>
          </a:p>
          <a:p>
            <a:pPr marL="0" indent="0">
              <a:defRPr/>
            </a:pPr>
            <a:r>
              <a:rPr lang="en-GB" altLang="en-US" smtClean="0">
                <a:solidFill>
                  <a:srgbClr val="000000"/>
                </a:solidFill>
                <a:ea typeface="ＭＳ Ｐゴシック" pitchFamily="34" charset="-128"/>
              </a:rPr>
              <a:t>Children deny abuse for good reasons—fear of stigma, shame, or retaliation, or where there is no abuse occurring.</a:t>
            </a:r>
          </a:p>
          <a:p>
            <a:pPr marL="0" indent="0">
              <a:defRPr/>
            </a:pPr>
            <a:endParaRPr lang="en-GB" altLang="en-US" smtClean="0">
              <a:solidFill>
                <a:srgbClr val="000000"/>
              </a:solidFill>
              <a:ea typeface="ＭＳ Ｐゴシック" pitchFamily="34" charset="-128"/>
            </a:endParaRPr>
          </a:p>
          <a:p>
            <a:pPr marL="0" indent="0" algn="ctr">
              <a:defRPr/>
            </a:pPr>
            <a:r>
              <a:rPr lang="en-GB" altLang="en-US" sz="1800" i="1" smtClean="0">
                <a:solidFill>
                  <a:srgbClr val="000000"/>
                </a:solidFill>
                <a:ea typeface="ＭＳ Ｐゴシック" pitchFamily="34" charset="-128"/>
              </a:rPr>
              <a:t>Source: Caring for Child Survivors</a:t>
            </a:r>
          </a:p>
        </p:txBody>
      </p:sp>
    </p:spTree>
    <p:extLst>
      <p:ext uri="{BB962C8B-B14F-4D97-AF65-F5344CB8AC3E}">
        <p14:creationId xmlns:p14="http://schemas.microsoft.com/office/powerpoint/2010/main" val="11704343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defRPr/>
            </a:pPr>
            <a:r>
              <a:rPr lang="en-GB" b="1">
                <a:solidFill>
                  <a:srgbClr val="000000"/>
                </a:solidFill>
              </a:rPr>
              <a:t>Children who Deny Abuse</a:t>
            </a:r>
          </a:p>
        </p:txBody>
      </p:sp>
      <p:sp>
        <p:nvSpPr>
          <p:cNvPr id="3" name="Content Placeholder 2"/>
          <p:cNvSpPr>
            <a:spLocks noGrp="1"/>
          </p:cNvSpPr>
          <p:nvPr>
            <p:ph idx="1"/>
          </p:nvPr>
        </p:nvSpPr>
        <p:spPr>
          <a:xfrm>
            <a:off x="250825" y="1700213"/>
            <a:ext cx="8713788" cy="4392612"/>
          </a:xfrm>
        </p:spPr>
        <p:txBody>
          <a:bodyPr/>
          <a:lstStyle/>
          <a:p>
            <a:pPr marL="0" indent="0">
              <a:defRPr/>
            </a:pPr>
            <a:endParaRPr lang="en-GB" altLang="en-US" b="1" dirty="0" smtClean="0">
              <a:solidFill>
                <a:srgbClr val="000000"/>
              </a:solidFill>
              <a:ea typeface="ＭＳ Ｐゴシック" pitchFamily="34" charset="-128"/>
            </a:endParaRPr>
          </a:p>
          <a:p>
            <a:pPr marL="0" indent="0">
              <a:defRPr/>
            </a:pPr>
            <a:r>
              <a:rPr lang="en-GB" altLang="en-US" b="1" dirty="0" smtClean="0">
                <a:solidFill>
                  <a:srgbClr val="000000"/>
                </a:solidFill>
                <a:ea typeface="ＭＳ Ｐゴシック" pitchFamily="34" charset="-128"/>
              </a:rPr>
              <a:t>Stay neutral</a:t>
            </a:r>
            <a:r>
              <a:rPr lang="en-GB" altLang="en-US" dirty="0" smtClean="0">
                <a:solidFill>
                  <a:srgbClr val="000000"/>
                </a:solidFill>
                <a:ea typeface="ＭＳ Ｐゴシック" pitchFamily="34" charset="-128"/>
              </a:rPr>
              <a:t>: Let the child know you are there to listen, help, understand - not judge or play detective. </a:t>
            </a:r>
          </a:p>
          <a:p>
            <a:pPr marL="0" indent="0">
              <a:buFont typeface="Wingdings" pitchFamily="2" charset="2"/>
              <a:buChar char="ü"/>
              <a:defRPr/>
            </a:pPr>
            <a:endParaRPr lang="en-GB" altLang="en-US" b="1" dirty="0" smtClean="0">
              <a:solidFill>
                <a:srgbClr val="000000"/>
              </a:solidFill>
              <a:ea typeface="ＭＳ Ｐゴシック" pitchFamily="34" charset="-128"/>
            </a:endParaRPr>
          </a:p>
          <a:p>
            <a:pPr marL="0" indent="0">
              <a:defRPr/>
            </a:pPr>
            <a:r>
              <a:rPr lang="en-GB" altLang="en-US" b="1" dirty="0" smtClean="0">
                <a:solidFill>
                  <a:srgbClr val="000000"/>
                </a:solidFill>
                <a:ea typeface="ＭＳ Ｐゴシック" pitchFamily="34" charset="-128"/>
              </a:rPr>
              <a:t>Get more facts: </a:t>
            </a:r>
            <a:r>
              <a:rPr lang="en-GB" altLang="en-US" dirty="0" smtClean="0">
                <a:solidFill>
                  <a:srgbClr val="000000"/>
                </a:solidFill>
                <a:ea typeface="ＭＳ Ｐゴシック" pitchFamily="34" charset="-128"/>
              </a:rPr>
              <a:t>Talk with child and person who referred separately. </a:t>
            </a:r>
          </a:p>
          <a:p>
            <a:pPr marL="0" indent="0">
              <a:defRPr/>
            </a:pPr>
            <a:endParaRPr lang="en-GB" altLang="en-US" dirty="0" smtClean="0">
              <a:solidFill>
                <a:srgbClr val="000000"/>
              </a:solidFill>
              <a:ea typeface="ＭＳ Ｐゴシック" pitchFamily="34" charset="-128"/>
            </a:endParaRPr>
          </a:p>
          <a:p>
            <a:pPr marL="0" indent="0">
              <a:buFontTx/>
              <a:buChar char="•"/>
              <a:defRPr/>
            </a:pPr>
            <a:r>
              <a:rPr lang="en-GB" altLang="en-US" dirty="0" smtClean="0">
                <a:solidFill>
                  <a:srgbClr val="000000"/>
                </a:solidFill>
                <a:ea typeface="ＭＳ Ｐゴシック" pitchFamily="34" charset="-128"/>
              </a:rPr>
              <a:t>What’s the relationship between child and alleged perpetrator?</a:t>
            </a:r>
          </a:p>
          <a:p>
            <a:pPr marL="0" indent="0">
              <a:buFontTx/>
              <a:buChar char="•"/>
              <a:defRPr/>
            </a:pPr>
            <a:r>
              <a:rPr lang="en-GB" altLang="en-US" dirty="0" smtClean="0">
                <a:solidFill>
                  <a:srgbClr val="000000"/>
                </a:solidFill>
                <a:ea typeface="ＭＳ Ｐゴシック" pitchFamily="34" charset="-128"/>
              </a:rPr>
              <a:t>What’s the relationship between person who referred and child? </a:t>
            </a:r>
          </a:p>
          <a:p>
            <a:pPr marL="0" indent="0">
              <a:defRPr/>
            </a:pPr>
            <a:endParaRPr lang="en-GB" altLang="en-US" b="1" dirty="0" smtClean="0">
              <a:solidFill>
                <a:srgbClr val="000000"/>
              </a:solidFill>
              <a:ea typeface="ＭＳ Ｐゴシック" pitchFamily="34" charset="-128"/>
            </a:endParaRPr>
          </a:p>
          <a:p>
            <a:pPr marL="0" indent="0">
              <a:defRPr/>
            </a:pPr>
            <a:r>
              <a:rPr lang="en-GB" altLang="en-US" b="1" dirty="0" smtClean="0">
                <a:solidFill>
                  <a:srgbClr val="000000"/>
                </a:solidFill>
                <a:ea typeface="ＭＳ Ｐゴシック" pitchFamily="34" charset="-128"/>
              </a:rPr>
              <a:t>Be patient</a:t>
            </a:r>
            <a:r>
              <a:rPr lang="en-GB" altLang="en-US" dirty="0" smtClean="0">
                <a:solidFill>
                  <a:srgbClr val="000000"/>
                </a:solidFill>
                <a:ea typeface="ＭＳ Ｐゴシック" pitchFamily="34" charset="-128"/>
              </a:rPr>
              <a:t>: Do not force children to talk. </a:t>
            </a:r>
          </a:p>
          <a:p>
            <a:pPr marL="0" indent="0">
              <a:buFont typeface="Wingdings" pitchFamily="2" charset="2"/>
              <a:buChar char="ü"/>
              <a:defRPr/>
            </a:pPr>
            <a:endParaRPr lang="en-GB" altLang="en-US" sz="1800" i="1" dirty="0" smtClean="0">
              <a:solidFill>
                <a:srgbClr val="000000"/>
              </a:solidFill>
              <a:ea typeface="ＭＳ Ｐゴシック" pitchFamily="34" charset="-128"/>
            </a:endParaRPr>
          </a:p>
          <a:p>
            <a:pPr marL="0" indent="0" algn="ctr">
              <a:defRPr/>
            </a:pPr>
            <a:r>
              <a:rPr lang="en-GB" altLang="en-US" sz="1800" i="1" dirty="0" smtClean="0">
                <a:solidFill>
                  <a:srgbClr val="000000"/>
                </a:solidFill>
                <a:ea typeface="ＭＳ Ｐゴシック" pitchFamily="34" charset="-128"/>
              </a:rPr>
              <a:t>Source: Caring for Child Survivors</a:t>
            </a:r>
          </a:p>
        </p:txBody>
      </p:sp>
    </p:spTree>
    <p:extLst>
      <p:ext uri="{BB962C8B-B14F-4D97-AF65-F5344CB8AC3E}">
        <p14:creationId xmlns:p14="http://schemas.microsoft.com/office/powerpoint/2010/main" val="14219687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defRPr/>
            </a:pPr>
            <a:r>
              <a:rPr lang="en-GB" b="1">
                <a:solidFill>
                  <a:srgbClr val="000000"/>
                </a:solidFill>
              </a:rPr>
              <a:t>Caseworker Discomfort </a:t>
            </a:r>
          </a:p>
        </p:txBody>
      </p:sp>
      <p:sp>
        <p:nvSpPr>
          <p:cNvPr id="3" name="Content Placeholder 2"/>
          <p:cNvSpPr>
            <a:spLocks noGrp="1"/>
          </p:cNvSpPr>
          <p:nvPr>
            <p:ph idx="1"/>
          </p:nvPr>
        </p:nvSpPr>
        <p:spPr>
          <a:xfrm>
            <a:off x="250825" y="1700213"/>
            <a:ext cx="8713788" cy="4392612"/>
          </a:xfrm>
        </p:spPr>
        <p:txBody>
          <a:bodyPr/>
          <a:lstStyle/>
          <a:p>
            <a:pPr marL="0" indent="0">
              <a:defRPr/>
            </a:pPr>
            <a:endParaRPr lang="en-US" altLang="en-US" smtClean="0">
              <a:solidFill>
                <a:srgbClr val="000000"/>
              </a:solidFill>
              <a:ea typeface="ＭＳ Ｐゴシック" pitchFamily="34" charset="-128"/>
            </a:endParaRPr>
          </a:p>
          <a:p>
            <a:pPr marL="0" indent="0">
              <a:defRPr/>
            </a:pPr>
            <a:r>
              <a:rPr lang="en-US" altLang="en-US" smtClean="0">
                <a:solidFill>
                  <a:srgbClr val="000000"/>
                </a:solidFill>
                <a:ea typeface="ＭＳ Ｐゴシック" pitchFamily="34" charset="-128"/>
              </a:rPr>
              <a:t>It is not always easy to talk with children</a:t>
            </a:r>
          </a:p>
          <a:p>
            <a:pPr marL="0" indent="0">
              <a:buFontTx/>
              <a:buChar char="•"/>
              <a:defRPr/>
            </a:pPr>
            <a:r>
              <a:rPr lang="en-US" altLang="en-US" smtClean="0">
                <a:solidFill>
                  <a:srgbClr val="000000"/>
                </a:solidFill>
                <a:ea typeface="ＭＳ Ｐゴシック" pitchFamily="34" charset="-128"/>
              </a:rPr>
              <a:t>If you have suffered in a similar way and memories return. </a:t>
            </a:r>
          </a:p>
          <a:p>
            <a:pPr marL="0" indent="0">
              <a:buFontTx/>
              <a:buChar char="•"/>
              <a:defRPr/>
            </a:pPr>
            <a:r>
              <a:rPr lang="en-US" altLang="en-US" smtClean="0">
                <a:solidFill>
                  <a:srgbClr val="000000"/>
                </a:solidFill>
                <a:ea typeface="ＭＳ Ｐゴシック" pitchFamily="34" charset="-128"/>
              </a:rPr>
              <a:t>If you feel like crying.</a:t>
            </a:r>
          </a:p>
          <a:p>
            <a:pPr marL="0" indent="0">
              <a:buFontTx/>
              <a:buChar char="•"/>
              <a:defRPr/>
            </a:pPr>
            <a:r>
              <a:rPr lang="en-US" altLang="en-US" smtClean="0">
                <a:solidFill>
                  <a:srgbClr val="000000"/>
                </a:solidFill>
                <a:ea typeface="ＭＳ Ｐゴシック" pitchFamily="34" charset="-128"/>
              </a:rPr>
              <a:t>If you become distracted.</a:t>
            </a:r>
          </a:p>
          <a:p>
            <a:pPr marL="0" indent="0">
              <a:defRPr/>
            </a:pPr>
            <a:endParaRPr lang="en-US" altLang="en-US" smtClean="0">
              <a:solidFill>
                <a:srgbClr val="000000"/>
              </a:solidFill>
              <a:ea typeface="ＭＳ Ｐゴシック" pitchFamily="34" charset="-128"/>
            </a:endParaRPr>
          </a:p>
          <a:p>
            <a:pPr marL="0" indent="0">
              <a:buFont typeface="Wingdings" pitchFamily="2" charset="2"/>
              <a:buChar char="ü"/>
              <a:defRPr/>
            </a:pPr>
            <a:r>
              <a:rPr lang="en-US" altLang="en-US" smtClean="0">
                <a:solidFill>
                  <a:srgbClr val="000000"/>
                </a:solidFill>
                <a:ea typeface="ＭＳ Ｐゴシック" pitchFamily="34" charset="-128"/>
              </a:rPr>
              <a:t>Concentrate on the child’s emotions, not your own. </a:t>
            </a:r>
          </a:p>
          <a:p>
            <a:pPr marL="0" indent="0">
              <a:buFont typeface="Wingdings" pitchFamily="2" charset="2"/>
              <a:buChar char="ü"/>
              <a:defRPr/>
            </a:pPr>
            <a:r>
              <a:rPr lang="en-US" altLang="en-US" smtClean="0">
                <a:solidFill>
                  <a:srgbClr val="000000"/>
                </a:solidFill>
                <a:ea typeface="ＭＳ Ｐゴシック" pitchFamily="34" charset="-128"/>
              </a:rPr>
              <a:t>Pause for a while: then say something like </a:t>
            </a:r>
            <a:r>
              <a:rPr lang="en-US" altLang="en-US" i="1" smtClean="0">
                <a:solidFill>
                  <a:srgbClr val="000000"/>
                </a:solidFill>
                <a:ea typeface="ＭＳ Ｐゴシック" pitchFamily="34" charset="-128"/>
              </a:rPr>
              <a:t>“these things make me sad too”, or “would you like to go on with what you were saying?” </a:t>
            </a:r>
            <a:endParaRPr lang="en-GB" altLang="en-US" i="1" smtClean="0">
              <a:solidFill>
                <a:srgbClr val="000000"/>
              </a:solidFill>
              <a:ea typeface="ＭＳ Ｐゴシック" pitchFamily="34" charset="-128"/>
            </a:endParaRPr>
          </a:p>
          <a:p>
            <a:pPr marL="0" indent="0">
              <a:defRPr/>
            </a:pPr>
            <a:endParaRPr lang="en-GB" altLang="en-US" smtClean="0">
              <a:solidFill>
                <a:srgbClr val="000000"/>
              </a:solidFill>
              <a:ea typeface="ＭＳ Ｐゴシック" pitchFamily="34" charset="-128"/>
            </a:endParaRPr>
          </a:p>
          <a:p>
            <a:pPr marL="0" indent="0" algn="ctr">
              <a:defRPr/>
            </a:pPr>
            <a:r>
              <a:rPr lang="en-AU" altLang="en-US" sz="1800" i="1" smtClean="0">
                <a:solidFill>
                  <a:srgbClr val="000000"/>
                </a:solidFill>
                <a:ea typeface="ＭＳ Ｐゴシック" pitchFamily="34" charset="-128"/>
              </a:rPr>
              <a:t>Source: Communicating with Children: Helping Children in Distress </a:t>
            </a:r>
            <a:endParaRPr lang="en-GB" altLang="en-US" sz="1800" smtClean="0">
              <a:solidFill>
                <a:srgbClr val="000000"/>
              </a:solidFill>
              <a:ea typeface="ＭＳ Ｐゴシック" pitchFamily="34" charset="-128"/>
            </a:endParaRPr>
          </a:p>
          <a:p>
            <a:pPr marL="0" indent="0">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8404474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a:defRPr/>
            </a:pPr>
            <a:r>
              <a:rPr lang="en-AU" altLang="en-US" b="1" smtClean="0">
                <a:solidFill>
                  <a:srgbClr val="000000"/>
                </a:solidFill>
                <a:ea typeface="ＭＳ Ｐゴシック" pitchFamily="34" charset="-128"/>
              </a:rPr>
              <a:t>Relationships Breaking Down – Reasons </a:t>
            </a:r>
            <a:endParaRPr lang="en-AU" altLang="en-US" smtClean="0">
              <a:solidFill>
                <a:srgbClr val="000000"/>
              </a:solidFill>
              <a:ea typeface="ＭＳ Ｐゴシック" pitchFamily="34" charset="-128"/>
            </a:endParaRPr>
          </a:p>
        </p:txBody>
      </p:sp>
      <p:sp>
        <p:nvSpPr>
          <p:cNvPr id="3" name="Content Placeholder 2"/>
          <p:cNvSpPr>
            <a:spLocks noGrp="1"/>
          </p:cNvSpPr>
          <p:nvPr>
            <p:ph idx="1"/>
          </p:nvPr>
        </p:nvSpPr>
        <p:spPr>
          <a:xfrm>
            <a:off x="250825" y="1700213"/>
            <a:ext cx="8569325" cy="4392612"/>
          </a:xfrm>
        </p:spPr>
        <p:txBody>
          <a:bodyPr/>
          <a:lstStyle/>
          <a:p>
            <a:pPr marL="0" indent="0">
              <a:defRPr/>
            </a:pPr>
            <a:endParaRPr lang="en-AU" altLang="en-US" smtClean="0">
              <a:solidFill>
                <a:srgbClr val="000000"/>
              </a:solidFill>
              <a:ea typeface="ＭＳ Ｐゴシック" pitchFamily="34" charset="-128"/>
            </a:endParaRPr>
          </a:p>
          <a:p>
            <a:pPr marL="0" indent="0">
              <a:defRPr/>
            </a:pPr>
            <a:r>
              <a:rPr lang="en-AU" altLang="en-US" smtClean="0">
                <a:solidFill>
                  <a:srgbClr val="000000"/>
                </a:solidFill>
                <a:ea typeface="ＭＳ Ｐゴシック" pitchFamily="34" charset="-128"/>
              </a:rPr>
              <a:t>Hurrying or avoiding relationship-building has consequences: </a:t>
            </a:r>
            <a:endParaRPr lang="en-GB" altLang="en-US" smtClean="0">
              <a:solidFill>
                <a:srgbClr val="000000"/>
              </a:solidFill>
              <a:ea typeface="ＭＳ Ｐゴシック" pitchFamily="34" charset="-128"/>
            </a:endParaRPr>
          </a:p>
          <a:p>
            <a:pPr marL="0" indent="0">
              <a:defRPr/>
            </a:pPr>
            <a:r>
              <a:rPr lang="en-AU" altLang="en-US" b="1"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marL="0" indent="0">
              <a:buFont typeface="Wingdings" pitchFamily="2" charset="2"/>
              <a:buChar char="Ø"/>
              <a:defRPr/>
            </a:pPr>
            <a:r>
              <a:rPr lang="en-AU" altLang="en-US" smtClean="0">
                <a:solidFill>
                  <a:srgbClr val="000000"/>
                </a:solidFill>
                <a:ea typeface="ＭＳ Ｐゴシック" pitchFamily="34" charset="-128"/>
              </a:rPr>
              <a:t>Not developing trust or an effective relationship.</a:t>
            </a:r>
            <a:endParaRPr lang="en-GB" altLang="en-US" smtClean="0">
              <a:solidFill>
                <a:srgbClr val="000000"/>
              </a:solidFill>
              <a:ea typeface="ＭＳ Ｐゴシック" pitchFamily="34" charset="-128"/>
            </a:endParaRPr>
          </a:p>
          <a:p>
            <a:pPr marL="0" indent="0">
              <a:buFont typeface="Wingdings" pitchFamily="2" charset="2"/>
              <a:buChar char="Ø"/>
              <a:defRPr/>
            </a:pPr>
            <a:r>
              <a:rPr lang="en-AU" altLang="en-US" smtClean="0">
                <a:solidFill>
                  <a:srgbClr val="000000"/>
                </a:solidFill>
                <a:ea typeface="ＭＳ Ｐゴシック" pitchFamily="34" charset="-128"/>
              </a:rPr>
              <a:t>Family closes to you and does not share information.</a:t>
            </a:r>
            <a:endParaRPr lang="en-GB" altLang="en-US" smtClean="0">
              <a:solidFill>
                <a:srgbClr val="000000"/>
              </a:solidFill>
              <a:ea typeface="ＭＳ Ｐゴシック" pitchFamily="34" charset="-128"/>
            </a:endParaRPr>
          </a:p>
          <a:p>
            <a:pPr marL="0" indent="0">
              <a:buFont typeface="Wingdings" pitchFamily="2" charset="2"/>
              <a:buChar char="Ø"/>
              <a:defRPr/>
            </a:pPr>
            <a:r>
              <a:rPr lang="en-AU" altLang="en-US" smtClean="0">
                <a:solidFill>
                  <a:srgbClr val="000000"/>
                </a:solidFill>
                <a:ea typeface="ＭＳ Ｐゴシック" pitchFamily="34" charset="-128"/>
              </a:rPr>
              <a:t>Family does not accept the case plan: they may agree but not follow through.</a:t>
            </a:r>
            <a:endParaRPr lang="en-GB" altLang="en-US" smtClean="0">
              <a:solidFill>
                <a:srgbClr val="000000"/>
              </a:solidFill>
              <a:ea typeface="ＭＳ Ｐゴシック" pitchFamily="34" charset="-128"/>
            </a:endParaRPr>
          </a:p>
          <a:p>
            <a:pPr marL="0" indent="0">
              <a:buFont typeface="Wingdings" pitchFamily="2" charset="2"/>
              <a:buChar char="Ø"/>
              <a:defRPr/>
            </a:pPr>
            <a:r>
              <a:rPr lang="en-AU" altLang="en-US" smtClean="0">
                <a:solidFill>
                  <a:srgbClr val="000000"/>
                </a:solidFill>
                <a:ea typeface="ＭＳ Ｐゴシック" pitchFamily="34" charset="-128"/>
              </a:rPr>
              <a:t>Anger or blame may be directed at caseworker if case plan fails.</a:t>
            </a:r>
            <a:endParaRPr lang="en-GB" altLang="en-US" smtClean="0">
              <a:solidFill>
                <a:srgbClr val="000000"/>
              </a:solidFill>
              <a:ea typeface="ＭＳ Ｐゴシック" pitchFamily="34" charset="-128"/>
            </a:endParaRPr>
          </a:p>
          <a:p>
            <a:pPr marL="0" indent="0">
              <a:defRPr/>
            </a:pPr>
            <a:r>
              <a:rPr lang="en-AU"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marL="0" indent="0" algn="ctr">
              <a:defRPr/>
            </a:pPr>
            <a:r>
              <a:rPr lang="en-AU" altLang="en-US" sz="1800" i="1" smtClean="0">
                <a:solidFill>
                  <a:srgbClr val="000000"/>
                </a:solidFill>
                <a:ea typeface="ＭＳ Ｐゴシック" pitchFamily="34" charset="-128"/>
              </a:rPr>
              <a:t>Source: Communicating with Children: Helping Children in Distress </a:t>
            </a:r>
            <a:endParaRPr lang="en-GB" altLang="en-US" sz="1800" smtClean="0">
              <a:solidFill>
                <a:srgbClr val="000000"/>
              </a:solidFill>
              <a:ea typeface="ＭＳ Ｐゴシック" pitchFamily="34" charset="-128"/>
            </a:endParaRPr>
          </a:p>
        </p:txBody>
      </p:sp>
    </p:spTree>
    <p:extLst>
      <p:ext uri="{BB962C8B-B14F-4D97-AF65-F5344CB8AC3E}">
        <p14:creationId xmlns:p14="http://schemas.microsoft.com/office/powerpoint/2010/main" val="8816905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defRPr/>
            </a:pPr>
            <a:r>
              <a:rPr lang="en-US" altLang="en-US" b="1" smtClean="0">
                <a:solidFill>
                  <a:srgbClr val="000000"/>
                </a:solidFill>
                <a:ea typeface="ＭＳ Ｐゴシック" pitchFamily="34" charset="-128"/>
              </a:rPr>
              <a:t>Relationships Breaking Down – What to Do</a:t>
            </a:r>
          </a:p>
        </p:txBody>
      </p:sp>
      <p:sp>
        <p:nvSpPr>
          <p:cNvPr id="3" name="Content Placeholder 2"/>
          <p:cNvSpPr>
            <a:spLocks noGrp="1"/>
          </p:cNvSpPr>
          <p:nvPr>
            <p:ph idx="1"/>
          </p:nvPr>
        </p:nvSpPr>
        <p:spPr>
          <a:xfrm>
            <a:off x="250825" y="1700213"/>
            <a:ext cx="8642350" cy="4392612"/>
          </a:xfrm>
        </p:spPr>
        <p:txBody>
          <a:bodyPr/>
          <a:lstStyle/>
          <a:p>
            <a:pPr marL="0" indent="0">
              <a:defRPr/>
            </a:pPr>
            <a:endParaRPr lang="en-US" b="1" dirty="0" smtClean="0">
              <a:solidFill>
                <a:srgbClr val="000000"/>
              </a:solidFill>
              <a:ea typeface="+mn-ea"/>
            </a:endParaRPr>
          </a:p>
          <a:p>
            <a:pPr>
              <a:buFont typeface="Wingdings" panose="05000000000000000000" pitchFamily="2" charset="2"/>
              <a:buChar char="ü"/>
              <a:defRPr/>
            </a:pPr>
            <a:r>
              <a:rPr lang="en-US" b="1" dirty="0" smtClean="0">
                <a:solidFill>
                  <a:srgbClr val="000000"/>
                </a:solidFill>
                <a:ea typeface="+mn-ea"/>
              </a:rPr>
              <a:t>Explain</a:t>
            </a:r>
            <a:r>
              <a:rPr lang="en-US" dirty="0" smtClean="0">
                <a:solidFill>
                  <a:srgbClr val="000000"/>
                </a:solidFill>
                <a:ea typeface="+mn-ea"/>
              </a:rPr>
              <a:t> </a:t>
            </a:r>
            <a:r>
              <a:rPr lang="en-US" dirty="0">
                <a:solidFill>
                  <a:srgbClr val="000000"/>
                </a:solidFill>
                <a:ea typeface="+mn-ea"/>
              </a:rPr>
              <a:t>your thinking about the </a:t>
            </a:r>
            <a:r>
              <a:rPr lang="en-US" dirty="0" smtClean="0">
                <a:solidFill>
                  <a:srgbClr val="000000"/>
                </a:solidFill>
                <a:ea typeface="+mn-ea"/>
              </a:rPr>
              <a:t>issue.</a:t>
            </a:r>
            <a:endParaRPr lang="en-GB" dirty="0">
              <a:solidFill>
                <a:srgbClr val="000000"/>
              </a:solidFill>
              <a:ea typeface="+mn-ea"/>
            </a:endParaRPr>
          </a:p>
          <a:p>
            <a:pPr>
              <a:buFont typeface="Wingdings" panose="05000000000000000000" pitchFamily="2" charset="2"/>
              <a:buChar char="ü"/>
              <a:defRPr/>
            </a:pPr>
            <a:endParaRPr lang="en-US" dirty="0" smtClean="0">
              <a:solidFill>
                <a:srgbClr val="000000"/>
              </a:solidFill>
              <a:ea typeface="+mn-ea"/>
            </a:endParaRPr>
          </a:p>
          <a:p>
            <a:pPr>
              <a:buFont typeface="Wingdings" panose="05000000000000000000" pitchFamily="2" charset="2"/>
              <a:buChar char="ü"/>
              <a:defRPr/>
            </a:pPr>
            <a:r>
              <a:rPr lang="en-US" dirty="0" smtClean="0">
                <a:solidFill>
                  <a:srgbClr val="000000"/>
                </a:solidFill>
                <a:ea typeface="+mn-ea"/>
              </a:rPr>
              <a:t>Ask </a:t>
            </a:r>
            <a:r>
              <a:rPr lang="en-US" dirty="0">
                <a:solidFill>
                  <a:srgbClr val="000000"/>
                </a:solidFill>
                <a:ea typeface="+mn-ea"/>
              </a:rPr>
              <a:t>the person to </a:t>
            </a:r>
            <a:r>
              <a:rPr lang="en-US" b="1" dirty="0">
                <a:solidFill>
                  <a:srgbClr val="000000"/>
                </a:solidFill>
                <a:ea typeface="+mn-ea"/>
              </a:rPr>
              <a:t>express</a:t>
            </a:r>
            <a:r>
              <a:rPr lang="en-US" dirty="0">
                <a:solidFill>
                  <a:srgbClr val="000000"/>
                </a:solidFill>
                <a:ea typeface="+mn-ea"/>
              </a:rPr>
              <a:t> their </a:t>
            </a:r>
            <a:r>
              <a:rPr lang="en-US" dirty="0" smtClean="0">
                <a:solidFill>
                  <a:srgbClr val="000000"/>
                </a:solidFill>
                <a:ea typeface="+mn-ea"/>
              </a:rPr>
              <a:t>feelings.</a:t>
            </a:r>
          </a:p>
          <a:p>
            <a:pPr>
              <a:buFont typeface="Wingdings" panose="05000000000000000000" pitchFamily="2" charset="2"/>
              <a:buChar char="ü"/>
              <a:defRPr/>
            </a:pPr>
            <a:r>
              <a:rPr lang="en-US" dirty="0" smtClean="0">
                <a:solidFill>
                  <a:srgbClr val="000000"/>
                </a:solidFill>
                <a:ea typeface="+mn-ea"/>
              </a:rPr>
              <a:t>Use </a:t>
            </a:r>
            <a:r>
              <a:rPr lang="en-US" b="1" dirty="0" smtClean="0">
                <a:solidFill>
                  <a:srgbClr val="000000"/>
                </a:solidFill>
                <a:ea typeface="+mn-ea"/>
              </a:rPr>
              <a:t>open questions </a:t>
            </a:r>
            <a:r>
              <a:rPr lang="en-GB" dirty="0" smtClean="0">
                <a:solidFill>
                  <a:srgbClr val="000000"/>
                </a:solidFill>
                <a:ea typeface="+mn-ea"/>
              </a:rPr>
              <a:t>and active listening.</a:t>
            </a:r>
            <a:endParaRPr lang="en-US" dirty="0" smtClean="0">
              <a:solidFill>
                <a:srgbClr val="000000"/>
              </a:solidFill>
              <a:ea typeface="+mn-ea"/>
            </a:endParaRPr>
          </a:p>
          <a:p>
            <a:pPr>
              <a:buFont typeface="Wingdings" panose="05000000000000000000" pitchFamily="2" charset="2"/>
              <a:buChar char="ü"/>
              <a:defRPr/>
            </a:pPr>
            <a:r>
              <a:rPr lang="en-US" dirty="0" smtClean="0">
                <a:solidFill>
                  <a:srgbClr val="000000"/>
                </a:solidFill>
                <a:ea typeface="+mn-ea"/>
              </a:rPr>
              <a:t>S</a:t>
            </a:r>
            <a:r>
              <a:rPr lang="en-US" b="1" dirty="0" smtClean="0">
                <a:solidFill>
                  <a:srgbClr val="000000"/>
                </a:solidFill>
                <a:ea typeface="+mn-ea"/>
              </a:rPr>
              <a:t>ay </a:t>
            </a:r>
            <a:r>
              <a:rPr lang="en-US" dirty="0">
                <a:solidFill>
                  <a:srgbClr val="000000"/>
                </a:solidFill>
                <a:ea typeface="+mn-ea"/>
              </a:rPr>
              <a:t>you </a:t>
            </a:r>
            <a:r>
              <a:rPr lang="en-US" dirty="0" smtClean="0">
                <a:solidFill>
                  <a:srgbClr val="000000"/>
                </a:solidFill>
                <a:ea typeface="+mn-ea"/>
              </a:rPr>
              <a:t>understand.</a:t>
            </a:r>
            <a:endParaRPr lang="en-GB" dirty="0" smtClean="0">
              <a:solidFill>
                <a:srgbClr val="000000"/>
              </a:solidFill>
              <a:ea typeface="+mn-ea"/>
            </a:endParaRPr>
          </a:p>
          <a:p>
            <a:pPr>
              <a:buFont typeface="Wingdings" panose="05000000000000000000" pitchFamily="2" charset="2"/>
              <a:buChar char="ü"/>
              <a:defRPr/>
            </a:pPr>
            <a:endParaRPr lang="en-US" b="1" dirty="0" smtClean="0">
              <a:solidFill>
                <a:srgbClr val="000000"/>
              </a:solidFill>
              <a:ea typeface="+mn-ea"/>
            </a:endParaRPr>
          </a:p>
          <a:p>
            <a:pPr>
              <a:buFont typeface="Wingdings" panose="05000000000000000000" pitchFamily="2" charset="2"/>
              <a:buChar char="ü"/>
              <a:defRPr/>
            </a:pPr>
            <a:r>
              <a:rPr lang="en-US" b="1" dirty="0" smtClean="0">
                <a:solidFill>
                  <a:srgbClr val="000000"/>
                </a:solidFill>
                <a:ea typeface="+mn-ea"/>
              </a:rPr>
              <a:t>Learn </a:t>
            </a:r>
            <a:r>
              <a:rPr lang="en-US" dirty="0">
                <a:solidFill>
                  <a:srgbClr val="000000"/>
                </a:solidFill>
                <a:ea typeface="+mn-ea"/>
              </a:rPr>
              <a:t>from your mistakes.</a:t>
            </a:r>
          </a:p>
          <a:p>
            <a:pPr>
              <a:buFont typeface="Arial" pitchFamily="34" charset="0"/>
              <a:buChar char="•"/>
              <a:defRPr/>
            </a:pPr>
            <a:endParaRPr lang="en-GB" dirty="0" smtClean="0">
              <a:solidFill>
                <a:srgbClr val="000000"/>
              </a:solidFill>
              <a:ea typeface="+mn-ea"/>
            </a:endParaRPr>
          </a:p>
          <a:p>
            <a:pPr>
              <a:buFont typeface="Arial" pitchFamily="34" charset="0"/>
              <a:buChar char="•"/>
              <a:defRPr/>
            </a:pPr>
            <a:endParaRPr lang="en-GB" dirty="0">
              <a:solidFill>
                <a:srgbClr val="000000"/>
              </a:solidFill>
              <a:ea typeface="+mn-ea"/>
            </a:endParaRPr>
          </a:p>
          <a:p>
            <a:pPr marL="0" indent="0" algn="ctr">
              <a:defRPr/>
            </a:pPr>
            <a:r>
              <a:rPr lang="en-AU" sz="1800" i="1" dirty="0">
                <a:solidFill>
                  <a:srgbClr val="000000"/>
                </a:solidFill>
                <a:ea typeface="+mn-ea"/>
              </a:rPr>
              <a:t>Source: Communicating with Children: Helping Children in Distress </a:t>
            </a:r>
            <a:endParaRPr lang="en-GB" sz="1800" dirty="0">
              <a:solidFill>
                <a:srgbClr val="000000"/>
              </a:solidFill>
              <a:ea typeface="+mn-ea"/>
            </a:endParaRPr>
          </a:p>
        </p:txBody>
      </p:sp>
    </p:spTree>
    <p:extLst>
      <p:ext uri="{BB962C8B-B14F-4D97-AF65-F5344CB8AC3E}">
        <p14:creationId xmlns:p14="http://schemas.microsoft.com/office/powerpoint/2010/main" val="3257728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defRPr/>
            </a:pPr>
            <a:r>
              <a:rPr lang="en-GB" b="1">
                <a:solidFill>
                  <a:srgbClr val="000000"/>
                </a:solidFill>
              </a:rPr>
              <a:t>KEY LEARNING POINTS</a:t>
            </a:r>
          </a:p>
        </p:txBody>
      </p:sp>
      <p:sp>
        <p:nvSpPr>
          <p:cNvPr id="53251" name="Content Placeholder 2"/>
          <p:cNvSpPr>
            <a:spLocks noGrp="1"/>
          </p:cNvSpPr>
          <p:nvPr>
            <p:ph idx="1"/>
          </p:nvPr>
        </p:nvSpPr>
        <p:spPr>
          <a:xfrm>
            <a:off x="250825" y="1700213"/>
            <a:ext cx="8497888" cy="4392612"/>
          </a:xfrm>
        </p:spPr>
        <p:txBody>
          <a:bodyPr/>
          <a:lstStyle/>
          <a:p>
            <a:pPr>
              <a:defRPr/>
            </a:pPr>
            <a:r>
              <a:rPr lang="en-GB">
                <a:solidFill>
                  <a:srgbClr val="000000"/>
                </a:solidFill>
              </a:rPr>
              <a:t>The many barriers to communication can all be resolved. </a:t>
            </a:r>
          </a:p>
          <a:p>
            <a:pPr>
              <a:defRPr/>
            </a:pPr>
            <a:endParaRPr lang="en-GB">
              <a:solidFill>
                <a:srgbClr val="000000"/>
              </a:solidFill>
            </a:endParaRPr>
          </a:p>
          <a:p>
            <a:pPr>
              <a:defRPr/>
            </a:pPr>
            <a:r>
              <a:rPr lang="en-GB" b="1">
                <a:solidFill>
                  <a:srgbClr val="000000"/>
                </a:solidFill>
              </a:rPr>
              <a:t>Children who do not talk:</a:t>
            </a:r>
            <a:r>
              <a:rPr lang="en-GB">
                <a:solidFill>
                  <a:srgbClr val="000000"/>
                </a:solidFill>
              </a:rPr>
              <a:t> be patient, observe, work with adults. </a:t>
            </a:r>
          </a:p>
          <a:p>
            <a:pPr>
              <a:defRPr/>
            </a:pPr>
            <a:endParaRPr lang="en-GB">
              <a:solidFill>
                <a:srgbClr val="000000"/>
              </a:solidFill>
            </a:endParaRPr>
          </a:p>
          <a:p>
            <a:pPr>
              <a:defRPr/>
            </a:pPr>
            <a:r>
              <a:rPr lang="en-GB" b="1">
                <a:solidFill>
                  <a:srgbClr val="000000"/>
                </a:solidFill>
              </a:rPr>
              <a:t>Children who deny abuse:</a:t>
            </a:r>
            <a:r>
              <a:rPr lang="en-GB">
                <a:solidFill>
                  <a:srgbClr val="000000"/>
                </a:solidFill>
              </a:rPr>
              <a:t> establish trust, stay neutral, get more facts, be patient. </a:t>
            </a:r>
          </a:p>
          <a:p>
            <a:pPr>
              <a:defRPr/>
            </a:pPr>
            <a:endParaRPr lang="en-GB">
              <a:solidFill>
                <a:srgbClr val="000000"/>
              </a:solidFill>
            </a:endParaRPr>
          </a:p>
          <a:p>
            <a:pPr>
              <a:defRPr/>
            </a:pPr>
            <a:r>
              <a:rPr lang="en-GB" b="1">
                <a:solidFill>
                  <a:srgbClr val="000000"/>
                </a:solidFill>
              </a:rPr>
              <a:t>Caseworker discomfort: </a:t>
            </a:r>
            <a:r>
              <a:rPr lang="en-GB">
                <a:solidFill>
                  <a:srgbClr val="000000"/>
                </a:solidFill>
              </a:rPr>
              <a:t>Concentrate on the child, take a pause.</a:t>
            </a:r>
          </a:p>
          <a:p>
            <a:pPr>
              <a:defRPr/>
            </a:pPr>
            <a:endParaRPr lang="en-GB">
              <a:solidFill>
                <a:srgbClr val="000000"/>
              </a:solidFill>
            </a:endParaRPr>
          </a:p>
          <a:p>
            <a:pPr>
              <a:defRPr/>
            </a:pPr>
            <a:r>
              <a:rPr lang="en-GB" b="1">
                <a:solidFill>
                  <a:srgbClr val="000000"/>
                </a:solidFill>
              </a:rPr>
              <a:t>Relationships breaking down: </a:t>
            </a:r>
            <a:r>
              <a:rPr lang="en-GB">
                <a:solidFill>
                  <a:srgbClr val="000000"/>
                </a:solidFill>
              </a:rPr>
              <a:t>Invest, explain, listen and learn. </a:t>
            </a:r>
          </a:p>
        </p:txBody>
      </p:sp>
    </p:spTree>
    <p:extLst>
      <p:ext uri="{BB962C8B-B14F-4D97-AF65-F5344CB8AC3E}">
        <p14:creationId xmlns:p14="http://schemas.microsoft.com/office/powerpoint/2010/main" val="16868309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40216348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dirty="0" smtClean="0">
                <a:solidFill>
                  <a:srgbClr val="000000"/>
                </a:solidFill>
                <a:ea typeface="ＭＳ Ｐゴシック" pitchFamily="34" charset="-128"/>
              </a:rPr>
              <a:t>SESSION 2 – OPTIONAL EXERCISE</a:t>
            </a:r>
          </a:p>
        </p:txBody>
      </p:sp>
      <p:sp>
        <p:nvSpPr>
          <p:cNvPr id="54275" name="Text Placeholder 2"/>
          <p:cNvSpPr>
            <a:spLocks noGrp="1"/>
          </p:cNvSpPr>
          <p:nvPr>
            <p:ph type="body" idx="1"/>
          </p:nvPr>
        </p:nvSpPr>
        <p:spPr>
          <a:xfrm>
            <a:off x="684213" y="3357563"/>
            <a:ext cx="7772400" cy="1500187"/>
          </a:xfrm>
        </p:spPr>
        <p:txBody>
          <a:bodyPr/>
          <a:lstStyle/>
          <a:p>
            <a:pPr algn="ctr">
              <a:defRPr/>
            </a:pPr>
            <a:endParaRPr lang="en-GB" sz="4400" b="1" dirty="0">
              <a:solidFill>
                <a:srgbClr val="000000"/>
              </a:solidFill>
            </a:endParaRPr>
          </a:p>
          <a:p>
            <a:pPr algn="ctr">
              <a:defRPr/>
            </a:pPr>
            <a:endParaRPr lang="en-GB" sz="4400" b="1" dirty="0">
              <a:solidFill>
                <a:srgbClr val="000000"/>
              </a:solidFill>
            </a:endParaRPr>
          </a:p>
          <a:p>
            <a:pPr algn="ctr">
              <a:defRPr/>
            </a:pPr>
            <a:r>
              <a:rPr lang="en-GB" sz="4400" b="1" dirty="0" smtClean="0">
                <a:solidFill>
                  <a:srgbClr val="000000"/>
                </a:solidFill>
              </a:rPr>
              <a:t>Using Creative Techniques</a:t>
            </a:r>
            <a:endParaRPr lang="en-GB" sz="4400" b="1" dirty="0">
              <a:solidFill>
                <a:srgbClr val="000000"/>
              </a:solidFill>
            </a:endParaRPr>
          </a:p>
          <a:p>
            <a:pPr algn="ctr">
              <a:defRPr/>
            </a:pPr>
            <a:endParaRPr lang="en-GB" sz="3600" b="1" dirty="0">
              <a:solidFill>
                <a:srgbClr val="000000"/>
              </a:solidFill>
            </a:endParaRPr>
          </a:p>
        </p:txBody>
      </p:sp>
      <p:pic>
        <p:nvPicPr>
          <p:cNvPr id="1945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836613"/>
            <a:ext cx="4143375"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22625" y="3236913"/>
            <a:ext cx="1776413" cy="276225"/>
          </a:xfrm>
          <a:prstGeom prst="rect">
            <a:avLst/>
          </a:prstGeom>
          <a:noFill/>
        </p:spPr>
        <p:txBody>
          <a:bodyPr wrap="none">
            <a:spAutoFit/>
          </a:bodyPr>
          <a:lstStyle/>
          <a:p>
            <a:pPr fontAlgn="base">
              <a:spcBef>
                <a:spcPct val="0"/>
              </a:spcBef>
              <a:spcAft>
                <a:spcPct val="0"/>
              </a:spcAft>
              <a:defRPr/>
            </a:pPr>
            <a:r>
              <a:rPr lang="en-GB" sz="1200" dirty="0">
                <a:solidFill>
                  <a:srgbClr val="000000"/>
                </a:solidFill>
                <a:cs typeface="Arial" pitchFamily="34" charset="0"/>
              </a:rPr>
              <a:t>Photo: UNHCR, J. Tanner. </a:t>
            </a:r>
          </a:p>
        </p:txBody>
      </p:sp>
    </p:spTree>
    <p:extLst>
      <p:ext uri="{BB962C8B-B14F-4D97-AF65-F5344CB8AC3E}">
        <p14:creationId xmlns:p14="http://schemas.microsoft.com/office/powerpoint/2010/main" val="13054688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defRPr/>
            </a:pPr>
            <a:r>
              <a:rPr lang="en-GB" b="1">
                <a:solidFill>
                  <a:srgbClr val="000000"/>
                </a:solidFill>
              </a:rPr>
              <a:t>KEY LEARNING POINTS</a:t>
            </a:r>
          </a:p>
        </p:txBody>
      </p:sp>
      <p:sp>
        <p:nvSpPr>
          <p:cNvPr id="55299" name="Content Placeholder 2"/>
          <p:cNvSpPr>
            <a:spLocks noGrp="1"/>
          </p:cNvSpPr>
          <p:nvPr>
            <p:ph idx="1"/>
          </p:nvPr>
        </p:nvSpPr>
        <p:spPr/>
        <p:txBody>
          <a:bodyPr/>
          <a:lstStyle/>
          <a:p>
            <a:pPr>
              <a:defRPr/>
            </a:pPr>
            <a:r>
              <a:rPr lang="en-GB" altLang="en-US" smtClean="0">
                <a:solidFill>
                  <a:srgbClr val="000000"/>
                </a:solidFill>
                <a:ea typeface="ＭＳ Ｐゴシック" pitchFamily="34" charset="-128"/>
              </a:rPr>
              <a:t>Creative techniques:</a:t>
            </a:r>
          </a:p>
          <a:p>
            <a:pP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Break down barriers by making the caseworker human. </a:t>
            </a:r>
          </a:p>
          <a:p>
            <a:pPr>
              <a:buFontTx/>
              <a:buChar cha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Have to be positive. </a:t>
            </a:r>
          </a:p>
          <a:p>
            <a:pPr>
              <a:buFontTx/>
              <a:buChar cha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Can involve parents / caregivers – which can be a good way to observe parent / child interactions. </a:t>
            </a:r>
          </a:p>
          <a:p>
            <a:pPr>
              <a:buFontTx/>
              <a:buChar cha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Can be used to distract siblings / neighbouring children!</a:t>
            </a:r>
          </a:p>
        </p:txBody>
      </p:sp>
    </p:spTree>
    <p:extLst>
      <p:ext uri="{BB962C8B-B14F-4D97-AF65-F5344CB8AC3E}">
        <p14:creationId xmlns:p14="http://schemas.microsoft.com/office/powerpoint/2010/main" val="11407650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250825" y="836613"/>
            <a:ext cx="8713788" cy="720725"/>
          </a:xfrm>
        </p:spPr>
        <p:txBody>
          <a:bodyPr/>
          <a:lstStyle/>
          <a:p>
            <a:pPr>
              <a:defRPr/>
            </a:pPr>
            <a:r>
              <a:rPr lang="en-GB" altLang="en-US" b="1" smtClean="0">
                <a:solidFill>
                  <a:srgbClr val="000000"/>
                </a:solidFill>
                <a:ea typeface="ＭＳ Ｐゴシック" pitchFamily="34" charset="-128"/>
              </a:rPr>
              <a:t>KEY POINTS TO CONSIDER – Creative Techniques</a:t>
            </a:r>
          </a:p>
        </p:txBody>
      </p:sp>
      <p:sp>
        <p:nvSpPr>
          <p:cNvPr id="56323" name="Content Placeholder 2"/>
          <p:cNvSpPr>
            <a:spLocks noGrp="1"/>
          </p:cNvSpPr>
          <p:nvPr>
            <p:ph idx="1"/>
          </p:nvPr>
        </p:nvSpPr>
        <p:spPr>
          <a:xfrm>
            <a:off x="250825" y="1700213"/>
            <a:ext cx="8353425" cy="4392612"/>
          </a:xfrm>
        </p:spPr>
        <p:txBody>
          <a:bodyPr/>
          <a:lstStyle/>
          <a:p>
            <a:pPr>
              <a:defRPr/>
            </a:pPr>
            <a:r>
              <a:rPr lang="en-AU" altLang="en-US" u="sng" smtClean="0">
                <a:solidFill>
                  <a:srgbClr val="000000"/>
                </a:solidFill>
                <a:ea typeface="ＭＳ Ｐゴシック" pitchFamily="34" charset="-128"/>
              </a:rPr>
              <a:t>Getting Involved: </a:t>
            </a:r>
            <a:r>
              <a:rPr lang="en-AU" altLang="en-US" smtClean="0">
                <a:solidFill>
                  <a:srgbClr val="000000"/>
                </a:solidFill>
                <a:ea typeface="ＭＳ Ｐゴシック" pitchFamily="34" charset="-128"/>
              </a:rPr>
              <a:t>You may want to participate in the activity so the child sees you are willing to do the same things as them.</a:t>
            </a:r>
            <a:endParaRPr lang="en-GB" altLang="en-US" smtClean="0">
              <a:solidFill>
                <a:srgbClr val="000000"/>
              </a:solidFill>
              <a:ea typeface="ＭＳ Ｐゴシック" pitchFamily="34" charset="-128"/>
            </a:endParaRPr>
          </a:p>
          <a:p>
            <a:pPr>
              <a:defRPr/>
            </a:pPr>
            <a:r>
              <a:rPr lang="en-AU"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a:defRPr/>
            </a:pPr>
            <a:r>
              <a:rPr lang="en-AU" altLang="en-US" u="sng" smtClean="0">
                <a:solidFill>
                  <a:srgbClr val="000000"/>
                </a:solidFill>
                <a:ea typeface="ＭＳ Ｐゴシック" pitchFamily="34" charset="-128"/>
              </a:rPr>
              <a:t>Sharing / Boundaries:</a:t>
            </a:r>
            <a:r>
              <a:rPr lang="en-AU" altLang="en-US" smtClean="0">
                <a:solidFill>
                  <a:srgbClr val="000000"/>
                </a:solidFill>
                <a:ea typeface="ＭＳ Ｐゴシック" pitchFamily="34" charset="-128"/>
              </a:rPr>
              <a:t> You might want to share some things about what you have drawn, but you will need to share too much in case this makes the child feel uncomfortable or reduces their participation. </a:t>
            </a:r>
          </a:p>
          <a:p>
            <a:pPr>
              <a:defRPr/>
            </a:pPr>
            <a:r>
              <a:rPr lang="en-AU"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a:defRPr/>
            </a:pPr>
            <a:r>
              <a:rPr lang="en-AU" altLang="en-US" u="sng" smtClean="0">
                <a:solidFill>
                  <a:srgbClr val="000000"/>
                </a:solidFill>
                <a:ea typeface="ＭＳ Ｐゴシック" pitchFamily="34" charset="-128"/>
              </a:rPr>
              <a:t>Urgency: </a:t>
            </a:r>
            <a:r>
              <a:rPr lang="en-AU" altLang="en-US" smtClean="0">
                <a:solidFill>
                  <a:srgbClr val="000000"/>
                </a:solidFill>
                <a:ea typeface="ＭＳ Ｐゴシック" pitchFamily="34" charset="-128"/>
              </a:rPr>
              <a:t>Creative techniques take time – they may not be appropriate in urgent cases unless all other techniques fail. </a:t>
            </a:r>
            <a:endParaRPr lang="en-GB" altLang="en-US"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a:p>
            <a:pPr algn="ctr">
              <a:defRPr/>
            </a:pPr>
            <a:r>
              <a:rPr lang="en-GB" altLang="en-US" sz="1800" i="1" smtClean="0">
                <a:solidFill>
                  <a:srgbClr val="000000"/>
                </a:solidFill>
                <a:ea typeface="ＭＳ Ｐゴシック" pitchFamily="34" charset="-128"/>
              </a:rPr>
              <a:t>Source: </a:t>
            </a:r>
            <a:r>
              <a:rPr lang="en-AU" altLang="en-US" sz="1800" i="1" smtClean="0">
                <a:solidFill>
                  <a:srgbClr val="000000"/>
                </a:solidFill>
                <a:ea typeface="ＭＳ Ｐゴシック" pitchFamily="34" charset="-128"/>
              </a:rPr>
              <a:t>Child Protection Case Management Training Manual </a:t>
            </a:r>
            <a:endParaRPr lang="en-GB" altLang="en-US" sz="1800" i="1" smtClean="0">
              <a:solidFill>
                <a:srgbClr val="000000"/>
              </a:solidFill>
              <a:ea typeface="ＭＳ Ｐゴシック" pitchFamily="34" charset="-128"/>
            </a:endParaRPr>
          </a:p>
        </p:txBody>
      </p:sp>
    </p:spTree>
    <p:extLst>
      <p:ext uri="{BB962C8B-B14F-4D97-AF65-F5344CB8AC3E}">
        <p14:creationId xmlns:p14="http://schemas.microsoft.com/office/powerpoint/2010/main" val="3826825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defRPr/>
            </a:pPr>
            <a:r>
              <a:rPr lang="en-US" b="1">
                <a:solidFill>
                  <a:srgbClr val="000000"/>
                </a:solidFill>
              </a:rPr>
              <a:t>Effective Communication</a:t>
            </a:r>
            <a:endParaRPr lang="en-GB" b="1">
              <a:solidFill>
                <a:srgbClr val="000000"/>
              </a:solidFill>
            </a:endParaRPr>
          </a:p>
        </p:txBody>
      </p:sp>
      <p:sp>
        <p:nvSpPr>
          <p:cNvPr id="3" name="Content Placeholder 2"/>
          <p:cNvSpPr>
            <a:spLocks noGrp="1"/>
          </p:cNvSpPr>
          <p:nvPr>
            <p:ph idx="1"/>
          </p:nvPr>
        </p:nvSpPr>
        <p:spPr>
          <a:xfrm>
            <a:off x="250825" y="1700213"/>
            <a:ext cx="8713788" cy="4392612"/>
          </a:xfrm>
        </p:spPr>
        <p:txBody>
          <a:bodyPr/>
          <a:lstStyle/>
          <a:p>
            <a:pPr>
              <a:buFontTx/>
              <a:buChar char="•"/>
              <a:defRPr/>
            </a:pPr>
            <a:endParaRPr lang="en-US" altLang="en-US" u="sng" dirty="0" smtClean="0">
              <a:solidFill>
                <a:srgbClr val="000000"/>
              </a:solidFill>
              <a:ea typeface="+mn-ea"/>
            </a:endParaRPr>
          </a:p>
          <a:p>
            <a:pPr marL="0" indent="0">
              <a:defRPr/>
            </a:pPr>
            <a:r>
              <a:rPr lang="en-US" dirty="0" smtClean="0">
                <a:solidFill>
                  <a:srgbClr val="000000"/>
                </a:solidFill>
                <a:ea typeface="+mn-ea"/>
              </a:rPr>
              <a:t>Communication skills: Part of ordinary, everyday social life.</a:t>
            </a:r>
          </a:p>
          <a:p>
            <a:pPr marL="0" indent="0">
              <a:defRPr/>
            </a:pPr>
            <a:endParaRPr lang="en-US" altLang="en-US" u="sng" dirty="0" smtClean="0">
              <a:solidFill>
                <a:srgbClr val="000000"/>
              </a:solidFill>
              <a:ea typeface="+mn-ea"/>
            </a:endParaRPr>
          </a:p>
          <a:p>
            <a:pPr marL="0" indent="0">
              <a:defRPr/>
            </a:pPr>
            <a:r>
              <a:rPr lang="en-US" altLang="en-US" dirty="0" smtClean="0">
                <a:solidFill>
                  <a:srgbClr val="000000"/>
                </a:solidFill>
                <a:ea typeface="+mn-ea"/>
              </a:rPr>
              <a:t>Involve: </a:t>
            </a:r>
          </a:p>
          <a:p>
            <a:pPr>
              <a:buFontTx/>
              <a:buChar char="•"/>
              <a:defRPr/>
            </a:pPr>
            <a:endParaRPr lang="en-US" altLang="en-US" u="sng" dirty="0" smtClean="0">
              <a:solidFill>
                <a:srgbClr val="000000"/>
              </a:solidFill>
              <a:ea typeface="+mn-ea"/>
            </a:endParaRPr>
          </a:p>
          <a:p>
            <a:pPr>
              <a:buFontTx/>
              <a:buChar char="•"/>
              <a:defRPr/>
            </a:pPr>
            <a:r>
              <a:rPr lang="en-US" altLang="en-US" u="sng" dirty="0" smtClean="0">
                <a:solidFill>
                  <a:srgbClr val="000000"/>
                </a:solidFill>
                <a:ea typeface="+mn-ea"/>
              </a:rPr>
              <a:t>Non-Verbal Skills: </a:t>
            </a:r>
            <a:r>
              <a:rPr lang="en-US" altLang="en-US" b="1" dirty="0" smtClean="0">
                <a:solidFill>
                  <a:srgbClr val="000000"/>
                </a:solidFill>
                <a:ea typeface="+mn-ea"/>
              </a:rPr>
              <a:t>Listening</a:t>
            </a:r>
            <a:r>
              <a:rPr lang="en-US" altLang="en-US" dirty="0" smtClean="0">
                <a:solidFill>
                  <a:srgbClr val="000000"/>
                </a:solidFill>
                <a:ea typeface="+mn-ea"/>
              </a:rPr>
              <a:t>, </a:t>
            </a:r>
            <a:r>
              <a:rPr lang="en-US" altLang="en-US" b="1" dirty="0" smtClean="0">
                <a:solidFill>
                  <a:srgbClr val="000000"/>
                </a:solidFill>
                <a:ea typeface="+mn-ea"/>
              </a:rPr>
              <a:t>observing</a:t>
            </a:r>
            <a:r>
              <a:rPr lang="en-US" altLang="en-US" dirty="0" smtClean="0">
                <a:solidFill>
                  <a:srgbClr val="000000"/>
                </a:solidFill>
                <a:ea typeface="+mn-ea"/>
              </a:rPr>
              <a:t> and understanding</a:t>
            </a:r>
            <a:endParaRPr lang="en-GB" altLang="en-US" dirty="0" smtClean="0">
              <a:solidFill>
                <a:srgbClr val="000000"/>
              </a:solidFill>
              <a:ea typeface="+mn-ea"/>
            </a:endParaRPr>
          </a:p>
          <a:p>
            <a:pPr>
              <a:buFontTx/>
              <a:buChar char="•"/>
              <a:defRPr/>
            </a:pPr>
            <a:endParaRPr lang="en-US" altLang="en-US" u="sng" dirty="0" smtClean="0">
              <a:solidFill>
                <a:srgbClr val="000000"/>
              </a:solidFill>
              <a:ea typeface="+mn-ea"/>
            </a:endParaRPr>
          </a:p>
          <a:p>
            <a:pPr>
              <a:buFontTx/>
              <a:buChar char="•"/>
              <a:defRPr/>
            </a:pPr>
            <a:r>
              <a:rPr lang="en-US" altLang="en-US" u="sng" dirty="0" smtClean="0">
                <a:solidFill>
                  <a:srgbClr val="000000"/>
                </a:solidFill>
                <a:ea typeface="+mn-ea"/>
              </a:rPr>
              <a:t>Verbal Skills: </a:t>
            </a:r>
            <a:r>
              <a:rPr lang="en-US" altLang="en-US" dirty="0" smtClean="0">
                <a:solidFill>
                  <a:srgbClr val="000000"/>
                </a:solidFill>
                <a:ea typeface="+mn-ea"/>
              </a:rPr>
              <a:t>Getting ideas and feelings across so they are helpful.</a:t>
            </a:r>
            <a:endParaRPr lang="en-GB" altLang="en-US" dirty="0" smtClean="0">
              <a:solidFill>
                <a:srgbClr val="000000"/>
              </a:solidFill>
              <a:ea typeface="+mn-ea"/>
            </a:endParaRPr>
          </a:p>
          <a:p>
            <a:pPr>
              <a:buFont typeface="Arial" pitchFamily="34" charset="0"/>
              <a:buChar char="•"/>
              <a:defRPr/>
            </a:pPr>
            <a:endParaRPr lang="en-US" dirty="0" smtClean="0">
              <a:solidFill>
                <a:srgbClr val="000000"/>
              </a:solidFill>
              <a:ea typeface="+mn-ea"/>
            </a:endParaRPr>
          </a:p>
        </p:txBody>
      </p:sp>
    </p:spTree>
    <p:extLst>
      <p:ext uri="{BB962C8B-B14F-4D97-AF65-F5344CB8AC3E}">
        <p14:creationId xmlns:p14="http://schemas.microsoft.com/office/powerpoint/2010/main" val="730987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42634745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a:solidFill>
                  <a:srgbClr val="000000"/>
                </a:solidFill>
              </a:rPr>
              <a:t>Module Aim and Learning Outcomes</a:t>
            </a:r>
          </a:p>
        </p:txBody>
      </p:sp>
      <p:sp>
        <p:nvSpPr>
          <p:cNvPr id="3075" name="Content Placeholder 2"/>
          <p:cNvSpPr>
            <a:spLocks noGrp="1"/>
          </p:cNvSpPr>
          <p:nvPr>
            <p:ph idx="1"/>
          </p:nvPr>
        </p:nvSpPr>
        <p:spPr>
          <a:xfrm>
            <a:off x="250825" y="1700213"/>
            <a:ext cx="8569325" cy="4392612"/>
          </a:xfrm>
        </p:spPr>
        <p:txBody>
          <a:bodyPr/>
          <a:lstStyle/>
          <a:p>
            <a:pPr>
              <a:defRPr/>
            </a:pPr>
            <a:endParaRPr lang="en-AU" sz="2000" b="1" dirty="0" smtClean="0">
              <a:solidFill>
                <a:srgbClr val="000000"/>
              </a:solidFill>
            </a:endParaRPr>
          </a:p>
          <a:p>
            <a:pPr>
              <a:defRPr/>
            </a:pPr>
            <a:r>
              <a:rPr lang="en-AU" sz="2000" b="1" dirty="0" smtClean="0">
                <a:solidFill>
                  <a:srgbClr val="000000"/>
                </a:solidFill>
              </a:rPr>
              <a:t>Module </a:t>
            </a:r>
            <a:r>
              <a:rPr lang="en-AU" sz="2000" b="1" dirty="0">
                <a:solidFill>
                  <a:srgbClr val="000000"/>
                </a:solidFill>
              </a:rPr>
              <a:t>Aim: </a:t>
            </a:r>
            <a:r>
              <a:rPr lang="en-AU" sz="2000" dirty="0">
                <a:solidFill>
                  <a:srgbClr val="000000"/>
                </a:solidFill>
              </a:rPr>
              <a:t>to provide participants with in depth knowledge and techniques for communicating with and interviewing children of different ages/capacities</a:t>
            </a:r>
            <a:endParaRPr lang="en-GB" sz="2000" dirty="0">
              <a:solidFill>
                <a:srgbClr val="000000"/>
              </a:solidFill>
            </a:endParaRPr>
          </a:p>
          <a:p>
            <a:pPr>
              <a:defRPr/>
            </a:pPr>
            <a:endParaRPr lang="en-AU" sz="1800" b="1" dirty="0">
              <a:solidFill>
                <a:srgbClr val="000000"/>
              </a:solidFill>
            </a:endParaRPr>
          </a:p>
          <a:p>
            <a:pPr>
              <a:buFontTx/>
              <a:buChar char="•"/>
              <a:defRPr/>
            </a:pPr>
            <a:r>
              <a:rPr lang="en-AU" sz="2000" dirty="0" smtClean="0">
                <a:solidFill>
                  <a:srgbClr val="000000"/>
                </a:solidFill>
              </a:rPr>
              <a:t>Know </a:t>
            </a:r>
            <a:r>
              <a:rPr lang="en-AU" sz="2000" dirty="0">
                <a:solidFill>
                  <a:srgbClr val="000000"/>
                </a:solidFill>
              </a:rPr>
              <a:t>best practices for communicating with children.</a:t>
            </a:r>
            <a:endParaRPr lang="en-GB" sz="2000" dirty="0">
              <a:solidFill>
                <a:srgbClr val="000000"/>
              </a:solidFill>
            </a:endParaRPr>
          </a:p>
          <a:p>
            <a:pPr>
              <a:buFontTx/>
              <a:buChar char="•"/>
              <a:defRPr/>
            </a:pPr>
            <a:r>
              <a:rPr lang="en-AU" sz="2000" dirty="0">
                <a:solidFill>
                  <a:srgbClr val="000000"/>
                </a:solidFill>
              </a:rPr>
              <a:t>Know how to organise and manage an interview with a child.</a:t>
            </a:r>
            <a:endParaRPr lang="en-GB" sz="2000" dirty="0">
              <a:solidFill>
                <a:srgbClr val="000000"/>
              </a:solidFill>
            </a:endParaRPr>
          </a:p>
          <a:p>
            <a:pPr>
              <a:buFontTx/>
              <a:buChar char="•"/>
              <a:defRPr/>
            </a:pPr>
            <a:r>
              <a:rPr lang="en-AU" sz="2000" dirty="0">
                <a:solidFill>
                  <a:srgbClr val="000000"/>
                </a:solidFill>
              </a:rPr>
              <a:t>Give examples of how to communicate with children of different age groups and capacities.</a:t>
            </a:r>
            <a:endParaRPr lang="en-GB" sz="2000" dirty="0">
              <a:solidFill>
                <a:srgbClr val="000000"/>
              </a:solidFill>
            </a:endParaRPr>
          </a:p>
          <a:p>
            <a:pPr>
              <a:buFontTx/>
              <a:buChar char="•"/>
              <a:defRPr/>
            </a:pPr>
            <a:r>
              <a:rPr lang="en-US" sz="2000" dirty="0">
                <a:solidFill>
                  <a:srgbClr val="000000"/>
                </a:solidFill>
              </a:rPr>
              <a:t>Use a range of verbal </a:t>
            </a:r>
            <a:r>
              <a:rPr lang="en-US" sz="2000" dirty="0" smtClean="0">
                <a:solidFill>
                  <a:srgbClr val="000000"/>
                </a:solidFill>
              </a:rPr>
              <a:t>and non-verbal communication </a:t>
            </a:r>
            <a:r>
              <a:rPr lang="en-US" sz="2000" dirty="0">
                <a:solidFill>
                  <a:srgbClr val="000000"/>
                </a:solidFill>
              </a:rPr>
              <a:t>skills.</a:t>
            </a:r>
            <a:endParaRPr lang="en-GB" sz="2000" dirty="0">
              <a:solidFill>
                <a:srgbClr val="000000"/>
              </a:solidFill>
            </a:endParaRPr>
          </a:p>
          <a:p>
            <a:pPr>
              <a:buFontTx/>
              <a:buChar char="•"/>
              <a:defRPr/>
            </a:pPr>
            <a:r>
              <a:rPr lang="en-US" sz="2000" dirty="0">
                <a:solidFill>
                  <a:srgbClr val="000000"/>
                </a:solidFill>
              </a:rPr>
              <a:t>Use a range of non-verbal communication skills.</a:t>
            </a:r>
            <a:endParaRPr lang="en-GB" sz="2000" dirty="0">
              <a:solidFill>
                <a:srgbClr val="000000"/>
              </a:solidFill>
            </a:endParaRPr>
          </a:p>
          <a:p>
            <a:pPr>
              <a:buFontTx/>
              <a:buChar char="•"/>
              <a:defRPr/>
            </a:pPr>
            <a:r>
              <a:rPr lang="en-US" sz="2000" dirty="0">
                <a:solidFill>
                  <a:srgbClr val="000000"/>
                </a:solidFill>
              </a:rPr>
              <a:t>K</a:t>
            </a:r>
            <a:r>
              <a:rPr lang="en-AU" sz="2000" dirty="0">
                <a:solidFill>
                  <a:srgbClr val="000000"/>
                </a:solidFill>
              </a:rPr>
              <a:t>now how to overcome common challenges in communication with children.</a:t>
            </a:r>
            <a:endParaRPr lang="en-GB" sz="2000" dirty="0">
              <a:solidFill>
                <a:srgbClr val="000000"/>
              </a:solidFill>
            </a:endParaRPr>
          </a:p>
          <a:p>
            <a:pPr>
              <a:defRPr/>
            </a:pPr>
            <a:endParaRPr lang="en-GB" sz="1800" dirty="0">
              <a:solidFill>
                <a:srgbClr val="000000"/>
              </a:solidFill>
            </a:endParaRPr>
          </a:p>
        </p:txBody>
      </p:sp>
    </p:spTree>
    <p:extLst>
      <p:ext uri="{BB962C8B-B14F-4D97-AF65-F5344CB8AC3E}">
        <p14:creationId xmlns:p14="http://schemas.microsoft.com/office/powerpoint/2010/main" val="274581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altLang="en-US" cap="none" smtClean="0">
                <a:solidFill>
                  <a:srgbClr val="000000"/>
                </a:solidFill>
                <a:ea typeface="ＭＳ Ｐゴシック" pitchFamily="34" charset="-128"/>
              </a:rPr>
              <a:t/>
            </a:r>
            <a:br>
              <a:rPr lang="en-GB" altLang="en-US" cap="none" smtClean="0">
                <a:solidFill>
                  <a:srgbClr val="000000"/>
                </a:solidFill>
                <a:ea typeface="ＭＳ Ｐゴシック" pitchFamily="34" charset="-128"/>
              </a:rPr>
            </a:br>
            <a:r>
              <a:rPr lang="en-GB" altLang="en-US" cap="none" smtClean="0">
                <a:solidFill>
                  <a:srgbClr val="000000"/>
                </a:solidFill>
                <a:ea typeface="ＭＳ Ｐゴシック" pitchFamily="34" charset="-128"/>
              </a:rPr>
              <a:t>SESSION 1 – EXERCISE 2</a:t>
            </a:r>
          </a:p>
        </p:txBody>
      </p:sp>
      <p:sp>
        <p:nvSpPr>
          <p:cNvPr id="8195" name="Text Placeholder 2"/>
          <p:cNvSpPr>
            <a:spLocks noGrp="1"/>
          </p:cNvSpPr>
          <p:nvPr>
            <p:ph type="body" idx="1"/>
          </p:nvPr>
        </p:nvSpPr>
        <p:spPr/>
        <p:txBody>
          <a:bodyPr/>
          <a:lstStyle/>
          <a:p>
            <a:pPr algn="ctr">
              <a:defRPr/>
            </a:pPr>
            <a:r>
              <a:rPr lang="en-GB" altLang="en-US" sz="3600" b="1" smtClean="0">
                <a:solidFill>
                  <a:srgbClr val="000000"/>
                </a:solidFill>
                <a:ea typeface="ＭＳ Ｐゴシック" pitchFamily="34" charset="-128"/>
              </a:rPr>
              <a:t>Do’s and Don’ts</a:t>
            </a:r>
          </a:p>
        </p:txBody>
      </p:sp>
    </p:spTree>
    <p:extLst>
      <p:ext uri="{BB962C8B-B14F-4D97-AF65-F5344CB8AC3E}">
        <p14:creationId xmlns:p14="http://schemas.microsoft.com/office/powerpoint/2010/main" val="9626384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79388" y="692150"/>
            <a:ext cx="7777162" cy="720725"/>
          </a:xfrm>
        </p:spPr>
        <p:txBody>
          <a:bodyPr/>
          <a:lstStyle/>
          <a:p>
            <a:pPr>
              <a:defRPr/>
            </a:pPr>
            <a:r>
              <a:rPr lang="en-GB" b="1">
                <a:solidFill>
                  <a:srgbClr val="000000"/>
                </a:solidFill>
              </a:rPr>
              <a:t>KEY LEARNING POINTS</a:t>
            </a:r>
          </a:p>
        </p:txBody>
      </p:sp>
      <p:sp>
        <p:nvSpPr>
          <p:cNvPr id="10243" name="Content Placeholder 2"/>
          <p:cNvSpPr>
            <a:spLocks noGrp="1"/>
          </p:cNvSpPr>
          <p:nvPr>
            <p:ph idx="1"/>
          </p:nvPr>
        </p:nvSpPr>
        <p:spPr>
          <a:xfrm>
            <a:off x="190500" y="1412875"/>
            <a:ext cx="8640763" cy="4392613"/>
          </a:xfrm>
        </p:spPr>
        <p:txBody>
          <a:bodyPr/>
          <a:lstStyle/>
          <a:p>
            <a:pPr>
              <a:defRPr/>
            </a:pPr>
            <a:endParaRPr lang="en-GB" altLang="en-US" b="1" dirty="0" smtClean="0">
              <a:solidFill>
                <a:srgbClr val="000000"/>
              </a:solidFill>
              <a:ea typeface="ＭＳ Ｐゴシック" pitchFamily="34" charset="-128"/>
            </a:endParaRPr>
          </a:p>
          <a:p>
            <a:pPr>
              <a:defRPr/>
            </a:pPr>
            <a:r>
              <a:rPr lang="en-GB" altLang="en-US" b="1" dirty="0" smtClean="0">
                <a:solidFill>
                  <a:srgbClr val="000000"/>
                </a:solidFill>
                <a:ea typeface="ＭＳ Ｐゴシック" pitchFamily="34" charset="-128"/>
              </a:rPr>
              <a:t>There are some practices to avoid </a:t>
            </a:r>
            <a:r>
              <a:rPr lang="en-GB" altLang="en-US" b="1" dirty="0" smtClean="0">
                <a:solidFill>
                  <a:srgbClr val="000000"/>
                </a:solidFill>
                <a:ea typeface="ＭＳ Ｐゴシック" pitchFamily="34" charset="-128"/>
              </a:rPr>
              <a:t>in communicating in </a:t>
            </a:r>
            <a:r>
              <a:rPr lang="en-GB" altLang="en-US" b="1" dirty="0" smtClean="0">
                <a:solidFill>
                  <a:srgbClr val="000000"/>
                </a:solidFill>
                <a:ea typeface="ＭＳ Ｐゴシック" pitchFamily="34" charset="-128"/>
              </a:rPr>
              <a:t>case management.</a:t>
            </a:r>
          </a:p>
          <a:p>
            <a:pPr>
              <a:buFont typeface="Wingdings" pitchFamily="2" charset="2"/>
              <a:buChar char="ü"/>
              <a:defRPr/>
            </a:pPr>
            <a:r>
              <a:rPr lang="en-GB" altLang="en-US" b="1" dirty="0" smtClean="0">
                <a:solidFill>
                  <a:srgbClr val="000000"/>
                </a:solidFill>
                <a:ea typeface="ＭＳ Ｐゴシック" pitchFamily="34" charset="-128"/>
              </a:rPr>
              <a:t>What to do is guided by 9 communication principles. </a:t>
            </a:r>
          </a:p>
          <a:p>
            <a:pPr>
              <a:defRPr/>
            </a:pPr>
            <a:endParaRPr lang="en-GB" altLang="en-US" b="1" dirty="0" smtClean="0">
              <a:solidFill>
                <a:srgbClr val="000000"/>
              </a:solidFill>
              <a:ea typeface="ＭＳ Ｐゴシック" pitchFamily="34" charset="-128"/>
            </a:endParaRPr>
          </a:p>
          <a:p>
            <a:pPr>
              <a:defRPr/>
            </a:pPr>
            <a:r>
              <a:rPr lang="en-GB" altLang="en-US" b="1" dirty="0" smtClean="0">
                <a:solidFill>
                  <a:srgbClr val="000000"/>
                </a:solidFill>
                <a:ea typeface="ＭＳ Ｐゴシック" pitchFamily="34" charset="-128"/>
              </a:rPr>
              <a:t>These include: </a:t>
            </a:r>
          </a:p>
          <a:p>
            <a:pPr>
              <a:buFontTx/>
              <a:buChar char="•"/>
              <a:defRPr/>
            </a:pPr>
            <a:r>
              <a:rPr lang="en-GB" altLang="en-US" dirty="0" smtClean="0">
                <a:solidFill>
                  <a:srgbClr val="000000"/>
                </a:solidFill>
                <a:ea typeface="ＭＳ Ｐゴシック" pitchFamily="34" charset="-128"/>
              </a:rPr>
              <a:t>Be nurturing, comforting and supportive and reassure the child.</a:t>
            </a:r>
          </a:p>
          <a:p>
            <a:pPr>
              <a:buFontTx/>
              <a:buChar char="•"/>
              <a:defRPr/>
            </a:pPr>
            <a:r>
              <a:rPr lang="en-GB" altLang="en-US" dirty="0" smtClean="0">
                <a:solidFill>
                  <a:srgbClr val="000000"/>
                </a:solidFill>
                <a:ea typeface="ＭＳ Ｐゴシック" pitchFamily="34" charset="-128"/>
              </a:rPr>
              <a:t>Do NO Harm: Be careful not to distress the child further.</a:t>
            </a:r>
          </a:p>
          <a:p>
            <a:pPr>
              <a:buFontTx/>
              <a:buChar char="•"/>
              <a:defRPr/>
            </a:pPr>
            <a:r>
              <a:rPr lang="en-GB" altLang="en-US" dirty="0" smtClean="0">
                <a:solidFill>
                  <a:srgbClr val="000000"/>
                </a:solidFill>
                <a:ea typeface="ＭＳ Ｐゴシック" pitchFamily="34" charset="-128"/>
              </a:rPr>
              <a:t>Speak so children understand and pay attention to ‘non</a:t>
            </a:r>
            <a:r>
              <a:rPr lang="en-GB" altLang="en-US" dirty="0" smtClean="0">
                <a:solidFill>
                  <a:srgbClr val="000000"/>
                </a:solidFill>
                <a:ea typeface="ＭＳ Ｐゴシック" pitchFamily="34" charset="-128"/>
              </a:rPr>
              <a:t>-verbal's’.</a:t>
            </a:r>
            <a:endParaRPr lang="en-GB" altLang="en-US" dirty="0" smtClean="0">
              <a:solidFill>
                <a:srgbClr val="000000"/>
              </a:solidFill>
              <a:ea typeface="ＭＳ Ｐゴシック" pitchFamily="34" charset="-128"/>
            </a:endParaRPr>
          </a:p>
          <a:p>
            <a:pPr>
              <a:buFontTx/>
              <a:buChar char="•"/>
              <a:defRPr/>
            </a:pPr>
            <a:r>
              <a:rPr lang="en-GB" altLang="en-US" dirty="0" smtClean="0">
                <a:solidFill>
                  <a:srgbClr val="000000"/>
                </a:solidFill>
                <a:ea typeface="ＭＳ Ｐゴシック" pitchFamily="34" charset="-128"/>
              </a:rPr>
              <a:t>Tell children why you are talking with them.</a:t>
            </a:r>
          </a:p>
          <a:p>
            <a:pPr>
              <a:buFontTx/>
              <a:buChar char="•"/>
              <a:defRPr/>
            </a:pPr>
            <a:r>
              <a:rPr lang="en-GB" altLang="en-US" dirty="0" smtClean="0">
                <a:solidFill>
                  <a:srgbClr val="000000"/>
                </a:solidFill>
                <a:ea typeface="ＭＳ Ｐゴシック" pitchFamily="34" charset="-128"/>
              </a:rPr>
              <a:t>Help children feel safe and respect their opinions, beliefs and thoughts.</a:t>
            </a:r>
          </a:p>
        </p:txBody>
      </p:sp>
    </p:spTree>
    <p:extLst>
      <p:ext uri="{BB962C8B-B14F-4D97-AF65-F5344CB8AC3E}">
        <p14:creationId xmlns:p14="http://schemas.microsoft.com/office/powerpoint/2010/main" val="36356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31340610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2732</Words>
  <Application>Microsoft Macintosh PowerPoint</Application>
  <PresentationFormat>On-screen Show (4:3)</PresentationFormat>
  <Paragraphs>485</Paragraphs>
  <Slides>61</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Default Design</vt:lpstr>
      <vt:lpstr>Chart</vt:lpstr>
      <vt:lpstr>Communicating with Children</vt:lpstr>
      <vt:lpstr>Module Aim and Learning Outcomes</vt:lpstr>
      <vt:lpstr> SESSION 1 – EXERCISE 1</vt:lpstr>
      <vt:lpstr>Communication and Case Management</vt:lpstr>
      <vt:lpstr>Communication</vt:lpstr>
      <vt:lpstr>Effective Communication</vt:lpstr>
      <vt:lpstr> SESSION 1 – EXERCISE 2</vt:lpstr>
      <vt:lpstr>KEY LEARNING POINTS</vt:lpstr>
      <vt:lpstr>PowerPoint Presentation</vt:lpstr>
      <vt:lpstr> SESSION 1 – EXERCISE 3</vt:lpstr>
      <vt:lpstr>Organising and Managing Interviews Group Work</vt:lpstr>
      <vt:lpstr>KEY LEARNING POINTS</vt:lpstr>
      <vt:lpstr>PowerPoint Presentation</vt:lpstr>
      <vt:lpstr> SESSION 1 – EXERCISE 4  Source: Caring For Child Survivors</vt:lpstr>
      <vt:lpstr>Age and Developmental Stage</vt:lpstr>
      <vt:lpstr>KEY LEARNING POINTS</vt:lpstr>
      <vt:lpstr>PowerPoint Presentation</vt:lpstr>
      <vt:lpstr>Optional Exercise</vt:lpstr>
      <vt:lpstr>Communication and Culture PAIR WORK </vt:lpstr>
      <vt:lpstr>Optional Exercise</vt:lpstr>
      <vt:lpstr>Using Interpreters</vt:lpstr>
      <vt:lpstr>Using Interpreters…</vt:lpstr>
      <vt:lpstr> SESSION 2 – EXERCISE 1</vt:lpstr>
      <vt:lpstr>Three Types of Questions </vt:lpstr>
      <vt:lpstr>Closed, Open and Leading Questions</vt:lpstr>
      <vt:lpstr>Open and Leading Questions</vt:lpstr>
      <vt:lpstr>Open Questions or Comments</vt:lpstr>
      <vt:lpstr>Active Listening</vt:lpstr>
      <vt:lpstr>Paraphrasing</vt:lpstr>
      <vt:lpstr>Summarising</vt:lpstr>
      <vt:lpstr>Reflecting Back: </vt:lpstr>
      <vt:lpstr>Verbal Communication EXERCISE</vt:lpstr>
      <vt:lpstr>Verbal Communication…</vt:lpstr>
      <vt:lpstr>Check You Have Understood / Been Understood</vt:lpstr>
      <vt:lpstr>Avoid saying “why” / “how come?”</vt:lpstr>
      <vt:lpstr>Don’t put words in the child’s mouth</vt:lpstr>
      <vt:lpstr>KEY LEARNING POINTS</vt:lpstr>
      <vt:lpstr>PowerPoint Presentation</vt:lpstr>
      <vt:lpstr> SESSION 2 – EXERCISE 3</vt:lpstr>
      <vt:lpstr>Non-Verbal Communication</vt:lpstr>
      <vt:lpstr>Non-Verbal Communication</vt:lpstr>
      <vt:lpstr>Non-Verbal Communication</vt:lpstr>
      <vt:lpstr>Body Language</vt:lpstr>
      <vt:lpstr>Observation</vt:lpstr>
      <vt:lpstr>KEY LEARNING POINTS</vt:lpstr>
      <vt:lpstr>PowerPoint Presentation</vt:lpstr>
      <vt:lpstr> SESSION 2 – EXERCISE 5</vt:lpstr>
      <vt:lpstr>Children Who Do Not Talk</vt:lpstr>
      <vt:lpstr>Children Who Do Not Talk – What to Do…?</vt:lpstr>
      <vt:lpstr>Children who Deny Abuse</vt:lpstr>
      <vt:lpstr>Children who Deny Abuse</vt:lpstr>
      <vt:lpstr>Caseworker Discomfort </vt:lpstr>
      <vt:lpstr>Relationships Breaking Down – Reasons </vt:lpstr>
      <vt:lpstr>Relationships Breaking Down – What to Do</vt:lpstr>
      <vt:lpstr>KEY LEARNING POINTS</vt:lpstr>
      <vt:lpstr>PowerPoint Presentation</vt:lpstr>
      <vt:lpstr>SESSION 2 – OPTIONAL EXERCISE</vt:lpstr>
      <vt:lpstr>KEY LEARNING POINTS</vt:lpstr>
      <vt:lpstr>KEY POINTS TO CONSIDER – Creative Techniques</vt:lpstr>
      <vt:lpstr>PowerPoint Presentation</vt:lpstr>
      <vt:lpstr>Module Aim and Learning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Communicating with Children</dc:title>
  <dc:creator>Camilla Jones</dc:creator>
  <cp:lastModifiedBy>Sandra Maignant</cp:lastModifiedBy>
  <cp:revision>16</cp:revision>
  <dcterms:created xsi:type="dcterms:W3CDTF">2014-02-04T13:11:17Z</dcterms:created>
  <dcterms:modified xsi:type="dcterms:W3CDTF">2014-05-29T13:36:33Z</dcterms:modified>
</cp:coreProperties>
</file>