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3"/>
  </p:notesMasterIdLst>
  <p:sldIdLst>
    <p:sldId id="257" r:id="rId2"/>
    <p:sldId id="258" r:id="rId3"/>
    <p:sldId id="30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300" r:id="rId15"/>
    <p:sldId id="270" r:id="rId16"/>
    <p:sldId id="271" r:id="rId17"/>
    <p:sldId id="272" r:id="rId18"/>
    <p:sldId id="273" r:id="rId19"/>
    <p:sldId id="274" r:id="rId20"/>
    <p:sldId id="301" r:id="rId21"/>
    <p:sldId id="275" r:id="rId22"/>
    <p:sldId id="276" r:id="rId23"/>
    <p:sldId id="277" r:id="rId24"/>
    <p:sldId id="302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303" r:id="rId41"/>
    <p:sldId id="293" r:id="rId42"/>
    <p:sldId id="294" r:id="rId43"/>
    <p:sldId id="295" r:id="rId44"/>
    <p:sldId id="296" r:id="rId45"/>
    <p:sldId id="297" r:id="rId46"/>
    <p:sldId id="304" r:id="rId47"/>
    <p:sldId id="298" r:id="rId48"/>
    <p:sldId id="299" r:id="rId49"/>
    <p:sldId id="305" r:id="rId50"/>
    <p:sldId id="306" r:id="rId51"/>
    <p:sldId id="308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4653" autoAdjust="0"/>
  </p:normalViewPr>
  <p:slideViewPr>
    <p:cSldViewPr>
      <p:cViewPr varScale="1">
        <p:scale>
          <a:sx n="84" d="100"/>
          <a:sy n="84" d="100"/>
        </p:scale>
        <p:origin x="-13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44" y="4612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notesMaster" Target="notesMasters/notes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CCBF8-FFDE-4A40-A975-EEE5292FF65E}" type="datetimeFigureOut">
              <a:rPr lang="en-GB" smtClean="0"/>
              <a:t>03/06/2014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C3A2DB-4EF8-4EE0-B45E-0A09A5AA9B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4198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4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b="1" smtClean="0">
                <a:ea typeface="ＭＳ Ｐゴシック" pitchFamily="34" charset="-128"/>
              </a:rPr>
              <a:t>Examples: </a:t>
            </a:r>
          </a:p>
          <a:p>
            <a:pPr eaLnBrk="1" hangingPunct="1">
              <a:spcBef>
                <a:spcPct val="0"/>
              </a:spcBef>
            </a:pPr>
            <a:endParaRPr lang="en-GB" altLang="en-US" smtClean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GB" altLang="en-US" smtClean="0">
                <a:ea typeface="ＭＳ Ｐゴシック" pitchFamily="34" charset="-128"/>
              </a:rPr>
              <a:t>Children and families from different religious or ethnic groups to the caseworker may not be well understood in the way they manage their affairs and the options available to them. </a:t>
            </a:r>
          </a:p>
          <a:p>
            <a:pPr eaLnBrk="1" hangingPunct="1">
              <a:spcBef>
                <a:spcPct val="0"/>
              </a:spcBef>
            </a:pPr>
            <a:endParaRPr lang="en-GB" altLang="en-US" smtClean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GB" altLang="en-US" smtClean="0">
                <a:ea typeface="ＭＳ Ｐゴシック" pitchFamily="34" charset="-128"/>
              </a:rPr>
              <a:t>A Bedouin refugee family from Syria may relate better to a Jordanian Bedouin case worker in a refugee camp than a Jordanian from another community as she or he understands their way of life.</a:t>
            </a:r>
            <a:endParaRPr lang="en-GB" altLang="en-US" i="1" smtClean="0">
              <a:ea typeface="ＭＳ Ｐゴシック" pitchFamily="34" charset="-128"/>
            </a:endParaRPr>
          </a:p>
        </p:txBody>
      </p:sp>
      <p:sp>
        <p:nvSpPr>
          <p:cNvPr id="424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27926131-CF12-405C-A797-D738D8D6FBEC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12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5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25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724E5E2A-120C-4BBE-B34A-F737EB7BE61C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29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7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27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C3A338AE-079C-45DA-AF3C-64DE2704E28F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35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8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28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EFBF371-610E-467B-90CF-BC5CDC9DDF87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36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9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29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FB22EE32-1B59-41D0-A62E-E60890955ECE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37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30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F0CE3C69-9689-46EB-8083-9AFBFC1F816C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38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1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31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CD064946-D68A-41FE-BA31-26EE1D3F37D3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39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2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32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93D01A5C-1947-43ED-AC21-F7F08EAE5330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45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5794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759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2454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0662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2240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6472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0970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7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4256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650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1988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0289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708400" y="2154238"/>
            <a:ext cx="5040064" cy="1470025"/>
          </a:xfrm>
        </p:spPr>
        <p:txBody>
          <a:bodyPr/>
          <a:lstStyle/>
          <a:p>
            <a:pPr algn="ctr">
              <a:defRPr/>
            </a:pPr>
            <a:r>
              <a:rPr lang="en-GB" sz="4800" b="1" dirty="0">
                <a:solidFill>
                  <a:srgbClr val="000000"/>
                </a:solidFill>
              </a:rPr>
              <a:t>Session 2: Assessment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403350" y="4941888"/>
            <a:ext cx="6400800" cy="1752600"/>
          </a:xfrm>
        </p:spPr>
        <p:txBody>
          <a:bodyPr/>
          <a:lstStyle/>
          <a:p>
            <a:pPr>
              <a:defRPr/>
            </a:pPr>
            <a:r>
              <a:rPr lang="en-GB" sz="3200" b="1" dirty="0">
                <a:solidFill>
                  <a:srgbClr val="000000"/>
                </a:solidFill>
              </a:rPr>
              <a:t>Module </a:t>
            </a:r>
            <a:r>
              <a:rPr lang="en-GB" sz="3200" b="1" dirty="0" smtClean="0">
                <a:solidFill>
                  <a:srgbClr val="000000"/>
                </a:solidFill>
              </a:rPr>
              <a:t>E: Case Management Steps</a:t>
            </a:r>
          </a:p>
          <a:p>
            <a:pPr>
              <a:defRPr/>
            </a:pPr>
            <a:endParaRPr lang="en-GB" b="1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b="1" dirty="0" smtClean="0">
                <a:solidFill>
                  <a:srgbClr val="000000"/>
                </a:solidFill>
              </a:rPr>
              <a:t>Case </a:t>
            </a:r>
            <a:r>
              <a:rPr lang="en-GB" b="1" dirty="0">
                <a:solidFill>
                  <a:srgbClr val="000000"/>
                </a:solidFill>
              </a:rPr>
              <a:t>Management Training</a:t>
            </a:r>
          </a:p>
          <a:p>
            <a:pPr>
              <a:defRPr/>
            </a:pPr>
            <a:endParaRPr lang="en-GB" b="1" dirty="0">
              <a:solidFill>
                <a:srgbClr val="000000"/>
              </a:solidFill>
            </a:endParaRPr>
          </a:p>
        </p:txBody>
      </p:sp>
      <p:pic>
        <p:nvPicPr>
          <p:cNvPr id="2355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052513"/>
            <a:ext cx="3240087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9162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Non-participation: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713788" cy="4392612"/>
          </a:xfrm>
        </p:spPr>
        <p:txBody>
          <a:bodyPr/>
          <a:lstStyle/>
          <a:p>
            <a:pPr marL="0" indent="0">
              <a:defRPr/>
            </a:pPr>
            <a:endParaRPr lang="en-US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Children are not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interested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 in participating</a:t>
            </a:r>
          </a:p>
          <a:p>
            <a:pPr marL="0" indent="0">
              <a:buFontTx/>
              <a:buChar char="•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They wish to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please 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the family</a:t>
            </a:r>
          </a:p>
          <a:p>
            <a:pPr marL="0" indent="0">
              <a:buFontTx/>
              <a:buChar char="•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They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fear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 the family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Aim to involve children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early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in the process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Give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clear information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on what is happening and will happen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Ask,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e.g. “what do you think are the best ways to know and understand you and your family?”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Involve in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analysis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, e.g. “this is what I have started to understand about your life. Is this similar or different from your thoughts?”</a:t>
            </a:r>
          </a:p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71861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594725" cy="720725"/>
          </a:xfrm>
        </p:spPr>
        <p:txBody>
          <a:bodyPr/>
          <a:lstStyle/>
          <a:p>
            <a:pPr>
              <a:defRPr/>
            </a:pPr>
            <a:r>
              <a:rPr lang="en-AU" b="1">
                <a:solidFill>
                  <a:srgbClr val="000000"/>
                </a:solidFill>
              </a:rPr>
              <a:t>Quotes from Children about Case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97888" cy="4392612"/>
          </a:xfrm>
        </p:spPr>
        <p:txBody>
          <a:bodyPr/>
          <a:lstStyle/>
          <a:p>
            <a:pPr lvl="1">
              <a:buFont typeface="Arial" pitchFamily="34" charset="0"/>
              <a:buChar char="•"/>
              <a:defRPr/>
            </a:pPr>
            <a:endParaRPr lang="en-AU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Don</a:t>
            </a:r>
            <a:r>
              <a:rPr lang="ja-JP" altLang="en-AU" smtClean="0">
                <a:solidFill>
                  <a:srgbClr val="000000"/>
                </a:solidFill>
                <a:ea typeface="ＭＳ Ｐゴシック" pitchFamily="34" charset="-128"/>
              </a:rPr>
              <a:t>’</a:t>
            </a:r>
            <a:r>
              <a:rPr lang="en-AU" altLang="ja-JP" smtClean="0">
                <a:solidFill>
                  <a:srgbClr val="000000"/>
                </a:solidFill>
                <a:ea typeface="ＭＳ Ｐゴシック" pitchFamily="34" charset="-128"/>
              </a:rPr>
              <a:t>t put a label on me and let me go on with my life.</a:t>
            </a:r>
            <a:endParaRPr lang="en-GB" altLang="ja-JP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I need to feel safe and decide how my case is to be handled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Listen to me and believe what I tell you.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Talk to me and be there if I need you.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Sexual abuse is bad and should not happen.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Tell them to stop—it is hard to disclose.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Let my abuser face up to what he or she has done.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AU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endParaRPr lang="en-AU" altLang="en-US" sz="1600" i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en-AU" altLang="en-US" sz="1600" i="1" smtClean="0">
                <a:solidFill>
                  <a:srgbClr val="000000"/>
                </a:solidFill>
                <a:ea typeface="ＭＳ Ｐゴシック" pitchFamily="34" charset="-128"/>
              </a:rPr>
              <a:t>Save the Children Norway (2005) referenced in Caring for Child Survivors</a:t>
            </a:r>
            <a:endParaRPr lang="en-GB" altLang="en-US" sz="1600" i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7504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Culturally Appropriate Services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84150" y="1412875"/>
            <a:ext cx="8569325" cy="4392613"/>
          </a:xfrm>
        </p:spPr>
        <p:txBody>
          <a:bodyPr/>
          <a:lstStyle/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Assessment should carefully consider the influence the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environment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may have on the child’s protection. 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How well the caseworker understands the child’s way of life can influence the relationship they are able to form. 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Language/dialect/ways of life may influence the caseworker’s capacity to relate to the child and family. </a:t>
            </a:r>
          </a:p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Use your knowledge of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children’s development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at different stages relevant to the context to inform the assessment. 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Identify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risk and protective factors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relevant to the context </a:t>
            </a:r>
          </a:p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b="1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3468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Comprehensive assessments are a more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in-depth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look at the child’s situation than the initial assessment. 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Assessment is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on-going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and can be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updated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as part of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review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target timeframe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for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completing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the comprehensive assessment must be set to prevent ‘</a:t>
            </a:r>
            <a:r>
              <a:rPr lang="en-GB" altLang="ja-JP" b="1" smtClean="0">
                <a:solidFill>
                  <a:srgbClr val="000000"/>
                </a:solidFill>
                <a:ea typeface="ＭＳ Ｐゴシック" pitchFamily="34" charset="-128"/>
              </a:rPr>
              <a:t>drift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’</a:t>
            </a:r>
            <a:r>
              <a:rPr lang="en-GB" altLang="ja-JP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All assessments should follow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basic stages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to make sure information is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accurate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and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well used: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1. planning, 2. gathering information, 3. verifying information, 4. 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The principles of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participation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and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culturally appropriate services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are particularly important during assessment., </a:t>
            </a:r>
          </a:p>
        </p:txBody>
      </p:sp>
    </p:spTree>
    <p:extLst>
      <p:ext uri="{BB962C8B-B14F-4D97-AF65-F5344CB8AC3E}">
        <p14:creationId xmlns:p14="http://schemas.microsoft.com/office/powerpoint/2010/main" val="2448919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219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2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>
                <a:solidFill>
                  <a:srgbClr val="000000"/>
                </a:solidFill>
              </a:rPr>
              <a:t>Elements of an Assessment</a:t>
            </a:r>
          </a:p>
        </p:txBody>
      </p:sp>
    </p:spTree>
    <p:extLst>
      <p:ext uri="{BB962C8B-B14F-4D97-AF65-F5344CB8AC3E}">
        <p14:creationId xmlns:p14="http://schemas.microsoft.com/office/powerpoint/2010/main" val="42029637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Assessment Elements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97639" cy="4392612"/>
          </a:xfrm>
        </p:spPr>
        <p:txBody>
          <a:bodyPr/>
          <a:lstStyle/>
          <a:p>
            <a:pP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a typeface="ＭＳ Ｐゴシック" pitchFamily="34" charset="-128"/>
              </a:rPr>
              <a:t>Child’s development needs</a:t>
            </a:r>
            <a:r>
              <a:rPr lang="en-US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– including effects of abuse and the child’s skills and capacity to protect themselves.</a:t>
            </a:r>
            <a:endParaRPr lang="en-GB" altLang="en-US" sz="20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endParaRPr lang="en-GB" altLang="en-US" sz="20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a typeface="ＭＳ Ｐゴシック" pitchFamily="34" charset="-128"/>
              </a:rPr>
              <a:t>Socio-cultural context</a:t>
            </a:r>
            <a:r>
              <a:rPr lang="en-US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– including community attitude to abuse. </a:t>
            </a:r>
          </a:p>
          <a:p>
            <a:pPr>
              <a:defRPr/>
            </a:pPr>
            <a:endParaRPr lang="en-US" altLang="en-US" sz="20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a typeface="ＭＳ Ｐゴシック" pitchFamily="34" charset="-128"/>
              </a:rPr>
              <a:t>Parenting/caregiving capacity</a:t>
            </a:r>
            <a:r>
              <a:rPr lang="en-US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– ability to protect the child and respond to their needs, the way the family functions.</a:t>
            </a:r>
            <a:endParaRPr lang="en-GB" altLang="en-US" sz="20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endParaRPr lang="en-GB" altLang="en-US" sz="20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a typeface="ＭＳ Ｐゴシック" pitchFamily="34" charset="-128"/>
              </a:rPr>
              <a:t>Community &amp; extended family</a:t>
            </a:r>
            <a:r>
              <a:rPr lang="en-US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– other supportive adults, assistance available, and community protective mechanisms.</a:t>
            </a:r>
          </a:p>
          <a:p>
            <a:pPr>
              <a:defRPr/>
            </a:pPr>
            <a:endParaRPr lang="en-US" altLang="en-US" sz="2000" dirty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z="2000" b="1" dirty="0" smtClean="0">
                <a:solidFill>
                  <a:srgbClr val="000000"/>
                </a:solidFill>
                <a:ea typeface="ＭＳ Ｐゴシック" pitchFamily="34" charset="-128"/>
              </a:rPr>
              <a:t>Economic factors - </a:t>
            </a:r>
            <a:r>
              <a:rPr lang="en-US" sz="2000" dirty="0">
                <a:solidFill>
                  <a:srgbClr val="000000"/>
                </a:solidFill>
              </a:rPr>
              <a:t>such as the poverty level of the family and living </a:t>
            </a:r>
            <a:r>
              <a:rPr lang="en-US" sz="2000" dirty="0" smtClean="0">
                <a:solidFill>
                  <a:srgbClr val="000000"/>
                </a:solidFill>
              </a:rPr>
              <a:t>conditions</a:t>
            </a:r>
          </a:p>
          <a:p>
            <a:pPr algn="ctr">
              <a:defRPr/>
            </a:pPr>
            <a:r>
              <a:rPr lang="en-GB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Minimum Standards: Section 3</a:t>
            </a:r>
          </a:p>
        </p:txBody>
      </p:sp>
    </p:spTree>
    <p:extLst>
      <p:ext uri="{BB962C8B-B14F-4D97-AF65-F5344CB8AC3E}">
        <p14:creationId xmlns:p14="http://schemas.microsoft.com/office/powerpoint/2010/main" val="821120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97639" cy="720725"/>
          </a:xfrm>
        </p:spPr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000000"/>
                </a:solidFill>
              </a:rPr>
              <a:t>Assessment of Living </a:t>
            </a:r>
            <a:r>
              <a:rPr lang="en-GB" b="1" dirty="0">
                <a:solidFill>
                  <a:srgbClr val="000000"/>
                </a:solidFill>
              </a:rPr>
              <a:t>and Care Arrangements:</a:t>
            </a:r>
            <a:r>
              <a:rPr lang="en-GB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23313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en-GB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Assessment of </a:t>
            </a:r>
            <a:r>
              <a:rPr lang="en-GB" b="1" dirty="0">
                <a:solidFill>
                  <a:srgbClr val="000000"/>
                </a:solidFill>
              </a:rPr>
              <a:t>all relations </a:t>
            </a:r>
            <a:r>
              <a:rPr lang="en-GB" dirty="0">
                <a:solidFill>
                  <a:srgbClr val="000000"/>
                </a:solidFill>
              </a:rPr>
              <a:t>the child has with parents/caregivers, siblings, relatives/close friends.</a:t>
            </a: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Relationships with family members where there are </a:t>
            </a:r>
            <a:r>
              <a:rPr lang="en-GB" b="1" dirty="0">
                <a:solidFill>
                  <a:srgbClr val="000000"/>
                </a:solidFill>
              </a:rPr>
              <a:t>challenges</a:t>
            </a:r>
            <a:r>
              <a:rPr lang="en-GB" dirty="0">
                <a:solidFill>
                  <a:srgbClr val="000000"/>
                </a:solidFill>
              </a:rPr>
              <a:t> that may affect protection and well-being.</a:t>
            </a: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Health and wellbeing of relatives if impacting on the child. </a:t>
            </a:r>
          </a:p>
          <a:p>
            <a:pPr>
              <a:buFontTx/>
              <a:buChar char="•"/>
              <a:defRPr/>
            </a:pPr>
            <a:r>
              <a:rPr lang="en-GB" b="1" dirty="0">
                <a:solidFill>
                  <a:srgbClr val="000000"/>
                </a:solidFill>
              </a:rPr>
              <a:t>Family history: </a:t>
            </a:r>
            <a:r>
              <a:rPr lang="en-GB" dirty="0">
                <a:solidFill>
                  <a:srgbClr val="000000"/>
                </a:solidFill>
              </a:rPr>
              <a:t>identify strengths /resources to be mobilised.</a:t>
            </a: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A </a:t>
            </a:r>
            <a:r>
              <a:rPr lang="en-GB" b="1" dirty="0">
                <a:solidFill>
                  <a:srgbClr val="000000"/>
                </a:solidFill>
              </a:rPr>
              <a:t>description of the home</a:t>
            </a:r>
            <a:r>
              <a:rPr lang="en-GB" dirty="0">
                <a:solidFill>
                  <a:srgbClr val="000000"/>
                </a:solidFill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If the child is </a:t>
            </a:r>
            <a:r>
              <a:rPr lang="en-GB" b="1" dirty="0">
                <a:solidFill>
                  <a:srgbClr val="000000"/>
                </a:solidFill>
              </a:rPr>
              <a:t>treated differently </a:t>
            </a:r>
            <a:r>
              <a:rPr lang="en-GB" dirty="0">
                <a:solidFill>
                  <a:srgbClr val="000000"/>
                </a:solidFill>
              </a:rPr>
              <a:t>to other children in the home.</a:t>
            </a:r>
          </a:p>
          <a:p>
            <a:pPr>
              <a:defRPr/>
            </a:pPr>
            <a:endParaRPr lang="en-GB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7497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8425631" cy="720725"/>
          </a:xfrm>
        </p:spPr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000000"/>
                </a:solidFill>
              </a:rPr>
              <a:t>Common Assessment </a:t>
            </a:r>
            <a:r>
              <a:rPr lang="en-GB" b="1" dirty="0">
                <a:solidFill>
                  <a:srgbClr val="000000"/>
                </a:solidFill>
              </a:rPr>
              <a:t>Elements in Emergencies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250825" y="1412875"/>
            <a:ext cx="7993063" cy="4392613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en-GB" sz="280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sz="2800">
                <a:solidFill>
                  <a:srgbClr val="000000"/>
                </a:solidFill>
              </a:rPr>
              <a:t>Additional registration for separated children in emergencies</a:t>
            </a:r>
          </a:p>
          <a:p>
            <a:pPr>
              <a:buFontTx/>
              <a:buChar char="•"/>
              <a:defRPr/>
            </a:pPr>
            <a:endParaRPr lang="en-GB" sz="280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sz="2800">
                <a:solidFill>
                  <a:srgbClr val="000000"/>
                </a:solidFill>
              </a:rPr>
              <a:t>Health, nutrition and livelihoods.</a:t>
            </a:r>
          </a:p>
          <a:p>
            <a:pPr>
              <a:buFontTx/>
              <a:buChar char="•"/>
              <a:defRPr/>
            </a:pPr>
            <a:endParaRPr lang="en-GB" sz="280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sz="2800">
                <a:solidFill>
                  <a:srgbClr val="000000"/>
                </a:solidFill>
              </a:rPr>
              <a:t>Water, sanitation and hygiene.</a:t>
            </a:r>
          </a:p>
          <a:p>
            <a:pPr>
              <a:buFontTx/>
              <a:buChar char="•"/>
              <a:defRPr/>
            </a:pPr>
            <a:endParaRPr lang="en-GB" sz="280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sz="2800">
                <a:solidFill>
                  <a:srgbClr val="000000"/>
                </a:solidFill>
              </a:rPr>
              <a:t>Education and other daily activities.</a:t>
            </a:r>
          </a:p>
          <a:p>
            <a:pPr>
              <a:buFontTx/>
              <a:buChar char="•"/>
              <a:defRPr/>
            </a:pPr>
            <a:endParaRPr lang="en-GB" sz="280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endParaRPr lang="en-GB" sz="280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endParaRPr lang="en-GB" sz="2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3201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Elements of assessments need to be locally appropriate and relevant to the eligibility criteria in use. </a:t>
            </a:r>
          </a:p>
          <a:p>
            <a:pPr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They may include: Children’s developmental needs, the socio-cultural context, the capacity of parents/caregivers, the role of the community and extended family.  </a:t>
            </a:r>
          </a:p>
          <a:p>
            <a:pPr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In emergencies additional elements may need to be covered.</a:t>
            </a:r>
          </a:p>
          <a:p>
            <a:pPr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Assessments should be needs not service-led.</a:t>
            </a:r>
          </a:p>
        </p:txBody>
      </p:sp>
    </p:spTree>
    <p:extLst>
      <p:ext uri="{BB962C8B-B14F-4D97-AF65-F5344CB8AC3E}">
        <p14:creationId xmlns:p14="http://schemas.microsoft.com/office/powerpoint/2010/main" val="329556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AutoShape 31"/>
          <p:cNvSpPr>
            <a:spLocks noChangeArrowheads="1"/>
          </p:cNvSpPr>
          <p:nvPr/>
        </p:nvSpPr>
        <p:spPr bwMode="auto">
          <a:xfrm>
            <a:off x="5638800" y="2795588"/>
            <a:ext cx="3351213" cy="11064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00"/>
                </a:solidFill>
                <a:latin typeface="Arial" charset="0"/>
              </a:rPr>
              <a:t>3.</a:t>
            </a:r>
            <a:r>
              <a:rPr lang="en-US" altLang="en-US" sz="2000">
                <a:solidFill>
                  <a:srgbClr val="000000"/>
                </a:solidFill>
                <a:latin typeface="Arial" charset="0"/>
              </a:rPr>
              <a:t> Develop an individual </a:t>
            </a:r>
            <a:r>
              <a:rPr lang="en-US" altLang="en-US" sz="2000" b="1">
                <a:solidFill>
                  <a:srgbClr val="000000"/>
                </a:solidFill>
                <a:latin typeface="Arial" charset="0"/>
              </a:rPr>
              <a:t>case plan</a:t>
            </a:r>
            <a:r>
              <a:rPr lang="en-US" altLang="en-US" sz="2000">
                <a:solidFill>
                  <a:srgbClr val="000000"/>
                </a:solidFill>
                <a:latin typeface="Arial" charset="0"/>
              </a:rPr>
              <a:t> for each child. </a:t>
            </a:r>
            <a:endParaRPr lang="en-GB" altLang="en-US" sz="11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36547" name="AutoShape 29"/>
          <p:cNvSpPr>
            <a:spLocks noChangeArrowheads="1"/>
          </p:cNvSpPr>
          <p:nvPr/>
        </p:nvSpPr>
        <p:spPr bwMode="auto">
          <a:xfrm>
            <a:off x="5435600" y="4578350"/>
            <a:ext cx="3554413" cy="13874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4. 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charset="0"/>
              </a:rPr>
              <a:t>Implement the </a:t>
            </a: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case plan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, including direct support and referral services. 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36548" name="AutoShape 32"/>
          <p:cNvSpPr>
            <a:spLocks noChangeArrowheads="1"/>
          </p:cNvSpPr>
          <p:nvPr/>
        </p:nvSpPr>
        <p:spPr bwMode="auto">
          <a:xfrm>
            <a:off x="115888" y="4989513"/>
            <a:ext cx="3552825" cy="9763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5.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charset="0"/>
              </a:rPr>
              <a:t>Follow-up </a:t>
            </a: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and 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charset="0"/>
              </a:rPr>
              <a:t>review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36549" name="AutoShape 33"/>
          <p:cNvSpPr>
            <a:spLocks noChangeArrowheads="1"/>
          </p:cNvSpPr>
          <p:nvPr/>
        </p:nvSpPr>
        <p:spPr bwMode="auto">
          <a:xfrm>
            <a:off x="803275" y="3343275"/>
            <a:ext cx="1889125" cy="793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00"/>
                </a:solidFill>
                <a:latin typeface="Arial" charset="0"/>
              </a:rPr>
              <a:t>6. Close case </a:t>
            </a:r>
            <a:endParaRPr lang="en-GB" altLang="en-US" sz="11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36550" name="AutoShape 28"/>
          <p:cNvSpPr>
            <a:spLocks noChangeArrowheads="1"/>
          </p:cNvSpPr>
          <p:nvPr/>
        </p:nvSpPr>
        <p:spPr bwMode="auto">
          <a:xfrm>
            <a:off x="5435600" y="830263"/>
            <a:ext cx="3554413" cy="13890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2. Assess 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the 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needs 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of individual children and families. 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236551" name="AutoShape 34"/>
          <p:cNvCxnSpPr>
            <a:cxnSpLocks noChangeShapeType="1"/>
          </p:cNvCxnSpPr>
          <p:nvPr/>
        </p:nvCxnSpPr>
        <p:spPr bwMode="auto">
          <a:xfrm>
            <a:off x="3903663" y="1419225"/>
            <a:ext cx="13366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552" name="AutoShape 35"/>
          <p:cNvCxnSpPr>
            <a:cxnSpLocks noChangeShapeType="1"/>
          </p:cNvCxnSpPr>
          <p:nvPr/>
        </p:nvCxnSpPr>
        <p:spPr bwMode="auto">
          <a:xfrm flipV="1">
            <a:off x="3592513" y="1855788"/>
            <a:ext cx="1617662" cy="2971800"/>
          </a:xfrm>
          <a:prstGeom prst="straightConnector1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553" name="AutoShape 36"/>
          <p:cNvCxnSpPr>
            <a:cxnSpLocks noChangeShapeType="1"/>
          </p:cNvCxnSpPr>
          <p:nvPr/>
        </p:nvCxnSpPr>
        <p:spPr bwMode="auto">
          <a:xfrm>
            <a:off x="7213600" y="2355850"/>
            <a:ext cx="0" cy="34448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554" name="AutoShape 37"/>
          <p:cNvCxnSpPr>
            <a:cxnSpLocks noChangeShapeType="1"/>
          </p:cNvCxnSpPr>
          <p:nvPr/>
        </p:nvCxnSpPr>
        <p:spPr bwMode="auto">
          <a:xfrm>
            <a:off x="7243763" y="4137025"/>
            <a:ext cx="0" cy="296863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555" name="AutoShape 38"/>
          <p:cNvCxnSpPr>
            <a:cxnSpLocks noChangeShapeType="1"/>
          </p:cNvCxnSpPr>
          <p:nvPr/>
        </p:nvCxnSpPr>
        <p:spPr bwMode="auto">
          <a:xfrm flipH="1">
            <a:off x="3833813" y="5387975"/>
            <a:ext cx="14763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556" name="AutoShape 40"/>
          <p:cNvCxnSpPr>
            <a:cxnSpLocks noChangeShapeType="1"/>
          </p:cNvCxnSpPr>
          <p:nvPr/>
        </p:nvCxnSpPr>
        <p:spPr bwMode="auto">
          <a:xfrm flipV="1">
            <a:off x="1760538" y="4217988"/>
            <a:ext cx="0" cy="63023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557" name="AutoShape 27"/>
          <p:cNvSpPr>
            <a:spLocks noChangeArrowheads="1"/>
          </p:cNvSpPr>
          <p:nvPr/>
        </p:nvSpPr>
        <p:spPr bwMode="auto">
          <a:xfrm>
            <a:off x="103188" y="815975"/>
            <a:ext cx="3552825" cy="18002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00"/>
                </a:solidFill>
                <a:latin typeface="Arial" charset="0"/>
              </a:rPr>
              <a:t>1. Identify and register</a:t>
            </a:r>
            <a:r>
              <a:rPr lang="en-US" altLang="en-US" sz="2000">
                <a:solidFill>
                  <a:srgbClr val="000000"/>
                </a:solidFill>
                <a:latin typeface="Arial" charset="0"/>
              </a:rPr>
              <a:t> vulnerable children, including raising awareness among affected communities</a:t>
            </a:r>
            <a:endParaRPr lang="en-GB" altLang="en-US" sz="11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86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087" name="Rectangle 4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4897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184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SESSION 3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2048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US" sz="3600" b="1">
                <a:solidFill>
                  <a:srgbClr val="000000"/>
                </a:solidFill>
              </a:rPr>
              <a:t>Strengths Based Assessment</a:t>
            </a:r>
          </a:p>
          <a:p>
            <a:pPr algn="ctr">
              <a:defRPr/>
            </a:pPr>
            <a:endParaRPr lang="en-GB" sz="36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397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Examples of Strengths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Family </a:t>
            </a:r>
            <a:r>
              <a:rPr lang="en-GB" dirty="0">
                <a:solidFill>
                  <a:srgbClr val="000000"/>
                </a:solidFill>
                <a:ea typeface="+mn-ea"/>
              </a:rPr>
              <a:t>unity and 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loyalty, willingness </a:t>
            </a:r>
            <a:r>
              <a:rPr lang="en-GB" dirty="0">
                <a:solidFill>
                  <a:srgbClr val="000000"/>
                </a:solidFill>
                <a:ea typeface="+mn-ea"/>
              </a:rPr>
              <a:t>to care for 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children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rgbClr val="000000"/>
                </a:solidFill>
                <a:ea typeface="+mn-ea"/>
              </a:rPr>
              <a:t>Family and community networks / integration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Geographical </a:t>
            </a:r>
            <a:r>
              <a:rPr lang="en-GB" dirty="0">
                <a:solidFill>
                  <a:srgbClr val="000000"/>
                </a:solidFill>
                <a:ea typeface="+mn-ea"/>
              </a:rPr>
              <a:t>location (access to services)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rgbClr val="000000"/>
                </a:solidFill>
                <a:ea typeface="+mn-ea"/>
              </a:rPr>
              <a:t>Awareness of issues and services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rgbClr val="000000"/>
                </a:solidFill>
                <a:ea typeface="+mn-ea"/>
              </a:rPr>
              <a:t>Financial resources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Religion / spirituality</a:t>
            </a:r>
            <a:endParaRPr lang="en-GB" dirty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Self care and maturity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Willingness </a:t>
            </a:r>
            <a:r>
              <a:rPr lang="en-GB" dirty="0">
                <a:solidFill>
                  <a:srgbClr val="000000"/>
                </a:solidFill>
                <a:ea typeface="+mn-ea"/>
              </a:rPr>
              <a:t>to seek help / engage in case management</a:t>
            </a:r>
          </a:p>
          <a:p>
            <a:pPr marL="0" indent="0">
              <a:defRPr/>
            </a:pPr>
            <a:endParaRPr lang="en-GB" altLang="en-US" b="1" dirty="0" smtClean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841897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723313" cy="720725"/>
          </a:xfrm>
        </p:spPr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000000"/>
                </a:solidFill>
              </a:rPr>
              <a:t>KEY LEARNING POINTS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893175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Discourage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 stigmatising/discriminatory practices (e.g.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labelling)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Focus on the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resilience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 and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resources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 of the child and family. 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Avoid undermining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existing 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family/community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protection mechanisms</a:t>
            </a: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Are usually responded to positively by children and families: </a:t>
            </a:r>
          </a:p>
          <a:p>
            <a:pPr lvl="1"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Everyone has strengths and can be supported to recognise them - lack of certain strengths is not a failure. </a:t>
            </a:r>
          </a:p>
          <a:p>
            <a:pPr marL="457200" lvl="1" indent="0">
              <a:buFontTx/>
              <a:buNone/>
              <a:defRPr/>
            </a:pPr>
            <a:endParaRPr lang="en-GB" altLang="en-US" sz="1000" dirty="0" smtClean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Present yourself as a partner /facilitator rather than expert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Listen closely to the child and family history to identify strengths and the potential for these to be used to resolve problems. </a:t>
            </a: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32532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32808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4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2355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3600" b="1">
                <a:solidFill>
                  <a:srgbClr val="000000"/>
                </a:solidFill>
              </a:rPr>
              <a:t>Observation Skills</a:t>
            </a:r>
          </a:p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7451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pic>
        <p:nvPicPr>
          <p:cNvPr id="24579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89025" y="1700213"/>
            <a:ext cx="6100763" cy="4392612"/>
          </a:xfrm>
        </p:spPr>
      </p:pic>
    </p:spTree>
    <p:extLst>
      <p:ext uri="{BB962C8B-B14F-4D97-AF65-F5344CB8AC3E}">
        <p14:creationId xmlns:p14="http://schemas.microsoft.com/office/powerpoint/2010/main" val="704321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pic>
        <p:nvPicPr>
          <p:cNvPr id="25603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89025" y="1700213"/>
            <a:ext cx="6100763" cy="4392612"/>
          </a:xfrm>
        </p:spPr>
      </p:pic>
    </p:spTree>
    <p:extLst>
      <p:ext uri="{BB962C8B-B14F-4D97-AF65-F5344CB8AC3E}">
        <p14:creationId xmlns:p14="http://schemas.microsoft.com/office/powerpoint/2010/main" val="3946984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Skills for Assessment – Observation…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23313" cy="1584325"/>
          </a:xfrm>
        </p:spPr>
        <p:txBody>
          <a:bodyPr/>
          <a:lstStyle/>
          <a:p>
            <a:pPr>
              <a:defRPr/>
            </a:pPr>
            <a:r>
              <a:rPr lang="en-AU" altLang="en-US" i="1" smtClean="0">
                <a:solidFill>
                  <a:srgbClr val="000000"/>
                </a:solidFill>
                <a:ea typeface="ＭＳ Ｐゴシック" pitchFamily="34" charset="-128"/>
              </a:rPr>
              <a:t>“We never see things as they are; we see them as we are” Anaïs Nin</a:t>
            </a:r>
            <a:endParaRPr lang="en-GB" altLang="en-US" i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endParaRPr lang="en-AU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Our perception of the world, persons and events depends on many factors: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850" y="3241675"/>
            <a:ext cx="842962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lvl="1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AU" altLang="en-US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AU" altLang="en-US">
                <a:solidFill>
                  <a:srgbClr val="000000"/>
                </a:solidFill>
              </a:rPr>
              <a:t> What we are,</a:t>
            </a:r>
            <a:endParaRPr lang="en-GB" altLang="en-US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AU" altLang="en-US">
                <a:solidFill>
                  <a:srgbClr val="000000"/>
                </a:solidFill>
              </a:rPr>
              <a:t> Where we come from, </a:t>
            </a:r>
            <a:endParaRPr lang="en-GB" altLang="en-US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AU" altLang="en-US">
                <a:solidFill>
                  <a:srgbClr val="000000"/>
                </a:solidFill>
              </a:rPr>
              <a:t> What experience of life we have, </a:t>
            </a:r>
            <a:endParaRPr lang="en-GB" altLang="en-US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AU" altLang="en-US">
                <a:solidFill>
                  <a:srgbClr val="000000"/>
                </a:solidFill>
              </a:rPr>
              <a:t> What sort of emotional or physical state we are in</a:t>
            </a:r>
            <a:endParaRPr lang="en-GB" altLang="en-US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AU" altLang="en-US">
                <a:solidFill>
                  <a:srgbClr val="000000"/>
                </a:solidFill>
              </a:rPr>
              <a:t> Our beliefs and values</a:t>
            </a:r>
            <a:endParaRPr lang="en-GB" altLang="en-US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AU" altLang="en-US">
                <a:solidFill>
                  <a:srgbClr val="000000"/>
                </a:solidFill>
              </a:rPr>
              <a:t> Our fears and desires projected onto reality</a:t>
            </a:r>
            <a:endParaRPr lang="en-GB" altLang="en-US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>
                <a:solidFill>
                  <a:srgbClr val="000000"/>
                </a:solidFill>
                <a:latin typeface="Arial" charset="0"/>
              </a:rPr>
              <a:t> 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sz="1800" i="1">
                <a:solidFill>
                  <a:srgbClr val="000000"/>
                </a:solidFill>
                <a:latin typeface="Arial" charset="0"/>
              </a:rPr>
              <a:t>Source: Working with Children and their Environment</a:t>
            </a:r>
            <a:endParaRPr lang="en-GB" altLang="en-US" sz="1800" i="1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453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b="1" dirty="0">
                <a:solidFill>
                  <a:srgbClr val="000000"/>
                </a:solidFill>
              </a:rPr>
              <a:t>Personal Filters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02650" cy="4392612"/>
          </a:xfrm>
        </p:spPr>
        <p:txBody>
          <a:bodyPr/>
          <a:lstStyle/>
          <a:p>
            <a:pPr>
              <a:defRPr/>
            </a:pPr>
            <a:endParaRPr lang="en-AU" altLang="en-US" b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Physiological</a:t>
            </a: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 (senses and emotions).  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Sociocultural </a:t>
            </a: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(codes of behaviour, values, gender, etc.). </a:t>
            </a:r>
            <a:endParaRPr lang="en-GB" altLang="en-US" i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Experiential </a:t>
            </a: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(different experiences of life, age). </a:t>
            </a:r>
          </a:p>
          <a:p>
            <a:pPr>
              <a:defRPr/>
            </a:pPr>
            <a:endParaRPr lang="en-AU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This is why our subjective perceptions lead to very different judgements from person to person</a:t>
            </a:r>
          </a:p>
          <a:p>
            <a:pPr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They are passed through our personal filters. </a:t>
            </a:r>
          </a:p>
          <a:p>
            <a:pPr>
              <a:defRPr/>
            </a:pPr>
            <a:endParaRPr lang="en-GB" altLang="en-US" i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i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en-AU" altLang="en-US" sz="1800" i="1" smtClean="0">
                <a:solidFill>
                  <a:srgbClr val="000000"/>
                </a:solidFill>
                <a:ea typeface="ＭＳ Ｐゴシック" pitchFamily="34" charset="-128"/>
              </a:rPr>
              <a:t>Source: Working with Children and their Environment</a:t>
            </a:r>
            <a:endParaRPr lang="en-GB" altLang="en-US" sz="1800" i="1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8538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r>
              <a:rPr lang="en-GB" altLang="en-US" b="1" smtClean="0">
                <a:solidFill>
                  <a:srgbClr val="000000"/>
                </a:solidFill>
              </a:rPr>
              <a:t>Module Aim and Learning Outcomes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426450" cy="4392612"/>
          </a:xfrm>
        </p:spPr>
        <p:txBody>
          <a:bodyPr/>
          <a:lstStyle/>
          <a:p>
            <a:r>
              <a:rPr lang="en-GB" altLang="en-US" sz="2000" b="1" dirty="0" smtClean="0">
                <a:solidFill>
                  <a:srgbClr val="000000"/>
                </a:solidFill>
              </a:rPr>
              <a:t>Module Aim: </a:t>
            </a:r>
            <a:r>
              <a:rPr lang="en-AU" altLang="en-US" sz="2000" dirty="0" smtClean="0">
                <a:solidFill>
                  <a:srgbClr val="000000"/>
                </a:solidFill>
              </a:rPr>
              <a:t>to build participant knowledge and skills in conducting assessments with and for children and families</a:t>
            </a:r>
            <a:r>
              <a:rPr lang="en-GB" altLang="en-US" sz="2000" dirty="0" smtClean="0">
                <a:solidFill>
                  <a:srgbClr val="000000"/>
                </a:solidFill>
              </a:rPr>
              <a:t>.</a:t>
            </a:r>
          </a:p>
          <a:p>
            <a:endParaRPr lang="en-GB" altLang="en-US" sz="2000" b="1" dirty="0" smtClean="0">
              <a:solidFill>
                <a:srgbClr val="000000"/>
              </a:solidFill>
            </a:endParaRPr>
          </a:p>
          <a:p>
            <a:r>
              <a:rPr lang="en-GB" altLang="en-US" sz="2000" b="1" dirty="0" smtClean="0">
                <a:solidFill>
                  <a:srgbClr val="000000"/>
                </a:solidFill>
              </a:rPr>
              <a:t>Learning Outcomes:</a:t>
            </a: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Know types, timeframes and best practices for assessment. </a:t>
            </a:r>
            <a:endParaRPr lang="en-GB" altLang="en-US" sz="200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Know the elements of a child’s situation to be considered in assessment. </a:t>
            </a:r>
            <a:endParaRPr lang="en-GB" altLang="en-US" sz="2000" b="1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Use the strengths based approach to assessment. </a:t>
            </a:r>
            <a:endParaRPr lang="en-GB" altLang="en-US" sz="200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Recognise the influence of perception on observation and describe the importance of observation in assessment. </a:t>
            </a:r>
            <a:endParaRPr lang="en-GB" altLang="en-US" sz="200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Know how to conduct home visits safely and effectively </a:t>
            </a:r>
            <a:endParaRPr lang="en-GB" altLang="en-US" sz="200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Distinguish between factual and non-factual information and know explain how to justify non-factual information in case management forms. </a:t>
            </a:r>
            <a:endParaRPr lang="en-GB" altLang="en-US" sz="200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Plan an assessment and analyse assessment findings.</a:t>
            </a:r>
            <a:endParaRPr lang="en-GB" altLang="en-US" sz="2000" dirty="0" smtClean="0">
              <a:solidFill>
                <a:srgbClr val="000000"/>
              </a:solidFill>
            </a:endParaRPr>
          </a:p>
          <a:p>
            <a:endParaRPr lang="en-GB" altLang="en-US" sz="2000" b="1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601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b="1" dirty="0">
                <a:solidFill>
                  <a:srgbClr val="000000"/>
                </a:solidFill>
              </a:rPr>
              <a:t>Personal </a:t>
            </a:r>
            <a:r>
              <a:rPr lang="en-AU" b="1" dirty="0" smtClean="0">
                <a:solidFill>
                  <a:srgbClr val="000000"/>
                </a:solidFill>
              </a:rPr>
              <a:t>Filters…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pic>
        <p:nvPicPr>
          <p:cNvPr id="28676" name="Content Placeholder 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341438"/>
            <a:ext cx="7993063" cy="4175125"/>
          </a:xfrm>
        </p:spPr>
      </p:pic>
      <p:sp>
        <p:nvSpPr>
          <p:cNvPr id="6" name="TextBox 5"/>
          <p:cNvSpPr txBox="1"/>
          <p:nvPr/>
        </p:nvSpPr>
        <p:spPr>
          <a:xfrm>
            <a:off x="1120775" y="5376863"/>
            <a:ext cx="7632700" cy="615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AU" i="1" dirty="0">
              <a:solidFill>
                <a:srgbClr val="0000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1600" i="1" dirty="0">
                <a:solidFill>
                  <a:srgbClr val="000000"/>
                </a:solidFill>
                <a:latin typeface="Arial" charset="0"/>
              </a:rPr>
              <a:t>Source: Working with Children and their Environment</a:t>
            </a:r>
            <a:endParaRPr lang="en-GB" sz="1600" i="1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564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Skills for Assessment – Observation…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50825" y="1628775"/>
            <a:ext cx="3889375" cy="4392613"/>
          </a:xfrm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Failure =</a:t>
            </a: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 Thinking that</a:t>
            </a:r>
          </a:p>
          <a:p>
            <a:pPr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- What I know, see and feel is true for everyone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- Everyone thinks like me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- Things are just as I see them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- If you don’t see things the same way as I do, you are not looking at them properly / you are wrong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z="200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endParaRPr lang="en-GB" altLang="en-US" sz="200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7538" y="1628775"/>
            <a:ext cx="4300537" cy="415448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2400" b="1" dirty="0">
                <a:solidFill>
                  <a:srgbClr val="000000"/>
                </a:solidFill>
              </a:rPr>
              <a:t>Success = </a:t>
            </a:r>
            <a:r>
              <a:rPr lang="en-AU" sz="2400" dirty="0">
                <a:solidFill>
                  <a:srgbClr val="000000"/>
                </a:solidFill>
              </a:rPr>
              <a:t>Understanding that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2400" dirty="0">
                <a:solidFill>
                  <a:srgbClr val="000000"/>
                </a:solidFill>
              </a:rPr>
              <a:t>- There is no single way of looking at things - I see life and people through my filters</a:t>
            </a:r>
            <a:endParaRPr lang="en-GB" sz="24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2400" dirty="0">
                <a:solidFill>
                  <a:srgbClr val="000000"/>
                </a:solidFill>
              </a:rPr>
              <a:t>- What I see reflects what I think</a:t>
            </a:r>
            <a:endParaRPr lang="en-GB" sz="24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2400" dirty="0">
                <a:solidFill>
                  <a:srgbClr val="000000"/>
                </a:solidFill>
              </a:rPr>
              <a:t>- What is true for me is not necessarily true for others</a:t>
            </a:r>
            <a:endParaRPr lang="en-GB" sz="24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2400" dirty="0">
                <a:solidFill>
                  <a:srgbClr val="000000"/>
                </a:solidFill>
              </a:rPr>
              <a:t>- I can always choose to look at what is around me with different eyes</a:t>
            </a:r>
            <a:endParaRPr lang="en-GB" sz="2400" dirty="0">
              <a:solidFill>
                <a:srgbClr val="000000"/>
              </a:solidFill>
            </a:endParaRPr>
          </a:p>
        </p:txBody>
      </p:sp>
      <p:sp>
        <p:nvSpPr>
          <p:cNvPr id="263174" name="Rectangle 5"/>
          <p:cNvSpPr>
            <a:spLocks noChangeArrowheads="1"/>
          </p:cNvSpPr>
          <p:nvPr/>
        </p:nvSpPr>
        <p:spPr bwMode="auto">
          <a:xfrm>
            <a:off x="1839913" y="6191250"/>
            <a:ext cx="51752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AU" altLang="en-US" sz="1600" i="1">
                <a:solidFill>
                  <a:srgbClr val="000000"/>
                </a:solidFill>
                <a:latin typeface="Arial" charset="0"/>
              </a:rPr>
              <a:t>Source: Working with Children and their Environment</a:t>
            </a:r>
            <a:endParaRPr lang="en-GB" altLang="en-US" sz="1600" i="1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908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 - Perception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723313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It is quite normal that every individual sees and interprets reality through their own filters</a:t>
            </a:r>
          </a:p>
          <a:p>
            <a:pPr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Sometimes certain interpretations have to be accepted according to norms and values other than the perceiver</a:t>
            </a:r>
            <a:r>
              <a:rPr lang="ja-JP" altLang="en-AU" smtClean="0">
                <a:solidFill>
                  <a:srgbClr val="000000"/>
                </a:solidFill>
                <a:ea typeface="ＭＳ Ｐゴシック" pitchFamily="34" charset="-128"/>
              </a:rPr>
              <a:t>’</a:t>
            </a:r>
            <a:r>
              <a:rPr lang="en-AU" altLang="ja-JP" smtClean="0">
                <a:solidFill>
                  <a:srgbClr val="000000"/>
                </a:solidFill>
                <a:ea typeface="ＭＳ Ｐゴシック" pitchFamily="34" charset="-128"/>
              </a:rPr>
              <a:t>s.</a:t>
            </a:r>
          </a:p>
          <a:p>
            <a:pPr>
              <a:buFontTx/>
              <a:buChar char="•"/>
              <a:defRPr/>
            </a:pPr>
            <a:endParaRPr lang="en-AU" altLang="en-US" sz="2800" b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Looking neutrally at reality, without perception filters, allows us to ask questions and observe openly during assessment.</a:t>
            </a:r>
            <a:endParaRPr lang="en-GB" altLang="en-US" sz="2800" b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GB" altLang="en-US" sz="280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Perception is personal and subjective: </a:t>
            </a:r>
            <a:endParaRPr lang="en-GB" altLang="en-US" sz="280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sz="2800" smtClean="0">
                <a:solidFill>
                  <a:srgbClr val="000000"/>
                </a:solidFill>
                <a:ea typeface="ＭＳ Ｐゴシック" pitchFamily="34" charset="-128"/>
              </a:rPr>
              <a:t>- </a:t>
            </a: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It can change with time. It is influenced by experience, 	environment and personal characteristics.</a:t>
            </a:r>
            <a:endParaRPr lang="en-GB" altLang="en-US" sz="200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en-AU" altLang="en-US" sz="1800" i="1" smtClean="0">
                <a:solidFill>
                  <a:srgbClr val="000000"/>
                </a:solidFill>
                <a:ea typeface="ＭＳ Ｐゴシック" pitchFamily="34" charset="-128"/>
              </a:rPr>
              <a:t>Source: Working with Children and their Environment</a:t>
            </a:r>
            <a:endParaRPr lang="en-GB" altLang="en-US" sz="1800" i="1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7617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Developing Observation Skills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 marL="0" indent="0">
              <a:defRPr/>
            </a:pPr>
            <a:r>
              <a:rPr lang="en-AU" dirty="0">
                <a:solidFill>
                  <a:srgbClr val="000000"/>
                </a:solidFill>
              </a:rPr>
              <a:t>It is fundamental for everybody who works with children to develop </a:t>
            </a:r>
            <a:r>
              <a:rPr lang="en-AU" b="1" dirty="0">
                <a:solidFill>
                  <a:srgbClr val="000000"/>
                </a:solidFill>
              </a:rPr>
              <a:t>observation</a:t>
            </a:r>
            <a:r>
              <a:rPr lang="en-AU" dirty="0">
                <a:solidFill>
                  <a:srgbClr val="000000"/>
                </a:solidFill>
              </a:rPr>
              <a:t> </a:t>
            </a:r>
            <a:r>
              <a:rPr lang="en-AU" b="1" dirty="0">
                <a:solidFill>
                  <a:srgbClr val="000000"/>
                </a:solidFill>
              </a:rPr>
              <a:t>skills</a:t>
            </a:r>
            <a:r>
              <a:rPr lang="en-AU" dirty="0">
                <a:solidFill>
                  <a:srgbClr val="000000"/>
                </a:solidFill>
              </a:rPr>
              <a:t> so </a:t>
            </a:r>
            <a:r>
              <a:rPr lang="en-AU" dirty="0" smtClean="0">
                <a:solidFill>
                  <a:srgbClr val="000000"/>
                </a:solidFill>
              </a:rPr>
              <a:t>they can act appropriately.</a:t>
            </a:r>
            <a:endParaRPr lang="en-AU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endParaRPr lang="en-GB" dirty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en-AU" dirty="0">
                <a:solidFill>
                  <a:srgbClr val="000000"/>
                </a:solidFill>
              </a:rPr>
              <a:t>Developing </a:t>
            </a:r>
            <a:r>
              <a:rPr lang="en-AU" dirty="0" smtClean="0">
                <a:solidFill>
                  <a:srgbClr val="000000"/>
                </a:solidFill>
              </a:rPr>
              <a:t>observations skills </a:t>
            </a:r>
            <a:r>
              <a:rPr lang="en-AU" dirty="0">
                <a:solidFill>
                  <a:srgbClr val="000000"/>
                </a:solidFill>
              </a:rPr>
              <a:t>will help us to be l</a:t>
            </a:r>
            <a:r>
              <a:rPr lang="en-AU" b="1" dirty="0">
                <a:solidFill>
                  <a:srgbClr val="000000"/>
                </a:solidFill>
              </a:rPr>
              <a:t>ess reactive, subjective and judgemental. </a:t>
            </a:r>
            <a:endParaRPr lang="en-GB" b="1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endParaRPr lang="en-AU" dirty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en-AU" dirty="0" smtClean="0">
                <a:solidFill>
                  <a:srgbClr val="000000"/>
                </a:solidFill>
              </a:rPr>
              <a:t>It is essential to </a:t>
            </a:r>
            <a:r>
              <a:rPr lang="en-AU" dirty="0">
                <a:solidFill>
                  <a:srgbClr val="000000"/>
                </a:solidFill>
              </a:rPr>
              <a:t>be able to </a:t>
            </a:r>
            <a:r>
              <a:rPr lang="en-AU" b="1" dirty="0">
                <a:solidFill>
                  <a:srgbClr val="000000"/>
                </a:solidFill>
              </a:rPr>
              <a:t>listen and react without one's own history and prejudices interfering,</a:t>
            </a:r>
            <a:r>
              <a:rPr lang="en-AU" dirty="0">
                <a:solidFill>
                  <a:srgbClr val="000000"/>
                </a:solidFill>
              </a:rPr>
              <a:t> and by taking local perceptions into account.</a:t>
            </a:r>
            <a:endParaRPr lang="en-GB" dirty="0">
              <a:solidFill>
                <a:srgbClr val="000000"/>
              </a:solidFill>
            </a:endParaRPr>
          </a:p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en-AU" sz="1600" i="1" dirty="0">
                <a:solidFill>
                  <a:srgbClr val="000000"/>
                </a:solidFill>
              </a:rPr>
              <a:t>Source: Working with Children and their Environment</a:t>
            </a:r>
            <a:endParaRPr lang="en-GB" sz="16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841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</a:rPr>
              <a:t>Why Observe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02650" cy="4392612"/>
          </a:xfrm>
        </p:spPr>
        <p:txBody>
          <a:bodyPr/>
          <a:lstStyle/>
          <a:p>
            <a:pPr marL="0" indent="0">
              <a:defRPr/>
            </a:pPr>
            <a:r>
              <a:rPr lang="en-US" dirty="0" smtClean="0">
                <a:solidFill>
                  <a:srgbClr val="000000"/>
                </a:solidFill>
                <a:ea typeface="+mn-ea"/>
              </a:rPr>
              <a:t>Children </a:t>
            </a:r>
            <a:r>
              <a:rPr lang="en-US" dirty="0">
                <a:solidFill>
                  <a:srgbClr val="000000"/>
                </a:solidFill>
                <a:ea typeface="+mn-ea"/>
              </a:rPr>
              <a:t>cannot always talk about their </a:t>
            </a:r>
            <a:r>
              <a:rPr lang="en-US" dirty="0" smtClean="0">
                <a:solidFill>
                  <a:srgbClr val="000000"/>
                </a:solidFill>
                <a:ea typeface="+mn-ea"/>
              </a:rPr>
              <a:t>feelings: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  <a:ea typeface="+mn-ea"/>
              </a:rPr>
              <a:t>They </a:t>
            </a:r>
            <a:r>
              <a:rPr lang="en-US" dirty="0">
                <a:solidFill>
                  <a:srgbClr val="000000"/>
                </a:solidFill>
                <a:ea typeface="+mn-ea"/>
              </a:rPr>
              <a:t>may be </a:t>
            </a:r>
            <a:r>
              <a:rPr lang="en-US" dirty="0" smtClean="0">
                <a:solidFill>
                  <a:srgbClr val="000000"/>
                </a:solidFill>
                <a:ea typeface="+mn-ea"/>
              </a:rPr>
              <a:t>too confused </a:t>
            </a:r>
            <a:r>
              <a:rPr lang="en-US" dirty="0">
                <a:solidFill>
                  <a:srgbClr val="000000"/>
                </a:solidFill>
                <a:ea typeface="+mn-ea"/>
              </a:rPr>
              <a:t>or frightened to know what they </a:t>
            </a:r>
            <a:r>
              <a:rPr lang="en-US" dirty="0" smtClean="0">
                <a:solidFill>
                  <a:srgbClr val="000000"/>
                </a:solidFill>
                <a:ea typeface="+mn-ea"/>
              </a:rPr>
              <a:t>feel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  <a:ea typeface="+mn-ea"/>
              </a:rPr>
              <a:t>They might not </a:t>
            </a:r>
            <a:r>
              <a:rPr lang="en-US" dirty="0">
                <a:solidFill>
                  <a:srgbClr val="000000"/>
                </a:solidFill>
                <a:ea typeface="+mn-ea"/>
              </a:rPr>
              <a:t>be able to put their feelings into words. </a:t>
            </a:r>
            <a:endParaRPr 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  <a:ea typeface="+mn-ea"/>
              </a:rPr>
              <a:t>Observing </a:t>
            </a:r>
            <a:r>
              <a:rPr lang="en-US" dirty="0">
                <a:solidFill>
                  <a:srgbClr val="000000"/>
                </a:solidFill>
                <a:ea typeface="+mn-ea"/>
              </a:rPr>
              <a:t>how they </a:t>
            </a:r>
            <a:r>
              <a:rPr lang="en-US" dirty="0" smtClean="0">
                <a:solidFill>
                  <a:srgbClr val="000000"/>
                </a:solidFill>
                <a:ea typeface="+mn-ea"/>
              </a:rPr>
              <a:t>behave helps us to </a:t>
            </a:r>
            <a:r>
              <a:rPr lang="en-US" b="1" dirty="0" smtClean="0">
                <a:solidFill>
                  <a:srgbClr val="000000"/>
                </a:solidFill>
                <a:ea typeface="+mn-ea"/>
              </a:rPr>
              <a:t>understand them </a:t>
            </a:r>
            <a:r>
              <a:rPr lang="en-US" dirty="0" smtClean="0">
                <a:solidFill>
                  <a:srgbClr val="000000"/>
                </a:solidFill>
                <a:ea typeface="+mn-ea"/>
              </a:rPr>
              <a:t>and</a:t>
            </a:r>
            <a:r>
              <a:rPr lang="en-US" b="1" dirty="0" smtClean="0">
                <a:solidFill>
                  <a:srgbClr val="000000"/>
                </a:solidFill>
                <a:ea typeface="+mn-ea"/>
              </a:rPr>
              <a:t> their situation</a:t>
            </a:r>
            <a:endParaRPr lang="en-GB" dirty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ea typeface="+mn-ea"/>
              </a:rPr>
              <a:t>Even </a:t>
            </a:r>
            <a:r>
              <a:rPr lang="en-US" dirty="0" smtClean="0">
                <a:solidFill>
                  <a:srgbClr val="000000"/>
                </a:solidFill>
                <a:ea typeface="+mn-ea"/>
              </a:rPr>
              <a:t>with </a:t>
            </a:r>
            <a:r>
              <a:rPr lang="en-US" dirty="0">
                <a:solidFill>
                  <a:srgbClr val="000000"/>
                </a:solidFill>
                <a:ea typeface="+mn-ea"/>
              </a:rPr>
              <a:t>young </a:t>
            </a:r>
            <a:r>
              <a:rPr lang="en-US" dirty="0" smtClean="0">
                <a:solidFill>
                  <a:srgbClr val="000000"/>
                </a:solidFill>
                <a:ea typeface="+mn-ea"/>
              </a:rPr>
              <a:t>children </a:t>
            </a:r>
            <a:r>
              <a:rPr lang="en-US" dirty="0">
                <a:solidFill>
                  <a:srgbClr val="000000"/>
                </a:solidFill>
                <a:ea typeface="+mn-ea"/>
              </a:rPr>
              <a:t>it is important to observe them with and away from their parents </a:t>
            </a:r>
            <a:r>
              <a:rPr lang="en-US" dirty="0" smtClean="0">
                <a:solidFill>
                  <a:srgbClr val="000000"/>
                </a:solidFill>
                <a:ea typeface="+mn-ea"/>
              </a:rPr>
              <a:t>/ caregivers as </a:t>
            </a:r>
            <a:r>
              <a:rPr lang="en-US" dirty="0">
                <a:solidFill>
                  <a:srgbClr val="000000"/>
                </a:solidFill>
                <a:ea typeface="+mn-ea"/>
              </a:rPr>
              <a:t>this can provide important information on their </a:t>
            </a:r>
            <a:r>
              <a:rPr lang="en-US" b="1" dirty="0">
                <a:solidFill>
                  <a:srgbClr val="000000"/>
                </a:solidFill>
                <a:ea typeface="+mn-ea"/>
              </a:rPr>
              <a:t>well-being and development</a:t>
            </a:r>
            <a:r>
              <a:rPr lang="en-US" dirty="0">
                <a:solidFill>
                  <a:srgbClr val="000000"/>
                </a:solidFill>
                <a:ea typeface="+mn-ea"/>
              </a:rPr>
              <a:t>. </a:t>
            </a:r>
            <a:endParaRPr lang="en-GB" dirty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endParaRPr lang="en-AU" i="1" dirty="0" smtClean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endParaRPr lang="en-AU" i="1" dirty="0">
              <a:solidFill>
                <a:srgbClr val="000000"/>
              </a:solidFill>
              <a:ea typeface="+mn-ea"/>
            </a:endParaRPr>
          </a:p>
          <a:p>
            <a:pPr algn="ctr">
              <a:defRPr/>
            </a:pPr>
            <a:r>
              <a:rPr lang="en-AU" sz="1800" i="1" dirty="0" smtClean="0">
                <a:solidFill>
                  <a:srgbClr val="000000"/>
                </a:solidFill>
                <a:ea typeface="+mn-ea"/>
              </a:rPr>
              <a:t>Source</a:t>
            </a:r>
            <a:r>
              <a:rPr lang="en-AU" sz="1800" i="1" dirty="0">
                <a:solidFill>
                  <a:srgbClr val="000000"/>
                </a:solidFill>
                <a:ea typeface="+mn-ea"/>
              </a:rPr>
              <a:t>: Working with Children and their </a:t>
            </a:r>
            <a:r>
              <a:rPr lang="en-AU" sz="1800" i="1" dirty="0" smtClean="0">
                <a:solidFill>
                  <a:srgbClr val="000000"/>
                </a:solidFill>
                <a:ea typeface="+mn-ea"/>
              </a:rPr>
              <a:t>Environment</a:t>
            </a:r>
            <a:endParaRPr lang="en-GB" sz="1800" i="1" dirty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10224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>
                <a:solidFill>
                  <a:srgbClr val="000000"/>
                </a:solidFill>
              </a:rPr>
              <a:t>When to Observe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02650" cy="4392612"/>
          </a:xfrm>
        </p:spPr>
        <p:txBody>
          <a:bodyPr/>
          <a:lstStyle/>
          <a:p>
            <a:pPr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By observing children when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alone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 or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in a group 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we learn a lot </a:t>
            </a:r>
            <a:endParaRPr lang="en-GB" altLang="en-US" sz="280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US" altLang="en-US" u="sng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u="sng" smtClean="0">
                <a:solidFill>
                  <a:srgbClr val="000000"/>
                </a:solidFill>
                <a:ea typeface="ＭＳ Ｐゴシック" pitchFamily="34" charset="-128"/>
              </a:rPr>
              <a:t>Alone (e.g. during Interviews): 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- Expressions on the child’s face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times when eyes fill with tears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- Pauses in the conversation – where the child appears hesitant or troubled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457200" lvl="1" indent="0">
              <a:buFontTx/>
              <a:buNone/>
              <a:defRPr/>
            </a:pPr>
            <a:endParaRPr lang="en-GB" altLang="en-US" sz="200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u="sng" smtClean="0">
                <a:solidFill>
                  <a:srgbClr val="000000"/>
                </a:solidFill>
                <a:ea typeface="ＭＳ Ｐゴシック" pitchFamily="34" charset="-128"/>
              </a:rPr>
              <a:t>During Group Activities: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-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The child has friends or is a target of bullying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-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Hits others, or plays constructively</a:t>
            </a:r>
          </a:p>
          <a:p>
            <a:pPr marL="914400" lvl="2" indent="0" algn="ctr">
              <a:buFontTx/>
              <a:buNone/>
              <a:defRPr/>
            </a:pPr>
            <a:endParaRPr lang="en-AU" altLang="en-US" sz="1800" i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914400" lvl="2" indent="0" algn="ctr">
              <a:buFontTx/>
              <a:buNone/>
              <a:defRPr/>
            </a:pPr>
            <a:r>
              <a:rPr lang="en-AU" altLang="en-US" sz="1800" i="1" smtClean="0">
                <a:solidFill>
                  <a:srgbClr val="000000"/>
                </a:solidFill>
                <a:ea typeface="ＭＳ Ｐゴシック" pitchFamily="34" charset="-128"/>
              </a:rPr>
              <a:t>Source: Working with Children and their Environment</a:t>
            </a:r>
            <a:endParaRPr lang="en-GB" altLang="en-US" sz="180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sz="200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2066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u="sng" dirty="0">
                <a:solidFill>
                  <a:srgbClr val="000000"/>
                </a:solidFill>
              </a:rPr>
              <a:t>What we can observe: 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7993583" cy="4392612"/>
          </a:xfrm>
        </p:spPr>
        <p:txBody>
          <a:bodyPr/>
          <a:lstStyle/>
          <a:p>
            <a:pPr>
              <a:defRPr/>
            </a:pPr>
            <a:endParaRPr lang="en-US" alt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Loss of interest and energy </a:t>
            </a: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in things they like, sleeping, eating, other activities like play</a:t>
            </a:r>
            <a:endParaRPr lang="en-US" altLang="en-US" dirty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US" altLang="en-US" sz="1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sz="1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Sadness and irritability: </a:t>
            </a: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look sad, cry a lot, become irritable </a:t>
            </a:r>
          </a:p>
          <a:p>
            <a:pPr>
              <a:defRPr/>
            </a:pPr>
            <a:endParaRPr lang="en-US" altLang="en-US" b="1" dirty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Poor concentration and restlessness</a:t>
            </a:r>
            <a:endParaRPr lang="en-GB" alt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5177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b="1" u="sng" dirty="0" smtClean="0">
                <a:solidFill>
                  <a:srgbClr val="000000"/>
                </a:solidFill>
                <a:ea typeface="ＭＳ Ｐゴシック" pitchFamily="34" charset="-128"/>
              </a:rPr>
              <a:t>What we can observe…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02650" cy="4392612"/>
          </a:xfrm>
        </p:spPr>
        <p:txBody>
          <a:bodyPr/>
          <a:lstStyle/>
          <a:p>
            <a:pPr>
              <a:defRPr/>
            </a:pPr>
            <a:endParaRPr lang="en-GB" alt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Aggression and destructiveness: </a:t>
            </a:r>
          </a:p>
          <a:p>
            <a:pPr>
              <a:defRPr/>
            </a:pPr>
            <a:endParaRPr lang="en-GB" altLang="en-US" b="1" u="sng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When </a:t>
            </a:r>
            <a:r>
              <a:rPr lang="en-US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experiencing strong emotions</a:t>
            </a: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Because they </a:t>
            </a:r>
            <a:r>
              <a:rPr lang="en-US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cannot put their feelings into words </a:t>
            </a: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when they feel tense, upset or frightened. </a:t>
            </a:r>
          </a:p>
          <a:p>
            <a:pPr>
              <a:buFontTx/>
              <a:buChar char="•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Other children </a:t>
            </a:r>
            <a:r>
              <a:rPr lang="en-US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copy</a:t>
            </a: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aggressive </a:t>
            </a:r>
            <a:r>
              <a:rPr lang="en-US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behaviour</a:t>
            </a: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en-US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Anger, humiliation </a:t>
            </a: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and </a:t>
            </a:r>
            <a:r>
              <a:rPr lang="en-US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vengeful</a:t>
            </a: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feelings after abuse.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4103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b="1" u="sng" dirty="0" smtClean="0">
                <a:solidFill>
                  <a:srgbClr val="000000"/>
                </a:solidFill>
                <a:ea typeface="ＭＳ Ｐゴシック" pitchFamily="34" charset="-128"/>
              </a:rPr>
              <a:t>What we can observe…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02650" cy="4392612"/>
          </a:xfrm>
        </p:spPr>
        <p:txBody>
          <a:bodyPr/>
          <a:lstStyle/>
          <a:p>
            <a:pPr>
              <a:defRPr/>
            </a:pPr>
            <a:r>
              <a:rPr lang="en-US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Relating to adults: </a:t>
            </a: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Children who have been treated violently may:</a:t>
            </a:r>
          </a:p>
          <a:p>
            <a:pPr>
              <a:buFontTx/>
              <a:buChar char="•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Be distrustful of adults. </a:t>
            </a:r>
          </a:p>
          <a:p>
            <a:pPr>
              <a:buFontTx/>
              <a:buChar char="•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Try to keep away from them </a:t>
            </a:r>
          </a:p>
          <a:p>
            <a:pPr>
              <a:buFontTx/>
              <a:buChar char="•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Be deliberately naughty to test whether the adult will react. </a:t>
            </a:r>
          </a:p>
          <a:p>
            <a:pPr marL="0" indent="0">
              <a:defRPr/>
            </a:pPr>
            <a:endParaRPr lang="en-US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Children who have lost their family may:</a:t>
            </a:r>
          </a:p>
          <a:p>
            <a:pPr marL="0" indent="0"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‘Cling’ to adults as if afraid of abandonment. </a:t>
            </a:r>
          </a:p>
          <a:p>
            <a:pPr marL="0" indent="0"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Be reluctant to become attached to other people.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2347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02650" cy="4392612"/>
          </a:xfrm>
        </p:spPr>
        <p:txBody>
          <a:bodyPr/>
          <a:lstStyle/>
          <a:p>
            <a:pPr>
              <a:defRPr/>
            </a:pPr>
            <a:endParaRPr lang="en-GB" altLang="en-US" b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Children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communicate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 their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feelings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 through their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behaviour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 as well as through talking. </a:t>
            </a:r>
          </a:p>
          <a:p>
            <a:pPr>
              <a:buFontTx/>
              <a:buChar char="•"/>
              <a:defRPr/>
            </a:pPr>
            <a:endParaRPr lang="en-US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So we need to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observe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 them as we as talking with them as part of our assessments and case management in general.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US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We can observe children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alone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 or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in a group 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to understand different things about their behaviour and feelings.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b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b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66312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1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3600" b="1">
                <a:solidFill>
                  <a:srgbClr val="000000"/>
                </a:solidFill>
              </a:rPr>
              <a:t>Best Practice for Assessment</a:t>
            </a:r>
          </a:p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671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28798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6 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389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3600" b="1">
                <a:solidFill>
                  <a:srgbClr val="000000"/>
                </a:solidFill>
              </a:rPr>
              <a:t>Writing and Analysis Skills</a:t>
            </a:r>
          </a:p>
          <a:p>
            <a:pPr algn="ctr">
              <a:defRPr/>
            </a:pPr>
            <a:endParaRPr lang="en-GB" sz="36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5462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Tips for Writing Well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388" y="1557338"/>
            <a:ext cx="8586787" cy="4392612"/>
          </a:xfrm>
        </p:spPr>
        <p:txBody>
          <a:bodyPr/>
          <a:lstStyle/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Give sufficient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evidence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– not just hearsay from one person. 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Where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you got your information from 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Whether it is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backed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up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by anything else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How many times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you witnessed a situation</a:t>
            </a: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How many people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reported the concern</a:t>
            </a:r>
          </a:p>
          <a:p>
            <a:pPr marL="0" indent="0">
              <a:buFontTx/>
              <a:buChar char="•"/>
              <a:defRPr/>
            </a:pPr>
            <a:endParaRPr lang="en-AU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Information from </a:t>
            </a: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first hand sources </a:t>
            </a: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is always best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- even quote them.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Give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reasons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for your analysis of a situation. </a:t>
            </a:r>
          </a:p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2940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ontent Placeholder 2"/>
          <p:cNvSpPr>
            <a:spLocks noGrp="1"/>
          </p:cNvSpPr>
          <p:nvPr>
            <p:ph idx="1"/>
          </p:nvPr>
        </p:nvSpPr>
        <p:spPr>
          <a:xfrm>
            <a:off x="228600" y="1052513"/>
            <a:ext cx="8502650" cy="4392612"/>
          </a:xfrm>
        </p:spPr>
        <p:txBody>
          <a:bodyPr/>
          <a:lstStyle/>
          <a:p>
            <a:pPr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If we list out the following information: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AU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Child is not attending school every day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Child reports that there is nothing wrong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Child’s parents say that he was ill recently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Child’s friend’s parents say they have noticed child’s behaviour has changed recently, he is very aggressive and has some unexplained injuries on his back and cuts on his head.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I believe that the child is being abused by the parents.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Does this tell us enough to understand the situation?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54279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502650" cy="4392612"/>
          </a:xfrm>
        </p:spPr>
        <p:txBody>
          <a:bodyPr/>
          <a:lstStyle/>
          <a:p>
            <a:pPr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If we list out the following information:</a:t>
            </a:r>
          </a:p>
          <a:p>
            <a:pPr>
              <a:buFontTx/>
              <a:buChar char="•"/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The child attends a children’s club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The child says nothing is wrong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Neighbours report that the father always hits the children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The child complains of pain in her arm but there are no bruises</a:t>
            </a:r>
          </a:p>
          <a:p>
            <a:pPr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Does this tell us enough to understand the situation?</a:t>
            </a:r>
          </a:p>
          <a:p>
            <a:pPr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145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288" y="1484313"/>
            <a:ext cx="8502650" cy="4392612"/>
          </a:xfrm>
        </p:spPr>
        <p:txBody>
          <a:bodyPr/>
          <a:lstStyle/>
          <a:p>
            <a:pPr marL="0" indent="0"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What we write in an assessment  leads to an analysis of the child’s situation which we use to build the case plan to help the child.</a:t>
            </a:r>
          </a:p>
          <a:p>
            <a:pPr marL="0" indent="0">
              <a:buFontTx/>
              <a:buChar char="•"/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Writing clearly is supported by: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Clearly differentiating between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factual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and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 non-factual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information 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Making sure that any non-factual information is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explained</a:t>
            </a:r>
          </a:p>
          <a:p>
            <a:pPr lvl="1"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Give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 reasons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and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evidence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where possible</a:t>
            </a:r>
          </a:p>
          <a:p>
            <a:pPr lvl="1">
              <a:buFont typeface="Wingdings" pitchFamily="2" charset="2"/>
              <a:buChar char="ü"/>
              <a:defRPr/>
            </a:pP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Give details: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when, where, who, what</a:t>
            </a:r>
          </a:p>
          <a:p>
            <a:pPr lvl="1">
              <a:buFont typeface="Arial" pitchFamily="34" charset="0"/>
              <a:buChar char="•"/>
              <a:defRPr/>
            </a:pPr>
            <a:endParaRPr lang="en-GB" altLang="en-US" b="1" i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GB" altLang="en-US" b="1" i="1" smtClean="0">
                <a:solidFill>
                  <a:srgbClr val="000000"/>
                </a:solidFill>
                <a:ea typeface="ＭＳ Ｐゴシック" pitchFamily="34" charset="-128"/>
              </a:rPr>
              <a:t>This will help you to justify your analysis of the ‘why’</a:t>
            </a:r>
          </a:p>
          <a:p>
            <a:pPr marL="0" indent="0">
              <a:buFontTx/>
              <a:buChar char="•"/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b="1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7783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88973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750" y="5229225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7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44035" name="Text Placeholder 2"/>
          <p:cNvSpPr>
            <a:spLocks noGrp="1"/>
          </p:cNvSpPr>
          <p:nvPr>
            <p:ph type="body" idx="1"/>
          </p:nvPr>
        </p:nvSpPr>
        <p:spPr>
          <a:xfrm>
            <a:off x="793750" y="3933825"/>
            <a:ext cx="7772400" cy="1500188"/>
          </a:xfrm>
        </p:spPr>
        <p:txBody>
          <a:bodyPr/>
          <a:lstStyle/>
          <a:p>
            <a:pPr algn="ctr">
              <a:defRPr/>
            </a:pPr>
            <a:r>
              <a:rPr lang="en-GB" sz="3600" b="1">
                <a:solidFill>
                  <a:srgbClr val="000000"/>
                </a:solidFill>
              </a:rPr>
              <a:t>Practicing Our Learning</a:t>
            </a:r>
          </a:p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pic>
        <p:nvPicPr>
          <p:cNvPr id="2775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827088"/>
            <a:ext cx="4537075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56601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Case Study Questions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20125" cy="4392612"/>
          </a:xfrm>
        </p:spPr>
        <p:txBody>
          <a:bodyPr/>
          <a:lstStyle/>
          <a:p>
            <a:pPr marL="0" indent="0"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Who should </a:t>
            </a:r>
            <a:r>
              <a:rPr lang="en-GB" dirty="0">
                <a:solidFill>
                  <a:srgbClr val="000000"/>
                </a:solidFill>
                <a:ea typeface="+mn-ea"/>
              </a:rPr>
              <a:t>be involved in assessment?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GB" dirty="0">
                <a:solidFill>
                  <a:srgbClr val="000000"/>
                </a:solidFill>
                <a:ea typeface="+mn-ea"/>
              </a:rPr>
              <a:t>How will the child and family be 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involved?</a:t>
            </a:r>
            <a:endParaRPr lang="en-GB" dirty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3. What is your analysis of the assessment findings? 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4821252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9118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b="1">
                <a:solidFill>
                  <a:srgbClr val="000000"/>
                </a:solidFill>
              </a:rPr>
              <a:t>Comprehensive Assessments</a:t>
            </a:r>
            <a:r>
              <a:rPr lang="en-GB">
                <a:solidFill>
                  <a:srgbClr val="000000"/>
                </a:solidFill>
              </a:rPr>
              <a:t>: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 eaLnBrk="1" hangingPunct="1">
              <a:defRPr/>
            </a:pPr>
            <a:endParaRPr lang="en-GB" alt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eaLnBrk="1" hangingPunct="1">
              <a:buFontTx/>
              <a:buChar char="•"/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Build on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initial assessments </a:t>
            </a:r>
          </a:p>
          <a:p>
            <a:pPr marL="0" indent="0" eaLnBrk="1" hangingPunct="1"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Occur later </a:t>
            </a: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when more information is available</a:t>
            </a:r>
          </a:p>
          <a:p>
            <a:pPr marL="0" indent="0">
              <a:defRPr/>
            </a:pPr>
            <a:endParaRPr lang="en-AU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AU" altLang="en-US" dirty="0" smtClean="0">
                <a:solidFill>
                  <a:srgbClr val="000000"/>
                </a:solidFill>
                <a:ea typeface="ＭＳ Ｐゴシック" pitchFamily="34" charset="-128"/>
              </a:rPr>
              <a:t>Is the </a:t>
            </a:r>
            <a:r>
              <a:rPr lang="en-AU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basis</a:t>
            </a:r>
            <a:r>
              <a:rPr lang="en-AU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on which all other work is done. </a:t>
            </a:r>
          </a:p>
          <a:p>
            <a:pPr marL="0" indent="0" eaLnBrk="1" hangingPunct="1"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Looks at the child’s needs</a:t>
            </a: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dirty="0" smtClean="0">
                <a:solidFill>
                  <a:srgbClr val="000000"/>
                </a:solidFill>
                <a:ea typeface="ＭＳ Ｐゴシック" pitchFamily="34" charset="-128"/>
              </a:rPr>
              <a:t>in a more holistic way. 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eaLnBrk="1" hangingPunct="1">
              <a:buFontTx/>
              <a:buChar char="•"/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M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ake a more in-depth </a:t>
            </a: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look at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the child’s circumstances. </a:t>
            </a:r>
          </a:p>
          <a:p>
            <a:pPr marL="0" indent="0" eaLnBrk="1" hangingPunct="1">
              <a:buFontTx/>
              <a:buChar char="•"/>
              <a:defRPr/>
            </a:pPr>
            <a:r>
              <a:rPr lang="en-AU" altLang="en-US" dirty="0" smtClean="0">
                <a:solidFill>
                  <a:srgbClr val="000000"/>
                </a:solidFill>
                <a:ea typeface="ＭＳ Ｐゴシック" pitchFamily="34" charset="-128"/>
              </a:rPr>
              <a:t>Is an </a:t>
            </a:r>
            <a:r>
              <a:rPr lang="en-AU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ongoing </a:t>
            </a:r>
            <a:r>
              <a:rPr lang="en-AU" altLang="en-US" dirty="0" smtClean="0">
                <a:solidFill>
                  <a:srgbClr val="000000"/>
                </a:solidFill>
                <a:ea typeface="ＭＳ Ｐゴシック" pitchFamily="34" charset="-128"/>
              </a:rPr>
              <a:t>process</a:t>
            </a:r>
          </a:p>
          <a:p>
            <a:pPr marL="0" indent="0"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lvl="2" indent="0" algn="ctr">
              <a:buNone/>
              <a:defRPr/>
            </a:pPr>
            <a:r>
              <a:rPr lang="en-GB" altLang="en-US" sz="1600" dirty="0">
                <a:solidFill>
                  <a:srgbClr val="000000"/>
                </a:solidFill>
                <a:ea typeface="ＭＳ Ｐゴシック" pitchFamily="34" charset="-128"/>
              </a:rPr>
              <a:t>Case Management Guidelines: Section </a:t>
            </a:r>
            <a:r>
              <a:rPr lang="en-GB" altLang="en-US" sz="1600" dirty="0" smtClean="0">
                <a:solidFill>
                  <a:srgbClr val="000000"/>
                </a:solidFill>
                <a:ea typeface="ＭＳ Ｐゴシック" pitchFamily="34" charset="-128"/>
              </a:rPr>
              <a:t>3</a:t>
            </a:r>
          </a:p>
          <a:p>
            <a:pPr marL="0" indent="0" eaLnBrk="1" hangingPunct="1"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eaLnBrk="1" hangingPunct="1">
              <a:buFontTx/>
              <a:buChar char="•"/>
              <a:defRPr/>
            </a:pPr>
            <a:endParaRPr lang="en-US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7069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Module Aim and Learning Outcomes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426450" cy="4392612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 smtClean="0">
                <a:solidFill>
                  <a:srgbClr val="000000"/>
                </a:solidFill>
                <a:ea typeface="ＭＳ Ｐゴシック" pitchFamily="34" charset="-128"/>
              </a:rPr>
              <a:t>Module Aim: 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to build participant knowledge and skills in conducting assessments with and for children and families</a:t>
            </a:r>
            <a:r>
              <a:rPr lang="en-GB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endParaRPr lang="en-GB" altLang="en-US" sz="20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sz="2000" b="1" dirty="0" smtClean="0">
                <a:solidFill>
                  <a:srgbClr val="000000"/>
                </a:solidFill>
                <a:ea typeface="ＭＳ Ｐゴシック" pitchFamily="34" charset="-128"/>
              </a:rPr>
              <a:t>Learning Outcomes:</a:t>
            </a:r>
          </a:p>
          <a:p>
            <a:pPr>
              <a:buFontTx/>
              <a:buChar char="•"/>
              <a:defRPr/>
            </a:pP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Know types, timeframes and best practices for assessment. </a:t>
            </a:r>
            <a:endParaRPr lang="en-GB" altLang="en-US" sz="20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Know the elements of a child’s situation to be considered in assessment. </a:t>
            </a:r>
            <a:endParaRPr lang="en-GB" altLang="en-US" sz="20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Use the strengths based approach to assessment. </a:t>
            </a:r>
            <a:endParaRPr lang="en-GB" altLang="en-US" sz="20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Recognise the influence of perception on observation and describe the importance of observation in assessment. </a:t>
            </a:r>
            <a:endParaRPr lang="en-GB" altLang="en-US" sz="20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Know how to conduct home visits safely and effectively </a:t>
            </a:r>
            <a:endParaRPr lang="en-GB" altLang="en-US" sz="20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Distinguish between factual and non-factual information and know explain how to justify non-factual information in case management forms. </a:t>
            </a:r>
            <a:endParaRPr lang="en-GB" altLang="en-US" sz="20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Plan an assessment and analyse assessment findings.</a:t>
            </a:r>
            <a:endParaRPr lang="en-GB" altLang="en-US" sz="20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sz="2000" b="1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228811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r>
              <a:rPr lang="en-GB" altLang="en-US" b="1" dirty="0" smtClean="0">
                <a:solidFill>
                  <a:srgbClr val="000000"/>
                </a:solidFill>
              </a:rPr>
              <a:t>Module Aim and Learning Outcomes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426450" cy="4392612"/>
          </a:xfrm>
        </p:spPr>
        <p:txBody>
          <a:bodyPr/>
          <a:lstStyle/>
          <a:p>
            <a:r>
              <a:rPr lang="en-GB" altLang="en-US" sz="2000" b="1" dirty="0" smtClean="0">
                <a:solidFill>
                  <a:srgbClr val="000000"/>
                </a:solidFill>
              </a:rPr>
              <a:t>Module Aim: </a:t>
            </a:r>
            <a:r>
              <a:rPr lang="en-AU" altLang="en-US" sz="2000" dirty="0" smtClean="0">
                <a:solidFill>
                  <a:srgbClr val="000000"/>
                </a:solidFill>
              </a:rPr>
              <a:t>to build participant knowledge and skills in conducting assessments with and for children and families</a:t>
            </a:r>
            <a:r>
              <a:rPr lang="en-GB" altLang="en-US" sz="2000" dirty="0" smtClean="0">
                <a:solidFill>
                  <a:srgbClr val="000000"/>
                </a:solidFill>
              </a:rPr>
              <a:t>.</a:t>
            </a:r>
          </a:p>
          <a:p>
            <a:endParaRPr lang="en-GB" altLang="en-US" sz="2000" b="1" dirty="0" smtClean="0">
              <a:solidFill>
                <a:srgbClr val="000000"/>
              </a:solidFill>
            </a:endParaRPr>
          </a:p>
          <a:p>
            <a:r>
              <a:rPr lang="en-GB" altLang="en-US" sz="2000" b="1" dirty="0" smtClean="0">
                <a:solidFill>
                  <a:srgbClr val="000000"/>
                </a:solidFill>
              </a:rPr>
              <a:t>Learning Outcomes:</a:t>
            </a: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Know types, timeframes and best practices for assessment. </a:t>
            </a:r>
            <a:endParaRPr lang="en-GB" altLang="en-US" sz="200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Know the elements of a child’s situation to be considered in assessment. </a:t>
            </a:r>
            <a:endParaRPr lang="en-GB" altLang="en-US" sz="2000" b="1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Use the strengths based approach to assessment. </a:t>
            </a:r>
            <a:endParaRPr lang="en-GB" altLang="en-US" sz="200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Recognise the influence of perception on observation and describe the importance of observation in assessment. </a:t>
            </a:r>
            <a:endParaRPr lang="en-GB" altLang="en-US" sz="200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Know how to conduct home visits safely and effectively </a:t>
            </a:r>
            <a:endParaRPr lang="en-GB" altLang="en-US" sz="200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Distinguish between factual and non-factual information and know explain how to justify non-factual information in case management forms. </a:t>
            </a:r>
            <a:endParaRPr lang="en-GB" altLang="en-US" sz="200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AU" altLang="en-US" sz="2000" dirty="0" smtClean="0">
                <a:solidFill>
                  <a:srgbClr val="000000"/>
                </a:solidFill>
              </a:rPr>
              <a:t>Plan an assessment and analyse assessment findings.</a:t>
            </a:r>
            <a:endParaRPr lang="en-GB" altLang="en-US" sz="2000" dirty="0" smtClean="0">
              <a:solidFill>
                <a:srgbClr val="000000"/>
              </a:solidFill>
            </a:endParaRPr>
          </a:p>
          <a:p>
            <a:endParaRPr lang="en-GB" altLang="en-US" sz="2000" b="1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459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Timeframes</a:t>
            </a:r>
            <a:r>
              <a:rPr lang="en-US" b="1">
                <a:solidFill>
                  <a:srgbClr val="000000"/>
                </a:solidFill>
              </a:rPr>
              <a:t> for Assessment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94725" cy="4392612"/>
          </a:xfrm>
        </p:spPr>
        <p:txBody>
          <a:bodyPr/>
          <a:lstStyle/>
          <a:p>
            <a:pPr>
              <a:defRPr/>
            </a:pPr>
            <a:endParaRPr lang="en-GB" altLang="en-US" b="1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US" altLang="en-US" dirty="0" smtClean="0">
                <a:solidFill>
                  <a:srgbClr val="000000"/>
                </a:solidFill>
                <a:ea typeface="+mn-ea"/>
              </a:rPr>
              <a:t>How long assessment should take is set </a:t>
            </a:r>
            <a:r>
              <a:rPr lang="en-US" altLang="en-US" b="1" dirty="0" smtClean="0">
                <a:solidFill>
                  <a:srgbClr val="000000"/>
                </a:solidFill>
                <a:ea typeface="+mn-ea"/>
              </a:rPr>
              <a:t>locally</a:t>
            </a:r>
            <a:r>
              <a:rPr lang="en-US" altLang="en-US" dirty="0" smtClean="0">
                <a:solidFill>
                  <a:srgbClr val="000000"/>
                </a:solidFill>
                <a:ea typeface="+mn-ea"/>
              </a:rPr>
              <a:t> and for each </a:t>
            </a:r>
            <a:r>
              <a:rPr lang="en-US" altLang="en-US" b="1" dirty="0" smtClean="0">
                <a:solidFill>
                  <a:srgbClr val="000000"/>
                </a:solidFill>
                <a:ea typeface="+mn-ea"/>
              </a:rPr>
              <a:t>individual case. </a:t>
            </a:r>
          </a:p>
          <a:p>
            <a:pPr lvl="1">
              <a:buFontTx/>
              <a:buChar char="•"/>
              <a:defRPr/>
            </a:pPr>
            <a:endParaRPr lang="en-US" altLang="en-US" b="1" dirty="0" smtClean="0">
              <a:solidFill>
                <a:srgbClr val="000000"/>
              </a:solidFill>
            </a:endParaRPr>
          </a:p>
          <a:p>
            <a:pPr lvl="1">
              <a:buFontTx/>
              <a:buChar char="•"/>
              <a:defRPr/>
            </a:pPr>
            <a:r>
              <a:rPr lang="en-US" altLang="en-US" b="1" dirty="0" smtClean="0">
                <a:solidFill>
                  <a:srgbClr val="000000"/>
                </a:solidFill>
              </a:rPr>
              <a:t>Rushing</a:t>
            </a:r>
            <a:r>
              <a:rPr lang="en-US" altLang="en-US" dirty="0" smtClean="0">
                <a:solidFill>
                  <a:srgbClr val="000000"/>
                </a:solidFill>
              </a:rPr>
              <a:t> may mean crucial information is </a:t>
            </a:r>
            <a:r>
              <a:rPr lang="en-US" altLang="en-US" b="1" dirty="0" smtClean="0">
                <a:solidFill>
                  <a:srgbClr val="000000"/>
                </a:solidFill>
              </a:rPr>
              <a:t>ignored </a:t>
            </a:r>
          </a:p>
          <a:p>
            <a:pPr lvl="1">
              <a:buFontTx/>
              <a:buChar char="•"/>
              <a:defRPr/>
            </a:pPr>
            <a:r>
              <a:rPr lang="en-US" altLang="en-US" dirty="0" smtClean="0">
                <a:solidFill>
                  <a:srgbClr val="000000"/>
                </a:solidFill>
              </a:rPr>
              <a:t>Taking </a:t>
            </a:r>
            <a:r>
              <a:rPr lang="en-US" altLang="en-US" b="1" dirty="0" smtClean="0">
                <a:solidFill>
                  <a:srgbClr val="000000"/>
                </a:solidFill>
              </a:rPr>
              <a:t>too long </a:t>
            </a:r>
            <a:r>
              <a:rPr lang="en-US" altLang="en-US" dirty="0" smtClean="0">
                <a:solidFill>
                  <a:srgbClr val="000000"/>
                </a:solidFill>
              </a:rPr>
              <a:t>may mean the child is at further </a:t>
            </a:r>
            <a:r>
              <a:rPr lang="en-US" altLang="en-US" b="1" dirty="0" smtClean="0">
                <a:solidFill>
                  <a:srgbClr val="000000"/>
                </a:solidFill>
              </a:rPr>
              <a:t>risk</a:t>
            </a:r>
            <a:r>
              <a:rPr lang="en-US" altLang="en-US" dirty="0" smtClean="0">
                <a:solidFill>
                  <a:srgbClr val="000000"/>
                </a:solidFill>
              </a:rPr>
              <a:t>.  </a:t>
            </a:r>
          </a:p>
          <a:p>
            <a:pPr>
              <a:buFontTx/>
              <a:buChar char="•"/>
              <a:defRPr/>
            </a:pPr>
            <a:endParaRPr lang="en-AU" alt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In emergencies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assessment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 should be carried out within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one week 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of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registration.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rgbClr val="000000"/>
                </a:solidFill>
              </a:rPr>
              <a:t>Within one month maximum </a:t>
            </a:r>
            <a:r>
              <a:rPr lang="en-US" dirty="0">
                <a:solidFill>
                  <a:srgbClr val="000000"/>
                </a:solidFill>
              </a:rPr>
              <a:t>in non-emergency settings</a:t>
            </a:r>
            <a:endParaRPr lang="en-GB" altLang="en-US" b="1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 marL="0" lvl="2" indent="0" algn="ctr">
              <a:buNone/>
              <a:defRPr/>
            </a:pPr>
            <a:r>
              <a:rPr lang="en-GB" altLang="en-US" sz="1600" dirty="0">
                <a:solidFill>
                  <a:srgbClr val="000000"/>
                </a:solidFill>
                <a:ea typeface="ＭＳ Ｐゴシック" pitchFamily="34" charset="-128"/>
              </a:rPr>
              <a:t>Case Management Guidelines: Section </a:t>
            </a:r>
            <a:r>
              <a:rPr lang="en-GB" altLang="en-US" sz="1600" dirty="0" smtClean="0">
                <a:solidFill>
                  <a:srgbClr val="000000"/>
                </a:solidFill>
                <a:ea typeface="ＭＳ Ｐゴシック" pitchFamily="34" charset="-128"/>
              </a:rPr>
              <a:t>3</a:t>
            </a:r>
            <a:endParaRPr lang="en-GB" altLang="en-US" sz="1600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endParaRPr lang="en-GB" i="1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endParaRPr lang="en-GB" b="1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endParaRPr lang="en-GB" sz="1050" dirty="0" smtClean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64962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50825" y="765175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Basic Stages for All Assessments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39700" y="1557338"/>
            <a:ext cx="8569325" cy="4392612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1. Planning</a:t>
            </a:r>
            <a:r>
              <a:rPr lang="en-GB">
                <a:solidFill>
                  <a:srgbClr val="000000"/>
                </a:solidFill>
              </a:rPr>
              <a:t>: deciding how to carry out the assessment, where will information be sought and who will be involved.</a:t>
            </a:r>
          </a:p>
          <a:p>
            <a:pPr>
              <a:defRPr/>
            </a:pPr>
            <a:endParaRPr lang="en-GB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2. Gathering Information</a:t>
            </a:r>
            <a:r>
              <a:rPr lang="en-GB">
                <a:solidFill>
                  <a:srgbClr val="000000"/>
                </a:solidFill>
              </a:rPr>
              <a:t>: what information to collect and how. </a:t>
            </a:r>
          </a:p>
          <a:p>
            <a:pPr>
              <a:defRPr/>
            </a:pPr>
            <a:endParaRPr lang="en-GB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3. Verifying Information:</a:t>
            </a:r>
            <a:r>
              <a:rPr lang="en-GB">
                <a:solidFill>
                  <a:srgbClr val="000000"/>
                </a:solidFill>
              </a:rPr>
              <a:t> cross checking where there are differences between information, information is incomplete or contradictory. </a:t>
            </a:r>
          </a:p>
          <a:p>
            <a:pPr>
              <a:defRPr/>
            </a:pPr>
            <a:endParaRPr lang="en-GB" b="1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4. Analysis</a:t>
            </a:r>
            <a:r>
              <a:rPr lang="en-GB">
                <a:solidFill>
                  <a:srgbClr val="000000"/>
                </a:solidFill>
              </a:rPr>
              <a:t>: making sense of information - how it relates to the situation for the child, their needs and risk.</a:t>
            </a:r>
          </a:p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995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 dirty="0">
                <a:solidFill>
                  <a:srgbClr val="000000"/>
                </a:solidFill>
              </a:rPr>
              <a:t>Participation in</a:t>
            </a:r>
            <a:r>
              <a:rPr lang="en-US" b="1" dirty="0">
                <a:solidFill>
                  <a:srgbClr val="000000"/>
                </a:solidFill>
              </a:rPr>
              <a:t> Assessment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497888" cy="4392612"/>
          </a:xfrm>
        </p:spPr>
        <p:txBody>
          <a:bodyPr/>
          <a:lstStyle/>
          <a:p>
            <a:pPr marL="0" indent="0">
              <a:defRPr/>
            </a:pPr>
            <a:endParaRPr lang="en-GB" altLang="en-US" b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The way that the caseworker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prepares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for assessment may influence the way the child and family participates. 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Think about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who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will participate and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how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they will participate</a:t>
            </a:r>
          </a:p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Assessments made without participation can:</a:t>
            </a:r>
          </a:p>
          <a:p>
            <a:pPr marL="0" indent="0">
              <a:buFontTx/>
              <a:buChar char="•"/>
              <a:defRPr/>
            </a:pP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Miss vital information 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Lead to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inaccurate analysis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of the situation 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Lead to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inappropriate interventions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marL="0" indent="0">
              <a:buFontTx/>
              <a:buChar char="•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Lead children to reject the case plan on principle!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Can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reduce trust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and limit the caseworker’s potential to help. </a:t>
            </a:r>
          </a:p>
          <a:p>
            <a:pPr marL="0" indent="0">
              <a:buFontTx/>
              <a:buChar char="•"/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4104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8594725" cy="720725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rgbClr val="000000"/>
                </a:solidFill>
              </a:rPr>
              <a:t>Participation </a:t>
            </a:r>
            <a:r>
              <a:rPr lang="en-GB" b="1" dirty="0">
                <a:solidFill>
                  <a:srgbClr val="000000"/>
                </a:solidFill>
              </a:rPr>
              <a:t>in</a:t>
            </a:r>
            <a:r>
              <a:rPr lang="en-US" b="1" dirty="0">
                <a:solidFill>
                  <a:srgbClr val="000000"/>
                </a:solidFill>
              </a:rPr>
              <a:t> Assessment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713788" cy="4392612"/>
          </a:xfrm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Make clear you are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interested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in the child and family’s thoughts, potentials and challenges – they might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share more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Assessments may be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therapeutic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 if done well.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Include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both parents 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(if more 1+) - they may play different roles in a child’s life that need to be considered (ecological systems).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Parents are:</a:t>
            </a:r>
          </a:p>
          <a:p>
            <a:pPr>
              <a:buFontTx/>
              <a:buChar char="•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The fundamental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resource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 for their child</a:t>
            </a:r>
          </a:p>
          <a:p>
            <a:pPr>
              <a:buFontTx/>
              <a:buChar char="•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Have primary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responsibility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 for them </a:t>
            </a:r>
          </a:p>
          <a:p>
            <a:pPr>
              <a:buFontTx/>
              <a:buChar char="•"/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Should be </a:t>
            </a:r>
            <a:r>
              <a:rPr lang="en-US" altLang="en-US" b="1" smtClean="0">
                <a:solidFill>
                  <a:srgbClr val="000000"/>
                </a:solidFill>
                <a:ea typeface="ＭＳ Ｐゴシック" pitchFamily="34" charset="-128"/>
              </a:rPr>
              <a:t>supported</a:t>
            </a: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 to care for their child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6491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2575</Words>
  <Application>Microsoft Macintosh PowerPoint</Application>
  <PresentationFormat>On-screen Show (4:3)</PresentationFormat>
  <Paragraphs>376</Paragraphs>
  <Slides>51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Default Design</vt:lpstr>
      <vt:lpstr>Session 2: Assessment</vt:lpstr>
      <vt:lpstr>PowerPoint Presentation</vt:lpstr>
      <vt:lpstr>Module Aim and Learning Outcomes</vt:lpstr>
      <vt:lpstr>Exercise 1</vt:lpstr>
      <vt:lpstr>Comprehensive Assessments: </vt:lpstr>
      <vt:lpstr>Timeframes for Assessment</vt:lpstr>
      <vt:lpstr>Basic Stages for All Assessments</vt:lpstr>
      <vt:lpstr>Participation in Assessment</vt:lpstr>
      <vt:lpstr>Participation in Assessment</vt:lpstr>
      <vt:lpstr>Non-participation:</vt:lpstr>
      <vt:lpstr>Quotes from Children about Case Management</vt:lpstr>
      <vt:lpstr>Culturally Appropriate Services</vt:lpstr>
      <vt:lpstr>KEY LEARNING POINTS</vt:lpstr>
      <vt:lpstr>PowerPoint Presentation</vt:lpstr>
      <vt:lpstr>EXERCISE 2</vt:lpstr>
      <vt:lpstr>Assessment Elements</vt:lpstr>
      <vt:lpstr>Assessment of Living and Care Arrangements: </vt:lpstr>
      <vt:lpstr>Common Assessment Elements in Emergencies</vt:lpstr>
      <vt:lpstr>KEY LEARNING POINTS</vt:lpstr>
      <vt:lpstr>PowerPoint Presentation</vt:lpstr>
      <vt:lpstr>SESSION 3</vt:lpstr>
      <vt:lpstr>Examples of Strengths</vt:lpstr>
      <vt:lpstr>KEY LEARNING POINTS</vt:lpstr>
      <vt:lpstr>PowerPoint Presentation</vt:lpstr>
      <vt:lpstr>Exercise 4</vt:lpstr>
      <vt:lpstr>PowerPoint Presentation</vt:lpstr>
      <vt:lpstr>PowerPoint Presentation</vt:lpstr>
      <vt:lpstr>Skills for Assessment – Observation…</vt:lpstr>
      <vt:lpstr>Personal Filters</vt:lpstr>
      <vt:lpstr>Personal Filters…</vt:lpstr>
      <vt:lpstr>Skills for Assessment – Observation…</vt:lpstr>
      <vt:lpstr>KEY LEARNING POINTS - Perception</vt:lpstr>
      <vt:lpstr>Developing Observation Skills</vt:lpstr>
      <vt:lpstr>Why Observe</vt:lpstr>
      <vt:lpstr>When to Observe</vt:lpstr>
      <vt:lpstr>What we can observe: </vt:lpstr>
      <vt:lpstr>What we can observe…</vt:lpstr>
      <vt:lpstr>What we can observe…</vt:lpstr>
      <vt:lpstr>KEY LEARNING POINTS</vt:lpstr>
      <vt:lpstr>PowerPoint Presentation</vt:lpstr>
      <vt:lpstr>Exercise 6 </vt:lpstr>
      <vt:lpstr>Tips for Writing Well </vt:lpstr>
      <vt:lpstr>PowerPoint Presentation</vt:lpstr>
      <vt:lpstr>PowerPoint Presentation</vt:lpstr>
      <vt:lpstr>KEY LEARNING POINTS</vt:lpstr>
      <vt:lpstr>PowerPoint Presentation</vt:lpstr>
      <vt:lpstr>EXERCISE 7</vt:lpstr>
      <vt:lpstr>Case Study Questions</vt:lpstr>
      <vt:lpstr>PowerPoint Presentation</vt:lpstr>
      <vt:lpstr>Module Aim and Learning Outcomes</vt:lpstr>
      <vt:lpstr>Module Aim and Learning Outcomes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Assessment</dc:title>
  <dc:creator>Camilla Jones</dc:creator>
  <cp:lastModifiedBy>Sandra Maignant</cp:lastModifiedBy>
  <cp:revision>16</cp:revision>
  <dcterms:created xsi:type="dcterms:W3CDTF">2014-02-04T13:13:10Z</dcterms:created>
  <dcterms:modified xsi:type="dcterms:W3CDTF">2014-06-03T16:11:17Z</dcterms:modified>
</cp:coreProperties>
</file>