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7" r:id="rId2"/>
    <p:sldId id="258" r:id="rId3"/>
    <p:sldId id="259" r:id="rId4"/>
    <p:sldId id="260" r:id="rId5"/>
    <p:sldId id="261" r:id="rId6"/>
    <p:sldId id="262" r:id="rId7"/>
    <p:sldId id="263" r:id="rId8"/>
    <p:sldId id="264" r:id="rId9"/>
    <p:sldId id="265" r:id="rId10"/>
    <p:sldId id="266" r:id="rId11"/>
    <p:sldId id="301" r:id="rId12"/>
    <p:sldId id="267" r:id="rId13"/>
    <p:sldId id="268" r:id="rId14"/>
    <p:sldId id="269" r:id="rId15"/>
    <p:sldId id="270" r:id="rId16"/>
    <p:sldId id="271" r:id="rId17"/>
    <p:sldId id="272" r:id="rId18"/>
    <p:sldId id="273" r:id="rId19"/>
    <p:sldId id="274" r:id="rId20"/>
    <p:sldId id="275" r:id="rId21"/>
    <p:sldId id="276" r:id="rId22"/>
    <p:sldId id="302"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03" r:id="rId40"/>
    <p:sldId id="293" r:id="rId41"/>
    <p:sldId id="294" r:id="rId42"/>
    <p:sldId id="295" r:id="rId43"/>
    <p:sldId id="296" r:id="rId44"/>
    <p:sldId id="297" r:id="rId45"/>
    <p:sldId id="298" r:id="rId46"/>
    <p:sldId id="299" r:id="rId47"/>
    <p:sldId id="300" r:id="rId48"/>
    <p:sldId id="304" r:id="rId49"/>
    <p:sldId id="30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653" autoAdjust="0"/>
  </p:normalViewPr>
  <p:slideViewPr>
    <p:cSldViewPr>
      <p:cViewPr varScale="1">
        <p:scale>
          <a:sx n="84" d="100"/>
          <a:sy n="84" d="100"/>
        </p:scale>
        <p:origin x="-1328" y="-96"/>
      </p:cViewPr>
      <p:guideLst>
        <p:guide orient="horz" pos="2160"/>
        <p:guide pos="2880"/>
      </p:guideLst>
    </p:cSldViewPr>
  </p:slideViewPr>
  <p:outlineViewPr>
    <p:cViewPr>
      <p:scale>
        <a:sx n="33" d="100"/>
        <a:sy n="33" d="100"/>
      </p:scale>
      <p:origin x="0" y="2788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255CBE-5E9B-4FDE-8546-1D84A6DC76C4}" type="datetimeFigureOut">
              <a:rPr lang="en-GB" smtClean="0"/>
              <a:t>28/05/2014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9ACB15-BC12-4602-AC4C-D6C4AB089E87}" type="slidenum">
              <a:rPr lang="en-GB" smtClean="0"/>
              <a:t>‹#›</a:t>
            </a:fld>
            <a:endParaRPr lang="en-GB"/>
          </a:p>
        </p:txBody>
      </p:sp>
    </p:spTree>
    <p:extLst>
      <p:ext uri="{BB962C8B-B14F-4D97-AF65-F5344CB8AC3E}">
        <p14:creationId xmlns:p14="http://schemas.microsoft.com/office/powerpoint/2010/main" val="225369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10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733B53B5-2398-4261-9328-E0FF3F34097C}" type="slidenum">
              <a:rPr lang="en-GB" altLang="en-US">
                <a:solidFill>
                  <a:prstClr val="black"/>
                </a:solidFill>
                <a:latin typeface="Arial" charset="0"/>
              </a:rPr>
              <a:pPr eaLnBrk="1" hangingPunct="1">
                <a:spcBef>
                  <a:spcPct val="0"/>
                </a:spcBef>
              </a:pPr>
              <a:t>17</a:t>
            </a:fld>
            <a:endParaRPr lang="en-GB" altLang="en-US">
              <a:solidFill>
                <a:prstClr val="black"/>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1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smtClean="0">
              <a:ea typeface="ＭＳ Ｐゴシック" pitchFamily="34" charset="-128"/>
            </a:endParaRPr>
          </a:p>
        </p:txBody>
      </p:sp>
      <p:sp>
        <p:nvSpPr>
          <p:cNvPr id="411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E56326A-77DC-4347-B026-6EC6C3E70F5D}" type="slidenum">
              <a:rPr lang="en-GB" altLang="en-US">
                <a:solidFill>
                  <a:prstClr val="black"/>
                </a:solidFill>
                <a:latin typeface="Arial" charset="0"/>
              </a:rPr>
              <a:pPr eaLnBrk="1" hangingPunct="1">
                <a:spcBef>
                  <a:spcPct val="0"/>
                </a:spcBef>
              </a:pPr>
              <a:t>18</a:t>
            </a:fld>
            <a:endParaRPr lang="en-GB" altLang="en-US">
              <a:solidFill>
                <a:prstClr val="black"/>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2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12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E8C7BF3-2C21-4E89-9D23-6096A79A6332}" type="slidenum">
              <a:rPr lang="en-GB" altLang="en-US">
                <a:solidFill>
                  <a:prstClr val="black"/>
                </a:solidFill>
                <a:latin typeface="Arial" charset="0"/>
              </a:rPr>
              <a:pPr eaLnBrk="1" hangingPunct="1">
                <a:spcBef>
                  <a:spcPct val="0"/>
                </a:spcBef>
              </a:pPr>
              <a:t>31</a:t>
            </a:fld>
            <a:endParaRPr lang="en-GB" altLang="en-US">
              <a:solidFill>
                <a:prstClr val="black"/>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3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ea typeface="ＭＳ Ｐゴシック" pitchFamily="34" charset="-128"/>
              </a:rPr>
              <a:t>INSIDE OR OUTSIDE OF THE COUNTRY</a:t>
            </a:r>
          </a:p>
          <a:p>
            <a:r>
              <a:rPr lang="en-US" altLang="en-US" smtClean="0">
                <a:ea typeface="ＭＳ Ｐゴシック" pitchFamily="34" charset="-128"/>
              </a:rPr>
              <a:t>e.g. if the office is not secure then information should not be kept there. If the entire country is not safe then information should be taken outside as soon as possible (e.g. only keeping open, coded case files in country). </a:t>
            </a:r>
            <a:endParaRPr lang="en-GB" altLang="en-US" sz="1400" smtClean="0">
              <a:ea typeface="ＭＳ Ｐゴシック" pitchFamily="34" charset="-128"/>
            </a:endParaRPr>
          </a:p>
          <a:p>
            <a:endParaRPr lang="en-GB" altLang="en-US" smtClean="0">
              <a:ea typeface="ＭＳ Ｐゴシック" pitchFamily="34" charset="-128"/>
            </a:endParaRPr>
          </a:p>
          <a:p>
            <a:r>
              <a:rPr lang="en-GB" altLang="en-US" smtClean="0">
                <a:ea typeface="ＭＳ Ｐゴシック" pitchFamily="34" charset="-128"/>
              </a:rPr>
              <a:t>ADDITIONAL SECURITY</a:t>
            </a:r>
          </a:p>
          <a:p>
            <a:r>
              <a:rPr lang="en-US" altLang="en-US" smtClean="0">
                <a:ea typeface="ＭＳ Ｐゴシック" pitchFamily="34" charset="-128"/>
              </a:rPr>
              <a:t>e.g. for certain categories of case the files (e.g. children whose cases are going through legal proceedings, children at risk of re-recruitment by armed forces and groups etc.) </a:t>
            </a:r>
            <a:endParaRPr lang="en-GB" altLang="en-US" smtClean="0">
              <a:ea typeface="ＭＳ Ｐゴシック" pitchFamily="34" charset="-128"/>
            </a:endParaRPr>
          </a:p>
        </p:txBody>
      </p:sp>
      <p:sp>
        <p:nvSpPr>
          <p:cNvPr id="413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EDD7605B-964A-43A7-A9A4-5765537C9F55}" type="slidenum">
              <a:rPr lang="en-GB" altLang="en-US">
                <a:solidFill>
                  <a:prstClr val="black"/>
                </a:solidFill>
                <a:latin typeface="Arial" charset="0"/>
              </a:rPr>
              <a:pPr eaLnBrk="1" hangingPunct="1">
                <a:spcBef>
                  <a:spcPct val="0"/>
                </a:spcBef>
              </a:pPr>
              <a:t>33</a:t>
            </a:fld>
            <a:endParaRPr lang="en-GB" altLang="en-US">
              <a:solidFill>
                <a:prstClr val="black"/>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4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14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F43CFE0-89AB-4949-BA3D-2E7DF1749AC1}" type="slidenum">
              <a:rPr lang="en-GB" altLang="en-US">
                <a:solidFill>
                  <a:prstClr val="black"/>
                </a:solidFill>
                <a:latin typeface="Arial" charset="0"/>
              </a:rPr>
              <a:pPr eaLnBrk="1" hangingPunct="1">
                <a:spcBef>
                  <a:spcPct val="0"/>
                </a:spcBef>
              </a:pPr>
              <a:t>35</a:t>
            </a:fld>
            <a:endParaRPr lang="en-GB" altLang="en-US">
              <a:solidFill>
                <a:prstClr val="black"/>
              </a:solidFill>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5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15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9A7ED80-8FF9-44C3-943D-C119B605F5E3}" type="slidenum">
              <a:rPr lang="en-GB" altLang="en-US">
                <a:solidFill>
                  <a:prstClr val="black"/>
                </a:solidFill>
                <a:latin typeface="Arial" charset="0"/>
              </a:rPr>
              <a:pPr eaLnBrk="1" hangingPunct="1">
                <a:spcBef>
                  <a:spcPct val="0"/>
                </a:spcBef>
              </a:pPr>
              <a:t>36</a:t>
            </a:fld>
            <a:endParaRPr lang="en-GB" altLang="en-US">
              <a:solidFill>
                <a:prstClr val="black"/>
              </a:solidFill>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6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16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38B3C93-B26D-4D36-9D6C-BF2E9FF9862D}" type="slidenum">
              <a:rPr lang="en-GB" altLang="en-US">
                <a:solidFill>
                  <a:prstClr val="black"/>
                </a:solidFill>
                <a:latin typeface="Arial" charset="0"/>
              </a:rPr>
              <a:pPr eaLnBrk="1" hangingPunct="1">
                <a:spcBef>
                  <a:spcPct val="0"/>
                </a:spcBef>
              </a:pPr>
              <a:t>42</a:t>
            </a:fld>
            <a:endParaRPr lang="en-GB" altLang="en-US">
              <a:solidFill>
                <a:prstClr val="black"/>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3171714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468484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163458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090430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73865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196532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348019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529427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6345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28335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554985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04816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algn="ctr">
              <a:defRPr/>
            </a:pPr>
            <a:r>
              <a:rPr lang="en-GB" sz="4800" b="1" dirty="0">
                <a:solidFill>
                  <a:schemeClr val="tx1"/>
                </a:solidFill>
              </a:rPr>
              <a:t>Case Management Principles</a:t>
            </a:r>
          </a:p>
        </p:txBody>
      </p:sp>
      <p:sp>
        <p:nvSpPr>
          <p:cNvPr id="2051" name="Subtitle 2"/>
          <p:cNvSpPr>
            <a:spLocks noGrp="1"/>
          </p:cNvSpPr>
          <p:nvPr>
            <p:ph type="subTitle" idx="1"/>
          </p:nvPr>
        </p:nvSpPr>
        <p:spPr/>
        <p:txBody>
          <a:bodyPr/>
          <a:lstStyle/>
          <a:p>
            <a:pPr>
              <a:defRPr/>
            </a:pPr>
            <a:r>
              <a:rPr lang="en-GB" b="1">
                <a:solidFill>
                  <a:schemeClr val="tx1"/>
                </a:solidFill>
              </a:rPr>
              <a:t>Module C: Case Management Principles</a:t>
            </a:r>
          </a:p>
          <a:p>
            <a:pPr>
              <a:defRPr/>
            </a:pPr>
            <a:endParaRPr lang="en-GB" b="1">
              <a:solidFill>
                <a:schemeClr val="tx1"/>
              </a:solidFill>
            </a:endParaRPr>
          </a:p>
          <a:p>
            <a:pPr>
              <a:defRPr/>
            </a:pPr>
            <a:r>
              <a:rPr lang="en-GB" b="1">
                <a:solidFill>
                  <a:schemeClr val="tx1"/>
                </a:solidFill>
              </a:rPr>
              <a:t>Case Management Training</a:t>
            </a:r>
          </a:p>
        </p:txBody>
      </p:sp>
    </p:spTree>
    <p:extLst>
      <p:ext uri="{BB962C8B-B14F-4D97-AF65-F5344CB8AC3E}">
        <p14:creationId xmlns:p14="http://schemas.microsoft.com/office/powerpoint/2010/main" val="355781370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a:pPr>
            <a:r>
              <a:rPr lang="en-GB" b="1" dirty="0" smtClean="0">
                <a:solidFill>
                  <a:schemeClr val="tx1"/>
                </a:solidFill>
              </a:rPr>
              <a:t>KEY LEARNING POINTS</a:t>
            </a:r>
            <a:endParaRPr lang="en-GB" b="1" dirty="0">
              <a:solidFill>
                <a:schemeClr val="tx1"/>
              </a:solidFill>
            </a:endParaRPr>
          </a:p>
        </p:txBody>
      </p:sp>
      <p:sp>
        <p:nvSpPr>
          <p:cNvPr id="10243" name="Content Placeholder 2"/>
          <p:cNvSpPr>
            <a:spLocks noGrp="1"/>
          </p:cNvSpPr>
          <p:nvPr>
            <p:ph idx="1"/>
          </p:nvPr>
        </p:nvSpPr>
        <p:spPr>
          <a:xfrm>
            <a:off x="250825" y="1700213"/>
            <a:ext cx="8353425" cy="4392612"/>
          </a:xfrm>
        </p:spPr>
        <p:txBody>
          <a:bodyPr/>
          <a:lstStyle/>
          <a:p>
            <a:pPr marL="0" indent="0">
              <a:defRPr/>
            </a:pPr>
            <a:r>
              <a:rPr lang="en-AU" altLang="en-US" dirty="0" smtClean="0">
                <a:solidFill>
                  <a:schemeClr val="tx1"/>
                </a:solidFill>
                <a:ea typeface="+mn-ea"/>
              </a:rPr>
              <a:t>You need to </a:t>
            </a:r>
            <a:r>
              <a:rPr lang="en-AU" altLang="en-US" b="1" dirty="0" smtClean="0">
                <a:solidFill>
                  <a:schemeClr val="tx1"/>
                </a:solidFill>
                <a:ea typeface="+mn-ea"/>
              </a:rPr>
              <a:t>know and understand </a:t>
            </a:r>
            <a:r>
              <a:rPr lang="en-AU" altLang="en-US" dirty="0" smtClean="0">
                <a:solidFill>
                  <a:schemeClr val="tx1"/>
                </a:solidFill>
                <a:ea typeface="+mn-ea"/>
              </a:rPr>
              <a:t>the principles to </a:t>
            </a:r>
            <a:r>
              <a:rPr lang="en-AU" altLang="en-US" b="1" dirty="0" smtClean="0">
                <a:solidFill>
                  <a:schemeClr val="tx1"/>
                </a:solidFill>
                <a:ea typeface="+mn-ea"/>
              </a:rPr>
              <a:t>follow them.</a:t>
            </a:r>
          </a:p>
          <a:p>
            <a:pPr>
              <a:buFontTx/>
              <a:buChar char="•"/>
              <a:defRPr/>
            </a:pPr>
            <a:endParaRPr lang="en-GB" altLang="en-US" b="1" dirty="0" smtClean="0">
              <a:solidFill>
                <a:schemeClr val="tx1"/>
              </a:solidFill>
              <a:ea typeface="+mn-ea"/>
            </a:endParaRPr>
          </a:p>
          <a:p>
            <a:pPr>
              <a:buFontTx/>
              <a:buChar char="•"/>
              <a:defRPr/>
            </a:pPr>
            <a:r>
              <a:rPr lang="en-AU" altLang="en-US" dirty="0" smtClean="0">
                <a:solidFill>
                  <a:schemeClr val="tx1"/>
                </a:solidFill>
                <a:ea typeface="+mn-ea"/>
              </a:rPr>
              <a:t>Applying the principles </a:t>
            </a:r>
            <a:r>
              <a:rPr lang="en-AU" altLang="en-US" b="1" dirty="0" smtClean="0">
                <a:solidFill>
                  <a:schemeClr val="tx1"/>
                </a:solidFill>
                <a:ea typeface="+mn-ea"/>
              </a:rPr>
              <a:t>will not always be easy. </a:t>
            </a:r>
            <a:endParaRPr lang="en-GB" altLang="en-US" b="1" dirty="0" smtClean="0">
              <a:solidFill>
                <a:schemeClr val="tx1"/>
              </a:solidFill>
              <a:ea typeface="+mn-ea"/>
            </a:endParaRPr>
          </a:p>
          <a:p>
            <a:pPr>
              <a:buFontTx/>
              <a:buChar char="•"/>
              <a:defRPr/>
            </a:pPr>
            <a:r>
              <a:rPr lang="en-AU" altLang="en-US" dirty="0" smtClean="0">
                <a:solidFill>
                  <a:schemeClr val="tx1"/>
                </a:solidFill>
                <a:ea typeface="+mn-ea"/>
              </a:rPr>
              <a:t>Be </a:t>
            </a:r>
            <a:r>
              <a:rPr lang="en-AU" altLang="en-US" b="1" dirty="0" smtClean="0">
                <a:solidFill>
                  <a:schemeClr val="tx1"/>
                </a:solidFill>
                <a:ea typeface="+mn-ea"/>
              </a:rPr>
              <a:t>prepared</a:t>
            </a:r>
            <a:r>
              <a:rPr lang="en-AU" altLang="en-US" dirty="0" smtClean="0">
                <a:solidFill>
                  <a:schemeClr val="tx1"/>
                </a:solidFill>
                <a:ea typeface="+mn-ea"/>
              </a:rPr>
              <a:t> to encounter challenges. </a:t>
            </a:r>
            <a:endParaRPr lang="en-GB" altLang="en-US" dirty="0" smtClean="0">
              <a:solidFill>
                <a:schemeClr val="tx1"/>
              </a:solidFill>
              <a:ea typeface="+mn-ea"/>
            </a:endParaRPr>
          </a:p>
          <a:p>
            <a:pPr>
              <a:buFontTx/>
              <a:buChar char="•"/>
              <a:defRPr/>
            </a:pPr>
            <a:endParaRPr lang="en-AU" altLang="en-US" dirty="0" smtClean="0">
              <a:solidFill>
                <a:schemeClr val="tx1"/>
              </a:solidFill>
              <a:ea typeface="+mn-ea"/>
            </a:endParaRPr>
          </a:p>
          <a:p>
            <a:pPr marL="0" indent="0">
              <a:defRPr/>
            </a:pPr>
            <a:r>
              <a:rPr lang="en-AU" altLang="en-US" dirty="0" smtClean="0">
                <a:solidFill>
                  <a:schemeClr val="tx1"/>
                </a:solidFill>
                <a:ea typeface="+mn-ea"/>
              </a:rPr>
              <a:t>To apply the principles you must be able to </a:t>
            </a:r>
            <a:r>
              <a:rPr lang="en-AU" altLang="en-US" b="1" dirty="0" smtClean="0">
                <a:solidFill>
                  <a:schemeClr val="tx1"/>
                </a:solidFill>
                <a:ea typeface="+mn-ea"/>
              </a:rPr>
              <a:t>explain them:</a:t>
            </a:r>
          </a:p>
          <a:p>
            <a:pPr>
              <a:buFont typeface="Arial" panose="020B0604020202020204" pitchFamily="34" charset="0"/>
              <a:buChar char="•"/>
              <a:defRPr/>
            </a:pPr>
            <a:r>
              <a:rPr lang="en-AU" altLang="en-US" dirty="0" smtClean="0">
                <a:solidFill>
                  <a:schemeClr val="tx1"/>
                </a:solidFill>
                <a:ea typeface="+mn-ea"/>
              </a:rPr>
              <a:t>Simply and</a:t>
            </a:r>
          </a:p>
          <a:p>
            <a:pPr>
              <a:buFont typeface="Arial" panose="020B0604020202020204" pitchFamily="34" charset="0"/>
              <a:buChar char="•"/>
              <a:defRPr/>
            </a:pPr>
            <a:r>
              <a:rPr lang="en-AU" altLang="en-US" dirty="0" smtClean="0">
                <a:solidFill>
                  <a:schemeClr val="tx1"/>
                </a:solidFill>
                <a:ea typeface="+mn-ea"/>
              </a:rPr>
              <a:t>In a way that is relevant to key groups where you work</a:t>
            </a:r>
            <a:endParaRPr lang="en-GB" altLang="en-US" dirty="0" smtClean="0">
              <a:solidFill>
                <a:schemeClr val="tx1"/>
              </a:solidFill>
              <a:ea typeface="+mn-ea"/>
            </a:endParaRPr>
          </a:p>
        </p:txBody>
      </p:sp>
    </p:spTree>
    <p:extLst>
      <p:ext uri="{BB962C8B-B14F-4D97-AF65-F5344CB8AC3E}">
        <p14:creationId xmlns:p14="http://schemas.microsoft.com/office/powerpoint/2010/main" val="26501468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2944089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chemeClr val="tx1"/>
                </a:solidFill>
                <a:ea typeface="+mj-ea"/>
              </a:rPr>
              <a:t>Exercise 3</a:t>
            </a:r>
            <a:endParaRPr lang="en-GB" dirty="0">
              <a:solidFill>
                <a:schemeClr val="tx1"/>
              </a:solidFill>
              <a:ea typeface="+mj-ea"/>
            </a:endParaRPr>
          </a:p>
        </p:txBody>
      </p:sp>
      <p:sp>
        <p:nvSpPr>
          <p:cNvPr id="12291" name="Text Placeholder 2"/>
          <p:cNvSpPr>
            <a:spLocks noGrp="1"/>
          </p:cNvSpPr>
          <p:nvPr>
            <p:ph type="body" idx="1"/>
          </p:nvPr>
        </p:nvSpPr>
        <p:spPr/>
        <p:txBody>
          <a:bodyPr/>
          <a:lstStyle/>
          <a:p>
            <a:pPr algn="ctr">
              <a:defRPr/>
            </a:pPr>
            <a:r>
              <a:rPr lang="en-AU" sz="3600" b="1">
                <a:solidFill>
                  <a:schemeClr val="tx1"/>
                </a:solidFill>
              </a:rPr>
              <a:t>Information Management Principles </a:t>
            </a:r>
            <a:endParaRPr lang="en-GB" sz="3600" b="1">
              <a:solidFill>
                <a:schemeClr val="tx1"/>
              </a:solidFill>
            </a:endParaRPr>
          </a:p>
        </p:txBody>
      </p:sp>
    </p:spTree>
    <p:extLst>
      <p:ext uri="{BB962C8B-B14F-4D97-AF65-F5344CB8AC3E}">
        <p14:creationId xmlns:p14="http://schemas.microsoft.com/office/powerpoint/2010/main" val="26556826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ctr">
              <a:defRPr/>
            </a:pPr>
            <a:r>
              <a:rPr lang="en-GB" b="1">
                <a:solidFill>
                  <a:schemeClr val="tx1"/>
                </a:solidFill>
              </a:rPr>
              <a:t>GALLERY WALK </a:t>
            </a:r>
          </a:p>
        </p:txBody>
      </p:sp>
      <p:pic>
        <p:nvPicPr>
          <p:cNvPr id="13315" name="Content Placeholder 3" descr="1-complexity-of-a-web-bojana-randall.jpg"/>
          <p:cNvPicPr>
            <a:picLocks noGrp="1" noChangeAspect="1"/>
          </p:cNvPicPr>
          <p:nvPr>
            <p:ph idx="1"/>
          </p:nvPr>
        </p:nvPicPr>
        <p:blipFill>
          <a:blip r:embed="rId2"/>
          <a:srcRect/>
          <a:stretch>
            <a:fillRect/>
          </a:stretch>
        </p:blipFill>
        <p:spPr>
          <a:xfrm>
            <a:off x="1946275" y="1700213"/>
            <a:ext cx="4386263" cy="4392612"/>
          </a:xfrm>
        </p:spPr>
      </p:pic>
    </p:spTree>
    <p:extLst>
      <p:ext uri="{BB962C8B-B14F-4D97-AF65-F5344CB8AC3E}">
        <p14:creationId xmlns:p14="http://schemas.microsoft.com/office/powerpoint/2010/main" val="40874728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defRPr/>
            </a:pPr>
            <a:r>
              <a:rPr lang="en-GB" b="1">
                <a:solidFill>
                  <a:schemeClr val="tx1"/>
                </a:solidFill>
              </a:rPr>
              <a:t>Informed Consent</a:t>
            </a:r>
          </a:p>
        </p:txBody>
      </p:sp>
      <p:sp>
        <p:nvSpPr>
          <p:cNvPr id="3" name="Content Placeholder 2"/>
          <p:cNvSpPr>
            <a:spLocks noGrp="1"/>
          </p:cNvSpPr>
          <p:nvPr>
            <p:ph idx="1"/>
          </p:nvPr>
        </p:nvSpPr>
        <p:spPr/>
        <p:txBody>
          <a:bodyPr/>
          <a:lstStyle/>
          <a:p>
            <a:pPr>
              <a:buFontTx/>
              <a:buChar char="•"/>
              <a:defRPr/>
            </a:pPr>
            <a:endParaRPr lang="en-GB" altLang="en-US" b="1" dirty="0" smtClean="0">
              <a:solidFill>
                <a:schemeClr val="tx1"/>
              </a:solidFill>
              <a:ea typeface="ＭＳ Ｐゴシック" pitchFamily="34" charset="-128"/>
            </a:endParaRPr>
          </a:p>
          <a:p>
            <a:pPr marL="0" indent="0">
              <a:defRPr/>
            </a:pPr>
            <a:r>
              <a:rPr lang="en-GB" altLang="en-US" dirty="0" smtClean="0">
                <a:solidFill>
                  <a:schemeClr val="tx1"/>
                </a:solidFill>
                <a:ea typeface="ＭＳ Ｐゴシック" pitchFamily="34" charset="-128"/>
              </a:rPr>
              <a:t>The voluntary agreement of an individual who has the capacity to give consent, and who exercises free and informed choice. </a:t>
            </a:r>
          </a:p>
          <a:p>
            <a:pPr>
              <a:defRPr/>
            </a:pPr>
            <a:endParaRPr lang="en-GB" altLang="en-US" dirty="0" smtClean="0">
              <a:solidFill>
                <a:schemeClr val="tx1"/>
              </a:solidFill>
              <a:ea typeface="ＭＳ Ｐゴシック" pitchFamily="34" charset="-128"/>
            </a:endParaRPr>
          </a:p>
          <a:p>
            <a:pPr marL="0" indent="0">
              <a:defRPr/>
            </a:pPr>
            <a:r>
              <a:rPr lang="en-GB" altLang="en-US" dirty="0" smtClean="0">
                <a:solidFill>
                  <a:schemeClr val="tx1"/>
                </a:solidFill>
                <a:ea typeface="ＭＳ Ｐゴシック" pitchFamily="34" charset="-128"/>
              </a:rPr>
              <a:t>Consent should always be sought from children and their families / caregivers before providing services.  </a:t>
            </a:r>
          </a:p>
          <a:p>
            <a:pPr>
              <a:buFontTx/>
              <a:buChar char="•"/>
              <a:defRPr/>
            </a:pPr>
            <a:endParaRPr lang="en-GB" altLang="en-US" dirty="0" smtClean="0">
              <a:solidFill>
                <a:schemeClr val="tx1"/>
              </a:solidFill>
              <a:ea typeface="ＭＳ Ｐゴシック" pitchFamily="34" charset="-128"/>
            </a:endParaRPr>
          </a:p>
          <a:p>
            <a:pPr marL="0" indent="0">
              <a:defRPr/>
            </a:pPr>
            <a:r>
              <a:rPr lang="en-GB" altLang="en-US" dirty="0" smtClean="0">
                <a:solidFill>
                  <a:schemeClr val="tx1"/>
                </a:solidFill>
                <a:ea typeface="ＭＳ Ｐゴシック" pitchFamily="34" charset="-128"/>
              </a:rPr>
              <a:t>To ensure “informed consent”, the person giving it must fully understand what they are consenting to.  </a:t>
            </a:r>
          </a:p>
          <a:p>
            <a:pPr>
              <a:buFontTx/>
              <a:buChar char="•"/>
              <a:defRPr/>
            </a:pPr>
            <a:endParaRPr lang="en-GB" altLang="en-US" dirty="0" smtClean="0">
              <a:solidFill>
                <a:schemeClr val="tx1"/>
              </a:solidFill>
              <a:ea typeface="ＭＳ Ｐゴシック" pitchFamily="34" charset="-128"/>
            </a:endParaRPr>
          </a:p>
          <a:p>
            <a:pPr>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260623592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defRPr/>
            </a:pPr>
            <a:r>
              <a:rPr lang="en-GB" b="1">
                <a:solidFill>
                  <a:schemeClr val="tx1"/>
                </a:solidFill>
              </a:rPr>
              <a:t>Informed Assent</a:t>
            </a:r>
          </a:p>
        </p:txBody>
      </p:sp>
      <p:sp>
        <p:nvSpPr>
          <p:cNvPr id="15363" name="Content Placeholder 2"/>
          <p:cNvSpPr>
            <a:spLocks noGrp="1"/>
          </p:cNvSpPr>
          <p:nvPr>
            <p:ph idx="1"/>
          </p:nvPr>
        </p:nvSpPr>
        <p:spPr>
          <a:xfrm>
            <a:off x="250825" y="1700213"/>
            <a:ext cx="7921625" cy="4392612"/>
          </a:xfrm>
        </p:spPr>
        <p:txBody>
          <a:bodyPr/>
          <a:lstStyle/>
          <a:p>
            <a:pPr>
              <a:defRPr/>
            </a:pPr>
            <a:endParaRPr lang="en-GB" altLang="en-US" dirty="0" smtClean="0">
              <a:solidFill>
                <a:schemeClr val="tx1"/>
              </a:solidFill>
              <a:ea typeface="ＭＳ Ｐゴシック" pitchFamily="34" charset="-128"/>
            </a:endParaRPr>
          </a:p>
          <a:p>
            <a:pPr>
              <a:defRPr/>
            </a:pPr>
            <a:r>
              <a:rPr lang="en-GB" altLang="en-US" dirty="0" smtClean="0">
                <a:solidFill>
                  <a:schemeClr val="tx1"/>
                </a:solidFill>
                <a:ea typeface="ＭＳ Ｐゴシック" pitchFamily="34" charset="-128"/>
              </a:rPr>
              <a:t>The expressed willingness to participate in services. </a:t>
            </a:r>
          </a:p>
          <a:p>
            <a:pPr>
              <a:defRPr/>
            </a:pPr>
            <a:r>
              <a:rPr lang="en-GB" altLang="en-US" dirty="0" smtClean="0">
                <a:solidFill>
                  <a:schemeClr val="tx1"/>
                </a:solidFill>
                <a:ea typeface="ＭＳ Ｐゴシック" pitchFamily="34" charset="-128"/>
              </a:rPr>
              <a:t> </a:t>
            </a:r>
          </a:p>
          <a:p>
            <a:pPr>
              <a:defRPr/>
            </a:pPr>
            <a:r>
              <a:rPr lang="en-GB" altLang="en-US" dirty="0" smtClean="0">
                <a:solidFill>
                  <a:schemeClr val="tx1"/>
                </a:solidFill>
                <a:ea typeface="ＭＳ Ｐゴシック" pitchFamily="34" charset="-128"/>
              </a:rPr>
              <a:t>“Informed Assent” is sought from children:</a:t>
            </a:r>
          </a:p>
          <a:p>
            <a:pPr>
              <a:defRPr/>
            </a:pPr>
            <a:endParaRPr lang="en-GB" altLang="en-US" dirty="0" smtClean="0">
              <a:solidFill>
                <a:schemeClr val="tx1"/>
              </a:solidFill>
              <a:ea typeface="ＭＳ Ｐゴシック" pitchFamily="34" charset="-128"/>
            </a:endParaRPr>
          </a:p>
          <a:p>
            <a:pPr>
              <a:buFontTx/>
              <a:buChar char="•"/>
              <a:defRPr/>
            </a:pPr>
            <a:r>
              <a:rPr lang="en-GB" altLang="en-US" dirty="0" smtClean="0">
                <a:solidFill>
                  <a:schemeClr val="tx1"/>
                </a:solidFill>
                <a:ea typeface="ＭＳ Ｐゴシック" pitchFamily="34" charset="-128"/>
              </a:rPr>
              <a:t>Who are by nature / law too young to give informed consent</a:t>
            </a:r>
          </a:p>
          <a:p>
            <a:pPr>
              <a:buFontTx/>
              <a:buChar char="•"/>
              <a:defRPr/>
            </a:pPr>
            <a:r>
              <a:rPr lang="en-GB" altLang="en-US" dirty="0" smtClean="0">
                <a:solidFill>
                  <a:schemeClr val="tx1"/>
                </a:solidFill>
                <a:ea typeface="ＭＳ Ｐゴシック" pitchFamily="34" charset="-128"/>
              </a:rPr>
              <a:t>Who are old enough to understand and agree to participate in services</a:t>
            </a:r>
          </a:p>
          <a:p>
            <a:pPr algn="ctr">
              <a:defRPr/>
            </a:pPr>
            <a:endParaRPr lang="en-AU" altLang="en-US" sz="1800" dirty="0" smtClean="0">
              <a:solidFill>
                <a:schemeClr val="tx1"/>
              </a:solidFill>
              <a:ea typeface="ＭＳ Ｐゴシック" pitchFamily="34" charset="-128"/>
            </a:endParaRPr>
          </a:p>
          <a:p>
            <a:pPr algn="ctr">
              <a:defRPr/>
            </a:pPr>
            <a:endParaRPr lang="en-AU" altLang="en-US" sz="1800" dirty="0" smtClean="0">
              <a:solidFill>
                <a:schemeClr val="tx1"/>
              </a:solidFill>
              <a:ea typeface="ＭＳ Ｐゴシック" pitchFamily="34" charset="-128"/>
            </a:endParaRPr>
          </a:p>
          <a:p>
            <a:pPr>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31694734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defRPr/>
            </a:pPr>
            <a:r>
              <a:rPr lang="en-GB" b="1">
                <a:solidFill>
                  <a:schemeClr val="tx1"/>
                </a:solidFill>
              </a:rPr>
              <a:t>Informed Consent / Assent</a:t>
            </a:r>
            <a:endParaRPr lang="en-GB">
              <a:solidFill>
                <a:schemeClr val="tx1"/>
              </a:solidFill>
            </a:endParaRPr>
          </a:p>
        </p:txBody>
      </p:sp>
      <p:sp>
        <p:nvSpPr>
          <p:cNvPr id="3" name="Content Placeholder 2"/>
          <p:cNvSpPr>
            <a:spLocks noGrp="1"/>
          </p:cNvSpPr>
          <p:nvPr>
            <p:ph idx="1"/>
          </p:nvPr>
        </p:nvSpPr>
        <p:spPr>
          <a:xfrm>
            <a:off x="250825" y="1700213"/>
            <a:ext cx="8066088" cy="4392612"/>
          </a:xfrm>
        </p:spPr>
        <p:txBody>
          <a:bodyPr/>
          <a:lstStyle/>
          <a:p>
            <a:pPr>
              <a:defRPr/>
            </a:pPr>
            <a:endParaRPr lang="en-GB" dirty="0" smtClean="0">
              <a:solidFill>
                <a:schemeClr val="tx1"/>
              </a:solidFill>
              <a:ea typeface="+mn-ea"/>
            </a:endParaRPr>
          </a:p>
          <a:p>
            <a:pPr marL="0" indent="0">
              <a:defRPr/>
            </a:pPr>
            <a:r>
              <a:rPr lang="en-GB" dirty="0" smtClean="0">
                <a:solidFill>
                  <a:schemeClr val="tx1"/>
                </a:solidFill>
                <a:ea typeface="+mn-ea"/>
              </a:rPr>
              <a:t>Provide information on:</a:t>
            </a:r>
            <a:endParaRPr lang="en-GB" dirty="0">
              <a:solidFill>
                <a:schemeClr val="tx1"/>
              </a:solidFill>
              <a:ea typeface="+mn-ea"/>
            </a:endParaRPr>
          </a:p>
          <a:p>
            <a:pPr>
              <a:buFont typeface="Wingdings" panose="05000000000000000000" pitchFamily="2" charset="2"/>
              <a:buChar char="ü"/>
              <a:defRPr/>
            </a:pPr>
            <a:r>
              <a:rPr lang="en-GB" b="1" dirty="0" smtClean="0">
                <a:solidFill>
                  <a:schemeClr val="tx1"/>
                </a:solidFill>
                <a:ea typeface="+mn-ea"/>
              </a:rPr>
              <a:t>Services</a:t>
            </a:r>
            <a:r>
              <a:rPr lang="en-GB" dirty="0" smtClean="0">
                <a:solidFill>
                  <a:schemeClr val="tx1"/>
                </a:solidFill>
                <a:ea typeface="+mn-ea"/>
              </a:rPr>
              <a:t> and </a:t>
            </a:r>
            <a:r>
              <a:rPr lang="en-GB" b="1" dirty="0" smtClean="0">
                <a:solidFill>
                  <a:schemeClr val="tx1"/>
                </a:solidFill>
                <a:ea typeface="+mn-ea"/>
              </a:rPr>
              <a:t>options</a:t>
            </a:r>
            <a:r>
              <a:rPr lang="en-GB" dirty="0" smtClean="0">
                <a:solidFill>
                  <a:schemeClr val="tx1"/>
                </a:solidFill>
                <a:ea typeface="+mn-ea"/>
              </a:rPr>
              <a:t> </a:t>
            </a:r>
            <a:r>
              <a:rPr lang="en-GB" b="1" dirty="0" smtClean="0">
                <a:solidFill>
                  <a:schemeClr val="tx1"/>
                </a:solidFill>
                <a:ea typeface="+mn-ea"/>
              </a:rPr>
              <a:t>available</a:t>
            </a:r>
            <a:r>
              <a:rPr lang="en-GB" dirty="0" smtClean="0">
                <a:solidFill>
                  <a:schemeClr val="tx1"/>
                </a:solidFill>
                <a:ea typeface="+mn-ea"/>
              </a:rPr>
              <a:t>. </a:t>
            </a:r>
          </a:p>
          <a:p>
            <a:pPr>
              <a:buFont typeface="Wingdings" panose="05000000000000000000" pitchFamily="2" charset="2"/>
              <a:buChar char="ü"/>
              <a:defRPr/>
            </a:pPr>
            <a:r>
              <a:rPr lang="en-GB" dirty="0" smtClean="0">
                <a:solidFill>
                  <a:schemeClr val="tx1"/>
                </a:solidFill>
                <a:ea typeface="+mn-ea"/>
              </a:rPr>
              <a:t>Potential </a:t>
            </a:r>
            <a:r>
              <a:rPr lang="en-GB" b="1" dirty="0" smtClean="0">
                <a:solidFill>
                  <a:schemeClr val="tx1"/>
                </a:solidFill>
                <a:ea typeface="+mn-ea"/>
              </a:rPr>
              <a:t>risks / benefits </a:t>
            </a:r>
            <a:r>
              <a:rPr lang="en-GB" dirty="0" smtClean="0">
                <a:solidFill>
                  <a:schemeClr val="tx1"/>
                </a:solidFill>
                <a:ea typeface="+mn-ea"/>
              </a:rPr>
              <a:t>of receiving services. </a:t>
            </a:r>
          </a:p>
          <a:p>
            <a:pPr>
              <a:buFont typeface="Wingdings" panose="05000000000000000000" pitchFamily="2" charset="2"/>
              <a:buChar char="ü"/>
              <a:defRPr/>
            </a:pPr>
            <a:r>
              <a:rPr lang="en-GB" b="1" dirty="0" smtClean="0">
                <a:solidFill>
                  <a:schemeClr val="tx1"/>
                </a:solidFill>
                <a:ea typeface="+mn-ea"/>
              </a:rPr>
              <a:t>Information</a:t>
            </a:r>
            <a:r>
              <a:rPr lang="en-GB" dirty="0" smtClean="0">
                <a:solidFill>
                  <a:schemeClr val="tx1"/>
                </a:solidFill>
                <a:ea typeface="+mn-ea"/>
              </a:rPr>
              <a:t> to be </a:t>
            </a:r>
            <a:r>
              <a:rPr lang="en-GB" b="1" dirty="0" smtClean="0">
                <a:solidFill>
                  <a:schemeClr val="tx1"/>
                </a:solidFill>
                <a:ea typeface="+mn-ea"/>
              </a:rPr>
              <a:t>collected</a:t>
            </a:r>
            <a:r>
              <a:rPr lang="en-GB" dirty="0" smtClean="0">
                <a:solidFill>
                  <a:schemeClr val="tx1"/>
                </a:solidFill>
                <a:ea typeface="+mn-ea"/>
              </a:rPr>
              <a:t> and </a:t>
            </a:r>
            <a:r>
              <a:rPr lang="en-GB" b="1" dirty="0" smtClean="0">
                <a:solidFill>
                  <a:schemeClr val="tx1"/>
                </a:solidFill>
                <a:ea typeface="+mn-ea"/>
              </a:rPr>
              <a:t>how</a:t>
            </a:r>
            <a:r>
              <a:rPr lang="en-GB" dirty="0" smtClean="0">
                <a:solidFill>
                  <a:schemeClr val="tx1"/>
                </a:solidFill>
                <a:ea typeface="+mn-ea"/>
              </a:rPr>
              <a:t> it will be </a:t>
            </a:r>
            <a:r>
              <a:rPr lang="en-GB" b="1" dirty="0" smtClean="0">
                <a:solidFill>
                  <a:schemeClr val="tx1"/>
                </a:solidFill>
                <a:ea typeface="+mn-ea"/>
              </a:rPr>
              <a:t>used</a:t>
            </a:r>
            <a:r>
              <a:rPr lang="en-GB" dirty="0" smtClean="0">
                <a:solidFill>
                  <a:schemeClr val="tx1"/>
                </a:solidFill>
                <a:ea typeface="+mn-ea"/>
              </a:rPr>
              <a:t>. </a:t>
            </a:r>
          </a:p>
          <a:p>
            <a:pPr>
              <a:buFont typeface="Wingdings" panose="05000000000000000000" pitchFamily="2" charset="2"/>
              <a:buChar char="ü"/>
              <a:defRPr/>
            </a:pPr>
            <a:r>
              <a:rPr lang="en-GB" b="1" dirty="0" smtClean="0">
                <a:solidFill>
                  <a:schemeClr val="tx1"/>
                </a:solidFill>
                <a:ea typeface="+mn-ea"/>
              </a:rPr>
              <a:t>Confidentiality</a:t>
            </a:r>
            <a:r>
              <a:rPr lang="en-GB" dirty="0" smtClean="0">
                <a:solidFill>
                  <a:schemeClr val="tx1"/>
                </a:solidFill>
                <a:ea typeface="+mn-ea"/>
              </a:rPr>
              <a:t> and its </a:t>
            </a:r>
            <a:r>
              <a:rPr lang="en-GB" b="1" dirty="0" smtClean="0">
                <a:solidFill>
                  <a:schemeClr val="tx1"/>
                </a:solidFill>
                <a:ea typeface="+mn-ea"/>
              </a:rPr>
              <a:t>limits</a:t>
            </a:r>
            <a:r>
              <a:rPr lang="en-GB" dirty="0" smtClean="0">
                <a:solidFill>
                  <a:schemeClr val="tx1"/>
                </a:solidFill>
                <a:ea typeface="+mn-ea"/>
              </a:rPr>
              <a:t>. </a:t>
            </a:r>
          </a:p>
          <a:p>
            <a:pPr>
              <a:buFont typeface="Wingdings" panose="05000000000000000000" pitchFamily="2" charset="2"/>
              <a:buChar char="ü"/>
              <a:defRPr/>
            </a:pPr>
            <a:endParaRPr lang="en-GB" dirty="0">
              <a:solidFill>
                <a:schemeClr val="tx1"/>
              </a:solidFill>
              <a:ea typeface="+mn-ea"/>
            </a:endParaRPr>
          </a:p>
          <a:p>
            <a:pPr marL="0" indent="0">
              <a:defRPr/>
            </a:pPr>
            <a:r>
              <a:rPr lang="en-GB" dirty="0" smtClean="0">
                <a:solidFill>
                  <a:schemeClr val="tx1"/>
                </a:solidFill>
                <a:ea typeface="+mn-ea"/>
              </a:rPr>
              <a:t>Provide it in a </a:t>
            </a:r>
            <a:r>
              <a:rPr lang="en-GB" b="1" dirty="0" smtClean="0">
                <a:solidFill>
                  <a:schemeClr val="tx1"/>
                </a:solidFill>
                <a:ea typeface="+mn-ea"/>
              </a:rPr>
              <a:t>child friendly </a:t>
            </a:r>
            <a:r>
              <a:rPr lang="en-GB" dirty="0" smtClean="0">
                <a:solidFill>
                  <a:schemeClr val="tx1"/>
                </a:solidFill>
                <a:ea typeface="+mn-ea"/>
              </a:rPr>
              <a:t>way that encourages child/family to ask questions to </a:t>
            </a:r>
            <a:r>
              <a:rPr lang="en-GB" b="1" dirty="0" smtClean="0">
                <a:solidFill>
                  <a:schemeClr val="tx1"/>
                </a:solidFill>
                <a:ea typeface="+mn-ea"/>
              </a:rPr>
              <a:t>help them make an informed decision</a:t>
            </a:r>
            <a:r>
              <a:rPr lang="en-GB" dirty="0" smtClean="0">
                <a:solidFill>
                  <a:schemeClr val="tx1"/>
                </a:solidFill>
                <a:ea typeface="+mn-ea"/>
              </a:rPr>
              <a:t>. </a:t>
            </a:r>
            <a:r>
              <a:rPr lang="en-GB" altLang="en-US" dirty="0" smtClean="0">
                <a:solidFill>
                  <a:schemeClr val="tx1"/>
                </a:solidFill>
                <a:ea typeface="+mn-ea"/>
              </a:rPr>
              <a:t>Even very young children (e.g. &lt; 5) can give informed assent.   </a:t>
            </a:r>
          </a:p>
          <a:p>
            <a:pPr marL="0" indent="0">
              <a:defRPr/>
            </a:pPr>
            <a:endParaRPr lang="en-GB" dirty="0">
              <a:solidFill>
                <a:schemeClr val="tx1"/>
              </a:solidFill>
              <a:ea typeface="+mn-ea"/>
            </a:endParaRPr>
          </a:p>
        </p:txBody>
      </p:sp>
    </p:spTree>
    <p:extLst>
      <p:ext uri="{BB962C8B-B14F-4D97-AF65-F5344CB8AC3E}">
        <p14:creationId xmlns:p14="http://schemas.microsoft.com/office/powerpoint/2010/main" val="35436716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50825" y="620713"/>
            <a:ext cx="7777163" cy="720725"/>
          </a:xfrm>
        </p:spPr>
        <p:txBody>
          <a:bodyPr/>
          <a:lstStyle/>
          <a:p>
            <a:pPr>
              <a:defRPr/>
            </a:pPr>
            <a:r>
              <a:rPr lang="en-GB" altLang="en-US" b="1" smtClean="0">
                <a:solidFill>
                  <a:schemeClr val="tx1"/>
                </a:solidFill>
                <a:ea typeface="ＭＳ Ｐゴシック" pitchFamily="34" charset="-128"/>
              </a:rPr>
              <a:t>Informed Consent – </a:t>
            </a:r>
            <a:r>
              <a:rPr lang="en-GB" altLang="en-US" b="1" u="sng" smtClean="0">
                <a:solidFill>
                  <a:schemeClr val="tx1"/>
                </a:solidFill>
                <a:ea typeface="ＭＳ Ｐゴシック" pitchFamily="34" charset="-128"/>
              </a:rPr>
              <a:t>Key Point</a:t>
            </a:r>
          </a:p>
        </p:txBody>
      </p:sp>
      <p:sp>
        <p:nvSpPr>
          <p:cNvPr id="3" name="Content Placeholder 2"/>
          <p:cNvSpPr>
            <a:spLocks noGrp="1"/>
          </p:cNvSpPr>
          <p:nvPr>
            <p:ph idx="1"/>
          </p:nvPr>
        </p:nvSpPr>
        <p:spPr>
          <a:xfrm>
            <a:off x="250825" y="1341438"/>
            <a:ext cx="7921625" cy="4751387"/>
          </a:xfrm>
        </p:spPr>
        <p:txBody>
          <a:bodyPr/>
          <a:lstStyle/>
          <a:p>
            <a:pPr marL="0" indent="0">
              <a:defRPr/>
            </a:pPr>
            <a:endParaRPr lang="en-GB" altLang="en-US" dirty="0" smtClean="0">
              <a:solidFill>
                <a:schemeClr val="tx1"/>
              </a:solidFill>
              <a:ea typeface="ＭＳ Ｐゴシック" pitchFamily="34" charset="-128"/>
            </a:endParaRPr>
          </a:p>
          <a:p>
            <a:pPr marL="0" indent="0">
              <a:defRPr/>
            </a:pPr>
            <a:r>
              <a:rPr lang="en-GB" altLang="en-US" dirty="0" smtClean="0">
                <a:solidFill>
                  <a:schemeClr val="tx1"/>
                </a:solidFill>
                <a:ea typeface="ＭＳ Ｐゴシック" pitchFamily="34" charset="-128"/>
              </a:rPr>
              <a:t>Informed consent may not always be possible/may be refused. </a:t>
            </a:r>
          </a:p>
          <a:p>
            <a:pPr marL="0" indent="0">
              <a:buFont typeface="Wingdings" pitchFamily="2" charset="2"/>
              <a:buChar char="Ø"/>
              <a:defRPr/>
            </a:pPr>
            <a:r>
              <a:rPr lang="en-GB" altLang="en-US" dirty="0" smtClean="0">
                <a:solidFill>
                  <a:schemeClr val="tx1"/>
                </a:solidFill>
                <a:ea typeface="ＭＳ Ｐゴシック" pitchFamily="34" charset="-128"/>
              </a:rPr>
              <a:t>Yet intervention may be necessary to protect the child.  </a:t>
            </a:r>
          </a:p>
          <a:p>
            <a:pPr marL="0" indent="0">
              <a:defRPr/>
            </a:pPr>
            <a:endParaRPr lang="en-GB" altLang="en-US" i="1" dirty="0" smtClean="0">
              <a:solidFill>
                <a:schemeClr val="tx1"/>
              </a:solidFill>
              <a:ea typeface="ＭＳ Ｐゴシック" pitchFamily="34" charset="-128"/>
            </a:endParaRPr>
          </a:p>
          <a:p>
            <a:pPr marL="0" indent="0">
              <a:buFontTx/>
              <a:buChar char="•"/>
              <a:defRPr/>
            </a:pPr>
            <a:r>
              <a:rPr lang="en-GB" altLang="en-US" dirty="0" smtClean="0">
                <a:solidFill>
                  <a:schemeClr val="tx1"/>
                </a:solidFill>
                <a:ea typeface="ＭＳ Ｐゴシック" pitchFamily="34" charset="-128"/>
              </a:rPr>
              <a:t>Where consent is not given and </a:t>
            </a:r>
          </a:p>
          <a:p>
            <a:pPr marL="0" indent="0">
              <a:buFontTx/>
              <a:buChar char="•"/>
              <a:defRPr/>
            </a:pPr>
            <a:r>
              <a:rPr lang="en-GB" altLang="en-US" dirty="0" smtClean="0">
                <a:solidFill>
                  <a:schemeClr val="tx1"/>
                </a:solidFill>
                <a:ea typeface="ＭＳ Ｐゴシック" pitchFamily="34" charset="-128"/>
              </a:rPr>
              <a:t>Where agencies involved have a legal mandate to take actions to protect a child: </a:t>
            </a:r>
          </a:p>
          <a:p>
            <a:pPr lvl="1">
              <a:buFont typeface="Wingdings" pitchFamily="2" charset="2"/>
              <a:buChar char="ü"/>
              <a:defRPr/>
            </a:pPr>
            <a:r>
              <a:rPr lang="en-GB" altLang="en-US" dirty="0" smtClean="0">
                <a:solidFill>
                  <a:schemeClr val="tx1"/>
                </a:solidFill>
                <a:ea typeface="ＭＳ Ｐゴシック" pitchFamily="34" charset="-128"/>
              </a:rPr>
              <a:t>The reasons for this should be explained and </a:t>
            </a:r>
          </a:p>
          <a:p>
            <a:pPr lvl="1">
              <a:buFont typeface="Wingdings" pitchFamily="2" charset="2"/>
              <a:buChar char="ü"/>
              <a:defRPr/>
            </a:pPr>
            <a:r>
              <a:rPr lang="en-GB" altLang="en-US" dirty="0" smtClean="0">
                <a:solidFill>
                  <a:schemeClr val="tx1"/>
                </a:solidFill>
                <a:ea typeface="ＭＳ Ｐゴシック" pitchFamily="34" charset="-128"/>
              </a:rPr>
              <a:t>The child/family’s participation should continually be encouraged.</a:t>
            </a:r>
          </a:p>
          <a:p>
            <a:pPr marL="0" indent="0">
              <a:defRPr/>
            </a:pPr>
            <a:endParaRPr lang="en-GB" altLang="en-US" sz="2000" i="1" dirty="0" smtClean="0">
              <a:solidFill>
                <a:schemeClr val="tx1"/>
              </a:solidFill>
              <a:ea typeface="ＭＳ Ｐゴシック" pitchFamily="34" charset="-128"/>
            </a:endParaRPr>
          </a:p>
          <a:p>
            <a:pPr marL="0" indent="0">
              <a:defRPr/>
            </a:pPr>
            <a:endParaRPr lang="en-GB" altLang="en-US" dirty="0" smtClean="0">
              <a:solidFill>
                <a:schemeClr val="tx1"/>
              </a:solidFill>
              <a:ea typeface="ＭＳ Ｐゴシック" pitchFamily="34" charset="-128"/>
            </a:endParaRPr>
          </a:p>
          <a:p>
            <a:pPr marL="0" indent="0">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121776903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defRPr/>
            </a:pPr>
            <a:r>
              <a:rPr lang="en-GB" b="1" dirty="0" smtClean="0">
                <a:solidFill>
                  <a:schemeClr val="tx1"/>
                </a:solidFill>
              </a:rPr>
              <a:t>Confidentiality</a:t>
            </a:r>
            <a:endParaRPr lang="en-GB" b="1" dirty="0">
              <a:solidFill>
                <a:schemeClr val="tx1"/>
              </a:solidFill>
            </a:endParaRPr>
          </a:p>
        </p:txBody>
      </p:sp>
      <p:sp>
        <p:nvSpPr>
          <p:cNvPr id="18435" name="Content Placeholder 2"/>
          <p:cNvSpPr>
            <a:spLocks noGrp="1"/>
          </p:cNvSpPr>
          <p:nvPr>
            <p:ph idx="1"/>
          </p:nvPr>
        </p:nvSpPr>
        <p:spPr>
          <a:xfrm>
            <a:off x="323850" y="1700213"/>
            <a:ext cx="8016875" cy="4392612"/>
          </a:xfrm>
        </p:spPr>
        <p:txBody>
          <a:bodyPr/>
          <a:lstStyle/>
          <a:p>
            <a:pPr marL="0" indent="0">
              <a:defRPr/>
            </a:pPr>
            <a:r>
              <a:rPr lang="en-GB" dirty="0" smtClean="0">
                <a:solidFill>
                  <a:schemeClr val="tx1"/>
                </a:solidFill>
              </a:rPr>
              <a:t>Linked to sharing information on a need to know basis. </a:t>
            </a:r>
          </a:p>
          <a:p>
            <a:pPr marL="0" indent="0">
              <a:defRPr/>
            </a:pPr>
            <a:endParaRPr lang="en-GB" b="1" dirty="0" smtClean="0">
              <a:solidFill>
                <a:schemeClr val="tx1"/>
              </a:solidFill>
            </a:endParaRPr>
          </a:p>
          <a:p>
            <a:pPr marL="0" indent="0">
              <a:defRPr/>
            </a:pPr>
            <a:r>
              <a:rPr lang="en-GB" b="1" dirty="0" smtClean="0">
                <a:solidFill>
                  <a:schemeClr val="tx1"/>
                </a:solidFill>
              </a:rPr>
              <a:t>Need to know: </a:t>
            </a:r>
          </a:p>
          <a:p>
            <a:pPr>
              <a:buFontTx/>
              <a:buChar char="•"/>
              <a:defRPr/>
            </a:pPr>
            <a:r>
              <a:rPr lang="en-GB" b="1" dirty="0" smtClean="0">
                <a:solidFill>
                  <a:schemeClr val="tx1"/>
                </a:solidFill>
              </a:rPr>
              <a:t>Limiting</a:t>
            </a:r>
            <a:r>
              <a:rPr lang="en-GB" dirty="0" smtClean="0">
                <a:solidFill>
                  <a:schemeClr val="tx1"/>
                </a:solidFill>
              </a:rPr>
              <a:t> </a:t>
            </a:r>
            <a:r>
              <a:rPr lang="en-GB" dirty="0">
                <a:solidFill>
                  <a:schemeClr val="tx1"/>
                </a:solidFill>
              </a:rPr>
              <a:t>information that is considered </a:t>
            </a:r>
            <a:r>
              <a:rPr lang="en-GB" dirty="0" smtClean="0">
                <a:solidFill>
                  <a:schemeClr val="tx1"/>
                </a:solidFill>
              </a:rPr>
              <a:t>sensitive</a:t>
            </a:r>
            <a:endParaRPr lang="en-GB" dirty="0">
              <a:solidFill>
                <a:schemeClr val="tx1"/>
              </a:solidFill>
            </a:endParaRPr>
          </a:p>
          <a:p>
            <a:pPr>
              <a:buFontTx/>
              <a:buChar char="•"/>
              <a:defRPr/>
            </a:pPr>
            <a:r>
              <a:rPr lang="en-GB" b="1" dirty="0">
                <a:solidFill>
                  <a:schemeClr val="tx1"/>
                </a:solidFill>
              </a:rPr>
              <a:t>Sharing</a:t>
            </a:r>
            <a:r>
              <a:rPr lang="en-GB" dirty="0">
                <a:solidFill>
                  <a:schemeClr val="tx1"/>
                </a:solidFill>
              </a:rPr>
              <a:t> it only with those individuals </a:t>
            </a:r>
            <a:r>
              <a:rPr lang="en-GB" dirty="0" smtClean="0">
                <a:solidFill>
                  <a:schemeClr val="tx1"/>
                </a:solidFill>
              </a:rPr>
              <a:t>for whom the </a:t>
            </a:r>
            <a:r>
              <a:rPr lang="en-GB" dirty="0">
                <a:solidFill>
                  <a:schemeClr val="tx1"/>
                </a:solidFill>
              </a:rPr>
              <a:t>information </a:t>
            </a:r>
            <a:r>
              <a:rPr lang="en-GB" dirty="0" smtClean="0">
                <a:solidFill>
                  <a:schemeClr val="tx1"/>
                </a:solidFill>
              </a:rPr>
              <a:t>is needed to protect </a:t>
            </a:r>
            <a:r>
              <a:rPr lang="en-GB" dirty="0">
                <a:solidFill>
                  <a:schemeClr val="tx1"/>
                </a:solidFill>
              </a:rPr>
              <a:t>the child.  </a:t>
            </a:r>
          </a:p>
          <a:p>
            <a:pPr>
              <a:defRPr/>
            </a:pPr>
            <a:endParaRPr lang="en-GB" dirty="0">
              <a:solidFill>
                <a:schemeClr val="tx1"/>
              </a:solidFill>
            </a:endParaRPr>
          </a:p>
          <a:p>
            <a:pPr marL="0" indent="0">
              <a:defRPr/>
            </a:pPr>
            <a:r>
              <a:rPr lang="en-GB" b="1" dirty="0" smtClean="0">
                <a:solidFill>
                  <a:schemeClr val="tx1"/>
                </a:solidFill>
              </a:rPr>
              <a:t>Only share sensitive</a:t>
            </a:r>
            <a:r>
              <a:rPr lang="en-GB" dirty="0" smtClean="0">
                <a:solidFill>
                  <a:schemeClr val="tx1"/>
                </a:solidFill>
              </a:rPr>
              <a:t> </a:t>
            </a:r>
            <a:r>
              <a:rPr lang="en-GB" dirty="0">
                <a:solidFill>
                  <a:schemeClr val="tx1"/>
                </a:solidFill>
              </a:rPr>
              <a:t>/</a:t>
            </a:r>
            <a:r>
              <a:rPr lang="en-GB" b="1" dirty="0">
                <a:solidFill>
                  <a:schemeClr val="tx1"/>
                </a:solidFill>
              </a:rPr>
              <a:t>identifying</a:t>
            </a:r>
            <a:r>
              <a:rPr lang="en-GB" dirty="0">
                <a:solidFill>
                  <a:schemeClr val="tx1"/>
                </a:solidFill>
              </a:rPr>
              <a:t> information </a:t>
            </a:r>
            <a:r>
              <a:rPr lang="en-GB" dirty="0" smtClean="0">
                <a:solidFill>
                  <a:schemeClr val="tx1"/>
                </a:solidFill>
              </a:rPr>
              <a:t>on a </a:t>
            </a:r>
            <a:r>
              <a:rPr lang="en-GB" dirty="0">
                <a:solidFill>
                  <a:schemeClr val="tx1"/>
                </a:solidFill>
              </a:rPr>
              <a:t>need-to-know basis with </a:t>
            </a:r>
            <a:r>
              <a:rPr lang="en-GB" b="1" dirty="0">
                <a:solidFill>
                  <a:schemeClr val="tx1"/>
                </a:solidFill>
              </a:rPr>
              <a:t>as few individuals as possible. </a:t>
            </a:r>
          </a:p>
        </p:txBody>
      </p:sp>
    </p:spTree>
    <p:extLst>
      <p:ext uri="{BB962C8B-B14F-4D97-AF65-F5344CB8AC3E}">
        <p14:creationId xmlns:p14="http://schemas.microsoft.com/office/powerpoint/2010/main" val="343833201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defRPr/>
            </a:pPr>
            <a:r>
              <a:rPr lang="en-GB" b="1">
                <a:solidFill>
                  <a:schemeClr val="tx1"/>
                </a:solidFill>
              </a:rPr>
              <a:t>Confidentiality</a:t>
            </a:r>
          </a:p>
        </p:txBody>
      </p:sp>
      <p:sp>
        <p:nvSpPr>
          <p:cNvPr id="25603" name="Content Placeholder 2"/>
          <p:cNvSpPr>
            <a:spLocks noGrp="1"/>
          </p:cNvSpPr>
          <p:nvPr>
            <p:ph idx="1"/>
          </p:nvPr>
        </p:nvSpPr>
        <p:spPr>
          <a:xfrm>
            <a:off x="251520" y="1556792"/>
            <a:ext cx="8089900" cy="4392612"/>
          </a:xfrm>
        </p:spPr>
        <p:txBody>
          <a:bodyPr/>
          <a:lstStyle/>
          <a:p>
            <a:pPr lvl="0">
              <a:buFont typeface="Arial" panose="020B0604020202020204" pitchFamily="34" charset="0"/>
              <a:buChar char="•"/>
            </a:pPr>
            <a:endParaRPr lang="en-GB" b="1" dirty="0" smtClean="0">
              <a:solidFill>
                <a:schemeClr val="tx1"/>
              </a:solidFill>
            </a:endParaRPr>
          </a:p>
          <a:p>
            <a:pPr lvl="0">
              <a:buFont typeface="Arial" panose="020B0604020202020204" pitchFamily="34" charset="0"/>
              <a:buChar char="•"/>
            </a:pPr>
            <a:r>
              <a:rPr lang="en-GB" b="1" dirty="0" smtClean="0">
                <a:solidFill>
                  <a:schemeClr val="tx1"/>
                </a:solidFill>
              </a:rPr>
              <a:t>Protect</a:t>
            </a:r>
            <a:r>
              <a:rPr lang="en-GB" dirty="0" smtClean="0">
                <a:solidFill>
                  <a:schemeClr val="tx1"/>
                </a:solidFill>
              </a:rPr>
              <a:t> </a:t>
            </a:r>
            <a:r>
              <a:rPr lang="en-GB" dirty="0">
                <a:solidFill>
                  <a:schemeClr val="tx1"/>
                </a:solidFill>
              </a:rPr>
              <a:t>information </a:t>
            </a:r>
            <a:r>
              <a:rPr lang="en-GB" dirty="0" smtClean="0">
                <a:solidFill>
                  <a:schemeClr val="tx1"/>
                </a:solidFill>
              </a:rPr>
              <a:t>and </a:t>
            </a:r>
            <a:r>
              <a:rPr lang="en-GB" dirty="0">
                <a:solidFill>
                  <a:schemeClr val="tx1"/>
                </a:solidFill>
              </a:rPr>
              <a:t>ensure it is </a:t>
            </a:r>
            <a:r>
              <a:rPr lang="en-GB" b="1" dirty="0">
                <a:solidFill>
                  <a:schemeClr val="tx1"/>
                </a:solidFill>
              </a:rPr>
              <a:t>accessible</a:t>
            </a:r>
            <a:r>
              <a:rPr lang="en-GB" dirty="0">
                <a:solidFill>
                  <a:schemeClr val="tx1"/>
                </a:solidFill>
              </a:rPr>
              <a:t> only with </a:t>
            </a:r>
            <a:r>
              <a:rPr lang="en-GB" b="1" dirty="0" smtClean="0">
                <a:solidFill>
                  <a:schemeClr val="tx1"/>
                </a:solidFill>
              </a:rPr>
              <a:t>explicit permission </a:t>
            </a:r>
            <a:r>
              <a:rPr lang="en-GB" dirty="0" smtClean="0">
                <a:solidFill>
                  <a:schemeClr val="tx1"/>
                </a:solidFill>
              </a:rPr>
              <a:t>of child/family. </a:t>
            </a:r>
            <a:endParaRPr lang="en-GB" dirty="0">
              <a:solidFill>
                <a:schemeClr val="tx1"/>
              </a:solidFill>
            </a:endParaRPr>
          </a:p>
          <a:p>
            <a:pPr lvl="0">
              <a:buFont typeface="Arial" panose="020B0604020202020204" pitchFamily="34" charset="0"/>
              <a:buChar char="•"/>
            </a:pPr>
            <a:r>
              <a:rPr lang="en-GB" dirty="0">
                <a:solidFill>
                  <a:schemeClr val="tx1"/>
                </a:solidFill>
              </a:rPr>
              <a:t>Collect, keep, share and store information </a:t>
            </a:r>
            <a:r>
              <a:rPr lang="en-GB" b="1" dirty="0" smtClean="0">
                <a:solidFill>
                  <a:schemeClr val="tx1"/>
                </a:solidFill>
              </a:rPr>
              <a:t>safely</a:t>
            </a:r>
            <a:r>
              <a:rPr lang="en-GB" dirty="0" smtClean="0">
                <a:solidFill>
                  <a:schemeClr val="tx1"/>
                </a:solidFill>
              </a:rPr>
              <a:t> </a:t>
            </a:r>
            <a:r>
              <a:rPr lang="en-GB" dirty="0">
                <a:solidFill>
                  <a:schemeClr val="tx1"/>
                </a:solidFill>
              </a:rPr>
              <a:t>and according to </a:t>
            </a:r>
            <a:r>
              <a:rPr lang="en-GB" dirty="0" smtClean="0">
                <a:solidFill>
                  <a:schemeClr val="tx1"/>
                </a:solidFill>
              </a:rPr>
              <a:t>agreed </a:t>
            </a:r>
            <a:r>
              <a:rPr lang="en-GB" b="1" dirty="0">
                <a:solidFill>
                  <a:schemeClr val="tx1"/>
                </a:solidFill>
              </a:rPr>
              <a:t>data protection policies. </a:t>
            </a:r>
          </a:p>
          <a:p>
            <a:pPr lvl="0">
              <a:buFont typeface="Arial" panose="020B0604020202020204" pitchFamily="34" charset="0"/>
              <a:buChar char="•"/>
            </a:pPr>
            <a:r>
              <a:rPr lang="en-GB" b="1" dirty="0">
                <a:solidFill>
                  <a:schemeClr val="tx1"/>
                </a:solidFill>
              </a:rPr>
              <a:t>Do not reveal </a:t>
            </a:r>
            <a:r>
              <a:rPr lang="en-GB" dirty="0" smtClean="0">
                <a:solidFill>
                  <a:schemeClr val="tx1"/>
                </a:solidFill>
              </a:rPr>
              <a:t>identifying </a:t>
            </a:r>
            <a:r>
              <a:rPr lang="en-GB" dirty="0">
                <a:solidFill>
                  <a:schemeClr val="tx1"/>
                </a:solidFill>
              </a:rPr>
              <a:t>information to </a:t>
            </a:r>
            <a:r>
              <a:rPr lang="en-GB" b="1" dirty="0">
                <a:solidFill>
                  <a:schemeClr val="tx1"/>
                </a:solidFill>
              </a:rPr>
              <a:t>anyone not directly </a:t>
            </a:r>
            <a:r>
              <a:rPr lang="en-GB" b="1" dirty="0" smtClean="0">
                <a:solidFill>
                  <a:schemeClr val="tx1"/>
                </a:solidFill>
              </a:rPr>
              <a:t>involved </a:t>
            </a:r>
            <a:r>
              <a:rPr lang="en-GB" dirty="0" smtClean="0">
                <a:solidFill>
                  <a:schemeClr val="tx1"/>
                </a:solidFill>
              </a:rPr>
              <a:t>(including informal conversations). </a:t>
            </a:r>
            <a:endParaRPr lang="en-GB" dirty="0">
              <a:solidFill>
                <a:schemeClr val="tx1"/>
              </a:solidFill>
            </a:endParaRPr>
          </a:p>
          <a:p>
            <a:pPr lvl="0">
              <a:buFont typeface="Arial" panose="020B0604020202020204" pitchFamily="34" charset="0"/>
              <a:buChar char="•"/>
            </a:pPr>
            <a:r>
              <a:rPr lang="en-GB" b="1" dirty="0" smtClean="0">
                <a:solidFill>
                  <a:schemeClr val="tx1"/>
                </a:solidFill>
              </a:rPr>
              <a:t>Secure</a:t>
            </a:r>
            <a:r>
              <a:rPr lang="en-GB" dirty="0" smtClean="0">
                <a:solidFill>
                  <a:schemeClr val="tx1"/>
                </a:solidFill>
              </a:rPr>
              <a:t> </a:t>
            </a:r>
            <a:r>
              <a:rPr lang="en-GB" dirty="0">
                <a:solidFill>
                  <a:schemeClr val="tx1"/>
                </a:solidFill>
              </a:rPr>
              <a:t>case </a:t>
            </a:r>
            <a:r>
              <a:rPr lang="en-GB" dirty="0" smtClean="0">
                <a:solidFill>
                  <a:schemeClr val="tx1"/>
                </a:solidFill>
              </a:rPr>
              <a:t>files/documents.</a:t>
            </a:r>
          </a:p>
          <a:p>
            <a:pPr>
              <a:buFont typeface="Arial" panose="020B0604020202020204" pitchFamily="34" charset="0"/>
              <a:buChar char="•"/>
              <a:defRPr/>
            </a:pPr>
            <a:endParaRPr lang="en-GB" altLang="en-US" b="1" dirty="0" smtClean="0">
              <a:solidFill>
                <a:schemeClr val="tx1"/>
              </a:solidFill>
              <a:ea typeface="ＭＳ Ｐゴシック" pitchFamily="34" charset="-128"/>
            </a:endParaRPr>
          </a:p>
          <a:p>
            <a:pPr>
              <a:buFont typeface="Arial" panose="020B0604020202020204" pitchFamily="34" charset="0"/>
              <a:buChar char="•"/>
              <a:defRPr/>
            </a:pPr>
            <a:r>
              <a:rPr lang="en-GB" altLang="en-US" b="1" dirty="0" smtClean="0">
                <a:solidFill>
                  <a:schemeClr val="tx1"/>
                </a:solidFill>
                <a:ea typeface="ＭＳ Ｐゴシック" pitchFamily="34" charset="-128"/>
              </a:rPr>
              <a:t>Explain any limits to confidentiality to children/families during the informed consent/assent process</a:t>
            </a:r>
          </a:p>
        </p:txBody>
      </p:sp>
    </p:spTree>
    <p:extLst>
      <p:ext uri="{BB962C8B-B14F-4D97-AF65-F5344CB8AC3E}">
        <p14:creationId xmlns:p14="http://schemas.microsoft.com/office/powerpoint/2010/main" val="18524789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a:solidFill>
                  <a:schemeClr val="tx1"/>
                </a:solidFill>
              </a:rPr>
              <a:t>Module Aim and Learning Outcomes</a:t>
            </a:r>
          </a:p>
        </p:txBody>
      </p:sp>
      <p:sp>
        <p:nvSpPr>
          <p:cNvPr id="3075" name="Content Placeholder 2"/>
          <p:cNvSpPr>
            <a:spLocks noGrp="1"/>
          </p:cNvSpPr>
          <p:nvPr>
            <p:ph idx="1"/>
          </p:nvPr>
        </p:nvSpPr>
        <p:spPr>
          <a:xfrm>
            <a:off x="250825" y="1700213"/>
            <a:ext cx="8642350" cy="4392612"/>
          </a:xfrm>
        </p:spPr>
        <p:txBody>
          <a:bodyPr/>
          <a:lstStyle/>
          <a:p>
            <a:pPr>
              <a:defRPr/>
            </a:pPr>
            <a:r>
              <a:rPr lang="en-AU" b="1" dirty="0">
                <a:solidFill>
                  <a:schemeClr val="tx1"/>
                </a:solidFill>
              </a:rPr>
              <a:t>Aim: </a:t>
            </a:r>
            <a:r>
              <a:rPr lang="en-AU" dirty="0">
                <a:solidFill>
                  <a:schemeClr val="tx1"/>
                </a:solidFill>
              </a:rPr>
              <a:t>to share the case management principles and encourage participants to anticipate potential challenges applying them.</a:t>
            </a:r>
            <a:endParaRPr lang="en-AU" b="1" dirty="0">
              <a:solidFill>
                <a:schemeClr val="tx1"/>
              </a:solidFill>
            </a:endParaRPr>
          </a:p>
          <a:p>
            <a:pPr>
              <a:defRPr/>
            </a:pPr>
            <a:endParaRPr lang="en-AU" b="1" dirty="0">
              <a:solidFill>
                <a:schemeClr val="tx1"/>
              </a:solidFill>
            </a:endParaRPr>
          </a:p>
          <a:p>
            <a:pPr>
              <a:defRPr/>
            </a:pPr>
            <a:r>
              <a:rPr lang="en-AU" b="1" dirty="0">
                <a:solidFill>
                  <a:schemeClr val="tx1"/>
                </a:solidFill>
              </a:rPr>
              <a:t>Learning Outcomes:</a:t>
            </a:r>
          </a:p>
          <a:p>
            <a:pPr>
              <a:buFontTx/>
              <a:buChar char="•"/>
              <a:defRPr/>
            </a:pPr>
            <a:r>
              <a:rPr lang="en-AU" dirty="0">
                <a:solidFill>
                  <a:schemeClr val="tx1"/>
                </a:solidFill>
              </a:rPr>
              <a:t>Describe the principles in the case management guidelines.</a:t>
            </a:r>
            <a:endParaRPr lang="en-GB" dirty="0">
              <a:solidFill>
                <a:schemeClr val="tx1"/>
              </a:solidFill>
            </a:endParaRPr>
          </a:p>
          <a:p>
            <a:pPr>
              <a:buFontTx/>
              <a:buChar char="•"/>
              <a:defRPr/>
            </a:pPr>
            <a:r>
              <a:rPr lang="en-AU" dirty="0">
                <a:solidFill>
                  <a:schemeClr val="tx1"/>
                </a:solidFill>
              </a:rPr>
              <a:t>Apply the principles to situations relevant to where you </a:t>
            </a:r>
            <a:r>
              <a:rPr lang="en-AU" dirty="0" smtClean="0">
                <a:solidFill>
                  <a:schemeClr val="tx1"/>
                </a:solidFill>
              </a:rPr>
              <a:t>work.</a:t>
            </a:r>
            <a:endParaRPr lang="en-GB" dirty="0">
              <a:solidFill>
                <a:schemeClr val="tx1"/>
              </a:solidFill>
            </a:endParaRPr>
          </a:p>
          <a:p>
            <a:pPr>
              <a:buFontTx/>
              <a:buChar char="•"/>
              <a:defRPr/>
            </a:pPr>
            <a:r>
              <a:rPr lang="en-GB" i="1" dirty="0" smtClean="0">
                <a:solidFill>
                  <a:schemeClr val="tx1"/>
                </a:solidFill>
              </a:rPr>
              <a:t>Adapt </a:t>
            </a:r>
            <a:r>
              <a:rPr lang="en-GB" i="1" dirty="0">
                <a:solidFill>
                  <a:schemeClr val="tx1"/>
                </a:solidFill>
              </a:rPr>
              <a:t>case management practices while adhering to the principles when mandatory reporting is in place.</a:t>
            </a:r>
            <a:endParaRPr lang="en-GB" dirty="0">
              <a:solidFill>
                <a:schemeClr val="tx1"/>
              </a:solidFill>
            </a:endParaRPr>
          </a:p>
          <a:p>
            <a:pPr>
              <a:buFontTx/>
              <a:buChar char="•"/>
              <a:defRPr/>
            </a:pPr>
            <a:r>
              <a:rPr lang="en-AU" dirty="0" smtClean="0">
                <a:solidFill>
                  <a:schemeClr val="tx1"/>
                </a:solidFill>
              </a:rPr>
              <a:t>Describe </a:t>
            </a:r>
            <a:r>
              <a:rPr lang="en-AU" dirty="0">
                <a:solidFill>
                  <a:schemeClr val="tx1"/>
                </a:solidFill>
              </a:rPr>
              <a:t>the purpose and contents of a data protection protocol. </a:t>
            </a:r>
            <a:endParaRPr lang="en-GB" dirty="0">
              <a:solidFill>
                <a:schemeClr val="tx1"/>
              </a:solidFill>
            </a:endParaRPr>
          </a:p>
          <a:p>
            <a:pPr>
              <a:buFontTx/>
              <a:buChar char="•"/>
              <a:defRPr/>
            </a:pPr>
            <a:r>
              <a:rPr lang="en-AU" dirty="0">
                <a:solidFill>
                  <a:schemeClr val="tx1"/>
                </a:solidFill>
              </a:rPr>
              <a:t>Know the Information Management  MS and practical ways of </a:t>
            </a:r>
            <a:r>
              <a:rPr lang="en-AU" dirty="0" smtClean="0">
                <a:solidFill>
                  <a:schemeClr val="tx1"/>
                </a:solidFill>
              </a:rPr>
              <a:t>	implementing </a:t>
            </a:r>
            <a:r>
              <a:rPr lang="en-AU" dirty="0">
                <a:solidFill>
                  <a:schemeClr val="tx1"/>
                </a:solidFill>
              </a:rPr>
              <a:t>it.</a:t>
            </a:r>
            <a:endParaRPr lang="en-GB" dirty="0">
              <a:solidFill>
                <a:schemeClr val="tx1"/>
              </a:solidFill>
            </a:endParaRPr>
          </a:p>
          <a:p>
            <a:pPr>
              <a:defRPr/>
            </a:pPr>
            <a:endParaRPr lang="en-GB" dirty="0">
              <a:solidFill>
                <a:schemeClr val="tx1"/>
              </a:solidFill>
            </a:endParaRPr>
          </a:p>
        </p:txBody>
      </p:sp>
    </p:spTree>
    <p:extLst>
      <p:ext uri="{BB962C8B-B14F-4D97-AF65-F5344CB8AC3E}">
        <p14:creationId xmlns:p14="http://schemas.microsoft.com/office/powerpoint/2010/main" val="90903530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defRPr/>
            </a:pPr>
            <a:r>
              <a:rPr lang="en-GB" b="1">
                <a:solidFill>
                  <a:schemeClr val="tx1"/>
                </a:solidFill>
              </a:rPr>
              <a:t>Mandatory Reporting</a:t>
            </a:r>
          </a:p>
        </p:txBody>
      </p:sp>
      <p:sp>
        <p:nvSpPr>
          <p:cNvPr id="20483" name="Content Placeholder 2"/>
          <p:cNvSpPr>
            <a:spLocks noGrp="1"/>
          </p:cNvSpPr>
          <p:nvPr>
            <p:ph idx="1"/>
          </p:nvPr>
        </p:nvSpPr>
        <p:spPr>
          <a:xfrm>
            <a:off x="250825" y="1700213"/>
            <a:ext cx="8310563" cy="4392612"/>
          </a:xfrm>
        </p:spPr>
        <p:txBody>
          <a:bodyPr/>
          <a:lstStyle/>
          <a:p>
            <a:pPr>
              <a:defRPr/>
            </a:pPr>
            <a:r>
              <a:rPr lang="en-GB" b="1" dirty="0" smtClean="0">
                <a:solidFill>
                  <a:schemeClr val="tx1"/>
                </a:solidFill>
              </a:rPr>
              <a:t>Obliges </a:t>
            </a:r>
            <a:r>
              <a:rPr lang="en-GB" b="1" dirty="0">
                <a:solidFill>
                  <a:schemeClr val="tx1"/>
                </a:solidFill>
              </a:rPr>
              <a:t>certain actors to report cases of child abuse to relevant government authorities</a:t>
            </a:r>
            <a:r>
              <a:rPr lang="en-GB" dirty="0">
                <a:solidFill>
                  <a:schemeClr val="tx1"/>
                </a:solidFill>
              </a:rPr>
              <a:t>. </a:t>
            </a:r>
          </a:p>
          <a:p>
            <a:pPr>
              <a:buFont typeface="Wingdings" charset="0"/>
              <a:buChar char="Ø"/>
              <a:defRPr/>
            </a:pPr>
            <a:r>
              <a:rPr lang="en-GB" dirty="0">
                <a:solidFill>
                  <a:schemeClr val="tx1"/>
                </a:solidFill>
              </a:rPr>
              <a:t>In place in many countries but not all.</a:t>
            </a:r>
          </a:p>
          <a:p>
            <a:pPr>
              <a:defRPr/>
            </a:pPr>
            <a:endParaRPr lang="en-GB" dirty="0">
              <a:solidFill>
                <a:schemeClr val="tx1"/>
              </a:solidFill>
            </a:endParaRPr>
          </a:p>
          <a:p>
            <a:pPr>
              <a:defRPr/>
            </a:pPr>
            <a:r>
              <a:rPr lang="en-GB" b="1" dirty="0">
                <a:solidFill>
                  <a:schemeClr val="tx1"/>
                </a:solidFill>
              </a:rPr>
              <a:t>Actors that are often obliged: </a:t>
            </a:r>
            <a:r>
              <a:rPr lang="en-GB" dirty="0">
                <a:solidFill>
                  <a:schemeClr val="tx1"/>
                </a:solidFill>
              </a:rPr>
              <a:t>Child protection agencies and staff, teachers, nurses and doctors</a:t>
            </a:r>
          </a:p>
          <a:p>
            <a:pPr>
              <a:defRPr/>
            </a:pPr>
            <a:endParaRPr lang="en-GB" dirty="0">
              <a:solidFill>
                <a:schemeClr val="tx1"/>
              </a:solidFill>
            </a:endParaRPr>
          </a:p>
          <a:p>
            <a:pPr>
              <a:defRPr/>
            </a:pPr>
            <a:r>
              <a:rPr lang="en-GB" b="1" dirty="0">
                <a:solidFill>
                  <a:schemeClr val="tx1"/>
                </a:solidFill>
              </a:rPr>
              <a:t>Can be challenging when </a:t>
            </a:r>
            <a:r>
              <a:rPr lang="en-GB" dirty="0">
                <a:solidFill>
                  <a:schemeClr val="tx1"/>
                </a:solidFill>
              </a:rPr>
              <a:t>information is so sensitive it cannot be shared without placing the child at risk of further harm.  </a:t>
            </a:r>
            <a:endParaRPr lang="en-GB" dirty="0" smtClean="0">
              <a:solidFill>
                <a:schemeClr val="tx1"/>
              </a:solidFill>
            </a:endParaRPr>
          </a:p>
          <a:p>
            <a:pPr>
              <a:defRPr/>
            </a:pPr>
            <a:r>
              <a:rPr lang="en-GB" i="1" dirty="0" smtClean="0">
                <a:solidFill>
                  <a:schemeClr val="tx1"/>
                </a:solidFill>
              </a:rPr>
              <a:t>(Further guidance available in the Case Management Guidelines)</a:t>
            </a:r>
            <a:endParaRPr lang="en-GB" i="1" dirty="0">
              <a:solidFill>
                <a:schemeClr val="tx1"/>
              </a:solidFill>
            </a:endParaRPr>
          </a:p>
          <a:p>
            <a:pPr>
              <a:defRPr/>
            </a:pPr>
            <a:endParaRPr lang="en-GB" dirty="0">
              <a:solidFill>
                <a:schemeClr val="tx1"/>
              </a:solidFill>
            </a:endParaRPr>
          </a:p>
        </p:txBody>
      </p:sp>
    </p:spTree>
    <p:extLst>
      <p:ext uri="{BB962C8B-B14F-4D97-AF65-F5344CB8AC3E}">
        <p14:creationId xmlns:p14="http://schemas.microsoft.com/office/powerpoint/2010/main" val="78113999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defRPr/>
            </a:pPr>
            <a:r>
              <a:rPr lang="en-GB" b="1">
                <a:solidFill>
                  <a:schemeClr val="tx1"/>
                </a:solidFill>
              </a:rPr>
              <a:t>KEY LEARNING POINTS</a:t>
            </a:r>
          </a:p>
        </p:txBody>
      </p:sp>
      <p:sp>
        <p:nvSpPr>
          <p:cNvPr id="21507" name="Content Placeholder 2"/>
          <p:cNvSpPr>
            <a:spLocks noGrp="1"/>
          </p:cNvSpPr>
          <p:nvPr>
            <p:ph idx="1"/>
          </p:nvPr>
        </p:nvSpPr>
        <p:spPr>
          <a:xfrm>
            <a:off x="250825" y="1700213"/>
            <a:ext cx="8569325" cy="4392612"/>
          </a:xfrm>
        </p:spPr>
        <p:txBody>
          <a:bodyPr/>
          <a:lstStyle/>
          <a:p>
            <a:pPr marL="0" indent="0">
              <a:defRPr/>
            </a:pPr>
            <a:r>
              <a:rPr lang="en-GB" b="1" dirty="0">
                <a:solidFill>
                  <a:schemeClr val="tx1"/>
                </a:solidFill>
              </a:rPr>
              <a:t>Informed Consent / Assent </a:t>
            </a:r>
            <a:r>
              <a:rPr lang="en-GB" dirty="0">
                <a:solidFill>
                  <a:schemeClr val="tx1"/>
                </a:solidFill>
              </a:rPr>
              <a:t>requires us to share key information with children and families. </a:t>
            </a:r>
          </a:p>
          <a:p>
            <a:pPr marL="0" indent="0">
              <a:defRPr/>
            </a:pPr>
            <a:endParaRPr lang="en-GB" b="1" dirty="0">
              <a:solidFill>
                <a:schemeClr val="tx1"/>
              </a:solidFill>
            </a:endParaRPr>
          </a:p>
          <a:p>
            <a:pPr marL="0" indent="0">
              <a:defRPr/>
            </a:pPr>
            <a:r>
              <a:rPr lang="en-GB" b="1" dirty="0">
                <a:solidFill>
                  <a:schemeClr val="tx1"/>
                </a:solidFill>
              </a:rPr>
              <a:t>Need to Know: </a:t>
            </a:r>
            <a:r>
              <a:rPr lang="en-GB" dirty="0">
                <a:solidFill>
                  <a:schemeClr val="tx1"/>
                </a:solidFill>
              </a:rPr>
              <a:t>sharing relevant information only with those who need to know it to help protect children.</a:t>
            </a:r>
          </a:p>
          <a:p>
            <a:pPr marL="0" indent="0">
              <a:defRPr/>
            </a:pPr>
            <a:endParaRPr lang="en-GB" dirty="0">
              <a:solidFill>
                <a:schemeClr val="tx1"/>
              </a:solidFill>
            </a:endParaRPr>
          </a:p>
          <a:p>
            <a:pPr marL="0" indent="0">
              <a:defRPr/>
            </a:pPr>
            <a:r>
              <a:rPr lang="en-GB" b="1" dirty="0">
                <a:solidFill>
                  <a:schemeClr val="tx1"/>
                </a:solidFill>
              </a:rPr>
              <a:t>Confidentiality: </a:t>
            </a:r>
            <a:r>
              <a:rPr lang="en-GB" dirty="0">
                <a:solidFill>
                  <a:schemeClr val="tx1"/>
                </a:solidFill>
              </a:rPr>
              <a:t>incorporates informed consent, need to know and </a:t>
            </a:r>
            <a:r>
              <a:rPr lang="en-GB" b="1" dirty="0">
                <a:solidFill>
                  <a:schemeClr val="tx1"/>
                </a:solidFill>
              </a:rPr>
              <a:t>information management procedures </a:t>
            </a:r>
            <a:r>
              <a:rPr lang="en-GB" dirty="0">
                <a:solidFill>
                  <a:schemeClr val="tx1"/>
                </a:solidFill>
              </a:rPr>
              <a:t>(discussed next).</a:t>
            </a:r>
            <a:r>
              <a:rPr lang="en-GB" b="1" dirty="0">
                <a:solidFill>
                  <a:schemeClr val="tx1"/>
                </a:solidFill>
              </a:rPr>
              <a:t> </a:t>
            </a:r>
          </a:p>
          <a:p>
            <a:pPr marL="0" indent="0">
              <a:defRPr/>
            </a:pPr>
            <a:endParaRPr lang="en-GB" b="1" dirty="0">
              <a:solidFill>
                <a:schemeClr val="tx1"/>
              </a:solidFill>
            </a:endParaRPr>
          </a:p>
          <a:p>
            <a:pPr marL="0" indent="0">
              <a:defRPr/>
            </a:pPr>
            <a:r>
              <a:rPr lang="en-GB" b="1" dirty="0">
                <a:solidFill>
                  <a:schemeClr val="tx1"/>
                </a:solidFill>
              </a:rPr>
              <a:t>Mandatory reporting: </a:t>
            </a:r>
            <a:r>
              <a:rPr lang="en-GB" dirty="0">
                <a:solidFill>
                  <a:schemeClr val="tx1"/>
                </a:solidFill>
              </a:rPr>
              <a:t>if relevant, requires special procedures. </a:t>
            </a:r>
          </a:p>
        </p:txBody>
      </p:sp>
    </p:spTree>
    <p:extLst>
      <p:ext uri="{BB962C8B-B14F-4D97-AF65-F5344CB8AC3E}">
        <p14:creationId xmlns:p14="http://schemas.microsoft.com/office/powerpoint/2010/main" val="233463623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47291833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chemeClr val="tx1"/>
                </a:solidFill>
                <a:ea typeface="+mj-ea"/>
              </a:rPr>
              <a:t>exercise </a:t>
            </a:r>
            <a:r>
              <a:rPr lang="en-GB" dirty="0">
                <a:solidFill>
                  <a:schemeClr val="tx1"/>
                </a:solidFill>
                <a:ea typeface="+mj-ea"/>
              </a:rPr>
              <a:t>4</a:t>
            </a:r>
          </a:p>
        </p:txBody>
      </p:sp>
      <p:sp>
        <p:nvSpPr>
          <p:cNvPr id="22531" name="Text Placeholder 2"/>
          <p:cNvSpPr>
            <a:spLocks noGrp="1"/>
          </p:cNvSpPr>
          <p:nvPr>
            <p:ph type="body" idx="1"/>
          </p:nvPr>
        </p:nvSpPr>
        <p:spPr/>
        <p:txBody>
          <a:bodyPr/>
          <a:lstStyle/>
          <a:p>
            <a:pPr algn="ctr">
              <a:defRPr/>
            </a:pPr>
            <a:r>
              <a:rPr lang="en-GB" sz="4000" b="1">
                <a:solidFill>
                  <a:schemeClr val="tx1"/>
                </a:solidFill>
              </a:rPr>
              <a:t>Data Protection Protocols</a:t>
            </a:r>
          </a:p>
        </p:txBody>
      </p:sp>
    </p:spTree>
    <p:extLst>
      <p:ext uri="{BB962C8B-B14F-4D97-AF65-F5344CB8AC3E}">
        <p14:creationId xmlns:p14="http://schemas.microsoft.com/office/powerpoint/2010/main" val="38678738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defRPr/>
            </a:pPr>
            <a:r>
              <a:rPr lang="en-GB" b="1">
                <a:solidFill>
                  <a:schemeClr val="tx1"/>
                </a:solidFill>
              </a:rPr>
              <a:t>Information Management </a:t>
            </a:r>
          </a:p>
        </p:txBody>
      </p:sp>
      <p:sp>
        <p:nvSpPr>
          <p:cNvPr id="27651" name="Content Placeholder 2"/>
          <p:cNvSpPr>
            <a:spLocks noGrp="1"/>
          </p:cNvSpPr>
          <p:nvPr>
            <p:ph idx="1"/>
          </p:nvPr>
        </p:nvSpPr>
        <p:spPr>
          <a:xfrm>
            <a:off x="250825" y="1700213"/>
            <a:ext cx="8642350" cy="4392612"/>
          </a:xfrm>
        </p:spPr>
        <p:txBody>
          <a:bodyPr/>
          <a:lstStyle/>
          <a:p>
            <a:pPr marL="0" indent="0">
              <a:defRPr/>
            </a:pPr>
            <a:endParaRPr lang="en-US" altLang="en-US" dirty="0" smtClean="0">
              <a:solidFill>
                <a:schemeClr val="tx1"/>
              </a:solidFill>
              <a:ea typeface="ＭＳ Ｐゴシック" pitchFamily="34" charset="-128"/>
            </a:endParaRPr>
          </a:p>
          <a:p>
            <a:pPr marL="0" indent="0">
              <a:defRPr/>
            </a:pPr>
            <a:r>
              <a:rPr lang="en-US" altLang="en-US" dirty="0" smtClean="0">
                <a:solidFill>
                  <a:schemeClr val="tx1"/>
                </a:solidFill>
                <a:ea typeface="ＭＳ Ｐゴシック" pitchFamily="34" charset="-128"/>
              </a:rPr>
              <a:t>Personal information:</a:t>
            </a:r>
          </a:p>
          <a:p>
            <a:pPr marL="0" indent="0">
              <a:buFontTx/>
              <a:buChar char="•"/>
              <a:defRPr/>
            </a:pPr>
            <a:r>
              <a:rPr lang="en-US" altLang="en-US" dirty="0" smtClean="0">
                <a:solidFill>
                  <a:schemeClr val="tx1"/>
                </a:solidFill>
                <a:ea typeface="ＭＳ Ｐゴシック" pitchFamily="34" charset="-128"/>
              </a:rPr>
              <a:t>May be key for establishing the child’s identity and history, but;</a:t>
            </a:r>
          </a:p>
          <a:p>
            <a:pPr marL="0" indent="0">
              <a:buFont typeface="Wingdings" pitchFamily="2" charset="2"/>
              <a:buChar char="Ø"/>
              <a:defRPr/>
            </a:pPr>
            <a:r>
              <a:rPr lang="en-US" altLang="en-US" b="1" dirty="0" smtClean="0">
                <a:solidFill>
                  <a:schemeClr val="tx1"/>
                </a:solidFill>
                <a:ea typeface="ＭＳ Ｐゴシック" pitchFamily="34" charset="-128"/>
              </a:rPr>
              <a:t>Must be carefully safeguarded. </a:t>
            </a:r>
          </a:p>
          <a:p>
            <a:pPr marL="0" indent="0">
              <a:buFontTx/>
              <a:buChar char="•"/>
              <a:defRPr/>
            </a:pPr>
            <a:endParaRPr lang="en-US" altLang="en-US" dirty="0" smtClean="0">
              <a:solidFill>
                <a:schemeClr val="tx1"/>
              </a:solidFill>
              <a:ea typeface="ＭＳ Ｐゴシック" pitchFamily="34" charset="-128"/>
            </a:endParaRPr>
          </a:p>
          <a:p>
            <a:pPr marL="0" indent="0">
              <a:defRPr/>
            </a:pPr>
            <a:r>
              <a:rPr lang="en-US" altLang="en-US" dirty="0" smtClean="0">
                <a:solidFill>
                  <a:schemeClr val="tx1"/>
                </a:solidFill>
                <a:ea typeface="ＭＳ Ｐゴシック" pitchFamily="34" charset="-128"/>
              </a:rPr>
              <a:t>Good information management is a professional responsibility </a:t>
            </a:r>
          </a:p>
          <a:p>
            <a:pPr marL="0" indent="0">
              <a:buFontTx/>
              <a:buChar char="•"/>
              <a:defRPr/>
            </a:pPr>
            <a:endParaRPr lang="en-US" altLang="en-US" dirty="0" smtClean="0">
              <a:solidFill>
                <a:schemeClr val="tx1"/>
              </a:solidFill>
              <a:ea typeface="ＭＳ Ｐゴシック" pitchFamily="34" charset="-128"/>
            </a:endParaRPr>
          </a:p>
          <a:p>
            <a:pPr marL="0" indent="0">
              <a:buFontTx/>
              <a:buChar char="•"/>
              <a:defRPr/>
            </a:pPr>
            <a:r>
              <a:rPr lang="en-US" altLang="en-US" dirty="0" smtClean="0">
                <a:solidFill>
                  <a:schemeClr val="tx1"/>
                </a:solidFill>
                <a:ea typeface="ＭＳ Ｐゴシック" pitchFamily="34" charset="-128"/>
              </a:rPr>
              <a:t>It is governed by the case management principles and </a:t>
            </a:r>
          </a:p>
          <a:p>
            <a:pPr marL="0" indent="0">
              <a:buFont typeface="Wingdings" pitchFamily="2" charset="2"/>
              <a:buChar char="Ø"/>
              <a:defRPr/>
            </a:pPr>
            <a:r>
              <a:rPr lang="en-US" altLang="en-US" dirty="0" smtClean="0">
                <a:solidFill>
                  <a:schemeClr val="tx1"/>
                </a:solidFill>
                <a:ea typeface="ＭＳ Ｐゴシック" pitchFamily="34" charset="-128"/>
              </a:rPr>
              <a:t>Must be governed by a </a:t>
            </a:r>
            <a:r>
              <a:rPr lang="en-US" altLang="en-US" b="1" dirty="0" smtClean="0">
                <a:solidFill>
                  <a:schemeClr val="tx1"/>
                </a:solidFill>
                <a:ea typeface="ＭＳ Ｐゴシック" pitchFamily="34" charset="-128"/>
              </a:rPr>
              <a:t>data protection protocol</a:t>
            </a:r>
          </a:p>
          <a:p>
            <a:pPr marL="0" indent="0">
              <a:buFontTx/>
              <a:buChar char="•"/>
              <a:defRPr/>
            </a:pPr>
            <a:endParaRPr lang="en-GB" altLang="en-US" dirty="0" smtClean="0">
              <a:solidFill>
                <a:schemeClr val="tx1"/>
              </a:solidFill>
              <a:ea typeface="ＭＳ Ｐゴシック" pitchFamily="34" charset="-128"/>
            </a:endParaRPr>
          </a:p>
          <a:p>
            <a:pPr marL="0" indent="0">
              <a:defRPr/>
            </a:pPr>
            <a:endParaRPr lang="en-US" altLang="en-US" dirty="0" smtClean="0">
              <a:solidFill>
                <a:schemeClr val="tx1"/>
              </a:solidFill>
              <a:ea typeface="ＭＳ Ｐゴシック" pitchFamily="34" charset="-128"/>
            </a:endParaRPr>
          </a:p>
          <a:p>
            <a:pPr marL="0" indent="0">
              <a:defRPr/>
            </a:pPr>
            <a:endParaRPr lang="en-US" altLang="en-US" dirty="0" smtClean="0">
              <a:solidFill>
                <a:schemeClr val="tx1"/>
              </a:solidFill>
              <a:ea typeface="ＭＳ Ｐゴシック" pitchFamily="34" charset="-128"/>
            </a:endParaRPr>
          </a:p>
          <a:p>
            <a:pPr marL="0" indent="0">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21505985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65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defRPr/>
            </a:pPr>
            <a:r>
              <a:rPr lang="en-AU" altLang="en-US" b="1" dirty="0">
                <a:solidFill>
                  <a:schemeClr val="tx1"/>
                </a:solidFill>
                <a:ea typeface="ＭＳ Ｐゴシック" pitchFamily="34" charset="-128"/>
              </a:rPr>
              <a:t>Information Management refers to</a:t>
            </a:r>
            <a:endParaRPr lang="en-GB" b="1" dirty="0">
              <a:solidFill>
                <a:schemeClr val="tx1"/>
              </a:solidFill>
            </a:endParaRPr>
          </a:p>
        </p:txBody>
      </p:sp>
      <p:sp>
        <p:nvSpPr>
          <p:cNvPr id="24579" name="Content Placeholder 2"/>
          <p:cNvSpPr>
            <a:spLocks noGrp="1"/>
          </p:cNvSpPr>
          <p:nvPr>
            <p:ph idx="1"/>
          </p:nvPr>
        </p:nvSpPr>
        <p:spPr>
          <a:xfrm>
            <a:off x="250825" y="1700213"/>
            <a:ext cx="8497888" cy="4392612"/>
          </a:xfrm>
        </p:spPr>
        <p:txBody>
          <a:bodyPr/>
          <a:lstStyle/>
          <a:p>
            <a:pPr>
              <a:defRPr/>
            </a:pPr>
            <a:r>
              <a:rPr lang="en-AU" altLang="en-US" dirty="0" smtClean="0">
                <a:solidFill>
                  <a:schemeClr val="tx1"/>
                </a:solidFill>
                <a:ea typeface="ＭＳ Ｐゴシック" pitchFamily="34" charset="-128"/>
              </a:rPr>
              <a:t>The multiple steps of data:</a:t>
            </a:r>
          </a:p>
          <a:p>
            <a:pPr>
              <a:defRPr/>
            </a:pPr>
            <a:endParaRPr lang="en-GB" altLang="en-US" dirty="0" smtClean="0">
              <a:solidFill>
                <a:schemeClr val="tx1"/>
              </a:solidFill>
              <a:ea typeface="ＭＳ Ｐゴシック" pitchFamily="34" charset="-128"/>
            </a:endParaRPr>
          </a:p>
          <a:p>
            <a:pPr>
              <a:buFontTx/>
              <a:buChar char="•"/>
              <a:defRPr/>
            </a:pPr>
            <a:r>
              <a:rPr lang="en-AU" altLang="en-US" dirty="0" smtClean="0">
                <a:solidFill>
                  <a:schemeClr val="tx1"/>
                </a:solidFill>
                <a:ea typeface="ＭＳ Ｐゴシック" pitchFamily="34" charset="-128"/>
              </a:rPr>
              <a:t>Collection</a:t>
            </a:r>
            <a:endParaRPr lang="en-GB" altLang="en-US" dirty="0" smtClean="0">
              <a:solidFill>
                <a:schemeClr val="tx1"/>
              </a:solidFill>
              <a:ea typeface="ＭＳ Ｐゴシック" pitchFamily="34" charset="-128"/>
            </a:endParaRPr>
          </a:p>
          <a:p>
            <a:pPr>
              <a:buFontTx/>
              <a:buChar char="•"/>
              <a:defRPr/>
            </a:pPr>
            <a:r>
              <a:rPr lang="en-AU" altLang="en-US" dirty="0" smtClean="0">
                <a:solidFill>
                  <a:schemeClr val="tx1"/>
                </a:solidFill>
                <a:ea typeface="ＭＳ Ｐゴシック" pitchFamily="34" charset="-128"/>
              </a:rPr>
              <a:t>Processing</a:t>
            </a:r>
            <a:endParaRPr lang="en-GB" altLang="en-US" dirty="0" smtClean="0">
              <a:solidFill>
                <a:schemeClr val="tx1"/>
              </a:solidFill>
              <a:ea typeface="ＭＳ Ｐゴシック" pitchFamily="34" charset="-128"/>
            </a:endParaRPr>
          </a:p>
          <a:p>
            <a:pPr>
              <a:buFontTx/>
              <a:buChar char="•"/>
              <a:defRPr/>
            </a:pPr>
            <a:r>
              <a:rPr lang="en-AU" altLang="en-US" dirty="0" smtClean="0">
                <a:solidFill>
                  <a:schemeClr val="tx1"/>
                </a:solidFill>
                <a:ea typeface="ＭＳ Ｐゴシック" pitchFamily="34" charset="-128"/>
              </a:rPr>
              <a:t>Analysis</a:t>
            </a:r>
            <a:endParaRPr lang="en-GB" altLang="en-US" dirty="0" smtClean="0">
              <a:solidFill>
                <a:schemeClr val="tx1"/>
              </a:solidFill>
              <a:ea typeface="ＭＳ Ｐゴシック" pitchFamily="34" charset="-128"/>
            </a:endParaRPr>
          </a:p>
          <a:p>
            <a:pPr>
              <a:buFontTx/>
              <a:buChar char="•"/>
              <a:defRPr/>
            </a:pPr>
            <a:r>
              <a:rPr lang="en-AU" altLang="en-US" dirty="0" smtClean="0">
                <a:solidFill>
                  <a:schemeClr val="tx1"/>
                </a:solidFill>
                <a:ea typeface="ＭＳ Ｐゴシック" pitchFamily="34" charset="-128"/>
              </a:rPr>
              <a:t>Sharing and </a:t>
            </a:r>
            <a:endParaRPr lang="en-GB" altLang="en-US" dirty="0" smtClean="0">
              <a:solidFill>
                <a:schemeClr val="tx1"/>
              </a:solidFill>
              <a:ea typeface="ＭＳ Ｐゴシック" pitchFamily="34" charset="-128"/>
            </a:endParaRPr>
          </a:p>
          <a:p>
            <a:pPr>
              <a:buFontTx/>
              <a:buChar char="•"/>
              <a:defRPr/>
            </a:pPr>
            <a:r>
              <a:rPr lang="en-AU" altLang="en-US" dirty="0" smtClean="0">
                <a:solidFill>
                  <a:schemeClr val="tx1"/>
                </a:solidFill>
                <a:ea typeface="ＭＳ Ｐゴシック" pitchFamily="34" charset="-128"/>
              </a:rPr>
              <a:t>Storage</a:t>
            </a:r>
            <a:endParaRPr lang="en-GB" altLang="en-US" dirty="0" smtClean="0">
              <a:solidFill>
                <a:schemeClr val="tx1"/>
              </a:solidFill>
              <a:ea typeface="ＭＳ Ｐゴシック" pitchFamily="34" charset="-128"/>
            </a:endParaRPr>
          </a:p>
          <a:p>
            <a:pPr>
              <a:defRPr/>
            </a:pPr>
            <a:endParaRPr lang="en-AU" altLang="en-US" dirty="0" smtClean="0">
              <a:solidFill>
                <a:schemeClr val="tx1"/>
              </a:solidFill>
              <a:ea typeface="ＭＳ Ｐゴシック" pitchFamily="34" charset="-128"/>
            </a:endParaRPr>
          </a:p>
          <a:p>
            <a:pPr>
              <a:defRPr/>
            </a:pPr>
            <a:r>
              <a:rPr lang="en-AU" altLang="en-US" dirty="0" smtClean="0">
                <a:solidFill>
                  <a:schemeClr val="tx1"/>
                </a:solidFill>
                <a:ea typeface="ＭＳ Ｐゴシック" pitchFamily="34" charset="-128"/>
              </a:rPr>
              <a:t>All of which are governed by </a:t>
            </a:r>
            <a:r>
              <a:rPr lang="en-AU" altLang="en-US" b="1" dirty="0" smtClean="0">
                <a:solidFill>
                  <a:schemeClr val="tx1"/>
                </a:solidFill>
                <a:ea typeface="ＭＳ Ｐゴシック" pitchFamily="34" charset="-128"/>
              </a:rPr>
              <a:t>data protection protocols. </a:t>
            </a:r>
            <a:endParaRPr lang="en-GB" altLang="en-US" b="1" dirty="0" smtClean="0">
              <a:solidFill>
                <a:schemeClr val="tx1"/>
              </a:solidFill>
              <a:ea typeface="ＭＳ Ｐゴシック" pitchFamily="34" charset="-128"/>
            </a:endParaRPr>
          </a:p>
          <a:p>
            <a:pPr>
              <a:defRPr/>
            </a:pPr>
            <a:r>
              <a:rPr lang="en-AU" altLang="en-US" dirty="0" smtClean="0">
                <a:solidFill>
                  <a:schemeClr val="tx1"/>
                </a:solidFill>
                <a:ea typeface="ＭＳ Ｐゴシック" pitchFamily="34" charset="-128"/>
              </a:rPr>
              <a:t> </a:t>
            </a:r>
            <a:endParaRPr lang="en-GB" altLang="en-US" dirty="0" smtClean="0">
              <a:solidFill>
                <a:schemeClr val="tx1"/>
              </a:solidFill>
              <a:ea typeface="ＭＳ Ｐゴシック" pitchFamily="34" charset="-128"/>
            </a:endParaRPr>
          </a:p>
          <a:p>
            <a:pPr>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202480351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defRPr/>
            </a:pPr>
            <a:r>
              <a:rPr lang="en-GB" altLang="en-US" b="1" dirty="0" smtClean="0">
                <a:solidFill>
                  <a:schemeClr val="tx1"/>
                </a:solidFill>
                <a:ea typeface="ＭＳ Ｐゴシック" pitchFamily="34" charset="-128"/>
              </a:rPr>
              <a:t>Data Protection Protocols</a:t>
            </a:r>
          </a:p>
        </p:txBody>
      </p:sp>
      <p:sp>
        <p:nvSpPr>
          <p:cNvPr id="25603" name="Content Placeholder 2"/>
          <p:cNvSpPr>
            <a:spLocks noGrp="1"/>
          </p:cNvSpPr>
          <p:nvPr>
            <p:ph idx="1"/>
          </p:nvPr>
        </p:nvSpPr>
        <p:spPr>
          <a:xfrm>
            <a:off x="250825" y="1700213"/>
            <a:ext cx="8569325" cy="4392612"/>
          </a:xfrm>
        </p:spPr>
        <p:txBody>
          <a:bodyPr/>
          <a:lstStyle/>
          <a:p>
            <a:pPr>
              <a:defRPr/>
            </a:pPr>
            <a:endParaRPr lang="en-US" altLang="en-US" sz="2800" u="sng" dirty="0" smtClean="0">
              <a:solidFill>
                <a:schemeClr val="tx1"/>
              </a:solidFill>
              <a:ea typeface="ＭＳ Ｐゴシック" pitchFamily="34" charset="-128"/>
            </a:endParaRPr>
          </a:p>
          <a:p>
            <a:pPr>
              <a:defRPr/>
            </a:pPr>
            <a:r>
              <a:rPr lang="en-US" altLang="en-US" sz="2800" u="sng" dirty="0" smtClean="0">
                <a:solidFill>
                  <a:schemeClr val="tx1"/>
                </a:solidFill>
                <a:ea typeface="ＭＳ Ｐゴシック" pitchFamily="34" charset="-128"/>
              </a:rPr>
              <a:t>Collection: </a:t>
            </a:r>
            <a:r>
              <a:rPr lang="en-US" altLang="en-US" sz="2800" dirty="0" smtClean="0">
                <a:solidFill>
                  <a:schemeClr val="tx1"/>
                </a:solidFill>
                <a:ea typeface="ＭＳ Ｐゴシック" pitchFamily="34" charset="-128"/>
              </a:rPr>
              <a:t>Only information to be used for case management should be collected.  </a:t>
            </a:r>
            <a:endParaRPr lang="en-GB" altLang="en-US" sz="2800" dirty="0" smtClean="0">
              <a:solidFill>
                <a:schemeClr val="tx1"/>
              </a:solidFill>
              <a:ea typeface="ＭＳ Ｐゴシック" pitchFamily="34" charset="-128"/>
            </a:endParaRPr>
          </a:p>
          <a:p>
            <a:pPr>
              <a:defRPr/>
            </a:pPr>
            <a:r>
              <a:rPr lang="en-US" altLang="en-US" sz="2800" dirty="0" smtClean="0">
                <a:solidFill>
                  <a:schemeClr val="tx1"/>
                </a:solidFill>
                <a:ea typeface="ＭＳ Ｐゴシック" pitchFamily="34" charset="-128"/>
              </a:rPr>
              <a:t> </a:t>
            </a:r>
            <a:endParaRPr lang="en-GB" altLang="en-US" sz="2800" dirty="0" smtClean="0">
              <a:solidFill>
                <a:schemeClr val="tx1"/>
              </a:solidFill>
              <a:ea typeface="ＭＳ Ｐゴシック" pitchFamily="34" charset="-128"/>
            </a:endParaRPr>
          </a:p>
          <a:p>
            <a:pPr>
              <a:defRPr/>
            </a:pPr>
            <a:r>
              <a:rPr lang="en-AU" altLang="en-US" sz="2800" u="sng" dirty="0" smtClean="0">
                <a:solidFill>
                  <a:schemeClr val="tx1"/>
                </a:solidFill>
                <a:ea typeface="ＭＳ Ｐゴシック" pitchFamily="34" charset="-128"/>
              </a:rPr>
              <a:t>Analysis</a:t>
            </a:r>
            <a:r>
              <a:rPr lang="en-AU" altLang="en-US" sz="2800" dirty="0" smtClean="0">
                <a:solidFill>
                  <a:schemeClr val="tx1"/>
                </a:solidFill>
                <a:ea typeface="ＭＳ Ｐゴシック" pitchFamily="34" charset="-128"/>
              </a:rPr>
              <a:t>: Databases (e.g. IA CP IMS) make it easier to produce reports and analysis on case work, which supports design and implementation of services. </a:t>
            </a:r>
          </a:p>
          <a:p>
            <a:pPr>
              <a:defRPr/>
            </a:pPr>
            <a:endParaRPr lang="en-AU" altLang="en-US" sz="2800" dirty="0" smtClean="0">
              <a:solidFill>
                <a:schemeClr val="tx1"/>
              </a:solidFill>
              <a:ea typeface="ＭＳ Ｐゴシック" pitchFamily="34" charset="-128"/>
            </a:endParaRPr>
          </a:p>
        </p:txBody>
      </p:sp>
    </p:spTree>
    <p:extLst>
      <p:ext uri="{BB962C8B-B14F-4D97-AF65-F5344CB8AC3E}">
        <p14:creationId xmlns:p14="http://schemas.microsoft.com/office/powerpoint/2010/main" val="14371101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defRPr/>
            </a:pPr>
            <a:r>
              <a:rPr lang="en-GB" altLang="en-US" b="1" smtClean="0">
                <a:solidFill>
                  <a:schemeClr val="tx1"/>
                </a:solidFill>
                <a:ea typeface="ＭＳ Ｐゴシック" pitchFamily="34" charset="-128"/>
              </a:rPr>
              <a:t>Data Protection Protocols….</a:t>
            </a:r>
          </a:p>
        </p:txBody>
      </p:sp>
      <p:sp>
        <p:nvSpPr>
          <p:cNvPr id="26627" name="Content Placeholder 2"/>
          <p:cNvSpPr>
            <a:spLocks noGrp="1"/>
          </p:cNvSpPr>
          <p:nvPr>
            <p:ph idx="1"/>
          </p:nvPr>
        </p:nvSpPr>
        <p:spPr/>
        <p:txBody>
          <a:bodyPr/>
          <a:lstStyle/>
          <a:p>
            <a:pPr>
              <a:defRPr/>
            </a:pPr>
            <a:endParaRPr lang="en-AU" sz="2800" u="sng" dirty="0">
              <a:solidFill>
                <a:schemeClr val="tx1"/>
              </a:solidFill>
            </a:endParaRPr>
          </a:p>
          <a:p>
            <a:pPr>
              <a:defRPr/>
            </a:pPr>
            <a:r>
              <a:rPr lang="en-AU" sz="2800" u="sng" dirty="0">
                <a:solidFill>
                  <a:schemeClr val="tx1"/>
                </a:solidFill>
              </a:rPr>
              <a:t>Sharing</a:t>
            </a:r>
            <a:r>
              <a:rPr lang="en-AU" sz="2800" dirty="0">
                <a:solidFill>
                  <a:schemeClr val="tx1"/>
                </a:solidFill>
              </a:rPr>
              <a:t>: Any information sharing should be governed by a procedures developed at management level. </a:t>
            </a:r>
          </a:p>
          <a:p>
            <a:pPr>
              <a:defRPr/>
            </a:pPr>
            <a:endParaRPr lang="en-GB" sz="2800" dirty="0">
              <a:solidFill>
                <a:schemeClr val="tx1"/>
              </a:solidFill>
            </a:endParaRPr>
          </a:p>
          <a:p>
            <a:pPr>
              <a:defRPr/>
            </a:pPr>
            <a:r>
              <a:rPr lang="en-US" sz="2800" u="sng" dirty="0">
                <a:solidFill>
                  <a:schemeClr val="tx1"/>
                </a:solidFill>
              </a:rPr>
              <a:t>Data processing </a:t>
            </a:r>
            <a:r>
              <a:rPr lang="en-US" sz="2800" dirty="0">
                <a:solidFill>
                  <a:schemeClr val="tx1"/>
                </a:solidFill>
              </a:rPr>
              <a:t>/ Documentation: includes writing out case files / forms and entering data into electronic systems. </a:t>
            </a:r>
            <a:endParaRPr lang="en-GB" sz="2800" dirty="0">
              <a:solidFill>
                <a:schemeClr val="tx1"/>
              </a:solidFill>
            </a:endParaRPr>
          </a:p>
          <a:p>
            <a:pPr>
              <a:defRPr/>
            </a:pPr>
            <a:endParaRPr lang="en-GB" sz="2800" dirty="0">
              <a:solidFill>
                <a:schemeClr val="tx1"/>
              </a:solidFill>
            </a:endParaRPr>
          </a:p>
        </p:txBody>
      </p:sp>
    </p:spTree>
    <p:extLst>
      <p:ext uri="{BB962C8B-B14F-4D97-AF65-F5344CB8AC3E}">
        <p14:creationId xmlns:p14="http://schemas.microsoft.com/office/powerpoint/2010/main" val="48850698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defRPr/>
            </a:pPr>
            <a:r>
              <a:rPr lang="en-GB" b="1">
                <a:solidFill>
                  <a:schemeClr val="tx1"/>
                </a:solidFill>
              </a:rPr>
              <a:t>Information Management Group Work</a:t>
            </a:r>
          </a:p>
        </p:txBody>
      </p:sp>
      <p:sp>
        <p:nvSpPr>
          <p:cNvPr id="27651" name="Content Placeholder 2"/>
          <p:cNvSpPr>
            <a:spLocks noGrp="1"/>
          </p:cNvSpPr>
          <p:nvPr>
            <p:ph idx="1"/>
          </p:nvPr>
        </p:nvSpPr>
        <p:spPr/>
        <p:txBody>
          <a:bodyPr/>
          <a:lstStyle/>
          <a:p>
            <a:pPr>
              <a:defRPr/>
            </a:pPr>
            <a:endParaRPr lang="en-AU" sz="2800" b="1" dirty="0">
              <a:solidFill>
                <a:schemeClr val="tx1"/>
              </a:solidFill>
            </a:endParaRPr>
          </a:p>
          <a:p>
            <a:pPr>
              <a:defRPr/>
            </a:pPr>
            <a:r>
              <a:rPr lang="en-AU" sz="2800" b="1" dirty="0">
                <a:solidFill>
                  <a:schemeClr val="tx1"/>
                </a:solidFill>
              </a:rPr>
              <a:t>GROUPS 1 &amp; </a:t>
            </a:r>
            <a:r>
              <a:rPr lang="en-AU" sz="2800" b="1" dirty="0" smtClean="0">
                <a:solidFill>
                  <a:schemeClr val="tx1"/>
                </a:solidFill>
              </a:rPr>
              <a:t>2: </a:t>
            </a:r>
            <a:endParaRPr lang="en-GB" sz="3200" b="1" dirty="0" smtClean="0">
              <a:solidFill>
                <a:schemeClr val="tx1"/>
              </a:solidFill>
            </a:endParaRPr>
          </a:p>
          <a:p>
            <a:pPr>
              <a:buFontTx/>
              <a:buChar char="•"/>
              <a:defRPr/>
            </a:pPr>
            <a:r>
              <a:rPr lang="en-AU" sz="2800" dirty="0" smtClean="0">
                <a:solidFill>
                  <a:schemeClr val="tx1"/>
                </a:solidFill>
              </a:rPr>
              <a:t>What are some ways of protecting paper case files?</a:t>
            </a:r>
          </a:p>
          <a:p>
            <a:pPr>
              <a:defRPr/>
            </a:pPr>
            <a:endParaRPr lang="en-GB" sz="2800" dirty="0">
              <a:solidFill>
                <a:schemeClr val="tx1"/>
              </a:solidFill>
            </a:endParaRPr>
          </a:p>
          <a:p>
            <a:pPr>
              <a:defRPr/>
            </a:pPr>
            <a:r>
              <a:rPr lang="en-GB" sz="2800" b="1" dirty="0" smtClean="0">
                <a:solidFill>
                  <a:schemeClr val="tx1"/>
                </a:solidFill>
              </a:rPr>
              <a:t>GROUPS </a:t>
            </a:r>
            <a:r>
              <a:rPr lang="en-GB" sz="2800" b="1" dirty="0">
                <a:solidFill>
                  <a:schemeClr val="tx1"/>
                </a:solidFill>
              </a:rPr>
              <a:t>3 &amp; </a:t>
            </a:r>
            <a:r>
              <a:rPr lang="en-GB" sz="2800" b="1" dirty="0" smtClean="0">
                <a:solidFill>
                  <a:schemeClr val="tx1"/>
                </a:solidFill>
              </a:rPr>
              <a:t>4</a:t>
            </a:r>
          </a:p>
          <a:p>
            <a:pPr marL="342900" lvl="1" indent="-342900">
              <a:buFont typeface="Arial" charset="0"/>
              <a:buChar char="•"/>
              <a:defRPr/>
            </a:pPr>
            <a:r>
              <a:rPr lang="en-AU" sz="2800" dirty="0" smtClean="0">
                <a:solidFill>
                  <a:schemeClr val="tx1"/>
                </a:solidFill>
              </a:rPr>
              <a:t>What are some ways of protecting electronic records?</a:t>
            </a:r>
          </a:p>
          <a:p>
            <a:pPr marL="342900" lvl="1" indent="-342900">
              <a:buFontTx/>
              <a:buNone/>
              <a:defRPr/>
            </a:pPr>
            <a:endParaRPr lang="en-GB" sz="3200" dirty="0">
              <a:solidFill>
                <a:schemeClr val="tx1"/>
              </a:solidFill>
            </a:endParaRPr>
          </a:p>
          <a:p>
            <a:pPr>
              <a:defRPr/>
            </a:pPr>
            <a:endParaRPr lang="en-GB" sz="2800" dirty="0">
              <a:solidFill>
                <a:schemeClr val="tx1"/>
              </a:solidFill>
            </a:endParaRPr>
          </a:p>
        </p:txBody>
      </p:sp>
    </p:spTree>
    <p:extLst>
      <p:ext uri="{BB962C8B-B14F-4D97-AF65-F5344CB8AC3E}">
        <p14:creationId xmlns:p14="http://schemas.microsoft.com/office/powerpoint/2010/main" val="112288639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defRPr/>
            </a:pPr>
            <a:r>
              <a:rPr lang="en-US" b="1">
                <a:solidFill>
                  <a:schemeClr val="tx1"/>
                </a:solidFill>
              </a:rPr>
              <a:t>Paper-Based Information Management</a:t>
            </a:r>
            <a:endParaRPr lang="en-GB">
              <a:solidFill>
                <a:schemeClr val="tx1"/>
              </a:solidFill>
            </a:endParaRPr>
          </a:p>
        </p:txBody>
      </p:sp>
      <p:sp>
        <p:nvSpPr>
          <p:cNvPr id="3" name="Content Placeholder 2"/>
          <p:cNvSpPr>
            <a:spLocks noGrp="1"/>
          </p:cNvSpPr>
          <p:nvPr>
            <p:ph idx="1"/>
          </p:nvPr>
        </p:nvSpPr>
        <p:spPr>
          <a:xfrm>
            <a:off x="250825" y="1700213"/>
            <a:ext cx="8642350" cy="4392612"/>
          </a:xfrm>
        </p:spPr>
        <p:txBody>
          <a:bodyPr/>
          <a:lstStyle/>
          <a:p>
            <a:pPr>
              <a:defRPr/>
            </a:pPr>
            <a:endParaRPr lang="en-US" sz="2800" dirty="0" smtClean="0">
              <a:solidFill>
                <a:schemeClr val="tx1"/>
              </a:solidFill>
              <a:ea typeface="+mn-ea"/>
            </a:endParaRPr>
          </a:p>
          <a:p>
            <a:pPr>
              <a:defRPr/>
            </a:pPr>
            <a:r>
              <a:rPr lang="en-US" sz="2800" dirty="0" smtClean="0">
                <a:solidFill>
                  <a:schemeClr val="tx1"/>
                </a:solidFill>
                <a:ea typeface="+mn-ea"/>
              </a:rPr>
              <a:t>All paper-based information should be stored in:</a:t>
            </a:r>
            <a:endParaRPr lang="en-GB" sz="2800" dirty="0" smtClean="0">
              <a:solidFill>
                <a:schemeClr val="tx1"/>
              </a:solidFill>
              <a:ea typeface="+mn-ea"/>
            </a:endParaRPr>
          </a:p>
          <a:p>
            <a:pPr marL="400050">
              <a:buFont typeface="Arial" pitchFamily="34" charset="0"/>
              <a:buChar char="•"/>
              <a:defRPr/>
            </a:pPr>
            <a:endParaRPr lang="en-US" sz="2800" dirty="0" smtClean="0">
              <a:solidFill>
                <a:schemeClr val="tx1"/>
              </a:solidFill>
              <a:ea typeface="+mn-ea"/>
            </a:endParaRPr>
          </a:p>
          <a:p>
            <a:pPr marL="400050">
              <a:buFont typeface="Arial" pitchFamily="34" charset="0"/>
              <a:buChar char="•"/>
              <a:defRPr/>
            </a:pPr>
            <a:r>
              <a:rPr lang="en-US" sz="2800" b="1" dirty="0" smtClean="0">
                <a:solidFill>
                  <a:schemeClr val="tx1"/>
                </a:solidFill>
                <a:ea typeface="+mn-ea"/>
              </a:rPr>
              <a:t>Locked, fireproof, metal cabinets </a:t>
            </a:r>
            <a:r>
              <a:rPr lang="en-US" sz="2800" dirty="0" smtClean="0">
                <a:solidFill>
                  <a:schemeClr val="tx1"/>
                </a:solidFill>
                <a:ea typeface="+mn-ea"/>
              </a:rPr>
              <a:t>exclusively </a:t>
            </a:r>
            <a:r>
              <a:rPr lang="en-US" sz="2800" dirty="0">
                <a:solidFill>
                  <a:schemeClr val="tx1"/>
                </a:solidFill>
                <a:ea typeface="+mn-ea"/>
              </a:rPr>
              <a:t>used </a:t>
            </a:r>
            <a:r>
              <a:rPr lang="en-US" sz="2800" dirty="0" smtClean="0">
                <a:solidFill>
                  <a:schemeClr val="tx1"/>
                </a:solidFill>
                <a:ea typeface="+mn-ea"/>
              </a:rPr>
              <a:t>for this or</a:t>
            </a:r>
            <a:endParaRPr lang="en-GB" sz="2800" dirty="0" smtClean="0">
              <a:solidFill>
                <a:schemeClr val="tx1"/>
              </a:solidFill>
              <a:ea typeface="+mn-ea"/>
            </a:endParaRPr>
          </a:p>
          <a:p>
            <a:pPr marL="400050">
              <a:buFont typeface="Arial" pitchFamily="34" charset="0"/>
              <a:buChar char="•"/>
              <a:defRPr/>
            </a:pPr>
            <a:endParaRPr lang="en-US" sz="2800" dirty="0" smtClean="0">
              <a:solidFill>
                <a:schemeClr val="tx1"/>
              </a:solidFill>
              <a:ea typeface="+mn-ea"/>
            </a:endParaRPr>
          </a:p>
          <a:p>
            <a:pPr marL="400050">
              <a:buFont typeface="Arial" pitchFamily="34" charset="0"/>
              <a:buChar char="•"/>
              <a:defRPr/>
            </a:pPr>
            <a:r>
              <a:rPr lang="en-US" sz="2800" dirty="0" smtClean="0">
                <a:solidFill>
                  <a:schemeClr val="tx1"/>
                </a:solidFill>
                <a:ea typeface="+mn-ea"/>
              </a:rPr>
              <a:t>Stored </a:t>
            </a:r>
            <a:r>
              <a:rPr lang="en-US" sz="2800" dirty="0">
                <a:solidFill>
                  <a:schemeClr val="tx1"/>
                </a:solidFill>
                <a:ea typeface="+mn-ea"/>
              </a:rPr>
              <a:t>elsewhere </a:t>
            </a:r>
            <a:r>
              <a:rPr lang="en-US" sz="2800" dirty="0" smtClean="0">
                <a:solidFill>
                  <a:schemeClr val="tx1"/>
                </a:solidFill>
                <a:ea typeface="+mn-ea"/>
              </a:rPr>
              <a:t>/ outside of the country.</a:t>
            </a:r>
          </a:p>
          <a:p>
            <a:pPr marL="0" indent="0">
              <a:defRPr/>
            </a:pPr>
            <a:endParaRPr lang="en-GB" sz="2800" dirty="0" smtClean="0">
              <a:solidFill>
                <a:schemeClr val="tx1"/>
              </a:solidFill>
              <a:ea typeface="+mn-ea"/>
            </a:endParaRPr>
          </a:p>
          <a:p>
            <a:pPr marL="0" indent="0">
              <a:defRPr/>
            </a:pPr>
            <a:endParaRPr lang="en-GB" sz="2800" dirty="0">
              <a:solidFill>
                <a:schemeClr val="tx1"/>
              </a:solidFill>
              <a:ea typeface="+mn-ea"/>
            </a:endParaRPr>
          </a:p>
          <a:p>
            <a:pPr marL="0" indent="0" algn="ctr">
              <a:defRPr/>
            </a:pPr>
            <a:r>
              <a:rPr lang="en-GB" sz="1600" dirty="0" smtClean="0">
                <a:solidFill>
                  <a:schemeClr val="tx1"/>
                </a:solidFill>
                <a:ea typeface="+mn-ea"/>
              </a:rPr>
              <a:t>Minimum Standard 5: Information Management</a:t>
            </a:r>
            <a:endParaRPr lang="en-GB" sz="1600" dirty="0">
              <a:solidFill>
                <a:schemeClr val="tx1"/>
              </a:solidFill>
              <a:ea typeface="+mn-ea"/>
            </a:endParaRPr>
          </a:p>
        </p:txBody>
      </p:sp>
    </p:spTree>
    <p:extLst>
      <p:ext uri="{BB962C8B-B14F-4D97-AF65-F5344CB8AC3E}">
        <p14:creationId xmlns:p14="http://schemas.microsoft.com/office/powerpoint/2010/main" val="324090572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4406900"/>
            <a:ext cx="3922713" cy="1362075"/>
          </a:xfrm>
        </p:spPr>
        <p:txBody>
          <a:bodyPr/>
          <a:lstStyle/>
          <a:p>
            <a:pPr>
              <a:defRPr/>
            </a:pPr>
            <a:r>
              <a:rPr lang="en-GB" dirty="0" smtClean="0">
                <a:solidFill>
                  <a:schemeClr val="tx1"/>
                </a:solidFill>
                <a:ea typeface="+mj-ea"/>
              </a:rPr>
              <a:t>Exercise 1</a:t>
            </a:r>
            <a:endParaRPr lang="en-GB" dirty="0">
              <a:solidFill>
                <a:schemeClr val="tx1"/>
              </a:solidFill>
              <a:ea typeface="+mj-ea"/>
            </a:endParaRPr>
          </a:p>
        </p:txBody>
      </p:sp>
      <p:sp>
        <p:nvSpPr>
          <p:cNvPr id="4099" name="Text Placeholder 2"/>
          <p:cNvSpPr>
            <a:spLocks noGrp="1"/>
          </p:cNvSpPr>
          <p:nvPr>
            <p:ph type="body" idx="1"/>
          </p:nvPr>
        </p:nvSpPr>
        <p:spPr>
          <a:xfrm>
            <a:off x="4572000" y="2433638"/>
            <a:ext cx="3922713" cy="1500187"/>
          </a:xfrm>
        </p:spPr>
        <p:txBody>
          <a:bodyPr/>
          <a:lstStyle/>
          <a:p>
            <a:pPr algn="ctr">
              <a:defRPr/>
            </a:pPr>
            <a:r>
              <a:rPr lang="en-GB" sz="4000" b="1" dirty="0">
                <a:solidFill>
                  <a:schemeClr val="tx1"/>
                </a:solidFill>
              </a:rPr>
              <a:t>Which Principles?</a:t>
            </a:r>
          </a:p>
          <a:p>
            <a:pPr algn="ctr">
              <a:defRPr/>
            </a:pPr>
            <a:r>
              <a:rPr lang="en-GB" sz="4000" b="1" dirty="0">
                <a:solidFill>
                  <a:schemeClr val="tx1"/>
                </a:solidFill>
              </a:rPr>
              <a:t> </a:t>
            </a:r>
          </a:p>
        </p:txBody>
      </p:sp>
      <p:pic>
        <p:nvPicPr>
          <p:cNvPr id="993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1844675"/>
            <a:ext cx="33845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87375" y="4754563"/>
            <a:ext cx="2246313" cy="247650"/>
          </a:xfrm>
          <a:prstGeom prst="rect">
            <a:avLst/>
          </a:prstGeom>
          <a:noFill/>
        </p:spPr>
        <p:txBody>
          <a:bodyPr wrap="none">
            <a:spAutoFit/>
          </a:bodyPr>
          <a:lstStyle/>
          <a:p>
            <a:pPr fontAlgn="base">
              <a:spcBef>
                <a:spcPct val="0"/>
              </a:spcBef>
              <a:spcAft>
                <a:spcPct val="0"/>
              </a:spcAft>
              <a:defRPr/>
            </a:pPr>
            <a:r>
              <a:rPr lang="en-GB" sz="1000" dirty="0">
                <a:solidFill>
                  <a:srgbClr val="FFFFFF"/>
                </a:solidFill>
              </a:rPr>
              <a:t>Photo: International Rescue Committee</a:t>
            </a:r>
          </a:p>
        </p:txBody>
      </p:sp>
    </p:spTree>
    <p:extLst>
      <p:ext uri="{BB962C8B-B14F-4D97-AF65-F5344CB8AC3E}">
        <p14:creationId xmlns:p14="http://schemas.microsoft.com/office/powerpoint/2010/main" val="124957475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defRPr/>
            </a:pPr>
            <a:r>
              <a:rPr lang="en-US" b="1">
                <a:solidFill>
                  <a:schemeClr val="tx1"/>
                </a:solidFill>
              </a:rPr>
              <a:t>Paper-Based Information Management</a:t>
            </a:r>
            <a:endParaRPr lang="en-GB">
              <a:solidFill>
                <a:schemeClr val="tx1"/>
              </a:solidFill>
            </a:endParaRPr>
          </a:p>
        </p:txBody>
      </p:sp>
      <p:sp>
        <p:nvSpPr>
          <p:cNvPr id="3" name="Content Placeholder 2"/>
          <p:cNvSpPr>
            <a:spLocks noGrp="1"/>
          </p:cNvSpPr>
          <p:nvPr>
            <p:ph idx="1"/>
          </p:nvPr>
        </p:nvSpPr>
        <p:spPr/>
        <p:txBody>
          <a:bodyPr/>
          <a:lstStyle/>
          <a:p>
            <a:pPr marL="0" indent="0">
              <a:defRPr/>
            </a:pPr>
            <a:r>
              <a:rPr lang="en-US" sz="2800" dirty="0" smtClean="0">
                <a:solidFill>
                  <a:schemeClr val="tx1"/>
                </a:solidFill>
                <a:ea typeface="+mn-ea"/>
              </a:rPr>
              <a:t>If </a:t>
            </a:r>
            <a:r>
              <a:rPr lang="en-US" sz="2800" dirty="0">
                <a:solidFill>
                  <a:schemeClr val="tx1"/>
                </a:solidFill>
                <a:ea typeface="+mn-ea"/>
              </a:rPr>
              <a:t>files are kept locally: </a:t>
            </a:r>
          </a:p>
          <a:p>
            <a:pPr>
              <a:buFont typeface="Arial" panose="020B0604020202020204" pitchFamily="34" charset="0"/>
              <a:buChar char="•"/>
              <a:defRPr/>
            </a:pPr>
            <a:endParaRPr lang="en-US" sz="2800" dirty="0" smtClean="0">
              <a:solidFill>
                <a:schemeClr val="tx1"/>
              </a:solidFill>
              <a:ea typeface="+mn-ea"/>
            </a:endParaRPr>
          </a:p>
          <a:p>
            <a:pPr>
              <a:buFont typeface="Arial" panose="020B0604020202020204" pitchFamily="34" charset="0"/>
              <a:buChar char="•"/>
              <a:defRPr/>
            </a:pPr>
            <a:r>
              <a:rPr lang="en-US" sz="2800" dirty="0" smtClean="0">
                <a:solidFill>
                  <a:schemeClr val="tx1"/>
                </a:solidFill>
                <a:ea typeface="+mn-ea"/>
              </a:rPr>
              <a:t>Keep </a:t>
            </a:r>
            <a:r>
              <a:rPr lang="en-US" sz="2800" dirty="0">
                <a:solidFill>
                  <a:schemeClr val="tx1"/>
                </a:solidFill>
                <a:ea typeface="+mn-ea"/>
              </a:rPr>
              <a:t>a </a:t>
            </a:r>
            <a:r>
              <a:rPr lang="en-US" sz="2800" b="1" dirty="0">
                <a:solidFill>
                  <a:schemeClr val="tx1"/>
                </a:solidFill>
                <a:ea typeface="+mn-ea"/>
              </a:rPr>
              <a:t>copy</a:t>
            </a:r>
            <a:r>
              <a:rPr lang="en-US" sz="2800" dirty="0">
                <a:solidFill>
                  <a:schemeClr val="tx1"/>
                </a:solidFill>
                <a:ea typeface="+mn-ea"/>
              </a:rPr>
              <a:t> at a </a:t>
            </a:r>
            <a:r>
              <a:rPr lang="en-US" sz="2800" b="1" dirty="0">
                <a:solidFill>
                  <a:schemeClr val="tx1"/>
                </a:solidFill>
                <a:ea typeface="+mn-ea"/>
              </a:rPr>
              <a:t>central location </a:t>
            </a:r>
            <a:r>
              <a:rPr lang="en-US" sz="2800" dirty="0">
                <a:solidFill>
                  <a:schemeClr val="tx1"/>
                </a:solidFill>
                <a:ea typeface="+mn-ea"/>
              </a:rPr>
              <a:t>in case of </a:t>
            </a:r>
            <a:r>
              <a:rPr lang="en-US" sz="2800" b="1" dirty="0">
                <a:solidFill>
                  <a:schemeClr val="tx1"/>
                </a:solidFill>
                <a:ea typeface="+mn-ea"/>
              </a:rPr>
              <a:t>loss/need to destroy </a:t>
            </a:r>
            <a:r>
              <a:rPr lang="en-US" sz="2800" dirty="0">
                <a:solidFill>
                  <a:schemeClr val="tx1"/>
                </a:solidFill>
                <a:ea typeface="+mn-ea"/>
              </a:rPr>
              <a:t>due to insecurity.</a:t>
            </a:r>
          </a:p>
          <a:p>
            <a:pPr>
              <a:buFont typeface="Arial" panose="020B0604020202020204" pitchFamily="34" charset="0"/>
              <a:buChar char="•"/>
              <a:defRPr/>
            </a:pPr>
            <a:r>
              <a:rPr lang="en-US" sz="2800" b="1" dirty="0">
                <a:solidFill>
                  <a:schemeClr val="tx1"/>
                </a:solidFill>
                <a:ea typeface="+mn-ea"/>
              </a:rPr>
              <a:t>Closed / transferred cases </a:t>
            </a:r>
            <a:r>
              <a:rPr lang="en-US" sz="2800" dirty="0">
                <a:solidFill>
                  <a:schemeClr val="tx1"/>
                </a:solidFill>
                <a:ea typeface="+mn-ea"/>
              </a:rPr>
              <a:t>can be sent to the central location and </a:t>
            </a:r>
            <a:r>
              <a:rPr lang="en-US" sz="2800" b="1" dirty="0">
                <a:solidFill>
                  <a:schemeClr val="tx1"/>
                </a:solidFill>
                <a:ea typeface="+mn-ea"/>
              </a:rPr>
              <a:t>stored separately </a:t>
            </a:r>
            <a:r>
              <a:rPr lang="en-US" sz="2800" dirty="0">
                <a:solidFill>
                  <a:schemeClr val="tx1"/>
                </a:solidFill>
                <a:ea typeface="+mn-ea"/>
              </a:rPr>
              <a:t>from copies of open files.  </a:t>
            </a:r>
          </a:p>
          <a:p>
            <a:pPr>
              <a:buFont typeface="Arial" panose="020B0604020202020204" pitchFamily="34" charset="0"/>
              <a:buChar char="•"/>
              <a:defRPr/>
            </a:pPr>
            <a:r>
              <a:rPr lang="en-US" sz="2800" dirty="0">
                <a:solidFill>
                  <a:schemeClr val="tx1"/>
                </a:solidFill>
                <a:ea typeface="+mn-ea"/>
              </a:rPr>
              <a:t>If a case needs </a:t>
            </a:r>
            <a:r>
              <a:rPr lang="en-US" sz="2800" b="1" dirty="0">
                <a:solidFill>
                  <a:schemeClr val="tx1"/>
                </a:solidFill>
                <a:ea typeface="+mn-ea"/>
              </a:rPr>
              <a:t>re-opening </a:t>
            </a:r>
            <a:r>
              <a:rPr lang="en-US" sz="2800" dirty="0">
                <a:solidFill>
                  <a:schemeClr val="tx1"/>
                </a:solidFill>
                <a:ea typeface="+mn-ea"/>
              </a:rPr>
              <a:t>it can be </a:t>
            </a:r>
            <a:r>
              <a:rPr lang="en-US" sz="2800" b="1" dirty="0">
                <a:solidFill>
                  <a:schemeClr val="tx1"/>
                </a:solidFill>
                <a:ea typeface="+mn-ea"/>
              </a:rPr>
              <a:t>requested</a:t>
            </a:r>
            <a:r>
              <a:rPr lang="en-US" sz="2800" dirty="0">
                <a:solidFill>
                  <a:schemeClr val="tx1"/>
                </a:solidFill>
                <a:ea typeface="+mn-ea"/>
              </a:rPr>
              <a:t>. </a:t>
            </a:r>
          </a:p>
          <a:p>
            <a:pPr>
              <a:defRPr/>
            </a:pPr>
            <a:endParaRPr lang="en-GB" sz="2800" dirty="0">
              <a:solidFill>
                <a:schemeClr val="tx1"/>
              </a:solidFill>
              <a:ea typeface="+mn-ea"/>
            </a:endParaRPr>
          </a:p>
        </p:txBody>
      </p:sp>
    </p:spTree>
    <p:extLst>
      <p:ext uri="{BB962C8B-B14F-4D97-AF65-F5344CB8AC3E}">
        <p14:creationId xmlns:p14="http://schemas.microsoft.com/office/powerpoint/2010/main" val="30668715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defRPr/>
            </a:pPr>
            <a:r>
              <a:rPr lang="en-US" b="1">
                <a:solidFill>
                  <a:schemeClr val="tx1"/>
                </a:solidFill>
              </a:rPr>
              <a:t>Electronic Information Management</a:t>
            </a:r>
            <a:endParaRPr lang="en-GB">
              <a:solidFill>
                <a:schemeClr val="tx1"/>
              </a:solidFill>
            </a:endParaRPr>
          </a:p>
        </p:txBody>
      </p:sp>
      <p:sp>
        <p:nvSpPr>
          <p:cNvPr id="38915" name="Content Placeholder 2"/>
          <p:cNvSpPr>
            <a:spLocks noGrp="1"/>
          </p:cNvSpPr>
          <p:nvPr>
            <p:ph idx="1"/>
          </p:nvPr>
        </p:nvSpPr>
        <p:spPr>
          <a:xfrm>
            <a:off x="250825" y="1700213"/>
            <a:ext cx="8785225" cy="4392612"/>
          </a:xfrm>
        </p:spPr>
        <p:txBody>
          <a:bodyPr/>
          <a:lstStyle/>
          <a:p>
            <a:pPr marL="0" indent="0">
              <a:defRPr/>
            </a:pPr>
            <a:endParaRPr lang="en-US" sz="2800" dirty="0" smtClean="0">
              <a:solidFill>
                <a:schemeClr val="tx1"/>
              </a:solidFill>
              <a:ea typeface="+mn-ea"/>
            </a:endParaRPr>
          </a:p>
          <a:p>
            <a:pPr marL="0" indent="0">
              <a:defRPr/>
            </a:pPr>
            <a:r>
              <a:rPr lang="en-US" sz="2800" dirty="0" smtClean="0">
                <a:solidFill>
                  <a:schemeClr val="tx1"/>
                </a:solidFill>
                <a:ea typeface="+mn-ea"/>
              </a:rPr>
              <a:t>Personal information shared electronically should be:</a:t>
            </a:r>
          </a:p>
          <a:p>
            <a:pPr marL="0" indent="0">
              <a:defRPr/>
            </a:pPr>
            <a:endParaRPr lang="en-US" sz="2800" dirty="0">
              <a:solidFill>
                <a:schemeClr val="tx1"/>
              </a:solidFill>
              <a:ea typeface="+mn-ea"/>
            </a:endParaRPr>
          </a:p>
          <a:p>
            <a:pPr>
              <a:buFont typeface="Wingdings" panose="05000000000000000000" pitchFamily="2" charset="2"/>
              <a:buChar char="ü"/>
              <a:defRPr/>
            </a:pPr>
            <a:r>
              <a:rPr lang="en-US" sz="2800" dirty="0" smtClean="0">
                <a:solidFill>
                  <a:schemeClr val="tx1"/>
                </a:solidFill>
                <a:ea typeface="+mn-ea"/>
              </a:rPr>
              <a:t>Sent as a separate </a:t>
            </a:r>
            <a:r>
              <a:rPr lang="en-US" sz="2800" b="1" dirty="0" smtClean="0">
                <a:solidFill>
                  <a:schemeClr val="tx1"/>
                </a:solidFill>
                <a:ea typeface="+mn-ea"/>
              </a:rPr>
              <a:t>attachment</a:t>
            </a:r>
            <a:r>
              <a:rPr lang="en-US" sz="2800" dirty="0" smtClean="0">
                <a:solidFill>
                  <a:schemeClr val="tx1"/>
                </a:solidFill>
                <a:ea typeface="+mn-ea"/>
              </a:rPr>
              <a:t> that is </a:t>
            </a:r>
            <a:r>
              <a:rPr lang="en-US" sz="2800" b="1" dirty="0" smtClean="0">
                <a:solidFill>
                  <a:schemeClr val="tx1"/>
                </a:solidFill>
                <a:ea typeface="+mn-ea"/>
              </a:rPr>
              <a:t>password protected. </a:t>
            </a:r>
          </a:p>
          <a:p>
            <a:pPr>
              <a:buFont typeface="Wingdings" panose="05000000000000000000" pitchFamily="2" charset="2"/>
              <a:buChar char="ü"/>
              <a:defRPr/>
            </a:pPr>
            <a:r>
              <a:rPr lang="en-US" sz="2800" dirty="0" smtClean="0">
                <a:solidFill>
                  <a:schemeClr val="tx1"/>
                </a:solidFill>
                <a:ea typeface="+mn-ea"/>
              </a:rPr>
              <a:t>(Where possible) </a:t>
            </a:r>
            <a:r>
              <a:rPr lang="en-US" sz="2800" b="1" dirty="0" smtClean="0">
                <a:solidFill>
                  <a:schemeClr val="tx1"/>
                </a:solidFill>
                <a:ea typeface="+mn-ea"/>
              </a:rPr>
              <a:t>encrypted</a:t>
            </a:r>
            <a:r>
              <a:rPr lang="en-US" sz="2800" dirty="0" smtClean="0">
                <a:solidFill>
                  <a:schemeClr val="tx1"/>
                </a:solidFill>
                <a:ea typeface="+mn-ea"/>
              </a:rPr>
              <a:t> </a:t>
            </a:r>
            <a:r>
              <a:rPr lang="en-US" sz="2800" dirty="0">
                <a:solidFill>
                  <a:schemeClr val="tx1"/>
                </a:solidFill>
                <a:ea typeface="+mn-ea"/>
              </a:rPr>
              <a:t>and sent through the </a:t>
            </a:r>
            <a:r>
              <a:rPr lang="en-US" sz="2800" dirty="0" smtClean="0">
                <a:solidFill>
                  <a:schemeClr val="tx1"/>
                </a:solidFill>
                <a:ea typeface="+mn-ea"/>
              </a:rPr>
              <a:t>web.</a:t>
            </a:r>
            <a:endParaRPr lang="en-US" sz="2800" dirty="0">
              <a:solidFill>
                <a:schemeClr val="tx1"/>
              </a:solidFill>
              <a:ea typeface="+mn-ea"/>
            </a:endParaRPr>
          </a:p>
          <a:p>
            <a:pPr marL="0" indent="0" algn="ctr">
              <a:defRPr/>
            </a:pPr>
            <a:r>
              <a:rPr lang="en-GB" sz="1600" dirty="0">
                <a:solidFill>
                  <a:schemeClr val="tx1"/>
                </a:solidFill>
              </a:rPr>
              <a:t>Minimum Standard 5: Information Management</a:t>
            </a:r>
          </a:p>
          <a:p>
            <a:pPr marL="0" indent="0">
              <a:defRPr/>
            </a:pPr>
            <a:endParaRPr lang="en-US" sz="2800" dirty="0" smtClean="0">
              <a:solidFill>
                <a:schemeClr val="tx1"/>
              </a:solidFill>
              <a:ea typeface="+mn-ea"/>
            </a:endParaRPr>
          </a:p>
          <a:p>
            <a:pPr>
              <a:buFontTx/>
              <a:buChar char="•"/>
              <a:defRPr/>
            </a:pPr>
            <a:r>
              <a:rPr lang="en-US" sz="2800" dirty="0" smtClean="0">
                <a:solidFill>
                  <a:schemeClr val="tx1"/>
                </a:solidFill>
                <a:ea typeface="+mn-ea"/>
              </a:rPr>
              <a:t>Sharing </a:t>
            </a:r>
            <a:r>
              <a:rPr lang="en-AU" sz="2800" dirty="0" smtClean="0">
                <a:solidFill>
                  <a:schemeClr val="tx1"/>
                </a:solidFill>
                <a:ea typeface="+mn-ea"/>
              </a:rPr>
              <a:t>information in </a:t>
            </a:r>
            <a:r>
              <a:rPr lang="en-AU" sz="2800" dirty="0">
                <a:solidFill>
                  <a:schemeClr val="tx1"/>
                </a:solidFill>
                <a:ea typeface="+mn-ea"/>
              </a:rPr>
              <a:t>emails </a:t>
            </a:r>
            <a:r>
              <a:rPr lang="en-AU" sz="2800" dirty="0" smtClean="0">
                <a:solidFill>
                  <a:schemeClr val="tx1"/>
                </a:solidFill>
                <a:ea typeface="+mn-ea"/>
              </a:rPr>
              <a:t>subject/body is not ok.  </a:t>
            </a:r>
          </a:p>
          <a:p>
            <a:pPr>
              <a:defRPr/>
            </a:pPr>
            <a:endParaRPr lang="en-US" sz="2800" dirty="0" smtClean="0">
              <a:solidFill>
                <a:schemeClr val="tx1"/>
              </a:solidFill>
              <a:ea typeface="+mn-ea"/>
            </a:endParaRPr>
          </a:p>
          <a:p>
            <a:pPr>
              <a:defRPr/>
            </a:pPr>
            <a:endParaRPr lang="en-GB" sz="2800" dirty="0">
              <a:solidFill>
                <a:schemeClr val="tx1"/>
              </a:solidFill>
              <a:ea typeface="+mn-ea"/>
            </a:endParaRPr>
          </a:p>
          <a:p>
            <a:pPr>
              <a:buFontTx/>
              <a:buChar char="•"/>
              <a:defRPr/>
            </a:pPr>
            <a:endParaRPr lang="en-GB" sz="2800" dirty="0" smtClean="0">
              <a:solidFill>
                <a:schemeClr val="tx1"/>
              </a:solidFill>
              <a:ea typeface="+mn-ea"/>
            </a:endParaRPr>
          </a:p>
        </p:txBody>
      </p:sp>
    </p:spTree>
    <p:extLst>
      <p:ext uri="{BB962C8B-B14F-4D97-AF65-F5344CB8AC3E}">
        <p14:creationId xmlns:p14="http://schemas.microsoft.com/office/powerpoint/2010/main" val="66251837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defRPr/>
            </a:pPr>
            <a:r>
              <a:rPr lang="en-US" b="1">
                <a:solidFill>
                  <a:schemeClr val="tx1"/>
                </a:solidFill>
              </a:rPr>
              <a:t>Electronic Information Management</a:t>
            </a:r>
            <a:endParaRPr lang="en-GB">
              <a:solidFill>
                <a:schemeClr val="tx1"/>
              </a:solidFill>
            </a:endParaRPr>
          </a:p>
        </p:txBody>
      </p:sp>
      <p:sp>
        <p:nvSpPr>
          <p:cNvPr id="3" name="Content Placeholder 2"/>
          <p:cNvSpPr>
            <a:spLocks noGrp="1"/>
          </p:cNvSpPr>
          <p:nvPr>
            <p:ph idx="1"/>
          </p:nvPr>
        </p:nvSpPr>
        <p:spPr/>
        <p:txBody>
          <a:bodyPr/>
          <a:lstStyle/>
          <a:p>
            <a:pPr marL="57150" indent="0">
              <a:defRPr/>
            </a:pPr>
            <a:endParaRPr lang="en-US" sz="2800" dirty="0" smtClean="0">
              <a:solidFill>
                <a:schemeClr val="tx1"/>
              </a:solidFill>
              <a:ea typeface="+mn-ea"/>
            </a:endParaRPr>
          </a:p>
          <a:p>
            <a:pPr marL="400050">
              <a:buFont typeface="Wingdings" panose="05000000000000000000" pitchFamily="2" charset="2"/>
              <a:buChar char="ü"/>
              <a:defRPr/>
            </a:pPr>
            <a:r>
              <a:rPr lang="en-US" sz="2800" b="1" dirty="0" smtClean="0">
                <a:solidFill>
                  <a:schemeClr val="tx1"/>
                </a:solidFill>
                <a:ea typeface="+mn-ea"/>
              </a:rPr>
              <a:t>Password </a:t>
            </a:r>
            <a:r>
              <a:rPr lang="en-US" sz="2800" b="1" dirty="0">
                <a:solidFill>
                  <a:schemeClr val="tx1"/>
                </a:solidFill>
                <a:ea typeface="+mn-ea"/>
              </a:rPr>
              <a:t>protect computers </a:t>
            </a:r>
            <a:r>
              <a:rPr lang="en-US" sz="2800" dirty="0">
                <a:solidFill>
                  <a:schemeClr val="tx1"/>
                </a:solidFill>
                <a:ea typeface="+mn-ea"/>
              </a:rPr>
              <a:t>storing personal </a:t>
            </a:r>
            <a:r>
              <a:rPr lang="en-US" sz="2800" dirty="0" smtClean="0">
                <a:solidFill>
                  <a:schemeClr val="tx1"/>
                </a:solidFill>
                <a:ea typeface="+mn-ea"/>
              </a:rPr>
              <a:t>information.</a:t>
            </a:r>
            <a:endParaRPr lang="en-GB" sz="2800" dirty="0">
              <a:solidFill>
                <a:schemeClr val="tx1"/>
              </a:solidFill>
              <a:ea typeface="+mn-ea"/>
            </a:endParaRPr>
          </a:p>
          <a:p>
            <a:pPr marL="400050">
              <a:buFont typeface="Wingdings" panose="05000000000000000000" pitchFamily="2" charset="2"/>
              <a:buChar char="ü"/>
              <a:defRPr/>
            </a:pPr>
            <a:r>
              <a:rPr lang="en-US" sz="2800" b="1" dirty="0">
                <a:solidFill>
                  <a:schemeClr val="tx1"/>
                </a:solidFill>
                <a:ea typeface="+mn-ea"/>
              </a:rPr>
              <a:t>Hand over </a:t>
            </a:r>
            <a:r>
              <a:rPr lang="en-US" sz="2800" dirty="0" smtClean="0">
                <a:solidFill>
                  <a:schemeClr val="tx1"/>
                </a:solidFill>
                <a:ea typeface="+mn-ea"/>
              </a:rPr>
              <a:t>personal information </a:t>
            </a:r>
            <a:r>
              <a:rPr lang="en-US" sz="2800" b="1" dirty="0" smtClean="0">
                <a:solidFill>
                  <a:schemeClr val="tx1"/>
                </a:solidFill>
                <a:ea typeface="+mn-ea"/>
              </a:rPr>
              <a:t>if </a:t>
            </a:r>
            <a:r>
              <a:rPr lang="en-US" sz="2800" b="1" dirty="0">
                <a:solidFill>
                  <a:schemeClr val="tx1"/>
                </a:solidFill>
                <a:ea typeface="+mn-ea"/>
              </a:rPr>
              <a:t>leaving </a:t>
            </a:r>
            <a:r>
              <a:rPr lang="en-US" sz="2800" dirty="0">
                <a:solidFill>
                  <a:schemeClr val="tx1"/>
                </a:solidFill>
                <a:ea typeface="+mn-ea"/>
              </a:rPr>
              <a:t>an </a:t>
            </a:r>
            <a:r>
              <a:rPr lang="en-US" sz="2800" dirty="0" smtClean="0">
                <a:solidFill>
                  <a:schemeClr val="tx1"/>
                </a:solidFill>
                <a:ea typeface="+mn-ea"/>
              </a:rPr>
              <a:t>agency.</a:t>
            </a:r>
            <a:endParaRPr lang="en-GB" sz="2800" dirty="0">
              <a:solidFill>
                <a:schemeClr val="tx1"/>
              </a:solidFill>
              <a:ea typeface="+mn-ea"/>
            </a:endParaRPr>
          </a:p>
          <a:p>
            <a:pPr marL="400050">
              <a:buFont typeface="Wingdings" panose="05000000000000000000" pitchFamily="2" charset="2"/>
              <a:buChar char="ü"/>
              <a:defRPr/>
            </a:pPr>
            <a:r>
              <a:rPr lang="en-AU" sz="2800" b="1" dirty="0">
                <a:solidFill>
                  <a:schemeClr val="tx1"/>
                </a:solidFill>
                <a:ea typeface="+mn-ea"/>
              </a:rPr>
              <a:t>Back-up data </a:t>
            </a:r>
            <a:r>
              <a:rPr lang="en-AU" sz="2800" dirty="0">
                <a:solidFill>
                  <a:schemeClr val="tx1"/>
                </a:solidFill>
                <a:ea typeface="+mn-ea"/>
              </a:rPr>
              <a:t>on </a:t>
            </a:r>
            <a:r>
              <a:rPr lang="en-AU" sz="2800" b="1" dirty="0">
                <a:solidFill>
                  <a:schemeClr val="tx1"/>
                </a:solidFill>
                <a:ea typeface="+mn-ea"/>
              </a:rPr>
              <a:t>password protected </a:t>
            </a:r>
            <a:r>
              <a:rPr lang="en-AU" sz="2800" dirty="0">
                <a:solidFill>
                  <a:schemeClr val="tx1"/>
                </a:solidFill>
                <a:ea typeface="+mn-ea"/>
              </a:rPr>
              <a:t>external hard </a:t>
            </a:r>
            <a:r>
              <a:rPr lang="en-AU" sz="2800" b="1" dirty="0" smtClean="0">
                <a:solidFill>
                  <a:schemeClr val="tx1"/>
                </a:solidFill>
                <a:ea typeface="+mn-ea"/>
              </a:rPr>
              <a:t>drives</a:t>
            </a:r>
            <a:r>
              <a:rPr lang="en-AU" sz="2800" dirty="0" smtClean="0">
                <a:solidFill>
                  <a:schemeClr val="tx1"/>
                </a:solidFill>
                <a:ea typeface="+mn-ea"/>
              </a:rPr>
              <a:t>.</a:t>
            </a:r>
            <a:endParaRPr lang="en-AU" sz="2800" dirty="0">
              <a:solidFill>
                <a:schemeClr val="tx1"/>
              </a:solidFill>
              <a:ea typeface="+mn-ea"/>
            </a:endParaRPr>
          </a:p>
          <a:p>
            <a:pPr marL="400050">
              <a:buFont typeface="Wingdings" panose="05000000000000000000" pitchFamily="2" charset="2"/>
              <a:buChar char="ü"/>
              <a:defRPr/>
            </a:pPr>
            <a:r>
              <a:rPr lang="en-US" sz="2800" dirty="0">
                <a:solidFill>
                  <a:schemeClr val="tx1"/>
                </a:solidFill>
                <a:ea typeface="+mn-ea"/>
              </a:rPr>
              <a:t>For databases: Give </a:t>
            </a:r>
            <a:r>
              <a:rPr lang="en-US" sz="2800" b="1" dirty="0">
                <a:solidFill>
                  <a:schemeClr val="tx1"/>
                </a:solidFill>
                <a:ea typeface="+mn-ea"/>
              </a:rPr>
              <a:t>non-transferable passwords </a:t>
            </a:r>
            <a:r>
              <a:rPr lang="en-US" sz="2800" dirty="0">
                <a:solidFill>
                  <a:schemeClr val="tx1"/>
                </a:solidFill>
                <a:ea typeface="+mn-ea"/>
              </a:rPr>
              <a:t>to a </a:t>
            </a:r>
            <a:r>
              <a:rPr lang="en-US" sz="2800" b="1" dirty="0">
                <a:solidFill>
                  <a:schemeClr val="tx1"/>
                </a:solidFill>
                <a:ea typeface="+mn-ea"/>
              </a:rPr>
              <a:t>limited number </a:t>
            </a:r>
            <a:r>
              <a:rPr lang="en-US" sz="2800" dirty="0">
                <a:solidFill>
                  <a:schemeClr val="tx1"/>
                </a:solidFill>
                <a:ea typeface="+mn-ea"/>
              </a:rPr>
              <a:t>of </a:t>
            </a:r>
            <a:r>
              <a:rPr lang="en-US" sz="2800" b="1" dirty="0">
                <a:solidFill>
                  <a:schemeClr val="tx1"/>
                </a:solidFill>
                <a:ea typeface="+mn-ea"/>
              </a:rPr>
              <a:t>named </a:t>
            </a:r>
            <a:r>
              <a:rPr lang="en-US" sz="2800" b="1" dirty="0" smtClean="0">
                <a:solidFill>
                  <a:schemeClr val="tx1"/>
                </a:solidFill>
                <a:ea typeface="+mn-ea"/>
              </a:rPr>
              <a:t>people</a:t>
            </a:r>
            <a:r>
              <a:rPr lang="en-US" sz="2800" dirty="0" smtClean="0">
                <a:solidFill>
                  <a:schemeClr val="tx1"/>
                </a:solidFill>
                <a:ea typeface="+mn-ea"/>
              </a:rPr>
              <a:t>.</a:t>
            </a:r>
            <a:endParaRPr lang="en-GB" sz="2800" dirty="0">
              <a:solidFill>
                <a:schemeClr val="tx1"/>
              </a:solidFill>
              <a:ea typeface="+mn-ea"/>
            </a:endParaRPr>
          </a:p>
          <a:p>
            <a:pPr>
              <a:defRPr/>
            </a:pPr>
            <a:endParaRPr lang="en-GB" sz="2800" dirty="0">
              <a:solidFill>
                <a:schemeClr val="tx1"/>
              </a:solidFill>
              <a:ea typeface="+mn-ea"/>
            </a:endParaRPr>
          </a:p>
        </p:txBody>
      </p:sp>
    </p:spTree>
    <p:extLst>
      <p:ext uri="{BB962C8B-B14F-4D97-AF65-F5344CB8AC3E}">
        <p14:creationId xmlns:p14="http://schemas.microsoft.com/office/powerpoint/2010/main" val="137507753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defRPr/>
            </a:pPr>
            <a:r>
              <a:rPr lang="en-US" sz="2800" b="1">
                <a:solidFill>
                  <a:schemeClr val="tx1"/>
                </a:solidFill>
              </a:rPr>
              <a:t>Good Practice for Information Management</a:t>
            </a:r>
            <a:endParaRPr lang="en-GB" sz="2800">
              <a:solidFill>
                <a:schemeClr val="tx1"/>
              </a:solidFill>
            </a:endParaRPr>
          </a:p>
        </p:txBody>
      </p:sp>
      <p:sp>
        <p:nvSpPr>
          <p:cNvPr id="3" name="Content Placeholder 2"/>
          <p:cNvSpPr>
            <a:spLocks noGrp="1"/>
          </p:cNvSpPr>
          <p:nvPr>
            <p:ph idx="1"/>
          </p:nvPr>
        </p:nvSpPr>
        <p:spPr>
          <a:xfrm>
            <a:off x="250825" y="1700213"/>
            <a:ext cx="8497888" cy="4392612"/>
          </a:xfrm>
        </p:spPr>
        <p:txBody>
          <a:bodyPr/>
          <a:lstStyle/>
          <a:p>
            <a:pPr marL="0" indent="0">
              <a:defRPr/>
            </a:pPr>
            <a:endParaRPr lang="en-US" dirty="0" smtClean="0">
              <a:solidFill>
                <a:schemeClr val="tx1"/>
              </a:solidFill>
              <a:ea typeface="+mn-ea"/>
            </a:endParaRPr>
          </a:p>
          <a:p>
            <a:pPr marL="0" indent="0">
              <a:defRPr/>
            </a:pPr>
            <a:r>
              <a:rPr lang="en-US" dirty="0" smtClean="0">
                <a:solidFill>
                  <a:schemeClr val="tx1"/>
                </a:solidFill>
                <a:ea typeface="+mn-ea"/>
              </a:rPr>
              <a:t>In </a:t>
            </a:r>
            <a:r>
              <a:rPr lang="en-US" dirty="0">
                <a:solidFill>
                  <a:schemeClr val="tx1"/>
                </a:solidFill>
                <a:ea typeface="+mn-ea"/>
              </a:rPr>
              <a:t>certain circumstances, highly sensitive information may require </a:t>
            </a:r>
            <a:r>
              <a:rPr lang="en-US" dirty="0" smtClean="0">
                <a:solidFill>
                  <a:schemeClr val="tx1"/>
                </a:solidFill>
                <a:ea typeface="+mn-ea"/>
              </a:rPr>
              <a:t>additional security </a:t>
            </a:r>
            <a:r>
              <a:rPr lang="en-US" dirty="0">
                <a:solidFill>
                  <a:schemeClr val="tx1"/>
                </a:solidFill>
                <a:ea typeface="+mn-ea"/>
              </a:rPr>
              <a:t>precautions such </a:t>
            </a:r>
            <a:r>
              <a:rPr lang="en-US" dirty="0" smtClean="0">
                <a:solidFill>
                  <a:schemeClr val="tx1"/>
                </a:solidFill>
                <a:ea typeface="+mn-ea"/>
              </a:rPr>
              <a:t>as:</a:t>
            </a:r>
          </a:p>
          <a:p>
            <a:pPr marL="0" indent="0">
              <a:defRPr/>
            </a:pPr>
            <a:endParaRPr lang="en-US" dirty="0" smtClean="0">
              <a:solidFill>
                <a:schemeClr val="tx1"/>
              </a:solidFill>
              <a:ea typeface="+mn-ea"/>
            </a:endParaRPr>
          </a:p>
          <a:p>
            <a:pPr>
              <a:buFont typeface="Arial" pitchFamily="34" charset="0"/>
              <a:buChar char="•"/>
              <a:defRPr/>
            </a:pPr>
            <a:r>
              <a:rPr lang="en-US" dirty="0" smtClean="0">
                <a:solidFill>
                  <a:schemeClr val="tx1"/>
                </a:solidFill>
                <a:ea typeface="+mn-ea"/>
              </a:rPr>
              <a:t>Restrictive access </a:t>
            </a:r>
          </a:p>
          <a:p>
            <a:pPr>
              <a:buFont typeface="Arial" pitchFamily="34" charset="0"/>
              <a:buChar char="•"/>
              <a:defRPr/>
            </a:pPr>
            <a:r>
              <a:rPr lang="en-US" dirty="0" smtClean="0">
                <a:solidFill>
                  <a:schemeClr val="tx1"/>
                </a:solidFill>
                <a:ea typeface="+mn-ea"/>
              </a:rPr>
              <a:t>Separate storage in </a:t>
            </a:r>
            <a:r>
              <a:rPr lang="en-US" dirty="0">
                <a:solidFill>
                  <a:schemeClr val="tx1"/>
                </a:solidFill>
                <a:ea typeface="+mn-ea"/>
              </a:rPr>
              <a:t>a more secure </a:t>
            </a:r>
            <a:r>
              <a:rPr lang="en-US" dirty="0" smtClean="0">
                <a:solidFill>
                  <a:schemeClr val="tx1"/>
                </a:solidFill>
                <a:ea typeface="+mn-ea"/>
              </a:rPr>
              <a:t>environment</a:t>
            </a:r>
          </a:p>
          <a:p>
            <a:pPr marL="0" indent="0" algn="ctr">
              <a:defRPr/>
            </a:pPr>
            <a:r>
              <a:rPr lang="en-GB" sz="1600" dirty="0">
                <a:solidFill>
                  <a:schemeClr val="tx1"/>
                </a:solidFill>
              </a:rPr>
              <a:t>Minimum Standard 5: Information Management</a:t>
            </a:r>
          </a:p>
          <a:p>
            <a:pPr marL="0" indent="0">
              <a:defRPr/>
            </a:pPr>
            <a:endParaRPr lang="en-US" dirty="0">
              <a:solidFill>
                <a:schemeClr val="tx1"/>
              </a:solidFill>
              <a:ea typeface="+mn-ea"/>
            </a:endParaRPr>
          </a:p>
          <a:p>
            <a:pPr marL="0" indent="0">
              <a:defRPr/>
            </a:pPr>
            <a:r>
              <a:rPr lang="en-US" dirty="0" smtClean="0">
                <a:solidFill>
                  <a:schemeClr val="tx1"/>
                </a:solidFill>
                <a:ea typeface="+mn-ea"/>
              </a:rPr>
              <a:t>A strategy that ensures confidentiality in the case of evacuation / other major incidents should be designed. </a:t>
            </a:r>
          </a:p>
          <a:p>
            <a:pPr>
              <a:buFont typeface="Arial" pitchFamily="34" charset="0"/>
              <a:buChar char="•"/>
              <a:defRPr/>
            </a:pPr>
            <a:endParaRPr lang="en-US" dirty="0">
              <a:solidFill>
                <a:schemeClr val="tx1"/>
              </a:solidFill>
              <a:ea typeface="+mn-ea"/>
            </a:endParaRPr>
          </a:p>
          <a:p>
            <a:pPr>
              <a:defRPr/>
            </a:pPr>
            <a:endParaRPr lang="en-GB" dirty="0" smtClean="0">
              <a:solidFill>
                <a:schemeClr val="tx1"/>
              </a:solidFill>
              <a:ea typeface="+mn-ea"/>
            </a:endParaRPr>
          </a:p>
          <a:p>
            <a:pPr marL="0" indent="0">
              <a:defRPr/>
            </a:pPr>
            <a:endParaRPr lang="en-GB" dirty="0" smtClean="0">
              <a:solidFill>
                <a:schemeClr val="tx1"/>
              </a:solidFill>
              <a:ea typeface="+mn-ea"/>
            </a:endParaRPr>
          </a:p>
          <a:p>
            <a:pPr>
              <a:buFont typeface="Arial" pitchFamily="34" charset="0"/>
              <a:buChar char="•"/>
              <a:defRPr/>
            </a:pPr>
            <a:endParaRPr lang="en-US" dirty="0" smtClean="0">
              <a:solidFill>
                <a:schemeClr val="tx1"/>
              </a:solidFill>
              <a:ea typeface="+mn-ea"/>
            </a:endParaRPr>
          </a:p>
          <a:p>
            <a:pPr marL="0" indent="0">
              <a:defRPr/>
            </a:pPr>
            <a:r>
              <a:rPr lang="en-US" dirty="0" smtClean="0">
                <a:solidFill>
                  <a:schemeClr val="tx1"/>
                </a:solidFill>
                <a:ea typeface="+mn-ea"/>
              </a:rPr>
              <a:t>  </a:t>
            </a:r>
            <a:endParaRPr lang="en-GB" dirty="0">
              <a:solidFill>
                <a:schemeClr val="tx1"/>
              </a:solidFill>
              <a:ea typeface="+mn-ea"/>
            </a:endParaRPr>
          </a:p>
        </p:txBody>
      </p:sp>
    </p:spTree>
    <p:extLst>
      <p:ext uri="{BB962C8B-B14F-4D97-AF65-F5344CB8AC3E}">
        <p14:creationId xmlns:p14="http://schemas.microsoft.com/office/powerpoint/2010/main" val="375042546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defRPr/>
            </a:pPr>
            <a:r>
              <a:rPr lang="en-US" b="1">
                <a:solidFill>
                  <a:schemeClr val="tx1"/>
                </a:solidFill>
              </a:rPr>
              <a:t>Good Practice for Information Management</a:t>
            </a:r>
            <a:endParaRPr lang="en-GB">
              <a:solidFill>
                <a:schemeClr val="tx1"/>
              </a:solidFill>
            </a:endParaRPr>
          </a:p>
        </p:txBody>
      </p:sp>
      <p:sp>
        <p:nvSpPr>
          <p:cNvPr id="33795" name="Content Placeholder 2"/>
          <p:cNvSpPr>
            <a:spLocks noGrp="1"/>
          </p:cNvSpPr>
          <p:nvPr>
            <p:ph idx="1"/>
          </p:nvPr>
        </p:nvSpPr>
        <p:spPr/>
        <p:txBody>
          <a:bodyPr/>
          <a:lstStyle/>
          <a:p>
            <a:pPr>
              <a:defRPr/>
            </a:pPr>
            <a:endParaRPr lang="en-US" dirty="0">
              <a:solidFill>
                <a:schemeClr val="tx1"/>
              </a:solidFill>
            </a:endParaRPr>
          </a:p>
          <a:p>
            <a:pPr>
              <a:defRPr/>
            </a:pPr>
            <a:r>
              <a:rPr lang="en-US" dirty="0">
                <a:solidFill>
                  <a:schemeClr val="tx1"/>
                </a:solidFill>
              </a:rPr>
              <a:t>All persons compiling/encrypting/ analyzing personal information should be:</a:t>
            </a:r>
          </a:p>
          <a:p>
            <a:pPr>
              <a:defRPr/>
            </a:pPr>
            <a:endParaRPr lang="en-GB" dirty="0">
              <a:solidFill>
                <a:schemeClr val="tx1"/>
              </a:solidFill>
            </a:endParaRPr>
          </a:p>
          <a:p>
            <a:pPr lvl="1">
              <a:defRPr/>
            </a:pPr>
            <a:r>
              <a:rPr lang="en-US" dirty="0">
                <a:solidFill>
                  <a:schemeClr val="tx1"/>
                </a:solidFill>
              </a:rPr>
              <a:t>Trained </a:t>
            </a:r>
            <a:endParaRPr lang="en-GB" dirty="0">
              <a:solidFill>
                <a:schemeClr val="tx1"/>
              </a:solidFill>
            </a:endParaRPr>
          </a:p>
          <a:p>
            <a:pPr lvl="1">
              <a:defRPr/>
            </a:pPr>
            <a:r>
              <a:rPr lang="en-US" dirty="0">
                <a:solidFill>
                  <a:schemeClr val="tx1"/>
                </a:solidFill>
              </a:rPr>
              <a:t>Trusted (e.g. criminal records check with police)</a:t>
            </a:r>
            <a:endParaRPr lang="en-GB" dirty="0">
              <a:solidFill>
                <a:schemeClr val="tx1"/>
              </a:solidFill>
            </a:endParaRPr>
          </a:p>
          <a:p>
            <a:pPr lvl="1">
              <a:defRPr/>
            </a:pPr>
            <a:r>
              <a:rPr lang="en-US" dirty="0">
                <a:solidFill>
                  <a:schemeClr val="tx1"/>
                </a:solidFill>
              </a:rPr>
              <a:t>Made aware of the nature of the information they are handling</a:t>
            </a:r>
            <a:endParaRPr lang="en-GB" dirty="0">
              <a:solidFill>
                <a:schemeClr val="tx1"/>
              </a:solidFill>
            </a:endParaRPr>
          </a:p>
          <a:p>
            <a:pPr lvl="1">
              <a:defRPr/>
            </a:pPr>
            <a:r>
              <a:rPr lang="en-US" dirty="0">
                <a:solidFill>
                  <a:schemeClr val="tx1"/>
                </a:solidFill>
              </a:rPr>
              <a:t>Ensure that the information is handled in a safe place</a:t>
            </a:r>
            <a:endParaRPr lang="en-GB" dirty="0">
              <a:solidFill>
                <a:schemeClr val="tx1"/>
              </a:solidFill>
            </a:endParaRPr>
          </a:p>
          <a:p>
            <a:pPr>
              <a:defRPr/>
            </a:pPr>
            <a:endParaRPr lang="en-GB" dirty="0" smtClean="0">
              <a:solidFill>
                <a:schemeClr val="tx1"/>
              </a:solidFill>
            </a:endParaRPr>
          </a:p>
          <a:p>
            <a:pPr algn="ctr">
              <a:defRPr/>
            </a:pPr>
            <a:r>
              <a:rPr lang="en-GB" sz="1600" dirty="0">
                <a:solidFill>
                  <a:schemeClr val="tx1"/>
                </a:solidFill>
              </a:rPr>
              <a:t>Minimum Standard 5: Information </a:t>
            </a:r>
            <a:r>
              <a:rPr lang="en-GB" sz="1600" dirty="0" smtClean="0">
                <a:solidFill>
                  <a:schemeClr val="tx1"/>
                </a:solidFill>
              </a:rPr>
              <a:t>Management</a:t>
            </a:r>
            <a:endParaRPr lang="en-GB" sz="1600" dirty="0">
              <a:solidFill>
                <a:schemeClr val="tx1"/>
              </a:solidFill>
            </a:endParaRPr>
          </a:p>
          <a:p>
            <a:pPr>
              <a:defRPr/>
            </a:pPr>
            <a:endParaRPr lang="en-GB" dirty="0">
              <a:solidFill>
                <a:schemeClr val="tx1"/>
              </a:solidFill>
            </a:endParaRPr>
          </a:p>
        </p:txBody>
      </p:sp>
    </p:spTree>
    <p:extLst>
      <p:ext uri="{BB962C8B-B14F-4D97-AF65-F5344CB8AC3E}">
        <p14:creationId xmlns:p14="http://schemas.microsoft.com/office/powerpoint/2010/main" val="271556526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b="1">
                <a:solidFill>
                  <a:schemeClr val="tx1"/>
                </a:solidFill>
              </a:rPr>
              <a:t>Reference Codes </a:t>
            </a:r>
            <a:r>
              <a:rPr lang="en-US">
                <a:solidFill>
                  <a:schemeClr val="tx1"/>
                </a:solidFill>
              </a:rPr>
              <a:t>(Minimum Standard 5)</a:t>
            </a:r>
            <a:r>
              <a:rPr lang="en-GB">
                <a:solidFill>
                  <a:schemeClr val="tx1"/>
                </a:solidFill>
              </a:rPr>
              <a:t> </a:t>
            </a:r>
          </a:p>
        </p:txBody>
      </p:sp>
      <p:sp>
        <p:nvSpPr>
          <p:cNvPr id="38915" name="Content Placeholder 2"/>
          <p:cNvSpPr>
            <a:spLocks noGrp="1"/>
          </p:cNvSpPr>
          <p:nvPr>
            <p:ph idx="1"/>
          </p:nvPr>
        </p:nvSpPr>
        <p:spPr>
          <a:xfrm>
            <a:off x="250825" y="1700213"/>
            <a:ext cx="8713788" cy="4392612"/>
          </a:xfrm>
        </p:spPr>
        <p:txBody>
          <a:bodyPr/>
          <a:lstStyle/>
          <a:p>
            <a:pPr marL="0" indent="0">
              <a:defRPr/>
            </a:pPr>
            <a:r>
              <a:rPr lang="en-US" altLang="en-US" b="1" dirty="0" smtClean="0">
                <a:solidFill>
                  <a:schemeClr val="tx1"/>
                </a:solidFill>
                <a:ea typeface="+mn-ea"/>
              </a:rPr>
              <a:t>Link personal information to other information without names </a:t>
            </a:r>
          </a:p>
          <a:p>
            <a:pPr marL="0" indent="0">
              <a:defRPr/>
            </a:pPr>
            <a:endParaRPr lang="en-US" altLang="en-US" dirty="0" smtClean="0">
              <a:solidFill>
                <a:schemeClr val="tx1"/>
              </a:solidFill>
              <a:ea typeface="+mn-ea"/>
            </a:endParaRPr>
          </a:p>
          <a:p>
            <a:pPr marL="0" indent="0">
              <a:defRPr/>
            </a:pPr>
            <a:r>
              <a:rPr lang="en-US" altLang="en-US" dirty="0" smtClean="0">
                <a:solidFill>
                  <a:schemeClr val="tx1"/>
                </a:solidFill>
                <a:ea typeface="+mn-ea"/>
              </a:rPr>
              <a:t>Should be:</a:t>
            </a:r>
          </a:p>
          <a:p>
            <a:pPr>
              <a:buFont typeface="Arial" panose="020B0604020202020204" pitchFamily="34" charset="0"/>
              <a:buChar char="•"/>
              <a:defRPr/>
            </a:pPr>
            <a:r>
              <a:rPr lang="en-US" altLang="en-US" dirty="0" smtClean="0">
                <a:solidFill>
                  <a:schemeClr val="tx1"/>
                </a:solidFill>
                <a:ea typeface="+mn-ea"/>
              </a:rPr>
              <a:t>Developed by every program </a:t>
            </a:r>
          </a:p>
          <a:p>
            <a:pPr>
              <a:buFont typeface="Arial" panose="020B0604020202020204" pitchFamily="34" charset="0"/>
              <a:buChar char="•"/>
              <a:defRPr/>
            </a:pPr>
            <a:r>
              <a:rPr lang="en-US" altLang="en-US" dirty="0" smtClean="0">
                <a:solidFill>
                  <a:schemeClr val="tx1"/>
                </a:solidFill>
                <a:ea typeface="+mn-ea"/>
              </a:rPr>
              <a:t>Allocated to all cases. </a:t>
            </a:r>
          </a:p>
          <a:p>
            <a:pPr>
              <a:buFont typeface="Arial" panose="020B0604020202020204" pitchFamily="34" charset="0"/>
              <a:buChar char="•"/>
              <a:defRPr/>
            </a:pPr>
            <a:r>
              <a:rPr lang="en-US" altLang="en-US" dirty="0" smtClean="0">
                <a:solidFill>
                  <a:schemeClr val="tx1"/>
                </a:solidFill>
                <a:ea typeface="+mn-ea"/>
              </a:rPr>
              <a:t>Can be allocated to caseworkers to protect identity and safety. </a:t>
            </a:r>
            <a:endParaRPr lang="en-GB" altLang="en-US" dirty="0" smtClean="0">
              <a:solidFill>
                <a:schemeClr val="tx1"/>
              </a:solidFill>
              <a:ea typeface="+mn-ea"/>
            </a:endParaRPr>
          </a:p>
          <a:p>
            <a:pPr>
              <a:defRPr/>
            </a:pPr>
            <a:endParaRPr lang="en-US" altLang="en-US" dirty="0" smtClean="0">
              <a:solidFill>
                <a:schemeClr val="tx1"/>
              </a:solidFill>
              <a:ea typeface="+mn-ea"/>
            </a:endParaRPr>
          </a:p>
          <a:p>
            <a:pPr>
              <a:defRPr/>
            </a:pPr>
            <a:r>
              <a:rPr lang="en-US" altLang="en-US" dirty="0" smtClean="0">
                <a:solidFill>
                  <a:schemeClr val="tx1"/>
                </a:solidFill>
                <a:ea typeface="+mn-ea"/>
              </a:rPr>
              <a:t>Should ideally not include:</a:t>
            </a:r>
            <a:endParaRPr lang="en-GB" altLang="en-US" dirty="0" smtClean="0">
              <a:solidFill>
                <a:schemeClr val="tx1"/>
              </a:solidFill>
              <a:ea typeface="+mn-ea"/>
            </a:endParaRPr>
          </a:p>
          <a:p>
            <a:pPr>
              <a:buFont typeface="Arial" panose="020B0604020202020204" pitchFamily="34" charset="0"/>
              <a:buChar char="•"/>
              <a:defRPr/>
            </a:pPr>
            <a:r>
              <a:rPr lang="en-US" altLang="en-US" dirty="0" smtClean="0">
                <a:solidFill>
                  <a:schemeClr val="tx1"/>
                </a:solidFill>
                <a:ea typeface="+mn-ea"/>
              </a:rPr>
              <a:t>Letters/ numbers that can identify the child and family</a:t>
            </a:r>
            <a:r>
              <a:rPr lang="en-US" altLang="en-US" dirty="0">
                <a:solidFill>
                  <a:schemeClr val="tx1"/>
                </a:solidFill>
                <a:ea typeface="+mn-ea"/>
              </a:rPr>
              <a:t>;</a:t>
            </a:r>
            <a:endParaRPr lang="en-US" altLang="en-US" dirty="0" smtClean="0">
              <a:solidFill>
                <a:schemeClr val="tx1"/>
              </a:solidFill>
              <a:ea typeface="+mn-ea"/>
            </a:endParaRPr>
          </a:p>
          <a:p>
            <a:pPr>
              <a:buFont typeface="Arial" panose="020B0604020202020204" pitchFamily="34" charset="0"/>
              <a:buChar char="•"/>
              <a:defRPr/>
            </a:pPr>
            <a:r>
              <a:rPr lang="en-US" altLang="en-US" dirty="0" smtClean="0">
                <a:solidFill>
                  <a:schemeClr val="tx1"/>
                </a:solidFill>
                <a:ea typeface="+mn-ea"/>
              </a:rPr>
              <a:t>Letters/ numbers that can identify the case management agency. </a:t>
            </a:r>
            <a:endParaRPr lang="en-GB" altLang="en-US" dirty="0" smtClean="0">
              <a:solidFill>
                <a:schemeClr val="tx1"/>
              </a:solidFill>
              <a:ea typeface="+mn-ea"/>
            </a:endParaRPr>
          </a:p>
          <a:p>
            <a:pPr>
              <a:defRPr/>
            </a:pPr>
            <a:endParaRPr lang="en-GB" altLang="en-US" dirty="0" smtClean="0">
              <a:solidFill>
                <a:schemeClr val="tx1"/>
              </a:solidFill>
              <a:ea typeface="+mn-ea"/>
            </a:endParaRPr>
          </a:p>
          <a:p>
            <a:pPr>
              <a:defRPr/>
            </a:pPr>
            <a:endParaRPr lang="en-GB" altLang="en-US" dirty="0" smtClean="0">
              <a:solidFill>
                <a:schemeClr val="tx1"/>
              </a:solidFill>
              <a:ea typeface="+mn-ea"/>
            </a:endParaRPr>
          </a:p>
        </p:txBody>
      </p:sp>
    </p:spTree>
    <p:extLst>
      <p:ext uri="{BB962C8B-B14F-4D97-AF65-F5344CB8AC3E}">
        <p14:creationId xmlns:p14="http://schemas.microsoft.com/office/powerpoint/2010/main" val="294229678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defRPr/>
            </a:pPr>
            <a:r>
              <a:rPr lang="en-US" b="1">
                <a:solidFill>
                  <a:schemeClr val="tx1"/>
                </a:solidFill>
              </a:rPr>
              <a:t>Ownership and Access</a:t>
            </a:r>
            <a:endParaRPr lang="en-GB">
              <a:solidFill>
                <a:schemeClr val="tx1"/>
              </a:solidFill>
            </a:endParaRPr>
          </a:p>
        </p:txBody>
      </p:sp>
      <p:sp>
        <p:nvSpPr>
          <p:cNvPr id="39939" name="Content Placeholder 2"/>
          <p:cNvSpPr>
            <a:spLocks noGrp="1"/>
          </p:cNvSpPr>
          <p:nvPr>
            <p:ph idx="1"/>
          </p:nvPr>
        </p:nvSpPr>
        <p:spPr>
          <a:xfrm>
            <a:off x="250825" y="1557338"/>
            <a:ext cx="8713788" cy="4392612"/>
          </a:xfrm>
        </p:spPr>
        <p:txBody>
          <a:bodyPr/>
          <a:lstStyle/>
          <a:p>
            <a:pPr marL="0" indent="0">
              <a:defRPr/>
            </a:pPr>
            <a:endParaRPr lang="en-GB" altLang="en-US" b="1" dirty="0" smtClean="0">
              <a:solidFill>
                <a:schemeClr val="tx1"/>
              </a:solidFill>
              <a:ea typeface="+mn-ea"/>
            </a:endParaRPr>
          </a:p>
          <a:p>
            <a:pPr marL="0" indent="0">
              <a:defRPr/>
            </a:pPr>
            <a:r>
              <a:rPr lang="en-GB" altLang="en-US" b="1" dirty="0" smtClean="0">
                <a:solidFill>
                  <a:schemeClr val="tx1"/>
                </a:solidFill>
                <a:ea typeface="+mn-ea"/>
              </a:rPr>
              <a:t>Governments should be involved </a:t>
            </a:r>
            <a:r>
              <a:rPr lang="en-GB" altLang="en-US" dirty="0" smtClean="0">
                <a:solidFill>
                  <a:schemeClr val="tx1"/>
                </a:solidFill>
                <a:ea typeface="+mn-ea"/>
              </a:rPr>
              <a:t>in information management where possible and appropriate. </a:t>
            </a:r>
          </a:p>
          <a:p>
            <a:pPr marL="0" indent="0">
              <a:defRPr/>
            </a:pPr>
            <a:endParaRPr lang="en-GB" altLang="en-US" dirty="0" smtClean="0">
              <a:solidFill>
                <a:schemeClr val="tx1"/>
              </a:solidFill>
              <a:ea typeface="+mn-ea"/>
            </a:endParaRPr>
          </a:p>
          <a:p>
            <a:pPr marL="0" indent="0">
              <a:defRPr/>
            </a:pPr>
            <a:r>
              <a:rPr lang="en-GB" altLang="en-US" dirty="0" smtClean="0">
                <a:solidFill>
                  <a:schemeClr val="tx1"/>
                </a:solidFill>
                <a:ea typeface="+mn-ea"/>
              </a:rPr>
              <a:t>Work with existing structures and </a:t>
            </a:r>
            <a:r>
              <a:rPr lang="en-GB" altLang="en-US" b="1" dirty="0" smtClean="0">
                <a:solidFill>
                  <a:schemeClr val="tx1"/>
                </a:solidFill>
                <a:ea typeface="+mn-ea"/>
              </a:rPr>
              <a:t>build government capacity </a:t>
            </a:r>
            <a:r>
              <a:rPr lang="en-GB" altLang="en-US" dirty="0" smtClean="0">
                <a:solidFill>
                  <a:schemeClr val="tx1"/>
                </a:solidFill>
                <a:ea typeface="+mn-ea"/>
              </a:rPr>
              <a:t>to:</a:t>
            </a:r>
          </a:p>
          <a:p>
            <a:pPr marL="457200" lvl="1" indent="0">
              <a:buFontTx/>
              <a:buNone/>
              <a:defRPr/>
            </a:pPr>
            <a:endParaRPr lang="en-GB" altLang="en-US" dirty="0" smtClean="0">
              <a:solidFill>
                <a:schemeClr val="tx1"/>
              </a:solidFill>
            </a:endParaRPr>
          </a:p>
          <a:p>
            <a:pPr lvl="1">
              <a:buFont typeface="Wingdings" panose="05000000000000000000" pitchFamily="2" charset="2"/>
              <a:buChar char="ü"/>
              <a:defRPr/>
            </a:pPr>
            <a:r>
              <a:rPr lang="en-GB" altLang="en-US" dirty="0" smtClean="0">
                <a:solidFill>
                  <a:schemeClr val="tx1"/>
                </a:solidFill>
              </a:rPr>
              <a:t>Ensure long-term </a:t>
            </a:r>
            <a:r>
              <a:rPr lang="en-GB" altLang="en-US" b="1" dirty="0" smtClean="0">
                <a:solidFill>
                  <a:schemeClr val="tx1"/>
                </a:solidFill>
              </a:rPr>
              <a:t>sustainability</a:t>
            </a:r>
          </a:p>
          <a:p>
            <a:pPr lvl="1">
              <a:buFont typeface="Wingdings" panose="05000000000000000000" pitchFamily="2" charset="2"/>
              <a:buChar char="ü"/>
              <a:defRPr/>
            </a:pPr>
            <a:r>
              <a:rPr lang="en-GB" altLang="en-US" b="1" dirty="0" smtClean="0">
                <a:solidFill>
                  <a:schemeClr val="tx1"/>
                </a:solidFill>
              </a:rPr>
              <a:t>Avoid undermining </a:t>
            </a:r>
            <a:r>
              <a:rPr lang="en-GB" altLang="en-US" dirty="0" smtClean="0">
                <a:solidFill>
                  <a:schemeClr val="tx1"/>
                </a:solidFill>
              </a:rPr>
              <a:t>existing practices</a:t>
            </a:r>
          </a:p>
          <a:p>
            <a:pPr lvl="1">
              <a:buFont typeface="Wingdings" panose="05000000000000000000" pitchFamily="2" charset="2"/>
              <a:buChar char="ü"/>
              <a:defRPr/>
            </a:pPr>
            <a:r>
              <a:rPr lang="en-GB" altLang="en-US" b="1" dirty="0" smtClean="0">
                <a:solidFill>
                  <a:schemeClr val="tx1"/>
                </a:solidFill>
              </a:rPr>
              <a:t>Strengthen</a:t>
            </a:r>
            <a:r>
              <a:rPr lang="en-GB" altLang="en-US" dirty="0" smtClean="0">
                <a:solidFill>
                  <a:schemeClr val="tx1"/>
                </a:solidFill>
              </a:rPr>
              <a:t> the child protection </a:t>
            </a:r>
            <a:r>
              <a:rPr lang="en-GB" altLang="en-US" b="1" dirty="0" smtClean="0">
                <a:solidFill>
                  <a:schemeClr val="tx1"/>
                </a:solidFill>
              </a:rPr>
              <a:t>system</a:t>
            </a:r>
          </a:p>
          <a:p>
            <a:pPr marL="0" indent="0">
              <a:defRPr/>
            </a:pPr>
            <a:endParaRPr lang="en-GB" altLang="en-US" b="1" dirty="0" smtClean="0">
              <a:solidFill>
                <a:schemeClr val="tx1"/>
              </a:solidFill>
              <a:ea typeface="+mn-ea"/>
            </a:endParaRPr>
          </a:p>
          <a:p>
            <a:pPr marL="0" indent="0" algn="ctr">
              <a:defRPr/>
            </a:pPr>
            <a:r>
              <a:rPr lang="en-GB" sz="1600" dirty="0">
                <a:solidFill>
                  <a:schemeClr val="tx1"/>
                </a:solidFill>
              </a:rPr>
              <a:t>Minimum Standard 5: Information </a:t>
            </a:r>
            <a:r>
              <a:rPr lang="en-GB" sz="1600" dirty="0" smtClean="0">
                <a:solidFill>
                  <a:schemeClr val="tx1"/>
                </a:solidFill>
              </a:rPr>
              <a:t>Management</a:t>
            </a:r>
            <a:endParaRPr lang="en-GB" sz="1600" dirty="0">
              <a:solidFill>
                <a:schemeClr val="tx1"/>
              </a:solidFill>
            </a:endParaRPr>
          </a:p>
        </p:txBody>
      </p:sp>
    </p:spTree>
    <p:extLst>
      <p:ext uri="{BB962C8B-B14F-4D97-AF65-F5344CB8AC3E}">
        <p14:creationId xmlns:p14="http://schemas.microsoft.com/office/powerpoint/2010/main" val="141906247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defRPr/>
            </a:pPr>
            <a:r>
              <a:rPr lang="en-US" b="1">
                <a:solidFill>
                  <a:schemeClr val="tx1"/>
                </a:solidFill>
              </a:rPr>
              <a:t>Ownership and Access</a:t>
            </a:r>
            <a:endParaRPr lang="en-GB">
              <a:solidFill>
                <a:schemeClr val="tx1"/>
              </a:solidFill>
            </a:endParaRPr>
          </a:p>
        </p:txBody>
      </p:sp>
      <p:sp>
        <p:nvSpPr>
          <p:cNvPr id="36867" name="Content Placeholder 2"/>
          <p:cNvSpPr>
            <a:spLocks noGrp="1"/>
          </p:cNvSpPr>
          <p:nvPr>
            <p:ph idx="1"/>
          </p:nvPr>
        </p:nvSpPr>
        <p:spPr/>
        <p:txBody>
          <a:bodyPr/>
          <a:lstStyle/>
          <a:p>
            <a:pPr>
              <a:defRPr/>
            </a:pPr>
            <a:endParaRPr lang="en-GB" b="1" dirty="0">
              <a:solidFill>
                <a:schemeClr val="tx1"/>
              </a:solidFill>
            </a:endParaRPr>
          </a:p>
          <a:p>
            <a:pPr>
              <a:defRPr/>
            </a:pPr>
            <a:r>
              <a:rPr lang="en-GB" b="1" dirty="0">
                <a:solidFill>
                  <a:schemeClr val="tx1"/>
                </a:solidFill>
              </a:rPr>
              <a:t>Take care </a:t>
            </a:r>
            <a:r>
              <a:rPr lang="en-GB" dirty="0">
                <a:solidFill>
                  <a:schemeClr val="tx1"/>
                </a:solidFill>
              </a:rPr>
              <a:t>where data is collected about:</a:t>
            </a:r>
          </a:p>
          <a:p>
            <a:pPr>
              <a:defRPr/>
            </a:pPr>
            <a:endParaRPr lang="en-GB" dirty="0">
              <a:solidFill>
                <a:schemeClr val="tx1"/>
              </a:solidFill>
            </a:endParaRPr>
          </a:p>
          <a:p>
            <a:pPr>
              <a:buFontTx/>
              <a:buChar char="•"/>
              <a:defRPr/>
            </a:pPr>
            <a:r>
              <a:rPr lang="en-GB" dirty="0">
                <a:solidFill>
                  <a:schemeClr val="tx1"/>
                </a:solidFill>
              </a:rPr>
              <a:t>Children associated with armed forces and groups;</a:t>
            </a:r>
          </a:p>
          <a:p>
            <a:pPr>
              <a:buFontTx/>
              <a:buChar char="•"/>
              <a:defRPr/>
            </a:pPr>
            <a:r>
              <a:rPr lang="en-GB" dirty="0">
                <a:solidFill>
                  <a:schemeClr val="tx1"/>
                </a:solidFill>
              </a:rPr>
              <a:t>Survivors of </a:t>
            </a:r>
            <a:r>
              <a:rPr lang="en-GB" b="1" dirty="0">
                <a:solidFill>
                  <a:schemeClr val="tx1"/>
                </a:solidFill>
              </a:rPr>
              <a:t>violations</a:t>
            </a:r>
            <a:r>
              <a:rPr lang="en-GB" dirty="0">
                <a:solidFill>
                  <a:schemeClr val="tx1"/>
                </a:solidFill>
              </a:rPr>
              <a:t> committed by government forces and their proxies;</a:t>
            </a:r>
          </a:p>
          <a:p>
            <a:pPr>
              <a:defRPr/>
            </a:pPr>
            <a:endParaRPr lang="en-GB" dirty="0">
              <a:solidFill>
                <a:schemeClr val="tx1"/>
              </a:solidFill>
            </a:endParaRPr>
          </a:p>
          <a:p>
            <a:pPr>
              <a:defRPr/>
            </a:pPr>
            <a:r>
              <a:rPr lang="en-GB" dirty="0">
                <a:solidFill>
                  <a:schemeClr val="tx1"/>
                </a:solidFill>
              </a:rPr>
              <a:t>To ensure government involvement does not cause </a:t>
            </a:r>
            <a:r>
              <a:rPr lang="en-GB" b="1" dirty="0">
                <a:solidFill>
                  <a:schemeClr val="tx1"/>
                </a:solidFill>
              </a:rPr>
              <a:t>unintended harm </a:t>
            </a:r>
            <a:r>
              <a:rPr lang="en-GB" dirty="0">
                <a:solidFill>
                  <a:schemeClr val="tx1"/>
                </a:solidFill>
              </a:rPr>
              <a:t>to them. </a:t>
            </a:r>
          </a:p>
          <a:p>
            <a:pPr>
              <a:defRPr/>
            </a:pPr>
            <a:endParaRPr lang="en-GB" sz="1600" dirty="0" smtClean="0">
              <a:solidFill>
                <a:schemeClr val="tx1"/>
              </a:solidFill>
            </a:endParaRPr>
          </a:p>
          <a:p>
            <a:pPr algn="ctr">
              <a:defRPr/>
            </a:pPr>
            <a:r>
              <a:rPr lang="en-GB" sz="1600" dirty="0" smtClean="0">
                <a:solidFill>
                  <a:schemeClr val="tx1"/>
                </a:solidFill>
              </a:rPr>
              <a:t>Minimum </a:t>
            </a:r>
            <a:r>
              <a:rPr lang="en-GB" sz="1600" dirty="0">
                <a:solidFill>
                  <a:schemeClr val="tx1"/>
                </a:solidFill>
              </a:rPr>
              <a:t>Standard 5: Information </a:t>
            </a:r>
            <a:r>
              <a:rPr lang="en-GB" sz="1600" dirty="0" smtClean="0">
                <a:solidFill>
                  <a:schemeClr val="tx1"/>
                </a:solidFill>
              </a:rPr>
              <a:t>Management</a:t>
            </a:r>
            <a:endParaRPr lang="en-GB" sz="1600" dirty="0">
              <a:solidFill>
                <a:schemeClr val="tx1"/>
              </a:solidFill>
            </a:endParaRPr>
          </a:p>
        </p:txBody>
      </p:sp>
    </p:spTree>
    <p:extLst>
      <p:ext uri="{BB962C8B-B14F-4D97-AF65-F5344CB8AC3E}">
        <p14:creationId xmlns:p14="http://schemas.microsoft.com/office/powerpoint/2010/main" val="10276138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defRPr/>
            </a:pPr>
            <a:r>
              <a:rPr lang="en-GB" b="1">
                <a:solidFill>
                  <a:schemeClr val="tx1"/>
                </a:solidFill>
              </a:rPr>
              <a:t>KEY LEARNING POINTS</a:t>
            </a:r>
          </a:p>
        </p:txBody>
      </p:sp>
      <p:sp>
        <p:nvSpPr>
          <p:cNvPr id="32771" name="Content Placeholder 2"/>
          <p:cNvSpPr>
            <a:spLocks noGrp="1"/>
          </p:cNvSpPr>
          <p:nvPr>
            <p:ph idx="1"/>
          </p:nvPr>
        </p:nvSpPr>
        <p:spPr>
          <a:xfrm>
            <a:off x="250825" y="1700213"/>
            <a:ext cx="7921625" cy="4392612"/>
          </a:xfrm>
        </p:spPr>
        <p:txBody>
          <a:bodyPr/>
          <a:lstStyle/>
          <a:p>
            <a:pPr marL="0" indent="0">
              <a:defRPr/>
            </a:pPr>
            <a:r>
              <a:rPr lang="en-GB" altLang="en-US" dirty="0" smtClean="0">
                <a:solidFill>
                  <a:schemeClr val="tx1"/>
                </a:solidFill>
                <a:ea typeface="+mn-ea"/>
              </a:rPr>
              <a:t>Information management ensures the people we work with are </a:t>
            </a:r>
            <a:r>
              <a:rPr lang="en-GB" altLang="en-US" b="1" dirty="0" smtClean="0">
                <a:solidFill>
                  <a:schemeClr val="tx1"/>
                </a:solidFill>
                <a:ea typeface="+mn-ea"/>
              </a:rPr>
              <a:t>safe</a:t>
            </a:r>
            <a:endParaRPr lang="en-GB" altLang="en-US" dirty="0" smtClean="0">
              <a:solidFill>
                <a:schemeClr val="tx1"/>
              </a:solidFill>
              <a:ea typeface="+mn-ea"/>
            </a:endParaRPr>
          </a:p>
          <a:p>
            <a:pPr>
              <a:buFontTx/>
              <a:buChar char="•"/>
              <a:defRPr/>
            </a:pPr>
            <a:endParaRPr lang="en-GB" altLang="en-US" dirty="0" smtClean="0">
              <a:solidFill>
                <a:schemeClr val="tx1"/>
              </a:solidFill>
              <a:ea typeface="+mn-ea"/>
            </a:endParaRPr>
          </a:p>
          <a:p>
            <a:pPr marL="0" indent="0">
              <a:defRPr/>
            </a:pPr>
            <a:r>
              <a:rPr lang="en-GB" altLang="en-US" dirty="0" smtClean="0">
                <a:solidFill>
                  <a:schemeClr val="tx1"/>
                </a:solidFill>
                <a:ea typeface="+mn-ea"/>
              </a:rPr>
              <a:t>Information management is a </a:t>
            </a:r>
            <a:r>
              <a:rPr lang="en-GB" altLang="en-US" b="1" dirty="0" smtClean="0">
                <a:solidFill>
                  <a:schemeClr val="tx1"/>
                </a:solidFill>
                <a:ea typeface="+mn-ea"/>
              </a:rPr>
              <a:t>professional obligation</a:t>
            </a:r>
          </a:p>
          <a:p>
            <a:pPr>
              <a:buFontTx/>
              <a:buChar char="•"/>
              <a:defRPr/>
            </a:pPr>
            <a:endParaRPr lang="en-GB" altLang="en-US" b="1" dirty="0" smtClean="0">
              <a:solidFill>
                <a:schemeClr val="tx1"/>
              </a:solidFill>
              <a:ea typeface="+mn-ea"/>
            </a:endParaRPr>
          </a:p>
          <a:p>
            <a:pPr marL="0" indent="0">
              <a:defRPr/>
            </a:pPr>
            <a:r>
              <a:rPr lang="en-GB" altLang="en-US" b="1" dirty="0" smtClean="0">
                <a:solidFill>
                  <a:schemeClr val="tx1"/>
                </a:solidFill>
                <a:ea typeface="+mn-ea"/>
              </a:rPr>
              <a:t>Data protection protocols </a:t>
            </a:r>
            <a:r>
              <a:rPr lang="en-GB" altLang="en-US" dirty="0" smtClean="0">
                <a:solidFill>
                  <a:schemeClr val="tx1"/>
                </a:solidFill>
                <a:ea typeface="+mn-ea"/>
              </a:rPr>
              <a:t>are needed to govern information collection, processing, analysis, sharing and storage.</a:t>
            </a:r>
          </a:p>
          <a:p>
            <a:pPr marL="0" indent="0">
              <a:defRPr/>
            </a:pPr>
            <a:endParaRPr lang="en-GB" altLang="en-US" dirty="0" smtClean="0">
              <a:solidFill>
                <a:schemeClr val="tx1"/>
              </a:solidFill>
              <a:ea typeface="+mn-ea"/>
            </a:endParaRPr>
          </a:p>
          <a:p>
            <a:pPr marL="0" indent="0">
              <a:defRPr/>
            </a:pPr>
            <a:r>
              <a:rPr lang="en-GB" altLang="en-US" dirty="0" smtClean="0">
                <a:solidFill>
                  <a:schemeClr val="tx1"/>
                </a:solidFill>
                <a:ea typeface="+mn-ea"/>
              </a:rPr>
              <a:t>They include </a:t>
            </a:r>
            <a:r>
              <a:rPr lang="en-GB" altLang="en-US" b="1" dirty="0" smtClean="0">
                <a:solidFill>
                  <a:schemeClr val="tx1"/>
                </a:solidFill>
                <a:ea typeface="+mn-ea"/>
              </a:rPr>
              <a:t>detailed requirements </a:t>
            </a:r>
            <a:r>
              <a:rPr lang="en-GB" altLang="en-US" dirty="0" smtClean="0">
                <a:solidFill>
                  <a:schemeClr val="tx1"/>
                </a:solidFill>
                <a:ea typeface="+mn-ea"/>
              </a:rPr>
              <a:t>for the management of paper based and electronic information. </a:t>
            </a:r>
          </a:p>
          <a:p>
            <a:pPr>
              <a:defRPr/>
            </a:pPr>
            <a:endParaRPr lang="en-GB" altLang="en-US" dirty="0" smtClean="0">
              <a:solidFill>
                <a:schemeClr val="tx1"/>
              </a:solidFill>
              <a:ea typeface="+mn-ea"/>
            </a:endParaRPr>
          </a:p>
        </p:txBody>
      </p:sp>
    </p:spTree>
    <p:extLst>
      <p:ext uri="{BB962C8B-B14F-4D97-AF65-F5344CB8AC3E}">
        <p14:creationId xmlns:p14="http://schemas.microsoft.com/office/powerpoint/2010/main" val="44644839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32120157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877888"/>
            <a:ext cx="7777162" cy="720725"/>
          </a:xfrm>
        </p:spPr>
        <p:txBody>
          <a:bodyPr/>
          <a:lstStyle/>
          <a:p>
            <a:pPr eaLnBrk="1" hangingPunct="1">
              <a:defRPr/>
            </a:pPr>
            <a:r>
              <a:rPr lang="en-US" b="1" dirty="0">
                <a:solidFill>
                  <a:schemeClr val="tx1"/>
                </a:solidFill>
              </a:rPr>
              <a:t>Case Management Principles</a:t>
            </a:r>
          </a:p>
        </p:txBody>
      </p:sp>
      <p:sp>
        <p:nvSpPr>
          <p:cNvPr id="4099" name="Rectangle 3"/>
          <p:cNvSpPr>
            <a:spLocks noGrp="1" noChangeArrowheads="1"/>
          </p:cNvSpPr>
          <p:nvPr>
            <p:ph idx="1"/>
          </p:nvPr>
        </p:nvSpPr>
        <p:spPr>
          <a:xfrm>
            <a:off x="403280" y="1773237"/>
            <a:ext cx="3744912" cy="2439987"/>
          </a:xfrm>
        </p:spPr>
        <p:txBody>
          <a:bodyPr/>
          <a:lstStyle/>
          <a:p>
            <a:pPr>
              <a:buFontTx/>
              <a:buChar char="•"/>
              <a:defRPr/>
            </a:pPr>
            <a:r>
              <a:rPr lang="en-AU" altLang="en-US" dirty="0" smtClean="0">
                <a:solidFill>
                  <a:schemeClr val="tx1"/>
                </a:solidFill>
                <a:ea typeface="+mn-ea"/>
              </a:rPr>
              <a:t>Prioritise the Best Interests of the Child </a:t>
            </a:r>
            <a:endParaRPr lang="en-GB" altLang="en-US" dirty="0" smtClean="0">
              <a:solidFill>
                <a:schemeClr val="tx1"/>
              </a:solidFill>
              <a:ea typeface="+mn-ea"/>
            </a:endParaRPr>
          </a:p>
          <a:p>
            <a:pPr>
              <a:buFontTx/>
              <a:buChar char="•"/>
              <a:defRPr/>
            </a:pPr>
            <a:r>
              <a:rPr lang="en-AU" altLang="en-US" dirty="0" smtClean="0">
                <a:solidFill>
                  <a:schemeClr val="tx1"/>
                </a:solidFill>
                <a:ea typeface="+mn-ea"/>
              </a:rPr>
              <a:t>Ensure Meaningful Participation </a:t>
            </a:r>
            <a:endParaRPr lang="en-GB" altLang="en-US" dirty="0" smtClean="0">
              <a:solidFill>
                <a:schemeClr val="tx1"/>
              </a:solidFill>
              <a:ea typeface="+mn-ea"/>
            </a:endParaRPr>
          </a:p>
          <a:p>
            <a:pPr>
              <a:buFontTx/>
              <a:buChar char="•"/>
              <a:defRPr/>
            </a:pPr>
            <a:r>
              <a:rPr lang="en-AU" altLang="en-US" dirty="0" smtClean="0">
                <a:solidFill>
                  <a:schemeClr val="tx1"/>
                </a:solidFill>
                <a:ea typeface="+mn-ea"/>
              </a:rPr>
              <a:t>Non-Discrimination</a:t>
            </a:r>
          </a:p>
          <a:p>
            <a:pPr>
              <a:buFontTx/>
              <a:buChar char="•"/>
              <a:defRPr/>
            </a:pPr>
            <a:r>
              <a:rPr lang="en-AU" altLang="en-US" dirty="0" smtClean="0">
                <a:solidFill>
                  <a:schemeClr val="tx1"/>
                </a:solidFill>
                <a:ea typeface="+mn-ea"/>
              </a:rPr>
              <a:t>Do No Harm </a:t>
            </a:r>
            <a:endParaRPr lang="en-GB" altLang="en-US" dirty="0" smtClean="0">
              <a:solidFill>
                <a:schemeClr val="tx1"/>
              </a:solidFill>
              <a:ea typeface="+mn-ea"/>
            </a:endParaRPr>
          </a:p>
          <a:p>
            <a:pPr marL="0" indent="0">
              <a:defRPr/>
            </a:pPr>
            <a:endParaRPr lang="en-AU" altLang="en-US" dirty="0" smtClean="0">
              <a:solidFill>
                <a:schemeClr val="tx1"/>
              </a:solidFill>
              <a:ea typeface="+mn-ea"/>
            </a:endParaRPr>
          </a:p>
        </p:txBody>
      </p:sp>
      <p:sp>
        <p:nvSpPr>
          <p:cNvPr id="6" name="Rectangle 3"/>
          <p:cNvSpPr txBox="1">
            <a:spLocks noChangeArrowheads="1"/>
          </p:cNvSpPr>
          <p:nvPr/>
        </p:nvSpPr>
        <p:spPr bwMode="auto">
          <a:xfrm>
            <a:off x="4427538" y="1773238"/>
            <a:ext cx="4537075" cy="24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a:lstStyle>
          <a:p>
            <a:pPr>
              <a:buFontTx/>
              <a:buChar char="•"/>
              <a:defRPr/>
            </a:pPr>
            <a:r>
              <a:rPr lang="en-AU" altLang="en-US" dirty="0" smtClean="0">
                <a:solidFill>
                  <a:srgbClr val="000000"/>
                </a:solidFill>
              </a:rPr>
              <a:t>Ensure Accountability </a:t>
            </a:r>
          </a:p>
          <a:p>
            <a:pPr>
              <a:buFontTx/>
              <a:buChar char="•"/>
              <a:defRPr/>
            </a:pPr>
            <a:r>
              <a:rPr lang="en-AU" altLang="en-US" kern="0" dirty="0" smtClean="0">
                <a:solidFill>
                  <a:srgbClr val="000000"/>
                </a:solidFill>
              </a:rPr>
              <a:t>Coordinate &amp;Collaborate</a:t>
            </a:r>
            <a:endParaRPr lang="en-GB" altLang="en-US" kern="0" dirty="0" smtClean="0">
              <a:solidFill>
                <a:srgbClr val="000000"/>
              </a:solidFill>
            </a:endParaRPr>
          </a:p>
          <a:p>
            <a:pPr>
              <a:buFontTx/>
              <a:buChar char="•"/>
              <a:defRPr/>
            </a:pPr>
            <a:r>
              <a:rPr lang="en-AU" altLang="en-US" dirty="0" smtClean="0">
                <a:solidFill>
                  <a:srgbClr val="000000"/>
                </a:solidFill>
              </a:rPr>
              <a:t>Adhere to Ethical Standards</a:t>
            </a:r>
          </a:p>
          <a:p>
            <a:pPr>
              <a:buFontTx/>
              <a:buChar char="•"/>
              <a:defRPr/>
            </a:pPr>
            <a:r>
              <a:rPr lang="en-AU" altLang="en-US" kern="0" dirty="0" smtClean="0">
                <a:solidFill>
                  <a:srgbClr val="000000"/>
                </a:solidFill>
              </a:rPr>
              <a:t>Maintain Professional Boundaries &amp; Address Conflicts of Interest</a:t>
            </a:r>
          </a:p>
          <a:p>
            <a:pPr>
              <a:buFontTx/>
              <a:buChar char="•"/>
              <a:defRPr/>
            </a:pPr>
            <a:endParaRPr lang="en-AU" altLang="en-US" kern="0" dirty="0" smtClean="0">
              <a:solidFill>
                <a:srgbClr val="000000"/>
              </a:solidFill>
            </a:endParaRPr>
          </a:p>
        </p:txBody>
      </p:sp>
      <p:sp>
        <p:nvSpPr>
          <p:cNvPr id="4" name="TextBox 3"/>
          <p:cNvSpPr txBox="1"/>
          <p:nvPr/>
        </p:nvSpPr>
        <p:spPr>
          <a:xfrm>
            <a:off x="403280" y="4437112"/>
            <a:ext cx="8057152" cy="1938992"/>
          </a:xfrm>
          <a:prstGeom prst="rect">
            <a:avLst/>
          </a:prstGeom>
          <a:noFill/>
          <a:ln>
            <a:solidFill>
              <a:srgbClr val="0070C0"/>
            </a:solidFill>
          </a:ln>
        </p:spPr>
        <p:txBody>
          <a:bodyPr wrap="square">
            <a:spAutoFit/>
          </a:bodyPr>
          <a:lstStyle/>
          <a:p>
            <a:pPr marL="342900" indent="-342900" fontAlgn="base">
              <a:spcBef>
                <a:spcPct val="0"/>
              </a:spcBef>
              <a:spcAft>
                <a:spcPct val="0"/>
              </a:spcAft>
              <a:buFont typeface="Arial" panose="020B0604020202020204" pitchFamily="34" charset="0"/>
              <a:buChar char="•"/>
              <a:defRPr/>
            </a:pPr>
            <a:r>
              <a:rPr lang="en-AU" altLang="en-US" sz="2400" kern="0" dirty="0" smtClean="0">
                <a:solidFill>
                  <a:srgbClr val="000000"/>
                </a:solidFill>
              </a:rPr>
              <a:t>Provide Culturally </a:t>
            </a:r>
            <a:r>
              <a:rPr lang="en-AU" altLang="en-US" sz="2400" kern="0" dirty="0">
                <a:solidFill>
                  <a:srgbClr val="000000"/>
                </a:solidFill>
              </a:rPr>
              <a:t>Appropriate Processes and Services</a:t>
            </a:r>
          </a:p>
          <a:p>
            <a:pPr marL="342900" indent="-342900" fontAlgn="base">
              <a:spcBef>
                <a:spcPct val="0"/>
              </a:spcBef>
              <a:spcAft>
                <a:spcPct val="0"/>
              </a:spcAft>
              <a:buFont typeface="Arial" panose="020B0604020202020204" pitchFamily="34" charset="0"/>
              <a:buChar char="•"/>
              <a:defRPr/>
            </a:pPr>
            <a:r>
              <a:rPr lang="en-AU" altLang="en-US" sz="2400" kern="0" dirty="0">
                <a:solidFill>
                  <a:srgbClr val="000000"/>
                </a:solidFill>
              </a:rPr>
              <a:t>Based on Sound Knowledge of Child </a:t>
            </a:r>
            <a:r>
              <a:rPr lang="en-AU" altLang="en-US" sz="2400" kern="0" dirty="0" smtClean="0">
                <a:solidFill>
                  <a:srgbClr val="000000"/>
                </a:solidFill>
              </a:rPr>
              <a:t>Development, Rights &amp; Protection</a:t>
            </a:r>
            <a:endParaRPr lang="en-AU" altLang="en-US" sz="2400" kern="0" dirty="0">
              <a:solidFill>
                <a:srgbClr val="000000"/>
              </a:solidFill>
            </a:endParaRPr>
          </a:p>
          <a:p>
            <a:pPr marL="342900" indent="-342900" fontAlgn="base">
              <a:spcBef>
                <a:spcPct val="0"/>
              </a:spcBef>
              <a:spcAft>
                <a:spcPct val="0"/>
              </a:spcAft>
              <a:buFont typeface="Arial" panose="020B0604020202020204" pitchFamily="34" charset="0"/>
              <a:buChar char="•"/>
              <a:defRPr/>
            </a:pPr>
            <a:r>
              <a:rPr lang="en-AU" altLang="en-US" sz="2400" dirty="0" smtClean="0">
                <a:solidFill>
                  <a:srgbClr val="000000"/>
                </a:solidFill>
              </a:rPr>
              <a:t>Empower Children &amp; Families to Build on their </a:t>
            </a:r>
            <a:r>
              <a:rPr lang="en-AU" altLang="en-US" sz="2400" dirty="0">
                <a:solidFill>
                  <a:srgbClr val="000000"/>
                </a:solidFill>
              </a:rPr>
              <a:t>Strengths</a:t>
            </a:r>
            <a:endParaRPr lang="en-AU" altLang="en-US" sz="2400" kern="0" dirty="0">
              <a:solidFill>
                <a:srgbClr val="000000"/>
              </a:solidFill>
            </a:endParaRPr>
          </a:p>
          <a:p>
            <a:pPr fontAlgn="base">
              <a:spcBef>
                <a:spcPct val="0"/>
              </a:spcBef>
              <a:spcAft>
                <a:spcPct val="0"/>
              </a:spcAft>
              <a:defRPr/>
            </a:pPr>
            <a:endParaRPr lang="en-GB" sz="2400" dirty="0">
              <a:solidFill>
                <a:srgbClr val="000000"/>
              </a:solidFill>
            </a:endParaRPr>
          </a:p>
        </p:txBody>
      </p:sp>
    </p:spTree>
    <p:extLst>
      <p:ext uri="{BB962C8B-B14F-4D97-AF65-F5344CB8AC3E}">
        <p14:creationId xmlns:p14="http://schemas.microsoft.com/office/powerpoint/2010/main" val="33864639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ctrTitle"/>
          </p:nvPr>
        </p:nvSpPr>
        <p:spPr/>
        <p:txBody>
          <a:bodyPr/>
          <a:lstStyle/>
          <a:p>
            <a:pPr algn="ctr">
              <a:defRPr/>
            </a:pPr>
            <a:r>
              <a:rPr lang="en-GB" sz="4800" b="1">
                <a:solidFill>
                  <a:schemeClr val="tx1"/>
                </a:solidFill>
              </a:rPr>
              <a:t>Mandatory Reporting</a:t>
            </a:r>
          </a:p>
        </p:txBody>
      </p:sp>
      <p:sp>
        <p:nvSpPr>
          <p:cNvPr id="38915" name="Subtitle 2"/>
          <p:cNvSpPr>
            <a:spLocks noGrp="1"/>
          </p:cNvSpPr>
          <p:nvPr>
            <p:ph type="subTitle" idx="1"/>
          </p:nvPr>
        </p:nvSpPr>
        <p:spPr/>
        <p:txBody>
          <a:bodyPr/>
          <a:lstStyle/>
          <a:p>
            <a:pPr>
              <a:defRPr/>
            </a:pPr>
            <a:r>
              <a:rPr lang="en-GB" sz="4800" b="1">
                <a:solidFill>
                  <a:schemeClr val="tx1"/>
                </a:solidFill>
              </a:rPr>
              <a:t>OPTIONAL EXERCISE</a:t>
            </a:r>
          </a:p>
        </p:txBody>
      </p:sp>
    </p:spTree>
    <p:extLst>
      <p:ext uri="{BB962C8B-B14F-4D97-AF65-F5344CB8AC3E}">
        <p14:creationId xmlns:p14="http://schemas.microsoft.com/office/powerpoint/2010/main" val="4669665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defRPr/>
            </a:pPr>
            <a:r>
              <a:rPr lang="en-GB" b="1">
                <a:solidFill>
                  <a:schemeClr val="tx1"/>
                </a:solidFill>
              </a:rPr>
              <a:t>Mandatory Reporting</a:t>
            </a:r>
          </a:p>
        </p:txBody>
      </p:sp>
      <p:sp>
        <p:nvSpPr>
          <p:cNvPr id="3" name="Content Placeholder 2"/>
          <p:cNvSpPr>
            <a:spLocks noGrp="1"/>
          </p:cNvSpPr>
          <p:nvPr>
            <p:ph idx="1"/>
          </p:nvPr>
        </p:nvSpPr>
        <p:spPr>
          <a:xfrm>
            <a:off x="250825" y="1700213"/>
            <a:ext cx="8713788" cy="4392612"/>
          </a:xfrm>
        </p:spPr>
        <p:txBody>
          <a:bodyPr/>
          <a:lstStyle/>
          <a:p>
            <a:pPr>
              <a:defRPr/>
            </a:pPr>
            <a:r>
              <a:rPr lang="en-GB" b="1" dirty="0">
                <a:solidFill>
                  <a:schemeClr val="tx1"/>
                </a:solidFill>
                <a:ea typeface="+mn-ea"/>
              </a:rPr>
              <a:t>O</a:t>
            </a:r>
            <a:r>
              <a:rPr lang="en-GB" b="1" dirty="0" smtClean="0">
                <a:solidFill>
                  <a:schemeClr val="tx1"/>
                </a:solidFill>
                <a:ea typeface="+mn-ea"/>
              </a:rPr>
              <a:t>bliges certain actors to report cases of child abuse to relevant government authorities</a:t>
            </a:r>
            <a:r>
              <a:rPr lang="en-GB" dirty="0" smtClean="0">
                <a:solidFill>
                  <a:schemeClr val="tx1"/>
                </a:solidFill>
                <a:ea typeface="+mn-ea"/>
              </a:rPr>
              <a:t>. </a:t>
            </a:r>
          </a:p>
          <a:p>
            <a:pPr>
              <a:defRPr/>
            </a:pPr>
            <a:endParaRPr lang="en-AU" dirty="0" smtClean="0">
              <a:solidFill>
                <a:schemeClr val="tx1"/>
              </a:solidFill>
              <a:ea typeface="+mn-ea"/>
            </a:endParaRPr>
          </a:p>
          <a:p>
            <a:pPr>
              <a:defRPr/>
            </a:pPr>
            <a:r>
              <a:rPr lang="en-AU" dirty="0" smtClean="0">
                <a:solidFill>
                  <a:schemeClr val="tx1"/>
                </a:solidFill>
                <a:ea typeface="+mn-ea"/>
              </a:rPr>
              <a:t>Is </a:t>
            </a:r>
            <a:r>
              <a:rPr lang="en-AU" dirty="0">
                <a:solidFill>
                  <a:schemeClr val="tx1"/>
                </a:solidFill>
                <a:ea typeface="+mn-ea"/>
              </a:rPr>
              <a:t>not the same </a:t>
            </a:r>
            <a:r>
              <a:rPr lang="en-AU" dirty="0" smtClean="0">
                <a:solidFill>
                  <a:schemeClr val="tx1"/>
                </a:solidFill>
                <a:ea typeface="+mn-ea"/>
              </a:rPr>
              <a:t>as </a:t>
            </a:r>
            <a:r>
              <a:rPr lang="en-AU" dirty="0">
                <a:solidFill>
                  <a:schemeClr val="tx1"/>
                </a:solidFill>
                <a:ea typeface="+mn-ea"/>
              </a:rPr>
              <a:t>referring a child for </a:t>
            </a:r>
            <a:r>
              <a:rPr lang="en-AU" dirty="0" smtClean="0">
                <a:solidFill>
                  <a:schemeClr val="tx1"/>
                </a:solidFill>
                <a:ea typeface="+mn-ea"/>
              </a:rPr>
              <a:t>protection </a:t>
            </a:r>
            <a:r>
              <a:rPr lang="en-AU" dirty="0">
                <a:solidFill>
                  <a:schemeClr val="tx1"/>
                </a:solidFill>
                <a:ea typeface="+mn-ea"/>
              </a:rPr>
              <a:t>if they are in imminent danger. </a:t>
            </a:r>
            <a:endParaRPr lang="en-AU" dirty="0" smtClean="0">
              <a:solidFill>
                <a:schemeClr val="tx1"/>
              </a:solidFill>
              <a:ea typeface="+mn-ea"/>
            </a:endParaRPr>
          </a:p>
          <a:p>
            <a:pPr>
              <a:defRPr/>
            </a:pPr>
            <a:endParaRPr lang="en-AU" dirty="0" smtClean="0">
              <a:solidFill>
                <a:schemeClr val="tx1"/>
              </a:solidFill>
              <a:ea typeface="+mn-ea"/>
            </a:endParaRPr>
          </a:p>
          <a:p>
            <a:pPr>
              <a:buFont typeface="Wingdings" panose="05000000000000000000" pitchFamily="2" charset="2"/>
              <a:buChar char="ü"/>
              <a:defRPr/>
            </a:pPr>
            <a:r>
              <a:rPr lang="en-AU" dirty="0" smtClean="0">
                <a:solidFill>
                  <a:schemeClr val="tx1"/>
                </a:solidFill>
                <a:ea typeface="+mn-ea"/>
              </a:rPr>
              <a:t>If </a:t>
            </a:r>
            <a:r>
              <a:rPr lang="en-AU" dirty="0">
                <a:solidFill>
                  <a:schemeClr val="tx1"/>
                </a:solidFill>
                <a:ea typeface="+mn-ea"/>
              </a:rPr>
              <a:t>a child is in imminent </a:t>
            </a:r>
            <a:r>
              <a:rPr lang="en-AU" dirty="0" smtClean="0">
                <a:solidFill>
                  <a:schemeClr val="tx1"/>
                </a:solidFill>
                <a:ea typeface="+mn-ea"/>
              </a:rPr>
              <a:t>danger take action </a:t>
            </a:r>
            <a:r>
              <a:rPr lang="en-AU" dirty="0">
                <a:solidFill>
                  <a:schemeClr val="tx1"/>
                </a:solidFill>
                <a:ea typeface="+mn-ea"/>
              </a:rPr>
              <a:t>to secure his/her safety </a:t>
            </a:r>
            <a:r>
              <a:rPr lang="en-AU" dirty="0" smtClean="0">
                <a:solidFill>
                  <a:schemeClr val="tx1"/>
                </a:solidFill>
                <a:ea typeface="+mn-ea"/>
              </a:rPr>
              <a:t>before </a:t>
            </a:r>
            <a:r>
              <a:rPr lang="en-AU" dirty="0">
                <a:solidFill>
                  <a:schemeClr val="tx1"/>
                </a:solidFill>
                <a:ea typeface="+mn-ea"/>
              </a:rPr>
              <a:t>making a mandatory </a:t>
            </a:r>
            <a:r>
              <a:rPr lang="en-AU" dirty="0" smtClean="0">
                <a:solidFill>
                  <a:schemeClr val="tx1"/>
                </a:solidFill>
                <a:ea typeface="+mn-ea"/>
              </a:rPr>
              <a:t>report. </a:t>
            </a:r>
          </a:p>
          <a:p>
            <a:pPr>
              <a:buFont typeface="Wingdings" panose="05000000000000000000" pitchFamily="2" charset="2"/>
              <a:buChar char="ü"/>
              <a:defRPr/>
            </a:pPr>
            <a:r>
              <a:rPr lang="en-AU" dirty="0" smtClean="0">
                <a:solidFill>
                  <a:schemeClr val="tx1"/>
                </a:solidFill>
                <a:ea typeface="+mn-ea"/>
              </a:rPr>
              <a:t>Once </a:t>
            </a:r>
            <a:r>
              <a:rPr lang="en-AU" dirty="0">
                <a:solidFill>
                  <a:schemeClr val="tx1"/>
                </a:solidFill>
                <a:ea typeface="+mn-ea"/>
              </a:rPr>
              <a:t>the child is </a:t>
            </a:r>
            <a:r>
              <a:rPr lang="en-AU" dirty="0" smtClean="0">
                <a:solidFill>
                  <a:schemeClr val="tx1"/>
                </a:solidFill>
                <a:ea typeface="+mn-ea"/>
              </a:rPr>
              <a:t>safe </a:t>
            </a:r>
            <a:r>
              <a:rPr lang="en-AU" dirty="0">
                <a:solidFill>
                  <a:schemeClr val="tx1"/>
                </a:solidFill>
                <a:ea typeface="+mn-ea"/>
              </a:rPr>
              <a:t>proceed with mandatory </a:t>
            </a:r>
            <a:r>
              <a:rPr lang="en-AU" dirty="0" smtClean="0">
                <a:solidFill>
                  <a:schemeClr val="tx1"/>
                </a:solidFill>
                <a:ea typeface="+mn-ea"/>
              </a:rPr>
              <a:t>reporting. </a:t>
            </a:r>
          </a:p>
          <a:p>
            <a:pPr marL="0" indent="0">
              <a:defRPr/>
            </a:pPr>
            <a:endParaRPr lang="en-AU" dirty="0" smtClean="0">
              <a:solidFill>
                <a:schemeClr val="tx1"/>
              </a:solidFill>
              <a:ea typeface="+mn-ea"/>
            </a:endParaRPr>
          </a:p>
          <a:p>
            <a:pPr marL="0" indent="0">
              <a:defRPr/>
            </a:pPr>
            <a:endParaRPr lang="en-AU" dirty="0" smtClean="0">
              <a:solidFill>
                <a:schemeClr val="tx1"/>
              </a:solidFill>
              <a:ea typeface="+mn-ea"/>
            </a:endParaRPr>
          </a:p>
          <a:p>
            <a:pPr marL="0" indent="0" algn="ctr">
              <a:defRPr/>
            </a:pPr>
            <a:r>
              <a:rPr lang="en-AU" sz="1800" dirty="0" smtClean="0">
                <a:solidFill>
                  <a:schemeClr val="tx1"/>
                </a:solidFill>
                <a:ea typeface="+mn-ea"/>
              </a:rPr>
              <a:t>Source: Caring for Child Survivors</a:t>
            </a:r>
            <a:endParaRPr lang="en-GB" sz="1800" dirty="0" smtClean="0">
              <a:solidFill>
                <a:schemeClr val="tx1"/>
              </a:solidFill>
              <a:ea typeface="+mn-ea"/>
            </a:endParaRPr>
          </a:p>
          <a:p>
            <a:pPr>
              <a:defRPr/>
            </a:pPr>
            <a:endParaRPr lang="en-GB" dirty="0">
              <a:solidFill>
                <a:schemeClr val="tx1"/>
              </a:solidFill>
              <a:ea typeface="+mn-ea"/>
            </a:endParaRPr>
          </a:p>
        </p:txBody>
      </p:sp>
    </p:spTree>
    <p:extLst>
      <p:ext uri="{BB962C8B-B14F-4D97-AF65-F5344CB8AC3E}">
        <p14:creationId xmlns:p14="http://schemas.microsoft.com/office/powerpoint/2010/main" val="24485918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defRPr/>
            </a:pPr>
            <a:r>
              <a:rPr lang="en-GB" b="1">
                <a:solidFill>
                  <a:schemeClr val="tx1"/>
                </a:solidFill>
              </a:rPr>
              <a:t>Questions to Inform Procedures</a:t>
            </a:r>
          </a:p>
        </p:txBody>
      </p:sp>
      <p:sp>
        <p:nvSpPr>
          <p:cNvPr id="3" name="Content Placeholder 2"/>
          <p:cNvSpPr>
            <a:spLocks noGrp="1"/>
          </p:cNvSpPr>
          <p:nvPr>
            <p:ph idx="1"/>
          </p:nvPr>
        </p:nvSpPr>
        <p:spPr>
          <a:xfrm>
            <a:off x="250825" y="1700213"/>
            <a:ext cx="8569325" cy="4392612"/>
          </a:xfrm>
        </p:spPr>
        <p:txBody>
          <a:bodyPr/>
          <a:lstStyle/>
          <a:p>
            <a:pPr>
              <a:buFont typeface="Arial" panose="020B0604020202020204" pitchFamily="34" charset="0"/>
              <a:buChar char="•"/>
              <a:defRPr/>
            </a:pPr>
            <a:r>
              <a:rPr lang="en-AU" b="1" dirty="0" smtClean="0">
                <a:solidFill>
                  <a:schemeClr val="tx1"/>
                </a:solidFill>
                <a:ea typeface="+mn-ea"/>
              </a:rPr>
              <a:t>Who </a:t>
            </a:r>
            <a:r>
              <a:rPr lang="en-AU" b="1" dirty="0">
                <a:solidFill>
                  <a:schemeClr val="tx1"/>
                </a:solidFill>
                <a:ea typeface="+mn-ea"/>
              </a:rPr>
              <a:t>is required to report </a:t>
            </a:r>
            <a:r>
              <a:rPr lang="en-AU" dirty="0">
                <a:solidFill>
                  <a:schemeClr val="tx1"/>
                </a:solidFill>
                <a:ea typeface="+mn-ea"/>
              </a:rPr>
              <a:t>cases of child abuse?</a:t>
            </a:r>
            <a:endParaRPr lang="en-GB" dirty="0" smtClean="0">
              <a:solidFill>
                <a:schemeClr val="tx1"/>
              </a:solidFill>
              <a:ea typeface="+mn-ea"/>
            </a:endParaRPr>
          </a:p>
          <a:p>
            <a:pPr>
              <a:buFont typeface="Arial" panose="020B0604020202020204" pitchFamily="34" charset="0"/>
              <a:buChar char="•"/>
              <a:defRPr/>
            </a:pPr>
            <a:r>
              <a:rPr lang="en-AU" dirty="0" smtClean="0">
                <a:solidFill>
                  <a:schemeClr val="tx1"/>
                </a:solidFill>
                <a:ea typeface="+mn-ea"/>
              </a:rPr>
              <a:t>Who is the focal point designated </a:t>
            </a:r>
            <a:r>
              <a:rPr lang="en-AU" dirty="0">
                <a:solidFill>
                  <a:schemeClr val="tx1"/>
                </a:solidFill>
                <a:ea typeface="+mn-ea"/>
              </a:rPr>
              <a:t>to </a:t>
            </a:r>
            <a:r>
              <a:rPr lang="en-AU" b="1" dirty="0">
                <a:solidFill>
                  <a:schemeClr val="tx1"/>
                </a:solidFill>
                <a:ea typeface="+mn-ea"/>
              </a:rPr>
              <a:t>receive such reports?</a:t>
            </a:r>
            <a:endParaRPr lang="en-GB" b="1" dirty="0" smtClean="0">
              <a:solidFill>
                <a:schemeClr val="tx1"/>
              </a:solidFill>
              <a:ea typeface="+mn-ea"/>
            </a:endParaRPr>
          </a:p>
          <a:p>
            <a:pPr>
              <a:buFont typeface="Arial" panose="020B0604020202020204" pitchFamily="34" charset="0"/>
              <a:buChar char="•"/>
              <a:defRPr/>
            </a:pPr>
            <a:r>
              <a:rPr lang="en-AU" b="1" dirty="0" smtClean="0">
                <a:solidFill>
                  <a:schemeClr val="tx1"/>
                </a:solidFill>
                <a:ea typeface="+mn-ea"/>
              </a:rPr>
              <a:t>When </a:t>
            </a:r>
            <a:r>
              <a:rPr lang="en-AU" dirty="0">
                <a:solidFill>
                  <a:schemeClr val="tx1"/>
                </a:solidFill>
                <a:ea typeface="+mn-ea"/>
              </a:rPr>
              <a:t>is the obligation to report triggered </a:t>
            </a:r>
            <a:endParaRPr lang="en-AU" dirty="0" smtClean="0">
              <a:solidFill>
                <a:schemeClr val="tx1"/>
              </a:solidFill>
              <a:ea typeface="+mn-ea"/>
            </a:endParaRPr>
          </a:p>
          <a:p>
            <a:pPr>
              <a:buFont typeface="Arial" panose="020B0604020202020204" pitchFamily="34" charset="0"/>
              <a:buChar char="•"/>
              <a:defRPr/>
            </a:pPr>
            <a:r>
              <a:rPr lang="en-AU" b="1" dirty="0" smtClean="0">
                <a:solidFill>
                  <a:schemeClr val="tx1"/>
                </a:solidFill>
                <a:ea typeface="+mn-ea"/>
              </a:rPr>
              <a:t>What is the minimum information that </a:t>
            </a:r>
            <a:r>
              <a:rPr lang="en-AU" dirty="0" smtClean="0">
                <a:solidFill>
                  <a:schemeClr val="tx1"/>
                </a:solidFill>
                <a:ea typeface="+mn-ea"/>
              </a:rPr>
              <a:t>needs </a:t>
            </a:r>
            <a:r>
              <a:rPr lang="en-AU" dirty="0">
                <a:solidFill>
                  <a:schemeClr val="tx1"/>
                </a:solidFill>
                <a:ea typeface="+mn-ea"/>
              </a:rPr>
              <a:t>to be shared</a:t>
            </a:r>
            <a:r>
              <a:rPr lang="en-AU" dirty="0" smtClean="0">
                <a:solidFill>
                  <a:schemeClr val="tx1"/>
                </a:solidFill>
                <a:ea typeface="+mn-ea"/>
              </a:rPr>
              <a:t>?</a:t>
            </a:r>
          </a:p>
          <a:p>
            <a:pPr>
              <a:buFont typeface="Arial" panose="020B0604020202020204" pitchFamily="34" charset="0"/>
              <a:buChar char="•"/>
              <a:defRPr/>
            </a:pPr>
            <a:r>
              <a:rPr lang="en-AU" dirty="0" smtClean="0">
                <a:solidFill>
                  <a:schemeClr val="tx1"/>
                </a:solidFill>
                <a:ea typeface="+mn-ea"/>
              </a:rPr>
              <a:t>How is information that is shared </a:t>
            </a:r>
            <a:r>
              <a:rPr lang="en-AU" b="1" dirty="0" smtClean="0">
                <a:solidFill>
                  <a:schemeClr val="tx1"/>
                </a:solidFill>
                <a:ea typeface="+mn-ea"/>
              </a:rPr>
              <a:t>stored</a:t>
            </a:r>
            <a:r>
              <a:rPr lang="en-AU" dirty="0" smtClean="0">
                <a:solidFill>
                  <a:schemeClr val="tx1"/>
                </a:solidFill>
                <a:ea typeface="+mn-ea"/>
              </a:rPr>
              <a:t>? </a:t>
            </a:r>
            <a:endParaRPr lang="en-GB" dirty="0" smtClean="0">
              <a:solidFill>
                <a:schemeClr val="tx1"/>
              </a:solidFill>
              <a:ea typeface="+mn-ea"/>
            </a:endParaRPr>
          </a:p>
          <a:p>
            <a:pPr>
              <a:buFont typeface="Arial" panose="020B0604020202020204" pitchFamily="34" charset="0"/>
              <a:buChar char="•"/>
              <a:defRPr/>
            </a:pPr>
            <a:r>
              <a:rPr lang="en-AU" dirty="0" smtClean="0">
                <a:solidFill>
                  <a:schemeClr val="tx1"/>
                </a:solidFill>
                <a:ea typeface="+mn-ea"/>
              </a:rPr>
              <a:t>What </a:t>
            </a:r>
            <a:r>
              <a:rPr lang="en-AU" dirty="0">
                <a:solidFill>
                  <a:schemeClr val="tx1"/>
                </a:solidFill>
                <a:ea typeface="+mn-ea"/>
              </a:rPr>
              <a:t>are the reporting </a:t>
            </a:r>
            <a:r>
              <a:rPr lang="en-AU" b="1" dirty="0">
                <a:solidFill>
                  <a:schemeClr val="tx1"/>
                </a:solidFill>
                <a:ea typeface="+mn-ea"/>
              </a:rPr>
              <a:t>regulations</a:t>
            </a:r>
            <a:r>
              <a:rPr lang="en-AU" dirty="0">
                <a:solidFill>
                  <a:schemeClr val="tx1"/>
                </a:solidFill>
                <a:ea typeface="+mn-ea"/>
              </a:rPr>
              <a:t> regarding timing and other procedures?</a:t>
            </a:r>
            <a:endParaRPr lang="en-GB" dirty="0" smtClean="0">
              <a:solidFill>
                <a:schemeClr val="tx1"/>
              </a:solidFill>
              <a:ea typeface="+mn-ea"/>
            </a:endParaRPr>
          </a:p>
          <a:p>
            <a:pPr>
              <a:buFont typeface="Arial" panose="020B0604020202020204" pitchFamily="34" charset="0"/>
              <a:buChar char="•"/>
              <a:defRPr/>
            </a:pPr>
            <a:r>
              <a:rPr lang="en-AU" dirty="0" smtClean="0">
                <a:solidFill>
                  <a:schemeClr val="tx1"/>
                </a:solidFill>
                <a:ea typeface="+mn-ea"/>
              </a:rPr>
              <a:t>How </a:t>
            </a:r>
            <a:r>
              <a:rPr lang="en-AU" dirty="0">
                <a:solidFill>
                  <a:schemeClr val="tx1"/>
                </a:solidFill>
                <a:ea typeface="+mn-ea"/>
              </a:rPr>
              <a:t>is </a:t>
            </a:r>
            <a:r>
              <a:rPr lang="en-AU" b="1" dirty="0">
                <a:solidFill>
                  <a:schemeClr val="tx1"/>
                </a:solidFill>
                <a:ea typeface="+mn-ea"/>
              </a:rPr>
              <a:t>confidentiality</a:t>
            </a:r>
            <a:r>
              <a:rPr lang="en-AU" dirty="0">
                <a:solidFill>
                  <a:schemeClr val="tx1"/>
                </a:solidFill>
                <a:ea typeface="+mn-ea"/>
              </a:rPr>
              <a:t> protected?</a:t>
            </a:r>
            <a:endParaRPr lang="en-GB" dirty="0" smtClean="0">
              <a:solidFill>
                <a:schemeClr val="tx1"/>
              </a:solidFill>
              <a:ea typeface="+mn-ea"/>
            </a:endParaRPr>
          </a:p>
          <a:p>
            <a:pPr>
              <a:buFont typeface="Arial" panose="020B0604020202020204" pitchFamily="34" charset="0"/>
              <a:buChar char="•"/>
              <a:defRPr/>
            </a:pPr>
            <a:r>
              <a:rPr lang="en-AU" dirty="0" smtClean="0">
                <a:solidFill>
                  <a:schemeClr val="tx1"/>
                </a:solidFill>
                <a:ea typeface="+mn-ea"/>
              </a:rPr>
              <a:t>What </a:t>
            </a:r>
            <a:r>
              <a:rPr lang="en-AU" dirty="0">
                <a:solidFill>
                  <a:schemeClr val="tx1"/>
                </a:solidFill>
                <a:ea typeface="+mn-ea"/>
              </a:rPr>
              <a:t>are the </a:t>
            </a:r>
            <a:r>
              <a:rPr lang="en-AU" b="1" dirty="0">
                <a:solidFill>
                  <a:schemeClr val="tx1"/>
                </a:solidFill>
                <a:ea typeface="+mn-ea"/>
              </a:rPr>
              <a:t>legal implications</a:t>
            </a:r>
            <a:r>
              <a:rPr lang="en-AU" dirty="0">
                <a:solidFill>
                  <a:schemeClr val="tx1"/>
                </a:solidFill>
                <a:ea typeface="+mn-ea"/>
              </a:rPr>
              <a:t> of not reporting?</a:t>
            </a:r>
            <a:endParaRPr lang="en-GB" dirty="0" smtClean="0">
              <a:solidFill>
                <a:schemeClr val="tx1"/>
              </a:solidFill>
              <a:ea typeface="+mn-ea"/>
            </a:endParaRPr>
          </a:p>
          <a:p>
            <a:pPr>
              <a:buFont typeface="Arial" panose="020B0604020202020204" pitchFamily="34" charset="0"/>
              <a:buChar char="•"/>
              <a:defRPr/>
            </a:pPr>
            <a:endParaRPr lang="en-GB" dirty="0" smtClean="0">
              <a:solidFill>
                <a:schemeClr val="tx1"/>
              </a:solidFill>
              <a:ea typeface="+mn-ea"/>
            </a:endParaRPr>
          </a:p>
          <a:p>
            <a:pPr marL="0" indent="0" algn="ctr">
              <a:defRPr/>
            </a:pPr>
            <a:r>
              <a:rPr lang="en-AU" sz="1800" dirty="0" smtClean="0">
                <a:solidFill>
                  <a:schemeClr val="tx1"/>
                </a:solidFill>
                <a:ea typeface="+mn-ea"/>
              </a:rPr>
              <a:t>Caring for Child Survivors</a:t>
            </a:r>
            <a:endParaRPr lang="en-GB" sz="1800" dirty="0" smtClean="0">
              <a:solidFill>
                <a:schemeClr val="tx1"/>
              </a:solidFill>
              <a:ea typeface="+mn-ea"/>
            </a:endParaRPr>
          </a:p>
        </p:txBody>
      </p:sp>
    </p:spTree>
    <p:extLst>
      <p:ext uri="{BB962C8B-B14F-4D97-AF65-F5344CB8AC3E}">
        <p14:creationId xmlns:p14="http://schemas.microsoft.com/office/powerpoint/2010/main" val="2896561574"/>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50825" y="836613"/>
            <a:ext cx="8569325" cy="720725"/>
          </a:xfrm>
        </p:spPr>
        <p:txBody>
          <a:bodyPr/>
          <a:lstStyle/>
          <a:p>
            <a:pPr>
              <a:defRPr/>
            </a:pPr>
            <a:r>
              <a:rPr lang="en-GB" sz="2800" b="1">
                <a:solidFill>
                  <a:schemeClr val="tx1"/>
                </a:solidFill>
              </a:rPr>
              <a:t>Reporting where the mandatory reporting is in place</a:t>
            </a:r>
          </a:p>
        </p:txBody>
      </p:sp>
      <p:sp>
        <p:nvSpPr>
          <p:cNvPr id="41987" name="Content Placeholder 2"/>
          <p:cNvSpPr>
            <a:spLocks noGrp="1"/>
          </p:cNvSpPr>
          <p:nvPr>
            <p:ph idx="1"/>
          </p:nvPr>
        </p:nvSpPr>
        <p:spPr>
          <a:xfrm>
            <a:off x="250825" y="1844675"/>
            <a:ext cx="8569325" cy="4392613"/>
          </a:xfrm>
        </p:spPr>
        <p:txBody>
          <a:bodyPr/>
          <a:lstStyle/>
          <a:p>
            <a:pPr>
              <a:buFont typeface="Wingdings" pitchFamily="2" charset="2"/>
              <a:buChar char="ü"/>
              <a:defRPr/>
            </a:pPr>
            <a:r>
              <a:rPr lang="en-AU" altLang="en-US" smtClean="0">
                <a:solidFill>
                  <a:schemeClr val="tx1"/>
                </a:solidFill>
                <a:ea typeface="ＭＳ Ｐゴシック" pitchFamily="34" charset="-128"/>
              </a:rPr>
              <a:t>Follow the local protocol </a:t>
            </a:r>
          </a:p>
          <a:p>
            <a:pPr>
              <a:buFont typeface="Wingdings" pitchFamily="2" charset="2"/>
              <a:buChar char="ü"/>
              <a:defRPr/>
            </a:pPr>
            <a:r>
              <a:rPr lang="en-AU" altLang="en-US" smtClean="0">
                <a:solidFill>
                  <a:schemeClr val="tx1"/>
                </a:solidFill>
                <a:ea typeface="ＭＳ Ｐゴシック" pitchFamily="34" charset="-128"/>
              </a:rPr>
              <a:t>Clearly explain this to the client. </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Handle the report in the safest / most discrete manner possible. </a:t>
            </a:r>
            <a:endParaRPr lang="en-GB" altLang="en-US" smtClean="0">
              <a:solidFill>
                <a:schemeClr val="tx1"/>
              </a:solidFill>
              <a:ea typeface="ＭＳ Ｐゴシック" pitchFamily="34" charset="-128"/>
            </a:endParaRPr>
          </a:p>
          <a:p>
            <a:pPr>
              <a:defRPr/>
            </a:pPr>
            <a:endParaRPr lang="en-GB" altLang="en-US" smtClean="0">
              <a:solidFill>
                <a:schemeClr val="tx1"/>
              </a:solidFill>
              <a:ea typeface="ＭＳ Ｐゴシック" pitchFamily="34" charset="-128"/>
            </a:endParaRPr>
          </a:p>
          <a:p>
            <a:pPr>
              <a:defRPr/>
            </a:pPr>
            <a:r>
              <a:rPr lang="en-AU" altLang="en-US" b="1" smtClean="0">
                <a:solidFill>
                  <a:schemeClr val="tx1"/>
                </a:solidFill>
                <a:ea typeface="ＭＳ Ｐゴシック" pitchFamily="34" charset="-128"/>
              </a:rPr>
              <a:t>What to include in your procedures to maintain confidentiality</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Criteria, timeframe and recipient for any reports</a:t>
            </a:r>
          </a:p>
          <a:p>
            <a:pPr>
              <a:buFont typeface="Wingdings" pitchFamily="2" charset="2"/>
              <a:buChar char="ü"/>
              <a:defRPr/>
            </a:pPr>
            <a:r>
              <a:rPr lang="en-AU" altLang="en-US" smtClean="0">
                <a:solidFill>
                  <a:schemeClr val="tx1"/>
                </a:solidFill>
                <a:ea typeface="ＭＳ Ｐゴシック" pitchFamily="34" charset="-128"/>
              </a:rPr>
              <a:t>Report only minimum information needed for the report</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Explain to child / family what is happening and why</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Document the report in the child’s case file and follow up with family and relevant authorities.</a:t>
            </a:r>
            <a:endParaRPr lang="en-GB" altLang="en-US" smtClean="0">
              <a:solidFill>
                <a:schemeClr val="tx1"/>
              </a:solidFill>
              <a:ea typeface="ＭＳ Ｐゴシック" pitchFamily="34" charset="-128"/>
            </a:endParaRPr>
          </a:p>
          <a:p>
            <a:pPr algn="ctr">
              <a:defRPr/>
            </a:pPr>
            <a:endParaRPr lang="en-AU" altLang="en-US" sz="1800" smtClean="0">
              <a:solidFill>
                <a:schemeClr val="tx1"/>
              </a:solidFill>
              <a:ea typeface="ＭＳ Ｐゴシック" pitchFamily="34" charset="-128"/>
            </a:endParaRPr>
          </a:p>
          <a:p>
            <a:pPr algn="ctr">
              <a:defRPr/>
            </a:pPr>
            <a:r>
              <a:rPr lang="en-AU" altLang="en-US" sz="1800" smtClean="0">
                <a:solidFill>
                  <a:schemeClr val="tx1"/>
                </a:solidFill>
                <a:ea typeface="ＭＳ Ｐゴシック" pitchFamily="34" charset="-128"/>
              </a:rPr>
              <a:t>Caring for Child Survivors</a:t>
            </a:r>
            <a:endParaRPr lang="en-GB" altLang="en-US" sz="1800" smtClean="0">
              <a:solidFill>
                <a:schemeClr val="tx1"/>
              </a:solidFill>
              <a:ea typeface="ＭＳ Ｐゴシック" pitchFamily="34" charset="-128"/>
            </a:endParaRPr>
          </a:p>
        </p:txBody>
      </p:sp>
    </p:spTree>
    <p:extLst>
      <p:ext uri="{BB962C8B-B14F-4D97-AF65-F5344CB8AC3E}">
        <p14:creationId xmlns:p14="http://schemas.microsoft.com/office/powerpoint/2010/main" val="232592281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250825" y="836613"/>
            <a:ext cx="8713788" cy="720725"/>
          </a:xfrm>
        </p:spPr>
        <p:txBody>
          <a:bodyPr/>
          <a:lstStyle/>
          <a:p>
            <a:pPr>
              <a:defRPr/>
            </a:pPr>
            <a:r>
              <a:rPr lang="en-GB" sz="3000" b="1">
                <a:solidFill>
                  <a:schemeClr val="tx1"/>
                </a:solidFill>
              </a:rPr>
              <a:t>Using the best interests principle instead of reporting</a:t>
            </a:r>
            <a:endParaRPr lang="en-GB" sz="3000">
              <a:solidFill>
                <a:schemeClr val="tx1"/>
              </a:solidFill>
            </a:endParaRPr>
          </a:p>
        </p:txBody>
      </p:sp>
      <p:sp>
        <p:nvSpPr>
          <p:cNvPr id="3" name="Content Placeholder 2"/>
          <p:cNvSpPr>
            <a:spLocks noGrp="1"/>
          </p:cNvSpPr>
          <p:nvPr>
            <p:ph idx="1"/>
          </p:nvPr>
        </p:nvSpPr>
        <p:spPr>
          <a:xfrm>
            <a:off x="250825" y="1700213"/>
            <a:ext cx="8531225" cy="4392612"/>
          </a:xfrm>
        </p:spPr>
        <p:txBody>
          <a:bodyPr/>
          <a:lstStyle/>
          <a:p>
            <a:pPr>
              <a:defRPr/>
            </a:pPr>
            <a:endParaRPr lang="en-AU" altLang="en-US" b="1" dirty="0" smtClean="0">
              <a:solidFill>
                <a:schemeClr val="tx1"/>
              </a:solidFill>
              <a:ea typeface="ＭＳ Ｐゴシック" pitchFamily="34" charset="-128"/>
            </a:endParaRPr>
          </a:p>
          <a:p>
            <a:pPr>
              <a:defRPr/>
            </a:pPr>
            <a:r>
              <a:rPr lang="en-AU" altLang="en-US" b="1" dirty="0" smtClean="0">
                <a:solidFill>
                  <a:schemeClr val="tx1"/>
                </a:solidFill>
                <a:ea typeface="ＭＳ Ｐゴシック" pitchFamily="34" charset="-128"/>
              </a:rPr>
              <a:t>If these criteria are present: </a:t>
            </a:r>
          </a:p>
          <a:p>
            <a:pPr>
              <a:buFont typeface="Wingdings" pitchFamily="2" charset="2"/>
              <a:buChar char="Ø"/>
              <a:defRPr/>
            </a:pPr>
            <a:r>
              <a:rPr lang="en-AU" altLang="en-US" dirty="0" smtClean="0">
                <a:solidFill>
                  <a:schemeClr val="tx1"/>
                </a:solidFill>
                <a:ea typeface="ＭＳ Ｐゴシック" pitchFamily="34" charset="-128"/>
              </a:rPr>
              <a:t>The context lacks effective protection and legal services to deal properly with a report.</a:t>
            </a:r>
            <a:endParaRPr lang="en-GB" altLang="en-US" dirty="0" smtClean="0">
              <a:solidFill>
                <a:schemeClr val="tx1"/>
              </a:solidFill>
              <a:ea typeface="ＭＳ Ｐゴシック" pitchFamily="34" charset="-128"/>
            </a:endParaRPr>
          </a:p>
          <a:p>
            <a:pPr>
              <a:buFont typeface="Wingdings" pitchFamily="2" charset="2"/>
              <a:buChar char="Ø"/>
              <a:defRPr/>
            </a:pPr>
            <a:r>
              <a:rPr lang="en-AU" altLang="en-US" dirty="0" smtClean="0">
                <a:solidFill>
                  <a:schemeClr val="tx1"/>
                </a:solidFill>
                <a:ea typeface="ＭＳ Ｐゴシック" pitchFamily="34" charset="-128"/>
              </a:rPr>
              <a:t>Reporting could further jeopardize a child</a:t>
            </a:r>
            <a:r>
              <a:rPr lang="ja-JP" altLang="en-AU" dirty="0" smtClean="0">
                <a:solidFill>
                  <a:schemeClr val="tx1"/>
                </a:solidFill>
                <a:ea typeface="ＭＳ Ｐゴシック" pitchFamily="34" charset="-128"/>
              </a:rPr>
              <a:t>’</a:t>
            </a:r>
            <a:r>
              <a:rPr lang="en-AU" altLang="ja-JP" dirty="0" smtClean="0">
                <a:solidFill>
                  <a:schemeClr val="tx1"/>
                </a:solidFill>
                <a:ea typeface="ＭＳ Ｐゴシック" pitchFamily="34" charset="-128"/>
              </a:rPr>
              <a:t>s safety.</a:t>
            </a:r>
            <a:endParaRPr lang="en-GB" altLang="ja-JP" dirty="0" smtClean="0">
              <a:solidFill>
                <a:schemeClr val="tx1"/>
              </a:solidFill>
              <a:ea typeface="ＭＳ Ｐゴシック" pitchFamily="34" charset="-128"/>
            </a:endParaRPr>
          </a:p>
          <a:p>
            <a:pPr>
              <a:defRPr/>
            </a:pPr>
            <a:endParaRPr lang="en-GB" altLang="en-US" dirty="0" smtClean="0">
              <a:solidFill>
                <a:schemeClr val="tx1"/>
              </a:solidFill>
              <a:ea typeface="ＭＳ Ｐゴシック" pitchFamily="34" charset="-128"/>
            </a:endParaRPr>
          </a:p>
          <a:p>
            <a:pPr>
              <a:buFont typeface="Arial" panose="020B0604020202020204" pitchFamily="34" charset="0"/>
              <a:buChar char="•"/>
              <a:defRPr/>
            </a:pPr>
            <a:r>
              <a:rPr lang="en-AU" altLang="en-US" b="1" dirty="0" smtClean="0">
                <a:solidFill>
                  <a:schemeClr val="tx1"/>
                </a:solidFill>
                <a:ea typeface="ＭＳ Ｐゴシック" pitchFamily="34" charset="-128"/>
              </a:rPr>
              <a:t>Even if mandatory reporting exists in theory, use the best interests principle to guide decision-making on reporting</a:t>
            </a:r>
          </a:p>
          <a:p>
            <a:pPr>
              <a:buFont typeface="Arial" panose="020B0604020202020204" pitchFamily="34" charset="0"/>
              <a:buChar char="•"/>
              <a:defRPr/>
            </a:pPr>
            <a:r>
              <a:rPr lang="en-GB" altLang="en-US" b="1" dirty="0" smtClean="0">
                <a:solidFill>
                  <a:schemeClr val="tx1"/>
                </a:solidFill>
                <a:ea typeface="ＭＳ Ｐゴシック" pitchFamily="34" charset="-128"/>
              </a:rPr>
              <a:t>Deal with reporting decisions on a case by case basis</a:t>
            </a:r>
          </a:p>
          <a:p>
            <a:pPr algn="ctr">
              <a:defRPr/>
            </a:pPr>
            <a:r>
              <a:rPr lang="en-AU" altLang="en-US" sz="1800" dirty="0" smtClean="0">
                <a:solidFill>
                  <a:schemeClr val="tx1"/>
                </a:solidFill>
                <a:ea typeface="ＭＳ Ｐゴシック" pitchFamily="34" charset="-128"/>
              </a:rPr>
              <a:t>Caring for Child Survivors</a:t>
            </a:r>
            <a:endParaRPr lang="en-GB" altLang="en-US" sz="1800" b="1" dirty="0" smtClean="0">
              <a:solidFill>
                <a:schemeClr val="tx1"/>
              </a:solidFill>
              <a:ea typeface="ＭＳ Ｐゴシック" pitchFamily="34" charset="-128"/>
            </a:endParaRPr>
          </a:p>
          <a:p>
            <a:pPr>
              <a:defRPr/>
            </a:pPr>
            <a:endParaRPr lang="en-AU" altLang="en-US" b="1" dirty="0" smtClean="0">
              <a:solidFill>
                <a:schemeClr val="tx1"/>
              </a:solidFill>
              <a:ea typeface="ＭＳ Ｐゴシック" pitchFamily="34" charset="-128"/>
            </a:endParaRPr>
          </a:p>
        </p:txBody>
      </p:sp>
    </p:spTree>
    <p:extLst>
      <p:ext uri="{BB962C8B-B14F-4D97-AF65-F5344CB8AC3E}">
        <p14:creationId xmlns:p14="http://schemas.microsoft.com/office/powerpoint/2010/main" val="345389559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50825" y="836613"/>
            <a:ext cx="8713788" cy="720725"/>
          </a:xfrm>
        </p:spPr>
        <p:txBody>
          <a:bodyPr/>
          <a:lstStyle/>
          <a:p>
            <a:pPr>
              <a:defRPr/>
            </a:pPr>
            <a:r>
              <a:rPr lang="en-GB" sz="3000" b="1">
                <a:solidFill>
                  <a:schemeClr val="tx1"/>
                </a:solidFill>
              </a:rPr>
              <a:t>Using the best interests principle instead of reporting</a:t>
            </a:r>
            <a:endParaRPr lang="en-GB" sz="3000">
              <a:solidFill>
                <a:schemeClr val="tx1"/>
              </a:solidFill>
            </a:endParaRPr>
          </a:p>
        </p:txBody>
      </p:sp>
      <p:sp>
        <p:nvSpPr>
          <p:cNvPr id="44035" name="Content Placeholder 2"/>
          <p:cNvSpPr>
            <a:spLocks noGrp="1"/>
          </p:cNvSpPr>
          <p:nvPr>
            <p:ph idx="1"/>
          </p:nvPr>
        </p:nvSpPr>
        <p:spPr>
          <a:xfrm>
            <a:off x="250825" y="1700213"/>
            <a:ext cx="8642350" cy="4392612"/>
          </a:xfrm>
        </p:spPr>
        <p:txBody>
          <a:bodyPr/>
          <a:lstStyle/>
          <a:p>
            <a:pPr>
              <a:defRPr/>
            </a:pPr>
            <a:endParaRPr lang="en-AU" altLang="en-US" smtClean="0">
              <a:solidFill>
                <a:schemeClr val="tx1"/>
              </a:solidFill>
              <a:ea typeface="ＭＳ Ｐゴシック" pitchFamily="34" charset="-128"/>
            </a:endParaRPr>
          </a:p>
          <a:p>
            <a:pPr>
              <a:defRPr/>
            </a:pPr>
            <a:r>
              <a:rPr lang="en-AU" altLang="en-US" b="1" smtClean="0">
                <a:solidFill>
                  <a:schemeClr val="tx1"/>
                </a:solidFill>
                <a:ea typeface="ＭＳ Ｐゴシック" pitchFamily="34" charset="-128"/>
              </a:rPr>
              <a:t>Step 1: Think</a:t>
            </a:r>
            <a:r>
              <a:rPr lang="en-AU" altLang="en-US" smtClean="0">
                <a:solidFill>
                  <a:schemeClr val="tx1"/>
                </a:solidFill>
                <a:ea typeface="ＭＳ Ｐゴシック" pitchFamily="34" charset="-128"/>
              </a:rPr>
              <a:t>: Will reporting increase risk of harm to child? </a:t>
            </a:r>
          </a:p>
          <a:p>
            <a:pPr>
              <a:defRPr/>
            </a:pPr>
            <a:r>
              <a:rPr lang="en-AU" altLang="en-US" smtClean="0">
                <a:solidFill>
                  <a:schemeClr val="tx1"/>
                </a:solidFill>
                <a:ea typeface="ＭＳ Ｐゴシック" pitchFamily="34" charset="-128"/>
              </a:rPr>
              <a:t>Positive/negative impacts of reporting? Legal implications of not reporting?</a:t>
            </a:r>
            <a:endParaRPr lang="en-GB" altLang="en-US" smtClean="0">
              <a:solidFill>
                <a:schemeClr val="tx1"/>
              </a:solidFill>
              <a:ea typeface="ＭＳ Ｐゴシック" pitchFamily="34" charset="-128"/>
            </a:endParaRPr>
          </a:p>
          <a:p>
            <a:pPr>
              <a:defRPr/>
            </a:pPr>
            <a:r>
              <a:rPr lang="en-AU" altLang="en-US" smtClean="0">
                <a:solidFill>
                  <a:schemeClr val="tx1"/>
                </a:solidFill>
                <a:ea typeface="ＭＳ Ｐゴシック" pitchFamily="34" charset="-128"/>
              </a:rPr>
              <a:t> </a:t>
            </a:r>
            <a:endParaRPr lang="en-GB" altLang="en-US" smtClean="0">
              <a:solidFill>
                <a:schemeClr val="tx1"/>
              </a:solidFill>
              <a:ea typeface="ＭＳ Ｐゴシック" pitchFamily="34" charset="-128"/>
            </a:endParaRPr>
          </a:p>
          <a:p>
            <a:pPr>
              <a:defRPr/>
            </a:pPr>
            <a:r>
              <a:rPr lang="en-AU" altLang="en-US" b="1" smtClean="0">
                <a:solidFill>
                  <a:schemeClr val="tx1"/>
                </a:solidFill>
                <a:ea typeface="ＭＳ Ｐゴシック" pitchFamily="34" charset="-128"/>
              </a:rPr>
              <a:t>Step 2: Consult</a:t>
            </a:r>
            <a:r>
              <a:rPr lang="en-AU" altLang="en-US" smtClean="0">
                <a:solidFill>
                  <a:schemeClr val="tx1"/>
                </a:solidFill>
                <a:ea typeface="ＭＳ Ｐゴシック" pitchFamily="34" charset="-128"/>
              </a:rPr>
              <a:t> your supervisor/manager to make a decision. </a:t>
            </a:r>
            <a:endParaRPr lang="en-GB" altLang="en-US" smtClean="0">
              <a:solidFill>
                <a:schemeClr val="tx1"/>
              </a:solidFill>
              <a:ea typeface="ＭＳ Ｐゴシック" pitchFamily="34" charset="-128"/>
            </a:endParaRPr>
          </a:p>
          <a:p>
            <a:pPr>
              <a:defRPr/>
            </a:pPr>
            <a:r>
              <a:rPr lang="en-AU" altLang="en-US" smtClean="0">
                <a:solidFill>
                  <a:schemeClr val="tx1"/>
                </a:solidFill>
                <a:ea typeface="ＭＳ Ｐゴシック" pitchFamily="34" charset="-128"/>
              </a:rPr>
              <a:t> </a:t>
            </a:r>
            <a:endParaRPr lang="en-GB" altLang="en-US" smtClean="0">
              <a:solidFill>
                <a:schemeClr val="tx1"/>
              </a:solidFill>
              <a:ea typeface="ＭＳ Ｐゴシック" pitchFamily="34" charset="-128"/>
            </a:endParaRPr>
          </a:p>
          <a:p>
            <a:pPr>
              <a:defRPr/>
            </a:pPr>
            <a:r>
              <a:rPr lang="en-AU" altLang="en-US" b="1" smtClean="0">
                <a:solidFill>
                  <a:schemeClr val="tx1"/>
                </a:solidFill>
                <a:ea typeface="ＭＳ Ｐゴシック" pitchFamily="34" charset="-128"/>
              </a:rPr>
              <a:t>Step 3: </a:t>
            </a:r>
            <a:r>
              <a:rPr lang="en-AU" altLang="en-US" smtClean="0">
                <a:solidFill>
                  <a:schemeClr val="tx1"/>
                </a:solidFill>
                <a:ea typeface="ＭＳ Ｐゴシック" pitchFamily="34" charset="-128"/>
              </a:rPr>
              <a:t>Document an action plan with your supervisor / manager: </a:t>
            </a:r>
          </a:p>
          <a:p>
            <a:pPr>
              <a:buFontTx/>
              <a:buChar char="•"/>
              <a:defRPr/>
            </a:pPr>
            <a:r>
              <a:rPr lang="en-AU" altLang="en-US" smtClean="0">
                <a:solidFill>
                  <a:schemeClr val="tx1"/>
                </a:solidFill>
                <a:ea typeface="ＭＳ Ｐゴシック" pitchFamily="34" charset="-128"/>
              </a:rPr>
              <a:t>The reasons to report the case </a:t>
            </a:r>
            <a:r>
              <a:rPr lang="en-AU" altLang="en-US" b="1" smtClean="0">
                <a:solidFill>
                  <a:schemeClr val="tx1"/>
                </a:solidFill>
                <a:ea typeface="ＭＳ Ｐゴシック" pitchFamily="34" charset="-128"/>
              </a:rPr>
              <a:t>OR </a:t>
            </a:r>
            <a:endParaRPr lang="en-AU" altLang="en-US" smtClean="0">
              <a:solidFill>
                <a:schemeClr val="tx1"/>
              </a:solidFill>
              <a:ea typeface="ＭＳ Ｐゴシック" pitchFamily="34" charset="-128"/>
            </a:endParaRPr>
          </a:p>
          <a:p>
            <a:pPr>
              <a:buFontTx/>
              <a:buChar char="•"/>
              <a:defRPr/>
            </a:pPr>
            <a:r>
              <a:rPr lang="en-AU" altLang="en-US" smtClean="0">
                <a:solidFill>
                  <a:schemeClr val="tx1"/>
                </a:solidFill>
                <a:ea typeface="ＭＳ Ｐゴシック" pitchFamily="34" charset="-128"/>
              </a:rPr>
              <a:t>The safety and protection issues that rule out making a report.</a:t>
            </a:r>
          </a:p>
          <a:p>
            <a:pPr>
              <a:defRPr/>
            </a:pPr>
            <a:endParaRPr lang="en-AU" altLang="en-US" smtClean="0">
              <a:solidFill>
                <a:schemeClr val="tx1"/>
              </a:solidFill>
              <a:ea typeface="ＭＳ Ｐゴシック" pitchFamily="34" charset="-128"/>
            </a:endParaRPr>
          </a:p>
          <a:p>
            <a:pPr algn="ctr">
              <a:defRPr/>
            </a:pPr>
            <a:r>
              <a:rPr lang="en-AU" altLang="en-US" sz="1800" smtClean="0">
                <a:solidFill>
                  <a:schemeClr val="tx1"/>
                </a:solidFill>
                <a:ea typeface="ＭＳ Ｐゴシック" pitchFamily="34" charset="-128"/>
              </a:rPr>
              <a:t>Caring for Child Survivors</a:t>
            </a:r>
            <a:endParaRPr lang="en-GB" altLang="en-US" sz="1800" smtClean="0">
              <a:solidFill>
                <a:schemeClr val="tx1"/>
              </a:solidFill>
              <a:ea typeface="ＭＳ Ｐゴシック" pitchFamily="34" charset="-128"/>
            </a:endParaRPr>
          </a:p>
          <a:p>
            <a:pPr>
              <a:defRPr/>
            </a:pPr>
            <a:endParaRPr lang="en-GB" altLang="en-US" smtClean="0">
              <a:solidFill>
                <a:schemeClr val="tx1"/>
              </a:solidFill>
              <a:ea typeface="ＭＳ Ｐゴシック" pitchFamily="34" charset="-128"/>
            </a:endParaRPr>
          </a:p>
        </p:txBody>
      </p:sp>
    </p:spTree>
    <p:extLst>
      <p:ext uri="{BB962C8B-B14F-4D97-AF65-F5344CB8AC3E}">
        <p14:creationId xmlns:p14="http://schemas.microsoft.com/office/powerpoint/2010/main" val="183276215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07950" y="836613"/>
            <a:ext cx="9036050" cy="720725"/>
          </a:xfrm>
        </p:spPr>
        <p:txBody>
          <a:bodyPr/>
          <a:lstStyle/>
          <a:p>
            <a:pPr>
              <a:defRPr/>
            </a:pPr>
            <a:r>
              <a:rPr lang="en-AU" sz="2800" b="1">
                <a:solidFill>
                  <a:schemeClr val="tx1"/>
                </a:solidFill>
              </a:rPr>
              <a:t>If a mandatory report is required share with child &amp; family</a:t>
            </a:r>
            <a:endParaRPr lang="en-GB" sz="2800">
              <a:solidFill>
                <a:schemeClr val="tx1"/>
              </a:solidFill>
            </a:endParaRPr>
          </a:p>
        </p:txBody>
      </p:sp>
      <p:sp>
        <p:nvSpPr>
          <p:cNvPr id="45059" name="Content Placeholder 2"/>
          <p:cNvSpPr>
            <a:spLocks noGrp="1"/>
          </p:cNvSpPr>
          <p:nvPr>
            <p:ph idx="1"/>
          </p:nvPr>
        </p:nvSpPr>
        <p:spPr>
          <a:xfrm>
            <a:off x="250825" y="1700213"/>
            <a:ext cx="8642350" cy="4392612"/>
          </a:xfrm>
        </p:spPr>
        <p:txBody>
          <a:bodyPr/>
          <a:lstStyle/>
          <a:p>
            <a:pPr>
              <a:defRPr/>
            </a:pPr>
            <a:r>
              <a:rPr lang="en-GB" altLang="en-US" b="1" smtClean="0">
                <a:solidFill>
                  <a:schemeClr val="tx1"/>
                </a:solidFill>
                <a:ea typeface="ＭＳ Ｐゴシック" pitchFamily="34" charset="-128"/>
              </a:rPr>
              <a:t>When taking informed consent:</a:t>
            </a:r>
            <a:r>
              <a:rPr lang="en-GB" altLang="en-US" smtClean="0">
                <a:solidFill>
                  <a:schemeClr val="tx1"/>
                </a:solidFill>
                <a:ea typeface="ＭＳ Ｐゴシック" pitchFamily="34" charset="-128"/>
              </a:rPr>
              <a:t> </a:t>
            </a:r>
            <a:r>
              <a:rPr lang="en-AU" altLang="en-US" smtClean="0">
                <a:solidFill>
                  <a:schemeClr val="tx1"/>
                </a:solidFill>
                <a:ea typeface="ＭＳ Ｐゴシック" pitchFamily="34" charset="-128"/>
              </a:rPr>
              <a:t>What your responsibilities are. </a:t>
            </a:r>
            <a:endParaRPr lang="en-GB" altLang="en-US" smtClean="0">
              <a:solidFill>
                <a:schemeClr val="tx1"/>
              </a:solidFill>
              <a:ea typeface="ＭＳ Ｐゴシック" pitchFamily="34" charset="-128"/>
            </a:endParaRPr>
          </a:p>
          <a:p>
            <a:pPr>
              <a:defRPr/>
            </a:pPr>
            <a:r>
              <a:rPr lang="en-AU" altLang="en-US" smtClean="0">
                <a:solidFill>
                  <a:schemeClr val="tx1"/>
                </a:solidFill>
                <a:ea typeface="ＭＳ Ｐゴシック" pitchFamily="34" charset="-128"/>
              </a:rPr>
              <a:t> </a:t>
            </a:r>
            <a:endParaRPr lang="en-GB" altLang="en-US" smtClean="0">
              <a:solidFill>
                <a:schemeClr val="tx1"/>
              </a:solidFill>
              <a:ea typeface="ＭＳ Ｐゴシック" pitchFamily="34" charset="-128"/>
            </a:endParaRPr>
          </a:p>
          <a:p>
            <a:pPr>
              <a:defRPr/>
            </a:pPr>
            <a:r>
              <a:rPr lang="en-AU" altLang="en-US" b="1" smtClean="0">
                <a:solidFill>
                  <a:schemeClr val="tx1"/>
                </a:solidFill>
                <a:ea typeface="ＭＳ Ｐゴシック" pitchFamily="34" charset="-128"/>
              </a:rPr>
              <a:t>If a report is needed</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The agency/person to which/whom you will report.</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Specific information being reported.</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How it will be reported (written, verbal, etc.).</a:t>
            </a:r>
            <a:endParaRPr lang="en-GB" altLang="en-US" smtClean="0">
              <a:solidFill>
                <a:schemeClr val="tx1"/>
              </a:solidFill>
              <a:ea typeface="ＭＳ Ｐゴシック" pitchFamily="34" charset="-128"/>
            </a:endParaRPr>
          </a:p>
          <a:p>
            <a:pPr>
              <a:buFont typeface="Wingdings" pitchFamily="2" charset="2"/>
              <a:buChar char="ü"/>
              <a:defRPr/>
            </a:pPr>
            <a:r>
              <a:rPr lang="en-AU" altLang="en-US" smtClean="0">
                <a:solidFill>
                  <a:schemeClr val="tx1"/>
                </a:solidFill>
                <a:ea typeface="ＭＳ Ｐゴシック" pitchFamily="34" charset="-128"/>
              </a:rPr>
              <a:t>The likely outcome and the child’s and family’s rights. </a:t>
            </a:r>
            <a:endParaRPr lang="en-GB" altLang="en-US" smtClean="0">
              <a:solidFill>
                <a:schemeClr val="tx1"/>
              </a:solidFill>
              <a:ea typeface="ＭＳ Ｐゴシック" pitchFamily="34" charset="-128"/>
            </a:endParaRPr>
          </a:p>
          <a:p>
            <a:pPr>
              <a:defRPr/>
            </a:pPr>
            <a:r>
              <a:rPr lang="en-AU" altLang="en-US" smtClean="0">
                <a:solidFill>
                  <a:schemeClr val="tx1"/>
                </a:solidFill>
                <a:ea typeface="ＭＳ Ｐゴシック" pitchFamily="34" charset="-128"/>
              </a:rPr>
              <a:t> </a:t>
            </a:r>
            <a:endParaRPr lang="en-GB" altLang="en-US" smtClean="0">
              <a:solidFill>
                <a:schemeClr val="tx1"/>
              </a:solidFill>
              <a:ea typeface="ＭＳ Ｐゴシック" pitchFamily="34" charset="-128"/>
            </a:endParaRPr>
          </a:p>
          <a:p>
            <a:pPr>
              <a:defRPr/>
            </a:pPr>
            <a:r>
              <a:rPr lang="en-AU" altLang="en-US" smtClean="0">
                <a:solidFill>
                  <a:schemeClr val="tx1"/>
                </a:solidFill>
                <a:ea typeface="ＭＳ Ｐゴシック" pitchFamily="34" charset="-128"/>
              </a:rPr>
              <a:t>Children and families should help decide how to address 	mandatory reporting in the safest, most confidential way.  </a:t>
            </a:r>
            <a:endParaRPr lang="en-GB" altLang="en-US" smtClean="0">
              <a:solidFill>
                <a:schemeClr val="tx1"/>
              </a:solidFill>
              <a:ea typeface="ＭＳ Ｐゴシック" pitchFamily="34" charset="-128"/>
            </a:endParaRPr>
          </a:p>
          <a:p>
            <a:pPr algn="ctr">
              <a:defRPr/>
            </a:pPr>
            <a:endParaRPr lang="en-AU" altLang="en-US" sz="1800" b="1" i="1" smtClean="0">
              <a:solidFill>
                <a:schemeClr val="tx1"/>
              </a:solidFill>
              <a:ea typeface="ＭＳ Ｐゴシック" pitchFamily="34" charset="-128"/>
            </a:endParaRPr>
          </a:p>
          <a:p>
            <a:pPr algn="ctr">
              <a:defRPr/>
            </a:pPr>
            <a:r>
              <a:rPr lang="en-AU" altLang="en-US" sz="1800" b="1" i="1" smtClean="0">
                <a:solidFill>
                  <a:schemeClr val="tx1"/>
                </a:solidFill>
                <a:ea typeface="ＭＳ Ｐゴシック" pitchFamily="34" charset="-128"/>
              </a:rPr>
              <a:t> </a:t>
            </a:r>
            <a:r>
              <a:rPr lang="en-AU" altLang="en-US" sz="1800" smtClean="0">
                <a:solidFill>
                  <a:schemeClr val="tx1"/>
                </a:solidFill>
                <a:ea typeface="ＭＳ Ｐゴシック" pitchFamily="34" charset="-128"/>
              </a:rPr>
              <a:t>Caring for Child Survivors</a:t>
            </a:r>
            <a:endParaRPr lang="en-GB" altLang="en-US" sz="1800" smtClean="0">
              <a:solidFill>
                <a:schemeClr val="tx1"/>
              </a:solidFill>
              <a:ea typeface="ＭＳ Ｐゴシック" pitchFamily="34" charset="-128"/>
            </a:endParaRPr>
          </a:p>
          <a:p>
            <a:pPr>
              <a:defRPr/>
            </a:pPr>
            <a:endParaRPr lang="en-GB" altLang="en-US" smtClean="0">
              <a:solidFill>
                <a:schemeClr val="tx1"/>
              </a:solidFill>
              <a:ea typeface="ＭＳ Ｐゴシック" pitchFamily="34" charset="-128"/>
            </a:endParaRPr>
          </a:p>
        </p:txBody>
      </p:sp>
    </p:spTree>
    <p:extLst>
      <p:ext uri="{BB962C8B-B14F-4D97-AF65-F5344CB8AC3E}">
        <p14:creationId xmlns:p14="http://schemas.microsoft.com/office/powerpoint/2010/main" val="299711558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defRPr/>
            </a:pPr>
            <a:r>
              <a:rPr lang="en-AU" b="1">
                <a:solidFill>
                  <a:schemeClr val="tx1"/>
                </a:solidFill>
              </a:rPr>
              <a:t>KEY LEARNING POINTS </a:t>
            </a:r>
            <a:endParaRPr lang="en-GB">
              <a:solidFill>
                <a:schemeClr val="tx1"/>
              </a:solidFill>
            </a:endParaRPr>
          </a:p>
        </p:txBody>
      </p:sp>
      <p:sp>
        <p:nvSpPr>
          <p:cNvPr id="46083" name="Content Placeholder 2"/>
          <p:cNvSpPr>
            <a:spLocks noGrp="1"/>
          </p:cNvSpPr>
          <p:nvPr>
            <p:ph idx="1"/>
          </p:nvPr>
        </p:nvSpPr>
        <p:spPr>
          <a:xfrm>
            <a:off x="250825" y="1700213"/>
            <a:ext cx="8569325" cy="4392612"/>
          </a:xfrm>
        </p:spPr>
        <p:txBody>
          <a:bodyPr/>
          <a:lstStyle/>
          <a:p>
            <a:pPr>
              <a:buFontTx/>
              <a:buChar char="•"/>
              <a:defRPr/>
            </a:pPr>
            <a:endParaRPr lang="en-AU" altLang="en-US" smtClean="0">
              <a:solidFill>
                <a:schemeClr val="tx1"/>
              </a:solidFill>
              <a:ea typeface="ＭＳ Ｐゴシック" pitchFamily="34" charset="-128"/>
            </a:endParaRPr>
          </a:p>
          <a:p>
            <a:pPr>
              <a:buFontTx/>
              <a:buChar char="•"/>
              <a:defRPr/>
            </a:pPr>
            <a:r>
              <a:rPr lang="en-AU" altLang="en-US" b="1" smtClean="0">
                <a:solidFill>
                  <a:schemeClr val="tx1"/>
                </a:solidFill>
                <a:ea typeface="ＭＳ Ｐゴシック" pitchFamily="34" charset="-128"/>
              </a:rPr>
              <a:t>Understand</a:t>
            </a:r>
            <a:r>
              <a:rPr lang="en-AU" altLang="en-US" smtClean="0">
                <a:solidFill>
                  <a:schemeClr val="tx1"/>
                </a:solidFill>
                <a:ea typeface="ＭＳ Ｐゴシック" pitchFamily="34" charset="-128"/>
              </a:rPr>
              <a:t> the mandatory reporting laws/policies in your context.</a:t>
            </a:r>
          </a:p>
          <a:p>
            <a:pPr>
              <a:buFontTx/>
              <a:buChar char="•"/>
              <a:defRPr/>
            </a:pPr>
            <a:endParaRPr lang="en-GB" altLang="en-US" smtClean="0">
              <a:solidFill>
                <a:schemeClr val="tx1"/>
              </a:solidFill>
              <a:ea typeface="ＭＳ Ｐゴシック" pitchFamily="34" charset="-128"/>
            </a:endParaRPr>
          </a:p>
          <a:p>
            <a:pPr>
              <a:buFontTx/>
              <a:buChar char="•"/>
              <a:defRPr/>
            </a:pPr>
            <a:r>
              <a:rPr lang="en-AU" altLang="en-US" smtClean="0">
                <a:solidFill>
                  <a:schemeClr val="tx1"/>
                </a:solidFill>
                <a:ea typeface="ＭＳ Ｐゴシック" pitchFamily="34" charset="-128"/>
              </a:rPr>
              <a:t>Analyse specific criteria to </a:t>
            </a:r>
            <a:r>
              <a:rPr lang="en-AU" altLang="en-US" b="1" smtClean="0">
                <a:solidFill>
                  <a:schemeClr val="tx1"/>
                </a:solidFill>
                <a:ea typeface="ＭＳ Ｐゴシック" pitchFamily="34" charset="-128"/>
              </a:rPr>
              <a:t>determine</a:t>
            </a:r>
            <a:r>
              <a:rPr lang="en-AU" altLang="en-US" smtClean="0">
                <a:solidFill>
                  <a:schemeClr val="tx1"/>
                </a:solidFill>
                <a:ea typeface="ＭＳ Ｐゴシック" pitchFamily="34" charset="-128"/>
              </a:rPr>
              <a:t> whether reporting is in the </a:t>
            </a:r>
            <a:r>
              <a:rPr lang="en-AU" altLang="en-US" b="1" smtClean="0">
                <a:solidFill>
                  <a:schemeClr val="tx1"/>
                </a:solidFill>
                <a:ea typeface="ＭＳ Ｐゴシック" pitchFamily="34" charset="-128"/>
              </a:rPr>
              <a:t>child’s best interest.</a:t>
            </a:r>
            <a:endParaRPr lang="en-AU" altLang="en-US" smtClean="0">
              <a:solidFill>
                <a:schemeClr val="tx1"/>
              </a:solidFill>
              <a:ea typeface="ＭＳ Ｐゴシック" pitchFamily="34" charset="-128"/>
            </a:endParaRPr>
          </a:p>
          <a:p>
            <a:pPr>
              <a:buFontTx/>
              <a:buChar char="•"/>
              <a:defRPr/>
            </a:pPr>
            <a:endParaRPr lang="en-AU" altLang="en-US" smtClean="0">
              <a:solidFill>
                <a:schemeClr val="tx1"/>
              </a:solidFill>
              <a:ea typeface="ＭＳ Ｐゴシック" pitchFamily="34" charset="-128"/>
            </a:endParaRPr>
          </a:p>
          <a:p>
            <a:pPr>
              <a:buFontTx/>
              <a:buChar char="•"/>
              <a:defRPr/>
            </a:pPr>
            <a:r>
              <a:rPr lang="en-AU" altLang="en-US" smtClean="0">
                <a:solidFill>
                  <a:schemeClr val="tx1"/>
                </a:solidFill>
                <a:ea typeface="ＭＳ Ｐゴシック" pitchFamily="34" charset="-128"/>
              </a:rPr>
              <a:t>Document and report this information to supervisors.</a:t>
            </a:r>
            <a:endParaRPr lang="en-GB" altLang="en-US" smtClean="0">
              <a:solidFill>
                <a:schemeClr val="tx1"/>
              </a:solidFill>
              <a:ea typeface="ＭＳ Ｐゴシック" pitchFamily="34" charset="-128"/>
            </a:endParaRPr>
          </a:p>
          <a:p>
            <a:pPr>
              <a:buFontTx/>
              <a:buChar char="•"/>
              <a:defRPr/>
            </a:pPr>
            <a:endParaRPr lang="en-AU" altLang="en-US" b="1" smtClean="0">
              <a:solidFill>
                <a:schemeClr val="tx1"/>
              </a:solidFill>
              <a:ea typeface="ＭＳ Ｐゴシック" pitchFamily="34" charset="-128"/>
            </a:endParaRPr>
          </a:p>
          <a:p>
            <a:pPr>
              <a:buFontTx/>
              <a:buChar char="•"/>
              <a:defRPr/>
            </a:pPr>
            <a:r>
              <a:rPr lang="en-AU" altLang="en-US" b="1" smtClean="0">
                <a:solidFill>
                  <a:schemeClr val="tx1"/>
                </a:solidFill>
                <a:ea typeface="ＭＳ Ｐゴシック" pitchFamily="34" charset="-128"/>
              </a:rPr>
              <a:t>Explain</a:t>
            </a:r>
            <a:r>
              <a:rPr lang="en-AU" altLang="en-US" smtClean="0">
                <a:solidFill>
                  <a:schemeClr val="tx1"/>
                </a:solidFill>
                <a:ea typeface="ＭＳ Ｐゴシック" pitchFamily="34" charset="-128"/>
              </a:rPr>
              <a:t> mandatory reporting requirements to the child/family.</a:t>
            </a:r>
            <a:endParaRPr lang="en-GB" altLang="en-US" smtClean="0">
              <a:solidFill>
                <a:schemeClr val="tx1"/>
              </a:solidFill>
              <a:ea typeface="ＭＳ Ｐゴシック" pitchFamily="34" charset="-128"/>
            </a:endParaRPr>
          </a:p>
          <a:p>
            <a:pPr algn="ctr">
              <a:defRPr/>
            </a:pPr>
            <a:endParaRPr lang="en-AU" altLang="en-US" sz="1800" smtClean="0">
              <a:solidFill>
                <a:schemeClr val="tx1"/>
              </a:solidFill>
              <a:ea typeface="ＭＳ Ｐゴシック" pitchFamily="34" charset="-128"/>
            </a:endParaRPr>
          </a:p>
          <a:p>
            <a:pPr algn="ctr">
              <a:defRPr/>
            </a:pPr>
            <a:r>
              <a:rPr lang="en-AU" altLang="en-US" sz="1800" smtClean="0">
                <a:solidFill>
                  <a:schemeClr val="tx1"/>
                </a:solidFill>
                <a:ea typeface="ＭＳ Ｐゴシック" pitchFamily="34" charset="-128"/>
              </a:rPr>
              <a:t>Caring for Child Survivors</a:t>
            </a:r>
            <a:endParaRPr lang="en-GB" altLang="en-US" sz="1800" smtClean="0">
              <a:solidFill>
                <a:schemeClr val="tx1"/>
              </a:solidFill>
              <a:ea typeface="ＭＳ Ｐゴシック" pitchFamily="34" charset="-128"/>
            </a:endParaRPr>
          </a:p>
        </p:txBody>
      </p:sp>
      <p:sp>
        <p:nvSpPr>
          <p:cNvPr id="141316" name="TextBox 3"/>
          <p:cNvSpPr txBox="1">
            <a:spLocks noChangeArrowheads="1"/>
          </p:cNvSpPr>
          <p:nvPr/>
        </p:nvSpPr>
        <p:spPr bwMode="auto">
          <a:xfrm>
            <a:off x="8340725" y="6269038"/>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GB" altLang="en-US" sz="1800" b="1">
                <a:solidFill>
                  <a:srgbClr val="000000"/>
                </a:solidFill>
                <a:latin typeface="Arial" charset="0"/>
              </a:rPr>
              <a:t>31</a:t>
            </a:r>
          </a:p>
        </p:txBody>
      </p:sp>
    </p:spTree>
    <p:extLst>
      <p:ext uri="{BB962C8B-B14F-4D97-AF65-F5344CB8AC3E}">
        <p14:creationId xmlns:p14="http://schemas.microsoft.com/office/powerpoint/2010/main" val="110951642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chemeClr val="tx1"/>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204864"/>
            <a:ext cx="3842464" cy="3096344"/>
          </a:xfrm>
          <a:prstGeom prst="rect">
            <a:avLst/>
          </a:prstGeom>
          <a:noFill/>
          <a:ln>
            <a:noFill/>
          </a:ln>
        </p:spPr>
      </p:pic>
    </p:spTree>
    <p:extLst>
      <p:ext uri="{BB962C8B-B14F-4D97-AF65-F5344CB8AC3E}">
        <p14:creationId xmlns:p14="http://schemas.microsoft.com/office/powerpoint/2010/main" val="33218850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defRPr/>
            </a:pPr>
            <a:r>
              <a:rPr lang="en-GB" b="1">
                <a:solidFill>
                  <a:schemeClr val="tx1"/>
                </a:solidFill>
              </a:rPr>
              <a:t>Module Aim and Learning Outcomes</a:t>
            </a:r>
          </a:p>
        </p:txBody>
      </p:sp>
      <p:sp>
        <p:nvSpPr>
          <p:cNvPr id="3075" name="Content Placeholder 2"/>
          <p:cNvSpPr>
            <a:spLocks noGrp="1"/>
          </p:cNvSpPr>
          <p:nvPr>
            <p:ph idx="1"/>
          </p:nvPr>
        </p:nvSpPr>
        <p:spPr>
          <a:xfrm>
            <a:off x="250825" y="1700213"/>
            <a:ext cx="8642350" cy="4392612"/>
          </a:xfrm>
        </p:spPr>
        <p:txBody>
          <a:bodyPr/>
          <a:lstStyle/>
          <a:p>
            <a:pPr>
              <a:defRPr/>
            </a:pPr>
            <a:r>
              <a:rPr lang="en-AU" b="1" dirty="0">
                <a:solidFill>
                  <a:schemeClr val="tx1"/>
                </a:solidFill>
              </a:rPr>
              <a:t>Aim: </a:t>
            </a:r>
            <a:r>
              <a:rPr lang="en-AU" dirty="0">
                <a:solidFill>
                  <a:schemeClr val="tx1"/>
                </a:solidFill>
              </a:rPr>
              <a:t>to share the case management principles and encourage participants to anticipate potential challenges applying them.</a:t>
            </a:r>
            <a:endParaRPr lang="en-AU" b="1" dirty="0">
              <a:solidFill>
                <a:schemeClr val="tx1"/>
              </a:solidFill>
            </a:endParaRPr>
          </a:p>
          <a:p>
            <a:pPr>
              <a:defRPr/>
            </a:pPr>
            <a:endParaRPr lang="en-AU" b="1" dirty="0">
              <a:solidFill>
                <a:schemeClr val="tx1"/>
              </a:solidFill>
            </a:endParaRPr>
          </a:p>
          <a:p>
            <a:pPr>
              <a:defRPr/>
            </a:pPr>
            <a:r>
              <a:rPr lang="en-AU" b="1" dirty="0">
                <a:solidFill>
                  <a:schemeClr val="tx1"/>
                </a:solidFill>
              </a:rPr>
              <a:t>Learning Outcomes:</a:t>
            </a:r>
          </a:p>
          <a:p>
            <a:pPr>
              <a:buFontTx/>
              <a:buChar char="•"/>
              <a:defRPr/>
            </a:pPr>
            <a:r>
              <a:rPr lang="en-AU" dirty="0">
                <a:solidFill>
                  <a:schemeClr val="tx1"/>
                </a:solidFill>
              </a:rPr>
              <a:t>Describe the principles in the case management guidelines.</a:t>
            </a:r>
            <a:endParaRPr lang="en-GB" dirty="0">
              <a:solidFill>
                <a:schemeClr val="tx1"/>
              </a:solidFill>
            </a:endParaRPr>
          </a:p>
          <a:p>
            <a:pPr>
              <a:buFontTx/>
              <a:buChar char="•"/>
              <a:defRPr/>
            </a:pPr>
            <a:r>
              <a:rPr lang="en-AU" dirty="0">
                <a:solidFill>
                  <a:schemeClr val="tx1"/>
                </a:solidFill>
              </a:rPr>
              <a:t>Apply the principles to situations relevant to where you </a:t>
            </a:r>
            <a:r>
              <a:rPr lang="en-AU" dirty="0" smtClean="0">
                <a:solidFill>
                  <a:schemeClr val="tx1"/>
                </a:solidFill>
              </a:rPr>
              <a:t>work.</a:t>
            </a:r>
            <a:endParaRPr lang="en-GB" dirty="0">
              <a:solidFill>
                <a:schemeClr val="tx1"/>
              </a:solidFill>
            </a:endParaRPr>
          </a:p>
          <a:p>
            <a:pPr>
              <a:buFontTx/>
              <a:buChar char="•"/>
              <a:defRPr/>
            </a:pPr>
            <a:r>
              <a:rPr lang="en-GB" i="1" dirty="0" smtClean="0">
                <a:solidFill>
                  <a:schemeClr val="tx1"/>
                </a:solidFill>
              </a:rPr>
              <a:t>Adapt </a:t>
            </a:r>
            <a:r>
              <a:rPr lang="en-GB" i="1" dirty="0">
                <a:solidFill>
                  <a:schemeClr val="tx1"/>
                </a:solidFill>
              </a:rPr>
              <a:t>case management practices while adhering to the principles when mandatory reporting is in place.</a:t>
            </a:r>
            <a:endParaRPr lang="en-GB" dirty="0">
              <a:solidFill>
                <a:schemeClr val="tx1"/>
              </a:solidFill>
            </a:endParaRPr>
          </a:p>
          <a:p>
            <a:pPr>
              <a:buFontTx/>
              <a:buChar char="•"/>
              <a:defRPr/>
            </a:pPr>
            <a:r>
              <a:rPr lang="en-AU" dirty="0" smtClean="0">
                <a:solidFill>
                  <a:schemeClr val="tx1"/>
                </a:solidFill>
              </a:rPr>
              <a:t>Describe </a:t>
            </a:r>
            <a:r>
              <a:rPr lang="en-AU" dirty="0">
                <a:solidFill>
                  <a:schemeClr val="tx1"/>
                </a:solidFill>
              </a:rPr>
              <a:t>the purpose and contents of a data protection protocol. </a:t>
            </a:r>
            <a:endParaRPr lang="en-GB" dirty="0">
              <a:solidFill>
                <a:schemeClr val="tx1"/>
              </a:solidFill>
            </a:endParaRPr>
          </a:p>
          <a:p>
            <a:pPr>
              <a:buFontTx/>
              <a:buChar char="•"/>
              <a:defRPr/>
            </a:pPr>
            <a:r>
              <a:rPr lang="en-AU" dirty="0">
                <a:solidFill>
                  <a:schemeClr val="tx1"/>
                </a:solidFill>
              </a:rPr>
              <a:t>Know the Information Management  MS and practical ways of </a:t>
            </a:r>
            <a:r>
              <a:rPr lang="en-AU" dirty="0" smtClean="0">
                <a:solidFill>
                  <a:schemeClr val="tx1"/>
                </a:solidFill>
              </a:rPr>
              <a:t>	implementing </a:t>
            </a:r>
            <a:r>
              <a:rPr lang="en-AU" dirty="0">
                <a:solidFill>
                  <a:schemeClr val="tx1"/>
                </a:solidFill>
              </a:rPr>
              <a:t>it.</a:t>
            </a:r>
            <a:endParaRPr lang="en-GB" dirty="0">
              <a:solidFill>
                <a:schemeClr val="tx1"/>
              </a:solidFill>
            </a:endParaRPr>
          </a:p>
          <a:p>
            <a:pPr>
              <a:defRPr/>
            </a:pPr>
            <a:endParaRPr lang="en-GB" dirty="0">
              <a:solidFill>
                <a:schemeClr val="tx1"/>
              </a:solidFill>
            </a:endParaRPr>
          </a:p>
        </p:txBody>
      </p:sp>
    </p:spTree>
    <p:extLst>
      <p:ext uri="{BB962C8B-B14F-4D97-AF65-F5344CB8AC3E}">
        <p14:creationId xmlns:p14="http://schemas.microsoft.com/office/powerpoint/2010/main" val="298841502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marL="342900" lvl="1" indent="-342900">
              <a:defRPr/>
            </a:pPr>
            <a:r>
              <a:rPr lang="en-AU" sz="2800" b="1" dirty="0">
                <a:solidFill>
                  <a:schemeClr val="tx1"/>
                </a:solidFill>
              </a:rPr>
              <a:t>Information Management Principles </a:t>
            </a:r>
            <a:endParaRPr lang="en-GB" sz="4000" dirty="0">
              <a:solidFill>
                <a:schemeClr val="tx1"/>
              </a:solidFill>
            </a:endParaRPr>
          </a:p>
        </p:txBody>
      </p:sp>
      <p:sp>
        <p:nvSpPr>
          <p:cNvPr id="6147" name="Content Placeholder 2"/>
          <p:cNvSpPr>
            <a:spLocks noGrp="1"/>
          </p:cNvSpPr>
          <p:nvPr>
            <p:ph idx="1"/>
          </p:nvPr>
        </p:nvSpPr>
        <p:spPr/>
        <p:txBody>
          <a:bodyPr/>
          <a:lstStyle/>
          <a:p>
            <a:pPr marL="457200" lvl="1" indent="0">
              <a:buNone/>
              <a:defRPr/>
            </a:pPr>
            <a:endParaRPr lang="en-AU" sz="2800" dirty="0" smtClean="0">
              <a:solidFill>
                <a:schemeClr val="tx1"/>
              </a:solidFill>
            </a:endParaRPr>
          </a:p>
          <a:p>
            <a:pPr marL="457200" lvl="1" indent="0">
              <a:buNone/>
              <a:defRPr/>
            </a:pPr>
            <a:endParaRPr lang="en-AU" sz="2800" dirty="0" smtClean="0">
              <a:solidFill>
                <a:schemeClr val="tx1"/>
              </a:solidFill>
            </a:endParaRPr>
          </a:p>
          <a:p>
            <a:pPr lvl="1">
              <a:buFont typeface="Arial" charset="0"/>
              <a:buChar char="•"/>
              <a:defRPr/>
            </a:pPr>
            <a:r>
              <a:rPr lang="en-AU" sz="2800" dirty="0" smtClean="0">
                <a:solidFill>
                  <a:schemeClr val="tx1"/>
                </a:solidFill>
              </a:rPr>
              <a:t>Seek Informed Consent and/or Assent</a:t>
            </a:r>
            <a:endParaRPr lang="en-AU" sz="2800" dirty="0">
              <a:solidFill>
                <a:schemeClr val="tx1"/>
              </a:solidFill>
            </a:endParaRPr>
          </a:p>
          <a:p>
            <a:pPr marL="457200" lvl="1" indent="0">
              <a:buNone/>
              <a:defRPr/>
            </a:pPr>
            <a:endParaRPr lang="en-AU" sz="2800" dirty="0">
              <a:solidFill>
                <a:schemeClr val="tx1"/>
              </a:solidFill>
            </a:endParaRPr>
          </a:p>
          <a:p>
            <a:pPr lvl="1">
              <a:buFont typeface="Arial" charset="0"/>
              <a:buChar char="•"/>
              <a:defRPr/>
            </a:pPr>
            <a:r>
              <a:rPr lang="en-AU" sz="2800" dirty="0" smtClean="0">
                <a:solidFill>
                  <a:schemeClr val="tx1"/>
                </a:solidFill>
              </a:rPr>
              <a:t>Respect </a:t>
            </a:r>
            <a:r>
              <a:rPr lang="en-AU" sz="2800" dirty="0">
                <a:solidFill>
                  <a:schemeClr val="tx1"/>
                </a:solidFill>
              </a:rPr>
              <a:t>Confidentiality</a:t>
            </a:r>
            <a:endParaRPr lang="en-GB" sz="2800" dirty="0">
              <a:solidFill>
                <a:schemeClr val="tx1"/>
              </a:solidFill>
            </a:endParaRPr>
          </a:p>
          <a:p>
            <a:pPr lvl="1">
              <a:buFont typeface="Arial" charset="0"/>
              <a:buChar char="•"/>
              <a:defRPr/>
            </a:pPr>
            <a:endParaRPr lang="en-AU" sz="2800" dirty="0">
              <a:solidFill>
                <a:schemeClr val="tx1"/>
              </a:solidFill>
            </a:endParaRPr>
          </a:p>
          <a:p>
            <a:pPr lvl="1">
              <a:buFont typeface="Arial" charset="0"/>
              <a:buChar char="•"/>
              <a:defRPr/>
            </a:pPr>
            <a:r>
              <a:rPr lang="en-AU" sz="2800" dirty="0" smtClean="0">
                <a:solidFill>
                  <a:schemeClr val="tx1"/>
                </a:solidFill>
              </a:rPr>
              <a:t>Observe </a:t>
            </a:r>
            <a:r>
              <a:rPr lang="en-AU" sz="2800" dirty="0">
                <a:solidFill>
                  <a:schemeClr val="tx1"/>
                </a:solidFill>
              </a:rPr>
              <a:t>Mandatory Reporting Laws &amp; Policies </a:t>
            </a:r>
            <a:endParaRPr lang="en-GB" sz="2800" dirty="0">
              <a:solidFill>
                <a:schemeClr val="tx1"/>
              </a:solidFill>
            </a:endParaRPr>
          </a:p>
          <a:p>
            <a:pPr>
              <a:defRPr/>
            </a:pPr>
            <a:endParaRPr lang="en-GB" sz="2800" dirty="0">
              <a:solidFill>
                <a:schemeClr val="tx1"/>
              </a:solidFill>
            </a:endParaRPr>
          </a:p>
          <a:p>
            <a:pPr>
              <a:defRPr/>
            </a:pPr>
            <a:endParaRPr lang="en-GB" sz="2800" dirty="0">
              <a:solidFill>
                <a:schemeClr val="tx1"/>
              </a:solidFill>
            </a:endParaRPr>
          </a:p>
        </p:txBody>
      </p:sp>
    </p:spTree>
    <p:extLst>
      <p:ext uri="{BB962C8B-B14F-4D97-AF65-F5344CB8AC3E}">
        <p14:creationId xmlns:p14="http://schemas.microsoft.com/office/powerpoint/2010/main" val="35818012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6100" y="4581525"/>
            <a:ext cx="4316413" cy="1362075"/>
          </a:xfrm>
        </p:spPr>
        <p:txBody>
          <a:bodyPr/>
          <a:lstStyle/>
          <a:p>
            <a:pPr>
              <a:defRPr/>
            </a:pPr>
            <a:r>
              <a:rPr lang="en-GB" dirty="0" smtClean="0">
                <a:solidFill>
                  <a:schemeClr val="tx1"/>
                </a:solidFill>
                <a:ea typeface="+mj-ea"/>
              </a:rPr>
              <a:t>EXERCISE 2</a:t>
            </a:r>
            <a:endParaRPr lang="en-GB" dirty="0">
              <a:solidFill>
                <a:schemeClr val="tx1"/>
              </a:solidFill>
              <a:ea typeface="+mj-ea"/>
            </a:endParaRPr>
          </a:p>
        </p:txBody>
      </p:sp>
      <p:sp>
        <p:nvSpPr>
          <p:cNvPr id="7171" name="Text Placeholder 2"/>
          <p:cNvSpPr>
            <a:spLocks noGrp="1"/>
          </p:cNvSpPr>
          <p:nvPr>
            <p:ph type="body" idx="1"/>
          </p:nvPr>
        </p:nvSpPr>
        <p:spPr>
          <a:xfrm>
            <a:off x="4356100" y="2006600"/>
            <a:ext cx="4138613" cy="1500188"/>
          </a:xfrm>
        </p:spPr>
        <p:txBody>
          <a:bodyPr/>
          <a:lstStyle/>
          <a:p>
            <a:pPr>
              <a:defRPr/>
            </a:pPr>
            <a:r>
              <a:rPr lang="en-AU" sz="3600" b="1">
                <a:solidFill>
                  <a:schemeClr val="tx1"/>
                </a:solidFill>
              </a:rPr>
              <a:t>Principled Reflection and Explaining the Principles</a:t>
            </a:r>
            <a:endParaRPr lang="en-GB" sz="3600" b="1">
              <a:solidFill>
                <a:schemeClr val="tx1"/>
              </a:solidFill>
            </a:endParaRPr>
          </a:p>
        </p:txBody>
      </p:sp>
      <p:pic>
        <p:nvPicPr>
          <p:cNvPr id="1024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038" y="1916113"/>
            <a:ext cx="3170237"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03469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defRPr/>
            </a:pPr>
            <a:r>
              <a:rPr lang="en-GB" b="1">
                <a:solidFill>
                  <a:schemeClr val="tx1"/>
                </a:solidFill>
              </a:rPr>
              <a:t>Principled Reflection Group Work Tasks </a:t>
            </a:r>
          </a:p>
        </p:txBody>
      </p:sp>
      <p:sp>
        <p:nvSpPr>
          <p:cNvPr id="8195" name="Content Placeholder 2"/>
          <p:cNvSpPr>
            <a:spLocks noGrp="1"/>
          </p:cNvSpPr>
          <p:nvPr>
            <p:ph idx="1"/>
          </p:nvPr>
        </p:nvSpPr>
        <p:spPr>
          <a:xfrm>
            <a:off x="250825" y="1700213"/>
            <a:ext cx="8642350" cy="4392612"/>
          </a:xfrm>
        </p:spPr>
        <p:txBody>
          <a:bodyPr/>
          <a:lstStyle/>
          <a:p>
            <a:pPr>
              <a:defRPr/>
            </a:pPr>
            <a:endParaRPr lang="en-AU" altLang="en-US" dirty="0" smtClean="0">
              <a:solidFill>
                <a:schemeClr val="tx1"/>
              </a:solidFill>
              <a:ea typeface="ＭＳ Ｐゴシック" pitchFamily="34" charset="-128"/>
            </a:endParaRPr>
          </a:p>
          <a:p>
            <a:pPr>
              <a:defRPr/>
            </a:pPr>
            <a:r>
              <a:rPr lang="en-AU" altLang="en-US" dirty="0" smtClean="0">
                <a:solidFill>
                  <a:schemeClr val="tx1"/>
                </a:solidFill>
                <a:ea typeface="ＭＳ Ｐゴシック" pitchFamily="34" charset="-128"/>
              </a:rPr>
              <a:t>Each group needs to complete the following tasks. </a:t>
            </a:r>
            <a:endParaRPr lang="en-GB" altLang="en-US" dirty="0" smtClean="0">
              <a:solidFill>
                <a:schemeClr val="tx1"/>
              </a:solidFill>
              <a:ea typeface="ＭＳ Ｐゴシック" pitchFamily="34" charset="-128"/>
            </a:endParaRPr>
          </a:p>
          <a:p>
            <a:pPr>
              <a:defRPr/>
            </a:pPr>
            <a:r>
              <a:rPr lang="en-AU" altLang="en-US" dirty="0" smtClean="0">
                <a:solidFill>
                  <a:schemeClr val="tx1"/>
                </a:solidFill>
                <a:ea typeface="ＭＳ Ｐゴシック" pitchFamily="34" charset="-128"/>
              </a:rPr>
              <a:t> </a:t>
            </a:r>
            <a:endParaRPr lang="en-GB" altLang="en-US" dirty="0" smtClean="0">
              <a:solidFill>
                <a:schemeClr val="tx1"/>
              </a:solidFill>
              <a:ea typeface="ＭＳ Ｐゴシック" pitchFamily="34" charset="-128"/>
            </a:endParaRPr>
          </a:p>
          <a:p>
            <a:pPr>
              <a:defRPr/>
            </a:pPr>
            <a:r>
              <a:rPr lang="en-AU" altLang="en-US" b="1" dirty="0" smtClean="0">
                <a:solidFill>
                  <a:schemeClr val="tx1"/>
                </a:solidFill>
                <a:ea typeface="ＭＳ Ｐゴシック" pitchFamily="34" charset="-128"/>
              </a:rPr>
              <a:t>1. Prepare a presentation</a:t>
            </a:r>
            <a:r>
              <a:rPr lang="en-AU" altLang="en-US" dirty="0" smtClean="0">
                <a:solidFill>
                  <a:schemeClr val="tx1"/>
                </a:solidFill>
                <a:ea typeface="ＭＳ Ｐゴシック" pitchFamily="34" charset="-128"/>
              </a:rPr>
              <a:t> to explain what the case management guidelines say about the principle(s) to the wider group</a:t>
            </a:r>
            <a:r>
              <a:rPr lang="en-GB" altLang="en-US" dirty="0" smtClean="0">
                <a:solidFill>
                  <a:schemeClr val="tx1"/>
                </a:solidFill>
                <a:ea typeface="ＭＳ Ｐゴシック" pitchFamily="34" charset="-128"/>
              </a:rPr>
              <a:t>.</a:t>
            </a:r>
            <a:endParaRPr lang="en-GB" altLang="en-US" i="1" dirty="0" smtClean="0">
              <a:solidFill>
                <a:schemeClr val="tx1"/>
              </a:solidFill>
              <a:ea typeface="ＭＳ Ｐゴシック" pitchFamily="34" charset="-128"/>
            </a:endParaRPr>
          </a:p>
          <a:p>
            <a:pPr>
              <a:defRPr/>
            </a:pPr>
            <a:endParaRPr lang="en-AU" altLang="en-US" dirty="0" smtClean="0">
              <a:solidFill>
                <a:schemeClr val="tx1"/>
              </a:solidFill>
              <a:ea typeface="ＭＳ Ｐゴシック" pitchFamily="34" charset="-128"/>
            </a:endParaRPr>
          </a:p>
          <a:p>
            <a:pPr>
              <a:defRPr/>
            </a:pPr>
            <a:r>
              <a:rPr lang="en-AU" altLang="en-US" dirty="0" smtClean="0">
                <a:solidFill>
                  <a:schemeClr val="tx1"/>
                </a:solidFill>
                <a:ea typeface="ＭＳ Ｐゴシック" pitchFamily="34" charset="-128"/>
              </a:rPr>
              <a:t>2. </a:t>
            </a:r>
            <a:r>
              <a:rPr lang="en-AU" altLang="en-US" b="1" dirty="0" smtClean="0">
                <a:solidFill>
                  <a:schemeClr val="tx1"/>
                </a:solidFill>
                <a:ea typeface="ＭＳ Ｐゴシック" pitchFamily="34" charset="-128"/>
              </a:rPr>
              <a:t>Provide 1-2 examples </a:t>
            </a:r>
            <a:r>
              <a:rPr lang="en-AU" altLang="en-US" dirty="0" smtClean="0">
                <a:solidFill>
                  <a:schemeClr val="tx1"/>
                </a:solidFill>
                <a:ea typeface="ＭＳ Ｐゴシック" pitchFamily="34" charset="-128"/>
              </a:rPr>
              <a:t>of successes / challenges of putting the principle into practice during case work </a:t>
            </a:r>
            <a:r>
              <a:rPr lang="en-AU" altLang="en-US" i="1" dirty="0" smtClean="0">
                <a:solidFill>
                  <a:schemeClr val="tx1"/>
                </a:solidFill>
                <a:ea typeface="ＭＳ Ｐゴシック" pitchFamily="34" charset="-128"/>
              </a:rPr>
              <a:t>(preferably from your experience / where you work). </a:t>
            </a:r>
          </a:p>
          <a:p>
            <a:pPr>
              <a:defRPr/>
            </a:pPr>
            <a:endParaRPr lang="en-GB" alt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422321682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defRPr/>
            </a:pPr>
            <a:r>
              <a:rPr lang="en-GB" b="1">
                <a:solidFill>
                  <a:schemeClr val="tx1"/>
                </a:solidFill>
              </a:rPr>
              <a:t>Principled Reflection Groups</a:t>
            </a:r>
          </a:p>
        </p:txBody>
      </p:sp>
      <p:sp>
        <p:nvSpPr>
          <p:cNvPr id="9219" name="Content Placeholder 2"/>
          <p:cNvSpPr>
            <a:spLocks noGrp="1"/>
          </p:cNvSpPr>
          <p:nvPr>
            <p:ph idx="1"/>
          </p:nvPr>
        </p:nvSpPr>
        <p:spPr>
          <a:xfrm>
            <a:off x="250825" y="1700213"/>
            <a:ext cx="8569325" cy="4392612"/>
          </a:xfrm>
        </p:spPr>
        <p:txBody>
          <a:bodyPr/>
          <a:lstStyle/>
          <a:p>
            <a:pPr>
              <a:defRPr/>
            </a:pPr>
            <a:endParaRPr lang="en-GB" b="1" dirty="0">
              <a:solidFill>
                <a:schemeClr val="tx1"/>
              </a:solidFill>
            </a:endParaRPr>
          </a:p>
          <a:p>
            <a:pPr>
              <a:defRPr/>
            </a:pPr>
            <a:r>
              <a:rPr lang="en-GB" b="1" dirty="0">
                <a:solidFill>
                  <a:schemeClr val="tx1"/>
                </a:solidFill>
              </a:rPr>
              <a:t>GROUP 1: Best Interests of the Child </a:t>
            </a:r>
            <a:r>
              <a:rPr lang="en-GB" dirty="0">
                <a:solidFill>
                  <a:schemeClr val="tx1"/>
                </a:solidFill>
              </a:rPr>
              <a:t>and</a:t>
            </a:r>
            <a:r>
              <a:rPr lang="en-GB" b="1" dirty="0">
                <a:solidFill>
                  <a:schemeClr val="tx1"/>
                </a:solidFill>
              </a:rPr>
              <a:t> Meaningful Participation  </a:t>
            </a:r>
          </a:p>
          <a:p>
            <a:pPr>
              <a:defRPr/>
            </a:pPr>
            <a:endParaRPr lang="en-GB" dirty="0">
              <a:solidFill>
                <a:schemeClr val="tx1"/>
              </a:solidFill>
            </a:endParaRPr>
          </a:p>
          <a:p>
            <a:pPr>
              <a:defRPr/>
            </a:pPr>
            <a:r>
              <a:rPr lang="en-GB" b="1" dirty="0">
                <a:solidFill>
                  <a:schemeClr val="tx1"/>
                </a:solidFill>
              </a:rPr>
              <a:t>GROUP 2: Working in a Non-Discriminatory Way </a:t>
            </a:r>
            <a:r>
              <a:rPr lang="en-GB" dirty="0">
                <a:solidFill>
                  <a:schemeClr val="tx1"/>
                </a:solidFill>
              </a:rPr>
              <a:t>and </a:t>
            </a:r>
            <a:r>
              <a:rPr lang="en-GB" b="1" dirty="0">
                <a:solidFill>
                  <a:schemeClr val="tx1"/>
                </a:solidFill>
              </a:rPr>
              <a:t>Do No Harm</a:t>
            </a:r>
          </a:p>
          <a:p>
            <a:pPr>
              <a:defRPr/>
            </a:pPr>
            <a:endParaRPr lang="en-GB" dirty="0">
              <a:solidFill>
                <a:schemeClr val="tx1"/>
              </a:solidFill>
            </a:endParaRPr>
          </a:p>
          <a:p>
            <a:pPr>
              <a:defRPr/>
            </a:pPr>
            <a:r>
              <a:rPr lang="en-GB" b="1" dirty="0">
                <a:solidFill>
                  <a:schemeClr val="tx1"/>
                </a:solidFill>
              </a:rPr>
              <a:t>GROUP 3: Accountability </a:t>
            </a:r>
            <a:r>
              <a:rPr lang="en-GB" dirty="0">
                <a:solidFill>
                  <a:schemeClr val="tx1"/>
                </a:solidFill>
              </a:rPr>
              <a:t>and </a:t>
            </a:r>
            <a:r>
              <a:rPr lang="en-GB" b="1" dirty="0">
                <a:solidFill>
                  <a:schemeClr val="tx1"/>
                </a:solidFill>
              </a:rPr>
              <a:t>Coordinate and Collaborate</a:t>
            </a:r>
          </a:p>
          <a:p>
            <a:pPr>
              <a:defRPr/>
            </a:pPr>
            <a:endParaRPr lang="en-GB" dirty="0">
              <a:solidFill>
                <a:schemeClr val="tx1"/>
              </a:solidFill>
            </a:endParaRPr>
          </a:p>
          <a:p>
            <a:pPr>
              <a:defRPr/>
            </a:pPr>
            <a:r>
              <a:rPr lang="en-GB" b="1" dirty="0">
                <a:solidFill>
                  <a:schemeClr val="tx1"/>
                </a:solidFill>
              </a:rPr>
              <a:t>GROUP 4: Ethical and Responsible Working </a:t>
            </a:r>
            <a:r>
              <a:rPr lang="en-GB" dirty="0">
                <a:solidFill>
                  <a:schemeClr val="tx1"/>
                </a:solidFill>
              </a:rPr>
              <a:t>and </a:t>
            </a:r>
            <a:r>
              <a:rPr lang="en-AU" b="1" dirty="0">
                <a:solidFill>
                  <a:schemeClr val="tx1"/>
                </a:solidFill>
              </a:rPr>
              <a:t>Maintain Professional Boundaries &amp; Address Conflicts of Interest</a:t>
            </a:r>
          </a:p>
          <a:p>
            <a:pPr>
              <a:defRPr/>
            </a:pPr>
            <a:endParaRPr lang="en-GB" b="1" dirty="0">
              <a:solidFill>
                <a:schemeClr val="tx1"/>
              </a:solidFill>
            </a:endParaRPr>
          </a:p>
          <a:p>
            <a:pPr>
              <a:defRPr/>
            </a:pPr>
            <a:endParaRPr lang="en-GB" dirty="0">
              <a:solidFill>
                <a:schemeClr val="tx1"/>
              </a:solidFill>
            </a:endParaRPr>
          </a:p>
        </p:txBody>
      </p:sp>
    </p:spTree>
    <p:extLst>
      <p:ext uri="{BB962C8B-B14F-4D97-AF65-F5344CB8AC3E}">
        <p14:creationId xmlns:p14="http://schemas.microsoft.com/office/powerpoint/2010/main" val="86060892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defRPr/>
            </a:pPr>
            <a:r>
              <a:rPr lang="en-GB" b="1" dirty="0">
                <a:solidFill>
                  <a:schemeClr val="tx1"/>
                </a:solidFill>
              </a:rPr>
              <a:t>Explaining the Principles Role Play</a:t>
            </a:r>
          </a:p>
        </p:txBody>
      </p:sp>
      <p:sp>
        <p:nvSpPr>
          <p:cNvPr id="10243" name="Content Placeholder 2"/>
          <p:cNvSpPr>
            <a:spLocks noGrp="1"/>
          </p:cNvSpPr>
          <p:nvPr>
            <p:ph idx="1"/>
          </p:nvPr>
        </p:nvSpPr>
        <p:spPr>
          <a:xfrm>
            <a:off x="250825" y="1700213"/>
            <a:ext cx="8785225" cy="4392612"/>
          </a:xfrm>
        </p:spPr>
        <p:txBody>
          <a:bodyPr/>
          <a:lstStyle/>
          <a:p>
            <a:pPr>
              <a:defRPr/>
            </a:pPr>
            <a:r>
              <a:rPr lang="en-AU">
                <a:solidFill>
                  <a:schemeClr val="tx1"/>
                </a:solidFill>
              </a:rPr>
              <a:t>Practice explaining the principle in simple words</a:t>
            </a:r>
          </a:p>
          <a:p>
            <a:pPr>
              <a:defRPr/>
            </a:pPr>
            <a:endParaRPr lang="en-AU">
              <a:solidFill>
                <a:schemeClr val="tx1"/>
              </a:solidFill>
            </a:endParaRPr>
          </a:p>
          <a:p>
            <a:pPr>
              <a:defRPr/>
            </a:pPr>
            <a:r>
              <a:rPr lang="en-AU">
                <a:solidFill>
                  <a:schemeClr val="tx1"/>
                </a:solidFill>
              </a:rPr>
              <a:t>To </a:t>
            </a:r>
            <a:r>
              <a:rPr lang="en-AU" b="1">
                <a:solidFill>
                  <a:schemeClr val="tx1"/>
                </a:solidFill>
              </a:rPr>
              <a:t>one</a:t>
            </a:r>
            <a:r>
              <a:rPr lang="en-AU">
                <a:solidFill>
                  <a:schemeClr val="tx1"/>
                </a:solidFill>
              </a:rPr>
              <a:t> of the following key people from the place where you work:</a:t>
            </a:r>
          </a:p>
          <a:p>
            <a:pPr>
              <a:defRPr/>
            </a:pPr>
            <a:endParaRPr lang="en-GB" sz="2800">
              <a:solidFill>
                <a:schemeClr val="tx1"/>
              </a:solidFill>
            </a:endParaRPr>
          </a:p>
          <a:p>
            <a:pPr marL="914400" lvl="1" indent="-457200">
              <a:buFont typeface="Calibri" charset="0"/>
              <a:buAutoNum type="arabicPeriod"/>
              <a:defRPr/>
            </a:pPr>
            <a:r>
              <a:rPr lang="en-AU" b="1">
                <a:solidFill>
                  <a:schemeClr val="tx1"/>
                </a:solidFill>
              </a:rPr>
              <a:t>Child and family</a:t>
            </a:r>
            <a:endParaRPr lang="en-GB" sz="2800" b="1">
              <a:solidFill>
                <a:schemeClr val="tx1"/>
              </a:solidFill>
            </a:endParaRPr>
          </a:p>
          <a:p>
            <a:pPr marL="914400" lvl="1" indent="-457200">
              <a:buFont typeface="Calibri" charset="0"/>
              <a:buAutoNum type="arabicPeriod"/>
              <a:defRPr/>
            </a:pPr>
            <a:endParaRPr lang="en-AU" b="1">
              <a:solidFill>
                <a:schemeClr val="tx1"/>
              </a:solidFill>
            </a:endParaRPr>
          </a:p>
          <a:p>
            <a:pPr marL="914400" lvl="1" indent="-457200">
              <a:buFont typeface="Calibri" charset="0"/>
              <a:buAutoNum type="arabicPeriod"/>
              <a:defRPr/>
            </a:pPr>
            <a:r>
              <a:rPr lang="en-AU" b="1">
                <a:solidFill>
                  <a:schemeClr val="tx1"/>
                </a:solidFill>
              </a:rPr>
              <a:t>Community leader</a:t>
            </a:r>
            <a:endParaRPr lang="en-GB" sz="2800" b="1">
              <a:solidFill>
                <a:schemeClr val="tx1"/>
              </a:solidFill>
            </a:endParaRPr>
          </a:p>
          <a:p>
            <a:pPr marL="914400" lvl="1" indent="-457200">
              <a:buFont typeface="Calibri" charset="0"/>
              <a:buAutoNum type="arabicPeriod"/>
              <a:defRPr/>
            </a:pPr>
            <a:endParaRPr lang="en-AU" b="1">
              <a:solidFill>
                <a:schemeClr val="tx1"/>
              </a:solidFill>
            </a:endParaRPr>
          </a:p>
          <a:p>
            <a:pPr marL="914400" lvl="1" indent="-457200">
              <a:buFont typeface="Calibri" charset="0"/>
              <a:buAutoNum type="arabicPeriod"/>
              <a:defRPr/>
            </a:pPr>
            <a:r>
              <a:rPr lang="en-AU" b="1">
                <a:solidFill>
                  <a:schemeClr val="tx1"/>
                </a:solidFill>
              </a:rPr>
              <a:t>Government official  </a:t>
            </a:r>
            <a:endParaRPr lang="en-GB" sz="2800" b="1">
              <a:solidFill>
                <a:schemeClr val="tx1"/>
              </a:solidFill>
            </a:endParaRPr>
          </a:p>
          <a:p>
            <a:pPr>
              <a:defRPr/>
            </a:pPr>
            <a:endParaRPr lang="en-GB">
              <a:solidFill>
                <a:schemeClr val="tx1"/>
              </a:solidFill>
            </a:endParaRPr>
          </a:p>
        </p:txBody>
      </p:sp>
    </p:spTree>
    <p:extLst>
      <p:ext uri="{BB962C8B-B14F-4D97-AF65-F5344CB8AC3E}">
        <p14:creationId xmlns:p14="http://schemas.microsoft.com/office/powerpoint/2010/main" val="240543999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2118</Words>
  <Application>Microsoft Macintosh PowerPoint</Application>
  <PresentationFormat>On-screen Show (4:3)</PresentationFormat>
  <Paragraphs>383</Paragraphs>
  <Slides>49</Slides>
  <Notes>7</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Default Design</vt:lpstr>
      <vt:lpstr>Case Management Principles</vt:lpstr>
      <vt:lpstr>Module Aim and Learning Outcomes</vt:lpstr>
      <vt:lpstr>Exercise 1</vt:lpstr>
      <vt:lpstr>Case Management Principles</vt:lpstr>
      <vt:lpstr>Information Management Principles </vt:lpstr>
      <vt:lpstr>EXERCISE 2</vt:lpstr>
      <vt:lpstr>Principled Reflection Group Work Tasks </vt:lpstr>
      <vt:lpstr>Principled Reflection Groups</vt:lpstr>
      <vt:lpstr>Explaining the Principles Role Play</vt:lpstr>
      <vt:lpstr>KEY LEARNING POINTS</vt:lpstr>
      <vt:lpstr>PowerPoint Presentation</vt:lpstr>
      <vt:lpstr>Exercise 3</vt:lpstr>
      <vt:lpstr>GALLERY WALK </vt:lpstr>
      <vt:lpstr>Informed Consent</vt:lpstr>
      <vt:lpstr>Informed Assent</vt:lpstr>
      <vt:lpstr>Informed Consent / Assent</vt:lpstr>
      <vt:lpstr>Informed Consent – Key Point</vt:lpstr>
      <vt:lpstr>Confidentiality</vt:lpstr>
      <vt:lpstr>Confidentiality</vt:lpstr>
      <vt:lpstr>Mandatory Reporting</vt:lpstr>
      <vt:lpstr>KEY LEARNING POINTS</vt:lpstr>
      <vt:lpstr>PowerPoint Presentation</vt:lpstr>
      <vt:lpstr>exercise 4</vt:lpstr>
      <vt:lpstr>Information Management </vt:lpstr>
      <vt:lpstr>Information Management refers to</vt:lpstr>
      <vt:lpstr>Data Protection Protocols</vt:lpstr>
      <vt:lpstr>Data Protection Protocols….</vt:lpstr>
      <vt:lpstr>Information Management Group Work</vt:lpstr>
      <vt:lpstr>Paper-Based Information Management</vt:lpstr>
      <vt:lpstr>Paper-Based Information Management</vt:lpstr>
      <vt:lpstr>Electronic Information Management</vt:lpstr>
      <vt:lpstr>Electronic Information Management</vt:lpstr>
      <vt:lpstr>Good Practice for Information Management</vt:lpstr>
      <vt:lpstr>Good Practice for Information Management</vt:lpstr>
      <vt:lpstr>Reference Codes (Minimum Standard 5) </vt:lpstr>
      <vt:lpstr>Ownership and Access</vt:lpstr>
      <vt:lpstr>Ownership and Access</vt:lpstr>
      <vt:lpstr>KEY LEARNING POINTS</vt:lpstr>
      <vt:lpstr>PowerPoint Presentation</vt:lpstr>
      <vt:lpstr>Mandatory Reporting</vt:lpstr>
      <vt:lpstr>Mandatory Reporting</vt:lpstr>
      <vt:lpstr>Questions to Inform Procedures</vt:lpstr>
      <vt:lpstr>Reporting where the mandatory reporting is in place</vt:lpstr>
      <vt:lpstr>Using the best interests principle instead of reporting</vt:lpstr>
      <vt:lpstr>Using the best interests principle instead of reporting</vt:lpstr>
      <vt:lpstr>If a mandatory report is required share with child &amp; family</vt:lpstr>
      <vt:lpstr>KEY LEARNING POINTS </vt:lpstr>
      <vt:lpstr>PowerPoint Presentation</vt:lpstr>
      <vt:lpstr>Module Aim and Learning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Management Principles</dc:title>
  <dc:creator>Camilla Jones</dc:creator>
  <cp:lastModifiedBy>Sandra Maignant</cp:lastModifiedBy>
  <cp:revision>19</cp:revision>
  <dcterms:created xsi:type="dcterms:W3CDTF">2014-02-04T13:11:49Z</dcterms:created>
  <dcterms:modified xsi:type="dcterms:W3CDTF">2014-05-28T17:44:08Z</dcterms:modified>
</cp:coreProperties>
</file>