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82" r:id="rId18"/>
    <p:sldId id="273" r:id="rId19"/>
    <p:sldId id="274" r:id="rId20"/>
    <p:sldId id="275" r:id="rId21"/>
    <p:sldId id="276" r:id="rId22"/>
    <p:sldId id="277" r:id="rId23"/>
    <p:sldId id="286" r:id="rId24"/>
    <p:sldId id="278" r:id="rId25"/>
    <p:sldId id="289" r:id="rId26"/>
    <p:sldId id="287" r:id="rId27"/>
    <p:sldId id="280" r:id="rId28"/>
    <p:sldId id="288" r:id="rId29"/>
    <p:sldId id="281" r:id="rId30"/>
    <p:sldId id="283" r:id="rId31"/>
    <p:sldId id="29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94569" autoAdjust="0"/>
  </p:normalViewPr>
  <p:slideViewPr>
    <p:cSldViewPr>
      <p:cViewPr varScale="1">
        <p:scale>
          <a:sx n="89" d="100"/>
          <a:sy n="89" d="100"/>
        </p:scale>
        <p:origin x="-1592" y="-96"/>
      </p:cViewPr>
      <p:guideLst>
        <p:guide orient="horz" pos="2160"/>
        <p:guide pos="2880"/>
      </p:guideLst>
    </p:cSldViewPr>
  </p:slideViewPr>
  <p:outlineViewPr>
    <p:cViewPr>
      <p:scale>
        <a:sx n="33" d="100"/>
        <a:sy n="33" d="100"/>
      </p:scale>
      <p:origin x="0" y="4080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3054F7-0166-4819-BCD6-6047D45AB857}" type="datetimeFigureOut">
              <a:rPr lang="en-GB" smtClean="0"/>
              <a:t>06/06/2014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6F27A5-CA8A-4C40-93A0-B7A9867E5434}" type="slidenum">
              <a:rPr lang="en-GB" smtClean="0"/>
              <a:t>‹#›</a:t>
            </a:fld>
            <a:endParaRPr lang="en-GB"/>
          </a:p>
        </p:txBody>
      </p:sp>
    </p:spTree>
    <p:extLst>
      <p:ext uri="{BB962C8B-B14F-4D97-AF65-F5344CB8AC3E}">
        <p14:creationId xmlns:p14="http://schemas.microsoft.com/office/powerpoint/2010/main" val="953900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FF0000"/>
              </a:solidFill>
            </a:endParaRPr>
          </a:p>
        </p:txBody>
      </p:sp>
      <p:sp>
        <p:nvSpPr>
          <p:cNvPr id="4" name="Slide Number Placeholder 3"/>
          <p:cNvSpPr>
            <a:spLocks noGrp="1"/>
          </p:cNvSpPr>
          <p:nvPr>
            <p:ph type="sldNum" sz="quarter" idx="10"/>
          </p:nvPr>
        </p:nvSpPr>
        <p:spPr/>
        <p:txBody>
          <a:bodyPr/>
          <a:lstStyle/>
          <a:p>
            <a:fld id="{D16F27A5-CA8A-4C40-93A0-B7A9867E5434}" type="slidenum">
              <a:rPr lang="en-GB" smtClean="0"/>
              <a:t>5</a:t>
            </a:fld>
            <a:endParaRPr lang="en-GB"/>
          </a:p>
        </p:txBody>
      </p:sp>
    </p:spTree>
    <p:extLst>
      <p:ext uri="{BB962C8B-B14F-4D97-AF65-F5344CB8AC3E}">
        <p14:creationId xmlns:p14="http://schemas.microsoft.com/office/powerpoint/2010/main" val="57711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Complex cases:</a:t>
            </a:r>
            <a:r>
              <a:rPr lang="en-GB" baseline="0" smtClean="0"/>
              <a:t> </a:t>
            </a:r>
            <a:r>
              <a:rPr lang="en-GB" sz="1200" kern="1200" smtClean="0">
                <a:solidFill>
                  <a:schemeClr val="tx1"/>
                </a:solidFill>
                <a:effectLst/>
                <a:latin typeface="+mn-lt"/>
                <a:ea typeface="+mn-ea"/>
                <a:cs typeface="+mn-cs"/>
              </a:rPr>
              <a:t>such as those managed over an extended period of time, or involving many actors in their implementation</a:t>
            </a:r>
            <a:endParaRPr lang="en-GB"/>
          </a:p>
        </p:txBody>
      </p:sp>
      <p:sp>
        <p:nvSpPr>
          <p:cNvPr id="4" name="Slide Number Placeholder 3"/>
          <p:cNvSpPr>
            <a:spLocks noGrp="1"/>
          </p:cNvSpPr>
          <p:nvPr>
            <p:ph type="sldNum" sz="quarter" idx="10"/>
          </p:nvPr>
        </p:nvSpPr>
        <p:spPr/>
        <p:txBody>
          <a:bodyPr/>
          <a:lstStyle/>
          <a:p>
            <a:fld id="{D16F27A5-CA8A-4C40-93A0-B7A9867E5434}" type="slidenum">
              <a:rPr lang="en-GB" smtClean="0"/>
              <a:t>24</a:t>
            </a:fld>
            <a:endParaRPr lang="en-GB"/>
          </a:p>
        </p:txBody>
      </p:sp>
    </p:spTree>
    <p:extLst>
      <p:ext uri="{BB962C8B-B14F-4D97-AF65-F5344CB8AC3E}">
        <p14:creationId xmlns:p14="http://schemas.microsoft.com/office/powerpoint/2010/main" val="4246607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3035748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76735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3238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837751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3477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51500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079340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708582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64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3705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12441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9065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55650" y="3441700"/>
            <a:ext cx="7772400" cy="1470025"/>
          </a:xfrm>
        </p:spPr>
        <p:txBody>
          <a:bodyPr/>
          <a:lstStyle/>
          <a:p>
            <a:pPr algn="ctr">
              <a:defRPr/>
            </a:pPr>
            <a:r>
              <a:rPr lang="en-GB" sz="4800" b="1" dirty="0" smtClean="0">
                <a:solidFill>
                  <a:srgbClr val="000000"/>
                </a:solidFill>
              </a:rPr>
              <a:t>Session 3: Case </a:t>
            </a:r>
            <a:r>
              <a:rPr lang="en-GB" sz="4800" b="1" dirty="0">
                <a:solidFill>
                  <a:srgbClr val="000000"/>
                </a:solidFill>
              </a:rPr>
              <a:t>Planning</a:t>
            </a:r>
          </a:p>
        </p:txBody>
      </p:sp>
      <p:sp>
        <p:nvSpPr>
          <p:cNvPr id="2051" name="Subtitle 2"/>
          <p:cNvSpPr>
            <a:spLocks noGrp="1"/>
          </p:cNvSpPr>
          <p:nvPr>
            <p:ph type="subTitle" idx="1"/>
          </p:nvPr>
        </p:nvSpPr>
        <p:spPr>
          <a:xfrm>
            <a:off x="1331913" y="5078413"/>
            <a:ext cx="6400800" cy="1752600"/>
          </a:xfrm>
        </p:spPr>
        <p:txBody>
          <a:bodyPr/>
          <a:lstStyle/>
          <a:p>
            <a:pPr>
              <a:defRPr/>
            </a:pPr>
            <a:r>
              <a:rPr lang="en-GB" sz="3200" b="1" dirty="0">
                <a:solidFill>
                  <a:srgbClr val="000000"/>
                </a:solidFill>
              </a:rPr>
              <a:t>Module </a:t>
            </a:r>
            <a:r>
              <a:rPr lang="en-GB" sz="3200" b="1" dirty="0" smtClean="0">
                <a:solidFill>
                  <a:srgbClr val="000000"/>
                </a:solidFill>
              </a:rPr>
              <a:t>E: </a:t>
            </a:r>
            <a:r>
              <a:rPr lang="en-GB" sz="3200" b="1" dirty="0">
                <a:solidFill>
                  <a:srgbClr val="000000"/>
                </a:solidFill>
              </a:rPr>
              <a:t>Case </a:t>
            </a:r>
            <a:r>
              <a:rPr lang="en-GB" sz="3200" b="1" dirty="0" smtClean="0">
                <a:solidFill>
                  <a:srgbClr val="000000"/>
                </a:solidFill>
              </a:rPr>
              <a:t>Management Steps</a:t>
            </a:r>
            <a:endParaRPr lang="en-GB" sz="3200" b="1" dirty="0">
              <a:solidFill>
                <a:srgbClr val="000000"/>
              </a:solidFill>
            </a:endParaRPr>
          </a:p>
          <a:p>
            <a:pPr>
              <a:defRPr/>
            </a:pPr>
            <a:r>
              <a:rPr lang="en-GB" b="1" dirty="0">
                <a:solidFill>
                  <a:srgbClr val="000000"/>
                </a:solidFill>
              </a:rPr>
              <a:t>Case Management Training</a:t>
            </a:r>
          </a:p>
          <a:p>
            <a:pPr>
              <a:defRPr/>
            </a:pPr>
            <a:endParaRPr lang="en-GB" b="1" dirty="0">
              <a:solidFill>
                <a:srgbClr val="000000"/>
              </a:solidFill>
            </a:endParaRPr>
          </a:p>
          <a:p>
            <a:pPr>
              <a:defRPr/>
            </a:pPr>
            <a:endParaRPr lang="en-GB" dirty="0">
              <a:solidFill>
                <a:srgbClr val="000000"/>
              </a:solidFill>
            </a:endParaRPr>
          </a:p>
        </p:txBody>
      </p:sp>
      <p:pic>
        <p:nvPicPr>
          <p:cNvPr id="2795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812800"/>
            <a:ext cx="381635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448459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50825" y="692150"/>
            <a:ext cx="7777163" cy="720725"/>
          </a:xfrm>
        </p:spPr>
        <p:txBody>
          <a:bodyPr/>
          <a:lstStyle/>
          <a:p>
            <a:pPr>
              <a:defRPr/>
            </a:pPr>
            <a:r>
              <a:rPr lang="en-US" b="1">
                <a:solidFill>
                  <a:srgbClr val="000000"/>
                </a:solidFill>
              </a:rPr>
              <a:t>Examples of Activities</a:t>
            </a:r>
          </a:p>
        </p:txBody>
      </p:sp>
      <p:sp>
        <p:nvSpPr>
          <p:cNvPr id="9219" name="Content Placeholder 2"/>
          <p:cNvSpPr>
            <a:spLocks noGrp="1"/>
          </p:cNvSpPr>
          <p:nvPr>
            <p:ph idx="1"/>
          </p:nvPr>
        </p:nvSpPr>
        <p:spPr>
          <a:xfrm>
            <a:off x="274638" y="1412875"/>
            <a:ext cx="8869362" cy="4392613"/>
          </a:xfrm>
        </p:spPr>
        <p:txBody>
          <a:bodyPr/>
          <a:lstStyle/>
          <a:p>
            <a:pPr marL="0" indent="0">
              <a:defRPr/>
            </a:pPr>
            <a:r>
              <a:rPr lang="en-GB" altLang="en-US" b="1" dirty="0" smtClean="0">
                <a:solidFill>
                  <a:srgbClr val="000000"/>
                </a:solidFill>
                <a:ea typeface="ＭＳ Ｐゴシック" pitchFamily="34" charset="-128"/>
              </a:rPr>
              <a:t>Calling on other service providers for support</a:t>
            </a:r>
            <a:r>
              <a:rPr lang="en-GB" altLang="en-US" dirty="0" smtClean="0">
                <a:solidFill>
                  <a:srgbClr val="000000"/>
                </a:solidFill>
                <a:ea typeface="ＭＳ Ｐゴシック" pitchFamily="34" charset="-128"/>
              </a:rPr>
              <a:t> e.g.: </a:t>
            </a:r>
          </a:p>
          <a:p>
            <a:pPr marL="0" indent="0">
              <a:defRPr/>
            </a:pPr>
            <a:endParaRPr lang="en-GB" altLang="en-US" dirty="0" smtClean="0">
              <a:solidFill>
                <a:srgbClr val="000000"/>
              </a:solidFill>
              <a:ea typeface="ＭＳ Ｐゴシック" pitchFamily="34" charset="-128"/>
            </a:endParaRPr>
          </a:p>
          <a:p>
            <a:pPr marL="0" indent="0">
              <a:buFontTx/>
              <a:buChar char="•"/>
              <a:defRPr/>
            </a:pPr>
            <a:r>
              <a:rPr lang="en-GB" altLang="en-US" b="1" dirty="0" smtClean="0">
                <a:solidFill>
                  <a:srgbClr val="000000"/>
                </a:solidFill>
                <a:ea typeface="ＭＳ Ｐゴシック" pitchFamily="34" charset="-128"/>
              </a:rPr>
              <a:t>Brenda’s</a:t>
            </a:r>
            <a:r>
              <a:rPr lang="en-GB" altLang="en-US" dirty="0" smtClean="0">
                <a:solidFill>
                  <a:srgbClr val="000000"/>
                </a:solidFill>
                <a:ea typeface="ＭＳ Ｐゴシック" pitchFamily="34" charset="-128"/>
              </a:rPr>
              <a:t> teacher</a:t>
            </a:r>
          </a:p>
          <a:p>
            <a:pPr marL="0" indent="0">
              <a:buFontTx/>
              <a:buChar char="•"/>
              <a:defRPr/>
            </a:pPr>
            <a:r>
              <a:rPr lang="en-GB" altLang="en-US" dirty="0" smtClean="0">
                <a:solidFill>
                  <a:srgbClr val="000000"/>
                </a:solidFill>
                <a:ea typeface="ＭＳ Ｐゴシック" pitchFamily="34" charset="-128"/>
              </a:rPr>
              <a:t>Agencies that can provide temporary accommodation and cash support for </a:t>
            </a:r>
            <a:r>
              <a:rPr lang="en-GB" altLang="en-US" b="1" dirty="0" smtClean="0">
                <a:solidFill>
                  <a:srgbClr val="000000"/>
                </a:solidFill>
                <a:ea typeface="ＭＳ Ｐゴシック" pitchFamily="34" charset="-128"/>
              </a:rPr>
              <a:t>James</a:t>
            </a:r>
          </a:p>
          <a:p>
            <a:pPr marL="0" indent="0">
              <a:buFontTx/>
              <a:buChar char="•"/>
              <a:defRPr/>
            </a:pPr>
            <a:r>
              <a:rPr lang="en-GB" altLang="en-US" dirty="0" smtClean="0">
                <a:solidFill>
                  <a:srgbClr val="000000"/>
                </a:solidFill>
                <a:ea typeface="ＭＳ Ｐゴシック" pitchFamily="34" charset="-128"/>
              </a:rPr>
              <a:t>The community police force to conduct patrols around </a:t>
            </a:r>
            <a:r>
              <a:rPr lang="en-GB" altLang="en-US" b="1" dirty="0" err="1" smtClean="0">
                <a:solidFill>
                  <a:srgbClr val="000000"/>
                </a:solidFill>
                <a:ea typeface="ＭＳ Ｐゴシック" pitchFamily="34" charset="-128"/>
              </a:rPr>
              <a:t>Hawa’s</a:t>
            </a:r>
            <a:r>
              <a:rPr lang="en-GB" altLang="en-US" dirty="0" smtClean="0">
                <a:solidFill>
                  <a:srgbClr val="000000"/>
                </a:solidFill>
                <a:ea typeface="ＭＳ Ｐゴシック" pitchFamily="34" charset="-128"/>
              </a:rPr>
              <a:t> family while wider support is mobilised. </a:t>
            </a:r>
          </a:p>
          <a:p>
            <a:pPr marL="0" indent="0">
              <a:defRPr/>
            </a:pPr>
            <a:endParaRPr lang="en-US" altLang="en-US" b="1" dirty="0" smtClean="0">
              <a:solidFill>
                <a:srgbClr val="000000"/>
              </a:solidFill>
              <a:ea typeface="ＭＳ Ｐゴシック" pitchFamily="34" charset="-128"/>
            </a:endParaRPr>
          </a:p>
          <a:p>
            <a:pPr marL="0" indent="0">
              <a:defRPr/>
            </a:pPr>
            <a:r>
              <a:rPr lang="en-US" altLang="en-US" b="1" dirty="0" smtClean="0">
                <a:solidFill>
                  <a:srgbClr val="000000"/>
                </a:solidFill>
                <a:ea typeface="ＭＳ Ｐゴシック" pitchFamily="34" charset="-128"/>
              </a:rPr>
              <a:t>Increase in parenting capacity</a:t>
            </a:r>
            <a:r>
              <a:rPr lang="en-US" altLang="en-US" dirty="0" smtClean="0">
                <a:solidFill>
                  <a:srgbClr val="000000"/>
                </a:solidFill>
                <a:ea typeface="ＭＳ Ｐゴシック" pitchFamily="34" charset="-128"/>
              </a:rPr>
              <a:t> e.g.:</a:t>
            </a:r>
          </a:p>
          <a:p>
            <a:pPr marL="0" indent="0">
              <a:buFontTx/>
              <a:buChar char="•"/>
              <a:defRPr/>
            </a:pPr>
            <a:r>
              <a:rPr lang="en-US" altLang="en-US" dirty="0" smtClean="0">
                <a:solidFill>
                  <a:srgbClr val="000000"/>
                </a:solidFill>
                <a:ea typeface="ＭＳ Ｐゴシック" pitchFamily="34" charset="-128"/>
              </a:rPr>
              <a:t>Parenting skills for </a:t>
            </a:r>
            <a:r>
              <a:rPr lang="en-US" altLang="en-US" b="1" dirty="0" smtClean="0">
                <a:solidFill>
                  <a:srgbClr val="000000"/>
                </a:solidFill>
                <a:ea typeface="ＭＳ Ｐゴシック" pitchFamily="34" charset="-128"/>
              </a:rPr>
              <a:t>James</a:t>
            </a:r>
            <a:r>
              <a:rPr lang="en-US" altLang="en-US" dirty="0" smtClean="0">
                <a:solidFill>
                  <a:srgbClr val="000000"/>
                </a:solidFill>
                <a:ea typeface="ＭＳ Ｐゴシック" pitchFamily="34" charset="-128"/>
              </a:rPr>
              <a:t>’ sister in law so she can provide positive parenting to a teenager while caring for her own child. </a:t>
            </a:r>
            <a:endParaRPr lang="en-GB" altLang="en-US" dirty="0" smtClean="0">
              <a:solidFill>
                <a:srgbClr val="000000"/>
              </a:solidFill>
              <a:ea typeface="ＭＳ Ｐゴシック" pitchFamily="34" charset="-128"/>
            </a:endParaRPr>
          </a:p>
          <a:p>
            <a:pPr marL="0" indent="0">
              <a:defRPr/>
            </a:pPr>
            <a:endParaRPr lang="en-US" altLang="en-US" b="1" dirty="0" smtClean="0">
              <a:solidFill>
                <a:srgbClr val="000000"/>
              </a:solidFill>
              <a:ea typeface="ＭＳ Ｐゴシック" pitchFamily="34" charset="-128"/>
            </a:endParaRPr>
          </a:p>
        </p:txBody>
      </p:sp>
    </p:spTree>
    <p:extLst>
      <p:ext uri="{BB962C8B-B14F-4D97-AF65-F5344CB8AC3E}">
        <p14:creationId xmlns:p14="http://schemas.microsoft.com/office/powerpoint/2010/main" val="185250796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Examples of Activities…</a:t>
            </a:r>
          </a:p>
        </p:txBody>
      </p:sp>
      <p:sp>
        <p:nvSpPr>
          <p:cNvPr id="3" name="Content Placeholder 2"/>
          <p:cNvSpPr>
            <a:spLocks noGrp="1"/>
          </p:cNvSpPr>
          <p:nvPr>
            <p:ph idx="1"/>
          </p:nvPr>
        </p:nvSpPr>
        <p:spPr>
          <a:xfrm>
            <a:off x="250825" y="1700213"/>
            <a:ext cx="8893175" cy="4392612"/>
          </a:xfrm>
        </p:spPr>
        <p:txBody>
          <a:bodyPr/>
          <a:lstStyle/>
          <a:p>
            <a:pPr marL="0" indent="0">
              <a:defRPr/>
            </a:pPr>
            <a:r>
              <a:rPr lang="en-GB" altLang="en-US" dirty="0" smtClean="0">
                <a:solidFill>
                  <a:srgbClr val="000000"/>
                </a:solidFill>
                <a:ea typeface="ＭＳ Ｐゴシック" pitchFamily="34" charset="-128"/>
              </a:rPr>
              <a:t>Addressing underlying causes of the child’s protection needs may require a </a:t>
            </a:r>
            <a:r>
              <a:rPr lang="en-GB" altLang="en-US" b="1" dirty="0" smtClean="0">
                <a:solidFill>
                  <a:srgbClr val="000000"/>
                </a:solidFill>
                <a:ea typeface="ＭＳ Ｐゴシック" pitchFamily="34" charset="-128"/>
              </a:rPr>
              <a:t>broader approach </a:t>
            </a:r>
            <a:r>
              <a:rPr lang="en-GB" altLang="en-US" dirty="0" smtClean="0">
                <a:solidFill>
                  <a:srgbClr val="000000"/>
                </a:solidFill>
                <a:ea typeface="ＭＳ Ｐゴシック" pitchFamily="34" charset="-128"/>
              </a:rPr>
              <a:t>to address </a:t>
            </a:r>
            <a:r>
              <a:rPr lang="en-GB" altLang="en-US" b="1" dirty="0" smtClean="0">
                <a:solidFill>
                  <a:srgbClr val="000000"/>
                </a:solidFill>
                <a:ea typeface="ＭＳ Ｐゴシック" pitchFamily="34" charset="-128"/>
              </a:rPr>
              <a:t>family-related </a:t>
            </a:r>
            <a:r>
              <a:rPr lang="en-GB" altLang="en-US" dirty="0" smtClean="0">
                <a:solidFill>
                  <a:srgbClr val="000000"/>
                </a:solidFill>
                <a:ea typeface="ＭＳ Ｐゴシック" pitchFamily="34" charset="-128"/>
              </a:rPr>
              <a:t>issues.</a:t>
            </a:r>
          </a:p>
          <a:p>
            <a:pPr marL="0" indent="0">
              <a:defRPr/>
            </a:pPr>
            <a:endParaRPr lang="en-GB" altLang="en-US" sz="1000" dirty="0" smtClean="0">
              <a:solidFill>
                <a:srgbClr val="000000"/>
              </a:solidFill>
              <a:ea typeface="ＭＳ Ｐゴシック" pitchFamily="34" charset="-128"/>
            </a:endParaRPr>
          </a:p>
          <a:p>
            <a:pPr marL="0" indent="0">
              <a:buFont typeface="Wingdings" pitchFamily="2" charset="2"/>
              <a:buChar char="ü"/>
              <a:defRPr/>
            </a:pPr>
            <a:r>
              <a:rPr lang="en-GB" altLang="en-US" b="1" dirty="0" smtClean="0">
                <a:solidFill>
                  <a:srgbClr val="000000"/>
                </a:solidFill>
                <a:ea typeface="ＭＳ Ｐゴシック" pitchFamily="34" charset="-128"/>
              </a:rPr>
              <a:t>Address family issues </a:t>
            </a:r>
            <a:r>
              <a:rPr lang="en-GB" altLang="en-US" dirty="0" smtClean="0">
                <a:solidFill>
                  <a:srgbClr val="000000"/>
                </a:solidFill>
                <a:ea typeface="ＭＳ Ｐゴシック" pitchFamily="34" charset="-128"/>
              </a:rPr>
              <a:t>while pursuing a </a:t>
            </a:r>
            <a:r>
              <a:rPr lang="en-GB" altLang="en-US" b="1" dirty="0" smtClean="0">
                <a:solidFill>
                  <a:srgbClr val="000000"/>
                </a:solidFill>
                <a:ea typeface="ＭＳ Ｐゴシック" pitchFamily="34" charset="-128"/>
              </a:rPr>
              <a:t>child-centred approach</a:t>
            </a:r>
          </a:p>
          <a:p>
            <a:pPr marL="0" indent="0">
              <a:defRPr/>
            </a:pPr>
            <a:endParaRPr lang="en-US" altLang="en-US" b="1" dirty="0" smtClean="0">
              <a:solidFill>
                <a:srgbClr val="000000"/>
              </a:solidFill>
              <a:ea typeface="ＭＳ Ｐゴシック" pitchFamily="34" charset="-128"/>
            </a:endParaRPr>
          </a:p>
          <a:p>
            <a:pPr marL="0" indent="0">
              <a:defRPr/>
            </a:pPr>
            <a:r>
              <a:rPr lang="en-US" altLang="en-US" b="1" dirty="0" smtClean="0">
                <a:solidFill>
                  <a:srgbClr val="000000"/>
                </a:solidFill>
                <a:ea typeface="ＭＳ Ｐゴシック" pitchFamily="34" charset="-128"/>
              </a:rPr>
              <a:t>Changing attitudes/beliefs/</a:t>
            </a:r>
            <a:r>
              <a:rPr lang="en-US" altLang="en-US" b="1" dirty="0" err="1" smtClean="0">
                <a:solidFill>
                  <a:srgbClr val="000000"/>
                </a:solidFill>
                <a:ea typeface="ＭＳ Ｐゴシック" pitchFamily="34" charset="-128"/>
              </a:rPr>
              <a:t>behaviours</a:t>
            </a:r>
            <a:r>
              <a:rPr lang="en-US" altLang="en-US" b="1" dirty="0" smtClean="0">
                <a:solidFill>
                  <a:srgbClr val="000000"/>
                </a:solidFill>
                <a:ea typeface="ＭＳ Ｐゴシック" pitchFamily="34" charset="-128"/>
              </a:rPr>
              <a:t> of persons causing harm </a:t>
            </a:r>
            <a:r>
              <a:rPr lang="en-US" altLang="en-US" dirty="0" smtClean="0">
                <a:solidFill>
                  <a:srgbClr val="000000"/>
                </a:solidFill>
                <a:ea typeface="ＭＳ Ｐゴシック" pitchFamily="34" charset="-128"/>
              </a:rPr>
              <a:t>e.g.:</a:t>
            </a:r>
          </a:p>
          <a:p>
            <a:pPr marL="0" indent="0">
              <a:defRPr/>
            </a:pPr>
            <a:endParaRPr lang="en-US" altLang="en-US" dirty="0" smtClean="0">
              <a:solidFill>
                <a:srgbClr val="000000"/>
              </a:solidFill>
              <a:ea typeface="ＭＳ Ｐゴシック" pitchFamily="34" charset="-128"/>
            </a:endParaRPr>
          </a:p>
          <a:p>
            <a:pPr marL="0" indent="0">
              <a:buFontTx/>
              <a:buChar char="•"/>
              <a:defRPr/>
            </a:pPr>
            <a:r>
              <a:rPr lang="en-US" altLang="en-US" dirty="0" smtClean="0">
                <a:solidFill>
                  <a:srgbClr val="000000"/>
                </a:solidFill>
                <a:ea typeface="ＭＳ Ｐゴシック" pitchFamily="34" charset="-128"/>
              </a:rPr>
              <a:t>Regular meetings and education sessions with </a:t>
            </a:r>
            <a:r>
              <a:rPr lang="en-US" altLang="en-US" b="1" dirty="0" err="1" smtClean="0">
                <a:solidFill>
                  <a:srgbClr val="000000"/>
                </a:solidFill>
                <a:ea typeface="ＭＳ Ｐゴシック" pitchFamily="34" charset="-128"/>
              </a:rPr>
              <a:t>Hawa’s</a:t>
            </a:r>
            <a:r>
              <a:rPr lang="en-US" altLang="en-US" dirty="0" smtClean="0">
                <a:solidFill>
                  <a:srgbClr val="000000"/>
                </a:solidFill>
                <a:ea typeface="ＭＳ Ｐゴシック" pitchFamily="34" charset="-128"/>
              </a:rPr>
              <a:t> father.</a:t>
            </a:r>
          </a:p>
          <a:p>
            <a:pPr marL="0" indent="0">
              <a:buFontTx/>
              <a:buChar char="•"/>
              <a:defRPr/>
            </a:pPr>
            <a:r>
              <a:rPr lang="en-US" altLang="en-US" dirty="0" smtClean="0">
                <a:solidFill>
                  <a:srgbClr val="000000"/>
                </a:solidFill>
                <a:ea typeface="ＭＳ Ｐゴシック" pitchFamily="34" charset="-128"/>
              </a:rPr>
              <a:t>Engaging </a:t>
            </a:r>
            <a:r>
              <a:rPr lang="en-US" altLang="en-US" b="1" dirty="0" smtClean="0">
                <a:solidFill>
                  <a:srgbClr val="000000"/>
                </a:solidFill>
                <a:ea typeface="ＭＳ Ｐゴシック" pitchFamily="34" charset="-128"/>
              </a:rPr>
              <a:t>Brenda’s</a:t>
            </a:r>
            <a:r>
              <a:rPr lang="en-US" altLang="en-US" dirty="0" smtClean="0">
                <a:solidFill>
                  <a:srgbClr val="000000"/>
                </a:solidFill>
                <a:ea typeface="ＭＳ Ｐゴシック" pitchFamily="34" charset="-128"/>
              </a:rPr>
              <a:t> peers on non-discrimination and non-violence. </a:t>
            </a:r>
          </a:p>
          <a:p>
            <a:pPr marL="0" indent="0">
              <a:buFontTx/>
              <a:buChar char="•"/>
              <a:defRPr/>
            </a:pPr>
            <a:r>
              <a:rPr lang="en-US" altLang="en-US" dirty="0" smtClean="0">
                <a:solidFill>
                  <a:srgbClr val="000000"/>
                </a:solidFill>
                <a:ea typeface="ＭＳ Ｐゴシック" pitchFamily="34" charset="-128"/>
              </a:rPr>
              <a:t>Psychiatric assessment and support for </a:t>
            </a:r>
            <a:r>
              <a:rPr lang="en-US" altLang="en-US" b="1" dirty="0" smtClean="0">
                <a:solidFill>
                  <a:srgbClr val="000000"/>
                </a:solidFill>
                <a:ea typeface="ＭＳ Ｐゴシック" pitchFamily="34" charset="-128"/>
              </a:rPr>
              <a:t>James</a:t>
            </a:r>
            <a:r>
              <a:rPr lang="en-US" altLang="en-US" dirty="0" smtClean="0">
                <a:solidFill>
                  <a:srgbClr val="000000"/>
                </a:solidFill>
                <a:ea typeface="ＭＳ Ｐゴシック" pitchFamily="34" charset="-128"/>
              </a:rPr>
              <a:t>’ brother.</a:t>
            </a:r>
          </a:p>
          <a:p>
            <a:pPr marL="0" indent="0">
              <a:buFontTx/>
              <a:buChar char="•"/>
              <a:defRPr/>
            </a:pPr>
            <a:endParaRPr lang="en-GB" altLang="en-US" dirty="0" smtClean="0">
              <a:solidFill>
                <a:srgbClr val="000000"/>
              </a:solidFill>
              <a:ea typeface="ＭＳ Ｐゴシック" pitchFamily="34" charset="-128"/>
            </a:endParaRPr>
          </a:p>
          <a:p>
            <a:pPr marL="0" indent="0">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369870044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836613"/>
            <a:ext cx="8637588" cy="720725"/>
          </a:xfrm>
        </p:spPr>
        <p:txBody>
          <a:bodyPr/>
          <a:lstStyle/>
          <a:p>
            <a:pPr>
              <a:defRPr/>
            </a:pPr>
            <a:r>
              <a:rPr lang="en-AU" b="1">
                <a:solidFill>
                  <a:srgbClr val="000000"/>
                </a:solidFill>
              </a:rPr>
              <a:t>Examples of Services / Resources </a:t>
            </a:r>
            <a:endParaRPr lang="en-GB">
              <a:solidFill>
                <a:srgbClr val="000000"/>
              </a:solidFill>
            </a:endParaRPr>
          </a:p>
        </p:txBody>
      </p:sp>
      <p:sp>
        <p:nvSpPr>
          <p:cNvPr id="17411" name="Content Placeholder 2"/>
          <p:cNvSpPr>
            <a:spLocks noGrp="1"/>
          </p:cNvSpPr>
          <p:nvPr>
            <p:ph idx="1"/>
          </p:nvPr>
        </p:nvSpPr>
        <p:spPr>
          <a:xfrm>
            <a:off x="179388" y="1773238"/>
            <a:ext cx="4176712" cy="4392612"/>
          </a:xfrm>
        </p:spPr>
        <p:txBody>
          <a:bodyPr/>
          <a:lstStyle/>
          <a:p>
            <a:pPr marL="0" indent="0">
              <a:defRPr/>
            </a:pPr>
            <a:r>
              <a:rPr lang="en-US" altLang="en-US" b="1" dirty="0" smtClean="0">
                <a:solidFill>
                  <a:srgbClr val="000000"/>
                </a:solidFill>
                <a:ea typeface="+mn-ea"/>
              </a:rPr>
              <a:t>SERVICES</a:t>
            </a:r>
          </a:p>
          <a:p>
            <a:pPr>
              <a:buFontTx/>
              <a:buChar char="•"/>
              <a:defRPr/>
            </a:pPr>
            <a:r>
              <a:rPr lang="en-US" altLang="en-US" dirty="0" smtClean="0">
                <a:solidFill>
                  <a:srgbClr val="000000"/>
                </a:solidFill>
                <a:ea typeface="+mn-ea"/>
              </a:rPr>
              <a:t>Direct support / services</a:t>
            </a:r>
          </a:p>
          <a:p>
            <a:pPr>
              <a:buFontTx/>
              <a:buChar char="•"/>
              <a:defRPr/>
            </a:pPr>
            <a:r>
              <a:rPr lang="en-US" altLang="en-US" dirty="0" smtClean="0">
                <a:solidFill>
                  <a:srgbClr val="000000"/>
                </a:solidFill>
                <a:ea typeface="+mn-ea"/>
              </a:rPr>
              <a:t>Referrals </a:t>
            </a:r>
          </a:p>
          <a:p>
            <a:pPr>
              <a:buFontTx/>
              <a:buChar char="•"/>
              <a:defRPr/>
            </a:pPr>
            <a:r>
              <a:rPr lang="en-US" altLang="en-US" dirty="0">
                <a:solidFill>
                  <a:srgbClr val="000000"/>
                </a:solidFill>
                <a:ea typeface="+mn-ea"/>
              </a:rPr>
              <a:t>A</a:t>
            </a:r>
            <a:r>
              <a:rPr lang="en-US" altLang="en-US" dirty="0" smtClean="0">
                <a:solidFill>
                  <a:srgbClr val="000000"/>
                </a:solidFill>
                <a:ea typeface="+mn-ea"/>
              </a:rPr>
              <a:t>dvocacy to secure referrals</a:t>
            </a:r>
            <a:endParaRPr lang="en-GB" altLang="en-US" dirty="0" smtClean="0">
              <a:solidFill>
                <a:srgbClr val="000000"/>
              </a:solidFill>
              <a:ea typeface="+mn-ea"/>
            </a:endParaRPr>
          </a:p>
          <a:p>
            <a:pPr>
              <a:buFontTx/>
              <a:buChar char="•"/>
              <a:defRPr/>
            </a:pPr>
            <a:r>
              <a:rPr lang="en-US" altLang="en-US" dirty="0" smtClean="0">
                <a:solidFill>
                  <a:srgbClr val="000000"/>
                </a:solidFill>
                <a:ea typeface="+mn-ea"/>
              </a:rPr>
              <a:t>Parenting education/support</a:t>
            </a:r>
            <a:endParaRPr lang="en-GB" altLang="en-US" dirty="0" smtClean="0">
              <a:solidFill>
                <a:srgbClr val="000000"/>
              </a:solidFill>
              <a:ea typeface="+mn-ea"/>
            </a:endParaRPr>
          </a:p>
          <a:p>
            <a:pPr>
              <a:buFontTx/>
              <a:buChar char="•"/>
              <a:defRPr/>
            </a:pPr>
            <a:r>
              <a:rPr lang="en-US" altLang="en-US" dirty="0" smtClean="0">
                <a:solidFill>
                  <a:srgbClr val="000000"/>
                </a:solidFill>
                <a:ea typeface="+mn-ea"/>
              </a:rPr>
              <a:t>Support to alternative caregivers</a:t>
            </a:r>
            <a:endParaRPr lang="en-GB" altLang="en-US" dirty="0" smtClean="0">
              <a:solidFill>
                <a:srgbClr val="000000"/>
              </a:solidFill>
              <a:ea typeface="+mn-ea"/>
            </a:endParaRPr>
          </a:p>
          <a:p>
            <a:pPr>
              <a:buFontTx/>
              <a:buChar char="•"/>
              <a:defRPr/>
            </a:pPr>
            <a:r>
              <a:rPr lang="en-US" altLang="en-US" dirty="0" smtClean="0">
                <a:solidFill>
                  <a:srgbClr val="000000"/>
                </a:solidFill>
                <a:ea typeface="+mn-ea"/>
              </a:rPr>
              <a:t>Working with justice systems</a:t>
            </a:r>
            <a:endParaRPr lang="en-GB" altLang="en-US" dirty="0" smtClean="0">
              <a:solidFill>
                <a:srgbClr val="000000"/>
              </a:solidFill>
              <a:ea typeface="+mn-ea"/>
            </a:endParaRPr>
          </a:p>
          <a:p>
            <a:pPr>
              <a:buFontTx/>
              <a:buChar char="•"/>
              <a:defRPr/>
            </a:pPr>
            <a:r>
              <a:rPr lang="en-US" altLang="en-US" dirty="0" smtClean="0">
                <a:solidFill>
                  <a:srgbClr val="000000"/>
                </a:solidFill>
                <a:ea typeface="+mn-ea"/>
              </a:rPr>
              <a:t>Specialist services</a:t>
            </a:r>
            <a:endParaRPr lang="en-GB" altLang="en-US" dirty="0" smtClean="0">
              <a:solidFill>
                <a:srgbClr val="000000"/>
              </a:solidFill>
              <a:ea typeface="+mn-ea"/>
            </a:endParaRPr>
          </a:p>
          <a:p>
            <a:pPr>
              <a:defRPr/>
            </a:pPr>
            <a:endParaRPr lang="en-GB" altLang="en-US" dirty="0" smtClean="0">
              <a:solidFill>
                <a:srgbClr val="000000"/>
              </a:solidFill>
              <a:ea typeface="+mn-ea"/>
            </a:endParaRPr>
          </a:p>
        </p:txBody>
      </p:sp>
      <p:sp>
        <p:nvSpPr>
          <p:cNvPr id="2" name="TextBox 1"/>
          <p:cNvSpPr txBox="1"/>
          <p:nvPr/>
        </p:nvSpPr>
        <p:spPr>
          <a:xfrm>
            <a:off x="4610100" y="1773238"/>
            <a:ext cx="4354513" cy="4524375"/>
          </a:xfrm>
          <a:prstGeom prst="rect">
            <a:avLst/>
          </a:prstGeom>
          <a:noFill/>
        </p:spPr>
        <p:txBody>
          <a:bodyPr>
            <a:spAutoFit/>
          </a:bodyPr>
          <a:lstStyle/>
          <a:p>
            <a:pPr fontAlgn="base">
              <a:spcBef>
                <a:spcPct val="0"/>
              </a:spcBef>
              <a:spcAft>
                <a:spcPct val="0"/>
              </a:spcAft>
              <a:defRPr/>
            </a:pPr>
            <a:r>
              <a:rPr lang="en-GB" sz="2400" b="1" dirty="0">
                <a:solidFill>
                  <a:srgbClr val="000000"/>
                </a:solidFill>
              </a:rPr>
              <a:t>RESOURCES </a:t>
            </a:r>
          </a:p>
          <a:p>
            <a:pPr marL="342900" indent="-342900" fontAlgn="base">
              <a:spcBef>
                <a:spcPct val="0"/>
              </a:spcBef>
              <a:spcAft>
                <a:spcPct val="0"/>
              </a:spcAft>
              <a:buFont typeface="Arial" panose="020B0604020202020204" pitchFamily="34" charset="0"/>
              <a:buChar char="•"/>
              <a:defRPr/>
            </a:pPr>
            <a:r>
              <a:rPr lang="en-GB" sz="2400" dirty="0">
                <a:solidFill>
                  <a:srgbClr val="000000"/>
                </a:solidFill>
              </a:rPr>
              <a:t>Care provided within the extended family / kinship network</a:t>
            </a:r>
          </a:p>
          <a:p>
            <a:pPr marL="342900" indent="-342900" fontAlgn="base">
              <a:spcBef>
                <a:spcPct val="0"/>
              </a:spcBef>
              <a:spcAft>
                <a:spcPct val="0"/>
              </a:spcAft>
              <a:buFont typeface="Arial" panose="020B0604020202020204" pitchFamily="34" charset="0"/>
              <a:buChar char="•"/>
              <a:defRPr/>
            </a:pPr>
            <a:r>
              <a:rPr lang="en-GB" sz="2400" dirty="0">
                <a:solidFill>
                  <a:srgbClr val="000000"/>
                </a:solidFill>
              </a:rPr>
              <a:t>Psychosocial support from friends or relatives, e.g. checking in on families that are struggling</a:t>
            </a:r>
          </a:p>
          <a:p>
            <a:pPr marL="342900" indent="-342900" fontAlgn="base">
              <a:spcBef>
                <a:spcPct val="0"/>
              </a:spcBef>
              <a:spcAft>
                <a:spcPct val="0"/>
              </a:spcAft>
              <a:buFont typeface="Arial" panose="020B0604020202020204" pitchFamily="34" charset="0"/>
              <a:buChar char="•"/>
              <a:defRPr/>
            </a:pPr>
            <a:r>
              <a:rPr lang="en-GB" sz="2400" dirty="0">
                <a:solidFill>
                  <a:srgbClr val="000000"/>
                </a:solidFill>
              </a:rPr>
              <a:t>Financial support from separated parents / extended family</a:t>
            </a:r>
          </a:p>
          <a:p>
            <a:pPr fontAlgn="base">
              <a:spcBef>
                <a:spcPct val="0"/>
              </a:spcBef>
              <a:spcAft>
                <a:spcPct val="0"/>
              </a:spcAft>
              <a:defRPr/>
            </a:pPr>
            <a:endParaRPr lang="en-GB" sz="2400" dirty="0">
              <a:solidFill>
                <a:srgbClr val="000000"/>
              </a:solidFill>
            </a:endParaRPr>
          </a:p>
        </p:txBody>
      </p:sp>
    </p:spTree>
    <p:extLst>
      <p:ext uri="{BB962C8B-B14F-4D97-AF65-F5344CB8AC3E}">
        <p14:creationId xmlns:p14="http://schemas.microsoft.com/office/powerpoint/2010/main" val="396160220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b="1">
                <a:solidFill>
                  <a:srgbClr val="000000"/>
                </a:solidFill>
              </a:rPr>
              <a:t>Approaches to Case Planning </a:t>
            </a:r>
          </a:p>
        </p:txBody>
      </p:sp>
      <p:sp>
        <p:nvSpPr>
          <p:cNvPr id="2051" name="Rectangle 3"/>
          <p:cNvSpPr>
            <a:spLocks noGrp="1" noChangeArrowheads="1"/>
          </p:cNvSpPr>
          <p:nvPr>
            <p:ph type="body" idx="1"/>
          </p:nvPr>
        </p:nvSpPr>
        <p:spPr>
          <a:xfrm>
            <a:off x="250825" y="1700213"/>
            <a:ext cx="8642350" cy="4392612"/>
          </a:xfrm>
        </p:spPr>
        <p:txBody>
          <a:bodyPr/>
          <a:lstStyle/>
          <a:p>
            <a:pPr marL="114300" indent="0">
              <a:defRPr/>
            </a:pPr>
            <a:r>
              <a:rPr lang="en-US" altLang="en-US" dirty="0" smtClean="0">
                <a:solidFill>
                  <a:srgbClr val="000000"/>
                </a:solidFill>
                <a:ea typeface="ＭＳ Ｐゴシック" pitchFamily="34" charset="-128"/>
              </a:rPr>
              <a:t>Case Plans should be updated to reflect progress and be able to be reviewed. </a:t>
            </a:r>
            <a:endParaRPr lang="en-GB" altLang="en-US" dirty="0" smtClean="0">
              <a:solidFill>
                <a:srgbClr val="000000"/>
              </a:solidFill>
              <a:ea typeface="ＭＳ Ｐゴシック" pitchFamily="34" charset="-128"/>
            </a:endParaRPr>
          </a:p>
          <a:p>
            <a:pPr marL="114300" indent="0" eaLnBrk="1" hangingPunct="1">
              <a:defRPr/>
            </a:pPr>
            <a:endParaRPr lang="en-GB" altLang="en-US" b="1" dirty="0" smtClean="0">
              <a:solidFill>
                <a:srgbClr val="000000"/>
              </a:solidFill>
              <a:ea typeface="ＭＳ Ｐゴシック" pitchFamily="34" charset="-128"/>
            </a:endParaRPr>
          </a:p>
          <a:p>
            <a:pPr marL="114300" indent="0" eaLnBrk="1" hangingPunct="1">
              <a:buFont typeface="Wingdings" pitchFamily="2" charset="2"/>
              <a:buChar char="ü"/>
              <a:defRPr/>
            </a:pPr>
            <a:r>
              <a:rPr lang="en-GB" altLang="en-US" dirty="0" smtClean="0">
                <a:solidFill>
                  <a:srgbClr val="000000"/>
                </a:solidFill>
                <a:ea typeface="ＭＳ Ｐゴシック" pitchFamily="34" charset="-128"/>
              </a:rPr>
              <a:t>Build </a:t>
            </a:r>
            <a:r>
              <a:rPr lang="en-GB" altLang="en-US" b="1" dirty="0" smtClean="0">
                <a:solidFill>
                  <a:srgbClr val="000000"/>
                </a:solidFill>
                <a:ea typeface="ＭＳ Ｐゴシック" pitchFamily="34" charset="-128"/>
              </a:rPr>
              <a:t>contingencies </a:t>
            </a:r>
            <a:r>
              <a:rPr lang="en-GB" altLang="en-US" dirty="0" smtClean="0">
                <a:solidFill>
                  <a:srgbClr val="000000"/>
                </a:solidFill>
                <a:ea typeface="ＭＳ Ｐゴシック" pitchFamily="34" charset="-128"/>
              </a:rPr>
              <a:t>into the plan in case the plan fails/an action cannot be carried out.  </a:t>
            </a:r>
          </a:p>
          <a:p>
            <a:pPr marL="114300" indent="0" eaLnBrk="1" hangingPunct="1">
              <a:defRPr/>
            </a:pPr>
            <a:endParaRPr lang="en-GB" altLang="en-US" dirty="0" smtClean="0">
              <a:solidFill>
                <a:srgbClr val="000000"/>
              </a:solidFill>
              <a:ea typeface="ＭＳ Ｐゴシック" pitchFamily="34" charset="-128"/>
            </a:endParaRPr>
          </a:p>
          <a:p>
            <a:pPr marL="114300" indent="0">
              <a:buFont typeface="Wingdings" pitchFamily="2" charset="2"/>
              <a:buChar char="ü"/>
              <a:defRPr/>
            </a:pPr>
            <a:r>
              <a:rPr lang="en-GB" altLang="en-US" b="1" dirty="0" smtClean="0">
                <a:solidFill>
                  <a:srgbClr val="000000"/>
                </a:solidFill>
                <a:ea typeface="ＭＳ Ｐゴシック" pitchFamily="34" charset="-128"/>
              </a:rPr>
              <a:t>Twin Track Planning</a:t>
            </a:r>
            <a:r>
              <a:rPr lang="en-GB" altLang="en-US" dirty="0" smtClean="0">
                <a:solidFill>
                  <a:srgbClr val="000000"/>
                </a:solidFill>
                <a:ea typeface="ＭＳ Ｐゴシック" pitchFamily="34" charset="-128"/>
              </a:rPr>
              <a:t> – follow two or more alternative courses of action at the same time to prevent delays. </a:t>
            </a:r>
          </a:p>
          <a:p>
            <a:pPr marL="114300" indent="0" eaLnBrk="1" hangingPunct="1">
              <a:defRPr/>
            </a:pPr>
            <a:endParaRPr lang="en-US" altLang="en-US" b="1" dirty="0" smtClean="0">
              <a:solidFill>
                <a:srgbClr val="000000"/>
              </a:solidFill>
              <a:ea typeface="ＭＳ Ｐゴシック" pitchFamily="34" charset="-128"/>
            </a:endParaRPr>
          </a:p>
          <a:p>
            <a:pPr marL="114300" indent="0" eaLnBrk="1" hangingPunct="1">
              <a:defRPr/>
            </a:pPr>
            <a:endParaRPr lang="en-US" altLang="en-US" b="1" dirty="0">
              <a:solidFill>
                <a:srgbClr val="000000"/>
              </a:solidFill>
              <a:ea typeface="ＭＳ Ｐゴシック" pitchFamily="34" charset="-128"/>
            </a:endParaRPr>
          </a:p>
          <a:p>
            <a:pPr marL="114300" indent="0" algn="ctr" eaLnBrk="1" hangingPunct="1">
              <a:defRPr/>
            </a:pPr>
            <a:r>
              <a:rPr lang="en-GB" sz="1600" dirty="0">
                <a:solidFill>
                  <a:srgbClr val="000000"/>
                </a:solidFill>
              </a:rPr>
              <a:t>Case Management Guidelines: Section </a:t>
            </a:r>
            <a:r>
              <a:rPr lang="en-GB" sz="1600" dirty="0" smtClean="0">
                <a:solidFill>
                  <a:srgbClr val="000000"/>
                </a:solidFill>
              </a:rPr>
              <a:t>3</a:t>
            </a:r>
            <a:endParaRPr lang="en-GB" sz="1600" dirty="0">
              <a:solidFill>
                <a:srgbClr val="000000"/>
              </a:solidFill>
            </a:endParaRPr>
          </a:p>
        </p:txBody>
      </p:sp>
    </p:spTree>
    <p:extLst>
      <p:ext uri="{BB962C8B-B14F-4D97-AF65-F5344CB8AC3E}">
        <p14:creationId xmlns:p14="http://schemas.microsoft.com/office/powerpoint/2010/main" val="40316316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defRPr/>
            </a:pPr>
            <a:r>
              <a:rPr lang="en-AU" b="1">
                <a:solidFill>
                  <a:srgbClr val="000000"/>
                </a:solidFill>
              </a:rPr>
              <a:t>Examples of Twin Track Planning: </a:t>
            </a:r>
          </a:p>
        </p:txBody>
      </p:sp>
      <p:sp>
        <p:nvSpPr>
          <p:cNvPr id="15363" name="Content Placeholder 2"/>
          <p:cNvSpPr>
            <a:spLocks noGrp="1"/>
          </p:cNvSpPr>
          <p:nvPr>
            <p:ph idx="1"/>
          </p:nvPr>
        </p:nvSpPr>
        <p:spPr>
          <a:xfrm>
            <a:off x="250825" y="1700213"/>
            <a:ext cx="8497888" cy="4392612"/>
          </a:xfrm>
        </p:spPr>
        <p:txBody>
          <a:bodyPr/>
          <a:lstStyle/>
          <a:p>
            <a:pPr>
              <a:buFontTx/>
              <a:buChar char="•"/>
              <a:defRPr/>
            </a:pPr>
            <a:r>
              <a:rPr lang="en-AU" altLang="en-US" dirty="0" smtClean="0">
                <a:solidFill>
                  <a:srgbClr val="000000"/>
                </a:solidFill>
                <a:ea typeface="ＭＳ Ｐゴシック" pitchFamily="34" charset="-128"/>
              </a:rPr>
              <a:t>Trying to find accommodation so that </a:t>
            </a:r>
            <a:r>
              <a:rPr lang="en-AU" altLang="en-US" b="1" dirty="0" smtClean="0">
                <a:solidFill>
                  <a:srgbClr val="000000"/>
                </a:solidFill>
                <a:ea typeface="ＭＳ Ｐゴシック" pitchFamily="34" charset="-128"/>
              </a:rPr>
              <a:t>James</a:t>
            </a:r>
            <a:r>
              <a:rPr lang="en-AU" altLang="en-US" dirty="0" smtClean="0">
                <a:solidFill>
                  <a:srgbClr val="000000"/>
                </a:solidFill>
                <a:ea typeface="ＭＳ Ｐゴシック" pitchFamily="34" charset="-128"/>
              </a:rPr>
              <a:t> can live with his brother and family while also trying to identify other boys his age that he could live together with while being provided support from a responsible member of the community. </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Supporting </a:t>
            </a:r>
            <a:r>
              <a:rPr lang="en-AU" altLang="en-US" b="1" dirty="0" smtClean="0">
                <a:solidFill>
                  <a:srgbClr val="000000"/>
                </a:solidFill>
                <a:ea typeface="ＭＳ Ｐゴシック" pitchFamily="34" charset="-128"/>
              </a:rPr>
              <a:t>Brenda</a:t>
            </a:r>
            <a:r>
              <a:rPr lang="en-AU" altLang="en-US" dirty="0" smtClean="0">
                <a:solidFill>
                  <a:srgbClr val="000000"/>
                </a:solidFill>
                <a:ea typeface="ＭＳ Ｐゴシック" pitchFamily="34" charset="-128"/>
              </a:rPr>
              <a:t> within the school she is in during the term while looking for places in other schools starting next term. </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Supporting </a:t>
            </a:r>
            <a:r>
              <a:rPr lang="en-AU" altLang="en-US" b="1" dirty="0" err="1" smtClean="0">
                <a:solidFill>
                  <a:srgbClr val="000000"/>
                </a:solidFill>
                <a:ea typeface="ＭＳ Ｐゴシック" pitchFamily="34" charset="-128"/>
              </a:rPr>
              <a:t>Hawa’s</a:t>
            </a:r>
            <a:r>
              <a:rPr lang="en-AU" altLang="en-US" dirty="0" smtClean="0">
                <a:solidFill>
                  <a:srgbClr val="000000"/>
                </a:solidFill>
                <a:ea typeface="ＭＳ Ｐゴシック" pitchFamily="34" charset="-128"/>
              </a:rPr>
              <a:t> family to be safe where they currently live while speaking to relatives and camp planners about finding space for them to move closer to where the relatives are and can more easily provide support and protection. </a:t>
            </a:r>
            <a:endParaRPr lang="en-GB" altLang="en-US" dirty="0" smtClean="0">
              <a:solidFill>
                <a:srgbClr val="000000"/>
              </a:solidFill>
              <a:ea typeface="ＭＳ Ｐゴシック" pitchFamily="34" charset="-128"/>
            </a:endParaRPr>
          </a:p>
          <a:p>
            <a:pPr>
              <a:buFontTx/>
              <a:buChar char="•"/>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50587302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defRPr/>
            </a:pPr>
            <a:r>
              <a:rPr lang="en-GB" b="1" dirty="0">
                <a:solidFill>
                  <a:srgbClr val="000000"/>
                </a:solidFill>
              </a:rPr>
              <a:t>Permanency Planning</a:t>
            </a:r>
            <a:r>
              <a:rPr lang="en-GB" dirty="0">
                <a:solidFill>
                  <a:srgbClr val="000000"/>
                </a:solidFill>
              </a:rPr>
              <a:t> </a:t>
            </a:r>
          </a:p>
        </p:txBody>
      </p:sp>
      <p:sp>
        <p:nvSpPr>
          <p:cNvPr id="16387" name="Content Placeholder 2"/>
          <p:cNvSpPr>
            <a:spLocks noGrp="1"/>
          </p:cNvSpPr>
          <p:nvPr>
            <p:ph idx="1"/>
          </p:nvPr>
        </p:nvSpPr>
        <p:spPr/>
        <p:txBody>
          <a:bodyPr/>
          <a:lstStyle/>
          <a:p>
            <a:pPr>
              <a:defRPr/>
            </a:pPr>
            <a:endParaRPr lang="en-GB" b="1" dirty="0">
              <a:solidFill>
                <a:srgbClr val="000000"/>
              </a:solidFill>
            </a:endParaRPr>
          </a:p>
          <a:p>
            <a:pPr>
              <a:defRPr/>
            </a:pPr>
            <a:endParaRPr lang="en-GB" dirty="0">
              <a:solidFill>
                <a:srgbClr val="000000"/>
              </a:solidFill>
            </a:endParaRPr>
          </a:p>
          <a:p>
            <a:pPr>
              <a:buFontTx/>
              <a:buChar char="•"/>
              <a:defRPr/>
            </a:pPr>
            <a:r>
              <a:rPr lang="en-GB" dirty="0">
                <a:solidFill>
                  <a:srgbClr val="000000"/>
                </a:solidFill>
              </a:rPr>
              <a:t>Case plans for a child should address short, medium and long term needs.  </a:t>
            </a:r>
          </a:p>
          <a:p>
            <a:pPr>
              <a:buFontTx/>
              <a:buChar char="•"/>
              <a:defRPr/>
            </a:pPr>
            <a:r>
              <a:rPr lang="en-GB" dirty="0">
                <a:solidFill>
                  <a:srgbClr val="000000"/>
                </a:solidFill>
              </a:rPr>
              <a:t>Where possible durable / long-term solutions should be sought.  </a:t>
            </a:r>
          </a:p>
          <a:p>
            <a:pPr>
              <a:buFontTx/>
              <a:buChar char="•"/>
              <a:defRPr/>
            </a:pPr>
            <a:r>
              <a:rPr lang="en-GB" dirty="0">
                <a:solidFill>
                  <a:srgbClr val="000000"/>
                </a:solidFill>
              </a:rPr>
              <a:t>This can be difficult in humanitarian situations but it is always worth aiming for</a:t>
            </a:r>
            <a:r>
              <a:rPr lang="en-GB" dirty="0" smtClean="0">
                <a:solidFill>
                  <a:srgbClr val="000000"/>
                </a:solidFill>
              </a:rPr>
              <a:t>.</a:t>
            </a:r>
          </a:p>
          <a:p>
            <a:pPr marL="0" indent="0">
              <a:defRPr/>
            </a:pPr>
            <a:endParaRPr lang="en-GB" dirty="0">
              <a:solidFill>
                <a:srgbClr val="000000"/>
              </a:solidFill>
            </a:endParaRPr>
          </a:p>
          <a:p>
            <a:pPr marL="0" indent="0" algn="ctr">
              <a:defRPr/>
            </a:pPr>
            <a:r>
              <a:rPr lang="en-GB" sz="1600" dirty="0">
                <a:solidFill>
                  <a:srgbClr val="000000"/>
                </a:solidFill>
              </a:rPr>
              <a:t>Case Management Guidelines: Section </a:t>
            </a:r>
            <a:r>
              <a:rPr lang="en-GB" sz="1600" dirty="0" smtClean="0">
                <a:solidFill>
                  <a:srgbClr val="000000"/>
                </a:solidFill>
              </a:rPr>
              <a:t>3</a:t>
            </a:r>
            <a:endParaRPr lang="en-GB" sz="1600" dirty="0">
              <a:solidFill>
                <a:srgbClr val="000000"/>
              </a:solidFill>
            </a:endParaRPr>
          </a:p>
        </p:txBody>
      </p:sp>
    </p:spTree>
    <p:extLst>
      <p:ext uri="{BB962C8B-B14F-4D97-AF65-F5344CB8AC3E}">
        <p14:creationId xmlns:p14="http://schemas.microsoft.com/office/powerpoint/2010/main" val="1790676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defRPr/>
            </a:pPr>
            <a:r>
              <a:rPr lang="en-GB" b="1">
                <a:solidFill>
                  <a:srgbClr val="000000"/>
                </a:solidFill>
              </a:rPr>
              <a:t>KEY LEARNING POINTS</a:t>
            </a:r>
          </a:p>
        </p:txBody>
      </p:sp>
      <p:sp>
        <p:nvSpPr>
          <p:cNvPr id="3" name="Content Placeholder 2"/>
          <p:cNvSpPr>
            <a:spLocks noGrp="1"/>
          </p:cNvSpPr>
          <p:nvPr>
            <p:ph idx="1"/>
          </p:nvPr>
        </p:nvSpPr>
        <p:spPr>
          <a:xfrm>
            <a:off x="250825" y="1700213"/>
            <a:ext cx="8424863" cy="4392612"/>
          </a:xfrm>
        </p:spPr>
        <p:txBody>
          <a:bodyPr/>
          <a:lstStyle/>
          <a:p>
            <a:pPr marL="0" indent="0">
              <a:defRPr/>
            </a:pPr>
            <a:r>
              <a:rPr lang="en-GB" altLang="en-US" dirty="0" smtClean="0">
                <a:solidFill>
                  <a:srgbClr val="000000"/>
                </a:solidFill>
                <a:ea typeface="+mn-ea"/>
              </a:rPr>
              <a:t>Case plans should be developed within 2 weeks of assessment </a:t>
            </a:r>
          </a:p>
          <a:p>
            <a:pPr marL="0" indent="0">
              <a:defRPr/>
            </a:pPr>
            <a:endParaRPr lang="en-GB" altLang="en-US" dirty="0" smtClean="0">
              <a:solidFill>
                <a:srgbClr val="000000"/>
              </a:solidFill>
              <a:ea typeface="+mn-ea"/>
            </a:endParaRPr>
          </a:p>
          <a:p>
            <a:pPr marL="0" indent="0">
              <a:defRPr/>
            </a:pPr>
            <a:r>
              <a:rPr lang="en-GB" altLang="en-US" dirty="0" smtClean="0">
                <a:solidFill>
                  <a:srgbClr val="000000"/>
                </a:solidFill>
                <a:ea typeface="+mn-ea"/>
              </a:rPr>
              <a:t>They include:</a:t>
            </a:r>
          </a:p>
          <a:p>
            <a:pPr>
              <a:buFont typeface="Arial" panose="020B0604020202020204" pitchFamily="34" charset="0"/>
              <a:buChar char="•"/>
              <a:defRPr/>
            </a:pPr>
            <a:r>
              <a:rPr lang="en-GB" altLang="en-US" dirty="0" smtClean="0">
                <a:solidFill>
                  <a:srgbClr val="000000"/>
                </a:solidFill>
                <a:ea typeface="+mn-ea"/>
              </a:rPr>
              <a:t>A goal that should be SMART and an overall timeframe</a:t>
            </a:r>
          </a:p>
          <a:p>
            <a:pPr>
              <a:buFont typeface="Arial" panose="020B0604020202020204" pitchFamily="34" charset="0"/>
              <a:buChar char="•"/>
              <a:defRPr/>
            </a:pPr>
            <a:r>
              <a:rPr lang="en-GB" altLang="en-US" dirty="0" smtClean="0">
                <a:solidFill>
                  <a:srgbClr val="000000"/>
                </a:solidFill>
                <a:ea typeface="+mn-ea"/>
              </a:rPr>
              <a:t>Activities with timeframes and responsible persons</a:t>
            </a:r>
          </a:p>
          <a:p>
            <a:pPr marL="0" indent="0">
              <a:defRPr/>
            </a:pPr>
            <a:endParaRPr lang="en-GB" altLang="en-US" dirty="0" smtClean="0">
              <a:solidFill>
                <a:srgbClr val="000000"/>
              </a:solidFill>
              <a:ea typeface="+mn-ea"/>
            </a:endParaRPr>
          </a:p>
          <a:p>
            <a:pPr marL="0" indent="0">
              <a:defRPr/>
            </a:pPr>
            <a:r>
              <a:rPr lang="en-GB" altLang="en-US" dirty="0" smtClean="0">
                <a:solidFill>
                  <a:srgbClr val="000000"/>
                </a:solidFill>
                <a:ea typeface="+mn-ea"/>
              </a:rPr>
              <a:t>They should include contingencies and immediate, short, medium and long-term actions. </a:t>
            </a:r>
          </a:p>
          <a:p>
            <a:pPr marL="0" indent="0">
              <a:defRPr/>
            </a:pPr>
            <a:endParaRPr lang="en-GB" altLang="en-US" dirty="0" smtClean="0">
              <a:solidFill>
                <a:srgbClr val="000000"/>
              </a:solidFill>
              <a:ea typeface="+mn-ea"/>
            </a:endParaRPr>
          </a:p>
          <a:p>
            <a:pPr marL="0" indent="0">
              <a:defRPr/>
            </a:pPr>
            <a:r>
              <a:rPr lang="en-GB" altLang="en-US" dirty="0" smtClean="0">
                <a:solidFill>
                  <a:srgbClr val="000000"/>
                </a:solidFill>
                <a:ea typeface="+mn-ea"/>
              </a:rPr>
              <a:t>Children and families must be involved in their development.</a:t>
            </a:r>
          </a:p>
          <a:p>
            <a:pPr>
              <a:defRPr/>
            </a:pPr>
            <a:endParaRPr lang="en-GB" dirty="0">
              <a:solidFill>
                <a:srgbClr val="000000"/>
              </a:solidFill>
              <a:ea typeface="+mn-ea"/>
            </a:endParaRPr>
          </a:p>
        </p:txBody>
      </p:sp>
    </p:spTree>
    <p:extLst>
      <p:ext uri="{BB962C8B-B14F-4D97-AF65-F5344CB8AC3E}">
        <p14:creationId xmlns:p14="http://schemas.microsoft.com/office/powerpoint/2010/main" val="3125259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708435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4941888"/>
            <a:ext cx="7772400" cy="1362075"/>
          </a:xfrm>
        </p:spPr>
        <p:txBody>
          <a:bodyPr/>
          <a:lstStyle/>
          <a:p>
            <a:pPr algn="ctr">
              <a:defRPr/>
            </a:pPr>
            <a:r>
              <a:rPr lang="en-GB" dirty="0" smtClean="0">
                <a:solidFill>
                  <a:srgbClr val="000000"/>
                </a:solidFill>
                <a:ea typeface="+mj-ea"/>
              </a:rPr>
              <a:t>Exercise 4</a:t>
            </a:r>
            <a:endParaRPr lang="en-GB" dirty="0">
              <a:solidFill>
                <a:srgbClr val="000000"/>
              </a:solidFill>
              <a:ea typeface="+mj-ea"/>
            </a:endParaRPr>
          </a:p>
        </p:txBody>
      </p:sp>
      <p:sp>
        <p:nvSpPr>
          <p:cNvPr id="18435" name="Text Placeholder 2"/>
          <p:cNvSpPr>
            <a:spLocks noGrp="1"/>
          </p:cNvSpPr>
          <p:nvPr>
            <p:ph type="body" idx="1"/>
          </p:nvPr>
        </p:nvSpPr>
        <p:spPr>
          <a:xfrm>
            <a:off x="755650" y="3933825"/>
            <a:ext cx="7772400" cy="1500188"/>
          </a:xfrm>
        </p:spPr>
        <p:txBody>
          <a:bodyPr/>
          <a:lstStyle/>
          <a:p>
            <a:pPr algn="ctr">
              <a:defRPr/>
            </a:pPr>
            <a:r>
              <a:rPr lang="en-GB" sz="4000" b="1">
                <a:solidFill>
                  <a:srgbClr val="000000"/>
                </a:solidFill>
              </a:rPr>
              <a:t>Planning Meetings</a:t>
            </a:r>
          </a:p>
          <a:p>
            <a:pPr algn="ctr">
              <a:defRPr/>
            </a:pPr>
            <a:endParaRPr lang="en-GB" sz="3600" b="1">
              <a:solidFill>
                <a:srgbClr val="000000"/>
              </a:solidFill>
            </a:endParaRPr>
          </a:p>
        </p:txBody>
      </p:sp>
      <p:pic>
        <p:nvPicPr>
          <p:cNvPr id="2959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125538"/>
            <a:ext cx="39608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643188" y="3606800"/>
            <a:ext cx="2346325" cy="254000"/>
          </a:xfrm>
          <a:prstGeom prst="rect">
            <a:avLst/>
          </a:prstGeom>
          <a:noFill/>
        </p:spPr>
        <p:txBody>
          <a:bodyPr wrap="none">
            <a:spAutoFit/>
          </a:bodyPr>
          <a:lstStyle/>
          <a:p>
            <a:pPr fontAlgn="base">
              <a:spcBef>
                <a:spcPct val="0"/>
              </a:spcBef>
              <a:spcAft>
                <a:spcPct val="0"/>
              </a:spcAft>
              <a:defRPr/>
            </a:pPr>
            <a:r>
              <a:rPr lang="en-GB" sz="1050" dirty="0">
                <a:solidFill>
                  <a:srgbClr val="FFFFFF"/>
                </a:solidFill>
              </a:rPr>
              <a:t>Photo: International Rescue Committee</a:t>
            </a:r>
          </a:p>
        </p:txBody>
      </p:sp>
    </p:spTree>
    <p:extLst>
      <p:ext uri="{BB962C8B-B14F-4D97-AF65-F5344CB8AC3E}">
        <p14:creationId xmlns:p14="http://schemas.microsoft.com/office/powerpoint/2010/main" val="54500763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9388" y="692150"/>
            <a:ext cx="7777162" cy="720725"/>
          </a:xfrm>
        </p:spPr>
        <p:txBody>
          <a:bodyPr/>
          <a:lstStyle/>
          <a:p>
            <a:pPr>
              <a:defRPr/>
            </a:pPr>
            <a:r>
              <a:rPr lang="en-GB" b="1">
                <a:solidFill>
                  <a:srgbClr val="000000"/>
                </a:solidFill>
              </a:rPr>
              <a:t>Case Planning Meetings </a:t>
            </a:r>
          </a:p>
        </p:txBody>
      </p:sp>
      <p:sp>
        <p:nvSpPr>
          <p:cNvPr id="2051" name="Rectangle 3"/>
          <p:cNvSpPr>
            <a:spLocks noGrp="1" noChangeArrowheads="1"/>
          </p:cNvSpPr>
          <p:nvPr>
            <p:ph type="body" idx="1"/>
          </p:nvPr>
        </p:nvSpPr>
        <p:spPr>
          <a:xfrm>
            <a:off x="250825" y="1484313"/>
            <a:ext cx="8642350" cy="4392612"/>
          </a:xfrm>
        </p:spPr>
        <p:txBody>
          <a:bodyPr/>
          <a:lstStyle/>
          <a:p>
            <a:pPr marL="0" indent="0" eaLnBrk="1" hangingPunct="1">
              <a:defRPr/>
            </a:pPr>
            <a:r>
              <a:rPr lang="en-GB" dirty="0" smtClean="0">
                <a:solidFill>
                  <a:srgbClr val="000000"/>
                </a:solidFill>
              </a:rPr>
              <a:t>Fully involve the child </a:t>
            </a:r>
            <a:r>
              <a:rPr lang="en-GB" dirty="0">
                <a:solidFill>
                  <a:srgbClr val="000000"/>
                </a:solidFill>
              </a:rPr>
              <a:t>and </a:t>
            </a:r>
            <a:r>
              <a:rPr lang="en-GB" dirty="0" smtClean="0">
                <a:solidFill>
                  <a:srgbClr val="000000"/>
                </a:solidFill>
              </a:rPr>
              <a:t>family in </a:t>
            </a:r>
            <a:r>
              <a:rPr lang="en-GB" dirty="0">
                <a:solidFill>
                  <a:srgbClr val="000000"/>
                </a:solidFill>
              </a:rPr>
              <a:t>the development of the plan.  </a:t>
            </a:r>
            <a:endParaRPr lang="en-GB" dirty="0" smtClean="0">
              <a:solidFill>
                <a:srgbClr val="000000"/>
              </a:solidFill>
            </a:endParaRPr>
          </a:p>
          <a:p>
            <a:pPr marL="0" indent="0" eaLnBrk="1" hangingPunct="1">
              <a:defRPr/>
            </a:pPr>
            <a:endParaRPr lang="en-GB" dirty="0" smtClean="0">
              <a:solidFill>
                <a:srgbClr val="000000"/>
              </a:solidFill>
            </a:endParaRPr>
          </a:p>
          <a:p>
            <a:pPr marL="0" indent="0" eaLnBrk="1" hangingPunct="1">
              <a:defRPr/>
            </a:pPr>
            <a:r>
              <a:rPr lang="en-GB" dirty="0" smtClean="0">
                <a:solidFill>
                  <a:srgbClr val="000000"/>
                </a:solidFill>
              </a:rPr>
              <a:t>Involves:</a:t>
            </a:r>
          </a:p>
          <a:p>
            <a:pPr eaLnBrk="1" hangingPunct="1">
              <a:buFont typeface="Arial" panose="020B0604020202020204" pitchFamily="34" charset="0"/>
              <a:buChar char="•"/>
              <a:defRPr/>
            </a:pPr>
            <a:r>
              <a:rPr lang="en-GB" dirty="0" smtClean="0">
                <a:solidFill>
                  <a:srgbClr val="000000"/>
                </a:solidFill>
              </a:rPr>
              <a:t>The </a:t>
            </a:r>
            <a:r>
              <a:rPr lang="en-GB" dirty="0">
                <a:solidFill>
                  <a:srgbClr val="000000"/>
                </a:solidFill>
              </a:rPr>
              <a:t>child and </a:t>
            </a:r>
            <a:r>
              <a:rPr lang="en-GB" dirty="0" smtClean="0">
                <a:solidFill>
                  <a:srgbClr val="000000"/>
                </a:solidFill>
              </a:rPr>
              <a:t>caseworker,</a:t>
            </a:r>
          </a:p>
          <a:p>
            <a:pPr eaLnBrk="1" hangingPunct="1">
              <a:buFont typeface="Arial" panose="020B0604020202020204" pitchFamily="34" charset="0"/>
              <a:buChar char="•"/>
              <a:defRPr/>
            </a:pPr>
            <a:r>
              <a:rPr lang="en-GB" dirty="0" smtClean="0">
                <a:solidFill>
                  <a:srgbClr val="000000"/>
                </a:solidFill>
              </a:rPr>
              <a:t>Parents</a:t>
            </a:r>
            <a:r>
              <a:rPr lang="en-GB" dirty="0">
                <a:solidFill>
                  <a:srgbClr val="000000"/>
                </a:solidFill>
              </a:rPr>
              <a:t>/ caregivers (where appropriate</a:t>
            </a:r>
            <a:r>
              <a:rPr lang="en-GB" dirty="0" smtClean="0">
                <a:solidFill>
                  <a:srgbClr val="000000"/>
                </a:solidFill>
              </a:rPr>
              <a:t>),</a:t>
            </a:r>
          </a:p>
          <a:p>
            <a:pPr eaLnBrk="1" hangingPunct="1">
              <a:buFont typeface="Arial" panose="020B0604020202020204" pitchFamily="34" charset="0"/>
              <a:buChar char="•"/>
              <a:defRPr/>
            </a:pPr>
            <a:r>
              <a:rPr lang="en-GB" dirty="0" smtClean="0">
                <a:solidFill>
                  <a:srgbClr val="000000"/>
                </a:solidFill>
              </a:rPr>
              <a:t>In </a:t>
            </a:r>
            <a:r>
              <a:rPr lang="en-GB" dirty="0">
                <a:solidFill>
                  <a:srgbClr val="000000"/>
                </a:solidFill>
              </a:rPr>
              <a:t>complex cases, the caseworker’s supervisor </a:t>
            </a:r>
            <a:r>
              <a:rPr lang="en-GB" dirty="0" smtClean="0">
                <a:solidFill>
                  <a:srgbClr val="000000"/>
                </a:solidFill>
              </a:rPr>
              <a:t>as well. </a:t>
            </a:r>
          </a:p>
          <a:p>
            <a:pPr marL="0" indent="0" eaLnBrk="1" hangingPunct="1">
              <a:defRPr/>
            </a:pPr>
            <a:r>
              <a:rPr lang="en-GB" dirty="0" smtClean="0">
                <a:solidFill>
                  <a:srgbClr val="000000"/>
                </a:solidFill>
              </a:rPr>
              <a:t>Where appropriate: </a:t>
            </a:r>
          </a:p>
          <a:p>
            <a:pPr eaLnBrk="1" hangingPunct="1">
              <a:buFont typeface="Arial" panose="020B0604020202020204" pitchFamily="34" charset="0"/>
              <a:buChar char="•"/>
              <a:defRPr/>
            </a:pPr>
            <a:r>
              <a:rPr lang="en-GB" dirty="0" smtClean="0">
                <a:solidFill>
                  <a:srgbClr val="000000"/>
                </a:solidFill>
              </a:rPr>
              <a:t>Other </a:t>
            </a:r>
            <a:r>
              <a:rPr lang="en-GB" dirty="0">
                <a:solidFill>
                  <a:srgbClr val="000000"/>
                </a:solidFill>
              </a:rPr>
              <a:t>significant people in the child’s life </a:t>
            </a:r>
          </a:p>
          <a:p>
            <a:pPr eaLnBrk="1" hangingPunct="1">
              <a:buFont typeface="Arial" panose="020B0604020202020204" pitchFamily="34" charset="0"/>
              <a:buChar char="•"/>
              <a:defRPr/>
            </a:pPr>
            <a:r>
              <a:rPr lang="en-GB" dirty="0">
                <a:solidFill>
                  <a:srgbClr val="000000"/>
                </a:solidFill>
              </a:rPr>
              <a:t>O</a:t>
            </a:r>
            <a:r>
              <a:rPr lang="en-GB" dirty="0" smtClean="0">
                <a:solidFill>
                  <a:srgbClr val="000000"/>
                </a:solidFill>
              </a:rPr>
              <a:t>ther </a:t>
            </a:r>
            <a:r>
              <a:rPr lang="en-GB" dirty="0">
                <a:solidFill>
                  <a:srgbClr val="000000"/>
                </a:solidFill>
              </a:rPr>
              <a:t>service providers and relevant </a:t>
            </a:r>
            <a:r>
              <a:rPr lang="en-GB" dirty="0" smtClean="0">
                <a:solidFill>
                  <a:srgbClr val="000000"/>
                </a:solidFill>
              </a:rPr>
              <a:t>authorities</a:t>
            </a:r>
            <a:endParaRPr lang="en-GB" dirty="0">
              <a:solidFill>
                <a:srgbClr val="000000"/>
              </a:solidFill>
            </a:endParaRPr>
          </a:p>
          <a:p>
            <a:pPr marL="0" indent="0" algn="ctr" eaLnBrk="1" hangingPunct="1">
              <a:defRPr/>
            </a:pPr>
            <a:endParaRPr lang="en-GB" sz="1600" dirty="0" smtClean="0">
              <a:solidFill>
                <a:srgbClr val="000000"/>
              </a:solidFill>
            </a:endParaRPr>
          </a:p>
          <a:p>
            <a:pPr marL="0" indent="0" algn="ctr" eaLnBrk="1" hangingPunct="1">
              <a:defRPr/>
            </a:pPr>
            <a:r>
              <a:rPr lang="en-GB" sz="1600" dirty="0" smtClean="0">
                <a:solidFill>
                  <a:srgbClr val="000000"/>
                </a:solidFill>
              </a:rPr>
              <a:t>Case Management Guidelines: Section 2</a:t>
            </a:r>
          </a:p>
          <a:p>
            <a:pPr eaLnBrk="1" hangingPunct="1">
              <a:buFontTx/>
              <a:buChar char="•"/>
              <a:defRPr/>
            </a:pPr>
            <a:endParaRPr lang="en-US"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231511457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AutoShape 31"/>
          <p:cNvSpPr>
            <a:spLocks noChangeArrowheads="1"/>
          </p:cNvSpPr>
          <p:nvPr/>
        </p:nvSpPr>
        <p:spPr bwMode="auto">
          <a:xfrm>
            <a:off x="5638800" y="2795588"/>
            <a:ext cx="3351213" cy="1106487"/>
          </a:xfrm>
          <a:prstGeom prst="roundRect">
            <a:avLst>
              <a:gd name="adj" fmla="val 16667"/>
            </a:avLst>
          </a:prstGeom>
          <a:solidFill>
            <a:srgbClr val="FFFFFF"/>
          </a:solidFill>
          <a:ln w="38100">
            <a:solidFill>
              <a:srgbClr val="FF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3.</a:t>
            </a:r>
            <a:r>
              <a:rPr lang="en-US" altLang="en-US" sz="2000">
                <a:solidFill>
                  <a:srgbClr val="000000"/>
                </a:solidFill>
                <a:latin typeface="Arial" charset="0"/>
              </a:rPr>
              <a:t> Develop an individual </a:t>
            </a:r>
            <a:r>
              <a:rPr lang="en-US" altLang="en-US" sz="2000" b="1">
                <a:solidFill>
                  <a:srgbClr val="000000"/>
                </a:solidFill>
                <a:latin typeface="Arial" charset="0"/>
              </a:rPr>
              <a:t>case plan</a:t>
            </a:r>
            <a:r>
              <a:rPr lang="en-US" altLang="en-US" sz="2000">
                <a:solidFill>
                  <a:srgbClr val="000000"/>
                </a:solidFill>
                <a:latin typeface="Arial" charset="0"/>
              </a:rPr>
              <a:t> for each child. </a:t>
            </a:r>
            <a:endParaRPr lang="en-GB" altLang="en-US" sz="1100">
              <a:solidFill>
                <a:srgbClr val="000000"/>
              </a:solidFill>
              <a:latin typeface="Arial" charset="0"/>
            </a:endParaRPr>
          </a:p>
        </p:txBody>
      </p:sp>
      <p:sp>
        <p:nvSpPr>
          <p:cNvPr id="280579" name="AutoShape 29"/>
          <p:cNvSpPr>
            <a:spLocks noChangeArrowheads="1"/>
          </p:cNvSpPr>
          <p:nvPr/>
        </p:nvSpPr>
        <p:spPr bwMode="auto">
          <a:xfrm>
            <a:off x="5435600" y="4578350"/>
            <a:ext cx="3554413" cy="1387475"/>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4. </a:t>
            </a:r>
            <a:r>
              <a:rPr lang="en-US" altLang="en-US" sz="2000" b="1" dirty="0" smtClean="0">
                <a:solidFill>
                  <a:srgbClr val="000000"/>
                </a:solidFill>
                <a:latin typeface="Arial" charset="0"/>
              </a:rPr>
              <a:t>Implement the </a:t>
            </a:r>
            <a:r>
              <a:rPr lang="en-US" altLang="en-US" sz="2000" b="1" dirty="0">
                <a:solidFill>
                  <a:srgbClr val="000000"/>
                </a:solidFill>
                <a:latin typeface="Arial" charset="0"/>
              </a:rPr>
              <a:t>case plan</a:t>
            </a:r>
            <a:r>
              <a:rPr lang="en-US" altLang="en-US" sz="2000" dirty="0">
                <a:solidFill>
                  <a:srgbClr val="000000"/>
                </a:solidFill>
                <a:latin typeface="Arial" charset="0"/>
              </a:rPr>
              <a:t>, including direct support and referral services. </a:t>
            </a:r>
            <a:endParaRPr lang="en-GB" altLang="en-US" sz="1100" dirty="0">
              <a:solidFill>
                <a:srgbClr val="000000"/>
              </a:solidFill>
              <a:latin typeface="Arial" charset="0"/>
            </a:endParaRPr>
          </a:p>
        </p:txBody>
      </p:sp>
      <p:sp>
        <p:nvSpPr>
          <p:cNvPr id="280580" name="AutoShape 32"/>
          <p:cNvSpPr>
            <a:spLocks noChangeArrowheads="1"/>
          </p:cNvSpPr>
          <p:nvPr/>
        </p:nvSpPr>
        <p:spPr bwMode="auto">
          <a:xfrm>
            <a:off x="115888" y="4989513"/>
            <a:ext cx="3552825" cy="976312"/>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5</a:t>
            </a:r>
            <a:r>
              <a:rPr lang="en-US" altLang="en-US" sz="2000" dirty="0">
                <a:solidFill>
                  <a:srgbClr val="000000"/>
                </a:solidFill>
                <a:latin typeface="Arial" charset="0"/>
              </a:rPr>
              <a:t>. </a:t>
            </a:r>
            <a:r>
              <a:rPr lang="en-US" altLang="en-US" sz="2000" b="1" dirty="0" smtClean="0">
                <a:solidFill>
                  <a:srgbClr val="000000"/>
                </a:solidFill>
                <a:latin typeface="Arial" charset="0"/>
              </a:rPr>
              <a:t>Follow-up </a:t>
            </a:r>
            <a:r>
              <a:rPr lang="en-US" altLang="en-US" sz="2000" b="1" dirty="0">
                <a:solidFill>
                  <a:srgbClr val="000000"/>
                </a:solidFill>
                <a:latin typeface="Arial" charset="0"/>
              </a:rPr>
              <a:t>and review</a:t>
            </a:r>
            <a:r>
              <a:rPr lang="en-US" altLang="en-US" sz="2000" dirty="0">
                <a:solidFill>
                  <a:srgbClr val="000000"/>
                </a:solidFill>
                <a:latin typeface="Arial" charset="0"/>
              </a:rPr>
              <a:t> </a:t>
            </a:r>
            <a:endParaRPr lang="en-GB" altLang="en-US" sz="1100" dirty="0">
              <a:solidFill>
                <a:srgbClr val="000000"/>
              </a:solidFill>
              <a:latin typeface="Arial" charset="0"/>
            </a:endParaRPr>
          </a:p>
        </p:txBody>
      </p:sp>
      <p:sp>
        <p:nvSpPr>
          <p:cNvPr id="280581"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6. Close case </a:t>
            </a:r>
            <a:endParaRPr lang="en-GB" altLang="en-US" sz="1100">
              <a:solidFill>
                <a:srgbClr val="000000"/>
              </a:solidFill>
              <a:latin typeface="Arial" charset="0"/>
            </a:endParaRPr>
          </a:p>
        </p:txBody>
      </p:sp>
      <p:sp>
        <p:nvSpPr>
          <p:cNvPr id="280582"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2. Assess </a:t>
            </a:r>
            <a:r>
              <a:rPr lang="en-US" altLang="en-US" sz="2000" dirty="0">
                <a:solidFill>
                  <a:srgbClr val="000000"/>
                </a:solidFill>
                <a:latin typeface="Arial" charset="0"/>
              </a:rPr>
              <a:t>the </a:t>
            </a:r>
            <a:r>
              <a:rPr lang="en-US" altLang="en-US" sz="2000" dirty="0" smtClean="0">
                <a:solidFill>
                  <a:srgbClr val="000000"/>
                </a:solidFill>
                <a:latin typeface="Arial" charset="0"/>
              </a:rPr>
              <a:t>needs of </a:t>
            </a:r>
            <a:r>
              <a:rPr lang="en-US" altLang="en-US" sz="2000" dirty="0">
                <a:solidFill>
                  <a:srgbClr val="000000"/>
                </a:solidFill>
                <a:latin typeface="Arial" charset="0"/>
              </a:rPr>
              <a:t>individual children and families. </a:t>
            </a:r>
            <a:endParaRPr lang="en-GB" altLang="en-US" sz="1100" dirty="0">
              <a:solidFill>
                <a:srgbClr val="000000"/>
              </a:solidFill>
              <a:latin typeface="Arial" charset="0"/>
            </a:endParaRPr>
          </a:p>
        </p:txBody>
      </p:sp>
      <p:cxnSp>
        <p:nvCxnSpPr>
          <p:cNvPr id="280583"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0584"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280585"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0586"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0587"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80588"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80589"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1. Identify and register</a:t>
            </a:r>
            <a:r>
              <a:rPr lang="en-US" altLang="en-US" sz="2000">
                <a:solidFill>
                  <a:srgbClr val="000000"/>
                </a:solidFill>
                <a:latin typeface="Arial" charset="0"/>
              </a:rPr>
              <a:t> vulnerable children, including raising awareness among affected communities</a:t>
            </a:r>
            <a:endParaRPr lang="en-GB" altLang="en-US" sz="1100">
              <a:solidFill>
                <a:srgbClr val="000000"/>
              </a:solidFill>
              <a:latin typeface="Arial" charset="0"/>
            </a:endParaRPr>
          </a:p>
        </p:txBody>
      </p:sp>
      <p:sp>
        <p:nvSpPr>
          <p:cNvPr id="3086"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fontAlgn="base">
              <a:spcBef>
                <a:spcPct val="0"/>
              </a:spcBef>
              <a:spcAft>
                <a:spcPct val="0"/>
              </a:spcAft>
              <a:defRPr/>
            </a:pPr>
            <a:endParaRPr lang="en-GB">
              <a:solidFill>
                <a:srgbClr val="000000"/>
              </a:solidFill>
              <a:latin typeface="Arial" charset="0"/>
              <a:ea typeface="ＭＳ Ｐゴシック" charset="0"/>
            </a:endParaRPr>
          </a:p>
        </p:txBody>
      </p:sp>
      <p:sp>
        <p:nvSpPr>
          <p:cNvPr id="3087"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eaLnBrk="0" fontAlgn="base" hangingPunct="0">
              <a:spcBef>
                <a:spcPct val="0"/>
              </a:spcBef>
              <a:spcAft>
                <a:spcPct val="0"/>
              </a:spcAft>
              <a:defRPr/>
            </a:pPr>
            <a:endParaRPr lang="en-US">
              <a:solidFill>
                <a:srgbClr val="000000"/>
              </a:solidFill>
              <a:latin typeface="Arial" charset="0"/>
              <a:ea typeface="ＭＳ Ｐゴシック" charset="0"/>
              <a:cs typeface="Arial" charset="0"/>
            </a:endParaRPr>
          </a:p>
        </p:txBody>
      </p:sp>
    </p:spTree>
    <p:extLst>
      <p:ext uri="{BB962C8B-B14F-4D97-AF65-F5344CB8AC3E}">
        <p14:creationId xmlns:p14="http://schemas.microsoft.com/office/powerpoint/2010/main" val="37920202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defRPr/>
            </a:pPr>
            <a:r>
              <a:rPr lang="en-GB" b="1">
                <a:solidFill>
                  <a:srgbClr val="000000"/>
                </a:solidFill>
              </a:rPr>
              <a:t>Steps to Take	</a:t>
            </a:r>
          </a:p>
        </p:txBody>
      </p:sp>
      <p:sp>
        <p:nvSpPr>
          <p:cNvPr id="20483" name="Content Placeholder 2"/>
          <p:cNvSpPr>
            <a:spLocks noGrp="1"/>
          </p:cNvSpPr>
          <p:nvPr>
            <p:ph idx="1"/>
          </p:nvPr>
        </p:nvSpPr>
        <p:spPr/>
        <p:txBody>
          <a:bodyPr/>
          <a:lstStyle/>
          <a:p>
            <a:pPr>
              <a:defRPr/>
            </a:pPr>
            <a:endParaRPr lang="en-GB" dirty="0">
              <a:solidFill>
                <a:srgbClr val="000000"/>
              </a:solidFill>
            </a:endParaRPr>
          </a:p>
          <a:p>
            <a:pPr marL="457200" lvl="1" indent="0">
              <a:buFontTx/>
              <a:buNone/>
              <a:defRPr/>
            </a:pPr>
            <a:r>
              <a:rPr lang="en-US" b="1" dirty="0">
                <a:solidFill>
                  <a:srgbClr val="000000"/>
                </a:solidFill>
              </a:rPr>
              <a:t>1. Problem Exploration </a:t>
            </a:r>
            <a:endParaRPr lang="en-GB" dirty="0">
              <a:solidFill>
                <a:srgbClr val="000000"/>
              </a:solidFill>
            </a:endParaRPr>
          </a:p>
          <a:p>
            <a:pPr marL="457200" lvl="1" indent="0">
              <a:buFontTx/>
              <a:buNone/>
              <a:defRPr/>
            </a:pPr>
            <a:endParaRPr lang="en-AU" b="1" dirty="0">
              <a:solidFill>
                <a:srgbClr val="000000"/>
              </a:solidFill>
            </a:endParaRPr>
          </a:p>
          <a:p>
            <a:pPr marL="457200" lvl="1" indent="0">
              <a:buFontTx/>
              <a:buNone/>
              <a:defRPr/>
            </a:pPr>
            <a:r>
              <a:rPr lang="en-AU" b="1" dirty="0">
                <a:solidFill>
                  <a:srgbClr val="000000"/>
                </a:solidFill>
              </a:rPr>
              <a:t>2. Agreement</a:t>
            </a:r>
            <a:endParaRPr lang="en-GB" dirty="0">
              <a:solidFill>
                <a:srgbClr val="000000"/>
              </a:solidFill>
            </a:endParaRPr>
          </a:p>
          <a:p>
            <a:pPr marL="457200" lvl="1" indent="0">
              <a:buFontTx/>
              <a:buNone/>
              <a:defRPr/>
            </a:pPr>
            <a:endParaRPr lang="en-US" b="1" dirty="0">
              <a:solidFill>
                <a:srgbClr val="000000"/>
              </a:solidFill>
            </a:endParaRPr>
          </a:p>
          <a:p>
            <a:pPr marL="457200" lvl="1" indent="0">
              <a:buFontTx/>
              <a:buNone/>
              <a:defRPr/>
            </a:pPr>
            <a:r>
              <a:rPr lang="en-US" b="1" dirty="0">
                <a:solidFill>
                  <a:srgbClr val="000000"/>
                </a:solidFill>
              </a:rPr>
              <a:t>3. Tasks</a:t>
            </a:r>
            <a:endParaRPr lang="en-GB" dirty="0">
              <a:solidFill>
                <a:srgbClr val="000000"/>
              </a:solidFill>
            </a:endParaRPr>
          </a:p>
          <a:p>
            <a:pPr marL="457200" lvl="1" indent="0">
              <a:buFontTx/>
              <a:buNone/>
              <a:defRPr/>
            </a:pPr>
            <a:endParaRPr lang="en-US" b="1" dirty="0">
              <a:solidFill>
                <a:srgbClr val="000000"/>
              </a:solidFill>
            </a:endParaRPr>
          </a:p>
          <a:p>
            <a:pPr marL="457200" lvl="1" indent="0">
              <a:buFontTx/>
              <a:buNone/>
              <a:defRPr/>
            </a:pPr>
            <a:r>
              <a:rPr lang="en-US" b="1" dirty="0">
                <a:solidFill>
                  <a:srgbClr val="000000"/>
                </a:solidFill>
              </a:rPr>
              <a:t>4. Planning for Follow-Up and Review</a:t>
            </a:r>
            <a:endParaRPr lang="en-GB" dirty="0">
              <a:solidFill>
                <a:srgbClr val="000000"/>
              </a:solidFill>
            </a:endParaRPr>
          </a:p>
          <a:p>
            <a:pPr>
              <a:defRPr/>
            </a:pPr>
            <a:endParaRPr lang="en-GB" dirty="0">
              <a:solidFill>
                <a:srgbClr val="000000"/>
              </a:solidFill>
            </a:endParaRPr>
          </a:p>
          <a:p>
            <a:pPr algn="ctr">
              <a:defRPr/>
            </a:pPr>
            <a:r>
              <a:rPr lang="en-AU" sz="1600" i="1" dirty="0">
                <a:solidFill>
                  <a:srgbClr val="000000"/>
                </a:solidFill>
              </a:rPr>
              <a:t>Adapted From: </a:t>
            </a:r>
            <a:r>
              <a:rPr lang="en-GB" sz="1600" i="1" dirty="0">
                <a:solidFill>
                  <a:srgbClr val="000000"/>
                </a:solidFill>
              </a:rPr>
              <a:t>A Brief Introduction to Social Work Theory</a:t>
            </a:r>
            <a:endParaRPr lang="en-GB" sz="1600" dirty="0">
              <a:solidFill>
                <a:srgbClr val="000000"/>
              </a:solidFill>
            </a:endParaRPr>
          </a:p>
        </p:txBody>
      </p:sp>
    </p:spTree>
    <p:extLst>
      <p:ext uri="{BB962C8B-B14F-4D97-AF65-F5344CB8AC3E}">
        <p14:creationId xmlns:p14="http://schemas.microsoft.com/office/powerpoint/2010/main" val="45108654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50825" y="836613"/>
            <a:ext cx="8650288" cy="720725"/>
          </a:xfrm>
        </p:spPr>
        <p:txBody>
          <a:bodyPr/>
          <a:lstStyle/>
          <a:p>
            <a:pPr>
              <a:defRPr/>
            </a:pPr>
            <a:r>
              <a:rPr lang="en-GB" altLang="en-US" sz="2800" b="1" dirty="0" smtClean="0">
                <a:solidFill>
                  <a:srgbClr val="000000"/>
                </a:solidFill>
                <a:ea typeface="ＭＳ Ｐゴシック" pitchFamily="34" charset="-128"/>
              </a:rPr>
              <a:t>Ensuring child/family’s meaningful participation</a:t>
            </a:r>
            <a:endParaRPr lang="en-GB" altLang="en-US" sz="2800" dirty="0" smtClean="0">
              <a:solidFill>
                <a:srgbClr val="000000"/>
              </a:solidFill>
              <a:ea typeface="ＭＳ Ｐゴシック" pitchFamily="34" charset="-128"/>
            </a:endParaRPr>
          </a:p>
        </p:txBody>
      </p:sp>
      <p:sp>
        <p:nvSpPr>
          <p:cNvPr id="3" name="Content Placeholder 2"/>
          <p:cNvSpPr>
            <a:spLocks noGrp="1"/>
          </p:cNvSpPr>
          <p:nvPr>
            <p:ph idx="1"/>
          </p:nvPr>
        </p:nvSpPr>
        <p:spPr>
          <a:xfrm>
            <a:off x="258763" y="1484313"/>
            <a:ext cx="8642350" cy="4392612"/>
          </a:xfrm>
        </p:spPr>
        <p:txBody>
          <a:bodyPr/>
          <a:lstStyle/>
          <a:p>
            <a:pPr>
              <a:buFontTx/>
              <a:buChar char="•"/>
              <a:defRPr/>
            </a:pPr>
            <a:endParaRPr lang="en-US" altLang="en-US"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Prepare them for the meeting so they know what will happen and how to contribute. </a:t>
            </a:r>
          </a:p>
          <a:p>
            <a:pPr>
              <a:defRPr/>
            </a:pPr>
            <a:endParaRPr lang="en-US" altLang="en-US" dirty="0" smtClean="0">
              <a:solidFill>
                <a:srgbClr val="000000"/>
              </a:solidFill>
              <a:ea typeface="ＭＳ Ｐゴシック" pitchFamily="34" charset="-128"/>
            </a:endParaRPr>
          </a:p>
          <a:p>
            <a:pPr>
              <a:defRPr/>
            </a:pPr>
            <a:r>
              <a:rPr lang="en-US" altLang="en-US" dirty="0" smtClean="0">
                <a:solidFill>
                  <a:srgbClr val="000000"/>
                </a:solidFill>
                <a:ea typeface="ＭＳ Ｐゴシック" pitchFamily="34" charset="-128"/>
              </a:rPr>
              <a:t>Some </a:t>
            </a:r>
            <a:r>
              <a:rPr lang="en-US" altLang="en-US" b="1" dirty="0" smtClean="0">
                <a:solidFill>
                  <a:srgbClr val="000000"/>
                </a:solidFill>
                <a:ea typeface="ＭＳ Ｐゴシック" pitchFamily="34" charset="-128"/>
              </a:rPr>
              <a:t>decisions</a:t>
            </a:r>
            <a:r>
              <a:rPr lang="en-US" altLang="en-US" dirty="0" smtClean="0">
                <a:solidFill>
                  <a:srgbClr val="000000"/>
                </a:solidFill>
                <a:ea typeface="ＭＳ Ｐゴシック" pitchFamily="34" charset="-128"/>
              </a:rPr>
              <a:t> children and families have to make </a:t>
            </a:r>
            <a:r>
              <a:rPr lang="en-US" altLang="en-US" b="1" dirty="0" smtClean="0">
                <a:solidFill>
                  <a:srgbClr val="000000"/>
                </a:solidFill>
                <a:ea typeface="ＭＳ Ｐゴシック" pitchFamily="34" charset="-128"/>
              </a:rPr>
              <a:t>in case planning </a:t>
            </a:r>
            <a:r>
              <a:rPr lang="en-US" altLang="en-US" dirty="0" smtClean="0">
                <a:solidFill>
                  <a:srgbClr val="000000"/>
                </a:solidFill>
                <a:ea typeface="ＭＳ Ｐゴシック" pitchFamily="34" charset="-128"/>
              </a:rPr>
              <a:t>may be </a:t>
            </a:r>
            <a:r>
              <a:rPr lang="en-US" altLang="en-US" b="1" dirty="0" smtClean="0">
                <a:solidFill>
                  <a:srgbClr val="000000"/>
                </a:solidFill>
                <a:ea typeface="ＭＳ Ｐゴシック" pitchFamily="34" charset="-128"/>
              </a:rPr>
              <a:t>very difficult</a:t>
            </a:r>
            <a:r>
              <a:rPr lang="en-US" altLang="en-US" dirty="0" smtClean="0">
                <a:solidFill>
                  <a:srgbClr val="000000"/>
                </a:solidFill>
                <a:ea typeface="ＭＳ Ｐゴシック" pitchFamily="34" charset="-128"/>
              </a:rPr>
              <a:t>. </a:t>
            </a:r>
          </a:p>
          <a:p>
            <a:pPr>
              <a:buFontTx/>
              <a:buChar char="•"/>
              <a:defRPr/>
            </a:pPr>
            <a:r>
              <a:rPr lang="en-US" altLang="en-US" dirty="0" smtClean="0">
                <a:solidFill>
                  <a:srgbClr val="000000"/>
                </a:solidFill>
                <a:ea typeface="ＭＳ Ｐゴシック" pitchFamily="34" charset="-128"/>
              </a:rPr>
              <a:t>You may need to give </a:t>
            </a:r>
            <a:r>
              <a:rPr lang="en-US" altLang="en-US" b="1" dirty="0" smtClean="0">
                <a:solidFill>
                  <a:srgbClr val="000000"/>
                </a:solidFill>
                <a:ea typeface="ＭＳ Ｐゴシック" pitchFamily="34" charset="-128"/>
              </a:rPr>
              <a:t>options</a:t>
            </a:r>
            <a:r>
              <a:rPr lang="en-US" altLang="en-US" dirty="0" smtClean="0">
                <a:solidFill>
                  <a:srgbClr val="000000"/>
                </a:solidFill>
                <a:ea typeface="ＭＳ Ｐゴシック" pitchFamily="34" charset="-128"/>
              </a:rPr>
              <a:t> but avoid giving advice: This can create a </a:t>
            </a:r>
            <a:r>
              <a:rPr lang="en-US" altLang="en-US" b="1" dirty="0" smtClean="0">
                <a:solidFill>
                  <a:srgbClr val="000000"/>
                </a:solidFill>
                <a:ea typeface="ＭＳ Ｐゴシック" pitchFamily="34" charset="-128"/>
              </a:rPr>
              <a:t>dependency</a:t>
            </a:r>
            <a:r>
              <a:rPr lang="en-US" altLang="en-US" dirty="0" smtClean="0">
                <a:solidFill>
                  <a:srgbClr val="000000"/>
                </a:solidFill>
                <a:ea typeface="ＭＳ Ｐゴシック" pitchFamily="34" charset="-128"/>
              </a:rPr>
              <a:t> relationship. </a:t>
            </a:r>
          </a:p>
          <a:p>
            <a:pPr>
              <a:defRPr/>
            </a:pPr>
            <a:endParaRPr lang="en-GB" altLang="en-US" dirty="0" smtClean="0">
              <a:solidFill>
                <a:srgbClr val="000000"/>
              </a:solidFill>
              <a:ea typeface="ＭＳ Ｐゴシック" pitchFamily="34" charset="-128"/>
            </a:endParaRPr>
          </a:p>
          <a:p>
            <a:pPr>
              <a:buFontTx/>
              <a:buChar char="•"/>
              <a:defRPr/>
            </a:pPr>
            <a:r>
              <a:rPr lang="en-GB" altLang="en-US" dirty="0" smtClean="0">
                <a:solidFill>
                  <a:srgbClr val="000000"/>
                </a:solidFill>
                <a:ea typeface="ＭＳ Ｐゴシック" pitchFamily="34" charset="-128"/>
              </a:rPr>
              <a:t>If possible and appropriate provide the child with a simple copy of the plan – very important if they are responsible for actions. </a:t>
            </a:r>
            <a:r>
              <a:rPr lang="en-GB" altLang="en-US" sz="1600" dirty="0" smtClean="0">
                <a:solidFill>
                  <a:srgbClr val="000000"/>
                </a:solidFill>
                <a:ea typeface="ＭＳ Ｐゴシック" pitchFamily="34" charset="-128"/>
              </a:rPr>
              <a:t>(Case Management Guidelines, Section 3)</a:t>
            </a:r>
          </a:p>
          <a:p>
            <a:pPr>
              <a:defRPr/>
            </a:pPr>
            <a:endParaRPr lang="en-US" altLang="en-US" sz="2000" i="1" dirty="0" smtClean="0">
              <a:solidFill>
                <a:srgbClr val="000000"/>
              </a:solidFill>
              <a:ea typeface="ＭＳ Ｐゴシック" pitchFamily="34" charset="-128"/>
            </a:endParaRPr>
          </a:p>
          <a:p>
            <a:pPr>
              <a:defRPr/>
            </a:pPr>
            <a:endParaRPr lang="en-GB" altLang="en-US" sz="2000" dirty="0" smtClean="0">
              <a:solidFill>
                <a:srgbClr val="000000"/>
              </a:solidFill>
              <a:ea typeface="ＭＳ Ｐゴシック" pitchFamily="34" charset="-128"/>
            </a:endParaRPr>
          </a:p>
        </p:txBody>
      </p:sp>
    </p:spTree>
    <p:extLst>
      <p:ext uri="{BB962C8B-B14F-4D97-AF65-F5344CB8AC3E}">
        <p14:creationId xmlns:p14="http://schemas.microsoft.com/office/powerpoint/2010/main" val="41927773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GB" b="1">
                <a:solidFill>
                  <a:srgbClr val="000000"/>
                </a:solidFill>
              </a:rPr>
              <a:t>Talking About Harmful Practices</a:t>
            </a:r>
            <a:endParaRPr lang="en-GB">
              <a:solidFill>
                <a:srgbClr val="000000"/>
              </a:solidFill>
            </a:endParaRPr>
          </a:p>
        </p:txBody>
      </p:sp>
      <p:sp>
        <p:nvSpPr>
          <p:cNvPr id="21507" name="Content Placeholder 2"/>
          <p:cNvSpPr>
            <a:spLocks noGrp="1"/>
          </p:cNvSpPr>
          <p:nvPr>
            <p:ph idx="1"/>
          </p:nvPr>
        </p:nvSpPr>
        <p:spPr>
          <a:xfrm>
            <a:off x="250825" y="1700213"/>
            <a:ext cx="8429625" cy="4392612"/>
          </a:xfrm>
        </p:spPr>
        <p:txBody>
          <a:bodyPr/>
          <a:lstStyle/>
          <a:p>
            <a:pPr>
              <a:buFont typeface="Wingdings" pitchFamily="2" charset="2"/>
              <a:buChar char="ü"/>
              <a:defRPr/>
            </a:pPr>
            <a:r>
              <a:rPr lang="en-US" altLang="en-US" dirty="0" smtClean="0">
                <a:solidFill>
                  <a:srgbClr val="000000"/>
                </a:solidFill>
                <a:ea typeface="ＭＳ Ｐゴシック" pitchFamily="34" charset="-128"/>
              </a:rPr>
              <a:t>We need to give children and families </a:t>
            </a:r>
            <a:r>
              <a:rPr lang="en-US" altLang="en-US" b="1" dirty="0" smtClean="0">
                <a:solidFill>
                  <a:srgbClr val="000000"/>
                </a:solidFill>
                <a:ea typeface="ＭＳ Ｐゴシック" pitchFamily="34" charset="-128"/>
              </a:rPr>
              <a:t>information</a:t>
            </a:r>
            <a:r>
              <a:rPr lang="en-US" altLang="en-US" dirty="0" smtClean="0">
                <a:solidFill>
                  <a:srgbClr val="000000"/>
                </a:solidFill>
                <a:ea typeface="ＭＳ Ｐゴシック" pitchFamily="34" charset="-128"/>
              </a:rPr>
              <a:t> and </a:t>
            </a:r>
            <a:r>
              <a:rPr lang="en-US" altLang="en-US" b="1" dirty="0" smtClean="0">
                <a:solidFill>
                  <a:srgbClr val="000000"/>
                </a:solidFill>
                <a:ea typeface="ＭＳ Ｐゴシック" pitchFamily="34" charset="-128"/>
              </a:rPr>
              <a:t>facts</a:t>
            </a:r>
            <a:r>
              <a:rPr lang="en-US" altLang="en-US" dirty="0" smtClean="0">
                <a:solidFill>
                  <a:srgbClr val="000000"/>
                </a:solidFill>
                <a:ea typeface="ＭＳ Ｐゴシック" pitchFamily="34" charset="-128"/>
              </a:rPr>
              <a:t> so that they can make an </a:t>
            </a:r>
            <a:r>
              <a:rPr lang="en-US" altLang="en-US" b="1" dirty="0" smtClean="0">
                <a:solidFill>
                  <a:srgbClr val="000000"/>
                </a:solidFill>
                <a:ea typeface="ＭＳ Ｐゴシック" pitchFamily="34" charset="-128"/>
              </a:rPr>
              <a:t>informed decision </a:t>
            </a:r>
            <a:r>
              <a:rPr lang="en-US" altLang="en-US" dirty="0" smtClean="0">
                <a:solidFill>
                  <a:srgbClr val="000000"/>
                </a:solidFill>
                <a:ea typeface="ＭＳ Ｐゴシック" pitchFamily="34" charset="-128"/>
              </a:rPr>
              <a:t>about what to do. </a:t>
            </a:r>
          </a:p>
          <a:p>
            <a:pPr>
              <a:defRPr/>
            </a:pPr>
            <a:endParaRPr lang="en-US" altLang="en-US" dirty="0" smtClean="0">
              <a:solidFill>
                <a:srgbClr val="000000"/>
              </a:solidFill>
              <a:ea typeface="ＭＳ Ｐゴシック" pitchFamily="34" charset="-128"/>
            </a:endParaRPr>
          </a:p>
          <a:p>
            <a:pPr>
              <a:buFontTx/>
              <a:buChar char="•"/>
              <a:defRPr/>
            </a:pPr>
            <a:r>
              <a:rPr lang="en-US" altLang="en-US" dirty="0" smtClean="0">
                <a:solidFill>
                  <a:srgbClr val="000000"/>
                </a:solidFill>
                <a:ea typeface="ＭＳ Ｐゴシック" pitchFamily="34" charset="-128"/>
              </a:rPr>
              <a:t>Case management supports children/families to make decisions about their lives that are </a:t>
            </a:r>
            <a:r>
              <a:rPr lang="en-US" altLang="en-US" b="1" dirty="0" smtClean="0">
                <a:solidFill>
                  <a:srgbClr val="000000"/>
                </a:solidFill>
                <a:ea typeface="ＭＳ Ｐゴシック" pitchFamily="34" charset="-128"/>
              </a:rPr>
              <a:t>respectful of children’s rights</a:t>
            </a:r>
            <a:r>
              <a:rPr lang="en-US" altLang="en-US" dirty="0" smtClean="0">
                <a:solidFill>
                  <a:srgbClr val="000000"/>
                </a:solidFill>
                <a:ea typeface="ＭＳ Ｐゴシック" pitchFamily="34" charset="-128"/>
              </a:rPr>
              <a:t>. </a:t>
            </a:r>
          </a:p>
          <a:p>
            <a:pPr>
              <a:buFontTx/>
              <a:buChar char="•"/>
              <a:defRPr/>
            </a:pPr>
            <a:endParaRPr lang="en-GB" altLang="en-US" dirty="0" smtClean="0">
              <a:solidFill>
                <a:srgbClr val="000000"/>
              </a:solidFill>
              <a:ea typeface="ＭＳ Ｐゴシック" pitchFamily="34" charset="-128"/>
            </a:endParaRPr>
          </a:p>
          <a:p>
            <a:pPr>
              <a:defRPr/>
            </a:pPr>
            <a:r>
              <a:rPr lang="en-US" altLang="en-US" i="1" dirty="0" smtClean="0">
                <a:solidFill>
                  <a:srgbClr val="000000"/>
                </a:solidFill>
                <a:ea typeface="ＭＳ Ｐゴシック" pitchFamily="34" charset="-128"/>
              </a:rPr>
              <a:t>Where decisions a family wants to make will cause serious harm to the child you need to discuss any obligation you have to report this to government authorities with them: the exception to the confidentiality principle must be explained when taking consent.</a:t>
            </a:r>
          </a:p>
          <a:p>
            <a:pPr>
              <a:defRPr/>
            </a:pPr>
            <a:endParaRPr lang="en-US" altLang="en-US" dirty="0" smtClean="0">
              <a:solidFill>
                <a:srgbClr val="000000"/>
              </a:solidFill>
              <a:ea typeface="ＭＳ Ｐゴシック" pitchFamily="34" charset="-128"/>
            </a:endParaRPr>
          </a:p>
          <a:p>
            <a:pPr>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281150562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0000"/>
                </a:solidFill>
              </a:rPr>
              <a:t>PAIR WORK QUESTIONS</a:t>
            </a:r>
            <a:endParaRPr lang="en-GB" b="1" dirty="0">
              <a:solidFill>
                <a:srgbClr val="000000"/>
              </a:solidFill>
            </a:endParaRPr>
          </a:p>
        </p:txBody>
      </p:sp>
      <p:sp>
        <p:nvSpPr>
          <p:cNvPr id="3" name="Content Placeholder 2"/>
          <p:cNvSpPr>
            <a:spLocks noGrp="1"/>
          </p:cNvSpPr>
          <p:nvPr>
            <p:ph idx="1"/>
          </p:nvPr>
        </p:nvSpPr>
        <p:spPr>
          <a:xfrm>
            <a:off x="250825" y="1700213"/>
            <a:ext cx="8425631" cy="4392612"/>
          </a:xfrm>
        </p:spPr>
        <p:txBody>
          <a:bodyPr/>
          <a:lstStyle/>
          <a:p>
            <a:r>
              <a:rPr lang="en-GB" dirty="0">
                <a:solidFill>
                  <a:srgbClr val="000000"/>
                </a:solidFill>
              </a:rPr>
              <a:t>1. When would it be </a:t>
            </a:r>
            <a:r>
              <a:rPr lang="en-GB" b="1" dirty="0" smtClean="0">
                <a:solidFill>
                  <a:srgbClr val="000000"/>
                </a:solidFill>
              </a:rPr>
              <a:t>useful</a:t>
            </a:r>
            <a:r>
              <a:rPr lang="en-GB" dirty="0" smtClean="0">
                <a:solidFill>
                  <a:srgbClr val="000000"/>
                </a:solidFill>
              </a:rPr>
              <a:t> </a:t>
            </a:r>
            <a:r>
              <a:rPr lang="en-GB" dirty="0">
                <a:solidFill>
                  <a:srgbClr val="000000"/>
                </a:solidFill>
              </a:rPr>
              <a:t>to involve the following actors in case planning meetings?  </a:t>
            </a:r>
          </a:p>
          <a:p>
            <a:pPr marL="914400" lvl="1" indent="-457200">
              <a:buFont typeface="+mj-lt"/>
              <a:buAutoNum type="alphaLcParenR"/>
            </a:pPr>
            <a:r>
              <a:rPr lang="en-GB" dirty="0">
                <a:solidFill>
                  <a:srgbClr val="000000"/>
                </a:solidFill>
              </a:rPr>
              <a:t>Other significant people in the child’s life </a:t>
            </a:r>
          </a:p>
          <a:p>
            <a:pPr marL="914400" lvl="1" indent="-457200">
              <a:buFont typeface="+mj-lt"/>
              <a:buAutoNum type="alphaLcParenR"/>
            </a:pPr>
            <a:r>
              <a:rPr lang="en-GB" dirty="0">
                <a:solidFill>
                  <a:srgbClr val="000000"/>
                </a:solidFill>
              </a:rPr>
              <a:t>Other service providers</a:t>
            </a:r>
          </a:p>
          <a:p>
            <a:pPr marL="914400" lvl="1" indent="-457200">
              <a:buFont typeface="+mj-lt"/>
              <a:buAutoNum type="alphaLcParenR"/>
            </a:pPr>
            <a:r>
              <a:rPr lang="en-GB" dirty="0">
                <a:solidFill>
                  <a:srgbClr val="000000"/>
                </a:solidFill>
              </a:rPr>
              <a:t>Relevant authorities</a:t>
            </a:r>
          </a:p>
          <a:p>
            <a:pPr marL="0" indent="0"/>
            <a:endParaRPr lang="en-GB" dirty="0">
              <a:solidFill>
                <a:srgbClr val="000000"/>
              </a:solidFill>
            </a:endParaRPr>
          </a:p>
          <a:p>
            <a:r>
              <a:rPr lang="en-GB" dirty="0">
                <a:solidFill>
                  <a:srgbClr val="000000"/>
                </a:solidFill>
              </a:rPr>
              <a:t>2. When would it be </a:t>
            </a:r>
            <a:r>
              <a:rPr lang="en-GB" b="1" dirty="0">
                <a:solidFill>
                  <a:srgbClr val="000000"/>
                </a:solidFill>
              </a:rPr>
              <a:t>appropriate</a:t>
            </a:r>
            <a:r>
              <a:rPr lang="en-GB" dirty="0">
                <a:solidFill>
                  <a:srgbClr val="000000"/>
                </a:solidFill>
              </a:rPr>
              <a:t> to involve the above actors? </a:t>
            </a:r>
          </a:p>
          <a:p>
            <a:r>
              <a:rPr lang="en-GB" dirty="0">
                <a:solidFill>
                  <a:srgbClr val="000000"/>
                </a:solidFill>
              </a:rPr>
              <a:t>3. </a:t>
            </a:r>
            <a:r>
              <a:rPr lang="en-GB" b="1" dirty="0">
                <a:solidFill>
                  <a:srgbClr val="000000"/>
                </a:solidFill>
              </a:rPr>
              <a:t>What would you need to do to make it </a:t>
            </a:r>
            <a:r>
              <a:rPr lang="en-GB" b="1" dirty="0" smtClean="0">
                <a:solidFill>
                  <a:srgbClr val="000000"/>
                </a:solidFill>
              </a:rPr>
              <a:t>appropriate</a:t>
            </a:r>
            <a:r>
              <a:rPr lang="en-GB" dirty="0" smtClean="0">
                <a:solidFill>
                  <a:srgbClr val="000000"/>
                </a:solidFill>
              </a:rPr>
              <a:t>? </a:t>
            </a:r>
            <a:endParaRPr lang="en-GB" dirty="0">
              <a:solidFill>
                <a:srgbClr val="000000"/>
              </a:solidFill>
            </a:endParaRPr>
          </a:p>
        </p:txBody>
      </p:sp>
    </p:spTree>
    <p:extLst>
      <p:ext uri="{BB962C8B-B14F-4D97-AF65-F5344CB8AC3E}">
        <p14:creationId xmlns:p14="http://schemas.microsoft.com/office/powerpoint/2010/main" val="992279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50825" y="692150"/>
            <a:ext cx="7777163" cy="720725"/>
          </a:xfrm>
        </p:spPr>
        <p:txBody>
          <a:bodyPr/>
          <a:lstStyle/>
          <a:p>
            <a:pPr>
              <a:defRPr/>
            </a:pPr>
            <a:r>
              <a:rPr lang="en-GB" b="1">
                <a:solidFill>
                  <a:srgbClr val="000000"/>
                </a:solidFill>
              </a:rPr>
              <a:t>What are Case Conferences? </a:t>
            </a:r>
            <a:endParaRPr lang="en-GB">
              <a:solidFill>
                <a:srgbClr val="000000"/>
              </a:solidFill>
            </a:endParaRPr>
          </a:p>
        </p:txBody>
      </p:sp>
      <p:sp>
        <p:nvSpPr>
          <p:cNvPr id="23555" name="Content Placeholder 2"/>
          <p:cNvSpPr>
            <a:spLocks noGrp="1"/>
          </p:cNvSpPr>
          <p:nvPr>
            <p:ph idx="1"/>
          </p:nvPr>
        </p:nvSpPr>
        <p:spPr>
          <a:xfrm>
            <a:off x="250825" y="1412875"/>
            <a:ext cx="8497888" cy="4392613"/>
          </a:xfrm>
        </p:spPr>
        <p:txBody>
          <a:bodyPr/>
          <a:lstStyle/>
          <a:p>
            <a:pPr marL="0" indent="0">
              <a:defRPr/>
            </a:pPr>
            <a:endParaRPr lang="en-GB" altLang="en-US" sz="2800" dirty="0" smtClean="0">
              <a:solidFill>
                <a:srgbClr val="000000"/>
              </a:solidFill>
              <a:ea typeface="ＭＳ Ｐゴシック" pitchFamily="34" charset="-128"/>
            </a:endParaRPr>
          </a:p>
          <a:p>
            <a:pPr>
              <a:buFont typeface="Arial" panose="020B0604020202020204" pitchFamily="34" charset="0"/>
              <a:buChar char="•"/>
              <a:defRPr/>
            </a:pPr>
            <a:r>
              <a:rPr lang="en-GB" altLang="en-US" sz="2800" dirty="0" smtClean="0">
                <a:solidFill>
                  <a:srgbClr val="000000"/>
                </a:solidFill>
                <a:ea typeface="ＭＳ Ｐゴシック" pitchFamily="34" charset="-128"/>
              </a:rPr>
              <a:t>A more formal case planning </a:t>
            </a:r>
            <a:r>
              <a:rPr lang="en-GB" sz="2800" dirty="0">
                <a:solidFill>
                  <a:srgbClr val="000000"/>
                </a:solidFill>
              </a:rPr>
              <a:t>or review </a:t>
            </a:r>
            <a:r>
              <a:rPr lang="en-GB" altLang="en-US" sz="2800" dirty="0" smtClean="0">
                <a:solidFill>
                  <a:srgbClr val="000000"/>
                </a:solidFill>
                <a:ea typeface="ＭＳ Ｐゴシック" pitchFamily="34" charset="-128"/>
              </a:rPr>
              <a:t>meeting </a:t>
            </a:r>
          </a:p>
          <a:p>
            <a:pPr>
              <a:buFont typeface="Arial" panose="020B0604020202020204" pitchFamily="34" charset="0"/>
              <a:buChar char="•"/>
              <a:defRPr/>
            </a:pPr>
            <a:r>
              <a:rPr lang="en-GB" altLang="en-US" sz="2800" dirty="0">
                <a:solidFill>
                  <a:srgbClr val="000000"/>
                </a:solidFill>
                <a:ea typeface="ＭＳ Ｐゴシック" pitchFamily="34" charset="-128"/>
              </a:rPr>
              <a:t>Usually only used in very complex </a:t>
            </a:r>
            <a:r>
              <a:rPr lang="en-GB" altLang="en-US" sz="2800" dirty="0" smtClean="0">
                <a:solidFill>
                  <a:srgbClr val="000000"/>
                </a:solidFill>
                <a:ea typeface="ＭＳ Ｐゴシック" pitchFamily="34" charset="-128"/>
              </a:rPr>
              <a:t>cases  </a:t>
            </a:r>
            <a:endParaRPr lang="en-GB" altLang="en-US" sz="2800" dirty="0">
              <a:solidFill>
                <a:srgbClr val="000000"/>
              </a:solidFill>
              <a:ea typeface="ＭＳ Ｐゴシック" pitchFamily="34" charset="-128"/>
            </a:endParaRPr>
          </a:p>
          <a:p>
            <a:pPr>
              <a:buFont typeface="Arial" panose="020B0604020202020204" pitchFamily="34" charset="0"/>
              <a:buChar char="•"/>
              <a:defRPr/>
            </a:pPr>
            <a:r>
              <a:rPr lang="en-GB" altLang="en-US" sz="2800" dirty="0" smtClean="0">
                <a:solidFill>
                  <a:srgbClr val="000000"/>
                </a:solidFill>
                <a:ea typeface="ＭＳ Ｐゴシック" pitchFamily="34" charset="-128"/>
              </a:rPr>
              <a:t>To </a:t>
            </a:r>
            <a:r>
              <a:rPr lang="en-GB" altLang="en-US" sz="2800" dirty="0">
                <a:solidFill>
                  <a:srgbClr val="000000"/>
                </a:solidFill>
                <a:ea typeface="ＭＳ Ｐゴシック" pitchFamily="34" charset="-128"/>
              </a:rPr>
              <a:t>explore multi-sector / inter-agency service options and </a:t>
            </a:r>
            <a:r>
              <a:rPr lang="en-GB" altLang="en-US" sz="2800" dirty="0" smtClean="0">
                <a:solidFill>
                  <a:srgbClr val="000000"/>
                </a:solidFill>
                <a:ea typeface="ＭＳ Ｐゴシック" pitchFamily="34" charset="-128"/>
              </a:rPr>
              <a:t>make </a:t>
            </a:r>
            <a:r>
              <a:rPr lang="en-GB" altLang="en-US" sz="2800" dirty="0">
                <a:solidFill>
                  <a:srgbClr val="000000"/>
                </a:solidFill>
                <a:ea typeface="ＭＳ Ｐゴシック" pitchFamily="34" charset="-128"/>
              </a:rPr>
              <a:t>formal decisions in </a:t>
            </a:r>
            <a:r>
              <a:rPr lang="en-GB" altLang="en-US" sz="2800" dirty="0" smtClean="0">
                <a:solidFill>
                  <a:srgbClr val="000000"/>
                </a:solidFill>
                <a:ea typeface="ＭＳ Ｐゴシック" pitchFamily="34" charset="-128"/>
              </a:rPr>
              <a:t>the child’s </a:t>
            </a:r>
            <a:r>
              <a:rPr lang="en-GB" altLang="en-US" sz="2800" dirty="0">
                <a:solidFill>
                  <a:srgbClr val="000000"/>
                </a:solidFill>
                <a:ea typeface="ＭＳ Ｐゴシック" pitchFamily="34" charset="-128"/>
              </a:rPr>
              <a:t>best </a:t>
            </a:r>
            <a:r>
              <a:rPr lang="en-GB" altLang="en-US" sz="2800" dirty="0" smtClean="0">
                <a:solidFill>
                  <a:srgbClr val="000000"/>
                </a:solidFill>
                <a:ea typeface="ＭＳ Ｐゴシック" pitchFamily="34" charset="-128"/>
              </a:rPr>
              <a:t>interests.  </a:t>
            </a:r>
            <a:endParaRPr lang="en-GB" altLang="en-US" sz="2800" dirty="0">
              <a:solidFill>
                <a:srgbClr val="000000"/>
              </a:solidFill>
              <a:ea typeface="ＭＳ Ｐゴシック" pitchFamily="34" charset="-128"/>
            </a:endParaRPr>
          </a:p>
          <a:p>
            <a:pPr>
              <a:buFont typeface="Arial" panose="020B0604020202020204" pitchFamily="34" charset="0"/>
              <a:buChar char="•"/>
              <a:defRPr/>
            </a:pPr>
            <a:r>
              <a:rPr lang="en-GB" altLang="en-US" sz="2800" dirty="0" smtClean="0">
                <a:solidFill>
                  <a:srgbClr val="000000"/>
                </a:solidFill>
                <a:ea typeface="ＭＳ Ｐゴシック" pitchFamily="34" charset="-128"/>
              </a:rPr>
              <a:t>Minutes are taken</a:t>
            </a:r>
            <a:endParaRPr lang="en-GB" altLang="en-US" sz="2800" dirty="0">
              <a:solidFill>
                <a:srgbClr val="000000"/>
              </a:solidFill>
              <a:ea typeface="ＭＳ Ｐゴシック" pitchFamily="34" charset="-128"/>
            </a:endParaRPr>
          </a:p>
          <a:p>
            <a:pPr>
              <a:buFontTx/>
              <a:buChar char="•"/>
              <a:defRPr/>
            </a:pPr>
            <a:r>
              <a:rPr lang="en-GB" sz="2800" dirty="0" smtClean="0">
                <a:solidFill>
                  <a:srgbClr val="000000"/>
                </a:solidFill>
              </a:rPr>
              <a:t>Child </a:t>
            </a:r>
            <a:r>
              <a:rPr lang="en-GB" sz="2800" dirty="0">
                <a:solidFill>
                  <a:srgbClr val="000000"/>
                </a:solidFill>
              </a:rPr>
              <a:t>and family participate in some (but not all) </a:t>
            </a:r>
            <a:endParaRPr lang="en-GB" altLang="en-US" sz="2800" dirty="0" smtClean="0">
              <a:solidFill>
                <a:srgbClr val="000000"/>
              </a:solidFill>
              <a:ea typeface="ＭＳ Ｐゴシック" pitchFamily="34" charset="-128"/>
            </a:endParaRPr>
          </a:p>
          <a:p>
            <a:pPr algn="ctr">
              <a:defRPr/>
            </a:pPr>
            <a:endParaRPr lang="en-GB" altLang="en-US" sz="1600" dirty="0" smtClean="0">
              <a:solidFill>
                <a:srgbClr val="000000"/>
              </a:solidFill>
              <a:ea typeface="ＭＳ Ｐゴシック" pitchFamily="34" charset="-128"/>
            </a:endParaRPr>
          </a:p>
          <a:p>
            <a:pPr algn="ctr">
              <a:defRPr/>
            </a:pPr>
            <a:r>
              <a:rPr lang="en-GB" altLang="en-US" sz="1600" dirty="0" smtClean="0">
                <a:solidFill>
                  <a:srgbClr val="000000"/>
                </a:solidFill>
                <a:ea typeface="ＭＳ Ｐゴシック" pitchFamily="34" charset="-128"/>
              </a:rPr>
              <a:t>Case Management Guidelines </a:t>
            </a:r>
          </a:p>
          <a:p>
            <a:pPr>
              <a:defRPr/>
            </a:pPr>
            <a:endParaRPr lang="en-GB" altLang="en-US" sz="2800" dirty="0" smtClean="0">
              <a:solidFill>
                <a:srgbClr val="000000"/>
              </a:solidFill>
              <a:ea typeface="ＭＳ Ｐゴシック" pitchFamily="34" charset="-128"/>
            </a:endParaRPr>
          </a:p>
          <a:p>
            <a:pPr>
              <a:defRPr/>
            </a:pPr>
            <a:r>
              <a:rPr lang="en-GB" altLang="en-US" sz="2800" dirty="0" smtClean="0">
                <a:solidFill>
                  <a:srgbClr val="000000"/>
                </a:solidFill>
                <a:ea typeface="ＭＳ Ｐゴシック" pitchFamily="34" charset="-128"/>
              </a:rPr>
              <a:t> </a:t>
            </a:r>
          </a:p>
          <a:p>
            <a:pPr>
              <a:defRPr/>
            </a:pPr>
            <a:endParaRPr lang="en-GB" altLang="en-US" sz="2800" dirty="0" smtClean="0">
              <a:solidFill>
                <a:srgbClr val="000000"/>
              </a:solidFill>
              <a:ea typeface="ＭＳ Ｐゴシック" pitchFamily="34" charset="-128"/>
            </a:endParaRPr>
          </a:p>
          <a:p>
            <a:pPr>
              <a:defRPr/>
            </a:pPr>
            <a:endParaRPr lang="en-GB" altLang="en-US" sz="2800" dirty="0" smtClean="0">
              <a:solidFill>
                <a:srgbClr val="000000"/>
              </a:solidFill>
              <a:ea typeface="ＭＳ Ｐゴシック" pitchFamily="34" charset="-128"/>
            </a:endParaRPr>
          </a:p>
        </p:txBody>
      </p:sp>
    </p:spTree>
    <p:extLst>
      <p:ext uri="{BB962C8B-B14F-4D97-AF65-F5344CB8AC3E}">
        <p14:creationId xmlns:p14="http://schemas.microsoft.com/office/powerpoint/2010/main" val="108205655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64817835"/>
              </p:ext>
            </p:extLst>
          </p:nvPr>
        </p:nvGraphicFramePr>
        <p:xfrm>
          <a:off x="395536" y="764704"/>
          <a:ext cx="8352928" cy="5273040"/>
        </p:xfrm>
        <a:graphic>
          <a:graphicData uri="http://schemas.openxmlformats.org/drawingml/2006/table">
            <a:tbl>
              <a:tblPr firstRow="1" bandRow="1">
                <a:tableStyleId>{5C22544A-7EE6-4342-B048-85BDC9FD1C3A}</a:tableStyleId>
              </a:tblPr>
              <a:tblGrid>
                <a:gridCol w="3960440"/>
                <a:gridCol w="4392488"/>
              </a:tblGrid>
              <a:tr h="370840">
                <a:tc>
                  <a:txBody>
                    <a:bodyPr/>
                    <a:lstStyle/>
                    <a:p>
                      <a:pPr>
                        <a:lnSpc>
                          <a:spcPct val="115000"/>
                        </a:lnSpc>
                      </a:pPr>
                      <a:r>
                        <a:rPr lang="en-GB" sz="2000" b="1" dirty="0">
                          <a:solidFill>
                            <a:schemeClr val="tx1"/>
                          </a:solidFill>
                          <a:effectLst/>
                          <a:latin typeface="Calibri"/>
                          <a:cs typeface="Arial"/>
                        </a:rPr>
                        <a:t>Case Planning Meeting</a:t>
                      </a:r>
                      <a:endParaRPr lang="en-GB" sz="2000" dirty="0">
                        <a:solidFill>
                          <a:schemeClr val="tx1"/>
                        </a:solidFill>
                        <a:effectLst/>
                        <a:latin typeface="Calibri"/>
                      </a:endParaRPr>
                    </a:p>
                    <a:p>
                      <a:pPr>
                        <a:lnSpc>
                          <a:spcPct val="115000"/>
                        </a:lnSpc>
                      </a:pPr>
                      <a:r>
                        <a:rPr lang="en-GB" sz="2000" b="1" dirty="0">
                          <a:solidFill>
                            <a:schemeClr val="tx1"/>
                          </a:solidFill>
                          <a:effectLst/>
                          <a:latin typeface="Calibri"/>
                          <a:cs typeface="Arial"/>
                        </a:rPr>
                        <a:t> </a:t>
                      </a:r>
                      <a:endParaRPr lang="en-GB" sz="2000" dirty="0">
                        <a:solidFill>
                          <a:schemeClr val="tx1"/>
                        </a:solidFill>
                        <a:effectLst/>
                        <a:latin typeface="Calibri"/>
                      </a:endParaRPr>
                    </a:p>
                    <a:p>
                      <a:pPr>
                        <a:lnSpc>
                          <a:spcPct val="115000"/>
                        </a:lnSpc>
                      </a:pPr>
                      <a:r>
                        <a:rPr lang="en-GB" sz="2000" b="0" dirty="0">
                          <a:solidFill>
                            <a:schemeClr val="tx1"/>
                          </a:solidFill>
                          <a:effectLst/>
                          <a:latin typeface="Calibri"/>
                          <a:cs typeface="Arial"/>
                        </a:rPr>
                        <a:t>In Zimbabwe a legal aid organisation called CATCH works with children in conflict with the law, their extended family and government caseworkers to develop a case plan that outlines how they will be supported to not re-offend. This is then presented to court where a decision is made about whether to maintain the charge against the child or to ‘divert’ the child from the formal justice system, following the case plan instead. </a:t>
                      </a:r>
                      <a:endParaRPr lang="en-GB" sz="2000" b="0" dirty="0">
                        <a:solidFill>
                          <a:schemeClr val="tx1"/>
                        </a:solidFill>
                        <a:effectLst/>
                        <a:latin typeface="Calibri"/>
                      </a:endParaRPr>
                    </a:p>
                  </a:txBody>
                  <a:tcPr marL="68580" marR="68580" marT="0" marB="0"/>
                </a:tc>
                <a:tc>
                  <a:txBody>
                    <a:bodyPr/>
                    <a:lstStyle/>
                    <a:p>
                      <a:r>
                        <a:rPr lang="en-GB" sz="2000" b="1" kern="1200" dirty="0" smtClean="0">
                          <a:solidFill>
                            <a:schemeClr val="tx1"/>
                          </a:solidFill>
                          <a:effectLst/>
                          <a:latin typeface="+mn-lt"/>
                          <a:ea typeface="+mn-ea"/>
                          <a:cs typeface="+mn-cs"/>
                        </a:rPr>
                        <a:t>Case Conference</a:t>
                      </a:r>
                      <a:endParaRPr lang="en-GB" sz="2000" dirty="0" smtClean="0">
                        <a:solidFill>
                          <a:schemeClr val="tx1"/>
                        </a:solidFill>
                        <a:effectLst/>
                      </a:endParaRPr>
                    </a:p>
                    <a:p>
                      <a:r>
                        <a:rPr lang="en-GB" sz="2000" b="1" kern="1200" dirty="0" smtClean="0">
                          <a:solidFill>
                            <a:schemeClr val="tx1"/>
                          </a:solidFill>
                          <a:effectLst/>
                          <a:latin typeface="+mn-lt"/>
                          <a:ea typeface="+mn-ea"/>
                          <a:cs typeface="+mn-cs"/>
                        </a:rPr>
                        <a:t> </a:t>
                      </a:r>
                      <a:endParaRPr lang="en-GB" sz="2000" dirty="0" smtClean="0">
                        <a:solidFill>
                          <a:schemeClr val="tx1"/>
                        </a:solidFill>
                        <a:effectLst/>
                      </a:endParaRPr>
                    </a:p>
                    <a:p>
                      <a:r>
                        <a:rPr lang="en-GB" sz="2000" b="0" kern="1200" dirty="0" smtClean="0">
                          <a:solidFill>
                            <a:schemeClr val="tx1"/>
                          </a:solidFill>
                          <a:effectLst/>
                          <a:latin typeface="+mn-lt"/>
                          <a:ea typeface="+mn-ea"/>
                          <a:cs typeface="+mn-cs"/>
                        </a:rPr>
                        <a:t>UNHCR’s Best Interests Determination panel is a formal process with strict procedural safeguards to guide particularly important decisions about a child’s like. Key examples include removal of a child from harmful caregivers and deciding whether to resettle unaccompanied and separated children to third countries without their parents / previous primary caregivers. The panel usually includes multidisciplinary actors including educationalists, health &amp; mental health workers, the case management agency, government caseworkers and UNHCR. </a:t>
                      </a:r>
                      <a:endParaRPr lang="en-GB" sz="2000" b="0" dirty="0">
                        <a:solidFill>
                          <a:schemeClr val="tx1"/>
                        </a:solidFill>
                      </a:endParaRPr>
                    </a:p>
                  </a:txBody>
                  <a:tcPr/>
                </a:tc>
              </a:tr>
            </a:tbl>
          </a:graphicData>
        </a:graphic>
      </p:graphicFrame>
    </p:spTree>
    <p:extLst>
      <p:ext uri="{BB962C8B-B14F-4D97-AF65-F5344CB8AC3E}">
        <p14:creationId xmlns:p14="http://schemas.microsoft.com/office/powerpoint/2010/main" val="3544143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0000"/>
                </a:solidFill>
              </a:rPr>
              <a:t>PAIR WORK QUESTIONS </a:t>
            </a:r>
            <a:endParaRPr lang="en-GB" b="1" dirty="0">
              <a:solidFill>
                <a:srgbClr val="000000"/>
              </a:solidFill>
            </a:endParaRPr>
          </a:p>
        </p:txBody>
      </p:sp>
      <p:sp>
        <p:nvSpPr>
          <p:cNvPr id="3" name="Content Placeholder 2"/>
          <p:cNvSpPr>
            <a:spLocks noGrp="1"/>
          </p:cNvSpPr>
          <p:nvPr>
            <p:ph idx="1"/>
          </p:nvPr>
        </p:nvSpPr>
        <p:spPr/>
        <p:txBody>
          <a:bodyPr/>
          <a:lstStyle/>
          <a:p>
            <a:endParaRPr lang="en-GB" sz="2800" b="1" dirty="0" smtClean="0">
              <a:solidFill>
                <a:srgbClr val="000000"/>
              </a:solidFill>
            </a:endParaRPr>
          </a:p>
          <a:p>
            <a:r>
              <a:rPr lang="en-GB" sz="2800" b="1" dirty="0" smtClean="0">
                <a:solidFill>
                  <a:srgbClr val="000000"/>
                </a:solidFill>
              </a:rPr>
              <a:t>Experience </a:t>
            </a:r>
            <a:r>
              <a:rPr lang="en-GB" sz="2800" b="1" dirty="0">
                <a:solidFill>
                  <a:srgbClr val="000000"/>
                </a:solidFill>
              </a:rPr>
              <a:t>Sharing </a:t>
            </a:r>
            <a:endParaRPr lang="en-GB" sz="2800" dirty="0">
              <a:solidFill>
                <a:srgbClr val="000000"/>
              </a:solidFill>
            </a:endParaRPr>
          </a:p>
          <a:p>
            <a:pPr lvl="0"/>
            <a:endParaRPr lang="en-GB" sz="2800" dirty="0" smtClean="0">
              <a:solidFill>
                <a:srgbClr val="000000"/>
              </a:solidFill>
            </a:endParaRPr>
          </a:p>
          <a:p>
            <a:pPr lvl="0">
              <a:buFont typeface="Arial" panose="020B0604020202020204" pitchFamily="34" charset="0"/>
              <a:buChar char="•"/>
            </a:pPr>
            <a:r>
              <a:rPr lang="en-GB" sz="2800" dirty="0" smtClean="0">
                <a:solidFill>
                  <a:srgbClr val="000000"/>
                </a:solidFill>
              </a:rPr>
              <a:t>What </a:t>
            </a:r>
            <a:r>
              <a:rPr lang="en-GB" sz="2800" dirty="0">
                <a:solidFill>
                  <a:srgbClr val="000000"/>
                </a:solidFill>
              </a:rPr>
              <a:t>happens in the case conferences you attend? </a:t>
            </a:r>
          </a:p>
          <a:p>
            <a:pPr lvl="0">
              <a:buFont typeface="Arial" panose="020B0604020202020204" pitchFamily="34" charset="0"/>
              <a:buChar char="•"/>
            </a:pPr>
            <a:r>
              <a:rPr lang="en-GB" sz="2800" dirty="0">
                <a:solidFill>
                  <a:srgbClr val="000000"/>
                </a:solidFill>
              </a:rPr>
              <a:t>Which cases are discussed? </a:t>
            </a:r>
          </a:p>
          <a:p>
            <a:pPr lvl="0">
              <a:buFont typeface="Arial" panose="020B0604020202020204" pitchFamily="34" charset="0"/>
              <a:buChar char="•"/>
            </a:pPr>
            <a:r>
              <a:rPr lang="en-GB" sz="2800" dirty="0">
                <a:solidFill>
                  <a:srgbClr val="000000"/>
                </a:solidFill>
              </a:rPr>
              <a:t>How are they managed? </a:t>
            </a:r>
          </a:p>
          <a:p>
            <a:pPr lvl="0">
              <a:buFont typeface="Arial" panose="020B0604020202020204" pitchFamily="34" charset="0"/>
              <a:buChar char="•"/>
            </a:pPr>
            <a:r>
              <a:rPr lang="en-GB" sz="2800" dirty="0">
                <a:solidFill>
                  <a:srgbClr val="000000"/>
                </a:solidFill>
              </a:rPr>
              <a:t>What would you say are ‘best practices’?</a:t>
            </a:r>
          </a:p>
          <a:p>
            <a:endParaRPr lang="en-GB" sz="2800" dirty="0">
              <a:solidFill>
                <a:srgbClr val="000000"/>
              </a:solidFill>
            </a:endParaRPr>
          </a:p>
        </p:txBody>
      </p:sp>
    </p:spTree>
    <p:extLst>
      <p:ext uri="{BB962C8B-B14F-4D97-AF65-F5344CB8AC3E}">
        <p14:creationId xmlns:p14="http://schemas.microsoft.com/office/powerpoint/2010/main" val="1080810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defRPr/>
            </a:pPr>
            <a:r>
              <a:rPr lang="en-GB" b="1">
                <a:solidFill>
                  <a:srgbClr val="000000"/>
                </a:solidFill>
              </a:rPr>
              <a:t>Best Practices for Case Conferences</a:t>
            </a:r>
          </a:p>
        </p:txBody>
      </p:sp>
      <p:sp>
        <p:nvSpPr>
          <p:cNvPr id="3" name="Content Placeholder 2"/>
          <p:cNvSpPr>
            <a:spLocks noGrp="1"/>
          </p:cNvSpPr>
          <p:nvPr>
            <p:ph idx="1"/>
          </p:nvPr>
        </p:nvSpPr>
        <p:spPr>
          <a:xfrm>
            <a:off x="251520" y="1844824"/>
            <a:ext cx="8642350" cy="4392612"/>
          </a:xfrm>
        </p:spPr>
        <p:txBody>
          <a:bodyPr/>
          <a:lstStyle/>
          <a:p>
            <a:pPr>
              <a:buFontTx/>
              <a:buChar char="•"/>
              <a:defRPr/>
            </a:pPr>
            <a:r>
              <a:rPr lang="en-AU" altLang="en-US" b="1" dirty="0" smtClean="0">
                <a:solidFill>
                  <a:srgbClr val="000000"/>
                </a:solidFill>
                <a:ea typeface="ＭＳ Ｐゴシック" pitchFamily="34" charset="-128"/>
              </a:rPr>
              <a:t>Training</a:t>
            </a:r>
            <a:r>
              <a:rPr lang="en-AU" altLang="en-US" dirty="0" smtClean="0">
                <a:solidFill>
                  <a:srgbClr val="000000"/>
                </a:solidFill>
                <a:ea typeface="ＭＳ Ｐゴシック" pitchFamily="34" charset="-128"/>
              </a:rPr>
              <a:t> to participants who </a:t>
            </a:r>
            <a:r>
              <a:rPr lang="en-AU" altLang="en-US" b="1" dirty="0" smtClean="0">
                <a:solidFill>
                  <a:srgbClr val="000000"/>
                </a:solidFill>
                <a:ea typeface="ＭＳ Ｐゴシック" pitchFamily="34" charset="-128"/>
              </a:rPr>
              <a:t>attend</a:t>
            </a:r>
            <a:r>
              <a:rPr lang="en-AU" altLang="en-US" dirty="0" smtClean="0">
                <a:solidFill>
                  <a:srgbClr val="000000"/>
                </a:solidFill>
                <a:ea typeface="ＭＳ Ｐゴシック" pitchFamily="34" charset="-128"/>
              </a:rPr>
              <a:t> by invitation only</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Governed by </a:t>
            </a:r>
            <a:r>
              <a:rPr lang="en-AU" altLang="en-US" b="1" dirty="0" smtClean="0">
                <a:solidFill>
                  <a:srgbClr val="000000"/>
                </a:solidFill>
                <a:ea typeface="ＭＳ Ｐゴシック" pitchFamily="34" charset="-128"/>
              </a:rPr>
              <a:t>clear procedures </a:t>
            </a:r>
            <a:r>
              <a:rPr lang="en-AU" altLang="en-US" dirty="0" smtClean="0">
                <a:solidFill>
                  <a:srgbClr val="000000"/>
                </a:solidFill>
                <a:ea typeface="ＭＳ Ｐゴシック" pitchFamily="34" charset="-128"/>
              </a:rPr>
              <a:t>for:, which cases are to be discussed, roles of different actors involved, </a:t>
            </a:r>
            <a:r>
              <a:rPr lang="en-AU" altLang="en-US" dirty="0">
                <a:solidFill>
                  <a:srgbClr val="000000"/>
                </a:solidFill>
                <a:ea typeface="ＭＳ Ｐゴシック" pitchFamily="34" charset="-128"/>
              </a:rPr>
              <a:t>confidentiality</a:t>
            </a:r>
            <a:r>
              <a:rPr lang="en-AU" altLang="en-US" dirty="0" smtClean="0">
                <a:solidFill>
                  <a:srgbClr val="000000"/>
                </a:solidFill>
                <a:ea typeface="ＭＳ Ｐゴシック" pitchFamily="34" charset="-128"/>
              </a:rPr>
              <a:t> etc. </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Independent, formal </a:t>
            </a:r>
            <a:r>
              <a:rPr lang="en-AU" altLang="en-US" b="1" dirty="0" smtClean="0">
                <a:solidFill>
                  <a:srgbClr val="000000"/>
                </a:solidFill>
                <a:ea typeface="ＭＳ Ｐゴシック" pitchFamily="34" charset="-128"/>
              </a:rPr>
              <a:t>chair</a:t>
            </a:r>
            <a:r>
              <a:rPr lang="en-AU" altLang="en-US" dirty="0" smtClean="0">
                <a:solidFill>
                  <a:srgbClr val="000000"/>
                </a:solidFill>
                <a:ea typeface="ＭＳ Ｐゴシック" pitchFamily="34" charset="-128"/>
              </a:rPr>
              <a:t> who manages the discussion. </a:t>
            </a:r>
          </a:p>
          <a:p>
            <a:pPr>
              <a:buFontTx/>
              <a:buChar char="•"/>
              <a:defRPr/>
            </a:pPr>
            <a:r>
              <a:rPr lang="en-AU" altLang="en-US" dirty="0" smtClean="0">
                <a:solidFill>
                  <a:srgbClr val="000000"/>
                </a:solidFill>
                <a:ea typeface="ＭＳ Ｐゴシック" pitchFamily="34" charset="-128"/>
              </a:rPr>
              <a:t>Meeting at </a:t>
            </a:r>
            <a:r>
              <a:rPr lang="en-AU" altLang="en-US" b="1" dirty="0" smtClean="0">
                <a:solidFill>
                  <a:srgbClr val="000000"/>
                </a:solidFill>
                <a:ea typeface="ＭＳ Ｐゴシック" pitchFamily="34" charset="-128"/>
              </a:rPr>
              <a:t>regular</a:t>
            </a:r>
            <a:r>
              <a:rPr lang="en-AU" altLang="en-US" dirty="0" smtClean="0">
                <a:solidFill>
                  <a:srgbClr val="000000"/>
                </a:solidFill>
                <a:ea typeface="ＭＳ Ｐゴシック" pitchFamily="34" charset="-128"/>
              </a:rPr>
              <a:t> times / for set durations</a:t>
            </a:r>
            <a:endParaRPr lang="en-GB" altLang="en-US" dirty="0" smtClean="0">
              <a:solidFill>
                <a:srgbClr val="000000"/>
              </a:solidFill>
              <a:ea typeface="ＭＳ Ｐゴシック" pitchFamily="34" charset="-128"/>
            </a:endParaRPr>
          </a:p>
          <a:p>
            <a:pPr>
              <a:buFontTx/>
              <a:buChar char="•"/>
              <a:defRPr/>
            </a:pPr>
            <a:r>
              <a:rPr lang="en-AU" altLang="en-US" b="1" dirty="0" smtClean="0">
                <a:solidFill>
                  <a:srgbClr val="000000"/>
                </a:solidFill>
                <a:ea typeface="ＭＳ Ｐゴシック" pitchFamily="34" charset="-128"/>
              </a:rPr>
              <a:t>Minutes </a:t>
            </a:r>
            <a:r>
              <a:rPr lang="en-AU" altLang="en-US" dirty="0" smtClean="0">
                <a:solidFill>
                  <a:srgbClr val="000000"/>
                </a:solidFill>
                <a:ea typeface="ＭＳ Ｐゴシック" pitchFamily="34" charset="-128"/>
              </a:rPr>
              <a:t>are taken and shared for follow-up </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Only sharing information on a </a:t>
            </a:r>
            <a:r>
              <a:rPr lang="en-AU" altLang="en-US" b="1" dirty="0" smtClean="0">
                <a:solidFill>
                  <a:srgbClr val="000000"/>
                </a:solidFill>
                <a:ea typeface="ＭＳ Ｐゴシック" pitchFamily="34" charset="-128"/>
              </a:rPr>
              <a:t>need to know </a:t>
            </a:r>
            <a:r>
              <a:rPr lang="en-AU" altLang="en-US" dirty="0" smtClean="0">
                <a:solidFill>
                  <a:srgbClr val="000000"/>
                </a:solidFill>
                <a:ea typeface="ＭＳ Ｐゴシック" pitchFamily="34" charset="-128"/>
              </a:rPr>
              <a:t>basis. </a:t>
            </a: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With </a:t>
            </a:r>
            <a:r>
              <a:rPr lang="en-AU" altLang="en-US" b="1" dirty="0" smtClean="0">
                <a:solidFill>
                  <a:srgbClr val="000000"/>
                </a:solidFill>
                <a:ea typeface="ＭＳ Ｐゴシック" pitchFamily="34" charset="-128"/>
              </a:rPr>
              <a:t>feedback</a:t>
            </a:r>
            <a:r>
              <a:rPr lang="en-AU" altLang="en-US" dirty="0" smtClean="0">
                <a:solidFill>
                  <a:srgbClr val="000000"/>
                </a:solidFill>
                <a:ea typeface="ＭＳ Ｐゴシック" pitchFamily="34" charset="-128"/>
              </a:rPr>
              <a:t> to the child / family (if not participating) </a:t>
            </a:r>
          </a:p>
          <a:p>
            <a:pPr>
              <a:buFontTx/>
              <a:buChar char="•"/>
              <a:defRPr/>
            </a:pPr>
            <a:r>
              <a:rPr lang="en-AU" altLang="en-US" dirty="0" smtClean="0">
                <a:solidFill>
                  <a:srgbClr val="000000"/>
                </a:solidFill>
                <a:ea typeface="ＭＳ Ｐゴシック" pitchFamily="34" charset="-128"/>
              </a:rPr>
              <a:t>Any participation of children and families alongside other actors needs to be useful, well managed and </a:t>
            </a:r>
            <a:r>
              <a:rPr lang="en-AU" altLang="en-US" b="1" dirty="0" smtClean="0">
                <a:solidFill>
                  <a:srgbClr val="000000"/>
                </a:solidFill>
                <a:ea typeface="ＭＳ Ｐゴシック" pitchFamily="34" charset="-128"/>
              </a:rPr>
              <a:t>safe.</a:t>
            </a:r>
          </a:p>
          <a:p>
            <a:pPr marL="0" indent="0">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195476507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50825" y="836613"/>
            <a:ext cx="8569325" cy="4392612"/>
          </a:xfrm>
        </p:spPr>
        <p:txBody>
          <a:bodyPr/>
          <a:lstStyle/>
          <a:p>
            <a:pPr>
              <a:defRPr/>
            </a:pPr>
            <a:r>
              <a:rPr lang="en-AU" altLang="en-US" b="1" u="sng" dirty="0" smtClean="0">
                <a:solidFill>
                  <a:srgbClr val="000000"/>
                </a:solidFill>
                <a:ea typeface="ＭＳ Ｐゴシック" pitchFamily="34" charset="-128"/>
              </a:rPr>
              <a:t>Information Sharing Case Study</a:t>
            </a:r>
          </a:p>
          <a:p>
            <a:pPr>
              <a:defRPr/>
            </a:pPr>
            <a:r>
              <a:rPr lang="en-AU" altLang="en-US" dirty="0" smtClean="0">
                <a:solidFill>
                  <a:srgbClr val="000000"/>
                </a:solidFill>
                <a:ea typeface="ＭＳ Ｐゴシック" pitchFamily="34" charset="-128"/>
              </a:rPr>
              <a:t>Jane was new to casework. She was asked to make a presentation on a case that she had handled at a coordination meeting to demonstrate the good work of her agency in case management. She described a case of a child who had been had been sexually abused. He was identified at the child friendly space in town where she worked. She described what they did to help. </a:t>
            </a:r>
          </a:p>
          <a:p>
            <a:pPr>
              <a:defRPr/>
            </a:pPr>
            <a:endParaRPr lang="en-AU" altLang="en-US" dirty="0" smtClean="0">
              <a:solidFill>
                <a:srgbClr val="000000"/>
              </a:solidFill>
              <a:ea typeface="ＭＳ Ｐゴシック" pitchFamily="34" charset="-128"/>
            </a:endParaRPr>
          </a:p>
          <a:p>
            <a:pPr>
              <a:defRPr/>
            </a:pPr>
            <a:r>
              <a:rPr lang="en-AU" altLang="en-US" dirty="0" smtClean="0">
                <a:solidFill>
                  <a:srgbClr val="000000"/>
                </a:solidFill>
                <a:ea typeface="ＭＳ Ｐゴシック" pitchFamily="34" charset="-128"/>
              </a:rPr>
              <a:t>The following day a staff from one of the organisations at the meeting went to see if he could find the child so his organisation could help. He asked the staff at the child friendly space about the case and someone offered to take him to meet the family. He used his organisation’s assessment form to document the child’s needs to see how his organisation could help.  </a:t>
            </a:r>
            <a:endParaRPr lang="en-GB" altLang="en-US" dirty="0" smtClean="0">
              <a:solidFill>
                <a:srgbClr val="000000"/>
              </a:solidFill>
              <a:ea typeface="ＭＳ Ｐゴシック" pitchFamily="34" charset="-128"/>
            </a:endParaRPr>
          </a:p>
          <a:p>
            <a:pPr>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30749811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defRPr/>
            </a:pPr>
            <a:r>
              <a:rPr lang="en-GB" b="1">
                <a:solidFill>
                  <a:srgbClr val="000000"/>
                </a:solidFill>
              </a:rPr>
              <a:t>KEY LEARNING POINTS</a:t>
            </a:r>
          </a:p>
        </p:txBody>
      </p:sp>
      <p:sp>
        <p:nvSpPr>
          <p:cNvPr id="25603" name="Content Placeholder 2"/>
          <p:cNvSpPr>
            <a:spLocks noGrp="1"/>
          </p:cNvSpPr>
          <p:nvPr>
            <p:ph idx="1"/>
          </p:nvPr>
        </p:nvSpPr>
        <p:spPr>
          <a:xfrm>
            <a:off x="250825" y="1700213"/>
            <a:ext cx="8713663" cy="4392612"/>
          </a:xfrm>
        </p:spPr>
        <p:txBody>
          <a:bodyPr/>
          <a:lstStyle/>
          <a:p>
            <a:pPr>
              <a:buFontTx/>
              <a:buChar char="•"/>
              <a:defRPr/>
            </a:pPr>
            <a:endParaRPr lang="en-GB" altLang="en-US" dirty="0" smtClean="0">
              <a:solidFill>
                <a:srgbClr val="000000"/>
              </a:solidFill>
              <a:ea typeface="+mn-ea"/>
            </a:endParaRPr>
          </a:p>
          <a:p>
            <a:pPr marL="0" indent="0">
              <a:defRPr/>
            </a:pPr>
            <a:r>
              <a:rPr lang="en-GB" altLang="en-US" dirty="0" smtClean="0">
                <a:solidFill>
                  <a:srgbClr val="000000"/>
                </a:solidFill>
                <a:ea typeface="+mn-ea"/>
              </a:rPr>
              <a:t>The child and family should be </a:t>
            </a:r>
            <a:r>
              <a:rPr lang="en-GB" altLang="en-US" b="1" dirty="0" smtClean="0">
                <a:solidFill>
                  <a:srgbClr val="000000"/>
                </a:solidFill>
                <a:ea typeface="+mn-ea"/>
              </a:rPr>
              <a:t>fully involved </a:t>
            </a:r>
            <a:r>
              <a:rPr lang="en-GB" altLang="en-US" dirty="0" smtClean="0">
                <a:solidFill>
                  <a:srgbClr val="000000"/>
                </a:solidFill>
                <a:ea typeface="+mn-ea"/>
              </a:rPr>
              <a:t>in case planning through case planning meetings: </a:t>
            </a:r>
          </a:p>
          <a:p>
            <a:pPr>
              <a:buFontTx/>
              <a:buChar char="•"/>
              <a:defRPr/>
            </a:pPr>
            <a:r>
              <a:rPr lang="en-GB" altLang="en-US" dirty="0" smtClean="0">
                <a:solidFill>
                  <a:srgbClr val="000000"/>
                </a:solidFill>
                <a:ea typeface="+mn-ea"/>
              </a:rPr>
              <a:t>Prepare them for </a:t>
            </a:r>
            <a:r>
              <a:rPr lang="en-GB" altLang="en-US" b="1" dirty="0" smtClean="0">
                <a:solidFill>
                  <a:srgbClr val="000000"/>
                </a:solidFill>
                <a:ea typeface="+mn-ea"/>
              </a:rPr>
              <a:t>meeting</a:t>
            </a:r>
            <a:r>
              <a:rPr lang="en-GB" altLang="en-US" dirty="0" smtClean="0">
                <a:solidFill>
                  <a:srgbClr val="000000"/>
                </a:solidFill>
                <a:ea typeface="+mn-ea"/>
              </a:rPr>
              <a:t>, give information and options but avoid giving advice, provide a copy of the plan if appropriate. </a:t>
            </a:r>
          </a:p>
          <a:p>
            <a:pPr>
              <a:buFontTx/>
              <a:buChar char="•"/>
              <a:defRPr/>
            </a:pPr>
            <a:r>
              <a:rPr lang="en-GB" altLang="en-US" dirty="0" smtClean="0">
                <a:solidFill>
                  <a:srgbClr val="000000"/>
                </a:solidFill>
                <a:ea typeface="+mn-ea"/>
              </a:rPr>
              <a:t>Other actors can be involved if </a:t>
            </a:r>
            <a:r>
              <a:rPr lang="en-GB" altLang="en-US" b="1" dirty="0" smtClean="0">
                <a:solidFill>
                  <a:srgbClr val="000000"/>
                </a:solidFill>
                <a:ea typeface="+mn-ea"/>
              </a:rPr>
              <a:t>appropriate.</a:t>
            </a:r>
          </a:p>
          <a:p>
            <a:pPr marL="0" indent="0">
              <a:defRPr/>
            </a:pPr>
            <a:endParaRPr lang="en-GB" altLang="en-US" b="1" dirty="0" smtClean="0">
              <a:solidFill>
                <a:srgbClr val="000000"/>
              </a:solidFill>
              <a:ea typeface="+mn-ea"/>
            </a:endParaRPr>
          </a:p>
          <a:p>
            <a:pPr marL="0" indent="0">
              <a:defRPr/>
            </a:pPr>
            <a:r>
              <a:rPr lang="en-GB" altLang="en-US" b="1" dirty="0" smtClean="0">
                <a:solidFill>
                  <a:srgbClr val="000000"/>
                </a:solidFill>
                <a:ea typeface="+mn-ea"/>
              </a:rPr>
              <a:t>Case conferences: </a:t>
            </a:r>
            <a:r>
              <a:rPr lang="en-GB" altLang="en-US" dirty="0" smtClean="0">
                <a:solidFill>
                  <a:srgbClr val="000000"/>
                </a:solidFill>
                <a:ea typeface="+mn-ea"/>
              </a:rPr>
              <a:t>a formal case planning meeting for complex cases involving other actors and sometimes children and families.</a:t>
            </a:r>
          </a:p>
          <a:p>
            <a:pPr>
              <a:buFontTx/>
              <a:buChar char="•"/>
              <a:defRPr/>
            </a:pPr>
            <a:r>
              <a:rPr lang="en-GB" altLang="en-US" dirty="0" smtClean="0">
                <a:solidFill>
                  <a:srgbClr val="000000"/>
                </a:solidFill>
                <a:ea typeface="+mn-ea"/>
              </a:rPr>
              <a:t>Case conferences must be managed according to </a:t>
            </a:r>
            <a:r>
              <a:rPr lang="en-GB" altLang="en-US" b="1" dirty="0" smtClean="0">
                <a:solidFill>
                  <a:srgbClr val="000000"/>
                </a:solidFill>
                <a:ea typeface="+mn-ea"/>
              </a:rPr>
              <a:t>best practices</a:t>
            </a:r>
            <a:r>
              <a:rPr lang="en-GB" altLang="en-US" dirty="0" smtClean="0">
                <a:solidFill>
                  <a:srgbClr val="000000"/>
                </a:solidFill>
                <a:ea typeface="+mn-ea"/>
              </a:rPr>
              <a:t>. </a:t>
            </a:r>
          </a:p>
        </p:txBody>
      </p:sp>
    </p:spTree>
    <p:extLst>
      <p:ext uri="{BB962C8B-B14F-4D97-AF65-F5344CB8AC3E}">
        <p14:creationId xmlns:p14="http://schemas.microsoft.com/office/powerpoint/2010/main" val="288613230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50825" y="692150"/>
            <a:ext cx="7777163" cy="720725"/>
          </a:xfrm>
        </p:spPr>
        <p:txBody>
          <a:bodyPr/>
          <a:lstStyle/>
          <a:p>
            <a:pPr>
              <a:defRPr/>
            </a:pPr>
            <a:r>
              <a:rPr lang="en-GB" b="1" dirty="0">
                <a:solidFill>
                  <a:srgbClr val="000000"/>
                </a:solidFill>
              </a:rPr>
              <a:t>Module Aim and Learning Outcomes</a:t>
            </a:r>
          </a:p>
        </p:txBody>
      </p:sp>
      <p:sp>
        <p:nvSpPr>
          <p:cNvPr id="4099" name="Content Placeholder 2"/>
          <p:cNvSpPr>
            <a:spLocks noGrp="1"/>
          </p:cNvSpPr>
          <p:nvPr>
            <p:ph idx="1"/>
          </p:nvPr>
        </p:nvSpPr>
        <p:spPr>
          <a:xfrm>
            <a:off x="251520" y="1628800"/>
            <a:ext cx="8640960" cy="4392613"/>
          </a:xfrm>
        </p:spPr>
        <p:txBody>
          <a:bodyPr/>
          <a:lstStyle/>
          <a:p>
            <a:pPr>
              <a:defRPr/>
            </a:pPr>
            <a:r>
              <a:rPr lang="en-GB" b="1" dirty="0">
                <a:solidFill>
                  <a:srgbClr val="000000"/>
                </a:solidFill>
              </a:rPr>
              <a:t>Module Aim: </a:t>
            </a:r>
            <a:r>
              <a:rPr lang="en-AU" dirty="0">
                <a:solidFill>
                  <a:srgbClr val="000000"/>
                </a:solidFill>
              </a:rPr>
              <a:t>to build participant capacity to develop a case plan with and for children and families according to the </a:t>
            </a:r>
            <a:r>
              <a:rPr lang="en-AU" dirty="0" smtClean="0">
                <a:solidFill>
                  <a:srgbClr val="000000"/>
                </a:solidFill>
              </a:rPr>
              <a:t>guidelines</a:t>
            </a:r>
            <a:r>
              <a:rPr lang="en-AU" dirty="0">
                <a:solidFill>
                  <a:srgbClr val="000000"/>
                </a:solidFill>
              </a:rPr>
              <a:t>.</a:t>
            </a:r>
            <a:endParaRPr lang="en-GB" b="1" dirty="0">
              <a:solidFill>
                <a:srgbClr val="000000"/>
              </a:solidFill>
            </a:endParaRPr>
          </a:p>
          <a:p>
            <a:pPr>
              <a:defRPr/>
            </a:pPr>
            <a:endParaRPr lang="en-GB" b="1" dirty="0">
              <a:solidFill>
                <a:srgbClr val="000000"/>
              </a:solidFill>
            </a:endParaRPr>
          </a:p>
          <a:p>
            <a:pPr>
              <a:defRPr/>
            </a:pPr>
            <a:r>
              <a:rPr lang="en-GB" b="1" dirty="0">
                <a:solidFill>
                  <a:srgbClr val="000000"/>
                </a:solidFill>
              </a:rPr>
              <a:t>Learning Outcomes:</a:t>
            </a:r>
          </a:p>
          <a:p>
            <a:pPr>
              <a:buFontTx/>
              <a:buChar char="•"/>
              <a:defRPr/>
            </a:pPr>
            <a:r>
              <a:rPr lang="en-AU" dirty="0">
                <a:solidFill>
                  <a:srgbClr val="000000"/>
                </a:solidFill>
              </a:rPr>
              <a:t>Know the definition of case planning according to the </a:t>
            </a:r>
            <a:r>
              <a:rPr lang="en-AU" dirty="0" smtClean="0">
                <a:solidFill>
                  <a:srgbClr val="000000"/>
                </a:solidFill>
              </a:rPr>
              <a:t>guidelines.</a:t>
            </a:r>
            <a:endParaRPr lang="en-GB" dirty="0">
              <a:solidFill>
                <a:srgbClr val="000000"/>
              </a:solidFill>
            </a:endParaRPr>
          </a:p>
          <a:p>
            <a:pPr>
              <a:buFontTx/>
              <a:buChar char="•"/>
              <a:defRPr/>
            </a:pPr>
            <a:r>
              <a:rPr lang="en-AU" dirty="0">
                <a:solidFill>
                  <a:srgbClr val="000000"/>
                </a:solidFill>
              </a:rPr>
              <a:t>Design a case plan based on analysed </a:t>
            </a:r>
            <a:r>
              <a:rPr lang="en-AU" dirty="0" smtClean="0">
                <a:solidFill>
                  <a:srgbClr val="000000"/>
                </a:solidFill>
              </a:rPr>
              <a:t>information.</a:t>
            </a:r>
            <a:endParaRPr lang="en-GB" dirty="0">
              <a:solidFill>
                <a:srgbClr val="000000"/>
              </a:solidFill>
            </a:endParaRPr>
          </a:p>
          <a:p>
            <a:pPr>
              <a:buFontTx/>
              <a:buChar char="•"/>
              <a:defRPr/>
            </a:pPr>
            <a:r>
              <a:rPr lang="en-AU" dirty="0">
                <a:solidFill>
                  <a:srgbClr val="000000"/>
                </a:solidFill>
              </a:rPr>
              <a:t>Know best practices for case planning according to the </a:t>
            </a:r>
            <a:r>
              <a:rPr lang="en-AU" dirty="0" smtClean="0">
                <a:solidFill>
                  <a:srgbClr val="000000"/>
                </a:solidFill>
              </a:rPr>
              <a:t>guidelines.</a:t>
            </a:r>
            <a:endParaRPr lang="en-GB" dirty="0">
              <a:solidFill>
                <a:srgbClr val="000000"/>
              </a:solidFill>
            </a:endParaRPr>
          </a:p>
          <a:p>
            <a:pPr>
              <a:buFontTx/>
              <a:buChar char="•"/>
              <a:defRPr/>
            </a:pPr>
            <a:r>
              <a:rPr lang="en-AU" dirty="0">
                <a:solidFill>
                  <a:srgbClr val="000000"/>
                </a:solidFill>
              </a:rPr>
              <a:t>Design a case plan with child and family </a:t>
            </a:r>
            <a:r>
              <a:rPr lang="en-AU" dirty="0" smtClean="0">
                <a:solidFill>
                  <a:srgbClr val="000000"/>
                </a:solidFill>
              </a:rPr>
              <a:t>participation.</a:t>
            </a:r>
            <a:endParaRPr lang="en-GB" dirty="0">
              <a:solidFill>
                <a:srgbClr val="000000"/>
              </a:solidFill>
            </a:endParaRPr>
          </a:p>
          <a:p>
            <a:pPr>
              <a:buFontTx/>
              <a:buChar char="•"/>
              <a:defRPr/>
            </a:pPr>
            <a:r>
              <a:rPr lang="en-AU" dirty="0">
                <a:solidFill>
                  <a:srgbClr val="000000"/>
                </a:solidFill>
              </a:rPr>
              <a:t>Describe </a:t>
            </a:r>
            <a:r>
              <a:rPr lang="en-AU" dirty="0" smtClean="0">
                <a:solidFill>
                  <a:srgbClr val="000000"/>
                </a:solidFill>
              </a:rPr>
              <a:t>case conferencing.</a:t>
            </a:r>
            <a:endParaRPr lang="en-GB" dirty="0">
              <a:solidFill>
                <a:srgbClr val="000000"/>
              </a:solidFill>
            </a:endParaRPr>
          </a:p>
          <a:p>
            <a:pPr>
              <a:defRPr/>
            </a:pPr>
            <a:endParaRPr lang="en-GB" b="1" dirty="0">
              <a:solidFill>
                <a:srgbClr val="000000"/>
              </a:solidFill>
            </a:endParaRPr>
          </a:p>
        </p:txBody>
      </p:sp>
    </p:spTree>
    <p:extLst>
      <p:ext uri="{BB962C8B-B14F-4D97-AF65-F5344CB8AC3E}">
        <p14:creationId xmlns:p14="http://schemas.microsoft.com/office/powerpoint/2010/main" val="2875161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039055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50825" y="692150"/>
            <a:ext cx="7777163" cy="720725"/>
          </a:xfrm>
        </p:spPr>
        <p:txBody>
          <a:bodyPr/>
          <a:lstStyle/>
          <a:p>
            <a:pPr>
              <a:defRPr/>
            </a:pPr>
            <a:r>
              <a:rPr lang="en-GB" b="1">
                <a:solidFill>
                  <a:srgbClr val="000000"/>
                </a:solidFill>
              </a:rPr>
              <a:t>Module Aim and Learning Outcomes</a:t>
            </a:r>
          </a:p>
        </p:txBody>
      </p:sp>
      <p:sp>
        <p:nvSpPr>
          <p:cNvPr id="4099" name="Content Placeholder 2"/>
          <p:cNvSpPr>
            <a:spLocks noGrp="1"/>
          </p:cNvSpPr>
          <p:nvPr>
            <p:ph idx="1"/>
          </p:nvPr>
        </p:nvSpPr>
        <p:spPr>
          <a:xfrm>
            <a:off x="251520" y="1628800"/>
            <a:ext cx="8640960" cy="4392613"/>
          </a:xfrm>
        </p:spPr>
        <p:txBody>
          <a:bodyPr/>
          <a:lstStyle/>
          <a:p>
            <a:pPr>
              <a:defRPr/>
            </a:pPr>
            <a:r>
              <a:rPr lang="en-GB" b="1" dirty="0">
                <a:solidFill>
                  <a:srgbClr val="000000"/>
                </a:solidFill>
              </a:rPr>
              <a:t>Module Aim: </a:t>
            </a:r>
            <a:r>
              <a:rPr lang="en-AU" dirty="0">
                <a:solidFill>
                  <a:srgbClr val="000000"/>
                </a:solidFill>
              </a:rPr>
              <a:t>to build participant capacity to develop a case plan with and for children and families according to the </a:t>
            </a:r>
            <a:r>
              <a:rPr lang="en-AU" dirty="0" smtClean="0">
                <a:solidFill>
                  <a:srgbClr val="000000"/>
                </a:solidFill>
              </a:rPr>
              <a:t>guidelines</a:t>
            </a:r>
            <a:r>
              <a:rPr lang="en-AU" dirty="0">
                <a:solidFill>
                  <a:srgbClr val="000000"/>
                </a:solidFill>
              </a:rPr>
              <a:t>.</a:t>
            </a:r>
            <a:endParaRPr lang="en-GB" b="1" dirty="0">
              <a:solidFill>
                <a:srgbClr val="000000"/>
              </a:solidFill>
            </a:endParaRPr>
          </a:p>
          <a:p>
            <a:pPr>
              <a:defRPr/>
            </a:pPr>
            <a:endParaRPr lang="en-GB" b="1" dirty="0">
              <a:solidFill>
                <a:srgbClr val="000000"/>
              </a:solidFill>
            </a:endParaRPr>
          </a:p>
          <a:p>
            <a:pPr>
              <a:defRPr/>
            </a:pPr>
            <a:r>
              <a:rPr lang="en-GB" b="1" dirty="0">
                <a:solidFill>
                  <a:srgbClr val="000000"/>
                </a:solidFill>
              </a:rPr>
              <a:t>Learning Outcomes:</a:t>
            </a:r>
          </a:p>
          <a:p>
            <a:pPr>
              <a:buFontTx/>
              <a:buChar char="•"/>
              <a:defRPr/>
            </a:pPr>
            <a:r>
              <a:rPr lang="en-AU" dirty="0">
                <a:solidFill>
                  <a:srgbClr val="000000"/>
                </a:solidFill>
              </a:rPr>
              <a:t>Know the definition of case planning according to the </a:t>
            </a:r>
            <a:r>
              <a:rPr lang="en-AU" dirty="0" smtClean="0">
                <a:solidFill>
                  <a:srgbClr val="000000"/>
                </a:solidFill>
              </a:rPr>
              <a:t>guidelines.</a:t>
            </a:r>
            <a:endParaRPr lang="en-GB" dirty="0">
              <a:solidFill>
                <a:srgbClr val="000000"/>
              </a:solidFill>
            </a:endParaRPr>
          </a:p>
          <a:p>
            <a:pPr>
              <a:buFontTx/>
              <a:buChar char="•"/>
              <a:defRPr/>
            </a:pPr>
            <a:r>
              <a:rPr lang="en-AU" dirty="0">
                <a:solidFill>
                  <a:srgbClr val="000000"/>
                </a:solidFill>
              </a:rPr>
              <a:t>Design a case plan based on analysed </a:t>
            </a:r>
            <a:r>
              <a:rPr lang="en-AU" dirty="0" smtClean="0">
                <a:solidFill>
                  <a:srgbClr val="000000"/>
                </a:solidFill>
              </a:rPr>
              <a:t>information.</a:t>
            </a:r>
            <a:endParaRPr lang="en-GB" dirty="0">
              <a:solidFill>
                <a:srgbClr val="000000"/>
              </a:solidFill>
            </a:endParaRPr>
          </a:p>
          <a:p>
            <a:pPr>
              <a:buFontTx/>
              <a:buChar char="•"/>
              <a:defRPr/>
            </a:pPr>
            <a:r>
              <a:rPr lang="en-AU" dirty="0">
                <a:solidFill>
                  <a:srgbClr val="000000"/>
                </a:solidFill>
              </a:rPr>
              <a:t>Know best practices for case planning according to the </a:t>
            </a:r>
            <a:r>
              <a:rPr lang="en-AU" dirty="0" smtClean="0">
                <a:solidFill>
                  <a:srgbClr val="000000"/>
                </a:solidFill>
              </a:rPr>
              <a:t>guidelines.</a:t>
            </a:r>
            <a:endParaRPr lang="en-GB" dirty="0">
              <a:solidFill>
                <a:srgbClr val="000000"/>
              </a:solidFill>
            </a:endParaRPr>
          </a:p>
          <a:p>
            <a:pPr>
              <a:buFontTx/>
              <a:buChar char="•"/>
              <a:defRPr/>
            </a:pPr>
            <a:r>
              <a:rPr lang="en-AU" dirty="0">
                <a:solidFill>
                  <a:srgbClr val="000000"/>
                </a:solidFill>
              </a:rPr>
              <a:t>Design a case plan with child and family </a:t>
            </a:r>
            <a:r>
              <a:rPr lang="en-AU" dirty="0" smtClean="0">
                <a:solidFill>
                  <a:srgbClr val="000000"/>
                </a:solidFill>
              </a:rPr>
              <a:t>participation.</a:t>
            </a:r>
            <a:endParaRPr lang="en-GB" dirty="0">
              <a:solidFill>
                <a:srgbClr val="000000"/>
              </a:solidFill>
            </a:endParaRPr>
          </a:p>
          <a:p>
            <a:pPr>
              <a:buFontTx/>
              <a:buChar char="•"/>
              <a:defRPr/>
            </a:pPr>
            <a:r>
              <a:rPr lang="en-AU" dirty="0">
                <a:solidFill>
                  <a:srgbClr val="000000"/>
                </a:solidFill>
              </a:rPr>
              <a:t>Describe </a:t>
            </a:r>
            <a:r>
              <a:rPr lang="en-AU" dirty="0" smtClean="0">
                <a:solidFill>
                  <a:srgbClr val="000000"/>
                </a:solidFill>
              </a:rPr>
              <a:t>case conferencing.</a:t>
            </a:r>
            <a:endParaRPr lang="en-GB" dirty="0">
              <a:solidFill>
                <a:srgbClr val="000000"/>
              </a:solidFill>
            </a:endParaRPr>
          </a:p>
          <a:p>
            <a:pPr>
              <a:defRPr/>
            </a:pPr>
            <a:endParaRPr lang="en-GB" b="1" dirty="0">
              <a:solidFill>
                <a:srgbClr val="000000"/>
              </a:solidFill>
            </a:endParaRPr>
          </a:p>
        </p:txBody>
      </p:sp>
    </p:spTree>
    <p:extLst>
      <p:ext uri="{BB962C8B-B14F-4D97-AF65-F5344CB8AC3E}">
        <p14:creationId xmlns:p14="http://schemas.microsoft.com/office/powerpoint/2010/main" val="3799112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Exercise 1</a:t>
            </a:r>
            <a:endParaRPr lang="en-GB" dirty="0">
              <a:solidFill>
                <a:srgbClr val="000000"/>
              </a:solidFill>
              <a:ea typeface="+mj-ea"/>
            </a:endParaRPr>
          </a:p>
        </p:txBody>
      </p:sp>
      <p:sp>
        <p:nvSpPr>
          <p:cNvPr id="5123" name="Text Placeholder 2"/>
          <p:cNvSpPr>
            <a:spLocks noGrp="1"/>
          </p:cNvSpPr>
          <p:nvPr>
            <p:ph type="body" idx="1"/>
          </p:nvPr>
        </p:nvSpPr>
        <p:spPr/>
        <p:txBody>
          <a:bodyPr/>
          <a:lstStyle/>
          <a:p>
            <a:pPr algn="ctr">
              <a:defRPr/>
            </a:pPr>
            <a:r>
              <a:rPr lang="en-GB" sz="4000" b="1">
                <a:solidFill>
                  <a:srgbClr val="000000"/>
                </a:solidFill>
              </a:rPr>
              <a:t>Introduction</a:t>
            </a:r>
          </a:p>
          <a:p>
            <a:pPr>
              <a:defRPr/>
            </a:pPr>
            <a:endParaRPr lang="en-GB">
              <a:solidFill>
                <a:srgbClr val="000000"/>
              </a:solidFill>
            </a:endParaRPr>
          </a:p>
        </p:txBody>
      </p:sp>
    </p:spTree>
    <p:extLst>
      <p:ext uri="{BB962C8B-B14F-4D97-AF65-F5344CB8AC3E}">
        <p14:creationId xmlns:p14="http://schemas.microsoft.com/office/powerpoint/2010/main" val="6697975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b="1" dirty="0">
                <a:solidFill>
                  <a:srgbClr val="000000"/>
                </a:solidFill>
              </a:rPr>
              <a:t>What is </a:t>
            </a:r>
            <a:r>
              <a:rPr lang="en-US" b="1" dirty="0" smtClean="0">
                <a:solidFill>
                  <a:srgbClr val="000000"/>
                </a:solidFill>
              </a:rPr>
              <a:t>a </a:t>
            </a:r>
            <a:r>
              <a:rPr lang="en-US" b="1" dirty="0">
                <a:solidFill>
                  <a:srgbClr val="000000"/>
                </a:solidFill>
              </a:rPr>
              <a:t>Case Plan? </a:t>
            </a:r>
          </a:p>
        </p:txBody>
      </p:sp>
      <p:sp>
        <p:nvSpPr>
          <p:cNvPr id="2051" name="Rectangle 3"/>
          <p:cNvSpPr>
            <a:spLocks noGrp="1" noChangeArrowheads="1"/>
          </p:cNvSpPr>
          <p:nvPr>
            <p:ph type="body" idx="1"/>
          </p:nvPr>
        </p:nvSpPr>
        <p:spPr>
          <a:xfrm>
            <a:off x="250825" y="1700213"/>
            <a:ext cx="8642350" cy="4392612"/>
          </a:xfrm>
        </p:spPr>
        <p:txBody>
          <a:bodyPr/>
          <a:lstStyle/>
          <a:p>
            <a:pPr marL="0" indent="0" eaLnBrk="1" hangingPunct="1">
              <a:defRPr/>
            </a:pPr>
            <a:r>
              <a:rPr lang="en-GB" dirty="0" smtClean="0">
                <a:solidFill>
                  <a:srgbClr val="000000"/>
                </a:solidFill>
                <a:ea typeface="+mn-ea"/>
              </a:rPr>
              <a:t>A </a:t>
            </a:r>
            <a:r>
              <a:rPr lang="en-GB" b="1" dirty="0" smtClean="0">
                <a:solidFill>
                  <a:srgbClr val="000000"/>
                </a:solidFill>
                <a:ea typeface="+mn-ea"/>
              </a:rPr>
              <a:t>written</a:t>
            </a:r>
            <a:r>
              <a:rPr lang="en-GB" dirty="0" smtClean="0">
                <a:solidFill>
                  <a:srgbClr val="000000"/>
                </a:solidFill>
                <a:ea typeface="+mn-ea"/>
              </a:rPr>
              <a:t> document that lists: </a:t>
            </a:r>
          </a:p>
          <a:p>
            <a:pPr lvl="0">
              <a:buFont typeface="Arial" panose="020B0604020202020204" pitchFamily="34" charset="0"/>
              <a:buChar char="•"/>
            </a:pPr>
            <a:r>
              <a:rPr lang="en-GB" b="1" dirty="0" smtClean="0">
                <a:solidFill>
                  <a:srgbClr val="000000"/>
                </a:solidFill>
              </a:rPr>
              <a:t>Needs</a:t>
            </a:r>
            <a:r>
              <a:rPr lang="en-GB" dirty="0" smtClean="0">
                <a:solidFill>
                  <a:srgbClr val="000000"/>
                </a:solidFill>
              </a:rPr>
              <a:t> </a:t>
            </a:r>
            <a:r>
              <a:rPr lang="en-GB" dirty="0">
                <a:solidFill>
                  <a:srgbClr val="000000"/>
                </a:solidFill>
              </a:rPr>
              <a:t>identified in the </a:t>
            </a:r>
            <a:r>
              <a:rPr lang="en-GB" dirty="0" smtClean="0">
                <a:solidFill>
                  <a:srgbClr val="000000"/>
                </a:solidFill>
              </a:rPr>
              <a:t>assessment</a:t>
            </a:r>
          </a:p>
          <a:p>
            <a:pPr lvl="0">
              <a:buFont typeface="Arial" panose="020B0604020202020204" pitchFamily="34" charset="0"/>
              <a:buChar char="•"/>
            </a:pPr>
            <a:r>
              <a:rPr lang="en-GB" dirty="0" smtClean="0">
                <a:solidFill>
                  <a:srgbClr val="000000"/>
                </a:solidFill>
              </a:rPr>
              <a:t>What should happen to meet the needs (</a:t>
            </a:r>
            <a:r>
              <a:rPr lang="en-GB" b="1" dirty="0" smtClean="0">
                <a:solidFill>
                  <a:srgbClr val="000000"/>
                </a:solidFill>
              </a:rPr>
              <a:t>goal/result/objectives</a:t>
            </a:r>
            <a:r>
              <a:rPr lang="en-GB" dirty="0" smtClean="0">
                <a:solidFill>
                  <a:srgbClr val="000000"/>
                </a:solidFill>
              </a:rPr>
              <a:t>)</a:t>
            </a:r>
            <a:endParaRPr lang="en-GB" dirty="0">
              <a:solidFill>
                <a:srgbClr val="000000"/>
              </a:solidFill>
            </a:endParaRPr>
          </a:p>
          <a:p>
            <a:pPr lvl="0" eaLnBrk="1" hangingPunct="1">
              <a:buFont typeface="Arial" panose="020B0604020202020204" pitchFamily="34" charset="0"/>
              <a:buChar char="•"/>
              <a:defRPr/>
            </a:pPr>
            <a:r>
              <a:rPr lang="en-GB" b="1" dirty="0" smtClean="0">
                <a:solidFill>
                  <a:srgbClr val="000000"/>
                </a:solidFill>
              </a:rPr>
              <a:t>Actions</a:t>
            </a:r>
            <a:r>
              <a:rPr lang="en-GB" dirty="0" smtClean="0">
                <a:solidFill>
                  <a:srgbClr val="000000"/>
                </a:solidFill>
              </a:rPr>
              <a:t> needed to address them:</a:t>
            </a:r>
          </a:p>
          <a:p>
            <a:pPr lvl="1" eaLnBrk="1" hangingPunct="1">
              <a:buFont typeface="Courier New" panose="02070309020205020404" pitchFamily="49" charset="0"/>
              <a:buChar char="o"/>
              <a:defRPr/>
            </a:pPr>
            <a:r>
              <a:rPr lang="en-GB" dirty="0" smtClean="0">
                <a:solidFill>
                  <a:srgbClr val="000000"/>
                </a:solidFill>
              </a:rPr>
              <a:t>In the </a:t>
            </a:r>
            <a:r>
              <a:rPr lang="en-AU" dirty="0" smtClean="0">
                <a:solidFill>
                  <a:srgbClr val="000000"/>
                </a:solidFill>
              </a:rPr>
              <a:t>short</a:t>
            </a:r>
            <a:r>
              <a:rPr lang="en-AU" dirty="0">
                <a:solidFill>
                  <a:srgbClr val="000000"/>
                </a:solidFill>
              </a:rPr>
              <a:t>, medium and long </a:t>
            </a:r>
            <a:r>
              <a:rPr lang="en-AU" dirty="0" smtClean="0">
                <a:solidFill>
                  <a:srgbClr val="000000"/>
                </a:solidFill>
              </a:rPr>
              <a:t>term</a:t>
            </a:r>
          </a:p>
          <a:p>
            <a:pPr lvl="1" eaLnBrk="1" hangingPunct="1">
              <a:buFont typeface="Courier New" panose="02070309020205020404" pitchFamily="49" charset="0"/>
              <a:buChar char="o"/>
              <a:defRPr/>
            </a:pPr>
            <a:r>
              <a:rPr lang="en-AU" dirty="0" smtClean="0">
                <a:solidFill>
                  <a:srgbClr val="000000"/>
                </a:solidFill>
              </a:rPr>
              <a:t>Including </a:t>
            </a:r>
            <a:r>
              <a:rPr lang="en-GB" dirty="0" smtClean="0">
                <a:solidFill>
                  <a:srgbClr val="000000"/>
                </a:solidFill>
              </a:rPr>
              <a:t>direct </a:t>
            </a:r>
            <a:r>
              <a:rPr lang="en-GB" dirty="0">
                <a:solidFill>
                  <a:srgbClr val="000000"/>
                </a:solidFill>
              </a:rPr>
              <a:t>support /services or referrals and/or community </a:t>
            </a:r>
            <a:r>
              <a:rPr lang="en-GB" dirty="0" smtClean="0">
                <a:solidFill>
                  <a:srgbClr val="000000"/>
                </a:solidFill>
              </a:rPr>
              <a:t>interventions. </a:t>
            </a:r>
            <a:endParaRPr lang="en-GB" dirty="0">
              <a:solidFill>
                <a:srgbClr val="000000"/>
              </a:solidFill>
            </a:endParaRPr>
          </a:p>
          <a:p>
            <a:pPr eaLnBrk="1" hangingPunct="1">
              <a:buFont typeface="Arial" panose="020B0604020202020204" pitchFamily="34" charset="0"/>
              <a:buChar char="•"/>
              <a:defRPr/>
            </a:pPr>
            <a:r>
              <a:rPr lang="en-GB" b="1" dirty="0" smtClean="0">
                <a:solidFill>
                  <a:srgbClr val="000000"/>
                </a:solidFill>
              </a:rPr>
              <a:t>Who</a:t>
            </a:r>
            <a:r>
              <a:rPr lang="en-GB" dirty="0" smtClean="0">
                <a:solidFill>
                  <a:srgbClr val="000000"/>
                </a:solidFill>
              </a:rPr>
              <a:t> </a:t>
            </a:r>
            <a:r>
              <a:rPr lang="en-GB" dirty="0">
                <a:solidFill>
                  <a:srgbClr val="000000"/>
                </a:solidFill>
              </a:rPr>
              <a:t>should do the actions. </a:t>
            </a:r>
            <a:endParaRPr lang="en-GB" dirty="0" smtClean="0">
              <a:solidFill>
                <a:srgbClr val="000000"/>
              </a:solidFill>
            </a:endParaRPr>
          </a:p>
          <a:p>
            <a:pPr eaLnBrk="1" hangingPunct="1">
              <a:buFont typeface="Arial" panose="020B0604020202020204" pitchFamily="34" charset="0"/>
              <a:buChar char="•"/>
              <a:defRPr/>
            </a:pPr>
            <a:r>
              <a:rPr lang="en-GB" dirty="0" smtClean="0">
                <a:solidFill>
                  <a:srgbClr val="000000"/>
                </a:solidFill>
              </a:rPr>
              <a:t>Frequency / dates of </a:t>
            </a:r>
            <a:r>
              <a:rPr lang="en-GB" b="1" dirty="0" smtClean="0">
                <a:solidFill>
                  <a:srgbClr val="000000"/>
                </a:solidFill>
              </a:rPr>
              <a:t>follow-ups and reviews</a:t>
            </a:r>
            <a:endParaRPr lang="en-GB" b="1" dirty="0">
              <a:solidFill>
                <a:srgbClr val="000000"/>
              </a:solidFill>
            </a:endParaRPr>
          </a:p>
          <a:p>
            <a:pPr marL="0" lvl="0" indent="0" algn="ctr"/>
            <a:endParaRPr lang="en-GB" sz="1600" dirty="0" smtClean="0">
              <a:solidFill>
                <a:srgbClr val="000000"/>
              </a:solidFill>
            </a:endParaRPr>
          </a:p>
          <a:p>
            <a:pPr marL="0" lvl="0" indent="0" algn="ctr"/>
            <a:r>
              <a:rPr lang="en-GB" sz="1600" dirty="0" smtClean="0">
                <a:solidFill>
                  <a:srgbClr val="000000"/>
                </a:solidFill>
              </a:rPr>
              <a:t>Case Management Guidelines Section 3</a:t>
            </a:r>
          </a:p>
          <a:p>
            <a:pPr marL="0" indent="0" eaLnBrk="1" hangingPunct="1">
              <a:defRPr/>
            </a:pPr>
            <a:endParaRPr lang="en-GB" dirty="0" smtClean="0">
              <a:solidFill>
                <a:srgbClr val="000000"/>
              </a:solidFill>
              <a:ea typeface="+mn-ea"/>
            </a:endParaRPr>
          </a:p>
          <a:p>
            <a:pPr marL="0" indent="0" eaLnBrk="1" hangingPunct="1">
              <a:defRPr/>
            </a:pPr>
            <a:endParaRPr lang="en-GB" dirty="0" smtClean="0">
              <a:solidFill>
                <a:srgbClr val="000000"/>
              </a:solidFill>
              <a:ea typeface="+mn-ea"/>
            </a:endParaRPr>
          </a:p>
          <a:p>
            <a:pPr marL="0" indent="0" eaLnBrk="1" hangingPunct="1">
              <a:defRPr/>
            </a:pPr>
            <a:endParaRPr lang="en-GB" dirty="0">
              <a:solidFill>
                <a:srgbClr val="000000"/>
              </a:solidFill>
              <a:ea typeface="+mn-ea"/>
            </a:endParaRPr>
          </a:p>
          <a:p>
            <a:pPr marL="0" indent="0" algn="ctr" eaLnBrk="1" hangingPunct="1">
              <a:defRPr/>
            </a:pPr>
            <a:r>
              <a:rPr lang="en-GB" sz="1600" dirty="0" smtClean="0">
                <a:solidFill>
                  <a:srgbClr val="000000"/>
                </a:solidFill>
              </a:rPr>
              <a:t>Case Management Guidelines: Section 3</a:t>
            </a:r>
            <a:endParaRPr lang="en-GB" sz="1600" dirty="0" smtClean="0">
              <a:solidFill>
                <a:srgbClr val="000000"/>
              </a:solidFill>
              <a:ea typeface="+mn-ea"/>
            </a:endParaRPr>
          </a:p>
          <a:p>
            <a:pPr eaLnBrk="1" hangingPunct="1">
              <a:buFont typeface="Arial" panose="020B0604020202020204" pitchFamily="34" charset="0"/>
              <a:buChar char="•"/>
              <a:defRPr/>
            </a:pPr>
            <a:endParaRPr lang="en-US" altLang="en-US" dirty="0" smtClean="0">
              <a:solidFill>
                <a:srgbClr val="000000"/>
              </a:solidFill>
              <a:ea typeface="+mn-ea"/>
            </a:endParaRPr>
          </a:p>
        </p:txBody>
      </p:sp>
    </p:spTree>
    <p:extLst>
      <p:ext uri="{BB962C8B-B14F-4D97-AF65-F5344CB8AC3E}">
        <p14:creationId xmlns:p14="http://schemas.microsoft.com/office/powerpoint/2010/main" val="219336309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defRPr/>
            </a:pPr>
            <a:r>
              <a:rPr lang="en-US" b="1">
                <a:solidFill>
                  <a:srgbClr val="000000"/>
                </a:solidFill>
              </a:rPr>
              <a:t>Why Do Case Planning? </a:t>
            </a:r>
            <a:endParaRPr lang="en-GB">
              <a:solidFill>
                <a:srgbClr val="000000"/>
              </a:solidFill>
            </a:endParaRPr>
          </a:p>
        </p:txBody>
      </p:sp>
      <p:sp>
        <p:nvSpPr>
          <p:cNvPr id="3" name="Content Placeholder 2"/>
          <p:cNvSpPr>
            <a:spLocks noGrp="1"/>
          </p:cNvSpPr>
          <p:nvPr>
            <p:ph idx="1"/>
          </p:nvPr>
        </p:nvSpPr>
        <p:spPr>
          <a:xfrm>
            <a:off x="250825" y="1700213"/>
            <a:ext cx="8713788" cy="4392612"/>
          </a:xfrm>
        </p:spPr>
        <p:txBody>
          <a:bodyPr/>
          <a:lstStyle/>
          <a:p>
            <a:pPr>
              <a:buFont typeface="Arial" panose="020B0604020202020204" pitchFamily="34" charset="0"/>
              <a:buChar char="•"/>
              <a:defRPr/>
            </a:pPr>
            <a:r>
              <a:rPr lang="en-US" dirty="0" smtClean="0">
                <a:solidFill>
                  <a:srgbClr val="000000"/>
                </a:solidFill>
                <a:ea typeface="+mn-ea"/>
              </a:rPr>
              <a:t>Provides a </a:t>
            </a:r>
            <a:r>
              <a:rPr lang="en-US" b="1" dirty="0" smtClean="0">
                <a:solidFill>
                  <a:srgbClr val="000000"/>
                </a:solidFill>
                <a:ea typeface="+mn-ea"/>
              </a:rPr>
              <a:t>bridge</a:t>
            </a:r>
            <a:r>
              <a:rPr lang="en-US" dirty="0" smtClean="0">
                <a:solidFill>
                  <a:srgbClr val="000000"/>
                </a:solidFill>
                <a:ea typeface="+mn-ea"/>
              </a:rPr>
              <a:t> </a:t>
            </a:r>
            <a:r>
              <a:rPr lang="en-US" dirty="0">
                <a:solidFill>
                  <a:srgbClr val="000000"/>
                </a:solidFill>
                <a:ea typeface="+mn-ea"/>
              </a:rPr>
              <a:t>between assessment and addressing identified </a:t>
            </a:r>
            <a:r>
              <a:rPr lang="en-US" dirty="0" smtClean="0">
                <a:solidFill>
                  <a:srgbClr val="000000"/>
                </a:solidFill>
                <a:ea typeface="+mn-ea"/>
              </a:rPr>
              <a:t>problems.</a:t>
            </a:r>
          </a:p>
          <a:p>
            <a:pPr marL="0" indent="0">
              <a:defRPr/>
            </a:pPr>
            <a:r>
              <a:rPr lang="en-US" dirty="0" smtClean="0">
                <a:solidFill>
                  <a:srgbClr val="000000"/>
                </a:solidFill>
                <a:ea typeface="+mn-ea"/>
              </a:rPr>
              <a:t> </a:t>
            </a:r>
            <a:endParaRPr lang="en-GB" dirty="0">
              <a:solidFill>
                <a:srgbClr val="000000"/>
              </a:solidFill>
              <a:ea typeface="+mn-ea"/>
            </a:endParaRPr>
          </a:p>
          <a:p>
            <a:pPr>
              <a:buFont typeface="Arial" panose="020B0604020202020204" pitchFamily="34" charset="0"/>
              <a:buChar char="•"/>
              <a:defRPr/>
            </a:pPr>
            <a:r>
              <a:rPr lang="en-US" dirty="0">
                <a:solidFill>
                  <a:srgbClr val="000000"/>
                </a:solidFill>
                <a:ea typeface="+mn-ea"/>
              </a:rPr>
              <a:t>Helps </a:t>
            </a:r>
            <a:r>
              <a:rPr lang="en-US" b="1" dirty="0">
                <a:solidFill>
                  <a:srgbClr val="000000"/>
                </a:solidFill>
                <a:ea typeface="+mn-ea"/>
              </a:rPr>
              <a:t>identify</a:t>
            </a:r>
            <a:r>
              <a:rPr lang="en-US" dirty="0">
                <a:solidFill>
                  <a:srgbClr val="000000"/>
                </a:solidFill>
                <a:ea typeface="+mn-ea"/>
              </a:rPr>
              <a:t> readiness to change, resources </a:t>
            </a:r>
            <a:r>
              <a:rPr lang="en-US" dirty="0" smtClean="0">
                <a:solidFill>
                  <a:srgbClr val="000000"/>
                </a:solidFill>
                <a:ea typeface="+mn-ea"/>
              </a:rPr>
              <a:t>needed, </a:t>
            </a:r>
            <a:r>
              <a:rPr lang="en-US" dirty="0">
                <a:solidFill>
                  <a:srgbClr val="000000"/>
                </a:solidFill>
                <a:ea typeface="+mn-ea"/>
              </a:rPr>
              <a:t>and indicators change has occurred.</a:t>
            </a:r>
            <a:endParaRPr lang="en-GB" dirty="0">
              <a:solidFill>
                <a:srgbClr val="000000"/>
              </a:solidFill>
              <a:ea typeface="+mn-ea"/>
            </a:endParaRPr>
          </a:p>
          <a:p>
            <a:pPr>
              <a:buFont typeface="Arial" panose="020B0604020202020204" pitchFamily="34" charset="0"/>
              <a:buChar char="•"/>
              <a:defRPr/>
            </a:pPr>
            <a:endParaRPr lang="en-US" dirty="0" smtClean="0">
              <a:solidFill>
                <a:srgbClr val="000000"/>
              </a:solidFill>
              <a:ea typeface="+mn-ea"/>
            </a:endParaRPr>
          </a:p>
          <a:p>
            <a:pPr>
              <a:buFont typeface="Arial" panose="020B0604020202020204" pitchFamily="34" charset="0"/>
              <a:buChar char="•"/>
              <a:defRPr/>
            </a:pPr>
            <a:r>
              <a:rPr lang="en-US" dirty="0" smtClean="0">
                <a:solidFill>
                  <a:srgbClr val="000000"/>
                </a:solidFill>
                <a:ea typeface="+mn-ea"/>
              </a:rPr>
              <a:t>Provides </a:t>
            </a:r>
            <a:r>
              <a:rPr lang="en-US" b="1" dirty="0">
                <a:solidFill>
                  <a:srgbClr val="000000"/>
                </a:solidFill>
                <a:ea typeface="+mn-ea"/>
              </a:rPr>
              <a:t>structure</a:t>
            </a:r>
            <a:r>
              <a:rPr lang="en-US" dirty="0">
                <a:solidFill>
                  <a:srgbClr val="000000"/>
                </a:solidFill>
                <a:ea typeface="+mn-ea"/>
              </a:rPr>
              <a:t> </a:t>
            </a:r>
            <a:r>
              <a:rPr lang="en-US" dirty="0" smtClean="0">
                <a:solidFill>
                  <a:srgbClr val="000000"/>
                </a:solidFill>
                <a:ea typeface="+mn-ea"/>
              </a:rPr>
              <a:t>for all involved </a:t>
            </a:r>
            <a:r>
              <a:rPr lang="en-US" dirty="0">
                <a:solidFill>
                  <a:srgbClr val="000000"/>
                </a:solidFill>
                <a:ea typeface="+mn-ea"/>
              </a:rPr>
              <a:t>by clarifying </a:t>
            </a:r>
            <a:r>
              <a:rPr lang="en-US" dirty="0" smtClean="0">
                <a:solidFill>
                  <a:srgbClr val="000000"/>
                </a:solidFill>
                <a:ea typeface="+mn-ea"/>
              </a:rPr>
              <a:t>expectations, guiding </a:t>
            </a:r>
            <a:r>
              <a:rPr lang="en-US" dirty="0">
                <a:solidFill>
                  <a:srgbClr val="000000"/>
                </a:solidFill>
                <a:ea typeface="+mn-ea"/>
              </a:rPr>
              <a:t>decision making and ensuring </a:t>
            </a:r>
            <a:r>
              <a:rPr lang="en-US" dirty="0" smtClean="0">
                <a:solidFill>
                  <a:srgbClr val="000000"/>
                </a:solidFill>
                <a:ea typeface="+mn-ea"/>
              </a:rPr>
              <a:t>participation. </a:t>
            </a:r>
          </a:p>
          <a:p>
            <a:pPr>
              <a:buFont typeface="Arial" panose="020B0604020202020204" pitchFamily="34" charset="0"/>
              <a:buChar char="•"/>
              <a:defRPr/>
            </a:pPr>
            <a:endParaRPr lang="en-GB" dirty="0">
              <a:solidFill>
                <a:srgbClr val="000000"/>
              </a:solidFill>
              <a:ea typeface="+mn-ea"/>
            </a:endParaRPr>
          </a:p>
          <a:p>
            <a:pPr>
              <a:buFont typeface="Arial" panose="020B0604020202020204" pitchFamily="34" charset="0"/>
              <a:buChar char="•"/>
              <a:defRPr/>
            </a:pPr>
            <a:r>
              <a:rPr lang="en-US" b="1" dirty="0">
                <a:solidFill>
                  <a:srgbClr val="000000"/>
                </a:solidFill>
                <a:ea typeface="+mn-ea"/>
              </a:rPr>
              <a:t>Documents</a:t>
            </a:r>
            <a:r>
              <a:rPr lang="en-US" dirty="0">
                <a:solidFill>
                  <a:srgbClr val="000000"/>
                </a:solidFill>
                <a:ea typeface="+mn-ea"/>
              </a:rPr>
              <a:t> interventions and progress made to help </a:t>
            </a:r>
            <a:r>
              <a:rPr lang="en-US" dirty="0" smtClean="0">
                <a:solidFill>
                  <a:srgbClr val="000000"/>
                </a:solidFill>
                <a:ea typeface="+mn-ea"/>
              </a:rPr>
              <a:t>with</a:t>
            </a:r>
            <a:r>
              <a:rPr lang="en-US" b="1" dirty="0" smtClean="0">
                <a:solidFill>
                  <a:srgbClr val="000000"/>
                </a:solidFill>
                <a:ea typeface="+mn-ea"/>
              </a:rPr>
              <a:t> review</a:t>
            </a:r>
            <a:r>
              <a:rPr lang="en-US" dirty="0">
                <a:solidFill>
                  <a:srgbClr val="000000"/>
                </a:solidFill>
                <a:ea typeface="+mn-ea"/>
              </a:rPr>
              <a:t>.</a:t>
            </a:r>
            <a:endParaRPr lang="en-GB" dirty="0">
              <a:solidFill>
                <a:srgbClr val="000000"/>
              </a:solidFill>
              <a:ea typeface="+mn-ea"/>
            </a:endParaRPr>
          </a:p>
          <a:p>
            <a:pPr>
              <a:defRPr/>
            </a:pPr>
            <a:endParaRPr lang="en-GB" dirty="0">
              <a:solidFill>
                <a:srgbClr val="000000"/>
              </a:solidFill>
              <a:ea typeface="+mn-ea"/>
            </a:endParaRPr>
          </a:p>
        </p:txBody>
      </p:sp>
    </p:spTree>
    <p:extLst>
      <p:ext uri="{BB962C8B-B14F-4D97-AF65-F5344CB8AC3E}">
        <p14:creationId xmlns:p14="http://schemas.microsoft.com/office/powerpoint/2010/main" val="358687194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Exercise 3</a:t>
            </a:r>
            <a:endParaRPr lang="en-GB" dirty="0">
              <a:solidFill>
                <a:srgbClr val="000000"/>
              </a:solidFill>
              <a:ea typeface="+mj-ea"/>
            </a:endParaRPr>
          </a:p>
        </p:txBody>
      </p:sp>
      <p:sp>
        <p:nvSpPr>
          <p:cNvPr id="8195" name="Text Placeholder 2"/>
          <p:cNvSpPr>
            <a:spLocks noGrp="1"/>
          </p:cNvSpPr>
          <p:nvPr>
            <p:ph type="body" idx="1"/>
          </p:nvPr>
        </p:nvSpPr>
        <p:spPr/>
        <p:txBody>
          <a:bodyPr/>
          <a:lstStyle/>
          <a:p>
            <a:pPr algn="ctr">
              <a:defRPr/>
            </a:pPr>
            <a:r>
              <a:rPr lang="en-GB" sz="4000" b="1">
                <a:solidFill>
                  <a:srgbClr val="000000"/>
                </a:solidFill>
              </a:rPr>
              <a:t>Understanding Case Planning</a:t>
            </a:r>
          </a:p>
          <a:p>
            <a:pPr>
              <a:defRPr/>
            </a:pPr>
            <a:endParaRPr lang="en-GB">
              <a:solidFill>
                <a:srgbClr val="000000"/>
              </a:solidFill>
            </a:endParaRPr>
          </a:p>
        </p:txBody>
      </p:sp>
    </p:spTree>
    <p:extLst>
      <p:ext uri="{BB962C8B-B14F-4D97-AF65-F5344CB8AC3E}">
        <p14:creationId xmlns:p14="http://schemas.microsoft.com/office/powerpoint/2010/main" val="412454047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50825" y="908050"/>
            <a:ext cx="7777163" cy="720725"/>
          </a:xfrm>
        </p:spPr>
        <p:txBody>
          <a:bodyPr/>
          <a:lstStyle/>
          <a:p>
            <a:pPr>
              <a:defRPr/>
            </a:pPr>
            <a:r>
              <a:rPr lang="en-US" b="1" dirty="0" smtClean="0">
                <a:solidFill>
                  <a:srgbClr val="000000"/>
                </a:solidFill>
              </a:rPr>
              <a:t>SMART Objectives   </a:t>
            </a:r>
            <a:endParaRPr lang="en-GB" dirty="0">
              <a:solidFill>
                <a:srgbClr val="000000"/>
              </a:solidFill>
            </a:endParaRPr>
          </a:p>
        </p:txBody>
      </p:sp>
      <p:sp>
        <p:nvSpPr>
          <p:cNvPr id="7171" name="Content Placeholder 2"/>
          <p:cNvSpPr>
            <a:spLocks noGrp="1"/>
          </p:cNvSpPr>
          <p:nvPr>
            <p:ph idx="1"/>
          </p:nvPr>
        </p:nvSpPr>
        <p:spPr>
          <a:xfrm>
            <a:off x="250825" y="1700213"/>
            <a:ext cx="8523288" cy="4392612"/>
          </a:xfrm>
        </p:spPr>
        <p:txBody>
          <a:bodyPr/>
          <a:lstStyle/>
          <a:p>
            <a:pPr marL="0" indent="0">
              <a:defRPr/>
            </a:pPr>
            <a:r>
              <a:rPr lang="en-US" altLang="en-US" dirty="0" smtClean="0">
                <a:solidFill>
                  <a:srgbClr val="000000"/>
                </a:solidFill>
                <a:ea typeface="+mn-ea"/>
              </a:rPr>
              <a:t>Identify an overall child protection </a:t>
            </a:r>
            <a:r>
              <a:rPr lang="en-US" altLang="en-US" b="1" dirty="0" smtClean="0">
                <a:solidFill>
                  <a:srgbClr val="000000"/>
                </a:solidFill>
                <a:ea typeface="+mn-ea"/>
              </a:rPr>
              <a:t>goal/result</a:t>
            </a:r>
            <a:r>
              <a:rPr lang="en-US" altLang="en-US" dirty="0" smtClean="0">
                <a:solidFill>
                  <a:srgbClr val="000000"/>
                </a:solidFill>
                <a:ea typeface="+mn-ea"/>
              </a:rPr>
              <a:t> (agreed by all) that is </a:t>
            </a:r>
            <a:r>
              <a:rPr lang="en-US" altLang="en-US" b="1" dirty="0" smtClean="0">
                <a:solidFill>
                  <a:srgbClr val="000000"/>
                </a:solidFill>
                <a:ea typeface="+mn-ea"/>
              </a:rPr>
              <a:t>SMART</a:t>
            </a:r>
            <a:r>
              <a:rPr lang="en-US" altLang="en-US" dirty="0" smtClean="0">
                <a:solidFill>
                  <a:srgbClr val="000000"/>
                </a:solidFill>
                <a:ea typeface="+mn-ea"/>
              </a:rPr>
              <a:t>. </a:t>
            </a:r>
            <a:endParaRPr lang="en-GB" altLang="en-US" dirty="0" smtClean="0">
              <a:solidFill>
                <a:srgbClr val="000000"/>
              </a:solidFill>
              <a:ea typeface="+mn-ea"/>
            </a:endParaRPr>
          </a:p>
          <a:p>
            <a:pPr>
              <a:defRPr/>
            </a:pPr>
            <a:endParaRPr lang="en-GB" altLang="en-US" dirty="0" smtClean="0">
              <a:solidFill>
                <a:srgbClr val="000000"/>
              </a:solidFill>
              <a:ea typeface="+mn-ea"/>
              <a:cs typeface="David" pitchFamily="34" charset="-79"/>
            </a:endParaRPr>
          </a:p>
          <a:p>
            <a:pPr lvl="2">
              <a:defRPr/>
            </a:pPr>
            <a:r>
              <a:rPr lang="en-GB" altLang="en-US" b="1" dirty="0" smtClean="0">
                <a:solidFill>
                  <a:srgbClr val="000000"/>
                </a:solidFill>
                <a:cs typeface="David" pitchFamily="34" charset="-79"/>
              </a:rPr>
              <a:t>S	</a:t>
            </a:r>
            <a:r>
              <a:rPr lang="en-GB" altLang="en-US" dirty="0" smtClean="0">
                <a:solidFill>
                  <a:srgbClr val="000000"/>
                </a:solidFill>
                <a:cs typeface="David" pitchFamily="34" charset="-79"/>
              </a:rPr>
              <a:t>Specific</a:t>
            </a:r>
          </a:p>
          <a:p>
            <a:pPr lvl="2">
              <a:defRPr/>
            </a:pPr>
            <a:r>
              <a:rPr lang="en-GB" altLang="en-US" b="1" dirty="0" smtClean="0">
                <a:solidFill>
                  <a:srgbClr val="000000"/>
                </a:solidFill>
                <a:cs typeface="David" pitchFamily="34" charset="-79"/>
              </a:rPr>
              <a:t>M	</a:t>
            </a:r>
            <a:r>
              <a:rPr lang="en-GB" altLang="en-US" dirty="0" smtClean="0">
                <a:solidFill>
                  <a:srgbClr val="000000"/>
                </a:solidFill>
                <a:cs typeface="David" pitchFamily="34" charset="-79"/>
              </a:rPr>
              <a:t>Measurable</a:t>
            </a:r>
          </a:p>
          <a:p>
            <a:pPr lvl="2">
              <a:defRPr/>
            </a:pPr>
            <a:r>
              <a:rPr lang="en-GB" altLang="en-US" b="1" dirty="0" smtClean="0">
                <a:solidFill>
                  <a:srgbClr val="000000"/>
                </a:solidFill>
                <a:cs typeface="David" pitchFamily="34" charset="-79"/>
              </a:rPr>
              <a:t>A	</a:t>
            </a:r>
            <a:r>
              <a:rPr lang="en-GB" altLang="en-US" dirty="0" smtClean="0">
                <a:solidFill>
                  <a:srgbClr val="000000"/>
                </a:solidFill>
                <a:cs typeface="David" pitchFamily="34" charset="-79"/>
              </a:rPr>
              <a:t>Achievable / Agreed Upon</a:t>
            </a:r>
          </a:p>
          <a:p>
            <a:pPr lvl="2">
              <a:defRPr/>
            </a:pPr>
            <a:r>
              <a:rPr lang="en-GB" altLang="en-US" b="1" dirty="0" smtClean="0">
                <a:solidFill>
                  <a:srgbClr val="000000"/>
                </a:solidFill>
                <a:cs typeface="David" pitchFamily="34" charset="-79"/>
              </a:rPr>
              <a:t>R	</a:t>
            </a:r>
            <a:r>
              <a:rPr lang="en-GB" altLang="en-US" dirty="0" smtClean="0">
                <a:solidFill>
                  <a:srgbClr val="000000"/>
                </a:solidFill>
                <a:cs typeface="David" pitchFamily="34" charset="-79"/>
              </a:rPr>
              <a:t>Realistic / Relevant</a:t>
            </a:r>
          </a:p>
          <a:p>
            <a:pPr lvl="2">
              <a:defRPr/>
            </a:pPr>
            <a:r>
              <a:rPr lang="en-GB" altLang="en-US" b="1" dirty="0" smtClean="0">
                <a:solidFill>
                  <a:srgbClr val="000000"/>
                </a:solidFill>
                <a:cs typeface="David" pitchFamily="34" charset="-79"/>
              </a:rPr>
              <a:t>T	</a:t>
            </a:r>
            <a:r>
              <a:rPr lang="en-GB" altLang="en-US" dirty="0" smtClean="0">
                <a:solidFill>
                  <a:srgbClr val="000000"/>
                </a:solidFill>
                <a:cs typeface="David" pitchFamily="34" charset="-79"/>
              </a:rPr>
              <a:t>Time bound</a:t>
            </a:r>
          </a:p>
        </p:txBody>
      </p:sp>
    </p:spTree>
    <p:extLst>
      <p:ext uri="{BB962C8B-B14F-4D97-AF65-F5344CB8AC3E}">
        <p14:creationId xmlns:p14="http://schemas.microsoft.com/office/powerpoint/2010/main" val="14216557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7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defRPr/>
            </a:pPr>
            <a:r>
              <a:rPr lang="en-US" b="1">
                <a:solidFill>
                  <a:srgbClr val="000000"/>
                </a:solidFill>
              </a:rPr>
              <a:t>Examples of Goals</a:t>
            </a:r>
            <a:endParaRPr lang="en-GB" b="1">
              <a:solidFill>
                <a:srgbClr val="000000"/>
              </a:solidFill>
            </a:endParaRPr>
          </a:p>
        </p:txBody>
      </p:sp>
      <p:sp>
        <p:nvSpPr>
          <p:cNvPr id="8195" name="Content Placeholder 2"/>
          <p:cNvSpPr>
            <a:spLocks noGrp="1"/>
          </p:cNvSpPr>
          <p:nvPr>
            <p:ph idx="1"/>
          </p:nvPr>
        </p:nvSpPr>
        <p:spPr>
          <a:xfrm>
            <a:off x="234950" y="1700213"/>
            <a:ext cx="8521700" cy="4392612"/>
          </a:xfrm>
        </p:spPr>
        <p:txBody>
          <a:bodyPr/>
          <a:lstStyle/>
          <a:p>
            <a:pPr marL="457200" indent="-457200">
              <a:buFont typeface="Calibri" pitchFamily="34" charset="0"/>
              <a:buAutoNum type="arabicPeriod"/>
              <a:defRPr/>
            </a:pPr>
            <a:r>
              <a:rPr lang="en-US" altLang="en-US" dirty="0" smtClean="0">
                <a:solidFill>
                  <a:srgbClr val="000000"/>
                </a:solidFill>
                <a:ea typeface="ＭＳ Ｐゴシック" pitchFamily="34" charset="-128"/>
              </a:rPr>
              <a:t>Decrease the bullying </a:t>
            </a:r>
            <a:r>
              <a:rPr lang="en-US" altLang="en-US" b="1" dirty="0" smtClean="0">
                <a:solidFill>
                  <a:srgbClr val="000000"/>
                </a:solidFill>
                <a:ea typeface="ＭＳ Ｐゴシック" pitchFamily="34" charset="-128"/>
              </a:rPr>
              <a:t>Brenda</a:t>
            </a:r>
            <a:r>
              <a:rPr lang="en-US" altLang="en-US" dirty="0" smtClean="0">
                <a:solidFill>
                  <a:srgbClr val="000000"/>
                </a:solidFill>
                <a:ea typeface="ＭＳ Ｐゴシック" pitchFamily="34" charset="-128"/>
              </a:rPr>
              <a:t> experiences at school and increase her well-being and school attendance by end of term. </a:t>
            </a:r>
            <a:endParaRPr lang="en-GB" altLang="en-US" dirty="0" smtClean="0">
              <a:solidFill>
                <a:srgbClr val="000000"/>
              </a:solidFill>
              <a:ea typeface="ＭＳ Ｐゴシック" pitchFamily="34" charset="-128"/>
            </a:endParaRPr>
          </a:p>
          <a:p>
            <a:pPr marL="457200" indent="-457200">
              <a:buFont typeface="Calibri" pitchFamily="34" charset="0"/>
              <a:buAutoNum type="arabicPeriod"/>
              <a:defRPr/>
            </a:pPr>
            <a:r>
              <a:rPr lang="en-US" altLang="en-US" dirty="0" smtClean="0">
                <a:solidFill>
                  <a:srgbClr val="000000"/>
                </a:solidFill>
                <a:ea typeface="ＭＳ Ｐゴシック" pitchFamily="34" charset="-128"/>
              </a:rPr>
              <a:t>Provide </a:t>
            </a:r>
            <a:r>
              <a:rPr lang="en-US" altLang="en-US" b="1" dirty="0" smtClean="0">
                <a:solidFill>
                  <a:srgbClr val="000000"/>
                </a:solidFill>
                <a:ea typeface="ＭＳ Ｐゴシック" pitchFamily="34" charset="-128"/>
              </a:rPr>
              <a:t>James</a:t>
            </a:r>
            <a:r>
              <a:rPr lang="en-US" altLang="en-US" dirty="0" smtClean="0">
                <a:solidFill>
                  <a:srgbClr val="000000"/>
                </a:solidFill>
                <a:ea typeface="ＭＳ Ｐゴシック" pitchFamily="34" charset="-128"/>
              </a:rPr>
              <a:t> (16) with a safe place to stay and means of meeting his basic and psychosocial needs while his brother’s mental health stabilizes and accommodation where James, his brother, and his brother’s wife and new baby can all live together(3 months). </a:t>
            </a:r>
            <a:endParaRPr lang="en-GB" altLang="en-US" dirty="0" smtClean="0">
              <a:solidFill>
                <a:srgbClr val="000000"/>
              </a:solidFill>
              <a:ea typeface="ＭＳ Ｐゴシック" pitchFamily="34" charset="-128"/>
            </a:endParaRPr>
          </a:p>
          <a:p>
            <a:pPr marL="457200" indent="-457200">
              <a:buFont typeface="Calibri" pitchFamily="34" charset="0"/>
              <a:buAutoNum type="arabicPeriod"/>
              <a:defRPr/>
            </a:pPr>
            <a:r>
              <a:rPr lang="en-US" altLang="en-US" dirty="0" smtClean="0">
                <a:solidFill>
                  <a:srgbClr val="000000"/>
                </a:solidFill>
                <a:ea typeface="ＭＳ Ｐゴシック" pitchFamily="34" charset="-128"/>
              </a:rPr>
              <a:t>Address the safety risks from </a:t>
            </a:r>
            <a:r>
              <a:rPr lang="en-US" altLang="en-US" b="1" dirty="0" err="1" smtClean="0">
                <a:solidFill>
                  <a:srgbClr val="000000"/>
                </a:solidFill>
                <a:ea typeface="ＭＳ Ｐゴシック" pitchFamily="34" charset="-128"/>
              </a:rPr>
              <a:t>Hawa’s</a:t>
            </a:r>
            <a:r>
              <a:rPr lang="en-US" altLang="en-US" dirty="0" smtClean="0">
                <a:solidFill>
                  <a:srgbClr val="000000"/>
                </a:solidFill>
                <a:ea typeface="ＭＳ Ｐゴシック" pitchFamily="34" charset="-128"/>
              </a:rPr>
              <a:t> father with immediate effect and </a:t>
            </a:r>
            <a:r>
              <a:rPr lang="en-US" altLang="en-US" dirty="0" err="1" smtClean="0">
                <a:solidFill>
                  <a:srgbClr val="000000"/>
                </a:solidFill>
                <a:ea typeface="ＭＳ Ｐゴシック" pitchFamily="34" charset="-128"/>
              </a:rPr>
              <a:t>mobilise</a:t>
            </a:r>
            <a:r>
              <a:rPr lang="en-US" altLang="en-US" dirty="0" smtClean="0">
                <a:solidFill>
                  <a:srgbClr val="000000"/>
                </a:solidFill>
                <a:ea typeface="ＭＳ Ｐゴシック" pitchFamily="34" charset="-128"/>
              </a:rPr>
              <a:t> community resources to support them over the next three months.</a:t>
            </a: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27041299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1749</Words>
  <Application>Microsoft Macintosh PowerPoint</Application>
  <PresentationFormat>On-screen Show (4:3)</PresentationFormat>
  <Paragraphs>226</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Session 3: Case Planning</vt:lpstr>
      <vt:lpstr>PowerPoint Presentation</vt:lpstr>
      <vt:lpstr>Module Aim and Learning Outcomes</vt:lpstr>
      <vt:lpstr>Exercise 1</vt:lpstr>
      <vt:lpstr>What is a Case Plan? </vt:lpstr>
      <vt:lpstr>Why Do Case Planning? </vt:lpstr>
      <vt:lpstr>Exercise 3</vt:lpstr>
      <vt:lpstr>SMART Objectives   </vt:lpstr>
      <vt:lpstr>Examples of Goals</vt:lpstr>
      <vt:lpstr>Examples of Activities</vt:lpstr>
      <vt:lpstr>Examples of Activities…</vt:lpstr>
      <vt:lpstr>Examples of Services / Resources </vt:lpstr>
      <vt:lpstr>Approaches to Case Planning </vt:lpstr>
      <vt:lpstr>Examples of Twin Track Planning: </vt:lpstr>
      <vt:lpstr>Permanency Planning </vt:lpstr>
      <vt:lpstr>KEY LEARNING POINTS</vt:lpstr>
      <vt:lpstr>PowerPoint Presentation</vt:lpstr>
      <vt:lpstr>Exercise 4</vt:lpstr>
      <vt:lpstr>Case Planning Meetings </vt:lpstr>
      <vt:lpstr>Steps to Take </vt:lpstr>
      <vt:lpstr>Ensuring child/family’s meaningful participation</vt:lpstr>
      <vt:lpstr>Talking About Harmful Practices</vt:lpstr>
      <vt:lpstr>PAIR WORK QUESTIONS</vt:lpstr>
      <vt:lpstr>What are Case Conferences? </vt:lpstr>
      <vt:lpstr>PowerPoint Presentation</vt:lpstr>
      <vt:lpstr>PAIR WORK QUESTIONS </vt:lpstr>
      <vt:lpstr>Best Practices for Case Conferences</vt:lpstr>
      <vt:lpstr>PowerPoint Presentation</vt:lpstr>
      <vt:lpstr>KEY LEARNING POINTS</vt:lpstr>
      <vt:lpstr>PowerPoint Presentation</vt:lpstr>
      <vt:lpstr>Module Aim and Learning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Planning</dc:title>
  <dc:creator>Camilla Jones</dc:creator>
  <cp:lastModifiedBy>Sandra Maignant</cp:lastModifiedBy>
  <cp:revision>31</cp:revision>
  <dcterms:created xsi:type="dcterms:W3CDTF">2014-02-04T13:13:39Z</dcterms:created>
  <dcterms:modified xsi:type="dcterms:W3CDTF">2014-06-06T15:55:20Z</dcterms:modified>
</cp:coreProperties>
</file>