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xls" ContentType="application/vnd.ms-exce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6"/>
  </p:notesMasterIdLst>
  <p:sldIdLst>
    <p:sldId id="257" r:id="rId2"/>
    <p:sldId id="260" r:id="rId3"/>
    <p:sldId id="330" r:id="rId4"/>
    <p:sldId id="261" r:id="rId5"/>
    <p:sldId id="263" r:id="rId6"/>
    <p:sldId id="265" r:id="rId7"/>
    <p:sldId id="264" r:id="rId8"/>
    <p:sldId id="266" r:id="rId9"/>
    <p:sldId id="267" r:id="rId10"/>
    <p:sldId id="268" r:id="rId11"/>
    <p:sldId id="269" r:id="rId12"/>
    <p:sldId id="338" r:id="rId13"/>
    <p:sldId id="334" r:id="rId14"/>
    <p:sldId id="335" r:id="rId15"/>
    <p:sldId id="336" r:id="rId16"/>
    <p:sldId id="339" r:id="rId17"/>
    <p:sldId id="270" r:id="rId18"/>
    <p:sldId id="331" r:id="rId19"/>
    <p:sldId id="271" r:id="rId20"/>
    <p:sldId id="272" r:id="rId21"/>
    <p:sldId id="273" r:id="rId22"/>
    <p:sldId id="274" r:id="rId23"/>
    <p:sldId id="341" r:id="rId24"/>
    <p:sldId id="340" r:id="rId25"/>
    <p:sldId id="275" r:id="rId26"/>
    <p:sldId id="342" r:id="rId27"/>
    <p:sldId id="343" r:id="rId28"/>
    <p:sldId id="345" r:id="rId29"/>
    <p:sldId id="346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347" r:id="rId38"/>
    <p:sldId id="285" r:id="rId39"/>
    <p:sldId id="332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348" r:id="rId49"/>
    <p:sldId id="294" r:id="rId50"/>
    <p:sldId id="295" r:id="rId51"/>
    <p:sldId id="296" r:id="rId52"/>
    <p:sldId id="297" r:id="rId53"/>
    <p:sldId id="298" r:id="rId54"/>
    <p:sldId id="299" r:id="rId55"/>
    <p:sldId id="300" r:id="rId56"/>
    <p:sldId id="301" r:id="rId57"/>
    <p:sldId id="302" r:id="rId58"/>
    <p:sldId id="303" r:id="rId59"/>
    <p:sldId id="304" r:id="rId60"/>
    <p:sldId id="305" r:id="rId61"/>
    <p:sldId id="306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50" r:id="rId73"/>
    <p:sldId id="349" r:id="rId74"/>
    <p:sldId id="329" r:id="rId7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2" autoAdjust="0"/>
    <p:restoredTop sz="94569" autoAdjust="0"/>
  </p:normalViewPr>
  <p:slideViewPr>
    <p:cSldViewPr>
      <p:cViewPr varScale="1">
        <p:scale>
          <a:sx n="89" d="100"/>
          <a:sy n="89" d="100"/>
        </p:scale>
        <p:origin x="-160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3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theme" Target="theme/theme1.xml"/><Relationship Id="rId81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notesMaster" Target="notesMasters/notesMaster1.xml"/><Relationship Id="rId77" Type="http://schemas.openxmlformats.org/officeDocument/2006/relationships/printerSettings" Target="printerSettings/printerSettings1.bin"/><Relationship Id="rId78" Type="http://schemas.openxmlformats.org/officeDocument/2006/relationships/presProps" Target="presProps.xml"/><Relationship Id="rId79" Type="http://schemas.openxmlformats.org/officeDocument/2006/relationships/viewProps" Target="viewProp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967A57-C492-4159-A17C-3423194D2EC6}" type="datetimeFigureOut">
              <a:rPr lang="en-GB" smtClean="0"/>
              <a:t>06/06/2014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CF8320-A38F-441F-8B27-7643A4E83B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822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6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06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A593D7F0-3A1C-4F44-8CC2-69750E541D93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5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05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9B7B62E4-5AAB-4B64-AB3B-5C5E65CC4F92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46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09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F39C550C-7969-4A60-A1EB-A3BE0A9144CC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69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399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8D60E8F-1E5C-4A2B-918D-588FD1607C84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20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0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00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D3AE552-622D-4BDD-99DD-586FF90C8D26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22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1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01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7D1D5E96-97B3-486D-97CF-3C3DD1286E33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28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2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02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00630D5-26DF-419A-9E0B-11C9DDD7BD59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34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3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03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4B926126-BAE1-4F5B-8ACA-DADA102D5932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35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4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04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21895858-93E0-4598-A823-74AD7B4EDA57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45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2449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6729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684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8352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128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6244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5953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1399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4280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507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4459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3980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oleObject1.bin"/><Relationship Id="rId5" Type="http://schemas.openxmlformats.org/officeDocument/2006/relationships/oleObject" Target="../embeddings/Microsoft_Excel_97_-_2004_Worksheet1.xls"/><Relationship Id="rId6" Type="http://schemas.openxmlformats.org/officeDocument/2006/relationships/image" Target="../media/image7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wp.gov.uk/docs/early-intervention-next-steps.pdf" TargetMode="External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dwp.gov.uk/docs/early-intervention-next-steps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dwp.gov.uk/docs/early-intervention-next-steps.pdf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em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en-GB" sz="5400" b="1" dirty="0">
                <a:solidFill>
                  <a:schemeClr val="tx1"/>
                </a:solidFill>
              </a:rPr>
              <a:t>Foundations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GB" b="1" dirty="0">
                <a:solidFill>
                  <a:schemeClr val="tx1"/>
                </a:solidFill>
              </a:rPr>
              <a:t>Module A: Foundations</a:t>
            </a:r>
          </a:p>
          <a:p>
            <a:pPr>
              <a:defRPr/>
            </a:pPr>
            <a:endParaRPr lang="en-GB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GB" b="1" dirty="0">
                <a:solidFill>
                  <a:schemeClr val="tx1"/>
                </a:solidFill>
              </a:rPr>
              <a:t>Case Management Training</a:t>
            </a:r>
          </a:p>
        </p:txBody>
      </p:sp>
    </p:spTree>
    <p:extLst>
      <p:ext uri="{BB962C8B-B14F-4D97-AF65-F5344CB8AC3E}">
        <p14:creationId xmlns:p14="http://schemas.microsoft.com/office/powerpoint/2010/main" val="2948689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50825" y="1125538"/>
            <a:ext cx="8424863" cy="720725"/>
          </a:xfrm>
        </p:spPr>
        <p:txBody>
          <a:bodyPr/>
          <a:lstStyle/>
          <a:p>
            <a:pPr>
              <a:defRPr/>
            </a:pPr>
            <a:r>
              <a:rPr lang="en-GB" b="1" dirty="0">
                <a:solidFill>
                  <a:schemeClr val="tx1"/>
                </a:solidFill>
              </a:rPr>
              <a:t>When what is in the best interest of the child conflicts with cultural values or practices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Before making a decision:</a:t>
            </a:r>
          </a:p>
          <a:p>
            <a:pPr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 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Carefully assess risk</a:t>
            </a:r>
          </a:p>
          <a:p>
            <a:pPr>
              <a:buFont typeface="Wingdings" pitchFamily="2" charset="2"/>
              <a:buChar char="ü"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Always respect the principles of: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Do no harm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Best interests of the child.</a:t>
            </a:r>
          </a:p>
          <a:p>
            <a:pPr algn="ctr">
              <a:defRPr/>
            </a:pPr>
            <a:r>
              <a:rPr lang="en-GB" altLang="en-US" sz="1600" dirty="0">
                <a:solidFill>
                  <a:schemeClr val="tx1"/>
                </a:solidFill>
                <a:ea typeface="ＭＳ Ｐゴシック" pitchFamily="34" charset="-128"/>
              </a:rPr>
              <a:t>Case Management Guidelines: Section </a:t>
            </a:r>
            <a:r>
              <a:rPr lang="en-GB" altLang="en-US" sz="1600" dirty="0" smtClean="0">
                <a:solidFill>
                  <a:schemeClr val="tx1"/>
                </a:solidFill>
                <a:ea typeface="ＭＳ Ｐゴシック" pitchFamily="34" charset="-128"/>
              </a:rPr>
              <a:t>1</a:t>
            </a:r>
            <a:endParaRPr lang="en-GB" altLang="en-US" sz="1600" dirty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2658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50825" y="1052513"/>
            <a:ext cx="8497888" cy="720725"/>
          </a:xfrm>
        </p:spPr>
        <p:txBody>
          <a:bodyPr/>
          <a:lstStyle/>
          <a:p>
            <a:pPr>
              <a:defRPr/>
            </a:pPr>
            <a:r>
              <a:rPr lang="en-GB" b="1" dirty="0">
                <a:solidFill>
                  <a:schemeClr val="tx1"/>
                </a:solidFill>
              </a:rPr>
              <a:t>It may be difficult to identify solutions that are seen as acceptable to the family or community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z="2800" dirty="0" smtClean="0">
                <a:solidFill>
                  <a:schemeClr val="tx1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endParaRPr lang="en-GB" altLang="en-US" sz="28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sz="2800" dirty="0" smtClean="0">
                <a:solidFill>
                  <a:schemeClr val="tx1"/>
                </a:solidFill>
                <a:ea typeface="ＭＳ Ｐゴシック" pitchFamily="34" charset="-128"/>
              </a:rPr>
              <a:t>Make every effort to work with children and families to identify:</a:t>
            </a:r>
          </a:p>
          <a:p>
            <a:pPr>
              <a:defRPr/>
            </a:pPr>
            <a:r>
              <a:rPr lang="en-GB" altLang="en-US" sz="2800" dirty="0" smtClean="0">
                <a:solidFill>
                  <a:schemeClr val="tx1"/>
                </a:solidFill>
                <a:ea typeface="ＭＳ Ｐゴシック" pitchFamily="34" charset="-128"/>
              </a:rPr>
              <a:t> </a:t>
            </a:r>
          </a:p>
          <a:p>
            <a:pPr>
              <a:buFontTx/>
              <a:buChar char="•"/>
              <a:defRPr/>
            </a:pPr>
            <a:r>
              <a:rPr lang="en-GB" altLang="en-US" sz="2800" dirty="0" smtClean="0">
                <a:solidFill>
                  <a:schemeClr val="tx1"/>
                </a:solidFill>
                <a:ea typeface="ＭＳ Ｐゴシック" pitchFamily="34" charset="-128"/>
              </a:rPr>
              <a:t>Culturally acceptable solutions </a:t>
            </a:r>
          </a:p>
          <a:p>
            <a:pPr>
              <a:buFontTx/>
              <a:buChar char="•"/>
              <a:defRPr/>
            </a:pPr>
            <a:r>
              <a:rPr lang="en-GB" altLang="en-US" sz="2800" dirty="0" smtClean="0">
                <a:solidFill>
                  <a:schemeClr val="tx1"/>
                </a:solidFill>
                <a:ea typeface="ＭＳ Ｐゴシック" pitchFamily="34" charset="-128"/>
              </a:rPr>
              <a:t>That also uphold the rights of children.   </a:t>
            </a:r>
          </a:p>
          <a:p>
            <a:pPr algn="ctr">
              <a:defRPr/>
            </a:pPr>
            <a:endParaRPr lang="en-GB" altLang="en-US" sz="16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algn="ctr">
              <a:defRPr/>
            </a:pPr>
            <a:endParaRPr lang="en-GB" altLang="en-US" sz="1600" dirty="0">
              <a:solidFill>
                <a:schemeClr val="tx1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en-GB" altLang="en-US" sz="1600" dirty="0" smtClean="0">
                <a:solidFill>
                  <a:schemeClr val="tx1"/>
                </a:solidFill>
                <a:ea typeface="ＭＳ Ｐゴシック" pitchFamily="34" charset="-128"/>
              </a:rPr>
              <a:t>Case </a:t>
            </a:r>
            <a:r>
              <a:rPr lang="en-GB" altLang="en-US" sz="1600" dirty="0">
                <a:solidFill>
                  <a:schemeClr val="tx1"/>
                </a:solidFill>
                <a:ea typeface="ＭＳ Ｐゴシック" pitchFamily="34" charset="-128"/>
              </a:rPr>
              <a:t>Management Guidelines: Section </a:t>
            </a:r>
            <a:r>
              <a:rPr lang="en-GB" altLang="en-US" sz="1600" dirty="0" smtClean="0">
                <a:solidFill>
                  <a:schemeClr val="tx1"/>
                </a:solidFill>
                <a:ea typeface="ＭＳ Ｐゴシック" pitchFamily="34" charset="-128"/>
              </a:rPr>
              <a:t>1</a:t>
            </a:r>
            <a:endParaRPr lang="en-GB" altLang="en-US" sz="1600" dirty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92859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smtClean="0">
                <a:solidFill>
                  <a:schemeClr val="tx1"/>
                </a:solidFill>
              </a:rPr>
              <a:t>KEY LEARNING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r>
              <a:rPr lang="en-GB" dirty="0" smtClean="0">
                <a:solidFill>
                  <a:schemeClr val="tx1"/>
                </a:solidFill>
              </a:rPr>
              <a:t>To make holistic assessments and case plans that are relevant and effective using local methods:</a:t>
            </a:r>
          </a:p>
          <a:p>
            <a:pPr marL="0" indent="0">
              <a:defRPr/>
            </a:pPr>
            <a:endParaRPr lang="en-GB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en-GB" dirty="0" smtClean="0">
                <a:solidFill>
                  <a:schemeClr val="tx1"/>
                </a:solidFill>
              </a:rPr>
              <a:t>Understand how you may judge others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en-GB" dirty="0" smtClean="0">
                <a:solidFill>
                  <a:schemeClr val="tx1"/>
                </a:solidFill>
              </a:rPr>
              <a:t>Be aware of and respect diversity</a:t>
            </a:r>
          </a:p>
          <a:p>
            <a:pPr>
              <a:defRPr/>
            </a:pPr>
            <a:endParaRPr lang="en-GB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GB" dirty="0" smtClean="0">
                <a:solidFill>
                  <a:schemeClr val="tx1"/>
                </a:solidFill>
              </a:rPr>
              <a:t>When local practices conflict with the child’s best interests: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GB" dirty="0" smtClean="0">
                <a:solidFill>
                  <a:schemeClr val="tx1"/>
                </a:solidFill>
              </a:rPr>
              <a:t>Assess risk using the case management principles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GB" dirty="0" smtClean="0">
                <a:solidFill>
                  <a:schemeClr val="tx1"/>
                </a:solidFill>
              </a:rPr>
              <a:t>Continue to work with the child, family and community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056"/>
            <a:ext cx="1466200" cy="1440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446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4724400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chemeClr val="tx1"/>
                </a:solidFill>
                <a:ea typeface="+mj-ea"/>
              </a:rPr>
              <a:t>Exercise 3 – Session 1</a:t>
            </a:r>
            <a:endParaRPr lang="en-GB" dirty="0">
              <a:solidFill>
                <a:schemeClr val="tx1"/>
              </a:solidFill>
              <a:ea typeface="+mj-ea"/>
            </a:endParaRPr>
          </a:p>
        </p:txBody>
      </p:sp>
      <p:sp>
        <p:nvSpPr>
          <p:cNvPr id="53251" name="Text Placeholder 2"/>
          <p:cNvSpPr>
            <a:spLocks noGrp="1"/>
          </p:cNvSpPr>
          <p:nvPr>
            <p:ph type="body" idx="1"/>
          </p:nvPr>
        </p:nvSpPr>
        <p:spPr>
          <a:xfrm>
            <a:off x="827088" y="4832350"/>
            <a:ext cx="7772400" cy="1500188"/>
          </a:xfrm>
        </p:spPr>
        <p:txBody>
          <a:bodyPr/>
          <a:lstStyle/>
          <a:p>
            <a:pPr algn="ctr">
              <a:defRPr/>
            </a:pPr>
            <a:r>
              <a:rPr lang="en-GB" sz="4000" b="1" dirty="0">
                <a:solidFill>
                  <a:schemeClr val="tx1"/>
                </a:solidFill>
              </a:rPr>
              <a:t>Protective Environment</a:t>
            </a:r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871538"/>
            <a:ext cx="3024188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98863" y="4576763"/>
            <a:ext cx="1801812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dirty="0">
                <a:solidFill>
                  <a:srgbClr val="FFFFFF"/>
                </a:solidFill>
              </a:rPr>
              <a:t>Photo: Keeping Children Safe </a:t>
            </a:r>
          </a:p>
        </p:txBody>
      </p:sp>
    </p:spTree>
    <p:extLst>
      <p:ext uri="{BB962C8B-B14F-4D97-AF65-F5344CB8AC3E}">
        <p14:creationId xmlns:p14="http://schemas.microsoft.com/office/powerpoint/2010/main" val="450629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24863" cy="720725"/>
          </a:xfrm>
        </p:spPr>
        <p:txBody>
          <a:bodyPr/>
          <a:lstStyle/>
          <a:p>
            <a:pPr>
              <a:defRPr/>
            </a:pPr>
            <a:r>
              <a:rPr lang="en-GB" sz="2800" b="1">
                <a:solidFill>
                  <a:schemeClr val="tx1"/>
                </a:solidFill>
              </a:rPr>
              <a:t>Protective Environment</a:t>
            </a:r>
          </a:p>
        </p:txBody>
      </p:sp>
      <p:pic>
        <p:nvPicPr>
          <p:cNvPr id="55299" name="Content Placeholder 3" descr="F1S2F6S1-familyCommunityWheel.pn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63713" y="1916113"/>
            <a:ext cx="5202237" cy="439261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2617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056"/>
            <a:ext cx="1466200" cy="1440160"/>
          </a:xfrm>
          <a:prstGeom prst="rect">
            <a:avLst/>
          </a:prstGeom>
          <a:noFill/>
          <a:ln>
            <a:noFill/>
          </a:ln>
        </p:spPr>
      </p:pic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KEY LEARNING POINTS</a:t>
            </a: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523679" cy="4392612"/>
          </a:xfrm>
        </p:spPr>
        <p:txBody>
          <a:bodyPr/>
          <a:lstStyle/>
          <a:p>
            <a:pPr>
              <a:defRPr/>
            </a:pPr>
            <a:r>
              <a:rPr lang="en-GB" altLang="en-US" sz="2800" dirty="0">
                <a:solidFill>
                  <a:schemeClr val="tx1"/>
                </a:solidFill>
              </a:rPr>
              <a:t>Protective environment model &gt; shows the responsibilities various actors have for: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GB" altLang="en-US" sz="2800" dirty="0">
                <a:solidFill>
                  <a:schemeClr val="tx1"/>
                </a:solidFill>
              </a:rPr>
              <a:t>Delivering children’s rights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GB" altLang="en-US" sz="2800" dirty="0">
                <a:solidFill>
                  <a:schemeClr val="tx1"/>
                </a:solidFill>
              </a:rPr>
              <a:t>Making their environment protective. </a:t>
            </a:r>
          </a:p>
          <a:p>
            <a:pPr>
              <a:defRPr/>
            </a:pPr>
            <a:endParaRPr lang="en-GB" altLang="en-US" sz="2800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GB" altLang="en-US" sz="2800" dirty="0">
                <a:solidFill>
                  <a:schemeClr val="tx1"/>
                </a:solidFill>
              </a:rPr>
              <a:t>The model can be used to analyse the influence of a child’s environment on their protection.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GB" altLang="en-US" sz="2800" dirty="0">
                <a:solidFill>
                  <a:schemeClr val="tx1"/>
                </a:solidFill>
              </a:rPr>
              <a:t>Children and families themselves can participate in increasing the protectiveness of their environment. </a:t>
            </a:r>
          </a:p>
        </p:txBody>
      </p:sp>
    </p:spTree>
    <p:extLst>
      <p:ext uri="{BB962C8B-B14F-4D97-AF65-F5344CB8AC3E}">
        <p14:creationId xmlns:p14="http://schemas.microsoft.com/office/powerpoint/2010/main" val="851475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chemeClr val="tx1"/>
                </a:solidFill>
              </a:rPr>
              <a:t>Session 1 Aim and Learning </a:t>
            </a:r>
            <a:r>
              <a:rPr lang="en-GB" b="1" dirty="0">
                <a:solidFill>
                  <a:schemeClr val="tx1"/>
                </a:solidFill>
              </a:rPr>
              <a:t>Outcomes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defRPr/>
            </a:pPr>
            <a:r>
              <a:rPr lang="en-AU" altLang="en-US" sz="2200" b="1" dirty="0" smtClean="0">
                <a:solidFill>
                  <a:schemeClr val="tx1"/>
                </a:solidFill>
                <a:ea typeface="+mn-ea"/>
              </a:rPr>
              <a:t>Aim: </a:t>
            </a:r>
            <a:r>
              <a:rPr lang="en-GB" sz="2000" dirty="0">
                <a:solidFill>
                  <a:schemeClr val="tx1"/>
                </a:solidFill>
              </a:rPr>
              <a:t>To help participants consider how childhood and the protective environment vary depending on the context where the child lives and why understanding this is important for case management. </a:t>
            </a:r>
            <a:endParaRPr lang="en-AU" altLang="en-US" sz="2200" dirty="0" smtClean="0">
              <a:solidFill>
                <a:schemeClr val="tx1"/>
              </a:solidFill>
              <a:ea typeface="+mn-ea"/>
            </a:endParaRPr>
          </a:p>
          <a:p>
            <a:pPr>
              <a:defRPr/>
            </a:pPr>
            <a:endParaRPr lang="en-AU" altLang="en-US" sz="2200" dirty="0" smtClean="0">
              <a:solidFill>
                <a:schemeClr val="tx1"/>
              </a:solidFill>
              <a:ea typeface="+mn-ea"/>
            </a:endParaRPr>
          </a:p>
          <a:p>
            <a:pPr>
              <a:defRPr/>
            </a:pPr>
            <a:r>
              <a:rPr lang="en-AU" altLang="en-US" sz="2200" b="1" dirty="0" smtClean="0">
                <a:solidFill>
                  <a:schemeClr val="tx1"/>
                </a:solidFill>
                <a:ea typeface="+mn-ea"/>
              </a:rPr>
              <a:t>Learning Outcomes</a:t>
            </a:r>
          </a:p>
          <a:p>
            <a:pPr>
              <a:buFontTx/>
              <a:buChar char="•"/>
              <a:defRPr/>
            </a:pPr>
            <a:r>
              <a:rPr lang="en-AU" altLang="en-US" sz="2200" dirty="0" smtClean="0">
                <a:solidFill>
                  <a:schemeClr val="tx1"/>
                </a:solidFill>
                <a:ea typeface="+mn-ea"/>
              </a:rPr>
              <a:t>Compare the legal, cultural and contextual standards and approaches to child rearing and child protection locally.  </a:t>
            </a:r>
            <a:endParaRPr lang="en-GB" altLang="en-US" sz="2200" dirty="0" smtClean="0">
              <a:solidFill>
                <a:schemeClr val="tx1"/>
              </a:solidFill>
              <a:ea typeface="+mn-ea"/>
            </a:endParaRPr>
          </a:p>
          <a:p>
            <a:pPr>
              <a:buFontTx/>
              <a:buChar char="•"/>
              <a:defRPr/>
            </a:pPr>
            <a:r>
              <a:rPr lang="en-AU" altLang="en-US" sz="2200" dirty="0" smtClean="0">
                <a:solidFill>
                  <a:schemeClr val="tx1"/>
                </a:solidFill>
                <a:ea typeface="+mn-ea"/>
              </a:rPr>
              <a:t>Recognise the importance of knowing legal, cultural and contextual standards and approaches to child rearing and child protection to case management.</a:t>
            </a:r>
          </a:p>
          <a:p>
            <a:pPr lvl="0">
              <a:buFontTx/>
              <a:buChar char="•"/>
              <a:defRPr/>
            </a:pPr>
            <a:r>
              <a:rPr lang="en-GB" sz="2200" dirty="0">
                <a:solidFill>
                  <a:schemeClr val="tx1"/>
                </a:solidFill>
              </a:rPr>
              <a:t>Relate the concept of the protective environment to child protection</a:t>
            </a:r>
            <a:r>
              <a:rPr lang="en-GB" sz="2200" dirty="0" smtClean="0">
                <a:solidFill>
                  <a:schemeClr val="tx1"/>
                </a:solidFill>
              </a:rPr>
              <a:t>.</a:t>
            </a:r>
            <a:endParaRPr lang="en-GB" altLang="en-US" sz="2200" dirty="0" smtClean="0">
              <a:solidFill>
                <a:schemeClr val="tx1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541152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052513"/>
            <a:ext cx="4535488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5013325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chemeClr val="tx1"/>
                </a:solidFill>
                <a:ea typeface="+mj-ea"/>
              </a:rPr>
              <a:t>Session 2</a:t>
            </a:r>
            <a:endParaRPr lang="en-GB" dirty="0">
              <a:solidFill>
                <a:schemeClr val="tx1"/>
              </a:solidFill>
              <a:ea typeface="+mj-ea"/>
            </a:endParaRPr>
          </a:p>
        </p:txBody>
      </p:sp>
      <p:sp>
        <p:nvSpPr>
          <p:cNvPr id="15364" name="Text Placeholder 2"/>
          <p:cNvSpPr>
            <a:spLocks noGrp="1"/>
          </p:cNvSpPr>
          <p:nvPr>
            <p:ph type="body" idx="1"/>
          </p:nvPr>
        </p:nvSpPr>
        <p:spPr>
          <a:xfrm>
            <a:off x="684213" y="3500438"/>
            <a:ext cx="7772400" cy="1500187"/>
          </a:xfrm>
        </p:spPr>
        <p:txBody>
          <a:bodyPr/>
          <a:lstStyle/>
          <a:p>
            <a:pPr algn="ctr">
              <a:defRPr/>
            </a:pPr>
            <a:endParaRPr lang="en-GB" sz="4000" b="1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GB" sz="4000" b="1">
                <a:solidFill>
                  <a:schemeClr val="tx1"/>
                </a:solidFill>
              </a:rPr>
              <a:t>Child Development</a:t>
            </a:r>
          </a:p>
        </p:txBody>
      </p:sp>
    </p:spTree>
    <p:extLst>
      <p:ext uri="{BB962C8B-B14F-4D97-AF65-F5344CB8AC3E}">
        <p14:creationId xmlns:p14="http://schemas.microsoft.com/office/powerpoint/2010/main" val="451305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Session 2 Aim and Learning 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r>
              <a:rPr lang="en-AU" altLang="en-US" b="1" dirty="0" smtClean="0">
                <a:solidFill>
                  <a:schemeClr val="tx1"/>
                </a:solidFill>
              </a:rPr>
              <a:t>Aim: </a:t>
            </a:r>
            <a:r>
              <a:rPr lang="en-GB" dirty="0">
                <a:solidFill>
                  <a:schemeClr val="tx1"/>
                </a:solidFill>
              </a:rPr>
              <a:t>For participants to learn how humans develop throughout childhood and some key positive and negative influences on child development. </a:t>
            </a:r>
            <a:endParaRPr lang="en-AU" altLang="en-US" b="1" dirty="0" smtClean="0">
              <a:solidFill>
                <a:schemeClr val="tx1"/>
              </a:solidFill>
            </a:endParaRPr>
          </a:p>
          <a:p>
            <a:pPr marL="0" indent="0">
              <a:defRPr/>
            </a:pPr>
            <a:endParaRPr lang="en-AU" altLang="en-US" dirty="0" smtClean="0">
              <a:solidFill>
                <a:schemeClr val="tx1"/>
              </a:solidFill>
            </a:endParaRPr>
          </a:p>
          <a:p>
            <a:pPr marL="0" indent="0">
              <a:defRPr/>
            </a:pPr>
            <a:r>
              <a:rPr lang="en-AU" altLang="en-US" b="1" dirty="0" smtClean="0">
                <a:solidFill>
                  <a:schemeClr val="tx1"/>
                </a:solidFill>
              </a:rPr>
              <a:t>Learning Outcomes</a:t>
            </a:r>
          </a:p>
          <a:p>
            <a:pPr>
              <a:buFontTx/>
              <a:buChar char="•"/>
              <a:defRPr/>
            </a:pPr>
            <a:r>
              <a:rPr lang="en-AU" altLang="en-US" dirty="0" smtClean="0">
                <a:solidFill>
                  <a:schemeClr val="tx1"/>
                </a:solidFill>
              </a:rPr>
              <a:t>Explain </a:t>
            </a:r>
            <a:r>
              <a:rPr lang="en-AU" altLang="en-US" dirty="0">
                <a:solidFill>
                  <a:schemeClr val="tx1"/>
                </a:solidFill>
              </a:rPr>
              <a:t>how experiences and family relationships may affect child development</a:t>
            </a:r>
            <a:r>
              <a:rPr lang="en-AU" altLang="en-US" dirty="0" smtClean="0">
                <a:solidFill>
                  <a:schemeClr val="tx1"/>
                </a:solidFill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en-AU" altLang="en-US" dirty="0">
                <a:solidFill>
                  <a:schemeClr val="tx1"/>
                </a:solidFill>
              </a:rPr>
              <a:t>Give examples of key capacities children of different ages usually </a:t>
            </a:r>
            <a:r>
              <a:rPr lang="en-AU" altLang="en-US" dirty="0" smtClean="0">
                <a:solidFill>
                  <a:schemeClr val="tx1"/>
                </a:solidFill>
              </a:rPr>
              <a:t>have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and how these vary according to </a:t>
            </a:r>
            <a:r>
              <a:rPr lang="en-GB" dirty="0" smtClean="0">
                <a:solidFill>
                  <a:schemeClr val="tx1"/>
                </a:solidFill>
              </a:rPr>
              <a:t>context.</a:t>
            </a:r>
            <a:endParaRPr lang="en-GB" altLang="en-US" dirty="0">
              <a:solidFill>
                <a:schemeClr val="tx1"/>
              </a:solidFill>
            </a:endParaRPr>
          </a:p>
          <a:p>
            <a:pPr marL="0" indent="0">
              <a:defRPr/>
            </a:pPr>
            <a:endParaRPr lang="en-GB" altLang="en-US" dirty="0">
              <a:solidFill>
                <a:schemeClr val="tx1"/>
              </a:solidFill>
            </a:endParaRPr>
          </a:p>
          <a:p>
            <a:pPr>
              <a:defRPr/>
            </a:pPr>
            <a:endParaRPr lang="en-AU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3851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chemeClr val="tx1"/>
                </a:solidFill>
                <a:ea typeface="+mj-ea"/>
              </a:rPr>
              <a:t>Exercise 1 - Session 2</a:t>
            </a:r>
            <a:endParaRPr lang="en-GB" dirty="0">
              <a:solidFill>
                <a:schemeClr val="tx1"/>
              </a:solidFill>
              <a:ea typeface="+mj-ea"/>
            </a:endParaRPr>
          </a:p>
        </p:txBody>
      </p:sp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altLang="en-US" sz="4000" b="1" smtClean="0">
                <a:solidFill>
                  <a:schemeClr val="tx1"/>
                </a:solidFill>
                <a:ea typeface="ＭＳ Ｐゴシック" pitchFamily="34" charset="-128"/>
              </a:rPr>
              <a:t>Supports and Challenges to Children’s Development</a:t>
            </a:r>
          </a:p>
          <a:p>
            <a:pPr algn="ctr">
              <a:defRPr/>
            </a:pPr>
            <a:endParaRPr lang="en-GB" altLang="en-US" sz="4000" b="1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3207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63" y="908050"/>
            <a:ext cx="5908675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7175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cap="none" dirty="0">
                <a:solidFill>
                  <a:schemeClr val="tx1"/>
                </a:solidFill>
              </a:rPr>
              <a:t>CHILDHOOD - SESSION 1</a:t>
            </a:r>
          </a:p>
        </p:txBody>
      </p:sp>
    </p:spTree>
    <p:extLst>
      <p:ext uri="{BB962C8B-B14F-4D97-AF65-F5344CB8AC3E}">
        <p14:creationId xmlns:p14="http://schemas.microsoft.com/office/powerpoint/2010/main" val="4229060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Child Development 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85225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dirty="0">
                <a:solidFill>
                  <a:schemeClr val="tx1"/>
                </a:solidFill>
              </a:rPr>
              <a:t>Development is the process of growth and change throughout life </a:t>
            </a:r>
          </a:p>
          <a:p>
            <a:pPr>
              <a:buFontTx/>
              <a:buChar char="•"/>
              <a:defRPr/>
            </a:pPr>
            <a:r>
              <a:rPr lang="en-GB" dirty="0">
                <a:solidFill>
                  <a:schemeClr val="tx1"/>
                </a:solidFill>
              </a:rPr>
              <a:t>Humans change the most during childhood</a:t>
            </a:r>
          </a:p>
          <a:p>
            <a:pPr>
              <a:buFontTx/>
              <a:buChar char="•"/>
              <a:defRPr/>
            </a:pPr>
            <a:endParaRPr lang="en-GB" dirty="0">
              <a:solidFill>
                <a:schemeClr val="tx1"/>
              </a:solidFill>
            </a:endParaRPr>
          </a:p>
          <a:p>
            <a:pPr>
              <a:buFontTx/>
              <a:buChar char="•"/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  <p:graphicFrame>
        <p:nvGraphicFramePr>
          <p:cNvPr id="17413" name="Chart 1"/>
          <p:cNvGraphicFramePr>
            <a:graphicFrameLocks/>
          </p:cNvGraphicFramePr>
          <p:nvPr/>
        </p:nvGraphicFramePr>
        <p:xfrm>
          <a:off x="488950" y="2743200"/>
          <a:ext cx="61976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r:id="rId5" imgW="6200169" imgH="4163929" progId="Excel.Chart.8">
                  <p:embed/>
                </p:oleObj>
              </mc:Choice>
              <mc:Fallback>
                <p:oleObj r:id="rId5" imgW="6200169" imgH="4163929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" y="2743200"/>
                        <a:ext cx="6197600" cy="416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0843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Child Development 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Social and emotional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development takes place throughout life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but especially in childhood and adolescence</a:t>
            </a: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Challenges to development during childhood can affect us throughout our lives</a:t>
            </a: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Knowing how children’s capacities develop throughout childhood helps us: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Support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 the process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Identify risks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to it</a:t>
            </a:r>
          </a:p>
          <a:p>
            <a:pPr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4516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The Impact of Nurturing, Loving Parenting  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657725" y="1627188"/>
            <a:ext cx="4032250" cy="2809875"/>
          </a:xfrm>
        </p:spPr>
        <p:txBody>
          <a:bodyPr/>
          <a:lstStyle/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Babies’ brains develop through interaction with adults. </a:t>
            </a:r>
          </a:p>
          <a:p>
            <a:pPr marL="0" indent="0">
              <a:defRPr/>
            </a:pPr>
            <a:endParaRPr lang="en-GB" altLang="en-US" i="1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i="1" dirty="0" smtClean="0">
                <a:solidFill>
                  <a:schemeClr val="tx1"/>
                </a:solidFill>
                <a:ea typeface="ＭＳ Ｐゴシック" pitchFamily="34" charset="-128"/>
              </a:rPr>
              <a:t>E.g.  baby makes a signal/sound/gesture and the adult responds. </a:t>
            </a:r>
          </a:p>
          <a:p>
            <a:pPr marL="0" indent="0">
              <a:defRPr/>
            </a:pPr>
            <a:endParaRPr lang="en-GB" altLang="en-US" b="1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pic>
        <p:nvPicPr>
          <p:cNvPr id="1946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1557338"/>
            <a:ext cx="4027488" cy="268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8625" y="1601788"/>
            <a:ext cx="1801813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dirty="0">
                <a:solidFill>
                  <a:srgbClr val="FFFFFF"/>
                </a:solidFill>
              </a:rPr>
              <a:t>Photo: Keeping Children Safe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0050" y="4246563"/>
            <a:ext cx="8275638" cy="2678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i="1" dirty="0">
                <a:solidFill>
                  <a:srgbClr val="000000"/>
                </a:solidFill>
              </a:rPr>
              <a:t>E.g. adult points to something and names it, helping the child to learn the name of the thing more quickly.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dirty="0">
                <a:solidFill>
                  <a:srgbClr val="000000"/>
                </a:solidFill>
              </a:rPr>
              <a:t>In this process the adult helps the baby form the </a:t>
            </a:r>
            <a:r>
              <a:rPr lang="en-GB" sz="2400" dirty="0" smtClean="0">
                <a:solidFill>
                  <a:srgbClr val="FF0000"/>
                </a:solidFill>
              </a:rPr>
              <a:t>circuits</a:t>
            </a:r>
            <a:r>
              <a:rPr lang="en-GB" sz="2400" dirty="0" smtClean="0">
                <a:solidFill>
                  <a:srgbClr val="000000"/>
                </a:solidFill>
              </a:rPr>
              <a:t> their </a:t>
            </a:r>
            <a:r>
              <a:rPr lang="en-GB" sz="2400" dirty="0">
                <a:solidFill>
                  <a:srgbClr val="000000"/>
                </a:solidFill>
              </a:rPr>
              <a:t>brain needs for later learning.  </a:t>
            </a:r>
            <a:endParaRPr lang="en-GB" sz="2400" i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en-GB" sz="240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627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42950"/>
            <a:ext cx="8229600" cy="874713"/>
          </a:xfrm>
        </p:spPr>
        <p:txBody>
          <a:bodyPr/>
          <a:lstStyle/>
          <a:p>
            <a:r>
              <a:rPr lang="en-AU" b="1" dirty="0" smtClean="0">
                <a:solidFill>
                  <a:schemeClr val="tx1"/>
                </a:solidFill>
              </a:rPr>
              <a:t>What is Attachment? 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772816"/>
            <a:ext cx="7920880" cy="428942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AU" sz="2000" dirty="0" smtClean="0">
                <a:solidFill>
                  <a:schemeClr val="tx1"/>
                </a:solidFill>
              </a:rPr>
              <a:t>The strong and lasting emotional connection between a child and caregiver during the child’s first years of life. </a:t>
            </a:r>
          </a:p>
          <a:p>
            <a:pPr>
              <a:lnSpc>
                <a:spcPct val="130000"/>
              </a:lnSpc>
            </a:pPr>
            <a:endParaRPr lang="en-AU" sz="2000" dirty="0" smtClean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r>
              <a:rPr lang="en-AU" sz="2000" dirty="0" smtClean="0">
                <a:solidFill>
                  <a:schemeClr val="tx1"/>
                </a:solidFill>
              </a:rPr>
              <a:t>Characterised by: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/>
                </a:solidFill>
              </a:rPr>
              <a:t>Reciprocal affection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tx1"/>
                </a:solidFill>
              </a:rPr>
              <a:t>Tendency of young children to seek physical closeness to primary caregiver. </a:t>
            </a:r>
          </a:p>
          <a:p>
            <a:pPr marL="0" indent="0">
              <a:lnSpc>
                <a:spcPct val="130000"/>
              </a:lnSpc>
            </a:pPr>
            <a:endParaRPr lang="en-AU" sz="2000" dirty="0">
              <a:solidFill>
                <a:schemeClr val="tx1"/>
              </a:solidFill>
            </a:endParaRPr>
          </a:p>
          <a:p>
            <a:pPr marL="0" indent="0">
              <a:lnSpc>
                <a:spcPct val="130000"/>
              </a:lnSpc>
            </a:pPr>
            <a:r>
              <a:rPr lang="en-GB" altLang="en-US" sz="2000" dirty="0" smtClean="0">
                <a:solidFill>
                  <a:schemeClr val="tx1"/>
                </a:solidFill>
              </a:rPr>
              <a:t>Forming </a:t>
            </a:r>
            <a:r>
              <a:rPr lang="en-GB" altLang="en-US" sz="2000" dirty="0">
                <a:solidFill>
                  <a:schemeClr val="tx1"/>
                </a:solidFill>
              </a:rPr>
              <a:t>a secure ‘attachment’ to at least 1 adult is key for healthy development. </a:t>
            </a:r>
          </a:p>
        </p:txBody>
      </p:sp>
    </p:spTree>
    <p:extLst>
      <p:ext uri="{BB962C8B-B14F-4D97-AF65-F5344CB8AC3E}">
        <p14:creationId xmlns:p14="http://schemas.microsoft.com/office/powerpoint/2010/main" val="1038001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4" name="Picture 6" descr="water8glas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48563"/>
            <a:ext cx="4810125" cy="536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172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chemeClr val="tx1"/>
                </a:solidFill>
              </a:rPr>
              <a:t>If Attachment is Disturbed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700213"/>
            <a:ext cx="8425184" cy="4392612"/>
          </a:xfrm>
        </p:spPr>
        <p:txBody>
          <a:bodyPr/>
          <a:lstStyle/>
          <a:p>
            <a:pPr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It has been shown to impact negatively, including in later life, on: </a:t>
            </a: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Self-confidence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 and sense of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self-worth.</a:t>
            </a:r>
          </a:p>
          <a:p>
            <a:pPr>
              <a:buFontTx/>
              <a:buChar char="•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Capacity to develop and sustain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relationships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Men­tal health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and behaviour.</a:t>
            </a:r>
          </a:p>
          <a:p>
            <a:pPr>
              <a:buFontTx/>
              <a:buChar char="•"/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Motivation to learn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and achievement.</a:t>
            </a:r>
          </a:p>
          <a:p>
            <a:pPr>
              <a:buFontTx/>
              <a:buChar char="•"/>
              <a:defRPr/>
            </a:pPr>
            <a:r>
              <a:rPr lang="en-AU" dirty="0" smtClean="0">
                <a:solidFill>
                  <a:schemeClr val="tx1"/>
                </a:solidFill>
              </a:rPr>
              <a:t>Ability </a:t>
            </a:r>
            <a:r>
              <a:rPr lang="en-AU" dirty="0">
                <a:solidFill>
                  <a:schemeClr val="tx1"/>
                </a:solidFill>
              </a:rPr>
              <a:t>to </a:t>
            </a:r>
            <a:r>
              <a:rPr lang="en-AU" b="1" dirty="0" smtClean="0">
                <a:solidFill>
                  <a:schemeClr val="tx1"/>
                </a:solidFill>
              </a:rPr>
              <a:t>develop</a:t>
            </a:r>
            <a:r>
              <a:rPr lang="en-AU" dirty="0" smtClean="0">
                <a:solidFill>
                  <a:schemeClr val="tx1"/>
                </a:solidFill>
              </a:rPr>
              <a:t> and </a:t>
            </a:r>
            <a:r>
              <a:rPr lang="en-AU" b="1" dirty="0" smtClean="0">
                <a:solidFill>
                  <a:schemeClr val="tx1"/>
                </a:solidFill>
              </a:rPr>
              <a:t>control emotions</a:t>
            </a:r>
            <a:r>
              <a:rPr lang="en-AU" dirty="0">
                <a:solidFill>
                  <a:schemeClr val="tx1"/>
                </a:solidFill>
              </a:rPr>
              <a:t>, especially </a:t>
            </a:r>
            <a:r>
              <a:rPr lang="en-AU" dirty="0" smtClean="0">
                <a:solidFill>
                  <a:schemeClr val="tx1"/>
                </a:solidFill>
              </a:rPr>
              <a:t>aggression and empathy for others.</a:t>
            </a:r>
            <a:endParaRPr lang="en-GB" dirty="0">
              <a:solidFill>
                <a:schemeClr val="tx1"/>
              </a:solidFill>
            </a:endParaRPr>
          </a:p>
          <a:p>
            <a:pPr>
              <a:buFontTx/>
              <a:buChar char="•"/>
              <a:defRPr/>
            </a:pPr>
            <a:r>
              <a:rPr lang="en-AU" dirty="0" smtClean="0">
                <a:solidFill>
                  <a:schemeClr val="tx1"/>
                </a:solidFill>
              </a:rPr>
              <a:t>Learning </a:t>
            </a:r>
            <a:r>
              <a:rPr lang="en-AU" dirty="0">
                <a:solidFill>
                  <a:schemeClr val="tx1"/>
                </a:solidFill>
              </a:rPr>
              <a:t>right from wrong / </a:t>
            </a:r>
            <a:r>
              <a:rPr lang="en-AU" b="1" dirty="0">
                <a:solidFill>
                  <a:schemeClr val="tx1"/>
                </a:solidFill>
              </a:rPr>
              <a:t>c</a:t>
            </a:r>
            <a:r>
              <a:rPr lang="en-AU" b="1" dirty="0" smtClean="0">
                <a:solidFill>
                  <a:schemeClr val="tx1"/>
                </a:solidFill>
              </a:rPr>
              <a:t>onscience development</a:t>
            </a:r>
            <a:r>
              <a:rPr lang="en-AU" dirty="0">
                <a:solidFill>
                  <a:schemeClr val="tx1"/>
                </a:solidFill>
              </a:rPr>
              <a:t>.</a:t>
            </a:r>
            <a:endParaRPr lang="en-GB" dirty="0">
              <a:solidFill>
                <a:schemeClr val="tx1"/>
              </a:solidFill>
            </a:endParaRPr>
          </a:p>
          <a:p>
            <a:pPr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457200" lvl="1" indent="0">
              <a:buFontTx/>
              <a:buNone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2895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z="2800" b="1" dirty="0">
                <a:solidFill>
                  <a:schemeClr val="tx1"/>
                </a:solidFill>
              </a:rPr>
              <a:t>The Impact of Stress </a:t>
            </a:r>
            <a:r>
              <a:rPr lang="en-AU" sz="2800" b="1" dirty="0" smtClean="0">
                <a:solidFill>
                  <a:schemeClr val="tx1"/>
                </a:solidFill>
              </a:rPr>
              <a:t>on Children </a:t>
            </a: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628800"/>
            <a:ext cx="8280920" cy="4881563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</a:rPr>
              <a:t>Most stressors are not harmful: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Certain behaviors, reactions and emotions are</a:t>
            </a:r>
            <a:r>
              <a:rPr lang="en-US" b="1" dirty="0" smtClean="0">
                <a:solidFill>
                  <a:schemeClr val="tx1"/>
                </a:solidFill>
              </a:rPr>
              <a:t> normal responses to abnormal situations.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Most children and their families regain normal functioning through general self and community support.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The </a:t>
            </a:r>
            <a:r>
              <a:rPr lang="en-US" b="1" dirty="0" smtClean="0">
                <a:solidFill>
                  <a:schemeClr val="tx1"/>
                </a:solidFill>
              </a:rPr>
              <a:t>psychosocial wellbeing of adults</a:t>
            </a:r>
            <a:r>
              <a:rPr lang="en-US" dirty="0" smtClean="0">
                <a:solidFill>
                  <a:schemeClr val="tx1"/>
                </a:solidFill>
              </a:rPr>
              <a:t>, particularly caregivers has a direct impact on children’s reaction to the situation.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endParaRPr lang="en-A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693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chemeClr val="tx1"/>
                </a:solidFill>
              </a:rPr>
              <a:t>The Impact of Stress on Children</a:t>
            </a:r>
            <a:endParaRPr lang="en-AU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28800"/>
            <a:ext cx="8425631" cy="4392612"/>
          </a:xfrm>
        </p:spPr>
        <p:txBody>
          <a:bodyPr/>
          <a:lstStyle/>
          <a:p>
            <a:endParaRPr lang="en-AU" sz="2000" b="1" dirty="0" smtClean="0">
              <a:solidFill>
                <a:schemeClr val="tx1"/>
              </a:solidFill>
            </a:endParaRPr>
          </a:p>
          <a:p>
            <a:r>
              <a:rPr lang="en-AU" sz="2000" b="1" dirty="0" smtClean="0">
                <a:solidFill>
                  <a:schemeClr val="tx1"/>
                </a:solidFill>
              </a:rPr>
              <a:t>Positive Stress - </a:t>
            </a:r>
            <a:r>
              <a:rPr lang="en-AU" sz="2000" dirty="0" smtClean="0">
                <a:solidFill>
                  <a:schemeClr val="tx1"/>
                </a:solidFill>
              </a:rPr>
              <a:t>Moderate, short-lived stress responses</a:t>
            </a:r>
          </a:p>
          <a:p>
            <a:pPr>
              <a:buFontTx/>
              <a:buChar char="-"/>
            </a:pPr>
            <a:r>
              <a:rPr lang="en-AU" sz="2000" dirty="0" smtClean="0">
                <a:solidFill>
                  <a:schemeClr val="tx1"/>
                </a:solidFill>
              </a:rPr>
              <a:t>Normal and important for healthy development as enables emotional self-regulation and problem solving</a:t>
            </a:r>
          </a:p>
          <a:p>
            <a:pPr>
              <a:buFontTx/>
              <a:buChar char="-"/>
            </a:pPr>
            <a:endParaRPr lang="en-AU" sz="2000" dirty="0">
              <a:solidFill>
                <a:schemeClr val="tx1"/>
              </a:solidFill>
            </a:endParaRPr>
          </a:p>
          <a:p>
            <a:pPr marL="0" indent="0"/>
            <a:r>
              <a:rPr lang="en-AU" sz="2000" b="1" dirty="0" smtClean="0">
                <a:solidFill>
                  <a:schemeClr val="tx1"/>
                </a:solidFill>
              </a:rPr>
              <a:t>Tolerable Stress - </a:t>
            </a:r>
            <a:r>
              <a:rPr lang="en-AU" sz="2000" dirty="0" smtClean="0">
                <a:solidFill>
                  <a:schemeClr val="tx1"/>
                </a:solidFill>
              </a:rPr>
              <a:t>Strong / high stress responses</a:t>
            </a:r>
          </a:p>
          <a:p>
            <a:pPr>
              <a:buFontTx/>
              <a:buChar char="-"/>
            </a:pPr>
            <a:r>
              <a:rPr lang="en-AU" sz="2000" dirty="0" smtClean="0">
                <a:solidFill>
                  <a:schemeClr val="tx1"/>
                </a:solidFill>
              </a:rPr>
              <a:t>Able to disrupt brain architecture but short term and gives the brain opportunity to recover when paired with supportive relationships that facilitate adequate coping</a:t>
            </a:r>
          </a:p>
          <a:p>
            <a:pPr>
              <a:buFontTx/>
              <a:buChar char="-"/>
            </a:pPr>
            <a:endParaRPr lang="en-AU" sz="2000" dirty="0">
              <a:solidFill>
                <a:schemeClr val="tx1"/>
              </a:solidFill>
            </a:endParaRPr>
          </a:p>
          <a:p>
            <a:r>
              <a:rPr lang="en-AU" sz="2000" b="1" dirty="0">
                <a:solidFill>
                  <a:schemeClr val="tx1"/>
                </a:solidFill>
              </a:rPr>
              <a:t>Toxic Stress –</a:t>
            </a:r>
            <a:r>
              <a:rPr lang="en-AU" sz="2000" dirty="0">
                <a:solidFill>
                  <a:schemeClr val="tx1"/>
                </a:solidFill>
              </a:rPr>
              <a:t> Strong, frequent or prolonged stress responses</a:t>
            </a:r>
          </a:p>
          <a:p>
            <a:pPr>
              <a:buFontTx/>
              <a:buChar char="-"/>
            </a:pPr>
            <a:r>
              <a:rPr lang="en-AU" sz="2000" dirty="0">
                <a:solidFill>
                  <a:schemeClr val="tx1"/>
                </a:solidFill>
              </a:rPr>
              <a:t>Chronic; uncontrollable and / or experienced without the child having supportive </a:t>
            </a:r>
            <a:r>
              <a:rPr lang="en-AU" sz="2000" dirty="0" smtClean="0">
                <a:solidFill>
                  <a:schemeClr val="tx1"/>
                </a:solidFill>
              </a:rPr>
              <a:t>caregivers</a:t>
            </a:r>
            <a:endParaRPr lang="en-A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991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713663" cy="720725"/>
          </a:xfrm>
        </p:spPr>
        <p:txBody>
          <a:bodyPr/>
          <a:lstStyle/>
          <a:p>
            <a:pPr>
              <a:defRPr/>
            </a:pPr>
            <a:r>
              <a:rPr lang="en-GB" b="1" dirty="0">
                <a:solidFill>
                  <a:schemeClr val="tx1"/>
                </a:solidFill>
              </a:rPr>
              <a:t>Impact of Extreme Neglect on Brain </a:t>
            </a:r>
            <a:r>
              <a:rPr lang="en-GB" b="1" dirty="0" smtClean="0">
                <a:solidFill>
                  <a:schemeClr val="tx1"/>
                </a:solidFill>
              </a:rPr>
              <a:t>Development</a:t>
            </a: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30163" y="1839913"/>
            <a:ext cx="7777162" cy="4392612"/>
          </a:xfrm>
        </p:spPr>
        <p:txBody>
          <a:bodyPr/>
          <a:lstStyle/>
          <a:p>
            <a:pPr>
              <a:defRPr/>
            </a:pPr>
            <a:endParaRPr lang="en-GB" b="1" dirty="0">
              <a:solidFill>
                <a:schemeClr val="tx1"/>
              </a:solidFill>
            </a:endParaRPr>
          </a:p>
          <a:p>
            <a:pPr>
              <a:defRPr/>
            </a:pPr>
            <a:endParaRPr lang="en-GB" b="1" dirty="0">
              <a:solidFill>
                <a:schemeClr val="tx1"/>
              </a:solidFill>
            </a:endParaRPr>
          </a:p>
          <a:p>
            <a:pPr>
              <a:defRPr/>
            </a:pPr>
            <a:endParaRPr lang="en-GB" b="1" dirty="0">
              <a:solidFill>
                <a:schemeClr val="tx1"/>
              </a:solidFill>
            </a:endParaRPr>
          </a:p>
          <a:p>
            <a:pPr>
              <a:defRPr/>
            </a:pPr>
            <a:endParaRPr lang="en-GB" b="1" dirty="0">
              <a:solidFill>
                <a:schemeClr val="tx1"/>
              </a:solidFill>
            </a:endParaRPr>
          </a:p>
          <a:p>
            <a:pPr>
              <a:defRPr/>
            </a:pPr>
            <a:endParaRPr lang="en-GB" b="1" dirty="0">
              <a:solidFill>
                <a:schemeClr val="tx1"/>
              </a:solidFill>
            </a:endParaRPr>
          </a:p>
          <a:p>
            <a:pPr>
              <a:defRPr/>
            </a:pPr>
            <a:endParaRPr lang="en-GB" b="1" dirty="0">
              <a:solidFill>
                <a:schemeClr val="tx1"/>
              </a:solidFill>
            </a:endParaRPr>
          </a:p>
          <a:p>
            <a:pPr>
              <a:defRPr/>
            </a:pPr>
            <a:endParaRPr lang="en-GB" b="1" dirty="0">
              <a:solidFill>
                <a:schemeClr val="tx1"/>
              </a:solidFill>
            </a:endParaRPr>
          </a:p>
          <a:p>
            <a:pPr>
              <a:defRPr/>
            </a:pPr>
            <a:endParaRPr lang="en-GB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GB" sz="1400" dirty="0">
                <a:solidFill>
                  <a:schemeClr val="tx1"/>
                </a:solidFill>
              </a:rPr>
              <a:t>		Allen, G. (2011), Early Intervention: The Next Steps, UK Government, available from: 			</a:t>
            </a:r>
            <a:r>
              <a:rPr lang="en-GB" sz="1400" dirty="0">
                <a:solidFill>
                  <a:schemeClr val="tx1"/>
                </a:solidFill>
                <a:hlinkClick r:id="rId3"/>
              </a:rPr>
              <a:t>http://www.dwp.gov.uk/docs/early-intervention-next-steps.pdf</a:t>
            </a:r>
            <a:r>
              <a:rPr lang="en-GB" sz="1400" dirty="0">
                <a:solidFill>
                  <a:schemeClr val="tx1"/>
                </a:solidFill>
              </a:rPr>
              <a:t> </a:t>
            </a:r>
          </a:p>
          <a:p>
            <a:pPr>
              <a:defRPr/>
            </a:pPr>
            <a:endParaRPr lang="en-GB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exhibit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4824536" cy="367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922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Preventing Toxic Stress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2592387"/>
          </a:xfrm>
        </p:spPr>
        <p:txBody>
          <a:bodyPr/>
          <a:lstStyle/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Key people such as caseworkers need to: </a:t>
            </a: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Be aware of it</a:t>
            </a:r>
          </a:p>
          <a:p>
            <a:pPr marL="0" indent="0">
              <a:buFontTx/>
              <a:buChar char="•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Provide preventative or ‘</a:t>
            </a:r>
            <a:r>
              <a:rPr lang="en-GB" altLang="ja-JP" b="1" dirty="0" smtClean="0">
                <a:solidFill>
                  <a:schemeClr val="tx1"/>
                </a:solidFill>
                <a:ea typeface="ＭＳ Ｐゴシック" pitchFamily="34" charset="-128"/>
              </a:rPr>
              <a:t>early interventions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’</a:t>
            </a:r>
            <a:r>
              <a:rPr lang="en-GB" altLang="ja-JP" dirty="0" smtClean="0">
                <a:solidFill>
                  <a:schemeClr val="tx1"/>
                </a:solidFill>
                <a:ea typeface="ＭＳ Ｐゴシック" pitchFamily="34" charset="-128"/>
              </a:rPr>
              <a:t> </a:t>
            </a:r>
          </a:p>
          <a:p>
            <a:pPr marL="0" indent="0">
              <a:defRPr/>
            </a:pPr>
            <a:endParaRPr lang="en-GB" altLang="en-US" sz="11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This may reduce the risk of harm and prevent children from needing to be removed from their families (‘prevention of care’), which can also cause problems (including disturbing attachments)</a:t>
            </a:r>
          </a:p>
          <a:p>
            <a:pPr marL="0" indent="0">
              <a:defRPr/>
            </a:pPr>
            <a:endParaRPr lang="en-GB" altLang="en-US" sz="11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sz="2800" dirty="0" smtClean="0">
                <a:solidFill>
                  <a:schemeClr val="tx1"/>
                </a:solidFill>
                <a:ea typeface="ＭＳ Ｐゴシック" pitchFamily="34" charset="-128"/>
              </a:rPr>
              <a:t>		</a:t>
            </a:r>
            <a:r>
              <a:rPr lang="en-GB" altLang="en-US" sz="1600" dirty="0" smtClean="0">
                <a:solidFill>
                  <a:schemeClr val="tx1"/>
                </a:solidFill>
                <a:ea typeface="ＭＳ Ｐゴシック" pitchFamily="34" charset="-128"/>
              </a:rPr>
              <a:t>Allen, G. (2011), Early Intervention: The Next Steps, UK Government, available from: 			</a:t>
            </a:r>
            <a:r>
              <a:rPr lang="en-GB" altLang="en-US" sz="1600" dirty="0" smtClean="0">
                <a:solidFill>
                  <a:schemeClr val="tx1"/>
                </a:solidFill>
                <a:ea typeface="ＭＳ Ｐゴシック" pitchFamily="34" charset="-128"/>
                <a:hlinkClick r:id="rId2"/>
              </a:rPr>
              <a:t>http://www.dwp.gov.uk/docs/early-intervention-next-steps.pdf</a:t>
            </a:r>
            <a:r>
              <a:rPr lang="en-GB" altLang="en-US" sz="1600" dirty="0" smtClean="0">
                <a:solidFill>
                  <a:schemeClr val="tx1"/>
                </a:solidFill>
                <a:ea typeface="ＭＳ Ｐゴシック" pitchFamily="34" charset="-128"/>
              </a:rPr>
              <a:t> </a:t>
            </a:r>
          </a:p>
          <a:p>
            <a:pPr marL="0" indent="0">
              <a:defRPr/>
            </a:pPr>
            <a:endParaRPr lang="en-GB" altLang="en-US" sz="2800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4832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chemeClr val="tx1"/>
                </a:solidFill>
              </a:rPr>
              <a:t>Session 1 Aim and Learning </a:t>
            </a:r>
            <a:r>
              <a:rPr lang="en-GB" b="1" dirty="0">
                <a:solidFill>
                  <a:schemeClr val="tx1"/>
                </a:solidFill>
              </a:rPr>
              <a:t>Outcomes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defRPr/>
            </a:pPr>
            <a:r>
              <a:rPr lang="en-AU" altLang="en-US" sz="2200" b="1" dirty="0" smtClean="0">
                <a:solidFill>
                  <a:schemeClr val="tx1"/>
                </a:solidFill>
                <a:ea typeface="+mn-ea"/>
              </a:rPr>
              <a:t>Aim: </a:t>
            </a:r>
            <a:r>
              <a:rPr lang="en-GB" sz="2000" dirty="0">
                <a:solidFill>
                  <a:schemeClr val="tx1"/>
                </a:solidFill>
              </a:rPr>
              <a:t>To help participants consider how childhood and the protective environment vary depending on the context where the child lives and why understanding this is important for case management. </a:t>
            </a:r>
            <a:endParaRPr lang="en-AU" altLang="en-US" sz="2200" dirty="0" smtClean="0">
              <a:solidFill>
                <a:schemeClr val="tx1"/>
              </a:solidFill>
              <a:ea typeface="+mn-ea"/>
            </a:endParaRPr>
          </a:p>
          <a:p>
            <a:pPr>
              <a:defRPr/>
            </a:pPr>
            <a:endParaRPr lang="en-AU" altLang="en-US" sz="2200" dirty="0" smtClean="0">
              <a:solidFill>
                <a:schemeClr val="tx1"/>
              </a:solidFill>
              <a:ea typeface="+mn-ea"/>
            </a:endParaRPr>
          </a:p>
          <a:p>
            <a:pPr>
              <a:defRPr/>
            </a:pPr>
            <a:r>
              <a:rPr lang="en-AU" altLang="en-US" sz="2200" b="1" dirty="0" smtClean="0">
                <a:solidFill>
                  <a:schemeClr val="tx1"/>
                </a:solidFill>
                <a:ea typeface="+mn-ea"/>
              </a:rPr>
              <a:t>Learning Outcomes</a:t>
            </a:r>
          </a:p>
          <a:p>
            <a:pPr>
              <a:buFontTx/>
              <a:buChar char="•"/>
              <a:defRPr/>
            </a:pPr>
            <a:r>
              <a:rPr lang="en-AU" altLang="en-US" sz="2200" dirty="0" smtClean="0">
                <a:solidFill>
                  <a:schemeClr val="tx1"/>
                </a:solidFill>
                <a:ea typeface="+mn-ea"/>
              </a:rPr>
              <a:t>Compare the legal, cultural and contextual standards and approaches to child rearing and child protection locally.  </a:t>
            </a:r>
            <a:endParaRPr lang="en-GB" altLang="en-US" sz="2200" dirty="0" smtClean="0">
              <a:solidFill>
                <a:schemeClr val="tx1"/>
              </a:solidFill>
              <a:ea typeface="+mn-ea"/>
            </a:endParaRPr>
          </a:p>
          <a:p>
            <a:pPr>
              <a:buFontTx/>
              <a:buChar char="•"/>
              <a:defRPr/>
            </a:pPr>
            <a:r>
              <a:rPr lang="en-AU" altLang="en-US" sz="2200" dirty="0" smtClean="0">
                <a:solidFill>
                  <a:schemeClr val="tx1"/>
                </a:solidFill>
                <a:ea typeface="+mn-ea"/>
              </a:rPr>
              <a:t>Recognise the importance of knowing legal, cultural and contextual standards and approaches to child rearing and child protection to case management.</a:t>
            </a:r>
          </a:p>
          <a:p>
            <a:pPr lvl="0">
              <a:buFontTx/>
              <a:buChar char="•"/>
              <a:defRPr/>
            </a:pPr>
            <a:r>
              <a:rPr lang="en-GB" sz="2200" dirty="0">
                <a:solidFill>
                  <a:schemeClr val="tx1"/>
                </a:solidFill>
              </a:rPr>
              <a:t>Relate the concept of the protective environment to child protection</a:t>
            </a:r>
            <a:r>
              <a:rPr lang="en-GB" sz="2200" dirty="0" smtClean="0">
                <a:solidFill>
                  <a:schemeClr val="tx1"/>
                </a:solidFill>
              </a:rPr>
              <a:t>.</a:t>
            </a:r>
            <a:endParaRPr lang="en-GB" altLang="en-US" sz="2200" dirty="0" smtClean="0">
              <a:solidFill>
                <a:schemeClr val="tx1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47741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Early interventions that can help: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Parenting skills: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Confidence, involvement, positive discipline.</a:t>
            </a:r>
          </a:p>
          <a:p>
            <a:pPr marL="0" indent="0">
              <a:buFontTx/>
              <a:buChar char="•"/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Early childhood development classes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 and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accelerated learning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for older children.</a:t>
            </a:r>
          </a:p>
          <a:p>
            <a:pPr marL="0" indent="0">
              <a:buFontTx/>
              <a:buChar char="•"/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Life skills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 for adolescents.</a:t>
            </a:r>
          </a:p>
          <a:p>
            <a:pPr marL="0" indent="0">
              <a:buFontTx/>
              <a:buChar char="•"/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Home visiting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 by health workers during pregnancy and for the first two years of a child’s life. </a:t>
            </a:r>
          </a:p>
          <a:p>
            <a:pPr marL="0" indent="0">
              <a:buFontTx/>
              <a:buChar char="•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Therapeutic interventions by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mental health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 workers.</a:t>
            </a:r>
          </a:p>
          <a:p>
            <a:pPr marL="0" indent="0">
              <a:defRPr/>
            </a:pPr>
            <a:endParaRPr lang="en-GB" altLang="en-US" sz="16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sz="16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sz="16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sz="1600" dirty="0" smtClean="0">
                <a:solidFill>
                  <a:schemeClr val="tx1"/>
                </a:solidFill>
                <a:ea typeface="ＭＳ Ｐゴシック" pitchFamily="34" charset="-128"/>
              </a:rPr>
              <a:t>		Allen, G. (2011), Early Intervention: The Next Steps, UK Government, available from: 			</a:t>
            </a:r>
            <a:r>
              <a:rPr lang="en-GB" altLang="en-US" sz="1600" dirty="0" smtClean="0">
                <a:solidFill>
                  <a:schemeClr val="tx1"/>
                </a:solidFill>
                <a:ea typeface="ＭＳ Ｐゴシック" pitchFamily="34" charset="-128"/>
                <a:hlinkClick r:id="rId2"/>
              </a:rPr>
              <a:t>http://www.dwp.gov.uk/docs/early-intervention-next-steps.pdf</a:t>
            </a:r>
            <a:r>
              <a:rPr lang="en-GB" altLang="en-US" sz="1600" dirty="0" smtClean="0">
                <a:solidFill>
                  <a:schemeClr val="tx1"/>
                </a:solidFill>
                <a:ea typeface="ＭＳ Ｐゴシック" pitchFamily="34" charset="-128"/>
              </a:rPr>
              <a:t> </a:t>
            </a:r>
          </a:p>
          <a:p>
            <a:pPr marL="0" indent="0">
              <a:defRPr/>
            </a:pPr>
            <a:endParaRPr lang="en-GB" altLang="en-US" sz="2800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2982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60648"/>
            <a:ext cx="1466200" cy="1440160"/>
          </a:xfrm>
          <a:prstGeom prst="rect">
            <a:avLst/>
          </a:prstGeom>
          <a:noFill/>
          <a:ln>
            <a:noFill/>
          </a:ln>
        </p:spPr>
      </p:pic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KEY LEARNING POINTS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18500" cy="4392612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1"/>
                </a:solidFill>
              </a:rPr>
              <a:t>Child </a:t>
            </a:r>
            <a:r>
              <a:rPr lang="en-AU" b="1" dirty="0">
                <a:solidFill>
                  <a:schemeClr val="tx1"/>
                </a:solidFill>
              </a:rPr>
              <a:t>development</a:t>
            </a:r>
            <a:r>
              <a:rPr lang="en-AU" dirty="0">
                <a:solidFill>
                  <a:schemeClr val="tx1"/>
                </a:solidFill>
              </a:rPr>
              <a:t> </a:t>
            </a:r>
            <a:r>
              <a:rPr lang="en-AU" b="1" dirty="0">
                <a:solidFill>
                  <a:schemeClr val="tx1"/>
                </a:solidFill>
              </a:rPr>
              <a:t>occurs</a:t>
            </a:r>
            <a:r>
              <a:rPr lang="en-AU" dirty="0">
                <a:solidFill>
                  <a:schemeClr val="tx1"/>
                </a:solidFill>
              </a:rPr>
              <a:t> in the context of relationships / </a:t>
            </a:r>
            <a:r>
              <a:rPr lang="en-AU" b="1" dirty="0">
                <a:solidFill>
                  <a:schemeClr val="tx1"/>
                </a:solidFill>
              </a:rPr>
              <a:t>attachments</a:t>
            </a:r>
            <a:r>
              <a:rPr lang="en-AU" dirty="0">
                <a:solidFill>
                  <a:schemeClr val="tx1"/>
                </a:solidFill>
              </a:rPr>
              <a:t> that are </a:t>
            </a:r>
            <a:r>
              <a:rPr lang="en-AU" b="1" dirty="0">
                <a:solidFill>
                  <a:schemeClr val="tx1"/>
                </a:solidFill>
              </a:rPr>
              <a:t>stable, caring and stimulating</a:t>
            </a:r>
            <a:endParaRPr lang="en-GB" b="1" dirty="0">
              <a:solidFill>
                <a:schemeClr val="tx1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AU" b="1" dirty="0">
                <a:solidFill>
                  <a:schemeClr val="tx1"/>
                </a:solidFill>
              </a:rPr>
              <a:t>Children</a:t>
            </a:r>
            <a:r>
              <a:rPr lang="en-AU" dirty="0">
                <a:solidFill>
                  <a:schemeClr val="tx1"/>
                </a:solidFill>
              </a:rPr>
              <a:t> </a:t>
            </a:r>
            <a:r>
              <a:rPr lang="en-AU" b="1" dirty="0">
                <a:solidFill>
                  <a:schemeClr val="tx1"/>
                </a:solidFill>
              </a:rPr>
              <a:t>adapt</a:t>
            </a:r>
            <a:r>
              <a:rPr lang="en-AU" dirty="0">
                <a:solidFill>
                  <a:schemeClr val="tx1"/>
                </a:solidFill>
              </a:rPr>
              <a:t> to their environment – whether stable and caring or stressful</a:t>
            </a:r>
            <a:endParaRPr lang="en-GB" dirty="0">
              <a:solidFill>
                <a:schemeClr val="tx1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1"/>
                </a:solidFill>
              </a:rPr>
              <a:t>Profound </a:t>
            </a:r>
            <a:r>
              <a:rPr lang="en-AU" b="1" dirty="0">
                <a:solidFill>
                  <a:schemeClr val="tx1"/>
                </a:solidFill>
              </a:rPr>
              <a:t>stress</a:t>
            </a:r>
            <a:r>
              <a:rPr lang="en-AU" dirty="0">
                <a:solidFill>
                  <a:schemeClr val="tx1"/>
                </a:solidFill>
              </a:rPr>
              <a:t> </a:t>
            </a:r>
            <a:r>
              <a:rPr lang="en-AU" b="1" dirty="0">
                <a:solidFill>
                  <a:schemeClr val="tx1"/>
                </a:solidFill>
              </a:rPr>
              <a:t>can impact significantly on </a:t>
            </a:r>
            <a:r>
              <a:rPr lang="en-AU" dirty="0">
                <a:solidFill>
                  <a:schemeClr val="tx1"/>
                </a:solidFill>
              </a:rPr>
              <a:t>brain development, general </a:t>
            </a:r>
            <a:r>
              <a:rPr lang="en-AU" b="1" dirty="0">
                <a:solidFill>
                  <a:schemeClr val="tx1"/>
                </a:solidFill>
              </a:rPr>
              <a:t>development and the ability of children to form attachments</a:t>
            </a:r>
            <a:endParaRPr lang="en-GB" b="1" dirty="0">
              <a:solidFill>
                <a:schemeClr val="tx1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1"/>
                </a:solidFill>
              </a:rPr>
              <a:t>Prolonged stress sensitises the child </a:t>
            </a:r>
            <a:r>
              <a:rPr lang="en-AU" b="1" dirty="0">
                <a:solidFill>
                  <a:schemeClr val="tx1"/>
                </a:solidFill>
              </a:rPr>
              <a:t>to future stress</a:t>
            </a:r>
            <a:endParaRPr lang="en-GB" b="1" dirty="0">
              <a:solidFill>
                <a:schemeClr val="tx1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Specially designed </a:t>
            </a:r>
            <a:r>
              <a:rPr lang="en-GB" b="1" dirty="0">
                <a:solidFill>
                  <a:schemeClr val="tx1"/>
                </a:solidFill>
              </a:rPr>
              <a:t>early interventions can prevent or reduce developmental delays</a:t>
            </a:r>
            <a:r>
              <a:rPr lang="en-GB" dirty="0">
                <a:solidFill>
                  <a:schemeClr val="tx1"/>
                </a:solidFill>
              </a:rPr>
              <a:t>. </a:t>
            </a:r>
            <a:endParaRPr lang="en-GB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23871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chemeClr val="tx1"/>
                </a:solidFill>
                <a:ea typeface="+mj-ea"/>
              </a:rPr>
              <a:t>Exercise 2 - Session 2</a:t>
            </a:r>
            <a:endParaRPr lang="en-GB" dirty="0">
              <a:solidFill>
                <a:schemeClr val="tx1"/>
              </a:solidFill>
              <a:ea typeface="+mj-ea"/>
            </a:endParaRPr>
          </a:p>
        </p:txBody>
      </p:sp>
      <p:sp>
        <p:nvSpPr>
          <p:cNvPr id="2560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altLang="en-US" sz="4000" b="1" smtClean="0">
                <a:solidFill>
                  <a:schemeClr val="tx1"/>
                </a:solidFill>
                <a:ea typeface="ＭＳ Ｐゴシック" pitchFamily="34" charset="-128"/>
              </a:rPr>
              <a:t>Children’s Capacities </a:t>
            </a:r>
          </a:p>
          <a:p>
            <a:pPr algn="ctr">
              <a:defRPr/>
            </a:pPr>
            <a:endParaRPr lang="en-GB" altLang="en-US" sz="4000" b="1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1374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Child </a:t>
            </a:r>
            <a:r>
              <a:rPr lang="en-GB" altLang="en-US" b="1" dirty="0">
                <a:solidFill>
                  <a:schemeClr val="tx1"/>
                </a:solidFill>
                <a:ea typeface="ＭＳ Ｐゴシック" pitchFamily="34" charset="-128"/>
              </a:rPr>
              <a:t>Development Group Work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Questions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 altLang="en-US" b="1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Children’s capacities at different stages of development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Any behaviours you would expect from children of the ages shown in the table. 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Any variations that may exist in terms of gender, disability, ethnicity and religion.</a:t>
            </a:r>
          </a:p>
          <a:p>
            <a:pPr>
              <a:defRPr/>
            </a:pPr>
            <a:endParaRPr lang="en-GB" altLang="en-US" b="1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351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KEY LEARNING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066088" cy="4392612"/>
          </a:xfrm>
        </p:spPr>
        <p:txBody>
          <a:bodyPr/>
          <a:lstStyle/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Children’s capacities are sometimes referred to as developmental ‘stages’ or ‘milestones’.</a:t>
            </a: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How children at certain ages develop according to these general stages can be influenced by a range of factors:</a:t>
            </a:r>
          </a:p>
          <a:p>
            <a:pPr lvl="2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Sex / Gender, culture</a:t>
            </a:r>
          </a:p>
          <a:p>
            <a:pPr lvl="2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Environmental factors, disability</a:t>
            </a:r>
          </a:p>
          <a:p>
            <a:pPr lvl="2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Poverty or wealth and family circumstance  </a:t>
            </a:r>
          </a:p>
          <a:p>
            <a:pPr lvl="2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Political, economic and social institutions</a:t>
            </a:r>
          </a:p>
          <a:p>
            <a:pPr lvl="2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Attachment and stress factors </a:t>
            </a: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28718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KEY LEARNING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412875"/>
            <a:ext cx="8064500" cy="4392613"/>
          </a:xfrm>
        </p:spPr>
        <p:txBody>
          <a:bodyPr/>
          <a:lstStyle/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There is widespread biological uniformity in the human race. </a:t>
            </a: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Childhood is a continuous and marked by phases e.g. puberty.</a:t>
            </a:r>
          </a:p>
          <a:p>
            <a:pPr marL="0" indent="0">
              <a:buFontTx/>
              <a:buChar char="•"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Child-rearing varies hugely around the world, which influences how children develop. </a:t>
            </a:r>
            <a:r>
              <a:rPr lang="en-US" altLang="en-US" sz="1600" dirty="0" smtClean="0">
                <a:solidFill>
                  <a:schemeClr val="tx1"/>
                </a:solidFill>
                <a:ea typeface="ＭＳ Ｐゴシック" pitchFamily="34" charset="-128"/>
              </a:rPr>
              <a:t>Six Cultures Study - Smith </a:t>
            </a:r>
            <a:r>
              <a:rPr lang="en-US" altLang="en-US" sz="1600" dirty="0" err="1" smtClean="0">
                <a:solidFill>
                  <a:schemeClr val="tx1"/>
                </a:solidFill>
                <a:ea typeface="ＭＳ Ｐゴシック" pitchFamily="34" charset="-128"/>
              </a:rPr>
              <a:t>Cowie</a:t>
            </a:r>
            <a:r>
              <a:rPr lang="en-US" altLang="en-US" sz="1600" dirty="0" smtClean="0">
                <a:solidFill>
                  <a:schemeClr val="tx1"/>
                </a:solidFill>
                <a:ea typeface="ＭＳ Ｐゴシック" pitchFamily="34" charset="-128"/>
              </a:rPr>
              <a:t> &amp; Blades. </a:t>
            </a:r>
            <a:endParaRPr lang="en-GB" altLang="en-US" sz="16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i="1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637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>
                <a:solidFill>
                  <a:schemeClr val="tx1"/>
                </a:solidFill>
              </a:rPr>
              <a:t>KEY LEARNING POINTS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97888" cy="4392612"/>
          </a:xfrm>
        </p:spPr>
        <p:txBody>
          <a:bodyPr/>
          <a:lstStyle/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Caseworkers need to be aware of:</a:t>
            </a: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Ø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General stages at which children in the culture / context they are working in develop certain capacities. </a:t>
            </a:r>
          </a:p>
          <a:p>
            <a:pPr marL="0" indent="0">
              <a:buFontTx/>
              <a:buChar char="•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This helps with identifying possible risks to their development.</a:t>
            </a:r>
          </a:p>
          <a:p>
            <a:pPr marL="0" indent="0">
              <a:buFontTx/>
              <a:buChar char="•"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Remember that all children are unique and may develop differently.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Assessing the child’s wider environment helps us understand the different possible influences on their development. </a:t>
            </a:r>
          </a:p>
          <a:p>
            <a:pPr marL="0" indent="0">
              <a:buFontTx/>
              <a:buChar char="•"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80728"/>
            <a:ext cx="1466200" cy="1440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3708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Session 2 Aim and Learning 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r>
              <a:rPr lang="en-AU" altLang="en-US" b="1" dirty="0" smtClean="0">
                <a:solidFill>
                  <a:schemeClr val="tx1"/>
                </a:solidFill>
              </a:rPr>
              <a:t>Aim: </a:t>
            </a:r>
            <a:r>
              <a:rPr lang="en-GB" dirty="0">
                <a:solidFill>
                  <a:schemeClr val="tx1"/>
                </a:solidFill>
              </a:rPr>
              <a:t>For participants to learn how humans develop throughout childhood and some key positive and negative influences on child development. </a:t>
            </a:r>
            <a:endParaRPr lang="en-AU" altLang="en-US" b="1" dirty="0" smtClean="0">
              <a:solidFill>
                <a:schemeClr val="tx1"/>
              </a:solidFill>
            </a:endParaRPr>
          </a:p>
          <a:p>
            <a:pPr marL="0" indent="0">
              <a:defRPr/>
            </a:pPr>
            <a:endParaRPr lang="en-AU" altLang="en-US" dirty="0" smtClean="0">
              <a:solidFill>
                <a:schemeClr val="tx1"/>
              </a:solidFill>
            </a:endParaRPr>
          </a:p>
          <a:p>
            <a:pPr marL="0" indent="0">
              <a:defRPr/>
            </a:pPr>
            <a:r>
              <a:rPr lang="en-AU" altLang="en-US" b="1" dirty="0" smtClean="0">
                <a:solidFill>
                  <a:schemeClr val="tx1"/>
                </a:solidFill>
              </a:rPr>
              <a:t>Learning Outcomes</a:t>
            </a:r>
          </a:p>
          <a:p>
            <a:pPr>
              <a:buFontTx/>
              <a:buChar char="•"/>
              <a:defRPr/>
            </a:pPr>
            <a:r>
              <a:rPr lang="en-AU" altLang="en-US" dirty="0" smtClean="0">
                <a:solidFill>
                  <a:schemeClr val="tx1"/>
                </a:solidFill>
              </a:rPr>
              <a:t>Explain </a:t>
            </a:r>
            <a:r>
              <a:rPr lang="en-AU" altLang="en-US" dirty="0">
                <a:solidFill>
                  <a:schemeClr val="tx1"/>
                </a:solidFill>
              </a:rPr>
              <a:t>how experiences and family relationships may affect child development</a:t>
            </a:r>
            <a:r>
              <a:rPr lang="en-AU" altLang="en-US" dirty="0" smtClean="0">
                <a:solidFill>
                  <a:schemeClr val="tx1"/>
                </a:solidFill>
              </a:rPr>
              <a:t>.</a:t>
            </a:r>
          </a:p>
          <a:p>
            <a:pPr>
              <a:buFontTx/>
              <a:buChar char="•"/>
              <a:defRPr/>
            </a:pPr>
            <a:r>
              <a:rPr lang="en-AU" altLang="en-US" dirty="0">
                <a:solidFill>
                  <a:schemeClr val="tx1"/>
                </a:solidFill>
              </a:rPr>
              <a:t>Give examples of key capacities children of different ages usually </a:t>
            </a:r>
            <a:r>
              <a:rPr lang="en-AU" altLang="en-US" dirty="0" smtClean="0">
                <a:solidFill>
                  <a:schemeClr val="tx1"/>
                </a:solidFill>
              </a:rPr>
              <a:t>have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and how these vary according to </a:t>
            </a:r>
            <a:r>
              <a:rPr lang="en-GB" dirty="0" smtClean="0">
                <a:solidFill>
                  <a:schemeClr val="tx1"/>
                </a:solidFill>
              </a:rPr>
              <a:t>context.</a:t>
            </a:r>
            <a:endParaRPr lang="en-GB" altLang="en-US" dirty="0">
              <a:solidFill>
                <a:schemeClr val="tx1"/>
              </a:solidFill>
            </a:endParaRPr>
          </a:p>
          <a:p>
            <a:pPr marL="0" indent="0">
              <a:defRPr/>
            </a:pPr>
            <a:endParaRPr lang="en-GB" altLang="en-US" dirty="0">
              <a:solidFill>
                <a:schemeClr val="tx1"/>
              </a:solidFill>
            </a:endParaRPr>
          </a:p>
          <a:p>
            <a:pPr>
              <a:defRPr/>
            </a:pPr>
            <a:endParaRPr lang="en-AU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56739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908050"/>
            <a:ext cx="429577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0" y="4508500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chemeClr val="tx1"/>
                </a:solidFill>
                <a:ea typeface="+mj-ea"/>
              </a:rPr>
              <a:t>Session </a:t>
            </a:r>
            <a:r>
              <a:rPr lang="en-GB" dirty="0">
                <a:solidFill>
                  <a:schemeClr val="tx1"/>
                </a:solidFill>
                <a:ea typeface="+mj-ea"/>
              </a:rPr>
              <a:t>3</a:t>
            </a:r>
          </a:p>
        </p:txBody>
      </p:sp>
      <p:sp>
        <p:nvSpPr>
          <p:cNvPr id="30724" name="Text Placeholder 2"/>
          <p:cNvSpPr>
            <a:spLocks noGrp="1"/>
          </p:cNvSpPr>
          <p:nvPr>
            <p:ph type="body" idx="1"/>
          </p:nvPr>
        </p:nvSpPr>
        <p:spPr>
          <a:xfrm>
            <a:off x="755650" y="4652963"/>
            <a:ext cx="7772400" cy="1500187"/>
          </a:xfrm>
        </p:spPr>
        <p:txBody>
          <a:bodyPr/>
          <a:lstStyle/>
          <a:p>
            <a:pPr algn="ctr">
              <a:defRPr/>
            </a:pPr>
            <a:endParaRPr lang="en-GB" sz="4000" b="1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GB" sz="4000" b="1">
                <a:solidFill>
                  <a:schemeClr val="tx1"/>
                </a:solidFill>
              </a:rPr>
              <a:t>Child Protection</a:t>
            </a:r>
          </a:p>
        </p:txBody>
      </p:sp>
    </p:spTree>
    <p:extLst>
      <p:ext uri="{BB962C8B-B14F-4D97-AF65-F5344CB8AC3E}">
        <p14:creationId xmlns:p14="http://schemas.microsoft.com/office/powerpoint/2010/main" val="3640628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tx1"/>
                </a:solidFill>
              </a:rPr>
              <a:t>Session 3 Learning Outcomes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endParaRPr lang="en-AU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dirty="0" smtClean="0">
                <a:solidFill>
                  <a:schemeClr val="tx1"/>
                </a:solidFill>
                <a:ea typeface="ＭＳ Ｐゴシック" pitchFamily="34" charset="-128"/>
              </a:rPr>
              <a:t>Define </a:t>
            </a:r>
            <a:r>
              <a:rPr lang="en-AU" altLang="en-US" dirty="0">
                <a:solidFill>
                  <a:schemeClr val="tx1"/>
                </a:solidFill>
                <a:ea typeface="ＭＳ Ｐゴシック" pitchFamily="34" charset="-128"/>
              </a:rPr>
              <a:t>child protection and know how protection concerns may differ in emergencies.</a:t>
            </a:r>
            <a:endParaRPr lang="en-GB" altLang="en-US" dirty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dirty="0">
                <a:solidFill>
                  <a:schemeClr val="tx1"/>
                </a:solidFill>
                <a:ea typeface="ＭＳ Ｐゴシック" pitchFamily="34" charset="-128"/>
              </a:rPr>
              <a:t>List signs of child abuse, exploitation, neglect and violence.</a:t>
            </a:r>
            <a:endParaRPr lang="en-GB" altLang="en-US" dirty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i="1" dirty="0">
                <a:solidFill>
                  <a:schemeClr val="tx1"/>
                </a:solidFill>
                <a:ea typeface="ＭＳ Ｐゴシック" pitchFamily="34" charset="-128"/>
              </a:rPr>
              <a:t>Relate children</a:t>
            </a:r>
            <a:r>
              <a:rPr lang="ja-JP" altLang="en-AU" i="1" dirty="0">
                <a:solidFill>
                  <a:schemeClr val="tx1"/>
                </a:solidFill>
                <a:ea typeface="ＭＳ Ｐゴシック" pitchFamily="34" charset="-128"/>
              </a:rPr>
              <a:t>’</a:t>
            </a:r>
            <a:r>
              <a:rPr lang="en-AU" altLang="ja-JP" i="1" dirty="0">
                <a:solidFill>
                  <a:schemeClr val="tx1"/>
                </a:solidFill>
                <a:ea typeface="ＭＳ Ｐゴシック" pitchFamily="34" charset="-128"/>
              </a:rPr>
              <a:t>s rights to the justice system and be able to explain how justice systems may be used in case management.</a:t>
            </a:r>
            <a:endParaRPr lang="en-GB" altLang="ja-JP" i="1" dirty="0">
              <a:solidFill>
                <a:schemeClr val="tx1"/>
              </a:solidFill>
              <a:ea typeface="ＭＳ Ｐゴシック" pitchFamily="34" charset="-128"/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344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chemeClr val="tx1"/>
                </a:solidFill>
                <a:ea typeface="+mj-ea"/>
              </a:rPr>
              <a:t>Exercise 1 - Session 1</a:t>
            </a:r>
            <a:endParaRPr lang="en-GB" dirty="0">
              <a:solidFill>
                <a:schemeClr val="tx1"/>
              </a:solidFill>
              <a:ea typeface="+mj-ea"/>
            </a:endParaRP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>
                <a:solidFill>
                  <a:schemeClr val="tx1"/>
                </a:solidFill>
              </a:rPr>
              <a:t>In Our Context</a:t>
            </a:r>
          </a:p>
          <a:p>
            <a:pPr algn="ctr">
              <a:defRPr/>
            </a:pPr>
            <a:endParaRPr lang="en-GB" sz="40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701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chemeClr val="tx1"/>
                </a:solidFill>
                <a:ea typeface="+mj-ea"/>
              </a:rPr>
              <a:t>Exercise 1 - Session 3</a:t>
            </a:r>
            <a:endParaRPr lang="en-GB" dirty="0">
              <a:solidFill>
                <a:schemeClr val="tx1"/>
              </a:solidFill>
              <a:ea typeface="+mj-ea"/>
            </a:endParaRPr>
          </a:p>
        </p:txBody>
      </p:sp>
      <p:sp>
        <p:nvSpPr>
          <p:cNvPr id="3174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>
                <a:solidFill>
                  <a:schemeClr val="tx1"/>
                </a:solidFill>
              </a:rPr>
              <a:t>Defining Child Protection &amp; Understanding Child Abuse</a:t>
            </a:r>
          </a:p>
          <a:p>
            <a:pPr algn="ctr">
              <a:defRPr/>
            </a:pPr>
            <a:endParaRPr lang="en-GB" sz="40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562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Defining Child Protection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12875"/>
            <a:ext cx="8642350" cy="4392613"/>
          </a:xfrm>
        </p:spPr>
        <p:txBody>
          <a:bodyPr/>
          <a:lstStyle/>
          <a:p>
            <a:pPr marL="0" indent="0"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Child Protection: “the prevention of and response to abuse, neglect, exploitation and violence against children”</a:t>
            </a:r>
            <a:r>
              <a:rPr lang="en-GB" altLang="ja-JP" sz="1600" smtClean="0">
                <a:solidFill>
                  <a:schemeClr val="tx1"/>
                </a:solidFill>
                <a:ea typeface="ＭＳ Ｐゴシック" pitchFamily="34" charset="-128"/>
              </a:rPr>
              <a:t> Minimum Standards</a:t>
            </a:r>
          </a:p>
          <a:p>
            <a:pPr marL="0" indent="0"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Abuse: 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an illegal, improper, or harmful practice or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 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maltreatment</a:t>
            </a:r>
          </a:p>
          <a:p>
            <a:pPr marL="0" indent="0">
              <a:defRPr/>
            </a:pPr>
            <a:endParaRPr lang="en-GB" altLang="en-US" b="1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Child abuse: 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a deliberate act of ill treatment /an omission that can harm/is likely to cause harm to a child’s safety, well-being, dignity and development. </a:t>
            </a:r>
          </a:p>
          <a:p>
            <a:pPr marL="0" indent="0">
              <a:buFontTx/>
              <a:buChar char="•"/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4895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Physical Abuse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defRPr/>
            </a:pPr>
            <a:r>
              <a:rPr lang="en-GB">
                <a:solidFill>
                  <a:schemeClr val="tx1"/>
                </a:solidFill>
              </a:rPr>
              <a:t>Involves the use of violent physical force so as to cause actual or likely physical injury or suffering, e.g.</a:t>
            </a:r>
          </a:p>
          <a:p>
            <a:pPr>
              <a:defRPr/>
            </a:pPr>
            <a:endParaRPr lang="en-GB">
              <a:solidFill>
                <a:schemeClr val="tx1"/>
              </a:solidFill>
            </a:endParaRPr>
          </a:p>
          <a:p>
            <a:pPr lvl="2">
              <a:defRPr/>
            </a:pPr>
            <a:r>
              <a:rPr lang="en-GB">
                <a:solidFill>
                  <a:schemeClr val="tx1"/>
                </a:solidFill>
              </a:rPr>
              <a:t>Hitting</a:t>
            </a:r>
          </a:p>
          <a:p>
            <a:pPr lvl="2">
              <a:defRPr/>
            </a:pPr>
            <a:r>
              <a:rPr lang="en-GB">
                <a:solidFill>
                  <a:schemeClr val="tx1"/>
                </a:solidFill>
              </a:rPr>
              <a:t>Shaking</a:t>
            </a:r>
          </a:p>
          <a:p>
            <a:pPr lvl="2">
              <a:defRPr/>
            </a:pPr>
            <a:r>
              <a:rPr lang="en-GB">
                <a:solidFill>
                  <a:schemeClr val="tx1"/>
                </a:solidFill>
              </a:rPr>
              <a:t>Burning</a:t>
            </a:r>
          </a:p>
          <a:p>
            <a:pPr lvl="2">
              <a:defRPr/>
            </a:pPr>
            <a:r>
              <a:rPr lang="en-GB">
                <a:solidFill>
                  <a:schemeClr val="tx1"/>
                </a:solidFill>
              </a:rPr>
              <a:t>Torture</a:t>
            </a:r>
          </a:p>
          <a:p>
            <a:pPr>
              <a:defRPr/>
            </a:pPr>
            <a:endParaRPr lang="en-GB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09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Emotional Abuse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solidFill>
                  <a:schemeClr val="tx1"/>
                </a:solidFill>
              </a:rPr>
              <a:t>Includes humiliating and degrading treatment, e.g.</a:t>
            </a:r>
          </a:p>
          <a:p>
            <a:pPr>
              <a:defRPr/>
            </a:pPr>
            <a:endParaRPr lang="en-GB">
              <a:solidFill>
                <a:schemeClr val="tx1"/>
              </a:solidFill>
            </a:endParaRPr>
          </a:p>
          <a:p>
            <a:pPr lvl="1">
              <a:buFont typeface="Arial" charset="0"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Bad name calling</a:t>
            </a:r>
          </a:p>
          <a:p>
            <a:pPr lvl="1">
              <a:buFont typeface="Arial" charset="0"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Constant criticism</a:t>
            </a:r>
          </a:p>
          <a:p>
            <a:pPr lvl="1">
              <a:buFont typeface="Arial" charset="0"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Belittling</a:t>
            </a:r>
          </a:p>
          <a:p>
            <a:pPr lvl="1">
              <a:buFont typeface="Arial" charset="0"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Persistent shaming</a:t>
            </a:r>
          </a:p>
          <a:p>
            <a:pPr lvl="1">
              <a:buFont typeface="Arial" charset="0"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Solitary confinement </a:t>
            </a:r>
          </a:p>
          <a:p>
            <a:pPr lvl="1">
              <a:buFont typeface="Arial" charset="0"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Isolation.</a:t>
            </a:r>
            <a:endParaRPr lang="en-GB" b="1">
              <a:solidFill>
                <a:schemeClr val="tx1"/>
              </a:solidFill>
            </a:endParaRPr>
          </a:p>
          <a:p>
            <a:pPr>
              <a:defRPr/>
            </a:pPr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2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Sexual Abuse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16913" cy="4392612"/>
          </a:xfrm>
        </p:spPr>
        <p:txBody>
          <a:bodyPr/>
          <a:lstStyle/>
          <a:p>
            <a:pPr>
              <a:defRPr/>
            </a:pPr>
            <a:r>
              <a:rPr lang="en-GB">
                <a:solidFill>
                  <a:schemeClr val="tx1"/>
                </a:solidFill>
              </a:rPr>
              <a:t>Includes all forms of sexual violence, e.g.:</a:t>
            </a:r>
          </a:p>
          <a:p>
            <a:pPr>
              <a:defRPr/>
            </a:pPr>
            <a:endParaRPr lang="en-GB">
              <a:solidFill>
                <a:schemeClr val="tx1"/>
              </a:solidFill>
            </a:endParaRP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Rape (by any perpetrator)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Early and forced marriage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Sexual exploitation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Indecent touching and exposure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Using sexually explicit language towards a child 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Showing children pornographic material.</a:t>
            </a:r>
            <a:endParaRPr lang="en-GB" b="1">
              <a:solidFill>
                <a:schemeClr val="tx1"/>
              </a:solidFill>
            </a:endParaRPr>
          </a:p>
          <a:p>
            <a:pPr>
              <a:defRPr/>
            </a:pPr>
            <a:endParaRPr lang="en-GB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530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Neglect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Deliberately, or through carelessness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, failing to provide for/secure for a child, their rights to safety and development. </a:t>
            </a:r>
          </a:p>
          <a:p>
            <a:pPr>
              <a:buFontTx/>
              <a:buChar char="•"/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Sometimes called the ‘</a:t>
            </a:r>
            <a:r>
              <a:rPr lang="en-GB" altLang="ja-JP" b="1" smtClean="0">
                <a:solidFill>
                  <a:schemeClr val="tx1"/>
                </a:solidFill>
                <a:ea typeface="ＭＳ Ｐゴシック" pitchFamily="34" charset="-128"/>
              </a:rPr>
              <a:t>passive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’</a:t>
            </a:r>
            <a:r>
              <a:rPr lang="en-GB" altLang="ja-JP" smtClean="0">
                <a:solidFill>
                  <a:schemeClr val="tx1"/>
                </a:solidFill>
                <a:ea typeface="ＭＳ Ｐゴシック" pitchFamily="34" charset="-128"/>
              </a:rPr>
              <a:t> form of abuse as it relates to the </a:t>
            </a:r>
            <a:r>
              <a:rPr lang="en-GB" altLang="ja-JP" b="1" smtClean="0">
                <a:solidFill>
                  <a:schemeClr val="tx1"/>
                </a:solidFill>
                <a:ea typeface="ＭＳ Ｐゴシック" pitchFamily="34" charset="-128"/>
              </a:rPr>
              <a:t>failure</a:t>
            </a:r>
            <a:r>
              <a:rPr lang="en-GB" altLang="ja-JP" smtClean="0">
                <a:solidFill>
                  <a:schemeClr val="tx1"/>
                </a:solidFill>
                <a:ea typeface="ＭＳ Ｐゴシック" pitchFamily="34" charset="-128"/>
              </a:rPr>
              <a:t> to carry out some key aspect of the care and protection.</a:t>
            </a:r>
          </a:p>
          <a:p>
            <a:pPr>
              <a:buFontTx/>
              <a:buChar char="•"/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Severe neglect (causing toxic stress) can increase the risk of: </a:t>
            </a:r>
          </a:p>
          <a:p>
            <a:pPr lvl="1"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Health problems e.g. stunting and cardiovascular problems; </a:t>
            </a:r>
          </a:p>
          <a:p>
            <a:pPr lvl="1"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Mental health problems including anxiety and depression;</a:t>
            </a:r>
          </a:p>
          <a:p>
            <a:pPr lvl="1"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Behavioural problems and learning delays</a:t>
            </a:r>
          </a:p>
          <a:p>
            <a:pPr>
              <a:defRPr/>
            </a:pPr>
            <a:endParaRPr lang="en-GB" altLang="en-US" b="1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2377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Exploitation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179388" y="1628775"/>
            <a:ext cx="8640762" cy="4392613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The use of children for 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someone else’s advantage, gratification 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or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 profit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Also called 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child labour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, one of the worst forms of which is sexual exploitation</a:t>
            </a:r>
          </a:p>
          <a:p>
            <a:pPr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b="1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03833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Child Protection in Humanitarian Crises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>
              <a:defRPr/>
            </a:pPr>
            <a:r>
              <a:rPr lang="en-GB" dirty="0" smtClean="0">
                <a:solidFill>
                  <a:schemeClr val="tx1"/>
                </a:solidFill>
                <a:ea typeface="+mn-ea"/>
              </a:rPr>
              <a:t>Child protection needs requiring attention in humanitarian crises: </a:t>
            </a:r>
          </a:p>
          <a:p>
            <a:pPr>
              <a:buFont typeface="Arial" pitchFamily="34" charset="0"/>
              <a:buChar char="•"/>
              <a:defRPr/>
            </a:pPr>
            <a:endParaRPr lang="en-GB" dirty="0" smtClean="0">
              <a:solidFill>
                <a:schemeClr val="tx1"/>
              </a:solidFill>
              <a:ea typeface="+mn-ea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1"/>
                </a:solidFill>
              </a:rPr>
              <a:t>Dangers and injuries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1"/>
                </a:solidFill>
              </a:rPr>
              <a:t>Physical violence and other harmful practices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1"/>
                </a:solidFill>
              </a:rPr>
              <a:t>Sexual violence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1"/>
                </a:solidFill>
              </a:rPr>
              <a:t>Psychosocial distress and mental disorders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1"/>
                </a:solidFill>
              </a:rPr>
              <a:t>Children associated with armed forces and groups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1"/>
                </a:solidFill>
              </a:rPr>
              <a:t>Child labour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1"/>
                </a:solidFill>
              </a:rPr>
              <a:t>Unaccompanied and separated children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1"/>
                </a:solidFill>
              </a:rPr>
              <a:t>Justice for children</a:t>
            </a:r>
          </a:p>
          <a:p>
            <a:pPr marL="0" indent="0" algn="ctr">
              <a:defRPr/>
            </a:pPr>
            <a:endParaRPr lang="en-GB" sz="1600" i="1" dirty="0" smtClean="0">
              <a:solidFill>
                <a:schemeClr val="tx1"/>
              </a:solidFill>
              <a:ea typeface="+mn-ea"/>
            </a:endParaRPr>
          </a:p>
          <a:p>
            <a:pPr marL="0" indent="0" algn="ctr">
              <a:defRPr/>
            </a:pPr>
            <a:r>
              <a:rPr lang="en-GB" sz="1600" i="1" dirty="0" smtClean="0">
                <a:solidFill>
                  <a:schemeClr val="tx1"/>
                </a:solidFill>
                <a:ea typeface="+mn-ea"/>
              </a:rPr>
              <a:t>Minimum Standards</a:t>
            </a:r>
          </a:p>
        </p:txBody>
      </p:sp>
    </p:spTree>
    <p:extLst>
      <p:ext uri="{BB962C8B-B14F-4D97-AF65-F5344CB8AC3E}">
        <p14:creationId xmlns:p14="http://schemas.microsoft.com/office/powerpoint/2010/main" val="1592170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tx1"/>
                </a:solidFill>
              </a:rPr>
              <a:t>Is it abuse?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209607" cy="4392612"/>
          </a:xfrm>
        </p:spPr>
        <p:txBody>
          <a:bodyPr/>
          <a:lstStyle/>
          <a:p>
            <a:pPr lvl="0"/>
            <a:r>
              <a:rPr lang="en-GB" dirty="0" smtClean="0">
                <a:solidFill>
                  <a:schemeClr val="tx1"/>
                </a:solidFill>
              </a:rPr>
              <a:t>Abuse </a:t>
            </a:r>
            <a:r>
              <a:rPr lang="en-GB" b="1" dirty="0">
                <a:solidFill>
                  <a:schemeClr val="tx1"/>
                </a:solidFill>
              </a:rPr>
              <a:t>rarely fits clearly </a:t>
            </a:r>
            <a:r>
              <a:rPr lang="en-GB" dirty="0">
                <a:solidFill>
                  <a:schemeClr val="tx1"/>
                </a:solidFill>
              </a:rPr>
              <a:t>into just one of the five </a:t>
            </a:r>
            <a:r>
              <a:rPr lang="en-GB" b="1" dirty="0">
                <a:solidFill>
                  <a:schemeClr val="tx1"/>
                </a:solidFill>
              </a:rPr>
              <a:t>categories</a:t>
            </a:r>
            <a:r>
              <a:rPr lang="en-GB" dirty="0">
                <a:solidFill>
                  <a:schemeClr val="tx1"/>
                </a:solidFill>
              </a:rPr>
              <a:t>. </a:t>
            </a:r>
          </a:p>
          <a:p>
            <a:pPr lvl="0"/>
            <a:endParaRPr lang="en-GB" dirty="0" smtClean="0">
              <a:solidFill>
                <a:schemeClr val="tx1"/>
              </a:solidFill>
            </a:endParaRPr>
          </a:p>
          <a:p>
            <a:pPr lvl="0"/>
            <a:r>
              <a:rPr lang="en-GB" dirty="0" smtClean="0">
                <a:solidFill>
                  <a:schemeClr val="tx1"/>
                </a:solidFill>
              </a:rPr>
              <a:t>In </a:t>
            </a:r>
            <a:r>
              <a:rPr lang="en-GB" dirty="0">
                <a:solidFill>
                  <a:schemeClr val="tx1"/>
                </a:solidFill>
              </a:rPr>
              <a:t>deciding whether an action is abusive </a:t>
            </a:r>
            <a:endParaRPr lang="en-GB" dirty="0" smtClean="0">
              <a:solidFill>
                <a:schemeClr val="tx1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look </a:t>
            </a:r>
            <a:r>
              <a:rPr lang="en-GB" dirty="0">
                <a:solidFill>
                  <a:schemeClr val="tx1"/>
                </a:solidFill>
              </a:rPr>
              <a:t>at the </a:t>
            </a:r>
            <a:r>
              <a:rPr lang="en-GB" b="1" dirty="0">
                <a:solidFill>
                  <a:schemeClr val="tx1"/>
                </a:solidFill>
              </a:rPr>
              <a:t>possibility</a:t>
            </a:r>
            <a:r>
              <a:rPr lang="en-GB" dirty="0">
                <a:solidFill>
                  <a:schemeClr val="tx1"/>
                </a:solidFill>
              </a:rPr>
              <a:t> that the action will cause harm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b="1" dirty="0" smtClean="0">
                <a:solidFill>
                  <a:schemeClr val="tx1"/>
                </a:solidFill>
              </a:rPr>
              <a:t>not </a:t>
            </a:r>
            <a:r>
              <a:rPr lang="en-GB" b="1" dirty="0">
                <a:solidFill>
                  <a:schemeClr val="tx1"/>
                </a:solidFill>
              </a:rPr>
              <a:t>whether the intention </a:t>
            </a:r>
            <a:r>
              <a:rPr lang="en-GB" dirty="0">
                <a:solidFill>
                  <a:schemeClr val="tx1"/>
                </a:solidFill>
              </a:rPr>
              <a:t>was for the action to cause </a:t>
            </a:r>
            <a:r>
              <a:rPr lang="en-GB" dirty="0" smtClean="0">
                <a:solidFill>
                  <a:schemeClr val="tx1"/>
                </a:solidFill>
              </a:rPr>
              <a:t>harm</a:t>
            </a:r>
          </a:p>
          <a:p>
            <a:pPr lvl="0"/>
            <a:endParaRPr lang="en-GB" dirty="0" smtClean="0">
              <a:solidFill>
                <a:schemeClr val="tx1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To </a:t>
            </a:r>
            <a:r>
              <a:rPr lang="en-GB" dirty="0">
                <a:solidFill>
                  <a:schemeClr val="tx1"/>
                </a:solidFill>
              </a:rPr>
              <a:t>understand a situation </a:t>
            </a:r>
            <a:r>
              <a:rPr lang="en-GB" b="1" dirty="0" smtClean="0">
                <a:solidFill>
                  <a:schemeClr val="tx1"/>
                </a:solidFill>
              </a:rPr>
              <a:t>more </a:t>
            </a:r>
            <a:r>
              <a:rPr lang="en-GB" b="1" dirty="0">
                <a:solidFill>
                  <a:schemeClr val="tx1"/>
                </a:solidFill>
              </a:rPr>
              <a:t>information may be needed</a:t>
            </a:r>
            <a:r>
              <a:rPr lang="en-GB" dirty="0">
                <a:solidFill>
                  <a:schemeClr val="tx1"/>
                </a:solidFill>
              </a:rPr>
              <a:t>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/>
                </a:solidFill>
              </a:rPr>
              <a:t>Your</a:t>
            </a:r>
            <a:r>
              <a:rPr lang="en-GB" dirty="0">
                <a:solidFill>
                  <a:schemeClr val="tx1"/>
                </a:solidFill>
              </a:rPr>
              <a:t> own </a:t>
            </a:r>
            <a:r>
              <a:rPr lang="en-GB" b="1" dirty="0">
                <a:solidFill>
                  <a:schemeClr val="tx1"/>
                </a:solidFill>
              </a:rPr>
              <a:t>attitudes</a:t>
            </a:r>
            <a:r>
              <a:rPr lang="en-GB" dirty="0">
                <a:solidFill>
                  <a:schemeClr val="tx1"/>
                </a:solidFill>
              </a:rPr>
              <a:t> and </a:t>
            </a:r>
            <a:r>
              <a:rPr lang="en-GB" b="1" dirty="0">
                <a:solidFill>
                  <a:schemeClr val="tx1"/>
                </a:solidFill>
              </a:rPr>
              <a:t>experiences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b="1" dirty="0">
                <a:solidFill>
                  <a:schemeClr val="tx1"/>
                </a:solidFill>
              </a:rPr>
              <a:t>can influence your assessments</a:t>
            </a:r>
            <a:r>
              <a:rPr lang="en-GB" dirty="0">
                <a:solidFill>
                  <a:schemeClr val="tx1"/>
                </a:solidFill>
              </a:rPr>
              <a:t> and you must be aware of this</a:t>
            </a:r>
            <a:r>
              <a:rPr lang="en-GB" dirty="0" smtClean="0">
                <a:solidFill>
                  <a:schemeClr val="tx1"/>
                </a:solidFill>
              </a:rPr>
              <a:t>.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4594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>
                <a:solidFill>
                  <a:schemeClr val="tx1"/>
                </a:solidFill>
              </a:rPr>
              <a:t>Possible Causes of Child Abuse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713788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en-GB" altLang="en-US" b="1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Stress, 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or difficulty controlling 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anger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 </a:t>
            </a:r>
          </a:p>
          <a:p>
            <a:pPr>
              <a:buFontTx/>
              <a:buChar char="•"/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Isolation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 from family or community</a:t>
            </a:r>
          </a:p>
          <a:p>
            <a:pPr>
              <a:buFontTx/>
              <a:buChar char="•"/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Physical 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or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 mental health problems, alcohol or drug abuse</a:t>
            </a:r>
          </a:p>
          <a:p>
            <a:pPr>
              <a:buFontTx/>
              <a:buChar char="•"/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Personal history of being abused 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(evidence is mixed)</a:t>
            </a:r>
          </a:p>
          <a:p>
            <a:pPr>
              <a:buFontTx/>
              <a:buChar char="•"/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Personal problems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 e.g. marital conflict, money problems</a:t>
            </a:r>
          </a:p>
          <a:p>
            <a:pPr>
              <a:buFontTx/>
              <a:buChar char="•"/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Benign neglect: 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Lack of awareness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Some 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cultural traditions 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or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 beliefs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 (e.g. ‘children are property’) </a:t>
            </a:r>
          </a:p>
          <a:p>
            <a:pPr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b="1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9418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KEY LEARNING POINTS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Child: “every human being below the age of eighteen unless under the law applicable to the child, majority is attained earlier” </a:t>
            </a:r>
            <a:r>
              <a:rPr lang="en-GB" altLang="en-US" dirty="0">
                <a:solidFill>
                  <a:schemeClr val="tx1"/>
                </a:solidFill>
                <a:ea typeface="ＭＳ Ｐゴシック" pitchFamily="34" charset="-128"/>
              </a:rPr>
              <a:t>UNCRC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.  </a:t>
            </a: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Childhood is understood in very different ways in different contexts.</a:t>
            </a: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Often community and culture define adulthood not by age but the onset of puberty.</a:t>
            </a:r>
          </a:p>
          <a:p>
            <a:pPr marL="0" indent="0">
              <a:defRPr/>
            </a:pPr>
            <a:endParaRPr lang="en-GB" altLang="en-US" dirty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The fact that children are all people under-18 is not always appreciated. </a:t>
            </a: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16176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Possible Perpetrators of Child Abuse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endParaRPr lang="en-GB" dirty="0" smtClean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r>
              <a:rPr lang="en-GB" dirty="0">
                <a:solidFill>
                  <a:schemeClr val="tx1"/>
                </a:solidFill>
                <a:ea typeface="+mn-ea"/>
              </a:rPr>
              <a:t>Children are dependent on their family and community. </a:t>
            </a:r>
            <a:endParaRPr lang="en-GB" dirty="0" smtClean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endParaRPr lang="en-GB" dirty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r>
              <a:rPr lang="en-GB" dirty="0" smtClean="0">
                <a:solidFill>
                  <a:schemeClr val="tx1"/>
                </a:solidFill>
                <a:ea typeface="+mn-ea"/>
              </a:rPr>
              <a:t>The most common perpetrators are people children </a:t>
            </a:r>
            <a:r>
              <a:rPr lang="en-GB" dirty="0">
                <a:solidFill>
                  <a:schemeClr val="tx1"/>
                </a:solidFill>
                <a:ea typeface="+mn-ea"/>
              </a:rPr>
              <a:t>know and trust,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e.g. </a:t>
            </a:r>
            <a:r>
              <a:rPr lang="en-GB" dirty="0">
                <a:solidFill>
                  <a:schemeClr val="tx1"/>
                </a:solidFill>
                <a:ea typeface="+mn-ea"/>
              </a:rPr>
              <a:t>relatives and family friends. </a:t>
            </a:r>
            <a:endParaRPr lang="en-GB" dirty="0" smtClean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endParaRPr lang="en-GB" dirty="0" smtClean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r>
              <a:rPr lang="en-GB" dirty="0" smtClean="0">
                <a:solidFill>
                  <a:schemeClr val="tx1"/>
                </a:solidFill>
                <a:ea typeface="+mn-ea"/>
              </a:rPr>
              <a:t>Abuse </a:t>
            </a:r>
            <a:r>
              <a:rPr lang="en-GB" dirty="0">
                <a:solidFill>
                  <a:schemeClr val="tx1"/>
                </a:solidFill>
                <a:ea typeface="+mn-ea"/>
              </a:rPr>
              <a:t>is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possible when adults are </a:t>
            </a:r>
            <a:r>
              <a:rPr lang="en-GB" dirty="0">
                <a:solidFill>
                  <a:schemeClr val="tx1"/>
                </a:solidFill>
                <a:ea typeface="+mn-ea"/>
              </a:rPr>
              <a:t>in a position of power over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children (this includes relatives, teachers, leaders and agency staff).</a:t>
            </a:r>
          </a:p>
          <a:p>
            <a:pPr>
              <a:buFont typeface="Arial" pitchFamily="34" charset="0"/>
              <a:buChar char="•"/>
              <a:defRPr/>
            </a:pPr>
            <a:endParaRPr lang="en-GB" dirty="0" smtClean="0">
              <a:solidFill>
                <a:schemeClr val="tx1"/>
              </a:solidFill>
              <a:ea typeface="+mn-ea"/>
            </a:endParaRPr>
          </a:p>
          <a:p>
            <a:pPr>
              <a:buFont typeface="Arial" pitchFamily="34" charset="0"/>
              <a:buChar char="•"/>
              <a:defRPr/>
            </a:pPr>
            <a:endParaRPr lang="en-GB" i="1" dirty="0" smtClean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endParaRPr lang="en-GB" dirty="0" smtClean="0">
              <a:solidFill>
                <a:schemeClr val="tx1"/>
              </a:solidFill>
              <a:ea typeface="+mn-ea"/>
            </a:endParaRPr>
          </a:p>
          <a:p>
            <a:pPr>
              <a:defRPr/>
            </a:pPr>
            <a:endParaRPr lang="en-GB" b="1" dirty="0">
              <a:solidFill>
                <a:schemeClr val="tx1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22542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642350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KEY LEARNING POINTS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107950" y="1700213"/>
            <a:ext cx="8856663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en-GB" altLang="en-US" b="1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Child abuse 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is a deliberate act of ill treatment or an omission that can harm or is likely to cause harm to a child’s safety, well-being, dignity and development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There are 5 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types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: physical, emotional, sexual, neglect, exploitation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Humanitarian crises can create additional child protection needs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Perpetrators of abuse are more often 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known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 to the child (e.g. relatives, neighbours, teachers etc.) 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Child abuse is not a 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new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 problem. It is a 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global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 problem. It can be addressed. </a:t>
            </a:r>
          </a:p>
          <a:p>
            <a:pPr>
              <a:buFontTx/>
              <a:buChar char="•"/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3443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chemeClr val="tx1"/>
                </a:solidFill>
                <a:ea typeface="+mj-ea"/>
              </a:rPr>
              <a:t>Exercise 2 - Session 3</a:t>
            </a:r>
            <a:endParaRPr lang="en-GB" dirty="0">
              <a:solidFill>
                <a:schemeClr val="tx1"/>
              </a:solidFill>
              <a:ea typeface="+mj-ea"/>
            </a:endParaRPr>
          </a:p>
        </p:txBody>
      </p:sp>
      <p:sp>
        <p:nvSpPr>
          <p:cNvPr id="4301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>
                <a:solidFill>
                  <a:schemeClr val="tx1"/>
                </a:solidFill>
              </a:rPr>
              <a:t>Identifying Abuse</a:t>
            </a:r>
          </a:p>
          <a:p>
            <a:pPr algn="ctr">
              <a:defRPr/>
            </a:pPr>
            <a:endParaRPr lang="en-GB" sz="40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056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Identifying Abuse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endParaRPr lang="en-GB" altLang="en-US" dirty="0" smtClean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+mn-ea"/>
              </a:rPr>
              <a:t>Knowing some of the signs of abuse can help us identify it when it is happening, or make an assessment when we have concerns. </a:t>
            </a: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+mn-ea"/>
              </a:rPr>
              <a:t>Some signs of abuse could indicate general maltreatment. </a:t>
            </a: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+mn-ea"/>
              </a:rPr>
              <a:t>Other signs may indicate particular forms of abuse (the five kinds).</a:t>
            </a:r>
          </a:p>
          <a:p>
            <a:pPr>
              <a:buFontTx/>
              <a:buChar char="•"/>
              <a:defRPr/>
            </a:pPr>
            <a:endParaRPr lang="en-GB" altLang="en-US" dirty="0" smtClean="0">
              <a:solidFill>
                <a:schemeClr val="tx1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18467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Signs of Abuse - Physical Abuse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97888" cy="439261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chemeClr val="tx1"/>
                </a:solidFill>
                <a:ea typeface="+mn-ea"/>
              </a:rPr>
              <a:t>The </a:t>
            </a:r>
            <a:r>
              <a:rPr lang="en-GB" dirty="0">
                <a:solidFill>
                  <a:schemeClr val="tx1"/>
                </a:solidFill>
                <a:ea typeface="+mn-ea"/>
              </a:rPr>
              <a:t>most visible form of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abuse: sometimes </a:t>
            </a:r>
            <a:r>
              <a:rPr lang="en-GB" dirty="0">
                <a:solidFill>
                  <a:schemeClr val="tx1"/>
                </a:solidFill>
                <a:ea typeface="+mn-ea"/>
              </a:rPr>
              <a:t>revealed when the explanation of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an injury </a:t>
            </a:r>
            <a:r>
              <a:rPr lang="en-GB" dirty="0">
                <a:solidFill>
                  <a:schemeClr val="tx1"/>
                </a:solidFill>
                <a:ea typeface="+mn-ea"/>
              </a:rPr>
              <a:t>does not match with what is observed. </a:t>
            </a:r>
            <a:endParaRPr lang="en-GB" dirty="0" smtClean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endParaRPr lang="en-GB" dirty="0" smtClean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r>
              <a:rPr lang="en-GB" dirty="0" smtClean="0">
                <a:solidFill>
                  <a:schemeClr val="tx1"/>
                </a:solidFill>
                <a:ea typeface="+mn-ea"/>
              </a:rPr>
              <a:t>Certain injuries </a:t>
            </a:r>
            <a:r>
              <a:rPr lang="en-GB" dirty="0">
                <a:solidFill>
                  <a:schemeClr val="tx1"/>
                </a:solidFill>
                <a:ea typeface="+mn-ea"/>
              </a:rPr>
              <a:t>should always lead to a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suspicion</a:t>
            </a:r>
            <a:r>
              <a:rPr lang="en-GB" dirty="0">
                <a:solidFill>
                  <a:schemeClr val="tx1"/>
                </a:solidFill>
                <a:ea typeface="+mn-ea"/>
              </a:rPr>
              <a:t>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and concern: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dirty="0">
                <a:solidFill>
                  <a:schemeClr val="tx1"/>
                </a:solidFill>
                <a:ea typeface="+mn-ea"/>
              </a:rPr>
              <a:t>B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ite marks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dirty="0">
                <a:solidFill>
                  <a:schemeClr val="tx1"/>
                </a:solidFill>
                <a:ea typeface="+mn-ea"/>
              </a:rPr>
              <a:t>C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igarette burns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dirty="0">
                <a:solidFill>
                  <a:schemeClr val="tx1"/>
                </a:solidFill>
                <a:ea typeface="+mn-ea"/>
              </a:rPr>
              <a:t>E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vidence </a:t>
            </a:r>
            <a:r>
              <a:rPr lang="en-GB" dirty="0">
                <a:solidFill>
                  <a:schemeClr val="tx1"/>
                </a:solidFill>
                <a:ea typeface="+mn-ea"/>
              </a:rPr>
              <a:t>of old but untreated broken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bones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dirty="0">
                <a:solidFill>
                  <a:schemeClr val="tx1"/>
                </a:solidFill>
                <a:ea typeface="+mn-ea"/>
              </a:rPr>
              <a:t>S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igns </a:t>
            </a:r>
            <a:r>
              <a:rPr lang="en-GB" dirty="0">
                <a:solidFill>
                  <a:schemeClr val="tx1"/>
                </a:solidFill>
                <a:ea typeface="+mn-ea"/>
              </a:rPr>
              <a:t>of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severe, </a:t>
            </a:r>
            <a:r>
              <a:rPr lang="en-GB" dirty="0">
                <a:solidFill>
                  <a:schemeClr val="tx1"/>
                </a:solidFill>
                <a:ea typeface="+mn-ea"/>
              </a:rPr>
              <a:t>long-term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bruising especially </a:t>
            </a:r>
            <a:r>
              <a:rPr lang="en-GB" dirty="0">
                <a:solidFill>
                  <a:schemeClr val="tx1"/>
                </a:solidFill>
                <a:ea typeface="+mn-ea"/>
              </a:rPr>
              <a:t>to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face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1"/>
                </a:solidFill>
                <a:ea typeface="+mn-ea"/>
              </a:rPr>
              <a:t>Unexplained injuries (head injury can be identified through ear injury), burns</a:t>
            </a:r>
            <a:r>
              <a:rPr lang="en-GB" dirty="0">
                <a:solidFill>
                  <a:schemeClr val="tx1"/>
                </a:solidFill>
                <a:ea typeface="+mn-ea"/>
              </a:rPr>
              <a:t>, bruises, dislocations,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injuries </a:t>
            </a:r>
            <a:r>
              <a:rPr lang="en-GB" dirty="0">
                <a:solidFill>
                  <a:schemeClr val="tx1"/>
                </a:solidFill>
                <a:ea typeface="+mn-ea"/>
              </a:rPr>
              <a:t>to the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head</a:t>
            </a:r>
          </a:p>
          <a:p>
            <a:pPr>
              <a:defRPr/>
            </a:pPr>
            <a:endParaRPr lang="en-GB" dirty="0">
              <a:solidFill>
                <a:schemeClr val="tx1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21740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Signs of Abuse - Emotional Abuse 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97888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Extremely difficult to detect as rarely obvious signs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Often identified by friends/neighbours observing parents’ behaviour to child, or teacher observing child’s behaviour/emotions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Often only evident in the child’s later development stages. E.g.:</a:t>
            </a:r>
          </a:p>
          <a:p>
            <a:pPr lvl="3">
              <a:buFont typeface="Arial" pitchFamily="34" charset="0"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Slow physical, intellectual or emotional development</a:t>
            </a:r>
          </a:p>
          <a:p>
            <a:pPr lvl="3">
              <a:buFont typeface="Arial" pitchFamily="34" charset="0"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Learning problems or sudden speech disorders</a:t>
            </a:r>
          </a:p>
          <a:p>
            <a:pPr lvl="3">
              <a:buFont typeface="Arial" pitchFamily="34" charset="0"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Difficulties in forming relationships, withdrawal</a:t>
            </a:r>
          </a:p>
          <a:p>
            <a:pPr lvl="3">
              <a:buFont typeface="Arial" pitchFamily="34" charset="0"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Disruptive / attention-seeking behaviour</a:t>
            </a:r>
          </a:p>
          <a:p>
            <a:pPr lvl="3">
              <a:buFont typeface="Arial" pitchFamily="34" charset="0"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Insecurity </a:t>
            </a:r>
          </a:p>
          <a:p>
            <a:pPr lvl="3">
              <a:buFont typeface="Arial" pitchFamily="34" charset="0"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Poor self-esteem / fear of new situations</a:t>
            </a:r>
          </a:p>
        </p:txBody>
      </p:sp>
    </p:spTree>
    <p:extLst>
      <p:ext uri="{BB962C8B-B14F-4D97-AF65-F5344CB8AC3E}">
        <p14:creationId xmlns:p14="http://schemas.microsoft.com/office/powerpoint/2010/main" val="1761816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Signs of Abuse - Sexual Abuse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Is difficult to detect: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Young children have been known to endure it for many years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Only realising it’s abnormal in adolescence when understand sex</a:t>
            </a:r>
          </a:p>
          <a:p>
            <a:pPr marL="0" indent="0"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 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Sudden / unexpected behaviour change, isolated from friends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Overly affectionate/knowledgeable in a sexual way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Medical problems such as stomach pain when walking or sitting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Chronic itching, pain, discharge, bleeding from the genitals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Sexually transmitted diseases, pregnancy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Lack of trust or fear of someone they know well</a:t>
            </a:r>
          </a:p>
          <a:p>
            <a:pPr marL="0" indent="0">
              <a:defRPr/>
            </a:pPr>
            <a:endParaRPr lang="en-GB" altLang="en-US" b="1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5840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Signs of Abuse - Neglect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 marL="0" indent="0"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Often the biggest clue is if the child is not developing normally. E.g.:</a:t>
            </a:r>
          </a:p>
          <a:p>
            <a:pPr marL="0" indent="0"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 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Frequent hunger, stealing or hiding food, losing weight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Poor personal hygiene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Constant tiredness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Behavioural difficulties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Frequently missing school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Poor clothing, or dressed inappropriately for age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Untreated medical problems</a:t>
            </a:r>
          </a:p>
          <a:p>
            <a:pPr marL="0" indent="0"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Few friends</a:t>
            </a:r>
          </a:p>
          <a:p>
            <a:pPr marL="0" indent="0"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09589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Signs of Abuse - Several Forms of Abuse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Chronic running away, fears going home, reluctant to have parents contacted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Aggression or being isolated or withdrawn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Distrust of adults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Fear of physical contact - flinching if touched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Regressing to younger behaviour or inability to concentrate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Other extreme reactions e.g. depression, self-mutilation, suicide attempts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Self-destructive tendencies</a:t>
            </a:r>
          </a:p>
          <a:p>
            <a:pPr>
              <a:buFontTx/>
              <a:buChar char="•"/>
              <a:defRPr/>
            </a:pP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563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Signs of Abuse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642350" cy="4392612"/>
          </a:xfrm>
        </p:spPr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chemeClr val="tx1"/>
                </a:solidFill>
                <a:ea typeface="+mn-ea"/>
              </a:rPr>
              <a:t>Exploitation: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chemeClr val="tx1"/>
                </a:solidFill>
                <a:ea typeface="+mn-ea"/>
              </a:rPr>
              <a:t>Has money, gifts </a:t>
            </a:r>
            <a:r>
              <a:rPr lang="en-GB" dirty="0">
                <a:solidFill>
                  <a:schemeClr val="tx1"/>
                </a:solidFill>
                <a:ea typeface="+mn-ea"/>
              </a:rPr>
              <a:t>or expensive items not given by the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parents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tx1"/>
                </a:solidFill>
                <a:ea typeface="+mn-ea"/>
              </a:rPr>
              <a:t>Over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confidence, </a:t>
            </a:r>
            <a:r>
              <a:rPr lang="en-GB" dirty="0">
                <a:solidFill>
                  <a:schemeClr val="tx1"/>
                </a:solidFill>
                <a:ea typeface="+mn-ea"/>
              </a:rPr>
              <a:t>sense of importance / maturity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chemeClr val="tx1"/>
                </a:solidFill>
                <a:ea typeface="+mn-ea"/>
              </a:rPr>
              <a:t>Very </a:t>
            </a:r>
            <a:r>
              <a:rPr lang="en-GB" dirty="0">
                <a:solidFill>
                  <a:schemeClr val="tx1"/>
                </a:solidFill>
                <a:ea typeface="+mn-ea"/>
              </a:rPr>
              <a:t>tired, sleeping in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school, absenteeism</a:t>
            </a:r>
            <a:endParaRPr lang="en-GB" dirty="0">
              <a:solidFill>
                <a:schemeClr val="tx1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tx1"/>
                </a:solidFill>
                <a:ea typeface="+mn-ea"/>
              </a:rPr>
              <a:t>Physical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impacts: </a:t>
            </a:r>
            <a:r>
              <a:rPr lang="en-GB" dirty="0">
                <a:solidFill>
                  <a:schemeClr val="tx1"/>
                </a:solidFill>
                <a:ea typeface="+mn-ea"/>
              </a:rPr>
              <a:t>bent back, weaker,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damage </a:t>
            </a:r>
            <a:r>
              <a:rPr lang="en-GB" dirty="0">
                <a:solidFill>
                  <a:schemeClr val="tx1"/>
                </a:solidFill>
                <a:ea typeface="+mn-ea"/>
              </a:rPr>
              <a:t>to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hands etc. </a:t>
            </a:r>
            <a:endParaRPr lang="en-GB" dirty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endParaRPr lang="en-GB" dirty="0" smtClean="0">
              <a:solidFill>
                <a:schemeClr val="tx1"/>
              </a:solidFill>
              <a:ea typeface="+mn-ea"/>
            </a:endParaRPr>
          </a:p>
          <a:p>
            <a:pPr>
              <a:defRPr/>
            </a:pPr>
            <a:r>
              <a:rPr lang="en-GB" b="1" dirty="0">
                <a:solidFill>
                  <a:schemeClr val="tx1"/>
                </a:solidFill>
                <a:ea typeface="+mn-ea"/>
              </a:rPr>
              <a:t>Children with Disabilities</a:t>
            </a:r>
          </a:p>
          <a:p>
            <a:pPr marL="0" indent="0">
              <a:defRPr/>
            </a:pPr>
            <a:r>
              <a:rPr lang="en-GB" dirty="0">
                <a:solidFill>
                  <a:schemeClr val="tx1"/>
                </a:solidFill>
                <a:ea typeface="+mn-ea"/>
              </a:rPr>
              <a:t>Signs may be more subtle/misinterpreted as part of the disability: </a:t>
            </a:r>
            <a:endParaRPr lang="en-GB" dirty="0" smtClean="0">
              <a:solidFill>
                <a:schemeClr val="tx1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 smtClean="0">
                <a:solidFill>
                  <a:schemeClr val="tx1"/>
                </a:solidFill>
                <a:ea typeface="+mn-ea"/>
              </a:rPr>
              <a:t>Physical </a:t>
            </a:r>
            <a:r>
              <a:rPr lang="en-GB" dirty="0">
                <a:solidFill>
                  <a:schemeClr val="tx1"/>
                </a:solidFill>
                <a:ea typeface="+mn-ea"/>
              </a:rPr>
              <a:t>abuse put down to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self-injury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tx1"/>
                </a:solidFill>
                <a:ea typeface="+mn-ea"/>
              </a:rPr>
              <a:t>S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exualized </a:t>
            </a:r>
            <a:r>
              <a:rPr lang="en-GB" dirty="0">
                <a:solidFill>
                  <a:schemeClr val="tx1"/>
                </a:solidFill>
                <a:ea typeface="+mn-ea"/>
              </a:rPr>
              <a:t>behaviour as learning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disability</a:t>
            </a:r>
            <a:endParaRPr lang="en-GB" dirty="0">
              <a:solidFill>
                <a:schemeClr val="tx1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02968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KEY LEARNING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925" y="1557338"/>
            <a:ext cx="8353425" cy="439261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There are universal standards of child rights and responsibilities;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But no universal definition of childhood as a lived experience. </a:t>
            </a:r>
          </a:p>
          <a:p>
            <a:pPr marL="0" indent="0">
              <a:defRPr/>
            </a:pPr>
            <a:endParaRPr lang="en-AU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AU" altLang="en-US" dirty="0" smtClean="0">
                <a:solidFill>
                  <a:schemeClr val="tx1"/>
                </a:solidFill>
                <a:ea typeface="ＭＳ Ｐゴシック" pitchFamily="34" charset="-128"/>
              </a:rPr>
              <a:t>Children around the world may: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altLang="en-US" dirty="0" smtClean="0">
                <a:solidFill>
                  <a:schemeClr val="tx1"/>
                </a:solidFill>
                <a:ea typeface="ＭＳ Ｐゴシック" pitchFamily="34" charset="-128"/>
              </a:rPr>
              <a:t>Have different responsibilities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altLang="en-US" dirty="0" smtClean="0">
                <a:solidFill>
                  <a:schemeClr val="tx1"/>
                </a:solidFill>
                <a:ea typeface="ＭＳ Ｐゴシック" pitchFamily="34" charset="-128"/>
              </a:rPr>
              <a:t>Be cared for differently. </a:t>
            </a: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en-GB" altLang="en-US" b="1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It </a:t>
            </a:r>
            <a:r>
              <a:rPr lang="en-GB" altLang="en-US" b="1" dirty="0">
                <a:solidFill>
                  <a:schemeClr val="tx1"/>
                </a:solidFill>
                <a:ea typeface="ＭＳ Ｐゴシック" pitchFamily="34" charset="-128"/>
              </a:rPr>
              <a:t>is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essential </a:t>
            </a:r>
            <a:r>
              <a:rPr lang="en-GB" altLang="en-US" b="1" dirty="0">
                <a:solidFill>
                  <a:schemeClr val="tx1"/>
                </a:solidFill>
                <a:ea typeface="ＭＳ Ｐゴシック" pitchFamily="34" charset="-128"/>
              </a:rPr>
              <a:t>to understand our personal experiences and beliefs about childhood as these influence what we consider normal and desirable – which is important in case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management.</a:t>
            </a:r>
          </a:p>
          <a:p>
            <a:pPr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endParaRPr lang="en-GB" altLang="en-US" b="1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7739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KEY LEARNING POINTS - Signs of Abuse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Children may not realise what they are experiencing is abnormal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Identifying abuse is particularly difficult in societies where child rearing is seen as a private, family matter, not one of public concern. 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Remember that perpetrators will often try to disguise abuse so you may need to </a:t>
            </a:r>
            <a:r>
              <a:rPr lang="en-GB" b="1">
                <a:solidFill>
                  <a:schemeClr val="tx1"/>
                </a:solidFill>
              </a:rPr>
              <a:t>work extra hard </a:t>
            </a:r>
            <a:r>
              <a:rPr lang="en-GB">
                <a:solidFill>
                  <a:schemeClr val="tx1"/>
                </a:solidFill>
              </a:rPr>
              <a:t>to discover the signs. </a:t>
            </a:r>
            <a:endParaRPr lang="en-GB" sz="2800">
              <a:solidFill>
                <a:schemeClr val="tx1"/>
              </a:solidFill>
            </a:endParaRPr>
          </a:p>
          <a:p>
            <a:pPr>
              <a:buFontTx/>
              <a:buChar char="•"/>
              <a:defRPr/>
            </a:pP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GB" i="1">
                <a:solidFill>
                  <a:schemeClr val="tx1"/>
                </a:solidFill>
              </a:rPr>
              <a:t>Does seeing some of these signs</a:t>
            </a:r>
            <a:r>
              <a:rPr lang="en-GB" b="1" i="1">
                <a:solidFill>
                  <a:schemeClr val="tx1"/>
                </a:solidFill>
              </a:rPr>
              <a:t> confirm </a:t>
            </a:r>
            <a:r>
              <a:rPr lang="en-GB" i="1">
                <a:solidFill>
                  <a:schemeClr val="tx1"/>
                </a:solidFill>
              </a:rPr>
              <a:t>abuse has taken place? 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Care needs to be taken not to jump to conclusions too quickly </a:t>
            </a:r>
          </a:p>
          <a:p>
            <a:pPr>
              <a:buFontTx/>
              <a:buChar char="•"/>
              <a:defRPr/>
            </a:pPr>
            <a:r>
              <a:rPr lang="en-GB">
                <a:solidFill>
                  <a:schemeClr val="tx1"/>
                </a:solidFill>
              </a:rPr>
              <a:t>Although many of these signs do not confirm a child has been abused, they may help us recognise something is wrong. </a:t>
            </a:r>
          </a:p>
          <a:p>
            <a:pPr>
              <a:buFontTx/>
              <a:buChar char="•"/>
              <a:defRPr/>
            </a:pP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endParaRPr lang="en-GB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285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KEY LEARNING POINTS - Signs of Abuse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85225" cy="4392612"/>
          </a:xfrm>
        </p:spPr>
        <p:txBody>
          <a:bodyPr/>
          <a:lstStyle/>
          <a:p>
            <a:pPr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 The possibility of abuse should be investigated if a child shows:</a:t>
            </a:r>
            <a:endParaRPr lang="en-GB" altLang="en-US" sz="280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lvl="1"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A number of signs or </a:t>
            </a:r>
            <a:endParaRPr lang="en-GB" altLang="en-US" sz="280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lvl="1"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One very serious sign. </a:t>
            </a:r>
            <a:endParaRPr lang="en-GB" altLang="en-US" sz="100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b="1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What to Do? </a:t>
            </a:r>
            <a:r>
              <a:rPr lang="en-GB" altLang="en-US" i="1" smtClean="0">
                <a:solidFill>
                  <a:schemeClr val="tx1"/>
                </a:solidFill>
                <a:ea typeface="ＭＳ Ｐゴシック" pitchFamily="34" charset="-128"/>
              </a:rPr>
              <a:t>We will be discussing this throughout the training!</a:t>
            </a:r>
          </a:p>
          <a:p>
            <a:pPr>
              <a:buFontTx/>
              <a:buChar char="•"/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Accept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 what may be happening even if you find it hard</a:t>
            </a:r>
            <a:endParaRPr lang="en-GB" altLang="en-US" sz="280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Carefully and sensitively look for further evidence (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assessment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)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Carefully consider </a:t>
            </a: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risk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 and don’t hesitate to act if a child is at risk</a:t>
            </a:r>
            <a:endParaRPr lang="en-GB" altLang="en-US" sz="280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Work with others </a:t>
            </a: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(e.g. health workers) so they know the signs and can share information if needed (case management principles)</a:t>
            </a:r>
            <a:endParaRPr lang="en-GB" altLang="en-US" sz="280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595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088" y="4797425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chemeClr val="tx1"/>
                </a:solidFill>
                <a:ea typeface="+mj-ea"/>
              </a:rPr>
              <a:t>Optional exercise</a:t>
            </a:r>
            <a:endParaRPr lang="en-GB" dirty="0">
              <a:solidFill>
                <a:schemeClr val="tx1"/>
              </a:solidFill>
              <a:ea typeface="+mj-ea"/>
            </a:endParaRPr>
          </a:p>
        </p:txBody>
      </p:sp>
      <p:sp>
        <p:nvSpPr>
          <p:cNvPr id="65539" name="Text Placeholder 2"/>
          <p:cNvSpPr>
            <a:spLocks noGrp="1"/>
          </p:cNvSpPr>
          <p:nvPr>
            <p:ph type="body" idx="1"/>
          </p:nvPr>
        </p:nvSpPr>
        <p:spPr>
          <a:xfrm>
            <a:off x="665163" y="3230563"/>
            <a:ext cx="7772400" cy="1500187"/>
          </a:xfrm>
        </p:spPr>
        <p:txBody>
          <a:bodyPr/>
          <a:lstStyle/>
          <a:p>
            <a:pPr algn="ctr">
              <a:defRPr/>
            </a:pPr>
            <a:r>
              <a:rPr lang="en-GB" sz="4000" b="1">
                <a:solidFill>
                  <a:schemeClr val="tx1"/>
                </a:solidFill>
              </a:rPr>
              <a:t>Justice Systems</a:t>
            </a:r>
          </a:p>
        </p:txBody>
      </p:sp>
      <p:pic>
        <p:nvPicPr>
          <p:cNvPr id="6554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5" y="981075"/>
            <a:ext cx="410527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35425" y="3727450"/>
            <a:ext cx="2568575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dirty="0">
                <a:solidFill>
                  <a:srgbClr val="FFFFFF"/>
                </a:solidFill>
              </a:rPr>
              <a:t>Photo: Save the Children, David Magnusson</a:t>
            </a:r>
          </a:p>
        </p:txBody>
      </p:sp>
    </p:spTree>
    <p:extLst>
      <p:ext uri="{BB962C8B-B14F-4D97-AF65-F5344CB8AC3E}">
        <p14:creationId xmlns:p14="http://schemas.microsoft.com/office/powerpoint/2010/main" val="2910991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Using Justice Systems in Case Management</a:t>
            </a:r>
          </a:p>
        </p:txBody>
      </p:sp>
      <p:pic>
        <p:nvPicPr>
          <p:cNvPr id="66563" name="Content Placeholder 3" descr="F2S1-rightsAndResponsibilities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2133600"/>
            <a:ext cx="6662738" cy="4392613"/>
          </a:xfrm>
        </p:spPr>
      </p:pic>
      <p:sp>
        <p:nvSpPr>
          <p:cNvPr id="66564" name="TextBox 1"/>
          <p:cNvSpPr txBox="1">
            <a:spLocks noChangeArrowheads="1"/>
          </p:cNvSpPr>
          <p:nvPr/>
        </p:nvSpPr>
        <p:spPr bwMode="auto">
          <a:xfrm>
            <a:off x="539750" y="1844675"/>
            <a:ext cx="3756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en-US" b="1">
                <a:solidFill>
                  <a:srgbClr val="000000"/>
                </a:solidFill>
                <a:latin typeface="Arial" charset="0"/>
              </a:rPr>
              <a:t>Rights as a Relationship</a:t>
            </a:r>
          </a:p>
        </p:txBody>
      </p:sp>
    </p:spTree>
    <p:extLst>
      <p:ext uri="{BB962C8B-B14F-4D97-AF65-F5344CB8AC3E}">
        <p14:creationId xmlns:p14="http://schemas.microsoft.com/office/powerpoint/2010/main" val="316929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>
                <a:solidFill>
                  <a:schemeClr val="tx1"/>
                </a:solidFill>
              </a:rPr>
              <a:t>Key Child Protection Articles in the UNCRC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424863" cy="4392612"/>
          </a:xfr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9   Family separation</a:t>
            </a: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10 Family reunification across borders. 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11 Illicit transfer of children. 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16 Right to privacy, honour and reputation. 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19 Protection from violence, injury, abuse, neglect, maltreatment  </a:t>
            </a:r>
            <a:br>
              <a:rPr lang="en-US">
                <a:solidFill>
                  <a:schemeClr val="tx1"/>
                </a:solidFill>
              </a:rPr>
            </a:br>
            <a:r>
              <a:rPr lang="en-US">
                <a:solidFill>
                  <a:schemeClr val="tx1"/>
                </a:solidFill>
              </a:rPr>
              <a:t>or exploitation. 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20 Alternative care. 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21 Adoption. 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22 Refugee children. 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23 Children with disabilities		</a:t>
            </a:r>
            <a:r>
              <a:rPr lang="en-GB" i="1">
                <a:solidFill>
                  <a:schemeClr val="tx1"/>
                </a:solidFill>
              </a:rPr>
              <a:t> </a:t>
            </a:r>
            <a:r>
              <a:rPr lang="en-US" i="1">
                <a:solidFill>
                  <a:schemeClr val="tx1"/>
                </a:solidFill>
              </a:rPr>
              <a:t>(Continued)</a:t>
            </a:r>
            <a:r>
              <a:rPr lang="en-US">
                <a:solidFill>
                  <a:schemeClr val="tx1"/>
                </a:solidFill>
              </a:rPr>
              <a:t> 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endParaRPr lang="en-GB">
              <a:solidFill>
                <a:schemeClr val="tx1"/>
              </a:solidFill>
            </a:endParaRPr>
          </a:p>
          <a:p>
            <a:pPr eaLnBrk="1" hangingPunct="1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349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137525" cy="720725"/>
          </a:xfrm>
        </p:spPr>
        <p:txBody>
          <a:bodyPr/>
          <a:lstStyle/>
          <a:p>
            <a:pPr>
              <a:defRPr/>
            </a:pPr>
            <a:r>
              <a:rPr lang="en-US" altLang="en-US" b="1" smtClean="0">
                <a:solidFill>
                  <a:schemeClr val="tx1"/>
                </a:solidFill>
                <a:ea typeface="ＭＳ Ｐゴシック" pitchFamily="34" charset="-128"/>
              </a:rPr>
              <a:t>Key Child Protection Articles in the UNCRC…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353425" cy="4608512"/>
          </a:xfr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24 Harmful practices. </a:t>
            </a: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25 Periodic review of alternative care.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32 Economic exploitation</a:t>
            </a: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34 Sexual abuse and exploitation.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35 Abduction, sale or trafficking of children.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36 Other forms of exploitation.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37 Juvenile justice and protection from torture or other cruel, inhuman or degrading treatment or punishment.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38 Protection in armed conflict.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39 Recovery and reintegration.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		40 Children in conflict with the law.</a:t>
            </a:r>
            <a:endParaRPr lang="en-GB">
              <a:solidFill>
                <a:schemeClr val="tx1"/>
              </a:solidFill>
            </a:endParaRPr>
          </a:p>
          <a:p>
            <a:pPr>
              <a:defRPr/>
            </a:pPr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542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208963" cy="720725"/>
          </a:xfrm>
        </p:spPr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Other Key Rights Frameworks: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24863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UNCRC Optional Protocols 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International Labour Organisation Conventions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Humanitarian Law (Geneva Conventions/Laws of War – protect displaced children and children associated with fighting forces) 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Refugee Law (protect refugee children)</a:t>
            </a:r>
          </a:p>
          <a:p>
            <a:pPr>
              <a:defRPr/>
            </a:pPr>
            <a:endParaRPr lang="en-GB" altLang="en-US" b="1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altLang="en-US" b="1" smtClean="0">
                <a:solidFill>
                  <a:schemeClr val="tx1"/>
                </a:solidFill>
                <a:ea typeface="ＭＳ Ｐゴシック" pitchFamily="34" charset="-128"/>
              </a:rPr>
              <a:t>Core Human Rights Frameworks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Universal Declaration of Human Rights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Convention Against Torture</a:t>
            </a:r>
          </a:p>
          <a:p>
            <a:pPr>
              <a:buFontTx/>
              <a:buChar char="•"/>
              <a:defRPr/>
            </a:pPr>
            <a:r>
              <a:rPr lang="en-GB" altLang="en-US" smtClean="0">
                <a:solidFill>
                  <a:schemeClr val="tx1"/>
                </a:solidFill>
                <a:ea typeface="ＭＳ Ｐゴシック" pitchFamily="34" charset="-128"/>
              </a:rPr>
              <a:t>International Covenant on economic, social and cultural rights</a:t>
            </a:r>
          </a:p>
          <a:p>
            <a:pPr>
              <a:buFontTx/>
              <a:buChar char="•"/>
              <a:defRPr/>
            </a:pPr>
            <a:endParaRPr lang="en-GB" altLang="en-US" b="1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b="1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925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24863" cy="720725"/>
          </a:xfrm>
        </p:spPr>
        <p:txBody>
          <a:bodyPr/>
          <a:lstStyle/>
          <a:p>
            <a:pPr>
              <a:defRPr/>
            </a:pPr>
            <a:r>
              <a:rPr lang="en-GB" altLang="en-US" sz="2800" b="1" smtClean="0">
                <a:solidFill>
                  <a:schemeClr val="tx1"/>
                </a:solidFill>
                <a:ea typeface="ＭＳ Ｐゴシック" pitchFamily="34" charset="-128"/>
              </a:rPr>
              <a:t>Where are responsibilities for children’s rights defined? </a:t>
            </a:r>
            <a:endParaRPr lang="en-GB" altLang="en-US" sz="280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AU">
                <a:solidFill>
                  <a:schemeClr val="tx1"/>
                </a:solidFill>
              </a:rPr>
              <a:t>UNCRC Article 5: States parties shall respect the responsibilities, rights and duties of:</a:t>
            </a:r>
          </a:p>
          <a:p>
            <a:pPr>
              <a:defRPr/>
            </a:pPr>
            <a:endParaRPr lang="en-AU">
              <a:solidFill>
                <a:schemeClr val="tx1"/>
              </a:solidFill>
            </a:endParaRPr>
          </a:p>
          <a:p>
            <a:pPr>
              <a:buFontTx/>
              <a:buChar char="•"/>
              <a:defRPr/>
            </a:pPr>
            <a:r>
              <a:rPr lang="en-AU">
                <a:solidFill>
                  <a:schemeClr val="tx1"/>
                </a:solidFill>
              </a:rPr>
              <a:t>Parents (or where applicable the members of the extended family or community as per local custom) </a:t>
            </a:r>
            <a:r>
              <a:rPr lang="en-AU" i="1">
                <a:solidFill>
                  <a:schemeClr val="tx1"/>
                </a:solidFill>
              </a:rPr>
              <a:t>or</a:t>
            </a:r>
          </a:p>
          <a:p>
            <a:pPr>
              <a:buFontTx/>
              <a:buChar char="•"/>
              <a:defRPr/>
            </a:pPr>
            <a:r>
              <a:rPr lang="en-AU">
                <a:solidFill>
                  <a:schemeClr val="tx1"/>
                </a:solidFill>
              </a:rPr>
              <a:t>Legal guardians/others legally responsible for the child</a:t>
            </a:r>
          </a:p>
          <a:p>
            <a:pPr>
              <a:buFontTx/>
              <a:buChar char="•"/>
              <a:defRPr/>
            </a:pPr>
            <a:endParaRPr lang="en-AU">
              <a:solidFill>
                <a:schemeClr val="tx1"/>
              </a:solidFill>
            </a:endParaRPr>
          </a:p>
          <a:p>
            <a:pPr>
              <a:buFontTx/>
              <a:buChar char="•"/>
              <a:defRPr/>
            </a:pPr>
            <a:r>
              <a:rPr lang="en-AU">
                <a:solidFill>
                  <a:schemeClr val="tx1"/>
                </a:solidFill>
              </a:rPr>
              <a:t>To provide, in a manner consistent with the evolving capacities of the child, appropriate direction and guidance in the exercise by the child of their rights.</a:t>
            </a:r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31289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97888" cy="720725"/>
          </a:xfrm>
        </p:spPr>
        <p:txBody>
          <a:bodyPr/>
          <a:lstStyle/>
          <a:p>
            <a:pPr>
              <a:defRPr/>
            </a:pPr>
            <a:r>
              <a:rPr lang="en-GB" sz="2800" b="1">
                <a:solidFill>
                  <a:schemeClr val="tx1"/>
                </a:solidFill>
              </a:rPr>
              <a:t>Relevance of parental responsibility to case management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endParaRPr lang="en-AU" dirty="0" smtClean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r>
              <a:rPr lang="en-AU" dirty="0" smtClean="0">
                <a:solidFill>
                  <a:schemeClr val="tx1"/>
                </a:solidFill>
                <a:ea typeface="+mn-ea"/>
              </a:rPr>
              <a:t>Problems </a:t>
            </a:r>
            <a:r>
              <a:rPr lang="en-AU" dirty="0">
                <a:solidFill>
                  <a:schemeClr val="tx1"/>
                </a:solidFill>
                <a:ea typeface="+mn-ea"/>
              </a:rPr>
              <a:t>meeting parental responsibilities can cause protection concerns.</a:t>
            </a:r>
            <a:endParaRPr lang="en-GB" dirty="0">
              <a:solidFill>
                <a:schemeClr val="tx1"/>
              </a:solidFill>
              <a:ea typeface="+mn-ea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GB" dirty="0">
                <a:solidFill>
                  <a:schemeClr val="tx1"/>
                </a:solidFill>
                <a:ea typeface="+mn-ea"/>
              </a:rPr>
              <a:t>Families under extreme stress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may not </a:t>
            </a:r>
            <a:r>
              <a:rPr lang="en-GB" dirty="0">
                <a:solidFill>
                  <a:schemeClr val="tx1"/>
                </a:solidFill>
                <a:ea typeface="+mn-ea"/>
              </a:rPr>
              <a:t>be able to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provide the </a:t>
            </a:r>
            <a:r>
              <a:rPr lang="en-GB" dirty="0">
                <a:solidFill>
                  <a:schemeClr val="tx1"/>
                </a:solidFill>
                <a:ea typeface="+mn-ea"/>
              </a:rPr>
              <a:t>essential </a:t>
            </a:r>
            <a:r>
              <a:rPr lang="en-GB" dirty="0" smtClean="0">
                <a:solidFill>
                  <a:schemeClr val="tx1"/>
                </a:solidFill>
                <a:ea typeface="+mn-ea"/>
              </a:rPr>
              <a:t>support children need.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dirty="0">
              <a:solidFill>
                <a:schemeClr val="tx1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  <a:ea typeface="+mn-ea"/>
              </a:rPr>
              <a:t>A key case management activity is strengthening the capacity of parents to meet their responsibilities.</a:t>
            </a:r>
            <a:endParaRPr lang="en-GB" dirty="0">
              <a:solidFill>
                <a:schemeClr val="tx1"/>
              </a:solidFill>
              <a:ea typeface="+mn-ea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dirty="0">
              <a:solidFill>
                <a:schemeClr val="tx1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468087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328613" y="692150"/>
            <a:ext cx="8208962" cy="720725"/>
          </a:xfrm>
        </p:spPr>
        <p:txBody>
          <a:bodyPr/>
          <a:lstStyle/>
          <a:p>
            <a:pPr>
              <a:defRPr/>
            </a:pPr>
            <a:r>
              <a:rPr lang="en-US" b="1">
                <a:solidFill>
                  <a:schemeClr val="tx1"/>
                </a:solidFill>
              </a:rPr>
              <a:t>Types of Law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53425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US" altLang="en-US" smtClean="0">
                <a:solidFill>
                  <a:schemeClr val="tx1"/>
                </a:solidFill>
                <a:ea typeface="ＭＳ Ｐゴシック" pitchFamily="34" charset="-128"/>
              </a:rPr>
              <a:t>Habit, custom and tradition: </a:t>
            </a:r>
            <a:r>
              <a:rPr lang="en-US" altLang="en-US" b="1" smtClean="0">
                <a:solidFill>
                  <a:schemeClr val="tx1"/>
                </a:solidFill>
                <a:ea typeface="ＭＳ Ｐゴシック" pitchFamily="34" charset="-128"/>
              </a:rPr>
              <a:t>customary law</a:t>
            </a:r>
          </a:p>
          <a:p>
            <a:pPr>
              <a:buFontTx/>
              <a:buChar char="•"/>
              <a:defRPr/>
            </a:pPr>
            <a:r>
              <a:rPr lang="en-US" altLang="en-US" b="1" smtClean="0">
                <a:solidFill>
                  <a:schemeClr val="tx1"/>
                </a:solidFill>
                <a:ea typeface="ＭＳ Ｐゴシック" pitchFamily="34" charset="-128"/>
              </a:rPr>
              <a:t>Formal legal framework:</a:t>
            </a:r>
            <a:r>
              <a:rPr lang="en-US" altLang="en-US" smtClean="0">
                <a:solidFill>
                  <a:schemeClr val="tx1"/>
                </a:solidFill>
                <a:ea typeface="ＭＳ Ｐゴシック" pitchFamily="34" charset="-128"/>
              </a:rPr>
              <a:t> often policies then encoded into law. </a:t>
            </a:r>
          </a:p>
          <a:p>
            <a:pPr>
              <a:defRPr/>
            </a:pPr>
            <a:endParaRPr lang="en-US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US" altLang="en-US" b="1" smtClean="0">
                <a:solidFill>
                  <a:schemeClr val="tx1"/>
                </a:solidFill>
                <a:ea typeface="ＭＳ Ｐゴシック" pitchFamily="34" charset="-128"/>
              </a:rPr>
              <a:t>Criminal law</a:t>
            </a:r>
            <a:r>
              <a:rPr lang="en-US" altLang="en-US" smtClean="0">
                <a:solidFill>
                  <a:schemeClr val="tx1"/>
                </a:solidFill>
                <a:ea typeface="ＭＳ Ｐゴシック" pitchFamily="34" charset="-128"/>
              </a:rPr>
              <a:t>: Harm to society - can results in fine/ prison</a:t>
            </a: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US" altLang="en-US" b="1" smtClean="0">
                <a:solidFill>
                  <a:schemeClr val="tx1"/>
                </a:solidFill>
                <a:ea typeface="ＭＳ Ｐゴシック" pitchFamily="34" charset="-128"/>
              </a:rPr>
              <a:t>Civil law</a:t>
            </a:r>
            <a:r>
              <a:rPr lang="en-US" altLang="en-US" smtClean="0">
                <a:solidFill>
                  <a:schemeClr val="tx1"/>
                </a:solidFill>
                <a:ea typeface="ＭＳ Ｐゴシック" pitchFamily="34" charset="-128"/>
              </a:rPr>
              <a:t>: Lesser disputes -  usually results in compensation</a:t>
            </a:r>
          </a:p>
          <a:p>
            <a:pPr>
              <a:defRPr/>
            </a:pPr>
            <a:endParaRPr lang="en-US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mtClean="0">
                <a:solidFill>
                  <a:schemeClr val="tx1"/>
                </a:solidFill>
                <a:ea typeface="ＭＳ Ｐゴシック" pitchFamily="34" charset="-128"/>
              </a:rPr>
              <a:t>Civil law is sometimes enforced by local / traditional mechanisms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altLang="en-US" smtClean="0">
                <a:solidFill>
                  <a:schemeClr val="tx1"/>
                </a:solidFill>
                <a:ea typeface="ＭＳ Ｐゴシック" pitchFamily="34" charset="-128"/>
              </a:rPr>
              <a:t>These should not be used where crimes are committed. </a:t>
            </a:r>
          </a:p>
          <a:p>
            <a:pPr>
              <a:defRPr/>
            </a:pPr>
            <a:endParaRPr lang="en-US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mtClean="0">
                <a:solidFill>
                  <a:schemeClr val="tx1"/>
                </a:solidFill>
                <a:ea typeface="ＭＳ Ｐゴシック" pitchFamily="34" charset="-128"/>
              </a:rPr>
              <a:t> </a:t>
            </a: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885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dirty="0" smtClean="0">
                <a:solidFill>
                  <a:schemeClr val="tx1"/>
                </a:solidFill>
                <a:ea typeface="+mj-ea"/>
              </a:rPr>
              <a:t>Exercise 2 - Session 1</a:t>
            </a:r>
            <a:endParaRPr lang="en-GB" dirty="0">
              <a:solidFill>
                <a:schemeClr val="tx1"/>
              </a:solidFill>
              <a:ea typeface="+mj-ea"/>
            </a:endParaRP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sz="4000" b="1">
                <a:solidFill>
                  <a:schemeClr val="tx1"/>
                </a:solidFill>
              </a:rPr>
              <a:t>Exploring Childhood</a:t>
            </a:r>
          </a:p>
          <a:p>
            <a:pPr algn="ctr">
              <a:defRPr/>
            </a:pPr>
            <a:endParaRPr lang="en-GB" sz="40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562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642350" cy="720725"/>
          </a:xfrm>
        </p:spPr>
        <p:txBody>
          <a:bodyPr/>
          <a:lstStyle/>
          <a:p>
            <a:pPr>
              <a:defRPr/>
            </a:pPr>
            <a:r>
              <a:rPr lang="en-GB" sz="2800" b="1">
                <a:solidFill>
                  <a:schemeClr val="tx1"/>
                </a:solidFill>
              </a:rPr>
              <a:t>Working with Formal Legal Frameworks/ Justice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53425" cy="4392612"/>
          </a:xfrm>
        </p:spPr>
        <p:txBody>
          <a:bodyPr/>
          <a:lstStyle/>
          <a:p>
            <a:pPr>
              <a:defRPr/>
            </a:pPr>
            <a:endParaRPr lang="en-GB" altLang="en-US" b="1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n-US" smtClean="0">
                <a:solidFill>
                  <a:schemeClr val="tx1"/>
                </a:solidFill>
                <a:ea typeface="ＭＳ Ｐゴシック" pitchFamily="34" charset="-128"/>
              </a:rPr>
              <a:t>Justice systems comprise:</a:t>
            </a:r>
          </a:p>
          <a:p>
            <a:pPr>
              <a:buFontTx/>
              <a:buChar char="•"/>
              <a:defRPr/>
            </a:pPr>
            <a:r>
              <a:rPr lang="en-US" altLang="en-US" smtClean="0">
                <a:solidFill>
                  <a:schemeClr val="tx1"/>
                </a:solidFill>
                <a:ea typeface="ＭＳ Ｐゴシック" pitchFamily="34" charset="-128"/>
              </a:rPr>
              <a:t>The body of law (the legal frameworks) </a:t>
            </a:r>
          </a:p>
          <a:p>
            <a:pPr>
              <a:buFontTx/>
              <a:buChar char="•"/>
              <a:defRPr/>
            </a:pPr>
            <a:r>
              <a:rPr lang="en-US" altLang="en-US" b="1" smtClean="0">
                <a:solidFill>
                  <a:schemeClr val="tx1"/>
                </a:solidFill>
                <a:ea typeface="ＭＳ Ｐゴシック" pitchFamily="34" charset="-128"/>
              </a:rPr>
              <a:t>Law enforcement bodies</a:t>
            </a:r>
            <a:r>
              <a:rPr lang="en-US" altLang="en-US" smtClean="0">
                <a:solidFill>
                  <a:schemeClr val="tx1"/>
                </a:solidFill>
                <a:ea typeface="ＭＳ Ｐゴシック" pitchFamily="34" charset="-128"/>
              </a:rPr>
              <a:t> (generally understood to be):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en-US" altLang="en-US" b="1" smtClean="0">
                <a:solidFill>
                  <a:schemeClr val="tx1"/>
                </a:solidFill>
                <a:ea typeface="ＭＳ Ｐゴシック" pitchFamily="34" charset="-128"/>
              </a:rPr>
              <a:t>Police</a:t>
            </a: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lvl="1">
              <a:buFont typeface="Courier New" pitchFamily="49" charset="0"/>
              <a:buChar char="o"/>
              <a:defRPr/>
            </a:pPr>
            <a:r>
              <a:rPr lang="en-US" altLang="en-US" b="1" smtClean="0">
                <a:solidFill>
                  <a:schemeClr val="tx1"/>
                </a:solidFill>
                <a:ea typeface="ＭＳ Ｐゴシック" pitchFamily="34" charset="-128"/>
              </a:rPr>
              <a:t>Courts </a:t>
            </a:r>
            <a:r>
              <a:rPr lang="en-US" altLang="en-US" smtClean="0">
                <a:solidFill>
                  <a:schemeClr val="tx1"/>
                </a:solidFill>
                <a:ea typeface="ＭＳ Ｐゴシック" pitchFamily="34" charset="-128"/>
              </a:rPr>
              <a:t>(can reach to rural areas through ‘mobile courts’) </a:t>
            </a: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lvl="1">
              <a:buFont typeface="Courier New" pitchFamily="49" charset="0"/>
              <a:buChar char="o"/>
              <a:defRPr/>
            </a:pPr>
            <a:r>
              <a:rPr lang="en-US" altLang="en-US" b="1" smtClean="0">
                <a:solidFill>
                  <a:schemeClr val="tx1"/>
                </a:solidFill>
                <a:ea typeface="ＭＳ Ｐゴシック" pitchFamily="34" charset="-128"/>
              </a:rPr>
              <a:t>Correctional families 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en-US" altLang="en-US" smtClean="0">
                <a:solidFill>
                  <a:schemeClr val="tx1"/>
                </a:solidFill>
                <a:ea typeface="ＭＳ Ｐゴシック" pitchFamily="34" charset="-128"/>
              </a:rPr>
              <a:t>Informal systems such as those working under</a:t>
            </a:r>
            <a:r>
              <a:rPr lang="en-US" altLang="en-US" b="1" smtClean="0">
                <a:solidFill>
                  <a:schemeClr val="tx1"/>
                </a:solidFill>
                <a:ea typeface="ＭＳ Ｐゴシック" pitchFamily="34" charset="-128"/>
              </a:rPr>
              <a:t> customary law</a:t>
            </a:r>
            <a:r>
              <a:rPr lang="en-US" altLang="en-US" smtClean="0">
                <a:solidFill>
                  <a:schemeClr val="tx1"/>
                </a:solidFill>
                <a:ea typeface="ＭＳ Ｐゴシック" pitchFamily="34" charset="-128"/>
              </a:rPr>
              <a:t> </a:t>
            </a:r>
            <a:endParaRPr lang="en-GB" altLang="en-US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en-GB" altLang="en-US" i="1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en-GB" altLang="en-US" sz="1800" i="1" smtClean="0">
                <a:solidFill>
                  <a:schemeClr val="tx1"/>
                </a:solidFill>
                <a:ea typeface="ＭＳ Ｐゴシック" pitchFamily="34" charset="-128"/>
              </a:rPr>
              <a:t>Source: Minimum Standard 14: Justice for Children</a:t>
            </a:r>
          </a:p>
          <a:p>
            <a:pPr>
              <a:defRPr/>
            </a:pPr>
            <a:endParaRPr lang="en-GB" altLang="en-US" b="1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3505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>
          <a:xfrm>
            <a:off x="173038" y="981075"/>
            <a:ext cx="8720137" cy="720725"/>
          </a:xfrm>
        </p:spPr>
        <p:txBody>
          <a:bodyPr/>
          <a:lstStyle/>
          <a:p>
            <a:pPr>
              <a:defRPr/>
            </a:pPr>
            <a:r>
              <a:rPr lang="en-US" sz="2800" b="1">
                <a:solidFill>
                  <a:schemeClr val="tx1"/>
                </a:solidFill>
              </a:rPr>
              <a:t>Child protection matters likely to involve justice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53425" cy="4392612"/>
          </a:xfrm>
        </p:spPr>
        <p:txBody>
          <a:bodyPr/>
          <a:lstStyle/>
          <a:p>
            <a:pPr>
              <a:defRPr/>
            </a:pPr>
            <a:endParaRPr lang="en-GB" b="1" i="1" dirty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r>
              <a:rPr lang="en-AU" b="1" dirty="0" smtClean="0">
                <a:solidFill>
                  <a:schemeClr val="tx1"/>
                </a:solidFill>
                <a:ea typeface="+mn-ea"/>
              </a:rPr>
              <a:t>1. Juvenile Justice: </a:t>
            </a:r>
            <a:r>
              <a:rPr lang="en-AU" dirty="0" smtClean="0">
                <a:solidFill>
                  <a:schemeClr val="tx1"/>
                </a:solidFill>
                <a:ea typeface="+mn-ea"/>
              </a:rPr>
              <a:t>If children commit crimes under domestic law</a:t>
            </a:r>
          </a:p>
          <a:p>
            <a:pPr marL="0" indent="0">
              <a:defRPr/>
            </a:pPr>
            <a:endParaRPr lang="en-AU" b="1" dirty="0" smtClean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r>
              <a:rPr lang="en-AU" b="1" dirty="0" smtClean="0">
                <a:solidFill>
                  <a:schemeClr val="tx1"/>
                </a:solidFill>
                <a:ea typeface="+mn-ea"/>
              </a:rPr>
              <a:t>2. Children in need of care and protection: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/>
                </a:solidFill>
                <a:ea typeface="+mn-ea"/>
              </a:rPr>
              <a:t>Parental responsibility, </a:t>
            </a:r>
            <a:r>
              <a:rPr lang="en-US" b="1" dirty="0" smtClean="0">
                <a:solidFill>
                  <a:schemeClr val="tx1"/>
                </a:solidFill>
                <a:ea typeface="+mn-ea"/>
              </a:rPr>
              <a:t>custody</a:t>
            </a:r>
            <a:r>
              <a:rPr lang="en-US" dirty="0" smtClean="0">
                <a:solidFill>
                  <a:schemeClr val="tx1"/>
                </a:solidFill>
                <a:ea typeface="+mn-ea"/>
              </a:rPr>
              <a:t> and </a:t>
            </a:r>
            <a:r>
              <a:rPr lang="en-US" b="1" dirty="0" smtClean="0">
                <a:solidFill>
                  <a:schemeClr val="tx1"/>
                </a:solidFill>
                <a:ea typeface="+mn-ea"/>
              </a:rPr>
              <a:t>maintenance</a:t>
            </a:r>
            <a:endParaRPr lang="en-GB" dirty="0" smtClean="0">
              <a:solidFill>
                <a:schemeClr val="tx1"/>
              </a:solidFill>
              <a:ea typeface="+mn-ea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1"/>
                </a:solidFill>
                <a:ea typeface="+mn-ea"/>
              </a:rPr>
              <a:t>Care: </a:t>
            </a:r>
            <a:r>
              <a:rPr lang="en-US" dirty="0" smtClean="0">
                <a:solidFill>
                  <a:schemeClr val="tx1"/>
                </a:solidFill>
                <a:ea typeface="+mn-ea"/>
              </a:rPr>
              <a:t>Removal and placement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1"/>
                </a:solidFill>
                <a:ea typeface="+mn-ea"/>
              </a:rPr>
              <a:t>Abuse: </a:t>
            </a:r>
            <a:r>
              <a:rPr lang="en-US" dirty="0" smtClean="0">
                <a:solidFill>
                  <a:schemeClr val="tx1"/>
                </a:solidFill>
                <a:ea typeface="+mn-ea"/>
              </a:rPr>
              <a:t>When children have survived or witnessed abuse. </a:t>
            </a:r>
            <a:endParaRPr lang="en-US" b="1" dirty="0" smtClean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endParaRPr lang="en-US" dirty="0">
              <a:solidFill>
                <a:schemeClr val="tx1"/>
              </a:solidFill>
              <a:ea typeface="+mn-ea"/>
            </a:endParaRPr>
          </a:p>
          <a:p>
            <a:pPr marL="0" indent="0">
              <a:defRPr/>
            </a:pPr>
            <a:r>
              <a:rPr lang="en-US" dirty="0" smtClean="0">
                <a:solidFill>
                  <a:schemeClr val="tx1"/>
                </a:solidFill>
                <a:ea typeface="+mn-ea"/>
              </a:rPr>
              <a:t>Usually only government social workers can perform such duties by presenting evidence to court. </a:t>
            </a:r>
          </a:p>
          <a:p>
            <a:pPr>
              <a:buFont typeface="Arial" pitchFamily="34" charset="0"/>
              <a:buChar char="•"/>
              <a:defRPr/>
            </a:pPr>
            <a:endParaRPr lang="en-GB" dirty="0" smtClean="0">
              <a:solidFill>
                <a:schemeClr val="tx1"/>
              </a:solidFill>
              <a:ea typeface="+mn-ea"/>
            </a:endParaRPr>
          </a:p>
          <a:p>
            <a:pPr>
              <a:defRPr/>
            </a:pPr>
            <a:endParaRPr lang="en-GB" b="1" i="1" dirty="0" smtClean="0">
              <a:solidFill>
                <a:schemeClr val="tx1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4433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tx1"/>
                </a:solidFill>
              </a:rPr>
              <a:t>KEY LEARNING POINTS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97639" cy="4392612"/>
          </a:xfrm>
        </p:spPr>
        <p:txBody>
          <a:bodyPr/>
          <a:lstStyle/>
          <a:p>
            <a:r>
              <a:rPr lang="en-GB" b="1" dirty="0" smtClean="0">
                <a:solidFill>
                  <a:schemeClr val="tx1"/>
                </a:solidFill>
              </a:rPr>
              <a:t>Rights = relationship between rights holder and duty-bearer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Children have </a:t>
            </a:r>
            <a:r>
              <a:rPr lang="en-GB" b="1" dirty="0" smtClean="0">
                <a:solidFill>
                  <a:schemeClr val="tx1"/>
                </a:solidFill>
              </a:rPr>
              <a:t>responsibilities</a:t>
            </a:r>
            <a:r>
              <a:rPr lang="en-GB" dirty="0" smtClean="0">
                <a:solidFill>
                  <a:schemeClr val="tx1"/>
                </a:solidFill>
              </a:rPr>
              <a:t> as well as rights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Caseworkers may need to support parents to meet their responsibilities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When working with justice systems it is </a:t>
            </a:r>
            <a:r>
              <a:rPr lang="en-GB" b="1" dirty="0" smtClean="0">
                <a:solidFill>
                  <a:schemeClr val="tx1"/>
                </a:solidFill>
              </a:rPr>
              <a:t>important to know</a:t>
            </a:r>
            <a:r>
              <a:rPr lang="en-GB" dirty="0" smtClean="0">
                <a:solidFill>
                  <a:schemeClr val="tx1"/>
                </a:solidFill>
              </a:rPr>
              <a:t>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b="1" dirty="0" smtClean="0">
                <a:solidFill>
                  <a:schemeClr val="tx1"/>
                </a:solidFill>
              </a:rPr>
              <a:t>Types</a:t>
            </a:r>
            <a:r>
              <a:rPr lang="en-GB" dirty="0" smtClean="0">
                <a:solidFill>
                  <a:schemeClr val="tx1"/>
                </a:solidFill>
              </a:rPr>
              <a:t> of law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What the justice </a:t>
            </a:r>
            <a:r>
              <a:rPr lang="en-GB" b="1" dirty="0" smtClean="0">
                <a:solidFill>
                  <a:schemeClr val="tx1"/>
                </a:solidFill>
              </a:rPr>
              <a:t>system comprises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Child protection </a:t>
            </a:r>
            <a:r>
              <a:rPr lang="en-GB" b="1" dirty="0" smtClean="0">
                <a:solidFill>
                  <a:schemeClr val="tx1"/>
                </a:solidFill>
              </a:rPr>
              <a:t>matters likely to involve </a:t>
            </a:r>
            <a:r>
              <a:rPr lang="en-GB" dirty="0" smtClean="0">
                <a:solidFill>
                  <a:schemeClr val="tx1"/>
                </a:solidFill>
              </a:rPr>
              <a:t>the justice system</a:t>
            </a:r>
          </a:p>
          <a:p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39498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tx1"/>
                </a:solidFill>
              </a:rPr>
              <a:t>Session 3 Learning Outcomes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endParaRPr lang="en-AU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dirty="0" smtClean="0">
                <a:solidFill>
                  <a:schemeClr val="tx1"/>
                </a:solidFill>
                <a:ea typeface="ＭＳ Ｐゴシック" pitchFamily="34" charset="-128"/>
              </a:rPr>
              <a:t>Define </a:t>
            </a:r>
            <a:r>
              <a:rPr lang="en-AU" altLang="en-US" dirty="0">
                <a:solidFill>
                  <a:schemeClr val="tx1"/>
                </a:solidFill>
                <a:ea typeface="ＭＳ Ｐゴシック" pitchFamily="34" charset="-128"/>
              </a:rPr>
              <a:t>child protection and know how protection concerns may differ in emergencies.</a:t>
            </a:r>
            <a:endParaRPr lang="en-GB" altLang="en-US" dirty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dirty="0">
                <a:solidFill>
                  <a:schemeClr val="tx1"/>
                </a:solidFill>
                <a:ea typeface="ＭＳ Ｐゴシック" pitchFamily="34" charset="-128"/>
              </a:rPr>
              <a:t>List signs of child abuse, exploitation, neglect and violence.</a:t>
            </a:r>
            <a:endParaRPr lang="en-GB" altLang="en-US" dirty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en-AU" altLang="en-US" i="1" dirty="0">
                <a:solidFill>
                  <a:schemeClr val="tx1"/>
                </a:solidFill>
                <a:ea typeface="ＭＳ Ｐゴシック" pitchFamily="34" charset="-128"/>
              </a:rPr>
              <a:t>Relate children</a:t>
            </a:r>
            <a:r>
              <a:rPr lang="ja-JP" altLang="en-AU" i="1" dirty="0">
                <a:solidFill>
                  <a:schemeClr val="tx1"/>
                </a:solidFill>
                <a:ea typeface="ＭＳ Ｐゴシック" pitchFamily="34" charset="-128"/>
              </a:rPr>
              <a:t>’</a:t>
            </a:r>
            <a:r>
              <a:rPr lang="en-AU" altLang="ja-JP" i="1" dirty="0">
                <a:solidFill>
                  <a:schemeClr val="tx1"/>
                </a:solidFill>
                <a:ea typeface="ＭＳ Ｐゴシック" pitchFamily="34" charset="-128"/>
              </a:rPr>
              <a:t>s rights to the justice system and be able to explain how justice systems may be used in case management.</a:t>
            </a:r>
            <a:endParaRPr lang="en-GB" altLang="ja-JP" i="1" dirty="0">
              <a:solidFill>
                <a:schemeClr val="tx1"/>
              </a:solidFill>
              <a:ea typeface="ＭＳ Ｐゴシック" pitchFamily="34" charset="-128"/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68513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>
                <a:solidFill>
                  <a:schemeClr val="tx1"/>
                </a:solidFill>
              </a:rPr>
              <a:t>Foundations: Module Conclusion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Children are not small adults: They can be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vulnerable to abuse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due to their immaturity and dependence but also have great strengths and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resilience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 if able to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develop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 properly.</a:t>
            </a: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Children live in an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protective environment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where different actors have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responsibilities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 for their protection, care and other rights.</a:t>
            </a:r>
          </a:p>
          <a:p>
            <a:pPr marL="0" indent="0"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Caseworkers need to focus on decreasing vulnerable children’s exposure to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risk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and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increasing the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protective factors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in their lives to effectively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protect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them from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 harm. </a:t>
            </a:r>
          </a:p>
          <a:p>
            <a:pPr marL="0" indent="0">
              <a:buFontTx/>
              <a:buChar char="•"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6225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250825" y="1125538"/>
            <a:ext cx="8426450" cy="720725"/>
          </a:xfrm>
        </p:spPr>
        <p:txBody>
          <a:bodyPr/>
          <a:lstStyle/>
          <a:p>
            <a:pPr>
              <a:defRPr/>
            </a:pPr>
            <a:r>
              <a:rPr lang="en-GB" sz="2800" b="1" dirty="0">
                <a:solidFill>
                  <a:schemeClr val="tx1"/>
                </a:solidFill>
              </a:rPr>
              <a:t>Provide Culturally Appropriate Processes and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7993063" cy="4392612"/>
          </a:xfrm>
        </p:spPr>
        <p:txBody>
          <a:bodyPr/>
          <a:lstStyle/>
          <a:p>
            <a:pPr marL="0" indent="0">
              <a:defRPr/>
            </a:pPr>
            <a:endParaRPr lang="en-GB" altLang="en-US" sz="28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en-GB" altLang="en-US" sz="2800" dirty="0" smtClean="0">
                <a:solidFill>
                  <a:schemeClr val="tx1"/>
                </a:solidFill>
                <a:ea typeface="ＭＳ Ｐゴシック" pitchFamily="34" charset="-128"/>
              </a:rPr>
              <a:t>Caseworkers need to: </a:t>
            </a:r>
          </a:p>
          <a:p>
            <a:pPr marL="0" indent="0">
              <a:defRPr/>
            </a:pPr>
            <a:endParaRPr lang="en-GB" altLang="en-US" sz="28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sz="2800" dirty="0" smtClean="0">
                <a:solidFill>
                  <a:schemeClr val="tx1"/>
                </a:solidFill>
                <a:ea typeface="ＭＳ Ｐゴシック" pitchFamily="34" charset="-128"/>
              </a:rPr>
              <a:t>Recognise and respect diversity in communities  </a:t>
            </a:r>
          </a:p>
          <a:p>
            <a:pPr marL="0" indent="0">
              <a:buFont typeface="Wingdings" pitchFamily="2" charset="2"/>
              <a:buChar char="ü"/>
              <a:defRPr/>
            </a:pPr>
            <a:endParaRPr lang="en-GB" altLang="en-US" sz="28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en-GB" altLang="en-US" sz="2800" dirty="0" smtClean="0">
                <a:solidFill>
                  <a:schemeClr val="tx1"/>
                </a:solidFill>
                <a:ea typeface="ＭＳ Ｐゴシック" pitchFamily="34" charset="-128"/>
              </a:rPr>
              <a:t>Be aware of individual, family and community differences. </a:t>
            </a:r>
          </a:p>
          <a:p>
            <a:pPr marL="0" indent="0" algn="ctr">
              <a:defRPr/>
            </a:pPr>
            <a:endParaRPr lang="en-GB" altLang="en-US" sz="160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endParaRPr lang="en-GB" altLang="en-US" sz="1600" dirty="0">
              <a:solidFill>
                <a:schemeClr val="tx1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en-GB" altLang="en-US" sz="1600" dirty="0" smtClean="0">
                <a:solidFill>
                  <a:schemeClr val="tx1"/>
                </a:solidFill>
                <a:ea typeface="ＭＳ Ｐゴシック" pitchFamily="34" charset="-128"/>
              </a:rPr>
              <a:t>Case Management Guidelines: Section 1</a:t>
            </a:r>
          </a:p>
        </p:txBody>
      </p:sp>
    </p:spTree>
    <p:extLst>
      <p:ext uri="{BB962C8B-B14F-4D97-AF65-F5344CB8AC3E}">
        <p14:creationId xmlns:p14="http://schemas.microsoft.com/office/powerpoint/2010/main" val="3828506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353425" cy="720725"/>
          </a:xfrm>
        </p:spPr>
        <p:txBody>
          <a:bodyPr/>
          <a:lstStyle/>
          <a:p>
            <a:pPr>
              <a:defRPr/>
            </a:pPr>
            <a:r>
              <a:rPr lang="en-GB" sz="2800" b="1" dirty="0">
                <a:solidFill>
                  <a:schemeClr val="tx1"/>
                </a:solidFill>
              </a:rPr>
              <a:t>Provide Culturally Appropriate Processes and Services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7921625" cy="4392612"/>
          </a:xfrm>
        </p:spPr>
        <p:txBody>
          <a:bodyPr/>
          <a:lstStyle/>
          <a:p>
            <a:pPr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This improves your capacity to work with children/families/ communities to:</a:t>
            </a:r>
          </a:p>
          <a:p>
            <a:pPr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Identify solutions that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use local care / protection methods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and correspond with the child/family’s values and beliefs. 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Make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informed, holistic assessments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of a child’s situation.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Develop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case plans that are relevant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to people’s lives and beliefs.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Develop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case plans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that are 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acceptable 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and</a:t>
            </a:r>
            <a:r>
              <a:rPr lang="en-GB" altLang="en-US" b="1" dirty="0" smtClean="0">
                <a:solidFill>
                  <a:schemeClr val="tx1"/>
                </a:solidFill>
                <a:ea typeface="ＭＳ Ｐゴシック" pitchFamily="34" charset="-128"/>
              </a:rPr>
              <a:t> effective</a:t>
            </a:r>
            <a:r>
              <a:rPr lang="en-GB" altLang="en-US" dirty="0" smtClean="0">
                <a:solidFill>
                  <a:schemeClr val="tx1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en-GB" altLang="en-US" sz="1600" dirty="0">
                <a:solidFill>
                  <a:schemeClr val="tx1"/>
                </a:solidFill>
                <a:ea typeface="ＭＳ Ｐゴシック" pitchFamily="34" charset="-128"/>
              </a:rPr>
              <a:t>Case Management Guidelines: Section </a:t>
            </a:r>
            <a:r>
              <a:rPr lang="en-GB" altLang="en-US" sz="1600" dirty="0" smtClean="0">
                <a:solidFill>
                  <a:schemeClr val="tx1"/>
                </a:solidFill>
                <a:ea typeface="ＭＳ Ｐゴシック" pitchFamily="34" charset="-128"/>
              </a:rPr>
              <a:t>1</a:t>
            </a:r>
          </a:p>
          <a:p>
            <a:pPr>
              <a:defRPr/>
            </a:pPr>
            <a:endParaRPr lang="en-GB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613091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3464</Words>
  <Application>Microsoft Macintosh PowerPoint</Application>
  <PresentationFormat>On-screen Show (4:3)</PresentationFormat>
  <Paragraphs>549</Paragraphs>
  <Slides>74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76" baseType="lpstr">
      <vt:lpstr>Default Design</vt:lpstr>
      <vt:lpstr>Excel.Chart.8</vt:lpstr>
      <vt:lpstr>Foundations</vt:lpstr>
      <vt:lpstr>CHILDHOOD - SESSION 1</vt:lpstr>
      <vt:lpstr>Session 1 Aim and Learning Outcomes</vt:lpstr>
      <vt:lpstr>Exercise 1 - Session 1</vt:lpstr>
      <vt:lpstr>KEY LEARNING POINTS</vt:lpstr>
      <vt:lpstr>KEY LEARNING POINTS</vt:lpstr>
      <vt:lpstr>Exercise 2 - Session 1</vt:lpstr>
      <vt:lpstr>Provide Culturally Appropriate Processes and Services</vt:lpstr>
      <vt:lpstr>Provide Culturally Appropriate Processes and Services</vt:lpstr>
      <vt:lpstr>When what is in the best interest of the child conflicts with cultural values or practices</vt:lpstr>
      <vt:lpstr>It may be difficult to identify solutions that are seen as acceptable to the family or community</vt:lpstr>
      <vt:lpstr>KEY LEARNING POINTS</vt:lpstr>
      <vt:lpstr>Exercise 3 – Session 1</vt:lpstr>
      <vt:lpstr>Protective Environment</vt:lpstr>
      <vt:lpstr>KEY LEARNING POINTS</vt:lpstr>
      <vt:lpstr>Session 1 Aim and Learning Outcomes</vt:lpstr>
      <vt:lpstr>Session 2</vt:lpstr>
      <vt:lpstr>Session 2 Aim and Learning Outcomes</vt:lpstr>
      <vt:lpstr>Exercise 1 - Session 2</vt:lpstr>
      <vt:lpstr>Child Development </vt:lpstr>
      <vt:lpstr>Child Development </vt:lpstr>
      <vt:lpstr>The Impact of Nurturing, Loving Parenting  </vt:lpstr>
      <vt:lpstr>What is Attachment? </vt:lpstr>
      <vt:lpstr>PowerPoint Presentation</vt:lpstr>
      <vt:lpstr>If Attachment is Disturbed</vt:lpstr>
      <vt:lpstr>The Impact of Stress on Children </vt:lpstr>
      <vt:lpstr>The Impact of Stress on Children</vt:lpstr>
      <vt:lpstr>Impact of Extreme Neglect on Brain Development</vt:lpstr>
      <vt:lpstr>Preventing Toxic Stress</vt:lpstr>
      <vt:lpstr>Early interventions that can help:</vt:lpstr>
      <vt:lpstr>KEY LEARNING POINTS</vt:lpstr>
      <vt:lpstr>Exercise 2 - Session 2</vt:lpstr>
      <vt:lpstr>Child Development Group Work Questions</vt:lpstr>
      <vt:lpstr>KEY LEARNING POINTS</vt:lpstr>
      <vt:lpstr>KEY LEARNING POINTS</vt:lpstr>
      <vt:lpstr>KEY LEARNING POINTS</vt:lpstr>
      <vt:lpstr>Session 2 Aim and Learning Outcomes</vt:lpstr>
      <vt:lpstr>Session 3</vt:lpstr>
      <vt:lpstr>Session 3 Learning Outcomes</vt:lpstr>
      <vt:lpstr>Exercise 1 - Session 3</vt:lpstr>
      <vt:lpstr>Defining Child Protection</vt:lpstr>
      <vt:lpstr>Physical Abuse</vt:lpstr>
      <vt:lpstr>Emotional Abuse</vt:lpstr>
      <vt:lpstr>Sexual Abuse</vt:lpstr>
      <vt:lpstr>Neglect</vt:lpstr>
      <vt:lpstr>Exploitation</vt:lpstr>
      <vt:lpstr>Child Protection in Humanitarian Crises</vt:lpstr>
      <vt:lpstr>Is it abuse? </vt:lpstr>
      <vt:lpstr>Possible Causes of Child Abuse</vt:lpstr>
      <vt:lpstr>Possible Perpetrators of Child Abuse</vt:lpstr>
      <vt:lpstr>KEY LEARNING POINTS</vt:lpstr>
      <vt:lpstr>Exercise 2 - Session 3</vt:lpstr>
      <vt:lpstr>Identifying Abuse</vt:lpstr>
      <vt:lpstr>Signs of Abuse - Physical Abuse</vt:lpstr>
      <vt:lpstr>Signs of Abuse - Emotional Abuse </vt:lpstr>
      <vt:lpstr>Signs of Abuse - Sexual Abuse</vt:lpstr>
      <vt:lpstr>Signs of Abuse - Neglect</vt:lpstr>
      <vt:lpstr>Signs of Abuse - Several Forms of Abuse</vt:lpstr>
      <vt:lpstr>Signs of Abuse</vt:lpstr>
      <vt:lpstr>KEY LEARNING POINTS - Signs of Abuse</vt:lpstr>
      <vt:lpstr>KEY LEARNING POINTS - Signs of Abuse</vt:lpstr>
      <vt:lpstr>Optional exercise</vt:lpstr>
      <vt:lpstr>Using Justice Systems in Case Management</vt:lpstr>
      <vt:lpstr>Key Child Protection Articles in the UNCRC</vt:lpstr>
      <vt:lpstr>Key Child Protection Articles in the UNCRC…</vt:lpstr>
      <vt:lpstr>Other Key Rights Frameworks:</vt:lpstr>
      <vt:lpstr>Where are responsibilities for children’s rights defined? </vt:lpstr>
      <vt:lpstr>Relevance of parental responsibility to case management </vt:lpstr>
      <vt:lpstr>Types of Law</vt:lpstr>
      <vt:lpstr>Working with Formal Legal Frameworks/ Justice Systems</vt:lpstr>
      <vt:lpstr>Child protection matters likely to involve justice systems</vt:lpstr>
      <vt:lpstr>KEY LEARNING POINTS</vt:lpstr>
      <vt:lpstr>Session 3 Learning Outcomes</vt:lpstr>
      <vt:lpstr>Foundations: Module 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</dc:title>
  <dc:creator>Camilla Jones</dc:creator>
  <cp:lastModifiedBy>Sandra Maignant</cp:lastModifiedBy>
  <cp:revision>30</cp:revision>
  <dcterms:created xsi:type="dcterms:W3CDTF">2014-02-04T13:09:48Z</dcterms:created>
  <dcterms:modified xsi:type="dcterms:W3CDTF">2014-06-06T15:52:59Z</dcterms:modified>
</cp:coreProperties>
</file>