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7" r:id="rId12"/>
    <p:sldId id="267" r:id="rId13"/>
    <p:sldId id="268" r:id="rId14"/>
    <p:sldId id="269" r:id="rId15"/>
    <p:sldId id="274" r:id="rId16"/>
    <p:sldId id="270" r:id="rId17"/>
    <p:sldId id="271" r:id="rId18"/>
    <p:sldId id="272" r:id="rId19"/>
    <p:sldId id="273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7" autoAdjust="0"/>
    <p:restoredTop sz="94569" autoAdjust="0"/>
  </p:normalViewPr>
  <p:slideViewPr>
    <p:cSldViewPr>
      <p:cViewPr varScale="1">
        <p:scale>
          <a:sx n="89" d="100"/>
          <a:sy n="89" d="100"/>
        </p:scale>
        <p:origin x="-17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06B6D4-FD65-4F3A-ACCF-9902395E614A}" type="datetimeFigureOut">
              <a:rPr lang="en-GB" smtClean="0"/>
              <a:t>04/06/2014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B24360-DACC-46EB-B023-CD0FB78B2A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1223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8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38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60222CAA-EC7A-4A01-93D3-B28373C8158A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5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1193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6751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1670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910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643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9727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5643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0309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6728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3872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1174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1042988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742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752600"/>
          </a:xfrm>
        </p:spPr>
        <p:txBody>
          <a:bodyPr/>
          <a:lstStyle/>
          <a:p>
            <a:pPr>
              <a:defRPr/>
            </a:pPr>
            <a:r>
              <a:rPr lang="en-GB" sz="4000" b="1" dirty="0" smtClean="0">
                <a:solidFill>
                  <a:srgbClr val="000000"/>
                </a:solidFill>
              </a:rPr>
              <a:t>Session 6</a:t>
            </a:r>
            <a:r>
              <a:rPr lang="en-GB" sz="4000" b="1" dirty="0">
                <a:solidFill>
                  <a:srgbClr val="000000"/>
                </a:solidFill>
              </a:rPr>
              <a:t>: Case </a:t>
            </a:r>
            <a:r>
              <a:rPr lang="en-GB" sz="4000" b="1" dirty="0" smtClean="0">
                <a:solidFill>
                  <a:srgbClr val="000000"/>
                </a:solidFill>
              </a:rPr>
              <a:t>Closure</a:t>
            </a:r>
          </a:p>
          <a:p>
            <a:pPr>
              <a:defRPr/>
            </a:pPr>
            <a:r>
              <a:rPr lang="en-GB" sz="3200" b="1" dirty="0">
                <a:solidFill>
                  <a:srgbClr val="000000"/>
                </a:solidFill>
              </a:rPr>
              <a:t>Module </a:t>
            </a:r>
            <a:r>
              <a:rPr lang="en-GB" sz="3200" b="1" dirty="0" smtClean="0">
                <a:solidFill>
                  <a:srgbClr val="000000"/>
                </a:solidFill>
              </a:rPr>
              <a:t>E: Case Management Steps</a:t>
            </a:r>
          </a:p>
          <a:p>
            <a:pPr>
              <a:defRPr/>
            </a:pPr>
            <a:endParaRPr lang="en-GB" b="1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b="1" dirty="0" smtClean="0">
                <a:solidFill>
                  <a:srgbClr val="000000"/>
                </a:solidFill>
              </a:rPr>
              <a:t>Case Management Training</a:t>
            </a:r>
            <a:endParaRPr lang="en-GB" b="1" dirty="0">
              <a:solidFill>
                <a:srgbClr val="000000"/>
              </a:solidFill>
            </a:endParaRPr>
          </a:p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0" y="908050"/>
            <a:ext cx="4759325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3437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What is Case Transfer..?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endParaRPr lang="en-GB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Transfer = </a:t>
            </a:r>
            <a:r>
              <a:rPr lang="en-GB" b="1" dirty="0">
                <a:solidFill>
                  <a:srgbClr val="000000"/>
                </a:solidFill>
                <a:ea typeface="+mn-ea"/>
              </a:rPr>
              <a:t>full responsibility for </a:t>
            </a:r>
            <a:r>
              <a:rPr lang="en-GB" b="1" dirty="0" smtClean="0">
                <a:solidFill>
                  <a:srgbClr val="000000"/>
                </a:solidFill>
                <a:ea typeface="+mn-ea"/>
              </a:rPr>
              <a:t>case management</a:t>
            </a:r>
            <a:r>
              <a:rPr lang="en-GB" dirty="0" smtClean="0">
                <a:solidFill>
                  <a:srgbClr val="000000"/>
                </a:solidFill>
                <a:ea typeface="+mn-ea"/>
              </a:rPr>
              <a:t> </a:t>
            </a:r>
            <a:r>
              <a:rPr lang="en-GB" b="1" dirty="0" smtClean="0">
                <a:solidFill>
                  <a:srgbClr val="000000"/>
                </a:solidFill>
                <a:ea typeface="+mn-ea"/>
              </a:rPr>
              <a:t>is </a:t>
            </a:r>
            <a:r>
              <a:rPr lang="en-GB" b="1" dirty="0">
                <a:solidFill>
                  <a:srgbClr val="000000"/>
                </a:solidFill>
                <a:ea typeface="+mn-ea"/>
              </a:rPr>
              <a:t>being handed over </a:t>
            </a:r>
            <a:r>
              <a:rPr lang="en-GB" dirty="0">
                <a:solidFill>
                  <a:srgbClr val="000000"/>
                </a:solidFill>
                <a:ea typeface="+mn-ea"/>
              </a:rPr>
              <a:t>to another agency /</a:t>
            </a:r>
            <a:r>
              <a:rPr lang="en-GB" dirty="0" smtClean="0">
                <a:solidFill>
                  <a:srgbClr val="000000"/>
                </a:solidFill>
                <a:ea typeface="+mn-ea"/>
              </a:rPr>
              <a:t> department. </a:t>
            </a:r>
          </a:p>
          <a:p>
            <a:pPr marL="0" indent="0">
              <a:defRPr/>
            </a:pPr>
            <a:endParaRPr lang="en-GB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When </a:t>
            </a:r>
            <a:r>
              <a:rPr lang="en-GB" dirty="0">
                <a:solidFill>
                  <a:srgbClr val="000000"/>
                </a:solidFill>
                <a:ea typeface="+mn-ea"/>
              </a:rPr>
              <a:t>transferring </a:t>
            </a:r>
            <a:r>
              <a:rPr lang="en-GB" b="1" dirty="0">
                <a:solidFill>
                  <a:srgbClr val="000000"/>
                </a:solidFill>
                <a:ea typeface="+mn-ea"/>
              </a:rPr>
              <a:t>whole caseloads </a:t>
            </a:r>
            <a:r>
              <a:rPr lang="en-GB" dirty="0" smtClean="0">
                <a:solidFill>
                  <a:srgbClr val="000000"/>
                </a:solidFill>
                <a:ea typeface="+mn-ea"/>
              </a:rPr>
              <a:t>the </a:t>
            </a:r>
            <a:r>
              <a:rPr lang="en-GB" dirty="0">
                <a:solidFill>
                  <a:srgbClr val="000000"/>
                </a:solidFill>
                <a:ea typeface="+mn-ea"/>
              </a:rPr>
              <a:t>process should </a:t>
            </a:r>
            <a:r>
              <a:rPr lang="en-GB" dirty="0" smtClean="0">
                <a:solidFill>
                  <a:srgbClr val="000000"/>
                </a:solidFill>
                <a:ea typeface="+mn-ea"/>
              </a:rPr>
              <a:t>include: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b="1" dirty="0" smtClean="0">
                <a:solidFill>
                  <a:srgbClr val="000000"/>
                </a:solidFill>
                <a:ea typeface="+mn-ea"/>
              </a:rPr>
              <a:t>Review </a:t>
            </a:r>
            <a:r>
              <a:rPr lang="en-GB" b="1" dirty="0">
                <a:solidFill>
                  <a:srgbClr val="000000"/>
                </a:solidFill>
                <a:ea typeface="+mn-ea"/>
              </a:rPr>
              <a:t>of all case files </a:t>
            </a:r>
            <a:r>
              <a:rPr lang="en-GB" dirty="0">
                <a:solidFill>
                  <a:srgbClr val="000000"/>
                </a:solidFill>
                <a:ea typeface="+mn-ea"/>
              </a:rPr>
              <a:t>to </a:t>
            </a:r>
            <a:r>
              <a:rPr lang="en-GB" b="1" dirty="0">
                <a:solidFill>
                  <a:srgbClr val="000000"/>
                </a:solidFill>
                <a:ea typeface="+mn-ea"/>
              </a:rPr>
              <a:t>confirm consent </a:t>
            </a:r>
            <a:r>
              <a:rPr lang="en-GB" dirty="0" smtClean="0">
                <a:solidFill>
                  <a:srgbClr val="000000"/>
                </a:solidFill>
                <a:ea typeface="+mn-ea"/>
              </a:rPr>
              <a:t>for sharing </a:t>
            </a:r>
            <a:r>
              <a:rPr lang="en-GB" dirty="0">
                <a:solidFill>
                  <a:srgbClr val="000000"/>
                </a:solidFill>
                <a:ea typeface="+mn-ea"/>
              </a:rPr>
              <a:t>information where this is needed.</a:t>
            </a:r>
          </a:p>
          <a:p>
            <a:pPr marL="0" indent="0">
              <a:defRPr/>
            </a:pPr>
            <a:endParaRPr lang="en-GB" sz="1000" dirty="0" smtClean="0">
              <a:solidFill>
                <a:srgbClr val="000000"/>
              </a:solidFill>
              <a:ea typeface="+mn-ea"/>
            </a:endParaRPr>
          </a:p>
          <a:p>
            <a:pPr marL="0" indent="0" algn="ctr">
              <a:defRPr/>
            </a:pPr>
            <a:r>
              <a:rPr lang="en-US" sz="1600" dirty="0">
                <a:solidFill>
                  <a:srgbClr val="000000"/>
                </a:solidFill>
              </a:rPr>
              <a:t>Case Management Guidelines: Section </a:t>
            </a:r>
            <a:r>
              <a:rPr lang="en-US" sz="1600" dirty="0" smtClean="0">
                <a:solidFill>
                  <a:srgbClr val="000000"/>
                </a:solidFill>
              </a:rPr>
              <a:t>3</a:t>
            </a:r>
            <a:endParaRPr lang="en-GB" sz="1600" dirty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dirty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05835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000000"/>
                </a:solidFill>
              </a:rPr>
              <a:t>Before </a:t>
            </a:r>
            <a:r>
              <a:rPr lang="en-GB" b="1" dirty="0" smtClean="0">
                <a:solidFill>
                  <a:srgbClr val="000000"/>
                </a:solidFill>
              </a:rPr>
              <a:t>Transferring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r>
              <a:rPr lang="en-GB" sz="2800" dirty="0" smtClean="0">
                <a:solidFill>
                  <a:srgbClr val="000000"/>
                </a:solidFill>
              </a:rPr>
              <a:t>Ask </a:t>
            </a:r>
            <a:r>
              <a:rPr lang="en-GB" sz="2800" dirty="0">
                <a:solidFill>
                  <a:srgbClr val="000000"/>
                </a:solidFill>
              </a:rPr>
              <a:t>the child and the family if they </a:t>
            </a:r>
            <a:r>
              <a:rPr lang="en-GB" sz="2800" b="1" dirty="0">
                <a:solidFill>
                  <a:srgbClr val="000000"/>
                </a:solidFill>
              </a:rPr>
              <a:t>consent</a:t>
            </a:r>
            <a:r>
              <a:rPr lang="en-GB" sz="2800" dirty="0">
                <a:solidFill>
                  <a:srgbClr val="000000"/>
                </a:solidFill>
              </a:rPr>
              <a:t>.  </a:t>
            </a:r>
          </a:p>
          <a:p>
            <a:pPr marL="0" indent="0">
              <a:defRPr/>
            </a:pPr>
            <a:endParaRPr lang="en-GB" sz="2800" dirty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en-GB" sz="2800" dirty="0">
                <a:solidFill>
                  <a:srgbClr val="000000"/>
                </a:solidFill>
              </a:rPr>
              <a:t>If they do not but not transferring would leave the child unprotected: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srgbClr val="000000"/>
                </a:solidFill>
              </a:rPr>
              <a:t>Decide what is in the child’s best interests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srgbClr val="000000"/>
                </a:solidFill>
              </a:rPr>
              <a:t>Explain your decision and limits to confidentiality (which must be explained when taking consent at registration) to the child/family</a:t>
            </a:r>
          </a:p>
          <a:p>
            <a:pPr algn="ctr"/>
            <a:endParaRPr lang="en-US" sz="1800" dirty="0" smtClean="0">
              <a:solidFill>
                <a:srgbClr val="000000"/>
              </a:solidFill>
            </a:endParaRPr>
          </a:p>
          <a:p>
            <a:pPr algn="ctr"/>
            <a:r>
              <a:rPr lang="en-US" sz="1800" dirty="0" smtClean="0">
                <a:solidFill>
                  <a:srgbClr val="000000"/>
                </a:solidFill>
              </a:rPr>
              <a:t>Case </a:t>
            </a:r>
            <a:r>
              <a:rPr lang="en-US" sz="1800" dirty="0">
                <a:solidFill>
                  <a:srgbClr val="000000"/>
                </a:solidFill>
              </a:rPr>
              <a:t>Management Guidelines: Section </a:t>
            </a:r>
            <a:r>
              <a:rPr lang="en-US" sz="1800" dirty="0" smtClean="0">
                <a:solidFill>
                  <a:srgbClr val="000000"/>
                </a:solidFill>
              </a:rPr>
              <a:t>3</a:t>
            </a:r>
            <a:endParaRPr lang="en-GB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634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How to Transfer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53425" cy="4392612"/>
          </a:xfrm>
        </p:spPr>
        <p:txBody>
          <a:bodyPr/>
          <a:lstStyle/>
          <a:p>
            <a:pPr marL="0" indent="0">
              <a:defRPr/>
            </a:pPr>
            <a:endParaRPr lang="en-GB" sz="2800" b="1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r>
              <a:rPr lang="en-GB" sz="2800" b="1" dirty="0" smtClean="0">
                <a:solidFill>
                  <a:srgbClr val="000000"/>
                </a:solidFill>
                <a:ea typeface="+mn-ea"/>
              </a:rPr>
              <a:t>When transferring a case</a:t>
            </a:r>
            <a:r>
              <a:rPr lang="en-GB" sz="2800" dirty="0" smtClean="0">
                <a:solidFill>
                  <a:srgbClr val="000000"/>
                </a:solidFill>
                <a:ea typeface="+mn-ea"/>
              </a:rPr>
              <a:t>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800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800" dirty="0" smtClean="0">
                <a:solidFill>
                  <a:srgbClr val="000000"/>
                </a:solidFill>
                <a:ea typeface="+mn-ea"/>
              </a:rPr>
              <a:t>Put in place a </a:t>
            </a:r>
            <a:r>
              <a:rPr lang="en-GB" sz="2800" b="1" dirty="0" smtClean="0">
                <a:solidFill>
                  <a:srgbClr val="000000"/>
                </a:solidFill>
                <a:ea typeface="+mn-ea"/>
              </a:rPr>
              <a:t>clear plan for hand-over </a:t>
            </a:r>
            <a:r>
              <a:rPr lang="en-GB" sz="2800" dirty="0" smtClean="0">
                <a:solidFill>
                  <a:srgbClr val="000000"/>
                </a:solidFill>
                <a:ea typeface="+mn-ea"/>
              </a:rPr>
              <a:t>to the receiving agency.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800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800" dirty="0" smtClean="0">
                <a:solidFill>
                  <a:srgbClr val="000000"/>
                </a:solidFill>
                <a:ea typeface="+mn-ea"/>
              </a:rPr>
              <a:t>Where possible </a:t>
            </a:r>
            <a:r>
              <a:rPr lang="en-GB" sz="2800" b="1" dirty="0" smtClean="0">
                <a:solidFill>
                  <a:srgbClr val="000000"/>
                </a:solidFill>
                <a:ea typeface="+mn-ea"/>
              </a:rPr>
              <a:t>accompany</a:t>
            </a:r>
            <a:r>
              <a:rPr lang="en-GB" sz="2800" dirty="0" smtClean="0">
                <a:solidFill>
                  <a:srgbClr val="000000"/>
                </a:solidFill>
                <a:ea typeface="+mn-ea"/>
              </a:rPr>
              <a:t> the child to meet the new caseworker who will take over the support.</a:t>
            </a:r>
          </a:p>
          <a:p>
            <a:pPr algn="ctr">
              <a:defRPr/>
            </a:pPr>
            <a:endParaRPr lang="en-US" sz="1800" dirty="0" smtClean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en-US" sz="1800" dirty="0" smtClean="0">
                <a:solidFill>
                  <a:srgbClr val="000000"/>
                </a:solidFill>
              </a:rPr>
              <a:t>Case Management Guidelines: Section 3</a:t>
            </a:r>
            <a:endParaRPr lang="en-GB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167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23850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sz="2800" b="1">
                <a:solidFill>
                  <a:srgbClr val="000000"/>
                </a:solidFill>
              </a:rPr>
              <a:t>Avoid case transfer unless absolutely necessary</a:t>
            </a:r>
            <a:endParaRPr lang="en-GB" sz="2800">
              <a:solidFill>
                <a:srgbClr val="000000"/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79388" y="1484313"/>
            <a:ext cx="8424862" cy="4392612"/>
          </a:xfrm>
        </p:spPr>
        <p:txBody>
          <a:bodyPr/>
          <a:lstStyle/>
          <a:p>
            <a:pPr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>
              <a:defRPr/>
            </a:pPr>
            <a:r>
              <a:rPr lang="en-GB" altLang="en-US" u="sng" dirty="0" smtClean="0">
                <a:solidFill>
                  <a:srgbClr val="000000"/>
                </a:solidFill>
                <a:ea typeface="ＭＳ Ｐゴシック" pitchFamily="34" charset="-128"/>
              </a:rPr>
              <a:t>If considering case transfer, there must be:</a:t>
            </a:r>
          </a:p>
          <a:p>
            <a:pPr>
              <a:buFontTx/>
              <a:buChar char="•"/>
              <a:defRPr/>
            </a:pP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Good cause 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Clear indication that the child will receive </a:t>
            </a: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better services 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than they are currently receiving. </a:t>
            </a:r>
          </a:p>
          <a:p>
            <a:pPr>
              <a:buFontTx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Transferring cases simply because a child’s care needs are challenging: 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Is often </a:t>
            </a: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not in the best interest of the child.</a:t>
            </a: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Increases the risk the child will miss out on needed services.</a:t>
            </a:r>
          </a:p>
          <a:p>
            <a:pPr marL="0" indent="0" algn="ctr">
              <a:defRPr/>
            </a:pPr>
            <a:endParaRPr lang="en-US" sz="1600" dirty="0" smtClean="0">
              <a:solidFill>
                <a:srgbClr val="000000"/>
              </a:solidFill>
            </a:endParaRPr>
          </a:p>
          <a:p>
            <a:pPr marL="0" indent="0" algn="ctr">
              <a:defRPr/>
            </a:pPr>
            <a:r>
              <a:rPr lang="en-US" sz="1600" dirty="0" smtClean="0">
                <a:solidFill>
                  <a:srgbClr val="000000"/>
                </a:solidFill>
              </a:rPr>
              <a:t>Case </a:t>
            </a:r>
            <a:r>
              <a:rPr lang="en-US" sz="1600" dirty="0">
                <a:solidFill>
                  <a:srgbClr val="000000"/>
                </a:solidFill>
              </a:rPr>
              <a:t>Management Guidelines: Section </a:t>
            </a:r>
            <a:r>
              <a:rPr lang="en-US" sz="1600" dirty="0" smtClean="0">
                <a:solidFill>
                  <a:srgbClr val="000000"/>
                </a:solidFill>
              </a:rPr>
              <a:t>3</a:t>
            </a:r>
            <a:endParaRPr lang="en-GB" altLang="en-US" sz="16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7389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KEY LEARNING POINTS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  <a:defRPr/>
            </a:pPr>
            <a:r>
              <a:rPr lang="en-GB">
                <a:solidFill>
                  <a:srgbClr val="000000"/>
                </a:solidFill>
              </a:rPr>
              <a:t>Criteria for case closure should be set locally but there are common criteria that should be referred to. 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rgbClr val="000000"/>
                </a:solidFill>
              </a:rPr>
              <a:t>Case closure is usually authorised by a manager. 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rgbClr val="000000"/>
                </a:solidFill>
              </a:rPr>
              <a:t>Case closure usually follows several follow-ups and includes a final follow-up after closure. 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rgbClr val="000000"/>
                </a:solidFill>
              </a:rPr>
              <a:t>Case files need to be kept for a set period of time after closure in case the case needs to be re-opened and to consider national law. 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rgbClr val="000000"/>
                </a:solidFill>
              </a:rPr>
              <a:t>Case transfer requires review of consent for information sharing, good cause, a clear plan of hand over for individual cases involving child and family. </a:t>
            </a:r>
          </a:p>
          <a:p>
            <a:pPr>
              <a:buFontTx/>
              <a:buChar char="•"/>
              <a:defRPr/>
            </a:pPr>
            <a:endParaRPr lang="en-GB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10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1591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188" y="4941888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</a:t>
            </a:r>
            <a:r>
              <a:rPr lang="en-GB" dirty="0">
                <a:solidFill>
                  <a:srgbClr val="000000"/>
                </a:solidFill>
                <a:ea typeface="+mj-ea"/>
              </a:rPr>
              <a:t> </a:t>
            </a:r>
            <a:r>
              <a:rPr lang="en-GB" dirty="0" smtClean="0">
                <a:solidFill>
                  <a:srgbClr val="000000"/>
                </a:solidFill>
                <a:ea typeface="+mj-ea"/>
              </a:rPr>
              <a:t>2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>
          <a:xfrm>
            <a:off x="1042988" y="4149725"/>
            <a:ext cx="7772400" cy="1500188"/>
          </a:xfrm>
        </p:spPr>
        <p:txBody>
          <a:bodyPr/>
          <a:lstStyle/>
          <a:p>
            <a:pPr algn="ctr">
              <a:defRPr/>
            </a:pPr>
            <a:r>
              <a:rPr lang="en-GB" sz="4000" b="1">
                <a:solidFill>
                  <a:srgbClr val="000000"/>
                </a:solidFill>
              </a:rPr>
              <a:t>Developing Scripts</a:t>
            </a:r>
          </a:p>
          <a:p>
            <a:pPr algn="ctr">
              <a:defRPr/>
            </a:pPr>
            <a:endParaRPr lang="en-GB" sz="4000" b="1">
              <a:solidFill>
                <a:srgbClr val="000000"/>
              </a:solidFill>
            </a:endParaRPr>
          </a:p>
        </p:txBody>
      </p:sp>
      <p:pic>
        <p:nvPicPr>
          <p:cNvPr id="3788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0" y="908050"/>
            <a:ext cx="4759325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76500" y="3860800"/>
            <a:ext cx="4543425" cy="231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900" dirty="0">
                <a:solidFill>
                  <a:srgbClr val="FFFFFF"/>
                </a:solidFill>
              </a:rPr>
              <a:t>Photo: Minimum Agency Standards for Incorporating Protection into Humanitarian Response</a:t>
            </a:r>
          </a:p>
        </p:txBody>
      </p:sp>
    </p:spTree>
    <p:extLst>
      <p:ext uri="{BB962C8B-B14F-4D97-AF65-F5344CB8AC3E}">
        <p14:creationId xmlns:p14="http://schemas.microsoft.com/office/powerpoint/2010/main" val="848966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>
                <a:solidFill>
                  <a:srgbClr val="000000"/>
                </a:solidFill>
              </a:rPr>
              <a:t>Developing Scripts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marL="0" indent="0"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Ensure child/family </a:t>
            </a:r>
            <a:r>
              <a:rPr lang="en-AU" altLang="en-US" b="1" smtClean="0">
                <a:solidFill>
                  <a:srgbClr val="000000"/>
                </a:solidFill>
                <a:ea typeface="ＭＳ Ｐゴシック" pitchFamily="34" charset="-128"/>
              </a:rPr>
              <a:t>understand</a:t>
            </a: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 you are only involved for a set time. </a:t>
            </a:r>
          </a:p>
          <a:p>
            <a:pPr marL="0" indent="0">
              <a:defRPr/>
            </a:pPr>
            <a:endParaRPr lang="en-AU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Involve the child / family throughout case management so the decision to close the case does not surprise anyone. 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endParaRPr lang="en-AU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Set a </a:t>
            </a:r>
            <a:r>
              <a:rPr lang="en-AU" altLang="en-US" b="1" smtClean="0">
                <a:solidFill>
                  <a:srgbClr val="000000"/>
                </a:solidFill>
                <a:ea typeface="ＭＳ Ｐゴシック" pitchFamily="34" charset="-128"/>
              </a:rPr>
              <a:t>target date </a:t>
            </a: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for case plan completion / closure, even if you have to modify it later.</a:t>
            </a:r>
          </a:p>
          <a:p>
            <a:pPr marL="0" indent="0"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Use the family’s natural and community supports in your case plan so there is other support available at closure.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eaLnBrk="1" hangingPunct="1">
              <a:defRPr/>
            </a:pPr>
            <a:endParaRPr lang="en-US" altLang="en-US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0232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Developing Scripts…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01038" cy="4392612"/>
          </a:xfrm>
        </p:spPr>
        <p:txBody>
          <a:bodyPr/>
          <a:lstStyle/>
          <a:p>
            <a:pPr marL="0" indent="0">
              <a:defRPr/>
            </a:pPr>
            <a:endParaRPr lang="en-AU" altLang="en-US" b="1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r>
              <a:rPr lang="en-AU" altLang="en-US" b="1" dirty="0" smtClean="0">
                <a:solidFill>
                  <a:srgbClr val="000000"/>
                </a:solidFill>
                <a:ea typeface="+mn-ea"/>
              </a:rPr>
              <a:t>Talk openly </a:t>
            </a:r>
            <a:r>
              <a:rPr lang="en-AU" altLang="en-US" dirty="0" smtClean="0">
                <a:solidFill>
                  <a:srgbClr val="000000"/>
                </a:solidFill>
                <a:ea typeface="+mn-ea"/>
              </a:rPr>
              <a:t>about your feelings about closing the case. </a:t>
            </a:r>
          </a:p>
          <a:p>
            <a:pPr>
              <a:buFontTx/>
              <a:buChar char="•"/>
              <a:defRPr/>
            </a:pPr>
            <a:endParaRPr lang="en-AU" altLang="en-US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r>
              <a:rPr lang="en-AU" altLang="en-US" b="1" dirty="0" smtClean="0">
                <a:solidFill>
                  <a:srgbClr val="000000"/>
                </a:solidFill>
                <a:ea typeface="+mn-ea"/>
              </a:rPr>
              <a:t>Predict</a:t>
            </a:r>
            <a:r>
              <a:rPr lang="en-AU" altLang="en-US" dirty="0" smtClean="0">
                <a:solidFill>
                  <a:srgbClr val="000000"/>
                </a:solidFill>
                <a:ea typeface="+mn-ea"/>
              </a:rPr>
              <a:t> for the family that they may find case closure difficult. This makes things feel more normal and may lessen the impact.</a:t>
            </a:r>
          </a:p>
          <a:p>
            <a:pPr>
              <a:buFontTx/>
              <a:buChar char="•"/>
              <a:defRPr/>
            </a:pPr>
            <a:endParaRPr lang="en-GB" altLang="en-US" sz="2800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r>
              <a:rPr lang="en-AU" altLang="en-US" dirty="0" smtClean="0">
                <a:solidFill>
                  <a:srgbClr val="000000"/>
                </a:solidFill>
                <a:ea typeface="+mn-ea"/>
              </a:rPr>
              <a:t>Make plans for what to do</a:t>
            </a:r>
            <a:r>
              <a:rPr lang="en-AU" altLang="en-US" b="1" dirty="0" smtClean="0">
                <a:solidFill>
                  <a:srgbClr val="000000"/>
                </a:solidFill>
                <a:ea typeface="+mn-ea"/>
              </a:rPr>
              <a:t> in case of a problem after closure. </a:t>
            </a:r>
          </a:p>
          <a:p>
            <a:pPr>
              <a:buFontTx/>
              <a:buChar char="•"/>
              <a:defRPr/>
            </a:pPr>
            <a:endParaRPr lang="en-GB" altLang="en-US" sz="2800" b="1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r>
              <a:rPr lang="en-AU" altLang="en-US" b="1" dirty="0" smtClean="0">
                <a:solidFill>
                  <a:srgbClr val="000000"/>
                </a:solidFill>
                <a:ea typeface="+mn-ea"/>
              </a:rPr>
              <a:t>Celebrate the beginning </a:t>
            </a:r>
            <a:r>
              <a:rPr lang="en-AU" altLang="en-US" dirty="0" smtClean="0">
                <a:solidFill>
                  <a:srgbClr val="000000"/>
                </a:solidFill>
                <a:ea typeface="+mn-ea"/>
              </a:rPr>
              <a:t>of the new family situation rather than the end of the relationship.</a:t>
            </a:r>
            <a:endParaRPr lang="en-GB" altLang="en-US" sz="2800" dirty="0" smtClean="0">
              <a:solidFill>
                <a:srgbClr val="000000"/>
              </a:solidFill>
              <a:ea typeface="+mn-ea"/>
            </a:endParaRPr>
          </a:p>
          <a:p>
            <a:pPr>
              <a:defRPr/>
            </a:pPr>
            <a:endParaRPr lang="en-GB" altLang="en-US" sz="2800" dirty="0" smtClean="0">
              <a:solidFill>
                <a:srgbClr val="000000"/>
              </a:solidFill>
              <a:ea typeface="+mn-ea"/>
            </a:endParaRPr>
          </a:p>
        </p:txBody>
      </p:sp>
      <p:sp>
        <p:nvSpPr>
          <p:cNvPr id="380932" name="TextBox 3"/>
          <p:cNvSpPr txBox="1">
            <a:spLocks noChangeArrowheads="1"/>
          </p:cNvSpPr>
          <p:nvPr/>
        </p:nvSpPr>
        <p:spPr bwMode="auto">
          <a:xfrm>
            <a:off x="8459788" y="6381750"/>
            <a:ext cx="18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en-US" sz="180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312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KEY LEARNING POINTS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b="1" dirty="0">
                <a:solidFill>
                  <a:srgbClr val="000000"/>
                </a:solidFill>
              </a:rPr>
              <a:t>Criteria</a:t>
            </a:r>
            <a:r>
              <a:rPr lang="en-GB" dirty="0">
                <a:solidFill>
                  <a:srgbClr val="000000"/>
                </a:solidFill>
              </a:rPr>
              <a:t> for case closure should be set </a:t>
            </a:r>
            <a:r>
              <a:rPr lang="en-GB" b="1" dirty="0">
                <a:solidFill>
                  <a:srgbClr val="000000"/>
                </a:solidFill>
              </a:rPr>
              <a:t>locally</a:t>
            </a:r>
            <a:r>
              <a:rPr lang="en-GB" dirty="0">
                <a:solidFill>
                  <a:srgbClr val="000000"/>
                </a:solidFill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rgbClr val="000000"/>
                </a:solidFill>
              </a:rPr>
              <a:t>Case closure </a:t>
            </a:r>
            <a:r>
              <a:rPr lang="en-GB" b="1" dirty="0">
                <a:solidFill>
                  <a:srgbClr val="000000"/>
                </a:solidFill>
              </a:rPr>
              <a:t>should not take place immediately after the case plan is complete </a:t>
            </a:r>
            <a:r>
              <a:rPr lang="en-GB" dirty="0">
                <a:solidFill>
                  <a:srgbClr val="000000"/>
                </a:solidFill>
              </a:rPr>
              <a:t>but after some additional follow-ups. </a:t>
            </a: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rgbClr val="000000"/>
                </a:solidFill>
              </a:rPr>
              <a:t>Case closure should be </a:t>
            </a:r>
            <a:r>
              <a:rPr lang="en-GB" b="1" dirty="0">
                <a:solidFill>
                  <a:srgbClr val="000000"/>
                </a:solidFill>
              </a:rPr>
              <a:t>authorised</a:t>
            </a:r>
            <a:r>
              <a:rPr lang="en-GB" dirty="0">
                <a:solidFill>
                  <a:srgbClr val="000000"/>
                </a:solidFill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rgbClr val="000000"/>
                </a:solidFill>
              </a:rPr>
              <a:t>After closure a </a:t>
            </a:r>
            <a:r>
              <a:rPr lang="en-GB" b="1" dirty="0">
                <a:solidFill>
                  <a:srgbClr val="000000"/>
                </a:solidFill>
              </a:rPr>
              <a:t>final follow-up </a:t>
            </a:r>
            <a:r>
              <a:rPr lang="en-GB" dirty="0">
                <a:solidFill>
                  <a:srgbClr val="000000"/>
                </a:solidFill>
              </a:rPr>
              <a:t>is needed </a:t>
            </a:r>
            <a:r>
              <a:rPr lang="en-GB" b="1" dirty="0">
                <a:solidFill>
                  <a:srgbClr val="000000"/>
                </a:solidFill>
              </a:rPr>
              <a:t>within 3 months</a:t>
            </a:r>
            <a:r>
              <a:rPr lang="en-GB" dirty="0">
                <a:solidFill>
                  <a:srgbClr val="000000"/>
                </a:solidFill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rgbClr val="000000"/>
                </a:solidFill>
              </a:rPr>
              <a:t>Cases </a:t>
            </a:r>
            <a:r>
              <a:rPr lang="en-GB" b="1" dirty="0">
                <a:solidFill>
                  <a:srgbClr val="000000"/>
                </a:solidFill>
              </a:rPr>
              <a:t>can be re-opened </a:t>
            </a:r>
            <a:r>
              <a:rPr lang="en-GB" dirty="0">
                <a:solidFill>
                  <a:srgbClr val="000000"/>
                </a:solidFill>
              </a:rPr>
              <a:t>and for this reason files should be kept. </a:t>
            </a: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rgbClr val="000000"/>
                </a:solidFill>
              </a:rPr>
              <a:t>Case </a:t>
            </a:r>
            <a:r>
              <a:rPr lang="en-GB" b="1" dirty="0">
                <a:solidFill>
                  <a:srgbClr val="000000"/>
                </a:solidFill>
              </a:rPr>
              <a:t>transfer</a:t>
            </a:r>
            <a:r>
              <a:rPr lang="en-GB" dirty="0">
                <a:solidFill>
                  <a:srgbClr val="000000"/>
                </a:solidFill>
              </a:rPr>
              <a:t> has its own set of procedures and should only be done if in the best interests of the child. </a:t>
            </a:r>
          </a:p>
          <a:p>
            <a:pPr>
              <a:buFontTx/>
              <a:buChar char="•"/>
              <a:defRPr/>
            </a:pPr>
            <a:r>
              <a:rPr lang="en-GB" b="1" dirty="0">
                <a:solidFill>
                  <a:srgbClr val="000000"/>
                </a:solidFill>
              </a:rPr>
              <a:t>Communicating case closure </a:t>
            </a:r>
            <a:r>
              <a:rPr lang="en-GB" dirty="0">
                <a:solidFill>
                  <a:srgbClr val="000000"/>
                </a:solidFill>
              </a:rPr>
              <a:t>is hard but essential for the full participation of the child and family in the resolution of the case. </a:t>
            </a:r>
          </a:p>
        </p:txBody>
      </p:sp>
    </p:spTree>
    <p:extLst>
      <p:ext uri="{BB962C8B-B14F-4D97-AF65-F5344CB8AC3E}">
        <p14:creationId xmlns:p14="http://schemas.microsoft.com/office/powerpoint/2010/main" val="3452981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AutoShape 31"/>
          <p:cNvSpPr>
            <a:spLocks noChangeArrowheads="1"/>
          </p:cNvSpPr>
          <p:nvPr/>
        </p:nvSpPr>
        <p:spPr bwMode="auto">
          <a:xfrm>
            <a:off x="5638800" y="2795588"/>
            <a:ext cx="3351213" cy="11064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3.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 Develop an individual </a:t>
            </a: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case plan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 for each child. </a:t>
            </a:r>
            <a:endParaRPr lang="en-GB" altLang="en-US" sz="11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7619" name="AutoShape 29"/>
          <p:cNvSpPr>
            <a:spLocks noChangeArrowheads="1"/>
          </p:cNvSpPr>
          <p:nvPr/>
        </p:nvSpPr>
        <p:spPr bwMode="auto">
          <a:xfrm>
            <a:off x="5435600" y="4578350"/>
            <a:ext cx="3554413" cy="13874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4. 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charset="0"/>
              </a:rPr>
              <a:t>Implement the </a:t>
            </a: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case plan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, including direct support and referral services. </a:t>
            </a:r>
            <a:endParaRPr lang="en-GB" altLang="en-US" sz="11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7620" name="AutoShape 32"/>
          <p:cNvSpPr>
            <a:spLocks noChangeArrowheads="1"/>
          </p:cNvSpPr>
          <p:nvPr/>
        </p:nvSpPr>
        <p:spPr bwMode="auto">
          <a:xfrm>
            <a:off x="115888" y="4989513"/>
            <a:ext cx="3552825" cy="9763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5. 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charset="0"/>
              </a:rPr>
              <a:t>Follow-up </a:t>
            </a: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and review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 </a:t>
            </a:r>
            <a:endParaRPr lang="en-GB" altLang="en-US" sz="11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7621" name="AutoShape 33"/>
          <p:cNvSpPr>
            <a:spLocks noChangeArrowheads="1"/>
          </p:cNvSpPr>
          <p:nvPr/>
        </p:nvSpPr>
        <p:spPr bwMode="auto">
          <a:xfrm>
            <a:off x="803275" y="3343275"/>
            <a:ext cx="1889125" cy="793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000"/>
                </a:solidFill>
                <a:latin typeface="Arial" charset="0"/>
              </a:rPr>
              <a:t>6. Close case </a:t>
            </a:r>
            <a:endParaRPr lang="en-GB" altLang="en-US" sz="11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7622" name="AutoShape 28"/>
          <p:cNvSpPr>
            <a:spLocks noChangeArrowheads="1"/>
          </p:cNvSpPr>
          <p:nvPr/>
        </p:nvSpPr>
        <p:spPr bwMode="auto">
          <a:xfrm>
            <a:off x="5435600" y="830263"/>
            <a:ext cx="3554413" cy="13890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2. Assess 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the 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needs 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of individual children and families. </a:t>
            </a:r>
            <a:endParaRPr lang="en-GB" altLang="en-US" sz="1100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367623" name="AutoShape 34"/>
          <p:cNvCxnSpPr>
            <a:cxnSpLocks noChangeShapeType="1"/>
          </p:cNvCxnSpPr>
          <p:nvPr/>
        </p:nvCxnSpPr>
        <p:spPr bwMode="auto">
          <a:xfrm>
            <a:off x="3903663" y="1419225"/>
            <a:ext cx="13366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7624" name="AutoShape 35"/>
          <p:cNvCxnSpPr>
            <a:cxnSpLocks noChangeShapeType="1"/>
          </p:cNvCxnSpPr>
          <p:nvPr/>
        </p:nvCxnSpPr>
        <p:spPr bwMode="auto">
          <a:xfrm flipV="1">
            <a:off x="3592513" y="1855788"/>
            <a:ext cx="1617662" cy="2971800"/>
          </a:xfrm>
          <a:prstGeom prst="straightConnector1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7625" name="AutoShape 36"/>
          <p:cNvCxnSpPr>
            <a:cxnSpLocks noChangeShapeType="1"/>
          </p:cNvCxnSpPr>
          <p:nvPr/>
        </p:nvCxnSpPr>
        <p:spPr bwMode="auto">
          <a:xfrm>
            <a:off x="7213600" y="2355850"/>
            <a:ext cx="0" cy="34448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7626" name="AutoShape 37"/>
          <p:cNvCxnSpPr>
            <a:cxnSpLocks noChangeShapeType="1"/>
          </p:cNvCxnSpPr>
          <p:nvPr/>
        </p:nvCxnSpPr>
        <p:spPr bwMode="auto">
          <a:xfrm>
            <a:off x="7243763" y="4137025"/>
            <a:ext cx="0" cy="296863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7627" name="AutoShape 38"/>
          <p:cNvCxnSpPr>
            <a:cxnSpLocks noChangeShapeType="1"/>
          </p:cNvCxnSpPr>
          <p:nvPr/>
        </p:nvCxnSpPr>
        <p:spPr bwMode="auto">
          <a:xfrm flipH="1">
            <a:off x="3833813" y="5387975"/>
            <a:ext cx="14763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7628" name="AutoShape 40"/>
          <p:cNvCxnSpPr>
            <a:cxnSpLocks noChangeShapeType="1"/>
          </p:cNvCxnSpPr>
          <p:nvPr/>
        </p:nvCxnSpPr>
        <p:spPr bwMode="auto">
          <a:xfrm flipV="1">
            <a:off x="1760538" y="4217988"/>
            <a:ext cx="0" cy="63023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7629" name="AutoShape 27"/>
          <p:cNvSpPr>
            <a:spLocks noChangeArrowheads="1"/>
          </p:cNvSpPr>
          <p:nvPr/>
        </p:nvSpPr>
        <p:spPr bwMode="auto">
          <a:xfrm>
            <a:off x="103188" y="815975"/>
            <a:ext cx="3552825" cy="18002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000"/>
                </a:solidFill>
                <a:latin typeface="Arial" charset="0"/>
              </a:rPr>
              <a:t>1. Identify and register</a:t>
            </a:r>
            <a:r>
              <a:rPr lang="en-US" altLang="en-US" sz="2000">
                <a:solidFill>
                  <a:srgbClr val="000000"/>
                </a:solidFill>
                <a:latin typeface="Arial" charset="0"/>
              </a:rPr>
              <a:t> vulnerable children, including raising awareness among affected communities</a:t>
            </a:r>
            <a:endParaRPr lang="en-GB" altLang="en-US" sz="11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10" name="Rectangle 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4111" name="Rectangle 4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2556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76112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Module Aim and Learning Outcomes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24863" cy="4392612"/>
          </a:xfrm>
        </p:spPr>
        <p:txBody>
          <a:bodyPr/>
          <a:lstStyle/>
          <a:p>
            <a:pPr>
              <a:defRPr/>
            </a:pPr>
            <a:r>
              <a:rPr lang="en-GB" b="1" dirty="0">
                <a:solidFill>
                  <a:srgbClr val="000000"/>
                </a:solidFill>
              </a:rPr>
              <a:t>Module Aim: </a:t>
            </a:r>
            <a:r>
              <a:rPr lang="en-AU" dirty="0">
                <a:solidFill>
                  <a:srgbClr val="000000"/>
                </a:solidFill>
              </a:rPr>
              <a:t>To provide participants with knowledge of the case management step of case closure, examples of how to communicate case closure to children and families awareness of why this is important.</a:t>
            </a:r>
            <a:endParaRPr lang="en-GB" dirty="0">
              <a:solidFill>
                <a:srgbClr val="000000"/>
              </a:solidFill>
            </a:endParaRPr>
          </a:p>
          <a:p>
            <a:pPr>
              <a:defRPr/>
            </a:pPr>
            <a:endParaRPr lang="en-GB" b="1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b="1" dirty="0">
                <a:solidFill>
                  <a:srgbClr val="000000"/>
                </a:solidFill>
              </a:rPr>
              <a:t>Learning Outcomes:</a:t>
            </a:r>
          </a:p>
          <a:p>
            <a:pPr>
              <a:buFontTx/>
              <a:buChar char="•"/>
              <a:defRPr/>
            </a:pPr>
            <a:r>
              <a:rPr lang="en-AU" dirty="0">
                <a:solidFill>
                  <a:srgbClr val="000000"/>
                </a:solidFill>
              </a:rPr>
              <a:t>Explain the case management step of case closure including criteria for closure and case transfer.</a:t>
            </a:r>
            <a:endParaRPr lang="en-GB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 dirty="0">
                <a:solidFill>
                  <a:srgbClr val="000000"/>
                </a:solidFill>
              </a:rPr>
              <a:t>Give examples of how to communicate case closure to children and families.</a:t>
            </a:r>
            <a:endParaRPr lang="en-GB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 dirty="0">
                <a:solidFill>
                  <a:srgbClr val="000000"/>
                </a:solidFill>
              </a:rPr>
              <a:t>Know why communication at case closure is important.</a:t>
            </a:r>
            <a:endParaRPr lang="en-GB" dirty="0">
              <a:solidFill>
                <a:srgbClr val="000000"/>
              </a:solidFill>
            </a:endParaRPr>
          </a:p>
          <a:p>
            <a:pPr>
              <a:defRPr/>
            </a:pPr>
            <a:endParaRPr lang="en-GB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201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>
                <a:solidFill>
                  <a:srgbClr val="000000"/>
                </a:solidFill>
              </a:rPr>
              <a:t>Module Aim and Learning Outcomes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24863" cy="4392612"/>
          </a:xfrm>
        </p:spPr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Module Aim: </a:t>
            </a:r>
            <a:r>
              <a:rPr lang="en-AU">
                <a:solidFill>
                  <a:srgbClr val="000000"/>
                </a:solidFill>
              </a:rPr>
              <a:t>To provide participants with knowledge of the case management step of case closure, examples of how to communicate case closure to children and families awareness of why this is important.</a:t>
            </a:r>
            <a:endParaRPr lang="en-GB">
              <a:solidFill>
                <a:srgbClr val="000000"/>
              </a:solidFill>
            </a:endParaRPr>
          </a:p>
          <a:p>
            <a:pPr>
              <a:defRPr/>
            </a:pPr>
            <a:endParaRPr lang="en-GB" b="1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Learning Outcomes:</a:t>
            </a:r>
          </a:p>
          <a:p>
            <a:pPr>
              <a:buFontTx/>
              <a:buChar char="•"/>
              <a:defRPr/>
            </a:pPr>
            <a:r>
              <a:rPr lang="en-AU">
                <a:solidFill>
                  <a:srgbClr val="000000"/>
                </a:solidFill>
              </a:rPr>
              <a:t>Explain the case management step of case closure including criteria for closure and case transfer.</a:t>
            </a:r>
            <a:endParaRPr lang="en-GB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>
                <a:solidFill>
                  <a:srgbClr val="000000"/>
                </a:solidFill>
              </a:rPr>
              <a:t>Give examples of how to communicate case closure to children and families.</a:t>
            </a:r>
            <a:endParaRPr lang="en-GB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>
                <a:solidFill>
                  <a:srgbClr val="000000"/>
                </a:solidFill>
              </a:rPr>
              <a:t>Know why communication at case closure is important.</a:t>
            </a:r>
            <a:endParaRPr lang="en-GB">
              <a:solidFill>
                <a:srgbClr val="000000"/>
              </a:solidFill>
            </a:endParaRPr>
          </a:p>
          <a:p>
            <a:pPr>
              <a:defRPr/>
            </a:pPr>
            <a:endParaRPr lang="en-GB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039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088" y="4911725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 1	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>
          <a:xfrm>
            <a:off x="755650" y="3860800"/>
            <a:ext cx="7772400" cy="1500188"/>
          </a:xfrm>
        </p:spPr>
        <p:txBody>
          <a:bodyPr/>
          <a:lstStyle/>
          <a:p>
            <a:pPr algn="ctr">
              <a:defRPr/>
            </a:pPr>
            <a:r>
              <a:rPr lang="en-GB" sz="4000" b="1">
                <a:solidFill>
                  <a:srgbClr val="000000"/>
                </a:solidFill>
              </a:rPr>
              <a:t>Best Practice for Case Closure</a:t>
            </a:r>
          </a:p>
          <a:p>
            <a:pPr algn="ctr">
              <a:defRPr/>
            </a:pPr>
            <a:endParaRPr lang="en-GB" sz="4000" b="1">
              <a:solidFill>
                <a:srgbClr val="000000"/>
              </a:solidFill>
            </a:endParaRPr>
          </a:p>
        </p:txBody>
      </p:sp>
      <p:pic>
        <p:nvPicPr>
          <p:cNvPr id="36864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981075"/>
            <a:ext cx="4824412" cy="281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73563" y="3530600"/>
            <a:ext cx="2360612" cy="261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100" dirty="0">
                <a:solidFill>
                  <a:srgbClr val="FFFFFF"/>
                </a:solidFill>
              </a:rPr>
              <a:t>Photo: Save the Children, Boris </a:t>
            </a:r>
            <a:r>
              <a:rPr lang="en-GB" sz="1100" dirty="0" err="1">
                <a:solidFill>
                  <a:srgbClr val="FFFFFF"/>
                </a:solidFill>
              </a:rPr>
              <a:t>Heger</a:t>
            </a:r>
            <a:r>
              <a:rPr lang="en-GB" sz="1100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15687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Criteria for Case Closure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569325" cy="4321175"/>
          </a:xfrm>
        </p:spPr>
        <p:txBody>
          <a:bodyPr/>
          <a:lstStyle/>
          <a:p>
            <a:pPr>
              <a:defRPr/>
            </a:pPr>
            <a:endParaRPr lang="en-GB" u="sng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u="sng" dirty="0">
                <a:solidFill>
                  <a:srgbClr val="000000"/>
                </a:solidFill>
              </a:rPr>
              <a:t>Most often cases are closed when:</a:t>
            </a:r>
          </a:p>
          <a:p>
            <a:pPr>
              <a:buFontTx/>
              <a:buChar char="•"/>
              <a:defRPr/>
            </a:pPr>
            <a:endParaRPr lang="en-GB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</a:rPr>
              <a:t>The </a:t>
            </a:r>
            <a:r>
              <a:rPr lang="en-GB" b="1" dirty="0">
                <a:solidFill>
                  <a:srgbClr val="000000"/>
                </a:solidFill>
              </a:rPr>
              <a:t>goals</a:t>
            </a:r>
            <a:r>
              <a:rPr lang="en-GB" dirty="0">
                <a:solidFill>
                  <a:srgbClr val="000000"/>
                </a:solidFill>
              </a:rPr>
              <a:t> as outlined in the case plan have been </a:t>
            </a:r>
            <a:r>
              <a:rPr lang="en-GB" dirty="0" smtClean="0">
                <a:solidFill>
                  <a:srgbClr val="000000"/>
                </a:solidFill>
              </a:rPr>
              <a:t>met.</a:t>
            </a:r>
            <a:endParaRPr lang="en-GB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rgbClr val="000000"/>
                </a:solidFill>
              </a:rPr>
              <a:t>The child is </a:t>
            </a:r>
            <a:r>
              <a:rPr lang="en-GB" b="1" dirty="0">
                <a:solidFill>
                  <a:srgbClr val="000000"/>
                </a:solidFill>
              </a:rPr>
              <a:t>safe</a:t>
            </a:r>
            <a:r>
              <a:rPr lang="en-GB" dirty="0">
                <a:solidFill>
                  <a:srgbClr val="000000"/>
                </a:solidFill>
              </a:rPr>
              <a:t> from harm and their </a:t>
            </a:r>
            <a:r>
              <a:rPr lang="en-GB" b="1" dirty="0">
                <a:solidFill>
                  <a:srgbClr val="000000"/>
                </a:solidFill>
              </a:rPr>
              <a:t>care</a:t>
            </a:r>
            <a:r>
              <a:rPr lang="en-GB" dirty="0">
                <a:solidFill>
                  <a:srgbClr val="000000"/>
                </a:solidFill>
              </a:rPr>
              <a:t> and </a:t>
            </a:r>
            <a:r>
              <a:rPr lang="en-GB" b="1" dirty="0">
                <a:solidFill>
                  <a:srgbClr val="000000"/>
                </a:solidFill>
              </a:rPr>
              <a:t>well-being</a:t>
            </a:r>
            <a:r>
              <a:rPr lang="en-GB" dirty="0">
                <a:solidFill>
                  <a:srgbClr val="000000"/>
                </a:solidFill>
              </a:rPr>
              <a:t> is being </a:t>
            </a:r>
            <a:r>
              <a:rPr lang="en-GB" dirty="0" smtClean="0">
                <a:solidFill>
                  <a:srgbClr val="000000"/>
                </a:solidFill>
              </a:rPr>
              <a:t>supported.</a:t>
            </a:r>
            <a:endParaRPr lang="en-GB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rgbClr val="000000"/>
                </a:solidFill>
              </a:rPr>
              <a:t>There are </a:t>
            </a:r>
            <a:r>
              <a:rPr lang="en-GB" b="1" dirty="0">
                <a:solidFill>
                  <a:srgbClr val="000000"/>
                </a:solidFill>
              </a:rPr>
              <a:t>no additional concerns</a:t>
            </a:r>
            <a:r>
              <a:rPr lang="en-GB" dirty="0">
                <a:solidFill>
                  <a:srgbClr val="000000"/>
                </a:solidFill>
              </a:rPr>
              <a:t>. </a:t>
            </a:r>
          </a:p>
          <a:p>
            <a:pPr>
              <a:defRPr/>
            </a:pPr>
            <a:endParaRPr lang="en-GB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en-GB" sz="1600" dirty="0" smtClean="0">
                <a:solidFill>
                  <a:srgbClr val="000000"/>
                </a:solidFill>
              </a:rPr>
              <a:t>Case Management Guidelines: Section 3</a:t>
            </a:r>
            <a:endParaRPr lang="en-GB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776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Criteria for Case Closure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53623" cy="4392612"/>
          </a:xfrm>
        </p:spPr>
        <p:txBody>
          <a:bodyPr/>
          <a:lstStyle/>
          <a:p>
            <a:pPr>
              <a:defRPr/>
            </a:pPr>
            <a:endParaRPr lang="en-GB" altLang="en-US" u="sng" dirty="0" smtClean="0">
              <a:solidFill>
                <a:srgbClr val="000000"/>
              </a:solidFill>
              <a:ea typeface="+mn-ea"/>
            </a:endParaRPr>
          </a:p>
          <a:p>
            <a:pPr>
              <a:defRPr/>
            </a:pPr>
            <a:r>
              <a:rPr lang="en-GB" altLang="en-US" u="sng" dirty="0" smtClean="0">
                <a:solidFill>
                  <a:srgbClr val="000000"/>
                </a:solidFill>
                <a:ea typeface="+mn-ea"/>
              </a:rPr>
              <a:t>Other </a:t>
            </a:r>
            <a:r>
              <a:rPr lang="en-GB" altLang="en-US" u="sng" dirty="0">
                <a:solidFill>
                  <a:srgbClr val="000000"/>
                </a:solidFill>
                <a:ea typeface="+mn-ea"/>
              </a:rPr>
              <a:t>reasons cases can be </a:t>
            </a:r>
            <a:r>
              <a:rPr lang="en-GB" altLang="en-US" u="sng" dirty="0" smtClean="0">
                <a:solidFill>
                  <a:srgbClr val="000000"/>
                </a:solidFill>
                <a:ea typeface="+mn-ea"/>
              </a:rPr>
              <a:t>closed:</a:t>
            </a:r>
          </a:p>
          <a:p>
            <a:pPr>
              <a:defRPr/>
            </a:pPr>
            <a:endParaRPr lang="en-GB" altLang="en-US" u="sng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The </a:t>
            </a:r>
            <a:r>
              <a:rPr lang="en-GB" altLang="en-US" dirty="0">
                <a:solidFill>
                  <a:srgbClr val="000000"/>
                </a:solidFill>
                <a:ea typeface="+mn-ea"/>
              </a:rPr>
              <a:t>family / child </a:t>
            </a:r>
            <a:r>
              <a:rPr lang="en-GB" altLang="en-US" b="1" dirty="0">
                <a:solidFill>
                  <a:srgbClr val="000000"/>
                </a:solidFill>
                <a:ea typeface="+mn-ea"/>
              </a:rPr>
              <a:t>no longer want support </a:t>
            </a:r>
            <a:r>
              <a:rPr lang="en-GB" altLang="en-US" dirty="0">
                <a:solidFill>
                  <a:srgbClr val="000000"/>
                </a:solidFill>
                <a:ea typeface="+mn-ea"/>
              </a:rPr>
              <a:t>and there are </a:t>
            </a:r>
            <a:r>
              <a:rPr lang="en-GB" altLang="en-US" b="1" dirty="0">
                <a:solidFill>
                  <a:srgbClr val="000000"/>
                </a:solidFill>
                <a:ea typeface="+mn-ea"/>
              </a:rPr>
              <a:t>no grounds for going against their wishes </a:t>
            </a:r>
            <a:r>
              <a:rPr lang="en-GB" altLang="en-US" dirty="0">
                <a:solidFill>
                  <a:srgbClr val="000000"/>
                </a:solidFill>
                <a:ea typeface="+mn-ea"/>
              </a:rPr>
              <a:t>(the child is 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safe)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The </a:t>
            </a:r>
            <a:r>
              <a:rPr lang="en-GB" altLang="en-US" dirty="0">
                <a:solidFill>
                  <a:srgbClr val="000000"/>
                </a:solidFill>
                <a:ea typeface="+mn-ea"/>
              </a:rPr>
              <a:t>child is </a:t>
            </a:r>
            <a:r>
              <a:rPr lang="en-GB" altLang="en-US" b="1" dirty="0">
                <a:solidFill>
                  <a:srgbClr val="000000"/>
                </a:solidFill>
                <a:ea typeface="+mn-ea"/>
              </a:rPr>
              <a:t>over 18 </a:t>
            </a:r>
            <a:r>
              <a:rPr lang="en-GB" altLang="en-US" dirty="0">
                <a:solidFill>
                  <a:srgbClr val="000000"/>
                </a:solidFill>
                <a:ea typeface="+mn-ea"/>
              </a:rPr>
              <a:t>years 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old (</a:t>
            </a:r>
            <a:r>
              <a:rPr lang="en-GB" dirty="0" smtClean="0">
                <a:solidFill>
                  <a:srgbClr val="000000"/>
                </a:solidFill>
              </a:rPr>
              <a:t>unless there are good reasons to remain involved)</a:t>
            </a: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The child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dies 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(analyse and report)</a:t>
            </a:r>
          </a:p>
          <a:p>
            <a:pPr algn="ctr">
              <a:defRPr/>
            </a:pPr>
            <a:r>
              <a:rPr lang="en-US" sz="1600" dirty="0" smtClean="0">
                <a:solidFill>
                  <a:srgbClr val="000000"/>
                </a:solidFill>
              </a:rPr>
              <a:t>Case Management Guidelines: Section 3</a:t>
            </a:r>
            <a:endParaRPr lang="en-GB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399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Best Practice for Case Closure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Closure is normally </a:t>
            </a: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authorised 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by a manager to prevent premature closure.</a:t>
            </a:r>
          </a:p>
          <a:p>
            <a:pPr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>
              <a:defRPr/>
            </a:pP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When to Close? 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After a set period of time and several follow-up visits to ensure the child’s sustained well-being.</a:t>
            </a: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Final Follow-Up: 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Within 3 months of closure to: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Ensure the situation remains stable 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Seek feedback from the child and their family on the service provided (sometimes called ‘service evaluation’).</a:t>
            </a:r>
          </a:p>
          <a:p>
            <a:pPr algn="ctr">
              <a:defRPr/>
            </a:pPr>
            <a:r>
              <a:rPr lang="en-US" sz="1600" dirty="0" smtClean="0">
                <a:solidFill>
                  <a:srgbClr val="000000"/>
                </a:solidFill>
              </a:rPr>
              <a:t>Case </a:t>
            </a:r>
            <a:r>
              <a:rPr lang="en-US" sz="1600" dirty="0">
                <a:solidFill>
                  <a:srgbClr val="000000"/>
                </a:solidFill>
              </a:rPr>
              <a:t>Management Guidelines: Section </a:t>
            </a:r>
            <a:r>
              <a:rPr lang="en-US" sz="1600" dirty="0" smtClean="0">
                <a:solidFill>
                  <a:srgbClr val="000000"/>
                </a:solidFill>
              </a:rPr>
              <a:t>3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3918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Re-Opening a Case After Closure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Closure does not mean that all documentation is erased </a:t>
            </a:r>
          </a:p>
          <a:p>
            <a:pPr>
              <a:buFontTx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Cases can be reopened at any time whenever new information becomes available or the child’s situation changes. </a:t>
            </a:r>
          </a:p>
          <a:p>
            <a:pPr>
              <a:buFontTx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Closed cases should be stored in a safe place for a specific period of time in accordance with: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The agency’s information management protocols.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National legislation. </a:t>
            </a:r>
          </a:p>
          <a:p>
            <a:pPr marL="0" indent="0" algn="ctr">
              <a:defRPr/>
            </a:pPr>
            <a:r>
              <a:rPr lang="en-US" sz="1600" dirty="0">
                <a:solidFill>
                  <a:srgbClr val="000000"/>
                </a:solidFill>
              </a:rPr>
              <a:t>Case Management Guidelines: Section </a:t>
            </a:r>
            <a:r>
              <a:rPr lang="en-US" sz="1600" dirty="0" smtClean="0">
                <a:solidFill>
                  <a:srgbClr val="000000"/>
                </a:solidFill>
              </a:rPr>
              <a:t>3</a:t>
            </a:r>
            <a:endParaRPr lang="en-GB" altLang="en-US" sz="16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0405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What is Case Transfer?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7921625" cy="4392612"/>
          </a:xfrm>
        </p:spPr>
        <p:txBody>
          <a:bodyPr/>
          <a:lstStyle/>
          <a:p>
            <a:pPr marL="0" indent="0"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Sometimes cases are not closed by </a:t>
            </a: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transferring 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them to another agency:</a:t>
            </a:r>
          </a:p>
          <a:p>
            <a:pPr marL="0" indent="0">
              <a:buFontTx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When a child moves, but still needs a case plan for protection. </a:t>
            </a:r>
          </a:p>
          <a:p>
            <a:pPr marL="0" indent="0">
              <a:buFontTx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When the original caseworker and/or agency are no longer best placed to lead, manage and coordinate  the child’s case (e.g. the programme closes).</a:t>
            </a:r>
          </a:p>
          <a:p>
            <a:pPr marL="0" indent="0" algn="ctr">
              <a:defRPr/>
            </a:pPr>
            <a:r>
              <a:rPr lang="en-US" sz="1600" dirty="0">
                <a:solidFill>
                  <a:srgbClr val="000000"/>
                </a:solidFill>
              </a:rPr>
              <a:t>Case Management Guidelines: Section </a:t>
            </a:r>
            <a:r>
              <a:rPr lang="en-US" sz="1600" dirty="0" smtClean="0">
                <a:solidFill>
                  <a:srgbClr val="000000"/>
                </a:solidFill>
              </a:rPr>
              <a:t>3</a:t>
            </a:r>
            <a:endParaRPr lang="en-GB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066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1068</Words>
  <Application>Microsoft Macintosh PowerPoint</Application>
  <PresentationFormat>On-screen Show (4:3)</PresentationFormat>
  <Paragraphs>144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Default Design</vt:lpstr>
      <vt:lpstr>PowerPoint Presentation</vt:lpstr>
      <vt:lpstr>PowerPoint Presentation</vt:lpstr>
      <vt:lpstr>Module Aim and Learning Outcomes</vt:lpstr>
      <vt:lpstr>Exercise 1 </vt:lpstr>
      <vt:lpstr>Criteria for Case Closure</vt:lpstr>
      <vt:lpstr>Criteria for Case Closure</vt:lpstr>
      <vt:lpstr>Best Practice for Case Closure</vt:lpstr>
      <vt:lpstr>Re-Opening a Case After Closure</vt:lpstr>
      <vt:lpstr>What is Case Transfer?</vt:lpstr>
      <vt:lpstr>What is Case Transfer..?</vt:lpstr>
      <vt:lpstr>Before Transferring</vt:lpstr>
      <vt:lpstr>How to Transfer</vt:lpstr>
      <vt:lpstr>Avoid case transfer unless absolutely necessary</vt:lpstr>
      <vt:lpstr>KEY LEARNING POINTS</vt:lpstr>
      <vt:lpstr>PowerPoint Presentation</vt:lpstr>
      <vt:lpstr>Exercise 2</vt:lpstr>
      <vt:lpstr>Developing Scripts</vt:lpstr>
      <vt:lpstr>Developing Scripts…</vt:lpstr>
      <vt:lpstr>KEY LEARNING POINTS</vt:lpstr>
      <vt:lpstr>PowerPoint Presentation</vt:lpstr>
      <vt:lpstr>Module Aim and Learning Outcomes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Closure</dc:title>
  <dc:creator>Camilla Jones</dc:creator>
  <cp:lastModifiedBy>Sandra Maignant</cp:lastModifiedBy>
  <cp:revision>14</cp:revision>
  <dcterms:created xsi:type="dcterms:W3CDTF">2014-02-04T13:15:23Z</dcterms:created>
  <dcterms:modified xsi:type="dcterms:W3CDTF">2014-06-04T16:44:10Z</dcterms:modified>
</cp:coreProperties>
</file>