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7" r:id="rId2"/>
    <p:sldId id="258" r:id="rId3"/>
    <p:sldId id="259" r:id="rId4"/>
    <p:sldId id="260" r:id="rId5"/>
    <p:sldId id="261" r:id="rId6"/>
    <p:sldId id="262" r:id="rId7"/>
    <p:sldId id="263" r:id="rId8"/>
    <p:sldId id="264" r:id="rId9"/>
    <p:sldId id="265" r:id="rId10"/>
    <p:sldId id="266" r:id="rId11"/>
    <p:sldId id="277"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0" autoAdjust="0"/>
    <p:restoredTop sz="94646" autoAdjust="0"/>
  </p:normalViewPr>
  <p:slideViewPr>
    <p:cSldViewPr>
      <p:cViewPr varScale="1">
        <p:scale>
          <a:sx n="97" d="100"/>
          <a:sy n="97" d="100"/>
        </p:scale>
        <p:origin x="-888" y="-96"/>
      </p:cViewPr>
      <p:guideLst>
        <p:guide orient="horz" pos="2160"/>
        <p:guide pos="2880"/>
      </p:guideLst>
    </p:cSldViewPr>
  </p:slideViewPr>
  <p:outlineViewPr>
    <p:cViewPr>
      <p:scale>
        <a:sx n="33" d="100"/>
        <a:sy n="33" d="100"/>
      </p:scale>
      <p:origin x="136" y="964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01E5D5-B354-4F04-99A0-474CAA2CCAB9}" type="datetimeFigureOut">
              <a:rPr lang="en-GB" smtClean="0"/>
              <a:t>10/05/2014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A0196F-3156-4737-8BAF-AC9AB998A35B}" type="slidenum">
              <a:rPr lang="en-GB" smtClean="0"/>
              <a:t>‹#›</a:t>
            </a:fld>
            <a:endParaRPr lang="en-GB"/>
          </a:p>
        </p:txBody>
      </p:sp>
    </p:spTree>
    <p:extLst>
      <p:ext uri="{BB962C8B-B14F-4D97-AF65-F5344CB8AC3E}">
        <p14:creationId xmlns:p14="http://schemas.microsoft.com/office/powerpoint/2010/main" val="10563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2246999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5931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066915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48676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73436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4147814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1802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719439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863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51895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183336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054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4213" y="3716338"/>
            <a:ext cx="7772400" cy="1470025"/>
          </a:xfrm>
        </p:spPr>
        <p:txBody>
          <a:bodyPr/>
          <a:lstStyle/>
          <a:p>
            <a:pPr algn="ctr">
              <a:defRPr/>
            </a:pPr>
            <a:r>
              <a:rPr lang="en-GB" sz="4800" b="1" dirty="0">
                <a:solidFill>
                  <a:srgbClr val="000000"/>
                </a:solidFill>
              </a:rPr>
              <a:t>Case Management Process</a:t>
            </a:r>
          </a:p>
        </p:txBody>
      </p:sp>
      <p:sp>
        <p:nvSpPr>
          <p:cNvPr id="2051" name="Subtitle 2"/>
          <p:cNvSpPr>
            <a:spLocks noGrp="1"/>
          </p:cNvSpPr>
          <p:nvPr>
            <p:ph type="subTitle" idx="1"/>
          </p:nvPr>
        </p:nvSpPr>
        <p:spPr>
          <a:xfrm>
            <a:off x="1403350" y="5105400"/>
            <a:ext cx="6400800" cy="1752600"/>
          </a:xfrm>
        </p:spPr>
        <p:txBody>
          <a:bodyPr/>
          <a:lstStyle/>
          <a:p>
            <a:pPr>
              <a:defRPr/>
            </a:pPr>
            <a:r>
              <a:rPr lang="en-GB" b="1">
                <a:solidFill>
                  <a:srgbClr val="000000"/>
                </a:solidFill>
              </a:rPr>
              <a:t>Module B: Case Management Process</a:t>
            </a:r>
          </a:p>
          <a:p>
            <a:pPr>
              <a:defRPr/>
            </a:pPr>
            <a:r>
              <a:rPr lang="en-GB" b="1">
                <a:solidFill>
                  <a:srgbClr val="000000"/>
                </a:solidFill>
              </a:rPr>
              <a:t>Case Management Training</a:t>
            </a:r>
          </a:p>
          <a:p>
            <a:pPr>
              <a:defRPr/>
            </a:pPr>
            <a:endParaRPr lang="en-GB">
              <a:solidFill>
                <a:srgbClr val="000000"/>
              </a:solidFill>
            </a:endParaRPr>
          </a:p>
        </p:txBody>
      </p:sp>
      <p:pic>
        <p:nvPicPr>
          <p:cNvPr id="768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831850"/>
            <a:ext cx="4103687"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713476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a:pPr>
            <a:r>
              <a:rPr lang="en-GB" b="1">
                <a:solidFill>
                  <a:srgbClr val="000000"/>
                </a:solidFill>
              </a:rPr>
              <a:t>KEY LEARNING POINTS</a:t>
            </a:r>
          </a:p>
        </p:txBody>
      </p:sp>
      <p:sp>
        <p:nvSpPr>
          <p:cNvPr id="11267" name="Content Placeholder 2"/>
          <p:cNvSpPr>
            <a:spLocks noGrp="1"/>
          </p:cNvSpPr>
          <p:nvPr>
            <p:ph idx="1"/>
          </p:nvPr>
        </p:nvSpPr>
        <p:spPr>
          <a:xfrm>
            <a:off x="250825" y="1700213"/>
            <a:ext cx="8497888" cy="4392612"/>
          </a:xfrm>
        </p:spPr>
        <p:txBody>
          <a:bodyPr/>
          <a:lstStyle/>
          <a:p>
            <a:pPr>
              <a:defRPr/>
            </a:pPr>
            <a:r>
              <a:rPr lang="en-GB">
                <a:solidFill>
                  <a:srgbClr val="000000"/>
                </a:solidFill>
              </a:rPr>
              <a:t>Case management: </a:t>
            </a:r>
          </a:p>
          <a:p>
            <a:pPr>
              <a:defRPr/>
            </a:pPr>
            <a:endParaRPr lang="en-GB">
              <a:solidFill>
                <a:srgbClr val="000000"/>
              </a:solidFill>
            </a:endParaRPr>
          </a:p>
          <a:p>
            <a:pPr>
              <a:buFontTx/>
              <a:buChar char="•"/>
              <a:defRPr/>
            </a:pPr>
            <a:r>
              <a:rPr lang="en-GB">
                <a:solidFill>
                  <a:srgbClr val="000000"/>
                </a:solidFill>
              </a:rPr>
              <a:t>Can be used in a </a:t>
            </a:r>
            <a:r>
              <a:rPr lang="en-GB" b="1">
                <a:solidFill>
                  <a:srgbClr val="000000"/>
                </a:solidFill>
              </a:rPr>
              <a:t>range of settings </a:t>
            </a:r>
            <a:r>
              <a:rPr lang="en-GB">
                <a:solidFill>
                  <a:srgbClr val="000000"/>
                </a:solidFill>
              </a:rPr>
              <a:t>to address a range of </a:t>
            </a:r>
            <a:r>
              <a:rPr lang="en-GB" b="1">
                <a:solidFill>
                  <a:srgbClr val="000000"/>
                </a:solidFill>
              </a:rPr>
              <a:t>issues</a:t>
            </a:r>
            <a:r>
              <a:rPr lang="en-GB">
                <a:solidFill>
                  <a:srgbClr val="000000"/>
                </a:solidFill>
              </a:rPr>
              <a:t>.</a:t>
            </a:r>
          </a:p>
          <a:p>
            <a:pPr>
              <a:buFontTx/>
              <a:buChar char="•"/>
              <a:defRPr/>
            </a:pPr>
            <a:r>
              <a:rPr lang="en-GB">
                <a:solidFill>
                  <a:srgbClr val="000000"/>
                </a:solidFill>
              </a:rPr>
              <a:t>Targets </a:t>
            </a:r>
            <a:r>
              <a:rPr lang="en-GB" b="1">
                <a:solidFill>
                  <a:srgbClr val="000000"/>
                </a:solidFill>
              </a:rPr>
              <a:t>individual</a:t>
            </a:r>
            <a:r>
              <a:rPr lang="en-GB">
                <a:solidFill>
                  <a:srgbClr val="000000"/>
                </a:solidFill>
              </a:rPr>
              <a:t> children and families who meet </a:t>
            </a:r>
            <a:r>
              <a:rPr lang="en-GB" b="1">
                <a:solidFill>
                  <a:srgbClr val="000000"/>
                </a:solidFill>
              </a:rPr>
              <a:t>eligibility</a:t>
            </a:r>
            <a:r>
              <a:rPr lang="en-GB">
                <a:solidFill>
                  <a:srgbClr val="000000"/>
                </a:solidFill>
              </a:rPr>
              <a:t> criteria for the service. </a:t>
            </a:r>
          </a:p>
          <a:p>
            <a:pPr>
              <a:buFontTx/>
              <a:buChar char="•"/>
              <a:defRPr/>
            </a:pPr>
            <a:r>
              <a:rPr lang="en-GB">
                <a:solidFill>
                  <a:srgbClr val="000000"/>
                </a:solidFill>
              </a:rPr>
              <a:t>Follows an </a:t>
            </a:r>
            <a:r>
              <a:rPr lang="en-GB" b="1">
                <a:solidFill>
                  <a:srgbClr val="000000"/>
                </a:solidFill>
              </a:rPr>
              <a:t>established process, coordinated</a:t>
            </a:r>
            <a:r>
              <a:rPr lang="en-GB">
                <a:solidFill>
                  <a:srgbClr val="000000"/>
                </a:solidFill>
              </a:rPr>
              <a:t> within an interlinked referral system.</a:t>
            </a:r>
          </a:p>
          <a:p>
            <a:pPr>
              <a:buFontTx/>
              <a:buChar char="•"/>
              <a:defRPr/>
            </a:pPr>
            <a:r>
              <a:rPr lang="en-GB">
                <a:solidFill>
                  <a:srgbClr val="000000"/>
                </a:solidFill>
              </a:rPr>
              <a:t>Is coordinated by </a:t>
            </a:r>
            <a:r>
              <a:rPr lang="en-GB" b="1">
                <a:solidFill>
                  <a:srgbClr val="000000"/>
                </a:solidFill>
              </a:rPr>
              <a:t>one</a:t>
            </a:r>
            <a:r>
              <a:rPr lang="en-GB">
                <a:solidFill>
                  <a:srgbClr val="000000"/>
                </a:solidFill>
              </a:rPr>
              <a:t> responsible </a:t>
            </a:r>
            <a:r>
              <a:rPr lang="en-GB" b="1">
                <a:solidFill>
                  <a:srgbClr val="000000"/>
                </a:solidFill>
              </a:rPr>
              <a:t>caseworker</a:t>
            </a:r>
            <a:r>
              <a:rPr lang="en-GB">
                <a:solidFill>
                  <a:srgbClr val="000000"/>
                </a:solidFill>
              </a:rPr>
              <a:t>, who is </a:t>
            </a:r>
            <a:r>
              <a:rPr lang="en-GB" b="1">
                <a:solidFill>
                  <a:srgbClr val="000000"/>
                </a:solidFill>
              </a:rPr>
              <a:t>accountable</a:t>
            </a:r>
            <a:r>
              <a:rPr lang="en-GB">
                <a:solidFill>
                  <a:srgbClr val="000000"/>
                </a:solidFill>
              </a:rPr>
              <a:t> to any </a:t>
            </a:r>
            <a:r>
              <a:rPr lang="en-GB" b="1">
                <a:solidFill>
                  <a:srgbClr val="000000"/>
                </a:solidFill>
              </a:rPr>
              <a:t>formal systems</a:t>
            </a:r>
            <a:r>
              <a:rPr lang="en-GB">
                <a:solidFill>
                  <a:srgbClr val="000000"/>
                </a:solidFill>
              </a:rPr>
              <a:t>.</a:t>
            </a:r>
          </a:p>
          <a:p>
            <a:pPr>
              <a:buFontTx/>
              <a:buChar char="•"/>
              <a:defRPr/>
            </a:pPr>
            <a:r>
              <a:rPr lang="en-GB">
                <a:solidFill>
                  <a:srgbClr val="000000"/>
                </a:solidFill>
              </a:rPr>
              <a:t>Good </a:t>
            </a:r>
            <a:r>
              <a:rPr lang="en-GB" b="1">
                <a:solidFill>
                  <a:srgbClr val="000000"/>
                </a:solidFill>
              </a:rPr>
              <a:t>information management </a:t>
            </a:r>
            <a:r>
              <a:rPr lang="en-GB">
                <a:solidFill>
                  <a:srgbClr val="000000"/>
                </a:solidFill>
              </a:rPr>
              <a:t>is key. </a:t>
            </a:r>
          </a:p>
        </p:txBody>
      </p:sp>
    </p:spTree>
    <p:extLst>
      <p:ext uri="{BB962C8B-B14F-4D97-AF65-F5344CB8AC3E}">
        <p14:creationId xmlns:p14="http://schemas.microsoft.com/office/powerpoint/2010/main" val="2640065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883906" y="2501519"/>
            <a:ext cx="2511000" cy="2790000"/>
          </a:xfrm>
          <a:prstGeom prst="rect">
            <a:avLst/>
          </a:prstGeom>
          <a:noFill/>
          <a:ln>
            <a:noFill/>
          </a:ln>
        </p:spPr>
      </p:pic>
    </p:spTree>
    <p:extLst>
      <p:ext uri="{BB962C8B-B14F-4D97-AF65-F5344CB8AC3E}">
        <p14:creationId xmlns:p14="http://schemas.microsoft.com/office/powerpoint/2010/main" val="3519161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5084763"/>
            <a:ext cx="7772400" cy="1362075"/>
          </a:xfrm>
        </p:spPr>
        <p:txBody>
          <a:bodyPr/>
          <a:lstStyle/>
          <a:p>
            <a:pPr algn="ctr">
              <a:defRPr/>
            </a:pPr>
            <a:r>
              <a:rPr lang="en-GB" dirty="0" smtClean="0">
                <a:solidFill>
                  <a:srgbClr val="000000"/>
                </a:solidFill>
                <a:ea typeface="+mj-ea"/>
              </a:rPr>
              <a:t>Exercise 3</a:t>
            </a:r>
            <a:endParaRPr lang="en-GB" dirty="0">
              <a:solidFill>
                <a:srgbClr val="000000"/>
              </a:solidFill>
              <a:ea typeface="+mj-ea"/>
            </a:endParaRPr>
          </a:p>
        </p:txBody>
      </p:sp>
      <p:sp>
        <p:nvSpPr>
          <p:cNvPr id="12291" name="Text Placeholder 2"/>
          <p:cNvSpPr>
            <a:spLocks noGrp="1"/>
          </p:cNvSpPr>
          <p:nvPr>
            <p:ph type="body" idx="1"/>
          </p:nvPr>
        </p:nvSpPr>
        <p:spPr>
          <a:xfrm>
            <a:off x="755650" y="3716338"/>
            <a:ext cx="7772400" cy="1500187"/>
          </a:xfrm>
        </p:spPr>
        <p:txBody>
          <a:bodyPr/>
          <a:lstStyle/>
          <a:p>
            <a:pPr algn="ctr">
              <a:defRPr/>
            </a:pPr>
            <a:endParaRPr lang="en-GB" sz="3600" b="1" dirty="0">
              <a:solidFill>
                <a:srgbClr val="000000"/>
              </a:solidFill>
            </a:endParaRPr>
          </a:p>
          <a:p>
            <a:pPr algn="ctr">
              <a:defRPr/>
            </a:pPr>
            <a:endParaRPr lang="en-GB" sz="3600" b="1" dirty="0">
              <a:solidFill>
                <a:srgbClr val="000000"/>
              </a:solidFill>
            </a:endParaRPr>
          </a:p>
          <a:p>
            <a:pPr algn="ctr">
              <a:defRPr/>
            </a:pPr>
            <a:r>
              <a:rPr lang="en-GB" sz="3600" b="1" dirty="0">
                <a:solidFill>
                  <a:srgbClr val="000000"/>
                </a:solidFill>
              </a:rPr>
              <a:t>The Case Management Process</a:t>
            </a:r>
          </a:p>
        </p:txBody>
      </p:sp>
      <p:pic>
        <p:nvPicPr>
          <p:cNvPr id="870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9713" y="908050"/>
            <a:ext cx="35274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754313" y="4111625"/>
            <a:ext cx="1963737" cy="254000"/>
          </a:xfrm>
          <a:prstGeom prst="rect">
            <a:avLst/>
          </a:prstGeom>
          <a:noFill/>
        </p:spPr>
        <p:txBody>
          <a:bodyPr wrap="none">
            <a:spAutoFit/>
          </a:bodyPr>
          <a:lstStyle/>
          <a:p>
            <a:pPr fontAlgn="base">
              <a:spcBef>
                <a:spcPct val="0"/>
              </a:spcBef>
              <a:spcAft>
                <a:spcPct val="0"/>
              </a:spcAft>
              <a:defRPr/>
            </a:pPr>
            <a:r>
              <a:rPr lang="en-GB" sz="1050" dirty="0">
                <a:solidFill>
                  <a:srgbClr val="FFFFFF"/>
                </a:solidFill>
                <a:latin typeface="Arial" pitchFamily="34" charset="0"/>
              </a:rPr>
              <a:t>Photo: Keeping Children Safe</a:t>
            </a:r>
          </a:p>
        </p:txBody>
      </p:sp>
    </p:spTree>
    <p:extLst>
      <p:ext uri="{BB962C8B-B14F-4D97-AF65-F5344CB8AC3E}">
        <p14:creationId xmlns:p14="http://schemas.microsoft.com/office/powerpoint/2010/main" val="100157778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0825" y="692150"/>
            <a:ext cx="7777163" cy="720725"/>
          </a:xfrm>
        </p:spPr>
        <p:txBody>
          <a:bodyPr/>
          <a:lstStyle/>
          <a:p>
            <a:pPr>
              <a:defRPr/>
            </a:pPr>
            <a:r>
              <a:rPr lang="en-US" b="1">
                <a:solidFill>
                  <a:srgbClr val="000000"/>
                </a:solidFill>
              </a:rPr>
              <a:t>Identification</a:t>
            </a:r>
            <a:endParaRPr lang="en-GB">
              <a:solidFill>
                <a:srgbClr val="000000"/>
              </a:solidFill>
            </a:endParaRPr>
          </a:p>
        </p:txBody>
      </p:sp>
      <p:sp>
        <p:nvSpPr>
          <p:cNvPr id="12291" name="Content Placeholder 2"/>
          <p:cNvSpPr>
            <a:spLocks noGrp="1"/>
          </p:cNvSpPr>
          <p:nvPr>
            <p:ph idx="1"/>
          </p:nvPr>
        </p:nvSpPr>
        <p:spPr>
          <a:xfrm>
            <a:off x="250825" y="1484313"/>
            <a:ext cx="8497888" cy="4392612"/>
          </a:xfrm>
        </p:spPr>
        <p:txBody>
          <a:bodyPr/>
          <a:lstStyle/>
          <a:p>
            <a:pPr>
              <a:defRPr/>
            </a:pPr>
            <a:endParaRPr lang="en-AU" altLang="en-US" sz="2800" dirty="0" smtClean="0">
              <a:solidFill>
                <a:srgbClr val="000000"/>
              </a:solidFill>
              <a:ea typeface="+mn-ea"/>
            </a:endParaRPr>
          </a:p>
          <a:p>
            <a:pPr marL="0" indent="0">
              <a:defRPr/>
            </a:pPr>
            <a:r>
              <a:rPr lang="en-GB" sz="2800" b="1" dirty="0" smtClean="0">
                <a:solidFill>
                  <a:srgbClr val="000000"/>
                </a:solidFill>
              </a:rPr>
              <a:t>Children</a:t>
            </a:r>
            <a:r>
              <a:rPr lang="en-GB" sz="2800" dirty="0" smtClean="0">
                <a:solidFill>
                  <a:srgbClr val="000000"/>
                </a:solidFill>
              </a:rPr>
              <a:t> experiencing </a:t>
            </a:r>
            <a:r>
              <a:rPr lang="en-GB" sz="2800" dirty="0">
                <a:solidFill>
                  <a:srgbClr val="000000"/>
                </a:solidFill>
              </a:rPr>
              <a:t>or vulnerable to risks that can be addressed through case management services  </a:t>
            </a:r>
            <a:endParaRPr lang="en-GB" sz="2800" dirty="0" smtClean="0">
              <a:solidFill>
                <a:srgbClr val="000000"/>
              </a:solidFill>
            </a:endParaRPr>
          </a:p>
          <a:p>
            <a:pPr>
              <a:buFont typeface="Wingdings" panose="05000000000000000000" pitchFamily="2" charset="2"/>
              <a:buChar char="Ø"/>
              <a:defRPr/>
            </a:pPr>
            <a:r>
              <a:rPr lang="en-GB" sz="2800" dirty="0" smtClean="0">
                <a:solidFill>
                  <a:srgbClr val="000000"/>
                </a:solidFill>
              </a:rPr>
              <a:t>can </a:t>
            </a:r>
            <a:r>
              <a:rPr lang="en-GB" sz="2800" dirty="0">
                <a:solidFill>
                  <a:srgbClr val="000000"/>
                </a:solidFill>
              </a:rPr>
              <a:t>be </a:t>
            </a:r>
            <a:r>
              <a:rPr lang="en-GB" sz="2800" b="1" dirty="0">
                <a:solidFill>
                  <a:srgbClr val="000000"/>
                </a:solidFill>
              </a:rPr>
              <a:t>identified</a:t>
            </a:r>
            <a:r>
              <a:rPr lang="en-GB" sz="2800" dirty="0">
                <a:solidFill>
                  <a:srgbClr val="000000"/>
                </a:solidFill>
              </a:rPr>
              <a:t> </a:t>
            </a:r>
            <a:r>
              <a:rPr lang="en-GB" sz="2800" dirty="0" smtClean="0">
                <a:solidFill>
                  <a:srgbClr val="000000"/>
                </a:solidFill>
              </a:rPr>
              <a:t>through </a:t>
            </a:r>
            <a:r>
              <a:rPr lang="en-GB" sz="2800" dirty="0">
                <a:solidFill>
                  <a:srgbClr val="000000"/>
                </a:solidFill>
              </a:rPr>
              <a:t>a </a:t>
            </a:r>
            <a:r>
              <a:rPr lang="en-GB" sz="2800" b="1" dirty="0">
                <a:solidFill>
                  <a:srgbClr val="000000"/>
                </a:solidFill>
              </a:rPr>
              <a:t>variety of paths</a:t>
            </a:r>
            <a:r>
              <a:rPr lang="en-GB" sz="2800" dirty="0">
                <a:solidFill>
                  <a:srgbClr val="000000"/>
                </a:solidFill>
              </a:rPr>
              <a:t>. </a:t>
            </a:r>
            <a:endParaRPr lang="en-GB" sz="2800" dirty="0" smtClean="0">
              <a:solidFill>
                <a:srgbClr val="000000"/>
              </a:solidFill>
            </a:endParaRPr>
          </a:p>
          <a:p>
            <a:pPr marL="0" indent="0">
              <a:defRPr/>
            </a:pPr>
            <a:endParaRPr lang="en-GB" sz="2800" dirty="0" smtClean="0">
              <a:solidFill>
                <a:srgbClr val="000000"/>
              </a:solidFill>
            </a:endParaRPr>
          </a:p>
          <a:p>
            <a:pPr marL="0" indent="0">
              <a:defRPr/>
            </a:pPr>
            <a:r>
              <a:rPr lang="en-GB" sz="2800" b="1" dirty="0" smtClean="0">
                <a:solidFill>
                  <a:srgbClr val="000000"/>
                </a:solidFill>
              </a:rPr>
              <a:t>Case </a:t>
            </a:r>
            <a:r>
              <a:rPr lang="en-GB" sz="2800" b="1" dirty="0">
                <a:solidFill>
                  <a:srgbClr val="000000"/>
                </a:solidFill>
              </a:rPr>
              <a:t>management services </a:t>
            </a:r>
            <a:r>
              <a:rPr lang="en-GB" sz="2800" dirty="0">
                <a:solidFill>
                  <a:srgbClr val="000000"/>
                </a:solidFill>
              </a:rPr>
              <a:t>should </a:t>
            </a:r>
            <a:r>
              <a:rPr lang="en-GB" sz="2800" dirty="0" smtClean="0">
                <a:solidFill>
                  <a:srgbClr val="000000"/>
                </a:solidFill>
              </a:rPr>
              <a:t>develop </a:t>
            </a:r>
            <a:r>
              <a:rPr lang="en-GB" sz="2800" b="1" dirty="0" smtClean="0">
                <a:solidFill>
                  <a:srgbClr val="000000"/>
                </a:solidFill>
              </a:rPr>
              <a:t>criteria</a:t>
            </a:r>
            <a:r>
              <a:rPr lang="en-GB" sz="2800" dirty="0" smtClean="0">
                <a:solidFill>
                  <a:srgbClr val="000000"/>
                </a:solidFill>
              </a:rPr>
              <a:t> </a:t>
            </a:r>
          </a:p>
          <a:p>
            <a:pPr>
              <a:buFont typeface="Wingdings" panose="05000000000000000000" pitchFamily="2" charset="2"/>
              <a:buChar char="Ø"/>
              <a:defRPr/>
            </a:pPr>
            <a:r>
              <a:rPr lang="en-GB" sz="2800" dirty="0" smtClean="0">
                <a:solidFill>
                  <a:srgbClr val="000000"/>
                </a:solidFill>
              </a:rPr>
              <a:t>to </a:t>
            </a:r>
            <a:r>
              <a:rPr lang="en-GB" sz="2800" dirty="0">
                <a:solidFill>
                  <a:srgbClr val="000000"/>
                </a:solidFill>
              </a:rPr>
              <a:t>help </a:t>
            </a:r>
            <a:r>
              <a:rPr lang="en-GB" sz="2800" b="1" dirty="0">
                <a:solidFill>
                  <a:srgbClr val="000000"/>
                </a:solidFill>
              </a:rPr>
              <a:t>guide </a:t>
            </a:r>
            <a:r>
              <a:rPr lang="en-GB" sz="2800" b="1" dirty="0" smtClean="0">
                <a:solidFill>
                  <a:srgbClr val="000000"/>
                </a:solidFill>
              </a:rPr>
              <a:t>identification </a:t>
            </a:r>
          </a:p>
          <a:p>
            <a:pPr>
              <a:buFont typeface="Wingdings" panose="05000000000000000000" pitchFamily="2" charset="2"/>
              <a:buChar char="Ø"/>
              <a:defRPr/>
            </a:pPr>
            <a:r>
              <a:rPr lang="en-GB" sz="2800" b="1" dirty="0" smtClean="0">
                <a:solidFill>
                  <a:srgbClr val="000000"/>
                </a:solidFill>
              </a:rPr>
              <a:t>raise </a:t>
            </a:r>
            <a:r>
              <a:rPr lang="en-GB" sz="2800" b="1" dirty="0">
                <a:solidFill>
                  <a:srgbClr val="000000"/>
                </a:solidFill>
              </a:rPr>
              <a:t>awareness</a:t>
            </a:r>
            <a:r>
              <a:rPr lang="en-GB" sz="2800" dirty="0">
                <a:solidFill>
                  <a:srgbClr val="000000"/>
                </a:solidFill>
              </a:rPr>
              <a:t> on </a:t>
            </a:r>
            <a:r>
              <a:rPr lang="en-GB" sz="2800" dirty="0" smtClean="0">
                <a:solidFill>
                  <a:srgbClr val="000000"/>
                </a:solidFill>
              </a:rPr>
              <a:t>these with the </a:t>
            </a:r>
            <a:r>
              <a:rPr lang="en-GB" sz="2800" dirty="0">
                <a:solidFill>
                  <a:srgbClr val="000000"/>
                </a:solidFill>
              </a:rPr>
              <a:t>community. </a:t>
            </a:r>
            <a:endParaRPr lang="en-AU" altLang="en-US" sz="2800" dirty="0">
              <a:solidFill>
                <a:srgbClr val="000000"/>
              </a:solidFill>
              <a:ea typeface="+mn-ea"/>
            </a:endParaRPr>
          </a:p>
          <a:p>
            <a:pPr marL="0" indent="0">
              <a:defRPr/>
            </a:pPr>
            <a:endParaRPr lang="en-AU" altLang="en-US" sz="2800" dirty="0">
              <a:solidFill>
                <a:srgbClr val="000000"/>
              </a:solidFill>
              <a:ea typeface="+mn-ea"/>
            </a:endParaRPr>
          </a:p>
          <a:p>
            <a:pPr marL="0" indent="0" algn="ctr">
              <a:defRPr/>
            </a:pPr>
            <a:r>
              <a:rPr lang="en-US" altLang="ja-JP" sz="1600" dirty="0" smtClean="0">
                <a:solidFill>
                  <a:srgbClr val="000000"/>
                </a:solidFill>
                <a:ea typeface="ＭＳ Ｐゴシック" pitchFamily="34" charset="-128"/>
              </a:rPr>
              <a:t>Case Management Guidelines: Section 3</a:t>
            </a:r>
            <a:endParaRPr lang="en-AU" altLang="en-US" sz="1600" dirty="0" smtClean="0">
              <a:solidFill>
                <a:srgbClr val="000000"/>
              </a:solidFill>
              <a:ea typeface="+mn-ea"/>
            </a:endParaRPr>
          </a:p>
          <a:p>
            <a:pPr>
              <a:defRPr/>
            </a:pPr>
            <a:endParaRPr lang="en-AU" altLang="en-US" sz="2800" b="1" dirty="0" smtClean="0">
              <a:solidFill>
                <a:srgbClr val="000000"/>
              </a:solidFill>
              <a:ea typeface="+mn-ea"/>
            </a:endParaRPr>
          </a:p>
        </p:txBody>
      </p:sp>
    </p:spTree>
    <p:extLst>
      <p:ext uri="{BB962C8B-B14F-4D97-AF65-F5344CB8AC3E}">
        <p14:creationId xmlns:p14="http://schemas.microsoft.com/office/powerpoint/2010/main" val="114297160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defRPr/>
            </a:pPr>
            <a:r>
              <a:rPr lang="en-AU" b="1">
                <a:solidFill>
                  <a:srgbClr val="000000"/>
                </a:solidFill>
              </a:rPr>
              <a:t>Registration</a:t>
            </a:r>
            <a:endParaRPr lang="en-GB">
              <a:solidFill>
                <a:srgbClr val="000000"/>
              </a:solidFill>
            </a:endParaRPr>
          </a:p>
        </p:txBody>
      </p:sp>
      <p:sp>
        <p:nvSpPr>
          <p:cNvPr id="14339" name="Content Placeholder 2"/>
          <p:cNvSpPr>
            <a:spLocks noGrp="1"/>
          </p:cNvSpPr>
          <p:nvPr>
            <p:ph idx="1"/>
          </p:nvPr>
        </p:nvSpPr>
        <p:spPr>
          <a:xfrm>
            <a:off x="250825" y="1700213"/>
            <a:ext cx="8594725" cy="4392612"/>
          </a:xfrm>
        </p:spPr>
        <p:txBody>
          <a:bodyPr/>
          <a:lstStyle/>
          <a:p>
            <a:pPr>
              <a:defRPr/>
            </a:pPr>
            <a:endParaRPr lang="en-GB" altLang="en-US" sz="2800" dirty="0" smtClean="0">
              <a:solidFill>
                <a:srgbClr val="000000"/>
              </a:solidFill>
              <a:ea typeface="ＭＳ Ｐゴシック" pitchFamily="34" charset="-128"/>
            </a:endParaRPr>
          </a:p>
          <a:p>
            <a:pPr>
              <a:defRPr/>
            </a:pPr>
            <a:r>
              <a:rPr lang="en-GB" altLang="en-US" sz="2800" dirty="0" smtClean="0">
                <a:solidFill>
                  <a:srgbClr val="000000"/>
                </a:solidFill>
                <a:ea typeface="ＭＳ Ｐゴシック" pitchFamily="34" charset="-128"/>
              </a:rPr>
              <a:t>Is when a child’s needs correspond to the criteria set. </a:t>
            </a:r>
          </a:p>
          <a:p>
            <a:pPr>
              <a:defRPr/>
            </a:pPr>
            <a:endParaRPr lang="en-GB" altLang="en-US" sz="2800" dirty="0" smtClean="0">
              <a:solidFill>
                <a:srgbClr val="000000"/>
              </a:solidFill>
              <a:ea typeface="ＭＳ Ｐゴシック" pitchFamily="34" charset="-128"/>
            </a:endParaRPr>
          </a:p>
          <a:p>
            <a:pPr>
              <a:defRPr/>
            </a:pPr>
            <a:r>
              <a:rPr lang="en-GB" altLang="en-US" sz="2800" dirty="0" smtClean="0">
                <a:solidFill>
                  <a:srgbClr val="000000"/>
                </a:solidFill>
                <a:ea typeface="ＭＳ Ｐゴシック" pitchFamily="34" charset="-128"/>
              </a:rPr>
              <a:t>Registration involves: </a:t>
            </a:r>
            <a:endParaRPr lang="en-GB" altLang="en-US" sz="2800" b="1" dirty="0" smtClean="0">
              <a:solidFill>
                <a:srgbClr val="000000"/>
              </a:solidFill>
              <a:ea typeface="ＭＳ Ｐゴシック" pitchFamily="34" charset="-128"/>
            </a:endParaRPr>
          </a:p>
          <a:p>
            <a:pPr>
              <a:buFontTx/>
              <a:buChar char="•"/>
              <a:defRPr/>
            </a:pPr>
            <a:r>
              <a:rPr lang="en-GB" altLang="en-US" sz="2800" dirty="0" smtClean="0">
                <a:solidFill>
                  <a:srgbClr val="000000"/>
                </a:solidFill>
                <a:ea typeface="ＭＳ Ｐゴシック" pitchFamily="34" charset="-128"/>
              </a:rPr>
              <a:t>Giving information seek </a:t>
            </a:r>
            <a:r>
              <a:rPr lang="en-GB" altLang="en-US" sz="2800" b="1" dirty="0" smtClean="0">
                <a:solidFill>
                  <a:srgbClr val="000000"/>
                </a:solidFill>
                <a:ea typeface="ＭＳ Ｐゴシック" pitchFamily="34" charset="-128"/>
              </a:rPr>
              <a:t>informed consent</a:t>
            </a:r>
            <a:endParaRPr lang="en-GB" altLang="en-US" sz="2800" dirty="0" smtClean="0">
              <a:solidFill>
                <a:srgbClr val="000000"/>
              </a:solidFill>
              <a:ea typeface="ＭＳ Ｐゴシック" pitchFamily="34" charset="-128"/>
            </a:endParaRPr>
          </a:p>
          <a:p>
            <a:pPr>
              <a:buFontTx/>
              <a:buChar char="•"/>
              <a:defRPr/>
            </a:pPr>
            <a:r>
              <a:rPr lang="en-GB" altLang="en-US" sz="2800" dirty="0" smtClean="0">
                <a:solidFill>
                  <a:srgbClr val="000000"/>
                </a:solidFill>
                <a:ea typeface="ＭＳ Ｐゴシック" pitchFamily="34" charset="-128"/>
              </a:rPr>
              <a:t>Taking </a:t>
            </a:r>
            <a:r>
              <a:rPr lang="en-GB" altLang="en-US" sz="2800" b="1" dirty="0" smtClean="0">
                <a:solidFill>
                  <a:srgbClr val="000000"/>
                </a:solidFill>
                <a:ea typeface="ＭＳ Ｐゴシック" pitchFamily="34" charset="-128"/>
              </a:rPr>
              <a:t>standard registration information</a:t>
            </a:r>
            <a:endParaRPr lang="en-GB" altLang="en-US" sz="2800" dirty="0" smtClean="0">
              <a:solidFill>
                <a:srgbClr val="000000"/>
              </a:solidFill>
              <a:ea typeface="ＭＳ Ｐゴシック" pitchFamily="34" charset="-128"/>
            </a:endParaRPr>
          </a:p>
          <a:p>
            <a:pPr>
              <a:buFontTx/>
              <a:buChar char="•"/>
              <a:defRPr/>
            </a:pPr>
            <a:endParaRPr lang="en-GB" altLang="en-US" sz="2800" dirty="0" smtClean="0">
              <a:solidFill>
                <a:srgbClr val="000000"/>
              </a:solidFill>
              <a:ea typeface="ＭＳ Ｐゴシック" pitchFamily="34" charset="-128"/>
            </a:endParaRPr>
          </a:p>
          <a:p>
            <a:pPr marL="0" indent="0">
              <a:defRPr/>
            </a:pPr>
            <a:r>
              <a:rPr lang="en-GB" altLang="en-US" sz="2800" dirty="0" smtClean="0">
                <a:solidFill>
                  <a:srgbClr val="000000"/>
                </a:solidFill>
                <a:ea typeface="ＭＳ Ｐゴシック" pitchFamily="34" charset="-128"/>
              </a:rPr>
              <a:t>An </a:t>
            </a:r>
            <a:r>
              <a:rPr lang="en-GB" altLang="en-US" sz="2800" b="1" dirty="0" smtClean="0">
                <a:solidFill>
                  <a:srgbClr val="000000"/>
                </a:solidFill>
                <a:ea typeface="ＭＳ Ｐゴシック" pitchFamily="34" charset="-128"/>
              </a:rPr>
              <a:t>initial assessment </a:t>
            </a:r>
            <a:r>
              <a:rPr lang="en-GB" altLang="en-US" sz="2800" dirty="0" smtClean="0">
                <a:solidFill>
                  <a:srgbClr val="000000"/>
                </a:solidFill>
                <a:ea typeface="ＭＳ Ｐゴシック" pitchFamily="34" charset="-128"/>
              </a:rPr>
              <a:t>may be conducted</a:t>
            </a:r>
          </a:p>
          <a:p>
            <a:pPr>
              <a:defRPr/>
            </a:pPr>
            <a:endParaRPr lang="en-GB" altLang="en-US" sz="2800" dirty="0" smtClean="0">
              <a:solidFill>
                <a:srgbClr val="000000"/>
              </a:solidFill>
              <a:ea typeface="ＭＳ Ｐゴシック" pitchFamily="34" charset="-128"/>
            </a:endParaRPr>
          </a:p>
        </p:txBody>
      </p:sp>
    </p:spTree>
    <p:extLst>
      <p:ext uri="{BB962C8B-B14F-4D97-AF65-F5344CB8AC3E}">
        <p14:creationId xmlns:p14="http://schemas.microsoft.com/office/powerpoint/2010/main" val="1131217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defRPr/>
            </a:pPr>
            <a:r>
              <a:rPr lang="en-US" b="1">
                <a:solidFill>
                  <a:srgbClr val="000000"/>
                </a:solidFill>
              </a:rPr>
              <a:t>Assessment </a:t>
            </a:r>
            <a:endParaRPr lang="en-GB">
              <a:solidFill>
                <a:srgbClr val="000000"/>
              </a:solidFill>
            </a:endParaRPr>
          </a:p>
        </p:txBody>
      </p:sp>
      <p:sp>
        <p:nvSpPr>
          <p:cNvPr id="15363" name="Content Placeholder 2"/>
          <p:cNvSpPr>
            <a:spLocks noGrp="1"/>
          </p:cNvSpPr>
          <p:nvPr>
            <p:ph idx="1"/>
          </p:nvPr>
        </p:nvSpPr>
        <p:spPr>
          <a:xfrm>
            <a:off x="250825" y="1700213"/>
            <a:ext cx="8497888" cy="4392612"/>
          </a:xfrm>
        </p:spPr>
        <p:txBody>
          <a:bodyPr/>
          <a:lstStyle/>
          <a:p>
            <a:pPr>
              <a:buFont typeface="Arial" panose="020B0604020202020204" pitchFamily="34" charset="0"/>
              <a:buChar char="•"/>
            </a:pPr>
            <a:endParaRPr lang="en-GB" sz="2800" b="1" dirty="0" smtClean="0">
              <a:solidFill>
                <a:srgbClr val="000000"/>
              </a:solidFill>
            </a:endParaRPr>
          </a:p>
          <a:p>
            <a:pPr marL="0" indent="0"/>
            <a:r>
              <a:rPr lang="en-GB" sz="2800" b="1" dirty="0" smtClean="0">
                <a:solidFill>
                  <a:srgbClr val="000000"/>
                </a:solidFill>
              </a:rPr>
              <a:t>Systematic</a:t>
            </a:r>
            <a:r>
              <a:rPr lang="en-GB" sz="2800" dirty="0" smtClean="0">
                <a:solidFill>
                  <a:srgbClr val="000000"/>
                </a:solidFill>
              </a:rPr>
              <a:t> </a:t>
            </a:r>
            <a:r>
              <a:rPr lang="en-GB" sz="2800" dirty="0">
                <a:solidFill>
                  <a:srgbClr val="000000"/>
                </a:solidFill>
              </a:rPr>
              <a:t>evaluation of the situation of the child.  </a:t>
            </a:r>
            <a:endParaRPr lang="en-GB" sz="2800" dirty="0" smtClean="0">
              <a:solidFill>
                <a:srgbClr val="000000"/>
              </a:solidFill>
            </a:endParaRPr>
          </a:p>
          <a:p>
            <a:pPr>
              <a:buFont typeface="Arial" panose="020B0604020202020204" pitchFamily="34" charset="0"/>
              <a:buChar char="•"/>
            </a:pPr>
            <a:endParaRPr lang="en-GB" sz="2800" dirty="0" smtClean="0">
              <a:solidFill>
                <a:srgbClr val="000000"/>
              </a:solidFill>
            </a:endParaRPr>
          </a:p>
          <a:p>
            <a:pPr marL="0" indent="0"/>
            <a:r>
              <a:rPr lang="en-GB" sz="2800" dirty="0" smtClean="0">
                <a:solidFill>
                  <a:srgbClr val="000000"/>
                </a:solidFill>
              </a:rPr>
              <a:t>Considers:</a:t>
            </a:r>
          </a:p>
          <a:p>
            <a:pPr marL="457200" indent="-457200">
              <a:buFont typeface="Arial" panose="020B0604020202020204" pitchFamily="34" charset="0"/>
              <a:buChar char="•"/>
            </a:pPr>
            <a:r>
              <a:rPr lang="en-GB" sz="2800" u="sng" dirty="0" smtClean="0">
                <a:solidFill>
                  <a:srgbClr val="000000"/>
                </a:solidFill>
              </a:rPr>
              <a:t>Vulnerabilities</a:t>
            </a:r>
            <a:r>
              <a:rPr lang="en-GB" sz="2800" u="sng" dirty="0">
                <a:solidFill>
                  <a:srgbClr val="000000"/>
                </a:solidFill>
              </a:rPr>
              <a:t>, risks </a:t>
            </a:r>
            <a:r>
              <a:rPr lang="en-GB" sz="2800" dirty="0">
                <a:solidFill>
                  <a:srgbClr val="000000"/>
                </a:solidFill>
              </a:rPr>
              <a:t>and </a:t>
            </a:r>
            <a:r>
              <a:rPr lang="en-GB" sz="2800" u="sng" dirty="0">
                <a:solidFill>
                  <a:srgbClr val="000000"/>
                </a:solidFill>
              </a:rPr>
              <a:t>harm</a:t>
            </a:r>
            <a:r>
              <a:rPr lang="en-GB" sz="2800" dirty="0">
                <a:solidFill>
                  <a:srgbClr val="000000"/>
                </a:solidFill>
              </a:rPr>
              <a:t> </a:t>
            </a:r>
            <a:r>
              <a:rPr lang="en-GB" sz="2800" dirty="0" smtClean="0">
                <a:solidFill>
                  <a:srgbClr val="000000"/>
                </a:solidFill>
              </a:rPr>
              <a:t>factors </a:t>
            </a:r>
            <a:r>
              <a:rPr lang="en-GB" sz="2800" b="1" dirty="0">
                <a:solidFill>
                  <a:srgbClr val="000000"/>
                </a:solidFill>
              </a:rPr>
              <a:t>and</a:t>
            </a:r>
            <a:r>
              <a:rPr lang="en-GB" sz="2800" dirty="0">
                <a:solidFill>
                  <a:srgbClr val="000000"/>
                </a:solidFill>
              </a:rPr>
              <a:t> </a:t>
            </a:r>
            <a:r>
              <a:rPr lang="en-GB" sz="2800" dirty="0" smtClean="0">
                <a:solidFill>
                  <a:srgbClr val="000000"/>
                </a:solidFill>
              </a:rPr>
              <a:t> </a:t>
            </a:r>
          </a:p>
          <a:p>
            <a:pPr marL="457200" indent="-457200">
              <a:buFont typeface="Arial" panose="020B0604020202020204" pitchFamily="34" charset="0"/>
              <a:buChar char="•"/>
            </a:pPr>
            <a:r>
              <a:rPr lang="en-GB" sz="2800" u="sng" dirty="0" smtClean="0">
                <a:solidFill>
                  <a:srgbClr val="000000"/>
                </a:solidFill>
              </a:rPr>
              <a:t>Protective influences</a:t>
            </a:r>
            <a:r>
              <a:rPr lang="en-GB" sz="2800" dirty="0" smtClean="0">
                <a:solidFill>
                  <a:srgbClr val="000000"/>
                </a:solidFill>
              </a:rPr>
              <a:t>, </a:t>
            </a:r>
            <a:r>
              <a:rPr lang="en-GB" sz="2800" u="sng" dirty="0" smtClean="0">
                <a:solidFill>
                  <a:srgbClr val="000000"/>
                </a:solidFill>
              </a:rPr>
              <a:t>strengths</a:t>
            </a:r>
            <a:r>
              <a:rPr lang="en-GB" sz="2800" dirty="0" smtClean="0">
                <a:solidFill>
                  <a:srgbClr val="000000"/>
                </a:solidFill>
              </a:rPr>
              <a:t> </a:t>
            </a:r>
            <a:r>
              <a:rPr lang="en-GB" sz="2800" dirty="0">
                <a:solidFill>
                  <a:srgbClr val="000000"/>
                </a:solidFill>
              </a:rPr>
              <a:t>and </a:t>
            </a:r>
            <a:r>
              <a:rPr lang="en-GB" sz="2800" u="sng" dirty="0">
                <a:solidFill>
                  <a:srgbClr val="000000"/>
                </a:solidFill>
              </a:rPr>
              <a:t>resilience</a:t>
            </a:r>
            <a:r>
              <a:rPr lang="en-GB" sz="2800" dirty="0">
                <a:solidFill>
                  <a:srgbClr val="000000"/>
                </a:solidFill>
              </a:rPr>
              <a:t> of </a:t>
            </a:r>
            <a:r>
              <a:rPr lang="en-GB" sz="2800" b="1" dirty="0" smtClean="0">
                <a:solidFill>
                  <a:srgbClr val="000000"/>
                </a:solidFill>
              </a:rPr>
              <a:t>child </a:t>
            </a:r>
            <a:r>
              <a:rPr lang="en-GB" sz="2800" b="1" dirty="0">
                <a:solidFill>
                  <a:srgbClr val="000000"/>
                </a:solidFill>
              </a:rPr>
              <a:t>and </a:t>
            </a:r>
            <a:r>
              <a:rPr lang="en-GB" sz="2800" b="1" dirty="0" smtClean="0">
                <a:solidFill>
                  <a:srgbClr val="000000"/>
                </a:solidFill>
              </a:rPr>
              <a:t>family</a:t>
            </a:r>
            <a:r>
              <a:rPr lang="en-GB" sz="2800" dirty="0">
                <a:solidFill>
                  <a:srgbClr val="000000"/>
                </a:solidFill>
              </a:rPr>
              <a:t>. </a:t>
            </a:r>
            <a:endParaRPr lang="en-GB" sz="2800" dirty="0" smtClean="0">
              <a:solidFill>
                <a:srgbClr val="000000"/>
              </a:solidFill>
            </a:endParaRPr>
          </a:p>
          <a:p>
            <a:pPr marL="457200" indent="-457200">
              <a:buFont typeface="Arial" panose="020B0604020202020204" pitchFamily="34" charset="0"/>
              <a:buChar char="•"/>
            </a:pPr>
            <a:endParaRPr lang="en-GB" sz="2800" dirty="0">
              <a:solidFill>
                <a:srgbClr val="000000"/>
              </a:solidFill>
            </a:endParaRPr>
          </a:p>
          <a:p>
            <a:pPr marL="457200" indent="-457200">
              <a:buFont typeface="Arial" panose="020B0604020202020204" pitchFamily="34" charset="0"/>
              <a:buChar char="•"/>
            </a:pPr>
            <a:endParaRPr lang="en-GB" sz="2800" dirty="0" smtClean="0">
              <a:solidFill>
                <a:srgbClr val="000000"/>
              </a:solidFill>
            </a:endParaRPr>
          </a:p>
          <a:p>
            <a:pPr marL="0" indent="0" algn="ctr"/>
            <a:r>
              <a:rPr lang="en-US" altLang="ja-JP" sz="1600" dirty="0">
                <a:solidFill>
                  <a:srgbClr val="000000"/>
                </a:solidFill>
                <a:ea typeface="ＭＳ Ｐゴシック" pitchFamily="34" charset="-128"/>
              </a:rPr>
              <a:t>Case Management Guidelines: Section </a:t>
            </a:r>
            <a:r>
              <a:rPr lang="en-US" altLang="ja-JP" sz="1600" dirty="0" smtClean="0">
                <a:solidFill>
                  <a:srgbClr val="000000"/>
                </a:solidFill>
                <a:ea typeface="ＭＳ Ｐゴシック" pitchFamily="34" charset="-128"/>
              </a:rPr>
              <a:t>3</a:t>
            </a:r>
            <a:endParaRPr lang="en-GB" sz="1600" dirty="0" smtClean="0">
              <a:solidFill>
                <a:srgbClr val="000000"/>
              </a:solidFill>
            </a:endParaRPr>
          </a:p>
          <a:p>
            <a:endParaRPr lang="en-GB" sz="2800" dirty="0">
              <a:solidFill>
                <a:srgbClr val="000000"/>
              </a:solidFill>
            </a:endParaRPr>
          </a:p>
        </p:txBody>
      </p:sp>
    </p:spTree>
    <p:extLst>
      <p:ext uri="{BB962C8B-B14F-4D97-AF65-F5344CB8AC3E}">
        <p14:creationId xmlns:p14="http://schemas.microsoft.com/office/powerpoint/2010/main" val="57467204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defRPr/>
            </a:pPr>
            <a:r>
              <a:rPr lang="en-GB" b="1">
                <a:solidFill>
                  <a:srgbClr val="000000"/>
                </a:solidFill>
              </a:rPr>
              <a:t>Assessment</a:t>
            </a:r>
          </a:p>
        </p:txBody>
      </p:sp>
      <p:sp>
        <p:nvSpPr>
          <p:cNvPr id="3" name="Content Placeholder 2"/>
          <p:cNvSpPr>
            <a:spLocks noGrp="1"/>
          </p:cNvSpPr>
          <p:nvPr>
            <p:ph idx="1"/>
          </p:nvPr>
        </p:nvSpPr>
        <p:spPr>
          <a:xfrm>
            <a:off x="250825" y="1700213"/>
            <a:ext cx="7921625" cy="4392612"/>
          </a:xfrm>
        </p:spPr>
        <p:txBody>
          <a:bodyPr/>
          <a:lstStyle/>
          <a:p>
            <a:r>
              <a:rPr lang="en-GB" b="1" dirty="0">
                <a:solidFill>
                  <a:srgbClr val="000000"/>
                </a:solidFill>
              </a:rPr>
              <a:t>In emergencies: </a:t>
            </a:r>
            <a:r>
              <a:rPr lang="en-GB" dirty="0">
                <a:solidFill>
                  <a:srgbClr val="000000"/>
                </a:solidFill>
              </a:rPr>
              <a:t>this may be a relatively </a:t>
            </a:r>
            <a:r>
              <a:rPr lang="en-GB" u="sng" dirty="0">
                <a:solidFill>
                  <a:srgbClr val="000000"/>
                </a:solidFill>
              </a:rPr>
              <a:t>quick</a:t>
            </a:r>
            <a:r>
              <a:rPr lang="en-GB" dirty="0">
                <a:solidFill>
                  <a:srgbClr val="000000"/>
                </a:solidFill>
              </a:rPr>
              <a:t> and </a:t>
            </a:r>
            <a:r>
              <a:rPr lang="en-GB" u="sng" dirty="0">
                <a:solidFill>
                  <a:srgbClr val="000000"/>
                </a:solidFill>
              </a:rPr>
              <a:t>straightforward</a:t>
            </a:r>
            <a:r>
              <a:rPr lang="en-GB" dirty="0">
                <a:solidFill>
                  <a:srgbClr val="000000"/>
                </a:solidFill>
              </a:rPr>
              <a:t> concentrating on </a:t>
            </a:r>
            <a:r>
              <a:rPr lang="en-GB" u="sng" dirty="0">
                <a:solidFill>
                  <a:srgbClr val="000000"/>
                </a:solidFill>
              </a:rPr>
              <a:t>basic</a:t>
            </a:r>
            <a:r>
              <a:rPr lang="en-GB" dirty="0">
                <a:solidFill>
                  <a:srgbClr val="000000"/>
                </a:solidFill>
              </a:rPr>
              <a:t> </a:t>
            </a:r>
            <a:r>
              <a:rPr lang="en-GB" u="sng" dirty="0">
                <a:solidFill>
                  <a:srgbClr val="000000"/>
                </a:solidFill>
              </a:rPr>
              <a:t>needs</a:t>
            </a:r>
            <a:r>
              <a:rPr lang="en-GB" dirty="0">
                <a:solidFill>
                  <a:srgbClr val="000000"/>
                </a:solidFill>
              </a:rPr>
              <a:t> (for example food and shelter).  </a:t>
            </a:r>
          </a:p>
          <a:p>
            <a:endParaRPr lang="en-GB" b="1" dirty="0" smtClean="0">
              <a:solidFill>
                <a:srgbClr val="000000"/>
              </a:solidFill>
            </a:endParaRPr>
          </a:p>
          <a:p>
            <a:r>
              <a:rPr lang="en-GB" b="1" dirty="0" smtClean="0">
                <a:solidFill>
                  <a:srgbClr val="000000"/>
                </a:solidFill>
              </a:rPr>
              <a:t>If </a:t>
            </a:r>
            <a:r>
              <a:rPr lang="en-GB" b="1" dirty="0">
                <a:solidFill>
                  <a:srgbClr val="000000"/>
                </a:solidFill>
              </a:rPr>
              <a:t>an immediate risk to child</a:t>
            </a:r>
            <a:r>
              <a:rPr lang="en-GB" dirty="0">
                <a:solidFill>
                  <a:srgbClr val="000000"/>
                </a:solidFill>
              </a:rPr>
              <a:t>: </a:t>
            </a:r>
            <a:r>
              <a:rPr lang="en-GB" u="sng" dirty="0">
                <a:solidFill>
                  <a:srgbClr val="000000"/>
                </a:solidFill>
              </a:rPr>
              <a:t>intervention</a:t>
            </a:r>
            <a:r>
              <a:rPr lang="en-GB" dirty="0">
                <a:solidFill>
                  <a:srgbClr val="000000"/>
                </a:solidFill>
              </a:rPr>
              <a:t> will be </a:t>
            </a:r>
            <a:r>
              <a:rPr lang="en-GB" u="sng" dirty="0">
                <a:solidFill>
                  <a:srgbClr val="000000"/>
                </a:solidFill>
              </a:rPr>
              <a:t>prioritized</a:t>
            </a:r>
            <a:r>
              <a:rPr lang="en-GB" dirty="0">
                <a:solidFill>
                  <a:srgbClr val="000000"/>
                </a:solidFill>
              </a:rPr>
              <a:t> before comprehensive assessment and case planning. </a:t>
            </a:r>
          </a:p>
          <a:p>
            <a:endParaRPr lang="en-GB" dirty="0" smtClean="0">
              <a:solidFill>
                <a:srgbClr val="000000"/>
              </a:solidFill>
            </a:endParaRPr>
          </a:p>
          <a:p>
            <a:r>
              <a:rPr lang="en-GB" dirty="0" smtClean="0">
                <a:solidFill>
                  <a:srgbClr val="000000"/>
                </a:solidFill>
              </a:rPr>
              <a:t>A </a:t>
            </a:r>
            <a:r>
              <a:rPr lang="en-GB" b="1" dirty="0">
                <a:solidFill>
                  <a:srgbClr val="000000"/>
                </a:solidFill>
              </a:rPr>
              <a:t>comprehensive assessment</a:t>
            </a:r>
            <a:r>
              <a:rPr lang="en-GB" dirty="0">
                <a:solidFill>
                  <a:srgbClr val="000000"/>
                </a:solidFill>
              </a:rPr>
              <a:t> is then conducted to gain a </a:t>
            </a:r>
            <a:r>
              <a:rPr lang="en-GB" u="sng" dirty="0">
                <a:solidFill>
                  <a:srgbClr val="000000"/>
                </a:solidFill>
              </a:rPr>
              <a:t>holistic understanding</a:t>
            </a:r>
            <a:r>
              <a:rPr lang="en-GB" dirty="0">
                <a:solidFill>
                  <a:srgbClr val="000000"/>
                </a:solidFill>
              </a:rPr>
              <a:t> of the child’s situation. </a:t>
            </a:r>
            <a:endParaRPr lang="en-GB" altLang="en-US" dirty="0">
              <a:solidFill>
                <a:srgbClr val="000000"/>
              </a:solidFill>
              <a:ea typeface="ＭＳ Ｐゴシック" pitchFamily="34" charset="-128"/>
            </a:endParaRPr>
          </a:p>
          <a:p>
            <a:pPr>
              <a:defRPr/>
            </a:pPr>
            <a:endParaRPr lang="en-GB" altLang="en-US" b="1" dirty="0" smtClean="0">
              <a:solidFill>
                <a:srgbClr val="000000"/>
              </a:solidFill>
              <a:ea typeface="ＭＳ Ｐゴシック" pitchFamily="34" charset="-128"/>
            </a:endParaRPr>
          </a:p>
          <a:p>
            <a:pPr algn="ctr">
              <a:defRPr/>
            </a:pPr>
            <a:r>
              <a:rPr lang="en-US" altLang="ja-JP" sz="1600" dirty="0">
                <a:solidFill>
                  <a:srgbClr val="000000"/>
                </a:solidFill>
                <a:ea typeface="ＭＳ Ｐゴシック" pitchFamily="34" charset="-128"/>
              </a:rPr>
              <a:t>Case Management Guidelines: Section </a:t>
            </a:r>
            <a:r>
              <a:rPr lang="en-US" altLang="ja-JP" sz="1600" dirty="0" smtClean="0">
                <a:solidFill>
                  <a:srgbClr val="000000"/>
                </a:solidFill>
                <a:ea typeface="ＭＳ Ｐゴシック" pitchFamily="34" charset="-128"/>
              </a:rPr>
              <a:t>3</a:t>
            </a:r>
            <a:endParaRPr lang="en-GB" sz="1600" dirty="0">
              <a:solidFill>
                <a:srgbClr val="000000"/>
              </a:solidFill>
            </a:endParaRPr>
          </a:p>
        </p:txBody>
      </p:sp>
    </p:spTree>
    <p:extLst>
      <p:ext uri="{BB962C8B-B14F-4D97-AF65-F5344CB8AC3E}">
        <p14:creationId xmlns:p14="http://schemas.microsoft.com/office/powerpoint/2010/main" val="3574992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defRPr/>
            </a:pPr>
            <a:r>
              <a:rPr lang="en-GB" b="1">
                <a:solidFill>
                  <a:srgbClr val="000000"/>
                </a:solidFill>
              </a:rPr>
              <a:t>Case Planning</a:t>
            </a:r>
          </a:p>
        </p:txBody>
      </p:sp>
      <p:sp>
        <p:nvSpPr>
          <p:cNvPr id="8195" name="Content Placeholder 2"/>
          <p:cNvSpPr>
            <a:spLocks noGrp="1"/>
          </p:cNvSpPr>
          <p:nvPr>
            <p:ph idx="1"/>
          </p:nvPr>
        </p:nvSpPr>
        <p:spPr>
          <a:xfrm>
            <a:off x="250825" y="1700213"/>
            <a:ext cx="8893175" cy="4392612"/>
          </a:xfrm>
        </p:spPr>
        <p:txBody>
          <a:bodyPr/>
          <a:lstStyle/>
          <a:p>
            <a:pPr marL="0" indent="0">
              <a:defRPr/>
            </a:pPr>
            <a:endParaRPr lang="en-AU" dirty="0" smtClean="0">
              <a:solidFill>
                <a:srgbClr val="000000"/>
              </a:solidFill>
              <a:ea typeface="+mn-ea"/>
            </a:endParaRPr>
          </a:p>
          <a:p>
            <a:pPr marL="0" indent="0">
              <a:defRPr/>
            </a:pPr>
            <a:r>
              <a:rPr lang="en-AU" dirty="0" smtClean="0">
                <a:solidFill>
                  <a:srgbClr val="000000"/>
                </a:solidFill>
                <a:ea typeface="+mn-ea"/>
              </a:rPr>
              <a:t>A case plan:</a:t>
            </a:r>
          </a:p>
          <a:p>
            <a:pPr>
              <a:buFont typeface="Arial" pitchFamily="34" charset="0"/>
              <a:buChar char="•"/>
              <a:defRPr/>
            </a:pPr>
            <a:r>
              <a:rPr lang="en-AU" dirty="0" smtClean="0">
                <a:solidFill>
                  <a:srgbClr val="000000"/>
                </a:solidFill>
                <a:ea typeface="+mn-ea"/>
              </a:rPr>
              <a:t>Is </a:t>
            </a:r>
            <a:r>
              <a:rPr lang="en-AU" b="1" dirty="0" smtClean="0">
                <a:solidFill>
                  <a:srgbClr val="000000"/>
                </a:solidFill>
                <a:ea typeface="+mn-ea"/>
              </a:rPr>
              <a:t>based on </a:t>
            </a:r>
            <a:r>
              <a:rPr lang="en-AU" dirty="0" smtClean="0">
                <a:solidFill>
                  <a:srgbClr val="000000"/>
                </a:solidFill>
                <a:ea typeface="+mn-ea"/>
              </a:rPr>
              <a:t>the </a:t>
            </a:r>
            <a:r>
              <a:rPr lang="en-AU" b="1" dirty="0" smtClean="0">
                <a:solidFill>
                  <a:srgbClr val="000000"/>
                </a:solidFill>
                <a:ea typeface="+mn-ea"/>
              </a:rPr>
              <a:t>assessment</a:t>
            </a:r>
          </a:p>
          <a:p>
            <a:pPr>
              <a:buFont typeface="Arial" pitchFamily="34" charset="0"/>
              <a:buChar char="•"/>
              <a:defRPr/>
            </a:pPr>
            <a:r>
              <a:rPr lang="en-AU" b="1" dirty="0" smtClean="0">
                <a:solidFill>
                  <a:srgbClr val="000000"/>
                </a:solidFill>
                <a:ea typeface="+mn-ea"/>
              </a:rPr>
              <a:t>Involves</a:t>
            </a:r>
            <a:r>
              <a:rPr lang="en-AU" dirty="0" smtClean="0">
                <a:solidFill>
                  <a:srgbClr val="000000"/>
                </a:solidFill>
                <a:ea typeface="+mn-ea"/>
              </a:rPr>
              <a:t> the child and family</a:t>
            </a:r>
            <a:endParaRPr lang="en-AU" dirty="0">
              <a:solidFill>
                <a:srgbClr val="000000"/>
              </a:solidFill>
              <a:ea typeface="+mn-ea"/>
            </a:endParaRPr>
          </a:p>
          <a:p>
            <a:pPr marL="0" indent="0">
              <a:defRPr/>
            </a:pPr>
            <a:endParaRPr lang="en-AU" dirty="0" smtClean="0">
              <a:solidFill>
                <a:srgbClr val="000000"/>
              </a:solidFill>
              <a:ea typeface="+mn-ea"/>
            </a:endParaRPr>
          </a:p>
          <a:p>
            <a:pPr marL="0" indent="0">
              <a:defRPr/>
            </a:pPr>
            <a:r>
              <a:rPr lang="en-AU" dirty="0" smtClean="0">
                <a:solidFill>
                  <a:srgbClr val="000000"/>
                </a:solidFill>
                <a:ea typeface="+mn-ea"/>
              </a:rPr>
              <a:t>Identifies</a:t>
            </a:r>
          </a:p>
          <a:p>
            <a:pPr>
              <a:buFont typeface="Arial" pitchFamily="34" charset="0"/>
              <a:buChar char="•"/>
              <a:defRPr/>
            </a:pPr>
            <a:r>
              <a:rPr lang="en-AU" b="1" dirty="0" smtClean="0">
                <a:solidFill>
                  <a:srgbClr val="000000"/>
                </a:solidFill>
                <a:ea typeface="+mn-ea"/>
              </a:rPr>
              <a:t>What</a:t>
            </a:r>
            <a:r>
              <a:rPr lang="en-AU" dirty="0" smtClean="0">
                <a:solidFill>
                  <a:srgbClr val="000000"/>
                </a:solidFill>
                <a:ea typeface="+mn-ea"/>
              </a:rPr>
              <a:t> should happen (to meet identified immediate, short, medium and long-term needs)</a:t>
            </a:r>
          </a:p>
          <a:p>
            <a:pPr>
              <a:buFont typeface="Arial" pitchFamily="34" charset="0"/>
              <a:buChar char="•"/>
              <a:defRPr/>
            </a:pPr>
            <a:r>
              <a:rPr lang="en-AU" b="1" dirty="0" smtClean="0">
                <a:solidFill>
                  <a:srgbClr val="000000"/>
                </a:solidFill>
                <a:ea typeface="+mn-ea"/>
              </a:rPr>
              <a:t>Who</a:t>
            </a:r>
            <a:r>
              <a:rPr lang="en-AU" dirty="0" smtClean="0">
                <a:solidFill>
                  <a:srgbClr val="000000"/>
                </a:solidFill>
                <a:ea typeface="+mn-ea"/>
              </a:rPr>
              <a:t> should to it </a:t>
            </a:r>
          </a:p>
          <a:p>
            <a:pPr>
              <a:buFont typeface="Arial" pitchFamily="34" charset="0"/>
              <a:buChar char="•"/>
              <a:defRPr/>
            </a:pPr>
            <a:r>
              <a:rPr lang="en-AU" b="1" dirty="0" smtClean="0">
                <a:solidFill>
                  <a:srgbClr val="000000"/>
                </a:solidFill>
                <a:ea typeface="+mn-ea"/>
              </a:rPr>
              <a:t>When</a:t>
            </a:r>
            <a:r>
              <a:rPr lang="en-AU" dirty="0" smtClean="0">
                <a:solidFill>
                  <a:srgbClr val="000000"/>
                </a:solidFill>
                <a:ea typeface="+mn-ea"/>
              </a:rPr>
              <a:t> they should be done</a:t>
            </a:r>
          </a:p>
          <a:p>
            <a:pPr>
              <a:defRPr/>
            </a:pPr>
            <a:endParaRPr lang="en-GB" dirty="0" smtClean="0">
              <a:solidFill>
                <a:srgbClr val="000000"/>
              </a:solidFill>
              <a:ea typeface="+mn-ea"/>
            </a:endParaRPr>
          </a:p>
          <a:p>
            <a:pPr>
              <a:defRPr/>
            </a:pPr>
            <a:r>
              <a:rPr lang="en-AU" b="1" dirty="0" smtClean="0">
                <a:solidFill>
                  <a:srgbClr val="000000"/>
                </a:solidFill>
                <a:ea typeface="+mn-ea"/>
              </a:rPr>
              <a:t> </a:t>
            </a:r>
            <a:endParaRPr lang="en-GB" dirty="0" smtClean="0">
              <a:solidFill>
                <a:srgbClr val="000000"/>
              </a:solidFill>
              <a:ea typeface="+mn-ea"/>
            </a:endParaRPr>
          </a:p>
        </p:txBody>
      </p:sp>
    </p:spTree>
    <p:extLst>
      <p:ext uri="{BB962C8B-B14F-4D97-AF65-F5344CB8AC3E}">
        <p14:creationId xmlns:p14="http://schemas.microsoft.com/office/powerpoint/2010/main" val="90065925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defRPr/>
            </a:pPr>
            <a:r>
              <a:rPr lang="en-US" b="1">
                <a:solidFill>
                  <a:srgbClr val="000000"/>
                </a:solidFill>
              </a:rPr>
              <a:t>Implementing the Case Plan</a:t>
            </a:r>
            <a:endParaRPr lang="en-GB">
              <a:solidFill>
                <a:srgbClr val="000000"/>
              </a:solidFill>
            </a:endParaRPr>
          </a:p>
        </p:txBody>
      </p:sp>
      <p:sp>
        <p:nvSpPr>
          <p:cNvPr id="14339" name="Content Placeholder 2"/>
          <p:cNvSpPr>
            <a:spLocks noGrp="1"/>
          </p:cNvSpPr>
          <p:nvPr>
            <p:ph idx="1"/>
          </p:nvPr>
        </p:nvSpPr>
        <p:spPr>
          <a:xfrm>
            <a:off x="250825" y="1700213"/>
            <a:ext cx="7993583" cy="4392612"/>
          </a:xfrm>
        </p:spPr>
        <p:txBody>
          <a:bodyPr/>
          <a:lstStyle/>
          <a:p>
            <a:pPr marL="0" indent="0">
              <a:defRPr/>
            </a:pPr>
            <a:endParaRPr lang="en-GB" altLang="en-US" dirty="0" smtClean="0">
              <a:solidFill>
                <a:srgbClr val="000000"/>
              </a:solidFill>
              <a:ea typeface="ＭＳ Ｐゴシック" pitchFamily="34" charset="-128"/>
            </a:endParaRPr>
          </a:p>
          <a:p>
            <a:pPr marL="0" indent="0">
              <a:defRPr/>
            </a:pPr>
            <a:r>
              <a:rPr lang="en-GB" altLang="en-US" dirty="0" smtClean="0">
                <a:solidFill>
                  <a:srgbClr val="000000"/>
                </a:solidFill>
                <a:ea typeface="ＭＳ Ｐゴシック" pitchFamily="34" charset="-128"/>
              </a:rPr>
              <a:t>Work with child, family and other actors (as needed/consented to) to take action to realise the case plan.</a:t>
            </a:r>
          </a:p>
          <a:p>
            <a:pPr marL="0" indent="0">
              <a:defRPr/>
            </a:pPr>
            <a:endParaRPr lang="en-GB" altLang="en-US" dirty="0" smtClean="0">
              <a:solidFill>
                <a:srgbClr val="000000"/>
              </a:solidFill>
              <a:ea typeface="ＭＳ Ｐゴシック" pitchFamily="34" charset="-128"/>
            </a:endParaRPr>
          </a:p>
          <a:p>
            <a:pPr marL="0" indent="0">
              <a:defRPr/>
            </a:pPr>
            <a:r>
              <a:rPr lang="en-GB" altLang="en-US" b="1" dirty="0" smtClean="0">
                <a:solidFill>
                  <a:srgbClr val="000000"/>
                </a:solidFill>
                <a:ea typeface="ＭＳ Ｐゴシック" pitchFamily="34" charset="-128"/>
              </a:rPr>
              <a:t>Direct support and services: </a:t>
            </a:r>
            <a:r>
              <a:rPr lang="en-GB" altLang="en-US" dirty="0" smtClean="0">
                <a:solidFill>
                  <a:srgbClr val="000000"/>
                </a:solidFill>
                <a:ea typeface="ＭＳ Ｐゴシック" pitchFamily="34" charset="-128"/>
              </a:rPr>
              <a:t>Provided by the caseworker (e.g. information, advice) and services directly obtained. </a:t>
            </a:r>
          </a:p>
          <a:p>
            <a:pPr marL="0" indent="0">
              <a:defRPr/>
            </a:pPr>
            <a:endParaRPr lang="en-GB" altLang="en-US" b="1" dirty="0" smtClean="0">
              <a:solidFill>
                <a:srgbClr val="000000"/>
              </a:solidFill>
              <a:ea typeface="ＭＳ Ｐゴシック" pitchFamily="34" charset="-128"/>
            </a:endParaRPr>
          </a:p>
          <a:p>
            <a:pPr marL="0" indent="0">
              <a:defRPr/>
            </a:pPr>
            <a:r>
              <a:rPr lang="en-GB" altLang="en-US" b="1" dirty="0" smtClean="0">
                <a:solidFill>
                  <a:srgbClr val="000000"/>
                </a:solidFill>
                <a:ea typeface="ＭＳ Ｐゴシック" pitchFamily="34" charset="-128"/>
              </a:rPr>
              <a:t>Referrals: </a:t>
            </a:r>
            <a:r>
              <a:rPr lang="en-GB" altLang="en-US" dirty="0" smtClean="0">
                <a:solidFill>
                  <a:srgbClr val="000000"/>
                </a:solidFill>
                <a:ea typeface="ＭＳ Ｐゴシック" pitchFamily="34" charset="-128"/>
              </a:rPr>
              <a:t>to other agencies or service providers. </a:t>
            </a:r>
          </a:p>
          <a:p>
            <a:pPr marL="0" indent="0">
              <a:defRPr/>
            </a:pPr>
            <a:endParaRPr lang="en-GB" altLang="en-US" dirty="0" smtClean="0">
              <a:solidFill>
                <a:srgbClr val="000000"/>
              </a:solidFill>
              <a:ea typeface="ＭＳ Ｐゴシック" pitchFamily="34" charset="-128"/>
            </a:endParaRPr>
          </a:p>
          <a:p>
            <a:pPr marL="0" indent="0">
              <a:defRPr/>
            </a:pPr>
            <a:endParaRPr lang="en-US" altLang="ja-JP" sz="1600" dirty="0" smtClean="0">
              <a:solidFill>
                <a:srgbClr val="000000"/>
              </a:solidFill>
              <a:ea typeface="ＭＳ Ｐゴシック" pitchFamily="34" charset="-128"/>
            </a:endParaRPr>
          </a:p>
          <a:p>
            <a:pPr marL="0" indent="0" algn="ctr">
              <a:defRPr/>
            </a:pPr>
            <a:r>
              <a:rPr lang="en-US" altLang="ja-JP" sz="1600" dirty="0" smtClean="0">
                <a:solidFill>
                  <a:srgbClr val="000000"/>
                </a:solidFill>
                <a:ea typeface="ＭＳ Ｐゴシック" pitchFamily="34" charset="-128"/>
              </a:rPr>
              <a:t>Case </a:t>
            </a:r>
            <a:r>
              <a:rPr lang="en-US" altLang="ja-JP" sz="1600" dirty="0">
                <a:solidFill>
                  <a:srgbClr val="000000"/>
                </a:solidFill>
                <a:ea typeface="ＭＳ Ｐゴシック" pitchFamily="34" charset="-128"/>
              </a:rPr>
              <a:t>Management Guidelines: Section </a:t>
            </a:r>
            <a:r>
              <a:rPr lang="en-US" altLang="ja-JP" sz="1600" dirty="0" smtClean="0">
                <a:solidFill>
                  <a:srgbClr val="000000"/>
                </a:solidFill>
                <a:ea typeface="ＭＳ Ｐゴシック" pitchFamily="34" charset="-128"/>
              </a:rPr>
              <a:t>3</a:t>
            </a:r>
            <a:endParaRPr lang="en-GB" altLang="en-US" sz="1600" dirty="0" smtClean="0">
              <a:solidFill>
                <a:srgbClr val="000000"/>
              </a:solidFill>
              <a:ea typeface="ＭＳ Ｐゴシック" pitchFamily="34" charset="-128"/>
            </a:endParaRPr>
          </a:p>
          <a:p>
            <a:pPr marL="0" indent="0">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72005890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defRPr/>
            </a:pPr>
            <a:r>
              <a:rPr lang="en-AU" b="1">
                <a:solidFill>
                  <a:srgbClr val="000000"/>
                </a:solidFill>
              </a:rPr>
              <a:t>Follow-Up and Review</a:t>
            </a:r>
          </a:p>
        </p:txBody>
      </p:sp>
      <p:sp>
        <p:nvSpPr>
          <p:cNvPr id="10243" name="Content Placeholder 2"/>
          <p:cNvSpPr>
            <a:spLocks noGrp="1"/>
          </p:cNvSpPr>
          <p:nvPr>
            <p:ph idx="1"/>
          </p:nvPr>
        </p:nvSpPr>
        <p:spPr>
          <a:xfrm>
            <a:off x="250825" y="1700213"/>
            <a:ext cx="8642350" cy="4392612"/>
          </a:xfrm>
        </p:spPr>
        <p:txBody>
          <a:bodyPr/>
          <a:lstStyle/>
          <a:p>
            <a:pPr marL="0" indent="0">
              <a:defRPr/>
            </a:pPr>
            <a:endParaRPr lang="en-GB" sz="2800" b="1" dirty="0" smtClean="0">
              <a:solidFill>
                <a:srgbClr val="000000"/>
              </a:solidFill>
              <a:ea typeface="+mn-ea"/>
            </a:endParaRPr>
          </a:p>
          <a:p>
            <a:pPr marL="0" indent="0">
              <a:defRPr/>
            </a:pPr>
            <a:r>
              <a:rPr lang="en-GB" sz="2800" b="1" dirty="0" smtClean="0">
                <a:solidFill>
                  <a:srgbClr val="000000"/>
                </a:solidFill>
                <a:ea typeface="+mn-ea"/>
              </a:rPr>
              <a:t>Follow-Up:</a:t>
            </a:r>
            <a:r>
              <a:rPr lang="en-GB" sz="2800" dirty="0" smtClean="0">
                <a:solidFill>
                  <a:srgbClr val="000000"/>
                </a:solidFill>
                <a:ea typeface="+mn-ea"/>
              </a:rPr>
              <a:t> Checking a child and family’s needs are being met throughout the case management process. </a:t>
            </a:r>
          </a:p>
          <a:p>
            <a:pPr marL="0" indent="0">
              <a:defRPr/>
            </a:pPr>
            <a:endParaRPr lang="en-GB" sz="2800" dirty="0">
              <a:solidFill>
                <a:srgbClr val="000000"/>
              </a:solidFill>
              <a:ea typeface="+mn-ea"/>
            </a:endParaRPr>
          </a:p>
          <a:p>
            <a:pPr marL="0" indent="0">
              <a:defRPr/>
            </a:pPr>
            <a:r>
              <a:rPr lang="en-GB" sz="2800" b="1" dirty="0" smtClean="0">
                <a:solidFill>
                  <a:srgbClr val="000000"/>
                </a:solidFill>
                <a:ea typeface="+mn-ea"/>
              </a:rPr>
              <a:t>Review: </a:t>
            </a:r>
            <a:r>
              <a:rPr lang="en-GB" sz="2800" dirty="0" smtClean="0">
                <a:solidFill>
                  <a:srgbClr val="000000"/>
                </a:solidFill>
                <a:ea typeface="+mn-ea"/>
              </a:rPr>
              <a:t>Reflecting on the case plan’s implementation</a:t>
            </a:r>
          </a:p>
          <a:p>
            <a:pPr marL="457200" indent="-457200">
              <a:buFont typeface="Arial" panose="020B0604020202020204" pitchFamily="34" charset="0"/>
              <a:buChar char="•"/>
              <a:defRPr/>
            </a:pPr>
            <a:r>
              <a:rPr lang="en-GB" sz="2800" dirty="0" smtClean="0">
                <a:solidFill>
                  <a:srgbClr val="000000"/>
                </a:solidFill>
                <a:ea typeface="+mn-ea"/>
              </a:rPr>
              <a:t>Are objectives being met? </a:t>
            </a:r>
          </a:p>
          <a:p>
            <a:pPr marL="457200" indent="-457200">
              <a:buFont typeface="Arial" panose="020B0604020202020204" pitchFamily="34" charset="0"/>
              <a:buChar char="•"/>
              <a:defRPr/>
            </a:pPr>
            <a:r>
              <a:rPr lang="en-GB" sz="2800" dirty="0" smtClean="0">
                <a:solidFill>
                  <a:srgbClr val="000000"/>
                </a:solidFill>
                <a:ea typeface="+mn-ea"/>
              </a:rPr>
              <a:t>Does the plan remain relevant? </a:t>
            </a:r>
          </a:p>
          <a:p>
            <a:pPr marL="457200" indent="-457200">
              <a:buFont typeface="Arial" panose="020B0604020202020204" pitchFamily="34" charset="0"/>
              <a:buChar char="•"/>
              <a:defRPr/>
            </a:pPr>
            <a:r>
              <a:rPr lang="en-GB" sz="2800" dirty="0" smtClean="0">
                <a:solidFill>
                  <a:srgbClr val="000000"/>
                </a:solidFill>
                <a:ea typeface="+mn-ea"/>
              </a:rPr>
              <a:t>If not, how to adjust it? </a:t>
            </a:r>
          </a:p>
          <a:p>
            <a:pPr marL="0" indent="0">
              <a:defRPr/>
            </a:pPr>
            <a:endParaRPr lang="en-GB" sz="2800" dirty="0" smtClean="0">
              <a:solidFill>
                <a:srgbClr val="000000"/>
              </a:solidFill>
              <a:ea typeface="+mn-ea"/>
            </a:endParaRPr>
          </a:p>
          <a:p>
            <a:pPr marL="0" indent="0" algn="ctr">
              <a:defRPr/>
            </a:pPr>
            <a:r>
              <a:rPr lang="en-US" altLang="ja-JP" sz="1600" dirty="0">
                <a:solidFill>
                  <a:srgbClr val="000000"/>
                </a:solidFill>
                <a:ea typeface="ＭＳ Ｐゴシック" pitchFamily="34" charset="-128"/>
              </a:rPr>
              <a:t>Case Management Guidelines: Section </a:t>
            </a:r>
            <a:r>
              <a:rPr lang="en-US" altLang="ja-JP" sz="1600" dirty="0" smtClean="0">
                <a:solidFill>
                  <a:srgbClr val="000000"/>
                </a:solidFill>
                <a:ea typeface="ＭＳ Ｐゴシック" pitchFamily="34" charset="-128"/>
              </a:rPr>
              <a:t>3</a:t>
            </a:r>
            <a:endParaRPr lang="en-GB" sz="1600" dirty="0">
              <a:solidFill>
                <a:srgbClr val="000000"/>
              </a:solidFill>
              <a:ea typeface="+mn-ea"/>
            </a:endParaRPr>
          </a:p>
          <a:p>
            <a:pPr marL="0" indent="0">
              <a:defRPr/>
            </a:pPr>
            <a:endParaRPr lang="en-GB" sz="2800" dirty="0" smtClean="0">
              <a:solidFill>
                <a:srgbClr val="000000"/>
              </a:solidFill>
              <a:ea typeface="+mn-ea"/>
            </a:endParaRPr>
          </a:p>
        </p:txBody>
      </p:sp>
    </p:spTree>
    <p:extLst>
      <p:ext uri="{BB962C8B-B14F-4D97-AF65-F5344CB8AC3E}">
        <p14:creationId xmlns:p14="http://schemas.microsoft.com/office/powerpoint/2010/main" val="301835572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defRPr/>
            </a:pPr>
            <a:r>
              <a:rPr lang="en-GB" b="1">
                <a:solidFill>
                  <a:srgbClr val="000000"/>
                </a:solidFill>
              </a:rPr>
              <a:t>Module Aim and Learning Outcomes</a:t>
            </a:r>
          </a:p>
        </p:txBody>
      </p:sp>
      <p:sp>
        <p:nvSpPr>
          <p:cNvPr id="3075" name="Content Placeholder 2"/>
          <p:cNvSpPr>
            <a:spLocks noGrp="1"/>
          </p:cNvSpPr>
          <p:nvPr>
            <p:ph idx="1"/>
          </p:nvPr>
        </p:nvSpPr>
        <p:spPr/>
        <p:txBody>
          <a:bodyPr/>
          <a:lstStyle/>
          <a:p>
            <a:pPr>
              <a:defRPr/>
            </a:pPr>
            <a:r>
              <a:rPr lang="en-GB" b="1" dirty="0">
                <a:solidFill>
                  <a:srgbClr val="000000"/>
                </a:solidFill>
              </a:rPr>
              <a:t>Aim: </a:t>
            </a:r>
            <a:r>
              <a:rPr lang="en-AU" dirty="0">
                <a:solidFill>
                  <a:srgbClr val="000000"/>
                </a:solidFill>
              </a:rPr>
              <a:t>Participants are introduced to the case management </a:t>
            </a:r>
            <a:r>
              <a:rPr lang="en-AU" dirty="0" smtClean="0">
                <a:solidFill>
                  <a:srgbClr val="000000"/>
                </a:solidFill>
              </a:rPr>
              <a:t>process</a:t>
            </a:r>
            <a:r>
              <a:rPr lang="en-GB" dirty="0">
                <a:solidFill>
                  <a:srgbClr val="000000"/>
                </a:solidFill>
              </a:rPr>
              <a:t> and understand how their local practice </a:t>
            </a:r>
            <a:r>
              <a:rPr lang="en-GB" dirty="0" smtClean="0">
                <a:solidFill>
                  <a:srgbClr val="000000"/>
                </a:solidFill>
              </a:rPr>
              <a:t>compares</a:t>
            </a:r>
            <a:r>
              <a:rPr lang="en-AU" dirty="0" smtClean="0">
                <a:solidFill>
                  <a:srgbClr val="000000"/>
                </a:solidFill>
              </a:rPr>
              <a:t>.</a:t>
            </a:r>
            <a:endParaRPr lang="en-AU" dirty="0">
              <a:solidFill>
                <a:srgbClr val="000000"/>
              </a:solidFill>
            </a:endParaRPr>
          </a:p>
          <a:p>
            <a:pPr>
              <a:defRPr/>
            </a:pPr>
            <a:endParaRPr lang="en-AU" dirty="0">
              <a:solidFill>
                <a:srgbClr val="000000"/>
              </a:solidFill>
              <a:cs typeface="Times New Roman" charset="0"/>
            </a:endParaRPr>
          </a:p>
          <a:p>
            <a:pPr>
              <a:defRPr/>
            </a:pPr>
            <a:r>
              <a:rPr lang="en-AU" b="1" dirty="0">
                <a:solidFill>
                  <a:srgbClr val="000000"/>
                </a:solidFill>
                <a:cs typeface="Times New Roman" charset="0"/>
              </a:rPr>
              <a:t>Learning Outcomes: </a:t>
            </a:r>
          </a:p>
          <a:p>
            <a:pPr>
              <a:buFontTx/>
              <a:buChar char="•"/>
              <a:defRPr/>
            </a:pPr>
            <a:r>
              <a:rPr lang="en-AU" dirty="0">
                <a:solidFill>
                  <a:srgbClr val="000000"/>
                </a:solidFill>
              </a:rPr>
              <a:t>Define case management and know what a case is. </a:t>
            </a:r>
            <a:endParaRPr lang="en-GB" dirty="0">
              <a:solidFill>
                <a:srgbClr val="000000"/>
              </a:solidFill>
            </a:endParaRPr>
          </a:p>
          <a:p>
            <a:pPr>
              <a:buFontTx/>
              <a:buChar char="•"/>
              <a:defRPr/>
            </a:pPr>
            <a:r>
              <a:rPr lang="en-AU" i="1" dirty="0">
                <a:solidFill>
                  <a:srgbClr val="000000"/>
                </a:solidFill>
              </a:rPr>
              <a:t>Distinguish the case management process in use where they work to processes used elsewhere.</a:t>
            </a:r>
            <a:endParaRPr lang="en-GB" i="1" dirty="0">
              <a:solidFill>
                <a:srgbClr val="000000"/>
              </a:solidFill>
            </a:endParaRPr>
          </a:p>
          <a:p>
            <a:pPr>
              <a:buFontTx/>
              <a:buChar char="•"/>
              <a:defRPr/>
            </a:pPr>
            <a:r>
              <a:rPr lang="en-AU" dirty="0">
                <a:solidFill>
                  <a:srgbClr val="000000"/>
                </a:solidFill>
              </a:rPr>
              <a:t>Describe the case management process in the case management guidelines. </a:t>
            </a:r>
            <a:endParaRPr lang="en-GB" b="1" dirty="0">
              <a:solidFill>
                <a:srgbClr val="000000"/>
              </a:solidFill>
              <a:cs typeface="Times New Roman" charset="0"/>
            </a:endParaRPr>
          </a:p>
          <a:p>
            <a:pPr>
              <a:defRPr/>
            </a:pPr>
            <a:r>
              <a:rPr lang="en-GB" dirty="0">
                <a:solidFill>
                  <a:srgbClr val="000000"/>
                </a:solidFill>
              </a:rPr>
              <a:t> </a:t>
            </a:r>
          </a:p>
        </p:txBody>
      </p:sp>
    </p:spTree>
    <p:extLst>
      <p:ext uri="{BB962C8B-B14F-4D97-AF65-F5344CB8AC3E}">
        <p14:creationId xmlns:p14="http://schemas.microsoft.com/office/powerpoint/2010/main" val="1459752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defRPr/>
            </a:pPr>
            <a:r>
              <a:rPr lang="en-AU" b="1">
                <a:solidFill>
                  <a:srgbClr val="000000"/>
                </a:solidFill>
              </a:rPr>
              <a:t>Case Closure</a:t>
            </a:r>
          </a:p>
        </p:txBody>
      </p:sp>
      <p:sp>
        <p:nvSpPr>
          <p:cNvPr id="16387" name="Content Placeholder 2"/>
          <p:cNvSpPr>
            <a:spLocks noGrp="1"/>
          </p:cNvSpPr>
          <p:nvPr>
            <p:ph idx="1"/>
          </p:nvPr>
        </p:nvSpPr>
        <p:spPr>
          <a:xfrm>
            <a:off x="250825" y="1700213"/>
            <a:ext cx="7634288" cy="4392612"/>
          </a:xfrm>
        </p:spPr>
        <p:txBody>
          <a:bodyPr/>
          <a:lstStyle/>
          <a:p>
            <a:pPr marL="0" indent="0">
              <a:defRPr/>
            </a:pPr>
            <a:endParaRPr lang="en-AU" altLang="en-US" sz="2800" dirty="0" smtClean="0">
              <a:solidFill>
                <a:srgbClr val="000000"/>
              </a:solidFill>
              <a:ea typeface="+mn-ea"/>
            </a:endParaRPr>
          </a:p>
          <a:p>
            <a:pPr marL="0" indent="0">
              <a:defRPr/>
            </a:pPr>
            <a:r>
              <a:rPr lang="en-AU" altLang="en-US" sz="2800" dirty="0" smtClean="0">
                <a:solidFill>
                  <a:srgbClr val="000000"/>
                </a:solidFill>
                <a:ea typeface="+mn-ea"/>
              </a:rPr>
              <a:t>The point at which work with the child ends</a:t>
            </a:r>
          </a:p>
          <a:p>
            <a:pPr marL="0" indent="0">
              <a:defRPr/>
            </a:pPr>
            <a:endParaRPr lang="en-AU" altLang="en-US" sz="2800" dirty="0" smtClean="0">
              <a:solidFill>
                <a:srgbClr val="000000"/>
              </a:solidFill>
              <a:ea typeface="+mn-ea"/>
            </a:endParaRPr>
          </a:p>
          <a:p>
            <a:pPr>
              <a:buFontTx/>
              <a:buChar char="•"/>
              <a:defRPr/>
            </a:pPr>
            <a:r>
              <a:rPr lang="en-AU" altLang="en-US" sz="2800" b="1" dirty="0" smtClean="0">
                <a:solidFill>
                  <a:srgbClr val="000000"/>
                </a:solidFill>
                <a:ea typeface="+mn-ea"/>
              </a:rPr>
              <a:t>Criteria</a:t>
            </a:r>
            <a:r>
              <a:rPr lang="en-AU" altLang="en-US" sz="2800" dirty="0" smtClean="0">
                <a:solidFill>
                  <a:srgbClr val="000000"/>
                </a:solidFill>
                <a:ea typeface="+mn-ea"/>
              </a:rPr>
              <a:t> for case closure should be set locally. </a:t>
            </a:r>
          </a:p>
          <a:p>
            <a:pPr>
              <a:buFontTx/>
              <a:buChar char="•"/>
              <a:defRPr/>
            </a:pPr>
            <a:endParaRPr lang="en-AU" altLang="en-US" sz="2800" dirty="0" smtClean="0">
              <a:solidFill>
                <a:srgbClr val="000000"/>
              </a:solidFill>
              <a:ea typeface="+mn-ea"/>
            </a:endParaRPr>
          </a:p>
          <a:p>
            <a:pPr>
              <a:buFontTx/>
              <a:buChar char="•"/>
              <a:defRPr/>
            </a:pPr>
            <a:r>
              <a:rPr lang="en-AU" altLang="en-US" sz="2800" dirty="0" smtClean="0">
                <a:solidFill>
                  <a:srgbClr val="000000"/>
                </a:solidFill>
                <a:ea typeface="+mn-ea"/>
              </a:rPr>
              <a:t>Case </a:t>
            </a:r>
            <a:r>
              <a:rPr lang="en-AU" altLang="en-US" sz="2800" dirty="0">
                <a:solidFill>
                  <a:srgbClr val="000000"/>
                </a:solidFill>
                <a:ea typeface="+mn-ea"/>
              </a:rPr>
              <a:t>closure</a:t>
            </a:r>
            <a:r>
              <a:rPr lang="en-AU" altLang="en-US" sz="2800" dirty="0" smtClean="0">
                <a:solidFill>
                  <a:srgbClr val="000000"/>
                </a:solidFill>
                <a:ea typeface="+mn-ea"/>
              </a:rPr>
              <a:t> should be </a:t>
            </a:r>
            <a:r>
              <a:rPr lang="en-AU" altLang="en-US" sz="2800" b="1" dirty="0" smtClean="0">
                <a:solidFill>
                  <a:srgbClr val="000000"/>
                </a:solidFill>
                <a:ea typeface="+mn-ea"/>
              </a:rPr>
              <a:t>authorised</a:t>
            </a:r>
            <a:r>
              <a:rPr lang="en-AU" altLang="en-US" sz="2800" dirty="0" smtClean="0">
                <a:solidFill>
                  <a:srgbClr val="000000"/>
                </a:solidFill>
                <a:ea typeface="+mn-ea"/>
              </a:rPr>
              <a:t> by a manager/supervisor.</a:t>
            </a:r>
          </a:p>
          <a:p>
            <a:pPr>
              <a:buFontTx/>
              <a:buChar char="•"/>
              <a:defRPr/>
            </a:pPr>
            <a:endParaRPr lang="en-AU" altLang="en-US" sz="2800" dirty="0" smtClean="0">
              <a:solidFill>
                <a:srgbClr val="000000"/>
              </a:solidFill>
              <a:ea typeface="+mn-ea"/>
            </a:endParaRPr>
          </a:p>
          <a:p>
            <a:pPr marL="0" indent="0" algn="ctr">
              <a:defRPr/>
            </a:pPr>
            <a:r>
              <a:rPr lang="en-US" altLang="ja-JP" sz="1600" dirty="0">
                <a:solidFill>
                  <a:srgbClr val="000000"/>
                </a:solidFill>
                <a:ea typeface="ＭＳ Ｐゴシック" pitchFamily="34" charset="-128"/>
              </a:rPr>
              <a:t>Case Management Guidelines: Section </a:t>
            </a:r>
            <a:r>
              <a:rPr lang="en-US" altLang="ja-JP" sz="1600" dirty="0" smtClean="0">
                <a:solidFill>
                  <a:srgbClr val="000000"/>
                </a:solidFill>
                <a:ea typeface="ＭＳ Ｐゴシック" pitchFamily="34" charset="-128"/>
              </a:rPr>
              <a:t>3</a:t>
            </a:r>
            <a:endParaRPr lang="en-AU" altLang="en-US" sz="1600" dirty="0" smtClean="0">
              <a:solidFill>
                <a:srgbClr val="000000"/>
              </a:solidFill>
              <a:ea typeface="+mn-ea"/>
            </a:endParaRPr>
          </a:p>
          <a:p>
            <a:pPr marL="0" indent="0">
              <a:defRPr/>
            </a:pPr>
            <a:endParaRPr lang="en-AU" altLang="en-US" sz="2800" dirty="0" smtClean="0">
              <a:solidFill>
                <a:srgbClr val="000000"/>
              </a:solidFill>
              <a:ea typeface="+mn-ea"/>
            </a:endParaRPr>
          </a:p>
        </p:txBody>
      </p:sp>
    </p:spTree>
    <p:extLst>
      <p:ext uri="{BB962C8B-B14F-4D97-AF65-F5344CB8AC3E}">
        <p14:creationId xmlns:p14="http://schemas.microsoft.com/office/powerpoint/2010/main" val="394580391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defRPr/>
            </a:pPr>
            <a:r>
              <a:rPr lang="en-GB" b="1">
                <a:solidFill>
                  <a:srgbClr val="000000"/>
                </a:solidFill>
              </a:rPr>
              <a:t>KEY LEARNING POINTS</a:t>
            </a:r>
          </a:p>
        </p:txBody>
      </p:sp>
      <p:sp>
        <p:nvSpPr>
          <p:cNvPr id="18435" name="Content Placeholder 2"/>
          <p:cNvSpPr>
            <a:spLocks noGrp="1"/>
          </p:cNvSpPr>
          <p:nvPr>
            <p:ph idx="1"/>
          </p:nvPr>
        </p:nvSpPr>
        <p:spPr>
          <a:xfrm>
            <a:off x="250825" y="1700213"/>
            <a:ext cx="8497888" cy="4392612"/>
          </a:xfrm>
        </p:spPr>
        <p:txBody>
          <a:bodyPr/>
          <a:lstStyle/>
          <a:p>
            <a:pPr marL="0" indent="0">
              <a:defRPr/>
            </a:pPr>
            <a:r>
              <a:rPr lang="en-GB" altLang="en-US" dirty="0" smtClean="0">
                <a:solidFill>
                  <a:srgbClr val="000000"/>
                </a:solidFill>
                <a:ea typeface="+mn-ea"/>
              </a:rPr>
              <a:t>Case management is a </a:t>
            </a:r>
            <a:r>
              <a:rPr lang="en-GB" altLang="en-US" b="1" dirty="0" smtClean="0">
                <a:solidFill>
                  <a:srgbClr val="000000"/>
                </a:solidFill>
                <a:ea typeface="+mn-ea"/>
              </a:rPr>
              <a:t>process</a:t>
            </a:r>
            <a:r>
              <a:rPr lang="en-GB" altLang="en-US" dirty="0" smtClean="0">
                <a:solidFill>
                  <a:srgbClr val="000000"/>
                </a:solidFill>
                <a:ea typeface="+mn-ea"/>
              </a:rPr>
              <a:t> that usually follows </a:t>
            </a:r>
            <a:r>
              <a:rPr lang="en-GB" altLang="en-US" b="1" dirty="0" smtClean="0">
                <a:solidFill>
                  <a:srgbClr val="000000"/>
                </a:solidFill>
                <a:ea typeface="+mn-ea"/>
              </a:rPr>
              <a:t>six steps</a:t>
            </a:r>
            <a:r>
              <a:rPr lang="en-GB" altLang="en-US" dirty="0" smtClean="0">
                <a:solidFill>
                  <a:srgbClr val="000000"/>
                </a:solidFill>
                <a:ea typeface="+mn-ea"/>
              </a:rPr>
              <a:t>: </a:t>
            </a:r>
          </a:p>
          <a:p>
            <a:pPr marL="0" indent="0">
              <a:defRPr/>
            </a:pPr>
            <a:endParaRPr lang="en-GB" altLang="en-US" dirty="0" smtClean="0">
              <a:solidFill>
                <a:srgbClr val="000000"/>
              </a:solidFill>
              <a:ea typeface="+mn-ea"/>
            </a:endParaRPr>
          </a:p>
          <a:p>
            <a:pPr marL="0" indent="0">
              <a:defRPr/>
            </a:pPr>
            <a:r>
              <a:rPr lang="en-GB" altLang="en-US" dirty="0" smtClean="0">
                <a:solidFill>
                  <a:srgbClr val="000000"/>
                </a:solidFill>
                <a:ea typeface="+mn-ea"/>
              </a:rPr>
              <a:t>1. Identification and registration; 	2. Assessment</a:t>
            </a:r>
          </a:p>
          <a:p>
            <a:pPr marL="0" indent="0">
              <a:defRPr/>
            </a:pPr>
            <a:r>
              <a:rPr lang="en-GB" altLang="en-US" dirty="0" smtClean="0">
                <a:solidFill>
                  <a:srgbClr val="000000"/>
                </a:solidFill>
                <a:ea typeface="+mn-ea"/>
              </a:rPr>
              <a:t>3. Case planning; 	4. Implementing the case plan</a:t>
            </a:r>
          </a:p>
          <a:p>
            <a:pPr marL="0" indent="0">
              <a:defRPr/>
            </a:pPr>
            <a:r>
              <a:rPr lang="en-GB" altLang="en-US" dirty="0" smtClean="0">
                <a:solidFill>
                  <a:srgbClr val="000000"/>
                </a:solidFill>
                <a:ea typeface="+mn-ea"/>
              </a:rPr>
              <a:t>5. Follow-up and review; 	6. Case closure. </a:t>
            </a:r>
          </a:p>
          <a:p>
            <a:pPr>
              <a:buFontTx/>
              <a:buChar char="•"/>
              <a:defRPr/>
            </a:pPr>
            <a:endParaRPr lang="en-GB" altLang="en-US" b="1" dirty="0" smtClean="0">
              <a:solidFill>
                <a:srgbClr val="000000"/>
              </a:solidFill>
              <a:ea typeface="+mn-ea"/>
            </a:endParaRPr>
          </a:p>
          <a:p>
            <a:pPr>
              <a:buFontTx/>
              <a:buChar char="•"/>
              <a:defRPr/>
            </a:pPr>
            <a:r>
              <a:rPr lang="en-GB" altLang="en-US" b="1" dirty="0" smtClean="0">
                <a:solidFill>
                  <a:srgbClr val="000000"/>
                </a:solidFill>
                <a:ea typeface="+mn-ea"/>
              </a:rPr>
              <a:t>Criteria</a:t>
            </a:r>
            <a:r>
              <a:rPr lang="en-GB" altLang="en-US" dirty="0" smtClean="0">
                <a:solidFill>
                  <a:srgbClr val="000000"/>
                </a:solidFill>
                <a:ea typeface="+mn-ea"/>
              </a:rPr>
              <a:t> must set to guide who is registered </a:t>
            </a:r>
            <a:endParaRPr lang="en-GB" altLang="en-US" b="1" dirty="0" smtClean="0">
              <a:solidFill>
                <a:srgbClr val="000000"/>
              </a:solidFill>
              <a:ea typeface="+mn-ea"/>
            </a:endParaRPr>
          </a:p>
          <a:p>
            <a:pPr>
              <a:buFontTx/>
              <a:buChar char="•"/>
              <a:defRPr/>
            </a:pPr>
            <a:r>
              <a:rPr lang="en-GB" altLang="en-US" b="1" dirty="0" smtClean="0">
                <a:solidFill>
                  <a:srgbClr val="000000"/>
                </a:solidFill>
                <a:ea typeface="+mn-ea"/>
              </a:rPr>
              <a:t>Timeframes</a:t>
            </a:r>
            <a:r>
              <a:rPr lang="en-GB" altLang="en-US" dirty="0" smtClean="0">
                <a:solidFill>
                  <a:srgbClr val="000000"/>
                </a:solidFill>
                <a:ea typeface="+mn-ea"/>
              </a:rPr>
              <a:t> should be set within which steps should be completed. </a:t>
            </a:r>
          </a:p>
        </p:txBody>
      </p:sp>
    </p:spTree>
    <p:extLst>
      <p:ext uri="{BB962C8B-B14F-4D97-AF65-F5344CB8AC3E}">
        <p14:creationId xmlns:p14="http://schemas.microsoft.com/office/powerpoint/2010/main" val="3686746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1953032"/>
            <a:ext cx="4634552" cy="3564200"/>
          </a:xfrm>
          <a:prstGeom prst="rect">
            <a:avLst/>
          </a:prstGeom>
          <a:noFill/>
          <a:ln>
            <a:noFill/>
          </a:ln>
        </p:spPr>
      </p:pic>
    </p:spTree>
    <p:extLst>
      <p:ext uri="{BB962C8B-B14F-4D97-AF65-F5344CB8AC3E}">
        <p14:creationId xmlns:p14="http://schemas.microsoft.com/office/powerpoint/2010/main" val="3252743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defRPr/>
            </a:pPr>
            <a:r>
              <a:rPr lang="en-GB" b="1">
                <a:solidFill>
                  <a:srgbClr val="000000"/>
                </a:solidFill>
              </a:rPr>
              <a:t>Module Aim and Learning Outcomes</a:t>
            </a:r>
          </a:p>
        </p:txBody>
      </p:sp>
      <p:sp>
        <p:nvSpPr>
          <p:cNvPr id="3075" name="Content Placeholder 2"/>
          <p:cNvSpPr>
            <a:spLocks noGrp="1"/>
          </p:cNvSpPr>
          <p:nvPr>
            <p:ph idx="1"/>
          </p:nvPr>
        </p:nvSpPr>
        <p:spPr/>
        <p:txBody>
          <a:bodyPr/>
          <a:lstStyle/>
          <a:p>
            <a:pPr>
              <a:defRPr/>
            </a:pPr>
            <a:r>
              <a:rPr lang="en-GB" b="1" dirty="0">
                <a:solidFill>
                  <a:srgbClr val="000000"/>
                </a:solidFill>
              </a:rPr>
              <a:t>Aim: </a:t>
            </a:r>
            <a:r>
              <a:rPr lang="en-AU" dirty="0">
                <a:solidFill>
                  <a:srgbClr val="000000"/>
                </a:solidFill>
              </a:rPr>
              <a:t>Participants are introduced to the case management process.</a:t>
            </a:r>
          </a:p>
          <a:p>
            <a:pPr>
              <a:defRPr/>
            </a:pPr>
            <a:endParaRPr lang="en-AU" dirty="0">
              <a:solidFill>
                <a:srgbClr val="000000"/>
              </a:solidFill>
              <a:cs typeface="Times New Roman" charset="0"/>
            </a:endParaRPr>
          </a:p>
          <a:p>
            <a:pPr>
              <a:defRPr/>
            </a:pPr>
            <a:r>
              <a:rPr lang="en-AU" b="1" dirty="0">
                <a:solidFill>
                  <a:srgbClr val="000000"/>
                </a:solidFill>
                <a:cs typeface="Times New Roman" charset="0"/>
              </a:rPr>
              <a:t>Learning Outcomes: </a:t>
            </a:r>
          </a:p>
          <a:p>
            <a:pPr>
              <a:buFontTx/>
              <a:buChar char="•"/>
              <a:defRPr/>
            </a:pPr>
            <a:r>
              <a:rPr lang="en-AU" dirty="0">
                <a:solidFill>
                  <a:srgbClr val="000000"/>
                </a:solidFill>
              </a:rPr>
              <a:t>Define case management and know what a case is. </a:t>
            </a:r>
            <a:endParaRPr lang="en-GB" dirty="0">
              <a:solidFill>
                <a:srgbClr val="000000"/>
              </a:solidFill>
            </a:endParaRPr>
          </a:p>
          <a:p>
            <a:pPr>
              <a:buFontTx/>
              <a:buChar char="•"/>
              <a:defRPr/>
            </a:pPr>
            <a:r>
              <a:rPr lang="en-AU" i="1" dirty="0">
                <a:solidFill>
                  <a:srgbClr val="000000"/>
                </a:solidFill>
              </a:rPr>
              <a:t>Distinguish the case management process in use where they work to processes used elsewhere.</a:t>
            </a:r>
            <a:endParaRPr lang="en-GB" i="1" dirty="0">
              <a:solidFill>
                <a:srgbClr val="000000"/>
              </a:solidFill>
            </a:endParaRPr>
          </a:p>
          <a:p>
            <a:pPr>
              <a:buFontTx/>
              <a:buChar char="•"/>
              <a:defRPr/>
            </a:pPr>
            <a:r>
              <a:rPr lang="en-AU" dirty="0">
                <a:solidFill>
                  <a:srgbClr val="000000"/>
                </a:solidFill>
              </a:rPr>
              <a:t>Describe the case management process in the case management guidelines. </a:t>
            </a:r>
            <a:endParaRPr lang="en-GB" b="1" dirty="0">
              <a:solidFill>
                <a:srgbClr val="000000"/>
              </a:solidFill>
              <a:cs typeface="Times New Roman" charset="0"/>
            </a:endParaRPr>
          </a:p>
          <a:p>
            <a:pPr>
              <a:defRPr/>
            </a:pPr>
            <a:r>
              <a:rPr lang="en-GB" dirty="0">
                <a:solidFill>
                  <a:srgbClr val="000000"/>
                </a:solidFill>
              </a:rPr>
              <a:t> </a:t>
            </a:r>
          </a:p>
        </p:txBody>
      </p:sp>
    </p:spTree>
    <p:extLst>
      <p:ext uri="{BB962C8B-B14F-4D97-AF65-F5344CB8AC3E}">
        <p14:creationId xmlns:p14="http://schemas.microsoft.com/office/powerpoint/2010/main" val="2133066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50" y="5157788"/>
            <a:ext cx="7772400" cy="1362075"/>
          </a:xfrm>
        </p:spPr>
        <p:txBody>
          <a:bodyPr/>
          <a:lstStyle/>
          <a:p>
            <a:pPr algn="ctr">
              <a:defRPr/>
            </a:pPr>
            <a:r>
              <a:rPr lang="en-GB" dirty="0" smtClean="0">
                <a:solidFill>
                  <a:srgbClr val="000000"/>
                </a:solidFill>
                <a:ea typeface="+mj-ea"/>
              </a:rPr>
              <a:t>Exercise 1</a:t>
            </a:r>
            <a:endParaRPr lang="en-GB" dirty="0">
              <a:solidFill>
                <a:srgbClr val="000000"/>
              </a:solidFill>
              <a:ea typeface="+mj-ea"/>
            </a:endParaRPr>
          </a:p>
        </p:txBody>
      </p:sp>
      <p:sp>
        <p:nvSpPr>
          <p:cNvPr id="4099" name="Text Placeholder 2"/>
          <p:cNvSpPr>
            <a:spLocks noGrp="1"/>
          </p:cNvSpPr>
          <p:nvPr>
            <p:ph type="body" idx="1"/>
          </p:nvPr>
        </p:nvSpPr>
        <p:spPr>
          <a:xfrm>
            <a:off x="793750" y="3687763"/>
            <a:ext cx="7772400" cy="1500187"/>
          </a:xfrm>
        </p:spPr>
        <p:txBody>
          <a:bodyPr/>
          <a:lstStyle/>
          <a:p>
            <a:pPr algn="ctr">
              <a:defRPr/>
            </a:pPr>
            <a:r>
              <a:rPr lang="en-GB" sz="3600" b="1">
                <a:solidFill>
                  <a:srgbClr val="000000"/>
                </a:solidFill>
              </a:rPr>
              <a:t>Defining Case Management</a:t>
            </a:r>
          </a:p>
        </p:txBody>
      </p:sp>
      <p:pic>
        <p:nvPicPr>
          <p:cNvPr id="788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836613"/>
            <a:ext cx="45354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392960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en-US" b="1">
                <a:solidFill>
                  <a:srgbClr val="000000"/>
                </a:solidFill>
              </a:rPr>
              <a:t>Defining Case Management </a:t>
            </a:r>
          </a:p>
        </p:txBody>
      </p:sp>
      <p:sp>
        <p:nvSpPr>
          <p:cNvPr id="5123" name="Rectangle 3"/>
          <p:cNvSpPr>
            <a:spLocks noGrp="1" noChangeArrowheads="1"/>
          </p:cNvSpPr>
          <p:nvPr>
            <p:ph type="body" idx="1"/>
          </p:nvPr>
        </p:nvSpPr>
        <p:spPr>
          <a:xfrm>
            <a:off x="250825" y="1700213"/>
            <a:ext cx="8785225" cy="4392612"/>
          </a:xfrm>
        </p:spPr>
        <p:txBody>
          <a:bodyPr/>
          <a:lstStyle/>
          <a:p>
            <a:pPr>
              <a:defRPr/>
            </a:pPr>
            <a:r>
              <a:rPr lang="en-US" altLang="en-US" dirty="0" smtClean="0">
                <a:solidFill>
                  <a:srgbClr val="000000"/>
                </a:solidFill>
                <a:ea typeface="ＭＳ Ｐゴシック" pitchFamily="34" charset="-128"/>
              </a:rPr>
              <a:t>“The process of helping individual children and families through direct social-work-type support and managing information well.”</a:t>
            </a:r>
            <a:endParaRPr lang="en-GB" altLang="ja-JP" dirty="0" smtClean="0">
              <a:solidFill>
                <a:srgbClr val="000000"/>
              </a:solidFill>
              <a:ea typeface="ＭＳ Ｐゴシック" pitchFamily="34" charset="-128"/>
            </a:endParaRPr>
          </a:p>
          <a:p>
            <a:pPr>
              <a:defRPr/>
            </a:pPr>
            <a:r>
              <a:rPr lang="en-US" altLang="en-US" dirty="0" smtClean="0">
                <a:solidFill>
                  <a:srgbClr val="000000"/>
                </a:solidFill>
                <a:ea typeface="ＭＳ Ｐゴシック" pitchFamily="34" charset="-128"/>
              </a:rPr>
              <a:t> </a:t>
            </a:r>
          </a:p>
          <a:p>
            <a:pPr>
              <a:defRPr/>
            </a:pPr>
            <a:r>
              <a:rPr lang="en-US" altLang="en-US" dirty="0" smtClean="0">
                <a:solidFill>
                  <a:srgbClr val="000000"/>
                </a:solidFill>
                <a:ea typeface="ＭＳ Ｐゴシック" pitchFamily="34" charset="-128"/>
              </a:rPr>
              <a:t>The Standard: </a:t>
            </a:r>
          </a:p>
          <a:p>
            <a:pPr>
              <a:buFontTx/>
              <a:buChar char="•"/>
              <a:defRPr/>
            </a:pPr>
            <a:r>
              <a:rPr lang="en-US" altLang="en-US" dirty="0" smtClean="0">
                <a:solidFill>
                  <a:srgbClr val="000000"/>
                </a:solidFill>
                <a:ea typeface="ＭＳ Ｐゴシック" pitchFamily="34" charset="-128"/>
              </a:rPr>
              <a:t>“Girls and boys with </a:t>
            </a:r>
            <a:r>
              <a:rPr lang="en-US" altLang="en-US" b="1" dirty="0" smtClean="0">
                <a:solidFill>
                  <a:srgbClr val="000000"/>
                </a:solidFill>
                <a:ea typeface="ＭＳ Ｐゴシック" pitchFamily="34" charset="-128"/>
              </a:rPr>
              <a:t>urgent</a:t>
            </a:r>
            <a:r>
              <a:rPr lang="en-US" altLang="en-US" dirty="0" smtClean="0">
                <a:solidFill>
                  <a:srgbClr val="000000"/>
                </a:solidFill>
                <a:ea typeface="ＭＳ Ｐゴシック" pitchFamily="34" charset="-128"/>
              </a:rPr>
              <a:t> protection needs are </a:t>
            </a:r>
            <a:r>
              <a:rPr lang="en-US" altLang="en-US" b="1" dirty="0" smtClean="0">
                <a:solidFill>
                  <a:srgbClr val="000000"/>
                </a:solidFill>
                <a:ea typeface="ＭＳ Ｐゴシック" pitchFamily="34" charset="-128"/>
              </a:rPr>
              <a:t>identified;</a:t>
            </a:r>
            <a:endParaRPr lang="en-US" altLang="en-US" dirty="0" smtClean="0">
              <a:solidFill>
                <a:srgbClr val="000000"/>
              </a:solidFill>
              <a:ea typeface="ＭＳ Ｐゴシック" pitchFamily="34" charset="-128"/>
            </a:endParaRPr>
          </a:p>
          <a:p>
            <a:pPr>
              <a:buFontTx/>
              <a:buChar char="•"/>
              <a:defRPr/>
            </a:pPr>
            <a:r>
              <a:rPr lang="en-US" altLang="en-US" dirty="0" smtClean="0">
                <a:solidFill>
                  <a:srgbClr val="000000"/>
                </a:solidFill>
                <a:ea typeface="ＭＳ Ｐゴシック" pitchFamily="34" charset="-128"/>
              </a:rPr>
              <a:t>Receive </a:t>
            </a:r>
            <a:r>
              <a:rPr lang="en-US" altLang="en-US" b="1" dirty="0" smtClean="0">
                <a:solidFill>
                  <a:srgbClr val="000000"/>
                </a:solidFill>
                <a:ea typeface="ＭＳ Ｐゴシック" pitchFamily="34" charset="-128"/>
              </a:rPr>
              <a:t>age- and culturally-appropriate</a:t>
            </a:r>
            <a:r>
              <a:rPr lang="en-US" altLang="en-US" dirty="0" smtClean="0">
                <a:solidFill>
                  <a:srgbClr val="000000"/>
                </a:solidFill>
                <a:ea typeface="ＭＳ Ｐゴシック" pitchFamily="34" charset="-128"/>
              </a:rPr>
              <a:t> </a:t>
            </a:r>
            <a:r>
              <a:rPr lang="en-US" altLang="en-US" b="1" dirty="0" smtClean="0">
                <a:solidFill>
                  <a:srgbClr val="000000"/>
                </a:solidFill>
                <a:ea typeface="ＭＳ Ｐゴシック" pitchFamily="34" charset="-128"/>
              </a:rPr>
              <a:t>information;</a:t>
            </a:r>
            <a:endParaRPr lang="en-US" altLang="en-US" dirty="0" smtClean="0">
              <a:solidFill>
                <a:srgbClr val="000000"/>
              </a:solidFill>
              <a:ea typeface="ＭＳ Ｐゴシック" pitchFamily="34" charset="-128"/>
            </a:endParaRPr>
          </a:p>
          <a:p>
            <a:pPr>
              <a:buFontTx/>
              <a:buChar char="•"/>
              <a:defRPr/>
            </a:pPr>
            <a:r>
              <a:rPr lang="en-US" altLang="en-US" dirty="0" smtClean="0">
                <a:solidFill>
                  <a:srgbClr val="000000"/>
                </a:solidFill>
                <a:ea typeface="ＭＳ Ｐゴシック" pitchFamily="34" charset="-128"/>
              </a:rPr>
              <a:t>Receive an </a:t>
            </a:r>
            <a:r>
              <a:rPr lang="en-US" altLang="en-US" b="1" dirty="0" smtClean="0">
                <a:solidFill>
                  <a:srgbClr val="000000"/>
                </a:solidFill>
                <a:ea typeface="ＭＳ Ｐゴシック" pitchFamily="34" charset="-128"/>
              </a:rPr>
              <a:t>effective, multi-sector </a:t>
            </a:r>
            <a:r>
              <a:rPr lang="en-US" altLang="en-US" dirty="0" smtClean="0">
                <a:solidFill>
                  <a:srgbClr val="000000"/>
                </a:solidFill>
                <a:ea typeface="ＭＳ Ｐゴシック" pitchFamily="34" charset="-128"/>
              </a:rPr>
              <a:t>and</a:t>
            </a:r>
            <a:r>
              <a:rPr lang="en-US" altLang="en-US" b="1" dirty="0" smtClean="0">
                <a:solidFill>
                  <a:srgbClr val="000000"/>
                </a:solidFill>
                <a:ea typeface="ＭＳ Ｐゴシック" pitchFamily="34" charset="-128"/>
              </a:rPr>
              <a:t> child-friendly response;</a:t>
            </a:r>
            <a:endParaRPr lang="en-US" altLang="en-US" dirty="0" smtClean="0">
              <a:solidFill>
                <a:srgbClr val="000000"/>
              </a:solidFill>
              <a:ea typeface="ＭＳ Ｐゴシック" pitchFamily="34" charset="-128"/>
            </a:endParaRPr>
          </a:p>
          <a:p>
            <a:pPr>
              <a:buFontTx/>
              <a:buChar char="•"/>
              <a:defRPr/>
            </a:pPr>
            <a:r>
              <a:rPr lang="en-US" altLang="en-US" dirty="0" smtClean="0">
                <a:solidFill>
                  <a:srgbClr val="000000"/>
                </a:solidFill>
                <a:ea typeface="ＭＳ Ｐゴシック" pitchFamily="34" charset="-128"/>
              </a:rPr>
              <a:t>From relevant providers working ;</a:t>
            </a:r>
          </a:p>
          <a:p>
            <a:pPr>
              <a:buFontTx/>
              <a:buChar char="•"/>
              <a:defRPr/>
            </a:pPr>
            <a:r>
              <a:rPr lang="en-US" altLang="en-US" dirty="0" smtClean="0">
                <a:solidFill>
                  <a:srgbClr val="000000"/>
                </a:solidFill>
                <a:ea typeface="ＭＳ Ｐゴシック" pitchFamily="34" charset="-128"/>
              </a:rPr>
              <a:t>In a </a:t>
            </a:r>
            <a:r>
              <a:rPr lang="en-US" altLang="en-US" b="1" dirty="0" smtClean="0">
                <a:solidFill>
                  <a:srgbClr val="000000"/>
                </a:solidFill>
                <a:ea typeface="ＭＳ Ｐゴシック" pitchFamily="34" charset="-128"/>
              </a:rPr>
              <a:t>coordinated</a:t>
            </a:r>
            <a:r>
              <a:rPr lang="en-US" altLang="en-US" dirty="0" smtClean="0">
                <a:solidFill>
                  <a:srgbClr val="000000"/>
                </a:solidFill>
                <a:ea typeface="ＭＳ Ｐゴシック" pitchFamily="34" charset="-128"/>
              </a:rPr>
              <a:t> and </a:t>
            </a:r>
            <a:r>
              <a:rPr lang="en-US" altLang="en-US" b="1" dirty="0" smtClean="0">
                <a:solidFill>
                  <a:srgbClr val="000000"/>
                </a:solidFill>
                <a:ea typeface="ＭＳ Ｐゴシック" pitchFamily="34" charset="-128"/>
              </a:rPr>
              <a:t>accountable</a:t>
            </a:r>
            <a:r>
              <a:rPr lang="en-US" altLang="en-US" dirty="0" smtClean="0">
                <a:solidFill>
                  <a:srgbClr val="000000"/>
                </a:solidFill>
                <a:ea typeface="ＭＳ Ｐゴシック" pitchFamily="34" charset="-128"/>
              </a:rPr>
              <a:t> manner.”</a:t>
            </a:r>
          </a:p>
          <a:p>
            <a:pPr marL="0" indent="0" algn="ctr">
              <a:defRPr/>
            </a:pPr>
            <a:endParaRPr lang="en-US" altLang="ja-JP" sz="1600" dirty="0" smtClean="0">
              <a:solidFill>
                <a:srgbClr val="000000"/>
              </a:solidFill>
              <a:ea typeface="ＭＳ Ｐゴシック" pitchFamily="34" charset="-128"/>
            </a:endParaRPr>
          </a:p>
          <a:p>
            <a:pPr marL="0" indent="0" algn="ctr">
              <a:defRPr/>
            </a:pPr>
            <a:r>
              <a:rPr lang="en-US" altLang="ja-JP" sz="1600" dirty="0" smtClean="0">
                <a:solidFill>
                  <a:srgbClr val="000000"/>
                </a:solidFill>
                <a:ea typeface="ＭＳ Ｐゴシック" pitchFamily="34" charset="-128"/>
              </a:rPr>
              <a:t>Minimum Standard 15: Case Management</a:t>
            </a:r>
            <a:endParaRPr lang="en-GB" altLang="ja-JP" sz="1600" dirty="0" smtClean="0">
              <a:solidFill>
                <a:srgbClr val="000000"/>
              </a:solidFill>
              <a:ea typeface="ＭＳ Ｐゴシック" pitchFamily="34" charset="-128"/>
            </a:endParaRPr>
          </a:p>
          <a:p>
            <a:pPr algn="r" eaLnBrk="1" hangingPunct="1">
              <a:defRPr/>
            </a:pPr>
            <a:endParaRPr lang="en-US"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359521551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defRPr/>
            </a:pPr>
            <a:r>
              <a:rPr lang="en-GB" b="1" dirty="0">
                <a:solidFill>
                  <a:srgbClr val="000000"/>
                </a:solidFill>
              </a:rPr>
              <a:t>Why We Do Case </a:t>
            </a:r>
            <a:r>
              <a:rPr lang="en-GB" b="1" dirty="0" smtClean="0">
                <a:solidFill>
                  <a:srgbClr val="000000"/>
                </a:solidFill>
              </a:rPr>
              <a:t>Management?</a:t>
            </a:r>
            <a:endParaRPr lang="en-GB" b="1" dirty="0">
              <a:solidFill>
                <a:srgbClr val="000000"/>
              </a:solidFill>
            </a:endParaRPr>
          </a:p>
        </p:txBody>
      </p:sp>
      <p:sp>
        <p:nvSpPr>
          <p:cNvPr id="6147" name="Content Placeholder 2"/>
          <p:cNvSpPr>
            <a:spLocks noGrp="1"/>
          </p:cNvSpPr>
          <p:nvPr>
            <p:ph idx="1"/>
          </p:nvPr>
        </p:nvSpPr>
        <p:spPr>
          <a:xfrm>
            <a:off x="250825" y="1700213"/>
            <a:ext cx="8497888" cy="4392612"/>
          </a:xfrm>
        </p:spPr>
        <p:txBody>
          <a:bodyPr/>
          <a:lstStyle/>
          <a:p>
            <a:pPr marL="0" indent="0">
              <a:defRPr/>
            </a:pPr>
            <a:endParaRPr lang="en-AU" altLang="en-US" dirty="0" smtClean="0">
              <a:solidFill>
                <a:srgbClr val="000000"/>
              </a:solidFill>
              <a:ea typeface="+mn-ea"/>
            </a:endParaRPr>
          </a:p>
          <a:p>
            <a:pPr>
              <a:buFont typeface="Wingdings" pitchFamily="2" charset="2"/>
              <a:buChar char="ü"/>
              <a:defRPr/>
            </a:pPr>
            <a:r>
              <a:rPr lang="en-AU" altLang="en-US" dirty="0" smtClean="0">
                <a:solidFill>
                  <a:srgbClr val="000000"/>
                </a:solidFill>
                <a:ea typeface="+mn-ea"/>
              </a:rPr>
              <a:t>To</a:t>
            </a:r>
            <a:r>
              <a:rPr lang="en-AU" altLang="en-US" b="1" dirty="0" smtClean="0">
                <a:solidFill>
                  <a:srgbClr val="000000"/>
                </a:solidFill>
                <a:ea typeface="+mn-ea"/>
              </a:rPr>
              <a:t> organise and carry out work</a:t>
            </a:r>
            <a:r>
              <a:rPr lang="en-AU" altLang="en-US" dirty="0">
                <a:solidFill>
                  <a:srgbClr val="000000"/>
                </a:solidFill>
                <a:ea typeface="+mn-ea"/>
              </a:rPr>
              <a:t>,</a:t>
            </a:r>
            <a:endParaRPr lang="en-AU" altLang="en-US" dirty="0" smtClean="0">
              <a:solidFill>
                <a:srgbClr val="000000"/>
              </a:solidFill>
              <a:ea typeface="+mn-ea"/>
            </a:endParaRPr>
          </a:p>
          <a:p>
            <a:pPr>
              <a:buFont typeface="Wingdings" pitchFamily="2" charset="2"/>
              <a:buChar char="ü"/>
              <a:defRPr/>
            </a:pPr>
            <a:r>
              <a:rPr lang="en-AU" altLang="en-US" dirty="0" smtClean="0">
                <a:solidFill>
                  <a:srgbClr val="000000"/>
                </a:solidFill>
                <a:ea typeface="+mn-ea"/>
              </a:rPr>
              <a:t>So cases are handled in an </a:t>
            </a:r>
            <a:r>
              <a:rPr lang="en-AU" altLang="en-US" b="1" dirty="0" smtClean="0">
                <a:solidFill>
                  <a:srgbClr val="000000"/>
                </a:solidFill>
                <a:ea typeface="+mn-ea"/>
              </a:rPr>
              <a:t>appropriate, systematic, timely </a:t>
            </a:r>
            <a:r>
              <a:rPr lang="en-AU" altLang="en-US" dirty="0" smtClean="0">
                <a:solidFill>
                  <a:srgbClr val="000000"/>
                </a:solidFill>
                <a:ea typeface="+mn-ea"/>
              </a:rPr>
              <a:t>way,</a:t>
            </a:r>
          </a:p>
          <a:p>
            <a:pPr>
              <a:buFont typeface="Wingdings" pitchFamily="2" charset="2"/>
              <a:buChar char="ü"/>
              <a:defRPr/>
            </a:pPr>
            <a:r>
              <a:rPr lang="en-AU" altLang="en-US" dirty="0" smtClean="0">
                <a:solidFill>
                  <a:srgbClr val="000000"/>
                </a:solidFill>
                <a:ea typeface="+mn-ea"/>
              </a:rPr>
              <a:t>In accordance with </a:t>
            </a:r>
            <a:r>
              <a:rPr lang="en-AU" altLang="en-US" b="1" dirty="0" smtClean="0">
                <a:solidFill>
                  <a:srgbClr val="000000"/>
                </a:solidFill>
                <a:ea typeface="+mn-ea"/>
              </a:rPr>
              <a:t>programme objectives.</a:t>
            </a:r>
            <a:endParaRPr lang="en-GB" altLang="en-US" b="1" dirty="0" smtClean="0">
              <a:solidFill>
                <a:srgbClr val="000000"/>
              </a:solidFill>
              <a:ea typeface="+mn-ea"/>
            </a:endParaRPr>
          </a:p>
          <a:p>
            <a:pPr>
              <a:defRPr/>
            </a:pPr>
            <a:endParaRPr lang="en-GB" altLang="en-US" dirty="0" smtClean="0">
              <a:solidFill>
                <a:srgbClr val="000000"/>
              </a:solidFill>
              <a:ea typeface="+mn-ea"/>
            </a:endParaRPr>
          </a:p>
          <a:p>
            <a:pPr>
              <a:defRPr/>
            </a:pPr>
            <a:r>
              <a:rPr lang="en-GB" altLang="en-US" dirty="0" smtClean="0">
                <a:solidFill>
                  <a:srgbClr val="000000"/>
                </a:solidFill>
                <a:ea typeface="+mn-ea"/>
              </a:rPr>
              <a:t>Case management services provide:</a:t>
            </a:r>
          </a:p>
          <a:p>
            <a:pPr>
              <a:buFont typeface="Wingdings" pitchFamily="2" charset="2"/>
              <a:buChar char="ü"/>
              <a:defRPr/>
            </a:pPr>
            <a:r>
              <a:rPr lang="en-GB" altLang="en-US" dirty="0" smtClean="0">
                <a:solidFill>
                  <a:srgbClr val="000000"/>
                </a:solidFill>
                <a:ea typeface="+mn-ea"/>
              </a:rPr>
              <a:t>A common strategy for addressing cases,</a:t>
            </a:r>
          </a:p>
          <a:p>
            <a:pPr>
              <a:buFont typeface="Wingdings" pitchFamily="2" charset="2"/>
              <a:buChar char="ü"/>
              <a:defRPr/>
            </a:pPr>
            <a:r>
              <a:rPr lang="en-GB" altLang="en-US" dirty="0" smtClean="0">
                <a:solidFill>
                  <a:srgbClr val="000000"/>
                </a:solidFill>
                <a:ea typeface="+mn-ea"/>
              </a:rPr>
              <a:t>Ensures quality, consistency and coordination in services.</a:t>
            </a:r>
          </a:p>
          <a:p>
            <a:pPr>
              <a:defRPr/>
            </a:pPr>
            <a:endParaRPr lang="en-GB" altLang="en-US" dirty="0" smtClean="0">
              <a:solidFill>
                <a:srgbClr val="000000"/>
              </a:solidFill>
              <a:ea typeface="+mn-ea"/>
            </a:endParaRPr>
          </a:p>
          <a:p>
            <a:pPr>
              <a:defRPr/>
            </a:pPr>
            <a:endParaRPr lang="en-GB" altLang="en-US" dirty="0">
              <a:solidFill>
                <a:srgbClr val="000000"/>
              </a:solidFill>
              <a:ea typeface="+mn-ea"/>
            </a:endParaRPr>
          </a:p>
          <a:p>
            <a:pPr algn="ctr">
              <a:defRPr/>
            </a:pPr>
            <a:r>
              <a:rPr lang="en-GB" altLang="en-US" sz="1600" dirty="0" smtClean="0">
                <a:solidFill>
                  <a:srgbClr val="000000"/>
                </a:solidFill>
                <a:ea typeface="+mn-ea"/>
              </a:rPr>
              <a:t>Case Management Guidelines </a:t>
            </a:r>
            <a:r>
              <a:rPr lang="en-GB" altLang="en-US" sz="1600" dirty="0">
                <a:solidFill>
                  <a:srgbClr val="000000"/>
                </a:solidFill>
              </a:rPr>
              <a:t>Section 1</a:t>
            </a:r>
            <a:endParaRPr lang="en-GB" altLang="en-US" sz="1600" dirty="0" smtClean="0">
              <a:solidFill>
                <a:srgbClr val="000000"/>
              </a:solidFill>
              <a:ea typeface="+mn-ea"/>
            </a:endParaRPr>
          </a:p>
        </p:txBody>
      </p:sp>
    </p:spTree>
    <p:extLst>
      <p:ext uri="{BB962C8B-B14F-4D97-AF65-F5344CB8AC3E}">
        <p14:creationId xmlns:p14="http://schemas.microsoft.com/office/powerpoint/2010/main" val="2923518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50825" y="836613"/>
            <a:ext cx="8353425" cy="720725"/>
          </a:xfrm>
        </p:spPr>
        <p:txBody>
          <a:bodyPr/>
          <a:lstStyle/>
          <a:p>
            <a:pPr>
              <a:defRPr/>
            </a:pPr>
            <a:r>
              <a:rPr lang="en-GB" b="1" dirty="0">
                <a:solidFill>
                  <a:srgbClr val="000000"/>
                </a:solidFill>
              </a:rPr>
              <a:t>When to Use the Case Management Process? </a:t>
            </a:r>
          </a:p>
        </p:txBody>
      </p:sp>
      <p:sp>
        <p:nvSpPr>
          <p:cNvPr id="3" name="Content Placeholder 2"/>
          <p:cNvSpPr>
            <a:spLocks noGrp="1"/>
          </p:cNvSpPr>
          <p:nvPr>
            <p:ph idx="1"/>
          </p:nvPr>
        </p:nvSpPr>
        <p:spPr>
          <a:xfrm>
            <a:off x="250825" y="1700213"/>
            <a:ext cx="8569325" cy="4392612"/>
          </a:xfrm>
        </p:spPr>
        <p:txBody>
          <a:bodyPr/>
          <a:lstStyle/>
          <a:p>
            <a:pPr marL="0" indent="0">
              <a:defRPr/>
            </a:pPr>
            <a:r>
              <a:rPr lang="en-GB" dirty="0" smtClean="0">
                <a:solidFill>
                  <a:srgbClr val="000000"/>
                </a:solidFill>
                <a:ea typeface="+mn-ea"/>
              </a:rPr>
              <a:t>Case management can be used: </a:t>
            </a:r>
          </a:p>
          <a:p>
            <a:pPr marL="0" indent="0">
              <a:defRPr/>
            </a:pPr>
            <a:endParaRPr lang="en-GB" dirty="0">
              <a:solidFill>
                <a:srgbClr val="000000"/>
              </a:solidFill>
              <a:ea typeface="+mn-ea"/>
            </a:endParaRPr>
          </a:p>
          <a:p>
            <a:pPr marL="0" indent="0">
              <a:defRPr/>
            </a:pPr>
            <a:r>
              <a:rPr lang="en-GB" dirty="0" smtClean="0">
                <a:solidFill>
                  <a:srgbClr val="000000"/>
                </a:solidFill>
                <a:ea typeface="+mn-ea"/>
              </a:rPr>
              <a:t>In emergency and development settings.  </a:t>
            </a:r>
          </a:p>
          <a:p>
            <a:pPr marL="0" indent="0">
              <a:defRPr/>
            </a:pPr>
            <a:endParaRPr lang="en-GB" dirty="0" smtClean="0">
              <a:solidFill>
                <a:srgbClr val="000000"/>
              </a:solidFill>
              <a:ea typeface="+mn-ea"/>
            </a:endParaRPr>
          </a:p>
          <a:p>
            <a:pPr marL="0" indent="0">
              <a:defRPr/>
            </a:pPr>
            <a:r>
              <a:rPr lang="en-GB" dirty="0" smtClean="0">
                <a:solidFill>
                  <a:srgbClr val="000000"/>
                </a:solidFill>
                <a:ea typeface="+mn-ea"/>
              </a:rPr>
              <a:t>To address a range of issues including: </a:t>
            </a:r>
          </a:p>
          <a:p>
            <a:pPr>
              <a:buFont typeface="Wingdings" panose="05000000000000000000" pitchFamily="2" charset="2"/>
              <a:buChar char="Ø"/>
              <a:defRPr/>
            </a:pPr>
            <a:r>
              <a:rPr lang="en-GB" dirty="0" smtClean="0">
                <a:solidFill>
                  <a:srgbClr val="000000"/>
                </a:solidFill>
                <a:ea typeface="+mn-ea"/>
              </a:rPr>
              <a:t>Child protection concerns;</a:t>
            </a:r>
          </a:p>
          <a:p>
            <a:pPr>
              <a:buFont typeface="Wingdings" panose="05000000000000000000" pitchFamily="2" charset="2"/>
              <a:buChar char="Ø"/>
              <a:defRPr/>
            </a:pPr>
            <a:r>
              <a:rPr lang="en-GB" dirty="0" smtClean="0">
                <a:solidFill>
                  <a:srgbClr val="000000"/>
                </a:solidFill>
                <a:ea typeface="+mn-ea"/>
              </a:rPr>
              <a:t>Children with particular vulnerabilities or risks; </a:t>
            </a:r>
          </a:p>
          <a:p>
            <a:pPr>
              <a:buFont typeface="Wingdings" panose="05000000000000000000" pitchFamily="2" charset="2"/>
              <a:buChar char="Ø"/>
              <a:defRPr/>
            </a:pPr>
            <a:r>
              <a:rPr lang="en-GB" dirty="0" smtClean="0">
                <a:solidFill>
                  <a:srgbClr val="000000"/>
                </a:solidFill>
                <a:ea typeface="+mn-ea"/>
              </a:rPr>
              <a:t>Broader child welfare and social protection concerns. </a:t>
            </a:r>
          </a:p>
          <a:p>
            <a:pPr>
              <a:buFont typeface="Wingdings" panose="05000000000000000000" pitchFamily="2" charset="2"/>
              <a:buChar char="Ø"/>
              <a:defRPr/>
            </a:pPr>
            <a:endParaRPr lang="en-GB" dirty="0" smtClean="0">
              <a:solidFill>
                <a:srgbClr val="000000"/>
              </a:solidFill>
              <a:ea typeface="+mn-ea"/>
            </a:endParaRPr>
          </a:p>
          <a:p>
            <a:pPr>
              <a:defRPr/>
            </a:pPr>
            <a:endParaRPr lang="en-GB" altLang="en-US" dirty="0" smtClean="0">
              <a:solidFill>
                <a:srgbClr val="000000"/>
              </a:solidFill>
            </a:endParaRPr>
          </a:p>
          <a:p>
            <a:pPr algn="ctr">
              <a:defRPr/>
            </a:pPr>
            <a:r>
              <a:rPr lang="en-GB" altLang="en-US" sz="1600" dirty="0" smtClean="0">
                <a:solidFill>
                  <a:srgbClr val="000000"/>
                </a:solidFill>
              </a:rPr>
              <a:t>Case </a:t>
            </a:r>
            <a:r>
              <a:rPr lang="en-GB" altLang="en-US" sz="1600" dirty="0">
                <a:solidFill>
                  <a:srgbClr val="000000"/>
                </a:solidFill>
              </a:rPr>
              <a:t>Management </a:t>
            </a:r>
            <a:r>
              <a:rPr lang="en-GB" altLang="en-US" sz="1600" dirty="0" smtClean="0">
                <a:solidFill>
                  <a:srgbClr val="000000"/>
                </a:solidFill>
              </a:rPr>
              <a:t>Guidelines </a:t>
            </a:r>
            <a:r>
              <a:rPr lang="en-GB" altLang="en-US" sz="1600" dirty="0">
                <a:solidFill>
                  <a:srgbClr val="000000"/>
                </a:solidFill>
              </a:rPr>
              <a:t>Section 1</a:t>
            </a:r>
          </a:p>
          <a:p>
            <a:pPr>
              <a:defRPr/>
            </a:pPr>
            <a:endParaRPr lang="en-GB" dirty="0">
              <a:solidFill>
                <a:srgbClr val="000000"/>
              </a:solidFill>
              <a:ea typeface="+mn-ea"/>
            </a:endParaRPr>
          </a:p>
        </p:txBody>
      </p:sp>
    </p:spTree>
    <p:extLst>
      <p:ext uri="{BB962C8B-B14F-4D97-AF65-F5344CB8AC3E}">
        <p14:creationId xmlns:p14="http://schemas.microsoft.com/office/powerpoint/2010/main" val="3228213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50825" y="836613"/>
            <a:ext cx="8065591" cy="720725"/>
          </a:xfrm>
        </p:spPr>
        <p:txBody>
          <a:bodyPr/>
          <a:lstStyle/>
          <a:p>
            <a:pPr>
              <a:defRPr/>
            </a:pPr>
            <a:r>
              <a:rPr lang="en-GB" b="1" dirty="0">
                <a:solidFill>
                  <a:srgbClr val="000000"/>
                </a:solidFill>
              </a:rPr>
              <a:t>Why Information Management is </a:t>
            </a:r>
            <a:r>
              <a:rPr lang="en-GB" b="1" dirty="0" smtClean="0">
                <a:solidFill>
                  <a:srgbClr val="000000"/>
                </a:solidFill>
              </a:rPr>
              <a:t>Important?</a:t>
            </a:r>
            <a:endParaRPr lang="en-GB" b="1" dirty="0">
              <a:solidFill>
                <a:srgbClr val="000000"/>
              </a:solidFill>
            </a:endParaRPr>
          </a:p>
        </p:txBody>
      </p:sp>
      <p:sp>
        <p:nvSpPr>
          <p:cNvPr id="8195" name="Content Placeholder 2"/>
          <p:cNvSpPr>
            <a:spLocks noGrp="1"/>
          </p:cNvSpPr>
          <p:nvPr>
            <p:ph idx="1"/>
          </p:nvPr>
        </p:nvSpPr>
        <p:spPr>
          <a:xfrm>
            <a:off x="250825" y="1700213"/>
            <a:ext cx="8497888" cy="4392612"/>
          </a:xfrm>
        </p:spPr>
        <p:txBody>
          <a:bodyPr/>
          <a:lstStyle/>
          <a:p>
            <a:pPr>
              <a:buFontTx/>
              <a:buChar char="•"/>
              <a:defRPr/>
            </a:pPr>
            <a:endParaRPr lang="en-AU" altLang="en-US" sz="2800" dirty="0" smtClean="0">
              <a:solidFill>
                <a:srgbClr val="000000"/>
              </a:solidFill>
              <a:ea typeface="ＭＳ Ｐゴシック" pitchFamily="34" charset="-128"/>
            </a:endParaRPr>
          </a:p>
          <a:p>
            <a:pPr>
              <a:defRPr/>
            </a:pPr>
            <a:r>
              <a:rPr lang="en-AU" altLang="en-US" sz="2800" dirty="0" smtClean="0">
                <a:solidFill>
                  <a:srgbClr val="000000"/>
                </a:solidFill>
                <a:ea typeface="ＭＳ Ｐゴシック" pitchFamily="34" charset="-128"/>
              </a:rPr>
              <a:t>Careful, sensitive information management </a:t>
            </a:r>
          </a:p>
          <a:p>
            <a:pPr>
              <a:defRPr/>
            </a:pPr>
            <a:endParaRPr lang="en-AU" altLang="en-US" sz="2800" dirty="0" smtClean="0">
              <a:solidFill>
                <a:srgbClr val="000000"/>
              </a:solidFill>
              <a:ea typeface="ＭＳ Ｐゴシック" pitchFamily="34" charset="-128"/>
            </a:endParaRPr>
          </a:p>
          <a:p>
            <a:pPr>
              <a:buFont typeface="Wingdings" pitchFamily="2" charset="2"/>
              <a:buChar char="Ø"/>
              <a:defRPr/>
            </a:pPr>
            <a:r>
              <a:rPr lang="en-AU" altLang="en-US" sz="2800" dirty="0" smtClean="0">
                <a:solidFill>
                  <a:srgbClr val="000000"/>
                </a:solidFill>
                <a:ea typeface="ＭＳ Ｐゴシック" pitchFamily="34" charset="-128"/>
              </a:rPr>
              <a:t>maintains the child and family’s </a:t>
            </a:r>
            <a:r>
              <a:rPr lang="en-AU" altLang="en-US" sz="2800" b="1" dirty="0" smtClean="0">
                <a:solidFill>
                  <a:srgbClr val="000000"/>
                </a:solidFill>
                <a:ea typeface="ＭＳ Ｐゴシック" pitchFamily="34" charset="-128"/>
              </a:rPr>
              <a:t>confidentiality, trust and safety. </a:t>
            </a:r>
          </a:p>
          <a:p>
            <a:pPr>
              <a:buFontTx/>
              <a:buChar char="•"/>
              <a:defRPr/>
            </a:pPr>
            <a:endParaRPr lang="en-GB" altLang="en-US" sz="2800" b="1" dirty="0" smtClean="0">
              <a:solidFill>
                <a:srgbClr val="000000"/>
              </a:solidFill>
              <a:ea typeface="ＭＳ Ｐゴシック" pitchFamily="34" charset="-128"/>
            </a:endParaRPr>
          </a:p>
          <a:p>
            <a:pPr>
              <a:buFont typeface="Wingdings" pitchFamily="2" charset="2"/>
              <a:buChar char="Ø"/>
              <a:defRPr/>
            </a:pPr>
            <a:r>
              <a:rPr lang="en-AU" altLang="en-US" sz="2800" dirty="0" smtClean="0">
                <a:solidFill>
                  <a:srgbClr val="000000"/>
                </a:solidFill>
                <a:ea typeface="ＭＳ Ｐゴシック" pitchFamily="34" charset="-128"/>
              </a:rPr>
              <a:t>can help us to provide </a:t>
            </a:r>
            <a:r>
              <a:rPr lang="en-AU" altLang="en-US" sz="2800" b="1" dirty="0" smtClean="0">
                <a:solidFill>
                  <a:srgbClr val="000000"/>
                </a:solidFill>
                <a:ea typeface="ＭＳ Ｐゴシック" pitchFamily="34" charset="-128"/>
              </a:rPr>
              <a:t>better and timelier responses. </a:t>
            </a:r>
            <a:endParaRPr lang="en-GB" altLang="en-US" sz="2800" b="1" dirty="0" smtClean="0">
              <a:solidFill>
                <a:srgbClr val="000000"/>
              </a:solidFill>
              <a:ea typeface="ＭＳ Ｐゴシック" pitchFamily="34" charset="-128"/>
            </a:endParaRPr>
          </a:p>
          <a:p>
            <a:pPr>
              <a:defRPr/>
            </a:pPr>
            <a:r>
              <a:rPr lang="en-AU" altLang="en-US" sz="2800" b="1" dirty="0" smtClean="0">
                <a:solidFill>
                  <a:srgbClr val="000000"/>
                </a:solidFill>
                <a:ea typeface="ＭＳ Ｐゴシック" pitchFamily="34" charset="-128"/>
              </a:rPr>
              <a:t> </a:t>
            </a:r>
            <a:endParaRPr lang="en-GB" altLang="en-US" sz="2800" b="1" dirty="0" smtClean="0">
              <a:solidFill>
                <a:srgbClr val="000000"/>
              </a:solidFill>
              <a:ea typeface="ＭＳ Ｐゴシック" pitchFamily="34" charset="-128"/>
            </a:endParaRPr>
          </a:p>
          <a:p>
            <a:pPr>
              <a:buFontTx/>
              <a:buChar char="•"/>
              <a:defRPr/>
            </a:pPr>
            <a:endParaRPr lang="en-GB" altLang="en-US" sz="2800" dirty="0" smtClean="0">
              <a:solidFill>
                <a:srgbClr val="000000"/>
              </a:solidFill>
              <a:ea typeface="ＭＳ Ｐゴシック" pitchFamily="34" charset="-128"/>
            </a:endParaRPr>
          </a:p>
        </p:txBody>
      </p:sp>
    </p:spTree>
    <p:extLst>
      <p:ext uri="{BB962C8B-B14F-4D97-AF65-F5344CB8AC3E}">
        <p14:creationId xmlns:p14="http://schemas.microsoft.com/office/powerpoint/2010/main" val="259664299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defRPr/>
            </a:pPr>
            <a:r>
              <a:rPr lang="en-GB" b="1">
                <a:solidFill>
                  <a:srgbClr val="000000"/>
                </a:solidFill>
              </a:rPr>
              <a:t>Core Characteristics of Case Management</a:t>
            </a:r>
          </a:p>
        </p:txBody>
      </p:sp>
      <p:sp>
        <p:nvSpPr>
          <p:cNvPr id="9219" name="Content Placeholder 2"/>
          <p:cNvSpPr>
            <a:spLocks noGrp="1"/>
          </p:cNvSpPr>
          <p:nvPr>
            <p:ph idx="1"/>
          </p:nvPr>
        </p:nvSpPr>
        <p:spPr>
          <a:xfrm>
            <a:off x="250825" y="1628775"/>
            <a:ext cx="8893175" cy="4392613"/>
          </a:xfrm>
        </p:spPr>
        <p:txBody>
          <a:bodyPr/>
          <a:lstStyle/>
          <a:p>
            <a:pPr>
              <a:defRPr/>
            </a:pPr>
            <a:endParaRPr lang="en-GB" altLang="en-US" dirty="0" smtClean="0">
              <a:solidFill>
                <a:srgbClr val="000000"/>
              </a:solidFill>
              <a:ea typeface="ＭＳ Ｐゴシック" pitchFamily="34" charset="-128"/>
            </a:endParaRPr>
          </a:p>
          <a:p>
            <a:pPr>
              <a:defRPr/>
            </a:pPr>
            <a:r>
              <a:rPr lang="en-GB" altLang="en-US" dirty="0" smtClean="0">
                <a:solidFill>
                  <a:srgbClr val="000000"/>
                </a:solidFill>
                <a:ea typeface="ＭＳ Ｐゴシック" pitchFamily="34" charset="-128"/>
              </a:rPr>
              <a:t>1. Focus on </a:t>
            </a:r>
            <a:r>
              <a:rPr lang="en-GB" altLang="en-US" b="1" i="1" dirty="0" smtClean="0">
                <a:solidFill>
                  <a:srgbClr val="000000"/>
                </a:solidFill>
                <a:ea typeface="ＭＳ Ｐゴシック" pitchFamily="34" charset="-128"/>
              </a:rPr>
              <a:t>individual</a:t>
            </a:r>
            <a:r>
              <a:rPr lang="en-GB" altLang="en-US" dirty="0" smtClean="0">
                <a:solidFill>
                  <a:srgbClr val="000000"/>
                </a:solidFill>
                <a:ea typeface="ＭＳ Ｐゴシック" pitchFamily="34" charset="-128"/>
              </a:rPr>
              <a:t> children</a:t>
            </a:r>
          </a:p>
          <a:p>
            <a:pPr>
              <a:defRPr/>
            </a:pPr>
            <a:r>
              <a:rPr lang="en-GB" altLang="en-US" dirty="0" smtClean="0">
                <a:solidFill>
                  <a:srgbClr val="000000"/>
                </a:solidFill>
                <a:ea typeface="ＭＳ Ｐゴシック" pitchFamily="34" charset="-128"/>
              </a:rPr>
              <a:t> </a:t>
            </a:r>
          </a:p>
          <a:p>
            <a:pPr>
              <a:defRPr/>
            </a:pPr>
            <a:r>
              <a:rPr lang="en-GB" altLang="en-US" dirty="0" smtClean="0">
                <a:solidFill>
                  <a:srgbClr val="000000"/>
                </a:solidFill>
                <a:ea typeface="ＭＳ Ｐゴシック" pitchFamily="34" charset="-128"/>
              </a:rPr>
              <a:t>2. Use the established </a:t>
            </a:r>
            <a:r>
              <a:rPr lang="en-GB" altLang="en-US" b="1" i="1" dirty="0" smtClean="0">
                <a:solidFill>
                  <a:srgbClr val="000000"/>
                </a:solidFill>
                <a:ea typeface="ＭＳ Ｐゴシック" pitchFamily="34" charset="-128"/>
              </a:rPr>
              <a:t>process </a:t>
            </a:r>
            <a:r>
              <a:rPr lang="en-GB" altLang="en-US" dirty="0" smtClean="0">
                <a:solidFill>
                  <a:srgbClr val="000000"/>
                </a:solidFill>
                <a:ea typeface="ＭＳ Ｐゴシック" pitchFamily="34" charset="-128"/>
              </a:rPr>
              <a:t>for each case through a series of steps</a:t>
            </a:r>
          </a:p>
          <a:p>
            <a:pPr>
              <a:defRPr/>
            </a:pPr>
            <a:endParaRPr lang="en-GB" altLang="en-US" dirty="0" smtClean="0">
              <a:solidFill>
                <a:srgbClr val="000000"/>
              </a:solidFill>
              <a:ea typeface="ＭＳ Ｐゴシック" pitchFamily="34" charset="-128"/>
            </a:endParaRPr>
          </a:p>
          <a:p>
            <a:pPr>
              <a:defRPr/>
            </a:pPr>
            <a:r>
              <a:rPr lang="en-GB" altLang="en-US" i="1" dirty="0" smtClean="0">
                <a:solidFill>
                  <a:srgbClr val="000000"/>
                </a:solidFill>
                <a:ea typeface="ＭＳ Ｐゴシック" pitchFamily="34" charset="-128"/>
              </a:rPr>
              <a:t>3.</a:t>
            </a:r>
            <a:r>
              <a:rPr lang="en-GB" altLang="en-US" b="1" i="1" dirty="0" smtClean="0">
                <a:solidFill>
                  <a:srgbClr val="000000"/>
                </a:solidFill>
                <a:ea typeface="ＭＳ Ｐゴシック" pitchFamily="34" charset="-128"/>
              </a:rPr>
              <a:t> Coordinate</a:t>
            </a:r>
            <a:r>
              <a:rPr lang="en-GB" altLang="en-US" dirty="0" smtClean="0">
                <a:solidFill>
                  <a:srgbClr val="000000"/>
                </a:solidFill>
                <a:ea typeface="ＭＳ Ｐゴシック" pitchFamily="34" charset="-128"/>
              </a:rPr>
              <a:t> services within an interlinked/referral system</a:t>
            </a:r>
          </a:p>
          <a:p>
            <a:pPr>
              <a:defRPr/>
            </a:pPr>
            <a:r>
              <a:rPr lang="en-GB" altLang="en-US" dirty="0" smtClean="0">
                <a:solidFill>
                  <a:srgbClr val="000000"/>
                </a:solidFill>
                <a:ea typeface="ＭＳ Ｐゴシック" pitchFamily="34" charset="-128"/>
              </a:rPr>
              <a:t> </a:t>
            </a:r>
          </a:p>
          <a:p>
            <a:pPr>
              <a:defRPr/>
            </a:pPr>
            <a:r>
              <a:rPr lang="en-GB" altLang="en-US" i="1" dirty="0" smtClean="0">
                <a:solidFill>
                  <a:srgbClr val="000000"/>
                </a:solidFill>
                <a:ea typeface="ＭＳ Ｐゴシック" pitchFamily="34" charset="-128"/>
              </a:rPr>
              <a:t>4.</a:t>
            </a:r>
            <a:r>
              <a:rPr lang="en-GB" altLang="en-US" b="1" i="1" dirty="0" smtClean="0">
                <a:solidFill>
                  <a:srgbClr val="000000"/>
                </a:solidFill>
                <a:ea typeface="ＭＳ Ｐゴシック" pitchFamily="34" charset="-128"/>
              </a:rPr>
              <a:t> Require accountability</a:t>
            </a:r>
            <a:r>
              <a:rPr lang="en-GB" altLang="en-US" dirty="0" smtClean="0">
                <a:solidFill>
                  <a:srgbClr val="000000"/>
                </a:solidFill>
                <a:ea typeface="ＭＳ Ｐゴシック" pitchFamily="34" charset="-128"/>
              </a:rPr>
              <a:t> of agencies within formal systems</a:t>
            </a:r>
          </a:p>
          <a:p>
            <a:pPr>
              <a:defRPr/>
            </a:pPr>
            <a:r>
              <a:rPr lang="en-GB" altLang="en-US" dirty="0" smtClean="0">
                <a:solidFill>
                  <a:srgbClr val="000000"/>
                </a:solidFill>
                <a:ea typeface="ＭＳ Ｐゴシック" pitchFamily="34" charset="-128"/>
              </a:rPr>
              <a:t> </a:t>
            </a:r>
          </a:p>
          <a:p>
            <a:pPr>
              <a:defRPr/>
            </a:pPr>
            <a:r>
              <a:rPr lang="en-GB" altLang="en-US" dirty="0" smtClean="0">
                <a:solidFill>
                  <a:srgbClr val="000000"/>
                </a:solidFill>
                <a:ea typeface="ＭＳ Ｐゴシック" pitchFamily="34" charset="-128"/>
              </a:rPr>
              <a:t>5. Provided by  </a:t>
            </a:r>
            <a:r>
              <a:rPr lang="en-GB" altLang="en-US" b="1" i="1" dirty="0" smtClean="0">
                <a:solidFill>
                  <a:srgbClr val="000000"/>
                </a:solidFill>
                <a:ea typeface="ＭＳ Ｐゴシック" pitchFamily="34" charset="-128"/>
              </a:rPr>
              <a:t>one </a:t>
            </a:r>
            <a:r>
              <a:rPr lang="en-GB" altLang="en-US" dirty="0" smtClean="0">
                <a:solidFill>
                  <a:srgbClr val="000000"/>
                </a:solidFill>
                <a:ea typeface="ＭＳ Ｐゴシック" pitchFamily="34" charset="-128"/>
              </a:rPr>
              <a:t>responsible </a:t>
            </a:r>
            <a:r>
              <a:rPr lang="en-GB" altLang="en-US" b="1" i="1" dirty="0" smtClean="0">
                <a:solidFill>
                  <a:srgbClr val="000000"/>
                </a:solidFill>
                <a:ea typeface="ＭＳ Ｐゴシック" pitchFamily="34" charset="-128"/>
              </a:rPr>
              <a:t>caseworker</a:t>
            </a:r>
          </a:p>
          <a:p>
            <a:pPr algn="ctr">
              <a:defRPr/>
            </a:pPr>
            <a:endParaRPr lang="en-GB" altLang="en-US" sz="1600" dirty="0" smtClean="0">
              <a:solidFill>
                <a:srgbClr val="000000"/>
              </a:solidFill>
            </a:endParaRPr>
          </a:p>
          <a:p>
            <a:pPr algn="ctr">
              <a:defRPr/>
            </a:pPr>
            <a:r>
              <a:rPr lang="en-GB" altLang="en-US" sz="1600" dirty="0" smtClean="0">
                <a:solidFill>
                  <a:srgbClr val="000000"/>
                </a:solidFill>
              </a:rPr>
              <a:t>Case </a:t>
            </a:r>
            <a:r>
              <a:rPr lang="en-GB" altLang="en-US" sz="1600" dirty="0">
                <a:solidFill>
                  <a:srgbClr val="000000"/>
                </a:solidFill>
              </a:rPr>
              <a:t>Management </a:t>
            </a:r>
            <a:r>
              <a:rPr lang="en-GB" altLang="en-US" sz="1600" dirty="0" smtClean="0">
                <a:solidFill>
                  <a:srgbClr val="000000"/>
                </a:solidFill>
              </a:rPr>
              <a:t>Guidelines Section 1</a:t>
            </a:r>
            <a:endParaRPr lang="en-GB" altLang="en-US" sz="1600" dirty="0">
              <a:solidFill>
                <a:srgbClr val="000000"/>
              </a:solidFill>
            </a:endParaRPr>
          </a:p>
        </p:txBody>
      </p:sp>
    </p:spTree>
    <p:extLst>
      <p:ext uri="{BB962C8B-B14F-4D97-AF65-F5344CB8AC3E}">
        <p14:creationId xmlns:p14="http://schemas.microsoft.com/office/powerpoint/2010/main" val="129557456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50825" y="692150"/>
            <a:ext cx="7777163" cy="720725"/>
          </a:xfrm>
        </p:spPr>
        <p:txBody>
          <a:bodyPr/>
          <a:lstStyle/>
          <a:p>
            <a:pPr>
              <a:defRPr/>
            </a:pPr>
            <a:r>
              <a:rPr lang="en-US" b="1" dirty="0">
                <a:solidFill>
                  <a:srgbClr val="000000"/>
                </a:solidFill>
              </a:rPr>
              <a:t>What is a Case? </a:t>
            </a:r>
            <a:endParaRPr lang="en-GB" dirty="0">
              <a:solidFill>
                <a:srgbClr val="000000"/>
              </a:solidFill>
            </a:endParaRPr>
          </a:p>
        </p:txBody>
      </p:sp>
      <p:sp>
        <p:nvSpPr>
          <p:cNvPr id="10243" name="Content Placeholder 2"/>
          <p:cNvSpPr>
            <a:spLocks noGrp="1"/>
          </p:cNvSpPr>
          <p:nvPr>
            <p:ph idx="1"/>
          </p:nvPr>
        </p:nvSpPr>
        <p:spPr>
          <a:xfrm>
            <a:off x="250825" y="1412875"/>
            <a:ext cx="8713788" cy="4392613"/>
          </a:xfrm>
        </p:spPr>
        <p:txBody>
          <a:bodyPr/>
          <a:lstStyle/>
          <a:p>
            <a:pPr marL="0" indent="0">
              <a:defRPr/>
            </a:pPr>
            <a:r>
              <a:rPr lang="en-AU" altLang="en-US" sz="2000" dirty="0" smtClean="0">
                <a:solidFill>
                  <a:srgbClr val="000000"/>
                </a:solidFill>
                <a:ea typeface="ＭＳ Ｐゴシック" pitchFamily="34" charset="-128"/>
              </a:rPr>
              <a:t>Ellie (7) is living happily with her father and step mother and has just started school. She gets along well with other children and is healthy and happy. </a:t>
            </a:r>
          </a:p>
          <a:p>
            <a:pPr marL="0" indent="0">
              <a:defRPr/>
            </a:pPr>
            <a:endParaRPr lang="en-AU" altLang="en-US" sz="2000" dirty="0" smtClean="0">
              <a:solidFill>
                <a:srgbClr val="000000"/>
              </a:solidFill>
              <a:ea typeface="ＭＳ Ｐゴシック" pitchFamily="34" charset="-128"/>
            </a:endParaRPr>
          </a:p>
          <a:p>
            <a:pPr marL="0" indent="0">
              <a:defRPr/>
            </a:pPr>
            <a:r>
              <a:rPr lang="en-AU" altLang="en-US" sz="2000" dirty="0" smtClean="0">
                <a:solidFill>
                  <a:srgbClr val="000000"/>
                </a:solidFill>
                <a:ea typeface="ＭＳ Ｐゴシック" pitchFamily="34" charset="-128"/>
              </a:rPr>
              <a:t>Sarah is (14) living with her uncle and his two adult male friends. Sarah sleeps in the same room as her uncle and the two men. </a:t>
            </a:r>
          </a:p>
          <a:p>
            <a:pPr marL="0" indent="0">
              <a:defRPr/>
            </a:pPr>
            <a:endParaRPr lang="en-AU" altLang="en-US" sz="2000" dirty="0" smtClean="0">
              <a:solidFill>
                <a:srgbClr val="000000"/>
              </a:solidFill>
              <a:ea typeface="ＭＳ Ｐゴシック" pitchFamily="34" charset="-128"/>
            </a:endParaRPr>
          </a:p>
          <a:p>
            <a:pPr marL="0" indent="0">
              <a:defRPr/>
            </a:pPr>
            <a:r>
              <a:rPr lang="en-AU" altLang="en-US" sz="2000" dirty="0" smtClean="0">
                <a:solidFill>
                  <a:srgbClr val="000000"/>
                </a:solidFill>
                <a:ea typeface="ＭＳ Ｐゴシック" pitchFamily="34" charset="-128"/>
              </a:rPr>
              <a:t>Frida (8) is from a minority community, which is denied services other people in her country can access including easy access to employment and housing. Frida is happy but her community is poor and many people suffer hunger and illness. </a:t>
            </a:r>
          </a:p>
          <a:p>
            <a:pPr marL="0" indent="0">
              <a:defRPr/>
            </a:pPr>
            <a:endParaRPr lang="en-AU" altLang="en-US" sz="2000" dirty="0" smtClean="0">
              <a:solidFill>
                <a:srgbClr val="000000"/>
              </a:solidFill>
              <a:ea typeface="ＭＳ Ｐゴシック" pitchFamily="34" charset="-128"/>
            </a:endParaRPr>
          </a:p>
          <a:p>
            <a:pPr marL="0" indent="0">
              <a:defRPr/>
            </a:pPr>
            <a:r>
              <a:rPr lang="en-AU" altLang="en-US" sz="2000" dirty="0" smtClean="0">
                <a:solidFill>
                  <a:srgbClr val="000000"/>
                </a:solidFill>
                <a:ea typeface="ＭＳ Ｐゴシック" pitchFamily="34" charset="-128"/>
              </a:rPr>
              <a:t>David (14) has been living alone in the city for three years. His family sent him away to find work. In the beginning he begged on the streets. He is now employed in a window factory where he works all day cutting glass with a big machine. He likes this work but does not have a regular place to sleep and feels unsafe at night. </a:t>
            </a:r>
            <a:endParaRPr lang="en-GB" altLang="en-US" sz="2000" dirty="0" smtClean="0">
              <a:solidFill>
                <a:srgbClr val="000000"/>
              </a:solidFill>
              <a:ea typeface="ＭＳ Ｐゴシック" pitchFamily="34" charset="-128"/>
            </a:endParaRPr>
          </a:p>
        </p:txBody>
      </p:sp>
    </p:spTree>
    <p:extLst>
      <p:ext uri="{BB962C8B-B14F-4D97-AF65-F5344CB8AC3E}">
        <p14:creationId xmlns:p14="http://schemas.microsoft.com/office/powerpoint/2010/main" val="31047156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TotalTime>
  <Words>979</Words>
  <Application>Microsoft Macintosh PowerPoint</Application>
  <PresentationFormat>On-screen Show (4:3)</PresentationFormat>
  <Paragraphs>185</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Design</vt:lpstr>
      <vt:lpstr>Case Management Process</vt:lpstr>
      <vt:lpstr>Module Aim and Learning Outcomes</vt:lpstr>
      <vt:lpstr>Exercise 1</vt:lpstr>
      <vt:lpstr>Defining Case Management </vt:lpstr>
      <vt:lpstr>Why We Do Case Management?</vt:lpstr>
      <vt:lpstr>When to Use the Case Management Process? </vt:lpstr>
      <vt:lpstr>Why Information Management is Important?</vt:lpstr>
      <vt:lpstr>Core Characteristics of Case Management</vt:lpstr>
      <vt:lpstr>What is a Case? </vt:lpstr>
      <vt:lpstr>KEY LEARNING POINTS</vt:lpstr>
      <vt:lpstr>PowerPoint Presentation</vt:lpstr>
      <vt:lpstr>Exercise 3</vt:lpstr>
      <vt:lpstr>Identification</vt:lpstr>
      <vt:lpstr>Registration</vt:lpstr>
      <vt:lpstr>Assessment </vt:lpstr>
      <vt:lpstr>Assessment</vt:lpstr>
      <vt:lpstr>Case Planning</vt:lpstr>
      <vt:lpstr>Implementing the Case Plan</vt:lpstr>
      <vt:lpstr>Follow-Up and Review</vt:lpstr>
      <vt:lpstr>Case Closure</vt:lpstr>
      <vt:lpstr>KEY LEARNING POINTS</vt:lpstr>
      <vt:lpstr>PowerPoint Presentation</vt:lpstr>
      <vt:lpstr>Module Aim and Learning Outcomes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Management Process</dc:title>
  <dc:creator>Camilla Jones</dc:creator>
  <cp:lastModifiedBy>Sandra Maignant</cp:lastModifiedBy>
  <cp:revision>18</cp:revision>
  <dcterms:created xsi:type="dcterms:W3CDTF">2014-02-04T13:10:46Z</dcterms:created>
  <dcterms:modified xsi:type="dcterms:W3CDTF">2014-05-10T14:22:18Z</dcterms:modified>
</cp:coreProperties>
</file>