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74" r:id="rId2"/>
    <p:sldId id="300" r:id="rId3"/>
    <p:sldId id="275" r:id="rId4"/>
    <p:sldId id="277" r:id="rId5"/>
    <p:sldId id="278" r:id="rId6"/>
    <p:sldId id="279" r:id="rId7"/>
    <p:sldId id="304" r:id="rId8"/>
    <p:sldId id="295" r:id="rId9"/>
    <p:sldId id="296" r:id="rId10"/>
    <p:sldId id="280" r:id="rId11"/>
    <p:sldId id="297" r:id="rId12"/>
    <p:sldId id="292" r:id="rId13"/>
    <p:sldId id="281" r:id="rId14"/>
    <p:sldId id="282" r:id="rId15"/>
    <p:sldId id="283" r:id="rId16"/>
    <p:sldId id="284" r:id="rId17"/>
    <p:sldId id="285" r:id="rId18"/>
    <p:sldId id="298" r:id="rId19"/>
    <p:sldId id="291" r:id="rId20"/>
    <p:sldId id="286" r:id="rId21"/>
    <p:sldId id="287" r:id="rId22"/>
    <p:sldId id="293" r:id="rId23"/>
    <p:sldId id="288" r:id="rId24"/>
    <p:sldId id="302" r:id="rId25"/>
    <p:sldId id="301" r:id="rId26"/>
    <p:sldId id="305" r:id="rId27"/>
    <p:sldId id="294" r:id="rId28"/>
    <p:sldId id="30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 autoAdjust="0"/>
    <p:restoredTop sz="94713" autoAdjust="0"/>
  </p:normalViewPr>
  <p:slideViewPr>
    <p:cSldViewPr>
      <p:cViewPr varScale="1">
        <p:scale>
          <a:sx n="111" d="100"/>
          <a:sy n="111" d="100"/>
        </p:scale>
        <p:origin x="-110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7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83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6EE47-8D7D-4E59-8B38-311DCA9FD8BA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0709E-BB27-4667-957E-E737DB9834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003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Complex Cases: such as those managed over an extended period of time, or involving many actors in their implementation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0709E-BB27-4667-957E-E737DB9834E6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606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7596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2686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9940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6991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8147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6105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8264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1209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291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0612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98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5664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3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/>
          <p:cNvSpPr>
            <a:spLocks noGrp="1"/>
          </p:cNvSpPr>
          <p:nvPr>
            <p:ph type="subTitle" idx="1"/>
          </p:nvPr>
        </p:nvSpPr>
        <p:spPr>
          <a:xfrm>
            <a:off x="1403350" y="4292600"/>
            <a:ext cx="6400800" cy="1752600"/>
          </a:xfrm>
        </p:spPr>
        <p:txBody>
          <a:bodyPr/>
          <a:lstStyle/>
          <a:p>
            <a:pPr>
              <a:defRPr/>
            </a:pPr>
            <a:endParaRPr lang="en-GB" sz="2800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sz="2800" b="1" dirty="0">
                <a:solidFill>
                  <a:srgbClr val="000000"/>
                </a:solidFill>
              </a:rPr>
              <a:t>Module </a:t>
            </a:r>
            <a:r>
              <a:rPr lang="en-GB" sz="2800" b="1" dirty="0" smtClean="0">
                <a:solidFill>
                  <a:srgbClr val="000000"/>
                </a:solidFill>
              </a:rPr>
              <a:t>E: Case Management Steps</a:t>
            </a:r>
          </a:p>
          <a:p>
            <a:pPr>
              <a:defRPr/>
            </a:pPr>
            <a:r>
              <a:rPr lang="en-GB" sz="2800" b="1" dirty="0" smtClean="0">
                <a:solidFill>
                  <a:srgbClr val="000000"/>
                </a:solidFill>
              </a:rPr>
              <a:t>Session 5</a:t>
            </a:r>
            <a:r>
              <a:rPr lang="en-GB" sz="2800" b="1" dirty="0">
                <a:solidFill>
                  <a:srgbClr val="000000"/>
                </a:solidFill>
              </a:rPr>
              <a:t>: Follow-Up and Review</a:t>
            </a:r>
          </a:p>
          <a:p>
            <a:pPr>
              <a:defRPr/>
            </a:pPr>
            <a:r>
              <a:rPr lang="en-GB" sz="2800" b="1" dirty="0">
                <a:solidFill>
                  <a:srgbClr val="000000"/>
                </a:solidFill>
              </a:rPr>
              <a:t>Case Management Training </a:t>
            </a:r>
          </a:p>
        </p:txBody>
      </p:sp>
      <p:pic>
        <p:nvPicPr>
          <p:cNvPr id="3481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38" y="981075"/>
            <a:ext cx="5732462" cy="378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19700" y="4495800"/>
            <a:ext cx="1806575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dirty="0">
                <a:solidFill>
                  <a:srgbClr val="FFFFFF"/>
                </a:solidFill>
              </a:rPr>
              <a:t>Photo: Terre des </a:t>
            </a:r>
            <a:r>
              <a:rPr lang="en-GB" sz="1200" dirty="0" err="1">
                <a:solidFill>
                  <a:srgbClr val="FFFFFF"/>
                </a:solidFill>
              </a:rPr>
              <a:t>Hommes</a:t>
            </a:r>
            <a:endParaRPr lang="en-GB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527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Review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642350" cy="4392612"/>
          </a:xfrm>
        </p:spPr>
        <p:txBody>
          <a:bodyPr/>
          <a:lstStyle/>
          <a:p>
            <a:pPr>
              <a:defRPr/>
            </a:pPr>
            <a:endParaRPr lang="en-GB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</a:rPr>
              <a:t>Done with the child/family and caseworker (sometimes the manager/supervisor as well).</a:t>
            </a: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dirty="0">
                <a:solidFill>
                  <a:srgbClr val="000000"/>
                </a:solidFill>
              </a:rPr>
              <a:t>Looks at: </a:t>
            </a:r>
            <a:endParaRPr lang="en-GB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How the case is progressing towards goals </a:t>
            </a:r>
            <a:r>
              <a:rPr lang="en-GB" dirty="0" smtClean="0">
                <a:solidFill>
                  <a:srgbClr val="000000"/>
                </a:solidFill>
              </a:rPr>
              <a:t>/objectives set</a:t>
            </a: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Whether the child requires additional / different services</a:t>
            </a: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 marL="0" indent="0" algn="ctr"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Case Management Guidelines: Section 3</a:t>
            </a:r>
          </a:p>
          <a:p>
            <a:pPr>
              <a:defRPr/>
            </a:pPr>
            <a:endParaRPr lang="en-GB" sz="1000" dirty="0">
              <a:solidFill>
                <a:srgbClr val="000000"/>
              </a:solidFill>
            </a:endParaRPr>
          </a:p>
          <a:p>
            <a:pPr>
              <a:defRPr/>
            </a:pPr>
            <a:endParaRPr lang="en-GB" sz="1000" dirty="0">
              <a:solidFill>
                <a:srgbClr val="000000"/>
              </a:solidFill>
            </a:endParaRP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029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00"/>
                </a:solidFill>
              </a:rPr>
              <a:t>KEY LEARNING POINTS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Follow-up and Review are </a:t>
            </a:r>
            <a:r>
              <a:rPr lang="en-GB" b="1" dirty="0" smtClean="0">
                <a:solidFill>
                  <a:srgbClr val="000000"/>
                </a:solidFill>
              </a:rPr>
              <a:t>part of the same step </a:t>
            </a:r>
            <a:r>
              <a:rPr lang="en-GB" dirty="0" smtClean="0">
                <a:solidFill>
                  <a:srgbClr val="000000"/>
                </a:solidFill>
              </a:rPr>
              <a:t>but have </a:t>
            </a:r>
            <a:r>
              <a:rPr lang="en-GB" b="1" dirty="0" smtClean="0">
                <a:solidFill>
                  <a:srgbClr val="000000"/>
                </a:solidFill>
              </a:rPr>
              <a:t>different purposes</a:t>
            </a:r>
          </a:p>
          <a:p>
            <a:pPr marL="0" indent="0"/>
            <a:endParaRPr lang="en-GB" sz="1000" b="1" dirty="0" smtClean="0">
              <a:solidFill>
                <a:srgbClr val="000000"/>
              </a:solidFill>
            </a:endParaRPr>
          </a:p>
          <a:p>
            <a:pPr marL="0" indent="0"/>
            <a:r>
              <a:rPr lang="en-GB" b="1" dirty="0" smtClean="0">
                <a:solidFill>
                  <a:srgbClr val="000000"/>
                </a:solidFill>
              </a:rPr>
              <a:t>Follow-up: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Checks </a:t>
            </a:r>
            <a:r>
              <a:rPr lang="en-GB" dirty="0">
                <a:solidFill>
                  <a:srgbClr val="000000"/>
                </a:solidFill>
              </a:rPr>
              <a:t>that </a:t>
            </a:r>
            <a:r>
              <a:rPr lang="en-GB" b="1" dirty="0">
                <a:solidFill>
                  <a:srgbClr val="000000"/>
                </a:solidFill>
              </a:rPr>
              <a:t>specific actions </a:t>
            </a:r>
            <a:r>
              <a:rPr lang="en-GB" dirty="0">
                <a:solidFill>
                  <a:srgbClr val="000000"/>
                </a:solidFill>
              </a:rPr>
              <a:t>and </a:t>
            </a:r>
            <a:r>
              <a:rPr lang="en-GB" b="1" dirty="0">
                <a:solidFill>
                  <a:srgbClr val="000000"/>
                </a:solidFill>
              </a:rPr>
              <a:t>referrals </a:t>
            </a:r>
            <a:r>
              <a:rPr lang="en-GB" dirty="0">
                <a:solidFill>
                  <a:srgbClr val="000000"/>
                </a:solidFill>
              </a:rPr>
              <a:t>have been implemented. </a:t>
            </a:r>
            <a:endParaRPr lang="en-GB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It can be done in various ways depending on what’s needed for the case</a:t>
            </a:r>
          </a:p>
          <a:p>
            <a:pPr marL="0" indent="0"/>
            <a:endParaRPr lang="en-GB" sz="1000" b="1" dirty="0" smtClean="0">
              <a:solidFill>
                <a:srgbClr val="000000"/>
              </a:solidFill>
            </a:endParaRPr>
          </a:p>
          <a:p>
            <a:pPr marL="0" indent="0"/>
            <a:r>
              <a:rPr lang="en-GB" b="1" dirty="0" smtClean="0">
                <a:solidFill>
                  <a:srgbClr val="000000"/>
                </a:solidFill>
              </a:rPr>
              <a:t>Review</a:t>
            </a:r>
            <a:r>
              <a:rPr lang="en-GB" dirty="0" smtClean="0">
                <a:solidFill>
                  <a:srgbClr val="000000"/>
                </a:solidFill>
              </a:rPr>
              <a:t> is done periodically at set intervals and looks at how the case plan is progressing and if it needs to change. </a:t>
            </a:r>
            <a:endParaRPr lang="en-GB" dirty="0">
              <a:solidFill>
                <a:srgbClr val="000000"/>
              </a:solidFill>
            </a:endParaRPr>
          </a:p>
          <a:p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411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957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OPTIONAL EXERCISE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rgbClr val="000000"/>
                </a:solidFill>
              </a:rPr>
              <a:t>Tools to Help Us</a:t>
            </a:r>
          </a:p>
          <a:p>
            <a:pPr algn="ctr">
              <a:defRPr/>
            </a:pPr>
            <a:endParaRPr lang="en-GB" sz="36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227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Paper-Based </a:t>
            </a:r>
            <a:r>
              <a:rPr lang="en-GB" b="1">
                <a:solidFill>
                  <a:srgbClr val="000000"/>
                </a:solidFill>
              </a:rPr>
              <a:t>Case Logs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Pros: </a:t>
            </a: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Useful where electricity is unreliable / access to computers is limited</a:t>
            </a:r>
          </a:p>
          <a:p>
            <a:pPr>
              <a:defRPr/>
            </a:pPr>
            <a:endParaRPr lang="en-AU">
              <a:solidFill>
                <a:srgbClr val="000000"/>
              </a:solidFill>
            </a:endParaRPr>
          </a:p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Cons: </a:t>
            </a: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Easily accessible (do not include personal information - use</a:t>
            </a: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reference codes instead)</a:t>
            </a: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Large and cumbersome (cases are just added and not removed) </a:t>
            </a: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Going through the case log can take a lot of time: It is not easy to see which cases are open or closed or to update a risk level </a:t>
            </a:r>
          </a:p>
          <a:p>
            <a:pPr>
              <a:defRPr/>
            </a:pPr>
            <a:endParaRPr lang="en-GB">
              <a:solidFill>
                <a:srgbClr val="000000"/>
              </a:solidFill>
            </a:endParaRPr>
          </a:p>
          <a:p>
            <a:pPr>
              <a:defRPr/>
            </a:pPr>
            <a:endParaRPr lang="en-AU" b="1">
              <a:solidFill>
                <a:srgbClr val="000000"/>
              </a:solidFill>
            </a:endParaRPr>
          </a:p>
          <a:p>
            <a:pPr>
              <a:defRPr/>
            </a:pPr>
            <a:endParaRPr lang="en-GB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045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Electronic Case Logs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Pros: </a:t>
            </a:r>
            <a:r>
              <a:rPr lang="en-AU">
                <a:solidFill>
                  <a:srgbClr val="000000"/>
                </a:solidFill>
              </a:rPr>
              <a:t>If well set-up/structured, filters can be used to easily organise the case load which saves time. </a:t>
            </a:r>
          </a:p>
          <a:p>
            <a:pPr>
              <a:defRPr/>
            </a:pPr>
            <a:endParaRPr lang="en-AU" b="1">
              <a:solidFill>
                <a:srgbClr val="000000"/>
              </a:solidFill>
            </a:endParaRPr>
          </a:p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Cons: </a:t>
            </a:r>
            <a:r>
              <a:rPr lang="en-AU">
                <a:solidFill>
                  <a:srgbClr val="000000"/>
                </a:solidFill>
              </a:rPr>
              <a:t>If not well set-up/structured this is not possible (e.g. if dates are recorded in different formats so cannot be used to prioritise). </a:t>
            </a:r>
          </a:p>
          <a:p>
            <a:pPr>
              <a:defRPr/>
            </a:pPr>
            <a:endParaRPr lang="en-AU">
              <a:solidFill>
                <a:srgbClr val="000000"/>
              </a:solidFill>
            </a:endParaRPr>
          </a:p>
          <a:p>
            <a:pPr>
              <a:buFont typeface="Wingdings" charset="0"/>
              <a:buChar char="ü"/>
              <a:defRPr/>
            </a:pPr>
            <a:r>
              <a:rPr lang="en-AU">
                <a:solidFill>
                  <a:srgbClr val="000000"/>
                </a:solidFill>
              </a:rPr>
              <a:t>Before any data entry take time to agree what information to include, how to enter it, who should do it and how to share it. </a:t>
            </a:r>
          </a:p>
          <a:p>
            <a:pPr>
              <a:buFont typeface="Wingdings" charset="0"/>
              <a:buChar char="ü"/>
              <a:defRPr/>
            </a:pPr>
            <a:r>
              <a:rPr lang="en-AU">
                <a:solidFill>
                  <a:srgbClr val="000000"/>
                </a:solidFill>
              </a:rPr>
              <a:t>Share and regularly update a minimum number of passwords </a:t>
            </a:r>
          </a:p>
          <a:p>
            <a:pPr>
              <a:buFont typeface="Wingdings" charset="0"/>
              <a:buChar char="ü"/>
              <a:defRPr/>
            </a:pPr>
            <a:r>
              <a:rPr lang="en-AU">
                <a:solidFill>
                  <a:srgbClr val="000000"/>
                </a:solidFill>
              </a:rPr>
              <a:t>Authorise only certain people to share or print the document/ </a:t>
            </a: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28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Diaries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5027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Individual caseworkers may need to log the dates for actions they need to take on individual cases (at any step of the case management process) in a diary. </a:t>
            </a:r>
          </a:p>
          <a:p>
            <a:pPr>
              <a:buFontTx/>
              <a:buChar char="•"/>
              <a:defRPr/>
            </a:pPr>
            <a:endParaRPr lang="en-AU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As with case logs there are pros and cons to using paper based or electronic diaries and whether to use either should be carefully considered based on the programme and context. </a:t>
            </a:r>
            <a:endParaRPr lang="en-GB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610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Databases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defRPr/>
            </a:pPr>
            <a:r>
              <a:rPr lang="en-AU">
                <a:solidFill>
                  <a:srgbClr val="000000"/>
                </a:solidFill>
              </a:rPr>
              <a:t>Can be used to: </a:t>
            </a: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Trigger and schedule monitoring and follow-ups</a:t>
            </a:r>
          </a:p>
          <a:p>
            <a:pPr>
              <a:buFontTx/>
              <a:buChar char="•"/>
              <a:defRPr/>
            </a:pPr>
            <a:r>
              <a:rPr lang="en-AU">
                <a:solidFill>
                  <a:srgbClr val="000000"/>
                </a:solidFill>
              </a:rPr>
              <a:t>Track which cases have been allocated to each caseworker. </a:t>
            </a:r>
          </a:p>
          <a:p>
            <a:pPr>
              <a:defRPr/>
            </a:pPr>
            <a:endParaRPr lang="en-AU">
              <a:solidFill>
                <a:srgbClr val="000000"/>
              </a:solidFill>
            </a:endParaRPr>
          </a:p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Interagency Child Protection Information Management System</a:t>
            </a:r>
          </a:p>
          <a:p>
            <a:pPr>
              <a:buFont typeface="Wingdings" charset="0"/>
              <a:buChar char="ü"/>
              <a:defRPr/>
            </a:pPr>
            <a:r>
              <a:rPr lang="en-AU">
                <a:solidFill>
                  <a:srgbClr val="000000"/>
                </a:solidFill>
              </a:rPr>
              <a:t>Timescale targets for particular actions can be programmed in.</a:t>
            </a:r>
          </a:p>
          <a:p>
            <a:pPr>
              <a:buFont typeface="Wingdings" charset="0"/>
              <a:buChar char="ü"/>
              <a:defRPr/>
            </a:pPr>
            <a:r>
              <a:rPr lang="en-AU">
                <a:solidFill>
                  <a:srgbClr val="000000"/>
                </a:solidFill>
              </a:rPr>
              <a:t>These can then be adapted according to individual cases.</a:t>
            </a:r>
          </a:p>
          <a:p>
            <a:pPr>
              <a:buFont typeface="Wingdings" charset="0"/>
              <a:buChar char="ü"/>
              <a:defRPr/>
            </a:pPr>
            <a:r>
              <a:rPr lang="en-AU">
                <a:solidFill>
                  <a:srgbClr val="000000"/>
                </a:solidFill>
              </a:rPr>
              <a:t>Can be used as a monitoring tool for managers. </a:t>
            </a: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870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00"/>
                </a:solidFill>
              </a:rPr>
              <a:t>KEY LEARNING POINTS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0000"/>
                </a:solidFill>
              </a:rPr>
              <a:t>To manage case loads, especially when cases are due for follow-up and review you can use the following tools: </a:t>
            </a:r>
          </a:p>
          <a:p>
            <a:endParaRPr lang="en-GB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Paper-based case logs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Electronic Case Logs (e.g. excel)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Diaries (paper or electronic)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Databases</a:t>
            </a:r>
          </a:p>
          <a:p>
            <a:endParaRPr lang="en-GB" dirty="0">
              <a:solidFill>
                <a:srgbClr val="000000"/>
              </a:solidFill>
            </a:endParaRPr>
          </a:p>
          <a:p>
            <a:r>
              <a:rPr lang="en-GB" dirty="0" smtClean="0">
                <a:solidFill>
                  <a:srgbClr val="000000"/>
                </a:solidFill>
              </a:rPr>
              <a:t>Consider carefully what is most appropriate in your context and with your budgets. </a:t>
            </a:r>
          </a:p>
          <a:p>
            <a:endParaRPr lang="en-GB" dirty="0">
              <a:solidFill>
                <a:srgbClr val="000000"/>
              </a:solidFill>
            </a:endParaRPr>
          </a:p>
          <a:p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9693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5113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AutoShape 31"/>
          <p:cNvSpPr>
            <a:spLocks noChangeArrowheads="1"/>
          </p:cNvSpPr>
          <p:nvPr/>
        </p:nvSpPr>
        <p:spPr bwMode="auto">
          <a:xfrm>
            <a:off x="5638800" y="2795588"/>
            <a:ext cx="3351213" cy="11064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3.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</a:rPr>
              <a:t> Develop an individual </a:t>
            </a: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case plan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</a:rPr>
              <a:t> for each child. 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707" name="AutoShape 29"/>
          <p:cNvSpPr>
            <a:spLocks noChangeArrowheads="1"/>
          </p:cNvSpPr>
          <p:nvPr/>
        </p:nvSpPr>
        <p:spPr bwMode="auto">
          <a:xfrm>
            <a:off x="5435600" y="4578350"/>
            <a:ext cx="3554413" cy="13874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4.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Implement the </a:t>
            </a: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case plan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, including direct support and referral services.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708" name="AutoShape 32"/>
          <p:cNvSpPr>
            <a:spLocks noChangeArrowheads="1"/>
          </p:cNvSpPr>
          <p:nvPr/>
        </p:nvSpPr>
        <p:spPr bwMode="auto">
          <a:xfrm>
            <a:off x="179512" y="5013176"/>
            <a:ext cx="3552825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5.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Follow-up </a:t>
            </a: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and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review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709" name="AutoShape 33"/>
          <p:cNvSpPr>
            <a:spLocks noChangeArrowheads="1"/>
          </p:cNvSpPr>
          <p:nvPr/>
        </p:nvSpPr>
        <p:spPr bwMode="auto">
          <a:xfrm>
            <a:off x="803275" y="3343275"/>
            <a:ext cx="1889125" cy="793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6. Close case 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710" name="AutoShape 28"/>
          <p:cNvSpPr>
            <a:spLocks noChangeArrowheads="1"/>
          </p:cNvSpPr>
          <p:nvPr/>
        </p:nvSpPr>
        <p:spPr bwMode="auto">
          <a:xfrm>
            <a:off x="5435600" y="830263"/>
            <a:ext cx="3554413" cy="13890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2. Assess 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the 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needs of 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individual children and families.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200711" name="AutoShape 34"/>
          <p:cNvCxnSpPr>
            <a:cxnSpLocks noChangeShapeType="1"/>
          </p:cNvCxnSpPr>
          <p:nvPr/>
        </p:nvCxnSpPr>
        <p:spPr bwMode="auto">
          <a:xfrm>
            <a:off x="3903663" y="1419225"/>
            <a:ext cx="13366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2" name="AutoShape 35"/>
          <p:cNvCxnSpPr>
            <a:cxnSpLocks noChangeShapeType="1"/>
          </p:cNvCxnSpPr>
          <p:nvPr/>
        </p:nvCxnSpPr>
        <p:spPr bwMode="auto">
          <a:xfrm flipV="1">
            <a:off x="3592513" y="1855788"/>
            <a:ext cx="1617662" cy="2971800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3" name="AutoShape 36"/>
          <p:cNvCxnSpPr>
            <a:cxnSpLocks noChangeShapeType="1"/>
          </p:cNvCxnSpPr>
          <p:nvPr/>
        </p:nvCxnSpPr>
        <p:spPr bwMode="auto">
          <a:xfrm>
            <a:off x="7213600" y="2355850"/>
            <a:ext cx="0" cy="34448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4" name="AutoShape 37"/>
          <p:cNvCxnSpPr>
            <a:cxnSpLocks noChangeShapeType="1"/>
          </p:cNvCxnSpPr>
          <p:nvPr/>
        </p:nvCxnSpPr>
        <p:spPr bwMode="auto">
          <a:xfrm>
            <a:off x="7243763" y="4137025"/>
            <a:ext cx="0" cy="29686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5" name="AutoShape 38"/>
          <p:cNvCxnSpPr>
            <a:cxnSpLocks noChangeShapeType="1"/>
          </p:cNvCxnSpPr>
          <p:nvPr/>
        </p:nvCxnSpPr>
        <p:spPr bwMode="auto">
          <a:xfrm flipH="1">
            <a:off x="3833813" y="5387975"/>
            <a:ext cx="14763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6" name="AutoShape 40"/>
          <p:cNvCxnSpPr>
            <a:cxnSpLocks noChangeShapeType="1"/>
          </p:cNvCxnSpPr>
          <p:nvPr/>
        </p:nvCxnSpPr>
        <p:spPr bwMode="auto">
          <a:xfrm flipV="1">
            <a:off x="1760538" y="4217988"/>
            <a:ext cx="0" cy="63023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0717" name="AutoShape 27"/>
          <p:cNvSpPr>
            <a:spLocks noChangeArrowheads="1"/>
          </p:cNvSpPr>
          <p:nvPr/>
        </p:nvSpPr>
        <p:spPr bwMode="auto">
          <a:xfrm>
            <a:off x="103188" y="815975"/>
            <a:ext cx="3552825" cy="18002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1. Identify and register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 vulnerable children, including raising awareness among affected communities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10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111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31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2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rgbClr val="000000"/>
                </a:solidFill>
              </a:rPr>
              <a:t>When Progress is Not Occurring</a:t>
            </a:r>
          </a:p>
          <a:p>
            <a:pPr algn="ctr">
              <a:defRPr/>
            </a:pPr>
            <a:endParaRPr lang="en-GB" sz="36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793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Don’t take on all the responsibilities / action points in the plan.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Follow-up with those implementing the plan in-between reviews.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Praise legitimate progress and accomplishments (however small).</a:t>
            </a: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Changing the plan is ok if people disagree with it.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Identify barriers and help address them.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Work with children and families to learn from challenges in addressing problematic behaviour.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It may be necessary to confront obstructive behaviour to find out what the problem is. </a:t>
            </a:r>
          </a:p>
        </p:txBody>
      </p:sp>
    </p:spTree>
    <p:extLst>
      <p:ext uri="{BB962C8B-B14F-4D97-AF65-F5344CB8AC3E}">
        <p14:creationId xmlns:p14="http://schemas.microsoft.com/office/powerpoint/2010/main" val="14510987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9645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3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rgbClr val="000000"/>
                </a:solidFill>
              </a:rPr>
              <a:t>Case Review Meetings</a:t>
            </a:r>
          </a:p>
          <a:p>
            <a:pPr algn="ctr">
              <a:defRPr/>
            </a:pPr>
            <a:endParaRPr lang="en-GB" sz="3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8323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What are Case Conferences? 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497888" cy="4392613"/>
          </a:xfrm>
        </p:spPr>
        <p:txBody>
          <a:bodyPr/>
          <a:lstStyle/>
          <a:p>
            <a:pPr marL="0" indent="0">
              <a:defRPr/>
            </a:pPr>
            <a:endParaRPr lang="en-GB" altLang="en-US" sz="28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A more formal case planning </a:t>
            </a:r>
            <a:r>
              <a:rPr lang="en-GB" sz="2800" dirty="0">
                <a:solidFill>
                  <a:srgbClr val="000000"/>
                </a:solidFill>
              </a:rPr>
              <a:t>or review </a:t>
            </a:r>
            <a:r>
              <a:rPr lang="en-GB" alt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meeting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800" dirty="0">
                <a:solidFill>
                  <a:srgbClr val="000000"/>
                </a:solidFill>
                <a:ea typeface="ＭＳ Ｐゴシック" pitchFamily="34" charset="-128"/>
              </a:rPr>
              <a:t>Usually only used in very complex cases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To </a:t>
            </a:r>
            <a:r>
              <a:rPr lang="en-GB" altLang="en-US" sz="2800" dirty="0">
                <a:solidFill>
                  <a:srgbClr val="000000"/>
                </a:solidFill>
                <a:ea typeface="ＭＳ Ｐゴシック" pitchFamily="34" charset="-128"/>
              </a:rPr>
              <a:t>explore multi-sector / inter-agency service options and to make formal decisions in the best interest of the child. 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Minutes are taken</a:t>
            </a:r>
            <a:endParaRPr lang="en-GB" altLang="en-US" sz="2800" dirty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</a:rPr>
              <a:t>Child </a:t>
            </a:r>
            <a:r>
              <a:rPr lang="en-GB" sz="2800" dirty="0">
                <a:solidFill>
                  <a:srgbClr val="000000"/>
                </a:solidFill>
              </a:rPr>
              <a:t>and family participate in some (but not all) </a:t>
            </a:r>
            <a:endParaRPr lang="en-GB" altLang="en-US" sz="28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endParaRPr lang="en-GB" altLang="en-US" sz="16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en-GB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Case Management Guidelines </a:t>
            </a:r>
          </a:p>
          <a:p>
            <a:pPr>
              <a:defRPr/>
            </a:pPr>
            <a:endParaRPr lang="en-GB" altLang="en-US" sz="28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endParaRPr lang="en-GB" altLang="en-US" sz="28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z="280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507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Case Management Meetings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Internal agency meetings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involving managers/supervisors and caseworkers (not children and families) – weekly if possible.  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Provide an opportunity to: 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Review all open cases (without sharing identifying information)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Compare how different cases are progressing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Discuss various types of response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Share lessons learned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Prioritize certain cases for immediate response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Take joint decisions for complex cases.  </a:t>
            </a:r>
          </a:p>
        </p:txBody>
      </p:sp>
    </p:spTree>
    <p:extLst>
      <p:ext uri="{BB962C8B-B14F-4D97-AF65-F5344CB8AC3E}">
        <p14:creationId xmlns:p14="http://schemas.microsoft.com/office/powerpoint/2010/main" val="19581668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00"/>
                </a:solidFill>
              </a:rPr>
              <a:t>KEY LEARNING POINTS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Case review meetings take place for </a:t>
            </a:r>
            <a:r>
              <a:rPr lang="en-GB" b="1" dirty="0" smtClean="0">
                <a:solidFill>
                  <a:srgbClr val="000000"/>
                </a:solidFill>
              </a:rPr>
              <a:t>all cases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As with case planning meetings, case review meetings </a:t>
            </a:r>
            <a:r>
              <a:rPr lang="en-GB" b="1" dirty="0" smtClean="0">
                <a:solidFill>
                  <a:srgbClr val="000000"/>
                </a:solidFill>
              </a:rPr>
              <a:t>involve the child and family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Caseworkers </a:t>
            </a:r>
            <a:r>
              <a:rPr lang="en-GB" b="1" dirty="0" smtClean="0">
                <a:solidFill>
                  <a:srgbClr val="000000"/>
                </a:solidFill>
              </a:rPr>
              <a:t>need to prepare </a:t>
            </a:r>
            <a:r>
              <a:rPr lang="en-GB" dirty="0" smtClean="0">
                <a:solidFill>
                  <a:srgbClr val="000000"/>
                </a:solidFill>
              </a:rPr>
              <a:t>for case review meetings. 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</a:rPr>
              <a:t>Complex cases </a:t>
            </a:r>
            <a:r>
              <a:rPr lang="en-GB" dirty="0" smtClean="0">
                <a:solidFill>
                  <a:srgbClr val="000000"/>
                </a:solidFill>
              </a:rPr>
              <a:t>may </a:t>
            </a:r>
            <a:r>
              <a:rPr lang="en-GB" dirty="0">
                <a:solidFill>
                  <a:srgbClr val="000000"/>
                </a:solidFill>
              </a:rPr>
              <a:t>require </a:t>
            </a:r>
            <a:r>
              <a:rPr lang="en-GB" dirty="0" smtClean="0">
                <a:solidFill>
                  <a:srgbClr val="000000"/>
                </a:solidFill>
              </a:rPr>
              <a:t>a </a:t>
            </a:r>
            <a:r>
              <a:rPr lang="en-GB" b="1" dirty="0" smtClean="0">
                <a:solidFill>
                  <a:srgbClr val="000000"/>
                </a:solidFill>
              </a:rPr>
              <a:t>case conferences</a:t>
            </a:r>
            <a:r>
              <a:rPr lang="en-GB" dirty="0" smtClean="0">
                <a:solidFill>
                  <a:srgbClr val="000000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rgbClr val="000000"/>
                </a:solidFill>
              </a:rPr>
              <a:t>Case management meetings </a:t>
            </a:r>
            <a:r>
              <a:rPr lang="en-GB" dirty="0" smtClean="0">
                <a:solidFill>
                  <a:srgbClr val="000000"/>
                </a:solidFill>
              </a:rPr>
              <a:t>are internal agency meetings for reviewing case loads and supervision. 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8774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07097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rgbClr val="000000"/>
                </a:solidFill>
              </a:rPr>
              <a:t>Module Aim and Learning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8642350" cy="4392612"/>
          </a:xfrm>
        </p:spPr>
        <p:txBody>
          <a:bodyPr/>
          <a:lstStyle/>
          <a:p>
            <a:pPr>
              <a:defRPr/>
            </a:pPr>
            <a:r>
              <a:rPr lang="en-GB" sz="2000" b="1" dirty="0" smtClean="0">
                <a:solidFill>
                  <a:srgbClr val="000000"/>
                </a:solidFill>
                <a:ea typeface="+mn-ea"/>
              </a:rPr>
              <a:t>Module Aim: </a:t>
            </a:r>
            <a:r>
              <a:rPr lang="en-AU" sz="2000" dirty="0">
                <a:solidFill>
                  <a:srgbClr val="000000"/>
                </a:solidFill>
                <a:ea typeface="+mn-ea"/>
              </a:rPr>
              <a:t>To provide participants with knowledge of the case management step of follow-up and review and the opportunity to practice resolving common problems identified at review</a:t>
            </a:r>
            <a:r>
              <a:rPr lang="en-AU" sz="2000" cap="all" dirty="0" smtClean="0">
                <a:solidFill>
                  <a:srgbClr val="000000"/>
                </a:solidFill>
                <a:ea typeface="+mn-ea"/>
              </a:rPr>
              <a:t>.</a:t>
            </a:r>
          </a:p>
          <a:p>
            <a:pPr>
              <a:defRPr/>
            </a:pPr>
            <a:endParaRPr lang="en-AU" sz="2000" b="1" cap="all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r>
              <a:rPr lang="en-AU" sz="2000" b="1" dirty="0" smtClean="0">
                <a:solidFill>
                  <a:srgbClr val="000000"/>
                </a:solidFill>
                <a:ea typeface="+mn-ea"/>
              </a:rPr>
              <a:t>Learning Outcomes: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rgbClr val="000000"/>
                </a:solidFill>
                <a:ea typeface="+mn-ea"/>
              </a:rPr>
              <a:t>Explain the case management step of follow-up and review.</a:t>
            </a:r>
            <a:endParaRPr lang="en-GB" sz="2000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2000" i="1" dirty="0">
                <a:solidFill>
                  <a:srgbClr val="000000"/>
                </a:solidFill>
                <a:ea typeface="+mn-ea"/>
              </a:rPr>
              <a:t>Know some tools that can be used to manage caseloads requiring follow-up and review. </a:t>
            </a:r>
            <a:endParaRPr lang="en-GB" sz="2000" i="1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rgbClr val="000000"/>
                </a:solidFill>
                <a:ea typeface="+mn-ea"/>
              </a:rPr>
              <a:t>Resolve some common problems that are identified at review.</a:t>
            </a:r>
            <a:endParaRPr lang="en-GB" sz="2000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rgbClr val="000000"/>
                </a:solidFill>
                <a:ea typeface="+mn-ea"/>
              </a:rPr>
              <a:t>Apply best practices for review in relation to </a:t>
            </a:r>
            <a:r>
              <a:rPr lang="en-AU" sz="2000" dirty="0" smtClean="0">
                <a:solidFill>
                  <a:srgbClr val="000000"/>
                </a:solidFill>
                <a:ea typeface="+mn-ea"/>
              </a:rPr>
              <a:t>planning a review meeting.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000" dirty="0" smtClean="0">
                <a:solidFill>
                  <a:srgbClr val="000000"/>
                </a:solidFill>
              </a:rPr>
              <a:t>Know </a:t>
            </a:r>
            <a:r>
              <a:rPr lang="en-GB" sz="2000" dirty="0">
                <a:solidFill>
                  <a:srgbClr val="000000"/>
                </a:solidFill>
              </a:rPr>
              <a:t>the difference between case review and planning meetings, case conferences and case management meetings. </a:t>
            </a:r>
            <a:endParaRPr lang="en-GB" sz="200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000" i="1" dirty="0" smtClean="0">
                <a:solidFill>
                  <a:srgbClr val="000000"/>
                </a:solidFill>
              </a:rPr>
              <a:t>Know </a:t>
            </a:r>
            <a:r>
              <a:rPr lang="en-GB" sz="2000" i="1" dirty="0">
                <a:solidFill>
                  <a:srgbClr val="000000"/>
                </a:solidFill>
              </a:rPr>
              <a:t>the case management forms to be used for certain cases.</a:t>
            </a:r>
            <a:endParaRPr lang="en-GB" sz="2000" dirty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GB" sz="2000" b="1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GB" sz="2000" b="1" dirty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4946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rgbClr val="000000"/>
                </a:solidFill>
              </a:rPr>
              <a:t>Module Aim and Learning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8642350" cy="4392612"/>
          </a:xfrm>
        </p:spPr>
        <p:txBody>
          <a:bodyPr/>
          <a:lstStyle/>
          <a:p>
            <a:pPr>
              <a:defRPr/>
            </a:pPr>
            <a:r>
              <a:rPr lang="en-GB" sz="2000" b="1" dirty="0" smtClean="0">
                <a:solidFill>
                  <a:srgbClr val="000000"/>
                </a:solidFill>
                <a:ea typeface="+mn-ea"/>
              </a:rPr>
              <a:t>Module Aim: </a:t>
            </a:r>
            <a:r>
              <a:rPr lang="en-AU" sz="2000" dirty="0">
                <a:solidFill>
                  <a:srgbClr val="000000"/>
                </a:solidFill>
                <a:ea typeface="+mn-ea"/>
              </a:rPr>
              <a:t>To provide participants with knowledge of the case management step of follow-up and review and the opportunity to practice resolving common problems identified at review</a:t>
            </a:r>
            <a:r>
              <a:rPr lang="en-AU" sz="2000" cap="all" dirty="0" smtClean="0">
                <a:solidFill>
                  <a:srgbClr val="000000"/>
                </a:solidFill>
                <a:ea typeface="+mn-ea"/>
              </a:rPr>
              <a:t>.</a:t>
            </a:r>
          </a:p>
          <a:p>
            <a:pPr>
              <a:defRPr/>
            </a:pPr>
            <a:endParaRPr lang="en-AU" sz="2000" b="1" cap="all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r>
              <a:rPr lang="en-AU" sz="2000" b="1" dirty="0" smtClean="0">
                <a:solidFill>
                  <a:srgbClr val="000000"/>
                </a:solidFill>
                <a:ea typeface="+mn-ea"/>
              </a:rPr>
              <a:t>Learning Outcomes: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rgbClr val="000000"/>
                </a:solidFill>
                <a:ea typeface="+mn-ea"/>
              </a:rPr>
              <a:t>Explain the case management step of follow-up and review.</a:t>
            </a:r>
            <a:endParaRPr lang="en-GB" sz="2000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2000" i="1" dirty="0">
                <a:solidFill>
                  <a:srgbClr val="000000"/>
                </a:solidFill>
                <a:ea typeface="+mn-ea"/>
              </a:rPr>
              <a:t>Know some tools that can be used to manage caseloads requiring follow-up and review. </a:t>
            </a:r>
            <a:endParaRPr lang="en-GB" sz="2000" i="1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rgbClr val="000000"/>
                </a:solidFill>
                <a:ea typeface="+mn-ea"/>
              </a:rPr>
              <a:t>Resolve some common problems that are identified at review.</a:t>
            </a:r>
            <a:endParaRPr lang="en-GB" sz="2000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rgbClr val="000000"/>
                </a:solidFill>
                <a:ea typeface="+mn-ea"/>
              </a:rPr>
              <a:t>Apply best practices for review in relation to </a:t>
            </a:r>
            <a:r>
              <a:rPr lang="en-AU" sz="2000" dirty="0" smtClean="0">
                <a:solidFill>
                  <a:srgbClr val="000000"/>
                </a:solidFill>
                <a:ea typeface="+mn-ea"/>
              </a:rPr>
              <a:t>planning a review meeting.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000" dirty="0" smtClean="0">
                <a:solidFill>
                  <a:srgbClr val="000000"/>
                </a:solidFill>
              </a:rPr>
              <a:t>Know </a:t>
            </a:r>
            <a:r>
              <a:rPr lang="en-GB" sz="2000" dirty="0">
                <a:solidFill>
                  <a:srgbClr val="000000"/>
                </a:solidFill>
              </a:rPr>
              <a:t>the difference between case review and planning meetings, case conferences and case management meetings. </a:t>
            </a:r>
            <a:endParaRPr lang="en-GB" sz="200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000" i="1" dirty="0" smtClean="0">
                <a:solidFill>
                  <a:srgbClr val="000000"/>
                </a:solidFill>
              </a:rPr>
              <a:t>Know </a:t>
            </a:r>
            <a:r>
              <a:rPr lang="en-GB" sz="2000" i="1" dirty="0">
                <a:solidFill>
                  <a:srgbClr val="000000"/>
                </a:solidFill>
              </a:rPr>
              <a:t>the case management forms to be used for certain cases.</a:t>
            </a:r>
            <a:endParaRPr lang="en-GB" sz="2000" dirty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GB" sz="2000" b="1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GB" sz="2000" b="1" dirty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973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1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rgbClr val="000000"/>
                </a:solidFill>
              </a:rPr>
              <a:t>Understanding Follow-Up &amp; Review </a:t>
            </a:r>
          </a:p>
          <a:p>
            <a:pPr algn="ctr">
              <a:defRPr/>
            </a:pPr>
            <a:endParaRPr lang="en-GB" sz="36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597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Follow-Up and Review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888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Part of the same step 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within the case management process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Same objective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: To make sure the case plan is implemented, and continues to be relevant and meet the child’s needs.  </a:t>
            </a:r>
          </a:p>
          <a:p>
            <a:pPr>
              <a:buFontTx/>
              <a:buChar char="•"/>
              <a:defRPr/>
            </a:pPr>
            <a:endParaRPr lang="en-GB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Different purposes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en-GB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Case Management Guidelines: Section 3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1706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</a:rPr>
              <a:t>What Follow-Up Is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</a:rPr>
              <a:t>Carried </a:t>
            </a:r>
            <a:r>
              <a:rPr lang="en-GB" dirty="0">
                <a:solidFill>
                  <a:srgbClr val="000000"/>
                </a:solidFill>
              </a:rPr>
              <a:t>out regularly </a:t>
            </a:r>
            <a:r>
              <a:rPr lang="en-GB" dirty="0" smtClean="0">
                <a:solidFill>
                  <a:srgbClr val="000000"/>
                </a:solidFill>
              </a:rPr>
              <a:t>throughout the </a:t>
            </a:r>
            <a:r>
              <a:rPr lang="en-GB" dirty="0">
                <a:solidFill>
                  <a:srgbClr val="000000"/>
                </a:solidFill>
              </a:rPr>
              <a:t>case management </a:t>
            </a:r>
            <a:r>
              <a:rPr lang="en-GB" dirty="0" smtClean="0">
                <a:solidFill>
                  <a:srgbClr val="000000"/>
                </a:solidFill>
              </a:rPr>
              <a:t>process with </a:t>
            </a:r>
            <a:r>
              <a:rPr lang="en-GB" dirty="0">
                <a:solidFill>
                  <a:srgbClr val="000000"/>
                </a:solidFill>
              </a:rPr>
              <a:t>the child and his/her family and other </a:t>
            </a:r>
            <a:r>
              <a:rPr lang="en-GB" dirty="0" smtClean="0">
                <a:solidFill>
                  <a:srgbClr val="000000"/>
                </a:solidFill>
              </a:rPr>
              <a:t>actors. </a:t>
            </a: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endParaRPr lang="en-GB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</a:rPr>
              <a:t>Checks: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Child </a:t>
            </a:r>
            <a:r>
              <a:rPr lang="en-GB" dirty="0">
                <a:solidFill>
                  <a:srgbClr val="000000"/>
                </a:solidFill>
              </a:rPr>
              <a:t>and </a:t>
            </a:r>
            <a:r>
              <a:rPr lang="en-GB" dirty="0" smtClean="0">
                <a:solidFill>
                  <a:srgbClr val="000000"/>
                </a:solidFill>
              </a:rPr>
              <a:t>family </a:t>
            </a:r>
            <a:r>
              <a:rPr lang="en-GB" dirty="0">
                <a:solidFill>
                  <a:srgbClr val="000000"/>
                </a:solidFill>
              </a:rPr>
              <a:t>are </a:t>
            </a:r>
            <a:r>
              <a:rPr lang="en-GB" b="1" dirty="0">
                <a:solidFill>
                  <a:srgbClr val="000000"/>
                </a:solidFill>
              </a:rPr>
              <a:t>receiving</a:t>
            </a:r>
            <a:r>
              <a:rPr lang="en-GB" dirty="0">
                <a:solidFill>
                  <a:srgbClr val="000000"/>
                </a:solidFill>
              </a:rPr>
              <a:t> appropriate </a:t>
            </a:r>
            <a:r>
              <a:rPr lang="en-GB" dirty="0" smtClean="0">
                <a:solidFill>
                  <a:srgbClr val="000000"/>
                </a:solidFill>
              </a:rPr>
              <a:t>services </a:t>
            </a:r>
            <a:r>
              <a:rPr lang="en-GB" b="1" dirty="0" smtClean="0">
                <a:solidFill>
                  <a:srgbClr val="000000"/>
                </a:solidFill>
              </a:rPr>
              <a:t>to </a:t>
            </a:r>
            <a:r>
              <a:rPr lang="en-GB" b="1" dirty="0">
                <a:solidFill>
                  <a:srgbClr val="000000"/>
                </a:solidFill>
              </a:rPr>
              <a:t>meet their needs</a:t>
            </a:r>
            <a:r>
              <a:rPr lang="en-GB" dirty="0">
                <a:solidFill>
                  <a:srgbClr val="000000"/>
                </a:solidFill>
              </a:rPr>
              <a:t>, as outlined in the case plan.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Situation </a:t>
            </a:r>
            <a:r>
              <a:rPr lang="en-GB" dirty="0">
                <a:solidFill>
                  <a:srgbClr val="000000"/>
                </a:solidFill>
              </a:rPr>
              <a:t>is </a:t>
            </a:r>
            <a:r>
              <a:rPr lang="en-GB" b="1" dirty="0">
                <a:solidFill>
                  <a:srgbClr val="000000"/>
                </a:solidFill>
              </a:rPr>
              <a:t>stable</a:t>
            </a:r>
            <a:r>
              <a:rPr lang="en-GB" dirty="0">
                <a:solidFill>
                  <a:srgbClr val="000000"/>
                </a:solidFill>
              </a:rPr>
              <a:t> and </a:t>
            </a:r>
            <a:r>
              <a:rPr lang="en-GB" b="1" dirty="0">
                <a:solidFill>
                  <a:srgbClr val="000000"/>
                </a:solidFill>
              </a:rPr>
              <a:t>progressing positively </a:t>
            </a:r>
            <a:r>
              <a:rPr lang="en-GB" dirty="0">
                <a:solidFill>
                  <a:srgbClr val="000000"/>
                </a:solidFill>
              </a:rPr>
              <a:t>in line with </a:t>
            </a:r>
            <a:r>
              <a:rPr lang="en-GB" dirty="0" smtClean="0">
                <a:solidFill>
                  <a:srgbClr val="000000"/>
                </a:solidFill>
              </a:rPr>
              <a:t>case </a:t>
            </a:r>
            <a:r>
              <a:rPr lang="en-GB" dirty="0">
                <a:solidFill>
                  <a:srgbClr val="000000"/>
                </a:solidFill>
              </a:rPr>
              <a:t>plan.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</a:rPr>
              <a:t>If </a:t>
            </a:r>
            <a:r>
              <a:rPr lang="en-GB" dirty="0">
                <a:solidFill>
                  <a:srgbClr val="000000"/>
                </a:solidFill>
              </a:rPr>
              <a:t>child or family’s </a:t>
            </a:r>
            <a:r>
              <a:rPr lang="en-GB" b="1" dirty="0" smtClean="0">
                <a:solidFill>
                  <a:srgbClr val="000000"/>
                </a:solidFill>
              </a:rPr>
              <a:t>circumstances have changed. </a:t>
            </a: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endParaRPr lang="en-GB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Case Management Guidelines: Section 3</a:t>
            </a:r>
            <a:endParaRPr lang="en-GB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338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00"/>
                </a:solidFill>
              </a:rPr>
              <a:t>Why Follow-Up is Needed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800" dirty="0" smtClean="0">
              <a:solidFill>
                <a:srgbClr val="000000"/>
              </a:solidFill>
            </a:endParaRPr>
          </a:p>
          <a:p>
            <a:r>
              <a:rPr lang="en-GB" sz="2800" dirty="0" smtClean="0">
                <a:solidFill>
                  <a:srgbClr val="000000"/>
                </a:solidFill>
              </a:rPr>
              <a:t>Follow-up </a:t>
            </a:r>
            <a:r>
              <a:rPr lang="en-GB" sz="2800" dirty="0">
                <a:solidFill>
                  <a:srgbClr val="000000"/>
                </a:solidFill>
              </a:rPr>
              <a:t>is essential to: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0000"/>
                </a:solidFill>
              </a:rPr>
              <a:t>Help caseworkers </a:t>
            </a:r>
            <a:r>
              <a:rPr lang="en-GB" sz="2800" b="1" dirty="0">
                <a:solidFill>
                  <a:srgbClr val="000000"/>
                </a:solidFill>
              </a:rPr>
              <a:t>find out if the case plan is working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0000"/>
                </a:solidFill>
              </a:rPr>
              <a:t>Identify any </a:t>
            </a:r>
            <a:r>
              <a:rPr lang="en-GB" sz="2800" b="1" dirty="0">
                <a:solidFill>
                  <a:srgbClr val="000000"/>
                </a:solidFill>
              </a:rPr>
              <a:t>changes</a:t>
            </a:r>
            <a:r>
              <a:rPr lang="en-GB" sz="2800" dirty="0">
                <a:solidFill>
                  <a:srgbClr val="000000"/>
                </a:solidFill>
              </a:rPr>
              <a:t> in a child or family’s circumstances </a:t>
            </a:r>
            <a:r>
              <a:rPr lang="en-GB" sz="2800" b="1" dirty="0">
                <a:solidFill>
                  <a:srgbClr val="000000"/>
                </a:solidFill>
              </a:rPr>
              <a:t>that might necessitate a review </a:t>
            </a:r>
            <a:r>
              <a:rPr lang="en-GB" sz="2800" dirty="0">
                <a:solidFill>
                  <a:srgbClr val="000000"/>
                </a:solidFill>
              </a:rPr>
              <a:t>and possible change of the case plan.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0000"/>
                </a:solidFill>
              </a:rPr>
              <a:t>Consider </a:t>
            </a:r>
            <a:r>
              <a:rPr lang="en-GB" sz="2800" b="1" dirty="0" smtClean="0">
                <a:solidFill>
                  <a:srgbClr val="000000"/>
                </a:solidFill>
              </a:rPr>
              <a:t>if risk </a:t>
            </a:r>
            <a:r>
              <a:rPr lang="en-GB" sz="2800" b="1" dirty="0">
                <a:solidFill>
                  <a:srgbClr val="000000"/>
                </a:solidFill>
              </a:rPr>
              <a:t>factors have increased </a:t>
            </a:r>
            <a:r>
              <a:rPr lang="en-GB" sz="2800" dirty="0">
                <a:solidFill>
                  <a:srgbClr val="000000"/>
                </a:solidFill>
              </a:rPr>
              <a:t>and if so </a:t>
            </a:r>
            <a:r>
              <a:rPr lang="en-GB" sz="2800" b="1" dirty="0">
                <a:solidFill>
                  <a:srgbClr val="000000"/>
                </a:solidFill>
              </a:rPr>
              <a:t>other urgent actions</a:t>
            </a:r>
            <a:r>
              <a:rPr lang="en-GB" sz="2800" dirty="0">
                <a:solidFill>
                  <a:srgbClr val="000000"/>
                </a:solidFill>
              </a:rPr>
              <a:t> may be necessary.</a:t>
            </a:r>
          </a:p>
          <a:p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06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solidFill>
                  <a:srgbClr val="000000"/>
                </a:solidFill>
              </a:rPr>
              <a:t>How do you ‘follow-up’ where you work?</a:t>
            </a:r>
          </a:p>
        </p:txBody>
      </p:sp>
      <p:sp>
        <p:nvSpPr>
          <p:cNvPr id="7171" name="Text Placeholder 3"/>
          <p:cNvSpPr>
            <a:spLocks noGrp="1"/>
          </p:cNvSpPr>
          <p:nvPr>
            <p:ph type="body" idx="1"/>
          </p:nvPr>
        </p:nvSpPr>
        <p:spPr>
          <a:xfrm>
            <a:off x="323850" y="1196975"/>
            <a:ext cx="4040188" cy="639763"/>
          </a:xfrm>
        </p:spPr>
        <p:txBody>
          <a:bodyPr/>
          <a:lstStyle/>
          <a:p>
            <a:r>
              <a:rPr lang="en-US" altLang="en-US" dirty="0" smtClean="0">
                <a:solidFill>
                  <a:srgbClr val="000000"/>
                </a:solidFill>
              </a:rPr>
              <a:t>Scheduled Home visits</a:t>
            </a:r>
          </a:p>
        </p:txBody>
      </p:sp>
      <p:sp>
        <p:nvSpPr>
          <p:cNvPr id="7172" name="Content Placeholder 2"/>
          <p:cNvSpPr>
            <a:spLocks noGrp="1"/>
          </p:cNvSpPr>
          <p:nvPr>
            <p:ph sz="half" idx="2"/>
          </p:nvPr>
        </p:nvSpPr>
        <p:spPr>
          <a:xfrm>
            <a:off x="0" y="1844675"/>
            <a:ext cx="4497388" cy="5013325"/>
          </a:xfrm>
        </p:spPr>
        <p:txBody>
          <a:bodyPr/>
          <a:lstStyle/>
          <a:p>
            <a:pPr marL="0" indent="0"/>
            <a:r>
              <a:rPr lang="en-US" altLang="en-US" dirty="0" smtClean="0">
                <a:solidFill>
                  <a:srgbClr val="000000"/>
                </a:solidFill>
              </a:rPr>
              <a:t>May be part of the implementation plan for direct service delivery or routine monitoring </a:t>
            </a:r>
          </a:p>
          <a:p>
            <a:pPr marL="0" indent="0"/>
            <a:endParaRPr lang="en-US" altLang="en-US" dirty="0" smtClean="0">
              <a:solidFill>
                <a:srgbClr val="000000"/>
              </a:solidFill>
            </a:endParaRPr>
          </a:p>
          <a:p>
            <a:pPr marL="0" indent="0"/>
            <a:endParaRPr lang="en-US" altLang="en-US" dirty="0" smtClean="0">
              <a:solidFill>
                <a:srgbClr val="000000"/>
              </a:solidFill>
            </a:endParaRPr>
          </a:p>
          <a:p>
            <a:pPr marL="0" indent="0"/>
            <a:endParaRPr lang="en-US" altLang="en-US" dirty="0" smtClean="0">
              <a:solidFill>
                <a:srgbClr val="000000"/>
              </a:solidFill>
            </a:endParaRPr>
          </a:p>
        </p:txBody>
      </p:sp>
      <p:sp>
        <p:nvSpPr>
          <p:cNvPr id="717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3438" y="1268413"/>
            <a:ext cx="4041775" cy="639762"/>
          </a:xfrm>
        </p:spPr>
        <p:txBody>
          <a:bodyPr/>
          <a:lstStyle/>
          <a:p>
            <a:r>
              <a:rPr lang="en-US" altLang="en-US" dirty="0" smtClean="0">
                <a:solidFill>
                  <a:srgbClr val="000000"/>
                </a:solidFill>
              </a:rPr>
              <a:t>Ad hoc home visits</a:t>
            </a:r>
          </a:p>
        </p:txBody>
      </p:sp>
      <p:sp>
        <p:nvSpPr>
          <p:cNvPr id="7174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44675"/>
            <a:ext cx="4498975" cy="4281488"/>
          </a:xfrm>
        </p:spPr>
        <p:txBody>
          <a:bodyPr/>
          <a:lstStyle/>
          <a:p>
            <a:pPr marL="0" indent="0"/>
            <a:r>
              <a:rPr lang="en-US" altLang="en-US" dirty="0" smtClean="0">
                <a:solidFill>
                  <a:srgbClr val="000000"/>
                </a:solidFill>
              </a:rPr>
              <a:t>These are specifically useful where the child’s home environment is volatile</a:t>
            </a:r>
          </a:p>
          <a:p>
            <a:pPr marL="0" indent="0"/>
            <a:endParaRPr lang="en-US" altLang="en-US" dirty="0" smtClean="0">
              <a:solidFill>
                <a:srgbClr val="000000"/>
              </a:solidFill>
            </a:endParaRPr>
          </a:p>
        </p:txBody>
      </p:sp>
      <p:pic>
        <p:nvPicPr>
          <p:cNvPr id="7175" name="Picture 6" descr="Home Visit Needed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924175"/>
            <a:ext cx="43561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57563"/>
            <a:ext cx="426720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0130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solidFill>
                  <a:srgbClr val="000000"/>
                </a:solidFill>
              </a:rPr>
              <a:t>How do you ‘follow-up’ where you work? </a:t>
            </a:r>
          </a:p>
        </p:txBody>
      </p:sp>
      <p:sp>
        <p:nvSpPr>
          <p:cNvPr id="8195" name="Text Placeholder 3"/>
          <p:cNvSpPr>
            <a:spLocks noGrp="1"/>
          </p:cNvSpPr>
          <p:nvPr>
            <p:ph type="body" idx="1"/>
          </p:nvPr>
        </p:nvSpPr>
        <p:spPr>
          <a:xfrm>
            <a:off x="323850" y="1196975"/>
            <a:ext cx="4040188" cy="639763"/>
          </a:xfrm>
        </p:spPr>
        <p:txBody>
          <a:bodyPr/>
          <a:lstStyle/>
          <a:p>
            <a:r>
              <a:rPr lang="en-US" altLang="en-US" dirty="0" smtClean="0">
                <a:solidFill>
                  <a:srgbClr val="000000"/>
                </a:solidFill>
              </a:rPr>
              <a:t>Phone calls</a:t>
            </a:r>
          </a:p>
        </p:txBody>
      </p:sp>
      <p:sp>
        <p:nvSpPr>
          <p:cNvPr id="8196" name="Content Placeholder 2"/>
          <p:cNvSpPr>
            <a:spLocks noGrp="1"/>
          </p:cNvSpPr>
          <p:nvPr>
            <p:ph sz="half" idx="2"/>
          </p:nvPr>
        </p:nvSpPr>
        <p:spPr>
          <a:xfrm>
            <a:off x="0" y="1844675"/>
            <a:ext cx="4716463" cy="5013325"/>
          </a:xfrm>
        </p:spPr>
        <p:txBody>
          <a:bodyPr/>
          <a:lstStyle/>
          <a:p>
            <a:pPr marL="0" indent="0"/>
            <a:r>
              <a:rPr lang="en-US" altLang="en-US" dirty="0" smtClean="0">
                <a:solidFill>
                  <a:srgbClr val="000000"/>
                </a:solidFill>
              </a:rPr>
              <a:t>May be part of the implementation plan for direct service delivery or routine monitoring</a:t>
            </a:r>
          </a:p>
          <a:p>
            <a:pPr marL="0" indent="0"/>
            <a:r>
              <a:rPr lang="en-US" altLang="en-US" dirty="0" smtClean="0">
                <a:solidFill>
                  <a:srgbClr val="000000"/>
                </a:solidFill>
              </a:rPr>
              <a:t> </a:t>
            </a:r>
          </a:p>
          <a:p>
            <a:pPr marL="0" indent="0"/>
            <a:endParaRPr lang="en-US" altLang="en-US" dirty="0" smtClean="0">
              <a:solidFill>
                <a:srgbClr val="000000"/>
              </a:solidFill>
            </a:endParaRPr>
          </a:p>
        </p:txBody>
      </p:sp>
      <p:sp>
        <p:nvSpPr>
          <p:cNvPr id="819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3438" y="1268413"/>
            <a:ext cx="4041775" cy="639762"/>
          </a:xfrm>
        </p:spPr>
        <p:txBody>
          <a:bodyPr/>
          <a:lstStyle/>
          <a:p>
            <a:r>
              <a:rPr lang="en-US" altLang="en-US" dirty="0" smtClean="0">
                <a:solidFill>
                  <a:srgbClr val="000000"/>
                </a:solidFill>
              </a:rPr>
              <a:t>Confirmation from relevant service provider</a:t>
            </a:r>
          </a:p>
        </p:txBody>
      </p:sp>
      <p:sp>
        <p:nvSpPr>
          <p:cNvPr id="8198" name="Content Placeholder 5"/>
          <p:cNvSpPr>
            <a:spLocks noGrp="1"/>
          </p:cNvSpPr>
          <p:nvPr>
            <p:ph sz="quarter" idx="4"/>
          </p:nvPr>
        </p:nvSpPr>
        <p:spPr>
          <a:xfrm>
            <a:off x="4716463" y="1844675"/>
            <a:ext cx="4427537" cy="4281488"/>
          </a:xfrm>
        </p:spPr>
        <p:txBody>
          <a:bodyPr/>
          <a:lstStyle/>
          <a:p>
            <a:pPr marL="0" indent="0"/>
            <a:r>
              <a:rPr lang="en-US" altLang="en-US" dirty="0" smtClean="0">
                <a:solidFill>
                  <a:srgbClr val="000000"/>
                </a:solidFill>
              </a:rPr>
              <a:t>These are specifically useful where the child’s home environment is volatile</a:t>
            </a:r>
          </a:p>
          <a:p>
            <a:pPr marL="0" indent="0"/>
            <a:endParaRPr lang="en-US" altLang="en-US" dirty="0" smtClean="0">
              <a:solidFill>
                <a:srgbClr val="000000"/>
              </a:solidFill>
            </a:endParaRPr>
          </a:p>
          <a:p>
            <a:pPr marL="0" indent="0"/>
            <a:r>
              <a:rPr lang="en-US" altLang="en-US" b="1" dirty="0" smtClean="0">
                <a:solidFill>
                  <a:srgbClr val="000000"/>
                </a:solidFill>
              </a:rPr>
              <a:t>Informal community based follow up activities</a:t>
            </a:r>
          </a:p>
          <a:p>
            <a:pPr marL="0" indent="0"/>
            <a:r>
              <a:rPr lang="en-US" altLang="en-US" dirty="0" smtClean="0">
                <a:solidFill>
                  <a:srgbClr val="000000"/>
                </a:solidFill>
              </a:rPr>
              <a:t>With the child and family’s consent, ask other people close to the family how the child is doing.</a:t>
            </a:r>
          </a:p>
          <a:p>
            <a:pPr marL="0" indent="0"/>
            <a:endParaRPr lang="en-US" altLang="en-US" dirty="0" smtClean="0">
              <a:solidFill>
                <a:srgbClr val="000000"/>
              </a:solidFill>
            </a:endParaRPr>
          </a:p>
          <a:p>
            <a:pPr marL="0" indent="0"/>
            <a:r>
              <a:rPr lang="en-US" altLang="en-US" b="1" dirty="0" smtClean="0">
                <a:solidFill>
                  <a:srgbClr val="000000"/>
                </a:solidFill>
              </a:rPr>
              <a:t>Meetings with Child and Family</a:t>
            </a:r>
          </a:p>
        </p:txBody>
      </p:sp>
      <p:pic>
        <p:nvPicPr>
          <p:cNvPr id="8199" name="Picture 8" descr="http://www.childhelplineinternational.org/media/22817/chi_call_centre_fin_600pxw.jpg.ashx?width=565&amp;maxheight=315&amp;scale=both&amp;mode=cr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97200"/>
            <a:ext cx="416718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090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1421</Words>
  <Application>Microsoft Macintosh PowerPoint</Application>
  <PresentationFormat>On-screen Show (4:3)</PresentationFormat>
  <Paragraphs>183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Default Design</vt:lpstr>
      <vt:lpstr>PowerPoint Presentation</vt:lpstr>
      <vt:lpstr>PowerPoint Presentation</vt:lpstr>
      <vt:lpstr>Module Aim and Learning Outcomes</vt:lpstr>
      <vt:lpstr>EXERCISE 1</vt:lpstr>
      <vt:lpstr>Follow-Up and Review</vt:lpstr>
      <vt:lpstr>What Follow-Up Is</vt:lpstr>
      <vt:lpstr>Why Follow-Up is Needed</vt:lpstr>
      <vt:lpstr>How do you ‘follow-up’ where you work?</vt:lpstr>
      <vt:lpstr>How do you ‘follow-up’ where you work? </vt:lpstr>
      <vt:lpstr>Review</vt:lpstr>
      <vt:lpstr>KEY LEARNING POINTS</vt:lpstr>
      <vt:lpstr>PowerPoint Presentation</vt:lpstr>
      <vt:lpstr>OPTIONAL EXERCISE</vt:lpstr>
      <vt:lpstr>Paper-Based Case Logs</vt:lpstr>
      <vt:lpstr>Electronic Case Logs</vt:lpstr>
      <vt:lpstr>Diaries</vt:lpstr>
      <vt:lpstr>Databases</vt:lpstr>
      <vt:lpstr>KEY LEARNING POINTS</vt:lpstr>
      <vt:lpstr>PowerPoint Presentation</vt:lpstr>
      <vt:lpstr>EXERCISE 2</vt:lpstr>
      <vt:lpstr>KEY LEARNING POINTS</vt:lpstr>
      <vt:lpstr>PowerPoint Presentation</vt:lpstr>
      <vt:lpstr>EXERCISE 3</vt:lpstr>
      <vt:lpstr>What are Case Conferences? </vt:lpstr>
      <vt:lpstr>Case Management Meetings</vt:lpstr>
      <vt:lpstr>KEY LEARNING POINTS</vt:lpstr>
      <vt:lpstr>PowerPoint Presentation</vt:lpstr>
      <vt:lpstr>Module Aim and Learning Outcomes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Camilla Jones</dc:creator>
  <cp:lastModifiedBy>Sandra Maignant</cp:lastModifiedBy>
  <cp:revision>19</cp:revision>
  <dcterms:created xsi:type="dcterms:W3CDTF">2014-02-04T13:14:34Z</dcterms:created>
  <dcterms:modified xsi:type="dcterms:W3CDTF">2014-06-04T16:16:50Z</dcterms:modified>
</cp:coreProperties>
</file>