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0"/>
  </p:notesMasterIdLst>
  <p:sldIdLst>
    <p:sldId id="257" r:id="rId2"/>
    <p:sldId id="259" r:id="rId3"/>
    <p:sldId id="329" r:id="rId4"/>
    <p:sldId id="317" r:id="rId5"/>
    <p:sldId id="261" r:id="rId6"/>
    <p:sldId id="318" r:id="rId7"/>
    <p:sldId id="319" r:id="rId8"/>
    <p:sldId id="320" r:id="rId9"/>
    <p:sldId id="321" r:id="rId10"/>
    <p:sldId id="308" r:id="rId11"/>
    <p:sldId id="316" r:id="rId12"/>
    <p:sldId id="262" r:id="rId13"/>
    <p:sldId id="309" r:id="rId14"/>
    <p:sldId id="263" r:id="rId15"/>
    <p:sldId id="264" r:id="rId16"/>
    <p:sldId id="299" r:id="rId17"/>
    <p:sldId id="271" r:id="rId18"/>
    <p:sldId id="272" r:id="rId19"/>
    <p:sldId id="273" r:id="rId20"/>
    <p:sldId id="274" r:id="rId21"/>
    <p:sldId id="275" r:id="rId22"/>
    <p:sldId id="276" r:id="rId23"/>
    <p:sldId id="277" r:id="rId24"/>
    <p:sldId id="278" r:id="rId25"/>
    <p:sldId id="279" r:id="rId26"/>
    <p:sldId id="280" r:id="rId27"/>
    <p:sldId id="281" r:id="rId28"/>
    <p:sldId id="301" r:id="rId29"/>
    <p:sldId id="287" r:id="rId30"/>
    <p:sldId id="288" r:id="rId31"/>
    <p:sldId id="289" r:id="rId32"/>
    <p:sldId id="290" r:id="rId33"/>
    <p:sldId id="291" r:id="rId34"/>
    <p:sldId id="292" r:id="rId35"/>
    <p:sldId id="293" r:id="rId36"/>
    <p:sldId id="303" r:id="rId37"/>
    <p:sldId id="322" r:id="rId38"/>
    <p:sldId id="323" r:id="rId39"/>
    <p:sldId id="324" r:id="rId40"/>
    <p:sldId id="325" r:id="rId41"/>
    <p:sldId id="326" r:id="rId42"/>
    <p:sldId id="327" r:id="rId43"/>
    <p:sldId id="294" r:id="rId44"/>
    <p:sldId id="295" r:id="rId45"/>
    <p:sldId id="297" r:id="rId46"/>
    <p:sldId id="298" r:id="rId47"/>
    <p:sldId id="304" r:id="rId48"/>
    <p:sldId id="330" r:id="rId4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2" autoAdjust="0"/>
    <p:restoredTop sz="94569" autoAdjust="0"/>
  </p:normalViewPr>
  <p:slideViewPr>
    <p:cSldViewPr>
      <p:cViewPr varScale="1">
        <p:scale>
          <a:sx n="89" d="100"/>
          <a:sy n="89" d="100"/>
        </p:scale>
        <p:origin x="-1592" y="-96"/>
      </p:cViewPr>
      <p:guideLst>
        <p:guide orient="horz" pos="2160"/>
        <p:guide pos="2880"/>
      </p:guideLst>
    </p:cSldViewPr>
  </p:slideViewPr>
  <p:outlineViewPr>
    <p:cViewPr>
      <p:scale>
        <a:sx n="33" d="100"/>
        <a:sy n="33" d="100"/>
      </p:scale>
      <p:origin x="0" y="66504"/>
    </p:cViewPr>
  </p:outlineViewPr>
  <p:notesTextViewPr>
    <p:cViewPr>
      <p:scale>
        <a:sx n="1" d="1"/>
        <a:sy n="1" d="1"/>
      </p:scale>
      <p:origin x="0" y="0"/>
    </p:cViewPr>
  </p:notesTextViewPr>
  <p:sorterViewPr>
    <p:cViewPr>
      <p:scale>
        <a:sx n="100" d="100"/>
        <a:sy n="100" d="100"/>
      </p:scale>
      <p:origin x="0" y="588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notesMaster" Target="notesMasters/notesMaster1.xml"/><Relationship Id="rId51" Type="http://schemas.openxmlformats.org/officeDocument/2006/relationships/printerSettings" Target="printerSettings/printerSettings1.bin"/><Relationship Id="rId52" Type="http://schemas.openxmlformats.org/officeDocument/2006/relationships/presProps" Target="presProps.xml"/><Relationship Id="rId53" Type="http://schemas.openxmlformats.org/officeDocument/2006/relationships/viewProps" Target="viewProps.xml"/><Relationship Id="rId54" Type="http://schemas.openxmlformats.org/officeDocument/2006/relationships/theme" Target="theme/theme1.xml"/><Relationship Id="rId55"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ADC0C9-DDFB-497C-B19C-B060DEC24995}" type="datetimeFigureOut">
              <a:rPr lang="en-GB" smtClean="0"/>
              <a:t>06/06/2014</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E4B4C6C-8A0E-436C-829E-E8337FCE3D4F}" type="slidenum">
              <a:rPr lang="en-GB" smtClean="0"/>
              <a:t>‹#›</a:t>
            </a:fld>
            <a:endParaRPr lang="en-GB"/>
          </a:p>
        </p:txBody>
      </p:sp>
    </p:spTree>
    <p:extLst>
      <p:ext uri="{BB962C8B-B14F-4D97-AF65-F5344CB8AC3E}">
        <p14:creationId xmlns:p14="http://schemas.microsoft.com/office/powerpoint/2010/main" val="41501208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3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3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ea typeface="ＭＳ Ｐゴシック" pitchFamily="34" charset="-128"/>
            </a:endParaRPr>
          </a:p>
        </p:txBody>
      </p:sp>
      <p:sp>
        <p:nvSpPr>
          <p:cNvPr id="4331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BC346D46-4C7F-4C3E-89F1-0ECEAF8D9C89}" type="slidenum">
              <a:rPr lang="en-GB" altLang="en-US">
                <a:solidFill>
                  <a:prstClr val="black"/>
                </a:solidFill>
                <a:latin typeface="Arial" charset="0"/>
              </a:rPr>
              <a:pPr eaLnBrk="1" hangingPunct="1">
                <a:spcBef>
                  <a:spcPct val="0"/>
                </a:spcBef>
              </a:pPr>
              <a:t>19</a:t>
            </a:fld>
            <a:endParaRPr lang="en-GB" altLang="en-US">
              <a:solidFill>
                <a:prstClr val="black"/>
              </a:solidFill>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4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4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ea typeface="ＭＳ Ｐゴシック" pitchFamily="34" charset="-128"/>
            </a:endParaRPr>
          </a:p>
        </p:txBody>
      </p:sp>
      <p:sp>
        <p:nvSpPr>
          <p:cNvPr id="4341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15D84668-CBFD-4B96-82A5-14BDD1258D1E}" type="slidenum">
              <a:rPr lang="en-GB" altLang="en-US">
                <a:solidFill>
                  <a:prstClr val="black"/>
                </a:solidFill>
                <a:latin typeface="Arial" charset="0"/>
              </a:rPr>
              <a:pPr eaLnBrk="1" hangingPunct="1">
                <a:spcBef>
                  <a:spcPct val="0"/>
                </a:spcBef>
              </a:pPr>
              <a:t>20</a:t>
            </a:fld>
            <a:endParaRPr lang="en-GB" altLang="en-US">
              <a:solidFill>
                <a:prstClr val="black"/>
              </a:solidFill>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5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5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smtClean="0">
              <a:ea typeface="ＭＳ Ｐゴシック" pitchFamily="34" charset="-128"/>
            </a:endParaRPr>
          </a:p>
        </p:txBody>
      </p:sp>
      <p:sp>
        <p:nvSpPr>
          <p:cNvPr id="4352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2042C7EF-9F3B-4DCA-B4A4-06B44A764990}" type="slidenum">
              <a:rPr lang="en-GB" altLang="en-US">
                <a:solidFill>
                  <a:prstClr val="black"/>
                </a:solidFill>
                <a:latin typeface="Arial" charset="0"/>
              </a:rPr>
              <a:pPr eaLnBrk="1" hangingPunct="1">
                <a:spcBef>
                  <a:spcPct val="0"/>
                </a:spcBef>
              </a:pPr>
              <a:t>21</a:t>
            </a:fld>
            <a:endParaRPr lang="en-GB" altLang="en-US">
              <a:solidFill>
                <a:prstClr val="black"/>
              </a:solidFill>
              <a:latin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6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6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ea typeface="ＭＳ Ｐゴシック" pitchFamily="34" charset="-128"/>
            </a:endParaRPr>
          </a:p>
        </p:txBody>
      </p:sp>
      <p:sp>
        <p:nvSpPr>
          <p:cNvPr id="4362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0DEB097C-23BF-4AAB-B291-72381FDC8C92}" type="slidenum">
              <a:rPr lang="en-GB" altLang="en-US">
                <a:solidFill>
                  <a:prstClr val="black"/>
                </a:solidFill>
                <a:latin typeface="Arial" charset="0"/>
              </a:rPr>
              <a:pPr eaLnBrk="1" hangingPunct="1">
                <a:spcBef>
                  <a:spcPct val="0"/>
                </a:spcBef>
              </a:pPr>
              <a:t>31</a:t>
            </a:fld>
            <a:endParaRPr lang="en-GB" altLang="en-US">
              <a:solidFill>
                <a:prstClr val="black"/>
              </a:solidFill>
              <a:latin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7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ea typeface="ＭＳ Ｐゴシック" pitchFamily="34" charset="-128"/>
            </a:endParaRPr>
          </a:p>
        </p:txBody>
      </p:sp>
      <p:sp>
        <p:nvSpPr>
          <p:cNvPr id="4372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001FEE2D-E9E2-4D45-AC65-C84ED7511912}" type="slidenum">
              <a:rPr lang="en-GB" altLang="en-US">
                <a:solidFill>
                  <a:prstClr val="black"/>
                </a:solidFill>
                <a:latin typeface="Arial" charset="0"/>
              </a:rPr>
              <a:pPr eaLnBrk="1" hangingPunct="1">
                <a:spcBef>
                  <a:spcPct val="0"/>
                </a:spcBef>
              </a:pPr>
              <a:t>32</a:t>
            </a:fld>
            <a:endParaRPr lang="en-GB" altLang="en-US">
              <a:solidFill>
                <a:prstClr val="black"/>
              </a:solidFill>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AU"/>
          </a:p>
        </p:txBody>
      </p:sp>
    </p:spTree>
    <p:extLst>
      <p:ext uri="{BB962C8B-B14F-4D97-AF65-F5344CB8AC3E}">
        <p14:creationId xmlns:p14="http://schemas.microsoft.com/office/powerpoint/2010/main" val="22096784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32802277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084888" y="836613"/>
            <a:ext cx="1943100" cy="5256212"/>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250825" y="836613"/>
            <a:ext cx="5681663" cy="52562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1565025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9892871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8458403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250825" y="1700213"/>
            <a:ext cx="3811588"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214813" y="1700213"/>
            <a:ext cx="3813175"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18636427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31885191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31806457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9960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063995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AU"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46804604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50825" y="836613"/>
            <a:ext cx="7777163" cy="72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bodyPr>
          <a:lstStyle/>
          <a:p>
            <a:pPr lvl="0"/>
            <a:r>
              <a:rPr lang="en-AU"/>
              <a:t>Click to edit Master title style</a:t>
            </a:r>
          </a:p>
        </p:txBody>
      </p:sp>
      <p:sp>
        <p:nvSpPr>
          <p:cNvPr id="1027" name="Rectangle 3"/>
          <p:cNvSpPr>
            <a:spLocks noGrp="1" noChangeArrowheads="1"/>
          </p:cNvSpPr>
          <p:nvPr>
            <p:ph type="body" idx="1"/>
          </p:nvPr>
        </p:nvSpPr>
        <p:spPr bwMode="auto">
          <a:xfrm>
            <a:off x="250825" y="1700213"/>
            <a:ext cx="7777163" cy="4392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t" anchorCtr="0" compatLnSpc="1">
            <a:prstTxWarp prst="textNoShape">
              <a:avLst/>
            </a:prstTxWarp>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p>
        </p:txBody>
      </p:sp>
      <p:sp>
        <p:nvSpPr>
          <p:cNvPr id="1028" name="Rectangle 7"/>
          <p:cNvSpPr>
            <a:spLocks noChangeArrowheads="1"/>
          </p:cNvSpPr>
          <p:nvPr userDrawn="1"/>
        </p:nvSpPr>
        <p:spPr bwMode="auto">
          <a:xfrm>
            <a:off x="0" y="333375"/>
            <a:ext cx="7667625" cy="358775"/>
          </a:xfrm>
          <a:prstGeom prst="rect">
            <a:avLst/>
          </a:prstGeom>
          <a:gradFill rotWithShape="1">
            <a:gsLst>
              <a:gs pos="0">
                <a:srgbClr val="3399FF"/>
              </a:gs>
              <a:gs pos="100000">
                <a:schemeClr val="bg1"/>
              </a:gs>
            </a:gsLst>
            <a:lin ang="0" scaled="1"/>
          </a:gradFill>
          <a:ln>
            <a:noFill/>
          </a:ln>
          <a:effectLst/>
          <a:extLst>
            <a:ext uri="{91240B29-F687-4f45-9708-019B960494DF}">
              <a14:hiddenLine xmlns:a14="http://schemas.microsoft.com/office/drawing/2010/main" w="9525">
                <a:solidFill>
                  <a:srgbClr val="33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defRPr/>
            </a:pPr>
            <a:endParaRPr lang="en-US" altLang="en-US" smtClean="0">
              <a:solidFill>
                <a:srgbClr val="000000"/>
              </a:solidFill>
            </a:endParaRPr>
          </a:p>
        </p:txBody>
      </p:sp>
      <p:sp>
        <p:nvSpPr>
          <p:cNvPr id="1029" name="Rectangle 8"/>
          <p:cNvSpPr>
            <a:spLocks noChangeArrowheads="1"/>
          </p:cNvSpPr>
          <p:nvPr userDrawn="1"/>
        </p:nvSpPr>
        <p:spPr bwMode="auto">
          <a:xfrm>
            <a:off x="1042988" y="6237288"/>
            <a:ext cx="8101012" cy="358775"/>
          </a:xfrm>
          <a:prstGeom prst="rect">
            <a:avLst/>
          </a:prstGeom>
          <a:gradFill rotWithShape="1">
            <a:gsLst>
              <a:gs pos="0">
                <a:schemeClr val="bg1"/>
              </a:gs>
              <a:gs pos="100000">
                <a:srgbClr val="3399FF"/>
              </a:gs>
            </a:gsLst>
            <a:lin ang="0" scaled="1"/>
          </a:gradFill>
          <a:ln>
            <a:noFill/>
          </a:ln>
          <a:effectLst/>
          <a:extLst>
            <a:ext uri="{91240B29-F687-4f45-9708-019B960494DF}">
              <a14:hiddenLine xmlns:a14="http://schemas.microsoft.com/office/drawing/2010/main" w="9525">
                <a:solidFill>
                  <a:srgbClr val="33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defRPr/>
            </a:pPr>
            <a:endParaRPr lang="en-US" altLang="en-US" smtClean="0">
              <a:solidFill>
                <a:srgbClr val="000000"/>
              </a:solidFill>
            </a:endParaRPr>
          </a:p>
        </p:txBody>
      </p:sp>
      <p:pic>
        <p:nvPicPr>
          <p:cNvPr id="1030" name="Picture 12"/>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07950" y="6016625"/>
            <a:ext cx="1368425"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9500148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0" fontAlgn="base" hangingPunct="0">
        <a:spcBef>
          <a:spcPct val="0"/>
        </a:spcBef>
        <a:spcAft>
          <a:spcPct val="0"/>
        </a:spcAft>
        <a:defRPr sz="3200">
          <a:solidFill>
            <a:schemeClr val="tx2"/>
          </a:solidFill>
          <a:latin typeface="+mj-lt"/>
          <a:ea typeface="ＭＳ Ｐゴシック" charset="0"/>
          <a:cs typeface="+mj-cs"/>
        </a:defRPr>
      </a:lvl1pPr>
      <a:lvl2pPr algn="l" rtl="0" eaLnBrk="0" fontAlgn="base" hangingPunct="0">
        <a:spcBef>
          <a:spcPct val="0"/>
        </a:spcBef>
        <a:spcAft>
          <a:spcPct val="0"/>
        </a:spcAft>
        <a:defRPr sz="3200">
          <a:solidFill>
            <a:schemeClr val="tx2"/>
          </a:solidFill>
          <a:latin typeface="Calibri" pitchFamily="34" charset="0"/>
          <a:ea typeface="ＭＳ Ｐゴシック" charset="0"/>
        </a:defRPr>
      </a:lvl2pPr>
      <a:lvl3pPr algn="l" rtl="0" eaLnBrk="0" fontAlgn="base" hangingPunct="0">
        <a:spcBef>
          <a:spcPct val="0"/>
        </a:spcBef>
        <a:spcAft>
          <a:spcPct val="0"/>
        </a:spcAft>
        <a:defRPr sz="3200">
          <a:solidFill>
            <a:schemeClr val="tx2"/>
          </a:solidFill>
          <a:latin typeface="Calibri" pitchFamily="34" charset="0"/>
          <a:ea typeface="ＭＳ Ｐゴシック" charset="0"/>
        </a:defRPr>
      </a:lvl3pPr>
      <a:lvl4pPr algn="l" rtl="0" eaLnBrk="0" fontAlgn="base" hangingPunct="0">
        <a:spcBef>
          <a:spcPct val="0"/>
        </a:spcBef>
        <a:spcAft>
          <a:spcPct val="0"/>
        </a:spcAft>
        <a:defRPr sz="3200">
          <a:solidFill>
            <a:schemeClr val="tx2"/>
          </a:solidFill>
          <a:latin typeface="Calibri" pitchFamily="34" charset="0"/>
          <a:ea typeface="ＭＳ Ｐゴシック" charset="0"/>
        </a:defRPr>
      </a:lvl4pPr>
      <a:lvl5pPr algn="l" rtl="0" eaLnBrk="0" fontAlgn="base" hangingPunct="0">
        <a:spcBef>
          <a:spcPct val="0"/>
        </a:spcBef>
        <a:spcAft>
          <a:spcPct val="0"/>
        </a:spcAft>
        <a:defRPr sz="3200">
          <a:solidFill>
            <a:schemeClr val="tx2"/>
          </a:solidFill>
          <a:latin typeface="Calibri" pitchFamily="34" charset="0"/>
          <a:ea typeface="ＭＳ Ｐゴシック" charset="0"/>
        </a:defRPr>
      </a:lvl5pPr>
      <a:lvl6pPr marL="457200" algn="l" rtl="0" fontAlgn="base">
        <a:spcBef>
          <a:spcPct val="0"/>
        </a:spcBef>
        <a:spcAft>
          <a:spcPct val="0"/>
        </a:spcAft>
        <a:defRPr sz="3200">
          <a:solidFill>
            <a:schemeClr val="tx2"/>
          </a:solidFill>
          <a:latin typeface="Calibri" pitchFamily="34" charset="0"/>
        </a:defRPr>
      </a:lvl6pPr>
      <a:lvl7pPr marL="914400" algn="l" rtl="0" fontAlgn="base">
        <a:spcBef>
          <a:spcPct val="0"/>
        </a:spcBef>
        <a:spcAft>
          <a:spcPct val="0"/>
        </a:spcAft>
        <a:defRPr sz="3200">
          <a:solidFill>
            <a:schemeClr val="tx2"/>
          </a:solidFill>
          <a:latin typeface="Calibri" pitchFamily="34" charset="0"/>
        </a:defRPr>
      </a:lvl7pPr>
      <a:lvl8pPr marL="1371600" algn="l" rtl="0" fontAlgn="base">
        <a:spcBef>
          <a:spcPct val="0"/>
        </a:spcBef>
        <a:spcAft>
          <a:spcPct val="0"/>
        </a:spcAft>
        <a:defRPr sz="3200">
          <a:solidFill>
            <a:schemeClr val="tx2"/>
          </a:solidFill>
          <a:latin typeface="Calibri" pitchFamily="34" charset="0"/>
        </a:defRPr>
      </a:lvl8pPr>
      <a:lvl9pPr marL="1828800" algn="l" rtl="0" fontAlgn="base">
        <a:spcBef>
          <a:spcPct val="0"/>
        </a:spcBef>
        <a:spcAft>
          <a:spcPct val="0"/>
        </a:spcAft>
        <a:defRPr sz="3200">
          <a:solidFill>
            <a:schemeClr val="tx2"/>
          </a:solidFill>
          <a:latin typeface="Calibri" pitchFamily="34" charset="0"/>
        </a:defRPr>
      </a:lvl9pPr>
    </p:titleStyle>
    <p:bodyStyle>
      <a:lvl1pPr marL="342900" indent="-342900" algn="l" rtl="0" eaLnBrk="0" fontAlgn="base" hangingPunct="0">
        <a:spcBef>
          <a:spcPct val="20000"/>
        </a:spcBef>
        <a:spcAft>
          <a:spcPct val="0"/>
        </a:spcAft>
        <a:defRPr sz="24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4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400">
          <a:solidFill>
            <a:schemeClr val="tx1"/>
          </a:solidFill>
          <a:latin typeface="+mn-lt"/>
          <a:ea typeface="ＭＳ Ｐゴシック" charset="0"/>
        </a:defRPr>
      </a:lvl5pPr>
      <a:lvl6pPr marL="2514600" indent="-228600" algn="l" rtl="0" fontAlgn="base">
        <a:spcBef>
          <a:spcPct val="20000"/>
        </a:spcBef>
        <a:spcAft>
          <a:spcPct val="0"/>
        </a:spcAft>
        <a:buChar char="»"/>
        <a:defRPr sz="2400">
          <a:solidFill>
            <a:schemeClr val="tx1"/>
          </a:solidFill>
          <a:latin typeface="+mn-lt"/>
        </a:defRPr>
      </a:lvl6pPr>
      <a:lvl7pPr marL="2971800" indent="-228600" algn="l" rtl="0" fontAlgn="base">
        <a:spcBef>
          <a:spcPct val="20000"/>
        </a:spcBef>
        <a:spcAft>
          <a:spcPct val="0"/>
        </a:spcAft>
        <a:buChar char="»"/>
        <a:defRPr sz="2400">
          <a:solidFill>
            <a:schemeClr val="tx1"/>
          </a:solidFill>
          <a:latin typeface="+mn-lt"/>
        </a:defRPr>
      </a:lvl7pPr>
      <a:lvl8pPr marL="3429000" indent="-228600" algn="l" rtl="0" fontAlgn="base">
        <a:spcBef>
          <a:spcPct val="20000"/>
        </a:spcBef>
        <a:spcAft>
          <a:spcPct val="0"/>
        </a:spcAft>
        <a:buChar char="»"/>
        <a:defRPr sz="2400">
          <a:solidFill>
            <a:schemeClr val="tx1"/>
          </a:solidFill>
          <a:latin typeface="+mn-lt"/>
        </a:defRPr>
      </a:lvl8pPr>
      <a:lvl9pPr marL="3886200" indent="-228600" algn="l" rtl="0" fontAlgn="base">
        <a:spcBef>
          <a:spcPct val="20000"/>
        </a:spcBef>
        <a:spcAft>
          <a:spcPct val="0"/>
        </a:spcAft>
        <a:buChar char="»"/>
        <a:defRPr sz="2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e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em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em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em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emf"/></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5.emf"/></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emf"/></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Subtitle 2"/>
          <p:cNvSpPr>
            <a:spLocks noGrp="1"/>
          </p:cNvSpPr>
          <p:nvPr>
            <p:ph type="subTitle" idx="1"/>
          </p:nvPr>
        </p:nvSpPr>
        <p:spPr>
          <a:xfrm>
            <a:off x="791865" y="4221088"/>
            <a:ext cx="7488832" cy="1752600"/>
          </a:xfrm>
        </p:spPr>
        <p:txBody>
          <a:bodyPr/>
          <a:lstStyle/>
          <a:p>
            <a:pPr>
              <a:defRPr/>
            </a:pPr>
            <a:r>
              <a:rPr lang="en-GB" sz="3600" b="1" dirty="0" smtClean="0">
                <a:solidFill>
                  <a:srgbClr val="000000"/>
                </a:solidFill>
              </a:rPr>
              <a:t>Session 4: Implementing the Case Plan</a:t>
            </a:r>
          </a:p>
          <a:p>
            <a:pPr>
              <a:defRPr/>
            </a:pPr>
            <a:endParaRPr lang="en-GB" sz="2800" b="1" dirty="0" smtClean="0">
              <a:solidFill>
                <a:srgbClr val="000000"/>
              </a:solidFill>
            </a:endParaRPr>
          </a:p>
          <a:p>
            <a:pPr>
              <a:defRPr/>
            </a:pPr>
            <a:r>
              <a:rPr lang="en-GB" sz="2800" b="1" dirty="0" smtClean="0">
                <a:solidFill>
                  <a:srgbClr val="000000"/>
                </a:solidFill>
              </a:rPr>
              <a:t>Module E: Case Management Steps</a:t>
            </a:r>
            <a:endParaRPr lang="en-GB" sz="2800" b="1" dirty="0">
              <a:solidFill>
                <a:srgbClr val="000000"/>
              </a:solidFill>
            </a:endParaRPr>
          </a:p>
          <a:p>
            <a:pPr>
              <a:defRPr/>
            </a:pPr>
            <a:r>
              <a:rPr lang="en-GB" b="1" dirty="0" smtClean="0">
                <a:solidFill>
                  <a:srgbClr val="000000"/>
                </a:solidFill>
              </a:rPr>
              <a:t>Case </a:t>
            </a:r>
            <a:r>
              <a:rPr lang="en-GB" b="1" dirty="0">
                <a:solidFill>
                  <a:srgbClr val="000000"/>
                </a:solidFill>
              </a:rPr>
              <a:t>Management Training</a:t>
            </a:r>
          </a:p>
          <a:p>
            <a:pPr>
              <a:defRPr/>
            </a:pPr>
            <a:endParaRPr lang="en-GB" b="1" dirty="0">
              <a:solidFill>
                <a:srgbClr val="000000"/>
              </a:solidFill>
            </a:endParaRPr>
          </a:p>
          <a:p>
            <a:pPr>
              <a:defRPr/>
            </a:pPr>
            <a:endParaRPr lang="en-GB" dirty="0">
              <a:solidFill>
                <a:srgbClr val="000000"/>
              </a:solidFill>
            </a:endParaRPr>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6238" y="930275"/>
            <a:ext cx="3240087"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18712596"/>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GB" altLang="en-US" b="1" dirty="0" smtClean="0">
                <a:solidFill>
                  <a:srgbClr val="000000"/>
                </a:solidFill>
              </a:rPr>
              <a:t>KEY LEARNING POINTS</a:t>
            </a:r>
          </a:p>
        </p:txBody>
      </p:sp>
      <p:sp>
        <p:nvSpPr>
          <p:cNvPr id="15363" name="Content Placeholder 2"/>
          <p:cNvSpPr>
            <a:spLocks noGrp="1"/>
          </p:cNvSpPr>
          <p:nvPr>
            <p:ph idx="1"/>
          </p:nvPr>
        </p:nvSpPr>
        <p:spPr>
          <a:xfrm>
            <a:off x="250825" y="1700213"/>
            <a:ext cx="8785225" cy="4392612"/>
          </a:xfrm>
        </p:spPr>
        <p:txBody>
          <a:bodyPr/>
          <a:lstStyle/>
          <a:p>
            <a:pPr>
              <a:buFontTx/>
              <a:buChar char="•"/>
            </a:pPr>
            <a:r>
              <a:rPr lang="en-GB" altLang="en-US" dirty="0" smtClean="0">
                <a:solidFill>
                  <a:srgbClr val="000000"/>
                </a:solidFill>
              </a:rPr>
              <a:t>Referrals take place at </a:t>
            </a:r>
            <a:r>
              <a:rPr lang="en-GB" altLang="en-US" b="1" dirty="0" smtClean="0">
                <a:solidFill>
                  <a:srgbClr val="000000"/>
                </a:solidFill>
              </a:rPr>
              <a:t>identification </a:t>
            </a:r>
            <a:r>
              <a:rPr lang="en-GB" altLang="en-US" dirty="0" smtClean="0">
                <a:solidFill>
                  <a:srgbClr val="000000"/>
                </a:solidFill>
              </a:rPr>
              <a:t>and when </a:t>
            </a:r>
            <a:r>
              <a:rPr lang="en-GB" altLang="en-US" b="1" dirty="0" smtClean="0">
                <a:solidFill>
                  <a:srgbClr val="000000"/>
                </a:solidFill>
              </a:rPr>
              <a:t>implementing case plans.</a:t>
            </a:r>
          </a:p>
          <a:p>
            <a:pPr>
              <a:buFontTx/>
              <a:buChar char="•"/>
            </a:pPr>
            <a:r>
              <a:rPr lang="en-GB" altLang="en-US" dirty="0" smtClean="0">
                <a:solidFill>
                  <a:srgbClr val="000000"/>
                </a:solidFill>
              </a:rPr>
              <a:t>Referral mechanisms include a </a:t>
            </a:r>
            <a:r>
              <a:rPr lang="en-GB" altLang="en-US" b="1" dirty="0" smtClean="0">
                <a:solidFill>
                  <a:srgbClr val="000000"/>
                </a:solidFill>
              </a:rPr>
              <a:t>referral pathway </a:t>
            </a:r>
            <a:r>
              <a:rPr lang="en-GB" altLang="en-US" dirty="0" smtClean="0">
                <a:solidFill>
                  <a:srgbClr val="000000"/>
                </a:solidFill>
              </a:rPr>
              <a:t>and </a:t>
            </a:r>
            <a:r>
              <a:rPr lang="en-GB" altLang="en-US" b="1" dirty="0" smtClean="0">
                <a:solidFill>
                  <a:srgbClr val="000000"/>
                </a:solidFill>
              </a:rPr>
              <a:t>focal points</a:t>
            </a:r>
            <a:r>
              <a:rPr lang="en-GB" altLang="en-US" dirty="0" smtClean="0">
                <a:solidFill>
                  <a:srgbClr val="000000"/>
                </a:solidFill>
              </a:rPr>
              <a:t> – they should be regularly </a:t>
            </a:r>
            <a:r>
              <a:rPr lang="en-GB" altLang="en-US" b="1" dirty="0" smtClean="0">
                <a:solidFill>
                  <a:srgbClr val="000000"/>
                </a:solidFill>
              </a:rPr>
              <a:t>updated </a:t>
            </a:r>
            <a:r>
              <a:rPr lang="en-GB" altLang="en-US" dirty="0" smtClean="0">
                <a:solidFill>
                  <a:srgbClr val="000000"/>
                </a:solidFill>
              </a:rPr>
              <a:t>and include </a:t>
            </a:r>
            <a:r>
              <a:rPr lang="en-GB" altLang="en-US" b="1" dirty="0" smtClean="0">
                <a:solidFill>
                  <a:srgbClr val="000000"/>
                </a:solidFill>
              </a:rPr>
              <a:t>local</a:t>
            </a:r>
            <a:r>
              <a:rPr lang="en-GB" altLang="en-US" dirty="0" smtClean="0">
                <a:solidFill>
                  <a:srgbClr val="000000"/>
                </a:solidFill>
              </a:rPr>
              <a:t> organisations</a:t>
            </a:r>
          </a:p>
          <a:p>
            <a:pPr>
              <a:buFontTx/>
              <a:buChar char="•"/>
            </a:pPr>
            <a:r>
              <a:rPr lang="en-GB" altLang="en-US" b="1" dirty="0" smtClean="0">
                <a:solidFill>
                  <a:srgbClr val="000000"/>
                </a:solidFill>
              </a:rPr>
              <a:t>Caseworkers are responsible </a:t>
            </a:r>
            <a:r>
              <a:rPr lang="en-GB" altLang="en-US" dirty="0" smtClean="0">
                <a:solidFill>
                  <a:srgbClr val="000000"/>
                </a:solidFill>
              </a:rPr>
              <a:t>for following-up referrals to make sure services are provided.</a:t>
            </a:r>
          </a:p>
          <a:p>
            <a:pPr>
              <a:buFontTx/>
              <a:buChar char="•"/>
            </a:pPr>
            <a:r>
              <a:rPr lang="en-GB" altLang="en-US" b="1" dirty="0" smtClean="0">
                <a:solidFill>
                  <a:srgbClr val="000000"/>
                </a:solidFill>
              </a:rPr>
              <a:t>Accompaniment</a:t>
            </a:r>
            <a:r>
              <a:rPr lang="en-GB" altLang="en-US" dirty="0" smtClean="0">
                <a:solidFill>
                  <a:srgbClr val="000000"/>
                </a:solidFill>
              </a:rPr>
              <a:t> should be offered - it can help referral processes.</a:t>
            </a:r>
          </a:p>
          <a:p>
            <a:pPr>
              <a:buFontTx/>
              <a:buChar char="•"/>
            </a:pPr>
            <a:r>
              <a:rPr lang="en-GB" altLang="en-US" dirty="0" smtClean="0">
                <a:solidFill>
                  <a:srgbClr val="000000"/>
                </a:solidFill>
              </a:rPr>
              <a:t>Caseworker and community </a:t>
            </a:r>
            <a:r>
              <a:rPr lang="en-GB" altLang="en-US" b="1" dirty="0" smtClean="0">
                <a:solidFill>
                  <a:srgbClr val="000000"/>
                </a:solidFill>
              </a:rPr>
              <a:t>familiarity</a:t>
            </a:r>
            <a:r>
              <a:rPr lang="en-GB" altLang="en-US" dirty="0" smtClean="0">
                <a:solidFill>
                  <a:srgbClr val="000000"/>
                </a:solidFill>
              </a:rPr>
              <a:t> with referral services and staff also helps.</a:t>
            </a:r>
          </a:p>
          <a:p>
            <a:pPr>
              <a:buFontTx/>
              <a:buChar char="•"/>
            </a:pPr>
            <a:r>
              <a:rPr lang="en-GB" altLang="en-US" dirty="0" smtClean="0">
                <a:solidFill>
                  <a:srgbClr val="000000"/>
                </a:solidFill>
              </a:rPr>
              <a:t>Case management </a:t>
            </a:r>
            <a:r>
              <a:rPr lang="en-GB" altLang="en-US" b="1" dirty="0" smtClean="0">
                <a:solidFill>
                  <a:srgbClr val="000000"/>
                </a:solidFill>
              </a:rPr>
              <a:t>principles</a:t>
            </a:r>
            <a:r>
              <a:rPr lang="en-GB" altLang="en-US" dirty="0" smtClean="0">
                <a:solidFill>
                  <a:srgbClr val="000000"/>
                </a:solidFill>
              </a:rPr>
              <a:t> including </a:t>
            </a:r>
            <a:r>
              <a:rPr lang="en-GB" altLang="en-US" b="1" dirty="0" smtClean="0">
                <a:solidFill>
                  <a:srgbClr val="000000"/>
                </a:solidFill>
              </a:rPr>
              <a:t>coordination and collaboration</a:t>
            </a:r>
            <a:r>
              <a:rPr lang="en-GB" altLang="en-US" dirty="0" smtClean="0">
                <a:solidFill>
                  <a:srgbClr val="000000"/>
                </a:solidFill>
              </a:rPr>
              <a:t> support referral.</a:t>
            </a:r>
          </a:p>
        </p:txBody>
      </p:sp>
      <p:sp>
        <p:nvSpPr>
          <p:cNvPr id="15364" name="TextBox 3"/>
          <p:cNvSpPr txBox="1">
            <a:spLocks noChangeArrowheads="1"/>
          </p:cNvSpPr>
          <p:nvPr/>
        </p:nvSpPr>
        <p:spPr bwMode="auto">
          <a:xfrm>
            <a:off x="8185150" y="6269038"/>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defRPr sz="2400">
                <a:solidFill>
                  <a:schemeClr val="tx1"/>
                </a:solidFill>
                <a:latin typeface="Calibri" pitchFamily="34" charset="0"/>
              </a:defRPr>
            </a:lvl1pPr>
            <a:lvl2pPr marL="742950" indent="-285750" eaLnBrk="0" hangingPunct="0">
              <a:spcBef>
                <a:spcPct val="20000"/>
              </a:spcBef>
              <a:buChar char="–"/>
              <a:defRPr sz="2400">
                <a:solidFill>
                  <a:schemeClr val="tx1"/>
                </a:solidFill>
                <a:latin typeface="Calibri" pitchFamily="34" charset="0"/>
              </a:defRPr>
            </a:lvl2pPr>
            <a:lvl3pPr marL="1143000" indent="-228600" eaLnBrk="0" hangingPunct="0">
              <a:spcBef>
                <a:spcPct val="20000"/>
              </a:spcBef>
              <a:buChar char="•"/>
              <a:defRPr sz="2400">
                <a:solidFill>
                  <a:schemeClr val="tx1"/>
                </a:solidFill>
                <a:latin typeface="Calibri" pitchFamily="34" charset="0"/>
              </a:defRPr>
            </a:lvl3pPr>
            <a:lvl4pPr marL="1600200" indent="-228600" eaLnBrk="0" hangingPunct="0">
              <a:spcBef>
                <a:spcPct val="20000"/>
              </a:spcBef>
              <a:buChar char="–"/>
              <a:defRPr sz="2400">
                <a:solidFill>
                  <a:schemeClr val="tx1"/>
                </a:solidFill>
                <a:latin typeface="Calibri" pitchFamily="34" charset="0"/>
              </a:defRPr>
            </a:lvl4pPr>
            <a:lvl5pPr marL="2057400" indent="-228600" eaLnBrk="0" hangingPunct="0">
              <a:spcBef>
                <a:spcPct val="20000"/>
              </a:spcBef>
              <a:buChar char="»"/>
              <a:defRPr sz="2400">
                <a:solidFill>
                  <a:schemeClr val="tx1"/>
                </a:solidFill>
                <a:latin typeface="Calibri" pitchFamily="34" charset="0"/>
              </a:defRPr>
            </a:lvl5pPr>
            <a:lvl6pPr marL="2514600" indent="-228600" eaLnBrk="0" fontAlgn="base" hangingPunct="0">
              <a:spcBef>
                <a:spcPct val="20000"/>
              </a:spcBef>
              <a:spcAft>
                <a:spcPct val="0"/>
              </a:spcAft>
              <a:buChar char="»"/>
              <a:defRPr sz="2400">
                <a:solidFill>
                  <a:schemeClr val="tx1"/>
                </a:solidFill>
                <a:latin typeface="Calibri" pitchFamily="34" charset="0"/>
              </a:defRPr>
            </a:lvl6pPr>
            <a:lvl7pPr marL="2971800" indent="-228600" eaLnBrk="0" fontAlgn="base" hangingPunct="0">
              <a:spcBef>
                <a:spcPct val="20000"/>
              </a:spcBef>
              <a:spcAft>
                <a:spcPct val="0"/>
              </a:spcAft>
              <a:buChar char="»"/>
              <a:defRPr sz="2400">
                <a:solidFill>
                  <a:schemeClr val="tx1"/>
                </a:solidFill>
                <a:latin typeface="Calibri" pitchFamily="34" charset="0"/>
              </a:defRPr>
            </a:lvl7pPr>
            <a:lvl8pPr marL="3429000" indent="-228600" eaLnBrk="0" fontAlgn="base" hangingPunct="0">
              <a:spcBef>
                <a:spcPct val="20000"/>
              </a:spcBef>
              <a:spcAft>
                <a:spcPct val="0"/>
              </a:spcAft>
              <a:buChar char="»"/>
              <a:defRPr sz="2400">
                <a:solidFill>
                  <a:schemeClr val="tx1"/>
                </a:solidFill>
                <a:latin typeface="Calibri" pitchFamily="34" charset="0"/>
              </a:defRPr>
            </a:lvl8pPr>
            <a:lvl9pPr marL="3886200" indent="-228600" eaLnBrk="0" fontAlgn="base" hangingPunct="0">
              <a:spcBef>
                <a:spcPct val="20000"/>
              </a:spcBef>
              <a:spcAft>
                <a:spcPct val="0"/>
              </a:spcAft>
              <a:buChar char="»"/>
              <a:defRPr sz="2400">
                <a:solidFill>
                  <a:schemeClr val="tx1"/>
                </a:solidFill>
                <a:latin typeface="Calibri" pitchFamily="34" charset="0"/>
              </a:defRPr>
            </a:lvl9pPr>
          </a:lstStyle>
          <a:p>
            <a:pPr eaLnBrk="1" hangingPunct="1">
              <a:spcBef>
                <a:spcPct val="0"/>
              </a:spcBef>
            </a:pPr>
            <a:endParaRPr lang="en-GB" altLang="en-US" sz="1800" b="1" dirty="0">
              <a:latin typeface="Arial" charset="0"/>
            </a:endParaRPr>
          </a:p>
        </p:txBody>
      </p:sp>
    </p:spTree>
    <p:extLst>
      <p:ext uri="{BB962C8B-B14F-4D97-AF65-F5344CB8AC3E}">
        <p14:creationId xmlns:p14="http://schemas.microsoft.com/office/powerpoint/2010/main" val="31748338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solidFill>
                <a:srgbClr val="000000"/>
              </a:solidFill>
            </a:endParaRPr>
          </a:p>
        </p:txBody>
      </p:sp>
      <p:sp>
        <p:nvSpPr>
          <p:cNvPr id="3" name="Content Placeholder 2"/>
          <p:cNvSpPr>
            <a:spLocks noGrp="1"/>
          </p:cNvSpPr>
          <p:nvPr>
            <p:ph idx="1"/>
          </p:nvPr>
        </p:nvSpPr>
        <p:spPr/>
        <p:txBody>
          <a:bodyPr/>
          <a:lstStyle/>
          <a:p>
            <a:endParaRPr lang="en-GB"/>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50768" y="1880828"/>
            <a:ext cx="3842464" cy="3096344"/>
          </a:xfrm>
          <a:prstGeom prst="rect">
            <a:avLst/>
          </a:prstGeom>
          <a:noFill/>
          <a:ln>
            <a:noFill/>
          </a:ln>
        </p:spPr>
      </p:pic>
    </p:spTree>
    <p:extLst>
      <p:ext uri="{BB962C8B-B14F-4D97-AF65-F5344CB8AC3E}">
        <p14:creationId xmlns:p14="http://schemas.microsoft.com/office/powerpoint/2010/main" val="27999378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GB" dirty="0" smtClean="0">
                <a:solidFill>
                  <a:srgbClr val="000000"/>
                </a:solidFill>
                <a:ea typeface="+mj-ea"/>
              </a:rPr>
              <a:t>Session 1: Exercise </a:t>
            </a:r>
            <a:r>
              <a:rPr lang="en-GB" dirty="0">
                <a:solidFill>
                  <a:srgbClr val="000000"/>
                </a:solidFill>
                <a:ea typeface="+mj-ea"/>
              </a:rPr>
              <a:t>1</a:t>
            </a:r>
          </a:p>
        </p:txBody>
      </p:sp>
      <p:sp>
        <p:nvSpPr>
          <p:cNvPr id="7171" name="Text Placeholder 2"/>
          <p:cNvSpPr>
            <a:spLocks noGrp="1"/>
          </p:cNvSpPr>
          <p:nvPr>
            <p:ph type="body" idx="1"/>
          </p:nvPr>
        </p:nvSpPr>
        <p:spPr/>
        <p:txBody>
          <a:bodyPr/>
          <a:lstStyle/>
          <a:p>
            <a:pPr algn="ctr">
              <a:defRPr/>
            </a:pPr>
            <a:r>
              <a:rPr lang="en-GB" sz="4000" b="1">
                <a:solidFill>
                  <a:srgbClr val="000000"/>
                </a:solidFill>
              </a:rPr>
              <a:t>Working with Others</a:t>
            </a:r>
          </a:p>
          <a:p>
            <a:pPr>
              <a:defRPr/>
            </a:pPr>
            <a:endParaRPr lang="en-GB">
              <a:solidFill>
                <a:srgbClr val="000000"/>
              </a:solidFill>
            </a:endParaRPr>
          </a:p>
        </p:txBody>
      </p:sp>
    </p:spTree>
    <p:extLst>
      <p:ext uri="{BB962C8B-B14F-4D97-AF65-F5344CB8AC3E}">
        <p14:creationId xmlns:p14="http://schemas.microsoft.com/office/powerpoint/2010/main" val="860261283"/>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a:defRPr/>
            </a:pPr>
            <a:r>
              <a:rPr lang="en-GB" b="1" dirty="0">
                <a:solidFill>
                  <a:srgbClr val="000000"/>
                </a:solidFill>
              </a:rPr>
              <a:t>Implementing the Case Plan </a:t>
            </a:r>
          </a:p>
        </p:txBody>
      </p:sp>
      <p:sp>
        <p:nvSpPr>
          <p:cNvPr id="2051" name="Rectangle 3"/>
          <p:cNvSpPr>
            <a:spLocks noGrp="1" noChangeArrowheads="1"/>
          </p:cNvSpPr>
          <p:nvPr>
            <p:ph type="body" idx="1"/>
          </p:nvPr>
        </p:nvSpPr>
        <p:spPr>
          <a:xfrm>
            <a:off x="250825" y="1700213"/>
            <a:ext cx="8642350" cy="4392612"/>
          </a:xfrm>
        </p:spPr>
        <p:txBody>
          <a:bodyPr/>
          <a:lstStyle/>
          <a:p>
            <a:pPr>
              <a:buFontTx/>
              <a:buChar char="•"/>
              <a:defRPr/>
            </a:pPr>
            <a:endParaRPr lang="en-GB" sz="2800" dirty="0">
              <a:solidFill>
                <a:srgbClr val="000000"/>
              </a:solidFill>
            </a:endParaRPr>
          </a:p>
          <a:p>
            <a:pPr>
              <a:buFontTx/>
              <a:buChar char="•"/>
              <a:defRPr/>
            </a:pPr>
            <a:r>
              <a:rPr lang="en-GB" sz="2800" b="1" dirty="0">
                <a:solidFill>
                  <a:srgbClr val="000000"/>
                </a:solidFill>
              </a:rPr>
              <a:t>Direct support / services </a:t>
            </a:r>
            <a:r>
              <a:rPr lang="en-GB" sz="2800" dirty="0">
                <a:solidFill>
                  <a:srgbClr val="000000"/>
                </a:solidFill>
              </a:rPr>
              <a:t>according to need (e.g. information, negotiation or psychosocial support)</a:t>
            </a:r>
          </a:p>
          <a:p>
            <a:pPr>
              <a:buFontTx/>
              <a:buChar char="•"/>
              <a:defRPr/>
            </a:pPr>
            <a:endParaRPr lang="en-GB" sz="2800" b="1" dirty="0">
              <a:solidFill>
                <a:srgbClr val="000000"/>
              </a:solidFill>
            </a:endParaRPr>
          </a:p>
          <a:p>
            <a:pPr>
              <a:buFontTx/>
              <a:buChar char="•"/>
              <a:defRPr/>
            </a:pPr>
            <a:r>
              <a:rPr lang="en-GB" sz="2800" b="1" dirty="0">
                <a:solidFill>
                  <a:srgbClr val="000000"/>
                </a:solidFill>
              </a:rPr>
              <a:t>Referral</a:t>
            </a:r>
            <a:r>
              <a:rPr lang="en-GB" sz="2800" dirty="0">
                <a:solidFill>
                  <a:srgbClr val="000000"/>
                </a:solidFill>
              </a:rPr>
              <a:t> to link child and family to an appropriate service provider for necessary services (with consent).  </a:t>
            </a:r>
          </a:p>
          <a:p>
            <a:pPr>
              <a:buFontTx/>
              <a:buChar char="•"/>
              <a:defRPr/>
            </a:pPr>
            <a:endParaRPr lang="en-GB" sz="2800" dirty="0">
              <a:solidFill>
                <a:srgbClr val="000000"/>
              </a:solidFill>
            </a:endParaRPr>
          </a:p>
          <a:p>
            <a:pPr marL="0" indent="0" algn="ctr" eaLnBrk="1" hangingPunct="1">
              <a:defRPr/>
            </a:pPr>
            <a:r>
              <a:rPr lang="en-US" sz="1600" dirty="0" smtClean="0">
                <a:solidFill>
                  <a:srgbClr val="000000"/>
                </a:solidFill>
              </a:rPr>
              <a:t>Case Management Guidelines: Section 1</a:t>
            </a:r>
            <a:endParaRPr lang="en-US" sz="1600" dirty="0">
              <a:solidFill>
                <a:srgbClr val="000000"/>
              </a:solidFill>
            </a:endParaRPr>
          </a:p>
        </p:txBody>
      </p:sp>
    </p:spTree>
    <p:extLst>
      <p:ext uri="{BB962C8B-B14F-4D97-AF65-F5344CB8AC3E}">
        <p14:creationId xmlns:p14="http://schemas.microsoft.com/office/powerpoint/2010/main" val="155685181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051">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051">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5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250825" y="692150"/>
            <a:ext cx="7777163" cy="720725"/>
          </a:xfrm>
        </p:spPr>
        <p:txBody>
          <a:bodyPr/>
          <a:lstStyle/>
          <a:p>
            <a:pPr>
              <a:defRPr/>
            </a:pPr>
            <a:r>
              <a:rPr lang="en-GB" b="1">
                <a:solidFill>
                  <a:srgbClr val="000000"/>
                </a:solidFill>
              </a:rPr>
              <a:t>Standard Operating Procedures</a:t>
            </a:r>
          </a:p>
        </p:txBody>
      </p:sp>
      <p:sp>
        <p:nvSpPr>
          <p:cNvPr id="8195" name="Content Placeholder 2"/>
          <p:cNvSpPr>
            <a:spLocks noGrp="1"/>
          </p:cNvSpPr>
          <p:nvPr>
            <p:ph idx="1"/>
          </p:nvPr>
        </p:nvSpPr>
        <p:spPr>
          <a:xfrm>
            <a:off x="250825" y="1412875"/>
            <a:ext cx="8426450" cy="4392613"/>
          </a:xfrm>
        </p:spPr>
        <p:txBody>
          <a:bodyPr/>
          <a:lstStyle/>
          <a:p>
            <a:pPr>
              <a:buFont typeface="Arial" panose="020B0604020202020204" pitchFamily="34" charset="0"/>
              <a:buChar char="•"/>
              <a:defRPr/>
            </a:pPr>
            <a:r>
              <a:rPr lang="en-GB" altLang="en-US" dirty="0" smtClean="0">
                <a:solidFill>
                  <a:srgbClr val="000000"/>
                </a:solidFill>
                <a:ea typeface="+mn-ea"/>
              </a:rPr>
              <a:t>Relevant points of the </a:t>
            </a:r>
            <a:r>
              <a:rPr lang="en-GB" altLang="en-US" b="1" dirty="0" smtClean="0">
                <a:solidFill>
                  <a:srgbClr val="000000"/>
                </a:solidFill>
                <a:ea typeface="+mn-ea"/>
              </a:rPr>
              <a:t>national law</a:t>
            </a:r>
            <a:endParaRPr lang="en-GB" altLang="en-US" dirty="0">
              <a:solidFill>
                <a:srgbClr val="000000"/>
              </a:solidFill>
              <a:ea typeface="+mn-ea"/>
            </a:endParaRPr>
          </a:p>
          <a:p>
            <a:pPr>
              <a:buFont typeface="Arial" panose="020B0604020202020204" pitchFamily="34" charset="0"/>
              <a:buChar char="•"/>
              <a:defRPr/>
            </a:pPr>
            <a:r>
              <a:rPr lang="en-GB" altLang="en-US" b="1" dirty="0" smtClean="0">
                <a:solidFill>
                  <a:srgbClr val="000000"/>
                </a:solidFill>
                <a:ea typeface="+mn-ea"/>
              </a:rPr>
              <a:t>Procedures for responding </a:t>
            </a:r>
            <a:r>
              <a:rPr lang="en-GB" altLang="en-US" dirty="0" smtClean="0">
                <a:solidFill>
                  <a:srgbClr val="000000"/>
                </a:solidFill>
                <a:ea typeface="+mn-ea"/>
              </a:rPr>
              <a:t>to child protection issues including government procedures and shared response timeframes. </a:t>
            </a:r>
          </a:p>
          <a:p>
            <a:pPr>
              <a:buFontTx/>
              <a:buChar char="•"/>
              <a:defRPr/>
            </a:pPr>
            <a:endParaRPr lang="en-GB" altLang="en-US" sz="1000" dirty="0" smtClean="0">
              <a:solidFill>
                <a:srgbClr val="000000"/>
              </a:solidFill>
              <a:ea typeface="+mn-ea"/>
            </a:endParaRPr>
          </a:p>
          <a:p>
            <a:pPr>
              <a:buFont typeface="Arial" panose="020B0604020202020204" pitchFamily="34" charset="0"/>
              <a:buChar char="•"/>
              <a:defRPr/>
            </a:pPr>
            <a:r>
              <a:rPr lang="en-GB" altLang="en-US" dirty="0" smtClean="0">
                <a:solidFill>
                  <a:srgbClr val="000000"/>
                </a:solidFill>
                <a:ea typeface="+mn-ea"/>
              </a:rPr>
              <a:t>Shared </a:t>
            </a:r>
            <a:r>
              <a:rPr lang="en-GB" altLang="en-US" b="1" dirty="0">
                <a:solidFill>
                  <a:srgbClr val="000000"/>
                </a:solidFill>
                <a:ea typeface="+mn-ea"/>
              </a:rPr>
              <a:t>f</a:t>
            </a:r>
            <a:r>
              <a:rPr lang="en-GB" altLang="en-US" b="1" dirty="0" smtClean="0">
                <a:solidFill>
                  <a:srgbClr val="000000"/>
                </a:solidFill>
                <a:ea typeface="+mn-ea"/>
              </a:rPr>
              <a:t>orms / tools </a:t>
            </a:r>
            <a:r>
              <a:rPr lang="en-GB" altLang="en-US" dirty="0" smtClean="0">
                <a:solidFill>
                  <a:srgbClr val="000000"/>
                </a:solidFill>
                <a:ea typeface="+mn-ea"/>
              </a:rPr>
              <a:t>and any government </a:t>
            </a:r>
            <a:r>
              <a:rPr lang="en-GB" altLang="en-US" dirty="0">
                <a:solidFill>
                  <a:srgbClr val="000000"/>
                </a:solidFill>
                <a:ea typeface="+mn-ea"/>
              </a:rPr>
              <a:t>f</a:t>
            </a:r>
            <a:r>
              <a:rPr lang="en-GB" altLang="en-US" dirty="0" smtClean="0">
                <a:solidFill>
                  <a:srgbClr val="000000"/>
                </a:solidFill>
                <a:ea typeface="+mn-ea"/>
              </a:rPr>
              <a:t>orms to be used</a:t>
            </a:r>
          </a:p>
          <a:p>
            <a:pPr>
              <a:buFont typeface="Arial" panose="020B0604020202020204" pitchFamily="34" charset="0"/>
              <a:buChar char="•"/>
              <a:defRPr/>
            </a:pPr>
            <a:r>
              <a:rPr lang="en-GB" altLang="en-US" dirty="0" smtClean="0">
                <a:solidFill>
                  <a:srgbClr val="000000"/>
                </a:solidFill>
                <a:ea typeface="+mn-ea"/>
              </a:rPr>
              <a:t>Shared </a:t>
            </a:r>
            <a:r>
              <a:rPr lang="en-GB" altLang="en-US" b="1" dirty="0" smtClean="0">
                <a:solidFill>
                  <a:srgbClr val="000000"/>
                </a:solidFill>
                <a:ea typeface="+mn-ea"/>
              </a:rPr>
              <a:t>monitoring and reporting formats.</a:t>
            </a:r>
          </a:p>
          <a:p>
            <a:pPr>
              <a:buFontTx/>
              <a:buChar char="•"/>
              <a:defRPr/>
            </a:pPr>
            <a:endParaRPr lang="en-GB" altLang="en-US" sz="1000" b="1" dirty="0" smtClean="0">
              <a:solidFill>
                <a:srgbClr val="000000"/>
              </a:solidFill>
              <a:ea typeface="+mn-ea"/>
            </a:endParaRPr>
          </a:p>
          <a:p>
            <a:pPr>
              <a:buFont typeface="Arial" panose="020B0604020202020204" pitchFamily="34" charset="0"/>
              <a:buChar char="•"/>
              <a:defRPr/>
            </a:pPr>
            <a:r>
              <a:rPr lang="en-GB" altLang="en-US" b="1" dirty="0" smtClean="0">
                <a:solidFill>
                  <a:srgbClr val="000000"/>
                </a:solidFill>
                <a:ea typeface="+mn-ea"/>
              </a:rPr>
              <a:t>Referral </a:t>
            </a:r>
            <a:r>
              <a:rPr lang="en-GB" altLang="en-US" b="1" dirty="0">
                <a:solidFill>
                  <a:srgbClr val="000000"/>
                </a:solidFill>
                <a:ea typeface="+mn-ea"/>
              </a:rPr>
              <a:t>m</a:t>
            </a:r>
            <a:r>
              <a:rPr lang="en-GB" altLang="en-US" b="1" dirty="0" smtClean="0">
                <a:solidFill>
                  <a:srgbClr val="000000"/>
                </a:solidFill>
                <a:ea typeface="+mn-ea"/>
              </a:rPr>
              <a:t>echanisms, consent procedures and information </a:t>
            </a:r>
            <a:r>
              <a:rPr lang="en-GB" altLang="en-US" b="1" dirty="0">
                <a:solidFill>
                  <a:srgbClr val="000000"/>
                </a:solidFill>
                <a:ea typeface="+mn-ea"/>
              </a:rPr>
              <a:t>s</a:t>
            </a:r>
            <a:r>
              <a:rPr lang="en-GB" altLang="en-US" b="1" dirty="0" smtClean="0">
                <a:solidFill>
                  <a:srgbClr val="000000"/>
                </a:solidFill>
                <a:ea typeface="+mn-ea"/>
              </a:rPr>
              <a:t>haring protocol</a:t>
            </a:r>
            <a:r>
              <a:rPr lang="en-GB" altLang="en-US" dirty="0" smtClean="0">
                <a:solidFill>
                  <a:srgbClr val="000000"/>
                </a:solidFill>
                <a:ea typeface="+mn-ea"/>
              </a:rPr>
              <a:t>s.</a:t>
            </a:r>
          </a:p>
          <a:p>
            <a:pPr marL="0" indent="0">
              <a:defRPr/>
            </a:pPr>
            <a:endParaRPr lang="en-GB" altLang="en-US" sz="1000" dirty="0">
              <a:solidFill>
                <a:srgbClr val="000000"/>
              </a:solidFill>
              <a:ea typeface="+mn-ea"/>
            </a:endParaRPr>
          </a:p>
          <a:p>
            <a:pPr>
              <a:buFont typeface="Arial" panose="020B0604020202020204" pitchFamily="34" charset="0"/>
              <a:buChar char="•"/>
              <a:defRPr/>
            </a:pPr>
            <a:r>
              <a:rPr lang="en-GB" altLang="en-US" dirty="0" smtClean="0">
                <a:solidFill>
                  <a:srgbClr val="000000"/>
                </a:solidFill>
                <a:ea typeface="+mn-ea"/>
              </a:rPr>
              <a:t>Terms of Reference/procedures for any </a:t>
            </a:r>
            <a:r>
              <a:rPr lang="en-GB" altLang="en-US" b="1" dirty="0">
                <a:solidFill>
                  <a:srgbClr val="000000"/>
                </a:solidFill>
                <a:ea typeface="+mn-ea"/>
              </a:rPr>
              <a:t>c</a:t>
            </a:r>
            <a:r>
              <a:rPr lang="en-GB" altLang="en-US" b="1" dirty="0" smtClean="0">
                <a:solidFill>
                  <a:srgbClr val="000000"/>
                </a:solidFill>
                <a:ea typeface="+mn-ea"/>
              </a:rPr>
              <a:t>oordination groups</a:t>
            </a:r>
            <a:r>
              <a:rPr lang="en-GB" altLang="en-US" b="1" dirty="0">
                <a:solidFill>
                  <a:srgbClr val="000000"/>
                </a:solidFill>
                <a:ea typeface="+mn-ea"/>
              </a:rPr>
              <a:t> </a:t>
            </a:r>
            <a:r>
              <a:rPr lang="en-GB" altLang="en-US" b="1" dirty="0" smtClean="0">
                <a:solidFill>
                  <a:srgbClr val="000000"/>
                </a:solidFill>
                <a:ea typeface="+mn-ea"/>
              </a:rPr>
              <a:t>or case conferencing</a:t>
            </a:r>
          </a:p>
          <a:p>
            <a:pPr>
              <a:buFont typeface="Arial" panose="020B0604020202020204" pitchFamily="34" charset="0"/>
              <a:buChar char="•"/>
              <a:defRPr/>
            </a:pPr>
            <a:r>
              <a:rPr lang="en-GB" altLang="en-US" smtClean="0">
                <a:solidFill>
                  <a:srgbClr val="000000"/>
                </a:solidFill>
                <a:ea typeface="+mn-ea"/>
              </a:rPr>
              <a:t>Roles/responsibilities </a:t>
            </a:r>
            <a:r>
              <a:rPr lang="en-GB" altLang="en-US" dirty="0" smtClean="0">
                <a:solidFill>
                  <a:srgbClr val="000000"/>
                </a:solidFill>
                <a:ea typeface="+mn-ea"/>
              </a:rPr>
              <a:t>of different actors.</a:t>
            </a:r>
            <a:endParaRPr lang="en-GB" altLang="en-US" b="1" dirty="0" smtClean="0">
              <a:solidFill>
                <a:srgbClr val="000000"/>
              </a:solidFill>
              <a:ea typeface="+mn-ea"/>
            </a:endParaRPr>
          </a:p>
          <a:p>
            <a:pPr>
              <a:buFontTx/>
              <a:buChar char="•"/>
              <a:defRPr/>
            </a:pPr>
            <a:endParaRPr lang="en-GB" altLang="en-US" dirty="0" smtClean="0">
              <a:solidFill>
                <a:srgbClr val="000000"/>
              </a:solidFill>
              <a:ea typeface="+mn-ea"/>
            </a:endParaRPr>
          </a:p>
        </p:txBody>
      </p:sp>
    </p:spTree>
    <p:extLst>
      <p:ext uri="{BB962C8B-B14F-4D97-AF65-F5344CB8AC3E}">
        <p14:creationId xmlns:p14="http://schemas.microsoft.com/office/powerpoint/2010/main" val="21691503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a:defRPr/>
            </a:pPr>
            <a:r>
              <a:rPr lang="en-GB" b="1">
                <a:solidFill>
                  <a:srgbClr val="000000"/>
                </a:solidFill>
              </a:rPr>
              <a:t>KEY LEARNING POINTS</a:t>
            </a:r>
          </a:p>
        </p:txBody>
      </p:sp>
      <p:sp>
        <p:nvSpPr>
          <p:cNvPr id="9219" name="Content Placeholder 2"/>
          <p:cNvSpPr>
            <a:spLocks noGrp="1"/>
          </p:cNvSpPr>
          <p:nvPr>
            <p:ph idx="1"/>
          </p:nvPr>
        </p:nvSpPr>
        <p:spPr/>
        <p:txBody>
          <a:bodyPr/>
          <a:lstStyle/>
          <a:p>
            <a:pPr>
              <a:buFontTx/>
              <a:buChar char="•"/>
              <a:defRPr/>
            </a:pPr>
            <a:endParaRPr lang="en-GB">
              <a:solidFill>
                <a:srgbClr val="000000"/>
              </a:solidFill>
            </a:endParaRPr>
          </a:p>
          <a:p>
            <a:pPr>
              <a:buFontTx/>
              <a:buChar char="•"/>
              <a:defRPr/>
            </a:pPr>
            <a:r>
              <a:rPr lang="en-GB">
                <a:solidFill>
                  <a:srgbClr val="000000"/>
                </a:solidFill>
              </a:rPr>
              <a:t>We may need to work with a variety of actors to implement a case plan. </a:t>
            </a:r>
          </a:p>
          <a:p>
            <a:pPr>
              <a:buFontTx/>
              <a:buChar char="•"/>
              <a:defRPr/>
            </a:pPr>
            <a:endParaRPr lang="en-GB">
              <a:solidFill>
                <a:srgbClr val="000000"/>
              </a:solidFill>
            </a:endParaRPr>
          </a:p>
          <a:p>
            <a:pPr>
              <a:buFontTx/>
              <a:buChar char="•"/>
              <a:defRPr/>
            </a:pPr>
            <a:r>
              <a:rPr lang="en-GB">
                <a:solidFill>
                  <a:srgbClr val="000000"/>
                </a:solidFill>
              </a:rPr>
              <a:t>This often leads to a better solution for the child /family. </a:t>
            </a:r>
          </a:p>
          <a:p>
            <a:pPr>
              <a:buFontTx/>
              <a:buChar char="•"/>
              <a:defRPr/>
            </a:pPr>
            <a:endParaRPr lang="en-GB">
              <a:solidFill>
                <a:srgbClr val="000000"/>
              </a:solidFill>
            </a:endParaRPr>
          </a:p>
          <a:p>
            <a:pPr>
              <a:buFontTx/>
              <a:buChar char="•"/>
              <a:defRPr/>
            </a:pPr>
            <a:r>
              <a:rPr lang="en-GB">
                <a:solidFill>
                  <a:srgbClr val="000000"/>
                </a:solidFill>
              </a:rPr>
              <a:t>Working with others can also bring challenges. </a:t>
            </a:r>
          </a:p>
          <a:p>
            <a:pPr>
              <a:buFontTx/>
              <a:buChar char="•"/>
              <a:defRPr/>
            </a:pPr>
            <a:endParaRPr lang="en-GB">
              <a:solidFill>
                <a:srgbClr val="000000"/>
              </a:solidFill>
            </a:endParaRPr>
          </a:p>
          <a:p>
            <a:pPr>
              <a:buFontTx/>
              <a:buChar char="•"/>
              <a:defRPr/>
            </a:pPr>
            <a:r>
              <a:rPr lang="en-GB">
                <a:solidFill>
                  <a:srgbClr val="000000"/>
                </a:solidFill>
              </a:rPr>
              <a:t>Standard Operating Procedures can help resolve challenges. </a:t>
            </a:r>
          </a:p>
        </p:txBody>
      </p:sp>
    </p:spTree>
    <p:extLst>
      <p:ext uri="{BB962C8B-B14F-4D97-AF65-F5344CB8AC3E}">
        <p14:creationId xmlns:p14="http://schemas.microsoft.com/office/powerpoint/2010/main" val="5063583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solidFill>
                <a:srgbClr val="000000"/>
              </a:solidFill>
            </a:endParaRPr>
          </a:p>
        </p:txBody>
      </p:sp>
      <p:sp>
        <p:nvSpPr>
          <p:cNvPr id="3" name="Content Placeholder 2"/>
          <p:cNvSpPr>
            <a:spLocks noGrp="1"/>
          </p:cNvSpPr>
          <p:nvPr>
            <p:ph idx="1"/>
          </p:nvPr>
        </p:nvSpPr>
        <p:spPr/>
        <p:txBody>
          <a:bodyPr/>
          <a:lstStyle/>
          <a:p>
            <a:endParaRPr lang="en-GB"/>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50768" y="1880828"/>
            <a:ext cx="3842464" cy="3096344"/>
          </a:xfrm>
          <a:prstGeom prst="rect">
            <a:avLst/>
          </a:prstGeom>
          <a:noFill/>
          <a:ln>
            <a:noFill/>
          </a:ln>
        </p:spPr>
      </p:pic>
    </p:spTree>
    <p:extLst>
      <p:ext uri="{BB962C8B-B14F-4D97-AF65-F5344CB8AC3E}">
        <p14:creationId xmlns:p14="http://schemas.microsoft.com/office/powerpoint/2010/main" val="28893065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GB" dirty="0" smtClean="0">
                <a:solidFill>
                  <a:srgbClr val="000000"/>
                </a:solidFill>
                <a:ea typeface="+mj-ea"/>
              </a:rPr>
              <a:t>Session 1: Exercise 3</a:t>
            </a:r>
            <a:endParaRPr lang="en-GB" dirty="0">
              <a:solidFill>
                <a:srgbClr val="000000"/>
              </a:solidFill>
              <a:ea typeface="+mj-ea"/>
            </a:endParaRPr>
          </a:p>
        </p:txBody>
      </p:sp>
      <p:sp>
        <p:nvSpPr>
          <p:cNvPr id="16387" name="Text Placeholder 2"/>
          <p:cNvSpPr>
            <a:spLocks noGrp="1"/>
          </p:cNvSpPr>
          <p:nvPr>
            <p:ph type="body" idx="1"/>
          </p:nvPr>
        </p:nvSpPr>
        <p:spPr/>
        <p:txBody>
          <a:bodyPr/>
          <a:lstStyle/>
          <a:p>
            <a:pPr algn="ctr">
              <a:defRPr/>
            </a:pPr>
            <a:r>
              <a:rPr lang="en-GB" sz="4000" b="1">
                <a:solidFill>
                  <a:srgbClr val="000000"/>
                </a:solidFill>
              </a:rPr>
              <a:t>Information Sharing</a:t>
            </a:r>
          </a:p>
          <a:p>
            <a:pPr>
              <a:defRPr/>
            </a:pPr>
            <a:endParaRPr lang="en-GB">
              <a:solidFill>
                <a:srgbClr val="000000"/>
              </a:solidFill>
            </a:endParaRPr>
          </a:p>
        </p:txBody>
      </p:sp>
    </p:spTree>
    <p:extLst>
      <p:ext uri="{BB962C8B-B14F-4D97-AF65-F5344CB8AC3E}">
        <p14:creationId xmlns:p14="http://schemas.microsoft.com/office/powerpoint/2010/main" val="3560012519"/>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Content Placeholder 2"/>
          <p:cNvSpPr>
            <a:spLocks noGrp="1"/>
          </p:cNvSpPr>
          <p:nvPr>
            <p:ph idx="1"/>
          </p:nvPr>
        </p:nvSpPr>
        <p:spPr>
          <a:xfrm>
            <a:off x="250825" y="836613"/>
            <a:ext cx="8569325" cy="4392612"/>
          </a:xfrm>
        </p:spPr>
        <p:txBody>
          <a:bodyPr/>
          <a:lstStyle/>
          <a:p>
            <a:pPr>
              <a:defRPr/>
            </a:pPr>
            <a:r>
              <a:rPr lang="en-AU" altLang="en-US" b="1" u="sng" smtClean="0">
                <a:solidFill>
                  <a:srgbClr val="000000"/>
                </a:solidFill>
                <a:ea typeface="ＭＳ Ｐゴシック" pitchFamily="34" charset="-128"/>
              </a:rPr>
              <a:t>Information Sharing Case Study</a:t>
            </a:r>
          </a:p>
          <a:p>
            <a:pPr>
              <a:defRPr/>
            </a:pPr>
            <a:r>
              <a:rPr lang="en-AU" altLang="en-US" smtClean="0">
                <a:solidFill>
                  <a:srgbClr val="000000"/>
                </a:solidFill>
                <a:ea typeface="ＭＳ Ｐゴシック" pitchFamily="34" charset="-128"/>
              </a:rPr>
              <a:t>Jane was new to casework. She was asked to make a presentation on a case that she had handled at a coordination meeting to demonstrate the good work of her agency in case management. She described a case of a child who had been had been sexually abused. He was identified at the child friendly space in town where she worked. She described what they did to help. </a:t>
            </a:r>
          </a:p>
          <a:p>
            <a:pPr>
              <a:defRPr/>
            </a:pPr>
            <a:endParaRPr lang="en-AU" altLang="en-US" smtClean="0">
              <a:solidFill>
                <a:srgbClr val="000000"/>
              </a:solidFill>
              <a:ea typeface="ＭＳ Ｐゴシック" pitchFamily="34" charset="-128"/>
            </a:endParaRPr>
          </a:p>
          <a:p>
            <a:pPr>
              <a:defRPr/>
            </a:pPr>
            <a:r>
              <a:rPr lang="en-AU" altLang="en-US" smtClean="0">
                <a:solidFill>
                  <a:srgbClr val="000000"/>
                </a:solidFill>
                <a:ea typeface="ＭＳ Ｐゴシック" pitchFamily="34" charset="-128"/>
              </a:rPr>
              <a:t>The following day a staff from one of the organisations at the meeting went to see if he could find the child so his organisation could help. He asked the staff at the child friendly space about the case and someone offered to take him to meet the family. He used his organisation’s assessment form to document the child’s needs to see how his organisation could help.  </a:t>
            </a:r>
            <a:endParaRPr lang="en-GB" altLang="en-US" smtClean="0">
              <a:solidFill>
                <a:srgbClr val="000000"/>
              </a:solidFill>
              <a:ea typeface="ＭＳ Ｐゴシック" pitchFamily="34" charset="-128"/>
            </a:endParaRPr>
          </a:p>
          <a:p>
            <a:pPr>
              <a:defRPr/>
            </a:pPr>
            <a:endParaRPr lang="en-GB" altLang="en-US" smtClean="0">
              <a:solidFill>
                <a:srgbClr val="000000"/>
              </a:solidFill>
              <a:ea typeface="ＭＳ Ｐゴシック" pitchFamily="34" charset="-128"/>
            </a:endParaRPr>
          </a:p>
        </p:txBody>
      </p:sp>
    </p:spTree>
    <p:extLst>
      <p:ext uri="{BB962C8B-B14F-4D97-AF65-F5344CB8AC3E}">
        <p14:creationId xmlns:p14="http://schemas.microsoft.com/office/powerpoint/2010/main" val="40441593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a:defRPr/>
            </a:pPr>
            <a:r>
              <a:rPr lang="en-GB" b="1">
                <a:solidFill>
                  <a:srgbClr val="000000"/>
                </a:solidFill>
              </a:rPr>
              <a:t>Challenges with information sharing</a:t>
            </a:r>
          </a:p>
        </p:txBody>
      </p:sp>
      <p:sp>
        <p:nvSpPr>
          <p:cNvPr id="3" name="Content Placeholder 2"/>
          <p:cNvSpPr>
            <a:spLocks noGrp="1"/>
          </p:cNvSpPr>
          <p:nvPr>
            <p:ph idx="1"/>
          </p:nvPr>
        </p:nvSpPr>
        <p:spPr>
          <a:xfrm>
            <a:off x="250825" y="1700213"/>
            <a:ext cx="8569325" cy="4392612"/>
          </a:xfrm>
        </p:spPr>
        <p:txBody>
          <a:bodyPr/>
          <a:lstStyle/>
          <a:p>
            <a:pPr>
              <a:buFontTx/>
              <a:buChar char="•"/>
              <a:defRPr/>
            </a:pPr>
            <a:r>
              <a:rPr lang="en-GB" altLang="en-US" b="1" smtClean="0">
                <a:solidFill>
                  <a:srgbClr val="000000"/>
                </a:solidFill>
                <a:ea typeface="ＭＳ Ｐゴシック" pitchFamily="34" charset="-128"/>
              </a:rPr>
              <a:t>Decisions are made </a:t>
            </a:r>
            <a:r>
              <a:rPr lang="en-GB" altLang="en-US" smtClean="0">
                <a:solidFill>
                  <a:srgbClr val="000000"/>
                </a:solidFill>
                <a:ea typeface="ＭＳ Ｐゴシック" pitchFamily="34" charset="-128"/>
              </a:rPr>
              <a:t>about data </a:t>
            </a:r>
            <a:r>
              <a:rPr lang="en-GB" altLang="en-US" b="1" smtClean="0">
                <a:solidFill>
                  <a:srgbClr val="000000"/>
                </a:solidFill>
                <a:ea typeface="ＭＳ Ｐゴシック" pitchFamily="34" charset="-128"/>
              </a:rPr>
              <a:t>without</a:t>
            </a:r>
            <a:r>
              <a:rPr lang="en-GB" altLang="en-US" smtClean="0">
                <a:solidFill>
                  <a:srgbClr val="000000"/>
                </a:solidFill>
                <a:ea typeface="ＭＳ Ｐゴシック" pitchFamily="34" charset="-128"/>
              </a:rPr>
              <a:t> the </a:t>
            </a:r>
            <a:r>
              <a:rPr lang="en-GB" altLang="en-US" b="1" smtClean="0">
                <a:solidFill>
                  <a:srgbClr val="000000"/>
                </a:solidFill>
                <a:ea typeface="ＭＳ Ｐゴシック" pitchFamily="34" charset="-128"/>
              </a:rPr>
              <a:t>consent</a:t>
            </a:r>
            <a:r>
              <a:rPr lang="en-GB" altLang="en-US" smtClean="0">
                <a:solidFill>
                  <a:srgbClr val="000000"/>
                </a:solidFill>
                <a:ea typeface="ＭＳ Ｐゴシック" pitchFamily="34" charset="-128"/>
              </a:rPr>
              <a:t> or </a:t>
            </a:r>
            <a:r>
              <a:rPr lang="en-GB" altLang="en-US" b="1" smtClean="0">
                <a:solidFill>
                  <a:srgbClr val="000000"/>
                </a:solidFill>
                <a:ea typeface="ＭＳ Ｐゴシック" pitchFamily="34" charset="-128"/>
              </a:rPr>
              <a:t>knowledge</a:t>
            </a:r>
            <a:r>
              <a:rPr lang="en-GB" altLang="en-US" smtClean="0">
                <a:solidFill>
                  <a:srgbClr val="000000"/>
                </a:solidFill>
                <a:ea typeface="ＭＳ Ｐゴシック" pitchFamily="34" charset="-128"/>
              </a:rPr>
              <a:t> of the child / family</a:t>
            </a:r>
          </a:p>
          <a:p>
            <a:pPr>
              <a:defRPr/>
            </a:pPr>
            <a:endParaRPr lang="en-GB" altLang="en-US" smtClean="0">
              <a:solidFill>
                <a:srgbClr val="000000"/>
              </a:solidFill>
              <a:ea typeface="ＭＳ Ｐゴシック" pitchFamily="34" charset="-128"/>
            </a:endParaRPr>
          </a:p>
          <a:p>
            <a:pPr>
              <a:buFontTx/>
              <a:buChar char="•"/>
              <a:defRPr/>
            </a:pPr>
            <a:r>
              <a:rPr lang="en-GB" altLang="en-US" smtClean="0">
                <a:solidFill>
                  <a:srgbClr val="000000"/>
                </a:solidFill>
                <a:ea typeface="ＭＳ Ｐゴシック" pitchFamily="34" charset="-128"/>
              </a:rPr>
              <a:t>Lack of understanding of the </a:t>
            </a:r>
            <a:r>
              <a:rPr lang="en-GB" altLang="en-US" b="1" smtClean="0">
                <a:solidFill>
                  <a:srgbClr val="000000"/>
                </a:solidFill>
                <a:ea typeface="ＭＳ Ｐゴシック" pitchFamily="34" charset="-128"/>
              </a:rPr>
              <a:t>level of data to be shared</a:t>
            </a:r>
            <a:r>
              <a:rPr lang="en-GB" altLang="en-US" smtClean="0">
                <a:solidFill>
                  <a:srgbClr val="000000"/>
                </a:solidFill>
                <a:ea typeface="ＭＳ Ｐゴシック" pitchFamily="34" charset="-128"/>
              </a:rPr>
              <a:t>: Case files should never be shared outside the realm of a referral and without the client’s written informed consent. </a:t>
            </a:r>
          </a:p>
          <a:p>
            <a:pPr>
              <a:defRPr/>
            </a:pPr>
            <a:endParaRPr lang="en-GB" altLang="en-US" smtClean="0">
              <a:solidFill>
                <a:srgbClr val="000000"/>
              </a:solidFill>
              <a:ea typeface="ＭＳ Ｐゴシック" pitchFamily="34" charset="-128"/>
            </a:endParaRPr>
          </a:p>
          <a:p>
            <a:pPr>
              <a:buFontTx/>
              <a:buChar char="•"/>
              <a:defRPr/>
            </a:pPr>
            <a:r>
              <a:rPr lang="en-GB" altLang="en-US" b="1" smtClean="0">
                <a:solidFill>
                  <a:srgbClr val="000000"/>
                </a:solidFill>
                <a:ea typeface="ＭＳ Ｐゴシック" pitchFamily="34" charset="-128"/>
              </a:rPr>
              <a:t>Safety</a:t>
            </a:r>
            <a:r>
              <a:rPr lang="en-GB" altLang="en-US" smtClean="0">
                <a:solidFill>
                  <a:srgbClr val="000000"/>
                </a:solidFill>
                <a:ea typeface="ＭＳ Ｐゴシック" pitchFamily="34" charset="-128"/>
              </a:rPr>
              <a:t> for all involved </a:t>
            </a:r>
          </a:p>
          <a:p>
            <a:pPr>
              <a:buFontTx/>
              <a:buChar char="•"/>
              <a:defRPr/>
            </a:pPr>
            <a:r>
              <a:rPr lang="en-GB" altLang="en-US" b="1" smtClean="0">
                <a:solidFill>
                  <a:srgbClr val="000000"/>
                </a:solidFill>
                <a:ea typeface="ＭＳ Ｐゴシック" pitchFamily="34" charset="-128"/>
              </a:rPr>
              <a:t>One‐way</a:t>
            </a:r>
            <a:r>
              <a:rPr lang="en-GB" altLang="en-US" smtClean="0">
                <a:solidFill>
                  <a:srgbClr val="000000"/>
                </a:solidFill>
                <a:ea typeface="ＭＳ Ｐゴシック" pitchFamily="34" charset="-128"/>
              </a:rPr>
              <a:t> information sharing </a:t>
            </a:r>
          </a:p>
          <a:p>
            <a:pPr>
              <a:buFontTx/>
              <a:buChar char="•"/>
              <a:defRPr/>
            </a:pPr>
            <a:r>
              <a:rPr lang="en-GB" altLang="en-US" b="1" smtClean="0">
                <a:solidFill>
                  <a:srgbClr val="000000"/>
                </a:solidFill>
                <a:ea typeface="ＭＳ Ｐゴシック" pitchFamily="34" charset="-128"/>
              </a:rPr>
              <a:t>No procedures in place </a:t>
            </a:r>
            <a:r>
              <a:rPr lang="en-GB" altLang="en-US" smtClean="0">
                <a:solidFill>
                  <a:srgbClr val="000000"/>
                </a:solidFill>
                <a:ea typeface="ＭＳ Ｐゴシック" pitchFamily="34" charset="-128"/>
              </a:rPr>
              <a:t>to inform information sharing</a:t>
            </a:r>
          </a:p>
          <a:p>
            <a:pPr>
              <a:buFontTx/>
              <a:buChar char="•"/>
              <a:defRPr/>
            </a:pPr>
            <a:endParaRPr lang="en-GB" altLang="en-US" sz="2000" smtClean="0">
              <a:solidFill>
                <a:srgbClr val="000000"/>
              </a:solidFill>
              <a:ea typeface="ＭＳ Ｐゴシック" pitchFamily="34" charset="-128"/>
            </a:endParaRPr>
          </a:p>
          <a:p>
            <a:pPr algn="ctr">
              <a:defRPr/>
            </a:pPr>
            <a:r>
              <a:rPr lang="en-AU" altLang="en-US" sz="1600" i="1" smtClean="0">
                <a:solidFill>
                  <a:srgbClr val="000000"/>
                </a:solidFill>
                <a:ea typeface="ＭＳ Ｐゴシック" pitchFamily="34" charset="-128"/>
              </a:rPr>
              <a:t>Source: The Gender Based Violence Information Management System User Guide</a:t>
            </a:r>
            <a:endParaRPr lang="en-GB" altLang="en-US" sz="1600" i="1" smtClean="0">
              <a:solidFill>
                <a:srgbClr val="000000"/>
              </a:solidFill>
              <a:ea typeface="ＭＳ Ｐゴシック" pitchFamily="34" charset="-128"/>
            </a:endParaRPr>
          </a:p>
          <a:p>
            <a:pPr>
              <a:buFontTx/>
              <a:buChar char="•"/>
              <a:defRPr/>
            </a:pPr>
            <a:endParaRPr lang="en-GB" altLang="en-US" sz="2000" smtClean="0">
              <a:solidFill>
                <a:srgbClr val="000000"/>
              </a:solidFill>
              <a:ea typeface="ＭＳ Ｐゴシック" pitchFamily="34" charset="-128"/>
            </a:endParaRPr>
          </a:p>
        </p:txBody>
      </p:sp>
    </p:spTree>
    <p:extLst>
      <p:ext uri="{BB962C8B-B14F-4D97-AF65-F5344CB8AC3E}">
        <p14:creationId xmlns:p14="http://schemas.microsoft.com/office/powerpoint/2010/main" val="820890588"/>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AutoShape 31"/>
          <p:cNvSpPr>
            <a:spLocks noChangeArrowheads="1"/>
          </p:cNvSpPr>
          <p:nvPr/>
        </p:nvSpPr>
        <p:spPr bwMode="auto">
          <a:xfrm>
            <a:off x="5638800" y="2795588"/>
            <a:ext cx="3351213" cy="1106487"/>
          </a:xfrm>
          <a:prstGeom prst="roundRect">
            <a:avLst>
              <a:gd name="adj" fmla="val 16667"/>
            </a:avLst>
          </a:prstGeom>
          <a:solidFill>
            <a:srgbClr val="FFFFFF"/>
          </a:solidFill>
          <a:ln w="9525">
            <a:solidFill>
              <a:srgbClr val="000000"/>
            </a:solidFill>
            <a:round/>
            <a:headEnd/>
            <a:tailEnd/>
          </a:ln>
        </p:spPr>
        <p:txBody>
          <a:bodyPr/>
          <a:lstStyle>
            <a:lvl1pPr eaLnBrk="0" hangingPunct="0">
              <a:spcBef>
                <a:spcPct val="20000"/>
              </a:spcBef>
              <a:defRPr sz="2400">
                <a:solidFill>
                  <a:schemeClr val="tx1"/>
                </a:solidFill>
                <a:latin typeface="Calibri" pitchFamily="34" charset="0"/>
                <a:ea typeface="ＭＳ Ｐゴシック" pitchFamily="34" charset="-128"/>
              </a:defRPr>
            </a:lvl1pPr>
            <a:lvl2pPr marL="742950" indent="-285750" eaLnBrk="0" hangingPunct="0">
              <a:spcBef>
                <a:spcPct val="20000"/>
              </a:spcBef>
              <a:buChar char="–"/>
              <a:defRPr sz="2400">
                <a:solidFill>
                  <a:schemeClr val="tx1"/>
                </a:solidFill>
                <a:latin typeface="Calibri" pitchFamily="34" charset="0"/>
                <a:ea typeface="ＭＳ Ｐゴシック" pitchFamily="34" charset="-128"/>
              </a:defRPr>
            </a:lvl2pPr>
            <a:lvl3pPr marL="1143000" indent="-228600" eaLnBrk="0" hangingPunct="0">
              <a:spcBef>
                <a:spcPct val="20000"/>
              </a:spcBef>
              <a:buChar char="•"/>
              <a:defRPr sz="2400">
                <a:solidFill>
                  <a:schemeClr val="tx1"/>
                </a:solidFill>
                <a:latin typeface="Calibri" pitchFamily="34" charset="0"/>
                <a:ea typeface="ＭＳ Ｐゴシック" pitchFamily="34" charset="-128"/>
              </a:defRPr>
            </a:lvl3pPr>
            <a:lvl4pPr marL="1600200" indent="-228600" eaLnBrk="0" hangingPunct="0">
              <a:spcBef>
                <a:spcPct val="20000"/>
              </a:spcBef>
              <a:buChar char="–"/>
              <a:defRPr sz="2400">
                <a:solidFill>
                  <a:schemeClr val="tx1"/>
                </a:solidFill>
                <a:latin typeface="Calibri" pitchFamily="34" charset="0"/>
                <a:ea typeface="ＭＳ Ｐゴシック" pitchFamily="34" charset="-128"/>
              </a:defRPr>
            </a:lvl4pPr>
            <a:lvl5pPr marL="2057400" indent="-228600" eaLnBrk="0" hangingPunct="0">
              <a:spcBef>
                <a:spcPct val="20000"/>
              </a:spcBef>
              <a:buChar char="»"/>
              <a:defRPr sz="24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Char char="»"/>
              <a:defRPr sz="24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Char char="»"/>
              <a:defRPr sz="24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Char char="»"/>
              <a:defRPr sz="24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Char char="»"/>
              <a:defRPr sz="2400">
                <a:solidFill>
                  <a:schemeClr val="tx1"/>
                </a:solidFill>
                <a:latin typeface="Calibri" pitchFamily="34" charset="0"/>
                <a:ea typeface="ＭＳ Ｐゴシック" pitchFamily="34" charset="-128"/>
              </a:defRPr>
            </a:lvl9pPr>
          </a:lstStyle>
          <a:p>
            <a:pPr eaLnBrk="1" fontAlgn="base" hangingPunct="1">
              <a:spcBef>
                <a:spcPct val="0"/>
              </a:spcBef>
              <a:spcAft>
                <a:spcPct val="0"/>
              </a:spcAft>
            </a:pPr>
            <a:r>
              <a:rPr lang="en-US" altLang="en-US" sz="2000" b="1">
                <a:solidFill>
                  <a:srgbClr val="000000"/>
                </a:solidFill>
                <a:latin typeface="Arial" charset="0"/>
              </a:rPr>
              <a:t>3.</a:t>
            </a:r>
            <a:r>
              <a:rPr lang="en-US" altLang="en-US" sz="2000">
                <a:solidFill>
                  <a:srgbClr val="000000"/>
                </a:solidFill>
                <a:latin typeface="Arial" charset="0"/>
              </a:rPr>
              <a:t> Develop an individual </a:t>
            </a:r>
            <a:r>
              <a:rPr lang="en-US" altLang="en-US" sz="2000" b="1">
                <a:solidFill>
                  <a:srgbClr val="000000"/>
                </a:solidFill>
                <a:latin typeface="Arial" charset="0"/>
              </a:rPr>
              <a:t>case plan</a:t>
            </a:r>
            <a:r>
              <a:rPr lang="en-US" altLang="en-US" sz="2000">
                <a:solidFill>
                  <a:srgbClr val="000000"/>
                </a:solidFill>
                <a:latin typeface="Arial" charset="0"/>
              </a:rPr>
              <a:t> for each child. </a:t>
            </a:r>
            <a:endParaRPr lang="en-GB" altLang="en-US" sz="1100">
              <a:solidFill>
                <a:srgbClr val="000000"/>
              </a:solidFill>
              <a:latin typeface="Arial" charset="0"/>
            </a:endParaRPr>
          </a:p>
        </p:txBody>
      </p:sp>
      <p:sp>
        <p:nvSpPr>
          <p:cNvPr id="307203" name="AutoShape 29"/>
          <p:cNvSpPr>
            <a:spLocks noChangeArrowheads="1"/>
          </p:cNvSpPr>
          <p:nvPr/>
        </p:nvSpPr>
        <p:spPr bwMode="auto">
          <a:xfrm>
            <a:off x="5435600" y="4578350"/>
            <a:ext cx="3554413" cy="1387475"/>
          </a:xfrm>
          <a:prstGeom prst="roundRect">
            <a:avLst>
              <a:gd name="adj" fmla="val 16667"/>
            </a:avLst>
          </a:prstGeom>
          <a:solidFill>
            <a:srgbClr val="FFFFFF"/>
          </a:solidFill>
          <a:ln w="38100">
            <a:solidFill>
              <a:srgbClr val="FF0000"/>
            </a:solidFill>
            <a:round/>
            <a:headEnd/>
            <a:tailEnd/>
          </a:ln>
        </p:spPr>
        <p:txBody>
          <a:bodyPr/>
          <a:lstStyle>
            <a:lvl1pPr eaLnBrk="0" hangingPunct="0">
              <a:spcBef>
                <a:spcPct val="20000"/>
              </a:spcBef>
              <a:defRPr sz="2400">
                <a:solidFill>
                  <a:schemeClr val="tx1"/>
                </a:solidFill>
                <a:latin typeface="Calibri" pitchFamily="34" charset="0"/>
                <a:ea typeface="ＭＳ Ｐゴシック" pitchFamily="34" charset="-128"/>
              </a:defRPr>
            </a:lvl1pPr>
            <a:lvl2pPr marL="742950" indent="-285750" eaLnBrk="0" hangingPunct="0">
              <a:spcBef>
                <a:spcPct val="20000"/>
              </a:spcBef>
              <a:buChar char="–"/>
              <a:defRPr sz="2400">
                <a:solidFill>
                  <a:schemeClr val="tx1"/>
                </a:solidFill>
                <a:latin typeface="Calibri" pitchFamily="34" charset="0"/>
                <a:ea typeface="ＭＳ Ｐゴシック" pitchFamily="34" charset="-128"/>
              </a:defRPr>
            </a:lvl2pPr>
            <a:lvl3pPr marL="1143000" indent="-228600" eaLnBrk="0" hangingPunct="0">
              <a:spcBef>
                <a:spcPct val="20000"/>
              </a:spcBef>
              <a:buChar char="•"/>
              <a:defRPr sz="2400">
                <a:solidFill>
                  <a:schemeClr val="tx1"/>
                </a:solidFill>
                <a:latin typeface="Calibri" pitchFamily="34" charset="0"/>
                <a:ea typeface="ＭＳ Ｐゴシック" pitchFamily="34" charset="-128"/>
              </a:defRPr>
            </a:lvl3pPr>
            <a:lvl4pPr marL="1600200" indent="-228600" eaLnBrk="0" hangingPunct="0">
              <a:spcBef>
                <a:spcPct val="20000"/>
              </a:spcBef>
              <a:buChar char="–"/>
              <a:defRPr sz="2400">
                <a:solidFill>
                  <a:schemeClr val="tx1"/>
                </a:solidFill>
                <a:latin typeface="Calibri" pitchFamily="34" charset="0"/>
                <a:ea typeface="ＭＳ Ｐゴシック" pitchFamily="34" charset="-128"/>
              </a:defRPr>
            </a:lvl4pPr>
            <a:lvl5pPr marL="2057400" indent="-228600" eaLnBrk="0" hangingPunct="0">
              <a:spcBef>
                <a:spcPct val="20000"/>
              </a:spcBef>
              <a:buChar char="»"/>
              <a:defRPr sz="24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Char char="»"/>
              <a:defRPr sz="24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Char char="»"/>
              <a:defRPr sz="24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Char char="»"/>
              <a:defRPr sz="24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Char char="»"/>
              <a:defRPr sz="2400">
                <a:solidFill>
                  <a:schemeClr val="tx1"/>
                </a:solidFill>
                <a:latin typeface="Calibri" pitchFamily="34" charset="0"/>
                <a:ea typeface="ＭＳ Ｐゴシック" pitchFamily="34" charset="-128"/>
              </a:defRPr>
            </a:lvl9pPr>
          </a:lstStyle>
          <a:p>
            <a:pPr eaLnBrk="1" fontAlgn="base" hangingPunct="1">
              <a:spcBef>
                <a:spcPct val="0"/>
              </a:spcBef>
              <a:spcAft>
                <a:spcPct val="0"/>
              </a:spcAft>
            </a:pPr>
            <a:r>
              <a:rPr lang="en-US" altLang="en-US" sz="2000" b="1" dirty="0">
                <a:solidFill>
                  <a:srgbClr val="000000"/>
                </a:solidFill>
                <a:latin typeface="Arial" charset="0"/>
              </a:rPr>
              <a:t>4. </a:t>
            </a:r>
            <a:r>
              <a:rPr lang="en-US" altLang="en-US" sz="2000" b="1" dirty="0" smtClean="0">
                <a:solidFill>
                  <a:srgbClr val="000000"/>
                </a:solidFill>
                <a:latin typeface="Arial" charset="0"/>
              </a:rPr>
              <a:t>Implement the </a:t>
            </a:r>
            <a:r>
              <a:rPr lang="en-US" altLang="en-US" sz="2000" b="1" dirty="0">
                <a:solidFill>
                  <a:srgbClr val="000000"/>
                </a:solidFill>
                <a:latin typeface="Arial" charset="0"/>
              </a:rPr>
              <a:t>case plan</a:t>
            </a:r>
            <a:r>
              <a:rPr lang="en-US" altLang="en-US" sz="2000" dirty="0">
                <a:solidFill>
                  <a:srgbClr val="000000"/>
                </a:solidFill>
                <a:latin typeface="Arial" charset="0"/>
              </a:rPr>
              <a:t>, including direct support and referral services. </a:t>
            </a:r>
            <a:endParaRPr lang="en-GB" altLang="en-US" sz="1100" dirty="0">
              <a:solidFill>
                <a:srgbClr val="000000"/>
              </a:solidFill>
              <a:latin typeface="Arial" charset="0"/>
            </a:endParaRPr>
          </a:p>
        </p:txBody>
      </p:sp>
      <p:sp>
        <p:nvSpPr>
          <p:cNvPr id="307204" name="AutoShape 32"/>
          <p:cNvSpPr>
            <a:spLocks noChangeArrowheads="1"/>
          </p:cNvSpPr>
          <p:nvPr/>
        </p:nvSpPr>
        <p:spPr bwMode="auto">
          <a:xfrm>
            <a:off x="179512" y="5013176"/>
            <a:ext cx="3552825" cy="976312"/>
          </a:xfrm>
          <a:prstGeom prst="roundRect">
            <a:avLst>
              <a:gd name="adj" fmla="val 16667"/>
            </a:avLst>
          </a:prstGeom>
          <a:solidFill>
            <a:srgbClr val="FFFFFF"/>
          </a:solidFill>
          <a:ln w="9525">
            <a:solidFill>
              <a:srgbClr val="000000"/>
            </a:solidFill>
            <a:round/>
            <a:headEnd/>
            <a:tailEnd/>
          </a:ln>
        </p:spPr>
        <p:txBody>
          <a:bodyPr/>
          <a:lstStyle>
            <a:lvl1pPr eaLnBrk="0" hangingPunct="0">
              <a:spcBef>
                <a:spcPct val="20000"/>
              </a:spcBef>
              <a:defRPr sz="2400">
                <a:solidFill>
                  <a:schemeClr val="tx1"/>
                </a:solidFill>
                <a:latin typeface="Calibri" pitchFamily="34" charset="0"/>
                <a:ea typeface="ＭＳ Ｐゴシック" pitchFamily="34" charset="-128"/>
              </a:defRPr>
            </a:lvl1pPr>
            <a:lvl2pPr marL="742950" indent="-285750" eaLnBrk="0" hangingPunct="0">
              <a:spcBef>
                <a:spcPct val="20000"/>
              </a:spcBef>
              <a:buChar char="–"/>
              <a:defRPr sz="2400">
                <a:solidFill>
                  <a:schemeClr val="tx1"/>
                </a:solidFill>
                <a:latin typeface="Calibri" pitchFamily="34" charset="0"/>
                <a:ea typeface="ＭＳ Ｐゴシック" pitchFamily="34" charset="-128"/>
              </a:defRPr>
            </a:lvl2pPr>
            <a:lvl3pPr marL="1143000" indent="-228600" eaLnBrk="0" hangingPunct="0">
              <a:spcBef>
                <a:spcPct val="20000"/>
              </a:spcBef>
              <a:buChar char="•"/>
              <a:defRPr sz="2400">
                <a:solidFill>
                  <a:schemeClr val="tx1"/>
                </a:solidFill>
                <a:latin typeface="Calibri" pitchFamily="34" charset="0"/>
                <a:ea typeface="ＭＳ Ｐゴシック" pitchFamily="34" charset="-128"/>
              </a:defRPr>
            </a:lvl3pPr>
            <a:lvl4pPr marL="1600200" indent="-228600" eaLnBrk="0" hangingPunct="0">
              <a:spcBef>
                <a:spcPct val="20000"/>
              </a:spcBef>
              <a:buChar char="–"/>
              <a:defRPr sz="2400">
                <a:solidFill>
                  <a:schemeClr val="tx1"/>
                </a:solidFill>
                <a:latin typeface="Calibri" pitchFamily="34" charset="0"/>
                <a:ea typeface="ＭＳ Ｐゴシック" pitchFamily="34" charset="-128"/>
              </a:defRPr>
            </a:lvl4pPr>
            <a:lvl5pPr marL="2057400" indent="-228600" eaLnBrk="0" hangingPunct="0">
              <a:spcBef>
                <a:spcPct val="20000"/>
              </a:spcBef>
              <a:buChar char="»"/>
              <a:defRPr sz="24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Char char="»"/>
              <a:defRPr sz="24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Char char="»"/>
              <a:defRPr sz="24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Char char="»"/>
              <a:defRPr sz="24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Char char="»"/>
              <a:defRPr sz="2400">
                <a:solidFill>
                  <a:schemeClr val="tx1"/>
                </a:solidFill>
                <a:latin typeface="Calibri" pitchFamily="34" charset="0"/>
                <a:ea typeface="ＭＳ Ｐゴシック" pitchFamily="34" charset="-128"/>
              </a:defRPr>
            </a:lvl9pPr>
          </a:lstStyle>
          <a:p>
            <a:pPr eaLnBrk="1" fontAlgn="base" hangingPunct="1">
              <a:spcBef>
                <a:spcPct val="0"/>
              </a:spcBef>
              <a:spcAft>
                <a:spcPct val="0"/>
              </a:spcAft>
            </a:pPr>
            <a:r>
              <a:rPr lang="en-US" altLang="en-US" sz="2000" b="1" dirty="0">
                <a:solidFill>
                  <a:srgbClr val="000000"/>
                </a:solidFill>
                <a:latin typeface="Arial" charset="0"/>
              </a:rPr>
              <a:t>5. F</a:t>
            </a:r>
            <a:r>
              <a:rPr lang="en-US" altLang="en-US" sz="2000" b="1" dirty="0" smtClean="0">
                <a:solidFill>
                  <a:srgbClr val="000000"/>
                </a:solidFill>
                <a:latin typeface="Arial" charset="0"/>
              </a:rPr>
              <a:t>ollow-up </a:t>
            </a:r>
            <a:r>
              <a:rPr lang="en-US" altLang="en-US" sz="2000" b="1" dirty="0">
                <a:solidFill>
                  <a:srgbClr val="000000"/>
                </a:solidFill>
                <a:latin typeface="Arial" charset="0"/>
              </a:rPr>
              <a:t>and </a:t>
            </a:r>
            <a:r>
              <a:rPr lang="en-US" altLang="en-US" sz="2000" b="1" dirty="0" smtClean="0">
                <a:solidFill>
                  <a:srgbClr val="000000"/>
                </a:solidFill>
                <a:latin typeface="Arial" charset="0"/>
              </a:rPr>
              <a:t>review</a:t>
            </a:r>
            <a:endParaRPr lang="en-GB" altLang="en-US" sz="1100" dirty="0">
              <a:solidFill>
                <a:srgbClr val="000000"/>
              </a:solidFill>
              <a:latin typeface="Arial" charset="0"/>
            </a:endParaRPr>
          </a:p>
        </p:txBody>
      </p:sp>
      <p:sp>
        <p:nvSpPr>
          <p:cNvPr id="307205" name="AutoShape 33"/>
          <p:cNvSpPr>
            <a:spLocks noChangeArrowheads="1"/>
          </p:cNvSpPr>
          <p:nvPr/>
        </p:nvSpPr>
        <p:spPr bwMode="auto">
          <a:xfrm>
            <a:off x="803275" y="3343275"/>
            <a:ext cx="1889125" cy="793750"/>
          </a:xfrm>
          <a:prstGeom prst="roundRect">
            <a:avLst>
              <a:gd name="adj" fmla="val 16667"/>
            </a:avLst>
          </a:prstGeom>
          <a:solidFill>
            <a:srgbClr val="FFFFFF"/>
          </a:solidFill>
          <a:ln w="9525">
            <a:solidFill>
              <a:srgbClr val="000000"/>
            </a:solidFill>
            <a:round/>
            <a:headEnd/>
            <a:tailEnd/>
          </a:ln>
        </p:spPr>
        <p:txBody>
          <a:bodyPr/>
          <a:lstStyle>
            <a:lvl1pPr eaLnBrk="0" hangingPunct="0">
              <a:spcBef>
                <a:spcPct val="20000"/>
              </a:spcBef>
              <a:defRPr sz="2400">
                <a:solidFill>
                  <a:schemeClr val="tx1"/>
                </a:solidFill>
                <a:latin typeface="Calibri" pitchFamily="34" charset="0"/>
                <a:ea typeface="ＭＳ Ｐゴシック" pitchFamily="34" charset="-128"/>
              </a:defRPr>
            </a:lvl1pPr>
            <a:lvl2pPr marL="742950" indent="-285750" eaLnBrk="0" hangingPunct="0">
              <a:spcBef>
                <a:spcPct val="20000"/>
              </a:spcBef>
              <a:buChar char="–"/>
              <a:defRPr sz="2400">
                <a:solidFill>
                  <a:schemeClr val="tx1"/>
                </a:solidFill>
                <a:latin typeface="Calibri" pitchFamily="34" charset="0"/>
                <a:ea typeface="ＭＳ Ｐゴシック" pitchFamily="34" charset="-128"/>
              </a:defRPr>
            </a:lvl2pPr>
            <a:lvl3pPr marL="1143000" indent="-228600" eaLnBrk="0" hangingPunct="0">
              <a:spcBef>
                <a:spcPct val="20000"/>
              </a:spcBef>
              <a:buChar char="•"/>
              <a:defRPr sz="2400">
                <a:solidFill>
                  <a:schemeClr val="tx1"/>
                </a:solidFill>
                <a:latin typeface="Calibri" pitchFamily="34" charset="0"/>
                <a:ea typeface="ＭＳ Ｐゴシック" pitchFamily="34" charset="-128"/>
              </a:defRPr>
            </a:lvl3pPr>
            <a:lvl4pPr marL="1600200" indent="-228600" eaLnBrk="0" hangingPunct="0">
              <a:spcBef>
                <a:spcPct val="20000"/>
              </a:spcBef>
              <a:buChar char="–"/>
              <a:defRPr sz="2400">
                <a:solidFill>
                  <a:schemeClr val="tx1"/>
                </a:solidFill>
                <a:latin typeface="Calibri" pitchFamily="34" charset="0"/>
                <a:ea typeface="ＭＳ Ｐゴシック" pitchFamily="34" charset="-128"/>
              </a:defRPr>
            </a:lvl4pPr>
            <a:lvl5pPr marL="2057400" indent="-228600" eaLnBrk="0" hangingPunct="0">
              <a:spcBef>
                <a:spcPct val="20000"/>
              </a:spcBef>
              <a:buChar char="»"/>
              <a:defRPr sz="24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Char char="»"/>
              <a:defRPr sz="24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Char char="»"/>
              <a:defRPr sz="24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Char char="»"/>
              <a:defRPr sz="24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Char char="»"/>
              <a:defRPr sz="2400">
                <a:solidFill>
                  <a:schemeClr val="tx1"/>
                </a:solidFill>
                <a:latin typeface="Calibri" pitchFamily="34" charset="0"/>
                <a:ea typeface="ＭＳ Ｐゴシック" pitchFamily="34" charset="-128"/>
              </a:defRPr>
            </a:lvl9pPr>
          </a:lstStyle>
          <a:p>
            <a:pPr eaLnBrk="1" fontAlgn="base" hangingPunct="1">
              <a:spcBef>
                <a:spcPct val="0"/>
              </a:spcBef>
              <a:spcAft>
                <a:spcPct val="0"/>
              </a:spcAft>
            </a:pPr>
            <a:r>
              <a:rPr lang="en-US" altLang="en-US" sz="2000" b="1">
                <a:solidFill>
                  <a:srgbClr val="000000"/>
                </a:solidFill>
                <a:latin typeface="Arial" charset="0"/>
              </a:rPr>
              <a:t>6. Close case </a:t>
            </a:r>
            <a:endParaRPr lang="en-GB" altLang="en-US" sz="1100">
              <a:solidFill>
                <a:srgbClr val="000000"/>
              </a:solidFill>
              <a:latin typeface="Arial" charset="0"/>
            </a:endParaRPr>
          </a:p>
        </p:txBody>
      </p:sp>
      <p:sp>
        <p:nvSpPr>
          <p:cNvPr id="307206" name="AutoShape 28"/>
          <p:cNvSpPr>
            <a:spLocks noChangeArrowheads="1"/>
          </p:cNvSpPr>
          <p:nvPr/>
        </p:nvSpPr>
        <p:spPr bwMode="auto">
          <a:xfrm>
            <a:off x="5435600" y="830263"/>
            <a:ext cx="3554413" cy="1389062"/>
          </a:xfrm>
          <a:prstGeom prst="roundRect">
            <a:avLst>
              <a:gd name="adj" fmla="val 16667"/>
            </a:avLst>
          </a:prstGeom>
          <a:solidFill>
            <a:srgbClr val="FFFFFF"/>
          </a:solidFill>
          <a:ln w="9525">
            <a:solidFill>
              <a:schemeClr val="tx1"/>
            </a:solidFill>
            <a:round/>
            <a:headEnd/>
            <a:tailEnd/>
          </a:ln>
        </p:spPr>
        <p:txBody>
          <a:bodyPr/>
          <a:lstStyle>
            <a:lvl1pPr eaLnBrk="0" hangingPunct="0">
              <a:spcBef>
                <a:spcPct val="20000"/>
              </a:spcBef>
              <a:defRPr sz="2400">
                <a:solidFill>
                  <a:schemeClr val="tx1"/>
                </a:solidFill>
                <a:latin typeface="Calibri" pitchFamily="34" charset="0"/>
                <a:ea typeface="ＭＳ Ｐゴシック" pitchFamily="34" charset="-128"/>
              </a:defRPr>
            </a:lvl1pPr>
            <a:lvl2pPr marL="742950" indent="-285750" eaLnBrk="0" hangingPunct="0">
              <a:spcBef>
                <a:spcPct val="20000"/>
              </a:spcBef>
              <a:buChar char="–"/>
              <a:defRPr sz="2400">
                <a:solidFill>
                  <a:schemeClr val="tx1"/>
                </a:solidFill>
                <a:latin typeface="Calibri" pitchFamily="34" charset="0"/>
                <a:ea typeface="ＭＳ Ｐゴシック" pitchFamily="34" charset="-128"/>
              </a:defRPr>
            </a:lvl2pPr>
            <a:lvl3pPr marL="1143000" indent="-228600" eaLnBrk="0" hangingPunct="0">
              <a:spcBef>
                <a:spcPct val="20000"/>
              </a:spcBef>
              <a:buChar char="•"/>
              <a:defRPr sz="2400">
                <a:solidFill>
                  <a:schemeClr val="tx1"/>
                </a:solidFill>
                <a:latin typeface="Calibri" pitchFamily="34" charset="0"/>
                <a:ea typeface="ＭＳ Ｐゴシック" pitchFamily="34" charset="-128"/>
              </a:defRPr>
            </a:lvl3pPr>
            <a:lvl4pPr marL="1600200" indent="-228600" eaLnBrk="0" hangingPunct="0">
              <a:spcBef>
                <a:spcPct val="20000"/>
              </a:spcBef>
              <a:buChar char="–"/>
              <a:defRPr sz="2400">
                <a:solidFill>
                  <a:schemeClr val="tx1"/>
                </a:solidFill>
                <a:latin typeface="Calibri" pitchFamily="34" charset="0"/>
                <a:ea typeface="ＭＳ Ｐゴシック" pitchFamily="34" charset="-128"/>
              </a:defRPr>
            </a:lvl4pPr>
            <a:lvl5pPr marL="2057400" indent="-228600" eaLnBrk="0" hangingPunct="0">
              <a:spcBef>
                <a:spcPct val="20000"/>
              </a:spcBef>
              <a:buChar char="»"/>
              <a:defRPr sz="24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Char char="»"/>
              <a:defRPr sz="24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Char char="»"/>
              <a:defRPr sz="24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Char char="»"/>
              <a:defRPr sz="24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Char char="»"/>
              <a:defRPr sz="2400">
                <a:solidFill>
                  <a:schemeClr val="tx1"/>
                </a:solidFill>
                <a:latin typeface="Calibri" pitchFamily="34" charset="0"/>
                <a:ea typeface="ＭＳ Ｐゴシック" pitchFamily="34" charset="-128"/>
              </a:defRPr>
            </a:lvl9pPr>
          </a:lstStyle>
          <a:p>
            <a:pPr eaLnBrk="1" fontAlgn="base" hangingPunct="1">
              <a:spcBef>
                <a:spcPct val="0"/>
              </a:spcBef>
              <a:spcAft>
                <a:spcPct val="0"/>
              </a:spcAft>
            </a:pPr>
            <a:r>
              <a:rPr lang="en-US" altLang="en-US" sz="2000" b="1" dirty="0">
                <a:solidFill>
                  <a:srgbClr val="000000"/>
                </a:solidFill>
                <a:latin typeface="Arial" charset="0"/>
              </a:rPr>
              <a:t>2. Assess </a:t>
            </a:r>
            <a:r>
              <a:rPr lang="en-US" altLang="en-US" sz="2000" dirty="0">
                <a:solidFill>
                  <a:srgbClr val="000000"/>
                </a:solidFill>
                <a:latin typeface="Arial" charset="0"/>
              </a:rPr>
              <a:t>the </a:t>
            </a:r>
            <a:r>
              <a:rPr lang="en-US" altLang="en-US" sz="2000" dirty="0" smtClean="0">
                <a:solidFill>
                  <a:srgbClr val="000000"/>
                </a:solidFill>
                <a:latin typeface="Arial" charset="0"/>
              </a:rPr>
              <a:t>needs of </a:t>
            </a:r>
            <a:r>
              <a:rPr lang="en-US" altLang="en-US" sz="2000" dirty="0">
                <a:solidFill>
                  <a:srgbClr val="000000"/>
                </a:solidFill>
                <a:latin typeface="Arial" charset="0"/>
              </a:rPr>
              <a:t>individual children and families. </a:t>
            </a:r>
            <a:endParaRPr lang="en-GB" altLang="en-US" sz="1100" dirty="0">
              <a:solidFill>
                <a:srgbClr val="000000"/>
              </a:solidFill>
              <a:latin typeface="Arial" charset="0"/>
            </a:endParaRPr>
          </a:p>
        </p:txBody>
      </p:sp>
      <p:cxnSp>
        <p:nvCxnSpPr>
          <p:cNvPr id="307207" name="AutoShape 34"/>
          <p:cNvCxnSpPr>
            <a:cxnSpLocks noChangeShapeType="1"/>
          </p:cNvCxnSpPr>
          <p:nvPr/>
        </p:nvCxnSpPr>
        <p:spPr bwMode="auto">
          <a:xfrm>
            <a:off x="3903663" y="1419225"/>
            <a:ext cx="1336675" cy="0"/>
          </a:xfrm>
          <a:prstGeom prst="straightConnector1">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07208" name="AutoShape 35"/>
          <p:cNvCxnSpPr>
            <a:cxnSpLocks noChangeShapeType="1"/>
          </p:cNvCxnSpPr>
          <p:nvPr/>
        </p:nvCxnSpPr>
        <p:spPr bwMode="auto">
          <a:xfrm flipV="1">
            <a:off x="3592513" y="1855788"/>
            <a:ext cx="1617662" cy="2971800"/>
          </a:xfrm>
          <a:prstGeom prst="straightConnector1">
            <a:avLst/>
          </a:prstGeom>
          <a:noFill/>
          <a:ln w="38100">
            <a:solidFill>
              <a:srgbClr val="000000"/>
            </a:solidFill>
            <a:prstDash val="dash"/>
            <a:round/>
            <a:headEnd/>
            <a:tailEnd type="triangle" w="med" len="med"/>
          </a:ln>
          <a:extLst>
            <a:ext uri="{909E8E84-426E-40dd-AFC4-6F175D3DCCD1}">
              <a14:hiddenFill xmlns:a14="http://schemas.microsoft.com/office/drawing/2010/main">
                <a:noFill/>
              </a14:hiddenFill>
            </a:ext>
          </a:extLst>
        </p:spPr>
      </p:cxnSp>
      <p:cxnSp>
        <p:nvCxnSpPr>
          <p:cNvPr id="307209" name="AutoShape 36"/>
          <p:cNvCxnSpPr>
            <a:cxnSpLocks noChangeShapeType="1"/>
          </p:cNvCxnSpPr>
          <p:nvPr/>
        </p:nvCxnSpPr>
        <p:spPr bwMode="auto">
          <a:xfrm>
            <a:off x="7213600" y="2355850"/>
            <a:ext cx="0" cy="344488"/>
          </a:xfrm>
          <a:prstGeom prst="straightConnector1">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07210" name="AutoShape 37"/>
          <p:cNvCxnSpPr>
            <a:cxnSpLocks noChangeShapeType="1"/>
          </p:cNvCxnSpPr>
          <p:nvPr/>
        </p:nvCxnSpPr>
        <p:spPr bwMode="auto">
          <a:xfrm>
            <a:off x="7243763" y="4137025"/>
            <a:ext cx="0" cy="296863"/>
          </a:xfrm>
          <a:prstGeom prst="straightConnector1">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07211" name="AutoShape 38"/>
          <p:cNvCxnSpPr>
            <a:cxnSpLocks noChangeShapeType="1"/>
          </p:cNvCxnSpPr>
          <p:nvPr/>
        </p:nvCxnSpPr>
        <p:spPr bwMode="auto">
          <a:xfrm flipH="1">
            <a:off x="3833813" y="5387975"/>
            <a:ext cx="1476375" cy="0"/>
          </a:xfrm>
          <a:prstGeom prst="straightConnector1">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07212" name="AutoShape 40"/>
          <p:cNvCxnSpPr>
            <a:cxnSpLocks noChangeShapeType="1"/>
          </p:cNvCxnSpPr>
          <p:nvPr/>
        </p:nvCxnSpPr>
        <p:spPr bwMode="auto">
          <a:xfrm flipV="1">
            <a:off x="1760538" y="4217988"/>
            <a:ext cx="0" cy="630237"/>
          </a:xfrm>
          <a:prstGeom prst="straightConnector1">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307213" name="AutoShape 27"/>
          <p:cNvSpPr>
            <a:spLocks noChangeArrowheads="1"/>
          </p:cNvSpPr>
          <p:nvPr/>
        </p:nvSpPr>
        <p:spPr bwMode="auto">
          <a:xfrm>
            <a:off x="103188" y="815975"/>
            <a:ext cx="3552825" cy="1800225"/>
          </a:xfrm>
          <a:prstGeom prst="roundRect">
            <a:avLst>
              <a:gd name="adj" fmla="val 16667"/>
            </a:avLst>
          </a:prstGeom>
          <a:solidFill>
            <a:srgbClr val="FFFFFF"/>
          </a:solidFill>
          <a:ln w="9525">
            <a:solidFill>
              <a:srgbClr val="000000"/>
            </a:solidFill>
            <a:round/>
            <a:headEnd/>
            <a:tailEnd/>
          </a:ln>
        </p:spPr>
        <p:txBody>
          <a:bodyPr/>
          <a:lstStyle>
            <a:lvl1pPr eaLnBrk="0" hangingPunct="0">
              <a:spcBef>
                <a:spcPct val="20000"/>
              </a:spcBef>
              <a:defRPr sz="2400">
                <a:solidFill>
                  <a:schemeClr val="tx1"/>
                </a:solidFill>
                <a:latin typeface="Calibri" pitchFamily="34" charset="0"/>
                <a:ea typeface="ＭＳ Ｐゴシック" pitchFamily="34" charset="-128"/>
              </a:defRPr>
            </a:lvl1pPr>
            <a:lvl2pPr marL="742950" indent="-285750" eaLnBrk="0" hangingPunct="0">
              <a:spcBef>
                <a:spcPct val="20000"/>
              </a:spcBef>
              <a:buChar char="–"/>
              <a:defRPr sz="2400">
                <a:solidFill>
                  <a:schemeClr val="tx1"/>
                </a:solidFill>
                <a:latin typeface="Calibri" pitchFamily="34" charset="0"/>
                <a:ea typeface="ＭＳ Ｐゴシック" pitchFamily="34" charset="-128"/>
              </a:defRPr>
            </a:lvl2pPr>
            <a:lvl3pPr marL="1143000" indent="-228600" eaLnBrk="0" hangingPunct="0">
              <a:spcBef>
                <a:spcPct val="20000"/>
              </a:spcBef>
              <a:buChar char="•"/>
              <a:defRPr sz="2400">
                <a:solidFill>
                  <a:schemeClr val="tx1"/>
                </a:solidFill>
                <a:latin typeface="Calibri" pitchFamily="34" charset="0"/>
                <a:ea typeface="ＭＳ Ｐゴシック" pitchFamily="34" charset="-128"/>
              </a:defRPr>
            </a:lvl3pPr>
            <a:lvl4pPr marL="1600200" indent="-228600" eaLnBrk="0" hangingPunct="0">
              <a:spcBef>
                <a:spcPct val="20000"/>
              </a:spcBef>
              <a:buChar char="–"/>
              <a:defRPr sz="2400">
                <a:solidFill>
                  <a:schemeClr val="tx1"/>
                </a:solidFill>
                <a:latin typeface="Calibri" pitchFamily="34" charset="0"/>
                <a:ea typeface="ＭＳ Ｐゴシック" pitchFamily="34" charset="-128"/>
              </a:defRPr>
            </a:lvl4pPr>
            <a:lvl5pPr marL="2057400" indent="-228600" eaLnBrk="0" hangingPunct="0">
              <a:spcBef>
                <a:spcPct val="20000"/>
              </a:spcBef>
              <a:buChar char="»"/>
              <a:defRPr sz="24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Char char="»"/>
              <a:defRPr sz="24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Char char="»"/>
              <a:defRPr sz="24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Char char="»"/>
              <a:defRPr sz="24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Char char="»"/>
              <a:defRPr sz="2400">
                <a:solidFill>
                  <a:schemeClr val="tx1"/>
                </a:solidFill>
                <a:latin typeface="Calibri" pitchFamily="34" charset="0"/>
                <a:ea typeface="ＭＳ Ｐゴシック" pitchFamily="34" charset="-128"/>
              </a:defRPr>
            </a:lvl9pPr>
          </a:lstStyle>
          <a:p>
            <a:pPr eaLnBrk="1" fontAlgn="base" hangingPunct="1">
              <a:spcBef>
                <a:spcPct val="0"/>
              </a:spcBef>
              <a:spcAft>
                <a:spcPct val="0"/>
              </a:spcAft>
            </a:pPr>
            <a:r>
              <a:rPr lang="en-US" altLang="en-US" sz="2000" b="1">
                <a:solidFill>
                  <a:srgbClr val="000000"/>
                </a:solidFill>
                <a:latin typeface="Arial" charset="0"/>
              </a:rPr>
              <a:t>1. Identify and register</a:t>
            </a:r>
            <a:r>
              <a:rPr lang="en-US" altLang="en-US" sz="2000">
                <a:solidFill>
                  <a:srgbClr val="000000"/>
                </a:solidFill>
                <a:latin typeface="Arial" charset="0"/>
              </a:rPr>
              <a:t> vulnerable children, including raising awareness among affected communities</a:t>
            </a:r>
            <a:endParaRPr lang="en-GB" altLang="en-US" sz="1100">
              <a:solidFill>
                <a:srgbClr val="000000"/>
              </a:solidFill>
              <a:latin typeface="Arial" charset="0"/>
            </a:endParaRPr>
          </a:p>
        </p:txBody>
      </p:sp>
      <p:sp>
        <p:nvSpPr>
          <p:cNvPr id="4110" name="Rectangle 3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spAutoFit/>
          </a:bodyPr>
          <a:lstStyle/>
          <a:p>
            <a:pPr fontAlgn="base">
              <a:spcBef>
                <a:spcPct val="0"/>
              </a:spcBef>
              <a:spcAft>
                <a:spcPct val="0"/>
              </a:spcAft>
              <a:defRPr/>
            </a:pPr>
            <a:endParaRPr lang="en-GB">
              <a:solidFill>
                <a:srgbClr val="000000"/>
              </a:solidFill>
              <a:latin typeface="Arial" charset="0"/>
              <a:ea typeface="ＭＳ Ｐゴシック" charset="0"/>
            </a:endParaRPr>
          </a:p>
        </p:txBody>
      </p:sp>
      <p:sp>
        <p:nvSpPr>
          <p:cNvPr id="4111" name="Rectangle 40"/>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spAutoFit/>
          </a:bodyPr>
          <a:lstStyle/>
          <a:p>
            <a:pPr eaLnBrk="0" fontAlgn="base" hangingPunct="0">
              <a:spcBef>
                <a:spcPct val="0"/>
              </a:spcBef>
              <a:spcAft>
                <a:spcPct val="0"/>
              </a:spcAft>
              <a:defRPr/>
            </a:pPr>
            <a:endParaRPr lang="en-US">
              <a:solidFill>
                <a:srgbClr val="000000"/>
              </a:solidFill>
              <a:latin typeface="Arial" charset="0"/>
              <a:ea typeface="ＭＳ Ｐゴシック" charset="0"/>
              <a:cs typeface="Arial" charset="0"/>
            </a:endParaRPr>
          </a:p>
        </p:txBody>
      </p:sp>
    </p:spTree>
    <p:extLst>
      <p:ext uri="{BB962C8B-B14F-4D97-AF65-F5344CB8AC3E}">
        <p14:creationId xmlns:p14="http://schemas.microsoft.com/office/powerpoint/2010/main" val="28191785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a:defRPr/>
            </a:pPr>
            <a:r>
              <a:rPr lang="en-AU" b="1" u="sng">
                <a:solidFill>
                  <a:srgbClr val="000000"/>
                </a:solidFill>
              </a:rPr>
              <a:t>Sharing Identifying Data</a:t>
            </a:r>
            <a:r>
              <a:rPr lang="en-AU" u="sng">
                <a:solidFill>
                  <a:srgbClr val="000000"/>
                </a:solidFill>
              </a:rPr>
              <a:t> (as part of a referral)</a:t>
            </a:r>
          </a:p>
        </p:txBody>
      </p:sp>
      <p:sp>
        <p:nvSpPr>
          <p:cNvPr id="19459" name="Content Placeholder 2"/>
          <p:cNvSpPr>
            <a:spLocks noGrp="1"/>
          </p:cNvSpPr>
          <p:nvPr>
            <p:ph idx="1"/>
          </p:nvPr>
        </p:nvSpPr>
        <p:spPr>
          <a:xfrm>
            <a:off x="107950" y="1700213"/>
            <a:ext cx="9036050" cy="4392612"/>
          </a:xfrm>
        </p:spPr>
        <p:txBody>
          <a:bodyPr/>
          <a:lstStyle/>
          <a:p>
            <a:pPr>
              <a:buFontTx/>
              <a:buChar char="•"/>
              <a:defRPr/>
            </a:pPr>
            <a:r>
              <a:rPr lang="en-GB">
                <a:solidFill>
                  <a:srgbClr val="000000"/>
                </a:solidFill>
              </a:rPr>
              <a:t>Children and families are likely to have contact with several agencies</a:t>
            </a:r>
          </a:p>
          <a:p>
            <a:pPr>
              <a:buFontTx/>
              <a:buChar char="•"/>
              <a:defRPr/>
            </a:pPr>
            <a:endParaRPr lang="en-GB">
              <a:solidFill>
                <a:srgbClr val="000000"/>
              </a:solidFill>
            </a:endParaRPr>
          </a:p>
          <a:p>
            <a:pPr>
              <a:buFontTx/>
              <a:buChar char="•"/>
              <a:defRPr/>
            </a:pPr>
            <a:r>
              <a:rPr lang="en-GB">
                <a:solidFill>
                  <a:srgbClr val="000000"/>
                </a:solidFill>
              </a:rPr>
              <a:t>Not sharing information may lead to vital information being missed leading to risk of harm to the child</a:t>
            </a:r>
          </a:p>
          <a:p>
            <a:pPr>
              <a:buFontTx/>
              <a:buChar char="•"/>
              <a:defRPr/>
            </a:pPr>
            <a:endParaRPr lang="en-GB">
              <a:solidFill>
                <a:srgbClr val="000000"/>
              </a:solidFill>
            </a:endParaRPr>
          </a:p>
          <a:p>
            <a:pPr>
              <a:buFontTx/>
              <a:buChar char="•"/>
              <a:defRPr/>
            </a:pPr>
            <a:r>
              <a:rPr lang="en-GB">
                <a:solidFill>
                  <a:srgbClr val="000000"/>
                </a:solidFill>
              </a:rPr>
              <a:t>The way a referred case is responded to might influence the whole case management process and relationships between the family and other caseworkers.</a:t>
            </a:r>
          </a:p>
          <a:p>
            <a:pPr>
              <a:buFontTx/>
              <a:buChar char="•"/>
              <a:defRPr/>
            </a:pPr>
            <a:endParaRPr lang="en-GB">
              <a:solidFill>
                <a:srgbClr val="000000"/>
              </a:solidFill>
            </a:endParaRPr>
          </a:p>
        </p:txBody>
      </p:sp>
    </p:spTree>
    <p:extLst>
      <p:ext uri="{BB962C8B-B14F-4D97-AF65-F5344CB8AC3E}">
        <p14:creationId xmlns:p14="http://schemas.microsoft.com/office/powerpoint/2010/main" val="3689350295"/>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a:defRPr/>
            </a:pPr>
            <a:r>
              <a:rPr lang="en-GB" b="1" u="sng">
                <a:solidFill>
                  <a:srgbClr val="000000"/>
                </a:solidFill>
              </a:rPr>
              <a:t>Sharing Anonymous Data</a:t>
            </a:r>
          </a:p>
        </p:txBody>
      </p:sp>
      <p:sp>
        <p:nvSpPr>
          <p:cNvPr id="20483" name="Content Placeholder 2"/>
          <p:cNvSpPr>
            <a:spLocks noGrp="1"/>
          </p:cNvSpPr>
          <p:nvPr>
            <p:ph idx="1"/>
          </p:nvPr>
        </p:nvSpPr>
        <p:spPr>
          <a:xfrm>
            <a:off x="250825" y="1700213"/>
            <a:ext cx="8713788" cy="4392612"/>
          </a:xfrm>
        </p:spPr>
        <p:txBody>
          <a:bodyPr/>
          <a:lstStyle/>
          <a:p>
            <a:pPr>
              <a:buFontTx/>
              <a:buChar char="•"/>
              <a:defRPr/>
            </a:pPr>
            <a:r>
              <a:rPr lang="en-GB" altLang="en-US" b="1" smtClean="0">
                <a:solidFill>
                  <a:srgbClr val="000000"/>
                </a:solidFill>
                <a:ea typeface="ＭＳ Ｐゴシック" pitchFamily="34" charset="-128"/>
              </a:rPr>
              <a:t>Highlighting gaps in programming</a:t>
            </a:r>
            <a:r>
              <a:rPr lang="en-GB" altLang="en-US" smtClean="0">
                <a:solidFill>
                  <a:srgbClr val="000000"/>
                </a:solidFill>
                <a:ea typeface="ＭＳ Ｐゴシック" pitchFamily="34" charset="-128"/>
              </a:rPr>
              <a:t>— By analysing data compiled from all actors in the case management system we can identify gaps and re-design programmes to respond . </a:t>
            </a:r>
          </a:p>
          <a:p>
            <a:pPr>
              <a:buFontTx/>
              <a:buChar char="•"/>
              <a:defRPr/>
            </a:pPr>
            <a:r>
              <a:rPr lang="en-GB" altLang="en-US" b="1" smtClean="0">
                <a:solidFill>
                  <a:srgbClr val="000000"/>
                </a:solidFill>
                <a:ea typeface="ＭＳ Ｐゴシック" pitchFamily="34" charset="-128"/>
              </a:rPr>
              <a:t>Trend analysis</a:t>
            </a:r>
            <a:r>
              <a:rPr lang="en-GB" altLang="en-US" i="1" smtClean="0">
                <a:solidFill>
                  <a:srgbClr val="000000"/>
                </a:solidFill>
                <a:ea typeface="ＭＳ Ｐゴシック" pitchFamily="34" charset="-128"/>
              </a:rPr>
              <a:t> </a:t>
            </a:r>
            <a:r>
              <a:rPr lang="en-GB" altLang="en-US" smtClean="0">
                <a:solidFill>
                  <a:srgbClr val="000000"/>
                </a:solidFill>
                <a:ea typeface="ＭＳ Ｐゴシック" pitchFamily="34" charset="-128"/>
              </a:rPr>
              <a:t>– Information sharing can enable comparison between locations and organisations over time to generate trends: e.g. patterns in reported abuse.</a:t>
            </a:r>
            <a:endParaRPr lang="en-GB" altLang="en-US" b="1" smtClean="0">
              <a:solidFill>
                <a:srgbClr val="000000"/>
              </a:solidFill>
              <a:ea typeface="ＭＳ Ｐゴシック" pitchFamily="34" charset="-128"/>
            </a:endParaRPr>
          </a:p>
          <a:p>
            <a:pPr>
              <a:buFontTx/>
              <a:buChar char="•"/>
              <a:defRPr/>
            </a:pPr>
            <a:r>
              <a:rPr lang="en-GB" altLang="en-US" b="1" smtClean="0">
                <a:solidFill>
                  <a:srgbClr val="000000"/>
                </a:solidFill>
                <a:ea typeface="ＭＳ Ｐゴシック" pitchFamily="34" charset="-128"/>
              </a:rPr>
              <a:t>Strengthening inter-agency coordination</a:t>
            </a:r>
            <a:r>
              <a:rPr lang="en-GB" altLang="en-US" i="1" smtClean="0">
                <a:solidFill>
                  <a:srgbClr val="000000"/>
                </a:solidFill>
                <a:ea typeface="ＭＳ Ｐゴシック" pitchFamily="34" charset="-128"/>
              </a:rPr>
              <a:t>—</a:t>
            </a:r>
            <a:r>
              <a:rPr lang="en-GB" altLang="en-US" smtClean="0">
                <a:solidFill>
                  <a:srgbClr val="000000"/>
                </a:solidFill>
                <a:ea typeface="ＭＳ Ｐゴシック" pitchFamily="34" charset="-128"/>
              </a:rPr>
              <a:t>When gaps are addressed in a coordinated way, interagency efforts such as referrals can be strengthened. </a:t>
            </a:r>
          </a:p>
          <a:p>
            <a:pPr>
              <a:buFontTx/>
              <a:buChar char="•"/>
              <a:defRPr/>
            </a:pPr>
            <a:r>
              <a:rPr lang="en-GB" altLang="en-US" b="1" smtClean="0">
                <a:solidFill>
                  <a:srgbClr val="000000"/>
                </a:solidFill>
                <a:ea typeface="ＭＳ Ｐゴシック" pitchFamily="34" charset="-128"/>
              </a:rPr>
              <a:t>Advocacy for improved GBV programming</a:t>
            </a:r>
            <a:r>
              <a:rPr lang="en-GB" altLang="en-US" smtClean="0">
                <a:solidFill>
                  <a:srgbClr val="000000"/>
                </a:solidFill>
                <a:ea typeface="ＭＳ Ｐゴシック" pitchFamily="34" charset="-128"/>
              </a:rPr>
              <a:t>—Well analysed data can inform advocacy, raising awareness and fundraising.</a:t>
            </a:r>
          </a:p>
          <a:p>
            <a:pPr>
              <a:defRPr/>
            </a:pPr>
            <a:r>
              <a:rPr lang="en-GB" altLang="en-US" smtClean="0">
                <a:solidFill>
                  <a:srgbClr val="000000"/>
                </a:solidFill>
                <a:ea typeface="ＭＳ Ｐゴシック" pitchFamily="34" charset="-128"/>
              </a:rPr>
              <a:t> </a:t>
            </a:r>
          </a:p>
          <a:p>
            <a:pPr algn="ctr">
              <a:defRPr/>
            </a:pPr>
            <a:r>
              <a:rPr lang="en-AU" altLang="en-US" sz="1800" i="1" smtClean="0">
                <a:solidFill>
                  <a:srgbClr val="000000"/>
                </a:solidFill>
                <a:ea typeface="ＭＳ Ｐゴシック" pitchFamily="34" charset="-128"/>
              </a:rPr>
              <a:t>Source: The Gender Based Violence Information Management System User Guide</a:t>
            </a:r>
            <a:endParaRPr lang="en-GB" altLang="en-US" sz="1800" smtClean="0">
              <a:solidFill>
                <a:srgbClr val="000000"/>
              </a:solidFill>
              <a:ea typeface="ＭＳ Ｐゴシック" pitchFamily="34" charset="-128"/>
            </a:endParaRPr>
          </a:p>
          <a:p>
            <a:pPr>
              <a:defRPr/>
            </a:pPr>
            <a:endParaRPr lang="en-GB" altLang="en-US" sz="2800" smtClean="0">
              <a:solidFill>
                <a:srgbClr val="000000"/>
              </a:solidFill>
              <a:ea typeface="ＭＳ Ｐゴシック" pitchFamily="34" charset="-128"/>
            </a:endParaRPr>
          </a:p>
        </p:txBody>
      </p:sp>
    </p:spTree>
    <p:extLst>
      <p:ext uri="{BB962C8B-B14F-4D97-AF65-F5344CB8AC3E}">
        <p14:creationId xmlns:p14="http://schemas.microsoft.com/office/powerpoint/2010/main" val="3079887076"/>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a:defRPr/>
            </a:pPr>
            <a:r>
              <a:rPr lang="en-GB" altLang="en-US" b="1" smtClean="0">
                <a:solidFill>
                  <a:srgbClr val="000000"/>
                </a:solidFill>
                <a:ea typeface="ＭＳ Ｐゴシック" pitchFamily="34" charset="-128"/>
              </a:rPr>
              <a:t>Information Sharing Protocols…</a:t>
            </a:r>
            <a:endParaRPr lang="en-GB" altLang="en-US" smtClean="0">
              <a:solidFill>
                <a:srgbClr val="000000"/>
              </a:solidFill>
              <a:ea typeface="ＭＳ Ｐゴシック" pitchFamily="34" charset="-128"/>
            </a:endParaRPr>
          </a:p>
        </p:txBody>
      </p:sp>
      <p:sp>
        <p:nvSpPr>
          <p:cNvPr id="3" name="Content Placeholder 2"/>
          <p:cNvSpPr>
            <a:spLocks noGrp="1"/>
          </p:cNvSpPr>
          <p:nvPr>
            <p:ph idx="1"/>
          </p:nvPr>
        </p:nvSpPr>
        <p:spPr>
          <a:xfrm>
            <a:off x="250825" y="1700213"/>
            <a:ext cx="8569325" cy="4392612"/>
          </a:xfrm>
        </p:spPr>
        <p:txBody>
          <a:bodyPr/>
          <a:lstStyle/>
          <a:p>
            <a:pPr marL="0" indent="0">
              <a:defRPr/>
            </a:pPr>
            <a:r>
              <a:rPr lang="en-GB" dirty="0">
                <a:solidFill>
                  <a:srgbClr val="000000"/>
                </a:solidFill>
                <a:ea typeface="+mn-ea"/>
              </a:rPr>
              <a:t>To ensure standards of confidentiality and safety are maintained at all times, all partners in a referral network should:  </a:t>
            </a:r>
          </a:p>
          <a:p>
            <a:pPr marL="914400" lvl="2" indent="0">
              <a:buFontTx/>
              <a:buNone/>
              <a:defRPr/>
            </a:pPr>
            <a:endParaRPr lang="en-GB" dirty="0" smtClean="0">
              <a:solidFill>
                <a:srgbClr val="000000"/>
              </a:solidFill>
            </a:endParaRPr>
          </a:p>
          <a:p>
            <a:pPr lvl="1">
              <a:buFont typeface="Arial" panose="020B0604020202020204" pitchFamily="34" charset="0"/>
              <a:buChar char="•"/>
              <a:defRPr/>
            </a:pPr>
            <a:r>
              <a:rPr lang="en-GB" dirty="0" smtClean="0">
                <a:solidFill>
                  <a:srgbClr val="000000"/>
                </a:solidFill>
              </a:rPr>
              <a:t>Discuss </a:t>
            </a:r>
            <a:r>
              <a:rPr lang="en-GB" dirty="0">
                <a:solidFill>
                  <a:srgbClr val="000000"/>
                </a:solidFill>
              </a:rPr>
              <a:t>expectations about handling of case information</a:t>
            </a:r>
          </a:p>
          <a:p>
            <a:pPr lvl="1">
              <a:buFont typeface="Arial" panose="020B0604020202020204" pitchFamily="34" charset="0"/>
              <a:buChar char="•"/>
              <a:defRPr/>
            </a:pPr>
            <a:r>
              <a:rPr lang="en-GB" dirty="0">
                <a:solidFill>
                  <a:srgbClr val="000000"/>
                </a:solidFill>
              </a:rPr>
              <a:t>Agree clear Information Sharing </a:t>
            </a:r>
            <a:r>
              <a:rPr lang="en-GB" dirty="0" smtClean="0">
                <a:solidFill>
                  <a:srgbClr val="000000"/>
                </a:solidFill>
              </a:rPr>
              <a:t>Protocols or Standard </a:t>
            </a:r>
            <a:r>
              <a:rPr lang="en-GB" dirty="0">
                <a:solidFill>
                  <a:srgbClr val="000000"/>
                </a:solidFill>
              </a:rPr>
              <a:t>Operating Procedures </a:t>
            </a:r>
            <a:r>
              <a:rPr lang="en-GB" dirty="0" smtClean="0">
                <a:solidFill>
                  <a:srgbClr val="000000"/>
                </a:solidFill>
              </a:rPr>
              <a:t>(SOPs)</a:t>
            </a:r>
            <a:endParaRPr lang="en-GB" dirty="0">
              <a:solidFill>
                <a:srgbClr val="000000"/>
              </a:solidFill>
            </a:endParaRPr>
          </a:p>
          <a:p>
            <a:pPr>
              <a:defRPr/>
            </a:pPr>
            <a:endParaRPr lang="en-GB" dirty="0" smtClean="0">
              <a:solidFill>
                <a:srgbClr val="000000"/>
              </a:solidFill>
              <a:ea typeface="+mn-ea"/>
            </a:endParaRPr>
          </a:p>
          <a:p>
            <a:pPr>
              <a:defRPr/>
            </a:pPr>
            <a:r>
              <a:rPr lang="en-GB" dirty="0" smtClean="0">
                <a:solidFill>
                  <a:srgbClr val="000000"/>
                </a:solidFill>
                <a:ea typeface="+mn-ea"/>
              </a:rPr>
              <a:t>If such procedures or protocols are in place between your agency and various service-providers, it is important to monitor them to ensure that the obligations are being met and services are being provided in a timely and accountable manner. </a:t>
            </a:r>
          </a:p>
          <a:p>
            <a:pPr algn="ctr">
              <a:defRPr/>
            </a:pPr>
            <a:r>
              <a:rPr lang="en-GB" sz="1600" dirty="0">
                <a:solidFill>
                  <a:srgbClr val="000000"/>
                </a:solidFill>
              </a:rPr>
              <a:t>Case Management Guidelines: Section </a:t>
            </a:r>
            <a:r>
              <a:rPr lang="en-GB" sz="1600" dirty="0" smtClean="0">
                <a:solidFill>
                  <a:srgbClr val="000000"/>
                </a:solidFill>
              </a:rPr>
              <a:t>3</a:t>
            </a:r>
            <a:endParaRPr lang="en-GB" sz="1600" dirty="0">
              <a:solidFill>
                <a:srgbClr val="000000"/>
              </a:solidFill>
              <a:ea typeface="+mn-ea"/>
            </a:endParaRPr>
          </a:p>
          <a:p>
            <a:pPr>
              <a:defRPr/>
            </a:pPr>
            <a:endParaRPr lang="en-GB" dirty="0">
              <a:solidFill>
                <a:srgbClr val="000000"/>
              </a:solidFill>
              <a:ea typeface="+mn-ea"/>
            </a:endParaRPr>
          </a:p>
          <a:p>
            <a:pPr>
              <a:defRPr/>
            </a:pPr>
            <a:endParaRPr lang="en-GB" dirty="0">
              <a:solidFill>
                <a:srgbClr val="000000"/>
              </a:solidFill>
              <a:ea typeface="+mn-ea"/>
            </a:endParaRPr>
          </a:p>
        </p:txBody>
      </p:sp>
    </p:spTree>
    <p:extLst>
      <p:ext uri="{BB962C8B-B14F-4D97-AF65-F5344CB8AC3E}">
        <p14:creationId xmlns:p14="http://schemas.microsoft.com/office/powerpoint/2010/main" val="14798481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pPr>
              <a:defRPr/>
            </a:pPr>
            <a:r>
              <a:rPr lang="en-GB" altLang="en-US" b="1" smtClean="0">
                <a:solidFill>
                  <a:srgbClr val="000000"/>
                </a:solidFill>
                <a:ea typeface="ＭＳ Ｐゴシック" pitchFamily="34" charset="-128"/>
              </a:rPr>
              <a:t>Information Sharing Protocols…</a:t>
            </a:r>
          </a:p>
        </p:txBody>
      </p:sp>
      <p:sp>
        <p:nvSpPr>
          <p:cNvPr id="3" name="Content Placeholder 2"/>
          <p:cNvSpPr>
            <a:spLocks noGrp="1"/>
          </p:cNvSpPr>
          <p:nvPr>
            <p:ph idx="1"/>
          </p:nvPr>
        </p:nvSpPr>
        <p:spPr>
          <a:xfrm>
            <a:off x="250825" y="1700213"/>
            <a:ext cx="8569325" cy="4392612"/>
          </a:xfrm>
        </p:spPr>
        <p:txBody>
          <a:bodyPr/>
          <a:lstStyle/>
          <a:p>
            <a:pPr marL="0" indent="0">
              <a:defRPr/>
            </a:pPr>
            <a:r>
              <a:rPr lang="en-GB" dirty="0" smtClean="0">
                <a:solidFill>
                  <a:srgbClr val="000000"/>
                </a:solidFill>
                <a:ea typeface="+mn-ea"/>
              </a:rPr>
              <a:t>Main purpose: To </a:t>
            </a:r>
            <a:r>
              <a:rPr lang="en-GB" i="1" dirty="0" smtClean="0">
                <a:solidFill>
                  <a:srgbClr val="000000"/>
                </a:solidFill>
                <a:ea typeface="+mn-ea"/>
              </a:rPr>
              <a:t>protect children, families and others involved in their case while promoting effective coordination</a:t>
            </a:r>
            <a:r>
              <a:rPr lang="en-GB" dirty="0" smtClean="0">
                <a:solidFill>
                  <a:srgbClr val="000000"/>
                </a:solidFill>
                <a:ea typeface="+mn-ea"/>
              </a:rPr>
              <a:t>.</a:t>
            </a:r>
          </a:p>
          <a:p>
            <a:pPr>
              <a:buFont typeface="Arial" panose="020B0604020202020204" pitchFamily="34" charset="0"/>
              <a:buChar char="•"/>
              <a:defRPr/>
            </a:pPr>
            <a:endParaRPr lang="en-GB" dirty="0" smtClean="0">
              <a:solidFill>
                <a:srgbClr val="000000"/>
              </a:solidFill>
              <a:ea typeface="+mn-ea"/>
            </a:endParaRPr>
          </a:p>
          <a:p>
            <a:pPr marL="0" indent="0">
              <a:defRPr/>
            </a:pPr>
            <a:r>
              <a:rPr lang="en-GB" dirty="0" smtClean="0">
                <a:solidFill>
                  <a:srgbClr val="000000"/>
                </a:solidFill>
                <a:ea typeface="+mn-ea"/>
              </a:rPr>
              <a:t>Clear information sharing protocols will help when you:</a:t>
            </a:r>
            <a:endParaRPr lang="en-GB" dirty="0">
              <a:solidFill>
                <a:srgbClr val="000000"/>
              </a:solidFill>
              <a:ea typeface="+mn-ea"/>
            </a:endParaRPr>
          </a:p>
          <a:p>
            <a:pPr lvl="2">
              <a:buFont typeface="Arial" panose="020B0604020202020204" pitchFamily="34" charset="0"/>
              <a:buChar char="•"/>
              <a:defRPr/>
            </a:pPr>
            <a:r>
              <a:rPr lang="en-GB" dirty="0" smtClean="0">
                <a:solidFill>
                  <a:srgbClr val="000000"/>
                </a:solidFill>
              </a:rPr>
              <a:t>Explain informed consent to children and families</a:t>
            </a:r>
          </a:p>
          <a:p>
            <a:pPr lvl="2">
              <a:buFont typeface="Arial" panose="020B0604020202020204" pitchFamily="34" charset="0"/>
              <a:buChar char="•"/>
              <a:defRPr/>
            </a:pPr>
            <a:r>
              <a:rPr lang="en-GB" dirty="0" smtClean="0">
                <a:solidFill>
                  <a:srgbClr val="000000"/>
                </a:solidFill>
              </a:rPr>
              <a:t>Decide what data to share with whom and under what circumstances</a:t>
            </a:r>
          </a:p>
          <a:p>
            <a:pPr lvl="2">
              <a:buFont typeface="Arial" panose="020B0604020202020204" pitchFamily="34" charset="0"/>
              <a:buChar char="•"/>
              <a:defRPr/>
            </a:pPr>
            <a:r>
              <a:rPr lang="en-GB" dirty="0" smtClean="0">
                <a:solidFill>
                  <a:srgbClr val="000000"/>
                </a:solidFill>
              </a:rPr>
              <a:t>Establish predictable reporting cycles</a:t>
            </a:r>
          </a:p>
          <a:p>
            <a:pPr lvl="2">
              <a:buFont typeface="Arial" panose="020B0604020202020204" pitchFamily="34" charset="0"/>
              <a:buChar char="•"/>
              <a:defRPr/>
            </a:pPr>
            <a:r>
              <a:rPr lang="en-GB" dirty="0" smtClean="0">
                <a:solidFill>
                  <a:srgbClr val="000000"/>
                </a:solidFill>
              </a:rPr>
              <a:t>Avoid disagreements and maintain trust </a:t>
            </a:r>
          </a:p>
          <a:p>
            <a:pPr algn="ctr">
              <a:defRPr/>
            </a:pPr>
            <a:endParaRPr lang="en-AU" sz="1800" i="1" dirty="0" smtClean="0">
              <a:solidFill>
                <a:srgbClr val="000000"/>
              </a:solidFill>
              <a:ea typeface="+mn-ea"/>
            </a:endParaRPr>
          </a:p>
          <a:p>
            <a:pPr algn="ctr">
              <a:defRPr/>
            </a:pPr>
            <a:endParaRPr lang="en-AU" sz="1800" i="1" dirty="0" smtClean="0">
              <a:solidFill>
                <a:srgbClr val="000000"/>
              </a:solidFill>
              <a:ea typeface="+mn-ea"/>
            </a:endParaRPr>
          </a:p>
          <a:p>
            <a:pPr algn="ctr">
              <a:defRPr/>
            </a:pPr>
            <a:r>
              <a:rPr lang="en-AU" sz="1800" i="1" dirty="0" smtClean="0">
                <a:solidFill>
                  <a:srgbClr val="000000"/>
                </a:solidFill>
                <a:ea typeface="+mn-ea"/>
              </a:rPr>
              <a:t>S</a:t>
            </a:r>
            <a:r>
              <a:rPr lang="en-AU" sz="1600" i="1" dirty="0" smtClean="0">
                <a:solidFill>
                  <a:srgbClr val="000000"/>
                </a:solidFill>
                <a:ea typeface="+mn-ea"/>
              </a:rPr>
              <a:t>ource: The </a:t>
            </a:r>
            <a:r>
              <a:rPr lang="en-AU" sz="1600" i="1" dirty="0">
                <a:solidFill>
                  <a:srgbClr val="000000"/>
                </a:solidFill>
                <a:ea typeface="+mn-ea"/>
              </a:rPr>
              <a:t>Gender Based Violence Information Management System User </a:t>
            </a:r>
            <a:r>
              <a:rPr lang="en-AU" sz="1600" i="1" dirty="0" smtClean="0">
                <a:solidFill>
                  <a:srgbClr val="000000"/>
                </a:solidFill>
                <a:ea typeface="+mn-ea"/>
              </a:rPr>
              <a:t>Guide</a:t>
            </a:r>
            <a:endParaRPr lang="en-GB" sz="1600" i="1" dirty="0" smtClean="0">
              <a:solidFill>
                <a:srgbClr val="000000"/>
              </a:solidFill>
              <a:ea typeface="+mn-ea"/>
            </a:endParaRPr>
          </a:p>
          <a:p>
            <a:pPr marL="0" indent="0">
              <a:defRPr/>
            </a:pPr>
            <a:endParaRPr lang="en-GB" dirty="0" smtClean="0">
              <a:solidFill>
                <a:srgbClr val="000000"/>
              </a:solidFill>
              <a:ea typeface="+mn-ea"/>
            </a:endParaRPr>
          </a:p>
          <a:p>
            <a:pPr>
              <a:defRPr/>
            </a:pPr>
            <a:endParaRPr lang="en-GB" dirty="0">
              <a:solidFill>
                <a:srgbClr val="000000"/>
              </a:solidFill>
              <a:ea typeface="+mn-ea"/>
            </a:endParaRPr>
          </a:p>
        </p:txBody>
      </p:sp>
    </p:spTree>
    <p:extLst>
      <p:ext uri="{BB962C8B-B14F-4D97-AF65-F5344CB8AC3E}">
        <p14:creationId xmlns:p14="http://schemas.microsoft.com/office/powerpoint/2010/main" val="2029965513"/>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250825" y="836613"/>
            <a:ext cx="8893175" cy="720725"/>
          </a:xfrm>
        </p:spPr>
        <p:txBody>
          <a:bodyPr/>
          <a:lstStyle/>
          <a:p>
            <a:pPr>
              <a:defRPr/>
            </a:pPr>
            <a:r>
              <a:rPr lang="en-GB" b="1">
                <a:solidFill>
                  <a:srgbClr val="000000"/>
                </a:solidFill>
              </a:rPr>
              <a:t>Information Sharing Protocols &amp; Informed Consent</a:t>
            </a:r>
            <a:endParaRPr lang="en-GB">
              <a:solidFill>
                <a:srgbClr val="000000"/>
              </a:solidFill>
            </a:endParaRPr>
          </a:p>
        </p:txBody>
      </p:sp>
      <p:sp>
        <p:nvSpPr>
          <p:cNvPr id="23555" name="Content Placeholder 2"/>
          <p:cNvSpPr>
            <a:spLocks noGrp="1"/>
          </p:cNvSpPr>
          <p:nvPr>
            <p:ph idx="1"/>
          </p:nvPr>
        </p:nvSpPr>
        <p:spPr>
          <a:xfrm>
            <a:off x="250825" y="1700213"/>
            <a:ext cx="8569325" cy="4392612"/>
          </a:xfrm>
        </p:spPr>
        <p:txBody>
          <a:bodyPr/>
          <a:lstStyle/>
          <a:p>
            <a:pPr>
              <a:defRPr/>
            </a:pPr>
            <a:r>
              <a:rPr lang="en-GB" dirty="0">
                <a:solidFill>
                  <a:srgbClr val="000000"/>
                </a:solidFill>
              </a:rPr>
              <a:t>With clear procedures and protocols in place, you can discuss with children and caregivers: </a:t>
            </a:r>
          </a:p>
          <a:p>
            <a:pPr>
              <a:defRPr/>
            </a:pPr>
            <a:endParaRPr lang="en-GB" dirty="0">
              <a:solidFill>
                <a:srgbClr val="000000"/>
              </a:solidFill>
            </a:endParaRPr>
          </a:p>
          <a:p>
            <a:pPr>
              <a:buFontTx/>
              <a:buChar char="•"/>
              <a:defRPr/>
            </a:pPr>
            <a:r>
              <a:rPr lang="en-GB" dirty="0">
                <a:solidFill>
                  <a:srgbClr val="000000"/>
                </a:solidFill>
              </a:rPr>
              <a:t>Which information they would like to share with different referral agencies </a:t>
            </a:r>
          </a:p>
          <a:p>
            <a:pPr>
              <a:buFontTx/>
              <a:buChar char="•"/>
              <a:defRPr/>
            </a:pPr>
            <a:r>
              <a:rPr lang="en-GB" dirty="0">
                <a:solidFill>
                  <a:srgbClr val="000000"/>
                </a:solidFill>
              </a:rPr>
              <a:t>How they would like that information to be shared.  </a:t>
            </a:r>
          </a:p>
          <a:p>
            <a:pPr>
              <a:buFontTx/>
              <a:buChar char="•"/>
              <a:defRPr/>
            </a:pPr>
            <a:r>
              <a:rPr lang="en-GB" dirty="0">
                <a:solidFill>
                  <a:srgbClr val="000000"/>
                </a:solidFill>
              </a:rPr>
              <a:t>How long this consent is valid.</a:t>
            </a:r>
          </a:p>
          <a:p>
            <a:pPr>
              <a:defRPr/>
            </a:pPr>
            <a:r>
              <a:rPr lang="en-GB" i="1" dirty="0">
                <a:solidFill>
                  <a:srgbClr val="000000"/>
                </a:solidFill>
              </a:rPr>
              <a:t>In some cases, consent may only be given for a one-off referral on the understanding that information about the case will not be shared after that particular referral has been made</a:t>
            </a:r>
            <a:r>
              <a:rPr lang="en-GB" i="1" dirty="0" smtClean="0">
                <a:solidFill>
                  <a:srgbClr val="000000"/>
                </a:solidFill>
              </a:rPr>
              <a:t>.</a:t>
            </a:r>
          </a:p>
          <a:p>
            <a:pPr>
              <a:defRPr/>
            </a:pPr>
            <a:endParaRPr lang="en-GB" i="1" dirty="0">
              <a:solidFill>
                <a:srgbClr val="000000"/>
              </a:solidFill>
            </a:endParaRPr>
          </a:p>
          <a:p>
            <a:pPr algn="ctr">
              <a:defRPr/>
            </a:pPr>
            <a:r>
              <a:rPr lang="en-GB" sz="1600" dirty="0" smtClean="0">
                <a:solidFill>
                  <a:srgbClr val="000000"/>
                </a:solidFill>
              </a:rPr>
              <a:t>Case Management Guidelines: Section 3</a:t>
            </a:r>
            <a:endParaRPr lang="en-GB" sz="1600" dirty="0">
              <a:solidFill>
                <a:srgbClr val="000000"/>
              </a:solidFill>
            </a:endParaRPr>
          </a:p>
          <a:p>
            <a:pPr>
              <a:defRPr/>
            </a:pPr>
            <a:endParaRPr lang="en-GB" dirty="0">
              <a:solidFill>
                <a:srgbClr val="000000"/>
              </a:solidFill>
            </a:endParaRPr>
          </a:p>
        </p:txBody>
      </p:sp>
    </p:spTree>
    <p:extLst>
      <p:ext uri="{BB962C8B-B14F-4D97-AF65-F5344CB8AC3E}">
        <p14:creationId xmlns:p14="http://schemas.microsoft.com/office/powerpoint/2010/main" val="37523690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pPr>
              <a:defRPr/>
            </a:pPr>
            <a:r>
              <a:rPr lang="en-GB" b="1">
                <a:solidFill>
                  <a:srgbClr val="000000"/>
                </a:solidFill>
              </a:rPr>
              <a:t>Purpose of Information Sharing Protocols</a:t>
            </a:r>
            <a:endParaRPr lang="en-GB">
              <a:solidFill>
                <a:srgbClr val="000000"/>
              </a:solidFill>
            </a:endParaRPr>
          </a:p>
        </p:txBody>
      </p:sp>
      <p:sp>
        <p:nvSpPr>
          <p:cNvPr id="3" name="Content Placeholder 2"/>
          <p:cNvSpPr>
            <a:spLocks noGrp="1"/>
          </p:cNvSpPr>
          <p:nvPr>
            <p:ph idx="1"/>
          </p:nvPr>
        </p:nvSpPr>
        <p:spPr>
          <a:xfrm>
            <a:off x="250825" y="1700213"/>
            <a:ext cx="8642350" cy="4392612"/>
          </a:xfrm>
        </p:spPr>
        <p:txBody>
          <a:bodyPr/>
          <a:lstStyle/>
          <a:p>
            <a:pPr>
              <a:buFont typeface="Arial" panose="020B0604020202020204" pitchFamily="34" charset="0"/>
              <a:buChar char="•"/>
              <a:defRPr/>
            </a:pPr>
            <a:r>
              <a:rPr lang="en-GB" dirty="0" smtClean="0">
                <a:solidFill>
                  <a:srgbClr val="000000"/>
                </a:solidFill>
                <a:ea typeface="+mn-ea"/>
              </a:rPr>
              <a:t>Ensure all information is shared in a </a:t>
            </a:r>
            <a:r>
              <a:rPr lang="en-GB" b="1" dirty="0" smtClean="0">
                <a:solidFill>
                  <a:srgbClr val="000000"/>
                </a:solidFill>
                <a:ea typeface="+mn-ea"/>
              </a:rPr>
              <a:t>safe and ethical </a:t>
            </a:r>
            <a:r>
              <a:rPr lang="en-GB" dirty="0" smtClean="0">
                <a:solidFill>
                  <a:srgbClr val="000000"/>
                </a:solidFill>
                <a:ea typeface="+mn-ea"/>
              </a:rPr>
              <a:t>manner.</a:t>
            </a:r>
          </a:p>
          <a:p>
            <a:pPr>
              <a:buFont typeface="Arial" panose="020B0604020202020204" pitchFamily="34" charset="0"/>
              <a:buChar char="•"/>
              <a:defRPr/>
            </a:pPr>
            <a:r>
              <a:rPr lang="en-GB" dirty="0" smtClean="0">
                <a:solidFill>
                  <a:srgbClr val="000000"/>
                </a:solidFill>
                <a:ea typeface="+mn-ea"/>
              </a:rPr>
              <a:t>Improve and </a:t>
            </a:r>
            <a:r>
              <a:rPr lang="en-GB" b="1" dirty="0" smtClean="0">
                <a:solidFill>
                  <a:srgbClr val="000000"/>
                </a:solidFill>
                <a:ea typeface="+mn-ea"/>
              </a:rPr>
              <a:t>increase</a:t>
            </a:r>
            <a:r>
              <a:rPr lang="en-GB" dirty="0" smtClean="0">
                <a:solidFill>
                  <a:srgbClr val="000000"/>
                </a:solidFill>
                <a:ea typeface="+mn-ea"/>
              </a:rPr>
              <a:t> advocacy</a:t>
            </a:r>
            <a:r>
              <a:rPr lang="en-GB" dirty="0">
                <a:solidFill>
                  <a:srgbClr val="000000"/>
                </a:solidFill>
                <a:ea typeface="+mn-ea"/>
              </a:rPr>
              <a:t>, </a:t>
            </a:r>
            <a:r>
              <a:rPr lang="en-GB" dirty="0" smtClean="0">
                <a:solidFill>
                  <a:srgbClr val="000000"/>
                </a:solidFill>
                <a:ea typeface="+mn-ea"/>
              </a:rPr>
              <a:t>awareness and fundraising.</a:t>
            </a:r>
          </a:p>
          <a:p>
            <a:pPr marL="0" indent="0">
              <a:defRPr/>
            </a:pPr>
            <a:endParaRPr lang="en-GB" dirty="0" smtClean="0">
              <a:solidFill>
                <a:srgbClr val="000000"/>
              </a:solidFill>
              <a:ea typeface="+mn-ea"/>
            </a:endParaRPr>
          </a:p>
          <a:p>
            <a:pPr>
              <a:buFont typeface="Arial" panose="020B0604020202020204" pitchFamily="34" charset="0"/>
              <a:buChar char="•"/>
              <a:defRPr/>
            </a:pPr>
            <a:r>
              <a:rPr lang="en-GB" dirty="0" smtClean="0">
                <a:solidFill>
                  <a:srgbClr val="000000"/>
                </a:solidFill>
                <a:ea typeface="+mn-ea"/>
              </a:rPr>
              <a:t>Enable all involved to </a:t>
            </a:r>
            <a:r>
              <a:rPr lang="en-GB" dirty="0">
                <a:solidFill>
                  <a:srgbClr val="000000"/>
                </a:solidFill>
                <a:ea typeface="+mn-ea"/>
              </a:rPr>
              <a:t>have a </a:t>
            </a:r>
            <a:r>
              <a:rPr lang="en-GB" b="1" dirty="0">
                <a:solidFill>
                  <a:srgbClr val="000000"/>
                </a:solidFill>
                <a:ea typeface="+mn-ea"/>
              </a:rPr>
              <a:t>clearer understanding </a:t>
            </a:r>
            <a:r>
              <a:rPr lang="en-GB" dirty="0">
                <a:solidFill>
                  <a:srgbClr val="000000"/>
                </a:solidFill>
                <a:ea typeface="+mn-ea"/>
              </a:rPr>
              <a:t>of what information should be shared, </a:t>
            </a:r>
            <a:r>
              <a:rPr lang="en-GB" dirty="0" smtClean="0">
                <a:solidFill>
                  <a:srgbClr val="000000"/>
                </a:solidFill>
                <a:ea typeface="+mn-ea"/>
              </a:rPr>
              <a:t>why, when, by </a:t>
            </a:r>
            <a:r>
              <a:rPr lang="en-GB" dirty="0">
                <a:solidFill>
                  <a:srgbClr val="000000"/>
                </a:solidFill>
                <a:ea typeface="+mn-ea"/>
              </a:rPr>
              <a:t>whom, and </a:t>
            </a:r>
            <a:r>
              <a:rPr lang="en-GB" dirty="0" smtClean="0">
                <a:solidFill>
                  <a:srgbClr val="000000"/>
                </a:solidFill>
                <a:ea typeface="+mn-ea"/>
              </a:rPr>
              <a:t>how.</a:t>
            </a:r>
            <a:r>
              <a:rPr lang="en-GB" i="1" dirty="0" smtClean="0">
                <a:solidFill>
                  <a:srgbClr val="000000"/>
                </a:solidFill>
                <a:ea typeface="+mn-ea"/>
              </a:rPr>
              <a:t> </a:t>
            </a:r>
            <a:endParaRPr lang="en-GB" dirty="0">
              <a:solidFill>
                <a:srgbClr val="000000"/>
              </a:solidFill>
              <a:ea typeface="+mn-ea"/>
            </a:endParaRPr>
          </a:p>
          <a:p>
            <a:pPr>
              <a:buFont typeface="Arial" panose="020B0604020202020204" pitchFamily="34" charset="0"/>
              <a:buChar char="•"/>
              <a:defRPr/>
            </a:pPr>
            <a:r>
              <a:rPr lang="en-GB" dirty="0" smtClean="0">
                <a:solidFill>
                  <a:srgbClr val="000000"/>
                </a:solidFill>
                <a:ea typeface="+mn-ea"/>
              </a:rPr>
              <a:t>Define </a:t>
            </a:r>
            <a:r>
              <a:rPr lang="en-GB" b="1" dirty="0" smtClean="0">
                <a:solidFill>
                  <a:srgbClr val="000000"/>
                </a:solidFill>
                <a:ea typeface="+mn-ea"/>
              </a:rPr>
              <a:t>roles and </a:t>
            </a:r>
            <a:r>
              <a:rPr lang="en-GB" b="1" dirty="0">
                <a:solidFill>
                  <a:srgbClr val="000000"/>
                </a:solidFill>
                <a:ea typeface="+mn-ea"/>
              </a:rPr>
              <a:t>responsibilities </a:t>
            </a:r>
            <a:r>
              <a:rPr lang="en-GB" dirty="0">
                <a:solidFill>
                  <a:srgbClr val="000000"/>
                </a:solidFill>
                <a:ea typeface="+mn-ea"/>
              </a:rPr>
              <a:t>of all </a:t>
            </a:r>
            <a:r>
              <a:rPr lang="en-GB" dirty="0" smtClean="0">
                <a:solidFill>
                  <a:srgbClr val="000000"/>
                </a:solidFill>
                <a:ea typeface="+mn-ea"/>
              </a:rPr>
              <a:t>involved. </a:t>
            </a:r>
            <a:endParaRPr lang="en-GB" dirty="0">
              <a:solidFill>
                <a:srgbClr val="000000"/>
              </a:solidFill>
              <a:ea typeface="+mn-ea"/>
            </a:endParaRPr>
          </a:p>
          <a:p>
            <a:pPr>
              <a:buFont typeface="Arial" panose="020B0604020202020204" pitchFamily="34" charset="0"/>
              <a:buChar char="•"/>
              <a:defRPr/>
            </a:pPr>
            <a:endParaRPr lang="en-GB" dirty="0" smtClean="0">
              <a:solidFill>
                <a:srgbClr val="000000"/>
              </a:solidFill>
              <a:ea typeface="+mn-ea"/>
            </a:endParaRPr>
          </a:p>
          <a:p>
            <a:pPr>
              <a:buFont typeface="Arial" panose="020B0604020202020204" pitchFamily="34" charset="0"/>
              <a:buChar char="•"/>
              <a:defRPr/>
            </a:pPr>
            <a:r>
              <a:rPr lang="en-GB" dirty="0" smtClean="0">
                <a:solidFill>
                  <a:srgbClr val="000000"/>
                </a:solidFill>
                <a:ea typeface="+mn-ea"/>
              </a:rPr>
              <a:t>Establish </a:t>
            </a:r>
            <a:r>
              <a:rPr lang="en-GB" b="1" dirty="0" smtClean="0">
                <a:solidFill>
                  <a:srgbClr val="000000"/>
                </a:solidFill>
                <a:ea typeface="+mn-ea"/>
              </a:rPr>
              <a:t>rules</a:t>
            </a:r>
            <a:r>
              <a:rPr lang="en-GB" dirty="0" smtClean="0">
                <a:solidFill>
                  <a:srgbClr val="000000"/>
                </a:solidFill>
                <a:ea typeface="+mn-ea"/>
              </a:rPr>
              <a:t> around </a:t>
            </a:r>
            <a:r>
              <a:rPr lang="en-GB" dirty="0">
                <a:solidFill>
                  <a:srgbClr val="000000"/>
                </a:solidFill>
                <a:ea typeface="+mn-ea"/>
              </a:rPr>
              <a:t>the use of </a:t>
            </a:r>
            <a:r>
              <a:rPr lang="en-GB" dirty="0" smtClean="0">
                <a:solidFill>
                  <a:srgbClr val="000000"/>
                </a:solidFill>
                <a:ea typeface="+mn-ea"/>
              </a:rPr>
              <a:t>data shared. </a:t>
            </a:r>
            <a:endParaRPr lang="en-GB" dirty="0">
              <a:solidFill>
                <a:srgbClr val="000000"/>
              </a:solidFill>
              <a:ea typeface="+mn-ea"/>
            </a:endParaRPr>
          </a:p>
          <a:p>
            <a:pPr>
              <a:buFont typeface="Arial" panose="020B0604020202020204" pitchFamily="34" charset="0"/>
              <a:buChar char="•"/>
              <a:defRPr/>
            </a:pPr>
            <a:r>
              <a:rPr lang="en-GB" dirty="0" smtClean="0">
                <a:solidFill>
                  <a:srgbClr val="000000"/>
                </a:solidFill>
                <a:ea typeface="+mn-ea"/>
              </a:rPr>
              <a:t>Define </a:t>
            </a:r>
            <a:r>
              <a:rPr lang="en-GB" dirty="0">
                <a:solidFill>
                  <a:srgbClr val="000000"/>
                </a:solidFill>
                <a:ea typeface="+mn-ea"/>
              </a:rPr>
              <a:t>to what degree </a:t>
            </a:r>
            <a:r>
              <a:rPr lang="en-GB" dirty="0" smtClean="0">
                <a:solidFill>
                  <a:srgbClr val="000000"/>
                </a:solidFill>
                <a:ea typeface="+mn-ea"/>
              </a:rPr>
              <a:t>agencies </a:t>
            </a:r>
            <a:r>
              <a:rPr lang="en-GB" dirty="0">
                <a:solidFill>
                  <a:srgbClr val="000000"/>
                </a:solidFill>
                <a:ea typeface="+mn-ea"/>
              </a:rPr>
              <a:t>should be </a:t>
            </a:r>
            <a:r>
              <a:rPr lang="en-GB" b="1" dirty="0">
                <a:solidFill>
                  <a:srgbClr val="000000"/>
                </a:solidFill>
                <a:ea typeface="+mn-ea"/>
              </a:rPr>
              <a:t>credited</a:t>
            </a:r>
            <a:r>
              <a:rPr lang="en-GB" dirty="0">
                <a:solidFill>
                  <a:srgbClr val="000000"/>
                </a:solidFill>
                <a:ea typeface="+mn-ea"/>
              </a:rPr>
              <a:t> or </a:t>
            </a:r>
            <a:r>
              <a:rPr lang="en-GB" b="1" dirty="0">
                <a:solidFill>
                  <a:srgbClr val="000000"/>
                </a:solidFill>
                <a:ea typeface="+mn-ea"/>
              </a:rPr>
              <a:t>protected</a:t>
            </a:r>
            <a:r>
              <a:rPr lang="en-GB" dirty="0">
                <a:solidFill>
                  <a:srgbClr val="000000"/>
                </a:solidFill>
                <a:ea typeface="+mn-ea"/>
              </a:rPr>
              <a:t> in the publication of statistics. </a:t>
            </a:r>
            <a:endParaRPr lang="en-GB" dirty="0" smtClean="0">
              <a:solidFill>
                <a:srgbClr val="000000"/>
              </a:solidFill>
              <a:ea typeface="+mn-ea"/>
            </a:endParaRPr>
          </a:p>
          <a:p>
            <a:pPr marL="0" indent="0">
              <a:defRPr/>
            </a:pPr>
            <a:endParaRPr lang="en-GB" dirty="0" smtClean="0">
              <a:solidFill>
                <a:srgbClr val="000000"/>
              </a:solidFill>
              <a:ea typeface="+mn-ea"/>
            </a:endParaRPr>
          </a:p>
          <a:p>
            <a:pPr marL="0" indent="0" algn="ctr">
              <a:defRPr/>
            </a:pPr>
            <a:r>
              <a:rPr lang="en-AU" sz="1800" i="1" dirty="0" smtClean="0">
                <a:solidFill>
                  <a:srgbClr val="000000"/>
                </a:solidFill>
                <a:ea typeface="+mn-ea"/>
              </a:rPr>
              <a:t>S</a:t>
            </a:r>
            <a:r>
              <a:rPr lang="en-AU" sz="1600" i="1" dirty="0" smtClean="0">
                <a:solidFill>
                  <a:srgbClr val="000000"/>
                </a:solidFill>
                <a:ea typeface="+mn-ea"/>
              </a:rPr>
              <a:t>ource: The Gender Based Violence Information Management System User Guide</a:t>
            </a:r>
            <a:endParaRPr lang="en-GB" sz="1600" dirty="0">
              <a:solidFill>
                <a:srgbClr val="000000"/>
              </a:solidFill>
              <a:ea typeface="+mn-ea"/>
            </a:endParaRPr>
          </a:p>
          <a:p>
            <a:pPr>
              <a:buFont typeface="Arial" panose="020B0604020202020204" pitchFamily="34" charset="0"/>
              <a:buChar char="•"/>
              <a:defRPr/>
            </a:pPr>
            <a:endParaRPr lang="en-GB" dirty="0">
              <a:solidFill>
                <a:srgbClr val="000000"/>
              </a:solidFill>
              <a:ea typeface="+mn-ea"/>
            </a:endParaRPr>
          </a:p>
        </p:txBody>
      </p:sp>
    </p:spTree>
    <p:extLst>
      <p:ext uri="{BB962C8B-B14F-4D97-AF65-F5344CB8AC3E}">
        <p14:creationId xmlns:p14="http://schemas.microsoft.com/office/powerpoint/2010/main" val="1135981438"/>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pPr>
              <a:defRPr/>
            </a:pPr>
            <a:r>
              <a:rPr lang="en-GB" b="1">
                <a:solidFill>
                  <a:srgbClr val="000000"/>
                </a:solidFill>
              </a:rPr>
              <a:t>What is Included in an ISP? </a:t>
            </a:r>
          </a:p>
        </p:txBody>
      </p:sp>
      <p:sp>
        <p:nvSpPr>
          <p:cNvPr id="27651" name="Content Placeholder 2"/>
          <p:cNvSpPr>
            <a:spLocks noGrp="1"/>
          </p:cNvSpPr>
          <p:nvPr>
            <p:ph idx="1"/>
          </p:nvPr>
        </p:nvSpPr>
        <p:spPr>
          <a:xfrm>
            <a:off x="250825" y="1700213"/>
            <a:ext cx="8569325" cy="4392612"/>
          </a:xfrm>
        </p:spPr>
        <p:txBody>
          <a:bodyPr/>
          <a:lstStyle/>
          <a:p>
            <a:pPr>
              <a:buFontTx/>
              <a:buChar char="•"/>
              <a:defRPr/>
            </a:pPr>
            <a:r>
              <a:rPr lang="en-GB" altLang="en-US" sz="2000" smtClean="0">
                <a:solidFill>
                  <a:srgbClr val="000000"/>
                </a:solidFill>
                <a:ea typeface="ＭＳ Ｐゴシック" pitchFamily="34" charset="-128"/>
              </a:rPr>
              <a:t>What is the purpose and expected outcomes  of sharing? </a:t>
            </a:r>
          </a:p>
          <a:p>
            <a:pPr>
              <a:buFontTx/>
              <a:buChar char="•"/>
              <a:defRPr/>
            </a:pPr>
            <a:r>
              <a:rPr lang="en-GB" altLang="en-US" sz="2000" smtClean="0">
                <a:solidFill>
                  <a:srgbClr val="000000"/>
                </a:solidFill>
                <a:ea typeface="ＭＳ Ｐゴシック" pitchFamily="34" charset="-128"/>
              </a:rPr>
              <a:t>Who is/should be involved? </a:t>
            </a:r>
          </a:p>
          <a:p>
            <a:pPr>
              <a:buFontTx/>
              <a:buChar char="•"/>
              <a:defRPr/>
            </a:pPr>
            <a:r>
              <a:rPr lang="en-GB" altLang="en-US" sz="2000" smtClean="0">
                <a:solidFill>
                  <a:srgbClr val="000000"/>
                </a:solidFill>
                <a:ea typeface="ＭＳ Ｐゴシック" pitchFamily="34" charset="-128"/>
              </a:rPr>
              <a:t>What are the roles and responsibilities of all agencies involved? </a:t>
            </a:r>
          </a:p>
          <a:p>
            <a:pPr>
              <a:buFontTx/>
              <a:buChar char="•"/>
              <a:defRPr/>
            </a:pPr>
            <a:r>
              <a:rPr lang="en-GB" altLang="en-US" sz="2000" smtClean="0">
                <a:solidFill>
                  <a:srgbClr val="000000"/>
                </a:solidFill>
                <a:ea typeface="ＭＳ Ｐゴシック" pitchFamily="34" charset="-128"/>
              </a:rPr>
              <a:t>What levels of information sharing need to take place? </a:t>
            </a:r>
          </a:p>
          <a:p>
            <a:pPr>
              <a:buFontTx/>
              <a:buChar char="•"/>
              <a:defRPr/>
            </a:pPr>
            <a:r>
              <a:rPr lang="en-GB" altLang="en-US" sz="2000" i="1" smtClean="0">
                <a:solidFill>
                  <a:srgbClr val="000000"/>
                </a:solidFill>
                <a:ea typeface="ＭＳ Ｐゴシック" pitchFamily="34" charset="-128"/>
              </a:rPr>
              <a:t>What </a:t>
            </a:r>
            <a:r>
              <a:rPr lang="en-GB" altLang="en-US" sz="2000" smtClean="0">
                <a:solidFill>
                  <a:srgbClr val="000000"/>
                </a:solidFill>
                <a:ea typeface="ＭＳ Ｐゴシック" pitchFamily="34" charset="-128"/>
              </a:rPr>
              <a:t>information needs to be shared at each level? </a:t>
            </a:r>
          </a:p>
          <a:p>
            <a:pPr>
              <a:buFontTx/>
              <a:buChar char="•"/>
              <a:defRPr/>
            </a:pPr>
            <a:r>
              <a:rPr lang="en-GB" altLang="en-US" sz="2000" smtClean="0">
                <a:solidFill>
                  <a:srgbClr val="000000"/>
                </a:solidFill>
                <a:ea typeface="ＭＳ Ｐゴシック" pitchFamily="34" charset="-128"/>
              </a:rPr>
              <a:t>How will information flow and be shared? How will data be submitted? </a:t>
            </a:r>
          </a:p>
          <a:p>
            <a:pPr>
              <a:buFontTx/>
              <a:buChar char="•"/>
              <a:defRPr/>
            </a:pPr>
            <a:r>
              <a:rPr lang="en-GB" altLang="en-US" sz="2000" smtClean="0">
                <a:solidFill>
                  <a:srgbClr val="000000"/>
                </a:solidFill>
                <a:ea typeface="ＭＳ Ｐゴシック" pitchFamily="34" charset="-128"/>
              </a:rPr>
              <a:t>How will data be compiled, analyzed and used – and how it will </a:t>
            </a:r>
            <a:r>
              <a:rPr lang="en-GB" altLang="en-US" sz="2000" i="1" smtClean="0">
                <a:solidFill>
                  <a:srgbClr val="000000"/>
                </a:solidFill>
                <a:ea typeface="ＭＳ Ｐゴシック" pitchFamily="34" charset="-128"/>
              </a:rPr>
              <a:t>not </a:t>
            </a:r>
            <a:r>
              <a:rPr lang="en-GB" altLang="en-US" sz="2000" smtClean="0">
                <a:solidFill>
                  <a:srgbClr val="000000"/>
                </a:solidFill>
                <a:ea typeface="ＭＳ Ｐゴシック" pitchFamily="34" charset="-128"/>
              </a:rPr>
              <a:t>be used? </a:t>
            </a:r>
          </a:p>
          <a:p>
            <a:pPr>
              <a:buFontTx/>
              <a:buChar char="•"/>
              <a:defRPr/>
            </a:pPr>
            <a:r>
              <a:rPr lang="en-GB" altLang="en-US" sz="2000" smtClean="0">
                <a:solidFill>
                  <a:srgbClr val="000000"/>
                </a:solidFill>
                <a:ea typeface="ＭＳ Ｐゴシック" pitchFamily="34" charset="-128"/>
              </a:rPr>
              <a:t>Which agency will consolidate and analyse the data? </a:t>
            </a:r>
          </a:p>
          <a:p>
            <a:pPr>
              <a:buFontTx/>
              <a:buChar char="•"/>
              <a:defRPr/>
            </a:pPr>
            <a:r>
              <a:rPr lang="en-GB" altLang="en-US" sz="2000" smtClean="0">
                <a:solidFill>
                  <a:srgbClr val="000000"/>
                </a:solidFill>
                <a:ea typeface="ＭＳ Ｐゴシック" pitchFamily="34" charset="-128"/>
              </a:rPr>
              <a:t>What is the format of the reports and a reporting timeline/schedule? </a:t>
            </a:r>
          </a:p>
          <a:p>
            <a:pPr>
              <a:buFontTx/>
              <a:buChar char="•"/>
              <a:defRPr/>
            </a:pPr>
            <a:r>
              <a:rPr lang="en-GB" altLang="en-US" sz="2000" smtClean="0">
                <a:solidFill>
                  <a:srgbClr val="000000"/>
                </a:solidFill>
                <a:ea typeface="ＭＳ Ｐゴシック" pitchFamily="34" charset="-128"/>
              </a:rPr>
              <a:t>What confidentiality measures need to be taken? </a:t>
            </a:r>
          </a:p>
          <a:p>
            <a:pPr>
              <a:buFontTx/>
              <a:buChar char="•"/>
              <a:defRPr/>
            </a:pPr>
            <a:r>
              <a:rPr lang="en-GB" altLang="en-US" sz="2000" smtClean="0">
                <a:solidFill>
                  <a:srgbClr val="000000"/>
                </a:solidFill>
                <a:ea typeface="ＭＳ Ｐゴシック" pitchFamily="34" charset="-128"/>
              </a:rPr>
              <a:t>What consequences will a breach of the protocol have? </a:t>
            </a:r>
          </a:p>
          <a:p>
            <a:pPr>
              <a:buFontTx/>
              <a:buChar char="•"/>
              <a:defRPr/>
            </a:pPr>
            <a:r>
              <a:rPr lang="en-GB" altLang="en-US" sz="2000" smtClean="0">
                <a:solidFill>
                  <a:srgbClr val="000000"/>
                </a:solidFill>
                <a:ea typeface="ＭＳ Ｐゴシック" pitchFamily="34" charset="-128"/>
              </a:rPr>
              <a:t>When will the ISP expire and require review? </a:t>
            </a:r>
          </a:p>
          <a:p>
            <a:pPr>
              <a:buFontTx/>
              <a:buChar char="•"/>
              <a:defRPr/>
            </a:pPr>
            <a:endParaRPr lang="en-GB" altLang="en-US" sz="2000" smtClean="0">
              <a:solidFill>
                <a:srgbClr val="000000"/>
              </a:solidFill>
              <a:ea typeface="ＭＳ Ｐゴシック" pitchFamily="34" charset="-128"/>
            </a:endParaRPr>
          </a:p>
          <a:p>
            <a:pPr algn="ctr">
              <a:defRPr/>
            </a:pPr>
            <a:r>
              <a:rPr lang="en-AU" altLang="en-US" sz="1600" i="1" smtClean="0">
                <a:solidFill>
                  <a:srgbClr val="000000"/>
                </a:solidFill>
                <a:ea typeface="ＭＳ Ｐゴシック" pitchFamily="34" charset="-128"/>
              </a:rPr>
              <a:t>Source: The Gender Based Violence Information Management System User Guide</a:t>
            </a:r>
            <a:endParaRPr lang="en-GB" altLang="en-US" sz="1600" smtClean="0">
              <a:solidFill>
                <a:srgbClr val="000000"/>
              </a:solidFill>
              <a:ea typeface="ＭＳ Ｐゴシック" pitchFamily="34" charset="-128"/>
            </a:endParaRPr>
          </a:p>
        </p:txBody>
      </p:sp>
    </p:spTree>
    <p:extLst>
      <p:ext uri="{BB962C8B-B14F-4D97-AF65-F5344CB8AC3E}">
        <p14:creationId xmlns:p14="http://schemas.microsoft.com/office/powerpoint/2010/main" val="4231316677"/>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pPr>
              <a:defRPr/>
            </a:pPr>
            <a:r>
              <a:rPr lang="en-GB" b="1">
                <a:solidFill>
                  <a:srgbClr val="000000"/>
                </a:solidFill>
              </a:rPr>
              <a:t>KEY LEARNING POINTS</a:t>
            </a:r>
            <a:endParaRPr lang="en-GB">
              <a:solidFill>
                <a:srgbClr val="000000"/>
              </a:solidFill>
            </a:endParaRPr>
          </a:p>
        </p:txBody>
      </p:sp>
      <p:sp>
        <p:nvSpPr>
          <p:cNvPr id="28675" name="Content Placeholder 2"/>
          <p:cNvSpPr>
            <a:spLocks noGrp="1"/>
          </p:cNvSpPr>
          <p:nvPr>
            <p:ph idx="1"/>
          </p:nvPr>
        </p:nvSpPr>
        <p:spPr>
          <a:xfrm>
            <a:off x="250825" y="1700213"/>
            <a:ext cx="8497888" cy="4392612"/>
          </a:xfrm>
        </p:spPr>
        <p:txBody>
          <a:bodyPr/>
          <a:lstStyle/>
          <a:p>
            <a:pPr>
              <a:defRPr/>
            </a:pPr>
            <a:r>
              <a:rPr lang="en-GB" altLang="en-US" smtClean="0">
                <a:solidFill>
                  <a:srgbClr val="000000"/>
                </a:solidFill>
                <a:ea typeface="ＭＳ Ｐゴシック" pitchFamily="34" charset="-128"/>
              </a:rPr>
              <a:t>Sharing case management data has potential benefits including: </a:t>
            </a:r>
          </a:p>
          <a:p>
            <a:pPr>
              <a:buFontTx/>
              <a:buChar char="•"/>
              <a:defRPr/>
            </a:pPr>
            <a:r>
              <a:rPr lang="en-GB" altLang="en-US" smtClean="0">
                <a:solidFill>
                  <a:srgbClr val="000000"/>
                </a:solidFill>
                <a:ea typeface="ＭＳ Ｐゴシック" pitchFamily="34" charset="-128"/>
              </a:rPr>
              <a:t>More effective case management and referrals</a:t>
            </a:r>
          </a:p>
          <a:p>
            <a:pPr>
              <a:buFontTx/>
              <a:buChar char="•"/>
              <a:defRPr/>
            </a:pPr>
            <a:r>
              <a:rPr lang="en-GB" altLang="en-US" smtClean="0">
                <a:solidFill>
                  <a:srgbClr val="000000"/>
                </a:solidFill>
                <a:ea typeface="ＭＳ Ｐゴシック" pitchFamily="34" charset="-128"/>
              </a:rPr>
              <a:t>Highlighting gaps in programming (including trend analysis) </a:t>
            </a:r>
          </a:p>
          <a:p>
            <a:pPr>
              <a:buFontTx/>
              <a:buChar char="•"/>
              <a:defRPr/>
            </a:pPr>
            <a:r>
              <a:rPr lang="en-GB" altLang="en-US" smtClean="0">
                <a:solidFill>
                  <a:srgbClr val="000000"/>
                </a:solidFill>
                <a:ea typeface="ＭＳ Ｐゴシック" pitchFamily="34" charset="-128"/>
              </a:rPr>
              <a:t>Strengthening inter-agency coordination</a:t>
            </a:r>
          </a:p>
          <a:p>
            <a:pPr>
              <a:buFontTx/>
              <a:buChar char="•"/>
              <a:defRPr/>
            </a:pPr>
            <a:r>
              <a:rPr lang="en-GB" altLang="en-US" smtClean="0">
                <a:solidFill>
                  <a:srgbClr val="000000"/>
                </a:solidFill>
                <a:ea typeface="ＭＳ Ｐゴシック" pitchFamily="34" charset="-128"/>
              </a:rPr>
              <a:t>Advocacy for improved programming </a:t>
            </a:r>
          </a:p>
          <a:p>
            <a:pPr>
              <a:defRPr/>
            </a:pPr>
            <a:r>
              <a:rPr lang="en-GB" altLang="en-US" smtClean="0">
                <a:solidFill>
                  <a:srgbClr val="000000"/>
                </a:solidFill>
                <a:ea typeface="ＭＳ Ｐゴシック" pitchFamily="34" charset="-128"/>
              </a:rPr>
              <a:t> </a:t>
            </a:r>
          </a:p>
          <a:p>
            <a:pPr>
              <a:buFont typeface="Wingdings" pitchFamily="2" charset="2"/>
              <a:buChar char="Ø"/>
              <a:defRPr/>
            </a:pPr>
            <a:r>
              <a:rPr lang="en-GB" altLang="en-US" smtClean="0">
                <a:solidFill>
                  <a:srgbClr val="000000"/>
                </a:solidFill>
                <a:ea typeface="ＭＳ Ｐゴシック" pitchFamily="34" charset="-128"/>
              </a:rPr>
              <a:t>If data is shared or used inappropriately important ethical standards can be breached, leading to serious consequences.</a:t>
            </a:r>
          </a:p>
          <a:p>
            <a:pPr>
              <a:defRPr/>
            </a:pPr>
            <a:endParaRPr lang="en-GB" altLang="en-US" smtClean="0">
              <a:solidFill>
                <a:srgbClr val="000000"/>
              </a:solidFill>
              <a:ea typeface="ＭＳ Ｐゴシック" pitchFamily="34" charset="-128"/>
            </a:endParaRPr>
          </a:p>
          <a:p>
            <a:pPr>
              <a:buFont typeface="Wingdings" pitchFamily="2" charset="2"/>
              <a:buChar char="ü"/>
              <a:defRPr/>
            </a:pPr>
            <a:r>
              <a:rPr lang="en-GB" altLang="en-US" smtClean="0">
                <a:solidFill>
                  <a:srgbClr val="000000"/>
                </a:solidFill>
                <a:ea typeface="ＭＳ Ｐゴシック" pitchFamily="34" charset="-128"/>
              </a:rPr>
              <a:t>Information sharing protocols can minimise the risk of breaches</a:t>
            </a:r>
          </a:p>
          <a:p>
            <a:pPr>
              <a:defRPr/>
            </a:pPr>
            <a:endParaRPr lang="en-GB" altLang="en-US" smtClean="0">
              <a:solidFill>
                <a:srgbClr val="000000"/>
              </a:solidFill>
              <a:ea typeface="ＭＳ Ｐゴシック" pitchFamily="34" charset="-128"/>
            </a:endParaRPr>
          </a:p>
          <a:p>
            <a:pPr algn="ctr">
              <a:defRPr/>
            </a:pPr>
            <a:r>
              <a:rPr lang="en-AU" altLang="en-US" sz="1600" i="1" smtClean="0">
                <a:solidFill>
                  <a:srgbClr val="000000"/>
                </a:solidFill>
                <a:ea typeface="ＭＳ Ｐゴシック" pitchFamily="34" charset="-128"/>
              </a:rPr>
              <a:t>Adapted from: The Gender Based Violence Information Management System User Guide</a:t>
            </a:r>
            <a:endParaRPr lang="en-GB" altLang="en-US" sz="1600" smtClean="0">
              <a:solidFill>
                <a:srgbClr val="000000"/>
              </a:solidFill>
              <a:ea typeface="ＭＳ Ｐゴシック" pitchFamily="34" charset="-128"/>
            </a:endParaRPr>
          </a:p>
          <a:p>
            <a:pPr>
              <a:defRPr/>
            </a:pPr>
            <a:endParaRPr lang="en-GB" altLang="en-US" smtClean="0">
              <a:solidFill>
                <a:srgbClr val="000000"/>
              </a:solidFill>
              <a:ea typeface="ＭＳ Ｐゴシック" pitchFamily="34" charset="-128"/>
            </a:endParaRPr>
          </a:p>
        </p:txBody>
      </p:sp>
    </p:spTree>
    <p:extLst>
      <p:ext uri="{BB962C8B-B14F-4D97-AF65-F5344CB8AC3E}">
        <p14:creationId xmlns:p14="http://schemas.microsoft.com/office/powerpoint/2010/main" val="4133935283"/>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solidFill>
                <a:srgbClr val="000000"/>
              </a:solidFill>
            </a:endParaRPr>
          </a:p>
        </p:txBody>
      </p:sp>
      <p:sp>
        <p:nvSpPr>
          <p:cNvPr id="3" name="Content Placeholder 2"/>
          <p:cNvSpPr>
            <a:spLocks noGrp="1"/>
          </p:cNvSpPr>
          <p:nvPr>
            <p:ph idx="1"/>
          </p:nvPr>
        </p:nvSpPr>
        <p:spPr/>
        <p:txBody>
          <a:bodyPr/>
          <a:lstStyle/>
          <a:p>
            <a:endParaRPr lang="en-GB"/>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50768" y="1880828"/>
            <a:ext cx="3842464" cy="3096344"/>
          </a:xfrm>
          <a:prstGeom prst="rect">
            <a:avLst/>
          </a:prstGeom>
          <a:noFill/>
          <a:ln>
            <a:noFill/>
          </a:ln>
        </p:spPr>
      </p:pic>
    </p:spTree>
    <p:extLst>
      <p:ext uri="{BB962C8B-B14F-4D97-AF65-F5344CB8AC3E}">
        <p14:creationId xmlns:p14="http://schemas.microsoft.com/office/powerpoint/2010/main" val="34008573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650" y="5157788"/>
            <a:ext cx="7772400" cy="1362075"/>
          </a:xfrm>
        </p:spPr>
        <p:txBody>
          <a:bodyPr/>
          <a:lstStyle/>
          <a:p>
            <a:pPr algn="ctr">
              <a:defRPr/>
            </a:pPr>
            <a:r>
              <a:rPr lang="en-GB" dirty="0" smtClean="0">
                <a:solidFill>
                  <a:srgbClr val="000000"/>
                </a:solidFill>
                <a:ea typeface="+mj-ea"/>
              </a:rPr>
              <a:t>Session 2: Exercise 1</a:t>
            </a:r>
            <a:endParaRPr lang="en-GB" dirty="0">
              <a:solidFill>
                <a:srgbClr val="000000"/>
              </a:solidFill>
              <a:ea typeface="+mj-ea"/>
            </a:endParaRPr>
          </a:p>
        </p:txBody>
      </p:sp>
      <p:sp>
        <p:nvSpPr>
          <p:cNvPr id="32771" name="Text Placeholder 2"/>
          <p:cNvSpPr>
            <a:spLocks noGrp="1"/>
          </p:cNvSpPr>
          <p:nvPr>
            <p:ph type="body" idx="1"/>
          </p:nvPr>
        </p:nvSpPr>
        <p:spPr>
          <a:xfrm>
            <a:off x="755650" y="3716338"/>
            <a:ext cx="7772400" cy="1500187"/>
          </a:xfrm>
        </p:spPr>
        <p:txBody>
          <a:bodyPr/>
          <a:lstStyle/>
          <a:p>
            <a:pPr algn="ctr">
              <a:defRPr/>
            </a:pPr>
            <a:r>
              <a:rPr lang="en-GB" sz="4000" b="1">
                <a:solidFill>
                  <a:srgbClr val="000000"/>
                </a:solidFill>
              </a:rPr>
              <a:t>Negotiation</a:t>
            </a:r>
          </a:p>
          <a:p>
            <a:pPr>
              <a:defRPr/>
            </a:pPr>
            <a:endParaRPr lang="en-GB">
              <a:solidFill>
                <a:srgbClr val="000000"/>
              </a:solidFill>
            </a:endParaRPr>
          </a:p>
        </p:txBody>
      </p:sp>
      <p:pic>
        <p:nvPicPr>
          <p:cNvPr id="33587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6238" y="930275"/>
            <a:ext cx="3240087"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2916238" y="3832225"/>
            <a:ext cx="2246312" cy="254000"/>
          </a:xfrm>
          <a:prstGeom prst="rect">
            <a:avLst/>
          </a:prstGeom>
          <a:noFill/>
        </p:spPr>
        <p:txBody>
          <a:bodyPr wrap="none">
            <a:spAutoFit/>
          </a:bodyPr>
          <a:lstStyle/>
          <a:p>
            <a:pPr fontAlgn="base">
              <a:spcBef>
                <a:spcPct val="0"/>
              </a:spcBef>
              <a:spcAft>
                <a:spcPct val="0"/>
              </a:spcAft>
              <a:defRPr/>
            </a:pPr>
            <a:r>
              <a:rPr lang="en-GB" sz="1050" dirty="0">
                <a:solidFill>
                  <a:srgbClr val="FFFFFF"/>
                </a:solidFill>
              </a:rPr>
              <a:t>Photo: UNHCR PGDS and Profile Staff </a:t>
            </a:r>
          </a:p>
        </p:txBody>
      </p:sp>
    </p:spTree>
    <p:extLst>
      <p:ext uri="{BB962C8B-B14F-4D97-AF65-F5344CB8AC3E}">
        <p14:creationId xmlns:p14="http://schemas.microsoft.com/office/powerpoint/2010/main" val="2750765266"/>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250825" y="692150"/>
            <a:ext cx="7777163" cy="720725"/>
          </a:xfrm>
        </p:spPr>
        <p:txBody>
          <a:bodyPr/>
          <a:lstStyle/>
          <a:p>
            <a:r>
              <a:rPr lang="en-GB" altLang="en-US" b="1" dirty="0" smtClean="0">
                <a:solidFill>
                  <a:srgbClr val="000000"/>
                </a:solidFill>
              </a:rPr>
              <a:t>Module Aim and Learning Outcomes</a:t>
            </a:r>
          </a:p>
        </p:txBody>
      </p:sp>
      <p:sp>
        <p:nvSpPr>
          <p:cNvPr id="3075" name="Content Placeholder 2"/>
          <p:cNvSpPr>
            <a:spLocks noGrp="1"/>
          </p:cNvSpPr>
          <p:nvPr>
            <p:ph idx="1"/>
          </p:nvPr>
        </p:nvSpPr>
        <p:spPr>
          <a:xfrm>
            <a:off x="250825" y="1557338"/>
            <a:ext cx="8424863" cy="4392612"/>
          </a:xfrm>
        </p:spPr>
        <p:txBody>
          <a:bodyPr/>
          <a:lstStyle/>
          <a:p>
            <a:r>
              <a:rPr lang="en-GB" altLang="en-US" sz="2000" b="1" dirty="0" smtClean="0">
                <a:solidFill>
                  <a:srgbClr val="000000"/>
                </a:solidFill>
              </a:rPr>
              <a:t>Module Aim: </a:t>
            </a:r>
            <a:r>
              <a:rPr lang="en-GB" sz="2000" dirty="0" smtClean="0">
                <a:solidFill>
                  <a:srgbClr val="000000"/>
                </a:solidFill>
              </a:rPr>
              <a:t>To introduce participants to the case management step and </a:t>
            </a:r>
            <a:r>
              <a:rPr lang="en-AU" altLang="en-US" sz="2000" dirty="0" smtClean="0">
                <a:solidFill>
                  <a:srgbClr val="000000"/>
                </a:solidFill>
              </a:rPr>
              <a:t>build participant knowledge &amp;capacity to implement case plans</a:t>
            </a:r>
            <a:r>
              <a:rPr lang="en-GB" sz="2000" dirty="0" smtClean="0">
                <a:solidFill>
                  <a:srgbClr val="000000"/>
                </a:solidFill>
              </a:rPr>
              <a:t>.</a:t>
            </a:r>
            <a:endParaRPr lang="en-AU" altLang="en-US" sz="2000" b="1" dirty="0" smtClean="0">
              <a:solidFill>
                <a:srgbClr val="000000"/>
              </a:solidFill>
            </a:endParaRPr>
          </a:p>
          <a:p>
            <a:r>
              <a:rPr lang="en-AU" altLang="en-US" sz="2200" b="1" dirty="0" smtClean="0">
                <a:solidFill>
                  <a:srgbClr val="000000"/>
                </a:solidFill>
              </a:rPr>
              <a:t>Learning Outcomes: </a:t>
            </a:r>
          </a:p>
          <a:p>
            <a:pPr>
              <a:buFontTx/>
              <a:buChar char="•"/>
            </a:pPr>
            <a:r>
              <a:rPr lang="en-AU" altLang="en-US" sz="2000" dirty="0" smtClean="0">
                <a:solidFill>
                  <a:srgbClr val="000000"/>
                </a:solidFill>
              </a:rPr>
              <a:t>Explain the case management step of implementing the case plan.</a:t>
            </a:r>
          </a:p>
          <a:p>
            <a:pPr>
              <a:buFontTx/>
              <a:buChar char="•"/>
            </a:pPr>
            <a:r>
              <a:rPr lang="en-AU" altLang="en-US" sz="2000" dirty="0" smtClean="0">
                <a:solidFill>
                  <a:srgbClr val="000000"/>
                </a:solidFill>
              </a:rPr>
              <a:t>Use a tool to begin developing a referral mechanism.  </a:t>
            </a:r>
            <a:endParaRPr lang="en-GB" altLang="en-US" sz="2000" dirty="0" smtClean="0">
              <a:solidFill>
                <a:srgbClr val="000000"/>
              </a:solidFill>
            </a:endParaRPr>
          </a:p>
          <a:p>
            <a:pPr>
              <a:buFontTx/>
              <a:buChar char="•"/>
            </a:pPr>
            <a:r>
              <a:rPr lang="en-AU" altLang="en-US" sz="2000" dirty="0" smtClean="0">
                <a:solidFill>
                  <a:srgbClr val="000000"/>
                </a:solidFill>
              </a:rPr>
              <a:t>Know how to work in a team / network with cooperation.</a:t>
            </a:r>
            <a:endParaRPr lang="en-GB" altLang="en-US" sz="2000" dirty="0" smtClean="0">
              <a:solidFill>
                <a:srgbClr val="000000"/>
              </a:solidFill>
            </a:endParaRPr>
          </a:p>
          <a:p>
            <a:pPr>
              <a:buFontTx/>
              <a:buChar char="•"/>
            </a:pPr>
            <a:r>
              <a:rPr lang="en-AU" altLang="en-US" sz="2000" dirty="0" smtClean="0">
                <a:solidFill>
                  <a:srgbClr val="000000"/>
                </a:solidFill>
              </a:rPr>
              <a:t>Know why an information sharing protocol is needed and what is included.</a:t>
            </a:r>
            <a:endParaRPr lang="en-GB" altLang="en-US" sz="2000" dirty="0" smtClean="0">
              <a:solidFill>
                <a:srgbClr val="000000"/>
              </a:solidFill>
            </a:endParaRPr>
          </a:p>
          <a:p>
            <a:pPr>
              <a:buFontTx/>
              <a:buChar char="•"/>
            </a:pPr>
            <a:r>
              <a:rPr lang="en-AU" altLang="en-US" sz="2000" dirty="0" smtClean="0">
                <a:solidFill>
                  <a:srgbClr val="000000"/>
                </a:solidFill>
              </a:rPr>
              <a:t>Use appropriate negotiation skills to ensure case plans are implemented in ways that do not violate children’s rights.</a:t>
            </a:r>
            <a:endParaRPr lang="en-GB" altLang="en-US" sz="2000" dirty="0" smtClean="0">
              <a:solidFill>
                <a:srgbClr val="000000"/>
              </a:solidFill>
            </a:endParaRPr>
          </a:p>
          <a:p>
            <a:pPr>
              <a:buFontTx/>
              <a:buChar char="•"/>
            </a:pPr>
            <a:r>
              <a:rPr lang="en-AU" altLang="en-US" sz="2000" dirty="0" smtClean="0">
                <a:solidFill>
                  <a:srgbClr val="000000"/>
                </a:solidFill>
              </a:rPr>
              <a:t>Describe the issues a caseworker may advocate for on behalf of children and families in relation to their case plan. </a:t>
            </a:r>
            <a:endParaRPr lang="en-GB" altLang="en-US" sz="2000" dirty="0" smtClean="0">
              <a:solidFill>
                <a:srgbClr val="000000"/>
              </a:solidFill>
            </a:endParaRPr>
          </a:p>
          <a:p>
            <a:pPr>
              <a:buFontTx/>
              <a:buChar char="•"/>
            </a:pPr>
            <a:r>
              <a:rPr lang="en-AU" altLang="en-US" sz="2000" dirty="0" smtClean="0">
                <a:solidFill>
                  <a:srgbClr val="000000"/>
                </a:solidFill>
              </a:rPr>
              <a:t>Demonstrate techniques to provide basic emotional support.</a:t>
            </a:r>
            <a:endParaRPr lang="en-GB" altLang="en-US" sz="2000" dirty="0" smtClean="0">
              <a:solidFill>
                <a:srgbClr val="000000"/>
              </a:solidFill>
            </a:endParaRPr>
          </a:p>
          <a:p>
            <a:pPr>
              <a:buFontTx/>
              <a:buChar char="•"/>
            </a:pPr>
            <a:endParaRPr lang="en-GB" altLang="en-US" sz="2000" b="1" dirty="0" smtClean="0">
              <a:solidFill>
                <a:srgbClr val="000000"/>
              </a:solidFill>
            </a:endParaRPr>
          </a:p>
        </p:txBody>
      </p:sp>
    </p:spTree>
    <p:extLst>
      <p:ext uri="{BB962C8B-B14F-4D97-AF65-F5344CB8AC3E}">
        <p14:creationId xmlns:p14="http://schemas.microsoft.com/office/powerpoint/2010/main" val="361409573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pPr>
              <a:defRPr/>
            </a:pPr>
            <a:r>
              <a:rPr lang="en-GB" altLang="en-US" b="1" smtClean="0">
                <a:solidFill>
                  <a:srgbClr val="000000"/>
                </a:solidFill>
                <a:ea typeface="ＭＳ Ｐゴシック" pitchFamily="34" charset="-128"/>
              </a:rPr>
              <a:t>Negotiation…</a:t>
            </a:r>
          </a:p>
        </p:txBody>
      </p:sp>
      <p:sp>
        <p:nvSpPr>
          <p:cNvPr id="3" name="Content Placeholder 2"/>
          <p:cNvSpPr>
            <a:spLocks noGrp="1"/>
          </p:cNvSpPr>
          <p:nvPr>
            <p:ph idx="1"/>
          </p:nvPr>
        </p:nvSpPr>
        <p:spPr/>
        <p:txBody>
          <a:bodyPr/>
          <a:lstStyle/>
          <a:p>
            <a:pPr marL="0" indent="0">
              <a:defRPr/>
            </a:pPr>
            <a:endParaRPr lang="en-AU" dirty="0" smtClean="0">
              <a:solidFill>
                <a:srgbClr val="000000"/>
              </a:solidFill>
              <a:ea typeface="+mn-ea"/>
            </a:endParaRPr>
          </a:p>
          <a:p>
            <a:pPr marL="0" indent="0">
              <a:defRPr/>
            </a:pPr>
            <a:r>
              <a:rPr lang="en-AU" dirty="0" smtClean="0">
                <a:solidFill>
                  <a:srgbClr val="000000"/>
                </a:solidFill>
                <a:ea typeface="+mn-ea"/>
              </a:rPr>
              <a:t>Handling </a:t>
            </a:r>
            <a:r>
              <a:rPr lang="en-AU" dirty="0">
                <a:solidFill>
                  <a:srgbClr val="000000"/>
                </a:solidFill>
                <a:ea typeface="+mn-ea"/>
              </a:rPr>
              <a:t>conflict in a positive and constructive way means we have to </a:t>
            </a:r>
            <a:r>
              <a:rPr lang="en-AU" b="1" dirty="0">
                <a:solidFill>
                  <a:srgbClr val="000000"/>
                </a:solidFill>
                <a:ea typeface="+mn-ea"/>
              </a:rPr>
              <a:t>manage the emotions involved </a:t>
            </a:r>
            <a:r>
              <a:rPr lang="en-AU" dirty="0">
                <a:solidFill>
                  <a:srgbClr val="000000"/>
                </a:solidFill>
                <a:ea typeface="+mn-ea"/>
              </a:rPr>
              <a:t>(including our own) and keep in mind two key aspects: </a:t>
            </a:r>
          </a:p>
          <a:p>
            <a:pPr lvl="2">
              <a:buFont typeface="Arial" panose="020B0604020202020204" pitchFamily="34" charset="0"/>
              <a:buChar char="•"/>
              <a:defRPr/>
            </a:pPr>
            <a:endParaRPr lang="en-AU" dirty="0">
              <a:solidFill>
                <a:srgbClr val="000000"/>
              </a:solidFill>
            </a:endParaRPr>
          </a:p>
          <a:p>
            <a:pPr lvl="2">
              <a:buFont typeface="Arial" panose="020B0604020202020204" pitchFamily="34" charset="0"/>
              <a:buChar char="•"/>
              <a:defRPr/>
            </a:pPr>
            <a:r>
              <a:rPr lang="en-AU" dirty="0">
                <a:solidFill>
                  <a:srgbClr val="000000"/>
                </a:solidFill>
              </a:rPr>
              <a:t>The </a:t>
            </a:r>
            <a:r>
              <a:rPr lang="en-AU" b="1" dirty="0">
                <a:solidFill>
                  <a:srgbClr val="000000"/>
                </a:solidFill>
              </a:rPr>
              <a:t>objective</a:t>
            </a:r>
            <a:r>
              <a:rPr lang="en-AU" dirty="0">
                <a:solidFill>
                  <a:srgbClr val="000000"/>
                </a:solidFill>
              </a:rPr>
              <a:t> to reach and</a:t>
            </a:r>
            <a:endParaRPr lang="en-GB" dirty="0">
              <a:solidFill>
                <a:srgbClr val="000000"/>
              </a:solidFill>
            </a:endParaRPr>
          </a:p>
          <a:p>
            <a:pPr lvl="2">
              <a:buFont typeface="Arial" panose="020B0604020202020204" pitchFamily="34" charset="0"/>
              <a:buChar char="•"/>
              <a:defRPr/>
            </a:pPr>
            <a:r>
              <a:rPr lang="en-AU" dirty="0">
                <a:solidFill>
                  <a:srgbClr val="000000"/>
                </a:solidFill>
              </a:rPr>
              <a:t>The </a:t>
            </a:r>
            <a:r>
              <a:rPr lang="en-AU" b="1" dirty="0">
                <a:solidFill>
                  <a:srgbClr val="000000"/>
                </a:solidFill>
              </a:rPr>
              <a:t>relationship</a:t>
            </a:r>
            <a:r>
              <a:rPr lang="en-AU" dirty="0">
                <a:solidFill>
                  <a:srgbClr val="000000"/>
                </a:solidFill>
              </a:rPr>
              <a:t> to the other. </a:t>
            </a:r>
          </a:p>
          <a:p>
            <a:pPr>
              <a:defRPr/>
            </a:pPr>
            <a:endParaRPr lang="en-GB" dirty="0" smtClean="0">
              <a:solidFill>
                <a:srgbClr val="000000"/>
              </a:solidFill>
              <a:ea typeface="+mn-ea"/>
            </a:endParaRPr>
          </a:p>
          <a:p>
            <a:pPr algn="ctr">
              <a:defRPr/>
            </a:pPr>
            <a:endParaRPr lang="en-AU" sz="1600" i="1" dirty="0" smtClean="0">
              <a:solidFill>
                <a:srgbClr val="000000"/>
              </a:solidFill>
              <a:ea typeface="+mn-ea"/>
            </a:endParaRPr>
          </a:p>
          <a:p>
            <a:pPr algn="ctr">
              <a:defRPr/>
            </a:pPr>
            <a:endParaRPr lang="en-AU" sz="1600" i="1" dirty="0">
              <a:solidFill>
                <a:srgbClr val="000000"/>
              </a:solidFill>
              <a:ea typeface="+mn-ea"/>
            </a:endParaRPr>
          </a:p>
          <a:p>
            <a:pPr algn="ctr">
              <a:defRPr/>
            </a:pPr>
            <a:endParaRPr lang="en-AU" sz="1600" i="1" dirty="0" smtClean="0">
              <a:solidFill>
                <a:srgbClr val="000000"/>
              </a:solidFill>
              <a:ea typeface="+mn-ea"/>
            </a:endParaRPr>
          </a:p>
          <a:p>
            <a:pPr algn="ctr">
              <a:defRPr/>
            </a:pPr>
            <a:endParaRPr lang="en-AU" sz="1600" i="1" dirty="0">
              <a:solidFill>
                <a:srgbClr val="000000"/>
              </a:solidFill>
              <a:ea typeface="+mn-ea"/>
            </a:endParaRPr>
          </a:p>
          <a:p>
            <a:pPr algn="ctr">
              <a:defRPr/>
            </a:pPr>
            <a:r>
              <a:rPr lang="en-AU" sz="1600" i="1" dirty="0" smtClean="0">
                <a:solidFill>
                  <a:srgbClr val="000000"/>
                </a:solidFill>
                <a:ea typeface="+mn-ea"/>
              </a:rPr>
              <a:t>Adapted from: Working with Children and their Environment</a:t>
            </a:r>
            <a:endParaRPr lang="en-AU" sz="1600" dirty="0" smtClean="0">
              <a:solidFill>
                <a:srgbClr val="000000"/>
              </a:solidFill>
              <a:ea typeface="+mn-ea"/>
            </a:endParaRPr>
          </a:p>
          <a:p>
            <a:pPr>
              <a:defRPr/>
            </a:pPr>
            <a:endParaRPr lang="en-GB" dirty="0">
              <a:solidFill>
                <a:srgbClr val="000000"/>
              </a:solidFill>
              <a:ea typeface="+mn-ea"/>
            </a:endParaRPr>
          </a:p>
        </p:txBody>
      </p:sp>
    </p:spTree>
    <p:extLst>
      <p:ext uri="{BB962C8B-B14F-4D97-AF65-F5344CB8AC3E}">
        <p14:creationId xmlns:p14="http://schemas.microsoft.com/office/powerpoint/2010/main" val="26696212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Content Placeholder 2"/>
          <p:cNvSpPr>
            <a:spLocks noGrp="1"/>
          </p:cNvSpPr>
          <p:nvPr>
            <p:ph idx="1"/>
          </p:nvPr>
        </p:nvSpPr>
        <p:spPr>
          <a:xfrm>
            <a:off x="250825" y="836613"/>
            <a:ext cx="8570913" cy="4392612"/>
          </a:xfrm>
        </p:spPr>
        <p:txBody>
          <a:bodyPr/>
          <a:lstStyle/>
          <a:p>
            <a:pPr>
              <a:defRPr/>
            </a:pPr>
            <a:r>
              <a:rPr lang="en-AU" altLang="en-US" b="1" smtClean="0">
                <a:solidFill>
                  <a:srgbClr val="000000"/>
                </a:solidFill>
                <a:ea typeface="ＭＳ Ｐゴシック" pitchFamily="34" charset="-128"/>
              </a:rPr>
              <a:t>Domination "It’s that or nothing"</a:t>
            </a:r>
            <a:endParaRPr lang="en-GB" altLang="en-US" smtClean="0">
              <a:solidFill>
                <a:srgbClr val="000000"/>
              </a:solidFill>
              <a:ea typeface="ＭＳ Ｐゴシック" pitchFamily="34" charset="-128"/>
            </a:endParaRPr>
          </a:p>
          <a:p>
            <a:pPr>
              <a:buFontTx/>
              <a:buChar char="•"/>
              <a:defRPr/>
            </a:pPr>
            <a:r>
              <a:rPr lang="en-AU" altLang="en-US" sz="2000" smtClean="0">
                <a:solidFill>
                  <a:srgbClr val="000000"/>
                </a:solidFill>
                <a:ea typeface="ＭＳ Ｐゴシック" pitchFamily="34" charset="-128"/>
              </a:rPr>
              <a:t>Denies the relational aspect and considers only the issue to be resolved. </a:t>
            </a:r>
            <a:endParaRPr lang="en-GB" altLang="en-US" sz="2000" smtClean="0">
              <a:solidFill>
                <a:srgbClr val="000000"/>
              </a:solidFill>
              <a:ea typeface="ＭＳ Ｐゴシック" pitchFamily="34" charset="-128"/>
            </a:endParaRPr>
          </a:p>
          <a:p>
            <a:pPr>
              <a:buFontTx/>
              <a:buChar char="•"/>
              <a:defRPr/>
            </a:pPr>
            <a:r>
              <a:rPr lang="en-AU" altLang="en-US" sz="2000" smtClean="0">
                <a:solidFill>
                  <a:srgbClr val="000000"/>
                </a:solidFill>
                <a:ea typeface="ＭＳ Ｐゴシック" pitchFamily="34" charset="-128"/>
              </a:rPr>
              <a:t>Own interests sought , creates resentment, damages relationships, situation cannot be resolved if both parties use this strategy. </a:t>
            </a:r>
            <a:endParaRPr lang="en-GB" altLang="en-US" sz="2000" smtClean="0">
              <a:solidFill>
                <a:srgbClr val="000000"/>
              </a:solidFill>
              <a:ea typeface="ＭＳ Ｐゴシック" pitchFamily="34" charset="-128"/>
            </a:endParaRPr>
          </a:p>
          <a:p>
            <a:pPr>
              <a:defRPr/>
            </a:pPr>
            <a:r>
              <a:rPr lang="en-AU" altLang="en-US" smtClean="0">
                <a:solidFill>
                  <a:srgbClr val="000000"/>
                </a:solidFill>
                <a:ea typeface="ＭＳ Ｐゴシック" pitchFamily="34" charset="-128"/>
              </a:rPr>
              <a:t> </a:t>
            </a:r>
            <a:endParaRPr lang="en-GB" altLang="en-US" smtClean="0">
              <a:solidFill>
                <a:srgbClr val="000000"/>
              </a:solidFill>
              <a:ea typeface="ＭＳ Ｐゴシック" pitchFamily="34" charset="-128"/>
            </a:endParaRPr>
          </a:p>
          <a:p>
            <a:pPr>
              <a:defRPr/>
            </a:pPr>
            <a:r>
              <a:rPr lang="en-AU" altLang="en-US" b="1" smtClean="0">
                <a:solidFill>
                  <a:srgbClr val="000000"/>
                </a:solidFill>
                <a:ea typeface="ＭＳ Ｐゴシック" pitchFamily="34" charset="-128"/>
              </a:rPr>
              <a:t>Avoidance "I’ll think about it later“ - </a:t>
            </a:r>
            <a:r>
              <a:rPr lang="en-AU" altLang="en-US" sz="2000" smtClean="0">
                <a:solidFill>
                  <a:srgbClr val="000000"/>
                </a:solidFill>
                <a:ea typeface="ＭＳ Ｐゴシック" pitchFamily="34" charset="-128"/>
              </a:rPr>
              <a:t>Withdrawal from a threatening situation - risks situation not being resolved because issue is not dealt with.</a:t>
            </a:r>
            <a:endParaRPr lang="en-GB" altLang="en-US" sz="2000" smtClean="0">
              <a:solidFill>
                <a:srgbClr val="000000"/>
              </a:solidFill>
              <a:ea typeface="ＭＳ Ｐゴシック" pitchFamily="34" charset="-128"/>
            </a:endParaRPr>
          </a:p>
          <a:p>
            <a:pPr>
              <a:defRPr/>
            </a:pPr>
            <a:endParaRPr lang="en-GB" altLang="en-US" smtClean="0">
              <a:solidFill>
                <a:srgbClr val="000000"/>
              </a:solidFill>
              <a:ea typeface="ＭＳ Ｐゴシック" pitchFamily="34" charset="-128"/>
            </a:endParaRPr>
          </a:p>
          <a:p>
            <a:pPr>
              <a:defRPr/>
            </a:pPr>
            <a:r>
              <a:rPr lang="en-AU" altLang="en-US" b="1" smtClean="0">
                <a:solidFill>
                  <a:srgbClr val="000000"/>
                </a:solidFill>
                <a:ea typeface="ＭＳ Ｐゴシック" pitchFamily="34" charset="-128"/>
              </a:rPr>
              <a:t>Adaptation "I accept whatever you want"</a:t>
            </a:r>
            <a:endParaRPr lang="en-GB" altLang="en-US" smtClean="0">
              <a:solidFill>
                <a:srgbClr val="000000"/>
              </a:solidFill>
              <a:ea typeface="ＭＳ Ｐゴシック" pitchFamily="34" charset="-128"/>
            </a:endParaRPr>
          </a:p>
          <a:p>
            <a:pPr>
              <a:buFontTx/>
              <a:buChar char="•"/>
              <a:defRPr/>
            </a:pPr>
            <a:r>
              <a:rPr lang="en-AU" altLang="en-US" sz="2000" smtClean="0">
                <a:solidFill>
                  <a:srgbClr val="000000"/>
                </a:solidFill>
                <a:ea typeface="ＭＳ Ｐゴシック" pitchFamily="34" charset="-128"/>
              </a:rPr>
              <a:t>Cares only for the relationship while forgetting the issue to be resolved. </a:t>
            </a:r>
            <a:endParaRPr lang="en-GB" altLang="en-US" sz="2000" smtClean="0">
              <a:solidFill>
                <a:srgbClr val="000000"/>
              </a:solidFill>
              <a:ea typeface="ＭＳ Ｐゴシック" pitchFamily="34" charset="-128"/>
            </a:endParaRPr>
          </a:p>
          <a:p>
            <a:pPr>
              <a:buFontTx/>
              <a:buChar char="•"/>
              <a:defRPr/>
            </a:pPr>
            <a:r>
              <a:rPr lang="en-AU" altLang="en-US" sz="2000" smtClean="0">
                <a:solidFill>
                  <a:srgbClr val="000000"/>
                </a:solidFill>
                <a:ea typeface="ＭＳ Ｐゴシック" pitchFamily="34" charset="-128"/>
              </a:rPr>
              <a:t>Giving in is the goal, own argument is sacrificed in favour of those of others.</a:t>
            </a:r>
            <a:endParaRPr lang="en-GB" altLang="en-US" sz="2000" smtClean="0">
              <a:solidFill>
                <a:srgbClr val="000000"/>
              </a:solidFill>
              <a:ea typeface="ＭＳ Ｐゴシック" pitchFamily="34" charset="-128"/>
            </a:endParaRPr>
          </a:p>
          <a:p>
            <a:pPr>
              <a:buFontTx/>
              <a:buChar char="•"/>
              <a:defRPr/>
            </a:pPr>
            <a:r>
              <a:rPr lang="en-AU" altLang="en-US" sz="2000" smtClean="0">
                <a:solidFill>
                  <a:srgbClr val="000000"/>
                </a:solidFill>
                <a:ea typeface="ＭＳ Ｐゴシック" pitchFamily="34" charset="-128"/>
              </a:rPr>
              <a:t>Favours harmony, but unlikely to uphold children’s rights to protection, weakness caseworker’s authority in future. </a:t>
            </a:r>
            <a:endParaRPr lang="en-GB" altLang="en-US" sz="2000" smtClean="0">
              <a:solidFill>
                <a:srgbClr val="000000"/>
              </a:solidFill>
              <a:ea typeface="ＭＳ Ｐゴシック" pitchFamily="34" charset="-128"/>
            </a:endParaRPr>
          </a:p>
          <a:p>
            <a:pPr>
              <a:defRPr/>
            </a:pPr>
            <a:r>
              <a:rPr lang="en-AU" altLang="en-US" smtClean="0">
                <a:solidFill>
                  <a:srgbClr val="000000"/>
                </a:solidFill>
                <a:ea typeface="ＭＳ Ｐゴシック" pitchFamily="34" charset="-128"/>
              </a:rPr>
              <a:t> </a:t>
            </a:r>
          </a:p>
          <a:p>
            <a:pPr algn="ctr">
              <a:defRPr/>
            </a:pPr>
            <a:r>
              <a:rPr lang="en-AU" altLang="en-US" sz="1600" i="1" smtClean="0">
                <a:solidFill>
                  <a:srgbClr val="000000"/>
                </a:solidFill>
                <a:ea typeface="ＭＳ Ｐゴシック" pitchFamily="34" charset="-128"/>
              </a:rPr>
              <a:t>Adapted From: Working with Children and their Environment</a:t>
            </a:r>
            <a:endParaRPr lang="en-GB" altLang="en-US" sz="1600" i="1" smtClean="0">
              <a:solidFill>
                <a:srgbClr val="000000"/>
              </a:solidFill>
              <a:ea typeface="ＭＳ Ｐゴシック" pitchFamily="34" charset="-128"/>
            </a:endParaRPr>
          </a:p>
        </p:txBody>
      </p:sp>
    </p:spTree>
    <p:extLst>
      <p:ext uri="{BB962C8B-B14F-4D97-AF65-F5344CB8AC3E}">
        <p14:creationId xmlns:p14="http://schemas.microsoft.com/office/powerpoint/2010/main" val="203843301"/>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Content Placeholder 2"/>
          <p:cNvSpPr>
            <a:spLocks noGrp="1"/>
          </p:cNvSpPr>
          <p:nvPr>
            <p:ph idx="1"/>
          </p:nvPr>
        </p:nvSpPr>
        <p:spPr>
          <a:xfrm>
            <a:off x="250825" y="836613"/>
            <a:ext cx="8642350" cy="4392612"/>
          </a:xfrm>
        </p:spPr>
        <p:txBody>
          <a:bodyPr/>
          <a:lstStyle/>
          <a:p>
            <a:pPr>
              <a:defRPr/>
            </a:pPr>
            <a:r>
              <a:rPr lang="en-AU" altLang="en-US" b="1" smtClean="0">
                <a:solidFill>
                  <a:srgbClr val="000000"/>
                </a:solidFill>
                <a:ea typeface="ＭＳ Ｐゴシック" pitchFamily="34" charset="-128"/>
              </a:rPr>
              <a:t>Compromise "Let’s make an agreement"</a:t>
            </a:r>
            <a:endParaRPr lang="en-GB" altLang="en-US" smtClean="0">
              <a:solidFill>
                <a:srgbClr val="000000"/>
              </a:solidFill>
              <a:ea typeface="ＭＳ Ｐゴシック" pitchFamily="34" charset="-128"/>
            </a:endParaRPr>
          </a:p>
          <a:p>
            <a:pPr>
              <a:buFontTx/>
              <a:buChar char="•"/>
              <a:defRPr/>
            </a:pPr>
            <a:r>
              <a:rPr lang="en-AU" altLang="en-US" sz="2000" smtClean="0">
                <a:solidFill>
                  <a:srgbClr val="000000"/>
                </a:solidFill>
                <a:ea typeface="ＭＳ Ｐゴシック" pitchFamily="34" charset="-128"/>
              </a:rPr>
              <a:t>Sharing differences and both parties make concessions, a mutually acceptable solution is found</a:t>
            </a:r>
            <a:r>
              <a:rPr lang="en-GB" altLang="en-US" sz="2000" smtClean="0">
                <a:solidFill>
                  <a:srgbClr val="000000"/>
                </a:solidFill>
                <a:ea typeface="ＭＳ Ｐゴシック" pitchFamily="34" charset="-128"/>
              </a:rPr>
              <a:t>, everyone </a:t>
            </a:r>
            <a:r>
              <a:rPr lang="en-AU" altLang="en-US" sz="2000" smtClean="0">
                <a:solidFill>
                  <a:srgbClr val="000000"/>
                </a:solidFill>
                <a:ea typeface="ＭＳ Ｐゴシック" pitchFamily="34" charset="-128"/>
              </a:rPr>
              <a:t>wins and loses something. </a:t>
            </a:r>
          </a:p>
          <a:p>
            <a:pPr>
              <a:buFontTx/>
              <a:buChar char="•"/>
              <a:defRPr/>
            </a:pPr>
            <a:r>
              <a:rPr lang="en-AU" altLang="en-US" sz="2000" smtClean="0">
                <a:solidFill>
                  <a:srgbClr val="000000"/>
                </a:solidFill>
                <a:ea typeface="ＭＳ Ｐゴシック" pitchFamily="34" charset="-128"/>
              </a:rPr>
              <a:t>Useful only when there is room for compromise in the case as compromise can lead to inappropriate solutions , based on bargaining. </a:t>
            </a:r>
            <a:endParaRPr lang="en-GB" altLang="en-US" sz="2000" smtClean="0">
              <a:solidFill>
                <a:srgbClr val="000000"/>
              </a:solidFill>
              <a:ea typeface="ＭＳ Ｐゴシック" pitchFamily="34" charset="-128"/>
            </a:endParaRPr>
          </a:p>
          <a:p>
            <a:pPr>
              <a:defRPr/>
            </a:pPr>
            <a:r>
              <a:rPr lang="en-AU" altLang="en-US" smtClean="0">
                <a:solidFill>
                  <a:srgbClr val="000000"/>
                </a:solidFill>
                <a:ea typeface="ＭＳ Ｐゴシック" pitchFamily="34" charset="-128"/>
              </a:rPr>
              <a:t> </a:t>
            </a:r>
            <a:endParaRPr lang="en-GB" altLang="en-US" smtClean="0">
              <a:solidFill>
                <a:srgbClr val="000000"/>
              </a:solidFill>
              <a:ea typeface="ＭＳ Ｐゴシック" pitchFamily="34" charset="-128"/>
            </a:endParaRPr>
          </a:p>
          <a:p>
            <a:pPr>
              <a:defRPr/>
            </a:pPr>
            <a:r>
              <a:rPr lang="en-AU" altLang="en-US" b="1" smtClean="0">
                <a:solidFill>
                  <a:srgbClr val="000000"/>
                </a:solidFill>
                <a:ea typeface="ＭＳ Ｐゴシック" pitchFamily="34" charset="-128"/>
              </a:rPr>
              <a:t>Collaboration "Two heads are better than one"</a:t>
            </a:r>
            <a:endParaRPr lang="en-GB" altLang="en-US" smtClean="0">
              <a:solidFill>
                <a:srgbClr val="000000"/>
              </a:solidFill>
              <a:ea typeface="ＭＳ Ｐゴシック" pitchFamily="34" charset="-128"/>
            </a:endParaRPr>
          </a:p>
          <a:p>
            <a:pPr>
              <a:buFontTx/>
              <a:buChar char="•"/>
              <a:defRPr/>
            </a:pPr>
            <a:r>
              <a:rPr lang="en-AU" altLang="en-US" sz="2000" smtClean="0">
                <a:solidFill>
                  <a:srgbClr val="000000"/>
                </a:solidFill>
                <a:ea typeface="ＭＳ Ｐゴシック" pitchFamily="34" charset="-128"/>
              </a:rPr>
              <a:t>Desire to work with the other party and a high degree of commitment, time and energy needed. </a:t>
            </a:r>
          </a:p>
          <a:p>
            <a:pPr>
              <a:buFontTx/>
              <a:buChar char="•"/>
              <a:defRPr/>
            </a:pPr>
            <a:r>
              <a:rPr lang="en-AU" altLang="en-US" sz="2000" smtClean="0">
                <a:solidFill>
                  <a:srgbClr val="000000"/>
                </a:solidFill>
                <a:ea typeface="ＭＳ Ｐゴシック" pitchFamily="34" charset="-128"/>
              </a:rPr>
              <a:t>Needed when the case is too serious to accept a compromise. </a:t>
            </a:r>
            <a:endParaRPr lang="en-GB" altLang="en-US" sz="2000" smtClean="0">
              <a:solidFill>
                <a:srgbClr val="000000"/>
              </a:solidFill>
              <a:ea typeface="ＭＳ Ｐゴシック" pitchFamily="34" charset="-128"/>
            </a:endParaRPr>
          </a:p>
          <a:p>
            <a:pPr>
              <a:buFontTx/>
              <a:buChar char="•"/>
              <a:defRPr/>
            </a:pPr>
            <a:r>
              <a:rPr lang="en-AU" altLang="en-US" sz="2000" smtClean="0">
                <a:solidFill>
                  <a:srgbClr val="000000"/>
                </a:solidFill>
                <a:ea typeface="ＭＳ Ｐゴシック" pitchFamily="34" charset="-128"/>
              </a:rPr>
              <a:t>Reinforces a relationship if successful.</a:t>
            </a:r>
            <a:endParaRPr lang="en-GB" altLang="en-US" sz="2000" smtClean="0">
              <a:solidFill>
                <a:srgbClr val="000000"/>
              </a:solidFill>
              <a:ea typeface="ＭＳ Ｐゴシック" pitchFamily="34" charset="-128"/>
            </a:endParaRPr>
          </a:p>
          <a:p>
            <a:pPr>
              <a:defRPr/>
            </a:pPr>
            <a:endParaRPr lang="en-GB" altLang="en-US" smtClean="0">
              <a:solidFill>
                <a:srgbClr val="000000"/>
              </a:solidFill>
              <a:ea typeface="ＭＳ Ｐゴシック" pitchFamily="34" charset="-128"/>
            </a:endParaRPr>
          </a:p>
          <a:p>
            <a:pPr algn="ctr">
              <a:defRPr/>
            </a:pPr>
            <a:r>
              <a:rPr lang="en-GB" altLang="en-US" b="1" smtClean="0">
                <a:solidFill>
                  <a:srgbClr val="000000"/>
                </a:solidFill>
                <a:ea typeface="ＭＳ Ｐゴシック" pitchFamily="34" charset="-128"/>
              </a:rPr>
              <a:t>Although most difficult, </a:t>
            </a:r>
            <a:r>
              <a:rPr lang="en-AU" altLang="en-US" b="1" smtClean="0">
                <a:solidFill>
                  <a:srgbClr val="000000"/>
                </a:solidFill>
                <a:ea typeface="ＭＳ Ｐゴシック" pitchFamily="34" charset="-128"/>
              </a:rPr>
              <a:t>collaboration </a:t>
            </a:r>
            <a:r>
              <a:rPr lang="en-GB" altLang="en-US" b="1" smtClean="0">
                <a:solidFill>
                  <a:srgbClr val="000000"/>
                </a:solidFill>
                <a:ea typeface="ＭＳ Ｐゴシック" pitchFamily="34" charset="-128"/>
              </a:rPr>
              <a:t>is usually the best </a:t>
            </a:r>
            <a:r>
              <a:rPr lang="en-AU" altLang="en-US" b="1" smtClean="0">
                <a:solidFill>
                  <a:srgbClr val="000000"/>
                </a:solidFill>
                <a:ea typeface="ＭＳ Ｐゴシック" pitchFamily="34" charset="-128"/>
              </a:rPr>
              <a:t>strategy </a:t>
            </a:r>
            <a:r>
              <a:rPr lang="en-GB" altLang="en-US" b="1" smtClean="0">
                <a:solidFill>
                  <a:srgbClr val="000000"/>
                </a:solidFill>
                <a:ea typeface="ＭＳ Ｐゴシック" pitchFamily="34" charset="-128"/>
              </a:rPr>
              <a:t>in case management.</a:t>
            </a:r>
          </a:p>
          <a:p>
            <a:pPr algn="ctr">
              <a:defRPr/>
            </a:pPr>
            <a:endParaRPr lang="en-GB" altLang="en-US" b="1" smtClean="0">
              <a:solidFill>
                <a:srgbClr val="000000"/>
              </a:solidFill>
              <a:ea typeface="ＭＳ Ｐゴシック" pitchFamily="34" charset="-128"/>
            </a:endParaRPr>
          </a:p>
          <a:p>
            <a:pPr algn="ctr">
              <a:defRPr/>
            </a:pPr>
            <a:r>
              <a:rPr lang="en-AU" altLang="en-US" sz="1600" i="1" smtClean="0">
                <a:solidFill>
                  <a:srgbClr val="000000"/>
                </a:solidFill>
                <a:ea typeface="ＭＳ Ｐゴシック" pitchFamily="34" charset="-128"/>
              </a:rPr>
              <a:t>Adapted from: Working with Children and their Environment</a:t>
            </a:r>
            <a:endParaRPr lang="en-GB" altLang="en-US" sz="1600" i="1" smtClean="0">
              <a:solidFill>
                <a:srgbClr val="000000"/>
              </a:solidFill>
              <a:ea typeface="ＭＳ Ｐゴシック" pitchFamily="34" charset="-128"/>
            </a:endParaRPr>
          </a:p>
          <a:p>
            <a:pPr>
              <a:defRPr/>
            </a:pPr>
            <a:endParaRPr lang="en-GB" altLang="en-US" smtClean="0">
              <a:solidFill>
                <a:srgbClr val="000000"/>
              </a:solidFill>
              <a:ea typeface="ＭＳ Ｐゴシック" pitchFamily="34" charset="-128"/>
            </a:endParaRPr>
          </a:p>
        </p:txBody>
      </p:sp>
    </p:spTree>
    <p:extLst>
      <p:ext uri="{BB962C8B-B14F-4D97-AF65-F5344CB8AC3E}">
        <p14:creationId xmlns:p14="http://schemas.microsoft.com/office/powerpoint/2010/main" val="3387080552"/>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pPr>
              <a:defRPr/>
            </a:pPr>
            <a:r>
              <a:rPr lang="en-GB" altLang="en-US" b="1" smtClean="0">
                <a:solidFill>
                  <a:srgbClr val="000000"/>
                </a:solidFill>
                <a:ea typeface="ＭＳ Ｐゴシック" pitchFamily="34" charset="-128"/>
              </a:rPr>
              <a:t>Negotiation…</a:t>
            </a:r>
            <a:endParaRPr lang="en-GB" altLang="en-US" smtClean="0">
              <a:solidFill>
                <a:srgbClr val="000000"/>
              </a:solidFill>
              <a:ea typeface="ＭＳ Ｐゴシック" pitchFamily="34" charset="-128"/>
            </a:endParaRPr>
          </a:p>
        </p:txBody>
      </p:sp>
      <p:sp>
        <p:nvSpPr>
          <p:cNvPr id="3" name="Content Placeholder 2"/>
          <p:cNvSpPr>
            <a:spLocks noGrp="1"/>
          </p:cNvSpPr>
          <p:nvPr>
            <p:ph idx="1"/>
          </p:nvPr>
        </p:nvSpPr>
        <p:spPr>
          <a:xfrm>
            <a:off x="250825" y="1700213"/>
            <a:ext cx="8569325" cy="4392612"/>
          </a:xfrm>
        </p:spPr>
        <p:txBody>
          <a:bodyPr/>
          <a:lstStyle/>
          <a:p>
            <a:pPr marL="0" indent="0">
              <a:defRPr/>
            </a:pPr>
            <a:r>
              <a:rPr lang="en-AU" altLang="en-US" smtClean="0">
                <a:solidFill>
                  <a:srgbClr val="000000"/>
                </a:solidFill>
                <a:ea typeface="ＭＳ Ｐゴシック" pitchFamily="34" charset="-128"/>
              </a:rPr>
              <a:t>Caseworkers need </a:t>
            </a:r>
            <a:r>
              <a:rPr lang="en-AU" altLang="en-US" b="1" smtClean="0">
                <a:solidFill>
                  <a:srgbClr val="000000"/>
                </a:solidFill>
                <a:ea typeface="ＭＳ Ｐゴシック" pitchFamily="34" charset="-128"/>
              </a:rPr>
              <a:t>skills</a:t>
            </a:r>
            <a:r>
              <a:rPr lang="en-AU" altLang="en-US" smtClean="0">
                <a:solidFill>
                  <a:srgbClr val="000000"/>
                </a:solidFill>
                <a:ea typeface="ＭＳ Ｐゴシック" pitchFamily="34" charset="-128"/>
              </a:rPr>
              <a:t> to respond to conflicts during case management in a way that:</a:t>
            </a:r>
          </a:p>
          <a:p>
            <a:pPr marL="0" indent="0">
              <a:defRPr/>
            </a:pPr>
            <a:endParaRPr lang="en-AU" altLang="en-US" smtClean="0">
              <a:solidFill>
                <a:srgbClr val="000000"/>
              </a:solidFill>
              <a:ea typeface="ＭＳ Ｐゴシック" pitchFamily="34" charset="-128"/>
            </a:endParaRPr>
          </a:p>
          <a:p>
            <a:pPr marL="0" indent="0">
              <a:buFontTx/>
              <a:buChar char="•"/>
              <a:defRPr/>
            </a:pPr>
            <a:r>
              <a:rPr lang="en-AU" altLang="en-US" b="1" smtClean="0">
                <a:solidFill>
                  <a:srgbClr val="000000"/>
                </a:solidFill>
                <a:ea typeface="ＭＳ Ｐゴシック" pitchFamily="34" charset="-128"/>
              </a:rPr>
              <a:t>Upholds children</a:t>
            </a:r>
            <a:r>
              <a:rPr lang="ja-JP" altLang="en-AU" b="1" smtClean="0">
                <a:solidFill>
                  <a:srgbClr val="000000"/>
                </a:solidFill>
                <a:ea typeface="ＭＳ Ｐゴシック" pitchFamily="34" charset="-128"/>
              </a:rPr>
              <a:t>’</a:t>
            </a:r>
            <a:r>
              <a:rPr lang="en-AU" altLang="ja-JP" b="1" smtClean="0">
                <a:solidFill>
                  <a:srgbClr val="000000"/>
                </a:solidFill>
                <a:ea typeface="ＭＳ Ｐゴシック" pitchFamily="34" charset="-128"/>
              </a:rPr>
              <a:t>s rights</a:t>
            </a:r>
            <a:r>
              <a:rPr lang="en-AU" altLang="ja-JP" smtClean="0">
                <a:solidFill>
                  <a:srgbClr val="000000"/>
                </a:solidFill>
                <a:ea typeface="ＭＳ Ｐゴシック" pitchFamily="34" charset="-128"/>
              </a:rPr>
              <a:t> </a:t>
            </a:r>
          </a:p>
          <a:p>
            <a:pPr marL="0" indent="0">
              <a:buFontTx/>
              <a:buChar char="•"/>
              <a:defRPr/>
            </a:pPr>
            <a:r>
              <a:rPr lang="en-AU" altLang="en-US" b="1" smtClean="0">
                <a:solidFill>
                  <a:srgbClr val="000000"/>
                </a:solidFill>
                <a:ea typeface="ＭＳ Ｐゴシック" pitchFamily="34" charset="-128"/>
              </a:rPr>
              <a:t>Does not damage </a:t>
            </a:r>
            <a:r>
              <a:rPr lang="en-AU" altLang="en-US" smtClean="0">
                <a:solidFill>
                  <a:srgbClr val="000000"/>
                </a:solidFill>
                <a:ea typeface="ＭＳ Ｐゴシック" pitchFamily="34" charset="-128"/>
              </a:rPr>
              <a:t>their </a:t>
            </a:r>
            <a:r>
              <a:rPr lang="en-AU" altLang="en-US" b="1" smtClean="0">
                <a:solidFill>
                  <a:srgbClr val="000000"/>
                </a:solidFill>
                <a:ea typeface="ＭＳ Ｐゴシック" pitchFamily="34" charset="-128"/>
              </a:rPr>
              <a:t>relationship</a:t>
            </a:r>
            <a:r>
              <a:rPr lang="en-AU" altLang="en-US" smtClean="0">
                <a:solidFill>
                  <a:srgbClr val="000000"/>
                </a:solidFill>
                <a:ea typeface="ＭＳ Ｐゴシック" pitchFamily="34" charset="-128"/>
              </a:rPr>
              <a:t> with the child, family and community. </a:t>
            </a:r>
          </a:p>
          <a:p>
            <a:pPr marL="0" indent="0">
              <a:defRPr/>
            </a:pPr>
            <a:endParaRPr lang="en-AU" altLang="en-US" smtClean="0">
              <a:solidFill>
                <a:srgbClr val="000000"/>
              </a:solidFill>
              <a:ea typeface="ＭＳ Ｐゴシック" pitchFamily="34" charset="-128"/>
            </a:endParaRPr>
          </a:p>
          <a:p>
            <a:pPr marL="0" indent="0">
              <a:defRPr/>
            </a:pPr>
            <a:r>
              <a:rPr lang="en-AU" altLang="en-US" smtClean="0">
                <a:solidFill>
                  <a:srgbClr val="000000"/>
                </a:solidFill>
                <a:ea typeface="ＭＳ Ｐゴシック" pitchFamily="34" charset="-128"/>
              </a:rPr>
              <a:t>This is often best be done through </a:t>
            </a:r>
            <a:r>
              <a:rPr lang="en-AU" altLang="en-US" b="1" smtClean="0">
                <a:solidFill>
                  <a:srgbClr val="000000"/>
                </a:solidFill>
                <a:ea typeface="ＭＳ Ｐゴシック" pitchFamily="34" charset="-128"/>
              </a:rPr>
              <a:t>collaborative negotiation</a:t>
            </a:r>
            <a:r>
              <a:rPr lang="en-AU" altLang="en-US" smtClean="0">
                <a:solidFill>
                  <a:srgbClr val="000000"/>
                </a:solidFill>
                <a:ea typeface="ＭＳ Ｐゴシック" pitchFamily="34" charset="-128"/>
              </a:rPr>
              <a:t>.</a:t>
            </a:r>
            <a:endParaRPr lang="en-GB" altLang="en-US" sz="2800" smtClean="0">
              <a:solidFill>
                <a:srgbClr val="000000"/>
              </a:solidFill>
              <a:ea typeface="ＭＳ Ｐゴシック" pitchFamily="34" charset="-128"/>
            </a:endParaRPr>
          </a:p>
          <a:p>
            <a:pPr marL="0" indent="0">
              <a:defRPr/>
            </a:pPr>
            <a:endParaRPr lang="en-AU" altLang="en-US" smtClean="0">
              <a:solidFill>
                <a:srgbClr val="000000"/>
              </a:solidFill>
              <a:ea typeface="ＭＳ Ｐゴシック" pitchFamily="34" charset="-128"/>
            </a:endParaRPr>
          </a:p>
          <a:p>
            <a:pPr marL="0" indent="0" algn="ctr">
              <a:defRPr/>
            </a:pPr>
            <a:endParaRPr lang="en-AU" altLang="en-US" sz="1600" i="1" smtClean="0">
              <a:solidFill>
                <a:srgbClr val="000000"/>
              </a:solidFill>
              <a:ea typeface="ＭＳ Ｐゴシック" pitchFamily="34" charset="-128"/>
            </a:endParaRPr>
          </a:p>
          <a:p>
            <a:pPr marL="0" indent="0" algn="ctr">
              <a:defRPr/>
            </a:pPr>
            <a:endParaRPr lang="en-AU" altLang="en-US" sz="1600" i="1" smtClean="0">
              <a:solidFill>
                <a:srgbClr val="000000"/>
              </a:solidFill>
              <a:ea typeface="ＭＳ Ｐゴシック" pitchFamily="34" charset="-128"/>
            </a:endParaRPr>
          </a:p>
          <a:p>
            <a:pPr marL="0" indent="0" algn="ctr">
              <a:defRPr/>
            </a:pPr>
            <a:r>
              <a:rPr lang="en-AU" altLang="en-US" sz="1600" i="1" smtClean="0">
                <a:solidFill>
                  <a:srgbClr val="000000"/>
                </a:solidFill>
                <a:ea typeface="ＭＳ Ｐゴシック" pitchFamily="34" charset="-128"/>
              </a:rPr>
              <a:t>Adapted from: Working with Children and their Environment</a:t>
            </a:r>
            <a:endParaRPr lang="en-AU" altLang="en-US" sz="1600" smtClean="0">
              <a:solidFill>
                <a:srgbClr val="000000"/>
              </a:solidFill>
              <a:ea typeface="ＭＳ Ｐゴシック" pitchFamily="34" charset="-128"/>
            </a:endParaRPr>
          </a:p>
          <a:p>
            <a:pPr marL="457200" lvl="1" indent="0">
              <a:buFontTx/>
              <a:buNone/>
              <a:defRPr/>
            </a:pPr>
            <a:endParaRPr lang="en-GB" altLang="en-US" sz="2800" smtClean="0">
              <a:solidFill>
                <a:srgbClr val="000000"/>
              </a:solidFill>
              <a:ea typeface="ＭＳ Ｐゴシック" pitchFamily="34" charset="-128"/>
            </a:endParaRPr>
          </a:p>
        </p:txBody>
      </p:sp>
    </p:spTree>
    <p:extLst>
      <p:ext uri="{BB962C8B-B14F-4D97-AF65-F5344CB8AC3E}">
        <p14:creationId xmlns:p14="http://schemas.microsoft.com/office/powerpoint/2010/main" val="378411208"/>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pPr>
              <a:defRPr/>
            </a:pPr>
            <a:r>
              <a:rPr lang="en-GB" b="1">
                <a:solidFill>
                  <a:srgbClr val="000000"/>
                </a:solidFill>
              </a:rPr>
              <a:t>Negotiation</a:t>
            </a:r>
          </a:p>
        </p:txBody>
      </p:sp>
      <p:pic>
        <p:nvPicPr>
          <p:cNvPr id="37891" name="Content Placeholder 3"/>
          <p:cNvPicPr>
            <a:picLocks noGrp="1"/>
          </p:cNvPicPr>
          <p:nvPr>
            <p:ph idx="1"/>
          </p:nvPr>
        </p:nvPicPr>
        <p:blipFill>
          <a:blip r:embed="rId2"/>
          <a:srcRect/>
          <a:stretch>
            <a:fillRect/>
          </a:stretch>
        </p:blipFill>
        <p:spPr>
          <a:xfrm>
            <a:off x="2051050" y="2492375"/>
            <a:ext cx="6121400" cy="3744913"/>
          </a:xfrm>
        </p:spPr>
      </p:pic>
      <p:sp>
        <p:nvSpPr>
          <p:cNvPr id="5" name="TextBox 4"/>
          <p:cNvSpPr txBox="1"/>
          <p:nvPr/>
        </p:nvSpPr>
        <p:spPr>
          <a:xfrm>
            <a:off x="395288" y="1628775"/>
            <a:ext cx="8280400" cy="5140325"/>
          </a:xfrm>
          <a:prstGeom prst="rect">
            <a:avLst/>
          </a:prstGeom>
          <a:noFill/>
        </p:spPr>
        <p:txBody>
          <a:bodyPr>
            <a:spAutoFit/>
          </a:bodyPr>
          <a:lstStyle/>
          <a:p>
            <a:pPr marL="285750" indent="-285750" fontAlgn="base">
              <a:spcBef>
                <a:spcPct val="0"/>
              </a:spcBef>
              <a:spcAft>
                <a:spcPct val="0"/>
              </a:spcAft>
              <a:buFont typeface="Arial" panose="020B0604020202020204" pitchFamily="34" charset="0"/>
              <a:buChar char="•"/>
              <a:defRPr/>
            </a:pPr>
            <a:r>
              <a:rPr lang="en-AU" sz="2400" dirty="0">
                <a:solidFill>
                  <a:srgbClr val="000000"/>
                </a:solidFill>
              </a:rPr>
              <a:t>There can be various types of reaction to conflict situations.</a:t>
            </a:r>
          </a:p>
          <a:p>
            <a:pPr marL="285750" indent="-285750" fontAlgn="base">
              <a:spcBef>
                <a:spcPct val="0"/>
              </a:spcBef>
              <a:spcAft>
                <a:spcPct val="0"/>
              </a:spcAft>
              <a:buFont typeface="Arial" panose="020B0604020202020204" pitchFamily="34" charset="0"/>
              <a:buChar char="•"/>
              <a:defRPr/>
            </a:pPr>
            <a:endParaRPr lang="en-AU" dirty="0">
              <a:solidFill>
                <a:srgbClr val="000000"/>
              </a:solidFill>
            </a:endParaRPr>
          </a:p>
          <a:p>
            <a:pPr marL="285750" indent="-285750" fontAlgn="base">
              <a:spcBef>
                <a:spcPct val="0"/>
              </a:spcBef>
              <a:spcAft>
                <a:spcPct val="0"/>
              </a:spcAft>
              <a:buFont typeface="Arial" panose="020B0604020202020204" pitchFamily="34" charset="0"/>
              <a:buChar char="•"/>
              <a:defRPr/>
            </a:pPr>
            <a:endParaRPr lang="en-AU" dirty="0">
              <a:solidFill>
                <a:srgbClr val="000000"/>
              </a:solidFill>
            </a:endParaRPr>
          </a:p>
          <a:p>
            <a:pPr marL="285750" indent="-285750" fontAlgn="base">
              <a:spcBef>
                <a:spcPct val="0"/>
              </a:spcBef>
              <a:spcAft>
                <a:spcPct val="0"/>
              </a:spcAft>
              <a:buFont typeface="Arial" panose="020B0604020202020204" pitchFamily="34" charset="0"/>
              <a:buChar char="•"/>
              <a:defRPr/>
            </a:pPr>
            <a:endParaRPr lang="en-AU" dirty="0">
              <a:solidFill>
                <a:srgbClr val="000000"/>
              </a:solidFill>
            </a:endParaRPr>
          </a:p>
          <a:p>
            <a:pPr marL="285750" indent="-285750" fontAlgn="base">
              <a:spcBef>
                <a:spcPct val="0"/>
              </a:spcBef>
              <a:spcAft>
                <a:spcPct val="0"/>
              </a:spcAft>
              <a:buFont typeface="Arial" panose="020B0604020202020204" pitchFamily="34" charset="0"/>
              <a:buChar char="•"/>
              <a:defRPr/>
            </a:pPr>
            <a:endParaRPr lang="en-AU" dirty="0">
              <a:solidFill>
                <a:srgbClr val="000000"/>
              </a:solidFill>
            </a:endParaRPr>
          </a:p>
          <a:p>
            <a:pPr marL="285750" indent="-285750" fontAlgn="base">
              <a:spcBef>
                <a:spcPct val="0"/>
              </a:spcBef>
              <a:spcAft>
                <a:spcPct val="0"/>
              </a:spcAft>
              <a:buFont typeface="Arial" panose="020B0604020202020204" pitchFamily="34" charset="0"/>
              <a:buChar char="•"/>
              <a:defRPr/>
            </a:pPr>
            <a:endParaRPr lang="en-AU" dirty="0">
              <a:solidFill>
                <a:srgbClr val="000000"/>
              </a:solidFill>
            </a:endParaRPr>
          </a:p>
          <a:p>
            <a:pPr marL="285750" indent="-285750" fontAlgn="base">
              <a:spcBef>
                <a:spcPct val="0"/>
              </a:spcBef>
              <a:spcAft>
                <a:spcPct val="0"/>
              </a:spcAft>
              <a:buFont typeface="Arial" panose="020B0604020202020204" pitchFamily="34" charset="0"/>
              <a:buChar char="•"/>
              <a:defRPr/>
            </a:pPr>
            <a:endParaRPr lang="en-AU" dirty="0">
              <a:solidFill>
                <a:srgbClr val="000000"/>
              </a:solidFill>
            </a:endParaRPr>
          </a:p>
          <a:p>
            <a:pPr marL="285750" indent="-285750" fontAlgn="base">
              <a:spcBef>
                <a:spcPct val="0"/>
              </a:spcBef>
              <a:spcAft>
                <a:spcPct val="0"/>
              </a:spcAft>
              <a:buFont typeface="Arial" panose="020B0604020202020204" pitchFamily="34" charset="0"/>
              <a:buChar char="•"/>
              <a:defRPr/>
            </a:pPr>
            <a:endParaRPr lang="en-AU" dirty="0">
              <a:solidFill>
                <a:srgbClr val="000000"/>
              </a:solidFill>
            </a:endParaRPr>
          </a:p>
          <a:p>
            <a:pPr marL="285750" indent="-285750" fontAlgn="base">
              <a:spcBef>
                <a:spcPct val="0"/>
              </a:spcBef>
              <a:spcAft>
                <a:spcPct val="0"/>
              </a:spcAft>
              <a:buFont typeface="Arial" panose="020B0604020202020204" pitchFamily="34" charset="0"/>
              <a:buChar char="•"/>
              <a:defRPr/>
            </a:pPr>
            <a:endParaRPr lang="en-AU" dirty="0">
              <a:solidFill>
                <a:srgbClr val="000000"/>
              </a:solidFill>
            </a:endParaRPr>
          </a:p>
          <a:p>
            <a:pPr marL="285750" indent="-285750" fontAlgn="base">
              <a:spcBef>
                <a:spcPct val="0"/>
              </a:spcBef>
              <a:spcAft>
                <a:spcPct val="0"/>
              </a:spcAft>
              <a:buFont typeface="Arial" panose="020B0604020202020204" pitchFamily="34" charset="0"/>
              <a:buChar char="•"/>
              <a:defRPr/>
            </a:pPr>
            <a:endParaRPr lang="en-AU" dirty="0">
              <a:solidFill>
                <a:srgbClr val="000000"/>
              </a:solidFill>
            </a:endParaRPr>
          </a:p>
          <a:p>
            <a:pPr marL="285750" indent="-285750" fontAlgn="base">
              <a:spcBef>
                <a:spcPct val="0"/>
              </a:spcBef>
              <a:spcAft>
                <a:spcPct val="0"/>
              </a:spcAft>
              <a:buFont typeface="Arial" panose="020B0604020202020204" pitchFamily="34" charset="0"/>
              <a:buChar char="•"/>
              <a:defRPr/>
            </a:pPr>
            <a:endParaRPr lang="en-AU" dirty="0">
              <a:solidFill>
                <a:srgbClr val="000000"/>
              </a:solidFill>
            </a:endParaRPr>
          </a:p>
          <a:p>
            <a:pPr marL="285750" indent="-285750" fontAlgn="base">
              <a:spcBef>
                <a:spcPct val="0"/>
              </a:spcBef>
              <a:spcAft>
                <a:spcPct val="0"/>
              </a:spcAft>
              <a:buFont typeface="Arial" panose="020B0604020202020204" pitchFamily="34" charset="0"/>
              <a:buChar char="•"/>
              <a:defRPr/>
            </a:pPr>
            <a:endParaRPr lang="en-AU" dirty="0">
              <a:solidFill>
                <a:srgbClr val="000000"/>
              </a:solidFill>
            </a:endParaRPr>
          </a:p>
          <a:p>
            <a:pPr marL="285750" indent="-285750" fontAlgn="base">
              <a:spcBef>
                <a:spcPct val="0"/>
              </a:spcBef>
              <a:spcAft>
                <a:spcPct val="0"/>
              </a:spcAft>
              <a:buFont typeface="Arial" panose="020B0604020202020204" pitchFamily="34" charset="0"/>
              <a:buChar char="•"/>
              <a:defRPr/>
            </a:pPr>
            <a:endParaRPr lang="en-AU" dirty="0">
              <a:solidFill>
                <a:srgbClr val="000000"/>
              </a:solidFill>
            </a:endParaRPr>
          </a:p>
          <a:p>
            <a:pPr marL="285750" indent="-285750" fontAlgn="base">
              <a:spcBef>
                <a:spcPct val="0"/>
              </a:spcBef>
              <a:spcAft>
                <a:spcPct val="0"/>
              </a:spcAft>
              <a:buFont typeface="Arial" panose="020B0604020202020204" pitchFamily="34" charset="0"/>
              <a:buChar char="•"/>
              <a:defRPr/>
            </a:pPr>
            <a:endParaRPr lang="en-AU" dirty="0">
              <a:solidFill>
                <a:srgbClr val="000000"/>
              </a:solidFill>
            </a:endParaRPr>
          </a:p>
          <a:p>
            <a:pPr marL="285750" indent="-285750" fontAlgn="base">
              <a:spcBef>
                <a:spcPct val="0"/>
              </a:spcBef>
              <a:spcAft>
                <a:spcPct val="0"/>
              </a:spcAft>
              <a:buFont typeface="Arial" panose="020B0604020202020204" pitchFamily="34" charset="0"/>
              <a:buChar char="•"/>
              <a:defRPr/>
            </a:pPr>
            <a:endParaRPr lang="en-AU" dirty="0">
              <a:solidFill>
                <a:srgbClr val="000000"/>
              </a:solidFill>
            </a:endParaRPr>
          </a:p>
          <a:p>
            <a:pPr marL="285750" indent="-285750" fontAlgn="base">
              <a:spcBef>
                <a:spcPct val="0"/>
              </a:spcBef>
              <a:spcAft>
                <a:spcPct val="0"/>
              </a:spcAft>
              <a:buFont typeface="Arial" panose="020B0604020202020204" pitchFamily="34" charset="0"/>
              <a:buChar char="•"/>
              <a:defRPr/>
            </a:pPr>
            <a:endParaRPr lang="en-AU" dirty="0">
              <a:solidFill>
                <a:srgbClr val="000000"/>
              </a:solidFill>
            </a:endParaRPr>
          </a:p>
          <a:p>
            <a:pPr marL="285750" indent="-285750" fontAlgn="base">
              <a:spcBef>
                <a:spcPct val="0"/>
              </a:spcBef>
              <a:spcAft>
                <a:spcPct val="0"/>
              </a:spcAft>
              <a:buFont typeface="Arial" panose="020B0604020202020204" pitchFamily="34" charset="0"/>
              <a:buChar char="•"/>
              <a:defRPr/>
            </a:pPr>
            <a:endParaRPr lang="en-AU" dirty="0">
              <a:solidFill>
                <a:srgbClr val="000000"/>
              </a:solidFill>
            </a:endParaRPr>
          </a:p>
          <a:p>
            <a:pPr algn="ctr" fontAlgn="base">
              <a:spcBef>
                <a:spcPct val="0"/>
              </a:spcBef>
              <a:spcAft>
                <a:spcPct val="0"/>
              </a:spcAft>
              <a:defRPr/>
            </a:pPr>
            <a:r>
              <a:rPr lang="en-AU" sz="1600" i="1" dirty="0">
                <a:solidFill>
                  <a:srgbClr val="000000"/>
                </a:solidFill>
              </a:rPr>
              <a:t>Source: Working with Children and their Environment</a:t>
            </a:r>
            <a:endParaRPr lang="en-GB" sz="1600" i="1" dirty="0">
              <a:solidFill>
                <a:srgbClr val="000000"/>
              </a:solidFill>
            </a:endParaRPr>
          </a:p>
        </p:txBody>
      </p:sp>
    </p:spTree>
    <p:extLst>
      <p:ext uri="{BB962C8B-B14F-4D97-AF65-F5344CB8AC3E}">
        <p14:creationId xmlns:p14="http://schemas.microsoft.com/office/powerpoint/2010/main" val="1316737513"/>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pPr>
              <a:defRPr/>
            </a:pPr>
            <a:r>
              <a:rPr lang="en-GB" b="1">
                <a:solidFill>
                  <a:srgbClr val="000000"/>
                </a:solidFill>
              </a:rPr>
              <a:t>KEY LEARNING POINTS</a:t>
            </a:r>
          </a:p>
        </p:txBody>
      </p:sp>
      <p:sp>
        <p:nvSpPr>
          <p:cNvPr id="38915" name="Content Placeholder 2"/>
          <p:cNvSpPr>
            <a:spLocks noGrp="1"/>
          </p:cNvSpPr>
          <p:nvPr>
            <p:ph idx="1"/>
          </p:nvPr>
        </p:nvSpPr>
        <p:spPr>
          <a:xfrm>
            <a:off x="250825" y="1700213"/>
            <a:ext cx="8713788" cy="4392612"/>
          </a:xfrm>
        </p:spPr>
        <p:txBody>
          <a:bodyPr/>
          <a:lstStyle/>
          <a:p>
            <a:pPr>
              <a:buFontTx/>
              <a:buChar char="•"/>
              <a:defRPr/>
            </a:pPr>
            <a:r>
              <a:rPr lang="en-GB" altLang="en-US" smtClean="0">
                <a:solidFill>
                  <a:srgbClr val="000000"/>
                </a:solidFill>
                <a:ea typeface="ＭＳ Ｐゴシック" pitchFamily="34" charset="-128"/>
              </a:rPr>
              <a:t>Case workers need to develop their </a:t>
            </a:r>
            <a:r>
              <a:rPr lang="en-GB" altLang="en-US" b="1" smtClean="0">
                <a:solidFill>
                  <a:srgbClr val="000000"/>
                </a:solidFill>
                <a:ea typeface="ＭＳ Ｐゴシック" pitchFamily="34" charset="-128"/>
              </a:rPr>
              <a:t>negotiation skills </a:t>
            </a:r>
          </a:p>
          <a:p>
            <a:pPr>
              <a:buFontTx/>
              <a:buChar char="•"/>
              <a:defRPr/>
            </a:pPr>
            <a:endParaRPr lang="en-GB" altLang="en-US" smtClean="0">
              <a:solidFill>
                <a:srgbClr val="000000"/>
              </a:solidFill>
              <a:ea typeface="ＭＳ Ｐゴシック" pitchFamily="34" charset="-128"/>
            </a:endParaRPr>
          </a:p>
          <a:p>
            <a:pPr>
              <a:buFontTx/>
              <a:buChar char="•"/>
              <a:defRPr/>
            </a:pPr>
            <a:r>
              <a:rPr lang="en-GB" altLang="en-US" smtClean="0">
                <a:solidFill>
                  <a:srgbClr val="000000"/>
                </a:solidFill>
                <a:ea typeface="ＭＳ Ｐゴシック" pitchFamily="34" charset="-128"/>
              </a:rPr>
              <a:t>Negotiation is </a:t>
            </a:r>
            <a:r>
              <a:rPr lang="en-GB" altLang="en-US" b="1" smtClean="0">
                <a:solidFill>
                  <a:srgbClr val="000000"/>
                </a:solidFill>
                <a:ea typeface="ＭＳ Ｐゴシック" pitchFamily="34" charset="-128"/>
              </a:rPr>
              <a:t>a form of direct support </a:t>
            </a:r>
            <a:r>
              <a:rPr lang="en-GB" altLang="en-US" smtClean="0">
                <a:solidFill>
                  <a:srgbClr val="000000"/>
                </a:solidFill>
                <a:ea typeface="ＭＳ Ｐゴシック" pitchFamily="34" charset="-128"/>
              </a:rPr>
              <a:t>that may be needed to implement a case plan </a:t>
            </a:r>
          </a:p>
          <a:p>
            <a:pPr>
              <a:buFontTx/>
              <a:buChar char="•"/>
              <a:defRPr/>
            </a:pPr>
            <a:r>
              <a:rPr lang="en-GB" altLang="en-US" b="1" smtClean="0">
                <a:solidFill>
                  <a:srgbClr val="000000"/>
                </a:solidFill>
                <a:ea typeface="ＭＳ Ｐゴシック" pitchFamily="34" charset="-128"/>
              </a:rPr>
              <a:t>Collaborative, win-win solutions </a:t>
            </a:r>
            <a:r>
              <a:rPr lang="en-GB" altLang="en-US" smtClean="0">
                <a:solidFill>
                  <a:srgbClr val="000000"/>
                </a:solidFill>
                <a:ea typeface="ＭＳ Ｐゴシック" pitchFamily="34" charset="-128"/>
              </a:rPr>
              <a:t>to conflicts are </a:t>
            </a:r>
            <a:r>
              <a:rPr lang="en-GB" altLang="en-US" b="1" smtClean="0">
                <a:solidFill>
                  <a:srgbClr val="000000"/>
                </a:solidFill>
                <a:ea typeface="ＭＳ Ｐゴシック" pitchFamily="34" charset="-128"/>
              </a:rPr>
              <a:t>best</a:t>
            </a:r>
            <a:r>
              <a:rPr lang="en-GB" altLang="en-US" smtClean="0">
                <a:solidFill>
                  <a:srgbClr val="000000"/>
                </a:solidFill>
                <a:ea typeface="ＭＳ Ｐゴシック" pitchFamily="34" charset="-128"/>
              </a:rPr>
              <a:t> as they </a:t>
            </a:r>
            <a:r>
              <a:rPr lang="en-GB" altLang="en-US" b="1" smtClean="0">
                <a:solidFill>
                  <a:srgbClr val="000000"/>
                </a:solidFill>
                <a:ea typeface="ＭＳ Ｐゴシック" pitchFamily="34" charset="-128"/>
              </a:rPr>
              <a:t>maintain relationships while upholding child rights </a:t>
            </a:r>
            <a:r>
              <a:rPr lang="en-GB" altLang="en-US" smtClean="0">
                <a:solidFill>
                  <a:srgbClr val="000000"/>
                </a:solidFill>
                <a:ea typeface="ＭＳ Ｐゴシック" pitchFamily="34" charset="-128"/>
              </a:rPr>
              <a:t>– these are the </a:t>
            </a:r>
            <a:r>
              <a:rPr lang="en-GB" altLang="en-US" b="1" smtClean="0">
                <a:solidFill>
                  <a:srgbClr val="000000"/>
                </a:solidFill>
                <a:ea typeface="ＭＳ Ｐゴシック" pitchFamily="34" charset="-128"/>
              </a:rPr>
              <a:t>only option in high risk cases</a:t>
            </a:r>
          </a:p>
          <a:p>
            <a:pPr>
              <a:buFontTx/>
              <a:buChar char="•"/>
              <a:defRPr/>
            </a:pPr>
            <a:r>
              <a:rPr lang="en-GB" altLang="en-US" b="1" smtClean="0">
                <a:solidFill>
                  <a:srgbClr val="000000"/>
                </a:solidFill>
                <a:ea typeface="ＭＳ Ｐゴシック" pitchFamily="34" charset="-128"/>
              </a:rPr>
              <a:t>Compromise</a:t>
            </a:r>
            <a:r>
              <a:rPr lang="en-GB" altLang="en-US" smtClean="0">
                <a:solidFill>
                  <a:srgbClr val="000000"/>
                </a:solidFill>
                <a:ea typeface="ＭＳ Ｐゴシック" pitchFamily="34" charset="-128"/>
              </a:rPr>
              <a:t> is acceptable for </a:t>
            </a:r>
            <a:r>
              <a:rPr lang="en-GB" altLang="en-US" b="1" smtClean="0">
                <a:solidFill>
                  <a:srgbClr val="000000"/>
                </a:solidFill>
                <a:ea typeface="ＭＳ Ｐゴシック" pitchFamily="34" charset="-128"/>
              </a:rPr>
              <a:t>lower risk </a:t>
            </a:r>
            <a:r>
              <a:rPr lang="en-GB" altLang="en-US" smtClean="0">
                <a:solidFill>
                  <a:srgbClr val="000000"/>
                </a:solidFill>
                <a:ea typeface="ＭＳ Ｐゴシック" pitchFamily="34" charset="-128"/>
              </a:rPr>
              <a:t>cases</a:t>
            </a:r>
          </a:p>
          <a:p>
            <a:pPr>
              <a:buFontTx/>
              <a:buChar char="•"/>
              <a:defRPr/>
            </a:pPr>
            <a:r>
              <a:rPr lang="en-GB" altLang="en-US" b="1" smtClean="0">
                <a:solidFill>
                  <a:srgbClr val="000000"/>
                </a:solidFill>
                <a:ea typeface="ＭＳ Ｐゴシック" pitchFamily="34" charset="-128"/>
              </a:rPr>
              <a:t>Domination, avoidance and adaptation </a:t>
            </a:r>
            <a:r>
              <a:rPr lang="en-GB" altLang="en-US" smtClean="0">
                <a:solidFill>
                  <a:srgbClr val="000000"/>
                </a:solidFill>
                <a:ea typeface="ＭＳ Ｐゴシック" pitchFamily="34" charset="-128"/>
              </a:rPr>
              <a:t>should be </a:t>
            </a:r>
            <a:r>
              <a:rPr lang="en-GB" altLang="en-US" b="1" smtClean="0">
                <a:solidFill>
                  <a:srgbClr val="000000"/>
                </a:solidFill>
                <a:ea typeface="ＭＳ Ｐゴシック" pitchFamily="34" charset="-128"/>
              </a:rPr>
              <a:t>avoided</a:t>
            </a:r>
            <a:r>
              <a:rPr lang="en-GB" altLang="en-US" smtClean="0">
                <a:solidFill>
                  <a:srgbClr val="000000"/>
                </a:solidFill>
                <a:ea typeface="ＭＳ Ｐゴシック" pitchFamily="34" charset="-128"/>
              </a:rPr>
              <a:t> as they damage relationships and will not uphold children’s rights. </a:t>
            </a:r>
          </a:p>
        </p:txBody>
      </p:sp>
    </p:spTree>
    <p:extLst>
      <p:ext uri="{BB962C8B-B14F-4D97-AF65-F5344CB8AC3E}">
        <p14:creationId xmlns:p14="http://schemas.microsoft.com/office/powerpoint/2010/main" val="214861942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solidFill>
                <a:srgbClr val="000000"/>
              </a:solidFill>
            </a:endParaRPr>
          </a:p>
        </p:txBody>
      </p:sp>
      <p:sp>
        <p:nvSpPr>
          <p:cNvPr id="3" name="Content Placeholder 2"/>
          <p:cNvSpPr>
            <a:spLocks noGrp="1"/>
          </p:cNvSpPr>
          <p:nvPr>
            <p:ph idx="1"/>
          </p:nvPr>
        </p:nvSpPr>
        <p:spPr/>
        <p:txBody>
          <a:bodyPr/>
          <a:lstStyle/>
          <a:p>
            <a:endParaRPr lang="en-GB"/>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50768" y="1880828"/>
            <a:ext cx="3842464" cy="3096344"/>
          </a:xfrm>
          <a:prstGeom prst="rect">
            <a:avLst/>
          </a:prstGeom>
          <a:noFill/>
          <a:ln>
            <a:noFill/>
          </a:ln>
        </p:spPr>
      </p:pic>
    </p:spTree>
    <p:extLst>
      <p:ext uri="{BB962C8B-B14F-4D97-AF65-F5344CB8AC3E}">
        <p14:creationId xmlns:p14="http://schemas.microsoft.com/office/powerpoint/2010/main" val="152053033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GB" dirty="0" smtClean="0">
                <a:solidFill>
                  <a:srgbClr val="000000"/>
                </a:solidFill>
                <a:ea typeface="+mj-ea"/>
              </a:rPr>
              <a:t>Session 2: Exercise 2</a:t>
            </a:r>
            <a:endParaRPr lang="en-GB" dirty="0">
              <a:solidFill>
                <a:srgbClr val="000000"/>
              </a:solidFill>
              <a:ea typeface="+mj-ea"/>
            </a:endParaRPr>
          </a:p>
        </p:txBody>
      </p:sp>
      <p:sp>
        <p:nvSpPr>
          <p:cNvPr id="27651" name="Text Placeholder 2"/>
          <p:cNvSpPr>
            <a:spLocks noGrp="1"/>
          </p:cNvSpPr>
          <p:nvPr>
            <p:ph type="body" idx="1"/>
          </p:nvPr>
        </p:nvSpPr>
        <p:spPr/>
        <p:txBody>
          <a:bodyPr/>
          <a:lstStyle/>
          <a:p>
            <a:pPr algn="ctr">
              <a:defRPr/>
            </a:pPr>
            <a:r>
              <a:rPr lang="en-GB" sz="4000" b="1">
                <a:solidFill>
                  <a:srgbClr val="000000"/>
                </a:solidFill>
              </a:rPr>
              <a:t>Advocacy</a:t>
            </a:r>
          </a:p>
          <a:p>
            <a:pPr>
              <a:defRPr/>
            </a:pPr>
            <a:endParaRPr lang="en-GB">
              <a:solidFill>
                <a:srgbClr val="000000"/>
              </a:solidFill>
            </a:endParaRPr>
          </a:p>
        </p:txBody>
      </p:sp>
    </p:spTree>
    <p:extLst>
      <p:ext uri="{BB962C8B-B14F-4D97-AF65-F5344CB8AC3E}">
        <p14:creationId xmlns:p14="http://schemas.microsoft.com/office/powerpoint/2010/main" val="3439834021"/>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pPr>
              <a:defRPr/>
            </a:pPr>
            <a:r>
              <a:rPr lang="en-GB" b="1">
                <a:solidFill>
                  <a:srgbClr val="000000"/>
                </a:solidFill>
              </a:rPr>
              <a:t>Advocacy</a:t>
            </a:r>
          </a:p>
        </p:txBody>
      </p:sp>
      <p:sp>
        <p:nvSpPr>
          <p:cNvPr id="25603" name="Content Placeholder 2"/>
          <p:cNvSpPr>
            <a:spLocks noGrp="1"/>
          </p:cNvSpPr>
          <p:nvPr>
            <p:ph idx="1"/>
          </p:nvPr>
        </p:nvSpPr>
        <p:spPr>
          <a:xfrm>
            <a:off x="250825" y="1700213"/>
            <a:ext cx="8785225" cy="4392612"/>
          </a:xfrm>
        </p:spPr>
        <p:txBody>
          <a:bodyPr/>
          <a:lstStyle/>
          <a:p>
            <a:pPr>
              <a:buFontTx/>
              <a:buChar char="•"/>
              <a:defRPr/>
            </a:pPr>
            <a:r>
              <a:rPr lang="en-AU">
                <a:solidFill>
                  <a:srgbClr val="000000"/>
                </a:solidFill>
              </a:rPr>
              <a:t>Advocacy in relation to case management involves a</a:t>
            </a:r>
            <a:r>
              <a:rPr lang="en-AU" b="1">
                <a:solidFill>
                  <a:srgbClr val="000000"/>
                </a:solidFill>
              </a:rPr>
              <a:t>cting on behalf of </a:t>
            </a:r>
            <a:r>
              <a:rPr lang="en-AU">
                <a:solidFill>
                  <a:srgbClr val="000000"/>
                </a:solidFill>
              </a:rPr>
              <a:t>a child and family to help them </a:t>
            </a:r>
            <a:r>
              <a:rPr lang="en-AU" b="1">
                <a:solidFill>
                  <a:srgbClr val="000000"/>
                </a:solidFill>
              </a:rPr>
              <a:t>access needed resources, services</a:t>
            </a:r>
            <a:r>
              <a:rPr lang="en-AU">
                <a:solidFill>
                  <a:srgbClr val="000000"/>
                </a:solidFill>
              </a:rPr>
              <a:t> (as outlined in the case plan) or </a:t>
            </a:r>
            <a:r>
              <a:rPr lang="en-AU" b="1">
                <a:solidFill>
                  <a:srgbClr val="000000"/>
                </a:solidFill>
              </a:rPr>
              <a:t>to influence </a:t>
            </a:r>
            <a:r>
              <a:rPr lang="en-AU">
                <a:solidFill>
                  <a:srgbClr val="000000"/>
                </a:solidFill>
              </a:rPr>
              <a:t>other </a:t>
            </a:r>
            <a:r>
              <a:rPr lang="en-AU" b="1">
                <a:solidFill>
                  <a:srgbClr val="000000"/>
                </a:solidFill>
              </a:rPr>
              <a:t>positive changes </a:t>
            </a:r>
            <a:r>
              <a:rPr lang="en-AU">
                <a:solidFill>
                  <a:srgbClr val="000000"/>
                </a:solidFill>
              </a:rPr>
              <a:t>in their life. </a:t>
            </a:r>
          </a:p>
          <a:p>
            <a:pPr>
              <a:defRPr/>
            </a:pPr>
            <a:endParaRPr lang="en-AU">
              <a:solidFill>
                <a:srgbClr val="000000"/>
              </a:solidFill>
            </a:endParaRPr>
          </a:p>
          <a:p>
            <a:pPr>
              <a:buFontTx/>
              <a:buChar char="•"/>
              <a:defRPr/>
            </a:pPr>
            <a:r>
              <a:rPr lang="en-AU">
                <a:solidFill>
                  <a:srgbClr val="000000"/>
                </a:solidFill>
              </a:rPr>
              <a:t>We work with the most marginalised children and families who can benefit from caseworkers advocating on their behalf. </a:t>
            </a:r>
          </a:p>
          <a:p>
            <a:pPr>
              <a:buFontTx/>
              <a:buChar char="•"/>
              <a:defRPr/>
            </a:pPr>
            <a:endParaRPr lang="en-AU">
              <a:solidFill>
                <a:srgbClr val="000000"/>
              </a:solidFill>
            </a:endParaRPr>
          </a:p>
          <a:p>
            <a:pPr>
              <a:buFontTx/>
              <a:buChar char="•"/>
              <a:defRPr/>
            </a:pPr>
            <a:r>
              <a:rPr lang="en-AU">
                <a:solidFill>
                  <a:srgbClr val="000000"/>
                </a:solidFill>
              </a:rPr>
              <a:t>Children and families should be involved in advocacy (as appropriate) to increase their confidence to advocate on their own behalf later on. </a:t>
            </a:r>
          </a:p>
        </p:txBody>
      </p:sp>
    </p:spTree>
    <p:extLst>
      <p:ext uri="{BB962C8B-B14F-4D97-AF65-F5344CB8AC3E}">
        <p14:creationId xmlns:p14="http://schemas.microsoft.com/office/powerpoint/2010/main" val="430580604"/>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a:defRPr/>
            </a:pPr>
            <a:r>
              <a:rPr lang="en-GB" b="1">
                <a:solidFill>
                  <a:srgbClr val="000000"/>
                </a:solidFill>
              </a:rPr>
              <a:t>Advocacy Activities for Caseworkers</a:t>
            </a:r>
          </a:p>
        </p:txBody>
      </p:sp>
      <p:sp>
        <p:nvSpPr>
          <p:cNvPr id="29699" name="Content Placeholder 2"/>
          <p:cNvSpPr>
            <a:spLocks noGrp="1"/>
          </p:cNvSpPr>
          <p:nvPr>
            <p:ph idx="1"/>
          </p:nvPr>
        </p:nvSpPr>
        <p:spPr>
          <a:xfrm>
            <a:off x="250825" y="1700213"/>
            <a:ext cx="8713788" cy="4392612"/>
          </a:xfrm>
        </p:spPr>
        <p:txBody>
          <a:bodyPr/>
          <a:lstStyle/>
          <a:p>
            <a:pPr>
              <a:buFontTx/>
              <a:buChar char="•"/>
              <a:defRPr/>
            </a:pPr>
            <a:r>
              <a:rPr lang="en-GB" altLang="en-US" b="1" smtClean="0">
                <a:solidFill>
                  <a:srgbClr val="000000"/>
                </a:solidFill>
                <a:ea typeface="ＭＳ Ｐゴシック" pitchFamily="34" charset="-128"/>
              </a:rPr>
              <a:t>Representing a case </a:t>
            </a:r>
            <a:r>
              <a:rPr lang="en-GB" altLang="en-US" smtClean="0">
                <a:solidFill>
                  <a:srgbClr val="000000"/>
                </a:solidFill>
                <a:ea typeface="ＭＳ Ｐゴシック" pitchFamily="34" charset="-128"/>
              </a:rPr>
              <a:t>to those in power </a:t>
            </a:r>
            <a:endParaRPr lang="en-GB" altLang="en-US" sz="2000" smtClean="0">
              <a:solidFill>
                <a:srgbClr val="000000"/>
              </a:solidFill>
              <a:ea typeface="ＭＳ Ｐゴシック" pitchFamily="34" charset="-128"/>
            </a:endParaRPr>
          </a:p>
          <a:p>
            <a:pPr lvl="1">
              <a:defRPr/>
            </a:pPr>
            <a:r>
              <a:rPr lang="en-GB" altLang="en-US" smtClean="0">
                <a:solidFill>
                  <a:srgbClr val="000000"/>
                </a:solidFill>
                <a:ea typeface="ＭＳ Ｐゴシック" pitchFamily="34" charset="-128"/>
              </a:rPr>
              <a:t>In a way that helps them to understand the child / family’s perspective or additional / individual needs better. </a:t>
            </a:r>
            <a:endParaRPr lang="en-GB" altLang="en-US" sz="2000" smtClean="0">
              <a:solidFill>
                <a:srgbClr val="000000"/>
              </a:solidFill>
              <a:ea typeface="ＭＳ Ｐゴシック" pitchFamily="34" charset="-128"/>
            </a:endParaRPr>
          </a:p>
          <a:p>
            <a:pPr lvl="1">
              <a:defRPr/>
            </a:pPr>
            <a:r>
              <a:rPr lang="en-GB" altLang="en-US" smtClean="0">
                <a:solidFill>
                  <a:srgbClr val="000000"/>
                </a:solidFill>
                <a:ea typeface="ＭＳ Ｐゴシック" pitchFamily="34" charset="-128"/>
              </a:rPr>
              <a:t>And meet those needs. </a:t>
            </a:r>
            <a:endParaRPr lang="en-GB" altLang="en-US" sz="2000" smtClean="0">
              <a:solidFill>
                <a:srgbClr val="000000"/>
              </a:solidFill>
              <a:ea typeface="ＭＳ Ｐゴシック" pitchFamily="34" charset="-128"/>
            </a:endParaRPr>
          </a:p>
          <a:p>
            <a:pPr>
              <a:buFontTx/>
              <a:buChar char="•"/>
              <a:defRPr/>
            </a:pPr>
            <a:r>
              <a:rPr lang="en-GB" altLang="en-US" smtClean="0">
                <a:solidFill>
                  <a:srgbClr val="000000"/>
                </a:solidFill>
                <a:ea typeface="ＭＳ Ｐゴシック" pitchFamily="34" charset="-128"/>
              </a:rPr>
              <a:t>Enabling the voice of the child / family to be heard, when they are in a relatively powerless and vulnerable situation / finding it difficult to express themselves.</a:t>
            </a:r>
            <a:endParaRPr lang="en-GB" altLang="en-US" sz="2000" smtClean="0">
              <a:solidFill>
                <a:srgbClr val="000000"/>
              </a:solidFill>
              <a:ea typeface="ＭＳ Ｐゴシック" pitchFamily="34" charset="-128"/>
            </a:endParaRPr>
          </a:p>
          <a:p>
            <a:pPr>
              <a:buFontTx/>
              <a:buChar char="•"/>
              <a:defRPr/>
            </a:pPr>
            <a:r>
              <a:rPr lang="en-GB" altLang="en-US" b="1" smtClean="0">
                <a:solidFill>
                  <a:srgbClr val="000000"/>
                </a:solidFill>
                <a:ea typeface="ＭＳ Ｐゴシック" pitchFamily="34" charset="-128"/>
              </a:rPr>
              <a:t>Negotiation</a:t>
            </a:r>
            <a:r>
              <a:rPr lang="en-GB" altLang="en-US" smtClean="0">
                <a:solidFill>
                  <a:srgbClr val="000000"/>
                </a:solidFill>
                <a:ea typeface="ＭＳ Ｐゴシック" pitchFamily="34" charset="-128"/>
              </a:rPr>
              <a:t> on behalf of the child and family. </a:t>
            </a:r>
            <a:endParaRPr lang="en-GB" altLang="en-US" sz="2000" smtClean="0">
              <a:solidFill>
                <a:srgbClr val="000000"/>
              </a:solidFill>
              <a:ea typeface="ＭＳ Ｐゴシック" pitchFamily="34" charset="-128"/>
            </a:endParaRPr>
          </a:p>
          <a:p>
            <a:pPr>
              <a:buFontTx/>
              <a:buChar char="•"/>
              <a:defRPr/>
            </a:pPr>
            <a:r>
              <a:rPr lang="en-GB" altLang="en-US" smtClean="0">
                <a:solidFill>
                  <a:srgbClr val="000000"/>
                </a:solidFill>
                <a:ea typeface="ＭＳ Ｐゴシック" pitchFamily="34" charset="-128"/>
              </a:rPr>
              <a:t>Making sure </a:t>
            </a:r>
            <a:r>
              <a:rPr lang="en-GB" altLang="en-US" b="1" smtClean="0">
                <a:solidFill>
                  <a:srgbClr val="000000"/>
                </a:solidFill>
                <a:ea typeface="ＭＳ Ｐゴシック" pitchFamily="34" charset="-128"/>
              </a:rPr>
              <a:t>information is available </a:t>
            </a:r>
            <a:r>
              <a:rPr lang="en-GB" altLang="en-US" smtClean="0">
                <a:solidFill>
                  <a:srgbClr val="000000"/>
                </a:solidFill>
                <a:ea typeface="ＭＳ Ｐゴシック" pitchFamily="34" charset="-128"/>
              </a:rPr>
              <a:t>so children and families can make informed decisions. </a:t>
            </a:r>
            <a:endParaRPr lang="en-GB" altLang="en-US" sz="2000" smtClean="0">
              <a:solidFill>
                <a:srgbClr val="000000"/>
              </a:solidFill>
              <a:ea typeface="ＭＳ Ｐゴシック" pitchFamily="34" charset="-128"/>
            </a:endParaRPr>
          </a:p>
          <a:p>
            <a:pPr>
              <a:buFontTx/>
              <a:buChar char="•"/>
              <a:defRPr/>
            </a:pPr>
            <a:r>
              <a:rPr lang="en-GB" altLang="en-US" smtClean="0">
                <a:solidFill>
                  <a:srgbClr val="000000"/>
                </a:solidFill>
                <a:ea typeface="ＭＳ Ｐゴシック" pitchFamily="34" charset="-128"/>
              </a:rPr>
              <a:t>Being a </a:t>
            </a:r>
            <a:r>
              <a:rPr lang="en-GB" altLang="en-US" b="1" smtClean="0">
                <a:solidFill>
                  <a:srgbClr val="000000"/>
                </a:solidFill>
                <a:ea typeface="ＭＳ Ｐゴシック" pitchFamily="34" charset="-128"/>
              </a:rPr>
              <a:t>guide through </a:t>
            </a:r>
            <a:r>
              <a:rPr lang="en-GB" altLang="en-US" smtClean="0">
                <a:solidFill>
                  <a:srgbClr val="000000"/>
                </a:solidFill>
                <a:ea typeface="ＭＳ Ｐゴシック" pitchFamily="34" charset="-128"/>
              </a:rPr>
              <a:t>a complex </a:t>
            </a:r>
            <a:r>
              <a:rPr lang="en-GB" altLang="en-US" b="1" smtClean="0">
                <a:solidFill>
                  <a:srgbClr val="000000"/>
                </a:solidFill>
                <a:ea typeface="ＭＳ Ｐゴシック" pitchFamily="34" charset="-128"/>
              </a:rPr>
              <a:t>system</a:t>
            </a:r>
            <a:r>
              <a:rPr lang="en-GB" altLang="en-US" smtClean="0">
                <a:solidFill>
                  <a:srgbClr val="000000"/>
                </a:solidFill>
                <a:ea typeface="ＭＳ Ｐゴシック" pitchFamily="34" charset="-128"/>
              </a:rPr>
              <a:t> of services</a:t>
            </a:r>
            <a:endParaRPr lang="en-GB" altLang="en-US" sz="2000" smtClean="0">
              <a:solidFill>
                <a:srgbClr val="000000"/>
              </a:solidFill>
              <a:ea typeface="ＭＳ Ｐゴシック" pitchFamily="34" charset="-128"/>
            </a:endParaRPr>
          </a:p>
          <a:p>
            <a:pPr>
              <a:buFontTx/>
              <a:buChar char="•"/>
              <a:defRPr/>
            </a:pPr>
            <a:endParaRPr lang="en-GB" altLang="en-US" smtClean="0">
              <a:solidFill>
                <a:srgbClr val="000000"/>
              </a:solidFill>
              <a:ea typeface="ＭＳ Ｐゴシック" pitchFamily="34" charset="-128"/>
            </a:endParaRPr>
          </a:p>
        </p:txBody>
      </p:sp>
    </p:spTree>
    <p:extLst>
      <p:ext uri="{BB962C8B-B14F-4D97-AF65-F5344CB8AC3E}">
        <p14:creationId xmlns:p14="http://schemas.microsoft.com/office/powerpoint/2010/main" val="26617781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GB" dirty="0" smtClean="0">
                <a:solidFill>
                  <a:srgbClr val="000000"/>
                </a:solidFill>
                <a:ea typeface="+mj-ea"/>
              </a:rPr>
              <a:t>Session 1: Exercise 1</a:t>
            </a:r>
            <a:endParaRPr lang="en-GB" dirty="0">
              <a:solidFill>
                <a:srgbClr val="000000"/>
              </a:solidFill>
              <a:ea typeface="+mj-ea"/>
            </a:endParaRPr>
          </a:p>
        </p:txBody>
      </p:sp>
      <p:sp>
        <p:nvSpPr>
          <p:cNvPr id="10243" name="Text Placeholder 2"/>
          <p:cNvSpPr>
            <a:spLocks noGrp="1"/>
          </p:cNvSpPr>
          <p:nvPr>
            <p:ph type="body" idx="1"/>
          </p:nvPr>
        </p:nvSpPr>
        <p:spPr/>
        <p:txBody>
          <a:bodyPr/>
          <a:lstStyle/>
          <a:p>
            <a:pPr algn="ctr">
              <a:defRPr/>
            </a:pPr>
            <a:r>
              <a:rPr lang="en-GB" sz="4000" b="1">
                <a:solidFill>
                  <a:srgbClr val="000000"/>
                </a:solidFill>
              </a:rPr>
              <a:t>Developing Referral Mechanisms</a:t>
            </a:r>
          </a:p>
          <a:p>
            <a:pPr>
              <a:defRPr/>
            </a:pPr>
            <a:endParaRPr lang="en-GB">
              <a:solidFill>
                <a:srgbClr val="000000"/>
              </a:solidFill>
            </a:endParaRPr>
          </a:p>
        </p:txBody>
      </p:sp>
    </p:spTree>
    <p:extLst>
      <p:ext uri="{BB962C8B-B14F-4D97-AF65-F5344CB8AC3E}">
        <p14:creationId xmlns:p14="http://schemas.microsoft.com/office/powerpoint/2010/main" val="270029928"/>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pPr>
              <a:defRPr/>
            </a:pPr>
            <a:r>
              <a:rPr lang="en-GB" b="1" u="sng">
                <a:solidFill>
                  <a:srgbClr val="000000"/>
                </a:solidFill>
              </a:rPr>
              <a:t>Advocacy Activity</a:t>
            </a:r>
            <a:r>
              <a:rPr lang="en-GB" b="1">
                <a:solidFill>
                  <a:srgbClr val="000000"/>
                </a:solidFill>
              </a:rPr>
              <a:t>: Representing a Case to Those in Power</a:t>
            </a:r>
          </a:p>
        </p:txBody>
      </p:sp>
      <p:sp>
        <p:nvSpPr>
          <p:cNvPr id="3" name="Content Placeholder 2"/>
          <p:cNvSpPr>
            <a:spLocks noGrp="1"/>
          </p:cNvSpPr>
          <p:nvPr>
            <p:ph idx="1"/>
          </p:nvPr>
        </p:nvSpPr>
        <p:spPr>
          <a:xfrm>
            <a:off x="250825" y="1700213"/>
            <a:ext cx="8713788" cy="4392612"/>
          </a:xfrm>
        </p:spPr>
        <p:txBody>
          <a:bodyPr/>
          <a:lstStyle/>
          <a:p>
            <a:pPr>
              <a:defRPr/>
            </a:pPr>
            <a:endParaRPr lang="en-US" altLang="en-US" smtClean="0">
              <a:solidFill>
                <a:srgbClr val="000000"/>
              </a:solidFill>
              <a:ea typeface="ＭＳ Ｐゴシック" pitchFamily="34" charset="-128"/>
            </a:endParaRPr>
          </a:p>
          <a:p>
            <a:pPr>
              <a:defRPr/>
            </a:pPr>
            <a:r>
              <a:rPr lang="en-US" altLang="en-US" dirty="0" smtClean="0">
                <a:solidFill>
                  <a:srgbClr val="000000"/>
                </a:solidFill>
                <a:ea typeface="ＭＳ Ｐゴシック" pitchFamily="34" charset="-128"/>
              </a:rPr>
              <a:t>You have </a:t>
            </a:r>
            <a:r>
              <a:rPr lang="en-US" altLang="en-US" b="1" dirty="0" smtClean="0">
                <a:solidFill>
                  <a:srgbClr val="000000"/>
                </a:solidFill>
                <a:ea typeface="ＭＳ Ｐゴシック" pitchFamily="34" charset="-128"/>
              </a:rPr>
              <a:t>two minutes</a:t>
            </a:r>
            <a:r>
              <a:rPr lang="en-US" altLang="en-US" dirty="0" smtClean="0">
                <a:solidFill>
                  <a:srgbClr val="000000"/>
                </a:solidFill>
                <a:ea typeface="ＭＳ Ｐゴシック" pitchFamily="34" charset="-128"/>
              </a:rPr>
              <a:t> with either:</a:t>
            </a:r>
          </a:p>
          <a:p>
            <a:pPr>
              <a:buFontTx/>
              <a:buChar char="•"/>
              <a:defRPr/>
            </a:pPr>
            <a:r>
              <a:rPr lang="en-GB" altLang="en-US" dirty="0" smtClean="0">
                <a:solidFill>
                  <a:srgbClr val="000000"/>
                </a:solidFill>
                <a:ea typeface="ＭＳ Ｐゴシック" pitchFamily="34" charset="-128"/>
              </a:rPr>
              <a:t>A service provider </a:t>
            </a:r>
          </a:p>
          <a:p>
            <a:pPr>
              <a:buFontTx/>
              <a:buChar char="•"/>
              <a:defRPr/>
            </a:pPr>
            <a:r>
              <a:rPr lang="en-GB" altLang="en-US" dirty="0" smtClean="0">
                <a:solidFill>
                  <a:srgbClr val="000000"/>
                </a:solidFill>
                <a:ea typeface="ＭＳ Ｐゴシック" pitchFamily="34" charset="-128"/>
              </a:rPr>
              <a:t>Someone from the community</a:t>
            </a:r>
          </a:p>
          <a:p>
            <a:pPr>
              <a:defRPr/>
            </a:pPr>
            <a:endParaRPr lang="en-GB" altLang="en-US" dirty="0" smtClean="0">
              <a:solidFill>
                <a:srgbClr val="000000"/>
              </a:solidFill>
              <a:ea typeface="ＭＳ Ｐゴシック" pitchFamily="34" charset="-128"/>
            </a:endParaRPr>
          </a:p>
          <a:p>
            <a:pPr>
              <a:defRPr/>
            </a:pPr>
            <a:r>
              <a:rPr lang="en-GB" altLang="en-US" dirty="0" smtClean="0">
                <a:solidFill>
                  <a:srgbClr val="000000"/>
                </a:solidFill>
                <a:ea typeface="ＭＳ Ｐゴシック" pitchFamily="34" charset="-128"/>
              </a:rPr>
              <a:t>To convince them of your advocacy objective. </a:t>
            </a:r>
          </a:p>
          <a:p>
            <a:pPr>
              <a:defRPr/>
            </a:pPr>
            <a:endParaRPr lang="en-GB" altLang="en-US" dirty="0" smtClean="0">
              <a:solidFill>
                <a:srgbClr val="000000"/>
              </a:solidFill>
              <a:ea typeface="ＭＳ Ｐゴシック" pitchFamily="34" charset="-128"/>
            </a:endParaRPr>
          </a:p>
          <a:p>
            <a:pPr>
              <a:buFontTx/>
              <a:buChar char="•"/>
              <a:defRPr/>
            </a:pPr>
            <a:r>
              <a:rPr lang="en-GB" altLang="en-US" b="1" dirty="0" smtClean="0">
                <a:solidFill>
                  <a:srgbClr val="000000"/>
                </a:solidFill>
                <a:ea typeface="ＭＳ Ｐゴシック" pitchFamily="34" charset="-128"/>
              </a:rPr>
              <a:t>Decide: </a:t>
            </a:r>
            <a:r>
              <a:rPr lang="en-US" altLang="en-US" dirty="0" smtClean="0">
                <a:solidFill>
                  <a:srgbClr val="000000"/>
                </a:solidFill>
                <a:ea typeface="ＭＳ Ｐゴシック" pitchFamily="34" charset="-128"/>
              </a:rPr>
              <a:t>What is your objective? What is the one thing you really want from them? What’s in it for them?</a:t>
            </a:r>
          </a:p>
          <a:p>
            <a:pPr>
              <a:buFontTx/>
              <a:buChar char="•"/>
              <a:defRPr/>
            </a:pPr>
            <a:r>
              <a:rPr lang="en-US" altLang="en-US" b="1" dirty="0" smtClean="0">
                <a:solidFill>
                  <a:srgbClr val="000000"/>
                </a:solidFill>
                <a:ea typeface="ＭＳ Ｐゴシック" pitchFamily="34" charset="-128"/>
              </a:rPr>
              <a:t>Nominate</a:t>
            </a:r>
            <a:r>
              <a:rPr lang="en-US" altLang="en-US" dirty="0" smtClean="0">
                <a:solidFill>
                  <a:srgbClr val="000000"/>
                </a:solidFill>
                <a:ea typeface="ＭＳ Ｐゴシック" pitchFamily="34" charset="-128"/>
              </a:rPr>
              <a:t> one person to deliver the advocacy message.</a:t>
            </a:r>
            <a:endParaRPr lang="en-GB" altLang="en-US" dirty="0" smtClean="0">
              <a:solidFill>
                <a:srgbClr val="000000"/>
              </a:solidFill>
              <a:ea typeface="ＭＳ Ｐゴシック" pitchFamily="34" charset="-128"/>
            </a:endParaRPr>
          </a:p>
          <a:p>
            <a:pPr>
              <a:defRPr/>
            </a:pPr>
            <a:endParaRPr lang="en-GB" altLang="en-US" dirty="0" smtClean="0">
              <a:solidFill>
                <a:srgbClr val="000000"/>
              </a:solidFill>
              <a:ea typeface="ＭＳ Ｐゴシック" pitchFamily="34" charset="-128"/>
            </a:endParaRPr>
          </a:p>
          <a:p>
            <a:pPr>
              <a:buFontTx/>
              <a:buChar char="•"/>
              <a:defRPr/>
            </a:pPr>
            <a:endParaRPr lang="en-GB" altLang="en-US" dirty="0" smtClean="0">
              <a:solidFill>
                <a:srgbClr val="000000"/>
              </a:solidFill>
              <a:ea typeface="ＭＳ Ｐゴシック" pitchFamily="34" charset="-128"/>
            </a:endParaRPr>
          </a:p>
        </p:txBody>
      </p:sp>
    </p:spTree>
    <p:extLst>
      <p:ext uri="{BB962C8B-B14F-4D97-AF65-F5344CB8AC3E}">
        <p14:creationId xmlns:p14="http://schemas.microsoft.com/office/powerpoint/2010/main" val="350331482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250825" y="692150"/>
            <a:ext cx="7777163" cy="720725"/>
          </a:xfrm>
        </p:spPr>
        <p:txBody>
          <a:bodyPr/>
          <a:lstStyle/>
          <a:p>
            <a:pPr>
              <a:defRPr/>
            </a:pPr>
            <a:r>
              <a:rPr lang="en-GB" b="1">
                <a:solidFill>
                  <a:srgbClr val="000000"/>
                </a:solidFill>
              </a:rPr>
              <a:t>KEY LEARNING POINTS</a:t>
            </a:r>
          </a:p>
        </p:txBody>
      </p:sp>
      <p:sp>
        <p:nvSpPr>
          <p:cNvPr id="3" name="Content Placeholder 2"/>
          <p:cNvSpPr>
            <a:spLocks noGrp="1"/>
          </p:cNvSpPr>
          <p:nvPr>
            <p:ph idx="1"/>
          </p:nvPr>
        </p:nvSpPr>
        <p:spPr>
          <a:xfrm>
            <a:off x="250825" y="1484313"/>
            <a:ext cx="8570913" cy="4392612"/>
          </a:xfrm>
        </p:spPr>
        <p:txBody>
          <a:bodyPr/>
          <a:lstStyle/>
          <a:p>
            <a:pPr marL="0" indent="0">
              <a:defRPr/>
            </a:pPr>
            <a:r>
              <a:rPr lang="en-GB" dirty="0" smtClean="0">
                <a:solidFill>
                  <a:srgbClr val="000000"/>
                </a:solidFill>
                <a:ea typeface="+mn-ea"/>
              </a:rPr>
              <a:t>Case-specific advocacy may involve: </a:t>
            </a:r>
          </a:p>
          <a:p>
            <a:pPr marL="0" indent="0">
              <a:defRPr/>
            </a:pPr>
            <a:endParaRPr lang="en-GB" dirty="0" smtClean="0">
              <a:solidFill>
                <a:srgbClr val="000000"/>
              </a:solidFill>
              <a:ea typeface="+mn-ea"/>
            </a:endParaRPr>
          </a:p>
          <a:p>
            <a:pPr>
              <a:buFont typeface="Arial" panose="020B0604020202020204" pitchFamily="34" charset="0"/>
              <a:buChar char="•"/>
              <a:defRPr/>
            </a:pPr>
            <a:r>
              <a:rPr lang="en-GB" b="1" dirty="0" smtClean="0">
                <a:solidFill>
                  <a:srgbClr val="000000"/>
                </a:solidFill>
                <a:ea typeface="+mn-ea"/>
              </a:rPr>
              <a:t>Acting on behalf of </a:t>
            </a:r>
            <a:r>
              <a:rPr lang="en-GB" dirty="0" smtClean="0">
                <a:solidFill>
                  <a:srgbClr val="000000"/>
                </a:solidFill>
                <a:ea typeface="+mn-ea"/>
              </a:rPr>
              <a:t>a child and family</a:t>
            </a:r>
          </a:p>
          <a:p>
            <a:pPr>
              <a:buFont typeface="Arial" panose="020B0604020202020204" pitchFamily="34" charset="0"/>
              <a:buChar char="•"/>
              <a:defRPr/>
            </a:pPr>
            <a:r>
              <a:rPr lang="en-GB" dirty="0" smtClean="0">
                <a:solidFill>
                  <a:srgbClr val="000000"/>
                </a:solidFill>
                <a:ea typeface="+mn-ea"/>
              </a:rPr>
              <a:t>To help </a:t>
            </a:r>
            <a:r>
              <a:rPr lang="en-GB" b="1" dirty="0" smtClean="0">
                <a:solidFill>
                  <a:srgbClr val="000000"/>
                </a:solidFill>
                <a:ea typeface="+mn-ea"/>
              </a:rPr>
              <a:t>access resources or services </a:t>
            </a:r>
            <a:r>
              <a:rPr lang="en-GB" dirty="0" smtClean="0">
                <a:solidFill>
                  <a:srgbClr val="000000"/>
                </a:solidFill>
                <a:ea typeface="+mn-ea"/>
              </a:rPr>
              <a:t>or </a:t>
            </a:r>
            <a:r>
              <a:rPr lang="en-GB" b="1" dirty="0" smtClean="0">
                <a:solidFill>
                  <a:srgbClr val="000000"/>
                </a:solidFill>
                <a:ea typeface="+mn-ea"/>
              </a:rPr>
              <a:t>achieve positive change </a:t>
            </a:r>
            <a:r>
              <a:rPr lang="en-GB" dirty="0" smtClean="0">
                <a:solidFill>
                  <a:srgbClr val="000000"/>
                </a:solidFill>
                <a:ea typeface="+mn-ea"/>
              </a:rPr>
              <a:t>(in line with case plans)</a:t>
            </a:r>
          </a:p>
          <a:p>
            <a:pPr>
              <a:buFont typeface="Arial" panose="020B0604020202020204" pitchFamily="34" charset="0"/>
              <a:buChar char="•"/>
              <a:defRPr/>
            </a:pPr>
            <a:r>
              <a:rPr lang="en-GB" dirty="0" smtClean="0">
                <a:solidFill>
                  <a:srgbClr val="000000"/>
                </a:solidFill>
                <a:ea typeface="+mn-ea"/>
              </a:rPr>
              <a:t>You may need to </a:t>
            </a:r>
            <a:r>
              <a:rPr lang="en-GB" b="1" dirty="0" smtClean="0">
                <a:solidFill>
                  <a:srgbClr val="000000"/>
                </a:solidFill>
                <a:ea typeface="+mn-ea"/>
              </a:rPr>
              <a:t>provide information, guide, negotiate </a:t>
            </a:r>
            <a:r>
              <a:rPr lang="en-GB" dirty="0" smtClean="0">
                <a:solidFill>
                  <a:srgbClr val="000000"/>
                </a:solidFill>
                <a:ea typeface="+mn-ea"/>
              </a:rPr>
              <a:t>and </a:t>
            </a:r>
            <a:r>
              <a:rPr lang="en-GB" b="1" dirty="0" smtClean="0">
                <a:solidFill>
                  <a:srgbClr val="000000"/>
                </a:solidFill>
                <a:ea typeface="+mn-ea"/>
              </a:rPr>
              <a:t>present a case </a:t>
            </a:r>
            <a:r>
              <a:rPr lang="en-GB" dirty="0" smtClean="0">
                <a:solidFill>
                  <a:srgbClr val="000000"/>
                </a:solidFill>
                <a:ea typeface="+mn-ea"/>
              </a:rPr>
              <a:t>on behalf of the child and family</a:t>
            </a:r>
          </a:p>
          <a:p>
            <a:pPr>
              <a:buFont typeface="Arial" panose="020B0604020202020204" pitchFamily="34" charset="0"/>
              <a:buChar char="•"/>
              <a:defRPr/>
            </a:pPr>
            <a:endParaRPr lang="en-GB" dirty="0" smtClean="0">
              <a:solidFill>
                <a:srgbClr val="000000"/>
              </a:solidFill>
              <a:ea typeface="+mn-ea"/>
            </a:endParaRPr>
          </a:p>
          <a:p>
            <a:pPr>
              <a:buFont typeface="Wingdings" panose="05000000000000000000" pitchFamily="2" charset="2"/>
              <a:buChar char="ü"/>
              <a:defRPr/>
            </a:pPr>
            <a:r>
              <a:rPr lang="en-GB" dirty="0" smtClean="0">
                <a:solidFill>
                  <a:srgbClr val="000000"/>
                </a:solidFill>
                <a:ea typeface="+mn-ea"/>
              </a:rPr>
              <a:t>Advocate </a:t>
            </a:r>
            <a:r>
              <a:rPr lang="en-GB" b="1" dirty="0" smtClean="0">
                <a:solidFill>
                  <a:srgbClr val="000000"/>
                </a:solidFill>
                <a:ea typeface="+mn-ea"/>
              </a:rPr>
              <a:t>with consent</a:t>
            </a:r>
          </a:p>
          <a:p>
            <a:pPr>
              <a:buFont typeface="Wingdings" panose="05000000000000000000" pitchFamily="2" charset="2"/>
              <a:buChar char="ü"/>
              <a:defRPr/>
            </a:pPr>
            <a:r>
              <a:rPr lang="en-GB" dirty="0" smtClean="0">
                <a:solidFill>
                  <a:srgbClr val="000000"/>
                </a:solidFill>
                <a:ea typeface="+mn-ea"/>
              </a:rPr>
              <a:t>Where possible and appropriate </a:t>
            </a:r>
            <a:r>
              <a:rPr lang="en-GB" b="1" dirty="0" smtClean="0">
                <a:solidFill>
                  <a:srgbClr val="000000"/>
                </a:solidFill>
                <a:ea typeface="+mn-ea"/>
              </a:rPr>
              <a:t>involve</a:t>
            </a:r>
            <a:r>
              <a:rPr lang="en-GB" dirty="0" smtClean="0">
                <a:solidFill>
                  <a:srgbClr val="000000"/>
                </a:solidFill>
                <a:ea typeface="+mn-ea"/>
              </a:rPr>
              <a:t> the child / family to </a:t>
            </a:r>
            <a:r>
              <a:rPr lang="en-GB" b="1" dirty="0" smtClean="0">
                <a:solidFill>
                  <a:srgbClr val="000000"/>
                </a:solidFill>
                <a:ea typeface="+mn-ea"/>
              </a:rPr>
              <a:t>increase capacity to self-advocate</a:t>
            </a:r>
          </a:p>
        </p:txBody>
      </p:sp>
    </p:spTree>
    <p:extLst>
      <p:ext uri="{BB962C8B-B14F-4D97-AF65-F5344CB8AC3E}">
        <p14:creationId xmlns:p14="http://schemas.microsoft.com/office/powerpoint/2010/main" val="92773522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solidFill>
                <a:srgbClr val="000000"/>
              </a:solidFill>
            </a:endParaRPr>
          </a:p>
        </p:txBody>
      </p:sp>
      <p:sp>
        <p:nvSpPr>
          <p:cNvPr id="3" name="Content Placeholder 2"/>
          <p:cNvSpPr>
            <a:spLocks noGrp="1"/>
          </p:cNvSpPr>
          <p:nvPr>
            <p:ph idx="1"/>
          </p:nvPr>
        </p:nvSpPr>
        <p:spPr/>
        <p:txBody>
          <a:bodyPr/>
          <a:lstStyle/>
          <a:p>
            <a:endParaRPr lang="en-GB"/>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50768" y="1880828"/>
            <a:ext cx="3842464" cy="3096344"/>
          </a:xfrm>
          <a:prstGeom prst="rect">
            <a:avLst/>
          </a:prstGeom>
          <a:noFill/>
          <a:ln>
            <a:noFill/>
          </a:ln>
        </p:spPr>
      </p:pic>
    </p:spTree>
    <p:extLst>
      <p:ext uri="{BB962C8B-B14F-4D97-AF65-F5344CB8AC3E}">
        <p14:creationId xmlns:p14="http://schemas.microsoft.com/office/powerpoint/2010/main" val="227639364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00563" y="4460875"/>
            <a:ext cx="4027487" cy="1362075"/>
          </a:xfrm>
        </p:spPr>
        <p:txBody>
          <a:bodyPr/>
          <a:lstStyle/>
          <a:p>
            <a:pPr>
              <a:defRPr/>
            </a:pPr>
            <a:r>
              <a:rPr lang="en-GB" dirty="0" smtClean="0">
                <a:solidFill>
                  <a:srgbClr val="000000"/>
                </a:solidFill>
                <a:ea typeface="+mj-ea"/>
              </a:rPr>
              <a:t>Session 2: Exercise 3</a:t>
            </a:r>
            <a:endParaRPr lang="en-GB" dirty="0">
              <a:solidFill>
                <a:srgbClr val="000000"/>
              </a:solidFill>
              <a:ea typeface="+mj-ea"/>
            </a:endParaRPr>
          </a:p>
        </p:txBody>
      </p:sp>
      <p:sp>
        <p:nvSpPr>
          <p:cNvPr id="39939" name="Text Placeholder 2"/>
          <p:cNvSpPr>
            <a:spLocks noGrp="1"/>
          </p:cNvSpPr>
          <p:nvPr>
            <p:ph type="body" idx="1"/>
          </p:nvPr>
        </p:nvSpPr>
        <p:spPr>
          <a:xfrm>
            <a:off x="4427538" y="2781300"/>
            <a:ext cx="4171950" cy="1500188"/>
          </a:xfrm>
        </p:spPr>
        <p:txBody>
          <a:bodyPr/>
          <a:lstStyle/>
          <a:p>
            <a:pPr>
              <a:defRPr/>
            </a:pPr>
            <a:r>
              <a:rPr lang="en-GB" sz="4000" b="1">
                <a:solidFill>
                  <a:srgbClr val="000000"/>
                </a:solidFill>
              </a:rPr>
              <a:t>Basic Emotional Support</a:t>
            </a:r>
          </a:p>
          <a:p>
            <a:pPr>
              <a:defRPr/>
            </a:pPr>
            <a:endParaRPr lang="en-GB">
              <a:solidFill>
                <a:srgbClr val="000000"/>
              </a:solidFill>
            </a:endParaRPr>
          </a:p>
        </p:txBody>
      </p:sp>
      <p:pic>
        <p:nvPicPr>
          <p:cNvPr id="34304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765175"/>
            <a:ext cx="3838575" cy="505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250825" y="5548313"/>
            <a:ext cx="2408238" cy="254000"/>
          </a:xfrm>
          <a:prstGeom prst="rect">
            <a:avLst/>
          </a:prstGeom>
          <a:noFill/>
        </p:spPr>
        <p:txBody>
          <a:bodyPr wrap="none">
            <a:spAutoFit/>
          </a:bodyPr>
          <a:lstStyle/>
          <a:p>
            <a:pPr fontAlgn="base">
              <a:spcBef>
                <a:spcPct val="0"/>
              </a:spcBef>
              <a:spcAft>
                <a:spcPct val="0"/>
              </a:spcAft>
              <a:defRPr/>
            </a:pPr>
            <a:r>
              <a:rPr lang="en-GB" sz="1050" dirty="0">
                <a:solidFill>
                  <a:srgbClr val="FFFFFF"/>
                </a:solidFill>
              </a:rPr>
              <a:t> Photo: International Rescue Committee </a:t>
            </a:r>
          </a:p>
        </p:txBody>
      </p:sp>
    </p:spTree>
    <p:extLst>
      <p:ext uri="{BB962C8B-B14F-4D97-AF65-F5344CB8AC3E}">
        <p14:creationId xmlns:p14="http://schemas.microsoft.com/office/powerpoint/2010/main" val="3468604049"/>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40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8604250" cy="58372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5339000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pPr>
              <a:defRPr/>
            </a:pPr>
            <a:r>
              <a:rPr lang="en-AU" altLang="en-US" b="1" u="sng" dirty="0" smtClean="0">
                <a:solidFill>
                  <a:srgbClr val="000000"/>
                </a:solidFill>
                <a:ea typeface="ＭＳ Ｐゴシック" pitchFamily="34" charset="-128"/>
              </a:rPr>
              <a:t>TEACH MODEL PRACTICE</a:t>
            </a:r>
            <a:endParaRPr lang="en-GB" altLang="en-US" u="sng" dirty="0" smtClean="0">
              <a:solidFill>
                <a:srgbClr val="000000"/>
              </a:solidFill>
              <a:ea typeface="ＭＳ Ｐゴシック" pitchFamily="34" charset="-128"/>
            </a:endParaRPr>
          </a:p>
        </p:txBody>
      </p:sp>
      <p:sp>
        <p:nvSpPr>
          <p:cNvPr id="3" name="Content Placeholder 2"/>
          <p:cNvSpPr>
            <a:spLocks noGrp="1"/>
          </p:cNvSpPr>
          <p:nvPr>
            <p:ph idx="1"/>
          </p:nvPr>
        </p:nvSpPr>
        <p:spPr>
          <a:xfrm>
            <a:off x="250825" y="1700213"/>
            <a:ext cx="8713788" cy="4392612"/>
          </a:xfrm>
        </p:spPr>
        <p:txBody>
          <a:bodyPr/>
          <a:lstStyle/>
          <a:p>
            <a:pPr>
              <a:defRPr/>
            </a:pPr>
            <a:r>
              <a:rPr lang="en-AU" altLang="en-US" b="1" smtClean="0">
                <a:solidFill>
                  <a:srgbClr val="000000"/>
                </a:solidFill>
                <a:ea typeface="ＭＳ Ｐゴシック" pitchFamily="34" charset="-128"/>
              </a:rPr>
              <a:t>TEACH - </a:t>
            </a:r>
            <a:r>
              <a:rPr lang="en-AU" altLang="en-US" smtClean="0">
                <a:solidFill>
                  <a:srgbClr val="000000"/>
                </a:solidFill>
                <a:ea typeface="ＭＳ Ｐゴシック" pitchFamily="34" charset="-128"/>
              </a:rPr>
              <a:t>Describe the purpose of the activity, explain how it is done</a:t>
            </a:r>
            <a:endParaRPr lang="en-GB" altLang="en-US" smtClean="0">
              <a:solidFill>
                <a:srgbClr val="000000"/>
              </a:solidFill>
              <a:ea typeface="ＭＳ Ｐゴシック" pitchFamily="34" charset="-128"/>
            </a:endParaRPr>
          </a:p>
          <a:p>
            <a:pPr>
              <a:buFont typeface="Calibri" pitchFamily="34" charset="0"/>
              <a:buAutoNum type="arabicPeriod"/>
              <a:defRPr/>
            </a:pPr>
            <a:endParaRPr lang="en-GB" altLang="en-US" smtClean="0">
              <a:solidFill>
                <a:srgbClr val="000000"/>
              </a:solidFill>
              <a:ea typeface="ＭＳ Ｐゴシック" pitchFamily="34" charset="-128"/>
            </a:endParaRPr>
          </a:p>
          <a:p>
            <a:pPr>
              <a:defRPr/>
            </a:pPr>
            <a:r>
              <a:rPr lang="en-AU" altLang="en-US" b="1" smtClean="0">
                <a:solidFill>
                  <a:srgbClr val="000000"/>
                </a:solidFill>
                <a:ea typeface="ＭＳ Ｐゴシック" pitchFamily="34" charset="-128"/>
              </a:rPr>
              <a:t>MODEL</a:t>
            </a:r>
            <a:r>
              <a:rPr lang="en-AU" altLang="en-US" smtClean="0">
                <a:solidFill>
                  <a:srgbClr val="000000"/>
                </a:solidFill>
                <a:ea typeface="ＭＳ Ｐゴシック" pitchFamily="34" charset="-128"/>
              </a:rPr>
              <a:t> the way it would be done. The child and caregiver should have the opportunity to see how the process should look.  </a:t>
            </a:r>
            <a:endParaRPr lang="en-GB" altLang="en-US" smtClean="0">
              <a:solidFill>
                <a:srgbClr val="000000"/>
              </a:solidFill>
              <a:ea typeface="ＭＳ Ｐゴシック" pitchFamily="34" charset="-128"/>
            </a:endParaRPr>
          </a:p>
          <a:p>
            <a:pPr>
              <a:buFont typeface="Calibri" pitchFamily="34" charset="0"/>
              <a:buAutoNum type="arabicPeriod"/>
              <a:defRPr/>
            </a:pPr>
            <a:endParaRPr lang="en-AU" altLang="en-US" smtClean="0">
              <a:solidFill>
                <a:srgbClr val="000000"/>
              </a:solidFill>
              <a:ea typeface="ＭＳ Ｐゴシック" pitchFamily="34" charset="-128"/>
            </a:endParaRPr>
          </a:p>
          <a:p>
            <a:pPr>
              <a:defRPr/>
            </a:pPr>
            <a:r>
              <a:rPr lang="en-AU" altLang="en-US" b="1" smtClean="0">
                <a:solidFill>
                  <a:srgbClr val="000000"/>
                </a:solidFill>
                <a:ea typeface="ＭＳ Ｐゴシック" pitchFamily="34" charset="-128"/>
              </a:rPr>
              <a:t>PRACTICE</a:t>
            </a:r>
            <a:r>
              <a:rPr lang="en-AU" altLang="en-US" smtClean="0">
                <a:solidFill>
                  <a:srgbClr val="000000"/>
                </a:solidFill>
                <a:ea typeface="ＭＳ Ｐゴシック" pitchFamily="34" charset="-128"/>
              </a:rPr>
              <a:t> – Caregiver practices activity with case worker observing.</a:t>
            </a:r>
            <a:endParaRPr lang="en-GB" altLang="en-US" smtClean="0">
              <a:solidFill>
                <a:srgbClr val="000000"/>
              </a:solidFill>
              <a:ea typeface="ＭＳ Ｐゴシック" pitchFamily="34" charset="-128"/>
            </a:endParaRPr>
          </a:p>
          <a:p>
            <a:pPr>
              <a:buFont typeface="Calibri" pitchFamily="34" charset="0"/>
              <a:buAutoNum type="arabicPeriod"/>
              <a:defRPr/>
            </a:pPr>
            <a:endParaRPr lang="en-GB" altLang="en-US" smtClean="0">
              <a:solidFill>
                <a:srgbClr val="000000"/>
              </a:solidFill>
              <a:ea typeface="ＭＳ Ｐゴシック" pitchFamily="34" charset="-128"/>
            </a:endParaRPr>
          </a:p>
          <a:p>
            <a:pPr>
              <a:defRPr/>
            </a:pPr>
            <a:r>
              <a:rPr lang="en-AU" altLang="en-US" b="1" smtClean="0">
                <a:solidFill>
                  <a:srgbClr val="000000"/>
                </a:solidFill>
                <a:ea typeface="ＭＳ Ｐゴシック" pitchFamily="34" charset="-128"/>
              </a:rPr>
              <a:t>FEEDBACK - </a:t>
            </a:r>
            <a:r>
              <a:rPr lang="en-AU" altLang="en-US" smtClean="0">
                <a:solidFill>
                  <a:srgbClr val="000000"/>
                </a:solidFill>
                <a:ea typeface="ＭＳ Ｐゴシック" pitchFamily="34" charset="-128"/>
              </a:rPr>
              <a:t>Case worker asks caregiver how easy / difficult the process was so they can provide feedback. </a:t>
            </a:r>
          </a:p>
          <a:p>
            <a:pPr>
              <a:defRPr/>
            </a:pPr>
            <a:endParaRPr lang="en-GB" altLang="en-US" smtClean="0">
              <a:solidFill>
                <a:srgbClr val="000000"/>
              </a:solidFill>
              <a:ea typeface="ＭＳ Ｐゴシック" pitchFamily="34" charset="-128"/>
            </a:endParaRPr>
          </a:p>
          <a:p>
            <a:pPr algn="ctr">
              <a:defRPr/>
            </a:pPr>
            <a:r>
              <a:rPr lang="en-GB" altLang="en-US" sz="1800" i="1" smtClean="0">
                <a:solidFill>
                  <a:srgbClr val="000000"/>
                </a:solidFill>
                <a:ea typeface="ＭＳ Ｐゴシック" pitchFamily="34" charset="-128"/>
              </a:rPr>
              <a:t>Source: Curriculum for Case Management in Child Welfare in Romania</a:t>
            </a:r>
          </a:p>
        </p:txBody>
      </p:sp>
    </p:spTree>
    <p:extLst>
      <p:ext uri="{BB962C8B-B14F-4D97-AF65-F5344CB8AC3E}">
        <p14:creationId xmlns:p14="http://schemas.microsoft.com/office/powerpoint/2010/main" val="2204263873"/>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a:xfrm>
            <a:off x="250825" y="692150"/>
            <a:ext cx="7777163" cy="720725"/>
          </a:xfrm>
        </p:spPr>
        <p:txBody>
          <a:bodyPr/>
          <a:lstStyle/>
          <a:p>
            <a:pPr>
              <a:defRPr/>
            </a:pPr>
            <a:r>
              <a:rPr lang="en-GB" b="1" dirty="0">
                <a:solidFill>
                  <a:srgbClr val="000000"/>
                </a:solidFill>
              </a:rPr>
              <a:t>KEY LEARNING POINTS</a:t>
            </a:r>
          </a:p>
        </p:txBody>
      </p:sp>
      <p:sp>
        <p:nvSpPr>
          <p:cNvPr id="44035" name="Content Placeholder 2"/>
          <p:cNvSpPr>
            <a:spLocks noGrp="1"/>
          </p:cNvSpPr>
          <p:nvPr>
            <p:ph idx="1"/>
          </p:nvPr>
        </p:nvSpPr>
        <p:spPr>
          <a:xfrm>
            <a:off x="250825" y="1412875"/>
            <a:ext cx="8642350" cy="4392613"/>
          </a:xfrm>
        </p:spPr>
        <p:txBody>
          <a:bodyPr/>
          <a:lstStyle/>
          <a:p>
            <a:pPr>
              <a:buFontTx/>
              <a:buChar char="•"/>
              <a:defRPr/>
            </a:pPr>
            <a:r>
              <a:rPr lang="en-GB" altLang="en-US" smtClean="0">
                <a:solidFill>
                  <a:srgbClr val="000000"/>
                </a:solidFill>
                <a:ea typeface="ＭＳ Ｐゴシック" pitchFamily="34" charset="-128"/>
              </a:rPr>
              <a:t>In our own lives there have been ‘down points’.</a:t>
            </a:r>
          </a:p>
          <a:p>
            <a:pPr>
              <a:buFontTx/>
              <a:buChar char="•"/>
              <a:defRPr/>
            </a:pPr>
            <a:r>
              <a:rPr lang="en-GB" altLang="en-US" smtClean="0">
                <a:solidFill>
                  <a:srgbClr val="000000"/>
                </a:solidFill>
                <a:ea typeface="ＭＳ Ｐゴシック" pitchFamily="34" charset="-128"/>
              </a:rPr>
              <a:t>During these ‘down points’ we have drawn on </a:t>
            </a:r>
            <a:r>
              <a:rPr lang="en-GB" altLang="en-US" b="1" smtClean="0">
                <a:solidFill>
                  <a:srgbClr val="000000"/>
                </a:solidFill>
                <a:ea typeface="ＭＳ Ｐゴシック" pitchFamily="34" charset="-128"/>
              </a:rPr>
              <a:t>resources</a:t>
            </a:r>
            <a:r>
              <a:rPr lang="en-GB" altLang="en-US" smtClean="0">
                <a:solidFill>
                  <a:srgbClr val="000000"/>
                </a:solidFill>
                <a:ea typeface="ＭＳ Ｐゴシック" pitchFamily="34" charset="-128"/>
              </a:rPr>
              <a:t> to help.</a:t>
            </a:r>
          </a:p>
          <a:p>
            <a:pPr>
              <a:buFontTx/>
              <a:buChar char="•"/>
              <a:defRPr/>
            </a:pPr>
            <a:r>
              <a:rPr lang="en-GB" altLang="en-US" smtClean="0">
                <a:solidFill>
                  <a:srgbClr val="000000"/>
                </a:solidFill>
                <a:ea typeface="ＭＳ Ｐゴシック" pitchFamily="34" charset="-128"/>
              </a:rPr>
              <a:t>These resources helped us to recover and not be affected which increases our </a:t>
            </a:r>
            <a:r>
              <a:rPr lang="en-GB" altLang="en-US" b="1" smtClean="0">
                <a:solidFill>
                  <a:srgbClr val="000000"/>
                </a:solidFill>
                <a:ea typeface="ＭＳ Ｐゴシック" pitchFamily="34" charset="-128"/>
              </a:rPr>
              <a:t>resilience</a:t>
            </a:r>
            <a:r>
              <a:rPr lang="en-GB" altLang="en-US" smtClean="0">
                <a:solidFill>
                  <a:srgbClr val="000000"/>
                </a:solidFill>
                <a:ea typeface="ＭＳ Ｐゴシック" pitchFamily="34" charset="-128"/>
              </a:rPr>
              <a:t> to future down points. </a:t>
            </a:r>
          </a:p>
          <a:p>
            <a:pPr>
              <a:buFontTx/>
              <a:buChar char="•"/>
              <a:defRPr/>
            </a:pPr>
            <a:r>
              <a:rPr lang="en-GB" altLang="en-US" smtClean="0">
                <a:solidFill>
                  <a:srgbClr val="000000"/>
                </a:solidFill>
                <a:ea typeface="ＭＳ Ｐゴシック" pitchFamily="34" charset="-128"/>
              </a:rPr>
              <a:t>Through </a:t>
            </a:r>
            <a:r>
              <a:rPr lang="en-GB" altLang="en-US" b="1" smtClean="0">
                <a:solidFill>
                  <a:srgbClr val="000000"/>
                </a:solidFill>
                <a:ea typeface="ＭＳ Ｐゴシック" pitchFamily="34" charset="-128"/>
              </a:rPr>
              <a:t>direct support </a:t>
            </a:r>
            <a:r>
              <a:rPr lang="en-GB" altLang="en-US" smtClean="0">
                <a:solidFill>
                  <a:srgbClr val="000000"/>
                </a:solidFill>
                <a:ea typeface="ＭＳ Ｐゴシック" pitchFamily="34" charset="-128"/>
              </a:rPr>
              <a:t>or ‘being there’ for children and families we can become a </a:t>
            </a:r>
            <a:r>
              <a:rPr lang="en-GB" altLang="en-US" b="1" smtClean="0">
                <a:solidFill>
                  <a:srgbClr val="000000"/>
                </a:solidFill>
                <a:ea typeface="ＭＳ Ｐゴシック" pitchFamily="34" charset="-128"/>
              </a:rPr>
              <a:t>resource</a:t>
            </a:r>
            <a:r>
              <a:rPr lang="en-GB" altLang="en-US" smtClean="0">
                <a:solidFill>
                  <a:srgbClr val="000000"/>
                </a:solidFill>
                <a:ea typeface="ＭＳ Ｐゴシック" pitchFamily="34" charset="-128"/>
              </a:rPr>
              <a:t> for them during down points. </a:t>
            </a:r>
          </a:p>
          <a:p>
            <a:pPr>
              <a:buFontTx/>
              <a:buChar char="•"/>
              <a:defRPr/>
            </a:pPr>
            <a:endParaRPr lang="en-GB" altLang="en-US" smtClean="0">
              <a:solidFill>
                <a:srgbClr val="000000"/>
              </a:solidFill>
              <a:ea typeface="ＭＳ Ｐゴシック" pitchFamily="34" charset="-128"/>
            </a:endParaRPr>
          </a:p>
          <a:p>
            <a:pPr>
              <a:buFontTx/>
              <a:buChar char="•"/>
              <a:defRPr/>
            </a:pPr>
            <a:r>
              <a:rPr lang="en-GB" altLang="en-US" smtClean="0">
                <a:solidFill>
                  <a:srgbClr val="000000"/>
                </a:solidFill>
                <a:ea typeface="ＭＳ Ｐゴシック" pitchFamily="34" charset="-128"/>
              </a:rPr>
              <a:t>One of the ways we can do this is by </a:t>
            </a:r>
            <a:r>
              <a:rPr lang="en-GB" altLang="en-US" b="1" smtClean="0">
                <a:solidFill>
                  <a:srgbClr val="000000"/>
                </a:solidFill>
                <a:ea typeface="ＭＳ Ｐゴシック" pitchFamily="34" charset="-128"/>
              </a:rPr>
              <a:t>sharing techniques </a:t>
            </a:r>
            <a:r>
              <a:rPr lang="en-GB" altLang="en-US" smtClean="0">
                <a:solidFill>
                  <a:srgbClr val="000000"/>
                </a:solidFill>
                <a:ea typeface="ＭＳ Ｐゴシック" pitchFamily="34" charset="-128"/>
              </a:rPr>
              <a:t>to help them emotionally – but this does not mean we are counsellors</a:t>
            </a:r>
          </a:p>
          <a:p>
            <a:pPr>
              <a:buFontTx/>
              <a:buChar char="•"/>
              <a:defRPr/>
            </a:pPr>
            <a:r>
              <a:rPr lang="en-GB" altLang="en-US" b="1" smtClean="0">
                <a:solidFill>
                  <a:srgbClr val="000000"/>
                </a:solidFill>
                <a:ea typeface="ＭＳ Ｐゴシック" pitchFamily="34" charset="-128"/>
              </a:rPr>
              <a:t>Teaching, modelling and practicing </a:t>
            </a:r>
            <a:r>
              <a:rPr lang="en-GB" altLang="en-US" smtClean="0">
                <a:solidFill>
                  <a:srgbClr val="000000"/>
                </a:solidFill>
                <a:ea typeface="ＭＳ Ｐゴシック" pitchFamily="34" charset="-128"/>
              </a:rPr>
              <a:t>these techniques with is more helpful than expecting them to be used with little guidance</a:t>
            </a:r>
          </a:p>
        </p:txBody>
      </p:sp>
    </p:spTree>
    <p:extLst>
      <p:ext uri="{BB962C8B-B14F-4D97-AF65-F5344CB8AC3E}">
        <p14:creationId xmlns:p14="http://schemas.microsoft.com/office/powerpoint/2010/main" val="4027050011"/>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solidFill>
                <a:srgbClr val="000000"/>
              </a:solidFill>
            </a:endParaRPr>
          </a:p>
        </p:txBody>
      </p:sp>
      <p:sp>
        <p:nvSpPr>
          <p:cNvPr id="3" name="Content Placeholder 2"/>
          <p:cNvSpPr>
            <a:spLocks noGrp="1"/>
          </p:cNvSpPr>
          <p:nvPr>
            <p:ph idx="1"/>
          </p:nvPr>
        </p:nvSpPr>
        <p:spPr/>
        <p:txBody>
          <a:bodyPr/>
          <a:lstStyle/>
          <a:p>
            <a:endParaRPr lang="en-GB"/>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50768" y="1880828"/>
            <a:ext cx="3842464" cy="3096344"/>
          </a:xfrm>
          <a:prstGeom prst="rect">
            <a:avLst/>
          </a:prstGeom>
          <a:noFill/>
          <a:ln>
            <a:noFill/>
          </a:ln>
        </p:spPr>
      </p:pic>
    </p:spTree>
    <p:extLst>
      <p:ext uri="{BB962C8B-B14F-4D97-AF65-F5344CB8AC3E}">
        <p14:creationId xmlns:p14="http://schemas.microsoft.com/office/powerpoint/2010/main" val="75104793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250825" y="692150"/>
            <a:ext cx="7777163" cy="720725"/>
          </a:xfrm>
        </p:spPr>
        <p:txBody>
          <a:bodyPr/>
          <a:lstStyle/>
          <a:p>
            <a:r>
              <a:rPr lang="en-GB" altLang="en-US" b="1" smtClean="0">
                <a:solidFill>
                  <a:srgbClr val="000000"/>
                </a:solidFill>
              </a:rPr>
              <a:t>Module Aim and Learning Outcomes</a:t>
            </a:r>
          </a:p>
        </p:txBody>
      </p:sp>
      <p:sp>
        <p:nvSpPr>
          <p:cNvPr id="3075" name="Content Placeholder 2"/>
          <p:cNvSpPr>
            <a:spLocks noGrp="1"/>
          </p:cNvSpPr>
          <p:nvPr>
            <p:ph idx="1"/>
          </p:nvPr>
        </p:nvSpPr>
        <p:spPr>
          <a:xfrm>
            <a:off x="250825" y="1557338"/>
            <a:ext cx="8424863" cy="4392612"/>
          </a:xfrm>
        </p:spPr>
        <p:txBody>
          <a:bodyPr/>
          <a:lstStyle/>
          <a:p>
            <a:r>
              <a:rPr lang="en-GB" altLang="en-US" sz="2000" b="1" dirty="0" smtClean="0">
                <a:solidFill>
                  <a:srgbClr val="000000"/>
                </a:solidFill>
              </a:rPr>
              <a:t>Module Aim: </a:t>
            </a:r>
            <a:r>
              <a:rPr lang="en-GB" sz="2000" dirty="0" smtClean="0">
                <a:solidFill>
                  <a:srgbClr val="000000"/>
                </a:solidFill>
              </a:rPr>
              <a:t>To introduce participants to the case management step and </a:t>
            </a:r>
            <a:r>
              <a:rPr lang="en-AU" altLang="en-US" sz="2000" dirty="0" smtClean="0">
                <a:solidFill>
                  <a:srgbClr val="000000"/>
                </a:solidFill>
              </a:rPr>
              <a:t>build participant knowledge &amp;capacity to implement case plans</a:t>
            </a:r>
            <a:r>
              <a:rPr lang="en-GB" sz="2000" dirty="0" smtClean="0">
                <a:solidFill>
                  <a:srgbClr val="000000"/>
                </a:solidFill>
              </a:rPr>
              <a:t>.</a:t>
            </a:r>
            <a:endParaRPr lang="en-AU" altLang="en-US" sz="2000" b="1" dirty="0" smtClean="0">
              <a:solidFill>
                <a:srgbClr val="000000"/>
              </a:solidFill>
            </a:endParaRPr>
          </a:p>
          <a:p>
            <a:r>
              <a:rPr lang="en-AU" altLang="en-US" sz="2200" b="1" dirty="0" smtClean="0">
                <a:solidFill>
                  <a:srgbClr val="000000"/>
                </a:solidFill>
              </a:rPr>
              <a:t>Learning Outcomes: </a:t>
            </a:r>
          </a:p>
          <a:p>
            <a:pPr>
              <a:buFontTx/>
              <a:buChar char="•"/>
            </a:pPr>
            <a:r>
              <a:rPr lang="en-AU" altLang="en-US" sz="2000" dirty="0" smtClean="0">
                <a:solidFill>
                  <a:srgbClr val="000000"/>
                </a:solidFill>
              </a:rPr>
              <a:t>Explain the case management step of implementing the case plan.</a:t>
            </a:r>
          </a:p>
          <a:p>
            <a:pPr>
              <a:buFontTx/>
              <a:buChar char="•"/>
            </a:pPr>
            <a:r>
              <a:rPr lang="en-AU" altLang="en-US" sz="2000" dirty="0" smtClean="0">
                <a:solidFill>
                  <a:srgbClr val="000000"/>
                </a:solidFill>
              </a:rPr>
              <a:t>Use a tool to begin developing a referral mechanism.  </a:t>
            </a:r>
            <a:endParaRPr lang="en-GB" altLang="en-US" sz="2000" dirty="0" smtClean="0">
              <a:solidFill>
                <a:srgbClr val="000000"/>
              </a:solidFill>
            </a:endParaRPr>
          </a:p>
          <a:p>
            <a:pPr>
              <a:buFontTx/>
              <a:buChar char="•"/>
            </a:pPr>
            <a:r>
              <a:rPr lang="en-AU" altLang="en-US" sz="2000" dirty="0" smtClean="0">
                <a:solidFill>
                  <a:srgbClr val="000000"/>
                </a:solidFill>
              </a:rPr>
              <a:t>Know how to work in a team / network with cooperation.</a:t>
            </a:r>
            <a:endParaRPr lang="en-GB" altLang="en-US" sz="2000" dirty="0" smtClean="0">
              <a:solidFill>
                <a:srgbClr val="000000"/>
              </a:solidFill>
            </a:endParaRPr>
          </a:p>
          <a:p>
            <a:pPr>
              <a:buFontTx/>
              <a:buChar char="•"/>
            </a:pPr>
            <a:r>
              <a:rPr lang="en-AU" altLang="en-US" sz="2000" dirty="0" smtClean="0">
                <a:solidFill>
                  <a:srgbClr val="000000"/>
                </a:solidFill>
              </a:rPr>
              <a:t>Know why an information sharing protocol is needed and what is included.</a:t>
            </a:r>
            <a:endParaRPr lang="en-GB" altLang="en-US" sz="2000" dirty="0" smtClean="0">
              <a:solidFill>
                <a:srgbClr val="000000"/>
              </a:solidFill>
            </a:endParaRPr>
          </a:p>
          <a:p>
            <a:pPr>
              <a:buFontTx/>
              <a:buChar char="•"/>
            </a:pPr>
            <a:r>
              <a:rPr lang="en-AU" altLang="en-US" sz="2000" dirty="0" smtClean="0">
                <a:solidFill>
                  <a:srgbClr val="000000"/>
                </a:solidFill>
              </a:rPr>
              <a:t>Use appropriate negotiation skills to ensure case plans are implemented in ways that do not violate children’s rights.</a:t>
            </a:r>
            <a:endParaRPr lang="en-GB" altLang="en-US" sz="2000" dirty="0" smtClean="0">
              <a:solidFill>
                <a:srgbClr val="000000"/>
              </a:solidFill>
            </a:endParaRPr>
          </a:p>
          <a:p>
            <a:pPr>
              <a:buFontTx/>
              <a:buChar char="•"/>
            </a:pPr>
            <a:r>
              <a:rPr lang="en-AU" altLang="en-US" sz="2000" dirty="0" smtClean="0">
                <a:solidFill>
                  <a:srgbClr val="000000"/>
                </a:solidFill>
              </a:rPr>
              <a:t>Describe the issues a caseworker may advocate for on behalf of children and families in relation to their case plan. </a:t>
            </a:r>
            <a:endParaRPr lang="en-GB" altLang="en-US" sz="2000" dirty="0" smtClean="0">
              <a:solidFill>
                <a:srgbClr val="000000"/>
              </a:solidFill>
            </a:endParaRPr>
          </a:p>
          <a:p>
            <a:pPr>
              <a:buFontTx/>
              <a:buChar char="•"/>
            </a:pPr>
            <a:r>
              <a:rPr lang="en-AU" altLang="en-US" sz="2000" dirty="0" smtClean="0">
                <a:solidFill>
                  <a:srgbClr val="000000"/>
                </a:solidFill>
              </a:rPr>
              <a:t>Demonstrate techniques to provide basic emotional support.</a:t>
            </a:r>
            <a:endParaRPr lang="en-GB" altLang="en-US" sz="2000" dirty="0" smtClean="0">
              <a:solidFill>
                <a:srgbClr val="000000"/>
              </a:solidFill>
            </a:endParaRPr>
          </a:p>
          <a:p>
            <a:pPr>
              <a:buFontTx/>
              <a:buChar char="•"/>
            </a:pPr>
            <a:endParaRPr lang="en-GB" altLang="en-US" sz="2000" b="1" dirty="0" smtClean="0">
              <a:solidFill>
                <a:srgbClr val="000000"/>
              </a:solidFill>
            </a:endParaRPr>
          </a:p>
        </p:txBody>
      </p:sp>
    </p:spTree>
    <p:extLst>
      <p:ext uri="{BB962C8B-B14F-4D97-AF65-F5344CB8AC3E}">
        <p14:creationId xmlns:p14="http://schemas.microsoft.com/office/powerpoint/2010/main" val="36374501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a:defRPr/>
            </a:pPr>
            <a:r>
              <a:rPr lang="en-GB" b="1" dirty="0">
                <a:solidFill>
                  <a:srgbClr val="000000"/>
                </a:solidFill>
              </a:rPr>
              <a:t>Implementing the Case Plan </a:t>
            </a:r>
          </a:p>
        </p:txBody>
      </p:sp>
      <p:sp>
        <p:nvSpPr>
          <p:cNvPr id="2051" name="Rectangle 3"/>
          <p:cNvSpPr>
            <a:spLocks noGrp="1" noChangeArrowheads="1"/>
          </p:cNvSpPr>
          <p:nvPr>
            <p:ph type="body" idx="1"/>
          </p:nvPr>
        </p:nvSpPr>
        <p:spPr>
          <a:xfrm>
            <a:off x="250825" y="1700213"/>
            <a:ext cx="8642350" cy="4392612"/>
          </a:xfrm>
        </p:spPr>
        <p:txBody>
          <a:bodyPr/>
          <a:lstStyle/>
          <a:p>
            <a:pPr>
              <a:buFontTx/>
              <a:buChar char="•"/>
              <a:defRPr/>
            </a:pPr>
            <a:endParaRPr lang="en-GB" sz="2800" dirty="0">
              <a:solidFill>
                <a:srgbClr val="000000"/>
              </a:solidFill>
            </a:endParaRPr>
          </a:p>
          <a:p>
            <a:pPr>
              <a:buFontTx/>
              <a:buChar char="•"/>
              <a:defRPr/>
            </a:pPr>
            <a:r>
              <a:rPr lang="en-GB" sz="2800" b="1" dirty="0">
                <a:solidFill>
                  <a:srgbClr val="000000"/>
                </a:solidFill>
              </a:rPr>
              <a:t>Direct support / services </a:t>
            </a:r>
            <a:r>
              <a:rPr lang="en-GB" sz="2800" dirty="0">
                <a:solidFill>
                  <a:srgbClr val="000000"/>
                </a:solidFill>
              </a:rPr>
              <a:t>according to need (e.g. information, negotiation or psychosocial support)</a:t>
            </a:r>
          </a:p>
          <a:p>
            <a:pPr>
              <a:buFontTx/>
              <a:buChar char="•"/>
              <a:defRPr/>
            </a:pPr>
            <a:endParaRPr lang="en-GB" sz="2800" b="1" dirty="0">
              <a:solidFill>
                <a:srgbClr val="000000"/>
              </a:solidFill>
            </a:endParaRPr>
          </a:p>
          <a:p>
            <a:pPr>
              <a:buFontTx/>
              <a:buChar char="•"/>
              <a:defRPr/>
            </a:pPr>
            <a:r>
              <a:rPr lang="en-GB" sz="2800" b="1" dirty="0">
                <a:solidFill>
                  <a:srgbClr val="000000"/>
                </a:solidFill>
              </a:rPr>
              <a:t>Referral</a:t>
            </a:r>
            <a:r>
              <a:rPr lang="en-GB" sz="2800" dirty="0">
                <a:solidFill>
                  <a:srgbClr val="000000"/>
                </a:solidFill>
              </a:rPr>
              <a:t> to link child and family to an appropriate service provider for necessary services (with consent).  </a:t>
            </a:r>
          </a:p>
          <a:p>
            <a:pPr>
              <a:buFontTx/>
              <a:buChar char="•"/>
              <a:defRPr/>
            </a:pPr>
            <a:endParaRPr lang="en-GB" sz="2800" dirty="0">
              <a:solidFill>
                <a:srgbClr val="000000"/>
              </a:solidFill>
            </a:endParaRPr>
          </a:p>
          <a:p>
            <a:pPr marL="0" indent="0" algn="ctr" eaLnBrk="1" hangingPunct="1">
              <a:defRPr/>
            </a:pPr>
            <a:r>
              <a:rPr lang="en-US" sz="1600" dirty="0" smtClean="0">
                <a:solidFill>
                  <a:srgbClr val="000000"/>
                </a:solidFill>
              </a:rPr>
              <a:t>Case Management Guidelines: Section 1</a:t>
            </a:r>
            <a:endParaRPr lang="en-US" sz="1600" dirty="0">
              <a:solidFill>
                <a:srgbClr val="000000"/>
              </a:solidFill>
            </a:endParaRPr>
          </a:p>
        </p:txBody>
      </p:sp>
    </p:spTree>
    <p:extLst>
      <p:ext uri="{BB962C8B-B14F-4D97-AF65-F5344CB8AC3E}">
        <p14:creationId xmlns:p14="http://schemas.microsoft.com/office/powerpoint/2010/main" val="140808521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051">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051">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5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defRPr/>
            </a:pPr>
            <a:r>
              <a:rPr lang="en-US" altLang="en-US" b="1" dirty="0" smtClean="0">
                <a:solidFill>
                  <a:srgbClr val="000000"/>
                </a:solidFill>
                <a:ea typeface="ＭＳ Ｐゴシック" pitchFamily="34" charset="-128"/>
              </a:rPr>
              <a:t>Referrals</a:t>
            </a:r>
            <a:r>
              <a:rPr lang="en-US" altLang="en-US" b="1" dirty="0">
                <a:solidFill>
                  <a:srgbClr val="000000"/>
                </a:solidFill>
                <a:ea typeface="ＭＳ Ｐゴシック" pitchFamily="34" charset="-128"/>
              </a:rPr>
              <a:t> </a:t>
            </a:r>
            <a:r>
              <a:rPr lang="en-US" altLang="en-US" b="1" dirty="0" smtClean="0">
                <a:solidFill>
                  <a:srgbClr val="000000"/>
                </a:solidFill>
                <a:ea typeface="ＭＳ Ｐゴシック" pitchFamily="34" charset="-128"/>
              </a:rPr>
              <a:t>at 2 Steps of Case Management</a:t>
            </a:r>
            <a:endParaRPr lang="en-GB" altLang="en-US" dirty="0" smtClean="0">
              <a:solidFill>
                <a:srgbClr val="000000"/>
              </a:solidFill>
              <a:ea typeface="ＭＳ Ｐゴシック" pitchFamily="34" charset="-128"/>
            </a:endParaRPr>
          </a:p>
        </p:txBody>
      </p:sp>
      <p:sp>
        <p:nvSpPr>
          <p:cNvPr id="11267" name="Content Placeholder 2"/>
          <p:cNvSpPr>
            <a:spLocks noGrp="1"/>
          </p:cNvSpPr>
          <p:nvPr>
            <p:ph idx="1"/>
          </p:nvPr>
        </p:nvSpPr>
        <p:spPr>
          <a:xfrm>
            <a:off x="250825" y="1700213"/>
            <a:ext cx="8424863" cy="4392612"/>
          </a:xfrm>
        </p:spPr>
        <p:txBody>
          <a:bodyPr/>
          <a:lstStyle/>
          <a:p>
            <a:pPr>
              <a:defRPr/>
            </a:pPr>
            <a:r>
              <a:rPr lang="en-US" altLang="en-US" dirty="0" smtClean="0">
                <a:solidFill>
                  <a:srgbClr val="000000"/>
                </a:solidFill>
                <a:ea typeface="ＭＳ Ｐゴシック" pitchFamily="34" charset="-128"/>
              </a:rPr>
              <a:t> </a:t>
            </a:r>
            <a:endParaRPr lang="en-GB" altLang="en-US" dirty="0" smtClean="0">
              <a:solidFill>
                <a:srgbClr val="000000"/>
              </a:solidFill>
              <a:ea typeface="ＭＳ Ｐゴシック" pitchFamily="34" charset="-128"/>
            </a:endParaRPr>
          </a:p>
          <a:p>
            <a:pPr>
              <a:defRPr/>
            </a:pPr>
            <a:r>
              <a:rPr lang="en-AU" altLang="en-US" dirty="0" smtClean="0">
                <a:solidFill>
                  <a:srgbClr val="000000"/>
                </a:solidFill>
                <a:ea typeface="ＭＳ Ｐゴシック" pitchFamily="34" charset="-128"/>
              </a:rPr>
              <a:t>Referrals may be required at </a:t>
            </a:r>
            <a:r>
              <a:rPr lang="en-AU" altLang="en-US" b="1" dirty="0" smtClean="0">
                <a:solidFill>
                  <a:srgbClr val="000000"/>
                </a:solidFill>
                <a:ea typeface="ＭＳ Ｐゴシック" pitchFamily="34" charset="-128"/>
              </a:rPr>
              <a:t>two stages </a:t>
            </a:r>
            <a:r>
              <a:rPr lang="en-AU" altLang="en-US" dirty="0" smtClean="0">
                <a:solidFill>
                  <a:srgbClr val="000000"/>
                </a:solidFill>
                <a:ea typeface="ＭＳ Ｐゴシック" pitchFamily="34" charset="-128"/>
              </a:rPr>
              <a:t>of the case management process: </a:t>
            </a:r>
            <a:endParaRPr lang="en-GB" altLang="en-US" dirty="0" smtClean="0">
              <a:solidFill>
                <a:srgbClr val="000000"/>
              </a:solidFill>
              <a:ea typeface="ＭＳ Ｐゴシック" pitchFamily="34" charset="-128"/>
            </a:endParaRPr>
          </a:p>
          <a:p>
            <a:pPr>
              <a:buFontTx/>
              <a:buChar char="•"/>
              <a:defRPr/>
            </a:pPr>
            <a:endParaRPr lang="en-AU" altLang="en-US" dirty="0" smtClean="0">
              <a:solidFill>
                <a:srgbClr val="000000"/>
              </a:solidFill>
              <a:ea typeface="ＭＳ Ｐゴシック" pitchFamily="34" charset="-128"/>
            </a:endParaRPr>
          </a:p>
          <a:p>
            <a:pPr>
              <a:buFontTx/>
              <a:buChar char="•"/>
              <a:defRPr/>
            </a:pPr>
            <a:r>
              <a:rPr lang="en-AU" altLang="en-US" b="1" dirty="0" smtClean="0">
                <a:solidFill>
                  <a:srgbClr val="000000"/>
                </a:solidFill>
                <a:ea typeface="ＭＳ Ｐゴシック" pitchFamily="34" charset="-128"/>
              </a:rPr>
              <a:t>At identification: </a:t>
            </a:r>
            <a:r>
              <a:rPr lang="en-AU" altLang="en-US" dirty="0" smtClean="0">
                <a:solidFill>
                  <a:srgbClr val="000000"/>
                </a:solidFill>
                <a:ea typeface="ＭＳ Ｐゴシック" pitchFamily="34" charset="-128"/>
              </a:rPr>
              <a:t>Any person who comes into contact with a child and/or family in need of assistance should know how to make a referral to a child protection agency.  </a:t>
            </a:r>
            <a:endParaRPr lang="en-GB" altLang="en-US" dirty="0" smtClean="0">
              <a:solidFill>
                <a:srgbClr val="000000"/>
              </a:solidFill>
              <a:ea typeface="ＭＳ Ｐゴシック" pitchFamily="34" charset="-128"/>
            </a:endParaRPr>
          </a:p>
          <a:p>
            <a:pPr>
              <a:buFontTx/>
              <a:buChar char="•"/>
              <a:defRPr/>
            </a:pPr>
            <a:endParaRPr lang="en-GB" altLang="en-US" dirty="0" smtClean="0">
              <a:solidFill>
                <a:srgbClr val="000000"/>
              </a:solidFill>
              <a:ea typeface="ＭＳ Ｐゴシック" pitchFamily="34" charset="-128"/>
            </a:endParaRPr>
          </a:p>
          <a:p>
            <a:pPr>
              <a:buFontTx/>
              <a:buChar char="•"/>
              <a:defRPr/>
            </a:pPr>
            <a:r>
              <a:rPr lang="en-AU" altLang="en-US" dirty="0" smtClean="0">
                <a:solidFill>
                  <a:srgbClr val="000000"/>
                </a:solidFill>
                <a:ea typeface="ＭＳ Ｐゴシック" pitchFamily="34" charset="-128"/>
              </a:rPr>
              <a:t>During the </a:t>
            </a:r>
            <a:r>
              <a:rPr lang="en-AU" altLang="en-US" b="1" dirty="0" smtClean="0">
                <a:solidFill>
                  <a:srgbClr val="000000"/>
                </a:solidFill>
                <a:ea typeface="ＭＳ Ｐゴシック" pitchFamily="34" charset="-128"/>
              </a:rPr>
              <a:t>implementation of the case plan </a:t>
            </a:r>
            <a:r>
              <a:rPr lang="en-AU" altLang="en-US" dirty="0" smtClean="0">
                <a:solidFill>
                  <a:srgbClr val="000000"/>
                </a:solidFill>
                <a:ea typeface="ＭＳ Ｐゴシック" pitchFamily="34" charset="-128"/>
              </a:rPr>
              <a:t>developed for the individual child </a:t>
            </a:r>
          </a:p>
          <a:p>
            <a:pPr>
              <a:defRPr/>
            </a:pPr>
            <a:endParaRPr lang="en-GB" altLang="en-US" dirty="0" smtClean="0">
              <a:solidFill>
                <a:srgbClr val="000000"/>
              </a:solidFill>
              <a:ea typeface="ＭＳ Ｐゴシック" pitchFamily="34" charset="-128"/>
            </a:endParaRPr>
          </a:p>
        </p:txBody>
      </p:sp>
    </p:spTree>
    <p:extLst>
      <p:ext uri="{BB962C8B-B14F-4D97-AF65-F5344CB8AC3E}">
        <p14:creationId xmlns:p14="http://schemas.microsoft.com/office/powerpoint/2010/main" val="1110832544"/>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a:defRPr/>
            </a:pPr>
            <a:r>
              <a:rPr lang="en-GB" b="1">
                <a:solidFill>
                  <a:srgbClr val="000000"/>
                </a:solidFill>
              </a:rPr>
              <a:t>Best Practice for Referrals</a:t>
            </a:r>
          </a:p>
        </p:txBody>
      </p:sp>
      <p:sp>
        <p:nvSpPr>
          <p:cNvPr id="11267" name="Content Placeholder 2"/>
          <p:cNvSpPr>
            <a:spLocks noGrp="1"/>
          </p:cNvSpPr>
          <p:nvPr>
            <p:ph idx="1"/>
          </p:nvPr>
        </p:nvSpPr>
        <p:spPr>
          <a:xfrm>
            <a:off x="250825" y="1700213"/>
            <a:ext cx="8497888" cy="4392612"/>
          </a:xfrm>
        </p:spPr>
        <p:txBody>
          <a:bodyPr/>
          <a:lstStyle/>
          <a:p>
            <a:pPr marL="0" indent="0">
              <a:defRPr/>
            </a:pPr>
            <a:endParaRPr lang="en-GB" altLang="en-US" sz="2800" b="1" dirty="0" smtClean="0">
              <a:solidFill>
                <a:srgbClr val="000000"/>
              </a:solidFill>
              <a:ea typeface="+mn-ea"/>
            </a:endParaRPr>
          </a:p>
          <a:p>
            <a:pPr>
              <a:buFontTx/>
              <a:buChar char="•"/>
              <a:defRPr/>
            </a:pPr>
            <a:r>
              <a:rPr lang="en-GB" altLang="en-US" sz="2800" b="1" dirty="0" smtClean="0">
                <a:solidFill>
                  <a:srgbClr val="000000"/>
                </a:solidFill>
                <a:ea typeface="+mn-ea"/>
              </a:rPr>
              <a:t>Accompany</a:t>
            </a:r>
            <a:r>
              <a:rPr lang="en-GB" altLang="en-US" sz="2800" dirty="0" smtClean="0">
                <a:solidFill>
                  <a:srgbClr val="000000"/>
                </a:solidFill>
                <a:ea typeface="+mn-ea"/>
              </a:rPr>
              <a:t> the child / family to the service </a:t>
            </a:r>
          </a:p>
          <a:p>
            <a:pPr>
              <a:buFontTx/>
              <a:buChar char="•"/>
              <a:defRPr/>
            </a:pPr>
            <a:endParaRPr lang="en-GB" altLang="en-US" sz="2800" dirty="0" smtClean="0">
              <a:solidFill>
                <a:srgbClr val="000000"/>
              </a:solidFill>
              <a:ea typeface="+mn-ea"/>
            </a:endParaRPr>
          </a:p>
          <a:p>
            <a:pPr>
              <a:buFontTx/>
              <a:buChar char="•"/>
              <a:defRPr/>
            </a:pPr>
            <a:r>
              <a:rPr lang="en-GB" altLang="en-US" sz="2800" b="1" dirty="0" smtClean="0">
                <a:solidFill>
                  <a:srgbClr val="000000"/>
                </a:solidFill>
                <a:ea typeface="+mn-ea"/>
              </a:rPr>
              <a:t>Be familiar with the services offered</a:t>
            </a:r>
            <a:r>
              <a:rPr lang="en-GB" altLang="en-US" sz="2800" dirty="0" smtClean="0">
                <a:solidFill>
                  <a:srgbClr val="000000"/>
                </a:solidFill>
                <a:ea typeface="+mn-ea"/>
              </a:rPr>
              <a:t> and staff providing them. </a:t>
            </a:r>
          </a:p>
          <a:p>
            <a:pPr>
              <a:buFontTx/>
              <a:buChar char="•"/>
              <a:defRPr/>
            </a:pPr>
            <a:endParaRPr lang="en-GB" altLang="en-US" sz="2800" dirty="0" smtClean="0">
              <a:solidFill>
                <a:srgbClr val="000000"/>
              </a:solidFill>
              <a:ea typeface="+mn-ea"/>
            </a:endParaRPr>
          </a:p>
          <a:p>
            <a:pPr>
              <a:buFontTx/>
              <a:buChar char="•"/>
              <a:defRPr/>
            </a:pPr>
            <a:r>
              <a:rPr lang="en-GB" altLang="en-US" sz="2800" dirty="0" smtClean="0">
                <a:solidFill>
                  <a:srgbClr val="000000"/>
                </a:solidFill>
                <a:ea typeface="+mn-ea"/>
              </a:rPr>
              <a:t>Caseworkers </a:t>
            </a:r>
            <a:r>
              <a:rPr lang="en-GB" altLang="en-US" sz="2800" b="1" dirty="0" smtClean="0">
                <a:solidFill>
                  <a:srgbClr val="000000"/>
                </a:solidFill>
                <a:ea typeface="+mn-ea"/>
              </a:rPr>
              <a:t>maintain overall responsibility to follow up on the case plan </a:t>
            </a:r>
            <a:r>
              <a:rPr lang="en-GB" altLang="en-US" sz="2800" dirty="0" smtClean="0">
                <a:solidFill>
                  <a:srgbClr val="000000"/>
                </a:solidFill>
                <a:ea typeface="+mn-ea"/>
              </a:rPr>
              <a:t>with the child and service provider to ensure needs are met.   </a:t>
            </a:r>
          </a:p>
          <a:p>
            <a:pPr marL="0" indent="0" algn="ctr">
              <a:defRPr/>
            </a:pPr>
            <a:r>
              <a:rPr lang="en-GB" sz="1600" dirty="0" smtClean="0">
                <a:solidFill>
                  <a:srgbClr val="000000"/>
                </a:solidFill>
              </a:rPr>
              <a:t>Case </a:t>
            </a:r>
            <a:r>
              <a:rPr lang="en-GB" sz="1600" dirty="0">
                <a:solidFill>
                  <a:srgbClr val="000000"/>
                </a:solidFill>
              </a:rPr>
              <a:t>Management Guidelines: Section </a:t>
            </a:r>
            <a:r>
              <a:rPr lang="en-GB" sz="1600" dirty="0" smtClean="0">
                <a:solidFill>
                  <a:srgbClr val="000000"/>
                </a:solidFill>
              </a:rPr>
              <a:t>3</a:t>
            </a:r>
            <a:endParaRPr lang="en-GB" altLang="en-US" sz="1600" dirty="0" smtClean="0">
              <a:solidFill>
                <a:srgbClr val="000000"/>
              </a:solidFill>
              <a:ea typeface="+mn-ea"/>
            </a:endParaRPr>
          </a:p>
          <a:p>
            <a:pPr>
              <a:buFontTx/>
              <a:buChar char="•"/>
              <a:defRPr/>
            </a:pPr>
            <a:endParaRPr lang="en-GB" altLang="en-US" sz="2800" dirty="0" smtClean="0">
              <a:solidFill>
                <a:srgbClr val="000000"/>
              </a:solidFill>
              <a:ea typeface="+mn-ea"/>
            </a:endParaRPr>
          </a:p>
        </p:txBody>
      </p:sp>
    </p:spTree>
    <p:extLst>
      <p:ext uri="{BB962C8B-B14F-4D97-AF65-F5344CB8AC3E}">
        <p14:creationId xmlns:p14="http://schemas.microsoft.com/office/powerpoint/2010/main" val="3729893111"/>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250825" y="836613"/>
            <a:ext cx="8641655" cy="720725"/>
          </a:xfrm>
        </p:spPr>
        <p:txBody>
          <a:bodyPr/>
          <a:lstStyle/>
          <a:p>
            <a:pPr>
              <a:defRPr/>
            </a:pPr>
            <a:r>
              <a:rPr lang="en-GB" b="1" dirty="0">
                <a:solidFill>
                  <a:srgbClr val="000000"/>
                </a:solidFill>
              </a:rPr>
              <a:t>Developing </a:t>
            </a:r>
            <a:r>
              <a:rPr lang="en-GB" altLang="en-US" b="1" dirty="0">
                <a:solidFill>
                  <a:srgbClr val="000000"/>
                </a:solidFill>
              </a:rPr>
              <a:t>/ Strengthening </a:t>
            </a:r>
            <a:r>
              <a:rPr lang="en-GB" b="1" dirty="0" smtClean="0">
                <a:solidFill>
                  <a:srgbClr val="000000"/>
                </a:solidFill>
              </a:rPr>
              <a:t>Referral </a:t>
            </a:r>
            <a:r>
              <a:rPr lang="en-GB" b="1" dirty="0">
                <a:solidFill>
                  <a:srgbClr val="000000"/>
                </a:solidFill>
              </a:rPr>
              <a:t>Mechanisms</a:t>
            </a:r>
            <a:endParaRPr lang="en-GB" dirty="0">
              <a:solidFill>
                <a:srgbClr val="000000"/>
              </a:solidFill>
            </a:endParaRPr>
          </a:p>
        </p:txBody>
      </p:sp>
      <p:sp>
        <p:nvSpPr>
          <p:cNvPr id="13315" name="Content Placeholder 2"/>
          <p:cNvSpPr>
            <a:spLocks noGrp="1"/>
          </p:cNvSpPr>
          <p:nvPr>
            <p:ph idx="1"/>
          </p:nvPr>
        </p:nvSpPr>
        <p:spPr>
          <a:xfrm>
            <a:off x="250825" y="1700213"/>
            <a:ext cx="8569325" cy="4392612"/>
          </a:xfrm>
        </p:spPr>
        <p:txBody>
          <a:bodyPr/>
          <a:lstStyle/>
          <a:p>
            <a:pPr>
              <a:buFontTx/>
              <a:buChar char="•"/>
              <a:defRPr/>
            </a:pPr>
            <a:endParaRPr lang="en-GB" altLang="en-US" sz="2800" b="1" dirty="0" smtClean="0">
              <a:solidFill>
                <a:srgbClr val="000000"/>
              </a:solidFill>
              <a:ea typeface="ＭＳ Ｐゴシック" pitchFamily="34" charset="-128"/>
            </a:endParaRPr>
          </a:p>
          <a:p>
            <a:pPr>
              <a:buFontTx/>
              <a:buChar char="•"/>
              <a:defRPr/>
            </a:pPr>
            <a:r>
              <a:rPr lang="en-GB" altLang="en-US" sz="2800" b="1" dirty="0" smtClean="0">
                <a:solidFill>
                  <a:srgbClr val="000000"/>
                </a:solidFill>
                <a:ea typeface="ＭＳ Ｐゴシック" pitchFamily="34" charset="-128"/>
              </a:rPr>
              <a:t>Children’s rights and the case management principles </a:t>
            </a:r>
            <a:r>
              <a:rPr lang="en-GB" altLang="en-US" sz="2800" dirty="0" smtClean="0">
                <a:solidFill>
                  <a:srgbClr val="000000"/>
                </a:solidFill>
                <a:ea typeface="ＭＳ Ｐゴシック" pitchFamily="34" charset="-128"/>
              </a:rPr>
              <a:t>underpin best practice for referrals </a:t>
            </a:r>
          </a:p>
          <a:p>
            <a:pPr>
              <a:buFontTx/>
              <a:buChar char="•"/>
              <a:defRPr/>
            </a:pPr>
            <a:endParaRPr lang="en-GB" altLang="en-US" sz="2800" dirty="0" smtClean="0">
              <a:solidFill>
                <a:srgbClr val="000000"/>
              </a:solidFill>
              <a:ea typeface="ＭＳ Ｐゴシック" pitchFamily="34" charset="-128"/>
            </a:endParaRPr>
          </a:p>
          <a:p>
            <a:pPr>
              <a:buFontTx/>
              <a:buChar char="•"/>
              <a:defRPr/>
            </a:pPr>
            <a:r>
              <a:rPr lang="en-GB" altLang="en-US" sz="2800" dirty="0" smtClean="0">
                <a:solidFill>
                  <a:srgbClr val="000000"/>
                </a:solidFill>
                <a:ea typeface="ＭＳ Ｐゴシック" pitchFamily="34" charset="-128"/>
              </a:rPr>
              <a:t>Inter-sector and inter-agency </a:t>
            </a:r>
            <a:r>
              <a:rPr lang="en-GB" altLang="en-US" sz="2800" b="1" dirty="0" smtClean="0">
                <a:solidFill>
                  <a:srgbClr val="000000"/>
                </a:solidFill>
                <a:ea typeface="ＭＳ Ｐゴシック" pitchFamily="34" charset="-128"/>
              </a:rPr>
              <a:t>collaboration</a:t>
            </a:r>
            <a:r>
              <a:rPr lang="en-GB" altLang="en-US" sz="2800" dirty="0" smtClean="0">
                <a:solidFill>
                  <a:srgbClr val="000000"/>
                </a:solidFill>
                <a:ea typeface="ＭＳ Ｐゴシック" pitchFamily="34" charset="-128"/>
              </a:rPr>
              <a:t> make referral possible and effective</a:t>
            </a:r>
          </a:p>
          <a:p>
            <a:pPr>
              <a:buFontTx/>
              <a:buChar char="•"/>
              <a:defRPr/>
            </a:pPr>
            <a:endParaRPr lang="en-GB" altLang="en-US" sz="2800" dirty="0" smtClean="0">
              <a:solidFill>
                <a:srgbClr val="000000"/>
              </a:solidFill>
              <a:ea typeface="ＭＳ Ｐゴシック" pitchFamily="34" charset="-128"/>
            </a:endParaRPr>
          </a:p>
          <a:p>
            <a:pPr>
              <a:buFontTx/>
              <a:buChar char="•"/>
              <a:defRPr/>
            </a:pPr>
            <a:r>
              <a:rPr lang="en-GB" altLang="en-US" sz="2800" b="1" dirty="0" smtClean="0">
                <a:solidFill>
                  <a:srgbClr val="000000"/>
                </a:solidFill>
                <a:ea typeface="ＭＳ Ｐゴシック" pitchFamily="34" charset="-128"/>
              </a:rPr>
              <a:t>Community and staff </a:t>
            </a:r>
            <a:r>
              <a:rPr lang="en-GB" altLang="en-US" sz="2800" dirty="0" smtClean="0">
                <a:solidFill>
                  <a:srgbClr val="000000"/>
                </a:solidFill>
                <a:ea typeface="ＭＳ Ｐゴシック" pitchFamily="34" charset="-128"/>
              </a:rPr>
              <a:t>awareness make referral possible – without cases can go unreported and unassisted</a:t>
            </a:r>
          </a:p>
          <a:p>
            <a:pPr marL="0" indent="0" algn="ctr">
              <a:defRPr/>
            </a:pPr>
            <a:r>
              <a:rPr lang="en-US" sz="1600" dirty="0">
                <a:solidFill>
                  <a:srgbClr val="000000"/>
                </a:solidFill>
              </a:rPr>
              <a:t>Case Management </a:t>
            </a:r>
            <a:r>
              <a:rPr lang="en-US" sz="1600" dirty="0" smtClean="0">
                <a:solidFill>
                  <a:srgbClr val="000000"/>
                </a:solidFill>
              </a:rPr>
              <a:t>Guidelines</a:t>
            </a:r>
            <a:endParaRPr lang="en-GB" altLang="en-US" sz="1600" dirty="0" smtClean="0">
              <a:solidFill>
                <a:srgbClr val="000000"/>
              </a:solidFill>
              <a:ea typeface="ＭＳ Ｐゴシック" pitchFamily="34" charset="-128"/>
            </a:endParaRPr>
          </a:p>
          <a:p>
            <a:pPr>
              <a:buFontTx/>
              <a:buChar char="•"/>
              <a:defRPr/>
            </a:pPr>
            <a:endParaRPr lang="en-GB" altLang="en-US" sz="2800" dirty="0" smtClean="0">
              <a:solidFill>
                <a:srgbClr val="000000"/>
              </a:solidFill>
              <a:ea typeface="ＭＳ Ｐゴシック" pitchFamily="34" charset="-128"/>
            </a:endParaRPr>
          </a:p>
        </p:txBody>
      </p:sp>
    </p:spTree>
    <p:extLst>
      <p:ext uri="{BB962C8B-B14F-4D97-AF65-F5344CB8AC3E}">
        <p14:creationId xmlns:p14="http://schemas.microsoft.com/office/powerpoint/2010/main" val="2935007539"/>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250825" y="836613"/>
            <a:ext cx="8641655" cy="720725"/>
          </a:xfrm>
        </p:spPr>
        <p:txBody>
          <a:bodyPr/>
          <a:lstStyle/>
          <a:p>
            <a:pPr>
              <a:defRPr/>
            </a:pPr>
            <a:r>
              <a:rPr lang="en-GB" b="1" dirty="0">
                <a:solidFill>
                  <a:srgbClr val="000000"/>
                </a:solidFill>
              </a:rPr>
              <a:t>Developing </a:t>
            </a:r>
            <a:r>
              <a:rPr lang="en-GB" altLang="en-US" b="1" dirty="0">
                <a:solidFill>
                  <a:srgbClr val="000000"/>
                </a:solidFill>
              </a:rPr>
              <a:t>/ Strengthening </a:t>
            </a:r>
            <a:r>
              <a:rPr lang="en-GB" b="1" dirty="0" smtClean="0">
                <a:solidFill>
                  <a:srgbClr val="000000"/>
                </a:solidFill>
              </a:rPr>
              <a:t>Referral </a:t>
            </a:r>
            <a:r>
              <a:rPr lang="en-GB" b="1" dirty="0">
                <a:solidFill>
                  <a:srgbClr val="000000"/>
                </a:solidFill>
              </a:rPr>
              <a:t>Mechanisms</a:t>
            </a:r>
            <a:endParaRPr lang="en-GB" dirty="0">
              <a:solidFill>
                <a:srgbClr val="000000"/>
              </a:solidFill>
            </a:endParaRPr>
          </a:p>
        </p:txBody>
      </p:sp>
      <p:sp>
        <p:nvSpPr>
          <p:cNvPr id="3" name="Content Placeholder 2"/>
          <p:cNvSpPr>
            <a:spLocks noGrp="1"/>
          </p:cNvSpPr>
          <p:nvPr>
            <p:ph idx="1"/>
          </p:nvPr>
        </p:nvSpPr>
        <p:spPr>
          <a:xfrm>
            <a:off x="250825" y="1700213"/>
            <a:ext cx="8569325" cy="4392612"/>
          </a:xfrm>
        </p:spPr>
        <p:txBody>
          <a:bodyPr/>
          <a:lstStyle/>
          <a:p>
            <a:pPr>
              <a:buFont typeface="Arial" panose="020B0604020202020204" pitchFamily="34" charset="0"/>
              <a:buChar char="•"/>
              <a:defRPr/>
            </a:pPr>
            <a:r>
              <a:rPr lang="en-GB" dirty="0">
                <a:solidFill>
                  <a:srgbClr val="000000"/>
                </a:solidFill>
                <a:ea typeface="+mn-ea"/>
              </a:rPr>
              <a:t>The establishment of a referral mechanism between agencies and/or government departments should be supported by </a:t>
            </a:r>
            <a:r>
              <a:rPr lang="en-GB" dirty="0" smtClean="0">
                <a:solidFill>
                  <a:srgbClr val="000000"/>
                </a:solidFill>
                <a:ea typeface="+mn-ea"/>
              </a:rPr>
              <a:t>a documented referral pathway that is updated</a:t>
            </a:r>
          </a:p>
          <a:p>
            <a:pPr marL="0" indent="0">
              <a:defRPr/>
            </a:pPr>
            <a:endParaRPr lang="en-AU" dirty="0" smtClean="0">
              <a:solidFill>
                <a:srgbClr val="000000"/>
              </a:solidFill>
              <a:ea typeface="+mn-ea"/>
            </a:endParaRPr>
          </a:p>
          <a:p>
            <a:pPr>
              <a:buFont typeface="Arial" panose="020B0604020202020204" pitchFamily="34" charset="0"/>
              <a:buChar char="•"/>
              <a:defRPr/>
            </a:pPr>
            <a:r>
              <a:rPr lang="en-GB" dirty="0" smtClean="0">
                <a:solidFill>
                  <a:srgbClr val="000000"/>
                </a:solidFill>
                <a:ea typeface="+mn-ea"/>
              </a:rPr>
              <a:t>This </a:t>
            </a:r>
            <a:r>
              <a:rPr lang="en-GB" dirty="0">
                <a:solidFill>
                  <a:srgbClr val="000000"/>
                </a:solidFill>
                <a:ea typeface="+mn-ea"/>
              </a:rPr>
              <a:t>can be assisted by establishing focal points for referrals within each agency or each service within an agency.</a:t>
            </a:r>
          </a:p>
          <a:p>
            <a:pPr>
              <a:defRPr/>
            </a:pPr>
            <a:endParaRPr lang="en-GB" dirty="0" smtClean="0">
              <a:solidFill>
                <a:srgbClr val="000000"/>
              </a:solidFill>
              <a:ea typeface="+mn-ea"/>
            </a:endParaRPr>
          </a:p>
          <a:p>
            <a:pPr>
              <a:buFont typeface="Arial" panose="020B0604020202020204" pitchFamily="34" charset="0"/>
              <a:buChar char="•"/>
              <a:defRPr/>
            </a:pPr>
            <a:r>
              <a:rPr lang="en-AU" dirty="0" smtClean="0">
                <a:solidFill>
                  <a:srgbClr val="000000"/>
                </a:solidFill>
                <a:ea typeface="+mn-ea"/>
              </a:rPr>
              <a:t>If </a:t>
            </a:r>
            <a:r>
              <a:rPr lang="en-AU" dirty="0">
                <a:solidFill>
                  <a:srgbClr val="000000"/>
                </a:solidFill>
                <a:ea typeface="+mn-ea"/>
              </a:rPr>
              <a:t>particular services a child requires </a:t>
            </a:r>
            <a:r>
              <a:rPr lang="en-AU" dirty="0" smtClean="0">
                <a:solidFill>
                  <a:srgbClr val="000000"/>
                </a:solidFill>
                <a:ea typeface="+mn-ea"/>
              </a:rPr>
              <a:t>is not </a:t>
            </a:r>
            <a:r>
              <a:rPr lang="en-AU" dirty="0">
                <a:solidFill>
                  <a:srgbClr val="000000"/>
                </a:solidFill>
                <a:ea typeface="+mn-ea"/>
              </a:rPr>
              <a:t>available agencies  </a:t>
            </a:r>
            <a:r>
              <a:rPr lang="en-AU" dirty="0" smtClean="0">
                <a:solidFill>
                  <a:srgbClr val="000000"/>
                </a:solidFill>
                <a:ea typeface="+mn-ea"/>
              </a:rPr>
              <a:t>and governments should </a:t>
            </a:r>
            <a:r>
              <a:rPr lang="en-AU" dirty="0">
                <a:solidFill>
                  <a:srgbClr val="000000"/>
                </a:solidFill>
                <a:ea typeface="+mn-ea"/>
              </a:rPr>
              <a:t>work together to try to fill these </a:t>
            </a:r>
            <a:r>
              <a:rPr lang="en-AU" dirty="0" smtClean="0">
                <a:solidFill>
                  <a:srgbClr val="000000"/>
                </a:solidFill>
                <a:ea typeface="+mn-ea"/>
              </a:rPr>
              <a:t>gaps. </a:t>
            </a:r>
          </a:p>
          <a:p>
            <a:pPr marL="0" indent="0">
              <a:defRPr/>
            </a:pPr>
            <a:endParaRPr lang="en-AU" dirty="0">
              <a:solidFill>
                <a:srgbClr val="000000"/>
              </a:solidFill>
              <a:ea typeface="+mn-ea"/>
            </a:endParaRPr>
          </a:p>
          <a:p>
            <a:pPr marL="0" indent="0" algn="ctr">
              <a:defRPr/>
            </a:pPr>
            <a:r>
              <a:rPr lang="en-GB" sz="1600" dirty="0">
                <a:solidFill>
                  <a:srgbClr val="000000"/>
                </a:solidFill>
              </a:rPr>
              <a:t>Case Management Guidelines: Section </a:t>
            </a:r>
            <a:r>
              <a:rPr lang="en-GB" sz="1600" dirty="0" smtClean="0">
                <a:solidFill>
                  <a:srgbClr val="000000"/>
                </a:solidFill>
              </a:rPr>
              <a:t>3</a:t>
            </a:r>
            <a:endParaRPr lang="en-GB" sz="1600" dirty="0">
              <a:solidFill>
                <a:srgbClr val="000000"/>
              </a:solidFill>
              <a:ea typeface="+mn-ea"/>
            </a:endParaRPr>
          </a:p>
          <a:p>
            <a:pPr>
              <a:defRPr/>
            </a:pPr>
            <a:endParaRPr lang="en-GB" dirty="0">
              <a:solidFill>
                <a:srgbClr val="000000"/>
              </a:solidFill>
              <a:ea typeface="+mn-ea"/>
            </a:endParaRPr>
          </a:p>
        </p:txBody>
      </p:sp>
    </p:spTree>
    <p:extLst>
      <p:ext uri="{BB962C8B-B14F-4D97-AF65-F5344CB8AC3E}">
        <p14:creationId xmlns:p14="http://schemas.microsoft.com/office/powerpoint/2010/main" val="3886552830"/>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357</TotalTime>
  <Words>2559</Words>
  <Application>Microsoft Macintosh PowerPoint</Application>
  <PresentationFormat>On-screen Show (4:3)</PresentationFormat>
  <Paragraphs>338</Paragraphs>
  <Slides>48</Slides>
  <Notes>5</Notes>
  <HiddenSlides>0</HiddenSlides>
  <MMClips>0</MMClips>
  <ScaleCrop>false</ScaleCrop>
  <HeadingPairs>
    <vt:vector size="4" baseType="variant">
      <vt:variant>
        <vt:lpstr>Theme</vt:lpstr>
      </vt:variant>
      <vt:variant>
        <vt:i4>1</vt:i4>
      </vt:variant>
      <vt:variant>
        <vt:lpstr>Slide Titles</vt:lpstr>
      </vt:variant>
      <vt:variant>
        <vt:i4>48</vt:i4>
      </vt:variant>
    </vt:vector>
  </HeadingPairs>
  <TitlesOfParts>
    <vt:vector size="49" baseType="lpstr">
      <vt:lpstr>Default Design</vt:lpstr>
      <vt:lpstr>PowerPoint Presentation</vt:lpstr>
      <vt:lpstr>PowerPoint Presentation</vt:lpstr>
      <vt:lpstr>Module Aim and Learning Outcomes</vt:lpstr>
      <vt:lpstr>Session 1: Exercise 1</vt:lpstr>
      <vt:lpstr>Implementing the Case Plan </vt:lpstr>
      <vt:lpstr>Referrals at 2 Steps of Case Management</vt:lpstr>
      <vt:lpstr>Best Practice for Referrals</vt:lpstr>
      <vt:lpstr>Developing / Strengthening Referral Mechanisms</vt:lpstr>
      <vt:lpstr>Developing / Strengthening Referral Mechanisms</vt:lpstr>
      <vt:lpstr>KEY LEARNING POINTS</vt:lpstr>
      <vt:lpstr>PowerPoint Presentation</vt:lpstr>
      <vt:lpstr>Session 1: Exercise 1</vt:lpstr>
      <vt:lpstr>Implementing the Case Plan </vt:lpstr>
      <vt:lpstr>Standard Operating Procedures</vt:lpstr>
      <vt:lpstr>KEY LEARNING POINTS</vt:lpstr>
      <vt:lpstr>PowerPoint Presentation</vt:lpstr>
      <vt:lpstr>Session 1: Exercise 3</vt:lpstr>
      <vt:lpstr>PowerPoint Presentation</vt:lpstr>
      <vt:lpstr>Challenges with information sharing</vt:lpstr>
      <vt:lpstr>Sharing Identifying Data (as part of a referral)</vt:lpstr>
      <vt:lpstr>Sharing Anonymous Data</vt:lpstr>
      <vt:lpstr>Information Sharing Protocols…</vt:lpstr>
      <vt:lpstr>Information Sharing Protocols…</vt:lpstr>
      <vt:lpstr>Information Sharing Protocols &amp; Informed Consent</vt:lpstr>
      <vt:lpstr>Purpose of Information Sharing Protocols</vt:lpstr>
      <vt:lpstr>What is Included in an ISP? </vt:lpstr>
      <vt:lpstr>KEY LEARNING POINTS</vt:lpstr>
      <vt:lpstr>PowerPoint Presentation</vt:lpstr>
      <vt:lpstr>Session 2: Exercise 1</vt:lpstr>
      <vt:lpstr>Negotiation…</vt:lpstr>
      <vt:lpstr>PowerPoint Presentation</vt:lpstr>
      <vt:lpstr>PowerPoint Presentation</vt:lpstr>
      <vt:lpstr>Negotiation…</vt:lpstr>
      <vt:lpstr>Negotiation</vt:lpstr>
      <vt:lpstr>KEY LEARNING POINTS</vt:lpstr>
      <vt:lpstr>PowerPoint Presentation</vt:lpstr>
      <vt:lpstr>Session 2: Exercise 2</vt:lpstr>
      <vt:lpstr>Advocacy</vt:lpstr>
      <vt:lpstr>Advocacy Activities for Caseworkers</vt:lpstr>
      <vt:lpstr>Advocacy Activity: Representing a Case to Those in Power</vt:lpstr>
      <vt:lpstr>KEY LEARNING POINTS</vt:lpstr>
      <vt:lpstr>PowerPoint Presentation</vt:lpstr>
      <vt:lpstr>Session 2: Exercise 3</vt:lpstr>
      <vt:lpstr>PowerPoint Presentation</vt:lpstr>
      <vt:lpstr>TEACH MODEL PRACTICE</vt:lpstr>
      <vt:lpstr>KEY LEARNING POINTS</vt:lpstr>
      <vt:lpstr>PowerPoint Presentation</vt:lpstr>
      <vt:lpstr>Module Aim and Learning Outcomes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Implementing the Case Plan</dc:title>
  <dc:creator>Camilla Jones</dc:creator>
  <cp:lastModifiedBy>Sandra Maignant</cp:lastModifiedBy>
  <cp:revision>22</cp:revision>
  <dcterms:created xsi:type="dcterms:W3CDTF">2014-02-04T13:14:10Z</dcterms:created>
  <dcterms:modified xsi:type="dcterms:W3CDTF">2014-06-06T15:56:08Z</dcterms:modified>
</cp:coreProperties>
</file>