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4"/>
  </p:notesMasterIdLst>
  <p:sldIdLst>
    <p:sldId id="257" r:id="rId2"/>
    <p:sldId id="259" r:id="rId3"/>
    <p:sldId id="258" r:id="rId4"/>
    <p:sldId id="309" r:id="rId5"/>
    <p:sldId id="308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1" r:id="rId21"/>
    <p:sldId id="268" r:id="rId22"/>
    <p:sldId id="271" r:id="rId23"/>
    <p:sldId id="320" r:id="rId24"/>
    <p:sldId id="272" r:id="rId25"/>
    <p:sldId id="319" r:id="rId26"/>
    <p:sldId id="321" r:id="rId27"/>
    <p:sldId id="318" r:id="rId28"/>
    <p:sldId id="274" r:id="rId29"/>
    <p:sldId id="302" r:id="rId30"/>
    <p:sldId id="275" r:id="rId31"/>
    <p:sldId id="276" r:id="rId32"/>
    <p:sldId id="277" r:id="rId33"/>
    <p:sldId id="278" r:id="rId34"/>
    <p:sldId id="303" r:id="rId35"/>
    <p:sldId id="279" r:id="rId36"/>
    <p:sldId id="280" r:id="rId37"/>
    <p:sldId id="304" r:id="rId38"/>
    <p:sldId id="281" r:id="rId39"/>
    <p:sldId id="282" r:id="rId40"/>
    <p:sldId id="283" r:id="rId41"/>
    <p:sldId id="284" r:id="rId42"/>
    <p:sldId id="305" r:id="rId43"/>
    <p:sldId id="285" r:id="rId44"/>
    <p:sldId id="286" r:id="rId45"/>
    <p:sldId id="287" r:id="rId46"/>
    <p:sldId id="288" r:id="rId47"/>
    <p:sldId id="289" r:id="rId48"/>
    <p:sldId id="290" r:id="rId49"/>
    <p:sldId id="291" r:id="rId50"/>
    <p:sldId id="292" r:id="rId51"/>
    <p:sldId id="306" r:id="rId52"/>
    <p:sldId id="307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88" autoAdjust="0"/>
    <p:restoredTop sz="94653" autoAdjust="0"/>
  </p:normalViewPr>
  <p:slideViewPr>
    <p:cSldViewPr>
      <p:cViewPr varScale="1">
        <p:scale>
          <a:sx n="89" d="100"/>
          <a:sy n="89" d="100"/>
        </p:scale>
        <p:origin x="-14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121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notesMaster" Target="notesMasters/notesMaster1.xml"/><Relationship Id="rId55" Type="http://schemas.openxmlformats.org/officeDocument/2006/relationships/printerSettings" Target="printerSettings/printerSettings1.bin"/><Relationship Id="rId56" Type="http://schemas.openxmlformats.org/officeDocument/2006/relationships/presProps" Target="presProps.xml"/><Relationship Id="rId57" Type="http://schemas.openxmlformats.org/officeDocument/2006/relationships/viewProps" Target="viewProps.xml"/><Relationship Id="rId58" Type="http://schemas.openxmlformats.org/officeDocument/2006/relationships/theme" Target="theme/theme1.xml"/><Relationship Id="rId5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076784-DEBF-4D1D-9BBB-25E0583374DB}" type="doc">
      <dgm:prSet loTypeId="urn:microsoft.com/office/officeart/2005/8/layout/equation1" loCatId="relationship" qsTypeId="urn:microsoft.com/office/officeart/2005/8/quickstyle/simple1" qsCatId="simple" csTypeId="urn:microsoft.com/office/officeart/2005/8/colors/accent2_2" csCatId="accent2" phldr="1"/>
      <dgm:spPr/>
    </dgm:pt>
    <dgm:pt modelId="{6F95F245-9616-44A7-8CF5-C5739D12155A}">
      <dgm:prSet phldrT="[Text]" custT="1"/>
      <dgm:spPr/>
      <dgm:t>
        <a:bodyPr/>
        <a:lstStyle/>
        <a:p>
          <a:r>
            <a:rPr lang="en-US" sz="2000" dirty="0" smtClean="0"/>
            <a:t>Child with disability 2</a:t>
          </a:r>
          <a:endParaRPr lang="en-US" sz="2000" dirty="0"/>
        </a:p>
      </dgm:t>
    </dgm:pt>
    <dgm:pt modelId="{A8E04223-B046-413C-9A3D-596F6024059B}" type="parTrans" cxnId="{7BED9A9D-65B6-42F1-93EC-04C5F7D25AEF}">
      <dgm:prSet/>
      <dgm:spPr/>
      <dgm:t>
        <a:bodyPr/>
        <a:lstStyle/>
        <a:p>
          <a:endParaRPr lang="en-US"/>
        </a:p>
      </dgm:t>
    </dgm:pt>
    <dgm:pt modelId="{B84BED7F-CB09-4DB4-9CA2-D42128AF2BC5}" type="sibTrans" cxnId="{7BED9A9D-65B6-42F1-93EC-04C5F7D25AEF}">
      <dgm:prSet/>
      <dgm:spPr/>
      <dgm:t>
        <a:bodyPr/>
        <a:lstStyle/>
        <a:p>
          <a:endParaRPr lang="en-US"/>
        </a:p>
      </dgm:t>
    </dgm:pt>
    <dgm:pt modelId="{E3C491FC-A0B6-4CF9-91F8-70B0BD644A2A}">
      <dgm:prSet phldrT="[Text]" custT="1"/>
      <dgm:spPr/>
      <dgm:t>
        <a:bodyPr/>
        <a:lstStyle/>
        <a:p>
          <a:r>
            <a:rPr lang="en-US" sz="2400" dirty="0" smtClean="0"/>
            <a:t>Sex worker</a:t>
          </a:r>
          <a:endParaRPr lang="en-US" sz="2400" dirty="0"/>
        </a:p>
      </dgm:t>
    </dgm:pt>
    <dgm:pt modelId="{2ED7998F-7BF8-4548-9BDB-7DC03FE273AB}" type="parTrans" cxnId="{7AA56FD1-F01D-4F8C-B2F0-44DD7F8EF3A9}">
      <dgm:prSet/>
      <dgm:spPr/>
      <dgm:t>
        <a:bodyPr/>
        <a:lstStyle/>
        <a:p>
          <a:endParaRPr lang="en-US"/>
        </a:p>
      </dgm:t>
    </dgm:pt>
    <dgm:pt modelId="{11CC2119-CBE3-4498-A4F6-186EC9CED9EF}" type="sibTrans" cxnId="{7AA56FD1-F01D-4F8C-B2F0-44DD7F8EF3A9}">
      <dgm:prSet/>
      <dgm:spPr/>
      <dgm:t>
        <a:bodyPr/>
        <a:lstStyle/>
        <a:p>
          <a:endParaRPr lang="en-US"/>
        </a:p>
      </dgm:t>
    </dgm:pt>
    <dgm:pt modelId="{6D048BD7-2678-4700-B7B6-376E11974401}">
      <dgm:prSet phldrT="[Text]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High Risk</a:t>
          </a:r>
          <a:endParaRPr lang="en-US" dirty="0">
            <a:solidFill>
              <a:schemeClr val="tx1"/>
            </a:solidFill>
          </a:endParaRPr>
        </a:p>
      </dgm:t>
    </dgm:pt>
    <dgm:pt modelId="{6230A648-9C13-4E6C-AD87-3B83B4358FE8}" type="parTrans" cxnId="{E2107493-F096-42BC-B77C-ABCA5CEF126C}">
      <dgm:prSet/>
      <dgm:spPr/>
      <dgm:t>
        <a:bodyPr/>
        <a:lstStyle/>
        <a:p>
          <a:endParaRPr lang="en-US"/>
        </a:p>
      </dgm:t>
    </dgm:pt>
    <dgm:pt modelId="{B8E806E8-54DC-4C25-8253-1314713545E1}" type="sibTrans" cxnId="{E2107493-F096-42BC-B77C-ABCA5CEF126C}">
      <dgm:prSet/>
      <dgm:spPr/>
      <dgm:t>
        <a:bodyPr/>
        <a:lstStyle/>
        <a:p>
          <a:endParaRPr lang="en-US"/>
        </a:p>
      </dgm:t>
    </dgm:pt>
    <dgm:pt modelId="{8F34E3F7-A033-426E-99E9-91556CFB5449}">
      <dgm:prSet custT="1"/>
      <dgm:spPr/>
      <dgm:t>
        <a:bodyPr/>
        <a:lstStyle/>
        <a:p>
          <a:r>
            <a:rPr lang="en-US" sz="1800" dirty="0" smtClean="0"/>
            <a:t>Separated</a:t>
          </a:r>
          <a:endParaRPr lang="en-US" sz="1600" dirty="0"/>
        </a:p>
      </dgm:t>
    </dgm:pt>
    <dgm:pt modelId="{8F16783D-B181-4FF1-B59D-9C818341AC53}" type="parTrans" cxnId="{F8634372-D8A5-4B60-979C-02E49FA94193}">
      <dgm:prSet/>
      <dgm:spPr/>
      <dgm:t>
        <a:bodyPr/>
        <a:lstStyle/>
        <a:p>
          <a:endParaRPr lang="en-US"/>
        </a:p>
      </dgm:t>
    </dgm:pt>
    <dgm:pt modelId="{A4F85A1D-6654-429D-B9AF-70022CBDDD36}" type="sibTrans" cxnId="{F8634372-D8A5-4B60-979C-02E49FA94193}">
      <dgm:prSet/>
      <dgm:spPr/>
      <dgm:t>
        <a:bodyPr/>
        <a:lstStyle/>
        <a:p>
          <a:endParaRPr lang="en-US"/>
        </a:p>
      </dgm:t>
    </dgm:pt>
    <dgm:pt modelId="{19EC20E1-88D5-481E-A98A-7A28C6C643FC}" type="pres">
      <dgm:prSet presAssocID="{CD076784-DEBF-4D1D-9BBB-25E0583374DB}" presName="linearFlow" presStyleCnt="0">
        <dgm:presLayoutVars>
          <dgm:dir/>
          <dgm:resizeHandles val="exact"/>
        </dgm:presLayoutVars>
      </dgm:prSet>
      <dgm:spPr/>
    </dgm:pt>
    <dgm:pt modelId="{CFEDF400-5ABA-4DD0-B72E-FC3B06E1A938}" type="pres">
      <dgm:prSet presAssocID="{6F95F245-9616-44A7-8CF5-C5739D12155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31C19D-4FE4-4498-90F9-8B74A0201B11}" type="pres">
      <dgm:prSet presAssocID="{B84BED7F-CB09-4DB4-9CA2-D42128AF2BC5}" presName="spacerL" presStyleCnt="0"/>
      <dgm:spPr/>
    </dgm:pt>
    <dgm:pt modelId="{F9015044-64D7-4763-BE10-715C40F76660}" type="pres">
      <dgm:prSet presAssocID="{B84BED7F-CB09-4DB4-9CA2-D42128AF2BC5}" presName="sibTrans" presStyleLbl="sibTrans2D1" presStyleIdx="0" presStyleCnt="3"/>
      <dgm:spPr/>
      <dgm:t>
        <a:bodyPr/>
        <a:lstStyle/>
        <a:p>
          <a:endParaRPr lang="en-US"/>
        </a:p>
      </dgm:t>
    </dgm:pt>
    <dgm:pt modelId="{8F08693A-A965-4B7D-9577-61CD67831D1D}" type="pres">
      <dgm:prSet presAssocID="{B84BED7F-CB09-4DB4-9CA2-D42128AF2BC5}" presName="spacerR" presStyleCnt="0"/>
      <dgm:spPr/>
    </dgm:pt>
    <dgm:pt modelId="{DF55F9D1-86AA-4382-AF0E-04C052707D27}" type="pres">
      <dgm:prSet presAssocID="{E3C491FC-A0B6-4CF9-91F8-70B0BD644A2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8AC05A-881C-4169-AA0F-7DB55CDA171D}" type="pres">
      <dgm:prSet presAssocID="{11CC2119-CBE3-4498-A4F6-186EC9CED9EF}" presName="spacerL" presStyleCnt="0"/>
      <dgm:spPr/>
    </dgm:pt>
    <dgm:pt modelId="{B7EA6F90-CE24-49F3-BDD7-0485BC705D92}" type="pres">
      <dgm:prSet presAssocID="{11CC2119-CBE3-4498-A4F6-186EC9CED9EF}" presName="sibTrans" presStyleLbl="sibTrans2D1" presStyleIdx="1" presStyleCnt="3"/>
      <dgm:spPr/>
      <dgm:t>
        <a:bodyPr/>
        <a:lstStyle/>
        <a:p>
          <a:endParaRPr lang="en-US"/>
        </a:p>
      </dgm:t>
    </dgm:pt>
    <dgm:pt modelId="{B1D9F899-0C9C-41A9-B6CC-41576FE32892}" type="pres">
      <dgm:prSet presAssocID="{11CC2119-CBE3-4498-A4F6-186EC9CED9EF}" presName="spacerR" presStyleCnt="0"/>
      <dgm:spPr/>
    </dgm:pt>
    <dgm:pt modelId="{DFECBBAF-156C-42FB-8FBE-8B00796195BC}" type="pres">
      <dgm:prSet presAssocID="{8F34E3F7-A033-426E-99E9-91556CFB544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61334C-2C31-4C01-8F52-A33A44D4FAED}" type="pres">
      <dgm:prSet presAssocID="{A4F85A1D-6654-429D-B9AF-70022CBDDD36}" presName="spacerL" presStyleCnt="0"/>
      <dgm:spPr/>
    </dgm:pt>
    <dgm:pt modelId="{4EFC2FC3-3995-4CC5-AF62-01DE98C7BE49}" type="pres">
      <dgm:prSet presAssocID="{A4F85A1D-6654-429D-B9AF-70022CBDDD36}" presName="sibTrans" presStyleLbl="sibTrans2D1" presStyleIdx="2" presStyleCnt="3"/>
      <dgm:spPr/>
      <dgm:t>
        <a:bodyPr/>
        <a:lstStyle/>
        <a:p>
          <a:endParaRPr lang="en-US"/>
        </a:p>
      </dgm:t>
    </dgm:pt>
    <dgm:pt modelId="{F991BB77-0AB8-41F9-A1ED-CCD68B316B87}" type="pres">
      <dgm:prSet presAssocID="{A4F85A1D-6654-429D-B9AF-70022CBDDD36}" presName="spacerR" presStyleCnt="0"/>
      <dgm:spPr/>
    </dgm:pt>
    <dgm:pt modelId="{FA02FCB9-840D-423B-A679-0E508D4A96D1}" type="pres">
      <dgm:prSet presAssocID="{6D048BD7-2678-4700-B7B6-376E1197440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99B05D-487C-401C-B990-CF9ED3C0D281}" type="presOf" srcId="{6F95F245-9616-44A7-8CF5-C5739D12155A}" destId="{CFEDF400-5ABA-4DD0-B72E-FC3B06E1A938}" srcOrd="0" destOrd="0" presId="urn:microsoft.com/office/officeart/2005/8/layout/equation1"/>
    <dgm:cxn modelId="{46B646F2-A8E3-422E-BACD-39D7E6F9B4BA}" type="presOf" srcId="{CD076784-DEBF-4D1D-9BBB-25E0583374DB}" destId="{19EC20E1-88D5-481E-A98A-7A28C6C643FC}" srcOrd="0" destOrd="0" presId="urn:microsoft.com/office/officeart/2005/8/layout/equation1"/>
    <dgm:cxn modelId="{7AA56FD1-F01D-4F8C-B2F0-44DD7F8EF3A9}" srcId="{CD076784-DEBF-4D1D-9BBB-25E0583374DB}" destId="{E3C491FC-A0B6-4CF9-91F8-70B0BD644A2A}" srcOrd="1" destOrd="0" parTransId="{2ED7998F-7BF8-4548-9BDB-7DC03FE273AB}" sibTransId="{11CC2119-CBE3-4498-A4F6-186EC9CED9EF}"/>
    <dgm:cxn modelId="{71AF654F-5128-40AF-AD25-05C67B4B07BB}" type="presOf" srcId="{6D048BD7-2678-4700-B7B6-376E11974401}" destId="{FA02FCB9-840D-423B-A679-0E508D4A96D1}" srcOrd="0" destOrd="0" presId="urn:microsoft.com/office/officeart/2005/8/layout/equation1"/>
    <dgm:cxn modelId="{E2107493-F096-42BC-B77C-ABCA5CEF126C}" srcId="{CD076784-DEBF-4D1D-9BBB-25E0583374DB}" destId="{6D048BD7-2678-4700-B7B6-376E11974401}" srcOrd="3" destOrd="0" parTransId="{6230A648-9C13-4E6C-AD87-3B83B4358FE8}" sibTransId="{B8E806E8-54DC-4C25-8253-1314713545E1}"/>
    <dgm:cxn modelId="{EE3D0B9D-09C7-4195-A826-5510C953875F}" type="presOf" srcId="{A4F85A1D-6654-429D-B9AF-70022CBDDD36}" destId="{4EFC2FC3-3995-4CC5-AF62-01DE98C7BE49}" srcOrd="0" destOrd="0" presId="urn:microsoft.com/office/officeart/2005/8/layout/equation1"/>
    <dgm:cxn modelId="{C23D3BCB-40D4-4FCD-85E7-1376795152EC}" type="presOf" srcId="{11CC2119-CBE3-4498-A4F6-186EC9CED9EF}" destId="{B7EA6F90-CE24-49F3-BDD7-0485BC705D92}" srcOrd="0" destOrd="0" presId="urn:microsoft.com/office/officeart/2005/8/layout/equation1"/>
    <dgm:cxn modelId="{F8634372-D8A5-4B60-979C-02E49FA94193}" srcId="{CD076784-DEBF-4D1D-9BBB-25E0583374DB}" destId="{8F34E3F7-A033-426E-99E9-91556CFB5449}" srcOrd="2" destOrd="0" parTransId="{8F16783D-B181-4FF1-B59D-9C818341AC53}" sibTransId="{A4F85A1D-6654-429D-B9AF-70022CBDDD36}"/>
    <dgm:cxn modelId="{7BED9A9D-65B6-42F1-93EC-04C5F7D25AEF}" srcId="{CD076784-DEBF-4D1D-9BBB-25E0583374DB}" destId="{6F95F245-9616-44A7-8CF5-C5739D12155A}" srcOrd="0" destOrd="0" parTransId="{A8E04223-B046-413C-9A3D-596F6024059B}" sibTransId="{B84BED7F-CB09-4DB4-9CA2-D42128AF2BC5}"/>
    <dgm:cxn modelId="{74A39964-91F3-4C71-AE46-04BC43A21DAC}" type="presOf" srcId="{E3C491FC-A0B6-4CF9-91F8-70B0BD644A2A}" destId="{DF55F9D1-86AA-4382-AF0E-04C052707D27}" srcOrd="0" destOrd="0" presId="urn:microsoft.com/office/officeart/2005/8/layout/equation1"/>
    <dgm:cxn modelId="{2474A946-D0EE-4DBF-82C8-6EA752D06828}" type="presOf" srcId="{8F34E3F7-A033-426E-99E9-91556CFB5449}" destId="{DFECBBAF-156C-42FB-8FBE-8B00796195BC}" srcOrd="0" destOrd="0" presId="urn:microsoft.com/office/officeart/2005/8/layout/equation1"/>
    <dgm:cxn modelId="{E03FD6CC-CC3C-43C9-B3E8-BE01F6D717F9}" type="presOf" srcId="{B84BED7F-CB09-4DB4-9CA2-D42128AF2BC5}" destId="{F9015044-64D7-4763-BE10-715C40F76660}" srcOrd="0" destOrd="0" presId="urn:microsoft.com/office/officeart/2005/8/layout/equation1"/>
    <dgm:cxn modelId="{E4D8D272-8792-47D1-BF9E-222FC08BFBB1}" type="presParOf" srcId="{19EC20E1-88D5-481E-A98A-7A28C6C643FC}" destId="{CFEDF400-5ABA-4DD0-B72E-FC3B06E1A938}" srcOrd="0" destOrd="0" presId="urn:microsoft.com/office/officeart/2005/8/layout/equation1"/>
    <dgm:cxn modelId="{15BA0AD9-747E-4D26-BB4B-093BA3517F39}" type="presParOf" srcId="{19EC20E1-88D5-481E-A98A-7A28C6C643FC}" destId="{3F31C19D-4FE4-4498-90F9-8B74A0201B11}" srcOrd="1" destOrd="0" presId="urn:microsoft.com/office/officeart/2005/8/layout/equation1"/>
    <dgm:cxn modelId="{583011EA-7D6F-4DB6-A78E-F1BB3A298957}" type="presParOf" srcId="{19EC20E1-88D5-481E-A98A-7A28C6C643FC}" destId="{F9015044-64D7-4763-BE10-715C40F76660}" srcOrd="2" destOrd="0" presId="urn:microsoft.com/office/officeart/2005/8/layout/equation1"/>
    <dgm:cxn modelId="{639B18C7-4A25-4386-93A8-42CACBDF022D}" type="presParOf" srcId="{19EC20E1-88D5-481E-A98A-7A28C6C643FC}" destId="{8F08693A-A965-4B7D-9577-61CD67831D1D}" srcOrd="3" destOrd="0" presId="urn:microsoft.com/office/officeart/2005/8/layout/equation1"/>
    <dgm:cxn modelId="{EB56491F-2EEB-405D-9724-953A465E2158}" type="presParOf" srcId="{19EC20E1-88D5-481E-A98A-7A28C6C643FC}" destId="{DF55F9D1-86AA-4382-AF0E-04C052707D27}" srcOrd="4" destOrd="0" presId="urn:microsoft.com/office/officeart/2005/8/layout/equation1"/>
    <dgm:cxn modelId="{796571B7-E075-4467-A5CA-2BE01AD65CDE}" type="presParOf" srcId="{19EC20E1-88D5-481E-A98A-7A28C6C643FC}" destId="{8D8AC05A-881C-4169-AA0F-7DB55CDA171D}" srcOrd="5" destOrd="0" presId="urn:microsoft.com/office/officeart/2005/8/layout/equation1"/>
    <dgm:cxn modelId="{1340631E-0A54-4DC0-B916-457DEB55E38C}" type="presParOf" srcId="{19EC20E1-88D5-481E-A98A-7A28C6C643FC}" destId="{B7EA6F90-CE24-49F3-BDD7-0485BC705D92}" srcOrd="6" destOrd="0" presId="urn:microsoft.com/office/officeart/2005/8/layout/equation1"/>
    <dgm:cxn modelId="{666457D3-A621-4F0F-9C0F-6EDCF0881B96}" type="presParOf" srcId="{19EC20E1-88D5-481E-A98A-7A28C6C643FC}" destId="{B1D9F899-0C9C-41A9-B6CC-41576FE32892}" srcOrd="7" destOrd="0" presId="urn:microsoft.com/office/officeart/2005/8/layout/equation1"/>
    <dgm:cxn modelId="{A0DD89B0-81E6-401F-9BCE-4F90CC43DF04}" type="presParOf" srcId="{19EC20E1-88D5-481E-A98A-7A28C6C643FC}" destId="{DFECBBAF-156C-42FB-8FBE-8B00796195BC}" srcOrd="8" destOrd="0" presId="urn:microsoft.com/office/officeart/2005/8/layout/equation1"/>
    <dgm:cxn modelId="{7CB78F74-3CD5-44F0-98FB-D372795A94C0}" type="presParOf" srcId="{19EC20E1-88D5-481E-A98A-7A28C6C643FC}" destId="{A061334C-2C31-4C01-8F52-A33A44D4FAED}" srcOrd="9" destOrd="0" presId="urn:microsoft.com/office/officeart/2005/8/layout/equation1"/>
    <dgm:cxn modelId="{6F8729C5-640B-4515-A91B-030C0BCD96B9}" type="presParOf" srcId="{19EC20E1-88D5-481E-A98A-7A28C6C643FC}" destId="{4EFC2FC3-3995-4CC5-AF62-01DE98C7BE49}" srcOrd="10" destOrd="0" presId="urn:microsoft.com/office/officeart/2005/8/layout/equation1"/>
    <dgm:cxn modelId="{E9568B56-39F1-44DE-91E4-995F8E016672}" type="presParOf" srcId="{19EC20E1-88D5-481E-A98A-7A28C6C643FC}" destId="{F991BB77-0AB8-41F9-A1ED-CCD68B316B87}" srcOrd="11" destOrd="0" presId="urn:microsoft.com/office/officeart/2005/8/layout/equation1"/>
    <dgm:cxn modelId="{FE57C706-C06D-4893-B05A-21EF32950A2E}" type="presParOf" srcId="{19EC20E1-88D5-481E-A98A-7A28C6C643FC}" destId="{FA02FCB9-840D-423B-A679-0E508D4A96D1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225FC5-4E21-4493-AC84-C033C6E35808}" type="doc">
      <dgm:prSet loTypeId="urn:microsoft.com/office/officeart/2005/8/layout/equation1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5ECBA6E7-D449-4E6B-ACA5-D518E8A3932E}">
      <dgm:prSet phldrT="[Text]"/>
      <dgm:spPr/>
      <dgm:t>
        <a:bodyPr/>
        <a:lstStyle/>
        <a:p>
          <a:r>
            <a:rPr lang="en-US" dirty="0" smtClean="0"/>
            <a:t>Child with disability 1</a:t>
          </a:r>
          <a:endParaRPr lang="en-US" dirty="0"/>
        </a:p>
      </dgm:t>
    </dgm:pt>
    <dgm:pt modelId="{35264C9B-81CA-49EF-98E5-1B92D4152DFE}" type="parTrans" cxnId="{D3E1004A-054C-4A9B-A963-ECA7864D77A5}">
      <dgm:prSet/>
      <dgm:spPr/>
      <dgm:t>
        <a:bodyPr/>
        <a:lstStyle/>
        <a:p>
          <a:endParaRPr lang="en-US"/>
        </a:p>
      </dgm:t>
    </dgm:pt>
    <dgm:pt modelId="{7012D083-091C-4E11-8D91-8FB053A87768}" type="sibTrans" cxnId="{D3E1004A-054C-4A9B-A963-ECA7864D77A5}">
      <dgm:prSet/>
      <dgm:spPr/>
      <dgm:t>
        <a:bodyPr/>
        <a:lstStyle/>
        <a:p>
          <a:endParaRPr lang="en-US"/>
        </a:p>
      </dgm:t>
    </dgm:pt>
    <dgm:pt modelId="{02D38B0F-C8DB-4F91-849E-F2B039C7A7FA}">
      <dgm:prSet phldrT="[Text]"/>
      <dgm:spPr>
        <a:noFill/>
        <a:ln>
          <a:solidFill>
            <a:srgbClr val="FFC000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Low Risk</a:t>
          </a:r>
          <a:endParaRPr lang="en-US" dirty="0">
            <a:solidFill>
              <a:schemeClr val="tx1"/>
            </a:solidFill>
          </a:endParaRPr>
        </a:p>
      </dgm:t>
    </dgm:pt>
    <dgm:pt modelId="{2094D960-6295-4B8E-B5E1-7B657CF7106F}" type="parTrans" cxnId="{FC95BF7F-5C6A-464E-8565-090A31E81329}">
      <dgm:prSet/>
      <dgm:spPr/>
      <dgm:t>
        <a:bodyPr/>
        <a:lstStyle/>
        <a:p>
          <a:endParaRPr lang="en-US"/>
        </a:p>
      </dgm:t>
    </dgm:pt>
    <dgm:pt modelId="{650AB974-1967-4CA1-8AA3-31E6EC00E0DF}" type="sibTrans" cxnId="{FC95BF7F-5C6A-464E-8565-090A31E81329}">
      <dgm:prSet/>
      <dgm:spPr/>
      <dgm:t>
        <a:bodyPr/>
        <a:lstStyle/>
        <a:p>
          <a:endParaRPr lang="en-US"/>
        </a:p>
      </dgm:t>
    </dgm:pt>
    <dgm:pt modelId="{26B04040-BEE1-4370-983E-E0D820CE2FF6}">
      <dgm:prSet/>
      <dgm:spPr>
        <a:solidFill>
          <a:srgbClr val="00B050"/>
        </a:solidFill>
      </dgm:spPr>
      <dgm:t>
        <a:bodyPr/>
        <a:lstStyle/>
        <a:p>
          <a:r>
            <a:rPr lang="en-GB" dirty="0" smtClean="0"/>
            <a:t>Going to school</a:t>
          </a:r>
          <a:endParaRPr lang="en-GB" dirty="0"/>
        </a:p>
      </dgm:t>
    </dgm:pt>
    <dgm:pt modelId="{F774FB3C-DCFB-43AB-886D-EA283FF47CFA}" type="parTrans" cxnId="{05991931-6969-4E8D-9B18-9F733B1BB96B}">
      <dgm:prSet/>
      <dgm:spPr/>
      <dgm:t>
        <a:bodyPr/>
        <a:lstStyle/>
        <a:p>
          <a:endParaRPr lang="en-GB"/>
        </a:p>
      </dgm:t>
    </dgm:pt>
    <dgm:pt modelId="{09FDA682-4303-413F-B938-064A913CE20D}" type="sibTrans" cxnId="{05991931-6969-4E8D-9B18-9F733B1BB96B}">
      <dgm:prSet/>
      <dgm:spPr/>
      <dgm:t>
        <a:bodyPr/>
        <a:lstStyle/>
        <a:p>
          <a:endParaRPr lang="en-US"/>
        </a:p>
      </dgm:t>
    </dgm:pt>
    <dgm:pt modelId="{191D18EB-D335-4E27-A27D-91913DA0FB9A}">
      <dgm:prSet/>
      <dgm:spPr>
        <a:solidFill>
          <a:srgbClr val="00B050"/>
        </a:solidFill>
      </dgm:spPr>
      <dgm:t>
        <a:bodyPr/>
        <a:lstStyle/>
        <a:p>
          <a:r>
            <a:rPr lang="en-GB" dirty="0" smtClean="0"/>
            <a:t>Caring parents</a:t>
          </a:r>
          <a:endParaRPr lang="en-GB" dirty="0"/>
        </a:p>
      </dgm:t>
    </dgm:pt>
    <dgm:pt modelId="{CEDD638C-621B-4E94-A71F-D19F8BBC3926}" type="parTrans" cxnId="{0670BACA-2726-47DF-B0EB-0E0597A09EE0}">
      <dgm:prSet/>
      <dgm:spPr/>
      <dgm:t>
        <a:bodyPr/>
        <a:lstStyle/>
        <a:p>
          <a:endParaRPr lang="en-GB"/>
        </a:p>
      </dgm:t>
    </dgm:pt>
    <dgm:pt modelId="{EF677012-8A83-416A-B1B6-DEC281C9AD07}" type="sibTrans" cxnId="{0670BACA-2726-47DF-B0EB-0E0597A09EE0}">
      <dgm:prSet/>
      <dgm:spPr/>
      <dgm:t>
        <a:bodyPr/>
        <a:lstStyle/>
        <a:p>
          <a:endParaRPr lang="en-US"/>
        </a:p>
      </dgm:t>
    </dgm:pt>
    <dgm:pt modelId="{C23B5EB9-878D-479C-8B69-3C24B0B8DA9F}" type="pres">
      <dgm:prSet presAssocID="{0D225FC5-4E21-4493-AC84-C033C6E3580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84959E70-2E3D-4D14-9D6D-71BA2ED723D5}" type="pres">
      <dgm:prSet presAssocID="{5ECBA6E7-D449-4E6B-ACA5-D518E8A3932E}" presName="node" presStyleLbl="node1" presStyleIdx="0" presStyleCnt="4" custScaleX="113054" custScaleY="1092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574802-055E-4338-B919-C786BBDBF96E}" type="pres">
      <dgm:prSet presAssocID="{7012D083-091C-4E11-8D91-8FB053A87768}" presName="spacerL" presStyleCnt="0"/>
      <dgm:spPr/>
    </dgm:pt>
    <dgm:pt modelId="{39B9EBBF-36B0-4AB2-A3DB-E390E3F377E7}" type="pres">
      <dgm:prSet presAssocID="{7012D083-091C-4E11-8D91-8FB053A8776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D80111D8-92A0-4A29-BE29-0964DA5813C6}" type="pres">
      <dgm:prSet presAssocID="{7012D083-091C-4E11-8D91-8FB053A87768}" presName="spacerR" presStyleCnt="0"/>
      <dgm:spPr/>
    </dgm:pt>
    <dgm:pt modelId="{3A4FBB74-C760-46A5-AC9B-68F1F57C9F7D}" type="pres">
      <dgm:prSet presAssocID="{02D38B0F-C8DB-4F91-849E-F2B039C7A7FA}" presName="node" presStyleLbl="node1" presStyleIdx="1" presStyleCnt="4" custLinFactX="316877" custLinFactNeighborX="400000" custLinFactNeighborY="-41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272763-6790-443A-BD0B-0B6BAB1A64C6}" type="pres">
      <dgm:prSet presAssocID="{650AB974-1967-4CA1-8AA3-31E6EC00E0DF}" presName="spacerL" presStyleCnt="0"/>
      <dgm:spPr/>
    </dgm:pt>
    <dgm:pt modelId="{B9ED06F4-9147-4E65-9F79-744EB1EE8B4E}" type="pres">
      <dgm:prSet presAssocID="{650AB974-1967-4CA1-8AA3-31E6EC00E0DF}" presName="sibTrans" presStyleLbl="sibTrans2D1" presStyleIdx="1" presStyleCnt="3"/>
      <dgm:spPr/>
      <dgm:t>
        <a:bodyPr/>
        <a:lstStyle/>
        <a:p>
          <a:endParaRPr lang="en-GB"/>
        </a:p>
      </dgm:t>
    </dgm:pt>
    <dgm:pt modelId="{366CD180-80E8-4925-8392-E1512BE26677}" type="pres">
      <dgm:prSet presAssocID="{650AB974-1967-4CA1-8AA3-31E6EC00E0DF}" presName="spacerR" presStyleCnt="0"/>
      <dgm:spPr/>
    </dgm:pt>
    <dgm:pt modelId="{9CDD6787-754B-46C7-8A22-FC93ECC42D1C}" type="pres">
      <dgm:prSet presAssocID="{26B04040-BEE1-4370-983E-E0D820CE2FF6}" presName="node" presStyleLbl="node1" presStyleIdx="2" presStyleCnt="4" custLinFactX="-158268" custLinFactNeighborX="-200000" custLinFactNeighborY="-353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7440DAC-A9D5-49FA-A6AF-1728208E5F06}" type="pres">
      <dgm:prSet presAssocID="{09FDA682-4303-413F-B938-064A913CE20D}" presName="spacerL" presStyleCnt="0"/>
      <dgm:spPr/>
    </dgm:pt>
    <dgm:pt modelId="{6FB2FDCF-5ADE-4DE3-946D-1A6F54C9DFD6}" type="pres">
      <dgm:prSet presAssocID="{09FDA682-4303-413F-B938-064A913CE20D}" presName="sibTrans" presStyleLbl="sibTrans2D1" presStyleIdx="2" presStyleCnt="3"/>
      <dgm:spPr/>
      <dgm:t>
        <a:bodyPr/>
        <a:lstStyle/>
        <a:p>
          <a:endParaRPr lang="en-GB"/>
        </a:p>
      </dgm:t>
    </dgm:pt>
    <dgm:pt modelId="{97C2B83A-7DFB-4F15-AA83-03106040B10E}" type="pres">
      <dgm:prSet presAssocID="{09FDA682-4303-413F-B938-064A913CE20D}" presName="spacerR" presStyleCnt="0"/>
      <dgm:spPr/>
    </dgm:pt>
    <dgm:pt modelId="{74180359-EE47-47D7-A188-F35AC1096D69}" type="pres">
      <dgm:prSet presAssocID="{191D18EB-D335-4E27-A27D-91913DA0FB9A}" presName="node" presStyleLbl="node1" presStyleIdx="3" presStyleCnt="4" custLinFactX="-159566" custLinFactNeighborX="-200000" custLinFactNeighborY="-416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C95BF7F-5C6A-464E-8565-090A31E81329}" srcId="{0D225FC5-4E21-4493-AC84-C033C6E35808}" destId="{02D38B0F-C8DB-4F91-849E-F2B039C7A7FA}" srcOrd="1" destOrd="0" parTransId="{2094D960-6295-4B8E-B5E1-7B657CF7106F}" sibTransId="{650AB974-1967-4CA1-8AA3-31E6EC00E0DF}"/>
    <dgm:cxn modelId="{4EE28A57-6BB4-4673-BA2B-4B80035753AD}" type="presOf" srcId="{09FDA682-4303-413F-B938-064A913CE20D}" destId="{6FB2FDCF-5ADE-4DE3-946D-1A6F54C9DFD6}" srcOrd="0" destOrd="0" presId="urn:microsoft.com/office/officeart/2005/8/layout/equation1"/>
    <dgm:cxn modelId="{61D188B1-218E-4AC8-9A02-29CC6D0B59BD}" type="presOf" srcId="{26B04040-BEE1-4370-983E-E0D820CE2FF6}" destId="{9CDD6787-754B-46C7-8A22-FC93ECC42D1C}" srcOrd="0" destOrd="0" presId="urn:microsoft.com/office/officeart/2005/8/layout/equation1"/>
    <dgm:cxn modelId="{03020044-02A7-43EF-BC87-E2B7FBC34F50}" type="presOf" srcId="{0D225FC5-4E21-4493-AC84-C033C6E35808}" destId="{C23B5EB9-878D-479C-8B69-3C24B0B8DA9F}" srcOrd="0" destOrd="0" presId="urn:microsoft.com/office/officeart/2005/8/layout/equation1"/>
    <dgm:cxn modelId="{7B672F4A-6BBF-4B24-AB6F-94632D0BE7A4}" type="presOf" srcId="{191D18EB-D335-4E27-A27D-91913DA0FB9A}" destId="{74180359-EE47-47D7-A188-F35AC1096D69}" srcOrd="0" destOrd="0" presId="urn:microsoft.com/office/officeart/2005/8/layout/equation1"/>
    <dgm:cxn modelId="{05991931-6969-4E8D-9B18-9F733B1BB96B}" srcId="{0D225FC5-4E21-4493-AC84-C033C6E35808}" destId="{26B04040-BEE1-4370-983E-E0D820CE2FF6}" srcOrd="2" destOrd="0" parTransId="{F774FB3C-DCFB-43AB-886D-EA283FF47CFA}" sibTransId="{09FDA682-4303-413F-B938-064A913CE20D}"/>
    <dgm:cxn modelId="{0670BACA-2726-47DF-B0EB-0E0597A09EE0}" srcId="{0D225FC5-4E21-4493-AC84-C033C6E35808}" destId="{191D18EB-D335-4E27-A27D-91913DA0FB9A}" srcOrd="3" destOrd="0" parTransId="{CEDD638C-621B-4E94-A71F-D19F8BBC3926}" sibTransId="{EF677012-8A83-416A-B1B6-DEC281C9AD07}"/>
    <dgm:cxn modelId="{2A0AD70B-9715-4EA5-A19F-2E0E43B52823}" type="presOf" srcId="{650AB974-1967-4CA1-8AA3-31E6EC00E0DF}" destId="{B9ED06F4-9147-4E65-9F79-744EB1EE8B4E}" srcOrd="0" destOrd="0" presId="urn:microsoft.com/office/officeart/2005/8/layout/equation1"/>
    <dgm:cxn modelId="{D3E1004A-054C-4A9B-A963-ECA7864D77A5}" srcId="{0D225FC5-4E21-4493-AC84-C033C6E35808}" destId="{5ECBA6E7-D449-4E6B-ACA5-D518E8A3932E}" srcOrd="0" destOrd="0" parTransId="{35264C9B-81CA-49EF-98E5-1B92D4152DFE}" sibTransId="{7012D083-091C-4E11-8D91-8FB053A87768}"/>
    <dgm:cxn modelId="{D0E8979D-3A5B-4274-BBFA-DBA0443B07C1}" type="presOf" srcId="{7012D083-091C-4E11-8D91-8FB053A87768}" destId="{39B9EBBF-36B0-4AB2-A3DB-E390E3F377E7}" srcOrd="0" destOrd="0" presId="urn:microsoft.com/office/officeart/2005/8/layout/equation1"/>
    <dgm:cxn modelId="{F9C41B7C-79C4-43F6-85FF-0531A307BE4C}" type="presOf" srcId="{02D38B0F-C8DB-4F91-849E-F2B039C7A7FA}" destId="{3A4FBB74-C760-46A5-AC9B-68F1F57C9F7D}" srcOrd="0" destOrd="0" presId="urn:microsoft.com/office/officeart/2005/8/layout/equation1"/>
    <dgm:cxn modelId="{A69F58CF-5839-48DB-9303-BBEB9C3B8094}" type="presOf" srcId="{5ECBA6E7-D449-4E6B-ACA5-D518E8A3932E}" destId="{84959E70-2E3D-4D14-9D6D-71BA2ED723D5}" srcOrd="0" destOrd="0" presId="urn:microsoft.com/office/officeart/2005/8/layout/equation1"/>
    <dgm:cxn modelId="{C50FF90A-E2E2-49C2-9006-A60D67917BA5}" type="presParOf" srcId="{C23B5EB9-878D-479C-8B69-3C24B0B8DA9F}" destId="{84959E70-2E3D-4D14-9D6D-71BA2ED723D5}" srcOrd="0" destOrd="0" presId="urn:microsoft.com/office/officeart/2005/8/layout/equation1"/>
    <dgm:cxn modelId="{72ACDE30-ED48-4474-9007-BA9B845DF307}" type="presParOf" srcId="{C23B5EB9-878D-479C-8B69-3C24B0B8DA9F}" destId="{BE574802-055E-4338-B919-C786BBDBF96E}" srcOrd="1" destOrd="0" presId="urn:microsoft.com/office/officeart/2005/8/layout/equation1"/>
    <dgm:cxn modelId="{D22645D1-4B3E-43BA-80DE-BA5B54976191}" type="presParOf" srcId="{C23B5EB9-878D-479C-8B69-3C24B0B8DA9F}" destId="{39B9EBBF-36B0-4AB2-A3DB-E390E3F377E7}" srcOrd="2" destOrd="0" presId="urn:microsoft.com/office/officeart/2005/8/layout/equation1"/>
    <dgm:cxn modelId="{D1272BEC-63E5-4D98-B3BC-F7584F0A7907}" type="presParOf" srcId="{C23B5EB9-878D-479C-8B69-3C24B0B8DA9F}" destId="{D80111D8-92A0-4A29-BE29-0964DA5813C6}" srcOrd="3" destOrd="0" presId="urn:microsoft.com/office/officeart/2005/8/layout/equation1"/>
    <dgm:cxn modelId="{2447057E-124F-447C-99C6-A8271757EF27}" type="presParOf" srcId="{C23B5EB9-878D-479C-8B69-3C24B0B8DA9F}" destId="{3A4FBB74-C760-46A5-AC9B-68F1F57C9F7D}" srcOrd="4" destOrd="0" presId="urn:microsoft.com/office/officeart/2005/8/layout/equation1"/>
    <dgm:cxn modelId="{4C2F4266-0F15-4273-A254-3BBE4473D741}" type="presParOf" srcId="{C23B5EB9-878D-479C-8B69-3C24B0B8DA9F}" destId="{60272763-6790-443A-BD0B-0B6BAB1A64C6}" srcOrd="5" destOrd="0" presId="urn:microsoft.com/office/officeart/2005/8/layout/equation1"/>
    <dgm:cxn modelId="{9EF2A360-383B-4435-A296-1D2AC760F3CB}" type="presParOf" srcId="{C23B5EB9-878D-479C-8B69-3C24B0B8DA9F}" destId="{B9ED06F4-9147-4E65-9F79-744EB1EE8B4E}" srcOrd="6" destOrd="0" presId="urn:microsoft.com/office/officeart/2005/8/layout/equation1"/>
    <dgm:cxn modelId="{2D9AE207-F1AC-454A-B94A-A6A57C28855B}" type="presParOf" srcId="{C23B5EB9-878D-479C-8B69-3C24B0B8DA9F}" destId="{366CD180-80E8-4925-8392-E1512BE26677}" srcOrd="7" destOrd="0" presId="urn:microsoft.com/office/officeart/2005/8/layout/equation1"/>
    <dgm:cxn modelId="{11219662-C205-4AEC-81A3-779476F4F2CE}" type="presParOf" srcId="{C23B5EB9-878D-479C-8B69-3C24B0B8DA9F}" destId="{9CDD6787-754B-46C7-8A22-FC93ECC42D1C}" srcOrd="8" destOrd="0" presId="urn:microsoft.com/office/officeart/2005/8/layout/equation1"/>
    <dgm:cxn modelId="{034EE54D-57B6-43DB-ABC3-BB1623FFB674}" type="presParOf" srcId="{C23B5EB9-878D-479C-8B69-3C24B0B8DA9F}" destId="{F7440DAC-A9D5-49FA-A6AF-1728208E5F06}" srcOrd="9" destOrd="0" presId="urn:microsoft.com/office/officeart/2005/8/layout/equation1"/>
    <dgm:cxn modelId="{3355D1EA-C5AF-4673-974E-3A6375DBB2E5}" type="presParOf" srcId="{C23B5EB9-878D-479C-8B69-3C24B0B8DA9F}" destId="{6FB2FDCF-5ADE-4DE3-946D-1A6F54C9DFD6}" srcOrd="10" destOrd="0" presId="urn:microsoft.com/office/officeart/2005/8/layout/equation1"/>
    <dgm:cxn modelId="{668D47CD-5B99-4C7E-BAA8-D24876D748B7}" type="presParOf" srcId="{C23B5EB9-878D-479C-8B69-3C24B0B8DA9F}" destId="{97C2B83A-7DFB-4F15-AA83-03106040B10E}" srcOrd="11" destOrd="0" presId="urn:microsoft.com/office/officeart/2005/8/layout/equation1"/>
    <dgm:cxn modelId="{16E4C8CE-95BF-49D2-9892-C70F7E8DC665}" type="presParOf" srcId="{C23B5EB9-878D-479C-8B69-3C24B0B8DA9F}" destId="{74180359-EE47-47D7-A188-F35AC1096D69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E61B4-30E2-4D03-B942-FF912D20C777}" type="datetimeFigureOut">
              <a:rPr lang="en-GB" smtClean="0"/>
              <a:t>06/06/2014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D6084-6A1B-420A-A34C-FF7F973E28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0104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D6084-6A1B-420A-A34C-FF7F973E28B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57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8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08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8D6FDB9-069C-4B6B-8F77-62A20A2AC9C7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2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b="1" smtClean="0">
              <a:ea typeface="ＭＳ Ｐゴシック" pitchFamily="34" charset="-128"/>
            </a:endParaRPr>
          </a:p>
        </p:txBody>
      </p:sp>
      <p:sp>
        <p:nvSpPr>
          <p:cNvPr id="422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24DC3F0-5A84-46C2-8EC7-A83969BE00D4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46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3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b="1" smtClean="0">
                <a:ea typeface="ＭＳ Ｐゴシック" pitchFamily="34" charset="-128"/>
              </a:rPr>
              <a:t>Example questions: </a:t>
            </a:r>
          </a:p>
          <a:p>
            <a:pPr eaLnBrk="1" hangingPunct="1">
              <a:spcBef>
                <a:spcPct val="0"/>
              </a:spcBef>
            </a:pPr>
            <a:endParaRPr lang="en-GB" altLang="en-US" b="1" smtClean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GB" altLang="en-US" b="1" smtClean="0">
                <a:ea typeface="ＭＳ Ｐゴシック" pitchFamily="34" charset="-128"/>
              </a:rPr>
              <a:t>Personal Safety in the Home: “</a:t>
            </a:r>
            <a:r>
              <a:rPr lang="en-GB" altLang="ja-JP" smtClean="0">
                <a:ea typeface="ＭＳ Ｐゴシック" pitchFamily="34" charset="-128"/>
              </a:rPr>
              <a:t>Does anyone at home scare you?</a:t>
            </a:r>
            <a:r>
              <a:rPr lang="en-GB" altLang="en-US" smtClean="0">
                <a:ea typeface="ＭＳ Ｐゴシック" pitchFamily="34" charset="-128"/>
              </a:rPr>
              <a:t>”</a:t>
            </a:r>
            <a:r>
              <a:rPr lang="en-GB" altLang="ja-JP" smtClean="0">
                <a:ea typeface="ＭＳ Ｐゴシック" pitchFamily="34" charset="-128"/>
              </a:rPr>
              <a:t>, </a:t>
            </a:r>
            <a:r>
              <a:rPr lang="en-GB" altLang="en-US" smtClean="0">
                <a:ea typeface="ＭＳ Ｐゴシック" pitchFamily="34" charset="-128"/>
              </a:rPr>
              <a:t>“</a:t>
            </a:r>
            <a:r>
              <a:rPr lang="en-GB" altLang="ja-JP" smtClean="0">
                <a:ea typeface="ＭＳ Ｐゴシック" pitchFamily="34" charset="-128"/>
              </a:rPr>
              <a:t>When you are at home do you worry that you will be hurt?</a:t>
            </a:r>
            <a:r>
              <a:rPr lang="en-GB" altLang="en-US" smtClean="0">
                <a:ea typeface="ＭＳ Ｐゴシック" pitchFamily="34" charset="-128"/>
              </a:rPr>
              <a:t>”</a:t>
            </a:r>
            <a:r>
              <a:rPr lang="en-GB" altLang="ja-JP" smtClean="0">
                <a:ea typeface="ＭＳ Ｐゴシック" pitchFamily="34" charset="-128"/>
              </a:rPr>
              <a:t>, </a:t>
            </a:r>
            <a:r>
              <a:rPr lang="en-GB" altLang="en-US" smtClean="0">
                <a:ea typeface="ＭＳ Ｐゴシック" pitchFamily="34" charset="-128"/>
              </a:rPr>
              <a:t>“</a:t>
            </a:r>
            <a:r>
              <a:rPr lang="en-GB" altLang="ja-JP" smtClean="0">
                <a:ea typeface="ＭＳ Ｐゴシック" pitchFamily="34" charset="-128"/>
              </a:rPr>
              <a:t>Does the person who hurt you visit your home?</a:t>
            </a:r>
            <a:r>
              <a:rPr lang="en-GB" altLang="en-US" smtClean="0">
                <a:ea typeface="ＭＳ Ｐゴシック" pitchFamily="34" charset="-128"/>
              </a:rPr>
              <a:t>”</a:t>
            </a:r>
            <a:endParaRPr lang="en-GB" altLang="ja-JP" b="1" smtClean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en-GB" altLang="en-US" b="1" smtClean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GB" altLang="en-US" b="1" smtClean="0">
                <a:ea typeface="ＭＳ Ｐゴシック" pitchFamily="34" charset="-128"/>
              </a:rPr>
              <a:t>Personal Safety in Community Environment: </a:t>
            </a:r>
            <a:r>
              <a:rPr lang="en-GB" altLang="en-US" smtClean="0">
                <a:ea typeface="ＭＳ Ｐゴシック" pitchFamily="34" charset="-128"/>
              </a:rPr>
              <a:t>“When you are walking to school do you fear anything or anyone?”, “Do you ever feel scared outside of your home…if yes, where?”</a:t>
            </a:r>
          </a:p>
          <a:p>
            <a:pPr eaLnBrk="1" hangingPunct="1">
              <a:spcBef>
                <a:spcPct val="0"/>
              </a:spcBef>
            </a:pPr>
            <a:endParaRPr lang="en-GB" altLang="en-US" b="1" smtClean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GB" altLang="en-US" b="1" smtClean="0">
                <a:ea typeface="ＭＳ Ｐゴシック" pitchFamily="34" charset="-128"/>
              </a:rPr>
              <a:t>Identified Safety and Support Needs: </a:t>
            </a:r>
            <a:r>
              <a:rPr lang="en-GB" altLang="en-US" smtClean="0">
                <a:ea typeface="ＭＳ Ｐゴシック" pitchFamily="34" charset="-128"/>
              </a:rPr>
              <a:t>“Who do you feel safe with?”, “When you have a problem who do you talk to?”. “Who do you trust at home?”</a:t>
            </a:r>
            <a:endParaRPr lang="en-GB" altLang="en-US" b="1" smtClean="0">
              <a:ea typeface="ＭＳ Ｐゴシック" pitchFamily="34" charset="-128"/>
            </a:endParaRPr>
          </a:p>
        </p:txBody>
      </p:sp>
      <p:sp>
        <p:nvSpPr>
          <p:cNvPr id="423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F59A72D9-14E2-49BE-BC78-7844F70C342E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47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7980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1638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0562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8953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5445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4107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3838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1199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227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8208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444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899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diagramData" Target="../diagrams/data2.xml"/><Relationship Id="rId8" Type="http://schemas.openxmlformats.org/officeDocument/2006/relationships/diagramLayout" Target="../diagrams/layout2.xml"/><Relationship Id="rId9" Type="http://schemas.openxmlformats.org/officeDocument/2006/relationships/diagramQuickStyle" Target="../diagrams/quickStyle2.xml"/><Relationship Id="rId10" Type="http://schemas.openxmlformats.org/officeDocument/2006/relationships/diagramColors" Target="../diagrams/colors2.xml"/><Relationship Id="rId11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539552" y="3429000"/>
            <a:ext cx="7992888" cy="1752600"/>
          </a:xfrm>
        </p:spPr>
        <p:txBody>
          <a:bodyPr/>
          <a:lstStyle/>
          <a:p>
            <a:pPr>
              <a:defRPr/>
            </a:pPr>
            <a:endParaRPr lang="en-GB" sz="3200" b="1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sz="3200" b="1" dirty="0">
                <a:solidFill>
                  <a:srgbClr val="000000"/>
                </a:solidFill>
              </a:rPr>
              <a:t>Module E: Case Management </a:t>
            </a:r>
            <a:r>
              <a:rPr lang="en-GB" sz="3200" b="1" dirty="0" smtClean="0">
                <a:solidFill>
                  <a:srgbClr val="000000"/>
                </a:solidFill>
              </a:rPr>
              <a:t>Steps</a:t>
            </a:r>
          </a:p>
          <a:p>
            <a:pPr>
              <a:defRPr/>
            </a:pPr>
            <a:r>
              <a:rPr lang="en-GB" sz="3200" b="1" dirty="0">
                <a:solidFill>
                  <a:srgbClr val="000000"/>
                </a:solidFill>
              </a:rPr>
              <a:t>Session 1: Identification </a:t>
            </a:r>
            <a:r>
              <a:rPr lang="en-GB" sz="3200" b="1" dirty="0" smtClean="0">
                <a:solidFill>
                  <a:srgbClr val="000000"/>
                </a:solidFill>
              </a:rPr>
              <a:t>and Registration</a:t>
            </a:r>
            <a:endParaRPr lang="en-GB" sz="3200" b="1" dirty="0">
              <a:solidFill>
                <a:srgbClr val="000000"/>
              </a:solidFill>
            </a:endParaRPr>
          </a:p>
          <a:p>
            <a:pPr>
              <a:defRPr/>
            </a:pPr>
            <a:endParaRPr lang="en-GB" sz="1800" b="1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sz="3200" b="1" dirty="0" smtClean="0">
                <a:solidFill>
                  <a:srgbClr val="000000"/>
                </a:solidFill>
              </a:rPr>
              <a:t>Case </a:t>
            </a:r>
            <a:r>
              <a:rPr lang="en-GB" sz="3200" b="1" dirty="0">
                <a:solidFill>
                  <a:srgbClr val="000000"/>
                </a:solidFill>
              </a:rPr>
              <a:t>Management Training</a:t>
            </a:r>
          </a:p>
          <a:p>
            <a:pPr>
              <a:defRPr/>
            </a:pPr>
            <a:endParaRPr lang="en-GB" sz="3200" dirty="0">
              <a:solidFill>
                <a:srgbClr val="000000"/>
              </a:solidFill>
            </a:endParaRPr>
          </a:p>
        </p:txBody>
      </p:sp>
      <p:pic>
        <p:nvPicPr>
          <p:cNvPr id="19866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836613"/>
            <a:ext cx="352742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1215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>
                <a:solidFill>
                  <a:srgbClr val="000000"/>
                </a:solidFill>
              </a:rPr>
              <a:t>Supporting Self-Referral 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34400" cy="4392612"/>
          </a:xfrm>
        </p:spPr>
        <p:txBody>
          <a:bodyPr/>
          <a:lstStyle/>
          <a:p>
            <a:pPr marL="0" indent="0"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Follow these </a:t>
            </a:r>
            <a:r>
              <a:rPr lang="en-GB" dirty="0">
                <a:solidFill>
                  <a:srgbClr val="000000"/>
                </a:solidFill>
                <a:ea typeface="+mn-ea"/>
              </a:rPr>
              <a:t>points and raise awareness on the fact that you follow 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them to </a:t>
            </a:r>
            <a:r>
              <a:rPr lang="en-GB" dirty="0">
                <a:solidFill>
                  <a:srgbClr val="000000"/>
                </a:solidFill>
                <a:ea typeface="+mn-ea"/>
              </a:rPr>
              <a:t>children 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and </a:t>
            </a:r>
            <a:r>
              <a:rPr lang="en-GB" dirty="0">
                <a:solidFill>
                  <a:srgbClr val="000000"/>
                </a:solidFill>
                <a:ea typeface="+mn-ea"/>
              </a:rPr>
              <a:t>the 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community: </a:t>
            </a:r>
            <a:endParaRPr lang="en-GB" dirty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endParaRPr lang="en-AU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AU" dirty="0" smtClean="0">
                <a:solidFill>
                  <a:srgbClr val="000000"/>
                </a:solidFill>
                <a:ea typeface="+mn-ea"/>
              </a:rPr>
              <a:t>Create a </a:t>
            </a:r>
            <a:r>
              <a:rPr lang="en-AU" b="1" dirty="0" smtClean="0">
                <a:solidFill>
                  <a:srgbClr val="000000"/>
                </a:solidFill>
                <a:ea typeface="+mn-ea"/>
              </a:rPr>
              <a:t>safe </a:t>
            </a:r>
            <a:r>
              <a:rPr lang="en-AU" b="1" dirty="0">
                <a:solidFill>
                  <a:srgbClr val="000000"/>
                </a:solidFill>
                <a:ea typeface="+mn-ea"/>
              </a:rPr>
              <a:t>place </a:t>
            </a:r>
            <a:r>
              <a:rPr lang="en-AU" dirty="0">
                <a:solidFill>
                  <a:srgbClr val="000000"/>
                </a:solidFill>
                <a:ea typeface="+mn-ea"/>
              </a:rPr>
              <a:t>where </a:t>
            </a:r>
            <a:r>
              <a:rPr lang="en-AU" dirty="0" smtClean="0">
                <a:solidFill>
                  <a:srgbClr val="000000"/>
                </a:solidFill>
                <a:ea typeface="+mn-ea"/>
              </a:rPr>
              <a:t>children </a:t>
            </a:r>
            <a:r>
              <a:rPr lang="en-AU" dirty="0">
                <a:solidFill>
                  <a:srgbClr val="000000"/>
                </a:solidFill>
                <a:ea typeface="+mn-ea"/>
              </a:rPr>
              <a:t>can tell their </a:t>
            </a:r>
            <a:r>
              <a:rPr lang="en-AU" dirty="0" smtClean="0">
                <a:solidFill>
                  <a:srgbClr val="000000"/>
                </a:solidFill>
                <a:ea typeface="+mn-ea"/>
              </a:rPr>
              <a:t>story.</a:t>
            </a:r>
            <a:endParaRPr lang="en-GB" dirty="0">
              <a:solidFill>
                <a:srgbClr val="000000"/>
              </a:solidFill>
              <a:ea typeface="+mn-ea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AU" dirty="0" smtClean="0">
                <a:solidFill>
                  <a:srgbClr val="000000"/>
                </a:solidFill>
                <a:ea typeface="+mn-ea"/>
              </a:rPr>
              <a:t>Explain the </a:t>
            </a:r>
            <a:r>
              <a:rPr lang="en-AU" b="1" dirty="0" smtClean="0">
                <a:solidFill>
                  <a:srgbClr val="000000"/>
                </a:solidFill>
                <a:ea typeface="+mn-ea"/>
              </a:rPr>
              <a:t>confidentiality</a:t>
            </a:r>
            <a:r>
              <a:rPr lang="en-AU" dirty="0" smtClean="0">
                <a:solidFill>
                  <a:srgbClr val="000000"/>
                </a:solidFill>
                <a:ea typeface="+mn-ea"/>
              </a:rPr>
              <a:t> and </a:t>
            </a:r>
            <a:r>
              <a:rPr lang="en-AU" b="1" dirty="0" smtClean="0">
                <a:solidFill>
                  <a:srgbClr val="000000"/>
                </a:solidFill>
                <a:ea typeface="+mn-ea"/>
              </a:rPr>
              <a:t>information sharing principles.</a:t>
            </a:r>
            <a:endParaRPr lang="en-GB" b="1" dirty="0">
              <a:solidFill>
                <a:srgbClr val="000000"/>
              </a:solidFill>
              <a:ea typeface="+mn-ea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Use communication techniques to </a:t>
            </a:r>
            <a:r>
              <a:rPr lang="en-GB" b="1" dirty="0" smtClean="0">
                <a:solidFill>
                  <a:srgbClr val="000000"/>
                </a:solidFill>
                <a:ea typeface="+mn-ea"/>
              </a:rPr>
              <a:t>build trust.</a:t>
            </a:r>
            <a:endParaRPr lang="en-GB" b="1" dirty="0">
              <a:solidFill>
                <a:srgbClr val="000000"/>
              </a:solidFill>
              <a:ea typeface="+mn-ea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AU" dirty="0" smtClean="0">
                <a:solidFill>
                  <a:srgbClr val="000000"/>
                </a:solidFill>
                <a:ea typeface="+mn-ea"/>
              </a:rPr>
              <a:t>Explain the </a:t>
            </a:r>
            <a:r>
              <a:rPr lang="en-AU" b="1" dirty="0" smtClean="0">
                <a:solidFill>
                  <a:srgbClr val="000000"/>
                </a:solidFill>
                <a:ea typeface="+mn-ea"/>
              </a:rPr>
              <a:t>participation</a:t>
            </a:r>
            <a:r>
              <a:rPr lang="en-AU" dirty="0" smtClean="0">
                <a:solidFill>
                  <a:srgbClr val="000000"/>
                </a:solidFill>
                <a:ea typeface="+mn-ea"/>
              </a:rPr>
              <a:t> principle so children and families know they will be involved in decision making.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dirty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8790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/>
          <a:lstStyle/>
          <a:p>
            <a:pPr marL="0" indent="0"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Children needing case management can be identified by various sources including children and families themselves.</a:t>
            </a: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Raise awareness with anyone who could potentially identify a child in need of case management, or be in need of case management on: </a:t>
            </a: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Courier New" pitchFamily="49" charset="0"/>
              <a:buChar char="o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Child protection needs and signs of abuse.</a:t>
            </a:r>
          </a:p>
          <a:p>
            <a:pPr>
              <a:buFont typeface="Courier New" pitchFamily="49" charset="0"/>
              <a:buChar char="o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What child protection agencies do and who their focal points are.</a:t>
            </a:r>
          </a:p>
          <a:p>
            <a:pPr>
              <a:buFont typeface="Courier New" pitchFamily="49" charset="0"/>
              <a:buChar char="o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Responsibilities of anyone making a referral.</a:t>
            </a:r>
          </a:p>
        </p:txBody>
      </p:sp>
    </p:spTree>
    <p:extLst>
      <p:ext uri="{BB962C8B-B14F-4D97-AF65-F5344CB8AC3E}">
        <p14:creationId xmlns:p14="http://schemas.microsoft.com/office/powerpoint/2010/main" val="3473439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6678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2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5837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rgbClr val="000000"/>
                </a:solidFill>
              </a:rPr>
              <a:t>Risk and Protective Factors</a:t>
            </a:r>
          </a:p>
        </p:txBody>
      </p:sp>
    </p:spTree>
    <p:extLst>
      <p:ext uri="{BB962C8B-B14F-4D97-AF65-F5344CB8AC3E}">
        <p14:creationId xmlns:p14="http://schemas.microsoft.com/office/powerpoint/2010/main" val="733242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Risk and Protective Factors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/>
          <a:lstStyle/>
          <a:p>
            <a:pPr marL="0" indent="0"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To effectively prevent and respond to protection issues it is important to understand which factors:</a:t>
            </a:r>
          </a:p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Pose a risk to children – RISK FACTORS</a:t>
            </a:r>
          </a:p>
          <a:p>
            <a:pPr marL="0" indent="0">
              <a:buFont typeface="Wingdings" pitchFamily="2" charset="2"/>
              <a:buChar char="ü"/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So they can be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decreased </a:t>
            </a:r>
          </a:p>
          <a:p>
            <a:pPr marL="0" indent="0">
              <a:buFontTx/>
              <a:buChar char="•"/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Can protect children – PROTECTIVE FACTORS </a:t>
            </a:r>
          </a:p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So they can be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increased</a:t>
            </a:r>
          </a:p>
          <a:p>
            <a:pPr marL="0" indent="0"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 marL="0" indent="0">
              <a:defRPr/>
            </a:pPr>
            <a:endParaRPr lang="en-GB" altLang="en-US" b="1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7495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Risk and Protective Factors – CHILD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/>
          <a:lstStyle/>
          <a:p>
            <a:pPr marL="0" indent="0">
              <a:defRPr/>
            </a:pPr>
            <a:endParaRPr lang="en-GB" sz="2000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itchFamily="34" charset="0"/>
              <a:buChar char="•"/>
              <a:defRPr/>
            </a:pPr>
            <a:endParaRPr lang="en-GB" sz="2000" dirty="0" smtClean="0">
              <a:solidFill>
                <a:srgbClr val="000000"/>
              </a:solidFill>
              <a:ea typeface="+mn-ea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87338" y="1438275"/>
          <a:ext cx="8605837" cy="3017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73"/>
                <a:gridCol w="4681364"/>
              </a:tblGrid>
              <a:tr h="3017838"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Risk </a:t>
                      </a: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Factors</a:t>
                      </a:r>
                    </a:p>
                    <a:p>
                      <a:endParaRPr lang="en-GB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Gender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Physical and mental health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Abuse/ protection needs (e.g. in conflict with law)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Substance abuse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Displacement / insecurity</a:t>
                      </a:r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Protective Factors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GB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Participation in play and other</a:t>
                      </a: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routine</a:t>
                      </a: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 activities</a:t>
                      </a:r>
                      <a:endParaRPr lang="en-GB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Health, self-esteem, social skills 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Safety,</a:t>
                      </a: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awareness of/access to protective resources</a:t>
                      </a:r>
                    </a:p>
                  </a:txBody>
                  <a:tcPr marL="91443" marR="91443" marT="45725" marB="457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812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Risk and Protective Factors - FAMILY</a:t>
            </a:r>
            <a:endParaRPr lang="en-GB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23850" y="1773238"/>
          <a:ext cx="87122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6100"/>
                <a:gridCol w="43561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1"/>
                          </a:solidFill>
                        </a:rPr>
                        <a:t>Risk Factors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Lack of attachment, separation,</a:t>
                      </a: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 death, lack of care</a:t>
                      </a:r>
                      <a:endParaRPr lang="en-GB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Inadequate care: Disability,</a:t>
                      </a: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 ill health,</a:t>
                      </a: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abuse and neglect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Poverty,</a:t>
                      </a: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 unsafe </a:t>
                      </a: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employment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Poor family</a:t>
                      </a: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relations (rejection of child, domestic violence)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Role of child in family (too</a:t>
                      </a: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 much domestic work)</a:t>
                      </a:r>
                      <a:endParaRPr lang="en-GB" sz="2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1"/>
                          </a:solidFill>
                        </a:rPr>
                        <a:t>Protective Factors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Attachment to a primary caregiver who provides consistent,</a:t>
                      </a: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competent love and care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Family economic status / access to food and resources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Access to basic services</a:t>
                      </a:r>
                    </a:p>
                    <a:p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2" marR="9143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349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Risk and Protective Factors - COMMUNITY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87325" y="1700213"/>
          <a:ext cx="8713788" cy="4846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6894"/>
                <a:gridCol w="4356894"/>
              </a:tblGrid>
              <a:tr h="4846637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1"/>
                          </a:solidFill>
                        </a:rPr>
                        <a:t>Risk</a:t>
                      </a:r>
                      <a:r>
                        <a:rPr lang="en-GB" sz="2400" b="1" baseline="0" dirty="0" smtClean="0">
                          <a:solidFill>
                            <a:schemeClr val="tx1"/>
                          </a:solidFill>
                        </a:rPr>
                        <a:t> Factors</a:t>
                      </a:r>
                    </a:p>
                    <a:p>
                      <a:endParaRPr lang="en-GB" sz="24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Stigma, discrimination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School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Community violence (e.g. in slums, warfare)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Environmental hazards, e.g. flooding, broken buildings after earthquakes etc. 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Harmful practices / social norms</a:t>
                      </a:r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chemeClr val="tx1"/>
                          </a:solidFill>
                        </a:rPr>
                        <a:t>Protective Factors</a:t>
                      </a:r>
                    </a:p>
                    <a:p>
                      <a:endParaRPr lang="en-GB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Close, supportive connections to extended family, neighbours,</a:t>
                      </a:r>
                      <a:r>
                        <a:rPr lang="en-GB" sz="2400" b="0" baseline="0" dirty="0" smtClean="0">
                          <a:solidFill>
                            <a:schemeClr val="tx1"/>
                          </a:solidFill>
                        </a:rPr>
                        <a:t> others in the </a:t>
                      </a: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community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Member of a positive peer or other groups (e.g. religious)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400" b="0" dirty="0" smtClean="0">
                          <a:solidFill>
                            <a:schemeClr val="tx1"/>
                          </a:solidFill>
                        </a:rPr>
                        <a:t>School</a:t>
                      </a:r>
                    </a:p>
                    <a:p>
                      <a:endParaRPr lang="en-GB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140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713788" cy="720725"/>
          </a:xfrm>
        </p:spPr>
        <p:txBody>
          <a:bodyPr/>
          <a:lstStyle/>
          <a:p>
            <a:pPr>
              <a:defRPr/>
            </a:pPr>
            <a:r>
              <a:rPr lang="en-GB" altLang="en-US" sz="3000" b="1" smtClean="0">
                <a:solidFill>
                  <a:srgbClr val="000000"/>
                </a:solidFill>
                <a:ea typeface="ＭＳ Ｐゴシック" pitchFamily="34" charset="-128"/>
              </a:rPr>
              <a:t>Risk and Protective Factors – Society &amp; Government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</p:nvPr>
        </p:nvGraphicFramePr>
        <p:xfrm>
          <a:off x="250825" y="1700213"/>
          <a:ext cx="8713788" cy="3749675"/>
        </p:xfrm>
        <a:graphic>
          <a:graphicData uri="http://schemas.openxmlformats.org/drawingml/2006/table">
            <a:tbl>
              <a:tblPr/>
              <a:tblGrid>
                <a:gridCol w="4826000"/>
                <a:gridCol w="3887788"/>
              </a:tblGrid>
              <a:tr h="37496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Risk Factors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Government is party to the conflict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Government services do not reach the child’s community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Justice system and government policy not child-friendly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Protective Factors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Child-friendly justice system and government policy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Services are well implemented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Services reach all children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GB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1911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569325" cy="720725"/>
          </a:xfrm>
        </p:spPr>
        <p:txBody>
          <a:bodyPr/>
          <a:lstStyle/>
          <a:p>
            <a:pPr>
              <a:defRPr/>
            </a:pPr>
            <a:r>
              <a:rPr lang="en-GB" sz="3000" b="1">
                <a:solidFill>
                  <a:srgbClr val="000000"/>
                </a:solidFill>
              </a:rPr>
              <a:t>KEY LEARNING POINTS</a:t>
            </a:r>
            <a:endParaRPr lang="en-GB" sz="300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An understanding of risk and protective factors can be gained through: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Observation.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Discussion with people in the child’s environment. 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Understanding child development and the impact of stress and humanitarian crises on it.</a:t>
            </a:r>
          </a:p>
          <a:p>
            <a:pPr marL="0" indent="0">
              <a:defRPr/>
            </a:pPr>
            <a:endParaRPr lang="en-GB" altLang="en-US" b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Ø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Protective factors, strengths and resources can be identified within individual children and families. 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Doing so makes casework more sustainable. </a:t>
            </a:r>
          </a:p>
        </p:txBody>
      </p:sp>
    </p:spTree>
    <p:extLst>
      <p:ext uri="{BB962C8B-B14F-4D97-AF65-F5344CB8AC3E}">
        <p14:creationId xmlns:p14="http://schemas.microsoft.com/office/powerpoint/2010/main" val="3456941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AutoShape 31"/>
          <p:cNvSpPr>
            <a:spLocks noChangeArrowheads="1"/>
          </p:cNvSpPr>
          <p:nvPr/>
        </p:nvSpPr>
        <p:spPr bwMode="auto">
          <a:xfrm>
            <a:off x="5638800" y="2795588"/>
            <a:ext cx="3351213" cy="11064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3.</a:t>
            </a:r>
            <a:r>
              <a:rPr lang="en-US" altLang="en-US" sz="2000">
                <a:solidFill>
                  <a:srgbClr val="000000"/>
                </a:solidFill>
                <a:latin typeface="Arial" charset="0"/>
              </a:rPr>
              <a:t> Develop an individual </a:t>
            </a: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case plan</a:t>
            </a:r>
            <a:r>
              <a:rPr lang="en-US" altLang="en-US" sz="2000">
                <a:solidFill>
                  <a:srgbClr val="000000"/>
                </a:solidFill>
                <a:latin typeface="Arial" charset="0"/>
              </a:rPr>
              <a:t> for each child. </a:t>
            </a:r>
            <a:endParaRPr lang="en-GB" altLang="en-US" sz="11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0707" name="AutoShape 29"/>
          <p:cNvSpPr>
            <a:spLocks noChangeArrowheads="1"/>
          </p:cNvSpPr>
          <p:nvPr/>
        </p:nvSpPr>
        <p:spPr bwMode="auto">
          <a:xfrm>
            <a:off x="5435600" y="4578350"/>
            <a:ext cx="3554413" cy="13874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4.</a:t>
            </a:r>
            <a:r>
              <a:rPr lang="en-US" altLang="en-US" sz="2000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charset="0"/>
              </a:rPr>
              <a:t>Implement the </a:t>
            </a: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case plan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, including direct support and referral services. 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0708" name="AutoShape 32"/>
          <p:cNvSpPr>
            <a:spLocks noChangeArrowheads="1"/>
          </p:cNvSpPr>
          <p:nvPr/>
        </p:nvSpPr>
        <p:spPr bwMode="auto">
          <a:xfrm>
            <a:off x="115888" y="4989513"/>
            <a:ext cx="3552825" cy="9763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5. 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F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charset="0"/>
              </a:rPr>
              <a:t>ollow-up </a:t>
            </a: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and </a:t>
            </a:r>
            <a:r>
              <a:rPr lang="en-US" altLang="en-US" sz="2000" b="1" dirty="0" smtClean="0">
                <a:solidFill>
                  <a:srgbClr val="000000"/>
                </a:solidFill>
                <a:latin typeface="Arial" charset="0"/>
              </a:rPr>
              <a:t>review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0709" name="AutoShape 33"/>
          <p:cNvSpPr>
            <a:spLocks noChangeArrowheads="1"/>
          </p:cNvSpPr>
          <p:nvPr/>
        </p:nvSpPr>
        <p:spPr bwMode="auto">
          <a:xfrm>
            <a:off x="803275" y="3343275"/>
            <a:ext cx="1889125" cy="793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6. Close case </a:t>
            </a:r>
            <a:endParaRPr lang="en-GB" altLang="en-US" sz="11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0710" name="AutoShape 28"/>
          <p:cNvSpPr>
            <a:spLocks noChangeArrowheads="1"/>
          </p:cNvSpPr>
          <p:nvPr/>
        </p:nvSpPr>
        <p:spPr bwMode="auto">
          <a:xfrm>
            <a:off x="5435600" y="830263"/>
            <a:ext cx="3554413" cy="13890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</a:rPr>
              <a:t>2. Assess 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the 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needs of </a:t>
            </a: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individual children and families. </a:t>
            </a:r>
            <a:endParaRPr lang="en-GB" altLang="en-US" sz="1100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200711" name="AutoShape 34"/>
          <p:cNvCxnSpPr>
            <a:cxnSpLocks noChangeShapeType="1"/>
          </p:cNvCxnSpPr>
          <p:nvPr/>
        </p:nvCxnSpPr>
        <p:spPr bwMode="auto">
          <a:xfrm>
            <a:off x="3903663" y="1419225"/>
            <a:ext cx="13366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712" name="AutoShape 35"/>
          <p:cNvCxnSpPr>
            <a:cxnSpLocks noChangeShapeType="1"/>
          </p:cNvCxnSpPr>
          <p:nvPr/>
        </p:nvCxnSpPr>
        <p:spPr bwMode="auto">
          <a:xfrm flipV="1">
            <a:off x="3592513" y="1855788"/>
            <a:ext cx="1617662" cy="2971800"/>
          </a:xfrm>
          <a:prstGeom prst="straightConnector1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713" name="AutoShape 36"/>
          <p:cNvCxnSpPr>
            <a:cxnSpLocks noChangeShapeType="1"/>
          </p:cNvCxnSpPr>
          <p:nvPr/>
        </p:nvCxnSpPr>
        <p:spPr bwMode="auto">
          <a:xfrm>
            <a:off x="7213600" y="2355850"/>
            <a:ext cx="0" cy="34448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714" name="AutoShape 37"/>
          <p:cNvCxnSpPr>
            <a:cxnSpLocks noChangeShapeType="1"/>
          </p:cNvCxnSpPr>
          <p:nvPr/>
        </p:nvCxnSpPr>
        <p:spPr bwMode="auto">
          <a:xfrm>
            <a:off x="7243763" y="4137025"/>
            <a:ext cx="0" cy="296863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715" name="AutoShape 38"/>
          <p:cNvCxnSpPr>
            <a:cxnSpLocks noChangeShapeType="1"/>
          </p:cNvCxnSpPr>
          <p:nvPr/>
        </p:nvCxnSpPr>
        <p:spPr bwMode="auto">
          <a:xfrm flipH="1">
            <a:off x="3833813" y="5387975"/>
            <a:ext cx="14763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716" name="AutoShape 40"/>
          <p:cNvCxnSpPr>
            <a:cxnSpLocks noChangeShapeType="1"/>
          </p:cNvCxnSpPr>
          <p:nvPr/>
        </p:nvCxnSpPr>
        <p:spPr bwMode="auto">
          <a:xfrm flipV="1">
            <a:off x="1760538" y="4217988"/>
            <a:ext cx="0" cy="63023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0717" name="AutoShape 27"/>
          <p:cNvSpPr>
            <a:spLocks noChangeArrowheads="1"/>
          </p:cNvSpPr>
          <p:nvPr/>
        </p:nvSpPr>
        <p:spPr bwMode="auto">
          <a:xfrm>
            <a:off x="103188" y="815975"/>
            <a:ext cx="3552825" cy="18002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00"/>
                </a:solidFill>
                <a:latin typeface="Arial" charset="0"/>
              </a:rPr>
              <a:t>1. Identify and register</a:t>
            </a:r>
            <a:r>
              <a:rPr lang="en-US" altLang="en-US" sz="2000">
                <a:solidFill>
                  <a:srgbClr val="000000"/>
                </a:solidFill>
                <a:latin typeface="Arial" charset="0"/>
              </a:rPr>
              <a:t> vulnerable children, including raising awareness among affected communities</a:t>
            </a:r>
            <a:endParaRPr lang="en-GB" altLang="en-US" sz="11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10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111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155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6466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3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3600" b="1" dirty="0" smtClean="0">
                <a:solidFill>
                  <a:srgbClr val="000000"/>
                </a:solidFill>
              </a:rPr>
              <a:t>Registration </a:t>
            </a:r>
            <a:r>
              <a:rPr lang="en-GB" sz="3600" b="1" dirty="0">
                <a:solidFill>
                  <a:srgbClr val="000000"/>
                </a:solidFill>
              </a:rPr>
              <a:t>Criteria</a:t>
            </a:r>
          </a:p>
        </p:txBody>
      </p:sp>
    </p:spTree>
    <p:extLst>
      <p:ext uri="{BB962C8B-B14F-4D97-AF65-F5344CB8AC3E}">
        <p14:creationId xmlns:p14="http://schemas.microsoft.com/office/powerpoint/2010/main" val="2080166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</a:rPr>
              <a:t>Registration Criteria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7921625" cy="4392612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000000"/>
                </a:solidFill>
              </a:rPr>
              <a:t>A </a:t>
            </a:r>
            <a:r>
              <a:rPr lang="en-GB" b="1" dirty="0">
                <a:solidFill>
                  <a:srgbClr val="000000"/>
                </a:solidFill>
              </a:rPr>
              <a:t>list</a:t>
            </a:r>
            <a:r>
              <a:rPr lang="en-GB" dirty="0">
                <a:solidFill>
                  <a:srgbClr val="000000"/>
                </a:solidFill>
              </a:rPr>
              <a:t> or </a:t>
            </a:r>
            <a:r>
              <a:rPr lang="en-GB" b="1" dirty="0">
                <a:solidFill>
                  <a:srgbClr val="000000"/>
                </a:solidFill>
              </a:rPr>
              <a:t>description</a:t>
            </a:r>
            <a:r>
              <a:rPr lang="en-GB" dirty="0">
                <a:solidFill>
                  <a:srgbClr val="000000"/>
                </a:solidFill>
              </a:rPr>
              <a:t> of children that the agency would register for case </a:t>
            </a:r>
            <a:r>
              <a:rPr lang="en-GB" dirty="0" smtClean="0">
                <a:solidFill>
                  <a:srgbClr val="000000"/>
                </a:solidFill>
              </a:rPr>
              <a:t>management. </a:t>
            </a: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Registration criteria can be used: 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To </a:t>
            </a: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screen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cases against, to </a:t>
            </a: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verify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that they meet the agency’s criteria.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Especially where there are large no's of children in need of support 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As an initial assessment tool to help </a:t>
            </a: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differentiate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between cases and identify those that may be in </a:t>
            </a: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urgent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need</a:t>
            </a:r>
          </a:p>
          <a:p>
            <a:pPr marL="342900" lvl="2" indent="-342900" algn="ctr">
              <a:buNone/>
              <a:defRPr/>
            </a:pPr>
            <a:endParaRPr lang="en-GB" altLang="en-US" sz="16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342900" lvl="2" indent="-342900" algn="ctr">
              <a:buNone/>
              <a:defRPr/>
            </a:pPr>
            <a:r>
              <a:rPr lang="en-GB" altLang="en-US" sz="1600" dirty="0" smtClean="0">
                <a:solidFill>
                  <a:srgbClr val="000000"/>
                </a:solidFill>
                <a:ea typeface="ＭＳ Ｐゴシック" pitchFamily="34" charset="-128"/>
              </a:rPr>
              <a:t>Case </a:t>
            </a:r>
            <a:r>
              <a:rPr lang="en-GB" altLang="en-US" sz="1600" dirty="0">
                <a:solidFill>
                  <a:srgbClr val="000000"/>
                </a:solidFill>
                <a:ea typeface="ＭＳ Ｐゴシック" pitchFamily="34" charset="-128"/>
              </a:rPr>
              <a:t>Management Guidelines: Section </a:t>
            </a:r>
            <a:r>
              <a:rPr lang="en-GB" altLang="en-US" sz="1600" dirty="0" smtClean="0">
                <a:solidFill>
                  <a:srgbClr val="000000"/>
                </a:solidFill>
                <a:ea typeface="ＭＳ Ｐゴシック" pitchFamily="34" charset="-128"/>
              </a:rPr>
              <a:t>3</a:t>
            </a:r>
            <a:endParaRPr lang="en-GB" altLang="en-US" sz="1600" dirty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8199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97639" cy="720725"/>
          </a:xfrm>
        </p:spPr>
        <p:txBody>
          <a:bodyPr/>
          <a:lstStyle/>
          <a:p>
            <a:r>
              <a:rPr lang="en-GB" sz="2800" b="1" dirty="0" smtClean="0">
                <a:solidFill>
                  <a:srgbClr val="000000"/>
                </a:solidFill>
              </a:rPr>
              <a:t>Children that don’t meet your registration criteria</a:t>
            </a:r>
            <a:endParaRPr lang="en-GB" sz="2800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25631" cy="4392612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0000"/>
                </a:solidFill>
              </a:rPr>
              <a:t>Know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smtClean="0">
                <a:solidFill>
                  <a:srgbClr val="000000"/>
                </a:solidFill>
              </a:rPr>
              <a:t>the </a:t>
            </a:r>
            <a:r>
              <a:rPr lang="en-GB" dirty="0">
                <a:solidFill>
                  <a:srgbClr val="000000"/>
                </a:solidFill>
              </a:rPr>
              <a:t>other services </a:t>
            </a:r>
            <a:r>
              <a:rPr lang="en-GB" dirty="0" smtClean="0">
                <a:solidFill>
                  <a:srgbClr val="000000"/>
                </a:solidFill>
              </a:rPr>
              <a:t>you </a:t>
            </a:r>
            <a:r>
              <a:rPr lang="en-GB" dirty="0">
                <a:solidFill>
                  <a:srgbClr val="000000"/>
                </a:solidFill>
              </a:rPr>
              <a:t>can </a:t>
            </a:r>
            <a:r>
              <a:rPr lang="en-GB" dirty="0" smtClean="0">
                <a:solidFill>
                  <a:srgbClr val="000000"/>
                </a:solidFill>
              </a:rPr>
              <a:t>refer </a:t>
            </a:r>
            <a:r>
              <a:rPr lang="en-GB" dirty="0">
                <a:solidFill>
                  <a:srgbClr val="000000"/>
                </a:solidFill>
              </a:rPr>
              <a:t>the child to.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</a:rPr>
              <a:t>Sensitively </a:t>
            </a:r>
            <a:r>
              <a:rPr lang="en-GB" b="1" dirty="0">
                <a:solidFill>
                  <a:srgbClr val="000000"/>
                </a:solidFill>
              </a:rPr>
              <a:t>explain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smtClean="0">
                <a:solidFill>
                  <a:srgbClr val="000000"/>
                </a:solidFill>
              </a:rPr>
              <a:t>the </a:t>
            </a:r>
            <a:r>
              <a:rPr lang="en-GB" dirty="0">
                <a:solidFill>
                  <a:srgbClr val="000000"/>
                </a:solidFill>
              </a:rPr>
              <a:t>reasons </a:t>
            </a:r>
            <a:r>
              <a:rPr lang="en-GB" dirty="0" smtClean="0">
                <a:solidFill>
                  <a:srgbClr val="000000"/>
                </a:solidFill>
              </a:rPr>
              <a:t>your agency cannot support everyone.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b="1" dirty="0" smtClean="0">
                <a:solidFill>
                  <a:srgbClr val="000000"/>
                </a:solidFill>
              </a:rPr>
              <a:t>Provide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>
                <a:solidFill>
                  <a:srgbClr val="000000"/>
                </a:solidFill>
              </a:rPr>
              <a:t>them with </a:t>
            </a:r>
            <a:r>
              <a:rPr lang="en-GB" b="1" dirty="0">
                <a:solidFill>
                  <a:srgbClr val="000000"/>
                </a:solidFill>
              </a:rPr>
              <a:t>information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smtClean="0">
                <a:solidFill>
                  <a:srgbClr val="000000"/>
                </a:solidFill>
              </a:rPr>
              <a:t>on </a:t>
            </a:r>
            <a:r>
              <a:rPr lang="en-GB" dirty="0">
                <a:solidFill>
                  <a:srgbClr val="000000"/>
                </a:solidFill>
              </a:rPr>
              <a:t>who </a:t>
            </a:r>
            <a:r>
              <a:rPr lang="en-GB" dirty="0" smtClean="0">
                <a:solidFill>
                  <a:srgbClr val="000000"/>
                </a:solidFill>
              </a:rPr>
              <a:t>can support them. </a:t>
            </a:r>
            <a:endParaRPr lang="en-GB" dirty="0">
              <a:solidFill>
                <a:srgbClr val="000000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0000"/>
                </a:solidFill>
              </a:rPr>
              <a:t>Help them </a:t>
            </a:r>
            <a:r>
              <a:rPr lang="en-GB" b="1" dirty="0" smtClean="0">
                <a:solidFill>
                  <a:srgbClr val="000000"/>
                </a:solidFill>
              </a:rPr>
              <a:t>locate </a:t>
            </a:r>
            <a:r>
              <a:rPr lang="en-GB" dirty="0">
                <a:solidFill>
                  <a:srgbClr val="000000"/>
                </a:solidFill>
              </a:rPr>
              <a:t>these </a:t>
            </a:r>
            <a:r>
              <a:rPr lang="en-GB" dirty="0" smtClean="0">
                <a:solidFill>
                  <a:srgbClr val="000000"/>
                </a:solidFill>
              </a:rPr>
              <a:t>services </a:t>
            </a:r>
            <a:r>
              <a:rPr lang="en-GB" dirty="0">
                <a:solidFill>
                  <a:srgbClr val="000000"/>
                </a:solidFill>
              </a:rPr>
              <a:t>as soon as </a:t>
            </a:r>
            <a:r>
              <a:rPr lang="en-GB" dirty="0" smtClean="0">
                <a:solidFill>
                  <a:srgbClr val="000000"/>
                </a:solidFill>
              </a:rPr>
              <a:t>possible. </a:t>
            </a:r>
            <a:endParaRPr lang="en-GB" dirty="0">
              <a:solidFill>
                <a:srgbClr val="000000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</a:rPr>
              <a:t>Remain </a:t>
            </a:r>
            <a:r>
              <a:rPr lang="en-GB" b="1" dirty="0">
                <a:solidFill>
                  <a:srgbClr val="000000"/>
                </a:solidFill>
              </a:rPr>
              <a:t>friendly</a:t>
            </a:r>
            <a:r>
              <a:rPr lang="en-GB" dirty="0">
                <a:solidFill>
                  <a:srgbClr val="000000"/>
                </a:solidFill>
              </a:rPr>
              <a:t> throughout.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0000"/>
                </a:solidFill>
              </a:rPr>
              <a:t>Share</a:t>
            </a:r>
            <a:r>
              <a:rPr lang="en-GB" dirty="0">
                <a:solidFill>
                  <a:srgbClr val="000000"/>
                </a:solidFill>
              </a:rPr>
              <a:t> your vulnerability criteria with other child protection actors </a:t>
            </a:r>
            <a:r>
              <a:rPr lang="en-GB" dirty="0" smtClean="0">
                <a:solidFill>
                  <a:srgbClr val="000000"/>
                </a:solidFill>
              </a:rPr>
              <a:t>so they </a:t>
            </a:r>
            <a:r>
              <a:rPr lang="en-GB" dirty="0">
                <a:solidFill>
                  <a:srgbClr val="000000"/>
                </a:solidFill>
              </a:rPr>
              <a:t>are aware </a:t>
            </a:r>
            <a:r>
              <a:rPr lang="en-GB" b="1" dirty="0" smtClean="0">
                <a:solidFill>
                  <a:srgbClr val="000000"/>
                </a:solidFill>
              </a:rPr>
              <a:t>who you can support and how</a:t>
            </a:r>
            <a:r>
              <a:rPr lang="en-GB" dirty="0" smtClean="0">
                <a:solidFill>
                  <a:srgbClr val="000000"/>
                </a:solidFill>
              </a:rPr>
              <a:t>. </a:t>
            </a:r>
            <a:endParaRPr lang="en-GB" dirty="0">
              <a:solidFill>
                <a:srgbClr val="000000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0000"/>
                </a:solidFill>
              </a:rPr>
              <a:t>Give feedback </a:t>
            </a:r>
            <a:r>
              <a:rPr lang="en-GB" dirty="0" smtClean="0">
                <a:solidFill>
                  <a:srgbClr val="000000"/>
                </a:solidFill>
              </a:rPr>
              <a:t>to </a:t>
            </a:r>
            <a:r>
              <a:rPr lang="en-GB" dirty="0">
                <a:solidFill>
                  <a:srgbClr val="000000"/>
                </a:solidFill>
              </a:rPr>
              <a:t>agencies that </a:t>
            </a:r>
            <a:r>
              <a:rPr lang="en-GB" dirty="0" smtClean="0">
                <a:solidFill>
                  <a:srgbClr val="000000"/>
                </a:solidFill>
              </a:rPr>
              <a:t>refer </a:t>
            </a:r>
            <a:r>
              <a:rPr lang="en-GB" dirty="0">
                <a:solidFill>
                  <a:srgbClr val="000000"/>
                </a:solidFill>
              </a:rPr>
              <a:t>children who fall outside </a:t>
            </a:r>
            <a:r>
              <a:rPr lang="en-GB" dirty="0" smtClean="0">
                <a:solidFill>
                  <a:srgbClr val="000000"/>
                </a:solidFill>
              </a:rPr>
              <a:t>your registration criteria. 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3646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>
                <a:solidFill>
                  <a:srgbClr val="000000"/>
                </a:solidFill>
              </a:rPr>
              <a:t>Developing </a:t>
            </a:r>
            <a:r>
              <a:rPr lang="en-GB" b="1" dirty="0" smtClean="0">
                <a:solidFill>
                  <a:srgbClr val="000000"/>
                </a:solidFill>
              </a:rPr>
              <a:t>Registration Criteria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defRPr/>
            </a:pPr>
            <a:endParaRPr lang="en-GB" altLang="en-US" sz="28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Registration Criteria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Should reflect your programme context and constraints as well as your expertise and capacity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Follow a local analysis of which children are vulnerable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Build on definitions that already exist</a:t>
            </a:r>
          </a:p>
          <a:p>
            <a:pPr marL="0" indent="0">
              <a:defRPr/>
            </a:pPr>
            <a:endParaRPr lang="en-GB" altLang="en-US" sz="2800" dirty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lvl="2" indent="0" algn="ctr">
              <a:buNone/>
              <a:defRPr/>
            </a:pPr>
            <a:r>
              <a:rPr lang="en-GB" altLang="en-US" sz="1800" dirty="0">
                <a:solidFill>
                  <a:srgbClr val="000000"/>
                </a:solidFill>
                <a:ea typeface="ＭＳ Ｐゴシック" pitchFamily="34" charset="-128"/>
              </a:rPr>
              <a:t>Case Management Guidelines: Section </a:t>
            </a:r>
            <a:r>
              <a:rPr lang="en-GB" altLang="en-US" sz="1800" dirty="0" smtClean="0">
                <a:solidFill>
                  <a:srgbClr val="000000"/>
                </a:solidFill>
                <a:ea typeface="ＭＳ Ｐゴシック" pitchFamily="34" charset="-128"/>
              </a:rPr>
              <a:t>3</a:t>
            </a:r>
            <a:endParaRPr lang="en-GB" altLang="en-US" sz="1800" dirty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2364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569647" cy="720725"/>
          </a:xfrm>
        </p:spPr>
        <p:txBody>
          <a:bodyPr/>
          <a:lstStyle/>
          <a:p>
            <a:r>
              <a:rPr lang="en-US" altLang="en-US" dirty="0" smtClean="0">
                <a:solidFill>
                  <a:srgbClr val="000000"/>
                </a:solidFill>
              </a:rPr>
              <a:t>Case Example – Registration Criteria &amp; Risk Levels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5538947"/>
              </p:ext>
            </p:extLst>
          </p:nvPr>
        </p:nvGraphicFramePr>
        <p:xfrm>
          <a:off x="250825" y="2996952"/>
          <a:ext cx="8893175" cy="3527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35755593"/>
              </p:ext>
            </p:extLst>
          </p:nvPr>
        </p:nvGraphicFramePr>
        <p:xfrm>
          <a:off x="251520" y="1397000"/>
          <a:ext cx="8892480" cy="239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1509" name="TextBox 2"/>
          <p:cNvSpPr txBox="1">
            <a:spLocks noChangeArrowheads="1"/>
          </p:cNvSpPr>
          <p:nvPr/>
        </p:nvSpPr>
        <p:spPr bwMode="auto">
          <a:xfrm>
            <a:off x="1331913" y="5661025"/>
            <a:ext cx="2262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800" b="1">
                <a:solidFill>
                  <a:schemeClr val="accent2"/>
                </a:solidFill>
                <a:latin typeface="Arial" charset="0"/>
              </a:rPr>
              <a:t>Risk Factors 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800" b="1">
                <a:solidFill>
                  <a:srgbClr val="00B050"/>
                </a:solidFill>
                <a:latin typeface="Arial" charset="0"/>
              </a:rPr>
              <a:t>Protective Factors</a:t>
            </a:r>
            <a:r>
              <a:rPr lang="en-GB" altLang="en-US" sz="1800">
                <a:solidFill>
                  <a:srgbClr val="00B050"/>
                </a:solidFill>
                <a:latin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83039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0000"/>
                </a:solidFill>
              </a:rPr>
              <a:t>More </a:t>
            </a:r>
            <a:r>
              <a:rPr lang="en-GB" b="1" dirty="0">
                <a:solidFill>
                  <a:srgbClr val="000000"/>
                </a:solidFill>
              </a:rPr>
              <a:t>A</a:t>
            </a:r>
            <a:r>
              <a:rPr lang="en-GB" b="1" dirty="0" smtClean="0">
                <a:solidFill>
                  <a:srgbClr val="000000"/>
                </a:solidFill>
              </a:rPr>
              <a:t>bout Risk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53623" cy="4392612"/>
          </a:xfrm>
        </p:spPr>
        <p:txBody>
          <a:bodyPr/>
          <a:lstStyle/>
          <a:p>
            <a:endParaRPr lang="en-GB" b="1" dirty="0" smtClean="0">
              <a:solidFill>
                <a:srgbClr val="000000"/>
              </a:solidFill>
            </a:endParaRPr>
          </a:p>
          <a:p>
            <a:r>
              <a:rPr lang="en-GB" b="1" dirty="0" smtClean="0">
                <a:solidFill>
                  <a:srgbClr val="000000"/>
                </a:solidFill>
              </a:rPr>
              <a:t>Risk </a:t>
            </a:r>
            <a:r>
              <a:rPr lang="en-GB" b="1" dirty="0">
                <a:solidFill>
                  <a:srgbClr val="000000"/>
                </a:solidFill>
              </a:rPr>
              <a:t>is cumulative –</a:t>
            </a:r>
            <a:r>
              <a:rPr lang="en-GB" dirty="0">
                <a:solidFill>
                  <a:srgbClr val="000000"/>
                </a:solidFill>
              </a:rPr>
              <a:t> The more risks that there are in a child’s environment: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</a:rPr>
              <a:t>The more urgent it is that we respond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</a:rPr>
              <a:t>We may need to respond with a more intensive intervention. </a:t>
            </a:r>
          </a:p>
          <a:p>
            <a:endParaRPr lang="en-GB" dirty="0" smtClean="0">
              <a:solidFill>
                <a:srgbClr val="000000"/>
              </a:solidFill>
            </a:endParaRPr>
          </a:p>
          <a:p>
            <a:r>
              <a:rPr lang="en-GB" b="1" dirty="0" smtClean="0">
                <a:solidFill>
                  <a:srgbClr val="000000"/>
                </a:solidFill>
              </a:rPr>
              <a:t>The impact of risks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>
                <a:solidFill>
                  <a:srgbClr val="000000"/>
                </a:solidFill>
              </a:rPr>
              <a:t>in </a:t>
            </a:r>
            <a:r>
              <a:rPr lang="en-GB" dirty="0" smtClean="0">
                <a:solidFill>
                  <a:srgbClr val="000000"/>
                </a:solidFill>
              </a:rPr>
              <a:t>in </a:t>
            </a:r>
            <a:r>
              <a:rPr lang="en-GB" dirty="0">
                <a:solidFill>
                  <a:srgbClr val="000000"/>
                </a:solidFill>
              </a:rPr>
              <a:t>the immediate, short, medium and long </a:t>
            </a:r>
            <a:r>
              <a:rPr lang="en-GB" dirty="0" smtClean="0">
                <a:solidFill>
                  <a:srgbClr val="000000"/>
                </a:solidFill>
              </a:rPr>
              <a:t>term </a:t>
            </a:r>
            <a:r>
              <a:rPr lang="en-GB" b="1" dirty="0" smtClean="0">
                <a:solidFill>
                  <a:srgbClr val="000000"/>
                </a:solidFill>
              </a:rPr>
              <a:t>differ. </a:t>
            </a:r>
          </a:p>
          <a:p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7100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534400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Problems caused by not knowing which cases agencies support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7561263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en-GB" b="1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endParaRPr lang="en-GB" b="1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b="1" dirty="0">
                <a:solidFill>
                  <a:srgbClr val="000000"/>
                </a:solidFill>
              </a:rPr>
              <a:t>High caseloads</a:t>
            </a:r>
            <a:r>
              <a:rPr lang="en-GB" dirty="0">
                <a:solidFill>
                  <a:srgbClr val="000000"/>
                </a:solidFill>
              </a:rPr>
              <a:t> </a:t>
            </a:r>
          </a:p>
          <a:p>
            <a:pPr>
              <a:buFontTx/>
              <a:buChar char="•"/>
              <a:defRPr/>
            </a:pPr>
            <a:endParaRPr lang="en-GB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Raised </a:t>
            </a:r>
            <a:r>
              <a:rPr lang="en-GB" b="1" dirty="0">
                <a:solidFill>
                  <a:srgbClr val="000000"/>
                </a:solidFill>
              </a:rPr>
              <a:t>expectations</a:t>
            </a:r>
            <a:r>
              <a:rPr lang="en-GB" dirty="0">
                <a:solidFill>
                  <a:srgbClr val="000000"/>
                </a:solidFill>
              </a:rPr>
              <a:t> for the child and family</a:t>
            </a:r>
          </a:p>
          <a:p>
            <a:pPr>
              <a:buFontTx/>
              <a:buChar char="•"/>
              <a:defRPr/>
            </a:pPr>
            <a:endParaRPr lang="en-GB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b="1" dirty="0">
                <a:solidFill>
                  <a:srgbClr val="000000"/>
                </a:solidFill>
              </a:rPr>
              <a:t>Confusion</a:t>
            </a:r>
            <a:r>
              <a:rPr lang="en-GB" dirty="0">
                <a:solidFill>
                  <a:srgbClr val="000000"/>
                </a:solidFill>
              </a:rPr>
              <a:t> with the community</a:t>
            </a:r>
          </a:p>
          <a:p>
            <a:pPr>
              <a:buFontTx/>
              <a:buChar char="•"/>
              <a:defRPr/>
            </a:pPr>
            <a:endParaRPr lang="en-GB" b="1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b="1" dirty="0" smtClean="0">
                <a:solidFill>
                  <a:srgbClr val="000000"/>
                </a:solidFill>
              </a:rPr>
              <a:t>Non-intervention</a:t>
            </a:r>
          </a:p>
          <a:p>
            <a:pPr marL="0" indent="0" algn="ctr">
              <a:defRPr/>
            </a:pPr>
            <a:r>
              <a:rPr lang="en-GB" sz="1600" dirty="0" smtClean="0">
                <a:solidFill>
                  <a:srgbClr val="000000"/>
                </a:solidFill>
              </a:rPr>
              <a:t>Case Management Guidelines</a:t>
            </a:r>
            <a:endParaRPr lang="en-GB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478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208963" cy="4392612"/>
          </a:xfrm>
        </p:spPr>
        <p:txBody>
          <a:bodyPr/>
          <a:lstStyle/>
          <a:p>
            <a:pPr>
              <a:defRPr/>
            </a:pPr>
            <a:endParaRPr lang="en-GB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>
                <a:solidFill>
                  <a:srgbClr val="000000"/>
                </a:solidFill>
              </a:rPr>
              <a:t>Several problems can be caused by not having or not knowing eligibility criteria. 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rgbClr val="000000"/>
                </a:solidFill>
              </a:rPr>
              <a:t>Vulnerability criteria is a form of gatekeeping.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rgbClr val="000000"/>
                </a:solidFill>
              </a:rPr>
              <a:t>It should be locally specific and reflect agency capacity. 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rgbClr val="000000"/>
                </a:solidFill>
              </a:rPr>
              <a:t>Vulnerability factors do not necessarily indicate a level of risk. 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rgbClr val="000000"/>
                </a:solidFill>
              </a:rPr>
              <a:t>Vulnerability and risk should be separately assessed. 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rgbClr val="000000"/>
                </a:solidFill>
              </a:rPr>
              <a:t>Risk levels should relate to timeframes for action. </a:t>
            </a:r>
          </a:p>
          <a:p>
            <a:pPr>
              <a:defRPr/>
            </a:pPr>
            <a:endParaRPr lang="en-GB">
              <a:solidFill>
                <a:srgbClr val="000000"/>
              </a:solidFill>
            </a:endParaRPr>
          </a:p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8316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5035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Module Aim and Learning Outcomes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1520" y="1628800"/>
            <a:ext cx="8353425" cy="4392612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solidFill>
                  <a:srgbClr val="000000"/>
                </a:solidFill>
              </a:rPr>
              <a:t>Module Aim: </a:t>
            </a:r>
            <a:r>
              <a:rPr lang="en-AU" sz="2000" dirty="0">
                <a:solidFill>
                  <a:srgbClr val="000000"/>
                </a:solidFill>
              </a:rPr>
              <a:t>to provide participants with knowledge and skills to complete the case management step of identification and registration according to the </a:t>
            </a:r>
            <a:r>
              <a:rPr lang="en-AU" sz="2000" dirty="0" smtClean="0">
                <a:solidFill>
                  <a:srgbClr val="000000"/>
                </a:solidFill>
              </a:rPr>
              <a:t>guidelines</a:t>
            </a:r>
            <a:r>
              <a:rPr lang="en-AU" sz="2000" dirty="0">
                <a:solidFill>
                  <a:srgbClr val="000000"/>
                </a:solidFill>
              </a:rPr>
              <a:t>. </a:t>
            </a:r>
          </a:p>
          <a:p>
            <a:pPr>
              <a:defRPr/>
            </a:pPr>
            <a:endParaRPr lang="en-GB" sz="2000" b="1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sz="2000" b="1" dirty="0">
                <a:solidFill>
                  <a:srgbClr val="000000"/>
                </a:solidFill>
              </a:rPr>
              <a:t>Learning Outcomes	</a:t>
            </a:r>
          </a:p>
          <a:p>
            <a:pPr>
              <a:buFontTx/>
              <a:buChar char="•"/>
              <a:defRPr/>
            </a:pPr>
            <a:r>
              <a:rPr lang="en-AU" sz="2000" dirty="0">
                <a:solidFill>
                  <a:srgbClr val="000000"/>
                </a:solidFill>
              </a:rPr>
              <a:t>Relate best practices for identification to the context where </a:t>
            </a:r>
            <a:r>
              <a:rPr lang="en-AU" sz="2000" dirty="0" smtClean="0">
                <a:solidFill>
                  <a:srgbClr val="000000"/>
                </a:solidFill>
              </a:rPr>
              <a:t>you work</a:t>
            </a:r>
            <a:r>
              <a:rPr lang="en-AU" sz="2000" dirty="0">
                <a:solidFill>
                  <a:srgbClr val="000000"/>
                </a:solidFill>
              </a:rPr>
              <a:t>. </a:t>
            </a:r>
            <a:endParaRPr lang="en-GB" sz="20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2000" dirty="0">
                <a:solidFill>
                  <a:srgbClr val="000000"/>
                </a:solidFill>
              </a:rPr>
              <a:t>Know best practices for referrals. </a:t>
            </a:r>
            <a:endParaRPr lang="en-GB" sz="20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2000" dirty="0">
                <a:solidFill>
                  <a:srgbClr val="000000"/>
                </a:solidFill>
              </a:rPr>
              <a:t>Recognise the purpose of using criteria as part of registration. </a:t>
            </a:r>
            <a:endParaRPr lang="en-GB" sz="20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2000" dirty="0">
                <a:solidFill>
                  <a:srgbClr val="000000"/>
                </a:solidFill>
              </a:rPr>
              <a:t>Employ best practices for opening and closing </a:t>
            </a:r>
            <a:r>
              <a:rPr lang="en-AU" sz="2000" dirty="0" smtClean="0">
                <a:solidFill>
                  <a:srgbClr val="000000"/>
                </a:solidFill>
              </a:rPr>
              <a:t>interviews </a:t>
            </a:r>
            <a:r>
              <a:rPr lang="en-AU" sz="2000" dirty="0">
                <a:solidFill>
                  <a:srgbClr val="000000"/>
                </a:solidFill>
              </a:rPr>
              <a:t>and taking informed consent / assent. </a:t>
            </a:r>
            <a:endParaRPr lang="en-GB" sz="20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2000" dirty="0">
                <a:solidFill>
                  <a:srgbClr val="000000"/>
                </a:solidFill>
              </a:rPr>
              <a:t>Use a personal script for registration and taking informed consent / assent</a:t>
            </a:r>
            <a:endParaRPr lang="en-GB" sz="20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2000" dirty="0" smtClean="0">
                <a:solidFill>
                  <a:srgbClr val="000000"/>
                </a:solidFill>
              </a:rPr>
              <a:t>Know </a:t>
            </a:r>
            <a:r>
              <a:rPr lang="en-AU" sz="2000" dirty="0">
                <a:solidFill>
                  <a:srgbClr val="000000"/>
                </a:solidFill>
              </a:rPr>
              <a:t>common errors in registration forms. </a:t>
            </a:r>
            <a:endParaRPr lang="en-GB" sz="20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2000" dirty="0">
                <a:solidFill>
                  <a:srgbClr val="000000"/>
                </a:solidFill>
              </a:rPr>
              <a:t>Intervene in response to immediate concerns identified at registration.</a:t>
            </a:r>
            <a:endParaRPr lang="en-GB" sz="2000" dirty="0">
              <a:solidFill>
                <a:srgbClr val="000000"/>
              </a:solidFill>
            </a:endParaRPr>
          </a:p>
          <a:p>
            <a:pPr>
              <a:defRPr/>
            </a:pPr>
            <a:endParaRPr lang="en-GB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3020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4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2048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3600" b="1" dirty="0">
                <a:solidFill>
                  <a:srgbClr val="000000"/>
                </a:solidFill>
              </a:rPr>
              <a:t>Best Practice for Registration</a:t>
            </a:r>
          </a:p>
        </p:txBody>
      </p:sp>
    </p:spTree>
    <p:extLst>
      <p:ext uri="{BB962C8B-B14F-4D97-AF65-F5344CB8AC3E}">
        <p14:creationId xmlns:p14="http://schemas.microsoft.com/office/powerpoint/2010/main" val="11633682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Best Practice for Registration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333375" y="1628775"/>
            <a:ext cx="8353425" cy="4392613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en-AU" alt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Tx/>
              <a:buChar char="•"/>
              <a:defRPr/>
            </a:pP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Register in a safe, confidential, child friendly </a:t>
            </a:r>
            <a:r>
              <a:rPr lang="en-AU" altLang="en-US" b="1" dirty="0" smtClean="0">
                <a:solidFill>
                  <a:srgbClr val="000000"/>
                </a:solidFill>
                <a:ea typeface="+mn-ea"/>
              </a:rPr>
              <a:t>place. </a:t>
            </a:r>
          </a:p>
          <a:p>
            <a:pPr>
              <a:buFontTx/>
              <a:buChar char="•"/>
              <a:defRPr/>
            </a:pPr>
            <a:r>
              <a:rPr lang="en-AU" altLang="en-US" b="1" dirty="0" smtClean="0">
                <a:solidFill>
                  <a:srgbClr val="000000"/>
                </a:solidFill>
                <a:ea typeface="+mn-ea"/>
              </a:rPr>
              <a:t>Establish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trust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 with the child.</a:t>
            </a:r>
          </a:p>
          <a:p>
            <a:pPr>
              <a:buFontTx/>
              <a:buChar char="•"/>
              <a:defRPr/>
            </a:pPr>
            <a:r>
              <a:rPr lang="en-AU" altLang="en-US" b="1" dirty="0" smtClean="0">
                <a:solidFill>
                  <a:srgbClr val="000000"/>
                </a:solidFill>
                <a:ea typeface="+mn-ea"/>
              </a:rPr>
              <a:t>Check</a:t>
            </a: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 if the child has been </a:t>
            </a:r>
            <a:r>
              <a:rPr lang="en-AU" altLang="en-US" b="1" dirty="0" smtClean="0">
                <a:solidFill>
                  <a:srgbClr val="000000"/>
                </a:solidFill>
                <a:ea typeface="+mn-ea"/>
              </a:rPr>
              <a:t>registered before. </a:t>
            </a:r>
          </a:p>
          <a:p>
            <a:pPr>
              <a:buFontTx/>
              <a:buChar char="•"/>
              <a:defRPr/>
            </a:pP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Manage </a:t>
            </a:r>
            <a:r>
              <a:rPr lang="en-AU" altLang="en-US" b="1" dirty="0" smtClean="0">
                <a:solidFill>
                  <a:srgbClr val="000000"/>
                </a:solidFill>
                <a:ea typeface="+mn-ea"/>
              </a:rPr>
              <a:t>expectations</a:t>
            </a: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 by explaining what case management is. </a:t>
            </a:r>
          </a:p>
          <a:p>
            <a:pPr>
              <a:buFontTx/>
              <a:buChar char="•"/>
              <a:defRPr/>
            </a:pP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Take </a:t>
            </a:r>
            <a:r>
              <a:rPr lang="en-AU" altLang="en-US" b="1" dirty="0" smtClean="0">
                <a:solidFill>
                  <a:srgbClr val="000000"/>
                </a:solidFill>
                <a:ea typeface="+mn-ea"/>
              </a:rPr>
              <a:t>informed consent</a:t>
            </a: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Take key basic information using a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standard format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.</a:t>
            </a:r>
          </a:p>
          <a:p>
            <a:pPr marL="0" indent="0"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Assign a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reference code 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to avoid confusion between children, facilitate record retrieval and ensure confidentiality </a:t>
            </a:r>
          </a:p>
          <a:p>
            <a:pPr>
              <a:buFontTx/>
              <a:buChar char="•"/>
              <a:defRPr/>
            </a:pPr>
            <a:endParaRPr lang="en-AU" alt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38584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</a:rPr>
              <a:t>Standard Registration Information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endParaRPr lang="en-US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child’s name, age and sex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who the child is living/staying with or not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where the child is currently staying and contact details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date and location where they are registered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initial protection concern/needs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Assigned reference code</a:t>
            </a:r>
          </a:p>
          <a:p>
            <a:pPr marL="0" indent="0">
              <a:defRPr/>
            </a:pPr>
            <a:endParaRPr lang="en-US" altLang="en-US" dirty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lvl="2" indent="0" algn="ctr">
              <a:buNone/>
              <a:defRPr/>
            </a:pPr>
            <a:r>
              <a:rPr lang="en-GB" altLang="en-US" sz="1600" dirty="0">
                <a:solidFill>
                  <a:srgbClr val="000000"/>
                </a:solidFill>
                <a:ea typeface="ＭＳ Ｐゴシック" pitchFamily="34" charset="-128"/>
              </a:rPr>
              <a:t>Case Management Guidelines: Section </a:t>
            </a:r>
            <a:r>
              <a:rPr lang="en-GB" altLang="en-US" sz="1600" dirty="0" smtClean="0">
                <a:solidFill>
                  <a:srgbClr val="000000"/>
                </a:solidFill>
                <a:ea typeface="ＭＳ Ｐゴシック" pitchFamily="34" charset="-128"/>
              </a:rPr>
              <a:t>3</a:t>
            </a:r>
          </a:p>
          <a:p>
            <a:pPr marL="0" indent="0"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 marL="0" indent="0"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636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Standard information 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should be taken at registration using a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standard form 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that is agreed between agencies where possible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Time should be taken to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introduce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 yourself, the registration and case management process, and why you want to talk with them. 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Verbal or written consent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 should be explained and taken from the appropriate person at the point of registration. </a:t>
            </a:r>
          </a:p>
          <a:p>
            <a:pPr marL="0" indent="0"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Time should be taken to end an interview,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 positively 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explaining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what will happen next, when the next meeting will be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 and leaving time for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last minute confidences. </a:t>
            </a: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9154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8475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5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24579" name="Text Placeholder 2"/>
          <p:cNvSpPr>
            <a:spLocks noGrp="1"/>
          </p:cNvSpPr>
          <p:nvPr>
            <p:ph type="body" idx="1"/>
          </p:nvPr>
        </p:nvSpPr>
        <p:spPr>
          <a:xfrm>
            <a:off x="684213" y="2852738"/>
            <a:ext cx="7772400" cy="1500187"/>
          </a:xfrm>
        </p:spPr>
        <p:txBody>
          <a:bodyPr/>
          <a:lstStyle/>
          <a:p>
            <a:pPr algn="ctr">
              <a:defRPr/>
            </a:pPr>
            <a:r>
              <a:rPr lang="en-GB" sz="3600" b="1">
                <a:solidFill>
                  <a:srgbClr val="000000"/>
                </a:solidFill>
              </a:rPr>
              <a:t>Developing and Practicing Scripts</a:t>
            </a:r>
          </a:p>
        </p:txBody>
      </p:sp>
      <p:sp>
        <p:nvSpPr>
          <p:cNvPr id="221188" name="TextBox 2"/>
          <p:cNvSpPr txBox="1">
            <a:spLocks noChangeArrowheads="1"/>
          </p:cNvSpPr>
          <p:nvPr/>
        </p:nvSpPr>
        <p:spPr bwMode="auto">
          <a:xfrm>
            <a:off x="1403350" y="5688013"/>
            <a:ext cx="1627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en-US" sz="1100">
                <a:solidFill>
                  <a:srgbClr val="FFFFFF"/>
                </a:solidFill>
                <a:latin typeface="Arial" charset="0"/>
              </a:rPr>
              <a:t>Photo: UNICEF Jordan</a:t>
            </a:r>
          </a:p>
        </p:txBody>
      </p:sp>
    </p:spTree>
    <p:extLst>
      <p:ext uri="{BB962C8B-B14F-4D97-AF65-F5344CB8AC3E}">
        <p14:creationId xmlns:p14="http://schemas.microsoft.com/office/powerpoint/2010/main" val="3146022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Using a script especially when starting case work helps you do the following: </a:t>
            </a:r>
          </a:p>
          <a:p>
            <a:pPr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Introduce </a:t>
            </a:r>
            <a:r>
              <a:rPr lang="en-GB" b="1" dirty="0" smtClean="0">
                <a:solidFill>
                  <a:srgbClr val="000000"/>
                </a:solidFill>
                <a:ea typeface="+mn-ea"/>
              </a:rPr>
              <a:t>yourself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Introduce the </a:t>
            </a:r>
            <a:r>
              <a:rPr lang="en-GB" b="1" dirty="0" smtClean="0">
                <a:solidFill>
                  <a:srgbClr val="000000"/>
                </a:solidFill>
                <a:ea typeface="+mn-ea"/>
              </a:rPr>
              <a:t>interview / meeting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Explain informed </a:t>
            </a:r>
            <a:r>
              <a:rPr lang="en-GB" b="1" dirty="0" smtClean="0">
                <a:solidFill>
                  <a:srgbClr val="000000"/>
                </a:solidFill>
                <a:ea typeface="+mn-ea"/>
              </a:rPr>
              <a:t>consent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 / </a:t>
            </a:r>
            <a:r>
              <a:rPr lang="en-GB" b="1" dirty="0" smtClean="0">
                <a:solidFill>
                  <a:srgbClr val="000000"/>
                </a:solidFill>
                <a:ea typeface="+mn-ea"/>
              </a:rPr>
              <a:t>assent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 and the </a:t>
            </a:r>
            <a:r>
              <a:rPr lang="en-GB" b="1" dirty="0" smtClean="0">
                <a:solidFill>
                  <a:srgbClr val="000000"/>
                </a:solidFill>
                <a:ea typeface="+mn-ea"/>
              </a:rPr>
              <a:t>limits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 to confidentiality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b="1" dirty="0" smtClean="0">
                <a:solidFill>
                  <a:srgbClr val="000000"/>
                </a:solidFill>
                <a:ea typeface="+mn-ea"/>
              </a:rPr>
              <a:t>End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 the interview / meeting</a:t>
            </a:r>
          </a:p>
          <a:p>
            <a:pPr marL="0" indent="0"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In a child-friendly way and without breaking the principles. </a:t>
            </a:r>
            <a:endParaRPr lang="en-GB" dirty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endParaRPr lang="en-GB" dirty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26459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37180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3" descr="http://cdn.jordantimes.com/uploads/repository/ef510a0876cd8ee72ad90e03eeff95c60739f2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125538"/>
            <a:ext cx="6481763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6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26628" name="Text Placeholder 2"/>
          <p:cNvSpPr>
            <a:spLocks noGrp="1"/>
          </p:cNvSpPr>
          <p:nvPr>
            <p:ph type="body" idx="1"/>
          </p:nvPr>
        </p:nvSpPr>
        <p:spPr>
          <a:xfrm>
            <a:off x="684213" y="2852738"/>
            <a:ext cx="7772400" cy="1500187"/>
          </a:xfrm>
        </p:spPr>
        <p:txBody>
          <a:bodyPr/>
          <a:lstStyle/>
          <a:p>
            <a:pPr algn="ctr">
              <a:defRPr/>
            </a:pPr>
            <a:r>
              <a:rPr lang="en-GB" sz="3600" b="1">
                <a:solidFill>
                  <a:srgbClr val="000000"/>
                </a:solidFill>
              </a:rPr>
              <a:t>Registration and Documentation </a:t>
            </a:r>
          </a:p>
        </p:txBody>
      </p:sp>
      <p:sp>
        <p:nvSpPr>
          <p:cNvPr id="223237" name="TextBox 2"/>
          <p:cNvSpPr txBox="1">
            <a:spLocks noChangeArrowheads="1"/>
          </p:cNvSpPr>
          <p:nvPr/>
        </p:nvSpPr>
        <p:spPr bwMode="auto">
          <a:xfrm>
            <a:off x="1403350" y="5688013"/>
            <a:ext cx="16271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en-US" sz="1100">
                <a:solidFill>
                  <a:srgbClr val="FFFFFF"/>
                </a:solidFill>
                <a:latin typeface="Arial" charset="0"/>
              </a:rPr>
              <a:t>Photo: UNICEF Jordan</a:t>
            </a:r>
          </a:p>
        </p:txBody>
      </p:sp>
    </p:spTree>
    <p:extLst>
      <p:ext uri="{BB962C8B-B14F-4D97-AF65-F5344CB8AC3E}">
        <p14:creationId xmlns:p14="http://schemas.microsoft.com/office/powerpoint/2010/main" val="2412209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Why Document our Cases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89317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To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organise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thoughts / reflect / compare /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analyse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As a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record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of our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 plans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and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 formal involvement 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To record the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child’s life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(especially for children in alternative care)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To facilitate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appropriate decision making and information sharing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Continuity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(staff leave/go on holiday while cases can last years)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To assist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follow-up, review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supervision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and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 reporting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To promote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accountability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 between child / family and the agency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To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guide important decisions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about a child’s life (e.g. custody) 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May be </a:t>
            </a:r>
            <a:r>
              <a:rPr lang="en-GB" altLang="en-US" b="1" smtClean="0">
                <a:solidFill>
                  <a:srgbClr val="000000"/>
                </a:solidFill>
                <a:ea typeface="ＭＳ Ｐゴシック" pitchFamily="34" charset="-128"/>
              </a:rPr>
              <a:t>used in court </a:t>
            </a:r>
            <a:r>
              <a:rPr lang="en-GB" altLang="en-US" smtClean="0">
                <a:solidFill>
                  <a:srgbClr val="000000"/>
                </a:solidFill>
                <a:ea typeface="ＭＳ Ｐゴシック" pitchFamily="34" charset="-128"/>
              </a:rPr>
              <a:t>cases that require legal intervention later on </a:t>
            </a:r>
          </a:p>
        </p:txBody>
      </p:sp>
    </p:spTree>
    <p:extLst>
      <p:ext uri="{BB962C8B-B14F-4D97-AF65-F5344CB8AC3E}">
        <p14:creationId xmlns:p14="http://schemas.microsoft.com/office/powerpoint/2010/main" val="2037247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1519" y="5157192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1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58371" name="Text Placeholder 2"/>
          <p:cNvSpPr>
            <a:spLocks noGrp="1"/>
          </p:cNvSpPr>
          <p:nvPr>
            <p:ph type="body" idx="1"/>
          </p:nvPr>
        </p:nvSpPr>
        <p:spPr>
          <a:xfrm>
            <a:off x="721519" y="3686969"/>
            <a:ext cx="7772400" cy="1500187"/>
          </a:xfrm>
        </p:spPr>
        <p:txBody>
          <a:bodyPr/>
          <a:lstStyle/>
          <a:p>
            <a:pPr algn="ctr">
              <a:defRPr/>
            </a:pPr>
            <a:r>
              <a:rPr lang="en-GB" sz="4000" b="1" dirty="0" smtClean="0">
                <a:solidFill>
                  <a:srgbClr val="000000"/>
                </a:solidFill>
              </a:rPr>
              <a:t>Best Practices for Identification</a:t>
            </a:r>
            <a:endParaRPr lang="en-GB" sz="4000" b="1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981075"/>
            <a:ext cx="396081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9519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Case File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A separate case file for each child;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Well-organised in a standard, structured way;</a:t>
            </a: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A reference code allocated to each file and marked on the front (names should not be recorded on the front).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A list linking codes with names stored separately.  </a:t>
            </a:r>
          </a:p>
          <a:p>
            <a:pPr>
              <a:buFont typeface="Wingdings" pitchFamily="2" charset="2"/>
              <a:buChar char="ü"/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An updated record on file for each activity that occurs. 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A section of each file marked ‘strictly confidential’</a:t>
            </a:r>
          </a:p>
          <a:p>
            <a:pPr marL="0" indent="0" algn="ctr">
              <a:defRPr/>
            </a:pPr>
            <a:endParaRPr lang="en-GB" altLang="en-US" sz="16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en-GB" altLang="en-US" sz="1600" dirty="0" smtClean="0">
                <a:solidFill>
                  <a:srgbClr val="000000"/>
                </a:solidFill>
                <a:ea typeface="ＭＳ Ｐゴシック" pitchFamily="34" charset="-128"/>
              </a:rPr>
              <a:t>Case Management Guidelines: Section 2</a:t>
            </a:r>
          </a:p>
        </p:txBody>
      </p:sp>
    </p:spTree>
    <p:extLst>
      <p:ext uri="{BB962C8B-B14F-4D97-AF65-F5344CB8AC3E}">
        <p14:creationId xmlns:p14="http://schemas.microsoft.com/office/powerpoint/2010/main" val="15010377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Documentation: </a:t>
            </a:r>
            <a:r>
              <a:rPr lang="en-GB" dirty="0">
                <a:solidFill>
                  <a:srgbClr val="000000"/>
                </a:solidFill>
                <a:ea typeface="+mn-ea"/>
              </a:rPr>
              <a:t>collecting and storing information specific to individual children and their </a:t>
            </a:r>
            <a:r>
              <a:rPr lang="en-GB" dirty="0" smtClean="0">
                <a:solidFill>
                  <a:srgbClr val="000000"/>
                </a:solidFill>
                <a:ea typeface="+mn-ea"/>
              </a:rPr>
              <a:t>families.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Documentation supports case management and ensures accountability.</a:t>
            </a:r>
          </a:p>
          <a:p>
            <a:pPr marL="0" indent="0"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Documentation belongs to the child concerned.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Caseworkers / agencies / authorities are responsible for maintaining it in an organised and confidential way. </a:t>
            </a:r>
          </a:p>
          <a:p>
            <a:pPr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54971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36322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rgbClr val="000000"/>
                </a:solidFill>
                <a:ea typeface="+mj-ea"/>
              </a:rPr>
              <a:t>Exercise 7</a:t>
            </a:r>
            <a:endParaRPr lang="en-GB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30723" name="Text Placeholder 2"/>
          <p:cNvSpPr>
            <a:spLocks noGrp="1"/>
          </p:cNvSpPr>
          <p:nvPr>
            <p:ph type="body" idx="1"/>
          </p:nvPr>
        </p:nvSpPr>
        <p:spPr>
          <a:xfrm>
            <a:off x="684213" y="2852738"/>
            <a:ext cx="7772400" cy="1500187"/>
          </a:xfrm>
        </p:spPr>
        <p:txBody>
          <a:bodyPr/>
          <a:lstStyle/>
          <a:p>
            <a:pPr algn="ctr">
              <a:defRPr/>
            </a:pPr>
            <a:r>
              <a:rPr lang="en-GB" sz="3600" b="1">
                <a:solidFill>
                  <a:srgbClr val="000000"/>
                </a:solidFill>
              </a:rPr>
              <a:t>Responding to Immediate Concerns</a:t>
            </a:r>
          </a:p>
        </p:txBody>
      </p:sp>
    </p:spTree>
    <p:extLst>
      <p:ext uri="{BB962C8B-B14F-4D97-AF65-F5344CB8AC3E}">
        <p14:creationId xmlns:p14="http://schemas.microsoft.com/office/powerpoint/2010/main" val="2811841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Types of Assessment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 marL="0" indent="0">
              <a:defRPr/>
            </a:pPr>
            <a:r>
              <a:rPr lang="en-AU" altLang="en-US" dirty="0" smtClean="0">
                <a:solidFill>
                  <a:srgbClr val="000000"/>
                </a:solidFill>
                <a:ea typeface="ＭＳ Ｐゴシック" pitchFamily="34" charset="-128"/>
              </a:rPr>
              <a:t>There are two types of assessment that can be conducted: </a:t>
            </a:r>
          </a:p>
          <a:p>
            <a:pPr marL="0" indent="0">
              <a:buFontTx/>
              <a:buChar char="•"/>
              <a:defRPr/>
            </a:pPr>
            <a:endParaRPr lang="en-AU" alt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AU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Initial assessment</a:t>
            </a:r>
            <a:r>
              <a:rPr lang="en-AU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- to understand immediate needs</a:t>
            </a:r>
          </a:p>
          <a:p>
            <a:pPr marL="0" indent="0">
              <a:buFontTx/>
              <a:buChar char="•"/>
              <a:defRPr/>
            </a:pPr>
            <a:r>
              <a:rPr lang="en-AU" altLang="en-US" dirty="0" smtClean="0">
                <a:solidFill>
                  <a:srgbClr val="000000"/>
                </a:solidFill>
                <a:ea typeface="ＭＳ Ｐゴシック" pitchFamily="34" charset="-128"/>
              </a:rPr>
              <a:t>A </a:t>
            </a:r>
            <a:r>
              <a:rPr lang="en-AU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comprehensive assessment</a:t>
            </a:r>
            <a:endParaRPr lang="en-AU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endParaRPr lang="en-AU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Initial assessment is often part of registration and considers:</a:t>
            </a:r>
          </a:p>
          <a:p>
            <a:pPr lvl="2"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Immediate physical protection, health and safety</a:t>
            </a:r>
            <a:r>
              <a:rPr lang="en-AU" altLang="en-US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2">
              <a:defRPr/>
            </a:pP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Basic needs such as food, shelter, medical care </a:t>
            </a:r>
          </a:p>
          <a:p>
            <a:pPr marL="914400" lvl="2" indent="0" algn="ctr">
              <a:buNone/>
              <a:defRPr/>
            </a:pPr>
            <a:endParaRPr lang="en-GB" altLang="en-US" sz="16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914400" lvl="2" indent="0" algn="ctr">
              <a:buNone/>
              <a:defRPr/>
            </a:pPr>
            <a:endParaRPr lang="en-GB" altLang="en-US" sz="1600" dirty="0">
              <a:solidFill>
                <a:srgbClr val="000000"/>
              </a:solidFill>
              <a:ea typeface="ＭＳ Ｐゴシック" pitchFamily="34" charset="-128"/>
            </a:endParaRPr>
          </a:p>
          <a:p>
            <a:pPr marL="914400" lvl="2" indent="0" algn="ctr">
              <a:buNone/>
              <a:defRPr/>
            </a:pPr>
            <a:r>
              <a:rPr lang="en-GB" altLang="en-US" sz="1600" dirty="0" smtClean="0">
                <a:solidFill>
                  <a:srgbClr val="000000"/>
                </a:solidFill>
                <a:ea typeface="ＭＳ Ｐゴシック" pitchFamily="34" charset="-128"/>
              </a:rPr>
              <a:t>Case Management Guidelines: Section 3</a:t>
            </a:r>
          </a:p>
          <a:p>
            <a:pPr lvl="2">
              <a:buFontTx/>
              <a:buNone/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6022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Initial Assessment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62988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en-GB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rgbClr val="000000"/>
                </a:solidFill>
              </a:rPr>
              <a:t>Should take place within </a:t>
            </a:r>
            <a:r>
              <a:rPr lang="en-GB" b="1" dirty="0">
                <a:solidFill>
                  <a:srgbClr val="000000"/>
                </a:solidFill>
              </a:rPr>
              <a:t>24 hours</a:t>
            </a:r>
            <a:r>
              <a:rPr lang="en-GB" dirty="0">
                <a:solidFill>
                  <a:srgbClr val="000000"/>
                </a:solidFill>
              </a:rPr>
              <a:t> of registration </a:t>
            </a:r>
          </a:p>
          <a:p>
            <a:pPr>
              <a:buFontTx/>
              <a:buChar char="•"/>
              <a:defRPr/>
            </a:pPr>
            <a:r>
              <a:rPr lang="en-GB" b="1" dirty="0">
                <a:solidFill>
                  <a:srgbClr val="000000"/>
                </a:solidFill>
              </a:rPr>
              <a:t>Sooner</a:t>
            </a:r>
            <a:r>
              <a:rPr lang="en-GB" dirty="0">
                <a:solidFill>
                  <a:srgbClr val="000000"/>
                </a:solidFill>
              </a:rPr>
              <a:t> if the child is in urgent need such as threat to life  </a:t>
            </a:r>
          </a:p>
          <a:p>
            <a:pPr>
              <a:buFontTx/>
              <a:buChar char="•"/>
              <a:defRPr/>
            </a:pPr>
            <a:r>
              <a:rPr lang="en-GB" b="1" dirty="0">
                <a:solidFill>
                  <a:srgbClr val="000000"/>
                </a:solidFill>
              </a:rPr>
              <a:t>If not possible,</a:t>
            </a:r>
            <a:r>
              <a:rPr lang="en-GB" dirty="0">
                <a:solidFill>
                  <a:srgbClr val="000000"/>
                </a:solidFill>
              </a:rPr>
              <a:t> complete within </a:t>
            </a:r>
            <a:r>
              <a:rPr lang="en-GB" b="1" dirty="0">
                <a:solidFill>
                  <a:srgbClr val="000000"/>
                </a:solidFill>
              </a:rPr>
              <a:t>48 hours </a:t>
            </a:r>
            <a:r>
              <a:rPr lang="en-GB" dirty="0">
                <a:solidFill>
                  <a:srgbClr val="000000"/>
                </a:solidFill>
              </a:rPr>
              <a:t>max to prevent risk.</a:t>
            </a: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dirty="0">
                <a:solidFill>
                  <a:srgbClr val="000000"/>
                </a:solidFill>
              </a:rPr>
              <a:t>It is possible to close a case after initial assessment if:</a:t>
            </a:r>
          </a:p>
          <a:p>
            <a:pPr>
              <a:buFont typeface="Wingdings" charset="0"/>
              <a:buChar char="Ø"/>
              <a:defRPr/>
            </a:pPr>
            <a:r>
              <a:rPr lang="en-GB" dirty="0">
                <a:solidFill>
                  <a:srgbClr val="000000"/>
                </a:solidFill>
              </a:rPr>
              <a:t>There are no concerns that meet the eligibility criteria</a:t>
            </a:r>
          </a:p>
          <a:p>
            <a:pPr>
              <a:buFont typeface="Wingdings" charset="0"/>
              <a:buChar char="Ø"/>
              <a:defRPr/>
            </a:pPr>
            <a:r>
              <a:rPr lang="en-GB" dirty="0">
                <a:solidFill>
                  <a:srgbClr val="000000"/>
                </a:solidFill>
              </a:rPr>
              <a:t>The case was registered in error</a:t>
            </a:r>
          </a:p>
          <a:p>
            <a:pPr>
              <a:buFont typeface="Wingdings" charset="0"/>
              <a:buChar char="Ø"/>
              <a:defRPr/>
            </a:pPr>
            <a:r>
              <a:rPr lang="en-GB" dirty="0">
                <a:solidFill>
                  <a:srgbClr val="000000"/>
                </a:solidFill>
              </a:rPr>
              <a:t>Another agency is better able to help (case transfer) </a:t>
            </a:r>
            <a:endParaRPr lang="en-GB" dirty="0" smtClean="0">
              <a:solidFill>
                <a:srgbClr val="000000"/>
              </a:solidFill>
            </a:endParaRPr>
          </a:p>
          <a:p>
            <a:pPr marL="0" indent="0" algn="ctr">
              <a:defRPr/>
            </a:pPr>
            <a:endParaRPr lang="en-GB" sz="1600" dirty="0" smtClean="0">
              <a:solidFill>
                <a:srgbClr val="000000"/>
              </a:solidFill>
            </a:endParaRPr>
          </a:p>
          <a:p>
            <a:pPr marL="0" indent="0" algn="ctr">
              <a:defRPr/>
            </a:pPr>
            <a:r>
              <a:rPr lang="en-GB" sz="1600" dirty="0" smtClean="0">
                <a:solidFill>
                  <a:srgbClr val="000000"/>
                </a:solidFill>
              </a:rPr>
              <a:t>Case Management Guidelines: Section 3</a:t>
            </a: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3419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Responding to Immediate Concerns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713788" cy="4392612"/>
          </a:xfrm>
        </p:spPr>
        <p:txBody>
          <a:bodyPr/>
          <a:lstStyle/>
          <a:p>
            <a:pPr marL="0" indent="0">
              <a:defRPr/>
            </a:pPr>
            <a:endParaRPr lang="en-AU" altLang="en-US" b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Urgent Concerns: 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Healthcare and safety services 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Overnight care or alerting the national authority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Other possible concerns: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Food and drink, non food items / clothing 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Legal support / refugee status determination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Direct support – negotiation, emotional support, info / advice</a:t>
            </a:r>
          </a:p>
        </p:txBody>
      </p:sp>
    </p:spTree>
    <p:extLst>
      <p:ext uri="{BB962C8B-B14F-4D97-AF65-F5344CB8AC3E}">
        <p14:creationId xmlns:p14="http://schemas.microsoft.com/office/powerpoint/2010/main" val="1211932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b="1">
                <a:solidFill>
                  <a:srgbClr val="000000"/>
                </a:solidFill>
              </a:rPr>
              <a:t>Healthcare and Safety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713788" cy="4392612"/>
          </a:xfrm>
        </p:spPr>
        <p:txBody>
          <a:bodyPr/>
          <a:lstStyle/>
          <a:p>
            <a:pPr marL="0" indent="0"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Healthcare – examples of urgent needs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Upon arrival following displacement.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Following sexual violence.</a:t>
            </a:r>
          </a:p>
          <a:p>
            <a:pPr marL="0" indent="0">
              <a:buFontTx/>
              <a:buChar char="•"/>
              <a:defRPr/>
            </a:pP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Safety Assessment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Indicators of abuse occurring within the family.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Child</a:t>
            </a:r>
            <a:r>
              <a:rPr lang="ja-JP" altLang="en-AU" smtClean="0">
                <a:solidFill>
                  <a:srgbClr val="000000"/>
                </a:solidFill>
                <a:ea typeface="ＭＳ Ｐゴシック" pitchFamily="34" charset="-128"/>
              </a:rPr>
              <a:t>’</a:t>
            </a:r>
            <a:r>
              <a:rPr lang="en-AU" altLang="ja-JP" smtClean="0">
                <a:solidFill>
                  <a:srgbClr val="000000"/>
                </a:solidFill>
                <a:ea typeface="ＭＳ Ｐゴシック" pitchFamily="34" charset="-128"/>
              </a:rPr>
              <a:t>s sense of </a:t>
            </a:r>
            <a:r>
              <a:rPr lang="en-AU" altLang="ja-JP" b="1" smtClean="0">
                <a:solidFill>
                  <a:srgbClr val="000000"/>
                </a:solidFill>
                <a:ea typeface="ＭＳ Ｐゴシック" pitchFamily="34" charset="-128"/>
              </a:rPr>
              <a:t>personal safety in the home.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Family/caregiver</a:t>
            </a:r>
            <a:r>
              <a:rPr lang="ja-JP" altLang="en-AU" smtClean="0">
                <a:solidFill>
                  <a:srgbClr val="000000"/>
                </a:solidFill>
                <a:ea typeface="ＭＳ Ｐゴシック" pitchFamily="34" charset="-128"/>
              </a:rPr>
              <a:t>’</a:t>
            </a:r>
            <a:r>
              <a:rPr lang="en-AU" altLang="ja-JP" smtClean="0">
                <a:solidFill>
                  <a:srgbClr val="000000"/>
                </a:solidFill>
                <a:ea typeface="ＭＳ Ｐゴシック" pitchFamily="34" charset="-128"/>
              </a:rPr>
              <a:t>s willingness to protect child from further harm.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Child</a:t>
            </a:r>
            <a:r>
              <a:rPr lang="ja-JP" altLang="en-AU" smtClean="0">
                <a:solidFill>
                  <a:srgbClr val="000000"/>
                </a:solidFill>
                <a:ea typeface="ＭＳ Ｐゴシック" pitchFamily="34" charset="-128"/>
              </a:rPr>
              <a:t>’</a:t>
            </a:r>
            <a:r>
              <a:rPr lang="en-AU" altLang="ja-JP" smtClean="0">
                <a:solidFill>
                  <a:srgbClr val="000000"/>
                </a:solidFill>
                <a:ea typeface="ＭＳ Ｐゴシック" pitchFamily="34" charset="-128"/>
              </a:rPr>
              <a:t>s sense of </a:t>
            </a:r>
            <a:r>
              <a:rPr lang="en-AU" altLang="ja-JP" b="1" smtClean="0">
                <a:solidFill>
                  <a:srgbClr val="000000"/>
                </a:solidFill>
                <a:ea typeface="ＭＳ Ｐゴシック" pitchFamily="34" charset="-128"/>
              </a:rPr>
              <a:t>personal safety </a:t>
            </a:r>
            <a:r>
              <a:rPr lang="en-AU" altLang="ja-JP" smtClean="0">
                <a:solidFill>
                  <a:srgbClr val="000000"/>
                </a:solidFill>
                <a:ea typeface="ＭＳ Ｐゴシック" pitchFamily="34" charset="-128"/>
              </a:rPr>
              <a:t>in the </a:t>
            </a:r>
            <a:r>
              <a:rPr lang="en-AU" altLang="ja-JP" b="1" smtClean="0">
                <a:solidFill>
                  <a:srgbClr val="000000"/>
                </a:solidFill>
                <a:ea typeface="ＭＳ Ｐゴシック" pitchFamily="34" charset="-128"/>
              </a:rPr>
              <a:t>community.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Child and family</a:t>
            </a:r>
            <a:r>
              <a:rPr lang="ja-JP" altLang="en-AU" smtClean="0">
                <a:solidFill>
                  <a:srgbClr val="000000"/>
                </a:solidFill>
                <a:ea typeface="ＭＳ Ｐゴシック" pitchFamily="34" charset="-128"/>
              </a:rPr>
              <a:t>’</a:t>
            </a:r>
            <a:r>
              <a:rPr lang="en-AU" altLang="ja-JP" smtClean="0">
                <a:solidFill>
                  <a:srgbClr val="000000"/>
                </a:solidFill>
                <a:ea typeface="ＭＳ Ｐゴシック" pitchFamily="34" charset="-128"/>
              </a:rPr>
              <a:t>s sense of safety and </a:t>
            </a:r>
            <a:r>
              <a:rPr lang="en-AU" altLang="ja-JP" b="1" smtClean="0">
                <a:solidFill>
                  <a:srgbClr val="000000"/>
                </a:solidFill>
                <a:ea typeface="ＭＳ Ｐゴシック" pitchFamily="34" charset="-128"/>
              </a:rPr>
              <a:t>identified safety needs</a:t>
            </a:r>
            <a:r>
              <a:rPr lang="en-AU" altLang="ja-JP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marL="0" indent="0" algn="ctr">
              <a:defRPr/>
            </a:pPr>
            <a:endParaRPr lang="en-GB" altLang="en-US" sz="2000" i="1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en-GB" altLang="en-US" sz="2000" i="1" smtClean="0">
                <a:solidFill>
                  <a:srgbClr val="000000"/>
                </a:solidFill>
                <a:ea typeface="ＭＳ Ｐゴシック" pitchFamily="34" charset="-128"/>
              </a:rPr>
              <a:t>Safety assessment adapted from Caring for Child Survivors</a:t>
            </a:r>
          </a:p>
          <a:p>
            <a:pPr marL="0" indent="0">
              <a:defRPr/>
            </a:pPr>
            <a:endParaRPr lang="en-AU" altLang="en-US" sz="2800" b="1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62832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24863" cy="720725"/>
          </a:xfrm>
        </p:spPr>
        <p:txBody>
          <a:bodyPr/>
          <a:lstStyle/>
          <a:p>
            <a:pPr>
              <a:defRPr/>
            </a:pPr>
            <a:r>
              <a:rPr lang="en-AU" b="1">
                <a:solidFill>
                  <a:srgbClr val="000000"/>
                </a:solidFill>
              </a:rPr>
              <a:t>Overnight Care &amp; Alerting National Authority</a:t>
            </a:r>
            <a:endParaRPr lang="en-GB" b="1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221663" cy="4392612"/>
          </a:xfrm>
        </p:spPr>
        <p:txBody>
          <a:bodyPr/>
          <a:lstStyle/>
          <a:p>
            <a:pPr marL="0" indent="0"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Care Assessment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Children arriving without safe adult care following displacement. 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Where it is not known whether the child</a:t>
            </a:r>
            <a:r>
              <a:rPr lang="ja-JP" altLang="en-AU" smtClean="0">
                <a:solidFill>
                  <a:srgbClr val="000000"/>
                </a:solidFill>
                <a:ea typeface="ＭＳ Ｐゴシック" pitchFamily="34" charset="-128"/>
              </a:rPr>
              <a:t>’</a:t>
            </a:r>
            <a:r>
              <a:rPr lang="en-AU" altLang="ja-JP" smtClean="0">
                <a:solidFill>
                  <a:srgbClr val="000000"/>
                </a:solidFill>
                <a:ea typeface="ＭＳ Ｐゴシック" pitchFamily="34" charset="-128"/>
              </a:rPr>
              <a:t>s previous home is not safe to stay in until further assessment is made. </a:t>
            </a:r>
          </a:p>
          <a:p>
            <a:pPr marL="0" indent="0">
              <a:defRPr/>
            </a:pP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Alerting the National Authority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In accordance with any mandatory reporting requirements. </a:t>
            </a:r>
          </a:p>
          <a:p>
            <a:pPr marL="0" indent="0">
              <a:buFontTx/>
              <a:buChar char="•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Where support is needed to take immediate action, e.g. placing a child in residential care. </a:t>
            </a:r>
          </a:p>
        </p:txBody>
      </p:sp>
    </p:spTree>
    <p:extLst>
      <p:ext uri="{BB962C8B-B14F-4D97-AF65-F5344CB8AC3E}">
        <p14:creationId xmlns:p14="http://schemas.microsoft.com/office/powerpoint/2010/main" val="13170087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>
                <a:solidFill>
                  <a:srgbClr val="000000"/>
                </a:solidFill>
              </a:rPr>
              <a:t>Legal / Justice Needs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eaLnBrk="1" hangingPunct="1"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The decision to pursue justice is an important one: Families need to have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full access to information 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to think through decisions</a:t>
            </a:r>
          </a:p>
          <a:p>
            <a:pPr eaLnBrk="1" hangingPunct="1"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It is common for families to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take time 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to come to a decision</a:t>
            </a:r>
          </a:p>
          <a:p>
            <a:pPr eaLnBrk="1" hangingPunct="1"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 eaLnBrk="1" hangingPunct="1">
              <a:buFontTx/>
              <a:buChar char="•"/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Caseworkers need to know the options 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for pursuing justice in a particular setting</a:t>
            </a:r>
          </a:p>
          <a:p>
            <a:pPr eaLnBrk="1" hangingPunct="1">
              <a:buFontTx/>
              <a:buChar char="•"/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 eaLnBrk="1" hangingPunct="1">
              <a:buFontTx/>
              <a:buChar char="•"/>
              <a:defRPr/>
            </a:pP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If a legal aid centre exists children and caregivers should be </a:t>
            </a:r>
            <a:r>
              <a:rPr lang="en-GB" altLang="en-US" b="1" dirty="0" smtClean="0">
                <a:solidFill>
                  <a:srgbClr val="000000"/>
                </a:solidFill>
                <a:ea typeface="+mn-ea"/>
              </a:rPr>
              <a:t>referred</a:t>
            </a:r>
            <a:r>
              <a:rPr lang="en-GB" altLang="en-US" dirty="0" smtClean="0">
                <a:solidFill>
                  <a:srgbClr val="000000"/>
                </a:solidFill>
                <a:ea typeface="+mn-ea"/>
              </a:rPr>
              <a:t> to this agency for full explanation of options</a:t>
            </a:r>
          </a:p>
          <a:p>
            <a:pPr eaLnBrk="1" hangingPunct="1">
              <a:buFontTx/>
              <a:buChar char="•"/>
              <a:defRPr/>
            </a:pPr>
            <a:endParaRPr lang="en-GB" altLang="en-US" dirty="0">
              <a:solidFill>
                <a:srgbClr val="000000"/>
              </a:solidFill>
              <a:ea typeface="+mn-ea"/>
            </a:endParaRPr>
          </a:p>
          <a:p>
            <a:pPr marL="0" indent="0" eaLnBrk="1" hangingPunct="1"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 marL="0" indent="0" algn="ctr" eaLnBrk="1" hangingPunct="1">
              <a:defRPr/>
            </a:pPr>
            <a:r>
              <a:rPr lang="en-GB" altLang="en-US" sz="1800" i="1" dirty="0" smtClean="0">
                <a:solidFill>
                  <a:srgbClr val="000000"/>
                </a:solidFill>
                <a:ea typeface="+mn-ea"/>
              </a:rPr>
              <a:t>Adapted from Caring for Child Survivors</a:t>
            </a:r>
          </a:p>
        </p:txBody>
      </p:sp>
    </p:spTree>
    <p:extLst>
      <p:ext uri="{BB962C8B-B14F-4D97-AF65-F5344CB8AC3E}">
        <p14:creationId xmlns:p14="http://schemas.microsoft.com/office/powerpoint/2010/main" val="510526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806450"/>
            <a:ext cx="8193088" cy="533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6620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KEY LEARNING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endParaRPr lang="en-AU" altLang="en-US" b="1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AU" altLang="en-US" b="1" dirty="0" smtClean="0">
                <a:solidFill>
                  <a:srgbClr val="000000"/>
                </a:solidFill>
                <a:ea typeface="+mn-ea"/>
              </a:rPr>
              <a:t>Initial </a:t>
            </a:r>
            <a:r>
              <a:rPr lang="en-AU" altLang="en-US" dirty="0">
                <a:solidFill>
                  <a:srgbClr val="000000"/>
                </a:solidFill>
                <a:ea typeface="+mn-ea"/>
              </a:rPr>
              <a:t>rapid</a:t>
            </a:r>
            <a:r>
              <a:rPr lang="en-AU" altLang="en-US" b="1" dirty="0">
                <a:solidFill>
                  <a:srgbClr val="000000"/>
                </a:solidFill>
                <a:ea typeface="+mn-ea"/>
              </a:rPr>
              <a:t> assessment</a:t>
            </a:r>
            <a:r>
              <a:rPr lang="en-AU" altLang="en-US" dirty="0">
                <a:solidFill>
                  <a:srgbClr val="000000"/>
                </a:solidFill>
                <a:ea typeface="+mn-ea"/>
              </a:rPr>
              <a:t> </a:t>
            </a: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may be required as part of or within 48 hours of registration to </a:t>
            </a:r>
            <a:r>
              <a:rPr lang="en-AU" altLang="en-US" dirty="0">
                <a:solidFill>
                  <a:srgbClr val="000000"/>
                </a:solidFill>
                <a:ea typeface="+mn-ea"/>
              </a:rPr>
              <a:t>understand immediate </a:t>
            </a: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needs. </a:t>
            </a:r>
            <a:endParaRPr lang="en-AU" altLang="en-US" dirty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AU" alt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Urgent immediate needs include: medical or overnight care, safety services and alerting the national authority.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Other immediate needs include: food/drink, non-food items, legal support and direct support.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AU" altLang="en-US" dirty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AU" altLang="en-US" dirty="0" smtClean="0">
                <a:solidFill>
                  <a:srgbClr val="000000"/>
                </a:solidFill>
                <a:ea typeface="+mn-ea"/>
              </a:rPr>
              <a:t>It is possible to close a case after initial assessment.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AU" altLang="en-US" dirty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endParaRPr lang="en-GB" dirty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5359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64453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rgbClr val="000000"/>
                </a:solidFill>
              </a:rPr>
              <a:t>Module Aim and Learning Outcomes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53425" cy="4392612"/>
          </a:xfrm>
        </p:spPr>
        <p:txBody>
          <a:bodyPr/>
          <a:lstStyle/>
          <a:p>
            <a:pPr>
              <a:defRPr/>
            </a:pPr>
            <a:r>
              <a:rPr lang="en-GB" sz="1800" b="1" dirty="0">
                <a:solidFill>
                  <a:srgbClr val="000000"/>
                </a:solidFill>
              </a:rPr>
              <a:t>Module Aim: </a:t>
            </a:r>
            <a:r>
              <a:rPr lang="en-AU" sz="1800" dirty="0">
                <a:solidFill>
                  <a:srgbClr val="000000"/>
                </a:solidFill>
              </a:rPr>
              <a:t>to provide participants with knowledge and skills to complete the case management step of identification and registration according to the case management guidelines. </a:t>
            </a:r>
          </a:p>
          <a:p>
            <a:pPr>
              <a:defRPr/>
            </a:pPr>
            <a:endParaRPr lang="en-GB" sz="1800" b="1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sz="1800" b="1" dirty="0">
                <a:solidFill>
                  <a:srgbClr val="000000"/>
                </a:solidFill>
              </a:rPr>
              <a:t>Learning Outcomes	</a:t>
            </a:r>
          </a:p>
          <a:p>
            <a:pPr>
              <a:buFontTx/>
              <a:buChar char="•"/>
              <a:defRPr/>
            </a:pPr>
            <a:r>
              <a:rPr lang="en-AU" sz="1800" dirty="0">
                <a:solidFill>
                  <a:srgbClr val="000000"/>
                </a:solidFill>
              </a:rPr>
              <a:t>Relate best practices for identification to the context where they work. </a:t>
            </a:r>
            <a:endParaRPr lang="en-GB" sz="18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1800" dirty="0">
                <a:solidFill>
                  <a:srgbClr val="000000"/>
                </a:solidFill>
              </a:rPr>
              <a:t>Know best practices for referrals. </a:t>
            </a:r>
            <a:endParaRPr lang="en-GB" sz="18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1800" dirty="0">
                <a:solidFill>
                  <a:srgbClr val="000000"/>
                </a:solidFill>
              </a:rPr>
              <a:t>Recognise the purpose of using criteria as part of registration. </a:t>
            </a:r>
            <a:endParaRPr lang="en-GB" sz="18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1800" dirty="0">
                <a:solidFill>
                  <a:srgbClr val="000000"/>
                </a:solidFill>
              </a:rPr>
              <a:t>Employ best practices for opening and closing registration interviews and taking informed consent / assent. </a:t>
            </a:r>
            <a:endParaRPr lang="en-GB" sz="18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1800" dirty="0">
                <a:solidFill>
                  <a:srgbClr val="000000"/>
                </a:solidFill>
              </a:rPr>
              <a:t>Use a personal script for registration and taking informed consent / assent</a:t>
            </a:r>
            <a:endParaRPr lang="en-GB" sz="18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1800" dirty="0">
                <a:solidFill>
                  <a:srgbClr val="000000"/>
                </a:solidFill>
              </a:rPr>
              <a:t>Know how to complete registration and consent forms according to best practices. </a:t>
            </a:r>
            <a:endParaRPr lang="en-GB" sz="18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1800" dirty="0">
                <a:solidFill>
                  <a:srgbClr val="000000"/>
                </a:solidFill>
              </a:rPr>
              <a:t>Know common errors in registration forms. </a:t>
            </a:r>
            <a:endParaRPr lang="en-GB" sz="1800" dirty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en-AU" sz="1800" dirty="0">
                <a:solidFill>
                  <a:srgbClr val="000000"/>
                </a:solidFill>
              </a:rPr>
              <a:t>Intervene in response to immediate concerns identified at registration.</a:t>
            </a:r>
            <a:endParaRPr lang="en-GB" sz="1800" dirty="0">
              <a:solidFill>
                <a:srgbClr val="000000"/>
              </a:solidFill>
            </a:endParaRPr>
          </a:p>
          <a:p>
            <a:pPr>
              <a:defRPr/>
            </a:pPr>
            <a:endParaRPr lang="en-GB" sz="1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62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>
                <a:solidFill>
                  <a:srgbClr val="000000"/>
                </a:solidFill>
              </a:rPr>
              <a:t>Referrals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24863" cy="4392612"/>
          </a:xfrm>
        </p:spPr>
        <p:txBody>
          <a:bodyPr/>
          <a:lstStyle/>
          <a:p>
            <a:pPr>
              <a:defRPr/>
            </a:pPr>
            <a:r>
              <a:rPr lang="en-US" altLang="en-US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Take place during </a:t>
            </a: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2 </a:t>
            </a: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case management </a:t>
            </a: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steps </a:t>
            </a: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: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Calibri" pitchFamily="34" charset="0"/>
              <a:buAutoNum type="arabicPeriod"/>
              <a:defRPr/>
            </a:pP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At Identification: </a:t>
            </a: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Anyone who comes into contact with a child and/or family in need of case management should know how to make a referral.  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Calibri" pitchFamily="34" charset="0"/>
              <a:buAutoNum type="arabicPeriod"/>
              <a:defRPr/>
            </a:pPr>
            <a:endParaRPr lang="en-AU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Calibri" pitchFamily="34" charset="0"/>
              <a:buAutoNum type="arabicPeriod"/>
              <a:defRPr/>
            </a:pPr>
            <a:r>
              <a:rPr lang="en-AU" altLang="en-US" smtClean="0">
                <a:solidFill>
                  <a:srgbClr val="000000"/>
                </a:solidFill>
                <a:ea typeface="ＭＳ Ｐゴシック" pitchFamily="34" charset="-128"/>
              </a:rPr>
              <a:t>During </a:t>
            </a:r>
            <a:r>
              <a:rPr lang="en-AU" altLang="en-US" b="1" smtClean="0">
                <a:solidFill>
                  <a:srgbClr val="000000"/>
                </a:solidFill>
                <a:ea typeface="ＭＳ Ｐゴシック" pitchFamily="34" charset="-128"/>
              </a:rPr>
              <a:t>implementation of the case plan</a:t>
            </a: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7651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836613"/>
            <a:ext cx="8534400" cy="720725"/>
          </a:xfrm>
        </p:spPr>
        <p:txBody>
          <a:bodyPr/>
          <a:lstStyle/>
          <a:p>
            <a:pPr eaLnBrk="1" hangingPunct="1">
              <a:defRPr/>
            </a:pPr>
            <a:r>
              <a:rPr lang="en-US" b="1">
                <a:solidFill>
                  <a:srgbClr val="000000"/>
                </a:solidFill>
              </a:rPr>
              <a:t>To support identification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425631" cy="4392612"/>
          </a:xfrm>
        </p:spPr>
        <p:txBody>
          <a:bodyPr/>
          <a:lstStyle/>
          <a:p>
            <a:pPr>
              <a:defRPr/>
            </a:pPr>
            <a:endParaRPr lang="en-US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Raise awareness among affected communities on:</a:t>
            </a:r>
          </a:p>
          <a:p>
            <a:pPr>
              <a:defRPr/>
            </a:pPr>
            <a:endParaRPr lang="en-GB" alt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1. What to look out for and how to identify the children: 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different </a:t>
            </a:r>
            <a:r>
              <a:rPr lang="en-AU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child protection needs</a:t>
            </a:r>
            <a:r>
              <a:rPr lang="en-AU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and </a:t>
            </a:r>
            <a:r>
              <a:rPr lang="en-GB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signs </a:t>
            </a:r>
            <a:r>
              <a:rPr lang="en-AU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of abuse</a:t>
            </a:r>
            <a:r>
              <a:rPr lang="en-AU" altLang="en-US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dirty="0" smtClean="0">
                <a:solidFill>
                  <a:srgbClr val="000000"/>
                </a:solidFill>
                <a:ea typeface="ＭＳ Ｐゴシック" pitchFamily="34" charset="-128"/>
              </a:rPr>
              <a:t>2. What case management is and agencies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’</a:t>
            </a:r>
            <a:r>
              <a:rPr lang="en-AU" altLang="ja-JP" b="1" dirty="0" smtClean="0">
                <a:solidFill>
                  <a:srgbClr val="000000"/>
                </a:solidFill>
                <a:ea typeface="ＭＳ Ｐゴシック" pitchFamily="34" charset="-128"/>
              </a:rPr>
              <a:t> registration criteria.</a:t>
            </a:r>
            <a:endParaRPr lang="en-US" altLang="ja-JP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US" alt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3. </a:t>
            </a: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The </a:t>
            </a:r>
            <a:r>
              <a:rPr lang="en-US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responsibilities </a:t>
            </a: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of focal points and anyone else identifying a case</a:t>
            </a:r>
            <a:r>
              <a:rPr lang="en-US" altLang="en-US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altLang="en-US" dirty="0" smtClean="0">
                <a:solidFill>
                  <a:srgbClr val="000000"/>
                </a:solidFill>
                <a:ea typeface="ＭＳ Ｐゴシック" pitchFamily="34" charset="-128"/>
              </a:rPr>
              <a:t>including children</a:t>
            </a:r>
            <a:r>
              <a:rPr lang="en-US" alt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 self-referring. </a:t>
            </a:r>
            <a:endParaRPr lang="en-GB" alt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eaLnBrk="1" hangingPunct="1">
              <a:defRPr/>
            </a:pPr>
            <a:endParaRPr lang="en-US" alt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eaLnBrk="1" hangingPunct="1">
              <a:defRPr/>
            </a:pPr>
            <a:endParaRPr lang="en-US" alt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7943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836613"/>
            <a:ext cx="8534400" cy="720725"/>
          </a:xfrm>
        </p:spPr>
        <p:txBody>
          <a:bodyPr/>
          <a:lstStyle/>
          <a:p>
            <a:pPr marL="57150">
              <a:defRPr/>
            </a:pPr>
            <a:r>
              <a:rPr lang="en-AU" b="1" dirty="0" smtClean="0">
                <a:solidFill>
                  <a:srgbClr val="000000"/>
                </a:solidFill>
              </a:rPr>
              <a:t>2. Agencies’ Registration Criteria</a:t>
            </a:r>
            <a:endParaRPr lang="en-AU" b="1" dirty="0">
              <a:solidFill>
                <a:srgbClr val="000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>
              <a:defRPr/>
            </a:pPr>
            <a:endParaRPr lang="en-GB" dirty="0" smtClean="0">
              <a:solidFill>
                <a:srgbClr val="000000"/>
              </a:solidFill>
              <a:ea typeface="+mn-ea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Raise awareness on </a:t>
            </a:r>
            <a:r>
              <a:rPr lang="en-GB" b="1" dirty="0" smtClean="0">
                <a:solidFill>
                  <a:srgbClr val="000000"/>
                </a:solidFill>
                <a:ea typeface="+mn-ea"/>
              </a:rPr>
              <a:t>which </a:t>
            </a:r>
            <a:r>
              <a:rPr lang="en-AU" b="1" dirty="0" smtClean="0">
                <a:solidFill>
                  <a:srgbClr val="000000"/>
                </a:solidFill>
                <a:ea typeface="+mn-ea"/>
              </a:rPr>
              <a:t>agencies respond to which cases</a:t>
            </a:r>
            <a:r>
              <a:rPr lang="en-AU" dirty="0" smtClean="0">
                <a:solidFill>
                  <a:srgbClr val="000000"/>
                </a:solidFill>
                <a:ea typeface="+mn-ea"/>
              </a:rPr>
              <a:t>:</a:t>
            </a:r>
          </a:p>
          <a:p>
            <a:pPr marL="0" indent="0">
              <a:defRPr/>
            </a:pPr>
            <a:endParaRPr lang="en-AU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AU" dirty="0" smtClean="0">
                <a:solidFill>
                  <a:srgbClr val="000000"/>
                </a:solidFill>
                <a:ea typeface="+mn-ea"/>
              </a:rPr>
              <a:t>Helps people refer to the right place quicker.</a:t>
            </a:r>
          </a:p>
          <a:p>
            <a:pPr marL="0" indent="0">
              <a:defRPr/>
            </a:pPr>
            <a:r>
              <a:rPr lang="en-AU" dirty="0" smtClean="0">
                <a:solidFill>
                  <a:srgbClr val="000000"/>
                </a:solidFill>
                <a:ea typeface="+mn-ea"/>
              </a:rPr>
              <a:t>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AU" dirty="0" smtClean="0">
                <a:solidFill>
                  <a:srgbClr val="000000"/>
                </a:solidFill>
                <a:ea typeface="+mn-ea"/>
              </a:rPr>
              <a:t>Minimises the risk of </a:t>
            </a:r>
            <a:r>
              <a:rPr lang="en-AU" b="1" dirty="0" smtClean="0">
                <a:solidFill>
                  <a:srgbClr val="000000"/>
                </a:solidFill>
                <a:ea typeface="+mn-ea"/>
              </a:rPr>
              <a:t>multiple interviews. </a:t>
            </a:r>
            <a:endParaRPr lang="en-AU" b="1" dirty="0">
              <a:solidFill>
                <a:srgbClr val="000000"/>
              </a:solidFill>
              <a:ea typeface="+mn-ea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endParaRPr lang="en-AU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AU" dirty="0" smtClean="0">
                <a:solidFill>
                  <a:srgbClr val="000000"/>
                </a:solidFill>
                <a:ea typeface="+mn-ea"/>
              </a:rPr>
              <a:t>Encourages reporting of child protection needs that are</a:t>
            </a:r>
            <a:r>
              <a:rPr lang="en-AU" b="1" dirty="0" smtClean="0">
                <a:solidFill>
                  <a:srgbClr val="000000"/>
                </a:solidFill>
                <a:ea typeface="+mn-ea"/>
              </a:rPr>
              <a:t> taboo</a:t>
            </a:r>
            <a:r>
              <a:rPr lang="en-AU" dirty="0" smtClean="0">
                <a:solidFill>
                  <a:srgbClr val="000000"/>
                </a:solidFill>
                <a:ea typeface="+mn-ea"/>
              </a:rPr>
              <a:t>. </a:t>
            </a:r>
          </a:p>
          <a:p>
            <a:pPr marL="0" indent="0">
              <a:defRPr/>
            </a:pPr>
            <a:endParaRPr lang="en-US" b="1" dirty="0" smtClean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9293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642350" cy="720725"/>
          </a:xfrm>
        </p:spPr>
        <p:txBody>
          <a:bodyPr/>
          <a:lstStyle/>
          <a:p>
            <a:pPr>
              <a:defRPr/>
            </a:pPr>
            <a:r>
              <a:rPr lang="en-US" b="1">
                <a:solidFill>
                  <a:srgbClr val="000000"/>
                </a:solidFill>
              </a:rPr>
              <a:t>3. Responsibilities in identification</a:t>
            </a:r>
            <a:endParaRPr lang="en-GB" b="1">
              <a:solidFill>
                <a:srgbClr val="000000"/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Raise awareness on </a:t>
            </a:r>
            <a:r>
              <a:rPr lang="en-US" dirty="0" smtClean="0">
                <a:solidFill>
                  <a:srgbClr val="000000"/>
                </a:solidFill>
                <a:ea typeface="+mn-ea"/>
              </a:rPr>
              <a:t>the </a:t>
            </a:r>
            <a:r>
              <a:rPr lang="en-US" b="1" dirty="0" smtClean="0">
                <a:solidFill>
                  <a:srgbClr val="000000"/>
                </a:solidFill>
                <a:ea typeface="+mn-ea"/>
              </a:rPr>
              <a:t>responsibilities </a:t>
            </a:r>
            <a:r>
              <a:rPr lang="en-US" dirty="0" smtClean="0">
                <a:solidFill>
                  <a:srgbClr val="000000"/>
                </a:solidFill>
                <a:ea typeface="+mn-ea"/>
              </a:rPr>
              <a:t>anyone identifying a case</a:t>
            </a:r>
            <a:r>
              <a:rPr lang="en-AU" dirty="0" smtClean="0">
                <a:solidFill>
                  <a:srgbClr val="000000"/>
                </a:solidFill>
                <a:ea typeface="+mn-ea"/>
              </a:rPr>
              <a:t>:</a:t>
            </a: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GB" dirty="0" smtClean="0">
                <a:solidFill>
                  <a:srgbClr val="000000"/>
                </a:solidFill>
                <a:ea typeface="+mn-ea"/>
              </a:rPr>
              <a:t>How to refer </a:t>
            </a:r>
            <a:r>
              <a:rPr lang="en-AU" dirty="0" smtClean="0">
                <a:solidFill>
                  <a:srgbClr val="000000"/>
                </a:solidFill>
                <a:ea typeface="+mn-ea"/>
              </a:rPr>
              <a:t>safely without doing harm.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+mn-ea"/>
              </a:rPr>
              <a:t>Who to refer to (focal points, phone numbers).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+mn-ea"/>
              </a:rPr>
              <a:t>Why and </a:t>
            </a:r>
            <a:r>
              <a:rPr lang="en-US" altLang="en-US" dirty="0">
                <a:solidFill>
                  <a:srgbClr val="000000"/>
                </a:solidFill>
                <a:ea typeface="+mn-ea"/>
              </a:rPr>
              <a:t>h</a:t>
            </a:r>
            <a:r>
              <a:rPr lang="en-US" altLang="en-US" dirty="0" smtClean="0">
                <a:solidFill>
                  <a:srgbClr val="000000"/>
                </a:solidFill>
                <a:ea typeface="+mn-ea"/>
              </a:rPr>
              <a:t>ow to keep </a:t>
            </a:r>
            <a:r>
              <a:rPr lang="en-US" altLang="en-US" b="1" dirty="0" smtClean="0">
                <a:solidFill>
                  <a:srgbClr val="000000"/>
                </a:solidFill>
                <a:ea typeface="+mn-ea"/>
              </a:rPr>
              <a:t>confidentiality</a:t>
            </a:r>
            <a:r>
              <a:rPr lang="en-US" altLang="en-US" dirty="0" smtClean="0">
                <a:solidFill>
                  <a:srgbClr val="000000"/>
                </a:solidFill>
                <a:ea typeface="+mn-ea"/>
              </a:rPr>
              <a:t>.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+mn-ea"/>
              </a:rPr>
              <a:t>When to refer </a:t>
            </a:r>
            <a:r>
              <a:rPr lang="en-US" altLang="en-US" b="1" dirty="0" smtClean="0">
                <a:solidFill>
                  <a:srgbClr val="000000"/>
                </a:solidFill>
                <a:ea typeface="+mn-ea"/>
              </a:rPr>
              <a:t>immediately</a:t>
            </a:r>
            <a:r>
              <a:rPr lang="en-US" altLang="en-US" dirty="0" smtClean="0">
                <a:solidFill>
                  <a:srgbClr val="000000"/>
                </a:solidFill>
                <a:ea typeface="+mn-ea"/>
              </a:rPr>
              <a:t>: which cases are most urgent.</a:t>
            </a:r>
          </a:p>
          <a:p>
            <a:pPr marL="0" indent="0">
              <a:defRPr/>
            </a:pPr>
            <a:endParaRPr lang="en-GB" altLang="en-US" dirty="0">
              <a:solidFill>
                <a:srgbClr val="000000"/>
              </a:solidFill>
              <a:ea typeface="+mn-ea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en-US" dirty="0" smtClean="0">
                <a:solidFill>
                  <a:srgbClr val="000000"/>
                </a:solidFill>
                <a:ea typeface="+mn-ea"/>
              </a:rPr>
              <a:t>Any </a:t>
            </a:r>
            <a:r>
              <a:rPr lang="en-US" altLang="en-US" b="1" dirty="0" smtClean="0">
                <a:solidFill>
                  <a:srgbClr val="000000"/>
                </a:solidFill>
                <a:ea typeface="+mn-ea"/>
              </a:rPr>
              <a:t>mandatory reporting</a:t>
            </a:r>
            <a:r>
              <a:rPr lang="en-US" altLang="en-US" dirty="0" smtClean="0">
                <a:solidFill>
                  <a:srgbClr val="000000"/>
                </a:solidFill>
                <a:ea typeface="+mn-ea"/>
              </a:rPr>
              <a:t> requirements relevant to them. </a:t>
            </a:r>
            <a:endParaRPr lang="en-GB" altLang="en-US" dirty="0" smtClean="0">
              <a:solidFill>
                <a:srgbClr val="000000"/>
              </a:solidFill>
              <a:ea typeface="+mn-ea"/>
            </a:endParaRPr>
          </a:p>
          <a:p>
            <a:pPr eaLnBrk="1" hangingPunct="1">
              <a:defRPr/>
            </a:pPr>
            <a:endParaRPr lang="en-US" altLang="en-US" b="1" dirty="0" smtClean="0">
              <a:solidFill>
                <a:srgbClr val="000000"/>
              </a:solidFill>
              <a:ea typeface="+mn-ea"/>
            </a:endParaRPr>
          </a:p>
          <a:p>
            <a:pPr>
              <a:defRPr/>
            </a:pPr>
            <a:endParaRPr lang="en-GB" altLang="en-US" dirty="0" smtClean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3033350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2327</Words>
  <Application>Microsoft Macintosh PowerPoint</Application>
  <PresentationFormat>On-screen Show (4:3)</PresentationFormat>
  <Paragraphs>385</Paragraphs>
  <Slides>52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Default Design</vt:lpstr>
      <vt:lpstr>PowerPoint Presentation</vt:lpstr>
      <vt:lpstr>PowerPoint Presentation</vt:lpstr>
      <vt:lpstr>Module Aim and Learning Outcomes</vt:lpstr>
      <vt:lpstr>Exercise 1</vt:lpstr>
      <vt:lpstr>PowerPoint Presentation</vt:lpstr>
      <vt:lpstr>Referrals</vt:lpstr>
      <vt:lpstr>To support identification</vt:lpstr>
      <vt:lpstr>2. Agencies’ Registration Criteria</vt:lpstr>
      <vt:lpstr>3. Responsibilities in identification</vt:lpstr>
      <vt:lpstr>Supporting Self-Referral </vt:lpstr>
      <vt:lpstr>KEY LEARNING POINTS</vt:lpstr>
      <vt:lpstr>PowerPoint Presentation</vt:lpstr>
      <vt:lpstr>Exercise 2</vt:lpstr>
      <vt:lpstr>Risk and Protective Factors</vt:lpstr>
      <vt:lpstr>Risk and Protective Factors – CHILD </vt:lpstr>
      <vt:lpstr>Risk and Protective Factors - FAMILY</vt:lpstr>
      <vt:lpstr>Risk and Protective Factors - COMMUNITY</vt:lpstr>
      <vt:lpstr>Risk and Protective Factors – Society &amp; Government</vt:lpstr>
      <vt:lpstr>KEY LEARNING POINTS</vt:lpstr>
      <vt:lpstr>PowerPoint Presentation</vt:lpstr>
      <vt:lpstr>Exercise 3</vt:lpstr>
      <vt:lpstr>Registration Criteria</vt:lpstr>
      <vt:lpstr>Children that don’t meet your registration criteria</vt:lpstr>
      <vt:lpstr>Developing Registration Criteria</vt:lpstr>
      <vt:lpstr>Case Example – Registration Criteria &amp; Risk Levels</vt:lpstr>
      <vt:lpstr>More About Risk</vt:lpstr>
      <vt:lpstr>Problems caused by not knowing which cases agencies support</vt:lpstr>
      <vt:lpstr>KEY LEARNING POINTS</vt:lpstr>
      <vt:lpstr>PowerPoint Presentation</vt:lpstr>
      <vt:lpstr>Exercise 4</vt:lpstr>
      <vt:lpstr>Best Practice for Registration</vt:lpstr>
      <vt:lpstr>Standard Registration Information</vt:lpstr>
      <vt:lpstr>KEY LEARNING POINTS</vt:lpstr>
      <vt:lpstr>PowerPoint Presentation</vt:lpstr>
      <vt:lpstr>Exercise 5</vt:lpstr>
      <vt:lpstr>KEY LEARNING POINTS</vt:lpstr>
      <vt:lpstr>PowerPoint Presentation</vt:lpstr>
      <vt:lpstr>Exercise 6</vt:lpstr>
      <vt:lpstr>Why Document our Cases</vt:lpstr>
      <vt:lpstr>Case File Management</vt:lpstr>
      <vt:lpstr>KEY LEARNING POINTS</vt:lpstr>
      <vt:lpstr>PowerPoint Presentation</vt:lpstr>
      <vt:lpstr>Exercise 7</vt:lpstr>
      <vt:lpstr>Types of Assessment</vt:lpstr>
      <vt:lpstr>Initial Assessment</vt:lpstr>
      <vt:lpstr>Responding to Immediate Concerns</vt:lpstr>
      <vt:lpstr>Healthcare and Safety Assessment</vt:lpstr>
      <vt:lpstr>Overnight Care &amp; Alerting National Authority</vt:lpstr>
      <vt:lpstr>Legal / Justice Needs</vt:lpstr>
      <vt:lpstr>KEY LEARNING POINTS</vt:lpstr>
      <vt:lpstr>PowerPoint Presentation</vt:lpstr>
      <vt:lpstr>Module Aim and Learning Outcomes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Identification and Registration</dc:title>
  <dc:creator>Camilla Jones</dc:creator>
  <cp:lastModifiedBy>Sandra Maignant</cp:lastModifiedBy>
  <cp:revision>25</cp:revision>
  <dcterms:created xsi:type="dcterms:W3CDTF">2014-02-04T13:12:25Z</dcterms:created>
  <dcterms:modified xsi:type="dcterms:W3CDTF">2014-06-06T16:34:04Z</dcterms:modified>
</cp:coreProperties>
</file>