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20"/>
  </p:notesMasterIdLst>
  <p:sldIdLst>
    <p:sldId id="734" r:id="rId2"/>
    <p:sldId id="735" r:id="rId3"/>
    <p:sldId id="736" r:id="rId4"/>
    <p:sldId id="737" r:id="rId5"/>
    <p:sldId id="738" r:id="rId6"/>
    <p:sldId id="739" r:id="rId7"/>
    <p:sldId id="740" r:id="rId8"/>
    <p:sldId id="741" r:id="rId9"/>
    <p:sldId id="742" r:id="rId10"/>
    <p:sldId id="743" r:id="rId11"/>
    <p:sldId id="744" r:id="rId12"/>
    <p:sldId id="745" r:id="rId13"/>
    <p:sldId id="746" r:id="rId14"/>
    <p:sldId id="747" r:id="rId15"/>
    <p:sldId id="748" r:id="rId16"/>
    <p:sldId id="749" r:id="rId17"/>
    <p:sldId id="750" r:id="rId18"/>
    <p:sldId id="751" r:id="rId19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412" autoAdjust="0"/>
    <p:restoredTop sz="93474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05F12-6BAA-4356-8FF8-8DFF3B7CF0DB}" type="datetimeFigureOut">
              <a:rPr lang="en-GB"/>
              <a:pPr>
                <a:defRPr/>
              </a:pPr>
              <a:t>14/01/2015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414F29-FC36-454E-9428-62CA555F42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4872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l" rtl="1"/>
            <a:fld id="{EB75238E-C1E5-40D6-8BA0-1890CA1E9547}" type="slidenum">
              <a:rPr lang="en-AU" smtClean="0">
                <a:solidFill>
                  <a:srgbClr val="000000"/>
                </a:solidFill>
                <a:latin typeface="Arial" pitchFamily="34" charset="0"/>
                <a:sym typeface="Arial" pitchFamily="34" charset="0"/>
              </a:rPr>
              <a:pPr algn="l" rtl="1"/>
              <a:t>10</a:t>
            </a:fld>
            <a:endParaRPr lang="en-AU" smtClean="0">
              <a:solidFill>
                <a:srgbClr val="000000"/>
              </a:solidFill>
              <a:latin typeface="Arial" pitchFamily="34" charset="0"/>
              <a:sym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140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839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15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121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4957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77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20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00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67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152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2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3608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dirty="0" smtClean="0"/>
              <a:t>Click to edit Master title style</a:t>
            </a:r>
            <a:endParaRPr lang="ar-EG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3608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smtClean="0"/>
              <a:t>Click to edit Master text styles</a:t>
            </a:r>
          </a:p>
          <a:p>
            <a:pPr lvl="1"/>
            <a:r>
              <a:rPr lang="ar-EG" noProof="0" smtClean="0"/>
              <a:t>Second level</a:t>
            </a:r>
          </a:p>
          <a:p>
            <a:pPr lvl="2"/>
            <a:r>
              <a:rPr lang="ar-EG" noProof="0" smtClean="0"/>
              <a:t>Third level</a:t>
            </a:r>
          </a:p>
          <a:p>
            <a:pPr lvl="3"/>
            <a:r>
              <a:rPr lang="ar-EG" noProof="0" smtClean="0"/>
              <a:t>Fourth level</a:t>
            </a:r>
          </a:p>
          <a:p>
            <a:pPr lvl="4"/>
            <a:r>
              <a:rPr lang="ar-EG" noProof="0" smtClean="0"/>
              <a:t>Fifth level</a:t>
            </a:r>
            <a:endParaRPr lang="ar-EG" noProof="0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 flipH="1">
            <a:off x="1488901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 flipH="1">
            <a:off x="-11926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063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rtl="1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319" y="908050"/>
            <a:ext cx="5313363" cy="39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84213" y="4868863"/>
            <a:ext cx="7775575" cy="1752600"/>
          </a:xfrm>
        </p:spPr>
        <p:txBody>
          <a:bodyPr/>
          <a:lstStyle/>
          <a:p>
            <a:pPr rtl="1" eaLnBrk="1" hangingPunct="1"/>
            <a:endParaRPr lang="ar-EG" sz="1000" b="1" dirty="0" smtClean="0">
              <a:solidFill>
                <a:srgbClr val="000000"/>
              </a:solidFill>
              <a:sym typeface="Arial" pitchFamily="34" charset="0"/>
            </a:endParaRPr>
          </a:p>
          <a:p>
            <a:pPr rtl="1" eaLnBrk="1" hangingPunct="1"/>
            <a:r>
              <a:rPr lang="ar-EG" sz="2800" b="1" dirty="0" smtClean="0">
                <a:solidFill>
                  <a:srgbClr val="000000"/>
                </a:solidFill>
                <a:sym typeface="Arial" pitchFamily="34" charset="0"/>
              </a:rPr>
              <a:t>الوحدة و: الرعاية الذاتية</a:t>
            </a:r>
          </a:p>
          <a:p>
            <a:pPr rtl="1" eaLnBrk="1" hangingPunct="1"/>
            <a:r>
              <a:rPr lang="ar-EG" sz="2800" b="1" dirty="0" smtClean="0">
                <a:solidFill>
                  <a:srgbClr val="000000"/>
                </a:solidFill>
                <a:sym typeface="Arial" pitchFamily="34" charset="0"/>
              </a:rPr>
              <a:t>التدريب على إدارة الحالات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58748" y="4545013"/>
            <a:ext cx="256993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buSzPct val="100000"/>
            </a:pPr>
            <a:r>
              <a:rPr lang="ar-EG" sz="1200" dirty="0" smtClean="0">
                <a:solidFill>
                  <a:srgbClr val="FFFFFF"/>
                </a:solidFill>
                <a:latin typeface="Calibri" pitchFamily="34" charset="0"/>
                <a:sym typeface="Arial" pitchFamily="34" charset="0"/>
              </a:rPr>
              <a:t>صورة: </a:t>
            </a:r>
            <a:r>
              <a:rPr lang="en-GB" sz="1200" dirty="0">
                <a:solidFill>
                  <a:schemeClr val="bg1"/>
                </a:solidFill>
              </a:rPr>
              <a:t>Save the Children</a:t>
            </a:r>
            <a:r>
              <a:rPr lang="ar-EG" sz="1200" dirty="0" smtClean="0">
                <a:solidFill>
                  <a:srgbClr val="FFFFFF"/>
                </a:solidFill>
                <a:latin typeface="Calibri" pitchFamily="34" charset="0"/>
                <a:sym typeface="Arial" pitchFamily="34" charset="0"/>
              </a:rPr>
              <a:t>، توم بايترسيك </a:t>
            </a:r>
            <a:endParaRPr lang="ar-EG" sz="1200" dirty="0">
              <a:solidFill>
                <a:srgbClr val="FFFFFF"/>
              </a:solidFill>
              <a:latin typeface="Calibri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43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82588" y="836613"/>
            <a:ext cx="843915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smtClean="0">
                <a:solidFill>
                  <a:srgbClr val="000000"/>
                </a:solidFill>
                <a:sym typeface="Arial" pitchFamily="34" charset="0"/>
              </a:rPr>
              <a:t>التوتر العاطفي – </a:t>
            </a:r>
            <a:r>
              <a:rPr lang="ar-EG" sz="2800" i="1" smtClean="0">
                <a:solidFill>
                  <a:srgbClr val="000000"/>
                </a:solidFill>
                <a:sym typeface="Arial" pitchFamily="34" charset="0"/>
              </a:rPr>
              <a:t>ردود الأفعال الأكثر شيوعًا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57091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التهكم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فقدان الاعتقاد بأن الناس قد فطروا على الخير.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الإحساس بعدم القدرة على إحداث تغيير في العالم من حولنا.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فقدان الأمل في جدوى العمل الذي نقوم به.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التجنب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تتسبب الحالات في الشعور بعدم الارتياح والقلق والرهبة.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الدفاع عن النفس: تغيير الموضوع  و"الاستماع الجزئي"، والاعتقاد بأن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الأمر</a:t>
            </a:r>
            <a:br>
              <a:rPr lang="ar-EG" dirty="0" smtClean="0">
                <a:solidFill>
                  <a:srgbClr val="000000"/>
                </a:solidFill>
                <a:sym typeface="Arial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"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لم يكن ليصل إلى هذا السوء".</a:t>
            </a:r>
          </a:p>
          <a:p>
            <a:pPr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sym typeface="Arial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759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0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5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5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6" end="3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Arial" pitchFamily="34" charset="0"/>
              </a:rPr>
              <a:t>التوتر في إدارة الحالات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ما هي عوامل التوتر التي تشتمل عليها إدارة الحالات؟ </a:t>
            </a: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القصص المؤلمة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الشعور بأنك غير فعال أو لا تحظى بالدعم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ارتفاع عدد الحالات 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الشعور بعدم الأمان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ما هي تأثيرات التوتر على إدارة الحالات؟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ضعف الإنتاجية أو جودة الخدمة.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الاحتفاظ/تعيين موظفين غير أكفاء.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التأثير السلبي على العلاقات.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0609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2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3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5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6" end="2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7" end="2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3" end="2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3600" b="1" u="sng" smtClean="0">
                <a:solidFill>
                  <a:srgbClr val="000000"/>
                </a:solidFill>
                <a:sym typeface="Arial" pitchFamily="34" charset="0"/>
              </a:rPr>
              <a:t>ثلاث خطوات لتغيير السلوك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endParaRPr lang="ar-EG" sz="3200" b="1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0" indent="-342000" algn="r" rtl="1" eaLnBrk="1" hangingPunct="1"/>
            <a:r>
              <a:rPr lang="ar-EG" sz="3200" b="1" dirty="0" smtClean="0">
                <a:solidFill>
                  <a:srgbClr val="000000"/>
                </a:solidFill>
                <a:sym typeface="Arial" pitchFamily="34" charset="0"/>
              </a:rPr>
              <a:t>1-	إدراك </a:t>
            </a:r>
            <a:r>
              <a:rPr lang="ar-EG" sz="3200" b="1" dirty="0" smtClean="0">
                <a:solidFill>
                  <a:srgbClr val="000000"/>
                </a:solidFill>
                <a:sym typeface="Arial" pitchFamily="34" charset="0"/>
              </a:rPr>
              <a:t>السلوك!</a:t>
            </a:r>
          </a:p>
          <a:p>
            <a:pPr marL="0" indent="-342000" algn="r" rtl="1" eaLnBrk="1" hangingPunct="1">
              <a:buFontTx/>
              <a:buAutoNum type="arabicPeriod"/>
            </a:pPr>
            <a:endParaRPr lang="ar-EG" sz="3200" b="1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0" indent="-342000" algn="r" rtl="1" eaLnBrk="1" hangingPunct="1"/>
            <a:r>
              <a:rPr lang="ar-EG" sz="3200" b="1" dirty="0" smtClean="0">
                <a:solidFill>
                  <a:srgbClr val="000000"/>
                </a:solidFill>
                <a:sym typeface="Arial" pitchFamily="34" charset="0"/>
              </a:rPr>
              <a:t>2-	تحديد </a:t>
            </a:r>
            <a:r>
              <a:rPr lang="ar-EG" sz="3200" b="1" dirty="0" smtClean="0">
                <a:solidFill>
                  <a:srgbClr val="000000"/>
                </a:solidFill>
                <a:sym typeface="Arial" pitchFamily="34" charset="0"/>
              </a:rPr>
              <a:t>الهدف.</a:t>
            </a:r>
          </a:p>
          <a:p>
            <a:pPr marL="0" indent="-342000" algn="r" rtl="1" eaLnBrk="1" hangingPunct="1">
              <a:buFontTx/>
              <a:buAutoNum type="arabicPeriod"/>
            </a:pPr>
            <a:endParaRPr lang="ar-EG" sz="3200" b="1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0" indent="-342000" algn="r" rtl="1" eaLnBrk="1" hangingPunct="1"/>
            <a:r>
              <a:rPr lang="ar-EG" sz="3200" b="1" dirty="0" smtClean="0">
                <a:solidFill>
                  <a:srgbClr val="000000"/>
                </a:solidFill>
                <a:sym typeface="Arial" pitchFamily="34" charset="0"/>
              </a:rPr>
              <a:t>3-	اكتساب </a:t>
            </a:r>
            <a:r>
              <a:rPr lang="ar-EG" sz="3200" b="1" dirty="0" smtClean="0">
                <a:solidFill>
                  <a:srgbClr val="000000"/>
                </a:solidFill>
                <a:sym typeface="Arial" pitchFamily="34" charset="0"/>
              </a:rPr>
              <a:t>مهارات جديدة. </a:t>
            </a:r>
          </a:p>
        </p:txBody>
      </p:sp>
    </p:spTree>
    <p:extLst>
      <p:ext uri="{BB962C8B-B14F-4D97-AF65-F5344CB8AC3E}">
        <p14:creationId xmlns:p14="http://schemas.microsoft.com/office/powerpoint/2010/main" val="235308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683" y="1700213"/>
            <a:ext cx="8066088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التوتر هو رد فعل طبيعي وعادي يحدث عند الاستجابة للتحديات.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يمكن أن يكون إيجابيًا وكذلك سلبيًا.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تنطوي إدارة الحالات على عوامل للتوتر. </a:t>
            </a:r>
          </a:p>
          <a:p>
            <a:pPr algn="r" rtl="1" eaLnBrk="1" hangingPunct="1">
              <a:buFontTx/>
              <a:buChar char="•"/>
            </a:pPr>
            <a:endParaRPr lang="ar-EG" sz="1800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هناك 3 أنواع من التوتر السلبي نحتاج إلى الاحتراز منها: </a:t>
            </a:r>
          </a:p>
          <a:p>
            <a:pPr lvl="1" algn="r" rtl="1" eaLnBrk="1" hangingPunct="1">
              <a:buFont typeface="Courier New" pitchFamily="49" charset="0"/>
              <a:buChar char="o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التوتر التراكمي والإنهاك</a:t>
            </a:r>
          </a:p>
          <a:p>
            <a:pPr lvl="1" algn="r" rtl="1" eaLnBrk="1" hangingPunct="1">
              <a:buFont typeface="Courier New" pitchFamily="49" charset="0"/>
              <a:buChar char="o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توتر الحوادث الخطير</a:t>
            </a:r>
          </a:p>
          <a:p>
            <a:pPr lvl="1" algn="r" rtl="1" eaLnBrk="1" hangingPunct="1">
              <a:buFont typeface="Courier New" pitchFamily="49" charset="0"/>
              <a:buChar char="o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التوتر العاطفي</a:t>
            </a:r>
          </a:p>
          <a:p>
            <a:pPr algn="r" rtl="1" eaLnBrk="1" hangingPunct="1">
              <a:buSzPct val="100000"/>
            </a:pPr>
            <a:endParaRPr lang="ar-EG" sz="1800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حتى يتسنى لنا إحداث تغيير، نحن بحاجة إلى معرفة علامات التوتر أولاً. </a:t>
            </a:r>
          </a:p>
        </p:txBody>
      </p:sp>
    </p:spTree>
    <p:extLst>
      <p:ext uri="{BB962C8B-B14F-4D97-AF65-F5344CB8AC3E}">
        <p14:creationId xmlns:p14="http://schemas.microsoft.com/office/powerpoint/2010/main" val="79804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13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Arial" pitchFamily="34" charset="0"/>
              </a:rPr>
              <a:t>التمرين </a:t>
            </a:r>
            <a:r>
              <a:rPr lang="ar-EG" cap="none" dirty="0" smtClean="0">
                <a:solidFill>
                  <a:srgbClr val="000000"/>
                </a:solidFill>
                <a:sym typeface="Arial" pitchFamily="34" charset="0"/>
              </a:rPr>
              <a:t>2</a:t>
            </a:r>
            <a:endParaRPr lang="ar-EG" cap="none" dirty="0" smtClean="0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Arial" pitchFamily="34" charset="0"/>
              </a:rPr>
              <a:t>إستراتيجيات الرعاية </a:t>
            </a:r>
            <a:r>
              <a:rPr lang="ar-EG" sz="4000" b="1" dirty="0" smtClean="0">
                <a:solidFill>
                  <a:srgbClr val="000000"/>
                </a:solidFill>
                <a:sym typeface="Arial" pitchFamily="34" charset="0"/>
              </a:rPr>
              <a:t>الذاتية</a:t>
            </a: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68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لتغيير السلوكيات التي تسبب التوتر، يتعين علينا 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تحديد هدفنا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 وتعلم أو تبني 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إستراتيجيات لتحقيق هذا الهدف. </a:t>
            </a:r>
          </a:p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تشمل إستراتيجيات الرعاية الذاتية ما يلي: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الحس الفكاهي وتكوين صداقات وغيرها من الهوايات.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النوم جيدًا والنظام الغذائي وممارسة الرياضة.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تمارين التنفس والاسترخاء.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التأمل في مشاعرك وبناء حواجز في حياتك العملية.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الوعي الذاتي وبذل جهود إيجابية للتغيير.</a:t>
            </a:r>
          </a:p>
        </p:txBody>
      </p:sp>
    </p:spTree>
    <p:extLst>
      <p:ext uri="{BB962C8B-B14F-4D97-AF65-F5344CB8AC3E}">
        <p14:creationId xmlns:p14="http://schemas.microsoft.com/office/powerpoint/2010/main" val="382914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973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هدف الوحدة ونتائج التعلم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792000" indent="-792000"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الهدف: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توعية المشاركين/ تذكيرهم بالطبيعة المجهدة لإدارة الحالات وتشجيعهم على وضع وتطبيق إستراتيجيات لرعاية أنفسهم.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نتائج التعلم: </a:t>
            </a:r>
          </a:p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تعريف أنواع التوتر.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معرفة علامات التوتر الشخصية.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التعرف على إستراتيجيات الرعاية الذاتية.</a:t>
            </a:r>
          </a:p>
        </p:txBody>
      </p:sp>
    </p:spTree>
    <p:extLst>
      <p:ext uri="{BB962C8B-B14F-4D97-AF65-F5344CB8AC3E}">
        <p14:creationId xmlns:p14="http://schemas.microsoft.com/office/powerpoint/2010/main" val="90020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هدف الوحدة ونتائج التعلم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792000" indent="-792000"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الهدف: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توعية المشاركين/ تذكيرهم بالطبيعة المجهدة لإدارة الحالات وتشجيعهم على وضع إستراتيجيات للرعاية الذاتية واستخدامها.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نتائج التعلم: </a:t>
            </a:r>
          </a:p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تعريف أنواع التوتر.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معرفة علامات التوتر الشخصية.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التعرف على إستراتيجيات الرعاية الذاتية.</a:t>
            </a:r>
          </a:p>
        </p:txBody>
      </p:sp>
    </p:spTree>
    <p:extLst>
      <p:ext uri="{BB962C8B-B14F-4D97-AF65-F5344CB8AC3E}">
        <p14:creationId xmlns:p14="http://schemas.microsoft.com/office/powerpoint/2010/main" val="212053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Arial" pitchFamily="34" charset="0"/>
              </a:rPr>
              <a:t>إدارة الحالات والتوتر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رغم أن العمل في إدارة الحالات يكون مرهقاً لكن له فوائد عدة: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Font typeface="Courier New" pitchFamily="49" charset="0"/>
              <a:buChar char="o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الشعور بالرضا من العمل على 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مساعدة الناس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. </a:t>
            </a:r>
          </a:p>
          <a:p>
            <a:pPr algn="r" rtl="1" eaLnBrk="1" hangingPunct="1">
              <a:buFont typeface="Courier New" pitchFamily="49" charset="0"/>
              <a:buChar char="o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التحديات التي تساعدك على 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التعلم والنمو على الصعيد الشخصي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. </a:t>
            </a:r>
          </a:p>
          <a:p>
            <a:pPr algn="r" rtl="1" eaLnBrk="1" hangingPunct="1">
              <a:buFont typeface="Courier New" pitchFamily="49" charset="0"/>
              <a:buChar char="o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مقابلة أشخاص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من أماكن وثقافات متفرقة. </a:t>
            </a:r>
          </a:p>
          <a:p>
            <a:pPr algn="r" rtl="1" eaLnBrk="1" hangingPunct="1">
              <a:buFont typeface="Courier New" pitchFamily="49" charset="0"/>
              <a:buChar char="o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رؤية 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الفارق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 الذي أحدثه عملك في 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حياة شخص ما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. </a:t>
            </a:r>
          </a:p>
          <a:p>
            <a:pPr algn="r" rtl="1" eaLnBrk="1" hangingPunct="1">
              <a:buFont typeface="Courier New" pitchFamily="49" charset="0"/>
              <a:buChar char="o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Font typeface="Courier New" pitchFamily="49" charset="0"/>
              <a:buChar char="o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olidFill>
                  <a:srgbClr val="000000"/>
                </a:solidFill>
                <a:sym typeface="Arial" pitchFamily="34" charset="0"/>
              </a:rPr>
              <a:t> المصدر: Personal Resilience and Wellbeing in the Field</a:t>
            </a:r>
          </a:p>
        </p:txBody>
      </p:sp>
    </p:spTree>
    <p:extLst>
      <p:ext uri="{BB962C8B-B14F-4D97-AF65-F5344CB8AC3E}">
        <p14:creationId xmlns:p14="http://schemas.microsoft.com/office/powerpoint/2010/main" val="231649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Arial" pitchFamily="34" charset="0"/>
              </a:rPr>
              <a:t>التوتر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التوتر 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هو رد فعل طبيعي وعادي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 عند الاستجابة للتحديات.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يمكن أن يكون 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إيجابيًا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-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ينشط الجسم والعقل والطاقة من أجل الاستجابة. </a:t>
            </a:r>
          </a:p>
          <a:p>
            <a:pPr marL="900"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يجعل الحياة ممتعة!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يمكن أن يكون 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سلبيًا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 - يدوم لفترة طويلة، يتكرر كثيراً، يكون شديداً.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يؤدي إلى إنهاك الجسد. </a:t>
            </a:r>
          </a:p>
        </p:txBody>
      </p:sp>
    </p:spTree>
    <p:extLst>
      <p:ext uri="{BB962C8B-B14F-4D97-AF65-F5344CB8AC3E}">
        <p14:creationId xmlns:p14="http://schemas.microsoft.com/office/powerpoint/2010/main" val="91367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62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146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215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التوتر الأساسي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5908" y="1700213"/>
            <a:ext cx="84248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توتر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 متوقع.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يمكن أن يعمل على 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مستويات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 فردية أو أسرية أو عاطفية أو اجتماعية.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ربما 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يزيد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 تبعًا للتغييرات في البيئة العامة.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ينخفض بشكل طبيعي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 بعد مرور الأسابيع الأولى من تولي الوظيفة الجديدة.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i="1" dirty="0" smtClean="0">
                <a:solidFill>
                  <a:srgbClr val="000000"/>
                </a:solidFill>
                <a:sym typeface="Arial" pitchFamily="34" charset="0"/>
              </a:rPr>
              <a:t>يجب أن يكون أخصائيو الحالات مهيئين لذلك وأن يتعلموا كيفية تطوير إستراتيجيات للتعامل مع التوتر. </a:t>
            </a:r>
          </a:p>
        </p:txBody>
      </p:sp>
    </p:spTree>
    <p:extLst>
      <p:ext uri="{BB962C8B-B14F-4D97-AF65-F5344CB8AC3E}">
        <p14:creationId xmlns:p14="http://schemas.microsoft.com/office/powerpoint/2010/main" val="86916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8569325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smtClean="0">
                <a:solidFill>
                  <a:srgbClr val="000000"/>
                </a:solidFill>
                <a:sym typeface="Arial" pitchFamily="34" charset="0"/>
              </a:rPr>
              <a:t>التوتر التراكمي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569325" cy="4392612"/>
          </a:xfrm>
        </p:spPr>
        <p:txBody>
          <a:bodyPr/>
          <a:lstStyle/>
          <a:p>
            <a:pPr marL="342000" indent="-342000" algn="r" rtl="1" eaLnBrk="1" hangingPunct="1"/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يترتب على التعرض للتوتر الأساسي لفترة طويلة.</a:t>
            </a:r>
          </a:p>
          <a:p>
            <a:pPr marL="342000" indent="-34200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يمكن مراقبته من خلال الإدارة العامة للتوتر.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يمكن أن يؤدي تراكمه بمرور الوقت إلى ردود فعل سلبية. </a:t>
            </a:r>
          </a:p>
          <a:p>
            <a:pPr marL="342000" indent="-342000" algn="r" rtl="1" eaLnBrk="1" hangingPunct="1"/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الإنهاك (</a:t>
            </a:r>
            <a:r>
              <a:rPr lang="en-US" b="1" dirty="0" smtClean="0">
                <a:solidFill>
                  <a:srgbClr val="000000"/>
                </a:solidFill>
                <a:sym typeface="Arial" pitchFamily="34" charset="0"/>
              </a:rPr>
              <a:t>Burn out</a:t>
            </a: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)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هو ضعف آليات إدارة التوتر العادي. </a:t>
            </a:r>
          </a:p>
          <a:p>
            <a:pPr marL="342000" indent="-342000" algn="r" rtl="1" eaLnBrk="1" hangingPunct="1"/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342000" indent="-342000" algn="r" rtl="1" eaLnBrk="1" hangingPunct="1"/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15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79512" y="6092651"/>
            <a:ext cx="7777162" cy="72072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sz="1600" dirty="0" smtClean="0">
                <a:solidFill>
                  <a:srgbClr val="000000"/>
                </a:solidFill>
                <a:sym typeface="Arial" pitchFamily="34" charset="0"/>
              </a:rPr>
              <a:t> المصدر: </a:t>
            </a:r>
            <a:r>
              <a:rPr lang="en-US" sz="1600" dirty="0" smtClean="0">
                <a:solidFill>
                  <a:srgbClr val="000000"/>
                </a:solidFill>
                <a:sym typeface="Arial" pitchFamily="34" charset="0"/>
              </a:rPr>
              <a:t>http://sourcesofinsight.com/yerkes-dodson-human-performance-curve/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23850" y="1268413"/>
            <a:ext cx="8362950" cy="4294187"/>
            <a:chOff x="323850" y="1268413"/>
            <a:chExt cx="8362950" cy="4294187"/>
          </a:xfrm>
        </p:grpSpPr>
        <p:pic>
          <p:nvPicPr>
            <p:cNvPr id="6" name="Content Placeholder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0" y="1268413"/>
              <a:ext cx="8339138" cy="4248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4038600" y="5105400"/>
              <a:ext cx="1219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ar-SA" sz="2400" b="1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  <a:cs typeface="Arial" pitchFamily="34" charset="0"/>
                </a:rPr>
                <a:t>التوتر</a:t>
              </a:r>
              <a:endParaRPr lang="en-US"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Arial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172200" y="4267200"/>
              <a:ext cx="1219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EG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الإنهاك</a:t>
              </a:r>
              <a:endParaRPr lang="en-US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477000" y="1752600"/>
              <a:ext cx="2209800" cy="838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تجاوز الحد</a:t>
              </a:r>
              <a:endParaRPr lang="en-US"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200400" y="2819400"/>
              <a:ext cx="2743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ذروة الأداء</a:t>
              </a:r>
              <a:endParaRPr lang="en-US"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46868" y="2590800"/>
              <a:ext cx="381000" cy="1904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1" anchor="ctr"/>
            <a:lstStyle/>
            <a:p>
              <a:pPr algn="ctr">
                <a:defRPr/>
              </a:pPr>
              <a:r>
                <a:rPr lang="ar-SA" sz="24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الأداء </a:t>
              </a:r>
              <a:endParaRPr lang="en-US" sz="2400" b="1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321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Arial" pitchFamily="34" charset="0"/>
              </a:rPr>
              <a:t>توتر الحوادث الخطير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621" y="1700213"/>
            <a:ext cx="8439150" cy="4392612"/>
          </a:xfrm>
        </p:spPr>
        <p:txBody>
          <a:bodyPr/>
          <a:lstStyle/>
          <a:p>
            <a:pPr marL="0" indent="0" algn="r" rtl="1" eaLnBrk="1" hangingPunct="1"/>
            <a:endParaRPr lang="ar-EG" sz="2800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0" indent="-342000" algn="r" rtl="1" eaLnBrk="1" hangingPunct="1">
              <a:buFontTx/>
              <a:buChar char="•"/>
            </a:pPr>
            <a:r>
              <a:rPr lang="ar-EG" sz="2800" dirty="0" smtClean="0">
                <a:solidFill>
                  <a:srgbClr val="000000"/>
                </a:solidFill>
                <a:sym typeface="Arial" pitchFamily="34" charset="0"/>
              </a:rPr>
              <a:t>عند الإحساس بأن حياة الشخص معرضة لتهديد مباشر.</a:t>
            </a:r>
          </a:p>
          <a:p>
            <a:pPr marL="0" indent="0" algn="r" rtl="1" eaLnBrk="1" hangingPunct="1">
              <a:buFontTx/>
              <a:buChar char="•"/>
            </a:pPr>
            <a:endParaRPr lang="ar-EG" sz="2800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0" indent="-342000" algn="r" rtl="1" eaLnBrk="1" hangingPunct="1">
              <a:buFontTx/>
              <a:buChar char="•"/>
            </a:pPr>
            <a:r>
              <a:rPr lang="ar-EG" sz="2800" dirty="0" smtClean="0">
                <a:solidFill>
                  <a:srgbClr val="000000"/>
                </a:solidFill>
                <a:sym typeface="Arial" pitchFamily="34" charset="0"/>
              </a:rPr>
              <a:t>أو تعرض الشخص لأحداث مرهقة بالفعل. </a:t>
            </a:r>
          </a:p>
          <a:p>
            <a:pPr marL="0" indent="0" algn="r" rtl="1" eaLnBrk="1" hangingPunct="1"/>
            <a:endParaRPr lang="ar-EG" sz="2800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0" indent="0" algn="r" rtl="1" eaLnBrk="1" hangingPunct="1"/>
            <a:r>
              <a:rPr lang="ar-EG" sz="2800" dirty="0" smtClean="0">
                <a:solidFill>
                  <a:srgbClr val="000000"/>
                </a:solidFill>
                <a:sym typeface="Arial" pitchFamily="34" charset="0"/>
              </a:rPr>
              <a:t>قد يتطور هذا النوع من التوتر ليتحول إلى </a:t>
            </a:r>
            <a:r>
              <a:rPr lang="ar-EG" sz="2800" b="1" dirty="0" smtClean="0">
                <a:solidFill>
                  <a:srgbClr val="000000"/>
                </a:solidFill>
                <a:sym typeface="Arial" pitchFamily="34" charset="0"/>
              </a:rPr>
              <a:t>اضطراب ما بعد الصدمة (PTSD)</a:t>
            </a:r>
            <a:r>
              <a:rPr lang="ar-EG" sz="2800" dirty="0" smtClean="0">
                <a:solidFill>
                  <a:srgbClr val="000000"/>
                </a:solidFill>
                <a:sym typeface="Arial" pitchFamily="34" charset="0"/>
              </a:rPr>
              <a:t> الذي يتطلب الإحالة إلى متخصص.</a:t>
            </a:r>
          </a:p>
        </p:txBody>
      </p:sp>
    </p:spTree>
    <p:extLst>
      <p:ext uri="{BB962C8B-B14F-4D97-AF65-F5344CB8AC3E}">
        <p14:creationId xmlns:p14="http://schemas.microsoft.com/office/powerpoint/2010/main" val="299267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Arial" pitchFamily="34" charset="0"/>
              </a:rPr>
              <a:t>التوتر العاطفي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تشتمل إدارة الحالات على العمل المباشر مع الأشخاص الذين يعانون من حالات عاطفية شديدة.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يستمع أخصائيو الحالات إلى قصص عن الفقدان والحزن والإجهاد في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Arial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أغلب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الأيام.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يمكن أن تسيطر هذه القصص على عواطف الأخصائيين.</a:t>
            </a:r>
          </a:p>
        </p:txBody>
      </p:sp>
    </p:spTree>
    <p:extLst>
      <p:ext uri="{BB962C8B-B14F-4D97-AF65-F5344CB8AC3E}">
        <p14:creationId xmlns:p14="http://schemas.microsoft.com/office/powerpoint/2010/main" val="149216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</TotalTime>
  <Words>578</Words>
  <Application>Microsoft Office PowerPoint</Application>
  <PresentationFormat>On-screen Show (4:3)</PresentationFormat>
  <Paragraphs>131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Default Design</vt:lpstr>
      <vt:lpstr>PowerPoint Presentation</vt:lpstr>
      <vt:lpstr>هدف الوحدة ونتائج التعلم</vt:lpstr>
      <vt:lpstr>إدارة الحالات والتوتر</vt:lpstr>
      <vt:lpstr>التوتر</vt:lpstr>
      <vt:lpstr>التوتر الأساسي</vt:lpstr>
      <vt:lpstr>التوتر التراكمي</vt:lpstr>
      <vt:lpstr> المصدر: http://sourcesofinsight.com/yerkes-dodson-human-performance-curve/</vt:lpstr>
      <vt:lpstr>توتر الحوادث الخطير</vt:lpstr>
      <vt:lpstr>التوتر العاطفي</vt:lpstr>
      <vt:lpstr>التوتر العاطفي – ردود الأفعال الأكثر شيوعًا</vt:lpstr>
      <vt:lpstr>التوتر في إدارة الحالات</vt:lpstr>
      <vt:lpstr>ثلاث خطوات لتغيير السلوك</vt:lpstr>
      <vt:lpstr>نقاط التعلم الرئيسية</vt:lpstr>
      <vt:lpstr>PowerPoint Presentation</vt:lpstr>
      <vt:lpstr>التمرين 2</vt:lpstr>
      <vt:lpstr>نقاط التعلم الرئيسية</vt:lpstr>
      <vt:lpstr>PowerPoint Presentation</vt:lpstr>
      <vt:lpstr>هدف الوحدة ونتائج التعلم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</dc:title>
  <dc:creator>Camilla Jones</dc:creator>
  <cp:lastModifiedBy>DTP1</cp:lastModifiedBy>
  <cp:revision>120</cp:revision>
  <dcterms:created xsi:type="dcterms:W3CDTF">2014-02-04T13:09:48Z</dcterms:created>
  <dcterms:modified xsi:type="dcterms:W3CDTF">2015-01-14T10:47:33Z</dcterms:modified>
</cp:coreProperties>
</file>