
<file path=[Content_Types].xml><?xml version="1.0" encoding="utf-8"?>
<Types xmlns="http://schemas.openxmlformats.org/package/2006/content-types">
  <Default Extension="png" ContentType="image/png"/>
  <Default Extension="emf" ContentType="image/x-emf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76"/>
  </p:notesMasterIdLst>
  <p:sldIdLst>
    <p:sldId id="257" r:id="rId2"/>
    <p:sldId id="260" r:id="rId3"/>
    <p:sldId id="330" r:id="rId4"/>
    <p:sldId id="261" r:id="rId5"/>
    <p:sldId id="263" r:id="rId6"/>
    <p:sldId id="265" r:id="rId7"/>
    <p:sldId id="264" r:id="rId8"/>
    <p:sldId id="266" r:id="rId9"/>
    <p:sldId id="267" r:id="rId10"/>
    <p:sldId id="268" r:id="rId11"/>
    <p:sldId id="269" r:id="rId12"/>
    <p:sldId id="338" r:id="rId13"/>
    <p:sldId id="334" r:id="rId14"/>
    <p:sldId id="335" r:id="rId15"/>
    <p:sldId id="336" r:id="rId16"/>
    <p:sldId id="339" r:id="rId17"/>
    <p:sldId id="270" r:id="rId18"/>
    <p:sldId id="331" r:id="rId19"/>
    <p:sldId id="271" r:id="rId20"/>
    <p:sldId id="272" r:id="rId21"/>
    <p:sldId id="273" r:id="rId22"/>
    <p:sldId id="274" r:id="rId23"/>
    <p:sldId id="341" r:id="rId24"/>
    <p:sldId id="340" r:id="rId25"/>
    <p:sldId id="275" r:id="rId26"/>
    <p:sldId id="342" r:id="rId27"/>
    <p:sldId id="343" r:id="rId28"/>
    <p:sldId id="345" r:id="rId29"/>
    <p:sldId id="346" r:id="rId30"/>
    <p:sldId id="278" r:id="rId31"/>
    <p:sldId id="279" r:id="rId32"/>
    <p:sldId id="280" r:id="rId33"/>
    <p:sldId id="281" r:id="rId34"/>
    <p:sldId id="282" r:id="rId35"/>
    <p:sldId id="283" r:id="rId36"/>
    <p:sldId id="284" r:id="rId37"/>
    <p:sldId id="347" r:id="rId38"/>
    <p:sldId id="285" r:id="rId39"/>
    <p:sldId id="332" r:id="rId40"/>
    <p:sldId id="286" r:id="rId41"/>
    <p:sldId id="287" r:id="rId42"/>
    <p:sldId id="288" r:id="rId43"/>
    <p:sldId id="289" r:id="rId44"/>
    <p:sldId id="290" r:id="rId45"/>
    <p:sldId id="291" r:id="rId46"/>
    <p:sldId id="292" r:id="rId47"/>
    <p:sldId id="293" r:id="rId48"/>
    <p:sldId id="348" r:id="rId49"/>
    <p:sldId id="294" r:id="rId50"/>
    <p:sldId id="295" r:id="rId51"/>
    <p:sldId id="296" r:id="rId52"/>
    <p:sldId id="297" r:id="rId53"/>
    <p:sldId id="298" r:id="rId54"/>
    <p:sldId id="299" r:id="rId55"/>
    <p:sldId id="300" r:id="rId56"/>
    <p:sldId id="301" r:id="rId57"/>
    <p:sldId id="302" r:id="rId58"/>
    <p:sldId id="303" r:id="rId59"/>
    <p:sldId id="304" r:id="rId60"/>
    <p:sldId id="305" r:id="rId61"/>
    <p:sldId id="306" r:id="rId62"/>
    <p:sldId id="319" r:id="rId63"/>
    <p:sldId id="320" r:id="rId64"/>
    <p:sldId id="321" r:id="rId65"/>
    <p:sldId id="322" r:id="rId66"/>
    <p:sldId id="323" r:id="rId67"/>
    <p:sldId id="324" r:id="rId68"/>
    <p:sldId id="325" r:id="rId69"/>
    <p:sldId id="326" r:id="rId70"/>
    <p:sldId id="327" r:id="rId71"/>
    <p:sldId id="328" r:id="rId72"/>
    <p:sldId id="350" r:id="rId73"/>
    <p:sldId id="349" r:id="rId74"/>
    <p:sldId id="329" r:id="rId75"/>
  </p:sldIdLst>
  <p:sldSz cx="9144000" cy="6858000" type="screen4x3"/>
  <p:notesSz cx="6858000" cy="9144000"/>
  <p:defaultTextStyle>
    <a:defPPr>
      <a:defRPr lang="en-US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4C4C"/>
    <a:srgbClr val="F8DBBE"/>
    <a:srgbClr val="F8D9BA"/>
    <a:srgbClr val="F7D4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412" autoAdjust="0"/>
    <p:restoredTop sz="53819" autoAdjust="0"/>
  </p:normalViewPr>
  <p:slideViewPr>
    <p:cSldViewPr>
      <p:cViewPr varScale="1">
        <p:scale>
          <a:sx n="74" d="100"/>
          <a:sy n="74" d="100"/>
        </p:scale>
        <p:origin x="-126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4705F12-6BAA-4356-8FF8-8DFF3B7CF0DB}" type="datetimeFigureOut">
              <a:rPr lang="en-GB"/>
              <a:pPr>
                <a:defRPr/>
              </a:pPr>
              <a:t>10/02/2015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55414F29-FC36-454E-9428-62CA555F423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94872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altLang="en-US" smtClean="0">
              <a:ea typeface="MS PGothic" pitchFamily="34" charset="-128"/>
            </a:endParaRPr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l" rtl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rtl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rtl="1" fontAlgn="base">
              <a:spcBef>
                <a:spcPct val="0"/>
              </a:spcBef>
              <a:spcAft>
                <a:spcPct val="0"/>
              </a:spcAft>
              <a:buSzPct val="100000"/>
            </a:pPr>
            <a:fld id="{DE96BC81-750A-4C5E-9053-600EF2F6D6CE}" type="slidenum">
              <a:rPr lang="en-US">
                <a:solidFill>
                  <a:srgbClr val="000000"/>
                </a:solidFill>
                <a:latin typeface="Arial" pitchFamily="34" charset="0"/>
                <a:ea typeface="MS PGothic" pitchFamily="34" charset="-128"/>
                <a:sym typeface="Calibri" pitchFamily="34" charset="0"/>
              </a:rPr>
              <a:pPr rtl="1" fontAlgn="base">
                <a:spcBef>
                  <a:spcPct val="0"/>
                </a:spcBef>
                <a:spcAft>
                  <a:spcPct val="0"/>
                </a:spcAft>
                <a:buSzPct val="100000"/>
              </a:pPr>
              <a:t>14</a:t>
            </a:fld>
            <a:endParaRPr lang="en-US">
              <a:solidFill>
                <a:srgbClr val="000000"/>
              </a:solidFill>
              <a:latin typeface="Arial" pitchFamily="34" charset="0"/>
              <a:ea typeface="MS PGothic" pitchFamily="34" charset="-128"/>
              <a:sym typeface="Calibri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altLang="en-US" smtClean="0">
              <a:ea typeface="MS PGothic" pitchFamily="34" charset="-128"/>
            </a:endParaRPr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l" rtl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rtl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rtl="1" fontAlgn="base">
              <a:spcBef>
                <a:spcPct val="0"/>
              </a:spcBef>
              <a:spcAft>
                <a:spcPct val="0"/>
              </a:spcAft>
              <a:buSzPct val="100000"/>
            </a:pPr>
            <a:fld id="{43E4A2DF-48E5-47F9-96A0-9E259B4603C8}" type="slidenum">
              <a:rPr lang="en-US">
                <a:solidFill>
                  <a:srgbClr val="000000"/>
                </a:solidFill>
                <a:latin typeface="Arial" pitchFamily="34" charset="0"/>
                <a:ea typeface="MS PGothic" pitchFamily="34" charset="-128"/>
                <a:sym typeface="Calibri" pitchFamily="34" charset="0"/>
              </a:rPr>
              <a:pPr rtl="1" fontAlgn="base">
                <a:spcBef>
                  <a:spcPct val="0"/>
                </a:spcBef>
                <a:spcAft>
                  <a:spcPct val="0"/>
                </a:spcAft>
                <a:buSzPct val="100000"/>
              </a:pPr>
              <a:t>46</a:t>
            </a:fld>
            <a:endParaRPr lang="en-US">
              <a:solidFill>
                <a:srgbClr val="000000"/>
              </a:solidFill>
              <a:latin typeface="Arial" pitchFamily="34" charset="0"/>
              <a:ea typeface="MS PGothic" pitchFamily="34" charset="-128"/>
              <a:sym typeface="Calibri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altLang="en-US" smtClean="0">
              <a:ea typeface="MS PGothic" pitchFamily="34" charset="-128"/>
            </a:endParaRPr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l" rtl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rtl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rtl="1" fontAlgn="base">
              <a:spcBef>
                <a:spcPct val="0"/>
              </a:spcBef>
              <a:spcAft>
                <a:spcPct val="0"/>
              </a:spcAft>
              <a:buSzPct val="100000"/>
            </a:pPr>
            <a:fld id="{06D9A39B-429A-4BA8-9E83-A1D75DBDF4E2}" type="slidenum">
              <a:rPr lang="en-US">
                <a:solidFill>
                  <a:srgbClr val="000000"/>
                </a:solidFill>
                <a:latin typeface="Arial" pitchFamily="34" charset="0"/>
                <a:ea typeface="MS PGothic" pitchFamily="34" charset="-128"/>
                <a:sym typeface="Calibri" pitchFamily="34" charset="0"/>
              </a:rPr>
              <a:pPr rtl="1" fontAlgn="base">
                <a:spcBef>
                  <a:spcPct val="0"/>
                </a:spcBef>
                <a:spcAft>
                  <a:spcPct val="0"/>
                </a:spcAft>
                <a:buSzPct val="100000"/>
              </a:pPr>
              <a:t>69</a:t>
            </a:fld>
            <a:endParaRPr lang="en-US">
              <a:solidFill>
                <a:srgbClr val="000000"/>
              </a:solidFill>
              <a:latin typeface="Arial" pitchFamily="34" charset="0"/>
              <a:ea typeface="MS PGothic" pitchFamily="34" charset="-128"/>
              <a:sym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altLang="en-US" smtClean="0">
              <a:ea typeface="MS PGothic" pitchFamily="34" charset="-128"/>
            </a:endParaRPr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l" rtl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rtl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rtl="1" fontAlgn="base">
              <a:spcBef>
                <a:spcPct val="0"/>
              </a:spcBef>
              <a:spcAft>
                <a:spcPct val="0"/>
              </a:spcAft>
              <a:buSzPct val="100000"/>
            </a:pPr>
            <a:fld id="{2CB832B6-60AD-495E-87BD-B55FD607EED1}" type="slidenum">
              <a:rPr lang="en-US">
                <a:solidFill>
                  <a:srgbClr val="000000"/>
                </a:solidFill>
                <a:latin typeface="Arial" pitchFamily="34" charset="0"/>
                <a:ea typeface="MS PGothic" pitchFamily="34" charset="-128"/>
                <a:sym typeface="Calibri" pitchFamily="34" charset="0"/>
              </a:rPr>
              <a:pPr rtl="1" fontAlgn="base">
                <a:spcBef>
                  <a:spcPct val="0"/>
                </a:spcBef>
                <a:spcAft>
                  <a:spcPct val="0"/>
                </a:spcAft>
                <a:buSzPct val="100000"/>
              </a:pPr>
              <a:t>20</a:t>
            </a:fld>
            <a:endParaRPr lang="en-US">
              <a:solidFill>
                <a:srgbClr val="000000"/>
              </a:solidFill>
              <a:latin typeface="Arial" pitchFamily="34" charset="0"/>
              <a:ea typeface="MS PGothic" pitchFamily="34" charset="-128"/>
              <a:sym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altLang="en-US" smtClean="0">
              <a:ea typeface="MS PGothic" pitchFamily="34" charset="-128"/>
            </a:endParaRPr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l" rtl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rtl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rtl="1" fontAlgn="base">
              <a:spcBef>
                <a:spcPct val="0"/>
              </a:spcBef>
              <a:spcAft>
                <a:spcPct val="0"/>
              </a:spcAft>
              <a:buSzPct val="100000"/>
            </a:pPr>
            <a:fld id="{6C582358-198E-43D3-A8B1-AA6365941D45}" type="slidenum">
              <a:rPr lang="en-US">
                <a:solidFill>
                  <a:srgbClr val="000000"/>
                </a:solidFill>
                <a:latin typeface="Arial" pitchFamily="34" charset="0"/>
                <a:ea typeface="MS PGothic" pitchFamily="34" charset="-128"/>
                <a:sym typeface="Calibri" pitchFamily="34" charset="0"/>
              </a:rPr>
              <a:pPr rtl="1" fontAlgn="base">
                <a:spcBef>
                  <a:spcPct val="0"/>
                </a:spcBef>
                <a:spcAft>
                  <a:spcPct val="0"/>
                </a:spcAft>
                <a:buSzPct val="100000"/>
              </a:pPr>
              <a:t>22</a:t>
            </a:fld>
            <a:endParaRPr lang="en-US">
              <a:solidFill>
                <a:srgbClr val="000000"/>
              </a:solidFill>
              <a:latin typeface="Arial" pitchFamily="34" charset="0"/>
              <a:ea typeface="MS PGothic" pitchFamily="34" charset="-128"/>
              <a:sym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ar-EG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ar-EG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altLang="en-US" smtClean="0">
              <a:ea typeface="MS PGothic" pitchFamily="34" charset="-128"/>
            </a:endParaRPr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l" rtl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rtl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rtl="1" fontAlgn="base">
              <a:spcBef>
                <a:spcPct val="0"/>
              </a:spcBef>
              <a:spcAft>
                <a:spcPct val="0"/>
              </a:spcAft>
              <a:buSzPct val="100000"/>
            </a:pPr>
            <a:fld id="{77EE9318-39D2-408F-8659-194AF34F71DE}" type="slidenum">
              <a:rPr lang="en-US">
                <a:solidFill>
                  <a:srgbClr val="000000"/>
                </a:solidFill>
                <a:latin typeface="Arial" pitchFamily="34" charset="0"/>
                <a:ea typeface="MS PGothic" pitchFamily="34" charset="-128"/>
                <a:sym typeface="Calibri" pitchFamily="34" charset="0"/>
              </a:rPr>
              <a:pPr rtl="1" fontAlgn="base">
                <a:spcBef>
                  <a:spcPct val="0"/>
                </a:spcBef>
                <a:spcAft>
                  <a:spcPct val="0"/>
                </a:spcAft>
                <a:buSzPct val="100000"/>
              </a:pPr>
              <a:t>28</a:t>
            </a:fld>
            <a:endParaRPr lang="en-US">
              <a:solidFill>
                <a:srgbClr val="000000"/>
              </a:solidFill>
              <a:latin typeface="Arial" pitchFamily="34" charset="0"/>
              <a:ea typeface="MS PGothic" pitchFamily="34" charset="-128"/>
              <a:sym typeface="Calibri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altLang="en-US" smtClean="0">
              <a:ea typeface="MS PGothic" pitchFamily="34" charset="-128"/>
            </a:endParaRPr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l" rtl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rtl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rtl="1" fontAlgn="base">
              <a:spcBef>
                <a:spcPct val="0"/>
              </a:spcBef>
              <a:spcAft>
                <a:spcPct val="0"/>
              </a:spcAft>
              <a:buSzPct val="100000"/>
            </a:pPr>
            <a:fld id="{1E7C9989-A88C-4DC9-A4CC-B4099F67222A}" type="slidenum">
              <a:rPr lang="en-US">
                <a:solidFill>
                  <a:srgbClr val="000000"/>
                </a:solidFill>
                <a:latin typeface="Arial" pitchFamily="34" charset="0"/>
                <a:ea typeface="MS PGothic" pitchFamily="34" charset="-128"/>
                <a:sym typeface="Calibri" pitchFamily="34" charset="0"/>
              </a:rPr>
              <a:pPr rtl="1" fontAlgn="base">
                <a:spcBef>
                  <a:spcPct val="0"/>
                </a:spcBef>
                <a:spcAft>
                  <a:spcPct val="0"/>
                </a:spcAft>
                <a:buSzPct val="100000"/>
              </a:pPr>
              <a:t>34</a:t>
            </a:fld>
            <a:endParaRPr lang="en-US">
              <a:solidFill>
                <a:srgbClr val="000000"/>
              </a:solidFill>
              <a:latin typeface="Arial" pitchFamily="34" charset="0"/>
              <a:ea typeface="MS PGothic" pitchFamily="34" charset="-128"/>
              <a:sym typeface="Calibri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altLang="en-US" smtClean="0">
              <a:ea typeface="MS PGothic" pitchFamily="34" charset="-128"/>
            </a:endParaRPr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l" rtl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rtl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rtl="1" fontAlgn="base">
              <a:spcBef>
                <a:spcPct val="0"/>
              </a:spcBef>
              <a:spcAft>
                <a:spcPct val="0"/>
              </a:spcAft>
              <a:buSzPct val="100000"/>
            </a:pPr>
            <a:fld id="{42E5F1F9-4ACC-4695-B737-97CE741DE527}" type="slidenum">
              <a:rPr lang="en-US">
                <a:solidFill>
                  <a:srgbClr val="000000"/>
                </a:solidFill>
                <a:latin typeface="Arial" pitchFamily="34" charset="0"/>
                <a:ea typeface="MS PGothic" pitchFamily="34" charset="-128"/>
                <a:sym typeface="Calibri" pitchFamily="34" charset="0"/>
              </a:rPr>
              <a:pPr rtl="1" fontAlgn="base">
                <a:spcBef>
                  <a:spcPct val="0"/>
                </a:spcBef>
                <a:spcAft>
                  <a:spcPct val="0"/>
                </a:spcAft>
                <a:buSzPct val="100000"/>
              </a:pPr>
              <a:t>35</a:t>
            </a:fld>
            <a:endParaRPr lang="en-US">
              <a:solidFill>
                <a:srgbClr val="000000"/>
              </a:solidFill>
              <a:latin typeface="Arial" pitchFamily="34" charset="0"/>
              <a:ea typeface="MS PGothic" pitchFamily="34" charset="-128"/>
              <a:sym typeface="Calibri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altLang="en-US" smtClean="0">
              <a:ea typeface="MS PGothic" pitchFamily="34" charset="-128"/>
            </a:endParaRPr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l" rtl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rtl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rtl="1" fontAlgn="base">
              <a:spcBef>
                <a:spcPct val="0"/>
              </a:spcBef>
              <a:spcAft>
                <a:spcPct val="0"/>
              </a:spcAft>
              <a:buSzPct val="100000"/>
            </a:pPr>
            <a:fld id="{88D0A7C8-A48E-464A-B02F-2709CB079031}" type="slidenum">
              <a:rPr lang="en-US">
                <a:solidFill>
                  <a:srgbClr val="000000"/>
                </a:solidFill>
                <a:latin typeface="Arial" pitchFamily="34" charset="0"/>
                <a:ea typeface="MS PGothic" pitchFamily="34" charset="-128"/>
                <a:sym typeface="Calibri" pitchFamily="34" charset="0"/>
              </a:rPr>
              <a:pPr rtl="1" fontAlgn="base">
                <a:spcBef>
                  <a:spcPct val="0"/>
                </a:spcBef>
                <a:spcAft>
                  <a:spcPct val="0"/>
                </a:spcAft>
                <a:buSzPct val="100000"/>
              </a:pPr>
              <a:t>45</a:t>
            </a:fld>
            <a:endParaRPr lang="en-US">
              <a:solidFill>
                <a:srgbClr val="000000"/>
              </a:solidFill>
              <a:latin typeface="Arial" pitchFamily="34" charset="0"/>
              <a:ea typeface="MS PGothic" pitchFamily="34" charset="-128"/>
              <a:sym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514003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49839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84888" y="836613"/>
            <a:ext cx="1943100" cy="52562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0825" y="836613"/>
            <a:ext cx="5681663" cy="52562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04153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71215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649570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700213"/>
            <a:ext cx="3811588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14813" y="1700213"/>
            <a:ext cx="3813175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74776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79209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11001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867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41529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1327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43608" y="836613"/>
            <a:ext cx="7777163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EG" noProof="0" dirty="0" smtClean="0"/>
              <a:t>Click to edit Master title style</a:t>
            </a:r>
            <a:endParaRPr lang="ar-EG" noProof="0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43608" y="1700213"/>
            <a:ext cx="7777163" cy="439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EG" noProof="0" smtClean="0"/>
              <a:t>Click to edit Master text styles</a:t>
            </a:r>
          </a:p>
          <a:p>
            <a:pPr lvl="1"/>
            <a:r>
              <a:rPr lang="ar-EG" noProof="0" smtClean="0"/>
              <a:t>Second level</a:t>
            </a:r>
          </a:p>
          <a:p>
            <a:pPr lvl="2"/>
            <a:r>
              <a:rPr lang="ar-EG" noProof="0" smtClean="0"/>
              <a:t>Third level</a:t>
            </a:r>
          </a:p>
          <a:p>
            <a:pPr lvl="3"/>
            <a:r>
              <a:rPr lang="ar-EG" noProof="0" smtClean="0"/>
              <a:t>Fourth level</a:t>
            </a:r>
          </a:p>
          <a:p>
            <a:pPr lvl="4"/>
            <a:r>
              <a:rPr lang="ar-EG" noProof="0" smtClean="0"/>
              <a:t>Fifth level</a:t>
            </a:r>
            <a:endParaRPr lang="ar-EG" noProof="0"/>
          </a:p>
        </p:txBody>
      </p:sp>
      <p:sp>
        <p:nvSpPr>
          <p:cNvPr id="1028" name="Rectangle 7"/>
          <p:cNvSpPr>
            <a:spLocks noChangeArrowheads="1"/>
          </p:cNvSpPr>
          <p:nvPr userDrawn="1"/>
        </p:nvSpPr>
        <p:spPr bwMode="auto">
          <a:xfrm flipH="1">
            <a:off x="1488901" y="333375"/>
            <a:ext cx="7667625" cy="358775"/>
          </a:xfrm>
          <a:prstGeom prst="rect">
            <a:avLst/>
          </a:prstGeom>
          <a:gradFill rotWithShape="1">
            <a:gsLst>
              <a:gs pos="0">
                <a:srgbClr val="3399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3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rtl="1" eaLnBrk="1" hangingPunct="1">
              <a:defRPr/>
            </a:pPr>
            <a:endParaRPr lang="ar-EG" altLang="en-US" noProof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8"/>
          <p:cNvSpPr>
            <a:spLocks noChangeArrowheads="1"/>
          </p:cNvSpPr>
          <p:nvPr userDrawn="1"/>
        </p:nvSpPr>
        <p:spPr bwMode="auto">
          <a:xfrm flipH="1">
            <a:off x="-11926" y="6237288"/>
            <a:ext cx="8101012" cy="3587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3399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3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rtl="1" eaLnBrk="1" hangingPunct="1">
              <a:defRPr/>
            </a:pPr>
            <a:endParaRPr lang="ar-EG" altLang="en-US" noProof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0" name="Picture 12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063" y="6016625"/>
            <a:ext cx="136842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r" rtl="1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ea typeface="MS PGothic" pitchFamily="34" charset="-128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MS PGothic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MS PGothic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MS PGothic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MS PGothic" pitchFamily="3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emf"/><Relationship Id="rId4" Type="http://schemas.openxmlformats.org/officeDocument/2006/relationships/oleObject" Target="../embeddings/Microsoft_Excel_97-2003_Worksheet1.xls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dwp.gov.uk/docs/early-intervention-next-steps.pdf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dwp.gov.uk/docs/early-intervention-next-steps.pdf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algn="ctr" rtl="1" eaLnBrk="1" hangingPunct="1"/>
            <a:r>
              <a:rPr lang="ar-EG" sz="5400" b="1" dirty="0" smtClean="0">
                <a:solidFill>
                  <a:srgbClr val="000000"/>
                </a:solidFill>
                <a:sym typeface="Calibri" pitchFamily="34" charset="0"/>
              </a:rPr>
              <a:t>الأسس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rtl="1" eaLnBrk="1" hangingPunct="1"/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الوحدة أ: الأسس</a:t>
            </a:r>
          </a:p>
          <a:p>
            <a:pPr rtl="1" eaLnBrk="1" hangingPunct="1"/>
            <a:endParaRPr lang="ar-EG" b="1" dirty="0" smtClean="0">
              <a:solidFill>
                <a:srgbClr val="000000"/>
              </a:solidFill>
              <a:sym typeface="Calibri" pitchFamily="34" charset="0"/>
            </a:endParaRPr>
          </a:p>
          <a:p>
            <a:pPr rtl="1" eaLnBrk="1" hangingPunct="1"/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التدريب على إدارة الحالات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2195736" y="1125538"/>
            <a:ext cx="6625035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chemeClr val="tx1"/>
                </a:solidFill>
                <a:sym typeface="Calibri" pitchFamily="34" charset="0"/>
              </a:rPr>
              <a:t>عندما يتعارض ما في مصلحة الطفل الفضلى </a:t>
            </a:r>
            <a:br>
              <a:rPr lang="ar-EG" b="1" dirty="0" smtClean="0">
                <a:solidFill>
                  <a:schemeClr val="tx1"/>
                </a:solidFill>
                <a:sym typeface="Calibri" pitchFamily="34" charset="0"/>
              </a:rPr>
            </a:br>
            <a:r>
              <a:rPr lang="ar-EG" b="1" dirty="0" smtClean="0">
                <a:solidFill>
                  <a:schemeClr val="tx1"/>
                </a:solidFill>
                <a:sym typeface="Calibri" pitchFamily="34" charset="0"/>
              </a:rPr>
              <a:t>مع القيم أو الممارسات الثقافية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algn="r" rtl="1" eaLnBrk="1" hangingPunct="1">
              <a:buSzPct val="100000"/>
            </a:pPr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SzPct val="100000"/>
            </a:pPr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dirty="0" smtClean="0">
                <a:sym typeface="Calibri" pitchFamily="34" charset="0"/>
              </a:rPr>
              <a:t>قبل اتخاذ قرار:</a:t>
            </a:r>
          </a:p>
          <a:p>
            <a:pPr algn="r" rtl="1" eaLnBrk="1" hangingPunct="1">
              <a:buSzPct val="100000"/>
            </a:pPr>
            <a:r>
              <a:rPr lang="ar-EG" dirty="0" smtClean="0">
                <a:sym typeface="Calibri" pitchFamily="34" charset="0"/>
              </a:rPr>
              <a:t> 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sym typeface="Calibri" pitchFamily="34" charset="0"/>
              </a:rPr>
              <a:t>قم بتقييم المخاطر بعناية</a:t>
            </a:r>
          </a:p>
          <a:p>
            <a:pPr algn="r" rtl="1" eaLnBrk="1" hangingPunct="1">
              <a:buFont typeface="Wingdings" pitchFamily="2" charset="2"/>
              <a:buChar char="ü"/>
            </a:pPr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sym typeface="Calibri" pitchFamily="34" charset="0"/>
              </a:rPr>
              <a:t>احرص دائمًا على مراعاة المبادئ التالية: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عدم الإضرار بأحد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مصالح الطفل الفضلى.</a:t>
            </a:r>
          </a:p>
          <a:p>
            <a:pPr algn="ctr" rtl="1" eaLnBrk="1" hangingPunct="1">
              <a:spcBef>
                <a:spcPts val="1800"/>
              </a:spcBef>
              <a:buSzPct val="100000"/>
            </a:pPr>
            <a:r>
              <a:rPr lang="ar-EG" sz="1600" dirty="0" smtClean="0">
                <a:sym typeface="Calibri" pitchFamily="34" charset="0"/>
              </a:rPr>
              <a:t>المبادئ التوجيهية لإدارة الحالات: القسم 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2483767" y="1052513"/>
            <a:ext cx="633700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chemeClr val="tx1"/>
                </a:solidFill>
                <a:sym typeface="Calibri" pitchFamily="34" charset="0"/>
              </a:rPr>
              <a:t>قد يكون من الصعب تحديد حلول تبدو مقبولة لدى الأسرة أو المجتمع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sz="2800" dirty="0" smtClean="0">
                <a:sym typeface="Calibri" pitchFamily="34" charset="0"/>
              </a:rPr>
              <a:t> </a:t>
            </a:r>
          </a:p>
          <a:p>
            <a:pPr algn="r" rtl="1" eaLnBrk="1" hangingPunct="1">
              <a:buSzPct val="100000"/>
            </a:pPr>
            <a:endParaRPr lang="ar-EG" sz="2800" dirty="0" smtClean="0">
              <a:sym typeface="Calibri" pitchFamily="34" charset="0"/>
            </a:endParaRPr>
          </a:p>
          <a:p>
            <a:pPr marL="0" indent="0" algn="r" rtl="1" eaLnBrk="1" hangingPunct="1">
              <a:buSzPct val="100000"/>
            </a:pPr>
            <a:r>
              <a:rPr lang="ar-EG" sz="2800" dirty="0" smtClean="0">
                <a:sym typeface="Calibri" pitchFamily="34" charset="0"/>
              </a:rPr>
              <a:t>ابذل كافة الجهود الممكنة للعمل مع الأطفال والأسر </a:t>
            </a:r>
            <a:br>
              <a:rPr lang="ar-EG" sz="2800" dirty="0" smtClean="0">
                <a:sym typeface="Calibri" pitchFamily="34" charset="0"/>
              </a:rPr>
            </a:br>
            <a:r>
              <a:rPr lang="ar-EG" sz="2800" dirty="0" smtClean="0">
                <a:sym typeface="Calibri" pitchFamily="34" charset="0"/>
              </a:rPr>
              <a:t>على تحديد حلول:</a:t>
            </a:r>
          </a:p>
          <a:p>
            <a:pPr algn="r" rtl="1" eaLnBrk="1" hangingPunct="1">
              <a:buSzPct val="100000"/>
            </a:pPr>
            <a:r>
              <a:rPr lang="ar-EG" sz="2800" dirty="0" smtClean="0">
                <a:sym typeface="Calibri" pitchFamily="34" charset="0"/>
              </a:rPr>
              <a:t> </a:t>
            </a:r>
          </a:p>
          <a:p>
            <a:pPr algn="r" rtl="1" eaLnBrk="1" hangingPunct="1">
              <a:buFontTx/>
              <a:buChar char="•"/>
            </a:pPr>
            <a:r>
              <a:rPr lang="ar-EG" sz="2800" dirty="0" smtClean="0">
                <a:sym typeface="Calibri" pitchFamily="34" charset="0"/>
              </a:rPr>
              <a:t>مقبولة ثقافيًا</a:t>
            </a:r>
          </a:p>
          <a:p>
            <a:pPr algn="r" rtl="1" eaLnBrk="1" hangingPunct="1">
              <a:buFontTx/>
              <a:buChar char="•"/>
            </a:pPr>
            <a:r>
              <a:rPr lang="ar-EG" sz="2800" dirty="0" smtClean="0">
                <a:sym typeface="Calibri" pitchFamily="34" charset="0"/>
              </a:rPr>
              <a:t>تدعم حقوق الأطفال أيضًا. </a:t>
            </a:r>
          </a:p>
          <a:p>
            <a:pPr algn="ctr" rtl="1" eaLnBrk="1" hangingPunct="1">
              <a:buSzPct val="100000"/>
            </a:pPr>
            <a:endParaRPr lang="ar-EG" sz="2800" dirty="0" smtClean="0">
              <a:sym typeface="Calibri" pitchFamily="34" charset="0"/>
            </a:endParaRPr>
          </a:p>
          <a:p>
            <a:pPr algn="ctr" rtl="1" eaLnBrk="1" hangingPunct="1">
              <a:buSzPct val="100000"/>
            </a:pPr>
            <a:r>
              <a:rPr lang="ar-EG" sz="1600" dirty="0" smtClean="0">
                <a:sym typeface="Calibri" pitchFamily="34" charset="0"/>
              </a:rPr>
              <a:t>المبادئ التوجيهية لإدارة الحالات: القسم 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chemeClr val="tx1"/>
                </a:solidFill>
                <a:sym typeface="Calibri" pitchFamily="34" charset="0"/>
              </a:rPr>
              <a:t>نقاط التعلم الرئيسية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marL="0" indent="0" algn="r" rtl="1" eaLnBrk="1" hangingPunct="1"/>
            <a:r>
              <a:rPr lang="ar-EG" dirty="0" smtClean="0">
                <a:sym typeface="Calibri" pitchFamily="34" charset="0"/>
              </a:rPr>
              <a:t>إجراء تقييمات شاملة ووضع خطط حالات ذات صلة وفعالة </a:t>
            </a:r>
            <a:br>
              <a:rPr lang="ar-EG" dirty="0" smtClean="0">
                <a:sym typeface="Calibri" pitchFamily="34" charset="0"/>
              </a:rPr>
            </a:br>
            <a:r>
              <a:rPr lang="ar-EG" dirty="0" smtClean="0">
                <a:sym typeface="Calibri" pitchFamily="34" charset="0"/>
              </a:rPr>
              <a:t>باستخدام طرق محلية:</a:t>
            </a:r>
          </a:p>
          <a:p>
            <a:pPr marL="0" indent="0" algn="r" rtl="1" eaLnBrk="1" hangingPunct="1"/>
            <a:endParaRPr lang="ar-EG" dirty="0" smtClean="0">
              <a:sym typeface="Calibri" pitchFamily="34" charset="0"/>
            </a:endParaRPr>
          </a:p>
          <a:p>
            <a:pPr marL="342000" indent="-342000" algn="r" rtl="1" eaLnBrk="1" hangingPunct="1">
              <a:buFont typeface="Wingdings" pitchFamily="2" charset="2"/>
              <a:buChar char="ü"/>
            </a:pPr>
            <a:r>
              <a:rPr lang="ar-EG" dirty="0" smtClean="0">
                <a:sym typeface="Calibri" pitchFamily="34" charset="0"/>
              </a:rPr>
              <a:t>افهم كيفية الحكم على الآخرين</a:t>
            </a:r>
          </a:p>
          <a:p>
            <a:pPr marL="342000" indent="-342000" algn="r" rtl="1" eaLnBrk="1" hangingPunct="1">
              <a:buFont typeface="Wingdings" pitchFamily="2" charset="2"/>
              <a:buChar char="ü"/>
            </a:pPr>
            <a:r>
              <a:rPr lang="ar-EG" dirty="0" smtClean="0">
                <a:sym typeface="Calibri" pitchFamily="34" charset="0"/>
              </a:rPr>
              <a:t>كن على دراية بالتنوع واحترمه</a:t>
            </a:r>
          </a:p>
          <a:p>
            <a:pPr marL="0" indent="0" algn="r" rtl="1" eaLnBrk="1" hangingPunct="1"/>
            <a:endParaRPr lang="ar-EG" dirty="0" smtClean="0">
              <a:sym typeface="Calibri" pitchFamily="34" charset="0"/>
            </a:endParaRPr>
          </a:p>
          <a:p>
            <a:pPr marL="0" indent="0" algn="r" rtl="1" eaLnBrk="1" hangingPunct="1"/>
            <a:r>
              <a:rPr lang="ar-EG" dirty="0" smtClean="0">
                <a:sym typeface="Calibri" pitchFamily="34" charset="0"/>
              </a:rPr>
              <a:t>حينما تتعارض الممارسات المحلية مع مصالح الطفل الفضلى:</a:t>
            </a:r>
          </a:p>
          <a:p>
            <a:pPr algn="r" rtl="1" eaLnBrk="1" hangingPunct="1">
              <a:buFont typeface="Wingdings" pitchFamily="2" charset="2"/>
              <a:buChar char=""/>
            </a:pPr>
            <a:r>
              <a:rPr lang="ar-EG" dirty="0" smtClean="0">
                <a:sym typeface="Calibri" pitchFamily="34" charset="0"/>
              </a:rPr>
              <a:t>قيّم المخاطر مستخدمًا مبادئ إدارة الحالات</a:t>
            </a:r>
          </a:p>
          <a:p>
            <a:pPr algn="r" rtl="1" eaLnBrk="1" hangingPunct="1">
              <a:buFont typeface="Wingdings" pitchFamily="2" charset="2"/>
              <a:buChar char=""/>
            </a:pPr>
            <a:r>
              <a:rPr lang="ar-EG" dirty="0" smtClean="0">
                <a:sym typeface="Calibri" pitchFamily="34" charset="0"/>
              </a:rPr>
              <a:t>واصل العمل مع الطفل والأسرة والمجتمع</a:t>
            </a:r>
          </a:p>
        </p:txBody>
      </p:sp>
      <p:pic>
        <p:nvPicPr>
          <p:cNvPr id="1331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5750"/>
            <a:ext cx="1465263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650" y="4868417"/>
            <a:ext cx="7772400" cy="720823"/>
          </a:xfrm>
        </p:spPr>
        <p:txBody>
          <a:bodyPr/>
          <a:lstStyle/>
          <a:p>
            <a:pPr algn="ctr" rtl="1" eaLnBrk="1" hangingPunct="1">
              <a:buSzPct val="100000"/>
            </a:pPr>
            <a:r>
              <a:rPr lang="ar-EG" cap="none" dirty="0" smtClean="0">
                <a:solidFill>
                  <a:srgbClr val="000000"/>
                </a:solidFill>
                <a:sym typeface="Calibri" pitchFamily="34" charset="0"/>
              </a:rPr>
              <a:t>التمرين 3 - الجلسة 1</a:t>
            </a:r>
          </a:p>
        </p:txBody>
      </p:sp>
      <p:sp>
        <p:nvSpPr>
          <p:cNvPr id="53251" name="Text Placeholder 2"/>
          <p:cNvSpPr>
            <a:spLocks noGrp="1"/>
          </p:cNvSpPr>
          <p:nvPr>
            <p:ph type="body" idx="1"/>
          </p:nvPr>
        </p:nvSpPr>
        <p:spPr>
          <a:xfrm>
            <a:off x="755650" y="5589240"/>
            <a:ext cx="7772400" cy="648072"/>
          </a:xfrm>
        </p:spPr>
        <p:txBody>
          <a:bodyPr/>
          <a:lstStyle/>
          <a:p>
            <a:pPr algn="ctr" rtl="1" eaLnBrk="1" hangingPunct="1"/>
            <a:r>
              <a:rPr lang="ar-EG" sz="4000" b="1" dirty="0" smtClean="0">
                <a:solidFill>
                  <a:srgbClr val="000000"/>
                </a:solidFill>
                <a:sym typeface="Calibri" pitchFamily="34" charset="0"/>
              </a:rPr>
              <a:t>البيئة الوقائية</a:t>
            </a:r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756" y="871538"/>
            <a:ext cx="3024188" cy="395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828166" y="4576763"/>
            <a:ext cx="1627369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 algn="l" rtl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rtl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rtl="1">
              <a:buSzPct val="100000"/>
            </a:pPr>
            <a:r>
              <a:rPr lang="ar-EG" sz="1000" dirty="0" smtClean="0">
                <a:solidFill>
                  <a:srgbClr val="FFFFFF"/>
                </a:solidFill>
                <a:latin typeface="Arial" pitchFamily="34" charset="0"/>
                <a:sym typeface="Calibri" pitchFamily="34" charset="0"/>
              </a:rPr>
              <a:t>صورة: الحفاظ على سلامة الأطفال </a:t>
            </a:r>
            <a:endParaRPr lang="ar-EG" sz="1000" dirty="0">
              <a:solidFill>
                <a:srgbClr val="FFFFFF"/>
              </a:solidFill>
              <a:latin typeface="Arial" pitchFamily="34" charset="0"/>
              <a:sym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>
          <a:xfrm>
            <a:off x="395908" y="836613"/>
            <a:ext cx="84248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sz="2800" b="1" smtClean="0">
                <a:solidFill>
                  <a:srgbClr val="000000"/>
                </a:solidFill>
                <a:sym typeface="Calibri" pitchFamily="34" charset="0"/>
              </a:rPr>
              <a:t>البيئة الوقائية</a:t>
            </a:r>
          </a:p>
        </p:txBody>
      </p:sp>
      <p:pic>
        <p:nvPicPr>
          <p:cNvPr id="5" name="Picture 2" descr="Z:\Deborah\13-12-27\Images\SLIDE 5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555750"/>
            <a:ext cx="5199062" cy="439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5750"/>
            <a:ext cx="1465263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6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chemeClr val="tx1"/>
                </a:solidFill>
                <a:sym typeface="Calibri" pitchFamily="34" charset="0"/>
              </a:rPr>
              <a:t>نقاط التعلم الرئيسية</a:t>
            </a:r>
          </a:p>
        </p:txBody>
      </p:sp>
      <p:sp>
        <p:nvSpPr>
          <p:cNvPr id="57347" name="Content Placeholder 2"/>
          <p:cNvSpPr>
            <a:spLocks noGrp="1"/>
          </p:cNvSpPr>
          <p:nvPr>
            <p:ph idx="1"/>
          </p:nvPr>
        </p:nvSpPr>
        <p:spPr>
          <a:xfrm>
            <a:off x="297483" y="1557338"/>
            <a:ext cx="8523288" cy="4392612"/>
          </a:xfrm>
        </p:spPr>
        <p:txBody>
          <a:bodyPr/>
          <a:lstStyle/>
          <a:p>
            <a:pPr marL="0" indent="0" algn="r" rtl="1" eaLnBrk="1" hangingPunct="1">
              <a:buSzPct val="100000"/>
            </a:pPr>
            <a:r>
              <a:rPr lang="ar-EG" sz="2800" dirty="0" smtClean="0">
                <a:sym typeface="Calibri" pitchFamily="34" charset="0"/>
              </a:rPr>
              <a:t>نموذج البيئة الوقائية &gt; يوضح المسؤوليات الملقاة على عاتق </a:t>
            </a:r>
            <a:br>
              <a:rPr lang="ar-EG" sz="2800" dirty="0" smtClean="0">
                <a:sym typeface="Calibri" pitchFamily="34" charset="0"/>
              </a:rPr>
            </a:br>
            <a:r>
              <a:rPr lang="ar-EG" sz="2800" dirty="0" smtClean="0">
                <a:sym typeface="Calibri" pitchFamily="34" charset="0"/>
              </a:rPr>
              <a:t>مختلف الجهات الفاعلة فيما يتعلق بما يلي:</a:t>
            </a:r>
          </a:p>
          <a:p>
            <a:pPr algn="r" rtl="1" eaLnBrk="1" hangingPunct="1">
              <a:buFontTx/>
              <a:buChar char="•"/>
            </a:pPr>
            <a:r>
              <a:rPr lang="ar-EG" sz="2800" dirty="0" smtClean="0">
                <a:sym typeface="Calibri" pitchFamily="34" charset="0"/>
              </a:rPr>
              <a:t>أداء حقوق الأطفال</a:t>
            </a:r>
          </a:p>
          <a:p>
            <a:pPr algn="r" rtl="1" eaLnBrk="1" hangingPunct="1">
              <a:buFontTx/>
              <a:buChar char="•"/>
            </a:pPr>
            <a:r>
              <a:rPr lang="ar-EG" sz="2800" dirty="0" smtClean="0">
                <a:sym typeface="Calibri" pitchFamily="34" charset="0"/>
              </a:rPr>
              <a:t>توفير بيئة وقائية لهم. </a:t>
            </a:r>
          </a:p>
          <a:p>
            <a:pPr algn="r" rtl="1" eaLnBrk="1" hangingPunct="1">
              <a:buSzPct val="100000"/>
            </a:pPr>
            <a:endParaRPr lang="ar-EG" sz="2800" dirty="0" smtClean="0"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sz="2800" dirty="0" smtClean="0">
                <a:sym typeface="Calibri" pitchFamily="34" charset="0"/>
              </a:rPr>
              <a:t>يمكن استخدام النموذج لتحليل تأثير بيئة الطفل على حمايته.</a:t>
            </a:r>
          </a:p>
          <a:p>
            <a:pPr algn="r" rtl="1" eaLnBrk="1" hangingPunct="1">
              <a:buFontTx/>
              <a:buChar char="•"/>
            </a:pPr>
            <a:r>
              <a:rPr lang="ar-EG" sz="2800" dirty="0" smtClean="0">
                <a:sym typeface="Calibri" pitchFamily="34" charset="0"/>
              </a:rPr>
              <a:t>يمكن للأطفال والأسر أنفسهم المشاركة في رفع مستوى وقائية بيئتهم.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chemeClr val="tx1"/>
                </a:solidFill>
                <a:sym typeface="Calibri" pitchFamily="34" charset="0"/>
              </a:rPr>
              <a:t>الجلسة 1 الهدف ونتائج التعلم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251446" y="1700213"/>
            <a:ext cx="8569325" cy="4392612"/>
          </a:xfrm>
        </p:spPr>
        <p:txBody>
          <a:bodyPr/>
          <a:lstStyle/>
          <a:p>
            <a:pPr marL="720000" indent="-720000" algn="r" rtl="1" eaLnBrk="1" hangingPunct="1">
              <a:buSzPct val="100000"/>
            </a:pPr>
            <a:r>
              <a:rPr lang="ar-EG" sz="2200" b="1" dirty="0" smtClean="0">
                <a:sym typeface="Calibri" pitchFamily="34" charset="0"/>
              </a:rPr>
              <a:t>الهدف: </a:t>
            </a:r>
            <a:r>
              <a:rPr lang="ar-EG" sz="2000" dirty="0" smtClean="0">
                <a:sym typeface="Calibri" pitchFamily="34" charset="0"/>
              </a:rPr>
              <a:t>مساعدة المشاركين على دراسة مدى اختلاف الطفولة والبيئة الوقائية تبعًا للسياق الذي يعيش فيه الطفل ولماذا يُعد فهم هذا الأمر مهمًا بالنسبة لإدارة الحالات. </a:t>
            </a:r>
          </a:p>
          <a:p>
            <a:pPr algn="r" rtl="1" eaLnBrk="1" hangingPunct="1">
              <a:buSzPct val="100000"/>
            </a:pPr>
            <a:endParaRPr lang="ar-EG" sz="2000" dirty="0" smtClean="0"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sz="2200" b="1" dirty="0" smtClean="0">
                <a:sym typeface="Calibri" pitchFamily="34" charset="0"/>
              </a:rPr>
              <a:t>نتائج التعلم</a:t>
            </a:r>
          </a:p>
          <a:p>
            <a:pPr eaLnBrk="1" hangingPunct="1">
              <a:buFontTx/>
              <a:buChar char="•"/>
            </a:pPr>
            <a:r>
              <a:rPr lang="ar-EG" sz="2200" dirty="0" smtClean="0">
                <a:sym typeface="Calibri" pitchFamily="34" charset="0"/>
              </a:rPr>
              <a:t>مقارنة المعايير </a:t>
            </a:r>
            <a:r>
              <a:rPr lang="ar-EG" sz="2200" dirty="0">
                <a:sym typeface="Calibri" pitchFamily="34" charset="0"/>
              </a:rPr>
              <a:t>والنُهج القانونية </a:t>
            </a:r>
            <a:r>
              <a:rPr lang="ar-EG" sz="2200" dirty="0" smtClean="0">
                <a:sym typeface="Calibri" pitchFamily="34" charset="0"/>
              </a:rPr>
              <a:t>والثقافية والسياقية المتعلقة بتربية الأطفال وحمايتهم محليًا. </a:t>
            </a:r>
          </a:p>
          <a:p>
            <a:pPr algn="r" rtl="1" eaLnBrk="1" hangingPunct="1">
              <a:buFontTx/>
              <a:buChar char="•"/>
            </a:pPr>
            <a:r>
              <a:rPr lang="ar-EG" sz="2200" dirty="0" smtClean="0">
                <a:sym typeface="Calibri" pitchFamily="34" charset="0"/>
              </a:rPr>
              <a:t>إدراك أهمية معرفة المعايير والنُهج القانونية والثقافية والسياقية المتعلقة بتربية الأطفال وحمايتهم بالنسبة لإدارة الحالات.</a:t>
            </a:r>
          </a:p>
          <a:p>
            <a:pPr algn="r" rtl="1" eaLnBrk="1" hangingPunct="1">
              <a:buFontTx/>
              <a:buChar char="•"/>
            </a:pPr>
            <a:r>
              <a:rPr lang="ar-EG" sz="2200" dirty="0" smtClean="0">
                <a:sym typeface="Calibri" pitchFamily="34" charset="0"/>
              </a:rPr>
              <a:t>ربط مفهوم البيئة الوقائية بحماية الطفل.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669" y="1052513"/>
            <a:ext cx="4535488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5013325"/>
            <a:ext cx="7772400" cy="1362075"/>
          </a:xfrm>
        </p:spPr>
        <p:txBody>
          <a:bodyPr/>
          <a:lstStyle/>
          <a:p>
            <a:pPr algn="ctr" rtl="1" eaLnBrk="1" hangingPunct="1">
              <a:buSzPct val="100000"/>
            </a:pPr>
            <a:r>
              <a:rPr lang="ar-EG" cap="none" dirty="0" smtClean="0">
                <a:solidFill>
                  <a:srgbClr val="000000"/>
                </a:solidFill>
                <a:sym typeface="Calibri" pitchFamily="34" charset="0"/>
              </a:rPr>
              <a:t>الجلسة 2</a:t>
            </a:r>
          </a:p>
        </p:txBody>
      </p:sp>
      <p:sp>
        <p:nvSpPr>
          <p:cNvPr id="15364" name="Text Placeholder 2"/>
          <p:cNvSpPr>
            <a:spLocks noGrp="1"/>
          </p:cNvSpPr>
          <p:nvPr>
            <p:ph type="body" idx="1"/>
          </p:nvPr>
        </p:nvSpPr>
        <p:spPr>
          <a:xfrm>
            <a:off x="684213" y="4077072"/>
            <a:ext cx="7772400" cy="779537"/>
          </a:xfrm>
        </p:spPr>
        <p:txBody>
          <a:bodyPr/>
          <a:lstStyle/>
          <a:p>
            <a:pPr algn="ctr" rtl="1" eaLnBrk="1" hangingPunct="1"/>
            <a:endParaRPr lang="ar-EG" sz="4000" b="1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ctr" rtl="1" eaLnBrk="1" hangingPunct="1"/>
            <a:r>
              <a:rPr lang="ar-EG" sz="4000" b="1" dirty="0" smtClean="0">
                <a:solidFill>
                  <a:srgbClr val="000000"/>
                </a:solidFill>
                <a:sym typeface="Calibri" pitchFamily="34" charset="0"/>
              </a:rPr>
              <a:t>نمو الطفل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sym typeface="Calibri" pitchFamily="34" charset="0"/>
              </a:rPr>
              <a:t>الجلسة 2 الهدف ونتائج التعلم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marL="792000" indent="-792000" algn="r" rtl="1" eaLnBrk="1" hangingPunct="1"/>
            <a:r>
              <a:rPr lang="ar-EG" b="1" dirty="0" smtClean="0">
                <a:sym typeface="Calibri" pitchFamily="34" charset="0"/>
              </a:rPr>
              <a:t>الهدف: </a:t>
            </a:r>
            <a:r>
              <a:rPr lang="ar-EG" dirty="0" smtClean="0">
                <a:sym typeface="Calibri" pitchFamily="34" charset="0"/>
              </a:rPr>
              <a:t>تعلم المشاركين كيفية نمو الإنسان طوال مرحلة الطفولة إلى جانب بعض التأثيرات الإيجابية والسلبية الرئيسية على نمو الطفل. </a:t>
            </a:r>
          </a:p>
          <a:p>
            <a:pPr marL="0" indent="0" algn="r" rtl="1" eaLnBrk="1" hangingPunct="1"/>
            <a:endParaRPr lang="ar-EG" dirty="0" smtClean="0">
              <a:sym typeface="Calibri" pitchFamily="34" charset="0"/>
            </a:endParaRPr>
          </a:p>
          <a:p>
            <a:pPr marL="0" indent="0" algn="r" rtl="1" eaLnBrk="1" hangingPunct="1"/>
            <a:r>
              <a:rPr lang="ar-EG" b="1" dirty="0" smtClean="0">
                <a:sym typeface="Calibri" pitchFamily="34" charset="0"/>
              </a:rPr>
              <a:t>نتائج التعلم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شرح مدى تأثير الخبرات والعلاقات الأسرية على نمو الطفل.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إعطاء أمثلة </a:t>
            </a:r>
            <a:r>
              <a:rPr lang="ar-EG" dirty="0">
                <a:sym typeface="Calibri" pitchFamily="34" charset="0"/>
              </a:rPr>
              <a:t>على القدرات الرئيسية التي </a:t>
            </a:r>
            <a:r>
              <a:rPr lang="ar-EG" dirty="0" smtClean="0">
                <a:sym typeface="Calibri" pitchFamily="34" charset="0"/>
              </a:rPr>
              <a:t>عادة ما يتمتع </a:t>
            </a:r>
            <a:r>
              <a:rPr lang="ar-EG" dirty="0">
                <a:sym typeface="Calibri" pitchFamily="34" charset="0"/>
              </a:rPr>
              <a:t>بها </a:t>
            </a:r>
            <a:r>
              <a:rPr lang="ar-EG" dirty="0" smtClean="0">
                <a:sym typeface="Calibri" pitchFamily="34" charset="0"/>
              </a:rPr>
              <a:t>الأطفال </a:t>
            </a:r>
            <a:br>
              <a:rPr lang="ar-EG" dirty="0" smtClean="0">
                <a:sym typeface="Calibri" pitchFamily="34" charset="0"/>
              </a:rPr>
            </a:br>
            <a:r>
              <a:rPr lang="ar-EG" dirty="0" smtClean="0">
                <a:sym typeface="Calibri" pitchFamily="34" charset="0"/>
              </a:rPr>
              <a:t>في </a:t>
            </a:r>
            <a:r>
              <a:rPr lang="ar-EG" dirty="0">
                <a:sym typeface="Calibri" pitchFamily="34" charset="0"/>
              </a:rPr>
              <a:t>مختلف </a:t>
            </a:r>
            <a:r>
              <a:rPr lang="ar-EG" dirty="0" smtClean="0">
                <a:sym typeface="Calibri" pitchFamily="34" charset="0"/>
              </a:rPr>
              <a:t>المراحل </a:t>
            </a:r>
            <a:r>
              <a:rPr lang="ar-EG" dirty="0">
                <a:sym typeface="Calibri" pitchFamily="34" charset="0"/>
              </a:rPr>
              <a:t>العمرية </a:t>
            </a:r>
            <a:r>
              <a:rPr lang="ar-EG" dirty="0" smtClean="0">
                <a:sym typeface="Calibri" pitchFamily="34" charset="0"/>
              </a:rPr>
              <a:t>ومدى تباينها تبعًا للسياق.</a:t>
            </a:r>
            <a:endParaRPr lang="ar-EG" dirty="0">
              <a:sym typeface="Calibri" pitchFamily="34" charset="0"/>
            </a:endParaRPr>
          </a:p>
          <a:p>
            <a:pPr marL="0" indent="0" algn="r" rtl="1" eaLnBrk="1" hangingPunct="1"/>
            <a:endParaRPr lang="ar-EG" dirty="0" smtClean="0">
              <a:sym typeface="Calibri" pitchFamily="34" charset="0"/>
            </a:endParaRPr>
          </a:p>
          <a:p>
            <a:pPr marL="0" indent="0" algn="r" rtl="1" eaLnBrk="1" hangingPunct="1"/>
            <a:endParaRPr lang="ar-EG" dirty="0" smtClean="0">
              <a:sym typeface="Calibri" pitchFamily="34" charset="0"/>
            </a:endParaRPr>
          </a:p>
          <a:p>
            <a:pPr marL="0" indent="0" algn="r" rtl="1" eaLnBrk="1" hangingPunct="1">
              <a:buFontTx/>
              <a:buChar char="•"/>
            </a:pPr>
            <a:endParaRPr lang="ar-EG" dirty="0" smtClean="0">
              <a:sym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/>
          <a:p>
            <a:pPr algn="ctr" rtl="1" eaLnBrk="1" hangingPunct="1">
              <a:buSzPct val="100000"/>
            </a:pPr>
            <a:r>
              <a:rPr lang="ar-EG" cap="none" dirty="0" smtClean="0">
                <a:solidFill>
                  <a:srgbClr val="000000"/>
                </a:solidFill>
                <a:sym typeface="Calibri" pitchFamily="34" charset="0"/>
              </a:rPr>
              <a:t>التمرين 1 - الجلسة 2</a:t>
            </a:r>
          </a:p>
        </p:txBody>
      </p:sp>
      <p:sp>
        <p:nvSpPr>
          <p:cNvPr id="16387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/>
          <a:lstStyle/>
          <a:p>
            <a:pPr algn="ctr" rtl="1" eaLnBrk="1" hangingPunct="1"/>
            <a:r>
              <a:rPr lang="ar-EG" sz="4000" b="1" dirty="0" smtClean="0">
                <a:solidFill>
                  <a:srgbClr val="000000"/>
                </a:solidFill>
                <a:sym typeface="Calibri" pitchFamily="34" charset="0"/>
              </a:rPr>
              <a:t>أوجه الدعم </a:t>
            </a:r>
            <a:r>
              <a:rPr lang="ar-EG" sz="4000" b="1" dirty="0">
                <a:solidFill>
                  <a:srgbClr val="000000"/>
                </a:solidFill>
                <a:sym typeface="Calibri" pitchFamily="34" charset="0"/>
              </a:rPr>
              <a:t>و</a:t>
            </a:r>
            <a:r>
              <a:rPr lang="ar-EG" sz="4000" b="1" dirty="0" smtClean="0">
                <a:solidFill>
                  <a:srgbClr val="000000"/>
                </a:solidFill>
                <a:sym typeface="Calibri" pitchFamily="34" charset="0"/>
              </a:rPr>
              <a:t>تحديات نمو الطفل</a:t>
            </a:r>
          </a:p>
          <a:p>
            <a:pPr algn="ctr" rtl="1" eaLnBrk="1" hangingPunct="1"/>
            <a:endParaRPr lang="ar-EG" sz="4000" b="1" dirty="0" smtClean="0">
              <a:solidFill>
                <a:srgbClr val="000000"/>
              </a:solidFill>
              <a:sym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663" y="908050"/>
            <a:ext cx="5908675" cy="443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337175"/>
            <a:ext cx="7772400" cy="828129"/>
          </a:xfrm>
        </p:spPr>
        <p:txBody>
          <a:bodyPr/>
          <a:lstStyle/>
          <a:p>
            <a:pPr algn="ctr" rtl="1" eaLnBrk="1" hangingPunct="1">
              <a:buSzPct val="100000"/>
            </a:pPr>
            <a:r>
              <a:rPr lang="ar-EG" cap="none" dirty="0" smtClean="0">
                <a:solidFill>
                  <a:srgbClr val="000000"/>
                </a:solidFill>
                <a:sym typeface="Calibri" pitchFamily="34" charset="0"/>
              </a:rPr>
              <a:t>الطفولة - الجلسة 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sym typeface="Calibri" pitchFamily="34" charset="0"/>
              </a:rPr>
              <a:t>نماء الطفل 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35546" y="1700213"/>
            <a:ext cx="8785225" cy="4392612"/>
          </a:xfrm>
        </p:spPr>
        <p:txBody>
          <a:bodyPr/>
          <a:lstStyle/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النمو هو عملية التطور والتغيير في جميع مراحل الحياة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يحدث القدر الأكبر من التغيير في حياة الإنسان خلال مرحلة الطفولة</a:t>
            </a:r>
          </a:p>
          <a:p>
            <a:pPr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</p:txBody>
      </p:sp>
      <p:graphicFrame>
        <p:nvGraphicFramePr>
          <p:cNvPr id="3" name="Objec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75297983"/>
              </p:ext>
            </p:extLst>
          </p:nvPr>
        </p:nvGraphicFramePr>
        <p:xfrm>
          <a:off x="488950" y="2692796"/>
          <a:ext cx="6064250" cy="419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3" name="Worksheet" r:id="rId4" imgW="6067461" imgH="4190989" progId="Excel.Sheet.8">
                  <p:embed/>
                </p:oleObj>
              </mc:Choice>
              <mc:Fallback>
                <p:oleObj name="Worksheet" r:id="rId4" imgW="6067461" imgH="4190989" progId="Excel.Sheet.8">
                  <p:embed/>
                  <p:pic>
                    <p:nvPicPr>
                      <p:cNvPr id="0" name="Chart 1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950" y="2692796"/>
                        <a:ext cx="6064250" cy="4192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chemeClr val="tx1"/>
                </a:solidFill>
                <a:sym typeface="Calibri" pitchFamily="34" charset="0"/>
              </a:rPr>
              <a:t>نمو الطفل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marL="0" indent="0" algn="r" rtl="1" eaLnBrk="1" hangingPunct="1"/>
            <a:r>
              <a:rPr lang="ar-EG" dirty="0" smtClean="0">
                <a:sym typeface="Calibri" pitchFamily="34" charset="0"/>
              </a:rPr>
              <a:t>يستمر النمو الاجتماعي والعاطفي </a:t>
            </a:r>
            <a:r>
              <a:rPr lang="ar-EG" b="1" dirty="0" smtClean="0">
                <a:sym typeface="Calibri" pitchFamily="34" charset="0"/>
              </a:rPr>
              <a:t>طوال حياة الإنسان</a:t>
            </a:r>
            <a:r>
              <a:rPr lang="ar-EG" dirty="0" smtClean="0">
                <a:sym typeface="Calibri" pitchFamily="34" charset="0"/>
              </a:rPr>
              <a:t>، ولا سيما في مرحلة الطفولة والمراهقة</a:t>
            </a:r>
          </a:p>
          <a:p>
            <a:pPr marL="0" indent="0" algn="r" rtl="1" eaLnBrk="1" hangingPunct="1"/>
            <a:endParaRPr lang="ar-EG" dirty="0" smtClean="0">
              <a:sym typeface="Calibri" pitchFamily="34" charset="0"/>
            </a:endParaRPr>
          </a:p>
          <a:p>
            <a:pPr marL="0" indent="0" algn="r" rtl="1" eaLnBrk="1" hangingPunct="1"/>
            <a:r>
              <a:rPr lang="ar-EG" b="1" dirty="0" smtClean="0">
                <a:sym typeface="Calibri" pitchFamily="34" charset="0"/>
              </a:rPr>
              <a:t>قد تؤثر التحديات التي يواجهها النمو في مرحلة الطفولة على باقي مراحل الحياة</a:t>
            </a:r>
          </a:p>
          <a:p>
            <a:pPr marL="0" indent="0" algn="r" rtl="1" eaLnBrk="1" hangingPunct="1"/>
            <a:endParaRPr lang="ar-EG" b="1" dirty="0" smtClean="0">
              <a:sym typeface="Calibri" pitchFamily="34" charset="0"/>
            </a:endParaRPr>
          </a:p>
          <a:p>
            <a:pPr marL="0" indent="0" algn="r" rtl="1" eaLnBrk="1" hangingPunct="1"/>
            <a:r>
              <a:rPr lang="ar-EG" dirty="0" smtClean="0">
                <a:sym typeface="Calibri" pitchFamily="34" charset="0"/>
              </a:rPr>
              <a:t>تُساعدنا معرفة كيفية نمو قدرات الأطفال طوال مرحلة الطفولة على ما يلي:</a:t>
            </a:r>
          </a:p>
          <a:p>
            <a:pPr marL="0" indent="-457200" algn="r" rtl="1" eaLnBrk="1" hangingPunct="1">
              <a:buFontTx/>
              <a:buChar char="•"/>
            </a:pPr>
            <a:r>
              <a:rPr lang="ar-EG" b="1" dirty="0" smtClean="0">
                <a:sym typeface="Calibri" pitchFamily="34" charset="0"/>
              </a:rPr>
              <a:t>دعم </a:t>
            </a:r>
            <a:r>
              <a:rPr lang="ar-EG" dirty="0" smtClean="0">
                <a:sym typeface="Calibri" pitchFamily="34" charset="0"/>
              </a:rPr>
              <a:t>العملية</a:t>
            </a:r>
          </a:p>
          <a:p>
            <a:pPr marL="0" indent="-457200" algn="r" rtl="1" eaLnBrk="1" hangingPunct="1">
              <a:buFontTx/>
              <a:buChar char="•"/>
            </a:pPr>
            <a:r>
              <a:rPr lang="ar-EG" b="1" dirty="0" smtClean="0">
                <a:sym typeface="Calibri" pitchFamily="34" charset="0"/>
              </a:rPr>
              <a:t>تحديد المخاطر</a:t>
            </a:r>
            <a:r>
              <a:rPr lang="ar-EG" dirty="0" smtClean="0">
                <a:sym typeface="Calibri" pitchFamily="34" charset="0"/>
              </a:rPr>
              <a:t> التي تكتنفها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1043608" y="692150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تأثير حب ورعاية الوالدين 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755575" y="1627188"/>
            <a:ext cx="3759413" cy="2809875"/>
          </a:xfrm>
        </p:spPr>
        <p:txBody>
          <a:bodyPr/>
          <a:lstStyle/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ينمو مخ الأطفال من خلال التعامل مع البالغين. </a:t>
            </a:r>
          </a:p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r>
              <a:rPr lang="ar-EG" i="1" dirty="0" smtClean="0">
                <a:solidFill>
                  <a:srgbClr val="000000"/>
                </a:solidFill>
                <a:sym typeface="Calibri" pitchFamily="34" charset="0"/>
              </a:rPr>
              <a:t>كأن يصدر الطفل إشارة/صوت/إيماءة ثم يقوم البالغ بالاستجابة له. </a:t>
            </a:r>
          </a:p>
        </p:txBody>
      </p:sp>
      <p:pic>
        <p:nvPicPr>
          <p:cNvPr id="23556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3283" y="1557338"/>
            <a:ext cx="4027488" cy="268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793283" y="1601788"/>
            <a:ext cx="1627369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 algn="l" rtl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rtl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rtl="1">
              <a:buSzPct val="100000"/>
            </a:pPr>
            <a:r>
              <a:rPr lang="ar-EG" sz="1000" dirty="0" smtClean="0">
                <a:solidFill>
                  <a:srgbClr val="FFFFFF"/>
                </a:solidFill>
                <a:latin typeface="Arial" pitchFamily="34" charset="0"/>
                <a:sym typeface="Calibri" pitchFamily="34" charset="0"/>
              </a:rPr>
              <a:t>صورة: الحفاظ على سلامة الأطفال </a:t>
            </a:r>
            <a:endParaRPr lang="ar-EG" sz="1000" dirty="0">
              <a:solidFill>
                <a:srgbClr val="FFFFFF"/>
              </a:solidFill>
              <a:latin typeface="Arial" pitchFamily="34" charset="0"/>
              <a:sym typeface="Calibri" pitchFamily="34" charset="0"/>
            </a:endParaRPr>
          </a:p>
        </p:txBody>
      </p:sp>
      <p:sp>
        <p:nvSpPr>
          <p:cNvPr id="23558" name="TextBox 1"/>
          <p:cNvSpPr txBox="1">
            <a:spLocks noChangeArrowheads="1"/>
          </p:cNvSpPr>
          <p:nvPr/>
        </p:nvSpPr>
        <p:spPr bwMode="auto">
          <a:xfrm>
            <a:off x="545133" y="4246563"/>
            <a:ext cx="8275638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rtl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rtl="1">
              <a:buSzPct val="100000"/>
            </a:pPr>
            <a:r>
              <a:rPr lang="ar-EG" sz="2400" i="1" dirty="0" smtClean="0">
                <a:latin typeface="Arial" pitchFamily="34" charset="0"/>
                <a:sym typeface="Calibri" pitchFamily="34" charset="0"/>
              </a:rPr>
              <a:t>وكأن يقوم البالغ بالإشارة إلى شيء ما ويذكر اسمه، مما يساعد الطفل على تعلم اسم هذا الشيء بسرعة أكبر. </a:t>
            </a:r>
          </a:p>
          <a:p>
            <a:pPr algn="r" rtl="1">
              <a:spcBef>
                <a:spcPts val="1800"/>
              </a:spcBef>
              <a:buSzPct val="100000"/>
            </a:pPr>
            <a:r>
              <a:rPr lang="ar-EG" sz="2400" dirty="0" smtClean="0">
                <a:latin typeface="Arial" pitchFamily="34" charset="0"/>
                <a:sym typeface="Calibri" pitchFamily="34" charset="0"/>
              </a:rPr>
              <a:t>وفي هذه العملية يساعد البالغ الطفل الصغير على تكوين </a:t>
            </a:r>
            <a:r>
              <a:rPr lang="ar-EG" sz="2400" dirty="0" smtClean="0">
                <a:solidFill>
                  <a:srgbClr val="FF0000"/>
                </a:solidFill>
                <a:latin typeface="Arial" pitchFamily="34" charset="0"/>
                <a:sym typeface="Calibri" pitchFamily="34" charset="0"/>
              </a:rPr>
              <a:t>الروابط</a:t>
            </a:r>
            <a:r>
              <a:rPr lang="ar-EG" sz="2400" dirty="0" smtClean="0">
                <a:latin typeface="Arial" pitchFamily="34" charset="0"/>
                <a:sym typeface="Calibri" pitchFamily="34" charset="0"/>
              </a:rPr>
              <a:t> التي يحتاجها المخ للتعلم في وقت لاحق. </a:t>
            </a:r>
          </a:p>
          <a:p>
            <a:pPr algn="r" rtl="1">
              <a:buFont typeface="Arial" pitchFamily="34" charset="0"/>
              <a:buChar char="•"/>
            </a:pPr>
            <a:endParaRPr lang="ar-EG" sz="2400" dirty="0">
              <a:latin typeface="Arial" pitchFamily="34" charset="0"/>
              <a:sym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591171" y="742950"/>
            <a:ext cx="8229600" cy="874713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chemeClr val="tx1"/>
                </a:solidFill>
                <a:sym typeface="Calibri" pitchFamily="34" charset="0"/>
              </a:rPr>
              <a:t>ما هو الارتباط؟ </a:t>
            </a:r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734" y="1773238"/>
            <a:ext cx="7920037" cy="4289425"/>
          </a:xfrm>
        </p:spPr>
        <p:txBody>
          <a:bodyPr/>
          <a:lstStyle/>
          <a:p>
            <a:pPr marL="0" indent="0" algn="r" rtl="1" eaLnBrk="1" hangingPunct="1">
              <a:lnSpc>
                <a:spcPct val="130000"/>
              </a:lnSpc>
              <a:buSzPct val="100000"/>
            </a:pPr>
            <a:r>
              <a:rPr lang="ar-EG" dirty="0" smtClean="0">
                <a:sym typeface="Calibri" pitchFamily="34" charset="0"/>
              </a:rPr>
              <a:t>العلاقة العاطفية القوية والدائمة بين الطفل ومقدم الرعاية خلال السنوات الأولى من حياة الطفل. </a:t>
            </a:r>
          </a:p>
          <a:p>
            <a:pPr algn="r" rtl="1" eaLnBrk="1" hangingPunct="1">
              <a:lnSpc>
                <a:spcPct val="130000"/>
              </a:lnSpc>
              <a:spcBef>
                <a:spcPts val="1800"/>
              </a:spcBef>
              <a:buSzPct val="100000"/>
            </a:pPr>
            <a:r>
              <a:rPr lang="ar-EG" dirty="0" smtClean="0">
                <a:sym typeface="Calibri" pitchFamily="34" charset="0"/>
              </a:rPr>
              <a:t>يتميز بـما يلي:</a:t>
            </a:r>
          </a:p>
          <a:p>
            <a:pPr algn="r" rtl="1" eaLnBrk="1" hangingPunct="1">
              <a:lnSpc>
                <a:spcPct val="130000"/>
              </a:lnSpc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العاطفة المتبادلة</a:t>
            </a:r>
          </a:p>
          <a:p>
            <a:pPr algn="r" rtl="1" eaLnBrk="1" hangingPunct="1">
              <a:lnSpc>
                <a:spcPct val="130000"/>
              </a:lnSpc>
              <a:buFontTx/>
              <a:buChar char="•"/>
            </a:pPr>
            <a:r>
              <a:rPr lang="ar-EG" dirty="0" smtClean="0">
                <a:sym typeface="Calibri" pitchFamily="34" charset="0"/>
              </a:rPr>
              <a:t>ميل الأطفال الصغار إلى طلب التقارب الجسدي بمقدم الرعاية الأولي. </a:t>
            </a:r>
          </a:p>
          <a:p>
            <a:pPr marL="0" indent="0" algn="r" rtl="1" eaLnBrk="1" hangingPunct="1">
              <a:lnSpc>
                <a:spcPct val="130000"/>
              </a:lnSpc>
              <a:spcBef>
                <a:spcPts val="1800"/>
              </a:spcBef>
              <a:buSzPct val="100000"/>
            </a:pPr>
            <a:r>
              <a:rPr lang="ar-EG" dirty="0" smtClean="0">
                <a:sym typeface="Calibri" pitchFamily="34" charset="0"/>
              </a:rPr>
              <a:t>يُعتبر </a:t>
            </a:r>
            <a:r>
              <a:rPr lang="ar-EG" dirty="0">
                <a:sym typeface="Calibri" pitchFamily="34" charset="0"/>
              </a:rPr>
              <a:t>تكوين "ارتباط" قوي مع شخص واحد بالغ على الأقل بمثابة دليل على </a:t>
            </a:r>
            <a:r>
              <a:rPr lang="ar-EG" dirty="0" smtClean="0">
                <a:sym typeface="Calibri" pitchFamily="34" charset="0"/>
              </a:rPr>
              <a:t/>
            </a:r>
            <a:br>
              <a:rPr lang="ar-EG" dirty="0" smtClean="0">
                <a:sym typeface="Calibri" pitchFamily="34" charset="0"/>
              </a:rPr>
            </a:br>
            <a:r>
              <a:rPr lang="ar-EG" dirty="0" smtClean="0">
                <a:sym typeface="Calibri" pitchFamily="34" charset="0"/>
              </a:rPr>
              <a:t>نمو </a:t>
            </a:r>
            <a:r>
              <a:rPr lang="ar-EG" dirty="0">
                <a:sym typeface="Calibri" pitchFamily="34" charset="0"/>
              </a:rPr>
              <a:t>الطفل بطريقة صحية</a:t>
            </a:r>
            <a:r>
              <a:rPr lang="ar-EG" dirty="0" smtClean="0">
                <a:solidFill>
                  <a:srgbClr val="0070C0"/>
                </a:solidFill>
                <a:sym typeface="Calibri" pitchFamily="34" charset="0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6" descr="water8glass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749300"/>
            <a:ext cx="4810125" cy="536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chemeClr val="tx1"/>
                </a:solidFill>
                <a:sym typeface="Calibri" pitchFamily="34" charset="0"/>
              </a:rPr>
              <a:t>في حالة اضطراب الارتباط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909" y="1700213"/>
            <a:ext cx="8424862" cy="4392612"/>
          </a:xfrm>
        </p:spPr>
        <p:txBody>
          <a:bodyPr/>
          <a:lstStyle/>
          <a:p>
            <a:pPr algn="r" rtl="1" eaLnBrk="1" hangingPunct="1"/>
            <a:r>
              <a:rPr lang="ar-EG" dirty="0" smtClean="0">
                <a:sym typeface="Calibri" pitchFamily="34" charset="0"/>
              </a:rPr>
              <a:t>تبين أنه يؤثر بالسلب، بما في ذلك المراحل التالية من حياة الطفل، على ما يلي: </a:t>
            </a:r>
          </a:p>
          <a:p>
            <a:pPr algn="r" rtl="1" eaLnBrk="1" hangingPunct="1"/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ym typeface="Calibri" pitchFamily="34" charset="0"/>
              </a:rPr>
              <a:t>الثقة بالنفس</a:t>
            </a:r>
            <a:r>
              <a:rPr lang="ar-EG" dirty="0" smtClean="0">
                <a:sym typeface="Calibri" pitchFamily="34" charset="0"/>
              </a:rPr>
              <a:t> والشعور</a:t>
            </a:r>
            <a:r>
              <a:rPr lang="ar-EG" b="1" dirty="0" smtClean="0">
                <a:sym typeface="Calibri" pitchFamily="34" charset="0"/>
              </a:rPr>
              <a:t>بقيمة الذات.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القدرة على تكوين </a:t>
            </a:r>
            <a:r>
              <a:rPr lang="ar-EG" b="1" dirty="0" smtClean="0">
                <a:sym typeface="Calibri" pitchFamily="34" charset="0"/>
              </a:rPr>
              <a:t>العلاقات والحفاظ عليها</a:t>
            </a:r>
            <a:r>
              <a:rPr lang="ar-EG" dirty="0" smtClean="0">
                <a:sym typeface="Calibri" pitchFamily="34" charset="0"/>
              </a:rPr>
              <a:t>. </a:t>
            </a: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ym typeface="Calibri" pitchFamily="34" charset="0"/>
              </a:rPr>
              <a:t>الصحة النفسية </a:t>
            </a:r>
            <a:r>
              <a:rPr lang="ar-EG" dirty="0" smtClean="0">
                <a:sym typeface="Calibri" pitchFamily="34" charset="0"/>
              </a:rPr>
              <a:t>والسلوك.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 </a:t>
            </a:r>
            <a:r>
              <a:rPr lang="ar-EG" b="1" dirty="0" smtClean="0">
                <a:sym typeface="Calibri" pitchFamily="34" charset="0"/>
              </a:rPr>
              <a:t>الدافع إلى التعلم </a:t>
            </a:r>
            <a:r>
              <a:rPr lang="ar-EG" dirty="0" smtClean="0">
                <a:sym typeface="Calibri" pitchFamily="34" charset="0"/>
              </a:rPr>
              <a:t>والإنجاز.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القدرة على </a:t>
            </a:r>
            <a:r>
              <a:rPr lang="ar-EG" b="1" dirty="0" smtClean="0">
                <a:sym typeface="Calibri" pitchFamily="34" charset="0"/>
              </a:rPr>
              <a:t>تنمية المشاعر </a:t>
            </a:r>
            <a:r>
              <a:rPr lang="ar-EG" dirty="0" smtClean="0">
                <a:sym typeface="Calibri" pitchFamily="34" charset="0"/>
              </a:rPr>
              <a:t>و</a:t>
            </a:r>
            <a:r>
              <a:rPr lang="ar-EG" b="1" dirty="0" smtClean="0">
                <a:sym typeface="Calibri" pitchFamily="34" charset="0"/>
              </a:rPr>
              <a:t>السيطرة عليها</a:t>
            </a:r>
            <a:r>
              <a:rPr lang="ar-EG" dirty="0" smtClean="0">
                <a:sym typeface="Calibri" pitchFamily="34" charset="0"/>
              </a:rPr>
              <a:t>، وخاصة العدوانية تجاه الآخرين والتعاطف معهم.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تعلم الصوب من الخطأ/</a:t>
            </a:r>
            <a:r>
              <a:rPr lang="ar-EG" b="1" dirty="0" smtClean="0">
                <a:sym typeface="Calibri" pitchFamily="34" charset="0"/>
              </a:rPr>
              <a:t>نمو الوعي</a:t>
            </a:r>
            <a:r>
              <a:rPr lang="ar-EG" dirty="0" smtClean="0">
                <a:sym typeface="Calibri" pitchFamily="34" charset="0"/>
              </a:rPr>
              <a:t>.</a:t>
            </a:r>
          </a:p>
          <a:p>
            <a:pPr algn="r" rtl="1" eaLnBrk="1" hangingPunct="1"/>
            <a:endParaRPr lang="ar-EG" dirty="0" smtClean="0">
              <a:sym typeface="Calibri" pitchFamily="34" charset="0"/>
            </a:endParaRPr>
          </a:p>
          <a:p>
            <a:pPr marL="457200" lvl="1" indent="0" algn="r" rtl="1" eaLnBrk="1" hangingPunct="1">
              <a:buFontTx/>
              <a:buNone/>
            </a:pPr>
            <a:endParaRPr lang="ar-EG" dirty="0" smtClean="0">
              <a:sym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71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12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60" end="1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90" end="2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27" end="3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06" end="3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2"/>
          <p:cNvSpPr>
            <a:spLocks noGrp="1" noChangeArrowheads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sz="2800" b="1" dirty="0" smtClean="0">
                <a:solidFill>
                  <a:schemeClr val="tx1"/>
                </a:solidFill>
                <a:sym typeface="Calibri" pitchFamily="34" charset="0"/>
              </a:rPr>
              <a:t>تأثير </a:t>
            </a:r>
            <a:r>
              <a:rPr lang="ar-EG" sz="2800" b="1" dirty="0" smtClean="0">
                <a:solidFill>
                  <a:schemeClr val="tx1"/>
                </a:solidFill>
                <a:sym typeface="Calibri" pitchFamily="34" charset="0"/>
              </a:rPr>
              <a:t>التوتر </a:t>
            </a:r>
            <a:r>
              <a:rPr lang="ar-EG" sz="2800" b="1" dirty="0" smtClean="0">
                <a:solidFill>
                  <a:schemeClr val="tx1"/>
                </a:solidFill>
                <a:sym typeface="Calibri" pitchFamily="34" charset="0"/>
              </a:rPr>
              <a:t>على الأطفال </a:t>
            </a:r>
          </a:p>
        </p:txBody>
      </p:sp>
      <p:sp>
        <p:nvSpPr>
          <p:cNvPr id="198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0371" y="1628775"/>
            <a:ext cx="8280400" cy="4881563"/>
          </a:xfrm>
        </p:spPr>
        <p:txBody>
          <a:bodyPr/>
          <a:lstStyle/>
          <a:p>
            <a:pPr marL="0" indent="0" algn="r" rtl="1" eaLnBrk="1" hangingPunct="1">
              <a:lnSpc>
                <a:spcPct val="150000"/>
              </a:lnSpc>
            </a:pPr>
            <a:r>
              <a:rPr lang="ar-EG" dirty="0" smtClean="0">
                <a:sym typeface="Calibri" pitchFamily="34" charset="0"/>
              </a:rPr>
              <a:t>معظم مسببات </a:t>
            </a:r>
            <a:r>
              <a:rPr lang="ar-EG" dirty="0" smtClean="0">
                <a:sym typeface="Calibri" pitchFamily="34" charset="0"/>
              </a:rPr>
              <a:t>التوتر </a:t>
            </a:r>
            <a:r>
              <a:rPr lang="ar-EG" dirty="0" smtClean="0">
                <a:sym typeface="Calibri" pitchFamily="34" charset="0"/>
              </a:rPr>
              <a:t>ليست ضارة:</a:t>
            </a:r>
          </a:p>
          <a:p>
            <a:pPr marL="342000" indent="-342000" algn="r" rtl="1" eaLnBrk="1" hangingPunct="1">
              <a:lnSpc>
                <a:spcPct val="150000"/>
              </a:lnSpc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بعض السلوكيات وردود الفعل والعواطف هي </a:t>
            </a:r>
            <a:r>
              <a:rPr lang="ar-EG" b="1" dirty="0" smtClean="0">
                <a:sym typeface="Calibri" pitchFamily="34" charset="0"/>
              </a:rPr>
              <a:t>ردود طبيعية لحالات غير طبيعية.</a:t>
            </a:r>
          </a:p>
          <a:p>
            <a:pPr marL="342000" indent="-342000" algn="r" rtl="1" eaLnBrk="1" hangingPunct="1">
              <a:lnSpc>
                <a:spcPct val="150000"/>
              </a:lnSpc>
              <a:buFontTx/>
              <a:buChar char="•"/>
            </a:pPr>
            <a:r>
              <a:rPr lang="ar-EG" dirty="0" smtClean="0">
                <a:sym typeface="Calibri" pitchFamily="34" charset="0"/>
              </a:rPr>
              <a:t>يستعيد غالبية الأطفال وأسرهم الأداء الطبيعي من خلال الدعم العام الذاتي والمجتمعي.</a:t>
            </a:r>
          </a:p>
          <a:p>
            <a:pPr marL="342000" indent="-342000" algn="r" rtl="1" eaLnBrk="1" hangingPunct="1">
              <a:lnSpc>
                <a:spcPct val="150000"/>
              </a:lnSpc>
              <a:buFontTx/>
              <a:buChar char="•"/>
            </a:pPr>
            <a:r>
              <a:rPr lang="ar-EG" b="1" dirty="0" smtClean="0">
                <a:sym typeface="Calibri" pitchFamily="34" charset="0"/>
              </a:rPr>
              <a:t>الرفاه النفسي للبالغين</a:t>
            </a:r>
            <a:r>
              <a:rPr lang="ar-EG" dirty="0" smtClean="0">
                <a:sym typeface="Calibri" pitchFamily="34" charset="0"/>
              </a:rPr>
              <a:t>، وبالأخص بالنسبة لمقدمي الرعاية، له تأثير مباشر </a:t>
            </a:r>
            <a:br>
              <a:rPr lang="ar-EG" dirty="0" smtClean="0">
                <a:sym typeface="Calibri" pitchFamily="34" charset="0"/>
              </a:rPr>
            </a:br>
            <a:r>
              <a:rPr lang="ar-EG" dirty="0" smtClean="0">
                <a:sym typeface="Calibri" pitchFamily="34" charset="0"/>
              </a:rPr>
              <a:t>على ردود فعل الأطفال تجاه وضع معين.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chemeClr val="tx1"/>
                </a:solidFill>
                <a:sym typeface="Calibri" pitchFamily="34" charset="0"/>
              </a:rPr>
              <a:t>تأثير </a:t>
            </a:r>
            <a:r>
              <a:rPr lang="ar-EG" b="1" dirty="0" smtClean="0">
                <a:solidFill>
                  <a:schemeClr val="tx1"/>
                </a:solidFill>
                <a:sym typeface="Calibri" pitchFamily="34" charset="0"/>
              </a:rPr>
              <a:t>التوتر على </a:t>
            </a:r>
            <a:r>
              <a:rPr lang="ar-EG" b="1" dirty="0" smtClean="0">
                <a:solidFill>
                  <a:schemeClr val="tx1"/>
                </a:solidFill>
                <a:sym typeface="Calibri" pitchFamily="34" charset="0"/>
              </a:rPr>
              <a:t>الأطفال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908" y="1628775"/>
            <a:ext cx="8424863" cy="4392613"/>
          </a:xfrm>
        </p:spPr>
        <p:txBody>
          <a:bodyPr/>
          <a:lstStyle/>
          <a:p>
            <a:pPr algn="r" rtl="1" eaLnBrk="1" hangingPunct="1">
              <a:buSzPct val="100000"/>
            </a:pPr>
            <a:endParaRPr lang="ar-EG" sz="2000" b="1" dirty="0" smtClean="0">
              <a:sym typeface="Calibri" pitchFamily="34" charset="0"/>
            </a:endParaRPr>
          </a:p>
          <a:p>
            <a:pPr eaLnBrk="1" hangingPunct="1">
              <a:buSzPct val="100000"/>
            </a:pPr>
            <a:r>
              <a:rPr lang="ar-EG" sz="2000" b="1" dirty="0" smtClean="0">
                <a:sym typeface="Calibri" pitchFamily="34" charset="0"/>
              </a:rPr>
              <a:t>التوتر الإيجابي </a:t>
            </a:r>
            <a:r>
              <a:rPr lang="ar-EG" sz="2000" b="1" dirty="0" smtClean="0">
                <a:sym typeface="Calibri" pitchFamily="34" charset="0"/>
              </a:rPr>
              <a:t>- </a:t>
            </a:r>
            <a:r>
              <a:rPr lang="ar-EG" sz="2000" dirty="0" smtClean="0">
                <a:sym typeface="Calibri" pitchFamily="34" charset="0"/>
              </a:rPr>
              <a:t>استجابات معتدلة وقصيرة </a:t>
            </a:r>
            <a:r>
              <a:rPr lang="ar-EG" sz="2000" dirty="0">
                <a:sym typeface="Calibri" pitchFamily="34" charset="0"/>
              </a:rPr>
              <a:t>الأجل للضغط </a:t>
            </a:r>
            <a:endParaRPr lang="ar-EG" sz="2000" dirty="0" smtClean="0">
              <a:sym typeface="Calibri" pitchFamily="34" charset="0"/>
            </a:endParaRPr>
          </a:p>
          <a:p>
            <a:pPr algn="r" rtl="1" eaLnBrk="1" hangingPunct="1">
              <a:buFontTx/>
              <a:buChar char="-"/>
            </a:pPr>
            <a:r>
              <a:rPr lang="ar-EG" sz="2000" dirty="0" smtClean="0">
                <a:sym typeface="Calibri" pitchFamily="34" charset="0"/>
              </a:rPr>
              <a:t>طبيعي وهام للنمو الصحي نظرًا لأنه يُفعِّل التنظيم الذاتي للعواطف لدى الطفل ويمكنه من حل المشكلات</a:t>
            </a:r>
          </a:p>
          <a:p>
            <a:pPr algn="r" rtl="1" eaLnBrk="1" hangingPunct="1">
              <a:buFontTx/>
              <a:buChar char="-"/>
            </a:pPr>
            <a:endParaRPr lang="ar-EG" sz="2000" dirty="0" smtClean="0">
              <a:sym typeface="Calibri" pitchFamily="34" charset="0"/>
            </a:endParaRPr>
          </a:p>
          <a:p>
            <a:pPr eaLnBrk="1" hangingPunct="1">
              <a:buSzPct val="100000"/>
            </a:pPr>
            <a:r>
              <a:rPr lang="ar-EG" sz="2000" b="1" dirty="0" smtClean="0">
                <a:sym typeface="Calibri" pitchFamily="34" charset="0"/>
              </a:rPr>
              <a:t>التوتر الذي </a:t>
            </a:r>
            <a:r>
              <a:rPr lang="ar-EG" sz="2000" b="1" dirty="0" smtClean="0">
                <a:sym typeface="Calibri" pitchFamily="34" charset="0"/>
              </a:rPr>
              <a:t>يمكن احتماله - </a:t>
            </a:r>
            <a:r>
              <a:rPr lang="ar-EG" sz="2000" dirty="0" smtClean="0">
                <a:sym typeface="Calibri" pitchFamily="34" charset="0"/>
              </a:rPr>
              <a:t>استجابات </a:t>
            </a:r>
            <a:r>
              <a:rPr lang="ar-EG" sz="2000" dirty="0">
                <a:sym typeface="Calibri" pitchFamily="34" charset="0"/>
              </a:rPr>
              <a:t>قوية/حادة للضغط </a:t>
            </a:r>
            <a:endParaRPr lang="ar-EG" sz="2000" dirty="0" smtClean="0">
              <a:sym typeface="Calibri" pitchFamily="34" charset="0"/>
            </a:endParaRPr>
          </a:p>
          <a:p>
            <a:pPr algn="r" rtl="1" eaLnBrk="1" hangingPunct="1">
              <a:buFontTx/>
              <a:buChar char="-"/>
            </a:pPr>
            <a:r>
              <a:rPr lang="ar-EG" sz="2000" dirty="0" smtClean="0">
                <a:sym typeface="Calibri" pitchFamily="34" charset="0"/>
              </a:rPr>
              <a:t>يمكن أن يُخل ببنية الدماغ ولكن لفترة قصيرة، ويعطي للدماغ الفرصة لتعافي عندما يكون مقرونًا بعلاقات داعمة تيسّر التكيف الكافي.</a:t>
            </a:r>
          </a:p>
          <a:p>
            <a:pPr algn="r" rtl="1" eaLnBrk="1" hangingPunct="1">
              <a:buFontTx/>
              <a:buChar char="-"/>
            </a:pPr>
            <a:endParaRPr lang="ar-EG" sz="2000" dirty="0" smtClean="0"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sz="2000" b="1" dirty="0" smtClean="0">
                <a:sym typeface="Calibri" pitchFamily="34" charset="0"/>
              </a:rPr>
              <a:t>التوتر السام </a:t>
            </a:r>
            <a:r>
              <a:rPr lang="ar-EG" sz="2000" b="1" dirty="0" smtClean="0">
                <a:sym typeface="Calibri" pitchFamily="34" charset="0"/>
              </a:rPr>
              <a:t>-</a:t>
            </a:r>
            <a:r>
              <a:rPr lang="ar-EG" sz="2000" dirty="0" smtClean="0">
                <a:sym typeface="Calibri" pitchFamily="34" charset="0"/>
              </a:rPr>
              <a:t> استجابات قوية ومتكررة أو مطولة للضغط</a:t>
            </a:r>
          </a:p>
          <a:p>
            <a:pPr algn="r" rtl="1" eaLnBrk="1" hangingPunct="1">
              <a:buFontTx/>
              <a:buChar char="-"/>
            </a:pPr>
            <a:r>
              <a:rPr lang="ar-EG" sz="2000" dirty="0" smtClean="0">
                <a:sym typeface="Calibri" pitchFamily="34" charset="0"/>
              </a:rPr>
              <a:t>مزمن؛ لا يمكن السيطرة عليه و/أو يتعرض له الطفل دون وجود مقدمي رعاية داعمين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1115220" y="836613"/>
            <a:ext cx="7705551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تأثير الإهمال الزائد على نمو المخ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827584" y="1839913"/>
            <a:ext cx="7777162" cy="4392612"/>
          </a:xfrm>
        </p:spPr>
        <p:txBody>
          <a:bodyPr/>
          <a:lstStyle/>
          <a:p>
            <a:pPr marL="0" indent="0" algn="ctr" rtl="1" eaLnBrk="1" hangingPunct="1">
              <a:buSzPct val="100000"/>
            </a:pPr>
            <a:endParaRPr lang="ar-EG" sz="1400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ctr" rtl="1" eaLnBrk="1" hangingPunct="1">
              <a:buSzPct val="100000"/>
            </a:pPr>
            <a:endParaRPr lang="ar-EG" sz="1400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ctr" rtl="1" eaLnBrk="1" hangingPunct="1">
              <a:buSzPct val="100000"/>
            </a:pPr>
            <a:endParaRPr lang="ar-EG" sz="1400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ctr" rtl="1" eaLnBrk="1" hangingPunct="1">
              <a:buSzPct val="100000"/>
            </a:pPr>
            <a:endParaRPr lang="ar-EG" sz="1400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ctr" rtl="1" eaLnBrk="1" hangingPunct="1">
              <a:buSzPct val="100000"/>
            </a:pPr>
            <a:endParaRPr lang="ar-EG" sz="1400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ctr" rtl="1" eaLnBrk="1" hangingPunct="1">
              <a:buSzPct val="100000"/>
            </a:pPr>
            <a:endParaRPr lang="ar-EG" sz="1400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ctr" rtl="1" eaLnBrk="1" hangingPunct="1">
              <a:buSzPct val="100000"/>
            </a:pPr>
            <a:endParaRPr lang="ar-EG" sz="1400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ctr" rtl="1" eaLnBrk="1" hangingPunct="1">
              <a:buSzPct val="100000"/>
            </a:pPr>
            <a:endParaRPr lang="ar-EG" sz="1400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ctr" rtl="1" eaLnBrk="1" hangingPunct="1">
              <a:buSzPct val="100000"/>
            </a:pPr>
            <a:endParaRPr lang="ar-EG" sz="1400" dirty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ctr" rtl="1" eaLnBrk="1" hangingPunct="1">
              <a:buSzPct val="100000"/>
            </a:pPr>
            <a:endParaRPr lang="ar-EG" sz="1400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ctr" rtl="1" eaLnBrk="1" hangingPunct="1">
              <a:buSzPct val="100000"/>
            </a:pPr>
            <a:endParaRPr lang="ar-EG" sz="1400" dirty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ctr" rtl="1" eaLnBrk="1" hangingPunct="1">
              <a:buSzPct val="100000"/>
            </a:pPr>
            <a:endParaRPr lang="ar-EG" sz="1400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ctr" rtl="1" eaLnBrk="1" hangingPunct="1">
              <a:buSzPct val="100000"/>
            </a:pPr>
            <a:endParaRPr lang="ar-EG" sz="1400" dirty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ctr" rtl="1" eaLnBrk="1" hangingPunct="1">
              <a:buSzPct val="100000"/>
            </a:pPr>
            <a:endParaRPr lang="ar-EG" sz="1400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ctr" rtl="1" eaLnBrk="1" hangingPunct="1">
              <a:lnSpc>
                <a:spcPct val="150000"/>
              </a:lnSpc>
              <a:buSzPct val="100000"/>
            </a:pPr>
            <a:r>
              <a:rPr lang="ar-EG" sz="1400" dirty="0" smtClean="0">
                <a:solidFill>
                  <a:srgbClr val="000000"/>
                </a:solidFill>
                <a:sym typeface="Calibri" pitchFamily="34" charset="0"/>
              </a:rPr>
              <a:t>ألن جيه (2011)، التدخل المبكر: الخطوات التالية، حكومة المملكة المتحدة، متاح على الموقع الإلكتروني: </a:t>
            </a:r>
            <a:r>
              <a:rPr lang="ar-EG" sz="1400" dirty="0" smtClean="0">
                <a:solidFill>
                  <a:schemeClr val="accent1">
                    <a:lumMod val="75000"/>
                  </a:schemeClr>
                </a:solidFill>
                <a:sym typeface="Calibri" pitchFamily="34" charset="0"/>
              </a:rPr>
              <a:t>http://www.dwp.gov.uk/docs/early-intervention-next-steps.pdf 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2303959" y="1628800"/>
            <a:ext cx="4824413" cy="3670300"/>
            <a:chOff x="2303959" y="1628800"/>
            <a:chExt cx="4824413" cy="3670300"/>
          </a:xfrm>
        </p:grpSpPr>
        <p:pic>
          <p:nvPicPr>
            <p:cNvPr id="29700" name="Picture 4" descr="exhibit_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3959" y="1628800"/>
              <a:ext cx="4824413" cy="3670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3923928" y="1652587"/>
              <a:ext cx="2232248" cy="360000"/>
            </a:xfrm>
            <a:prstGeom prst="rect">
              <a:avLst/>
            </a:prstGeom>
            <a:solidFill>
              <a:srgbClr val="4B4C4C"/>
            </a:solidFill>
          </p:spPr>
          <p:txBody>
            <a:bodyPr wrap="square" tIns="0" bIns="0" rtlCol="1">
              <a:spAutoFit/>
            </a:bodyPr>
            <a:lstStyle/>
            <a:p>
              <a:pPr algn="ctr"/>
              <a:r>
                <a:rPr lang="ar-EG" sz="2000" b="1" dirty="0" smtClean="0">
                  <a:solidFill>
                    <a:schemeClr val="bg1"/>
                  </a:solidFill>
                </a:rPr>
                <a:t>طفل عمره ثلاث سنوات</a:t>
              </a:r>
              <a:endParaRPr lang="ar-EG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627784" y="4682757"/>
              <a:ext cx="1800200" cy="400110"/>
            </a:xfrm>
            <a:prstGeom prst="rect">
              <a:avLst/>
            </a:prstGeom>
            <a:solidFill>
              <a:srgbClr val="4B4C4C"/>
            </a:solidFill>
          </p:spPr>
          <p:txBody>
            <a:bodyPr wrap="square" rtlCol="1">
              <a:spAutoFit/>
            </a:bodyPr>
            <a:lstStyle/>
            <a:p>
              <a:pPr algn="ctr"/>
              <a:r>
                <a:rPr lang="ar-EG" sz="2000" b="1" dirty="0" smtClean="0">
                  <a:solidFill>
                    <a:schemeClr val="bg1"/>
                  </a:solidFill>
                </a:rPr>
                <a:t>طبيعي</a:t>
              </a:r>
              <a:endParaRPr lang="ar-EG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040052" y="4682757"/>
              <a:ext cx="1764196" cy="324000"/>
            </a:xfrm>
            <a:prstGeom prst="rect">
              <a:avLst/>
            </a:prstGeom>
            <a:solidFill>
              <a:srgbClr val="4B4C4C"/>
            </a:solidFill>
          </p:spPr>
          <p:txBody>
            <a:bodyPr wrap="square" rtlCol="1">
              <a:spAutoFit/>
            </a:bodyPr>
            <a:lstStyle/>
            <a:p>
              <a:pPr algn="ctr"/>
              <a:r>
                <a:rPr lang="ar-EG" sz="2000" b="1" dirty="0" smtClean="0">
                  <a:solidFill>
                    <a:schemeClr val="bg1"/>
                  </a:solidFill>
                </a:rPr>
                <a:t>إهمال مفرط</a:t>
              </a:r>
              <a:endParaRPr lang="ar-EG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3" name="Rectangle 2"/>
            <p:cNvSpPr/>
            <p:nvPr/>
          </p:nvSpPr>
          <p:spPr>
            <a:xfrm>
              <a:off x="3635896" y="1700808"/>
              <a:ext cx="288032" cy="216024"/>
            </a:xfrm>
            <a:prstGeom prst="rect">
              <a:avLst/>
            </a:prstGeom>
            <a:solidFill>
              <a:srgbClr val="4B4C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EG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منع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التوتر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السام</a:t>
            </a:r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>
          <a:xfrm>
            <a:off x="899591" y="1700213"/>
            <a:ext cx="7921179" cy="2592387"/>
          </a:xfrm>
        </p:spPr>
        <p:txBody>
          <a:bodyPr/>
          <a:lstStyle/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يحتاج الأشخاص الرئيسيون من أمثال أخصائيي الحالات إلى: </a:t>
            </a:r>
          </a:p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الدراية بهذا النوع من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التوتر النفسي</a:t>
            </a: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توفير عوامل وقائية أو </a:t>
            </a:r>
            <a:r>
              <a:rPr lang="en-US" b="1" dirty="0" smtClean="0">
                <a:solidFill>
                  <a:srgbClr val="000000"/>
                </a:solidFill>
                <a:sym typeface="Calibri" pitchFamily="34" charset="0"/>
              </a:rPr>
              <a:t>"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التدخلات المبكرة"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</a:t>
            </a:r>
          </a:p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قد يقلل ذلك من خطر تعرض الأطفال للإيذاء ويمنع اضطرارهم إلى ترك أسرهم ("الحرمان من الرعاية")، والذي قد يسبب المشاكل أيضًا (بما في ذلك مشاكل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خلل الارتباط)</a:t>
            </a: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ctr" eaLnBrk="1" hangingPunct="1">
              <a:buSzPct val="100000"/>
            </a:pPr>
            <a:r>
              <a:rPr lang="ar-EG" sz="1600" dirty="0">
                <a:solidFill>
                  <a:srgbClr val="000000"/>
                </a:solidFill>
                <a:sym typeface="Calibri" pitchFamily="34" charset="0"/>
              </a:rPr>
              <a:t>		</a:t>
            </a:r>
            <a:r>
              <a:rPr lang="ar-EG" sz="1600" dirty="0" smtClean="0">
                <a:solidFill>
                  <a:srgbClr val="000000"/>
                </a:solidFill>
                <a:sym typeface="Calibri" pitchFamily="34" charset="0"/>
              </a:rPr>
              <a:t>ألن</a:t>
            </a:r>
            <a:r>
              <a:rPr lang="ar-EG" sz="1600" dirty="0">
                <a:solidFill>
                  <a:srgbClr val="000000"/>
                </a:solidFill>
                <a:sym typeface="Calibri" pitchFamily="34" charset="0"/>
              </a:rPr>
              <a:t> </a:t>
            </a:r>
            <a:r>
              <a:rPr lang="ar-EG" sz="1600" dirty="0" smtClean="0">
                <a:solidFill>
                  <a:srgbClr val="000000"/>
                </a:solidFill>
                <a:sym typeface="Calibri" pitchFamily="34" charset="0"/>
              </a:rPr>
              <a:t>جيه (2011</a:t>
            </a:r>
            <a:r>
              <a:rPr lang="ar-EG" sz="1600" dirty="0">
                <a:solidFill>
                  <a:srgbClr val="000000"/>
                </a:solidFill>
                <a:sym typeface="Calibri" pitchFamily="34" charset="0"/>
              </a:rPr>
              <a:t>)، التدخل المبكر: الخطوات التالية، حكومة المملكة المتحدة، متاح على الموقع الإلكتروني: 	</a:t>
            </a:r>
            <a:r>
              <a:rPr lang="en-GB" altLang="en-US" sz="1600" dirty="0">
                <a:ea typeface="ＭＳ Ｐゴシック" pitchFamily="34" charset="-128"/>
                <a:hlinkClick r:id="rId2"/>
              </a:rPr>
              <a:t> http://www.dwp.gov.uk/docs/early-intervention-next-steps.pdf</a:t>
            </a:r>
            <a:r>
              <a:rPr lang="en-GB" altLang="en-US" sz="1600" dirty="0">
                <a:ea typeface="ＭＳ Ｐゴシック" pitchFamily="34" charset="-128"/>
              </a:rPr>
              <a:t> </a:t>
            </a:r>
            <a:endParaRPr lang="ar-EG" sz="1600" dirty="0">
              <a:solidFill>
                <a:srgbClr val="000000"/>
              </a:solidFill>
              <a:sym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43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58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106" end="2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297" end="4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chemeClr val="tx1"/>
                </a:solidFill>
                <a:sym typeface="Calibri" pitchFamily="34" charset="0"/>
              </a:rPr>
              <a:t>الجلسة 1 الهدف ونتائج لتعلم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69325" cy="4392612"/>
          </a:xfrm>
        </p:spPr>
        <p:txBody>
          <a:bodyPr/>
          <a:lstStyle/>
          <a:p>
            <a:pPr marL="720000" indent="-720000" algn="r" rtl="1" eaLnBrk="1" hangingPunct="1">
              <a:buSzPct val="100000"/>
            </a:pPr>
            <a:r>
              <a:rPr lang="ar-EG" sz="2200" b="1" dirty="0" smtClean="0">
                <a:sym typeface="Calibri" pitchFamily="34" charset="0"/>
              </a:rPr>
              <a:t>الهدف: </a:t>
            </a:r>
            <a:r>
              <a:rPr lang="ar-EG" sz="2000" dirty="0" smtClean="0">
                <a:sym typeface="Calibri" pitchFamily="34" charset="0"/>
              </a:rPr>
              <a:t>مساعدة المشاركين على دراسة مدى تباين الطفولة والبيئة الوقائية تبعًا للسياق الذي يعيش فيه الطفل ولماذا يُعد فهم هذا الأمر مهمًا بالنسبة لإدارة الحالات. </a:t>
            </a:r>
          </a:p>
          <a:p>
            <a:pPr algn="r" rtl="1" eaLnBrk="1" hangingPunct="1">
              <a:buSzPct val="100000"/>
            </a:pPr>
            <a:endParaRPr lang="ar-EG" sz="2000" dirty="0" smtClean="0"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sz="2200" b="1" dirty="0" smtClean="0">
                <a:sym typeface="Calibri" pitchFamily="34" charset="0"/>
              </a:rPr>
              <a:t>نتائج التعلم</a:t>
            </a:r>
          </a:p>
          <a:p>
            <a:pPr eaLnBrk="1" hangingPunct="1">
              <a:buFontTx/>
              <a:buChar char="•"/>
            </a:pPr>
            <a:r>
              <a:rPr lang="ar-EG" sz="2200" dirty="0" smtClean="0">
                <a:sym typeface="Calibri" pitchFamily="34" charset="0"/>
              </a:rPr>
              <a:t>مقارنة ال</a:t>
            </a:r>
            <a:r>
              <a:rPr lang="ar-EG" sz="2200" dirty="0">
                <a:sym typeface="Calibri" pitchFamily="34" charset="0"/>
              </a:rPr>
              <a:t>معايير والنهُج القانونية </a:t>
            </a:r>
            <a:r>
              <a:rPr lang="ar-EG" sz="2200" dirty="0" smtClean="0">
                <a:sym typeface="Calibri" pitchFamily="34" charset="0"/>
              </a:rPr>
              <a:t>والثقافية والسياقية المتعلقة بتربية الأطفال وحمايتهم محليًا. </a:t>
            </a:r>
          </a:p>
          <a:p>
            <a:pPr eaLnBrk="1" hangingPunct="1">
              <a:buFontTx/>
              <a:buChar char="•"/>
            </a:pPr>
            <a:r>
              <a:rPr lang="ar-EG" sz="2200" dirty="0" smtClean="0">
                <a:sym typeface="Calibri" pitchFamily="34" charset="0"/>
              </a:rPr>
              <a:t>إدراك أهمية معرفة المعايير </a:t>
            </a:r>
            <a:r>
              <a:rPr lang="ar-EG" sz="2200" dirty="0">
                <a:sym typeface="Calibri" pitchFamily="34" charset="0"/>
              </a:rPr>
              <a:t>والنُهج القانونية </a:t>
            </a:r>
            <a:r>
              <a:rPr lang="ar-EG" sz="2200" dirty="0" smtClean="0">
                <a:sym typeface="Calibri" pitchFamily="34" charset="0"/>
              </a:rPr>
              <a:t>والثقافية والسياقية المتعلقة بتربية الأطفال وحمايتهم بالنسبة إلى إدارة الحالات.</a:t>
            </a:r>
          </a:p>
          <a:p>
            <a:pPr algn="r" rtl="1" eaLnBrk="1" hangingPunct="1">
              <a:buFontTx/>
              <a:buChar char="•"/>
            </a:pPr>
            <a:r>
              <a:rPr lang="ar-EG" sz="2200" dirty="0" smtClean="0">
                <a:sym typeface="Calibri" pitchFamily="34" charset="0"/>
              </a:rPr>
              <a:t>ربط مفهوم البيئة الوقائية بحماية الطفل.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التدخلات المبكرة التي قد توفر المساعدة: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421" y="1700213"/>
            <a:ext cx="8642350" cy="4392612"/>
          </a:xfrm>
        </p:spPr>
        <p:txBody>
          <a:bodyPr/>
          <a:lstStyle/>
          <a:p>
            <a:pPr marL="0" indent="0" algn="r" rtl="1" eaLnBrk="1" hangingPunct="1"/>
            <a:endParaRPr lang="ar-EG" b="1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342000" indent="-342000" algn="r" rtl="1" eaLnBrk="1" hangingPunct="1">
              <a:buFontTx/>
              <a:buChar char="•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مهارات تربية الأطفال: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الثقة والمشاركة والانضباط الإيجابي.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دروس تنمية الطفولة المبكرة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و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التعلم السريع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للأطفال الأكبر سنًا.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المهارات الحياتية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للمراهقين.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الزيارات المنزلية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من قبل أخصائيي الصحة خلال فترة الحمل وخلال </a:t>
            </a:r>
            <a:br>
              <a:rPr lang="ar-EG" dirty="0" smtClean="0">
                <a:solidFill>
                  <a:srgbClr val="000000"/>
                </a:solidFill>
                <a:sym typeface="Calibri" pitchFamily="34" charset="0"/>
              </a:rPr>
            </a:b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أول عامين من حياة الطفل.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التدخلات العلاجية من قبل أخصائيي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الصحة النفسية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.</a:t>
            </a:r>
          </a:p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ctr" eaLnBrk="1" hangingPunct="1">
              <a:buSzPct val="100000"/>
            </a:pPr>
            <a:endParaRPr lang="ar-EG" sz="1600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ctr" eaLnBrk="1" hangingPunct="1">
              <a:buSzPct val="100000"/>
            </a:pPr>
            <a:r>
              <a:rPr lang="ar-EG" sz="1600" dirty="0" smtClean="0">
                <a:solidFill>
                  <a:srgbClr val="000000"/>
                </a:solidFill>
                <a:sym typeface="Calibri" pitchFamily="34" charset="0"/>
              </a:rPr>
              <a:t>ألن جيه </a:t>
            </a:r>
            <a:r>
              <a:rPr lang="ar-EG" sz="1600" dirty="0">
                <a:solidFill>
                  <a:srgbClr val="000000"/>
                </a:solidFill>
                <a:sym typeface="Calibri" pitchFamily="34" charset="0"/>
              </a:rPr>
              <a:t>(2011)، التدخل المبكر: الخطوات التالية، حكومة المملكة المتحدة، متاح على الموقع الإلكتروني</a:t>
            </a:r>
            <a:r>
              <a:rPr lang="ar-EG" sz="1600" dirty="0" smtClean="0">
                <a:solidFill>
                  <a:srgbClr val="000000"/>
                </a:solidFill>
                <a:sym typeface="Calibri" pitchFamily="34" charset="0"/>
              </a:rPr>
              <a:t>: </a:t>
            </a:r>
            <a:r>
              <a:rPr lang="en-GB" altLang="en-US" sz="1600" dirty="0" smtClean="0">
                <a:ea typeface="ＭＳ Ｐゴシック" pitchFamily="34" charset="-128"/>
                <a:hlinkClick r:id="rId2"/>
              </a:rPr>
              <a:t>http</a:t>
            </a:r>
            <a:r>
              <a:rPr lang="en-GB" altLang="en-US" sz="1600" dirty="0">
                <a:ea typeface="ＭＳ Ｐゴシック" pitchFamily="34" charset="-128"/>
                <a:hlinkClick r:id="rId2"/>
              </a:rPr>
              <a:t>://</a:t>
            </a:r>
            <a:r>
              <a:rPr lang="en-GB" altLang="en-US" sz="1600" dirty="0" smtClean="0">
                <a:ea typeface="ＭＳ Ｐゴシック" pitchFamily="34" charset="-128"/>
                <a:hlinkClick r:id="rId2"/>
              </a:rPr>
              <a:t>www.dwp.gov.uk/docs/early-intervention-next-steps.pdf</a:t>
            </a:r>
            <a:endParaRPr lang="ar-EG" sz="1600" dirty="0">
              <a:solidFill>
                <a:srgbClr val="000000"/>
              </a:solidFill>
              <a:sym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350"/>
            <a:ext cx="1466850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chemeClr val="tx1"/>
                </a:solidFill>
                <a:sym typeface="Calibri" pitchFamily="34" charset="0"/>
              </a:rPr>
              <a:t>نقاط التعلم الرئيسية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1043607" y="1700213"/>
            <a:ext cx="7777163" cy="4392612"/>
          </a:xfrm>
        </p:spPr>
        <p:txBody>
          <a:bodyPr/>
          <a:lstStyle/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يحدث </a:t>
            </a:r>
            <a:r>
              <a:rPr lang="ar-EG" b="1" dirty="0" smtClean="0">
                <a:sym typeface="Calibri" pitchFamily="34" charset="0"/>
              </a:rPr>
              <a:t>نمو الطفل</a:t>
            </a:r>
            <a:r>
              <a:rPr lang="ar-EG" dirty="0" smtClean="0">
                <a:sym typeface="Calibri" pitchFamily="34" charset="0"/>
              </a:rPr>
              <a:t> في سياق العلاقات/</a:t>
            </a:r>
            <a:r>
              <a:rPr lang="ar-EG" b="1" dirty="0" smtClean="0">
                <a:sym typeface="Calibri" pitchFamily="34" charset="0"/>
              </a:rPr>
              <a:t>الارتباطات</a:t>
            </a:r>
            <a:r>
              <a:rPr lang="ar-EG" dirty="0" smtClean="0">
                <a:sym typeface="Calibri" pitchFamily="34" charset="0"/>
              </a:rPr>
              <a:t> التي تتسم </a:t>
            </a:r>
            <a:r>
              <a:rPr lang="ar-EG" b="1" dirty="0" smtClean="0">
                <a:sym typeface="Calibri" pitchFamily="34" charset="0"/>
              </a:rPr>
              <a:t>بالاستقرار والرعاية والتحفيز</a:t>
            </a: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ym typeface="Calibri" pitchFamily="34" charset="0"/>
              </a:rPr>
              <a:t>يتكيف</a:t>
            </a:r>
            <a:r>
              <a:rPr lang="ar-EG" dirty="0" smtClean="0">
                <a:sym typeface="Calibri" pitchFamily="34" charset="0"/>
              </a:rPr>
              <a:t> الأطفال مع البيئة المحيطة بهم - سواء أكانت مستقرة وراعية أو مسببة للضغط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قد يكون </a:t>
            </a:r>
            <a:r>
              <a:rPr lang="ar-EG" b="1" dirty="0" smtClean="0">
                <a:sym typeface="Calibri" pitchFamily="34" charset="0"/>
              </a:rPr>
              <a:t>للتوتر العميق </a:t>
            </a:r>
            <a:r>
              <a:rPr lang="ar-EG" b="1" dirty="0" smtClean="0">
                <a:sym typeface="Calibri" pitchFamily="34" charset="0"/>
              </a:rPr>
              <a:t>تأثير كبير </a:t>
            </a:r>
            <a:r>
              <a:rPr lang="ar-EG" dirty="0" smtClean="0">
                <a:sym typeface="Calibri" pitchFamily="34" charset="0"/>
              </a:rPr>
              <a:t>على نمو الدماغ </a:t>
            </a:r>
            <a:r>
              <a:rPr lang="ar-EG" b="1" dirty="0" smtClean="0">
                <a:sym typeface="Calibri" pitchFamily="34" charset="0"/>
              </a:rPr>
              <a:t>ونمو الطفل</a:t>
            </a:r>
            <a:r>
              <a:rPr lang="ar-EG" dirty="0" smtClean="0">
                <a:sym typeface="Calibri" pitchFamily="34" charset="0"/>
              </a:rPr>
              <a:t> بوجه عام </a:t>
            </a:r>
            <a:r>
              <a:rPr lang="ar-EG" b="1" dirty="0" smtClean="0">
                <a:sym typeface="Calibri" pitchFamily="34" charset="0"/>
              </a:rPr>
              <a:t>بالإضافة إلى قدرته على تكوين الارتباطات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يؤدي تعرض الطفل للضغوط لفترات طويلة إلى استثارة حساسية الطفل تجاه </a:t>
            </a:r>
            <a:r>
              <a:rPr lang="ar-EG" b="1" dirty="0" smtClean="0">
                <a:sym typeface="Calibri" pitchFamily="34" charset="0"/>
              </a:rPr>
              <a:t>الضغوط المستقبلية</a:t>
            </a:r>
          </a:p>
          <a:p>
            <a:pPr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يمكن </a:t>
            </a:r>
            <a:r>
              <a:rPr lang="ar-EG" b="1" dirty="0" smtClean="0">
                <a:sym typeface="Calibri" pitchFamily="34" charset="0"/>
              </a:rPr>
              <a:t>للتدخلات المبكرة </a:t>
            </a:r>
            <a:r>
              <a:rPr lang="ar-EG" dirty="0" smtClean="0">
                <a:sym typeface="Calibri" pitchFamily="34" charset="0"/>
              </a:rPr>
              <a:t>المصممة خصيصًا</a:t>
            </a:r>
            <a:r>
              <a:rPr lang="ar-EG" b="1" dirty="0" smtClean="0">
                <a:sym typeface="Calibri" pitchFamily="34" charset="0"/>
              </a:rPr>
              <a:t> أن تمنع </a:t>
            </a:r>
            <a:r>
              <a:rPr lang="ar-EG" b="1" dirty="0">
                <a:sym typeface="Calibri" pitchFamily="34" charset="0"/>
              </a:rPr>
              <a:t>تأخر النمو أو تحد </a:t>
            </a:r>
            <a:r>
              <a:rPr lang="ar-EG" b="1" dirty="0" smtClean="0">
                <a:sym typeface="Calibri" pitchFamily="34" charset="0"/>
              </a:rPr>
              <a:t>منه</a:t>
            </a:r>
            <a:r>
              <a:rPr lang="ar-EG" dirty="0" smtClean="0">
                <a:sym typeface="Calibri" pitchFamily="34" charset="0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/>
          <a:p>
            <a:pPr algn="ctr" rtl="1" eaLnBrk="1" hangingPunct="1">
              <a:buSzPct val="100000"/>
            </a:pPr>
            <a:r>
              <a:rPr lang="ar-EG" cap="none" dirty="0" smtClean="0">
                <a:solidFill>
                  <a:schemeClr val="tx1"/>
                </a:solidFill>
                <a:sym typeface="Calibri" pitchFamily="34" charset="0"/>
              </a:rPr>
              <a:t>التمرين 2 - الجلسة 2</a:t>
            </a:r>
          </a:p>
        </p:txBody>
      </p:sp>
      <p:sp>
        <p:nvSpPr>
          <p:cNvPr id="2560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/>
          <a:lstStyle/>
          <a:p>
            <a:pPr algn="ctr" rtl="1" eaLnBrk="1" hangingPunct="1"/>
            <a:r>
              <a:rPr lang="ar-EG" sz="4000" b="1" dirty="0" smtClean="0">
                <a:sym typeface="Calibri" pitchFamily="34" charset="0"/>
              </a:rPr>
              <a:t>قدرات الأطفال </a:t>
            </a:r>
          </a:p>
          <a:p>
            <a:pPr algn="ctr" rtl="1" eaLnBrk="1" hangingPunct="1"/>
            <a:endParaRPr lang="ar-EG" sz="4000" b="1" dirty="0" smtClean="0">
              <a:sym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أسئلة العمل </a:t>
            </a:r>
            <a:r>
              <a:rPr lang="ar-EG" b="1" dirty="0">
                <a:solidFill>
                  <a:srgbClr val="000000"/>
                </a:solidFill>
                <a:sym typeface="Calibri" pitchFamily="34" charset="0"/>
              </a:rPr>
              <a:t>الجماعي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بشأن نمو </a:t>
            </a:r>
            <a:r>
              <a:rPr lang="ar-EG" b="1" dirty="0">
                <a:solidFill>
                  <a:srgbClr val="000000"/>
                </a:solidFill>
                <a:sym typeface="Calibri" pitchFamily="34" charset="0"/>
              </a:rPr>
              <a:t>الطفل 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Font typeface="Calibri" pitchFamily="34" charset="0"/>
              <a:buAutoNum type="arabicPeriod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قدرات الأطفال في مختلف مراحل النمو</a:t>
            </a:r>
          </a:p>
          <a:p>
            <a:pPr algn="r" rtl="1" eaLnBrk="1" hangingPunct="1">
              <a:buFont typeface="Calibri" pitchFamily="34" charset="0"/>
              <a:buAutoNum type="arabicPeriod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Font typeface="Calibri" pitchFamily="34" charset="0"/>
              <a:buAutoNum type="arabicPeriod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أي تصرف تتوقع صدوره من الأطفال في المراحل العمرية المبينة </a:t>
            </a:r>
            <a:br>
              <a:rPr lang="ar-EG" dirty="0" smtClean="0">
                <a:solidFill>
                  <a:srgbClr val="000000"/>
                </a:solidFill>
                <a:sym typeface="Calibri" pitchFamily="34" charset="0"/>
              </a:rPr>
            </a:b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في الجدول. </a:t>
            </a:r>
          </a:p>
          <a:p>
            <a:pPr algn="r" rtl="1" eaLnBrk="1" hangingPunct="1">
              <a:buFont typeface="Calibri" pitchFamily="34" charset="0"/>
              <a:buAutoNum type="arabicPeriod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Font typeface="Calibri" pitchFamily="34" charset="0"/>
              <a:buAutoNum type="arabicPeriod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أي اختلافات قد توجد من حيث الجنس والإعاقة والعرق والدين.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chemeClr val="tx1"/>
                </a:solidFill>
                <a:sym typeface="Calibri" pitchFamily="34" charset="0"/>
              </a:rPr>
              <a:t>نقاط التعلم الرئيسية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4683" y="1700213"/>
            <a:ext cx="8066088" cy="4392612"/>
          </a:xfrm>
        </p:spPr>
        <p:txBody>
          <a:bodyPr/>
          <a:lstStyle/>
          <a:p>
            <a:pPr marL="0" indent="0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يشار إلى قدرات الأطفال في بعض الأحيان باسم "مراحل" أو </a:t>
            </a:r>
            <a:r>
              <a:rPr lang="ar-EG" dirty="0">
                <a:solidFill>
                  <a:srgbClr val="000000"/>
                </a:solidFill>
                <a:sym typeface="Calibri" pitchFamily="34" charset="0"/>
              </a:rPr>
              <a:t>"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أحداث" النمو.</a:t>
            </a:r>
          </a:p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قد تتأثر كيفية نمو الأطفال في بعض المراحل العمرية تبعًا لهذه المراحل العامة بمجموعة من العوامل:</a:t>
            </a:r>
          </a:p>
          <a:p>
            <a:pPr lvl="2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الجنس / النوع والثقافة</a:t>
            </a:r>
          </a:p>
          <a:p>
            <a:pPr lvl="2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العوامل البيئية والإعاقة</a:t>
            </a:r>
          </a:p>
          <a:p>
            <a:pPr lvl="2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الفقر أو الغنى وظروف الأسرة</a:t>
            </a:r>
          </a:p>
          <a:p>
            <a:pPr lvl="2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المؤسسات الاجتماعية والاقتصادية والسياسية</a:t>
            </a:r>
          </a:p>
          <a:p>
            <a:pPr lvl="2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عوامل الارتباط والضغط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04" end="2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26" end="2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60" end="3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04" end="3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07" end="3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chemeClr val="tx1"/>
                </a:solidFill>
                <a:sym typeface="Calibri" pitchFamily="34" charset="0"/>
              </a:rPr>
              <a:t>نقاط التعلم الرئيسية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6271" y="1412875"/>
            <a:ext cx="8064500" cy="4392613"/>
          </a:xfrm>
        </p:spPr>
        <p:txBody>
          <a:bodyPr/>
          <a:lstStyle/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يوجد تماثل بيولوجي على نطاق واسع في الجنس البشري. </a:t>
            </a:r>
          </a:p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الطفولة تُعد فترة متواصلة </a:t>
            </a:r>
            <a:r>
              <a:rPr lang="ar-EG" dirty="0">
                <a:solidFill>
                  <a:srgbClr val="000000"/>
                </a:solidFill>
                <a:sym typeface="Calibri" pitchFamily="34" charset="0"/>
              </a:rPr>
              <a:t>تتميز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بمراحل مثل سن البلوغ.</a:t>
            </a:r>
          </a:p>
          <a:p>
            <a:pPr marL="0" indent="0"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يوجد تباين كبير في تربية الأطفال في مختلف أنحاء العالم، والذي يؤثر بدوره على كيفية نمو الطفل. </a:t>
            </a:r>
            <a:r>
              <a:rPr lang="ar-EG" sz="1600" dirty="0" smtClean="0">
                <a:solidFill>
                  <a:srgbClr val="000000"/>
                </a:solidFill>
                <a:sym typeface="Calibri" pitchFamily="34" charset="0"/>
              </a:rPr>
              <a:t>دراسة لست حضارات - سميث كوي و بليدز. </a:t>
            </a:r>
          </a:p>
          <a:p>
            <a:pPr marL="0" indent="0" algn="r" rtl="1" eaLnBrk="1" hangingPunct="1"/>
            <a:endParaRPr lang="ar-EG" sz="1600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endParaRPr lang="ar-EG" sz="1600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endParaRPr lang="ar-EG" sz="1600" dirty="0" smtClean="0">
              <a:solidFill>
                <a:srgbClr val="000000"/>
              </a:solidFill>
              <a:sym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chemeClr val="tx1"/>
                </a:solidFill>
                <a:sym typeface="Calibri" pitchFamily="34" charset="0"/>
              </a:rPr>
              <a:t>نقاط التعلم الرئيسية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322883" y="1700213"/>
            <a:ext cx="8497888" cy="4392612"/>
          </a:xfrm>
        </p:spPr>
        <p:txBody>
          <a:bodyPr/>
          <a:lstStyle/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من الضروري أن يكون أخصائيو الحالات على دراية بالأمور التالية:</a:t>
            </a:r>
          </a:p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Font typeface="Wingdings" pitchFamily="2" charset="2"/>
              <a:buChar char="×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المراحل العامة التي ينمي عندها الأطفال الموجودون في الثقافة/السياق </a:t>
            </a:r>
            <a:br>
              <a:rPr lang="ar-EG" dirty="0" smtClean="0">
                <a:solidFill>
                  <a:srgbClr val="000000"/>
                </a:solidFill>
                <a:sym typeface="Calibri" pitchFamily="34" charset="0"/>
              </a:rPr>
            </a:b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الذي يعملون به قدرات معينة. 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يساعد هذا الأمر على تحديد الأخطار المحتملة التي تواجه نموهم.</a:t>
            </a:r>
          </a:p>
          <a:p>
            <a:pPr marL="342000" indent="-342000"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تذكر أن جميع الأطفال لديهم طبيعتهم الخاصة وقد يحققوا النمو بشكل مختلف.</a:t>
            </a:r>
          </a:p>
          <a:p>
            <a:pPr algn="r" rtl="1" eaLnBrk="1" hangingPunct="1">
              <a:buFont typeface="Wingdings" pitchFamily="2" charset="2"/>
              <a:buChar char="×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تقييم البيئة الأوسع نطاقًا الخاصة بالطفل يساعدنا على فهم مختلف التأثيرات المحتملة على تنميتهم.</a:t>
            </a:r>
          </a:p>
          <a:p>
            <a:pPr marL="0" indent="0"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</p:txBody>
      </p:sp>
      <p:pic>
        <p:nvPicPr>
          <p:cNvPr id="3789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81075"/>
            <a:ext cx="1466850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chemeClr val="tx1"/>
                </a:solidFill>
                <a:sym typeface="Calibri" pitchFamily="34" charset="0"/>
              </a:rPr>
              <a:t>الجلسة 2 الهدف ونتائج التعلم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marL="792000" indent="-792000" algn="r" rtl="1" eaLnBrk="1" hangingPunct="1"/>
            <a:r>
              <a:rPr lang="ar-EG" b="1" dirty="0" smtClean="0">
                <a:solidFill>
                  <a:schemeClr val="tx1">
                    <a:lumMod val="95000"/>
                    <a:lumOff val="5000"/>
                  </a:schemeClr>
                </a:solidFill>
                <a:sym typeface="Calibri" pitchFamily="34" charset="0"/>
              </a:rPr>
              <a:t>الهدف: </a:t>
            </a:r>
            <a:r>
              <a:rPr lang="ar-EG" dirty="0" smtClean="0">
                <a:solidFill>
                  <a:schemeClr val="tx1">
                    <a:lumMod val="95000"/>
                    <a:lumOff val="5000"/>
                  </a:schemeClr>
                </a:solidFill>
                <a:sym typeface="Calibri" pitchFamily="34" charset="0"/>
              </a:rPr>
              <a:t>تعلم المشاركين كيفية نمو الأشخاص طوال مرحلة الطفولة إلى جانب بعض التأثيرات الإيجابية والسلبية الرئيسية على نمو الطفل. </a:t>
            </a:r>
          </a:p>
          <a:p>
            <a:pPr marL="0" indent="0" algn="r" rtl="1" eaLnBrk="1" hangingPunct="1"/>
            <a:endParaRPr lang="ar-EG" dirty="0" smtClean="0">
              <a:solidFill>
                <a:schemeClr val="tx1">
                  <a:lumMod val="95000"/>
                  <a:lumOff val="5000"/>
                </a:schemeClr>
              </a:solidFill>
              <a:sym typeface="Calibri" pitchFamily="34" charset="0"/>
            </a:endParaRPr>
          </a:p>
          <a:p>
            <a:pPr marL="0" indent="0" algn="r" rtl="1" eaLnBrk="1" hangingPunct="1"/>
            <a:r>
              <a:rPr lang="ar-EG" b="1" dirty="0" smtClean="0">
                <a:solidFill>
                  <a:schemeClr val="tx1">
                    <a:lumMod val="95000"/>
                    <a:lumOff val="5000"/>
                  </a:schemeClr>
                </a:solidFill>
                <a:sym typeface="Calibri" pitchFamily="34" charset="0"/>
              </a:rPr>
              <a:t>نتائج التعلم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chemeClr val="tx1">
                    <a:lumMod val="95000"/>
                    <a:lumOff val="5000"/>
                  </a:schemeClr>
                </a:solidFill>
                <a:sym typeface="Calibri" pitchFamily="34" charset="0"/>
              </a:rPr>
              <a:t>شرح مدى تأثير الخبرات والعلاقات الأسرية على نمو الطفل.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chemeClr val="tx1">
                    <a:lumMod val="95000"/>
                    <a:lumOff val="5000"/>
                  </a:schemeClr>
                </a:solidFill>
                <a:sym typeface="Calibri" pitchFamily="34" charset="0"/>
              </a:rPr>
              <a:t>إعطاء </a:t>
            </a:r>
            <a:r>
              <a:rPr lang="ar-EG" dirty="0">
                <a:solidFill>
                  <a:schemeClr val="tx1">
                    <a:lumMod val="95000"/>
                    <a:lumOff val="5000"/>
                  </a:schemeClr>
                </a:solidFill>
                <a:sym typeface="Calibri" pitchFamily="34" charset="0"/>
              </a:rPr>
              <a:t>أمثلة على القدرات الرئيسية التي يتمتع بها الأطفال عادة في </a:t>
            </a:r>
            <a:r>
              <a:rPr lang="ar-EG" dirty="0" smtClean="0">
                <a:solidFill>
                  <a:schemeClr val="tx1">
                    <a:lumMod val="95000"/>
                    <a:lumOff val="5000"/>
                  </a:schemeClr>
                </a:solidFill>
                <a:sym typeface="Calibri" pitchFamily="34" charset="0"/>
              </a:rPr>
              <a:t/>
            </a:r>
            <a:br>
              <a:rPr lang="ar-EG" dirty="0" smtClean="0">
                <a:solidFill>
                  <a:schemeClr val="tx1">
                    <a:lumMod val="95000"/>
                    <a:lumOff val="5000"/>
                  </a:schemeClr>
                </a:solidFill>
                <a:sym typeface="Calibri" pitchFamily="34" charset="0"/>
              </a:rPr>
            </a:br>
            <a:r>
              <a:rPr lang="ar-EG" dirty="0" smtClean="0">
                <a:solidFill>
                  <a:schemeClr val="tx1">
                    <a:lumMod val="95000"/>
                    <a:lumOff val="5000"/>
                  </a:schemeClr>
                </a:solidFill>
                <a:sym typeface="Calibri" pitchFamily="34" charset="0"/>
              </a:rPr>
              <a:t>مختلف </a:t>
            </a:r>
            <a:r>
              <a:rPr lang="ar-EG" dirty="0">
                <a:solidFill>
                  <a:schemeClr val="tx1">
                    <a:lumMod val="95000"/>
                    <a:lumOff val="5000"/>
                  </a:schemeClr>
                </a:solidFill>
                <a:sym typeface="Calibri" pitchFamily="34" charset="0"/>
              </a:rPr>
              <a:t>المراحل العمرية </a:t>
            </a:r>
            <a:r>
              <a:rPr lang="ar-EG" dirty="0" smtClean="0">
                <a:solidFill>
                  <a:schemeClr val="tx1">
                    <a:lumMod val="95000"/>
                    <a:lumOff val="5000"/>
                  </a:schemeClr>
                </a:solidFill>
                <a:sym typeface="Calibri" pitchFamily="34" charset="0"/>
              </a:rPr>
              <a:t>ومدى تنوعها تبعًا للسياق</a:t>
            </a:r>
            <a:endParaRPr lang="ar-EG" dirty="0">
              <a:solidFill>
                <a:schemeClr val="tx1">
                  <a:lumMod val="95000"/>
                  <a:lumOff val="5000"/>
                </a:schemeClr>
              </a:solidFill>
              <a:sym typeface="Calibri" pitchFamily="34" charset="0"/>
            </a:endParaRPr>
          </a:p>
          <a:p>
            <a:pPr marL="0" indent="0" algn="r" rtl="1" eaLnBrk="1" hangingPunct="1"/>
            <a:endParaRPr lang="ar-EG" dirty="0" smtClean="0">
              <a:solidFill>
                <a:srgbClr val="FF0000"/>
              </a:solidFill>
              <a:sym typeface="Calibri" pitchFamily="34" charset="0"/>
            </a:endParaRPr>
          </a:p>
          <a:p>
            <a:pPr marL="0" indent="0" algn="r" rtl="1" eaLnBrk="1" hangingPunct="1"/>
            <a:endParaRPr lang="ar-EG" dirty="0" smtClean="0">
              <a:solidFill>
                <a:srgbClr val="FF0000"/>
              </a:solidFill>
              <a:sym typeface="Calibri" pitchFamily="34" charset="0"/>
            </a:endParaRPr>
          </a:p>
          <a:p>
            <a:pPr marL="0" indent="0" algn="r" rtl="1" eaLnBrk="1" hangingPunct="1">
              <a:buFontTx/>
              <a:buChar char="•"/>
            </a:pPr>
            <a:endParaRPr lang="ar-EG" dirty="0" smtClean="0">
              <a:solidFill>
                <a:srgbClr val="FF0000"/>
              </a:solidFill>
              <a:sym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963" y="908050"/>
            <a:ext cx="4295775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650" y="4508501"/>
            <a:ext cx="7772400" cy="720700"/>
          </a:xfrm>
        </p:spPr>
        <p:txBody>
          <a:bodyPr/>
          <a:lstStyle/>
          <a:p>
            <a:pPr algn="ctr" rtl="1" eaLnBrk="1" hangingPunct="1">
              <a:buSzPct val="100000"/>
            </a:pPr>
            <a:r>
              <a:rPr lang="ar-EG" cap="none" dirty="0" smtClean="0">
                <a:solidFill>
                  <a:srgbClr val="000000"/>
                </a:solidFill>
                <a:sym typeface="Calibri" pitchFamily="34" charset="0"/>
              </a:rPr>
              <a:t>الجلسة 3</a:t>
            </a:r>
          </a:p>
        </p:txBody>
      </p:sp>
      <p:sp>
        <p:nvSpPr>
          <p:cNvPr id="30724" name="Text Placeholder 2"/>
          <p:cNvSpPr>
            <a:spLocks noGrp="1"/>
          </p:cNvSpPr>
          <p:nvPr>
            <p:ph type="body" idx="1"/>
          </p:nvPr>
        </p:nvSpPr>
        <p:spPr>
          <a:xfrm>
            <a:off x="755650" y="5373216"/>
            <a:ext cx="7772400" cy="779934"/>
          </a:xfrm>
        </p:spPr>
        <p:txBody>
          <a:bodyPr/>
          <a:lstStyle/>
          <a:p>
            <a:pPr algn="ctr" rtl="1" eaLnBrk="1" hangingPunct="1"/>
            <a:endParaRPr lang="ar-EG" sz="4000" b="1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ctr" rtl="1" eaLnBrk="1" hangingPunct="1"/>
            <a:r>
              <a:rPr lang="ar-EG" sz="4000" b="1" dirty="0" smtClean="0">
                <a:solidFill>
                  <a:srgbClr val="000000"/>
                </a:solidFill>
                <a:sym typeface="Calibri" pitchFamily="34" charset="0"/>
              </a:rPr>
              <a:t>حماية الطفل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chemeClr val="tx1"/>
                </a:solidFill>
                <a:sym typeface="Calibri" pitchFamily="34" charset="0"/>
              </a:rPr>
              <a:t>نتائج التعلم الخاصة بالجلسة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algn="r" rtl="1" eaLnBrk="1" hangingPunct="1">
              <a:buFontTx/>
              <a:buChar char="•"/>
            </a:pPr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تعريف حماية الطفل ومعرفة كيف قد تختلف شواغل الحماية في حالات الطوارئ.</a:t>
            </a:r>
          </a:p>
          <a:p>
            <a:pPr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سرد علامات </a:t>
            </a:r>
            <a:r>
              <a:rPr lang="ar-EG" dirty="0">
                <a:sym typeface="Calibri" pitchFamily="34" charset="0"/>
              </a:rPr>
              <a:t>إساءة معاملة </a:t>
            </a:r>
            <a:r>
              <a:rPr lang="ar-EG" dirty="0" smtClean="0">
                <a:sym typeface="Calibri" pitchFamily="34" charset="0"/>
              </a:rPr>
              <a:t>الأطفال واستغلالهم وإهمالهم وتعريضهم للعنف.</a:t>
            </a:r>
          </a:p>
          <a:p>
            <a:pPr algn="r" rtl="1" eaLnBrk="1" hangingPunct="1">
              <a:buFontTx/>
              <a:buChar char="•"/>
            </a:pPr>
            <a:r>
              <a:rPr lang="ar-EG" i="1" dirty="0" smtClean="0">
                <a:sym typeface="Calibri" pitchFamily="34" charset="0"/>
              </a:rPr>
              <a:t>ربط حقوق الأطفال بنظام العدالة والتمكن من شرح كيفية استخدام أنظمة العدالة في إدارة الحالات.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/>
          <a:p>
            <a:pPr algn="ctr" rtl="1" eaLnBrk="1" hangingPunct="1">
              <a:buSzPct val="100000"/>
            </a:pPr>
            <a:r>
              <a:rPr lang="ar-EG" cap="none" dirty="0" smtClean="0">
                <a:solidFill>
                  <a:srgbClr val="000000"/>
                </a:solidFill>
                <a:sym typeface="Calibri" pitchFamily="34" charset="0"/>
              </a:rPr>
              <a:t>التمرين 1 - الجلسة 1</a:t>
            </a:r>
          </a:p>
        </p:txBody>
      </p:sp>
      <p:sp>
        <p:nvSpPr>
          <p:cNvPr id="6147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/>
          <a:lstStyle/>
          <a:p>
            <a:pPr algn="ctr" rtl="1" eaLnBrk="1" hangingPunct="1"/>
            <a:r>
              <a:rPr lang="ar-EG" sz="4000" b="1" dirty="0" smtClean="0">
                <a:solidFill>
                  <a:srgbClr val="000000"/>
                </a:solidFill>
                <a:sym typeface="Calibri" pitchFamily="34" charset="0"/>
              </a:rPr>
              <a:t>في سياق عملنا</a:t>
            </a:r>
          </a:p>
          <a:p>
            <a:pPr algn="ctr" rtl="1" eaLnBrk="1" hangingPunct="1"/>
            <a:endParaRPr lang="ar-EG" sz="4000" b="1" dirty="0" smtClean="0">
              <a:solidFill>
                <a:srgbClr val="000000"/>
              </a:solidFill>
              <a:sym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 eaLnBrk="1" hangingPunct="1">
              <a:buSzPct val="100000"/>
            </a:pPr>
            <a:r>
              <a:rPr lang="ar-EG" cap="none" dirty="0" smtClean="0">
                <a:solidFill>
                  <a:srgbClr val="000000"/>
                </a:solidFill>
                <a:sym typeface="Calibri" pitchFamily="34" charset="0"/>
              </a:rPr>
              <a:t>التمرين 1 - الجلسة 3</a:t>
            </a:r>
          </a:p>
        </p:txBody>
      </p:sp>
      <p:sp>
        <p:nvSpPr>
          <p:cNvPr id="31747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/>
            <a:r>
              <a:rPr lang="ar-EG" sz="4000" b="1" dirty="0" smtClean="0">
                <a:solidFill>
                  <a:srgbClr val="000000"/>
                </a:solidFill>
                <a:sym typeface="Calibri" pitchFamily="34" charset="0"/>
              </a:rPr>
              <a:t>تعريف حماية الطفل </a:t>
            </a:r>
            <a:br>
              <a:rPr lang="ar-EG" sz="4000" b="1" dirty="0" smtClean="0">
                <a:solidFill>
                  <a:srgbClr val="000000"/>
                </a:solidFill>
                <a:sym typeface="Calibri" pitchFamily="34" charset="0"/>
              </a:rPr>
            </a:br>
            <a:r>
              <a:rPr lang="ar-EG" sz="4000" b="1" dirty="0" smtClean="0">
                <a:solidFill>
                  <a:srgbClr val="000000"/>
                </a:solidFill>
                <a:sym typeface="Calibri" pitchFamily="34" charset="0"/>
              </a:rPr>
              <a:t>وفهم </a:t>
            </a:r>
            <a:r>
              <a:rPr lang="ar-EG" sz="4000" b="1" dirty="0">
                <a:solidFill>
                  <a:srgbClr val="000000"/>
                </a:solidFill>
                <a:sym typeface="Calibri" pitchFamily="34" charset="0"/>
              </a:rPr>
              <a:t>إساءة </a:t>
            </a:r>
            <a:r>
              <a:rPr lang="ar-EG" sz="4000" b="1" dirty="0" smtClean="0">
                <a:solidFill>
                  <a:srgbClr val="000000"/>
                </a:solidFill>
                <a:sym typeface="Calibri" pitchFamily="34" charset="0"/>
              </a:rPr>
              <a:t>معاملته</a:t>
            </a:r>
          </a:p>
          <a:p>
            <a:pPr algn="ctr" eaLnBrk="1" hangingPunct="1"/>
            <a:endParaRPr lang="ar-EG" sz="4000" b="1" dirty="0" smtClean="0">
              <a:solidFill>
                <a:srgbClr val="000000"/>
              </a:solidFill>
              <a:sym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1043608" y="692150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تعريف حماية الطفل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421" y="1412875"/>
            <a:ext cx="8642350" cy="4392613"/>
          </a:xfrm>
        </p:spPr>
        <p:txBody>
          <a:bodyPr/>
          <a:lstStyle/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حماية الطفل: "منع تعرض الأطفال لإساءة المعاملة والإهمال والاستغلال والعنف والتصدي لذلك" </a:t>
            </a:r>
            <a:r>
              <a:rPr lang="ar-EG" sz="1600" dirty="0" smtClean="0">
                <a:solidFill>
                  <a:srgbClr val="000000"/>
                </a:solidFill>
                <a:sym typeface="Calibri" pitchFamily="34" charset="0"/>
              </a:rPr>
              <a:t>المعايير </a:t>
            </a:r>
            <a:r>
              <a:rPr lang="ar-EG" sz="1600" dirty="0" smtClean="0">
                <a:solidFill>
                  <a:srgbClr val="000000"/>
                </a:solidFill>
                <a:sym typeface="Calibri" pitchFamily="34" charset="0"/>
              </a:rPr>
              <a:t>الدنيا</a:t>
            </a:r>
          </a:p>
          <a:p>
            <a:pPr marL="0" indent="0" algn="r" rtl="1" eaLnBrk="1" hangingPunct="1"/>
            <a:endParaRPr lang="ar-EG" sz="1600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/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إساءة المعاملة: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عمل غير قانوني أو غير لائق أو مؤذ، أو المعاملة بقسوة</a:t>
            </a:r>
          </a:p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eaLnBrk="1" hangingPunct="1"/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إساءة معاملة الطفل: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تعمد معاملة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الأطفال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بطريقة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سيئة أو إهمالهم مما يتسبب أو يرجح أن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يتسبب في الإضرار بسلامة الطفل ورفاهيته وكرامته وتنميته. </a:t>
            </a:r>
          </a:p>
          <a:p>
            <a:pPr marL="0" indent="0"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33" end="1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99" end="2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>
          <a:xfrm>
            <a:off x="1116012" y="836613"/>
            <a:ext cx="7712007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الإساءة البدنية</a:t>
            </a:r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>
          <a:xfrm>
            <a:off x="2123727" y="1700213"/>
            <a:ext cx="6697043" cy="4392612"/>
          </a:xfrm>
        </p:spPr>
        <p:txBody>
          <a:bodyPr/>
          <a:lstStyle/>
          <a:p>
            <a:pPr marL="0" indent="0" algn="r" rtl="1" eaLnBrk="1" hangingPunct="1">
              <a:buSzPct val="100000"/>
            </a:pPr>
            <a:r>
              <a:rPr lang="ar-EG" dirty="0">
                <a:solidFill>
                  <a:srgbClr val="000000"/>
                </a:solidFill>
                <a:sym typeface="Calibri" pitchFamily="34" charset="0"/>
              </a:rPr>
              <a:t>ت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تضمن استخدام القوة البدنية العنيفة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بما يسبب إصابة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أو معاناة بدنية فعلية أو محتملة، مثل</a:t>
            </a: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lvl="2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الضرب</a:t>
            </a:r>
          </a:p>
          <a:p>
            <a:pPr lvl="2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الرج</a:t>
            </a: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lvl="2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الحرق</a:t>
            </a:r>
          </a:p>
          <a:p>
            <a:pPr lvl="2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التعذيب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sym typeface="Calibri" pitchFamily="34" charset="0"/>
              </a:rPr>
              <a:t>الإساءة العاطفية</a:t>
            </a:r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تشمل المعاملة المذلة والمهينة، مثل</a:t>
            </a: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lvl="1" algn="r" rtl="1" eaLnBrk="1" hangingPunct="1">
              <a:buFont typeface="Arial" pitchFamily="34" charset="0"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التنابز بالألقاب</a:t>
            </a:r>
          </a:p>
          <a:p>
            <a:pPr lvl="1" algn="r" rtl="1" eaLnBrk="1" hangingPunct="1">
              <a:buFont typeface="Arial" pitchFamily="34" charset="0"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النقد الدائم</a:t>
            </a:r>
          </a:p>
          <a:p>
            <a:pPr lvl="1" algn="r" rtl="1" eaLnBrk="1" hangingPunct="1">
              <a:buFont typeface="Arial" pitchFamily="34" charset="0"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التحقير</a:t>
            </a:r>
          </a:p>
          <a:p>
            <a:pPr lvl="1" algn="r" rtl="1" eaLnBrk="1" hangingPunct="1">
              <a:buFont typeface="Arial" pitchFamily="34" charset="0"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التوبيخ الدائم</a:t>
            </a:r>
          </a:p>
          <a:p>
            <a:pPr lvl="1" algn="r" rtl="1" eaLnBrk="1" hangingPunct="1">
              <a:buFont typeface="Arial" pitchFamily="34" charset="0"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الحبس الانفرادي</a:t>
            </a:r>
          </a:p>
          <a:p>
            <a:pPr lvl="1" algn="r" rtl="1" eaLnBrk="1" hangingPunct="1">
              <a:buFont typeface="Arial" pitchFamily="34" charset="0"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العزل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الإساءة الجنسية</a:t>
            </a:r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>
          <a:xfrm>
            <a:off x="503858" y="1700213"/>
            <a:ext cx="8316913" cy="4392612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تشمل كافة أشكال العنف الجنسي، مثل:</a:t>
            </a: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الاغتصاب (من قبل أي جاني)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الزواج بالإكراه والزواج المبكر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الاستغلال الجنسي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اللمس والتعرض بشكل غير لائق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استخدام لغة جنسية صريحة تجاه الطفل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عرض مواد إباحية للأطفال.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1116012" y="836613"/>
            <a:ext cx="7712007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sym typeface="Calibri" pitchFamily="34" charset="0"/>
              </a:rPr>
              <a:t>الإهمال</a:t>
            </a:r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69946" cy="4392612"/>
          </a:xfrm>
        </p:spPr>
        <p:txBody>
          <a:bodyPr/>
          <a:lstStyle/>
          <a:p>
            <a:pPr algn="r" rtl="1" eaLnBrk="1" hangingPunct="1">
              <a:buFontTx/>
              <a:buChar char="•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عدم توفير/تأمين للطفل حقه في السلامة والنمو، سواء بشكل متعمد </a:t>
            </a:r>
            <a:b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</a:b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أو نتيجة للإهمال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. </a:t>
            </a:r>
          </a:p>
          <a:p>
            <a:pPr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يطلق عليه في بعض الأحيان اسم النمط «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السلبي»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لإساءة المعاملة حيث إنه </a:t>
            </a:r>
            <a:br>
              <a:rPr lang="ar-EG" dirty="0" smtClean="0">
                <a:solidFill>
                  <a:srgbClr val="000000"/>
                </a:solidFill>
                <a:sym typeface="Calibri" pitchFamily="34" charset="0"/>
              </a:rPr>
            </a:b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يتعلق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بالفشل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في تحقيق بعض الجوانب الرئيسية للرعاية والحماية.</a:t>
            </a:r>
          </a:p>
          <a:p>
            <a:pPr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يمكن أن يزيد الإهمال الشديد (الذي يسبب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التوتر السام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) من خطر التعرض لما يلي: </a:t>
            </a:r>
          </a:p>
          <a:p>
            <a:pPr lvl="1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مشاكل صحية مثل توقف النمو ومشاكل القلب والأوعية الدموية؛</a:t>
            </a:r>
          </a:p>
          <a:p>
            <a:pPr lvl="1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مشاكل الصحة العقلية بما في ذلك القلق والاكتئاب؛</a:t>
            </a:r>
          </a:p>
          <a:p>
            <a:pPr lvl="1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المشاكل السلوكية وتأخر التعلم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256" end="3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321" end="3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381" end="4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422" end="4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sym typeface="Calibri" pitchFamily="34" charset="0"/>
              </a:rPr>
              <a:t>الاستغلال</a:t>
            </a:r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>
          <a:xfrm>
            <a:off x="180009" y="1628775"/>
            <a:ext cx="8640762" cy="4392613"/>
          </a:xfrm>
        </p:spPr>
        <p:txBody>
          <a:bodyPr/>
          <a:lstStyle/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استخدام الأطفال لصالح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شخص آخر أو بغرض الإرضاء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أو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 تحقيق أرباح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. </a:t>
            </a:r>
          </a:p>
          <a:p>
            <a:pPr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يسمى أيضًا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عمالة الأطفال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،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وأسوأ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أشكاله هو الاستغلال الجنسي</a:t>
            </a: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>
          <a:xfrm>
            <a:off x="1085472" y="836613"/>
            <a:ext cx="7696264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sym typeface="Calibri" pitchFamily="34" charset="0"/>
              </a:rPr>
              <a:t>حماية الطفل أثناء الأزمات الإنسانية</a:t>
            </a:r>
          </a:p>
        </p:txBody>
      </p:sp>
      <p:sp>
        <p:nvSpPr>
          <p:cNvPr id="38915" name="Content Placeholder 2"/>
          <p:cNvSpPr>
            <a:spLocks noGrp="1"/>
          </p:cNvSpPr>
          <p:nvPr>
            <p:ph idx="1"/>
          </p:nvPr>
        </p:nvSpPr>
        <p:spPr>
          <a:xfrm>
            <a:off x="229285" y="1700213"/>
            <a:ext cx="8552451" cy="4392612"/>
          </a:xfrm>
        </p:spPr>
        <p:txBody>
          <a:bodyPr/>
          <a:lstStyle/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احتياجات حماية الطفل التي تتطلب الاهتمام أثناء الأزمات الإنسانية: </a:t>
            </a:r>
          </a:p>
          <a:p>
            <a:pPr marL="0" indent="0"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lvl="1" algn="r" rtl="1" eaLnBrk="1" hangingPunct="1">
              <a:buFont typeface="Arial" pitchFamily="34" charset="0"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المخاطر والإصابات</a:t>
            </a:r>
          </a:p>
          <a:p>
            <a:pPr lvl="1" algn="r" rtl="1" eaLnBrk="1" hangingPunct="1">
              <a:buFont typeface="Arial" pitchFamily="34" charset="0"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العنف البدني وسائر الممارسات الضارة</a:t>
            </a:r>
          </a:p>
          <a:p>
            <a:pPr lvl="1" algn="r" rtl="1" eaLnBrk="1" hangingPunct="1">
              <a:buFont typeface="Arial" pitchFamily="34" charset="0"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العنف الجنسي</a:t>
            </a:r>
          </a:p>
          <a:p>
            <a:pPr lvl="1" algn="r" rtl="1" eaLnBrk="1" hangingPunct="1">
              <a:buFont typeface="Arial" pitchFamily="34" charset="0"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الضوائق النفسية والاضطرابات العقلية</a:t>
            </a:r>
          </a:p>
          <a:p>
            <a:pPr lvl="1" algn="r" rtl="1" eaLnBrk="1" hangingPunct="1">
              <a:buFont typeface="Arial" pitchFamily="34" charset="0"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الأطفال المرتبطون بالقوات والمجموعات المسلحة</a:t>
            </a:r>
          </a:p>
          <a:p>
            <a:pPr lvl="1" algn="r" rtl="1" eaLnBrk="1" hangingPunct="1">
              <a:buFont typeface="Arial" pitchFamily="34" charset="0"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عمل الأطفال</a:t>
            </a:r>
          </a:p>
          <a:p>
            <a:pPr lvl="1" algn="r" rtl="1" eaLnBrk="1" hangingPunct="1">
              <a:buFont typeface="Arial" pitchFamily="34" charset="0"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الأطفال غير المصحوبين بذويهم والمنفصلين عنهم</a:t>
            </a:r>
          </a:p>
          <a:p>
            <a:pPr lvl="1" algn="r" rtl="1" eaLnBrk="1" hangingPunct="1">
              <a:buFont typeface="Arial" pitchFamily="34" charset="0"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العدالة من أجل الأطفال</a:t>
            </a:r>
          </a:p>
          <a:p>
            <a:pPr marL="0" indent="0" algn="ctr" rtl="1" eaLnBrk="1" hangingPunct="1">
              <a:spcBef>
                <a:spcPts val="1800"/>
              </a:spcBef>
            </a:pPr>
            <a:r>
              <a:rPr lang="ar-EG" sz="1600" i="1" dirty="0" smtClean="0">
                <a:solidFill>
                  <a:srgbClr val="000000"/>
                </a:solidFill>
                <a:sym typeface="Calibri" pitchFamily="34" charset="0"/>
              </a:rPr>
              <a:t>‏المعايير الدنيا</a:t>
            </a:r>
          </a:p>
          <a:p>
            <a:pPr lvl="1" algn="r" rtl="1" eaLnBrk="1" hangingPunct="1">
              <a:buFont typeface="Arial" pitchFamily="34" charset="0"/>
              <a:buChar char="•"/>
            </a:pPr>
            <a:endParaRPr lang="ar-EG" sz="1600" i="1" dirty="0" smtClean="0">
              <a:solidFill>
                <a:srgbClr val="000000"/>
              </a:solidFill>
              <a:sym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4573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sym typeface="Calibri" pitchFamily="34" charset="0"/>
              </a:rPr>
              <a:t>هل هذه إساءة معاملة؟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2773" y="1700213"/>
            <a:ext cx="8208963" cy="4392612"/>
          </a:xfrm>
        </p:spPr>
        <p:txBody>
          <a:bodyPr/>
          <a:lstStyle/>
          <a:p>
            <a:pPr marL="0" indent="0" algn="r" rtl="1" eaLnBrk="1" hangingPunct="1">
              <a:buSzPct val="100000"/>
            </a:pPr>
            <a:r>
              <a:rPr lang="ar-EG" dirty="0" smtClean="0">
                <a:sym typeface="Calibri" pitchFamily="34" charset="0"/>
              </a:rPr>
              <a:t>نادرًا ما يمكن حصر </a:t>
            </a:r>
            <a:r>
              <a:rPr lang="ar-EG" dirty="0" smtClean="0">
                <a:sym typeface="Calibri" pitchFamily="34" charset="0"/>
              </a:rPr>
              <a:t>إساءة </a:t>
            </a:r>
            <a:r>
              <a:rPr lang="ar-EG" dirty="0" smtClean="0">
                <a:sym typeface="Calibri" pitchFamily="34" charset="0"/>
              </a:rPr>
              <a:t>المعاملة </a:t>
            </a:r>
            <a:r>
              <a:rPr lang="ar-EG" b="1" dirty="0" smtClean="0">
                <a:sym typeface="Calibri" pitchFamily="34" charset="0"/>
              </a:rPr>
              <a:t>في فئة واحدة فقط من </a:t>
            </a:r>
            <a:r>
              <a:rPr lang="ar-EG" dirty="0" smtClean="0">
                <a:sym typeface="Calibri" pitchFamily="34" charset="0"/>
              </a:rPr>
              <a:t>ا</a:t>
            </a:r>
            <a:r>
              <a:rPr lang="ar-EG" b="1" dirty="0" smtClean="0">
                <a:sym typeface="Calibri" pitchFamily="34" charset="0"/>
              </a:rPr>
              <a:t>لفئات </a:t>
            </a:r>
            <a:br>
              <a:rPr lang="ar-EG" b="1" dirty="0" smtClean="0">
                <a:sym typeface="Calibri" pitchFamily="34" charset="0"/>
              </a:rPr>
            </a:br>
            <a:r>
              <a:rPr lang="ar-EG" dirty="0" smtClean="0">
                <a:sym typeface="Calibri" pitchFamily="34" charset="0"/>
              </a:rPr>
              <a:t>الخمس لإساءة المعاملة. </a:t>
            </a:r>
          </a:p>
          <a:p>
            <a:pPr algn="r" rtl="1" eaLnBrk="1" hangingPunct="1">
              <a:buSzPct val="100000"/>
            </a:pPr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dirty="0" smtClean="0">
                <a:sym typeface="Calibri" pitchFamily="34" charset="0"/>
              </a:rPr>
              <a:t>عند تحديد ما إذا كان هذا الفعل مسيئًا أم لا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ابحث </a:t>
            </a:r>
            <a:r>
              <a:rPr lang="ar-EG" b="1" dirty="0" smtClean="0">
                <a:sym typeface="Calibri" pitchFamily="34" charset="0"/>
              </a:rPr>
              <a:t>احتمالية</a:t>
            </a:r>
            <a:r>
              <a:rPr lang="ar-EG" dirty="0" smtClean="0">
                <a:sym typeface="Calibri" pitchFamily="34" charset="0"/>
              </a:rPr>
              <a:t> أن يسبب هذا الفعل ضررًا</a:t>
            </a: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ym typeface="Calibri" pitchFamily="34" charset="0"/>
              </a:rPr>
              <a:t>وليس </a:t>
            </a:r>
            <a:r>
              <a:rPr lang="ar-EG" b="1" dirty="0" smtClean="0">
                <a:sym typeface="Calibri" pitchFamily="34" charset="0"/>
              </a:rPr>
              <a:t>ما إذا كان القصد </a:t>
            </a:r>
            <a:r>
              <a:rPr lang="ar-EG" dirty="0" smtClean="0">
                <a:sym typeface="Calibri" pitchFamily="34" charset="0"/>
              </a:rPr>
              <a:t>من وراء الفعل هو إحداث ضرر</a:t>
            </a:r>
          </a:p>
          <a:p>
            <a:pPr algn="r" rtl="1" eaLnBrk="1" hangingPunct="1">
              <a:buSzPct val="100000"/>
            </a:pPr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يستلزم فهم الموقف</a:t>
            </a:r>
            <a:r>
              <a:rPr lang="ar-EG" dirty="0">
                <a:sym typeface="Calibri" pitchFamily="34" charset="0"/>
              </a:rPr>
              <a:t> </a:t>
            </a:r>
            <a:r>
              <a:rPr lang="ar-EG" dirty="0" smtClean="0">
                <a:sym typeface="Calibri" pitchFamily="34" charset="0"/>
              </a:rPr>
              <a:t>الحصول على </a:t>
            </a:r>
            <a:r>
              <a:rPr lang="ar-EG" b="1" dirty="0" smtClean="0">
                <a:sym typeface="Calibri" pitchFamily="34" charset="0"/>
              </a:rPr>
              <a:t>مزيد من المعلومات</a:t>
            </a:r>
            <a:r>
              <a:rPr lang="ar-EG" dirty="0" smtClean="0">
                <a:sym typeface="Calibri" pitchFamily="34" charset="0"/>
              </a:rPr>
              <a:t>. </a:t>
            </a: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ym typeface="Calibri" pitchFamily="34" charset="0"/>
              </a:rPr>
              <a:t>من الممكن</a:t>
            </a:r>
            <a:r>
              <a:rPr lang="ar-EG" dirty="0" smtClean="0">
                <a:sym typeface="Calibri" pitchFamily="34" charset="0"/>
              </a:rPr>
              <a:t> أن تؤثر </a:t>
            </a:r>
            <a:r>
              <a:rPr lang="ar-EG" b="1" dirty="0" smtClean="0">
                <a:sym typeface="Calibri" pitchFamily="34" charset="0"/>
              </a:rPr>
              <a:t>مواقفك</a:t>
            </a:r>
            <a:r>
              <a:rPr lang="ar-EG" dirty="0" smtClean="0">
                <a:sym typeface="Calibri" pitchFamily="34" charset="0"/>
              </a:rPr>
              <a:t> و</a:t>
            </a:r>
            <a:r>
              <a:rPr lang="ar-EG" b="1" dirty="0" smtClean="0">
                <a:sym typeface="Calibri" pitchFamily="34" charset="0"/>
              </a:rPr>
              <a:t>تجاربك على تقييماتك</a:t>
            </a:r>
            <a:r>
              <a:rPr lang="ar-EG" dirty="0" smtClean="0">
                <a:sym typeface="Calibri" pitchFamily="34" charset="0"/>
              </a:rPr>
              <a:t> ويجب أن تكون </a:t>
            </a:r>
            <a:br>
              <a:rPr lang="ar-EG" dirty="0" smtClean="0">
                <a:sym typeface="Calibri" pitchFamily="34" charset="0"/>
              </a:rPr>
            </a:br>
            <a:r>
              <a:rPr lang="ar-EG" dirty="0" smtClean="0">
                <a:sym typeface="Calibri" pitchFamily="34" charset="0"/>
              </a:rPr>
              <a:t>على دراية بذلك.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>
          <a:xfrm>
            <a:off x="1004573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الأسباب المحتملة لإساءة معاملة الأطفال</a:t>
            </a:r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>
          <a:xfrm>
            <a:off x="67948" y="1557338"/>
            <a:ext cx="8713788" cy="4392612"/>
          </a:xfrm>
        </p:spPr>
        <p:txBody>
          <a:bodyPr/>
          <a:lstStyle/>
          <a:p>
            <a:pPr algn="r" rtl="1" eaLnBrk="1" hangingPunct="1">
              <a:buFontTx/>
              <a:buChar char="•"/>
            </a:pPr>
            <a:endParaRPr lang="ar-EG" b="1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التوتر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أو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صعوبة السيطرة على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الغضب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</a:t>
            </a: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الانعزال عن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الأسرة أو المجتمع</a:t>
            </a: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المشاكل البدنية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أو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 مشاكل الصحة العقلية، إدمان الكحول أو المخدرات</a:t>
            </a: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التاريخ الشخصي من التعرض لإساءة المعاملة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(أدلة مختلطة)</a:t>
            </a: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المشاكل الشخصية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مثل النزاعات الزوجية والمشاكل المالية</a:t>
            </a: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الإهمال الحميد: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نقص الوعي</a:t>
            </a: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بعض العادات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أو المعتقدات الثقافية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(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على سبيل المثال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«الأطفال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ملكية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خاصة»)</a:t>
            </a: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1116012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sym typeface="Calibri" pitchFamily="34" charset="0"/>
              </a:rPr>
              <a:t>نقاط التعلم الرئيسية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642350" cy="4392612"/>
          </a:xfrm>
        </p:spPr>
        <p:txBody>
          <a:bodyPr/>
          <a:lstStyle/>
          <a:p>
            <a:pPr marL="0" indent="0" algn="r" rtl="1" eaLnBrk="1" hangingPunct="1"/>
            <a:r>
              <a:rPr lang="ar-EG" dirty="0" smtClean="0">
                <a:sym typeface="Calibri" pitchFamily="34" charset="0"/>
              </a:rPr>
              <a:t>الطفل: "كل إنسان لم يبلغ الثامنة عشرة من عمره ما لم يكن يتحقق بلوغ سنّ الرشد قبل ذلك بموجب القانون الذي ينطبق على الطفل" اتفاقية الأمم المتحدة بشأن حقوق الطفلِ. </a:t>
            </a:r>
          </a:p>
          <a:p>
            <a:pPr marL="0" indent="0" algn="r" rtl="1" eaLnBrk="1" hangingPunct="1">
              <a:buFontTx/>
              <a:buChar char="•"/>
            </a:pPr>
            <a:endParaRPr lang="ar-EG" dirty="0" smtClean="0">
              <a:sym typeface="Calibri" pitchFamily="34" charset="0"/>
            </a:endParaRPr>
          </a:p>
          <a:p>
            <a:pPr marL="0" indent="0" algn="r" rtl="1" eaLnBrk="1" hangingPunct="1"/>
            <a:r>
              <a:rPr lang="ar-EG" dirty="0" smtClean="0">
                <a:sym typeface="Calibri" pitchFamily="34" charset="0"/>
              </a:rPr>
              <a:t>الطفولة تُفهم بطرق مختلفة للغاية في سياقات مختلفة.</a:t>
            </a:r>
          </a:p>
          <a:p>
            <a:pPr marL="0" indent="0" algn="r" rtl="1" eaLnBrk="1" hangingPunct="1">
              <a:buFontTx/>
              <a:buChar char="•"/>
            </a:pPr>
            <a:endParaRPr lang="ar-EG" dirty="0" smtClean="0">
              <a:sym typeface="Calibri" pitchFamily="34" charset="0"/>
            </a:endParaRPr>
          </a:p>
          <a:p>
            <a:pPr marL="0" indent="0" algn="r" rtl="1" eaLnBrk="1" hangingPunct="1"/>
            <a:r>
              <a:rPr lang="ar-EG" dirty="0" smtClean="0">
                <a:sym typeface="Calibri" pitchFamily="34" charset="0"/>
              </a:rPr>
              <a:t>غالبًا ما يحدد المجتمع والثقافة سن الرشد ببداية البلوغ</a:t>
            </a:r>
            <a:r>
              <a:rPr lang="ar-EG" dirty="0">
                <a:sym typeface="Calibri" pitchFamily="34" charset="0"/>
              </a:rPr>
              <a:t> </a:t>
            </a:r>
            <a:r>
              <a:rPr lang="ar-EG" dirty="0" smtClean="0">
                <a:sym typeface="Calibri" pitchFamily="34" charset="0"/>
              </a:rPr>
              <a:t>وليس حسب العمر.</a:t>
            </a:r>
          </a:p>
          <a:p>
            <a:pPr marL="0" indent="0" algn="r" rtl="1" eaLnBrk="1" hangingPunct="1"/>
            <a:endParaRPr lang="ar-EG" dirty="0" smtClean="0">
              <a:sym typeface="Calibri" pitchFamily="34" charset="0"/>
            </a:endParaRPr>
          </a:p>
          <a:p>
            <a:pPr marL="0" indent="0" algn="r" rtl="1" eaLnBrk="1" hangingPunct="1"/>
            <a:r>
              <a:rPr lang="ar-EG" dirty="0" smtClean="0">
                <a:sym typeface="Calibri" pitchFamily="34" charset="0"/>
              </a:rPr>
              <a:t>لا تُعد حقيقة أن الأطفال هم جميع الأشخاص تحت سن الثامنة عشرة محل تقدير دومًا.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>
          <a:xfrm>
            <a:off x="1004573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المرتكبون المحتملون لإساءة معاملة الأطفال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00213"/>
            <a:ext cx="8314192" cy="4392612"/>
          </a:xfrm>
        </p:spPr>
        <p:txBody>
          <a:bodyPr/>
          <a:lstStyle/>
          <a:p>
            <a:pPr marL="0" indent="0"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>
              <a:buSzPct val="100000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يعتمد الأطفال على أسرهم وعلى ومجتمعاتهم. </a:t>
            </a:r>
          </a:p>
          <a:p>
            <a:pPr marL="0" indent="0"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>
              <a:buSzPct val="100000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وغالبًا ما يكون مرتكبو الإساءة من الأشخاص الذين يعرفهم الأطفال ويثقون فيهم، مثل الأقارب وأصدقاء الأسرة. </a:t>
            </a:r>
          </a:p>
          <a:p>
            <a:pPr marL="0" indent="0"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>
              <a:buSzPct val="100000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ويحتمل حدوث إساءة المعاملة عندما يكون لدى البالغين سلطة على الأطفال </a:t>
            </a:r>
            <a:br>
              <a:rPr lang="ar-EG" dirty="0" smtClean="0">
                <a:solidFill>
                  <a:srgbClr val="000000"/>
                </a:solidFill>
                <a:sym typeface="Calibri" pitchFamily="34" charset="0"/>
              </a:rPr>
            </a:b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(وهذا يشمل الأقارب والمدرسين والرؤساء وموظفي الوكالات)</a:t>
            </a:r>
          </a:p>
          <a:p>
            <a:pPr marL="0" indent="0"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>
          <a:xfrm>
            <a:off x="139386" y="836613"/>
            <a:ext cx="8642350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chemeClr val="tx1"/>
                </a:solidFill>
                <a:sym typeface="Calibri" pitchFamily="34" charset="0"/>
              </a:rPr>
              <a:t>نقاط التعلم الرئيسية</a:t>
            </a:r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>
          <a:xfrm>
            <a:off x="539552" y="1700213"/>
            <a:ext cx="8242184" cy="4392612"/>
          </a:xfrm>
        </p:spPr>
        <p:txBody>
          <a:bodyPr/>
          <a:lstStyle/>
          <a:p>
            <a:pPr algn="r" rtl="1" eaLnBrk="1" hangingPunct="1">
              <a:buFontTx/>
              <a:buChar char="•"/>
            </a:pPr>
            <a:endParaRPr lang="ar-EG" b="1" dirty="0" smtClean="0"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ym typeface="Calibri" pitchFamily="34" charset="0"/>
              </a:rPr>
              <a:t>إساءة معاملة الأطفال </a:t>
            </a:r>
            <a:r>
              <a:rPr lang="ar-EG" dirty="0" smtClean="0">
                <a:sym typeface="Calibri" pitchFamily="34" charset="0"/>
              </a:rPr>
              <a:t>هي تعمد المعاملة بطريقة سيئة أو الإهمال الذي يضر أو من المحتمل أن يضر بسلامة الطفل ورفاهيته وكرامته ونموه.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يوجد خمسة </a:t>
            </a:r>
            <a:r>
              <a:rPr lang="ar-EG" b="1" dirty="0" smtClean="0">
                <a:sym typeface="Calibri" pitchFamily="34" charset="0"/>
              </a:rPr>
              <a:t>أنواع</a:t>
            </a:r>
            <a:r>
              <a:rPr lang="ar-EG" dirty="0" smtClean="0">
                <a:sym typeface="Calibri" pitchFamily="34" charset="0"/>
              </a:rPr>
              <a:t> لإساءة المعاملة: الإساءة البدنية والإساءة العاطفية والإساءة الجنسية والإهمال </a:t>
            </a:r>
            <a:r>
              <a:rPr lang="ar-EG" dirty="0" smtClean="0">
                <a:sym typeface="Calibri" pitchFamily="34" charset="0"/>
              </a:rPr>
              <a:t>والاستغلال.</a:t>
            </a:r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قد تتسبب الأزمات الإنسانية في خلق احتياجات إضافية لحماية الطفل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غالباً ما يكون مرتكبو الإساءة </a:t>
            </a:r>
            <a:r>
              <a:rPr lang="ar-EG" b="1" dirty="0" smtClean="0">
                <a:sym typeface="Calibri" pitchFamily="34" charset="0"/>
              </a:rPr>
              <a:t>معروفين</a:t>
            </a:r>
            <a:r>
              <a:rPr lang="ar-EG" dirty="0" smtClean="0">
                <a:sym typeface="Calibri" pitchFamily="34" charset="0"/>
              </a:rPr>
              <a:t> </a:t>
            </a:r>
            <a:r>
              <a:rPr lang="ar-EG" dirty="0" smtClean="0">
                <a:sym typeface="Calibri" pitchFamily="34" charset="0"/>
              </a:rPr>
              <a:t>للطفل </a:t>
            </a:r>
            <a:r>
              <a:rPr lang="ar-EG" dirty="0" smtClean="0">
                <a:sym typeface="Calibri" pitchFamily="34" charset="0"/>
              </a:rPr>
              <a:t>(مثل الأقارب والجيران والمدرسين وما إلى ذلك.)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إساءة معاملة الطفل ليست </a:t>
            </a:r>
            <a:r>
              <a:rPr lang="ar-EG" b="1" dirty="0" smtClean="0">
                <a:sym typeface="Calibri" pitchFamily="34" charset="0"/>
              </a:rPr>
              <a:t>مشكلة</a:t>
            </a:r>
            <a:r>
              <a:rPr lang="ar-EG" dirty="0" smtClean="0">
                <a:sym typeface="Calibri" pitchFamily="34" charset="0"/>
              </a:rPr>
              <a:t> جديدة، بل هي </a:t>
            </a:r>
            <a:r>
              <a:rPr lang="ar-EG" b="1" dirty="0" smtClean="0">
                <a:sym typeface="Calibri" pitchFamily="34" charset="0"/>
              </a:rPr>
              <a:t>مشكلة</a:t>
            </a:r>
            <a:r>
              <a:rPr lang="ar-EG" dirty="0" smtClean="0">
                <a:sym typeface="Calibri" pitchFamily="34" charset="0"/>
              </a:rPr>
              <a:t> عالمية ومن الممكن معالجتها.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 eaLnBrk="1" hangingPunct="1">
              <a:buSzPct val="100000"/>
            </a:pPr>
            <a:r>
              <a:rPr lang="ar-EG" cap="none" dirty="0" smtClean="0">
                <a:solidFill>
                  <a:srgbClr val="000000"/>
                </a:solidFill>
                <a:sym typeface="Calibri" pitchFamily="34" charset="0"/>
              </a:rPr>
              <a:t>التمرين 2 - الجلسة 3</a:t>
            </a:r>
          </a:p>
        </p:txBody>
      </p:sp>
      <p:sp>
        <p:nvSpPr>
          <p:cNvPr id="43011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rtl="1" eaLnBrk="1" hangingPunct="1"/>
            <a:r>
              <a:rPr lang="ar-EG" sz="4000" b="1" dirty="0" smtClean="0">
                <a:solidFill>
                  <a:srgbClr val="000000"/>
                </a:solidFill>
                <a:sym typeface="Calibri" pitchFamily="34" charset="0"/>
              </a:rPr>
              <a:t>تحديد إساءة المعاملة</a:t>
            </a:r>
          </a:p>
          <a:p>
            <a:pPr algn="ctr" rtl="1" eaLnBrk="1" hangingPunct="1"/>
            <a:endParaRPr lang="ar-EG" sz="4000" b="1" dirty="0" smtClean="0">
              <a:solidFill>
                <a:srgbClr val="000000"/>
              </a:solidFill>
              <a:sym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>
          <a:xfrm>
            <a:off x="1004573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sym typeface="Calibri" pitchFamily="34" charset="0"/>
              </a:rPr>
              <a:t>تحديد إساءة المعاملة</a:t>
            </a:r>
          </a:p>
        </p:txBody>
      </p:sp>
      <p:sp>
        <p:nvSpPr>
          <p:cNvPr id="47107" name="Content Placeholder 2"/>
          <p:cNvSpPr>
            <a:spLocks noGrp="1"/>
          </p:cNvSpPr>
          <p:nvPr>
            <p:ph idx="1"/>
          </p:nvPr>
        </p:nvSpPr>
        <p:spPr>
          <a:xfrm>
            <a:off x="1004573" y="1700213"/>
            <a:ext cx="7777163" cy="4392612"/>
          </a:xfrm>
        </p:spPr>
        <p:txBody>
          <a:bodyPr/>
          <a:lstStyle/>
          <a:p>
            <a:pPr marL="0" indent="0"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>
              <a:buSzPct val="100000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تساعد الدراية ببعض علامات إساءة المعاملة على تحديدها عند حدوثها، </a:t>
            </a:r>
            <a:br>
              <a:rPr lang="ar-EG" dirty="0" smtClean="0">
                <a:solidFill>
                  <a:srgbClr val="000000"/>
                </a:solidFill>
                <a:sym typeface="Calibri" pitchFamily="34" charset="0"/>
              </a:rPr>
            </a:b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أو إجراء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تقييم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في حالة وجود مخاوف بشأنها. </a:t>
            </a:r>
          </a:p>
          <a:p>
            <a:pPr marL="0" indent="0"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>
              <a:buSzPct val="100000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قد تشير بعض علامات إساءة المعاملة إلى وجود حالة عامة من إساءة المعاملة. </a:t>
            </a:r>
          </a:p>
          <a:p>
            <a:pPr marL="0" indent="0"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>
              <a:buSzPct val="100000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وقد تشير العلامات الأخرى إلى أشكال معينة من إساءة المعاملة </a:t>
            </a:r>
            <a:br>
              <a:rPr lang="ar-EG" dirty="0" smtClean="0">
                <a:solidFill>
                  <a:srgbClr val="000000"/>
                </a:solidFill>
                <a:sym typeface="Calibri" pitchFamily="34" charset="0"/>
              </a:rPr>
            </a:b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(الأنواع الخمسة).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41439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علامات إساءة المعاملة - الإساءة البدنية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2883" y="1700213"/>
            <a:ext cx="8458853" cy="4392612"/>
          </a:xfrm>
        </p:spPr>
        <p:txBody>
          <a:bodyPr/>
          <a:lstStyle/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أكثر أشكال الإساءة وضوحاً: تظهر أحيانًا عندما لا يطابق مبرر الإصابة </a:t>
            </a:r>
            <a:br>
              <a:rPr lang="ar-EG" dirty="0" smtClean="0">
                <a:solidFill>
                  <a:srgbClr val="000000"/>
                </a:solidFill>
                <a:sym typeface="Calibri" pitchFamily="34" charset="0"/>
              </a:rPr>
            </a:b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ما هو ملاحظ. </a:t>
            </a: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دائمًا ما تثير بعض الإصابات شكوكًا ومخاوفًا: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علامات العض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الحروق الناجمة عن الكي بالسجائر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أدلة على وجود كسور قديمة بالعظام لكن لم تتم معالجتها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آثار كدمات شديدة وطويلة الأمد خاصة على الوجه</a:t>
            </a:r>
          </a:p>
          <a:p>
            <a:pPr eaLnBrk="1" hangingPunct="1">
              <a:buFontTx/>
              <a:buChar char="•"/>
            </a:pPr>
            <a:r>
              <a:rPr lang="ar-EG" dirty="0">
                <a:solidFill>
                  <a:srgbClr val="000000"/>
                </a:solidFill>
                <a:sym typeface="Calibri" pitchFamily="34" charset="0"/>
              </a:rPr>
              <a:t>الإصابات غير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المبررة (</a:t>
            </a:r>
            <a:r>
              <a:rPr lang="ar-EG" dirty="0">
                <a:solidFill>
                  <a:srgbClr val="000000"/>
                </a:solidFill>
                <a:sym typeface="Calibri" pitchFamily="34" charset="0"/>
              </a:rPr>
              <a:t>يمكن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التعرف على إصابة الرأس من خلال إصابة الأذن) والحروق والكدمات والاضطرابات وإصابات الرأس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25" end="1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90" end="2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01" end="2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17" end="2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60" end="3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15" end="3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41439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علامات إساءة المعاملة - الإساءة العاطفية </a:t>
            </a:r>
          </a:p>
        </p:txBody>
      </p:sp>
      <p:sp>
        <p:nvSpPr>
          <p:cNvPr id="51203" name="Content Placeholder 2"/>
          <p:cNvSpPr>
            <a:spLocks noGrp="1"/>
          </p:cNvSpPr>
          <p:nvPr>
            <p:ph idx="1"/>
          </p:nvPr>
        </p:nvSpPr>
        <p:spPr>
          <a:xfrm>
            <a:off x="322883" y="1700213"/>
            <a:ext cx="8458853" cy="4392612"/>
          </a:xfrm>
        </p:spPr>
        <p:txBody>
          <a:bodyPr/>
          <a:lstStyle/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من الصعب للغاية اكتشافها حيث نادرًا ما يكون لها علامات واضحة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غالبًا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ما يتم تحديدها من خلال الأصدقاء/الجيران الذي يلاحظون سلوك الوالدين تجاه الطفل أو المدرسين الذي يلاحظون سلوك/انفعالات الطفل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لا تتضح غالبًا إلا في مراحل النمو اللاحقة</a:t>
            </a:r>
            <a:r>
              <a:rPr lang="ar-EG" dirty="0">
                <a:solidFill>
                  <a:srgbClr val="000000"/>
                </a:solidFill>
                <a:sym typeface="Calibri" pitchFamily="34" charset="0"/>
              </a:rPr>
              <a:t>،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مثل:</a:t>
            </a:r>
          </a:p>
          <a:p>
            <a:pPr lvl="3" algn="r" rtl="1" eaLnBrk="1" hangingPunct="1">
              <a:buFont typeface="Arial" pitchFamily="34" charset="0"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بطء النمو البدني أو الفكري أو العاطفي</a:t>
            </a:r>
          </a:p>
          <a:p>
            <a:pPr lvl="3" algn="r" rtl="1" eaLnBrk="1" hangingPunct="1">
              <a:buFont typeface="Arial" pitchFamily="34" charset="0"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وجود مشاكل في التعلم أو اضطرابات النطق المفاجئة</a:t>
            </a:r>
          </a:p>
          <a:p>
            <a:pPr lvl="3" algn="r" rtl="1" eaLnBrk="1" hangingPunct="1">
              <a:buFont typeface="Arial" pitchFamily="34" charset="0"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وجود صعوبات في تكوين العلاقات والانسحاب</a:t>
            </a:r>
          </a:p>
          <a:p>
            <a:pPr lvl="3" algn="r" rtl="1" eaLnBrk="1" hangingPunct="1">
              <a:buFont typeface="Arial" pitchFamily="34" charset="0"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السلوك المضطرب/الذي يسترعي الانتباه</a:t>
            </a:r>
          </a:p>
          <a:p>
            <a:pPr lvl="3" algn="r" rtl="1" eaLnBrk="1" hangingPunct="1">
              <a:buFont typeface="Arial" pitchFamily="34" charset="0"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الشعور بعدم الأمان</a:t>
            </a:r>
          </a:p>
          <a:p>
            <a:pPr lvl="3" algn="r" rtl="1" eaLnBrk="1" hangingPunct="1">
              <a:buFont typeface="Arial" pitchFamily="34" charset="0"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تدني تقدير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الذات/الخوف من المواقف الجديدة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246" end="2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299" end="3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344" end="3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394" end="4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435" end="4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447" end="4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>
          <a:xfrm>
            <a:off x="1116013" y="836613"/>
            <a:ext cx="7668410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علامات إساءة المعاملة - الإساءة الجنسية</a:t>
            </a:r>
          </a:p>
        </p:txBody>
      </p:sp>
      <p:sp>
        <p:nvSpPr>
          <p:cNvPr id="52227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21499" cy="4392612"/>
          </a:xfrm>
        </p:spPr>
        <p:txBody>
          <a:bodyPr/>
          <a:lstStyle/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يصعب اكتشافها: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من المعروف أن الأطفال الصغار يتحملونها لسنوات عديدة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يتم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إدراك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أنها غير طبيعية في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مرحلة المراهقة عند فهم معنى الجنس</a:t>
            </a:r>
          </a:p>
          <a:p>
            <a:pPr marL="342000" indent="-34200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 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التغير المفاجئ/غير المتوقع في السلوك والانعزال عن الأصدقاء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التعلق الشديد بالنواحي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الجنسية أو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الإلمام البالغ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بها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التعرض لمشاكل طبية مثل الشعور بألم في المعدة عند المشي أو الجلوس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المعاناة من حكة مزمنة وألم وإفرازات ونزيف من الأعضاء التناسلية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الأمراض التي تنتقل عن طريق الممارسات الجنسية وأعراض الحمل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انعدام الثقة أو الخوف من شخص يعرفونه جيدًا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>
          <a:xfrm>
            <a:off x="1043609" y="836613"/>
            <a:ext cx="7707308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علامات إساءة المعاملة - الإهمال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446" y="1700213"/>
            <a:ext cx="8492355" cy="4392612"/>
          </a:xfrm>
        </p:spPr>
        <p:txBody>
          <a:bodyPr/>
          <a:lstStyle/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يتمثل أكبر الأدلة على الإهمال في أغلب الأحيان في عدم نمو الطفل </a:t>
            </a:r>
            <a:br>
              <a:rPr lang="ar-EG" dirty="0" smtClean="0">
                <a:solidFill>
                  <a:srgbClr val="000000"/>
                </a:solidFill>
                <a:sym typeface="Calibri" pitchFamily="34" charset="0"/>
              </a:rPr>
            </a:b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بشكل طبيعي، مثل:</a:t>
            </a:r>
          </a:p>
          <a:p>
            <a:pPr marL="0" indent="0" algn="r" rtl="1" eaLnBrk="1" hangingPunct="1"/>
            <a:r>
              <a:rPr lang="ar-EG" sz="700" dirty="0" smtClean="0">
                <a:solidFill>
                  <a:srgbClr val="000000"/>
                </a:solidFill>
                <a:sym typeface="Calibri" pitchFamily="34" charset="0"/>
              </a:rPr>
              <a:t> 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تكرار الشعور بالجوع وسرقة الطعام أو إخفاءه وفقدان الوزن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سوء النظافة الشخصية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الشعور المتواصل بالإرهاق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الصعوبات السلوكية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التغيب المستمر عن المدرسة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سوء الملبس أو ارتداء ملابس لا تتناسب مع الفئة العمرية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وجود مشاكل طبية غير معالجة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قلة الأصدقاء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>
          <a:xfrm>
            <a:off x="948574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علامات إساءة المعاملة - نماذج متعددة لإساءة المعاملة</a:t>
            </a:r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948574" y="1700213"/>
            <a:ext cx="7777163" cy="4392612"/>
          </a:xfrm>
        </p:spPr>
        <p:txBody>
          <a:bodyPr/>
          <a:lstStyle/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الهروب المتكرر والخوف من الذهاب إلى المنزل والتردد في الاتصال بالآباء والأمهات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العدائية أو العزلة أو الانسحاب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انعدام الثقة في البالغين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الخوف من الاتصال الجسدي - الابتعاد في حالة اللمس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التراجع إلى سلوكيات الصغار أو عدم القدرة على التركيز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ردود فعل متطرفة أخرى مثل الاكتئاب وإيذاء النفس ومحاولات الانتحار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الميول لإلحاق الأذى بالذات</a:t>
            </a:r>
          </a:p>
          <a:p>
            <a:pPr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>
          <a:xfrm>
            <a:off x="1116012" y="836613"/>
            <a:ext cx="7626487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علامات إساءة المعاملة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557338"/>
            <a:ext cx="8474912" cy="4392612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الاستغلال: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وجود لدى الطفل مال أو هدايا أو مواد ثمينة لم يعطيها الوالدين له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الثقة الزائدة بالنفس والشعور بالأهمية/النضج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التعب الشديد والنوم في المدرسة والتغيب عنها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الآثار البدنية: انحناء الظهر والضعف والإضرار باليدين وما إلى ذلك. </a:t>
            </a: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الأطفال المعاقون</a:t>
            </a:r>
          </a:p>
          <a:p>
            <a:pPr algn="r" rtl="1" eaLnBrk="1" hangingPunct="1">
              <a:buSzPct val="100000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قد تكون العلامات أكثر دقة/تفسر خطأ بأنها جزء من الإعاقة: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الإساءة البدنية وصولاً إلى إيذاء النفس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تسبب السلوك الجنسي في إعاقة التعلم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chemeClr val="tx1"/>
                </a:solidFill>
                <a:sym typeface="Calibri" pitchFamily="34" charset="0"/>
              </a:rPr>
              <a:t>نقاط التعلم الرئيسية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346" y="1557338"/>
            <a:ext cx="8353425" cy="4392612"/>
          </a:xfrm>
        </p:spPr>
        <p:txBody>
          <a:bodyPr/>
          <a:lstStyle/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توجد معايير عالمية خاصة بحقوق الطفل مسؤولياته؛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لا يوجد أي تعريف عالمي للطفولة باعتبارها تجربة مُعاشة. </a:t>
            </a:r>
          </a:p>
          <a:p>
            <a:pPr algn="r" rtl="1" eaLnBrk="1" hangingPunct="1">
              <a:buSzPct val="100000"/>
            </a:pPr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dirty="0" smtClean="0">
                <a:sym typeface="Calibri" pitchFamily="34" charset="0"/>
              </a:rPr>
              <a:t>الأطفال في </a:t>
            </a:r>
            <a:r>
              <a:rPr lang="ar-EG" dirty="0">
                <a:sym typeface="Calibri" pitchFamily="34" charset="0"/>
              </a:rPr>
              <a:t>جميع أنحاء العالم </a:t>
            </a:r>
            <a:r>
              <a:rPr lang="ar-EG" dirty="0" smtClean="0">
                <a:sym typeface="Calibri" pitchFamily="34" charset="0"/>
              </a:rPr>
              <a:t>قد: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يكون لديهم مسؤوليات مختلفة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يتم الاعتناء بهم على نحو مختلِف. </a:t>
            </a:r>
          </a:p>
          <a:p>
            <a:pPr algn="r" rtl="1" eaLnBrk="1" hangingPunct="1">
              <a:buSzPct val="100000"/>
            </a:pPr>
            <a:endParaRPr lang="ar-EG" dirty="0" smtClean="0">
              <a:sym typeface="Calibri" pitchFamily="34" charset="0"/>
            </a:endParaRPr>
          </a:p>
          <a:p>
            <a:pPr marL="0" indent="0" algn="r" rtl="1" eaLnBrk="1" hangingPunct="1">
              <a:buSzPct val="100000"/>
            </a:pPr>
            <a:r>
              <a:rPr lang="ar-EG" b="1" dirty="0" smtClean="0">
                <a:sym typeface="Calibri" pitchFamily="34" charset="0"/>
              </a:rPr>
              <a:t>من الأهمية بمكان استيعاب تجاربنا الشخصية ومعتقداتنا بشأن الطفولة نظرًا لأن ذلك الأشياء </a:t>
            </a:r>
            <a:r>
              <a:rPr lang="ar-EG" b="1" dirty="0">
                <a:sym typeface="Calibri" pitchFamily="34" charset="0"/>
              </a:rPr>
              <a:t>ي</a:t>
            </a:r>
            <a:r>
              <a:rPr lang="ar-EG" b="1" dirty="0" smtClean="0">
                <a:sym typeface="Calibri" pitchFamily="34" charset="0"/>
              </a:rPr>
              <a:t>ؤثر على ما نعتقد أنه طبيعي ومرغوب - وهذا أمر مهم في إدارة الحالات.</a:t>
            </a:r>
          </a:p>
          <a:p>
            <a:pPr algn="r" rtl="1" eaLnBrk="1" hangingPunct="1">
              <a:buSzPct val="100000"/>
            </a:pPr>
            <a:r>
              <a:rPr lang="ar-EG" dirty="0" smtClean="0">
                <a:sym typeface="Calibri" pitchFamily="34" charset="0"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8" end="1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34" end="1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65" end="1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98" end="2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26" end="3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46" end="3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>
          <a:xfrm>
            <a:off x="1116012" y="836613"/>
            <a:ext cx="7626487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chemeClr val="tx1"/>
                </a:solidFill>
                <a:sym typeface="Calibri" pitchFamily="34" charset="0"/>
              </a:rPr>
              <a:t>نقاط التعلم الرئيسية - علامات إساءة المعاملة</a:t>
            </a:r>
          </a:p>
        </p:txBody>
      </p:sp>
      <p:sp>
        <p:nvSpPr>
          <p:cNvPr id="45059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474912" cy="4392612"/>
          </a:xfrm>
        </p:spPr>
        <p:txBody>
          <a:bodyPr/>
          <a:lstStyle/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قد لا يدرك الأطفال أن ما يمرون به يعتبر شاذًا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يُعد تحديد إساءة المعاملة من الأمور الصعبة وخاصة في المجتمعات التي يُنظر فيها إلى تربية الأطفال كنوع من الخصوصية أو الأمور الأسرية وليست أحد الاهتمامات العامة.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تذكر أن مرتكبي إساءة المعاملة غالباً ما يحاولوا إخفاء إساءتهم ولهذا من الضروري </a:t>
            </a:r>
            <a:r>
              <a:rPr lang="ar-EG" b="1" dirty="0" smtClean="0">
                <a:sym typeface="Calibri" pitchFamily="34" charset="0"/>
              </a:rPr>
              <a:t>العمل بجهد مضاعف </a:t>
            </a:r>
            <a:r>
              <a:rPr lang="ar-EG" dirty="0" smtClean="0">
                <a:sym typeface="Calibri" pitchFamily="34" charset="0"/>
              </a:rPr>
              <a:t>لاكتشاف العلامات.</a:t>
            </a:r>
          </a:p>
          <a:p>
            <a:pPr algn="r" rtl="1" eaLnBrk="1" hangingPunct="1">
              <a:buFontTx/>
              <a:buChar char="•"/>
            </a:pPr>
            <a:endParaRPr lang="ar-EG" sz="1200" dirty="0" smtClean="0"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i="1" dirty="0" smtClean="0">
                <a:sym typeface="Calibri" pitchFamily="34" charset="0"/>
              </a:rPr>
              <a:t>‏هل</a:t>
            </a:r>
            <a:r>
              <a:rPr lang="ar-EG" b="1" i="1" dirty="0" smtClean="0">
                <a:sym typeface="Calibri" pitchFamily="34" charset="0"/>
              </a:rPr>
              <a:t> يدل</a:t>
            </a:r>
            <a:r>
              <a:rPr lang="ar-EG" i="1" dirty="0" smtClean="0">
                <a:sym typeface="Calibri" pitchFamily="34" charset="0"/>
              </a:rPr>
              <a:t> ظهور بعض هذه العلامات ‏على ‏حدوث إساءة المعاملة؟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من الضروري إيلاء العناية الواجبة </a:t>
            </a:r>
            <a:r>
              <a:rPr lang="ar-EG" dirty="0">
                <a:sym typeface="Calibri" pitchFamily="34" charset="0"/>
              </a:rPr>
              <a:t>و</a:t>
            </a:r>
            <a:r>
              <a:rPr lang="ar-EG" dirty="0" smtClean="0">
                <a:sym typeface="Calibri" pitchFamily="34" charset="0"/>
              </a:rPr>
              <a:t>عدم القفز إلى النتائج سريعًا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على الرغم من أن هذه العلامات لا تؤكد تعرض الطفل لإساءة المعاملة، </a:t>
            </a:r>
            <a:br>
              <a:rPr lang="ar-EG" dirty="0" smtClean="0">
                <a:sym typeface="Calibri" pitchFamily="34" charset="0"/>
              </a:rPr>
            </a:br>
            <a:r>
              <a:rPr lang="ar-EG" dirty="0" smtClean="0">
                <a:sym typeface="Calibri" pitchFamily="34" charset="0"/>
              </a:rPr>
              <a:t>إلا أنها تساعدنا في التعرف على حدوث خطأ ما. </a:t>
            </a:r>
          </a:p>
          <a:p>
            <a:pPr algn="r" rtl="1" eaLnBrk="1" hangingPunct="1">
              <a:buFontTx/>
              <a:buChar char="•"/>
            </a:pPr>
            <a:endParaRPr lang="ar-EG" dirty="0" smtClean="0">
              <a:sym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326" end="3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390" end="4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453" end="5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>
          <a:xfrm>
            <a:off x="1187574" y="836613"/>
            <a:ext cx="7565587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chemeClr val="tx1"/>
                </a:solidFill>
                <a:sym typeface="Calibri" pitchFamily="34" charset="0"/>
              </a:rPr>
              <a:t>نقاط التعلم الرئيسية - علامات إساءة المعاملة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1700213"/>
            <a:ext cx="7898153" cy="4392612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dirty="0" smtClean="0">
                <a:sym typeface="Calibri" pitchFamily="34" charset="0"/>
              </a:rPr>
              <a:t>يجب التحقق من احتمالية حدوث إساءة معاملة إذا ظهر على الطفل:</a:t>
            </a:r>
          </a:p>
          <a:p>
            <a:pPr lvl="1" algn="r" rtl="1" eaLnBrk="1" hangingPunct="1"/>
            <a:r>
              <a:rPr lang="ar-EG" dirty="0" smtClean="0">
                <a:sym typeface="Calibri" pitchFamily="34" charset="0"/>
              </a:rPr>
              <a:t>عدد من العلامات أو </a:t>
            </a:r>
          </a:p>
          <a:p>
            <a:pPr lvl="1" algn="r" rtl="1" eaLnBrk="1" hangingPunct="1"/>
            <a:r>
              <a:rPr lang="ar-EG" dirty="0" smtClean="0">
                <a:sym typeface="Calibri" pitchFamily="34" charset="0"/>
              </a:rPr>
              <a:t>علامة واحدة خطيرة للغاية. </a:t>
            </a:r>
          </a:p>
          <a:p>
            <a:pPr algn="r" rtl="1" eaLnBrk="1" hangingPunct="1">
              <a:spcBef>
                <a:spcPts val="1800"/>
              </a:spcBef>
              <a:buSzPct val="100000"/>
            </a:pPr>
            <a:r>
              <a:rPr lang="ar-EG" b="1" dirty="0" smtClean="0">
                <a:sym typeface="Calibri" pitchFamily="34" charset="0"/>
              </a:rPr>
              <a:t>ماذا تفعل؟  </a:t>
            </a:r>
            <a:r>
              <a:rPr lang="ar-EG" i="1" dirty="0" smtClean="0">
                <a:sym typeface="Calibri" pitchFamily="34" charset="0"/>
              </a:rPr>
              <a:t>‏سنناقش ذلك خلال التدريب</a:t>
            </a: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ym typeface="Calibri" pitchFamily="34" charset="0"/>
              </a:rPr>
              <a:t>عليك تقبل</a:t>
            </a:r>
            <a:r>
              <a:rPr lang="ar-EG" dirty="0" smtClean="0">
                <a:sym typeface="Calibri" pitchFamily="34" charset="0"/>
              </a:rPr>
              <a:t> ما يمكن أن يحدث حتى ولو وجدته صعبًا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ابحث عن المزيد من الأدلة بعناية وبشكل حساس (</a:t>
            </a:r>
            <a:r>
              <a:rPr lang="ar-EG" b="1" dirty="0" smtClean="0">
                <a:sym typeface="Calibri" pitchFamily="34" charset="0"/>
              </a:rPr>
              <a:t>تقييم</a:t>
            </a:r>
            <a:r>
              <a:rPr lang="ar-EG" dirty="0" smtClean="0">
                <a:sym typeface="Calibri" pitchFamily="34" charset="0"/>
              </a:rPr>
              <a:t>)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ادرس </a:t>
            </a:r>
            <a:r>
              <a:rPr lang="ar-EG" b="1" dirty="0" smtClean="0">
                <a:sym typeface="Calibri" pitchFamily="34" charset="0"/>
              </a:rPr>
              <a:t>المخاطر</a:t>
            </a:r>
            <a:r>
              <a:rPr lang="ar-EG" dirty="0" smtClean="0">
                <a:sym typeface="Calibri" pitchFamily="34" charset="0"/>
              </a:rPr>
              <a:t> بعناية ولا تتردد في اتخاذ الإجراءات اللازمة إذا كان </a:t>
            </a:r>
            <a:br>
              <a:rPr lang="ar-EG" dirty="0" smtClean="0">
                <a:sym typeface="Calibri" pitchFamily="34" charset="0"/>
              </a:rPr>
            </a:br>
            <a:r>
              <a:rPr lang="ar-EG" dirty="0" smtClean="0">
                <a:sym typeface="Calibri" pitchFamily="34" charset="0"/>
              </a:rPr>
              <a:t>الطفل يواجه مخاطر</a:t>
            </a: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ym typeface="Calibri" pitchFamily="34" charset="0"/>
              </a:rPr>
              <a:t>العمل مع الآخرين </a:t>
            </a:r>
            <a:r>
              <a:rPr lang="ar-EG" dirty="0" smtClean="0">
                <a:sym typeface="Calibri" pitchFamily="34" charset="0"/>
              </a:rPr>
              <a:t>(مثل أخصائيي الصحة) بحيث يمكنهم التعرف على العلامات ومشاركة المعلومات عند الحاجة (مبادئ إدارة الحالات)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14" end="1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78" end="2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32" end="2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97" end="3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69" end="4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6125" y="4797425"/>
            <a:ext cx="7772400" cy="1362075"/>
          </a:xfrm>
        </p:spPr>
        <p:txBody>
          <a:bodyPr/>
          <a:lstStyle/>
          <a:p>
            <a:pPr algn="ctr" eaLnBrk="1" hangingPunct="1">
              <a:buSzPct val="100000"/>
            </a:pPr>
            <a:r>
              <a:rPr lang="ar-EG" cap="none" smtClean="0">
                <a:solidFill>
                  <a:srgbClr val="000000"/>
                </a:solidFill>
                <a:sym typeface="Calibri" pitchFamily="34" charset="0"/>
              </a:rPr>
              <a:t>تمرين اختياري</a:t>
            </a:r>
          </a:p>
        </p:txBody>
      </p:sp>
      <p:sp>
        <p:nvSpPr>
          <p:cNvPr id="65539" name="Text Placeholder 2"/>
          <p:cNvSpPr>
            <a:spLocks noGrp="1"/>
          </p:cNvSpPr>
          <p:nvPr>
            <p:ph type="body" idx="1"/>
          </p:nvPr>
        </p:nvSpPr>
        <p:spPr>
          <a:xfrm>
            <a:off x="746125" y="3230563"/>
            <a:ext cx="7772400" cy="1500187"/>
          </a:xfrm>
        </p:spPr>
        <p:txBody>
          <a:bodyPr/>
          <a:lstStyle/>
          <a:p>
            <a:pPr algn="ctr" eaLnBrk="1" hangingPunct="1"/>
            <a:r>
              <a:rPr lang="ar-EG" sz="4000" b="1" dirty="0" smtClean="0">
                <a:solidFill>
                  <a:srgbClr val="000000"/>
                </a:solidFill>
                <a:sym typeface="Calibri" pitchFamily="34" charset="0"/>
              </a:rPr>
              <a:t>أنظمة العدالة</a:t>
            </a:r>
          </a:p>
        </p:txBody>
      </p:sp>
      <p:pic>
        <p:nvPicPr>
          <p:cNvPr id="6451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9688" y="981075"/>
            <a:ext cx="4105275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61653" y="3727450"/>
            <a:ext cx="2023310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 algn="l" rtl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rtl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rtl="1">
              <a:buSzPct val="100000"/>
            </a:pPr>
            <a:r>
              <a:rPr lang="ar-EG" sz="1000" smtClean="0">
                <a:solidFill>
                  <a:srgbClr val="FFFFFF"/>
                </a:solidFill>
                <a:latin typeface="Arial" pitchFamily="34" charset="0"/>
                <a:sym typeface="Calibri" pitchFamily="34" charset="0"/>
              </a:rPr>
              <a:t>صورة: منظمة إنقاذ الطفولة، ديفيد ماجنوسون</a:t>
            </a:r>
            <a:endParaRPr lang="ar-EG" sz="1000">
              <a:solidFill>
                <a:srgbClr val="FFFFFF"/>
              </a:solidFill>
              <a:latin typeface="Arial" pitchFamily="34" charset="0"/>
              <a:sym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استخدام أنظمة العدالة في إدارة الحالة:</a:t>
            </a:r>
          </a:p>
        </p:txBody>
      </p:sp>
      <p:sp>
        <p:nvSpPr>
          <p:cNvPr id="65540" name="TextBox 1"/>
          <p:cNvSpPr txBox="1">
            <a:spLocks noChangeArrowheads="1"/>
          </p:cNvSpPr>
          <p:nvPr/>
        </p:nvSpPr>
        <p:spPr bwMode="auto">
          <a:xfrm>
            <a:off x="7211036" y="1844675"/>
            <a:ext cx="16097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rtl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rtl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rtl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rtl="1">
              <a:buSzPct val="100000"/>
            </a:pPr>
            <a:r>
              <a:rPr lang="ar-EG" sz="2400" b="1" dirty="0" smtClean="0">
                <a:solidFill>
                  <a:srgbClr val="000000"/>
                </a:solidFill>
                <a:latin typeface="Arial" pitchFamily="34" charset="0"/>
                <a:ea typeface="MS PGothic" pitchFamily="34" charset="-128"/>
                <a:sym typeface="Calibri" pitchFamily="34" charset="0"/>
              </a:rPr>
              <a:t>الحقوق كعلاقة</a:t>
            </a:r>
            <a:endParaRPr lang="ar-EG" sz="2400" b="1" dirty="0">
              <a:solidFill>
                <a:srgbClr val="000000"/>
              </a:solidFill>
              <a:latin typeface="Arial" pitchFamily="34" charset="0"/>
              <a:ea typeface="MS PGothic" pitchFamily="34" charset="-128"/>
              <a:sym typeface="Calibri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187450" y="2133600"/>
            <a:ext cx="6662738" cy="3667125"/>
            <a:chOff x="1187450" y="2133600"/>
            <a:chExt cx="6662738" cy="3667125"/>
          </a:xfrm>
        </p:grpSpPr>
        <p:pic>
          <p:nvPicPr>
            <p:cNvPr id="12" name="Content Placeholder 3" descr="F2S1-rightsAndResponsibilities.png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6516"/>
            <a:stretch>
              <a:fillRect/>
            </a:stretch>
          </p:blipFill>
          <p:spPr bwMode="auto">
            <a:xfrm>
              <a:off x="1187450" y="2133600"/>
              <a:ext cx="6662738" cy="36671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</p:pic>
        <p:sp>
          <p:nvSpPr>
            <p:cNvPr id="14" name="Rectangle 13"/>
            <p:cNvSpPr/>
            <p:nvPr/>
          </p:nvSpPr>
          <p:spPr bwMode="auto">
            <a:xfrm>
              <a:off x="3348038" y="2924175"/>
              <a:ext cx="2160587" cy="36036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r>
                <a:rPr lang="ar-EG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يفي </a:t>
              </a:r>
              <a:r>
                <a:rPr lang="ar-SA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بالمسؤولية</a:t>
              </a:r>
              <a:r>
                <a:rPr lang="ar-SA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ar-SA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تجاه</a:t>
              </a:r>
              <a:endParaRPr lang="en-US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 bwMode="auto">
            <a:xfrm>
              <a:off x="3203575" y="4652963"/>
              <a:ext cx="2160588" cy="36036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r>
                <a:rPr lang="ar-EG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يطلب </a:t>
              </a:r>
              <a:r>
                <a:rPr lang="ar-SA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الحقوق</a:t>
              </a:r>
              <a:r>
                <a:rPr lang="ar-SA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ar-SA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من</a:t>
              </a:r>
              <a:endParaRPr lang="en-US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 bwMode="auto">
            <a:xfrm>
              <a:off x="5724525" y="3789363"/>
              <a:ext cx="1368425" cy="358775"/>
            </a:xfrm>
            <a:prstGeom prst="rect">
              <a:avLst/>
            </a:prstGeom>
            <a:solidFill>
              <a:srgbClr val="F8DB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r>
                <a:rPr lang="ar-SA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صاحب الحق </a:t>
              </a:r>
              <a:endParaRPr lang="en-U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 bwMode="auto">
            <a:xfrm>
              <a:off x="1619250" y="3833813"/>
              <a:ext cx="1584325" cy="360362"/>
            </a:xfrm>
            <a:prstGeom prst="rect">
              <a:avLst/>
            </a:prstGeom>
            <a:solidFill>
              <a:srgbClr val="F8DB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>
                <a:defRPr/>
              </a:pPr>
              <a:r>
                <a:rPr lang="ar-SA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المكلف بالمسؤولية</a:t>
              </a:r>
              <a:endParaRPr lang="en-U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84478" y="836613"/>
            <a:ext cx="8641259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sz="2900" b="1" dirty="0" smtClean="0">
                <a:solidFill>
                  <a:srgbClr val="000000"/>
                </a:solidFill>
                <a:sym typeface="Calibri" pitchFamily="34" charset="0"/>
              </a:rPr>
              <a:t>مواد حماية الطفل الرئيسية في اتفاقية الأمم المتحدة بشأن حقوق الطفل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0874" y="1700213"/>
            <a:ext cx="8424863" cy="4392612"/>
          </a:xfrm>
        </p:spPr>
        <p:txBody>
          <a:bodyPr/>
          <a:lstStyle/>
          <a:p>
            <a:pPr marL="720000" indent="-720000" algn="r" rtl="1" eaLnBrk="1" hangingPunct="1">
              <a:buSzPct val="100000"/>
              <a:tabLst>
                <a:tab pos="900000" algn="l"/>
              </a:tabLst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9	انفصال الأسرة</a:t>
            </a:r>
          </a:p>
          <a:p>
            <a:pPr marL="720000" indent="-720000" algn="r" rtl="1" eaLnBrk="1" hangingPunct="1">
              <a:buSzPct val="100000"/>
              <a:tabLst>
                <a:tab pos="900000" algn="l"/>
              </a:tabLst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10	إعادة لم شمل الأسرة عبر الحدود </a:t>
            </a:r>
          </a:p>
          <a:p>
            <a:pPr marL="720000" indent="-720000" algn="r" rtl="1" eaLnBrk="1" hangingPunct="1">
              <a:buSzPct val="100000"/>
              <a:tabLst>
                <a:tab pos="900000" algn="l"/>
              </a:tabLst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11	النقل غير المشروع للأطفال </a:t>
            </a:r>
          </a:p>
          <a:p>
            <a:pPr marL="720000" indent="-720000" algn="r" rtl="1" eaLnBrk="1" hangingPunct="1">
              <a:buSzPct val="100000"/>
              <a:tabLst>
                <a:tab pos="900000" algn="l"/>
              </a:tabLst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16	الحق في الحفاظ على الخصوصية والشرف والسمعة</a:t>
            </a:r>
          </a:p>
          <a:p>
            <a:pPr marL="720000" indent="-720000" algn="r" rtl="1" eaLnBrk="1" hangingPunct="1">
              <a:buSzPct val="100000"/>
              <a:tabLst>
                <a:tab pos="900000" algn="l"/>
              </a:tabLst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19	الحماية من العنف أو الظلم أو الإيذاء أو الإهمال أو الاستغلال </a:t>
            </a:r>
          </a:p>
          <a:p>
            <a:pPr marL="720000" indent="-720000" algn="r" rtl="1" eaLnBrk="1" hangingPunct="1">
              <a:buSzPct val="100000"/>
              <a:tabLst>
                <a:tab pos="900000" algn="l"/>
              </a:tabLst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20	الرعاية البديلة </a:t>
            </a:r>
          </a:p>
          <a:p>
            <a:pPr marL="720000" indent="-720000" algn="r" rtl="1" eaLnBrk="1" hangingPunct="1">
              <a:buSzPct val="100000"/>
              <a:tabLst>
                <a:tab pos="900000" algn="l"/>
              </a:tabLst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21	التبني</a:t>
            </a:r>
          </a:p>
          <a:p>
            <a:pPr marL="720000" indent="-720000" algn="r" rtl="1" eaLnBrk="1" hangingPunct="1">
              <a:buSzPct val="100000"/>
              <a:tabLst>
                <a:tab pos="900000" algn="l"/>
              </a:tabLst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22	الأطفال اللاجئون </a:t>
            </a:r>
          </a:p>
          <a:p>
            <a:pPr marL="720000" indent="-720000" algn="r" rtl="1" eaLnBrk="1" hangingPunct="1">
              <a:buSzPct val="100000"/>
              <a:tabLst>
                <a:tab pos="900000" algn="l"/>
              </a:tabLst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23	الأطفال المعاقون			</a:t>
            </a:r>
            <a:r>
              <a:rPr lang="ar-EG" i="1" dirty="0" smtClean="0">
                <a:solidFill>
                  <a:srgbClr val="000000"/>
                </a:solidFill>
                <a:sym typeface="Calibri" pitchFamily="34" charset="0"/>
              </a:rPr>
              <a:t>(‏يُتبع)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</a:t>
            </a: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itle 1"/>
          <p:cNvSpPr>
            <a:spLocks noGrp="1"/>
          </p:cNvSpPr>
          <p:nvPr>
            <p:ph type="title"/>
          </p:nvPr>
        </p:nvSpPr>
        <p:spPr>
          <a:xfrm>
            <a:off x="121487" y="692696"/>
            <a:ext cx="8604250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sz="2900" b="1" dirty="0" smtClean="0">
                <a:solidFill>
                  <a:srgbClr val="000000"/>
                </a:solidFill>
                <a:sym typeface="Calibri" pitchFamily="34" charset="0"/>
              </a:rPr>
              <a:t>مواد حماية الطفل الرئيسية في اتفاقية الأمم المتحدة بشأن حقوق الطفل</a:t>
            </a:r>
          </a:p>
        </p:txBody>
      </p:sp>
      <p:sp>
        <p:nvSpPr>
          <p:cNvPr id="68611" name="Content Placeholder 2"/>
          <p:cNvSpPr>
            <a:spLocks noGrp="1"/>
          </p:cNvSpPr>
          <p:nvPr>
            <p:ph idx="1"/>
          </p:nvPr>
        </p:nvSpPr>
        <p:spPr>
          <a:xfrm>
            <a:off x="372312" y="1412776"/>
            <a:ext cx="8353425" cy="4608512"/>
          </a:xfrm>
        </p:spPr>
        <p:txBody>
          <a:bodyPr/>
          <a:lstStyle/>
          <a:p>
            <a:pPr marL="720000" indent="-720000" algn="r" rtl="1" eaLnBrk="1" hangingPunct="1">
              <a:buSzPct val="100000"/>
              <a:tabLst>
                <a:tab pos="1800000" algn="l"/>
              </a:tabLst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24	الممارسات الضارة </a:t>
            </a:r>
          </a:p>
          <a:p>
            <a:pPr marL="720000" indent="-720000" algn="r" rtl="1" eaLnBrk="1" hangingPunct="1">
              <a:buSzPct val="100000"/>
              <a:tabLst>
                <a:tab pos="1800000" algn="l"/>
              </a:tabLst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25	المراجعة الدورية للعناية البديلة</a:t>
            </a:r>
          </a:p>
          <a:p>
            <a:pPr marL="720000" indent="-720000" algn="r" rtl="1" eaLnBrk="1" hangingPunct="1">
              <a:buSzPct val="100000"/>
              <a:tabLst>
                <a:tab pos="1800000" algn="l"/>
              </a:tabLst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32	الاستغلال الاقتصادي</a:t>
            </a:r>
          </a:p>
          <a:p>
            <a:pPr marL="720000" indent="-720000" algn="r" rtl="1" eaLnBrk="1" hangingPunct="1">
              <a:buSzPct val="100000"/>
              <a:tabLst>
                <a:tab pos="1800000" algn="l"/>
              </a:tabLst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34	الإساءة الجنسية والاستغلال الجنسي.</a:t>
            </a:r>
          </a:p>
          <a:p>
            <a:pPr marL="720000" indent="-720000" algn="r" rtl="1" eaLnBrk="1" hangingPunct="1">
              <a:buSzPct val="100000"/>
              <a:tabLst>
                <a:tab pos="1800000" algn="l"/>
              </a:tabLst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35	اختطاف الأطفال أو بيعهم أو الاتجار بهم</a:t>
            </a:r>
          </a:p>
          <a:p>
            <a:pPr marL="720000" indent="-720000" algn="r" rtl="1" eaLnBrk="1" hangingPunct="1">
              <a:buSzPct val="100000"/>
              <a:tabLst>
                <a:tab pos="1800000" algn="l"/>
              </a:tabLst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36	أشكال الاستغلال</a:t>
            </a:r>
            <a:r>
              <a:rPr lang="ar-EG" dirty="0">
                <a:solidFill>
                  <a:srgbClr val="000000"/>
                </a:solidFill>
                <a:sym typeface="Calibri" pitchFamily="34" charset="0"/>
              </a:rPr>
              <a:t>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الأخرى</a:t>
            </a:r>
          </a:p>
          <a:p>
            <a:pPr marL="720000" indent="-720000" algn="r" rtl="1" eaLnBrk="1" hangingPunct="1">
              <a:buSzPct val="100000"/>
              <a:tabLst>
                <a:tab pos="1800000" algn="l"/>
              </a:tabLst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37	قضاء الأحداث والحماية من التعذيب وغيره من ضروب المعاملة أو العقوبة القاسية أو اللاإنسانية أو المهينة</a:t>
            </a:r>
          </a:p>
          <a:p>
            <a:pPr marL="720000" indent="-720000" algn="r" rtl="1" eaLnBrk="1" hangingPunct="1">
              <a:buSzPct val="100000"/>
              <a:tabLst>
                <a:tab pos="1800000" algn="l"/>
              </a:tabLst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38	الحماية في النزاع المسلح</a:t>
            </a:r>
          </a:p>
          <a:p>
            <a:pPr marL="720000" indent="-720000" algn="r" rtl="1" eaLnBrk="1" hangingPunct="1">
              <a:buSzPct val="100000"/>
              <a:tabLst>
                <a:tab pos="1800000" algn="l"/>
              </a:tabLst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39	الاسترجاع وإعادة الإدماج</a:t>
            </a:r>
          </a:p>
          <a:p>
            <a:pPr marL="720000" indent="-720000" algn="r" rtl="1" eaLnBrk="1" hangingPunct="1">
              <a:buSzPct val="100000"/>
              <a:tabLst>
                <a:tab pos="1800000" algn="l"/>
              </a:tabLst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40	الأطفال الخارجين على القانون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itle 1"/>
          <p:cNvSpPr>
            <a:spLocks noGrp="1"/>
          </p:cNvSpPr>
          <p:nvPr>
            <p:ph type="title"/>
          </p:nvPr>
        </p:nvSpPr>
        <p:spPr>
          <a:xfrm>
            <a:off x="516774" y="836613"/>
            <a:ext cx="82089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sym typeface="Calibri" pitchFamily="34" charset="0"/>
              </a:rPr>
              <a:t>أطر الحقوق الأساسية الأخرى: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0874" y="1700213"/>
            <a:ext cx="8424863" cy="4392612"/>
          </a:xfrm>
        </p:spPr>
        <p:txBody>
          <a:bodyPr/>
          <a:lstStyle/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البروتوكولات الاختيارية لاتفاقية الأمم المتحدة بشأن حقوق الطفل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اتفاقيات منظمة العمل الدولية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القانون الإنساني (اتفاقيات جنيف وقوانين الحرب - حماية الأطفال المعوقين والأطفال المرتبطين بالقوات المتحاربة)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قانون اللاجئين (حماية الأطفال اللاجئين)</a:t>
            </a: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أطر حقوق الإنسان الأساسية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الإعلان العالمي لحقوق الإنسان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اتفاقية مناهضة التعذيب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الميثاق الدولي بشأن بالحقوق الاقتصادية والاجتماعية والثقافية</a:t>
            </a:r>
          </a:p>
          <a:p>
            <a:pPr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>
          <a:xfrm>
            <a:off x="300874" y="836613"/>
            <a:ext cx="84248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sz="2800" b="1" dirty="0" smtClean="0">
                <a:solidFill>
                  <a:srgbClr val="000000"/>
                </a:solidFill>
                <a:sym typeface="Calibri" pitchFamily="34" charset="0"/>
              </a:rPr>
              <a:t>أين يتم تحديد المسؤوليات المتعلقة بحقوق الطفل؟ </a:t>
            </a:r>
          </a:p>
        </p:txBody>
      </p:sp>
      <p:sp>
        <p:nvSpPr>
          <p:cNvPr id="70659" name="Content Placeholder 2"/>
          <p:cNvSpPr>
            <a:spLocks noGrp="1"/>
          </p:cNvSpPr>
          <p:nvPr>
            <p:ph idx="1"/>
          </p:nvPr>
        </p:nvSpPr>
        <p:spPr>
          <a:xfrm>
            <a:off x="1187624" y="1700213"/>
            <a:ext cx="7538113" cy="4392612"/>
          </a:xfrm>
        </p:spPr>
        <p:txBody>
          <a:bodyPr/>
          <a:lstStyle/>
          <a:p>
            <a:pPr marL="0" indent="0" algn="r" rtl="1" eaLnBrk="1" hangingPunct="1">
              <a:buSzPct val="100000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المادة 5 من اتفاقية الأمم المتحدة بشأن حقوق الطفل: يتعين على الدول الأطراف احترام مسؤوليات وحقوق وواجبات كل من:</a:t>
            </a: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الوالدين (أو عند الاقتضاء أعضاء الأسرة الممتدة أو المجتمع حسب العرف المحلي) </a:t>
            </a:r>
            <a:r>
              <a:rPr lang="ar-EG" i="1" dirty="0" smtClean="0">
                <a:solidFill>
                  <a:srgbClr val="000000"/>
                </a:solidFill>
                <a:sym typeface="Calibri" pitchFamily="34" charset="0"/>
              </a:rPr>
              <a:t>‏أو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الأوصياء الشرعيين/المسؤولين القانونيين الآخرين عن الطفل</a:t>
            </a:r>
          </a:p>
          <a:p>
            <a:pPr algn="r" rtl="1" eaLnBrk="1" hangingPunct="1">
              <a:buFontTx/>
              <a:buChar char="•"/>
            </a:pPr>
            <a:endParaRPr lang="ar-EG" b="1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لتوفير التوجيه والإرشاد الملائمين عند ممارسة الأطفال لحقوقهم بطريقة تتفق مع قدرات الطفل المتطورة.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itle 1"/>
          <p:cNvSpPr>
            <a:spLocks noGrp="1"/>
          </p:cNvSpPr>
          <p:nvPr>
            <p:ph type="title"/>
          </p:nvPr>
        </p:nvSpPr>
        <p:spPr>
          <a:xfrm>
            <a:off x="322883" y="836613"/>
            <a:ext cx="8394047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sz="2800" b="1" dirty="0" smtClean="0">
                <a:solidFill>
                  <a:srgbClr val="000000"/>
                </a:solidFill>
                <a:sym typeface="Calibri" pitchFamily="34" charset="0"/>
              </a:rPr>
              <a:t>أهمية المسؤولية الأبوية بالنسبة لإدارة </a:t>
            </a:r>
            <a:r>
              <a:rPr lang="ar-EG" sz="2800" b="1" dirty="0" smtClean="0">
                <a:solidFill>
                  <a:srgbClr val="000000"/>
                </a:solidFill>
                <a:sym typeface="Calibri" pitchFamily="34" charset="0"/>
              </a:rPr>
              <a:t>الحالات </a:t>
            </a:r>
            <a:endParaRPr lang="ar-EG" sz="2800" b="1" dirty="0" smtClean="0">
              <a:solidFill>
                <a:srgbClr val="000000"/>
              </a:solidFill>
              <a:sym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682129" cy="4392612"/>
          </a:xfrm>
        </p:spPr>
        <p:txBody>
          <a:bodyPr/>
          <a:lstStyle/>
          <a:p>
            <a:pPr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>
              <a:spcAft>
                <a:spcPts val="2400"/>
              </a:spcAft>
              <a:buSzPct val="100000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قد تتسبب المشكلات التي تواجه المسؤوليات الأبوية في بروز بعض الشواغل المتعلقة بالحماية.</a:t>
            </a:r>
          </a:p>
          <a:p>
            <a:pPr algn="r" rtl="1" eaLnBrk="1" hangingPunct="1">
              <a:buFont typeface="Wingdings" pitchFamily="2" charset="2"/>
              <a:buChar char="×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قد لا تتمكن الأسر التي تعاني من الضغط الشديد من توفير الدعم الأساسي الذي يحتاجه الأطفال.</a:t>
            </a:r>
          </a:p>
          <a:p>
            <a:pPr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يتمثل النشاط الرئيسي لإدارة الحالات في تقوية قدرة الأبوين على الوفاء بمسؤولياتهم.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>
          <a:xfrm>
            <a:off x="516775" y="692150"/>
            <a:ext cx="8208962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sym typeface="Calibri" pitchFamily="34" charset="0"/>
              </a:rPr>
              <a:t>أنواع القوانين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2312" y="1700213"/>
            <a:ext cx="8353425" cy="4392612"/>
          </a:xfrm>
        </p:spPr>
        <p:txBody>
          <a:bodyPr/>
          <a:lstStyle/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العادات والعرف والتقاليد: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القانون العرفي</a:t>
            </a: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الإطار القانوني الرسمي: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غالبًا ما </a:t>
            </a:r>
            <a:r>
              <a:rPr lang="ar-EG" dirty="0">
                <a:solidFill>
                  <a:srgbClr val="000000"/>
                </a:solidFill>
                <a:sym typeface="Calibri" pitchFamily="34" charset="0"/>
              </a:rPr>
              <a:t>ي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كون سياسات تصاغ بعد ذلك </a:t>
            </a:r>
            <a:br>
              <a:rPr lang="ar-EG" dirty="0" smtClean="0">
                <a:solidFill>
                  <a:srgbClr val="000000"/>
                </a:solidFill>
                <a:sym typeface="Calibri" pitchFamily="34" charset="0"/>
              </a:rPr>
            </a:b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في صورة قوانين. </a:t>
            </a: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القانون الجنائي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: إلحاق الضرر بالمجتمع - يقضي بدفع غرامة/السجن</a:t>
            </a: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القانون المدني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: النزاعات الأقل حدة - يقضي عادة بدفع تعويضات</a:t>
            </a: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ويُطبق القانون المدني أحيانًا عبر آليات محلية/تقليدية</a:t>
            </a:r>
          </a:p>
          <a:p>
            <a:pPr algn="r" rtl="1" eaLnBrk="1" hangingPunct="1">
              <a:buFont typeface="Wingdings" pitchFamily="2" charset="2"/>
              <a:buChar char="×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وينبغي عدم استخدام هذا القانون في الأماكن التي ترتكب فيها الجرائم. </a:t>
            </a: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07" end="1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67" end="2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30" end="2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96" end="3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/>
          <a:p>
            <a:pPr algn="ctr" rtl="1" eaLnBrk="1" hangingPunct="1">
              <a:buSzPct val="100000"/>
            </a:pPr>
            <a:r>
              <a:rPr lang="ar-EG" cap="none" dirty="0" smtClean="0">
                <a:solidFill>
                  <a:srgbClr val="000000"/>
                </a:solidFill>
                <a:sym typeface="Calibri" pitchFamily="34" charset="0"/>
              </a:rPr>
              <a:t>التمرين 2 - الجلسة 1</a:t>
            </a:r>
          </a:p>
        </p:txBody>
      </p:sp>
      <p:sp>
        <p:nvSpPr>
          <p:cNvPr id="9219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/>
          <a:lstStyle/>
          <a:p>
            <a:pPr algn="ctr" rtl="1" eaLnBrk="1" hangingPunct="1"/>
            <a:r>
              <a:rPr lang="ar-EG" sz="4000" b="1" dirty="0" smtClean="0">
                <a:solidFill>
                  <a:srgbClr val="000000"/>
                </a:solidFill>
                <a:sym typeface="Calibri" pitchFamily="34" charset="0"/>
              </a:rPr>
              <a:t>استكشاف الطفولة</a:t>
            </a:r>
          </a:p>
          <a:p>
            <a:pPr algn="ctr" rtl="1" eaLnBrk="1" hangingPunct="1"/>
            <a:endParaRPr lang="ar-EG" sz="4000" b="1" dirty="0" smtClean="0">
              <a:solidFill>
                <a:srgbClr val="000000"/>
              </a:solidFill>
              <a:sym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469121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sz="2800" b="1" dirty="0" smtClean="0">
                <a:solidFill>
                  <a:srgbClr val="000000"/>
                </a:solidFill>
                <a:sym typeface="Calibri" pitchFamily="34" charset="0"/>
              </a:rPr>
              <a:t>العمل ضمن الأطر القانونية الرسمية/أنظمة العدالة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0" y="1700213"/>
            <a:ext cx="8185987" cy="4392612"/>
          </a:xfrm>
        </p:spPr>
        <p:txBody>
          <a:bodyPr/>
          <a:lstStyle/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تتألف أنظمة العدالة من: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مجموعة القوانين (الأطر القانونية) </a:t>
            </a: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الهيئات المعنية بإنفاذ القانون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(والتي عادة ما تكون):</a:t>
            </a:r>
          </a:p>
          <a:p>
            <a:pPr lvl="1" algn="r" rtl="1" eaLnBrk="1" hangingPunct="1">
              <a:buFont typeface="Courier New" pitchFamily="49" charset="0"/>
              <a:buChar char="o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الشرطة</a:t>
            </a:r>
          </a:p>
          <a:p>
            <a:pPr lvl="1" algn="r" rtl="1" eaLnBrk="1" hangingPunct="1">
              <a:buFont typeface="Courier New" pitchFamily="49" charset="0"/>
              <a:buChar char="o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المحاكم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(ويمكن أن تصل إلى المناطق الريفية عن طريق المحاكم المتنقلة) </a:t>
            </a:r>
          </a:p>
          <a:p>
            <a:pPr lvl="1" algn="r" rtl="1" eaLnBrk="1" hangingPunct="1">
              <a:buFont typeface="Courier New" pitchFamily="49" charset="0"/>
              <a:buChar char="o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الأسر الإصلاحية </a:t>
            </a:r>
          </a:p>
          <a:p>
            <a:pPr lvl="1" algn="r" rtl="1" eaLnBrk="1" hangingPunct="1">
              <a:buFont typeface="Courier New" pitchFamily="49" charset="0"/>
              <a:buChar char="o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الأنظمة غير الرسمية مثل أولئك الذين يعملون بموجب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القانون العرفي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</a:t>
            </a: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ctr" rtl="1" eaLnBrk="1" hangingPunct="1">
              <a:buSzPct val="100000"/>
            </a:pPr>
            <a:r>
              <a:rPr lang="ar-EG" sz="1800" i="1" dirty="0" smtClean="0">
                <a:solidFill>
                  <a:srgbClr val="000000"/>
                </a:solidFill>
                <a:sym typeface="Calibri" pitchFamily="34" charset="0"/>
              </a:rPr>
              <a:t> المصدر: ‏المعايير الدنيا 14: ‏العدالة من أجل الأطفال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20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27" end="1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86" end="2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09" end="2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itle 1"/>
          <p:cNvSpPr>
            <a:spLocks noGrp="1"/>
          </p:cNvSpPr>
          <p:nvPr>
            <p:ph type="title"/>
          </p:nvPr>
        </p:nvSpPr>
        <p:spPr>
          <a:xfrm>
            <a:off x="173038" y="981075"/>
            <a:ext cx="8545349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sz="2800" b="1" dirty="0" smtClean="0">
                <a:solidFill>
                  <a:srgbClr val="000000"/>
                </a:solidFill>
                <a:sym typeface="Calibri" pitchFamily="34" charset="0"/>
              </a:rPr>
              <a:t>من المرجح أن تشمل مسائل حماية الطفل أنظمة العدالة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0" y="1700213"/>
            <a:ext cx="8185987" cy="4392612"/>
          </a:xfrm>
        </p:spPr>
        <p:txBody>
          <a:bodyPr/>
          <a:lstStyle/>
          <a:p>
            <a:pPr algn="r" rtl="1" eaLnBrk="1" hangingPunct="1">
              <a:buSzPct val="100000"/>
            </a:pPr>
            <a:endParaRPr lang="ar-EG" b="1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1. قضاء الأحداث: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إذا ارتكب الأطفال الجرائم المنصوص عليها في القانون المحلي</a:t>
            </a: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2. الأطفال الذين بحاجة إلى الرعاية والحماية: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المسؤولية الأبوية 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والوصاية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 و</a:t>
            </a: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الإصلاح</a:t>
            </a: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الرعاية: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الاستبعاد والتنسيب</a:t>
            </a: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olidFill>
                  <a:srgbClr val="000000"/>
                </a:solidFill>
                <a:sym typeface="Calibri" pitchFamily="34" charset="0"/>
              </a:rPr>
              <a:t>إساءة المعاملة: </a:t>
            </a: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عند نجاة الأطفال من إساءة المعاملة أو تعرضهم لها. </a:t>
            </a:r>
          </a:p>
          <a:p>
            <a:pPr algn="r" rtl="1" eaLnBrk="1" hangingPunct="1">
              <a:buSzPct val="100000"/>
            </a:pPr>
            <a:endParaRPr lang="ar-EG" sz="1800" dirty="0" smtClean="0">
              <a:solidFill>
                <a:srgbClr val="000000"/>
              </a:solidFill>
              <a:sym typeface="Calibri" pitchFamily="34" charset="0"/>
            </a:endParaRPr>
          </a:p>
          <a:p>
            <a:pPr marL="0" indent="0" algn="r" rtl="1" eaLnBrk="1" hangingPunct="1">
              <a:buSzPct val="100000"/>
            </a:pP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عادة ما يستطيع الأخصائيون الاجتماعيون التابعون للحكومة فحسب القيام بمثل </a:t>
            </a:r>
            <a:br>
              <a:rPr lang="ar-EG" dirty="0" smtClean="0">
                <a:solidFill>
                  <a:srgbClr val="000000"/>
                </a:solidFill>
                <a:sym typeface="Calibri" pitchFamily="34" charset="0"/>
              </a:rPr>
            </a:br>
            <a:r>
              <a:rPr lang="ar-EG" dirty="0" smtClean="0">
                <a:solidFill>
                  <a:srgbClr val="000000"/>
                </a:solidFill>
                <a:sym typeface="Calibri" pitchFamily="34" charset="0"/>
              </a:rPr>
              <a:t>هذه المهام بتقديم الدليل إلى المحكمة.</a:t>
            </a:r>
          </a:p>
          <a:p>
            <a:pPr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sym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47" end="3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690189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chemeClr val="tx1"/>
                </a:solidFill>
                <a:sym typeface="Calibri" pitchFamily="34" charset="0"/>
              </a:rPr>
              <a:t>نقاط التعلم الرئيسية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2883" y="1700213"/>
            <a:ext cx="8402854" cy="4392612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ym typeface="Calibri" pitchFamily="34" charset="0"/>
              </a:rPr>
              <a:t>الحقوق = العلاقة بين صاحب الحق والمكلف بالمسؤولية</a:t>
            </a:r>
          </a:p>
          <a:p>
            <a:pPr algn="r" rtl="1" eaLnBrk="1" hangingPunct="1">
              <a:buSzPct val="100000"/>
            </a:pPr>
            <a:endParaRPr lang="ar-EG" b="1" dirty="0" smtClean="0"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يتحمل الأطفال </a:t>
            </a:r>
            <a:r>
              <a:rPr lang="ar-EG" b="1" dirty="0" smtClean="0">
                <a:sym typeface="Calibri" pitchFamily="34" charset="0"/>
              </a:rPr>
              <a:t>مسؤوليات</a:t>
            </a:r>
            <a:r>
              <a:rPr lang="ar-EG" dirty="0" smtClean="0">
                <a:sym typeface="Calibri" pitchFamily="34" charset="0"/>
              </a:rPr>
              <a:t> فضلاً عن الحقوق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ربما يحتاج أخصائيو الحالات إلى دعم الوالدين حتى يتسنى لهم تلبية مسؤولياتهم</a:t>
            </a:r>
          </a:p>
          <a:p>
            <a:pPr algn="r" rtl="1" eaLnBrk="1" hangingPunct="1">
              <a:buSzPct val="100000"/>
            </a:pPr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SzPct val="100000"/>
            </a:pPr>
            <a:r>
              <a:rPr lang="ar-EG" dirty="0" smtClean="0">
                <a:sym typeface="Calibri" pitchFamily="34" charset="0"/>
              </a:rPr>
              <a:t>عند العمل مع أنظمة العدالة، </a:t>
            </a:r>
            <a:r>
              <a:rPr lang="ar-EG" b="1" dirty="0" smtClean="0">
                <a:sym typeface="Calibri" pitchFamily="34" charset="0"/>
              </a:rPr>
              <a:t>فمن الأهمية بمكان الدراية بما يلي</a:t>
            </a:r>
            <a:r>
              <a:rPr lang="ar-EG" dirty="0" smtClean="0">
                <a:sym typeface="Calibri" pitchFamily="34" charset="0"/>
              </a:rPr>
              <a:t>: </a:t>
            </a: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ym typeface="Calibri" pitchFamily="34" charset="0"/>
              </a:rPr>
              <a:t>أنواع</a:t>
            </a:r>
            <a:r>
              <a:rPr lang="ar-EG" dirty="0" smtClean="0">
                <a:sym typeface="Calibri" pitchFamily="34" charset="0"/>
              </a:rPr>
              <a:t> القوانين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مم يتألف </a:t>
            </a:r>
            <a:r>
              <a:rPr lang="ar-EG" b="1" dirty="0" smtClean="0">
                <a:sym typeface="Calibri" pitchFamily="34" charset="0"/>
              </a:rPr>
              <a:t>نظام العدالة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من المرجح أن تشمل </a:t>
            </a:r>
            <a:r>
              <a:rPr lang="ar-EG" b="1" dirty="0" smtClean="0">
                <a:sym typeface="Calibri" pitchFamily="34" charset="0"/>
              </a:rPr>
              <a:t>شؤون حماية الطفل </a:t>
            </a:r>
            <a:r>
              <a:rPr lang="ar-EG" dirty="0" smtClean="0">
                <a:sym typeface="Calibri" pitchFamily="34" charset="0"/>
              </a:rPr>
              <a:t>أنظمة العدالة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682129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sym typeface="Calibri" pitchFamily="34" charset="0"/>
              </a:rPr>
              <a:t>نتائج التعلم الخاصة بالجلسة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47664" y="1700213"/>
            <a:ext cx="7178073" cy="4392612"/>
          </a:xfrm>
        </p:spPr>
        <p:txBody>
          <a:bodyPr/>
          <a:lstStyle/>
          <a:p>
            <a:pPr algn="r" rtl="1" eaLnBrk="1" hangingPunct="1">
              <a:buFontTx/>
              <a:buChar char="•"/>
            </a:pPr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تعريف حماية الطفل ومعرفة </a:t>
            </a:r>
            <a:r>
              <a:rPr lang="ar-EG" dirty="0" smtClean="0">
                <a:sym typeface="Calibri" pitchFamily="34" charset="0"/>
              </a:rPr>
              <a:t>كيف </a:t>
            </a:r>
            <a:r>
              <a:rPr lang="ar-EG" dirty="0" smtClean="0">
                <a:sym typeface="Calibri" pitchFamily="34" charset="0"/>
              </a:rPr>
              <a:t>قد تختلف شواغل الحماية في حالات الطوارئ.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ym typeface="Calibri" pitchFamily="34" charset="0"/>
              </a:rPr>
              <a:t>سرد علامات </a:t>
            </a:r>
            <a:r>
              <a:rPr lang="ar-EG" dirty="0" smtClean="0">
                <a:sym typeface="Calibri" pitchFamily="34" charset="0"/>
              </a:rPr>
              <a:t>إساءة معاملة </a:t>
            </a:r>
            <a:r>
              <a:rPr lang="ar-EG" dirty="0" smtClean="0">
                <a:sym typeface="Calibri" pitchFamily="34" charset="0"/>
              </a:rPr>
              <a:t>الأطفال </a:t>
            </a:r>
            <a:r>
              <a:rPr lang="ar-EG" dirty="0" smtClean="0">
                <a:sym typeface="Calibri" pitchFamily="34" charset="0"/>
              </a:rPr>
              <a:t>واستغلالهم وإهمالهم وتعريضهم للعنف.</a:t>
            </a:r>
          </a:p>
          <a:p>
            <a:pPr algn="r" rtl="1" eaLnBrk="1" hangingPunct="1">
              <a:buFontTx/>
              <a:buChar char="•"/>
            </a:pPr>
            <a:r>
              <a:rPr lang="ar-EG" i="1" dirty="0" smtClean="0">
                <a:sym typeface="Calibri" pitchFamily="34" charset="0"/>
              </a:rPr>
              <a:t>ربط حقوق الأطفال بنظام العدالة والتمكن من شرح كيفية استخدام أنظمة العدالة في إدارة الحالات.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itle 1"/>
          <p:cNvSpPr>
            <a:spLocks noGrp="1"/>
          </p:cNvSpPr>
          <p:nvPr>
            <p:ph type="title"/>
          </p:nvPr>
        </p:nvSpPr>
        <p:spPr>
          <a:xfrm>
            <a:off x="1043609" y="836613"/>
            <a:ext cx="7690914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chemeClr val="tx1"/>
                </a:solidFill>
                <a:sym typeface="Calibri" pitchFamily="34" charset="0"/>
              </a:rPr>
              <a:t>الأسس: خاتمة الوحدة</a:t>
            </a:r>
          </a:p>
        </p:txBody>
      </p:sp>
      <p:sp>
        <p:nvSpPr>
          <p:cNvPr id="78851" name="Content Placeholder 2"/>
          <p:cNvSpPr>
            <a:spLocks noGrp="1"/>
          </p:cNvSpPr>
          <p:nvPr>
            <p:ph idx="1"/>
          </p:nvPr>
        </p:nvSpPr>
        <p:spPr>
          <a:xfrm>
            <a:off x="467544" y="1700213"/>
            <a:ext cx="8258193" cy="4392612"/>
          </a:xfrm>
        </p:spPr>
        <p:txBody>
          <a:bodyPr/>
          <a:lstStyle/>
          <a:p>
            <a:pPr marL="0" indent="0" algn="r" rtl="1" eaLnBrk="1" hangingPunct="1"/>
            <a:r>
              <a:rPr lang="ar-EG" dirty="0" smtClean="0">
                <a:sym typeface="Calibri" pitchFamily="34" charset="0"/>
              </a:rPr>
              <a:t>الأطفال ليسوا بالغين صغار: </a:t>
            </a:r>
            <a:r>
              <a:rPr lang="ar-EG" dirty="0" smtClean="0">
                <a:sym typeface="Calibri" pitchFamily="34" charset="0"/>
              </a:rPr>
              <a:t>قد </a:t>
            </a:r>
            <a:r>
              <a:rPr lang="ar-EG" dirty="0" smtClean="0">
                <a:sym typeface="Calibri" pitchFamily="34" charset="0"/>
              </a:rPr>
              <a:t>يكونون </a:t>
            </a:r>
            <a:r>
              <a:rPr lang="ar-EG" b="1" dirty="0" smtClean="0">
                <a:sym typeface="Calibri" pitchFamily="34" charset="0"/>
              </a:rPr>
              <a:t>عرضة لإساءة المعاملة </a:t>
            </a:r>
            <a:r>
              <a:rPr lang="ar-EG" dirty="0" smtClean="0">
                <a:sym typeface="Calibri" pitchFamily="34" charset="0"/>
              </a:rPr>
              <a:t>نظرًا لعدم نضجهم وتبعيتهم، ولكن لديهم أيضًا نقاط قوة </a:t>
            </a:r>
            <a:r>
              <a:rPr lang="ar-EG" b="1" dirty="0" smtClean="0">
                <a:sym typeface="Calibri" pitchFamily="34" charset="0"/>
              </a:rPr>
              <a:t>ومرونة كبيرة</a:t>
            </a:r>
            <a:r>
              <a:rPr lang="ar-EG" dirty="0" smtClean="0">
                <a:sym typeface="Calibri" pitchFamily="34" charset="0"/>
              </a:rPr>
              <a:t> إذا </a:t>
            </a:r>
            <a:r>
              <a:rPr lang="ar-EG" dirty="0" smtClean="0">
                <a:sym typeface="Calibri" pitchFamily="34" charset="0"/>
              </a:rPr>
              <a:t>أتيح لهم </a:t>
            </a:r>
            <a:r>
              <a:rPr lang="ar-EG" dirty="0" smtClean="0">
                <a:sym typeface="Calibri" pitchFamily="34" charset="0"/>
              </a:rPr>
              <a:t>النمو </a:t>
            </a:r>
            <a:r>
              <a:rPr lang="ar-EG" dirty="0" smtClean="0">
                <a:sym typeface="Calibri" pitchFamily="34" charset="0"/>
              </a:rPr>
              <a:t>بشكل صحيح.</a:t>
            </a:r>
          </a:p>
          <a:p>
            <a:pPr marL="0" indent="0" algn="r" rtl="1" eaLnBrk="1" hangingPunct="1"/>
            <a:endParaRPr lang="ar-EG" dirty="0" smtClean="0">
              <a:sym typeface="Calibri" pitchFamily="34" charset="0"/>
            </a:endParaRPr>
          </a:p>
          <a:p>
            <a:pPr marL="0" indent="0" algn="r" rtl="1" eaLnBrk="1" hangingPunct="1"/>
            <a:r>
              <a:rPr lang="ar-EG" dirty="0" smtClean="0">
                <a:sym typeface="Calibri" pitchFamily="34" charset="0"/>
              </a:rPr>
              <a:t>يعيش الأطفال في </a:t>
            </a:r>
            <a:r>
              <a:rPr lang="ar-EG" b="1" dirty="0" smtClean="0">
                <a:sym typeface="Calibri" pitchFamily="34" charset="0"/>
              </a:rPr>
              <a:t>بيئة وقائية </a:t>
            </a:r>
            <a:r>
              <a:rPr lang="ar-EG" dirty="0" smtClean="0">
                <a:sym typeface="Calibri" pitchFamily="34" charset="0"/>
              </a:rPr>
              <a:t>تتعدد فيها الجهات الفاعلة المنوطة </a:t>
            </a:r>
            <a:r>
              <a:rPr lang="ar-EG" b="1" dirty="0" smtClean="0">
                <a:sym typeface="Calibri" pitchFamily="34" charset="0"/>
              </a:rPr>
              <a:t>بمسؤوليات</a:t>
            </a:r>
            <a:r>
              <a:rPr lang="ar-EG" dirty="0" smtClean="0">
                <a:sym typeface="Calibri" pitchFamily="34" charset="0"/>
              </a:rPr>
              <a:t> حمايتهم ورعايتهم وتوفير كافة حقوقهم.</a:t>
            </a:r>
          </a:p>
          <a:p>
            <a:pPr marL="0" indent="0" algn="r" rtl="1" eaLnBrk="1" hangingPunct="1"/>
            <a:endParaRPr lang="ar-EG" dirty="0" smtClean="0">
              <a:sym typeface="Calibri" pitchFamily="34" charset="0"/>
            </a:endParaRPr>
          </a:p>
          <a:p>
            <a:pPr marL="0" indent="0" algn="r" rtl="1" eaLnBrk="1" hangingPunct="1"/>
            <a:r>
              <a:rPr lang="ar-EG" dirty="0" smtClean="0">
                <a:sym typeface="Calibri" pitchFamily="34" charset="0"/>
              </a:rPr>
              <a:t>يحتاج أخصائيو الحالات إلى التركيز على </a:t>
            </a:r>
            <a:r>
              <a:rPr lang="ar-EG" dirty="0" smtClean="0">
                <a:sym typeface="Calibri" pitchFamily="34" charset="0"/>
              </a:rPr>
              <a:t>الحد من </a:t>
            </a:r>
            <a:r>
              <a:rPr lang="ar-EG" dirty="0" smtClean="0">
                <a:sym typeface="Calibri" pitchFamily="34" charset="0"/>
              </a:rPr>
              <a:t>تعرض الأطفال الضعفاء إلى المخاطر </a:t>
            </a:r>
            <a:r>
              <a:rPr lang="ar-EG" dirty="0" smtClean="0">
                <a:sym typeface="Calibri" pitchFamily="34" charset="0"/>
              </a:rPr>
              <a:t>والعمل </a:t>
            </a:r>
            <a:r>
              <a:rPr lang="ar-EG" dirty="0" smtClean="0">
                <a:sym typeface="Calibri" pitchFamily="34" charset="0"/>
              </a:rPr>
              <a:t>على</a:t>
            </a:r>
            <a:r>
              <a:rPr lang="ar-EG" b="1" dirty="0" smtClean="0">
                <a:sym typeface="Calibri" pitchFamily="34" charset="0"/>
              </a:rPr>
              <a:t> </a:t>
            </a:r>
            <a:r>
              <a:rPr lang="ar-EG" dirty="0" smtClean="0">
                <a:sym typeface="Calibri" pitchFamily="34" charset="0"/>
              </a:rPr>
              <a:t>تعزيز </a:t>
            </a:r>
            <a:r>
              <a:rPr lang="ar-EG" b="1" dirty="0" smtClean="0">
                <a:sym typeface="Calibri" pitchFamily="34" charset="0"/>
              </a:rPr>
              <a:t>العوامل الوقائية </a:t>
            </a:r>
            <a:r>
              <a:rPr lang="ar-EG" dirty="0" smtClean="0">
                <a:sym typeface="Calibri" pitchFamily="34" charset="0"/>
              </a:rPr>
              <a:t>في حياتهم بهدف </a:t>
            </a:r>
            <a:r>
              <a:rPr lang="ar-EG" b="1" dirty="0" smtClean="0">
                <a:sym typeface="Calibri" pitchFamily="34" charset="0"/>
              </a:rPr>
              <a:t>حمايتهم بشكل فعال </a:t>
            </a:r>
            <a:r>
              <a:rPr lang="ar-EG" dirty="0" smtClean="0">
                <a:sym typeface="Calibri" pitchFamily="34" charset="0"/>
              </a:rPr>
              <a:t>من</a:t>
            </a:r>
            <a:r>
              <a:rPr lang="ar-EG" b="1" dirty="0" smtClean="0">
                <a:sym typeface="Calibri" pitchFamily="34" charset="0"/>
              </a:rPr>
              <a:t> الضرر. </a:t>
            </a:r>
          </a:p>
          <a:p>
            <a:pPr marL="0" indent="0" algn="r" rtl="1" eaLnBrk="1" hangingPunct="1">
              <a:buFontTx/>
              <a:buChar char="•"/>
            </a:pPr>
            <a:endParaRPr lang="ar-EG" b="1" dirty="0" smtClean="0">
              <a:sym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394321" y="1125538"/>
            <a:ext cx="8426450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sz="2800" b="1" dirty="0" smtClean="0">
                <a:solidFill>
                  <a:schemeClr val="tx1"/>
                </a:solidFill>
                <a:sym typeface="Calibri" pitchFamily="34" charset="0"/>
              </a:rPr>
              <a:t>تقديم خدمات وعمليات مناسبة ثقافيًا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708" y="1700213"/>
            <a:ext cx="7993063" cy="4392612"/>
          </a:xfrm>
        </p:spPr>
        <p:txBody>
          <a:bodyPr/>
          <a:lstStyle/>
          <a:p>
            <a:pPr marL="0" indent="0" algn="r" rtl="1" eaLnBrk="1" hangingPunct="1"/>
            <a:endParaRPr lang="ar-EG" sz="2800" dirty="0" smtClean="0">
              <a:sym typeface="Calibri" pitchFamily="34" charset="0"/>
            </a:endParaRPr>
          </a:p>
          <a:p>
            <a:pPr marL="0" indent="0" algn="r" rtl="1" eaLnBrk="1" hangingPunct="1"/>
            <a:r>
              <a:rPr lang="ar-EG" sz="2800" dirty="0" smtClean="0">
                <a:sym typeface="Calibri" pitchFamily="34" charset="0"/>
              </a:rPr>
              <a:t>يحتاج أخصائيو الحالات إلى: </a:t>
            </a:r>
          </a:p>
          <a:p>
            <a:pPr marL="0" indent="0" algn="r" rtl="1" eaLnBrk="1" hangingPunct="1"/>
            <a:endParaRPr lang="ar-EG" sz="2800" dirty="0" smtClean="0">
              <a:sym typeface="Calibri" pitchFamily="34" charset="0"/>
            </a:endParaRPr>
          </a:p>
          <a:p>
            <a:pPr marL="342000" indent="-342000" algn="r" rtl="1" eaLnBrk="1" hangingPunct="1">
              <a:buFont typeface="Wingdings" pitchFamily="2" charset="2"/>
              <a:buChar char="ü"/>
            </a:pPr>
            <a:r>
              <a:rPr lang="ar-EG" sz="2800" dirty="0" smtClean="0">
                <a:sym typeface="Calibri" pitchFamily="34" charset="0"/>
              </a:rPr>
              <a:t>إدراك الاختلاف بين المجتمعات ومرعاته</a:t>
            </a:r>
          </a:p>
          <a:p>
            <a:pPr marL="342000" indent="-342000" algn="r" rtl="1" eaLnBrk="1" hangingPunct="1">
              <a:buFont typeface="Wingdings" pitchFamily="2" charset="2"/>
              <a:buChar char="ü"/>
            </a:pPr>
            <a:endParaRPr lang="ar-EG" sz="2800" dirty="0" smtClean="0">
              <a:sym typeface="Calibri" pitchFamily="34" charset="0"/>
            </a:endParaRPr>
          </a:p>
          <a:p>
            <a:pPr marL="342000" indent="-342000" algn="r" rtl="1" eaLnBrk="1" hangingPunct="1">
              <a:buFont typeface="Wingdings" pitchFamily="2" charset="2"/>
              <a:buChar char="ü"/>
            </a:pPr>
            <a:r>
              <a:rPr lang="ar-EG" sz="2800" dirty="0" smtClean="0">
                <a:sym typeface="Calibri" pitchFamily="34" charset="0"/>
              </a:rPr>
              <a:t>معرفة الفروق الفردية والأسرية والمجتمعية. </a:t>
            </a:r>
          </a:p>
          <a:p>
            <a:pPr marL="0" indent="0" algn="ctr" rtl="1" eaLnBrk="1" hangingPunct="1"/>
            <a:endParaRPr lang="ar-EG" sz="2800" dirty="0" smtClean="0">
              <a:sym typeface="Calibri" pitchFamily="34" charset="0"/>
            </a:endParaRPr>
          </a:p>
          <a:p>
            <a:pPr marL="0" indent="0" algn="ctr" rtl="1" eaLnBrk="1" hangingPunct="1"/>
            <a:endParaRPr lang="ar-EG" sz="2800" dirty="0" smtClean="0">
              <a:sym typeface="Calibri" pitchFamily="34" charset="0"/>
            </a:endParaRPr>
          </a:p>
          <a:p>
            <a:pPr marL="0" indent="0" algn="ctr" rtl="1" eaLnBrk="1" hangingPunct="1"/>
            <a:r>
              <a:rPr lang="ar-EG" sz="1600" dirty="0" smtClean="0">
                <a:sym typeface="Calibri" pitchFamily="34" charset="0"/>
              </a:rPr>
              <a:t>المبادئ التوجيهية لإدارة الحالات: القسم 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467346" y="836613"/>
            <a:ext cx="8353425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sz="2800" b="1" smtClean="0">
                <a:solidFill>
                  <a:schemeClr val="tx1"/>
                </a:solidFill>
                <a:sym typeface="Calibri" pitchFamily="34" charset="0"/>
              </a:rPr>
              <a:t>تقديم خدمات وعمليات مناسبة ثقافياً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899146" y="1700213"/>
            <a:ext cx="7921625" cy="4392612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dirty="0" smtClean="0">
                <a:sym typeface="Calibri" pitchFamily="34" charset="0"/>
              </a:rPr>
              <a:t>يُحسّن ذلك من قدرتك على العمل مع الأطفال/الأسر/المجتمعات من أجل:</a:t>
            </a:r>
          </a:p>
          <a:p>
            <a:pPr algn="r" rtl="1" eaLnBrk="1" hangingPunct="1">
              <a:buSzPct val="100000"/>
            </a:pPr>
            <a:endParaRPr lang="ar-EG" dirty="0" smtClean="0">
              <a:sym typeface="Calibri" pitchFamily="34" charset="0"/>
            </a:endParaRPr>
          </a:p>
          <a:p>
            <a:pPr algn="r" rtl="1" eaLnBrk="1" hangingPunct="1">
              <a:buFont typeface="Wingdings" pitchFamily="2" charset="2"/>
              <a:buChar char=""/>
            </a:pPr>
            <a:r>
              <a:rPr lang="ar-EG" dirty="0" smtClean="0">
                <a:sym typeface="Calibri" pitchFamily="34" charset="0"/>
              </a:rPr>
              <a:t>تحديد الحلول التي </a:t>
            </a:r>
            <a:r>
              <a:rPr lang="ar-EG" b="1" dirty="0" smtClean="0">
                <a:sym typeface="Calibri" pitchFamily="34" charset="0"/>
              </a:rPr>
              <a:t>تستخدم طرق الحماية/الرعاية المحلية </a:t>
            </a:r>
            <a:r>
              <a:rPr lang="ar-EG" dirty="0" smtClean="0">
                <a:sym typeface="Calibri" pitchFamily="34" charset="0"/>
              </a:rPr>
              <a:t>وتتوافق مع قيم ومعتقدات الطفل/الأسرة. </a:t>
            </a:r>
          </a:p>
          <a:p>
            <a:pPr algn="r" rtl="1" eaLnBrk="1" hangingPunct="1">
              <a:buFont typeface="Wingdings" pitchFamily="2" charset="2"/>
              <a:buChar char=""/>
            </a:pPr>
            <a:r>
              <a:rPr lang="ar-EG" dirty="0" smtClean="0">
                <a:sym typeface="Calibri" pitchFamily="34" charset="0"/>
              </a:rPr>
              <a:t>إجراء </a:t>
            </a:r>
            <a:r>
              <a:rPr lang="ar-EG" b="1" dirty="0" smtClean="0">
                <a:sym typeface="Calibri" pitchFamily="34" charset="0"/>
              </a:rPr>
              <a:t>تقييمات مستنيرة وشاملة </a:t>
            </a:r>
            <a:r>
              <a:rPr lang="ar-EG" dirty="0">
                <a:sym typeface="Calibri" pitchFamily="34" charset="0"/>
              </a:rPr>
              <a:t>ل</a:t>
            </a:r>
            <a:r>
              <a:rPr lang="ar-EG" dirty="0" smtClean="0">
                <a:sym typeface="Calibri" pitchFamily="34" charset="0"/>
              </a:rPr>
              <a:t>وضع الطفل. </a:t>
            </a:r>
          </a:p>
          <a:p>
            <a:pPr algn="r" rtl="1" eaLnBrk="1" hangingPunct="1">
              <a:buFont typeface="Wingdings" pitchFamily="2" charset="2"/>
              <a:buChar char=""/>
            </a:pPr>
            <a:r>
              <a:rPr lang="ar-EG" dirty="0" smtClean="0">
                <a:sym typeface="Calibri" pitchFamily="34" charset="0"/>
              </a:rPr>
              <a:t>وضع خطط </a:t>
            </a:r>
            <a:r>
              <a:rPr lang="ar-EG" b="1" dirty="0" smtClean="0">
                <a:sym typeface="Calibri" pitchFamily="34" charset="0"/>
              </a:rPr>
              <a:t>الحالة التي تتناسب مع</a:t>
            </a:r>
            <a:r>
              <a:rPr lang="ar-EG" dirty="0" smtClean="0">
                <a:sym typeface="Calibri" pitchFamily="34" charset="0"/>
              </a:rPr>
              <a:t> حياة الناس ومعتقداتهم.</a:t>
            </a:r>
          </a:p>
          <a:p>
            <a:pPr algn="r" rtl="1" eaLnBrk="1" hangingPunct="1">
              <a:buFont typeface="Wingdings" pitchFamily="2" charset="2"/>
              <a:buChar char=""/>
            </a:pPr>
            <a:r>
              <a:rPr lang="ar-EG" dirty="0" smtClean="0">
                <a:sym typeface="Calibri" pitchFamily="34" charset="0"/>
              </a:rPr>
              <a:t>وضع </a:t>
            </a:r>
            <a:r>
              <a:rPr lang="ar-EG" b="1" dirty="0" smtClean="0">
                <a:sym typeface="Calibri" pitchFamily="34" charset="0"/>
              </a:rPr>
              <a:t>خطط حالة مقبولة </a:t>
            </a:r>
            <a:r>
              <a:rPr lang="ar-EG" dirty="0" smtClean="0">
                <a:sym typeface="Calibri" pitchFamily="34" charset="0"/>
              </a:rPr>
              <a:t>و</a:t>
            </a:r>
            <a:r>
              <a:rPr lang="ar-EG" b="1" dirty="0" smtClean="0">
                <a:sym typeface="Calibri" pitchFamily="34" charset="0"/>
              </a:rPr>
              <a:t> فعالة</a:t>
            </a:r>
            <a:r>
              <a:rPr lang="ar-EG" dirty="0" smtClean="0">
                <a:sym typeface="Calibri" pitchFamily="34" charset="0"/>
              </a:rPr>
              <a:t>. </a:t>
            </a:r>
          </a:p>
          <a:p>
            <a:pPr algn="r" rtl="1" eaLnBrk="1" hangingPunct="1">
              <a:buSzPct val="100000"/>
            </a:pPr>
            <a:endParaRPr lang="ar-EG" dirty="0" smtClean="0">
              <a:sym typeface="Calibri" pitchFamily="34" charset="0"/>
            </a:endParaRPr>
          </a:p>
          <a:p>
            <a:pPr algn="ctr" rtl="1" eaLnBrk="1" hangingPunct="1">
              <a:buSzPct val="100000"/>
            </a:pPr>
            <a:endParaRPr lang="ar-EG" sz="1600" dirty="0" smtClean="0">
              <a:sym typeface="Calibri" pitchFamily="34" charset="0"/>
            </a:endParaRPr>
          </a:p>
          <a:p>
            <a:pPr algn="ctr" rtl="1" eaLnBrk="1" hangingPunct="1">
              <a:buSzPct val="100000"/>
            </a:pPr>
            <a:endParaRPr lang="ar-EG" sz="1600" dirty="0">
              <a:sym typeface="Calibri" pitchFamily="34" charset="0"/>
            </a:endParaRPr>
          </a:p>
          <a:p>
            <a:pPr algn="ctr" rtl="1" eaLnBrk="1" hangingPunct="1">
              <a:buSzPct val="100000"/>
            </a:pPr>
            <a:r>
              <a:rPr lang="ar-EG" sz="1600" dirty="0" smtClean="0">
                <a:sym typeface="Calibri" pitchFamily="34" charset="0"/>
              </a:rPr>
              <a:t>المبادئ التوجيهية لإدارة الحالات: القسم 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1912</TotalTime>
  <Words>2852</Words>
  <Application>Microsoft Office PowerPoint</Application>
  <PresentationFormat>On-screen Show (4:3)</PresentationFormat>
  <Paragraphs>549</Paragraphs>
  <Slides>74</Slides>
  <Notes>11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74</vt:i4>
      </vt:variant>
    </vt:vector>
  </HeadingPairs>
  <TitlesOfParts>
    <vt:vector size="76" baseType="lpstr">
      <vt:lpstr>Default Design</vt:lpstr>
      <vt:lpstr>Worksheet</vt:lpstr>
      <vt:lpstr>الأسس</vt:lpstr>
      <vt:lpstr>الطفولة - الجلسة 1</vt:lpstr>
      <vt:lpstr>الجلسة 1 الهدف ونتائج لتعلم</vt:lpstr>
      <vt:lpstr>التمرين 1 - الجلسة 1</vt:lpstr>
      <vt:lpstr>نقاط التعلم الرئيسية</vt:lpstr>
      <vt:lpstr>نقاط التعلم الرئيسية</vt:lpstr>
      <vt:lpstr>التمرين 2 - الجلسة 1</vt:lpstr>
      <vt:lpstr>تقديم خدمات وعمليات مناسبة ثقافيًا</vt:lpstr>
      <vt:lpstr>تقديم خدمات وعمليات مناسبة ثقافياً</vt:lpstr>
      <vt:lpstr>عندما يتعارض ما في مصلحة الطفل الفضلى  مع القيم أو الممارسات الثقافية</vt:lpstr>
      <vt:lpstr>قد يكون من الصعب تحديد حلول تبدو مقبولة لدى الأسرة أو المجتمع</vt:lpstr>
      <vt:lpstr>نقاط التعلم الرئيسية</vt:lpstr>
      <vt:lpstr>التمرين 3 - الجلسة 1</vt:lpstr>
      <vt:lpstr>البيئة الوقائية</vt:lpstr>
      <vt:lpstr>نقاط التعلم الرئيسية</vt:lpstr>
      <vt:lpstr>الجلسة 1 الهدف ونتائج التعلم</vt:lpstr>
      <vt:lpstr>الجلسة 2</vt:lpstr>
      <vt:lpstr>الجلسة 2 الهدف ونتائج التعلم</vt:lpstr>
      <vt:lpstr>التمرين 1 - الجلسة 2</vt:lpstr>
      <vt:lpstr>نماء الطفل </vt:lpstr>
      <vt:lpstr>نمو الطفل </vt:lpstr>
      <vt:lpstr>تأثير حب ورعاية الوالدين </vt:lpstr>
      <vt:lpstr>ما هو الارتباط؟ </vt:lpstr>
      <vt:lpstr>PowerPoint Presentation</vt:lpstr>
      <vt:lpstr>في حالة اضطراب الارتباط</vt:lpstr>
      <vt:lpstr>تأثير التوتر على الأطفال </vt:lpstr>
      <vt:lpstr>تأثير التوتر على الأطفال</vt:lpstr>
      <vt:lpstr>تأثير الإهمال الزائد على نمو المخ</vt:lpstr>
      <vt:lpstr>منع التوتر السام</vt:lpstr>
      <vt:lpstr>التدخلات المبكرة التي قد توفر المساعدة:</vt:lpstr>
      <vt:lpstr>نقاط التعلم الرئيسية</vt:lpstr>
      <vt:lpstr>التمرين 2 - الجلسة 2</vt:lpstr>
      <vt:lpstr>أسئلة العمل الجماعي بشأن نمو الطفل </vt:lpstr>
      <vt:lpstr>نقاط التعلم الرئيسية</vt:lpstr>
      <vt:lpstr>نقاط التعلم الرئيسية</vt:lpstr>
      <vt:lpstr>نقاط التعلم الرئيسية</vt:lpstr>
      <vt:lpstr>الجلسة 2 الهدف ونتائج التعلم</vt:lpstr>
      <vt:lpstr>الجلسة 3</vt:lpstr>
      <vt:lpstr>نتائج التعلم الخاصة بالجلسة 3</vt:lpstr>
      <vt:lpstr>التمرين 1 - الجلسة 3</vt:lpstr>
      <vt:lpstr>تعريف حماية الطفل</vt:lpstr>
      <vt:lpstr>الإساءة البدنية</vt:lpstr>
      <vt:lpstr>الإساءة العاطفية</vt:lpstr>
      <vt:lpstr>الإساءة الجنسية</vt:lpstr>
      <vt:lpstr>الإهمال</vt:lpstr>
      <vt:lpstr>الاستغلال</vt:lpstr>
      <vt:lpstr>حماية الطفل أثناء الأزمات الإنسانية</vt:lpstr>
      <vt:lpstr>هل هذه إساءة معاملة؟ </vt:lpstr>
      <vt:lpstr>الأسباب المحتملة لإساءة معاملة الأطفال</vt:lpstr>
      <vt:lpstr>المرتكبون المحتملون لإساءة معاملة الأطفال</vt:lpstr>
      <vt:lpstr>نقاط التعلم الرئيسية</vt:lpstr>
      <vt:lpstr>التمرين 2 - الجلسة 3</vt:lpstr>
      <vt:lpstr>تحديد إساءة المعاملة</vt:lpstr>
      <vt:lpstr>علامات إساءة المعاملة - الإساءة البدنية</vt:lpstr>
      <vt:lpstr>علامات إساءة المعاملة - الإساءة العاطفية </vt:lpstr>
      <vt:lpstr>علامات إساءة المعاملة - الإساءة الجنسية</vt:lpstr>
      <vt:lpstr>علامات إساءة المعاملة - الإهمال</vt:lpstr>
      <vt:lpstr>علامات إساءة المعاملة - نماذج متعددة لإساءة المعاملة</vt:lpstr>
      <vt:lpstr>علامات إساءة المعاملة</vt:lpstr>
      <vt:lpstr>نقاط التعلم الرئيسية - علامات إساءة المعاملة</vt:lpstr>
      <vt:lpstr>نقاط التعلم الرئيسية - علامات إساءة المعاملة</vt:lpstr>
      <vt:lpstr>تمرين اختياري</vt:lpstr>
      <vt:lpstr>استخدام أنظمة العدالة في إدارة الحالة:</vt:lpstr>
      <vt:lpstr>مواد حماية الطفل الرئيسية في اتفاقية الأمم المتحدة بشأن حقوق الطفل</vt:lpstr>
      <vt:lpstr>مواد حماية الطفل الرئيسية في اتفاقية الأمم المتحدة بشأن حقوق الطفل</vt:lpstr>
      <vt:lpstr>أطر الحقوق الأساسية الأخرى:</vt:lpstr>
      <vt:lpstr>أين يتم تحديد المسؤوليات المتعلقة بحقوق الطفل؟ </vt:lpstr>
      <vt:lpstr>أهمية المسؤولية الأبوية بالنسبة لإدارة الحالات </vt:lpstr>
      <vt:lpstr>أنواع القوانين</vt:lpstr>
      <vt:lpstr>العمل ضمن الأطر القانونية الرسمية/أنظمة العدالة</vt:lpstr>
      <vt:lpstr>من المرجح أن تشمل مسائل حماية الطفل أنظمة العدالة</vt:lpstr>
      <vt:lpstr>نقاط التعلم الرئيسية</vt:lpstr>
      <vt:lpstr>نتائج التعلم الخاصة بالجلسة 3</vt:lpstr>
      <vt:lpstr>الأسس: خاتمة الوحدة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Foundations</dc:title>
  <dc:creator>Camilla Jones</dc:creator>
  <cp:lastModifiedBy>AL7</cp:lastModifiedBy>
  <cp:revision>272</cp:revision>
  <dcterms:created xsi:type="dcterms:W3CDTF">2014-02-04T13:09:48Z</dcterms:created>
  <dcterms:modified xsi:type="dcterms:W3CDTF">2015-02-10T17:04:58Z</dcterms:modified>
</cp:coreProperties>
</file>