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4"/>
  </p:notesMasterIdLst>
  <p:sldIdLst>
    <p:sldId id="416" r:id="rId2"/>
    <p:sldId id="417" r:id="rId3"/>
    <p:sldId id="418" r:id="rId4"/>
    <p:sldId id="419" r:id="rId5"/>
    <p:sldId id="420" r:id="rId6"/>
    <p:sldId id="421" r:id="rId7"/>
    <p:sldId id="422" r:id="rId8"/>
    <p:sldId id="423" r:id="rId9"/>
    <p:sldId id="424" r:id="rId10"/>
    <p:sldId id="425" r:id="rId11"/>
    <p:sldId id="426" r:id="rId12"/>
    <p:sldId id="427" r:id="rId13"/>
    <p:sldId id="428" r:id="rId14"/>
    <p:sldId id="429" r:id="rId15"/>
    <p:sldId id="430" r:id="rId16"/>
    <p:sldId id="431" r:id="rId17"/>
    <p:sldId id="432" r:id="rId18"/>
    <p:sldId id="433" r:id="rId19"/>
    <p:sldId id="434" r:id="rId20"/>
    <p:sldId id="435" r:id="rId21"/>
    <p:sldId id="436" r:id="rId22"/>
    <p:sldId id="437" r:id="rId23"/>
    <p:sldId id="438" r:id="rId24"/>
    <p:sldId id="439" r:id="rId25"/>
    <p:sldId id="440" r:id="rId26"/>
    <p:sldId id="441" r:id="rId27"/>
    <p:sldId id="442" r:id="rId28"/>
    <p:sldId id="443" r:id="rId29"/>
    <p:sldId id="444" r:id="rId30"/>
    <p:sldId id="445" r:id="rId31"/>
    <p:sldId id="446" r:id="rId32"/>
    <p:sldId id="447" r:id="rId33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412" autoAdjust="0"/>
    <p:restoredTop sz="93474" autoAdjust="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05F12-6BAA-4356-8FF8-8DFF3B7CF0DB}" type="datetimeFigureOut">
              <a:rPr lang="en-GB"/>
              <a:pPr>
                <a:defRPr/>
              </a:pPr>
              <a:t>14/01/2015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5414F29-FC36-454E-9428-62CA555F42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4872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414F29-FC36-454E-9428-62CA555F423A}" type="slidenum">
              <a:rPr lang="en-GB" smtClean="0"/>
              <a:pPr>
                <a:defRPr/>
              </a:pPr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825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5140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9839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4153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121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4957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4776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920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100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67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152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32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3608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dirty="0" smtClean="0"/>
              <a:t>Click to edit Master title style</a:t>
            </a:r>
            <a:endParaRPr lang="ar-EG" noProof="0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3608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smtClean="0"/>
              <a:t>Click to edit Master text styles</a:t>
            </a:r>
          </a:p>
          <a:p>
            <a:pPr lvl="1"/>
            <a:r>
              <a:rPr lang="ar-EG" noProof="0" smtClean="0"/>
              <a:t>Second level</a:t>
            </a:r>
          </a:p>
          <a:p>
            <a:pPr lvl="2"/>
            <a:r>
              <a:rPr lang="ar-EG" noProof="0" smtClean="0"/>
              <a:t>Third level</a:t>
            </a:r>
          </a:p>
          <a:p>
            <a:pPr lvl="3"/>
            <a:r>
              <a:rPr lang="ar-EG" noProof="0" smtClean="0"/>
              <a:t>Fourth level</a:t>
            </a:r>
          </a:p>
          <a:p>
            <a:pPr lvl="4"/>
            <a:r>
              <a:rPr lang="ar-EG" noProof="0" smtClean="0"/>
              <a:t>Fifth level</a:t>
            </a:r>
            <a:endParaRPr lang="ar-EG" noProof="0"/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 flipH="1">
            <a:off x="1488901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 flipH="1">
            <a:off x="-11926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063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rtl="1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169" y="908050"/>
            <a:ext cx="5313363" cy="391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755650" y="3328988"/>
            <a:ext cx="7772400" cy="1470025"/>
          </a:xfrm>
        </p:spPr>
        <p:txBody>
          <a:bodyPr/>
          <a:lstStyle/>
          <a:p>
            <a:pPr algn="ctr" eaLnBrk="1" hangingPunct="1"/>
            <a:r>
              <a:rPr lang="ar-EG" sz="4800" b="1" smtClean="0">
                <a:solidFill>
                  <a:srgbClr val="FFFFFF"/>
                </a:solidFill>
                <a:cs typeface="Arial" pitchFamily="34" charset="0"/>
                <a:sym typeface="Arial" pitchFamily="34" charset="0"/>
              </a:rPr>
              <a:t>الإشراف</a:t>
            </a:r>
          </a:p>
        </p:txBody>
      </p:sp>
      <p:sp>
        <p:nvSpPr>
          <p:cNvPr id="2052" name="Subtitle 2"/>
          <p:cNvSpPr>
            <a:spLocks noGrp="1"/>
          </p:cNvSpPr>
          <p:nvPr>
            <p:ph type="subTitle" idx="1"/>
          </p:nvPr>
        </p:nvSpPr>
        <p:spPr>
          <a:xfrm>
            <a:off x="754063" y="5085184"/>
            <a:ext cx="7775575" cy="1080121"/>
          </a:xfrm>
        </p:spPr>
        <p:txBody>
          <a:bodyPr/>
          <a:lstStyle/>
          <a:p>
            <a:pPr eaLnBrk="1" hangingPunct="1"/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الوحدة </a:t>
            </a: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ز3: الإشراف</a:t>
            </a:r>
          </a:p>
          <a:p>
            <a:pPr eaLnBrk="1" hangingPunct="1"/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التدريب على إدارة الحالات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85316" y="4545013"/>
            <a:ext cx="2613216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SzPct val="100000"/>
            </a:pPr>
            <a:r>
              <a:rPr lang="ar-EG" sz="1200" dirty="0" smtClean="0">
                <a:solidFill>
                  <a:srgbClr val="FFFFFF"/>
                </a:solidFill>
                <a:latin typeface="Calibri" pitchFamily="34" charset="0"/>
                <a:cs typeface="Arial" pitchFamily="34" charset="0"/>
                <a:sym typeface="Arial" pitchFamily="34" charset="0"/>
              </a:rPr>
              <a:t>الصورة: </a:t>
            </a:r>
            <a:r>
              <a:rPr lang="en-GB" sz="1200" dirty="0">
                <a:solidFill>
                  <a:schemeClr val="bg1"/>
                </a:solidFill>
              </a:rPr>
              <a:t>Save the </a:t>
            </a:r>
            <a:r>
              <a:rPr lang="en-GB" sz="1200" dirty="0" smtClean="0">
                <a:solidFill>
                  <a:schemeClr val="bg1"/>
                </a:solidFill>
              </a:rPr>
              <a:t>Children</a:t>
            </a:r>
            <a:r>
              <a:rPr lang="ar-EG" sz="1200" dirty="0" smtClean="0">
                <a:solidFill>
                  <a:schemeClr val="bg1"/>
                </a:solidFill>
              </a:rPr>
              <a:t>، </a:t>
            </a:r>
            <a:r>
              <a:rPr lang="ar-EG" sz="1200" dirty="0" smtClean="0">
                <a:solidFill>
                  <a:srgbClr val="FFFFFF"/>
                </a:solidFill>
                <a:latin typeface="Calibri" pitchFamily="34" charset="0"/>
                <a:cs typeface="Arial" pitchFamily="34" charset="0"/>
                <a:sym typeface="Arial" pitchFamily="34" charset="0"/>
              </a:rPr>
              <a:t>توم بايترسيك </a:t>
            </a:r>
            <a:endParaRPr lang="ar-EG" sz="1200" dirty="0">
              <a:solidFill>
                <a:srgbClr val="FFFFFF"/>
              </a:solidFill>
              <a:latin typeface="Calibri" pitchFamily="34" charset="0"/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46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نقاط التعلم الرئيسية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يجب أن يتلقى الجميع إشرافًا.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يمكن استخدام الإشراف في: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الإشراف على عمل الحالات الفردية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دعم الكفاءة الفنية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تشجيع التأمل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دعم الرفاه الشخصي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دعم أخصائي الحالات في العمليات الأوسع نطاقًا</a:t>
            </a:r>
          </a:p>
          <a:p>
            <a:pPr algn="r" rtl="1" eaLnBrk="1" hangingPunct="1">
              <a:buSzPct val="100000"/>
            </a:pPr>
            <a:endParaRPr lang="ar-EG" sz="16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يمكن للإشراف أن يساعد في الحد من انتهاكات السرية. </a:t>
            </a:r>
          </a:p>
        </p:txBody>
      </p:sp>
    </p:spTree>
    <p:extLst>
      <p:ext uri="{BB962C8B-B14F-4D97-AF65-F5344CB8AC3E}">
        <p14:creationId xmlns:p14="http://schemas.microsoft.com/office/powerpoint/2010/main" val="327521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التمرين 2</a:t>
            </a:r>
          </a:p>
        </p:txBody>
      </p:sp>
      <p:sp>
        <p:nvSpPr>
          <p:cNvPr id="1229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أدوات </a:t>
            </a: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الإشراف</a:t>
            </a:r>
          </a:p>
          <a:p>
            <a:pPr algn="ctr" rtl="1" eaLnBrk="1" hangingPunct="1"/>
            <a:endParaRPr lang="ar-EG" sz="1600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42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نقاط التعلم الرئيسية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يوجد نوعان من الأدوات المتاحة لدعم الإشراف: 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b="1" dirty="0" smtClean="0">
                <a:cs typeface="Arial" pitchFamily="34" charset="0"/>
                <a:sym typeface="Arial" pitchFamily="34" charset="0"/>
              </a:rPr>
              <a:t>الغرض من سجل الممارسة الانعكاسية: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تمكين المشاركين من تسجيل أفكارهم ومشاعرهم والأنشطة عقب حدث هام كجزء من عمل الحالة.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b="1" dirty="0" smtClean="0">
                <a:cs typeface="Arial" pitchFamily="34" charset="0"/>
                <a:sym typeface="Arial" pitchFamily="34" charset="0"/>
              </a:rPr>
              <a:t>الغرض من إطار الممارسة الخاضعة للإشراف: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 توجيه التطوير الشخصي للكفاءات الأساسية لأخصائيي الحالات. </a:t>
            </a:r>
          </a:p>
        </p:txBody>
      </p:sp>
    </p:spTree>
    <p:extLst>
      <p:ext uri="{BB962C8B-B14F-4D97-AF65-F5344CB8AC3E}">
        <p14:creationId xmlns:p14="http://schemas.microsoft.com/office/powerpoint/2010/main" val="66333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التمرين 3</a:t>
            </a:r>
          </a:p>
        </p:txBody>
      </p:sp>
      <p:sp>
        <p:nvSpPr>
          <p:cNvPr id="1433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الإدارة </a:t>
            </a: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والإشراف</a:t>
            </a:r>
          </a:p>
          <a:p>
            <a:pPr algn="ctr" rtl="1" eaLnBrk="1" hangingPunct="1"/>
            <a:endParaRPr lang="ar-EG" sz="1600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49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تحديات تحقيق التوازن بين الإدارة والإشراف على عمل الحالة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تُعنى الإدارة بما يلي:</a:t>
            </a:r>
          </a:p>
          <a:p>
            <a:pPr algn="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800" b="1" dirty="0" smtClean="0">
                <a:cs typeface="Arial" pitchFamily="34" charset="0"/>
                <a:sym typeface="Arial" pitchFamily="34" charset="0"/>
              </a:rPr>
              <a:t>معرفة 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ما يفعله فريق أو فرد ما.</a:t>
            </a:r>
          </a:p>
          <a:p>
            <a:pPr algn="r" rtl="1" eaLnBrk="1" hangingPunct="1">
              <a:buFontTx/>
              <a:buChar char="•"/>
            </a:pPr>
            <a:r>
              <a:rPr lang="ar-EG" sz="2800" b="1" dirty="0" smtClean="0">
                <a:cs typeface="Arial" pitchFamily="34" charset="0"/>
                <a:sym typeface="Arial" pitchFamily="34" charset="0"/>
              </a:rPr>
              <a:t>ضمان 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أن العمليات تدار بشكل جيد وأن البرامج ناجحة. </a:t>
            </a:r>
          </a:p>
          <a:p>
            <a:pPr algn="r" rtl="1" eaLnBrk="1" hangingPunct="1">
              <a:buFontTx/>
              <a:buChar char="•"/>
            </a:pPr>
            <a:r>
              <a:rPr lang="ar-EG" sz="2800" b="1" dirty="0" smtClean="0">
                <a:cs typeface="Arial" pitchFamily="34" charset="0"/>
                <a:sym typeface="Arial" pitchFamily="34" charset="0"/>
              </a:rPr>
              <a:t>إدارة أداء 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الموظفين الأفراد بما في ذلك الكفاءة والمساءلة. </a:t>
            </a:r>
          </a:p>
          <a:p>
            <a:pPr algn="ct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388840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5496" y="836613"/>
            <a:ext cx="8785225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تحديات تحقيق التوازن بين الإدارة والإشراف على عمل الحالة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58" y="1700213"/>
            <a:ext cx="82089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sz="2800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sz="28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قد يكون من الصعب تحقيق التوان بين:</a:t>
            </a:r>
          </a:p>
          <a:p>
            <a:pPr algn="r" rtl="1" eaLnBrk="1" hangingPunct="1">
              <a:buSzPct val="100000"/>
            </a:pPr>
            <a:endParaRPr lang="ar-EG" sz="2800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8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التحكم</a:t>
            </a:r>
            <a:r>
              <a:rPr lang="ar-EG" sz="28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اللازم للإدارة؛ و</a:t>
            </a:r>
          </a:p>
          <a:p>
            <a:pPr algn="r" rtl="1" eaLnBrk="1" hangingPunct="1">
              <a:buFontTx/>
              <a:buChar char="•"/>
            </a:pPr>
            <a:r>
              <a:rPr lang="ar-EG" sz="28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الدعم</a:t>
            </a:r>
            <a:r>
              <a:rPr lang="ar-EG" sz="28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اللازم للإشراف. </a:t>
            </a:r>
          </a:p>
          <a:p>
            <a:pPr algn="r" rtl="1" eaLnBrk="1" hangingPunct="1">
              <a:buSzPct val="100000"/>
            </a:pPr>
            <a:endParaRPr lang="ar-EG" sz="2800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marL="457200" indent="-457200" algn="r" rtl="1" eaLnBrk="1" hangingPunct="1">
              <a:buFont typeface="Wingdings" pitchFamily="2" charset="2"/>
              <a:buChar char="×"/>
            </a:pPr>
            <a:r>
              <a:rPr lang="ar-EG" sz="28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يمكن أن يتسبب ذلك في حدوث </a:t>
            </a:r>
            <a:r>
              <a:rPr lang="ar-EG" sz="28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اختلالات في القوى</a:t>
            </a:r>
            <a:r>
              <a:rPr lang="ar-EG" sz="28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. </a:t>
            </a:r>
          </a:p>
          <a:p>
            <a:pPr algn="r" rtl="1" eaLnBrk="1" hangingPunct="1">
              <a:buSzPct val="100000"/>
            </a:pPr>
            <a:endParaRPr lang="ar-EG" sz="2800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16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dirty="0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تحديات تحقيق التوازن بين الإدارة والإشراف على عمل الحالة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908" y="1700213"/>
            <a:ext cx="84248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المديرون الذين يتم تعيينهم لمهارات إدارية </a:t>
            </a:r>
          </a:p>
          <a:p>
            <a:pPr marL="457200" indent="-457200" algn="r" rtl="1" eaLnBrk="1" hangingPunct="1">
              <a:buFont typeface="Wingdings" pitchFamily="2" charset="2"/>
              <a:buChar char="×"/>
            </a:pPr>
            <a:r>
              <a:rPr lang="ar-EG" sz="2800" b="1" dirty="0" smtClean="0">
                <a:cs typeface="Arial" pitchFamily="34" charset="0"/>
                <a:sym typeface="Arial" pitchFamily="34" charset="0"/>
              </a:rPr>
              <a:t>قد يفتقرون إلى المعرفة الفنية 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فيما يتعلق بحماية الطفل/إدارةالحالات. </a:t>
            </a:r>
          </a:p>
          <a:p>
            <a:pPr algn="r" rtl="1" eaLnBrk="1" hangingPunct="1">
              <a:buFontTx/>
              <a:buChar char="•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ربما لا يرغب الموظفون في أن يخضعوا لإشراف المديرين</a:t>
            </a:r>
          </a:p>
          <a:p>
            <a:pPr marL="457200" indent="-457200" algn="r" rtl="1" eaLnBrk="1" hangingPunct="1">
              <a:buFont typeface="Wingdings" pitchFamily="2" charset="2"/>
              <a:buChar char="×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إذا ما اعتقدوا أن ذلك يؤثر على مراجعة الأداء/الأجر. </a:t>
            </a:r>
          </a:p>
          <a:p>
            <a:pPr algn="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117454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تحديات تحقيق التوازن بين الإدارة والإشراف على عمل الحالة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683246" y="1700213"/>
            <a:ext cx="8137525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 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لا ينصح إطلاقاً بإدراج وظائف إدارية كجزء من الإشراف. 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يحتاج ذلك إلى مهارات كثيرة لتحقيق التوازن والفعالية.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في حال تم دمج الإثنين معًا فمن المهم أن 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تتأكد من عدم هيمنة إدارة الأداء على باقي الوظائف.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cs typeface="Arial" pitchFamily="34" charset="0"/>
                <a:sym typeface="Arial" pitchFamily="34" charset="0"/>
              </a:rPr>
              <a:t>تكون على وعي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بالوظائف </a:t>
            </a:r>
            <a:r>
              <a:rPr lang="ar-EG" dirty="0" smtClean="0">
                <a:sym typeface="Arial" pitchFamily="34" charset="0"/>
              </a:rPr>
              <a:t>التي تمارسها وتوقيت كل منها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cs typeface="Arial" pitchFamily="34" charset="0"/>
                <a:sym typeface="Arial" pitchFamily="34" charset="0"/>
              </a:rPr>
              <a:t>تشرح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 الفروق لأخصائيي الحالات.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 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189609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من يمكنه القيام بالإشراف؟ 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67346" y="1700213"/>
            <a:ext cx="8353425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قد يقوم شخص آخر غير المدير المباشر بتيسير عملية الإشراف.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المشرفون: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يجب أن يكونوا مؤهلين تأهيلاً مناسبًا.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يمتلكون الخبرة الملائمة.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لا يلزم بالضرورة أن يكونوا أقدم من أخصائي الحالة.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يمكن أن يكون أي شخص من وكالة خارجية/مستشار (مع مراعاة تدابير السرية).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  <a:p>
            <a:pPr algn="r" rtl="1" eaLnBrk="1" hangingPunct="1">
              <a:buFontTx/>
              <a:buChar char="•"/>
            </a:pPr>
            <a:endParaRPr lang="ar-EG" sz="1600" dirty="0" smtClean="0"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07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نقاط التعلم الرئيسية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sz="2800" b="1" dirty="0" smtClean="0">
                <a:cs typeface="Arial" pitchFamily="34" charset="0"/>
                <a:sym typeface="Arial" pitchFamily="34" charset="0"/>
              </a:rPr>
              <a:t>تختلف 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الإدارة عن الإشراف اختلافًا كبيرًا.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قد يكون من </a:t>
            </a:r>
            <a:r>
              <a:rPr lang="ar-EG" sz="2800" b="1" dirty="0" smtClean="0">
                <a:cs typeface="Arial" pitchFamily="34" charset="0"/>
                <a:sym typeface="Arial" pitchFamily="34" charset="0"/>
              </a:rPr>
              <a:t>الصعب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 </a:t>
            </a:r>
            <a:r>
              <a:rPr lang="ar-EG" sz="2800" b="1" dirty="0" smtClean="0">
                <a:cs typeface="Arial" pitchFamily="34" charset="0"/>
                <a:sym typeface="Arial" pitchFamily="34" charset="0"/>
              </a:rPr>
              <a:t>أداء كلتا 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الوظيفتين.</a:t>
            </a:r>
          </a:p>
          <a:p>
            <a:pPr algn="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800" b="1" dirty="0" smtClean="0">
                <a:cs typeface="Arial" pitchFamily="34" charset="0"/>
                <a:sym typeface="Arial" pitchFamily="34" charset="0"/>
              </a:rPr>
              <a:t>لا ينصح إطلاقًا بإدراج وظائف الإدارة كجزء من الإشراف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. </a:t>
            </a:r>
          </a:p>
          <a:p>
            <a:pPr algn="r" rtl="1" eaLnBrk="1" hangingPunct="1">
              <a:buFontTx/>
              <a:buChar char="•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800" b="1" dirty="0" smtClean="0">
                <a:cs typeface="Arial" pitchFamily="34" charset="0"/>
                <a:sym typeface="Arial" pitchFamily="34" charset="0"/>
              </a:rPr>
              <a:t>يمكن لشخص آخر غير المدير المباشر أن يقوم بالإشراف 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طالما كان يستوفي</a:t>
            </a:r>
            <a:r>
              <a:rPr lang="ar-EG" sz="2800" b="1" dirty="0" smtClean="0">
                <a:cs typeface="Arial" pitchFamily="34" charset="0"/>
                <a:sym typeface="Arial" pitchFamily="34" charset="0"/>
              </a:rPr>
              <a:t> المتطلبات 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الأخرى.</a:t>
            </a:r>
          </a:p>
        </p:txBody>
      </p:sp>
    </p:spTree>
    <p:extLst>
      <p:ext uri="{BB962C8B-B14F-4D97-AF65-F5344CB8AC3E}">
        <p14:creationId xmlns:p14="http://schemas.microsoft.com/office/powerpoint/2010/main" val="67602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116012" y="836613"/>
            <a:ext cx="7712007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هدف الوحدة ونتائج التعلم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946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الهدف: </a:t>
            </a:r>
            <a:r>
              <a:rPr lang="ar-EG" sz="20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أن يفهم المشاركون دور المشرف وأن يكتسبوا مهارات الإشراف ويتعرفون على أدواته. </a:t>
            </a:r>
          </a:p>
          <a:p>
            <a:pPr algn="r" rtl="1" eaLnBrk="1" hangingPunct="1">
              <a:buSzPct val="100000"/>
            </a:pPr>
            <a:endParaRPr lang="ar-EG" sz="2000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sz="2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نتائج التعلم: </a:t>
            </a:r>
          </a:p>
          <a:p>
            <a:pPr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معرفة وظيفة الإشراف والغرض منه في إدارة الحالات.</a:t>
            </a:r>
          </a:p>
          <a:p>
            <a:pPr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توضيح استخدام سجل الممارسة الانعكاسية للإعداد للإشراف. </a:t>
            </a:r>
          </a:p>
          <a:p>
            <a:pPr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استخدام إطار الممارسة الخاضعة للإشراف كجزء من عملية الإشراف.</a:t>
            </a:r>
          </a:p>
          <a:p>
            <a:pPr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التمييز بين دور المدير ودور المشرف.</a:t>
            </a:r>
          </a:p>
          <a:p>
            <a:pPr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توضيح أساليب الاستماع الفعال في سياق الإشراف. </a:t>
            </a:r>
          </a:p>
          <a:p>
            <a:pPr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تقديم التعقيبات بطريقة واضحة وبناءة.</a:t>
            </a:r>
          </a:p>
          <a:p>
            <a:pPr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معرفة كيفية تيسير اجتماع إدارة الحالة مع فريق من أخصائيي الحالات.</a:t>
            </a:r>
          </a:p>
          <a:p>
            <a:pPr algn="r" rtl="1" eaLnBrk="1" hangingPunct="1">
              <a:buSzPct val="100000"/>
            </a:pPr>
            <a:endParaRPr lang="ar-EG" sz="2000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05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التمرين 4</a:t>
            </a:r>
          </a:p>
        </p:txBody>
      </p:sp>
      <p:sp>
        <p:nvSpPr>
          <p:cNvPr id="2150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مهارات الإشراف: </a:t>
            </a: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/>
            </a:r>
            <a:b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</a:b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الاستماع الفعال</a:t>
            </a:r>
          </a:p>
          <a:p>
            <a:pPr algn="ctr" rtl="1" eaLnBrk="1" hangingPunct="1"/>
            <a:endParaRPr lang="ar-EG" sz="1600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13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نقاط التعلم الرئيسية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 eaLnBrk="1" hangingPunct="1">
              <a:buFontTx/>
              <a:buChar char="•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امنح أخصائيي الحالات فرصة البحث عن حلول للمشكلات أولاً.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لا تصدر أحكاماً. 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قم بتقديم المدخلات والمشورة عند الاقتضاء.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وفر حلولاً بديلة، بدون استعلاء.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أيد الحلول الجيدة.</a:t>
            </a:r>
          </a:p>
        </p:txBody>
      </p:sp>
    </p:spTree>
    <p:extLst>
      <p:ext uri="{BB962C8B-B14F-4D97-AF65-F5344CB8AC3E}">
        <p14:creationId xmlns:p14="http://schemas.microsoft.com/office/powerpoint/2010/main" val="366160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التمرين 5</a:t>
            </a:r>
          </a:p>
        </p:txBody>
      </p:sp>
      <p:sp>
        <p:nvSpPr>
          <p:cNvPr id="2355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مهارات الإشراف: </a:t>
            </a: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/>
            </a:r>
            <a:b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</a:b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التواصل والتعقيب</a:t>
            </a:r>
          </a:p>
          <a:p>
            <a:pPr algn="ctr" rtl="1" eaLnBrk="1" hangingPunct="1"/>
            <a:endParaRPr lang="ar-EG" sz="1600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66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971301" y="692150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التعقيبات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039" y="1484313"/>
            <a:ext cx="8353425" cy="4392612"/>
          </a:xfrm>
        </p:spPr>
        <p:txBody>
          <a:bodyPr/>
          <a:lstStyle/>
          <a:p>
            <a:pPr marL="0" indent="0" algn="r" rtl="1" eaLnBrk="1" hangingPunct="1"/>
            <a:r>
              <a:rPr lang="ar-EG" u="sn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تساعدنا التعقيبات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</a:t>
            </a: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على معرفة المزيد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عن: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أنفسنا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كيف يؤثر سلوكنا على الآخرين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الوضع الذي نعمل فيه.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/>
            <a:r>
              <a:rPr lang="ar-EG" u="sn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التعقيبات البناءة: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يزيد </a:t>
            </a: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الوعي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</a:t>
            </a: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الذاتي.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يوفر </a:t>
            </a: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خيارات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ويشجع </a:t>
            </a: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النماء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. </a:t>
            </a:r>
          </a:p>
          <a:p>
            <a:pPr marL="0" indent="0" algn="r" rtl="1" eaLnBrk="1" hangingPunct="1"/>
            <a:endParaRPr lang="ar-EG" sz="1800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التعقيب هدية!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من المهم أن تتعلم</a:t>
            </a: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كيف تعطيها وتتلقاها.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8663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التعقيبات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حدد مسبقاً ما ترغب في قوله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كن محدداً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sym typeface="Arial" pitchFamily="34" charset="0"/>
              </a:rPr>
              <a:t>رتب النقاط حسب الأولوية</a:t>
            </a: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قم بالإشارة إلى السلوك الذي يمكن تغييره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كن وصفيًا في عباراتك وتجنب التقييم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أوضح أن التعقيبات تمثل وجهة نظرك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اترك الخيار للمتلقي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قم باعطاء التعقيب في أقرب وقت ممكن بعد الحدث</a:t>
            </a:r>
          </a:p>
        </p:txBody>
      </p:sp>
    </p:spTree>
    <p:extLst>
      <p:ext uri="{BB962C8B-B14F-4D97-AF65-F5344CB8AC3E}">
        <p14:creationId xmlns:p14="http://schemas.microsoft.com/office/powerpoint/2010/main" val="48236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67346" y="836613"/>
            <a:ext cx="8353425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الشواغل المتعلقة بتقديم التعقيبات: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عندما يتحتم علينا إخبار شخص بشيء قد يكون من الصعب سماعه،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</a:b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قد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تنشأ لدينا مخاوف عديدة:</a:t>
            </a:r>
          </a:p>
          <a:p>
            <a:pPr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هل سينزعج كثيرًا؟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كيف سنتعامل مع ذلك؟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هل سيؤثر ذلك على علاقتنا مستقبلاً؟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هل سيستمع لما نقوله أم سيحرفه؟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هل سيؤثر ذلك بالفعل على الطريقة التي يتصرف بها؟</a:t>
            </a:r>
          </a:p>
        </p:txBody>
      </p:sp>
    </p:spTree>
    <p:extLst>
      <p:ext uri="{BB962C8B-B14F-4D97-AF65-F5344CB8AC3E}">
        <p14:creationId xmlns:p14="http://schemas.microsoft.com/office/powerpoint/2010/main" val="220265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827708" y="836613"/>
            <a:ext cx="79930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الفشل في إعطاء تعقيبات بناءة يمكن أن يتسبب في: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/>
            <a:endParaRPr lang="ar-EG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عدم حدوث تغيير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في سلوك الشخص.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لأنهم لا يدركون أنه يسبب صعوبات.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حدوث </a:t>
            </a:r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مواجهة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 في المستقبل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الأمور تتفاقم حتى تصل إلى نهاية مسدودة.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/>
            <a:r>
              <a:rPr lang="ar-EG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حدوث مشاكل في علاقتك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بالشخص 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تنشأ هذه المشاكل عادة عندما نكون على علم بشيء والشخص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/>
            </a:r>
            <a:b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</a:b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الآخر </a:t>
            </a:r>
            <a:r>
              <a:rPr lang="ar-EG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لا يعلم به.</a:t>
            </a:r>
          </a:p>
        </p:txBody>
      </p:sp>
    </p:spTree>
    <p:extLst>
      <p:ext uri="{BB962C8B-B14F-4D97-AF65-F5344CB8AC3E}">
        <p14:creationId xmlns:p14="http://schemas.microsoft.com/office/powerpoint/2010/main" val="355595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cs typeface="Arial" pitchFamily="34" charset="0"/>
                <a:sym typeface="Arial" pitchFamily="34" charset="0"/>
              </a:rPr>
              <a:t>التعقيب هدية!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فهو يساعدنا على التعلم وزيادة الوعي الذاتي والنماء.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كن واضحًا بخوص ما تريد قوله.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كن محددًا وحدد النقاط ذات الأولوية.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قم بالإشارة إلى السلوك الذي يمكن تغييره.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احرص على أن تكون عباراتك وصفية وليست تقييميه.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انسب التعقيبات إلى نفسك.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اترك الخيار للمتلقي.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قم باعطاء التعقيبات في أقرب وقت ممكن بعد الحدث.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72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التمرين 6</a:t>
            </a:r>
          </a:p>
        </p:txBody>
      </p:sp>
      <p:sp>
        <p:nvSpPr>
          <p:cNvPr id="2969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أدوات الإشراف: </a:t>
            </a: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/>
            </a:r>
            <a:b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</a:b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اجتماعات </a:t>
            </a: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إدارة </a:t>
            </a: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الحالات</a:t>
            </a:r>
          </a:p>
          <a:p>
            <a:pPr algn="ctr" rtl="1" eaLnBrk="1" hangingPunct="1"/>
            <a:endParaRPr lang="ar-EG" sz="1600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57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اجتماعات إدارة الحالات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/>
            <a:r>
              <a:rPr lang="ar-EG" sz="2800" dirty="0" smtClean="0">
                <a:cs typeface="Arial" pitchFamily="34" charset="0"/>
                <a:sym typeface="Arial" pitchFamily="34" charset="0"/>
              </a:rPr>
              <a:t>اجتماعات داخلية للوكالة.</a:t>
            </a:r>
          </a:p>
          <a:p>
            <a:pPr marL="0" indent="0" algn="r" rtl="1" eaLnBrk="1" hangingPunct="1">
              <a:buFontTx/>
              <a:buChar char="•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/>
            <a:r>
              <a:rPr lang="ar-EG" sz="2800" dirty="0" smtClean="0">
                <a:cs typeface="Arial" pitchFamily="34" charset="0"/>
                <a:sym typeface="Arial" pitchFamily="34" charset="0"/>
              </a:rPr>
              <a:t>تعد بمثابة فرصة </a:t>
            </a:r>
            <a:r>
              <a:rPr lang="ar-EG" sz="2800" dirty="0" smtClean="0">
                <a:sym typeface="Arial" pitchFamily="34" charset="0"/>
              </a:rPr>
              <a:t>من أجل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: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مراجعة كافة الحالات المفتوحة وتبادل الدروس المستفادة.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مقارنة تقدم الحالات المختلفة.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مناقشة مختلف أنواع الاستجابات.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تحديد الحالات ذات الأولوية.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اتخاذ قرارات مشتركة بشأن الحالات المعقدة.</a:t>
            </a:r>
          </a:p>
          <a:p>
            <a:pPr marL="0" indent="0" algn="ctr" rtl="1" eaLnBrk="1" hangingPunct="1"/>
            <a:endParaRPr lang="ar-EG" sz="1600" dirty="0" smtClean="0">
              <a:cs typeface="Arial" pitchFamily="34" charset="0"/>
              <a:sym typeface="Arial" pitchFamily="34" charset="0"/>
            </a:endParaRPr>
          </a:p>
          <a:p>
            <a:pPr marL="0" indent="0" algn="ctr" rtl="1" eaLnBrk="1" hangingPunct="1">
              <a:spcBef>
                <a:spcPts val="1800"/>
              </a:spcBef>
            </a:pPr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المبادئ </a:t>
            </a:r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255914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التمرين 1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الإشراف وإدارة </a:t>
            </a:r>
            <a:r>
              <a:rPr lang="ar-EG" sz="4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الحالات</a:t>
            </a:r>
          </a:p>
          <a:p>
            <a:pPr algn="ctr" rtl="1" eaLnBrk="1" hangingPunct="1"/>
            <a:endParaRPr lang="ar-EG" sz="1600" b="1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40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اجتماعات إدارة الحالات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46" y="1700213"/>
            <a:ext cx="8569325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نقاط رئيسية أخرى: </a:t>
            </a:r>
          </a:p>
          <a:p>
            <a:pPr algn="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تشمل أخصائيي الحالات والعديد من كبار الموظفين (حسب الاقتضاء) 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لا يشارك فيها الأطفال والأسر. 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تُعقد مرة كل أسبوع تقريبًا في حالات الطوارئ. 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يجب أن تكون المعلومات التي تتم مشاركتها بخصوص الحالات غير تعريفية؛ أي لا تؤدي إلى تحديد هوية الشخص المعني. </a:t>
            </a: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تُعقد في أماكن سرية. </a:t>
            </a:r>
          </a:p>
          <a:p>
            <a:pPr algn="ct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398245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>
              <a:buSzPct val="100000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اجتماعات إدارة الحالات: </a:t>
            </a:r>
          </a:p>
          <a:p>
            <a:pPr marL="0" indent="0" algn="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داخلية: تضم المديرين (والمشرفين) وأخصائيي الحالات فقط.</a:t>
            </a:r>
          </a:p>
          <a:p>
            <a:pPr marL="0" indent="0" algn="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تتم فيها مشاركة المعلومات </a:t>
            </a:r>
            <a:r>
              <a:rPr lang="ar-EG" sz="2800" dirty="0" smtClean="0">
                <a:sym typeface="Arial" pitchFamily="34" charset="0"/>
              </a:rPr>
              <a:t>على نحو لا يحدد هوية الأشخاص.</a:t>
            </a:r>
          </a:p>
          <a:p>
            <a:pPr marL="0" indent="0" algn="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تتيح فرصة للمقارنة بين الحالات وتعلم الدروس المستفادة وإدارة مجموع الحالات وغير ذلك من الأعمال. </a:t>
            </a:r>
          </a:p>
        </p:txBody>
      </p:sp>
    </p:spTree>
    <p:extLst>
      <p:ext uri="{BB962C8B-B14F-4D97-AF65-F5344CB8AC3E}">
        <p14:creationId xmlns:p14="http://schemas.microsoft.com/office/powerpoint/2010/main" val="346361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1044699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هدف الوحدة و نتائج التعلم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00213"/>
            <a:ext cx="8642350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الهدف: </a:t>
            </a:r>
            <a:r>
              <a:rPr lang="ar-EG" sz="20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أن يفهم المشاركون دور المشرف وأن يكتسبوا مهارات الإشراف ويتعرفون على أدواته. </a:t>
            </a:r>
          </a:p>
          <a:p>
            <a:pPr algn="r" rtl="1" eaLnBrk="1" hangingPunct="1">
              <a:buSzPct val="100000"/>
            </a:pPr>
            <a:endParaRPr lang="ar-EG" sz="2000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sz="2000" b="1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نتائج التعلم: </a:t>
            </a:r>
          </a:p>
          <a:p>
            <a:pPr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معرفة وظيفة الإشراف والغرض منها في إدارة الحالات.</a:t>
            </a:r>
          </a:p>
          <a:p>
            <a:pPr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توضيح استخدام سجل الممارسة الانعكاسية في الإعداد للإشراف. </a:t>
            </a:r>
          </a:p>
          <a:p>
            <a:pPr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استخدام إطار الممارسة الخاضعة للإشراف كجزء من عملية الإشراف.</a:t>
            </a:r>
          </a:p>
          <a:p>
            <a:pPr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التمييز بين دور المدير ودور المشرف.</a:t>
            </a:r>
          </a:p>
          <a:p>
            <a:pPr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توضيح أساليب الاستماع الفعال في سياق الإشراف. </a:t>
            </a:r>
          </a:p>
          <a:p>
            <a:pPr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تقديم التعقيبات بطريقة واضحة وبنَّاءة.</a:t>
            </a:r>
          </a:p>
          <a:p>
            <a:pPr algn="r" rtl="1" eaLnBrk="1" hangingPunct="1">
              <a:buFont typeface="Symbol" pitchFamily="18" charset="2"/>
              <a:buChar char=""/>
            </a:pPr>
            <a:r>
              <a:rPr lang="ar-EG" sz="2000" dirty="0" smtClean="0">
                <a:solidFill>
                  <a:srgbClr val="000000"/>
                </a:solidFill>
                <a:cs typeface="Arial" pitchFamily="34" charset="0"/>
                <a:sym typeface="Arial" pitchFamily="34" charset="0"/>
              </a:rPr>
              <a:t>معرفة كيفية تيسير اجتماع إدارة الحالات مع فريق من أخصائيي الحالات.</a:t>
            </a:r>
          </a:p>
          <a:p>
            <a:pPr algn="r" rtl="1" eaLnBrk="1" hangingPunct="1">
              <a:buSzPct val="100000"/>
            </a:pPr>
            <a:endParaRPr lang="ar-EG" sz="2000" dirty="0" smtClean="0">
              <a:solidFill>
                <a:srgbClr val="000000"/>
              </a:solidFill>
              <a:cs typeface="Arial" pitchFamily="3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04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الإشراف على عمل الحالات والحالات الفردية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21308" y="1700213"/>
            <a:ext cx="839946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يتقابل المشرف وأخصائي الحالات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بشكل منتظم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يساعد المشرف أخصائي الحالات على إيجاد حلول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للحالات الصعبة</a:t>
            </a:r>
          </a:p>
          <a:p>
            <a:pPr algn="r" rtl="1" eaLnBrk="1" hangingPunct="1">
              <a:buFontTx/>
              <a:buChar char="•"/>
            </a:pPr>
            <a:endParaRPr lang="ar-EG" b="1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يحدث التأمل والتعلم من الممارسة بغرض:</a:t>
            </a:r>
          </a:p>
          <a:p>
            <a:pPr lvl="1" algn="r" rtl="1" eaLnBrk="1" hangingPunct="1"/>
            <a:r>
              <a:rPr lang="ar-EG" dirty="0" smtClean="0">
                <a:cs typeface="Arial" pitchFamily="34" charset="0"/>
                <a:sym typeface="Arial" pitchFamily="34" charset="0"/>
              </a:rPr>
              <a:t>تحديد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احتياجات التطوير المهني.</a:t>
            </a:r>
          </a:p>
          <a:p>
            <a:pPr lvl="1" algn="r" rtl="1" eaLnBrk="1" hangingPunct="1"/>
            <a:r>
              <a:rPr lang="ar-EG" b="1" dirty="0" smtClean="0">
                <a:cs typeface="Arial" pitchFamily="34" charset="0"/>
                <a:sym typeface="Arial" pitchFamily="34" charset="0"/>
              </a:rPr>
              <a:t>بناء قدرة أخصائيي الحالات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بصفة مستمرة.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cs typeface="Arial" pitchFamily="34" charset="0"/>
                <a:sym typeface="Arial" pitchFamily="34" charset="0"/>
              </a:rPr>
              <a:t>يراقب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 المشرف كيفية التعامل مع الحالات الصعبة، بما في ذلك التغييرات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/>
            </a:r>
            <a:br>
              <a:rPr lang="ar-EG" dirty="0" smtClean="0">
                <a:cs typeface="Arial" pitchFamily="34" charset="0"/>
                <a:sym typeface="Arial" pitchFamily="34" charset="0"/>
              </a:rPr>
            </a:br>
            <a:r>
              <a:rPr lang="ar-EG" dirty="0" smtClean="0">
                <a:cs typeface="Arial" pitchFamily="34" charset="0"/>
                <a:sym typeface="Arial" pitchFamily="34" charset="0"/>
              </a:rPr>
              <a:t>في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موقف الطفل.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335689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‏دعم الرفاه الشخصي: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/>
            <a:endParaRPr lang="ar-EG" sz="2800" b="1" dirty="0" smtClean="0">
              <a:cs typeface="Arial" pitchFamily="34" charset="0"/>
              <a:sym typeface="Arial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sz="2800" b="1" dirty="0" smtClean="0">
                <a:cs typeface="Arial" pitchFamily="34" charset="0"/>
                <a:sym typeface="Arial" pitchFamily="34" charset="0"/>
              </a:rPr>
              <a:t>يحتاج أخصائيو الحالات إلى الدعم العاطفي 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لتجنب </a:t>
            </a:r>
            <a:r>
              <a:rPr lang="ar-EG" sz="28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التأثيرات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 السلبية الناجمة عن التعرض للحالات الصعبة </a:t>
            </a:r>
            <a:r>
              <a:rPr lang="ar-EG" sz="28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والاستجابة لها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. </a:t>
            </a:r>
          </a:p>
          <a:p>
            <a:pPr marL="342000" indent="-342000" algn="r" rtl="1" eaLnBrk="1" hangingPunct="1">
              <a:buFontTx/>
              <a:buChar char="•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sz="2800" b="1" dirty="0" smtClean="0">
                <a:cs typeface="Arial" pitchFamily="34" charset="0"/>
                <a:sym typeface="Arial" pitchFamily="34" charset="0"/>
              </a:rPr>
              <a:t>يعمل المشرف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 </a:t>
            </a:r>
            <a:r>
              <a:rPr lang="ar-EG" sz="2800" b="1" dirty="0" smtClean="0">
                <a:cs typeface="Arial" pitchFamily="34" charset="0"/>
                <a:sym typeface="Arial" pitchFamily="34" charset="0"/>
              </a:rPr>
              <a:t>على </a:t>
            </a:r>
            <a:r>
              <a:rPr lang="ar-EG" sz="2800" b="1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تعزيز</a:t>
            </a:r>
            <a:r>
              <a:rPr lang="ar-EG" sz="2800" b="1" dirty="0" smtClean="0">
                <a:cs typeface="Arial" pitchFamily="34" charset="0"/>
                <a:sym typeface="Arial" pitchFamily="34" charset="0"/>
              </a:rPr>
              <a:t> إستراتيجيات 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الرعاية الذاتية للتأكد من </a:t>
            </a:r>
            <a:r>
              <a:rPr lang="ar-EG" sz="28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امتلاك أخصائي الحالات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 أساليب ومهارات التكيف مناسبة. </a:t>
            </a:r>
          </a:p>
          <a:p>
            <a:pPr marL="0" indent="0" algn="r" rtl="1" eaLnBrk="1" hangingPunct="1">
              <a:buFontTx/>
              <a:buChar char="•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marL="0" indent="0" algn="ctr" rtl="1" eaLnBrk="1" hangingPunct="1"/>
            <a:endParaRPr lang="ar-EG" sz="1600" dirty="0" smtClean="0">
              <a:solidFill>
                <a:srgbClr val="FF0000"/>
              </a:solidFill>
              <a:cs typeface="Arial" pitchFamily="34" charset="0"/>
              <a:sym typeface="Arial" pitchFamily="34" charset="0"/>
            </a:endParaRPr>
          </a:p>
          <a:p>
            <a:pPr marL="0" indent="0" algn="ctr" rtl="1" eaLnBrk="1" hangingPunct="1"/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المبادئ </a:t>
            </a:r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420989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‏دعم العمليات الأوسع نطاقًا: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يمكن لأخصائي الحالات أن </a:t>
            </a:r>
            <a:r>
              <a:rPr lang="ar-EG" sz="2800" b="1" dirty="0" smtClean="0">
                <a:cs typeface="Arial" pitchFamily="34" charset="0"/>
                <a:sym typeface="Arial" pitchFamily="34" charset="0"/>
              </a:rPr>
              <a:t>يشارك التحديات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 مع عمليات تشغيلية أوسع تؤثر في عمل الحالة</a:t>
            </a:r>
          </a:p>
          <a:p>
            <a:pPr algn="r" rtl="1" eaLnBrk="1" hangingPunct="1">
              <a:buFontTx/>
              <a:buChar char="•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بإمكان المشرف أن </a:t>
            </a:r>
            <a:r>
              <a:rPr lang="ar-EG" sz="2800" b="1" dirty="0" smtClean="0">
                <a:cs typeface="Arial" pitchFamily="34" charset="0"/>
                <a:sym typeface="Arial" pitchFamily="34" charset="0"/>
              </a:rPr>
              <a:t>يعطي المشورة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 أو أن </a:t>
            </a:r>
            <a:r>
              <a:rPr lang="ar-EG" sz="2800" b="1" dirty="0" smtClean="0">
                <a:cs typeface="Arial" pitchFamily="34" charset="0"/>
                <a:sym typeface="Arial" pitchFamily="34" charset="0"/>
              </a:rPr>
              <a:t>يثير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 هذه التحديات مع الإدارة لإصدار قرار بشأنها. </a:t>
            </a:r>
          </a:p>
          <a:p>
            <a:pPr algn="r" rtl="1" eaLnBrk="1" hangingPunct="1">
              <a:buFontTx/>
              <a:buChar char="•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من شأن هذا أن يدعم </a:t>
            </a:r>
            <a:r>
              <a:rPr lang="ar-EG" sz="2800" b="1" dirty="0" smtClean="0">
                <a:cs typeface="Arial" pitchFamily="34" charset="0"/>
                <a:sym typeface="Arial" pitchFamily="34" charset="0"/>
              </a:rPr>
              <a:t>الوساطة 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بخصوص هذه المسائل. </a:t>
            </a:r>
          </a:p>
          <a:p>
            <a:pPr algn="r" rtl="1" eaLnBrk="1" hangingPunct="1">
              <a:buSzPct val="100000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136911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يضطلع الإشراف بالمهام التالية: 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دعم </a:t>
            </a:r>
            <a:r>
              <a:rPr lang="ar-EG" sz="2800" b="1" dirty="0" smtClean="0">
                <a:cs typeface="Arial" pitchFamily="34" charset="0"/>
                <a:sym typeface="Arial" pitchFamily="34" charset="0"/>
              </a:rPr>
              <a:t>الكفاءة 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الفنية</a:t>
            </a:r>
          </a:p>
          <a:p>
            <a:pPr algn="r" rtl="1" eaLnBrk="1" hangingPunct="1">
              <a:buFontTx/>
              <a:buChar char="•"/>
            </a:pPr>
            <a:endParaRPr lang="ar-EG" sz="2800" b="1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تشجيع </a:t>
            </a:r>
            <a:r>
              <a:rPr lang="ar-EG" sz="2800" b="1" dirty="0" smtClean="0">
                <a:cs typeface="Arial" pitchFamily="34" charset="0"/>
                <a:sym typeface="Arial" pitchFamily="34" charset="0"/>
              </a:rPr>
              <a:t>التأمل</a:t>
            </a:r>
          </a:p>
          <a:p>
            <a:pPr algn="r" rtl="1" eaLnBrk="1" hangingPunct="1">
              <a:buFontTx/>
              <a:buChar char="•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cs typeface="Arial" pitchFamily="34" charset="0"/>
                <a:sym typeface="Arial" pitchFamily="34" charset="0"/>
              </a:rPr>
              <a:t>تعزيز </a:t>
            </a:r>
            <a:r>
              <a:rPr lang="ar-EG" sz="2800" b="1" dirty="0" smtClean="0">
                <a:cs typeface="Arial" pitchFamily="34" charset="0"/>
                <a:sym typeface="Arial" pitchFamily="34" charset="0"/>
              </a:rPr>
              <a:t>الرفاه</a:t>
            </a:r>
          </a:p>
          <a:p>
            <a:pPr algn="r" rtl="1" eaLnBrk="1" hangingPunct="1">
              <a:buFontTx/>
              <a:buChar char="•"/>
            </a:pPr>
            <a:endParaRPr lang="ar-EG" sz="2800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sz="2800" dirty="0" smtClean="0">
                <a:sym typeface="Arial" pitchFamily="34" charset="0"/>
              </a:rPr>
              <a:t>ت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وفير </a:t>
            </a:r>
            <a:r>
              <a:rPr lang="ar-EG" sz="2800" b="1" dirty="0" smtClean="0">
                <a:cs typeface="Arial" pitchFamily="34" charset="0"/>
                <a:sym typeface="Arial" pitchFamily="34" charset="0"/>
              </a:rPr>
              <a:t>المراقبة</a:t>
            </a:r>
            <a:r>
              <a:rPr lang="ar-EG" sz="2800" dirty="0" smtClean="0">
                <a:cs typeface="Arial" pitchFamily="34" charset="0"/>
                <a:sym typeface="Arial" pitchFamily="34" charset="0"/>
              </a:rPr>
              <a:t> الفعالة والداعمة لعمل الحالات. </a:t>
            </a:r>
          </a:p>
          <a:p>
            <a:pPr algn="ctr" rtl="1" eaLnBrk="1" hangingPunct="1">
              <a:buSzPct val="100000"/>
            </a:pPr>
            <a:endParaRPr lang="ar-EG" sz="1600" dirty="0" smtClean="0"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المبادئ </a:t>
            </a:r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248452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السرية والإشراف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899146" y="1700213"/>
            <a:ext cx="7921625" cy="4392612"/>
          </a:xfrm>
        </p:spPr>
        <p:txBody>
          <a:bodyPr/>
          <a:lstStyle/>
          <a:p>
            <a:pPr marL="0" indent="0"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امنح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أخصائيي الحالات الفرصة للحصول على المشورة السرية بخصوص الحالات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b="1" dirty="0" smtClean="0">
                <a:cs typeface="Arial" pitchFamily="34" charset="0"/>
                <a:sym typeface="Arial" pitchFamily="34" charset="0"/>
              </a:rPr>
              <a:t>للحد من المخاطر المتعلقة بانتهاكات السرية. </a:t>
            </a:r>
          </a:p>
          <a:p>
            <a:pPr algn="r" rtl="1" eaLnBrk="1" hangingPunct="1">
              <a:buSzPct val="100000"/>
            </a:pPr>
            <a:endParaRPr lang="ar-EG" b="1" dirty="0" smtClean="0">
              <a:cs typeface="Arial" pitchFamily="34" charset="0"/>
              <a:sym typeface="Arial" pitchFamily="34" charset="0"/>
            </a:endParaRPr>
          </a:p>
          <a:p>
            <a:pPr marL="0" indent="0" algn="r" rtl="1" eaLnBrk="1" hangingPunct="1">
              <a:buSzPct val="100000"/>
            </a:pPr>
            <a:r>
              <a:rPr lang="ar-EG" i="1" dirty="0" smtClean="0">
                <a:cs typeface="Arial" pitchFamily="34" charset="0"/>
                <a:sym typeface="Arial" pitchFamily="34" charset="0"/>
              </a:rPr>
              <a:t>يمكن لتحقيق مبدأ السرية في الإشراف أن يحد من مخاطر مشاركة البيانات </a:t>
            </a:r>
            <a:r>
              <a:rPr lang="ar-EG" i="1" dirty="0" smtClean="0">
                <a:cs typeface="Arial" pitchFamily="34" charset="0"/>
                <a:sym typeface="Arial" pitchFamily="34" charset="0"/>
              </a:rPr>
              <a:t/>
            </a:r>
            <a:br>
              <a:rPr lang="ar-EG" i="1" dirty="0" smtClean="0">
                <a:cs typeface="Arial" pitchFamily="34" charset="0"/>
                <a:sym typeface="Arial" pitchFamily="34" charset="0"/>
              </a:rPr>
            </a:br>
            <a:r>
              <a:rPr lang="ar-EG" i="1" dirty="0" smtClean="0">
                <a:cs typeface="Arial" pitchFamily="34" charset="0"/>
                <a:sym typeface="Arial" pitchFamily="34" charset="0"/>
              </a:rPr>
              <a:t>بشكل </a:t>
            </a:r>
            <a:r>
              <a:rPr lang="ar-EG" i="1" dirty="0" smtClean="0">
                <a:cs typeface="Arial" pitchFamily="34" charset="0"/>
                <a:sym typeface="Arial" pitchFamily="34" charset="0"/>
              </a:rPr>
              <a:t>غير ملائم.</a:t>
            </a:r>
          </a:p>
          <a:p>
            <a:pPr algn="r" rtl="1" eaLnBrk="1" hangingPunct="1">
              <a:buSzPct val="100000"/>
            </a:pPr>
            <a:endParaRPr lang="ar-EG" i="1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احرص على تعزيز ثقافة انفتاح تتيح لأخصائي الحالات التأمل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b="1" dirty="0" smtClean="0">
                <a:cs typeface="Arial" pitchFamily="34" charset="0"/>
                <a:sym typeface="Arial" pitchFamily="34" charset="0"/>
              </a:rPr>
              <a:t>لتحقيق نتائج أفضل للأطفال.</a:t>
            </a:r>
          </a:p>
          <a:p>
            <a:pPr algn="ctr" rtl="1" eaLnBrk="1" hangingPunct="1">
              <a:buSzPct val="100000"/>
            </a:pPr>
            <a:endParaRPr lang="ar-EG" sz="1600" dirty="0" smtClean="0">
              <a:solidFill>
                <a:srgbClr val="FF0000"/>
              </a:solidFill>
              <a:cs typeface="Arial" pitchFamily="34" charset="0"/>
              <a:sym typeface="Arial" pitchFamily="34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المبادئ </a:t>
            </a:r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التوجيهية لإدارة الحالات: القسم 2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01964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pitchFamily="34" charset="0"/>
                <a:sym typeface="Arial" pitchFamily="34" charset="0"/>
              </a:rPr>
              <a:t>من يتلقى الإشراف؟ 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يجب أن يخضع الموظفين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على جميع المستويات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للإشراف، بما في ذلك المديرين والمشرفين أنفسهم.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ينبغي أن يكون الإشراف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رسميًا ومنظمًا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cs typeface="Arial" pitchFamily="34" charset="0"/>
              <a:sym typeface="Arial" pitchFamily="34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قد يتم الإشراف على أخصائيي الحالات في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مجموعات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 مع قيام المشرف بتيسير المناقشات بين أخصائيي الحالات. </a:t>
            </a:r>
          </a:p>
          <a:p>
            <a:pPr marL="342000" indent="0" algn="r" rtl="1" eaLnBrk="1" hangingPunct="1"/>
            <a:r>
              <a:rPr lang="ar-EG" dirty="0" smtClean="0">
                <a:cs typeface="Arial" pitchFamily="34" charset="0"/>
                <a:sym typeface="Arial" pitchFamily="34" charset="0"/>
              </a:rPr>
              <a:t>يساعد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هذا على:</a:t>
            </a:r>
          </a:p>
          <a:p>
            <a:pPr lvl="1" algn="r" rtl="1" eaLnBrk="1" hangingPunct="1">
              <a:buFont typeface="Courier New" pitchFamily="49" charset="0"/>
              <a:buChar char="o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تبادل أخصائييو الحالات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الخبرات 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واكتساب المهارات</a:t>
            </a:r>
          </a:p>
          <a:p>
            <a:pPr lvl="1" algn="r" rtl="1" eaLnBrk="1" hangingPunct="1">
              <a:buFont typeface="Courier New" pitchFamily="49" charset="0"/>
              <a:buChar char="o"/>
            </a:pPr>
            <a:r>
              <a:rPr lang="ar-EG" dirty="0" smtClean="0">
                <a:cs typeface="Arial" pitchFamily="34" charset="0"/>
                <a:sym typeface="Arial" pitchFamily="34" charset="0"/>
              </a:rPr>
              <a:t>تعزيز </a:t>
            </a:r>
            <a:r>
              <a:rPr lang="ar-EG" b="1" dirty="0" smtClean="0">
                <a:cs typeface="Arial" pitchFamily="34" charset="0"/>
                <a:sym typeface="Arial" pitchFamily="34" charset="0"/>
              </a:rPr>
              <a:t>تماسك الفريق</a:t>
            </a:r>
            <a:r>
              <a:rPr lang="ar-EG" dirty="0" smtClean="0">
                <a:cs typeface="Arial" pitchFamily="34" charset="0"/>
                <a:sym typeface="Arial" pitchFamily="34" charset="0"/>
              </a:rPr>
              <a:t>.</a:t>
            </a:r>
          </a:p>
          <a:p>
            <a:pPr lvl="1" algn="ctr" rtl="1" eaLnBrk="1" hangingPunct="1">
              <a:buFontTx/>
              <a:buNone/>
            </a:pPr>
            <a:endParaRPr lang="ar-EG" sz="1600" dirty="0" smtClean="0">
              <a:solidFill>
                <a:srgbClr val="FF0000"/>
              </a:solidFill>
              <a:cs typeface="Arial" pitchFamily="34" charset="0"/>
              <a:sym typeface="Arial" pitchFamily="34" charset="0"/>
            </a:endParaRPr>
          </a:p>
          <a:p>
            <a:pPr lvl="1" algn="ctr" rtl="1" eaLnBrk="1" hangingPunct="1">
              <a:buFontTx/>
              <a:buNone/>
            </a:pPr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المبادئ </a:t>
            </a:r>
            <a:r>
              <a:rPr lang="ar-EG" sz="1600" dirty="0" smtClean="0">
                <a:solidFill>
                  <a:srgbClr val="FF0000"/>
                </a:solidFill>
                <a:cs typeface="Arial" pitchFamily="34" charset="0"/>
                <a:sym typeface="Arial" pitchFamily="34" charset="0"/>
              </a:rPr>
              <a:t>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227723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</TotalTime>
  <Words>1239</Words>
  <Application>Microsoft Office PowerPoint</Application>
  <PresentationFormat>On-screen Show (4:3)</PresentationFormat>
  <Paragraphs>256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Default Design</vt:lpstr>
      <vt:lpstr>الإشراف</vt:lpstr>
      <vt:lpstr>هدف الوحدة ونتائج التعلم</vt:lpstr>
      <vt:lpstr>التمرين 1</vt:lpstr>
      <vt:lpstr>الإشراف على عمل الحالات والحالات الفردية</vt:lpstr>
      <vt:lpstr>‏دعم الرفاه الشخصي:</vt:lpstr>
      <vt:lpstr>‏دعم العمليات الأوسع نطاقًا:</vt:lpstr>
      <vt:lpstr>يضطلع الإشراف بالمهام التالية: </vt:lpstr>
      <vt:lpstr>السرية والإشراف</vt:lpstr>
      <vt:lpstr>من يتلقى الإشراف؟ </vt:lpstr>
      <vt:lpstr>نقاط التعلم الرئيسية</vt:lpstr>
      <vt:lpstr>التمرين 2</vt:lpstr>
      <vt:lpstr>نقاط التعلم الرئيسية</vt:lpstr>
      <vt:lpstr>التمرين 3</vt:lpstr>
      <vt:lpstr>تحديات تحقيق التوازن بين الإدارة والإشراف على عمل الحالة</vt:lpstr>
      <vt:lpstr>تحديات تحقيق التوازن بين الإدارة والإشراف على عمل الحالة</vt:lpstr>
      <vt:lpstr>تحديات تحقيق التوازن بين الإدارة والإشراف على عمل الحالة</vt:lpstr>
      <vt:lpstr>تحديات تحقيق التوازن بين الإدارة والإشراف على عمل الحالة</vt:lpstr>
      <vt:lpstr>من يمكنه القيام بالإشراف؟ </vt:lpstr>
      <vt:lpstr>نقاط التعلم الرئيسية</vt:lpstr>
      <vt:lpstr>التمرين 4</vt:lpstr>
      <vt:lpstr>نقاط التعلم الرئيسية</vt:lpstr>
      <vt:lpstr>التمرين 5</vt:lpstr>
      <vt:lpstr>التعقيبات</vt:lpstr>
      <vt:lpstr>التعقيبات</vt:lpstr>
      <vt:lpstr>الشواغل المتعلقة بتقديم التعقيبات:</vt:lpstr>
      <vt:lpstr>الفشل في إعطاء تعقيبات بناءة يمكن أن يتسبب في:</vt:lpstr>
      <vt:lpstr>نقاط التعلم الرئيسية</vt:lpstr>
      <vt:lpstr>التمرين 6</vt:lpstr>
      <vt:lpstr>اجتماعات إدارة الحالات </vt:lpstr>
      <vt:lpstr>اجتماعات إدارة الحالات</vt:lpstr>
      <vt:lpstr>نقاط التعلم الرئيسية</vt:lpstr>
      <vt:lpstr>هدف الوحدة و نتائج التعلم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</dc:title>
  <dc:creator>Camilla Jones</dc:creator>
  <cp:lastModifiedBy>DTP1</cp:lastModifiedBy>
  <cp:revision>147</cp:revision>
  <dcterms:created xsi:type="dcterms:W3CDTF">2014-02-04T13:09:48Z</dcterms:created>
  <dcterms:modified xsi:type="dcterms:W3CDTF">2015-01-14T13:06:32Z</dcterms:modified>
</cp:coreProperties>
</file>