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50"/>
  </p:notesMasterIdLst>
  <p:sldIdLst>
    <p:sldId id="802" r:id="rId2"/>
    <p:sldId id="803" r:id="rId3"/>
    <p:sldId id="804" r:id="rId4"/>
    <p:sldId id="805" r:id="rId5"/>
    <p:sldId id="806" r:id="rId6"/>
    <p:sldId id="807" r:id="rId7"/>
    <p:sldId id="808" r:id="rId8"/>
    <p:sldId id="809" r:id="rId9"/>
    <p:sldId id="810" r:id="rId10"/>
    <p:sldId id="811" r:id="rId11"/>
    <p:sldId id="812" r:id="rId12"/>
    <p:sldId id="813" r:id="rId13"/>
    <p:sldId id="814" r:id="rId14"/>
    <p:sldId id="815" r:id="rId15"/>
    <p:sldId id="816" r:id="rId16"/>
    <p:sldId id="817" r:id="rId17"/>
    <p:sldId id="818" r:id="rId18"/>
    <p:sldId id="819" r:id="rId19"/>
    <p:sldId id="820" r:id="rId20"/>
    <p:sldId id="821" r:id="rId21"/>
    <p:sldId id="822" r:id="rId22"/>
    <p:sldId id="823" r:id="rId23"/>
    <p:sldId id="824" r:id="rId24"/>
    <p:sldId id="825" r:id="rId25"/>
    <p:sldId id="826" r:id="rId26"/>
    <p:sldId id="827" r:id="rId27"/>
    <p:sldId id="828" r:id="rId28"/>
    <p:sldId id="829" r:id="rId29"/>
    <p:sldId id="830" r:id="rId30"/>
    <p:sldId id="831" r:id="rId31"/>
    <p:sldId id="832" r:id="rId32"/>
    <p:sldId id="833" r:id="rId33"/>
    <p:sldId id="834" r:id="rId34"/>
    <p:sldId id="835" r:id="rId35"/>
    <p:sldId id="836" r:id="rId36"/>
    <p:sldId id="837" r:id="rId37"/>
    <p:sldId id="838" r:id="rId38"/>
    <p:sldId id="839" r:id="rId39"/>
    <p:sldId id="840" r:id="rId40"/>
    <p:sldId id="841" r:id="rId41"/>
    <p:sldId id="842" r:id="rId42"/>
    <p:sldId id="843" r:id="rId43"/>
    <p:sldId id="844" r:id="rId44"/>
    <p:sldId id="845" r:id="rId45"/>
    <p:sldId id="846" r:id="rId46"/>
    <p:sldId id="847" r:id="rId47"/>
    <p:sldId id="848" r:id="rId48"/>
    <p:sldId id="849" r:id="rId49"/>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Calibri" pitchFamily="34" charset="0"/>
        <a:ea typeface="+mn-ea"/>
        <a:cs typeface="Arial" pitchFamily="34" charset="0"/>
      </a:defRPr>
    </a:lvl1pPr>
    <a:lvl2pPr marL="457200" algn="r" rtl="1" fontAlgn="base">
      <a:spcBef>
        <a:spcPct val="0"/>
      </a:spcBef>
      <a:spcAft>
        <a:spcPct val="0"/>
      </a:spcAft>
      <a:defRPr kern="1200">
        <a:solidFill>
          <a:schemeClr val="tx1"/>
        </a:solidFill>
        <a:latin typeface="Calibri" pitchFamily="34" charset="0"/>
        <a:ea typeface="+mn-ea"/>
        <a:cs typeface="Arial" pitchFamily="34" charset="0"/>
      </a:defRPr>
    </a:lvl2pPr>
    <a:lvl3pPr marL="914400" algn="r" rtl="1" fontAlgn="base">
      <a:spcBef>
        <a:spcPct val="0"/>
      </a:spcBef>
      <a:spcAft>
        <a:spcPct val="0"/>
      </a:spcAft>
      <a:defRPr kern="1200">
        <a:solidFill>
          <a:schemeClr val="tx1"/>
        </a:solidFill>
        <a:latin typeface="Calibri" pitchFamily="34" charset="0"/>
        <a:ea typeface="+mn-ea"/>
        <a:cs typeface="Arial" pitchFamily="34" charset="0"/>
      </a:defRPr>
    </a:lvl3pPr>
    <a:lvl4pPr marL="1371600" algn="r" rtl="1" fontAlgn="base">
      <a:spcBef>
        <a:spcPct val="0"/>
      </a:spcBef>
      <a:spcAft>
        <a:spcPct val="0"/>
      </a:spcAft>
      <a:defRPr kern="1200">
        <a:solidFill>
          <a:schemeClr val="tx1"/>
        </a:solidFill>
        <a:latin typeface="Calibri" pitchFamily="34" charset="0"/>
        <a:ea typeface="+mn-ea"/>
        <a:cs typeface="Arial" pitchFamily="34" charset="0"/>
      </a:defRPr>
    </a:lvl4pPr>
    <a:lvl5pPr marL="1828800" algn="r" rtl="1" fontAlgn="base">
      <a:spcBef>
        <a:spcPct val="0"/>
      </a:spcBef>
      <a:spcAft>
        <a:spcPct val="0"/>
      </a:spcAft>
      <a:defRPr kern="1200">
        <a:solidFill>
          <a:schemeClr val="tx1"/>
        </a:solidFill>
        <a:latin typeface="Calibri" pitchFamily="34" charset="0"/>
        <a:ea typeface="+mn-ea"/>
        <a:cs typeface="Arial" pitchFamily="34" charset="0"/>
      </a:defRPr>
    </a:lvl5pPr>
    <a:lvl6pPr marL="2286000" algn="r" defTabSz="914400" rtl="1" eaLnBrk="1" latinLnBrk="0" hangingPunct="1">
      <a:defRPr kern="1200">
        <a:solidFill>
          <a:schemeClr val="tx1"/>
        </a:solidFill>
        <a:latin typeface="Calibri" pitchFamily="34" charset="0"/>
        <a:ea typeface="+mn-ea"/>
        <a:cs typeface="Arial" pitchFamily="34" charset="0"/>
      </a:defRPr>
    </a:lvl6pPr>
    <a:lvl7pPr marL="2743200" algn="r" defTabSz="914400" rtl="1" eaLnBrk="1" latinLnBrk="0" hangingPunct="1">
      <a:defRPr kern="1200">
        <a:solidFill>
          <a:schemeClr val="tx1"/>
        </a:solidFill>
        <a:latin typeface="Calibri" pitchFamily="34" charset="0"/>
        <a:ea typeface="+mn-ea"/>
        <a:cs typeface="Arial" pitchFamily="34" charset="0"/>
      </a:defRPr>
    </a:lvl7pPr>
    <a:lvl8pPr marL="3200400" algn="r" defTabSz="914400" rtl="1" eaLnBrk="1" latinLnBrk="0" hangingPunct="1">
      <a:defRPr kern="1200">
        <a:solidFill>
          <a:schemeClr val="tx1"/>
        </a:solidFill>
        <a:latin typeface="Calibri" pitchFamily="34" charset="0"/>
        <a:ea typeface="+mn-ea"/>
        <a:cs typeface="Arial" pitchFamily="34" charset="0"/>
      </a:defRPr>
    </a:lvl8pPr>
    <a:lvl9pPr marL="3657600" algn="r" defTabSz="914400" rtl="1"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412" autoAdjust="0"/>
    <p:restoredTop sz="93474" autoAdjust="0"/>
  </p:normalViewPr>
  <p:slideViewPr>
    <p:cSldViewPr>
      <p:cViewPr varScale="1">
        <p:scale>
          <a:sx n="74" d="100"/>
          <a:sy n="74" d="100"/>
        </p:scale>
        <p:origin x="-12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smtClean="0">
                <a:latin typeface="+mn-lt"/>
                <a:cs typeface="+mn-cs"/>
              </a:defRPr>
            </a:lvl1pPr>
          </a:lstStyle>
          <a:p>
            <a:pPr>
              <a:defRPr/>
            </a:pPr>
            <a:fld id="{24705F12-6BAA-4356-8FF8-8DFF3B7CF0DB}" type="datetimeFigureOut">
              <a:rPr lang="en-GB"/>
              <a:pPr>
                <a:defRPr/>
              </a:pPr>
              <a:t>14/01/2015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smtClean="0">
                <a:latin typeface="+mn-lt"/>
                <a:cs typeface="+mn-cs"/>
              </a:defRPr>
            </a:lvl1pPr>
          </a:lstStyle>
          <a:p>
            <a:pPr>
              <a:defRPr/>
            </a:pPr>
            <a:fld id="{55414F29-FC36-454E-9428-62CA555F423A}" type="slidenum">
              <a:rPr lang="en-GB"/>
              <a:pPr>
                <a:defRPr/>
              </a:pPr>
              <a:t>‹#›</a:t>
            </a:fld>
            <a:endParaRPr lang="en-GB"/>
          </a:p>
        </p:txBody>
      </p:sp>
    </p:spTree>
    <p:extLst>
      <p:ext uri="{BB962C8B-B14F-4D97-AF65-F5344CB8AC3E}">
        <p14:creationId xmlns:p14="http://schemas.microsoft.com/office/powerpoint/2010/main" val="198948721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6A366B5C-5BE8-432E-9C49-CFD3CC2292BF}"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19</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B07E8418-85D9-4EA9-8C98-5BD7CA2554C0}"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20</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40A9560F-060F-48D9-A85B-CB7745F6021C}"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21</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C9F1E0F1-AA05-46CE-935C-6303A181CE42}"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31</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ea typeface="MS PGothic" pitchFamily="34" charset="-128"/>
            </a:endParaRP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rtl="1" fontAlgn="base">
              <a:spcBef>
                <a:spcPct val="0"/>
              </a:spcBef>
              <a:spcAft>
                <a:spcPct val="0"/>
              </a:spcAft>
              <a:buSzPct val="100000"/>
            </a:pPr>
            <a:fld id="{76D22451-747D-44D3-822C-B5FB2C1F8B28}" type="slidenum">
              <a:rPr lang="en-US">
                <a:solidFill>
                  <a:srgbClr val="000000"/>
                </a:solidFill>
                <a:latin typeface="Arial" pitchFamily="34" charset="0"/>
                <a:ea typeface="MS PGothic" pitchFamily="34" charset="-128"/>
                <a:sym typeface="Calibri" pitchFamily="34" charset="0"/>
              </a:rPr>
              <a:pPr rtl="1" fontAlgn="base">
                <a:spcBef>
                  <a:spcPct val="0"/>
                </a:spcBef>
                <a:spcAft>
                  <a:spcPct val="0"/>
                </a:spcAft>
                <a:buSzPct val="100000"/>
              </a:pPr>
              <a:t>32</a:t>
            </a:fld>
            <a:endParaRPr lang="en-US">
              <a:solidFill>
                <a:srgbClr val="000000"/>
              </a:solidFill>
              <a:latin typeface="Arial" pitchFamily="34" charset="0"/>
              <a:ea typeface="MS PGothic" pitchFamily="34" charset="-128"/>
              <a:sym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1451400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4983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84888" y="836613"/>
            <a:ext cx="1943100" cy="5256212"/>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250825" y="836613"/>
            <a:ext cx="5681663" cy="525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504153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2371215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649570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250825" y="1700213"/>
            <a:ext cx="3811588"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214813" y="1700213"/>
            <a:ext cx="3813175" cy="4392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97477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extLst>
      <p:ext uri="{BB962C8B-B14F-4D97-AF65-F5344CB8AC3E}">
        <p14:creationId xmlns:p14="http://schemas.microsoft.com/office/powerpoint/2010/main" val="1279209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extLst>
      <p:ext uri="{BB962C8B-B14F-4D97-AF65-F5344CB8AC3E}">
        <p14:creationId xmlns:p14="http://schemas.microsoft.com/office/powerpoint/2010/main" val="3611001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867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4152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1327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43608" y="836613"/>
            <a:ext cx="777716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ar-EG" noProof="0" dirty="0" smtClean="0"/>
              <a:t>Click to edit Master title style</a:t>
            </a:r>
            <a:endParaRPr lang="ar-EG" noProof="0" dirty="0"/>
          </a:p>
        </p:txBody>
      </p:sp>
      <p:sp>
        <p:nvSpPr>
          <p:cNvPr id="1027" name="Rectangle 3"/>
          <p:cNvSpPr>
            <a:spLocks noGrp="1" noChangeArrowheads="1"/>
          </p:cNvSpPr>
          <p:nvPr>
            <p:ph type="body" idx="1"/>
          </p:nvPr>
        </p:nvSpPr>
        <p:spPr bwMode="auto">
          <a:xfrm>
            <a:off x="1043608" y="1700213"/>
            <a:ext cx="7777163"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ar-EG" noProof="0" smtClean="0"/>
              <a:t>Click to edit Master text styles</a:t>
            </a:r>
          </a:p>
          <a:p>
            <a:pPr lvl="1"/>
            <a:r>
              <a:rPr lang="ar-EG" noProof="0" smtClean="0"/>
              <a:t>Second level</a:t>
            </a:r>
          </a:p>
          <a:p>
            <a:pPr lvl="2"/>
            <a:r>
              <a:rPr lang="ar-EG" noProof="0" smtClean="0"/>
              <a:t>Third level</a:t>
            </a:r>
          </a:p>
          <a:p>
            <a:pPr lvl="3"/>
            <a:r>
              <a:rPr lang="ar-EG" noProof="0" smtClean="0"/>
              <a:t>Fourth level</a:t>
            </a:r>
          </a:p>
          <a:p>
            <a:pPr lvl="4"/>
            <a:r>
              <a:rPr lang="ar-EG" noProof="0" smtClean="0"/>
              <a:t>Fifth level</a:t>
            </a:r>
            <a:endParaRPr lang="ar-EG" noProof="0"/>
          </a:p>
        </p:txBody>
      </p:sp>
      <p:sp>
        <p:nvSpPr>
          <p:cNvPr id="1028" name="Rectangle 7"/>
          <p:cNvSpPr>
            <a:spLocks noChangeArrowheads="1"/>
          </p:cNvSpPr>
          <p:nvPr userDrawn="1"/>
        </p:nvSpPr>
        <p:spPr bwMode="auto">
          <a:xfrm flipH="1">
            <a:off x="1488901" y="333375"/>
            <a:ext cx="7667625" cy="358775"/>
          </a:xfrm>
          <a:prstGeom prst="rect">
            <a:avLst/>
          </a:prstGeom>
          <a:gradFill rotWithShape="1">
            <a:gsLst>
              <a:gs pos="0">
                <a:srgbClr val="3399FF"/>
              </a:gs>
              <a:gs pos="100000">
                <a:schemeClr val="bg1"/>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sp>
        <p:nvSpPr>
          <p:cNvPr id="1029" name="Rectangle 8"/>
          <p:cNvSpPr>
            <a:spLocks noChangeArrowheads="1"/>
          </p:cNvSpPr>
          <p:nvPr userDrawn="1"/>
        </p:nvSpPr>
        <p:spPr bwMode="auto">
          <a:xfrm flipH="1">
            <a:off x="-11926" y="6237288"/>
            <a:ext cx="8101012" cy="358775"/>
          </a:xfrm>
          <a:prstGeom prst="rect">
            <a:avLst/>
          </a:prstGeom>
          <a:gradFill rotWithShape="1">
            <a:gsLst>
              <a:gs pos="0">
                <a:schemeClr val="bg1"/>
              </a:gs>
              <a:gs pos="100000">
                <a:srgbClr val="3399FF"/>
              </a:gs>
            </a:gsLst>
            <a:lin ang="0" scaled="1"/>
          </a:gradFill>
          <a:ln>
            <a:noFill/>
          </a:ln>
          <a:effectLst/>
          <a:extLst>
            <a:ext uri="{91240B29-F687-4F45-9708-019B960494DF}">
              <a14:hiddenLine xmlns:a14="http://schemas.microsoft.com/office/drawing/2010/main" w="9525">
                <a:solidFill>
                  <a:srgbClr val="3399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rtl="1" eaLnBrk="1" hangingPunct="1">
              <a:defRPr/>
            </a:pPr>
            <a:endParaRPr lang="ar-EG" altLang="en-US" noProof="0" smtClean="0">
              <a:solidFill>
                <a:srgbClr val="000000"/>
              </a:solidFill>
              <a:latin typeface="Arial" pitchFamily="34" charset="0"/>
              <a:cs typeface="Arial" pitchFamily="34" charset="0"/>
            </a:endParaRPr>
          </a:p>
        </p:txBody>
      </p:sp>
      <p:pic>
        <p:nvPicPr>
          <p:cNvPr id="1030" name="Picture 1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596063" y="6016625"/>
            <a:ext cx="13684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r" rtl="1" eaLnBrk="0" fontAlgn="base" hangingPunct="0">
        <a:spcBef>
          <a:spcPct val="0"/>
        </a:spcBef>
        <a:spcAft>
          <a:spcPct val="0"/>
        </a:spcAft>
        <a:defRPr sz="3200">
          <a:solidFill>
            <a:schemeClr val="tx2"/>
          </a:solidFill>
          <a:latin typeface="Arial" pitchFamily="34" charset="0"/>
          <a:ea typeface="MS PGothic" pitchFamily="34" charset="-128"/>
          <a:cs typeface="Arial" pitchFamily="34" charset="0"/>
        </a:defRPr>
      </a:lvl1pPr>
      <a:lvl2pPr algn="l" rtl="0" eaLnBrk="0" fontAlgn="base" hangingPunct="0">
        <a:spcBef>
          <a:spcPct val="0"/>
        </a:spcBef>
        <a:spcAft>
          <a:spcPct val="0"/>
        </a:spcAft>
        <a:defRPr sz="3200">
          <a:solidFill>
            <a:schemeClr val="tx2"/>
          </a:solidFill>
          <a:latin typeface="Calibri" pitchFamily="34" charset="0"/>
          <a:ea typeface="MS PGothic" pitchFamily="34" charset="-128"/>
        </a:defRPr>
      </a:lvl2pPr>
      <a:lvl3pPr algn="l" rtl="0" eaLnBrk="0" fontAlgn="base" hangingPunct="0">
        <a:spcBef>
          <a:spcPct val="0"/>
        </a:spcBef>
        <a:spcAft>
          <a:spcPct val="0"/>
        </a:spcAft>
        <a:defRPr sz="3200">
          <a:solidFill>
            <a:schemeClr val="tx2"/>
          </a:solidFill>
          <a:latin typeface="Calibri" pitchFamily="34" charset="0"/>
          <a:ea typeface="MS PGothic" pitchFamily="34" charset="-128"/>
        </a:defRPr>
      </a:lvl3pPr>
      <a:lvl4pPr algn="l" rtl="0" eaLnBrk="0" fontAlgn="base" hangingPunct="0">
        <a:spcBef>
          <a:spcPct val="0"/>
        </a:spcBef>
        <a:spcAft>
          <a:spcPct val="0"/>
        </a:spcAft>
        <a:defRPr sz="3200">
          <a:solidFill>
            <a:schemeClr val="tx2"/>
          </a:solidFill>
          <a:latin typeface="Calibri" pitchFamily="34" charset="0"/>
          <a:ea typeface="MS PGothic" pitchFamily="34" charset="-128"/>
        </a:defRPr>
      </a:lvl4pPr>
      <a:lvl5pPr algn="l" rtl="0" eaLnBrk="0" fontAlgn="base" hangingPunct="0">
        <a:spcBef>
          <a:spcPct val="0"/>
        </a:spcBef>
        <a:spcAft>
          <a:spcPct val="0"/>
        </a:spcAft>
        <a:defRPr sz="3200">
          <a:solidFill>
            <a:schemeClr val="tx2"/>
          </a:solidFill>
          <a:latin typeface="Calibri" pitchFamily="34" charset="0"/>
          <a:ea typeface="MS PGothic" pitchFamily="34" charset="-128"/>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342900" indent="-342900" algn="r" rtl="1" eaLnBrk="0" fontAlgn="base" hangingPunct="0">
        <a:spcBef>
          <a:spcPct val="20000"/>
        </a:spcBef>
        <a:spcAft>
          <a:spcPct val="0"/>
        </a:spcAft>
        <a:defRPr sz="2400">
          <a:solidFill>
            <a:schemeClr val="tx1"/>
          </a:solidFill>
          <a:latin typeface="Arial" pitchFamily="34" charset="0"/>
          <a:ea typeface="MS PGothic" pitchFamily="34" charset="-128"/>
          <a:cs typeface="Arial" pitchFamily="34" charset="0"/>
        </a:defRPr>
      </a:lvl1pPr>
      <a:lvl2pPr marL="742950" indent="-28575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2pPr>
      <a:lvl3pPr marL="11430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3pPr>
      <a:lvl4pPr marL="16002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4pPr>
      <a:lvl5pPr marL="2057400" indent="-228600" algn="r" rtl="1" eaLnBrk="0" fontAlgn="base" hangingPunct="0">
        <a:spcBef>
          <a:spcPct val="20000"/>
        </a:spcBef>
        <a:spcAft>
          <a:spcPct val="0"/>
        </a:spcAft>
        <a:buChar char="»"/>
        <a:defRPr sz="2400">
          <a:solidFill>
            <a:schemeClr val="tx1"/>
          </a:solidFill>
          <a:latin typeface="Arial" pitchFamily="34" charset="0"/>
          <a:ea typeface="MS PGothic" pitchFamily="34" charset="-128"/>
          <a:cs typeface="Arial" pitchFamily="34" charset="0"/>
        </a:defRPr>
      </a:lvl5pPr>
      <a:lvl6pPr marL="2514600" indent="-228600" algn="l" rtl="0" fontAlgn="base">
        <a:spcBef>
          <a:spcPct val="20000"/>
        </a:spcBef>
        <a:spcAft>
          <a:spcPct val="0"/>
        </a:spcAft>
        <a:buChar char="»"/>
        <a:defRPr sz="2400">
          <a:solidFill>
            <a:schemeClr val="tx1"/>
          </a:solidFill>
          <a:latin typeface="+mn-lt"/>
        </a:defRPr>
      </a:lvl6pPr>
      <a:lvl7pPr marL="2971800" indent="-228600" algn="l" rtl="0" fontAlgn="base">
        <a:spcBef>
          <a:spcPct val="20000"/>
        </a:spcBef>
        <a:spcAft>
          <a:spcPct val="0"/>
        </a:spcAft>
        <a:buChar char="»"/>
        <a:defRPr sz="2400">
          <a:solidFill>
            <a:schemeClr val="tx1"/>
          </a:solidFill>
          <a:latin typeface="+mn-lt"/>
        </a:defRPr>
      </a:lvl7pPr>
      <a:lvl8pPr marL="3429000" indent="-228600" algn="l" rtl="0" fontAlgn="base">
        <a:spcBef>
          <a:spcPct val="20000"/>
        </a:spcBef>
        <a:spcAft>
          <a:spcPct val="0"/>
        </a:spcAft>
        <a:buChar char="»"/>
        <a:defRPr sz="2400">
          <a:solidFill>
            <a:schemeClr val="tx1"/>
          </a:solidFill>
          <a:latin typeface="+mn-lt"/>
        </a:defRPr>
      </a:lvl8pPr>
      <a:lvl9pPr marL="3886200" indent="-228600" algn="l" rtl="0" fontAlgn="base">
        <a:spcBef>
          <a:spcPct val="20000"/>
        </a:spcBef>
        <a:spcAft>
          <a:spcPct val="0"/>
        </a:spcAft>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ubtitle 2"/>
          <p:cNvSpPr>
            <a:spLocks noGrp="1"/>
          </p:cNvSpPr>
          <p:nvPr>
            <p:ph type="subTitle" idx="1"/>
          </p:nvPr>
        </p:nvSpPr>
        <p:spPr>
          <a:xfrm>
            <a:off x="792163" y="4221163"/>
            <a:ext cx="7488237" cy="1752600"/>
          </a:xfrm>
        </p:spPr>
        <p:txBody>
          <a:bodyPr/>
          <a:lstStyle/>
          <a:p>
            <a:pPr rtl="1" eaLnBrk="1" hangingPunct="1"/>
            <a:r>
              <a:rPr lang="ar-EG" sz="3600" b="1" dirty="0" smtClean="0">
                <a:solidFill>
                  <a:srgbClr val="000000"/>
                </a:solidFill>
                <a:sym typeface="Calibri" pitchFamily="34" charset="0"/>
              </a:rPr>
              <a:t>الجلسة 4: تنفيذ خطة الحالة</a:t>
            </a:r>
          </a:p>
          <a:p>
            <a:pPr rtl="1" eaLnBrk="1" hangingPunct="1">
              <a:spcBef>
                <a:spcPts val="2400"/>
              </a:spcBef>
            </a:pPr>
            <a:r>
              <a:rPr lang="ar-EG" sz="2800" b="1" dirty="0" smtClean="0">
                <a:solidFill>
                  <a:srgbClr val="000000"/>
                </a:solidFill>
                <a:sym typeface="Calibri" pitchFamily="34" charset="0"/>
              </a:rPr>
              <a:t>الوحدة </a:t>
            </a:r>
            <a:r>
              <a:rPr lang="ar-EG" sz="2800" b="1" dirty="0" smtClean="0">
                <a:solidFill>
                  <a:srgbClr val="000000"/>
                </a:solidFill>
                <a:sym typeface="Calibri" pitchFamily="34" charset="0"/>
              </a:rPr>
              <a:t>هـ: خطوات إدارة الحالات</a:t>
            </a:r>
          </a:p>
          <a:p>
            <a:pPr rtl="1" eaLnBrk="1" hangingPunct="1"/>
            <a:r>
              <a:rPr lang="ar-EG" b="1" dirty="0" smtClean="0">
                <a:solidFill>
                  <a:srgbClr val="000000"/>
                </a:solidFill>
                <a:sym typeface="Calibri" pitchFamily="34" charset="0"/>
              </a:rPr>
              <a:t>التدريب على إدارة الحالات</a:t>
            </a:r>
          </a:p>
          <a:p>
            <a:pPr rtl="1" eaLnBrk="1" hangingPunct="1"/>
            <a:endParaRPr lang="ar-EG" b="1" dirty="0" smtClean="0">
              <a:solidFill>
                <a:srgbClr val="000000"/>
              </a:solidFill>
              <a:sym typeface="Calibri" pitchFamily="34" charset="0"/>
            </a:endParaRPr>
          </a:p>
        </p:txBody>
      </p:sp>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930275"/>
            <a:ext cx="3240087"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0507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87575" y="836613"/>
            <a:ext cx="7650682"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15363" name="Content Placeholder 2"/>
          <p:cNvSpPr>
            <a:spLocks noGrp="1"/>
          </p:cNvSpPr>
          <p:nvPr>
            <p:ph idx="1"/>
          </p:nvPr>
        </p:nvSpPr>
        <p:spPr>
          <a:xfrm>
            <a:off x="611559" y="1700213"/>
            <a:ext cx="8210303" cy="4392612"/>
          </a:xfrm>
        </p:spPr>
        <p:txBody>
          <a:bodyPr/>
          <a:lstStyle/>
          <a:p>
            <a:pPr algn="r" rtl="1" eaLnBrk="1" hangingPunct="1">
              <a:buFontTx/>
              <a:buChar char="•"/>
            </a:pPr>
            <a:r>
              <a:rPr lang="ar-EG" dirty="0" smtClean="0">
                <a:solidFill>
                  <a:srgbClr val="000000"/>
                </a:solidFill>
                <a:sym typeface="Calibri" pitchFamily="34" charset="0"/>
              </a:rPr>
              <a:t>تحدث الإحالات عند </a:t>
            </a:r>
            <a:r>
              <a:rPr lang="ar-EG" b="1" dirty="0" smtClean="0">
                <a:solidFill>
                  <a:srgbClr val="000000"/>
                </a:solidFill>
                <a:sym typeface="Calibri" pitchFamily="34" charset="0"/>
              </a:rPr>
              <a:t>التحديد </a:t>
            </a:r>
            <a:r>
              <a:rPr lang="ar-EG" dirty="0" smtClean="0">
                <a:solidFill>
                  <a:srgbClr val="000000"/>
                </a:solidFill>
                <a:sym typeface="Calibri" pitchFamily="34" charset="0"/>
              </a:rPr>
              <a:t>وعند تنفيذ </a:t>
            </a:r>
            <a:r>
              <a:rPr lang="ar-EG" b="1" dirty="0" smtClean="0">
                <a:solidFill>
                  <a:srgbClr val="000000"/>
                </a:solidFill>
                <a:sym typeface="Calibri" pitchFamily="34" charset="0"/>
              </a:rPr>
              <a:t>خطة الحالة.</a:t>
            </a:r>
          </a:p>
          <a:p>
            <a:pPr algn="r" rtl="1" eaLnBrk="1" hangingPunct="1">
              <a:buFontTx/>
              <a:buChar char="•"/>
            </a:pPr>
            <a:r>
              <a:rPr lang="ar-EG" dirty="0" smtClean="0">
                <a:solidFill>
                  <a:srgbClr val="000000"/>
                </a:solidFill>
                <a:sym typeface="Calibri" pitchFamily="34" charset="0"/>
              </a:rPr>
              <a:t>تشمل آليات الإحالة </a:t>
            </a:r>
            <a:r>
              <a:rPr lang="ar-EG" b="1" dirty="0" smtClean="0">
                <a:solidFill>
                  <a:srgbClr val="000000"/>
                </a:solidFill>
                <a:sym typeface="Calibri" pitchFamily="34" charset="0"/>
              </a:rPr>
              <a:t>مسار الإحالة </a:t>
            </a:r>
            <a:r>
              <a:rPr lang="ar-EG" dirty="0" smtClean="0">
                <a:solidFill>
                  <a:srgbClr val="000000"/>
                </a:solidFill>
                <a:sym typeface="Calibri" pitchFamily="34" charset="0"/>
              </a:rPr>
              <a:t>و</a:t>
            </a:r>
            <a:r>
              <a:rPr lang="ar-EG" b="1" dirty="0" smtClean="0">
                <a:solidFill>
                  <a:srgbClr val="000000"/>
                </a:solidFill>
                <a:sym typeface="Calibri" pitchFamily="34" charset="0"/>
              </a:rPr>
              <a:t>جهات التنسيق</a:t>
            </a:r>
            <a:r>
              <a:rPr lang="ar-EG" dirty="0" smtClean="0">
                <a:solidFill>
                  <a:srgbClr val="000000"/>
                </a:solidFill>
                <a:sym typeface="Calibri" pitchFamily="34" charset="0"/>
              </a:rPr>
              <a:t> – يجب تحديثهما </a:t>
            </a:r>
            <a:r>
              <a:rPr lang="ar-EG" b="1" dirty="0" smtClean="0">
                <a:solidFill>
                  <a:srgbClr val="000000"/>
                </a:solidFill>
                <a:sym typeface="Calibri" pitchFamily="34" charset="0"/>
              </a:rPr>
              <a:t>بانتظام </a:t>
            </a:r>
            <a:r>
              <a:rPr lang="ar-EG" dirty="0" smtClean="0">
                <a:solidFill>
                  <a:srgbClr val="000000"/>
                </a:solidFill>
                <a:sym typeface="Calibri" pitchFamily="34" charset="0"/>
              </a:rPr>
              <a:t>وأن يتضمنا </a:t>
            </a:r>
            <a:r>
              <a:rPr lang="ar-EG" b="1" dirty="0" smtClean="0">
                <a:solidFill>
                  <a:srgbClr val="000000"/>
                </a:solidFill>
                <a:sym typeface="Calibri" pitchFamily="34" charset="0"/>
              </a:rPr>
              <a:t>منظمات</a:t>
            </a:r>
            <a:r>
              <a:rPr lang="ar-EG" dirty="0" smtClean="0">
                <a:solidFill>
                  <a:srgbClr val="000000"/>
                </a:solidFill>
                <a:sym typeface="Calibri" pitchFamily="34" charset="0"/>
              </a:rPr>
              <a:t> محلية.</a:t>
            </a:r>
          </a:p>
          <a:p>
            <a:pPr algn="r" rtl="1" eaLnBrk="1" hangingPunct="1">
              <a:buFontTx/>
              <a:buChar char="•"/>
            </a:pPr>
            <a:r>
              <a:rPr lang="ar-EG" b="1" dirty="0" smtClean="0">
                <a:solidFill>
                  <a:srgbClr val="000000"/>
                </a:solidFill>
                <a:sym typeface="Calibri" pitchFamily="34" charset="0"/>
              </a:rPr>
              <a:t>يتحمل أخصائيو الحالات مسؤولية تتبع </a:t>
            </a:r>
            <a:r>
              <a:rPr lang="ar-EG" dirty="0" smtClean="0">
                <a:solidFill>
                  <a:srgbClr val="000000"/>
                </a:solidFill>
                <a:sym typeface="Calibri" pitchFamily="34" charset="0"/>
              </a:rPr>
              <a:t>الإحالات للتأكد من توفير الخدمات.</a:t>
            </a:r>
          </a:p>
          <a:p>
            <a:pPr algn="r" rtl="1" eaLnBrk="1" hangingPunct="1">
              <a:buFontTx/>
              <a:buChar char="•"/>
            </a:pPr>
            <a:r>
              <a:rPr lang="ar-EG" dirty="0" smtClean="0">
                <a:solidFill>
                  <a:srgbClr val="000000"/>
                </a:solidFill>
                <a:sym typeface="Calibri" pitchFamily="34" charset="0"/>
              </a:rPr>
              <a:t>يجب عرض إمكانية </a:t>
            </a:r>
            <a:r>
              <a:rPr lang="ar-EG" b="1" dirty="0" smtClean="0">
                <a:solidFill>
                  <a:srgbClr val="000000"/>
                </a:solidFill>
                <a:sym typeface="Calibri" pitchFamily="34" charset="0"/>
              </a:rPr>
              <a:t>المصاحبة</a:t>
            </a:r>
            <a:r>
              <a:rPr lang="ar-EG" dirty="0" smtClean="0">
                <a:solidFill>
                  <a:srgbClr val="000000"/>
                </a:solidFill>
                <a:sym typeface="Calibri" pitchFamily="34" charset="0"/>
              </a:rPr>
              <a:t> - قد يساعد ذلك في عمليات الإحالة.</a:t>
            </a:r>
          </a:p>
          <a:p>
            <a:pPr algn="r" rtl="1" eaLnBrk="1" hangingPunct="1">
              <a:buFontTx/>
              <a:buChar char="•"/>
            </a:pPr>
            <a:r>
              <a:rPr lang="ar-EG" dirty="0" smtClean="0">
                <a:solidFill>
                  <a:srgbClr val="000000"/>
                </a:solidFill>
                <a:sym typeface="Calibri" pitchFamily="34" charset="0"/>
              </a:rPr>
              <a:t>من المهم أن يكون أخصائيو الحالات والمجتمع المحلي على معرفة بخدمات وموظفي الإحالة.</a:t>
            </a:r>
          </a:p>
          <a:p>
            <a:pPr algn="r" rtl="1" eaLnBrk="1" hangingPunct="1">
              <a:buFontTx/>
              <a:buChar char="•"/>
            </a:pPr>
            <a:r>
              <a:rPr lang="ar-EG" dirty="0" smtClean="0">
                <a:solidFill>
                  <a:srgbClr val="000000"/>
                </a:solidFill>
                <a:sym typeface="Calibri" pitchFamily="34" charset="0"/>
              </a:rPr>
              <a:t>تساعد </a:t>
            </a:r>
            <a:r>
              <a:rPr lang="ar-EG" b="1" dirty="0" smtClean="0">
                <a:solidFill>
                  <a:srgbClr val="000000"/>
                </a:solidFill>
                <a:sym typeface="Calibri" pitchFamily="34" charset="0"/>
              </a:rPr>
              <a:t>مبادئ </a:t>
            </a:r>
            <a:r>
              <a:rPr lang="ar-EG" dirty="0" smtClean="0">
                <a:solidFill>
                  <a:srgbClr val="000000"/>
                </a:solidFill>
                <a:sym typeface="Calibri" pitchFamily="34" charset="0"/>
              </a:rPr>
              <a:t>إدارة الحالات مثل </a:t>
            </a:r>
            <a:r>
              <a:rPr lang="ar-EG" b="1" dirty="0" smtClean="0">
                <a:solidFill>
                  <a:srgbClr val="000000"/>
                </a:solidFill>
                <a:sym typeface="Calibri" pitchFamily="34" charset="0"/>
              </a:rPr>
              <a:t>التنسيق والتعاون </a:t>
            </a:r>
            <a:r>
              <a:rPr lang="ar-EG" dirty="0" smtClean="0">
                <a:solidFill>
                  <a:srgbClr val="000000"/>
                </a:solidFill>
                <a:sym typeface="Calibri" pitchFamily="34" charset="0"/>
              </a:rPr>
              <a:t>في دعم الإحالة.</a:t>
            </a:r>
          </a:p>
        </p:txBody>
      </p:sp>
      <p:sp>
        <p:nvSpPr>
          <p:cNvPr id="11268" name="TextBox 3"/>
          <p:cNvSpPr txBox="1">
            <a:spLocks noChangeArrowheads="1"/>
          </p:cNvSpPr>
          <p:nvPr/>
        </p:nvSpPr>
        <p:spPr bwMode="auto">
          <a:xfrm>
            <a:off x="8185150" y="6269038"/>
            <a:ext cx="18115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endParaRPr lang="en-GB" altLang="en-US" b="1">
              <a:latin typeface="Arial" pitchFamily="34" charset="0"/>
            </a:endParaRPr>
          </a:p>
        </p:txBody>
      </p:sp>
    </p:spTree>
    <p:extLst>
      <p:ext uri="{BB962C8B-B14F-4D97-AF65-F5344CB8AC3E}">
        <p14:creationId xmlns:p14="http://schemas.microsoft.com/office/powerpoint/2010/main" val="39216742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122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09923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p>
            <a:pPr algn="ctr" rtl="1" eaLnBrk="1" hangingPunct="1">
              <a:buSzPct val="100000"/>
            </a:pPr>
            <a:r>
              <a:rPr lang="ar-EG" cap="none" dirty="0" smtClean="0">
                <a:solidFill>
                  <a:srgbClr val="000000"/>
                </a:solidFill>
                <a:sym typeface="Calibri" pitchFamily="34" charset="0"/>
              </a:rPr>
              <a:t>الجلسة1: التمرين 1</a:t>
            </a:r>
          </a:p>
        </p:txBody>
      </p:sp>
      <p:sp>
        <p:nvSpPr>
          <p:cNvPr id="7171" name="Text Placeholder 2"/>
          <p:cNvSpPr>
            <a:spLocks noGrp="1"/>
          </p:cNvSpPr>
          <p:nvPr>
            <p:ph type="body" idx="1"/>
          </p:nvPr>
        </p:nvSpPr>
        <p:spPr>
          <a:xfrm>
            <a:off x="722313" y="2906713"/>
            <a:ext cx="7772400" cy="1500187"/>
          </a:xfrm>
        </p:spPr>
        <p:txBody>
          <a:bodyPr/>
          <a:lstStyle/>
          <a:p>
            <a:pPr algn="ctr" rtl="1" eaLnBrk="1" hangingPunct="1"/>
            <a:r>
              <a:rPr lang="ar-EG" sz="4000" b="1" dirty="0" smtClean="0">
                <a:solidFill>
                  <a:srgbClr val="000000"/>
                </a:solidFill>
                <a:sym typeface="Calibri" pitchFamily="34" charset="0"/>
              </a:rPr>
              <a:t>العمل مع </a:t>
            </a:r>
            <a:r>
              <a:rPr lang="ar-EG" sz="4000" b="1" dirty="0" smtClean="0">
                <a:solidFill>
                  <a:srgbClr val="000000"/>
                </a:solidFill>
                <a:sym typeface="Calibri" pitchFamily="34" charset="0"/>
              </a:rPr>
              <a:t>الآخرين</a:t>
            </a:r>
          </a:p>
          <a:p>
            <a:pPr algn="ctr" rtl="1" eaLnBrk="1" hangingPunct="1"/>
            <a:endParaRPr lang="ar-EG" sz="1600" b="1" dirty="0" smtClean="0">
              <a:solidFill>
                <a:srgbClr val="000000"/>
              </a:solidFill>
              <a:sym typeface="Calibri" pitchFamily="34" charset="0"/>
            </a:endParaRPr>
          </a:p>
        </p:txBody>
      </p:sp>
    </p:spTree>
    <p:extLst>
      <p:ext uri="{BB962C8B-B14F-4D97-AF65-F5344CB8AC3E}">
        <p14:creationId xmlns:p14="http://schemas.microsoft.com/office/powerpoint/2010/main" val="29449581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16012" y="836613"/>
            <a:ext cx="7777163" cy="720725"/>
          </a:xfrm>
        </p:spPr>
        <p:txBody>
          <a:bodyPr/>
          <a:lstStyle/>
          <a:p>
            <a:pPr algn="r" rtl="1" eaLnBrk="1" hangingPunct="1">
              <a:buSzPct val="100000"/>
            </a:pPr>
            <a:r>
              <a:rPr lang="ar-EG" b="1" smtClean="0">
                <a:solidFill>
                  <a:schemeClr val="tx1"/>
                </a:solidFill>
                <a:sym typeface="Calibri" pitchFamily="34" charset="0"/>
              </a:rPr>
              <a:t>تنفيذ خطة الحالة </a:t>
            </a:r>
          </a:p>
        </p:txBody>
      </p:sp>
      <p:sp>
        <p:nvSpPr>
          <p:cNvPr id="2051" name="Rectangle 3"/>
          <p:cNvSpPr>
            <a:spLocks noGrp="1" noChangeArrowheads="1"/>
          </p:cNvSpPr>
          <p:nvPr>
            <p:ph type="body" idx="1"/>
          </p:nvPr>
        </p:nvSpPr>
        <p:spPr>
          <a:xfrm>
            <a:off x="250825" y="1700213"/>
            <a:ext cx="8642350" cy="4392612"/>
          </a:xfrm>
        </p:spPr>
        <p:txBody>
          <a:bodyPr/>
          <a:lstStyle/>
          <a:p>
            <a:pPr algn="r" rtl="1" eaLnBrk="1" hangingPunct="1">
              <a:buFontTx/>
              <a:buChar char="•"/>
            </a:pPr>
            <a:endParaRPr lang="ar-EG" sz="2800" b="1" dirty="0" smtClean="0">
              <a:sym typeface="Calibri" pitchFamily="34" charset="0"/>
            </a:endParaRPr>
          </a:p>
          <a:p>
            <a:pPr algn="r" rtl="1" eaLnBrk="1" hangingPunct="1">
              <a:buFontTx/>
              <a:buChar char="•"/>
            </a:pPr>
            <a:r>
              <a:rPr lang="ar-EG" sz="2800" b="1" dirty="0" smtClean="0">
                <a:sym typeface="Calibri" pitchFamily="34" charset="0"/>
              </a:rPr>
              <a:t>الدعم المباشر/الخدمات </a:t>
            </a:r>
            <a:r>
              <a:rPr lang="ar-EG" sz="2800" dirty="0" smtClean="0">
                <a:sym typeface="Calibri" pitchFamily="34" charset="0"/>
              </a:rPr>
              <a:t>وفقًا للحاجة (مثل المعلومات والتفاوض والدعم النفسي الاجتماعي)</a:t>
            </a:r>
          </a:p>
          <a:p>
            <a:pPr algn="r" rtl="1" eaLnBrk="1" hangingPunct="1">
              <a:buFontTx/>
              <a:buChar char="•"/>
            </a:pPr>
            <a:endParaRPr lang="ar-EG" sz="2800" dirty="0" smtClean="0">
              <a:sym typeface="Calibri" pitchFamily="34" charset="0"/>
            </a:endParaRPr>
          </a:p>
          <a:p>
            <a:pPr algn="r" rtl="1" eaLnBrk="1" hangingPunct="1">
              <a:buFontTx/>
              <a:buChar char="•"/>
            </a:pPr>
            <a:r>
              <a:rPr lang="ar-EG" sz="2800" b="1" dirty="0" smtClean="0">
                <a:sym typeface="Calibri" pitchFamily="34" charset="0"/>
              </a:rPr>
              <a:t>الإحالة</a:t>
            </a:r>
            <a:r>
              <a:rPr lang="ar-EG" sz="2800" dirty="0" smtClean="0">
                <a:sym typeface="Calibri" pitchFamily="34" charset="0"/>
              </a:rPr>
              <a:t> لربط الطفل والعائلة بمقدم الخدمة المناسب بما يضمن حصولهم على الخدمات الضرورية (مع الموافقة). </a:t>
            </a:r>
          </a:p>
          <a:p>
            <a:pPr algn="r" rtl="1" eaLnBrk="1" hangingPunct="1">
              <a:buFontTx/>
              <a:buChar char="•"/>
            </a:pPr>
            <a:endParaRPr lang="ar-EG" sz="2800" dirty="0" smtClean="0">
              <a:sym typeface="Calibri" pitchFamily="34" charset="0"/>
            </a:endParaRPr>
          </a:p>
          <a:p>
            <a:pPr algn="ctr" rtl="1" eaLnBrk="1" hangingPunct="1">
              <a:buSzPct val="100000"/>
            </a:pPr>
            <a:r>
              <a:rPr lang="ar-EG" sz="1600" dirty="0" smtClean="0">
                <a:sym typeface="Calibri" pitchFamily="34" charset="0"/>
              </a:rPr>
              <a:t>المبادئ التوجيهية لإدارة الحالات: القسم 1</a:t>
            </a:r>
          </a:p>
        </p:txBody>
      </p:sp>
    </p:spTree>
    <p:extLst>
      <p:ext uri="{BB962C8B-B14F-4D97-AF65-F5344CB8AC3E}">
        <p14:creationId xmlns:p14="http://schemas.microsoft.com/office/powerpoint/2010/main" val="37641757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1">
                                            <p:txEl>
                                              <p:charRg st="1" end="10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xEl>
                                              <p:charRg st="102" end="21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xEl>
                                              <p:charRg st="213" end="2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44699" y="692150"/>
            <a:ext cx="7777163" cy="720725"/>
          </a:xfrm>
        </p:spPr>
        <p:txBody>
          <a:bodyPr/>
          <a:lstStyle/>
          <a:p>
            <a:pPr algn="r" rtl="1" eaLnBrk="1" hangingPunct="1">
              <a:buSzPct val="100000"/>
            </a:pPr>
            <a:r>
              <a:rPr lang="ar-EG" b="1" smtClean="0">
                <a:solidFill>
                  <a:srgbClr val="000000"/>
                </a:solidFill>
                <a:sym typeface="Calibri" pitchFamily="34" charset="0"/>
              </a:rPr>
              <a:t>الإجراءات التشغيلية الموحدة</a:t>
            </a:r>
          </a:p>
        </p:txBody>
      </p:sp>
      <p:sp>
        <p:nvSpPr>
          <p:cNvPr id="8195" name="Content Placeholder 2"/>
          <p:cNvSpPr>
            <a:spLocks noGrp="1"/>
          </p:cNvSpPr>
          <p:nvPr>
            <p:ph idx="1"/>
          </p:nvPr>
        </p:nvSpPr>
        <p:spPr>
          <a:xfrm>
            <a:off x="395412" y="1412875"/>
            <a:ext cx="8426450" cy="4392613"/>
          </a:xfrm>
        </p:spPr>
        <p:txBody>
          <a:bodyPr/>
          <a:lstStyle/>
          <a:p>
            <a:pPr algn="r" rtl="1" eaLnBrk="1" hangingPunct="1">
              <a:buFontTx/>
              <a:buChar char="•"/>
            </a:pPr>
            <a:r>
              <a:rPr lang="ar-EG" dirty="0" smtClean="0">
                <a:solidFill>
                  <a:srgbClr val="000000"/>
                </a:solidFill>
                <a:sym typeface="Calibri" pitchFamily="34" charset="0"/>
              </a:rPr>
              <a:t>النقاط ذات الصلة من </a:t>
            </a:r>
            <a:r>
              <a:rPr lang="ar-EG" b="1" dirty="0" smtClean="0">
                <a:solidFill>
                  <a:srgbClr val="000000"/>
                </a:solidFill>
                <a:sym typeface="Calibri" pitchFamily="34" charset="0"/>
              </a:rPr>
              <a:t>القانون الوطني</a:t>
            </a:r>
          </a:p>
          <a:p>
            <a:pPr algn="r" rtl="1" eaLnBrk="1" hangingPunct="1">
              <a:buFontTx/>
              <a:buChar char="•"/>
            </a:pPr>
            <a:r>
              <a:rPr lang="ar-EG" b="1" dirty="0" smtClean="0">
                <a:solidFill>
                  <a:srgbClr val="000000"/>
                </a:solidFill>
                <a:sym typeface="Calibri" pitchFamily="34" charset="0"/>
              </a:rPr>
              <a:t>إجراءات الاستجابة </a:t>
            </a:r>
            <a:r>
              <a:rPr lang="ar-EG" dirty="0" smtClean="0">
                <a:solidFill>
                  <a:srgbClr val="000000"/>
                </a:solidFill>
                <a:sym typeface="Calibri" pitchFamily="34" charset="0"/>
              </a:rPr>
              <a:t>لقضايا حماية الأطفال بما في ذلك الإجراءات الحكومية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والأطر </a:t>
            </a:r>
            <a:r>
              <a:rPr lang="ar-EG" dirty="0" smtClean="0">
                <a:solidFill>
                  <a:srgbClr val="000000"/>
                </a:solidFill>
                <a:sym typeface="Calibri" pitchFamily="34" charset="0"/>
              </a:rPr>
              <a:t>الزمنية للاستجابة المشتركة. </a:t>
            </a:r>
          </a:p>
          <a:p>
            <a:pPr algn="r" rtl="1" eaLnBrk="1" hangingPunct="1">
              <a:buFontTx/>
              <a:buChar char="•"/>
            </a:pPr>
            <a:endParaRPr lang="ar-EG" sz="2000" dirty="0" smtClean="0">
              <a:solidFill>
                <a:srgbClr val="000000"/>
              </a:solidFill>
              <a:sym typeface="Calibri" pitchFamily="34" charset="0"/>
            </a:endParaRPr>
          </a:p>
          <a:p>
            <a:pPr algn="r" rtl="1" eaLnBrk="1" hangingPunct="1">
              <a:buFontTx/>
              <a:buChar char="•"/>
            </a:pPr>
            <a:r>
              <a:rPr lang="ar-EG" b="1" dirty="0" smtClean="0">
                <a:solidFill>
                  <a:srgbClr val="000000"/>
                </a:solidFill>
                <a:sym typeface="Calibri" pitchFamily="34" charset="0"/>
              </a:rPr>
              <a:t>النماذج/الأدوات</a:t>
            </a:r>
            <a:r>
              <a:rPr lang="ar-EG" dirty="0" smtClean="0">
                <a:solidFill>
                  <a:srgbClr val="000000"/>
                </a:solidFill>
                <a:sym typeface="Calibri" pitchFamily="34" charset="0"/>
              </a:rPr>
              <a:t> المشتركة وأي نماذج حكومية مطلوب استخدامها.</a:t>
            </a:r>
          </a:p>
          <a:p>
            <a:pPr algn="r" rtl="1" eaLnBrk="1" hangingPunct="1">
              <a:buFontTx/>
              <a:buChar char="•"/>
            </a:pPr>
            <a:r>
              <a:rPr lang="ar-EG" b="1" dirty="0" smtClean="0">
                <a:solidFill>
                  <a:srgbClr val="000000"/>
                </a:solidFill>
                <a:sym typeface="Calibri" pitchFamily="34" charset="0"/>
              </a:rPr>
              <a:t>تنسيقات المراقبة والإبلاغ </a:t>
            </a:r>
            <a:r>
              <a:rPr lang="ar-EG" dirty="0" smtClean="0">
                <a:solidFill>
                  <a:srgbClr val="000000"/>
                </a:solidFill>
                <a:sym typeface="Calibri" pitchFamily="34" charset="0"/>
              </a:rPr>
              <a:t>المشتركة</a:t>
            </a:r>
            <a:r>
              <a:rPr lang="ar-EG" b="1" dirty="0" smtClean="0">
                <a:solidFill>
                  <a:srgbClr val="000000"/>
                </a:solidFill>
                <a:sym typeface="Calibri" pitchFamily="34" charset="0"/>
              </a:rPr>
              <a:t>.</a:t>
            </a:r>
          </a:p>
          <a:p>
            <a:pPr algn="r" rtl="1" eaLnBrk="1" hangingPunct="1">
              <a:buFontTx/>
              <a:buChar char="•"/>
            </a:pPr>
            <a:endParaRPr lang="ar-EG" sz="2000" b="1" dirty="0" smtClean="0">
              <a:solidFill>
                <a:srgbClr val="000000"/>
              </a:solidFill>
              <a:sym typeface="Calibri" pitchFamily="34" charset="0"/>
            </a:endParaRPr>
          </a:p>
          <a:p>
            <a:pPr algn="r" rtl="1" eaLnBrk="1" hangingPunct="1">
              <a:buFontTx/>
              <a:buChar char="•"/>
            </a:pPr>
            <a:r>
              <a:rPr lang="ar-EG" b="1" dirty="0" smtClean="0">
                <a:solidFill>
                  <a:srgbClr val="000000"/>
                </a:solidFill>
                <a:sym typeface="Calibri" pitchFamily="34" charset="0"/>
              </a:rPr>
              <a:t>آليات الإحالة وإجراءات أخذ الموافقة وبروتوكولات مشاركة المعلومات</a:t>
            </a:r>
            <a:r>
              <a:rPr lang="ar-EG" dirty="0" smtClean="0">
                <a:solidFill>
                  <a:srgbClr val="000000"/>
                </a:solidFill>
                <a:sym typeface="Calibri" pitchFamily="34" charset="0"/>
              </a:rPr>
              <a:t>.</a:t>
            </a:r>
          </a:p>
          <a:p>
            <a:pPr algn="r" rtl="1" eaLnBrk="1" hangingPunct="1">
              <a:buSzPct val="100000"/>
            </a:pPr>
            <a:endParaRPr lang="ar-EG" sz="2000" dirty="0" smtClean="0">
              <a:solidFill>
                <a:srgbClr val="000000"/>
              </a:solidFill>
              <a:sym typeface="Calibri" pitchFamily="34" charset="0"/>
            </a:endParaRPr>
          </a:p>
          <a:p>
            <a:pPr eaLnBrk="1" hangingPunct="1">
              <a:buFontTx/>
              <a:buChar char="•"/>
            </a:pPr>
            <a:r>
              <a:rPr lang="ar-EG" dirty="0">
                <a:solidFill>
                  <a:srgbClr val="000000"/>
                </a:solidFill>
                <a:sym typeface="Calibri" pitchFamily="34" charset="0"/>
              </a:rPr>
              <a:t>الشروط المرجعية/الإجراءات الخاصة بأي </a:t>
            </a:r>
            <a:r>
              <a:rPr lang="ar-EG" b="1" dirty="0">
                <a:solidFill>
                  <a:srgbClr val="000000"/>
                </a:solidFill>
                <a:sym typeface="Calibri" pitchFamily="34" charset="0"/>
              </a:rPr>
              <a:t>مجموعات تنسيق أو مؤتمرات حالة</a:t>
            </a:r>
            <a:endParaRPr lang="ar-EG" b="1"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أدوار/مسؤوليات الجهات الفاعلة المختلفة.</a:t>
            </a:r>
          </a:p>
        </p:txBody>
      </p:sp>
    </p:spTree>
    <p:extLst>
      <p:ext uri="{BB962C8B-B14F-4D97-AF65-F5344CB8AC3E}">
        <p14:creationId xmlns:p14="http://schemas.microsoft.com/office/powerpoint/2010/main" val="21495432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9219" name="Content Placeholder 2"/>
          <p:cNvSpPr>
            <a:spLocks noGrp="1"/>
          </p:cNvSpPr>
          <p:nvPr>
            <p:ph idx="1"/>
          </p:nvPr>
        </p:nvSpPr>
        <p:spPr/>
        <p:txBody>
          <a:bodyPr/>
          <a:lstStyle/>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ربما نحتاج للعمل مع جهات فاعلة متنوعة ومختلفة لتنفيذ خطة الحالة.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يفضي ذلك في الغالب هذا إلى حل أفضل للطفل/العائلة.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العمل مع الآخرين قد ينطوي كذلك على بعض التحديات.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قد تساعد الإجراءات التشغيلية الموحدة في التغلب على التحديات. </a:t>
            </a:r>
          </a:p>
        </p:txBody>
      </p:sp>
    </p:spTree>
    <p:extLst>
      <p:ext uri="{BB962C8B-B14F-4D97-AF65-F5344CB8AC3E}">
        <p14:creationId xmlns:p14="http://schemas.microsoft.com/office/powerpoint/2010/main" val="1037015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174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15408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eaLnBrk="1" hangingPunct="1">
              <a:buSzPct val="100000"/>
            </a:pPr>
            <a:r>
              <a:rPr lang="ar-EG" cap="none" smtClean="0">
                <a:solidFill>
                  <a:srgbClr val="000000"/>
                </a:solidFill>
                <a:sym typeface="Calibri" pitchFamily="34" charset="0"/>
              </a:rPr>
              <a:t>الجلسة1: التمرين 3</a:t>
            </a:r>
          </a:p>
        </p:txBody>
      </p:sp>
      <p:sp>
        <p:nvSpPr>
          <p:cNvPr id="16387" name="Text Placeholder 2"/>
          <p:cNvSpPr>
            <a:spLocks noGrp="1"/>
          </p:cNvSpPr>
          <p:nvPr>
            <p:ph type="body" idx="1"/>
          </p:nvPr>
        </p:nvSpPr>
        <p:spPr/>
        <p:txBody>
          <a:bodyPr/>
          <a:lstStyle/>
          <a:p>
            <a:pPr algn="ctr" rtl="1" eaLnBrk="1" hangingPunct="1"/>
            <a:r>
              <a:rPr lang="ar-EG" sz="4000" b="1" dirty="0" smtClean="0">
                <a:solidFill>
                  <a:srgbClr val="000000"/>
                </a:solidFill>
                <a:sym typeface="Calibri" pitchFamily="34" charset="0"/>
              </a:rPr>
              <a:t>مشاركة </a:t>
            </a:r>
            <a:r>
              <a:rPr lang="ar-EG" sz="4000" b="1" dirty="0" smtClean="0">
                <a:solidFill>
                  <a:srgbClr val="000000"/>
                </a:solidFill>
                <a:sym typeface="Calibri" pitchFamily="34" charset="0"/>
              </a:rPr>
              <a:t>المعلومات</a:t>
            </a:r>
          </a:p>
          <a:p>
            <a:pPr algn="ctr" rtl="1" eaLnBrk="1" hangingPunct="1"/>
            <a:endParaRPr lang="ar-EG" sz="1600" b="1" dirty="0" smtClean="0">
              <a:solidFill>
                <a:srgbClr val="000000"/>
              </a:solidFill>
              <a:sym typeface="Calibri" pitchFamily="34" charset="0"/>
            </a:endParaRPr>
          </a:p>
        </p:txBody>
      </p:sp>
    </p:spTree>
    <p:extLst>
      <p:ext uri="{BB962C8B-B14F-4D97-AF65-F5344CB8AC3E}">
        <p14:creationId xmlns:p14="http://schemas.microsoft.com/office/powerpoint/2010/main" val="29711639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250825" y="836613"/>
            <a:ext cx="8569325" cy="4392612"/>
          </a:xfrm>
        </p:spPr>
        <p:txBody>
          <a:bodyPr/>
          <a:lstStyle/>
          <a:p>
            <a:pPr marL="0" indent="0" algn="r" rtl="1" eaLnBrk="1" hangingPunct="1">
              <a:buSzPct val="100000"/>
            </a:pPr>
            <a:r>
              <a:rPr lang="ar-EG" b="1" u="sng" dirty="0" smtClean="0">
                <a:solidFill>
                  <a:srgbClr val="000000"/>
                </a:solidFill>
                <a:sym typeface="Calibri" pitchFamily="34" charset="0"/>
              </a:rPr>
              <a:t>دراسة حالة مشاركة المعلومات</a:t>
            </a:r>
          </a:p>
          <a:p>
            <a:pPr marL="0" indent="0" eaLnBrk="1" hangingPunct="1">
              <a:buSzPct val="100000"/>
            </a:pPr>
            <a:r>
              <a:rPr lang="ar-EG" dirty="0">
                <a:solidFill>
                  <a:srgbClr val="000000"/>
                </a:solidFill>
                <a:sym typeface="Calibri" pitchFamily="34" charset="0"/>
              </a:rPr>
              <a:t>جين ملتحقة حديثًا بالعمل في مجال إدارة الحالات. طُلب من جين عمل عرض تقديمي عن حالة قامت بمعالجتها في الاجتماع التنسيقي لإظهار إجادة وكالتها لإدارة الحالات. قامت جين بوصف حالة طفل تم الاعتداء عليه جنسيًا. وقد تم التعرف على الطفل في المكان المعني بحماية الأطفال في المدينة التي تعمل بها. ووصفت جين بالضبط ما فعلوه لمساعدة هذه الحالة.</a:t>
            </a:r>
            <a:r>
              <a:rPr lang="ar-EG" dirty="0" smtClean="0">
                <a:solidFill>
                  <a:srgbClr val="000000"/>
                </a:solidFill>
                <a:sym typeface="Calibri" pitchFamily="34" charset="0"/>
              </a:rPr>
              <a:t> </a:t>
            </a:r>
          </a:p>
          <a:p>
            <a:pPr marL="0" indent="0" algn="r" rtl="1" eaLnBrk="1" hangingPunct="1">
              <a:buSzPct val="100000"/>
            </a:pPr>
            <a:endParaRPr lang="ar-EG" dirty="0" smtClean="0">
              <a:solidFill>
                <a:srgbClr val="000000"/>
              </a:solidFill>
              <a:sym typeface="Calibri" pitchFamily="34" charset="0"/>
            </a:endParaRPr>
          </a:p>
          <a:p>
            <a:pPr marL="0" indent="0" eaLnBrk="1" hangingPunct="1">
              <a:buSzPct val="100000"/>
            </a:pPr>
            <a:r>
              <a:rPr lang="ar-EG" dirty="0">
                <a:solidFill>
                  <a:srgbClr val="000000"/>
                </a:solidFill>
                <a:sym typeface="Calibri" pitchFamily="34" charset="0"/>
              </a:rPr>
              <a:t>في اليوم التالي، ذهب موظف من إحدى المنظمات في الاجتماع لرؤية ما إذا كان بالإمكان العثور على الطفل حتى تتمكن المنظمة التي يمثلها من مساعدته. وقد سأل الموظفين المتواجدين في مكان رعاية الأطفال عن الحالة وعرض عليه أحدهم اصطحابه لمقابلة العائلة. استخدم الموظف نموذج التقييم الخاص بمنظمته لتوثيق احتياجات الطفل لرؤية ما تستطيع منظمته المساعدة بشأنه. </a:t>
            </a:r>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25602887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تحديات مشاركة المعلومات</a:t>
            </a:r>
          </a:p>
        </p:txBody>
      </p:sp>
      <p:sp>
        <p:nvSpPr>
          <p:cNvPr id="3" name="Content Placeholder 2"/>
          <p:cNvSpPr>
            <a:spLocks noGrp="1"/>
          </p:cNvSpPr>
          <p:nvPr>
            <p:ph idx="1"/>
          </p:nvPr>
        </p:nvSpPr>
        <p:spPr>
          <a:xfrm>
            <a:off x="251446" y="1700213"/>
            <a:ext cx="8569325" cy="4392612"/>
          </a:xfrm>
        </p:spPr>
        <p:txBody>
          <a:bodyPr/>
          <a:lstStyle/>
          <a:p>
            <a:pPr algn="r" rtl="1" eaLnBrk="1" hangingPunct="1">
              <a:buFontTx/>
              <a:buChar char="•"/>
            </a:pPr>
            <a:r>
              <a:rPr lang="ar-EG" b="1" dirty="0" smtClean="0">
                <a:solidFill>
                  <a:srgbClr val="000000"/>
                </a:solidFill>
                <a:sym typeface="Calibri" pitchFamily="34" charset="0"/>
              </a:rPr>
              <a:t>يتم اتخاذ القرارات </a:t>
            </a:r>
            <a:r>
              <a:rPr lang="ar-EG" dirty="0" smtClean="0">
                <a:solidFill>
                  <a:srgbClr val="000000"/>
                </a:solidFill>
                <a:sym typeface="Calibri" pitchFamily="34" charset="0"/>
              </a:rPr>
              <a:t>بشأن البيانات </a:t>
            </a:r>
            <a:r>
              <a:rPr lang="ar-EG" b="1" dirty="0" smtClean="0">
                <a:solidFill>
                  <a:srgbClr val="000000"/>
                </a:solidFill>
                <a:sym typeface="Calibri" pitchFamily="34" charset="0"/>
              </a:rPr>
              <a:t>دون</a:t>
            </a:r>
            <a:r>
              <a:rPr lang="ar-EG" dirty="0" smtClean="0">
                <a:solidFill>
                  <a:srgbClr val="000000"/>
                </a:solidFill>
                <a:sym typeface="Calibri" pitchFamily="34" charset="0"/>
              </a:rPr>
              <a:t> </a:t>
            </a:r>
            <a:r>
              <a:rPr lang="ar-EG" b="1" dirty="0" smtClean="0">
                <a:solidFill>
                  <a:srgbClr val="000000"/>
                </a:solidFill>
                <a:sym typeface="Calibri" pitchFamily="34" charset="0"/>
              </a:rPr>
              <a:t>موافقة</a:t>
            </a:r>
            <a:r>
              <a:rPr lang="ar-EG" dirty="0" smtClean="0">
                <a:solidFill>
                  <a:srgbClr val="000000"/>
                </a:solidFill>
                <a:sym typeface="Calibri" pitchFamily="34" charset="0"/>
              </a:rPr>
              <a:t> أو </a:t>
            </a:r>
            <a:r>
              <a:rPr lang="ar-EG" b="1" dirty="0" smtClean="0">
                <a:solidFill>
                  <a:srgbClr val="000000"/>
                </a:solidFill>
                <a:sym typeface="Calibri" pitchFamily="34" charset="0"/>
              </a:rPr>
              <a:t>معرفة</a:t>
            </a:r>
            <a:r>
              <a:rPr lang="ar-EG" dirty="0" smtClean="0">
                <a:solidFill>
                  <a:srgbClr val="000000"/>
                </a:solidFill>
                <a:sym typeface="Calibri" pitchFamily="34" charset="0"/>
              </a:rPr>
              <a:t> الطفل/الأسرة</a:t>
            </a:r>
          </a:p>
          <a:p>
            <a:pPr algn="r" rtl="1" eaLnBrk="1" hangingPunct="1">
              <a:buSzPct val="100000"/>
            </a:pPr>
            <a:endParaRPr lang="ar-EG" dirty="0" smtClean="0">
              <a:solidFill>
                <a:srgbClr val="000000"/>
              </a:solidFill>
              <a:sym typeface="Calibri" pitchFamily="34" charset="0"/>
            </a:endParaRPr>
          </a:p>
          <a:p>
            <a:pPr eaLnBrk="1" hangingPunct="1">
              <a:buFontTx/>
              <a:buChar char="•"/>
            </a:pPr>
            <a:r>
              <a:rPr lang="ar-EG" dirty="0" smtClean="0">
                <a:solidFill>
                  <a:srgbClr val="000000"/>
                </a:solidFill>
                <a:sym typeface="Calibri" pitchFamily="34" charset="0"/>
              </a:rPr>
              <a:t>عدم فهم </a:t>
            </a:r>
            <a:r>
              <a:rPr lang="ar-EG" b="1" dirty="0" smtClean="0">
                <a:solidFill>
                  <a:srgbClr val="000000"/>
                </a:solidFill>
                <a:sym typeface="Calibri" pitchFamily="34" charset="0"/>
              </a:rPr>
              <a:t>مستوى البيانات التي ستتم مشاركتها</a:t>
            </a:r>
            <a:r>
              <a:rPr lang="ar-EG" dirty="0" smtClean="0">
                <a:solidFill>
                  <a:srgbClr val="000000"/>
                </a:solidFill>
                <a:sym typeface="Calibri" pitchFamily="34" charset="0"/>
              </a:rPr>
              <a:t>: ينبغي ألا تتم مشاركة ملفات الحالات </a:t>
            </a:r>
            <a:r>
              <a:rPr lang="ar-EG" dirty="0">
                <a:solidFill>
                  <a:srgbClr val="000000"/>
                </a:solidFill>
                <a:sym typeface="Calibri" pitchFamily="34" charset="0"/>
              </a:rPr>
              <a:t>أبدًا خارج </a:t>
            </a:r>
            <a:r>
              <a:rPr lang="ar-EG" dirty="0" smtClean="0">
                <a:solidFill>
                  <a:srgbClr val="000000"/>
                </a:solidFill>
                <a:sym typeface="Calibri" pitchFamily="34" charset="0"/>
              </a:rPr>
              <a:t>نطاق الإحالة ودون الموافقة الخطية المستنيرة من العميل. </a:t>
            </a:r>
          </a:p>
          <a:p>
            <a:pPr algn="r" rtl="1" eaLnBrk="1" hangingPunct="1">
              <a:buSzPct val="100000"/>
            </a:pPr>
            <a:endParaRPr lang="ar-EG" dirty="0" smtClean="0">
              <a:solidFill>
                <a:srgbClr val="000000"/>
              </a:solidFill>
              <a:sym typeface="Calibri" pitchFamily="34" charset="0"/>
            </a:endParaRPr>
          </a:p>
          <a:p>
            <a:pPr algn="r" rtl="1" eaLnBrk="1" hangingPunct="1">
              <a:buFontTx/>
              <a:buChar char="•"/>
            </a:pPr>
            <a:r>
              <a:rPr lang="ar-EG" b="1" dirty="0" smtClean="0">
                <a:solidFill>
                  <a:srgbClr val="000000"/>
                </a:solidFill>
                <a:sym typeface="Calibri" pitchFamily="34" charset="0"/>
              </a:rPr>
              <a:t>سلامة</a:t>
            </a:r>
            <a:r>
              <a:rPr lang="ar-EG" dirty="0" smtClean="0">
                <a:solidFill>
                  <a:srgbClr val="000000"/>
                </a:solidFill>
                <a:sym typeface="Calibri" pitchFamily="34" charset="0"/>
              </a:rPr>
              <a:t> جميع المشاركين </a:t>
            </a:r>
          </a:p>
          <a:p>
            <a:pPr algn="r" rtl="1" eaLnBrk="1" hangingPunct="1">
              <a:buFontTx/>
              <a:buChar char="•"/>
            </a:pPr>
            <a:r>
              <a:rPr lang="ar-EG" dirty="0" smtClean="0">
                <a:solidFill>
                  <a:srgbClr val="000000"/>
                </a:solidFill>
                <a:sym typeface="Calibri" pitchFamily="34" charset="0"/>
              </a:rPr>
              <a:t>مشاركة معلومات </a:t>
            </a:r>
            <a:r>
              <a:rPr lang="ar-EG" b="1" dirty="0" smtClean="0">
                <a:solidFill>
                  <a:srgbClr val="000000"/>
                </a:solidFill>
                <a:sym typeface="Calibri" pitchFamily="34" charset="0"/>
              </a:rPr>
              <a:t>أحادية الاتجاه</a:t>
            </a:r>
          </a:p>
          <a:p>
            <a:pPr algn="r" rtl="1" eaLnBrk="1" hangingPunct="1">
              <a:buFontTx/>
              <a:buChar char="•"/>
            </a:pPr>
            <a:r>
              <a:rPr lang="ar-EG" b="1" dirty="0" smtClean="0">
                <a:solidFill>
                  <a:srgbClr val="000000"/>
                </a:solidFill>
                <a:sym typeface="Calibri" pitchFamily="34" charset="0"/>
              </a:rPr>
              <a:t>لا توجد إجراءات مطبقة </a:t>
            </a:r>
            <a:r>
              <a:rPr lang="ar-EG" dirty="0" smtClean="0">
                <a:solidFill>
                  <a:srgbClr val="000000"/>
                </a:solidFill>
                <a:sym typeface="Calibri" pitchFamily="34" charset="0"/>
              </a:rPr>
              <a:t>يُستعان بها في مشاركة المعلومات</a:t>
            </a:r>
          </a:p>
          <a:p>
            <a:pPr algn="r" rtl="1" eaLnBrk="1" hangingPunct="1">
              <a:buFontTx/>
              <a:buChar char="•"/>
            </a:pPr>
            <a:endParaRPr lang="ar-EG" dirty="0" smtClean="0">
              <a:solidFill>
                <a:srgbClr val="000000"/>
              </a:solidFill>
              <a:sym typeface="Calibri" pitchFamily="34" charset="0"/>
            </a:endParaRPr>
          </a:p>
          <a:p>
            <a:pPr algn="ctr" rtl="1" eaLnBrk="1" hangingPunct="1">
              <a:buSzPct val="100000"/>
            </a:pPr>
            <a:r>
              <a:rPr lang="ar-EG" sz="1600" i="1" dirty="0" smtClean="0">
                <a:solidFill>
                  <a:srgbClr val="000000"/>
                </a:solidFill>
                <a:sym typeface="Calibri" pitchFamily="34" charset="0"/>
              </a:rPr>
              <a:t>المصدر: The Gender Based Violence Information Management System User Guide</a:t>
            </a:r>
          </a:p>
        </p:txBody>
      </p:sp>
    </p:spTree>
    <p:extLst>
      <p:ext uri="{BB962C8B-B14F-4D97-AF65-F5344CB8AC3E}">
        <p14:creationId xmlns:p14="http://schemas.microsoft.com/office/powerpoint/2010/main" val="27015326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flipH="1">
            <a:off x="103188" y="815975"/>
            <a:ext cx="8886825" cy="5149850"/>
            <a:chOff x="103188" y="815975"/>
            <a:chExt cx="8886825" cy="5149850"/>
          </a:xfrm>
        </p:grpSpPr>
        <p:sp>
          <p:nvSpPr>
            <p:cNvPr id="3074" name="AutoShape 31"/>
            <p:cNvSpPr>
              <a:spLocks noChangeArrowheads="1"/>
            </p:cNvSpPr>
            <p:nvPr/>
          </p:nvSpPr>
          <p:spPr bwMode="auto">
            <a:xfrm>
              <a:off x="5638800" y="2795588"/>
              <a:ext cx="3351213" cy="1106487"/>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3-</a:t>
              </a:r>
              <a:r>
                <a:rPr lang="ar-EG" sz="2000" dirty="0" smtClean="0">
                  <a:latin typeface="Arial" pitchFamily="34" charset="0"/>
                  <a:ea typeface="MS PGothic" pitchFamily="34" charset="-128"/>
                  <a:sym typeface="Calibri" pitchFamily="34" charset="0"/>
                </a:rPr>
                <a:t> </a:t>
              </a:r>
              <a:r>
                <a:rPr lang="ar-EG" sz="2000" dirty="0" smtClean="0">
                  <a:latin typeface="Arial" pitchFamily="34" charset="0"/>
                  <a:ea typeface="MS PGothic" pitchFamily="34" charset="-128"/>
                  <a:sym typeface="Calibri" pitchFamily="34" charset="0"/>
                </a:rPr>
                <a:t>وضع </a:t>
              </a:r>
              <a:r>
                <a:rPr lang="ar-EG" sz="2000" b="1" dirty="0" smtClean="0">
                  <a:latin typeface="Arial" pitchFamily="34" charset="0"/>
                  <a:ea typeface="MS PGothic" pitchFamily="34" charset="-128"/>
                  <a:sym typeface="Calibri" pitchFamily="34" charset="0"/>
                </a:rPr>
                <a:t>خطة حالة</a:t>
              </a:r>
              <a:r>
                <a:rPr lang="ar-EG" sz="2000" dirty="0" smtClean="0">
                  <a:latin typeface="Arial" pitchFamily="34" charset="0"/>
                  <a:ea typeface="MS PGothic" pitchFamily="34" charset="-128"/>
                  <a:sym typeface="Calibri" pitchFamily="34" charset="0"/>
                </a:rPr>
                <a:t> فردية لكل طفل. </a:t>
              </a:r>
              <a:endParaRPr lang="ar-EG" sz="2000" dirty="0">
                <a:latin typeface="Arial" pitchFamily="34" charset="0"/>
                <a:ea typeface="MS PGothic" pitchFamily="34" charset="-128"/>
                <a:sym typeface="Calibri" pitchFamily="34" charset="0"/>
              </a:endParaRPr>
            </a:p>
          </p:txBody>
        </p:sp>
        <p:sp>
          <p:nvSpPr>
            <p:cNvPr id="3075" name="AutoShape 29"/>
            <p:cNvSpPr>
              <a:spLocks noChangeArrowheads="1"/>
            </p:cNvSpPr>
            <p:nvPr/>
          </p:nvSpPr>
          <p:spPr bwMode="auto">
            <a:xfrm>
              <a:off x="5435600" y="4578350"/>
              <a:ext cx="3554413" cy="1387475"/>
            </a:xfrm>
            <a:prstGeom prst="roundRect">
              <a:avLst>
                <a:gd name="adj" fmla="val 16667"/>
              </a:avLst>
            </a:prstGeom>
            <a:solidFill>
              <a:srgbClr val="FFFFFF"/>
            </a:solidFill>
            <a:ln w="38100">
              <a:solidFill>
                <a:srgbClr val="FF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4- </a:t>
              </a:r>
              <a:r>
                <a:rPr lang="ar-EG" sz="2000" b="1" dirty="0" smtClean="0">
                  <a:latin typeface="Arial" pitchFamily="34" charset="0"/>
                  <a:ea typeface="MS PGothic" pitchFamily="34" charset="-128"/>
                  <a:sym typeface="Calibri" pitchFamily="34" charset="0"/>
                </a:rPr>
                <a:t>تنفيذ خطة الحالة</a:t>
              </a:r>
              <a:r>
                <a:rPr lang="ar-EG" sz="2000" dirty="0" smtClean="0">
                  <a:latin typeface="Arial" pitchFamily="34" charset="0"/>
                  <a:ea typeface="MS PGothic" pitchFamily="34" charset="-128"/>
                  <a:sym typeface="Calibri" pitchFamily="34" charset="0"/>
                </a:rPr>
                <a:t>، بما في ذلك خدمات الدعم المباشر والإحالة. </a:t>
              </a:r>
              <a:endParaRPr lang="ar-EG" sz="2000" dirty="0">
                <a:latin typeface="Arial" pitchFamily="34" charset="0"/>
                <a:ea typeface="MS PGothic" pitchFamily="34" charset="-128"/>
                <a:sym typeface="Calibri" pitchFamily="34" charset="0"/>
              </a:endParaRPr>
            </a:p>
          </p:txBody>
        </p:sp>
        <p:sp>
          <p:nvSpPr>
            <p:cNvPr id="3076" name="AutoShape 32"/>
            <p:cNvSpPr>
              <a:spLocks noChangeArrowheads="1"/>
            </p:cNvSpPr>
            <p:nvPr/>
          </p:nvSpPr>
          <p:spPr bwMode="auto">
            <a:xfrm>
              <a:off x="115888" y="4989513"/>
              <a:ext cx="3552825" cy="976312"/>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5- </a:t>
              </a:r>
              <a:r>
                <a:rPr lang="ar-EG" sz="2000" b="1" dirty="0" smtClean="0">
                  <a:latin typeface="Arial" pitchFamily="34" charset="0"/>
                  <a:ea typeface="MS PGothic" pitchFamily="34" charset="-128"/>
                  <a:sym typeface="Calibri" pitchFamily="34" charset="0"/>
                </a:rPr>
                <a:t>المتابعة والمراجعة.</a:t>
              </a:r>
              <a:endParaRPr lang="ar-EG" sz="2000" b="1" dirty="0">
                <a:latin typeface="Arial" pitchFamily="34" charset="0"/>
                <a:ea typeface="MS PGothic" pitchFamily="34" charset="-128"/>
                <a:sym typeface="Calibri" pitchFamily="34" charset="0"/>
              </a:endParaRPr>
            </a:p>
          </p:txBody>
        </p:sp>
        <p:sp>
          <p:nvSpPr>
            <p:cNvPr id="3077" name="AutoShape 33"/>
            <p:cNvSpPr>
              <a:spLocks noChangeArrowheads="1"/>
            </p:cNvSpPr>
            <p:nvPr/>
          </p:nvSpPr>
          <p:spPr bwMode="auto">
            <a:xfrm>
              <a:off x="803275" y="3343275"/>
              <a:ext cx="1889125" cy="793750"/>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6- </a:t>
              </a:r>
              <a:r>
                <a:rPr lang="ar-EG" sz="2000" b="1" dirty="0" smtClean="0">
                  <a:latin typeface="Arial" pitchFamily="34" charset="0"/>
                  <a:ea typeface="MS PGothic" pitchFamily="34" charset="-128"/>
                  <a:sym typeface="Calibri" pitchFamily="34" charset="0"/>
                </a:rPr>
                <a:t>إغلاق الحالة. </a:t>
              </a:r>
              <a:endParaRPr lang="ar-EG" sz="2000" b="1" dirty="0">
                <a:latin typeface="Arial" pitchFamily="34" charset="0"/>
                <a:ea typeface="MS PGothic" pitchFamily="34" charset="-128"/>
                <a:sym typeface="Calibri" pitchFamily="34" charset="0"/>
              </a:endParaRPr>
            </a:p>
          </p:txBody>
        </p:sp>
        <p:sp>
          <p:nvSpPr>
            <p:cNvPr id="3078" name="AutoShape 28"/>
            <p:cNvSpPr>
              <a:spLocks noChangeArrowheads="1"/>
            </p:cNvSpPr>
            <p:nvPr/>
          </p:nvSpPr>
          <p:spPr bwMode="auto">
            <a:xfrm>
              <a:off x="5435600" y="830263"/>
              <a:ext cx="3554413" cy="1389062"/>
            </a:xfrm>
            <a:prstGeom prst="roundRect">
              <a:avLst>
                <a:gd name="adj" fmla="val 16667"/>
              </a:avLst>
            </a:prstGeom>
            <a:solidFill>
              <a:srgbClr val="FFFFFF"/>
            </a:solidFill>
            <a:ln w="9525">
              <a:solidFill>
                <a:schemeClr val="tx1"/>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2- </a:t>
              </a:r>
              <a:r>
                <a:rPr lang="ar-EG" sz="2000" b="1" dirty="0" smtClean="0">
                  <a:latin typeface="Arial" pitchFamily="34" charset="0"/>
                  <a:ea typeface="MS PGothic" pitchFamily="34" charset="-128"/>
                  <a:sym typeface="Calibri" pitchFamily="34" charset="0"/>
                </a:rPr>
                <a:t>تقييم </a:t>
              </a:r>
              <a:r>
                <a:rPr lang="ar-EG" sz="2000" dirty="0" smtClean="0">
                  <a:latin typeface="Arial" pitchFamily="34" charset="0"/>
                  <a:ea typeface="MS PGothic" pitchFamily="34" charset="-128"/>
                  <a:sym typeface="Calibri" pitchFamily="34" charset="0"/>
                </a:rPr>
                <a:t>الاحتياجات الفردية للأطفال والأسر. </a:t>
              </a:r>
              <a:endParaRPr lang="ar-EG" sz="2000" dirty="0">
                <a:latin typeface="Arial" pitchFamily="34" charset="0"/>
                <a:ea typeface="MS PGothic" pitchFamily="34" charset="-128"/>
                <a:sym typeface="Calibri" pitchFamily="34" charset="0"/>
              </a:endParaRPr>
            </a:p>
          </p:txBody>
        </p:sp>
        <p:cxnSp>
          <p:nvCxnSpPr>
            <p:cNvPr id="3079" name="AutoShape 34"/>
            <p:cNvCxnSpPr>
              <a:cxnSpLocks noChangeShapeType="1"/>
            </p:cNvCxnSpPr>
            <p:nvPr/>
          </p:nvCxnSpPr>
          <p:spPr bwMode="auto">
            <a:xfrm>
              <a:off x="3903663" y="1419225"/>
              <a:ext cx="13366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0" name="AutoShape 35"/>
            <p:cNvCxnSpPr>
              <a:cxnSpLocks noChangeShapeType="1"/>
            </p:cNvCxnSpPr>
            <p:nvPr/>
          </p:nvCxnSpPr>
          <p:spPr bwMode="auto">
            <a:xfrm flipV="1">
              <a:off x="3592513" y="1855788"/>
              <a:ext cx="1617662" cy="2971800"/>
            </a:xfrm>
            <a:prstGeom prst="straightConnector1">
              <a:avLst/>
            </a:prstGeom>
            <a:noFill/>
            <a:ln w="38100">
              <a:solidFill>
                <a:srgbClr val="000000"/>
              </a:solidFill>
              <a:prstDash val="dash"/>
              <a:round/>
              <a:headEnd/>
              <a:tailEnd type="triangle" w="med" len="med"/>
            </a:ln>
            <a:extLst>
              <a:ext uri="{909E8E84-426E-40DD-AFC4-6F175D3DCCD1}">
                <a14:hiddenFill xmlns:a14="http://schemas.microsoft.com/office/drawing/2010/main">
                  <a:noFill/>
                </a14:hiddenFill>
              </a:ext>
            </a:extLst>
          </p:spPr>
        </p:cxnSp>
        <p:cxnSp>
          <p:nvCxnSpPr>
            <p:cNvPr id="3081" name="AutoShape 36"/>
            <p:cNvCxnSpPr>
              <a:cxnSpLocks noChangeShapeType="1"/>
            </p:cNvCxnSpPr>
            <p:nvPr/>
          </p:nvCxnSpPr>
          <p:spPr bwMode="auto">
            <a:xfrm>
              <a:off x="7213600" y="2355850"/>
              <a:ext cx="0" cy="344488"/>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2" name="AutoShape 37"/>
            <p:cNvCxnSpPr>
              <a:cxnSpLocks noChangeShapeType="1"/>
            </p:cNvCxnSpPr>
            <p:nvPr/>
          </p:nvCxnSpPr>
          <p:spPr bwMode="auto">
            <a:xfrm>
              <a:off x="7243763" y="4137025"/>
              <a:ext cx="0" cy="296863"/>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3" name="AutoShape 38"/>
            <p:cNvCxnSpPr>
              <a:cxnSpLocks noChangeShapeType="1"/>
            </p:cNvCxnSpPr>
            <p:nvPr/>
          </p:nvCxnSpPr>
          <p:spPr bwMode="auto">
            <a:xfrm flipH="1">
              <a:off x="3833813" y="5387975"/>
              <a:ext cx="14763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084" name="AutoShape 40"/>
            <p:cNvCxnSpPr>
              <a:cxnSpLocks noChangeShapeType="1"/>
            </p:cNvCxnSpPr>
            <p:nvPr/>
          </p:nvCxnSpPr>
          <p:spPr bwMode="auto">
            <a:xfrm flipV="1">
              <a:off x="1760538" y="4217988"/>
              <a:ext cx="0" cy="630237"/>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085" name="AutoShape 27"/>
            <p:cNvSpPr>
              <a:spLocks noChangeArrowheads="1"/>
            </p:cNvSpPr>
            <p:nvPr/>
          </p:nvSpPr>
          <p:spPr bwMode="auto">
            <a:xfrm>
              <a:off x="103188" y="815975"/>
              <a:ext cx="3552825" cy="1800225"/>
            </a:xfrm>
            <a:prstGeom prst="roundRect">
              <a:avLst>
                <a:gd name="adj" fmla="val 16667"/>
              </a:avLst>
            </a:prstGeom>
            <a:solidFill>
              <a:srgbClr val="FFFFFF"/>
            </a:solidFill>
            <a:ln w="9525">
              <a:solidFill>
                <a:srgbClr val="000000"/>
              </a:solidFill>
              <a:round/>
              <a:headEnd/>
              <a:tailEnd/>
            </a:ln>
          </p:spPr>
          <p:txBody>
            <a:bodyPr/>
            <a:lstStyle/>
            <a:p>
              <a:pPr>
                <a:buSzPct val="100000"/>
              </a:pPr>
              <a:r>
                <a:rPr lang="ar-EG" sz="2000" b="1" dirty="0" smtClean="0">
                  <a:latin typeface="Arial" pitchFamily="34" charset="0"/>
                  <a:ea typeface="MS PGothic" pitchFamily="34" charset="-128"/>
                  <a:sym typeface="Calibri" pitchFamily="34" charset="0"/>
                </a:rPr>
                <a:t>1- </a:t>
              </a:r>
              <a:r>
                <a:rPr lang="ar-EG" sz="2000" b="1" dirty="0" smtClean="0">
                  <a:latin typeface="Arial" pitchFamily="34" charset="0"/>
                  <a:ea typeface="MS PGothic" pitchFamily="34" charset="-128"/>
                  <a:sym typeface="Calibri" pitchFamily="34" charset="0"/>
                </a:rPr>
                <a:t>تحديد هوية وتسجيل</a:t>
              </a:r>
              <a:r>
                <a:rPr lang="ar-EG" sz="2000" dirty="0" smtClean="0">
                  <a:latin typeface="Arial" pitchFamily="34" charset="0"/>
                  <a:ea typeface="MS PGothic" pitchFamily="34" charset="-128"/>
                  <a:sym typeface="Calibri" pitchFamily="34" charset="0"/>
                </a:rPr>
                <a:t> الأطفال المعرضين للخطر، بما في ذلك رفع مستوى الوعي لدى المجتمعات المحلية المتضررة.</a:t>
              </a:r>
              <a:endParaRPr lang="ar-EG" sz="2000" dirty="0">
                <a:latin typeface="Arial" pitchFamily="34" charset="0"/>
                <a:ea typeface="MS PGothic" pitchFamily="34" charset="-128"/>
                <a:sym typeface="Calibri" pitchFamily="34" charset="0"/>
              </a:endParaRPr>
            </a:p>
          </p:txBody>
        </p:sp>
      </p:grpSp>
      <p:sp>
        <p:nvSpPr>
          <p:cNvPr id="4110" name="Rectangle 3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l" rtl="0">
              <a:defRPr/>
            </a:pPr>
            <a:endParaRPr lang="ar-EG">
              <a:solidFill>
                <a:srgbClr val="000000"/>
              </a:solidFill>
              <a:latin typeface="Arial" charset="0"/>
              <a:ea typeface="ＭＳ Ｐゴシック" charset="0"/>
              <a:cs typeface="+mn-cs"/>
            </a:endParaRPr>
          </a:p>
        </p:txBody>
      </p:sp>
      <p:sp>
        <p:nvSpPr>
          <p:cNvPr id="4111" name="Rectangle 40"/>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l" rtl="0" eaLnBrk="0" hangingPunct="0">
              <a:defRPr/>
            </a:pPr>
            <a:endParaRPr lang="ar-EG">
              <a:solidFill>
                <a:srgbClr val="000000"/>
              </a:solidFill>
              <a:latin typeface="Arial" charset="0"/>
              <a:ea typeface="ＭＳ Ｐゴシック" charset="0"/>
              <a:cs typeface="Arial" charset="0"/>
            </a:endParaRPr>
          </a:p>
        </p:txBody>
      </p:sp>
    </p:spTree>
    <p:extLst>
      <p:ext uri="{BB962C8B-B14F-4D97-AF65-F5344CB8AC3E}">
        <p14:creationId xmlns:p14="http://schemas.microsoft.com/office/powerpoint/2010/main" val="651864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259333" y="836613"/>
            <a:ext cx="7592431" cy="720725"/>
          </a:xfrm>
        </p:spPr>
        <p:txBody>
          <a:bodyPr/>
          <a:lstStyle/>
          <a:p>
            <a:pPr algn="r" rtl="1" eaLnBrk="1" hangingPunct="1">
              <a:buSzPct val="100000"/>
            </a:pPr>
            <a:r>
              <a:rPr lang="ar-EG" b="1" u="sng" dirty="0" smtClean="0">
                <a:solidFill>
                  <a:srgbClr val="000000"/>
                </a:solidFill>
                <a:sym typeface="Calibri" pitchFamily="34" charset="0"/>
              </a:rPr>
              <a:t>مشاركة البيانات التعريفية</a:t>
            </a:r>
            <a:r>
              <a:rPr lang="ar-EG" u="sng" dirty="0" smtClean="0">
                <a:solidFill>
                  <a:srgbClr val="000000"/>
                </a:solidFill>
                <a:sym typeface="Calibri" pitchFamily="34" charset="0"/>
              </a:rPr>
              <a:t> (كجزء من الإحالة)</a:t>
            </a:r>
          </a:p>
        </p:txBody>
      </p:sp>
      <p:sp>
        <p:nvSpPr>
          <p:cNvPr id="19459" name="Content Placeholder 2"/>
          <p:cNvSpPr>
            <a:spLocks noGrp="1"/>
          </p:cNvSpPr>
          <p:nvPr>
            <p:ph idx="1"/>
          </p:nvPr>
        </p:nvSpPr>
        <p:spPr>
          <a:xfrm>
            <a:off x="755576" y="1700213"/>
            <a:ext cx="8066286" cy="4392612"/>
          </a:xfrm>
        </p:spPr>
        <p:txBody>
          <a:bodyPr/>
          <a:lstStyle/>
          <a:p>
            <a:pPr algn="r" rtl="1" eaLnBrk="1" hangingPunct="1">
              <a:buFontTx/>
              <a:buChar char="•"/>
            </a:pPr>
            <a:r>
              <a:rPr lang="ar-EG" dirty="0" smtClean="0">
                <a:solidFill>
                  <a:srgbClr val="000000"/>
                </a:solidFill>
                <a:sym typeface="Calibri" pitchFamily="34" charset="0"/>
              </a:rPr>
              <a:t>من المرجح أن يكون للأطفال والعائلات اتصالات بوكالات متعددة.</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ربما تؤدي عدم مشاركة المعلومات إلى فقدان معلومات حيوية قد تفضي إلى الإضرار بالطفل.</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يمكن أن يؤثر أسلوب الاستجابة إلى الحالة المحالة على عملية إدارة الحالة بأكملها والعلاقات بين العائلة وأخصائيي الحالات الآخرين.</a:t>
            </a:r>
          </a:p>
        </p:txBody>
      </p:sp>
    </p:spTree>
    <p:extLst>
      <p:ext uri="{BB962C8B-B14F-4D97-AF65-F5344CB8AC3E}">
        <p14:creationId xmlns:p14="http://schemas.microsoft.com/office/powerpoint/2010/main" val="42045861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187451" y="836613"/>
            <a:ext cx="7649756" cy="720725"/>
          </a:xfrm>
        </p:spPr>
        <p:txBody>
          <a:bodyPr/>
          <a:lstStyle/>
          <a:p>
            <a:pPr algn="r" rtl="1" eaLnBrk="1" hangingPunct="1">
              <a:buSzPct val="100000"/>
            </a:pPr>
            <a:r>
              <a:rPr lang="ar-EG" b="1" u="sng" dirty="0" smtClean="0">
                <a:solidFill>
                  <a:srgbClr val="000000"/>
                </a:solidFill>
                <a:sym typeface="Calibri" pitchFamily="34" charset="0"/>
              </a:rPr>
              <a:t>مشاركة البيانات غير التعريفية</a:t>
            </a:r>
          </a:p>
        </p:txBody>
      </p:sp>
      <p:sp>
        <p:nvSpPr>
          <p:cNvPr id="20483" name="Content Placeholder 2"/>
          <p:cNvSpPr>
            <a:spLocks noGrp="1"/>
          </p:cNvSpPr>
          <p:nvPr>
            <p:ph idx="1"/>
          </p:nvPr>
        </p:nvSpPr>
        <p:spPr>
          <a:xfrm>
            <a:off x="395536" y="1700213"/>
            <a:ext cx="8426327" cy="4392612"/>
          </a:xfrm>
        </p:spPr>
        <p:txBody>
          <a:bodyPr/>
          <a:lstStyle/>
          <a:p>
            <a:pPr eaLnBrk="1" hangingPunct="1">
              <a:buFontTx/>
              <a:buChar char="•"/>
            </a:pPr>
            <a:r>
              <a:rPr lang="ar-EG" b="1" dirty="0" smtClean="0">
                <a:solidFill>
                  <a:srgbClr val="000000"/>
                </a:solidFill>
                <a:sym typeface="Calibri" pitchFamily="34" charset="0"/>
              </a:rPr>
              <a:t>تسليط الضوء على ثغرات البرامج</a:t>
            </a:r>
            <a:r>
              <a:rPr lang="ar-EG" dirty="0" smtClean="0">
                <a:solidFill>
                  <a:srgbClr val="000000"/>
                </a:solidFill>
                <a:sym typeface="Calibri" pitchFamily="34" charset="0"/>
              </a:rPr>
              <a:t> </a:t>
            </a:r>
            <a:r>
              <a:rPr lang="ar-EG" dirty="0">
                <a:solidFill>
                  <a:srgbClr val="000000"/>
                </a:solidFill>
                <a:sym typeface="Calibri" pitchFamily="34" charset="0"/>
              </a:rPr>
              <a:t>– </a:t>
            </a:r>
            <a:r>
              <a:rPr lang="ar-EG" dirty="0" smtClean="0">
                <a:solidFill>
                  <a:srgbClr val="000000"/>
                </a:solidFill>
                <a:sym typeface="Calibri" pitchFamily="34" charset="0"/>
              </a:rPr>
              <a:t>من خلال تحليل البيانات التي يتم تجميعها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من </a:t>
            </a:r>
            <a:r>
              <a:rPr lang="ar-EG" dirty="0" smtClean="0">
                <a:solidFill>
                  <a:srgbClr val="000000"/>
                </a:solidFill>
                <a:sym typeface="Calibri" pitchFamily="34" charset="0"/>
              </a:rPr>
              <a:t>كل الجهات الفاعلة في نظام إدارة الحالاتيمكننا تحديد الثغرات وإعادة تصميم البرامج للاستجابة. </a:t>
            </a:r>
          </a:p>
          <a:p>
            <a:pPr algn="r" rtl="1" eaLnBrk="1" hangingPunct="1">
              <a:buFontTx/>
              <a:buChar char="•"/>
            </a:pPr>
            <a:r>
              <a:rPr lang="ar-EG" b="1" dirty="0" smtClean="0">
                <a:solidFill>
                  <a:srgbClr val="000000"/>
                </a:solidFill>
                <a:sym typeface="Calibri" pitchFamily="34" charset="0"/>
              </a:rPr>
              <a:t>تحليل الاتجاهات</a:t>
            </a:r>
            <a:r>
              <a:rPr lang="ar-EG" i="1" dirty="0" smtClean="0">
                <a:solidFill>
                  <a:srgbClr val="000000"/>
                </a:solidFill>
                <a:sym typeface="Calibri" pitchFamily="34" charset="0"/>
              </a:rPr>
              <a:t> </a:t>
            </a:r>
            <a:r>
              <a:rPr lang="ar-EG" dirty="0" smtClean="0">
                <a:solidFill>
                  <a:srgbClr val="000000"/>
                </a:solidFill>
                <a:sym typeface="Calibri" pitchFamily="34" charset="0"/>
              </a:rPr>
              <a:t>– تتيح مشاركة المعلومات إمكانية المقارنة بين المواقع والمنظمات بمرور الوقت لتحديد الاتجاهات: مثل أنماط حالات إساءة المعاملة التي تم الإبلاغ عنها.</a:t>
            </a:r>
          </a:p>
          <a:p>
            <a:pPr eaLnBrk="1" hangingPunct="1">
              <a:buFontTx/>
              <a:buChar char="•"/>
            </a:pPr>
            <a:r>
              <a:rPr lang="ar-EG" b="1" dirty="0" smtClean="0">
                <a:solidFill>
                  <a:srgbClr val="000000"/>
                </a:solidFill>
                <a:sym typeface="Calibri" pitchFamily="34" charset="0"/>
              </a:rPr>
              <a:t>تعزيز التنسيق بين </a:t>
            </a:r>
            <a:r>
              <a:rPr lang="ar-EG" b="1" dirty="0" smtClean="0">
                <a:solidFill>
                  <a:srgbClr val="000000"/>
                </a:solidFill>
                <a:sym typeface="Calibri" pitchFamily="34" charset="0"/>
              </a:rPr>
              <a:t>الوكالات</a:t>
            </a:r>
            <a:r>
              <a:rPr lang="ar-EG" dirty="0">
                <a:solidFill>
                  <a:srgbClr val="000000"/>
                </a:solidFill>
                <a:sym typeface="Calibri" pitchFamily="34" charset="0"/>
              </a:rPr>
              <a:t> –</a:t>
            </a:r>
            <a:r>
              <a:rPr lang="ar-EG" i="1" dirty="0" smtClean="0">
                <a:solidFill>
                  <a:srgbClr val="000000"/>
                </a:solidFill>
                <a:sym typeface="Calibri" pitchFamily="34" charset="0"/>
              </a:rPr>
              <a:t> </a:t>
            </a:r>
            <a:r>
              <a:rPr lang="ar-EG" dirty="0" smtClean="0">
                <a:solidFill>
                  <a:srgbClr val="000000"/>
                </a:solidFill>
                <a:sym typeface="Calibri" pitchFamily="34" charset="0"/>
              </a:rPr>
              <a:t>عند التعامل مع الثغرات بطريقة منسقة، يمكن تقوية الجهود المشتركة بين الوكالات مثل الإحالات. </a:t>
            </a:r>
          </a:p>
          <a:p>
            <a:pPr eaLnBrk="1" hangingPunct="1">
              <a:buFontTx/>
              <a:buChar char="•"/>
            </a:pPr>
            <a:r>
              <a:rPr lang="ar-EG" b="1" dirty="0" smtClean="0">
                <a:solidFill>
                  <a:srgbClr val="000000"/>
                </a:solidFill>
                <a:sym typeface="Calibri" pitchFamily="34" charset="0"/>
              </a:rPr>
              <a:t>الدعوة إلى برامج محسنة لمكافحة العنف </a:t>
            </a:r>
            <a:r>
              <a:rPr lang="ar-EG" b="1" dirty="0" smtClean="0">
                <a:solidFill>
                  <a:srgbClr val="000000"/>
                </a:solidFill>
                <a:sym typeface="Calibri" pitchFamily="34" charset="0"/>
              </a:rPr>
              <a:t>الجنساني</a:t>
            </a:r>
            <a:r>
              <a:rPr lang="ar-EG" dirty="0">
                <a:solidFill>
                  <a:srgbClr val="000000"/>
                </a:solidFill>
                <a:sym typeface="Calibri" pitchFamily="34" charset="0"/>
              </a:rPr>
              <a:t> – </a:t>
            </a:r>
            <a:r>
              <a:rPr lang="ar-EG" dirty="0" smtClean="0">
                <a:solidFill>
                  <a:srgbClr val="000000"/>
                </a:solidFill>
                <a:sym typeface="Calibri" pitchFamily="34" charset="0"/>
              </a:rPr>
              <a:t>يمكن الاستفادة من البيانات التي تم تحليلها بشكل جيد في الدعوة ورفع الوعي وجمع التبرعات.</a:t>
            </a:r>
          </a:p>
          <a:p>
            <a:pPr algn="r" rtl="1" eaLnBrk="1" hangingPunct="1">
              <a:buSzPct val="100000"/>
            </a:pPr>
            <a:r>
              <a:rPr lang="ar-EG" dirty="0" smtClean="0">
                <a:solidFill>
                  <a:srgbClr val="000000"/>
                </a:solidFill>
                <a:sym typeface="Calibri" pitchFamily="34" charset="0"/>
              </a:rPr>
              <a:t> </a:t>
            </a:r>
          </a:p>
          <a:p>
            <a:pPr marL="1260000" indent="0" algn="ctr" rtl="1" eaLnBrk="1" hangingPunct="1">
              <a:buSzPct val="100000"/>
            </a:pPr>
            <a:r>
              <a:rPr lang="ar-EG" sz="1400" i="1" dirty="0" smtClean="0">
                <a:solidFill>
                  <a:srgbClr val="000000"/>
                </a:solidFill>
                <a:sym typeface="Calibri" pitchFamily="34" charset="0"/>
              </a:rPr>
              <a:t>المصدر: The Gender Based Violence Information Management System User Guide</a:t>
            </a:r>
          </a:p>
        </p:txBody>
      </p:sp>
    </p:spTree>
    <p:extLst>
      <p:ext uri="{BB962C8B-B14F-4D97-AF65-F5344CB8AC3E}">
        <p14:creationId xmlns:p14="http://schemas.microsoft.com/office/powerpoint/2010/main" val="10786213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115318" y="836613"/>
            <a:ext cx="7713074" cy="720725"/>
          </a:xfrm>
        </p:spPr>
        <p:txBody>
          <a:bodyPr/>
          <a:lstStyle/>
          <a:p>
            <a:pPr algn="r" rtl="1" eaLnBrk="1" hangingPunct="1">
              <a:buSzPct val="100000"/>
            </a:pPr>
            <a:r>
              <a:rPr lang="ar-EG" b="1" smtClean="0">
                <a:solidFill>
                  <a:schemeClr val="tx1"/>
                </a:solidFill>
                <a:sym typeface="Calibri" pitchFamily="34" charset="0"/>
              </a:rPr>
              <a:t>بروتوكولات مشاركة المعلومات...</a:t>
            </a:r>
          </a:p>
        </p:txBody>
      </p:sp>
      <p:sp>
        <p:nvSpPr>
          <p:cNvPr id="3" name="Content Placeholder 2"/>
          <p:cNvSpPr>
            <a:spLocks noGrp="1"/>
          </p:cNvSpPr>
          <p:nvPr>
            <p:ph idx="1"/>
          </p:nvPr>
        </p:nvSpPr>
        <p:spPr>
          <a:xfrm>
            <a:off x="683568" y="1700213"/>
            <a:ext cx="8138296" cy="4392612"/>
          </a:xfrm>
        </p:spPr>
        <p:txBody>
          <a:bodyPr/>
          <a:lstStyle/>
          <a:p>
            <a:pPr marL="0" indent="0" algn="r" rtl="1" eaLnBrk="1" hangingPunct="1"/>
            <a:r>
              <a:rPr lang="ar-EG" dirty="0" smtClean="0">
                <a:sym typeface="Calibri" pitchFamily="34" charset="0"/>
              </a:rPr>
              <a:t>لضمان التقيد بمعايير السرية والسلامة في جميع الأوقات، يجب على جميع الشركاء في شبكة الإحالة: </a:t>
            </a:r>
          </a:p>
          <a:p>
            <a:pPr marL="914400" lvl="2" indent="0" algn="r" rtl="1" eaLnBrk="1" hangingPunct="1">
              <a:buFontTx/>
              <a:buNone/>
            </a:pPr>
            <a:endParaRPr lang="ar-EG" dirty="0" smtClean="0">
              <a:sym typeface="Calibri" pitchFamily="34" charset="0"/>
            </a:endParaRPr>
          </a:p>
          <a:p>
            <a:pPr lvl="1" algn="r" rtl="1" eaLnBrk="1" hangingPunct="1">
              <a:buFont typeface="Arial" pitchFamily="34" charset="0"/>
              <a:buChar char="•"/>
            </a:pPr>
            <a:r>
              <a:rPr lang="ar-EG" dirty="0" smtClean="0">
                <a:sym typeface="Calibri" pitchFamily="34" charset="0"/>
              </a:rPr>
              <a:t>مناقشة التوقعات بشأن التعامل مع معلومات الحالة</a:t>
            </a:r>
          </a:p>
          <a:p>
            <a:pPr lvl="1" algn="r" rtl="1" eaLnBrk="1" hangingPunct="1">
              <a:buFont typeface="Arial" pitchFamily="34" charset="0"/>
              <a:buChar char="•"/>
            </a:pPr>
            <a:r>
              <a:rPr lang="ar-EG" dirty="0" smtClean="0">
                <a:sym typeface="Calibri" pitchFamily="34" charset="0"/>
              </a:rPr>
              <a:t>الاتفاق على بروتوكولات لمشاركة المعلومات أو إجراءات تشغيلية </a:t>
            </a:r>
            <a:r>
              <a:rPr lang="ar-EG" dirty="0" smtClean="0">
                <a:sym typeface="Calibri" pitchFamily="34" charset="0"/>
              </a:rPr>
              <a:t/>
            </a:r>
            <a:br>
              <a:rPr lang="ar-EG" dirty="0" smtClean="0">
                <a:sym typeface="Calibri" pitchFamily="34" charset="0"/>
              </a:rPr>
            </a:br>
            <a:r>
              <a:rPr lang="ar-EG" dirty="0" smtClean="0">
                <a:sym typeface="Calibri" pitchFamily="34" charset="0"/>
              </a:rPr>
              <a:t>موحدة </a:t>
            </a:r>
            <a:r>
              <a:rPr lang="ar-EG" dirty="0" smtClean="0">
                <a:sym typeface="Calibri" pitchFamily="34" charset="0"/>
              </a:rPr>
              <a:t>(SOPs)</a:t>
            </a:r>
          </a:p>
          <a:p>
            <a:pPr marL="0" indent="0" algn="r" rtl="1" eaLnBrk="1" hangingPunct="1"/>
            <a:endParaRPr lang="ar-EG" dirty="0" smtClean="0">
              <a:sym typeface="Calibri" pitchFamily="34" charset="0"/>
            </a:endParaRPr>
          </a:p>
          <a:p>
            <a:pPr marL="0" indent="0" algn="r" rtl="1" eaLnBrk="1" hangingPunct="1"/>
            <a:r>
              <a:rPr lang="ar-EG" dirty="0" smtClean="0">
                <a:sym typeface="Calibri" pitchFamily="34" charset="0"/>
              </a:rPr>
              <a:t>إذا كانت هذه الإجراءات أو البروتوكولات يجري تطبيقها بالفعل في التعاملات بين وكالتك ومقدمي الخدمات المتعددين، فمن المهم مراقبتها لضمان الوفاء بالالتزامات وتوفير الخدمات في الوقت المناسب وبطريقة مسؤولة. </a:t>
            </a:r>
          </a:p>
          <a:p>
            <a:pPr marL="0" indent="0" algn="ctr" rtl="1" eaLnBrk="1" hangingPunct="1"/>
            <a:endParaRPr lang="ar-EG" sz="1600" dirty="0" smtClean="0">
              <a:sym typeface="Calibri" pitchFamily="34" charset="0"/>
            </a:endParaRPr>
          </a:p>
          <a:p>
            <a:pPr marL="0" indent="0" algn="ctr" rtl="1" eaLnBrk="1" hangingPunct="1"/>
            <a:r>
              <a:rPr lang="ar-EG" sz="1600" dirty="0" smtClean="0">
                <a:sym typeface="Calibri" pitchFamily="34" charset="0"/>
              </a:rPr>
              <a:t>المبادئ </a:t>
            </a:r>
            <a:r>
              <a:rPr lang="ar-EG" sz="1600" dirty="0" smtClean="0">
                <a:sym typeface="Calibri" pitchFamily="34" charset="0"/>
              </a:rPr>
              <a:t>التوجيهية لإدارة الحالات: القسم 3</a:t>
            </a:r>
          </a:p>
          <a:p>
            <a:pPr marL="0" indent="0" algn="r" rtl="1" eaLnBrk="1" hangingPunct="1"/>
            <a:endParaRPr lang="ar-EG" sz="1600" dirty="0" smtClean="0">
              <a:sym typeface="Calibri" pitchFamily="34" charset="0"/>
            </a:endParaRPr>
          </a:p>
        </p:txBody>
      </p:sp>
    </p:spTree>
    <p:extLst>
      <p:ext uri="{BB962C8B-B14F-4D97-AF65-F5344CB8AC3E}">
        <p14:creationId xmlns:p14="http://schemas.microsoft.com/office/powerpoint/2010/main" val="36202076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بروتوكولات مشاركة المعلومات...</a:t>
            </a:r>
          </a:p>
        </p:txBody>
      </p:sp>
      <p:sp>
        <p:nvSpPr>
          <p:cNvPr id="3" name="Content Placeholder 2"/>
          <p:cNvSpPr>
            <a:spLocks noGrp="1"/>
          </p:cNvSpPr>
          <p:nvPr>
            <p:ph idx="1"/>
          </p:nvPr>
        </p:nvSpPr>
        <p:spPr>
          <a:xfrm>
            <a:off x="107504" y="1700213"/>
            <a:ext cx="8713267" cy="4392612"/>
          </a:xfrm>
        </p:spPr>
        <p:txBody>
          <a:bodyPr/>
          <a:lstStyle/>
          <a:p>
            <a:pPr marL="0" indent="0" algn="r" rtl="1" eaLnBrk="1" hangingPunct="1"/>
            <a:r>
              <a:rPr lang="ar-EG" dirty="0" smtClean="0">
                <a:sym typeface="Calibri" pitchFamily="34" charset="0"/>
              </a:rPr>
              <a:t>الغرض الرئيسي: </a:t>
            </a:r>
            <a:r>
              <a:rPr lang="ar-EG" i="1" dirty="0" smtClean="0">
                <a:sym typeface="Calibri" pitchFamily="34" charset="0"/>
              </a:rPr>
              <a:t>حماية الأطفال وأسرهم وغيرهم من المعنيين </a:t>
            </a:r>
            <a:r>
              <a:rPr lang="ar-EG" i="1" dirty="0" smtClean="0">
                <a:sym typeface="Calibri" pitchFamily="34" charset="0"/>
              </a:rPr>
              <a:t/>
            </a:r>
            <a:br>
              <a:rPr lang="ar-EG" i="1" dirty="0" smtClean="0">
                <a:sym typeface="Calibri" pitchFamily="34" charset="0"/>
              </a:rPr>
            </a:br>
            <a:r>
              <a:rPr lang="ar-EG" i="1" dirty="0" smtClean="0">
                <a:sym typeface="Calibri" pitchFamily="34" charset="0"/>
              </a:rPr>
              <a:t>مع </a:t>
            </a:r>
            <a:r>
              <a:rPr lang="ar-EG" i="1" dirty="0" smtClean="0">
                <a:sym typeface="Calibri" pitchFamily="34" charset="0"/>
              </a:rPr>
              <a:t>تعزيز التنسيق الفعال</a:t>
            </a:r>
            <a:r>
              <a:rPr lang="ar-EG" dirty="0" smtClean="0">
                <a:sym typeface="Calibri" pitchFamily="34" charset="0"/>
              </a:rPr>
              <a:t>.</a:t>
            </a:r>
          </a:p>
          <a:p>
            <a:pPr marL="0" indent="0" algn="r" rtl="1" eaLnBrk="1" hangingPunct="1">
              <a:buFontTx/>
              <a:buChar char="•"/>
            </a:pPr>
            <a:endParaRPr lang="ar-EG" dirty="0" smtClean="0">
              <a:sym typeface="Calibri" pitchFamily="34" charset="0"/>
            </a:endParaRPr>
          </a:p>
          <a:p>
            <a:pPr marL="0" indent="0" algn="r" rtl="1" eaLnBrk="1" hangingPunct="1"/>
            <a:r>
              <a:rPr lang="ar-EG" dirty="0" smtClean="0">
                <a:sym typeface="Calibri" pitchFamily="34" charset="0"/>
              </a:rPr>
              <a:t>ستساعدك بروتوكولات مشاركة المعلومات الواضحة عند:</a:t>
            </a:r>
          </a:p>
          <a:p>
            <a:pPr lvl="2" algn="r" rtl="1" eaLnBrk="1" hangingPunct="1"/>
            <a:r>
              <a:rPr lang="ar-EG" dirty="0" smtClean="0">
                <a:sym typeface="Calibri" pitchFamily="34" charset="0"/>
              </a:rPr>
              <a:t>شرح الموافقة المستنيرة للأطفال والأسر</a:t>
            </a:r>
          </a:p>
          <a:p>
            <a:pPr lvl="2" algn="r" rtl="1" eaLnBrk="1" hangingPunct="1"/>
            <a:r>
              <a:rPr lang="ar-EG" dirty="0" smtClean="0">
                <a:sym typeface="Calibri" pitchFamily="34" charset="0"/>
              </a:rPr>
              <a:t>تحديد البيانات التي ستتم مشاركتها والجهات التي ستتم </a:t>
            </a:r>
            <a:r>
              <a:rPr lang="ar-EG" dirty="0" smtClean="0">
                <a:sym typeface="Calibri" pitchFamily="34" charset="0"/>
              </a:rPr>
              <a:t/>
            </a:r>
            <a:br>
              <a:rPr lang="ar-EG" dirty="0" smtClean="0">
                <a:sym typeface="Calibri" pitchFamily="34" charset="0"/>
              </a:rPr>
            </a:br>
            <a:r>
              <a:rPr lang="ar-EG" dirty="0" smtClean="0">
                <a:sym typeface="Calibri" pitchFamily="34" charset="0"/>
              </a:rPr>
              <a:t>مشاركتها </a:t>
            </a:r>
            <a:r>
              <a:rPr lang="ar-EG" dirty="0" smtClean="0">
                <a:sym typeface="Calibri" pitchFamily="34" charset="0"/>
              </a:rPr>
              <a:t>معهم وتحت أي ظروف</a:t>
            </a:r>
          </a:p>
          <a:p>
            <a:pPr lvl="2" algn="r" rtl="1" eaLnBrk="1" hangingPunct="1"/>
            <a:r>
              <a:rPr lang="ar-EG" dirty="0" smtClean="0">
                <a:sym typeface="Calibri" pitchFamily="34" charset="0"/>
              </a:rPr>
              <a:t>إنشاء دورات إبلاغ يمكن التنبؤ بها</a:t>
            </a:r>
          </a:p>
          <a:p>
            <a:pPr lvl="2" algn="r" rtl="1" eaLnBrk="1" hangingPunct="1"/>
            <a:r>
              <a:rPr lang="ar-EG" dirty="0" smtClean="0">
                <a:sym typeface="Calibri" pitchFamily="34" charset="0"/>
              </a:rPr>
              <a:t>تجنب الخلافات والحفاظ على الثقة</a:t>
            </a:r>
          </a:p>
          <a:p>
            <a:pPr marL="0" indent="0" algn="ctr" rtl="1" eaLnBrk="1" hangingPunct="1"/>
            <a:endParaRPr lang="ar-EG" dirty="0" smtClean="0">
              <a:sym typeface="Calibri" pitchFamily="34" charset="0"/>
            </a:endParaRPr>
          </a:p>
          <a:p>
            <a:pPr marL="720000" indent="0" algn="ctr" rtl="1" eaLnBrk="1" hangingPunct="1"/>
            <a:r>
              <a:rPr lang="ar-EG" sz="1600" i="1" dirty="0" smtClean="0">
                <a:sym typeface="Calibri" pitchFamily="34" charset="0"/>
              </a:rPr>
              <a:t>المصدر: The Gender Based Violence Information Management System User Guide</a:t>
            </a:r>
          </a:p>
          <a:p>
            <a:pPr marL="0" indent="0" algn="r" rtl="1" eaLnBrk="1" hangingPunct="1"/>
            <a:endParaRPr lang="ar-EG" sz="1600" i="1" dirty="0" smtClean="0">
              <a:sym typeface="Calibri" pitchFamily="34" charset="0"/>
            </a:endParaRPr>
          </a:p>
        </p:txBody>
      </p:sp>
    </p:spTree>
    <p:extLst>
      <p:ext uri="{BB962C8B-B14F-4D97-AF65-F5344CB8AC3E}">
        <p14:creationId xmlns:p14="http://schemas.microsoft.com/office/powerpoint/2010/main" val="19367977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07504" y="836613"/>
            <a:ext cx="8707601" cy="720725"/>
          </a:xfrm>
        </p:spPr>
        <p:txBody>
          <a:bodyPr/>
          <a:lstStyle/>
          <a:p>
            <a:pPr algn="r" rtl="1" eaLnBrk="1" hangingPunct="1">
              <a:buSzPct val="100000"/>
            </a:pPr>
            <a:r>
              <a:rPr lang="ar-EG" b="1" dirty="0" smtClean="0">
                <a:solidFill>
                  <a:schemeClr val="tx1"/>
                </a:solidFill>
                <a:sym typeface="Calibri" pitchFamily="34" charset="0"/>
              </a:rPr>
              <a:t>بروتوكولات مشاركة المعلومات والموافقة المستنيرة</a:t>
            </a:r>
          </a:p>
        </p:txBody>
      </p:sp>
      <p:sp>
        <p:nvSpPr>
          <p:cNvPr id="23555" name="Content Placeholder 2"/>
          <p:cNvSpPr>
            <a:spLocks noGrp="1"/>
          </p:cNvSpPr>
          <p:nvPr>
            <p:ph idx="1"/>
          </p:nvPr>
        </p:nvSpPr>
        <p:spPr>
          <a:xfrm>
            <a:off x="431354" y="1700213"/>
            <a:ext cx="8390509" cy="4392612"/>
          </a:xfrm>
        </p:spPr>
        <p:txBody>
          <a:bodyPr/>
          <a:lstStyle/>
          <a:p>
            <a:pPr marL="0" indent="0" eaLnBrk="1" hangingPunct="1">
              <a:buSzPct val="100000"/>
            </a:pPr>
            <a:r>
              <a:rPr lang="ar-EG" dirty="0" smtClean="0">
                <a:sym typeface="Calibri" pitchFamily="34" charset="0"/>
              </a:rPr>
              <a:t>في ظل وجود إجراءات </a:t>
            </a:r>
            <a:r>
              <a:rPr lang="ar-EG" dirty="0">
                <a:sym typeface="Calibri" pitchFamily="34" charset="0"/>
              </a:rPr>
              <a:t>وبروتوكولات واضحة، يمكنك مناقشة الأطفال ومقدمي </a:t>
            </a:r>
            <a:r>
              <a:rPr lang="ar-EG" dirty="0" smtClean="0">
                <a:sym typeface="Calibri" pitchFamily="34" charset="0"/>
              </a:rPr>
              <a:t>الرعاية بشأن: </a:t>
            </a: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المعلومات التي تود مشاركتها مع وكالات الإحالة المختلفة.</a:t>
            </a:r>
          </a:p>
          <a:p>
            <a:pPr algn="r" rtl="1" eaLnBrk="1" hangingPunct="1">
              <a:buFontTx/>
              <a:buChar char="•"/>
            </a:pPr>
            <a:r>
              <a:rPr lang="ar-EG" dirty="0" smtClean="0">
                <a:sym typeface="Calibri" pitchFamily="34" charset="0"/>
              </a:rPr>
              <a:t>الكيفية التي يريدون مشاركة المعلومات بها. </a:t>
            </a:r>
          </a:p>
          <a:p>
            <a:pPr algn="r" rtl="1" eaLnBrk="1" hangingPunct="1">
              <a:buFontTx/>
              <a:buChar char="•"/>
            </a:pPr>
            <a:r>
              <a:rPr lang="ar-EG" dirty="0" smtClean="0">
                <a:sym typeface="Calibri" pitchFamily="34" charset="0"/>
              </a:rPr>
              <a:t>مدة صلاحية الموافقة التي يعطونها.</a:t>
            </a:r>
          </a:p>
          <a:p>
            <a:pPr marL="0" indent="0" algn="r" rtl="1" eaLnBrk="1" hangingPunct="1">
              <a:buSzPct val="100000"/>
            </a:pPr>
            <a:r>
              <a:rPr lang="ar-EG" i="1" dirty="0" smtClean="0">
                <a:sym typeface="Calibri" pitchFamily="34" charset="0"/>
              </a:rPr>
              <a:t>في بعض الحالات، يجوز منح الموافقة لإحالة واحدة فقط على أساس أنه لن تتم مشاركة المعلومات الخاصة بهذه الحالة بعد تنفيذ تلك الإحالة.</a:t>
            </a:r>
          </a:p>
          <a:p>
            <a:pPr algn="r" rtl="1" eaLnBrk="1" hangingPunct="1">
              <a:buSzPct val="100000"/>
            </a:pPr>
            <a:endParaRPr lang="ar-EG" i="1" dirty="0" smtClean="0">
              <a:sym typeface="Calibri" pitchFamily="34" charset="0"/>
            </a:endParaRPr>
          </a:p>
          <a:p>
            <a:pPr algn="ctr" rtl="1" eaLnBrk="1" hangingPunct="1">
              <a:buSzPct val="100000"/>
            </a:pPr>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23228953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116013" y="836613"/>
            <a:ext cx="7712990" cy="720725"/>
          </a:xfrm>
        </p:spPr>
        <p:txBody>
          <a:bodyPr/>
          <a:lstStyle/>
          <a:p>
            <a:pPr algn="r" rtl="1" eaLnBrk="1" hangingPunct="1">
              <a:buSzPct val="100000"/>
            </a:pPr>
            <a:r>
              <a:rPr lang="ar-EG" b="1" smtClean="0">
                <a:solidFill>
                  <a:srgbClr val="000000"/>
                </a:solidFill>
                <a:sym typeface="Calibri" pitchFamily="34" charset="0"/>
              </a:rPr>
              <a:t>الغرض من بروتوكولات مشاركة المعلومات</a:t>
            </a:r>
          </a:p>
        </p:txBody>
      </p:sp>
      <p:sp>
        <p:nvSpPr>
          <p:cNvPr id="3" name="Content Placeholder 2"/>
          <p:cNvSpPr>
            <a:spLocks noGrp="1"/>
          </p:cNvSpPr>
          <p:nvPr>
            <p:ph idx="1"/>
          </p:nvPr>
        </p:nvSpPr>
        <p:spPr>
          <a:xfrm>
            <a:off x="250825" y="1700213"/>
            <a:ext cx="8571038" cy="4392612"/>
          </a:xfrm>
        </p:spPr>
        <p:txBody>
          <a:bodyPr/>
          <a:lstStyle/>
          <a:p>
            <a:pPr algn="r" rtl="1" eaLnBrk="1" hangingPunct="1">
              <a:buFontTx/>
              <a:buChar char="•"/>
            </a:pPr>
            <a:r>
              <a:rPr lang="ar-EG" dirty="0" smtClean="0">
                <a:solidFill>
                  <a:srgbClr val="000000"/>
                </a:solidFill>
                <a:sym typeface="Calibri" pitchFamily="34" charset="0"/>
              </a:rPr>
              <a:t>ضمان مشاركة كافة المعلومات بأسلوب </a:t>
            </a:r>
            <a:r>
              <a:rPr lang="ar-EG" b="1" dirty="0" smtClean="0">
                <a:solidFill>
                  <a:srgbClr val="000000"/>
                </a:solidFill>
                <a:sym typeface="Calibri" pitchFamily="34" charset="0"/>
              </a:rPr>
              <a:t>آمن وأخلاقي.</a:t>
            </a:r>
          </a:p>
          <a:p>
            <a:pPr algn="r" rtl="1" eaLnBrk="1" hangingPunct="1">
              <a:buFontTx/>
              <a:buChar char="•"/>
            </a:pPr>
            <a:r>
              <a:rPr lang="ar-EG" dirty="0" smtClean="0">
                <a:solidFill>
                  <a:srgbClr val="000000"/>
                </a:solidFill>
                <a:sym typeface="Calibri" pitchFamily="34" charset="0"/>
              </a:rPr>
              <a:t>تحسين </a:t>
            </a:r>
            <a:r>
              <a:rPr lang="ar-EG" b="1" dirty="0" smtClean="0">
                <a:solidFill>
                  <a:srgbClr val="000000"/>
                </a:solidFill>
                <a:sym typeface="Calibri" pitchFamily="34" charset="0"/>
              </a:rPr>
              <a:t>وزيادة</a:t>
            </a:r>
            <a:r>
              <a:rPr lang="ar-EG" dirty="0" smtClean="0">
                <a:solidFill>
                  <a:srgbClr val="000000"/>
                </a:solidFill>
                <a:sym typeface="Calibri" pitchFamily="34" charset="0"/>
              </a:rPr>
              <a:t> الدعوة والوعي وجمع التبرعات.</a:t>
            </a:r>
          </a:p>
          <a:p>
            <a:pPr algn="r" rtl="1" eaLnBrk="1" hangingPunct="1">
              <a:buSzPct val="100000"/>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تزويد كافة المشاركين </a:t>
            </a:r>
            <a:r>
              <a:rPr lang="ar-EG" b="1" dirty="0" smtClean="0">
                <a:solidFill>
                  <a:srgbClr val="000000"/>
                </a:solidFill>
                <a:sym typeface="Calibri" pitchFamily="34" charset="0"/>
              </a:rPr>
              <a:t>بفهم أكثر وضوحًا</a:t>
            </a:r>
            <a:r>
              <a:rPr lang="ar-EG" dirty="0" smtClean="0">
                <a:solidFill>
                  <a:srgbClr val="000000"/>
                </a:solidFill>
                <a:sym typeface="Calibri" pitchFamily="34" charset="0"/>
              </a:rPr>
              <a:t> عن المعلومات التي يجب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مشاركتها </a:t>
            </a:r>
            <a:r>
              <a:rPr lang="ar-EG" dirty="0" smtClean="0">
                <a:solidFill>
                  <a:srgbClr val="000000"/>
                </a:solidFill>
                <a:sym typeface="Calibri" pitchFamily="34" charset="0"/>
              </a:rPr>
              <a:t>ولماذا يجب مشاركتها ومتى وبواسطة من وكيف يتم ذلك.</a:t>
            </a:r>
            <a:r>
              <a:rPr lang="ar-EG" i="1" dirty="0" smtClean="0">
                <a:solidFill>
                  <a:srgbClr val="000000"/>
                </a:solidFill>
                <a:sym typeface="Calibri" pitchFamily="34" charset="0"/>
              </a:rPr>
              <a:t> </a:t>
            </a:r>
          </a:p>
          <a:p>
            <a:pPr algn="r" rtl="1" eaLnBrk="1" hangingPunct="1">
              <a:buFontTx/>
              <a:buChar char="•"/>
            </a:pPr>
            <a:r>
              <a:rPr lang="ar-EG" dirty="0" smtClean="0">
                <a:solidFill>
                  <a:srgbClr val="000000"/>
                </a:solidFill>
                <a:sym typeface="Calibri" pitchFamily="34" charset="0"/>
              </a:rPr>
              <a:t>تحديد </a:t>
            </a:r>
            <a:r>
              <a:rPr lang="ar-EG" b="1" dirty="0" smtClean="0">
                <a:solidFill>
                  <a:srgbClr val="000000"/>
                </a:solidFill>
                <a:sym typeface="Calibri" pitchFamily="34" charset="0"/>
              </a:rPr>
              <a:t>الأدوار والمسؤوليات </a:t>
            </a:r>
            <a:r>
              <a:rPr lang="ar-EG" dirty="0" smtClean="0">
                <a:solidFill>
                  <a:srgbClr val="000000"/>
                </a:solidFill>
                <a:sym typeface="Calibri" pitchFamily="34" charset="0"/>
              </a:rPr>
              <a:t>الخاصة بكل المشاركين.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وضع </a:t>
            </a:r>
            <a:r>
              <a:rPr lang="ar-EG" b="1" dirty="0" smtClean="0">
                <a:solidFill>
                  <a:srgbClr val="000000"/>
                </a:solidFill>
                <a:sym typeface="Calibri" pitchFamily="34" charset="0"/>
              </a:rPr>
              <a:t>قواعد </a:t>
            </a:r>
            <a:r>
              <a:rPr lang="ar-EG" dirty="0" smtClean="0">
                <a:solidFill>
                  <a:srgbClr val="000000"/>
                </a:solidFill>
                <a:sym typeface="Calibri" pitchFamily="34" charset="0"/>
              </a:rPr>
              <a:t>بشأن استخدام البيانات التي تمت مشاركتها. </a:t>
            </a:r>
          </a:p>
          <a:p>
            <a:pPr algn="r" rtl="1" eaLnBrk="1" hangingPunct="1">
              <a:buFontTx/>
              <a:buChar char="•"/>
            </a:pPr>
            <a:r>
              <a:rPr lang="ar-EG" dirty="0" smtClean="0">
                <a:solidFill>
                  <a:srgbClr val="000000"/>
                </a:solidFill>
                <a:sym typeface="Calibri" pitchFamily="34" charset="0"/>
              </a:rPr>
              <a:t>تحديد درجة </a:t>
            </a:r>
            <a:r>
              <a:rPr lang="ar-EG" b="1" dirty="0" smtClean="0">
                <a:solidFill>
                  <a:srgbClr val="000000"/>
                </a:solidFill>
                <a:sym typeface="Calibri" pitchFamily="34" charset="0"/>
              </a:rPr>
              <a:t>الثقة أو الحماية </a:t>
            </a:r>
            <a:r>
              <a:rPr lang="ar-EG" dirty="0" smtClean="0">
                <a:solidFill>
                  <a:srgbClr val="000000"/>
                </a:solidFill>
                <a:sym typeface="Calibri" pitchFamily="34" charset="0"/>
              </a:rPr>
              <a:t>التي يجب أن تحظى بها الوكالات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في </a:t>
            </a:r>
            <a:r>
              <a:rPr lang="ar-EG" dirty="0" smtClean="0">
                <a:solidFill>
                  <a:srgbClr val="000000"/>
                </a:solidFill>
                <a:sym typeface="Calibri" pitchFamily="34" charset="0"/>
              </a:rPr>
              <a:t>إعلان الإحصائيات. </a:t>
            </a:r>
          </a:p>
          <a:p>
            <a:pPr algn="r" rtl="1" eaLnBrk="1" hangingPunct="1">
              <a:buSzPct val="100000"/>
            </a:pPr>
            <a:endParaRPr lang="ar-EG" sz="1400" dirty="0" smtClean="0">
              <a:solidFill>
                <a:srgbClr val="000000"/>
              </a:solidFill>
              <a:sym typeface="Calibri" pitchFamily="34" charset="0"/>
            </a:endParaRPr>
          </a:p>
          <a:p>
            <a:pPr marL="720000" indent="0" algn="ctr" rtl="1" eaLnBrk="1" hangingPunct="1">
              <a:buSzPct val="100000"/>
            </a:pPr>
            <a:r>
              <a:rPr lang="ar-EG" sz="1600" i="1" dirty="0" smtClean="0">
                <a:solidFill>
                  <a:srgbClr val="000000"/>
                </a:solidFill>
                <a:sym typeface="Calibri" pitchFamily="34" charset="0"/>
              </a:rPr>
              <a:t>المصدر: The Gender Based Violence Information Management System User Guide</a:t>
            </a:r>
          </a:p>
        </p:txBody>
      </p:sp>
    </p:spTree>
    <p:extLst>
      <p:ext uri="{BB962C8B-B14F-4D97-AF65-F5344CB8AC3E}">
        <p14:creationId xmlns:p14="http://schemas.microsoft.com/office/powerpoint/2010/main" val="41044767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ما </a:t>
            </a:r>
            <a:r>
              <a:rPr lang="ar-EG" b="1" dirty="0" smtClean="0">
                <a:solidFill>
                  <a:srgbClr val="000000"/>
                </a:solidFill>
                <a:sym typeface="Calibri" pitchFamily="34" charset="0"/>
              </a:rPr>
              <a:t>الذي يتم تضمينه في بروتوكول مشاركة المعلومات؟ </a:t>
            </a:r>
          </a:p>
        </p:txBody>
      </p:sp>
      <p:sp>
        <p:nvSpPr>
          <p:cNvPr id="27651" name="Content Placeholder 2"/>
          <p:cNvSpPr>
            <a:spLocks noGrp="1"/>
          </p:cNvSpPr>
          <p:nvPr>
            <p:ph idx="1"/>
          </p:nvPr>
        </p:nvSpPr>
        <p:spPr>
          <a:xfrm>
            <a:off x="251446" y="1700213"/>
            <a:ext cx="8569325" cy="4392612"/>
          </a:xfrm>
        </p:spPr>
        <p:txBody>
          <a:bodyPr/>
          <a:lstStyle/>
          <a:p>
            <a:pPr algn="r" rtl="1" eaLnBrk="1" hangingPunct="1">
              <a:buFontTx/>
              <a:buChar char="•"/>
            </a:pPr>
            <a:r>
              <a:rPr lang="ar-EG" sz="2000" dirty="0" smtClean="0">
                <a:solidFill>
                  <a:srgbClr val="000000"/>
                </a:solidFill>
                <a:sym typeface="Calibri" pitchFamily="34" charset="0"/>
              </a:rPr>
              <a:t> ما هي الأغراض والنتائج المتوقعة من مشاركة المعلومات؟ </a:t>
            </a:r>
          </a:p>
          <a:p>
            <a:pPr algn="r" rtl="1" eaLnBrk="1" hangingPunct="1">
              <a:buFontTx/>
              <a:buChar char="•"/>
            </a:pPr>
            <a:r>
              <a:rPr lang="ar-EG" sz="2000" dirty="0" smtClean="0">
                <a:solidFill>
                  <a:srgbClr val="000000"/>
                </a:solidFill>
                <a:sym typeface="Calibri" pitchFamily="34" charset="0"/>
              </a:rPr>
              <a:t>من الذي ينبغي/يتم تضمينه؟ </a:t>
            </a:r>
          </a:p>
          <a:p>
            <a:pPr algn="r" rtl="1" eaLnBrk="1" hangingPunct="1">
              <a:buFontTx/>
              <a:buChar char="•"/>
            </a:pPr>
            <a:r>
              <a:rPr lang="ar-EG" sz="2000" dirty="0" smtClean="0">
                <a:solidFill>
                  <a:srgbClr val="000000"/>
                </a:solidFill>
                <a:sym typeface="Calibri" pitchFamily="34" charset="0"/>
              </a:rPr>
              <a:t>ما هي أدوار كل الوكالات المعنية ومسؤولياتها؟ </a:t>
            </a:r>
          </a:p>
          <a:p>
            <a:pPr algn="r" rtl="1" eaLnBrk="1" hangingPunct="1">
              <a:buFontTx/>
              <a:buChar char="•"/>
            </a:pPr>
            <a:r>
              <a:rPr lang="ar-EG" sz="2000" dirty="0" smtClean="0">
                <a:solidFill>
                  <a:srgbClr val="000000"/>
                </a:solidFill>
                <a:sym typeface="Calibri" pitchFamily="34" charset="0"/>
              </a:rPr>
              <a:t>ما هي مستويات مشاركة المعلومات المطلوب وجودها؟ </a:t>
            </a:r>
          </a:p>
          <a:p>
            <a:pPr algn="r" rtl="1" eaLnBrk="1" hangingPunct="1">
              <a:buFontTx/>
              <a:buChar char="•"/>
            </a:pPr>
            <a:r>
              <a:rPr lang="ar-EG" sz="2000" i="1" dirty="0" smtClean="0">
                <a:solidFill>
                  <a:srgbClr val="000000"/>
                </a:solidFill>
                <a:sym typeface="Calibri" pitchFamily="34" charset="0"/>
              </a:rPr>
              <a:t>ما </a:t>
            </a:r>
            <a:r>
              <a:rPr lang="ar-EG" sz="2000" dirty="0" smtClean="0">
                <a:solidFill>
                  <a:srgbClr val="000000"/>
                </a:solidFill>
                <a:sym typeface="Calibri" pitchFamily="34" charset="0"/>
              </a:rPr>
              <a:t>هي المعلومات المطلوب مشاركتها بكل مستوى؟ </a:t>
            </a:r>
          </a:p>
          <a:p>
            <a:pPr algn="r" rtl="1" eaLnBrk="1" hangingPunct="1">
              <a:buFontTx/>
              <a:buChar char="•"/>
            </a:pPr>
            <a:r>
              <a:rPr lang="ar-EG" sz="2000" dirty="0" smtClean="0">
                <a:solidFill>
                  <a:srgbClr val="000000"/>
                </a:solidFill>
                <a:sym typeface="Calibri" pitchFamily="34" charset="0"/>
              </a:rPr>
              <a:t>كيف سيتم تدفق المعلومات ومشاركتها؟ كيف سيتم تقديم البيانات؟ </a:t>
            </a:r>
          </a:p>
          <a:p>
            <a:pPr algn="r" rtl="1" eaLnBrk="1" hangingPunct="1">
              <a:buFontTx/>
              <a:buChar char="•"/>
            </a:pPr>
            <a:r>
              <a:rPr lang="ar-EG" sz="2000" dirty="0" smtClean="0">
                <a:solidFill>
                  <a:srgbClr val="000000"/>
                </a:solidFill>
                <a:sym typeface="Calibri" pitchFamily="34" charset="0"/>
              </a:rPr>
              <a:t>كيف سيتم تجميع البيانات وتحليلها واستخدامها </a:t>
            </a:r>
            <a:r>
              <a:rPr lang="ar-EG" sz="2000" i="1" dirty="0" smtClean="0">
                <a:solidFill>
                  <a:srgbClr val="000000"/>
                </a:solidFill>
                <a:sym typeface="Calibri" pitchFamily="34" charset="0"/>
              </a:rPr>
              <a:t>و</a:t>
            </a:r>
            <a:r>
              <a:rPr lang="ar-EG" sz="2000" dirty="0" smtClean="0">
                <a:solidFill>
                  <a:srgbClr val="000000"/>
                </a:solidFill>
                <a:sym typeface="Calibri" pitchFamily="34" charset="0"/>
              </a:rPr>
              <a:t>كيف </a:t>
            </a:r>
            <a:r>
              <a:rPr lang="ar-EG" sz="2000" i="1" dirty="0" smtClean="0">
                <a:solidFill>
                  <a:srgbClr val="000000"/>
                </a:solidFill>
                <a:sym typeface="Calibri" pitchFamily="34" charset="0"/>
              </a:rPr>
              <a:t>لن يتم</a:t>
            </a:r>
            <a:r>
              <a:rPr lang="ar-EG" sz="2000" dirty="0" smtClean="0">
                <a:solidFill>
                  <a:srgbClr val="000000"/>
                </a:solidFill>
                <a:sym typeface="Calibri" pitchFamily="34" charset="0"/>
              </a:rPr>
              <a:t> استخدامها؟ </a:t>
            </a:r>
          </a:p>
          <a:p>
            <a:pPr algn="r" rtl="1" eaLnBrk="1" hangingPunct="1">
              <a:buFontTx/>
              <a:buChar char="•"/>
            </a:pPr>
            <a:r>
              <a:rPr lang="ar-EG" sz="2000" dirty="0" smtClean="0">
                <a:solidFill>
                  <a:srgbClr val="000000"/>
                </a:solidFill>
                <a:sym typeface="Calibri" pitchFamily="34" charset="0"/>
              </a:rPr>
              <a:t>ما هي الوكالة التي ستدعم تحليل البيانات وتحليلها؟ </a:t>
            </a:r>
          </a:p>
          <a:p>
            <a:pPr algn="r" rtl="1" eaLnBrk="1" hangingPunct="1">
              <a:buFontTx/>
              <a:buChar char="•"/>
            </a:pPr>
            <a:r>
              <a:rPr lang="ar-EG" sz="2000" dirty="0" smtClean="0">
                <a:solidFill>
                  <a:srgbClr val="000000"/>
                </a:solidFill>
                <a:sym typeface="Calibri" pitchFamily="34" charset="0"/>
              </a:rPr>
              <a:t>ما هو تنسيق التقارير والجدول الزمني/مواعيد الإبلاغ؟ </a:t>
            </a:r>
          </a:p>
          <a:p>
            <a:pPr algn="r" rtl="1" eaLnBrk="1" hangingPunct="1">
              <a:buFontTx/>
              <a:buChar char="•"/>
            </a:pPr>
            <a:r>
              <a:rPr lang="ar-EG" sz="2000" dirty="0" smtClean="0">
                <a:solidFill>
                  <a:srgbClr val="000000"/>
                </a:solidFill>
                <a:sym typeface="Calibri" pitchFamily="34" charset="0"/>
              </a:rPr>
              <a:t>ما هي تدابير السرية المطلوب توخيها؟ </a:t>
            </a:r>
          </a:p>
          <a:p>
            <a:pPr algn="r" rtl="1" eaLnBrk="1" hangingPunct="1">
              <a:buFontTx/>
              <a:buChar char="•"/>
            </a:pPr>
            <a:r>
              <a:rPr lang="ar-EG" sz="2000" dirty="0" smtClean="0">
                <a:solidFill>
                  <a:srgbClr val="000000"/>
                </a:solidFill>
                <a:sym typeface="Calibri" pitchFamily="34" charset="0"/>
              </a:rPr>
              <a:t>ما هي عواقب خرق البروتوكول؟ </a:t>
            </a:r>
          </a:p>
          <a:p>
            <a:pPr algn="r" rtl="1" eaLnBrk="1" hangingPunct="1">
              <a:buFontTx/>
              <a:buChar char="•"/>
            </a:pPr>
            <a:r>
              <a:rPr lang="ar-EG" sz="2000" dirty="0" smtClean="0">
                <a:solidFill>
                  <a:srgbClr val="000000"/>
                </a:solidFill>
                <a:sym typeface="Calibri" pitchFamily="34" charset="0"/>
              </a:rPr>
              <a:t>متى ستنتهي صلاحية بروتوكول مشاركة المعلومات ومتى يلزم مراجعتها؟ </a:t>
            </a:r>
          </a:p>
          <a:p>
            <a:pPr algn="r" rtl="1" eaLnBrk="1" hangingPunct="1">
              <a:buFontTx/>
              <a:buChar char="•"/>
            </a:pPr>
            <a:endParaRPr lang="ar-EG" sz="1000" dirty="0" smtClean="0">
              <a:solidFill>
                <a:srgbClr val="000000"/>
              </a:solidFill>
              <a:sym typeface="Calibri" pitchFamily="34" charset="0"/>
            </a:endParaRPr>
          </a:p>
          <a:p>
            <a:pPr marL="720000" indent="0" algn="ctr" rtl="1" eaLnBrk="1" hangingPunct="1">
              <a:buSzPct val="100000"/>
            </a:pPr>
            <a:r>
              <a:rPr lang="ar-EG" sz="1600" i="1" dirty="0" smtClean="0">
                <a:solidFill>
                  <a:srgbClr val="000000"/>
                </a:solidFill>
                <a:sym typeface="Calibri" pitchFamily="34" charset="0"/>
              </a:rPr>
              <a:t>المصدر: The Gender Based Violence Information Management System User Guide</a:t>
            </a:r>
          </a:p>
        </p:txBody>
      </p:sp>
    </p:spTree>
    <p:extLst>
      <p:ext uri="{BB962C8B-B14F-4D97-AF65-F5344CB8AC3E}">
        <p14:creationId xmlns:p14="http://schemas.microsoft.com/office/powerpoint/2010/main" val="8278611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28675" name="Content Placeholder 2"/>
          <p:cNvSpPr>
            <a:spLocks noGrp="1"/>
          </p:cNvSpPr>
          <p:nvPr>
            <p:ph idx="1"/>
          </p:nvPr>
        </p:nvSpPr>
        <p:spPr>
          <a:xfrm>
            <a:off x="322883" y="1700213"/>
            <a:ext cx="8497888" cy="4392612"/>
          </a:xfrm>
        </p:spPr>
        <p:txBody>
          <a:bodyPr/>
          <a:lstStyle/>
          <a:p>
            <a:pPr algn="r" rtl="1" eaLnBrk="1" hangingPunct="1">
              <a:buSzPct val="100000"/>
            </a:pPr>
            <a:r>
              <a:rPr lang="ar-EG" dirty="0" smtClean="0">
                <a:solidFill>
                  <a:srgbClr val="000000"/>
                </a:solidFill>
                <a:sym typeface="Calibri" pitchFamily="34" charset="0"/>
              </a:rPr>
              <a:t>لمشاركة بيانات إدارة الحالات فوائد محتملة منها: </a:t>
            </a:r>
          </a:p>
          <a:p>
            <a:pPr algn="r" rtl="1" eaLnBrk="1" hangingPunct="1">
              <a:buFontTx/>
              <a:buChar char="•"/>
            </a:pPr>
            <a:r>
              <a:rPr lang="ar-EG" dirty="0" smtClean="0">
                <a:solidFill>
                  <a:srgbClr val="000000"/>
                </a:solidFill>
                <a:sym typeface="Calibri" pitchFamily="34" charset="0"/>
              </a:rPr>
              <a:t>تعزيز فعالية إدارة وإحالة الحالات</a:t>
            </a:r>
          </a:p>
          <a:p>
            <a:pPr algn="r" rtl="1" eaLnBrk="1" hangingPunct="1">
              <a:buFontTx/>
              <a:buChar char="•"/>
            </a:pPr>
            <a:r>
              <a:rPr lang="ar-EG" dirty="0" smtClean="0">
                <a:solidFill>
                  <a:srgbClr val="000000"/>
                </a:solidFill>
                <a:sym typeface="Calibri" pitchFamily="34" charset="0"/>
              </a:rPr>
              <a:t>تسليط الضوء على ثغرات البرامج (بما في ذلك تحليل الاتجاهات)</a:t>
            </a:r>
          </a:p>
          <a:p>
            <a:pPr algn="r" rtl="1" eaLnBrk="1" hangingPunct="1">
              <a:buFontTx/>
              <a:buChar char="•"/>
            </a:pPr>
            <a:r>
              <a:rPr lang="ar-EG" dirty="0" smtClean="0">
                <a:solidFill>
                  <a:srgbClr val="000000"/>
                </a:solidFill>
                <a:sym typeface="Calibri" pitchFamily="34" charset="0"/>
              </a:rPr>
              <a:t>تقوية التنسيق بين الوكالات</a:t>
            </a:r>
          </a:p>
          <a:p>
            <a:pPr algn="r" rtl="1" eaLnBrk="1" hangingPunct="1">
              <a:buFontTx/>
              <a:buChar char="•"/>
            </a:pPr>
            <a:r>
              <a:rPr lang="ar-EG" dirty="0" smtClean="0">
                <a:solidFill>
                  <a:srgbClr val="000000"/>
                </a:solidFill>
                <a:sym typeface="Calibri" pitchFamily="34" charset="0"/>
              </a:rPr>
              <a:t>الدعوة إلى تحسين تخطيط البرامج</a:t>
            </a:r>
          </a:p>
          <a:p>
            <a:pPr algn="r" rtl="1" eaLnBrk="1" hangingPunct="1">
              <a:buSzPct val="100000"/>
            </a:pPr>
            <a:r>
              <a:rPr lang="ar-EG" dirty="0" smtClean="0">
                <a:solidFill>
                  <a:srgbClr val="000000"/>
                </a:solidFill>
                <a:sym typeface="Calibri" pitchFamily="34" charset="0"/>
              </a:rPr>
              <a:t> </a:t>
            </a:r>
            <a:endParaRPr lang="ar-EG" sz="1400" dirty="0" smtClean="0">
              <a:solidFill>
                <a:srgbClr val="000000"/>
              </a:solidFill>
              <a:sym typeface="Calibri" pitchFamily="34" charset="0"/>
            </a:endParaRPr>
          </a:p>
          <a:p>
            <a:pPr algn="r" rtl="1" eaLnBrk="1" hangingPunct="1">
              <a:buFont typeface="Wingdings" pitchFamily="2" charset="2"/>
              <a:buChar char="×"/>
            </a:pPr>
            <a:r>
              <a:rPr lang="ar-EG" dirty="0" smtClean="0">
                <a:solidFill>
                  <a:srgbClr val="000000"/>
                </a:solidFill>
                <a:sym typeface="Calibri" pitchFamily="34" charset="0"/>
              </a:rPr>
              <a:t>في حالة مشاركة البيانات أو استخدامها بطريقة غير ملائمة، فهذا يعني إمكانية خرق المعايير الأخلاقية مما يفضي إلى عواقب وخيمة.</a:t>
            </a:r>
          </a:p>
          <a:p>
            <a:pPr algn="r" rtl="1" eaLnBrk="1" hangingPunct="1">
              <a:buSzPct val="100000"/>
            </a:pPr>
            <a:endParaRPr lang="ar-EG" sz="1400" dirty="0" smtClean="0">
              <a:solidFill>
                <a:srgbClr val="000000"/>
              </a:solidFill>
              <a:sym typeface="Calibri" pitchFamily="34" charset="0"/>
            </a:endParaRPr>
          </a:p>
          <a:p>
            <a:pPr algn="r" rtl="1" eaLnBrk="1" hangingPunct="1">
              <a:buFont typeface="Wingdings" pitchFamily="2" charset="2"/>
              <a:buChar char="ü"/>
            </a:pPr>
            <a:r>
              <a:rPr lang="ar-EG" dirty="0" smtClean="0">
                <a:solidFill>
                  <a:srgbClr val="000000"/>
                </a:solidFill>
                <a:sym typeface="Calibri" pitchFamily="34" charset="0"/>
              </a:rPr>
              <a:t>يمكن أن تعمل بروتوكولات مشاركة المعلومات على تقليل مخاطر الانتهاكات.</a:t>
            </a:r>
          </a:p>
          <a:p>
            <a:pPr algn="r" rtl="1" eaLnBrk="1" hangingPunct="1">
              <a:buSzPct val="100000"/>
            </a:pPr>
            <a:endParaRPr lang="ar-EG" dirty="0" smtClean="0">
              <a:solidFill>
                <a:srgbClr val="000000"/>
              </a:solidFill>
              <a:sym typeface="Calibri" pitchFamily="34" charset="0"/>
            </a:endParaRPr>
          </a:p>
          <a:p>
            <a:pPr marL="720000" indent="0" algn="ctr" rtl="1" eaLnBrk="1" hangingPunct="1">
              <a:buSzPct val="100000"/>
            </a:pPr>
            <a:r>
              <a:rPr lang="ar-EG" sz="1600" i="1" dirty="0" smtClean="0">
                <a:solidFill>
                  <a:srgbClr val="000000"/>
                </a:solidFill>
                <a:sym typeface="Calibri" pitchFamily="34" charset="0"/>
              </a:rPr>
              <a:t>مقتبس من: The Gender Based Violence Information Management System User Guide</a:t>
            </a:r>
          </a:p>
        </p:txBody>
      </p:sp>
    </p:spTree>
    <p:extLst>
      <p:ext uri="{BB962C8B-B14F-4D97-AF65-F5344CB8AC3E}">
        <p14:creationId xmlns:p14="http://schemas.microsoft.com/office/powerpoint/2010/main" val="5495902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297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77219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650" y="5157788"/>
            <a:ext cx="7772400" cy="1362075"/>
          </a:xfrm>
        </p:spPr>
        <p:txBody>
          <a:bodyPr/>
          <a:lstStyle/>
          <a:p>
            <a:pPr algn="ctr" rtl="1" eaLnBrk="1" hangingPunct="1">
              <a:buSzPct val="100000"/>
            </a:pPr>
            <a:r>
              <a:rPr lang="ar-EG" cap="none" dirty="0" smtClean="0">
                <a:solidFill>
                  <a:schemeClr val="tx1"/>
                </a:solidFill>
                <a:sym typeface="Calibri" pitchFamily="34" charset="0"/>
              </a:rPr>
              <a:t>الجلسة2: التمرين 1</a:t>
            </a:r>
          </a:p>
        </p:txBody>
      </p:sp>
      <p:sp>
        <p:nvSpPr>
          <p:cNvPr id="32771" name="Text Placeholder 2"/>
          <p:cNvSpPr>
            <a:spLocks noGrp="1"/>
          </p:cNvSpPr>
          <p:nvPr>
            <p:ph type="body" idx="1"/>
          </p:nvPr>
        </p:nvSpPr>
        <p:spPr>
          <a:xfrm>
            <a:off x="755650" y="4078446"/>
            <a:ext cx="7772400" cy="1138079"/>
          </a:xfrm>
        </p:spPr>
        <p:txBody>
          <a:bodyPr/>
          <a:lstStyle/>
          <a:p>
            <a:pPr algn="ctr" rtl="1" eaLnBrk="1" hangingPunct="1"/>
            <a:r>
              <a:rPr lang="ar-EG" sz="4000" b="1" dirty="0" smtClean="0">
                <a:sym typeface="Calibri" pitchFamily="34" charset="0"/>
              </a:rPr>
              <a:t>التفاوض</a:t>
            </a:r>
          </a:p>
          <a:p>
            <a:pPr algn="ctr" rtl="1" eaLnBrk="1" hangingPunct="1"/>
            <a:endParaRPr lang="ar-EG" sz="700" b="1" dirty="0" smtClean="0">
              <a:sym typeface="Calibri" pitchFamily="34" charset="0"/>
            </a:endParaRPr>
          </a:p>
        </p:txBody>
      </p:sp>
      <p:pic>
        <p:nvPicPr>
          <p:cNvPr id="307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1807" y="930275"/>
            <a:ext cx="3240087"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021807" y="3832225"/>
            <a:ext cx="2068194" cy="246221"/>
          </a:xfrm>
          <a:prstGeom prst="rect">
            <a:avLst/>
          </a:prstGeom>
          <a:noFill/>
        </p:spPr>
        <p:txBody>
          <a:bodyPr wrap="non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SzPct val="100000"/>
            </a:pPr>
            <a:r>
              <a:rPr lang="ar-EG" sz="1000" dirty="0" smtClean="0">
                <a:solidFill>
                  <a:schemeClr val="bg1"/>
                </a:solidFill>
                <a:cs typeface="Calibri" pitchFamily="34" charset="0"/>
                <a:sym typeface="Calibri" pitchFamily="34" charset="0"/>
              </a:rPr>
              <a:t>صورة: UNHCR PGDS and Profile Staff</a:t>
            </a:r>
            <a:endParaRPr lang="ar-EG" sz="1000" dirty="0">
              <a:solidFill>
                <a:schemeClr val="bg1"/>
              </a:solidFill>
              <a:cs typeface="Calibri" pitchFamily="34" charset="0"/>
              <a:sym typeface="Calibri" pitchFamily="34" charset="0"/>
            </a:endParaRPr>
          </a:p>
        </p:txBody>
      </p:sp>
    </p:spTree>
    <p:extLst>
      <p:ext uri="{BB962C8B-B14F-4D97-AF65-F5344CB8AC3E}">
        <p14:creationId xmlns:p14="http://schemas.microsoft.com/office/powerpoint/2010/main" val="8976943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44699" y="692150"/>
            <a:ext cx="7777163" cy="720725"/>
          </a:xfrm>
        </p:spPr>
        <p:txBody>
          <a:bodyPr/>
          <a:lstStyle/>
          <a:p>
            <a:pPr algn="r" rtl="1" eaLnBrk="1" hangingPunct="1">
              <a:buSzPct val="100000"/>
            </a:pPr>
            <a:r>
              <a:rPr lang="ar-EG" b="1" dirty="0" smtClean="0">
                <a:solidFill>
                  <a:schemeClr val="tx1"/>
                </a:solidFill>
                <a:sym typeface="Calibri" pitchFamily="34" charset="0"/>
              </a:rPr>
              <a:t>هدف الوحدة ونتائج التعلم</a:t>
            </a:r>
          </a:p>
        </p:txBody>
      </p:sp>
      <p:sp>
        <p:nvSpPr>
          <p:cNvPr id="3075" name="Content Placeholder 2"/>
          <p:cNvSpPr>
            <a:spLocks noGrp="1"/>
          </p:cNvSpPr>
          <p:nvPr>
            <p:ph idx="1"/>
          </p:nvPr>
        </p:nvSpPr>
        <p:spPr>
          <a:xfrm>
            <a:off x="396999" y="1557338"/>
            <a:ext cx="8424863" cy="4392612"/>
          </a:xfrm>
        </p:spPr>
        <p:txBody>
          <a:bodyPr/>
          <a:lstStyle/>
          <a:p>
            <a:pPr marL="1152000" indent="-1152000" algn="r" rtl="1" eaLnBrk="1" hangingPunct="1">
              <a:buSzPct val="100000"/>
            </a:pPr>
            <a:r>
              <a:rPr lang="ar-EG" sz="2000" b="1" dirty="0" smtClean="0">
                <a:sym typeface="Calibri" pitchFamily="34" charset="0"/>
              </a:rPr>
              <a:t>هدف الوحدة: </a:t>
            </a:r>
            <a:r>
              <a:rPr lang="ar-EG" sz="2000" dirty="0" smtClean="0">
                <a:sym typeface="Calibri" pitchFamily="34" charset="0"/>
              </a:rPr>
              <a:t>تعريف المشاركين بهذه الخطوة ضمن عملية إدارة الحالات وبناء المعرفة والقدرات اللازمة للمشاركين لتنفيذ برنامج الحالة.</a:t>
            </a:r>
          </a:p>
          <a:p>
            <a:pPr algn="r" rtl="1" eaLnBrk="1" hangingPunct="1">
              <a:buSzPct val="100000"/>
            </a:pPr>
            <a:r>
              <a:rPr lang="ar-EG" sz="2200" b="1" dirty="0" smtClean="0">
                <a:sym typeface="Calibri" pitchFamily="34" charset="0"/>
              </a:rPr>
              <a:t>نتائج التعلم: </a:t>
            </a:r>
          </a:p>
          <a:p>
            <a:pPr algn="r" rtl="1" eaLnBrk="1" hangingPunct="1">
              <a:buFontTx/>
              <a:buChar char="•"/>
            </a:pPr>
            <a:r>
              <a:rPr lang="ar-EG" sz="2000" dirty="0" smtClean="0">
                <a:sym typeface="Calibri" pitchFamily="34" charset="0"/>
              </a:rPr>
              <a:t>شرح خطوة تنفيذ خطة الحالة في عملية إدارة الحالات.</a:t>
            </a:r>
          </a:p>
          <a:p>
            <a:pPr algn="r" rtl="1" eaLnBrk="1" hangingPunct="1">
              <a:buFontTx/>
              <a:buChar char="•"/>
            </a:pPr>
            <a:r>
              <a:rPr lang="ar-EG" sz="2000" dirty="0" smtClean="0">
                <a:sym typeface="Calibri" pitchFamily="34" charset="0"/>
              </a:rPr>
              <a:t>استخدام أداة لبدء تطوير آلية إحالة. </a:t>
            </a:r>
          </a:p>
          <a:p>
            <a:pPr algn="r" rtl="1" eaLnBrk="1" hangingPunct="1">
              <a:buFontTx/>
              <a:buChar char="•"/>
            </a:pPr>
            <a:r>
              <a:rPr lang="ar-EG" sz="2000" dirty="0" smtClean="0">
                <a:sym typeface="Calibri" pitchFamily="34" charset="0"/>
              </a:rPr>
              <a:t>معرفة كيفية العمل في فريق/شبكة بشكل تعاوني.</a:t>
            </a:r>
          </a:p>
          <a:p>
            <a:pPr algn="r" rtl="1" eaLnBrk="1" hangingPunct="1">
              <a:buFontTx/>
              <a:buChar char="•"/>
            </a:pPr>
            <a:r>
              <a:rPr lang="ar-EG" sz="2000" dirty="0" smtClean="0">
                <a:sym typeface="Calibri" pitchFamily="34" charset="0"/>
              </a:rPr>
              <a:t>معرفة أهمية وجود بروتوكول لمشاركة المعلومات وما الذي يتضمنه.</a:t>
            </a:r>
          </a:p>
          <a:p>
            <a:pPr algn="r" rtl="1" eaLnBrk="1" hangingPunct="1">
              <a:buFontTx/>
              <a:buChar char="•"/>
            </a:pPr>
            <a:r>
              <a:rPr lang="ar-EG" sz="2000" dirty="0" smtClean="0">
                <a:sym typeface="Calibri" pitchFamily="34" charset="0"/>
              </a:rPr>
              <a:t>استخدام مهارات التفاوض المناسبة لضمان تنفيذ برامج الحالة على نحو لا ينتهك حقوق الأطفال.</a:t>
            </a:r>
          </a:p>
          <a:p>
            <a:pPr algn="r" rtl="1" eaLnBrk="1" hangingPunct="1">
              <a:buFontTx/>
              <a:buChar char="•"/>
            </a:pPr>
            <a:r>
              <a:rPr lang="ar-EG" sz="2000" dirty="0" smtClean="0">
                <a:sym typeface="Calibri" pitchFamily="34" charset="0"/>
              </a:rPr>
              <a:t>وصف القضايا التي قد يدافع عنها أخصائي الحالات نيابة عن الأطفال والأسر فيما يتعلق ببرنامج الحالة الخاص بهم. </a:t>
            </a:r>
          </a:p>
          <a:p>
            <a:pPr algn="r" rtl="1" eaLnBrk="1" hangingPunct="1">
              <a:buFontTx/>
              <a:buChar char="•"/>
            </a:pPr>
            <a:r>
              <a:rPr lang="ar-EG" sz="2000" dirty="0" smtClean="0">
                <a:sym typeface="Calibri" pitchFamily="34" charset="0"/>
              </a:rPr>
              <a:t>عرض أساليب يمكن استخدامها في تقديم الدعم العاطفي الأساسي.</a:t>
            </a:r>
          </a:p>
        </p:txBody>
      </p:sp>
    </p:spTree>
    <p:extLst>
      <p:ext uri="{BB962C8B-B14F-4D97-AF65-F5344CB8AC3E}">
        <p14:creationId xmlns:p14="http://schemas.microsoft.com/office/powerpoint/2010/main" val="9779344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rgbClr val="000000"/>
                </a:solidFill>
                <a:sym typeface="Calibri" pitchFamily="34" charset="0"/>
              </a:rPr>
              <a:t>التفاوض...</a:t>
            </a:r>
          </a:p>
        </p:txBody>
      </p:sp>
      <p:sp>
        <p:nvSpPr>
          <p:cNvPr id="3" name="Content Placeholder 2"/>
          <p:cNvSpPr>
            <a:spLocks noGrp="1"/>
          </p:cNvSpPr>
          <p:nvPr>
            <p:ph idx="1"/>
          </p:nvPr>
        </p:nvSpPr>
        <p:spPr>
          <a:xfrm>
            <a:off x="1043608" y="1700213"/>
            <a:ext cx="7777163" cy="4392612"/>
          </a:xfrm>
        </p:spPr>
        <p:txBody>
          <a:bodyPr/>
          <a:lstStyle/>
          <a:p>
            <a:pPr marL="0" indent="0" algn="r" rtl="1" eaLnBrk="1" hangingPunct="1"/>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التعامل مع النزاع بأسلوب إيجابي وبنَّاء يعني أن علينا </a:t>
            </a:r>
            <a:r>
              <a:rPr lang="ar-EG" b="1" dirty="0" smtClean="0">
                <a:solidFill>
                  <a:srgbClr val="000000"/>
                </a:solidFill>
                <a:sym typeface="Calibri" pitchFamily="34" charset="0"/>
              </a:rPr>
              <a:t>إدارة العواطف </a:t>
            </a:r>
            <a:r>
              <a:rPr lang="ar-EG" b="1" dirty="0" smtClean="0">
                <a:solidFill>
                  <a:srgbClr val="000000"/>
                </a:solidFill>
                <a:sym typeface="Calibri" pitchFamily="34" charset="0"/>
              </a:rPr>
              <a:t/>
            </a:r>
            <a:br>
              <a:rPr lang="ar-EG" b="1" dirty="0" smtClean="0">
                <a:solidFill>
                  <a:srgbClr val="000000"/>
                </a:solidFill>
                <a:sym typeface="Calibri" pitchFamily="34" charset="0"/>
              </a:rPr>
            </a:br>
            <a:r>
              <a:rPr lang="ar-EG" dirty="0" smtClean="0">
                <a:solidFill>
                  <a:srgbClr val="000000"/>
                </a:solidFill>
                <a:sym typeface="Calibri" pitchFamily="34" charset="0"/>
              </a:rPr>
              <a:t>(</a:t>
            </a:r>
            <a:r>
              <a:rPr lang="ar-EG" dirty="0" smtClean="0">
                <a:solidFill>
                  <a:srgbClr val="000000"/>
                </a:solidFill>
                <a:sym typeface="Calibri" pitchFamily="34" charset="0"/>
              </a:rPr>
              <a:t>بما في ذلك عواطفنا) وأن نضع في اعتبارنا جانبين رئيسيين: </a:t>
            </a:r>
          </a:p>
          <a:p>
            <a:pPr lvl="2" algn="r" rtl="1" eaLnBrk="1" hangingPunct="1"/>
            <a:endParaRPr lang="ar-EG" dirty="0" smtClean="0">
              <a:solidFill>
                <a:srgbClr val="000000"/>
              </a:solidFill>
              <a:sym typeface="Calibri" pitchFamily="34" charset="0"/>
            </a:endParaRPr>
          </a:p>
          <a:p>
            <a:pPr lvl="2" algn="r" rtl="1" eaLnBrk="1" hangingPunct="1"/>
            <a:r>
              <a:rPr lang="ar-EG" dirty="0" smtClean="0">
                <a:solidFill>
                  <a:srgbClr val="000000"/>
                </a:solidFill>
                <a:sym typeface="Calibri" pitchFamily="34" charset="0"/>
              </a:rPr>
              <a:t> </a:t>
            </a:r>
            <a:r>
              <a:rPr lang="ar-EG" b="1" dirty="0" smtClean="0">
                <a:solidFill>
                  <a:srgbClr val="000000"/>
                </a:solidFill>
                <a:sym typeface="Calibri" pitchFamily="34" charset="0"/>
              </a:rPr>
              <a:t>هدف</a:t>
            </a:r>
            <a:r>
              <a:rPr lang="ar-EG" dirty="0" smtClean="0">
                <a:solidFill>
                  <a:srgbClr val="000000"/>
                </a:solidFill>
                <a:sym typeface="Calibri" pitchFamily="34" charset="0"/>
              </a:rPr>
              <a:t> الوصول؛ و</a:t>
            </a:r>
          </a:p>
          <a:p>
            <a:pPr lvl="2" algn="r" rtl="1" eaLnBrk="1" hangingPunct="1"/>
            <a:r>
              <a:rPr lang="ar-EG" b="1" dirty="0" smtClean="0">
                <a:solidFill>
                  <a:srgbClr val="000000"/>
                </a:solidFill>
                <a:sym typeface="Calibri" pitchFamily="34" charset="0"/>
              </a:rPr>
              <a:t>العلاقة </a:t>
            </a:r>
            <a:r>
              <a:rPr lang="ar-EG" dirty="0" smtClean="0">
                <a:solidFill>
                  <a:srgbClr val="000000"/>
                </a:solidFill>
                <a:sym typeface="Calibri" pitchFamily="34" charset="0"/>
              </a:rPr>
              <a:t>مع الآخر. </a:t>
            </a:r>
          </a:p>
          <a:p>
            <a:pPr marL="0" indent="0" algn="r" rtl="1" eaLnBrk="1" hangingPunct="1"/>
            <a:endParaRPr lang="ar-EG" dirty="0" smtClean="0">
              <a:solidFill>
                <a:srgbClr val="000000"/>
              </a:solidFill>
              <a:sym typeface="Calibri" pitchFamily="34" charset="0"/>
            </a:endParaRPr>
          </a:p>
          <a:p>
            <a:pPr marL="0" indent="0" algn="ctr" rtl="1" eaLnBrk="1" hangingPunct="1"/>
            <a:endParaRPr lang="ar-EG" dirty="0" smtClean="0">
              <a:solidFill>
                <a:srgbClr val="000000"/>
              </a:solidFill>
              <a:sym typeface="Calibri" pitchFamily="34" charset="0"/>
            </a:endParaRPr>
          </a:p>
          <a:p>
            <a:pPr marL="0" indent="0" algn="ctr" rtl="1" eaLnBrk="1" hangingPunct="1"/>
            <a:endParaRPr lang="ar-EG" dirty="0" smtClean="0">
              <a:solidFill>
                <a:srgbClr val="000000"/>
              </a:solidFill>
              <a:sym typeface="Calibri" pitchFamily="34" charset="0"/>
            </a:endParaRPr>
          </a:p>
          <a:p>
            <a:pPr marL="0" indent="0" algn="ctr" rtl="1" eaLnBrk="1" hangingPunct="1"/>
            <a:r>
              <a:rPr lang="ar-EG" sz="1600" i="1" dirty="0" smtClean="0">
                <a:solidFill>
                  <a:srgbClr val="000000"/>
                </a:solidFill>
                <a:sym typeface="Calibri" pitchFamily="34" charset="0"/>
              </a:rPr>
              <a:t>مقتبس من: Working with Children and their Environment</a:t>
            </a:r>
          </a:p>
        </p:txBody>
      </p:sp>
    </p:spTree>
    <p:extLst>
      <p:ext uri="{BB962C8B-B14F-4D97-AF65-F5344CB8AC3E}">
        <p14:creationId xmlns:p14="http://schemas.microsoft.com/office/powerpoint/2010/main" val="21626827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250825" y="836613"/>
            <a:ext cx="8570913" cy="4392612"/>
          </a:xfrm>
        </p:spPr>
        <p:txBody>
          <a:bodyPr/>
          <a:lstStyle/>
          <a:p>
            <a:pPr algn="r" rtl="1" eaLnBrk="1" hangingPunct="1">
              <a:buSzPct val="100000"/>
            </a:pPr>
            <a:r>
              <a:rPr lang="ar-EG" b="1" dirty="0" smtClean="0">
                <a:solidFill>
                  <a:srgbClr val="000000"/>
                </a:solidFill>
                <a:sym typeface="Calibri" pitchFamily="34" charset="0"/>
              </a:rPr>
              <a:t>الهيمنة "إما هذا أو لا شيء"</a:t>
            </a:r>
          </a:p>
          <a:p>
            <a:pPr algn="r" rtl="1" eaLnBrk="1" hangingPunct="1">
              <a:buFontTx/>
              <a:buChar char="•"/>
            </a:pPr>
            <a:r>
              <a:rPr lang="ar-EG" sz="2000" dirty="0" smtClean="0">
                <a:solidFill>
                  <a:srgbClr val="000000"/>
                </a:solidFill>
                <a:sym typeface="Calibri" pitchFamily="34" charset="0"/>
              </a:rPr>
              <a:t>تغفل الجانب العلائقي وتراعي المشكلة المطلوب حلها فقط. </a:t>
            </a:r>
          </a:p>
          <a:p>
            <a:pPr algn="r" rtl="1" eaLnBrk="1" hangingPunct="1">
              <a:buFontTx/>
              <a:buChar char="•"/>
            </a:pPr>
            <a:r>
              <a:rPr lang="ar-EG" sz="2000" dirty="0" smtClean="0">
                <a:solidFill>
                  <a:srgbClr val="000000"/>
                </a:solidFill>
                <a:sym typeface="Calibri" pitchFamily="34" charset="0"/>
              </a:rPr>
              <a:t>السعي من أجل تحقيق المصالح الخاصة يخلق حالة من الامتعاض ويدمر العلاقات ولا يمكن حل الموقف إذا استخدم الطرفان هذه الاستراتيجية. </a:t>
            </a:r>
          </a:p>
          <a:p>
            <a:pPr algn="r" rtl="1" eaLnBrk="1" hangingPunct="1">
              <a:buSzPct val="100000"/>
            </a:pPr>
            <a:r>
              <a:rPr lang="ar-EG" dirty="0" smtClean="0">
                <a:solidFill>
                  <a:srgbClr val="000000"/>
                </a:solidFill>
                <a:sym typeface="Calibri" pitchFamily="34" charset="0"/>
              </a:rPr>
              <a:t> </a:t>
            </a:r>
          </a:p>
          <a:p>
            <a:pPr marL="0" indent="0" algn="r" rtl="1" eaLnBrk="1" hangingPunct="1">
              <a:buSzPct val="100000"/>
            </a:pPr>
            <a:r>
              <a:rPr lang="ar-EG" b="1" dirty="0" smtClean="0">
                <a:solidFill>
                  <a:srgbClr val="000000"/>
                </a:solidFill>
                <a:sym typeface="Calibri" pitchFamily="34" charset="0"/>
              </a:rPr>
              <a:t>التجنب "سأفكر في الأمر في وقت لاحق" - </a:t>
            </a:r>
            <a:r>
              <a:rPr lang="ar-EG" sz="2000" dirty="0" smtClean="0">
                <a:solidFill>
                  <a:srgbClr val="000000"/>
                </a:solidFill>
                <a:sym typeface="Calibri" pitchFamily="34" charset="0"/>
              </a:rPr>
              <a:t>إن الانسحاب من حالة خطرة من شأنه أن يهدد بعدم حل الموقف بسبب عدم التعامل مع المشكلة.</a:t>
            </a:r>
          </a:p>
          <a:p>
            <a:pPr algn="r" rtl="1" eaLnBrk="1" hangingPunct="1">
              <a:buSzPct val="100000"/>
            </a:pPr>
            <a:endParaRPr lang="ar-EG" sz="2000" dirty="0" smtClean="0">
              <a:solidFill>
                <a:srgbClr val="000000"/>
              </a:solidFill>
              <a:sym typeface="Calibri" pitchFamily="34" charset="0"/>
            </a:endParaRPr>
          </a:p>
          <a:p>
            <a:pPr algn="r" rtl="1" eaLnBrk="1" hangingPunct="1">
              <a:buSzPct val="100000"/>
            </a:pPr>
            <a:r>
              <a:rPr lang="ar-EG" b="1" dirty="0" smtClean="0">
                <a:solidFill>
                  <a:srgbClr val="000000"/>
                </a:solidFill>
                <a:sym typeface="Calibri" pitchFamily="34" charset="0"/>
              </a:rPr>
              <a:t>التكيف "أنا أقبل كل ما تريد"</a:t>
            </a:r>
          </a:p>
          <a:p>
            <a:pPr algn="r" rtl="1" eaLnBrk="1" hangingPunct="1">
              <a:buFontTx/>
              <a:buChar char="•"/>
            </a:pPr>
            <a:r>
              <a:rPr lang="ar-EG" sz="2000" dirty="0" smtClean="0">
                <a:solidFill>
                  <a:srgbClr val="000000"/>
                </a:solidFill>
                <a:sym typeface="Calibri" pitchFamily="34" charset="0"/>
              </a:rPr>
              <a:t>يُعنى فقط بالعلاقة بينما يتجاهل القضية المطلوب حلها. </a:t>
            </a:r>
          </a:p>
          <a:p>
            <a:pPr algn="r" rtl="1" eaLnBrk="1" hangingPunct="1">
              <a:buFontTx/>
              <a:buChar char="•"/>
            </a:pPr>
            <a:r>
              <a:rPr lang="ar-EG" sz="2000" dirty="0" smtClean="0">
                <a:solidFill>
                  <a:srgbClr val="000000"/>
                </a:solidFill>
                <a:sym typeface="Calibri" pitchFamily="34" charset="0"/>
              </a:rPr>
              <a:t>العطاء هو الهدف، ويتم التضحية بموقف الشخص لصالح الآخرين.</a:t>
            </a:r>
          </a:p>
          <a:p>
            <a:pPr algn="r" rtl="1" eaLnBrk="1" hangingPunct="1">
              <a:buFontTx/>
              <a:buChar char="•"/>
            </a:pPr>
            <a:r>
              <a:rPr lang="ar-EG" sz="2000" dirty="0" smtClean="0">
                <a:solidFill>
                  <a:srgbClr val="000000"/>
                </a:solidFill>
                <a:sym typeface="Calibri" pitchFamily="34" charset="0"/>
              </a:rPr>
              <a:t>يعزز هذا الموقف التوافق، ولكن من غير المرجح أن يوفر للطفل حقوقه في الحماية كما أنه يُضعف سلطة أخصائي الحالات في المستقبل </a:t>
            </a:r>
          </a:p>
          <a:p>
            <a:pPr algn="r" rtl="1" eaLnBrk="1" hangingPunct="1">
              <a:buSzPct val="100000"/>
            </a:pPr>
            <a:r>
              <a:rPr lang="ar-EG" dirty="0" smtClean="0">
                <a:solidFill>
                  <a:srgbClr val="000000"/>
                </a:solidFill>
                <a:sym typeface="Calibri" pitchFamily="34" charset="0"/>
              </a:rPr>
              <a:t> </a:t>
            </a:r>
          </a:p>
          <a:p>
            <a:pPr algn="ctr" rtl="1" eaLnBrk="1" hangingPunct="1">
              <a:buSzPct val="100000"/>
            </a:pPr>
            <a:r>
              <a:rPr lang="ar-EG" sz="1600" i="1" dirty="0" smtClean="0">
                <a:solidFill>
                  <a:srgbClr val="000000"/>
                </a:solidFill>
                <a:sym typeface="Calibri" pitchFamily="34" charset="0"/>
              </a:rPr>
              <a:t>مقتبس من: Working with Children and their Environment</a:t>
            </a:r>
          </a:p>
        </p:txBody>
      </p:sp>
    </p:spTree>
    <p:extLst>
      <p:ext uri="{BB962C8B-B14F-4D97-AF65-F5344CB8AC3E}">
        <p14:creationId xmlns:p14="http://schemas.microsoft.com/office/powerpoint/2010/main" val="40595083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250825" y="836613"/>
            <a:ext cx="8571038" cy="4392612"/>
          </a:xfrm>
        </p:spPr>
        <p:txBody>
          <a:bodyPr/>
          <a:lstStyle/>
          <a:p>
            <a:pPr algn="r" rtl="1" eaLnBrk="1" hangingPunct="1">
              <a:buSzPct val="100000"/>
            </a:pPr>
            <a:r>
              <a:rPr lang="ar-EG" b="1" dirty="0" smtClean="0">
                <a:solidFill>
                  <a:srgbClr val="000000"/>
                </a:solidFill>
                <a:sym typeface="Calibri" pitchFamily="34" charset="0"/>
              </a:rPr>
              <a:t>الحل الوسط "فلنعقد اتفاقًا"</a:t>
            </a:r>
          </a:p>
          <a:p>
            <a:pPr algn="r" rtl="1" eaLnBrk="1" hangingPunct="1">
              <a:buFontTx/>
              <a:buChar char="•"/>
            </a:pPr>
            <a:r>
              <a:rPr lang="ar-EG" sz="2000" dirty="0" smtClean="0">
                <a:solidFill>
                  <a:srgbClr val="000000"/>
                </a:solidFill>
                <a:sym typeface="Calibri" pitchFamily="34" charset="0"/>
              </a:rPr>
              <a:t>إن تقاسم الاختلافات وتقديم تنازلات من كلا الطرفين يساعد على إيجاد حل متبادل مقبول يكون لكل طرف فيه مكاسب وخسائر. </a:t>
            </a:r>
          </a:p>
          <a:p>
            <a:pPr algn="r" rtl="1" eaLnBrk="1" hangingPunct="1">
              <a:buFontTx/>
              <a:buChar char="•"/>
            </a:pPr>
            <a:r>
              <a:rPr lang="ar-EG" sz="2000" dirty="0" smtClean="0">
                <a:solidFill>
                  <a:srgbClr val="000000"/>
                </a:solidFill>
                <a:sym typeface="Calibri" pitchFamily="34" charset="0"/>
              </a:rPr>
              <a:t>يكون هذا الموقف مفيداً فقط إذا كان هناك مجال للوصول إلى حل وسط بشأن الحالة؛ حيث قد يؤدي الحل الوسط إلى نتائج غير مناسبة قائمة على المساومة. </a:t>
            </a:r>
          </a:p>
          <a:p>
            <a:pPr algn="r" rtl="1" eaLnBrk="1" hangingPunct="1">
              <a:buSzPct val="100000"/>
            </a:pPr>
            <a:r>
              <a:rPr lang="ar-EG" dirty="0" smtClean="0">
                <a:solidFill>
                  <a:srgbClr val="000000"/>
                </a:solidFill>
                <a:sym typeface="Calibri" pitchFamily="34" charset="0"/>
              </a:rPr>
              <a:t> </a:t>
            </a:r>
          </a:p>
          <a:p>
            <a:pPr algn="r" rtl="1" eaLnBrk="1" hangingPunct="1">
              <a:buSzPct val="100000"/>
            </a:pPr>
            <a:r>
              <a:rPr lang="ar-EG" b="1" dirty="0" smtClean="0">
                <a:solidFill>
                  <a:srgbClr val="000000"/>
                </a:solidFill>
                <a:sym typeface="Calibri" pitchFamily="34" charset="0"/>
              </a:rPr>
              <a:t>التعاون "عقلان أفضل من واحد"</a:t>
            </a:r>
          </a:p>
          <a:p>
            <a:pPr algn="r" rtl="1" eaLnBrk="1" hangingPunct="1">
              <a:buFontTx/>
              <a:buChar char="•"/>
            </a:pPr>
            <a:r>
              <a:rPr lang="ar-EG" sz="2000" dirty="0" smtClean="0">
                <a:solidFill>
                  <a:srgbClr val="000000"/>
                </a:solidFill>
                <a:sym typeface="Calibri" pitchFamily="34" charset="0"/>
              </a:rPr>
              <a:t>الرغبة في العمل مع الطرف الآخر، مع توفر درجة عالية من الالتزام والوقت والجهد. </a:t>
            </a:r>
          </a:p>
          <a:p>
            <a:pPr algn="r" rtl="1" eaLnBrk="1" hangingPunct="1">
              <a:buFontTx/>
              <a:buChar char="•"/>
            </a:pPr>
            <a:r>
              <a:rPr lang="ar-EG" sz="2000" dirty="0" smtClean="0">
                <a:solidFill>
                  <a:srgbClr val="000000"/>
                </a:solidFill>
                <a:sym typeface="Calibri" pitchFamily="34" charset="0"/>
              </a:rPr>
              <a:t>هذا الموقف مطلوب عندما تكون الحالة خطيرة جدًا بشكل لا يسمح بقبول حل وسط. </a:t>
            </a:r>
          </a:p>
          <a:p>
            <a:pPr algn="r" rtl="1" eaLnBrk="1" hangingPunct="1">
              <a:buFontTx/>
              <a:buChar char="•"/>
            </a:pPr>
            <a:r>
              <a:rPr lang="ar-EG" sz="2000" dirty="0" smtClean="0">
                <a:solidFill>
                  <a:srgbClr val="000000"/>
                </a:solidFill>
                <a:sym typeface="Calibri" pitchFamily="34" charset="0"/>
              </a:rPr>
              <a:t>يعمل على تعزيز العلاقات إذا كان تعاونًا ناجحًا.</a:t>
            </a:r>
          </a:p>
          <a:p>
            <a:pPr algn="r" rtl="1" eaLnBrk="1" hangingPunct="1">
              <a:buSzPct val="100000"/>
            </a:pPr>
            <a:endParaRPr lang="ar-EG" sz="2000" dirty="0" smtClean="0">
              <a:solidFill>
                <a:srgbClr val="000000"/>
              </a:solidFill>
              <a:sym typeface="Calibri" pitchFamily="34" charset="0"/>
            </a:endParaRPr>
          </a:p>
          <a:p>
            <a:pPr algn="ctr" rtl="1" eaLnBrk="1" hangingPunct="1">
              <a:buSzPct val="100000"/>
            </a:pPr>
            <a:r>
              <a:rPr lang="ar-EG" b="1" dirty="0" smtClean="0">
                <a:solidFill>
                  <a:srgbClr val="000000"/>
                </a:solidFill>
                <a:sym typeface="Calibri" pitchFamily="34" charset="0"/>
              </a:rPr>
              <a:t>على الرغم من صعوبته، إلا أن التعاون هو عادةً أفضل إستراتيجية في إدارة الحالات.</a:t>
            </a:r>
          </a:p>
          <a:p>
            <a:pPr algn="ctr" rtl="1" eaLnBrk="1" hangingPunct="1">
              <a:buSzPct val="100000"/>
            </a:pPr>
            <a:endParaRPr lang="ar-EG" b="1" dirty="0" smtClean="0">
              <a:solidFill>
                <a:srgbClr val="000000"/>
              </a:solidFill>
              <a:sym typeface="Calibri" pitchFamily="34" charset="0"/>
            </a:endParaRPr>
          </a:p>
          <a:p>
            <a:pPr algn="ctr" rtl="1" eaLnBrk="1" hangingPunct="1">
              <a:buSzPct val="100000"/>
            </a:pPr>
            <a:r>
              <a:rPr lang="ar-EG" sz="1600" i="1" dirty="0" smtClean="0">
                <a:solidFill>
                  <a:srgbClr val="000000"/>
                </a:solidFill>
                <a:sym typeface="Calibri" pitchFamily="34" charset="0"/>
              </a:rPr>
              <a:t>مقتبس من: Working with Children and their Environment</a:t>
            </a:r>
          </a:p>
        </p:txBody>
      </p:sp>
    </p:spTree>
    <p:extLst>
      <p:ext uri="{BB962C8B-B14F-4D97-AF65-F5344CB8AC3E}">
        <p14:creationId xmlns:p14="http://schemas.microsoft.com/office/powerpoint/2010/main" val="21835321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gn="r" rtl="1" eaLnBrk="1" hangingPunct="1">
              <a:buSzPct val="100000"/>
            </a:pPr>
            <a:r>
              <a:rPr lang="ar-EG" b="1" smtClean="0">
                <a:solidFill>
                  <a:srgbClr val="000000"/>
                </a:solidFill>
                <a:sym typeface="Calibri" pitchFamily="34" charset="0"/>
              </a:rPr>
              <a:t>التفاوض...</a:t>
            </a:r>
          </a:p>
        </p:txBody>
      </p:sp>
      <p:sp>
        <p:nvSpPr>
          <p:cNvPr id="3" name="Content Placeholder 2"/>
          <p:cNvSpPr>
            <a:spLocks noGrp="1"/>
          </p:cNvSpPr>
          <p:nvPr>
            <p:ph idx="1"/>
          </p:nvPr>
        </p:nvSpPr>
        <p:spPr>
          <a:xfrm>
            <a:off x="755576" y="1700213"/>
            <a:ext cx="8064574" cy="4392612"/>
          </a:xfrm>
        </p:spPr>
        <p:txBody>
          <a:bodyPr/>
          <a:lstStyle/>
          <a:p>
            <a:pPr marL="0" indent="0" algn="r" rtl="1" eaLnBrk="1" hangingPunct="1"/>
            <a:r>
              <a:rPr lang="ar-EG" dirty="0" smtClean="0">
                <a:solidFill>
                  <a:srgbClr val="000000"/>
                </a:solidFill>
                <a:sym typeface="Calibri" pitchFamily="34" charset="0"/>
              </a:rPr>
              <a:t>يحتاج أخصائيو الحالات إلى التحلي </a:t>
            </a:r>
            <a:r>
              <a:rPr lang="ar-EG" b="1" dirty="0" smtClean="0">
                <a:solidFill>
                  <a:srgbClr val="000000"/>
                </a:solidFill>
                <a:sym typeface="Calibri" pitchFamily="34" charset="0"/>
              </a:rPr>
              <a:t>بمهارات</a:t>
            </a:r>
            <a:r>
              <a:rPr lang="ar-EG" dirty="0" smtClean="0">
                <a:solidFill>
                  <a:srgbClr val="000000"/>
                </a:solidFill>
                <a:sym typeface="Calibri" pitchFamily="34" charset="0"/>
              </a:rPr>
              <a:t> التعامل إلى النزاعات أثناء إدارة الحالات بأسلوب:</a:t>
            </a:r>
          </a:p>
          <a:p>
            <a:pPr marL="0" indent="0" algn="r" rtl="1" eaLnBrk="1" hangingPunct="1"/>
            <a:endParaRPr lang="ar-EG" dirty="0" smtClean="0">
              <a:solidFill>
                <a:srgbClr val="000000"/>
              </a:solidFill>
              <a:sym typeface="Calibri" pitchFamily="34" charset="0"/>
            </a:endParaRPr>
          </a:p>
          <a:p>
            <a:pPr marL="342000" indent="-342000" algn="r" rtl="1" eaLnBrk="1" hangingPunct="1">
              <a:buFontTx/>
              <a:buChar char="•"/>
            </a:pPr>
            <a:r>
              <a:rPr lang="ar-EG" b="1" dirty="0" smtClean="0">
                <a:solidFill>
                  <a:srgbClr val="000000"/>
                </a:solidFill>
                <a:sym typeface="Calibri" pitchFamily="34" charset="0"/>
              </a:rPr>
              <a:t>يحافظ على حقوق الأطفال</a:t>
            </a:r>
            <a:r>
              <a:rPr lang="ar-EG" dirty="0" smtClean="0">
                <a:solidFill>
                  <a:srgbClr val="000000"/>
                </a:solidFill>
                <a:sym typeface="Calibri" pitchFamily="34" charset="0"/>
              </a:rPr>
              <a:t> </a:t>
            </a:r>
          </a:p>
          <a:p>
            <a:pPr marL="342000" indent="-342000" algn="r" rtl="1" eaLnBrk="1" hangingPunct="1">
              <a:buFontTx/>
              <a:buChar char="•"/>
            </a:pPr>
            <a:r>
              <a:rPr lang="ar-EG" b="1" dirty="0" smtClean="0">
                <a:solidFill>
                  <a:srgbClr val="000000"/>
                </a:solidFill>
                <a:sym typeface="Calibri" pitchFamily="34" charset="0"/>
              </a:rPr>
              <a:t>لا يدمر علاقاتهم</a:t>
            </a:r>
            <a:r>
              <a:rPr lang="ar-EG" dirty="0" smtClean="0">
                <a:solidFill>
                  <a:srgbClr val="000000"/>
                </a:solidFill>
                <a:sym typeface="Calibri" pitchFamily="34" charset="0"/>
              </a:rPr>
              <a:t> بالطفل والأسرة والمجتمع. </a:t>
            </a:r>
          </a:p>
          <a:p>
            <a:pPr marL="0" indent="0" algn="r" rtl="1" eaLnBrk="1" hangingPunct="1"/>
            <a:endParaRPr lang="ar-EG" dirty="0" smtClean="0">
              <a:solidFill>
                <a:srgbClr val="000000"/>
              </a:solidFill>
              <a:sym typeface="Calibri" pitchFamily="34" charset="0"/>
            </a:endParaRPr>
          </a:p>
          <a:p>
            <a:pPr marL="0" indent="0" algn="r" rtl="1" eaLnBrk="1" hangingPunct="1"/>
            <a:r>
              <a:rPr lang="ar-EG" dirty="0" smtClean="0">
                <a:solidFill>
                  <a:srgbClr val="000000"/>
                </a:solidFill>
                <a:sym typeface="Calibri" pitchFamily="34" charset="0"/>
              </a:rPr>
              <a:t>ويمكن تحقيق ذلك بالشكل الأفضل من خلال </a:t>
            </a:r>
            <a:r>
              <a:rPr lang="ar-EG" b="1" dirty="0" smtClean="0">
                <a:solidFill>
                  <a:srgbClr val="000000"/>
                </a:solidFill>
                <a:sym typeface="Calibri" pitchFamily="34" charset="0"/>
              </a:rPr>
              <a:t>التفاوض التعاوني</a:t>
            </a:r>
            <a:r>
              <a:rPr lang="ar-EG" dirty="0" smtClean="0">
                <a:solidFill>
                  <a:srgbClr val="000000"/>
                </a:solidFill>
                <a:sym typeface="Calibri" pitchFamily="34" charset="0"/>
              </a:rPr>
              <a:t>.</a:t>
            </a:r>
          </a:p>
          <a:p>
            <a:pPr marL="0" indent="0" algn="r" rtl="1" eaLnBrk="1" hangingPunct="1"/>
            <a:endParaRPr lang="ar-EG" dirty="0" smtClean="0">
              <a:solidFill>
                <a:srgbClr val="000000"/>
              </a:solidFill>
              <a:sym typeface="Calibri" pitchFamily="34" charset="0"/>
            </a:endParaRPr>
          </a:p>
          <a:p>
            <a:pPr marL="0" indent="0" algn="ctr" rtl="1" eaLnBrk="1" hangingPunct="1"/>
            <a:endParaRPr lang="ar-EG" dirty="0" smtClean="0">
              <a:solidFill>
                <a:srgbClr val="000000"/>
              </a:solidFill>
              <a:sym typeface="Calibri" pitchFamily="34" charset="0"/>
            </a:endParaRPr>
          </a:p>
          <a:p>
            <a:pPr marL="0" indent="0" algn="ctr" rtl="1" eaLnBrk="1" hangingPunct="1"/>
            <a:endParaRPr lang="ar-EG" dirty="0" smtClean="0">
              <a:solidFill>
                <a:srgbClr val="000000"/>
              </a:solidFill>
              <a:sym typeface="Calibri" pitchFamily="34" charset="0"/>
            </a:endParaRPr>
          </a:p>
          <a:p>
            <a:pPr marL="0" indent="0" algn="ctr" rtl="1" eaLnBrk="1" hangingPunct="1"/>
            <a:r>
              <a:rPr lang="ar-EG" sz="1600" i="1" dirty="0" smtClean="0">
                <a:solidFill>
                  <a:srgbClr val="000000"/>
                </a:solidFill>
                <a:sym typeface="Calibri" pitchFamily="34" charset="0"/>
              </a:rPr>
              <a:t>مقتبس من: Working with Children and their Environment</a:t>
            </a:r>
          </a:p>
        </p:txBody>
      </p:sp>
    </p:spTree>
    <p:extLst>
      <p:ext uri="{BB962C8B-B14F-4D97-AF65-F5344CB8AC3E}">
        <p14:creationId xmlns:p14="http://schemas.microsoft.com/office/powerpoint/2010/main" val="23718198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0371" y="1628775"/>
            <a:ext cx="8280400" cy="5139869"/>
          </a:xfrm>
          <a:prstGeom prst="rect">
            <a:avLst/>
          </a:prstGeom>
          <a:noFill/>
        </p:spPr>
        <p:txBody>
          <a:bodyPr>
            <a:spAutoFit/>
          </a:bodyPr>
          <a:lstStyle>
            <a:lvl1pPr marL="285750" indent="-285750"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Font typeface="Arial" pitchFamily="34" charset="0"/>
              <a:buChar char="•"/>
            </a:pPr>
            <a:r>
              <a:rPr lang="ar-EG" sz="2400" dirty="0" smtClean="0">
                <a:solidFill>
                  <a:srgbClr val="000000"/>
                </a:solidFill>
                <a:cs typeface="Calibri" pitchFamily="34" charset="0"/>
                <a:sym typeface="Calibri" pitchFamily="34" charset="0"/>
              </a:rPr>
              <a:t>هناك أنواع متعددة من ردود الأفعال تجاه مواقف النزاع.</a:t>
            </a: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2400" dirty="0" smtClean="0">
              <a:solidFill>
                <a:srgbClr val="000000"/>
              </a:solidFill>
              <a:cs typeface="Calibri" pitchFamily="34" charset="0"/>
              <a:sym typeface="Calibri" pitchFamily="34" charset="0"/>
            </a:endParaRPr>
          </a:p>
          <a:p>
            <a:pPr algn="r" rtl="1">
              <a:buFont typeface="Arial" pitchFamily="34" charset="0"/>
              <a:buChar char="•"/>
            </a:pPr>
            <a:endParaRPr lang="ar-EG" sz="1400" dirty="0" smtClean="0">
              <a:solidFill>
                <a:srgbClr val="000000"/>
              </a:solidFill>
              <a:cs typeface="Calibri" pitchFamily="34" charset="0"/>
              <a:sym typeface="Calibri" pitchFamily="34" charset="0"/>
            </a:endParaRPr>
          </a:p>
          <a:p>
            <a:pPr algn="ctr" rtl="1">
              <a:buSzPct val="100000"/>
            </a:pPr>
            <a:r>
              <a:rPr lang="ar-EG" sz="1600" i="1" dirty="0" smtClean="0">
                <a:solidFill>
                  <a:srgbClr val="000000"/>
                </a:solidFill>
                <a:cs typeface="Calibri" pitchFamily="34" charset="0"/>
                <a:sym typeface="Calibri" pitchFamily="34" charset="0"/>
              </a:rPr>
              <a:t>المصدر: Working with Children and their Environment</a:t>
            </a:r>
            <a:endParaRPr lang="ar-EG" sz="1600" i="1" dirty="0">
              <a:solidFill>
                <a:srgbClr val="000000"/>
              </a:solidFill>
              <a:cs typeface="Calibri" pitchFamily="34" charset="0"/>
              <a:sym typeface="Calibri" pitchFamily="34" charset="0"/>
            </a:endParaRPr>
          </a:p>
        </p:txBody>
      </p:sp>
      <p:sp>
        <p:nvSpPr>
          <p:cNvPr id="37890"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rgbClr val="000000"/>
                </a:solidFill>
                <a:sym typeface="Calibri" pitchFamily="34" charset="0"/>
              </a:rPr>
              <a:t>التفاوض</a:t>
            </a:r>
          </a:p>
        </p:txBody>
      </p:sp>
      <p:grpSp>
        <p:nvGrpSpPr>
          <p:cNvPr id="6" name="Group 5"/>
          <p:cNvGrpSpPr/>
          <p:nvPr/>
        </p:nvGrpSpPr>
        <p:grpSpPr>
          <a:xfrm>
            <a:off x="1447800" y="2286000"/>
            <a:ext cx="6121400" cy="3744913"/>
            <a:chOff x="1447800" y="2286000"/>
            <a:chExt cx="6121400" cy="3744913"/>
          </a:xfrm>
        </p:grpSpPr>
        <p:pic>
          <p:nvPicPr>
            <p:cNvPr id="7" name="Content Placeholder 3"/>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286000"/>
              <a:ext cx="6121400" cy="374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pic>
        <p:sp>
          <p:nvSpPr>
            <p:cNvPr id="8" name="Rectangle 7"/>
            <p:cNvSpPr/>
            <p:nvPr/>
          </p:nvSpPr>
          <p:spPr>
            <a:xfrm>
              <a:off x="1530350" y="2460625"/>
              <a:ext cx="9906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SA" i="1">
                  <a:solidFill>
                    <a:srgbClr val="3399FF"/>
                  </a:solidFill>
                  <a:latin typeface="Arial" pitchFamily="34" charset="0"/>
                  <a:cs typeface="Arial" pitchFamily="34" charset="0"/>
                </a:rPr>
                <a:t>الهدف</a:t>
              </a:r>
              <a:endParaRPr lang="en-US" i="1">
                <a:solidFill>
                  <a:srgbClr val="3399FF"/>
                </a:solidFill>
                <a:latin typeface="Arial" pitchFamily="34" charset="0"/>
                <a:cs typeface="Arial" pitchFamily="34" charset="0"/>
              </a:endParaRPr>
            </a:p>
          </p:txBody>
        </p:sp>
        <p:sp>
          <p:nvSpPr>
            <p:cNvPr id="9" name="Rectangle 8"/>
            <p:cNvSpPr/>
            <p:nvPr/>
          </p:nvSpPr>
          <p:spPr>
            <a:xfrm>
              <a:off x="6026150" y="5280025"/>
              <a:ext cx="12192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SA" i="1">
                  <a:solidFill>
                    <a:srgbClr val="3399FF"/>
                  </a:solidFill>
                  <a:latin typeface="Arial" pitchFamily="34" charset="0"/>
                  <a:cs typeface="Arial" pitchFamily="34" charset="0"/>
                </a:rPr>
                <a:t>العلاقة</a:t>
              </a:r>
              <a:endParaRPr lang="en-US" i="1">
                <a:solidFill>
                  <a:srgbClr val="3399FF"/>
                </a:solidFill>
                <a:latin typeface="Arial" pitchFamily="34" charset="0"/>
                <a:cs typeface="Arial" pitchFamily="34" charset="0"/>
              </a:endParaRPr>
            </a:p>
          </p:txBody>
        </p:sp>
        <p:sp>
          <p:nvSpPr>
            <p:cNvPr id="10" name="Rectangle 9"/>
            <p:cNvSpPr/>
            <p:nvPr/>
          </p:nvSpPr>
          <p:spPr>
            <a:xfrm>
              <a:off x="2098675" y="3527425"/>
              <a:ext cx="1031875"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SA" dirty="0">
                  <a:solidFill>
                    <a:srgbClr val="FF9900"/>
                  </a:solidFill>
                  <a:latin typeface="Arial" pitchFamily="34" charset="0"/>
                  <a:cs typeface="Arial" pitchFamily="34" charset="0"/>
                </a:rPr>
                <a:t>السيطرة</a:t>
              </a:r>
              <a:endParaRPr lang="en-US" dirty="0">
                <a:solidFill>
                  <a:srgbClr val="FF9900"/>
                </a:solidFill>
                <a:latin typeface="Arial" pitchFamily="34" charset="0"/>
                <a:cs typeface="Arial" pitchFamily="34" charset="0"/>
              </a:endParaRPr>
            </a:p>
          </p:txBody>
        </p:sp>
        <p:sp>
          <p:nvSpPr>
            <p:cNvPr id="11" name="Rectangle 10"/>
            <p:cNvSpPr/>
            <p:nvPr/>
          </p:nvSpPr>
          <p:spPr>
            <a:xfrm>
              <a:off x="2063750" y="5280025"/>
              <a:ext cx="914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SA" dirty="0">
                  <a:solidFill>
                    <a:srgbClr val="FF9900"/>
                  </a:solidFill>
                  <a:latin typeface="Arial" pitchFamily="34" charset="0"/>
                  <a:cs typeface="Arial" pitchFamily="34" charset="0"/>
                </a:rPr>
                <a:t>التجنب</a:t>
              </a:r>
              <a:endParaRPr lang="en-US" dirty="0">
                <a:solidFill>
                  <a:srgbClr val="FF9900"/>
                </a:solidFill>
                <a:latin typeface="Arial" pitchFamily="34" charset="0"/>
                <a:cs typeface="Arial" pitchFamily="34" charset="0"/>
              </a:endParaRPr>
            </a:p>
          </p:txBody>
        </p:sp>
        <p:sp>
          <p:nvSpPr>
            <p:cNvPr id="12" name="Rectangle 11"/>
            <p:cNvSpPr/>
            <p:nvPr/>
          </p:nvSpPr>
          <p:spPr>
            <a:xfrm>
              <a:off x="4121150" y="5280025"/>
              <a:ext cx="9144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SA" dirty="0" smtClean="0">
                  <a:solidFill>
                    <a:srgbClr val="FF9900"/>
                  </a:solidFill>
                  <a:latin typeface="Arial" pitchFamily="34" charset="0"/>
                  <a:cs typeface="Arial" pitchFamily="34" charset="0"/>
                </a:rPr>
                <a:t>التكيف</a:t>
              </a:r>
              <a:endParaRPr lang="en-US" dirty="0">
                <a:solidFill>
                  <a:srgbClr val="FF9900"/>
                </a:solidFill>
                <a:latin typeface="Arial" pitchFamily="34" charset="0"/>
                <a:cs typeface="Arial" pitchFamily="34" charset="0"/>
              </a:endParaRPr>
            </a:p>
          </p:txBody>
        </p:sp>
        <p:sp>
          <p:nvSpPr>
            <p:cNvPr id="13" name="Rectangle 12"/>
            <p:cNvSpPr/>
            <p:nvPr/>
          </p:nvSpPr>
          <p:spPr>
            <a:xfrm>
              <a:off x="3054350" y="4289425"/>
              <a:ext cx="1066800" cy="1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EG" dirty="0" smtClean="0">
                  <a:solidFill>
                    <a:schemeClr val="tx1"/>
                  </a:solidFill>
                  <a:latin typeface="Arial" pitchFamily="34" charset="0"/>
                  <a:cs typeface="Arial" pitchFamily="34" charset="0"/>
                </a:rPr>
                <a:t>الحل الوسط</a:t>
              </a:r>
              <a:endParaRPr lang="en-US" dirty="0">
                <a:solidFill>
                  <a:schemeClr val="tx1"/>
                </a:solidFill>
                <a:latin typeface="Arial" pitchFamily="34" charset="0"/>
                <a:cs typeface="Arial" pitchFamily="34" charset="0"/>
              </a:endParaRPr>
            </a:p>
          </p:txBody>
        </p:sp>
        <p:sp>
          <p:nvSpPr>
            <p:cNvPr id="14" name="Rectangle 13"/>
            <p:cNvSpPr/>
            <p:nvPr/>
          </p:nvSpPr>
          <p:spPr>
            <a:xfrm>
              <a:off x="3892550" y="3489325"/>
              <a:ext cx="114300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defRPr/>
              </a:pPr>
              <a:r>
                <a:rPr lang="ar-SA">
                  <a:solidFill>
                    <a:schemeClr val="tx1"/>
                  </a:solidFill>
                  <a:latin typeface="Arial" pitchFamily="34" charset="0"/>
                  <a:cs typeface="Arial" pitchFamily="34" charset="0"/>
                </a:rPr>
                <a:t>التعاون</a:t>
              </a:r>
              <a:endParaRPr lang="en-US">
                <a:solidFill>
                  <a:schemeClr val="tx1"/>
                </a:solidFill>
                <a:latin typeface="Arial" pitchFamily="34" charset="0"/>
                <a:cs typeface="Arial" pitchFamily="34" charset="0"/>
              </a:endParaRPr>
            </a:p>
          </p:txBody>
        </p:sp>
      </p:grpSp>
    </p:spTree>
    <p:extLst>
      <p:ext uri="{BB962C8B-B14F-4D97-AF65-F5344CB8AC3E}">
        <p14:creationId xmlns:p14="http://schemas.microsoft.com/office/powerpoint/2010/main" val="33886047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116137" y="836613"/>
            <a:ext cx="7713405"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38915" name="Content Placeholder 2"/>
          <p:cNvSpPr>
            <a:spLocks noGrp="1"/>
          </p:cNvSpPr>
          <p:nvPr>
            <p:ph idx="1"/>
          </p:nvPr>
        </p:nvSpPr>
        <p:spPr>
          <a:xfrm>
            <a:off x="179512" y="1700213"/>
            <a:ext cx="8642351" cy="4392612"/>
          </a:xfrm>
        </p:spPr>
        <p:txBody>
          <a:bodyPr/>
          <a:lstStyle/>
          <a:p>
            <a:pPr algn="r" rtl="1" eaLnBrk="1" hangingPunct="1">
              <a:buFontTx/>
              <a:buChar char="•"/>
            </a:pPr>
            <a:r>
              <a:rPr lang="ar-EG" dirty="0" smtClean="0">
                <a:solidFill>
                  <a:srgbClr val="000000"/>
                </a:solidFill>
                <a:sym typeface="Calibri" pitchFamily="34" charset="0"/>
              </a:rPr>
              <a:t>يحتاج أخصائيو الحالات إلى تطوير </a:t>
            </a:r>
            <a:r>
              <a:rPr lang="ar-EG" b="1" dirty="0" smtClean="0">
                <a:solidFill>
                  <a:srgbClr val="000000"/>
                </a:solidFill>
                <a:sym typeface="Calibri" pitchFamily="34" charset="0"/>
              </a:rPr>
              <a:t>مهارات التفاوض لديهم </a:t>
            </a:r>
          </a:p>
          <a:p>
            <a:pPr algn="r" rtl="1" eaLnBrk="1" hangingPunct="1">
              <a:buFontTx/>
              <a:buChar char="•"/>
            </a:pPr>
            <a:r>
              <a:rPr lang="ar-EG" b="1" dirty="0" smtClean="0">
                <a:solidFill>
                  <a:srgbClr val="000000"/>
                </a:solidFill>
                <a:sym typeface="Calibri" pitchFamily="34" charset="0"/>
              </a:rPr>
              <a:t> </a:t>
            </a:r>
          </a:p>
          <a:p>
            <a:pPr algn="r" rtl="1" eaLnBrk="1" hangingPunct="1">
              <a:buFontTx/>
              <a:buChar char="•"/>
            </a:pPr>
            <a:r>
              <a:rPr lang="ar-EG" dirty="0" smtClean="0">
                <a:solidFill>
                  <a:srgbClr val="000000"/>
                </a:solidFill>
                <a:sym typeface="Calibri" pitchFamily="34" charset="0"/>
              </a:rPr>
              <a:t>التفاوض</a:t>
            </a:r>
            <a:r>
              <a:rPr lang="ar-EG" b="1" dirty="0" smtClean="0">
                <a:solidFill>
                  <a:srgbClr val="000000"/>
                </a:solidFill>
                <a:sym typeface="Calibri" pitchFamily="34" charset="0"/>
              </a:rPr>
              <a:t>هو شكل من أشكال الدعم المباشر </a:t>
            </a:r>
            <a:r>
              <a:rPr lang="ar-EG" dirty="0" smtClean="0">
                <a:solidFill>
                  <a:srgbClr val="000000"/>
                </a:solidFill>
                <a:sym typeface="Calibri" pitchFamily="34" charset="0"/>
              </a:rPr>
              <a:t>الذي قد يكون مطلوباً لتنفيذ خطة الحالة </a:t>
            </a:r>
          </a:p>
          <a:p>
            <a:pPr algn="r" rtl="1" eaLnBrk="1" hangingPunct="1">
              <a:buFontTx/>
              <a:buChar char="•"/>
            </a:pPr>
            <a:r>
              <a:rPr lang="ar-EG" b="1" dirty="0" smtClean="0">
                <a:solidFill>
                  <a:srgbClr val="000000"/>
                </a:solidFill>
                <a:sym typeface="Calibri" pitchFamily="34" charset="0"/>
              </a:rPr>
              <a:t>تُعد الحلول التعاونية والمربحة لجميع الأطراف الحلول الأفضل لحل النزاعات</a:t>
            </a:r>
            <a:r>
              <a:rPr lang="ar-EG" dirty="0" smtClean="0">
                <a:solidFill>
                  <a:srgbClr val="000000"/>
                </a:solidFill>
                <a:sym typeface="Calibri" pitchFamily="34" charset="0"/>
              </a:rPr>
              <a:t> حيث </a:t>
            </a:r>
            <a:r>
              <a:rPr lang="ar-EG" b="1" dirty="0" smtClean="0">
                <a:solidFill>
                  <a:srgbClr val="000000"/>
                </a:solidFill>
                <a:sym typeface="Calibri" pitchFamily="34" charset="0"/>
              </a:rPr>
              <a:t>تحافظ على العلاقات مع التمسك بحقوق الطفل </a:t>
            </a:r>
            <a:r>
              <a:rPr lang="ar-EG" dirty="0" smtClean="0">
                <a:solidFill>
                  <a:srgbClr val="000000"/>
                </a:solidFill>
                <a:sym typeface="Calibri" pitchFamily="34" charset="0"/>
              </a:rPr>
              <a:t>– تعتبر </a:t>
            </a:r>
            <a:r>
              <a:rPr lang="ar-EG" b="1" dirty="0" smtClean="0">
                <a:solidFill>
                  <a:srgbClr val="000000"/>
                </a:solidFill>
                <a:sym typeface="Calibri" pitchFamily="34" charset="0"/>
              </a:rPr>
              <a:t>الخيار الوحيد في حالات المخاطر العالية </a:t>
            </a:r>
          </a:p>
          <a:p>
            <a:pPr algn="r" rtl="1" eaLnBrk="1" hangingPunct="1">
              <a:buFontTx/>
              <a:buChar char="•"/>
            </a:pPr>
            <a:r>
              <a:rPr lang="ar-EG" b="1" dirty="0" smtClean="0">
                <a:solidFill>
                  <a:srgbClr val="000000"/>
                </a:solidFill>
                <a:sym typeface="Calibri" pitchFamily="34" charset="0"/>
              </a:rPr>
              <a:t>الحل الوسط </a:t>
            </a:r>
            <a:r>
              <a:rPr lang="ar-EG" dirty="0" smtClean="0">
                <a:solidFill>
                  <a:srgbClr val="000000"/>
                </a:solidFill>
                <a:sym typeface="Calibri" pitchFamily="34" charset="0"/>
              </a:rPr>
              <a:t>يكون مقبولاً </a:t>
            </a:r>
            <a:r>
              <a:rPr lang="ar-EG" b="1" dirty="0" smtClean="0">
                <a:solidFill>
                  <a:srgbClr val="000000"/>
                </a:solidFill>
                <a:sym typeface="Calibri" pitchFamily="34" charset="0"/>
              </a:rPr>
              <a:t>مع </a:t>
            </a:r>
            <a:r>
              <a:rPr lang="ar-EG" dirty="0" smtClean="0">
                <a:solidFill>
                  <a:srgbClr val="000000"/>
                </a:solidFill>
                <a:sym typeface="Calibri" pitchFamily="34" charset="0"/>
              </a:rPr>
              <a:t>الحالات </a:t>
            </a:r>
            <a:r>
              <a:rPr lang="ar-EG" b="1" dirty="0" smtClean="0">
                <a:solidFill>
                  <a:srgbClr val="000000"/>
                </a:solidFill>
                <a:sym typeface="Calibri" pitchFamily="34" charset="0"/>
              </a:rPr>
              <a:t>منخفضة المخاطر</a:t>
            </a:r>
          </a:p>
          <a:p>
            <a:pPr algn="r" rtl="1" eaLnBrk="1" hangingPunct="1">
              <a:buFontTx/>
              <a:buChar char="•"/>
            </a:pPr>
            <a:r>
              <a:rPr lang="ar-EG" b="1" dirty="0" smtClean="0">
                <a:solidFill>
                  <a:srgbClr val="000000"/>
                </a:solidFill>
                <a:sym typeface="Calibri" pitchFamily="34" charset="0"/>
              </a:rPr>
              <a:t>يجب</a:t>
            </a:r>
            <a:r>
              <a:rPr lang="ar-EG" dirty="0" smtClean="0">
                <a:solidFill>
                  <a:srgbClr val="000000"/>
                </a:solidFill>
                <a:sym typeface="Calibri" pitchFamily="34" charset="0"/>
              </a:rPr>
              <a:t> الابتعاد عن </a:t>
            </a:r>
            <a:r>
              <a:rPr lang="ar-EG" b="1" dirty="0" smtClean="0">
                <a:solidFill>
                  <a:srgbClr val="000000"/>
                </a:solidFill>
                <a:sym typeface="Calibri" pitchFamily="34" charset="0"/>
              </a:rPr>
              <a:t>الهيمنة والتجنب والتكيف</a:t>
            </a:r>
            <a:r>
              <a:rPr lang="ar-EG" dirty="0" smtClean="0">
                <a:solidFill>
                  <a:srgbClr val="000000"/>
                </a:solidFill>
                <a:sym typeface="Calibri" pitchFamily="34" charset="0"/>
              </a:rPr>
              <a:t> فهي إستراتيجيات تؤدي إلى تدمير العلاقات ولن تضمن الحفاظ على حقوق الأطفال. </a:t>
            </a:r>
          </a:p>
        </p:txBody>
      </p:sp>
    </p:spTree>
    <p:extLst>
      <p:ext uri="{BB962C8B-B14F-4D97-AF65-F5344CB8AC3E}">
        <p14:creationId xmlns:p14="http://schemas.microsoft.com/office/powerpoint/2010/main" val="16769122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378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56948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p>
            <a:pPr algn="ctr" rtl="1" eaLnBrk="1" hangingPunct="1">
              <a:buSzPct val="100000"/>
            </a:pPr>
            <a:r>
              <a:rPr lang="ar-EG" cap="none" dirty="0" smtClean="0">
                <a:solidFill>
                  <a:schemeClr val="tx1"/>
                </a:solidFill>
                <a:sym typeface="Calibri" pitchFamily="34" charset="0"/>
              </a:rPr>
              <a:t>الجلسة2: التمرين 2</a:t>
            </a:r>
          </a:p>
        </p:txBody>
      </p:sp>
      <p:sp>
        <p:nvSpPr>
          <p:cNvPr id="27651" name="Text Placeholder 2"/>
          <p:cNvSpPr>
            <a:spLocks noGrp="1"/>
          </p:cNvSpPr>
          <p:nvPr>
            <p:ph type="body" idx="1"/>
          </p:nvPr>
        </p:nvSpPr>
        <p:spPr>
          <a:xfrm>
            <a:off x="722313" y="2906713"/>
            <a:ext cx="7772400" cy="1500187"/>
          </a:xfrm>
        </p:spPr>
        <p:txBody>
          <a:bodyPr/>
          <a:lstStyle/>
          <a:p>
            <a:pPr algn="ctr" rtl="1" eaLnBrk="1" hangingPunct="1"/>
            <a:r>
              <a:rPr lang="ar-EG" sz="4000" b="1" dirty="0" smtClean="0">
                <a:sym typeface="Calibri" pitchFamily="34" charset="0"/>
              </a:rPr>
              <a:t>الدعوة</a:t>
            </a:r>
          </a:p>
          <a:p>
            <a:pPr algn="ctr" rtl="1" eaLnBrk="1" hangingPunct="1"/>
            <a:endParaRPr lang="ar-EG" sz="1600" b="1" dirty="0" smtClean="0">
              <a:sym typeface="Calibri" pitchFamily="34" charset="0"/>
            </a:endParaRPr>
          </a:p>
        </p:txBody>
      </p:sp>
    </p:spTree>
    <p:extLst>
      <p:ext uri="{BB962C8B-B14F-4D97-AF65-F5344CB8AC3E}">
        <p14:creationId xmlns:p14="http://schemas.microsoft.com/office/powerpoint/2010/main" val="31849079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44700" y="873150"/>
            <a:ext cx="7777163" cy="720725"/>
          </a:xfrm>
        </p:spPr>
        <p:txBody>
          <a:bodyPr/>
          <a:lstStyle/>
          <a:p>
            <a:pPr algn="r" rtl="1" eaLnBrk="1" hangingPunct="1">
              <a:buSzPct val="100000"/>
            </a:pPr>
            <a:r>
              <a:rPr lang="ar-EG" b="1" smtClean="0">
                <a:solidFill>
                  <a:srgbClr val="000000"/>
                </a:solidFill>
                <a:sym typeface="Calibri" pitchFamily="34" charset="0"/>
              </a:rPr>
              <a:t>الدعوة</a:t>
            </a:r>
          </a:p>
        </p:txBody>
      </p:sp>
      <p:sp>
        <p:nvSpPr>
          <p:cNvPr id="25603" name="Content Placeholder 2"/>
          <p:cNvSpPr>
            <a:spLocks noGrp="1"/>
          </p:cNvSpPr>
          <p:nvPr>
            <p:ph idx="1"/>
          </p:nvPr>
        </p:nvSpPr>
        <p:spPr>
          <a:xfrm>
            <a:off x="611560" y="1736750"/>
            <a:ext cx="8210303" cy="4392612"/>
          </a:xfrm>
        </p:spPr>
        <p:txBody>
          <a:bodyPr/>
          <a:lstStyle/>
          <a:p>
            <a:pPr algn="r" rtl="1" eaLnBrk="1" hangingPunct="1">
              <a:buFontTx/>
              <a:buChar char="•"/>
            </a:pPr>
            <a:r>
              <a:rPr lang="ar-EG" dirty="0" smtClean="0">
                <a:solidFill>
                  <a:srgbClr val="000000"/>
                </a:solidFill>
                <a:sym typeface="Calibri" pitchFamily="34" charset="0"/>
              </a:rPr>
              <a:t>تتضمن الدعوة المتعلقة بإدارة الحالات </a:t>
            </a:r>
            <a:r>
              <a:rPr lang="ar-EG" b="1" dirty="0" smtClean="0">
                <a:solidFill>
                  <a:srgbClr val="000000"/>
                </a:solidFill>
                <a:sym typeface="Calibri" pitchFamily="34" charset="0"/>
              </a:rPr>
              <a:t>التصرف بالنيابة عن </a:t>
            </a:r>
            <a:r>
              <a:rPr lang="ar-EG" dirty="0" smtClean="0">
                <a:solidFill>
                  <a:srgbClr val="000000"/>
                </a:solidFill>
                <a:sym typeface="Calibri" pitchFamily="34" charset="0"/>
              </a:rPr>
              <a:t>طفل وأسرة لمساعدتهما في </a:t>
            </a:r>
            <a:r>
              <a:rPr lang="ar-EG" b="1" dirty="0" smtClean="0">
                <a:solidFill>
                  <a:srgbClr val="000000"/>
                </a:solidFill>
                <a:sym typeface="Calibri" pitchFamily="34" charset="0"/>
              </a:rPr>
              <a:t>الوصول إلى الخدمات والموارد اللازمة</a:t>
            </a:r>
            <a:r>
              <a:rPr lang="ar-EG" dirty="0" smtClean="0">
                <a:solidFill>
                  <a:srgbClr val="000000"/>
                </a:solidFill>
                <a:sym typeface="Calibri" pitchFamily="34" charset="0"/>
              </a:rPr>
              <a:t> (على النحو المبين في خطة الحالة) أو إحداث </a:t>
            </a:r>
            <a:r>
              <a:rPr lang="ar-EG" b="1" dirty="0" smtClean="0">
                <a:solidFill>
                  <a:srgbClr val="000000"/>
                </a:solidFill>
                <a:sym typeface="Calibri" pitchFamily="34" charset="0"/>
              </a:rPr>
              <a:t>تغيير إيجابي </a:t>
            </a:r>
            <a:r>
              <a:rPr lang="ar-EG" dirty="0" smtClean="0">
                <a:solidFill>
                  <a:srgbClr val="000000"/>
                </a:solidFill>
                <a:sym typeface="Calibri" pitchFamily="34" charset="0"/>
              </a:rPr>
              <a:t>في حياتهم. </a:t>
            </a:r>
          </a:p>
          <a:p>
            <a:pPr algn="r" rtl="1" eaLnBrk="1" hangingPunct="1">
              <a:buSzPct val="100000"/>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نحن نعمل مع الأطفال والأسر الأكثر تهميشًا ممن يمكنهم الاستفادة من قيام أخصائيي الحالات بالدفاع عن حقوقهم نيابة عنهم.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يجب تضمين الأطفال والأسر في الدعوة (حسب مقتضى الحال) لزيادة ثقتهم </a:t>
            </a:r>
            <a:r>
              <a:rPr lang="ar-EG" dirty="0" smtClean="0">
                <a:solidFill>
                  <a:srgbClr val="000000"/>
                </a:solidFill>
                <a:sym typeface="Calibri" pitchFamily="34" charset="0"/>
              </a:rPr>
              <a:t/>
            </a:r>
            <a:br>
              <a:rPr lang="ar-EG" dirty="0" smtClean="0">
                <a:solidFill>
                  <a:srgbClr val="000000"/>
                </a:solidFill>
                <a:sym typeface="Calibri" pitchFamily="34" charset="0"/>
              </a:rPr>
            </a:br>
            <a:r>
              <a:rPr lang="ar-EG" dirty="0" smtClean="0">
                <a:solidFill>
                  <a:srgbClr val="000000"/>
                </a:solidFill>
                <a:sym typeface="Calibri" pitchFamily="34" charset="0"/>
              </a:rPr>
              <a:t>في </a:t>
            </a:r>
            <a:r>
              <a:rPr lang="ar-EG" dirty="0" smtClean="0">
                <a:solidFill>
                  <a:srgbClr val="000000"/>
                </a:solidFill>
                <a:sym typeface="Calibri" pitchFamily="34" charset="0"/>
              </a:rPr>
              <a:t>التحدث عن أحوالهم فيما بعد. </a:t>
            </a:r>
          </a:p>
        </p:txBody>
      </p:sp>
    </p:spTree>
    <p:extLst>
      <p:ext uri="{BB962C8B-B14F-4D97-AF65-F5344CB8AC3E}">
        <p14:creationId xmlns:p14="http://schemas.microsoft.com/office/powerpoint/2010/main" val="18233023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044700" y="836613"/>
            <a:ext cx="7777163" cy="720725"/>
          </a:xfrm>
        </p:spPr>
        <p:txBody>
          <a:bodyPr/>
          <a:lstStyle/>
          <a:p>
            <a:pPr algn="r" rtl="1" eaLnBrk="1" hangingPunct="1">
              <a:buSzPct val="100000"/>
            </a:pPr>
            <a:r>
              <a:rPr lang="ar-EG" b="1" smtClean="0">
                <a:solidFill>
                  <a:srgbClr val="000000"/>
                </a:solidFill>
                <a:sym typeface="Calibri" pitchFamily="34" charset="0"/>
              </a:rPr>
              <a:t>أنشطة الدعوة لأخصائيي الحالات</a:t>
            </a:r>
          </a:p>
        </p:txBody>
      </p:sp>
      <p:sp>
        <p:nvSpPr>
          <p:cNvPr id="29699" name="Content Placeholder 2"/>
          <p:cNvSpPr>
            <a:spLocks noGrp="1"/>
          </p:cNvSpPr>
          <p:nvPr>
            <p:ph idx="1"/>
          </p:nvPr>
        </p:nvSpPr>
        <p:spPr>
          <a:xfrm>
            <a:off x="108075" y="1700213"/>
            <a:ext cx="8713788" cy="4392612"/>
          </a:xfrm>
        </p:spPr>
        <p:txBody>
          <a:bodyPr/>
          <a:lstStyle/>
          <a:p>
            <a:pPr algn="r" rtl="1" eaLnBrk="1" hangingPunct="1">
              <a:buFontTx/>
              <a:buChar char="•"/>
            </a:pPr>
            <a:r>
              <a:rPr lang="ar-EG" b="1" dirty="0" smtClean="0">
                <a:solidFill>
                  <a:srgbClr val="000000"/>
                </a:solidFill>
                <a:sym typeface="Calibri" pitchFamily="34" charset="0"/>
              </a:rPr>
              <a:t>تمثيل حالة </a:t>
            </a:r>
            <a:r>
              <a:rPr lang="ar-EG" dirty="0" smtClean="0">
                <a:solidFill>
                  <a:srgbClr val="000000"/>
                </a:solidFill>
                <a:sym typeface="Calibri" pitchFamily="34" charset="0"/>
              </a:rPr>
              <a:t>أمام المسؤولين </a:t>
            </a:r>
          </a:p>
          <a:p>
            <a:pPr lvl="1" algn="r" rtl="1" eaLnBrk="1" hangingPunct="1"/>
            <a:r>
              <a:rPr lang="ar-EG" dirty="0" smtClean="0">
                <a:solidFill>
                  <a:srgbClr val="000000"/>
                </a:solidFill>
                <a:sym typeface="Calibri" pitchFamily="34" charset="0"/>
              </a:rPr>
              <a:t>بطريقة تساعدهم على فهم وجهة نظر الطفل/الأسرة أو الاحتياجات الفردية/الإضافية بشكل أفضل. </a:t>
            </a:r>
          </a:p>
          <a:p>
            <a:pPr lvl="1" algn="r" rtl="1" eaLnBrk="1" hangingPunct="1"/>
            <a:r>
              <a:rPr lang="ar-EG" dirty="0" smtClean="0">
                <a:solidFill>
                  <a:srgbClr val="000000"/>
                </a:solidFill>
                <a:sym typeface="Calibri" pitchFamily="34" charset="0"/>
              </a:rPr>
              <a:t>وتلبية هذه الاحتياجات. </a:t>
            </a:r>
          </a:p>
          <a:p>
            <a:pPr algn="r" rtl="1" eaLnBrk="1" hangingPunct="1">
              <a:buFontTx/>
              <a:buChar char="•"/>
            </a:pPr>
            <a:r>
              <a:rPr lang="ar-EG" dirty="0" smtClean="0">
                <a:solidFill>
                  <a:srgbClr val="000000"/>
                </a:solidFill>
                <a:sym typeface="Calibri" pitchFamily="34" charset="0"/>
              </a:rPr>
              <a:t>الإسهام </a:t>
            </a:r>
            <a:r>
              <a:rPr lang="ar-EG" dirty="0" smtClean="0">
                <a:solidFill>
                  <a:srgbClr val="000000"/>
                </a:solidFill>
                <a:sym typeface="Calibri" pitchFamily="34" charset="0"/>
              </a:rPr>
              <a:t>في توصيل </a:t>
            </a:r>
            <a:r>
              <a:rPr lang="ar-EG" dirty="0" smtClean="0">
                <a:solidFill>
                  <a:srgbClr val="000000"/>
                </a:solidFill>
                <a:sym typeface="Calibri" pitchFamily="34" charset="0"/>
              </a:rPr>
              <a:t>صوت الطفل/الأسرة للمسؤولين، وخاصةً عندما يكونوا في حالة عجز أو مواقف مشابهة/أو يجدون صعوبة في التعبير عن أنفسهم.</a:t>
            </a:r>
          </a:p>
          <a:p>
            <a:pPr algn="r" rtl="1" eaLnBrk="1" hangingPunct="1">
              <a:buFontTx/>
              <a:buChar char="•"/>
            </a:pPr>
            <a:r>
              <a:rPr lang="ar-EG" b="1" dirty="0" smtClean="0">
                <a:solidFill>
                  <a:srgbClr val="000000"/>
                </a:solidFill>
                <a:sym typeface="Calibri" pitchFamily="34" charset="0"/>
              </a:rPr>
              <a:t>التفاوض</a:t>
            </a:r>
            <a:r>
              <a:rPr lang="ar-EG" dirty="0" smtClean="0">
                <a:solidFill>
                  <a:srgbClr val="000000"/>
                </a:solidFill>
                <a:sym typeface="Calibri" pitchFamily="34" charset="0"/>
              </a:rPr>
              <a:t> نيابة عن الطفل والأسرة. </a:t>
            </a:r>
          </a:p>
          <a:p>
            <a:pPr algn="r" rtl="1" eaLnBrk="1" hangingPunct="1">
              <a:buFontTx/>
              <a:buChar char="•"/>
            </a:pPr>
            <a:r>
              <a:rPr lang="ar-EG" dirty="0" smtClean="0">
                <a:solidFill>
                  <a:srgbClr val="000000"/>
                </a:solidFill>
                <a:sym typeface="Calibri" pitchFamily="34" charset="0"/>
              </a:rPr>
              <a:t>التأكد من </a:t>
            </a:r>
            <a:r>
              <a:rPr lang="ar-EG" b="1" dirty="0" smtClean="0">
                <a:solidFill>
                  <a:srgbClr val="000000"/>
                </a:solidFill>
                <a:sym typeface="Calibri" pitchFamily="34" charset="0"/>
              </a:rPr>
              <a:t>توافر المعلومات</a:t>
            </a:r>
            <a:r>
              <a:rPr lang="ar-EG" dirty="0" smtClean="0">
                <a:solidFill>
                  <a:srgbClr val="000000"/>
                </a:solidFill>
                <a:sym typeface="Calibri" pitchFamily="34" charset="0"/>
              </a:rPr>
              <a:t> بحيث يمكن للأطفال والعائلات اتخاذ قرارات مستنيرة. </a:t>
            </a:r>
          </a:p>
          <a:p>
            <a:pPr algn="r" rtl="1" eaLnBrk="1" hangingPunct="1">
              <a:buFontTx/>
              <a:buChar char="•"/>
            </a:pPr>
            <a:r>
              <a:rPr lang="ar-EG" dirty="0" smtClean="0">
                <a:solidFill>
                  <a:srgbClr val="000000"/>
                </a:solidFill>
                <a:sym typeface="Calibri" pitchFamily="34" charset="0"/>
              </a:rPr>
              <a:t>العمل </a:t>
            </a:r>
            <a:r>
              <a:rPr lang="ar-EG" b="1" dirty="0" smtClean="0">
                <a:solidFill>
                  <a:srgbClr val="000000"/>
                </a:solidFill>
                <a:sym typeface="Calibri" pitchFamily="34" charset="0"/>
              </a:rPr>
              <a:t>كدليل عبر </a:t>
            </a:r>
            <a:r>
              <a:rPr lang="ar-EG" dirty="0" smtClean="0">
                <a:solidFill>
                  <a:srgbClr val="000000"/>
                </a:solidFill>
                <a:sym typeface="Calibri" pitchFamily="34" charset="0"/>
              </a:rPr>
              <a:t>نظام </a:t>
            </a:r>
            <a:r>
              <a:rPr lang="ar-EG" b="1" dirty="0" smtClean="0">
                <a:solidFill>
                  <a:srgbClr val="000000"/>
                </a:solidFill>
                <a:sym typeface="Calibri" pitchFamily="34" charset="0"/>
              </a:rPr>
              <a:t>معقد</a:t>
            </a:r>
            <a:r>
              <a:rPr lang="ar-EG" dirty="0" smtClean="0">
                <a:solidFill>
                  <a:srgbClr val="000000"/>
                </a:solidFill>
                <a:sym typeface="Calibri" pitchFamily="34" charset="0"/>
              </a:rPr>
              <a:t> للخدمات.</a:t>
            </a:r>
          </a:p>
        </p:txBody>
      </p:sp>
    </p:spTree>
    <p:extLst>
      <p:ext uri="{BB962C8B-B14F-4D97-AF65-F5344CB8AC3E}">
        <p14:creationId xmlns:p14="http://schemas.microsoft.com/office/powerpoint/2010/main" val="26636631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p>
            <a:pPr algn="ctr" rtl="1" eaLnBrk="1" hangingPunct="1">
              <a:buSzPct val="100000"/>
            </a:pPr>
            <a:r>
              <a:rPr lang="ar-EG" cap="none" dirty="0" smtClean="0">
                <a:solidFill>
                  <a:srgbClr val="000000"/>
                </a:solidFill>
                <a:sym typeface="Calibri" pitchFamily="34" charset="0"/>
              </a:rPr>
              <a:t>الجلسة1: التمرين </a:t>
            </a:r>
            <a:r>
              <a:rPr lang="ar-EG" cap="none" dirty="0" smtClean="0">
                <a:solidFill>
                  <a:srgbClr val="000000"/>
                </a:solidFill>
                <a:sym typeface="Calibri" pitchFamily="34" charset="0"/>
              </a:rPr>
              <a:t>2</a:t>
            </a:r>
            <a:endParaRPr lang="ar-EG" cap="none" dirty="0" smtClean="0">
              <a:solidFill>
                <a:srgbClr val="000000"/>
              </a:solidFill>
              <a:sym typeface="Calibri" pitchFamily="34" charset="0"/>
            </a:endParaRPr>
          </a:p>
        </p:txBody>
      </p:sp>
      <p:sp>
        <p:nvSpPr>
          <p:cNvPr id="10243" name="Text Placeholder 2"/>
          <p:cNvSpPr>
            <a:spLocks noGrp="1"/>
          </p:cNvSpPr>
          <p:nvPr>
            <p:ph type="body" idx="1"/>
          </p:nvPr>
        </p:nvSpPr>
        <p:spPr>
          <a:xfrm>
            <a:off x="722313" y="2906713"/>
            <a:ext cx="7772400" cy="1500187"/>
          </a:xfrm>
        </p:spPr>
        <p:txBody>
          <a:bodyPr/>
          <a:lstStyle/>
          <a:p>
            <a:pPr algn="ctr" rtl="1" eaLnBrk="1" hangingPunct="1"/>
            <a:r>
              <a:rPr lang="ar-EG" sz="4000" b="1" dirty="0" smtClean="0">
                <a:solidFill>
                  <a:srgbClr val="000000"/>
                </a:solidFill>
                <a:sym typeface="Calibri" pitchFamily="34" charset="0"/>
              </a:rPr>
              <a:t>تطوير آليات </a:t>
            </a:r>
            <a:r>
              <a:rPr lang="ar-EG" sz="4000" b="1" dirty="0" smtClean="0">
                <a:solidFill>
                  <a:srgbClr val="000000"/>
                </a:solidFill>
                <a:sym typeface="Calibri" pitchFamily="34" charset="0"/>
              </a:rPr>
              <a:t>الإحالة</a:t>
            </a:r>
          </a:p>
          <a:p>
            <a:pPr algn="ctr" rtl="1" eaLnBrk="1" hangingPunct="1"/>
            <a:endParaRPr lang="ar-EG" sz="1200" b="1" dirty="0" smtClean="0">
              <a:solidFill>
                <a:srgbClr val="000000"/>
              </a:solidFill>
              <a:sym typeface="Calibri" pitchFamily="34" charset="0"/>
            </a:endParaRPr>
          </a:p>
        </p:txBody>
      </p:sp>
    </p:spTree>
    <p:extLst>
      <p:ext uri="{BB962C8B-B14F-4D97-AF65-F5344CB8AC3E}">
        <p14:creationId xmlns:p14="http://schemas.microsoft.com/office/powerpoint/2010/main" val="27340406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116137" y="836613"/>
            <a:ext cx="7713405" cy="720725"/>
          </a:xfrm>
        </p:spPr>
        <p:txBody>
          <a:bodyPr/>
          <a:lstStyle/>
          <a:p>
            <a:pPr algn="r" rtl="1" eaLnBrk="1" hangingPunct="1">
              <a:buSzPct val="100000"/>
            </a:pPr>
            <a:r>
              <a:rPr lang="ar-EG" b="1" u="sng" smtClean="0">
                <a:solidFill>
                  <a:srgbClr val="000000"/>
                </a:solidFill>
                <a:sym typeface="Calibri" pitchFamily="34" charset="0"/>
              </a:rPr>
              <a:t>نشاط الدعوة</a:t>
            </a:r>
            <a:r>
              <a:rPr lang="ar-EG" b="1" smtClean="0">
                <a:solidFill>
                  <a:srgbClr val="000000"/>
                </a:solidFill>
                <a:sym typeface="Calibri" pitchFamily="34" charset="0"/>
              </a:rPr>
              <a:t>: تمثيل حالة أمام المسؤولين</a:t>
            </a:r>
          </a:p>
        </p:txBody>
      </p:sp>
      <p:sp>
        <p:nvSpPr>
          <p:cNvPr id="3" name="Content Placeholder 2"/>
          <p:cNvSpPr>
            <a:spLocks noGrp="1"/>
          </p:cNvSpPr>
          <p:nvPr>
            <p:ph idx="1"/>
          </p:nvPr>
        </p:nvSpPr>
        <p:spPr>
          <a:xfrm>
            <a:off x="179512" y="1700213"/>
            <a:ext cx="8642351" cy="4392612"/>
          </a:xfrm>
        </p:spPr>
        <p:txBody>
          <a:bodyPr/>
          <a:lstStyle/>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لديك </a:t>
            </a:r>
            <a:r>
              <a:rPr lang="ar-EG" b="1" dirty="0" smtClean="0">
                <a:solidFill>
                  <a:srgbClr val="000000"/>
                </a:solidFill>
                <a:sym typeface="Calibri" pitchFamily="34" charset="0"/>
              </a:rPr>
              <a:t>دقيقتان</a:t>
            </a:r>
            <a:r>
              <a:rPr lang="ar-EG" dirty="0" smtClean="0">
                <a:solidFill>
                  <a:srgbClr val="000000"/>
                </a:solidFill>
                <a:sym typeface="Calibri" pitchFamily="34" charset="0"/>
              </a:rPr>
              <a:t> إما مع:</a:t>
            </a:r>
          </a:p>
          <a:p>
            <a:pPr algn="r" rtl="1" eaLnBrk="1" hangingPunct="1">
              <a:buFontTx/>
              <a:buChar char="•"/>
            </a:pPr>
            <a:r>
              <a:rPr lang="ar-EG" dirty="0" smtClean="0">
                <a:solidFill>
                  <a:srgbClr val="000000"/>
                </a:solidFill>
                <a:sym typeface="Calibri" pitchFamily="34" charset="0"/>
              </a:rPr>
              <a:t>مقدم الخدمة </a:t>
            </a:r>
          </a:p>
          <a:p>
            <a:pPr algn="r" rtl="1" eaLnBrk="1" hangingPunct="1">
              <a:buFontTx/>
              <a:buChar char="•"/>
            </a:pPr>
            <a:r>
              <a:rPr lang="ar-EG" dirty="0" smtClean="0">
                <a:solidFill>
                  <a:srgbClr val="000000"/>
                </a:solidFill>
                <a:sym typeface="Calibri" pitchFamily="34" charset="0"/>
              </a:rPr>
              <a:t>أو أحد أفراد المجتمع</a:t>
            </a:r>
          </a:p>
          <a:p>
            <a:pPr algn="r" rtl="1" eaLnBrk="1" hangingPunct="1">
              <a:buSzPct val="100000"/>
            </a:pPr>
            <a:endParaRPr lang="ar-EG" dirty="0" smtClean="0">
              <a:solidFill>
                <a:srgbClr val="000000"/>
              </a:solidFill>
              <a:sym typeface="Calibri" pitchFamily="34" charset="0"/>
            </a:endParaRPr>
          </a:p>
          <a:p>
            <a:pPr algn="r" rtl="1" eaLnBrk="1" hangingPunct="1">
              <a:buSzPct val="100000"/>
            </a:pPr>
            <a:r>
              <a:rPr lang="ar-EG" dirty="0" smtClean="0">
                <a:solidFill>
                  <a:srgbClr val="000000"/>
                </a:solidFill>
                <a:sym typeface="Calibri" pitchFamily="34" charset="0"/>
              </a:rPr>
              <a:t>لإقناعهم بهدف دعوتك. </a:t>
            </a:r>
          </a:p>
          <a:p>
            <a:pPr algn="r" rtl="1" eaLnBrk="1" hangingPunct="1">
              <a:buSzPct val="100000"/>
            </a:pPr>
            <a:endParaRPr lang="ar-EG" dirty="0" smtClean="0">
              <a:solidFill>
                <a:srgbClr val="000000"/>
              </a:solidFill>
              <a:sym typeface="Calibri" pitchFamily="34" charset="0"/>
            </a:endParaRPr>
          </a:p>
          <a:p>
            <a:pPr algn="r" rtl="1" eaLnBrk="1" hangingPunct="1">
              <a:buFontTx/>
              <a:buChar char="•"/>
            </a:pPr>
            <a:r>
              <a:rPr lang="ar-EG" b="1" dirty="0" smtClean="0">
                <a:solidFill>
                  <a:srgbClr val="000000"/>
                </a:solidFill>
                <a:sym typeface="Calibri" pitchFamily="34" charset="0"/>
              </a:rPr>
              <a:t>حدد: </a:t>
            </a:r>
            <a:r>
              <a:rPr lang="ar-EG" dirty="0" smtClean="0">
                <a:solidFill>
                  <a:srgbClr val="000000"/>
                </a:solidFill>
                <a:sym typeface="Calibri" pitchFamily="34" charset="0"/>
              </a:rPr>
              <a:t>ما هو هدفك؟ ما هو الشيء الوحيد الذي تريده منهم بالفعل؟ ما هو الهدف منها؟</a:t>
            </a:r>
          </a:p>
          <a:p>
            <a:pPr algn="r" rtl="1" eaLnBrk="1" hangingPunct="1">
              <a:buFontTx/>
              <a:buChar char="•"/>
            </a:pPr>
            <a:r>
              <a:rPr lang="ar-EG" b="1" dirty="0" smtClean="0">
                <a:solidFill>
                  <a:srgbClr val="000000"/>
                </a:solidFill>
                <a:sym typeface="Calibri" pitchFamily="34" charset="0"/>
              </a:rPr>
              <a:t>رشح</a:t>
            </a:r>
            <a:r>
              <a:rPr lang="ar-EG" dirty="0" smtClean="0">
                <a:solidFill>
                  <a:srgbClr val="000000"/>
                </a:solidFill>
                <a:sym typeface="Calibri" pitchFamily="34" charset="0"/>
              </a:rPr>
              <a:t> شخصًا واحدًا لتسليم رسالة الدعوة.</a:t>
            </a:r>
          </a:p>
          <a:p>
            <a:pPr algn="r" rtl="1" eaLnBrk="1" hangingPunct="1">
              <a:buSzPct val="100000"/>
            </a:pPr>
            <a:endParaRPr lang="ar-EG" dirty="0" smtClean="0">
              <a:solidFill>
                <a:srgbClr val="000000"/>
              </a:solidFill>
              <a:sym typeface="Calibri" pitchFamily="34" charset="0"/>
            </a:endParaRPr>
          </a:p>
        </p:txBody>
      </p:sp>
    </p:spTree>
    <p:extLst>
      <p:ext uri="{BB962C8B-B14F-4D97-AF65-F5344CB8AC3E}">
        <p14:creationId xmlns:p14="http://schemas.microsoft.com/office/powerpoint/2010/main" val="21484435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044575" y="692150"/>
            <a:ext cx="7777163" cy="720725"/>
          </a:xfrm>
        </p:spPr>
        <p:txBody>
          <a:bodyPr/>
          <a:lstStyle/>
          <a:p>
            <a:pPr algn="r" rtl="1" eaLnBrk="1" hangingPunct="1">
              <a:buSzPct val="100000"/>
            </a:pPr>
            <a:r>
              <a:rPr lang="ar-EG" b="1" smtClean="0">
                <a:solidFill>
                  <a:schemeClr val="tx1"/>
                </a:solidFill>
                <a:sym typeface="Calibri" pitchFamily="34" charset="0"/>
              </a:rPr>
              <a:t>نقاط التعلم الرئيسية</a:t>
            </a:r>
          </a:p>
        </p:txBody>
      </p:sp>
      <p:sp>
        <p:nvSpPr>
          <p:cNvPr id="3" name="Content Placeholder 2"/>
          <p:cNvSpPr>
            <a:spLocks noGrp="1"/>
          </p:cNvSpPr>
          <p:nvPr>
            <p:ph idx="1"/>
          </p:nvPr>
        </p:nvSpPr>
        <p:spPr>
          <a:xfrm>
            <a:off x="250825" y="1484313"/>
            <a:ext cx="8570913" cy="4392612"/>
          </a:xfrm>
        </p:spPr>
        <p:txBody>
          <a:bodyPr/>
          <a:lstStyle/>
          <a:p>
            <a:pPr marL="0" indent="0" algn="r" rtl="1" eaLnBrk="1" hangingPunct="1"/>
            <a:r>
              <a:rPr lang="ar-EG" dirty="0" smtClean="0">
                <a:sym typeface="Calibri" pitchFamily="34" charset="0"/>
              </a:rPr>
              <a:t>ربما تحتوي الدعوة الخاصة بالحالة على: </a:t>
            </a:r>
          </a:p>
          <a:p>
            <a:pPr marL="0" indent="0" algn="r" rtl="1" eaLnBrk="1" hangingPunct="1"/>
            <a:endParaRPr lang="ar-EG" dirty="0" smtClean="0">
              <a:sym typeface="Calibri" pitchFamily="34" charset="0"/>
            </a:endParaRPr>
          </a:p>
          <a:p>
            <a:pPr marL="342000" indent="-342000" algn="r" rtl="1" eaLnBrk="1" hangingPunct="1">
              <a:buFontTx/>
              <a:buChar char="•"/>
            </a:pPr>
            <a:r>
              <a:rPr lang="ar-EG" b="1" dirty="0" smtClean="0">
                <a:sym typeface="Calibri" pitchFamily="34" charset="0"/>
              </a:rPr>
              <a:t>التصرف بالنيابة عن </a:t>
            </a:r>
            <a:r>
              <a:rPr lang="ar-EG" dirty="0" smtClean="0">
                <a:sym typeface="Calibri" pitchFamily="34" charset="0"/>
              </a:rPr>
              <a:t>الطفل والأسرة</a:t>
            </a:r>
          </a:p>
          <a:p>
            <a:pPr marL="342000" indent="-342000" algn="r" rtl="1" eaLnBrk="1" hangingPunct="1">
              <a:buFontTx/>
              <a:buChar char="•"/>
            </a:pPr>
            <a:r>
              <a:rPr lang="ar-EG" dirty="0" smtClean="0">
                <a:sym typeface="Calibri" pitchFamily="34" charset="0"/>
              </a:rPr>
              <a:t>المساعدة في </a:t>
            </a:r>
            <a:r>
              <a:rPr lang="ar-EG" b="1" dirty="0" smtClean="0">
                <a:sym typeface="Calibri" pitchFamily="34" charset="0"/>
              </a:rPr>
              <a:t>في الوصول للموارد أو الخدمات </a:t>
            </a:r>
            <a:r>
              <a:rPr lang="ar-EG" dirty="0" smtClean="0">
                <a:sym typeface="Calibri" pitchFamily="34" charset="0"/>
              </a:rPr>
              <a:t>أو </a:t>
            </a:r>
            <a:r>
              <a:rPr lang="ar-EG" b="1" dirty="0" smtClean="0">
                <a:sym typeface="Calibri" pitchFamily="34" charset="0"/>
              </a:rPr>
              <a:t>تحقيق تغيير إيجابي </a:t>
            </a:r>
            <a:r>
              <a:rPr lang="ar-EG" b="1" dirty="0" smtClean="0">
                <a:sym typeface="Calibri" pitchFamily="34" charset="0"/>
              </a:rPr>
              <a:t/>
            </a:r>
            <a:br>
              <a:rPr lang="ar-EG" b="1" dirty="0" smtClean="0">
                <a:sym typeface="Calibri" pitchFamily="34" charset="0"/>
              </a:rPr>
            </a:br>
            <a:r>
              <a:rPr lang="ar-EG" dirty="0" smtClean="0">
                <a:sym typeface="Calibri" pitchFamily="34" charset="0"/>
              </a:rPr>
              <a:t>(</a:t>
            </a:r>
            <a:r>
              <a:rPr lang="ar-EG" dirty="0" smtClean="0">
                <a:sym typeface="Calibri" pitchFamily="34" charset="0"/>
              </a:rPr>
              <a:t>بما يتماشى مع خطط الحالة)</a:t>
            </a:r>
          </a:p>
          <a:p>
            <a:pPr marL="342000" indent="-342000" algn="r" rtl="1" eaLnBrk="1" hangingPunct="1">
              <a:buFontTx/>
              <a:buChar char="•"/>
            </a:pPr>
            <a:r>
              <a:rPr lang="ar-EG" dirty="0" smtClean="0">
                <a:sym typeface="Calibri" pitchFamily="34" charset="0"/>
              </a:rPr>
              <a:t>ربما تكون بحاجة إلى </a:t>
            </a:r>
            <a:r>
              <a:rPr lang="ar-EG" b="1" dirty="0" smtClean="0">
                <a:sym typeface="Calibri" pitchFamily="34" charset="0"/>
              </a:rPr>
              <a:t>توفير المعلومات والإرشاد والتفاوض </a:t>
            </a:r>
            <a:r>
              <a:rPr lang="ar-EG" dirty="0" smtClean="0">
                <a:sym typeface="Calibri" pitchFamily="34" charset="0"/>
              </a:rPr>
              <a:t>و</a:t>
            </a:r>
            <a:r>
              <a:rPr lang="ar-EG" b="1" dirty="0" smtClean="0">
                <a:sym typeface="Calibri" pitchFamily="34" charset="0"/>
              </a:rPr>
              <a:t>تمثيل حالة </a:t>
            </a:r>
            <a:r>
              <a:rPr lang="ar-EG" dirty="0" smtClean="0">
                <a:sym typeface="Calibri" pitchFamily="34" charset="0"/>
              </a:rPr>
              <a:t>بالنيابة عن الطفل والأسرة</a:t>
            </a:r>
          </a:p>
          <a:p>
            <a:pPr marL="0" indent="0" algn="r" rtl="1" eaLnBrk="1" hangingPunct="1">
              <a:buFontTx/>
              <a:buChar char="•"/>
            </a:pPr>
            <a:endParaRPr lang="ar-EG" dirty="0" smtClean="0">
              <a:sym typeface="Calibri" pitchFamily="34" charset="0"/>
            </a:endParaRPr>
          </a:p>
          <a:p>
            <a:pPr marL="342000" indent="-342000" algn="r" rtl="1" eaLnBrk="1" hangingPunct="1">
              <a:buFont typeface="Wingdings" pitchFamily="2" charset="2"/>
              <a:buChar char="ü"/>
            </a:pPr>
            <a:r>
              <a:rPr lang="ar-EG" dirty="0" smtClean="0">
                <a:sym typeface="Calibri" pitchFamily="34" charset="0"/>
              </a:rPr>
              <a:t>القيام بأنشطة الدعوة بعد أخذ </a:t>
            </a:r>
            <a:r>
              <a:rPr lang="ar-EG" b="1" dirty="0" smtClean="0">
                <a:sym typeface="Calibri" pitchFamily="34" charset="0"/>
              </a:rPr>
              <a:t>الموافقة.</a:t>
            </a:r>
          </a:p>
          <a:p>
            <a:pPr marL="342000" indent="-342000" algn="r" rtl="1" eaLnBrk="1" hangingPunct="1">
              <a:buFont typeface="Wingdings" pitchFamily="2" charset="2"/>
              <a:buChar char="ü"/>
            </a:pPr>
            <a:r>
              <a:rPr lang="ar-EG" dirty="0" smtClean="0">
                <a:sym typeface="Calibri" pitchFamily="34" charset="0"/>
              </a:rPr>
              <a:t>عندما تكون الفرصة متاحة ومناسبة، </a:t>
            </a:r>
            <a:r>
              <a:rPr lang="ar-EG" b="1" dirty="0" smtClean="0">
                <a:sym typeface="Calibri" pitchFamily="34" charset="0"/>
              </a:rPr>
              <a:t>قم بإشراك</a:t>
            </a:r>
            <a:r>
              <a:rPr lang="ar-EG" dirty="0" smtClean="0">
                <a:sym typeface="Calibri" pitchFamily="34" charset="0"/>
              </a:rPr>
              <a:t> الطفل/الأسرة </a:t>
            </a:r>
            <a:r>
              <a:rPr lang="ar-EG" b="1" dirty="0" smtClean="0">
                <a:sym typeface="Calibri" pitchFamily="34" charset="0"/>
              </a:rPr>
              <a:t>لزيادة القدرة على الدعوة الذاتية.</a:t>
            </a:r>
          </a:p>
        </p:txBody>
      </p:sp>
    </p:spTree>
    <p:extLst>
      <p:ext uri="{BB962C8B-B14F-4D97-AF65-F5344CB8AC3E}">
        <p14:creationId xmlns:p14="http://schemas.microsoft.com/office/powerpoint/2010/main" val="6493739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4403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81211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999" y="4460875"/>
            <a:ext cx="4027487" cy="1362075"/>
          </a:xfrm>
        </p:spPr>
        <p:txBody>
          <a:bodyPr/>
          <a:lstStyle/>
          <a:p>
            <a:pPr algn="r" rtl="1" eaLnBrk="1" hangingPunct="1">
              <a:buSzPct val="100000"/>
            </a:pPr>
            <a:r>
              <a:rPr lang="ar-EG" cap="none" smtClean="0">
                <a:solidFill>
                  <a:srgbClr val="000000"/>
                </a:solidFill>
                <a:sym typeface="Calibri" pitchFamily="34" charset="0"/>
              </a:rPr>
              <a:t>الجلسة2: التمرين 3</a:t>
            </a:r>
          </a:p>
        </p:txBody>
      </p:sp>
      <p:sp>
        <p:nvSpPr>
          <p:cNvPr id="39939" name="Text Placeholder 2"/>
          <p:cNvSpPr>
            <a:spLocks noGrp="1"/>
          </p:cNvSpPr>
          <p:nvPr>
            <p:ph type="body" idx="1"/>
          </p:nvPr>
        </p:nvSpPr>
        <p:spPr>
          <a:xfrm>
            <a:off x="395536" y="2781300"/>
            <a:ext cx="4171950" cy="1500188"/>
          </a:xfrm>
        </p:spPr>
        <p:txBody>
          <a:bodyPr/>
          <a:lstStyle/>
          <a:p>
            <a:pPr algn="r" rtl="1" eaLnBrk="1" hangingPunct="1"/>
            <a:r>
              <a:rPr lang="ar-EG" sz="4000" b="1" dirty="0" smtClean="0">
                <a:solidFill>
                  <a:srgbClr val="000000"/>
                </a:solidFill>
                <a:sym typeface="Calibri" pitchFamily="34" charset="0"/>
              </a:rPr>
              <a:t>الدعم العاطفي </a:t>
            </a:r>
            <a:r>
              <a:rPr lang="ar-EG" sz="4000" b="1" dirty="0" smtClean="0">
                <a:solidFill>
                  <a:srgbClr val="000000"/>
                </a:solidFill>
                <a:sym typeface="Calibri" pitchFamily="34" charset="0"/>
              </a:rPr>
              <a:t>الأساسي</a:t>
            </a:r>
          </a:p>
          <a:p>
            <a:pPr algn="r" rtl="1" eaLnBrk="1" hangingPunct="1"/>
            <a:endParaRPr lang="ar-EG" sz="4000" b="1" dirty="0" smtClean="0">
              <a:solidFill>
                <a:srgbClr val="000000"/>
              </a:solidFill>
              <a:sym typeface="Calibri" pitchFamily="34" charset="0"/>
            </a:endParaRPr>
          </a:p>
        </p:txBody>
      </p:sp>
      <p:pic>
        <p:nvPicPr>
          <p:cNvPr id="4506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765175"/>
            <a:ext cx="3838575"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076056" y="5548313"/>
            <a:ext cx="1253868" cy="246221"/>
          </a:xfrm>
          <a:prstGeom prst="rect">
            <a:avLst/>
          </a:prstGeom>
          <a:noFill/>
        </p:spPr>
        <p:txBody>
          <a:bodyPr wrap="none">
            <a:spAutoFit/>
          </a:bodyPr>
          <a:lstStyle>
            <a:lvl1pPr algn="l" rtl="0">
              <a:defRPr>
                <a:solidFill>
                  <a:schemeClr val="tx1"/>
                </a:solidFill>
                <a:latin typeface="Calibri" pitchFamily="34" charset="0"/>
              </a:defRPr>
            </a:lvl1pPr>
            <a:lvl2pPr marL="742950" indent="-285750" algn="l" rtl="0">
              <a:defRPr>
                <a:solidFill>
                  <a:schemeClr val="tx1"/>
                </a:solidFill>
                <a:latin typeface="Calibri" pitchFamily="34" charset="0"/>
              </a:defRPr>
            </a:lvl2pPr>
            <a:lvl3pPr marL="1143000" indent="-228600" algn="l" rtl="0">
              <a:defRPr>
                <a:solidFill>
                  <a:schemeClr val="tx1"/>
                </a:solidFill>
                <a:latin typeface="Calibri" pitchFamily="34" charset="0"/>
              </a:defRPr>
            </a:lvl3pPr>
            <a:lvl4pPr marL="1600200" indent="-228600" algn="l" rtl="0">
              <a:defRPr>
                <a:solidFill>
                  <a:schemeClr val="tx1"/>
                </a:solidFill>
                <a:latin typeface="Calibri" pitchFamily="34" charset="0"/>
              </a:defRPr>
            </a:lvl4pPr>
            <a:lvl5pPr marL="2057400" indent="-228600" algn="l" rtl="0">
              <a:defRPr>
                <a:solidFill>
                  <a:schemeClr val="tx1"/>
                </a:solidFill>
                <a:latin typeface="Calibri" pitchFamily="34" charset="0"/>
              </a:defRPr>
            </a:lvl5pPr>
            <a:lvl6pPr marL="2514600" indent="-228600" algn="l" rtl="0" fontAlgn="base">
              <a:spcBef>
                <a:spcPct val="0"/>
              </a:spcBef>
              <a:spcAft>
                <a:spcPct val="0"/>
              </a:spcAft>
              <a:defRPr>
                <a:solidFill>
                  <a:schemeClr val="tx1"/>
                </a:solidFill>
                <a:latin typeface="Calibri" pitchFamily="34" charset="0"/>
              </a:defRPr>
            </a:lvl6pPr>
            <a:lvl7pPr marL="2971800" indent="-228600" algn="l" rtl="0" fontAlgn="base">
              <a:spcBef>
                <a:spcPct val="0"/>
              </a:spcBef>
              <a:spcAft>
                <a:spcPct val="0"/>
              </a:spcAft>
              <a:defRPr>
                <a:solidFill>
                  <a:schemeClr val="tx1"/>
                </a:solidFill>
                <a:latin typeface="Calibri" pitchFamily="34" charset="0"/>
              </a:defRPr>
            </a:lvl7pPr>
            <a:lvl8pPr marL="3429000" indent="-228600" algn="l" rtl="0" fontAlgn="base">
              <a:spcBef>
                <a:spcPct val="0"/>
              </a:spcBef>
              <a:spcAft>
                <a:spcPct val="0"/>
              </a:spcAft>
              <a:defRPr>
                <a:solidFill>
                  <a:schemeClr val="tx1"/>
                </a:solidFill>
                <a:latin typeface="Calibri" pitchFamily="34" charset="0"/>
              </a:defRPr>
            </a:lvl8pPr>
            <a:lvl9pPr marL="3886200" indent="-228600" algn="l" rtl="0" fontAlgn="base">
              <a:spcBef>
                <a:spcPct val="0"/>
              </a:spcBef>
              <a:spcAft>
                <a:spcPct val="0"/>
              </a:spcAft>
              <a:defRPr>
                <a:solidFill>
                  <a:schemeClr val="tx1"/>
                </a:solidFill>
                <a:latin typeface="Calibri" pitchFamily="34" charset="0"/>
              </a:defRPr>
            </a:lvl9pPr>
          </a:lstStyle>
          <a:p>
            <a:pPr algn="r" rtl="1">
              <a:buSzPct val="100000"/>
            </a:pPr>
            <a:r>
              <a:rPr lang="ar-EG" sz="1000" dirty="0" smtClean="0">
                <a:solidFill>
                  <a:srgbClr val="FFFFFF"/>
                </a:solidFill>
                <a:cs typeface="Calibri" pitchFamily="34" charset="0"/>
                <a:sym typeface="Calibri" pitchFamily="34" charset="0"/>
              </a:rPr>
              <a:t>صورة: لجنة الإنقاذ الدولية</a:t>
            </a:r>
            <a:endParaRPr lang="ar-EG" sz="1000" dirty="0">
              <a:solidFill>
                <a:srgbClr val="FFFFFF"/>
              </a:solidFill>
              <a:cs typeface="Calibri" pitchFamily="34" charset="0"/>
              <a:sym typeface="Calibri" pitchFamily="34" charset="0"/>
            </a:endParaRPr>
          </a:p>
        </p:txBody>
      </p:sp>
    </p:spTree>
    <p:extLst>
      <p:ext uri="{BB962C8B-B14F-4D97-AF65-F5344CB8AC3E}">
        <p14:creationId xmlns:p14="http://schemas.microsoft.com/office/powerpoint/2010/main" val="34535571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604250" cy="5837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81218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044700" y="836613"/>
            <a:ext cx="7777163" cy="720725"/>
          </a:xfrm>
        </p:spPr>
        <p:txBody>
          <a:bodyPr/>
          <a:lstStyle/>
          <a:p>
            <a:pPr algn="r" rtl="1" eaLnBrk="1" hangingPunct="1">
              <a:buSzPct val="100000"/>
            </a:pPr>
            <a:r>
              <a:rPr lang="ar-EG" b="1" u="sng" dirty="0" smtClean="0">
                <a:solidFill>
                  <a:srgbClr val="000000"/>
                </a:solidFill>
                <a:sym typeface="Calibri" pitchFamily="34" charset="0"/>
              </a:rPr>
              <a:t>التعليم النموذج الممارسة </a:t>
            </a:r>
          </a:p>
        </p:txBody>
      </p:sp>
      <p:sp>
        <p:nvSpPr>
          <p:cNvPr id="3" name="Content Placeholder 2"/>
          <p:cNvSpPr>
            <a:spLocks noGrp="1"/>
          </p:cNvSpPr>
          <p:nvPr>
            <p:ph idx="1"/>
          </p:nvPr>
        </p:nvSpPr>
        <p:spPr>
          <a:xfrm>
            <a:off x="108075" y="1700213"/>
            <a:ext cx="8713788" cy="4392612"/>
          </a:xfrm>
        </p:spPr>
        <p:txBody>
          <a:bodyPr/>
          <a:lstStyle/>
          <a:p>
            <a:pPr marL="0" indent="0" algn="r" rtl="1" eaLnBrk="1" hangingPunct="1">
              <a:buSzPct val="100000"/>
            </a:pPr>
            <a:r>
              <a:rPr lang="ar-EG" b="1" dirty="0" smtClean="0">
                <a:solidFill>
                  <a:srgbClr val="000000"/>
                </a:solidFill>
                <a:sym typeface="Calibri" pitchFamily="34" charset="0"/>
              </a:rPr>
              <a:t>التعليم - </a:t>
            </a:r>
            <a:r>
              <a:rPr lang="ar-EG" dirty="0" smtClean="0">
                <a:solidFill>
                  <a:srgbClr val="000000"/>
                </a:solidFill>
                <a:sym typeface="Calibri" pitchFamily="34" charset="0"/>
              </a:rPr>
              <a:t>يصف الغرض من النشاط ويوضح كيفية تنفيذه.</a:t>
            </a:r>
          </a:p>
          <a:p>
            <a:pPr marL="0" indent="0" algn="r" rtl="1" eaLnBrk="1" hangingPunct="1">
              <a:buFont typeface="Calibri" pitchFamily="34" charset="0"/>
              <a:buAutoNum type="arabicPeriod"/>
            </a:pPr>
            <a:endParaRPr lang="ar-EG" dirty="0" smtClean="0">
              <a:solidFill>
                <a:srgbClr val="000000"/>
              </a:solidFill>
              <a:sym typeface="Calibri" pitchFamily="34" charset="0"/>
            </a:endParaRPr>
          </a:p>
          <a:p>
            <a:pPr marL="0" indent="0" algn="r" rtl="1" eaLnBrk="1" hangingPunct="1">
              <a:buSzPct val="100000"/>
            </a:pPr>
            <a:r>
              <a:rPr lang="ar-EG" b="1" dirty="0" smtClean="0">
                <a:solidFill>
                  <a:srgbClr val="000000"/>
                </a:solidFill>
                <a:sym typeface="Calibri" pitchFamily="34" charset="0"/>
              </a:rPr>
              <a:t>النموذج -</a:t>
            </a:r>
            <a:r>
              <a:rPr lang="ar-EG" dirty="0" smtClean="0">
                <a:solidFill>
                  <a:srgbClr val="000000"/>
                </a:solidFill>
                <a:sym typeface="Calibri" pitchFamily="34" charset="0"/>
              </a:rPr>
              <a:t> </a:t>
            </a:r>
            <a:r>
              <a:rPr lang="ar-EG" dirty="0" smtClean="0">
                <a:solidFill>
                  <a:srgbClr val="000000"/>
                </a:solidFill>
                <a:sym typeface="Calibri" pitchFamily="34" charset="0"/>
              </a:rPr>
              <a:t>الأسلوب الذي سينفذ به النشاط. يجب أن يكون لدى الطفل ومقدم الرعاية فرصة لمعرفة التنسيط الذي ستكون عليه العملية. </a:t>
            </a:r>
          </a:p>
          <a:p>
            <a:pPr marL="0" indent="0" algn="r" rtl="1" eaLnBrk="1" hangingPunct="1">
              <a:buFont typeface="Calibri" pitchFamily="34" charset="0"/>
              <a:buAutoNum type="arabicPeriod"/>
            </a:pPr>
            <a:endParaRPr lang="ar-EG" dirty="0" smtClean="0">
              <a:solidFill>
                <a:srgbClr val="000000"/>
              </a:solidFill>
              <a:sym typeface="Calibri" pitchFamily="34" charset="0"/>
            </a:endParaRPr>
          </a:p>
          <a:p>
            <a:pPr marL="0" indent="0" algn="r" rtl="1" eaLnBrk="1" hangingPunct="1">
              <a:buSzPct val="100000"/>
            </a:pPr>
            <a:r>
              <a:rPr lang="ar-EG" b="1" dirty="0" smtClean="0">
                <a:solidFill>
                  <a:srgbClr val="000000"/>
                </a:solidFill>
                <a:sym typeface="Calibri" pitchFamily="34" charset="0"/>
              </a:rPr>
              <a:t>الممارسة</a:t>
            </a:r>
            <a:r>
              <a:rPr lang="ar-EG" dirty="0" smtClean="0">
                <a:solidFill>
                  <a:srgbClr val="000000"/>
                </a:solidFill>
                <a:sym typeface="Calibri" pitchFamily="34" charset="0"/>
              </a:rPr>
              <a:t> </a:t>
            </a:r>
            <a:r>
              <a:rPr lang="ar-EG" b="1" dirty="0" smtClean="0">
                <a:solidFill>
                  <a:srgbClr val="000000"/>
                </a:solidFill>
                <a:sym typeface="Calibri" pitchFamily="34" charset="0"/>
              </a:rPr>
              <a:t>-</a:t>
            </a:r>
            <a:r>
              <a:rPr lang="ar-EG" dirty="0" smtClean="0">
                <a:solidFill>
                  <a:srgbClr val="000000"/>
                </a:solidFill>
                <a:sym typeface="Calibri" pitchFamily="34" charset="0"/>
              </a:rPr>
              <a:t> </a:t>
            </a:r>
            <a:r>
              <a:rPr lang="ar-EG" dirty="0" smtClean="0">
                <a:solidFill>
                  <a:srgbClr val="000000"/>
                </a:solidFill>
                <a:sym typeface="Calibri" pitchFamily="34" charset="0"/>
              </a:rPr>
              <a:t>يمارس مقدم الرعاية النشاط تحت إشراف أخصائي الحالة.</a:t>
            </a:r>
          </a:p>
          <a:p>
            <a:pPr marL="0" indent="0" algn="r" rtl="1" eaLnBrk="1" hangingPunct="1">
              <a:buFont typeface="Calibri" pitchFamily="34" charset="0"/>
              <a:buAutoNum type="arabicPeriod"/>
            </a:pPr>
            <a:endParaRPr lang="ar-EG" dirty="0" smtClean="0">
              <a:solidFill>
                <a:srgbClr val="000000"/>
              </a:solidFill>
              <a:sym typeface="Calibri" pitchFamily="34" charset="0"/>
            </a:endParaRPr>
          </a:p>
          <a:p>
            <a:pPr marL="0" indent="0" algn="r" rtl="1" eaLnBrk="1" hangingPunct="1">
              <a:buSzPct val="100000"/>
            </a:pPr>
            <a:r>
              <a:rPr lang="ar-EG" b="1" dirty="0" smtClean="0">
                <a:solidFill>
                  <a:srgbClr val="000000"/>
                </a:solidFill>
                <a:sym typeface="Calibri" pitchFamily="34" charset="0"/>
              </a:rPr>
              <a:t>التعقيبات - </a:t>
            </a:r>
            <a:r>
              <a:rPr lang="ar-EG" dirty="0" smtClean="0">
                <a:solidFill>
                  <a:srgbClr val="000000"/>
                </a:solidFill>
                <a:sym typeface="Calibri" pitchFamily="34" charset="0"/>
              </a:rPr>
              <a:t>يطلب أخصائي الحالة من مقدم الرعاية إبداء رأيه في مدى صعوبة/سهولة العملية، وذلك حتى يتمكن من تقديم تعقيبات. </a:t>
            </a:r>
          </a:p>
          <a:p>
            <a:pPr marL="0" indent="0" algn="r" rtl="1" eaLnBrk="1" hangingPunct="1">
              <a:buSzPct val="100000"/>
            </a:pPr>
            <a:endParaRPr lang="ar-EG" dirty="0" smtClean="0">
              <a:solidFill>
                <a:srgbClr val="000000"/>
              </a:solidFill>
              <a:sym typeface="Calibri" pitchFamily="34" charset="0"/>
            </a:endParaRPr>
          </a:p>
          <a:p>
            <a:pPr marL="0" indent="0" algn="ctr" rtl="1" eaLnBrk="1" hangingPunct="1">
              <a:buSzPct val="100000"/>
            </a:pPr>
            <a:r>
              <a:rPr lang="ar-EG" sz="1600" i="1" dirty="0" smtClean="0">
                <a:solidFill>
                  <a:srgbClr val="000000"/>
                </a:solidFill>
                <a:sym typeface="Calibri" pitchFamily="34" charset="0"/>
              </a:rPr>
              <a:t>المصدر: Curriculum for Case Management in Child Welfare in Romania</a:t>
            </a:r>
          </a:p>
        </p:txBody>
      </p:sp>
    </p:spTree>
    <p:extLst>
      <p:ext uri="{BB962C8B-B14F-4D97-AF65-F5344CB8AC3E}">
        <p14:creationId xmlns:p14="http://schemas.microsoft.com/office/powerpoint/2010/main" val="26707626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1116013" y="692150"/>
            <a:ext cx="7712990" cy="720725"/>
          </a:xfrm>
        </p:spPr>
        <p:txBody>
          <a:bodyPr/>
          <a:lstStyle/>
          <a:p>
            <a:pPr algn="r" rtl="1" eaLnBrk="1" hangingPunct="1">
              <a:buSzPct val="100000"/>
            </a:pPr>
            <a:r>
              <a:rPr lang="ar-EG" b="1" dirty="0" smtClean="0">
                <a:solidFill>
                  <a:schemeClr val="tx1"/>
                </a:solidFill>
                <a:sym typeface="Calibri" pitchFamily="34" charset="0"/>
              </a:rPr>
              <a:t>نقاط التعلم الرئيسية</a:t>
            </a:r>
          </a:p>
        </p:txBody>
      </p:sp>
      <p:sp>
        <p:nvSpPr>
          <p:cNvPr id="44035" name="Content Placeholder 2"/>
          <p:cNvSpPr>
            <a:spLocks noGrp="1"/>
          </p:cNvSpPr>
          <p:nvPr>
            <p:ph idx="1"/>
          </p:nvPr>
        </p:nvSpPr>
        <p:spPr>
          <a:xfrm>
            <a:off x="250825" y="1412875"/>
            <a:ext cx="8571038" cy="4392613"/>
          </a:xfrm>
        </p:spPr>
        <p:txBody>
          <a:bodyPr/>
          <a:lstStyle/>
          <a:p>
            <a:pPr algn="r" rtl="1" eaLnBrk="1" hangingPunct="1">
              <a:buFontTx/>
              <a:buChar char="•"/>
            </a:pPr>
            <a:r>
              <a:rPr lang="ar-EG" dirty="0" smtClean="0">
                <a:solidFill>
                  <a:srgbClr val="000000"/>
                </a:solidFill>
                <a:sym typeface="Calibri" pitchFamily="34" charset="0"/>
              </a:rPr>
              <a:t>في حياتنا الخاصة طالما مررنا بـ </a:t>
            </a:r>
            <a:r>
              <a:rPr lang="ar-EG" dirty="0" smtClean="0">
                <a:solidFill>
                  <a:srgbClr val="000000"/>
                </a:solidFill>
                <a:sym typeface="Calibri" pitchFamily="34" charset="0"/>
              </a:rPr>
              <a:t>"لحظات </a:t>
            </a:r>
            <a:r>
              <a:rPr lang="ar-EG" dirty="0" smtClean="0">
                <a:solidFill>
                  <a:srgbClr val="000000"/>
                </a:solidFill>
                <a:sym typeface="Calibri" pitchFamily="34" charset="0"/>
              </a:rPr>
              <a:t>إخفاق".</a:t>
            </a:r>
          </a:p>
          <a:p>
            <a:pPr algn="r" rtl="1" eaLnBrk="1" hangingPunct="1">
              <a:buFontTx/>
              <a:buChar char="•"/>
            </a:pPr>
            <a:r>
              <a:rPr lang="ar-EG" dirty="0" smtClean="0">
                <a:solidFill>
                  <a:srgbClr val="000000"/>
                </a:solidFill>
                <a:sym typeface="Calibri" pitchFamily="34" charset="0"/>
              </a:rPr>
              <a:t>وخلال </a:t>
            </a:r>
            <a:r>
              <a:rPr lang="ar-EG" dirty="0" smtClean="0">
                <a:solidFill>
                  <a:srgbClr val="000000"/>
                </a:solidFill>
                <a:sym typeface="Calibri" pitchFamily="34" charset="0"/>
              </a:rPr>
              <a:t>"لحظات </a:t>
            </a:r>
            <a:r>
              <a:rPr lang="ar-EG" dirty="0" smtClean="0">
                <a:solidFill>
                  <a:srgbClr val="000000"/>
                </a:solidFill>
                <a:sym typeface="Calibri" pitchFamily="34" charset="0"/>
              </a:rPr>
              <a:t>الإخفاق" هذه اعتمدنا على </a:t>
            </a:r>
            <a:r>
              <a:rPr lang="ar-EG" b="1" dirty="0" smtClean="0">
                <a:solidFill>
                  <a:srgbClr val="000000"/>
                </a:solidFill>
                <a:sym typeface="Calibri" pitchFamily="34" charset="0"/>
              </a:rPr>
              <a:t>موارد</a:t>
            </a:r>
            <a:r>
              <a:rPr lang="ar-EG" dirty="0" smtClean="0">
                <a:solidFill>
                  <a:srgbClr val="000000"/>
                </a:solidFill>
                <a:sym typeface="Calibri" pitchFamily="34" charset="0"/>
              </a:rPr>
              <a:t> لمساعدتنا.</a:t>
            </a:r>
          </a:p>
          <a:p>
            <a:pPr algn="r" rtl="1" eaLnBrk="1" hangingPunct="1">
              <a:buFontTx/>
              <a:buChar char="•"/>
            </a:pPr>
            <a:r>
              <a:rPr lang="ar-EG" dirty="0" smtClean="0">
                <a:solidFill>
                  <a:srgbClr val="000000"/>
                </a:solidFill>
                <a:sym typeface="Calibri" pitchFamily="34" charset="0"/>
              </a:rPr>
              <a:t>هذه الموارد ساعدتنا على التعافي وعدم التأثر وهو الأمر الذي يعزز </a:t>
            </a:r>
            <a:r>
              <a:rPr lang="ar-EG" b="1" dirty="0" smtClean="0">
                <a:solidFill>
                  <a:srgbClr val="000000"/>
                </a:solidFill>
                <a:sym typeface="Calibri" pitchFamily="34" charset="0"/>
              </a:rPr>
              <a:t>مرونتنا</a:t>
            </a:r>
            <a:r>
              <a:rPr lang="ar-EG" dirty="0" smtClean="0">
                <a:solidFill>
                  <a:srgbClr val="000000"/>
                </a:solidFill>
                <a:sym typeface="Calibri" pitchFamily="34" charset="0"/>
              </a:rPr>
              <a:t> للتكيف مع الإخفاقات المستقبلية. </a:t>
            </a:r>
          </a:p>
          <a:p>
            <a:pPr algn="r" rtl="1" eaLnBrk="1" hangingPunct="1">
              <a:buFontTx/>
              <a:buChar char="•"/>
            </a:pPr>
            <a:r>
              <a:rPr lang="ar-EG" dirty="0" smtClean="0">
                <a:solidFill>
                  <a:srgbClr val="000000"/>
                </a:solidFill>
                <a:sym typeface="Calibri" pitchFamily="34" charset="0"/>
              </a:rPr>
              <a:t>من خلال </a:t>
            </a:r>
            <a:r>
              <a:rPr lang="ar-EG" b="1" dirty="0" smtClean="0">
                <a:solidFill>
                  <a:srgbClr val="000000"/>
                </a:solidFill>
                <a:sym typeface="Calibri" pitchFamily="34" charset="0"/>
              </a:rPr>
              <a:t>الدعم المباشر</a:t>
            </a:r>
            <a:r>
              <a:rPr lang="ar-EG" dirty="0" smtClean="0">
                <a:solidFill>
                  <a:srgbClr val="000000"/>
                </a:solidFill>
                <a:sym typeface="Calibri" pitchFamily="34" charset="0"/>
              </a:rPr>
              <a:t> أو "التواجد بالقرب منهم" يمكننا مساعدة الأطفال وأسرهم وأن نصبح </a:t>
            </a:r>
            <a:r>
              <a:rPr lang="ar-EG" b="1" dirty="0" smtClean="0">
                <a:solidFill>
                  <a:srgbClr val="000000"/>
                </a:solidFill>
                <a:sym typeface="Calibri" pitchFamily="34" charset="0"/>
              </a:rPr>
              <a:t>موردًا</a:t>
            </a:r>
            <a:r>
              <a:rPr lang="ar-EG" dirty="0" smtClean="0">
                <a:solidFill>
                  <a:srgbClr val="000000"/>
                </a:solidFill>
                <a:sym typeface="Calibri" pitchFamily="34" charset="0"/>
              </a:rPr>
              <a:t> لهم عند المرور بالإخفاقات. </a:t>
            </a:r>
          </a:p>
          <a:p>
            <a:pPr algn="r" rtl="1" eaLnBrk="1" hangingPunct="1">
              <a:buFontTx/>
              <a:buChar char="•"/>
            </a:pPr>
            <a:endParaRPr lang="ar-EG" dirty="0" smtClean="0">
              <a:solidFill>
                <a:srgbClr val="000000"/>
              </a:solidFill>
              <a:sym typeface="Calibri" pitchFamily="34" charset="0"/>
            </a:endParaRPr>
          </a:p>
          <a:p>
            <a:pPr algn="r" rtl="1" eaLnBrk="1" hangingPunct="1">
              <a:buFontTx/>
              <a:buChar char="•"/>
            </a:pPr>
            <a:r>
              <a:rPr lang="ar-EG" dirty="0" smtClean="0">
                <a:solidFill>
                  <a:srgbClr val="000000"/>
                </a:solidFill>
                <a:sym typeface="Calibri" pitchFamily="34" charset="0"/>
              </a:rPr>
              <a:t>أحد أساليب تحقيق ذلك هي </a:t>
            </a:r>
            <a:r>
              <a:rPr lang="ar-EG" b="1" dirty="0" smtClean="0">
                <a:solidFill>
                  <a:srgbClr val="000000"/>
                </a:solidFill>
                <a:sym typeface="Calibri" pitchFamily="34" charset="0"/>
              </a:rPr>
              <a:t>المشاركة </a:t>
            </a:r>
            <a:r>
              <a:rPr lang="ar-EG" dirty="0" smtClean="0">
                <a:solidFill>
                  <a:srgbClr val="000000"/>
                </a:solidFill>
                <a:sym typeface="Calibri" pitchFamily="34" charset="0"/>
              </a:rPr>
              <a:t>والتي تساعدهم عاطفيًا، ولكن هذا لا يعني عملنا كمستشارين.</a:t>
            </a:r>
          </a:p>
          <a:p>
            <a:pPr algn="r" rtl="1" eaLnBrk="1" hangingPunct="1">
              <a:buFontTx/>
              <a:buChar char="•"/>
            </a:pPr>
            <a:r>
              <a:rPr lang="ar-EG" dirty="0" smtClean="0">
                <a:solidFill>
                  <a:srgbClr val="000000"/>
                </a:solidFill>
                <a:sym typeface="Calibri" pitchFamily="34" charset="0"/>
              </a:rPr>
              <a:t>يعد </a:t>
            </a:r>
            <a:r>
              <a:rPr lang="ar-EG" b="1" dirty="0" smtClean="0">
                <a:solidFill>
                  <a:srgbClr val="000000"/>
                </a:solidFill>
                <a:sym typeface="Calibri" pitchFamily="34" charset="0"/>
              </a:rPr>
              <a:t>تعليم ونمذجة وممارسة </a:t>
            </a:r>
            <a:r>
              <a:rPr lang="ar-EG" dirty="0" smtClean="0">
                <a:solidFill>
                  <a:srgbClr val="000000"/>
                </a:solidFill>
                <a:sym typeface="Calibri" pitchFamily="34" charset="0"/>
              </a:rPr>
              <a:t>هذه الأساليب بالتعاون مع الجهات الفعالة أكثر فائدة عما يكون عليه الحال عند استخدامها مع القليل من التوجيه</a:t>
            </a:r>
          </a:p>
        </p:txBody>
      </p:sp>
    </p:spTree>
    <p:extLst>
      <p:ext uri="{BB962C8B-B14F-4D97-AF65-F5344CB8AC3E}">
        <p14:creationId xmlns:p14="http://schemas.microsoft.com/office/powerpoint/2010/main" val="33007992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GB">
              <a:ea typeface="ＭＳ Ｐゴシック" charset="0"/>
            </a:endParaRPr>
          </a:p>
        </p:txBody>
      </p:sp>
      <p:sp>
        <p:nvSpPr>
          <p:cNvPr id="3" name="Content Placeholder 2"/>
          <p:cNvSpPr>
            <a:spLocks noGrp="1"/>
          </p:cNvSpPr>
          <p:nvPr>
            <p:ph idx="1"/>
          </p:nvPr>
        </p:nvSpPr>
        <p:spPr/>
        <p:txBody>
          <a:bodyPr/>
          <a:lstStyle/>
          <a:p>
            <a:pPr>
              <a:defRPr/>
            </a:pPr>
            <a:endParaRPr lang="en-GB">
              <a:ea typeface="ＭＳ Ｐゴシック" charset="0"/>
            </a:endParaRPr>
          </a:p>
        </p:txBody>
      </p:sp>
      <p:pic>
        <p:nvPicPr>
          <p:cNvPr id="491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1125" y="1881188"/>
            <a:ext cx="38417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81736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44700" y="692150"/>
            <a:ext cx="7777163" cy="720725"/>
          </a:xfrm>
        </p:spPr>
        <p:txBody>
          <a:bodyPr/>
          <a:lstStyle/>
          <a:p>
            <a:pPr algn="r" rtl="1" eaLnBrk="1" hangingPunct="1">
              <a:buSzPct val="100000"/>
            </a:pPr>
            <a:r>
              <a:rPr lang="ar-EG" b="1" smtClean="0">
                <a:solidFill>
                  <a:schemeClr val="tx1"/>
                </a:solidFill>
                <a:sym typeface="Calibri" pitchFamily="34" charset="0"/>
              </a:rPr>
              <a:t>هدف الوحدة و نتائج التعلم</a:t>
            </a:r>
          </a:p>
        </p:txBody>
      </p:sp>
      <p:sp>
        <p:nvSpPr>
          <p:cNvPr id="3075" name="Content Placeholder 2"/>
          <p:cNvSpPr>
            <a:spLocks noGrp="1"/>
          </p:cNvSpPr>
          <p:nvPr>
            <p:ph idx="1"/>
          </p:nvPr>
        </p:nvSpPr>
        <p:spPr>
          <a:xfrm>
            <a:off x="397000" y="1557338"/>
            <a:ext cx="8424863" cy="4392612"/>
          </a:xfrm>
        </p:spPr>
        <p:txBody>
          <a:bodyPr/>
          <a:lstStyle/>
          <a:p>
            <a:pPr marL="1152000" indent="-1152000" algn="r" rtl="1" eaLnBrk="1" hangingPunct="1">
              <a:buSzPct val="100000"/>
            </a:pPr>
            <a:r>
              <a:rPr lang="ar-EG" sz="2000" b="1" dirty="0" smtClean="0">
                <a:sym typeface="Calibri" pitchFamily="34" charset="0"/>
              </a:rPr>
              <a:t>هدف الوحدة: </a:t>
            </a:r>
            <a:r>
              <a:rPr lang="ar-EG" sz="2000" dirty="0" smtClean="0">
                <a:sym typeface="Calibri" pitchFamily="34" charset="0"/>
              </a:rPr>
              <a:t>تعريف المشاركين بتنفيذ خطة الحالة كإحدى خطوات إدارة الحالات وبناء المعرفة والقدرات اللازمة لذلك.</a:t>
            </a:r>
          </a:p>
          <a:p>
            <a:pPr algn="r" rtl="1" eaLnBrk="1" hangingPunct="1">
              <a:buSzPct val="100000"/>
            </a:pPr>
            <a:r>
              <a:rPr lang="ar-EG" sz="2200" b="1" dirty="0" smtClean="0">
                <a:sym typeface="Calibri" pitchFamily="34" charset="0"/>
              </a:rPr>
              <a:t>نتائج التعلم: </a:t>
            </a:r>
          </a:p>
          <a:p>
            <a:pPr algn="r" rtl="1" eaLnBrk="1" hangingPunct="1">
              <a:buFontTx/>
              <a:buChar char="•"/>
            </a:pPr>
            <a:r>
              <a:rPr lang="ar-EG" sz="2000" dirty="0" smtClean="0">
                <a:sym typeface="Calibri" pitchFamily="34" charset="0"/>
              </a:rPr>
              <a:t>شرح خطوة تنفيذ خطة الحالة في عملية إدارة الحالات.</a:t>
            </a:r>
          </a:p>
          <a:p>
            <a:pPr algn="r" rtl="1" eaLnBrk="1" hangingPunct="1">
              <a:buFontTx/>
              <a:buChar char="•"/>
            </a:pPr>
            <a:r>
              <a:rPr lang="ar-EG" sz="2000" dirty="0" smtClean="0">
                <a:sym typeface="Calibri" pitchFamily="34" charset="0"/>
              </a:rPr>
              <a:t>استخدام أداة لبدء تطوير آلية إحالة. </a:t>
            </a:r>
          </a:p>
          <a:p>
            <a:pPr algn="r" rtl="1" eaLnBrk="1" hangingPunct="1">
              <a:buFontTx/>
              <a:buChar char="•"/>
            </a:pPr>
            <a:r>
              <a:rPr lang="ar-EG" sz="2000" dirty="0" smtClean="0">
                <a:sym typeface="Calibri" pitchFamily="34" charset="0"/>
              </a:rPr>
              <a:t>معرفة كيفية العمل في فريق/شبكة بشكل تعاوني.</a:t>
            </a:r>
          </a:p>
          <a:p>
            <a:pPr algn="r" rtl="1" eaLnBrk="1" hangingPunct="1">
              <a:buFontTx/>
              <a:buChar char="•"/>
            </a:pPr>
            <a:r>
              <a:rPr lang="ar-EG" sz="2000" dirty="0" smtClean="0">
                <a:sym typeface="Calibri" pitchFamily="34" charset="0"/>
              </a:rPr>
              <a:t>معرفة سبب الحاجة إلى بروتوكول مشاركة المعلومات وما الذي يتضمنه.</a:t>
            </a:r>
          </a:p>
          <a:p>
            <a:pPr algn="r" rtl="1" eaLnBrk="1" hangingPunct="1">
              <a:buFontTx/>
              <a:buChar char="•"/>
            </a:pPr>
            <a:r>
              <a:rPr lang="ar-EG" sz="2000" dirty="0" smtClean="0">
                <a:sym typeface="Calibri" pitchFamily="34" charset="0"/>
              </a:rPr>
              <a:t>استخدام مهارات التفاوض المناسبة لضمان تنفيذ برامج الحالة على نحو لا ينتهك حقوق الأطفال.</a:t>
            </a:r>
          </a:p>
          <a:p>
            <a:pPr algn="r" rtl="1" eaLnBrk="1" hangingPunct="1">
              <a:buFontTx/>
              <a:buChar char="•"/>
            </a:pPr>
            <a:r>
              <a:rPr lang="ar-EG" sz="2000" dirty="0" smtClean="0">
                <a:sym typeface="Calibri" pitchFamily="34" charset="0"/>
              </a:rPr>
              <a:t>وصف القضايا التي قد يدافع عنها أخصائي الحالات نيابة عن الأطفال والأسر فيما يتعلق ببرنامج الحالة الخاص بهم. </a:t>
            </a:r>
          </a:p>
          <a:p>
            <a:pPr algn="r" rtl="1" eaLnBrk="1" hangingPunct="1">
              <a:buFontTx/>
              <a:buChar char="•"/>
            </a:pPr>
            <a:r>
              <a:rPr lang="ar-EG" sz="2000" dirty="0" smtClean="0">
                <a:sym typeface="Calibri" pitchFamily="34" charset="0"/>
              </a:rPr>
              <a:t>إيضاح اساليب توفير الدعم العاطفي الأساسي.</a:t>
            </a:r>
          </a:p>
        </p:txBody>
      </p:sp>
    </p:spTree>
    <p:extLst>
      <p:ext uri="{BB962C8B-B14F-4D97-AF65-F5344CB8AC3E}">
        <p14:creationId xmlns:p14="http://schemas.microsoft.com/office/powerpoint/2010/main" val="4266880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16012" y="836613"/>
            <a:ext cx="7712989" cy="720725"/>
          </a:xfrm>
        </p:spPr>
        <p:txBody>
          <a:bodyPr/>
          <a:lstStyle/>
          <a:p>
            <a:pPr algn="r" rtl="1" eaLnBrk="1" hangingPunct="1">
              <a:buSzPct val="100000"/>
            </a:pPr>
            <a:r>
              <a:rPr lang="ar-EG" b="1" smtClean="0">
                <a:solidFill>
                  <a:schemeClr val="tx1"/>
                </a:solidFill>
                <a:sym typeface="Calibri" pitchFamily="34" charset="0"/>
              </a:rPr>
              <a:t>تنفيذ خطة الحالة </a:t>
            </a:r>
          </a:p>
        </p:txBody>
      </p:sp>
      <p:sp>
        <p:nvSpPr>
          <p:cNvPr id="2051" name="Rectangle 3"/>
          <p:cNvSpPr>
            <a:spLocks noGrp="1" noChangeArrowheads="1"/>
          </p:cNvSpPr>
          <p:nvPr>
            <p:ph type="body" idx="1"/>
          </p:nvPr>
        </p:nvSpPr>
        <p:spPr>
          <a:xfrm>
            <a:off x="250825" y="1700213"/>
            <a:ext cx="8571037" cy="4392612"/>
          </a:xfrm>
        </p:spPr>
        <p:txBody>
          <a:bodyPr/>
          <a:lstStyle/>
          <a:p>
            <a:pPr algn="r" rtl="1" eaLnBrk="1" hangingPunct="1">
              <a:buFontTx/>
              <a:buChar char="•"/>
            </a:pPr>
            <a:endParaRPr lang="ar-EG" sz="2800" b="1" dirty="0" smtClean="0">
              <a:sym typeface="Calibri" pitchFamily="34" charset="0"/>
            </a:endParaRPr>
          </a:p>
          <a:p>
            <a:pPr algn="r" rtl="1" eaLnBrk="1" hangingPunct="1">
              <a:buFontTx/>
              <a:buChar char="•"/>
            </a:pPr>
            <a:r>
              <a:rPr lang="ar-EG" sz="2800" b="1" dirty="0" smtClean="0">
                <a:sym typeface="Calibri" pitchFamily="34" charset="0"/>
              </a:rPr>
              <a:t>الدعم المباشر/الخدمات </a:t>
            </a:r>
            <a:r>
              <a:rPr lang="ar-EG" sz="2800" dirty="0" smtClean="0">
                <a:sym typeface="Calibri" pitchFamily="34" charset="0"/>
              </a:rPr>
              <a:t>وفقًا للحاجة (مثل المعلومات والتفاوض والدعم النفسي الاجتماعي)</a:t>
            </a:r>
          </a:p>
          <a:p>
            <a:pPr algn="r" rtl="1" eaLnBrk="1" hangingPunct="1">
              <a:buFontTx/>
              <a:buChar char="•"/>
            </a:pPr>
            <a:endParaRPr lang="ar-EG" sz="2800" dirty="0" smtClean="0">
              <a:sym typeface="Calibri" pitchFamily="34" charset="0"/>
            </a:endParaRPr>
          </a:p>
          <a:p>
            <a:pPr algn="r" rtl="1" eaLnBrk="1" hangingPunct="1">
              <a:buFontTx/>
              <a:buChar char="•"/>
            </a:pPr>
            <a:r>
              <a:rPr lang="ar-EG" sz="2800" b="1" dirty="0" smtClean="0">
                <a:sym typeface="Calibri" pitchFamily="34" charset="0"/>
              </a:rPr>
              <a:t>الإحالة</a:t>
            </a:r>
            <a:r>
              <a:rPr lang="ar-EG" sz="2800" dirty="0" smtClean="0">
                <a:sym typeface="Calibri" pitchFamily="34" charset="0"/>
              </a:rPr>
              <a:t> لربط الطفل والعائلة بمقدم الخدمة المناسب بما يمكنهم من الحصول على الخدمات الضرورية (مع الموافقة). </a:t>
            </a:r>
          </a:p>
          <a:p>
            <a:pPr algn="r" rtl="1" eaLnBrk="1" hangingPunct="1">
              <a:buFontTx/>
              <a:buChar char="•"/>
            </a:pPr>
            <a:endParaRPr lang="ar-EG" sz="2800" dirty="0" smtClean="0">
              <a:sym typeface="Calibri" pitchFamily="34" charset="0"/>
            </a:endParaRPr>
          </a:p>
          <a:p>
            <a:pPr algn="ctr" rtl="1" eaLnBrk="1" hangingPunct="1">
              <a:buSzPct val="100000"/>
            </a:pPr>
            <a:r>
              <a:rPr lang="ar-EG" sz="1600" dirty="0" smtClean="0">
                <a:sym typeface="Calibri" pitchFamily="34" charset="0"/>
              </a:rPr>
              <a:t>المبادئ التوجيهية لإدارة الحالات: القسم 1</a:t>
            </a:r>
          </a:p>
        </p:txBody>
      </p:sp>
    </p:spTree>
    <p:extLst>
      <p:ext uri="{BB962C8B-B14F-4D97-AF65-F5344CB8AC3E}">
        <p14:creationId xmlns:p14="http://schemas.microsoft.com/office/powerpoint/2010/main" val="25341070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51">
                                            <p:txEl>
                                              <p:charRg st="1" end="10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1">
                                            <p:txEl>
                                              <p:charRg st="102" end="21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xEl>
                                              <p:charRg st="213" end="2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43608" y="836613"/>
            <a:ext cx="7777163" cy="720725"/>
          </a:xfrm>
        </p:spPr>
        <p:txBody>
          <a:bodyPr/>
          <a:lstStyle/>
          <a:p>
            <a:pPr algn="r" rtl="1" eaLnBrk="1" hangingPunct="1">
              <a:buSzPct val="100000"/>
            </a:pPr>
            <a:r>
              <a:rPr lang="ar-EG" b="1" smtClean="0">
                <a:solidFill>
                  <a:schemeClr val="tx1"/>
                </a:solidFill>
                <a:sym typeface="Calibri" pitchFamily="34" charset="0"/>
              </a:rPr>
              <a:t>الإحالات في خطوتين من خطوات إدارة الحالات</a:t>
            </a:r>
          </a:p>
        </p:txBody>
      </p:sp>
      <p:sp>
        <p:nvSpPr>
          <p:cNvPr id="11267" name="Content Placeholder 2"/>
          <p:cNvSpPr>
            <a:spLocks noGrp="1"/>
          </p:cNvSpPr>
          <p:nvPr>
            <p:ph idx="1"/>
          </p:nvPr>
        </p:nvSpPr>
        <p:spPr>
          <a:xfrm>
            <a:off x="827584" y="1700213"/>
            <a:ext cx="7993187" cy="4392612"/>
          </a:xfrm>
        </p:spPr>
        <p:txBody>
          <a:bodyPr/>
          <a:lstStyle/>
          <a:p>
            <a:pPr algn="r" rtl="1" eaLnBrk="1" hangingPunct="1">
              <a:buSzPct val="100000"/>
            </a:pPr>
            <a:r>
              <a:rPr lang="ar-EG" dirty="0" smtClean="0">
                <a:sym typeface="Calibri" pitchFamily="34" charset="0"/>
              </a:rPr>
              <a:t> </a:t>
            </a:r>
          </a:p>
          <a:p>
            <a:pPr algn="r" rtl="1" eaLnBrk="1" hangingPunct="1">
              <a:buSzPct val="100000"/>
            </a:pPr>
            <a:r>
              <a:rPr lang="ar-EG" dirty="0" smtClean="0">
                <a:sym typeface="Calibri" pitchFamily="34" charset="0"/>
              </a:rPr>
              <a:t>ربما تكون الإحالات مطلوبة </a:t>
            </a:r>
            <a:r>
              <a:rPr lang="ar-EG" b="1" dirty="0" smtClean="0">
                <a:sym typeface="Calibri" pitchFamily="34" charset="0"/>
              </a:rPr>
              <a:t>في مرحلتين</a:t>
            </a:r>
            <a:r>
              <a:rPr lang="ar-EG" dirty="0" smtClean="0">
                <a:sym typeface="Calibri" pitchFamily="34" charset="0"/>
              </a:rPr>
              <a:t> بعملية إدارة الحالات: </a:t>
            </a:r>
          </a:p>
          <a:p>
            <a:pPr algn="r" rtl="1" eaLnBrk="1" hangingPunct="1">
              <a:buFontTx/>
              <a:buChar char="•"/>
            </a:pPr>
            <a:endParaRPr lang="ar-EG" dirty="0" smtClean="0">
              <a:sym typeface="Calibri" pitchFamily="34" charset="0"/>
            </a:endParaRPr>
          </a:p>
          <a:p>
            <a:pPr algn="r" rtl="1" eaLnBrk="1" hangingPunct="1">
              <a:buFontTx/>
              <a:buChar char="•"/>
            </a:pPr>
            <a:r>
              <a:rPr lang="ar-EG" b="1" dirty="0" smtClean="0">
                <a:sym typeface="Calibri" pitchFamily="34" charset="0"/>
              </a:rPr>
              <a:t>عند التحديد: </a:t>
            </a:r>
            <a:r>
              <a:rPr lang="ar-EG" dirty="0" smtClean="0">
                <a:sym typeface="Calibri" pitchFamily="34" charset="0"/>
              </a:rPr>
              <a:t>يجب أن يعرف أي شخص يتعامل مع الطفل و/أو العائلة التي بحاجة إلى مساعدة كيفية الإحالة إلى الوكالة المعنية بحماية الطفل. </a:t>
            </a:r>
          </a:p>
          <a:p>
            <a:pPr algn="r" rtl="1" eaLnBrk="1" hangingPunct="1">
              <a:buFontTx/>
              <a:buChar char="•"/>
            </a:pPr>
            <a:endParaRPr lang="ar-EG" dirty="0" smtClean="0">
              <a:sym typeface="Calibri" pitchFamily="34" charset="0"/>
            </a:endParaRPr>
          </a:p>
          <a:p>
            <a:pPr algn="r" rtl="1" eaLnBrk="1" hangingPunct="1">
              <a:buFontTx/>
              <a:buChar char="•"/>
            </a:pPr>
            <a:r>
              <a:rPr lang="ar-EG" dirty="0" smtClean="0">
                <a:sym typeface="Calibri" pitchFamily="34" charset="0"/>
              </a:rPr>
              <a:t>أثناء </a:t>
            </a:r>
            <a:r>
              <a:rPr lang="ar-EG" b="1" dirty="0" smtClean="0">
                <a:sym typeface="Calibri" pitchFamily="34" charset="0"/>
              </a:rPr>
              <a:t>تنفيذ خطة الحالة </a:t>
            </a:r>
            <a:r>
              <a:rPr lang="ar-EG" dirty="0" smtClean="0">
                <a:sym typeface="Calibri" pitchFamily="34" charset="0"/>
              </a:rPr>
              <a:t>الموضوعة للطفل.</a:t>
            </a:r>
          </a:p>
        </p:txBody>
      </p:sp>
    </p:spTree>
    <p:extLst>
      <p:ext uri="{BB962C8B-B14F-4D97-AF65-F5344CB8AC3E}">
        <p14:creationId xmlns:p14="http://schemas.microsoft.com/office/powerpoint/2010/main" val="34503337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043608" y="836613"/>
            <a:ext cx="7777163" cy="720725"/>
          </a:xfrm>
        </p:spPr>
        <p:txBody>
          <a:bodyPr/>
          <a:lstStyle/>
          <a:p>
            <a:pPr algn="r" rtl="1" eaLnBrk="1" hangingPunct="1">
              <a:buSzPct val="100000"/>
            </a:pPr>
            <a:r>
              <a:rPr lang="ar-EG" b="1" dirty="0" smtClean="0">
                <a:solidFill>
                  <a:schemeClr val="tx1"/>
                </a:solidFill>
                <a:sym typeface="Calibri" pitchFamily="34" charset="0"/>
              </a:rPr>
              <a:t>الممارسة الفضلى للإحالة</a:t>
            </a:r>
          </a:p>
        </p:txBody>
      </p:sp>
      <p:sp>
        <p:nvSpPr>
          <p:cNvPr id="11267" name="Content Placeholder 2"/>
          <p:cNvSpPr>
            <a:spLocks noGrp="1"/>
          </p:cNvSpPr>
          <p:nvPr>
            <p:ph idx="1"/>
          </p:nvPr>
        </p:nvSpPr>
        <p:spPr>
          <a:xfrm>
            <a:off x="322883" y="1700213"/>
            <a:ext cx="8497888" cy="4392612"/>
          </a:xfrm>
        </p:spPr>
        <p:txBody>
          <a:bodyPr/>
          <a:lstStyle/>
          <a:p>
            <a:pPr marL="0" indent="0" algn="r" rtl="1" eaLnBrk="1" hangingPunct="1"/>
            <a:endParaRPr lang="ar-EG" sz="2800" b="1" dirty="0" smtClean="0">
              <a:sym typeface="Calibri" pitchFamily="34" charset="0"/>
            </a:endParaRPr>
          </a:p>
          <a:p>
            <a:pPr marL="342000" indent="-342000" algn="r" rtl="1" eaLnBrk="1" hangingPunct="1">
              <a:buFontTx/>
              <a:buChar char="•"/>
            </a:pPr>
            <a:r>
              <a:rPr lang="ar-EG" sz="2800" b="1" dirty="0" smtClean="0">
                <a:sym typeface="Calibri" pitchFamily="34" charset="0"/>
              </a:rPr>
              <a:t>مصاحبة</a:t>
            </a:r>
            <a:r>
              <a:rPr lang="ar-EG" sz="2800" dirty="0" smtClean="0">
                <a:sym typeface="Calibri" pitchFamily="34" charset="0"/>
              </a:rPr>
              <a:t> الطفل/العائلة إلى جهة الخدمة </a:t>
            </a:r>
          </a:p>
          <a:p>
            <a:pPr marL="0" indent="0" algn="r" rtl="1" eaLnBrk="1" hangingPunct="1">
              <a:buFontTx/>
              <a:buChar char="•"/>
            </a:pPr>
            <a:endParaRPr lang="ar-EG" sz="2800" dirty="0" smtClean="0">
              <a:sym typeface="Calibri" pitchFamily="34" charset="0"/>
            </a:endParaRPr>
          </a:p>
          <a:p>
            <a:pPr marL="342000" indent="-342000" algn="r" rtl="1" eaLnBrk="1" hangingPunct="1">
              <a:buFontTx/>
              <a:buChar char="•"/>
            </a:pPr>
            <a:r>
              <a:rPr lang="ar-EG" sz="2800" b="1" dirty="0" smtClean="0">
                <a:sym typeface="Calibri" pitchFamily="34" charset="0"/>
              </a:rPr>
              <a:t>الإلمام بالخدمات المقدمة</a:t>
            </a:r>
            <a:r>
              <a:rPr lang="ar-EG" sz="2800" dirty="0" smtClean="0">
                <a:sym typeface="Calibri" pitchFamily="34" charset="0"/>
              </a:rPr>
              <a:t> وطاقم العمل الذي يعمل على توفيرها. </a:t>
            </a:r>
          </a:p>
          <a:p>
            <a:pPr marL="0" indent="0" algn="r" rtl="1" eaLnBrk="1" hangingPunct="1">
              <a:buFontTx/>
              <a:buChar char="•"/>
            </a:pPr>
            <a:endParaRPr lang="ar-EG" sz="2800" dirty="0" smtClean="0">
              <a:sym typeface="Calibri" pitchFamily="34" charset="0"/>
            </a:endParaRPr>
          </a:p>
          <a:p>
            <a:pPr marL="342000" indent="-342000" algn="r" rtl="1" eaLnBrk="1" hangingPunct="1">
              <a:buFontTx/>
              <a:buChar char="•"/>
            </a:pPr>
            <a:r>
              <a:rPr lang="ar-EG" sz="2800" dirty="0" smtClean="0">
                <a:sym typeface="Calibri" pitchFamily="34" charset="0"/>
              </a:rPr>
              <a:t>يتحمل أخصائيو الحالات </a:t>
            </a:r>
            <a:r>
              <a:rPr lang="ar-EG" sz="2800" b="1" dirty="0" smtClean="0">
                <a:sym typeface="Calibri" pitchFamily="34" charset="0"/>
              </a:rPr>
              <a:t>المسؤولية كاملة عن متابعة خطة الحالة</a:t>
            </a:r>
            <a:r>
              <a:rPr lang="ar-EG" sz="2800" dirty="0" smtClean="0">
                <a:sym typeface="Calibri" pitchFamily="34" charset="0"/>
              </a:rPr>
              <a:t> مع الطفل ومقدمي الخدمات للتأكد من تلبية احتياجاتهم. </a:t>
            </a:r>
          </a:p>
          <a:p>
            <a:pPr marL="0" indent="0" algn="ctr" rtl="1" eaLnBrk="1" hangingPunct="1"/>
            <a:endParaRPr lang="ar-EG" sz="1600" dirty="0" smtClean="0">
              <a:sym typeface="Calibri" pitchFamily="34" charset="0"/>
            </a:endParaRPr>
          </a:p>
          <a:p>
            <a:pPr marL="0" indent="0" algn="ctr" rtl="1" eaLnBrk="1" hangingPunct="1"/>
            <a:endParaRPr lang="ar-EG" sz="1600" dirty="0">
              <a:sym typeface="Calibri" pitchFamily="34" charset="0"/>
            </a:endParaRPr>
          </a:p>
          <a:p>
            <a:pPr marL="0" indent="0" algn="ctr" rtl="1" eaLnBrk="1" hangingPunct="1"/>
            <a:r>
              <a:rPr lang="ar-EG" sz="1600" dirty="0" smtClean="0">
                <a:sym typeface="Calibri" pitchFamily="34" charset="0"/>
              </a:rPr>
              <a:t>المبادئ </a:t>
            </a:r>
            <a:r>
              <a:rPr lang="ar-EG" sz="1600" dirty="0" smtClean="0">
                <a:sym typeface="Calibri" pitchFamily="34" charset="0"/>
              </a:rPr>
              <a:t>التوجيهية لإدارة الحالات: القسم 3</a:t>
            </a:r>
          </a:p>
        </p:txBody>
      </p:sp>
    </p:spTree>
    <p:extLst>
      <p:ext uri="{BB962C8B-B14F-4D97-AF65-F5344CB8AC3E}">
        <p14:creationId xmlns:p14="http://schemas.microsoft.com/office/powerpoint/2010/main" val="10077844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0825" y="836613"/>
            <a:ext cx="8570429" cy="720725"/>
          </a:xfrm>
        </p:spPr>
        <p:txBody>
          <a:bodyPr/>
          <a:lstStyle/>
          <a:p>
            <a:pPr algn="r" rtl="1" eaLnBrk="1" hangingPunct="1">
              <a:buSzPct val="100000"/>
            </a:pPr>
            <a:r>
              <a:rPr lang="ar-EG" b="1" dirty="0" smtClean="0">
                <a:solidFill>
                  <a:schemeClr val="tx1"/>
                </a:solidFill>
                <a:sym typeface="Calibri" pitchFamily="34" charset="0"/>
              </a:rPr>
              <a:t>وضع/تعزيز آليات الإحالة</a:t>
            </a:r>
          </a:p>
        </p:txBody>
      </p:sp>
      <p:sp>
        <p:nvSpPr>
          <p:cNvPr id="13315" name="Content Placeholder 2"/>
          <p:cNvSpPr>
            <a:spLocks noGrp="1"/>
          </p:cNvSpPr>
          <p:nvPr>
            <p:ph idx="1"/>
          </p:nvPr>
        </p:nvSpPr>
        <p:spPr>
          <a:xfrm>
            <a:off x="323851" y="1700213"/>
            <a:ext cx="8498012" cy="4392612"/>
          </a:xfrm>
        </p:spPr>
        <p:txBody>
          <a:bodyPr/>
          <a:lstStyle/>
          <a:p>
            <a:pPr algn="r" rtl="1" eaLnBrk="1" hangingPunct="1">
              <a:buFontTx/>
              <a:buChar char="•"/>
            </a:pPr>
            <a:endParaRPr lang="ar-EG" sz="2800" b="1" dirty="0" smtClean="0">
              <a:sym typeface="Calibri" pitchFamily="34" charset="0"/>
            </a:endParaRPr>
          </a:p>
          <a:p>
            <a:pPr algn="r" rtl="1" eaLnBrk="1" hangingPunct="1">
              <a:buFontTx/>
              <a:buChar char="•"/>
            </a:pPr>
            <a:r>
              <a:rPr lang="ar-EG" sz="2800" dirty="0" smtClean="0">
                <a:sym typeface="Calibri" pitchFamily="34" charset="0"/>
              </a:rPr>
              <a:t>تمثل</a:t>
            </a:r>
            <a:r>
              <a:rPr lang="ar-EG" sz="2800" b="1" dirty="0" smtClean="0">
                <a:sym typeface="Calibri" pitchFamily="34" charset="0"/>
              </a:rPr>
              <a:t> حقوق الأطفال ومبادئ إدارة الحالات</a:t>
            </a:r>
            <a:r>
              <a:rPr lang="ar-EG" sz="2800" dirty="0" smtClean="0">
                <a:sym typeface="Calibri" pitchFamily="34" charset="0"/>
              </a:rPr>
              <a:t> الأساس الذي تُبنى عليه أفضل الممارسات للإحالة</a:t>
            </a:r>
          </a:p>
          <a:p>
            <a:pPr algn="r" rtl="1" eaLnBrk="1" hangingPunct="1">
              <a:buFontTx/>
              <a:buChar char="•"/>
            </a:pPr>
            <a:endParaRPr lang="ar-EG" sz="2800" dirty="0" smtClean="0">
              <a:sym typeface="Calibri" pitchFamily="34" charset="0"/>
            </a:endParaRPr>
          </a:p>
          <a:p>
            <a:pPr algn="r" rtl="1" eaLnBrk="1" hangingPunct="1">
              <a:buFontTx/>
              <a:buChar char="•"/>
            </a:pPr>
            <a:r>
              <a:rPr lang="ar-EG" sz="2800" b="1" dirty="0" smtClean="0">
                <a:sym typeface="Calibri" pitchFamily="34" charset="0"/>
              </a:rPr>
              <a:t>التعاون</a:t>
            </a:r>
            <a:r>
              <a:rPr lang="ar-EG" sz="2800" dirty="0" smtClean="0">
                <a:sym typeface="Calibri" pitchFamily="34" charset="0"/>
              </a:rPr>
              <a:t> بين القطاعات والوكالات يجعل الإحالة ممكنة وفعالة</a:t>
            </a:r>
          </a:p>
          <a:p>
            <a:pPr algn="r" rtl="1" eaLnBrk="1" hangingPunct="1">
              <a:buFontTx/>
              <a:buChar char="•"/>
            </a:pPr>
            <a:endParaRPr lang="ar-EG" sz="2800" dirty="0" smtClean="0">
              <a:sym typeface="Calibri" pitchFamily="34" charset="0"/>
            </a:endParaRPr>
          </a:p>
          <a:p>
            <a:pPr algn="r" rtl="1" eaLnBrk="1" hangingPunct="1">
              <a:buFontTx/>
              <a:buChar char="•"/>
            </a:pPr>
            <a:r>
              <a:rPr lang="ar-EG" sz="2800" dirty="0" smtClean="0">
                <a:sym typeface="Calibri" pitchFamily="34" charset="0"/>
              </a:rPr>
              <a:t>يعزز الوعي </a:t>
            </a:r>
            <a:r>
              <a:rPr lang="ar-EG" sz="2800" b="1" dirty="0" smtClean="0">
                <a:sym typeface="Calibri" pitchFamily="34" charset="0"/>
              </a:rPr>
              <a:t>المجتمعي ووعي الموظفين</a:t>
            </a:r>
            <a:r>
              <a:rPr lang="ar-EG" sz="2800" dirty="0" smtClean="0">
                <a:sym typeface="Calibri" pitchFamily="34" charset="0"/>
              </a:rPr>
              <a:t> من احتمالية الإحالة - دون هذا هذا الوعي قد لا يتم الإبلاغ عن الحالات وقد لا تجد الدعم</a:t>
            </a:r>
          </a:p>
          <a:p>
            <a:pPr algn="ctr" rtl="1" eaLnBrk="1" hangingPunct="1">
              <a:buSzPct val="100000"/>
            </a:pPr>
            <a:endParaRPr lang="ar-EG" sz="1600" dirty="0" smtClean="0">
              <a:sym typeface="Calibri" pitchFamily="34" charset="0"/>
            </a:endParaRPr>
          </a:p>
          <a:p>
            <a:pPr algn="ctr" rtl="1" eaLnBrk="1" hangingPunct="1">
              <a:buSzPct val="100000"/>
            </a:pPr>
            <a:r>
              <a:rPr lang="ar-EG" sz="1600" dirty="0" smtClean="0">
                <a:sym typeface="Calibri" pitchFamily="34" charset="0"/>
              </a:rPr>
              <a:t> </a:t>
            </a:r>
            <a:r>
              <a:rPr lang="ar-EG" sz="1600" dirty="0" smtClean="0">
                <a:sym typeface="Calibri" pitchFamily="34" charset="0"/>
              </a:rPr>
              <a:t>المبادئ التوجيهية لإدارة الحالات</a:t>
            </a:r>
          </a:p>
        </p:txBody>
      </p:sp>
    </p:spTree>
    <p:extLst>
      <p:ext uri="{BB962C8B-B14F-4D97-AF65-F5344CB8AC3E}">
        <p14:creationId xmlns:p14="http://schemas.microsoft.com/office/powerpoint/2010/main" val="34592366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50825" y="836613"/>
            <a:ext cx="8570429" cy="720725"/>
          </a:xfrm>
        </p:spPr>
        <p:txBody>
          <a:bodyPr/>
          <a:lstStyle/>
          <a:p>
            <a:pPr algn="r" rtl="1" eaLnBrk="1" hangingPunct="1">
              <a:buSzPct val="100000"/>
            </a:pPr>
            <a:r>
              <a:rPr lang="ar-EG" b="1" dirty="0" smtClean="0">
                <a:solidFill>
                  <a:schemeClr val="tx1"/>
                </a:solidFill>
                <a:sym typeface="Calibri" pitchFamily="34" charset="0"/>
              </a:rPr>
              <a:t>وضع/تعزيز آليات الإحالة</a:t>
            </a:r>
          </a:p>
        </p:txBody>
      </p:sp>
      <p:sp>
        <p:nvSpPr>
          <p:cNvPr id="3" name="Content Placeholder 2"/>
          <p:cNvSpPr>
            <a:spLocks noGrp="1"/>
          </p:cNvSpPr>
          <p:nvPr>
            <p:ph idx="1"/>
          </p:nvPr>
        </p:nvSpPr>
        <p:spPr>
          <a:xfrm>
            <a:off x="323851" y="1700213"/>
            <a:ext cx="8498012" cy="4392612"/>
          </a:xfrm>
        </p:spPr>
        <p:txBody>
          <a:bodyPr/>
          <a:lstStyle/>
          <a:p>
            <a:pPr algn="r" rtl="1" eaLnBrk="1" hangingPunct="1">
              <a:buFontTx/>
              <a:buChar char="•"/>
            </a:pPr>
            <a:r>
              <a:rPr lang="ar-EG" dirty="0" smtClean="0">
                <a:sym typeface="Calibri" pitchFamily="34" charset="0"/>
              </a:rPr>
              <a:t>يجب دعم تأسيس آلية إحالة بين الوكالات و/أو الدوائر الحكومية من خلال مسار موثق للإحالة يجري تحديثه باستمرار</a:t>
            </a: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يمكن تيسير ذلك من خلال تحديد جهات تنسيق للإحالات بين الوكالات أو الخدمات داخل الوكالات.</a:t>
            </a:r>
          </a:p>
          <a:p>
            <a:pPr algn="r" rtl="1" eaLnBrk="1" hangingPunct="1">
              <a:buSzPct val="100000"/>
            </a:pPr>
            <a:endParaRPr lang="ar-EG" dirty="0" smtClean="0">
              <a:sym typeface="Calibri" pitchFamily="34" charset="0"/>
            </a:endParaRPr>
          </a:p>
          <a:p>
            <a:pPr algn="r" rtl="1" eaLnBrk="1" hangingPunct="1">
              <a:buFontTx/>
              <a:buChar char="•"/>
            </a:pPr>
            <a:r>
              <a:rPr lang="ar-EG" dirty="0" smtClean="0">
                <a:sym typeface="Calibri" pitchFamily="34" charset="0"/>
              </a:rPr>
              <a:t>إذا لم تكن خدمات محددة يطلبها الطفل متوافرة، يجب أن تعمل الوكالات والحكومة معًا على سد هذه الفجوات. </a:t>
            </a:r>
          </a:p>
          <a:p>
            <a:pPr algn="r" rtl="1" eaLnBrk="1" hangingPunct="1">
              <a:buSzPct val="100000"/>
            </a:pPr>
            <a:endParaRPr lang="ar-EG" dirty="0" smtClean="0">
              <a:sym typeface="Calibri" pitchFamily="34" charset="0"/>
            </a:endParaRPr>
          </a:p>
          <a:p>
            <a:pPr algn="ctr" rtl="1" eaLnBrk="1" hangingPunct="1">
              <a:buSzPct val="100000"/>
            </a:pPr>
            <a:r>
              <a:rPr lang="ar-EG" sz="1600" dirty="0" smtClean="0">
                <a:sym typeface="Calibri" pitchFamily="34" charset="0"/>
              </a:rPr>
              <a:t>المبادئ التوجيهية لإدارة الحالات: القسم 3</a:t>
            </a:r>
          </a:p>
        </p:txBody>
      </p:sp>
    </p:spTree>
    <p:extLst>
      <p:ext uri="{BB962C8B-B14F-4D97-AF65-F5344CB8AC3E}">
        <p14:creationId xmlns:p14="http://schemas.microsoft.com/office/powerpoint/2010/main" val="379575052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1460</TotalTime>
  <Words>1946</Words>
  <Application>Microsoft Office PowerPoint</Application>
  <PresentationFormat>On-screen Show (4:3)</PresentationFormat>
  <Paragraphs>341</Paragraphs>
  <Slides>48</Slides>
  <Notes>5</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Default Design</vt:lpstr>
      <vt:lpstr>PowerPoint Presentation</vt:lpstr>
      <vt:lpstr>PowerPoint Presentation</vt:lpstr>
      <vt:lpstr>هدف الوحدة ونتائج التعلم</vt:lpstr>
      <vt:lpstr>الجلسة1: التمرين 2</vt:lpstr>
      <vt:lpstr>تنفيذ خطة الحالة </vt:lpstr>
      <vt:lpstr>الإحالات في خطوتين من خطوات إدارة الحالات</vt:lpstr>
      <vt:lpstr>الممارسة الفضلى للإحالة</vt:lpstr>
      <vt:lpstr>وضع/تعزيز آليات الإحالة</vt:lpstr>
      <vt:lpstr>وضع/تعزيز آليات الإحالة</vt:lpstr>
      <vt:lpstr>نقاط التعلم الرئيسية</vt:lpstr>
      <vt:lpstr>PowerPoint Presentation</vt:lpstr>
      <vt:lpstr>الجلسة1: التمرين 1</vt:lpstr>
      <vt:lpstr>تنفيذ خطة الحالة </vt:lpstr>
      <vt:lpstr>الإجراءات التشغيلية الموحدة</vt:lpstr>
      <vt:lpstr>نقاط التعلم الرئيسية</vt:lpstr>
      <vt:lpstr>PowerPoint Presentation</vt:lpstr>
      <vt:lpstr>الجلسة1: التمرين 3</vt:lpstr>
      <vt:lpstr>PowerPoint Presentation</vt:lpstr>
      <vt:lpstr>تحديات مشاركة المعلومات</vt:lpstr>
      <vt:lpstr>مشاركة البيانات التعريفية (كجزء من الإحالة)</vt:lpstr>
      <vt:lpstr>مشاركة البيانات غير التعريفية</vt:lpstr>
      <vt:lpstr>بروتوكولات مشاركة المعلومات...</vt:lpstr>
      <vt:lpstr>بروتوكولات مشاركة المعلومات...</vt:lpstr>
      <vt:lpstr>بروتوكولات مشاركة المعلومات والموافقة المستنيرة</vt:lpstr>
      <vt:lpstr>الغرض من بروتوكولات مشاركة المعلومات</vt:lpstr>
      <vt:lpstr>ما الذي يتم تضمينه في بروتوكول مشاركة المعلومات؟ </vt:lpstr>
      <vt:lpstr>نقاط التعلم الرئيسية</vt:lpstr>
      <vt:lpstr>PowerPoint Presentation</vt:lpstr>
      <vt:lpstr>الجلسة2: التمرين 1</vt:lpstr>
      <vt:lpstr>التفاوض...</vt:lpstr>
      <vt:lpstr>PowerPoint Presentation</vt:lpstr>
      <vt:lpstr>PowerPoint Presentation</vt:lpstr>
      <vt:lpstr>التفاوض...</vt:lpstr>
      <vt:lpstr>التفاوض</vt:lpstr>
      <vt:lpstr>نقاط التعلم الرئيسية</vt:lpstr>
      <vt:lpstr>PowerPoint Presentation</vt:lpstr>
      <vt:lpstr>الجلسة2: التمرين 2</vt:lpstr>
      <vt:lpstr>الدعوة</vt:lpstr>
      <vt:lpstr>أنشطة الدعوة لأخصائيي الحالات</vt:lpstr>
      <vt:lpstr>نشاط الدعوة: تمثيل حالة أمام المسؤولين</vt:lpstr>
      <vt:lpstr>نقاط التعلم الرئيسية</vt:lpstr>
      <vt:lpstr>PowerPoint Presentation</vt:lpstr>
      <vt:lpstr>الجلسة2: التمرين 3</vt:lpstr>
      <vt:lpstr>PowerPoint Presentation</vt:lpstr>
      <vt:lpstr>التعليم النموذج الممارسة </vt:lpstr>
      <vt:lpstr>نقاط التعلم الرئيسية</vt:lpstr>
      <vt:lpstr>PowerPoint Presentation</vt:lpstr>
      <vt:lpstr>هدف الوحدة و نتائج التعلم</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dc:title>
  <dc:creator>Camilla Jones</dc:creator>
  <cp:lastModifiedBy>DTP1</cp:lastModifiedBy>
  <cp:revision>178</cp:revision>
  <dcterms:created xsi:type="dcterms:W3CDTF">2014-02-04T13:09:48Z</dcterms:created>
  <dcterms:modified xsi:type="dcterms:W3CDTF">2015-01-14T10:07:30Z</dcterms:modified>
</cp:coreProperties>
</file>