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51"/>
  </p:notesMasterIdLst>
  <p:sldIdLst>
    <p:sldId id="448" r:id="rId2"/>
    <p:sldId id="449" r:id="rId3"/>
    <p:sldId id="450" r:id="rId4"/>
    <p:sldId id="451" r:id="rId5"/>
    <p:sldId id="452" r:id="rId6"/>
    <p:sldId id="453" r:id="rId7"/>
    <p:sldId id="454" r:id="rId8"/>
    <p:sldId id="455" r:id="rId9"/>
    <p:sldId id="456" r:id="rId10"/>
    <p:sldId id="457" r:id="rId11"/>
    <p:sldId id="458" r:id="rId12"/>
    <p:sldId id="459" r:id="rId13"/>
    <p:sldId id="460" r:id="rId14"/>
    <p:sldId id="461" r:id="rId15"/>
    <p:sldId id="462" r:id="rId16"/>
    <p:sldId id="463" r:id="rId17"/>
    <p:sldId id="464" r:id="rId18"/>
    <p:sldId id="465" r:id="rId19"/>
    <p:sldId id="466" r:id="rId20"/>
    <p:sldId id="467" r:id="rId21"/>
    <p:sldId id="468" r:id="rId22"/>
    <p:sldId id="469" r:id="rId23"/>
    <p:sldId id="470" r:id="rId24"/>
    <p:sldId id="471" r:id="rId25"/>
    <p:sldId id="472" r:id="rId26"/>
    <p:sldId id="473" r:id="rId27"/>
    <p:sldId id="474" r:id="rId28"/>
    <p:sldId id="475" r:id="rId29"/>
    <p:sldId id="476" r:id="rId30"/>
    <p:sldId id="477" r:id="rId31"/>
    <p:sldId id="478" r:id="rId32"/>
    <p:sldId id="479" r:id="rId33"/>
    <p:sldId id="480" r:id="rId34"/>
    <p:sldId id="481" r:id="rId35"/>
    <p:sldId id="482" r:id="rId36"/>
    <p:sldId id="483" r:id="rId37"/>
    <p:sldId id="484" r:id="rId38"/>
    <p:sldId id="485" r:id="rId39"/>
    <p:sldId id="486" r:id="rId40"/>
    <p:sldId id="487" r:id="rId41"/>
    <p:sldId id="488" r:id="rId42"/>
    <p:sldId id="489" r:id="rId43"/>
    <p:sldId id="490" r:id="rId44"/>
    <p:sldId id="491" r:id="rId45"/>
    <p:sldId id="492" r:id="rId46"/>
    <p:sldId id="493" r:id="rId47"/>
    <p:sldId id="494" r:id="rId48"/>
    <p:sldId id="495" r:id="rId49"/>
    <p:sldId id="496" r:id="rId50"/>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Calibri" pitchFamily="34" charset="0"/>
        <a:ea typeface="+mn-ea"/>
        <a:cs typeface="Arial" pitchFamily="34" charset="0"/>
      </a:defRPr>
    </a:lvl1pPr>
    <a:lvl2pPr marL="457200" algn="r" rtl="1" fontAlgn="base">
      <a:spcBef>
        <a:spcPct val="0"/>
      </a:spcBef>
      <a:spcAft>
        <a:spcPct val="0"/>
      </a:spcAft>
      <a:defRPr kern="1200">
        <a:solidFill>
          <a:schemeClr val="tx1"/>
        </a:solidFill>
        <a:latin typeface="Calibri" pitchFamily="34" charset="0"/>
        <a:ea typeface="+mn-ea"/>
        <a:cs typeface="Arial" pitchFamily="34" charset="0"/>
      </a:defRPr>
    </a:lvl2pPr>
    <a:lvl3pPr marL="914400" algn="r" rtl="1" fontAlgn="base">
      <a:spcBef>
        <a:spcPct val="0"/>
      </a:spcBef>
      <a:spcAft>
        <a:spcPct val="0"/>
      </a:spcAft>
      <a:defRPr kern="1200">
        <a:solidFill>
          <a:schemeClr val="tx1"/>
        </a:solidFill>
        <a:latin typeface="Calibri" pitchFamily="34" charset="0"/>
        <a:ea typeface="+mn-ea"/>
        <a:cs typeface="Arial" pitchFamily="34" charset="0"/>
      </a:defRPr>
    </a:lvl3pPr>
    <a:lvl4pPr marL="1371600" algn="r" rtl="1" fontAlgn="base">
      <a:spcBef>
        <a:spcPct val="0"/>
      </a:spcBef>
      <a:spcAft>
        <a:spcPct val="0"/>
      </a:spcAft>
      <a:defRPr kern="1200">
        <a:solidFill>
          <a:schemeClr val="tx1"/>
        </a:solidFill>
        <a:latin typeface="Calibri" pitchFamily="34" charset="0"/>
        <a:ea typeface="+mn-ea"/>
        <a:cs typeface="Arial" pitchFamily="34" charset="0"/>
      </a:defRPr>
    </a:lvl4pPr>
    <a:lvl5pPr marL="1828800" algn="r" rtl="1" fontAlgn="base">
      <a:spcBef>
        <a:spcPct val="0"/>
      </a:spcBef>
      <a:spcAft>
        <a:spcPct val="0"/>
      </a:spcAft>
      <a:defRPr kern="1200">
        <a:solidFill>
          <a:schemeClr val="tx1"/>
        </a:solidFill>
        <a:latin typeface="Calibri" pitchFamily="34" charset="0"/>
        <a:ea typeface="+mn-ea"/>
        <a:cs typeface="Arial" pitchFamily="34" charset="0"/>
      </a:defRPr>
    </a:lvl5pPr>
    <a:lvl6pPr marL="2286000" algn="r" defTabSz="914400" rtl="1" eaLnBrk="1" latinLnBrk="0" hangingPunct="1">
      <a:defRPr kern="1200">
        <a:solidFill>
          <a:schemeClr val="tx1"/>
        </a:solidFill>
        <a:latin typeface="Calibri" pitchFamily="34" charset="0"/>
        <a:ea typeface="+mn-ea"/>
        <a:cs typeface="Arial" pitchFamily="34" charset="0"/>
      </a:defRPr>
    </a:lvl6pPr>
    <a:lvl7pPr marL="2743200" algn="r" defTabSz="914400" rtl="1" eaLnBrk="1" latinLnBrk="0" hangingPunct="1">
      <a:defRPr kern="1200">
        <a:solidFill>
          <a:schemeClr val="tx1"/>
        </a:solidFill>
        <a:latin typeface="Calibri" pitchFamily="34" charset="0"/>
        <a:ea typeface="+mn-ea"/>
        <a:cs typeface="Arial" pitchFamily="34" charset="0"/>
      </a:defRPr>
    </a:lvl7pPr>
    <a:lvl8pPr marL="3200400" algn="r" defTabSz="914400" rtl="1" eaLnBrk="1" latinLnBrk="0" hangingPunct="1">
      <a:defRPr kern="1200">
        <a:solidFill>
          <a:schemeClr val="tx1"/>
        </a:solidFill>
        <a:latin typeface="Calibri" pitchFamily="34" charset="0"/>
        <a:ea typeface="+mn-ea"/>
        <a:cs typeface="Arial" pitchFamily="34" charset="0"/>
      </a:defRPr>
    </a:lvl8pPr>
    <a:lvl9pPr marL="3657600" algn="r" defTabSz="914400" rtl="1"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412" autoAdjust="0"/>
    <p:restoredTop sz="63055" autoAdjust="0"/>
  </p:normalViewPr>
  <p:slideViewPr>
    <p:cSldViewPr>
      <p:cViewPr>
        <p:scale>
          <a:sx n="75" d="100"/>
          <a:sy n="75" d="100"/>
        </p:scale>
        <p:origin x="-123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smtClean="0">
                <a:latin typeface="+mn-lt"/>
                <a:cs typeface="+mn-cs"/>
              </a:defRPr>
            </a:lvl1pPr>
          </a:lstStyle>
          <a:p>
            <a:pPr>
              <a:defRPr/>
            </a:pPr>
            <a:fld id="{24705F12-6BAA-4356-8FF8-8DFF3B7CF0DB}" type="datetimeFigureOut">
              <a:rPr lang="en-GB"/>
              <a:pPr>
                <a:defRPr/>
              </a:pPr>
              <a:t>06/01/2015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smtClean="0">
                <a:latin typeface="+mn-lt"/>
                <a:cs typeface="+mn-cs"/>
              </a:defRPr>
            </a:lvl1pPr>
          </a:lstStyle>
          <a:p>
            <a:pPr>
              <a:defRPr/>
            </a:pPr>
            <a:fld id="{55414F29-FC36-454E-9428-62CA555F423A}" type="slidenum">
              <a:rPr lang="en-GB"/>
              <a:pPr>
                <a:defRPr/>
              </a:pPr>
              <a:t>‹#›</a:t>
            </a:fld>
            <a:endParaRPr lang="en-GB"/>
          </a:p>
        </p:txBody>
      </p:sp>
    </p:spTree>
    <p:extLst>
      <p:ext uri="{BB962C8B-B14F-4D97-AF65-F5344CB8AC3E}">
        <p14:creationId xmlns:p14="http://schemas.microsoft.com/office/powerpoint/2010/main" val="19894872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D3B0EF6A-7573-48D1-A438-D9A7B2ECC468}"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17</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7580B4A4-D25E-472C-8CCE-12356060151C}"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18</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160CA4C5-835D-4B22-9483-BC6F32E7ACCF}"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31</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r" rtl="1">
              <a:spcBef>
                <a:spcPct val="0"/>
              </a:spcBef>
            </a:pPr>
            <a:r>
              <a:rPr lang="ar-EG" noProof="0" dirty="0" smtClean="0">
                <a:solidFill>
                  <a:srgbClr val="000000"/>
                </a:solidFill>
                <a:ea typeface="MS PGothic" pitchFamily="34" charset="-128"/>
                <a:sym typeface="Calibri" pitchFamily="34" charset="0"/>
              </a:rPr>
              <a:t>داخل أو خارج البلاد</a:t>
            </a:r>
          </a:p>
          <a:p>
            <a:pPr algn="r" rtl="1">
              <a:spcBef>
                <a:spcPct val="0"/>
              </a:spcBef>
            </a:pPr>
            <a:r>
              <a:rPr lang="ar-EG" noProof="0" dirty="0" smtClean="0">
                <a:solidFill>
                  <a:srgbClr val="000000"/>
                </a:solidFill>
                <a:ea typeface="MS PGothic" pitchFamily="34" charset="-128"/>
                <a:sym typeface="Calibri" pitchFamily="34" charset="0"/>
              </a:rPr>
              <a:t>فعلى سبيل المثال، لا يجب حفظ المعلومات في المكتب إذا كان غير آمن. ويجب حفظ المعلومات خارج البلاد في أقرب وقت ممكن إذا كانت الدولة غير آمنة بالكامل (كأن يتم الاحتفاظ بالملفات المفتوحة والمشفرة فقط في البلد). </a:t>
            </a:r>
          </a:p>
          <a:p>
            <a:pPr algn="r" rtl="1">
              <a:spcBef>
                <a:spcPct val="0"/>
              </a:spcBef>
            </a:pPr>
            <a:endParaRPr lang="ar-EG" noProof="0" dirty="0" smtClean="0">
              <a:solidFill>
                <a:srgbClr val="000000"/>
              </a:solidFill>
              <a:ea typeface="MS PGothic" pitchFamily="34" charset="-128"/>
              <a:sym typeface="Calibri" pitchFamily="34" charset="0"/>
            </a:endParaRPr>
          </a:p>
          <a:p>
            <a:pPr algn="r" rtl="1">
              <a:spcBef>
                <a:spcPct val="0"/>
              </a:spcBef>
            </a:pPr>
            <a:r>
              <a:rPr lang="ar-EG" noProof="0" dirty="0" smtClean="0">
                <a:solidFill>
                  <a:srgbClr val="000000"/>
                </a:solidFill>
                <a:ea typeface="MS PGothic" pitchFamily="34" charset="-128"/>
                <a:sym typeface="Calibri" pitchFamily="34" charset="0"/>
              </a:rPr>
              <a:t>التأمين الإضافي</a:t>
            </a:r>
          </a:p>
          <a:p>
            <a:pPr algn="r" rtl="1">
              <a:spcBef>
                <a:spcPct val="0"/>
              </a:spcBef>
            </a:pPr>
            <a:r>
              <a:rPr lang="ar-EG" noProof="0" dirty="0" smtClean="0">
                <a:solidFill>
                  <a:srgbClr val="000000"/>
                </a:solidFill>
                <a:ea typeface="MS PGothic" pitchFamily="34" charset="-128"/>
                <a:sym typeface="Calibri" pitchFamily="34" charset="0"/>
              </a:rPr>
              <a:t>على سبيل المثال بالنسبة لفئات معينة من ملفات الحالة (مثل الأطفال الذين تشمل حالتهم إجراءات قانونية والأطفال المعرضون لخطر إعادة التجنيد من قبل قوات ومجموعات مسلحة وما إلى ذلك.)</a:t>
            </a:r>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E9608492-4BD2-40B5-9819-D216B9CF0A17}"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33</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03A8EA8A-7C7D-4504-B2F5-4FB96ED987D1}"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35</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860C7D08-971F-41AC-9589-D1E73F119B0F}"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36</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25561719-7496-440C-BD45-7EDB891D7419}"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42</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1451400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4983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504153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371215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649570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974776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79209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611001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867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41529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1327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043608"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ctr" anchorCtr="0" compatLnSpc="1">
            <a:prstTxWarp prst="textNoShape">
              <a:avLst/>
            </a:prstTxWarp>
          </a:bodyPr>
          <a:lstStyle/>
          <a:p>
            <a:pPr lvl="0"/>
            <a:r>
              <a:rPr lang="ar-EG" noProof="0" dirty="0" smtClean="0"/>
              <a:t>Click to edit Master title style</a:t>
            </a:r>
            <a:endParaRPr lang="ar-EG" noProof="0" dirty="0"/>
          </a:p>
        </p:txBody>
      </p:sp>
      <p:sp>
        <p:nvSpPr>
          <p:cNvPr id="1027" name="Rectangle 3"/>
          <p:cNvSpPr>
            <a:spLocks noGrp="1" noChangeArrowheads="1"/>
          </p:cNvSpPr>
          <p:nvPr>
            <p:ph type="body" idx="1"/>
          </p:nvPr>
        </p:nvSpPr>
        <p:spPr bwMode="auto">
          <a:xfrm>
            <a:off x="1043608"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ar-EG" noProof="0" smtClean="0"/>
              <a:t>Click to edit Master text styles</a:t>
            </a:r>
          </a:p>
          <a:p>
            <a:pPr lvl="1"/>
            <a:r>
              <a:rPr lang="ar-EG" noProof="0" smtClean="0"/>
              <a:t>Second level</a:t>
            </a:r>
          </a:p>
          <a:p>
            <a:pPr lvl="2"/>
            <a:r>
              <a:rPr lang="ar-EG" noProof="0" smtClean="0"/>
              <a:t>Third level</a:t>
            </a:r>
          </a:p>
          <a:p>
            <a:pPr lvl="3"/>
            <a:r>
              <a:rPr lang="ar-EG" noProof="0" smtClean="0"/>
              <a:t>Fourth level</a:t>
            </a:r>
          </a:p>
          <a:p>
            <a:pPr lvl="4"/>
            <a:r>
              <a:rPr lang="ar-EG" noProof="0" smtClean="0"/>
              <a:t>Fifth level</a:t>
            </a:r>
            <a:endParaRPr lang="ar-EG" noProof="0"/>
          </a:p>
        </p:txBody>
      </p:sp>
      <p:sp>
        <p:nvSpPr>
          <p:cNvPr id="1028" name="Rectangle 7"/>
          <p:cNvSpPr>
            <a:spLocks noChangeArrowheads="1"/>
          </p:cNvSpPr>
          <p:nvPr userDrawn="1"/>
        </p:nvSpPr>
        <p:spPr bwMode="auto">
          <a:xfrm flipH="1">
            <a:off x="1488901"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sp>
        <p:nvSpPr>
          <p:cNvPr id="1029" name="Rectangle 8"/>
          <p:cNvSpPr>
            <a:spLocks noChangeArrowheads="1"/>
          </p:cNvSpPr>
          <p:nvPr userDrawn="1"/>
        </p:nvSpPr>
        <p:spPr bwMode="auto">
          <a:xfrm flipH="1">
            <a:off x="-11926"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96063"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r" rtl="1" eaLnBrk="0" fontAlgn="base" hangingPunct="0">
        <a:spcBef>
          <a:spcPct val="0"/>
        </a:spcBef>
        <a:spcAft>
          <a:spcPct val="0"/>
        </a:spcAft>
        <a:defRPr sz="3200">
          <a:solidFill>
            <a:schemeClr val="tx2"/>
          </a:solidFill>
          <a:latin typeface="Arial" pitchFamily="34" charset="0"/>
          <a:ea typeface="MS PGothic" pitchFamily="34" charset="-128"/>
          <a:cs typeface="Arial" pitchFamily="34" charset="0"/>
        </a:defRPr>
      </a:lvl1pPr>
      <a:lvl2pPr algn="l" rtl="0" eaLnBrk="0" fontAlgn="base" hangingPunct="0">
        <a:spcBef>
          <a:spcPct val="0"/>
        </a:spcBef>
        <a:spcAft>
          <a:spcPct val="0"/>
        </a:spcAft>
        <a:defRPr sz="3200">
          <a:solidFill>
            <a:schemeClr val="tx2"/>
          </a:solidFill>
          <a:latin typeface="Calibri" pitchFamily="34" charset="0"/>
          <a:ea typeface="MS PGothic" pitchFamily="34" charset="-128"/>
        </a:defRPr>
      </a:lvl2pPr>
      <a:lvl3pPr algn="l" rtl="0" eaLnBrk="0" fontAlgn="base" hangingPunct="0">
        <a:spcBef>
          <a:spcPct val="0"/>
        </a:spcBef>
        <a:spcAft>
          <a:spcPct val="0"/>
        </a:spcAft>
        <a:defRPr sz="3200">
          <a:solidFill>
            <a:schemeClr val="tx2"/>
          </a:solidFill>
          <a:latin typeface="Calibri" pitchFamily="34" charset="0"/>
          <a:ea typeface="MS PGothic" pitchFamily="34" charset="-128"/>
        </a:defRPr>
      </a:lvl3pPr>
      <a:lvl4pPr algn="l" rtl="0" eaLnBrk="0" fontAlgn="base" hangingPunct="0">
        <a:spcBef>
          <a:spcPct val="0"/>
        </a:spcBef>
        <a:spcAft>
          <a:spcPct val="0"/>
        </a:spcAft>
        <a:defRPr sz="3200">
          <a:solidFill>
            <a:schemeClr val="tx2"/>
          </a:solidFill>
          <a:latin typeface="Calibri" pitchFamily="34" charset="0"/>
          <a:ea typeface="MS PGothic" pitchFamily="34" charset="-128"/>
        </a:defRPr>
      </a:lvl4pPr>
      <a:lvl5pPr algn="l" rtl="0" eaLnBrk="0" fontAlgn="base" hangingPunct="0">
        <a:spcBef>
          <a:spcPct val="0"/>
        </a:spcBef>
        <a:spcAft>
          <a:spcPct val="0"/>
        </a:spcAft>
        <a:defRPr sz="3200">
          <a:solidFill>
            <a:schemeClr val="tx2"/>
          </a:solidFill>
          <a:latin typeface="Calibri" pitchFamily="34" charset="0"/>
          <a:ea typeface="MS PGothic" pitchFamily="34" charset="-128"/>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r" rtl="1" eaLnBrk="0" fontAlgn="base" hangingPunct="0">
        <a:spcBef>
          <a:spcPct val="20000"/>
        </a:spcBef>
        <a:spcAft>
          <a:spcPct val="0"/>
        </a:spcAft>
        <a:defRPr sz="2400">
          <a:solidFill>
            <a:schemeClr val="tx1"/>
          </a:solidFill>
          <a:latin typeface="Arial" pitchFamily="34" charset="0"/>
          <a:ea typeface="MS PGothic" pitchFamily="34" charset="-128"/>
          <a:cs typeface="Arial" pitchFamily="34" charset="0"/>
        </a:defRPr>
      </a:lvl1pPr>
      <a:lvl2pPr marL="742950" indent="-28575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2pPr>
      <a:lvl3pPr marL="11430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3pPr>
      <a:lvl4pPr marL="16002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4pPr>
      <a:lvl5pPr marL="20574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130425"/>
            <a:ext cx="7772400" cy="1470025"/>
          </a:xfrm>
        </p:spPr>
        <p:txBody>
          <a:bodyPr/>
          <a:lstStyle/>
          <a:p>
            <a:pPr algn="ctr" rtl="1" eaLnBrk="1" hangingPunct="1"/>
            <a:r>
              <a:rPr lang="ar-EG" sz="4800" b="1" dirty="0" smtClean="0">
                <a:solidFill>
                  <a:srgbClr val="000000"/>
                </a:solidFill>
                <a:sym typeface="Calibri" pitchFamily="34" charset="0"/>
              </a:rPr>
              <a:t>مبادئ إدارة الحالات</a:t>
            </a:r>
          </a:p>
        </p:txBody>
      </p:sp>
      <p:sp>
        <p:nvSpPr>
          <p:cNvPr id="2051" name="Subtitle 2"/>
          <p:cNvSpPr>
            <a:spLocks noGrp="1"/>
          </p:cNvSpPr>
          <p:nvPr>
            <p:ph type="subTitle" idx="1"/>
          </p:nvPr>
        </p:nvSpPr>
        <p:spPr>
          <a:xfrm>
            <a:off x="1371600" y="3886200"/>
            <a:ext cx="6400800" cy="1752600"/>
          </a:xfrm>
        </p:spPr>
        <p:txBody>
          <a:bodyPr/>
          <a:lstStyle/>
          <a:p>
            <a:pPr rtl="1" eaLnBrk="1" hangingPunct="1"/>
            <a:r>
              <a:rPr lang="ar-EG" b="1" dirty="0" smtClean="0">
                <a:solidFill>
                  <a:srgbClr val="000000"/>
                </a:solidFill>
                <a:sym typeface="Calibri" pitchFamily="34" charset="0"/>
              </a:rPr>
              <a:t>الوحدة ج: مبادئ إدارة الحالات</a:t>
            </a:r>
          </a:p>
          <a:p>
            <a:pPr rtl="1" eaLnBrk="1" hangingPunct="1"/>
            <a:endParaRPr lang="ar-EG" b="1" dirty="0" smtClean="0">
              <a:solidFill>
                <a:srgbClr val="000000"/>
              </a:solidFill>
              <a:sym typeface="Calibri" pitchFamily="34" charset="0"/>
            </a:endParaRPr>
          </a:p>
          <a:p>
            <a:pPr rtl="1" eaLnBrk="1" hangingPunct="1"/>
            <a:r>
              <a:rPr lang="ar-EG" b="1" dirty="0" smtClean="0">
                <a:solidFill>
                  <a:srgbClr val="000000"/>
                </a:solidFill>
                <a:sym typeface="Calibri" pitchFamily="34" charset="0"/>
              </a:rPr>
              <a:t>التدريب على إدارة الحالات</a:t>
            </a:r>
          </a:p>
        </p:txBody>
      </p:sp>
    </p:spTree>
    <p:extLst>
      <p:ext uri="{BB962C8B-B14F-4D97-AF65-F5344CB8AC3E}">
        <p14:creationId xmlns:p14="http://schemas.microsoft.com/office/powerpoint/2010/main" val="21955397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نقاط التعلم الرئيسية</a:t>
            </a:r>
          </a:p>
        </p:txBody>
      </p:sp>
      <p:sp>
        <p:nvSpPr>
          <p:cNvPr id="10243" name="Content Placeholder 2"/>
          <p:cNvSpPr>
            <a:spLocks noGrp="1"/>
          </p:cNvSpPr>
          <p:nvPr>
            <p:ph idx="1"/>
          </p:nvPr>
        </p:nvSpPr>
        <p:spPr>
          <a:xfrm>
            <a:off x="467346" y="1700213"/>
            <a:ext cx="8353425" cy="4392612"/>
          </a:xfrm>
        </p:spPr>
        <p:txBody>
          <a:bodyPr/>
          <a:lstStyle/>
          <a:p>
            <a:pPr marL="0" indent="0" eaLnBrk="1" hangingPunct="1"/>
            <a:r>
              <a:rPr lang="ar-EG" dirty="0" smtClean="0">
                <a:sym typeface="Calibri" pitchFamily="34" charset="0"/>
              </a:rPr>
              <a:t>من الضروري </a:t>
            </a:r>
            <a:r>
              <a:rPr lang="ar-EG" b="1" dirty="0" smtClean="0">
                <a:sym typeface="Calibri" pitchFamily="34" charset="0"/>
              </a:rPr>
              <a:t>معرفة </a:t>
            </a:r>
            <a:r>
              <a:rPr lang="ar-EG" dirty="0" smtClean="0">
                <a:sym typeface="Calibri" pitchFamily="34" charset="0"/>
              </a:rPr>
              <a:t>المبادئ </a:t>
            </a:r>
            <a:r>
              <a:rPr lang="ar-EG" b="1" dirty="0" smtClean="0">
                <a:sym typeface="Calibri" pitchFamily="34" charset="0"/>
              </a:rPr>
              <a:t>وفهمها </a:t>
            </a:r>
            <a:r>
              <a:rPr lang="ar-EG" dirty="0" smtClean="0">
                <a:sym typeface="Calibri" pitchFamily="34" charset="0"/>
              </a:rPr>
              <a:t>حتى يتسنى لك </a:t>
            </a:r>
            <a:r>
              <a:rPr lang="ar-EG" b="1" dirty="0" smtClean="0">
                <a:sym typeface="Calibri" pitchFamily="34" charset="0"/>
              </a:rPr>
              <a:t>اتباعها.</a:t>
            </a:r>
          </a:p>
          <a:p>
            <a:pPr marL="0" indent="0" algn="r" rtl="1" eaLnBrk="1" hangingPunct="1">
              <a:buFontTx/>
              <a:buChar char="•"/>
            </a:pPr>
            <a:endParaRPr lang="ar-EG" b="1" dirty="0" smtClean="0">
              <a:sym typeface="Calibri" pitchFamily="34" charset="0"/>
            </a:endParaRPr>
          </a:p>
          <a:p>
            <a:pPr marL="0" indent="-342000" algn="r" rtl="1" eaLnBrk="1" hangingPunct="1">
              <a:buFontTx/>
              <a:buChar char="•"/>
            </a:pPr>
            <a:r>
              <a:rPr lang="ar-EG" dirty="0" smtClean="0">
                <a:sym typeface="Calibri" pitchFamily="34" charset="0"/>
              </a:rPr>
              <a:t>لا يُعتبر </a:t>
            </a:r>
            <a:r>
              <a:rPr lang="ar-EG" b="1" dirty="0" smtClean="0">
                <a:sym typeface="Calibri" pitchFamily="34" charset="0"/>
              </a:rPr>
              <a:t>تطبيق المبادئ سهلاً دومًا. </a:t>
            </a:r>
          </a:p>
          <a:p>
            <a:pPr marL="0" indent="-342000" algn="r" rtl="1" eaLnBrk="1" hangingPunct="1">
              <a:buFontTx/>
              <a:buChar char="•"/>
            </a:pPr>
            <a:r>
              <a:rPr lang="ar-EG" dirty="0" smtClean="0">
                <a:sym typeface="Calibri" pitchFamily="34" charset="0"/>
              </a:rPr>
              <a:t>كن </a:t>
            </a:r>
            <a:r>
              <a:rPr lang="ar-EG" b="1" dirty="0" smtClean="0">
                <a:sym typeface="Calibri" pitchFamily="34" charset="0"/>
              </a:rPr>
              <a:t>مستعدًا</a:t>
            </a:r>
            <a:r>
              <a:rPr lang="ar-EG" dirty="0" smtClean="0">
                <a:sym typeface="Calibri" pitchFamily="34" charset="0"/>
              </a:rPr>
              <a:t> لمواجهة التحديات. </a:t>
            </a:r>
          </a:p>
          <a:p>
            <a:pPr marL="0" indent="0" algn="r" rtl="1" eaLnBrk="1" hangingPunct="1">
              <a:buFontTx/>
              <a:buChar char="•"/>
            </a:pPr>
            <a:endParaRPr lang="ar-EG" dirty="0" smtClean="0">
              <a:sym typeface="Calibri" pitchFamily="34" charset="0"/>
            </a:endParaRPr>
          </a:p>
          <a:p>
            <a:pPr marL="0" indent="0" algn="r" rtl="1" eaLnBrk="1" hangingPunct="1"/>
            <a:r>
              <a:rPr lang="ar-EG" dirty="0" smtClean="0">
                <a:sym typeface="Calibri" pitchFamily="34" charset="0"/>
              </a:rPr>
              <a:t>حتى يتسنى لك تطبيق المبادئ يجب أن تكون قادرًا على </a:t>
            </a:r>
            <a:r>
              <a:rPr lang="ar-EG" b="1" dirty="0" smtClean="0">
                <a:sym typeface="Calibri" pitchFamily="34" charset="0"/>
              </a:rPr>
              <a:t>شرحها:</a:t>
            </a:r>
          </a:p>
          <a:p>
            <a:pPr marL="0" indent="-342000" algn="r" rtl="1" eaLnBrk="1" hangingPunct="1">
              <a:buFontTx/>
              <a:buChar char="•"/>
            </a:pPr>
            <a:r>
              <a:rPr lang="ar-EG" dirty="0" smtClean="0">
                <a:sym typeface="Calibri" pitchFamily="34" charset="0"/>
              </a:rPr>
              <a:t>بطريقة سهلة و</a:t>
            </a:r>
          </a:p>
          <a:p>
            <a:pPr marL="0" indent="-342000" algn="r" rtl="1" eaLnBrk="1" hangingPunct="1">
              <a:buFontTx/>
              <a:buChar char="•"/>
            </a:pPr>
            <a:r>
              <a:rPr lang="ar-EG" dirty="0" smtClean="0">
                <a:sym typeface="Calibri" pitchFamily="34" charset="0"/>
              </a:rPr>
              <a:t>بأسلوب مناسب للمجموعات الرئيسية في محل عملك</a:t>
            </a:r>
          </a:p>
        </p:txBody>
      </p:sp>
    </p:spTree>
    <p:extLst>
      <p:ext uri="{BB962C8B-B14F-4D97-AF65-F5344CB8AC3E}">
        <p14:creationId xmlns:p14="http://schemas.microsoft.com/office/powerpoint/2010/main" val="6007263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1229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220503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76408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eaLnBrk="1" hangingPunct="1">
              <a:buSzPct val="100000"/>
            </a:pPr>
            <a:r>
              <a:rPr lang="ar-EG" cap="none" dirty="0" smtClean="0">
                <a:solidFill>
                  <a:srgbClr val="000000"/>
                </a:solidFill>
                <a:sym typeface="Calibri" pitchFamily="34" charset="0"/>
              </a:rPr>
              <a:t>التمرين </a:t>
            </a:r>
            <a:r>
              <a:rPr lang="ar-EG" cap="none" dirty="0" smtClean="0">
                <a:solidFill>
                  <a:srgbClr val="000000"/>
                </a:solidFill>
                <a:sym typeface="Calibri" pitchFamily="34" charset="0"/>
              </a:rPr>
              <a:t>3</a:t>
            </a:r>
            <a:endParaRPr lang="ar-EG" cap="none" dirty="0" smtClean="0">
              <a:solidFill>
                <a:srgbClr val="000000"/>
              </a:solidFill>
              <a:sym typeface="Calibri" pitchFamily="34" charset="0"/>
            </a:endParaRPr>
          </a:p>
        </p:txBody>
      </p:sp>
      <p:sp>
        <p:nvSpPr>
          <p:cNvPr id="12291" name="Text Placeholder 2"/>
          <p:cNvSpPr>
            <a:spLocks noGrp="1"/>
          </p:cNvSpPr>
          <p:nvPr>
            <p:ph type="body" idx="1"/>
          </p:nvPr>
        </p:nvSpPr>
        <p:spPr/>
        <p:txBody>
          <a:bodyPr/>
          <a:lstStyle/>
          <a:p>
            <a:pPr algn="ctr" rtl="1" eaLnBrk="1" hangingPunct="1"/>
            <a:r>
              <a:rPr lang="ar-EG" sz="3600" b="1" dirty="0" smtClean="0">
                <a:solidFill>
                  <a:srgbClr val="000000"/>
                </a:solidFill>
                <a:sym typeface="Calibri" pitchFamily="34" charset="0"/>
              </a:rPr>
              <a:t>مبادئ إدارة المعلومات </a:t>
            </a:r>
            <a:endParaRPr lang="ar-EG" sz="3600" b="1" dirty="0" smtClean="0">
              <a:solidFill>
                <a:srgbClr val="000000"/>
              </a:solidFill>
              <a:sym typeface="Calibri" pitchFamily="34" charset="0"/>
            </a:endParaRPr>
          </a:p>
          <a:p>
            <a:pPr algn="ctr" rtl="1" eaLnBrk="1" hangingPunct="1"/>
            <a:endParaRPr lang="ar-EG" sz="3600" b="1" dirty="0" smtClean="0">
              <a:solidFill>
                <a:srgbClr val="000000"/>
              </a:solidFill>
              <a:sym typeface="Calibri" pitchFamily="34" charset="0"/>
            </a:endParaRPr>
          </a:p>
        </p:txBody>
      </p:sp>
    </p:spTree>
    <p:extLst>
      <p:ext uri="{BB962C8B-B14F-4D97-AF65-F5344CB8AC3E}">
        <p14:creationId xmlns:p14="http://schemas.microsoft.com/office/powerpoint/2010/main" val="18392918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43608" y="836613"/>
            <a:ext cx="7777163" cy="720725"/>
          </a:xfrm>
        </p:spPr>
        <p:txBody>
          <a:bodyPr/>
          <a:lstStyle/>
          <a:p>
            <a:pPr algn="ctr" rtl="1" eaLnBrk="1" hangingPunct="1">
              <a:buSzPct val="100000"/>
            </a:pPr>
            <a:r>
              <a:rPr lang="ar-EG" b="1" smtClean="0">
                <a:solidFill>
                  <a:srgbClr val="000000"/>
                </a:solidFill>
                <a:sym typeface="Calibri" pitchFamily="34" charset="0"/>
              </a:rPr>
              <a:t>السير في المعرض الفني </a:t>
            </a:r>
          </a:p>
        </p:txBody>
      </p:sp>
      <p:pic>
        <p:nvPicPr>
          <p:cNvPr id="13315" name="Content Placeholder 3" descr="1-complexity-of-a-web-bojana-randall.jpg"/>
          <p:cNvPicPr>
            <a:picLocks noGrp="1" noChangeAspect="1"/>
          </p:cNvPicPr>
          <p:nvPr>
            <p:ph idx="1"/>
          </p:nvPr>
        </p:nvPicPr>
        <p:blipFill>
          <a:blip r:embed="rId2"/>
          <a:srcRect/>
          <a:stretch>
            <a:fillRect/>
          </a:stretch>
        </p:blipFill>
        <p:spPr>
          <a:xfrm>
            <a:off x="2739058" y="1700213"/>
            <a:ext cx="4386263" cy="4392612"/>
          </a:xfrm>
        </p:spPr>
      </p:pic>
    </p:spTree>
    <p:extLst>
      <p:ext uri="{BB962C8B-B14F-4D97-AF65-F5344CB8AC3E}">
        <p14:creationId xmlns:p14="http://schemas.microsoft.com/office/powerpoint/2010/main" val="12630466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الموافقة المستنيرة</a:t>
            </a:r>
          </a:p>
        </p:txBody>
      </p:sp>
      <p:sp>
        <p:nvSpPr>
          <p:cNvPr id="3" name="Content Placeholder 2"/>
          <p:cNvSpPr>
            <a:spLocks noGrp="1"/>
          </p:cNvSpPr>
          <p:nvPr>
            <p:ph idx="1"/>
          </p:nvPr>
        </p:nvSpPr>
        <p:spPr>
          <a:xfrm>
            <a:off x="1403648" y="1700213"/>
            <a:ext cx="7417123" cy="4392612"/>
          </a:xfrm>
        </p:spPr>
        <p:txBody>
          <a:bodyPr/>
          <a:lstStyle/>
          <a:p>
            <a:pPr marL="0" indent="0" algn="r" rtl="1" eaLnBrk="1" hangingPunct="1">
              <a:buFontTx/>
              <a:buChar char="•"/>
            </a:pPr>
            <a:endParaRPr lang="ar-EG" dirty="0" smtClean="0">
              <a:sym typeface="Calibri" pitchFamily="34" charset="0"/>
            </a:endParaRPr>
          </a:p>
          <a:p>
            <a:pPr marL="0" indent="0" algn="r" rtl="1" eaLnBrk="1" hangingPunct="1">
              <a:buSzPct val="100000"/>
            </a:pPr>
            <a:r>
              <a:rPr lang="ar-EG" dirty="0" smtClean="0">
                <a:sym typeface="Calibri" pitchFamily="34" charset="0"/>
              </a:rPr>
              <a:t>الموافقة التطوعية من شخص لديه القدرة على إبداء الموافقة ويتمتع باختيار حر ومستنير. </a:t>
            </a:r>
          </a:p>
          <a:p>
            <a:pPr marL="0" indent="0" algn="r" rtl="1" eaLnBrk="1" hangingPunct="1">
              <a:buSzPct val="100000"/>
            </a:pPr>
            <a:endParaRPr lang="ar-EG" dirty="0" smtClean="0">
              <a:sym typeface="Calibri" pitchFamily="34" charset="0"/>
            </a:endParaRPr>
          </a:p>
          <a:p>
            <a:pPr marL="0" indent="0" algn="r" rtl="1" eaLnBrk="1" hangingPunct="1">
              <a:buSzPct val="100000"/>
            </a:pPr>
            <a:r>
              <a:rPr lang="ar-EG" dirty="0" smtClean="0">
                <a:sym typeface="Calibri" pitchFamily="34" charset="0"/>
              </a:rPr>
              <a:t>يجب دائما طلب الموافقة من الأطفال وأسرهم/مقدمي الرعاية قبل تقديم الخدمات. </a:t>
            </a:r>
          </a:p>
          <a:p>
            <a:pPr marL="0" indent="0" algn="r" rtl="1" eaLnBrk="1" hangingPunct="1">
              <a:buFontTx/>
              <a:buChar char="•"/>
            </a:pPr>
            <a:endParaRPr lang="ar-EG" dirty="0" smtClean="0">
              <a:sym typeface="Calibri" pitchFamily="34" charset="0"/>
            </a:endParaRPr>
          </a:p>
          <a:p>
            <a:pPr marL="0" indent="0" eaLnBrk="1" hangingPunct="1">
              <a:buSzPct val="100000"/>
            </a:pPr>
            <a:r>
              <a:rPr lang="ar-EG" dirty="0" smtClean="0">
                <a:sym typeface="Calibri" pitchFamily="34" charset="0"/>
              </a:rPr>
              <a:t>لضمان الحصول على "الموافقة المستنيرة" يجب أن يستوعب تمامًا الشخص الذي يقدمها ما يوافق عليه. </a:t>
            </a:r>
          </a:p>
          <a:p>
            <a:pPr marL="0" indent="0" algn="r" rtl="1" eaLnBrk="1" hangingPunct="1">
              <a:buFontTx/>
              <a:buChar char="•"/>
            </a:pPr>
            <a:endParaRPr lang="ar-EG" dirty="0" smtClean="0">
              <a:sym typeface="Calibri" pitchFamily="34" charset="0"/>
            </a:endParaRPr>
          </a:p>
        </p:txBody>
      </p:sp>
    </p:spTree>
    <p:extLst>
      <p:ext uri="{BB962C8B-B14F-4D97-AF65-F5344CB8AC3E}">
        <p14:creationId xmlns:p14="http://schemas.microsoft.com/office/powerpoint/2010/main" val="33369439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المصادقة المستنيرة</a:t>
            </a:r>
          </a:p>
        </p:txBody>
      </p:sp>
      <p:sp>
        <p:nvSpPr>
          <p:cNvPr id="15363" name="Content Placeholder 2"/>
          <p:cNvSpPr>
            <a:spLocks noGrp="1"/>
          </p:cNvSpPr>
          <p:nvPr>
            <p:ph idx="1"/>
          </p:nvPr>
        </p:nvSpPr>
        <p:spPr>
          <a:xfrm>
            <a:off x="1547664" y="1700213"/>
            <a:ext cx="7273107" cy="4392612"/>
          </a:xfrm>
        </p:spPr>
        <p:txBody>
          <a:bodyPr/>
          <a:lstStyle/>
          <a:p>
            <a:pPr algn="r" rtl="1" eaLnBrk="1" hangingPunct="1">
              <a:buSzPct val="100000"/>
            </a:pPr>
            <a:endParaRPr lang="ar-EG" dirty="0" smtClean="0">
              <a:sym typeface="Calibri" pitchFamily="34" charset="0"/>
            </a:endParaRPr>
          </a:p>
          <a:p>
            <a:pPr algn="r" rtl="1" eaLnBrk="1" hangingPunct="1">
              <a:buSzPct val="100000"/>
            </a:pPr>
            <a:r>
              <a:rPr lang="ar-EG" dirty="0" smtClean="0">
                <a:sym typeface="Calibri" pitchFamily="34" charset="0"/>
              </a:rPr>
              <a:t>الرغبة الصريحة في المشاركة في الخدمات. </a:t>
            </a:r>
          </a:p>
          <a:p>
            <a:pPr algn="r" rtl="1" eaLnBrk="1" hangingPunct="1">
              <a:buSzPct val="100000"/>
            </a:pPr>
            <a:r>
              <a:rPr lang="ar-EG" dirty="0" smtClean="0">
                <a:sym typeface="Calibri" pitchFamily="34" charset="0"/>
              </a:rPr>
              <a:t> </a:t>
            </a:r>
          </a:p>
          <a:p>
            <a:pPr algn="r" rtl="1" eaLnBrk="1" hangingPunct="1">
              <a:buSzPct val="100000"/>
            </a:pPr>
            <a:r>
              <a:rPr lang="ar-EG" dirty="0" smtClean="0">
                <a:sym typeface="Calibri" pitchFamily="34" charset="0"/>
              </a:rPr>
              <a:t>تُطلب "المصادقة المستنيرة" من الأطفال:</a:t>
            </a:r>
          </a:p>
          <a:p>
            <a:pPr algn="r" rtl="1" eaLnBrk="1" hangingPunct="1">
              <a:buSzPct val="100000"/>
            </a:pPr>
            <a:endParaRPr lang="ar-EG" dirty="0" smtClean="0">
              <a:sym typeface="Calibri" pitchFamily="34" charset="0"/>
            </a:endParaRPr>
          </a:p>
          <a:p>
            <a:pPr algn="r" rtl="1" eaLnBrk="1" hangingPunct="1">
              <a:buFontTx/>
              <a:buChar char="•"/>
            </a:pPr>
            <a:r>
              <a:rPr lang="ar-EG" dirty="0" smtClean="0">
                <a:sym typeface="Calibri" pitchFamily="34" charset="0"/>
              </a:rPr>
              <a:t>الذين هم بطبيعة الحال/بموجب القانون في سن لا يسمح لهم بتقديم موافقات مستنيرة</a:t>
            </a:r>
          </a:p>
          <a:p>
            <a:pPr algn="r" rtl="1" eaLnBrk="1" hangingPunct="1">
              <a:buFontTx/>
              <a:buChar char="•"/>
            </a:pPr>
            <a:r>
              <a:rPr lang="ar-EG" dirty="0" smtClean="0">
                <a:sym typeface="Calibri" pitchFamily="34" charset="0"/>
              </a:rPr>
              <a:t>والذين هم كبار بما يكفي لفهم المقصود من المشاركة في الخدمات والموافقة عليها</a:t>
            </a:r>
          </a:p>
          <a:p>
            <a:pPr algn="ctr" rtl="1" eaLnBrk="1" hangingPunct="1">
              <a:buSzPct val="100000"/>
            </a:pPr>
            <a:endParaRPr lang="ar-EG" dirty="0" smtClean="0">
              <a:sym typeface="Calibri" pitchFamily="34" charset="0"/>
            </a:endParaRPr>
          </a:p>
          <a:p>
            <a:pPr algn="ctr" rtl="1" eaLnBrk="1" hangingPunct="1">
              <a:buSzPct val="100000"/>
            </a:pPr>
            <a:endParaRPr lang="ar-EG" dirty="0" smtClean="0">
              <a:sym typeface="Calibri" pitchFamily="34" charset="0"/>
            </a:endParaRPr>
          </a:p>
        </p:txBody>
      </p:sp>
    </p:spTree>
    <p:extLst>
      <p:ext uri="{BB962C8B-B14F-4D97-AF65-F5344CB8AC3E}">
        <p14:creationId xmlns:p14="http://schemas.microsoft.com/office/powerpoint/2010/main" val="32535573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الموافقة/المصادقة المستنيرة</a:t>
            </a:r>
          </a:p>
        </p:txBody>
      </p:sp>
      <p:sp>
        <p:nvSpPr>
          <p:cNvPr id="3" name="Content Placeholder 2"/>
          <p:cNvSpPr>
            <a:spLocks noGrp="1"/>
          </p:cNvSpPr>
          <p:nvPr>
            <p:ph idx="1"/>
          </p:nvPr>
        </p:nvSpPr>
        <p:spPr>
          <a:xfrm>
            <a:off x="754683" y="1700213"/>
            <a:ext cx="8066088" cy="4392612"/>
          </a:xfrm>
        </p:spPr>
        <p:txBody>
          <a:bodyPr/>
          <a:lstStyle/>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dirty="0" smtClean="0">
                <a:solidFill>
                  <a:srgbClr val="000000"/>
                </a:solidFill>
                <a:sym typeface="Calibri" pitchFamily="34" charset="0"/>
              </a:rPr>
              <a:t>تقدم معلومات عن:</a:t>
            </a:r>
          </a:p>
          <a:p>
            <a:pPr algn="r" rtl="1" eaLnBrk="1" hangingPunct="1">
              <a:buFont typeface="Wingdings" pitchFamily="2" charset="2"/>
              <a:buChar char="ü"/>
            </a:pPr>
            <a:r>
              <a:rPr lang="ar-EG" b="1" dirty="0" smtClean="0">
                <a:solidFill>
                  <a:srgbClr val="000000"/>
                </a:solidFill>
                <a:sym typeface="Calibri" pitchFamily="34" charset="0"/>
              </a:rPr>
              <a:t>الخدمات</a:t>
            </a:r>
            <a:r>
              <a:rPr lang="ar-EG" dirty="0" smtClean="0">
                <a:solidFill>
                  <a:srgbClr val="000000"/>
                </a:solidFill>
                <a:sym typeface="Calibri" pitchFamily="34" charset="0"/>
              </a:rPr>
              <a:t> و</a:t>
            </a:r>
            <a:r>
              <a:rPr lang="ar-EG" b="1" dirty="0" smtClean="0">
                <a:solidFill>
                  <a:srgbClr val="000000"/>
                </a:solidFill>
                <a:sym typeface="Calibri" pitchFamily="34" charset="0"/>
              </a:rPr>
              <a:t>الخيارات</a:t>
            </a:r>
            <a:r>
              <a:rPr lang="ar-EG" dirty="0" smtClean="0">
                <a:solidFill>
                  <a:srgbClr val="000000"/>
                </a:solidFill>
                <a:sym typeface="Calibri" pitchFamily="34" charset="0"/>
              </a:rPr>
              <a:t> </a:t>
            </a:r>
            <a:r>
              <a:rPr lang="ar-EG" b="1" dirty="0" smtClean="0">
                <a:solidFill>
                  <a:srgbClr val="000000"/>
                </a:solidFill>
                <a:sym typeface="Calibri" pitchFamily="34" charset="0"/>
              </a:rPr>
              <a:t>المتاحة</a:t>
            </a:r>
            <a:r>
              <a:rPr lang="ar-EG" dirty="0" smtClean="0">
                <a:solidFill>
                  <a:srgbClr val="000000"/>
                </a:solidFill>
                <a:sym typeface="Calibri" pitchFamily="34" charset="0"/>
              </a:rPr>
              <a:t>. </a:t>
            </a:r>
          </a:p>
          <a:p>
            <a:pPr algn="r" rtl="1" eaLnBrk="1" hangingPunct="1">
              <a:buFont typeface="Wingdings" pitchFamily="2" charset="2"/>
              <a:buChar char="ü"/>
            </a:pPr>
            <a:r>
              <a:rPr lang="ar-EG" dirty="0" smtClean="0">
                <a:solidFill>
                  <a:srgbClr val="000000"/>
                </a:solidFill>
                <a:sym typeface="Calibri" pitchFamily="34" charset="0"/>
              </a:rPr>
              <a:t> </a:t>
            </a:r>
            <a:r>
              <a:rPr lang="ar-EG" b="1" dirty="0" smtClean="0">
                <a:solidFill>
                  <a:srgbClr val="000000"/>
                </a:solidFill>
                <a:sym typeface="Calibri" pitchFamily="34" charset="0"/>
              </a:rPr>
              <a:t>المخاطر/الفوائد </a:t>
            </a:r>
            <a:r>
              <a:rPr lang="ar-EG" dirty="0" smtClean="0">
                <a:solidFill>
                  <a:srgbClr val="000000"/>
                </a:solidFill>
                <a:sym typeface="Calibri" pitchFamily="34" charset="0"/>
              </a:rPr>
              <a:t>المحتملة للحصول على الخدمات. </a:t>
            </a:r>
          </a:p>
          <a:p>
            <a:pPr algn="r" rtl="1" eaLnBrk="1" hangingPunct="1">
              <a:buFont typeface="Wingdings" pitchFamily="2" charset="2"/>
              <a:buChar char="ü"/>
            </a:pPr>
            <a:r>
              <a:rPr lang="ar-EG" b="1" dirty="0" smtClean="0">
                <a:solidFill>
                  <a:srgbClr val="000000"/>
                </a:solidFill>
                <a:sym typeface="Calibri" pitchFamily="34" charset="0"/>
              </a:rPr>
              <a:t>المعلومات</a:t>
            </a:r>
            <a:r>
              <a:rPr lang="ar-EG" dirty="0" smtClean="0">
                <a:solidFill>
                  <a:srgbClr val="000000"/>
                </a:solidFill>
                <a:sym typeface="Calibri" pitchFamily="34" charset="0"/>
              </a:rPr>
              <a:t> التي سيتم </a:t>
            </a:r>
            <a:r>
              <a:rPr lang="ar-EG" b="1" dirty="0" smtClean="0">
                <a:solidFill>
                  <a:srgbClr val="000000"/>
                </a:solidFill>
                <a:sym typeface="Calibri" pitchFamily="34" charset="0"/>
              </a:rPr>
              <a:t>جمعها</a:t>
            </a:r>
            <a:r>
              <a:rPr lang="ar-EG" dirty="0" smtClean="0">
                <a:solidFill>
                  <a:srgbClr val="000000"/>
                </a:solidFill>
                <a:sym typeface="Calibri" pitchFamily="34" charset="0"/>
              </a:rPr>
              <a:t> و</a:t>
            </a:r>
            <a:r>
              <a:rPr lang="ar-EG" b="1" dirty="0" smtClean="0">
                <a:solidFill>
                  <a:srgbClr val="000000"/>
                </a:solidFill>
                <a:sym typeface="Calibri" pitchFamily="34" charset="0"/>
              </a:rPr>
              <a:t>كيف</a:t>
            </a:r>
            <a:r>
              <a:rPr lang="ar-EG" dirty="0" smtClean="0">
                <a:solidFill>
                  <a:srgbClr val="000000"/>
                </a:solidFill>
                <a:sym typeface="Calibri" pitchFamily="34" charset="0"/>
              </a:rPr>
              <a:t> سيتم </a:t>
            </a:r>
            <a:r>
              <a:rPr lang="ar-EG" b="1" dirty="0" smtClean="0">
                <a:solidFill>
                  <a:srgbClr val="000000"/>
                </a:solidFill>
                <a:sym typeface="Calibri" pitchFamily="34" charset="0"/>
              </a:rPr>
              <a:t>استخدامها</a:t>
            </a:r>
            <a:r>
              <a:rPr lang="ar-EG" dirty="0" smtClean="0">
                <a:solidFill>
                  <a:srgbClr val="000000"/>
                </a:solidFill>
                <a:sym typeface="Calibri" pitchFamily="34" charset="0"/>
              </a:rPr>
              <a:t>. </a:t>
            </a:r>
          </a:p>
          <a:p>
            <a:pPr algn="r" rtl="1" eaLnBrk="1" hangingPunct="1">
              <a:buFont typeface="Wingdings" pitchFamily="2" charset="2"/>
              <a:buChar char="ü"/>
            </a:pPr>
            <a:r>
              <a:rPr lang="ar-EG" b="1" dirty="0" smtClean="0">
                <a:solidFill>
                  <a:srgbClr val="000000"/>
                </a:solidFill>
                <a:sym typeface="Calibri" pitchFamily="34" charset="0"/>
              </a:rPr>
              <a:t>السرية</a:t>
            </a:r>
            <a:r>
              <a:rPr lang="ar-EG" dirty="0" smtClean="0">
                <a:solidFill>
                  <a:srgbClr val="000000"/>
                </a:solidFill>
                <a:sym typeface="Calibri" pitchFamily="34" charset="0"/>
              </a:rPr>
              <a:t> و</a:t>
            </a:r>
            <a:r>
              <a:rPr lang="ar-EG" b="1" dirty="0" smtClean="0">
                <a:solidFill>
                  <a:srgbClr val="000000"/>
                </a:solidFill>
                <a:sym typeface="Calibri" pitchFamily="34" charset="0"/>
              </a:rPr>
              <a:t>حدودها</a:t>
            </a:r>
            <a:r>
              <a:rPr lang="ar-EG" dirty="0" smtClean="0">
                <a:solidFill>
                  <a:srgbClr val="000000"/>
                </a:solidFill>
                <a:sym typeface="Calibri" pitchFamily="34" charset="0"/>
              </a:rPr>
              <a:t>. </a:t>
            </a:r>
          </a:p>
          <a:p>
            <a:pPr algn="r" rtl="1" eaLnBrk="1" hangingPunct="1">
              <a:buFont typeface="Wingdings" pitchFamily="2" charset="2"/>
              <a:buChar char="ü"/>
            </a:pPr>
            <a:endParaRPr lang="ar-EG" dirty="0" smtClean="0">
              <a:solidFill>
                <a:srgbClr val="000000"/>
              </a:solidFill>
              <a:sym typeface="Calibri" pitchFamily="34" charset="0"/>
            </a:endParaRPr>
          </a:p>
          <a:p>
            <a:pPr marL="0" indent="0" algn="r" rtl="1" eaLnBrk="1" hangingPunct="1">
              <a:buSzPct val="100000"/>
            </a:pPr>
            <a:r>
              <a:rPr lang="ar-EG" dirty="0" smtClean="0">
                <a:solidFill>
                  <a:srgbClr val="000000"/>
                </a:solidFill>
                <a:sym typeface="Calibri" pitchFamily="34" charset="0"/>
              </a:rPr>
              <a:t>يتم تقديمها </a:t>
            </a:r>
            <a:r>
              <a:rPr lang="ar-EG" dirty="0" smtClean="0"/>
              <a:t>بأسلوب </a:t>
            </a:r>
            <a:r>
              <a:rPr lang="ar-EG" b="1" dirty="0" smtClean="0"/>
              <a:t>مواتِ للطفل </a:t>
            </a:r>
            <a:r>
              <a:rPr lang="ar-EG" dirty="0" smtClean="0"/>
              <a:t>من شأنه أن يُشجع كل من الطفل/الأسرة على طرح الأسئلة</a:t>
            </a:r>
            <a:r>
              <a:rPr lang="ar-EG" b="1" dirty="0" smtClean="0"/>
              <a:t> لمساعدتهم في اتخاذ قرار مستنير، </a:t>
            </a:r>
            <a:r>
              <a:rPr lang="ar-EG" dirty="0" smtClean="0"/>
              <a:t>وحتى الأطفال الصغار للغاية (على سبيل المثال أقل من 5 سنوات) بإمكانهم تقديم مصادقة مستنيرة. </a:t>
            </a:r>
          </a:p>
        </p:txBody>
      </p:sp>
    </p:spTree>
    <p:extLst>
      <p:ext uri="{BB962C8B-B14F-4D97-AF65-F5344CB8AC3E}">
        <p14:creationId xmlns:p14="http://schemas.microsoft.com/office/powerpoint/2010/main" val="35475440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043608" y="909216"/>
            <a:ext cx="7777163" cy="720725"/>
          </a:xfrm>
        </p:spPr>
        <p:txBody>
          <a:bodyPr/>
          <a:lstStyle/>
          <a:p>
            <a:pPr algn="r" rtl="1" eaLnBrk="1" hangingPunct="1">
              <a:buSzPct val="100000"/>
            </a:pPr>
            <a:r>
              <a:rPr lang="ar-EG" b="1" dirty="0" smtClean="0">
                <a:solidFill>
                  <a:srgbClr val="000000"/>
                </a:solidFill>
                <a:sym typeface="Calibri" pitchFamily="34" charset="0"/>
              </a:rPr>
              <a:t>الموافقة المستنيرة – </a:t>
            </a:r>
            <a:r>
              <a:rPr lang="ar-EG" b="1" u="sng" dirty="0" smtClean="0">
                <a:solidFill>
                  <a:srgbClr val="000000"/>
                </a:solidFill>
                <a:sym typeface="Calibri" pitchFamily="34" charset="0"/>
              </a:rPr>
              <a:t>النقطة الرئيسية</a:t>
            </a:r>
          </a:p>
        </p:txBody>
      </p:sp>
      <p:sp>
        <p:nvSpPr>
          <p:cNvPr id="3" name="Content Placeholder 2"/>
          <p:cNvSpPr>
            <a:spLocks noGrp="1"/>
          </p:cNvSpPr>
          <p:nvPr>
            <p:ph idx="1"/>
          </p:nvPr>
        </p:nvSpPr>
        <p:spPr>
          <a:xfrm>
            <a:off x="899146" y="1629941"/>
            <a:ext cx="7921625" cy="4319339"/>
          </a:xfrm>
        </p:spPr>
        <p:txBody>
          <a:bodyPr/>
          <a:lstStyle/>
          <a:p>
            <a:pPr marL="0" indent="0" algn="r" rtl="1" eaLnBrk="1" hangingPunct="1"/>
            <a:endParaRPr lang="ar-EG"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قد لا تكون الموافقة المستنيرة متاحة دومًا/قد يتم رفضها. </a:t>
            </a:r>
          </a:p>
          <a:p>
            <a:pPr marL="900" algn="r" rtl="1" eaLnBrk="1" hangingPunct="1">
              <a:buFont typeface="Wingdings" pitchFamily="2" charset="2"/>
              <a:buChar char="×"/>
            </a:pPr>
            <a:r>
              <a:rPr lang="ar-EG" dirty="0" smtClean="0">
                <a:solidFill>
                  <a:srgbClr val="000000"/>
                </a:solidFill>
                <a:sym typeface="Calibri" pitchFamily="34" charset="0"/>
              </a:rPr>
              <a:t>قد يكون التدخل ضرورياً لحماية الطفل. </a:t>
            </a:r>
          </a:p>
          <a:p>
            <a:pPr marL="0" indent="0" algn="r" rtl="1" eaLnBrk="1" hangingPunct="1"/>
            <a:endParaRPr lang="ar-EG" dirty="0" smtClean="0">
              <a:solidFill>
                <a:srgbClr val="000000"/>
              </a:solidFill>
              <a:sym typeface="Calibri" pitchFamily="34" charset="0"/>
            </a:endParaRPr>
          </a:p>
          <a:p>
            <a:pPr marL="0" indent="-342000" algn="r" rtl="1" eaLnBrk="1" hangingPunct="1">
              <a:buFontTx/>
              <a:buChar char="•"/>
            </a:pPr>
            <a:r>
              <a:rPr lang="ar-EG" dirty="0" smtClean="0">
                <a:solidFill>
                  <a:srgbClr val="000000"/>
                </a:solidFill>
                <a:sym typeface="Calibri" pitchFamily="34" charset="0"/>
              </a:rPr>
              <a:t>إذا لم يتم إعطاء الموافقة و </a:t>
            </a:r>
          </a:p>
          <a:p>
            <a:pPr marL="342000" indent="-342000" algn="r" rtl="1" eaLnBrk="1" hangingPunct="1">
              <a:buFontTx/>
              <a:buChar char="•"/>
            </a:pPr>
            <a:r>
              <a:rPr lang="ar-EG" dirty="0" smtClean="0">
                <a:solidFill>
                  <a:srgbClr val="000000"/>
                </a:solidFill>
                <a:sym typeface="Calibri" pitchFamily="34" charset="0"/>
              </a:rPr>
              <a:t>إذا كان لدى الوكالات المعنية تفويضًا قانونيًا يسمح لها باتخاذ الإجراءات اللازمة لحماية الطفل: </a:t>
            </a:r>
          </a:p>
          <a:p>
            <a:pPr lvl="1" indent="-342000" algn="r" rtl="1" eaLnBrk="1" hangingPunct="1">
              <a:buFont typeface="Wingdings" pitchFamily="2" charset="2"/>
              <a:buChar char="ü"/>
            </a:pPr>
            <a:r>
              <a:rPr lang="ar-EG" dirty="0" smtClean="0">
                <a:solidFill>
                  <a:srgbClr val="000000"/>
                </a:solidFill>
                <a:sym typeface="Calibri" pitchFamily="34" charset="0"/>
              </a:rPr>
              <a:t>ينبغي توضيح أسباب ذلك و </a:t>
            </a:r>
          </a:p>
          <a:p>
            <a:pPr lvl="1" indent="-342000" algn="r" rtl="1" eaLnBrk="1" hangingPunct="1">
              <a:buFont typeface="Wingdings" pitchFamily="2" charset="2"/>
              <a:buChar char="ü"/>
            </a:pPr>
            <a:r>
              <a:rPr lang="ar-EG" dirty="0" smtClean="0">
                <a:solidFill>
                  <a:srgbClr val="000000"/>
                </a:solidFill>
                <a:sym typeface="Calibri" pitchFamily="34" charset="0"/>
              </a:rPr>
              <a:t>يجب تشجيع مشاركة الطفل/الأسرة باستمرار.</a:t>
            </a:r>
          </a:p>
          <a:p>
            <a:pPr marL="0" indent="0" algn="r" rtl="1" eaLnBrk="1" hangingPunct="1"/>
            <a:endParaRPr lang="ar-EG" dirty="0" smtClean="0">
              <a:solidFill>
                <a:srgbClr val="000000"/>
              </a:solidFill>
              <a:sym typeface="Calibri" pitchFamily="34" charset="0"/>
            </a:endParaRPr>
          </a:p>
          <a:p>
            <a:pPr marL="0" indent="0" algn="r" rtl="1" eaLnBrk="1" hangingPunct="1"/>
            <a:endParaRPr lang="ar-EG" dirty="0" smtClean="0">
              <a:solidFill>
                <a:srgbClr val="000000"/>
              </a:solidFill>
              <a:sym typeface="Calibri" pitchFamily="34" charset="0"/>
            </a:endParaRPr>
          </a:p>
        </p:txBody>
      </p:sp>
    </p:spTree>
    <p:extLst>
      <p:ext uri="{BB962C8B-B14F-4D97-AF65-F5344CB8AC3E}">
        <p14:creationId xmlns:p14="http://schemas.microsoft.com/office/powerpoint/2010/main" val="14404856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السرية</a:t>
            </a:r>
          </a:p>
        </p:txBody>
      </p:sp>
      <p:sp>
        <p:nvSpPr>
          <p:cNvPr id="18435" name="Content Placeholder 2"/>
          <p:cNvSpPr>
            <a:spLocks noGrp="1"/>
          </p:cNvSpPr>
          <p:nvPr>
            <p:ph idx="1"/>
          </p:nvPr>
        </p:nvSpPr>
        <p:spPr>
          <a:xfrm>
            <a:off x="803896" y="1700213"/>
            <a:ext cx="8016875" cy="4392612"/>
          </a:xfrm>
        </p:spPr>
        <p:txBody>
          <a:bodyPr/>
          <a:lstStyle/>
          <a:p>
            <a:pPr marL="0" indent="0" algn="r" rtl="1" eaLnBrk="1" hangingPunct="1"/>
            <a:r>
              <a:rPr lang="ar-EG" dirty="0" smtClean="0">
                <a:sym typeface="Calibri" pitchFamily="34" charset="0"/>
              </a:rPr>
              <a:t>ترتبط بمشاركة المعلومات على أساس الحاجة إلى المعرفة. </a:t>
            </a:r>
          </a:p>
          <a:p>
            <a:pPr marL="0" indent="0" algn="r" rtl="1" eaLnBrk="1" hangingPunct="1"/>
            <a:endParaRPr lang="ar-EG" dirty="0" smtClean="0">
              <a:sym typeface="Calibri" pitchFamily="34" charset="0"/>
            </a:endParaRPr>
          </a:p>
          <a:p>
            <a:pPr marL="0" indent="0" algn="r" rtl="1" eaLnBrk="1" hangingPunct="1"/>
            <a:r>
              <a:rPr lang="ar-EG" b="1" dirty="0" smtClean="0">
                <a:sym typeface="Calibri" pitchFamily="34" charset="0"/>
              </a:rPr>
              <a:t>الحاجة إلى المعرفة: </a:t>
            </a:r>
          </a:p>
          <a:p>
            <a:pPr marL="342000" indent="-342000" algn="r" rtl="1" eaLnBrk="1" hangingPunct="1">
              <a:buFontTx/>
              <a:buChar char="•"/>
            </a:pPr>
            <a:r>
              <a:rPr lang="ar-EG" b="1" dirty="0" smtClean="0">
                <a:sym typeface="Calibri" pitchFamily="34" charset="0"/>
              </a:rPr>
              <a:t>التقليل </a:t>
            </a:r>
            <a:r>
              <a:rPr lang="ar-EG" dirty="0" smtClean="0">
                <a:sym typeface="Calibri" pitchFamily="34" charset="0"/>
              </a:rPr>
              <a:t>من المعلومات التي تعتبر حساسة</a:t>
            </a:r>
          </a:p>
          <a:p>
            <a:pPr marL="342000" indent="-342000" eaLnBrk="1" hangingPunct="1">
              <a:buFontTx/>
              <a:buChar char="•"/>
            </a:pPr>
            <a:r>
              <a:rPr lang="ar-EG" b="1" dirty="0" smtClean="0">
                <a:sym typeface="Calibri" pitchFamily="34" charset="0"/>
              </a:rPr>
              <a:t>المشاركة</a:t>
            </a:r>
            <a:r>
              <a:rPr lang="ar-EG" dirty="0" smtClean="0">
                <a:sym typeface="Calibri" pitchFamily="34" charset="0"/>
              </a:rPr>
              <a:t> </a:t>
            </a:r>
            <a:r>
              <a:rPr lang="ar-EG" dirty="0">
                <a:sym typeface="Calibri" pitchFamily="34" charset="0"/>
              </a:rPr>
              <a:t>فحسب مع </a:t>
            </a:r>
            <a:r>
              <a:rPr lang="ar-EG" dirty="0" smtClean="0">
                <a:sym typeface="Calibri" pitchFamily="34" charset="0"/>
              </a:rPr>
              <a:t>الأشخاص الذين هم بحاجة إلى معرفة هذه المعلومات بغرض حماية الطفل.</a:t>
            </a:r>
          </a:p>
          <a:p>
            <a:pPr marL="0" indent="0" algn="r" rtl="1" eaLnBrk="1" hangingPunct="1"/>
            <a:endParaRPr lang="ar-EG" dirty="0" smtClean="0">
              <a:sym typeface="Calibri" pitchFamily="34" charset="0"/>
            </a:endParaRPr>
          </a:p>
          <a:p>
            <a:pPr marL="0" indent="0" eaLnBrk="1" hangingPunct="1"/>
            <a:r>
              <a:rPr lang="ar-EG" b="1" dirty="0" smtClean="0">
                <a:sym typeface="Calibri" pitchFamily="34" charset="0"/>
              </a:rPr>
              <a:t>يجب مشاركة المعلومات الحساسة</a:t>
            </a:r>
            <a:r>
              <a:rPr lang="ar-EG" dirty="0" smtClean="0">
                <a:sym typeface="Calibri" pitchFamily="34" charset="0"/>
              </a:rPr>
              <a:t>/</a:t>
            </a:r>
            <a:r>
              <a:rPr lang="ar-EG" b="1" dirty="0" smtClean="0">
                <a:sym typeface="Calibri" pitchFamily="34" charset="0"/>
              </a:rPr>
              <a:t>التعريفية</a:t>
            </a:r>
            <a:r>
              <a:rPr lang="ar-EG" dirty="0" smtClean="0">
                <a:sym typeface="Calibri" pitchFamily="34" charset="0"/>
              </a:rPr>
              <a:t> على أساس الحاجة إلى </a:t>
            </a:r>
            <a:r>
              <a:rPr lang="ar-EG" dirty="0">
                <a:sym typeface="Calibri" pitchFamily="34" charset="0"/>
              </a:rPr>
              <a:t>المعرفة فحسب </a:t>
            </a:r>
            <a:r>
              <a:rPr lang="ar-EG" b="1" dirty="0" smtClean="0">
                <a:sym typeface="Calibri" pitchFamily="34" charset="0"/>
              </a:rPr>
              <a:t>مع أقل عدد ممكن من الأشخاص. </a:t>
            </a:r>
          </a:p>
        </p:txBody>
      </p:sp>
    </p:spTree>
    <p:extLst>
      <p:ext uri="{BB962C8B-B14F-4D97-AF65-F5344CB8AC3E}">
        <p14:creationId xmlns:p14="http://schemas.microsoft.com/office/powerpoint/2010/main" val="13578154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السرية</a:t>
            </a:r>
          </a:p>
        </p:txBody>
      </p:sp>
      <p:sp>
        <p:nvSpPr>
          <p:cNvPr id="25603" name="Content Placeholder 2"/>
          <p:cNvSpPr>
            <a:spLocks noGrp="1"/>
          </p:cNvSpPr>
          <p:nvPr>
            <p:ph idx="1"/>
          </p:nvPr>
        </p:nvSpPr>
        <p:spPr>
          <a:xfrm>
            <a:off x="730871" y="1557338"/>
            <a:ext cx="8089900" cy="4392612"/>
          </a:xfrm>
        </p:spPr>
        <p:txBody>
          <a:bodyPr/>
          <a:lstStyle/>
          <a:p>
            <a:pPr marL="342000" indent="-342000" algn="r" rtl="1" eaLnBrk="1" hangingPunct="1">
              <a:spcBef>
                <a:spcPts val="0"/>
              </a:spcBef>
              <a:spcAft>
                <a:spcPts val="600"/>
              </a:spcAft>
              <a:buFontTx/>
              <a:buChar char="•"/>
            </a:pPr>
            <a:endParaRPr lang="ar-EG" b="1" dirty="0" smtClean="0">
              <a:sym typeface="Calibri" pitchFamily="34" charset="0"/>
            </a:endParaRPr>
          </a:p>
          <a:p>
            <a:pPr marL="342000" indent="-342000" algn="r" rtl="1" eaLnBrk="1" hangingPunct="1">
              <a:spcBef>
                <a:spcPts val="0"/>
              </a:spcBef>
              <a:spcAft>
                <a:spcPts val="600"/>
              </a:spcAft>
              <a:buFontTx/>
              <a:buChar char="•"/>
            </a:pPr>
            <a:r>
              <a:rPr lang="ar-EG" b="1" dirty="0" smtClean="0">
                <a:sym typeface="Calibri" pitchFamily="34" charset="0"/>
              </a:rPr>
              <a:t>حماية</a:t>
            </a:r>
            <a:r>
              <a:rPr lang="ar-EG" dirty="0" smtClean="0">
                <a:sym typeface="Calibri" pitchFamily="34" charset="0"/>
              </a:rPr>
              <a:t> المعلومات والحرص على عدم إتاحة الوصول إليها إلا بعد الحصول على إذن صريح من الطفل/الأسرة. </a:t>
            </a:r>
          </a:p>
          <a:p>
            <a:pPr marL="342000" indent="-342000" algn="r" rtl="1" eaLnBrk="1" hangingPunct="1">
              <a:spcBef>
                <a:spcPts val="0"/>
              </a:spcBef>
              <a:spcAft>
                <a:spcPts val="600"/>
              </a:spcAft>
              <a:buFontTx/>
              <a:buChar char="•"/>
            </a:pPr>
            <a:r>
              <a:rPr lang="ar-EG" dirty="0" smtClean="0">
                <a:sym typeface="Calibri" pitchFamily="34" charset="0"/>
              </a:rPr>
              <a:t>جمع المعلومات والاحتفاظ بها وتخزينها بشكل آمن ووفقًا لسياسات حماية </a:t>
            </a:r>
            <a:r>
              <a:rPr lang="ar-EG" b="1" dirty="0" smtClean="0">
                <a:sym typeface="Calibri" pitchFamily="34" charset="0"/>
              </a:rPr>
              <a:t>البيانات المتفق عليها. </a:t>
            </a:r>
          </a:p>
          <a:p>
            <a:pPr marL="342000" indent="-342000" algn="r" rtl="1" eaLnBrk="1" hangingPunct="1">
              <a:spcBef>
                <a:spcPts val="0"/>
              </a:spcBef>
              <a:spcAft>
                <a:spcPts val="600"/>
              </a:spcAft>
              <a:buFontTx/>
              <a:buChar char="•"/>
            </a:pPr>
            <a:r>
              <a:rPr lang="ar-EG" b="1" dirty="0" smtClean="0">
                <a:sym typeface="Calibri" pitchFamily="34" charset="0"/>
              </a:rPr>
              <a:t>عدم الكشف </a:t>
            </a:r>
            <a:r>
              <a:rPr lang="ar-EG" dirty="0" smtClean="0">
                <a:sym typeface="Calibri" pitchFamily="34" charset="0"/>
              </a:rPr>
              <a:t>عن المعلومات التعريفية لأي شخص غير مشارك في الحالة بشكل مباشر (بما في ذلك المحادثات غير الرسمية). </a:t>
            </a:r>
          </a:p>
          <a:p>
            <a:pPr marL="342000" indent="-342000" rtl="1" eaLnBrk="1" hangingPunct="1">
              <a:spcBef>
                <a:spcPts val="0"/>
              </a:spcBef>
              <a:spcAft>
                <a:spcPts val="600"/>
              </a:spcAft>
              <a:buClr>
                <a:srgbClr val="000000"/>
              </a:buClr>
              <a:buSzPct val="100000"/>
              <a:buFont typeface="Arial" pitchFamily="34" charset="0"/>
              <a:buChar char="•"/>
            </a:pPr>
            <a:r>
              <a:rPr lang="ar-EG" b="1" dirty="0" smtClean="0">
                <a:sym typeface="Calibri" pitchFamily="34" charset="0"/>
              </a:rPr>
              <a:t>تأمين</a:t>
            </a:r>
            <a:r>
              <a:rPr lang="ar-EG" dirty="0" smtClean="0">
                <a:sym typeface="Calibri" pitchFamily="34" charset="0"/>
              </a:rPr>
              <a:t> ملفات/مستندات الحالة.</a:t>
            </a:r>
          </a:p>
          <a:p>
            <a:pPr marL="342000" indent="-342000" rtl="1" eaLnBrk="1" hangingPunct="1">
              <a:spcBef>
                <a:spcPts val="0"/>
              </a:spcBef>
              <a:spcAft>
                <a:spcPts val="600"/>
              </a:spcAft>
              <a:buClr>
                <a:srgbClr val="000000"/>
              </a:buClr>
              <a:buSzPct val="100000"/>
              <a:buFont typeface="Arial" pitchFamily="34" charset="0"/>
              <a:buChar char="•"/>
            </a:pPr>
            <a:endParaRPr lang="ar-EG" b="1" dirty="0" smtClean="0">
              <a:sym typeface="Calibri" pitchFamily="34" charset="0"/>
            </a:endParaRPr>
          </a:p>
          <a:p>
            <a:pPr marL="342000" indent="-342000" algn="r" rtl="1" eaLnBrk="1" hangingPunct="1">
              <a:spcBef>
                <a:spcPts val="0"/>
              </a:spcBef>
              <a:spcAft>
                <a:spcPts val="600"/>
              </a:spcAft>
              <a:buFontTx/>
              <a:buChar char="•"/>
            </a:pPr>
            <a:r>
              <a:rPr lang="ar-EG" b="1" dirty="0" smtClean="0">
                <a:sym typeface="Calibri" pitchFamily="34" charset="0"/>
              </a:rPr>
              <a:t>تفسير للأطفال/الأسر أي حدود للسرية أثناء عملية الموافقة/المصادقة المستنيرة</a:t>
            </a:r>
          </a:p>
        </p:txBody>
      </p:sp>
    </p:spTree>
    <p:extLst>
      <p:ext uri="{BB962C8B-B14F-4D97-AF65-F5344CB8AC3E}">
        <p14:creationId xmlns:p14="http://schemas.microsoft.com/office/powerpoint/2010/main" val="703742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116012" y="836613"/>
            <a:ext cx="7712007" cy="720725"/>
          </a:xfrm>
        </p:spPr>
        <p:txBody>
          <a:bodyPr/>
          <a:lstStyle/>
          <a:p>
            <a:pPr algn="r" rtl="1" eaLnBrk="1" hangingPunct="1">
              <a:buSzPct val="100000"/>
            </a:pPr>
            <a:r>
              <a:rPr lang="ar-EG" b="1" dirty="0" smtClean="0">
                <a:solidFill>
                  <a:schemeClr val="tx1"/>
                </a:solidFill>
                <a:sym typeface="Calibri" pitchFamily="34" charset="0"/>
              </a:rPr>
              <a:t>هدف الوحدة و نتائج التعلم</a:t>
            </a:r>
          </a:p>
        </p:txBody>
      </p:sp>
      <p:sp>
        <p:nvSpPr>
          <p:cNvPr id="3075" name="Content Placeholder 2"/>
          <p:cNvSpPr>
            <a:spLocks noGrp="1"/>
          </p:cNvSpPr>
          <p:nvPr>
            <p:ph idx="1"/>
          </p:nvPr>
        </p:nvSpPr>
        <p:spPr>
          <a:xfrm>
            <a:off x="250825" y="1700213"/>
            <a:ext cx="8569946" cy="4392612"/>
          </a:xfrm>
        </p:spPr>
        <p:txBody>
          <a:bodyPr/>
          <a:lstStyle/>
          <a:p>
            <a:pPr marL="792000" indent="-792000" algn="r" rtl="1" eaLnBrk="1" hangingPunct="1">
              <a:buSzPct val="100000"/>
            </a:pPr>
            <a:r>
              <a:rPr lang="ar-EG" b="1" dirty="0" smtClean="0">
                <a:sym typeface="Calibri" pitchFamily="34" charset="0"/>
              </a:rPr>
              <a:t>الهدف: </a:t>
            </a:r>
            <a:r>
              <a:rPr lang="ar-EG" dirty="0" smtClean="0">
                <a:sym typeface="Calibri" pitchFamily="34" charset="0"/>
              </a:rPr>
              <a:t>مشاركة مبادئ إدارة الحالات وتشجيع المشاركين على توقع التحديات المحتملة وتطبيقها أثناء عملهم على الحالات.</a:t>
            </a:r>
          </a:p>
          <a:p>
            <a:pPr algn="r" rtl="1" eaLnBrk="1" hangingPunct="1">
              <a:buSzPct val="100000"/>
            </a:pPr>
            <a:endParaRPr lang="ar-EG" dirty="0" smtClean="0">
              <a:sym typeface="Calibri" pitchFamily="34" charset="0"/>
            </a:endParaRPr>
          </a:p>
          <a:p>
            <a:pPr algn="r" rtl="1" eaLnBrk="1" hangingPunct="1">
              <a:buSzPct val="100000"/>
            </a:pPr>
            <a:r>
              <a:rPr lang="ar-EG" b="1" dirty="0" smtClean="0">
                <a:sym typeface="Calibri" pitchFamily="34" charset="0"/>
              </a:rPr>
              <a:t>نتائج التعلم:</a:t>
            </a:r>
          </a:p>
          <a:p>
            <a:pPr algn="r" rtl="1" eaLnBrk="1" hangingPunct="1">
              <a:buFontTx/>
              <a:buChar char="•"/>
            </a:pPr>
            <a:r>
              <a:rPr lang="ar-EG" dirty="0" smtClean="0">
                <a:sym typeface="Calibri" pitchFamily="34" charset="0"/>
              </a:rPr>
              <a:t>وصف المبادئ الواردة في المبادئ التوجيهية لإدارة الحالات.</a:t>
            </a:r>
          </a:p>
          <a:p>
            <a:pPr algn="r" rtl="1" eaLnBrk="1" hangingPunct="1">
              <a:buFontTx/>
              <a:buChar char="•"/>
            </a:pPr>
            <a:r>
              <a:rPr lang="ar-EG" dirty="0" smtClean="0">
                <a:sym typeface="Calibri" pitchFamily="34" charset="0"/>
              </a:rPr>
              <a:t>تطبيق المبادئ على المواقف ذات الصلة </a:t>
            </a:r>
            <a:r>
              <a:rPr lang="ar-EG" dirty="0">
                <a:sym typeface="Calibri" pitchFamily="34" charset="0"/>
              </a:rPr>
              <a:t>ب</a:t>
            </a:r>
            <a:r>
              <a:rPr lang="ar-EG" dirty="0" smtClean="0">
                <a:sym typeface="Calibri" pitchFamily="34" charset="0"/>
              </a:rPr>
              <a:t>مكان عملك.</a:t>
            </a:r>
          </a:p>
          <a:p>
            <a:pPr algn="r" rtl="1" eaLnBrk="1" hangingPunct="1">
              <a:buFontTx/>
              <a:buChar char="•"/>
            </a:pPr>
            <a:r>
              <a:rPr lang="ar-EG" i="1" dirty="0" smtClean="0">
                <a:sym typeface="Calibri" pitchFamily="34" charset="0"/>
              </a:rPr>
              <a:t>ملاءمة ممارسات إدارة الحالات مع التقيد بمبادئ إدارة الحالات عندما يكون الإبلاغ الإلزامي قيد التنفيذ.</a:t>
            </a:r>
          </a:p>
          <a:p>
            <a:pPr algn="r" rtl="1" eaLnBrk="1" hangingPunct="1">
              <a:buFontTx/>
              <a:buChar char="•"/>
            </a:pPr>
            <a:r>
              <a:rPr lang="ar-EG" dirty="0" smtClean="0">
                <a:sym typeface="Calibri" pitchFamily="34" charset="0"/>
              </a:rPr>
              <a:t>وصف الغرض من بروتوكول حماية البيانات ومحتوياته. </a:t>
            </a:r>
          </a:p>
          <a:p>
            <a:pPr algn="r" rtl="1" eaLnBrk="1" hangingPunct="1">
              <a:buFontTx/>
              <a:buChar char="•"/>
            </a:pPr>
            <a:r>
              <a:rPr lang="ar-EG" dirty="0" smtClean="0">
                <a:sym typeface="Calibri" pitchFamily="34" charset="0"/>
              </a:rPr>
              <a:t>معرفة المعايير الدنيا لإدارة المعلومات والسبل العملية لتنفيذها.</a:t>
            </a:r>
          </a:p>
        </p:txBody>
      </p:sp>
    </p:spTree>
    <p:extLst>
      <p:ext uri="{BB962C8B-B14F-4D97-AF65-F5344CB8AC3E}">
        <p14:creationId xmlns:p14="http://schemas.microsoft.com/office/powerpoint/2010/main" val="130222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الإبلاغ الإلزامي</a:t>
            </a:r>
          </a:p>
        </p:txBody>
      </p:sp>
      <p:sp>
        <p:nvSpPr>
          <p:cNvPr id="20483" name="Content Placeholder 2"/>
          <p:cNvSpPr>
            <a:spLocks noGrp="1"/>
          </p:cNvSpPr>
          <p:nvPr>
            <p:ph idx="1"/>
          </p:nvPr>
        </p:nvSpPr>
        <p:spPr>
          <a:xfrm>
            <a:off x="1043608" y="1700213"/>
            <a:ext cx="7777163" cy="4392612"/>
          </a:xfrm>
        </p:spPr>
        <p:txBody>
          <a:bodyPr/>
          <a:lstStyle/>
          <a:p>
            <a:pPr marL="0" indent="0" eaLnBrk="1" hangingPunct="1">
              <a:buSzPct val="100000"/>
            </a:pPr>
            <a:r>
              <a:rPr lang="ar-EG" b="1" dirty="0" smtClean="0">
                <a:sym typeface="Calibri" pitchFamily="34" charset="0"/>
              </a:rPr>
              <a:t>إلزام بعض الجهات الفاعلة بإبلاغ </a:t>
            </a:r>
            <a:r>
              <a:rPr lang="ar-EG" b="1" dirty="0">
                <a:sym typeface="Calibri" pitchFamily="34" charset="0"/>
              </a:rPr>
              <a:t>السلطات الحكومية المعنية </a:t>
            </a:r>
            <a:r>
              <a:rPr lang="ar-EG" b="1" dirty="0" smtClean="0">
                <a:sym typeface="Calibri" pitchFamily="34" charset="0"/>
              </a:rPr>
              <a:t>بحالات إساءة معاملة الأطفال</a:t>
            </a:r>
            <a:r>
              <a:rPr lang="ar-EG" dirty="0" smtClean="0">
                <a:sym typeface="Calibri" pitchFamily="34" charset="0"/>
              </a:rPr>
              <a:t>. </a:t>
            </a:r>
          </a:p>
          <a:p>
            <a:pPr marL="0" indent="-457200" algn="r" rtl="1" eaLnBrk="1" hangingPunct="1">
              <a:buFont typeface="Wingdings" pitchFamily="2" charset="2"/>
              <a:buChar char="×"/>
            </a:pPr>
            <a:r>
              <a:rPr lang="ar-EG" dirty="0" smtClean="0">
                <a:sym typeface="Calibri" pitchFamily="34" charset="0"/>
              </a:rPr>
              <a:t>يُطبق هذا النظام في دول كثيرة ولكن ليس جميع الدول.</a:t>
            </a:r>
          </a:p>
          <a:p>
            <a:pPr marL="0" indent="0" algn="r" rtl="1" eaLnBrk="1" hangingPunct="1">
              <a:buSzPct val="100000"/>
            </a:pPr>
            <a:endParaRPr lang="ar-EG" dirty="0" smtClean="0">
              <a:sym typeface="Calibri" pitchFamily="34" charset="0"/>
            </a:endParaRPr>
          </a:p>
          <a:p>
            <a:pPr marL="0" indent="0" algn="r" rtl="1" eaLnBrk="1" hangingPunct="1">
              <a:buSzPct val="100000"/>
            </a:pPr>
            <a:r>
              <a:rPr lang="ar-EG" b="1" dirty="0" smtClean="0">
                <a:sym typeface="Calibri" pitchFamily="34" charset="0"/>
              </a:rPr>
              <a:t>تشمل الجهات الفاعلة التي غالبًا ما تكون ملزمة بذلك: </a:t>
            </a:r>
            <a:r>
              <a:rPr lang="ar-EG" dirty="0" smtClean="0">
                <a:sym typeface="Calibri" pitchFamily="34" charset="0"/>
              </a:rPr>
              <a:t>وكالات حماية الأطفال والموظفين والمعلمين والممرضين والأطباء</a:t>
            </a:r>
          </a:p>
          <a:p>
            <a:pPr marL="0" indent="0" algn="r" rtl="1" eaLnBrk="1" hangingPunct="1">
              <a:buSzPct val="100000"/>
            </a:pPr>
            <a:endParaRPr lang="ar-EG" dirty="0" smtClean="0">
              <a:sym typeface="Calibri" pitchFamily="34" charset="0"/>
            </a:endParaRPr>
          </a:p>
          <a:p>
            <a:pPr marL="0" indent="0" algn="r" rtl="1" eaLnBrk="1" hangingPunct="1">
              <a:buSzPct val="100000"/>
            </a:pPr>
            <a:r>
              <a:rPr lang="ar-EG" b="1" dirty="0" smtClean="0">
                <a:sym typeface="Calibri" pitchFamily="34" charset="0"/>
              </a:rPr>
              <a:t>ويعتبر هذا تحديًا عندما </a:t>
            </a:r>
            <a:r>
              <a:rPr lang="ar-EG" dirty="0" smtClean="0">
                <a:sym typeface="Calibri" pitchFamily="34" charset="0"/>
              </a:rPr>
              <a:t>تكون المعلومات حساسة للغاية، ولا يمكن مشاركتها دون تعريض الطفل لمزيد من الضرر. </a:t>
            </a:r>
          </a:p>
          <a:p>
            <a:pPr marL="0" indent="0" algn="r" rtl="1" eaLnBrk="1" hangingPunct="1">
              <a:buSzPct val="100000"/>
            </a:pPr>
            <a:r>
              <a:rPr lang="ar-EG" i="1" dirty="0" smtClean="0">
                <a:sym typeface="Calibri" pitchFamily="34" charset="0"/>
              </a:rPr>
              <a:t>(يوجد مزيد من الإرشادات في المبادئ التوجيهية لإدارة الحالات)</a:t>
            </a:r>
          </a:p>
        </p:txBody>
      </p:sp>
    </p:spTree>
    <p:extLst>
      <p:ext uri="{BB962C8B-B14F-4D97-AF65-F5344CB8AC3E}">
        <p14:creationId xmlns:p14="http://schemas.microsoft.com/office/powerpoint/2010/main" val="15942453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نقاط التعلم الرئيسية</a:t>
            </a:r>
          </a:p>
        </p:txBody>
      </p:sp>
      <p:sp>
        <p:nvSpPr>
          <p:cNvPr id="21507" name="Content Placeholder 2"/>
          <p:cNvSpPr>
            <a:spLocks noGrp="1"/>
          </p:cNvSpPr>
          <p:nvPr>
            <p:ph idx="1"/>
          </p:nvPr>
        </p:nvSpPr>
        <p:spPr>
          <a:xfrm>
            <a:off x="899592" y="1700213"/>
            <a:ext cx="7921179" cy="4392612"/>
          </a:xfrm>
        </p:spPr>
        <p:txBody>
          <a:bodyPr/>
          <a:lstStyle/>
          <a:p>
            <a:pPr marL="0" indent="0" algn="r" rtl="1" eaLnBrk="1" hangingPunct="1"/>
            <a:r>
              <a:rPr lang="ar-EG" b="1" dirty="0" smtClean="0">
                <a:sym typeface="Calibri" pitchFamily="34" charset="0"/>
              </a:rPr>
              <a:t>تتطلب الموافقة/المصادقة المستنيرة </a:t>
            </a:r>
            <a:r>
              <a:rPr lang="ar-EG" dirty="0" smtClean="0">
                <a:sym typeface="Calibri" pitchFamily="34" charset="0"/>
              </a:rPr>
              <a:t>منا مشاركة المعلومات الرئيسية مع </a:t>
            </a:r>
            <a:r>
              <a:rPr lang="ar-EG" dirty="0" smtClean="0">
                <a:sym typeface="Calibri" pitchFamily="34" charset="0"/>
              </a:rPr>
              <a:t/>
            </a:r>
            <a:br>
              <a:rPr lang="ar-EG" dirty="0" smtClean="0">
                <a:sym typeface="Calibri" pitchFamily="34" charset="0"/>
              </a:rPr>
            </a:br>
            <a:r>
              <a:rPr lang="ar-EG" dirty="0" smtClean="0">
                <a:sym typeface="Calibri" pitchFamily="34" charset="0"/>
              </a:rPr>
              <a:t>الأطفال </a:t>
            </a:r>
            <a:r>
              <a:rPr lang="ar-EG" dirty="0" smtClean="0">
                <a:sym typeface="Calibri" pitchFamily="34" charset="0"/>
              </a:rPr>
              <a:t>والأسر. </a:t>
            </a:r>
          </a:p>
          <a:p>
            <a:pPr marL="0" indent="0" algn="r" rtl="1" eaLnBrk="1" hangingPunct="1"/>
            <a:endParaRPr lang="ar-EG" sz="2000" dirty="0" smtClean="0">
              <a:sym typeface="Calibri" pitchFamily="34" charset="0"/>
            </a:endParaRPr>
          </a:p>
          <a:p>
            <a:pPr marL="0" indent="0" algn="r" rtl="1" eaLnBrk="1" hangingPunct="1"/>
            <a:r>
              <a:rPr lang="ar-EG" b="1" dirty="0" smtClean="0">
                <a:sym typeface="Calibri" pitchFamily="34" charset="0"/>
              </a:rPr>
              <a:t>الحاجة إلى المعرفة: </a:t>
            </a:r>
            <a:r>
              <a:rPr lang="ar-EG" dirty="0" smtClean="0">
                <a:sym typeface="Calibri" pitchFamily="34" charset="0"/>
              </a:rPr>
              <a:t>مشاركة المعلومات المتعلقة بالحالة فحسب مع الأشخاص الذين هم بحاجة إلى معرفتها من أجل المساعدة في حماية الطفل.</a:t>
            </a:r>
          </a:p>
          <a:p>
            <a:pPr marL="0" indent="0" algn="r" rtl="1" eaLnBrk="1" hangingPunct="1"/>
            <a:endParaRPr lang="ar-EG" sz="2000" dirty="0" smtClean="0">
              <a:sym typeface="Calibri" pitchFamily="34" charset="0"/>
            </a:endParaRPr>
          </a:p>
          <a:p>
            <a:pPr marL="0" indent="0" algn="r" rtl="1" eaLnBrk="1" hangingPunct="1"/>
            <a:r>
              <a:rPr lang="ar-EG" b="1" dirty="0" smtClean="0">
                <a:sym typeface="Calibri" pitchFamily="34" charset="0"/>
              </a:rPr>
              <a:t>السرية: </a:t>
            </a:r>
            <a:r>
              <a:rPr lang="ar-EG" dirty="0" smtClean="0">
                <a:sym typeface="Calibri" pitchFamily="34" charset="0"/>
              </a:rPr>
              <a:t>تشمل الموافقة المستنيرة والحاجة إلى المعرفة و</a:t>
            </a:r>
            <a:r>
              <a:rPr lang="ar-EG" b="1" dirty="0" smtClean="0">
                <a:sym typeface="Calibri" pitchFamily="34" charset="0"/>
              </a:rPr>
              <a:t>إجراءات إدارة المعلومات </a:t>
            </a:r>
            <a:r>
              <a:rPr lang="ar-EG" dirty="0" smtClean="0">
                <a:sym typeface="Calibri" pitchFamily="34" charset="0"/>
              </a:rPr>
              <a:t>(ستتم مناقشتها لاحقاً).</a:t>
            </a:r>
            <a:r>
              <a:rPr lang="ar-EG" b="1" dirty="0" smtClean="0">
                <a:sym typeface="Calibri" pitchFamily="34" charset="0"/>
              </a:rPr>
              <a:t> </a:t>
            </a:r>
          </a:p>
          <a:p>
            <a:pPr marL="0" indent="0" algn="r" rtl="1" eaLnBrk="1" hangingPunct="1"/>
            <a:endParaRPr lang="ar-EG" sz="2000" b="1" dirty="0" smtClean="0">
              <a:sym typeface="Calibri" pitchFamily="34" charset="0"/>
            </a:endParaRPr>
          </a:p>
          <a:p>
            <a:pPr marL="0" indent="0" algn="r" rtl="1" eaLnBrk="1" hangingPunct="1"/>
            <a:r>
              <a:rPr lang="ar-EG" b="1" dirty="0" smtClean="0">
                <a:sym typeface="Calibri" pitchFamily="34" charset="0"/>
              </a:rPr>
              <a:t>الإبلاغ الإلزامي: </a:t>
            </a:r>
            <a:r>
              <a:rPr lang="ar-EG" dirty="0" smtClean="0">
                <a:sym typeface="Calibri" pitchFamily="34" charset="0"/>
              </a:rPr>
              <a:t>عند الاقتضاء، يستلزم ذلك اتخاذ إجراءات خاصة. </a:t>
            </a:r>
          </a:p>
        </p:txBody>
      </p:sp>
    </p:spTree>
    <p:extLst>
      <p:ext uri="{BB962C8B-B14F-4D97-AF65-F5344CB8AC3E}">
        <p14:creationId xmlns:p14="http://schemas.microsoft.com/office/powerpoint/2010/main" val="11130212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235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220503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77049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p>
            <a:pPr algn="ctr" rtl="1" eaLnBrk="1" hangingPunct="1">
              <a:buSzPct val="100000"/>
            </a:pPr>
            <a:r>
              <a:rPr lang="ar-EG" cap="none" dirty="0" smtClean="0">
                <a:solidFill>
                  <a:srgbClr val="000000"/>
                </a:solidFill>
                <a:sym typeface="Calibri" pitchFamily="34" charset="0"/>
              </a:rPr>
              <a:t>التمرين </a:t>
            </a:r>
            <a:r>
              <a:rPr lang="ar-EG" cap="none" dirty="0" smtClean="0">
                <a:solidFill>
                  <a:srgbClr val="000000"/>
                </a:solidFill>
                <a:sym typeface="Calibri" pitchFamily="34" charset="0"/>
              </a:rPr>
              <a:t>4</a:t>
            </a:r>
            <a:endParaRPr lang="ar-EG" cap="none" dirty="0" smtClean="0">
              <a:solidFill>
                <a:srgbClr val="000000"/>
              </a:solidFill>
              <a:sym typeface="Calibri" pitchFamily="34" charset="0"/>
            </a:endParaRPr>
          </a:p>
        </p:txBody>
      </p:sp>
      <p:sp>
        <p:nvSpPr>
          <p:cNvPr id="22531" name="Text Placeholder 2"/>
          <p:cNvSpPr>
            <a:spLocks noGrp="1"/>
          </p:cNvSpPr>
          <p:nvPr>
            <p:ph type="body" idx="1"/>
          </p:nvPr>
        </p:nvSpPr>
        <p:spPr>
          <a:xfrm>
            <a:off x="722313" y="2906713"/>
            <a:ext cx="7772400" cy="1500187"/>
          </a:xfrm>
        </p:spPr>
        <p:txBody>
          <a:bodyPr/>
          <a:lstStyle/>
          <a:p>
            <a:pPr algn="ctr" rtl="1" eaLnBrk="1" hangingPunct="1"/>
            <a:r>
              <a:rPr lang="ar-EG" sz="4000" b="1" dirty="0" smtClean="0">
                <a:solidFill>
                  <a:srgbClr val="000000"/>
                </a:solidFill>
                <a:sym typeface="Calibri" pitchFamily="34" charset="0"/>
              </a:rPr>
              <a:t>بروتوكولات حماية </a:t>
            </a:r>
            <a:r>
              <a:rPr lang="ar-EG" sz="4000" b="1" dirty="0" smtClean="0">
                <a:solidFill>
                  <a:srgbClr val="000000"/>
                </a:solidFill>
                <a:sym typeface="Calibri" pitchFamily="34" charset="0"/>
              </a:rPr>
              <a:t>البيانات</a:t>
            </a:r>
          </a:p>
          <a:p>
            <a:pPr algn="ctr" rtl="1" eaLnBrk="1" hangingPunct="1"/>
            <a:endParaRPr lang="ar-EG" sz="4000" b="1" dirty="0" smtClean="0">
              <a:solidFill>
                <a:srgbClr val="000000"/>
              </a:solidFill>
              <a:sym typeface="Calibri" pitchFamily="34" charset="0"/>
            </a:endParaRPr>
          </a:p>
        </p:txBody>
      </p:sp>
    </p:spTree>
    <p:extLst>
      <p:ext uri="{BB962C8B-B14F-4D97-AF65-F5344CB8AC3E}">
        <p14:creationId xmlns:p14="http://schemas.microsoft.com/office/powerpoint/2010/main" val="27268960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إدارة المعلومات </a:t>
            </a:r>
          </a:p>
        </p:txBody>
      </p:sp>
      <p:sp>
        <p:nvSpPr>
          <p:cNvPr id="27651" name="Content Placeholder 2"/>
          <p:cNvSpPr>
            <a:spLocks noGrp="1"/>
          </p:cNvSpPr>
          <p:nvPr>
            <p:ph idx="1"/>
          </p:nvPr>
        </p:nvSpPr>
        <p:spPr>
          <a:xfrm>
            <a:off x="178421" y="1700213"/>
            <a:ext cx="8642350" cy="4392612"/>
          </a:xfrm>
        </p:spPr>
        <p:txBody>
          <a:bodyPr/>
          <a:lstStyle/>
          <a:p>
            <a:pPr marL="0" indent="0" algn="r" rtl="1" eaLnBrk="1" hangingPunct="1"/>
            <a:endParaRPr lang="ar-EG"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المعلومات الشخصية:</a:t>
            </a:r>
          </a:p>
          <a:p>
            <a:pPr marL="0" indent="-342000" algn="r" rtl="1" eaLnBrk="1" hangingPunct="1">
              <a:buFontTx/>
              <a:buChar char="•"/>
            </a:pPr>
            <a:r>
              <a:rPr lang="ar-EG" dirty="0" smtClean="0">
                <a:solidFill>
                  <a:srgbClr val="000000"/>
                </a:solidFill>
                <a:sym typeface="Calibri" pitchFamily="34" charset="0"/>
              </a:rPr>
              <a:t>قد تكون العامل الرئيسي في تحديد هوية الطفل وسجله ولكن؛</a:t>
            </a:r>
          </a:p>
          <a:p>
            <a:pPr marL="900" algn="r" rtl="1" eaLnBrk="1" hangingPunct="1">
              <a:buFont typeface="Wingdings" pitchFamily="2" charset="2"/>
              <a:buChar char="×"/>
            </a:pPr>
            <a:r>
              <a:rPr lang="ar-EG" b="1" dirty="0" smtClean="0">
                <a:solidFill>
                  <a:srgbClr val="000000"/>
                </a:solidFill>
                <a:sym typeface="Calibri" pitchFamily="34" charset="0"/>
              </a:rPr>
              <a:t>يجب صونها بعناية. </a:t>
            </a:r>
          </a:p>
          <a:p>
            <a:pPr marL="0" indent="0" algn="r" rtl="1" eaLnBrk="1" hangingPunct="1">
              <a:buFontTx/>
              <a:buChar char="•"/>
            </a:pPr>
            <a:endParaRPr lang="ar-EG" b="1"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تعتبر الإدارة الجيدة للمعلومات إحدى المسؤوليات المهنية</a:t>
            </a:r>
          </a:p>
          <a:p>
            <a:pPr marL="0" indent="0" algn="r" rtl="1" eaLnBrk="1" hangingPunct="1">
              <a:buFontTx/>
              <a:buChar char="•"/>
            </a:pPr>
            <a:endParaRPr lang="ar-EG" dirty="0" smtClean="0">
              <a:solidFill>
                <a:srgbClr val="000000"/>
              </a:solidFill>
              <a:sym typeface="Calibri" pitchFamily="34" charset="0"/>
            </a:endParaRPr>
          </a:p>
          <a:p>
            <a:pPr marL="0" indent="-342000" algn="r" rtl="1" eaLnBrk="1" hangingPunct="1">
              <a:buFontTx/>
              <a:buChar char="•"/>
            </a:pPr>
            <a:r>
              <a:rPr lang="ar-EG" dirty="0" smtClean="0">
                <a:solidFill>
                  <a:srgbClr val="000000"/>
                </a:solidFill>
                <a:sym typeface="Calibri" pitchFamily="34" charset="0"/>
              </a:rPr>
              <a:t>تُنظم وفقًا لمبادئ إدارة الحالات و </a:t>
            </a:r>
          </a:p>
          <a:p>
            <a:pPr marL="900" algn="r" rtl="1" eaLnBrk="1" hangingPunct="1">
              <a:buFont typeface="Wingdings" pitchFamily="2" charset="2"/>
              <a:buChar char="×"/>
            </a:pPr>
            <a:r>
              <a:rPr lang="ar-EG" dirty="0" smtClean="0">
                <a:solidFill>
                  <a:srgbClr val="000000"/>
                </a:solidFill>
                <a:sym typeface="Calibri" pitchFamily="34" charset="0"/>
              </a:rPr>
              <a:t>يجب أن تُنظم وفقًا </a:t>
            </a:r>
            <a:r>
              <a:rPr lang="ar-EG" b="1" dirty="0" smtClean="0">
                <a:solidFill>
                  <a:srgbClr val="000000"/>
                </a:solidFill>
                <a:sym typeface="Calibri" pitchFamily="34" charset="0"/>
              </a:rPr>
              <a:t>لبروتوكول</a:t>
            </a:r>
            <a:r>
              <a:rPr lang="ar-EG" dirty="0" smtClean="0">
                <a:solidFill>
                  <a:srgbClr val="000000"/>
                </a:solidFill>
                <a:sym typeface="Calibri" pitchFamily="34" charset="0"/>
              </a:rPr>
              <a:t> </a:t>
            </a:r>
            <a:r>
              <a:rPr lang="ar-EG" b="1" dirty="0" smtClean="0">
                <a:solidFill>
                  <a:srgbClr val="000000"/>
                </a:solidFill>
                <a:sym typeface="Calibri" pitchFamily="34" charset="0"/>
              </a:rPr>
              <a:t>حماية البيانات</a:t>
            </a:r>
          </a:p>
          <a:p>
            <a:pPr marL="0" indent="0" algn="r" rtl="1" eaLnBrk="1" hangingPunct="1">
              <a:buFontTx/>
              <a:buChar char="•"/>
            </a:pPr>
            <a:endParaRPr lang="ar-EG" b="1" dirty="0" smtClean="0">
              <a:solidFill>
                <a:srgbClr val="000000"/>
              </a:solidFill>
              <a:sym typeface="Calibri" pitchFamily="34" charset="0"/>
            </a:endParaRPr>
          </a:p>
          <a:p>
            <a:pPr marL="0" indent="0" algn="r" rtl="1" eaLnBrk="1" hangingPunct="1"/>
            <a:endParaRPr lang="ar-EG" b="1" dirty="0" smtClean="0">
              <a:solidFill>
                <a:srgbClr val="000000"/>
              </a:solidFill>
              <a:sym typeface="Calibri" pitchFamily="34" charset="0"/>
            </a:endParaRPr>
          </a:p>
          <a:p>
            <a:pPr marL="0" indent="0" algn="r" rtl="1" eaLnBrk="1" hangingPunct="1"/>
            <a:endParaRPr lang="ar-EG" b="1" dirty="0" smtClean="0">
              <a:solidFill>
                <a:srgbClr val="000000"/>
              </a:solidFill>
              <a:sym typeface="Calibri" pitchFamily="34" charset="0"/>
            </a:endParaRPr>
          </a:p>
        </p:txBody>
      </p:sp>
    </p:spTree>
    <p:extLst>
      <p:ext uri="{BB962C8B-B14F-4D97-AF65-F5344CB8AC3E}">
        <p14:creationId xmlns:p14="http://schemas.microsoft.com/office/powerpoint/2010/main" val="1370059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charRg st="123" end="18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51">
                                            <p:txEl>
                                              <p:charRg st="186" end="21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651">
                                            <p:txEl>
                                              <p:charRg st="218" end="2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تشير إدارة المعلومات إلى</a:t>
            </a:r>
          </a:p>
        </p:txBody>
      </p:sp>
      <p:sp>
        <p:nvSpPr>
          <p:cNvPr id="24579" name="Content Placeholder 2"/>
          <p:cNvSpPr>
            <a:spLocks noGrp="1"/>
          </p:cNvSpPr>
          <p:nvPr>
            <p:ph idx="1"/>
          </p:nvPr>
        </p:nvSpPr>
        <p:spPr>
          <a:xfrm>
            <a:off x="322883" y="1700213"/>
            <a:ext cx="8497888" cy="4392612"/>
          </a:xfrm>
        </p:spPr>
        <p:txBody>
          <a:bodyPr/>
          <a:lstStyle/>
          <a:p>
            <a:pPr algn="r" rtl="1" eaLnBrk="1" hangingPunct="1">
              <a:buSzPct val="100000"/>
            </a:pPr>
            <a:r>
              <a:rPr lang="ar-EG" dirty="0" smtClean="0">
                <a:sym typeface="Calibri" pitchFamily="34" charset="0"/>
              </a:rPr>
              <a:t>الخطوات المتعددة للبيانات:</a:t>
            </a:r>
          </a:p>
          <a:p>
            <a:pPr algn="r" rtl="1" eaLnBrk="1" hangingPunct="1">
              <a:buSzPct val="100000"/>
            </a:pPr>
            <a:endParaRPr lang="ar-EG" dirty="0" smtClean="0">
              <a:sym typeface="Calibri" pitchFamily="34" charset="0"/>
            </a:endParaRPr>
          </a:p>
          <a:p>
            <a:pPr algn="r" rtl="1" eaLnBrk="1" hangingPunct="1">
              <a:buFontTx/>
              <a:buChar char="•"/>
            </a:pPr>
            <a:r>
              <a:rPr lang="ar-EG" dirty="0" smtClean="0">
                <a:sym typeface="Calibri" pitchFamily="34" charset="0"/>
              </a:rPr>
              <a:t>الجمع</a:t>
            </a:r>
          </a:p>
          <a:p>
            <a:pPr algn="r" rtl="1" eaLnBrk="1" hangingPunct="1">
              <a:buFontTx/>
              <a:buChar char="•"/>
            </a:pPr>
            <a:r>
              <a:rPr lang="ar-EG" dirty="0" smtClean="0">
                <a:sym typeface="Calibri" pitchFamily="34" charset="0"/>
              </a:rPr>
              <a:t>المعالجة</a:t>
            </a:r>
          </a:p>
          <a:p>
            <a:pPr algn="r" rtl="1" eaLnBrk="1" hangingPunct="1">
              <a:buFontTx/>
              <a:buChar char="•"/>
            </a:pPr>
            <a:r>
              <a:rPr lang="ar-EG" dirty="0" smtClean="0">
                <a:sym typeface="Calibri" pitchFamily="34" charset="0"/>
              </a:rPr>
              <a:t>التحليل</a:t>
            </a:r>
          </a:p>
          <a:p>
            <a:pPr algn="r" rtl="1" eaLnBrk="1" hangingPunct="1">
              <a:buFontTx/>
              <a:buChar char="•"/>
            </a:pPr>
            <a:r>
              <a:rPr lang="ar-EG" dirty="0" smtClean="0">
                <a:sym typeface="Calibri" pitchFamily="34" charset="0"/>
              </a:rPr>
              <a:t>المشاركة و </a:t>
            </a:r>
          </a:p>
          <a:p>
            <a:pPr algn="r" rtl="1" eaLnBrk="1" hangingPunct="1">
              <a:buFontTx/>
              <a:buChar char="•"/>
            </a:pPr>
            <a:r>
              <a:rPr lang="ar-EG" dirty="0" smtClean="0">
                <a:sym typeface="Calibri" pitchFamily="34" charset="0"/>
              </a:rPr>
              <a:t>التخزين</a:t>
            </a:r>
          </a:p>
          <a:p>
            <a:pPr algn="r" rtl="1" eaLnBrk="1" hangingPunct="1">
              <a:buSzPct val="100000"/>
            </a:pPr>
            <a:endParaRPr lang="ar-EG" dirty="0" smtClean="0">
              <a:sym typeface="Calibri" pitchFamily="34" charset="0"/>
            </a:endParaRPr>
          </a:p>
          <a:p>
            <a:pPr algn="r" rtl="1" eaLnBrk="1" hangingPunct="1">
              <a:buSzPct val="100000"/>
            </a:pPr>
            <a:r>
              <a:rPr lang="ar-EG" dirty="0" smtClean="0">
                <a:sym typeface="Calibri" pitchFamily="34" charset="0"/>
              </a:rPr>
              <a:t>تُنظم جميعها وفقًا </a:t>
            </a:r>
            <a:r>
              <a:rPr lang="ar-EG" b="1" dirty="0" smtClean="0">
                <a:sym typeface="Calibri" pitchFamily="34" charset="0"/>
              </a:rPr>
              <a:t>لبروتوكولات حماية البيانات. </a:t>
            </a:r>
          </a:p>
          <a:p>
            <a:pPr algn="r" rtl="1" eaLnBrk="1" hangingPunct="1">
              <a:buSzPct val="100000"/>
            </a:pPr>
            <a:r>
              <a:rPr lang="ar-EG" dirty="0" smtClean="0">
                <a:sym typeface="Calibri" pitchFamily="34" charset="0"/>
              </a:rPr>
              <a:t> </a:t>
            </a:r>
          </a:p>
        </p:txBody>
      </p:sp>
    </p:spTree>
    <p:extLst>
      <p:ext uri="{BB962C8B-B14F-4D97-AF65-F5344CB8AC3E}">
        <p14:creationId xmlns:p14="http://schemas.microsoft.com/office/powerpoint/2010/main" val="25754483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بروتوكولات حماية البيانات</a:t>
            </a:r>
          </a:p>
        </p:txBody>
      </p:sp>
      <p:sp>
        <p:nvSpPr>
          <p:cNvPr id="25603" name="Content Placeholder 2"/>
          <p:cNvSpPr>
            <a:spLocks noGrp="1"/>
          </p:cNvSpPr>
          <p:nvPr>
            <p:ph idx="1"/>
          </p:nvPr>
        </p:nvSpPr>
        <p:spPr>
          <a:xfrm>
            <a:off x="899592" y="1700213"/>
            <a:ext cx="7921179" cy="4392612"/>
          </a:xfrm>
        </p:spPr>
        <p:txBody>
          <a:bodyPr/>
          <a:lstStyle/>
          <a:p>
            <a:pPr marL="0" indent="0" algn="r" rtl="1" eaLnBrk="1" hangingPunct="1">
              <a:buSzPct val="100000"/>
            </a:pPr>
            <a:endParaRPr lang="ar-EG" sz="2800" u="sng" dirty="0" smtClean="0">
              <a:solidFill>
                <a:srgbClr val="000000"/>
              </a:solidFill>
              <a:sym typeface="Calibri" pitchFamily="34" charset="0"/>
            </a:endParaRPr>
          </a:p>
          <a:p>
            <a:pPr marL="0" indent="0" algn="r" rtl="1" eaLnBrk="1" hangingPunct="1">
              <a:buSzPct val="100000"/>
            </a:pPr>
            <a:r>
              <a:rPr lang="ar-EG" sz="2800" u="sng" dirty="0" smtClean="0">
                <a:solidFill>
                  <a:srgbClr val="000000"/>
                </a:solidFill>
                <a:sym typeface="Calibri" pitchFamily="34" charset="0"/>
              </a:rPr>
              <a:t>الجمع:</a:t>
            </a:r>
            <a:r>
              <a:rPr lang="ar-EG" sz="2800" dirty="0" smtClean="0">
                <a:solidFill>
                  <a:srgbClr val="000000"/>
                </a:solidFill>
                <a:sym typeface="Calibri" pitchFamily="34" charset="0"/>
              </a:rPr>
              <a:t> يجب ألا يتم جمع سوى المعلومات التي ستستخدم بغرض إدارة الحالة. </a:t>
            </a:r>
          </a:p>
          <a:p>
            <a:pPr marL="0" indent="0" algn="r" rtl="1" eaLnBrk="1" hangingPunct="1">
              <a:buSzPct val="100000"/>
            </a:pPr>
            <a:r>
              <a:rPr lang="ar-EG" sz="2800" dirty="0" smtClean="0">
                <a:solidFill>
                  <a:srgbClr val="000000"/>
                </a:solidFill>
                <a:sym typeface="Calibri" pitchFamily="34" charset="0"/>
              </a:rPr>
              <a:t> </a:t>
            </a:r>
          </a:p>
          <a:p>
            <a:pPr marL="0" indent="0" eaLnBrk="1" hangingPunct="1">
              <a:buSzPct val="100000"/>
            </a:pPr>
            <a:r>
              <a:rPr lang="ar-EG" sz="2800" u="sng" dirty="0" smtClean="0">
                <a:solidFill>
                  <a:srgbClr val="000000"/>
                </a:solidFill>
                <a:sym typeface="Calibri" pitchFamily="34" charset="0"/>
              </a:rPr>
              <a:t>التحليل:</a:t>
            </a:r>
            <a:r>
              <a:rPr lang="ar-EG" sz="2800" dirty="0" smtClean="0">
                <a:solidFill>
                  <a:srgbClr val="000000"/>
                </a:solidFill>
                <a:sym typeface="Calibri" pitchFamily="34" charset="0"/>
              </a:rPr>
              <a:t> تزيد قواعد البيانات (مثل نظام إدارة المعلومات بشأن حماية الطفل بين الوكالات) </a:t>
            </a:r>
            <a:r>
              <a:rPr lang="ar-EG" sz="2800" dirty="0">
                <a:solidFill>
                  <a:srgbClr val="000000"/>
                </a:solidFill>
                <a:sym typeface="Calibri" pitchFamily="34" charset="0"/>
              </a:rPr>
              <a:t>من سهولة </a:t>
            </a:r>
            <a:r>
              <a:rPr lang="ar-EG" sz="2800" dirty="0" smtClean="0">
                <a:solidFill>
                  <a:srgbClr val="000000"/>
                </a:solidFill>
                <a:sym typeface="Calibri" pitchFamily="34" charset="0"/>
              </a:rPr>
              <a:t>إعداد التقارير والتحليل بشأن دراسة الحالة، مما يدعم تصميم وتنفيذ الخدمات. </a:t>
            </a:r>
          </a:p>
        </p:txBody>
      </p:sp>
    </p:spTree>
    <p:extLst>
      <p:ext uri="{BB962C8B-B14F-4D97-AF65-F5344CB8AC3E}">
        <p14:creationId xmlns:p14="http://schemas.microsoft.com/office/powerpoint/2010/main" val="31210921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بروتوكولات حماية البيانات....</a:t>
            </a:r>
          </a:p>
        </p:txBody>
      </p:sp>
      <p:sp>
        <p:nvSpPr>
          <p:cNvPr id="26627" name="Content Placeholder 2"/>
          <p:cNvSpPr>
            <a:spLocks noGrp="1"/>
          </p:cNvSpPr>
          <p:nvPr>
            <p:ph idx="1"/>
          </p:nvPr>
        </p:nvSpPr>
        <p:spPr>
          <a:xfrm>
            <a:off x="1043608" y="1700213"/>
            <a:ext cx="7777163" cy="4392612"/>
          </a:xfrm>
        </p:spPr>
        <p:txBody>
          <a:bodyPr/>
          <a:lstStyle/>
          <a:p>
            <a:pPr marL="0" indent="0" algn="r" rtl="1" eaLnBrk="1" hangingPunct="1">
              <a:buSzPct val="100000"/>
            </a:pPr>
            <a:endParaRPr lang="ar-EG" sz="2800" u="sng" dirty="0" smtClean="0">
              <a:solidFill>
                <a:srgbClr val="000000"/>
              </a:solidFill>
              <a:sym typeface="Calibri" pitchFamily="34" charset="0"/>
            </a:endParaRPr>
          </a:p>
          <a:p>
            <a:pPr marL="0" indent="0" algn="r" rtl="1" eaLnBrk="1" hangingPunct="1">
              <a:buSzPct val="100000"/>
            </a:pPr>
            <a:r>
              <a:rPr lang="ar-EG" sz="2800" u="sng" dirty="0" smtClean="0">
                <a:solidFill>
                  <a:srgbClr val="000000"/>
                </a:solidFill>
                <a:sym typeface="Calibri" pitchFamily="34" charset="0"/>
              </a:rPr>
              <a:t>المشاركة:</a:t>
            </a:r>
            <a:r>
              <a:rPr lang="ar-EG" sz="2800" dirty="0" smtClean="0">
                <a:solidFill>
                  <a:srgbClr val="000000"/>
                </a:solidFill>
                <a:sym typeface="Calibri" pitchFamily="34" charset="0"/>
              </a:rPr>
              <a:t> ينبغي أن تكون أي مشاركة للمعلومات منظمة وفقًا لإجراءات موضوعة على مستوى الإدارة. </a:t>
            </a:r>
          </a:p>
          <a:p>
            <a:pPr marL="0" indent="0" algn="r" rtl="1" eaLnBrk="1" hangingPunct="1">
              <a:buSzPct val="100000"/>
            </a:pPr>
            <a:endParaRPr lang="ar-EG" sz="2800" dirty="0" smtClean="0">
              <a:solidFill>
                <a:srgbClr val="000000"/>
              </a:solidFill>
              <a:sym typeface="Calibri" pitchFamily="34" charset="0"/>
            </a:endParaRPr>
          </a:p>
          <a:p>
            <a:pPr marL="0" indent="0" eaLnBrk="1" hangingPunct="1">
              <a:buSzPct val="100000"/>
            </a:pPr>
            <a:r>
              <a:rPr lang="ar-EG" sz="2800" u="sng" dirty="0" smtClean="0">
                <a:solidFill>
                  <a:srgbClr val="000000"/>
                </a:solidFill>
                <a:sym typeface="Calibri" pitchFamily="34" charset="0"/>
              </a:rPr>
              <a:t>معالجة البيانات/التوثيق:</a:t>
            </a:r>
            <a:r>
              <a:rPr lang="ar-EG" sz="2800" dirty="0" smtClean="0">
                <a:solidFill>
                  <a:srgbClr val="000000"/>
                </a:solidFill>
                <a:sym typeface="Calibri" pitchFamily="34" charset="0"/>
              </a:rPr>
              <a:t> تتضمن كتابة ملفات/ نماذج الحالة وإدخال بيانات في الأنظمة الإلكترونية. </a:t>
            </a:r>
          </a:p>
        </p:txBody>
      </p:sp>
    </p:spTree>
    <p:extLst>
      <p:ext uri="{BB962C8B-B14F-4D97-AF65-F5344CB8AC3E}">
        <p14:creationId xmlns:p14="http://schemas.microsoft.com/office/powerpoint/2010/main" val="42389223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العمل الجماعي لإدارة المعلومات</a:t>
            </a:r>
          </a:p>
        </p:txBody>
      </p:sp>
      <p:sp>
        <p:nvSpPr>
          <p:cNvPr id="27651" name="Content Placeholder 2"/>
          <p:cNvSpPr>
            <a:spLocks noGrp="1"/>
          </p:cNvSpPr>
          <p:nvPr>
            <p:ph idx="1"/>
          </p:nvPr>
        </p:nvSpPr>
        <p:spPr>
          <a:xfrm>
            <a:off x="1043608" y="1700213"/>
            <a:ext cx="7777163" cy="4392612"/>
          </a:xfrm>
        </p:spPr>
        <p:txBody>
          <a:bodyPr/>
          <a:lstStyle/>
          <a:p>
            <a:pPr algn="r" rtl="1" eaLnBrk="1" hangingPunct="1"/>
            <a:endParaRPr lang="ar-EG" sz="2800" b="1" dirty="0" smtClean="0">
              <a:sym typeface="Calibri" pitchFamily="34" charset="0"/>
            </a:endParaRPr>
          </a:p>
          <a:p>
            <a:pPr algn="r" rtl="1" eaLnBrk="1" hangingPunct="1"/>
            <a:r>
              <a:rPr lang="ar-EG" sz="2800" b="1" dirty="0" smtClean="0">
                <a:sym typeface="Calibri" pitchFamily="34" charset="0"/>
              </a:rPr>
              <a:t>المجموعتان 1 و 2: </a:t>
            </a:r>
          </a:p>
          <a:p>
            <a:pPr algn="r" rtl="1" eaLnBrk="1" hangingPunct="1">
              <a:buFontTx/>
              <a:buChar char="•"/>
            </a:pPr>
            <a:r>
              <a:rPr lang="ar-EG" sz="2800" dirty="0" smtClean="0">
                <a:sym typeface="Calibri" pitchFamily="34" charset="0"/>
              </a:rPr>
              <a:t>ما هي بعض الطرق التي يمكن استخدامها لحماية الملفات الورقية؟</a:t>
            </a:r>
          </a:p>
          <a:p>
            <a:pPr algn="r" rtl="1" eaLnBrk="1" hangingPunct="1"/>
            <a:endParaRPr lang="ar-EG" sz="2800" dirty="0" smtClean="0">
              <a:sym typeface="Calibri" pitchFamily="34" charset="0"/>
            </a:endParaRPr>
          </a:p>
          <a:p>
            <a:pPr algn="r" rtl="1" eaLnBrk="1" hangingPunct="1"/>
            <a:r>
              <a:rPr lang="ar-EG" sz="2800" b="1" dirty="0" smtClean="0">
                <a:sym typeface="Calibri" pitchFamily="34" charset="0"/>
              </a:rPr>
              <a:t>المجموعات 3 و </a:t>
            </a:r>
            <a:r>
              <a:rPr lang="ar-EG" sz="2800" b="1" dirty="0" smtClean="0">
                <a:sym typeface="Calibri" pitchFamily="34" charset="0"/>
              </a:rPr>
              <a:t>4:</a:t>
            </a:r>
            <a:endParaRPr lang="ar-EG" sz="2800" b="1" dirty="0" smtClean="0">
              <a:sym typeface="Calibri" pitchFamily="34" charset="0"/>
            </a:endParaRPr>
          </a:p>
          <a:p>
            <a:pPr marL="342900" lvl="1" indent="-342900" algn="r" rtl="1" eaLnBrk="1" hangingPunct="1">
              <a:buFont typeface="Arial" pitchFamily="34" charset="0"/>
              <a:buChar char="•"/>
            </a:pPr>
            <a:r>
              <a:rPr lang="ar-EG" sz="2800" dirty="0" smtClean="0">
                <a:sym typeface="Calibri" pitchFamily="34" charset="0"/>
              </a:rPr>
              <a:t>ما هي بعض الطرق التي يمكن استخدامها لحماية السجلات الإلكترونية؟</a:t>
            </a:r>
          </a:p>
          <a:p>
            <a:pPr marL="342900" lvl="1" indent="-342900" algn="r" rtl="1" eaLnBrk="1" hangingPunct="1">
              <a:buFontTx/>
              <a:buNone/>
            </a:pPr>
            <a:endParaRPr lang="ar-EG" sz="2800" dirty="0" smtClean="0">
              <a:sym typeface="Calibri" pitchFamily="34" charset="0"/>
            </a:endParaRPr>
          </a:p>
        </p:txBody>
      </p:sp>
    </p:spTree>
    <p:extLst>
      <p:ext uri="{BB962C8B-B14F-4D97-AF65-F5344CB8AC3E}">
        <p14:creationId xmlns:p14="http://schemas.microsoft.com/office/powerpoint/2010/main" val="36202733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044699" y="836613"/>
            <a:ext cx="7777163" cy="720725"/>
          </a:xfrm>
        </p:spPr>
        <p:txBody>
          <a:bodyPr/>
          <a:lstStyle/>
          <a:p>
            <a:pPr algn="r" rtl="1" eaLnBrk="1" hangingPunct="1">
              <a:buSzPct val="100000"/>
            </a:pPr>
            <a:r>
              <a:rPr lang="ar-EG" b="1" dirty="0" smtClean="0">
                <a:solidFill>
                  <a:schemeClr val="tx1"/>
                </a:solidFill>
                <a:sym typeface="Calibri" pitchFamily="34" charset="0"/>
              </a:rPr>
              <a:t>إدارة المعلومات الورقية</a:t>
            </a:r>
          </a:p>
        </p:txBody>
      </p:sp>
      <p:sp>
        <p:nvSpPr>
          <p:cNvPr id="3" name="Content Placeholder 2"/>
          <p:cNvSpPr>
            <a:spLocks noGrp="1"/>
          </p:cNvSpPr>
          <p:nvPr>
            <p:ph idx="1"/>
          </p:nvPr>
        </p:nvSpPr>
        <p:spPr>
          <a:xfrm>
            <a:off x="395536" y="1700213"/>
            <a:ext cx="8426326" cy="4392612"/>
          </a:xfrm>
        </p:spPr>
        <p:txBody>
          <a:bodyPr/>
          <a:lstStyle/>
          <a:p>
            <a:pPr algn="r" rtl="1" eaLnBrk="1" hangingPunct="1">
              <a:buSzPct val="100000"/>
            </a:pPr>
            <a:endParaRPr lang="ar-EG" sz="2800" dirty="0" smtClean="0">
              <a:sym typeface="Calibri" pitchFamily="34" charset="0"/>
            </a:endParaRPr>
          </a:p>
          <a:p>
            <a:pPr algn="r" rtl="1" eaLnBrk="1" hangingPunct="1">
              <a:buSzPct val="100000"/>
            </a:pPr>
            <a:r>
              <a:rPr lang="ar-EG" sz="2800" dirty="0" smtClean="0">
                <a:sym typeface="Calibri" pitchFamily="34" charset="0"/>
              </a:rPr>
              <a:t>تُخزن جميع المعلومات الورقية في:</a:t>
            </a:r>
          </a:p>
          <a:p>
            <a:pPr algn="r" rtl="1" eaLnBrk="1" hangingPunct="1">
              <a:buFontTx/>
              <a:buChar char="•"/>
            </a:pPr>
            <a:endParaRPr lang="ar-EG" sz="2800" dirty="0" smtClean="0">
              <a:sym typeface="Calibri" pitchFamily="34" charset="0"/>
            </a:endParaRPr>
          </a:p>
          <a:p>
            <a:pPr algn="r" rtl="1" eaLnBrk="1" hangingPunct="1">
              <a:buFontTx/>
              <a:buChar char="•"/>
            </a:pPr>
            <a:r>
              <a:rPr lang="ar-EG" sz="2800" b="1" dirty="0" smtClean="0">
                <a:sym typeface="Calibri" pitchFamily="34" charset="0"/>
              </a:rPr>
              <a:t>خزائن معدنية مغلقة مقاومة للحريق </a:t>
            </a:r>
            <a:r>
              <a:rPr lang="ar-EG" sz="2800" dirty="0" smtClean="0">
                <a:sym typeface="Calibri" pitchFamily="34" charset="0"/>
              </a:rPr>
              <a:t>معدة خصيصًا </a:t>
            </a:r>
            <a:r>
              <a:rPr lang="ar-EG" sz="2800" dirty="0" smtClean="0">
                <a:sym typeface="Calibri" pitchFamily="34" charset="0"/>
              </a:rPr>
              <a:t/>
            </a:r>
            <a:br>
              <a:rPr lang="ar-EG" sz="2800" dirty="0" smtClean="0">
                <a:sym typeface="Calibri" pitchFamily="34" charset="0"/>
              </a:rPr>
            </a:br>
            <a:r>
              <a:rPr lang="ar-EG" sz="2800" dirty="0" smtClean="0">
                <a:sym typeface="Calibri" pitchFamily="34" charset="0"/>
              </a:rPr>
              <a:t>لهذا </a:t>
            </a:r>
            <a:r>
              <a:rPr lang="ar-EG" sz="2800" dirty="0" smtClean="0">
                <a:sym typeface="Calibri" pitchFamily="34" charset="0"/>
              </a:rPr>
              <a:t>الغرض أو</a:t>
            </a:r>
          </a:p>
          <a:p>
            <a:pPr algn="r" rtl="1" eaLnBrk="1" hangingPunct="1">
              <a:buFontTx/>
              <a:buChar char="•"/>
            </a:pPr>
            <a:endParaRPr lang="ar-EG" sz="2800" dirty="0" smtClean="0">
              <a:sym typeface="Calibri" pitchFamily="34" charset="0"/>
            </a:endParaRPr>
          </a:p>
          <a:p>
            <a:pPr algn="r" rtl="1" eaLnBrk="1" hangingPunct="1">
              <a:buFontTx/>
              <a:buChar char="•"/>
            </a:pPr>
            <a:r>
              <a:rPr lang="ar-EG" sz="2800" dirty="0" smtClean="0">
                <a:sym typeface="Calibri" pitchFamily="34" charset="0"/>
              </a:rPr>
              <a:t>يتم تخزينها في أماكن أخرى/خارج البلاد.</a:t>
            </a:r>
          </a:p>
          <a:p>
            <a:pPr algn="r" rtl="1" eaLnBrk="1" hangingPunct="1">
              <a:buSzPct val="100000"/>
            </a:pPr>
            <a:endParaRPr lang="ar-EG" sz="4800" dirty="0" smtClean="0">
              <a:sym typeface="Calibri" pitchFamily="34" charset="0"/>
            </a:endParaRPr>
          </a:p>
          <a:p>
            <a:pPr algn="ctr" rtl="1" eaLnBrk="1" hangingPunct="1">
              <a:buSzPct val="100000"/>
            </a:pPr>
            <a:r>
              <a:rPr lang="ar-EG" sz="2800" dirty="0" smtClean="0">
                <a:sym typeface="Calibri" pitchFamily="34" charset="0"/>
              </a:rPr>
              <a:t>‏</a:t>
            </a:r>
            <a:r>
              <a:rPr lang="ar-EG" sz="1600" dirty="0" smtClean="0">
                <a:sym typeface="Calibri" pitchFamily="34" charset="0"/>
              </a:rPr>
              <a:t>المعيار الأدنى 5: إدارة المعلومات</a:t>
            </a:r>
          </a:p>
        </p:txBody>
      </p:sp>
    </p:spTree>
    <p:extLst>
      <p:ext uri="{BB962C8B-B14F-4D97-AF65-F5344CB8AC3E}">
        <p14:creationId xmlns:p14="http://schemas.microsoft.com/office/powerpoint/2010/main" val="34487641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375" y="4227165"/>
            <a:ext cx="3922713" cy="773619"/>
          </a:xfrm>
        </p:spPr>
        <p:txBody>
          <a:bodyPr/>
          <a:lstStyle/>
          <a:p>
            <a:pPr algn="r" eaLnBrk="1" hangingPunct="1">
              <a:buSzPct val="100000"/>
            </a:pPr>
            <a:r>
              <a:rPr lang="ar-EG" cap="none" dirty="0" smtClean="0">
                <a:solidFill>
                  <a:srgbClr val="000000"/>
                </a:solidFill>
                <a:sym typeface="Calibri" pitchFamily="34" charset="0"/>
              </a:rPr>
              <a:t>التمرين </a:t>
            </a:r>
            <a:r>
              <a:rPr lang="ar-EG" cap="none" dirty="0" smtClean="0">
                <a:solidFill>
                  <a:srgbClr val="000000"/>
                </a:solidFill>
                <a:sym typeface="Calibri" pitchFamily="34" charset="0"/>
              </a:rPr>
              <a:t>1</a:t>
            </a:r>
            <a:endParaRPr lang="ar-EG" cap="none" dirty="0" smtClean="0">
              <a:solidFill>
                <a:srgbClr val="000000"/>
              </a:solidFill>
              <a:sym typeface="Calibri" pitchFamily="34" charset="0"/>
            </a:endParaRPr>
          </a:p>
        </p:txBody>
      </p:sp>
      <p:sp>
        <p:nvSpPr>
          <p:cNvPr id="4099" name="Text Placeholder 2"/>
          <p:cNvSpPr>
            <a:spLocks noGrp="1"/>
          </p:cNvSpPr>
          <p:nvPr>
            <p:ph type="body" idx="1"/>
          </p:nvPr>
        </p:nvSpPr>
        <p:spPr>
          <a:xfrm>
            <a:off x="587375" y="2253903"/>
            <a:ext cx="3922713" cy="1500187"/>
          </a:xfrm>
        </p:spPr>
        <p:txBody>
          <a:bodyPr/>
          <a:lstStyle/>
          <a:p>
            <a:pPr eaLnBrk="1" hangingPunct="1"/>
            <a:r>
              <a:rPr lang="ar-EG" sz="4000" b="1" dirty="0" smtClean="0">
                <a:solidFill>
                  <a:srgbClr val="000000"/>
                </a:solidFill>
                <a:sym typeface="Calibri" pitchFamily="34" charset="0"/>
              </a:rPr>
              <a:t>ما هي المبادئ؟</a:t>
            </a:r>
          </a:p>
          <a:p>
            <a:pPr algn="ctr" eaLnBrk="1" hangingPunct="1"/>
            <a:r>
              <a:rPr lang="ar-EG" sz="4000" b="1" dirty="0" smtClean="0">
                <a:solidFill>
                  <a:srgbClr val="000000"/>
                </a:solidFill>
                <a:sym typeface="Calibri" pitchFamily="34" charset="0"/>
              </a:rPr>
              <a:t> </a:t>
            </a:r>
          </a:p>
        </p:txBody>
      </p:sp>
      <p:pic>
        <p:nvPicPr>
          <p:cNvPr id="41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844675"/>
            <a:ext cx="338455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TextBox 2"/>
          <p:cNvSpPr txBox="1">
            <a:spLocks noChangeArrowheads="1"/>
          </p:cNvSpPr>
          <p:nvPr/>
        </p:nvSpPr>
        <p:spPr bwMode="auto">
          <a:xfrm>
            <a:off x="7134729" y="4754563"/>
            <a:ext cx="12538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algn="r" rtl="1">
              <a:buSzPct val="100000"/>
            </a:pPr>
            <a:r>
              <a:rPr lang="ar-EG" sz="1000" smtClean="0">
                <a:solidFill>
                  <a:srgbClr val="FFFFFF"/>
                </a:solidFill>
                <a:latin typeface="Arial" pitchFamily="34" charset="0"/>
                <a:sym typeface="Calibri" pitchFamily="34" charset="0"/>
              </a:rPr>
              <a:t>صورة: لجنة الإنقاذ الدولية</a:t>
            </a:r>
            <a:endParaRPr lang="ar-EG" sz="1000">
              <a:solidFill>
                <a:srgbClr val="FFFFFF"/>
              </a:solidFill>
              <a:latin typeface="Arial" pitchFamily="34" charset="0"/>
              <a:sym typeface="Calibri" pitchFamily="34" charset="0"/>
            </a:endParaRPr>
          </a:p>
        </p:txBody>
      </p:sp>
    </p:spTree>
    <p:extLst>
      <p:ext uri="{BB962C8B-B14F-4D97-AF65-F5344CB8AC3E}">
        <p14:creationId xmlns:p14="http://schemas.microsoft.com/office/powerpoint/2010/main" val="27649845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إدارة المعلومات الورقية</a:t>
            </a:r>
          </a:p>
        </p:txBody>
      </p:sp>
      <p:sp>
        <p:nvSpPr>
          <p:cNvPr id="3" name="Content Placeholder 2"/>
          <p:cNvSpPr>
            <a:spLocks noGrp="1"/>
          </p:cNvSpPr>
          <p:nvPr>
            <p:ph idx="1"/>
          </p:nvPr>
        </p:nvSpPr>
        <p:spPr>
          <a:xfrm>
            <a:off x="1043608" y="1700213"/>
            <a:ext cx="7777163" cy="4392612"/>
          </a:xfrm>
        </p:spPr>
        <p:txBody>
          <a:bodyPr/>
          <a:lstStyle/>
          <a:p>
            <a:pPr marL="0" indent="0" algn="r" rtl="1" eaLnBrk="1" hangingPunct="1"/>
            <a:r>
              <a:rPr lang="ar-EG" sz="2800" dirty="0" smtClean="0">
                <a:solidFill>
                  <a:srgbClr val="000000"/>
                </a:solidFill>
                <a:sym typeface="Calibri" pitchFamily="34" charset="0"/>
              </a:rPr>
              <a:t>إذا تم تخزين الملفات محليًا: </a:t>
            </a:r>
          </a:p>
          <a:p>
            <a:pPr marL="0" indent="0" algn="r" rtl="1" eaLnBrk="1" hangingPunct="1">
              <a:buFontTx/>
              <a:buChar char="•"/>
            </a:pPr>
            <a:endParaRPr lang="ar-EG" sz="2800" dirty="0" smtClean="0">
              <a:solidFill>
                <a:srgbClr val="000000"/>
              </a:solidFill>
              <a:sym typeface="Calibri" pitchFamily="34" charset="0"/>
            </a:endParaRPr>
          </a:p>
          <a:p>
            <a:pPr marL="342000" indent="-342000" algn="r" rtl="1" eaLnBrk="1" hangingPunct="1">
              <a:spcAft>
                <a:spcPts val="1800"/>
              </a:spcAft>
              <a:buFontTx/>
              <a:buChar char="•"/>
            </a:pPr>
            <a:r>
              <a:rPr lang="ar-EG" sz="2800" dirty="0" smtClean="0">
                <a:solidFill>
                  <a:srgbClr val="000000"/>
                </a:solidFill>
                <a:sym typeface="Calibri" pitchFamily="34" charset="0"/>
              </a:rPr>
              <a:t>يتم الاحتفاظ </a:t>
            </a:r>
            <a:r>
              <a:rPr lang="ar-EG" sz="2800" b="1" dirty="0" smtClean="0">
                <a:solidFill>
                  <a:srgbClr val="000000"/>
                </a:solidFill>
                <a:sym typeface="Calibri" pitchFamily="34" charset="0"/>
              </a:rPr>
              <a:t>بنسخة</a:t>
            </a:r>
            <a:r>
              <a:rPr lang="ar-EG" sz="2800" dirty="0" smtClean="0">
                <a:solidFill>
                  <a:srgbClr val="000000"/>
                </a:solidFill>
                <a:sym typeface="Calibri" pitchFamily="34" charset="0"/>
              </a:rPr>
              <a:t> في </a:t>
            </a:r>
            <a:r>
              <a:rPr lang="ar-EG" sz="2800" b="1" dirty="0" smtClean="0">
                <a:solidFill>
                  <a:srgbClr val="000000"/>
                </a:solidFill>
                <a:sym typeface="Calibri" pitchFamily="34" charset="0"/>
              </a:rPr>
              <a:t>موقع مركزي </a:t>
            </a:r>
            <a:r>
              <a:rPr lang="ar-EG" sz="2800" dirty="0" smtClean="0">
                <a:solidFill>
                  <a:srgbClr val="000000"/>
                </a:solidFill>
                <a:sym typeface="Calibri" pitchFamily="34" charset="0"/>
              </a:rPr>
              <a:t>لاستخدامها في حالة </a:t>
            </a:r>
            <a:r>
              <a:rPr lang="ar-EG" sz="2800" b="1" dirty="0" smtClean="0">
                <a:solidFill>
                  <a:srgbClr val="000000"/>
                </a:solidFill>
                <a:sym typeface="Calibri" pitchFamily="34" charset="0"/>
              </a:rPr>
              <a:t>فقدان الملفات الأصلية/الاضطرار إلى تدميرها </a:t>
            </a:r>
            <a:r>
              <a:rPr lang="ar-EG" sz="2800" dirty="0" smtClean="0">
                <a:solidFill>
                  <a:srgbClr val="000000"/>
                </a:solidFill>
                <a:sym typeface="Calibri" pitchFamily="34" charset="0"/>
              </a:rPr>
              <a:t>بسبب انعدام الأمن.</a:t>
            </a:r>
          </a:p>
          <a:p>
            <a:pPr marL="342000" indent="-342000" algn="r" rtl="1" eaLnBrk="1" hangingPunct="1">
              <a:spcAft>
                <a:spcPts val="1800"/>
              </a:spcAft>
              <a:buFontTx/>
              <a:buChar char="•"/>
            </a:pPr>
            <a:r>
              <a:rPr lang="ar-EG" sz="2800" dirty="0" smtClean="0">
                <a:solidFill>
                  <a:srgbClr val="000000"/>
                </a:solidFill>
                <a:sym typeface="Calibri" pitchFamily="34" charset="0"/>
              </a:rPr>
              <a:t>يمكن إرسال </a:t>
            </a:r>
            <a:r>
              <a:rPr lang="ar-EG" sz="2800" b="1" dirty="0" smtClean="0">
                <a:solidFill>
                  <a:srgbClr val="000000"/>
                </a:solidFill>
                <a:sym typeface="Calibri" pitchFamily="34" charset="0"/>
              </a:rPr>
              <a:t>الحالات المغلقة/المحالة </a:t>
            </a:r>
            <a:r>
              <a:rPr lang="ar-EG" sz="2800" dirty="0" smtClean="0">
                <a:solidFill>
                  <a:srgbClr val="000000"/>
                </a:solidFill>
                <a:sym typeface="Calibri" pitchFamily="34" charset="0"/>
              </a:rPr>
              <a:t>إلى الموقع المركزي </a:t>
            </a:r>
            <a:r>
              <a:rPr lang="ar-EG" sz="2800" b="1" dirty="0" smtClean="0">
                <a:solidFill>
                  <a:srgbClr val="000000"/>
                </a:solidFill>
                <a:sym typeface="Calibri" pitchFamily="34" charset="0"/>
              </a:rPr>
              <a:t>ويتم تخزينها بعيدًا </a:t>
            </a:r>
            <a:r>
              <a:rPr lang="ar-EG" sz="2800" dirty="0" smtClean="0">
                <a:solidFill>
                  <a:srgbClr val="000000"/>
                </a:solidFill>
                <a:sym typeface="Calibri" pitchFamily="34" charset="0"/>
              </a:rPr>
              <a:t>عن نسخ الملفات المفتوحة. </a:t>
            </a:r>
          </a:p>
          <a:p>
            <a:pPr marL="342000" indent="-342000" algn="r" rtl="1" eaLnBrk="1" hangingPunct="1">
              <a:spcAft>
                <a:spcPts val="1800"/>
              </a:spcAft>
              <a:buFontTx/>
              <a:buChar char="•"/>
            </a:pPr>
            <a:r>
              <a:rPr lang="ar-EG" sz="2800" dirty="0" smtClean="0">
                <a:solidFill>
                  <a:srgbClr val="000000"/>
                </a:solidFill>
                <a:sym typeface="Calibri" pitchFamily="34" charset="0"/>
              </a:rPr>
              <a:t>في حالة الحاجة إلى </a:t>
            </a:r>
            <a:r>
              <a:rPr lang="ar-EG" sz="2800" b="1" dirty="0" smtClean="0">
                <a:solidFill>
                  <a:srgbClr val="000000"/>
                </a:solidFill>
                <a:sym typeface="Calibri" pitchFamily="34" charset="0"/>
              </a:rPr>
              <a:t>إعادة فتحها، </a:t>
            </a:r>
            <a:r>
              <a:rPr lang="ar-EG" sz="2800" dirty="0" smtClean="0">
                <a:solidFill>
                  <a:srgbClr val="000000"/>
                </a:solidFill>
                <a:sym typeface="Calibri" pitchFamily="34" charset="0"/>
              </a:rPr>
              <a:t>يمكن </a:t>
            </a:r>
            <a:r>
              <a:rPr lang="ar-EG" sz="2800" b="1" dirty="0" smtClean="0">
                <a:solidFill>
                  <a:srgbClr val="000000"/>
                </a:solidFill>
                <a:sym typeface="Calibri" pitchFamily="34" charset="0"/>
              </a:rPr>
              <a:t>طلب إعادة الفتح</a:t>
            </a:r>
            <a:r>
              <a:rPr lang="ar-EG" sz="2800" dirty="0" smtClean="0">
                <a:solidFill>
                  <a:srgbClr val="000000"/>
                </a:solidFill>
                <a:sym typeface="Calibri" pitchFamily="34" charset="0"/>
              </a:rPr>
              <a:t>. </a:t>
            </a:r>
          </a:p>
        </p:txBody>
      </p:sp>
    </p:spTree>
    <p:extLst>
      <p:ext uri="{BB962C8B-B14F-4D97-AF65-F5344CB8AC3E}">
        <p14:creationId xmlns:p14="http://schemas.microsoft.com/office/powerpoint/2010/main" val="29910765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115567" y="836613"/>
            <a:ext cx="7713462" cy="720725"/>
          </a:xfrm>
        </p:spPr>
        <p:txBody>
          <a:bodyPr/>
          <a:lstStyle/>
          <a:p>
            <a:pPr algn="r" rtl="1" eaLnBrk="1" hangingPunct="1">
              <a:buSzPct val="100000"/>
            </a:pPr>
            <a:r>
              <a:rPr lang="ar-EG" b="1" dirty="0" smtClean="0">
                <a:solidFill>
                  <a:schemeClr val="tx1"/>
                </a:solidFill>
                <a:sym typeface="Calibri" pitchFamily="34" charset="0"/>
              </a:rPr>
              <a:t>إدارة المعلومات الإلكترونية</a:t>
            </a:r>
          </a:p>
        </p:txBody>
      </p:sp>
      <p:sp>
        <p:nvSpPr>
          <p:cNvPr id="38915" name="Content Placeholder 2"/>
          <p:cNvSpPr>
            <a:spLocks noGrp="1"/>
          </p:cNvSpPr>
          <p:nvPr>
            <p:ph idx="1"/>
          </p:nvPr>
        </p:nvSpPr>
        <p:spPr>
          <a:xfrm>
            <a:off x="107504" y="1700213"/>
            <a:ext cx="8713267" cy="4392612"/>
          </a:xfrm>
        </p:spPr>
        <p:txBody>
          <a:bodyPr/>
          <a:lstStyle/>
          <a:p>
            <a:pPr marL="0" indent="0" algn="r" rtl="1" eaLnBrk="1" hangingPunct="1"/>
            <a:endParaRPr lang="ar-EG" sz="2800" dirty="0" smtClean="0">
              <a:sym typeface="Calibri" pitchFamily="34" charset="0"/>
            </a:endParaRPr>
          </a:p>
          <a:p>
            <a:pPr marL="0" indent="0" algn="r" rtl="1" eaLnBrk="1" hangingPunct="1"/>
            <a:r>
              <a:rPr lang="ar-EG" sz="2800" dirty="0" smtClean="0">
                <a:sym typeface="Calibri" pitchFamily="34" charset="0"/>
              </a:rPr>
              <a:t>المعلومات الشخصية التي تتم مشاركتها إلكترونيًا ينبغي:</a:t>
            </a:r>
          </a:p>
          <a:p>
            <a:pPr marL="0" indent="0" algn="r" rtl="1" eaLnBrk="1" hangingPunct="1"/>
            <a:endParaRPr lang="ar-EG" sz="2800" dirty="0" smtClean="0">
              <a:sym typeface="Calibri" pitchFamily="34" charset="0"/>
            </a:endParaRPr>
          </a:p>
          <a:p>
            <a:pPr marL="342000" indent="-342000" algn="r" rtl="1" eaLnBrk="1" hangingPunct="1">
              <a:buFont typeface="Wingdings" pitchFamily="2" charset="2"/>
              <a:buChar char="ü"/>
            </a:pPr>
            <a:r>
              <a:rPr lang="ar-EG" sz="2800" dirty="0" smtClean="0">
                <a:sym typeface="Calibri" pitchFamily="34" charset="0"/>
              </a:rPr>
              <a:t>إرسالها </a:t>
            </a:r>
            <a:r>
              <a:rPr lang="ar-EG" sz="2800" b="1" dirty="0" smtClean="0">
                <a:sym typeface="Calibri" pitchFamily="34" charset="0"/>
              </a:rPr>
              <a:t>كملحق منفصل</a:t>
            </a:r>
            <a:r>
              <a:rPr lang="ar-EG" sz="2800" dirty="0" smtClean="0">
                <a:sym typeface="Calibri" pitchFamily="34" charset="0"/>
              </a:rPr>
              <a:t> </a:t>
            </a:r>
            <a:r>
              <a:rPr lang="ar-EG" sz="2800" b="1" dirty="0" smtClean="0">
                <a:sym typeface="Calibri" pitchFamily="34" charset="0"/>
              </a:rPr>
              <a:t>محمي بكلمة مرور. </a:t>
            </a:r>
          </a:p>
          <a:p>
            <a:pPr marL="342000" indent="-342000" algn="r" rtl="1" eaLnBrk="1" hangingPunct="1">
              <a:buFont typeface="Wingdings" pitchFamily="2" charset="2"/>
              <a:buChar char="ü"/>
            </a:pPr>
            <a:r>
              <a:rPr lang="ar-EG" sz="2800" dirty="0" smtClean="0">
                <a:sym typeface="Calibri" pitchFamily="34" charset="0"/>
              </a:rPr>
              <a:t>(حيث كان ذلك ممكنًا) </a:t>
            </a:r>
            <a:r>
              <a:rPr lang="ar-EG" sz="2800" b="1" dirty="0" smtClean="0">
                <a:sym typeface="Calibri" pitchFamily="34" charset="0"/>
              </a:rPr>
              <a:t>تشفيرها </a:t>
            </a:r>
            <a:r>
              <a:rPr lang="ar-EG" sz="2800" dirty="0" smtClean="0">
                <a:sym typeface="Calibri" pitchFamily="34" charset="0"/>
              </a:rPr>
              <a:t>وإرسالها عبر الشبكة.</a:t>
            </a:r>
          </a:p>
          <a:p>
            <a:pPr marL="0" indent="0" algn="ctr" rtl="1" eaLnBrk="1" hangingPunct="1"/>
            <a:endParaRPr lang="ar-EG" sz="1600" dirty="0" smtClean="0">
              <a:sym typeface="Calibri" pitchFamily="34" charset="0"/>
            </a:endParaRPr>
          </a:p>
          <a:p>
            <a:pPr marL="0" indent="0" algn="ctr" rtl="1" eaLnBrk="1" hangingPunct="1"/>
            <a:r>
              <a:rPr lang="ar-EG" sz="1600" dirty="0" smtClean="0">
                <a:sym typeface="Calibri" pitchFamily="34" charset="0"/>
              </a:rPr>
              <a:t>المعيار </a:t>
            </a:r>
            <a:r>
              <a:rPr lang="ar-EG" sz="1600" dirty="0">
                <a:sym typeface="Calibri" pitchFamily="34" charset="0"/>
              </a:rPr>
              <a:t>الأدنى 5</a:t>
            </a:r>
            <a:r>
              <a:rPr lang="ar-EG" sz="1600" dirty="0" smtClean="0">
                <a:sym typeface="Calibri" pitchFamily="34" charset="0"/>
              </a:rPr>
              <a:t>: إدارة المعلومات</a:t>
            </a:r>
          </a:p>
          <a:p>
            <a:pPr marL="0" indent="0" algn="r" rtl="1" eaLnBrk="1" hangingPunct="1"/>
            <a:endParaRPr lang="ar-EG" sz="1600" dirty="0" smtClean="0">
              <a:sym typeface="Calibri" pitchFamily="34" charset="0"/>
            </a:endParaRPr>
          </a:p>
          <a:p>
            <a:pPr marL="342000" indent="-342000" algn="r" rtl="1" eaLnBrk="1" hangingPunct="1">
              <a:buFontTx/>
              <a:buChar char="•"/>
            </a:pPr>
            <a:r>
              <a:rPr lang="ar-EG" sz="2800" dirty="0" smtClean="0">
                <a:sym typeface="Calibri" pitchFamily="34" charset="0"/>
              </a:rPr>
              <a:t>لا يُستحسن مشاركة معلومات في عنوان/متن رسائل البريد الإلكتروني. </a:t>
            </a:r>
          </a:p>
          <a:p>
            <a:pPr marL="0" indent="0" algn="r" rtl="1" eaLnBrk="1" hangingPunct="1"/>
            <a:endParaRPr lang="ar-EG" sz="2800" dirty="0" smtClean="0">
              <a:sym typeface="Calibri" pitchFamily="34" charset="0"/>
            </a:endParaRPr>
          </a:p>
          <a:p>
            <a:pPr marL="0" indent="0" algn="r" rtl="1" eaLnBrk="1" hangingPunct="1"/>
            <a:endParaRPr lang="ar-EG" sz="2800" dirty="0" smtClean="0">
              <a:sym typeface="Calibri" pitchFamily="34" charset="0"/>
            </a:endParaRPr>
          </a:p>
        </p:txBody>
      </p:sp>
    </p:spTree>
    <p:extLst>
      <p:ext uri="{BB962C8B-B14F-4D97-AF65-F5344CB8AC3E}">
        <p14:creationId xmlns:p14="http://schemas.microsoft.com/office/powerpoint/2010/main" val="35088933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إدارة المعلومات الإلكترونية</a:t>
            </a:r>
          </a:p>
        </p:txBody>
      </p:sp>
      <p:sp>
        <p:nvSpPr>
          <p:cNvPr id="3" name="Content Placeholder 2"/>
          <p:cNvSpPr>
            <a:spLocks noGrp="1"/>
          </p:cNvSpPr>
          <p:nvPr>
            <p:ph idx="1"/>
          </p:nvPr>
        </p:nvSpPr>
        <p:spPr>
          <a:xfrm>
            <a:off x="1043608" y="1700213"/>
            <a:ext cx="7777163" cy="4392612"/>
          </a:xfrm>
        </p:spPr>
        <p:txBody>
          <a:bodyPr/>
          <a:lstStyle/>
          <a:p>
            <a:pPr marL="57150" indent="0" algn="r" rtl="1" eaLnBrk="1" hangingPunct="1"/>
            <a:endParaRPr lang="ar-EG" dirty="0" smtClean="0"/>
          </a:p>
          <a:p>
            <a:pPr marL="342000" indent="-342000" eaLnBrk="1" hangingPunct="1">
              <a:buFont typeface="Wingdings" pitchFamily="2" charset="2"/>
              <a:buChar char="ü"/>
            </a:pPr>
            <a:r>
              <a:rPr lang="ar-EG" b="1" dirty="0" smtClean="0"/>
              <a:t>حماية</a:t>
            </a:r>
            <a:r>
              <a:rPr lang="ar-EG" dirty="0" smtClean="0"/>
              <a:t> </a:t>
            </a:r>
            <a:r>
              <a:rPr lang="ar-EG" b="1" dirty="0" smtClean="0"/>
              <a:t>أجهزة الكمبيوتر </a:t>
            </a:r>
            <a:r>
              <a:rPr lang="ar-EG" dirty="0" smtClean="0"/>
              <a:t>التي</a:t>
            </a:r>
            <a:r>
              <a:rPr lang="ar-EG" b="1" dirty="0" smtClean="0"/>
              <a:t> </a:t>
            </a:r>
            <a:r>
              <a:rPr lang="ar-EG" dirty="0" smtClean="0"/>
              <a:t>تُخزن المعلومات الشخصية بكلمة مرور.</a:t>
            </a:r>
            <a:endParaRPr lang="ar-EG" b="1" dirty="0" smtClean="0"/>
          </a:p>
          <a:p>
            <a:pPr marL="342000" indent="-342000" algn="r" rtl="1" eaLnBrk="1" hangingPunct="1">
              <a:buFont typeface="Wingdings" pitchFamily="2" charset="2"/>
              <a:buChar char="ü"/>
            </a:pPr>
            <a:r>
              <a:rPr lang="ar-EG" b="1" dirty="0" smtClean="0"/>
              <a:t>تسليم</a:t>
            </a:r>
            <a:r>
              <a:rPr lang="ar-EG" dirty="0" smtClean="0"/>
              <a:t> المعلومات الشخصية عند </a:t>
            </a:r>
            <a:r>
              <a:rPr lang="ar-EG" b="1" dirty="0" smtClean="0"/>
              <a:t>مغادرة</a:t>
            </a:r>
            <a:r>
              <a:rPr lang="ar-EG" dirty="0" smtClean="0"/>
              <a:t> الوكالة.</a:t>
            </a:r>
          </a:p>
          <a:p>
            <a:pPr marL="342000" indent="-342000" algn="r" rtl="1" eaLnBrk="1" hangingPunct="1">
              <a:buFont typeface="Wingdings" pitchFamily="2" charset="2"/>
              <a:buChar char="ü"/>
            </a:pPr>
            <a:r>
              <a:rPr lang="ar-EG" b="1" dirty="0" smtClean="0"/>
              <a:t>إعداد نسخة احتياطية من البيانات </a:t>
            </a:r>
            <a:r>
              <a:rPr lang="ar-EG" dirty="0" smtClean="0"/>
              <a:t>على محركات أقراص صلبة خارجية </a:t>
            </a:r>
            <a:r>
              <a:rPr lang="ar-EG" b="1" dirty="0" smtClean="0"/>
              <a:t>محمية بكلمة مرور.</a:t>
            </a:r>
          </a:p>
          <a:p>
            <a:pPr marL="342000" indent="-342000" algn="r" rtl="1" eaLnBrk="1" hangingPunct="1">
              <a:buFont typeface="Wingdings" pitchFamily="2" charset="2"/>
              <a:buChar char="ü"/>
            </a:pPr>
            <a:r>
              <a:rPr lang="ar-EG" dirty="0" smtClean="0"/>
              <a:t>بالنسبة لقواعد البيانات: إعطاء </a:t>
            </a:r>
            <a:r>
              <a:rPr lang="ar-EG" b="1" dirty="0" smtClean="0"/>
              <a:t>كلمات مرور غير قابلة للتحويل</a:t>
            </a:r>
            <a:r>
              <a:rPr lang="ar-EG" dirty="0" smtClean="0"/>
              <a:t> </a:t>
            </a:r>
            <a:r>
              <a:rPr lang="ar-EG" b="1" dirty="0" smtClean="0"/>
              <a:t>لعدد محدود من الأشخاص المعروفين.</a:t>
            </a:r>
          </a:p>
        </p:txBody>
      </p:sp>
    </p:spTree>
    <p:extLst>
      <p:ext uri="{BB962C8B-B14F-4D97-AF65-F5344CB8AC3E}">
        <p14:creationId xmlns:p14="http://schemas.microsoft.com/office/powerpoint/2010/main" val="38592514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043608" y="836613"/>
            <a:ext cx="7777163" cy="720725"/>
          </a:xfrm>
        </p:spPr>
        <p:txBody>
          <a:bodyPr/>
          <a:lstStyle/>
          <a:p>
            <a:pPr algn="r" rtl="1" eaLnBrk="1" hangingPunct="1">
              <a:buSzPct val="100000"/>
            </a:pPr>
            <a:r>
              <a:rPr lang="ar-EG" sz="2800" b="1" dirty="0" smtClean="0">
                <a:solidFill>
                  <a:schemeClr val="tx1"/>
                </a:solidFill>
                <a:sym typeface="Calibri" pitchFamily="34" charset="0"/>
              </a:rPr>
              <a:t>الممارسة الجيدة لإدارة المعلومات</a:t>
            </a:r>
          </a:p>
        </p:txBody>
      </p:sp>
      <p:sp>
        <p:nvSpPr>
          <p:cNvPr id="3" name="Content Placeholder 2"/>
          <p:cNvSpPr>
            <a:spLocks noGrp="1"/>
          </p:cNvSpPr>
          <p:nvPr>
            <p:ph idx="1"/>
          </p:nvPr>
        </p:nvSpPr>
        <p:spPr>
          <a:xfrm>
            <a:off x="1835695" y="1700213"/>
            <a:ext cx="6985075" cy="4392612"/>
          </a:xfrm>
        </p:spPr>
        <p:txBody>
          <a:bodyPr/>
          <a:lstStyle/>
          <a:p>
            <a:pPr marL="0" indent="0" algn="r" rtl="1" eaLnBrk="1" hangingPunct="1"/>
            <a:r>
              <a:rPr lang="ar-EG" dirty="0" smtClean="0">
                <a:sym typeface="Calibri" pitchFamily="34" charset="0"/>
              </a:rPr>
              <a:t>قد تتطلب المعلومات الحساسة للغاية في بعض الظروف اتخاذ احتياطات تأمين إضافية مثل:</a:t>
            </a:r>
          </a:p>
          <a:p>
            <a:pPr marL="0" indent="0" algn="r" rtl="1" eaLnBrk="1" hangingPunct="1"/>
            <a:endParaRPr lang="ar-EG" dirty="0" smtClean="0">
              <a:sym typeface="Calibri" pitchFamily="34" charset="0"/>
            </a:endParaRPr>
          </a:p>
          <a:p>
            <a:pPr marL="342000" indent="-342000" algn="r" rtl="1" eaLnBrk="1" hangingPunct="1">
              <a:buFontTx/>
              <a:buChar char="•"/>
            </a:pPr>
            <a:r>
              <a:rPr lang="ar-EG" dirty="0" smtClean="0">
                <a:sym typeface="Calibri" pitchFamily="34" charset="0"/>
              </a:rPr>
              <a:t>الوصول المحدود</a:t>
            </a:r>
          </a:p>
          <a:p>
            <a:pPr marL="342000" indent="-342000" algn="r" rtl="1" eaLnBrk="1" hangingPunct="1">
              <a:buFontTx/>
              <a:buChar char="•"/>
            </a:pPr>
            <a:r>
              <a:rPr lang="ar-EG" dirty="0" smtClean="0">
                <a:sym typeface="Calibri" pitchFamily="34" charset="0"/>
              </a:rPr>
              <a:t>التخزين المنفصل في بيئة مؤمنة بشكل أفضل</a:t>
            </a:r>
          </a:p>
          <a:p>
            <a:pPr marL="0" indent="0" algn="ctr" rtl="1" eaLnBrk="1" hangingPunct="1"/>
            <a:r>
              <a:rPr lang="ar-EG" dirty="0" smtClean="0">
                <a:sym typeface="Calibri" pitchFamily="34" charset="0"/>
              </a:rPr>
              <a:t>‏</a:t>
            </a:r>
            <a:r>
              <a:rPr lang="ar-EG" sz="1600" dirty="0" smtClean="0">
                <a:sym typeface="Calibri" pitchFamily="34" charset="0"/>
              </a:rPr>
              <a:t>المعيار الأدنى 5: إدارة المعلومات</a:t>
            </a:r>
          </a:p>
          <a:p>
            <a:pPr marL="0" indent="0" algn="r" rtl="1" eaLnBrk="1" hangingPunct="1"/>
            <a:endParaRPr lang="ar-EG" sz="1600" dirty="0" smtClean="0">
              <a:sym typeface="Calibri" pitchFamily="34" charset="0"/>
            </a:endParaRPr>
          </a:p>
          <a:p>
            <a:pPr marL="0" indent="0" algn="r" rtl="1" eaLnBrk="1" hangingPunct="1"/>
            <a:r>
              <a:rPr lang="ar-EG" dirty="0" smtClean="0">
                <a:sym typeface="Calibri" pitchFamily="34" charset="0"/>
              </a:rPr>
              <a:t>يجب وضع استراتيجية تضمن السرية في حالة الإخلاء/غيرها من الحوادث الكبرى. </a:t>
            </a:r>
          </a:p>
          <a:p>
            <a:pPr marL="0" indent="0" algn="r" rtl="1" eaLnBrk="1" hangingPunct="1">
              <a:buFontTx/>
              <a:buChar char="•"/>
            </a:pPr>
            <a:endParaRPr lang="ar-EG" dirty="0" smtClean="0">
              <a:sym typeface="Calibri" pitchFamily="34" charset="0"/>
            </a:endParaRPr>
          </a:p>
          <a:p>
            <a:pPr marL="0" indent="0" algn="r" rtl="1" eaLnBrk="1" hangingPunct="1"/>
            <a:endParaRPr lang="ar-EG" dirty="0" smtClean="0">
              <a:sym typeface="Calibri" pitchFamily="34" charset="0"/>
            </a:endParaRPr>
          </a:p>
          <a:p>
            <a:pPr marL="0" indent="0" algn="r" rtl="1" eaLnBrk="1" hangingPunct="1"/>
            <a:endParaRPr lang="ar-EG" dirty="0" smtClean="0">
              <a:sym typeface="Calibri" pitchFamily="34" charset="0"/>
            </a:endParaRPr>
          </a:p>
          <a:p>
            <a:pPr marL="0" indent="0" algn="r" rtl="1" eaLnBrk="1" hangingPunct="1">
              <a:buFontTx/>
              <a:buChar char="•"/>
            </a:pPr>
            <a:endParaRPr lang="ar-EG" dirty="0" smtClean="0">
              <a:sym typeface="Calibri" pitchFamily="34" charset="0"/>
            </a:endParaRPr>
          </a:p>
          <a:p>
            <a:pPr marL="0" indent="0" algn="r" rtl="1" eaLnBrk="1" hangingPunct="1"/>
            <a:r>
              <a:rPr lang="ar-EG" dirty="0" smtClean="0">
                <a:sym typeface="Calibri" pitchFamily="34" charset="0"/>
              </a:rPr>
              <a:t> </a:t>
            </a:r>
          </a:p>
        </p:txBody>
      </p:sp>
    </p:spTree>
    <p:extLst>
      <p:ext uri="{BB962C8B-B14F-4D97-AF65-F5344CB8AC3E}">
        <p14:creationId xmlns:p14="http://schemas.microsoft.com/office/powerpoint/2010/main" val="41274241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الممارسة الجيدة بشأن إدارة المعلومات</a:t>
            </a:r>
          </a:p>
        </p:txBody>
      </p:sp>
      <p:sp>
        <p:nvSpPr>
          <p:cNvPr id="33795" name="Content Placeholder 2"/>
          <p:cNvSpPr>
            <a:spLocks noGrp="1"/>
          </p:cNvSpPr>
          <p:nvPr>
            <p:ph idx="1"/>
          </p:nvPr>
        </p:nvSpPr>
        <p:spPr>
          <a:xfrm>
            <a:off x="1043608" y="1700213"/>
            <a:ext cx="7777163" cy="4392612"/>
          </a:xfrm>
        </p:spPr>
        <p:txBody>
          <a:bodyPr/>
          <a:lstStyle/>
          <a:p>
            <a:pPr algn="r" rtl="1" eaLnBrk="1" hangingPunct="1">
              <a:buSzPct val="100000"/>
            </a:pPr>
            <a:endParaRPr lang="ar-EG" dirty="0" smtClean="0">
              <a:sym typeface="Calibri" pitchFamily="34" charset="0"/>
            </a:endParaRPr>
          </a:p>
          <a:p>
            <a:pPr marL="0" indent="0" algn="r" rtl="1" eaLnBrk="1" hangingPunct="1">
              <a:buSzPct val="100000"/>
            </a:pPr>
            <a:r>
              <a:rPr lang="ar-EG" dirty="0" smtClean="0">
                <a:sym typeface="Calibri" pitchFamily="34" charset="0"/>
              </a:rPr>
              <a:t>يجب أن يكون جميع الأشخاص المعنيين بتجميع/تشفير/تحليل </a:t>
            </a:r>
            <a:r>
              <a:rPr lang="ar-EG" dirty="0" smtClean="0">
                <a:sym typeface="Calibri" pitchFamily="34" charset="0"/>
              </a:rPr>
              <a:t/>
            </a:r>
            <a:br>
              <a:rPr lang="ar-EG" dirty="0" smtClean="0">
                <a:sym typeface="Calibri" pitchFamily="34" charset="0"/>
              </a:rPr>
            </a:br>
            <a:r>
              <a:rPr lang="ar-EG" dirty="0" smtClean="0">
                <a:sym typeface="Calibri" pitchFamily="34" charset="0"/>
              </a:rPr>
              <a:t>المعلومات </a:t>
            </a:r>
            <a:r>
              <a:rPr lang="ar-EG" dirty="0" smtClean="0">
                <a:sym typeface="Calibri" pitchFamily="34" charset="0"/>
              </a:rPr>
              <a:t>الشخصية:</a:t>
            </a:r>
          </a:p>
          <a:p>
            <a:pPr algn="r" rtl="1" eaLnBrk="1" hangingPunct="1">
              <a:buSzPct val="100000"/>
            </a:pPr>
            <a:endParaRPr lang="ar-EG" dirty="0" smtClean="0">
              <a:sym typeface="Calibri" pitchFamily="34" charset="0"/>
            </a:endParaRPr>
          </a:p>
          <a:p>
            <a:pPr lvl="1" algn="r" rtl="1" eaLnBrk="1" hangingPunct="1"/>
            <a:r>
              <a:rPr lang="ar-EG" dirty="0" smtClean="0">
                <a:sym typeface="Calibri" pitchFamily="34" charset="0"/>
              </a:rPr>
              <a:t>مدربين </a:t>
            </a:r>
          </a:p>
          <a:p>
            <a:pPr lvl="1" algn="r" rtl="1" eaLnBrk="1" hangingPunct="1"/>
            <a:r>
              <a:rPr lang="ar-EG" dirty="0" smtClean="0">
                <a:sym typeface="Calibri" pitchFamily="34" charset="0"/>
              </a:rPr>
              <a:t>موثوقين (على سبيل المثال، التحقق من السجلات الجنائية مع الشرطة)</a:t>
            </a:r>
          </a:p>
          <a:p>
            <a:pPr lvl="1" algn="r" rtl="1" eaLnBrk="1" hangingPunct="1"/>
            <a:r>
              <a:rPr lang="ar-EG" dirty="0" smtClean="0">
                <a:sym typeface="Calibri" pitchFamily="34" charset="0"/>
              </a:rPr>
              <a:t>على دراية بطبيعة المعلومات التي لديهم</a:t>
            </a:r>
          </a:p>
          <a:p>
            <a:pPr lvl="1" algn="r" rtl="1" eaLnBrk="1" hangingPunct="1"/>
            <a:r>
              <a:rPr lang="ar-EG" dirty="0" smtClean="0">
                <a:sym typeface="Calibri" pitchFamily="34" charset="0"/>
              </a:rPr>
              <a:t>التأكد من حفظ المعلومات بمكان آمن</a:t>
            </a:r>
          </a:p>
          <a:p>
            <a:pPr algn="r" rtl="1" eaLnBrk="1" hangingPunct="1">
              <a:buSzPct val="100000"/>
            </a:pPr>
            <a:endParaRPr lang="ar-EG" dirty="0" smtClean="0">
              <a:sym typeface="Calibri" pitchFamily="34" charset="0"/>
            </a:endParaRPr>
          </a:p>
          <a:p>
            <a:pPr algn="ctr" rtl="1" eaLnBrk="1" hangingPunct="1">
              <a:buSzPct val="100000"/>
            </a:pPr>
            <a:r>
              <a:rPr lang="ar-EG" dirty="0" smtClean="0">
                <a:sym typeface="Calibri" pitchFamily="34" charset="0"/>
              </a:rPr>
              <a:t>‏</a:t>
            </a:r>
            <a:r>
              <a:rPr lang="ar-EG" sz="1600" dirty="0" smtClean="0">
                <a:sym typeface="Calibri" pitchFamily="34" charset="0"/>
              </a:rPr>
              <a:t>المعيار الأدنى 5: إدارة المعلومات</a:t>
            </a:r>
          </a:p>
        </p:txBody>
      </p:sp>
    </p:spTree>
    <p:extLst>
      <p:ext uri="{BB962C8B-B14F-4D97-AF65-F5344CB8AC3E}">
        <p14:creationId xmlns:p14="http://schemas.microsoft.com/office/powerpoint/2010/main" val="11525970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044129" y="836613"/>
            <a:ext cx="7777163" cy="720725"/>
          </a:xfrm>
        </p:spPr>
        <p:txBody>
          <a:bodyPr/>
          <a:lstStyle/>
          <a:p>
            <a:pPr algn="r" rtl="1" eaLnBrk="1" hangingPunct="1">
              <a:buSzPct val="100000"/>
            </a:pPr>
            <a:r>
              <a:rPr lang="ar-EG" b="1" dirty="0" smtClean="0">
                <a:solidFill>
                  <a:srgbClr val="000000"/>
                </a:solidFill>
                <a:sym typeface="Calibri" pitchFamily="34" charset="0"/>
              </a:rPr>
              <a:t>الرموز المرجعية </a:t>
            </a:r>
            <a:r>
              <a:rPr lang="ar-EG" dirty="0" smtClean="0">
                <a:solidFill>
                  <a:srgbClr val="000000"/>
                </a:solidFill>
                <a:sym typeface="Calibri" pitchFamily="34" charset="0"/>
              </a:rPr>
              <a:t>(المعيار الأدنى 5) </a:t>
            </a:r>
          </a:p>
        </p:txBody>
      </p:sp>
      <p:sp>
        <p:nvSpPr>
          <p:cNvPr id="38915" name="Content Placeholder 2"/>
          <p:cNvSpPr>
            <a:spLocks noGrp="1"/>
          </p:cNvSpPr>
          <p:nvPr>
            <p:ph idx="1"/>
          </p:nvPr>
        </p:nvSpPr>
        <p:spPr>
          <a:xfrm>
            <a:off x="107504" y="1700213"/>
            <a:ext cx="8713788" cy="4392612"/>
          </a:xfrm>
        </p:spPr>
        <p:txBody>
          <a:bodyPr/>
          <a:lstStyle/>
          <a:p>
            <a:pPr marL="342000" indent="-342000" algn="r" rtl="1" eaLnBrk="1" hangingPunct="1"/>
            <a:r>
              <a:rPr lang="ar-EG" b="1" dirty="0" smtClean="0">
                <a:solidFill>
                  <a:srgbClr val="000000"/>
                </a:solidFill>
                <a:sym typeface="Calibri" pitchFamily="34" charset="0"/>
              </a:rPr>
              <a:t>تربط المعلومات الشخصية بالمعلومات الأخرى بدون أسماء </a:t>
            </a:r>
          </a:p>
          <a:p>
            <a:pPr marL="342000" indent="-342000" algn="r" rtl="1" eaLnBrk="1" hangingPunct="1"/>
            <a:endParaRPr lang="ar-EG" b="1" dirty="0" smtClean="0">
              <a:solidFill>
                <a:srgbClr val="000000"/>
              </a:solidFill>
              <a:sym typeface="Calibri" pitchFamily="34" charset="0"/>
            </a:endParaRPr>
          </a:p>
          <a:p>
            <a:pPr marL="342000" indent="-342000" algn="r" rtl="1" eaLnBrk="1" hangingPunct="1"/>
            <a:r>
              <a:rPr lang="ar-EG" dirty="0" smtClean="0">
                <a:solidFill>
                  <a:srgbClr val="000000"/>
                </a:solidFill>
                <a:sym typeface="Calibri" pitchFamily="34" charset="0"/>
              </a:rPr>
              <a:t>بنبغي:</a:t>
            </a:r>
          </a:p>
          <a:p>
            <a:pPr marL="342000" indent="-342000" algn="r" rtl="1" eaLnBrk="1" hangingPunct="1">
              <a:buFontTx/>
              <a:buChar char="•"/>
            </a:pPr>
            <a:r>
              <a:rPr lang="ar-EG" dirty="0">
                <a:solidFill>
                  <a:srgbClr val="000000"/>
                </a:solidFill>
                <a:sym typeface="Calibri" pitchFamily="34" charset="0"/>
              </a:rPr>
              <a:t> </a:t>
            </a:r>
            <a:r>
              <a:rPr lang="ar-EG" dirty="0" smtClean="0">
                <a:solidFill>
                  <a:srgbClr val="000000"/>
                </a:solidFill>
                <a:sym typeface="Calibri" pitchFamily="34" charset="0"/>
              </a:rPr>
              <a:t>وضعها بحسب كل برنامج </a:t>
            </a:r>
          </a:p>
          <a:p>
            <a:pPr marL="342000" indent="-342000" algn="r" rtl="1" eaLnBrk="1" hangingPunct="1">
              <a:buFontTx/>
              <a:buChar char="•"/>
            </a:pPr>
            <a:r>
              <a:rPr lang="ar-EG" dirty="0" smtClean="0">
                <a:solidFill>
                  <a:srgbClr val="000000"/>
                </a:solidFill>
                <a:sym typeface="Calibri" pitchFamily="34" charset="0"/>
              </a:rPr>
              <a:t> تخصيصها لجميع الحالات. </a:t>
            </a:r>
          </a:p>
          <a:p>
            <a:pPr marL="342000" indent="-342000" algn="r" rtl="1" eaLnBrk="1" hangingPunct="1">
              <a:buFontTx/>
              <a:buChar char="•"/>
            </a:pPr>
            <a:r>
              <a:rPr lang="ar-EG" dirty="0" smtClean="0">
                <a:solidFill>
                  <a:srgbClr val="000000"/>
                </a:solidFill>
                <a:sym typeface="Calibri" pitchFamily="34" charset="0"/>
              </a:rPr>
              <a:t>يمكن تخصيصها لأخصائيي الحالات من أجل حماية الهوية وتوفير السلامة. </a:t>
            </a:r>
          </a:p>
          <a:p>
            <a:pPr marL="342000" indent="-342000" algn="r" rtl="1" eaLnBrk="1" hangingPunct="1"/>
            <a:endParaRPr lang="ar-EG" dirty="0" smtClean="0">
              <a:solidFill>
                <a:srgbClr val="000000"/>
              </a:solidFill>
              <a:sym typeface="Calibri" pitchFamily="34" charset="0"/>
            </a:endParaRPr>
          </a:p>
          <a:p>
            <a:pPr marL="342000" indent="-342000" algn="r" rtl="1" eaLnBrk="1" hangingPunct="1"/>
            <a:r>
              <a:rPr lang="ar-EG" dirty="0" smtClean="0">
                <a:solidFill>
                  <a:srgbClr val="000000"/>
                </a:solidFill>
                <a:sym typeface="Calibri" pitchFamily="34" charset="0"/>
              </a:rPr>
              <a:t>ينبغي من الناحية المثالية ألا تشمل:</a:t>
            </a:r>
          </a:p>
          <a:p>
            <a:pPr marL="342000" indent="-342000" algn="r" rtl="1" eaLnBrk="1" hangingPunct="1">
              <a:buFontTx/>
              <a:buChar char="•"/>
            </a:pPr>
            <a:r>
              <a:rPr lang="ar-EG" dirty="0" smtClean="0">
                <a:solidFill>
                  <a:srgbClr val="000000"/>
                </a:solidFill>
                <a:sym typeface="Calibri" pitchFamily="34" charset="0"/>
              </a:rPr>
              <a:t>حروف/أرقام تدل على هوية الطفل أو الأسرة؛</a:t>
            </a:r>
          </a:p>
          <a:p>
            <a:pPr marL="342000" indent="-342000" algn="r" rtl="1" eaLnBrk="1" hangingPunct="1">
              <a:buFontTx/>
              <a:buChar char="•"/>
            </a:pPr>
            <a:r>
              <a:rPr lang="ar-EG" dirty="0" smtClean="0">
                <a:solidFill>
                  <a:srgbClr val="000000"/>
                </a:solidFill>
                <a:sym typeface="Calibri" pitchFamily="34" charset="0"/>
              </a:rPr>
              <a:t>حروف/أرقام تدل على وكالة إدارة الحالة. </a:t>
            </a:r>
          </a:p>
          <a:p>
            <a:pPr marL="342000" indent="-342000" algn="r" rtl="1" eaLnBrk="1" hangingPunct="1"/>
            <a:endParaRPr lang="ar-EG" dirty="0" smtClean="0">
              <a:solidFill>
                <a:srgbClr val="000000"/>
              </a:solidFill>
              <a:sym typeface="Calibri" pitchFamily="34" charset="0"/>
            </a:endParaRPr>
          </a:p>
        </p:txBody>
      </p:sp>
    </p:spTree>
    <p:extLst>
      <p:ext uri="{BB962C8B-B14F-4D97-AF65-F5344CB8AC3E}">
        <p14:creationId xmlns:p14="http://schemas.microsoft.com/office/powerpoint/2010/main" val="18563309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1116137" y="836613"/>
            <a:ext cx="7712895" cy="720725"/>
          </a:xfrm>
        </p:spPr>
        <p:txBody>
          <a:bodyPr/>
          <a:lstStyle/>
          <a:p>
            <a:pPr algn="r" rtl="1" eaLnBrk="1" hangingPunct="1">
              <a:buSzPct val="100000"/>
            </a:pPr>
            <a:r>
              <a:rPr lang="ar-EG" b="1" smtClean="0">
                <a:solidFill>
                  <a:schemeClr val="tx1"/>
                </a:solidFill>
                <a:sym typeface="Calibri" pitchFamily="34" charset="0"/>
              </a:rPr>
              <a:t>الملكية والوصول</a:t>
            </a:r>
          </a:p>
        </p:txBody>
      </p:sp>
      <p:sp>
        <p:nvSpPr>
          <p:cNvPr id="39939" name="Content Placeholder 2"/>
          <p:cNvSpPr>
            <a:spLocks noGrp="1"/>
          </p:cNvSpPr>
          <p:nvPr>
            <p:ph idx="1"/>
          </p:nvPr>
        </p:nvSpPr>
        <p:spPr>
          <a:xfrm>
            <a:off x="179512" y="1557338"/>
            <a:ext cx="8641780" cy="4392612"/>
          </a:xfrm>
        </p:spPr>
        <p:txBody>
          <a:bodyPr/>
          <a:lstStyle/>
          <a:p>
            <a:pPr marL="0" indent="0" algn="r" rtl="1" eaLnBrk="1" hangingPunct="1"/>
            <a:endParaRPr lang="ar-EG" b="1" dirty="0" smtClean="0">
              <a:sym typeface="Calibri" pitchFamily="34" charset="0"/>
            </a:endParaRPr>
          </a:p>
          <a:p>
            <a:pPr marL="0" indent="0" algn="r" rtl="1" eaLnBrk="1" hangingPunct="1"/>
            <a:r>
              <a:rPr lang="ar-EG" b="1" dirty="0" smtClean="0">
                <a:sym typeface="Calibri" pitchFamily="34" charset="0"/>
              </a:rPr>
              <a:t>ينبغي أن تشارك الحكومات </a:t>
            </a:r>
            <a:r>
              <a:rPr lang="ar-EG" dirty="0" smtClean="0">
                <a:sym typeface="Calibri" pitchFamily="34" charset="0"/>
              </a:rPr>
              <a:t>في إدارة المعلومات حيثما كان ذلك ممكنًا ومناسبًا. </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العمل وفق الهياكل الحالية </a:t>
            </a:r>
            <a:r>
              <a:rPr lang="ar-EG" b="1" dirty="0" smtClean="0">
                <a:sym typeface="Calibri" pitchFamily="34" charset="0"/>
              </a:rPr>
              <a:t>وبناء قدرة الحكومة </a:t>
            </a:r>
            <a:r>
              <a:rPr lang="ar-EG" dirty="0" smtClean="0">
                <a:sym typeface="Calibri" pitchFamily="34" charset="0"/>
              </a:rPr>
              <a:t>من أجل:</a:t>
            </a:r>
          </a:p>
          <a:p>
            <a:pPr marL="457200" lvl="1" indent="0" algn="r" rtl="1" eaLnBrk="1" hangingPunct="1">
              <a:buFontTx/>
              <a:buNone/>
            </a:pPr>
            <a:endParaRPr lang="ar-EG" dirty="0" smtClean="0">
              <a:sym typeface="Calibri" pitchFamily="34" charset="0"/>
            </a:endParaRPr>
          </a:p>
          <a:p>
            <a:pPr marL="457200" lvl="1" indent="-457200" algn="r" rtl="1" eaLnBrk="1" hangingPunct="1">
              <a:buFont typeface="Wingdings" pitchFamily="2" charset="2"/>
              <a:buChar char="ü"/>
            </a:pPr>
            <a:r>
              <a:rPr lang="ar-EG" dirty="0" smtClean="0">
                <a:sym typeface="Calibri" pitchFamily="34" charset="0"/>
              </a:rPr>
              <a:t>ضمان </a:t>
            </a:r>
            <a:r>
              <a:rPr lang="ar-EG" b="1" dirty="0" smtClean="0">
                <a:sym typeface="Calibri" pitchFamily="34" charset="0"/>
              </a:rPr>
              <a:t>الاستمرارية طويلة المدى</a:t>
            </a:r>
          </a:p>
          <a:p>
            <a:pPr marL="457200" lvl="1" indent="-457200" algn="r" rtl="1" eaLnBrk="1" hangingPunct="1">
              <a:buFont typeface="Wingdings" pitchFamily="2" charset="2"/>
              <a:buChar char="ü"/>
            </a:pPr>
            <a:r>
              <a:rPr lang="ar-EG" b="1" dirty="0" smtClean="0">
                <a:sym typeface="Calibri" pitchFamily="34" charset="0"/>
              </a:rPr>
              <a:t>تجنب تقويض </a:t>
            </a:r>
            <a:r>
              <a:rPr lang="ar-EG" dirty="0" smtClean="0">
                <a:sym typeface="Calibri" pitchFamily="34" charset="0"/>
              </a:rPr>
              <a:t>الممارسات الحالية</a:t>
            </a:r>
          </a:p>
          <a:p>
            <a:pPr marL="457200" lvl="1" indent="-457200" algn="r" rtl="1" eaLnBrk="1" hangingPunct="1">
              <a:buFont typeface="Wingdings" pitchFamily="2" charset="2"/>
              <a:buChar char="ü"/>
            </a:pPr>
            <a:r>
              <a:rPr lang="ar-EG" b="1" dirty="0" smtClean="0">
                <a:sym typeface="Calibri" pitchFamily="34" charset="0"/>
              </a:rPr>
              <a:t>تعزيز </a:t>
            </a:r>
            <a:r>
              <a:rPr lang="ar-EG" dirty="0" smtClean="0">
                <a:sym typeface="Calibri" pitchFamily="34" charset="0"/>
              </a:rPr>
              <a:t>نظام حماية الطفل </a:t>
            </a:r>
          </a:p>
          <a:p>
            <a:pPr marL="0" indent="0" algn="r" rtl="1" eaLnBrk="1" hangingPunct="1"/>
            <a:endParaRPr lang="ar-EG" dirty="0" smtClean="0">
              <a:sym typeface="Calibri" pitchFamily="34" charset="0"/>
            </a:endParaRPr>
          </a:p>
          <a:p>
            <a:pPr marL="0" indent="0" algn="ctr" eaLnBrk="1" hangingPunct="1"/>
            <a:r>
              <a:rPr lang="ar-EG" b="1" dirty="0" smtClean="0">
                <a:sym typeface="Calibri" pitchFamily="34" charset="0"/>
              </a:rPr>
              <a:t>‏</a:t>
            </a:r>
            <a:r>
              <a:rPr lang="ar-EG" sz="1600" dirty="0" smtClean="0">
                <a:sym typeface="Calibri" pitchFamily="34" charset="0"/>
              </a:rPr>
              <a:t>المعيار الأدنى 5: إدارة المعلومات</a:t>
            </a:r>
          </a:p>
        </p:txBody>
      </p:sp>
    </p:spTree>
    <p:extLst>
      <p:ext uri="{BB962C8B-B14F-4D97-AF65-F5344CB8AC3E}">
        <p14:creationId xmlns:p14="http://schemas.microsoft.com/office/powerpoint/2010/main" val="2411288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الملكية والوصول</a:t>
            </a:r>
          </a:p>
        </p:txBody>
      </p:sp>
      <p:sp>
        <p:nvSpPr>
          <p:cNvPr id="36867" name="Content Placeholder 2"/>
          <p:cNvSpPr>
            <a:spLocks noGrp="1"/>
          </p:cNvSpPr>
          <p:nvPr>
            <p:ph idx="1"/>
          </p:nvPr>
        </p:nvSpPr>
        <p:spPr>
          <a:xfrm>
            <a:off x="1043608" y="1700213"/>
            <a:ext cx="7777163" cy="4392612"/>
          </a:xfrm>
        </p:spPr>
        <p:txBody>
          <a:bodyPr/>
          <a:lstStyle/>
          <a:p>
            <a:pPr algn="r" rtl="1" eaLnBrk="1" hangingPunct="1">
              <a:buSzPct val="100000"/>
            </a:pPr>
            <a:endParaRPr lang="ar-EG" b="1" dirty="0" smtClean="0">
              <a:sym typeface="Calibri" pitchFamily="34" charset="0"/>
            </a:endParaRPr>
          </a:p>
          <a:p>
            <a:pPr algn="r" rtl="1" eaLnBrk="1" hangingPunct="1">
              <a:buSzPct val="100000"/>
            </a:pPr>
            <a:r>
              <a:rPr lang="ar-EG" b="1" dirty="0" smtClean="0">
                <a:sym typeface="Calibri" pitchFamily="34" charset="0"/>
              </a:rPr>
              <a:t>ينبغي اتخاذ العناية اللازمة </a:t>
            </a:r>
            <a:r>
              <a:rPr lang="ar-EG" dirty="0" smtClean="0">
                <a:sym typeface="Calibri" pitchFamily="34" charset="0"/>
              </a:rPr>
              <a:t>عند جمع البيانات بشأن:</a:t>
            </a:r>
          </a:p>
          <a:p>
            <a:pPr algn="r" rtl="1" eaLnBrk="1" hangingPunct="1">
              <a:buSzPct val="100000"/>
            </a:pPr>
            <a:endParaRPr lang="ar-EG" dirty="0" smtClean="0">
              <a:sym typeface="Calibri" pitchFamily="34" charset="0"/>
            </a:endParaRPr>
          </a:p>
          <a:p>
            <a:pPr algn="r" rtl="1" eaLnBrk="1" hangingPunct="1">
              <a:buFontTx/>
              <a:buChar char="•"/>
            </a:pPr>
            <a:r>
              <a:rPr lang="ar-EG" dirty="0" smtClean="0">
                <a:sym typeface="Calibri" pitchFamily="34" charset="0"/>
              </a:rPr>
              <a:t>الأطفال المرتبطين بالقوات والمجموعات المسلحة؛</a:t>
            </a:r>
          </a:p>
          <a:p>
            <a:pPr algn="r" rtl="1" eaLnBrk="1" hangingPunct="1">
              <a:buFontTx/>
              <a:buChar char="•"/>
            </a:pPr>
            <a:r>
              <a:rPr lang="ar-EG" dirty="0" smtClean="0">
                <a:sym typeface="Calibri" pitchFamily="34" charset="0"/>
              </a:rPr>
              <a:t>الناجين من </a:t>
            </a:r>
            <a:r>
              <a:rPr lang="ar-EG" b="1" dirty="0" smtClean="0">
                <a:sym typeface="Calibri" pitchFamily="34" charset="0"/>
              </a:rPr>
              <a:t>الانتهاكات</a:t>
            </a:r>
            <a:r>
              <a:rPr lang="ar-EG" dirty="0" smtClean="0">
                <a:sym typeface="Calibri" pitchFamily="34" charset="0"/>
              </a:rPr>
              <a:t> التي ارتكبتها القوات الحكومية ووكلائها؛</a:t>
            </a:r>
          </a:p>
          <a:p>
            <a:pPr algn="r" rtl="1" eaLnBrk="1" hangingPunct="1">
              <a:buSzPct val="100000"/>
            </a:pPr>
            <a:endParaRPr lang="ar-EG" dirty="0" smtClean="0">
              <a:sym typeface="Calibri" pitchFamily="34" charset="0"/>
            </a:endParaRPr>
          </a:p>
          <a:p>
            <a:pPr algn="r" rtl="1" eaLnBrk="1" hangingPunct="1">
              <a:buSzPct val="100000"/>
            </a:pPr>
            <a:r>
              <a:rPr lang="ar-EG" dirty="0" smtClean="0">
                <a:sym typeface="Calibri" pitchFamily="34" charset="0"/>
              </a:rPr>
              <a:t>لضمان عدم تسبب مشاركة الحكومة في إلحاق </a:t>
            </a:r>
            <a:r>
              <a:rPr lang="ar-EG" b="1" dirty="0" smtClean="0">
                <a:sym typeface="Calibri" pitchFamily="34" charset="0"/>
              </a:rPr>
              <a:t>أي ضرر غير مقصود </a:t>
            </a:r>
            <a:r>
              <a:rPr lang="ar-EG" dirty="0" smtClean="0">
                <a:sym typeface="Calibri" pitchFamily="34" charset="0"/>
              </a:rPr>
              <a:t>بهم. </a:t>
            </a:r>
          </a:p>
          <a:p>
            <a:pPr algn="r" rtl="1" eaLnBrk="1" hangingPunct="1">
              <a:buSzPct val="100000"/>
            </a:pPr>
            <a:endParaRPr lang="ar-EG" dirty="0" smtClean="0">
              <a:sym typeface="Calibri" pitchFamily="34" charset="0"/>
            </a:endParaRPr>
          </a:p>
          <a:p>
            <a:pPr algn="ctr" rtl="1" eaLnBrk="1" hangingPunct="1">
              <a:buSzPct val="100000"/>
            </a:pPr>
            <a:r>
              <a:rPr lang="ar-EG" sz="1600" dirty="0" smtClean="0">
                <a:sym typeface="Calibri" pitchFamily="34" charset="0"/>
              </a:rPr>
              <a:t>المعيار الأدنى 5: إدارة المعلومات</a:t>
            </a:r>
          </a:p>
        </p:txBody>
      </p:sp>
    </p:spTree>
    <p:extLst>
      <p:ext uri="{BB962C8B-B14F-4D97-AF65-F5344CB8AC3E}">
        <p14:creationId xmlns:p14="http://schemas.microsoft.com/office/powerpoint/2010/main" val="38087941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نقاط التعلم الرئيسية</a:t>
            </a:r>
          </a:p>
        </p:txBody>
      </p:sp>
      <p:sp>
        <p:nvSpPr>
          <p:cNvPr id="32771" name="Content Placeholder 2"/>
          <p:cNvSpPr>
            <a:spLocks noGrp="1"/>
          </p:cNvSpPr>
          <p:nvPr>
            <p:ph idx="1"/>
          </p:nvPr>
        </p:nvSpPr>
        <p:spPr>
          <a:xfrm>
            <a:off x="899146" y="1700213"/>
            <a:ext cx="7921625" cy="4392612"/>
          </a:xfrm>
        </p:spPr>
        <p:txBody>
          <a:bodyPr/>
          <a:lstStyle/>
          <a:p>
            <a:pPr marL="0" indent="0" algn="r" rtl="1" eaLnBrk="1" hangingPunct="1"/>
            <a:r>
              <a:rPr lang="ar-EG" dirty="0" smtClean="0">
                <a:sym typeface="Calibri" pitchFamily="34" charset="0"/>
              </a:rPr>
              <a:t>تعمل إدارة المعلومات على ضمان </a:t>
            </a:r>
            <a:r>
              <a:rPr lang="ar-EG" b="1" dirty="0" smtClean="0">
                <a:sym typeface="Calibri" pitchFamily="34" charset="0"/>
              </a:rPr>
              <a:t>سلامة </a:t>
            </a:r>
            <a:r>
              <a:rPr lang="ar-EG" dirty="0" smtClean="0">
                <a:sym typeface="Calibri" pitchFamily="34" charset="0"/>
              </a:rPr>
              <a:t>الأشخاص الذين نعمل معهم </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تعد إدارة المعلومات إحدى </a:t>
            </a:r>
            <a:r>
              <a:rPr lang="ar-EG" b="1" dirty="0" smtClean="0">
                <a:sym typeface="Calibri" pitchFamily="34" charset="0"/>
              </a:rPr>
              <a:t>الالتزامات المهنية</a:t>
            </a:r>
          </a:p>
          <a:p>
            <a:pPr marL="0" indent="0" algn="r" rtl="1" eaLnBrk="1" hangingPunct="1">
              <a:buFontTx/>
              <a:buChar char="•"/>
            </a:pPr>
            <a:endParaRPr lang="ar-EG" b="1" dirty="0" smtClean="0">
              <a:sym typeface="Calibri" pitchFamily="34" charset="0"/>
            </a:endParaRPr>
          </a:p>
          <a:p>
            <a:pPr marL="0" indent="0" algn="r" rtl="1" eaLnBrk="1" hangingPunct="1"/>
            <a:r>
              <a:rPr lang="ar-EG" b="1" dirty="0" smtClean="0">
                <a:sym typeface="Calibri" pitchFamily="34" charset="0"/>
              </a:rPr>
              <a:t>من الضروري وجود بروتوكولات حماية البيانات </a:t>
            </a:r>
            <a:r>
              <a:rPr lang="ar-EG" dirty="0" smtClean="0">
                <a:sym typeface="Calibri" pitchFamily="34" charset="0"/>
              </a:rPr>
              <a:t>من أجل تنظيم عملية جمع البيانات ومعالجتها وتحليلها ومشاركتها وتخزينها.</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ويمكن أن تشمل </a:t>
            </a:r>
            <a:r>
              <a:rPr lang="ar-EG" b="1" dirty="0" smtClean="0">
                <a:sym typeface="Calibri" pitchFamily="34" charset="0"/>
              </a:rPr>
              <a:t>متطلبات مفصلة </a:t>
            </a:r>
            <a:r>
              <a:rPr lang="ar-EG" dirty="0" smtClean="0">
                <a:sym typeface="Calibri" pitchFamily="34" charset="0"/>
              </a:rPr>
              <a:t>بشأن إدارة المعلومات الإلكترونية والورقية. </a:t>
            </a:r>
          </a:p>
        </p:txBody>
      </p:sp>
    </p:spTree>
    <p:extLst>
      <p:ext uri="{BB962C8B-B14F-4D97-AF65-F5344CB8AC3E}">
        <p14:creationId xmlns:p14="http://schemas.microsoft.com/office/powerpoint/2010/main" val="5399077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409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220503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60249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043609" y="877888"/>
            <a:ext cx="7777162" cy="720725"/>
          </a:xfrm>
        </p:spPr>
        <p:txBody>
          <a:bodyPr/>
          <a:lstStyle/>
          <a:p>
            <a:pPr algn="r" eaLnBrk="1" hangingPunct="1">
              <a:buSzPct val="100000"/>
            </a:pPr>
            <a:r>
              <a:rPr lang="ar-EG" b="1" dirty="0" smtClean="0">
                <a:solidFill>
                  <a:schemeClr val="tx1"/>
                </a:solidFill>
                <a:sym typeface="Calibri" pitchFamily="34" charset="0"/>
              </a:rPr>
              <a:t>مبادئ إدارة الحالات</a:t>
            </a:r>
          </a:p>
        </p:txBody>
      </p:sp>
      <p:sp>
        <p:nvSpPr>
          <p:cNvPr id="4099" name="Rectangle 3"/>
          <p:cNvSpPr>
            <a:spLocks noGrp="1" noChangeArrowheads="1"/>
          </p:cNvSpPr>
          <p:nvPr>
            <p:ph idx="1"/>
          </p:nvPr>
        </p:nvSpPr>
        <p:spPr>
          <a:xfrm>
            <a:off x="5075858" y="1773238"/>
            <a:ext cx="3744913" cy="2439987"/>
          </a:xfrm>
        </p:spPr>
        <p:txBody>
          <a:bodyPr/>
          <a:lstStyle/>
          <a:p>
            <a:pPr marL="342000" indent="-342000" algn="r" eaLnBrk="1" hangingPunct="1">
              <a:buFontTx/>
              <a:buChar char="•"/>
            </a:pPr>
            <a:r>
              <a:rPr lang="ar-EG" dirty="0" smtClean="0">
                <a:sym typeface="Calibri" pitchFamily="34" charset="0"/>
              </a:rPr>
              <a:t>ضمان المساءلة </a:t>
            </a:r>
          </a:p>
          <a:p>
            <a:pPr marL="342000" indent="-342000" algn="r" eaLnBrk="1" hangingPunct="1">
              <a:buFontTx/>
              <a:buChar char="•"/>
            </a:pPr>
            <a:r>
              <a:rPr lang="ar-EG" dirty="0" smtClean="0">
                <a:sym typeface="Calibri" pitchFamily="34" charset="0"/>
              </a:rPr>
              <a:t>التنسيق والتعاون</a:t>
            </a:r>
          </a:p>
          <a:p>
            <a:pPr marL="342000" indent="-342000" algn="r" eaLnBrk="1" hangingPunct="1">
              <a:buFontTx/>
              <a:buChar char="•"/>
            </a:pPr>
            <a:r>
              <a:rPr lang="ar-EG" dirty="0" smtClean="0">
                <a:sym typeface="Calibri" pitchFamily="34" charset="0"/>
              </a:rPr>
              <a:t>الالتزام بالمعايير الأخلاقية</a:t>
            </a:r>
          </a:p>
          <a:p>
            <a:pPr marL="342000" indent="-342000" algn="r" eaLnBrk="1" hangingPunct="1">
              <a:buFontTx/>
              <a:buChar char="•"/>
            </a:pPr>
            <a:r>
              <a:rPr lang="ar-EG" dirty="0" smtClean="0">
                <a:sym typeface="Calibri" pitchFamily="34" charset="0"/>
              </a:rPr>
              <a:t>الحفاظ على الحدود المهنية ومعالجة تضارب المصالح</a:t>
            </a:r>
          </a:p>
        </p:txBody>
      </p:sp>
      <p:sp>
        <p:nvSpPr>
          <p:cNvPr id="6" name="Rectangle 3"/>
          <p:cNvSpPr txBox="1">
            <a:spLocks noChangeArrowheads="1"/>
          </p:cNvSpPr>
          <p:nvPr/>
        </p:nvSpPr>
        <p:spPr bwMode="auto">
          <a:xfrm>
            <a:off x="764208" y="1773238"/>
            <a:ext cx="4537075" cy="243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algn="r" rtl="1">
              <a:spcBef>
                <a:spcPct val="20000"/>
              </a:spcBef>
              <a:buFontTx/>
              <a:buChar char="•"/>
            </a:pPr>
            <a:r>
              <a:rPr lang="ar-EG" sz="2400" dirty="0" smtClean="0">
                <a:latin typeface="Arial" pitchFamily="34" charset="0"/>
                <a:ea typeface="MS PGothic" pitchFamily="34" charset="-128"/>
                <a:sym typeface="Calibri" pitchFamily="34" charset="0"/>
              </a:rPr>
              <a:t>إعطاء الأولوية للمصالح الفضلى للطفل </a:t>
            </a:r>
          </a:p>
          <a:p>
            <a:pPr algn="r" rtl="1">
              <a:spcBef>
                <a:spcPct val="20000"/>
              </a:spcBef>
              <a:buFontTx/>
              <a:buChar char="•"/>
            </a:pPr>
            <a:r>
              <a:rPr lang="ar-EG" sz="2400" dirty="0" smtClean="0">
                <a:latin typeface="Arial" pitchFamily="34" charset="0"/>
                <a:ea typeface="MS PGothic" pitchFamily="34" charset="-128"/>
                <a:sym typeface="Calibri" pitchFamily="34" charset="0"/>
              </a:rPr>
              <a:t>التأكد من المشاركة الهادفة </a:t>
            </a:r>
          </a:p>
          <a:p>
            <a:pPr algn="r" rtl="1">
              <a:spcBef>
                <a:spcPct val="20000"/>
              </a:spcBef>
              <a:buFontTx/>
              <a:buChar char="•"/>
            </a:pPr>
            <a:r>
              <a:rPr lang="ar-EG" sz="2400" dirty="0" smtClean="0">
                <a:latin typeface="Arial" pitchFamily="34" charset="0"/>
                <a:ea typeface="MS PGothic" pitchFamily="34" charset="-128"/>
                <a:sym typeface="Calibri" pitchFamily="34" charset="0"/>
              </a:rPr>
              <a:t>عدم التمييز</a:t>
            </a:r>
          </a:p>
          <a:p>
            <a:pPr algn="r" rtl="1">
              <a:spcBef>
                <a:spcPct val="20000"/>
              </a:spcBef>
              <a:buFontTx/>
              <a:buChar char="•"/>
            </a:pPr>
            <a:r>
              <a:rPr lang="ar-EG" sz="2400" dirty="0" smtClean="0">
                <a:latin typeface="Arial" pitchFamily="34" charset="0"/>
                <a:ea typeface="MS PGothic" pitchFamily="34" charset="-128"/>
                <a:sym typeface="Calibri" pitchFamily="34" charset="0"/>
              </a:rPr>
              <a:t>عدم الإيذاء </a:t>
            </a:r>
            <a:endParaRPr lang="ar-EG" sz="2400" dirty="0">
              <a:latin typeface="Arial" pitchFamily="34" charset="0"/>
              <a:ea typeface="MS PGothic" pitchFamily="34" charset="-128"/>
              <a:sym typeface="Calibri" pitchFamily="34" charset="0"/>
            </a:endParaRPr>
          </a:p>
        </p:txBody>
      </p:sp>
      <p:sp>
        <p:nvSpPr>
          <p:cNvPr id="4" name="TextBox 3"/>
          <p:cNvSpPr txBox="1"/>
          <p:nvPr/>
        </p:nvSpPr>
        <p:spPr>
          <a:xfrm>
            <a:off x="764208" y="4437063"/>
            <a:ext cx="8056563" cy="1200329"/>
          </a:xfrm>
          <a:prstGeom prst="rect">
            <a:avLst/>
          </a:prstGeom>
          <a:noFill/>
          <a:ln>
            <a:solidFill>
              <a:srgbClr val="0070C0"/>
            </a:solidFill>
          </a:ln>
        </p:spPr>
        <p:txBody>
          <a:bodyPr>
            <a:spAutoFit/>
          </a:bodyPr>
          <a:lstStyle>
            <a:lvl1pPr marL="342900" indent="-342900"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algn="r" rtl="1">
              <a:buFont typeface="Arial" pitchFamily="34" charset="0"/>
              <a:buChar char="•"/>
            </a:pPr>
            <a:r>
              <a:rPr lang="ar-EG" sz="2400" dirty="0" smtClean="0">
                <a:latin typeface="Arial" pitchFamily="34" charset="0"/>
                <a:sym typeface="Calibri" pitchFamily="34" charset="0"/>
              </a:rPr>
              <a:t>تقديم خدمات وعمليات مناسبة ثقافيًا</a:t>
            </a:r>
          </a:p>
          <a:p>
            <a:pPr algn="r" rtl="1">
              <a:buFont typeface="Arial" pitchFamily="34" charset="0"/>
              <a:buChar char="•"/>
            </a:pPr>
            <a:r>
              <a:rPr lang="ar-EG" sz="2400" dirty="0" smtClean="0">
                <a:latin typeface="Arial" pitchFamily="34" charset="0"/>
                <a:sym typeface="Calibri" pitchFamily="34" charset="0"/>
              </a:rPr>
              <a:t>الاستناد إلى المعرفة السليمة بنمو الطفل وحقوقه وحمايته</a:t>
            </a:r>
          </a:p>
          <a:p>
            <a:pPr algn="r" rtl="1">
              <a:buFont typeface="Arial" pitchFamily="34" charset="0"/>
              <a:buChar char="•"/>
            </a:pPr>
            <a:r>
              <a:rPr lang="ar-EG" sz="2400" dirty="0" smtClean="0">
                <a:latin typeface="Arial" pitchFamily="34" charset="0"/>
                <a:sym typeface="Calibri" pitchFamily="34" charset="0"/>
              </a:rPr>
              <a:t>تمكين الأطفال والعائلات للاعتماد على نقاط القوة لديهم</a:t>
            </a:r>
            <a:endParaRPr lang="ar-EG" sz="2400" dirty="0">
              <a:latin typeface="Arial" pitchFamily="34" charset="0"/>
              <a:sym typeface="Calibri" pitchFamily="34" charset="0"/>
            </a:endParaRPr>
          </a:p>
        </p:txBody>
      </p:sp>
    </p:spTree>
    <p:extLst>
      <p:ext uri="{BB962C8B-B14F-4D97-AF65-F5344CB8AC3E}">
        <p14:creationId xmlns:p14="http://schemas.microsoft.com/office/powerpoint/2010/main" val="39603507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ctrTitle"/>
          </p:nvPr>
        </p:nvSpPr>
        <p:spPr/>
        <p:txBody>
          <a:bodyPr/>
          <a:lstStyle/>
          <a:p>
            <a:pPr algn="ctr" rtl="1" eaLnBrk="1" hangingPunct="1"/>
            <a:r>
              <a:rPr lang="en-US" sz="4800" b="1" smtClean="0">
                <a:solidFill>
                  <a:srgbClr val="000000"/>
                </a:solidFill>
                <a:sym typeface="Calibri" pitchFamily="34" charset="0"/>
              </a:rPr>
              <a:t>الإبلاغ الإلزامي</a:t>
            </a:r>
          </a:p>
        </p:txBody>
      </p:sp>
      <p:sp>
        <p:nvSpPr>
          <p:cNvPr id="38915" name="Subtitle 2"/>
          <p:cNvSpPr>
            <a:spLocks noGrp="1"/>
          </p:cNvSpPr>
          <p:nvPr>
            <p:ph type="subTitle" idx="1"/>
          </p:nvPr>
        </p:nvSpPr>
        <p:spPr/>
        <p:txBody>
          <a:bodyPr/>
          <a:lstStyle/>
          <a:p>
            <a:pPr rtl="1" eaLnBrk="1" hangingPunct="1"/>
            <a:r>
              <a:rPr lang="en-US" sz="4800" b="1" smtClean="0">
                <a:solidFill>
                  <a:srgbClr val="000000"/>
                </a:solidFill>
                <a:sym typeface="Calibri" pitchFamily="34" charset="0"/>
              </a:rPr>
              <a:t>تمرين اختياري</a:t>
            </a:r>
          </a:p>
        </p:txBody>
      </p:sp>
    </p:spTree>
    <p:extLst>
      <p:ext uri="{BB962C8B-B14F-4D97-AF65-F5344CB8AC3E}">
        <p14:creationId xmlns:p14="http://schemas.microsoft.com/office/powerpoint/2010/main" val="8672975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1116137" y="836613"/>
            <a:ext cx="7712895" cy="720725"/>
          </a:xfrm>
        </p:spPr>
        <p:txBody>
          <a:bodyPr/>
          <a:lstStyle/>
          <a:p>
            <a:pPr algn="r" rtl="1" eaLnBrk="1" hangingPunct="1">
              <a:buSzPct val="100000"/>
            </a:pPr>
            <a:r>
              <a:rPr lang="ar-EG" b="1" smtClean="0">
                <a:solidFill>
                  <a:srgbClr val="000000"/>
                </a:solidFill>
                <a:sym typeface="Calibri" pitchFamily="34" charset="0"/>
              </a:rPr>
              <a:t>الإبلاغ الإلزامي</a:t>
            </a:r>
          </a:p>
        </p:txBody>
      </p:sp>
      <p:sp>
        <p:nvSpPr>
          <p:cNvPr id="3" name="Content Placeholder 2"/>
          <p:cNvSpPr>
            <a:spLocks noGrp="1"/>
          </p:cNvSpPr>
          <p:nvPr>
            <p:ph idx="1"/>
          </p:nvPr>
        </p:nvSpPr>
        <p:spPr>
          <a:xfrm>
            <a:off x="899592" y="1700213"/>
            <a:ext cx="7921700" cy="4392612"/>
          </a:xfrm>
        </p:spPr>
        <p:txBody>
          <a:bodyPr/>
          <a:lstStyle/>
          <a:p>
            <a:pPr marL="0" indent="0" algn="r" rtl="1" eaLnBrk="1" hangingPunct="1">
              <a:buSzPct val="100000"/>
            </a:pPr>
            <a:r>
              <a:rPr lang="ar-EG" b="1" dirty="0" smtClean="0">
                <a:solidFill>
                  <a:srgbClr val="000000"/>
                </a:solidFill>
                <a:sym typeface="Calibri" pitchFamily="34" charset="0"/>
              </a:rPr>
              <a:t>تُلزم بعض الجهات الفاعلة بالإبلاغ عن حالات إساءة معاملة الأطفال إلى السلطات الحكومية المعنية</a:t>
            </a:r>
            <a:r>
              <a:rPr lang="ar-EG" dirty="0" smtClean="0">
                <a:solidFill>
                  <a:srgbClr val="000000"/>
                </a:solidFill>
                <a:sym typeface="Calibri" pitchFamily="34" charset="0"/>
              </a:rPr>
              <a:t>. </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dirty="0" smtClean="0">
                <a:solidFill>
                  <a:srgbClr val="000000"/>
                </a:solidFill>
                <a:sym typeface="Calibri" pitchFamily="34" charset="0"/>
              </a:rPr>
              <a:t>ولا يُشبه إحالة الطفل بغرض الحماية إذا كان معرض لخطر وشيك. </a:t>
            </a:r>
          </a:p>
          <a:p>
            <a:pPr algn="r" rtl="1" eaLnBrk="1" hangingPunct="1">
              <a:buSzPct val="100000"/>
            </a:pPr>
            <a:endParaRPr lang="ar-EG" dirty="0" smtClean="0">
              <a:solidFill>
                <a:srgbClr val="000000"/>
              </a:solidFill>
              <a:sym typeface="Calibri" pitchFamily="34" charset="0"/>
            </a:endParaRPr>
          </a:p>
          <a:p>
            <a:pPr algn="r" rtl="1" eaLnBrk="1" hangingPunct="1">
              <a:buFont typeface="Wingdings" pitchFamily="2" charset="2"/>
              <a:buChar char="ü"/>
            </a:pPr>
            <a:r>
              <a:rPr lang="ar-EG" dirty="0" smtClean="0">
                <a:solidFill>
                  <a:srgbClr val="000000"/>
                </a:solidFill>
                <a:sym typeface="Calibri" pitchFamily="34" charset="0"/>
              </a:rPr>
              <a:t>إذا كان يوجد طفل معرض لخطر وشيك فعليك ضمان سلامته أولاً قبل القيام بالإبلاغ الإلزامي. </a:t>
            </a:r>
          </a:p>
          <a:p>
            <a:pPr algn="r" rtl="1" eaLnBrk="1" hangingPunct="1">
              <a:buFont typeface="Wingdings" pitchFamily="2" charset="2"/>
              <a:buChar char="ü"/>
            </a:pPr>
            <a:r>
              <a:rPr lang="ar-EG" dirty="0" smtClean="0">
                <a:solidFill>
                  <a:srgbClr val="000000"/>
                </a:solidFill>
                <a:sym typeface="Calibri" pitchFamily="34" charset="0"/>
              </a:rPr>
              <a:t>وبمجرد أن يُصبح الطفل بأمان يمكن المضي قدمًا في الإبلاغ الإلزامي. </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endParaRPr lang="ar-EG" dirty="0" smtClean="0">
              <a:solidFill>
                <a:srgbClr val="000000"/>
              </a:solidFill>
              <a:sym typeface="Calibri" pitchFamily="34" charset="0"/>
            </a:endParaRPr>
          </a:p>
          <a:p>
            <a:pPr algn="ctr" rtl="1" eaLnBrk="1" hangingPunct="1">
              <a:buSzPct val="100000"/>
            </a:pPr>
            <a:r>
              <a:rPr lang="ar-EG" sz="1800" dirty="0" smtClean="0">
                <a:solidFill>
                  <a:srgbClr val="000000"/>
                </a:solidFill>
                <a:sym typeface="Calibri" pitchFamily="34" charset="0"/>
              </a:rPr>
              <a:t>المصدر: رعاية الأطفال الناجين</a:t>
            </a:r>
          </a:p>
        </p:txBody>
      </p:sp>
    </p:spTree>
    <p:extLst>
      <p:ext uri="{BB962C8B-B14F-4D97-AF65-F5344CB8AC3E}">
        <p14:creationId xmlns:p14="http://schemas.microsoft.com/office/powerpoint/2010/main" val="36429572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charRg st="92" end="17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charRg st="178" end="28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charRg st="283" end="34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charRg st="343" end="34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أسئلة للإعلام بالإجراءات</a:t>
            </a:r>
          </a:p>
        </p:txBody>
      </p:sp>
      <p:sp>
        <p:nvSpPr>
          <p:cNvPr id="3" name="Content Placeholder 2"/>
          <p:cNvSpPr>
            <a:spLocks noGrp="1"/>
          </p:cNvSpPr>
          <p:nvPr>
            <p:ph idx="1"/>
          </p:nvPr>
        </p:nvSpPr>
        <p:spPr>
          <a:xfrm>
            <a:off x="251446" y="1700213"/>
            <a:ext cx="8569325" cy="4392612"/>
          </a:xfrm>
        </p:spPr>
        <p:txBody>
          <a:bodyPr/>
          <a:lstStyle/>
          <a:p>
            <a:pPr algn="r" rtl="1" eaLnBrk="1" hangingPunct="1">
              <a:buFontTx/>
              <a:buChar char="•"/>
            </a:pPr>
            <a:r>
              <a:rPr lang="ar-EG" b="1" dirty="0" smtClean="0">
                <a:sym typeface="Calibri" pitchFamily="34" charset="0"/>
              </a:rPr>
              <a:t>من الذي يُشترط أن يبلغ عن </a:t>
            </a:r>
            <a:r>
              <a:rPr lang="ar-EG" dirty="0" smtClean="0">
                <a:sym typeface="Calibri" pitchFamily="34" charset="0"/>
              </a:rPr>
              <a:t>حالات إساءة معاملة الأطفال؟</a:t>
            </a:r>
          </a:p>
          <a:p>
            <a:pPr algn="r" rtl="1" eaLnBrk="1" hangingPunct="1">
              <a:buFontTx/>
              <a:buChar char="•"/>
            </a:pPr>
            <a:r>
              <a:rPr lang="ar-EG" dirty="0" smtClean="0">
                <a:sym typeface="Calibri" pitchFamily="34" charset="0"/>
              </a:rPr>
              <a:t>من الذي يمثل حلقة الوصل </a:t>
            </a:r>
            <a:r>
              <a:rPr lang="ar-EG" b="1" dirty="0" smtClean="0">
                <a:sym typeface="Calibri" pitchFamily="34" charset="0"/>
              </a:rPr>
              <a:t>لتلقي هذه التقارير؟</a:t>
            </a:r>
          </a:p>
          <a:p>
            <a:pPr algn="r" rtl="1" eaLnBrk="1" hangingPunct="1">
              <a:buFontTx/>
              <a:buChar char="•"/>
            </a:pPr>
            <a:r>
              <a:rPr lang="ar-EG" b="1" dirty="0" smtClean="0">
                <a:sym typeface="Calibri" pitchFamily="34" charset="0"/>
              </a:rPr>
              <a:t>متى </a:t>
            </a:r>
            <a:r>
              <a:rPr lang="ar-EG" dirty="0" smtClean="0">
                <a:sym typeface="Calibri" pitchFamily="34" charset="0"/>
              </a:rPr>
              <a:t>يلزم </a:t>
            </a:r>
            <a:r>
              <a:rPr lang="ar-EG" dirty="0" smtClean="0">
                <a:sym typeface="Calibri" pitchFamily="34" charset="0"/>
              </a:rPr>
              <a:t>الإبلاغ؟</a:t>
            </a:r>
          </a:p>
          <a:p>
            <a:pPr algn="r" rtl="1" eaLnBrk="1" hangingPunct="1">
              <a:buFontTx/>
              <a:buChar char="•"/>
            </a:pPr>
            <a:r>
              <a:rPr lang="ar-EG" b="1" dirty="0" smtClean="0">
                <a:sym typeface="Calibri" pitchFamily="34" charset="0"/>
              </a:rPr>
              <a:t>ما هو الحد الأدنى من المعلومات </a:t>
            </a:r>
            <a:r>
              <a:rPr lang="ar-EG" dirty="0" smtClean="0">
                <a:sym typeface="Calibri" pitchFamily="34" charset="0"/>
              </a:rPr>
              <a:t>اللازم مشاركتها؟</a:t>
            </a:r>
          </a:p>
          <a:p>
            <a:pPr algn="r" rtl="1" eaLnBrk="1" hangingPunct="1">
              <a:buFontTx/>
              <a:buChar char="•"/>
            </a:pPr>
            <a:r>
              <a:rPr lang="ar-EG" dirty="0" smtClean="0">
                <a:sym typeface="Calibri" pitchFamily="34" charset="0"/>
              </a:rPr>
              <a:t>كيف يتم </a:t>
            </a:r>
            <a:r>
              <a:rPr lang="ar-EG" b="1" dirty="0" smtClean="0">
                <a:sym typeface="Calibri" pitchFamily="34" charset="0"/>
              </a:rPr>
              <a:t>تخزين</a:t>
            </a:r>
            <a:r>
              <a:rPr lang="ar-EG" dirty="0" smtClean="0">
                <a:sym typeface="Calibri" pitchFamily="34" charset="0"/>
              </a:rPr>
              <a:t> المعلومات التي تمت مشاركتها</a:t>
            </a:r>
            <a:r>
              <a:rPr lang="ar-EG" dirty="0">
                <a:sym typeface="Calibri" pitchFamily="34" charset="0"/>
              </a:rPr>
              <a:t>؟</a:t>
            </a:r>
            <a:endParaRPr lang="ar-EG" dirty="0" smtClean="0">
              <a:sym typeface="Calibri" pitchFamily="34" charset="0"/>
            </a:endParaRPr>
          </a:p>
          <a:p>
            <a:pPr algn="r" rtl="1" eaLnBrk="1" hangingPunct="1">
              <a:buFontTx/>
              <a:buChar char="•"/>
            </a:pPr>
            <a:r>
              <a:rPr lang="ar-EG" dirty="0" smtClean="0">
                <a:sym typeface="Calibri" pitchFamily="34" charset="0"/>
              </a:rPr>
              <a:t>ما هي </a:t>
            </a:r>
            <a:r>
              <a:rPr lang="ar-EG" b="1" dirty="0" smtClean="0">
                <a:sym typeface="Calibri" pitchFamily="34" charset="0"/>
              </a:rPr>
              <a:t>لوائح الإبلاغ</a:t>
            </a:r>
            <a:r>
              <a:rPr lang="ar-EG" dirty="0" smtClean="0">
                <a:sym typeface="Calibri" pitchFamily="34" charset="0"/>
              </a:rPr>
              <a:t> المتعلقة بالتوقيت والإجراءات الأخرى؟</a:t>
            </a:r>
          </a:p>
          <a:p>
            <a:pPr algn="r" rtl="1" eaLnBrk="1" hangingPunct="1">
              <a:buFontTx/>
              <a:buChar char="•"/>
            </a:pPr>
            <a:r>
              <a:rPr lang="ar-EG" dirty="0" smtClean="0">
                <a:sym typeface="Calibri" pitchFamily="34" charset="0"/>
              </a:rPr>
              <a:t>كيف تتم حماية </a:t>
            </a:r>
            <a:r>
              <a:rPr lang="ar-EG" b="1" dirty="0" smtClean="0">
                <a:sym typeface="Calibri" pitchFamily="34" charset="0"/>
              </a:rPr>
              <a:t>السرية</a:t>
            </a:r>
            <a:r>
              <a:rPr lang="ar-EG" dirty="0">
                <a:sym typeface="Calibri" pitchFamily="34" charset="0"/>
              </a:rPr>
              <a:t>؟</a:t>
            </a:r>
            <a:endParaRPr lang="ar-EG" dirty="0" smtClean="0">
              <a:sym typeface="Calibri" pitchFamily="34" charset="0"/>
            </a:endParaRPr>
          </a:p>
          <a:p>
            <a:pPr algn="r" rtl="1" eaLnBrk="1" hangingPunct="1">
              <a:buFontTx/>
              <a:buChar char="•"/>
            </a:pPr>
            <a:r>
              <a:rPr lang="ar-EG" dirty="0" smtClean="0">
                <a:sym typeface="Calibri" pitchFamily="34" charset="0"/>
              </a:rPr>
              <a:t>ما هي </a:t>
            </a:r>
            <a:r>
              <a:rPr lang="ar-EG" b="1" dirty="0" smtClean="0">
                <a:sym typeface="Calibri" pitchFamily="34" charset="0"/>
              </a:rPr>
              <a:t>الآثار القانونية</a:t>
            </a:r>
            <a:r>
              <a:rPr lang="ar-EG" dirty="0" smtClean="0">
                <a:sym typeface="Calibri" pitchFamily="34" charset="0"/>
              </a:rPr>
              <a:t> المترتبة على عدم الإبلاغ؟</a:t>
            </a:r>
          </a:p>
          <a:p>
            <a:pPr algn="r" rtl="1" eaLnBrk="1" hangingPunct="1">
              <a:buFontTx/>
              <a:buChar char="•"/>
            </a:pPr>
            <a:endParaRPr lang="ar-EG" dirty="0" smtClean="0">
              <a:sym typeface="Calibri" pitchFamily="34" charset="0"/>
            </a:endParaRPr>
          </a:p>
          <a:p>
            <a:pPr algn="ctr" rtl="1" eaLnBrk="1" hangingPunct="1">
              <a:buSzPct val="100000"/>
            </a:pPr>
            <a:r>
              <a:rPr lang="ar-EG" sz="1800" dirty="0" smtClean="0">
                <a:sym typeface="Calibri" pitchFamily="34" charset="0"/>
              </a:rPr>
              <a:t>رعاية الأطفال الناجين</a:t>
            </a:r>
          </a:p>
        </p:txBody>
      </p:sp>
    </p:spTree>
    <p:extLst>
      <p:ext uri="{BB962C8B-B14F-4D97-AF65-F5344CB8AC3E}">
        <p14:creationId xmlns:p14="http://schemas.microsoft.com/office/powerpoint/2010/main" val="11829501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250825" y="836613"/>
            <a:ext cx="8569325" cy="720725"/>
          </a:xfrm>
        </p:spPr>
        <p:txBody>
          <a:bodyPr/>
          <a:lstStyle/>
          <a:p>
            <a:pPr algn="r" rtl="1" eaLnBrk="1" hangingPunct="1">
              <a:buSzPct val="100000"/>
            </a:pPr>
            <a:r>
              <a:rPr lang="ar-EG" sz="2800" b="1" dirty="0" smtClean="0">
                <a:solidFill>
                  <a:srgbClr val="000000"/>
                </a:solidFill>
                <a:sym typeface="Calibri" pitchFamily="34" charset="0"/>
              </a:rPr>
              <a:t>الإبلاغ عندما يكون نظام الإبلاغ الإلزامي معمولاً به</a:t>
            </a:r>
          </a:p>
        </p:txBody>
      </p:sp>
      <p:sp>
        <p:nvSpPr>
          <p:cNvPr id="41987" name="Content Placeholder 2"/>
          <p:cNvSpPr>
            <a:spLocks noGrp="1"/>
          </p:cNvSpPr>
          <p:nvPr>
            <p:ph idx="1"/>
          </p:nvPr>
        </p:nvSpPr>
        <p:spPr>
          <a:xfrm>
            <a:off x="250825" y="1844675"/>
            <a:ext cx="8569325" cy="4392613"/>
          </a:xfrm>
        </p:spPr>
        <p:txBody>
          <a:bodyPr/>
          <a:lstStyle/>
          <a:p>
            <a:pPr algn="r" rtl="1" eaLnBrk="1" hangingPunct="1">
              <a:buFont typeface="Wingdings" pitchFamily="2" charset="2"/>
              <a:buChar char="ü"/>
            </a:pPr>
            <a:r>
              <a:rPr lang="ar-EG" dirty="0" smtClean="0">
                <a:solidFill>
                  <a:srgbClr val="000000"/>
                </a:solidFill>
                <a:sym typeface="Calibri" pitchFamily="34" charset="0"/>
              </a:rPr>
              <a:t>اتبع البروتوكول المحلي </a:t>
            </a:r>
          </a:p>
          <a:p>
            <a:pPr algn="r" rtl="1" eaLnBrk="1" hangingPunct="1">
              <a:buFont typeface="Wingdings" pitchFamily="2" charset="2"/>
              <a:buChar char="ü"/>
            </a:pPr>
            <a:r>
              <a:rPr lang="ar-EG" dirty="0" smtClean="0">
                <a:solidFill>
                  <a:srgbClr val="000000"/>
                </a:solidFill>
                <a:sym typeface="Calibri" pitchFamily="34" charset="0"/>
              </a:rPr>
              <a:t>وضح ذلك للعميل. </a:t>
            </a:r>
          </a:p>
          <a:p>
            <a:pPr algn="r" rtl="1" eaLnBrk="1" hangingPunct="1">
              <a:buFont typeface="Wingdings" pitchFamily="2" charset="2"/>
              <a:buChar char="ü"/>
            </a:pPr>
            <a:r>
              <a:rPr lang="ar-EG" dirty="0" smtClean="0">
                <a:solidFill>
                  <a:srgbClr val="000000"/>
                </a:solidFill>
                <a:sym typeface="Calibri" pitchFamily="34" charset="0"/>
              </a:rPr>
              <a:t>تعامل مع الإبلاغ بأكثر الطرق الممكنة أمانًا/سرية.</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b="1" dirty="0" smtClean="0">
                <a:solidFill>
                  <a:srgbClr val="000000"/>
                </a:solidFill>
                <a:sym typeface="Calibri" pitchFamily="34" charset="0"/>
              </a:rPr>
              <a:t>ما الذي تتضمنه الإجراءات الخاصة بك بشأن الحفاظ على السرية</a:t>
            </a:r>
          </a:p>
          <a:p>
            <a:pPr algn="r" rtl="1" eaLnBrk="1" hangingPunct="1">
              <a:buFont typeface="Wingdings" pitchFamily="2" charset="2"/>
              <a:buChar char="ü"/>
            </a:pPr>
            <a:r>
              <a:rPr lang="ar-EG" dirty="0" smtClean="0">
                <a:solidFill>
                  <a:srgbClr val="000000"/>
                </a:solidFill>
                <a:sym typeface="Calibri" pitchFamily="34" charset="0"/>
              </a:rPr>
              <a:t>معايير أي تقارير وإطارها الزمني ومستلمها</a:t>
            </a:r>
          </a:p>
          <a:p>
            <a:pPr algn="r" rtl="1" eaLnBrk="1" hangingPunct="1">
              <a:buFont typeface="Wingdings" pitchFamily="2" charset="2"/>
              <a:buChar char="ü"/>
            </a:pPr>
            <a:r>
              <a:rPr lang="ar-EG" dirty="0" smtClean="0">
                <a:solidFill>
                  <a:srgbClr val="000000"/>
                </a:solidFill>
                <a:sym typeface="Calibri" pitchFamily="34" charset="0"/>
              </a:rPr>
              <a:t>الإبلاغ فحسب عن الحد الأدنى من المعلومات المطلوبة للتقرير</a:t>
            </a:r>
          </a:p>
          <a:p>
            <a:pPr algn="r" rtl="1" eaLnBrk="1" hangingPunct="1">
              <a:buFont typeface="Wingdings" pitchFamily="2" charset="2"/>
              <a:buChar char="ü"/>
            </a:pPr>
            <a:r>
              <a:rPr lang="ar-EG" dirty="0" smtClean="0">
                <a:solidFill>
                  <a:srgbClr val="000000"/>
                </a:solidFill>
                <a:sym typeface="Calibri" pitchFamily="34" charset="0"/>
              </a:rPr>
              <a:t>شرح للطفل/الأسرة ما يحدث وسببه</a:t>
            </a:r>
          </a:p>
          <a:p>
            <a:pPr algn="r" rtl="1" eaLnBrk="1" hangingPunct="1">
              <a:buFont typeface="Wingdings" pitchFamily="2" charset="2"/>
              <a:buChar char="ü"/>
            </a:pPr>
            <a:r>
              <a:rPr lang="ar-EG" dirty="0" smtClean="0">
                <a:solidFill>
                  <a:srgbClr val="000000"/>
                </a:solidFill>
                <a:sym typeface="Calibri" pitchFamily="34" charset="0"/>
              </a:rPr>
              <a:t>توثيق الإبلاغ في ملف حالة الطفل، ومتابعة مع الأسرة والسلطات المعنية.</a:t>
            </a:r>
          </a:p>
          <a:p>
            <a:pPr algn="ctr" rtl="1" eaLnBrk="1" hangingPunct="1">
              <a:buSzPct val="100000"/>
            </a:pPr>
            <a:endParaRPr lang="ar-EG" dirty="0" smtClean="0">
              <a:solidFill>
                <a:srgbClr val="000000"/>
              </a:solidFill>
              <a:sym typeface="Calibri" pitchFamily="34" charset="0"/>
            </a:endParaRPr>
          </a:p>
          <a:p>
            <a:pPr algn="ctr" rtl="1" eaLnBrk="1" hangingPunct="1">
              <a:buSzPct val="100000"/>
            </a:pPr>
            <a:r>
              <a:rPr lang="ar-EG" sz="1800" dirty="0" smtClean="0">
                <a:solidFill>
                  <a:srgbClr val="000000"/>
                </a:solidFill>
                <a:sym typeface="Calibri" pitchFamily="34" charset="0"/>
              </a:rPr>
              <a:t>رعاية الأطفال الناجين</a:t>
            </a:r>
          </a:p>
        </p:txBody>
      </p:sp>
    </p:spTree>
    <p:extLst>
      <p:ext uri="{BB962C8B-B14F-4D97-AF65-F5344CB8AC3E}">
        <p14:creationId xmlns:p14="http://schemas.microsoft.com/office/powerpoint/2010/main" val="25935151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250825" y="836613"/>
            <a:ext cx="8567400" cy="720725"/>
          </a:xfrm>
        </p:spPr>
        <p:txBody>
          <a:bodyPr/>
          <a:lstStyle/>
          <a:p>
            <a:pPr algn="r" rtl="1" eaLnBrk="1" hangingPunct="1">
              <a:buSzPct val="100000"/>
            </a:pPr>
            <a:r>
              <a:rPr lang="ar-EG" sz="3000" b="1" dirty="0" smtClean="0">
                <a:solidFill>
                  <a:schemeClr val="tx1"/>
                </a:solidFill>
                <a:sym typeface="Calibri" pitchFamily="34" charset="0"/>
              </a:rPr>
              <a:t>استخدام مبدأ المصالح الفضلى بدلاً من الإبلاغ</a:t>
            </a:r>
          </a:p>
        </p:txBody>
      </p:sp>
      <p:sp>
        <p:nvSpPr>
          <p:cNvPr id="3" name="Content Placeholder 2"/>
          <p:cNvSpPr>
            <a:spLocks noGrp="1"/>
          </p:cNvSpPr>
          <p:nvPr>
            <p:ph idx="1"/>
          </p:nvPr>
        </p:nvSpPr>
        <p:spPr>
          <a:xfrm>
            <a:off x="433389" y="1700213"/>
            <a:ext cx="8387904" cy="4392612"/>
          </a:xfrm>
        </p:spPr>
        <p:txBody>
          <a:bodyPr/>
          <a:lstStyle/>
          <a:p>
            <a:pPr algn="r" rtl="1" eaLnBrk="1" hangingPunct="1">
              <a:buSzPct val="100000"/>
            </a:pPr>
            <a:endParaRPr lang="ar-EG" b="1" dirty="0" smtClean="0">
              <a:sym typeface="Calibri" pitchFamily="34" charset="0"/>
            </a:endParaRPr>
          </a:p>
          <a:p>
            <a:pPr algn="r" rtl="1" eaLnBrk="1" hangingPunct="1">
              <a:buSzPct val="100000"/>
            </a:pPr>
            <a:r>
              <a:rPr lang="ar-EG" b="1" dirty="0" smtClean="0">
                <a:sym typeface="Calibri" pitchFamily="34" charset="0"/>
              </a:rPr>
              <a:t>في حالة وجود المعايير التالية: </a:t>
            </a:r>
          </a:p>
          <a:p>
            <a:pPr algn="r" rtl="1" eaLnBrk="1" hangingPunct="1">
              <a:buFont typeface="Wingdings" pitchFamily="2" charset="2"/>
              <a:buChar char="×"/>
            </a:pPr>
            <a:r>
              <a:rPr lang="ar-EG" dirty="0" smtClean="0">
                <a:sym typeface="Calibri" pitchFamily="34" charset="0"/>
              </a:rPr>
              <a:t>افتقار السياق إلى الحماية الفعالة والخدمات القانونية اللازمة للتعامل بشكل صحيح مع الإبلاغ.</a:t>
            </a:r>
          </a:p>
          <a:p>
            <a:pPr algn="r" rtl="1" eaLnBrk="1" hangingPunct="1">
              <a:buFont typeface="Wingdings" pitchFamily="2" charset="2"/>
              <a:buChar char="×"/>
            </a:pPr>
            <a:r>
              <a:rPr lang="ar-EG" dirty="0" smtClean="0">
                <a:sym typeface="Calibri" pitchFamily="34" charset="0"/>
              </a:rPr>
              <a:t>احتمالية تسبب الإبلاغ في زيادة التهديدات الموجهة لسلامة </a:t>
            </a:r>
            <a:r>
              <a:rPr lang="ar-EG" dirty="0">
                <a:sym typeface="Calibri" pitchFamily="34" charset="0"/>
              </a:rPr>
              <a:t>ا</a:t>
            </a:r>
            <a:r>
              <a:rPr lang="ar-EG" dirty="0" smtClean="0">
                <a:sym typeface="Calibri" pitchFamily="34" charset="0"/>
              </a:rPr>
              <a:t>لطفل.</a:t>
            </a:r>
          </a:p>
          <a:p>
            <a:pPr algn="r" rtl="1" eaLnBrk="1" hangingPunct="1">
              <a:buSzPct val="100000"/>
            </a:pPr>
            <a:endParaRPr lang="ar-EG" dirty="0" smtClean="0">
              <a:sym typeface="Calibri" pitchFamily="34" charset="0"/>
            </a:endParaRPr>
          </a:p>
          <a:p>
            <a:pPr algn="r" rtl="1" eaLnBrk="1" hangingPunct="1">
              <a:buFontTx/>
              <a:buChar char="•"/>
            </a:pPr>
            <a:r>
              <a:rPr lang="ar-EG" b="1" dirty="0" smtClean="0">
                <a:sym typeface="Calibri" pitchFamily="34" charset="0"/>
              </a:rPr>
              <a:t>حتى في حالة توفر الإبلاغ الإلزامي من الناحية النظرية، استخدم مبدأ المصالح الفضلى لتوجيه عملية صنع القرار بشأن الإبلاغ</a:t>
            </a:r>
          </a:p>
          <a:p>
            <a:pPr algn="r" rtl="1" eaLnBrk="1" hangingPunct="1">
              <a:buFontTx/>
              <a:buChar char="•"/>
            </a:pPr>
            <a:r>
              <a:rPr lang="ar-EG" b="1" dirty="0" smtClean="0">
                <a:sym typeface="Calibri" pitchFamily="34" charset="0"/>
              </a:rPr>
              <a:t>تعامل مع قرارات الإبلاغ حسب كل حالة على حدة</a:t>
            </a:r>
          </a:p>
          <a:p>
            <a:pPr algn="ctr" rtl="1" eaLnBrk="1" hangingPunct="1">
              <a:buSzPct val="100000"/>
            </a:pPr>
            <a:endParaRPr lang="ar-EG" sz="1800" dirty="0" smtClean="0">
              <a:sym typeface="Calibri" pitchFamily="34" charset="0"/>
            </a:endParaRPr>
          </a:p>
          <a:p>
            <a:pPr algn="ctr" rtl="1" eaLnBrk="1" hangingPunct="1">
              <a:buSzPct val="100000"/>
            </a:pPr>
            <a:r>
              <a:rPr lang="ar-EG" sz="1800" dirty="0" smtClean="0">
                <a:sym typeface="Calibri" pitchFamily="34" charset="0"/>
              </a:rPr>
              <a:t>رعاية الأطفال الناجين</a:t>
            </a:r>
          </a:p>
        </p:txBody>
      </p:sp>
    </p:spTree>
    <p:extLst>
      <p:ext uri="{BB962C8B-B14F-4D97-AF65-F5344CB8AC3E}">
        <p14:creationId xmlns:p14="http://schemas.microsoft.com/office/powerpoint/2010/main" val="5710972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107504" y="836613"/>
            <a:ext cx="8713788" cy="720725"/>
          </a:xfrm>
        </p:spPr>
        <p:txBody>
          <a:bodyPr/>
          <a:lstStyle/>
          <a:p>
            <a:pPr algn="r" rtl="1" eaLnBrk="1" hangingPunct="1">
              <a:buSzPct val="100000"/>
            </a:pPr>
            <a:r>
              <a:rPr lang="ar-EG" sz="3000" b="1" dirty="0" smtClean="0">
                <a:solidFill>
                  <a:srgbClr val="000000"/>
                </a:solidFill>
                <a:sym typeface="Calibri" pitchFamily="34" charset="0"/>
              </a:rPr>
              <a:t>استخدام مبدأ المصالح الفضلى بدلاً من الإبلاغ</a:t>
            </a:r>
          </a:p>
        </p:txBody>
      </p:sp>
      <p:sp>
        <p:nvSpPr>
          <p:cNvPr id="44035" name="Content Placeholder 2"/>
          <p:cNvSpPr>
            <a:spLocks noGrp="1"/>
          </p:cNvSpPr>
          <p:nvPr>
            <p:ph idx="1"/>
          </p:nvPr>
        </p:nvSpPr>
        <p:spPr>
          <a:xfrm>
            <a:off x="178942" y="1700213"/>
            <a:ext cx="8642350" cy="4392612"/>
          </a:xfrm>
        </p:spPr>
        <p:txBody>
          <a:bodyPr/>
          <a:lstStyle/>
          <a:p>
            <a:pPr algn="r" rtl="1" eaLnBrk="1" hangingPunct="1">
              <a:buSzPct val="100000"/>
            </a:pPr>
            <a:endParaRPr lang="ar-EG" b="1" dirty="0" smtClean="0">
              <a:solidFill>
                <a:srgbClr val="000000"/>
              </a:solidFill>
              <a:sym typeface="Calibri" pitchFamily="34" charset="0"/>
            </a:endParaRPr>
          </a:p>
          <a:p>
            <a:pPr algn="r" rtl="1" eaLnBrk="1" hangingPunct="1">
              <a:buSzPct val="100000"/>
            </a:pPr>
            <a:r>
              <a:rPr lang="ar-EG" b="1" dirty="0" smtClean="0">
                <a:solidFill>
                  <a:srgbClr val="000000"/>
                </a:solidFill>
                <a:sym typeface="Calibri" pitchFamily="34" charset="0"/>
              </a:rPr>
              <a:t>الخطوة 1: فكر</a:t>
            </a:r>
            <a:r>
              <a:rPr lang="ar-EG" dirty="0" smtClean="0">
                <a:solidFill>
                  <a:srgbClr val="000000"/>
                </a:solidFill>
                <a:sym typeface="Calibri" pitchFamily="34" charset="0"/>
              </a:rPr>
              <a:t>: هل سيتسبب الإبلاغ في زيادة تعرض الطفل للضرر؟ </a:t>
            </a:r>
          </a:p>
          <a:p>
            <a:pPr algn="r" rtl="1" eaLnBrk="1" hangingPunct="1">
              <a:buSzPct val="100000"/>
            </a:pPr>
            <a:r>
              <a:rPr lang="ar-EG" dirty="0" smtClean="0">
                <a:solidFill>
                  <a:srgbClr val="000000"/>
                </a:solidFill>
                <a:sym typeface="Calibri" pitchFamily="34" charset="0"/>
              </a:rPr>
              <a:t>الآثار الإيجابية/السلبية المترتبة على الإبلاغ؟ الآثار القانونية المترتبة على الإبلاغ؟</a:t>
            </a:r>
          </a:p>
          <a:p>
            <a:pPr algn="r" rtl="1" eaLnBrk="1" hangingPunct="1">
              <a:buSzPct val="100000"/>
            </a:pPr>
            <a:r>
              <a:rPr lang="ar-EG" dirty="0" smtClean="0">
                <a:solidFill>
                  <a:srgbClr val="000000"/>
                </a:solidFill>
                <a:sym typeface="Calibri" pitchFamily="34" charset="0"/>
              </a:rPr>
              <a:t> </a:t>
            </a:r>
          </a:p>
          <a:p>
            <a:pPr algn="r" rtl="1" eaLnBrk="1" hangingPunct="1">
              <a:buSzPct val="100000"/>
            </a:pPr>
            <a:r>
              <a:rPr lang="ar-EG" b="1" dirty="0" smtClean="0">
                <a:solidFill>
                  <a:srgbClr val="000000"/>
                </a:solidFill>
                <a:sym typeface="Calibri" pitchFamily="34" charset="0"/>
              </a:rPr>
              <a:t>الخطوة 2: استشر </a:t>
            </a:r>
            <a:r>
              <a:rPr lang="ar-EG" dirty="0" smtClean="0">
                <a:solidFill>
                  <a:srgbClr val="000000"/>
                </a:solidFill>
                <a:sym typeface="Calibri" pitchFamily="34" charset="0"/>
              </a:rPr>
              <a:t>مشرفك/مديرك من أجل صنع القرار. </a:t>
            </a:r>
          </a:p>
          <a:p>
            <a:pPr algn="r" rtl="1" eaLnBrk="1" hangingPunct="1">
              <a:buSzPct val="100000"/>
            </a:pPr>
            <a:r>
              <a:rPr lang="ar-EG" dirty="0" smtClean="0">
                <a:solidFill>
                  <a:srgbClr val="000000"/>
                </a:solidFill>
                <a:sym typeface="Calibri" pitchFamily="34" charset="0"/>
              </a:rPr>
              <a:t> </a:t>
            </a:r>
          </a:p>
          <a:p>
            <a:pPr algn="r" rtl="1" eaLnBrk="1" hangingPunct="1">
              <a:buSzPct val="100000"/>
            </a:pPr>
            <a:r>
              <a:rPr lang="ar-EG" b="1" dirty="0" smtClean="0">
                <a:solidFill>
                  <a:srgbClr val="000000"/>
                </a:solidFill>
                <a:sym typeface="Calibri" pitchFamily="34" charset="0"/>
              </a:rPr>
              <a:t>الخطوة 3: </a:t>
            </a:r>
            <a:r>
              <a:rPr lang="ar-EG" dirty="0" smtClean="0">
                <a:solidFill>
                  <a:srgbClr val="000000"/>
                </a:solidFill>
                <a:sym typeface="Calibri" pitchFamily="34" charset="0"/>
              </a:rPr>
              <a:t>وثق خطة العمل مع مشرفك/مديرك: </a:t>
            </a:r>
          </a:p>
          <a:p>
            <a:pPr algn="r" rtl="1" eaLnBrk="1" hangingPunct="1">
              <a:buFontTx/>
              <a:buChar char="•"/>
            </a:pPr>
            <a:r>
              <a:rPr lang="ar-EG" dirty="0" smtClean="0">
                <a:solidFill>
                  <a:srgbClr val="000000"/>
                </a:solidFill>
                <a:sym typeface="Calibri" pitchFamily="34" charset="0"/>
              </a:rPr>
              <a:t>أسباب الإبلاغ عن الحالة </a:t>
            </a:r>
            <a:r>
              <a:rPr lang="ar-EG" b="1" dirty="0" smtClean="0">
                <a:solidFill>
                  <a:srgbClr val="000000"/>
                </a:solidFill>
                <a:sym typeface="Calibri" pitchFamily="34" charset="0"/>
              </a:rPr>
              <a:t>أو </a:t>
            </a:r>
          </a:p>
          <a:p>
            <a:pPr algn="r" rtl="1" eaLnBrk="1" hangingPunct="1">
              <a:buFontTx/>
              <a:buChar char="•"/>
            </a:pPr>
            <a:r>
              <a:rPr lang="ar-EG" dirty="0" smtClean="0">
                <a:solidFill>
                  <a:srgbClr val="000000"/>
                </a:solidFill>
                <a:sym typeface="Calibri" pitchFamily="34" charset="0"/>
              </a:rPr>
              <a:t>مسائل الأمن والحماية التي تستبعد الإبلاغ.</a:t>
            </a:r>
          </a:p>
          <a:p>
            <a:pPr algn="r" rtl="1" eaLnBrk="1" hangingPunct="1">
              <a:buSzPct val="100000"/>
            </a:pPr>
            <a:endParaRPr lang="ar-EG" dirty="0" smtClean="0">
              <a:solidFill>
                <a:srgbClr val="000000"/>
              </a:solidFill>
              <a:sym typeface="Calibri" pitchFamily="34" charset="0"/>
            </a:endParaRPr>
          </a:p>
          <a:p>
            <a:pPr algn="ctr" rtl="1" eaLnBrk="1" hangingPunct="1">
              <a:buSzPct val="100000"/>
            </a:pPr>
            <a:r>
              <a:rPr lang="ar-EG" sz="1800" dirty="0" smtClean="0">
                <a:solidFill>
                  <a:srgbClr val="000000"/>
                </a:solidFill>
                <a:sym typeface="Calibri" pitchFamily="34" charset="0"/>
              </a:rPr>
              <a:t>رعاية الأطفال الناجين</a:t>
            </a:r>
          </a:p>
        </p:txBody>
      </p:sp>
    </p:spTree>
    <p:extLst>
      <p:ext uri="{BB962C8B-B14F-4D97-AF65-F5344CB8AC3E}">
        <p14:creationId xmlns:p14="http://schemas.microsoft.com/office/powerpoint/2010/main" val="12797757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214758" y="836613"/>
            <a:ext cx="9036050" cy="720725"/>
          </a:xfrm>
        </p:spPr>
        <p:txBody>
          <a:bodyPr/>
          <a:lstStyle/>
          <a:p>
            <a:pPr algn="r" rtl="1" eaLnBrk="1" hangingPunct="1">
              <a:buSzPct val="100000"/>
            </a:pPr>
            <a:r>
              <a:rPr lang="ar-EG" sz="2800" b="1" dirty="0" smtClean="0">
                <a:solidFill>
                  <a:srgbClr val="000000"/>
                </a:solidFill>
                <a:sym typeface="Calibri" pitchFamily="34" charset="0"/>
              </a:rPr>
              <a:t>إذا دعت الحاجة إلى الإبلاغ الإلزامي شارك الأمر مع الطفل والأسرة</a:t>
            </a:r>
          </a:p>
        </p:txBody>
      </p:sp>
      <p:sp>
        <p:nvSpPr>
          <p:cNvPr id="45059" name="Content Placeholder 2"/>
          <p:cNvSpPr>
            <a:spLocks noGrp="1"/>
          </p:cNvSpPr>
          <p:nvPr>
            <p:ph idx="1"/>
          </p:nvPr>
        </p:nvSpPr>
        <p:spPr>
          <a:xfrm>
            <a:off x="827584" y="1700213"/>
            <a:ext cx="7993708" cy="4392612"/>
          </a:xfrm>
        </p:spPr>
        <p:txBody>
          <a:bodyPr/>
          <a:lstStyle/>
          <a:p>
            <a:pPr algn="r" rtl="1" eaLnBrk="1" hangingPunct="1">
              <a:buSzPct val="100000"/>
            </a:pPr>
            <a:r>
              <a:rPr lang="ar-EG" b="1" dirty="0" smtClean="0">
                <a:solidFill>
                  <a:srgbClr val="000000"/>
                </a:solidFill>
                <a:sym typeface="Calibri" pitchFamily="34" charset="0"/>
              </a:rPr>
              <a:t>عند الحصول على الموافقة المستنيرة:</a:t>
            </a:r>
            <a:r>
              <a:rPr lang="ar-EG" dirty="0" smtClean="0">
                <a:solidFill>
                  <a:srgbClr val="000000"/>
                </a:solidFill>
                <a:sym typeface="Calibri" pitchFamily="34" charset="0"/>
              </a:rPr>
              <a:t> ما هي المسؤوليات التي تضطلع بها؟ </a:t>
            </a:r>
          </a:p>
          <a:p>
            <a:pPr algn="r" rtl="1" eaLnBrk="1" hangingPunct="1">
              <a:buSzPct val="100000"/>
            </a:pPr>
            <a:r>
              <a:rPr lang="ar-EG" dirty="0" smtClean="0">
                <a:solidFill>
                  <a:srgbClr val="000000"/>
                </a:solidFill>
                <a:sym typeface="Calibri" pitchFamily="34" charset="0"/>
              </a:rPr>
              <a:t> </a:t>
            </a:r>
          </a:p>
          <a:p>
            <a:pPr algn="r" rtl="1" eaLnBrk="1" hangingPunct="1">
              <a:buSzPct val="100000"/>
            </a:pPr>
            <a:r>
              <a:rPr lang="ar-EG" b="1" dirty="0" smtClean="0">
                <a:solidFill>
                  <a:srgbClr val="000000"/>
                </a:solidFill>
                <a:sym typeface="Calibri" pitchFamily="34" charset="0"/>
              </a:rPr>
              <a:t>إذا الإبلاغ ضروريًا</a:t>
            </a:r>
          </a:p>
          <a:p>
            <a:pPr algn="r" rtl="1" eaLnBrk="1" hangingPunct="1">
              <a:buFont typeface="Wingdings" pitchFamily="2" charset="2"/>
              <a:buChar char="ü"/>
            </a:pPr>
            <a:r>
              <a:rPr lang="ar-EG" dirty="0" smtClean="0">
                <a:solidFill>
                  <a:srgbClr val="000000"/>
                </a:solidFill>
                <a:sym typeface="Calibri" pitchFamily="34" charset="0"/>
              </a:rPr>
              <a:t>الوكالة/الشخص الذي ستقوم بإبلاغه</a:t>
            </a:r>
          </a:p>
          <a:p>
            <a:pPr algn="r" rtl="1" eaLnBrk="1" hangingPunct="1">
              <a:buFont typeface="Wingdings" pitchFamily="2" charset="2"/>
              <a:buChar char="ü"/>
            </a:pPr>
            <a:r>
              <a:rPr lang="ar-EG" dirty="0" smtClean="0">
                <a:solidFill>
                  <a:srgbClr val="000000"/>
                </a:solidFill>
                <a:sym typeface="Calibri" pitchFamily="34" charset="0"/>
              </a:rPr>
              <a:t>المعلومات المحددة التي سيتم إبلاغها.</a:t>
            </a:r>
          </a:p>
          <a:p>
            <a:pPr algn="r" rtl="1" eaLnBrk="1" hangingPunct="1">
              <a:buFont typeface="Wingdings" pitchFamily="2" charset="2"/>
              <a:buChar char="ü"/>
            </a:pPr>
            <a:r>
              <a:rPr lang="ar-EG" dirty="0" smtClean="0">
                <a:solidFill>
                  <a:srgbClr val="000000"/>
                </a:solidFill>
                <a:sym typeface="Calibri" pitchFamily="34" charset="0"/>
              </a:rPr>
              <a:t>كيف سيتم الإبلاغ عنها(كتابيًا، شفهيًا، وما إلى ذلك).</a:t>
            </a:r>
          </a:p>
          <a:p>
            <a:pPr algn="r" rtl="1" eaLnBrk="1" hangingPunct="1">
              <a:buFont typeface="Wingdings" pitchFamily="2" charset="2"/>
              <a:buChar char="ü"/>
            </a:pPr>
            <a:r>
              <a:rPr lang="ar-EG" dirty="0" smtClean="0">
                <a:solidFill>
                  <a:srgbClr val="000000"/>
                </a:solidFill>
                <a:sym typeface="Calibri" pitchFamily="34" charset="0"/>
              </a:rPr>
              <a:t>النتيجة المحتملة وحقوق الطفل والأسرة. </a:t>
            </a:r>
          </a:p>
          <a:p>
            <a:pPr algn="r" rtl="1" eaLnBrk="1" hangingPunct="1">
              <a:buSzPct val="100000"/>
            </a:pPr>
            <a:r>
              <a:rPr lang="ar-EG" dirty="0" smtClean="0">
                <a:solidFill>
                  <a:srgbClr val="000000"/>
                </a:solidFill>
                <a:sym typeface="Calibri" pitchFamily="34" charset="0"/>
              </a:rPr>
              <a:t> </a:t>
            </a:r>
          </a:p>
          <a:p>
            <a:pPr marL="0" indent="0" algn="r" rtl="1" eaLnBrk="1" hangingPunct="1">
              <a:buSzPct val="100000"/>
            </a:pPr>
            <a:r>
              <a:rPr lang="ar-EG" dirty="0" smtClean="0">
                <a:solidFill>
                  <a:srgbClr val="000000"/>
                </a:solidFill>
                <a:sym typeface="Calibri" pitchFamily="34" charset="0"/>
              </a:rPr>
              <a:t>يجب على الأطفال والأسر المساعدة في تحديد كيفية التعامل مع الإبلاغ الإلزامي بأكثر الطرق أماناً وسرية </a:t>
            </a:r>
          </a:p>
          <a:p>
            <a:pPr algn="ctr" rtl="1" eaLnBrk="1" hangingPunct="1">
              <a:buSzPct val="100000"/>
            </a:pPr>
            <a:endParaRPr lang="ar-EG" sz="1100" dirty="0" smtClean="0">
              <a:solidFill>
                <a:srgbClr val="000000"/>
              </a:solidFill>
              <a:sym typeface="Calibri" pitchFamily="34" charset="0"/>
            </a:endParaRPr>
          </a:p>
          <a:p>
            <a:pPr algn="ctr" rtl="1" eaLnBrk="1" hangingPunct="1">
              <a:buSzPct val="100000"/>
            </a:pPr>
            <a:r>
              <a:rPr lang="ar-EG" sz="1800" b="1" i="1" dirty="0" smtClean="0">
                <a:solidFill>
                  <a:srgbClr val="000000"/>
                </a:solidFill>
                <a:sym typeface="Calibri" pitchFamily="34" charset="0"/>
              </a:rPr>
              <a:t> </a:t>
            </a:r>
            <a:r>
              <a:rPr lang="ar-EG" sz="1800" dirty="0" smtClean="0">
                <a:solidFill>
                  <a:srgbClr val="000000"/>
                </a:solidFill>
                <a:sym typeface="Calibri" pitchFamily="34" charset="0"/>
              </a:rPr>
              <a:t>رعاية الأطفال الناجين</a:t>
            </a:r>
          </a:p>
        </p:txBody>
      </p:sp>
    </p:spTree>
    <p:extLst>
      <p:ext uri="{BB962C8B-B14F-4D97-AF65-F5344CB8AC3E}">
        <p14:creationId xmlns:p14="http://schemas.microsoft.com/office/powerpoint/2010/main" val="23162301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نقاط التعلم الرئيسية </a:t>
            </a:r>
          </a:p>
        </p:txBody>
      </p:sp>
      <p:sp>
        <p:nvSpPr>
          <p:cNvPr id="46083" name="Content Placeholder 2"/>
          <p:cNvSpPr>
            <a:spLocks noGrp="1"/>
          </p:cNvSpPr>
          <p:nvPr>
            <p:ph idx="1"/>
          </p:nvPr>
        </p:nvSpPr>
        <p:spPr>
          <a:xfrm>
            <a:off x="899592" y="1700213"/>
            <a:ext cx="7921179" cy="4392612"/>
          </a:xfrm>
        </p:spPr>
        <p:txBody>
          <a:bodyPr/>
          <a:lstStyle/>
          <a:p>
            <a:pPr algn="r" rtl="1" eaLnBrk="1" hangingPunct="1">
              <a:buFontTx/>
              <a:buChar char="•"/>
            </a:pPr>
            <a:endParaRPr lang="ar-EG" b="1" dirty="0" smtClean="0">
              <a:sym typeface="Calibri" pitchFamily="34" charset="0"/>
            </a:endParaRPr>
          </a:p>
          <a:p>
            <a:pPr algn="r" rtl="1" eaLnBrk="1" hangingPunct="1">
              <a:buFontTx/>
              <a:buChar char="•"/>
            </a:pPr>
            <a:r>
              <a:rPr lang="ar-EG" b="1" dirty="0" smtClean="0">
                <a:sym typeface="Calibri" pitchFamily="34" charset="0"/>
              </a:rPr>
              <a:t>فهم</a:t>
            </a:r>
            <a:r>
              <a:rPr lang="ar-EG" dirty="0" smtClean="0">
                <a:sym typeface="Calibri" pitchFamily="34" charset="0"/>
              </a:rPr>
              <a:t> قوانين/مبادئ الإبلاغ الإلزامي في السياق الخاص بك.</a:t>
            </a:r>
          </a:p>
          <a:p>
            <a:pPr algn="r" rtl="1" eaLnBrk="1" hangingPunct="1">
              <a:buFontTx/>
              <a:buChar char="•"/>
            </a:pPr>
            <a:endParaRPr lang="ar-EG" dirty="0" smtClean="0">
              <a:sym typeface="Calibri" pitchFamily="34" charset="0"/>
            </a:endParaRPr>
          </a:p>
          <a:p>
            <a:pPr algn="r" rtl="1" eaLnBrk="1" hangingPunct="1">
              <a:buFontTx/>
              <a:buChar char="•"/>
            </a:pPr>
            <a:r>
              <a:rPr lang="ar-EG" dirty="0" smtClean="0">
                <a:sym typeface="Calibri" pitchFamily="34" charset="0"/>
              </a:rPr>
              <a:t>تحليل معايير معينة بهدف </a:t>
            </a:r>
            <a:r>
              <a:rPr lang="ar-EG" b="1" dirty="0" smtClean="0">
                <a:sym typeface="Calibri" pitchFamily="34" charset="0"/>
              </a:rPr>
              <a:t>تحديد</a:t>
            </a:r>
            <a:r>
              <a:rPr lang="ar-EG" dirty="0" smtClean="0">
                <a:sym typeface="Calibri" pitchFamily="34" charset="0"/>
              </a:rPr>
              <a:t> ما إذا كان الإبلاغ </a:t>
            </a:r>
            <a:r>
              <a:rPr lang="ar-EG" b="1" dirty="0" smtClean="0">
                <a:sym typeface="Calibri" pitchFamily="34" charset="0"/>
              </a:rPr>
              <a:t>هو المصلحة </a:t>
            </a:r>
            <a:r>
              <a:rPr lang="ar-EG" b="1" dirty="0" smtClean="0">
                <a:sym typeface="Calibri" pitchFamily="34" charset="0"/>
              </a:rPr>
              <a:t/>
            </a:r>
            <a:br>
              <a:rPr lang="ar-EG" b="1" dirty="0" smtClean="0">
                <a:sym typeface="Calibri" pitchFamily="34" charset="0"/>
              </a:rPr>
            </a:br>
            <a:r>
              <a:rPr lang="ar-EG" b="1" dirty="0" smtClean="0">
                <a:sym typeface="Calibri" pitchFamily="34" charset="0"/>
              </a:rPr>
              <a:t>الفضلى </a:t>
            </a:r>
            <a:r>
              <a:rPr lang="ar-EG" b="1" dirty="0" smtClean="0">
                <a:sym typeface="Calibri" pitchFamily="34" charset="0"/>
              </a:rPr>
              <a:t>للطفل أم لا.</a:t>
            </a:r>
          </a:p>
          <a:p>
            <a:pPr algn="r" rtl="1" eaLnBrk="1" hangingPunct="1">
              <a:buFontTx/>
              <a:buChar char="•"/>
            </a:pPr>
            <a:endParaRPr lang="ar-EG" b="1" dirty="0" smtClean="0">
              <a:sym typeface="Calibri" pitchFamily="34" charset="0"/>
            </a:endParaRPr>
          </a:p>
          <a:p>
            <a:pPr algn="r" rtl="1" eaLnBrk="1" hangingPunct="1">
              <a:buFontTx/>
              <a:buChar char="•"/>
            </a:pPr>
            <a:r>
              <a:rPr lang="ar-EG" dirty="0" smtClean="0">
                <a:sym typeface="Calibri" pitchFamily="34" charset="0"/>
              </a:rPr>
              <a:t>توثيق وإبلاغ هذه المعلومات للمشرفين.</a:t>
            </a:r>
          </a:p>
          <a:p>
            <a:pPr algn="r" rtl="1" eaLnBrk="1" hangingPunct="1">
              <a:buFontTx/>
              <a:buChar char="•"/>
            </a:pPr>
            <a:endParaRPr lang="ar-EG" dirty="0" smtClean="0">
              <a:sym typeface="Calibri" pitchFamily="34" charset="0"/>
            </a:endParaRPr>
          </a:p>
          <a:p>
            <a:pPr algn="r" rtl="1" eaLnBrk="1" hangingPunct="1">
              <a:buFontTx/>
              <a:buChar char="•"/>
            </a:pPr>
            <a:r>
              <a:rPr lang="ar-EG" b="1" dirty="0" smtClean="0">
                <a:sym typeface="Calibri" pitchFamily="34" charset="0"/>
              </a:rPr>
              <a:t>شرح</a:t>
            </a:r>
            <a:r>
              <a:rPr lang="ar-EG" dirty="0" smtClean="0">
                <a:sym typeface="Calibri" pitchFamily="34" charset="0"/>
              </a:rPr>
              <a:t> متطلبات الإبلاغ الإلزامي للطفل/الأسرة.</a:t>
            </a:r>
          </a:p>
          <a:p>
            <a:pPr algn="ctr" rtl="1" eaLnBrk="1" hangingPunct="1">
              <a:buSzPct val="100000"/>
            </a:pPr>
            <a:endParaRPr lang="ar-EG" sz="3600" dirty="0" smtClean="0">
              <a:sym typeface="Calibri" pitchFamily="34" charset="0"/>
            </a:endParaRPr>
          </a:p>
          <a:p>
            <a:pPr algn="ctr" rtl="1" eaLnBrk="1" hangingPunct="1">
              <a:buSzPct val="100000"/>
            </a:pPr>
            <a:r>
              <a:rPr lang="ar-EG" sz="1800" dirty="0" smtClean="0">
                <a:sym typeface="Calibri" pitchFamily="34" charset="0"/>
              </a:rPr>
              <a:t>رعاية الأطفال الناجين</a:t>
            </a:r>
          </a:p>
        </p:txBody>
      </p:sp>
    </p:spTree>
    <p:extLst>
      <p:ext uri="{BB962C8B-B14F-4D97-AF65-F5344CB8AC3E}">
        <p14:creationId xmlns:p14="http://schemas.microsoft.com/office/powerpoint/2010/main" val="23113386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5018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220503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816329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116013" y="836613"/>
            <a:ext cx="7712476" cy="720725"/>
          </a:xfrm>
        </p:spPr>
        <p:txBody>
          <a:bodyPr/>
          <a:lstStyle/>
          <a:p>
            <a:pPr algn="r" rtl="1" eaLnBrk="1" hangingPunct="1">
              <a:buSzPct val="100000"/>
            </a:pPr>
            <a:r>
              <a:rPr lang="ar-EG" b="1" smtClean="0">
                <a:solidFill>
                  <a:schemeClr val="tx1"/>
                </a:solidFill>
                <a:sym typeface="Calibri" pitchFamily="34" charset="0"/>
              </a:rPr>
              <a:t>هدف الوحدة و نتائج التعلم</a:t>
            </a:r>
          </a:p>
        </p:txBody>
      </p:sp>
      <p:sp>
        <p:nvSpPr>
          <p:cNvPr id="3075" name="Content Placeholder 2"/>
          <p:cNvSpPr>
            <a:spLocks noGrp="1"/>
          </p:cNvSpPr>
          <p:nvPr>
            <p:ph idx="1"/>
          </p:nvPr>
        </p:nvSpPr>
        <p:spPr>
          <a:xfrm>
            <a:off x="611560" y="1700213"/>
            <a:ext cx="8209732" cy="4392612"/>
          </a:xfrm>
        </p:spPr>
        <p:txBody>
          <a:bodyPr/>
          <a:lstStyle/>
          <a:p>
            <a:pPr marL="792000" indent="-792000" algn="r" rtl="1" eaLnBrk="1" hangingPunct="1">
              <a:buSzPct val="100000"/>
            </a:pPr>
            <a:r>
              <a:rPr lang="ar-EG" b="1" dirty="0" smtClean="0">
                <a:sym typeface="Calibri" pitchFamily="34" charset="0"/>
              </a:rPr>
              <a:t>الهدف: </a:t>
            </a:r>
            <a:r>
              <a:rPr lang="ar-EG" dirty="0" smtClean="0">
                <a:sym typeface="Calibri" pitchFamily="34" charset="0"/>
              </a:rPr>
              <a:t>مشاركة مبادئ إدارة الحالات وتشجيع المشاركين على توقع التحديات المحتملة وتطبيقها أثناء عملهم على الحالات.</a:t>
            </a:r>
          </a:p>
          <a:p>
            <a:pPr algn="r" rtl="1" eaLnBrk="1" hangingPunct="1">
              <a:buSzPct val="100000"/>
            </a:pPr>
            <a:endParaRPr lang="ar-EG" dirty="0" smtClean="0">
              <a:sym typeface="Calibri" pitchFamily="34" charset="0"/>
            </a:endParaRPr>
          </a:p>
          <a:p>
            <a:pPr algn="r" rtl="1" eaLnBrk="1" hangingPunct="1">
              <a:buSzPct val="100000"/>
            </a:pPr>
            <a:r>
              <a:rPr lang="ar-EG" b="1" dirty="0" smtClean="0">
                <a:sym typeface="Calibri" pitchFamily="34" charset="0"/>
              </a:rPr>
              <a:t>نتائج التعلم:</a:t>
            </a:r>
          </a:p>
          <a:p>
            <a:pPr algn="r" rtl="1" eaLnBrk="1" hangingPunct="1">
              <a:buFontTx/>
              <a:buChar char="•"/>
            </a:pPr>
            <a:r>
              <a:rPr lang="ar-EG" dirty="0" smtClean="0">
                <a:sym typeface="Calibri" pitchFamily="34" charset="0"/>
              </a:rPr>
              <a:t>وصف المبادئ الواردة في المبادئ التوجيهية لإدارة الحالات.</a:t>
            </a:r>
          </a:p>
          <a:p>
            <a:pPr algn="r" rtl="1" eaLnBrk="1" hangingPunct="1">
              <a:buFontTx/>
              <a:buChar char="•"/>
            </a:pPr>
            <a:r>
              <a:rPr lang="ar-EG" dirty="0" smtClean="0">
                <a:sym typeface="Calibri" pitchFamily="34" charset="0"/>
              </a:rPr>
              <a:t>تطبيق المبادئ على الحالات ذات الصلة في مكان عملك.</a:t>
            </a:r>
          </a:p>
          <a:p>
            <a:pPr algn="r" rtl="1" eaLnBrk="1" hangingPunct="1">
              <a:buFontTx/>
              <a:buChar char="•"/>
            </a:pPr>
            <a:r>
              <a:rPr lang="ar-EG" i="1" dirty="0" smtClean="0">
                <a:sym typeface="Calibri" pitchFamily="34" charset="0"/>
              </a:rPr>
              <a:t>ملائمة ممارسات إدارة الحالات مع التقيد بمبادئ إدارة الحالات عندما يكون الإبلاغ الإلزامي قيد التنفيذ.</a:t>
            </a:r>
          </a:p>
          <a:p>
            <a:pPr algn="r" rtl="1" eaLnBrk="1" hangingPunct="1">
              <a:buFontTx/>
              <a:buChar char="•"/>
            </a:pPr>
            <a:r>
              <a:rPr lang="ar-EG" dirty="0" smtClean="0">
                <a:sym typeface="Calibri" pitchFamily="34" charset="0"/>
              </a:rPr>
              <a:t>وصف الغرض من بروتوكول حماية البيانات ومحتوياته. </a:t>
            </a:r>
          </a:p>
          <a:p>
            <a:pPr algn="r" rtl="1" eaLnBrk="1" hangingPunct="1">
              <a:buFontTx/>
              <a:buChar char="•"/>
            </a:pPr>
            <a:r>
              <a:rPr lang="ar-EG" dirty="0" smtClean="0">
                <a:sym typeface="Calibri" pitchFamily="34" charset="0"/>
              </a:rPr>
              <a:t>معرفة المعايير الدنيا لإدارة المعلومات والسبل العملية لتنفيذها.</a:t>
            </a:r>
          </a:p>
        </p:txBody>
      </p:sp>
    </p:spTree>
    <p:extLst>
      <p:ext uri="{BB962C8B-B14F-4D97-AF65-F5344CB8AC3E}">
        <p14:creationId xmlns:p14="http://schemas.microsoft.com/office/powerpoint/2010/main" val="24689639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043608" y="836613"/>
            <a:ext cx="7777163" cy="720725"/>
          </a:xfrm>
        </p:spPr>
        <p:txBody>
          <a:bodyPr/>
          <a:lstStyle/>
          <a:p>
            <a:pPr marL="342900" indent="-342900" algn="r" rtl="1" eaLnBrk="1" hangingPunct="1"/>
            <a:r>
              <a:rPr lang="ar-EG" sz="2800" b="1" smtClean="0">
                <a:solidFill>
                  <a:schemeClr val="tx1"/>
                </a:solidFill>
                <a:sym typeface="Calibri" pitchFamily="34" charset="0"/>
              </a:rPr>
              <a:t>مبادئ إدارة المعلومات </a:t>
            </a:r>
          </a:p>
        </p:txBody>
      </p:sp>
      <p:sp>
        <p:nvSpPr>
          <p:cNvPr id="6147" name="Content Placeholder 2"/>
          <p:cNvSpPr>
            <a:spLocks noGrp="1"/>
          </p:cNvSpPr>
          <p:nvPr>
            <p:ph idx="1"/>
          </p:nvPr>
        </p:nvSpPr>
        <p:spPr>
          <a:xfrm>
            <a:off x="1043608" y="1700213"/>
            <a:ext cx="7777163" cy="4392612"/>
          </a:xfrm>
        </p:spPr>
        <p:txBody>
          <a:bodyPr/>
          <a:lstStyle/>
          <a:p>
            <a:pPr marL="457200" lvl="1" indent="0" algn="r" rtl="1" eaLnBrk="1" hangingPunct="1">
              <a:buFontTx/>
              <a:buNone/>
            </a:pPr>
            <a:endParaRPr lang="ar-EG" sz="2800" dirty="0" smtClean="0">
              <a:sym typeface="Calibri" pitchFamily="34" charset="0"/>
            </a:endParaRPr>
          </a:p>
          <a:p>
            <a:pPr marL="457200" lvl="1" indent="0" algn="r" rtl="1" eaLnBrk="1" hangingPunct="1">
              <a:buFontTx/>
              <a:buNone/>
            </a:pPr>
            <a:endParaRPr lang="ar-EG" sz="2800" dirty="0" smtClean="0">
              <a:sym typeface="Calibri" pitchFamily="34" charset="0"/>
            </a:endParaRPr>
          </a:p>
          <a:p>
            <a:pPr marL="457200" lvl="1" indent="-342000" algn="r" rtl="1" eaLnBrk="1" hangingPunct="1">
              <a:buFont typeface="Arial" pitchFamily="34" charset="0"/>
              <a:buChar char="•"/>
            </a:pPr>
            <a:r>
              <a:rPr lang="ar-EG" sz="2800" dirty="0" smtClean="0">
                <a:sym typeface="Calibri" pitchFamily="34" charset="0"/>
              </a:rPr>
              <a:t>طلب الحصول على موافقة و/أو مصادقة مستنيرة</a:t>
            </a:r>
          </a:p>
          <a:p>
            <a:pPr marL="457200" lvl="1" indent="-342000" algn="r" rtl="1" eaLnBrk="1" hangingPunct="1">
              <a:buFontTx/>
              <a:buNone/>
            </a:pPr>
            <a:endParaRPr lang="ar-EG" sz="2800" dirty="0" smtClean="0">
              <a:sym typeface="Calibri" pitchFamily="34" charset="0"/>
            </a:endParaRPr>
          </a:p>
          <a:p>
            <a:pPr marL="457200" lvl="1" indent="-342000" algn="r" rtl="1" eaLnBrk="1" hangingPunct="1">
              <a:buFont typeface="Arial" pitchFamily="34" charset="0"/>
              <a:buChar char="•"/>
            </a:pPr>
            <a:r>
              <a:rPr lang="ar-EG" sz="2800" dirty="0" smtClean="0">
                <a:sym typeface="Calibri" pitchFamily="34" charset="0"/>
              </a:rPr>
              <a:t>احترام السرية</a:t>
            </a:r>
          </a:p>
          <a:p>
            <a:pPr marL="457200" lvl="1" indent="-342000" algn="r" rtl="1" eaLnBrk="1" hangingPunct="1">
              <a:buFont typeface="Arial" pitchFamily="34" charset="0"/>
              <a:buChar char="•"/>
            </a:pPr>
            <a:endParaRPr lang="ar-EG" sz="2800" dirty="0" smtClean="0">
              <a:sym typeface="Calibri" pitchFamily="34" charset="0"/>
            </a:endParaRPr>
          </a:p>
          <a:p>
            <a:pPr marL="457200" lvl="1" indent="-342000" algn="r" rtl="1" eaLnBrk="1" hangingPunct="1">
              <a:buFont typeface="Arial" pitchFamily="34" charset="0"/>
              <a:buChar char="•"/>
            </a:pPr>
            <a:r>
              <a:rPr lang="ar-EG" sz="2800" dirty="0" smtClean="0">
                <a:sym typeface="Calibri" pitchFamily="34" charset="0"/>
              </a:rPr>
              <a:t>مراعاة قوانين وسياسات الإبلاغ الإلزامي </a:t>
            </a:r>
          </a:p>
          <a:p>
            <a:pPr algn="r" rtl="1" eaLnBrk="1" hangingPunct="1"/>
            <a:endParaRPr lang="ar-EG" sz="2800" dirty="0" smtClean="0">
              <a:sym typeface="Calibri" pitchFamily="34" charset="0"/>
            </a:endParaRPr>
          </a:p>
        </p:txBody>
      </p:sp>
    </p:spTree>
    <p:extLst>
      <p:ext uri="{BB962C8B-B14F-4D97-AF65-F5344CB8AC3E}">
        <p14:creationId xmlns:p14="http://schemas.microsoft.com/office/powerpoint/2010/main" val="1951524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581525"/>
            <a:ext cx="4316413" cy="719683"/>
          </a:xfrm>
        </p:spPr>
        <p:txBody>
          <a:bodyPr/>
          <a:lstStyle/>
          <a:p>
            <a:pPr algn="r" rtl="1" eaLnBrk="1" hangingPunct="1">
              <a:buSzPct val="100000"/>
            </a:pPr>
            <a:r>
              <a:rPr lang="ar-EG" cap="none" dirty="0" smtClean="0">
                <a:solidFill>
                  <a:srgbClr val="000000"/>
                </a:solidFill>
                <a:sym typeface="Calibri" pitchFamily="34" charset="0"/>
              </a:rPr>
              <a:t>التمرين </a:t>
            </a:r>
            <a:r>
              <a:rPr lang="ar-EG" cap="none" dirty="0" smtClean="0">
                <a:solidFill>
                  <a:srgbClr val="000000"/>
                </a:solidFill>
                <a:sym typeface="Calibri" pitchFamily="34" charset="0"/>
              </a:rPr>
              <a:t>2</a:t>
            </a:r>
            <a:endParaRPr lang="ar-EG" cap="none" dirty="0" smtClean="0">
              <a:solidFill>
                <a:srgbClr val="000000"/>
              </a:solidFill>
              <a:sym typeface="Calibri" pitchFamily="34" charset="0"/>
            </a:endParaRPr>
          </a:p>
        </p:txBody>
      </p:sp>
      <p:sp>
        <p:nvSpPr>
          <p:cNvPr id="7171" name="Text Placeholder 2"/>
          <p:cNvSpPr>
            <a:spLocks noGrp="1"/>
          </p:cNvSpPr>
          <p:nvPr>
            <p:ph type="body" idx="1"/>
          </p:nvPr>
        </p:nvSpPr>
        <p:spPr>
          <a:xfrm>
            <a:off x="467544" y="2006600"/>
            <a:ext cx="4138613" cy="1500188"/>
          </a:xfrm>
        </p:spPr>
        <p:txBody>
          <a:bodyPr/>
          <a:lstStyle/>
          <a:p>
            <a:pPr algn="r" rtl="1" eaLnBrk="1" hangingPunct="1"/>
            <a:r>
              <a:rPr lang="ar-EG" sz="3600" b="1" dirty="0" smtClean="0">
                <a:solidFill>
                  <a:srgbClr val="000000"/>
                </a:solidFill>
                <a:sym typeface="Calibri" pitchFamily="34" charset="0"/>
              </a:rPr>
              <a:t>التأمل المبدئي </a:t>
            </a:r>
            <a:r>
              <a:rPr lang="ar-EG" sz="3600" b="1" dirty="0" smtClean="0">
                <a:solidFill>
                  <a:srgbClr val="000000"/>
                </a:solidFill>
                <a:sym typeface="Calibri" pitchFamily="34" charset="0"/>
              </a:rPr>
              <a:t/>
            </a:r>
            <a:br>
              <a:rPr lang="ar-EG" sz="3600" b="1" dirty="0" smtClean="0">
                <a:solidFill>
                  <a:srgbClr val="000000"/>
                </a:solidFill>
                <a:sym typeface="Calibri" pitchFamily="34" charset="0"/>
              </a:rPr>
            </a:br>
            <a:r>
              <a:rPr lang="ar-EG" sz="3600" b="1" dirty="0" smtClean="0">
                <a:solidFill>
                  <a:srgbClr val="000000"/>
                </a:solidFill>
                <a:sym typeface="Calibri" pitchFamily="34" charset="0"/>
              </a:rPr>
              <a:t>وشرح </a:t>
            </a:r>
            <a:r>
              <a:rPr lang="ar-EG" sz="3600" b="1" dirty="0" smtClean="0">
                <a:solidFill>
                  <a:srgbClr val="000000"/>
                </a:solidFill>
                <a:sym typeface="Calibri" pitchFamily="34" charset="0"/>
              </a:rPr>
              <a:t>المبادئ</a:t>
            </a:r>
          </a:p>
        </p:txBody>
      </p:sp>
      <p:pic>
        <p:nvPicPr>
          <p:cNvPr id="717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916113"/>
            <a:ext cx="3170237"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78580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116012" y="836613"/>
            <a:ext cx="7712007" cy="720725"/>
          </a:xfrm>
        </p:spPr>
        <p:txBody>
          <a:bodyPr/>
          <a:lstStyle/>
          <a:p>
            <a:pPr algn="r" rtl="1" eaLnBrk="1" hangingPunct="1">
              <a:buSzPct val="100000"/>
            </a:pPr>
            <a:r>
              <a:rPr lang="ar-EG" b="1" dirty="0" smtClean="0">
                <a:solidFill>
                  <a:srgbClr val="000000"/>
                </a:solidFill>
                <a:sym typeface="Calibri" pitchFamily="34" charset="0"/>
              </a:rPr>
              <a:t>مهام العمل الجماعي الخاص بالتأمل المبدئي </a:t>
            </a:r>
          </a:p>
        </p:txBody>
      </p:sp>
      <p:sp>
        <p:nvSpPr>
          <p:cNvPr id="8195" name="Content Placeholder 2"/>
          <p:cNvSpPr>
            <a:spLocks noGrp="1"/>
          </p:cNvSpPr>
          <p:nvPr>
            <p:ph idx="1"/>
          </p:nvPr>
        </p:nvSpPr>
        <p:spPr>
          <a:xfrm>
            <a:off x="250825" y="1700213"/>
            <a:ext cx="8569946" cy="4392612"/>
          </a:xfrm>
        </p:spPr>
        <p:txBody>
          <a:bodyPr/>
          <a:lstStyle/>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dirty="0" smtClean="0">
                <a:solidFill>
                  <a:srgbClr val="000000"/>
                </a:solidFill>
                <a:sym typeface="Calibri" pitchFamily="34" charset="0"/>
              </a:rPr>
              <a:t>من الضروري أن تُكمل كل مجموعة المهام التالية. </a:t>
            </a:r>
          </a:p>
          <a:p>
            <a:pPr algn="r" rtl="1" eaLnBrk="1" hangingPunct="1">
              <a:buSzPct val="100000"/>
            </a:pPr>
            <a:r>
              <a:rPr lang="ar-EG" dirty="0" smtClean="0">
                <a:solidFill>
                  <a:srgbClr val="000000"/>
                </a:solidFill>
                <a:sym typeface="Calibri" pitchFamily="34" charset="0"/>
              </a:rPr>
              <a:t> </a:t>
            </a:r>
          </a:p>
          <a:p>
            <a:pPr algn="r" rtl="1" eaLnBrk="1" hangingPunct="1">
              <a:buSzPct val="100000"/>
            </a:pPr>
            <a:r>
              <a:rPr lang="ar-EG" dirty="0" smtClean="0">
                <a:solidFill>
                  <a:srgbClr val="000000"/>
                </a:solidFill>
                <a:sym typeface="Calibri" pitchFamily="34" charset="0"/>
              </a:rPr>
              <a:t>1-</a:t>
            </a:r>
            <a:r>
              <a:rPr lang="ar-EG" b="1" dirty="0" smtClean="0">
                <a:solidFill>
                  <a:srgbClr val="000000"/>
                </a:solidFill>
                <a:sym typeface="Calibri" pitchFamily="34" charset="0"/>
              </a:rPr>
              <a:t> إعداد عرضًا تقديميًا</a:t>
            </a:r>
            <a:r>
              <a:rPr lang="ar-EG" dirty="0" smtClean="0">
                <a:solidFill>
                  <a:srgbClr val="000000"/>
                </a:solidFill>
                <a:sym typeface="Calibri" pitchFamily="34" charset="0"/>
              </a:rPr>
              <a:t> لتوضيح ما تنص عليه المبادئ التوجيهية لإدارة الحالة بشأن المبادئ الخاصة بالمجموعة الأوسع نطاقًا.</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dirty="0" smtClean="0">
                <a:solidFill>
                  <a:srgbClr val="000000"/>
                </a:solidFill>
                <a:sym typeface="Calibri" pitchFamily="34" charset="0"/>
              </a:rPr>
              <a:t>2- </a:t>
            </a:r>
            <a:r>
              <a:rPr lang="ar-EG" b="1" dirty="0" smtClean="0">
                <a:solidFill>
                  <a:srgbClr val="000000"/>
                </a:solidFill>
                <a:sym typeface="Calibri" pitchFamily="34" charset="0"/>
              </a:rPr>
              <a:t>تقديم مثالاً أو مثالين </a:t>
            </a:r>
            <a:r>
              <a:rPr lang="ar-EG" dirty="0" smtClean="0">
                <a:solidFill>
                  <a:srgbClr val="000000"/>
                </a:solidFill>
                <a:sym typeface="Calibri" pitchFamily="34" charset="0"/>
              </a:rPr>
              <a:t>على النجاحات/التحديات بشأن تنفيذ المبدأ أثناء دراسة الحالة </a:t>
            </a:r>
            <a:r>
              <a:rPr lang="ar-EG" i="1" dirty="0" smtClean="0">
                <a:solidFill>
                  <a:srgbClr val="000000"/>
                </a:solidFill>
                <a:sym typeface="Calibri" pitchFamily="34" charset="0"/>
              </a:rPr>
              <a:t>(‏يُفضل أن تكون مستمدة من تجاربك/المكان الذي تعمل فيه). </a:t>
            </a:r>
          </a:p>
        </p:txBody>
      </p:sp>
    </p:spTree>
    <p:extLst>
      <p:ext uri="{BB962C8B-B14F-4D97-AF65-F5344CB8AC3E}">
        <p14:creationId xmlns:p14="http://schemas.microsoft.com/office/powerpoint/2010/main" val="11805904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مجموعات التفكير المبدأي</a:t>
            </a:r>
          </a:p>
        </p:txBody>
      </p:sp>
      <p:sp>
        <p:nvSpPr>
          <p:cNvPr id="9219" name="Content Placeholder 2"/>
          <p:cNvSpPr>
            <a:spLocks noGrp="1"/>
          </p:cNvSpPr>
          <p:nvPr>
            <p:ph idx="1"/>
          </p:nvPr>
        </p:nvSpPr>
        <p:spPr>
          <a:xfrm>
            <a:off x="1907704" y="1700213"/>
            <a:ext cx="6913067" cy="4392612"/>
          </a:xfrm>
        </p:spPr>
        <p:txBody>
          <a:bodyPr/>
          <a:lstStyle/>
          <a:p>
            <a:pPr marL="0" indent="0" algn="r" rtl="1" eaLnBrk="1" hangingPunct="1">
              <a:buSzPct val="100000"/>
            </a:pPr>
            <a:endParaRPr lang="ar-EG" b="1" dirty="0" smtClean="0">
              <a:solidFill>
                <a:srgbClr val="000000"/>
              </a:solidFill>
              <a:sym typeface="Calibri" pitchFamily="34" charset="0"/>
            </a:endParaRPr>
          </a:p>
          <a:p>
            <a:pPr marL="0" indent="0" algn="r" rtl="1" eaLnBrk="1" hangingPunct="1">
              <a:buSzPct val="100000"/>
            </a:pPr>
            <a:r>
              <a:rPr lang="ar-EG" b="1" dirty="0" smtClean="0">
                <a:solidFill>
                  <a:srgbClr val="000000"/>
                </a:solidFill>
                <a:sym typeface="Calibri" pitchFamily="34" charset="0"/>
              </a:rPr>
              <a:t>المجموعة 1: مصالح الطفل الفضلى </a:t>
            </a:r>
            <a:r>
              <a:rPr lang="ar-EG" dirty="0" smtClean="0">
                <a:solidFill>
                  <a:srgbClr val="000000"/>
                </a:solidFill>
                <a:sym typeface="Calibri" pitchFamily="34" charset="0"/>
              </a:rPr>
              <a:t>و</a:t>
            </a:r>
            <a:r>
              <a:rPr lang="ar-EG" b="1" dirty="0" smtClean="0">
                <a:solidFill>
                  <a:srgbClr val="000000"/>
                </a:solidFill>
                <a:sym typeface="Calibri" pitchFamily="34" charset="0"/>
              </a:rPr>
              <a:t>المشاركة الهادفة </a:t>
            </a:r>
          </a:p>
          <a:p>
            <a:pPr marL="0" indent="0" algn="r" rtl="1" eaLnBrk="1" hangingPunct="1">
              <a:buSzPct val="100000"/>
            </a:pPr>
            <a:endParaRPr lang="ar-EG" b="1" dirty="0" smtClean="0">
              <a:solidFill>
                <a:srgbClr val="000000"/>
              </a:solidFill>
              <a:sym typeface="Calibri" pitchFamily="34" charset="0"/>
            </a:endParaRPr>
          </a:p>
          <a:p>
            <a:pPr marL="0" indent="0" algn="r" rtl="1" eaLnBrk="1" hangingPunct="1">
              <a:buSzPct val="100000"/>
            </a:pPr>
            <a:r>
              <a:rPr lang="ar-EG" b="1" dirty="0" smtClean="0">
                <a:solidFill>
                  <a:srgbClr val="000000"/>
                </a:solidFill>
                <a:sym typeface="Calibri" pitchFamily="34" charset="0"/>
              </a:rPr>
              <a:t>المجموعة 2: العمل بأسلوب غير تمييزي </a:t>
            </a:r>
            <a:r>
              <a:rPr lang="ar-EG" dirty="0" smtClean="0">
                <a:solidFill>
                  <a:srgbClr val="000000"/>
                </a:solidFill>
                <a:sym typeface="Calibri" pitchFamily="34" charset="0"/>
              </a:rPr>
              <a:t>و</a:t>
            </a:r>
            <a:r>
              <a:rPr lang="ar-EG" b="1" dirty="0" smtClean="0">
                <a:solidFill>
                  <a:srgbClr val="000000"/>
                </a:solidFill>
                <a:sym typeface="Calibri" pitchFamily="34" charset="0"/>
              </a:rPr>
              <a:t>عدم الإيذاء</a:t>
            </a:r>
          </a:p>
          <a:p>
            <a:pPr marL="0" indent="0" algn="r" rtl="1" eaLnBrk="1" hangingPunct="1">
              <a:buSzPct val="100000"/>
            </a:pPr>
            <a:endParaRPr lang="ar-EG" b="1" dirty="0" smtClean="0">
              <a:solidFill>
                <a:srgbClr val="000000"/>
              </a:solidFill>
              <a:sym typeface="Calibri" pitchFamily="34" charset="0"/>
            </a:endParaRPr>
          </a:p>
          <a:p>
            <a:pPr marL="0" indent="0" algn="r" rtl="1" eaLnBrk="1" hangingPunct="1">
              <a:buSzPct val="100000"/>
            </a:pPr>
            <a:r>
              <a:rPr lang="ar-EG" b="1" dirty="0" smtClean="0">
                <a:solidFill>
                  <a:srgbClr val="000000"/>
                </a:solidFill>
                <a:sym typeface="Calibri" pitchFamily="34" charset="0"/>
              </a:rPr>
              <a:t>المجموعة 3: المساءلة </a:t>
            </a:r>
            <a:r>
              <a:rPr lang="ar-EG" dirty="0" smtClean="0">
                <a:solidFill>
                  <a:srgbClr val="000000"/>
                </a:solidFill>
                <a:sym typeface="Calibri" pitchFamily="34" charset="0"/>
              </a:rPr>
              <a:t>و</a:t>
            </a:r>
            <a:r>
              <a:rPr lang="ar-EG" b="1" dirty="0" smtClean="0">
                <a:solidFill>
                  <a:srgbClr val="000000"/>
                </a:solidFill>
                <a:sym typeface="Calibri" pitchFamily="34" charset="0"/>
              </a:rPr>
              <a:t>التنسيق والتعاون</a:t>
            </a:r>
          </a:p>
          <a:p>
            <a:pPr marL="0" indent="0" algn="r" rtl="1" eaLnBrk="1" hangingPunct="1">
              <a:buSzPct val="100000"/>
            </a:pPr>
            <a:endParaRPr lang="ar-EG" b="1" dirty="0" smtClean="0">
              <a:solidFill>
                <a:srgbClr val="000000"/>
              </a:solidFill>
              <a:sym typeface="Calibri" pitchFamily="34" charset="0"/>
            </a:endParaRPr>
          </a:p>
          <a:p>
            <a:pPr marL="0" indent="0" algn="r" rtl="1" eaLnBrk="1" hangingPunct="1">
              <a:buSzPct val="100000"/>
            </a:pPr>
            <a:r>
              <a:rPr lang="ar-EG" b="1" dirty="0" smtClean="0">
                <a:solidFill>
                  <a:srgbClr val="000000"/>
                </a:solidFill>
                <a:sym typeface="Calibri" pitchFamily="34" charset="0"/>
              </a:rPr>
              <a:t>المجموعة 4: العمل الأخلاقي والمسؤول </a:t>
            </a:r>
            <a:r>
              <a:rPr lang="ar-EG" dirty="0" smtClean="0">
                <a:solidFill>
                  <a:srgbClr val="000000"/>
                </a:solidFill>
                <a:sym typeface="Calibri" pitchFamily="34" charset="0"/>
              </a:rPr>
              <a:t>و</a:t>
            </a:r>
            <a:r>
              <a:rPr lang="ar-EG" b="1" dirty="0" smtClean="0">
                <a:solidFill>
                  <a:srgbClr val="000000"/>
                </a:solidFill>
                <a:sym typeface="Calibri" pitchFamily="34" charset="0"/>
              </a:rPr>
              <a:t>الحفاظ على الحدود المهنية ومعالجة تعارض المصالح</a:t>
            </a:r>
          </a:p>
          <a:p>
            <a:pPr marL="0" indent="0" algn="r" rtl="1" eaLnBrk="1" hangingPunct="1">
              <a:buSzPct val="100000"/>
            </a:pPr>
            <a:endParaRPr lang="ar-EG" b="1" dirty="0" smtClean="0">
              <a:solidFill>
                <a:srgbClr val="000000"/>
              </a:solidFill>
              <a:sym typeface="Calibri" pitchFamily="34" charset="0"/>
            </a:endParaRPr>
          </a:p>
        </p:txBody>
      </p:sp>
    </p:spTree>
    <p:extLst>
      <p:ext uri="{BB962C8B-B14F-4D97-AF65-F5344CB8AC3E}">
        <p14:creationId xmlns:p14="http://schemas.microsoft.com/office/powerpoint/2010/main" val="39658022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043558" y="836613"/>
            <a:ext cx="7777163" cy="720725"/>
          </a:xfrm>
        </p:spPr>
        <p:txBody>
          <a:bodyPr/>
          <a:lstStyle/>
          <a:p>
            <a:pPr algn="r" rtl="1" eaLnBrk="1" hangingPunct="1">
              <a:buSzPct val="100000"/>
            </a:pPr>
            <a:r>
              <a:rPr lang="ar-EG" b="1" dirty="0" smtClean="0">
                <a:solidFill>
                  <a:srgbClr val="000000"/>
                </a:solidFill>
                <a:sym typeface="Calibri" pitchFamily="34" charset="0"/>
              </a:rPr>
              <a:t>توضيح الدور الذي تلعبه المبادئ</a:t>
            </a:r>
          </a:p>
        </p:txBody>
      </p:sp>
      <p:sp>
        <p:nvSpPr>
          <p:cNvPr id="10243" name="Content Placeholder 2"/>
          <p:cNvSpPr>
            <a:spLocks noGrp="1"/>
          </p:cNvSpPr>
          <p:nvPr>
            <p:ph idx="1"/>
          </p:nvPr>
        </p:nvSpPr>
        <p:spPr>
          <a:xfrm>
            <a:off x="35496" y="1700213"/>
            <a:ext cx="8785225" cy="4392612"/>
          </a:xfrm>
        </p:spPr>
        <p:txBody>
          <a:bodyPr/>
          <a:lstStyle/>
          <a:p>
            <a:pPr algn="r" rtl="1" eaLnBrk="1" hangingPunct="1"/>
            <a:r>
              <a:rPr lang="ar-EG" dirty="0" smtClean="0">
                <a:solidFill>
                  <a:srgbClr val="000000"/>
                </a:solidFill>
                <a:sym typeface="Calibri" pitchFamily="34" charset="0"/>
              </a:rPr>
              <a:t>ممارسة توضح المبدأ في كلمات بسيطة</a:t>
            </a:r>
          </a:p>
          <a:p>
            <a:pPr algn="r" rtl="1" eaLnBrk="1" hangingPunct="1"/>
            <a:endParaRPr lang="ar-EG" dirty="0" smtClean="0">
              <a:solidFill>
                <a:srgbClr val="000000"/>
              </a:solidFill>
              <a:sym typeface="Calibri" pitchFamily="34" charset="0"/>
            </a:endParaRPr>
          </a:p>
          <a:p>
            <a:pPr algn="r" rtl="1" eaLnBrk="1" hangingPunct="1"/>
            <a:r>
              <a:rPr lang="ar-EG" dirty="0" smtClean="0">
                <a:solidFill>
                  <a:srgbClr val="000000"/>
                </a:solidFill>
                <a:sym typeface="Calibri" pitchFamily="34" charset="0"/>
              </a:rPr>
              <a:t>إلى </a:t>
            </a:r>
            <a:r>
              <a:rPr lang="ar-EG" b="1" dirty="0" smtClean="0">
                <a:solidFill>
                  <a:srgbClr val="000000"/>
                </a:solidFill>
                <a:sym typeface="Calibri" pitchFamily="34" charset="0"/>
              </a:rPr>
              <a:t>أحد</a:t>
            </a:r>
            <a:r>
              <a:rPr lang="ar-EG" dirty="0" smtClean="0">
                <a:solidFill>
                  <a:srgbClr val="000000"/>
                </a:solidFill>
                <a:sym typeface="Calibri" pitchFamily="34" charset="0"/>
              </a:rPr>
              <a:t> الأشخاص الرئيسيين التاليين من مكان عملك:</a:t>
            </a:r>
          </a:p>
          <a:p>
            <a:pPr algn="r" rtl="1" eaLnBrk="1" hangingPunct="1"/>
            <a:endParaRPr lang="ar-EG" dirty="0" smtClean="0">
              <a:solidFill>
                <a:srgbClr val="000000"/>
              </a:solidFill>
              <a:sym typeface="Calibri" pitchFamily="34" charset="0"/>
            </a:endParaRPr>
          </a:p>
          <a:p>
            <a:pPr marL="457200" lvl="1" indent="0" algn="r" rtl="1" eaLnBrk="1" hangingPunct="1">
              <a:buNone/>
            </a:pPr>
            <a:r>
              <a:rPr lang="ar-EG" b="1" dirty="0" smtClean="0">
                <a:solidFill>
                  <a:srgbClr val="000000"/>
                </a:solidFill>
                <a:sym typeface="Calibri" pitchFamily="34" charset="0"/>
              </a:rPr>
              <a:t>1- الطفل والأسرة</a:t>
            </a:r>
          </a:p>
          <a:p>
            <a:pPr marL="914400" lvl="1" indent="-457200" algn="r" rtl="1" eaLnBrk="1" hangingPunct="1">
              <a:buFont typeface="Calibri" pitchFamily="34" charset="0"/>
              <a:buAutoNum type="arabicPeriod"/>
            </a:pPr>
            <a:endParaRPr lang="ar-EG" b="1" dirty="0" smtClean="0">
              <a:solidFill>
                <a:srgbClr val="000000"/>
              </a:solidFill>
              <a:sym typeface="Calibri" pitchFamily="34" charset="0"/>
            </a:endParaRPr>
          </a:p>
          <a:p>
            <a:pPr marL="457200" lvl="1" indent="0" algn="r" rtl="1" eaLnBrk="1" hangingPunct="1">
              <a:buNone/>
            </a:pPr>
            <a:r>
              <a:rPr lang="ar-EG" b="1" dirty="0" smtClean="0">
                <a:solidFill>
                  <a:srgbClr val="000000"/>
                </a:solidFill>
                <a:sym typeface="Calibri" pitchFamily="34" charset="0"/>
              </a:rPr>
              <a:t>2- قائد المجتمع</a:t>
            </a:r>
          </a:p>
          <a:p>
            <a:pPr marL="914400" lvl="1" indent="-457200" algn="r" rtl="1" eaLnBrk="1" hangingPunct="1">
              <a:buFont typeface="Calibri" pitchFamily="34" charset="0"/>
              <a:buAutoNum type="arabicPeriod"/>
            </a:pPr>
            <a:endParaRPr lang="ar-EG" b="1" dirty="0" smtClean="0">
              <a:solidFill>
                <a:srgbClr val="000000"/>
              </a:solidFill>
              <a:sym typeface="Calibri" pitchFamily="34" charset="0"/>
            </a:endParaRPr>
          </a:p>
          <a:p>
            <a:pPr marL="457200" lvl="1" indent="0" algn="r" rtl="1" eaLnBrk="1" hangingPunct="1">
              <a:buNone/>
            </a:pPr>
            <a:r>
              <a:rPr lang="ar-EG" b="1" dirty="0" smtClean="0">
                <a:solidFill>
                  <a:srgbClr val="000000"/>
                </a:solidFill>
                <a:sym typeface="Calibri" pitchFamily="34" charset="0"/>
              </a:rPr>
              <a:t>3- المسؤول الحكومي </a:t>
            </a:r>
          </a:p>
        </p:txBody>
      </p:sp>
    </p:spTree>
    <p:extLst>
      <p:ext uri="{BB962C8B-B14F-4D97-AF65-F5344CB8AC3E}">
        <p14:creationId xmlns:p14="http://schemas.microsoft.com/office/powerpoint/2010/main" val="63608662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1499</TotalTime>
  <Words>1781</Words>
  <Application>Microsoft Office PowerPoint</Application>
  <PresentationFormat>On-screen Show (4:3)</PresentationFormat>
  <Paragraphs>378</Paragraphs>
  <Slides>49</Slides>
  <Notes>7</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Default Design</vt:lpstr>
      <vt:lpstr>مبادئ إدارة الحالات</vt:lpstr>
      <vt:lpstr>هدف الوحدة و نتائج التعلم</vt:lpstr>
      <vt:lpstr>التمرين 1</vt:lpstr>
      <vt:lpstr>مبادئ إدارة الحالات</vt:lpstr>
      <vt:lpstr>مبادئ إدارة المعلومات </vt:lpstr>
      <vt:lpstr>التمرين 2</vt:lpstr>
      <vt:lpstr>مهام العمل الجماعي الخاص بالتأمل المبدئي </vt:lpstr>
      <vt:lpstr>مجموعات التفكير المبدأي</vt:lpstr>
      <vt:lpstr>توضيح الدور الذي تلعبه المبادئ</vt:lpstr>
      <vt:lpstr>نقاط التعلم الرئيسية</vt:lpstr>
      <vt:lpstr>PowerPoint Presentation</vt:lpstr>
      <vt:lpstr>التمرين 3</vt:lpstr>
      <vt:lpstr>السير في المعرض الفني </vt:lpstr>
      <vt:lpstr>الموافقة المستنيرة</vt:lpstr>
      <vt:lpstr>المصادقة المستنيرة</vt:lpstr>
      <vt:lpstr>الموافقة/المصادقة المستنيرة</vt:lpstr>
      <vt:lpstr>الموافقة المستنيرة – النقطة الرئيسية</vt:lpstr>
      <vt:lpstr>السرية</vt:lpstr>
      <vt:lpstr>السرية</vt:lpstr>
      <vt:lpstr>الإبلاغ الإلزامي</vt:lpstr>
      <vt:lpstr>نقاط التعلم الرئيسية</vt:lpstr>
      <vt:lpstr>PowerPoint Presentation</vt:lpstr>
      <vt:lpstr>التمرين 4</vt:lpstr>
      <vt:lpstr>إدارة المعلومات </vt:lpstr>
      <vt:lpstr>تشير إدارة المعلومات إلى</vt:lpstr>
      <vt:lpstr>بروتوكولات حماية البيانات</vt:lpstr>
      <vt:lpstr>بروتوكولات حماية البيانات....</vt:lpstr>
      <vt:lpstr>العمل الجماعي لإدارة المعلومات</vt:lpstr>
      <vt:lpstr>إدارة المعلومات الورقية</vt:lpstr>
      <vt:lpstr>إدارة المعلومات الورقية</vt:lpstr>
      <vt:lpstr>إدارة المعلومات الإلكترونية</vt:lpstr>
      <vt:lpstr>إدارة المعلومات الإلكترونية</vt:lpstr>
      <vt:lpstr>الممارسة الجيدة لإدارة المعلومات</vt:lpstr>
      <vt:lpstr>الممارسة الجيدة بشأن إدارة المعلومات</vt:lpstr>
      <vt:lpstr>الرموز المرجعية (المعيار الأدنى 5) </vt:lpstr>
      <vt:lpstr>الملكية والوصول</vt:lpstr>
      <vt:lpstr>الملكية والوصول</vt:lpstr>
      <vt:lpstr>نقاط التعلم الرئيسية</vt:lpstr>
      <vt:lpstr>PowerPoint Presentation</vt:lpstr>
      <vt:lpstr>الإبلاغ الإلزامي</vt:lpstr>
      <vt:lpstr>الإبلاغ الإلزامي</vt:lpstr>
      <vt:lpstr>أسئلة للإعلام بالإجراءات</vt:lpstr>
      <vt:lpstr>الإبلاغ عندما يكون نظام الإبلاغ الإلزامي معمولاً به</vt:lpstr>
      <vt:lpstr>استخدام مبدأ المصالح الفضلى بدلاً من الإبلاغ</vt:lpstr>
      <vt:lpstr>استخدام مبدأ المصالح الفضلى بدلاً من الإبلاغ</vt:lpstr>
      <vt:lpstr>إذا دعت الحاجة إلى الإبلاغ الإلزامي شارك الأمر مع الطفل والأسرة</vt:lpstr>
      <vt:lpstr>نقاط التعلم الرئيسية </vt:lpstr>
      <vt:lpstr>PowerPoint Presentation</vt:lpstr>
      <vt:lpstr>هدف الوحدة و نتائج التعلم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dc:title>
  <dc:creator>Camilla Jones</dc:creator>
  <cp:lastModifiedBy>DTP1</cp:lastModifiedBy>
  <cp:revision>176</cp:revision>
  <dcterms:created xsi:type="dcterms:W3CDTF">2014-02-04T13:09:48Z</dcterms:created>
  <dcterms:modified xsi:type="dcterms:W3CDTF">2015-01-06T13:29:48Z</dcterms:modified>
</cp:coreProperties>
</file>