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46"/>
  </p:notesMasterIdLst>
  <p:sldIdLst>
    <p:sldId id="558" r:id="rId2"/>
    <p:sldId id="559" r:id="rId3"/>
    <p:sldId id="560" r:id="rId4"/>
    <p:sldId id="561" r:id="rId5"/>
    <p:sldId id="562" r:id="rId6"/>
    <p:sldId id="563" r:id="rId7"/>
    <p:sldId id="564" r:id="rId8"/>
    <p:sldId id="565" r:id="rId9"/>
    <p:sldId id="566" r:id="rId10"/>
    <p:sldId id="567" r:id="rId11"/>
    <p:sldId id="568" r:id="rId12"/>
    <p:sldId id="569" r:id="rId13"/>
    <p:sldId id="570" r:id="rId14"/>
    <p:sldId id="571" r:id="rId15"/>
    <p:sldId id="572" r:id="rId16"/>
    <p:sldId id="573" r:id="rId17"/>
    <p:sldId id="574" r:id="rId18"/>
    <p:sldId id="575" r:id="rId19"/>
    <p:sldId id="576" r:id="rId20"/>
    <p:sldId id="577" r:id="rId21"/>
    <p:sldId id="578" r:id="rId22"/>
    <p:sldId id="579" r:id="rId23"/>
    <p:sldId id="580" r:id="rId24"/>
    <p:sldId id="581" r:id="rId25"/>
    <p:sldId id="582" r:id="rId26"/>
    <p:sldId id="583" r:id="rId27"/>
    <p:sldId id="584" r:id="rId28"/>
    <p:sldId id="585" r:id="rId29"/>
    <p:sldId id="586" r:id="rId30"/>
    <p:sldId id="587" r:id="rId31"/>
    <p:sldId id="588" r:id="rId32"/>
    <p:sldId id="589" r:id="rId33"/>
    <p:sldId id="590" r:id="rId34"/>
    <p:sldId id="591" r:id="rId35"/>
    <p:sldId id="592" r:id="rId36"/>
    <p:sldId id="593" r:id="rId37"/>
    <p:sldId id="594" r:id="rId38"/>
    <p:sldId id="595" r:id="rId39"/>
    <p:sldId id="596" r:id="rId40"/>
    <p:sldId id="597" r:id="rId41"/>
    <p:sldId id="598" r:id="rId42"/>
    <p:sldId id="599" r:id="rId43"/>
    <p:sldId id="600" r:id="rId44"/>
    <p:sldId id="601" r:id="rId45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3474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14/01/2015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illango.im/" TargetMode="External"/><Relationship Id="rId2" Type="http://schemas.openxmlformats.org/officeDocument/2006/relationships/hyperlink" Target="http://www.childprotectionims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bvims.org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hildprotectionims.org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eepingchildrensafe.org.uk/toolkit" TargetMode="External"/><Relationship Id="rId2" Type="http://schemas.openxmlformats.org/officeDocument/2006/relationships/hyperlink" Target="http://vimeo.com/4136472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keepingchildrensafe.org.uk/sites/default/files/KCS%20emergency%20pocket%20guide.pdf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47700" y="3284538"/>
            <a:ext cx="7772400" cy="1470025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الوحدة ز 2: تنفيذ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/>
            </a:r>
            <a:b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</a:b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خدمات إدارة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الحالات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46113" y="5138738"/>
            <a:ext cx="7775575" cy="810542"/>
          </a:xfrm>
        </p:spPr>
        <p:txBody>
          <a:bodyPr/>
          <a:lstStyle/>
          <a:p>
            <a:pPr rtl="1" eaLnBrk="1" hangingPunct="1"/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التدريب على إدارة الحالات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3" y="981075"/>
            <a:ext cx="38893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ينبغي أن تكون المعايير: 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i="1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i="1" dirty="0" smtClean="0">
                <a:cs typeface="Arial" pitchFamily="34" charset="0"/>
                <a:sym typeface="Arial" pitchFamily="34" charset="0"/>
              </a:rPr>
              <a:t>مُفصلة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: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تبين فئات الضعف الواضحة التي تحتاج إلى التدخل.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b="1" i="1" dirty="0" smtClean="0">
                <a:cs typeface="Arial" pitchFamily="34" charset="0"/>
                <a:sym typeface="Arial" pitchFamily="34" charset="0"/>
              </a:rPr>
              <a:t>واضحة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: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توضع بالاشتراك مع الأطفال المتضررين وأسرهم ومجتمعاتهم.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b="1" i="1" dirty="0" smtClean="0">
                <a:cs typeface="Arial" pitchFamily="34" charset="0"/>
                <a:sym typeface="Arial" pitchFamily="34" charset="0"/>
              </a:rPr>
              <a:t>واقعية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: تستند إلى تقييمك للسياق وتحليلك لقدرة وكالتك على الاستجابة.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70694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يجب أن تكون المعايير: 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754683" y="1700213"/>
            <a:ext cx="8066088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مشاركة مع الجهات الفاعلة الأخرى المعنية بحماية الأطفال لضمان أنهم على دراية بما يلي:</a:t>
            </a:r>
          </a:p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تغطيتك المقصودة للسكان الضعفاء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كيفية تخطيطك لإدارة حجم الحالات.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تتم مراجعتها بصفة دورية (خاصة في حالات الطوارئ)</a:t>
            </a:r>
          </a:p>
          <a:p>
            <a:pPr algn="ct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261530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مستويات الخطورة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يجب أن يكون أخصائي الحالة قادرًا على: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تقييم وضع الطفل بأكمله لتقييم: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مستويات الخظورة الفعلية.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الضرر الذي يتعرض له الطفل على المدى القصير والمتوسط والطويل.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فهم المخاطر وطبيعتها التراكمية: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التمييز بين الحالات التي بحاجة إلى تدخلات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أكثر/أقل تركيزًا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.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B050"/>
                </a:solidFill>
                <a:cs typeface="Arial" pitchFamily="34" charset="0"/>
                <a:sym typeface="Arial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5354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857091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3000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يشمل وضع معايير التسجيل بحث ما يلي: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396875" y="1700213"/>
            <a:ext cx="84248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احتياجات حماية الطفل التي تكون الوكالة قادرة على الاستجابة لها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Arial" pitchFamily="34" charset="0"/>
              </a:rPr>
              <a:t>ال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مجموعة السكانية التي تعمل/ تخطط الوكالة للعمل معها.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ما يقوله المجتمع: </a:t>
            </a:r>
          </a:p>
          <a:p>
            <a:pPr lvl="1" algn="r" rtl="1" eaLnBrk="1" hangingPunct="1"/>
            <a:r>
              <a:rPr lang="ar-EG" dirty="0" smtClean="0">
                <a:sym typeface="Arial" pitchFamily="34" charset="0"/>
              </a:rPr>
              <a:t>على سبيل المثال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الممارسات الضارة (قد تكون الحوارات المجتمعية تحديًا إذا لم تتفق المجتمعات على ما يجب تضمينه) </a:t>
            </a:r>
          </a:p>
          <a:p>
            <a:pPr lvl="1" eaLnBrk="1" hangingPunct="1"/>
            <a:r>
              <a:rPr lang="ar-EG" dirty="0">
                <a:sym typeface="Arial" pitchFamily="34" charset="0"/>
              </a:rPr>
              <a:t>على سبيل المثال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احتياجات حماية الطفل الخاصة بمجتمعات معينة.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الوظائف الوقائية التي تستطيع إدارة الحالات القيام بها </a:t>
            </a:r>
          </a:p>
        </p:txBody>
      </p:sp>
    </p:spTree>
    <p:extLst>
      <p:ext uri="{BB962C8B-B14F-4D97-AF65-F5344CB8AC3E}">
        <p14:creationId xmlns:p14="http://schemas.microsoft.com/office/powerpoint/2010/main" val="325937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معايير الوقاية/التدخل المبكر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7" y="1700213"/>
            <a:ext cx="84248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تتضمن إدارة الحالات فيما يتعلق بالتدخل المبكر: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تحديد المجتمعات التي: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ترتفع فيها مستويات الأطفال المعرضين لشواغل معينة خاصة بالحماية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تؤدي طبيعة المشكلات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الموجودة بها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إلى شواغل الحماية.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وضع خدمات معينة لتقليل هذه المشكلات.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9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754683" y="1700213"/>
            <a:ext cx="8066088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تساعد معايير الأهلية عندما يوجد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العديد من الحالات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وعندما يكون لديك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تقييم أولي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لتحديد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الحالات الطارئة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.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دون وجود معايير أهلية قد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تغفل عن الحالات الملحة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وتُفرط في تسجيل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الأطفال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وتخلق لبس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بشأن التفويض الخاص بك.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وضع معايير بناءً على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تقييم السياق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وتحليل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قدرة الوكالة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والاستشارات المجتمعية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.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يجب أن تكون المعايير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مفصلة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وشفافة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وواقعية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512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3</a:t>
            </a:r>
          </a:p>
        </p:txBody>
      </p:sp>
      <p:sp>
        <p:nvSpPr>
          <p:cNvPr id="17411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إدارة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المعلومات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03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-107950" y="836613"/>
            <a:ext cx="892810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قواعد البيانات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/أنظمة إدارة معلومات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177800" y="1700213"/>
            <a:ext cx="8642350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قواعد بيانات إدارة الحالات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:</a:t>
            </a:r>
          </a:p>
          <a:p>
            <a:pPr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النظام المشترك بين الوكالات لإدارة المعلومات المتعلقة بحماية الأطفال </a:t>
            </a:r>
            <a:r>
              <a:rPr lang="en-GB" altLang="en-US" dirty="0">
                <a:solidFill>
                  <a:srgbClr val="000000"/>
                </a:solidFill>
                <a:ea typeface="ＭＳ Ｐゴシック" pitchFamily="34" charset="-128"/>
                <a:hlinkClick r:id="rId2"/>
              </a:rPr>
              <a:t>www.childprotectionims.org/</a:t>
            </a:r>
            <a:endParaRPr lang="en-GB" altLang="en-US" dirty="0">
              <a:solidFill>
                <a:srgbClr val="000000"/>
              </a:solidFill>
              <a:ea typeface="ＭＳ Ｐゴシック" pitchFamily="34" charset="-128"/>
            </a:endParaRPr>
          </a:p>
          <a:p>
            <a:pPr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قاعدة بيانات إدارة الحالات –</a:t>
            </a:r>
            <a:r>
              <a:rPr lang="en-GB" altLang="en-US" dirty="0" smtClean="0">
                <a:solidFill>
                  <a:srgbClr val="000000"/>
                </a:solidFill>
                <a:ea typeface="ＭＳ Ｐゴシック" pitchFamily="34" charset="-128"/>
                <a:hlinkClick r:id="rId3"/>
              </a:rPr>
              <a:t>http</a:t>
            </a:r>
            <a:r>
              <a:rPr lang="en-GB" altLang="en-US" dirty="0">
                <a:solidFill>
                  <a:srgbClr val="000000"/>
                </a:solidFill>
                <a:ea typeface="ＭＳ Ｐゴシック" pitchFamily="34" charset="-128"/>
                <a:hlinkClick r:id="rId3"/>
              </a:rPr>
              <a:t>://pillango.im/</a:t>
            </a:r>
            <a:r>
              <a:rPr lang="en-GB" altLang="en-US" u="sng" dirty="0">
                <a:solidFill>
                  <a:srgbClr val="000000"/>
                </a:solidFill>
                <a:ea typeface="ＭＳ Ｐゴシック" pitchFamily="34" charset="-128"/>
                <a:hlinkClick r:id="rId3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Pillango</a:t>
            </a:r>
            <a:r>
              <a:rPr lang="en-US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</a:b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من </a:t>
            </a:r>
            <a:r>
              <a:rPr lang="en-US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Terre des </a:t>
            </a:r>
            <a:r>
              <a:rPr lang="en-US" dirty="0" err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Hommes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أنظمة الإبلاغ عن الحوادث: </a:t>
            </a:r>
          </a:p>
          <a:p>
            <a:pPr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أنظمة إدارة معلومات العنف القائم على أساس نوع الجنس </a:t>
            </a:r>
            <a:r>
              <a:rPr lang="en-GB" altLang="en-US" dirty="0">
                <a:solidFill>
                  <a:srgbClr val="000000"/>
                </a:solidFill>
                <a:ea typeface="ＭＳ Ｐゴシック" pitchFamily="34" charset="-128"/>
                <a:hlinkClick r:id="rId4"/>
              </a:rPr>
              <a:t>http://www.gbvims.org/</a:t>
            </a:r>
            <a:r>
              <a:rPr lang="en-GB" altLang="en-US" dirty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endParaRPr lang="en-US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أنظمة إدارة المعلومات لآلية الرصد والإبلاغ (ال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انتهاكات </a:t>
            </a:r>
            <a:r>
              <a:rPr lang="ar-EG" dirty="0">
                <a:solidFill>
                  <a:srgbClr val="000000"/>
                </a:solidFill>
                <a:sym typeface="Arial" pitchFamily="34" charset="0"/>
              </a:rPr>
              <a:t>الجسيمة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لحقوق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الأطفال)</a:t>
            </a:r>
          </a:p>
        </p:txBody>
      </p:sp>
    </p:spTree>
    <p:extLst>
      <p:ext uri="{BB962C8B-B14F-4D97-AF65-F5344CB8AC3E}">
        <p14:creationId xmlns:p14="http://schemas.microsoft.com/office/powerpoint/2010/main" val="334611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75032" y="836613"/>
            <a:ext cx="864235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400" b="1" u="sng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النظام المشترك بين الوكالات لإدارة المعلومات المتعلقة بحماية الأطفال 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103594" y="1700213"/>
            <a:ext cx="87137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وضع عام 2005 من قبل لجنة الإنقاذ الدولية ومنظمة إنقاذ الطفولة واليونيسيف.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Arial" pitchFamily="34" charset="0"/>
              </a:rPr>
              <a:t>تستخدمه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الوكالات/الحكومات لدعم إدارة الحالات.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يمكن استخدامه في مجموعة متنوعة من برامج حماية الأطفال.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يتضمن: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نماذج معيارية ( يمكن تكييفها/استخدامها كما هي).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قاعدة بيانات لتسجيل معلومات الأطفال.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بروتوكولات حماية البيانات ومشاركة المعلومات. </a:t>
            </a:r>
          </a:p>
          <a:p>
            <a:pPr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يمكن توفير التدريب أو الاستعانة بدليل التدريب المتوفر على: 		</a:t>
            </a:r>
            <a:r>
              <a:rPr lang="en-GB" altLang="en-US" u="sng" dirty="0">
                <a:solidFill>
                  <a:srgbClr val="000000"/>
                </a:solidFill>
                <a:ea typeface="ＭＳ Ｐゴシック" pitchFamily="34" charset="-128"/>
                <a:hlinkClick r:id="rId2"/>
              </a:rPr>
              <a:t>www.childprotectionims.org</a:t>
            </a:r>
            <a:endParaRPr lang="en-GB" altLang="en-US" u="sng" dirty="0">
              <a:solidFill>
                <a:srgbClr val="000000"/>
              </a:solidFill>
              <a:ea typeface="ＭＳ Ｐゴシック" pitchFamily="34" charset="-128"/>
            </a:endParaRPr>
          </a:p>
          <a:p>
            <a:pPr algn="ctr" rtl="1" eaLnBrk="1" hangingPunct="1">
              <a:spcBef>
                <a:spcPts val="2400"/>
              </a:spcBef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410594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044916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استخدام قواعد البيانات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291" y="1700213"/>
            <a:ext cx="8713788" cy="4392612"/>
          </a:xfrm>
        </p:spPr>
        <p:txBody>
          <a:bodyPr/>
          <a:lstStyle/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قم بلائمتها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وفقًا لعملية إدارة الحالات.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ضع الأطر الزمنية للحالات </a:t>
            </a:r>
            <a:r>
              <a:rPr lang="ar-EG" dirty="0">
                <a:solidFill>
                  <a:srgbClr val="000000"/>
                </a:solidFill>
                <a:sym typeface="Arial" pitchFamily="34" charset="0"/>
              </a:rPr>
              <a:t>الفردية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وتتبعها. </a:t>
            </a: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قم بموائمتها مع الوكالات الأخرى: تتيح النماذج المعيارية: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إنشاء إحصائيات مشتركة؛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إجراء الإحالات.</a:t>
            </a:r>
          </a:p>
          <a:p>
            <a:pPr algn="r" rtl="1" eaLnBrk="1" hangingPunct="1">
              <a:buFont typeface="Wingdings" pitchFamily="2" charset="2"/>
              <a:buChar char="ü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وزّع الحالات على أخصائيي الحالات لمراجعة / إدارة حجم الحالات.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عيّن موظفي إدخال/إدارة بيانات ممن يتمتعون بمهارات مناسبة.</a:t>
            </a:r>
          </a:p>
        </p:txBody>
      </p:sp>
    </p:spTree>
    <p:extLst>
      <p:ext uri="{BB962C8B-B14F-4D97-AF65-F5344CB8AC3E}">
        <p14:creationId xmlns:p14="http://schemas.microsoft.com/office/powerpoint/2010/main" val="32309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هدف الوحدة و نتائج التعلم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672" y="1700213"/>
            <a:ext cx="7200478" cy="4392612"/>
          </a:xfrm>
        </p:spPr>
        <p:txBody>
          <a:bodyPr/>
          <a:lstStyle/>
          <a:p>
            <a:pPr marL="648000" indent="-648000" algn="r" rtl="1" eaLnBrk="1" hangingPunct="1">
              <a:lnSpc>
                <a:spcPct val="120000"/>
              </a:lnSpc>
            </a:pPr>
            <a:r>
              <a:rPr lang="ar-EG" sz="2000" b="1" dirty="0" smtClean="0">
                <a:sym typeface="Arial" pitchFamily="34" charset="0"/>
              </a:rPr>
              <a:t>الهدف: </a:t>
            </a:r>
            <a:r>
              <a:rPr lang="ar-EG" sz="2000" dirty="0" smtClean="0">
                <a:sym typeface="Arial" pitchFamily="34" charset="0"/>
              </a:rPr>
              <a:t>تزويد المشاركين بالمعرفة والأدوات الخاصة بوضع العناصر الرئيسية اللازمة لتنفيذ خدمات إدارة الحالات.</a:t>
            </a:r>
          </a:p>
          <a:p>
            <a:pPr marL="0" indent="0" algn="r" rtl="1" eaLnBrk="1" hangingPunct="1">
              <a:lnSpc>
                <a:spcPct val="120000"/>
              </a:lnSpc>
            </a:pPr>
            <a:endParaRPr lang="ar-EG" sz="2000" dirty="0" smtClean="0">
              <a:sym typeface="Arial" pitchFamily="34" charset="0"/>
            </a:endParaRPr>
          </a:p>
          <a:p>
            <a:pPr marL="0" indent="0" algn="r" rtl="1" eaLnBrk="1" hangingPunct="1">
              <a:lnSpc>
                <a:spcPct val="120000"/>
              </a:lnSpc>
            </a:pPr>
            <a:r>
              <a:rPr lang="ar-EG" sz="2000" b="1" dirty="0" smtClean="0">
                <a:sym typeface="Arial" pitchFamily="34" charset="0"/>
              </a:rPr>
              <a:t>نتائج التعلم: </a:t>
            </a:r>
            <a:r>
              <a:rPr lang="ar-EG" sz="2000" dirty="0" smtClean="0">
                <a:sym typeface="Arial" pitchFamily="34" charset="0"/>
              </a:rPr>
              <a:t>سيتمكن</a:t>
            </a:r>
            <a:r>
              <a:rPr lang="ar-EG" sz="2000" b="1" dirty="0" smtClean="0">
                <a:sym typeface="Arial" pitchFamily="34" charset="0"/>
              </a:rPr>
              <a:t> </a:t>
            </a:r>
            <a:r>
              <a:rPr lang="ar-EG" sz="2000" dirty="0" smtClean="0">
                <a:sym typeface="Arial" pitchFamily="34" charset="0"/>
              </a:rPr>
              <a:t>المشاركون من: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ym typeface="Arial" pitchFamily="34" charset="0"/>
              </a:rPr>
              <a:t>معرفة بعض الأمثلة عن معايير التسجيل 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ym typeface="Arial" pitchFamily="34" charset="0"/>
              </a:rPr>
              <a:t>استخدام التحليل السياقي لوضع المعايير الخاصة بالبرامج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ym typeface="Arial" pitchFamily="34" charset="0"/>
              </a:rPr>
              <a:t>وضع إجراءات محلية لإدارة الحالات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ym typeface="Arial" pitchFamily="34" charset="0"/>
              </a:rPr>
              <a:t>إعطاء أمثلة على الطرق المختلفة التي يمكن أن يدعم تحليل البيانات البرامج بها.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ym typeface="Arial" pitchFamily="34" charset="0"/>
              </a:rPr>
              <a:t>وصف الاعتبارات الخاصة بالموارد البشرية وإدارة الحالات. 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ea typeface="MS Mincho" pitchFamily="49" charset="-128"/>
                <a:sym typeface="Arial" pitchFamily="34" charset="0"/>
              </a:rPr>
              <a:t>معرفة الموارد المتاحة لدعم وسياسات حماية الطفل. </a:t>
            </a:r>
          </a:p>
          <a:p>
            <a:pPr marL="0" indent="0" algn="r" rtl="1" eaLnBrk="1" hangingPunct="1">
              <a:buFont typeface="Symbol" pitchFamily="18" charset="2"/>
              <a:buChar char=""/>
            </a:pPr>
            <a:endParaRPr lang="ar-EG" sz="2000" dirty="0" smtClean="0">
              <a:ea typeface="MS Mincho" pitchFamily="49" charset="-128"/>
              <a:sym typeface="Arial" pitchFamily="34" charset="0"/>
            </a:endParaRPr>
          </a:p>
          <a:p>
            <a:pPr marL="0" indent="0" algn="r" rtl="1" eaLnBrk="1" hangingPunct="1">
              <a:lnSpc>
                <a:spcPct val="120000"/>
              </a:lnSpc>
            </a:pPr>
            <a:endParaRPr lang="ar-EG" sz="2000" dirty="0" smtClean="0">
              <a:ea typeface="MS Mincho" pitchFamily="49" charset="-128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044129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موظفو البيانات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11560" y="1700213"/>
            <a:ext cx="8209732" cy="4392612"/>
          </a:xfrm>
        </p:spPr>
        <p:txBody>
          <a:bodyPr/>
          <a:lstStyle/>
          <a:p>
            <a:pPr algn="r" rtl="1" eaLnBrk="1" hangingPunct="1">
              <a:spcBef>
                <a:spcPts val="1200"/>
              </a:spcBef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يعتمد عدد موظفي إدخال البيانات عادة على قدرات تكنولوجيا المعلومات التي يتمتعوا بها. </a:t>
            </a:r>
          </a:p>
          <a:p>
            <a:pPr algn="r" rtl="1" eaLnBrk="1" hangingPunct="1">
              <a:spcBef>
                <a:spcPts val="1200"/>
              </a:spcBef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الدليل القوي: </a:t>
            </a:r>
          </a:p>
          <a:p>
            <a:pPr eaLnBrk="1" hangingPunct="1">
              <a:spcBef>
                <a:spcPts val="1200"/>
              </a:spcBef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يتمتع موظفو إدخال البيانات بمهارات تكنولوجيا معلومات قوية: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مسؤولين </a:t>
            </a:r>
            <a:r>
              <a:rPr lang="ar-EG" dirty="0">
                <a:solidFill>
                  <a:srgbClr val="000000"/>
                </a:solidFill>
                <a:sym typeface="Arial" pitchFamily="34" charset="0"/>
              </a:rPr>
              <a:t>عن 100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حالة. </a:t>
            </a:r>
          </a:p>
          <a:p>
            <a:pPr algn="r" rtl="1" eaLnBrk="1" hangingPunct="1">
              <a:spcBef>
                <a:spcPts val="1200"/>
              </a:spcBef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إذا كان أخصائيو الحالات يتمتعون بمهارات تكنولوجيا معلومات قوية، فقد يكون وجود موظفي إدخال بيانات غير ضروري. </a:t>
            </a:r>
          </a:p>
          <a:p>
            <a:pPr algn="r" rtl="1" eaLnBrk="1" hangingPunct="1">
              <a:spcBef>
                <a:spcPts val="1200"/>
              </a:spcBef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الدليل القوي: </a:t>
            </a:r>
          </a:p>
          <a:p>
            <a:pPr algn="r" rtl="1" eaLnBrk="1" hangingPunct="1">
              <a:spcBef>
                <a:spcPts val="1200"/>
              </a:spcBef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يتمتع أخصائيو الحالات بمهارات تكنولوجيا معلومات قوية: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</a:b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مسؤولين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عن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25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حالة.</a:t>
            </a:r>
          </a:p>
        </p:txBody>
      </p:sp>
    </p:spTree>
    <p:extLst>
      <p:ext uri="{BB962C8B-B14F-4D97-AF65-F5344CB8AC3E}">
        <p14:creationId xmlns:p14="http://schemas.microsoft.com/office/powerpoint/2010/main" val="189770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22262" y="836613"/>
            <a:ext cx="8497888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تنظيم البيانات لدعم تحليل البيانات البسيط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67544" y="1700213"/>
            <a:ext cx="8352606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السن/تاريخ الميلاد: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استخدم العمود الموجود بجانب تاريخ الميلاد لحساب عمر الطفل بشكل تلقائي بناءً على التاريخ الحالي.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أسماء الأماكن الموحدة: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قم بتوحيد هجاء أسماء الأماكن لتحليل البيانات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حسب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المكان.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الفئات: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قم بتوحيد الفئات (مثل شواغل حماية/معايير ضعف/ المخاطر والعوامل الوقائية) لتحليل البيانات وفقًا لهذه الفئات. </a:t>
            </a:r>
          </a:p>
        </p:txBody>
      </p:sp>
    </p:spTree>
    <p:extLst>
      <p:ext uri="{BB962C8B-B14F-4D97-AF65-F5344CB8AC3E}">
        <p14:creationId xmlns:p14="http://schemas.microsoft.com/office/powerpoint/2010/main" val="74319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67544" y="836613"/>
            <a:ext cx="835322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ما هي الأشياء التي يمكن أن يكون تحليل البيانات مفيدًا لها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-342000" algn="r" rtl="1" eaLnBrk="1" hangingPunct="1"/>
            <a:endParaRPr lang="ar-EG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إدارة حجم الحالات</a:t>
            </a:r>
          </a:p>
          <a:p>
            <a:pPr marL="0" indent="-342000" algn="r" rtl="1" eaLnBrk="1" hangingPunct="1"/>
            <a:endParaRPr lang="ar-EG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الرصد والتقييم </a:t>
            </a:r>
          </a:p>
          <a:p>
            <a:pPr marL="0" indent="-342000" algn="r" rtl="1" eaLnBrk="1" hangingPunct="1"/>
            <a:endParaRPr lang="ar-EG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الدفاع عن قضايا حماية الطفل</a:t>
            </a:r>
          </a:p>
          <a:p>
            <a:pPr marL="0" indent="-342000" algn="r" rtl="1" eaLnBrk="1" hangingPunct="1"/>
            <a:endParaRPr lang="ar-EG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الدفاع عن التمويل</a:t>
            </a:r>
          </a:p>
        </p:txBody>
      </p:sp>
    </p:spTree>
    <p:extLst>
      <p:ext uri="{BB962C8B-B14F-4D97-AF65-F5344CB8AC3E}">
        <p14:creationId xmlns:p14="http://schemas.microsoft.com/office/powerpoint/2010/main" val="145691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11613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SA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  <a:endParaRPr lang="en-AU" b="1" smtClean="0">
              <a:solidFill>
                <a:schemeClr val="tx1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79512" y="1700213"/>
            <a:ext cx="8713788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dirty="0">
                <a:sym typeface="Arial" pitchFamily="34" charset="0"/>
              </a:rPr>
              <a:t>ا</a:t>
            </a:r>
            <a:r>
              <a:rPr lang="ar-SA" sz="2800" dirty="0" smtClean="0">
                <a:cs typeface="Arial" pitchFamily="34" charset="0"/>
                <a:sym typeface="Arial" pitchFamily="34" charset="0"/>
              </a:rPr>
              <a:t>ستخدام قاعدة بيانات في إدارة الحالات</a:t>
            </a:r>
            <a:r>
              <a:rPr lang="en-AU" sz="2800" dirty="0" smtClean="0">
                <a:cs typeface="Arial" pitchFamily="34" charset="0"/>
                <a:sym typeface="Arial" pitchFamily="34" charset="0"/>
              </a:rPr>
              <a:t>:</a:t>
            </a:r>
          </a:p>
          <a:p>
            <a:pPr algn="r" rtl="1" eaLnBrk="1" hangingPunct="1">
              <a:buSzPct val="100000"/>
            </a:pPr>
            <a:endParaRPr lang="en-AU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SA" sz="2800" dirty="0" smtClean="0">
                <a:cs typeface="Arial" pitchFamily="34" charset="0"/>
                <a:sym typeface="Arial" pitchFamily="34" charset="0"/>
              </a:rPr>
              <a:t>تعديلها وفقًا لعملية إدارة الحالات، وموائمتها مع الوكالات الأخرى؛</a:t>
            </a:r>
            <a:endParaRPr lang="en-AU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SA" sz="2800" dirty="0" smtClean="0">
                <a:cs typeface="Arial" pitchFamily="34" charset="0"/>
                <a:sym typeface="Arial" pitchFamily="34" charset="0"/>
              </a:rPr>
              <a:t>توزيع الحالات على أخصائيي الحالات وتعيين موظف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ي</a:t>
            </a:r>
            <a:r>
              <a:rPr lang="ar-SA" sz="2800" dirty="0" smtClean="0">
                <a:cs typeface="Arial" pitchFamily="34" charset="0"/>
                <a:sym typeface="Arial" pitchFamily="34" charset="0"/>
              </a:rPr>
              <a:t> بيانات</a:t>
            </a:r>
            <a:r>
              <a:rPr lang="ar-EG" sz="2800" dirty="0">
                <a:sym typeface="Arial" pitchFamily="34" charset="0"/>
              </a:rPr>
              <a:t>.</a:t>
            </a:r>
            <a:endParaRPr lang="en-AU" sz="2800" dirty="0" smtClean="0">
              <a:sym typeface="Arial" pitchFamily="34" charset="0"/>
            </a:endParaRPr>
          </a:p>
          <a:p>
            <a:pPr algn="r" rtl="1" eaLnBrk="1" hangingPunct="1">
              <a:buSzPct val="100000"/>
            </a:pPr>
            <a:endParaRPr lang="en-AU" sz="2800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SA" sz="2800" dirty="0" smtClean="0">
                <a:cs typeface="Arial" pitchFamily="34" charset="0"/>
                <a:sym typeface="Arial" pitchFamily="34" charset="0"/>
              </a:rPr>
              <a:t>يمكن استخدام تحليل البيانات في إدارة حجم الحالات والرصد والتقييم والدفاع</a:t>
            </a:r>
            <a:r>
              <a:rPr lang="ar-EG" sz="2800" dirty="0">
                <a:sym typeface="Arial" pitchFamily="34" charset="0"/>
              </a:rPr>
              <a:t>.</a:t>
            </a:r>
            <a:endParaRPr lang="en-AU" sz="2800" dirty="0" smtClean="0">
              <a:sym typeface="Arial" pitchFamily="34" charset="0"/>
            </a:endParaRPr>
          </a:p>
          <a:p>
            <a:pPr algn="r" rtl="1" eaLnBrk="1" hangingPunct="1">
              <a:buSzPct val="100000"/>
            </a:pPr>
            <a:endParaRPr lang="en-AU" sz="2800" dirty="0" smtClean="0"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4</a:t>
            </a:r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البروتوكولات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والإجراءات</a:t>
            </a: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66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بروتوكولات حماية البيانات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362" y="1700213"/>
            <a:ext cx="8713788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يجب أن تضع الوكالات العاملة في مجال إدارة الحالات بروتوكولات حماية: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 تستند إلى مبادئ السرية (و"الحاجة إلى المعرفة")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بهدف حماية المصالح الفضلى للطفل.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وتكون بروتوكولات حماية البيانات بمثابة الدليل بشأن: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المعلومات التي يتعين جمعها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الكيفية التي ستستخدم بها المعلومات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الكيفية التي ستخزن بها المعلومات.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07519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بروتوكولات مشاركة المعلومات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تعمل وكالات/إدارات حكومية متعددة معًا من أجل تلبية احتياجات الأطفال.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من الضروري وضع بروتوكولات متفق عليها لمشاركة المعلومات، والتي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/>
            </a:r>
            <a:br>
              <a:rPr lang="ar-EG" dirty="0" smtClean="0">
                <a:cs typeface="Arial" pitchFamily="34" charset="0"/>
                <a:sym typeface="Arial" pitchFamily="34" charset="0"/>
              </a:rPr>
            </a:br>
            <a:r>
              <a:rPr lang="ar-EG" dirty="0" smtClean="0">
                <a:cs typeface="Arial" pitchFamily="34" charset="0"/>
                <a:sym typeface="Arial" pitchFamily="34" charset="0"/>
              </a:rPr>
              <a:t>من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شأنها أن تحدد: </a:t>
            </a:r>
          </a:p>
          <a:p>
            <a:pPr lvl="1"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المعلومات التي ينبغي مشاركتها</a:t>
            </a:r>
          </a:p>
          <a:p>
            <a:pPr lvl="1"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وموعد مشاركتها </a:t>
            </a:r>
          </a:p>
          <a:p>
            <a:pPr lvl="1"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والجهات التي يتم مشاركتها معها</a:t>
            </a:r>
          </a:p>
          <a:p>
            <a:pPr lvl="1"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Arial" pitchFamily="34" charset="0"/>
              </a:rPr>
              <a:t>كيفية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مشاركة هذه المعلومات</a:t>
            </a:r>
          </a:p>
          <a:p>
            <a:pPr lvl="1"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Arial" pitchFamily="34" charset="0"/>
              </a:rPr>
              <a:t>ما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الإجراءات التي ستضمن حماية السرية واحترامها طوال الوقت. </a:t>
            </a:r>
          </a:p>
          <a:p>
            <a:pPr lvl="1" algn="ctr" rtl="1" eaLnBrk="1" hangingPunct="1">
              <a:buFontTx/>
              <a:buNone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lvl="1" algn="ctr" rtl="1" eaLnBrk="1" hangingPunct="1">
              <a:buFontTx/>
              <a:buNone/>
            </a:pPr>
            <a:endParaRPr lang="ar-EG" sz="1600" dirty="0">
              <a:sym typeface="Arial" pitchFamily="34" charset="0"/>
            </a:endParaRPr>
          </a:p>
          <a:p>
            <a:pPr lvl="1" algn="ctr" rtl="1" eaLnBrk="1" hangingPunct="1">
              <a:buFontTx/>
              <a:buNone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6242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683" y="1700213"/>
            <a:ext cx="8066088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سواء أكنت تستخدم قاعدة بيانات أم لا، ستحتاج دائمًا إلى وجود: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بروتوكولات حماية البيانات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بروتوكولات تبادل المعلومات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كما قد تحتاج أيضًا إلى: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إجراءات إدارة الحالات (أو إجراءات التشغيل الموحدة)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اتفاقات/عقود الخدمة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5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5</a:t>
            </a:r>
          </a:p>
        </p:txBody>
      </p:sp>
      <p:sp>
        <p:nvSpPr>
          <p:cNvPr id="2969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الموارد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البشرية</a:t>
            </a: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95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استخدام إطار الكفاءة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97888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التوظيف</a:t>
            </a:r>
          </a:p>
          <a:p>
            <a:pPr algn="r" rtl="1" eaLnBrk="1" hangingPunct="1">
              <a:buFontTx/>
              <a:buChar char="•"/>
            </a:pPr>
            <a:r>
              <a:rPr lang="ar-EG" dirty="0">
                <a:solidFill>
                  <a:srgbClr val="000000"/>
                </a:solidFill>
                <a:sym typeface="Arial" pitchFamily="34" charset="0"/>
              </a:rPr>
              <a:t>ي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ساعد في وضع الأوصاف الوظيفية</a:t>
            </a:r>
          </a:p>
          <a:p>
            <a:pPr algn="r" rtl="1" eaLnBrk="1" hangingPunct="1">
              <a:buFontTx/>
              <a:buChar char="•"/>
            </a:pPr>
            <a:r>
              <a:rPr lang="ar-EG" dirty="0">
                <a:solidFill>
                  <a:srgbClr val="000000"/>
                </a:solidFill>
                <a:sym typeface="Arial" pitchFamily="34" charset="0"/>
              </a:rPr>
              <a:t>ي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ساعد في تقييم مدى ملائمة المرشح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لا يضع في الاعتبار المؤهلات فحسب بل أيضًا السلوك والتوجه</a:t>
            </a:r>
          </a:p>
          <a:p>
            <a:pPr algn="r" rtl="1" eaLnBrk="1" hangingPunct="1">
              <a:buFontTx/>
              <a:buChar char="•"/>
            </a:pPr>
            <a:r>
              <a:rPr lang="ar-EG" dirty="0">
                <a:solidFill>
                  <a:srgbClr val="000000"/>
                </a:solidFill>
                <a:sym typeface="Arial" pitchFamily="34" charset="0"/>
              </a:rPr>
              <a:t>ي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ركّز على الأداء وليس على محتوى الوظيفة فقط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 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بناء القدرات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يساعد في تحديد احتياجات التعلم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يمكن أن يُثري مناهج التدريب</a:t>
            </a:r>
          </a:p>
          <a:p>
            <a:pPr algn="r" rtl="1" eaLnBrk="1" hangingPunct="1">
              <a:buFontTx/>
              <a:buChar char="•"/>
            </a:pPr>
            <a:r>
              <a:rPr lang="ar-EG" dirty="0">
                <a:solidFill>
                  <a:srgbClr val="000000"/>
                </a:solidFill>
                <a:sym typeface="Arial" pitchFamily="34" charset="0"/>
              </a:rPr>
              <a:t>ي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ساعد في مناقشة كيفية القيام بالأمور بدلاً من معرفة ما يتوجب فعله فحسب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i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المصدر: CPiE Competency Framework – CPWG </a:t>
            </a:r>
          </a:p>
        </p:txBody>
      </p:sp>
    </p:spTree>
    <p:extLst>
      <p:ext uri="{BB962C8B-B14F-4D97-AF65-F5344CB8AC3E}">
        <p14:creationId xmlns:p14="http://schemas.microsoft.com/office/powerpoint/2010/main" val="124695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</a:t>
            </a: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1</a:t>
            </a:r>
            <a:endParaRPr lang="ar-EG" cap="none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مقدمة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37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ينبغي أن يتمتع أخصائيو الحالات والمشرفون بما يلي: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خبرة سابقة في العمل مع الأطفال على الأقل؛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مؤهلات مناسبة في مجال العمل الاجتماعي إذا كان ذلك ممكنًا.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قيّم مهارات/كفاءات الموظفين كجزء من عملية التوظيف.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وفر للموظفين الممارسة الأولية الخاضعة للإشراف والتدريب المستمر/التنشيطي والإشراف.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لا توزع بوجه عام أكثر من 25 حالة لكل أخصائي حالات.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راجع حجم الحالات مرة كل أسبوعين. </a:t>
            </a:r>
          </a:p>
        </p:txBody>
      </p:sp>
    </p:spTree>
    <p:extLst>
      <p:ext uri="{BB962C8B-B14F-4D97-AF65-F5344CB8AC3E}">
        <p14:creationId xmlns:p14="http://schemas.microsoft.com/office/powerpoint/2010/main" val="10094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229225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6</a:t>
            </a:r>
          </a:p>
        </p:txBody>
      </p:sp>
      <p:sp>
        <p:nvSpPr>
          <p:cNvPr id="32771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65625"/>
            <a:ext cx="7772400" cy="791567"/>
          </a:xfrm>
        </p:spPr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ممارسات العمل الآمنة</a:t>
            </a:r>
          </a:p>
        </p:txBody>
      </p:sp>
      <p:pic>
        <p:nvPicPr>
          <p:cNvPr id="32772" name="Picture 3" descr="UNICEF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381" y="1096963"/>
            <a:ext cx="4059238" cy="297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99792" y="3454400"/>
            <a:ext cx="1392237" cy="2460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rtl="1" eaLnBrk="1" hangingPunct="1">
              <a:buSzPct val="100000"/>
            </a:pPr>
            <a:r>
              <a:rPr lang="ar-EG" sz="1000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  <a:sym typeface="Arial" pitchFamily="34" charset="0"/>
              </a:rPr>
              <a:t>صورة: UNICEF - Jordan</a:t>
            </a:r>
            <a:endParaRPr lang="ar-EG" sz="1000" dirty="0">
              <a:solidFill>
                <a:srgbClr val="FFFFFF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56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الإبلاغ الإلزامي 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تأكد من استيعاب وكالتك والعاملين بها لما يلي: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قوانين/سياسات الإبلاغ الإلزامي الوطنية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كيفية ممارستهم أو اتباعهم.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 </a:t>
            </a:r>
          </a:p>
          <a:p>
            <a:pPr marL="0" indent="0"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وسيؤثر ذلك على كيفية شرح أخصائي الحالات لهذه القوانين/السياسات للطفل/الأسرة.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393409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الإبلاغ الإلزامي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إذا كان </a:t>
            </a:r>
            <a:r>
              <a:rPr lang="ar-EG" b="1" dirty="0" smtClean="0">
                <a:sym typeface="Arial" pitchFamily="34" charset="0"/>
              </a:rPr>
              <a:t>ال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إبلاغ إلزامي معمولاً به ولكن قد يؤدي اتباعه </a:t>
            </a:r>
            <a:r>
              <a:rPr lang="ar-EG" b="1" dirty="0" smtClean="0">
                <a:sym typeface="Arial" pitchFamily="34" charset="0"/>
              </a:rPr>
              <a:t>إلى تعريض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 الأطفال/الأسر إلى مزيد من الأضرار</a:t>
            </a:r>
          </a:p>
          <a:p>
            <a:pPr algn="r" rtl="1" eaLnBrk="1" hangingPunct="1">
              <a:buSzPct val="100000"/>
            </a:pPr>
            <a:endParaRPr lang="ar-EG" b="1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كأن يكون الموقف غير آمن/غير مستقر/خطر للغاية.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يجب أن تكون المصالح الفضلى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للطفل هي الشاغل الأساسي.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حدد الشخص الذي ينبغي </a:t>
            </a:r>
            <a:r>
              <a:rPr lang="ar-EG" dirty="0">
                <a:sym typeface="Arial" pitchFamily="34" charset="0"/>
              </a:rPr>
              <a:t>ل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أخصائي الحالات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إبلاغه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إذا تلقى حالات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/>
            </a:r>
            <a:br>
              <a:rPr lang="ar-EG" dirty="0" smtClean="0">
                <a:cs typeface="Arial" pitchFamily="34" charset="0"/>
                <a:sym typeface="Arial" pitchFamily="34" charset="0"/>
              </a:rPr>
            </a:br>
            <a:r>
              <a:rPr lang="ar-EG" dirty="0" smtClean="0">
                <a:cs typeface="Arial" pitchFamily="34" charset="0"/>
                <a:sym typeface="Arial" pitchFamily="34" charset="0"/>
              </a:rPr>
              <a:t>تستلزم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الإبلاغ الإلزامي.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حدد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سلسلة الإشراف التصاعدية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للإبلاغ.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90625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إجراءات حماية/وقاية الطفل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الفصل الثالث: ما الذي سيُشعر الطفل بالأمان داخل مؤسستك؟ </a:t>
            </a:r>
          </a:p>
          <a:p>
            <a:pPr marL="0" indent="0" eaLnBrk="1" hangingPunct="1">
              <a:buSzPct val="100000"/>
            </a:pPr>
            <a:r>
              <a:rPr lang="en-GB" sz="2200" u="sng" dirty="0">
                <a:solidFill>
                  <a:srgbClr val="000000"/>
                </a:solidFill>
                <a:hlinkClick r:id="rId2"/>
              </a:rPr>
              <a:t>http://</a:t>
            </a:r>
            <a:r>
              <a:rPr lang="en-GB" sz="2200" u="sng" dirty="0" smtClean="0">
                <a:solidFill>
                  <a:srgbClr val="000000"/>
                </a:solidFill>
                <a:hlinkClick r:id="rId2"/>
              </a:rPr>
              <a:t>vimeo.com/41364727</a:t>
            </a:r>
            <a:r>
              <a:rPr lang="ar-EG" dirty="0" smtClean="0">
                <a:solidFill>
                  <a:srgbClr val="000000"/>
                </a:solidFill>
              </a:rPr>
              <a:t>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(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6 دقائق و9 ثوانٍ).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أدوات الحفاظ على سلامة الأطفال:</a:t>
            </a:r>
          </a:p>
          <a:p>
            <a:pPr marL="0" indent="0">
              <a:defRPr/>
            </a:pPr>
            <a:r>
              <a:rPr lang="en-GB" sz="2200" u="sng" dirty="0">
                <a:solidFill>
                  <a:srgbClr val="000000"/>
                </a:solidFill>
                <a:hlinkClick r:id="rId3"/>
              </a:rPr>
              <a:t>http://www.keepingchildrensafe.org.uk/toolkit</a:t>
            </a:r>
            <a:r>
              <a:rPr lang="en-GB" sz="2200" dirty="0">
                <a:solidFill>
                  <a:srgbClr val="000000"/>
                </a:solidFill>
              </a:rPr>
              <a:t>.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دليل حالات الطوارئ للجيب </a:t>
            </a:r>
          </a:p>
          <a:p>
            <a:pPr marL="0" indent="0">
              <a:defRPr/>
            </a:pPr>
            <a:r>
              <a:rPr lang="en-GB" sz="2200" dirty="0">
                <a:solidFill>
                  <a:srgbClr val="000000"/>
                </a:solidFill>
                <a:hlinkClick r:id="rId4"/>
              </a:rPr>
              <a:t>http://</a:t>
            </a:r>
            <a:r>
              <a:rPr lang="en-GB" sz="2200" dirty="0" smtClean="0">
                <a:solidFill>
                  <a:srgbClr val="000000"/>
                </a:solidFill>
                <a:hlinkClick r:id="rId4"/>
              </a:rPr>
              <a:t>www.keepingchildrensafe.org.uk/sites/default/files/KCS%20emergency%20pocket%20guide.pdf</a:t>
            </a:r>
            <a:endParaRPr lang="en-GB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60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تأكد من أن وكالتك والعاملين بها: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يستوعبون قوانين/سياسات الإبلاغ الإلزامي الوطنية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كيفية ممارستهم أو اتباعهم.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تأكد من أن وكالتك والعاملين بها: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يمتلكون مدونات سلوك / إجراءات حماية (وقاية) الطفل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يوقعون على هذه الالتزامات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يدركون الآثار المترتبة على عملهم.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246091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تمرين اختياري</a:t>
            </a:r>
          </a:p>
        </p:txBody>
      </p:sp>
      <p:sp>
        <p:nvSpPr>
          <p:cNvPr id="3789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تخصيص نماذج إدارة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الحالات</a:t>
            </a: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8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النماذج المعيارية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106362" y="1700213"/>
            <a:ext cx="87137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تساعد في ضمان الاتساق في توثيق جميع الحالات.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تساعد في زيادة فاعلية مشاركة المعلومات.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توفر البيانات القياسية، والتي تكون مفيدة بشكل أكبر في تحليل البيانات.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إذا كان لدى الحكومة نماذج إدارة الحالات: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استخدم نفس النماذج </a:t>
            </a:r>
          </a:p>
          <a:p>
            <a:pPr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أو تأكد من ارتباط </a:t>
            </a:r>
            <a:r>
              <a:rPr lang="ar-EG" dirty="0" smtClean="0">
                <a:sym typeface="Arial" pitchFamily="34" charset="0"/>
              </a:rPr>
              <a:t>نماذجك </a:t>
            </a:r>
            <a:r>
              <a:rPr lang="ar-EG" dirty="0">
                <a:sym typeface="Arial" pitchFamily="34" charset="0"/>
              </a:rPr>
              <a:t>بشكل مناسب </a:t>
            </a:r>
            <a:r>
              <a:rPr lang="ar-EG" dirty="0" smtClean="0">
                <a:sym typeface="Arial" pitchFamily="34" charset="0"/>
              </a:rPr>
              <a:t>بتلك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الخاصة بالحكومة.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  <a:p>
            <a:pPr algn="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توحيد وموائمة النماذج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إن كان سيتم تطوير نماذج معيارية/مواءمة النماذج الحالية،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/>
            </a:r>
            <a:br>
              <a:rPr lang="ar-EG" sz="2800" dirty="0" smtClean="0">
                <a:cs typeface="Arial" pitchFamily="34" charset="0"/>
                <a:sym typeface="Arial" pitchFamily="34" charset="0"/>
              </a:rPr>
            </a:br>
            <a:r>
              <a:rPr lang="ar-EG" sz="2800" dirty="0" smtClean="0">
                <a:cs typeface="Arial" pitchFamily="34" charset="0"/>
                <a:sym typeface="Arial" pitchFamily="34" charset="0"/>
              </a:rPr>
              <a:t>فينبغي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إجراء ذلك:</a:t>
            </a:r>
          </a:p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من خلال التشاور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في أسرع وقت ممكن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ينبغي عدم تأخير عملية تسجيل الأطفال المعرضين للخطر. </a:t>
            </a:r>
          </a:p>
          <a:p>
            <a:pPr algn="ct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235939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النماذج البسيطة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قاوم الرغبة في وضع نماذج معقدة. </a:t>
            </a:r>
          </a:p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وستكون النماذج الأكثر بساطة: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مفهومة بشكل جيد من قبل العاملين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ما داموا يتمتعون بالقدرة على إصدار أحكام مهنية.</a:t>
            </a:r>
          </a:p>
          <a:p>
            <a:pPr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 </a:t>
            </a: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</a:t>
            </a:r>
            <a:r>
              <a:rPr lang="ar-EG" sz="1600" dirty="0" smtClean="0">
                <a:cs typeface="Arial" pitchFamily="34" charset="0"/>
                <a:sym typeface="Arial" pitchFamily="34" charset="0"/>
              </a:rPr>
              <a:t>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390898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تنفيذ خدمات إدارة الحالات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/>
              <a:t>توجد </a:t>
            </a:r>
            <a:r>
              <a:rPr lang="ar-EG" dirty="0" smtClean="0">
                <a:sym typeface="Arial" pitchFamily="34" charset="0"/>
              </a:rPr>
              <a:t>أربع مسائل رئيسية من الضروري دراستها: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Arial" pitchFamily="34" charset="0"/>
            </a:endParaRP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sym typeface="Arial" pitchFamily="34" charset="0"/>
              </a:rPr>
              <a:t>المعايير الخاصة بتسجيل الأطفال</a:t>
            </a: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sym typeface="Arial" pitchFamily="34" charset="0"/>
              </a:rPr>
              <a:t>الموارد البشرية وقدرات الموظفين وكفاءاتهم</a:t>
            </a: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sym typeface="Arial" pitchFamily="34" charset="0"/>
              </a:rPr>
              <a:t>نُظم إدارة المعلومات</a:t>
            </a: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sym typeface="Arial" pitchFamily="34" charset="0"/>
              </a:rPr>
              <a:t>ممارسات العمل الآمنة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ym typeface="Arial" pitchFamily="34" charset="0"/>
              </a:rPr>
              <a:t>يجب أيضًا تطبيق مجموعة مفصلة من "الإجراءات التشغيلية أو المبادئ التوجيهية"، المُصممة خصيصا للسياق.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Arial" pitchFamily="34" charset="0"/>
            </a:endParaRPr>
          </a:p>
          <a:p>
            <a:pPr algn="ctr"/>
            <a:r>
              <a:rPr lang="ar-EG" altLang="en-US" sz="1600" dirty="0" smtClean="0">
                <a:solidFill>
                  <a:srgbClr val="000000"/>
                </a:solidFill>
                <a:ea typeface="ＭＳ Ｐゴシック" pitchFamily="34" charset="-128"/>
              </a:rPr>
              <a:t> المبادئ التوجيهية لإدارة الحالات:القسم 2</a:t>
            </a:r>
            <a:endParaRPr lang="en-GB" altLang="en-US" sz="1600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876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تخصيص نموذج/إنشاء نموذج جديد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611808" y="1700213"/>
            <a:ext cx="82089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مراجعة النماذج المشابهة الأخرى: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مع العديد من الأشخاص من فريقك (بما في ذلك موظفي البيانات)؛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تحديد صلة كل سؤال.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اتخاذ القرار بشأن المعلومات التي يتعين إدراجها في أي أداة إلكترونية: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لن يكون من الضروري إدراج جميع المعلومات خاصة المعلومات النوعية في ورقة إكسل/قواعد بيانات.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سيستطيع القائمين على إدارة الحالات الرجوع إلى التفاصيل في الملفات الورقية عند إدارة الحالة.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8536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تخصيص نموذج/إنشاء نموذج جديد...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تحديد الصيغة التي سيتم تسجيل المعلومات بها: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كالخانات النصية، وخانات </a:t>
            </a: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التحديد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(مناسبة للفئات)، وصيغ التاريخ واللغة (إذا كانت ذات صلة).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يمكن للصيغة تحفيز أخصائيي الحالات الاجتماعيين على تسجيل المعلومات بطريقة بسيطة يسهل على مديري قاعدة البيانات فهمها.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بمجرد الانتهاء، يمكنك تخصيص ورقة الإكسل أو قاعدة البيانات الخاصة بك للتوافق مع النموذج. </a:t>
            </a:r>
          </a:p>
        </p:txBody>
      </p:sp>
    </p:spTree>
    <p:extLst>
      <p:ext uri="{BB962C8B-B14F-4D97-AF65-F5344CB8AC3E}">
        <p14:creationId xmlns:p14="http://schemas.microsoft.com/office/powerpoint/2010/main" val="345976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تنفيذ النماذج الجديدة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تدريب أخصائيي الحالات على كيفية إكمال النماذج: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معنى الأسئلة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كيفية الإجابة عليها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قضاء وقت في مراجعة نماذج كاملة مع كل أخصائي حالات.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ويدعم ذلك الإشراف على التوثيق وعمل الحالة. </a:t>
            </a:r>
          </a:p>
        </p:txBody>
      </p:sp>
    </p:spTree>
    <p:extLst>
      <p:ext uri="{BB962C8B-B14F-4D97-AF65-F5344CB8AC3E}">
        <p14:creationId xmlns:p14="http://schemas.microsoft.com/office/powerpoint/2010/main" val="410579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754683" y="1700213"/>
            <a:ext cx="80660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تتمتع النماذج المعيارية بمزايا عديدة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المحافظة على بساطة النماذج بحيث يفهمها الموظفون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تدريب الموظفين على كيفية استخدام المعايير وإصدار أحكام مهنية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مراجعة النماذج المكتملة كجزء من عملية الإشراف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لإنشاء نماذج جديدة: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راجع النماذج المشابهة الأخرى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اتخذ القرار بشأن المعلومات التي يجب إدراجها بالأدوات الإلكترونية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اتخذ القرار بشأن الصيغة التي يجب وضع الأسئلة بها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4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1052530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هدف الوحدة و نتائج التعلم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5" y="1700213"/>
            <a:ext cx="7714077" cy="4392612"/>
          </a:xfrm>
        </p:spPr>
        <p:txBody>
          <a:bodyPr/>
          <a:lstStyle/>
          <a:p>
            <a:pPr marL="684000" indent="-684000" algn="r" rtl="1" eaLnBrk="1" hangingPunct="1">
              <a:lnSpc>
                <a:spcPct val="120000"/>
              </a:lnSpc>
            </a:pPr>
            <a:r>
              <a:rPr lang="ar-EG" sz="2000" b="1" dirty="0" smtClean="0">
                <a:solidFill>
                  <a:srgbClr val="000000"/>
                </a:solidFill>
                <a:sym typeface="Arial" pitchFamily="34" charset="0"/>
              </a:rPr>
              <a:t>الهدف: </a:t>
            </a:r>
            <a:r>
              <a:rPr lang="ar-EG" sz="2000" dirty="0" smtClean="0">
                <a:solidFill>
                  <a:srgbClr val="000000"/>
                </a:solidFill>
                <a:sym typeface="Arial" pitchFamily="34" charset="0"/>
              </a:rPr>
              <a:t>توفير للمشاركين المعرفة والأدوات الخاصة بوضع وتنفيذ الإجراءات اللازمة لتنفيذ خدمات إدارة الحالات.</a:t>
            </a:r>
          </a:p>
          <a:p>
            <a:pPr marL="0" indent="0" algn="r" rtl="1" eaLnBrk="1" hangingPunct="1">
              <a:lnSpc>
                <a:spcPct val="120000"/>
              </a:lnSpc>
            </a:pPr>
            <a:endParaRPr lang="ar-EG" sz="2000" dirty="0" smtClean="0">
              <a:solidFill>
                <a:srgbClr val="000000"/>
              </a:solidFill>
              <a:sym typeface="Arial" pitchFamily="34" charset="0"/>
            </a:endParaRPr>
          </a:p>
          <a:p>
            <a:pPr marL="0" indent="0" algn="r" rtl="1" eaLnBrk="1" hangingPunct="1">
              <a:lnSpc>
                <a:spcPct val="120000"/>
              </a:lnSpc>
            </a:pPr>
            <a:r>
              <a:rPr lang="ar-EG" sz="2000" b="1" dirty="0" smtClean="0">
                <a:solidFill>
                  <a:srgbClr val="000000"/>
                </a:solidFill>
                <a:sym typeface="Arial" pitchFamily="34" charset="0"/>
              </a:rPr>
              <a:t>نتائج التعلم: </a:t>
            </a:r>
            <a:r>
              <a:rPr lang="ar-EG" sz="2000" dirty="0" smtClean="0">
                <a:solidFill>
                  <a:srgbClr val="000000"/>
                </a:solidFill>
                <a:sym typeface="Arial" pitchFamily="34" charset="0"/>
              </a:rPr>
              <a:t>سيتمكن</a:t>
            </a:r>
            <a:r>
              <a:rPr lang="ar-EG" sz="2000" b="1" dirty="0" smtClean="0">
                <a:solidFill>
                  <a:srgbClr val="000000"/>
                </a:solidFill>
                <a:sym typeface="Arial" pitchFamily="34" charset="0"/>
              </a:rPr>
              <a:t> </a:t>
            </a:r>
            <a:r>
              <a:rPr lang="ar-EG" sz="2000" dirty="0" smtClean="0">
                <a:solidFill>
                  <a:srgbClr val="000000"/>
                </a:solidFill>
                <a:sym typeface="Arial" pitchFamily="34" charset="0"/>
              </a:rPr>
              <a:t>المشاركون من: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sym typeface="Arial" pitchFamily="34" charset="0"/>
              </a:rPr>
              <a:t>معرفة الفرق بين معايير الخطر والضعف والأهلية 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sym typeface="Arial" pitchFamily="34" charset="0"/>
              </a:rPr>
              <a:t>استخدام التحليل السياقي لوضع المعايير الخاصة بالبرامج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sym typeface="Arial" pitchFamily="34" charset="0"/>
              </a:rPr>
              <a:t>وضع الإجراءات المحلية الخاصة بحماية البيانات ومشاركة المعلومات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sym typeface="Arial" pitchFamily="34" charset="0"/>
              </a:rPr>
              <a:t>إعطاء أمثلة على الطرق المختلفة التي يمكن أن يدعم تحليل البيانات البرامج بها.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sym typeface="Arial" pitchFamily="34" charset="0"/>
              </a:rPr>
              <a:t>وصف الاعتبارات الخاصة للموارد البشرية وإدارة الحالات. </a:t>
            </a:r>
          </a:p>
          <a:p>
            <a:pPr marL="0" indent="-342000"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ea typeface="MS Mincho" pitchFamily="49" charset="-128"/>
                <a:sym typeface="Arial" pitchFamily="34" charset="0"/>
              </a:rPr>
              <a:t>معرفة الموارد المتاحة لدعم تنمية سياسات حماية الطفل. </a:t>
            </a:r>
          </a:p>
          <a:p>
            <a:pPr marL="0" indent="0" algn="r" rtl="1" eaLnBrk="1" hangingPunct="1">
              <a:buFont typeface="Symbol" pitchFamily="18" charset="2"/>
              <a:buChar char=""/>
            </a:pPr>
            <a:endParaRPr lang="ar-EG" sz="2000" dirty="0" smtClean="0">
              <a:solidFill>
                <a:srgbClr val="000000"/>
              </a:solidFill>
              <a:ea typeface="MS Mincho" pitchFamily="49" charset="-128"/>
              <a:sym typeface="Arial" pitchFamily="34" charset="0"/>
            </a:endParaRPr>
          </a:p>
          <a:p>
            <a:pPr marL="0" indent="0" algn="r" rtl="1" eaLnBrk="1" hangingPunct="1">
              <a:lnSpc>
                <a:spcPct val="120000"/>
              </a:lnSpc>
            </a:pPr>
            <a:endParaRPr lang="ar-EG" sz="2000" dirty="0" smtClean="0">
              <a:solidFill>
                <a:srgbClr val="000000"/>
              </a:solidFill>
              <a:ea typeface="MS Mincho" pitchFamily="49" charset="-128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4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5157788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</a:t>
            </a: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2</a:t>
            </a:r>
            <a:endParaRPr lang="ar-EG" cap="none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>
          <a:xfrm>
            <a:off x="755650" y="4365625"/>
            <a:ext cx="7772400" cy="719559"/>
          </a:xfrm>
        </p:spPr>
        <p:txBody>
          <a:bodyPr/>
          <a:lstStyle/>
          <a:p>
            <a:pPr algn="ctr" rtl="1" eaLnBrk="1" hangingPunct="1"/>
            <a:r>
              <a:rPr lang="ar-EG" sz="32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معايير الضعف والخطر والأهلية</a:t>
            </a: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268413"/>
            <a:ext cx="352901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781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ما سبب أهمية المعايير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611808" y="1700213"/>
            <a:ext cx="82089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بدون وجود معايير، فأنت </a:t>
            </a:r>
            <a:r>
              <a:rPr lang="ar-EG" dirty="0">
                <a:sym typeface="Arial" pitchFamily="34" charset="0"/>
              </a:rPr>
              <a:t>م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عرض لخطر: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إغفال/عدم الوصول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إلى الأطفال الأكثر عرضة للخطر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Arial" pitchFamily="34" charset="0"/>
              </a:rPr>
              <a:t>إحداث لبس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في المجتمع بشأن الغرض من إدارة الحالات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مواجهة عدد هائل من الحالات وإحتمالية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إجهاد الموظفين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تنفيذ خدمات ليست مناسبة لاحتياجات الأطفال الخاصة.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 </a:t>
            </a: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89866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ما هي أهمية المعايير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تساعد المعايير </a:t>
            </a:r>
            <a:r>
              <a:rPr lang="ar-EG" dirty="0" smtClean="0">
                <a:sym typeface="Arial" pitchFamily="34" charset="0"/>
              </a:rPr>
              <a:t>إذا كان يوجد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: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عدد كبير من الأطفال الذين هم بحاجة إلى الدعم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قد تساعد أداة التقييم الأولي في تصفية / التفريق / تحديد الحالات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/>
            </a:r>
            <a:br>
              <a:rPr lang="ar-EG" dirty="0" smtClean="0">
                <a:cs typeface="Arial" pitchFamily="34" charset="0"/>
                <a:sym typeface="Arial" pitchFamily="34" charset="0"/>
              </a:rPr>
            </a:br>
            <a:r>
              <a:rPr lang="ar-EG" dirty="0" smtClean="0">
                <a:cs typeface="Arial" pitchFamily="34" charset="0"/>
                <a:sym typeface="Arial" pitchFamily="34" charset="0"/>
              </a:rPr>
              <a:t>التي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قد تكون في حاجة ملحة.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17296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22883" y="836613"/>
            <a:ext cx="8497888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كيف ينبغي وضع المعايير؟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يجب أولاً إجراء تحليل لبحث: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أي من الأطفال يتعرض/ يحتمل تعرضه للضرر.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العوامل المختلفة في ما يتعلق بالطفل الفرد (السن والجنس والإعاقة).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18996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كيف ينبغي وضع المعايير؟ 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يتعين أن تعكس قدرة وكالتك وقيودها وخبراتها وقدراتها.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dirty="0">
                <a:sym typeface="Arial" pitchFamily="34" charset="0"/>
              </a:rPr>
              <a:t>ل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عكس السياق: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Arial" pitchFamily="34" charset="0"/>
              </a:rPr>
              <a:t>اعتمد على ال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تعريفات الموجودة بالفعل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استشر الأطفال وعائلاتهم وأولئك الذين يعملون مع الأطفال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وافق على المعايير المشاركة ذات الصلة بالسياق.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369025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</TotalTime>
  <Words>1583</Words>
  <Application>Microsoft Office PowerPoint</Application>
  <PresentationFormat>On-screen Show (4:3)</PresentationFormat>
  <Paragraphs>367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Default Design</vt:lpstr>
      <vt:lpstr>الوحدة ز 2: تنفيذ  خدمات إدارة الحالات</vt:lpstr>
      <vt:lpstr>هدف الوحدة و نتائج التعلم </vt:lpstr>
      <vt:lpstr>التمرين 1</vt:lpstr>
      <vt:lpstr>تنفيذ خدمات إدارة الحالات</vt:lpstr>
      <vt:lpstr>التمرين 2</vt:lpstr>
      <vt:lpstr>ما سبب أهمية المعايير</vt:lpstr>
      <vt:lpstr>ما هي أهمية المعايير</vt:lpstr>
      <vt:lpstr>كيف ينبغي وضع المعايير؟ </vt:lpstr>
      <vt:lpstr>كيف ينبغي وضع المعايير؟ </vt:lpstr>
      <vt:lpstr>ينبغي أن تكون المعايير: </vt:lpstr>
      <vt:lpstr>يجب أن تكون المعايير: </vt:lpstr>
      <vt:lpstr>مستويات الخطورة</vt:lpstr>
      <vt:lpstr>يشمل وضع معايير التسجيل بحث ما يلي:</vt:lpstr>
      <vt:lpstr>معايير الوقاية/التدخل المبكر</vt:lpstr>
      <vt:lpstr>نقاط التعلم الرئيسية</vt:lpstr>
      <vt:lpstr>التمرين 3</vt:lpstr>
      <vt:lpstr>قواعد البيانات/أنظمة إدارة معلومات</vt:lpstr>
      <vt:lpstr>النظام المشترك بين الوكالات لإدارة المعلومات المتعلقة بحماية الأطفال </vt:lpstr>
      <vt:lpstr>استخدام قواعد البيانات</vt:lpstr>
      <vt:lpstr>موظفو البيانات</vt:lpstr>
      <vt:lpstr>تنظيم البيانات لدعم تحليل البيانات البسيط</vt:lpstr>
      <vt:lpstr>ما هي الأشياء التي يمكن أن يكون تحليل البيانات مفيدًا لها</vt:lpstr>
      <vt:lpstr>نقاط التعلم الرئيسية</vt:lpstr>
      <vt:lpstr>التمرين 4</vt:lpstr>
      <vt:lpstr>بروتوكولات حماية البيانات</vt:lpstr>
      <vt:lpstr>بروتوكولات مشاركة المعلومات</vt:lpstr>
      <vt:lpstr>نقاط التعلم الرئيسية</vt:lpstr>
      <vt:lpstr>التمرين 5</vt:lpstr>
      <vt:lpstr>استخدام إطار الكفاءة</vt:lpstr>
      <vt:lpstr>نقاط التعلم الرئيسية</vt:lpstr>
      <vt:lpstr>التمرين 6</vt:lpstr>
      <vt:lpstr>الإبلاغ الإلزامي </vt:lpstr>
      <vt:lpstr>الإبلاغ الإلزامي </vt:lpstr>
      <vt:lpstr>إجراءات حماية/وقاية الطفل</vt:lpstr>
      <vt:lpstr>نقاط التعلم الرئيسية</vt:lpstr>
      <vt:lpstr>تمرين اختياري</vt:lpstr>
      <vt:lpstr>النماذج المعيارية</vt:lpstr>
      <vt:lpstr>توحيد وموائمة النماذج</vt:lpstr>
      <vt:lpstr>النماذج البسيطة</vt:lpstr>
      <vt:lpstr>تخصيص نموذج/إنشاء نموذج جديد</vt:lpstr>
      <vt:lpstr>تخصيص نموذج/إنشاء نموذج جديد...</vt:lpstr>
      <vt:lpstr>تنفيذ النماذج الجديدة</vt:lpstr>
      <vt:lpstr>نقاط التعلم الرئيسية</vt:lpstr>
      <vt:lpstr>هدف الوحدة و نتائج التعلم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DTP1</cp:lastModifiedBy>
  <cp:revision>153</cp:revision>
  <dcterms:created xsi:type="dcterms:W3CDTF">2014-02-04T13:09:48Z</dcterms:created>
  <dcterms:modified xsi:type="dcterms:W3CDTF">2015-01-14T11:47:29Z</dcterms:modified>
</cp:coreProperties>
</file>