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25"/>
  </p:notesMasterIdLst>
  <p:sldIdLst>
    <p:sldId id="351" r:id="rId2"/>
    <p:sldId id="352" r:id="rId3"/>
    <p:sldId id="353" r:id="rId4"/>
    <p:sldId id="354" r:id="rId5"/>
    <p:sldId id="355" r:id="rId6"/>
    <p:sldId id="356" r:id="rId7"/>
    <p:sldId id="357" r:id="rId8"/>
    <p:sldId id="358" r:id="rId9"/>
    <p:sldId id="359" r:id="rId10"/>
    <p:sldId id="360" r:id="rId11"/>
    <p:sldId id="361" r:id="rId12"/>
    <p:sldId id="362" r:id="rId13"/>
    <p:sldId id="363" r:id="rId14"/>
    <p:sldId id="364" r:id="rId15"/>
    <p:sldId id="365" r:id="rId16"/>
    <p:sldId id="366" r:id="rId17"/>
    <p:sldId id="367" r:id="rId18"/>
    <p:sldId id="368" r:id="rId19"/>
    <p:sldId id="369" r:id="rId20"/>
    <p:sldId id="370" r:id="rId21"/>
    <p:sldId id="371" r:id="rId22"/>
    <p:sldId id="372" r:id="rId23"/>
    <p:sldId id="373" r:id="rId24"/>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Calibri" pitchFamily="34" charset="0"/>
        <a:ea typeface="+mn-ea"/>
        <a:cs typeface="Arial" pitchFamily="34" charset="0"/>
      </a:defRPr>
    </a:lvl1pPr>
    <a:lvl2pPr marL="457200" algn="r" rtl="1" fontAlgn="base">
      <a:spcBef>
        <a:spcPct val="0"/>
      </a:spcBef>
      <a:spcAft>
        <a:spcPct val="0"/>
      </a:spcAft>
      <a:defRPr kern="1200">
        <a:solidFill>
          <a:schemeClr val="tx1"/>
        </a:solidFill>
        <a:latin typeface="Calibri" pitchFamily="34" charset="0"/>
        <a:ea typeface="+mn-ea"/>
        <a:cs typeface="Arial" pitchFamily="34" charset="0"/>
      </a:defRPr>
    </a:lvl2pPr>
    <a:lvl3pPr marL="914400" algn="r" rtl="1" fontAlgn="base">
      <a:spcBef>
        <a:spcPct val="0"/>
      </a:spcBef>
      <a:spcAft>
        <a:spcPct val="0"/>
      </a:spcAft>
      <a:defRPr kern="1200">
        <a:solidFill>
          <a:schemeClr val="tx1"/>
        </a:solidFill>
        <a:latin typeface="Calibri" pitchFamily="34" charset="0"/>
        <a:ea typeface="+mn-ea"/>
        <a:cs typeface="Arial" pitchFamily="34" charset="0"/>
      </a:defRPr>
    </a:lvl3pPr>
    <a:lvl4pPr marL="1371600" algn="r" rtl="1" fontAlgn="base">
      <a:spcBef>
        <a:spcPct val="0"/>
      </a:spcBef>
      <a:spcAft>
        <a:spcPct val="0"/>
      </a:spcAft>
      <a:defRPr kern="1200">
        <a:solidFill>
          <a:schemeClr val="tx1"/>
        </a:solidFill>
        <a:latin typeface="Calibri" pitchFamily="34" charset="0"/>
        <a:ea typeface="+mn-ea"/>
        <a:cs typeface="Arial" pitchFamily="34" charset="0"/>
      </a:defRPr>
    </a:lvl4pPr>
    <a:lvl5pPr marL="1828800" algn="r" rtl="1" fontAlgn="base">
      <a:spcBef>
        <a:spcPct val="0"/>
      </a:spcBef>
      <a:spcAft>
        <a:spcPct val="0"/>
      </a:spcAft>
      <a:defRPr kern="1200">
        <a:solidFill>
          <a:schemeClr val="tx1"/>
        </a:solidFill>
        <a:latin typeface="Calibri" pitchFamily="34" charset="0"/>
        <a:ea typeface="+mn-ea"/>
        <a:cs typeface="Arial" pitchFamily="34" charset="0"/>
      </a:defRPr>
    </a:lvl5pPr>
    <a:lvl6pPr marL="2286000" algn="r" defTabSz="914400" rtl="1" eaLnBrk="1" latinLnBrk="0" hangingPunct="1">
      <a:defRPr kern="1200">
        <a:solidFill>
          <a:schemeClr val="tx1"/>
        </a:solidFill>
        <a:latin typeface="Calibri" pitchFamily="34" charset="0"/>
        <a:ea typeface="+mn-ea"/>
        <a:cs typeface="Arial" pitchFamily="34" charset="0"/>
      </a:defRPr>
    </a:lvl6pPr>
    <a:lvl7pPr marL="2743200" algn="r" defTabSz="914400" rtl="1" eaLnBrk="1" latinLnBrk="0" hangingPunct="1">
      <a:defRPr kern="1200">
        <a:solidFill>
          <a:schemeClr val="tx1"/>
        </a:solidFill>
        <a:latin typeface="Calibri" pitchFamily="34" charset="0"/>
        <a:ea typeface="+mn-ea"/>
        <a:cs typeface="Arial" pitchFamily="34" charset="0"/>
      </a:defRPr>
    </a:lvl7pPr>
    <a:lvl8pPr marL="3200400" algn="r" defTabSz="914400" rtl="1" eaLnBrk="1" latinLnBrk="0" hangingPunct="1">
      <a:defRPr kern="1200">
        <a:solidFill>
          <a:schemeClr val="tx1"/>
        </a:solidFill>
        <a:latin typeface="Calibri" pitchFamily="34" charset="0"/>
        <a:ea typeface="+mn-ea"/>
        <a:cs typeface="Arial" pitchFamily="34" charset="0"/>
      </a:defRPr>
    </a:lvl8pPr>
    <a:lvl9pPr marL="3657600" algn="r" defTabSz="914400" rtl="1"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412" autoAdjust="0"/>
    <p:restoredTop sz="93474" autoAdjust="0"/>
  </p:normalViewPr>
  <p:slideViewPr>
    <p:cSldViewPr>
      <p:cViewPr varScale="1">
        <p:scale>
          <a:sx n="74" d="100"/>
          <a:sy n="74" d="100"/>
        </p:scale>
        <p:origin x="-126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rtl="0" fontAlgn="auto">
              <a:spcBef>
                <a:spcPts val="0"/>
              </a:spcBef>
              <a:spcAft>
                <a:spcPts val="0"/>
              </a:spcAft>
              <a:defRPr sz="1200" smtClean="0">
                <a:latin typeface="+mn-lt"/>
                <a:cs typeface="+mn-cs"/>
              </a:defRPr>
            </a:lvl1pPr>
          </a:lstStyle>
          <a:p>
            <a:pPr>
              <a:defRPr/>
            </a:pPr>
            <a:fld id="{24705F12-6BAA-4356-8FF8-8DFF3B7CF0DB}" type="datetimeFigureOut">
              <a:rPr lang="en-GB"/>
              <a:pPr>
                <a:defRPr/>
              </a:pPr>
              <a:t>10/02/2015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fontAlgn="auto">
              <a:spcBef>
                <a:spcPts val="0"/>
              </a:spcBef>
              <a:spcAft>
                <a:spcPts val="0"/>
              </a:spcAft>
              <a:defRPr sz="1200" smtClean="0">
                <a:latin typeface="+mn-lt"/>
                <a:cs typeface="+mn-cs"/>
              </a:defRPr>
            </a:lvl1pPr>
          </a:lstStyle>
          <a:p>
            <a:pPr>
              <a:defRPr/>
            </a:pPr>
            <a:fld id="{55414F29-FC36-454E-9428-62CA555F423A}" type="slidenum">
              <a:rPr lang="en-GB"/>
              <a:pPr>
                <a:defRPr/>
              </a:pPr>
              <a:t>‹#›</a:t>
            </a:fld>
            <a:endParaRPr lang="en-GB"/>
          </a:p>
        </p:txBody>
      </p:sp>
    </p:spTree>
    <p:extLst>
      <p:ext uri="{BB962C8B-B14F-4D97-AF65-F5344CB8AC3E}">
        <p14:creationId xmlns:p14="http://schemas.microsoft.com/office/powerpoint/2010/main" val="19894872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5414F29-FC36-454E-9428-62CA555F423A}" type="slidenum">
              <a:rPr lang="en-GB" smtClean="0"/>
              <a:pPr>
                <a:defRPr/>
              </a:pPr>
              <a:t>4</a:t>
            </a:fld>
            <a:endParaRPr lang="en-GB"/>
          </a:p>
        </p:txBody>
      </p:sp>
    </p:spTree>
    <p:extLst>
      <p:ext uri="{BB962C8B-B14F-4D97-AF65-F5344CB8AC3E}">
        <p14:creationId xmlns:p14="http://schemas.microsoft.com/office/powerpoint/2010/main" val="119421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AU" dirty="0"/>
          </a:p>
        </p:txBody>
      </p:sp>
    </p:spTree>
    <p:extLst>
      <p:ext uri="{BB962C8B-B14F-4D97-AF65-F5344CB8AC3E}">
        <p14:creationId xmlns:p14="http://schemas.microsoft.com/office/powerpoint/2010/main" val="1451400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4983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504153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371215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649570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974776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79209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611001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867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41529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1327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043608"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ctr" anchorCtr="0" compatLnSpc="1">
            <a:prstTxWarp prst="textNoShape">
              <a:avLst/>
            </a:prstTxWarp>
          </a:bodyPr>
          <a:lstStyle/>
          <a:p>
            <a:pPr lvl="0"/>
            <a:r>
              <a:rPr lang="ar-EG" noProof="0" dirty="0" smtClean="0"/>
              <a:t>Click to edit Master title style</a:t>
            </a:r>
            <a:endParaRPr lang="ar-EG" noProof="0" dirty="0"/>
          </a:p>
        </p:txBody>
      </p:sp>
      <p:sp>
        <p:nvSpPr>
          <p:cNvPr id="1027" name="Rectangle 3"/>
          <p:cNvSpPr>
            <a:spLocks noGrp="1" noChangeArrowheads="1"/>
          </p:cNvSpPr>
          <p:nvPr>
            <p:ph type="body" idx="1"/>
          </p:nvPr>
        </p:nvSpPr>
        <p:spPr bwMode="auto">
          <a:xfrm>
            <a:off x="1043608"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ar-EG" noProof="0" smtClean="0"/>
              <a:t>Click to edit Master text styles</a:t>
            </a:r>
          </a:p>
          <a:p>
            <a:pPr lvl="1"/>
            <a:r>
              <a:rPr lang="ar-EG" noProof="0" smtClean="0"/>
              <a:t>Second level</a:t>
            </a:r>
          </a:p>
          <a:p>
            <a:pPr lvl="2"/>
            <a:r>
              <a:rPr lang="ar-EG" noProof="0" smtClean="0"/>
              <a:t>Third level</a:t>
            </a:r>
          </a:p>
          <a:p>
            <a:pPr lvl="3"/>
            <a:r>
              <a:rPr lang="ar-EG" noProof="0" smtClean="0"/>
              <a:t>Fourth level</a:t>
            </a:r>
          </a:p>
          <a:p>
            <a:pPr lvl="4"/>
            <a:r>
              <a:rPr lang="ar-EG" noProof="0" smtClean="0"/>
              <a:t>Fifth level</a:t>
            </a:r>
            <a:endParaRPr lang="ar-EG" noProof="0"/>
          </a:p>
        </p:txBody>
      </p:sp>
      <p:sp>
        <p:nvSpPr>
          <p:cNvPr id="1028" name="Rectangle 7"/>
          <p:cNvSpPr>
            <a:spLocks noChangeArrowheads="1"/>
          </p:cNvSpPr>
          <p:nvPr userDrawn="1"/>
        </p:nvSpPr>
        <p:spPr bwMode="auto">
          <a:xfrm flipH="1">
            <a:off x="1488901"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1" eaLnBrk="1" hangingPunct="1">
              <a:defRPr/>
            </a:pPr>
            <a:endParaRPr lang="ar-EG" altLang="en-US" noProof="0" smtClean="0">
              <a:solidFill>
                <a:srgbClr val="000000"/>
              </a:solidFill>
              <a:latin typeface="Arial" pitchFamily="34" charset="0"/>
              <a:cs typeface="Arial" pitchFamily="34" charset="0"/>
            </a:endParaRPr>
          </a:p>
        </p:txBody>
      </p:sp>
      <p:sp>
        <p:nvSpPr>
          <p:cNvPr id="1029" name="Rectangle 8"/>
          <p:cNvSpPr>
            <a:spLocks noChangeArrowheads="1"/>
          </p:cNvSpPr>
          <p:nvPr userDrawn="1"/>
        </p:nvSpPr>
        <p:spPr bwMode="auto">
          <a:xfrm flipH="1">
            <a:off x="-11926"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1" eaLnBrk="1" hangingPunct="1">
              <a:defRPr/>
            </a:pPr>
            <a:endParaRPr lang="ar-EG" altLang="en-US" noProof="0" smtClean="0">
              <a:solidFill>
                <a:srgbClr val="000000"/>
              </a:solidFill>
              <a:latin typeface="Arial" pitchFamily="34" charset="0"/>
              <a:cs typeface="Arial" pitchFamily="34" charset="0"/>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596063"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r" rtl="1" eaLnBrk="0" fontAlgn="base" hangingPunct="0">
        <a:spcBef>
          <a:spcPct val="0"/>
        </a:spcBef>
        <a:spcAft>
          <a:spcPct val="0"/>
        </a:spcAft>
        <a:defRPr sz="3200">
          <a:solidFill>
            <a:schemeClr val="tx2"/>
          </a:solidFill>
          <a:latin typeface="Arial" pitchFamily="34" charset="0"/>
          <a:ea typeface="MS PGothic" pitchFamily="34" charset="-128"/>
          <a:cs typeface="Arial" pitchFamily="34" charset="0"/>
        </a:defRPr>
      </a:lvl1pPr>
      <a:lvl2pPr algn="l" rtl="0" eaLnBrk="0" fontAlgn="base" hangingPunct="0">
        <a:spcBef>
          <a:spcPct val="0"/>
        </a:spcBef>
        <a:spcAft>
          <a:spcPct val="0"/>
        </a:spcAft>
        <a:defRPr sz="3200">
          <a:solidFill>
            <a:schemeClr val="tx2"/>
          </a:solidFill>
          <a:latin typeface="Calibri" pitchFamily="34" charset="0"/>
          <a:ea typeface="MS PGothic" pitchFamily="34" charset="-128"/>
        </a:defRPr>
      </a:lvl2pPr>
      <a:lvl3pPr algn="l" rtl="0" eaLnBrk="0" fontAlgn="base" hangingPunct="0">
        <a:spcBef>
          <a:spcPct val="0"/>
        </a:spcBef>
        <a:spcAft>
          <a:spcPct val="0"/>
        </a:spcAft>
        <a:defRPr sz="3200">
          <a:solidFill>
            <a:schemeClr val="tx2"/>
          </a:solidFill>
          <a:latin typeface="Calibri" pitchFamily="34" charset="0"/>
          <a:ea typeface="MS PGothic" pitchFamily="34" charset="-128"/>
        </a:defRPr>
      </a:lvl3pPr>
      <a:lvl4pPr algn="l" rtl="0" eaLnBrk="0" fontAlgn="base" hangingPunct="0">
        <a:spcBef>
          <a:spcPct val="0"/>
        </a:spcBef>
        <a:spcAft>
          <a:spcPct val="0"/>
        </a:spcAft>
        <a:defRPr sz="3200">
          <a:solidFill>
            <a:schemeClr val="tx2"/>
          </a:solidFill>
          <a:latin typeface="Calibri" pitchFamily="34" charset="0"/>
          <a:ea typeface="MS PGothic" pitchFamily="34" charset="-128"/>
        </a:defRPr>
      </a:lvl4pPr>
      <a:lvl5pPr algn="l" rtl="0" eaLnBrk="0" fontAlgn="base" hangingPunct="0">
        <a:spcBef>
          <a:spcPct val="0"/>
        </a:spcBef>
        <a:spcAft>
          <a:spcPct val="0"/>
        </a:spcAft>
        <a:defRPr sz="3200">
          <a:solidFill>
            <a:schemeClr val="tx2"/>
          </a:solidFill>
          <a:latin typeface="Calibri" pitchFamily="34" charset="0"/>
          <a:ea typeface="MS PGothic" pitchFamily="34" charset="-128"/>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r" rtl="1" eaLnBrk="0" fontAlgn="base" hangingPunct="0">
        <a:spcBef>
          <a:spcPct val="20000"/>
        </a:spcBef>
        <a:spcAft>
          <a:spcPct val="0"/>
        </a:spcAft>
        <a:defRPr sz="2400">
          <a:solidFill>
            <a:schemeClr val="tx1"/>
          </a:solidFill>
          <a:latin typeface="Arial" pitchFamily="34" charset="0"/>
          <a:ea typeface="MS PGothic" pitchFamily="34" charset="-128"/>
          <a:cs typeface="Arial" pitchFamily="34" charset="0"/>
        </a:defRPr>
      </a:lvl1pPr>
      <a:lvl2pPr marL="742950" indent="-28575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2pPr>
      <a:lvl3pPr marL="11430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3pPr>
      <a:lvl4pPr marL="16002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4pPr>
      <a:lvl5pPr marL="20574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4213" y="3716338"/>
            <a:ext cx="7772400" cy="1470025"/>
          </a:xfrm>
        </p:spPr>
        <p:txBody>
          <a:bodyPr/>
          <a:lstStyle/>
          <a:p>
            <a:pPr algn="ctr" rtl="1" eaLnBrk="1" hangingPunct="1"/>
            <a:r>
              <a:rPr lang="ar-EG" sz="4800" b="1" dirty="0" smtClean="0">
                <a:solidFill>
                  <a:srgbClr val="000000"/>
                </a:solidFill>
                <a:sym typeface="Calibri" pitchFamily="34" charset="0"/>
              </a:rPr>
              <a:t>عملية إدارة الحالات</a:t>
            </a:r>
          </a:p>
        </p:txBody>
      </p:sp>
      <p:sp>
        <p:nvSpPr>
          <p:cNvPr id="2051" name="Subtitle 2"/>
          <p:cNvSpPr>
            <a:spLocks noGrp="1"/>
          </p:cNvSpPr>
          <p:nvPr>
            <p:ph type="subTitle" idx="1"/>
          </p:nvPr>
        </p:nvSpPr>
        <p:spPr>
          <a:xfrm>
            <a:off x="1370013" y="5105400"/>
            <a:ext cx="6400800" cy="1059904"/>
          </a:xfrm>
        </p:spPr>
        <p:txBody>
          <a:bodyPr/>
          <a:lstStyle/>
          <a:p>
            <a:pPr rtl="1" eaLnBrk="1" hangingPunct="1"/>
            <a:r>
              <a:rPr lang="ar-EG" b="1" dirty="0" smtClean="0">
                <a:solidFill>
                  <a:srgbClr val="000000"/>
                </a:solidFill>
                <a:sym typeface="Calibri" pitchFamily="34" charset="0"/>
              </a:rPr>
              <a:t>الوحدة ب: عملية إدارة الحالات</a:t>
            </a:r>
          </a:p>
          <a:p>
            <a:pPr rtl="1" eaLnBrk="1" hangingPunct="1"/>
            <a:r>
              <a:rPr lang="ar-EG" b="1" dirty="0" smtClean="0">
                <a:solidFill>
                  <a:srgbClr val="000000"/>
                </a:solidFill>
                <a:sym typeface="Calibri" pitchFamily="34" charset="0"/>
              </a:rPr>
              <a:t>التدريب على إدارة الحالات</a:t>
            </a:r>
          </a:p>
        </p:txBody>
      </p:sp>
      <p:pic>
        <p:nvPicPr>
          <p:cNvPr id="205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8570" y="831850"/>
            <a:ext cx="4103687" cy="317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92396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نقاط التعلم الرئيسية</a:t>
            </a:r>
          </a:p>
        </p:txBody>
      </p:sp>
      <p:sp>
        <p:nvSpPr>
          <p:cNvPr id="11267" name="Content Placeholder 2"/>
          <p:cNvSpPr>
            <a:spLocks noGrp="1"/>
          </p:cNvSpPr>
          <p:nvPr>
            <p:ph idx="1"/>
          </p:nvPr>
        </p:nvSpPr>
        <p:spPr>
          <a:xfrm>
            <a:off x="1187623" y="1700213"/>
            <a:ext cx="7633147" cy="4392612"/>
          </a:xfrm>
        </p:spPr>
        <p:txBody>
          <a:bodyPr/>
          <a:lstStyle/>
          <a:p>
            <a:pPr algn="r" rtl="1" eaLnBrk="1" hangingPunct="1">
              <a:buSzPct val="100000"/>
            </a:pPr>
            <a:r>
              <a:rPr lang="ar-EG" dirty="0" smtClean="0">
                <a:sym typeface="Calibri" pitchFamily="34" charset="0"/>
              </a:rPr>
              <a:t>إدارة الحالات: </a:t>
            </a:r>
          </a:p>
          <a:p>
            <a:pPr algn="r" rtl="1" eaLnBrk="1" hangingPunct="1">
              <a:buSzPct val="100000"/>
            </a:pPr>
            <a:endParaRPr lang="ar-EG" dirty="0" smtClean="0">
              <a:sym typeface="Calibri" pitchFamily="34" charset="0"/>
            </a:endParaRPr>
          </a:p>
          <a:p>
            <a:pPr algn="r" rtl="1" eaLnBrk="1" hangingPunct="1">
              <a:buFontTx/>
              <a:buChar char="•"/>
            </a:pPr>
            <a:r>
              <a:rPr lang="ar-EG" dirty="0" smtClean="0">
                <a:sym typeface="Calibri" pitchFamily="34" charset="0"/>
              </a:rPr>
              <a:t>يمكن استخدامها في </a:t>
            </a:r>
            <a:r>
              <a:rPr lang="ar-EG" b="1" dirty="0" smtClean="0">
                <a:sym typeface="Calibri" pitchFamily="34" charset="0"/>
              </a:rPr>
              <a:t>مجموعة من الظروف </a:t>
            </a:r>
            <a:r>
              <a:rPr lang="ar-EG" dirty="0" smtClean="0">
                <a:sym typeface="Calibri" pitchFamily="34" charset="0"/>
              </a:rPr>
              <a:t>لمعالجة مجموعة من </a:t>
            </a:r>
            <a:r>
              <a:rPr lang="ar-EG" b="1" dirty="0" smtClean="0">
                <a:sym typeface="Calibri" pitchFamily="34" charset="0"/>
              </a:rPr>
              <a:t>القضايا</a:t>
            </a:r>
            <a:r>
              <a:rPr lang="ar-EG" dirty="0" smtClean="0">
                <a:sym typeface="Calibri" pitchFamily="34" charset="0"/>
              </a:rPr>
              <a:t>.</a:t>
            </a:r>
          </a:p>
          <a:p>
            <a:pPr algn="r" rtl="1" eaLnBrk="1" hangingPunct="1">
              <a:buFontTx/>
              <a:buChar char="•"/>
            </a:pPr>
            <a:r>
              <a:rPr lang="ar-EG" dirty="0" smtClean="0">
                <a:sym typeface="Calibri" pitchFamily="34" charset="0"/>
              </a:rPr>
              <a:t>تستهدف الأطفال </a:t>
            </a:r>
            <a:r>
              <a:rPr lang="ar-EG" b="1" dirty="0" smtClean="0">
                <a:sym typeface="Calibri" pitchFamily="34" charset="0"/>
              </a:rPr>
              <a:t>الأفراد</a:t>
            </a:r>
            <a:r>
              <a:rPr lang="ar-EG" dirty="0" smtClean="0">
                <a:sym typeface="Calibri" pitchFamily="34" charset="0"/>
              </a:rPr>
              <a:t> والأسر الذين يستوفون معايير </a:t>
            </a:r>
            <a:r>
              <a:rPr lang="ar-EG" b="1" dirty="0" smtClean="0">
                <a:sym typeface="Calibri" pitchFamily="34" charset="0"/>
              </a:rPr>
              <a:t>الأهلية</a:t>
            </a:r>
            <a:r>
              <a:rPr lang="ar-EG" dirty="0" smtClean="0">
                <a:sym typeface="Calibri" pitchFamily="34" charset="0"/>
              </a:rPr>
              <a:t> للحصول على الخدمة. </a:t>
            </a:r>
          </a:p>
          <a:p>
            <a:pPr algn="r" rtl="1" eaLnBrk="1" hangingPunct="1">
              <a:buFontTx/>
              <a:buChar char="•"/>
            </a:pPr>
            <a:r>
              <a:rPr lang="ar-EG" dirty="0" smtClean="0">
                <a:sym typeface="Calibri" pitchFamily="34" charset="0"/>
              </a:rPr>
              <a:t>تتبع </a:t>
            </a:r>
            <a:r>
              <a:rPr lang="ar-EG" b="1" dirty="0" smtClean="0">
                <a:sym typeface="Calibri" pitchFamily="34" charset="0"/>
              </a:rPr>
              <a:t>عملية مقررة ومنسقة</a:t>
            </a:r>
            <a:r>
              <a:rPr lang="ar-EG" dirty="0" smtClean="0">
                <a:sym typeface="Calibri" pitchFamily="34" charset="0"/>
              </a:rPr>
              <a:t> ضمن نظام إحالة مترابط.</a:t>
            </a:r>
          </a:p>
          <a:p>
            <a:pPr algn="r" rtl="1" eaLnBrk="1" hangingPunct="1">
              <a:buFontTx/>
              <a:buChar char="•"/>
            </a:pPr>
            <a:r>
              <a:rPr lang="ar-EG" dirty="0" smtClean="0">
                <a:sym typeface="Calibri" pitchFamily="34" charset="0"/>
              </a:rPr>
              <a:t>يتم تنسيقها بواسطة </a:t>
            </a:r>
            <a:r>
              <a:rPr lang="ar-EG" b="1" dirty="0" smtClean="0">
                <a:sym typeface="Calibri" pitchFamily="34" charset="0"/>
              </a:rPr>
              <a:t>أخصائي حالات واحد مسؤول، حيث يكون مسؤولاً أمام أي أنظمة رسمية. </a:t>
            </a:r>
          </a:p>
          <a:p>
            <a:pPr algn="r" rtl="1" eaLnBrk="1" hangingPunct="1">
              <a:buFontTx/>
              <a:buChar char="•"/>
            </a:pPr>
            <a:r>
              <a:rPr lang="ar-EG" b="1" dirty="0" smtClean="0">
                <a:sym typeface="Calibri" pitchFamily="34" charset="0"/>
              </a:rPr>
              <a:t>تعتبر الإدارة الجيدة للمعلومات أمرًا ضروريًا. </a:t>
            </a:r>
          </a:p>
        </p:txBody>
      </p:sp>
    </p:spTree>
    <p:extLst>
      <p:ext uri="{BB962C8B-B14F-4D97-AF65-F5344CB8AC3E}">
        <p14:creationId xmlns:p14="http://schemas.microsoft.com/office/powerpoint/2010/main" val="5371222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dirty="0">
              <a:ea typeface="ＭＳ Ｐゴシック" charset="0"/>
            </a:endParaRPr>
          </a:p>
        </p:txBody>
      </p:sp>
      <p:pic>
        <p:nvPicPr>
          <p:cNvPr id="4" name="Content Placeholder 3"/>
          <p:cNvPicPr>
            <a:picLocks noGrp="1"/>
          </p:cNvPicPr>
          <p:nvPr>
            <p:ph idx="1"/>
          </p:nvPr>
        </p:nvPicPr>
        <p:blipFill>
          <a:blip r:embed="rId2"/>
          <a:srcRect/>
          <a:stretch>
            <a:fillRect/>
          </a:stretch>
        </p:blipFill>
        <p:spPr>
          <a:xfrm>
            <a:off x="2884488" y="2501900"/>
            <a:ext cx="2509837" cy="2789238"/>
          </a:xfrm>
        </p:spPr>
      </p:pic>
    </p:spTree>
    <p:extLst>
      <p:ext uri="{BB962C8B-B14F-4D97-AF65-F5344CB8AC3E}">
        <p14:creationId xmlns:p14="http://schemas.microsoft.com/office/powerpoint/2010/main" val="5756673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5157192"/>
            <a:ext cx="7772400" cy="648493"/>
          </a:xfrm>
        </p:spPr>
        <p:txBody>
          <a:bodyPr/>
          <a:lstStyle/>
          <a:p>
            <a:pPr algn="ctr" rtl="1" eaLnBrk="1" hangingPunct="1">
              <a:buSzPct val="100000"/>
            </a:pPr>
            <a:r>
              <a:rPr lang="ar-EG" cap="none" dirty="0" smtClean="0">
                <a:solidFill>
                  <a:srgbClr val="000000"/>
                </a:solidFill>
                <a:sym typeface="Calibri" pitchFamily="34" charset="0"/>
              </a:rPr>
              <a:t>التمرين 3</a:t>
            </a:r>
          </a:p>
        </p:txBody>
      </p:sp>
      <p:sp>
        <p:nvSpPr>
          <p:cNvPr id="12291" name="Text Placeholder 2"/>
          <p:cNvSpPr>
            <a:spLocks noGrp="1"/>
          </p:cNvSpPr>
          <p:nvPr>
            <p:ph type="body" idx="1"/>
          </p:nvPr>
        </p:nvSpPr>
        <p:spPr>
          <a:xfrm>
            <a:off x="755650" y="4437112"/>
            <a:ext cx="7772400" cy="779413"/>
          </a:xfrm>
        </p:spPr>
        <p:txBody>
          <a:bodyPr/>
          <a:lstStyle/>
          <a:p>
            <a:pPr algn="ctr" rtl="1" eaLnBrk="1" hangingPunct="1"/>
            <a:endParaRPr lang="ar-EG" sz="3600" b="1" dirty="0" smtClean="0">
              <a:solidFill>
                <a:srgbClr val="000000"/>
              </a:solidFill>
              <a:sym typeface="Calibri" pitchFamily="34" charset="0"/>
            </a:endParaRPr>
          </a:p>
          <a:p>
            <a:pPr algn="ctr" rtl="1" eaLnBrk="1" hangingPunct="1"/>
            <a:endParaRPr lang="ar-EG" sz="3600" b="1" dirty="0" smtClean="0">
              <a:solidFill>
                <a:srgbClr val="000000"/>
              </a:solidFill>
              <a:sym typeface="Calibri" pitchFamily="34" charset="0"/>
            </a:endParaRPr>
          </a:p>
          <a:p>
            <a:pPr algn="ctr" rtl="1" eaLnBrk="1" hangingPunct="1"/>
            <a:r>
              <a:rPr lang="ar-EG" sz="3600" b="1" dirty="0" smtClean="0">
                <a:solidFill>
                  <a:srgbClr val="000000"/>
                </a:solidFill>
                <a:sym typeface="Calibri" pitchFamily="34" charset="0"/>
              </a:rPr>
              <a:t>عملية إدارة الحالات</a:t>
            </a:r>
          </a:p>
        </p:txBody>
      </p:sp>
      <p:pic>
        <p:nvPicPr>
          <p:cNvPr id="133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8138" y="908050"/>
            <a:ext cx="3527425"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878138" y="4111625"/>
            <a:ext cx="1627369" cy="246221"/>
          </a:xfrm>
          <a:prstGeom prst="rect">
            <a:avLst/>
          </a:prstGeom>
          <a:noFill/>
        </p:spPr>
        <p:txBody>
          <a:bodyPr wrap="none">
            <a:spAutoFit/>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algn="r" rtl="1">
              <a:buSzPct val="100000"/>
            </a:pPr>
            <a:r>
              <a:rPr lang="ar-EG" sz="1000" dirty="0" smtClean="0">
                <a:solidFill>
                  <a:srgbClr val="FFFFFF"/>
                </a:solidFill>
                <a:latin typeface="Arial" pitchFamily="34" charset="0"/>
                <a:sym typeface="Calibri" pitchFamily="34" charset="0"/>
              </a:rPr>
              <a:t>صورة: الحفاظ على سلامة الأطفال </a:t>
            </a:r>
            <a:endParaRPr lang="ar-EG" sz="1000" dirty="0">
              <a:solidFill>
                <a:srgbClr val="FFFFFF"/>
              </a:solidFill>
              <a:latin typeface="Arial" pitchFamily="34" charset="0"/>
              <a:sym typeface="Calibri" pitchFamily="34" charset="0"/>
            </a:endParaRPr>
          </a:p>
        </p:txBody>
      </p:sp>
    </p:spTree>
    <p:extLst>
      <p:ext uri="{BB962C8B-B14F-4D97-AF65-F5344CB8AC3E}">
        <p14:creationId xmlns:p14="http://schemas.microsoft.com/office/powerpoint/2010/main" val="15798240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43608" y="692150"/>
            <a:ext cx="7777163" cy="720725"/>
          </a:xfrm>
        </p:spPr>
        <p:txBody>
          <a:bodyPr/>
          <a:lstStyle/>
          <a:p>
            <a:pPr algn="r" rtl="1" eaLnBrk="1" hangingPunct="1">
              <a:buSzPct val="100000"/>
            </a:pPr>
            <a:r>
              <a:rPr lang="ar-EG" b="1" smtClean="0">
                <a:solidFill>
                  <a:schemeClr val="tx1"/>
                </a:solidFill>
                <a:sym typeface="Calibri" pitchFamily="34" charset="0"/>
              </a:rPr>
              <a:t>التحديد</a:t>
            </a:r>
          </a:p>
        </p:txBody>
      </p:sp>
      <p:sp>
        <p:nvSpPr>
          <p:cNvPr id="12291" name="Content Placeholder 2"/>
          <p:cNvSpPr>
            <a:spLocks noGrp="1"/>
          </p:cNvSpPr>
          <p:nvPr>
            <p:ph idx="1"/>
          </p:nvPr>
        </p:nvSpPr>
        <p:spPr>
          <a:xfrm>
            <a:off x="322883" y="1484313"/>
            <a:ext cx="8497888" cy="4392612"/>
          </a:xfrm>
        </p:spPr>
        <p:txBody>
          <a:bodyPr/>
          <a:lstStyle/>
          <a:p>
            <a:pPr algn="r" rtl="1" eaLnBrk="1" hangingPunct="1">
              <a:buSzPct val="100000"/>
            </a:pPr>
            <a:endParaRPr lang="ar-EG" sz="2800" b="1" dirty="0" smtClean="0">
              <a:sym typeface="Calibri" pitchFamily="34" charset="0"/>
            </a:endParaRPr>
          </a:p>
          <a:p>
            <a:pPr marL="0" indent="0" algn="r" rtl="1" eaLnBrk="1" hangingPunct="1">
              <a:buSzPct val="100000"/>
            </a:pPr>
            <a:r>
              <a:rPr lang="ar-EG" sz="2800" b="1" dirty="0" smtClean="0">
                <a:sym typeface="Calibri" pitchFamily="34" charset="0"/>
              </a:rPr>
              <a:t>الأطفال </a:t>
            </a:r>
            <a:r>
              <a:rPr lang="ar-EG" sz="2800" dirty="0" smtClean="0">
                <a:sym typeface="Calibri" pitchFamily="34" charset="0"/>
              </a:rPr>
              <a:t>الذين يواجهون أو عرضة للمخاطر التي مواجهتها </a:t>
            </a:r>
            <a:br>
              <a:rPr lang="ar-EG" sz="2800" dirty="0" smtClean="0">
                <a:sym typeface="Calibri" pitchFamily="34" charset="0"/>
              </a:rPr>
            </a:br>
            <a:r>
              <a:rPr lang="ar-EG" sz="2800" dirty="0" smtClean="0">
                <a:sym typeface="Calibri" pitchFamily="34" charset="0"/>
              </a:rPr>
              <a:t>من خلال خدمات إدارة الحالات</a:t>
            </a:r>
          </a:p>
          <a:p>
            <a:pPr marL="457200" indent="-457200" algn="r" rtl="1" eaLnBrk="1" hangingPunct="1">
              <a:buFont typeface="Wingdings" pitchFamily="2" charset="2"/>
              <a:buChar char="×"/>
            </a:pPr>
            <a:r>
              <a:rPr lang="ar-EG" sz="2800" dirty="0" smtClean="0">
                <a:sym typeface="Calibri" pitchFamily="34" charset="0"/>
              </a:rPr>
              <a:t>يمكن </a:t>
            </a:r>
            <a:r>
              <a:rPr lang="ar-EG" sz="2800" b="1" dirty="0" smtClean="0">
                <a:sym typeface="Calibri" pitchFamily="34" charset="0"/>
              </a:rPr>
              <a:t>تحديدهم</a:t>
            </a:r>
            <a:r>
              <a:rPr lang="ar-EG" sz="2800" dirty="0" smtClean="0">
                <a:sym typeface="Calibri" pitchFamily="34" charset="0"/>
              </a:rPr>
              <a:t> من خلال </a:t>
            </a:r>
            <a:r>
              <a:rPr lang="ar-EG" sz="2800" b="1" dirty="0" smtClean="0">
                <a:sym typeface="Calibri" pitchFamily="34" charset="0"/>
              </a:rPr>
              <a:t>مجموعة متنوعة من السبل.</a:t>
            </a:r>
            <a:r>
              <a:rPr lang="ar-EG" sz="2800" dirty="0" smtClean="0">
                <a:sym typeface="Calibri" pitchFamily="34" charset="0"/>
              </a:rPr>
              <a:t> </a:t>
            </a:r>
          </a:p>
          <a:p>
            <a:pPr algn="r" rtl="1" eaLnBrk="1" hangingPunct="1">
              <a:buSzPct val="100000"/>
            </a:pPr>
            <a:endParaRPr lang="ar-EG" sz="2800" dirty="0" smtClean="0">
              <a:sym typeface="Calibri" pitchFamily="34" charset="0"/>
            </a:endParaRPr>
          </a:p>
          <a:p>
            <a:pPr algn="r" rtl="1" eaLnBrk="1" hangingPunct="1">
              <a:buSzPct val="100000"/>
            </a:pPr>
            <a:r>
              <a:rPr lang="ar-EG" sz="2800" b="1" dirty="0" smtClean="0">
                <a:sym typeface="Calibri" pitchFamily="34" charset="0"/>
              </a:rPr>
              <a:t>يجب </a:t>
            </a:r>
            <a:r>
              <a:rPr lang="ar-EG" sz="2800" dirty="0" smtClean="0">
                <a:sym typeface="Calibri" pitchFamily="34" charset="0"/>
              </a:rPr>
              <a:t>أن تضع </a:t>
            </a:r>
            <a:r>
              <a:rPr lang="ar-EG" sz="2800" b="1" dirty="0" smtClean="0">
                <a:sym typeface="Calibri" pitchFamily="34" charset="0"/>
              </a:rPr>
              <a:t>خدمات إدارة الحالات معاييرًا</a:t>
            </a:r>
            <a:r>
              <a:rPr lang="ar-EG" sz="2800" dirty="0" smtClean="0">
                <a:sym typeface="Calibri" pitchFamily="34" charset="0"/>
              </a:rPr>
              <a:t> </a:t>
            </a:r>
          </a:p>
          <a:p>
            <a:pPr marL="457200" indent="-457200" algn="r" rtl="1" eaLnBrk="1" hangingPunct="1">
              <a:buFont typeface="Wingdings" pitchFamily="2" charset="2"/>
              <a:buChar char="×"/>
            </a:pPr>
            <a:r>
              <a:rPr lang="ar-EG" sz="2800" dirty="0" smtClean="0">
                <a:sym typeface="Calibri" pitchFamily="34" charset="0"/>
              </a:rPr>
              <a:t> للمساعدة في </a:t>
            </a:r>
            <a:r>
              <a:rPr lang="ar-EG" sz="2800" b="1" dirty="0" smtClean="0">
                <a:sym typeface="Calibri" pitchFamily="34" charset="0"/>
              </a:rPr>
              <a:t>توجيه عملية التحديد </a:t>
            </a:r>
          </a:p>
          <a:p>
            <a:pPr marL="457200" indent="-457200" algn="r" rtl="1" eaLnBrk="1" hangingPunct="1">
              <a:buFont typeface="Wingdings" pitchFamily="2" charset="2"/>
              <a:buChar char="×"/>
            </a:pPr>
            <a:r>
              <a:rPr lang="ar-EG" sz="2800" b="1" dirty="0" smtClean="0">
                <a:sym typeface="Calibri" pitchFamily="34" charset="0"/>
              </a:rPr>
              <a:t>رفع مستوى الوعي</a:t>
            </a:r>
            <a:r>
              <a:rPr lang="ar-EG" sz="2800" dirty="0" smtClean="0">
                <a:sym typeface="Calibri" pitchFamily="34" charset="0"/>
              </a:rPr>
              <a:t> بهذه المعايير داخل المجتمع. </a:t>
            </a:r>
          </a:p>
          <a:p>
            <a:pPr algn="r" rtl="1" eaLnBrk="1" hangingPunct="1">
              <a:buSzPct val="100000"/>
            </a:pPr>
            <a:endParaRPr lang="ar-EG" sz="2800" dirty="0" smtClean="0">
              <a:sym typeface="Calibri" pitchFamily="34" charset="0"/>
            </a:endParaRPr>
          </a:p>
          <a:p>
            <a:pPr algn="ctr" rtl="1" eaLnBrk="1" hangingPunct="1">
              <a:buSzPct val="100000"/>
            </a:pPr>
            <a:r>
              <a:rPr lang="ar-EG" sz="1600" dirty="0" smtClean="0">
                <a:sym typeface="Calibri" pitchFamily="34" charset="0"/>
              </a:rPr>
              <a:t>المبادئ التوجيهية لإدارة الحالات: القسم 3</a:t>
            </a:r>
          </a:p>
        </p:txBody>
      </p:sp>
    </p:spTree>
    <p:extLst>
      <p:ext uri="{BB962C8B-B14F-4D97-AF65-F5344CB8AC3E}">
        <p14:creationId xmlns:p14="http://schemas.microsoft.com/office/powerpoint/2010/main" val="41561849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068387" y="836613"/>
            <a:ext cx="7777163" cy="720725"/>
          </a:xfrm>
        </p:spPr>
        <p:txBody>
          <a:bodyPr/>
          <a:lstStyle/>
          <a:p>
            <a:pPr algn="r" rtl="1" eaLnBrk="1" hangingPunct="1">
              <a:buSzPct val="100000"/>
            </a:pPr>
            <a:r>
              <a:rPr lang="ar-EG" b="1" dirty="0" smtClean="0">
                <a:solidFill>
                  <a:srgbClr val="000000"/>
                </a:solidFill>
                <a:sym typeface="Calibri" pitchFamily="34" charset="0"/>
              </a:rPr>
              <a:t>التسجيل</a:t>
            </a:r>
          </a:p>
        </p:txBody>
      </p:sp>
      <p:sp>
        <p:nvSpPr>
          <p:cNvPr id="14339" name="Content Placeholder 2"/>
          <p:cNvSpPr>
            <a:spLocks noGrp="1"/>
          </p:cNvSpPr>
          <p:nvPr>
            <p:ph idx="1"/>
          </p:nvPr>
        </p:nvSpPr>
        <p:spPr>
          <a:xfrm>
            <a:off x="250825" y="1700213"/>
            <a:ext cx="8594725" cy="4392612"/>
          </a:xfrm>
        </p:spPr>
        <p:txBody>
          <a:bodyPr/>
          <a:lstStyle/>
          <a:p>
            <a:pPr algn="r" rtl="1" eaLnBrk="1" hangingPunct="1">
              <a:buSzPct val="100000"/>
            </a:pPr>
            <a:endParaRPr lang="ar-EG" sz="2800" dirty="0" smtClean="0">
              <a:solidFill>
                <a:srgbClr val="000000"/>
              </a:solidFill>
              <a:sym typeface="Calibri" pitchFamily="34" charset="0"/>
            </a:endParaRPr>
          </a:p>
          <a:p>
            <a:pPr algn="r" rtl="1" eaLnBrk="1" hangingPunct="1">
              <a:buSzPct val="100000"/>
            </a:pPr>
            <a:r>
              <a:rPr lang="ar-EG" sz="2800" dirty="0" smtClean="0">
                <a:solidFill>
                  <a:srgbClr val="000000"/>
                </a:solidFill>
                <a:cs typeface="Arial" charset="0"/>
                <a:sym typeface="Calibri" pitchFamily="34" charset="0"/>
              </a:rPr>
              <a:t>عندما تتوافق احتياجات الطفل مع المعايير الموضوعة</a:t>
            </a:r>
            <a:r>
              <a:rPr lang="ar-EG" sz="2800" dirty="0">
                <a:solidFill>
                  <a:srgbClr val="000000"/>
                </a:solidFill>
                <a:sym typeface="Calibri" pitchFamily="34" charset="0"/>
              </a:rPr>
              <a:t>.</a:t>
            </a:r>
            <a:r>
              <a:rPr lang="ar-EG" sz="2800" dirty="0" smtClean="0">
                <a:solidFill>
                  <a:srgbClr val="000000"/>
                </a:solidFill>
                <a:sym typeface="Calibri" pitchFamily="34" charset="0"/>
              </a:rPr>
              <a:t> </a:t>
            </a:r>
          </a:p>
          <a:p>
            <a:pPr algn="r" rtl="1" eaLnBrk="1" hangingPunct="1">
              <a:buSzPct val="100000"/>
            </a:pPr>
            <a:endParaRPr lang="ar-EG" sz="2800" dirty="0" smtClean="0">
              <a:solidFill>
                <a:srgbClr val="000000"/>
              </a:solidFill>
              <a:sym typeface="Calibri" pitchFamily="34" charset="0"/>
            </a:endParaRPr>
          </a:p>
          <a:p>
            <a:pPr algn="r" rtl="1" eaLnBrk="1" hangingPunct="1">
              <a:buSzPct val="100000"/>
            </a:pPr>
            <a:r>
              <a:rPr lang="ar-EG" sz="2800" dirty="0" smtClean="0">
                <a:solidFill>
                  <a:srgbClr val="000000"/>
                </a:solidFill>
                <a:cs typeface="Arial" charset="0"/>
                <a:sym typeface="Calibri" pitchFamily="34" charset="0"/>
              </a:rPr>
              <a:t>يتضمن التسجيل</a:t>
            </a:r>
            <a:r>
              <a:rPr lang="ar-EG" sz="2800" dirty="0" smtClean="0">
                <a:solidFill>
                  <a:srgbClr val="000000"/>
                </a:solidFill>
                <a:sym typeface="Calibri" pitchFamily="34" charset="0"/>
              </a:rPr>
              <a:t>: </a:t>
            </a:r>
          </a:p>
          <a:p>
            <a:pPr algn="r" rtl="1" eaLnBrk="1" hangingPunct="1">
              <a:buFontTx/>
              <a:buChar char="•"/>
            </a:pPr>
            <a:r>
              <a:rPr lang="ar-EG" sz="2800" dirty="0" smtClean="0">
                <a:solidFill>
                  <a:srgbClr val="000000"/>
                </a:solidFill>
                <a:cs typeface="Arial" charset="0"/>
                <a:sym typeface="Calibri" pitchFamily="34" charset="0"/>
              </a:rPr>
              <a:t>إعطاء المعلومات التي تستلزم </a:t>
            </a:r>
            <a:r>
              <a:rPr lang="ar-EG" sz="2800" b="1" dirty="0" smtClean="0">
                <a:solidFill>
                  <a:srgbClr val="000000"/>
                </a:solidFill>
                <a:cs typeface="Arial" charset="0"/>
                <a:sym typeface="Calibri" pitchFamily="34" charset="0"/>
              </a:rPr>
              <a:t>الموافقة المستنيرة</a:t>
            </a:r>
            <a:endParaRPr lang="ar-EG" sz="2800" b="1" dirty="0" smtClean="0">
              <a:solidFill>
                <a:srgbClr val="000000"/>
              </a:solidFill>
              <a:sym typeface="Calibri" pitchFamily="34" charset="0"/>
            </a:endParaRPr>
          </a:p>
          <a:p>
            <a:pPr algn="r" rtl="1" eaLnBrk="1" hangingPunct="1">
              <a:buFontTx/>
              <a:buChar char="•"/>
            </a:pPr>
            <a:r>
              <a:rPr lang="ar-EG" sz="2800" dirty="0" smtClean="0">
                <a:solidFill>
                  <a:srgbClr val="000000"/>
                </a:solidFill>
                <a:cs typeface="Arial" charset="0"/>
                <a:sym typeface="Calibri" pitchFamily="34" charset="0"/>
              </a:rPr>
              <a:t>استلام </a:t>
            </a:r>
            <a:r>
              <a:rPr lang="ar-EG" sz="2800" b="1" dirty="0" smtClean="0">
                <a:solidFill>
                  <a:srgbClr val="000000"/>
                </a:solidFill>
                <a:cs typeface="Arial" charset="0"/>
                <a:sym typeface="Calibri" pitchFamily="34" charset="0"/>
              </a:rPr>
              <a:t>معلومات التسجيل القياسية</a:t>
            </a:r>
            <a:endParaRPr lang="ar-EG" sz="2800" b="1" dirty="0" smtClean="0">
              <a:solidFill>
                <a:srgbClr val="000000"/>
              </a:solidFill>
              <a:sym typeface="Calibri" pitchFamily="34" charset="0"/>
            </a:endParaRPr>
          </a:p>
          <a:p>
            <a:pPr algn="r" rtl="1" eaLnBrk="1" hangingPunct="1">
              <a:buFontTx/>
              <a:buChar char="•"/>
            </a:pPr>
            <a:endParaRPr lang="ar-EG" sz="2800" b="1" dirty="0" smtClean="0">
              <a:solidFill>
                <a:srgbClr val="000000"/>
              </a:solidFill>
              <a:sym typeface="Calibri" pitchFamily="34" charset="0"/>
            </a:endParaRPr>
          </a:p>
          <a:p>
            <a:pPr algn="r" rtl="1" eaLnBrk="1" hangingPunct="1">
              <a:buSzPct val="100000"/>
            </a:pPr>
            <a:r>
              <a:rPr lang="ar-EG" sz="2800" dirty="0" smtClean="0">
                <a:solidFill>
                  <a:srgbClr val="000000"/>
                </a:solidFill>
                <a:cs typeface="Arial" charset="0"/>
                <a:sym typeface="Calibri" pitchFamily="34" charset="0"/>
              </a:rPr>
              <a:t>قد يتم إجراء </a:t>
            </a:r>
            <a:r>
              <a:rPr lang="ar-EG" sz="2800" b="1" dirty="0" smtClean="0">
                <a:solidFill>
                  <a:srgbClr val="000000"/>
                </a:solidFill>
                <a:cs typeface="Arial" charset="0"/>
                <a:sym typeface="Calibri" pitchFamily="34" charset="0"/>
              </a:rPr>
              <a:t>تقييم أولي</a:t>
            </a:r>
            <a:r>
              <a:rPr lang="ar-EG" sz="2800" b="1" dirty="0" smtClean="0">
                <a:solidFill>
                  <a:srgbClr val="000000"/>
                </a:solidFill>
                <a:sym typeface="Calibri" pitchFamily="34" charset="0"/>
              </a:rPr>
              <a:t> </a:t>
            </a:r>
          </a:p>
        </p:txBody>
      </p:sp>
    </p:spTree>
    <p:extLst>
      <p:ext uri="{BB962C8B-B14F-4D97-AF65-F5344CB8AC3E}">
        <p14:creationId xmlns:p14="http://schemas.microsoft.com/office/powerpoint/2010/main" val="33847457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التقييم </a:t>
            </a:r>
          </a:p>
        </p:txBody>
      </p:sp>
      <p:sp>
        <p:nvSpPr>
          <p:cNvPr id="15363" name="Content Placeholder 2"/>
          <p:cNvSpPr>
            <a:spLocks noGrp="1"/>
          </p:cNvSpPr>
          <p:nvPr>
            <p:ph idx="1"/>
          </p:nvPr>
        </p:nvSpPr>
        <p:spPr>
          <a:xfrm>
            <a:off x="322883" y="1700213"/>
            <a:ext cx="8497888" cy="4392612"/>
          </a:xfrm>
        </p:spPr>
        <p:txBody>
          <a:bodyPr/>
          <a:lstStyle/>
          <a:p>
            <a:pPr algn="r" rtl="1" eaLnBrk="1" hangingPunct="1">
              <a:buFontTx/>
              <a:buChar char="•"/>
            </a:pPr>
            <a:endParaRPr lang="ar-EG" sz="2800" b="1" dirty="0" smtClean="0">
              <a:sym typeface="Calibri" pitchFamily="34" charset="0"/>
            </a:endParaRPr>
          </a:p>
          <a:p>
            <a:pPr algn="r" rtl="1" eaLnBrk="1" hangingPunct="1">
              <a:buSzPct val="100000"/>
            </a:pPr>
            <a:r>
              <a:rPr lang="ar-EG" sz="2800" b="1" dirty="0" smtClean="0">
                <a:sym typeface="Calibri" pitchFamily="34" charset="0"/>
              </a:rPr>
              <a:t>التقييم المنهجي</a:t>
            </a:r>
            <a:r>
              <a:rPr lang="ar-EG" sz="2800" dirty="0" smtClean="0">
                <a:sym typeface="Calibri" pitchFamily="34" charset="0"/>
              </a:rPr>
              <a:t> لحالة الطفل. </a:t>
            </a:r>
          </a:p>
          <a:p>
            <a:pPr algn="r" rtl="1" eaLnBrk="1" hangingPunct="1">
              <a:buFontTx/>
              <a:buChar char="•"/>
            </a:pPr>
            <a:endParaRPr lang="ar-EG" sz="2800" dirty="0" smtClean="0">
              <a:sym typeface="Calibri" pitchFamily="34" charset="0"/>
            </a:endParaRPr>
          </a:p>
          <a:p>
            <a:pPr algn="r" rtl="1" eaLnBrk="1" hangingPunct="1">
              <a:buSzPct val="100000"/>
            </a:pPr>
            <a:r>
              <a:rPr lang="ar-EG" sz="2800" dirty="0" smtClean="0">
                <a:sym typeface="Calibri" pitchFamily="34" charset="0"/>
              </a:rPr>
              <a:t>يتناول:</a:t>
            </a:r>
          </a:p>
          <a:p>
            <a:pPr algn="r" rtl="1" eaLnBrk="1" hangingPunct="1">
              <a:buFontTx/>
              <a:buChar char="•"/>
            </a:pPr>
            <a:r>
              <a:rPr lang="ar-EG" sz="2800" u="sng" dirty="0" smtClean="0">
                <a:sym typeface="Calibri" pitchFamily="34" charset="0"/>
              </a:rPr>
              <a:t>عوامل الضعف </a:t>
            </a:r>
            <a:r>
              <a:rPr lang="ar-EG" sz="2800" dirty="0" smtClean="0">
                <a:sym typeface="Calibri" pitchFamily="34" charset="0"/>
              </a:rPr>
              <a:t>و</a:t>
            </a:r>
            <a:r>
              <a:rPr lang="ar-EG" sz="2800" u="sng" dirty="0" smtClean="0">
                <a:sym typeface="Calibri" pitchFamily="34" charset="0"/>
              </a:rPr>
              <a:t>الأخطار </a:t>
            </a:r>
            <a:r>
              <a:rPr lang="ar-EG" sz="2800" dirty="0" smtClean="0">
                <a:sym typeface="Calibri" pitchFamily="34" charset="0"/>
              </a:rPr>
              <a:t>و</a:t>
            </a:r>
            <a:r>
              <a:rPr lang="ar-EG" sz="2800" u="sng" dirty="0" smtClean="0">
                <a:sym typeface="Calibri" pitchFamily="34" charset="0"/>
              </a:rPr>
              <a:t>الأضرار</a:t>
            </a:r>
            <a:r>
              <a:rPr lang="ar-EG" sz="2800" dirty="0" smtClean="0">
                <a:sym typeface="Calibri" pitchFamily="34" charset="0"/>
              </a:rPr>
              <a:t> </a:t>
            </a:r>
            <a:r>
              <a:rPr lang="ar-EG" sz="2800" b="1" dirty="0" smtClean="0">
                <a:sym typeface="Calibri" pitchFamily="34" charset="0"/>
              </a:rPr>
              <a:t>و</a:t>
            </a:r>
            <a:r>
              <a:rPr lang="ar-EG" sz="2800" dirty="0" smtClean="0">
                <a:sym typeface="Calibri" pitchFamily="34" charset="0"/>
              </a:rPr>
              <a:t> </a:t>
            </a:r>
          </a:p>
          <a:p>
            <a:pPr algn="r" rtl="1" eaLnBrk="1" hangingPunct="1">
              <a:buFontTx/>
              <a:buChar char="•"/>
            </a:pPr>
            <a:r>
              <a:rPr lang="ar-EG" sz="2800" u="sng" dirty="0" smtClean="0">
                <a:sym typeface="Calibri" pitchFamily="34" charset="0"/>
              </a:rPr>
              <a:t>التأثيرات الوقائية</a:t>
            </a:r>
            <a:r>
              <a:rPr lang="ar-EG" sz="2800" dirty="0">
                <a:sym typeface="Calibri" pitchFamily="34" charset="0"/>
              </a:rPr>
              <a:t> </a:t>
            </a:r>
            <a:r>
              <a:rPr lang="ar-EG" sz="2800" u="sng" dirty="0" smtClean="0">
                <a:sym typeface="Calibri" pitchFamily="34" charset="0"/>
              </a:rPr>
              <a:t>ونقاط القوة</a:t>
            </a:r>
            <a:r>
              <a:rPr lang="ar-EG" sz="2800" dirty="0" smtClean="0">
                <a:sym typeface="Calibri" pitchFamily="34" charset="0"/>
              </a:rPr>
              <a:t> وال</a:t>
            </a:r>
            <a:r>
              <a:rPr lang="ar-EG" sz="2800" u="sng" dirty="0" smtClean="0">
                <a:sym typeface="Calibri" pitchFamily="34" charset="0"/>
              </a:rPr>
              <a:t>مرونة</a:t>
            </a:r>
            <a:r>
              <a:rPr lang="ar-EG" sz="2800" dirty="0" smtClean="0">
                <a:sym typeface="Calibri" pitchFamily="34" charset="0"/>
              </a:rPr>
              <a:t> بشأن </a:t>
            </a:r>
            <a:r>
              <a:rPr lang="ar-EG" sz="2800" b="1" dirty="0" smtClean="0">
                <a:sym typeface="Calibri" pitchFamily="34" charset="0"/>
              </a:rPr>
              <a:t>الطفل و الأسرة</a:t>
            </a:r>
            <a:r>
              <a:rPr lang="ar-EG" sz="2800" dirty="0" smtClean="0">
                <a:sym typeface="Calibri" pitchFamily="34" charset="0"/>
              </a:rPr>
              <a:t>. </a:t>
            </a:r>
          </a:p>
          <a:p>
            <a:pPr algn="r" rtl="1" eaLnBrk="1" hangingPunct="1">
              <a:buFontTx/>
              <a:buChar char="•"/>
            </a:pPr>
            <a:endParaRPr lang="ar-EG" sz="2800" dirty="0" smtClean="0">
              <a:sym typeface="Calibri" pitchFamily="34" charset="0"/>
            </a:endParaRPr>
          </a:p>
          <a:p>
            <a:pPr algn="r" rtl="1" eaLnBrk="1" hangingPunct="1">
              <a:buFontTx/>
              <a:buChar char="•"/>
            </a:pPr>
            <a:endParaRPr lang="ar-EG" sz="2800" dirty="0" smtClean="0">
              <a:sym typeface="Calibri" pitchFamily="34" charset="0"/>
            </a:endParaRPr>
          </a:p>
          <a:p>
            <a:pPr algn="ctr" rtl="1" eaLnBrk="1" hangingPunct="1">
              <a:buSzPct val="100000"/>
            </a:pPr>
            <a:r>
              <a:rPr lang="ar-EG" sz="1600" dirty="0" smtClean="0">
                <a:sym typeface="Calibri" pitchFamily="34" charset="0"/>
              </a:rPr>
              <a:t>المبادئ التوجيهية لإدارة الحالات: القسم 3</a:t>
            </a:r>
          </a:p>
        </p:txBody>
      </p:sp>
    </p:spTree>
    <p:extLst>
      <p:ext uri="{BB962C8B-B14F-4D97-AF65-F5344CB8AC3E}">
        <p14:creationId xmlns:p14="http://schemas.microsoft.com/office/powerpoint/2010/main" val="10405667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التقييم</a:t>
            </a:r>
          </a:p>
        </p:txBody>
      </p:sp>
      <p:sp>
        <p:nvSpPr>
          <p:cNvPr id="3" name="Content Placeholder 2"/>
          <p:cNvSpPr>
            <a:spLocks noGrp="1"/>
          </p:cNvSpPr>
          <p:nvPr>
            <p:ph idx="1"/>
          </p:nvPr>
        </p:nvSpPr>
        <p:spPr>
          <a:xfrm>
            <a:off x="899146" y="1700213"/>
            <a:ext cx="7921625" cy="4392612"/>
          </a:xfrm>
        </p:spPr>
        <p:txBody>
          <a:bodyPr/>
          <a:lstStyle/>
          <a:p>
            <a:pPr marL="0" indent="0" eaLnBrk="1" hangingPunct="1">
              <a:buSzPct val="100000"/>
            </a:pPr>
            <a:endParaRPr lang="ar-EG" b="1" dirty="0" smtClean="0">
              <a:sym typeface="Calibri" pitchFamily="34" charset="0"/>
            </a:endParaRPr>
          </a:p>
          <a:p>
            <a:pPr marL="0" indent="0" eaLnBrk="1" hangingPunct="1">
              <a:buSzPct val="100000"/>
            </a:pPr>
            <a:r>
              <a:rPr lang="ar-EG" b="1" dirty="0" smtClean="0">
                <a:sym typeface="Calibri" pitchFamily="34" charset="0"/>
              </a:rPr>
              <a:t>في حالات الطوارئ: </a:t>
            </a:r>
            <a:r>
              <a:rPr lang="ar-EG" dirty="0" smtClean="0">
                <a:sym typeface="Calibri" pitchFamily="34" charset="0"/>
              </a:rPr>
              <a:t>يمكن أن يحدث ذلك التقييم بطريقة سريعة و</a:t>
            </a:r>
            <a:r>
              <a:rPr lang="ar-EG" u="sng" dirty="0">
                <a:sym typeface="Calibri" pitchFamily="34" charset="0"/>
              </a:rPr>
              <a:t>واضحة </a:t>
            </a:r>
            <a:r>
              <a:rPr lang="ar-EG" u="sng" dirty="0" smtClean="0">
                <a:sym typeface="Calibri" pitchFamily="34" charset="0"/>
              </a:rPr>
              <a:t>نسبيًا</a:t>
            </a:r>
            <a:r>
              <a:rPr lang="ar-EG" dirty="0" smtClean="0">
                <a:sym typeface="Calibri" pitchFamily="34" charset="0"/>
              </a:rPr>
              <a:t> تركز على </a:t>
            </a:r>
            <a:r>
              <a:rPr lang="ar-EG" u="sng" dirty="0" smtClean="0">
                <a:sym typeface="Calibri" pitchFamily="34" charset="0"/>
              </a:rPr>
              <a:t>الاحتياجات الأساسية</a:t>
            </a:r>
            <a:r>
              <a:rPr lang="ar-EG" dirty="0" smtClean="0">
                <a:sym typeface="Calibri" pitchFamily="34" charset="0"/>
              </a:rPr>
              <a:t> (على سبيل المثال الطعام والمأوى). </a:t>
            </a:r>
          </a:p>
          <a:p>
            <a:pPr marL="0" indent="0" algn="r" rtl="1" eaLnBrk="1" hangingPunct="1">
              <a:buSzPct val="100000"/>
            </a:pPr>
            <a:endParaRPr lang="ar-EG" dirty="0" smtClean="0">
              <a:sym typeface="Calibri" pitchFamily="34" charset="0"/>
            </a:endParaRPr>
          </a:p>
          <a:p>
            <a:pPr marL="0" indent="0" algn="r" rtl="1" eaLnBrk="1" hangingPunct="1">
              <a:buSzPct val="100000"/>
            </a:pPr>
            <a:r>
              <a:rPr lang="ar-EG" b="1" dirty="0" smtClean="0">
                <a:sym typeface="Calibri" pitchFamily="34" charset="0"/>
              </a:rPr>
              <a:t>إذا كان ثمة خطر حالي يهدد الطفل</a:t>
            </a:r>
            <a:r>
              <a:rPr lang="ar-EG" dirty="0" smtClean="0">
                <a:sym typeface="Calibri" pitchFamily="34" charset="0"/>
              </a:rPr>
              <a:t>: </a:t>
            </a:r>
            <a:r>
              <a:rPr lang="ar-EG" u="sng" dirty="0" smtClean="0">
                <a:sym typeface="Calibri" pitchFamily="34" charset="0"/>
              </a:rPr>
              <a:t>التدخل في هذه الحالة</a:t>
            </a:r>
            <a:r>
              <a:rPr lang="ar-EG" dirty="0" smtClean="0">
                <a:sym typeface="Calibri" pitchFamily="34" charset="0"/>
              </a:rPr>
              <a:t> سيكون له ال</a:t>
            </a:r>
            <a:r>
              <a:rPr lang="ar-EG" u="sng" dirty="0" smtClean="0">
                <a:sym typeface="Calibri" pitchFamily="34" charset="0"/>
              </a:rPr>
              <a:t>أولوية</a:t>
            </a:r>
            <a:r>
              <a:rPr lang="ar-EG" dirty="0" smtClean="0">
                <a:sym typeface="Calibri" pitchFamily="34" charset="0"/>
              </a:rPr>
              <a:t> عن التقييم الشامل وتخطيط الحالة. </a:t>
            </a:r>
          </a:p>
          <a:p>
            <a:pPr marL="0" indent="0" algn="r" rtl="1" eaLnBrk="1" hangingPunct="1">
              <a:buSzPct val="100000"/>
            </a:pPr>
            <a:endParaRPr lang="ar-EG" dirty="0" smtClean="0">
              <a:sym typeface="Calibri" pitchFamily="34" charset="0"/>
            </a:endParaRPr>
          </a:p>
          <a:p>
            <a:pPr marL="0" indent="0" algn="r" rtl="1" eaLnBrk="1" hangingPunct="1">
              <a:buSzPct val="100000"/>
            </a:pPr>
            <a:r>
              <a:rPr lang="ar-EG" dirty="0" smtClean="0">
                <a:sym typeface="Calibri" pitchFamily="34" charset="0"/>
              </a:rPr>
              <a:t>يتم بعد ذلك إجراء </a:t>
            </a:r>
            <a:r>
              <a:rPr lang="ar-EG" b="1" dirty="0" smtClean="0">
                <a:sym typeface="Calibri" pitchFamily="34" charset="0"/>
              </a:rPr>
              <a:t>تقييمًا شاملاً</a:t>
            </a:r>
            <a:r>
              <a:rPr lang="ar-EG" dirty="0" smtClean="0">
                <a:sym typeface="Calibri" pitchFamily="34" charset="0"/>
              </a:rPr>
              <a:t> للحصول على </a:t>
            </a:r>
            <a:r>
              <a:rPr lang="ar-EG" u="sng" dirty="0" smtClean="0">
                <a:sym typeface="Calibri" pitchFamily="34" charset="0"/>
              </a:rPr>
              <a:t>فهم شمولي</a:t>
            </a:r>
            <a:r>
              <a:rPr lang="ar-EG" dirty="0" smtClean="0">
                <a:sym typeface="Calibri" pitchFamily="34" charset="0"/>
              </a:rPr>
              <a:t> لحالة الطفل. </a:t>
            </a:r>
          </a:p>
          <a:p>
            <a:pPr marL="0" indent="0" algn="r" rtl="1" eaLnBrk="1" hangingPunct="1">
              <a:buSzPct val="100000"/>
            </a:pPr>
            <a:endParaRPr lang="ar-EG" dirty="0" smtClean="0">
              <a:sym typeface="Calibri" pitchFamily="34" charset="0"/>
            </a:endParaRPr>
          </a:p>
          <a:p>
            <a:pPr marL="0" indent="0" algn="r" rtl="1" eaLnBrk="1" hangingPunct="1">
              <a:buSzPct val="100000"/>
            </a:pPr>
            <a:endParaRPr lang="ar-EG" dirty="0" smtClean="0">
              <a:sym typeface="Calibri" pitchFamily="34" charset="0"/>
            </a:endParaRPr>
          </a:p>
          <a:p>
            <a:pPr marL="0" indent="0" algn="ctr" rtl="1" eaLnBrk="1" hangingPunct="1">
              <a:buSzPct val="100000"/>
            </a:pPr>
            <a:r>
              <a:rPr lang="ar-EG" sz="1600" dirty="0" smtClean="0">
                <a:sym typeface="Calibri" pitchFamily="34" charset="0"/>
              </a:rPr>
              <a:t>المبادئ التوجيهية لإدارة الحالات: القسم 3</a:t>
            </a:r>
          </a:p>
        </p:txBody>
      </p:sp>
    </p:spTree>
    <p:extLst>
      <p:ext uri="{BB962C8B-B14F-4D97-AF65-F5344CB8AC3E}">
        <p14:creationId xmlns:p14="http://schemas.microsoft.com/office/powerpoint/2010/main" val="5551624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rgbClr val="000000"/>
                </a:solidFill>
                <a:sym typeface="Calibri" pitchFamily="34" charset="0"/>
              </a:rPr>
              <a:t>تخطيط الحالة</a:t>
            </a:r>
          </a:p>
        </p:txBody>
      </p:sp>
      <p:sp>
        <p:nvSpPr>
          <p:cNvPr id="8195" name="Content Placeholder 2"/>
          <p:cNvSpPr>
            <a:spLocks noGrp="1"/>
          </p:cNvSpPr>
          <p:nvPr>
            <p:ph idx="1"/>
          </p:nvPr>
        </p:nvSpPr>
        <p:spPr>
          <a:xfrm>
            <a:off x="467544" y="1700213"/>
            <a:ext cx="8353227" cy="4392612"/>
          </a:xfrm>
        </p:spPr>
        <p:txBody>
          <a:bodyPr/>
          <a:lstStyle/>
          <a:p>
            <a:pPr marL="0" indent="0" algn="r" rtl="1" eaLnBrk="1" hangingPunct="1"/>
            <a:endParaRPr lang="ar-EG" sz="1800"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خطة الحالة:</a:t>
            </a:r>
          </a:p>
          <a:p>
            <a:pPr marL="342000" indent="-342000" algn="r" rtl="1" eaLnBrk="1" hangingPunct="1">
              <a:buFontTx/>
              <a:buChar char="•"/>
            </a:pPr>
            <a:r>
              <a:rPr lang="ar-EG" dirty="0" smtClean="0">
                <a:solidFill>
                  <a:srgbClr val="000000"/>
                </a:solidFill>
                <a:sym typeface="Calibri" pitchFamily="34" charset="0"/>
              </a:rPr>
              <a:t> </a:t>
            </a:r>
            <a:r>
              <a:rPr lang="ar-EG" b="1" dirty="0" smtClean="0">
                <a:solidFill>
                  <a:srgbClr val="000000"/>
                </a:solidFill>
                <a:sym typeface="Calibri" pitchFamily="34" charset="0"/>
              </a:rPr>
              <a:t>تعتمد على التقييم</a:t>
            </a:r>
          </a:p>
          <a:p>
            <a:pPr marL="342000" indent="-342000" algn="r" rtl="1" eaLnBrk="1" hangingPunct="1">
              <a:buFontTx/>
              <a:buChar char="•"/>
            </a:pPr>
            <a:r>
              <a:rPr lang="ar-EG" b="1" dirty="0" smtClean="0">
                <a:solidFill>
                  <a:srgbClr val="000000"/>
                </a:solidFill>
                <a:sym typeface="Calibri" pitchFamily="34" charset="0"/>
              </a:rPr>
              <a:t>تشمل</a:t>
            </a:r>
            <a:r>
              <a:rPr lang="ar-EG" dirty="0" smtClean="0">
                <a:solidFill>
                  <a:srgbClr val="000000"/>
                </a:solidFill>
                <a:sym typeface="Calibri" pitchFamily="34" charset="0"/>
              </a:rPr>
              <a:t> الأسرة والطفل</a:t>
            </a:r>
          </a:p>
          <a:p>
            <a:pPr marL="0" indent="0" algn="r" rtl="1" eaLnBrk="1" hangingPunct="1"/>
            <a:endParaRPr lang="ar-EG" sz="1800"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تُحدد</a:t>
            </a:r>
          </a:p>
          <a:p>
            <a:pPr marL="342000" indent="-342000" algn="r" rtl="1" eaLnBrk="1" hangingPunct="1">
              <a:buFontTx/>
              <a:buChar char="•"/>
            </a:pPr>
            <a:r>
              <a:rPr lang="ar-EG" b="1" dirty="0" smtClean="0">
                <a:solidFill>
                  <a:srgbClr val="000000"/>
                </a:solidFill>
                <a:sym typeface="Calibri" pitchFamily="34" charset="0"/>
              </a:rPr>
              <a:t>ما الذي</a:t>
            </a:r>
            <a:r>
              <a:rPr lang="ar-EG" dirty="0" smtClean="0">
                <a:solidFill>
                  <a:srgbClr val="000000"/>
                </a:solidFill>
                <a:sym typeface="Calibri" pitchFamily="34" charset="0"/>
              </a:rPr>
              <a:t> يجب أن يحدث (لتلبية الاحتياجات المحددة الحالية القصيرة </a:t>
            </a:r>
            <a:br>
              <a:rPr lang="ar-EG" dirty="0" smtClean="0">
                <a:solidFill>
                  <a:srgbClr val="000000"/>
                </a:solidFill>
                <a:sym typeface="Calibri" pitchFamily="34" charset="0"/>
              </a:rPr>
            </a:br>
            <a:r>
              <a:rPr lang="ar-EG" dirty="0" smtClean="0">
                <a:solidFill>
                  <a:srgbClr val="000000"/>
                </a:solidFill>
                <a:sym typeface="Calibri" pitchFamily="34" charset="0"/>
              </a:rPr>
              <a:t>والمتوسطة والطويلة الأمد)</a:t>
            </a:r>
          </a:p>
          <a:p>
            <a:pPr marL="342000" indent="-342000" algn="r" rtl="1" eaLnBrk="1" hangingPunct="1">
              <a:buFontTx/>
              <a:buChar char="•"/>
            </a:pPr>
            <a:r>
              <a:rPr lang="ar-EG" b="1" dirty="0" smtClean="0">
                <a:solidFill>
                  <a:srgbClr val="000000"/>
                </a:solidFill>
                <a:sym typeface="Calibri" pitchFamily="34" charset="0"/>
              </a:rPr>
              <a:t>من الذي</a:t>
            </a:r>
            <a:r>
              <a:rPr lang="ar-EG" dirty="0" smtClean="0">
                <a:solidFill>
                  <a:srgbClr val="000000"/>
                </a:solidFill>
                <a:sym typeface="Calibri" pitchFamily="34" charset="0"/>
              </a:rPr>
              <a:t> ينبغي له القيام بذلك </a:t>
            </a:r>
          </a:p>
          <a:p>
            <a:pPr marL="342000" indent="-342000" algn="r" rtl="1" eaLnBrk="1" hangingPunct="1">
              <a:buFontTx/>
              <a:buChar char="•"/>
            </a:pPr>
            <a:r>
              <a:rPr lang="ar-EG" b="1" dirty="0" smtClean="0">
                <a:solidFill>
                  <a:srgbClr val="000000"/>
                </a:solidFill>
                <a:sym typeface="Calibri" pitchFamily="34" charset="0"/>
              </a:rPr>
              <a:t>متى</a:t>
            </a:r>
            <a:r>
              <a:rPr lang="ar-EG" dirty="0" smtClean="0">
                <a:solidFill>
                  <a:srgbClr val="000000"/>
                </a:solidFill>
                <a:sym typeface="Calibri" pitchFamily="34" charset="0"/>
              </a:rPr>
              <a:t> ينبغي لهم القيام بذلك</a:t>
            </a:r>
          </a:p>
          <a:p>
            <a:pPr marL="0" indent="0" algn="r" rtl="1" eaLnBrk="1" hangingPunct="1"/>
            <a:endParaRPr lang="ar-EG" dirty="0" smtClean="0">
              <a:solidFill>
                <a:srgbClr val="000000"/>
              </a:solidFill>
              <a:sym typeface="Calibri" pitchFamily="34" charset="0"/>
            </a:endParaRPr>
          </a:p>
          <a:p>
            <a:pPr marL="0" indent="0" algn="r" rtl="1" eaLnBrk="1" hangingPunct="1"/>
            <a:r>
              <a:rPr lang="ar-EG" b="1" dirty="0" smtClean="0">
                <a:solidFill>
                  <a:srgbClr val="000000"/>
                </a:solidFill>
                <a:sym typeface="Calibri" pitchFamily="34" charset="0"/>
              </a:rPr>
              <a:t> </a:t>
            </a:r>
          </a:p>
        </p:txBody>
      </p:sp>
    </p:spTree>
    <p:extLst>
      <p:ext uri="{BB962C8B-B14F-4D97-AF65-F5344CB8AC3E}">
        <p14:creationId xmlns:p14="http://schemas.microsoft.com/office/powerpoint/2010/main" val="4684654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تنفيذ خطة الحالة</a:t>
            </a:r>
          </a:p>
        </p:txBody>
      </p:sp>
      <p:sp>
        <p:nvSpPr>
          <p:cNvPr id="14339" name="Content Placeholder 2"/>
          <p:cNvSpPr>
            <a:spLocks noGrp="1"/>
          </p:cNvSpPr>
          <p:nvPr>
            <p:ph idx="1"/>
          </p:nvPr>
        </p:nvSpPr>
        <p:spPr>
          <a:xfrm>
            <a:off x="827708" y="1700213"/>
            <a:ext cx="7993063" cy="4392612"/>
          </a:xfrm>
        </p:spPr>
        <p:txBody>
          <a:bodyPr/>
          <a:lstStyle/>
          <a:p>
            <a:pPr marL="0" indent="0" algn="r" rtl="1" eaLnBrk="1" hangingPunct="1"/>
            <a:endParaRPr lang="ar-EG" dirty="0" smtClean="0">
              <a:sym typeface="Calibri" pitchFamily="34" charset="0"/>
            </a:endParaRPr>
          </a:p>
          <a:p>
            <a:pPr marL="0" indent="0" algn="r" rtl="1" eaLnBrk="1" hangingPunct="1"/>
            <a:r>
              <a:rPr lang="ar-EG" dirty="0" smtClean="0">
                <a:sym typeface="Calibri" pitchFamily="34" charset="0"/>
              </a:rPr>
              <a:t>العمل مع الطفل والأسرة وأي جهات فاعلة أخرى (عند الضرورة/عند الموافقة) لاتخاذ الإجراءات اللازمة لتحقيق خطة الحالة.</a:t>
            </a:r>
          </a:p>
          <a:p>
            <a:pPr marL="0" indent="0" algn="r" rtl="1" eaLnBrk="1" hangingPunct="1"/>
            <a:endParaRPr lang="ar-EG" dirty="0" smtClean="0">
              <a:sym typeface="Calibri" pitchFamily="34" charset="0"/>
            </a:endParaRPr>
          </a:p>
          <a:p>
            <a:pPr marL="0" indent="0" algn="r" rtl="1" eaLnBrk="1" hangingPunct="1"/>
            <a:r>
              <a:rPr lang="ar-EG" b="1" dirty="0" smtClean="0">
                <a:sym typeface="Calibri" pitchFamily="34" charset="0"/>
              </a:rPr>
              <a:t>الدعم المباشر والخدمات: </a:t>
            </a:r>
            <a:r>
              <a:rPr lang="ar-EG" dirty="0" smtClean="0">
                <a:sym typeface="Calibri" pitchFamily="34" charset="0"/>
              </a:rPr>
              <a:t>يتم تقديمها بواسطة أخصائي الحالات (على سبيل المثال، المعلومات والنصيحة) والخدمات التي يتم التحصل عليها مباشرة. </a:t>
            </a:r>
          </a:p>
          <a:p>
            <a:pPr marL="0" indent="0" algn="r" rtl="1" eaLnBrk="1" hangingPunct="1"/>
            <a:endParaRPr lang="ar-EG" dirty="0" smtClean="0">
              <a:sym typeface="Calibri" pitchFamily="34" charset="0"/>
            </a:endParaRPr>
          </a:p>
          <a:p>
            <a:pPr marL="0" indent="0" algn="r" rtl="1" eaLnBrk="1" hangingPunct="1"/>
            <a:r>
              <a:rPr lang="ar-EG" b="1" dirty="0" smtClean="0">
                <a:sym typeface="Calibri" pitchFamily="34" charset="0"/>
              </a:rPr>
              <a:t>الإحالات: </a:t>
            </a:r>
            <a:r>
              <a:rPr lang="ar-EG" dirty="0" smtClean="0">
                <a:sym typeface="Calibri" pitchFamily="34" charset="0"/>
              </a:rPr>
              <a:t>إلى الوكالات ومقدمي الخدمات الآخرين. </a:t>
            </a:r>
          </a:p>
          <a:p>
            <a:pPr marL="0" indent="0" algn="r" rtl="1" eaLnBrk="1" hangingPunct="1"/>
            <a:endParaRPr lang="ar-EG" dirty="0" smtClean="0">
              <a:sym typeface="Calibri" pitchFamily="34" charset="0"/>
            </a:endParaRPr>
          </a:p>
          <a:p>
            <a:pPr marL="0" indent="0" algn="r" rtl="1" eaLnBrk="1" hangingPunct="1"/>
            <a:endParaRPr lang="ar-EG" dirty="0" smtClean="0">
              <a:sym typeface="Calibri" pitchFamily="34" charset="0"/>
            </a:endParaRPr>
          </a:p>
          <a:p>
            <a:pPr marL="0" indent="0" algn="ctr" rtl="1" eaLnBrk="1" hangingPunct="1"/>
            <a:r>
              <a:rPr lang="ar-EG" sz="1600" dirty="0" smtClean="0">
                <a:sym typeface="Calibri" pitchFamily="34" charset="0"/>
              </a:rPr>
              <a:t>المبادئ التوجيهية لإدارة الحالات: القسم 3</a:t>
            </a:r>
          </a:p>
        </p:txBody>
      </p:sp>
    </p:spTree>
    <p:extLst>
      <p:ext uri="{BB962C8B-B14F-4D97-AF65-F5344CB8AC3E}">
        <p14:creationId xmlns:p14="http://schemas.microsoft.com/office/powerpoint/2010/main" val="8609575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المتابعة والمراجعة</a:t>
            </a:r>
          </a:p>
        </p:txBody>
      </p:sp>
      <p:sp>
        <p:nvSpPr>
          <p:cNvPr id="10243" name="Content Placeholder 2"/>
          <p:cNvSpPr>
            <a:spLocks noGrp="1"/>
          </p:cNvSpPr>
          <p:nvPr>
            <p:ph idx="1"/>
          </p:nvPr>
        </p:nvSpPr>
        <p:spPr>
          <a:xfrm>
            <a:off x="178421" y="1700213"/>
            <a:ext cx="8642350" cy="4392612"/>
          </a:xfrm>
        </p:spPr>
        <p:txBody>
          <a:bodyPr/>
          <a:lstStyle/>
          <a:p>
            <a:pPr marL="0" indent="0" algn="r" rtl="1" eaLnBrk="1" hangingPunct="1"/>
            <a:endParaRPr lang="ar-EG" b="1" dirty="0" smtClean="0">
              <a:sym typeface="Calibri" pitchFamily="34" charset="0"/>
            </a:endParaRPr>
          </a:p>
          <a:p>
            <a:pPr marL="0" indent="0" algn="r" rtl="1" eaLnBrk="1" hangingPunct="1"/>
            <a:r>
              <a:rPr lang="ar-EG" sz="2800" b="1" dirty="0" smtClean="0">
                <a:sym typeface="Calibri" pitchFamily="34" charset="0"/>
              </a:rPr>
              <a:t>المتابعة:</a:t>
            </a:r>
            <a:r>
              <a:rPr lang="ar-EG" sz="2800" dirty="0" smtClean="0">
                <a:sym typeface="Calibri" pitchFamily="34" charset="0"/>
              </a:rPr>
              <a:t> التحقق من أنه يتم تلبية احتياجات الطفل والأسرة </a:t>
            </a:r>
            <a:br>
              <a:rPr lang="ar-EG" sz="2800" dirty="0" smtClean="0">
                <a:sym typeface="Calibri" pitchFamily="34" charset="0"/>
              </a:rPr>
            </a:br>
            <a:r>
              <a:rPr lang="ar-EG" sz="2800" dirty="0" smtClean="0">
                <a:sym typeface="Calibri" pitchFamily="34" charset="0"/>
              </a:rPr>
              <a:t>طوال عملية إدارة الحالات. </a:t>
            </a:r>
          </a:p>
          <a:p>
            <a:pPr marL="0" indent="0" algn="r" rtl="1" eaLnBrk="1" hangingPunct="1"/>
            <a:endParaRPr lang="ar-EG" dirty="0" smtClean="0">
              <a:sym typeface="Calibri" pitchFamily="34" charset="0"/>
            </a:endParaRPr>
          </a:p>
          <a:p>
            <a:pPr marL="0" indent="0" algn="r" rtl="1" eaLnBrk="1" hangingPunct="1"/>
            <a:r>
              <a:rPr lang="ar-EG" sz="2800" b="1" dirty="0" smtClean="0">
                <a:sym typeface="Calibri" pitchFamily="34" charset="0"/>
              </a:rPr>
              <a:t>المراجعة: </a:t>
            </a:r>
            <a:r>
              <a:rPr lang="ar-EG" sz="2800" dirty="0" smtClean="0">
                <a:sym typeface="Calibri" pitchFamily="34" charset="0"/>
              </a:rPr>
              <a:t>التفكير في تنفيذ خطة الحالة</a:t>
            </a:r>
          </a:p>
          <a:p>
            <a:pPr marL="342000" indent="-342000" algn="r" rtl="1" eaLnBrk="1" hangingPunct="1">
              <a:buFontTx/>
              <a:buChar char="•"/>
            </a:pPr>
            <a:r>
              <a:rPr lang="ar-EG" sz="2800" dirty="0" smtClean="0">
                <a:sym typeface="Calibri" pitchFamily="34" charset="0"/>
              </a:rPr>
              <a:t>هل تمت تلبية الأهداف؟ </a:t>
            </a:r>
          </a:p>
          <a:p>
            <a:pPr marL="342000" indent="-342000" algn="r" rtl="1" eaLnBrk="1" hangingPunct="1">
              <a:buFontTx/>
              <a:buChar char="•"/>
            </a:pPr>
            <a:r>
              <a:rPr lang="ar-EG" sz="2800" dirty="0" smtClean="0">
                <a:sym typeface="Calibri" pitchFamily="34" charset="0"/>
              </a:rPr>
              <a:t>هل لا تزال الخطة ذات صلة؟ </a:t>
            </a:r>
          </a:p>
          <a:p>
            <a:pPr marL="342000" indent="-342000" algn="r" rtl="1" eaLnBrk="1" hangingPunct="1">
              <a:buFontTx/>
              <a:buChar char="•"/>
            </a:pPr>
            <a:r>
              <a:rPr lang="ar-EG" sz="2800" dirty="0" smtClean="0">
                <a:sym typeface="Calibri" pitchFamily="34" charset="0"/>
              </a:rPr>
              <a:t>إن لم تكن، فكيف يمكن تعديلها؟ </a:t>
            </a:r>
          </a:p>
          <a:p>
            <a:pPr marL="0" indent="0" algn="r" rtl="1" eaLnBrk="1" hangingPunct="1"/>
            <a:endParaRPr lang="ar-EG" sz="2800" dirty="0" smtClean="0">
              <a:sym typeface="Calibri" pitchFamily="34" charset="0"/>
            </a:endParaRPr>
          </a:p>
          <a:p>
            <a:pPr marL="0" indent="0" algn="ctr" rtl="1" eaLnBrk="1" hangingPunct="1"/>
            <a:r>
              <a:rPr lang="ar-EG" sz="1600" dirty="0" smtClean="0">
                <a:sym typeface="Calibri" pitchFamily="34" charset="0"/>
              </a:rPr>
              <a:t>المبادئ التوجيهية لإدارة الحالات: القسم 3</a:t>
            </a:r>
          </a:p>
        </p:txBody>
      </p:sp>
    </p:spTree>
    <p:extLst>
      <p:ext uri="{BB962C8B-B14F-4D97-AF65-F5344CB8AC3E}">
        <p14:creationId xmlns:p14="http://schemas.microsoft.com/office/powerpoint/2010/main" val="39356430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هدف الوحدة و نتائج التعلم</a:t>
            </a:r>
          </a:p>
        </p:txBody>
      </p:sp>
      <p:sp>
        <p:nvSpPr>
          <p:cNvPr id="3075" name="Content Placeholder 2"/>
          <p:cNvSpPr>
            <a:spLocks noGrp="1"/>
          </p:cNvSpPr>
          <p:nvPr>
            <p:ph idx="1"/>
          </p:nvPr>
        </p:nvSpPr>
        <p:spPr>
          <a:xfrm>
            <a:off x="1403648" y="1700213"/>
            <a:ext cx="7417123" cy="4392612"/>
          </a:xfrm>
        </p:spPr>
        <p:txBody>
          <a:bodyPr/>
          <a:lstStyle/>
          <a:p>
            <a:pPr marL="792000" indent="-792000" algn="r" rtl="1" eaLnBrk="1" hangingPunct="1">
              <a:buSzPct val="100000"/>
            </a:pPr>
            <a:r>
              <a:rPr lang="ar-EG" b="1" dirty="0" smtClean="0">
                <a:sym typeface="Calibri" pitchFamily="34" charset="0"/>
              </a:rPr>
              <a:t>الهدف: </a:t>
            </a:r>
            <a:r>
              <a:rPr lang="ar-EG" dirty="0" smtClean="0">
                <a:sym typeface="Calibri" pitchFamily="34" charset="0"/>
              </a:rPr>
              <a:t>تعريف المشاركين بعملية إدارة الحالات وفهم كيفية مقارنة ممارساتهم المحلية.</a:t>
            </a:r>
          </a:p>
          <a:p>
            <a:pPr algn="r" rtl="1" eaLnBrk="1" hangingPunct="1">
              <a:buSzPct val="100000"/>
            </a:pPr>
            <a:endParaRPr lang="ar-EG" dirty="0" smtClean="0">
              <a:sym typeface="Calibri" pitchFamily="34" charset="0"/>
            </a:endParaRPr>
          </a:p>
          <a:p>
            <a:pPr algn="r" rtl="1" eaLnBrk="1" hangingPunct="1">
              <a:buSzPct val="100000"/>
            </a:pPr>
            <a:r>
              <a:rPr lang="ar-EG" b="1" dirty="0" smtClean="0">
                <a:cs typeface="Times New Roman" pitchFamily="18" charset="0"/>
                <a:sym typeface="Calibri" pitchFamily="34" charset="0"/>
              </a:rPr>
              <a:t>نتائج التعلم: </a:t>
            </a:r>
          </a:p>
          <a:p>
            <a:pPr algn="r" rtl="1" eaLnBrk="1" hangingPunct="1">
              <a:buFontTx/>
              <a:buChar char="•"/>
            </a:pPr>
            <a:r>
              <a:rPr lang="ar-EG" dirty="0" smtClean="0">
                <a:sym typeface="Calibri" pitchFamily="34" charset="0"/>
              </a:rPr>
              <a:t>تعريف عملية إدارة الحالات ومعرفة ما هي الحالة. </a:t>
            </a:r>
          </a:p>
          <a:p>
            <a:pPr algn="r" rtl="1" eaLnBrk="1" hangingPunct="1">
              <a:buFontTx/>
              <a:buChar char="•"/>
            </a:pPr>
            <a:r>
              <a:rPr lang="ar-EG" i="1" dirty="0" smtClean="0">
                <a:sym typeface="Calibri" pitchFamily="34" charset="0"/>
              </a:rPr>
              <a:t>التمييز بين عملية إدارة الحالات المستخدمة في مكان العمل وبين العمليات المستخدمة في الأماكن </a:t>
            </a:r>
            <a:r>
              <a:rPr lang="ar-EG" i="1" dirty="0" smtClean="0">
                <a:sym typeface="Calibri" pitchFamily="34" charset="0"/>
              </a:rPr>
              <a:t>الأخرى</a:t>
            </a:r>
            <a:r>
              <a:rPr lang="ar-EG" i="1" dirty="0" smtClean="0">
                <a:sym typeface="Calibri" pitchFamily="34" charset="0"/>
              </a:rPr>
              <a:t>.</a:t>
            </a:r>
          </a:p>
          <a:p>
            <a:pPr algn="r" rtl="1" eaLnBrk="1" hangingPunct="1">
              <a:buFontTx/>
              <a:buChar char="•"/>
            </a:pPr>
            <a:r>
              <a:rPr lang="ar-EG" dirty="0" smtClean="0">
                <a:sym typeface="Calibri" pitchFamily="34" charset="0"/>
              </a:rPr>
              <a:t>وصف عملية إدارة الحالات الموضحة في المبادئ التوجيهية </a:t>
            </a:r>
            <a:r>
              <a:rPr lang="ar-EG" dirty="0" smtClean="0">
                <a:sym typeface="Calibri" pitchFamily="34" charset="0"/>
              </a:rPr>
              <a:t>لإدارة </a:t>
            </a:r>
            <a:r>
              <a:rPr lang="ar-EG" dirty="0" smtClean="0">
                <a:sym typeface="Calibri" pitchFamily="34" charset="0"/>
              </a:rPr>
              <a:t>الحالات.</a:t>
            </a:r>
          </a:p>
        </p:txBody>
      </p:sp>
    </p:spTree>
    <p:extLst>
      <p:ext uri="{BB962C8B-B14F-4D97-AF65-F5344CB8AC3E}">
        <p14:creationId xmlns:p14="http://schemas.microsoft.com/office/powerpoint/2010/main" val="41822469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إغلاق الحالة</a:t>
            </a:r>
          </a:p>
        </p:txBody>
      </p:sp>
      <p:sp>
        <p:nvSpPr>
          <p:cNvPr id="16387" name="Content Placeholder 2"/>
          <p:cNvSpPr>
            <a:spLocks noGrp="1"/>
          </p:cNvSpPr>
          <p:nvPr>
            <p:ph idx="1"/>
          </p:nvPr>
        </p:nvSpPr>
        <p:spPr>
          <a:xfrm>
            <a:off x="1186483" y="1700213"/>
            <a:ext cx="7634288" cy="4392612"/>
          </a:xfrm>
        </p:spPr>
        <p:txBody>
          <a:bodyPr/>
          <a:lstStyle/>
          <a:p>
            <a:pPr marL="0" indent="0" algn="r" rtl="1" eaLnBrk="1" hangingPunct="1"/>
            <a:endParaRPr lang="ar-EG" sz="2800" dirty="0" smtClean="0">
              <a:sym typeface="Calibri" pitchFamily="34" charset="0"/>
            </a:endParaRPr>
          </a:p>
          <a:p>
            <a:pPr marL="0" indent="0" algn="r" rtl="1" eaLnBrk="1" hangingPunct="1"/>
            <a:r>
              <a:rPr lang="ar-EG" sz="2800" dirty="0" smtClean="0">
                <a:sym typeface="Calibri" pitchFamily="34" charset="0"/>
              </a:rPr>
              <a:t>النقطة التي ينتهي عندها العمل مع الطفل</a:t>
            </a:r>
          </a:p>
          <a:p>
            <a:pPr marL="0" indent="0" algn="r" rtl="1" eaLnBrk="1" hangingPunct="1"/>
            <a:endParaRPr lang="ar-EG" sz="2800" dirty="0" smtClean="0">
              <a:sym typeface="Calibri" pitchFamily="34" charset="0"/>
            </a:endParaRPr>
          </a:p>
          <a:p>
            <a:pPr marL="342000" indent="-342000" algn="r" rtl="1" eaLnBrk="1" hangingPunct="1">
              <a:buFontTx/>
              <a:buChar char="•"/>
            </a:pPr>
            <a:r>
              <a:rPr lang="ar-EG" sz="2800" dirty="0" smtClean="0">
                <a:sym typeface="Calibri" pitchFamily="34" charset="0"/>
              </a:rPr>
              <a:t>ينبغي تحديد معايير إغلاق الحالة محليًا. </a:t>
            </a:r>
          </a:p>
          <a:p>
            <a:pPr marL="342000" indent="-342000" algn="r" rtl="1" eaLnBrk="1" hangingPunct="1">
              <a:buFontTx/>
              <a:buChar char="•"/>
            </a:pPr>
            <a:endParaRPr lang="ar-EG" sz="2800" dirty="0" smtClean="0">
              <a:sym typeface="Calibri" pitchFamily="34" charset="0"/>
            </a:endParaRPr>
          </a:p>
          <a:p>
            <a:pPr marL="342000" indent="-342000" algn="r" rtl="1" eaLnBrk="1" hangingPunct="1">
              <a:buFontTx/>
              <a:buChar char="•"/>
            </a:pPr>
            <a:r>
              <a:rPr lang="ar-EG" sz="2800" dirty="0" smtClean="0">
                <a:sym typeface="Calibri" pitchFamily="34" charset="0"/>
              </a:rPr>
              <a:t>ينبغي </a:t>
            </a:r>
            <a:r>
              <a:rPr lang="ar-EG" sz="2800" b="1" dirty="0" smtClean="0">
                <a:sym typeface="Calibri" pitchFamily="34" charset="0"/>
              </a:rPr>
              <a:t>التصريح</a:t>
            </a:r>
            <a:r>
              <a:rPr lang="ar-EG" sz="2800" dirty="0" smtClean="0">
                <a:sym typeface="Calibri" pitchFamily="34" charset="0"/>
              </a:rPr>
              <a:t> بإغلاق الحالة بواسطة مدير/مشرف.</a:t>
            </a:r>
          </a:p>
          <a:p>
            <a:pPr marL="0" indent="0" algn="r" rtl="1" eaLnBrk="1" hangingPunct="1">
              <a:buFontTx/>
              <a:buChar char="•"/>
            </a:pPr>
            <a:endParaRPr lang="ar-EG" sz="2800" dirty="0" smtClean="0">
              <a:sym typeface="Calibri" pitchFamily="34" charset="0"/>
            </a:endParaRPr>
          </a:p>
          <a:p>
            <a:pPr marL="0" indent="0" algn="ctr" rtl="1" eaLnBrk="1" hangingPunct="1"/>
            <a:endParaRPr lang="ar-EG" sz="1600" dirty="0" smtClean="0">
              <a:sym typeface="Calibri" pitchFamily="34" charset="0"/>
            </a:endParaRPr>
          </a:p>
          <a:p>
            <a:pPr marL="0" indent="0" algn="ctr" rtl="1" eaLnBrk="1" hangingPunct="1"/>
            <a:endParaRPr lang="ar-EG" sz="1600" dirty="0">
              <a:sym typeface="Calibri" pitchFamily="34" charset="0"/>
            </a:endParaRPr>
          </a:p>
          <a:p>
            <a:pPr marL="0" indent="0" algn="ctr" rtl="1" eaLnBrk="1" hangingPunct="1"/>
            <a:r>
              <a:rPr lang="ar-EG" sz="1600" dirty="0" smtClean="0">
                <a:sym typeface="Calibri" pitchFamily="34" charset="0"/>
              </a:rPr>
              <a:t>المبادئ التوجيهية لإدارة الحالات: القسم 3</a:t>
            </a:r>
          </a:p>
        </p:txBody>
      </p:sp>
    </p:spTree>
    <p:extLst>
      <p:ext uri="{BB962C8B-B14F-4D97-AF65-F5344CB8AC3E}">
        <p14:creationId xmlns:p14="http://schemas.microsoft.com/office/powerpoint/2010/main" val="16633200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rgbClr val="002060"/>
                </a:solidFill>
                <a:sym typeface="Calibri" pitchFamily="34" charset="0"/>
              </a:rPr>
              <a:t>نقاط التعلم الرئيسية</a:t>
            </a:r>
          </a:p>
        </p:txBody>
      </p:sp>
      <p:sp>
        <p:nvSpPr>
          <p:cNvPr id="18435" name="Content Placeholder 2"/>
          <p:cNvSpPr>
            <a:spLocks noGrp="1"/>
          </p:cNvSpPr>
          <p:nvPr>
            <p:ph idx="1"/>
          </p:nvPr>
        </p:nvSpPr>
        <p:spPr>
          <a:xfrm>
            <a:off x="322883" y="1700213"/>
            <a:ext cx="8497888" cy="4392612"/>
          </a:xfrm>
        </p:spPr>
        <p:txBody>
          <a:bodyPr/>
          <a:lstStyle/>
          <a:p>
            <a:pPr marL="0" indent="0" algn="r" rtl="1" eaLnBrk="1" hangingPunct="1"/>
            <a:r>
              <a:rPr lang="ar-EG" dirty="0" smtClean="0">
                <a:solidFill>
                  <a:srgbClr val="000000"/>
                </a:solidFill>
                <a:cs typeface="Arial" charset="0"/>
                <a:sym typeface="Calibri" pitchFamily="34" charset="0"/>
              </a:rPr>
              <a:t>تتكون </a:t>
            </a:r>
            <a:r>
              <a:rPr lang="ar-EG" b="1" dirty="0" smtClean="0">
                <a:solidFill>
                  <a:srgbClr val="000000"/>
                </a:solidFill>
                <a:cs typeface="Arial" charset="0"/>
                <a:sym typeface="Calibri" pitchFamily="34" charset="0"/>
              </a:rPr>
              <a:t>عملية</a:t>
            </a:r>
            <a:r>
              <a:rPr lang="ar-EG" dirty="0" smtClean="0">
                <a:solidFill>
                  <a:srgbClr val="000000"/>
                </a:solidFill>
                <a:cs typeface="Arial" charset="0"/>
                <a:sym typeface="Calibri" pitchFamily="34" charset="0"/>
              </a:rPr>
              <a:t> إدارة الحالات عادة من </a:t>
            </a:r>
            <a:r>
              <a:rPr lang="ar-EG" b="1" dirty="0" smtClean="0">
                <a:solidFill>
                  <a:srgbClr val="000000"/>
                </a:solidFill>
                <a:cs typeface="Arial" charset="0"/>
                <a:sym typeface="Calibri" pitchFamily="34" charset="0"/>
              </a:rPr>
              <a:t>ست خطوات</a:t>
            </a:r>
            <a:r>
              <a:rPr lang="ar-EG" dirty="0" smtClean="0">
                <a:solidFill>
                  <a:srgbClr val="000000"/>
                </a:solidFill>
                <a:sym typeface="Calibri" pitchFamily="34" charset="0"/>
              </a:rPr>
              <a:t>: </a:t>
            </a:r>
          </a:p>
          <a:p>
            <a:pPr marL="0" indent="0" algn="r" rtl="1" eaLnBrk="1" hangingPunct="1"/>
            <a:endParaRPr lang="ar-EG"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1- </a:t>
            </a:r>
            <a:r>
              <a:rPr lang="ar-EG" dirty="0" smtClean="0">
                <a:solidFill>
                  <a:srgbClr val="000000"/>
                </a:solidFill>
                <a:cs typeface="Arial" charset="0"/>
                <a:sym typeface="Calibri" pitchFamily="34" charset="0"/>
              </a:rPr>
              <a:t>التحديد والتسجيل؛ </a:t>
            </a:r>
            <a:r>
              <a:rPr lang="ar-EG" dirty="0" smtClean="0">
                <a:solidFill>
                  <a:srgbClr val="000000"/>
                </a:solidFill>
                <a:sym typeface="Calibri" pitchFamily="34" charset="0"/>
              </a:rPr>
              <a:t>	</a:t>
            </a:r>
            <a:r>
              <a:rPr lang="ar-EG" dirty="0" smtClean="0">
                <a:solidFill>
                  <a:srgbClr val="000000"/>
                </a:solidFill>
                <a:cs typeface="Arial" charset="0"/>
                <a:sym typeface="Calibri" pitchFamily="34" charset="0"/>
              </a:rPr>
              <a:t>2</a:t>
            </a:r>
            <a:r>
              <a:rPr lang="ar-EG" dirty="0">
                <a:solidFill>
                  <a:srgbClr val="000000"/>
                </a:solidFill>
                <a:sym typeface="Calibri" pitchFamily="34" charset="0"/>
              </a:rPr>
              <a:t>-</a:t>
            </a:r>
            <a:r>
              <a:rPr lang="ar-EG" dirty="0" smtClean="0">
                <a:solidFill>
                  <a:srgbClr val="000000"/>
                </a:solidFill>
                <a:sym typeface="Calibri" pitchFamily="34" charset="0"/>
              </a:rPr>
              <a:t> </a:t>
            </a:r>
            <a:r>
              <a:rPr lang="ar-EG" dirty="0" smtClean="0">
                <a:solidFill>
                  <a:srgbClr val="000000"/>
                </a:solidFill>
                <a:cs typeface="Arial" charset="0"/>
                <a:sym typeface="Calibri" pitchFamily="34" charset="0"/>
              </a:rPr>
              <a:t>التقييم</a:t>
            </a:r>
            <a:endParaRPr lang="ar-EG"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3- </a:t>
            </a:r>
            <a:r>
              <a:rPr lang="ar-EG" dirty="0" smtClean="0">
                <a:solidFill>
                  <a:srgbClr val="000000"/>
                </a:solidFill>
                <a:cs typeface="Arial" charset="0"/>
                <a:sym typeface="Calibri" pitchFamily="34" charset="0"/>
              </a:rPr>
              <a:t>تخطيط الحالة؛	</a:t>
            </a:r>
            <a:r>
              <a:rPr lang="ar-EG" dirty="0" smtClean="0">
                <a:solidFill>
                  <a:srgbClr val="000000"/>
                </a:solidFill>
                <a:sym typeface="Calibri" pitchFamily="34" charset="0"/>
              </a:rPr>
              <a:t>	</a:t>
            </a:r>
            <a:r>
              <a:rPr lang="ar-EG" dirty="0" smtClean="0">
                <a:solidFill>
                  <a:srgbClr val="000000"/>
                </a:solidFill>
                <a:cs typeface="Arial" charset="0"/>
                <a:sym typeface="Calibri" pitchFamily="34" charset="0"/>
              </a:rPr>
              <a:t>4</a:t>
            </a:r>
            <a:r>
              <a:rPr lang="ar-EG" dirty="0">
                <a:solidFill>
                  <a:srgbClr val="000000"/>
                </a:solidFill>
                <a:sym typeface="Calibri" pitchFamily="34" charset="0"/>
              </a:rPr>
              <a:t>-</a:t>
            </a:r>
            <a:r>
              <a:rPr lang="ar-EG" dirty="0" smtClean="0">
                <a:solidFill>
                  <a:srgbClr val="000000"/>
                </a:solidFill>
                <a:sym typeface="Calibri" pitchFamily="34" charset="0"/>
              </a:rPr>
              <a:t> </a:t>
            </a:r>
            <a:r>
              <a:rPr lang="ar-EG" dirty="0" smtClean="0">
                <a:solidFill>
                  <a:srgbClr val="000000"/>
                </a:solidFill>
                <a:cs typeface="Arial" charset="0"/>
                <a:sym typeface="Calibri" pitchFamily="34" charset="0"/>
              </a:rPr>
              <a:t>تنفيذ خطة الحالة</a:t>
            </a:r>
            <a:endParaRPr lang="ar-EG"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5- </a:t>
            </a:r>
            <a:r>
              <a:rPr lang="ar-EG" dirty="0" smtClean="0">
                <a:solidFill>
                  <a:srgbClr val="000000"/>
                </a:solidFill>
                <a:cs typeface="Arial" charset="0"/>
                <a:sym typeface="Calibri" pitchFamily="34" charset="0"/>
              </a:rPr>
              <a:t>المتابعة والتقييم؛ </a:t>
            </a:r>
            <a:r>
              <a:rPr lang="ar-EG" dirty="0" smtClean="0">
                <a:solidFill>
                  <a:srgbClr val="000000"/>
                </a:solidFill>
                <a:sym typeface="Calibri" pitchFamily="34" charset="0"/>
              </a:rPr>
              <a:t>	</a:t>
            </a:r>
            <a:r>
              <a:rPr lang="ar-EG" dirty="0" smtClean="0">
                <a:solidFill>
                  <a:srgbClr val="000000"/>
                </a:solidFill>
                <a:cs typeface="Arial" charset="0"/>
                <a:sym typeface="Calibri" pitchFamily="34" charset="0"/>
              </a:rPr>
              <a:t>6</a:t>
            </a:r>
            <a:r>
              <a:rPr lang="ar-EG" dirty="0">
                <a:solidFill>
                  <a:srgbClr val="000000"/>
                </a:solidFill>
                <a:sym typeface="Calibri" pitchFamily="34" charset="0"/>
              </a:rPr>
              <a:t>-</a:t>
            </a:r>
            <a:r>
              <a:rPr lang="ar-EG" dirty="0" smtClean="0">
                <a:solidFill>
                  <a:srgbClr val="000000"/>
                </a:solidFill>
                <a:sym typeface="Calibri" pitchFamily="34" charset="0"/>
              </a:rPr>
              <a:t> </a:t>
            </a:r>
            <a:r>
              <a:rPr lang="ar-EG" dirty="0" smtClean="0">
                <a:solidFill>
                  <a:srgbClr val="000000"/>
                </a:solidFill>
                <a:cs typeface="Arial" charset="0"/>
                <a:sym typeface="Calibri" pitchFamily="34" charset="0"/>
              </a:rPr>
              <a:t>إغلاق الحالة</a:t>
            </a:r>
            <a:endParaRPr lang="ar-EG" dirty="0" smtClean="0">
              <a:solidFill>
                <a:srgbClr val="000000"/>
              </a:solidFill>
              <a:sym typeface="Calibri" pitchFamily="34" charset="0"/>
            </a:endParaRPr>
          </a:p>
          <a:p>
            <a:pPr marL="0" indent="0" algn="r" rtl="1" eaLnBrk="1" hangingPunct="1">
              <a:buFontTx/>
              <a:buChar char="•"/>
            </a:pPr>
            <a:endParaRPr lang="ar-EG" dirty="0" smtClean="0">
              <a:solidFill>
                <a:srgbClr val="000000"/>
              </a:solidFill>
              <a:sym typeface="Calibri" pitchFamily="34" charset="0"/>
            </a:endParaRPr>
          </a:p>
          <a:p>
            <a:pPr marL="342000" indent="-342000" algn="r" rtl="1" eaLnBrk="1" hangingPunct="1">
              <a:buFontTx/>
              <a:buChar char="•"/>
            </a:pPr>
            <a:r>
              <a:rPr lang="ar-EG" b="1" dirty="0" smtClean="0">
                <a:solidFill>
                  <a:srgbClr val="000000"/>
                </a:solidFill>
                <a:cs typeface="Arial" charset="0"/>
                <a:sym typeface="Calibri" pitchFamily="34" charset="0"/>
              </a:rPr>
              <a:t>يجب وضع معايير</a:t>
            </a:r>
            <a:r>
              <a:rPr lang="ar-EG" dirty="0" smtClean="0">
                <a:solidFill>
                  <a:srgbClr val="000000"/>
                </a:solidFill>
                <a:cs typeface="Arial" charset="0"/>
                <a:sym typeface="Calibri" pitchFamily="34" charset="0"/>
              </a:rPr>
              <a:t> لتوجيه الأشخاص الذين يتم تسجيلهم</a:t>
            </a:r>
            <a:r>
              <a:rPr lang="ar-EG" dirty="0" smtClean="0">
                <a:solidFill>
                  <a:srgbClr val="000000"/>
                </a:solidFill>
                <a:sym typeface="Calibri" pitchFamily="34" charset="0"/>
              </a:rPr>
              <a:t> </a:t>
            </a:r>
          </a:p>
          <a:p>
            <a:pPr marL="342000" indent="-342000" algn="r" rtl="1" eaLnBrk="1" hangingPunct="1">
              <a:buFontTx/>
              <a:buChar char="•"/>
            </a:pPr>
            <a:r>
              <a:rPr lang="ar-EG" b="1" dirty="0" smtClean="0">
                <a:solidFill>
                  <a:srgbClr val="000000"/>
                </a:solidFill>
                <a:cs typeface="Arial" charset="0"/>
                <a:sym typeface="Calibri" pitchFamily="34" charset="0"/>
              </a:rPr>
              <a:t>يجب تحدد الأطر الزمنية التي يجب إنجاز الخطوات خلالها</a:t>
            </a:r>
            <a:r>
              <a:rPr lang="ar-EG" b="1" dirty="0" smtClean="0">
                <a:solidFill>
                  <a:srgbClr val="000000"/>
                </a:solidFill>
                <a:sym typeface="Calibri" pitchFamily="34" charset="0"/>
              </a:rPr>
              <a:t>. </a:t>
            </a:r>
          </a:p>
        </p:txBody>
      </p:sp>
    </p:spTree>
    <p:extLst>
      <p:ext uri="{BB962C8B-B14F-4D97-AF65-F5344CB8AC3E}">
        <p14:creationId xmlns:p14="http://schemas.microsoft.com/office/powerpoint/2010/main" val="42845761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235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1952625"/>
            <a:ext cx="4633912" cy="35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36953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algn="r" rtl="1" eaLnBrk="1" hangingPunct="1">
              <a:buSzPct val="100000"/>
            </a:pPr>
            <a:r>
              <a:rPr lang="ar-EG" b="1" smtClean="0">
                <a:solidFill>
                  <a:srgbClr val="000000"/>
                </a:solidFill>
                <a:sym typeface="Calibri" pitchFamily="34" charset="0"/>
              </a:rPr>
              <a:t>هدف الوحدة و نتائج التعلم</a:t>
            </a:r>
          </a:p>
        </p:txBody>
      </p:sp>
      <p:sp>
        <p:nvSpPr>
          <p:cNvPr id="3075" name="Content Placeholder 2"/>
          <p:cNvSpPr>
            <a:spLocks noGrp="1"/>
          </p:cNvSpPr>
          <p:nvPr>
            <p:ph idx="1"/>
          </p:nvPr>
        </p:nvSpPr>
        <p:spPr>
          <a:xfrm>
            <a:off x="1547664" y="1700213"/>
            <a:ext cx="7273107" cy="4392612"/>
          </a:xfrm>
        </p:spPr>
        <p:txBody>
          <a:bodyPr/>
          <a:lstStyle/>
          <a:p>
            <a:pPr algn="r" rtl="1" eaLnBrk="1" hangingPunct="1">
              <a:buSzPct val="100000"/>
            </a:pPr>
            <a:r>
              <a:rPr lang="ar-EG" b="1" dirty="0" smtClean="0">
                <a:solidFill>
                  <a:srgbClr val="000000"/>
                </a:solidFill>
                <a:sym typeface="Calibri" pitchFamily="34" charset="0"/>
              </a:rPr>
              <a:t>الهدف: </a:t>
            </a:r>
            <a:r>
              <a:rPr lang="ar-EG" dirty="0" smtClean="0">
                <a:solidFill>
                  <a:srgbClr val="000000"/>
                </a:solidFill>
                <a:sym typeface="Calibri" pitchFamily="34" charset="0"/>
              </a:rPr>
              <a:t>تعريف المشاركين بعملية إدارة الحالات.</a:t>
            </a:r>
          </a:p>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b="1" dirty="0" smtClean="0">
                <a:solidFill>
                  <a:srgbClr val="000000"/>
                </a:solidFill>
                <a:cs typeface="Times New Roman" pitchFamily="18" charset="0"/>
                <a:sym typeface="Calibri" pitchFamily="34" charset="0"/>
              </a:rPr>
              <a:t>نتائج التعلم: </a:t>
            </a:r>
          </a:p>
          <a:p>
            <a:pPr algn="r" rtl="1" eaLnBrk="1" hangingPunct="1">
              <a:buFontTx/>
              <a:buChar char="•"/>
            </a:pPr>
            <a:r>
              <a:rPr lang="ar-EG" dirty="0" smtClean="0">
                <a:solidFill>
                  <a:srgbClr val="000000"/>
                </a:solidFill>
                <a:sym typeface="Calibri" pitchFamily="34" charset="0"/>
              </a:rPr>
              <a:t>تعريف إدارة الحالات ومعرفة ما هي الحالة. </a:t>
            </a:r>
          </a:p>
          <a:p>
            <a:pPr algn="r" rtl="1" eaLnBrk="1" hangingPunct="1">
              <a:buFontTx/>
              <a:buChar char="•"/>
            </a:pPr>
            <a:r>
              <a:rPr lang="ar-EG" i="1" dirty="0" smtClean="0">
                <a:solidFill>
                  <a:srgbClr val="000000"/>
                </a:solidFill>
                <a:sym typeface="Calibri" pitchFamily="34" charset="0"/>
              </a:rPr>
              <a:t>التمييز بين عملية إدارة الحالات المستخدمة في مكان العمل وبين العمليات المستخدمة في الأماكن أخرى.</a:t>
            </a:r>
          </a:p>
          <a:p>
            <a:pPr algn="r" rtl="1" eaLnBrk="1" hangingPunct="1">
              <a:buFontTx/>
              <a:buChar char="•"/>
            </a:pPr>
            <a:r>
              <a:rPr lang="ar-EG" dirty="0" smtClean="0">
                <a:solidFill>
                  <a:srgbClr val="000000"/>
                </a:solidFill>
                <a:sym typeface="Calibri" pitchFamily="34" charset="0"/>
              </a:rPr>
              <a:t>وصف عملية إدارة الحالات الموضحة في المبادئ التوجيهية ل</a:t>
            </a:r>
            <a:br>
              <a:rPr lang="ar-EG" dirty="0" smtClean="0">
                <a:solidFill>
                  <a:srgbClr val="000000"/>
                </a:solidFill>
                <a:sym typeface="Calibri" pitchFamily="34" charset="0"/>
              </a:rPr>
            </a:br>
            <a:r>
              <a:rPr lang="ar-EG" dirty="0" smtClean="0">
                <a:solidFill>
                  <a:srgbClr val="000000"/>
                </a:solidFill>
                <a:sym typeface="Calibri" pitchFamily="34" charset="0"/>
              </a:rPr>
              <a:t>إدارة الحالات. </a:t>
            </a:r>
          </a:p>
          <a:p>
            <a:pPr algn="r" rtl="1" eaLnBrk="1" hangingPunct="1">
              <a:buSzPct val="100000"/>
            </a:pPr>
            <a:r>
              <a:rPr lang="ar-EG" dirty="0" smtClean="0">
                <a:solidFill>
                  <a:srgbClr val="000000"/>
                </a:solidFill>
                <a:sym typeface="Calibri" pitchFamily="34" charset="0"/>
              </a:rPr>
              <a:t> </a:t>
            </a:r>
          </a:p>
        </p:txBody>
      </p:sp>
    </p:spTree>
    <p:extLst>
      <p:ext uri="{BB962C8B-B14F-4D97-AF65-F5344CB8AC3E}">
        <p14:creationId xmlns:p14="http://schemas.microsoft.com/office/powerpoint/2010/main" val="22221140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750" y="5157789"/>
            <a:ext cx="7772400" cy="791492"/>
          </a:xfrm>
        </p:spPr>
        <p:txBody>
          <a:bodyPr/>
          <a:lstStyle/>
          <a:p>
            <a:pPr algn="ctr" rtl="1" eaLnBrk="1" hangingPunct="1">
              <a:buSzPct val="100000"/>
            </a:pPr>
            <a:r>
              <a:rPr lang="ar-EG" cap="none" dirty="0" smtClean="0">
                <a:solidFill>
                  <a:srgbClr val="000000"/>
                </a:solidFill>
                <a:sym typeface="Calibri" pitchFamily="34" charset="0"/>
              </a:rPr>
              <a:t>التمرين 1</a:t>
            </a:r>
          </a:p>
        </p:txBody>
      </p:sp>
      <p:sp>
        <p:nvSpPr>
          <p:cNvPr id="4099" name="Text Placeholder 2"/>
          <p:cNvSpPr>
            <a:spLocks noGrp="1"/>
          </p:cNvSpPr>
          <p:nvPr>
            <p:ph type="body" idx="1"/>
          </p:nvPr>
        </p:nvSpPr>
        <p:spPr>
          <a:xfrm>
            <a:off x="793750" y="4437063"/>
            <a:ext cx="7772400" cy="750887"/>
          </a:xfrm>
        </p:spPr>
        <p:txBody>
          <a:bodyPr/>
          <a:lstStyle/>
          <a:p>
            <a:pPr algn="ctr" rtl="1" eaLnBrk="1" hangingPunct="1"/>
            <a:r>
              <a:rPr lang="ar-EG" sz="3600" b="1" dirty="0" smtClean="0">
                <a:solidFill>
                  <a:srgbClr val="000000"/>
                </a:solidFill>
                <a:sym typeface="Calibri" pitchFamily="34" charset="0"/>
              </a:rPr>
              <a:t>تعريف إدارة الحالات</a:t>
            </a:r>
          </a:p>
        </p:txBody>
      </p:sp>
      <p:pic>
        <p:nvPicPr>
          <p:cNvPr id="410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2207" y="836613"/>
            <a:ext cx="4535487"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13172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15567" y="836613"/>
            <a:ext cx="7713462" cy="720725"/>
          </a:xfrm>
        </p:spPr>
        <p:txBody>
          <a:bodyPr/>
          <a:lstStyle/>
          <a:p>
            <a:pPr algn="r" rtl="1" eaLnBrk="1" hangingPunct="1">
              <a:buSzPct val="100000"/>
            </a:pPr>
            <a:r>
              <a:rPr lang="ar-EG" b="1" dirty="0" smtClean="0">
                <a:solidFill>
                  <a:schemeClr val="tx1"/>
                </a:solidFill>
                <a:sym typeface="Calibri" pitchFamily="34" charset="0"/>
              </a:rPr>
              <a:t>تعريف إدارة الحالات</a:t>
            </a:r>
          </a:p>
        </p:txBody>
      </p:sp>
      <p:sp>
        <p:nvSpPr>
          <p:cNvPr id="5123" name="Rectangle 3"/>
          <p:cNvSpPr>
            <a:spLocks noGrp="1" noChangeArrowheads="1"/>
          </p:cNvSpPr>
          <p:nvPr>
            <p:ph type="body" idx="1"/>
          </p:nvPr>
        </p:nvSpPr>
        <p:spPr>
          <a:xfrm>
            <a:off x="683568" y="1700213"/>
            <a:ext cx="8137203" cy="4392612"/>
          </a:xfrm>
        </p:spPr>
        <p:txBody>
          <a:bodyPr/>
          <a:lstStyle/>
          <a:p>
            <a:pPr marL="0" indent="0" algn="r" rtl="1" eaLnBrk="1" hangingPunct="1">
              <a:buSzPct val="100000"/>
            </a:pPr>
            <a:r>
              <a:rPr lang="ar-EG" dirty="0" smtClean="0">
                <a:sym typeface="Calibri" pitchFamily="34" charset="0"/>
              </a:rPr>
              <a:t>"</a:t>
            </a:r>
            <a:r>
              <a:rPr lang="ar-EG" dirty="0" smtClean="0">
                <a:cs typeface="Arial" charset="0"/>
                <a:sym typeface="Calibri" pitchFamily="34" charset="0"/>
              </a:rPr>
              <a:t>عميلة مساعدة الأطفال والأسر من خلال الدعم </a:t>
            </a:r>
            <a:r>
              <a:rPr lang="ar-EG" dirty="0" smtClean="0">
                <a:cs typeface="Arial" charset="0"/>
                <a:sym typeface="Calibri" pitchFamily="34" charset="0"/>
              </a:rPr>
              <a:t>الاجتماعي المباشر وإدارة </a:t>
            </a:r>
            <a:r>
              <a:rPr lang="ar-EG" dirty="0" smtClean="0">
                <a:cs typeface="Arial" charset="0"/>
                <a:sym typeface="Calibri" pitchFamily="34" charset="0"/>
              </a:rPr>
              <a:t>المعلومات بشكل جيد</a:t>
            </a:r>
            <a:r>
              <a:rPr lang="ar-EG" dirty="0" smtClean="0">
                <a:sym typeface="Calibri" pitchFamily="34" charset="0"/>
              </a:rPr>
              <a:t>."</a:t>
            </a:r>
          </a:p>
          <a:p>
            <a:pPr algn="r" rtl="1" eaLnBrk="1" hangingPunct="1">
              <a:buSzPct val="100000"/>
            </a:pPr>
            <a:r>
              <a:rPr lang="ar-EG" dirty="0" smtClean="0">
                <a:sym typeface="Calibri" pitchFamily="34" charset="0"/>
              </a:rPr>
              <a:t> </a:t>
            </a:r>
          </a:p>
          <a:p>
            <a:pPr algn="r" rtl="1" eaLnBrk="1" hangingPunct="1">
              <a:buSzPct val="100000"/>
            </a:pPr>
            <a:r>
              <a:rPr lang="ar-EG" dirty="0" smtClean="0">
                <a:cs typeface="Arial" charset="0"/>
                <a:sym typeface="Calibri" pitchFamily="34" charset="0"/>
              </a:rPr>
              <a:t>المعيار</a:t>
            </a:r>
            <a:r>
              <a:rPr lang="ar-EG" dirty="0" smtClean="0">
                <a:sym typeface="Calibri" pitchFamily="34" charset="0"/>
              </a:rPr>
              <a:t>: </a:t>
            </a:r>
          </a:p>
          <a:p>
            <a:pPr eaLnBrk="1" hangingPunct="1">
              <a:buFontTx/>
              <a:buChar char="•"/>
            </a:pPr>
            <a:r>
              <a:rPr lang="ar-EG" dirty="0" smtClean="0">
                <a:sym typeface="Calibri" pitchFamily="34" charset="0"/>
              </a:rPr>
              <a:t>"</a:t>
            </a:r>
            <a:r>
              <a:rPr lang="ar-EG" b="1" dirty="0" smtClean="0">
                <a:cs typeface="Arial" charset="0"/>
                <a:sym typeface="Calibri" pitchFamily="34" charset="0"/>
              </a:rPr>
              <a:t>تحديد</a:t>
            </a:r>
            <a:r>
              <a:rPr lang="ar-EG" dirty="0" smtClean="0">
                <a:cs typeface="Arial" charset="0"/>
                <a:sym typeface="Calibri" pitchFamily="34" charset="0"/>
              </a:rPr>
              <a:t> من بحاجة </a:t>
            </a:r>
            <a:r>
              <a:rPr lang="ar-EG" dirty="0">
                <a:cs typeface="Arial" charset="0"/>
                <a:sym typeface="Calibri" pitchFamily="34" charset="0"/>
              </a:rPr>
              <a:t>إلى احتياجات الحماية </a:t>
            </a:r>
            <a:r>
              <a:rPr lang="ar-EG" b="1" dirty="0">
                <a:cs typeface="Arial" charset="0"/>
                <a:sym typeface="Calibri" pitchFamily="34" charset="0"/>
              </a:rPr>
              <a:t>العاجلة </a:t>
            </a:r>
            <a:r>
              <a:rPr lang="ar-EG" dirty="0" smtClean="0">
                <a:cs typeface="Arial" charset="0"/>
                <a:sym typeface="Calibri" pitchFamily="34" charset="0"/>
              </a:rPr>
              <a:t>من</a:t>
            </a:r>
            <a:r>
              <a:rPr lang="ar-EG" b="1" dirty="0" smtClean="0">
                <a:cs typeface="Arial" charset="0"/>
                <a:sym typeface="Calibri" pitchFamily="34" charset="0"/>
              </a:rPr>
              <a:t> </a:t>
            </a:r>
            <a:r>
              <a:rPr lang="ar-EG" dirty="0" smtClean="0">
                <a:cs typeface="Arial" charset="0"/>
                <a:sym typeface="Calibri" pitchFamily="34" charset="0"/>
              </a:rPr>
              <a:t>الأولاد والبنات؛</a:t>
            </a:r>
            <a:endParaRPr lang="ar-EG" b="1" dirty="0" smtClean="0">
              <a:sym typeface="Calibri" pitchFamily="34" charset="0"/>
            </a:endParaRPr>
          </a:p>
          <a:p>
            <a:pPr algn="r" rtl="1" eaLnBrk="1" hangingPunct="1">
              <a:buFontTx/>
              <a:buChar char="•"/>
            </a:pPr>
            <a:r>
              <a:rPr lang="ar-EG" dirty="0" smtClean="0">
                <a:cs typeface="Arial" charset="0"/>
                <a:sym typeface="Calibri" pitchFamily="34" charset="0"/>
              </a:rPr>
              <a:t>الحصول على </a:t>
            </a:r>
            <a:r>
              <a:rPr lang="ar-EG" b="1" dirty="0" smtClean="0">
                <a:cs typeface="Arial" charset="0"/>
                <a:sym typeface="Calibri" pitchFamily="34" charset="0"/>
              </a:rPr>
              <a:t>معلومات ملائمة من حيث الثقافة والعمر؛ </a:t>
            </a:r>
            <a:endParaRPr lang="ar-EG" dirty="0" smtClean="0">
              <a:sym typeface="Calibri" pitchFamily="34" charset="0"/>
            </a:endParaRPr>
          </a:p>
          <a:p>
            <a:pPr algn="r" rtl="1" eaLnBrk="1" hangingPunct="1">
              <a:buFontTx/>
              <a:buChar char="•"/>
            </a:pPr>
            <a:r>
              <a:rPr lang="ar-EG" dirty="0" smtClean="0">
                <a:cs typeface="Arial" charset="0"/>
                <a:sym typeface="Calibri" pitchFamily="34" charset="0"/>
              </a:rPr>
              <a:t>الحصول على </a:t>
            </a:r>
            <a:r>
              <a:rPr lang="ar-EG" b="1" dirty="0" smtClean="0">
                <a:cs typeface="Arial" charset="0"/>
                <a:sym typeface="Calibri" pitchFamily="34" charset="0"/>
              </a:rPr>
              <a:t>استجابة فعالة ومتعددة القطاعات </a:t>
            </a:r>
            <a:r>
              <a:rPr lang="ar-EG" dirty="0" smtClean="0">
                <a:cs typeface="Arial" charset="0"/>
                <a:sym typeface="Calibri" pitchFamily="34" charset="0"/>
              </a:rPr>
              <a:t>و</a:t>
            </a:r>
            <a:r>
              <a:rPr lang="ar-EG" b="1" dirty="0" smtClean="0">
                <a:cs typeface="Arial" charset="0"/>
                <a:sym typeface="Calibri" pitchFamily="34" charset="0"/>
              </a:rPr>
              <a:t>مواتية للطفل</a:t>
            </a:r>
            <a:r>
              <a:rPr lang="ar-EG" b="1" dirty="0">
                <a:sym typeface="Calibri" pitchFamily="34" charset="0"/>
              </a:rPr>
              <a:t>؛</a:t>
            </a:r>
            <a:endParaRPr lang="ar-EG" b="1" dirty="0" smtClean="0">
              <a:sym typeface="Calibri" pitchFamily="34" charset="0"/>
            </a:endParaRPr>
          </a:p>
          <a:p>
            <a:pPr algn="r" rtl="1" eaLnBrk="1" hangingPunct="1">
              <a:buFontTx/>
              <a:buChar char="•"/>
            </a:pPr>
            <a:r>
              <a:rPr lang="ar-EG" dirty="0" smtClean="0">
                <a:cs typeface="Arial" charset="0"/>
                <a:sym typeface="Calibri" pitchFamily="34" charset="0"/>
              </a:rPr>
              <a:t>من المزودين المعنيين العاملين؛</a:t>
            </a:r>
            <a:endParaRPr lang="ar-EG" dirty="0" smtClean="0">
              <a:sym typeface="Calibri" pitchFamily="34" charset="0"/>
            </a:endParaRPr>
          </a:p>
          <a:p>
            <a:pPr algn="r" rtl="1" eaLnBrk="1" hangingPunct="1">
              <a:buFontTx/>
              <a:buChar char="•"/>
            </a:pPr>
            <a:r>
              <a:rPr lang="ar-EG" dirty="0" smtClean="0">
                <a:cs typeface="Arial" charset="0"/>
                <a:sym typeface="Calibri" pitchFamily="34" charset="0"/>
              </a:rPr>
              <a:t>بأسلوب </a:t>
            </a:r>
            <a:r>
              <a:rPr lang="ar-EG" b="1" dirty="0" smtClean="0">
                <a:cs typeface="Arial" charset="0"/>
                <a:sym typeface="Calibri" pitchFamily="34" charset="0"/>
              </a:rPr>
              <a:t>منسق</a:t>
            </a:r>
            <a:r>
              <a:rPr lang="ar-EG" dirty="0" smtClean="0">
                <a:cs typeface="Arial" charset="0"/>
                <a:sym typeface="Calibri" pitchFamily="34" charset="0"/>
              </a:rPr>
              <a:t> و </a:t>
            </a:r>
            <a:r>
              <a:rPr lang="ar-EG" b="1" dirty="0" smtClean="0">
                <a:cs typeface="Arial" charset="0"/>
                <a:sym typeface="Calibri" pitchFamily="34" charset="0"/>
              </a:rPr>
              <a:t>مسؤول</a:t>
            </a:r>
            <a:r>
              <a:rPr lang="ar-EG" dirty="0" smtClean="0">
                <a:sym typeface="Calibri" pitchFamily="34" charset="0"/>
              </a:rPr>
              <a:t>."</a:t>
            </a:r>
          </a:p>
          <a:p>
            <a:pPr algn="ctr" rtl="1" eaLnBrk="1" hangingPunct="1">
              <a:buSzPct val="100000"/>
            </a:pPr>
            <a:endParaRPr lang="ar-EG" sz="1800" dirty="0" smtClean="0">
              <a:sym typeface="Calibri" pitchFamily="34" charset="0"/>
            </a:endParaRPr>
          </a:p>
          <a:p>
            <a:pPr algn="ctr" rtl="1" eaLnBrk="1" hangingPunct="1">
              <a:buSzPct val="100000"/>
            </a:pPr>
            <a:r>
              <a:rPr lang="ar-EG" sz="1600" dirty="0" smtClean="0">
                <a:cs typeface="Arial" charset="0"/>
                <a:sym typeface="Calibri" pitchFamily="34" charset="0"/>
              </a:rPr>
              <a:t>‏المعايير الدنيا 15: إدارة الحالات</a:t>
            </a:r>
            <a:endParaRPr lang="ar-EG" sz="1600" dirty="0" smtClean="0">
              <a:sym typeface="Calibri" pitchFamily="34" charset="0"/>
            </a:endParaRPr>
          </a:p>
        </p:txBody>
      </p:sp>
    </p:spTree>
    <p:extLst>
      <p:ext uri="{BB962C8B-B14F-4D97-AF65-F5344CB8AC3E}">
        <p14:creationId xmlns:p14="http://schemas.microsoft.com/office/powerpoint/2010/main" val="9351141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لماذا نقوم بإدارة الحالات؟</a:t>
            </a:r>
          </a:p>
        </p:txBody>
      </p:sp>
      <p:sp>
        <p:nvSpPr>
          <p:cNvPr id="6147" name="Content Placeholder 2"/>
          <p:cNvSpPr>
            <a:spLocks noGrp="1"/>
          </p:cNvSpPr>
          <p:nvPr>
            <p:ph idx="1"/>
          </p:nvPr>
        </p:nvSpPr>
        <p:spPr>
          <a:xfrm>
            <a:off x="322883" y="1700213"/>
            <a:ext cx="8497888" cy="4392612"/>
          </a:xfrm>
        </p:spPr>
        <p:txBody>
          <a:bodyPr/>
          <a:lstStyle/>
          <a:p>
            <a:pPr marL="0" indent="0" algn="r" rtl="1" eaLnBrk="1" hangingPunct="1"/>
            <a:endParaRPr lang="ar-EG" dirty="0" smtClean="0">
              <a:sym typeface="Calibri" pitchFamily="34" charset="0"/>
            </a:endParaRPr>
          </a:p>
          <a:p>
            <a:pPr marL="342000" indent="-342000" eaLnBrk="1" hangingPunct="1">
              <a:buFont typeface="Wingdings" pitchFamily="2" charset="2"/>
              <a:buChar char="ü"/>
            </a:pPr>
            <a:r>
              <a:rPr lang="ar-EG" dirty="0" smtClean="0">
                <a:sym typeface="Calibri" pitchFamily="34" charset="0"/>
              </a:rPr>
              <a:t>من أجل</a:t>
            </a:r>
            <a:r>
              <a:rPr lang="ar-EG" b="1" dirty="0" smtClean="0">
                <a:sym typeface="Calibri" pitchFamily="34" charset="0"/>
              </a:rPr>
              <a:t> تنظيم العمل</a:t>
            </a:r>
            <a:r>
              <a:rPr lang="ar-EG" dirty="0" smtClean="0">
                <a:sym typeface="Calibri" pitchFamily="34" charset="0"/>
              </a:rPr>
              <a:t> وتنفيذه،</a:t>
            </a:r>
          </a:p>
          <a:p>
            <a:pPr marL="342000" indent="-342000" algn="r" rtl="1" eaLnBrk="1" hangingPunct="1">
              <a:buFont typeface="Wingdings" pitchFamily="2" charset="2"/>
              <a:buChar char="ü"/>
            </a:pPr>
            <a:r>
              <a:rPr lang="ar-EG" dirty="0" smtClean="0">
                <a:sym typeface="Calibri" pitchFamily="34" charset="0"/>
              </a:rPr>
              <a:t>حتى يتم التعامل مع الحالات بطريقة </a:t>
            </a:r>
            <a:r>
              <a:rPr lang="ar-EG" b="1" dirty="0" smtClean="0">
                <a:sym typeface="Calibri" pitchFamily="34" charset="0"/>
              </a:rPr>
              <a:t>مناسبة ومنظمة وفي الوقت المناسب</a:t>
            </a:r>
            <a:r>
              <a:rPr lang="ar-EG" dirty="0">
                <a:sym typeface="Calibri" pitchFamily="34" charset="0"/>
              </a:rPr>
              <a:t>،</a:t>
            </a:r>
            <a:endParaRPr lang="ar-EG" dirty="0" smtClean="0">
              <a:sym typeface="Calibri" pitchFamily="34" charset="0"/>
            </a:endParaRPr>
          </a:p>
          <a:p>
            <a:pPr marL="342000" indent="-342000" algn="r" rtl="1" eaLnBrk="1" hangingPunct="1">
              <a:buFont typeface="Wingdings" pitchFamily="2" charset="2"/>
              <a:buChar char="ü"/>
            </a:pPr>
            <a:r>
              <a:rPr lang="ar-EG" dirty="0" smtClean="0">
                <a:sym typeface="Calibri" pitchFamily="34" charset="0"/>
              </a:rPr>
              <a:t>وفقًا </a:t>
            </a:r>
            <a:r>
              <a:rPr lang="ar-EG" b="1" dirty="0" smtClean="0">
                <a:sym typeface="Calibri" pitchFamily="34" charset="0"/>
              </a:rPr>
              <a:t>لأهداف البرنامج.</a:t>
            </a:r>
          </a:p>
          <a:p>
            <a:pPr marL="0" indent="0" algn="r" rtl="1" eaLnBrk="1" hangingPunct="1"/>
            <a:endParaRPr lang="ar-EG" b="1" dirty="0" smtClean="0">
              <a:sym typeface="Calibri" pitchFamily="34" charset="0"/>
            </a:endParaRPr>
          </a:p>
          <a:p>
            <a:pPr marL="0" indent="0" algn="r" rtl="1" eaLnBrk="1" hangingPunct="1"/>
            <a:r>
              <a:rPr lang="ar-EG" dirty="0" smtClean="0">
                <a:sym typeface="Calibri" pitchFamily="34" charset="0"/>
              </a:rPr>
              <a:t>تقدم خدمات إدارة الحالات ما يلي:</a:t>
            </a:r>
          </a:p>
          <a:p>
            <a:pPr marL="342000" indent="-342000" algn="r" rtl="1" eaLnBrk="1" hangingPunct="1">
              <a:buFont typeface="Wingdings" pitchFamily="2" charset="2"/>
              <a:buChar char="ü"/>
            </a:pPr>
            <a:r>
              <a:rPr lang="ar-EG" dirty="0" smtClean="0">
                <a:sym typeface="Calibri" pitchFamily="34" charset="0"/>
              </a:rPr>
              <a:t>استراتيجية مشتركة لمعالجة الحالات</a:t>
            </a:r>
          </a:p>
          <a:p>
            <a:pPr marL="342000" indent="-342000" eaLnBrk="1" hangingPunct="1">
              <a:buFont typeface="Wingdings" pitchFamily="2" charset="2"/>
              <a:buChar char="ü"/>
            </a:pPr>
            <a:r>
              <a:rPr lang="ar-EG" dirty="0">
                <a:sym typeface="Calibri" pitchFamily="34" charset="0"/>
              </a:rPr>
              <a:t>ضمان جودة الخدمات </a:t>
            </a:r>
            <a:r>
              <a:rPr lang="ar-EG" dirty="0" smtClean="0">
                <a:sym typeface="Calibri" pitchFamily="34" charset="0"/>
              </a:rPr>
              <a:t>واتساقها وتنسيقها.</a:t>
            </a:r>
            <a:endParaRPr lang="ar-EG" dirty="0">
              <a:sym typeface="Calibri" pitchFamily="34" charset="0"/>
            </a:endParaRPr>
          </a:p>
          <a:p>
            <a:pPr marL="0" indent="0" algn="r" rtl="1" eaLnBrk="1" hangingPunct="1"/>
            <a:endParaRPr lang="ar-EG" sz="3600" dirty="0" smtClean="0">
              <a:sym typeface="Calibri" pitchFamily="34" charset="0"/>
            </a:endParaRPr>
          </a:p>
          <a:p>
            <a:pPr marL="0" indent="0" algn="ctr" eaLnBrk="1" hangingPunct="1"/>
            <a:r>
              <a:rPr lang="ar-EG" sz="1600" dirty="0" smtClean="0">
                <a:sym typeface="Calibri" pitchFamily="34" charset="0"/>
              </a:rPr>
              <a:t> المبادئ التوجيهية لإدارة الحالات: القسم 1</a:t>
            </a:r>
          </a:p>
        </p:txBody>
      </p:sp>
    </p:spTree>
    <p:extLst>
      <p:ext uri="{BB962C8B-B14F-4D97-AF65-F5344CB8AC3E}">
        <p14:creationId xmlns:p14="http://schemas.microsoft.com/office/powerpoint/2010/main" val="30390064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66725" y="836613"/>
            <a:ext cx="8353425" cy="720725"/>
          </a:xfrm>
        </p:spPr>
        <p:txBody>
          <a:bodyPr/>
          <a:lstStyle/>
          <a:p>
            <a:pPr algn="r" rtl="1" eaLnBrk="1" hangingPunct="1">
              <a:buSzPct val="100000"/>
            </a:pPr>
            <a:r>
              <a:rPr lang="ar-EG" b="1" dirty="0" smtClean="0">
                <a:solidFill>
                  <a:schemeClr val="tx1"/>
                </a:solidFill>
                <a:sym typeface="Calibri" pitchFamily="34" charset="0"/>
              </a:rPr>
              <a:t>متى يتم استخدام عملية إدارة الحالات؟ </a:t>
            </a:r>
          </a:p>
        </p:txBody>
      </p:sp>
      <p:sp>
        <p:nvSpPr>
          <p:cNvPr id="3" name="Content Placeholder 2"/>
          <p:cNvSpPr>
            <a:spLocks noGrp="1"/>
          </p:cNvSpPr>
          <p:nvPr>
            <p:ph idx="1"/>
          </p:nvPr>
        </p:nvSpPr>
        <p:spPr>
          <a:xfrm>
            <a:off x="250825" y="1700213"/>
            <a:ext cx="8569325" cy="4392612"/>
          </a:xfrm>
        </p:spPr>
        <p:txBody>
          <a:bodyPr/>
          <a:lstStyle/>
          <a:p>
            <a:pPr marL="0" indent="0" algn="r" rtl="1" eaLnBrk="1" hangingPunct="1"/>
            <a:r>
              <a:rPr lang="ar-EG" dirty="0" smtClean="0">
                <a:sym typeface="Calibri" pitchFamily="34" charset="0"/>
              </a:rPr>
              <a:t>يمكن استخدام عملية إدارة الحالات في: </a:t>
            </a:r>
          </a:p>
          <a:p>
            <a:pPr marL="0" indent="0" algn="r" rtl="1" eaLnBrk="1" hangingPunct="1"/>
            <a:endParaRPr lang="ar-EG" dirty="0" smtClean="0">
              <a:sym typeface="Calibri" pitchFamily="34" charset="0"/>
            </a:endParaRPr>
          </a:p>
          <a:p>
            <a:pPr marL="0" indent="0" algn="r" rtl="1" eaLnBrk="1" hangingPunct="1"/>
            <a:r>
              <a:rPr lang="ar-EG" dirty="0" smtClean="0">
                <a:sym typeface="Calibri" pitchFamily="34" charset="0"/>
              </a:rPr>
              <a:t>في حالات الطوارئ والتنمية. </a:t>
            </a:r>
          </a:p>
          <a:p>
            <a:pPr marL="0" indent="0" algn="r" rtl="1" eaLnBrk="1" hangingPunct="1"/>
            <a:endParaRPr lang="ar-EG" dirty="0" smtClean="0">
              <a:sym typeface="Calibri" pitchFamily="34" charset="0"/>
            </a:endParaRPr>
          </a:p>
          <a:p>
            <a:pPr marL="0" indent="0" algn="r" rtl="1" eaLnBrk="1" hangingPunct="1"/>
            <a:r>
              <a:rPr lang="ar-EG" dirty="0" smtClean="0">
                <a:sym typeface="Calibri" pitchFamily="34" charset="0"/>
              </a:rPr>
              <a:t>لمعالجة عدد من القضايا بما في ذلك: </a:t>
            </a:r>
          </a:p>
          <a:p>
            <a:pPr algn="r" rtl="1" eaLnBrk="1" hangingPunct="1">
              <a:buFont typeface="Wingdings" pitchFamily="2" charset="2"/>
              <a:buChar char="×"/>
            </a:pPr>
            <a:r>
              <a:rPr lang="ar-EG" dirty="0" smtClean="0">
                <a:sym typeface="Calibri" pitchFamily="34" charset="0"/>
              </a:rPr>
              <a:t>شواغل حماية الطفل؛</a:t>
            </a:r>
          </a:p>
          <a:p>
            <a:pPr algn="r" rtl="1" eaLnBrk="1" hangingPunct="1">
              <a:buFont typeface="Wingdings" pitchFamily="2" charset="2"/>
              <a:buChar char="×"/>
            </a:pPr>
            <a:r>
              <a:rPr lang="ar-EG" dirty="0" smtClean="0">
                <a:sym typeface="Calibri" pitchFamily="34" charset="0"/>
              </a:rPr>
              <a:t>الأطفال الذين يعانون من مواطن ضعف أو يتعرضون لمخاطر معينة؛ </a:t>
            </a:r>
          </a:p>
          <a:p>
            <a:pPr algn="r" rtl="1" eaLnBrk="1" hangingPunct="1">
              <a:buFont typeface="Wingdings" pitchFamily="2" charset="2"/>
              <a:buChar char="×"/>
            </a:pPr>
            <a:r>
              <a:rPr lang="ar-EG" dirty="0" smtClean="0">
                <a:sym typeface="Calibri" pitchFamily="34" charset="0"/>
              </a:rPr>
              <a:t>الشواغل واسعة النطاق المتعلقة برعاية الأطفال والحماية الاجتماعية. </a:t>
            </a:r>
          </a:p>
          <a:p>
            <a:pPr marL="0" indent="0" algn="r" rtl="1" eaLnBrk="1" hangingPunct="1">
              <a:buFont typeface="Wingdings" pitchFamily="2" charset="2"/>
              <a:buChar char="Ø"/>
            </a:pPr>
            <a:endParaRPr lang="ar-EG" sz="1400" dirty="0" smtClean="0">
              <a:sym typeface="Calibri" pitchFamily="34" charset="0"/>
            </a:endParaRPr>
          </a:p>
          <a:p>
            <a:pPr marL="0" indent="0" algn="r" rtl="1" eaLnBrk="1" hangingPunct="1"/>
            <a:endParaRPr lang="ar-EG" dirty="0" smtClean="0">
              <a:sym typeface="Calibri" pitchFamily="34" charset="0"/>
            </a:endParaRPr>
          </a:p>
          <a:p>
            <a:pPr marL="0" indent="0" algn="ctr" rtl="1" eaLnBrk="1" hangingPunct="1"/>
            <a:r>
              <a:rPr lang="ar-EG" sz="1600" dirty="0" smtClean="0">
                <a:sym typeface="Calibri" pitchFamily="34" charset="0"/>
              </a:rPr>
              <a:t>المبادئ التوجيهية لإدارة الحالات: القسم 1</a:t>
            </a:r>
          </a:p>
        </p:txBody>
      </p:sp>
    </p:spTree>
    <p:extLst>
      <p:ext uri="{BB962C8B-B14F-4D97-AF65-F5344CB8AC3E}">
        <p14:creationId xmlns:p14="http://schemas.microsoft.com/office/powerpoint/2010/main" val="30809480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rgbClr val="000000"/>
                </a:solidFill>
                <a:sym typeface="Calibri" pitchFamily="34" charset="0"/>
              </a:rPr>
              <a:t>لماذا تعتبر إدارة المعلومات أمرًا هامًا؟</a:t>
            </a:r>
          </a:p>
        </p:txBody>
      </p:sp>
      <p:sp>
        <p:nvSpPr>
          <p:cNvPr id="8195" name="Content Placeholder 2"/>
          <p:cNvSpPr>
            <a:spLocks noGrp="1"/>
          </p:cNvSpPr>
          <p:nvPr>
            <p:ph idx="1"/>
          </p:nvPr>
        </p:nvSpPr>
        <p:spPr>
          <a:xfrm>
            <a:off x="322883" y="1700213"/>
            <a:ext cx="8497888" cy="4392612"/>
          </a:xfrm>
        </p:spPr>
        <p:txBody>
          <a:bodyPr/>
          <a:lstStyle/>
          <a:p>
            <a:pPr algn="r" rtl="1" eaLnBrk="1" hangingPunct="1">
              <a:buSzPct val="100000"/>
            </a:pPr>
            <a:endParaRPr lang="ar-EG" sz="2800" dirty="0" smtClean="0">
              <a:solidFill>
                <a:srgbClr val="000000"/>
              </a:solidFill>
              <a:cs typeface="Arial" charset="0"/>
              <a:sym typeface="Calibri" pitchFamily="34" charset="0"/>
            </a:endParaRPr>
          </a:p>
          <a:p>
            <a:pPr algn="r" rtl="1" eaLnBrk="1" hangingPunct="1">
              <a:buSzPct val="100000"/>
            </a:pPr>
            <a:r>
              <a:rPr lang="ar-EG" sz="2800" dirty="0" smtClean="0">
                <a:solidFill>
                  <a:srgbClr val="000000"/>
                </a:solidFill>
                <a:cs typeface="Arial" charset="0"/>
                <a:sym typeface="Calibri" pitchFamily="34" charset="0"/>
              </a:rPr>
              <a:t>إدارة معلومات عملية بدقة وحذر</a:t>
            </a:r>
            <a:r>
              <a:rPr lang="ar-EG" sz="2800" dirty="0" smtClean="0">
                <a:solidFill>
                  <a:srgbClr val="000000"/>
                </a:solidFill>
                <a:sym typeface="Calibri" pitchFamily="34" charset="0"/>
              </a:rPr>
              <a:t> </a:t>
            </a:r>
          </a:p>
          <a:p>
            <a:pPr algn="r" rtl="1" eaLnBrk="1" hangingPunct="1">
              <a:buSzPct val="100000"/>
            </a:pPr>
            <a:endParaRPr lang="ar-EG" sz="2800" dirty="0" smtClean="0">
              <a:solidFill>
                <a:srgbClr val="000000"/>
              </a:solidFill>
              <a:sym typeface="Calibri" pitchFamily="34" charset="0"/>
            </a:endParaRPr>
          </a:p>
          <a:p>
            <a:pPr marL="457200" indent="-457200" eaLnBrk="1" hangingPunct="1">
              <a:buFont typeface="Wingdings" pitchFamily="2" charset="2"/>
              <a:buChar char="×"/>
            </a:pPr>
            <a:r>
              <a:rPr lang="ar-EG" sz="2800" dirty="0" smtClean="0">
                <a:solidFill>
                  <a:srgbClr val="000000"/>
                </a:solidFill>
                <a:cs typeface="Arial" charset="0"/>
                <a:sym typeface="Calibri" pitchFamily="34" charset="0"/>
              </a:rPr>
              <a:t>تحافظ على </a:t>
            </a:r>
            <a:r>
              <a:rPr lang="ar-EG" sz="2800" b="1" dirty="0" smtClean="0">
                <a:solidFill>
                  <a:srgbClr val="000000"/>
                </a:solidFill>
                <a:cs typeface="Arial" charset="0"/>
                <a:sym typeface="Calibri" pitchFamily="34" charset="0"/>
              </a:rPr>
              <a:t>سرية الطفل </a:t>
            </a:r>
            <a:r>
              <a:rPr lang="ar-EG" sz="2800" b="1" dirty="0">
                <a:solidFill>
                  <a:srgbClr val="000000"/>
                </a:solidFill>
                <a:cs typeface="Arial" charset="0"/>
                <a:sym typeface="Calibri" pitchFamily="34" charset="0"/>
              </a:rPr>
              <a:t>والأسرة </a:t>
            </a:r>
            <a:r>
              <a:rPr lang="ar-EG" sz="2800" b="1" dirty="0" smtClean="0">
                <a:solidFill>
                  <a:srgbClr val="000000"/>
                </a:solidFill>
                <a:cs typeface="Arial" charset="0"/>
                <a:sym typeface="Calibri" pitchFamily="34" charset="0"/>
              </a:rPr>
              <a:t>وثقتهم وأمانهم</a:t>
            </a:r>
            <a:r>
              <a:rPr lang="ar-EG" sz="2800" b="1" dirty="0" smtClean="0">
                <a:solidFill>
                  <a:srgbClr val="000000"/>
                </a:solidFill>
                <a:sym typeface="Calibri" pitchFamily="34" charset="0"/>
              </a:rPr>
              <a:t>. </a:t>
            </a:r>
          </a:p>
          <a:p>
            <a:pPr marL="457200" indent="-457200" algn="r" rtl="1" eaLnBrk="1" hangingPunct="1">
              <a:buFont typeface="Wingdings" pitchFamily="2" charset="2"/>
              <a:buChar char="×"/>
            </a:pPr>
            <a:endParaRPr lang="ar-EG" sz="2800" b="1" dirty="0" smtClean="0">
              <a:solidFill>
                <a:srgbClr val="000000"/>
              </a:solidFill>
              <a:sym typeface="Calibri" pitchFamily="34" charset="0"/>
            </a:endParaRPr>
          </a:p>
          <a:p>
            <a:pPr marL="457200" indent="-457200" algn="r" rtl="1" eaLnBrk="1" hangingPunct="1">
              <a:buFont typeface="Wingdings" pitchFamily="2" charset="2"/>
              <a:buChar char="×"/>
            </a:pPr>
            <a:r>
              <a:rPr lang="ar-EG" sz="2800" dirty="0" smtClean="0">
                <a:solidFill>
                  <a:srgbClr val="000000"/>
                </a:solidFill>
                <a:cs typeface="Arial" charset="0"/>
                <a:sym typeface="Calibri" pitchFamily="34" charset="0"/>
              </a:rPr>
              <a:t>تساعدنا على تقديم </a:t>
            </a:r>
            <a:r>
              <a:rPr lang="ar-EG" sz="2800" b="1" dirty="0" smtClean="0">
                <a:solidFill>
                  <a:srgbClr val="000000"/>
                </a:solidFill>
                <a:cs typeface="Arial" charset="0"/>
                <a:sym typeface="Calibri" pitchFamily="34" charset="0"/>
              </a:rPr>
              <a:t>استجابات أفضل وأنسب توقيتًا</a:t>
            </a:r>
            <a:r>
              <a:rPr lang="ar-EG" sz="2800" b="1" dirty="0" smtClean="0">
                <a:solidFill>
                  <a:srgbClr val="000000"/>
                </a:solidFill>
                <a:sym typeface="Calibri" pitchFamily="34" charset="0"/>
              </a:rPr>
              <a:t>. </a:t>
            </a:r>
          </a:p>
          <a:p>
            <a:pPr algn="r" rtl="1" eaLnBrk="1" hangingPunct="1">
              <a:buSzPct val="100000"/>
            </a:pPr>
            <a:r>
              <a:rPr lang="ar-EG" sz="2800" b="1" dirty="0" smtClean="0">
                <a:solidFill>
                  <a:srgbClr val="000000"/>
                </a:solidFill>
                <a:sym typeface="Calibri" pitchFamily="34" charset="0"/>
              </a:rPr>
              <a:t> </a:t>
            </a:r>
          </a:p>
        </p:txBody>
      </p:sp>
    </p:spTree>
    <p:extLst>
      <p:ext uri="{BB962C8B-B14F-4D97-AF65-F5344CB8AC3E}">
        <p14:creationId xmlns:p14="http://schemas.microsoft.com/office/powerpoint/2010/main" val="40444862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السمات الأساسية لإدارة الحالات</a:t>
            </a:r>
          </a:p>
        </p:txBody>
      </p:sp>
      <p:sp>
        <p:nvSpPr>
          <p:cNvPr id="9219" name="Content Placeholder 2"/>
          <p:cNvSpPr>
            <a:spLocks noGrp="1"/>
          </p:cNvSpPr>
          <p:nvPr>
            <p:ph idx="1"/>
          </p:nvPr>
        </p:nvSpPr>
        <p:spPr>
          <a:xfrm>
            <a:off x="-72404" y="1628775"/>
            <a:ext cx="8893175" cy="4392613"/>
          </a:xfrm>
        </p:spPr>
        <p:txBody>
          <a:bodyPr/>
          <a:lstStyle/>
          <a:p>
            <a:pPr algn="r" rtl="1" eaLnBrk="1" hangingPunct="1">
              <a:buSzPct val="100000"/>
            </a:pPr>
            <a:endParaRPr lang="ar-EG" dirty="0" smtClean="0">
              <a:sym typeface="Calibri" pitchFamily="34" charset="0"/>
            </a:endParaRPr>
          </a:p>
          <a:p>
            <a:pPr algn="r" rtl="1" eaLnBrk="1" hangingPunct="1">
              <a:buSzPct val="100000"/>
            </a:pPr>
            <a:r>
              <a:rPr lang="ar-EG" dirty="0" smtClean="0">
                <a:sym typeface="Calibri" pitchFamily="34" charset="0"/>
              </a:rPr>
              <a:t>1- التركيز على الأطفال </a:t>
            </a:r>
            <a:r>
              <a:rPr lang="ar-EG" b="1" i="1" dirty="0" smtClean="0">
                <a:sym typeface="Calibri" pitchFamily="34" charset="0"/>
              </a:rPr>
              <a:t>الأفراد</a:t>
            </a:r>
          </a:p>
          <a:p>
            <a:pPr algn="r" rtl="1" eaLnBrk="1" hangingPunct="1">
              <a:buSzPct val="100000"/>
            </a:pPr>
            <a:r>
              <a:rPr lang="ar-EG" dirty="0" smtClean="0">
                <a:sym typeface="Calibri" pitchFamily="34" charset="0"/>
              </a:rPr>
              <a:t> </a:t>
            </a:r>
            <a:endParaRPr lang="ar-EG" sz="1400" dirty="0" smtClean="0">
              <a:sym typeface="Calibri" pitchFamily="34" charset="0"/>
            </a:endParaRPr>
          </a:p>
          <a:p>
            <a:pPr eaLnBrk="1" hangingPunct="1">
              <a:buSzPct val="100000"/>
            </a:pPr>
            <a:r>
              <a:rPr lang="ar-EG" dirty="0" smtClean="0">
                <a:sym typeface="Calibri" pitchFamily="34" charset="0"/>
              </a:rPr>
              <a:t>2- استخدام </a:t>
            </a:r>
            <a:r>
              <a:rPr lang="ar-EG" i="1" dirty="0">
                <a:sym typeface="Calibri" pitchFamily="34" charset="0"/>
              </a:rPr>
              <a:t>العملية</a:t>
            </a:r>
            <a:r>
              <a:rPr lang="ar-EG" b="1" i="1" dirty="0">
                <a:sym typeface="Calibri" pitchFamily="34" charset="0"/>
              </a:rPr>
              <a:t> المقررة </a:t>
            </a:r>
            <a:r>
              <a:rPr lang="ar-EG" dirty="0" smtClean="0">
                <a:sym typeface="Calibri" pitchFamily="34" charset="0"/>
              </a:rPr>
              <a:t>لكل حالة من خلال سلسلة من الخطوات</a:t>
            </a:r>
          </a:p>
          <a:p>
            <a:pPr algn="r" rtl="1" eaLnBrk="1" hangingPunct="1">
              <a:buSzPct val="100000"/>
            </a:pPr>
            <a:endParaRPr lang="ar-EG" sz="1400" dirty="0" smtClean="0">
              <a:sym typeface="Calibri" pitchFamily="34" charset="0"/>
            </a:endParaRPr>
          </a:p>
          <a:p>
            <a:pPr algn="r" rtl="1" eaLnBrk="1" hangingPunct="1">
              <a:buSzPct val="100000"/>
            </a:pPr>
            <a:r>
              <a:rPr lang="ar-EG" dirty="0" smtClean="0">
                <a:sym typeface="Calibri" pitchFamily="34" charset="0"/>
              </a:rPr>
              <a:t>3</a:t>
            </a:r>
            <a:r>
              <a:rPr lang="ar-EG" i="1" dirty="0" smtClean="0">
                <a:sym typeface="Calibri" pitchFamily="34" charset="0"/>
              </a:rPr>
              <a:t>- </a:t>
            </a:r>
            <a:r>
              <a:rPr lang="ar-EG" b="1" i="1" dirty="0" smtClean="0">
                <a:sym typeface="Calibri" pitchFamily="34" charset="0"/>
              </a:rPr>
              <a:t>تنسيق</a:t>
            </a:r>
            <a:r>
              <a:rPr lang="ar-EG" dirty="0" smtClean="0">
                <a:sym typeface="Calibri" pitchFamily="34" charset="0"/>
              </a:rPr>
              <a:t> الخدمات من خلال نظام إحالة/مترابط</a:t>
            </a:r>
          </a:p>
          <a:p>
            <a:pPr algn="r" rtl="1" eaLnBrk="1" hangingPunct="1">
              <a:buSzPct val="100000"/>
            </a:pPr>
            <a:r>
              <a:rPr lang="ar-EG" dirty="0" smtClean="0">
                <a:sym typeface="Calibri" pitchFamily="34" charset="0"/>
              </a:rPr>
              <a:t> </a:t>
            </a:r>
            <a:endParaRPr lang="ar-EG" sz="1400" dirty="0" smtClean="0">
              <a:sym typeface="Calibri" pitchFamily="34" charset="0"/>
            </a:endParaRPr>
          </a:p>
          <a:p>
            <a:pPr algn="r" rtl="1" eaLnBrk="1" hangingPunct="1">
              <a:buSzPct val="100000"/>
            </a:pPr>
            <a:r>
              <a:rPr lang="ar-EG" dirty="0" smtClean="0">
                <a:sym typeface="Calibri" pitchFamily="34" charset="0"/>
              </a:rPr>
              <a:t>4-</a:t>
            </a:r>
            <a:r>
              <a:rPr lang="ar-EG" i="1" dirty="0" smtClean="0">
                <a:sym typeface="Calibri" pitchFamily="34" charset="0"/>
              </a:rPr>
              <a:t> </a:t>
            </a:r>
            <a:r>
              <a:rPr lang="ar-EG" b="1" i="1" dirty="0" smtClean="0">
                <a:sym typeface="Calibri" pitchFamily="34" charset="0"/>
              </a:rPr>
              <a:t>طلب مساءلة</a:t>
            </a:r>
            <a:r>
              <a:rPr lang="ar-EG" dirty="0" smtClean="0">
                <a:sym typeface="Calibri" pitchFamily="34" charset="0"/>
              </a:rPr>
              <a:t> الوكالات داخل الأنظمة الرسمية</a:t>
            </a:r>
          </a:p>
          <a:p>
            <a:pPr algn="r" rtl="1" eaLnBrk="1" hangingPunct="1">
              <a:buSzPct val="100000"/>
            </a:pPr>
            <a:r>
              <a:rPr lang="ar-EG" dirty="0" smtClean="0">
                <a:sym typeface="Calibri" pitchFamily="34" charset="0"/>
              </a:rPr>
              <a:t> </a:t>
            </a:r>
            <a:endParaRPr lang="ar-EG" sz="1400" dirty="0" smtClean="0">
              <a:sym typeface="Calibri" pitchFamily="34" charset="0"/>
            </a:endParaRPr>
          </a:p>
          <a:p>
            <a:pPr algn="r" rtl="1" eaLnBrk="1" hangingPunct="1">
              <a:buSzPct val="100000"/>
            </a:pPr>
            <a:r>
              <a:rPr lang="ar-EG" dirty="0" smtClean="0">
                <a:sym typeface="Calibri" pitchFamily="34" charset="0"/>
              </a:rPr>
              <a:t>5- التقديم من قبل </a:t>
            </a:r>
            <a:r>
              <a:rPr lang="ar-EG" b="1" i="1" dirty="0" smtClean="0">
                <a:sym typeface="Calibri" pitchFamily="34" charset="0"/>
              </a:rPr>
              <a:t>أخصائي حالات واحد </a:t>
            </a:r>
            <a:r>
              <a:rPr lang="ar-EG" i="1" dirty="0" smtClean="0">
                <a:sym typeface="Calibri" pitchFamily="34" charset="0"/>
              </a:rPr>
              <a:t>مسؤول</a:t>
            </a:r>
            <a:endParaRPr lang="ar-EG" dirty="0" smtClean="0">
              <a:sym typeface="Calibri" pitchFamily="34" charset="0"/>
            </a:endParaRPr>
          </a:p>
          <a:p>
            <a:pPr algn="ctr" rtl="1" eaLnBrk="1" hangingPunct="1">
              <a:buSzPct val="100000"/>
            </a:pPr>
            <a:endParaRPr lang="ar-EG" dirty="0" smtClean="0">
              <a:sym typeface="Calibri" pitchFamily="34" charset="0"/>
            </a:endParaRPr>
          </a:p>
          <a:p>
            <a:pPr algn="ctr" rtl="1" eaLnBrk="1" hangingPunct="1">
              <a:buSzPct val="100000"/>
            </a:pPr>
            <a:r>
              <a:rPr lang="ar-EG" sz="1600" dirty="0" smtClean="0">
                <a:sym typeface="Calibri" pitchFamily="34" charset="0"/>
              </a:rPr>
              <a:t> المبادئ التوجيهية لإدارة الحالات: القسم 1</a:t>
            </a:r>
          </a:p>
        </p:txBody>
      </p:sp>
    </p:spTree>
    <p:extLst>
      <p:ext uri="{BB962C8B-B14F-4D97-AF65-F5344CB8AC3E}">
        <p14:creationId xmlns:p14="http://schemas.microsoft.com/office/powerpoint/2010/main" val="8378283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116138" y="692150"/>
            <a:ext cx="7712430" cy="720725"/>
          </a:xfrm>
        </p:spPr>
        <p:txBody>
          <a:bodyPr/>
          <a:lstStyle/>
          <a:p>
            <a:pPr algn="r" rtl="1" eaLnBrk="1" hangingPunct="1">
              <a:buSzPct val="100000"/>
            </a:pPr>
            <a:r>
              <a:rPr lang="ar-EG" b="1" dirty="0" smtClean="0">
                <a:solidFill>
                  <a:srgbClr val="000000"/>
                </a:solidFill>
                <a:sym typeface="Calibri" pitchFamily="34" charset="0"/>
              </a:rPr>
              <a:t>ما هي الحالة؟ </a:t>
            </a:r>
          </a:p>
        </p:txBody>
      </p:sp>
      <p:sp>
        <p:nvSpPr>
          <p:cNvPr id="10243" name="Content Placeholder 2"/>
          <p:cNvSpPr>
            <a:spLocks noGrp="1"/>
          </p:cNvSpPr>
          <p:nvPr>
            <p:ph idx="1"/>
          </p:nvPr>
        </p:nvSpPr>
        <p:spPr>
          <a:xfrm>
            <a:off x="179512" y="1412875"/>
            <a:ext cx="8641259" cy="4392613"/>
          </a:xfrm>
        </p:spPr>
        <p:txBody>
          <a:bodyPr/>
          <a:lstStyle/>
          <a:p>
            <a:pPr marL="0" indent="0" algn="r" rtl="1" eaLnBrk="1" hangingPunct="1"/>
            <a:r>
              <a:rPr lang="ar-EG" sz="2000" dirty="0" smtClean="0">
                <a:solidFill>
                  <a:srgbClr val="000000"/>
                </a:solidFill>
                <a:cs typeface="Arial" charset="0"/>
                <a:sym typeface="Calibri" pitchFamily="34" charset="0"/>
              </a:rPr>
              <a:t>تعيش إيلي (7 سنوات) حياة سعيدة مع أبيها وزوجة أبيها، وقد بدأت لتوها الذهاب إلى المدرسة ولديها علاقات جيدة مع </a:t>
            </a:r>
            <a:r>
              <a:rPr lang="ar-EG" sz="2000" dirty="0">
                <a:solidFill>
                  <a:srgbClr val="000000"/>
                </a:solidFill>
                <a:cs typeface="Arial" charset="0"/>
                <a:sym typeface="Calibri" pitchFamily="34" charset="0"/>
              </a:rPr>
              <a:t>أ</a:t>
            </a:r>
            <a:r>
              <a:rPr lang="ar-EG" sz="2000" dirty="0" smtClean="0">
                <a:solidFill>
                  <a:srgbClr val="000000"/>
                </a:solidFill>
                <a:cs typeface="Arial" charset="0"/>
                <a:sym typeface="Calibri" pitchFamily="34" charset="0"/>
              </a:rPr>
              <a:t>طفال آخرين، وهي سعيدة وتتمتع بصحة جيدة</a:t>
            </a:r>
            <a:r>
              <a:rPr lang="ar-EG" sz="2000" dirty="0" smtClean="0">
                <a:solidFill>
                  <a:srgbClr val="000000"/>
                </a:solidFill>
                <a:sym typeface="Calibri" pitchFamily="34" charset="0"/>
              </a:rPr>
              <a:t>. </a:t>
            </a:r>
          </a:p>
          <a:p>
            <a:pPr marL="0" indent="0" algn="r" rtl="1" eaLnBrk="1" hangingPunct="1"/>
            <a:endParaRPr lang="ar-EG" sz="2000" dirty="0" smtClean="0">
              <a:solidFill>
                <a:srgbClr val="000000"/>
              </a:solidFill>
              <a:sym typeface="Calibri" pitchFamily="34" charset="0"/>
            </a:endParaRPr>
          </a:p>
          <a:p>
            <a:pPr marL="0" indent="0" algn="r" rtl="1" eaLnBrk="1" hangingPunct="1"/>
            <a:r>
              <a:rPr lang="ar-EG" sz="2000" dirty="0" smtClean="0">
                <a:solidFill>
                  <a:srgbClr val="000000"/>
                </a:solidFill>
                <a:cs typeface="Arial" charset="0"/>
                <a:sym typeface="Calibri" pitchFamily="34" charset="0"/>
              </a:rPr>
              <a:t>تعيش سارة (14 عامًا) مع عمها واثنين من أصدقائه البالغين، وهي تنام في نفس الحجرة التي ينام فيها عمها والرجلين</a:t>
            </a:r>
            <a:r>
              <a:rPr lang="ar-EG" sz="2000" dirty="0" smtClean="0">
                <a:solidFill>
                  <a:srgbClr val="000000"/>
                </a:solidFill>
                <a:sym typeface="Calibri" pitchFamily="34" charset="0"/>
              </a:rPr>
              <a:t>. </a:t>
            </a:r>
          </a:p>
          <a:p>
            <a:pPr marL="0" indent="0" algn="r" rtl="1" eaLnBrk="1" hangingPunct="1"/>
            <a:endParaRPr lang="ar-EG" sz="2000" dirty="0" smtClean="0">
              <a:solidFill>
                <a:srgbClr val="000000"/>
              </a:solidFill>
              <a:sym typeface="Calibri" pitchFamily="34" charset="0"/>
            </a:endParaRPr>
          </a:p>
          <a:p>
            <a:pPr marL="0" indent="0" algn="r" rtl="1" eaLnBrk="1" hangingPunct="1"/>
            <a:r>
              <a:rPr lang="ar-EG" sz="2000" dirty="0" smtClean="0">
                <a:solidFill>
                  <a:srgbClr val="000000"/>
                </a:solidFill>
                <a:cs typeface="Arial" charset="0"/>
                <a:sym typeface="Calibri" pitchFamily="34" charset="0"/>
              </a:rPr>
              <a:t>فريدة (8 سنوات) من مجتمع أقلية محروم من الخدمات التي يستطيع الأشخاص الآخرون في بلادها أن يحصلوا عليها والتي من بينها سهولة الحصول على العمل والسكن، وتعيش فريدة بسعادة ولكن مجتمعها فقير ويعاني الكثير فيه من الجوع والمرض</a:t>
            </a:r>
            <a:r>
              <a:rPr lang="ar-EG" sz="2000" dirty="0" smtClean="0">
                <a:solidFill>
                  <a:srgbClr val="000000"/>
                </a:solidFill>
                <a:sym typeface="Calibri" pitchFamily="34" charset="0"/>
              </a:rPr>
              <a:t>. </a:t>
            </a:r>
          </a:p>
          <a:p>
            <a:pPr marL="0" indent="0" algn="r" rtl="1" eaLnBrk="1" hangingPunct="1"/>
            <a:endParaRPr lang="ar-EG" sz="2000" dirty="0" smtClean="0">
              <a:solidFill>
                <a:srgbClr val="000000"/>
              </a:solidFill>
              <a:sym typeface="Calibri" pitchFamily="34" charset="0"/>
            </a:endParaRPr>
          </a:p>
          <a:p>
            <a:pPr marL="0" indent="0" algn="r" rtl="1" eaLnBrk="1" hangingPunct="1"/>
            <a:r>
              <a:rPr lang="ar-EG" sz="2000" dirty="0" smtClean="0">
                <a:solidFill>
                  <a:srgbClr val="000000"/>
                </a:solidFill>
                <a:cs typeface="Arial" charset="0"/>
                <a:sym typeface="Calibri" pitchFamily="34" charset="0"/>
              </a:rPr>
              <a:t>ديفيد (14 عامًا) يعيش بمفرده في المدينة منذ ثلاث سنوات، فقد أرسلته أسرته بعيدًا للبحث عن عمل، وفي بداية الأمر لجأ إلى التسول في الشوارع، ولكنه الآن يعمل في مصنع للنوافذ حيث يقوم طوال اليوم بتقطيع الزجاج بواسطة ماكينة كبيرة. </a:t>
            </a:r>
            <a:r>
              <a:rPr lang="ar-EG" sz="2000" dirty="0">
                <a:solidFill>
                  <a:srgbClr val="000000"/>
                </a:solidFill>
                <a:cs typeface="Arial" charset="0"/>
                <a:sym typeface="Calibri" pitchFamily="34" charset="0"/>
              </a:rPr>
              <a:t>و</a:t>
            </a:r>
            <a:r>
              <a:rPr lang="ar-EG" sz="2000" dirty="0" smtClean="0">
                <a:solidFill>
                  <a:srgbClr val="000000"/>
                </a:solidFill>
                <a:cs typeface="Arial" charset="0"/>
                <a:sym typeface="Calibri" pitchFamily="34" charset="0"/>
              </a:rPr>
              <a:t>يحب ديفيد عمله إلا أنه لا يجد مكانًا ينام فيه بانتظام، ويشعر بعدم الأمان في الليل</a:t>
            </a:r>
            <a:r>
              <a:rPr lang="ar-EG" sz="2000" dirty="0" smtClean="0">
                <a:solidFill>
                  <a:srgbClr val="000000"/>
                </a:solidFill>
                <a:sym typeface="Calibri" pitchFamily="34" charset="0"/>
              </a:rPr>
              <a:t>. </a:t>
            </a:r>
          </a:p>
        </p:txBody>
      </p:sp>
    </p:spTree>
    <p:extLst>
      <p:ext uri="{BB962C8B-B14F-4D97-AF65-F5344CB8AC3E}">
        <p14:creationId xmlns:p14="http://schemas.microsoft.com/office/powerpoint/2010/main" val="3316352754"/>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1433</TotalTime>
  <Words>805</Words>
  <Application>Microsoft Office PowerPoint</Application>
  <PresentationFormat>On-screen Show (4:3)</PresentationFormat>
  <Paragraphs>188</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Default Design</vt:lpstr>
      <vt:lpstr>عملية إدارة الحالات</vt:lpstr>
      <vt:lpstr>هدف الوحدة و نتائج التعلم</vt:lpstr>
      <vt:lpstr>التمرين 1</vt:lpstr>
      <vt:lpstr>تعريف إدارة الحالات</vt:lpstr>
      <vt:lpstr>لماذا نقوم بإدارة الحالات؟</vt:lpstr>
      <vt:lpstr>متى يتم استخدام عملية إدارة الحالات؟ </vt:lpstr>
      <vt:lpstr>لماذا تعتبر إدارة المعلومات أمرًا هامًا؟</vt:lpstr>
      <vt:lpstr>السمات الأساسية لإدارة الحالات</vt:lpstr>
      <vt:lpstr>ما هي الحالة؟ </vt:lpstr>
      <vt:lpstr>نقاط التعلم الرئيسية</vt:lpstr>
      <vt:lpstr>PowerPoint Presentation</vt:lpstr>
      <vt:lpstr>التمرين 3</vt:lpstr>
      <vt:lpstr>التحديد</vt:lpstr>
      <vt:lpstr>التسجيل</vt:lpstr>
      <vt:lpstr>التقييم </vt:lpstr>
      <vt:lpstr>التقييم</vt:lpstr>
      <vt:lpstr>تخطيط الحالة</vt:lpstr>
      <vt:lpstr>تنفيذ خطة الحالة</vt:lpstr>
      <vt:lpstr>المتابعة والمراجعة</vt:lpstr>
      <vt:lpstr>إغلاق الحالة</vt:lpstr>
      <vt:lpstr>نقاط التعلم الرئيسية</vt:lpstr>
      <vt:lpstr>PowerPoint Presentation</vt:lpstr>
      <vt:lpstr>هدف الوحدة و نتائج التعلم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dc:title>
  <dc:creator>Camilla Jones</dc:creator>
  <cp:lastModifiedBy>AL7</cp:lastModifiedBy>
  <cp:revision>158</cp:revision>
  <dcterms:created xsi:type="dcterms:W3CDTF">2014-02-04T13:09:48Z</dcterms:created>
  <dcterms:modified xsi:type="dcterms:W3CDTF">2015-02-10T17:07:13Z</dcterms:modified>
</cp:coreProperties>
</file>