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3"/>
  </p:notesMasterIdLst>
  <p:sldIdLst>
    <p:sldId id="654" r:id="rId2"/>
    <p:sldId id="655" r:id="rId3"/>
    <p:sldId id="656" r:id="rId4"/>
    <p:sldId id="657" r:id="rId5"/>
    <p:sldId id="658" r:id="rId6"/>
    <p:sldId id="659" r:id="rId7"/>
    <p:sldId id="660" r:id="rId8"/>
    <p:sldId id="661" r:id="rId9"/>
    <p:sldId id="662" r:id="rId10"/>
    <p:sldId id="663" r:id="rId11"/>
    <p:sldId id="664" r:id="rId12"/>
    <p:sldId id="665" r:id="rId13"/>
    <p:sldId id="666" r:id="rId14"/>
    <p:sldId id="667" r:id="rId15"/>
    <p:sldId id="668" r:id="rId16"/>
    <p:sldId id="669" r:id="rId17"/>
    <p:sldId id="670" r:id="rId18"/>
    <p:sldId id="671" r:id="rId19"/>
    <p:sldId id="672" r:id="rId20"/>
    <p:sldId id="673" r:id="rId21"/>
    <p:sldId id="674" r:id="rId22"/>
    <p:sldId id="675" r:id="rId23"/>
    <p:sldId id="676" r:id="rId24"/>
    <p:sldId id="677" r:id="rId25"/>
    <p:sldId id="678" r:id="rId26"/>
    <p:sldId id="679" r:id="rId27"/>
    <p:sldId id="680" r:id="rId28"/>
    <p:sldId id="681" r:id="rId29"/>
    <p:sldId id="682" r:id="rId30"/>
    <p:sldId id="683" r:id="rId31"/>
    <p:sldId id="684" r:id="rId32"/>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412" autoAdjust="0"/>
    <p:restoredTop sz="93474" autoAdjust="0"/>
  </p:normalViewPr>
  <p:slideViewPr>
    <p:cSldViewPr>
      <p:cViewPr varScale="1">
        <p:scale>
          <a:sx n="74" d="100"/>
          <a:sy n="74" d="100"/>
        </p:scale>
        <p:origin x="-12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24705F12-6BAA-4356-8FF8-8DFF3B7CF0DB}" type="datetimeFigureOut">
              <a:rPr lang="en-GB"/>
              <a:pPr>
                <a:defRPr/>
              </a:pPr>
              <a:t>14/01/2015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55414F29-FC36-454E-9428-62CA555F423A}" type="slidenum">
              <a:rPr lang="en-GB"/>
              <a:pPr>
                <a:defRPr/>
              </a:pPr>
              <a:t>‹#›</a:t>
            </a:fld>
            <a:endParaRPr lang="en-GB"/>
          </a:p>
        </p:txBody>
      </p:sp>
    </p:spTree>
    <p:extLst>
      <p:ext uri="{BB962C8B-B14F-4D97-AF65-F5344CB8AC3E}">
        <p14:creationId xmlns:p14="http://schemas.microsoft.com/office/powerpoint/2010/main" val="19894872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smtClean="0">
              <a:solidFill>
                <a:srgbClr val="FF0000"/>
              </a:solidFill>
            </a:endParaRPr>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F041ED66-2F4F-42AD-BA1A-D9081607E595}" type="slidenum">
              <a:rPr lang="en-US">
                <a:solidFill>
                  <a:srgbClr val="000000"/>
                </a:solidFill>
                <a:cs typeface="Calibri" pitchFamily="34" charset="0"/>
                <a:sym typeface="Calibri" pitchFamily="34" charset="0"/>
              </a:rPr>
              <a:pPr rtl="1" fontAlgn="base">
                <a:spcBef>
                  <a:spcPct val="0"/>
                </a:spcBef>
                <a:spcAft>
                  <a:spcPct val="0"/>
                </a:spcAft>
                <a:buSzPct val="100000"/>
              </a:pPr>
              <a:t>5</a:t>
            </a:fld>
            <a:endParaRPr lang="en-US">
              <a:solidFill>
                <a:srgbClr val="000000"/>
              </a:solidFill>
              <a:cs typeface="Calibri" pitchFamily="34" charset="0"/>
              <a:sym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a:spcBef>
                <a:spcPct val="0"/>
              </a:spcBef>
            </a:pPr>
            <a:r>
              <a:rPr lang="ar-EG" noProof="0" smtClean="0">
                <a:solidFill>
                  <a:srgbClr val="000000"/>
                </a:solidFill>
                <a:cs typeface="Calibri" pitchFamily="34" charset="0"/>
                <a:sym typeface="Calibri" pitchFamily="34" charset="0"/>
              </a:rPr>
              <a:t>الحالات المعقدة: مثل تلك التي تدار على مدى فترة طويلة من الزمن، أو التي تنطوي على العديد من الأطراف الفاعلة في تنفيذها</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011FCA65-DD35-4446-B302-29001675F0BB}" type="slidenum">
              <a:rPr lang="en-US">
                <a:solidFill>
                  <a:srgbClr val="000000"/>
                </a:solidFill>
                <a:cs typeface="Calibri" pitchFamily="34" charset="0"/>
                <a:sym typeface="Calibri" pitchFamily="34" charset="0"/>
              </a:rPr>
              <a:pPr rtl="1" fontAlgn="base">
                <a:spcBef>
                  <a:spcPct val="0"/>
                </a:spcBef>
                <a:spcAft>
                  <a:spcPct val="0"/>
                </a:spcAft>
                <a:buSzPct val="100000"/>
              </a:pPr>
              <a:t>24</a:t>
            </a:fld>
            <a:endParaRPr lang="en-US">
              <a:solidFill>
                <a:srgbClr val="000000"/>
              </a:solidFill>
              <a:cs typeface="Calibri" pitchFamily="34" charset="0"/>
              <a:sym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1451400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4983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04153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71215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49570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7477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79209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61100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867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152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2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43608"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ar-EG" noProof="0" dirty="0" smtClean="0"/>
              <a:t>Click to edit Master title style</a:t>
            </a:r>
            <a:endParaRPr lang="ar-EG" noProof="0" dirty="0"/>
          </a:p>
        </p:txBody>
      </p:sp>
      <p:sp>
        <p:nvSpPr>
          <p:cNvPr id="1027" name="Rectangle 3"/>
          <p:cNvSpPr>
            <a:spLocks noGrp="1" noChangeArrowheads="1"/>
          </p:cNvSpPr>
          <p:nvPr>
            <p:ph type="body" idx="1"/>
          </p:nvPr>
        </p:nvSpPr>
        <p:spPr bwMode="auto">
          <a:xfrm>
            <a:off x="1043608"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ar-EG" noProof="0" smtClean="0"/>
              <a:t>Click to edit Master text styles</a:t>
            </a:r>
          </a:p>
          <a:p>
            <a:pPr lvl="1"/>
            <a:r>
              <a:rPr lang="ar-EG" noProof="0" smtClean="0"/>
              <a:t>Second level</a:t>
            </a:r>
          </a:p>
          <a:p>
            <a:pPr lvl="2"/>
            <a:r>
              <a:rPr lang="ar-EG" noProof="0" smtClean="0"/>
              <a:t>Third level</a:t>
            </a:r>
          </a:p>
          <a:p>
            <a:pPr lvl="3"/>
            <a:r>
              <a:rPr lang="ar-EG" noProof="0" smtClean="0"/>
              <a:t>Fourth level</a:t>
            </a:r>
          </a:p>
          <a:p>
            <a:pPr lvl="4"/>
            <a:r>
              <a:rPr lang="ar-EG" noProof="0" smtClean="0"/>
              <a:t>Fifth level</a:t>
            </a:r>
            <a:endParaRPr lang="ar-EG" noProof="0"/>
          </a:p>
        </p:txBody>
      </p:sp>
      <p:sp>
        <p:nvSpPr>
          <p:cNvPr id="1028" name="Rectangle 7"/>
          <p:cNvSpPr>
            <a:spLocks noChangeArrowheads="1"/>
          </p:cNvSpPr>
          <p:nvPr userDrawn="1"/>
        </p:nvSpPr>
        <p:spPr bwMode="auto">
          <a:xfrm flipH="1">
            <a:off x="1488901"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sp>
        <p:nvSpPr>
          <p:cNvPr id="1029" name="Rectangle 8"/>
          <p:cNvSpPr>
            <a:spLocks noChangeArrowheads="1"/>
          </p:cNvSpPr>
          <p:nvPr userDrawn="1"/>
        </p:nvSpPr>
        <p:spPr bwMode="auto">
          <a:xfrm flipH="1">
            <a:off x="-11926"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96063"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rtl="1" eaLnBrk="0" fontAlgn="base" hangingPunct="0">
        <a:spcBef>
          <a:spcPct val="0"/>
        </a:spcBef>
        <a:spcAft>
          <a:spcPct val="0"/>
        </a:spcAft>
        <a:defRPr sz="3200">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3200">
          <a:solidFill>
            <a:schemeClr val="tx2"/>
          </a:solidFill>
          <a:latin typeface="Calibri" pitchFamily="34" charset="0"/>
          <a:ea typeface="MS PGothic" pitchFamily="34" charset="-128"/>
        </a:defRPr>
      </a:lvl2pPr>
      <a:lvl3pPr algn="l" rtl="0" eaLnBrk="0" fontAlgn="base" hangingPunct="0">
        <a:spcBef>
          <a:spcPct val="0"/>
        </a:spcBef>
        <a:spcAft>
          <a:spcPct val="0"/>
        </a:spcAft>
        <a:defRPr sz="3200">
          <a:solidFill>
            <a:schemeClr val="tx2"/>
          </a:solidFill>
          <a:latin typeface="Calibri" pitchFamily="34" charset="0"/>
          <a:ea typeface="MS PGothic" pitchFamily="34" charset="-128"/>
        </a:defRPr>
      </a:lvl3pPr>
      <a:lvl4pPr algn="l" rtl="0" eaLnBrk="0" fontAlgn="base" hangingPunct="0">
        <a:spcBef>
          <a:spcPct val="0"/>
        </a:spcBef>
        <a:spcAft>
          <a:spcPct val="0"/>
        </a:spcAft>
        <a:defRPr sz="3200">
          <a:solidFill>
            <a:schemeClr val="tx2"/>
          </a:solidFill>
          <a:latin typeface="Calibri" pitchFamily="34" charset="0"/>
          <a:ea typeface="MS PGothic" pitchFamily="34" charset="-128"/>
        </a:defRPr>
      </a:lvl4pPr>
      <a:lvl5pPr algn="l" rtl="0" eaLnBrk="0" fontAlgn="base" hangingPunct="0">
        <a:spcBef>
          <a:spcPct val="0"/>
        </a:spcBef>
        <a:spcAft>
          <a:spcPct val="0"/>
        </a:spcAft>
        <a:defRPr sz="3200">
          <a:solidFill>
            <a:schemeClr val="tx2"/>
          </a:solidFill>
          <a:latin typeface="Calibri" pitchFamily="34" charset="0"/>
          <a:ea typeface="MS PGothic" pitchFamily="34" charset="-128"/>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r" rtl="1" eaLnBrk="0" fontAlgn="base" hangingPunct="0">
        <a:spcBef>
          <a:spcPct val="20000"/>
        </a:spcBef>
        <a:spcAft>
          <a:spcPct val="0"/>
        </a:spcAft>
        <a:defRPr sz="2400">
          <a:solidFill>
            <a:schemeClr val="tx1"/>
          </a:solidFill>
          <a:latin typeface="Arial" pitchFamily="34" charset="0"/>
          <a:ea typeface="MS PGothic" pitchFamily="34" charset="-128"/>
          <a:cs typeface="Arial" pitchFamily="34" charset="0"/>
        </a:defRPr>
      </a:lvl1pPr>
      <a:lvl2pPr marL="742950" indent="-28575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2pPr>
      <a:lvl3pPr marL="11430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3pPr>
      <a:lvl4pPr marL="16002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4pPr>
      <a:lvl5pPr marL="20574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55650" y="3441700"/>
            <a:ext cx="7772400" cy="1470025"/>
          </a:xfrm>
        </p:spPr>
        <p:txBody>
          <a:bodyPr/>
          <a:lstStyle/>
          <a:p>
            <a:pPr algn="ctr" rtl="1" eaLnBrk="1" hangingPunct="1"/>
            <a:r>
              <a:rPr lang="ar-EG" sz="4800" b="1" smtClean="0">
                <a:solidFill>
                  <a:srgbClr val="000000"/>
                </a:solidFill>
                <a:sym typeface="Calibri" pitchFamily="34" charset="0"/>
              </a:rPr>
              <a:t>الجلسة 3: تخطيط الحالة</a:t>
            </a:r>
          </a:p>
        </p:txBody>
      </p:sp>
      <p:sp>
        <p:nvSpPr>
          <p:cNvPr id="2051" name="Subtitle 2"/>
          <p:cNvSpPr>
            <a:spLocks noGrp="1"/>
          </p:cNvSpPr>
          <p:nvPr>
            <p:ph type="subTitle" idx="1"/>
          </p:nvPr>
        </p:nvSpPr>
        <p:spPr>
          <a:xfrm>
            <a:off x="1441450" y="5078413"/>
            <a:ext cx="6400800" cy="1752600"/>
          </a:xfrm>
        </p:spPr>
        <p:txBody>
          <a:bodyPr/>
          <a:lstStyle/>
          <a:p>
            <a:pPr rtl="1" eaLnBrk="1" hangingPunct="1"/>
            <a:r>
              <a:rPr lang="ar-EG" sz="3200" b="1" dirty="0" smtClean="0">
                <a:solidFill>
                  <a:srgbClr val="000000"/>
                </a:solidFill>
                <a:sym typeface="Calibri" pitchFamily="34" charset="0"/>
              </a:rPr>
              <a:t>الوحدة هـ: خطوات إدارة الحالات</a:t>
            </a:r>
          </a:p>
          <a:p>
            <a:pPr rtl="1" eaLnBrk="1" hangingPunct="1"/>
            <a:r>
              <a:rPr lang="ar-EG" b="1" dirty="0" smtClean="0">
                <a:solidFill>
                  <a:srgbClr val="000000"/>
                </a:solidFill>
                <a:sym typeface="Calibri" pitchFamily="34" charset="0"/>
              </a:rPr>
              <a:t>التدريب على إدارة الحالات</a:t>
            </a:r>
          </a:p>
          <a:p>
            <a:pPr rtl="1" eaLnBrk="1" hangingPunct="1"/>
            <a:endParaRPr lang="ar-EG" b="1" dirty="0" smtClean="0">
              <a:solidFill>
                <a:srgbClr val="000000"/>
              </a:solidFill>
              <a:sym typeface="Calibri" pitchFamily="34" charset="0"/>
            </a:endParaRPr>
          </a:p>
        </p:txBody>
      </p:sp>
      <p:pic>
        <p:nvPicPr>
          <p:cNvPr id="20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3675" y="812800"/>
            <a:ext cx="3816350"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2259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127695" y="692150"/>
            <a:ext cx="7704387" cy="720725"/>
          </a:xfrm>
        </p:spPr>
        <p:txBody>
          <a:bodyPr/>
          <a:lstStyle/>
          <a:p>
            <a:pPr algn="r" rtl="1" eaLnBrk="1" hangingPunct="1">
              <a:buSzPct val="100000"/>
            </a:pPr>
            <a:r>
              <a:rPr lang="ar-EG" b="1" smtClean="0">
                <a:solidFill>
                  <a:srgbClr val="000000"/>
                </a:solidFill>
                <a:sym typeface="Calibri" pitchFamily="34" charset="0"/>
              </a:rPr>
              <a:t>أمثلة على الأنشطة</a:t>
            </a:r>
          </a:p>
        </p:txBody>
      </p:sp>
      <p:sp>
        <p:nvSpPr>
          <p:cNvPr id="9219" name="Content Placeholder 2"/>
          <p:cNvSpPr>
            <a:spLocks noGrp="1"/>
          </p:cNvSpPr>
          <p:nvPr>
            <p:ph idx="1"/>
          </p:nvPr>
        </p:nvSpPr>
        <p:spPr>
          <a:xfrm>
            <a:off x="1403648" y="1412875"/>
            <a:ext cx="7418214" cy="4392613"/>
          </a:xfrm>
        </p:spPr>
        <p:txBody>
          <a:bodyPr/>
          <a:lstStyle/>
          <a:p>
            <a:pPr marL="0" indent="0" algn="r" rtl="1" eaLnBrk="1" hangingPunct="1"/>
            <a:r>
              <a:rPr lang="ar-EG" b="1" dirty="0" smtClean="0">
                <a:solidFill>
                  <a:srgbClr val="000000"/>
                </a:solidFill>
                <a:sym typeface="Calibri" pitchFamily="34" charset="0"/>
              </a:rPr>
              <a:t>طلب المساعدة من مقدمي خدمة آخرين </a:t>
            </a:r>
            <a:r>
              <a:rPr lang="ar-EG" dirty="0" smtClean="0">
                <a:solidFill>
                  <a:srgbClr val="000000"/>
                </a:solidFill>
                <a:sym typeface="Calibri" pitchFamily="34" charset="0"/>
              </a:rPr>
              <a:t>مثل: </a:t>
            </a:r>
          </a:p>
          <a:p>
            <a:pPr marL="0" indent="0" algn="r" rtl="1" eaLnBrk="1" hangingPunct="1"/>
            <a:endParaRPr lang="ar-EG"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معلم </a:t>
            </a:r>
            <a:r>
              <a:rPr lang="ar-EG" b="1" dirty="0" smtClean="0">
                <a:solidFill>
                  <a:srgbClr val="000000"/>
                </a:solidFill>
                <a:sym typeface="Calibri" pitchFamily="34" charset="0"/>
              </a:rPr>
              <a:t>بريندا</a:t>
            </a:r>
          </a:p>
          <a:p>
            <a:pPr marL="342000" indent="-342000" algn="r" rtl="1" eaLnBrk="1" hangingPunct="1">
              <a:buFontTx/>
              <a:buChar char="•"/>
            </a:pPr>
            <a:r>
              <a:rPr lang="ar-EG" dirty="0" smtClean="0">
                <a:solidFill>
                  <a:srgbClr val="000000"/>
                </a:solidFill>
                <a:sym typeface="Calibri" pitchFamily="34" charset="0"/>
              </a:rPr>
              <a:t>الوكالات التي يمكن أن توفر مكان إقامة مؤقت ودعم نقدي </a:t>
            </a:r>
            <a:r>
              <a:rPr lang="ar-EG" b="1" dirty="0" smtClean="0">
                <a:solidFill>
                  <a:srgbClr val="000000"/>
                </a:solidFill>
                <a:sym typeface="Calibri" pitchFamily="34" charset="0"/>
              </a:rPr>
              <a:t>لجيمس</a:t>
            </a:r>
          </a:p>
          <a:p>
            <a:pPr marL="342000" indent="-342000" algn="r" rtl="1" eaLnBrk="1" hangingPunct="1">
              <a:buFontTx/>
              <a:buChar char="•"/>
            </a:pPr>
            <a:r>
              <a:rPr lang="ar-EG" dirty="0" smtClean="0">
                <a:solidFill>
                  <a:srgbClr val="000000"/>
                </a:solidFill>
                <a:sym typeface="Calibri" pitchFamily="34" charset="0"/>
              </a:rPr>
              <a:t>قيام الشرطة المجتمعية بعمل دوريات حول أسرة </a:t>
            </a:r>
            <a:r>
              <a:rPr lang="ar-EG" b="1" dirty="0" smtClean="0">
                <a:solidFill>
                  <a:srgbClr val="000000"/>
                </a:solidFill>
                <a:sym typeface="Calibri" pitchFamily="34" charset="0"/>
              </a:rPr>
              <a:t>هاوا</a:t>
            </a:r>
            <a:r>
              <a:rPr lang="ar-EG" dirty="0" smtClean="0">
                <a:solidFill>
                  <a:srgbClr val="000000"/>
                </a:solidFill>
                <a:sym typeface="Calibri" pitchFamily="34" charset="0"/>
              </a:rPr>
              <a:t> بينما يتم العمل على حشد الدعم. </a:t>
            </a:r>
          </a:p>
          <a:p>
            <a:pPr marL="0" indent="0" algn="r" rtl="1" eaLnBrk="1" hangingPunct="1"/>
            <a:endParaRPr lang="ar-EG" dirty="0" smtClean="0">
              <a:solidFill>
                <a:srgbClr val="000000"/>
              </a:solidFill>
              <a:sym typeface="Calibri" pitchFamily="34" charset="0"/>
            </a:endParaRPr>
          </a:p>
          <a:p>
            <a:pPr marL="0" indent="0" algn="r" rtl="1" eaLnBrk="1" hangingPunct="1"/>
            <a:r>
              <a:rPr lang="ar-EG" b="1" dirty="0" smtClean="0">
                <a:solidFill>
                  <a:srgbClr val="000000"/>
                </a:solidFill>
                <a:sym typeface="Calibri" pitchFamily="34" charset="0"/>
              </a:rPr>
              <a:t>تعزيز القدرة التربوية</a:t>
            </a:r>
            <a:r>
              <a:rPr lang="ar-EG" dirty="0" smtClean="0">
                <a:solidFill>
                  <a:srgbClr val="000000"/>
                </a:solidFill>
                <a:sym typeface="Calibri" pitchFamily="34" charset="0"/>
              </a:rPr>
              <a:t>، مثل:</a:t>
            </a:r>
          </a:p>
          <a:p>
            <a:pPr marL="342000" indent="-342000" algn="r" rtl="1" eaLnBrk="1" hangingPunct="1">
              <a:buFontTx/>
              <a:buChar char="•"/>
            </a:pPr>
            <a:r>
              <a:rPr lang="ar-EG" dirty="0" smtClean="0">
                <a:solidFill>
                  <a:srgbClr val="000000"/>
                </a:solidFill>
                <a:sym typeface="Calibri" pitchFamily="34" charset="0"/>
              </a:rPr>
              <a:t>تثقيف زوجة شقيق </a:t>
            </a:r>
            <a:r>
              <a:rPr lang="ar-EG" b="1" dirty="0" smtClean="0">
                <a:solidFill>
                  <a:srgbClr val="000000"/>
                </a:solidFill>
                <a:sym typeface="Calibri" pitchFamily="34" charset="0"/>
              </a:rPr>
              <a:t>جيمس </a:t>
            </a:r>
            <a:r>
              <a:rPr lang="ar-EG" dirty="0" smtClean="0">
                <a:solidFill>
                  <a:srgbClr val="000000"/>
                </a:solidFill>
                <a:sym typeface="Calibri" pitchFamily="34" charset="0"/>
              </a:rPr>
              <a:t>بشأن التربية بحيث يمكنها أن تقوم بدور تربوي إيجابي لشخص مراهق في الوقت الذي تقوم فيه برعاية طفلها. </a:t>
            </a:r>
          </a:p>
        </p:txBody>
      </p:sp>
    </p:spTree>
    <p:extLst>
      <p:ext uri="{BB962C8B-B14F-4D97-AF65-F5344CB8AC3E}">
        <p14:creationId xmlns:p14="http://schemas.microsoft.com/office/powerpoint/2010/main" val="779758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151509" y="836613"/>
            <a:ext cx="7683758" cy="720725"/>
          </a:xfrm>
        </p:spPr>
        <p:txBody>
          <a:bodyPr/>
          <a:lstStyle/>
          <a:p>
            <a:pPr algn="r" rtl="1" eaLnBrk="1" hangingPunct="1">
              <a:buSzPct val="100000"/>
            </a:pPr>
            <a:r>
              <a:rPr lang="ar-EG" b="1" smtClean="0">
                <a:solidFill>
                  <a:srgbClr val="000000"/>
                </a:solidFill>
                <a:sym typeface="Calibri" pitchFamily="34" charset="0"/>
              </a:rPr>
              <a:t>أمثلة على الأنشطة...</a:t>
            </a:r>
          </a:p>
        </p:txBody>
      </p:sp>
      <p:sp>
        <p:nvSpPr>
          <p:cNvPr id="3" name="Content Placeholder 2"/>
          <p:cNvSpPr>
            <a:spLocks noGrp="1"/>
          </p:cNvSpPr>
          <p:nvPr>
            <p:ph idx="1"/>
          </p:nvPr>
        </p:nvSpPr>
        <p:spPr>
          <a:xfrm>
            <a:off x="35497" y="1700213"/>
            <a:ext cx="8786366" cy="4392612"/>
          </a:xfrm>
        </p:spPr>
        <p:txBody>
          <a:bodyPr/>
          <a:lstStyle/>
          <a:p>
            <a:pPr marL="0" indent="0" algn="r" rtl="1" eaLnBrk="1" hangingPunct="1"/>
            <a:r>
              <a:rPr lang="ar-EG" dirty="0" smtClean="0">
                <a:solidFill>
                  <a:srgbClr val="000000"/>
                </a:solidFill>
                <a:sym typeface="Calibri" pitchFamily="34" charset="0"/>
              </a:rPr>
              <a:t>قد تتطلب معالجة الأسباب الكامنة وراء احتياجات حماية الطفل </a:t>
            </a:r>
            <a:r>
              <a:rPr lang="ar-EG" b="1" dirty="0" smtClean="0">
                <a:solidFill>
                  <a:srgbClr val="000000"/>
                </a:solidFill>
                <a:sym typeface="Calibri" pitchFamily="34" charset="0"/>
              </a:rPr>
              <a:t>نهجًا أوسع</a:t>
            </a:r>
            <a:r>
              <a:rPr lang="ar-EG" dirty="0" smtClean="0">
                <a:solidFill>
                  <a:srgbClr val="000000"/>
                </a:solidFill>
                <a:sym typeface="Calibri" pitchFamily="34" charset="0"/>
              </a:rPr>
              <a:t>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لمعالجة </a:t>
            </a:r>
            <a:r>
              <a:rPr lang="ar-EG" dirty="0" smtClean="0">
                <a:solidFill>
                  <a:srgbClr val="000000"/>
                </a:solidFill>
                <a:sym typeface="Calibri" pitchFamily="34" charset="0"/>
              </a:rPr>
              <a:t>القضايا </a:t>
            </a:r>
            <a:r>
              <a:rPr lang="ar-EG" b="1" dirty="0" smtClean="0">
                <a:solidFill>
                  <a:srgbClr val="000000"/>
                </a:solidFill>
                <a:sym typeface="Calibri" pitchFamily="34" charset="0"/>
              </a:rPr>
              <a:t>المتعلقة بالأسرة</a:t>
            </a:r>
            <a:r>
              <a:rPr lang="ar-EG" dirty="0" smtClean="0">
                <a:solidFill>
                  <a:srgbClr val="000000"/>
                </a:solidFill>
                <a:sym typeface="Calibri" pitchFamily="34" charset="0"/>
              </a:rPr>
              <a:t>.</a:t>
            </a:r>
          </a:p>
          <a:p>
            <a:pPr marL="0" indent="0" algn="r" rtl="1" eaLnBrk="1" hangingPunct="1"/>
            <a:endParaRPr lang="ar-EG" dirty="0" smtClean="0">
              <a:solidFill>
                <a:srgbClr val="000000"/>
              </a:solidFill>
              <a:sym typeface="Calibri" pitchFamily="34" charset="0"/>
            </a:endParaRPr>
          </a:p>
          <a:p>
            <a:pPr marL="342000" indent="-342000" algn="r" rtl="1" eaLnBrk="1" hangingPunct="1">
              <a:buFont typeface="Wingdings" pitchFamily="2" charset="2"/>
              <a:buChar char="ü"/>
            </a:pPr>
            <a:r>
              <a:rPr lang="ar-EG" b="1" dirty="0" smtClean="0">
                <a:solidFill>
                  <a:srgbClr val="000000"/>
                </a:solidFill>
                <a:sym typeface="Calibri" pitchFamily="34" charset="0"/>
              </a:rPr>
              <a:t>معالجة قضايا الأسرة </a:t>
            </a:r>
            <a:r>
              <a:rPr lang="ar-EG" dirty="0" smtClean="0">
                <a:solidFill>
                  <a:srgbClr val="000000"/>
                </a:solidFill>
                <a:sym typeface="Calibri" pitchFamily="34" charset="0"/>
              </a:rPr>
              <a:t>مع الاستمرار في </a:t>
            </a:r>
            <a:r>
              <a:rPr lang="ar-EG" b="1" dirty="0" smtClean="0">
                <a:solidFill>
                  <a:srgbClr val="000000"/>
                </a:solidFill>
                <a:sym typeface="Calibri" pitchFamily="34" charset="0"/>
              </a:rPr>
              <a:t>النهج الموجه نحو الطفل</a:t>
            </a:r>
          </a:p>
          <a:p>
            <a:pPr marL="0" indent="0" algn="r" rtl="1" eaLnBrk="1" hangingPunct="1"/>
            <a:endParaRPr lang="ar-EG" b="1" dirty="0" smtClean="0">
              <a:solidFill>
                <a:srgbClr val="000000"/>
              </a:solidFill>
              <a:sym typeface="Calibri" pitchFamily="34" charset="0"/>
            </a:endParaRPr>
          </a:p>
          <a:p>
            <a:pPr marL="0" indent="0" algn="r" rtl="1" eaLnBrk="1" hangingPunct="1"/>
            <a:r>
              <a:rPr lang="ar-EG" b="1" dirty="0" smtClean="0">
                <a:solidFill>
                  <a:srgbClr val="000000"/>
                </a:solidFill>
                <a:sym typeface="Calibri" pitchFamily="34" charset="0"/>
              </a:rPr>
              <a:t>تغيير مواقف/معتقدات/سلوكيات الأشخاص المتسببين في الضرر،</a:t>
            </a:r>
            <a:r>
              <a:rPr lang="ar-EG" dirty="0" smtClean="0">
                <a:solidFill>
                  <a:srgbClr val="000000"/>
                </a:solidFill>
                <a:sym typeface="Calibri" pitchFamily="34" charset="0"/>
              </a:rPr>
              <a:t>على سبيل المثال:</a:t>
            </a:r>
          </a:p>
          <a:p>
            <a:pPr marL="0" indent="0" algn="r" rtl="1" eaLnBrk="1" hangingPunct="1"/>
            <a:endParaRPr lang="ar-EG"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عقد اجتماعات منتظمة لوالد </a:t>
            </a:r>
            <a:r>
              <a:rPr lang="ar-EG" b="1" dirty="0" smtClean="0">
                <a:solidFill>
                  <a:srgbClr val="000000"/>
                </a:solidFill>
                <a:sym typeface="Calibri" pitchFamily="34" charset="0"/>
              </a:rPr>
              <a:t>هاوا</a:t>
            </a:r>
            <a:r>
              <a:rPr lang="ar-EG" dirty="0" smtClean="0">
                <a:solidFill>
                  <a:srgbClr val="000000"/>
                </a:solidFill>
                <a:sym typeface="Calibri" pitchFamily="34" charset="0"/>
              </a:rPr>
              <a:t> وتقديم جلسات تثقيفية له.</a:t>
            </a:r>
          </a:p>
          <a:p>
            <a:pPr marL="342000" indent="-342000" algn="r" rtl="1" eaLnBrk="1" hangingPunct="1">
              <a:buFontTx/>
              <a:buChar char="•"/>
            </a:pPr>
            <a:r>
              <a:rPr lang="ar-EG" dirty="0" smtClean="0">
                <a:solidFill>
                  <a:srgbClr val="000000"/>
                </a:solidFill>
                <a:sym typeface="Calibri" pitchFamily="34" charset="0"/>
              </a:rPr>
              <a:t>إشراك أقران </a:t>
            </a:r>
            <a:r>
              <a:rPr lang="ar-EG" b="1" dirty="0" smtClean="0">
                <a:solidFill>
                  <a:srgbClr val="000000"/>
                </a:solidFill>
                <a:sym typeface="Calibri" pitchFamily="34" charset="0"/>
              </a:rPr>
              <a:t>بريندا</a:t>
            </a:r>
            <a:r>
              <a:rPr lang="ar-EG" dirty="0" smtClean="0">
                <a:solidFill>
                  <a:srgbClr val="000000"/>
                </a:solidFill>
                <a:sym typeface="Calibri" pitchFamily="34" charset="0"/>
              </a:rPr>
              <a:t> في عدم التمييز ونبذ العنف. </a:t>
            </a:r>
          </a:p>
          <a:p>
            <a:pPr marL="342000" indent="-342000" algn="r" rtl="1" eaLnBrk="1" hangingPunct="1">
              <a:buFontTx/>
              <a:buChar char="•"/>
            </a:pPr>
            <a:r>
              <a:rPr lang="ar-EG" dirty="0" smtClean="0">
                <a:solidFill>
                  <a:srgbClr val="000000"/>
                </a:solidFill>
                <a:sym typeface="Calibri" pitchFamily="34" charset="0"/>
              </a:rPr>
              <a:t>الدعم والتقييم النفسي لشقيق </a:t>
            </a:r>
            <a:r>
              <a:rPr lang="ar-EG" b="1" dirty="0" smtClean="0">
                <a:solidFill>
                  <a:srgbClr val="000000"/>
                </a:solidFill>
                <a:sym typeface="Calibri" pitchFamily="34" charset="0"/>
              </a:rPr>
              <a:t>جيمس</a:t>
            </a:r>
            <a:r>
              <a:rPr lang="ar-EG" dirty="0" smtClean="0">
                <a:solidFill>
                  <a:srgbClr val="000000"/>
                </a:solidFill>
                <a:sym typeface="Calibri" pitchFamily="34" charset="0"/>
              </a:rPr>
              <a:t>.</a:t>
            </a:r>
          </a:p>
          <a:p>
            <a:pPr marL="0" indent="0" algn="r" rtl="1" eaLnBrk="1" hangingPunct="1">
              <a:buFontTx/>
              <a:buChar char="•"/>
            </a:pPr>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7509291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836613"/>
            <a:ext cx="8505578" cy="720725"/>
          </a:xfrm>
        </p:spPr>
        <p:txBody>
          <a:bodyPr/>
          <a:lstStyle/>
          <a:p>
            <a:pPr algn="r" rtl="1" eaLnBrk="1" hangingPunct="1">
              <a:buSzPct val="100000"/>
            </a:pPr>
            <a:r>
              <a:rPr lang="ar-EG" b="1" smtClean="0">
                <a:solidFill>
                  <a:srgbClr val="000000"/>
                </a:solidFill>
                <a:sym typeface="Calibri" pitchFamily="34" charset="0"/>
              </a:rPr>
              <a:t>أمثلة على الخدمات/الموارد </a:t>
            </a:r>
          </a:p>
        </p:txBody>
      </p:sp>
      <p:sp>
        <p:nvSpPr>
          <p:cNvPr id="17411" name="Content Placeholder 2"/>
          <p:cNvSpPr>
            <a:spLocks noGrp="1"/>
          </p:cNvSpPr>
          <p:nvPr>
            <p:ph idx="1"/>
          </p:nvPr>
        </p:nvSpPr>
        <p:spPr>
          <a:xfrm>
            <a:off x="357188" y="1773238"/>
            <a:ext cx="4176712" cy="4392612"/>
          </a:xfrm>
        </p:spPr>
        <p:txBody>
          <a:bodyPr/>
          <a:lstStyle/>
          <a:p>
            <a:pPr marL="0" indent="0" algn="r" rtl="1" eaLnBrk="1" hangingPunct="1">
              <a:spcBef>
                <a:spcPct val="0"/>
              </a:spcBef>
            </a:pPr>
            <a:r>
              <a:rPr lang="ar-EG" b="1" dirty="0" smtClean="0">
                <a:solidFill>
                  <a:srgbClr val="000000"/>
                </a:solidFill>
                <a:cs typeface="Calibri" pitchFamily="34" charset="0"/>
                <a:sym typeface="Calibri" pitchFamily="34" charset="0"/>
              </a:rPr>
              <a:t>الموارد </a:t>
            </a:r>
          </a:p>
          <a:p>
            <a:pPr marL="342000" indent="-342000" algn="r" rtl="1" eaLnBrk="1" hangingPunct="1">
              <a:spcBef>
                <a:spcPct val="0"/>
              </a:spcBef>
              <a:buFontTx/>
              <a:buChar char="•"/>
            </a:pPr>
            <a:r>
              <a:rPr lang="ar-EG" dirty="0" smtClean="0">
                <a:solidFill>
                  <a:srgbClr val="000000"/>
                </a:solidFill>
                <a:cs typeface="Calibri" pitchFamily="34" charset="0"/>
                <a:sym typeface="Calibri" pitchFamily="34" charset="0"/>
              </a:rPr>
              <a:t>الرعاية المقدمة داخل شبكة الأسرة/القرابة الممتدة</a:t>
            </a:r>
          </a:p>
          <a:p>
            <a:pPr marL="342000" indent="-342000" algn="r" rtl="1" eaLnBrk="1" hangingPunct="1">
              <a:spcBef>
                <a:spcPct val="0"/>
              </a:spcBef>
              <a:buFontTx/>
              <a:buChar char="•"/>
            </a:pPr>
            <a:r>
              <a:rPr lang="ar-EG" dirty="0" smtClean="0">
                <a:solidFill>
                  <a:srgbClr val="000000"/>
                </a:solidFill>
                <a:cs typeface="Calibri" pitchFamily="34" charset="0"/>
                <a:sym typeface="Calibri" pitchFamily="34" charset="0"/>
              </a:rPr>
              <a:t>الدعم النفسي والاجتماعي المقدم من الأصدقاء أو الأقارب، مثل تفقد أحوال الأسر التي تكافح للتغلب على المصاعب</a:t>
            </a:r>
          </a:p>
          <a:p>
            <a:pPr marL="342000" indent="-342000" algn="r" rtl="1" eaLnBrk="1" hangingPunct="1">
              <a:spcBef>
                <a:spcPct val="0"/>
              </a:spcBef>
              <a:buFontTx/>
              <a:buChar char="•"/>
            </a:pPr>
            <a:r>
              <a:rPr lang="ar-EG" dirty="0" smtClean="0">
                <a:solidFill>
                  <a:srgbClr val="000000"/>
                </a:solidFill>
                <a:cs typeface="Calibri" pitchFamily="34" charset="0"/>
                <a:sym typeface="Calibri" pitchFamily="34" charset="0"/>
              </a:rPr>
              <a:t>الدعم المالي من الوالدين المنفصلين/الأسرة الممتدة</a:t>
            </a:r>
          </a:p>
        </p:txBody>
      </p:sp>
      <p:sp>
        <p:nvSpPr>
          <p:cNvPr id="2" name="TextBox 1"/>
          <p:cNvSpPr txBox="1"/>
          <p:nvPr/>
        </p:nvSpPr>
        <p:spPr>
          <a:xfrm>
            <a:off x="4533901" y="1773238"/>
            <a:ext cx="4287962" cy="3564053"/>
          </a:xfrm>
          <a:prstGeom prst="rect">
            <a:avLst/>
          </a:prstGeom>
          <a:noFill/>
        </p:spPr>
        <p:txBody>
          <a:bodyPr wrap="squar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marL="342900" indent="-342900" algn="r" rtl="1">
              <a:spcBef>
                <a:spcPct val="20000"/>
              </a:spcBef>
              <a:buSzPct val="100000"/>
            </a:pPr>
            <a:r>
              <a:rPr lang="ar-EG" sz="2400" b="1" dirty="0" smtClean="0">
                <a:solidFill>
                  <a:srgbClr val="000000"/>
                </a:solidFill>
                <a:ea typeface="MS PGothic" pitchFamily="34" charset="-128"/>
                <a:sym typeface="Calibri" pitchFamily="34" charset="0"/>
              </a:rPr>
              <a:t>الخدمات</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الدعم/الخدمات المباشرة</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الإحالات </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الدعوة لضمان الإحالات</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دعم/تعليم الوالدين</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دعم مقدمي الرعاية البدلاء</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التعاون مع نظم العدالة</a:t>
            </a:r>
          </a:p>
          <a:p>
            <a:pPr marL="342900" indent="-342900" algn="r" rtl="1">
              <a:spcBef>
                <a:spcPct val="20000"/>
              </a:spcBef>
              <a:buFontTx/>
              <a:buChar char="•"/>
            </a:pPr>
            <a:r>
              <a:rPr lang="ar-EG" sz="2400" dirty="0" smtClean="0">
                <a:solidFill>
                  <a:srgbClr val="000000"/>
                </a:solidFill>
                <a:ea typeface="MS PGothic" pitchFamily="34" charset="-128"/>
                <a:sym typeface="Calibri" pitchFamily="34" charset="0"/>
              </a:rPr>
              <a:t>الخدمات المتخصصة</a:t>
            </a:r>
            <a:endParaRPr lang="ar-EG" sz="2400" dirty="0">
              <a:solidFill>
                <a:srgbClr val="000000"/>
              </a:solidFill>
              <a:ea typeface="MS PGothic" pitchFamily="34" charset="-128"/>
              <a:sym typeface="Calibri" pitchFamily="34" charset="0"/>
            </a:endParaRPr>
          </a:p>
        </p:txBody>
      </p:sp>
    </p:spTree>
    <p:extLst>
      <p:ext uri="{BB962C8B-B14F-4D97-AF65-F5344CB8AC3E}">
        <p14:creationId xmlns:p14="http://schemas.microsoft.com/office/powerpoint/2010/main" val="325800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16012" y="836613"/>
            <a:ext cx="7712989" cy="720725"/>
          </a:xfrm>
        </p:spPr>
        <p:txBody>
          <a:bodyPr/>
          <a:lstStyle/>
          <a:p>
            <a:pPr algn="r" rtl="1" eaLnBrk="1" hangingPunct="1">
              <a:buSzPct val="100000"/>
            </a:pPr>
            <a:r>
              <a:rPr lang="ar-EG" b="1" smtClean="0">
                <a:solidFill>
                  <a:schemeClr val="tx1"/>
                </a:solidFill>
                <a:sym typeface="Calibri" pitchFamily="34" charset="0"/>
              </a:rPr>
              <a:t>نُهج تخطيط الحالة </a:t>
            </a:r>
          </a:p>
        </p:txBody>
      </p:sp>
      <p:sp>
        <p:nvSpPr>
          <p:cNvPr id="2051" name="Rectangle 3"/>
          <p:cNvSpPr>
            <a:spLocks noGrp="1" noChangeArrowheads="1"/>
          </p:cNvSpPr>
          <p:nvPr>
            <p:ph type="body" idx="1"/>
          </p:nvPr>
        </p:nvSpPr>
        <p:spPr>
          <a:xfrm>
            <a:off x="250825" y="1700213"/>
            <a:ext cx="8571037" cy="4392612"/>
          </a:xfrm>
        </p:spPr>
        <p:txBody>
          <a:bodyPr/>
          <a:lstStyle/>
          <a:p>
            <a:pPr marL="114300" indent="0" algn="r" rtl="1" eaLnBrk="1" hangingPunct="1"/>
            <a:r>
              <a:rPr lang="ar-EG" dirty="0" smtClean="0">
                <a:sym typeface="Calibri" pitchFamily="34" charset="0"/>
              </a:rPr>
              <a:t>يجب تحديث خطط الحالة لتعكس التقدم وبما يسمح بمراجعتها. </a:t>
            </a:r>
          </a:p>
          <a:p>
            <a:pPr marL="114300" indent="0" algn="r" rtl="1" eaLnBrk="1" hangingPunct="1"/>
            <a:endParaRPr lang="ar-EG" dirty="0" smtClean="0">
              <a:sym typeface="Calibri" pitchFamily="34" charset="0"/>
            </a:endParaRPr>
          </a:p>
          <a:p>
            <a:pPr marL="342000" indent="-342000" algn="r" rtl="1" eaLnBrk="1" hangingPunct="1">
              <a:buFont typeface="Wingdings" pitchFamily="2" charset="2"/>
              <a:buChar char="ü"/>
            </a:pPr>
            <a:r>
              <a:rPr lang="ar-EG" dirty="0" smtClean="0">
                <a:sym typeface="Calibri" pitchFamily="34" charset="0"/>
              </a:rPr>
              <a:t>إدماج </a:t>
            </a:r>
            <a:r>
              <a:rPr lang="ar-EG" b="1" dirty="0" smtClean="0">
                <a:sym typeface="Calibri" pitchFamily="34" charset="0"/>
              </a:rPr>
              <a:t>حالات الطوارئ</a:t>
            </a:r>
            <a:r>
              <a:rPr lang="ar-EG" dirty="0" smtClean="0">
                <a:sym typeface="Calibri" pitchFamily="34" charset="0"/>
              </a:rPr>
              <a:t> في الخطة والتي يمكن اللجوء إليها حال فشل الخطة/تعذر تنفيذ إجراء ما. </a:t>
            </a:r>
          </a:p>
          <a:p>
            <a:pPr marL="114300" indent="0" algn="r" rtl="1" eaLnBrk="1" hangingPunct="1"/>
            <a:endParaRPr lang="ar-EG" dirty="0" smtClean="0">
              <a:sym typeface="Calibri" pitchFamily="34" charset="0"/>
            </a:endParaRPr>
          </a:p>
          <a:p>
            <a:pPr marL="342000" indent="-342000" algn="r" rtl="1" eaLnBrk="1" hangingPunct="1">
              <a:buFont typeface="Wingdings" pitchFamily="2" charset="2"/>
              <a:buChar char="ü"/>
            </a:pPr>
            <a:r>
              <a:rPr lang="ar-EG" b="1" dirty="0" smtClean="0">
                <a:sym typeface="Calibri" pitchFamily="34" charset="0"/>
              </a:rPr>
              <a:t>التخطيط مزدوج المسار</a:t>
            </a:r>
            <a:r>
              <a:rPr lang="ar-EG" dirty="0" smtClean="0">
                <a:sym typeface="Calibri" pitchFamily="34" charset="0"/>
              </a:rPr>
              <a:t> – متابعة اثنين أو أكثر من المسارات البديلة للعمل في نفس الوقت لمنع التأخير. </a:t>
            </a:r>
          </a:p>
          <a:p>
            <a:pPr marL="114300" indent="0" algn="r" rtl="1" eaLnBrk="1" hangingPunct="1"/>
            <a:endParaRPr lang="ar-EG" dirty="0" smtClean="0">
              <a:sym typeface="Calibri" pitchFamily="34" charset="0"/>
            </a:endParaRPr>
          </a:p>
          <a:p>
            <a:pPr marL="114300" indent="0" algn="r" rtl="1" eaLnBrk="1" hangingPunct="1"/>
            <a:endParaRPr lang="ar-EG" dirty="0" smtClean="0">
              <a:sym typeface="Calibri" pitchFamily="34" charset="0"/>
            </a:endParaRPr>
          </a:p>
          <a:p>
            <a:pPr marL="114300" indent="0" algn="ctr" rtl="1" eaLnBrk="1" hangingPunct="1"/>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19175669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charRg st="172" end="28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charRg st="282" end="28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أمثلة على التخطيط مزدوج المسار: </a:t>
            </a:r>
          </a:p>
        </p:txBody>
      </p:sp>
      <p:sp>
        <p:nvSpPr>
          <p:cNvPr id="15363" name="Content Placeholder 2"/>
          <p:cNvSpPr>
            <a:spLocks noGrp="1"/>
          </p:cNvSpPr>
          <p:nvPr>
            <p:ph idx="1"/>
          </p:nvPr>
        </p:nvSpPr>
        <p:spPr>
          <a:xfrm>
            <a:off x="322883" y="1700213"/>
            <a:ext cx="8497888" cy="4392612"/>
          </a:xfrm>
        </p:spPr>
        <p:txBody>
          <a:bodyPr/>
          <a:lstStyle/>
          <a:p>
            <a:pPr algn="r" rtl="1" eaLnBrk="1" hangingPunct="1">
              <a:buFontTx/>
              <a:buChar char="•"/>
            </a:pPr>
            <a:r>
              <a:rPr lang="ar-EG" dirty="0" smtClean="0">
                <a:solidFill>
                  <a:srgbClr val="000000"/>
                </a:solidFill>
                <a:sym typeface="Calibri" pitchFamily="34" charset="0"/>
              </a:rPr>
              <a:t>محاولة العثور على سكن بحيث يمكن </a:t>
            </a:r>
            <a:r>
              <a:rPr lang="ar-EG" b="1" dirty="0" smtClean="0">
                <a:solidFill>
                  <a:srgbClr val="000000"/>
                </a:solidFill>
                <a:sym typeface="Calibri" pitchFamily="34" charset="0"/>
              </a:rPr>
              <a:t>لجيمس</a:t>
            </a:r>
            <a:r>
              <a:rPr lang="ar-EG" dirty="0" smtClean="0">
                <a:solidFill>
                  <a:srgbClr val="000000"/>
                </a:solidFill>
                <a:sym typeface="Calibri" pitchFamily="34" charset="0"/>
              </a:rPr>
              <a:t> العيش مع أخيه وأسرته والعمل في الوقت نفسه على تحديد الأولاد الآخرين من عمره الذين يمكن أن يعيشوا معه مع تقديم الدعم من عضو مسؤول في المجتمع. </a:t>
            </a:r>
          </a:p>
          <a:p>
            <a:pPr algn="r" rtl="1" eaLnBrk="1" hangingPunct="1">
              <a:buFontTx/>
              <a:buChar char="•"/>
            </a:pPr>
            <a:r>
              <a:rPr lang="ar-EG" dirty="0" smtClean="0">
                <a:solidFill>
                  <a:srgbClr val="000000"/>
                </a:solidFill>
                <a:sym typeface="Calibri" pitchFamily="34" charset="0"/>
              </a:rPr>
              <a:t>دعم </a:t>
            </a:r>
            <a:r>
              <a:rPr lang="ar-EG" b="1" dirty="0" smtClean="0">
                <a:solidFill>
                  <a:srgbClr val="000000"/>
                </a:solidFill>
                <a:sym typeface="Calibri" pitchFamily="34" charset="0"/>
              </a:rPr>
              <a:t>بريندا</a:t>
            </a:r>
            <a:r>
              <a:rPr lang="ar-EG" dirty="0" smtClean="0">
                <a:solidFill>
                  <a:srgbClr val="000000"/>
                </a:solidFill>
                <a:sym typeface="Calibri" pitchFamily="34" charset="0"/>
              </a:rPr>
              <a:t> داخل مدرستها أثناء الفصل الدراسي مع البحث عن أماكن في مدارس أخرى للالتحاق بها بدءًا من الفصل الدراسي المقبل. </a:t>
            </a:r>
          </a:p>
          <a:p>
            <a:pPr algn="r" rtl="1" eaLnBrk="1" hangingPunct="1">
              <a:buFontTx/>
              <a:buChar char="•"/>
            </a:pPr>
            <a:r>
              <a:rPr lang="ar-EG" dirty="0" smtClean="0">
                <a:solidFill>
                  <a:srgbClr val="000000"/>
                </a:solidFill>
                <a:sym typeface="Calibri" pitchFamily="34" charset="0"/>
              </a:rPr>
              <a:t>دعم أسرة </a:t>
            </a:r>
            <a:r>
              <a:rPr lang="ar-EG" b="1" dirty="0" smtClean="0">
                <a:solidFill>
                  <a:srgbClr val="000000"/>
                </a:solidFill>
                <a:sym typeface="Calibri" pitchFamily="34" charset="0"/>
              </a:rPr>
              <a:t>هاوا</a:t>
            </a:r>
            <a:r>
              <a:rPr lang="ar-EG" dirty="0" smtClean="0">
                <a:solidFill>
                  <a:srgbClr val="000000"/>
                </a:solidFill>
                <a:sym typeface="Calibri" pitchFamily="34" charset="0"/>
              </a:rPr>
              <a:t> بتوفير بيئة آمنة لها في المكان الذي تتواجد فيه حاليًا مع التحدث إلى الأقارب والقائمين بتخطيط المخيمات من أجل إيجاد مكان للأسرة بالقرب من الأقارب وتسهيل توفير الدعم والحماية لها. </a:t>
            </a:r>
          </a:p>
        </p:txBody>
      </p:sp>
    </p:spTree>
    <p:extLst>
      <p:ext uri="{BB962C8B-B14F-4D97-AF65-F5344CB8AC3E}">
        <p14:creationId xmlns:p14="http://schemas.microsoft.com/office/powerpoint/2010/main" val="21413216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تخطيط الاستمرارية</a:t>
            </a:r>
            <a:r>
              <a:rPr lang="ar-EG" smtClean="0">
                <a:solidFill>
                  <a:schemeClr val="tx1"/>
                </a:solidFill>
                <a:sym typeface="Calibri" pitchFamily="34" charset="0"/>
              </a:rPr>
              <a:t> </a:t>
            </a:r>
          </a:p>
        </p:txBody>
      </p:sp>
      <p:sp>
        <p:nvSpPr>
          <p:cNvPr id="16387" name="Content Placeholder 2"/>
          <p:cNvSpPr>
            <a:spLocks noGrp="1"/>
          </p:cNvSpPr>
          <p:nvPr>
            <p:ph idx="1"/>
          </p:nvPr>
        </p:nvSpPr>
        <p:spPr>
          <a:xfrm>
            <a:off x="1043608" y="1700213"/>
            <a:ext cx="7777163" cy="4392612"/>
          </a:xfrm>
        </p:spPr>
        <p:txBody>
          <a:bodyPr/>
          <a:lstStyle/>
          <a:p>
            <a:pPr algn="r" rtl="1" eaLnBrk="1" hangingPunct="1">
              <a:buSzPct val="100000"/>
            </a:pPr>
            <a:endParaRPr lang="ar-EG" dirty="0" smtClean="0">
              <a:sym typeface="Calibri" pitchFamily="34" charset="0"/>
            </a:endParaRP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يجب أن تعالج خطط حالة الطفل الاحتياجات قصيرة ومتوسطة وطويلة المدى الخاصة به. </a:t>
            </a:r>
          </a:p>
          <a:p>
            <a:pPr algn="r" rtl="1" eaLnBrk="1" hangingPunct="1">
              <a:buFontTx/>
              <a:buChar char="•"/>
            </a:pPr>
            <a:r>
              <a:rPr lang="ar-EG" dirty="0" smtClean="0">
                <a:sym typeface="Calibri" pitchFamily="34" charset="0"/>
              </a:rPr>
              <a:t>يجب التفكير في حلول دائمة/طويلة المدى متى أمكن ذلك. </a:t>
            </a:r>
          </a:p>
          <a:p>
            <a:pPr algn="r" rtl="1" eaLnBrk="1" hangingPunct="1">
              <a:buFontTx/>
              <a:buChar char="•"/>
            </a:pPr>
            <a:r>
              <a:rPr lang="ar-EG" dirty="0" smtClean="0">
                <a:sym typeface="Calibri" pitchFamily="34" charset="0"/>
              </a:rPr>
              <a:t>قد يكون هذا صعبًا في الحالات الإنسانية ولكنه يستحق دائمًا أن يكون هدفًا.</a:t>
            </a:r>
          </a:p>
          <a:p>
            <a:pPr algn="r" rtl="1" eaLnBrk="1" hangingPunct="1">
              <a:buSzPct val="100000"/>
            </a:pPr>
            <a:endParaRPr lang="ar-EG"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6318535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3" name="Content Placeholder 2"/>
          <p:cNvSpPr>
            <a:spLocks noGrp="1"/>
          </p:cNvSpPr>
          <p:nvPr>
            <p:ph idx="1"/>
          </p:nvPr>
        </p:nvSpPr>
        <p:spPr>
          <a:xfrm>
            <a:off x="395908" y="1700213"/>
            <a:ext cx="8424863" cy="4392612"/>
          </a:xfrm>
        </p:spPr>
        <p:txBody>
          <a:bodyPr/>
          <a:lstStyle/>
          <a:p>
            <a:pPr marL="0" indent="0" algn="r" rtl="1" eaLnBrk="1" hangingPunct="1"/>
            <a:r>
              <a:rPr lang="ar-EG" dirty="0" smtClean="0">
                <a:sym typeface="Calibri" pitchFamily="34" charset="0"/>
              </a:rPr>
              <a:t>ينبغي وضع خطط الحالة خلال أسبوعين من التقييم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وتشمل هذه الخطط ما يلي:</a:t>
            </a:r>
          </a:p>
          <a:p>
            <a:pPr marL="0" indent="-342000" algn="r" rtl="1" eaLnBrk="1" hangingPunct="1">
              <a:buFontTx/>
              <a:buChar char="•"/>
            </a:pPr>
            <a:r>
              <a:rPr lang="ar-EG" dirty="0" smtClean="0">
                <a:sym typeface="Calibri" pitchFamily="34" charset="0"/>
              </a:rPr>
              <a:t>غاية للخطة ينبغي أن تتسم بكونها ذكية "SMART" وإطار زمني شامل</a:t>
            </a:r>
          </a:p>
          <a:p>
            <a:pPr marL="0" indent="-342000" algn="r" rtl="1" eaLnBrk="1" hangingPunct="1">
              <a:buFontTx/>
              <a:buChar char="•"/>
            </a:pPr>
            <a:r>
              <a:rPr lang="ar-EG" dirty="0" smtClean="0">
                <a:sym typeface="Calibri" pitchFamily="34" charset="0"/>
              </a:rPr>
              <a:t>أنشطة ذات أطر زمنية محددة وأشخاص مسؤولين عنها</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ينبغي أن تشمل هذه الخطط سيناريوهات للطوارئ وإجراءات فورية وقصيرة ومتوسطة وطويلة المدى.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يجب أن يشارك الأطفال والأسر في وضعها.</a:t>
            </a:r>
          </a:p>
        </p:txBody>
      </p:sp>
    </p:spTree>
    <p:extLst>
      <p:ext uri="{BB962C8B-B14F-4D97-AF65-F5344CB8AC3E}">
        <p14:creationId xmlns:p14="http://schemas.microsoft.com/office/powerpoint/2010/main" val="2712629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184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0094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4941888"/>
            <a:ext cx="7772400" cy="1362075"/>
          </a:xfrm>
        </p:spPr>
        <p:txBody>
          <a:bodyPr/>
          <a:lstStyle/>
          <a:p>
            <a:pPr algn="ctr" rtl="1" eaLnBrk="1" hangingPunct="1">
              <a:buSzPct val="100000"/>
            </a:pPr>
            <a:r>
              <a:rPr lang="ar-EG" cap="none" smtClean="0">
                <a:solidFill>
                  <a:srgbClr val="000000"/>
                </a:solidFill>
                <a:sym typeface="Calibri" pitchFamily="34" charset="0"/>
              </a:rPr>
              <a:t>التمرين 4</a:t>
            </a:r>
          </a:p>
        </p:txBody>
      </p:sp>
      <p:sp>
        <p:nvSpPr>
          <p:cNvPr id="18435" name="Text Placeholder 2"/>
          <p:cNvSpPr>
            <a:spLocks noGrp="1"/>
          </p:cNvSpPr>
          <p:nvPr>
            <p:ph type="body" idx="1"/>
          </p:nvPr>
        </p:nvSpPr>
        <p:spPr>
          <a:xfrm>
            <a:off x="755650" y="3933825"/>
            <a:ext cx="7772400" cy="719311"/>
          </a:xfrm>
        </p:spPr>
        <p:txBody>
          <a:bodyPr/>
          <a:lstStyle/>
          <a:p>
            <a:pPr algn="ctr" rtl="1" eaLnBrk="1" hangingPunct="1"/>
            <a:r>
              <a:rPr lang="ar-EG" sz="4000" b="1" smtClean="0">
                <a:solidFill>
                  <a:srgbClr val="000000"/>
                </a:solidFill>
                <a:sym typeface="Calibri" pitchFamily="34" charset="0"/>
              </a:rPr>
              <a:t>اجتماعات التخطيط</a:t>
            </a:r>
          </a:p>
        </p:txBody>
      </p:sp>
      <p:pic>
        <p:nvPicPr>
          <p:cNvPr id="1946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1444" y="1125538"/>
            <a:ext cx="39608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661444" y="3606800"/>
            <a:ext cx="1308371" cy="246221"/>
          </a:xfrm>
          <a:prstGeom prst="rect">
            <a:avLst/>
          </a:prstGeom>
          <a:noFill/>
        </p:spPr>
        <p:txBody>
          <a:bodyPr wrap="non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r>
              <a:rPr lang="ar-EG" sz="1000" dirty="0" smtClean="0">
                <a:solidFill>
                  <a:srgbClr val="FFFFFF"/>
                </a:solidFill>
                <a:cs typeface="Calibri" pitchFamily="34" charset="0"/>
                <a:sym typeface="Calibri" pitchFamily="34" charset="0"/>
              </a:rPr>
              <a:t>الصورة: لجنة الإنقاذ الدولية</a:t>
            </a:r>
            <a:endParaRPr lang="ar-EG" sz="1000" dirty="0">
              <a:solidFill>
                <a:srgbClr val="FFFFFF"/>
              </a:solidFill>
              <a:cs typeface="Calibri" pitchFamily="34" charset="0"/>
              <a:sym typeface="Calibri" pitchFamily="34" charset="0"/>
            </a:endParaRPr>
          </a:p>
        </p:txBody>
      </p:sp>
    </p:spTree>
    <p:extLst>
      <p:ext uri="{BB962C8B-B14F-4D97-AF65-F5344CB8AC3E}">
        <p14:creationId xmlns:p14="http://schemas.microsoft.com/office/powerpoint/2010/main" val="3707049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116013" y="692150"/>
            <a:ext cx="7712988" cy="720725"/>
          </a:xfrm>
        </p:spPr>
        <p:txBody>
          <a:bodyPr/>
          <a:lstStyle/>
          <a:p>
            <a:pPr algn="r" rtl="1" eaLnBrk="1" hangingPunct="1">
              <a:buSzPct val="100000"/>
            </a:pPr>
            <a:r>
              <a:rPr lang="ar-EG" b="1" smtClean="0">
                <a:solidFill>
                  <a:srgbClr val="000000"/>
                </a:solidFill>
                <a:sym typeface="Calibri" pitchFamily="34" charset="0"/>
              </a:rPr>
              <a:t>اجتماعات تخطيط الحالة </a:t>
            </a:r>
          </a:p>
        </p:txBody>
      </p:sp>
      <p:sp>
        <p:nvSpPr>
          <p:cNvPr id="2051" name="Rectangle 3"/>
          <p:cNvSpPr>
            <a:spLocks noGrp="1" noChangeArrowheads="1"/>
          </p:cNvSpPr>
          <p:nvPr>
            <p:ph type="body" idx="1"/>
          </p:nvPr>
        </p:nvSpPr>
        <p:spPr>
          <a:xfrm>
            <a:off x="250825" y="1484313"/>
            <a:ext cx="8571037" cy="4392612"/>
          </a:xfrm>
        </p:spPr>
        <p:txBody>
          <a:bodyPr/>
          <a:lstStyle/>
          <a:p>
            <a:pPr marL="0" indent="0" algn="r" rtl="1" eaLnBrk="1" hangingPunct="1"/>
            <a:r>
              <a:rPr lang="ar-EG" dirty="0" smtClean="0">
                <a:sym typeface="Calibri" pitchFamily="34" charset="0"/>
              </a:rPr>
              <a:t>احرص على إشراك الطفل وأسرته بشكلٍ كامل في وضع الخطة.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يتضمن ذلك:</a:t>
            </a:r>
          </a:p>
          <a:p>
            <a:pPr marL="342000" indent="-342000" algn="r" rtl="1" eaLnBrk="1" hangingPunct="1">
              <a:buFontTx/>
              <a:buChar char="•"/>
            </a:pPr>
            <a:r>
              <a:rPr lang="ar-EG" dirty="0" smtClean="0">
                <a:sym typeface="Calibri" pitchFamily="34" charset="0"/>
              </a:rPr>
              <a:t>الطفل وأخصائي الحالة،</a:t>
            </a:r>
          </a:p>
          <a:p>
            <a:pPr marL="342000" indent="-342000" algn="r" rtl="1" eaLnBrk="1" hangingPunct="1">
              <a:buFontTx/>
              <a:buChar char="•"/>
            </a:pPr>
            <a:r>
              <a:rPr lang="ar-EG" dirty="0" smtClean="0">
                <a:sym typeface="Calibri" pitchFamily="34" charset="0"/>
              </a:rPr>
              <a:t>الوالدين/ مقدمي الرعاية (حيثما كان ذلك مناسبًا)،</a:t>
            </a:r>
          </a:p>
          <a:p>
            <a:pPr marL="342000" indent="-342000" algn="r" rtl="1" eaLnBrk="1" hangingPunct="1">
              <a:buFontTx/>
              <a:buChar char="•"/>
            </a:pPr>
            <a:r>
              <a:rPr lang="ar-EG" dirty="0" smtClean="0">
                <a:solidFill>
                  <a:srgbClr val="000000"/>
                </a:solidFill>
                <a:sym typeface="Calibri" pitchFamily="34" charset="0"/>
              </a:rPr>
              <a:t>في الحالات المعقدة، يتم إشراك المشرف على أخصائي الحالة كذلك. </a:t>
            </a:r>
          </a:p>
          <a:p>
            <a:pPr marL="0" indent="0" algn="r" rtl="1" eaLnBrk="1" hangingPunct="1"/>
            <a:r>
              <a:rPr lang="ar-EG" dirty="0" smtClean="0">
                <a:sym typeface="Calibri" pitchFamily="34" charset="0"/>
              </a:rPr>
              <a:t>حيثما كان ذلك مناسبًا: </a:t>
            </a:r>
          </a:p>
          <a:p>
            <a:pPr marL="342000" indent="-342000" algn="r" rtl="1" eaLnBrk="1" hangingPunct="1">
              <a:buFontTx/>
              <a:buChar char="•"/>
            </a:pPr>
            <a:r>
              <a:rPr lang="ar-EG" dirty="0" smtClean="0">
                <a:sym typeface="Calibri" pitchFamily="34" charset="0"/>
              </a:rPr>
              <a:t>الأشخاص الآخرين ذوي الأهمية في حياة الطفل </a:t>
            </a:r>
          </a:p>
          <a:p>
            <a:pPr marL="342000" indent="-342000" algn="r" rtl="1" eaLnBrk="1" hangingPunct="1">
              <a:buFontTx/>
              <a:buChar char="•"/>
            </a:pPr>
            <a:r>
              <a:rPr lang="ar-EG" dirty="0" smtClean="0">
                <a:sym typeface="Calibri" pitchFamily="34" charset="0"/>
              </a:rPr>
              <a:t>مقدمي الخدمات الآخرين والسلطات المعينة</a:t>
            </a:r>
          </a:p>
          <a:p>
            <a:pPr marL="0" indent="0" algn="ctr" rtl="1" eaLnBrk="1" hangingPunct="1"/>
            <a:endParaRPr lang="ar-EG" dirty="0" smtClean="0">
              <a:sym typeface="Calibri" pitchFamily="34" charset="0"/>
            </a:endParaRPr>
          </a:p>
          <a:p>
            <a:pPr marL="0" indent="0" algn="ctr" rtl="1" eaLnBrk="1" hangingPunct="1"/>
            <a:r>
              <a:rPr lang="ar-EG" sz="1600" dirty="0" smtClean="0">
                <a:sym typeface="Calibri" pitchFamily="34" charset="0"/>
              </a:rPr>
              <a:t>المبادئ التوجيهية لإدارة الحالات: القسم 2</a:t>
            </a:r>
          </a:p>
        </p:txBody>
      </p:sp>
    </p:spTree>
    <p:extLst>
      <p:ext uri="{BB962C8B-B14F-4D97-AF65-F5344CB8AC3E}">
        <p14:creationId xmlns:p14="http://schemas.microsoft.com/office/powerpoint/2010/main" val="2000709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31"/>
          <p:cNvSpPr>
            <a:spLocks noChangeArrowheads="1"/>
          </p:cNvSpPr>
          <p:nvPr/>
        </p:nvSpPr>
        <p:spPr bwMode="auto">
          <a:xfrm flipH="1">
            <a:off x="103188" y="2795588"/>
            <a:ext cx="3351213" cy="1106487"/>
          </a:xfrm>
          <a:prstGeom prst="roundRect">
            <a:avLst>
              <a:gd name="adj" fmla="val 16667"/>
            </a:avLst>
          </a:prstGeom>
          <a:solidFill>
            <a:srgbClr val="FFFFFF"/>
          </a:solidFill>
          <a:ln w="38100">
            <a:solidFill>
              <a:srgbClr val="FF0000"/>
            </a:solidFill>
            <a:round/>
            <a:headEnd/>
            <a:tailEnd/>
          </a:ln>
        </p:spPr>
        <p:txBody>
          <a:bodyPr/>
          <a:lstStyle/>
          <a:p>
            <a:pPr>
              <a:buSzPct val="100000"/>
            </a:pPr>
            <a:r>
              <a:rPr lang="ar-EG" sz="2000" b="1" dirty="0" smtClean="0">
                <a:solidFill>
                  <a:srgbClr val="000000"/>
                </a:solidFill>
                <a:latin typeface="Arial" pitchFamily="34" charset="0"/>
                <a:ea typeface="MS PGothic" pitchFamily="34" charset="-128"/>
                <a:sym typeface="Calibri" pitchFamily="34" charset="0"/>
              </a:rPr>
              <a:t>3-</a:t>
            </a:r>
            <a:r>
              <a:rPr lang="ar-EG" sz="2000" dirty="0" smtClean="0">
                <a:solidFill>
                  <a:srgbClr val="000000"/>
                </a:solidFill>
                <a:latin typeface="Arial" pitchFamily="34" charset="0"/>
                <a:ea typeface="MS PGothic" pitchFamily="34" charset="-128"/>
                <a:sym typeface="Calibri" pitchFamily="34" charset="0"/>
              </a:rPr>
              <a:t> </a:t>
            </a:r>
            <a:r>
              <a:rPr lang="ar-EG" sz="2000" dirty="0" smtClean="0">
                <a:solidFill>
                  <a:srgbClr val="000000"/>
                </a:solidFill>
                <a:latin typeface="Arial" pitchFamily="34" charset="0"/>
                <a:ea typeface="MS PGothic" pitchFamily="34" charset="-128"/>
                <a:sym typeface="Calibri" pitchFamily="34" charset="0"/>
              </a:rPr>
              <a:t>وضع </a:t>
            </a:r>
            <a:r>
              <a:rPr lang="ar-EG" sz="2000" b="1" dirty="0" smtClean="0">
                <a:solidFill>
                  <a:srgbClr val="000000"/>
                </a:solidFill>
                <a:latin typeface="Arial" pitchFamily="34" charset="0"/>
                <a:ea typeface="MS PGothic" pitchFamily="34" charset="-128"/>
                <a:sym typeface="Calibri" pitchFamily="34" charset="0"/>
              </a:rPr>
              <a:t>خطة حالة</a:t>
            </a:r>
            <a:r>
              <a:rPr lang="ar-EG" sz="2000" dirty="0" smtClean="0">
                <a:solidFill>
                  <a:srgbClr val="000000"/>
                </a:solidFill>
                <a:latin typeface="Arial" pitchFamily="34" charset="0"/>
                <a:ea typeface="MS PGothic" pitchFamily="34" charset="-128"/>
                <a:sym typeface="Calibri" pitchFamily="34" charset="0"/>
              </a:rPr>
              <a:t> فردية لكل طفل. </a:t>
            </a:r>
            <a:endParaRPr lang="ar-EG" sz="2000" dirty="0">
              <a:solidFill>
                <a:srgbClr val="000000"/>
              </a:solidFill>
              <a:latin typeface="Arial" pitchFamily="34" charset="0"/>
              <a:ea typeface="MS PGothic" pitchFamily="34" charset="-128"/>
              <a:sym typeface="Calibri" pitchFamily="34" charset="0"/>
            </a:endParaRPr>
          </a:p>
        </p:txBody>
      </p:sp>
      <p:sp>
        <p:nvSpPr>
          <p:cNvPr id="3075" name="AutoShape 29"/>
          <p:cNvSpPr>
            <a:spLocks noChangeArrowheads="1"/>
          </p:cNvSpPr>
          <p:nvPr/>
        </p:nvSpPr>
        <p:spPr bwMode="auto">
          <a:xfrm flipH="1">
            <a:off x="103188" y="4578350"/>
            <a:ext cx="3554413" cy="1387475"/>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4- </a:t>
            </a:r>
            <a:r>
              <a:rPr lang="ar-EG" sz="2000" b="1" dirty="0" smtClean="0">
                <a:latin typeface="Arial" pitchFamily="34" charset="0"/>
                <a:ea typeface="MS PGothic" pitchFamily="34" charset="-128"/>
                <a:sym typeface="Calibri" pitchFamily="34" charset="0"/>
              </a:rPr>
              <a:t>تنفيذ خطة الحالة</a:t>
            </a:r>
            <a:r>
              <a:rPr lang="ar-EG" sz="2000" dirty="0" smtClean="0">
                <a:latin typeface="Arial" pitchFamily="34" charset="0"/>
                <a:ea typeface="MS PGothic" pitchFamily="34" charset="-128"/>
                <a:sym typeface="Calibri" pitchFamily="34" charset="0"/>
              </a:rPr>
              <a:t>، بما في ذلك خدمات الدعم المباشر والإحالة. </a:t>
            </a:r>
            <a:endParaRPr lang="ar-EG" sz="2000" dirty="0">
              <a:latin typeface="Arial" pitchFamily="34" charset="0"/>
              <a:ea typeface="MS PGothic" pitchFamily="34" charset="-128"/>
              <a:sym typeface="Calibri" pitchFamily="34" charset="0"/>
            </a:endParaRPr>
          </a:p>
        </p:txBody>
      </p:sp>
      <p:sp>
        <p:nvSpPr>
          <p:cNvPr id="3076" name="AutoShape 32"/>
          <p:cNvSpPr>
            <a:spLocks noChangeArrowheads="1"/>
          </p:cNvSpPr>
          <p:nvPr/>
        </p:nvSpPr>
        <p:spPr bwMode="auto">
          <a:xfrm flipH="1">
            <a:off x="5424488" y="4989513"/>
            <a:ext cx="3552825" cy="976312"/>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5- </a:t>
            </a:r>
            <a:r>
              <a:rPr lang="ar-EG" sz="2000" b="1" dirty="0" smtClean="0">
                <a:latin typeface="Arial" pitchFamily="34" charset="0"/>
                <a:ea typeface="MS PGothic" pitchFamily="34" charset="-128"/>
                <a:sym typeface="Calibri" pitchFamily="34" charset="0"/>
              </a:rPr>
              <a:t>المتابعة والمراجعة. </a:t>
            </a:r>
            <a:endParaRPr lang="ar-EG" sz="2000" b="1" dirty="0">
              <a:latin typeface="Arial" pitchFamily="34" charset="0"/>
              <a:ea typeface="MS PGothic" pitchFamily="34" charset="-128"/>
              <a:sym typeface="Calibri" pitchFamily="34" charset="0"/>
            </a:endParaRPr>
          </a:p>
        </p:txBody>
      </p:sp>
      <p:sp>
        <p:nvSpPr>
          <p:cNvPr id="3077" name="AutoShape 33"/>
          <p:cNvSpPr>
            <a:spLocks noChangeArrowheads="1"/>
          </p:cNvSpPr>
          <p:nvPr/>
        </p:nvSpPr>
        <p:spPr bwMode="auto">
          <a:xfrm flipH="1">
            <a:off x="6400801" y="3343275"/>
            <a:ext cx="1889125" cy="793750"/>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solidFill>
                  <a:srgbClr val="000000"/>
                </a:solidFill>
                <a:latin typeface="Arial" pitchFamily="34" charset="0"/>
                <a:ea typeface="MS PGothic" pitchFamily="34" charset="-128"/>
                <a:sym typeface="Calibri" pitchFamily="34" charset="0"/>
              </a:rPr>
              <a:t>6- </a:t>
            </a:r>
            <a:r>
              <a:rPr lang="ar-EG" sz="2000" b="1" dirty="0" smtClean="0">
                <a:solidFill>
                  <a:srgbClr val="000000"/>
                </a:solidFill>
                <a:latin typeface="Arial" pitchFamily="34" charset="0"/>
                <a:ea typeface="MS PGothic" pitchFamily="34" charset="-128"/>
                <a:sym typeface="Calibri" pitchFamily="34" charset="0"/>
              </a:rPr>
              <a:t>إغلاق الحالة. </a:t>
            </a:r>
            <a:endParaRPr lang="ar-EG" sz="2000" b="1" dirty="0">
              <a:solidFill>
                <a:srgbClr val="000000"/>
              </a:solidFill>
              <a:latin typeface="Arial" pitchFamily="34" charset="0"/>
              <a:ea typeface="MS PGothic" pitchFamily="34" charset="-128"/>
              <a:sym typeface="Calibri" pitchFamily="34" charset="0"/>
            </a:endParaRPr>
          </a:p>
        </p:txBody>
      </p:sp>
      <p:sp>
        <p:nvSpPr>
          <p:cNvPr id="3078" name="AutoShape 28"/>
          <p:cNvSpPr>
            <a:spLocks noChangeArrowheads="1"/>
          </p:cNvSpPr>
          <p:nvPr/>
        </p:nvSpPr>
        <p:spPr bwMode="auto">
          <a:xfrm flipH="1">
            <a:off x="103188" y="830263"/>
            <a:ext cx="3554413" cy="1389062"/>
          </a:xfrm>
          <a:prstGeom prst="roundRect">
            <a:avLst>
              <a:gd name="adj" fmla="val 16667"/>
            </a:avLst>
          </a:prstGeom>
          <a:solidFill>
            <a:srgbClr val="FFFFFF"/>
          </a:solidFill>
          <a:ln w="9525">
            <a:solidFill>
              <a:schemeClr val="tx1"/>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2- </a:t>
            </a:r>
            <a:r>
              <a:rPr lang="ar-EG" sz="2000" b="1" dirty="0" smtClean="0">
                <a:latin typeface="Arial" pitchFamily="34" charset="0"/>
                <a:ea typeface="MS PGothic" pitchFamily="34" charset="-128"/>
                <a:sym typeface="Calibri" pitchFamily="34" charset="0"/>
              </a:rPr>
              <a:t>تقييم </a:t>
            </a:r>
            <a:r>
              <a:rPr lang="ar-EG" sz="2000" dirty="0" smtClean="0">
                <a:latin typeface="Arial" pitchFamily="34" charset="0"/>
                <a:ea typeface="MS PGothic" pitchFamily="34" charset="-128"/>
                <a:sym typeface="Calibri" pitchFamily="34" charset="0"/>
              </a:rPr>
              <a:t>الاحتياجات الفردية للأطفال والأسر. </a:t>
            </a:r>
            <a:endParaRPr lang="ar-EG" sz="2000" dirty="0">
              <a:latin typeface="Arial" pitchFamily="34" charset="0"/>
              <a:ea typeface="MS PGothic" pitchFamily="34" charset="-128"/>
              <a:sym typeface="Calibri" pitchFamily="34" charset="0"/>
            </a:endParaRPr>
          </a:p>
        </p:txBody>
      </p:sp>
      <p:cxnSp>
        <p:nvCxnSpPr>
          <p:cNvPr id="3079" name="AutoShape 34"/>
          <p:cNvCxnSpPr>
            <a:cxnSpLocks noChangeShapeType="1"/>
          </p:cNvCxnSpPr>
          <p:nvPr/>
        </p:nvCxnSpPr>
        <p:spPr bwMode="auto">
          <a:xfrm flipH="1">
            <a:off x="38528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0" name="AutoShape 35"/>
          <p:cNvCxnSpPr>
            <a:cxnSpLocks noChangeShapeType="1"/>
          </p:cNvCxnSpPr>
          <p:nvPr/>
        </p:nvCxnSpPr>
        <p:spPr bwMode="auto">
          <a:xfrm flipH="1" flipV="1">
            <a:off x="3883026"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081" name="AutoShape 36"/>
          <p:cNvCxnSpPr>
            <a:cxnSpLocks noChangeShapeType="1"/>
          </p:cNvCxnSpPr>
          <p:nvPr/>
        </p:nvCxnSpPr>
        <p:spPr bwMode="auto">
          <a:xfrm flipH="1">
            <a:off x="1879601"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 name="AutoShape 37"/>
          <p:cNvCxnSpPr>
            <a:cxnSpLocks noChangeShapeType="1"/>
          </p:cNvCxnSpPr>
          <p:nvPr/>
        </p:nvCxnSpPr>
        <p:spPr bwMode="auto">
          <a:xfrm flipH="1">
            <a:off x="1849438"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3" name="AutoShape 38"/>
          <p:cNvCxnSpPr>
            <a:cxnSpLocks noChangeShapeType="1"/>
          </p:cNvCxnSpPr>
          <p:nvPr/>
        </p:nvCxnSpPr>
        <p:spPr bwMode="auto">
          <a:xfrm>
            <a:off x="37830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4" name="AutoShape 40"/>
          <p:cNvCxnSpPr>
            <a:cxnSpLocks noChangeShapeType="1"/>
          </p:cNvCxnSpPr>
          <p:nvPr/>
        </p:nvCxnSpPr>
        <p:spPr bwMode="auto">
          <a:xfrm flipH="1" flipV="1">
            <a:off x="7332663"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85" name="AutoShape 27"/>
          <p:cNvSpPr>
            <a:spLocks noChangeArrowheads="1"/>
          </p:cNvSpPr>
          <p:nvPr/>
        </p:nvSpPr>
        <p:spPr bwMode="auto">
          <a:xfrm flipH="1">
            <a:off x="5437188" y="815975"/>
            <a:ext cx="3552825" cy="1800225"/>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solidFill>
                  <a:srgbClr val="000000"/>
                </a:solidFill>
                <a:latin typeface="Arial" pitchFamily="34" charset="0"/>
                <a:ea typeface="MS PGothic" pitchFamily="34" charset="-128"/>
                <a:sym typeface="Calibri" pitchFamily="34" charset="0"/>
              </a:rPr>
              <a:t>1- </a:t>
            </a:r>
            <a:r>
              <a:rPr lang="ar-EG" sz="2000" b="1" dirty="0" smtClean="0">
                <a:solidFill>
                  <a:srgbClr val="000000"/>
                </a:solidFill>
                <a:latin typeface="Arial" pitchFamily="34" charset="0"/>
                <a:ea typeface="MS PGothic" pitchFamily="34" charset="-128"/>
                <a:sym typeface="Calibri" pitchFamily="34" charset="0"/>
              </a:rPr>
              <a:t>تحديد هوية وتسجيل</a:t>
            </a:r>
            <a:r>
              <a:rPr lang="ar-EG" sz="2000" dirty="0" smtClean="0">
                <a:solidFill>
                  <a:srgbClr val="000000"/>
                </a:solidFill>
                <a:latin typeface="Arial" pitchFamily="34" charset="0"/>
                <a:ea typeface="MS PGothic" pitchFamily="34" charset="-128"/>
                <a:sym typeface="Calibri" pitchFamily="34" charset="0"/>
              </a:rPr>
              <a:t> الأطفال المعرضين للخطر، بما في ذلك رفع مستومى الوعي لدى المجتمعات المحلية المتضررة.</a:t>
            </a:r>
            <a:endParaRPr lang="ar-EG" sz="2000" dirty="0">
              <a:solidFill>
                <a:srgbClr val="000000"/>
              </a:solidFill>
              <a:latin typeface="Arial" pitchFamily="34" charset="0"/>
              <a:ea typeface="MS PGothic" pitchFamily="34" charset="-128"/>
              <a:sym typeface="Calibri" pitchFamily="34" charset="0"/>
            </a:endParaRPr>
          </a:p>
        </p:txBody>
      </p:sp>
      <p:sp>
        <p:nvSpPr>
          <p:cNvPr id="3086" name="Rectangle 3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a:defRPr/>
            </a:pPr>
            <a:endParaRPr lang="ar-EG">
              <a:solidFill>
                <a:srgbClr val="000000"/>
              </a:solidFill>
              <a:latin typeface="Arial" charset="0"/>
              <a:ea typeface="ＭＳ Ｐゴシック" charset="0"/>
              <a:cs typeface="+mn-cs"/>
            </a:endParaRPr>
          </a:p>
        </p:txBody>
      </p:sp>
      <p:sp>
        <p:nvSpPr>
          <p:cNvPr id="3087" name="Rectangle 40"/>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eaLnBrk="0" hangingPunct="0">
              <a:defRPr/>
            </a:pPr>
            <a:endParaRPr lang="ar-EG">
              <a:solidFill>
                <a:srgbClr val="000000"/>
              </a:solidFill>
              <a:latin typeface="Arial" charset="0"/>
              <a:ea typeface="ＭＳ Ｐゴシック" charset="0"/>
              <a:cs typeface="Arial" charset="0"/>
            </a:endParaRPr>
          </a:p>
        </p:txBody>
      </p:sp>
    </p:spTree>
    <p:extLst>
      <p:ext uri="{BB962C8B-B14F-4D97-AF65-F5344CB8AC3E}">
        <p14:creationId xmlns:p14="http://schemas.microsoft.com/office/powerpoint/2010/main" val="7696314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الخطوات التي يجب اتخاذها	</a:t>
            </a:r>
          </a:p>
        </p:txBody>
      </p:sp>
      <p:sp>
        <p:nvSpPr>
          <p:cNvPr id="20483" name="Content Placeholder 2"/>
          <p:cNvSpPr>
            <a:spLocks noGrp="1"/>
          </p:cNvSpPr>
          <p:nvPr>
            <p:ph idx="1"/>
          </p:nvPr>
        </p:nvSpPr>
        <p:spPr>
          <a:xfrm>
            <a:off x="1043608" y="1700213"/>
            <a:ext cx="7777163" cy="4392612"/>
          </a:xfrm>
        </p:spPr>
        <p:txBody>
          <a:bodyPr/>
          <a:lstStyle/>
          <a:p>
            <a:pPr algn="r" rtl="1" eaLnBrk="1" hangingPunct="1"/>
            <a:endParaRPr lang="ar-EG" b="1" dirty="0" smtClean="0">
              <a:solidFill>
                <a:srgbClr val="000000"/>
              </a:solidFill>
              <a:sym typeface="Calibri" pitchFamily="34" charset="0"/>
            </a:endParaRPr>
          </a:p>
          <a:p>
            <a:pPr marL="457200" lvl="1" indent="0" algn="r" rtl="1" eaLnBrk="1" hangingPunct="1">
              <a:buFontTx/>
              <a:buNone/>
            </a:pPr>
            <a:r>
              <a:rPr lang="ar-EG" b="1" dirty="0" smtClean="0">
                <a:solidFill>
                  <a:srgbClr val="000000"/>
                </a:solidFill>
                <a:sym typeface="Calibri" pitchFamily="34" charset="0"/>
              </a:rPr>
              <a:t>1- </a:t>
            </a:r>
            <a:r>
              <a:rPr lang="ar-EG" b="1" dirty="0" smtClean="0">
                <a:solidFill>
                  <a:srgbClr val="000000"/>
                </a:solidFill>
                <a:sym typeface="Calibri" pitchFamily="34" charset="0"/>
              </a:rPr>
              <a:t>استكشاف المشكلة </a:t>
            </a:r>
          </a:p>
          <a:p>
            <a:pPr marL="457200" lvl="1" indent="0" algn="r" rtl="1" eaLnBrk="1" hangingPunct="1">
              <a:buFontTx/>
              <a:buNone/>
            </a:pPr>
            <a:endParaRPr lang="ar-EG" b="1" dirty="0" smtClean="0">
              <a:solidFill>
                <a:srgbClr val="000000"/>
              </a:solidFill>
              <a:sym typeface="Calibri" pitchFamily="34" charset="0"/>
            </a:endParaRPr>
          </a:p>
          <a:p>
            <a:pPr marL="457200" lvl="1" indent="0" algn="r" rtl="1" eaLnBrk="1" hangingPunct="1">
              <a:buFontTx/>
              <a:buNone/>
            </a:pPr>
            <a:r>
              <a:rPr lang="ar-EG" b="1" dirty="0" smtClean="0">
                <a:solidFill>
                  <a:srgbClr val="000000"/>
                </a:solidFill>
                <a:sym typeface="Calibri" pitchFamily="34" charset="0"/>
              </a:rPr>
              <a:t>2- </a:t>
            </a:r>
            <a:r>
              <a:rPr lang="ar-EG" b="1" dirty="0" smtClean="0">
                <a:solidFill>
                  <a:srgbClr val="000000"/>
                </a:solidFill>
                <a:sym typeface="Calibri" pitchFamily="34" charset="0"/>
              </a:rPr>
              <a:t>الموافقة</a:t>
            </a:r>
          </a:p>
          <a:p>
            <a:pPr marL="457200" lvl="1" indent="0" algn="r" rtl="1" eaLnBrk="1" hangingPunct="1">
              <a:buFontTx/>
              <a:buNone/>
            </a:pPr>
            <a:endParaRPr lang="ar-EG" b="1" dirty="0" smtClean="0">
              <a:solidFill>
                <a:srgbClr val="000000"/>
              </a:solidFill>
              <a:sym typeface="Calibri" pitchFamily="34" charset="0"/>
            </a:endParaRPr>
          </a:p>
          <a:p>
            <a:pPr marL="457200" lvl="1" indent="0" algn="r" rtl="1" eaLnBrk="1" hangingPunct="1">
              <a:buFontTx/>
              <a:buNone/>
            </a:pPr>
            <a:r>
              <a:rPr lang="ar-EG" b="1" dirty="0" smtClean="0">
                <a:solidFill>
                  <a:srgbClr val="000000"/>
                </a:solidFill>
                <a:sym typeface="Calibri" pitchFamily="34" charset="0"/>
              </a:rPr>
              <a:t>3- </a:t>
            </a:r>
            <a:r>
              <a:rPr lang="ar-EG" b="1" dirty="0" smtClean="0">
                <a:solidFill>
                  <a:srgbClr val="000000"/>
                </a:solidFill>
                <a:sym typeface="Calibri" pitchFamily="34" charset="0"/>
              </a:rPr>
              <a:t>المهام</a:t>
            </a:r>
          </a:p>
          <a:p>
            <a:pPr marL="457200" lvl="1" indent="0" algn="r" rtl="1" eaLnBrk="1" hangingPunct="1">
              <a:buFontTx/>
              <a:buNone/>
            </a:pPr>
            <a:endParaRPr lang="ar-EG" b="1" dirty="0" smtClean="0">
              <a:solidFill>
                <a:srgbClr val="000000"/>
              </a:solidFill>
              <a:sym typeface="Calibri" pitchFamily="34" charset="0"/>
            </a:endParaRPr>
          </a:p>
          <a:p>
            <a:pPr marL="457200" lvl="1" indent="0" algn="r" rtl="1" eaLnBrk="1" hangingPunct="1">
              <a:buFontTx/>
              <a:buNone/>
            </a:pPr>
            <a:r>
              <a:rPr lang="ar-EG" b="1" dirty="0" smtClean="0">
                <a:solidFill>
                  <a:srgbClr val="000000"/>
                </a:solidFill>
                <a:sym typeface="Calibri" pitchFamily="34" charset="0"/>
              </a:rPr>
              <a:t>4- </a:t>
            </a:r>
            <a:r>
              <a:rPr lang="ar-EG" b="1" dirty="0" smtClean="0">
                <a:solidFill>
                  <a:srgbClr val="000000"/>
                </a:solidFill>
                <a:sym typeface="Calibri" pitchFamily="34" charset="0"/>
              </a:rPr>
              <a:t>التخطيط للمتابعة والمراجعة</a:t>
            </a:r>
          </a:p>
          <a:p>
            <a:pPr algn="r" rtl="1" eaLnBrk="1" hangingPunct="1"/>
            <a:endParaRPr lang="ar-EG" b="1" dirty="0" smtClean="0">
              <a:solidFill>
                <a:srgbClr val="000000"/>
              </a:solidFill>
              <a:sym typeface="Calibri" pitchFamily="34" charset="0"/>
            </a:endParaRPr>
          </a:p>
          <a:p>
            <a:pPr algn="ctr" rtl="1" eaLnBrk="1" hangingPunct="1"/>
            <a:r>
              <a:rPr lang="ar-EG" sz="1600" i="1" dirty="0" smtClean="0">
                <a:solidFill>
                  <a:srgbClr val="000000"/>
                </a:solidFill>
                <a:sym typeface="Calibri" pitchFamily="34" charset="0"/>
              </a:rPr>
              <a:t>مقتبس من: A Brief Introduction to Social Work Theory</a:t>
            </a:r>
          </a:p>
        </p:txBody>
      </p:sp>
    </p:spTree>
    <p:extLst>
      <p:ext uri="{BB962C8B-B14F-4D97-AF65-F5344CB8AC3E}">
        <p14:creationId xmlns:p14="http://schemas.microsoft.com/office/powerpoint/2010/main" val="25845144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50825" y="836613"/>
            <a:ext cx="8570964" cy="720725"/>
          </a:xfrm>
        </p:spPr>
        <p:txBody>
          <a:bodyPr/>
          <a:lstStyle/>
          <a:p>
            <a:pPr algn="r" eaLnBrk="1" hangingPunct="1">
              <a:buSzPct val="100000"/>
            </a:pPr>
            <a:r>
              <a:rPr lang="ar-EG" sz="2800" b="1" smtClean="0">
                <a:solidFill>
                  <a:schemeClr val="tx1"/>
                </a:solidFill>
                <a:sym typeface="Calibri" pitchFamily="34" charset="0"/>
              </a:rPr>
              <a:t>ضمان المشاركة الفعالة من جانب الطفل/الأسرة</a:t>
            </a:r>
          </a:p>
        </p:txBody>
      </p:sp>
      <p:sp>
        <p:nvSpPr>
          <p:cNvPr id="3" name="Content Placeholder 2"/>
          <p:cNvSpPr>
            <a:spLocks noGrp="1"/>
          </p:cNvSpPr>
          <p:nvPr>
            <p:ph idx="1"/>
          </p:nvPr>
        </p:nvSpPr>
        <p:spPr>
          <a:xfrm>
            <a:off x="258763" y="1484313"/>
            <a:ext cx="8563099" cy="4392612"/>
          </a:xfrm>
        </p:spPr>
        <p:txBody>
          <a:bodyPr/>
          <a:lstStyle/>
          <a:p>
            <a:pPr algn="r" eaLnBrk="1" hangingPunct="1">
              <a:buFontTx/>
              <a:buChar char="•"/>
            </a:pPr>
            <a:endParaRPr lang="ar-EG" dirty="0" smtClean="0">
              <a:sym typeface="Calibri" pitchFamily="34" charset="0"/>
            </a:endParaRPr>
          </a:p>
          <a:p>
            <a:pPr algn="r" eaLnBrk="1" hangingPunct="1">
              <a:buFontTx/>
              <a:buChar char="•"/>
            </a:pPr>
            <a:r>
              <a:rPr lang="ar-EG" dirty="0" smtClean="0">
                <a:sym typeface="Calibri" pitchFamily="34" charset="0"/>
              </a:rPr>
              <a:t>احرص على تهيئتهم للاجتماع بحيث يكونوا على علم بما سيحدث وبكيفية المساهمة. </a:t>
            </a:r>
          </a:p>
          <a:p>
            <a:pPr algn="r" eaLnBrk="1" hangingPunct="1">
              <a:buSzPct val="100000"/>
            </a:pPr>
            <a:endParaRPr lang="ar-EG" dirty="0" smtClean="0">
              <a:sym typeface="Calibri" pitchFamily="34" charset="0"/>
            </a:endParaRPr>
          </a:p>
          <a:p>
            <a:pPr marL="0" indent="0" algn="r" eaLnBrk="1" hangingPunct="1">
              <a:buSzPct val="100000"/>
            </a:pPr>
            <a:r>
              <a:rPr lang="ar-EG" dirty="0" smtClean="0">
                <a:sym typeface="Calibri" pitchFamily="34" charset="0"/>
              </a:rPr>
              <a:t>قد تكون بعض </a:t>
            </a:r>
            <a:r>
              <a:rPr lang="ar-EG" b="1" dirty="0" smtClean="0">
                <a:sym typeface="Calibri" pitchFamily="34" charset="0"/>
              </a:rPr>
              <a:t>القرارات</a:t>
            </a:r>
            <a:r>
              <a:rPr lang="ar-EG" dirty="0" smtClean="0">
                <a:sym typeface="Calibri" pitchFamily="34" charset="0"/>
              </a:rPr>
              <a:t> التي ينبغي أن يتخذها الأطفال وأسرهم </a:t>
            </a:r>
            <a:r>
              <a:rPr lang="ar-EG" b="1" dirty="0" smtClean="0">
                <a:sym typeface="Calibri" pitchFamily="34" charset="0"/>
              </a:rPr>
              <a:t>أثناء تخطيط الحالة</a:t>
            </a:r>
            <a:r>
              <a:rPr lang="ar-EG" dirty="0" smtClean="0">
                <a:sym typeface="Calibri" pitchFamily="34" charset="0"/>
              </a:rPr>
              <a:t> </a:t>
            </a:r>
            <a:r>
              <a:rPr lang="ar-EG" b="1" dirty="0" smtClean="0">
                <a:sym typeface="Calibri" pitchFamily="34" charset="0"/>
              </a:rPr>
              <a:t>صعبة للغاية</a:t>
            </a:r>
            <a:r>
              <a:rPr lang="ar-EG" dirty="0" smtClean="0">
                <a:sym typeface="Calibri" pitchFamily="34" charset="0"/>
              </a:rPr>
              <a:t>. </a:t>
            </a:r>
          </a:p>
          <a:p>
            <a:pPr algn="r" eaLnBrk="1" hangingPunct="1">
              <a:buFontTx/>
              <a:buChar char="•"/>
            </a:pPr>
            <a:r>
              <a:rPr lang="ar-EG" dirty="0" smtClean="0">
                <a:sym typeface="Calibri" pitchFamily="34" charset="0"/>
              </a:rPr>
              <a:t>قد تحتاج إلى توفير </a:t>
            </a:r>
            <a:r>
              <a:rPr lang="ar-EG" b="1" dirty="0" smtClean="0">
                <a:sym typeface="Calibri" pitchFamily="34" charset="0"/>
              </a:rPr>
              <a:t>خيارات</a:t>
            </a:r>
            <a:r>
              <a:rPr lang="ar-EG" dirty="0" smtClean="0">
                <a:sym typeface="Calibri" pitchFamily="34" charset="0"/>
              </a:rPr>
              <a:t> ولكن تجنب إسداء النصح: يمكن أن يخلق </a:t>
            </a:r>
            <a:r>
              <a:rPr lang="ar-EG" dirty="0" smtClean="0">
                <a:sym typeface="Calibri" pitchFamily="34" charset="0"/>
              </a:rPr>
              <a:t/>
            </a:r>
            <a:br>
              <a:rPr lang="ar-EG" dirty="0" smtClean="0">
                <a:sym typeface="Calibri" pitchFamily="34" charset="0"/>
              </a:rPr>
            </a:br>
            <a:r>
              <a:rPr lang="ar-EG" dirty="0" smtClean="0">
                <a:sym typeface="Calibri" pitchFamily="34" charset="0"/>
              </a:rPr>
              <a:t>هذا </a:t>
            </a:r>
            <a:r>
              <a:rPr lang="ar-EG" dirty="0" smtClean="0">
                <a:sym typeface="Calibri" pitchFamily="34" charset="0"/>
              </a:rPr>
              <a:t>علاقة </a:t>
            </a:r>
            <a:r>
              <a:rPr lang="ar-EG" b="1" dirty="0" smtClean="0">
                <a:sym typeface="Calibri" pitchFamily="34" charset="0"/>
              </a:rPr>
              <a:t>تبعية</a:t>
            </a:r>
            <a:r>
              <a:rPr lang="ar-EG" dirty="0" smtClean="0">
                <a:sym typeface="Calibri" pitchFamily="34" charset="0"/>
              </a:rPr>
              <a:t>. </a:t>
            </a:r>
          </a:p>
          <a:p>
            <a:pPr algn="r" eaLnBrk="1" hangingPunct="1">
              <a:buSzPct val="100000"/>
            </a:pPr>
            <a:endParaRPr lang="ar-EG" dirty="0" smtClean="0">
              <a:sym typeface="Calibri" pitchFamily="34" charset="0"/>
            </a:endParaRPr>
          </a:p>
          <a:p>
            <a:pPr algn="r" eaLnBrk="1" hangingPunct="1">
              <a:buFontTx/>
              <a:buChar char="•"/>
            </a:pPr>
            <a:r>
              <a:rPr lang="ar-EG" dirty="0" smtClean="0">
                <a:sym typeface="Calibri" pitchFamily="34" charset="0"/>
              </a:rPr>
              <a:t>قدم نسخة مبسطة من الخطة للطفل إن كان ذلك ممكنًا ومناسبًا - يُعد هذا مهماً للغاية إذا كان الأطفال مسؤولين عن الإجراءات. </a:t>
            </a:r>
          </a:p>
          <a:p>
            <a:pPr algn="r" eaLnBrk="1" hangingPunct="1">
              <a:buFontTx/>
              <a:buChar char="•"/>
            </a:pPr>
            <a:endParaRPr lang="ar-EG" sz="1600" dirty="0">
              <a:sym typeface="Calibri" pitchFamily="34" charset="0"/>
            </a:endParaRPr>
          </a:p>
          <a:p>
            <a:pPr marL="0" indent="0" algn="ctr" eaLnBrk="1" hangingPunct="1"/>
            <a:r>
              <a:rPr lang="ar-EG" sz="1600" dirty="0" smtClean="0">
                <a:sym typeface="Calibri" pitchFamily="34" charset="0"/>
              </a:rPr>
              <a:t>(المبادئ التوجيهية لإدارة الحالات القسم 3)</a:t>
            </a:r>
          </a:p>
          <a:p>
            <a:pPr algn="r" eaLnBrk="1" hangingPunct="1">
              <a:buSzPct val="100000"/>
            </a:pPr>
            <a:endParaRPr lang="ar-EG" sz="1600" dirty="0" smtClean="0">
              <a:sym typeface="Calibri" pitchFamily="34" charset="0"/>
            </a:endParaRPr>
          </a:p>
        </p:txBody>
      </p:sp>
    </p:spTree>
    <p:extLst>
      <p:ext uri="{BB962C8B-B14F-4D97-AF65-F5344CB8AC3E}">
        <p14:creationId xmlns:p14="http://schemas.microsoft.com/office/powerpoint/2010/main" val="21833370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التحدث عن الممارسات الضارة</a:t>
            </a:r>
          </a:p>
        </p:txBody>
      </p:sp>
      <p:sp>
        <p:nvSpPr>
          <p:cNvPr id="21507" name="Content Placeholder 2"/>
          <p:cNvSpPr>
            <a:spLocks noGrp="1"/>
          </p:cNvSpPr>
          <p:nvPr>
            <p:ph idx="1"/>
          </p:nvPr>
        </p:nvSpPr>
        <p:spPr>
          <a:xfrm>
            <a:off x="391146" y="1700213"/>
            <a:ext cx="8429625" cy="4392612"/>
          </a:xfrm>
        </p:spPr>
        <p:txBody>
          <a:bodyPr/>
          <a:lstStyle/>
          <a:p>
            <a:pPr algn="r" rtl="1" eaLnBrk="1" hangingPunct="1">
              <a:buFont typeface="Wingdings" pitchFamily="2" charset="2"/>
              <a:buChar char="ü"/>
            </a:pPr>
            <a:r>
              <a:rPr lang="ar-EG" dirty="0" smtClean="0">
                <a:solidFill>
                  <a:srgbClr val="000000"/>
                </a:solidFill>
                <a:sym typeface="Calibri" pitchFamily="34" charset="0"/>
              </a:rPr>
              <a:t>نحتاج إلى تقديم </a:t>
            </a:r>
            <a:r>
              <a:rPr lang="ar-EG" b="1" dirty="0" smtClean="0">
                <a:solidFill>
                  <a:srgbClr val="000000"/>
                </a:solidFill>
                <a:sym typeface="Calibri" pitchFamily="34" charset="0"/>
              </a:rPr>
              <a:t>معلومات</a:t>
            </a:r>
            <a:r>
              <a:rPr lang="ar-EG" dirty="0" smtClean="0">
                <a:solidFill>
                  <a:srgbClr val="000000"/>
                </a:solidFill>
                <a:sym typeface="Calibri" pitchFamily="34" charset="0"/>
              </a:rPr>
              <a:t> </a:t>
            </a:r>
            <a:r>
              <a:rPr lang="ar-EG" b="1" dirty="0" smtClean="0">
                <a:solidFill>
                  <a:srgbClr val="000000"/>
                </a:solidFill>
                <a:sym typeface="Calibri" pitchFamily="34" charset="0"/>
              </a:rPr>
              <a:t>وحقائق</a:t>
            </a:r>
            <a:r>
              <a:rPr lang="ar-EG" dirty="0" smtClean="0">
                <a:solidFill>
                  <a:srgbClr val="000000"/>
                </a:solidFill>
                <a:sym typeface="Calibri" pitchFamily="34" charset="0"/>
              </a:rPr>
              <a:t> للأطفال وأسرهم بحيث يمكنهم اتخاذ </a:t>
            </a:r>
            <a:r>
              <a:rPr lang="ar-EG" b="1" dirty="0" smtClean="0">
                <a:solidFill>
                  <a:srgbClr val="000000"/>
                </a:solidFill>
                <a:sym typeface="Calibri" pitchFamily="34" charset="0"/>
              </a:rPr>
              <a:t>قرار مستنير </a:t>
            </a:r>
            <a:r>
              <a:rPr lang="ar-EG" dirty="0" smtClean="0">
                <a:solidFill>
                  <a:srgbClr val="000000"/>
                </a:solidFill>
                <a:sym typeface="Calibri" pitchFamily="34" charset="0"/>
              </a:rPr>
              <a:t>حول ما يجب فعله. </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تهدف إدارة الحالات إلى مساعدة الأطفال/الأسر على اتخاذ قرارات بشأن حياتهم الشخصية </a:t>
            </a:r>
            <a:r>
              <a:rPr lang="ar-EG" b="1" dirty="0" smtClean="0">
                <a:solidFill>
                  <a:srgbClr val="000000"/>
                </a:solidFill>
                <a:sym typeface="Calibri" pitchFamily="34" charset="0"/>
              </a:rPr>
              <a:t>تحترم حقوق الأطفال</a:t>
            </a:r>
            <a:r>
              <a:rPr lang="ar-EG" dirty="0" smtClean="0">
                <a:solidFill>
                  <a:srgbClr val="000000"/>
                </a:solidFill>
                <a:sym typeface="Calibri" pitchFamily="34" charset="0"/>
              </a:rPr>
              <a:t>. </a:t>
            </a:r>
          </a:p>
          <a:p>
            <a:pPr algn="r" rtl="1" eaLnBrk="1" hangingPunct="1">
              <a:buFontTx/>
              <a:buChar char="•"/>
            </a:pPr>
            <a:endParaRPr lang="ar-EG" dirty="0" smtClean="0">
              <a:solidFill>
                <a:srgbClr val="000000"/>
              </a:solidFill>
              <a:sym typeface="Calibri" pitchFamily="34" charset="0"/>
            </a:endParaRPr>
          </a:p>
          <a:p>
            <a:pPr marL="0" indent="0" algn="r" rtl="1" eaLnBrk="1" hangingPunct="1">
              <a:buSzPct val="100000"/>
            </a:pPr>
            <a:r>
              <a:rPr lang="ar-EG" i="1" dirty="0" smtClean="0">
                <a:solidFill>
                  <a:srgbClr val="000000"/>
                </a:solidFill>
                <a:sym typeface="Calibri" pitchFamily="34" charset="0"/>
              </a:rPr>
              <a:t>‏إذا كانت القرارات التي ترغب الأسرة في اتخاذها ستفضي إلى إلحاق ضرر </a:t>
            </a:r>
            <a:r>
              <a:rPr lang="ar-EG" i="1" dirty="0" smtClean="0">
                <a:solidFill>
                  <a:srgbClr val="000000"/>
                </a:solidFill>
                <a:sym typeface="Calibri" pitchFamily="34" charset="0"/>
              </a:rPr>
              <a:t/>
            </a:r>
            <a:br>
              <a:rPr lang="ar-EG" i="1" dirty="0" smtClean="0">
                <a:solidFill>
                  <a:srgbClr val="000000"/>
                </a:solidFill>
                <a:sym typeface="Calibri" pitchFamily="34" charset="0"/>
              </a:rPr>
            </a:br>
            <a:r>
              <a:rPr lang="ar-EG" i="1" dirty="0" smtClean="0">
                <a:solidFill>
                  <a:srgbClr val="000000"/>
                </a:solidFill>
                <a:sym typeface="Calibri" pitchFamily="34" charset="0"/>
              </a:rPr>
              <a:t>جسيم </a:t>
            </a:r>
            <a:r>
              <a:rPr lang="ar-EG" i="1" dirty="0" smtClean="0">
                <a:solidFill>
                  <a:srgbClr val="000000"/>
                </a:solidFill>
                <a:sym typeface="Calibri" pitchFamily="34" charset="0"/>
              </a:rPr>
              <a:t>بالطفل، فيتعين عليك أن تناقش معهم أنك ملزم بإبلاغ ذلك إلى السلطات الحكومية: ‏ينبغي توضيح الاستثناء من مبدأ السرية عند أخذ الموافقة.</a:t>
            </a:r>
          </a:p>
          <a:p>
            <a:pPr algn="r" rtl="1" eaLnBrk="1" hangingPunct="1">
              <a:buSzPct val="100000"/>
            </a:pPr>
            <a:endParaRPr lang="ar-EG" i="1" dirty="0" smtClean="0">
              <a:solidFill>
                <a:srgbClr val="000000"/>
              </a:solidFill>
              <a:sym typeface="Calibri" pitchFamily="34" charset="0"/>
            </a:endParaRPr>
          </a:p>
        </p:txBody>
      </p:sp>
    </p:spTree>
    <p:extLst>
      <p:ext uri="{BB962C8B-B14F-4D97-AF65-F5344CB8AC3E}">
        <p14:creationId xmlns:p14="http://schemas.microsoft.com/office/powerpoint/2010/main" val="33419782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أسئلة للعمل في أزواج</a:t>
            </a:r>
          </a:p>
        </p:txBody>
      </p:sp>
      <p:sp>
        <p:nvSpPr>
          <p:cNvPr id="3" name="Content Placeholder 2"/>
          <p:cNvSpPr>
            <a:spLocks noGrp="1"/>
          </p:cNvSpPr>
          <p:nvPr>
            <p:ph idx="1"/>
          </p:nvPr>
        </p:nvSpPr>
        <p:spPr>
          <a:xfrm>
            <a:off x="755576" y="1700213"/>
            <a:ext cx="8065195" cy="4392612"/>
          </a:xfrm>
        </p:spPr>
        <p:txBody>
          <a:bodyPr/>
          <a:lstStyle/>
          <a:p>
            <a:pPr algn="r" rtl="1" eaLnBrk="1" hangingPunct="1"/>
            <a:r>
              <a:rPr lang="ar-EG" dirty="0" smtClean="0">
                <a:solidFill>
                  <a:srgbClr val="000000"/>
                </a:solidFill>
                <a:sym typeface="Calibri" pitchFamily="34" charset="0"/>
              </a:rPr>
              <a:t>1- </a:t>
            </a:r>
            <a:r>
              <a:rPr lang="ar-EG" dirty="0" smtClean="0">
                <a:solidFill>
                  <a:srgbClr val="000000"/>
                </a:solidFill>
                <a:sym typeface="Calibri" pitchFamily="34" charset="0"/>
              </a:rPr>
              <a:t>متى برأيك سيكون من </a:t>
            </a:r>
            <a:r>
              <a:rPr lang="ar-EG" b="1" dirty="0" smtClean="0">
                <a:solidFill>
                  <a:srgbClr val="000000"/>
                </a:solidFill>
                <a:sym typeface="Calibri" pitchFamily="34" charset="0"/>
              </a:rPr>
              <a:t>المفيد</a:t>
            </a:r>
            <a:r>
              <a:rPr lang="ar-EG" dirty="0" smtClean="0">
                <a:solidFill>
                  <a:srgbClr val="000000"/>
                </a:solidFill>
                <a:sym typeface="Calibri" pitchFamily="34" charset="0"/>
              </a:rPr>
              <a:t> إشراك الجهات الفاعلة التالية في اجتماعات تخطيط الحالة؟ </a:t>
            </a:r>
          </a:p>
          <a:p>
            <a:pPr marL="457200" lvl="1" indent="0" algn="r" rtl="1" eaLnBrk="1" hangingPunct="1">
              <a:buNone/>
            </a:pPr>
            <a:r>
              <a:rPr lang="ar-EG" dirty="0" smtClean="0">
                <a:solidFill>
                  <a:srgbClr val="000000"/>
                </a:solidFill>
                <a:sym typeface="Calibri" pitchFamily="34" charset="0"/>
              </a:rPr>
              <a:t>أ)	الأشخاص الآخرون ذوي الأهمية في حياة الطفل </a:t>
            </a:r>
          </a:p>
          <a:p>
            <a:pPr marL="457200" lvl="1" indent="0" algn="r" rtl="1" eaLnBrk="1" hangingPunct="1">
              <a:buNone/>
            </a:pPr>
            <a:r>
              <a:rPr lang="ar-EG" dirty="0" smtClean="0">
                <a:solidFill>
                  <a:srgbClr val="000000"/>
                </a:solidFill>
                <a:sym typeface="Calibri" pitchFamily="34" charset="0"/>
              </a:rPr>
              <a:t>ب)	مقدمو الخدمات الآخرون</a:t>
            </a:r>
          </a:p>
          <a:p>
            <a:pPr marL="457200" lvl="1" indent="0" algn="r" rtl="1" eaLnBrk="1" hangingPunct="1">
              <a:buNone/>
            </a:pPr>
            <a:r>
              <a:rPr lang="ar-EG" dirty="0" smtClean="0">
                <a:solidFill>
                  <a:srgbClr val="000000"/>
                </a:solidFill>
                <a:sym typeface="Calibri" pitchFamily="34" charset="0"/>
              </a:rPr>
              <a:t>ج)	السلطات المعنية</a:t>
            </a:r>
          </a:p>
          <a:p>
            <a:pPr algn="r" rtl="1" eaLnBrk="1" hangingPunct="1"/>
            <a:endParaRPr lang="ar-EG" dirty="0" smtClean="0">
              <a:solidFill>
                <a:srgbClr val="000000"/>
              </a:solidFill>
              <a:sym typeface="Calibri" pitchFamily="34" charset="0"/>
            </a:endParaRPr>
          </a:p>
          <a:p>
            <a:pPr algn="r" rtl="1" eaLnBrk="1" hangingPunct="1"/>
            <a:r>
              <a:rPr lang="ar-EG" dirty="0" smtClean="0">
                <a:solidFill>
                  <a:srgbClr val="000000"/>
                </a:solidFill>
                <a:sym typeface="Calibri" pitchFamily="34" charset="0"/>
              </a:rPr>
              <a:t>2- </a:t>
            </a:r>
            <a:r>
              <a:rPr lang="ar-EG" dirty="0" smtClean="0">
                <a:solidFill>
                  <a:srgbClr val="000000"/>
                </a:solidFill>
                <a:sym typeface="Calibri" pitchFamily="34" charset="0"/>
              </a:rPr>
              <a:t>متى سيكون من </a:t>
            </a:r>
            <a:r>
              <a:rPr lang="ar-EG" b="1" dirty="0" smtClean="0">
                <a:solidFill>
                  <a:srgbClr val="000000"/>
                </a:solidFill>
                <a:sym typeface="Calibri" pitchFamily="34" charset="0"/>
              </a:rPr>
              <a:t>المناسب</a:t>
            </a:r>
            <a:r>
              <a:rPr lang="ar-EG" dirty="0" smtClean="0">
                <a:solidFill>
                  <a:srgbClr val="000000"/>
                </a:solidFill>
                <a:sym typeface="Calibri" pitchFamily="34" charset="0"/>
              </a:rPr>
              <a:t> إشراك الجهات الفاعلة المذكورة آنفًا؟ </a:t>
            </a:r>
          </a:p>
          <a:p>
            <a:pPr algn="r" rtl="1" eaLnBrk="1" hangingPunct="1"/>
            <a:r>
              <a:rPr lang="ar-EG" dirty="0" smtClean="0">
                <a:solidFill>
                  <a:srgbClr val="000000"/>
                </a:solidFill>
                <a:sym typeface="Calibri" pitchFamily="34" charset="0"/>
              </a:rPr>
              <a:t>3- </a:t>
            </a:r>
            <a:r>
              <a:rPr lang="ar-EG" b="1" dirty="0" smtClean="0">
                <a:solidFill>
                  <a:srgbClr val="000000"/>
                </a:solidFill>
                <a:sym typeface="Calibri" pitchFamily="34" charset="0"/>
              </a:rPr>
              <a:t>ما الذي تحتاج للقيام به لتخطيط الحالة بالشكل المناسب</a:t>
            </a:r>
            <a:r>
              <a:rPr lang="ar-EG" dirty="0" smtClean="0">
                <a:solidFill>
                  <a:srgbClr val="000000"/>
                </a:solidFill>
                <a:sym typeface="Calibri" pitchFamily="34" charset="0"/>
              </a:rPr>
              <a:t>؟ </a:t>
            </a:r>
          </a:p>
        </p:txBody>
      </p:sp>
    </p:spTree>
    <p:extLst>
      <p:ext uri="{BB962C8B-B14F-4D97-AF65-F5344CB8AC3E}">
        <p14:creationId xmlns:p14="http://schemas.microsoft.com/office/powerpoint/2010/main" val="27336247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44699" y="692150"/>
            <a:ext cx="7777163" cy="720725"/>
          </a:xfrm>
        </p:spPr>
        <p:txBody>
          <a:bodyPr/>
          <a:lstStyle/>
          <a:p>
            <a:pPr algn="r" rtl="1" eaLnBrk="1" hangingPunct="1">
              <a:buSzPct val="100000"/>
            </a:pPr>
            <a:r>
              <a:rPr lang="ar-EG" b="1" smtClean="0">
                <a:solidFill>
                  <a:schemeClr val="tx1"/>
                </a:solidFill>
                <a:sym typeface="Calibri" pitchFamily="34" charset="0"/>
              </a:rPr>
              <a:t>ما هي مؤتمرات الحالة؟ </a:t>
            </a:r>
          </a:p>
        </p:txBody>
      </p:sp>
      <p:sp>
        <p:nvSpPr>
          <p:cNvPr id="23555" name="Content Placeholder 2"/>
          <p:cNvSpPr>
            <a:spLocks noGrp="1"/>
          </p:cNvSpPr>
          <p:nvPr>
            <p:ph idx="1"/>
          </p:nvPr>
        </p:nvSpPr>
        <p:spPr>
          <a:xfrm>
            <a:off x="323974" y="1412875"/>
            <a:ext cx="8497888" cy="4392613"/>
          </a:xfrm>
        </p:spPr>
        <p:txBody>
          <a:bodyPr/>
          <a:lstStyle/>
          <a:p>
            <a:pPr marL="0" indent="0" algn="r" rtl="1" eaLnBrk="1" hangingPunct="1"/>
            <a:endParaRPr lang="ar-EG" sz="2800" dirty="0" smtClean="0">
              <a:sym typeface="Calibri" pitchFamily="34" charset="0"/>
            </a:endParaRPr>
          </a:p>
          <a:p>
            <a:pPr marL="342000" indent="-342000" algn="r" rtl="1" eaLnBrk="1" hangingPunct="1">
              <a:buFontTx/>
              <a:buChar char="•"/>
            </a:pPr>
            <a:r>
              <a:rPr lang="ar-EG" sz="2800" dirty="0" smtClean="0">
                <a:sym typeface="Calibri" pitchFamily="34" charset="0"/>
              </a:rPr>
              <a:t>اجتماع لتخطيط الحالة أو مراجعتها ذو طابع رسمي بشكل أكبر</a:t>
            </a:r>
          </a:p>
          <a:p>
            <a:pPr marL="342000" indent="-342000" algn="r" rtl="1" eaLnBrk="1" hangingPunct="1">
              <a:buFontTx/>
              <a:buChar char="•"/>
            </a:pPr>
            <a:r>
              <a:rPr lang="ar-EG" sz="2800" dirty="0" smtClean="0">
                <a:sym typeface="Calibri" pitchFamily="34" charset="0"/>
              </a:rPr>
              <a:t>يُجرى عادة في الحالات شديدة التعقيد فقط</a:t>
            </a:r>
          </a:p>
          <a:p>
            <a:pPr marL="342000" indent="-342000" algn="r" rtl="1" eaLnBrk="1" hangingPunct="1">
              <a:buFontTx/>
              <a:buChar char="•"/>
            </a:pPr>
            <a:r>
              <a:rPr lang="ar-EG" sz="2800" dirty="0" smtClean="0">
                <a:sym typeface="Calibri" pitchFamily="34" charset="0"/>
              </a:rPr>
              <a:t>يهدف لاستكشاف خيارات الخدمة متعددة القطاعات/المشتركة بين الوكالات واتخاذ قرارات رسمية تصب في مصلحة الطفل الفضلى. </a:t>
            </a:r>
          </a:p>
          <a:p>
            <a:pPr marL="342000" indent="-342000" algn="r" rtl="1" eaLnBrk="1" hangingPunct="1">
              <a:buFontTx/>
              <a:buChar char="•"/>
            </a:pPr>
            <a:r>
              <a:rPr lang="ar-EG" sz="2800" dirty="0" smtClean="0">
                <a:sym typeface="Calibri" pitchFamily="34" charset="0"/>
              </a:rPr>
              <a:t>يتم تسجيل محضر الاجتماع.</a:t>
            </a:r>
          </a:p>
          <a:p>
            <a:pPr marL="342000" indent="-342000" algn="r" rtl="1" eaLnBrk="1" hangingPunct="1">
              <a:buFontTx/>
              <a:buChar char="•"/>
            </a:pPr>
            <a:r>
              <a:rPr lang="ar-EG" sz="2800" dirty="0" smtClean="0">
                <a:sym typeface="Calibri" pitchFamily="34" charset="0"/>
              </a:rPr>
              <a:t>يمكن للطفل والأسرة المشاركة في بعض مؤتمرات الحالة (وليس كلها).</a:t>
            </a:r>
          </a:p>
          <a:p>
            <a:pPr marL="0" indent="0" algn="ctr" rtl="1" eaLnBrk="1" hangingPunct="1"/>
            <a:endParaRPr lang="ar-EG" sz="2800" dirty="0" smtClean="0">
              <a:sym typeface="Calibri" pitchFamily="34" charset="0"/>
            </a:endParaRPr>
          </a:p>
          <a:p>
            <a:pPr marL="0" indent="0" algn="ctr" rtl="1" eaLnBrk="1" hangingPunct="1"/>
            <a:r>
              <a:rPr lang="ar-EG" sz="1600" dirty="0" smtClean="0">
                <a:sym typeface="Calibri" pitchFamily="34" charset="0"/>
              </a:rPr>
              <a:t>المبادئ التوجيهية لإدارة الحالات </a:t>
            </a:r>
          </a:p>
          <a:p>
            <a:pPr marL="0" indent="0" algn="r" rtl="1" eaLnBrk="1" hangingPunct="1"/>
            <a:endParaRPr lang="ar-EG" sz="1600" dirty="0" smtClean="0">
              <a:sym typeface="Calibri" pitchFamily="34" charset="0"/>
            </a:endParaRPr>
          </a:p>
          <a:p>
            <a:pPr marL="0" indent="0" algn="r" rtl="1" eaLnBrk="1" hangingPunct="1"/>
            <a:r>
              <a:rPr lang="ar-EG" sz="2800" dirty="0" smtClean="0">
                <a:sym typeface="Calibri" pitchFamily="34" charset="0"/>
              </a:rPr>
              <a:t> </a:t>
            </a:r>
          </a:p>
          <a:p>
            <a:pPr marL="0" indent="0" algn="r" rtl="1" eaLnBrk="1" hangingPunct="1"/>
            <a:endParaRPr lang="ar-EG" sz="2800" dirty="0" smtClean="0">
              <a:sym typeface="Calibri" pitchFamily="34" charset="0"/>
            </a:endParaRPr>
          </a:p>
        </p:txBody>
      </p:sp>
    </p:spTree>
    <p:extLst>
      <p:ext uri="{BB962C8B-B14F-4D97-AF65-F5344CB8AC3E}">
        <p14:creationId xmlns:p14="http://schemas.microsoft.com/office/powerpoint/2010/main" val="29683154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6366150"/>
              </p:ext>
            </p:extLst>
          </p:nvPr>
        </p:nvGraphicFramePr>
        <p:xfrm>
          <a:off x="395288" y="765175"/>
          <a:ext cx="8353425" cy="4267200"/>
        </p:xfrm>
        <a:graphic>
          <a:graphicData uri="http://schemas.openxmlformats.org/drawingml/2006/table">
            <a:tbl>
              <a:tblPr/>
              <a:tblGrid>
                <a:gridCol w="4464744"/>
                <a:gridCol w="3888681"/>
              </a:tblGrid>
              <a:tr h="371475">
                <a:tc>
                  <a:txBody>
                    <a:bodyPr/>
                    <a:lstStyle/>
                    <a:p>
                      <a:pPr marL="0" marR="0" lvl="0" indent="0" algn="r" defTabSz="914400" rtl="1" eaLnBrk="1" fontAlgn="base" latinLnBrk="0" hangingPunct="1">
                        <a:lnSpc>
                          <a:spcPct val="100000"/>
                        </a:lnSpc>
                        <a:spcBef>
                          <a:spcPct val="0"/>
                        </a:spcBef>
                        <a:spcAft>
                          <a:spcPct val="0"/>
                        </a:spcAft>
                        <a:buClrTx/>
                        <a:buSzPct val="100000"/>
                        <a:buFontTx/>
                        <a:buNone/>
                        <a:tabLst/>
                      </a:pPr>
                      <a:r>
                        <a:rPr kumimoji="0" lang="ar-EG" sz="2000" b="1"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مؤتمر الحالة</a:t>
                      </a:r>
                    </a:p>
                    <a:p>
                      <a:pPr marL="0" marR="0" lvl="0" indent="0" algn="r" defTabSz="914400" rtl="1" eaLnBrk="1" fontAlgn="base" latinLnBrk="0" hangingPunct="1">
                        <a:lnSpc>
                          <a:spcPct val="100000"/>
                        </a:lnSpc>
                        <a:spcBef>
                          <a:spcPct val="0"/>
                        </a:spcBef>
                        <a:spcAft>
                          <a:spcPct val="0"/>
                        </a:spcAft>
                        <a:buClrTx/>
                        <a:buSzPct val="100000"/>
                        <a:buFontTx/>
                        <a:buNone/>
                        <a:tabLst/>
                      </a:pPr>
                      <a:r>
                        <a:rPr kumimoji="0" lang="ar-EG" sz="2000" b="1"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 </a:t>
                      </a:r>
                    </a:p>
                    <a:p>
                      <a:pPr marL="0" marR="0" lvl="0" indent="0" algn="r" defTabSz="914400" rtl="1" eaLnBrk="1" fontAlgn="base" latinLnBrk="0" hangingPunct="1">
                        <a:lnSpc>
                          <a:spcPct val="100000"/>
                        </a:lnSpc>
                        <a:spcBef>
                          <a:spcPct val="0"/>
                        </a:spcBef>
                        <a:spcAft>
                          <a:spcPct val="0"/>
                        </a:spcAft>
                        <a:buClrTx/>
                        <a:buSzPct val="100000"/>
                        <a:buFontTx/>
                        <a:buNone/>
                        <a:tabLst/>
                      </a:pPr>
                      <a:r>
                        <a:rPr kumimoji="0" lang="ar-EG" sz="2000" b="0"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هيئة تحديد المصالح الفضلى التابعة لمفوضية الأمم المتحدة لشؤون اللاجئين هي جهة رسمية تطبق ضمانات إجرائية صارمة يُسترشد بها في اتخاذ القرارات الحاسمة بشأن حياة الطفل. ومن الأمثلة الرئيسية على ذلك نقل الطفل من رعاية مقدمي الرعاية المسيئين واتخاذ قرار إما بإعادة توطين الأطفال غير المصحوبين والمنفصلين في دول أخرى بدون والديهم/مقدمي الرعاية الأساسيين السابقين. وعادة ما تضم الهيئة جهات فاعلة متعددة التخصصات مثل العلماء التربويين والأخصائيين الصحيين وأخصائيي الصحة العقلية ووكالة إدارة الحالة وأخصائيي الحالات الحكوميين ومفوضية الأمم المتحدة لشؤون اللاجئين. </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1" eaLnBrk="1" fontAlgn="base" latinLnBrk="0" hangingPunct="1">
                        <a:lnSpc>
                          <a:spcPct val="114000"/>
                        </a:lnSpc>
                        <a:spcBef>
                          <a:spcPct val="0"/>
                        </a:spcBef>
                        <a:spcAft>
                          <a:spcPct val="0"/>
                        </a:spcAft>
                        <a:buClrTx/>
                        <a:buSzPct val="100000"/>
                        <a:buFontTx/>
                        <a:buNone/>
                        <a:tabLst/>
                      </a:pPr>
                      <a:r>
                        <a:rPr kumimoji="0" lang="ar-EG" sz="2000" b="1"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اجتماع تخطيط الحالة</a:t>
                      </a:r>
                    </a:p>
                    <a:p>
                      <a:pPr marL="0" marR="0" lvl="0" indent="0" algn="r" defTabSz="914400" rtl="1" eaLnBrk="1" fontAlgn="base" latinLnBrk="0" hangingPunct="1">
                        <a:lnSpc>
                          <a:spcPct val="114000"/>
                        </a:lnSpc>
                        <a:spcBef>
                          <a:spcPct val="0"/>
                        </a:spcBef>
                        <a:spcAft>
                          <a:spcPct val="0"/>
                        </a:spcAft>
                        <a:buClrTx/>
                        <a:buSzPct val="100000"/>
                        <a:buFontTx/>
                        <a:buNone/>
                        <a:tabLst/>
                      </a:pPr>
                      <a:r>
                        <a:rPr kumimoji="0" lang="ar-EG" sz="2000" b="1"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 </a:t>
                      </a:r>
                    </a:p>
                    <a:p>
                      <a:pPr marL="0" marR="0" lvl="0" indent="0" algn="r" defTabSz="914400" rtl="1" eaLnBrk="1" fontAlgn="base" latinLnBrk="0" hangingPunct="1">
                        <a:lnSpc>
                          <a:spcPct val="114000"/>
                        </a:lnSpc>
                        <a:spcBef>
                          <a:spcPct val="0"/>
                        </a:spcBef>
                        <a:spcAft>
                          <a:spcPct val="0"/>
                        </a:spcAft>
                        <a:buClrTx/>
                        <a:buSzPct val="100000"/>
                        <a:buFontTx/>
                        <a:buNone/>
                        <a:tabLst/>
                      </a:pPr>
                      <a:r>
                        <a:rPr kumimoji="0" lang="ar-EG" sz="2000" b="0" i="0" u="none" strike="noStrike" cap="none" normalizeH="0" baseline="0" noProof="0" dirty="0" smtClean="0">
                          <a:ln>
                            <a:noFill/>
                          </a:ln>
                          <a:solidFill>
                            <a:srgbClr val="000000"/>
                          </a:solidFill>
                          <a:effectLst/>
                          <a:latin typeface="Arial" pitchFamily="34" charset="0"/>
                          <a:cs typeface="Arial" pitchFamily="34" charset="0"/>
                          <a:sym typeface="Calibri" pitchFamily="34" charset="0"/>
                        </a:rPr>
                        <a:t>تعمل منظمة مساعدة قانونية في زيمبابوي تُسمى CATCH مع الأطفال الخارجين على القانون وأسرهم الممتدة وأخصائيي الحالات الحكوميين على وضع خطة حالة تُحدد كيفية تقديم الدعم لهم بما يضمن عدم عودتهم إلى الجريمة مرة ثانية. وبعد ذلك، يتم عرض ذلك على المحكمة حيث يتم اتخاذ قرارًا بشأن إبقاء التهمة الموجهة للطفل أو "تحويل" الطفل من نظام العدالة الرسمي وإتباع خطة الحالة بدلاً من ذلك.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bl>
          </a:graphicData>
        </a:graphic>
      </p:graphicFrame>
    </p:spTree>
    <p:extLst>
      <p:ext uri="{BB962C8B-B14F-4D97-AF65-F5344CB8AC3E}">
        <p14:creationId xmlns:p14="http://schemas.microsoft.com/office/powerpoint/2010/main" val="9136608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أسئلة للعمل في أزواج</a:t>
            </a:r>
          </a:p>
        </p:txBody>
      </p:sp>
      <p:sp>
        <p:nvSpPr>
          <p:cNvPr id="3" name="Content Placeholder 2"/>
          <p:cNvSpPr>
            <a:spLocks noGrp="1"/>
          </p:cNvSpPr>
          <p:nvPr>
            <p:ph idx="1"/>
          </p:nvPr>
        </p:nvSpPr>
        <p:spPr>
          <a:xfrm>
            <a:off x="1043608" y="1700213"/>
            <a:ext cx="7777163" cy="4392612"/>
          </a:xfrm>
        </p:spPr>
        <p:txBody>
          <a:bodyPr/>
          <a:lstStyle/>
          <a:p>
            <a:pPr algn="r" rtl="1" eaLnBrk="1" hangingPunct="1">
              <a:buSzPct val="100000"/>
            </a:pPr>
            <a:endParaRPr lang="ar-EG" sz="2800" b="1" dirty="0" smtClean="0">
              <a:sym typeface="Calibri" pitchFamily="34" charset="0"/>
            </a:endParaRPr>
          </a:p>
          <a:p>
            <a:pPr algn="r" rtl="1" eaLnBrk="1" hangingPunct="1">
              <a:buSzPct val="100000"/>
            </a:pPr>
            <a:r>
              <a:rPr lang="ar-EG" sz="2800" b="1" dirty="0" smtClean="0">
                <a:sym typeface="Calibri" pitchFamily="34" charset="0"/>
              </a:rPr>
              <a:t>مشاركة الخبرات </a:t>
            </a:r>
          </a:p>
          <a:p>
            <a:pPr algn="r" rtl="1" eaLnBrk="1" hangingPunct="1">
              <a:buSzPct val="100000"/>
            </a:pPr>
            <a:endParaRPr lang="ar-EG" sz="2800" b="1" dirty="0" smtClean="0">
              <a:sym typeface="Calibri" pitchFamily="34" charset="0"/>
            </a:endParaRPr>
          </a:p>
          <a:p>
            <a:pPr algn="r" rtl="1" eaLnBrk="1" hangingPunct="1">
              <a:buFontTx/>
              <a:buChar char="•"/>
            </a:pPr>
            <a:r>
              <a:rPr lang="ar-EG" sz="2800" dirty="0" smtClean="0">
                <a:sym typeface="Calibri" pitchFamily="34" charset="0"/>
              </a:rPr>
              <a:t>ماذا الذي يحدث في مؤتمرات الحالة التي تحضرها؟ </a:t>
            </a:r>
          </a:p>
          <a:p>
            <a:pPr algn="r" rtl="1" eaLnBrk="1" hangingPunct="1">
              <a:buFontTx/>
              <a:buChar char="•"/>
            </a:pPr>
            <a:r>
              <a:rPr lang="ar-EG" sz="2800" dirty="0" smtClean="0">
                <a:sym typeface="Calibri" pitchFamily="34" charset="0"/>
              </a:rPr>
              <a:t>ما هي الحالات التي تتم مناقشتها؟ </a:t>
            </a:r>
          </a:p>
          <a:p>
            <a:pPr algn="r" rtl="1" eaLnBrk="1" hangingPunct="1">
              <a:buFontTx/>
              <a:buChar char="•"/>
            </a:pPr>
            <a:r>
              <a:rPr lang="ar-EG" sz="2800" dirty="0" smtClean="0">
                <a:sym typeface="Calibri" pitchFamily="34" charset="0"/>
              </a:rPr>
              <a:t>كيف تتم إدارتها؟ </a:t>
            </a:r>
          </a:p>
          <a:p>
            <a:pPr algn="r" rtl="1" eaLnBrk="1" hangingPunct="1">
              <a:buFontTx/>
              <a:buChar char="•"/>
            </a:pPr>
            <a:r>
              <a:rPr lang="ar-EG" sz="2800" dirty="0" smtClean="0">
                <a:sym typeface="Calibri" pitchFamily="34" charset="0"/>
              </a:rPr>
              <a:t>ما الذي تراه يمثل "ممارسة فضلى" من وجهة نظرك؟</a:t>
            </a:r>
          </a:p>
        </p:txBody>
      </p:sp>
    </p:spTree>
    <p:extLst>
      <p:ext uri="{BB962C8B-B14F-4D97-AF65-F5344CB8AC3E}">
        <p14:creationId xmlns:p14="http://schemas.microsoft.com/office/powerpoint/2010/main" val="38885528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74923" y="836613"/>
            <a:ext cx="7646939" cy="720725"/>
          </a:xfrm>
        </p:spPr>
        <p:txBody>
          <a:bodyPr/>
          <a:lstStyle/>
          <a:p>
            <a:pPr algn="r" rtl="1" eaLnBrk="1" hangingPunct="1">
              <a:buSzPct val="100000"/>
            </a:pPr>
            <a:r>
              <a:rPr lang="ar-EG" b="1" dirty="0" smtClean="0">
                <a:solidFill>
                  <a:srgbClr val="000000"/>
                </a:solidFill>
                <a:sym typeface="Calibri" pitchFamily="34" charset="0"/>
              </a:rPr>
              <a:t>الممارسات الفضلى لمؤتمرات الحالة</a:t>
            </a:r>
          </a:p>
        </p:txBody>
      </p:sp>
      <p:sp>
        <p:nvSpPr>
          <p:cNvPr id="3" name="Content Placeholder 2"/>
          <p:cNvSpPr>
            <a:spLocks noGrp="1"/>
          </p:cNvSpPr>
          <p:nvPr>
            <p:ph idx="1"/>
          </p:nvPr>
        </p:nvSpPr>
        <p:spPr>
          <a:xfrm>
            <a:off x="324223" y="1844675"/>
            <a:ext cx="8497639" cy="4392613"/>
          </a:xfrm>
        </p:spPr>
        <p:txBody>
          <a:bodyPr/>
          <a:lstStyle/>
          <a:p>
            <a:pPr algn="r" rtl="1" eaLnBrk="1" hangingPunct="1">
              <a:buFontTx/>
              <a:buChar char="•"/>
            </a:pPr>
            <a:r>
              <a:rPr lang="ar-EG" b="1" dirty="0" smtClean="0">
                <a:solidFill>
                  <a:srgbClr val="000000"/>
                </a:solidFill>
                <a:sym typeface="Calibri" pitchFamily="34" charset="0"/>
              </a:rPr>
              <a:t>تدريب</a:t>
            </a:r>
            <a:r>
              <a:rPr lang="ar-EG" dirty="0" smtClean="0">
                <a:solidFill>
                  <a:srgbClr val="000000"/>
                </a:solidFill>
                <a:sym typeface="Calibri" pitchFamily="34" charset="0"/>
              </a:rPr>
              <a:t> المشاركين الذين </a:t>
            </a:r>
            <a:r>
              <a:rPr lang="ar-EG" b="1" dirty="0" smtClean="0">
                <a:solidFill>
                  <a:srgbClr val="000000"/>
                </a:solidFill>
                <a:sym typeface="Calibri" pitchFamily="34" charset="0"/>
              </a:rPr>
              <a:t>يحضرون</a:t>
            </a:r>
            <a:r>
              <a:rPr lang="ar-EG" dirty="0" smtClean="0">
                <a:solidFill>
                  <a:srgbClr val="000000"/>
                </a:solidFill>
                <a:sym typeface="Calibri" pitchFamily="34" charset="0"/>
              </a:rPr>
              <a:t> </a:t>
            </a:r>
            <a:r>
              <a:rPr lang="ar-EG" dirty="0" smtClean="0">
                <a:sym typeface="Calibri" pitchFamily="34" charset="0"/>
              </a:rPr>
              <a:t>بموجب دعوة فقط</a:t>
            </a:r>
          </a:p>
          <a:p>
            <a:pPr algn="r" rtl="1" eaLnBrk="1" hangingPunct="1">
              <a:buFontTx/>
              <a:buChar char="•"/>
            </a:pPr>
            <a:r>
              <a:rPr lang="ar-EG" dirty="0" smtClean="0">
                <a:solidFill>
                  <a:srgbClr val="000000"/>
                </a:solidFill>
                <a:sym typeface="Calibri" pitchFamily="34" charset="0"/>
              </a:rPr>
              <a:t>تحكمها </a:t>
            </a:r>
            <a:r>
              <a:rPr lang="ar-EG" b="1" dirty="0" smtClean="0">
                <a:solidFill>
                  <a:srgbClr val="000000"/>
                </a:solidFill>
                <a:sym typeface="Calibri" pitchFamily="34" charset="0"/>
              </a:rPr>
              <a:t>إجراءات واضحة</a:t>
            </a:r>
            <a:r>
              <a:rPr lang="ar-EG" dirty="0" smtClean="0">
                <a:solidFill>
                  <a:srgbClr val="000000"/>
                </a:solidFill>
                <a:sym typeface="Calibri" pitchFamily="34" charset="0"/>
              </a:rPr>
              <a:t> فيما يتعلق بـ: الحالات التي ستتم مناقشتها وأدوار مختلف الجهات الفاعلة المعنية </a:t>
            </a:r>
            <a:r>
              <a:rPr lang="ar-EG" dirty="0" smtClean="0">
                <a:sym typeface="Calibri" pitchFamily="34" charset="0"/>
              </a:rPr>
              <a:t>والسرية </a:t>
            </a:r>
            <a:r>
              <a:rPr lang="ar-EG" dirty="0" smtClean="0">
                <a:solidFill>
                  <a:srgbClr val="000000"/>
                </a:solidFill>
                <a:sym typeface="Calibri" pitchFamily="34" charset="0"/>
              </a:rPr>
              <a:t>وما إلى ذلك. </a:t>
            </a:r>
          </a:p>
          <a:p>
            <a:pPr algn="r" rtl="1" eaLnBrk="1" hangingPunct="1">
              <a:buFontTx/>
              <a:buChar char="•"/>
            </a:pPr>
            <a:r>
              <a:rPr lang="ar-EG" b="1" dirty="0" smtClean="0">
                <a:solidFill>
                  <a:srgbClr val="000000"/>
                </a:solidFill>
                <a:sym typeface="Calibri" pitchFamily="34" charset="0"/>
              </a:rPr>
              <a:t>رئيس</a:t>
            </a:r>
            <a:r>
              <a:rPr lang="ar-EG" dirty="0" smtClean="0">
                <a:solidFill>
                  <a:srgbClr val="000000"/>
                </a:solidFill>
                <a:sym typeface="Calibri" pitchFamily="34" charset="0"/>
              </a:rPr>
              <a:t> مستقل ورسمي يدير المناقشة وأية خلافات</a:t>
            </a:r>
            <a:r>
              <a:rPr lang="ar-EG" dirty="0" smtClean="0">
                <a:solidFill>
                  <a:srgbClr val="FF0000"/>
                </a:solidFill>
                <a:sym typeface="Calibri" pitchFamily="34" charset="0"/>
              </a:rPr>
              <a:t>.</a:t>
            </a:r>
            <a:r>
              <a:rPr lang="ar-EG"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الاجتماع في أوقات </a:t>
            </a:r>
            <a:r>
              <a:rPr lang="ar-EG" b="1" dirty="0" smtClean="0">
                <a:solidFill>
                  <a:srgbClr val="000000"/>
                </a:solidFill>
                <a:sym typeface="Calibri" pitchFamily="34" charset="0"/>
              </a:rPr>
              <a:t>منتظمة</a:t>
            </a:r>
            <a:r>
              <a:rPr lang="ar-EG" dirty="0" smtClean="0">
                <a:solidFill>
                  <a:srgbClr val="000000"/>
                </a:solidFill>
                <a:sym typeface="Calibri" pitchFamily="34" charset="0"/>
              </a:rPr>
              <a:t>/لفترات محددة</a:t>
            </a:r>
          </a:p>
          <a:p>
            <a:pPr algn="r" rtl="1" eaLnBrk="1" hangingPunct="1">
              <a:buFontTx/>
              <a:buChar char="•"/>
            </a:pPr>
            <a:r>
              <a:rPr lang="ar-EG" dirty="0" smtClean="0">
                <a:sym typeface="Calibri" pitchFamily="34" charset="0"/>
              </a:rPr>
              <a:t>تسجيل </a:t>
            </a:r>
            <a:r>
              <a:rPr lang="ar-EG" b="1" dirty="0" smtClean="0">
                <a:sym typeface="Calibri" pitchFamily="34" charset="0"/>
              </a:rPr>
              <a:t>محضر الاجتماع </a:t>
            </a:r>
            <a:r>
              <a:rPr lang="ar-EG" dirty="0" smtClean="0">
                <a:sym typeface="Calibri" pitchFamily="34" charset="0"/>
              </a:rPr>
              <a:t>ومشاركته للمتابعة </a:t>
            </a:r>
          </a:p>
          <a:p>
            <a:pPr algn="r" rtl="1" eaLnBrk="1" hangingPunct="1">
              <a:buFontTx/>
              <a:buChar char="•"/>
            </a:pPr>
            <a:r>
              <a:rPr lang="ar-EG" dirty="0" smtClean="0">
                <a:sym typeface="Calibri" pitchFamily="34" charset="0"/>
              </a:rPr>
              <a:t>مشاركة المعلومات فقط على أساس </a:t>
            </a:r>
            <a:r>
              <a:rPr lang="ar-EG" b="1" dirty="0" smtClean="0">
                <a:sym typeface="Calibri" pitchFamily="34" charset="0"/>
              </a:rPr>
              <a:t>الحاجة إلى المعرفة</a:t>
            </a:r>
            <a:r>
              <a:rPr lang="ar-EG" dirty="0" smtClean="0">
                <a:sym typeface="Calibri" pitchFamily="34" charset="0"/>
              </a:rPr>
              <a:t>. </a:t>
            </a:r>
          </a:p>
          <a:p>
            <a:pPr algn="r" rtl="1" eaLnBrk="1" hangingPunct="1">
              <a:buFontTx/>
              <a:buChar char="•"/>
            </a:pPr>
            <a:r>
              <a:rPr lang="ar-EG" dirty="0" smtClean="0">
                <a:sym typeface="Calibri" pitchFamily="34" charset="0"/>
              </a:rPr>
              <a:t>تزويد </a:t>
            </a:r>
            <a:r>
              <a:rPr lang="ar-EG" b="1" dirty="0" smtClean="0">
                <a:sym typeface="Calibri" pitchFamily="34" charset="0"/>
              </a:rPr>
              <a:t>الطفل/الأسرة</a:t>
            </a:r>
            <a:r>
              <a:rPr lang="ar-EG" dirty="0" smtClean="0">
                <a:sym typeface="Calibri" pitchFamily="34" charset="0"/>
              </a:rPr>
              <a:t> بتعقيبات (في حالة عدم حضورهم) </a:t>
            </a:r>
          </a:p>
          <a:p>
            <a:pPr algn="r" rtl="1" eaLnBrk="1" hangingPunct="1">
              <a:buFontTx/>
              <a:buChar char="•"/>
            </a:pPr>
            <a:r>
              <a:rPr lang="ar-EG" dirty="0" smtClean="0">
                <a:sym typeface="Calibri" pitchFamily="34" charset="0"/>
              </a:rPr>
              <a:t>يجب أن تكون أية مشاركات من قبل الأطفال والأسر بالإضافة إلى الجهات الفاعلة الأخرى مفيدة ومُدارة على نحو جيد </a:t>
            </a:r>
            <a:r>
              <a:rPr lang="ar-EG" b="1" dirty="0" smtClean="0">
                <a:sym typeface="Calibri" pitchFamily="34" charset="0"/>
              </a:rPr>
              <a:t>وآمنة.</a:t>
            </a:r>
          </a:p>
        </p:txBody>
      </p:sp>
    </p:spTree>
    <p:extLst>
      <p:ext uri="{BB962C8B-B14F-4D97-AF65-F5344CB8AC3E}">
        <p14:creationId xmlns:p14="http://schemas.microsoft.com/office/powerpoint/2010/main" val="39029634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50825" y="836613"/>
            <a:ext cx="8569325" cy="4392612"/>
          </a:xfrm>
        </p:spPr>
        <p:txBody>
          <a:bodyPr/>
          <a:lstStyle/>
          <a:p>
            <a:pPr marL="0" indent="0" algn="r" rtl="1" eaLnBrk="1" hangingPunct="1">
              <a:buSzPct val="100000"/>
            </a:pPr>
            <a:r>
              <a:rPr lang="ar-EG" b="1" u="sng" dirty="0" smtClean="0">
                <a:solidFill>
                  <a:srgbClr val="000000"/>
                </a:solidFill>
                <a:sym typeface="Calibri" pitchFamily="34" charset="0"/>
              </a:rPr>
              <a:t>دراسة حالة بشأن مشاركة المعلومات</a:t>
            </a:r>
          </a:p>
          <a:p>
            <a:pPr marL="0" indent="0" algn="r" rtl="1" eaLnBrk="1" hangingPunct="1">
              <a:buSzPct val="100000"/>
            </a:pPr>
            <a:r>
              <a:rPr lang="ar-EG" dirty="0" smtClean="0">
                <a:solidFill>
                  <a:srgbClr val="000000"/>
                </a:solidFill>
                <a:sym typeface="Calibri" pitchFamily="34" charset="0"/>
              </a:rPr>
              <a:t>جين ملتحقة حديثًا بالعمل في مجال إدارة الحالات. طُلب من جين عمل عرض تقديمي عن حالة قامت بمعالجتها في الاجتماع التنسيقي لإظهار إجادة وكالتها لإدارة الحالات. قامت جين بوصف حالة طفل تم الاعتداء عليه جنسيًا. وقد تم التعرف على الطفل في المكان المعني بحماية الأطفال في المدينة التي تعمل بها. ووصفت جين بالضبط ما فعلوه لمساعدة هذه الحالة. </a:t>
            </a:r>
          </a:p>
          <a:p>
            <a:pPr marL="0" indent="0" algn="r" rtl="1" eaLnBrk="1" hangingPunct="1">
              <a:buSzPct val="100000"/>
            </a:pPr>
            <a:endParaRPr lang="ar-EG" dirty="0" smtClean="0">
              <a:solidFill>
                <a:srgbClr val="000000"/>
              </a:solidFill>
              <a:sym typeface="Calibri" pitchFamily="34" charset="0"/>
            </a:endParaRPr>
          </a:p>
          <a:p>
            <a:pPr marL="0" indent="0" algn="r" rtl="1" eaLnBrk="1" hangingPunct="1">
              <a:buSzPct val="100000"/>
            </a:pPr>
            <a:r>
              <a:rPr lang="ar-EG" dirty="0" smtClean="0">
                <a:solidFill>
                  <a:srgbClr val="000000"/>
                </a:solidFill>
                <a:sym typeface="Calibri" pitchFamily="34" charset="0"/>
              </a:rPr>
              <a:t>في اليوم التالي، ذهب موظف من إحدى المنظمات في الاجتماع لرؤية ما إذا كان بالإمكان العثور على الطفل حتى تتمكن المنظمة التي يمثلها من مساعدته. وقد سأل الموظفين المتواجدين في مكان رعاية الأطفال عن الحالة وعرض عليه أحدهم اصطحابه لمقابلة العائلة. استخدم الموظف نموذج التقييم الخاص بمنظمته لتوثيق احتياجات الطفل لرؤية ما تستطيع منظمته المساعدة بشأنه. </a:t>
            </a:r>
          </a:p>
        </p:txBody>
      </p:sp>
    </p:spTree>
    <p:extLst>
      <p:ext uri="{BB962C8B-B14F-4D97-AF65-F5344CB8AC3E}">
        <p14:creationId xmlns:p14="http://schemas.microsoft.com/office/powerpoint/2010/main" val="2007831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25603" name="Content Placeholder 2"/>
          <p:cNvSpPr>
            <a:spLocks noGrp="1"/>
          </p:cNvSpPr>
          <p:nvPr>
            <p:ph idx="1"/>
          </p:nvPr>
        </p:nvSpPr>
        <p:spPr>
          <a:xfrm>
            <a:off x="106983" y="1700213"/>
            <a:ext cx="8713788" cy="4392612"/>
          </a:xfrm>
        </p:spPr>
        <p:txBody>
          <a:bodyPr/>
          <a:lstStyle/>
          <a:p>
            <a:pPr algn="r" rtl="1" eaLnBrk="1" hangingPunct="1">
              <a:buFontTx/>
              <a:buChar char="•"/>
            </a:pPr>
            <a:endParaRPr lang="ar-EG" dirty="0" smtClean="0">
              <a:sym typeface="Calibri" pitchFamily="34" charset="0"/>
            </a:endParaRPr>
          </a:p>
          <a:p>
            <a:pPr marL="0" indent="0" algn="r" rtl="1" eaLnBrk="1" hangingPunct="1">
              <a:buSzPct val="100000"/>
            </a:pPr>
            <a:r>
              <a:rPr lang="ar-EG" dirty="0" smtClean="0">
                <a:sym typeface="Calibri" pitchFamily="34" charset="0"/>
              </a:rPr>
              <a:t>ينبغي أن يشارك الطفل والأسرة </a:t>
            </a:r>
            <a:r>
              <a:rPr lang="ar-EG" b="1" dirty="0" smtClean="0">
                <a:sym typeface="Calibri" pitchFamily="34" charset="0"/>
              </a:rPr>
              <a:t>مشاركة كاملة </a:t>
            </a:r>
            <a:r>
              <a:rPr lang="ar-EG" dirty="0" smtClean="0">
                <a:sym typeface="Calibri" pitchFamily="34" charset="0"/>
              </a:rPr>
              <a:t>في وضع الخطة من خلال اجتماعات تخطيط الحالة: </a:t>
            </a:r>
          </a:p>
          <a:p>
            <a:pPr algn="r" rtl="1" eaLnBrk="1" hangingPunct="1">
              <a:buFontTx/>
              <a:buChar char="•"/>
            </a:pPr>
            <a:r>
              <a:rPr lang="ar-EG" dirty="0" smtClean="0">
                <a:sym typeface="Calibri" pitchFamily="34" charset="0"/>
              </a:rPr>
              <a:t>احرص على تهيئتهم </a:t>
            </a:r>
            <a:r>
              <a:rPr lang="ar-EG" b="1" dirty="0" smtClean="0">
                <a:sym typeface="Calibri" pitchFamily="34" charset="0"/>
              </a:rPr>
              <a:t>للاجتماع</a:t>
            </a:r>
            <a:r>
              <a:rPr lang="ar-EG" dirty="0" smtClean="0">
                <a:sym typeface="Calibri" pitchFamily="34" charset="0"/>
              </a:rPr>
              <a:t> وتزويدهم بالمعلومات والخيارات ولكن تجنب تقديم المشورة، وقدم لهم نسخة من الخطة إن كان ذلك مناسبًا. </a:t>
            </a:r>
          </a:p>
          <a:p>
            <a:pPr algn="r" rtl="1" eaLnBrk="1" hangingPunct="1">
              <a:buFontTx/>
              <a:buChar char="•"/>
            </a:pPr>
            <a:r>
              <a:rPr lang="ar-EG" dirty="0" smtClean="0">
                <a:sym typeface="Calibri" pitchFamily="34" charset="0"/>
              </a:rPr>
              <a:t>يمكن إشراك جهات فاعلة أخرى إذا كان ذلك </a:t>
            </a:r>
            <a:r>
              <a:rPr lang="ar-EG" b="1" dirty="0" smtClean="0">
                <a:sym typeface="Calibri" pitchFamily="34" charset="0"/>
              </a:rPr>
              <a:t>مناسبًا.</a:t>
            </a:r>
          </a:p>
          <a:p>
            <a:pPr algn="r" rtl="1" eaLnBrk="1" hangingPunct="1">
              <a:buSzPct val="100000"/>
            </a:pPr>
            <a:endParaRPr lang="ar-EG" b="1" dirty="0" smtClean="0">
              <a:sym typeface="Calibri" pitchFamily="34" charset="0"/>
            </a:endParaRPr>
          </a:p>
          <a:p>
            <a:pPr marL="0" indent="0" algn="r" rtl="1" eaLnBrk="1" hangingPunct="1">
              <a:buSzPct val="100000"/>
            </a:pPr>
            <a:r>
              <a:rPr lang="ar-EG" b="1" dirty="0" smtClean="0">
                <a:sym typeface="Calibri" pitchFamily="34" charset="0"/>
              </a:rPr>
              <a:t>مؤتمرات الحالة: </a:t>
            </a:r>
            <a:r>
              <a:rPr lang="ar-EG" dirty="0" smtClean="0">
                <a:sym typeface="Calibri" pitchFamily="34" charset="0"/>
              </a:rPr>
              <a:t>هي اجتماعات تخطيط رسمية للحالات المعقدة التي تشارك فيها جهات فاعلة أخرى والأطفال والأسر في بعض الأحيان.</a:t>
            </a:r>
          </a:p>
          <a:p>
            <a:pPr algn="r" rtl="1" eaLnBrk="1" hangingPunct="1">
              <a:buFontTx/>
              <a:buChar char="•"/>
            </a:pPr>
            <a:r>
              <a:rPr lang="ar-EG" dirty="0" smtClean="0">
                <a:sym typeface="Calibri" pitchFamily="34" charset="0"/>
              </a:rPr>
              <a:t>ينبغي إدارة مؤتمرات الحالات وفقًا </a:t>
            </a:r>
            <a:r>
              <a:rPr lang="ar-EG" b="1" dirty="0" smtClean="0">
                <a:sym typeface="Calibri" pitchFamily="34" charset="0"/>
              </a:rPr>
              <a:t>لأفضل الممارسات</a:t>
            </a:r>
            <a:r>
              <a:rPr lang="ar-EG" dirty="0" smtClean="0">
                <a:sym typeface="Calibri" pitchFamily="34" charset="0"/>
              </a:rPr>
              <a:t>. </a:t>
            </a:r>
          </a:p>
        </p:txBody>
      </p:sp>
    </p:spTree>
    <p:extLst>
      <p:ext uri="{BB962C8B-B14F-4D97-AF65-F5344CB8AC3E}">
        <p14:creationId xmlns:p14="http://schemas.microsoft.com/office/powerpoint/2010/main" val="16086092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44699" y="692150"/>
            <a:ext cx="7777163" cy="720725"/>
          </a:xfrm>
        </p:spPr>
        <p:txBody>
          <a:bodyPr/>
          <a:lstStyle/>
          <a:p>
            <a:pPr algn="r" rtl="1" eaLnBrk="1" hangingPunct="1">
              <a:buSzPct val="100000"/>
            </a:pPr>
            <a:r>
              <a:rPr lang="ar-EG" b="1" smtClean="0">
                <a:solidFill>
                  <a:schemeClr val="tx1"/>
                </a:solidFill>
                <a:sym typeface="Calibri" pitchFamily="34" charset="0"/>
              </a:rPr>
              <a:t>هدف الوحدة ونتائج التعلم</a:t>
            </a:r>
          </a:p>
        </p:txBody>
      </p:sp>
      <p:sp>
        <p:nvSpPr>
          <p:cNvPr id="4099" name="Content Placeholder 2"/>
          <p:cNvSpPr>
            <a:spLocks noGrp="1"/>
          </p:cNvSpPr>
          <p:nvPr>
            <p:ph idx="1"/>
          </p:nvPr>
        </p:nvSpPr>
        <p:spPr>
          <a:xfrm>
            <a:off x="179512" y="1628775"/>
            <a:ext cx="8642350" cy="4392613"/>
          </a:xfrm>
        </p:spPr>
        <p:txBody>
          <a:bodyPr/>
          <a:lstStyle/>
          <a:p>
            <a:pPr marL="1440000" indent="-1440000" algn="r" rtl="1" eaLnBrk="1" hangingPunct="1">
              <a:buSzPct val="100000"/>
            </a:pPr>
            <a:r>
              <a:rPr lang="ar-EG" b="1" dirty="0" smtClean="0">
                <a:sym typeface="Calibri" pitchFamily="34" charset="0"/>
              </a:rPr>
              <a:t>هدف الوحدة: </a:t>
            </a:r>
            <a:r>
              <a:rPr lang="ar-EG" dirty="0" smtClean="0">
                <a:sym typeface="Calibri" pitchFamily="34" charset="0"/>
              </a:rPr>
              <a:t>تعزيز قدرة المشاركين على وضع خطة حالة خاصة بالأطفال والأسر وبالتعاون معهم وفقاً للمبادئ التوجيهية.</a:t>
            </a:r>
          </a:p>
          <a:p>
            <a:pPr algn="r" rtl="1" eaLnBrk="1" hangingPunct="1">
              <a:buSzPct val="100000"/>
            </a:pPr>
            <a:endParaRPr lang="ar-EG" dirty="0" smtClean="0">
              <a:sym typeface="Calibri" pitchFamily="34" charset="0"/>
            </a:endParaRPr>
          </a:p>
          <a:p>
            <a:pPr algn="r" rtl="1" eaLnBrk="1" hangingPunct="1">
              <a:buSzPct val="100000"/>
            </a:pPr>
            <a:r>
              <a:rPr lang="ar-EG" b="1" dirty="0" smtClean="0">
                <a:sym typeface="Calibri" pitchFamily="34" charset="0"/>
              </a:rPr>
              <a:t>نتائج التعلم:</a:t>
            </a:r>
          </a:p>
          <a:p>
            <a:pPr algn="r" rtl="1" eaLnBrk="1" hangingPunct="1">
              <a:buFontTx/>
              <a:buChar char="•"/>
            </a:pPr>
            <a:r>
              <a:rPr lang="ar-EG" dirty="0" smtClean="0">
                <a:sym typeface="Calibri" pitchFamily="34" charset="0"/>
              </a:rPr>
              <a:t>معرفة المقصود بتخطيط الحالة وفقًا للمبادئ التوجيهية.</a:t>
            </a:r>
          </a:p>
          <a:p>
            <a:pPr algn="r" rtl="1" eaLnBrk="1" hangingPunct="1">
              <a:buFontTx/>
              <a:buChar char="•"/>
            </a:pPr>
            <a:r>
              <a:rPr lang="ar-EG" dirty="0" smtClean="0">
                <a:sym typeface="Calibri" pitchFamily="34" charset="0"/>
              </a:rPr>
              <a:t>وضع خطة حالة بناءً على المعلومات التي يتم تحليلها.</a:t>
            </a:r>
          </a:p>
          <a:p>
            <a:pPr algn="r" rtl="1" eaLnBrk="1" hangingPunct="1">
              <a:buFontTx/>
              <a:buChar char="•"/>
            </a:pPr>
            <a:r>
              <a:rPr lang="ar-EG" dirty="0" smtClean="0">
                <a:sym typeface="Calibri" pitchFamily="34" charset="0"/>
              </a:rPr>
              <a:t>معرفة أفضل ممارسات تخطيط الحالة وفقاً للمبادئ التوجيهية.</a:t>
            </a:r>
          </a:p>
          <a:p>
            <a:pPr algn="r" rtl="1" eaLnBrk="1" hangingPunct="1">
              <a:buFontTx/>
              <a:buChar char="•"/>
            </a:pPr>
            <a:r>
              <a:rPr lang="ar-EG" dirty="0" smtClean="0">
                <a:sym typeface="Calibri" pitchFamily="34" charset="0"/>
              </a:rPr>
              <a:t>وضع خطة حالة بمشاركة الطفل وأسرته.</a:t>
            </a:r>
          </a:p>
          <a:p>
            <a:pPr algn="r" rtl="1" eaLnBrk="1" hangingPunct="1">
              <a:buFontTx/>
              <a:buChar char="•"/>
            </a:pPr>
            <a:r>
              <a:rPr lang="ar-EG" dirty="0" smtClean="0">
                <a:sym typeface="Calibri" pitchFamily="34" charset="0"/>
              </a:rPr>
              <a:t>وصف مؤتمرات الحالة.</a:t>
            </a:r>
          </a:p>
        </p:txBody>
      </p:sp>
    </p:spTree>
    <p:extLst>
      <p:ext uri="{BB962C8B-B14F-4D97-AF65-F5344CB8AC3E}">
        <p14:creationId xmlns:p14="http://schemas.microsoft.com/office/powerpoint/2010/main" val="26628785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317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06483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116012" y="692150"/>
            <a:ext cx="7712989" cy="720725"/>
          </a:xfrm>
        </p:spPr>
        <p:txBody>
          <a:bodyPr/>
          <a:lstStyle/>
          <a:p>
            <a:pPr algn="r" rtl="1" eaLnBrk="1" hangingPunct="1">
              <a:buSzPct val="100000"/>
            </a:pPr>
            <a:r>
              <a:rPr lang="ar-EG" b="1" smtClean="0">
                <a:solidFill>
                  <a:schemeClr val="tx1"/>
                </a:solidFill>
                <a:sym typeface="Calibri" pitchFamily="34" charset="0"/>
              </a:rPr>
              <a:t>هدف الوحدة و نتائج التعلم</a:t>
            </a:r>
          </a:p>
        </p:txBody>
      </p:sp>
      <p:sp>
        <p:nvSpPr>
          <p:cNvPr id="4099" name="Content Placeholder 2"/>
          <p:cNvSpPr>
            <a:spLocks noGrp="1"/>
          </p:cNvSpPr>
          <p:nvPr>
            <p:ph idx="1"/>
          </p:nvPr>
        </p:nvSpPr>
        <p:spPr>
          <a:xfrm>
            <a:off x="250825" y="1628775"/>
            <a:ext cx="8571037" cy="4392613"/>
          </a:xfrm>
        </p:spPr>
        <p:txBody>
          <a:bodyPr/>
          <a:lstStyle/>
          <a:p>
            <a:pPr marL="1440000" indent="-1440000" algn="r" rtl="1" eaLnBrk="1" hangingPunct="1">
              <a:buSzPct val="100000"/>
            </a:pPr>
            <a:r>
              <a:rPr lang="ar-EG" b="1" dirty="0" smtClean="0">
                <a:sym typeface="Calibri" pitchFamily="34" charset="0"/>
              </a:rPr>
              <a:t>هدف الوحدة: </a:t>
            </a:r>
            <a:r>
              <a:rPr lang="ar-EG" dirty="0" smtClean="0">
                <a:sym typeface="Calibri" pitchFamily="34" charset="0"/>
              </a:rPr>
              <a:t>تعزيز قدرة المشاركين على وضع خطة حالة خاصة بالأطفال والأسر بالتعاون معهم ووفقاً للمبادئ التوجيهية.</a:t>
            </a:r>
          </a:p>
          <a:p>
            <a:pPr algn="r" rtl="1" eaLnBrk="1" hangingPunct="1">
              <a:buSzPct val="100000"/>
            </a:pPr>
            <a:endParaRPr lang="ar-EG" dirty="0" smtClean="0">
              <a:sym typeface="Calibri" pitchFamily="34" charset="0"/>
            </a:endParaRPr>
          </a:p>
          <a:p>
            <a:pPr algn="r" rtl="1" eaLnBrk="1" hangingPunct="1">
              <a:buSzPct val="100000"/>
            </a:pPr>
            <a:r>
              <a:rPr lang="ar-EG" b="1" dirty="0" smtClean="0">
                <a:sym typeface="Calibri" pitchFamily="34" charset="0"/>
              </a:rPr>
              <a:t>نتائج التعلم:</a:t>
            </a:r>
          </a:p>
          <a:p>
            <a:pPr algn="r" rtl="1" eaLnBrk="1" hangingPunct="1">
              <a:buFontTx/>
              <a:buChar char="•"/>
            </a:pPr>
            <a:r>
              <a:rPr lang="ar-EG" dirty="0" smtClean="0">
                <a:sym typeface="Calibri" pitchFamily="34" charset="0"/>
              </a:rPr>
              <a:t>معرفة المقصود بتخطيط الحالة وفقًا للمبادئ التوجيهية.</a:t>
            </a:r>
          </a:p>
          <a:p>
            <a:pPr algn="r" rtl="1" eaLnBrk="1" hangingPunct="1">
              <a:buFontTx/>
              <a:buChar char="•"/>
            </a:pPr>
            <a:r>
              <a:rPr lang="ar-EG" dirty="0" smtClean="0">
                <a:sym typeface="Calibri" pitchFamily="34" charset="0"/>
              </a:rPr>
              <a:t>وضع خطة حالة بناءً على المعلومات التي يتم تحليلها.</a:t>
            </a:r>
          </a:p>
          <a:p>
            <a:pPr algn="r" rtl="1" eaLnBrk="1" hangingPunct="1">
              <a:buFontTx/>
              <a:buChar char="•"/>
            </a:pPr>
            <a:r>
              <a:rPr lang="ar-EG" dirty="0" smtClean="0">
                <a:sym typeface="Calibri" pitchFamily="34" charset="0"/>
              </a:rPr>
              <a:t>معرفة الممارسات الفضلى لتخطيط الحالة وفقاً للمبادئ التوجيهية.</a:t>
            </a:r>
          </a:p>
          <a:p>
            <a:pPr algn="r" rtl="1" eaLnBrk="1" hangingPunct="1">
              <a:buFontTx/>
              <a:buChar char="•"/>
            </a:pPr>
            <a:r>
              <a:rPr lang="ar-EG" dirty="0" smtClean="0">
                <a:sym typeface="Calibri" pitchFamily="34" charset="0"/>
              </a:rPr>
              <a:t>وضع خطة حالة بمشاركة الطفل وأسرته.</a:t>
            </a:r>
          </a:p>
          <a:p>
            <a:pPr algn="r" rtl="1" eaLnBrk="1" hangingPunct="1">
              <a:buFontTx/>
              <a:buChar char="•"/>
            </a:pPr>
            <a:r>
              <a:rPr lang="ar-EG" dirty="0" smtClean="0">
                <a:sym typeface="Calibri" pitchFamily="34" charset="0"/>
              </a:rPr>
              <a:t>وصف مؤتمرات الحالة.</a:t>
            </a:r>
          </a:p>
        </p:txBody>
      </p:sp>
    </p:spTree>
    <p:extLst>
      <p:ext uri="{BB962C8B-B14F-4D97-AF65-F5344CB8AC3E}">
        <p14:creationId xmlns:p14="http://schemas.microsoft.com/office/powerpoint/2010/main" val="16099447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smtClean="0">
                <a:solidFill>
                  <a:srgbClr val="000000"/>
                </a:solidFill>
                <a:sym typeface="Calibri" pitchFamily="34" charset="0"/>
              </a:rPr>
              <a:t>التمرين 1</a:t>
            </a:r>
          </a:p>
        </p:txBody>
      </p:sp>
      <p:sp>
        <p:nvSpPr>
          <p:cNvPr id="5123" name="Text Placeholder 2"/>
          <p:cNvSpPr>
            <a:spLocks noGrp="1"/>
          </p:cNvSpPr>
          <p:nvPr>
            <p:ph type="body" idx="1"/>
          </p:nvPr>
        </p:nvSpPr>
        <p:spPr/>
        <p:txBody>
          <a:bodyPr/>
          <a:lstStyle/>
          <a:p>
            <a:pPr algn="ctr" rtl="1" eaLnBrk="1" hangingPunct="1"/>
            <a:r>
              <a:rPr lang="ar-EG" sz="4000" b="1" dirty="0" smtClean="0">
                <a:solidFill>
                  <a:srgbClr val="000000"/>
                </a:solidFill>
                <a:sym typeface="Calibri" pitchFamily="34" charset="0"/>
              </a:rPr>
              <a:t>مقدمة</a:t>
            </a:r>
            <a:endParaRPr lang="ar-EG" sz="4000" b="1" dirty="0" smtClean="0">
              <a:solidFill>
                <a:srgbClr val="000000"/>
              </a:solidFill>
              <a:sym typeface="Calibri" pitchFamily="34" charset="0"/>
            </a:endParaRPr>
          </a:p>
        </p:txBody>
      </p:sp>
    </p:spTree>
    <p:extLst>
      <p:ext uri="{BB962C8B-B14F-4D97-AF65-F5344CB8AC3E}">
        <p14:creationId xmlns:p14="http://schemas.microsoft.com/office/powerpoint/2010/main" val="2680875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16012" y="836613"/>
            <a:ext cx="7712989" cy="720725"/>
          </a:xfrm>
        </p:spPr>
        <p:txBody>
          <a:bodyPr/>
          <a:lstStyle/>
          <a:p>
            <a:pPr algn="r" rtl="1" eaLnBrk="1" hangingPunct="1">
              <a:buSzPct val="100000"/>
            </a:pPr>
            <a:r>
              <a:rPr lang="ar-EG" b="1" smtClean="0">
                <a:solidFill>
                  <a:schemeClr val="tx1"/>
                </a:solidFill>
                <a:sym typeface="Calibri" pitchFamily="34" charset="0"/>
              </a:rPr>
              <a:t>ما هي خطة الحالة؟ </a:t>
            </a:r>
          </a:p>
        </p:txBody>
      </p:sp>
      <p:sp>
        <p:nvSpPr>
          <p:cNvPr id="2051" name="Rectangle 3"/>
          <p:cNvSpPr>
            <a:spLocks noGrp="1" noChangeArrowheads="1"/>
          </p:cNvSpPr>
          <p:nvPr>
            <p:ph type="body" idx="1"/>
          </p:nvPr>
        </p:nvSpPr>
        <p:spPr>
          <a:xfrm>
            <a:off x="250825" y="1700213"/>
            <a:ext cx="8571037" cy="4392612"/>
          </a:xfrm>
        </p:spPr>
        <p:txBody>
          <a:bodyPr/>
          <a:lstStyle/>
          <a:p>
            <a:pPr marL="0" indent="0" algn="r" rtl="1" eaLnBrk="1" hangingPunct="1"/>
            <a:r>
              <a:rPr lang="ar-EG" dirty="0" smtClean="0">
                <a:sym typeface="Calibri" pitchFamily="34" charset="0"/>
              </a:rPr>
              <a:t>وثيقة </a:t>
            </a:r>
            <a:r>
              <a:rPr lang="ar-EG" b="1" dirty="0" smtClean="0">
                <a:sym typeface="Calibri" pitchFamily="34" charset="0"/>
              </a:rPr>
              <a:t>مكتوبة</a:t>
            </a:r>
            <a:r>
              <a:rPr lang="ar-EG" dirty="0" smtClean="0">
                <a:sym typeface="Calibri" pitchFamily="34" charset="0"/>
              </a:rPr>
              <a:t> تسرد: </a:t>
            </a:r>
          </a:p>
          <a:p>
            <a:pPr marL="342000" indent="-342000" algn="r" rtl="1" eaLnBrk="1" hangingPunct="1">
              <a:buFontTx/>
              <a:buChar char="•"/>
            </a:pPr>
            <a:r>
              <a:rPr lang="ar-EG" b="1" dirty="0" smtClean="0">
                <a:sym typeface="Calibri" pitchFamily="34" charset="0"/>
              </a:rPr>
              <a:t>الاحتياجات</a:t>
            </a:r>
            <a:r>
              <a:rPr lang="ar-EG" dirty="0" smtClean="0">
                <a:sym typeface="Calibri" pitchFamily="34" charset="0"/>
              </a:rPr>
              <a:t> التي تم تحديدها في التقييم</a:t>
            </a:r>
          </a:p>
          <a:p>
            <a:pPr marL="342000" indent="-342000" algn="r" rtl="1" eaLnBrk="1" hangingPunct="1">
              <a:buFontTx/>
              <a:buChar char="•"/>
            </a:pPr>
            <a:r>
              <a:rPr lang="ar-EG" dirty="0" smtClean="0">
                <a:sym typeface="Calibri" pitchFamily="34" charset="0"/>
              </a:rPr>
              <a:t>ما يجب أن يحدث لتلبية الاحتياجات (</a:t>
            </a:r>
            <a:r>
              <a:rPr lang="ar-EG" b="1" dirty="0" smtClean="0">
                <a:sym typeface="Calibri" pitchFamily="34" charset="0"/>
              </a:rPr>
              <a:t>الغاية/النتيجة/الأهداف</a:t>
            </a:r>
            <a:r>
              <a:rPr lang="ar-EG" dirty="0" smtClean="0">
                <a:sym typeface="Calibri" pitchFamily="34" charset="0"/>
              </a:rPr>
              <a:t>)</a:t>
            </a:r>
          </a:p>
          <a:p>
            <a:pPr marL="342000" indent="-342000" algn="r" rtl="1" eaLnBrk="1" hangingPunct="1">
              <a:buFontTx/>
              <a:buChar char="•"/>
            </a:pPr>
            <a:r>
              <a:rPr lang="ar-EG" b="1" dirty="0" smtClean="0">
                <a:sym typeface="Calibri" pitchFamily="34" charset="0"/>
              </a:rPr>
              <a:t>الإجراءات</a:t>
            </a:r>
            <a:r>
              <a:rPr lang="ar-EG" dirty="0" smtClean="0">
                <a:sym typeface="Calibri" pitchFamily="34" charset="0"/>
              </a:rPr>
              <a:t> اللازمة لمعالجة الاحتياجات:</a:t>
            </a:r>
          </a:p>
          <a:p>
            <a:pPr lvl="1" algn="r" rtl="1" eaLnBrk="1" hangingPunct="1">
              <a:buFont typeface="Courier New" pitchFamily="49" charset="0"/>
              <a:buChar char="o"/>
            </a:pPr>
            <a:r>
              <a:rPr lang="ar-EG" dirty="0" smtClean="0">
                <a:sym typeface="Calibri" pitchFamily="34" charset="0"/>
              </a:rPr>
              <a:t>على المدى القصير والمتوسط ​​والطويل</a:t>
            </a:r>
          </a:p>
          <a:p>
            <a:pPr lvl="1" algn="r" rtl="1" eaLnBrk="1" hangingPunct="1">
              <a:buFont typeface="Courier New" pitchFamily="49" charset="0"/>
              <a:buChar char="o"/>
            </a:pPr>
            <a:r>
              <a:rPr lang="ar-EG" dirty="0" smtClean="0">
                <a:sym typeface="Calibri" pitchFamily="34" charset="0"/>
              </a:rPr>
              <a:t>بما في ذلك الدعم/الخدمات المباشرة أو الإحالات و/أو التدخلات المجتمعية. </a:t>
            </a:r>
          </a:p>
          <a:p>
            <a:pPr marL="342000" indent="-342000" algn="r" rtl="1" eaLnBrk="1" hangingPunct="1">
              <a:buFontTx/>
              <a:buChar char="•"/>
            </a:pPr>
            <a:r>
              <a:rPr lang="ar-EG" b="1" dirty="0" smtClean="0">
                <a:sym typeface="Calibri" pitchFamily="34" charset="0"/>
              </a:rPr>
              <a:t>من</a:t>
            </a:r>
            <a:r>
              <a:rPr lang="ar-EG" dirty="0" smtClean="0">
                <a:sym typeface="Calibri" pitchFamily="34" charset="0"/>
              </a:rPr>
              <a:t> يتوجب عليهم القيام بالإجراءات. </a:t>
            </a:r>
          </a:p>
          <a:p>
            <a:pPr marL="342000" indent="-342000" algn="r" rtl="1" eaLnBrk="1" hangingPunct="1">
              <a:buFontTx/>
              <a:buChar char="•"/>
            </a:pPr>
            <a:r>
              <a:rPr lang="ar-EG" dirty="0" smtClean="0">
                <a:sym typeface="Calibri" pitchFamily="34" charset="0"/>
              </a:rPr>
              <a:t>تواتر/تواريخ </a:t>
            </a:r>
            <a:r>
              <a:rPr lang="ar-EG" b="1" dirty="0" smtClean="0">
                <a:sym typeface="Calibri" pitchFamily="34" charset="0"/>
              </a:rPr>
              <a:t>المتابعات والمراجعات.</a:t>
            </a:r>
          </a:p>
          <a:p>
            <a:pPr marL="0" indent="0" algn="ctr" rtl="1" eaLnBrk="1" hangingPunct="1"/>
            <a:endParaRPr lang="ar-EG" b="1" dirty="0" smtClean="0">
              <a:sym typeface="Calibri" pitchFamily="34" charset="0"/>
            </a:endParaRPr>
          </a:p>
          <a:p>
            <a:pPr marL="0" indent="0" algn="r" rtl="1" eaLnBrk="1" hangingPunct="1"/>
            <a:endParaRPr lang="ar-EG" sz="1600" dirty="0" smtClean="0">
              <a:sym typeface="Calibri" pitchFamily="34" charset="0"/>
            </a:endParaRPr>
          </a:p>
          <a:p>
            <a:pPr marL="0" indent="0" algn="ctr" rtl="1" eaLnBrk="1" hangingPunct="1"/>
            <a:r>
              <a:rPr lang="ar-EG" sz="1600" dirty="0" smtClean="0">
                <a:sym typeface="Calibri" pitchFamily="34" charset="0"/>
              </a:rPr>
              <a:t>المبادئ </a:t>
            </a:r>
            <a:r>
              <a:rPr lang="ar-EG" sz="1600" dirty="0" smtClean="0">
                <a:sym typeface="Calibri" pitchFamily="34" charset="0"/>
              </a:rPr>
              <a:t>التوجيهية لإدارة الحالات: القسم 3</a:t>
            </a:r>
          </a:p>
        </p:txBody>
      </p:sp>
    </p:spTree>
    <p:extLst>
      <p:ext uri="{BB962C8B-B14F-4D97-AF65-F5344CB8AC3E}">
        <p14:creationId xmlns:p14="http://schemas.microsoft.com/office/powerpoint/2010/main" val="1173370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16138" y="836613"/>
            <a:ext cx="7713404" cy="720725"/>
          </a:xfrm>
        </p:spPr>
        <p:txBody>
          <a:bodyPr/>
          <a:lstStyle/>
          <a:p>
            <a:pPr algn="r" rtl="1" eaLnBrk="1" hangingPunct="1">
              <a:buSzPct val="100000"/>
            </a:pPr>
            <a:r>
              <a:rPr lang="ar-EG" b="1" dirty="0" smtClean="0">
                <a:solidFill>
                  <a:srgbClr val="000000"/>
                </a:solidFill>
                <a:sym typeface="Calibri" pitchFamily="34" charset="0"/>
              </a:rPr>
              <a:t>لماذا نقوم بتخطيط الحالة؟ </a:t>
            </a:r>
          </a:p>
        </p:txBody>
      </p:sp>
      <p:sp>
        <p:nvSpPr>
          <p:cNvPr id="3" name="Content Placeholder 2"/>
          <p:cNvSpPr>
            <a:spLocks noGrp="1"/>
          </p:cNvSpPr>
          <p:nvPr>
            <p:ph idx="1"/>
          </p:nvPr>
        </p:nvSpPr>
        <p:spPr>
          <a:xfrm>
            <a:off x="179512" y="1700213"/>
            <a:ext cx="8642350" cy="4392612"/>
          </a:xfrm>
        </p:spPr>
        <p:txBody>
          <a:bodyPr/>
          <a:lstStyle/>
          <a:p>
            <a:pPr algn="r" rtl="1" eaLnBrk="1" hangingPunct="1">
              <a:buFontTx/>
              <a:buChar char="•"/>
            </a:pPr>
            <a:r>
              <a:rPr lang="ar-EG" dirty="0" smtClean="0">
                <a:solidFill>
                  <a:srgbClr val="000000"/>
                </a:solidFill>
                <a:sym typeface="Calibri" pitchFamily="34" charset="0"/>
              </a:rPr>
              <a:t>توفر </a:t>
            </a:r>
            <a:r>
              <a:rPr lang="ar-EG" b="1" dirty="0" smtClean="0">
                <a:solidFill>
                  <a:srgbClr val="000000"/>
                </a:solidFill>
                <a:sym typeface="Calibri" pitchFamily="34" charset="0"/>
              </a:rPr>
              <a:t>جسر</a:t>
            </a:r>
            <a:r>
              <a:rPr lang="ar-EG" dirty="0" smtClean="0">
                <a:solidFill>
                  <a:srgbClr val="000000"/>
                </a:solidFill>
                <a:sym typeface="Calibri" pitchFamily="34" charset="0"/>
              </a:rPr>
              <a:t> بين التقييم ومعالجة المشكلات المحددة.</a:t>
            </a:r>
          </a:p>
          <a:p>
            <a:pPr algn="r" rtl="1" eaLnBrk="1" hangingPunct="1">
              <a:buSzPct val="100000"/>
            </a:pPr>
            <a:r>
              <a:rPr lang="ar-EG"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تساعد في </a:t>
            </a:r>
            <a:r>
              <a:rPr lang="ar-EG" b="1" dirty="0" smtClean="0">
                <a:solidFill>
                  <a:srgbClr val="000000"/>
                </a:solidFill>
                <a:sym typeface="Calibri" pitchFamily="34" charset="0"/>
              </a:rPr>
              <a:t>تحديد</a:t>
            </a:r>
            <a:r>
              <a:rPr lang="ar-EG" dirty="0" smtClean="0">
                <a:solidFill>
                  <a:srgbClr val="000000"/>
                </a:solidFill>
                <a:sym typeface="Calibri" pitchFamily="34" charset="0"/>
              </a:rPr>
              <a:t> مستوى الاستعداد للتغير والموارد المطلوبة والمؤشرات الدالة على حدوث تغيير.</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توفر </a:t>
            </a:r>
            <a:r>
              <a:rPr lang="ar-EG" b="1" dirty="0" smtClean="0">
                <a:solidFill>
                  <a:srgbClr val="000000"/>
                </a:solidFill>
                <a:sym typeface="Calibri" pitchFamily="34" charset="0"/>
              </a:rPr>
              <a:t>بنية</a:t>
            </a:r>
            <a:r>
              <a:rPr lang="ar-EG" dirty="0" smtClean="0">
                <a:solidFill>
                  <a:srgbClr val="000000"/>
                </a:solidFill>
                <a:sym typeface="Calibri" pitchFamily="34" charset="0"/>
              </a:rPr>
              <a:t> لجميع المشاركين من خلال توضيح التوقعات، وتوجيه عملية صنع القرار، وضمان المشاركة.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توثق</a:t>
            </a:r>
            <a:r>
              <a:rPr lang="ar-EG" dirty="0" smtClean="0">
                <a:solidFill>
                  <a:srgbClr val="000000"/>
                </a:solidFill>
                <a:sym typeface="Calibri" pitchFamily="34" charset="0"/>
              </a:rPr>
              <a:t> عمليات التدخل والتقدم المحرز للمساعدة في </a:t>
            </a:r>
            <a:r>
              <a:rPr lang="ar-EG" b="1" dirty="0" smtClean="0">
                <a:solidFill>
                  <a:srgbClr val="000000"/>
                </a:solidFill>
                <a:sym typeface="Calibri" pitchFamily="34" charset="0"/>
              </a:rPr>
              <a:t>المراجعة</a:t>
            </a:r>
            <a:r>
              <a:rPr lang="ar-EG" dirty="0" smtClean="0">
                <a:solidFill>
                  <a:srgbClr val="000000"/>
                </a:solidFill>
                <a:sym typeface="Calibri" pitchFamily="34" charset="0"/>
              </a:rPr>
              <a:t>.</a:t>
            </a:r>
          </a:p>
        </p:txBody>
      </p:sp>
    </p:spTree>
    <p:extLst>
      <p:ext uri="{BB962C8B-B14F-4D97-AF65-F5344CB8AC3E}">
        <p14:creationId xmlns:p14="http://schemas.microsoft.com/office/powerpoint/2010/main" val="9830537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smtClean="0">
                <a:solidFill>
                  <a:srgbClr val="000000"/>
                </a:solidFill>
                <a:sym typeface="Calibri" pitchFamily="34" charset="0"/>
              </a:rPr>
              <a:t>التمرين 3</a:t>
            </a:r>
          </a:p>
        </p:txBody>
      </p:sp>
      <p:sp>
        <p:nvSpPr>
          <p:cNvPr id="8195" name="Text Placeholder 2"/>
          <p:cNvSpPr>
            <a:spLocks noGrp="1"/>
          </p:cNvSpPr>
          <p:nvPr>
            <p:ph type="body" idx="1"/>
          </p:nvPr>
        </p:nvSpPr>
        <p:spPr/>
        <p:txBody>
          <a:bodyPr/>
          <a:lstStyle/>
          <a:p>
            <a:pPr algn="ctr" rtl="1" eaLnBrk="1" hangingPunct="1"/>
            <a:r>
              <a:rPr lang="ar-EG" sz="4000" b="1" smtClean="0">
                <a:solidFill>
                  <a:srgbClr val="000000"/>
                </a:solidFill>
                <a:sym typeface="Calibri" pitchFamily="34" charset="0"/>
              </a:rPr>
              <a:t>فهم تخطيط الحالة</a:t>
            </a:r>
          </a:p>
        </p:txBody>
      </p:sp>
    </p:spTree>
    <p:extLst>
      <p:ext uri="{BB962C8B-B14F-4D97-AF65-F5344CB8AC3E}">
        <p14:creationId xmlns:p14="http://schemas.microsoft.com/office/powerpoint/2010/main" val="14132096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44699" y="908050"/>
            <a:ext cx="7777163" cy="720725"/>
          </a:xfrm>
        </p:spPr>
        <p:txBody>
          <a:bodyPr/>
          <a:lstStyle/>
          <a:p>
            <a:pPr algn="r" rtl="1" eaLnBrk="1" hangingPunct="1">
              <a:buSzPct val="100000"/>
            </a:pPr>
            <a:r>
              <a:rPr lang="ar-EG" b="1" smtClean="0">
                <a:solidFill>
                  <a:schemeClr val="tx1"/>
                </a:solidFill>
                <a:sym typeface="Calibri" pitchFamily="34" charset="0"/>
              </a:rPr>
              <a:t>الأهداف الذكية </a:t>
            </a:r>
          </a:p>
        </p:txBody>
      </p:sp>
      <p:sp>
        <p:nvSpPr>
          <p:cNvPr id="7171" name="Content Placeholder 2"/>
          <p:cNvSpPr>
            <a:spLocks noGrp="1"/>
          </p:cNvSpPr>
          <p:nvPr>
            <p:ph idx="1"/>
          </p:nvPr>
        </p:nvSpPr>
        <p:spPr>
          <a:xfrm>
            <a:off x="298574" y="1700213"/>
            <a:ext cx="8523288" cy="4392612"/>
          </a:xfrm>
        </p:spPr>
        <p:txBody>
          <a:bodyPr/>
          <a:lstStyle/>
          <a:p>
            <a:pPr marL="0" indent="0" algn="r" rtl="1" eaLnBrk="1" hangingPunct="1"/>
            <a:r>
              <a:rPr lang="ar-EG" dirty="0" smtClean="0">
                <a:sym typeface="Calibri" pitchFamily="34" charset="0"/>
              </a:rPr>
              <a:t>تحديد </a:t>
            </a:r>
            <a:r>
              <a:rPr lang="ar-EG" b="1" dirty="0" smtClean="0">
                <a:sym typeface="Calibri" pitchFamily="34" charset="0"/>
              </a:rPr>
              <a:t>غاية/نتيجة </a:t>
            </a:r>
            <a:r>
              <a:rPr lang="ar-EG" dirty="0" smtClean="0">
                <a:sym typeface="Calibri" pitchFamily="34" charset="0"/>
              </a:rPr>
              <a:t>عامة لحماية الطفل (يتفق عليها الجميع) </a:t>
            </a:r>
            <a:r>
              <a:rPr lang="ar-EG" dirty="0" smtClean="0">
                <a:sym typeface="Calibri" pitchFamily="34" charset="0"/>
              </a:rPr>
              <a:t/>
            </a:r>
            <a:br>
              <a:rPr lang="ar-EG" dirty="0" smtClean="0">
                <a:sym typeface="Calibri" pitchFamily="34" charset="0"/>
              </a:rPr>
            </a:br>
            <a:r>
              <a:rPr lang="ar-EG" dirty="0" smtClean="0">
                <a:sym typeface="Calibri" pitchFamily="34" charset="0"/>
              </a:rPr>
              <a:t>تتسم </a:t>
            </a:r>
            <a:r>
              <a:rPr lang="ar-EG" dirty="0" smtClean="0">
                <a:sym typeface="Calibri" pitchFamily="34" charset="0"/>
              </a:rPr>
              <a:t>بكونها ذكية </a:t>
            </a:r>
            <a:r>
              <a:rPr lang="ar-EG" b="1" dirty="0" smtClean="0">
                <a:sym typeface="Calibri" pitchFamily="34" charset="0"/>
              </a:rPr>
              <a:t>SMART</a:t>
            </a:r>
            <a:r>
              <a:rPr lang="ar-EG" dirty="0" smtClean="0">
                <a:sym typeface="Calibri" pitchFamily="34" charset="0"/>
              </a:rPr>
              <a:t>. </a:t>
            </a:r>
          </a:p>
          <a:p>
            <a:pPr marL="0" indent="0" algn="r" rtl="1" eaLnBrk="1" hangingPunct="1"/>
            <a:endParaRPr lang="ar-EG" dirty="0" smtClean="0">
              <a:sym typeface="Calibri" pitchFamily="34" charset="0"/>
            </a:endParaRPr>
          </a:p>
          <a:p>
            <a:pPr lvl="2" algn="r" rtl="1" eaLnBrk="1" hangingPunct="1"/>
            <a:r>
              <a:rPr lang="ar-EG" b="1" dirty="0" smtClean="0">
                <a:sym typeface="Calibri" pitchFamily="34" charset="0"/>
              </a:rPr>
              <a:t>S	</a:t>
            </a:r>
            <a:r>
              <a:rPr lang="ar-EG" dirty="0" smtClean="0">
                <a:sym typeface="Calibri" pitchFamily="34" charset="0"/>
              </a:rPr>
              <a:t>محددة</a:t>
            </a:r>
          </a:p>
          <a:p>
            <a:pPr lvl="2" algn="r" rtl="1" eaLnBrk="1" hangingPunct="1"/>
            <a:r>
              <a:rPr lang="ar-EG" b="1" dirty="0" smtClean="0">
                <a:sym typeface="Calibri" pitchFamily="34" charset="0"/>
              </a:rPr>
              <a:t>M	</a:t>
            </a:r>
            <a:r>
              <a:rPr lang="ar-EG" dirty="0" smtClean="0">
                <a:sym typeface="Calibri" pitchFamily="34" charset="0"/>
              </a:rPr>
              <a:t>يمكن قياسها</a:t>
            </a:r>
          </a:p>
          <a:p>
            <a:pPr lvl="2" algn="r" rtl="1" eaLnBrk="1" hangingPunct="1"/>
            <a:r>
              <a:rPr lang="ar-EG" b="1" dirty="0" smtClean="0">
                <a:sym typeface="Calibri" pitchFamily="34" charset="0"/>
              </a:rPr>
              <a:t>A	</a:t>
            </a:r>
            <a:r>
              <a:rPr lang="ar-EG" dirty="0" smtClean="0">
                <a:sym typeface="Calibri" pitchFamily="34" charset="0"/>
              </a:rPr>
              <a:t>يمكن تحقيقها/متفق عليها</a:t>
            </a:r>
          </a:p>
          <a:p>
            <a:pPr lvl="2" algn="r" rtl="1" eaLnBrk="1" hangingPunct="1"/>
            <a:r>
              <a:rPr lang="ar-EG" b="1" dirty="0" smtClean="0">
                <a:sym typeface="Calibri" pitchFamily="34" charset="0"/>
              </a:rPr>
              <a:t>R	</a:t>
            </a:r>
            <a:r>
              <a:rPr lang="ar-EG" dirty="0" smtClean="0">
                <a:sym typeface="Calibri" pitchFamily="34" charset="0"/>
              </a:rPr>
              <a:t>واقعية/ذات صلة</a:t>
            </a:r>
          </a:p>
          <a:p>
            <a:pPr lvl="2" algn="r" rtl="1" eaLnBrk="1" hangingPunct="1"/>
            <a:r>
              <a:rPr lang="ar-EG" b="1" dirty="0" smtClean="0">
                <a:sym typeface="Calibri" pitchFamily="34" charset="0"/>
              </a:rPr>
              <a:t>T	</a:t>
            </a:r>
            <a:r>
              <a:rPr lang="ar-EG" dirty="0" smtClean="0">
                <a:sym typeface="Calibri" pitchFamily="34" charset="0"/>
              </a:rPr>
              <a:t>محددة بوقت</a:t>
            </a:r>
          </a:p>
        </p:txBody>
      </p:sp>
    </p:spTree>
    <p:extLst>
      <p:ext uri="{BB962C8B-B14F-4D97-AF65-F5344CB8AC3E}">
        <p14:creationId xmlns:p14="http://schemas.microsoft.com/office/powerpoint/2010/main" val="26968794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charRg st="82" end="9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71">
                                            <p:txEl>
                                              <p:charRg st="106" end="13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1">
                                            <p:txEl>
                                              <p:charRg st="133" end="15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1">
                                            <p:txEl>
                                              <p:charRg st="153" end="15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أمثلة على الغايات</a:t>
            </a:r>
          </a:p>
        </p:txBody>
      </p:sp>
      <p:sp>
        <p:nvSpPr>
          <p:cNvPr id="8195" name="Content Placeholder 2"/>
          <p:cNvSpPr>
            <a:spLocks noGrp="1"/>
          </p:cNvSpPr>
          <p:nvPr>
            <p:ph idx="1"/>
          </p:nvPr>
        </p:nvSpPr>
        <p:spPr>
          <a:xfrm>
            <a:off x="299071" y="1700213"/>
            <a:ext cx="8521700" cy="4392612"/>
          </a:xfrm>
        </p:spPr>
        <p:txBody>
          <a:bodyPr/>
          <a:lstStyle/>
          <a:p>
            <a:pPr marL="457200" indent="-457200" algn="r" rtl="1" eaLnBrk="1" hangingPunct="1">
              <a:buFont typeface="Calibri" pitchFamily="34" charset="0"/>
              <a:buAutoNum type="arabicPeriod"/>
            </a:pPr>
            <a:r>
              <a:rPr lang="ar-EG" dirty="0" smtClean="0">
                <a:solidFill>
                  <a:srgbClr val="000000"/>
                </a:solidFill>
                <a:sym typeface="Calibri" pitchFamily="34" charset="0"/>
              </a:rPr>
              <a:t>تقليل أعمال التنمر التي تتعرض لها </a:t>
            </a:r>
            <a:r>
              <a:rPr lang="ar-EG" b="1" dirty="0" smtClean="0">
                <a:solidFill>
                  <a:srgbClr val="000000"/>
                </a:solidFill>
                <a:sym typeface="Calibri" pitchFamily="34" charset="0"/>
              </a:rPr>
              <a:t>بريندا</a:t>
            </a:r>
            <a:r>
              <a:rPr lang="ar-EG" dirty="0" smtClean="0">
                <a:solidFill>
                  <a:srgbClr val="000000"/>
                </a:solidFill>
                <a:sym typeface="Calibri" pitchFamily="34" charset="0"/>
              </a:rPr>
              <a:t> في المدرسة وتعزيز رفاهيتها وحضورها إلى المدرسة بنهاية الفصل الدراسي. </a:t>
            </a:r>
          </a:p>
          <a:p>
            <a:pPr marL="457200" indent="-457200" algn="r" rtl="1" eaLnBrk="1" hangingPunct="1">
              <a:buFont typeface="Calibri" pitchFamily="34" charset="0"/>
              <a:buAutoNum type="arabicPeriod"/>
            </a:pPr>
            <a:r>
              <a:rPr lang="ar-EG" dirty="0" smtClean="0">
                <a:solidFill>
                  <a:srgbClr val="000000"/>
                </a:solidFill>
                <a:sym typeface="Calibri" pitchFamily="34" charset="0"/>
              </a:rPr>
              <a:t>توفير مكان آمن </a:t>
            </a:r>
            <a:r>
              <a:rPr lang="ar-EG" b="1" dirty="0" smtClean="0">
                <a:solidFill>
                  <a:srgbClr val="000000"/>
                </a:solidFill>
                <a:sym typeface="Calibri" pitchFamily="34" charset="0"/>
              </a:rPr>
              <a:t>لجيمس</a:t>
            </a:r>
            <a:r>
              <a:rPr lang="ar-EG" dirty="0" smtClean="0">
                <a:solidFill>
                  <a:srgbClr val="000000"/>
                </a:solidFill>
                <a:sym typeface="Calibri" pitchFamily="34" charset="0"/>
              </a:rPr>
              <a:t> (16 عامًا) للعيش فيه وتوفير وسيلة لتلبية احتياجاته الأساسية والنفسية والاجتماعية مع استقرار صحة شقيقه النفسية وأن يكون السكن كافيًا لجيمس وشقيقه وزوجة شقيقه والطفل الجديد للعيش معًا (لمدة 3 أشهر). </a:t>
            </a:r>
          </a:p>
          <a:p>
            <a:pPr marL="457200" indent="-457200" algn="r" rtl="1" eaLnBrk="1" hangingPunct="1">
              <a:buFont typeface="Calibri" pitchFamily="34" charset="0"/>
              <a:buAutoNum type="arabicPeriod"/>
            </a:pPr>
            <a:r>
              <a:rPr lang="ar-EG" dirty="0" smtClean="0">
                <a:solidFill>
                  <a:srgbClr val="000000"/>
                </a:solidFill>
                <a:sym typeface="Calibri" pitchFamily="34" charset="0"/>
              </a:rPr>
              <a:t>المعالجة الفورية لمخاطر السلامة التي يتعرض لها والد </a:t>
            </a:r>
            <a:r>
              <a:rPr lang="ar-EG" b="1" dirty="0" smtClean="0">
                <a:solidFill>
                  <a:srgbClr val="000000"/>
                </a:solidFill>
                <a:sym typeface="Calibri" pitchFamily="34" charset="0"/>
              </a:rPr>
              <a:t>هاوا</a:t>
            </a:r>
            <a:r>
              <a:rPr lang="ar-EG" dirty="0" smtClean="0">
                <a:solidFill>
                  <a:srgbClr val="000000"/>
                </a:solidFill>
                <a:sym typeface="Calibri" pitchFamily="34" charset="0"/>
              </a:rPr>
              <a:t> وحشد الموارد المجتمعية لتقديم الدعم خلال الأشهر الثلاثة المقبلة.</a:t>
            </a:r>
          </a:p>
        </p:txBody>
      </p:sp>
    </p:spTree>
    <p:extLst>
      <p:ext uri="{BB962C8B-B14F-4D97-AF65-F5344CB8AC3E}">
        <p14:creationId xmlns:p14="http://schemas.microsoft.com/office/powerpoint/2010/main" val="34646257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charRg st="376" end="44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1622</TotalTime>
  <Words>1455</Words>
  <Application>Microsoft Office PowerPoint</Application>
  <PresentationFormat>On-screen Show (4:3)</PresentationFormat>
  <Paragraphs>225</Paragraphs>
  <Slides>31</Slides>
  <Notes>2</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الجلسة 3: تخطيط الحالة</vt:lpstr>
      <vt:lpstr>PowerPoint Presentation</vt:lpstr>
      <vt:lpstr>هدف الوحدة ونتائج التعلم</vt:lpstr>
      <vt:lpstr>التمرين 1</vt:lpstr>
      <vt:lpstr>ما هي خطة الحالة؟ </vt:lpstr>
      <vt:lpstr>لماذا نقوم بتخطيط الحالة؟ </vt:lpstr>
      <vt:lpstr>التمرين 3</vt:lpstr>
      <vt:lpstr>الأهداف الذكية </vt:lpstr>
      <vt:lpstr>أمثلة على الغايات</vt:lpstr>
      <vt:lpstr>أمثلة على الأنشطة</vt:lpstr>
      <vt:lpstr>أمثلة على الأنشطة...</vt:lpstr>
      <vt:lpstr>أمثلة على الخدمات/الموارد </vt:lpstr>
      <vt:lpstr>نُهج تخطيط الحالة </vt:lpstr>
      <vt:lpstr>أمثلة على التخطيط مزدوج المسار: </vt:lpstr>
      <vt:lpstr>تخطيط الاستمرارية </vt:lpstr>
      <vt:lpstr>نقاط التعلم الرئيسية</vt:lpstr>
      <vt:lpstr>PowerPoint Presentation</vt:lpstr>
      <vt:lpstr>التمرين 4</vt:lpstr>
      <vt:lpstr>اجتماعات تخطيط الحالة </vt:lpstr>
      <vt:lpstr>الخطوات التي يجب اتخاذها </vt:lpstr>
      <vt:lpstr>ضمان المشاركة الفعالة من جانب الطفل/الأسرة</vt:lpstr>
      <vt:lpstr>التحدث عن الممارسات الضارة</vt:lpstr>
      <vt:lpstr>أسئلة للعمل في أزواج</vt:lpstr>
      <vt:lpstr>ما هي مؤتمرات الحالة؟ </vt:lpstr>
      <vt:lpstr>PowerPoint Presentation</vt:lpstr>
      <vt:lpstr>أسئلة للعمل في أزواج</vt:lpstr>
      <vt:lpstr>الممارسات الفضلى لمؤتمرات الحالة</vt:lpstr>
      <vt:lpstr>PowerPoint Presentation</vt:lpstr>
      <vt:lpstr>نقاط التعلم الرئيسية</vt:lpstr>
      <vt:lpstr>PowerPoint Presentation</vt:lpstr>
      <vt:lpstr>هدف الوحدة و نتائج التعلم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dc:title>
  <dc:creator>Camilla Jones</dc:creator>
  <cp:lastModifiedBy>DTP1</cp:lastModifiedBy>
  <cp:revision>129</cp:revision>
  <dcterms:created xsi:type="dcterms:W3CDTF">2014-02-04T13:09:48Z</dcterms:created>
  <dcterms:modified xsi:type="dcterms:W3CDTF">2015-01-14T09:30:30Z</dcterms:modified>
</cp:coreProperties>
</file>