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23"/>
  </p:notesMasterIdLst>
  <p:sldIdLst>
    <p:sldId id="713" r:id="rId2"/>
    <p:sldId id="714" r:id="rId3"/>
    <p:sldId id="715" r:id="rId4"/>
    <p:sldId id="716" r:id="rId5"/>
    <p:sldId id="717" r:id="rId6"/>
    <p:sldId id="718" r:id="rId7"/>
    <p:sldId id="719" r:id="rId8"/>
    <p:sldId id="720" r:id="rId9"/>
    <p:sldId id="721" r:id="rId10"/>
    <p:sldId id="722" r:id="rId11"/>
    <p:sldId id="723" r:id="rId12"/>
    <p:sldId id="724" r:id="rId13"/>
    <p:sldId id="725" r:id="rId14"/>
    <p:sldId id="726" r:id="rId15"/>
    <p:sldId id="727" r:id="rId16"/>
    <p:sldId id="728" r:id="rId17"/>
    <p:sldId id="729" r:id="rId18"/>
    <p:sldId id="730" r:id="rId19"/>
    <p:sldId id="731" r:id="rId20"/>
    <p:sldId id="732" r:id="rId21"/>
    <p:sldId id="733" r:id="rId22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F4D22B81-8538-48EE-8CE9-41DD70CC51AE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5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403350" y="4292600"/>
            <a:ext cx="6400800" cy="1752600"/>
          </a:xfrm>
        </p:spPr>
        <p:txBody>
          <a:bodyPr/>
          <a:lstStyle/>
          <a:p>
            <a:pPr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الجلسة 6: إغلاق الحالة</a:t>
            </a:r>
          </a:p>
          <a:p>
            <a:pPr rtl="1" eaLnBrk="1" hangingPunct="1"/>
            <a:r>
              <a:rPr lang="ar-EG" sz="3200" b="1" dirty="0" smtClean="0">
                <a:solidFill>
                  <a:srgbClr val="000000"/>
                </a:solidFill>
                <a:sym typeface="Calibri" pitchFamily="34" charset="0"/>
              </a:rPr>
              <a:t>الوحدة هـ: خطوات إدارة الحالات</a:t>
            </a:r>
          </a:p>
          <a:p>
            <a:pPr rtl="1" eaLnBrk="1" hangingPunct="1"/>
            <a:endParaRPr lang="ar-EG" sz="10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التدريب على إدارة الحالات</a:t>
            </a:r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088" y="908050"/>
            <a:ext cx="47593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15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ما هو تحويل الحالة..؟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يعنى التحويل </a:t>
            </a:r>
            <a:r>
              <a:rPr lang="ar-EG" b="1" dirty="0" smtClean="0">
                <a:sym typeface="Calibri" pitchFamily="34" charset="0"/>
              </a:rPr>
              <a:t>أن يتم تسليم المسؤولية الكاملة لإدارة حالة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ما إلى </a:t>
            </a:r>
            <a:r>
              <a:rPr lang="ar-EG" b="1" dirty="0" smtClean="0">
                <a:sym typeface="Calibri" pitchFamily="34" charset="0"/>
              </a:rPr>
              <a:t/>
            </a:r>
            <a:br>
              <a:rPr lang="ar-EG" b="1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وكالة/إدارة </a:t>
            </a:r>
            <a:r>
              <a:rPr lang="ar-EG" dirty="0" smtClean="0">
                <a:sym typeface="Calibri" pitchFamily="34" charset="0"/>
              </a:rPr>
              <a:t>أخرى. 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عند تحويل </a:t>
            </a:r>
            <a:r>
              <a:rPr lang="ar-EG" b="1" dirty="0" smtClean="0">
                <a:sym typeface="Calibri" pitchFamily="34" charset="0"/>
              </a:rPr>
              <a:t>مجموع الحالات بالكامل</a:t>
            </a:r>
            <a:r>
              <a:rPr lang="ar-EG" dirty="0" smtClean="0">
                <a:sym typeface="Calibri" pitchFamily="34" charset="0"/>
              </a:rPr>
              <a:t>، ستشتمل العملية على: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مراجعة كافة ملفات الحالات للتأكد من وجود الموافقات </a:t>
            </a:r>
            <a:r>
              <a:rPr lang="ar-EG" dirty="0" smtClean="0">
                <a:sym typeface="Calibri" pitchFamily="34" charset="0"/>
              </a:rPr>
              <a:t>على مشاركة المعلومات عند الحاجة.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75216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قبل التحويل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sz="2800" dirty="0" smtClean="0">
                <a:sym typeface="Calibri" pitchFamily="34" charset="0"/>
              </a:rPr>
              <a:t>اسأل الطفل والأسرة إذا ما كانوا </a:t>
            </a:r>
            <a:r>
              <a:rPr lang="ar-EG" sz="2800" b="1" dirty="0" smtClean="0">
                <a:sym typeface="Calibri" pitchFamily="34" charset="0"/>
              </a:rPr>
              <a:t>يوافقون على ذلك</a:t>
            </a:r>
            <a:r>
              <a:rPr lang="ar-EG" sz="2800" dirty="0" smtClean="0">
                <a:sym typeface="Calibri" pitchFamily="34" charset="0"/>
              </a:rPr>
              <a:t>. </a:t>
            </a:r>
          </a:p>
          <a:p>
            <a:pPr marL="0" indent="0" algn="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sz="2800" dirty="0" smtClean="0">
                <a:sym typeface="Calibri" pitchFamily="34" charset="0"/>
              </a:rPr>
              <a:t>إذا كانوا لا يوافقون، ولكن يترتب على عدم تحويل الطفل </a:t>
            </a:r>
            <a:r>
              <a:rPr lang="ar-EG" sz="2800" dirty="0" smtClean="0">
                <a:sym typeface="Calibri" pitchFamily="34" charset="0"/>
              </a:rPr>
              <a:t/>
            </a:r>
            <a:br>
              <a:rPr lang="ar-EG" sz="2800" dirty="0" smtClean="0">
                <a:sym typeface="Calibri" pitchFamily="34" charset="0"/>
              </a:rPr>
            </a:br>
            <a:r>
              <a:rPr lang="ar-EG" sz="2800" dirty="0" smtClean="0">
                <a:sym typeface="Calibri" pitchFamily="34" charset="0"/>
              </a:rPr>
              <a:t>بقاؤه </a:t>
            </a:r>
            <a:r>
              <a:rPr lang="ar-EG" sz="2800" dirty="0" smtClean="0">
                <a:sym typeface="Calibri" pitchFamily="34" charset="0"/>
              </a:rPr>
              <a:t>دون حماية: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قرر ما هو في مصلحة الطفل الفضلى.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اشرح قرارك وحدود السرية (التي يتعين توضيحها عند أخذ الموافقة أثناء خطوة التسجيل) للطفل/الأسرة.</a:t>
            </a:r>
          </a:p>
          <a:p>
            <a:pPr marL="0" indent="0" algn="ct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31722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كيفية التحويل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346" y="1700213"/>
            <a:ext cx="8353425" cy="4392612"/>
          </a:xfrm>
        </p:spPr>
        <p:txBody>
          <a:bodyPr/>
          <a:lstStyle/>
          <a:p>
            <a:pPr marL="0" indent="0" algn="r" rtl="1" eaLnBrk="1" hangingPunct="1"/>
            <a:endParaRPr lang="ar-EG" sz="2800" b="1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sz="2800" b="1" dirty="0" smtClean="0">
                <a:sym typeface="Calibri" pitchFamily="34" charset="0"/>
              </a:rPr>
              <a:t>عند تحويل حالة يُجرى ما يلي</a:t>
            </a:r>
            <a:r>
              <a:rPr lang="ar-EG" sz="2800" dirty="0" smtClean="0">
                <a:sym typeface="Calibri" pitchFamily="34" charset="0"/>
              </a:rPr>
              <a:t>:</a:t>
            </a:r>
          </a:p>
          <a:p>
            <a:pPr marL="0" indent="0" algn="r" rtl="1" eaLnBrk="1" hangingPunct="1">
              <a:buFontTx/>
              <a:buChar char="•"/>
            </a:pPr>
            <a:endParaRPr lang="ar-EG" sz="2800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وضع </a:t>
            </a:r>
            <a:r>
              <a:rPr lang="ar-EG" sz="2800" b="1" dirty="0" smtClean="0">
                <a:sym typeface="Calibri" pitchFamily="34" charset="0"/>
              </a:rPr>
              <a:t>خطة واضحة لتسليم الحالة</a:t>
            </a:r>
            <a:r>
              <a:rPr lang="ar-EG" sz="2800" dirty="0" smtClean="0">
                <a:sym typeface="Calibri" pitchFamily="34" charset="0"/>
              </a:rPr>
              <a:t> إلى الوكالة المستلمة.</a:t>
            </a:r>
          </a:p>
          <a:p>
            <a:pPr marL="0" indent="0" algn="r" rtl="1" eaLnBrk="1" hangingPunct="1">
              <a:buFontTx/>
              <a:buChar char="•"/>
            </a:pPr>
            <a:endParaRPr lang="ar-EG" sz="2800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إذا لزم الأمر، </a:t>
            </a:r>
            <a:r>
              <a:rPr lang="ar-EG" sz="2800" b="1" dirty="0" smtClean="0">
                <a:sym typeface="Calibri" pitchFamily="34" charset="0"/>
              </a:rPr>
              <a:t>قم بمصاحبة</a:t>
            </a:r>
            <a:r>
              <a:rPr lang="ar-EG" sz="2800" dirty="0" smtClean="0">
                <a:sym typeface="Calibri" pitchFamily="34" charset="0"/>
              </a:rPr>
              <a:t> الطفل لمقابلة أخصائي الحالات الجديد الذي سيتحمل مسؤولية توفير الدعم.</a:t>
            </a:r>
          </a:p>
          <a:p>
            <a:pPr marL="0" indent="0" algn="ct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29588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42987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تجنب تحويل الحالة إذا لم تكن هناك ضرورة ملحة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95288" y="1484313"/>
            <a:ext cx="8424862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عند النظر في تحويل الحالة، لابد من توافر: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سبب وجيه لذلك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دلالة واضحة على أن الطفل سيتلقى </a:t>
            </a:r>
            <a:r>
              <a:rPr lang="ar-EG" b="1" dirty="0" smtClean="0">
                <a:sym typeface="Calibri" pitchFamily="34" charset="0"/>
              </a:rPr>
              <a:t>خدمات أفضل </a:t>
            </a:r>
            <a:r>
              <a:rPr lang="ar-EG" dirty="0" smtClean="0">
                <a:sym typeface="Calibri" pitchFamily="34" charset="0"/>
              </a:rPr>
              <a:t>من التي يتلقاها حاليًا.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تحويل الحالات ببساطة لأن احتياجات رعاية الطفل صعبة: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ليس في مصلحة الطفل غالبًا.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يزيد من مخاطر عدم حصول الطفل على الخدمات المطلوبة.</a:t>
            </a:r>
          </a:p>
          <a:p>
            <a:pPr algn="ct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286154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331640" y="1700213"/>
            <a:ext cx="7489131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يجب تحديد معايير إغلاق الحالة محليًا، ولكن هناك معايير مشتركة يجب الرجوع إليها.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عادة ما يُصرح بإغلاق الحالة من قبل المدير.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يأتي إغلاق الحالة عادة بعد إجراء العديد من المتابعات من بينها المتابعة النهائية بعد الإغلاق.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يجب الاحتفاظ بملفات الحالة لفترة زمنية محددة بعد الإغلاق فقد يحدث ما يستدعي إعادة فتح الحالة ولابد من أخذ القانون الوطني في الاعتبار.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يتطلب تحويل الحالة التحقق من الموافقة على مشاركة المعلومات وتوافر سبب وجيه ووضع خطة واضحة لتسليم الحالات الفردية يشارك فيها الطفل والأسرة.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9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088" y="4941888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2</a:t>
            </a:r>
            <a:endParaRPr lang="ar-EG" cap="none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>
          <a:xfrm>
            <a:off x="954088" y="4149725"/>
            <a:ext cx="7772400" cy="719435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إعداد النصوص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26" y="908050"/>
            <a:ext cx="47593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2"/>
          <p:cNvSpPr txBox="1">
            <a:spLocks noChangeArrowheads="1"/>
          </p:cNvSpPr>
          <p:nvPr/>
        </p:nvSpPr>
        <p:spPr bwMode="auto">
          <a:xfrm>
            <a:off x="4406360" y="3860800"/>
            <a:ext cx="281359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900" dirty="0" smtClean="0">
                <a:solidFill>
                  <a:srgbClr val="FFFFFF"/>
                </a:solidFill>
                <a:latin typeface="Arial" pitchFamily="34" charset="0"/>
                <a:sym typeface="Calibri" pitchFamily="34" charset="0"/>
              </a:rPr>
              <a:t>صورة: لمعايير الدنيا للوكالة من أجل دمج الحماية في الاستجابة الإنسانية</a:t>
            </a:r>
            <a:endParaRPr lang="ar-EG" sz="900" dirty="0">
              <a:solidFill>
                <a:srgbClr val="FFFFFF"/>
              </a:solidFill>
              <a:latin typeface="Arial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6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إعداد النصوص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700213"/>
            <a:ext cx="7704534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التأكد من أن الأسرة/الطفل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يدرك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أنك تشارك في إدارة الحالة لوقت محدد.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إشراك الطفل/الأسرة في إدارة الحالات، بحيث يكون قرار إغلاق الحالة غير مفاجئ لأحد.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تعيين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تاريخ مستهدف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لإكمال/إغلاق خطة الحالة، حتى إذا كنت بحاجة إلى تعديله فيما بعد.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استخدام وسائل الدعم المجتمعي والأسري في خطة الحالة الخاصة بك، بحيث يتم توفير دعمًا آخر عند الإغلاق.</a:t>
            </a:r>
          </a:p>
        </p:txBody>
      </p:sp>
    </p:spTree>
    <p:extLst>
      <p:ext uri="{BB962C8B-B14F-4D97-AF65-F5344CB8AC3E}">
        <p14:creationId xmlns:p14="http://schemas.microsoft.com/office/powerpoint/2010/main" val="177996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إعداد النصوص...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519733" y="1700213"/>
            <a:ext cx="8301038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تحدث بصراحة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 مشاعرك بشأن إغلاق الحالة.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توقع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للعائلة بأنها ستجد إغلاق الحالة صعبًا. مثل هذه الأشياء تجعل الأمور طبيعية بصورة أكبر وتقلل من حدة التأثير.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ضع خططاً لما سيتم عمله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في حالة وجود مشكلة بعد الإغلاق. </a:t>
            </a:r>
          </a:p>
          <a:p>
            <a:pPr marL="0" indent="0"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قم بالإشادة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بالوضع الجديد للأسرة بدلاً من التركيز على نهاية العلاقة.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8635034" y="6381750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ar-EG" altLang="en-US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00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77800" y="1700213"/>
            <a:ext cx="8642350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/>
              <a:t>يجب تعيين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معايير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إغلاق الحالة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محليًا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يجب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عدم إغلاق الحالة مباشرةً بعد اكتمال خطة الحالة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ولكن يتم ذلك بعد بعض المتابعات الإضافية.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يجب أن يكون إغلاق الحالة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بموجب تفويض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بعد الإغلاق، تكون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المتابعة النهائية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للإغلاق مطلوبة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خلال ثلاثة شهور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تدعو الحاجة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لإعادة فتح الحالة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ولهذا يجب الاحتفاظ بالملفات.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تحويل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الحالة له مجموعة من الإجراءات ويجب تنفيذه فقط إذا كان في مصلحة الطفل.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يُعد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تبليغ قرار إغلاق الحالة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صعبًا لكنه ضروري لضمان المشاركة الكاملة للطفل والأسرة في قرار الحالة. </a:t>
            </a:r>
          </a:p>
        </p:txBody>
      </p:sp>
    </p:spTree>
    <p:extLst>
      <p:ext uri="{BB962C8B-B14F-4D97-AF65-F5344CB8AC3E}">
        <p14:creationId xmlns:p14="http://schemas.microsoft.com/office/powerpoint/2010/main" val="134183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31"/>
          <p:cNvSpPr>
            <a:spLocks noChangeArrowheads="1"/>
          </p:cNvSpPr>
          <p:nvPr/>
        </p:nvSpPr>
        <p:spPr bwMode="auto">
          <a:xfrm flipH="1">
            <a:off x="103188" y="2795588"/>
            <a:ext cx="3351213" cy="11064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3-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وضع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خطة حالة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 فردية لكل طفل. 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5" name="AutoShape 29"/>
          <p:cNvSpPr>
            <a:spLocks noChangeArrowheads="1"/>
          </p:cNvSpPr>
          <p:nvPr/>
        </p:nvSpPr>
        <p:spPr bwMode="auto">
          <a:xfrm flipH="1">
            <a:off x="103188" y="4578350"/>
            <a:ext cx="3554413" cy="138747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4-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تنفيذ خطة الحالة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، بما في ذلك خدمات الدعم المباشر والإحالة. 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6" name="AutoShape 32"/>
          <p:cNvSpPr>
            <a:spLocks noChangeArrowheads="1"/>
          </p:cNvSpPr>
          <p:nvPr/>
        </p:nvSpPr>
        <p:spPr bwMode="auto">
          <a:xfrm flipH="1">
            <a:off x="5424488" y="4989513"/>
            <a:ext cx="3552825" cy="9763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5-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المتابعة والمراجعة. </a:t>
            </a:r>
            <a:endParaRPr lang="ar-EG" sz="2000" b="1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7" name="AutoShape 33"/>
          <p:cNvSpPr>
            <a:spLocks noChangeArrowheads="1"/>
          </p:cNvSpPr>
          <p:nvPr/>
        </p:nvSpPr>
        <p:spPr bwMode="auto">
          <a:xfrm flipH="1">
            <a:off x="6400801" y="3343275"/>
            <a:ext cx="1889125" cy="7937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6-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إغلاق الحالة. </a:t>
            </a:r>
            <a:endParaRPr lang="ar-EG" sz="2000" b="1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3078" name="AutoShape 28"/>
          <p:cNvSpPr>
            <a:spLocks noChangeArrowheads="1"/>
          </p:cNvSpPr>
          <p:nvPr/>
        </p:nvSpPr>
        <p:spPr bwMode="auto">
          <a:xfrm flipH="1">
            <a:off x="103188" y="830263"/>
            <a:ext cx="3554413" cy="138906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2-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تقييم 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الاحتياجات الفردية للأطفال والأسر. 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cxnSp>
        <p:nvCxnSpPr>
          <p:cNvPr id="3079" name="AutoShape 34"/>
          <p:cNvCxnSpPr>
            <a:cxnSpLocks noChangeShapeType="1"/>
          </p:cNvCxnSpPr>
          <p:nvPr/>
        </p:nvCxnSpPr>
        <p:spPr bwMode="auto">
          <a:xfrm flipH="1">
            <a:off x="3852863" y="1419225"/>
            <a:ext cx="13366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AutoShape 35"/>
          <p:cNvCxnSpPr>
            <a:cxnSpLocks noChangeShapeType="1"/>
          </p:cNvCxnSpPr>
          <p:nvPr/>
        </p:nvCxnSpPr>
        <p:spPr bwMode="auto">
          <a:xfrm flipH="1" flipV="1">
            <a:off x="3883026" y="1855788"/>
            <a:ext cx="1617662" cy="297180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AutoShape 36"/>
          <p:cNvCxnSpPr>
            <a:cxnSpLocks noChangeShapeType="1"/>
          </p:cNvCxnSpPr>
          <p:nvPr/>
        </p:nvCxnSpPr>
        <p:spPr bwMode="auto">
          <a:xfrm flipH="1">
            <a:off x="1879601" y="2355850"/>
            <a:ext cx="0" cy="344488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AutoShape 37"/>
          <p:cNvCxnSpPr>
            <a:cxnSpLocks noChangeShapeType="1"/>
          </p:cNvCxnSpPr>
          <p:nvPr/>
        </p:nvCxnSpPr>
        <p:spPr bwMode="auto">
          <a:xfrm flipH="1">
            <a:off x="1849438" y="4137025"/>
            <a:ext cx="0" cy="296863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AutoShape 38"/>
          <p:cNvCxnSpPr>
            <a:cxnSpLocks noChangeShapeType="1"/>
          </p:cNvCxnSpPr>
          <p:nvPr/>
        </p:nvCxnSpPr>
        <p:spPr bwMode="auto">
          <a:xfrm>
            <a:off x="3783013" y="5387975"/>
            <a:ext cx="1476375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AutoShape 40"/>
          <p:cNvCxnSpPr>
            <a:cxnSpLocks noChangeShapeType="1"/>
          </p:cNvCxnSpPr>
          <p:nvPr/>
        </p:nvCxnSpPr>
        <p:spPr bwMode="auto">
          <a:xfrm flipH="1" flipV="1">
            <a:off x="7332663" y="4217988"/>
            <a:ext cx="0" cy="630237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5" name="AutoShape 27"/>
          <p:cNvSpPr>
            <a:spLocks noChangeArrowheads="1"/>
          </p:cNvSpPr>
          <p:nvPr/>
        </p:nvSpPr>
        <p:spPr bwMode="auto">
          <a:xfrm flipH="1">
            <a:off x="5437188" y="815975"/>
            <a:ext cx="3552825" cy="18002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>
              <a:buSzPct val="100000"/>
            </a:pP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1- </a:t>
            </a:r>
            <a:r>
              <a:rPr lang="ar-EG" sz="2000" b="1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تحديد وتسجيل</a:t>
            </a:r>
            <a:r>
              <a:rPr lang="ar-EG" sz="2000" dirty="0" smtClean="0">
                <a:latin typeface="Arial" pitchFamily="34" charset="0"/>
                <a:ea typeface="MS PGothic" pitchFamily="34" charset="-128"/>
                <a:sym typeface="Calibri" pitchFamily="34" charset="0"/>
              </a:rPr>
              <a:t> الأطفال المعرضين للخطر، بما في ذلك رفع مستوى الوعي لدى المجتمعات المحلية المتضررة.</a:t>
            </a:r>
            <a:endParaRPr lang="ar-EG" sz="2000" dirty="0"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sp>
        <p:nvSpPr>
          <p:cNvPr id="4110" name="Rectangle 33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>
              <a:defRPr/>
            </a:pPr>
            <a:endParaRPr lang="ar-EG">
              <a:solidFill>
                <a:srgbClr val="000000"/>
              </a:solidFill>
              <a:latin typeface="Arial" charset="0"/>
              <a:ea typeface="ＭＳ Ｐゴシック" charset="0"/>
              <a:cs typeface="+mn-cs"/>
            </a:endParaRPr>
          </a:p>
        </p:txBody>
      </p:sp>
      <p:sp>
        <p:nvSpPr>
          <p:cNvPr id="4111" name="Rectangle 40"/>
          <p:cNvSpPr>
            <a:spLocks noChangeArrowheads="1"/>
          </p:cNvSpPr>
          <p:nvPr/>
        </p:nvSpPr>
        <p:spPr bwMode="auto">
          <a:xfrm>
            <a:off x="0" y="272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 rtl="0" eaLnBrk="0" hangingPunct="0">
              <a:defRPr/>
            </a:pPr>
            <a:endParaRPr lang="ar-EG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3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554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marL="1368000" indent="-136800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اللازمة عن خطوة إغلاق الحالة ضمن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عملية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إدارة الحالات وتقديم أمثلة على كيفية تبليغ قرار إغلاق الحالة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إلى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والأسر وتوعيتهم بأهمية ذلك.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نتائج التعلم: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شرح خطوة إغلاق الحالة ضمن عملية إدارة الحالات بما في ذلك معايير الإغلاق وتحويل الحالة.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تقديم أمثلة على كيفية تبليغ قرار إغلاق الحالة إلى الأطفال والأسر.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معرفة أهمية التواصل عند إغلاق الحالة.</a:t>
            </a:r>
          </a:p>
        </p:txBody>
      </p:sp>
    </p:spTree>
    <p:extLst>
      <p:ext uri="{BB962C8B-B14F-4D97-AF65-F5344CB8AC3E}">
        <p14:creationId xmlns:p14="http://schemas.microsoft.com/office/powerpoint/2010/main" val="329323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هدف الوحدة و 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marL="1368000" indent="-136800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اللازمة عن خطوة إغلاق الحالة ضمن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عملية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إدارة الحالات وتقديم أمثلة على كيفية تبليغ الأطفال والأسر بخطوة إغلاق الحالة وتوعيتهم بأهمية ذلك.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نتائج التعلم: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شرح خطوة إغلاق الحالة ضمن عملية إدارة الحالات بما في ذلك معايير إغلاق الحالة وتحويلها.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تقديم أمثلة على كيفية تبليغ خطوة إغلاق الحالة للأطفال والأسر.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معرفة أهمية التواصل عند إغلاق الحالة.</a:t>
            </a:r>
          </a:p>
        </p:txBody>
      </p:sp>
    </p:spTree>
    <p:extLst>
      <p:ext uri="{BB962C8B-B14F-4D97-AF65-F5344CB8AC3E}">
        <p14:creationId xmlns:p14="http://schemas.microsoft.com/office/powerpoint/2010/main" val="292812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088" y="4911725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1</a:t>
            </a:r>
            <a:endParaRPr lang="ar-EG" cap="none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>
          <a:xfrm>
            <a:off x="755650" y="3860800"/>
            <a:ext cx="7772400" cy="936352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الممارسة الفضلى لإغلاق الحالة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981075"/>
            <a:ext cx="4824412" cy="281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2"/>
          <p:cNvSpPr txBox="1">
            <a:spLocks noChangeArrowheads="1"/>
          </p:cNvSpPr>
          <p:nvPr/>
        </p:nvSpPr>
        <p:spPr bwMode="auto">
          <a:xfrm>
            <a:off x="4143401" y="3530600"/>
            <a:ext cx="25907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100" dirty="0" smtClean="0">
                <a:solidFill>
                  <a:srgbClr val="FFFFFF"/>
                </a:solidFill>
                <a:latin typeface="Arial" pitchFamily="34" charset="0"/>
                <a:sym typeface="Calibri" pitchFamily="34" charset="0"/>
              </a:rPr>
              <a:t>الصورة: Save the Children, Boris Heger </a:t>
            </a:r>
            <a:endParaRPr lang="ar-EG" sz="1100" dirty="0">
              <a:solidFill>
                <a:srgbClr val="FFFFFF"/>
              </a:solidFill>
              <a:latin typeface="Arial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6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2987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معايير إغلاق الحالة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69325" cy="4321175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u="sn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يتم إغلاق الحالة غالباً في الظروف التالية:</a:t>
            </a:r>
          </a:p>
          <a:p>
            <a:pPr algn="r" rtl="1" eaLnBrk="1" hangingPunct="1">
              <a:buFontTx/>
              <a:buChar char="•"/>
            </a:pPr>
            <a:endParaRPr lang="ar-EG" u="sn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 تحقيق </a:t>
            </a:r>
            <a:r>
              <a:rPr lang="ar-EG" b="1" dirty="0" smtClean="0">
                <a:sym typeface="Calibri" pitchFamily="34" charset="0"/>
              </a:rPr>
              <a:t>الأهداف</a:t>
            </a:r>
            <a:r>
              <a:rPr lang="ar-EG" dirty="0" smtClean="0">
                <a:sym typeface="Calibri" pitchFamily="34" charset="0"/>
              </a:rPr>
              <a:t> كما هو موضح في خطة الحالة.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عندما يكون الطفل </a:t>
            </a:r>
            <a:r>
              <a:rPr lang="ar-EG" b="1" dirty="0" smtClean="0">
                <a:sym typeface="Calibri" pitchFamily="34" charset="0"/>
              </a:rPr>
              <a:t>آمنًا</a:t>
            </a:r>
            <a:r>
              <a:rPr lang="ar-EG" dirty="0" smtClean="0">
                <a:sym typeface="Calibri" pitchFamily="34" charset="0"/>
              </a:rPr>
              <a:t> من التعرض للإيذاء وعند توفير الدعم </a:t>
            </a:r>
            <a:r>
              <a:rPr lang="ar-EG" b="1" dirty="0" smtClean="0">
                <a:sym typeface="Calibri" pitchFamily="34" charset="0"/>
              </a:rPr>
              <a:t>لرعايته</a:t>
            </a:r>
            <a:r>
              <a:rPr lang="ar-EG" dirty="0" smtClean="0">
                <a:sym typeface="Calibri" pitchFamily="34" charset="0"/>
              </a:rPr>
              <a:t> و</a:t>
            </a:r>
            <a:r>
              <a:rPr lang="ar-EG" b="1" dirty="0" smtClean="0">
                <a:sym typeface="Calibri" pitchFamily="34" charset="0"/>
              </a:rPr>
              <a:t>رفاهيته</a:t>
            </a:r>
            <a:r>
              <a:rPr lang="ar-EG" dirty="0" smtClean="0">
                <a:sym typeface="Calibri" pitchFamily="34" charset="0"/>
              </a:rPr>
              <a:t>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 عدم وجود </a:t>
            </a:r>
            <a:r>
              <a:rPr lang="ar-EG" b="1" dirty="0" smtClean="0">
                <a:sym typeface="Calibri" pitchFamily="34" charset="0"/>
              </a:rPr>
              <a:t>شواغل إضافية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22478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معايير إغلاق الحالة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346" y="1700213"/>
            <a:ext cx="83534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u="sn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أسباب أخرى لإغلاق الحالة:</a:t>
            </a:r>
          </a:p>
          <a:p>
            <a:pPr algn="r" rtl="1" eaLnBrk="1" hangingPunct="1">
              <a:buSzPct val="100000"/>
            </a:pPr>
            <a:endParaRPr lang="ar-EG" u="sn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عندما لا تصبح الأسرة/الطفل</a:t>
            </a:r>
            <a:r>
              <a:rPr lang="ar-EG" b="1" dirty="0" smtClean="0">
                <a:sym typeface="Calibri" pitchFamily="34" charset="0"/>
              </a:rPr>
              <a:t> بحاجة إلى الدعم </a:t>
            </a:r>
            <a:r>
              <a:rPr lang="ar-EG" dirty="0" smtClean="0">
                <a:sym typeface="Calibri" pitchFamily="34" charset="0"/>
              </a:rPr>
              <a:t>ولا توجد </a:t>
            </a:r>
            <a:r>
              <a:rPr lang="ar-EG" b="1" dirty="0" smtClean="0">
                <a:sym typeface="Calibri" pitchFamily="34" charset="0"/>
              </a:rPr>
              <a:t>دواعي للوقوف أمام رغبتهم </a:t>
            </a:r>
            <a:r>
              <a:rPr lang="ar-EG" dirty="0" smtClean="0">
                <a:sym typeface="Calibri" pitchFamily="34" charset="0"/>
              </a:rPr>
              <a:t>(الطفل آمن)</a:t>
            </a:r>
          </a:p>
          <a:p>
            <a:pPr algn="r" rtl="1" eaLnBrk="1" hangingPunct="1">
              <a:buFontTx/>
              <a:buChar char="•"/>
            </a:pPr>
            <a:endParaRPr lang="ar-EG" sz="18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 بلوغ الطفل </a:t>
            </a:r>
            <a:r>
              <a:rPr lang="ar-EG" b="1" dirty="0" smtClean="0">
                <a:sym typeface="Calibri" pitchFamily="34" charset="0"/>
              </a:rPr>
              <a:t>سن 18</a:t>
            </a:r>
            <a:r>
              <a:rPr lang="ar-EG" dirty="0" smtClean="0">
                <a:sym typeface="Calibri" pitchFamily="34" charset="0"/>
              </a:rPr>
              <a:t> عامًا (ما لم تكن هناك أسباب مقنعة  تستدعي الاستمرار)</a:t>
            </a:r>
          </a:p>
          <a:p>
            <a:pPr algn="r" rtl="1" eaLnBrk="1" hangingPunct="1">
              <a:buFontTx/>
              <a:buChar char="•"/>
            </a:pPr>
            <a:endParaRPr lang="ar-EG" sz="18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 </a:t>
            </a:r>
            <a:r>
              <a:rPr lang="ar-EG" b="1" dirty="0" smtClean="0">
                <a:sym typeface="Calibri" pitchFamily="34" charset="0"/>
              </a:rPr>
              <a:t>وفاة </a:t>
            </a:r>
            <a:r>
              <a:rPr lang="ar-EG" dirty="0" smtClean="0">
                <a:sym typeface="Calibri" pitchFamily="34" charset="0"/>
              </a:rPr>
              <a:t>الطفل (يتم إجراء تحليل وإصدار تقرير)</a:t>
            </a:r>
          </a:p>
          <a:p>
            <a:pPr algn="ct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</a:t>
            </a:r>
            <a:r>
              <a:rPr lang="ar-EG" sz="1600" dirty="0" smtClean="0">
                <a:sym typeface="Calibri" pitchFamily="34" charset="0"/>
              </a:rPr>
              <a:t>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14811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الممارسة الفضلى لإغلاق الحالة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عادة ما يتم </a:t>
            </a:r>
            <a:r>
              <a:rPr lang="ar-EG" b="1" dirty="0" smtClean="0">
                <a:sym typeface="Calibri" pitchFamily="34" charset="0"/>
              </a:rPr>
              <a:t>التصريح</a:t>
            </a:r>
            <a:r>
              <a:rPr lang="ar-EG" dirty="0" smtClean="0">
                <a:sym typeface="Calibri" pitchFamily="34" charset="0"/>
              </a:rPr>
              <a:t> بإغلاق الحالة من قبل المدير لمنع أي إغلاق سابق لأوانه.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 </a:t>
            </a: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متى يتم الإغلاق؟ </a:t>
            </a:r>
            <a:r>
              <a:rPr lang="ar-EG" dirty="0" smtClean="0">
                <a:sym typeface="Calibri" pitchFamily="34" charset="0"/>
              </a:rPr>
              <a:t>بعد فترة زمنية محددة وبعد إجراء زيارات متابعة متعددة لضمان تحقيق استمرار رفاه للطفل.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المتابعة النهائية: </a:t>
            </a:r>
            <a:r>
              <a:rPr lang="ar-EG" dirty="0" smtClean="0">
                <a:sym typeface="Calibri" pitchFamily="34" charset="0"/>
              </a:rPr>
              <a:t>تُجرى خلال ثلاثة شهور من الإغلاق من أجل: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ضمان بقاء الوضع مستقرًا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الحصول على تعقيبات من الطفل وعائلته بشأن مقدمي الخدمة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(</a:t>
            </a:r>
            <a:r>
              <a:rPr lang="ar-EG" dirty="0" smtClean="0">
                <a:sym typeface="Calibri" pitchFamily="34" charset="0"/>
              </a:rPr>
              <a:t>يُسمى أحيانًا "تقييم الخدمة").</a:t>
            </a:r>
          </a:p>
          <a:p>
            <a:pPr algn="ct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</a:t>
            </a:r>
            <a:r>
              <a:rPr lang="ar-EG" sz="1600" dirty="0" smtClean="0">
                <a:sym typeface="Calibri" pitchFamily="34" charset="0"/>
              </a:rPr>
              <a:t>التوجيهية لإدارة الحالات: القسم 3</a:t>
            </a:r>
            <a:r>
              <a:rPr lang="ar-EG" dirty="0" smtClean="0">
                <a:sym typeface="Calibri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8608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إعادة فتح الحالة بعد الإغلاق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971600" y="1700213"/>
            <a:ext cx="7849171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لا يعني إغلاق الحالة مسح كل الوثائق.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إعادة فتح الحالات في أي وقت عندما تتوفر معلومات جديدة أو يتغير وضع الطفل.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يجب تخزين بيانات الحالات في مكان آمن لفترة زمنية محددة وفقًا لما يلي: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بروتوكولات إدارة المعلومات الخاصة بالوكالة.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التشريع الوطني. </a:t>
            </a: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140756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ما هو تحويل الحالة؟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146" y="1700213"/>
            <a:ext cx="7921625" cy="4392612"/>
          </a:xfrm>
        </p:spPr>
        <p:txBody>
          <a:bodyPr/>
          <a:lstStyle/>
          <a:p>
            <a:pPr marL="342000" indent="-342000" algn="r" rtl="1" eaLnBrk="1" hangingPunct="1"/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/>
            <a:r>
              <a:rPr lang="ar-EG" dirty="0" smtClean="0">
                <a:sym typeface="Calibri" pitchFamily="34" charset="0"/>
              </a:rPr>
              <a:t>أحيانًا لا يتم إغلاق الحالات بل </a:t>
            </a:r>
            <a:r>
              <a:rPr lang="ar-EG" b="1" dirty="0" smtClean="0">
                <a:sym typeface="Calibri" pitchFamily="34" charset="0"/>
              </a:rPr>
              <a:t>تحويلها</a:t>
            </a:r>
            <a:r>
              <a:rPr lang="ar-EG" dirty="0" smtClean="0">
                <a:sym typeface="Calibri" pitchFamily="34" charset="0"/>
              </a:rPr>
              <a:t> لوكالة أخرى: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 انتقال الطفل من مكان إقامته وهو لا يزال بحاجة إلى خطة حالة للحماية. 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عندما يصبح أخصائيو الحالة الأصليون و/أو الوكالة غير قادرين بشكل أمثل على تحمل المسؤولية عن حالة الطفل وإدارتها وتنسيقها ومعالجتها (مثل إغلاق البرنامج).</a:t>
            </a:r>
          </a:p>
          <a:p>
            <a:pPr marL="342000" indent="-342000" algn="ctr" rtl="1" eaLnBrk="1" hangingPunct="1"/>
            <a:endParaRPr lang="ar-EG" sz="1600" dirty="0" smtClean="0">
              <a:sym typeface="Calibri" pitchFamily="34" charset="0"/>
            </a:endParaRPr>
          </a:p>
          <a:p>
            <a:pPr marL="342000" indent="-342000" algn="ctr" rtl="1" eaLnBrk="1" hangingPunct="1"/>
            <a:r>
              <a:rPr lang="ar-EG" sz="1600" dirty="0" smtClean="0">
                <a:sym typeface="Calibri" pitchFamily="34" charset="0"/>
              </a:rPr>
              <a:t>المبادئ </a:t>
            </a:r>
            <a:r>
              <a:rPr lang="ar-EG" sz="1600" dirty="0" smtClean="0">
                <a:sym typeface="Calibri" pitchFamily="34" charset="0"/>
              </a:rPr>
              <a:t>التوجيهية لإدارة الحالات: القسم 3</a:t>
            </a:r>
          </a:p>
        </p:txBody>
      </p:sp>
    </p:spTree>
    <p:extLst>
      <p:ext uri="{BB962C8B-B14F-4D97-AF65-F5344CB8AC3E}">
        <p14:creationId xmlns:p14="http://schemas.microsoft.com/office/powerpoint/2010/main" val="182432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769</Words>
  <Application>Microsoft Office PowerPoint</Application>
  <PresentationFormat>On-screen Show (4:3)</PresentationFormat>
  <Paragraphs>147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Default Design</vt:lpstr>
      <vt:lpstr>PowerPoint Presentation</vt:lpstr>
      <vt:lpstr>PowerPoint Presentation</vt:lpstr>
      <vt:lpstr>هدف الوحدة و نتائج التعلم</vt:lpstr>
      <vt:lpstr>التمرين 1</vt:lpstr>
      <vt:lpstr>معايير إغلاق الحالة</vt:lpstr>
      <vt:lpstr>معايير إغلاق الحالة</vt:lpstr>
      <vt:lpstr>الممارسة الفضلى لإغلاق الحالة</vt:lpstr>
      <vt:lpstr>إعادة فتح الحالة بعد الإغلاق</vt:lpstr>
      <vt:lpstr>ما هو تحويل الحالة؟</vt:lpstr>
      <vt:lpstr>ما هو تحويل الحالة..؟</vt:lpstr>
      <vt:lpstr>قبل التحويل</vt:lpstr>
      <vt:lpstr>كيفية التحويل</vt:lpstr>
      <vt:lpstr>تجنب تحويل الحالة إذا لم تكن هناك ضرورة ملحة</vt:lpstr>
      <vt:lpstr>نقاط التعلم الرئيسية</vt:lpstr>
      <vt:lpstr>PowerPoint Presentation</vt:lpstr>
      <vt:lpstr>التمرين 2</vt:lpstr>
      <vt:lpstr>إعداد النصوص</vt:lpstr>
      <vt:lpstr>إعداد النصوص...</vt:lpstr>
      <vt:lpstr>نقاط التعلم الرئيسية</vt:lpstr>
      <vt:lpstr>PowerPoint Presentation</vt:lpstr>
      <vt:lpstr>هدف الوحدة ونتائج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136</cp:revision>
  <dcterms:created xsi:type="dcterms:W3CDTF">2014-02-04T13:09:48Z</dcterms:created>
  <dcterms:modified xsi:type="dcterms:W3CDTF">2015-01-14T10:39:11Z</dcterms:modified>
</cp:coreProperties>
</file>