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4"/>
  </p:notesMasterIdLst>
  <p:sldIdLst>
    <p:sldId id="374" r:id="rId2"/>
    <p:sldId id="375" r:id="rId3"/>
    <p:sldId id="376" r:id="rId4"/>
    <p:sldId id="377" r:id="rId5"/>
    <p:sldId id="378" r:id="rId6"/>
    <p:sldId id="379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411" r:id="rId39"/>
    <p:sldId id="412" r:id="rId40"/>
    <p:sldId id="413" r:id="rId41"/>
    <p:sldId id="414" r:id="rId42"/>
    <p:sldId id="415" r:id="rId43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3474" autoAdjust="0"/>
  </p:normalViewPr>
  <p:slideViewPr>
    <p:cSldViewPr>
      <p:cViewPr>
        <p:scale>
          <a:sx n="75" d="100"/>
          <a:sy n="75" d="100"/>
        </p:scale>
        <p:origin x="-123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3058F4-701D-4F6B-A5C6-57FE5768962D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602149B8-57FA-46A2-B11A-B80625EDFDCC}">
      <dgm:prSet phldrT="[Text]" custT="1"/>
      <dgm:spPr/>
      <dgm:t>
        <a:bodyPr/>
        <a:lstStyle/>
        <a:p>
          <a:r>
            <a:rPr lang="ar-EG" sz="2000" b="1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تقييم السياق الخارجي </a:t>
          </a:r>
        </a:p>
        <a:p>
          <a:pPr rtl="1"/>
          <a:r>
            <a:rPr lang="ar-EG" sz="2000" b="1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(البلد، الثقافة، المجتمع، الأزمة)</a:t>
          </a:r>
          <a:endParaRPr lang="en-AU" sz="2000" b="1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018127D-FCD1-45DA-B139-A387977D3C47}" type="parTrans" cxnId="{DD8461D5-1BDE-4806-A97F-9CCD0AFDCF9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56FED366-41F2-43B6-973E-A500BB452895}" type="sibTrans" cxnId="{DD8461D5-1BDE-4806-A97F-9CCD0AFDCF9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333E01C1-1168-40C0-8A3A-6C6B89D36D8A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قدرة الحكومة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85AD20FD-41D2-4C9C-9E09-C4B63F3CACA4}" type="parTrans" cxnId="{5EA3070D-BE84-4A1A-8525-6EB3B795B84E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7E854404-7203-4843-B099-20E8A47286EF}" type="sibTrans" cxnId="{5EA3070D-BE84-4A1A-8525-6EB3B795B84E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7F9E2C24-E6AD-43FC-8552-12DC0BCE8711}">
      <dgm:prSet phldrT="[Text]" custT="1"/>
      <dgm:spPr/>
      <dgm:t>
        <a:bodyPr/>
        <a:lstStyle/>
        <a:p>
          <a:r>
            <a:rPr lang="ar-EG" sz="2000" b="1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تحليل قدرات الوكالة الداخلية</a:t>
          </a:r>
          <a:endParaRPr lang="en-AU" sz="2000" b="1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0D2AEEA-6B4E-4AED-990D-DEF7B5237E65}" type="parTrans" cxnId="{69E12004-8824-4721-8DA5-F6FB5AA3094C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01AB9A3E-AA21-4937-A91A-B42FDF71FAD1}" type="sibTrans" cxnId="{69E12004-8824-4721-8DA5-F6FB5AA3094C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D23CBFCB-B78A-493C-9DA8-4F8475537A1A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الموارد البشرية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9259308A-5C75-49F0-801C-3809E44713DD}" type="parTrans" cxnId="{04B10CE0-D9A3-461F-9ED9-63BA7DB63577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B6CD0AE8-F60C-4E50-B489-2909683AB65B}" type="sibTrans" cxnId="{04B10CE0-D9A3-461F-9ED9-63BA7DB63577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1F26B052-A2A9-4A7F-AC0B-DD74A342C292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المخاطر المحتملة للبرنامج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D6907719-7B7F-4863-9B98-034388328A6A}" type="parTrans" cxnId="{DA952248-A13E-4ECD-850F-F35C30F0F3D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6EDAF5A8-1F6F-46AE-B8C2-1B4CE571EFD7}" type="sibTrans" cxnId="{DA952248-A13E-4ECD-850F-F35C30F0F3D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1B529B6-1EBD-4734-A2A2-15F85E716D10}">
      <dgm:prSet phldrT="[Text]" custT="1"/>
      <dgm:spPr/>
      <dgm:t>
        <a:bodyPr/>
        <a:lstStyle/>
        <a:p>
          <a:r>
            <a:rPr lang="ar-EG" sz="2000" b="1" cap="small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تحديد النهج</a:t>
          </a:r>
          <a:endParaRPr lang="en-AU" sz="2000" b="1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007781C-440F-46D4-9464-4FCFC5CA2EB3}" type="parTrans" cxnId="{D8F387D0-002A-4A37-9D2E-51136863E1EB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D296F0D6-9EBC-4C37-96F6-0A29B1B6EA67}" type="sibTrans" cxnId="{D8F387D0-002A-4A37-9D2E-51136863E1EB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3A037673-74FC-4A5D-8506-A2D8CA12E9F8}">
      <dgm:prSet phldrT="[Text]" custT="1"/>
      <dgm:spPr/>
      <dgm:t>
        <a:bodyPr/>
        <a:lstStyle/>
        <a:p>
          <a:r>
            <a:rPr lang="ar-EG" sz="1600" dirty="0" smtClean="0">
              <a:latin typeface="Arial" pitchFamily="34" charset="0"/>
              <a:cs typeface="Arial" pitchFamily="34" charset="0"/>
            </a:rPr>
            <a:t>هل إدارة الحالات تعد استجابة مناسبة </a:t>
          </a:r>
          <a:r>
            <a:rPr lang="ar-EG" sz="1600" dirty="0" smtClean="0">
              <a:latin typeface="Arial" pitchFamily="34" charset="0"/>
              <a:cs typeface="Arial" pitchFamily="34" charset="0"/>
            </a:rPr>
            <a:t/>
          </a:r>
          <a:br>
            <a:rPr lang="ar-EG" sz="1600" dirty="0" smtClean="0">
              <a:latin typeface="Arial" pitchFamily="34" charset="0"/>
              <a:cs typeface="Arial" pitchFamily="34" charset="0"/>
            </a:rPr>
          </a:br>
          <a:r>
            <a:rPr lang="ar-EG" sz="1600" dirty="0" smtClean="0">
              <a:latin typeface="Arial" pitchFamily="34" charset="0"/>
              <a:cs typeface="Arial" pitchFamily="34" charset="0"/>
            </a:rPr>
            <a:t>في </a:t>
          </a:r>
          <a:r>
            <a:rPr lang="ar-EG" sz="1600" dirty="0" smtClean="0">
              <a:latin typeface="Arial" pitchFamily="34" charset="0"/>
              <a:cs typeface="Arial" pitchFamily="34" charset="0"/>
            </a:rPr>
            <a:t>هذا السياق؟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4F82A539-748B-48D5-8904-B4F4BAB859E6}" type="parTrans" cxnId="{7F7DE8E2-C12C-4D78-B44A-219820CF0BCC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54CCCED4-4805-4A76-A192-A81E9E68FD40}" type="sibTrans" cxnId="{7F7DE8E2-C12C-4D78-B44A-219820CF0BCC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51A763B4-951E-4B08-B0DD-33D4E1D21402}">
      <dgm:prSet phldrT="[Text]" custT="1"/>
      <dgm:spPr/>
      <dgm:t>
        <a:bodyPr/>
        <a:lstStyle/>
        <a:p>
          <a:r>
            <a:rPr lang="ar-EG" sz="1600" dirty="0" smtClean="0">
              <a:latin typeface="Arial" pitchFamily="34" charset="0"/>
              <a:cs typeface="Arial" pitchFamily="34" charset="0"/>
            </a:rPr>
            <a:t>ما هو نوع تدخل إدارة الحالات </a:t>
          </a:r>
          <a:r>
            <a:rPr lang="ar-EG" sz="1600" dirty="0" smtClean="0">
              <a:latin typeface="Arial" pitchFamily="34" charset="0"/>
              <a:cs typeface="Arial" pitchFamily="34" charset="0"/>
            </a:rPr>
            <a:t/>
          </a:r>
          <a:br>
            <a:rPr lang="ar-EG" sz="1600" dirty="0" smtClean="0">
              <a:latin typeface="Arial" pitchFamily="34" charset="0"/>
              <a:cs typeface="Arial" pitchFamily="34" charset="0"/>
            </a:rPr>
          </a:br>
          <a:r>
            <a:rPr lang="ar-EG" sz="1600" dirty="0" smtClean="0">
              <a:latin typeface="Arial" pitchFamily="34" charset="0"/>
              <a:cs typeface="Arial" pitchFamily="34" charset="0"/>
            </a:rPr>
            <a:t>المطلوب</a:t>
          </a:r>
          <a:r>
            <a:rPr lang="ar-EG" sz="1600" dirty="0" smtClean="0">
              <a:latin typeface="Arial" pitchFamily="34" charset="0"/>
              <a:cs typeface="Arial" pitchFamily="34" charset="0"/>
            </a:rPr>
            <a:t>؟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C7FB1D3D-6384-4244-8F49-4CAE1BCE3584}" type="parTrans" cxnId="{0F09AC94-D704-4A85-ACCD-12878AEAF78F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BF578312-5382-44B8-BBE8-6BBCA9F4DDDF}" type="sibTrans" cxnId="{0F09AC94-D704-4A85-ACCD-12878AEAF78F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CDD5FF6E-7B8B-4052-B66D-4C9ADE93B7F7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قدرة المجتمع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5C9A8296-80AD-4F62-837C-C62F1F8785C3}" type="parTrans" cxnId="{4D3B6D68-68E5-41D0-A658-0A34A8B6DBA5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BCCAB68-9688-4025-8932-A78262D6D960}" type="sibTrans" cxnId="{4D3B6D68-68E5-41D0-A658-0A34A8B6DBA5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4DD78D2-0BCE-44DA-9106-26FABB62C8AC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إمكانية الوصول والمسائل الأمنية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F91DF685-FD7F-467C-B6B2-72D5B40B064D}" type="parTrans" cxnId="{C55F084A-68A3-444B-B877-8B59B7439CA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2F6D619A-C520-49F4-82CF-08B9F809FACC}" type="sibTrans" cxnId="{C55F084A-68A3-444B-B877-8B59B7439CA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C972EDA-902A-43C6-97E5-3B3F67CA93C8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الموارد المالية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B4746E2D-22C3-4770-A269-F77F346D6C7F}" type="parTrans" cxnId="{58784A2C-A8D9-4E6C-BD05-ECBCEE57FD28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349D423E-69B3-4BEC-95ED-20CFC1C1E455}" type="sibTrans" cxnId="{58784A2C-A8D9-4E6C-BD05-ECBCEE57FD28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C64949E2-B7F3-44E9-B83D-0F1CBAAE2FD2}">
      <dgm:prSet phldrT="[Text]" custT="1"/>
      <dgm:spPr/>
      <dgm:t>
        <a:bodyPr/>
        <a:lstStyle/>
        <a:p>
          <a:r>
            <a:rPr lang="ar-EG" sz="1600" dirty="0" smtClean="0">
              <a:latin typeface="Arial" pitchFamily="34" charset="0"/>
              <a:cs typeface="Arial" pitchFamily="34" charset="0"/>
            </a:rPr>
            <a:t>إستراتيجية الخروج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9F094A66-80B8-440A-976B-721C6759850E}" type="parTrans" cxnId="{1B93C978-B242-480D-B074-5886C7971E0B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F40BE78C-A4CE-403F-A78B-07E28B15F419}" type="sibTrans" cxnId="{1B93C978-B242-480D-B074-5886C7971E0B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5250F67-6420-42AA-8DF6-5F134D0C34EF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تغطية الفئات السكانية الضعيفة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95E15AB7-8842-44C0-9959-506ACFDE33B5}" type="parTrans" cxnId="{FE83C506-2AFD-4213-8202-4526CAB4DEFE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94EAAA4E-E562-4AAE-85CB-3E8D6888091A}" type="sibTrans" cxnId="{FE83C506-2AFD-4213-8202-4526CAB4DEFE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8DB4277A-C375-4CED-A021-C69137FB0242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نوع التدخل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BCB62BFD-6994-4501-A879-C4CFC5D26C79}" type="parTrans" cxnId="{7571A24C-74AD-486F-A78B-728AACA5A76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E858D343-995C-4C4B-963E-8E03A89FAD29}" type="sibTrans" cxnId="{7571A24C-74AD-486F-A78B-728AACA5A76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60BF8849-51E5-4DEE-BAF5-489652919412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كيف يمكن لوكالتك المساهمة؟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5FE0F5C7-8B6A-4982-9CA8-2B733B08BC57}" type="parTrans" cxnId="{F4312200-A03B-4D26-87FA-8CBD1DB8A14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0427E552-31F1-4B06-BCDF-40E23A6F8BA6}" type="sibTrans" cxnId="{F4312200-A03B-4D26-87FA-8CBD1DB8A14D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C22C0D16-AF2C-4FE5-BBC0-5F7FBFB55A8C}">
      <dgm:prSet phldrT="[Text]" custT="1"/>
      <dgm:spPr/>
      <dgm:t>
        <a:bodyPr/>
        <a:lstStyle/>
        <a:p>
          <a:r>
            <a:rPr lang="ar-EG" sz="1600" dirty="0" smtClean="0">
              <a:latin typeface="Arial" pitchFamily="34" charset="0"/>
              <a:cs typeface="Arial" pitchFamily="34" charset="0"/>
            </a:rPr>
            <a:t>احتياجات حماية الطفل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322BDD09-893B-44A4-9698-13143FE12472}" type="parTrans" cxnId="{C9685930-89A1-4F35-BF9A-AFE859D79EB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456DE744-A561-4CC1-ACED-A15C82D8BE30}" type="sibTrans" cxnId="{C9685930-89A1-4F35-BF9A-AFE859D79EB4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B2444A36-5CA0-4AD4-A579-1747EE31F82C}">
      <dgm:prSet phldrT="[Text]" custT="1"/>
      <dgm:spPr/>
      <dgm:t>
        <a:bodyPr/>
        <a:lstStyle/>
        <a:p>
          <a:r>
            <a:rPr lang="ar-EG" sz="1600" smtClean="0">
              <a:latin typeface="Arial" pitchFamily="34" charset="0"/>
              <a:cs typeface="Arial" pitchFamily="34" charset="0"/>
            </a:rPr>
            <a:t>الخدمات القائمة</a:t>
          </a:r>
          <a:endParaRPr lang="en-AU" sz="1600" dirty="0">
            <a:latin typeface="Arial" pitchFamily="34" charset="0"/>
            <a:cs typeface="Arial" pitchFamily="34" charset="0"/>
          </a:endParaRPr>
        </a:p>
      </dgm:t>
    </dgm:pt>
    <dgm:pt modelId="{D96DDA67-AC27-4620-A2F1-F6E13E40EBC7}" type="parTrans" cxnId="{2F2FF31F-113F-4AE7-A421-B39E63DFD841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6D271922-0A88-4762-B2D1-FA31E2221096}" type="sibTrans" cxnId="{2F2FF31F-113F-4AE7-A421-B39E63DFD841}">
      <dgm:prSet/>
      <dgm:spPr/>
      <dgm:t>
        <a:bodyPr/>
        <a:lstStyle/>
        <a:p>
          <a:endParaRPr lang="en-AU">
            <a:latin typeface="Arial" pitchFamily="34" charset="0"/>
            <a:cs typeface="Arial" pitchFamily="34" charset="0"/>
          </a:endParaRPr>
        </a:p>
      </dgm:t>
    </dgm:pt>
    <dgm:pt modelId="{352D6951-28F2-48CB-B825-F4A5C72EA6AF}" type="pres">
      <dgm:prSet presAssocID="{363058F4-701D-4F6B-A5C6-57FE5768962D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177A2E19-8AC2-422A-B78A-AE47FB3D0E80}" type="pres">
      <dgm:prSet presAssocID="{41B529B6-1EBD-4734-A2A2-15F85E716D10}" presName="boxAndChildren" presStyleCnt="0"/>
      <dgm:spPr/>
    </dgm:pt>
    <dgm:pt modelId="{37B9D84F-23A5-4031-96F7-E5A67DF242A0}" type="pres">
      <dgm:prSet presAssocID="{41B529B6-1EBD-4734-A2A2-15F85E716D10}" presName="parentTextBox" presStyleLbl="node1" presStyleIdx="0" presStyleCnt="3"/>
      <dgm:spPr/>
      <dgm:t>
        <a:bodyPr/>
        <a:lstStyle/>
        <a:p>
          <a:endParaRPr lang="en-AU"/>
        </a:p>
      </dgm:t>
    </dgm:pt>
    <dgm:pt modelId="{D6E6EE12-6089-491F-896B-9B2DBE4E0D03}" type="pres">
      <dgm:prSet presAssocID="{41B529B6-1EBD-4734-A2A2-15F85E716D10}" presName="entireBox" presStyleLbl="node1" presStyleIdx="0" presStyleCnt="3"/>
      <dgm:spPr/>
      <dgm:t>
        <a:bodyPr/>
        <a:lstStyle/>
        <a:p>
          <a:endParaRPr lang="en-AU"/>
        </a:p>
      </dgm:t>
    </dgm:pt>
    <dgm:pt modelId="{65C2F67D-EEA4-4172-B0E2-1B59D6A21442}" type="pres">
      <dgm:prSet presAssocID="{41B529B6-1EBD-4734-A2A2-15F85E716D10}" presName="descendantBox" presStyleCnt="0"/>
      <dgm:spPr/>
    </dgm:pt>
    <dgm:pt modelId="{60E1B9BE-D059-4F13-BA71-1BB5DFFDE5D4}" type="pres">
      <dgm:prSet presAssocID="{3A037673-74FC-4A5D-8506-A2D8CA12E9F8}" presName="childTextBox" presStyleLbl="fgAccFollowNode1" presStyleIdx="0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27088A0-8114-4A5A-A6A6-9F6F114A5ECB}" type="pres">
      <dgm:prSet presAssocID="{51A763B4-951E-4B08-B0DD-33D4E1D21402}" presName="childTextBox" presStyleLbl="fgAccFollowNode1" presStyleIdx="1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BB90AA5-BC15-4E17-BFA1-52213233E5E2}" type="pres">
      <dgm:prSet presAssocID="{60BF8849-51E5-4DEE-BAF5-489652919412}" presName="childTextBox" presStyleLbl="fgAccFollowNode1" presStyleIdx="2" presStyleCnt="14" custScaleX="6175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1E756C0D-7D54-4DA1-9583-6C1D06C2BAE0}" type="pres">
      <dgm:prSet presAssocID="{01AB9A3E-AA21-4937-A91A-B42FDF71FAD1}" presName="sp" presStyleCnt="0"/>
      <dgm:spPr/>
    </dgm:pt>
    <dgm:pt modelId="{0EE3F9BE-984B-4929-BD1A-307DB21356E4}" type="pres">
      <dgm:prSet presAssocID="{7F9E2C24-E6AD-43FC-8552-12DC0BCE8711}" presName="arrowAndChildren" presStyleCnt="0"/>
      <dgm:spPr/>
    </dgm:pt>
    <dgm:pt modelId="{0003DBF6-E5B4-4D53-84B6-2248994CE301}" type="pres">
      <dgm:prSet presAssocID="{7F9E2C24-E6AD-43FC-8552-12DC0BCE8711}" presName="parentTextArrow" presStyleLbl="node1" presStyleIdx="0" presStyleCnt="3"/>
      <dgm:spPr/>
      <dgm:t>
        <a:bodyPr/>
        <a:lstStyle/>
        <a:p>
          <a:endParaRPr lang="en-AU"/>
        </a:p>
      </dgm:t>
    </dgm:pt>
    <dgm:pt modelId="{7389A906-3166-496B-AC4B-8A21B855FE36}" type="pres">
      <dgm:prSet presAssocID="{7F9E2C24-E6AD-43FC-8552-12DC0BCE8711}" presName="arrow" presStyleLbl="node1" presStyleIdx="1" presStyleCnt="3"/>
      <dgm:spPr/>
      <dgm:t>
        <a:bodyPr/>
        <a:lstStyle/>
        <a:p>
          <a:endParaRPr lang="en-AU"/>
        </a:p>
      </dgm:t>
    </dgm:pt>
    <dgm:pt modelId="{78857F82-0307-456C-AD74-385857C4EB68}" type="pres">
      <dgm:prSet presAssocID="{7F9E2C24-E6AD-43FC-8552-12DC0BCE8711}" presName="descendantArrow" presStyleCnt="0"/>
      <dgm:spPr/>
    </dgm:pt>
    <dgm:pt modelId="{13A4EBF8-CCD4-4FE5-BBE0-BCBB93C9455B}" type="pres">
      <dgm:prSet presAssocID="{D23CBFCB-B78A-493C-9DA8-4F8475537A1A}" presName="childTextArrow" presStyleLbl="fgAccFollowNode1" presStyleIdx="3" presStyleCnt="14" custScaleX="64371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6127CEE-9F86-4AFF-B9C9-66F83A272080}" type="pres">
      <dgm:prSet presAssocID="{4C972EDA-902A-43C6-97E5-3B3F67CA93C8}" presName="childTextArrow" presStyleLbl="fgAccFollowNode1" presStyleIdx="4" presStyleCnt="14" custScaleX="5880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7FABF60-7375-41DB-BD07-937FA5B66A34}" type="pres">
      <dgm:prSet presAssocID="{1F26B052-A2A9-4A7F-AC0B-DD74A342C292}" presName="childTextArrow" presStyleLbl="fgAccFollowNode1" presStyleIdx="5" presStyleCnt="14" custScaleX="8660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E0D4F87-1A78-4147-84E3-27DC2AD5DEBD}" type="pres">
      <dgm:prSet presAssocID="{45250F67-6420-42AA-8DF6-5F134D0C34EF}" presName="childTextArrow" presStyleLbl="fgAccFollowNode1" presStyleIdx="6" presStyleCnt="14" custScaleX="11290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28DBE7B-A936-4EAD-9697-0E9355594C0C}" type="pres">
      <dgm:prSet presAssocID="{8DB4277A-C375-4CED-A021-C69137FB0242}" presName="childTextArrow" presStyleLbl="fgAccFollowNode1" presStyleIdx="7" presStyleCnt="14" custScaleX="86565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EF160D3-F214-47AA-8524-212774B47D57}" type="pres">
      <dgm:prSet presAssocID="{C64949E2-B7F3-44E9-B83D-0F1CBAAE2FD2}" presName="childTextArrow" presStyleLbl="fgAccFollowNode1" presStyleIdx="8" presStyleCnt="14" custScaleX="5578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2E911BC1-DE9E-4498-B7C1-4F50580ED4CF}" type="pres">
      <dgm:prSet presAssocID="{56FED366-41F2-43B6-973E-A500BB452895}" presName="sp" presStyleCnt="0"/>
      <dgm:spPr/>
    </dgm:pt>
    <dgm:pt modelId="{E7471238-13B5-45F0-A9F0-1D3FD494AD8F}" type="pres">
      <dgm:prSet presAssocID="{602149B8-57FA-46A2-B11A-B80625EDFDCC}" presName="arrowAndChildren" presStyleCnt="0"/>
      <dgm:spPr/>
    </dgm:pt>
    <dgm:pt modelId="{F83770BB-5FF8-49F2-92FF-383B4E50B0F8}" type="pres">
      <dgm:prSet presAssocID="{602149B8-57FA-46A2-B11A-B80625EDFDCC}" presName="parentTextArrow" presStyleLbl="node1" presStyleIdx="1" presStyleCnt="3"/>
      <dgm:spPr/>
      <dgm:t>
        <a:bodyPr/>
        <a:lstStyle/>
        <a:p>
          <a:endParaRPr lang="en-AU"/>
        </a:p>
      </dgm:t>
    </dgm:pt>
    <dgm:pt modelId="{A7B02B19-68C5-4A66-8C62-C3D87443D93E}" type="pres">
      <dgm:prSet presAssocID="{602149B8-57FA-46A2-B11A-B80625EDFDCC}" presName="arrow" presStyleLbl="node1" presStyleIdx="2" presStyleCnt="3"/>
      <dgm:spPr/>
      <dgm:t>
        <a:bodyPr/>
        <a:lstStyle/>
        <a:p>
          <a:endParaRPr lang="en-AU"/>
        </a:p>
      </dgm:t>
    </dgm:pt>
    <dgm:pt modelId="{52875DC6-19D6-4AD3-B55B-5B581F8B1747}" type="pres">
      <dgm:prSet presAssocID="{602149B8-57FA-46A2-B11A-B80625EDFDCC}" presName="descendantArrow" presStyleCnt="0"/>
      <dgm:spPr/>
    </dgm:pt>
    <dgm:pt modelId="{D591EF6C-0340-41A6-B569-590DF63CFD72}" type="pres">
      <dgm:prSet presAssocID="{C22C0D16-AF2C-4FE5-BBC0-5F7FBFB55A8C}" presName="childTextArrow" presStyleLbl="fgAccFollowNode1" presStyleIdx="9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36EDD1B-4E31-4E82-B529-EBE37538F2E8}" type="pres">
      <dgm:prSet presAssocID="{333E01C1-1168-40C0-8A3A-6C6B89D36D8A}" presName="childTextArrow" presStyleLbl="fgAccFollowNode1" presStyleIdx="10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0E3D0E8-946B-4445-A2A9-3F456B092295}" type="pres">
      <dgm:prSet presAssocID="{CDD5FF6E-7B8B-4052-B66D-4C9ADE93B7F7}" presName="childTextArrow" presStyleLbl="fgAccFollowNode1" presStyleIdx="11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948CDCE-8725-440A-A55F-8DB090AD6394}" type="pres">
      <dgm:prSet presAssocID="{B2444A36-5CA0-4AD4-A579-1747EE31F82C}" presName="childTextArrow" presStyleLbl="fgAccFollowNode1" presStyleIdx="12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79D7C105-6275-445F-8F63-3EB8E892C468}" type="pres">
      <dgm:prSet presAssocID="{44DD78D2-0BCE-44DA-9106-26FABB62C8AC}" presName="childTextArrow" presStyleLbl="fgAccFollowNode1" presStyleIdx="13" presStyleCnt="1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C55F084A-68A3-444B-B877-8B59B7439CA4}" srcId="{602149B8-57FA-46A2-B11A-B80625EDFDCC}" destId="{44DD78D2-0BCE-44DA-9106-26FABB62C8AC}" srcOrd="4" destOrd="0" parTransId="{F91DF685-FD7F-467C-B6B2-72D5B40B064D}" sibTransId="{2F6D619A-C520-49F4-82CF-08B9F809FACC}"/>
    <dgm:cxn modelId="{812E3B32-16A0-42DC-BEA7-1749FE08DE89}" type="presOf" srcId="{363058F4-701D-4F6B-A5C6-57FE5768962D}" destId="{352D6951-28F2-48CB-B825-F4A5C72EA6AF}" srcOrd="0" destOrd="0" presId="urn:microsoft.com/office/officeart/2005/8/layout/process4"/>
    <dgm:cxn modelId="{B95810CE-8C8C-4320-81B7-57E472055E58}" type="presOf" srcId="{8DB4277A-C375-4CED-A021-C69137FB0242}" destId="{628DBE7B-A936-4EAD-9697-0E9355594C0C}" srcOrd="0" destOrd="0" presId="urn:microsoft.com/office/officeart/2005/8/layout/process4"/>
    <dgm:cxn modelId="{DA952248-A13E-4ECD-850F-F35C30F0F3DD}" srcId="{7F9E2C24-E6AD-43FC-8552-12DC0BCE8711}" destId="{1F26B052-A2A9-4A7F-AC0B-DD74A342C292}" srcOrd="2" destOrd="0" parTransId="{D6907719-7B7F-4863-9B98-034388328A6A}" sibTransId="{6EDAF5A8-1F6F-46AE-B8C2-1B4CE571EFD7}"/>
    <dgm:cxn modelId="{2E7104B4-75FA-4661-B286-B2C62145C604}" type="presOf" srcId="{41B529B6-1EBD-4734-A2A2-15F85E716D10}" destId="{37B9D84F-23A5-4031-96F7-E5A67DF242A0}" srcOrd="0" destOrd="0" presId="urn:microsoft.com/office/officeart/2005/8/layout/process4"/>
    <dgm:cxn modelId="{DD8461D5-1BDE-4806-A97F-9CCD0AFDCF94}" srcId="{363058F4-701D-4F6B-A5C6-57FE5768962D}" destId="{602149B8-57FA-46A2-B11A-B80625EDFDCC}" srcOrd="0" destOrd="0" parTransId="{4018127D-FCD1-45DA-B139-A387977D3C47}" sibTransId="{56FED366-41F2-43B6-973E-A500BB452895}"/>
    <dgm:cxn modelId="{4D3B6D68-68E5-41D0-A658-0A34A8B6DBA5}" srcId="{602149B8-57FA-46A2-B11A-B80625EDFDCC}" destId="{CDD5FF6E-7B8B-4052-B66D-4C9ADE93B7F7}" srcOrd="2" destOrd="0" parTransId="{5C9A8296-80AD-4F62-837C-C62F1F8785C3}" sibTransId="{4BCCAB68-9688-4025-8932-A78262D6D960}"/>
    <dgm:cxn modelId="{8C822E21-3874-4F69-8F70-4FFB90B78F7B}" type="presOf" srcId="{41B529B6-1EBD-4734-A2A2-15F85E716D10}" destId="{D6E6EE12-6089-491F-896B-9B2DBE4E0D03}" srcOrd="1" destOrd="0" presId="urn:microsoft.com/office/officeart/2005/8/layout/process4"/>
    <dgm:cxn modelId="{69E12004-8824-4721-8DA5-F6FB5AA3094C}" srcId="{363058F4-701D-4F6B-A5C6-57FE5768962D}" destId="{7F9E2C24-E6AD-43FC-8552-12DC0BCE8711}" srcOrd="1" destOrd="0" parTransId="{50D2AEEA-6B4E-4AED-990D-DEF7B5237E65}" sibTransId="{01AB9A3E-AA21-4937-A91A-B42FDF71FAD1}"/>
    <dgm:cxn modelId="{6169BB59-53E4-4262-84C8-257B514F889C}" type="presOf" srcId="{7F9E2C24-E6AD-43FC-8552-12DC0BCE8711}" destId="{7389A906-3166-496B-AC4B-8A21B855FE36}" srcOrd="1" destOrd="0" presId="urn:microsoft.com/office/officeart/2005/8/layout/process4"/>
    <dgm:cxn modelId="{7F7DE8E2-C12C-4D78-B44A-219820CF0BCC}" srcId="{41B529B6-1EBD-4734-A2A2-15F85E716D10}" destId="{3A037673-74FC-4A5D-8506-A2D8CA12E9F8}" srcOrd="0" destOrd="0" parTransId="{4F82A539-748B-48D5-8904-B4F4BAB859E6}" sibTransId="{54CCCED4-4805-4A76-A192-A81E9E68FD40}"/>
    <dgm:cxn modelId="{596528C1-2F31-43A1-AD51-E12221F4E2F6}" type="presOf" srcId="{1F26B052-A2A9-4A7F-AC0B-DD74A342C292}" destId="{A7FABF60-7375-41DB-BD07-937FA5B66A34}" srcOrd="0" destOrd="0" presId="urn:microsoft.com/office/officeart/2005/8/layout/process4"/>
    <dgm:cxn modelId="{999B7EAA-8426-4508-8475-3B92193374C7}" type="presOf" srcId="{333E01C1-1168-40C0-8A3A-6C6B89D36D8A}" destId="{E36EDD1B-4E31-4E82-B529-EBE37538F2E8}" srcOrd="0" destOrd="0" presId="urn:microsoft.com/office/officeart/2005/8/layout/process4"/>
    <dgm:cxn modelId="{7571A24C-74AD-486F-A78B-728AACA5A76D}" srcId="{7F9E2C24-E6AD-43FC-8552-12DC0BCE8711}" destId="{8DB4277A-C375-4CED-A021-C69137FB0242}" srcOrd="4" destOrd="0" parTransId="{BCB62BFD-6994-4501-A879-C4CFC5D26C79}" sibTransId="{E858D343-995C-4C4B-963E-8E03A89FAD29}"/>
    <dgm:cxn modelId="{B8E9A90C-80C7-49FA-881C-457D98D61333}" type="presOf" srcId="{CDD5FF6E-7B8B-4052-B66D-4C9ADE93B7F7}" destId="{70E3D0E8-946B-4445-A2A9-3F456B092295}" srcOrd="0" destOrd="0" presId="urn:microsoft.com/office/officeart/2005/8/layout/process4"/>
    <dgm:cxn modelId="{0F09AC94-D704-4A85-ACCD-12878AEAF78F}" srcId="{41B529B6-1EBD-4734-A2A2-15F85E716D10}" destId="{51A763B4-951E-4B08-B0DD-33D4E1D21402}" srcOrd="1" destOrd="0" parTransId="{C7FB1D3D-6384-4244-8F49-4CAE1BCE3584}" sibTransId="{BF578312-5382-44B8-BBE8-6BBCA9F4DDDF}"/>
    <dgm:cxn modelId="{EB5C2328-17BD-43F1-BC9B-DE9A15A6682F}" type="presOf" srcId="{602149B8-57FA-46A2-B11A-B80625EDFDCC}" destId="{F83770BB-5FF8-49F2-92FF-383B4E50B0F8}" srcOrd="0" destOrd="0" presId="urn:microsoft.com/office/officeart/2005/8/layout/process4"/>
    <dgm:cxn modelId="{04B10CE0-D9A3-461F-9ED9-63BA7DB63577}" srcId="{7F9E2C24-E6AD-43FC-8552-12DC0BCE8711}" destId="{D23CBFCB-B78A-493C-9DA8-4F8475537A1A}" srcOrd="0" destOrd="0" parTransId="{9259308A-5C75-49F0-801C-3809E44713DD}" sibTransId="{B6CD0AE8-F60C-4E50-B489-2909683AB65B}"/>
    <dgm:cxn modelId="{A44F22F5-1A8A-47E4-AE64-CC00212C576F}" type="presOf" srcId="{60BF8849-51E5-4DEE-BAF5-489652919412}" destId="{9BB90AA5-BC15-4E17-BFA1-52213233E5E2}" srcOrd="0" destOrd="0" presId="urn:microsoft.com/office/officeart/2005/8/layout/process4"/>
    <dgm:cxn modelId="{FE83C506-2AFD-4213-8202-4526CAB4DEFE}" srcId="{7F9E2C24-E6AD-43FC-8552-12DC0BCE8711}" destId="{45250F67-6420-42AA-8DF6-5F134D0C34EF}" srcOrd="3" destOrd="0" parTransId="{95E15AB7-8842-44C0-9959-506ACFDE33B5}" sibTransId="{94EAAA4E-E562-4AAE-85CB-3E8D6888091A}"/>
    <dgm:cxn modelId="{F4312200-A03B-4D26-87FA-8CBD1DB8A14D}" srcId="{41B529B6-1EBD-4734-A2A2-15F85E716D10}" destId="{60BF8849-51E5-4DEE-BAF5-489652919412}" srcOrd="2" destOrd="0" parTransId="{5FE0F5C7-8B6A-4982-9CA8-2B733B08BC57}" sibTransId="{0427E552-31F1-4B06-BCDF-40E23A6F8BA6}"/>
    <dgm:cxn modelId="{A93EDC3A-02D0-4B15-BFB3-547523E05C9D}" type="presOf" srcId="{45250F67-6420-42AA-8DF6-5F134D0C34EF}" destId="{DE0D4F87-1A78-4147-84E3-27DC2AD5DEBD}" srcOrd="0" destOrd="0" presId="urn:microsoft.com/office/officeart/2005/8/layout/process4"/>
    <dgm:cxn modelId="{D8769920-3361-47CE-9DD6-F77CEC211E7B}" type="presOf" srcId="{602149B8-57FA-46A2-B11A-B80625EDFDCC}" destId="{A7B02B19-68C5-4A66-8C62-C3D87443D93E}" srcOrd="1" destOrd="0" presId="urn:microsoft.com/office/officeart/2005/8/layout/process4"/>
    <dgm:cxn modelId="{798536D0-0DE0-4017-932C-F48D0E8A5339}" type="presOf" srcId="{44DD78D2-0BCE-44DA-9106-26FABB62C8AC}" destId="{79D7C105-6275-445F-8F63-3EB8E892C468}" srcOrd="0" destOrd="0" presId="urn:microsoft.com/office/officeart/2005/8/layout/process4"/>
    <dgm:cxn modelId="{FDF63652-262E-4A2F-B037-065FB6F40023}" type="presOf" srcId="{D23CBFCB-B78A-493C-9DA8-4F8475537A1A}" destId="{13A4EBF8-CCD4-4FE5-BBE0-BCBB93C9455B}" srcOrd="0" destOrd="0" presId="urn:microsoft.com/office/officeart/2005/8/layout/process4"/>
    <dgm:cxn modelId="{1B93C978-B242-480D-B074-5886C7971E0B}" srcId="{7F9E2C24-E6AD-43FC-8552-12DC0BCE8711}" destId="{C64949E2-B7F3-44E9-B83D-0F1CBAAE2FD2}" srcOrd="5" destOrd="0" parTransId="{9F094A66-80B8-440A-976B-721C6759850E}" sibTransId="{F40BE78C-A4CE-403F-A78B-07E28B15F419}"/>
    <dgm:cxn modelId="{C9685930-89A1-4F35-BF9A-AFE859D79EB4}" srcId="{602149B8-57FA-46A2-B11A-B80625EDFDCC}" destId="{C22C0D16-AF2C-4FE5-BBC0-5F7FBFB55A8C}" srcOrd="0" destOrd="0" parTransId="{322BDD09-893B-44A4-9698-13143FE12472}" sibTransId="{456DE744-A561-4CC1-ACED-A15C82D8BE30}"/>
    <dgm:cxn modelId="{A7552E43-050B-41B8-B68F-090958EAB015}" type="presOf" srcId="{B2444A36-5CA0-4AD4-A579-1747EE31F82C}" destId="{E948CDCE-8725-440A-A55F-8DB090AD6394}" srcOrd="0" destOrd="0" presId="urn:microsoft.com/office/officeart/2005/8/layout/process4"/>
    <dgm:cxn modelId="{5EA3070D-BE84-4A1A-8525-6EB3B795B84E}" srcId="{602149B8-57FA-46A2-B11A-B80625EDFDCC}" destId="{333E01C1-1168-40C0-8A3A-6C6B89D36D8A}" srcOrd="1" destOrd="0" parTransId="{85AD20FD-41D2-4C9C-9E09-C4B63F3CACA4}" sibTransId="{7E854404-7203-4843-B099-20E8A47286EF}"/>
    <dgm:cxn modelId="{4A29D200-AD33-4F22-ADA5-7493D88587B9}" type="presOf" srcId="{3A037673-74FC-4A5D-8506-A2D8CA12E9F8}" destId="{60E1B9BE-D059-4F13-BA71-1BB5DFFDE5D4}" srcOrd="0" destOrd="0" presId="urn:microsoft.com/office/officeart/2005/8/layout/process4"/>
    <dgm:cxn modelId="{E697161A-D0E0-49DF-9227-0E64CAF0669F}" type="presOf" srcId="{51A763B4-951E-4B08-B0DD-33D4E1D21402}" destId="{D27088A0-8114-4A5A-A6A6-9F6F114A5ECB}" srcOrd="0" destOrd="0" presId="urn:microsoft.com/office/officeart/2005/8/layout/process4"/>
    <dgm:cxn modelId="{2F2FF31F-113F-4AE7-A421-B39E63DFD841}" srcId="{602149B8-57FA-46A2-B11A-B80625EDFDCC}" destId="{B2444A36-5CA0-4AD4-A579-1747EE31F82C}" srcOrd="3" destOrd="0" parTransId="{D96DDA67-AC27-4620-A2F1-F6E13E40EBC7}" sibTransId="{6D271922-0A88-4762-B2D1-FA31E2221096}"/>
    <dgm:cxn modelId="{D8F387D0-002A-4A37-9D2E-51136863E1EB}" srcId="{363058F4-701D-4F6B-A5C6-57FE5768962D}" destId="{41B529B6-1EBD-4734-A2A2-15F85E716D10}" srcOrd="2" destOrd="0" parTransId="{F007781C-440F-46D4-9464-4FCFC5CA2EB3}" sibTransId="{D296F0D6-9EBC-4C37-96F6-0A29B1B6EA67}"/>
    <dgm:cxn modelId="{CC1887F8-3437-4745-8C6D-FA1D1FD3AAC0}" type="presOf" srcId="{C22C0D16-AF2C-4FE5-BBC0-5F7FBFB55A8C}" destId="{D591EF6C-0340-41A6-B569-590DF63CFD72}" srcOrd="0" destOrd="0" presId="urn:microsoft.com/office/officeart/2005/8/layout/process4"/>
    <dgm:cxn modelId="{A5DA4D62-97EE-41F6-9789-8F1881B72F60}" type="presOf" srcId="{4C972EDA-902A-43C6-97E5-3B3F67CA93C8}" destId="{66127CEE-9F86-4AFF-B9C9-66F83A272080}" srcOrd="0" destOrd="0" presId="urn:microsoft.com/office/officeart/2005/8/layout/process4"/>
    <dgm:cxn modelId="{6DD5C51E-281F-40F0-885A-DAE30A0BCCF9}" type="presOf" srcId="{7F9E2C24-E6AD-43FC-8552-12DC0BCE8711}" destId="{0003DBF6-E5B4-4D53-84B6-2248994CE301}" srcOrd="0" destOrd="0" presId="urn:microsoft.com/office/officeart/2005/8/layout/process4"/>
    <dgm:cxn modelId="{58784A2C-A8D9-4E6C-BD05-ECBCEE57FD28}" srcId="{7F9E2C24-E6AD-43FC-8552-12DC0BCE8711}" destId="{4C972EDA-902A-43C6-97E5-3B3F67CA93C8}" srcOrd="1" destOrd="0" parTransId="{B4746E2D-22C3-4770-A269-F77F346D6C7F}" sibTransId="{349D423E-69B3-4BEC-95ED-20CFC1C1E455}"/>
    <dgm:cxn modelId="{50EDE3BF-DC6E-4718-BC25-2D6BA77FDE47}" type="presOf" srcId="{C64949E2-B7F3-44E9-B83D-0F1CBAAE2FD2}" destId="{7EF160D3-F214-47AA-8524-212774B47D57}" srcOrd="0" destOrd="0" presId="urn:microsoft.com/office/officeart/2005/8/layout/process4"/>
    <dgm:cxn modelId="{4DAD7372-31DA-4584-9C59-0CD7FD416F4B}" type="presParOf" srcId="{352D6951-28F2-48CB-B825-F4A5C72EA6AF}" destId="{177A2E19-8AC2-422A-B78A-AE47FB3D0E80}" srcOrd="0" destOrd="0" presId="urn:microsoft.com/office/officeart/2005/8/layout/process4"/>
    <dgm:cxn modelId="{7AE4BA2B-EED6-489D-A891-CC8EAA38985C}" type="presParOf" srcId="{177A2E19-8AC2-422A-B78A-AE47FB3D0E80}" destId="{37B9D84F-23A5-4031-96F7-E5A67DF242A0}" srcOrd="0" destOrd="0" presId="urn:microsoft.com/office/officeart/2005/8/layout/process4"/>
    <dgm:cxn modelId="{54909866-BA9B-471F-A70A-8C42DE17738A}" type="presParOf" srcId="{177A2E19-8AC2-422A-B78A-AE47FB3D0E80}" destId="{D6E6EE12-6089-491F-896B-9B2DBE4E0D03}" srcOrd="1" destOrd="0" presId="urn:microsoft.com/office/officeart/2005/8/layout/process4"/>
    <dgm:cxn modelId="{35CAE78A-B2FD-496E-B1F1-3F8052132B10}" type="presParOf" srcId="{177A2E19-8AC2-422A-B78A-AE47FB3D0E80}" destId="{65C2F67D-EEA4-4172-B0E2-1B59D6A21442}" srcOrd="2" destOrd="0" presId="urn:microsoft.com/office/officeart/2005/8/layout/process4"/>
    <dgm:cxn modelId="{23864B1B-1ED4-4DF8-9CFE-3B8DF7053CAA}" type="presParOf" srcId="{65C2F67D-EEA4-4172-B0E2-1B59D6A21442}" destId="{60E1B9BE-D059-4F13-BA71-1BB5DFFDE5D4}" srcOrd="0" destOrd="0" presId="urn:microsoft.com/office/officeart/2005/8/layout/process4"/>
    <dgm:cxn modelId="{454E9F04-A9D6-4CED-99D6-055770D1D140}" type="presParOf" srcId="{65C2F67D-EEA4-4172-B0E2-1B59D6A21442}" destId="{D27088A0-8114-4A5A-A6A6-9F6F114A5ECB}" srcOrd="1" destOrd="0" presId="urn:microsoft.com/office/officeart/2005/8/layout/process4"/>
    <dgm:cxn modelId="{2BA4921B-B12A-463C-96AE-4C806EDB2A89}" type="presParOf" srcId="{65C2F67D-EEA4-4172-B0E2-1B59D6A21442}" destId="{9BB90AA5-BC15-4E17-BFA1-52213233E5E2}" srcOrd="2" destOrd="0" presId="urn:microsoft.com/office/officeart/2005/8/layout/process4"/>
    <dgm:cxn modelId="{8F3AAE1A-6718-4B87-B64F-B2BF5A989D7B}" type="presParOf" srcId="{352D6951-28F2-48CB-B825-F4A5C72EA6AF}" destId="{1E756C0D-7D54-4DA1-9583-6C1D06C2BAE0}" srcOrd="1" destOrd="0" presId="urn:microsoft.com/office/officeart/2005/8/layout/process4"/>
    <dgm:cxn modelId="{CCD00E0D-262C-4D66-B8FC-BACCB70870DF}" type="presParOf" srcId="{352D6951-28F2-48CB-B825-F4A5C72EA6AF}" destId="{0EE3F9BE-984B-4929-BD1A-307DB21356E4}" srcOrd="2" destOrd="0" presId="urn:microsoft.com/office/officeart/2005/8/layout/process4"/>
    <dgm:cxn modelId="{36BFB3FC-656E-4AFA-A871-011203ABFE9A}" type="presParOf" srcId="{0EE3F9BE-984B-4929-BD1A-307DB21356E4}" destId="{0003DBF6-E5B4-4D53-84B6-2248994CE301}" srcOrd="0" destOrd="0" presId="urn:microsoft.com/office/officeart/2005/8/layout/process4"/>
    <dgm:cxn modelId="{B1252BA9-96F7-45E2-808F-980AA24D6C1A}" type="presParOf" srcId="{0EE3F9BE-984B-4929-BD1A-307DB21356E4}" destId="{7389A906-3166-496B-AC4B-8A21B855FE36}" srcOrd="1" destOrd="0" presId="urn:microsoft.com/office/officeart/2005/8/layout/process4"/>
    <dgm:cxn modelId="{EDDEEEA2-8E38-4051-880D-6486DAA5851E}" type="presParOf" srcId="{0EE3F9BE-984B-4929-BD1A-307DB21356E4}" destId="{78857F82-0307-456C-AD74-385857C4EB68}" srcOrd="2" destOrd="0" presId="urn:microsoft.com/office/officeart/2005/8/layout/process4"/>
    <dgm:cxn modelId="{9BD1A7D0-8EDC-4E24-BFCA-A6A2622D49CF}" type="presParOf" srcId="{78857F82-0307-456C-AD74-385857C4EB68}" destId="{13A4EBF8-CCD4-4FE5-BBE0-BCBB93C9455B}" srcOrd="0" destOrd="0" presId="urn:microsoft.com/office/officeart/2005/8/layout/process4"/>
    <dgm:cxn modelId="{D6AFFA05-8532-4E87-8763-AE006EFFA5DD}" type="presParOf" srcId="{78857F82-0307-456C-AD74-385857C4EB68}" destId="{66127CEE-9F86-4AFF-B9C9-66F83A272080}" srcOrd="1" destOrd="0" presId="urn:microsoft.com/office/officeart/2005/8/layout/process4"/>
    <dgm:cxn modelId="{1D032591-A695-42DC-805F-E8CC4F8EA00D}" type="presParOf" srcId="{78857F82-0307-456C-AD74-385857C4EB68}" destId="{A7FABF60-7375-41DB-BD07-937FA5B66A34}" srcOrd="2" destOrd="0" presId="urn:microsoft.com/office/officeart/2005/8/layout/process4"/>
    <dgm:cxn modelId="{6A96EE79-8B28-4D7E-B1BB-A6B995E96DF2}" type="presParOf" srcId="{78857F82-0307-456C-AD74-385857C4EB68}" destId="{DE0D4F87-1A78-4147-84E3-27DC2AD5DEBD}" srcOrd="3" destOrd="0" presId="urn:microsoft.com/office/officeart/2005/8/layout/process4"/>
    <dgm:cxn modelId="{FD77DACA-6320-4BA5-AC1C-CF4A40C8245E}" type="presParOf" srcId="{78857F82-0307-456C-AD74-385857C4EB68}" destId="{628DBE7B-A936-4EAD-9697-0E9355594C0C}" srcOrd="4" destOrd="0" presId="urn:microsoft.com/office/officeart/2005/8/layout/process4"/>
    <dgm:cxn modelId="{3C508EF9-5FE8-495B-8540-85EA9C7513B2}" type="presParOf" srcId="{78857F82-0307-456C-AD74-385857C4EB68}" destId="{7EF160D3-F214-47AA-8524-212774B47D57}" srcOrd="5" destOrd="0" presId="urn:microsoft.com/office/officeart/2005/8/layout/process4"/>
    <dgm:cxn modelId="{972028E8-4D47-40FF-85E1-A00B2B0A555D}" type="presParOf" srcId="{352D6951-28F2-48CB-B825-F4A5C72EA6AF}" destId="{2E911BC1-DE9E-4498-B7C1-4F50580ED4CF}" srcOrd="3" destOrd="0" presId="urn:microsoft.com/office/officeart/2005/8/layout/process4"/>
    <dgm:cxn modelId="{5D314E90-3E30-430B-A444-1F53C59FE230}" type="presParOf" srcId="{352D6951-28F2-48CB-B825-F4A5C72EA6AF}" destId="{E7471238-13B5-45F0-A9F0-1D3FD494AD8F}" srcOrd="4" destOrd="0" presId="urn:microsoft.com/office/officeart/2005/8/layout/process4"/>
    <dgm:cxn modelId="{DD8665E7-C067-447C-90F5-A42C03E9A826}" type="presParOf" srcId="{E7471238-13B5-45F0-A9F0-1D3FD494AD8F}" destId="{F83770BB-5FF8-49F2-92FF-383B4E50B0F8}" srcOrd="0" destOrd="0" presId="urn:microsoft.com/office/officeart/2005/8/layout/process4"/>
    <dgm:cxn modelId="{26CACABE-128D-482A-BEDD-532CA00DF7EB}" type="presParOf" srcId="{E7471238-13B5-45F0-A9F0-1D3FD494AD8F}" destId="{A7B02B19-68C5-4A66-8C62-C3D87443D93E}" srcOrd="1" destOrd="0" presId="urn:microsoft.com/office/officeart/2005/8/layout/process4"/>
    <dgm:cxn modelId="{0CE21FAA-B710-4760-996A-F738813000BB}" type="presParOf" srcId="{E7471238-13B5-45F0-A9F0-1D3FD494AD8F}" destId="{52875DC6-19D6-4AD3-B55B-5B581F8B1747}" srcOrd="2" destOrd="0" presId="urn:microsoft.com/office/officeart/2005/8/layout/process4"/>
    <dgm:cxn modelId="{E8238844-D8A9-474E-AAE7-6BD9B16C29D4}" type="presParOf" srcId="{52875DC6-19D6-4AD3-B55B-5B581F8B1747}" destId="{D591EF6C-0340-41A6-B569-590DF63CFD72}" srcOrd="0" destOrd="0" presId="urn:microsoft.com/office/officeart/2005/8/layout/process4"/>
    <dgm:cxn modelId="{1B7AD787-8EB9-4007-AF4A-2FB607DD36C1}" type="presParOf" srcId="{52875DC6-19D6-4AD3-B55B-5B581F8B1747}" destId="{E36EDD1B-4E31-4E82-B529-EBE37538F2E8}" srcOrd="1" destOrd="0" presId="urn:microsoft.com/office/officeart/2005/8/layout/process4"/>
    <dgm:cxn modelId="{8F772BCF-FF41-4859-822F-6BA68AD6A0C4}" type="presParOf" srcId="{52875DC6-19D6-4AD3-B55B-5B581F8B1747}" destId="{70E3D0E8-946B-4445-A2A9-3F456B092295}" srcOrd="2" destOrd="0" presId="urn:microsoft.com/office/officeart/2005/8/layout/process4"/>
    <dgm:cxn modelId="{58B7CF5C-10F2-4465-A060-63ED0816145B}" type="presParOf" srcId="{52875DC6-19D6-4AD3-B55B-5B581F8B1747}" destId="{E948CDCE-8725-440A-A55F-8DB090AD6394}" srcOrd="3" destOrd="0" presId="urn:microsoft.com/office/officeart/2005/8/layout/process4"/>
    <dgm:cxn modelId="{0E959876-B956-433B-9F00-F20104BFEB89}" type="presParOf" srcId="{52875DC6-19D6-4AD3-B55B-5B581F8B1747}" destId="{79D7C105-6275-445F-8F63-3EB8E892C468}" srcOrd="4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6EE12-6089-491F-896B-9B2DBE4E0D03}">
      <dsp:nvSpPr>
        <dsp:cNvPr id="0" name=""/>
        <dsp:cNvSpPr/>
      </dsp:nvSpPr>
      <dsp:spPr>
        <a:xfrm>
          <a:off x="0" y="3695881"/>
          <a:ext cx="8368665" cy="12130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b="1" kern="1200" cap="small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تحديد النهج</a:t>
          </a:r>
          <a:endParaRPr lang="en-AU" sz="2000" b="1" kern="1200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0" y="3695881"/>
        <a:ext cx="8368665" cy="655058"/>
      </dsp:txXfrm>
    </dsp:sp>
    <dsp:sp modelId="{60E1B9BE-D059-4F13-BA71-1BB5DFFDE5D4}">
      <dsp:nvSpPr>
        <dsp:cNvPr id="0" name=""/>
        <dsp:cNvSpPr/>
      </dsp:nvSpPr>
      <dsp:spPr>
        <a:xfrm>
          <a:off x="5170961" y="4326678"/>
          <a:ext cx="3195457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 smtClean="0">
              <a:latin typeface="Arial" pitchFamily="34" charset="0"/>
              <a:cs typeface="Arial" pitchFamily="34" charset="0"/>
            </a:rPr>
            <a:t>هل إدارة الحالات تعد استجابة مناسبة </a:t>
          </a:r>
          <a:r>
            <a:rPr lang="ar-EG" sz="1600" kern="1200" dirty="0" smtClean="0">
              <a:latin typeface="Arial" pitchFamily="34" charset="0"/>
              <a:cs typeface="Arial" pitchFamily="34" charset="0"/>
            </a:rPr>
            <a:t/>
          </a:r>
          <a:br>
            <a:rPr lang="ar-EG" sz="1600" kern="1200" dirty="0" smtClean="0">
              <a:latin typeface="Arial" pitchFamily="34" charset="0"/>
              <a:cs typeface="Arial" pitchFamily="34" charset="0"/>
            </a:rPr>
          </a:br>
          <a:r>
            <a:rPr lang="ar-EG" sz="1600" kern="1200" dirty="0" smtClean="0">
              <a:latin typeface="Arial" pitchFamily="34" charset="0"/>
              <a:cs typeface="Arial" pitchFamily="34" charset="0"/>
            </a:rPr>
            <a:t>في </a:t>
          </a:r>
          <a:r>
            <a:rPr lang="ar-EG" sz="1600" kern="1200" dirty="0" smtClean="0">
              <a:latin typeface="Arial" pitchFamily="34" charset="0"/>
              <a:cs typeface="Arial" pitchFamily="34" charset="0"/>
            </a:rPr>
            <a:t>هذا السياق؟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5170961" y="4326678"/>
        <a:ext cx="3195457" cy="558012"/>
      </dsp:txXfrm>
    </dsp:sp>
    <dsp:sp modelId="{D27088A0-8114-4A5A-A6A6-9F6F114A5ECB}">
      <dsp:nvSpPr>
        <dsp:cNvPr id="0" name=""/>
        <dsp:cNvSpPr/>
      </dsp:nvSpPr>
      <dsp:spPr>
        <a:xfrm>
          <a:off x="1975504" y="4326678"/>
          <a:ext cx="3195457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 smtClean="0">
              <a:latin typeface="Arial" pitchFamily="34" charset="0"/>
              <a:cs typeface="Arial" pitchFamily="34" charset="0"/>
            </a:rPr>
            <a:t>ما هو نوع تدخل إدارة الحالات </a:t>
          </a:r>
          <a:r>
            <a:rPr lang="ar-EG" sz="1600" kern="1200" dirty="0" smtClean="0">
              <a:latin typeface="Arial" pitchFamily="34" charset="0"/>
              <a:cs typeface="Arial" pitchFamily="34" charset="0"/>
            </a:rPr>
            <a:t/>
          </a:r>
          <a:br>
            <a:rPr lang="ar-EG" sz="1600" kern="1200" dirty="0" smtClean="0">
              <a:latin typeface="Arial" pitchFamily="34" charset="0"/>
              <a:cs typeface="Arial" pitchFamily="34" charset="0"/>
            </a:rPr>
          </a:br>
          <a:r>
            <a:rPr lang="ar-EG" sz="1600" kern="1200" dirty="0" smtClean="0">
              <a:latin typeface="Arial" pitchFamily="34" charset="0"/>
              <a:cs typeface="Arial" pitchFamily="34" charset="0"/>
            </a:rPr>
            <a:t>المطلوب</a:t>
          </a:r>
          <a:r>
            <a:rPr lang="ar-EG" sz="1600" kern="1200" dirty="0" smtClean="0">
              <a:latin typeface="Arial" pitchFamily="34" charset="0"/>
              <a:cs typeface="Arial" pitchFamily="34" charset="0"/>
            </a:rPr>
            <a:t>؟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1975504" y="4326678"/>
        <a:ext cx="3195457" cy="558012"/>
      </dsp:txXfrm>
    </dsp:sp>
    <dsp:sp modelId="{9BB90AA5-BC15-4E17-BFA1-52213233E5E2}">
      <dsp:nvSpPr>
        <dsp:cNvPr id="0" name=""/>
        <dsp:cNvSpPr/>
      </dsp:nvSpPr>
      <dsp:spPr>
        <a:xfrm>
          <a:off x="2246" y="4326678"/>
          <a:ext cx="1973258" cy="55801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كيف يمكن لوكالتك المساهمة؟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2246" y="4326678"/>
        <a:ext cx="1973258" cy="558012"/>
      </dsp:txXfrm>
    </dsp:sp>
    <dsp:sp modelId="{7389A906-3166-496B-AC4B-8A21B855FE36}">
      <dsp:nvSpPr>
        <dsp:cNvPr id="0" name=""/>
        <dsp:cNvSpPr/>
      </dsp:nvSpPr>
      <dsp:spPr>
        <a:xfrm rot="10800000">
          <a:off x="0" y="1848374"/>
          <a:ext cx="8368665" cy="186570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b="1" kern="1200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تحليل قدرات الوكالة الداخلية</a:t>
          </a:r>
          <a:endParaRPr lang="en-AU" sz="2000" b="1" kern="1200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-10800000">
        <a:off x="0" y="1848374"/>
        <a:ext cx="8368665" cy="654861"/>
      </dsp:txXfrm>
    </dsp:sp>
    <dsp:sp modelId="{13A4EBF8-CCD4-4FE5-BBE0-BCBB93C9455B}">
      <dsp:nvSpPr>
        <dsp:cNvPr id="0" name=""/>
        <dsp:cNvSpPr/>
      </dsp:nvSpPr>
      <dsp:spPr>
        <a:xfrm>
          <a:off x="7207648" y="2503236"/>
          <a:ext cx="1157361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الموارد البشرية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7207648" y="2503236"/>
        <a:ext cx="1157361" cy="557845"/>
      </dsp:txXfrm>
    </dsp:sp>
    <dsp:sp modelId="{66127CEE-9F86-4AFF-B9C9-66F83A272080}">
      <dsp:nvSpPr>
        <dsp:cNvPr id="0" name=""/>
        <dsp:cNvSpPr/>
      </dsp:nvSpPr>
      <dsp:spPr>
        <a:xfrm>
          <a:off x="6150288" y="2503236"/>
          <a:ext cx="1057359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الموارد المالية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6150288" y="2503236"/>
        <a:ext cx="1057359" cy="557845"/>
      </dsp:txXfrm>
    </dsp:sp>
    <dsp:sp modelId="{A7FABF60-7375-41DB-BD07-937FA5B66A34}">
      <dsp:nvSpPr>
        <dsp:cNvPr id="0" name=""/>
        <dsp:cNvSpPr/>
      </dsp:nvSpPr>
      <dsp:spPr>
        <a:xfrm>
          <a:off x="4593097" y="2503236"/>
          <a:ext cx="1557191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المخاطر المحتملة للبرنامج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4593097" y="2503236"/>
        <a:ext cx="1557191" cy="557845"/>
      </dsp:txXfrm>
    </dsp:sp>
    <dsp:sp modelId="{DE0D4F87-1A78-4147-84E3-27DC2AD5DEBD}">
      <dsp:nvSpPr>
        <dsp:cNvPr id="0" name=""/>
        <dsp:cNvSpPr/>
      </dsp:nvSpPr>
      <dsp:spPr>
        <a:xfrm>
          <a:off x="2563080" y="2503236"/>
          <a:ext cx="2030017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تغطية الفئات السكانية الضعيفة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2563080" y="2503236"/>
        <a:ext cx="2030017" cy="557845"/>
      </dsp:txXfrm>
    </dsp:sp>
    <dsp:sp modelId="{628DBE7B-A936-4EAD-9697-0E9355594C0C}">
      <dsp:nvSpPr>
        <dsp:cNvPr id="0" name=""/>
        <dsp:cNvSpPr/>
      </dsp:nvSpPr>
      <dsp:spPr>
        <a:xfrm>
          <a:off x="1006680" y="2503236"/>
          <a:ext cx="1556400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نوع التدخل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1006680" y="2503236"/>
        <a:ext cx="1556400" cy="557845"/>
      </dsp:txXfrm>
    </dsp:sp>
    <dsp:sp modelId="{7EF160D3-F214-47AA-8524-212774B47D57}">
      <dsp:nvSpPr>
        <dsp:cNvPr id="0" name=""/>
        <dsp:cNvSpPr/>
      </dsp:nvSpPr>
      <dsp:spPr>
        <a:xfrm>
          <a:off x="3654" y="2503236"/>
          <a:ext cx="1003025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 smtClean="0">
              <a:latin typeface="Arial" pitchFamily="34" charset="0"/>
              <a:cs typeface="Arial" pitchFamily="34" charset="0"/>
            </a:rPr>
            <a:t>إستراتيجية الخروج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3654" y="2503236"/>
        <a:ext cx="1003025" cy="557845"/>
      </dsp:txXfrm>
    </dsp:sp>
    <dsp:sp modelId="{A7B02B19-68C5-4A66-8C62-C3D87443D93E}">
      <dsp:nvSpPr>
        <dsp:cNvPr id="0" name=""/>
        <dsp:cNvSpPr/>
      </dsp:nvSpPr>
      <dsp:spPr>
        <a:xfrm rot="10800000">
          <a:off x="0" y="867"/>
          <a:ext cx="8368665" cy="1865702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b="1" kern="1200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تقييم السياق الخارجي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2000" b="1" kern="1200" cap="small" baseline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(البلد، الثقافة، المجتمع، الأزمة)</a:t>
          </a:r>
          <a:endParaRPr lang="en-AU" sz="2000" b="1" kern="1200" cap="small" baseline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-10800000">
        <a:off x="0" y="867"/>
        <a:ext cx="8368665" cy="654861"/>
      </dsp:txXfrm>
    </dsp:sp>
    <dsp:sp modelId="{D591EF6C-0340-41A6-B569-590DF63CFD72}">
      <dsp:nvSpPr>
        <dsp:cNvPr id="0" name=""/>
        <dsp:cNvSpPr/>
      </dsp:nvSpPr>
      <dsp:spPr>
        <a:xfrm>
          <a:off x="6694319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dirty="0" smtClean="0">
              <a:latin typeface="Arial" pitchFamily="34" charset="0"/>
              <a:cs typeface="Arial" pitchFamily="34" charset="0"/>
            </a:rPr>
            <a:t>احتياجات حماية الطفل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6694319" y="655729"/>
        <a:ext cx="1673324" cy="557845"/>
      </dsp:txXfrm>
    </dsp:sp>
    <dsp:sp modelId="{E36EDD1B-4E31-4E82-B529-EBE37538F2E8}">
      <dsp:nvSpPr>
        <dsp:cNvPr id="0" name=""/>
        <dsp:cNvSpPr/>
      </dsp:nvSpPr>
      <dsp:spPr>
        <a:xfrm>
          <a:off x="5020994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قدرة الحكومة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5020994" y="655729"/>
        <a:ext cx="1673324" cy="557845"/>
      </dsp:txXfrm>
    </dsp:sp>
    <dsp:sp modelId="{70E3D0E8-946B-4445-A2A9-3F456B092295}">
      <dsp:nvSpPr>
        <dsp:cNvPr id="0" name=""/>
        <dsp:cNvSpPr/>
      </dsp:nvSpPr>
      <dsp:spPr>
        <a:xfrm>
          <a:off x="3347670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قدرة المجتمع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3347670" y="655729"/>
        <a:ext cx="1673324" cy="557845"/>
      </dsp:txXfrm>
    </dsp:sp>
    <dsp:sp modelId="{E948CDCE-8725-440A-A55F-8DB090AD6394}">
      <dsp:nvSpPr>
        <dsp:cNvPr id="0" name=""/>
        <dsp:cNvSpPr/>
      </dsp:nvSpPr>
      <dsp:spPr>
        <a:xfrm>
          <a:off x="1674345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الخدمات القائمة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1674345" y="655729"/>
        <a:ext cx="1673324" cy="557845"/>
      </dsp:txXfrm>
    </dsp:sp>
    <dsp:sp modelId="{79D7C105-6275-445F-8F63-3EB8E892C468}">
      <dsp:nvSpPr>
        <dsp:cNvPr id="0" name=""/>
        <dsp:cNvSpPr/>
      </dsp:nvSpPr>
      <dsp:spPr>
        <a:xfrm>
          <a:off x="1021" y="655729"/>
          <a:ext cx="1673324" cy="5578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600" kern="1200" smtClean="0">
              <a:latin typeface="Arial" pitchFamily="34" charset="0"/>
              <a:cs typeface="Arial" pitchFamily="34" charset="0"/>
            </a:rPr>
            <a:t>إمكانية الوصول والمسائل الأمنية</a:t>
          </a:r>
          <a:endParaRPr lang="en-AU" sz="1600" kern="1200" dirty="0">
            <a:latin typeface="Arial" pitchFamily="34" charset="0"/>
            <a:cs typeface="Arial" pitchFamily="34" charset="0"/>
          </a:endParaRPr>
        </a:p>
      </dsp:txBody>
      <dsp:txXfrm>
        <a:off x="1021" y="655729"/>
        <a:ext cx="1673324" cy="557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4705F12-6BAA-4356-8FF8-8DFF3B7CF0DB}" type="datetimeFigureOut">
              <a:rPr lang="en-GB"/>
              <a:pPr>
                <a:defRPr/>
              </a:pPr>
              <a:t>14/01/2015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5414F29-FC36-454E-9428-62CA555F42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872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1"/>
            <a:fld id="{4FABECFD-2FEF-4E4F-BA09-90081DD05954}" type="slidenum">
              <a:rPr lang="en-AU" smtClean="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rPr>
              <a:pPr algn="l" rtl="1"/>
              <a:t>35</a:t>
            </a:fld>
            <a:endParaRPr lang="en-AU" smtClean="0">
              <a:solidFill>
                <a:srgbClr val="0000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140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9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15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121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4957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477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20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1001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86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529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2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3608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dirty="0" smtClean="0"/>
              <a:t>Click to edit Master title style</a:t>
            </a:r>
            <a:endParaRPr lang="ar-EG" noProof="0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3608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EG" noProof="0" smtClean="0"/>
              <a:t>Click to edit Master text styles</a:t>
            </a:r>
          </a:p>
          <a:p>
            <a:pPr lvl="1"/>
            <a:r>
              <a:rPr lang="ar-EG" noProof="0" smtClean="0"/>
              <a:t>Second level</a:t>
            </a:r>
          </a:p>
          <a:p>
            <a:pPr lvl="2"/>
            <a:r>
              <a:rPr lang="ar-EG" noProof="0" smtClean="0"/>
              <a:t>Third level</a:t>
            </a:r>
          </a:p>
          <a:p>
            <a:pPr lvl="3"/>
            <a:r>
              <a:rPr lang="ar-EG" noProof="0" smtClean="0"/>
              <a:t>Fourth level</a:t>
            </a:r>
          </a:p>
          <a:p>
            <a:pPr lvl="4"/>
            <a:r>
              <a:rPr lang="ar-EG" noProof="0" smtClean="0"/>
              <a:t>Fifth level</a:t>
            </a:r>
            <a:endParaRPr lang="ar-EG" noProof="0"/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 flipH="1">
            <a:off x="1488901" y="333375"/>
            <a:ext cx="7667625" cy="35877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 flipH="1">
            <a:off x="-11926" y="6237288"/>
            <a:ext cx="8101012" cy="3587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99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defRPr/>
            </a:pPr>
            <a:endParaRPr lang="ar-EG" altLang="en-US" noProof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063" y="6016625"/>
            <a:ext cx="13684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rtl="1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rtl="1" eaLnBrk="1" hangingPunct="1"/>
            <a:r>
              <a:rPr lang="ar-EG" sz="48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تصميم خدمات إدارة الحالات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1752600"/>
          </a:xfrm>
        </p:spPr>
        <p:txBody>
          <a:bodyPr/>
          <a:lstStyle/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الوحدة ز1: تصميم خدمات إدارة الحالات</a:t>
            </a:r>
          </a:p>
          <a:p>
            <a:pPr rtl="1" eaLnBrk="1" hangingPunct="1"/>
            <a:endParaRPr lang="ar-EG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rtl="1" eaLnBrk="1" hangingPunct="1"/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التدريب على إدارة الحالات</a:t>
            </a:r>
          </a:p>
        </p:txBody>
      </p:sp>
    </p:spTree>
    <p:extLst>
      <p:ext uri="{BB962C8B-B14F-4D97-AF65-F5344CB8AC3E}">
        <p14:creationId xmlns:p14="http://schemas.microsoft.com/office/powerpoint/2010/main" val="312781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981075"/>
            <a:ext cx="7920558" cy="4392613"/>
          </a:xfrm>
        </p:spPr>
        <p:txBody>
          <a:bodyPr/>
          <a:lstStyle/>
          <a:p>
            <a:pPr marL="0" indent="0" algn="r" rtl="1" eaLnBrk="1" hangingPunct="1"/>
            <a:r>
              <a:rPr lang="ar-EG" b="1" dirty="0" smtClean="0">
                <a:cs typeface="Arial" charset="0"/>
                <a:sym typeface="Arial" charset="0"/>
              </a:rPr>
              <a:t>تحديات إدارة الحالات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تتطلب قدرًا كبيرًا من </a:t>
            </a:r>
            <a:r>
              <a:rPr lang="ar-EG" b="1" dirty="0" smtClean="0">
                <a:cs typeface="Arial" charset="0"/>
                <a:sym typeface="Arial" charset="0"/>
              </a:rPr>
              <a:t>العمل و الجهد</a:t>
            </a:r>
            <a:r>
              <a:rPr lang="ar-EG" dirty="0" smtClean="0">
                <a:cs typeface="Arial" charset="0"/>
                <a:sym typeface="Arial" charset="0"/>
              </a:rPr>
              <a:t>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يمكن إهدار الكثير من الوقت والموارد </a:t>
            </a:r>
            <a:r>
              <a:rPr lang="ar-EG" dirty="0" smtClean="0">
                <a:cs typeface="Arial" charset="0"/>
                <a:sym typeface="Arial" charset="0"/>
              </a:rPr>
              <a:t>إذا لم تكن متيقناً مما هو ممكن عمليًا بالنظر إلى السياق والقدرات القائمة.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الوقت المستغرق في </a:t>
            </a:r>
            <a:r>
              <a:rPr lang="ar-EG" b="1" dirty="0" smtClean="0">
                <a:cs typeface="Arial" charset="0"/>
                <a:sym typeface="Arial" charset="0"/>
              </a:rPr>
              <a:t>المسائل الإدارية</a:t>
            </a:r>
            <a:r>
              <a:rPr lang="ar-EG" dirty="0" smtClean="0">
                <a:cs typeface="Arial" charset="0"/>
                <a:sym typeface="Arial" charset="0"/>
              </a:rPr>
              <a:t> يمكن أن يفوق الوقت المبذول مع الأطفال/العائلات.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cs typeface="Arial" charset="0"/>
              <a:sym typeface="Arial" charset="0"/>
            </a:endParaRPr>
          </a:p>
          <a:p>
            <a:pPr marL="0" indent="0" algn="r" rtl="1" eaLnBrk="1" hangingPunct="1"/>
            <a:r>
              <a:rPr lang="ar-EG" b="1" dirty="0" smtClean="0">
                <a:cs typeface="Arial" charset="0"/>
                <a:sym typeface="Arial" charset="0"/>
              </a:rPr>
              <a:t>الفرص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إدارة الحالات ضمن النظم </a:t>
            </a:r>
            <a:r>
              <a:rPr lang="ar-EG" b="1" dirty="0" smtClean="0">
                <a:cs typeface="Arial" charset="0"/>
                <a:sym typeface="Arial" charset="0"/>
              </a:rPr>
              <a:t>الرسمية </a:t>
            </a:r>
            <a:r>
              <a:rPr lang="ar-EG" dirty="0" smtClean="0">
                <a:cs typeface="Arial" charset="0"/>
                <a:sym typeface="Arial" charset="0"/>
              </a:rPr>
              <a:t>يحافظ على </a:t>
            </a:r>
            <a:r>
              <a:rPr lang="ar-EG" b="1" dirty="0" smtClean="0">
                <a:cs typeface="Arial" charset="0"/>
                <a:sym typeface="Arial" charset="0"/>
              </a:rPr>
              <a:t>المساءلة والاتساق.</a:t>
            </a:r>
            <a:endParaRPr lang="ar-EG" dirty="0" smtClean="0">
              <a:cs typeface="Arial" charset="0"/>
              <a:sym typeface="Arial" charset="0"/>
            </a:endParaRP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يشمل ذلك الأنظمة </a:t>
            </a:r>
            <a:r>
              <a:rPr lang="ar-EG" b="1" dirty="0" smtClean="0">
                <a:cs typeface="Arial" charset="0"/>
                <a:sym typeface="Arial" charset="0"/>
              </a:rPr>
              <a:t>غير الرسمية</a:t>
            </a:r>
            <a:r>
              <a:rPr lang="ar-EG" dirty="0" smtClean="0">
                <a:cs typeface="Arial" charset="0"/>
                <a:sym typeface="Arial" charset="0"/>
              </a:rPr>
              <a:t> كجزء من التدخلات التي يمكن تقديمها.</a:t>
            </a:r>
          </a:p>
          <a:p>
            <a:pPr marL="0" indent="0"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marL="0" indent="0"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95039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67544" y="836613"/>
            <a:ext cx="8352606" cy="720725"/>
          </a:xfrm>
        </p:spPr>
        <p:txBody>
          <a:bodyPr/>
          <a:lstStyle/>
          <a:p>
            <a:pPr algn="r" rtl="1" eaLnBrk="1" hangingPunct="1"/>
            <a:r>
              <a:rPr lang="ar-EG" sz="28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تقديم إدارة الحالات في حالات الطوارئ - التحديات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أنظمة حماية الطفل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يمكن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أن تعجز أو تضعف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بسبب طبيعة ونطاق احتياجات حماية الأطفال في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حالات الطوارئ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. </a:t>
            </a:r>
          </a:p>
          <a:p>
            <a:pPr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يمكن أيضًا للأنظمة غير الرسمية </a:t>
            </a:r>
            <a:r>
              <a:rPr lang="ar-EG" b="1" dirty="0" smtClean="0">
                <a:cs typeface="Arial" charset="0"/>
                <a:sym typeface="Arial" charset="0"/>
              </a:rPr>
              <a:t>أن تُثقل بعبء الحالات</a:t>
            </a:r>
          </a:p>
          <a:p>
            <a:pPr algn="r" rtl="1" eaLnBrk="1" hangingPunct="1">
              <a:buFontTx/>
              <a:buChar char="•"/>
            </a:pPr>
            <a:endParaRPr lang="ar-EG" b="1" dirty="0" smtClean="0">
              <a:solidFill>
                <a:srgbClr val="0070C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قد تدعو الحاجة إلى آليات جديدة لحماية الطفل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، بما في ذلك إدارة الحالات. </a:t>
            </a:r>
          </a:p>
          <a:p>
            <a:pPr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1552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99592" y="836613"/>
            <a:ext cx="7920558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تقديم إدارة الحالات في حالات الطوارئ - التحديات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charset="0"/>
                <a:sym typeface="Arial" charset="0"/>
              </a:rPr>
              <a:t>مراعاة التطوير طويل الأمد لنظام حماية الأطفال</a:t>
            </a:r>
            <a:r>
              <a:rPr lang="ar-EG" dirty="0" smtClean="0">
                <a:cs typeface="Arial" charset="0"/>
                <a:sym typeface="Arial" charset="0"/>
              </a:rPr>
              <a:t>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تحقيق التوازن بين الاحتياجات الفورية والطويلة الأجل </a:t>
            </a:r>
            <a:r>
              <a:rPr lang="ar-EG" b="1" dirty="0" smtClean="0">
                <a:cs typeface="Arial" charset="0"/>
                <a:sym typeface="Arial" charset="0"/>
              </a:rPr>
              <a:t>لوضع أسس </a:t>
            </a:r>
            <a:r>
              <a:rPr lang="ar-EG" dirty="0" smtClean="0">
                <a:cs typeface="Arial" charset="0"/>
                <a:sym typeface="Arial" charset="0"/>
              </a:rPr>
              <a:t>لتطوير نظام حماية الأطفال بعد حالة الطوارئ.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charset="0"/>
                <a:sym typeface="Arial" charset="0"/>
              </a:rPr>
              <a:t>بناء قدرة </a:t>
            </a:r>
            <a:r>
              <a:rPr lang="ar-EG" dirty="0" smtClean="0">
                <a:cs typeface="Arial" charset="0"/>
                <a:sym typeface="Arial" charset="0"/>
              </a:rPr>
              <a:t>الموظفين الحاليين العالمين في مجال حماية الأطفال.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b="1" dirty="0" smtClean="0">
                <a:cs typeface="Arial" charset="0"/>
                <a:sym typeface="Arial" charset="0"/>
              </a:rPr>
              <a:t>تكملة الموارد والإجراءات القائمة.</a:t>
            </a:r>
          </a:p>
          <a:p>
            <a:pPr algn="r" rtl="1" eaLnBrk="1" hangingPunct="1">
              <a:buFont typeface="Wingdings" pitchFamily="2" charset="2"/>
              <a:buChar char="ü"/>
            </a:pPr>
            <a:endParaRPr lang="ar-EG" b="1" dirty="0" smtClean="0">
              <a:cs typeface="Arial" charset="0"/>
              <a:sym typeface="Arial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  <a:r>
              <a:rPr lang="ar-EG" sz="1600" b="1" dirty="0" smtClean="0"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69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-36512" y="836613"/>
            <a:ext cx="889317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sz="2800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تقديم إدارة الحالات في حالات الطوارئ - </a:t>
            </a:r>
            <a:r>
              <a:rPr lang="ar-EG" sz="2800" b="1" u="sng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التحديات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287338" y="1700213"/>
            <a:ext cx="8569325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الحاجة إلى استجابة سريعة.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قد يكون الوقت لا يكفي لمراعاة السياق/الحصول على توافق الأراء.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قد تتطلع الحكومة إلى قيادة الهيئات الدولية. </a:t>
            </a:r>
          </a:p>
          <a:p>
            <a:pPr algn="r" rtl="1" eaLnBrk="1" hangingPunct="1">
              <a:buFontTx/>
              <a:buChar char="•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قد يكون من الصعب تحديد أولويات التقييم والتحليل إذا ظل الأطفال دون حماية.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  <a:r>
              <a:rPr lang="ar-EG" sz="1600" b="1" dirty="0" smtClean="0"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27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042987" y="692150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chemeClr val="tx1"/>
                </a:solidFill>
                <a:cs typeface="Arial" charset="0"/>
                <a:sym typeface="Arial" charset="0"/>
              </a:rPr>
              <a:t>تحقيق التوازن بين الأولويات المتنافسة 3 مبادئ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00" y="1484313"/>
            <a:ext cx="8642350" cy="4392612"/>
          </a:xfrm>
        </p:spPr>
        <p:txBody>
          <a:bodyPr/>
          <a:lstStyle/>
          <a:p>
            <a:pPr marL="457200" indent="-457200" algn="r" rtl="1" eaLnBrk="1" hangingPunct="1">
              <a:buFontTx/>
              <a:buAutoNum type="arabicPeriod"/>
            </a:pPr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r" rtl="1" eaLnBrk="1" hangingPunct="1"/>
            <a:r>
              <a:rPr lang="ar-EG" sz="2800" b="1" i="1" dirty="0" smtClean="0">
                <a:cs typeface="Arial" charset="0"/>
                <a:sym typeface="Arial" charset="0"/>
              </a:rPr>
              <a:t>1-	</a:t>
            </a:r>
            <a:r>
              <a:rPr lang="ar-EG" sz="2800" b="1" i="1" dirty="0">
                <a:cs typeface="Arial" charset="0"/>
                <a:sym typeface="Arial" charset="0"/>
              </a:rPr>
              <a:t>بناء المهارات والقدرات الأساسية لحماية الأطفال</a:t>
            </a:r>
          </a:p>
          <a:p>
            <a:pPr marL="457200" indent="-457200" algn="r" rtl="1" eaLnBrk="1" hangingPunct="1"/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r" rtl="1" eaLnBrk="1" hangingPunct="1"/>
            <a:r>
              <a:rPr lang="ar-EG" sz="2800" b="1" i="1" dirty="0" smtClean="0">
                <a:cs typeface="Arial" charset="0"/>
                <a:sym typeface="Arial" charset="0"/>
              </a:rPr>
              <a:t>2-	التركيز </a:t>
            </a:r>
            <a:r>
              <a:rPr lang="ar-EG" sz="2800" b="1" i="1" dirty="0" smtClean="0">
                <a:cs typeface="Arial" charset="0"/>
                <a:sym typeface="Arial" charset="0"/>
              </a:rPr>
              <a:t>على الأساسيات وتبسيطها</a:t>
            </a:r>
          </a:p>
          <a:p>
            <a:pPr marL="457200" indent="-457200" algn="r" rtl="1" eaLnBrk="1" hangingPunct="1"/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r" rtl="1" eaLnBrk="1" hangingPunct="1"/>
            <a:r>
              <a:rPr lang="ar-EG" sz="2800" b="1" i="1" dirty="0" smtClean="0">
                <a:cs typeface="Arial" charset="0"/>
                <a:sym typeface="Arial" charset="0"/>
              </a:rPr>
              <a:t>3-	ضمان </a:t>
            </a:r>
            <a:r>
              <a:rPr lang="ar-EG" sz="2800" b="1" i="1" dirty="0" smtClean="0">
                <a:cs typeface="Arial" charset="0"/>
                <a:sym typeface="Arial" charset="0"/>
              </a:rPr>
              <a:t>حسن توقيت الاستجابة</a:t>
            </a:r>
          </a:p>
          <a:p>
            <a:pPr marL="457200" indent="-457200" algn="r" rtl="1" eaLnBrk="1" hangingPunct="1"/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ctr" rtl="1" eaLnBrk="1" hangingPunct="1"/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ctr" rtl="1" eaLnBrk="1" hangingPunct="1"/>
            <a:endParaRPr lang="ar-EG" sz="2800" b="1" i="1" dirty="0" smtClean="0">
              <a:cs typeface="Arial" charset="0"/>
              <a:sym typeface="Arial" charset="0"/>
            </a:endParaRPr>
          </a:p>
          <a:p>
            <a:pPr marL="457200" indent="-457200"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  <a:r>
              <a:rPr lang="ar-EG" sz="1600" b="1" dirty="0" smtClean="0"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545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50825" y="981075"/>
            <a:ext cx="8570913" cy="720725"/>
          </a:xfrm>
        </p:spPr>
        <p:txBody>
          <a:bodyPr/>
          <a:lstStyle/>
          <a:p>
            <a:pPr algn="r" rtl="1" eaLnBrk="1" hangingPunct="1"/>
            <a:r>
              <a:rPr lang="ar-EG" sz="2800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تقديم إدارة الحالات في سياقات التنمية</a:t>
            </a:r>
            <a:r>
              <a:rPr lang="ar-EG" sz="2800" dirty="0" smtClean="0">
                <a:solidFill>
                  <a:schemeClr val="tx1"/>
                </a:solidFill>
                <a:cs typeface="Arial" charset="0"/>
                <a:sym typeface="Arial" charset="0"/>
              </a:rPr>
              <a:t/>
            </a:r>
            <a:br>
              <a:rPr lang="ar-EG" sz="2800" dirty="0" smtClean="0">
                <a:solidFill>
                  <a:schemeClr val="tx1"/>
                </a:solidFill>
                <a:cs typeface="Arial" charset="0"/>
                <a:sym typeface="Arial" charset="0"/>
              </a:rPr>
            </a:br>
            <a:endParaRPr lang="ar-EG" sz="2800" dirty="0" smtClean="0">
              <a:solidFill>
                <a:schemeClr val="tx1"/>
              </a:solidFill>
              <a:cs typeface="Arial" charset="0"/>
              <a:sym typeface="Arial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2413" y="1700213"/>
            <a:ext cx="8569325" cy="4392612"/>
          </a:xfrm>
        </p:spPr>
        <p:txBody>
          <a:bodyPr/>
          <a:lstStyle/>
          <a:p>
            <a:pPr algn="r" rtl="1" eaLnBrk="1" hangingPunct="1"/>
            <a:endParaRPr lang="ar-EG" sz="2800" dirty="0" smtClean="0">
              <a:cs typeface="Arial" charset="0"/>
              <a:sym typeface="Arial" charset="0"/>
            </a:endParaRPr>
          </a:p>
          <a:p>
            <a:pPr algn="r" rtl="1" eaLnBrk="1" hangingPunct="1"/>
            <a:r>
              <a:rPr lang="ar-EG" sz="2800" dirty="0" smtClean="0">
                <a:cs typeface="Arial" charset="0"/>
                <a:sym typeface="Arial" charset="0"/>
              </a:rPr>
              <a:t>المتطلبات: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b="1" dirty="0" smtClean="0">
                <a:cs typeface="Arial" charset="0"/>
                <a:sym typeface="Arial" charset="0"/>
              </a:rPr>
              <a:t>عمليات ووقت </a:t>
            </a:r>
            <a:r>
              <a:rPr lang="ar-EG" sz="2800" dirty="0" smtClean="0">
                <a:cs typeface="Arial" charset="0"/>
                <a:sym typeface="Arial" charset="0"/>
              </a:rPr>
              <a:t>أكثر من حالات الطوارئ.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b="1" dirty="0" smtClean="0">
                <a:cs typeface="Arial" charset="0"/>
                <a:sym typeface="Arial" charset="0"/>
              </a:rPr>
              <a:t>مشاورات مستفيضة/تعاون مكثف </a:t>
            </a:r>
            <a:r>
              <a:rPr lang="ar-EG" sz="2800" dirty="0" smtClean="0">
                <a:cs typeface="Arial" charset="0"/>
                <a:sym typeface="Arial" charset="0"/>
              </a:rPr>
              <a:t>بين الحكومات والوكالات </a:t>
            </a:r>
            <a:r>
              <a:rPr lang="ar-EG" sz="2800" dirty="0" smtClean="0">
                <a:cs typeface="Arial" charset="0"/>
                <a:sym typeface="Arial" charset="0"/>
              </a:rPr>
              <a:t/>
            </a:r>
            <a:br>
              <a:rPr lang="ar-EG" sz="2800" dirty="0" smtClean="0">
                <a:cs typeface="Arial" charset="0"/>
                <a:sym typeface="Arial" charset="0"/>
              </a:rPr>
            </a:br>
            <a:r>
              <a:rPr lang="ar-EG" sz="2800" dirty="0" smtClean="0">
                <a:cs typeface="Arial" charset="0"/>
                <a:sym typeface="Arial" charset="0"/>
              </a:rPr>
              <a:t>ذات </a:t>
            </a:r>
            <a:r>
              <a:rPr lang="ar-EG" sz="2800" dirty="0" smtClean="0">
                <a:cs typeface="Arial" charset="0"/>
                <a:sym typeface="Arial" charset="0"/>
              </a:rPr>
              <a:t>الصلة.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sz="2800" b="1" dirty="0" smtClean="0">
                <a:cs typeface="Arial" charset="0"/>
                <a:sym typeface="Arial" charset="0"/>
              </a:rPr>
              <a:t>ملكية العمليات منذ البداية</a:t>
            </a:r>
            <a:r>
              <a:rPr lang="ar-EG" sz="2800" dirty="0" smtClean="0">
                <a:cs typeface="Arial" charset="0"/>
                <a:sym typeface="Arial" charset="0"/>
              </a:rPr>
              <a:t> لضمان استدامة إدارة الحالات ضمن </a:t>
            </a:r>
            <a:r>
              <a:rPr lang="ar-EG" sz="2800" dirty="0" smtClean="0">
                <a:cs typeface="Arial" charset="0"/>
                <a:sym typeface="Arial" charset="0"/>
              </a:rPr>
              <a:t/>
            </a:r>
            <a:br>
              <a:rPr lang="ar-EG" sz="2800" dirty="0" smtClean="0">
                <a:cs typeface="Arial" charset="0"/>
                <a:sym typeface="Arial" charset="0"/>
              </a:rPr>
            </a:br>
            <a:r>
              <a:rPr lang="ar-EG" sz="2800" dirty="0" smtClean="0">
                <a:cs typeface="Arial" charset="0"/>
                <a:sym typeface="Arial" charset="0"/>
              </a:rPr>
              <a:t>نطاق </a:t>
            </a:r>
            <a:r>
              <a:rPr lang="ar-EG" sz="2800" dirty="0" smtClean="0">
                <a:cs typeface="Arial" charset="0"/>
                <a:sym typeface="Arial" charset="0"/>
              </a:rPr>
              <a:t>نظام الحماية الأطفال الأوسع. </a:t>
            </a:r>
          </a:p>
          <a:p>
            <a:pPr algn="ctr" rtl="1" eaLnBrk="1" hangingPunct="1"/>
            <a:endParaRPr lang="ar-EG" sz="2800" dirty="0" smtClean="0">
              <a:cs typeface="Arial" charset="0"/>
              <a:sym typeface="Arial" charset="0"/>
            </a:endParaRPr>
          </a:p>
          <a:p>
            <a:pPr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  <a:r>
              <a:rPr lang="ar-EG" sz="1600" b="1" dirty="0" smtClean="0"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547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48121" y="836613"/>
            <a:ext cx="8569325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بدائل لإدارة الحالات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175096" y="1962150"/>
            <a:ext cx="8642350" cy="4392613"/>
          </a:xfrm>
        </p:spPr>
        <p:txBody>
          <a:bodyPr/>
          <a:lstStyle/>
          <a:p>
            <a:pPr marL="0" indent="0" algn="r" rtl="1" eaLnBrk="1" hangingPunct="1"/>
            <a:r>
              <a:rPr lang="ar-EG" sz="2800" b="1" dirty="0" smtClean="0">
                <a:cs typeface="Arial" charset="0"/>
                <a:sym typeface="Arial" charset="0"/>
              </a:rPr>
              <a:t>قد لا يكون مجديًا أو مناسبًا وضع برنامج إدارة حالات أو تنفيذه. </a:t>
            </a:r>
          </a:p>
          <a:p>
            <a:pPr marL="0" indent="0" algn="r" rtl="1" eaLnBrk="1" hangingPunct="1"/>
            <a:r>
              <a:rPr lang="ar-EG" sz="2800" dirty="0" smtClean="0">
                <a:cs typeface="Arial" charset="0"/>
                <a:sym typeface="Arial" charset="0"/>
              </a:rPr>
              <a:t> 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cs typeface="Arial" charset="0"/>
                <a:sym typeface="Arial" charset="0"/>
              </a:rPr>
              <a:t>توفير </a:t>
            </a:r>
            <a:r>
              <a:rPr lang="ar-EG" sz="2800" b="1" dirty="0" smtClean="0">
                <a:cs typeface="Arial" charset="0"/>
                <a:sym typeface="Arial" charset="0"/>
              </a:rPr>
              <a:t>بناء القدرات</a:t>
            </a:r>
            <a:r>
              <a:rPr lang="ar-EG" sz="2800" dirty="0" smtClean="0">
                <a:cs typeface="Arial" charset="0"/>
                <a:sym typeface="Arial" charset="0"/>
              </a:rPr>
              <a:t> والدعم والإشراف المتخصص.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cs typeface="Arial" charset="0"/>
                <a:sym typeface="Arial" charset="0"/>
              </a:rPr>
              <a:t>الدعم في </a:t>
            </a:r>
            <a:r>
              <a:rPr lang="ar-EG" sz="2800" b="1" dirty="0" smtClean="0">
                <a:cs typeface="Arial" charset="0"/>
                <a:sym typeface="Arial" charset="0"/>
              </a:rPr>
              <a:t>تطوير الإجراءات والبروتوكولات</a:t>
            </a:r>
            <a:r>
              <a:rPr lang="ar-EG" sz="2800" dirty="0" smtClean="0">
                <a:cs typeface="Arial" charset="0"/>
                <a:sym typeface="Arial" charset="0"/>
              </a:rPr>
              <a:t>.</a:t>
            </a:r>
          </a:p>
          <a:p>
            <a:pPr marL="342000" indent="-342000" algn="r" rtl="1" eaLnBrk="1" hangingPunct="1">
              <a:buFont typeface="Wingdings" pitchFamily="2" charset="2"/>
              <a:buChar char="ü"/>
            </a:pPr>
            <a:r>
              <a:rPr lang="ar-EG" sz="2800" dirty="0" smtClean="0">
                <a:cs typeface="Arial" charset="0"/>
                <a:sym typeface="Arial" charset="0"/>
              </a:rPr>
              <a:t>تيسير التعاون من خلال </a:t>
            </a:r>
            <a:r>
              <a:rPr lang="ar-EG" sz="2800" b="1" dirty="0" smtClean="0">
                <a:cs typeface="Arial" charset="0"/>
                <a:sym typeface="Arial" charset="0"/>
              </a:rPr>
              <a:t>التنسيق بين الوكالات. </a:t>
            </a:r>
          </a:p>
          <a:p>
            <a:pPr marL="0" indent="0" algn="ctr" rtl="1" eaLnBrk="1" hangingPunct="1"/>
            <a:endParaRPr lang="ar-EG" sz="1600" dirty="0" smtClean="0">
              <a:cs typeface="Arial" charset="0"/>
              <a:sym typeface="Arial" charset="0"/>
            </a:endParaRPr>
          </a:p>
          <a:p>
            <a:pPr marL="0" indent="0" algn="ctr" rtl="1" eaLnBrk="1" hangingPunct="1"/>
            <a:endParaRPr lang="ar-EG" sz="1600" dirty="0">
              <a:cs typeface="Arial" charset="0"/>
              <a:sym typeface="Arial" charset="0"/>
            </a:endParaRPr>
          </a:p>
          <a:p>
            <a:pPr marL="0" indent="0" algn="ctr" rtl="1" eaLnBrk="1" hangingPunct="1"/>
            <a:endParaRPr lang="ar-EG" sz="1600" dirty="0" smtClean="0">
              <a:cs typeface="Arial" charset="0"/>
              <a:sym typeface="Arial" charset="0"/>
            </a:endParaRPr>
          </a:p>
          <a:p>
            <a:pPr marL="0" indent="0"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  <a:r>
              <a:rPr lang="ar-EG" sz="1600" b="1" dirty="0" smtClean="0"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0178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538783" y="1700213"/>
            <a:ext cx="8281988" cy="4392612"/>
          </a:xfrm>
        </p:spPr>
        <p:txBody>
          <a:bodyPr/>
          <a:lstStyle/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يمكن أن تنطوي </a:t>
            </a:r>
            <a:r>
              <a:rPr lang="ar-EG" b="1" dirty="0" smtClean="0">
                <a:cs typeface="Arial" charset="0"/>
                <a:sym typeface="Arial" charset="0"/>
              </a:rPr>
              <a:t>عملية إدارة الحالات على تحديات</a:t>
            </a:r>
            <a:r>
              <a:rPr lang="ar-EG" dirty="0" smtClean="0">
                <a:cs typeface="Arial" charset="0"/>
                <a:sym typeface="Arial" charset="0"/>
              </a:rPr>
              <a:t>: تتطلب </a:t>
            </a:r>
            <a:r>
              <a:rPr lang="ar-EG" b="1" dirty="0" smtClean="0">
                <a:cs typeface="Arial" charset="0"/>
                <a:sym typeface="Arial" charset="0"/>
              </a:rPr>
              <a:t>موارد</a:t>
            </a:r>
            <a:r>
              <a:rPr lang="ar-EG" dirty="0" smtClean="0">
                <a:cs typeface="Arial" charset="0"/>
                <a:sym typeface="Arial" charset="0"/>
              </a:rPr>
              <a:t> هائلة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قد تنطوي كذلك على </a:t>
            </a:r>
            <a:r>
              <a:rPr lang="ar-EG" b="1" dirty="0" smtClean="0">
                <a:cs typeface="Arial" charset="0"/>
                <a:sym typeface="Arial" charset="0"/>
              </a:rPr>
              <a:t>فرص لتعزيز الأنظمة</a:t>
            </a:r>
            <a:r>
              <a:rPr lang="ar-EG" dirty="0" smtClean="0">
                <a:cs typeface="Arial" charset="0"/>
                <a:sym typeface="Arial" charset="0"/>
              </a:rPr>
              <a:t>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charset="0"/>
                <a:sym typeface="Arial" charset="0"/>
              </a:rPr>
              <a:t>لتحقيق</a:t>
            </a:r>
            <a:r>
              <a:rPr lang="ar-EG" b="1" dirty="0" smtClean="0">
                <a:cs typeface="Arial" charset="0"/>
                <a:sym typeface="Arial" charset="0"/>
              </a:rPr>
              <a:t> التوازن</a:t>
            </a:r>
            <a:r>
              <a:rPr lang="ar-EG" dirty="0" smtClean="0">
                <a:cs typeface="Arial" charset="0"/>
                <a:sym typeface="Arial" charset="0"/>
              </a:rPr>
              <a:t> بين الحاجة إلى حماية الأطفال من خلال تقديم إدارة الحالات مباشرة </a:t>
            </a:r>
            <a:r>
              <a:rPr lang="ar-EG" u="sng" dirty="0" smtClean="0">
                <a:cs typeface="Arial" charset="0"/>
                <a:sym typeface="Arial" charset="0"/>
              </a:rPr>
              <a:t>و</a:t>
            </a:r>
            <a:r>
              <a:rPr lang="ar-EG" dirty="0" smtClean="0">
                <a:cs typeface="Arial" charset="0"/>
                <a:sym typeface="Arial" charset="0"/>
              </a:rPr>
              <a:t>الحاجة أولاً إلى إجراء تقييم والعمل مع الأنظمة القائمة: </a:t>
            </a:r>
          </a:p>
          <a:p>
            <a:pPr algn="r" rtl="1" eaLnBrk="1" hangingPunct="1">
              <a:buFontTx/>
              <a:buChar char="-"/>
            </a:pPr>
            <a:r>
              <a:rPr lang="ar-EG" b="1" dirty="0" smtClean="0">
                <a:cs typeface="Arial" charset="0"/>
                <a:sym typeface="Arial" charset="0"/>
              </a:rPr>
              <a:t>بناء المهارات والقدرات الأساسية – </a:t>
            </a:r>
            <a:r>
              <a:rPr lang="ar-EG" dirty="0" smtClean="0">
                <a:cs typeface="Arial" charset="0"/>
                <a:sym typeface="Arial" charset="0"/>
              </a:rPr>
              <a:t>احرص على جعل الإجراءات </a:t>
            </a:r>
            <a:r>
              <a:rPr lang="ar-EG" b="1" dirty="0" smtClean="0">
                <a:cs typeface="Arial" charset="0"/>
                <a:sym typeface="Arial" charset="0"/>
              </a:rPr>
              <a:t>بسيطة</a:t>
            </a:r>
          </a:p>
          <a:p>
            <a:pPr algn="r" rtl="1" eaLnBrk="1" hangingPunct="1">
              <a:buFontTx/>
              <a:buChar char="-"/>
            </a:pPr>
            <a:r>
              <a:rPr lang="ar-EG" dirty="0" smtClean="0">
                <a:cs typeface="Arial" charset="0"/>
                <a:sym typeface="Arial" charset="0"/>
              </a:rPr>
              <a:t>تأكد من أن الاستجابة </a:t>
            </a:r>
            <a:r>
              <a:rPr lang="ar-EG" b="1" dirty="0" smtClean="0">
                <a:cs typeface="Arial" charset="0"/>
                <a:sym typeface="Arial" charset="0"/>
              </a:rPr>
              <a:t>مناسبة زمنيًا</a:t>
            </a:r>
            <a:r>
              <a:rPr lang="ar-EG" dirty="0" smtClean="0">
                <a:cs typeface="Arial" charset="0"/>
                <a:sym typeface="Arial" charset="0"/>
              </a:rPr>
              <a:t> – اتفاقيات أساسية سريعة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charset="0"/>
                <a:sym typeface="Arial" charset="0"/>
              </a:rPr>
              <a:t>توجد </a:t>
            </a:r>
            <a:r>
              <a:rPr lang="ar-EG" b="1" dirty="0" smtClean="0">
                <a:cs typeface="Arial" charset="0"/>
                <a:sym typeface="Arial" charset="0"/>
              </a:rPr>
              <a:t>بدائل</a:t>
            </a:r>
            <a:r>
              <a:rPr lang="ar-EG" dirty="0" smtClean="0">
                <a:cs typeface="Arial" charset="0"/>
                <a:sym typeface="Arial" charset="0"/>
              </a:rPr>
              <a:t> لإنشاء خدمات إدارة حالات جديدة.</a:t>
            </a:r>
          </a:p>
        </p:txBody>
      </p:sp>
    </p:spTree>
    <p:extLst>
      <p:ext uri="{BB962C8B-B14F-4D97-AF65-F5344CB8AC3E}">
        <p14:creationId xmlns:p14="http://schemas.microsoft.com/office/powerpoint/2010/main" val="121131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724400"/>
            <a:ext cx="7772400" cy="1362075"/>
          </a:xfrm>
        </p:spPr>
        <p:txBody>
          <a:bodyPr/>
          <a:lstStyle/>
          <a:p>
            <a:pPr algn="ctr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1 - تمرين 4</a:t>
            </a:r>
          </a:p>
        </p:txBody>
      </p:sp>
      <p:sp>
        <p:nvSpPr>
          <p:cNvPr id="19459" name="Text Placeholder 2"/>
          <p:cNvSpPr>
            <a:spLocks noGrp="1"/>
          </p:cNvSpPr>
          <p:nvPr>
            <p:ph type="body" idx="1"/>
          </p:nvPr>
        </p:nvSpPr>
        <p:spPr>
          <a:xfrm>
            <a:off x="755576" y="2636912"/>
            <a:ext cx="4283075" cy="1500187"/>
          </a:xfrm>
        </p:spPr>
        <p:txBody>
          <a:bodyPr/>
          <a:lstStyle/>
          <a:p>
            <a:pPr algn="r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نموذج التقييم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والتحليل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واتخاذ القرار </a:t>
            </a: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313"/>
            <a:ext cx="30765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54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4170072"/>
              </p:ext>
            </p:extLst>
          </p:nvPr>
        </p:nvGraphicFramePr>
        <p:xfrm>
          <a:off x="387667" y="974090"/>
          <a:ext cx="8368665" cy="4909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170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88" y="4406900"/>
            <a:ext cx="3346450" cy="136207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</a:t>
            </a: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1</a:t>
            </a:r>
            <a:endParaRPr lang="ar-EG" cap="none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>
          <a:xfrm>
            <a:off x="649288" y="2906713"/>
            <a:ext cx="3346450" cy="1500187"/>
          </a:xfrm>
        </p:spPr>
        <p:txBody>
          <a:bodyPr/>
          <a:lstStyle/>
          <a:p>
            <a:pPr algn="r" rtl="1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مقدمة</a:t>
            </a:r>
          </a:p>
          <a:p>
            <a:pPr algn="r" rtl="1" eaLnBrk="1" hangingPunct="1"/>
            <a:endParaRPr lang="ar-EG" sz="40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1438"/>
            <a:ext cx="324008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4632" y="4903788"/>
            <a:ext cx="1316386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rtl="1" eaLnBrk="1" hangingPunct="1">
              <a:buSzPct val="100000"/>
            </a:pPr>
            <a:r>
              <a:rPr lang="ar-EG" sz="1000" dirty="0" smtClean="0">
                <a:solidFill>
                  <a:srgbClr val="FFFFFF"/>
                </a:solidFill>
                <a:latin typeface="Calibri" pitchFamily="34" charset="0"/>
                <a:cs typeface="Arial" charset="0"/>
                <a:sym typeface="Arial" charset="0"/>
              </a:rPr>
              <a:t>الصورة: لجنة الإنقاذ الدولية</a:t>
            </a:r>
            <a:endParaRPr lang="ar-EG" sz="1000" dirty="0">
              <a:solidFill>
                <a:srgbClr val="FFFFFF"/>
              </a:solidFill>
              <a:latin typeface="Calibri" pitchFamily="34" charset="0"/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1042987" y="1700213"/>
            <a:ext cx="7777163" cy="4392612"/>
          </a:xfrm>
        </p:spPr>
        <p:txBody>
          <a:bodyPr/>
          <a:lstStyle/>
          <a:p>
            <a:pPr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/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لمساعدتك: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قِّيمْ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ما إذا كانت </a:t>
            </a:r>
            <a:r>
              <a:rPr lang="ar-EG" u="sn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إدارة الحالات ملائمة أو لا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؛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حلِّلْ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</a:t>
            </a:r>
            <a:r>
              <a:rPr lang="ar-EG" u="sn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ما إذا كانت الوكالة باستطاعتها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تقديم خدمات إدارة الحالات المطلوبة؛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حددْ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</a:t>
            </a:r>
            <a:r>
              <a:rPr lang="ar-EG" u="sn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النهج الأكثر ملاءمة؛</a:t>
            </a: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استخدم نموذج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التقييم والتحليل واتخاذ القرار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27691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2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التقييم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والتحليل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5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2: التقييم والتحليل 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648000" indent="-648000" algn="r" rtl="1" eaLnBrk="1" hangingPunct="1">
              <a:lnSpc>
                <a:spcPct val="120000"/>
              </a:lnSpc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تعزيز معرفة المشارك بما يتم تقييمه وتحليله وكيفية ذلك قبل اتخاذ قرار بشأن تطوير أو تقديم إدارة الحالات في سياق معين. </a:t>
            </a:r>
          </a:p>
          <a:p>
            <a:pPr algn="r" rtl="1" eaLnBrk="1" hangingPunct="1">
              <a:lnSpc>
                <a:spcPct val="120000"/>
              </a:lnSpc>
              <a:buSzPct val="100000"/>
            </a:pPr>
            <a:endParaRPr lang="ar-EG" sz="20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buSzPct val="100000"/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نتائج التعلم: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سيتمكن المشاركون من: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وضع قائمة بالجوانب الأساسية التي ينبغي تقييمها عند النظر في مسألة تطوير خدمات إدارة الحالات أو تقديمها.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توضيح كيف يمكن استخدام أسئلة التقييم في سياق معين. </a:t>
            </a:r>
          </a:p>
          <a:p>
            <a:pPr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إدراك القدرات التي تحتاجها الوكالات لتنفيذ خدمات إدارة الحالات. </a:t>
            </a:r>
          </a:p>
        </p:txBody>
      </p:sp>
    </p:spTree>
    <p:extLst>
      <p:ext uri="{BB962C8B-B14F-4D97-AF65-F5344CB8AC3E}">
        <p14:creationId xmlns:p14="http://schemas.microsoft.com/office/powerpoint/2010/main" val="175841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2 - تمرين 1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ما الذي تحتاج إلى تقييمه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؟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00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044129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07504" y="1700213"/>
            <a:ext cx="8713788" cy="4392612"/>
          </a:xfrm>
        </p:spPr>
        <p:txBody>
          <a:bodyPr/>
          <a:lstStyle/>
          <a:p>
            <a:pPr algn="r" rtl="1" eaLnBrk="1" hangingPunct="1"/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لتخطيط خدمات إدارة حالة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ملائمة للسياق ونظام حماية الطفل. </a:t>
            </a:r>
          </a:p>
          <a:p>
            <a:pPr algn="r" rtl="1" eaLnBrk="1" hangingPunct="1"/>
            <a:endParaRPr lang="ar-EG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/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قيِّمْ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العمليات القائمة داخل الدولة: </a:t>
            </a:r>
          </a:p>
          <a:p>
            <a:pPr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متطلبات حماية الطفل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قدرة الحكومة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– مع فهم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دورهم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قدرة المجتمع المحلي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– مع فهم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دورهم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الخدمات الموجودة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ومسائل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الوصول والأمن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129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2 - تمرين 2</a:t>
            </a:r>
          </a:p>
        </p:txBody>
      </p:sp>
      <p:sp>
        <p:nvSpPr>
          <p:cNvPr id="2662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استخدام معلومات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التقييم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8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/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عند عمل تقييم: </a:t>
            </a:r>
          </a:p>
          <a:p>
            <a:pPr marL="0" indent="0" algn="r" rtl="1" eaLnBrk="1" hangingPunct="1"/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صمم أسئلة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لمجموعات مختلفة من المجيبين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قم بصياغة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الأسئلة بحيث تكون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ذات صلة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و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مفهومة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للمجيبين.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ابدأ بشرح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ما تقوم بتقييمه ولماذا تقوم بذلك. </a:t>
            </a:r>
          </a:p>
          <a:p>
            <a:pPr marL="0" indent="-342000" algn="r" rtl="1" eaLnBrk="1" hangingPunct="1">
              <a:buFontTx/>
              <a:buChar char="•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تحدث إلى أشخاص مختلفين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لتأكيد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المعلومات التي تتلقاها.</a:t>
            </a:r>
          </a:p>
        </p:txBody>
      </p:sp>
    </p:spTree>
    <p:extLst>
      <p:ext uri="{BB962C8B-B14F-4D97-AF65-F5344CB8AC3E}">
        <p14:creationId xmlns:p14="http://schemas.microsoft.com/office/powerpoint/2010/main" val="379558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2 - تمرين 3</a:t>
            </a:r>
          </a:p>
        </p:txBody>
      </p:sp>
      <p:sp>
        <p:nvSpPr>
          <p:cNvPr id="2867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تحليل قدرة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الوكالة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3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1116012" y="836613"/>
            <a:ext cx="7711449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569325" cy="4392612"/>
          </a:xfrm>
        </p:spPr>
        <p:txBody>
          <a:bodyPr/>
          <a:lstStyle/>
          <a:p>
            <a:pPr marL="457200" indent="-457200"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cs typeface="Arial" charset="0"/>
                <a:sym typeface="Arial" charset="0"/>
              </a:rPr>
              <a:t>قم بتقييم مدى الملاءمة والحاجة إلى إدارة الحالات في السياق.</a:t>
            </a:r>
          </a:p>
          <a:p>
            <a:pPr marL="457200" indent="-457200" algn="r" rtl="1" eaLnBrk="1" hangingPunct="1">
              <a:buFont typeface="Calibri" pitchFamily="34" charset="0"/>
              <a:buAutoNum type="arabicPeriod"/>
            </a:pPr>
            <a:endParaRPr lang="ar-EG" dirty="0" smtClean="0">
              <a:cs typeface="Arial" charset="0"/>
              <a:sym typeface="Arial" charset="0"/>
            </a:endParaRPr>
          </a:p>
          <a:p>
            <a:pPr marL="457200" indent="-457200" algn="r" rtl="1" eaLnBrk="1" hangingPunct="1">
              <a:buFont typeface="Calibri" pitchFamily="34" charset="0"/>
              <a:buAutoNum type="arabicPeriod"/>
            </a:pPr>
            <a:r>
              <a:rPr lang="ar-EG" dirty="0" smtClean="0">
                <a:cs typeface="Arial" charset="0"/>
                <a:sym typeface="Arial" charset="0"/>
              </a:rPr>
              <a:t>من المهم أن تضع نصب عينيك قدرة وكالتك على التقديم.</a:t>
            </a:r>
          </a:p>
          <a:p>
            <a:pPr marL="457200" indent="-457200" algn="r" rtl="1" eaLnBrk="1" hangingPunct="1">
              <a:buFont typeface="Wingdings" pitchFamily="2" charset="2"/>
              <a:buAutoNum type="arabicPeriod"/>
            </a:pPr>
            <a:endParaRPr lang="ar-EG" dirty="0" smtClean="0">
              <a:cs typeface="Arial" charset="0"/>
              <a:sym typeface="Arial" charset="0"/>
            </a:endParaRPr>
          </a:p>
          <a:p>
            <a:pPr marL="457200" indent="-457200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كن واقعيًا حول ما يمكنك عمله.</a:t>
            </a:r>
          </a:p>
          <a:p>
            <a:pPr marL="457200" indent="-457200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اعمل مع الآخرين لتطوير العمليات أو التدريبات المشتركة.</a:t>
            </a:r>
          </a:p>
          <a:p>
            <a:pPr marL="457200" indent="-457200"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charset="0"/>
                <a:sym typeface="Arial" charset="0"/>
              </a:rPr>
              <a:t>يساعد هذا على مشاركة الموارد أو الخبرات.</a:t>
            </a:r>
          </a:p>
          <a:p>
            <a:pPr marL="457200" indent="-457200"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 قم بمراجعة الخدمات للتأكد من استمرارية ملاءمتها/صلتها.</a:t>
            </a:r>
          </a:p>
          <a:p>
            <a:pPr marL="457200" indent="-457200" algn="r" rtl="1" eaLnBrk="1" hangingPunct="1"/>
            <a:r>
              <a:rPr lang="ar-EG" dirty="0" smtClean="0">
                <a:cs typeface="Arial" charset="0"/>
                <a:sym typeface="Arial" charset="0"/>
              </a:rPr>
              <a:t> </a:t>
            </a:r>
          </a:p>
          <a:p>
            <a:pPr marL="457200" indent="-457200"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67631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3</a:t>
            </a:r>
          </a:p>
        </p:txBody>
      </p:sp>
      <p:sp>
        <p:nvSpPr>
          <p:cNvPr id="3072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اتخاذ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القرار</a:t>
            </a: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69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الأولى: مقدمة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700213"/>
            <a:ext cx="7560518" cy="4392612"/>
          </a:xfrm>
        </p:spPr>
        <p:txBody>
          <a:bodyPr/>
          <a:lstStyle/>
          <a:p>
            <a:pPr marL="648000" indent="-64800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تعريف المشاركين على نهج إدارة الحالات، ومتى يكون ملائماً، ونموذج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/>
            </a:r>
            <a:b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</a:b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"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التقييم والتحليل واتخاذ القرار".</a:t>
            </a: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نتائج التعلم: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سيتمكن المشاركون من: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وصف السياقات الرئيسية لتطوير خدمات إدارة الحالات أو تقديمها.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مناقشة سبب الحاجة إلى إجراء دراسة متأنية قبل البدء في إدارة الحالات.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توضيح متى تكون إدارة الحالات تدخلاً مناسبًا في حالات الطوارئ وسياقات التنمية.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التعرف على نموذج "التقييم والتحليل واتخاذ القرار" لتصميم خدمات إدارة الحالات. </a:t>
            </a:r>
          </a:p>
        </p:txBody>
      </p:sp>
    </p:spTree>
    <p:extLst>
      <p:ext uri="{BB962C8B-B14F-4D97-AF65-F5344CB8AC3E}">
        <p14:creationId xmlns:p14="http://schemas.microsoft.com/office/powerpoint/2010/main" val="107691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الجلسة 3: اتخاذ القرار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7624" y="1700213"/>
            <a:ext cx="7633147" cy="4392612"/>
          </a:xfrm>
        </p:spPr>
        <p:txBody>
          <a:bodyPr/>
          <a:lstStyle/>
          <a:p>
            <a:pPr marL="648000" indent="-648000" algn="r" rtl="1" eaLnBrk="1" hangingPunct="1">
              <a:lnSpc>
                <a:spcPct val="120000"/>
              </a:lnSpc>
            </a:pPr>
            <a:r>
              <a:rPr lang="ar-EG" sz="2000" b="1" dirty="0" smtClean="0">
                <a:cs typeface="Arial" charset="0"/>
                <a:sym typeface="Arial" charset="0"/>
              </a:rPr>
              <a:t>الهدف: </a:t>
            </a:r>
            <a:r>
              <a:rPr lang="ar-EG" sz="2000" dirty="0" smtClean="0">
                <a:cs typeface="Arial" charset="0"/>
                <a:sym typeface="Arial" charset="0"/>
              </a:rPr>
              <a:t>بناء معرفة المشاركين وقدرتهم على اتخاذ القرار بشأن تصميم البرنامج الذي وقع اختيارهم عليه والدعوة إليه. </a:t>
            </a: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cs typeface="Arial" charset="0"/>
              <a:sym typeface="Arial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r>
              <a:rPr lang="ar-EG" sz="2000" b="1" dirty="0" smtClean="0">
                <a:cs typeface="Arial" charset="0"/>
                <a:sym typeface="Arial" charset="0"/>
              </a:rPr>
              <a:t>نتائج التعلم: </a:t>
            </a:r>
            <a:r>
              <a:rPr lang="ar-EG" sz="2000" dirty="0" smtClean="0">
                <a:cs typeface="Arial" charset="0"/>
                <a:sym typeface="Arial" charset="0"/>
              </a:rPr>
              <a:t>سيتمكن المشاركون من: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cs typeface="Arial" charset="0"/>
                <a:sym typeface="Arial" charset="0"/>
              </a:rPr>
              <a:t>اقتراح خيارات مختلفة للخدمات التي يمكن تقديمها في السياق استنادًا إلى التقييم والتحليل.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cs typeface="Arial" charset="0"/>
                <a:sym typeface="Arial" charset="0"/>
              </a:rPr>
              <a:t>تبرير القرارات التي يتخذونها بشأن تصميم البرنامج مع الدعوة للحصول على تمويل.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cs typeface="Arial" charset="0"/>
                <a:sym typeface="Arial" charset="0"/>
              </a:rPr>
              <a:t>تصميم الخدمات القصيرة والمتوسطة وطويلة الأجل لأنشطة إدارة الحالات.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cs typeface="Arial" charset="0"/>
                <a:sym typeface="Arial" charset="0"/>
              </a:rPr>
              <a:t>سرد العناصر الرئيسية لمتطلبات تنفيذ خدمات إدارة الحالات </a:t>
            </a:r>
          </a:p>
        </p:txBody>
      </p:sp>
    </p:spTree>
    <p:extLst>
      <p:ext uri="{BB962C8B-B14F-4D97-AF65-F5344CB8AC3E}">
        <p14:creationId xmlns:p14="http://schemas.microsoft.com/office/powerpoint/2010/main" val="304599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3 - تمرين 1</a:t>
            </a:r>
          </a:p>
        </p:txBody>
      </p:sp>
      <p:sp>
        <p:nvSpPr>
          <p:cNvPr id="3277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اتخاذ القرار بشأن الخدمات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المطلوبة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8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marL="0" indent="0" algn="r" rtl="1" eaLnBrk="1" hangingPunct="1"/>
            <a:r>
              <a:rPr lang="ar-EG" dirty="0" smtClean="0">
                <a:cs typeface="Arial" charset="0"/>
                <a:sym typeface="Arial" charset="0"/>
              </a:rPr>
              <a:t>يجب أن يكون اتخاذ القرار في إطار المبادئ التالية: </a:t>
            </a:r>
          </a:p>
          <a:p>
            <a:pPr marL="0" indent="0"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عدم الإيذاء. </a:t>
            </a:r>
          </a:p>
          <a:p>
            <a:pPr marL="342000" indent="-342000" algn="r" rtl="1" eaLnBrk="1" hangingPunct="1">
              <a:buFontTx/>
              <a:buChar char="•"/>
            </a:pPr>
            <a:endParaRPr lang="ar-EG" b="1" dirty="0" smtClean="0">
              <a:cs typeface="Arial" charset="0"/>
              <a:sym typeface="Arial" charset="0"/>
            </a:endParaRPr>
          </a:p>
          <a:p>
            <a:pPr marL="342000" indent="-342000"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تقوية الأنظمة الموجودة </a:t>
            </a:r>
            <a:r>
              <a:rPr lang="ar-EG" dirty="0" smtClean="0">
                <a:cs typeface="Arial" charset="0"/>
                <a:sym typeface="Arial" charset="0"/>
              </a:rPr>
              <a:t>(بدلاً من بناء أنظمة جديدة/متوازية)</a:t>
            </a: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cs typeface="Arial" charset="0"/>
              <a:sym typeface="Arial" charset="0"/>
            </a:endParaRPr>
          </a:p>
          <a:p>
            <a:pPr marL="0" indent="0" algn="r" rtl="1" eaLnBrk="1" hangingPunct="1">
              <a:buFontTx/>
              <a:buChar char="•"/>
            </a:pPr>
            <a:endParaRPr lang="ar-EG" dirty="0" smtClean="0">
              <a:cs typeface="Arial" charset="0"/>
              <a:sym typeface="Arial" charset="0"/>
            </a:endParaRPr>
          </a:p>
          <a:p>
            <a:pPr marL="0" indent="0"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01605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charset="0"/>
                <a:sym typeface="Arial" charset="0"/>
              </a:rPr>
              <a:t>متى يمكن أن تكون الأنظمة المتوازية ملائمة؟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عندما تكون هناك مخاطر على الأطفال في حالة مشاركة المعلومات مع الحكومة أو سلطات الدولة.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عندما تكون الدولة طرفًا في الصراع، وتكون إدارة الحالات مطلوبة لمعالجة قضايا حماية الطفل المتعلقة بالصراع.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عندما يتبنى النظام الرسمي أو القضائي نهجًا عقابيًا في قضايا حماية الطفل، على سبيل المثال العنف الجنسي. 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40985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9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1" end="3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84" end="3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3 - تمرين 2</a:t>
            </a:r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الدعوة إلى القرار </a:t>
            </a:r>
            <a:endParaRPr lang="ar-EG" sz="40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86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5975" y="2286000"/>
            <a:ext cx="8004175" cy="3814763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buSzPct val="100000"/>
            </a:pP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lnSpc>
                <a:spcPct val="90000"/>
              </a:lnSpc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المطالبة بحقوقك أو حقوق الآخرين.</a:t>
            </a:r>
          </a:p>
          <a:p>
            <a:pPr algn="r" rtl="1" eaLnBrk="1" hangingPunct="1">
              <a:lnSpc>
                <a:spcPct val="90000"/>
              </a:lnSpc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</a:t>
            </a:r>
          </a:p>
          <a:p>
            <a:pPr algn="r" rtl="1" eaLnBrk="1" hangingPunct="1">
              <a:lnSpc>
                <a:spcPct val="90000"/>
              </a:lnSpc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عملية لتأييد التغيير.</a:t>
            </a:r>
          </a:p>
          <a:p>
            <a:pPr algn="r" rtl="1" eaLnBrk="1" hangingPunct="1">
              <a:lnSpc>
                <a:spcPct val="90000"/>
              </a:lnSpc>
              <a:buSzPct val="100000"/>
            </a:pP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lnSpc>
                <a:spcPct val="90000"/>
              </a:lnSpc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نقاش قائم على الاقناع للوصول إلى نتيجة محددة.</a:t>
            </a:r>
          </a:p>
          <a:p>
            <a:pPr algn="r" rtl="1" eaLnBrk="1" hangingPunct="1">
              <a:lnSpc>
                <a:spcPct val="90000"/>
              </a:lnSpc>
              <a:buSzPct val="100000"/>
            </a:pP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lnSpc>
                <a:spcPct val="90000"/>
              </a:lnSpc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تواصل إستراتيجي يهدف إلى زيادة الإرادة السياسية.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57150" y="990600"/>
            <a:ext cx="8763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rtl="1"/>
            <a:r>
              <a:rPr lang="ar-EG" sz="3700" b="1" smtClean="0">
                <a:solidFill>
                  <a:srgbClr val="000000"/>
                </a:solidFill>
                <a:latin typeface="Calibri" pitchFamily="34" charset="0"/>
                <a:cs typeface="Arial" charset="0"/>
                <a:sym typeface="Arial" charset="0"/>
              </a:rPr>
              <a:t>ما هي الدعوة؟</a:t>
            </a:r>
            <a:endParaRPr lang="ar-EG" sz="3700" b="1">
              <a:solidFill>
                <a:srgbClr val="000000"/>
              </a:solidFill>
              <a:latin typeface="Calibri" pitchFamily="34" charset="0"/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26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85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131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ثلاثة مستويات للدعوة الإستراتيجية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algn="r" rtl="1" eaLnBrk="1" hangingPunct="1">
              <a:spcBef>
                <a:spcPct val="0"/>
              </a:spcBef>
              <a:buFontTx/>
              <a:buAutoNum type="arabicPeriod"/>
            </a:pPr>
            <a:endParaRPr lang="ar-EG" sz="28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spcBef>
                <a:spcPct val="0"/>
              </a:spcBef>
            </a:pPr>
            <a:r>
              <a:rPr lang="ar-EG" sz="28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الرسائل الإستراتيجية </a:t>
            </a:r>
            <a:r>
              <a:rPr lang="ar-EG" sz="28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e.g.s</a:t>
            </a:r>
          </a:p>
          <a:p>
            <a:pPr algn="r" rtl="1" eaLnBrk="1" hangingPunct="1">
              <a:spcBef>
                <a:spcPct val="0"/>
              </a:spcBef>
            </a:pPr>
            <a:endParaRPr lang="ar-EG" sz="28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spcBef>
                <a:spcPct val="0"/>
              </a:spcBef>
            </a:pPr>
            <a:r>
              <a:rPr lang="ar-EG" sz="28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الأهداف الإستراتيجية </a:t>
            </a:r>
            <a:r>
              <a:rPr lang="ar-EG" sz="28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e.g.s</a:t>
            </a:r>
          </a:p>
          <a:p>
            <a:pPr algn="r" rtl="1" eaLnBrk="1" hangingPunct="1">
              <a:spcBef>
                <a:spcPct val="0"/>
              </a:spcBef>
            </a:pPr>
            <a:endParaRPr lang="ar-EG" sz="28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spcBef>
                <a:spcPct val="0"/>
              </a:spcBef>
            </a:pPr>
            <a:r>
              <a:rPr lang="ar-EG" sz="28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التواصل الإستراتيجي</a:t>
            </a:r>
          </a:p>
          <a:p>
            <a:pPr algn="r" rtl="1" eaLnBrk="1" hangingPunct="1">
              <a:spcBef>
                <a:spcPct val="0"/>
              </a:spcBef>
            </a:pPr>
            <a:r>
              <a:rPr lang="ar-EG" sz="28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يجب أن تخدم الرسالة إستراتيجية معينة.</a:t>
            </a:r>
          </a:p>
          <a:p>
            <a:pPr algn="r" rtl="1" eaLnBrk="1" hangingPunct="1">
              <a:spcBef>
                <a:spcPct val="0"/>
              </a:spcBef>
            </a:pPr>
            <a:endParaRPr lang="ar-EG" sz="28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spcBef>
                <a:spcPct val="0"/>
              </a:spcBef>
              <a:buFontTx/>
              <a:buAutoNum type="arabicPeriod"/>
            </a:pPr>
            <a:endParaRPr lang="ar-EG" sz="28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r" rtl="1" eaLnBrk="1" hangingPunct="1">
              <a:spcBef>
                <a:spcPct val="0"/>
              </a:spcBef>
            </a:pPr>
            <a:endParaRPr lang="ar-EG" sz="28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28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1138237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كيف نمارس الدعوة بفاعلية؟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9512" y="1524000"/>
            <a:ext cx="8763000" cy="4508500"/>
            <a:chOff x="179512" y="1524000"/>
            <a:chExt cx="8763000" cy="45085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9512" y="1524000"/>
              <a:ext cx="8763000" cy="4508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 flipH="1">
              <a:off x="5242992" y="1524000"/>
              <a:ext cx="3699520" cy="824880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POINT</a:t>
              </a:r>
              <a:r>
                <a:rPr lang="ar-SA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– </a:t>
              </a:r>
              <a:r>
                <a:rPr lang="ar-EG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اعرض وجهة النظر بوضوح ولخصها في عبارات موجزة</a:t>
              </a:r>
              <a:endParaRPr lang="ar-E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 flipH="1">
              <a:off x="5242992" y="2953370"/>
              <a:ext cx="3699520" cy="133972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SOCO</a:t>
              </a:r>
              <a:r>
                <a:rPr lang="ar-SA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- هدف واحد </a:t>
              </a:r>
              <a:r>
                <a:rPr lang="ar-EG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عام ل</a:t>
              </a:r>
              <a:r>
                <a:rPr lang="ar-SA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لاتصالات </a:t>
              </a:r>
              <a:r>
                <a:rPr lang="ar-SA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ar-SA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شيء</a:t>
              </a:r>
              <a:r>
                <a:rPr lang="ar-EG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ar-SA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واحد </a:t>
              </a:r>
              <a:r>
                <a:rPr lang="ar-SA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تريده)</a:t>
              </a:r>
              <a:endParaRPr lang="ar-EG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 flipH="1">
              <a:off x="5215880" y="4847369"/>
              <a:ext cx="3699520" cy="66986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r>
                <a:rPr lang="en-US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WIIFM</a:t>
              </a:r>
              <a:r>
                <a:rPr lang="ar-SA" sz="2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- ما </a:t>
              </a:r>
              <a:r>
                <a:rPr lang="ar-EG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الذي يخصني منها</a:t>
              </a:r>
              <a:r>
                <a:rPr lang="ar-SA" sz="2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؟</a:t>
              </a:r>
              <a:endParaRPr lang="en-US" sz="2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34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1043608" y="1700213"/>
            <a:ext cx="7777163" cy="4392612"/>
          </a:xfrm>
        </p:spPr>
        <p:txBody>
          <a:bodyPr/>
          <a:lstStyle/>
          <a:p>
            <a:pPr marL="0" indent="0" algn="r" rtl="1" eaLnBrk="1" hangingPunct="1">
              <a:buSzPct val="100000"/>
            </a:pPr>
            <a:endParaRPr lang="ar-EG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الدعوة: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الحديث لتأمين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التغيير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(وغالبًا ما يكون نيابة عن الآخرين)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0" algn="r" rtl="1" eaLnBrk="1" hangingPunct="1">
              <a:buSzPct val="100000"/>
            </a:pP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الدعوة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يجب أن تكون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إستراتيجية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– الرسائل، والأهداف، ووسائل الاتصال</a:t>
            </a:r>
          </a:p>
          <a:p>
            <a:pPr marL="0" indent="0" algn="r" rtl="1" eaLnBrk="1" hangingPunct="1">
              <a:buSzPct val="100000"/>
            </a:pPr>
            <a:endParaRPr lang="ar-EG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0"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لممارسة الدعوة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بفاعلية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: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ركز على وجهة نظرك،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اعرض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رسالة واحدة شاملة،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راع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اهتمامات الجمهور. </a:t>
            </a:r>
          </a:p>
        </p:txBody>
      </p:sp>
    </p:spTree>
    <p:extLst>
      <p:ext uri="{BB962C8B-B14F-4D97-AF65-F5344CB8AC3E}">
        <p14:creationId xmlns:p14="http://schemas.microsoft.com/office/powerpoint/2010/main" val="92637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3 - تمرين 3</a:t>
            </a:r>
          </a:p>
        </p:txBody>
      </p:sp>
      <p:sp>
        <p:nvSpPr>
          <p:cNvPr id="4096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>
              <a:lnSpc>
                <a:spcPct val="120000"/>
              </a:lnSpc>
            </a:pP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تطوير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الأنشطة</a:t>
            </a:r>
          </a:p>
          <a:p>
            <a:pPr algn="ctr" rtl="1" eaLnBrk="1" hangingPunct="1">
              <a:lnSpc>
                <a:spcPct val="120000"/>
              </a:lnSpc>
            </a:pPr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31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952" y="4251331"/>
            <a:ext cx="4248150" cy="1362075"/>
          </a:xfrm>
        </p:spPr>
        <p:txBody>
          <a:bodyPr/>
          <a:lstStyle/>
          <a:p>
            <a:pPr algn="r" rtl="1" eaLnBrk="1" hangingPunct="1"/>
            <a:r>
              <a:rPr lang="ar-SA" sz="3200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1 - تمرين 1</a:t>
            </a:r>
            <a:endParaRPr lang="en-AU" sz="3200" cap="none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>
          <a:xfrm>
            <a:off x="0" y="2576884"/>
            <a:ext cx="4844102" cy="1500188"/>
          </a:xfrm>
        </p:spPr>
        <p:txBody>
          <a:bodyPr/>
          <a:lstStyle/>
          <a:p>
            <a:pPr algn="r" rtl="1" eaLnBrk="1" hangingPunct="1"/>
            <a:r>
              <a:rPr lang="ar-SA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متى يُستخدم نهج </a:t>
            </a:r>
            <a:r>
              <a:rPr lang="ar-EG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/>
            </a:r>
            <a:br>
              <a:rPr lang="ar-EG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</a:br>
            <a:r>
              <a:rPr lang="ar-SA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إدارة </a:t>
            </a:r>
            <a:r>
              <a:rPr lang="ar-SA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الحالات</a:t>
            </a:r>
            <a:r>
              <a:rPr lang="en-AU" sz="36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52513"/>
            <a:ext cx="319087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14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754683" y="1700213"/>
            <a:ext cx="8066088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cs typeface="Arial" charset="0"/>
                <a:sym typeface="Arial" charset="0"/>
              </a:rPr>
              <a:t>يجب أن تقوم الوكالات في كل من سياقات الطوارئ والتنمية بتحليل: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السياق الخارجي؛ </a:t>
            </a:r>
            <a:r>
              <a:rPr lang="ar-EG" dirty="0" smtClean="0">
                <a:cs typeface="Arial" charset="0"/>
                <a:sym typeface="Arial" charset="0"/>
              </a:rPr>
              <a:t>و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القدرة الداخلية </a:t>
            </a:r>
            <a:r>
              <a:rPr lang="ar-EG" dirty="0" smtClean="0">
                <a:cs typeface="Arial" charset="0"/>
                <a:sym typeface="Arial" charset="0"/>
              </a:rPr>
              <a:t>على الاستجابة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SzPct val="100000"/>
            </a:pPr>
            <a:r>
              <a:rPr lang="ar-EG" dirty="0" smtClean="0">
                <a:cs typeface="Arial" charset="0"/>
                <a:sym typeface="Arial" charset="0"/>
              </a:rPr>
              <a:t>قبل اتخاذ القرار بتنفيذ خدمات إدارة الحالات</a:t>
            </a:r>
          </a:p>
          <a:p>
            <a:pPr algn="r" rtl="1" eaLnBrk="1" hangingPunct="1">
              <a:buSzPct val="100000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احرص على </a:t>
            </a:r>
            <a:r>
              <a:rPr lang="ar-EG" b="1" dirty="0" smtClean="0">
                <a:cs typeface="Arial" charset="0"/>
                <a:sym typeface="Arial" charset="0"/>
              </a:rPr>
              <a:t>تدعيم/الاستفادة من الخدمات القائمة بدلاً من تكرار الجهود</a:t>
            </a:r>
            <a:r>
              <a:rPr lang="ar-EG" dirty="0" smtClean="0">
                <a:cs typeface="Arial" charset="0"/>
                <a:sym typeface="Arial" charset="0"/>
              </a:rPr>
              <a:t>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مع ذلك، يمكن أن تكون الأنظمة المتوازية ملائمة في مواقف معينة.</a:t>
            </a:r>
          </a:p>
          <a:p>
            <a:pPr algn="ctr" rtl="1" eaLnBrk="1" hangingPunct="1">
              <a:buSzPct val="100000"/>
            </a:pPr>
            <a:endParaRPr lang="ar-EG" sz="1600" dirty="0" smtClean="0">
              <a:cs typeface="Arial" charset="0"/>
              <a:sym typeface="Arial" charset="0"/>
            </a:endParaRPr>
          </a:p>
          <a:p>
            <a:pPr algn="ctr" rtl="1" eaLnBrk="1" hangingPunct="1">
              <a:buSzPct val="100000"/>
            </a:pPr>
            <a:r>
              <a:rPr lang="ar-EG" sz="1600" dirty="0" smtClean="0">
                <a:cs typeface="Arial" charset="0"/>
                <a:sym typeface="Arial" charset="0"/>
              </a:rPr>
              <a:t>المبادئ </a:t>
            </a:r>
            <a:r>
              <a:rPr lang="ar-EG" sz="1600" dirty="0" smtClean="0">
                <a:cs typeface="Arial" charset="0"/>
                <a:sym typeface="Arial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270579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/>
            <a:r>
              <a:rPr lang="ar-EG" dirty="0" smtClean="0">
                <a:cs typeface="Arial" charset="0"/>
                <a:sym typeface="Arial" charset="0"/>
              </a:rPr>
              <a:t>العوامل السياقية التي يجب تقييمها: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احتياجات</a:t>
            </a:r>
            <a:r>
              <a:rPr lang="ar-EG" dirty="0" smtClean="0">
                <a:cs typeface="Arial" charset="0"/>
                <a:sym typeface="Arial" charset="0"/>
              </a:rPr>
              <a:t> </a:t>
            </a:r>
            <a:r>
              <a:rPr lang="ar-EG" b="1" dirty="0" smtClean="0">
                <a:cs typeface="Arial" charset="0"/>
                <a:sym typeface="Arial" charset="0"/>
              </a:rPr>
              <a:t>حماية الطفل </a:t>
            </a:r>
            <a:r>
              <a:rPr lang="ar-EG" dirty="0" smtClean="0">
                <a:cs typeface="Arial" charset="0"/>
                <a:sym typeface="Arial" charset="0"/>
              </a:rPr>
              <a:t>من السكان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قدرة المجتمع والحكومة </a:t>
            </a:r>
            <a:r>
              <a:rPr lang="ar-EG" dirty="0" smtClean="0">
                <a:cs typeface="Arial" charset="0"/>
                <a:sym typeface="Arial" charset="0"/>
              </a:rPr>
              <a:t>على الاستجابة (بما في ذلك آليات حماية الطفل)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الخدمات الموجودة</a:t>
            </a:r>
            <a:r>
              <a:rPr lang="ar-EG" dirty="0" smtClean="0">
                <a:cs typeface="Arial" charset="0"/>
                <a:sym typeface="Arial" charset="0"/>
              </a:rPr>
              <a:t> و</a:t>
            </a:r>
            <a:r>
              <a:rPr lang="ar-EG" b="1" dirty="0" smtClean="0">
                <a:cs typeface="Arial" charset="0"/>
                <a:sym typeface="Arial" charset="0"/>
              </a:rPr>
              <a:t>مسائل الوصول </a:t>
            </a:r>
            <a:r>
              <a:rPr lang="ar-EG" b="1" dirty="0" smtClean="0">
                <a:cs typeface="Arial" charset="0"/>
                <a:sym typeface="Arial" charset="0"/>
              </a:rPr>
              <a:t>والأمن </a:t>
            </a:r>
            <a:r>
              <a:rPr lang="ar-EG" dirty="0" smtClean="0">
                <a:cs typeface="Arial" charset="0"/>
                <a:sym typeface="Arial" charset="0"/>
              </a:rPr>
              <a:t> </a:t>
            </a: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/>
            <a:r>
              <a:rPr lang="ar-EG" dirty="0" smtClean="0">
                <a:cs typeface="Arial" charset="0"/>
                <a:sym typeface="Arial" charset="0"/>
              </a:rPr>
              <a:t>تقييم قدرة الوكالة الداخلية: 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الموارد المالية</a:t>
            </a:r>
            <a:r>
              <a:rPr lang="ar-EG" dirty="0" smtClean="0">
                <a:cs typeface="Arial" charset="0"/>
                <a:sym typeface="Arial" charset="0"/>
              </a:rPr>
              <a:t> و</a:t>
            </a:r>
            <a:r>
              <a:rPr lang="ar-EG" b="1" dirty="0" smtClean="0">
                <a:cs typeface="Arial" charset="0"/>
                <a:sym typeface="Arial" charset="0"/>
              </a:rPr>
              <a:t>البشرية</a:t>
            </a:r>
            <a:r>
              <a:rPr lang="ar-EG" dirty="0" smtClean="0">
                <a:cs typeface="Arial" charset="0"/>
                <a:sym typeface="Arial" charset="0"/>
              </a:rPr>
              <a:t> و</a:t>
            </a:r>
            <a:r>
              <a:rPr lang="ar-EG" b="1" dirty="0" smtClean="0">
                <a:cs typeface="Arial" charset="0"/>
                <a:sym typeface="Arial" charset="0"/>
              </a:rPr>
              <a:t>المخاطر المحتملة. </a:t>
            </a:r>
          </a:p>
          <a:p>
            <a:pPr algn="r" rtl="1" eaLnBrk="1" hangingPunct="1">
              <a:buFontTx/>
              <a:buChar char="•"/>
            </a:pPr>
            <a:r>
              <a:rPr lang="ar-EG" dirty="0" smtClean="0">
                <a:cs typeface="Arial" charset="0"/>
                <a:sym typeface="Arial" charset="0"/>
              </a:rPr>
              <a:t>القدرة وفقًا </a:t>
            </a:r>
            <a:r>
              <a:rPr lang="ar-EG" b="1" dirty="0" smtClean="0">
                <a:cs typeface="Arial" charset="0"/>
                <a:sym typeface="Arial" charset="0"/>
              </a:rPr>
              <a:t>لأنواع التدخل </a:t>
            </a:r>
            <a:r>
              <a:rPr lang="ar-EG" dirty="0" smtClean="0">
                <a:cs typeface="Arial" charset="0"/>
                <a:sym typeface="Arial" charset="0"/>
              </a:rPr>
              <a:t>المختلفة.</a:t>
            </a:r>
          </a:p>
          <a:p>
            <a:pPr algn="r" rtl="1" eaLnBrk="1" hangingPunct="1">
              <a:buFontTx/>
              <a:buChar char="•"/>
            </a:pPr>
            <a:r>
              <a:rPr lang="ar-EG" b="1" dirty="0" smtClean="0">
                <a:cs typeface="Arial" charset="0"/>
                <a:sym typeface="Arial" charset="0"/>
              </a:rPr>
              <a:t>تغطية الفئات السكانية الضعيفة </a:t>
            </a:r>
            <a:r>
              <a:rPr lang="ar-EG" dirty="0" smtClean="0">
                <a:cs typeface="Arial" charset="0"/>
                <a:sym typeface="Arial" charset="0"/>
              </a:rPr>
              <a:t>وإ</a:t>
            </a:r>
            <a:r>
              <a:rPr lang="ar-EG" b="1" dirty="0" smtClean="0">
                <a:cs typeface="Arial" charset="0"/>
                <a:sym typeface="Arial" charset="0"/>
              </a:rPr>
              <a:t>ستراتيجية الخروج/الانتقال. </a:t>
            </a:r>
          </a:p>
          <a:p>
            <a:pPr algn="ctr" rtl="1" eaLnBrk="1" hangingPunct="1"/>
            <a:endParaRPr lang="ar-EG" sz="1600" dirty="0" smtClean="0">
              <a:cs typeface="Arial" charset="0"/>
              <a:sym typeface="Arial" charset="0"/>
            </a:endParaRPr>
          </a:p>
          <a:p>
            <a:pPr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</a:t>
            </a:r>
            <a:r>
              <a:rPr lang="ar-EG" sz="1600" dirty="0" smtClean="0">
                <a:cs typeface="Arial" charset="0"/>
                <a:sym typeface="Arial" charset="0"/>
              </a:rPr>
              <a:t>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354064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1042987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1: مقدمة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800" y="1700213"/>
            <a:ext cx="8642350" cy="4392612"/>
          </a:xfrm>
        </p:spPr>
        <p:txBody>
          <a:bodyPr/>
          <a:lstStyle/>
          <a:p>
            <a:pPr marL="648000" indent="-64800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الهدف: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تعريف المشاركين على نهج إدارة الحالات ومتى يكون ملائماً ونموذج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/>
            </a:r>
            <a:b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</a:b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"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التقييم والتحليل واتخاذ القرار".</a:t>
            </a:r>
          </a:p>
          <a:p>
            <a:pPr marL="0" indent="0" algn="r" rtl="1" eaLnBrk="1" hangingPunct="1">
              <a:lnSpc>
                <a:spcPct val="120000"/>
              </a:lnSpc>
            </a:pPr>
            <a:endParaRPr lang="ar-EG" sz="20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marL="0" indent="0" algn="r" rtl="1" eaLnBrk="1" hangingPunct="1">
              <a:lnSpc>
                <a:spcPct val="120000"/>
              </a:lnSpc>
            </a:pPr>
            <a:r>
              <a:rPr lang="ar-EG" sz="2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نتائج التعلم: </a:t>
            </a: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سيتمكن المشاركون من: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وصف السياقات الرئيسية لتطوير خدمات إدارة الحالات أو تقديمها.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مناقشة سبب الحاجة إلى إجراء دراسة متأنية قبل البدء في إدارة الحالات. 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توضيح متى تكون إدارة الحالات تدخلاً مناسبًا في حالات الطوارئ وسياقات التنمية.</a:t>
            </a:r>
          </a:p>
          <a:p>
            <a:pPr marL="342000" indent="-342000" algn="r" rtl="1" eaLnBrk="1" hangingPunct="1">
              <a:buFontTx/>
              <a:buChar char="•"/>
            </a:pPr>
            <a:r>
              <a:rPr lang="ar-EG" sz="2000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التعرف على نموذج "التقييم والتحليل واتخاذ القرار" لتصميم خدمات إدارة الحالات. </a:t>
            </a:r>
          </a:p>
        </p:txBody>
      </p:sp>
    </p:spTree>
    <p:extLst>
      <p:ext uri="{BB962C8B-B14F-4D97-AF65-F5344CB8AC3E}">
        <p14:creationId xmlns:p14="http://schemas.microsoft.com/office/powerpoint/2010/main" val="40118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b="1" smtClean="0">
                <a:solidFill>
                  <a:srgbClr val="000000"/>
                </a:solidFill>
                <a:cs typeface="Arial" charset="0"/>
                <a:sym typeface="Arial" charset="0"/>
              </a:rPr>
              <a:t>العمل الجماعي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1446" y="1700213"/>
            <a:ext cx="8569325" cy="4392612"/>
          </a:xfrm>
        </p:spPr>
        <p:txBody>
          <a:bodyPr/>
          <a:lstStyle/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1-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فكِّرْ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في السياق الذي تعمل به (أو حيث عملت أو قدمت دعمًا في الماضي)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2-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شارك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 أي شيء ترغب في مناقشته.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3- </a:t>
            </a:r>
            <a:r>
              <a:rPr lang="ar-EG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ناقش </a:t>
            </a: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أي من السياقات الخمسة التي وُصفت في إرشادات إدارة الحالات تتعلق بالسياق الذي تمت مشاركته. </a:t>
            </a:r>
          </a:p>
          <a:p>
            <a:pPr algn="r" rtl="1" eaLnBrk="1" hangingPunct="1">
              <a:buSzPct val="100000"/>
            </a:pPr>
            <a:r>
              <a:rPr lang="ar-EG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 </a:t>
            </a:r>
          </a:p>
          <a:p>
            <a:pPr algn="r" rtl="1" eaLnBrk="1" hangingPunct="1">
              <a:buSzPct val="100000"/>
            </a:pPr>
            <a:r>
              <a:rPr lang="ar-EG" i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تأكد من منح كل شخص فرصة المناقشة. </a:t>
            </a:r>
          </a:p>
        </p:txBody>
      </p:sp>
    </p:spTree>
    <p:extLst>
      <p:ext uri="{BB962C8B-B14F-4D97-AF65-F5344CB8AC3E}">
        <p14:creationId xmlns:p14="http://schemas.microsoft.com/office/powerpoint/2010/main" val="42565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50825" y="836613"/>
            <a:ext cx="8642350" cy="720725"/>
          </a:xfrm>
        </p:spPr>
        <p:txBody>
          <a:bodyPr/>
          <a:lstStyle/>
          <a:p>
            <a:pPr algn="r" rtl="1" eaLnBrk="1" hangingPunct="1"/>
            <a:r>
              <a:rPr lang="ar-EG" b="1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8642350" cy="4392612"/>
          </a:xfrm>
        </p:spPr>
        <p:txBody>
          <a:bodyPr/>
          <a:lstStyle/>
          <a:p>
            <a:pPr algn="r" rtl="1" eaLnBrk="1" hangingPunct="1">
              <a:buFont typeface="Wingdings" pitchFamily="2" charset="2"/>
              <a:buChar char="ü"/>
            </a:pPr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حاول دائمًا السعي </a:t>
            </a:r>
            <a:r>
              <a:rPr lang="ar-EG" b="1" dirty="0" smtClean="0">
                <a:cs typeface="Arial" charset="0"/>
                <a:sym typeface="Arial" charset="0"/>
              </a:rPr>
              <a:t>للبناء على الآليات القائمة الرسمية/غير الرسمية</a:t>
            </a:r>
            <a:r>
              <a:rPr lang="ar-EG" dirty="0" smtClean="0">
                <a:cs typeface="Arial" charset="0"/>
                <a:sym typeface="Arial" charset="0"/>
              </a:rPr>
              <a:t>. 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ar-EG" dirty="0" smtClean="0">
                <a:cs typeface="Arial" charset="0"/>
                <a:sym typeface="Arial" charset="0"/>
              </a:rPr>
              <a:t>ضع في اعتبارك أن </a:t>
            </a:r>
            <a:r>
              <a:rPr lang="ar-EG" b="1" dirty="0" smtClean="0">
                <a:cs typeface="Arial" charset="0"/>
                <a:sym typeface="Arial" charset="0"/>
              </a:rPr>
              <a:t>الحكومات تتحمل المسؤولية النهائية عن الأطفال في بلادهم</a:t>
            </a:r>
            <a:r>
              <a:rPr lang="ar-EG" dirty="0" smtClean="0">
                <a:cs typeface="Arial" charset="0"/>
                <a:sym typeface="Arial" charset="0"/>
              </a:rPr>
              <a:t>. </a:t>
            </a:r>
          </a:p>
          <a:p>
            <a:pPr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marL="0" indent="0" algn="r" rtl="1" eaLnBrk="1" hangingPunct="1"/>
            <a:r>
              <a:rPr lang="ar-EG" dirty="0" smtClean="0">
                <a:cs typeface="Arial" charset="0"/>
                <a:sym typeface="Arial" charset="0"/>
              </a:rPr>
              <a:t>إذا كانت الحكومات </a:t>
            </a:r>
            <a:r>
              <a:rPr lang="ar-EG" b="1" dirty="0" smtClean="0">
                <a:cs typeface="Arial" charset="0"/>
                <a:sym typeface="Arial" charset="0"/>
              </a:rPr>
              <a:t>لا تستطيع أو لا ترغب </a:t>
            </a:r>
            <a:r>
              <a:rPr lang="ar-EG" dirty="0" smtClean="0">
                <a:cs typeface="Arial" charset="0"/>
                <a:sym typeface="Arial" charset="0"/>
              </a:rPr>
              <a:t>في تقديم الخدمات، فإنه ينبغي أن </a:t>
            </a:r>
            <a:r>
              <a:rPr lang="ar-EG" b="1" dirty="0" smtClean="0">
                <a:cs typeface="Arial" charset="0"/>
                <a:sym typeface="Arial" charset="0"/>
              </a:rPr>
              <a:t>تستجيب المنظمات غير الحكومية إذا كان ذلك ممكنًا </a:t>
            </a:r>
            <a:r>
              <a:rPr lang="ar-EG" dirty="0" smtClean="0">
                <a:cs typeface="Arial" charset="0"/>
                <a:sym typeface="Arial" charset="0"/>
              </a:rPr>
              <a:t>من خلال:</a:t>
            </a:r>
          </a:p>
          <a:p>
            <a:pPr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charset="0"/>
                <a:sym typeface="Arial" charset="0"/>
              </a:rPr>
              <a:t>بناء القدرات و تغيير السياسات؛ و</a:t>
            </a:r>
          </a:p>
          <a:p>
            <a:pPr algn="r" rtl="1" eaLnBrk="1" hangingPunct="1">
              <a:buFont typeface="Wingdings" pitchFamily="2" charset="2"/>
              <a:buChar char="×"/>
            </a:pPr>
            <a:r>
              <a:rPr lang="ar-EG" dirty="0" smtClean="0">
                <a:cs typeface="Arial" charset="0"/>
                <a:sym typeface="Arial" charset="0"/>
              </a:rPr>
              <a:t>خدمات إدارة الحالات صغيرة النطاق لتلبية الاحتياجات العاجلة.</a:t>
            </a:r>
          </a:p>
          <a:p>
            <a:pPr algn="r" rtl="1" eaLnBrk="1" hangingPunct="1"/>
            <a:endParaRPr lang="ar-EG" dirty="0" smtClean="0">
              <a:cs typeface="Arial" charset="0"/>
              <a:sym typeface="Arial" charset="0"/>
            </a:endParaRPr>
          </a:p>
          <a:p>
            <a:pPr algn="ctr" rtl="1" eaLnBrk="1" hangingPunct="1"/>
            <a:r>
              <a:rPr lang="ar-EG" sz="1600" dirty="0" smtClean="0">
                <a:cs typeface="Arial" charset="0"/>
                <a:sym typeface="Arial" charset="0"/>
              </a:rPr>
              <a:t>المبادئ التوجيهية لإدارة الحالات: القسم 2</a:t>
            </a:r>
          </a:p>
        </p:txBody>
      </p:sp>
    </p:spTree>
    <p:extLst>
      <p:ext uri="{BB962C8B-B14F-4D97-AF65-F5344CB8AC3E}">
        <p14:creationId xmlns:p14="http://schemas.microsoft.com/office/powerpoint/2010/main" val="150781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 eaLnBrk="1" hangingPunct="1">
              <a:buSzPct val="100000"/>
            </a:pPr>
            <a:r>
              <a:rPr lang="ar-EG" cap="none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1 - تمرين 2 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rtl="1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تقديم أو بناء إدارة الحالة </a:t>
            </a:r>
            <a:endParaRPr lang="ar-EG" sz="40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algn="ctr" rtl="1" eaLnBrk="1" hangingPunct="1"/>
            <a:endParaRPr lang="ar-EG" sz="1600" b="1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99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043608" y="836613"/>
            <a:ext cx="7777163" cy="720725"/>
          </a:xfrm>
        </p:spPr>
        <p:txBody>
          <a:bodyPr/>
          <a:lstStyle/>
          <a:p>
            <a:pPr algn="r" rtl="1" eaLnBrk="1" hangingPunct="1"/>
            <a:r>
              <a:rPr lang="ar-EG" b="1" dirty="0" smtClean="0">
                <a:solidFill>
                  <a:schemeClr val="tx1"/>
                </a:solidFill>
                <a:cs typeface="Arial" charset="0"/>
                <a:sym typeface="Arial" charset="0"/>
              </a:rPr>
              <a:t>نقاط التعلم الرئيسية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487672"/>
              </p:ext>
            </p:extLst>
          </p:nvPr>
        </p:nvGraphicFramePr>
        <p:xfrm>
          <a:off x="251446" y="1700213"/>
          <a:ext cx="8569325" cy="2773680"/>
        </p:xfrm>
        <a:graphic>
          <a:graphicData uri="http://schemas.openxmlformats.org/drawingml/2006/table">
            <a:tbl>
              <a:tblPr/>
              <a:tblGrid>
                <a:gridCol w="4284663"/>
                <a:gridCol w="42846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لا تكون هناك حاجة إلى إدارة الحالات عندما: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EG" sz="22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  <a:sym typeface="Arial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تركز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الخدمات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على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الاحتياجات الأساسية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من المرجح أن يكون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الاتصال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بالطفل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محدودًا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نظراً لأن المشاكل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تُنقل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إلى الآخرين من أجل الخدمات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الخدمات القائمة 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تعمل جيدًا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انعدام الأمن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يهدد 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السرية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تكون هناك حاجة إلى إدارة الحالات عندما: </a:t>
                      </a:r>
                    </a:p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EG" sz="22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  <a:sym typeface="Arial" charset="0"/>
                      </a:endParaRP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تكون التدخلات الفردية مطلوبة 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لحماية الأطفال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من المرجح أن يكون الدعم المطلوب لهؤلاء الأطفال مستمرًا 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و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شاملاً</a:t>
                      </a:r>
                    </a:p>
                    <a:p>
                      <a:pPr marL="342000" marR="0" lvl="0" indent="-34200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تؤثر القضية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محل الاهتمام</a:t>
                      </a:r>
                      <a:r>
                        <a:rPr kumimoji="0" lang="ar-EG" sz="22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 على الأفراد فقط </a:t>
                      </a:r>
                      <a:r>
                        <a:rPr kumimoji="0" lang="ar-EG" sz="22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  <a:sym typeface="Arial" charset="0"/>
                        </a:rPr>
                        <a:t>وليس على المجتمعات ككل. 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30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0" y="4941888"/>
            <a:ext cx="7772400" cy="1362075"/>
          </a:xfrm>
        </p:spPr>
        <p:txBody>
          <a:bodyPr/>
          <a:lstStyle/>
          <a:p>
            <a:pPr algn="ctr" rtl="1" eaLnBrk="1" hangingPunct="1">
              <a:buSzPct val="100000"/>
            </a:pPr>
            <a:r>
              <a:rPr lang="ar-EG" cap="none" smtClean="0">
                <a:solidFill>
                  <a:srgbClr val="000000"/>
                </a:solidFill>
                <a:cs typeface="Arial" charset="0"/>
                <a:sym typeface="Arial" charset="0"/>
              </a:rPr>
              <a:t>الجلسة 1 - تمرين 3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>
          <a:xfrm>
            <a:off x="36959" y="2708920"/>
            <a:ext cx="4679057" cy="1500188"/>
          </a:xfrm>
        </p:spPr>
        <p:txBody>
          <a:bodyPr/>
          <a:lstStyle/>
          <a:p>
            <a:pPr algn="r" rtl="1" eaLnBrk="1" hangingPunct="1"/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تحديات وفرص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/>
            </a:r>
            <a:b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</a:b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إدارة </a:t>
            </a:r>
            <a:r>
              <a:rPr lang="ar-EG" sz="4000" b="1" dirty="0" smtClean="0">
                <a:solidFill>
                  <a:srgbClr val="000000"/>
                </a:solidFill>
                <a:cs typeface="Arial" charset="0"/>
                <a:sym typeface="Arial" charset="0"/>
              </a:rPr>
              <a:t>الحالات 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675"/>
            <a:ext cx="352901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27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1421</Words>
  <Application>Microsoft Office PowerPoint</Application>
  <PresentationFormat>On-screen Show (4:3)</PresentationFormat>
  <Paragraphs>294</Paragraphs>
  <Slides>42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Default Design</vt:lpstr>
      <vt:lpstr>تصميم خدمات إدارة الحالات</vt:lpstr>
      <vt:lpstr>الجلسة 1</vt:lpstr>
      <vt:lpstr>الجلسة الأولى: مقدمة</vt:lpstr>
      <vt:lpstr>الجلسة 1 - تمرين 1</vt:lpstr>
      <vt:lpstr>العمل الجماعي</vt:lpstr>
      <vt:lpstr>نقاط التعلم الرئيسية</vt:lpstr>
      <vt:lpstr>الجلسة 1 - تمرين 2 </vt:lpstr>
      <vt:lpstr>نقاط التعلم الرئيسية</vt:lpstr>
      <vt:lpstr>الجلسة 1 - تمرين 3</vt:lpstr>
      <vt:lpstr>PowerPoint Presentation</vt:lpstr>
      <vt:lpstr>تقديم إدارة الحالات في حالات الطوارئ - التحديات</vt:lpstr>
      <vt:lpstr>تقديم إدارة الحالات في حالات الطوارئ - التحديات</vt:lpstr>
      <vt:lpstr>تقديم إدارة الحالات في حالات الطوارئ - التحديات</vt:lpstr>
      <vt:lpstr>تحقيق التوازن بين الأولويات المتنافسة 3 مبادئ</vt:lpstr>
      <vt:lpstr>تقديم إدارة الحالات في سياقات التنمية </vt:lpstr>
      <vt:lpstr>بدائل لإدارة الحالات</vt:lpstr>
      <vt:lpstr>نقاط التعلم الرئيسية</vt:lpstr>
      <vt:lpstr>الجلسة 1 - تمرين 4</vt:lpstr>
      <vt:lpstr>PowerPoint Presentation</vt:lpstr>
      <vt:lpstr>نقاط التعلم الرئيسية</vt:lpstr>
      <vt:lpstr>الجلسة 2</vt:lpstr>
      <vt:lpstr>الجلسة 2: التقييم والتحليل </vt:lpstr>
      <vt:lpstr>الجلسة 2 - تمرين 1</vt:lpstr>
      <vt:lpstr>نقاط التعلم الرئيسية</vt:lpstr>
      <vt:lpstr>الجلسة 2 - تمرين 2</vt:lpstr>
      <vt:lpstr>نقاط التعلم الرئيسية</vt:lpstr>
      <vt:lpstr>الجلسة 2 - تمرين 3</vt:lpstr>
      <vt:lpstr>نقاط التعلم الرئيسية</vt:lpstr>
      <vt:lpstr>الجلسة 3</vt:lpstr>
      <vt:lpstr>الجلسة 3: اتخاذ القرار</vt:lpstr>
      <vt:lpstr>الجلسة 3 - تمرين 1</vt:lpstr>
      <vt:lpstr>نقاط التعلم الرئيسية</vt:lpstr>
      <vt:lpstr>نقاط التعلم الرئيسية</vt:lpstr>
      <vt:lpstr>الجلسة 3 - تمرين 2</vt:lpstr>
      <vt:lpstr>PowerPoint Presentation</vt:lpstr>
      <vt:lpstr>ثلاثة مستويات للدعوة الإستراتيجية</vt:lpstr>
      <vt:lpstr>كيف نمارس الدعوة بفاعلية؟ </vt:lpstr>
      <vt:lpstr>نقاط التعلم الرئيسية</vt:lpstr>
      <vt:lpstr>الجلسة 3 - تمرين 3</vt:lpstr>
      <vt:lpstr>نقاط التعلم الرئيسية</vt:lpstr>
      <vt:lpstr>نقاط التعلم الرئيسية</vt:lpstr>
      <vt:lpstr>الجلسة 1: مقدمة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</dc:title>
  <dc:creator>Camilla Jones</dc:creator>
  <cp:lastModifiedBy>DTP1</cp:lastModifiedBy>
  <cp:revision>149</cp:revision>
  <dcterms:created xsi:type="dcterms:W3CDTF">2014-02-04T13:09:48Z</dcterms:created>
  <dcterms:modified xsi:type="dcterms:W3CDTF">2015-01-14T11:07:25Z</dcterms:modified>
</cp:coreProperties>
</file>