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52"/>
  </p:notesMasterIdLst>
  <p:sldIdLst>
    <p:sldId id="752" r:id="rId2"/>
    <p:sldId id="753" r:id="rId3"/>
    <p:sldId id="754" r:id="rId4"/>
    <p:sldId id="755" r:id="rId5"/>
    <p:sldId id="756" r:id="rId6"/>
    <p:sldId id="757" r:id="rId7"/>
    <p:sldId id="758" r:id="rId8"/>
    <p:sldId id="759" r:id="rId9"/>
    <p:sldId id="760" r:id="rId10"/>
    <p:sldId id="761" r:id="rId11"/>
    <p:sldId id="762" r:id="rId12"/>
    <p:sldId id="763" r:id="rId13"/>
    <p:sldId id="764" r:id="rId14"/>
    <p:sldId id="765" r:id="rId15"/>
    <p:sldId id="766" r:id="rId16"/>
    <p:sldId id="767" r:id="rId17"/>
    <p:sldId id="768" r:id="rId18"/>
    <p:sldId id="769" r:id="rId19"/>
    <p:sldId id="770" r:id="rId20"/>
    <p:sldId id="771" r:id="rId21"/>
    <p:sldId id="772" r:id="rId22"/>
    <p:sldId id="773" r:id="rId23"/>
    <p:sldId id="774" r:id="rId24"/>
    <p:sldId id="775" r:id="rId25"/>
    <p:sldId id="776" r:id="rId26"/>
    <p:sldId id="777" r:id="rId27"/>
    <p:sldId id="778" r:id="rId28"/>
    <p:sldId id="779" r:id="rId29"/>
    <p:sldId id="780" r:id="rId30"/>
    <p:sldId id="781" r:id="rId31"/>
    <p:sldId id="782" r:id="rId32"/>
    <p:sldId id="783" r:id="rId33"/>
    <p:sldId id="784" r:id="rId34"/>
    <p:sldId id="785" r:id="rId35"/>
    <p:sldId id="786" r:id="rId36"/>
    <p:sldId id="787" r:id="rId37"/>
    <p:sldId id="788" r:id="rId38"/>
    <p:sldId id="789" r:id="rId39"/>
    <p:sldId id="790" r:id="rId40"/>
    <p:sldId id="791" r:id="rId41"/>
    <p:sldId id="792" r:id="rId42"/>
    <p:sldId id="793" r:id="rId43"/>
    <p:sldId id="794" r:id="rId44"/>
    <p:sldId id="795" r:id="rId45"/>
    <p:sldId id="796" r:id="rId46"/>
    <p:sldId id="797" r:id="rId47"/>
    <p:sldId id="798" r:id="rId48"/>
    <p:sldId id="799" r:id="rId49"/>
    <p:sldId id="800" r:id="rId50"/>
    <p:sldId id="801" r:id="rId51"/>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Calibri" pitchFamily="34" charset="0"/>
        <a:ea typeface="+mn-ea"/>
        <a:cs typeface="Arial" pitchFamily="34" charset="0"/>
      </a:defRPr>
    </a:lvl1pPr>
    <a:lvl2pPr marL="457200" algn="r" rtl="1" fontAlgn="base">
      <a:spcBef>
        <a:spcPct val="0"/>
      </a:spcBef>
      <a:spcAft>
        <a:spcPct val="0"/>
      </a:spcAft>
      <a:defRPr kern="1200">
        <a:solidFill>
          <a:schemeClr val="tx1"/>
        </a:solidFill>
        <a:latin typeface="Calibri" pitchFamily="34" charset="0"/>
        <a:ea typeface="+mn-ea"/>
        <a:cs typeface="Arial" pitchFamily="34" charset="0"/>
      </a:defRPr>
    </a:lvl2pPr>
    <a:lvl3pPr marL="914400" algn="r" rtl="1" fontAlgn="base">
      <a:spcBef>
        <a:spcPct val="0"/>
      </a:spcBef>
      <a:spcAft>
        <a:spcPct val="0"/>
      </a:spcAft>
      <a:defRPr kern="1200">
        <a:solidFill>
          <a:schemeClr val="tx1"/>
        </a:solidFill>
        <a:latin typeface="Calibri" pitchFamily="34" charset="0"/>
        <a:ea typeface="+mn-ea"/>
        <a:cs typeface="Arial" pitchFamily="34" charset="0"/>
      </a:defRPr>
    </a:lvl3pPr>
    <a:lvl4pPr marL="1371600" algn="r" rtl="1" fontAlgn="base">
      <a:spcBef>
        <a:spcPct val="0"/>
      </a:spcBef>
      <a:spcAft>
        <a:spcPct val="0"/>
      </a:spcAft>
      <a:defRPr kern="1200">
        <a:solidFill>
          <a:schemeClr val="tx1"/>
        </a:solidFill>
        <a:latin typeface="Calibri" pitchFamily="34" charset="0"/>
        <a:ea typeface="+mn-ea"/>
        <a:cs typeface="Arial" pitchFamily="34" charset="0"/>
      </a:defRPr>
    </a:lvl4pPr>
    <a:lvl5pPr marL="1828800" algn="r" rtl="1" fontAlgn="base">
      <a:spcBef>
        <a:spcPct val="0"/>
      </a:spcBef>
      <a:spcAft>
        <a:spcPct val="0"/>
      </a:spcAft>
      <a:defRPr kern="1200">
        <a:solidFill>
          <a:schemeClr val="tx1"/>
        </a:solidFill>
        <a:latin typeface="Calibri" pitchFamily="34" charset="0"/>
        <a:ea typeface="+mn-ea"/>
        <a:cs typeface="Arial" pitchFamily="34" charset="0"/>
      </a:defRPr>
    </a:lvl5pPr>
    <a:lvl6pPr marL="2286000" algn="r" defTabSz="914400" rtl="1" eaLnBrk="1" latinLnBrk="0" hangingPunct="1">
      <a:defRPr kern="1200">
        <a:solidFill>
          <a:schemeClr val="tx1"/>
        </a:solidFill>
        <a:latin typeface="Calibri" pitchFamily="34" charset="0"/>
        <a:ea typeface="+mn-ea"/>
        <a:cs typeface="Arial" pitchFamily="34" charset="0"/>
      </a:defRPr>
    </a:lvl6pPr>
    <a:lvl7pPr marL="2743200" algn="r" defTabSz="914400" rtl="1" eaLnBrk="1" latinLnBrk="0" hangingPunct="1">
      <a:defRPr kern="1200">
        <a:solidFill>
          <a:schemeClr val="tx1"/>
        </a:solidFill>
        <a:latin typeface="Calibri" pitchFamily="34" charset="0"/>
        <a:ea typeface="+mn-ea"/>
        <a:cs typeface="Arial" pitchFamily="34" charset="0"/>
      </a:defRPr>
    </a:lvl7pPr>
    <a:lvl8pPr marL="3200400" algn="r" defTabSz="914400" rtl="1" eaLnBrk="1" latinLnBrk="0" hangingPunct="1">
      <a:defRPr kern="1200">
        <a:solidFill>
          <a:schemeClr val="tx1"/>
        </a:solidFill>
        <a:latin typeface="Calibri" pitchFamily="34" charset="0"/>
        <a:ea typeface="+mn-ea"/>
        <a:cs typeface="Arial" pitchFamily="34" charset="0"/>
      </a:defRPr>
    </a:lvl8pPr>
    <a:lvl9pPr marL="3657600" algn="r" defTabSz="914400" rtl="1"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412" autoAdjust="0"/>
    <p:restoredTop sz="93474" autoAdjust="0"/>
  </p:normalViewPr>
  <p:slideViewPr>
    <p:cSldViewPr>
      <p:cViewPr varScale="1">
        <p:scale>
          <a:sx n="74" d="100"/>
          <a:sy n="74" d="100"/>
        </p:scale>
        <p:origin x="-12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smtClean="0">
                <a:latin typeface="+mn-lt"/>
                <a:cs typeface="+mn-cs"/>
              </a:defRPr>
            </a:lvl1pPr>
          </a:lstStyle>
          <a:p>
            <a:pPr>
              <a:defRPr/>
            </a:pPr>
            <a:fld id="{24705F12-6BAA-4356-8FF8-8DFF3B7CF0DB}" type="datetimeFigureOut">
              <a:rPr lang="en-GB"/>
              <a:pPr>
                <a:defRPr/>
              </a:pPr>
              <a:t>13/01/2015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smtClean="0">
                <a:latin typeface="+mn-lt"/>
                <a:cs typeface="+mn-cs"/>
              </a:defRPr>
            </a:lvl1pPr>
          </a:lstStyle>
          <a:p>
            <a:pPr>
              <a:defRPr/>
            </a:pPr>
            <a:fld id="{55414F29-FC36-454E-9428-62CA555F423A}" type="slidenum">
              <a:rPr lang="en-GB"/>
              <a:pPr>
                <a:defRPr/>
              </a:pPr>
              <a:t>‹#›</a:t>
            </a:fld>
            <a:endParaRPr lang="en-GB"/>
          </a:p>
        </p:txBody>
      </p:sp>
    </p:spTree>
    <p:extLst>
      <p:ext uri="{BB962C8B-B14F-4D97-AF65-F5344CB8AC3E}">
        <p14:creationId xmlns:p14="http://schemas.microsoft.com/office/powerpoint/2010/main" val="19894872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r" rtl="1">
              <a:spcBef>
                <a:spcPct val="0"/>
              </a:spcBef>
            </a:pPr>
            <a:r>
              <a:rPr lang="ar-SA" b="1" smtClean="0">
                <a:solidFill>
                  <a:srgbClr val="000000"/>
                </a:solidFill>
                <a:ea typeface="MS PGothic" pitchFamily="34" charset="-128"/>
                <a:sym typeface="Calibri" pitchFamily="34" charset="0"/>
              </a:rPr>
              <a:t>أمثلة</a:t>
            </a:r>
            <a:r>
              <a:rPr lang="en-US" b="1" smtClean="0">
                <a:solidFill>
                  <a:srgbClr val="000000"/>
                </a:solidFill>
                <a:ea typeface="MS PGothic" pitchFamily="34" charset="-128"/>
                <a:sym typeface="Calibri" pitchFamily="34" charset="0"/>
              </a:rPr>
              <a:t>: </a:t>
            </a:r>
          </a:p>
          <a:p>
            <a:pPr algn="r" rtl="1">
              <a:spcBef>
                <a:spcPct val="0"/>
              </a:spcBef>
            </a:pPr>
            <a:endParaRPr lang="en-US" b="1" smtClean="0">
              <a:solidFill>
                <a:srgbClr val="000000"/>
              </a:solidFill>
              <a:ea typeface="MS PGothic" pitchFamily="34" charset="-128"/>
              <a:sym typeface="Calibri" pitchFamily="34" charset="0"/>
            </a:endParaRPr>
          </a:p>
          <a:p>
            <a:pPr algn="r" rtl="1">
              <a:spcBef>
                <a:spcPct val="0"/>
              </a:spcBef>
            </a:pPr>
            <a:r>
              <a:rPr lang="ar-SA" smtClean="0">
                <a:solidFill>
                  <a:srgbClr val="000000"/>
                </a:solidFill>
                <a:ea typeface="MS PGothic" pitchFamily="34" charset="-128"/>
                <a:sym typeface="Calibri" pitchFamily="34" charset="0"/>
              </a:rPr>
              <a:t>قد لا يستطيع أخصائي الحالات فهم طريقة إدارة الأطفال والأسر الذين ينتمون لفئات دينية أو عرقية مختلفة عنه لشؤونهم الخاصة والخيارات المتاحة أمامهم</a:t>
            </a:r>
            <a:r>
              <a:rPr lang="en-US" smtClean="0">
                <a:solidFill>
                  <a:srgbClr val="000000"/>
                </a:solidFill>
                <a:ea typeface="MS PGothic" pitchFamily="34" charset="-128"/>
                <a:sym typeface="Calibri" pitchFamily="34" charset="0"/>
              </a:rPr>
              <a:t>. </a:t>
            </a:r>
          </a:p>
          <a:p>
            <a:pPr algn="r" rtl="1">
              <a:spcBef>
                <a:spcPct val="0"/>
              </a:spcBef>
            </a:pPr>
            <a:endParaRPr lang="en-US" smtClean="0">
              <a:solidFill>
                <a:srgbClr val="000000"/>
              </a:solidFill>
              <a:ea typeface="MS PGothic" pitchFamily="34" charset="-128"/>
              <a:sym typeface="Calibri" pitchFamily="34" charset="0"/>
            </a:endParaRPr>
          </a:p>
          <a:p>
            <a:pPr algn="r" rtl="1">
              <a:spcBef>
                <a:spcPct val="0"/>
              </a:spcBef>
            </a:pPr>
            <a:r>
              <a:rPr lang="ar-SA" smtClean="0">
                <a:solidFill>
                  <a:srgbClr val="000000"/>
                </a:solidFill>
                <a:ea typeface="MS PGothic" pitchFamily="34" charset="-128"/>
                <a:sym typeface="Calibri" pitchFamily="34" charset="0"/>
              </a:rPr>
              <a:t>فقد تستطيع أسرة لاجئة سورية بدوية التواصل بشكل أفضل مع أخصائي حالات بدوي أردني في مخيم للاجئين بشكل أفضل من أي أردني آخر ينتمي لمجتمع مغاير حيث أنه يفهم نمط حياتهم</a:t>
            </a:r>
            <a:r>
              <a:rPr lang="en-US" smtClean="0">
                <a:solidFill>
                  <a:srgbClr val="000000"/>
                </a:solidFill>
                <a:ea typeface="MS PGothic" pitchFamily="34" charset="-128"/>
                <a:sym typeface="Calibri" pitchFamily="34" charset="0"/>
              </a:rPr>
              <a:t>.</a:t>
            </a: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DFCA5A1B-3EA3-43BD-A8B7-FFEB532A52BF}"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12</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AEBAD2EC-2728-45C9-AB72-A4B391878A87}"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29</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D1E5CE91-F079-42F0-9C83-6A698323601D}"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35</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18469A05-76C5-4268-83A9-7B9D85916055}"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36</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BD779E71-4BCF-4A72-A012-AE52B1E49AEE}"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37</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E5C9EA94-4049-4315-AEC0-EA2EF80B76B0}"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38</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DA4D7D2E-0F30-477A-892A-5A56118A26BC}"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39</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FA6106C8-4220-43F9-A5B0-4822DFC86A17}"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45</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1451400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4983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04153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71215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649570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97477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79209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61100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867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4152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1327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43608"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ar-EG" noProof="0" dirty="0" smtClean="0"/>
              <a:t>Click to edit Master title style</a:t>
            </a:r>
            <a:endParaRPr lang="ar-EG" noProof="0" dirty="0"/>
          </a:p>
        </p:txBody>
      </p:sp>
      <p:sp>
        <p:nvSpPr>
          <p:cNvPr id="1027" name="Rectangle 3"/>
          <p:cNvSpPr>
            <a:spLocks noGrp="1" noChangeArrowheads="1"/>
          </p:cNvSpPr>
          <p:nvPr>
            <p:ph type="body" idx="1"/>
          </p:nvPr>
        </p:nvSpPr>
        <p:spPr bwMode="auto">
          <a:xfrm>
            <a:off x="1043608"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ar-EG" noProof="0" smtClean="0"/>
              <a:t>Click to edit Master text styles</a:t>
            </a:r>
          </a:p>
          <a:p>
            <a:pPr lvl="1"/>
            <a:r>
              <a:rPr lang="ar-EG" noProof="0" smtClean="0"/>
              <a:t>Second level</a:t>
            </a:r>
          </a:p>
          <a:p>
            <a:pPr lvl="2"/>
            <a:r>
              <a:rPr lang="ar-EG" noProof="0" smtClean="0"/>
              <a:t>Third level</a:t>
            </a:r>
          </a:p>
          <a:p>
            <a:pPr lvl="3"/>
            <a:r>
              <a:rPr lang="ar-EG" noProof="0" smtClean="0"/>
              <a:t>Fourth level</a:t>
            </a:r>
          </a:p>
          <a:p>
            <a:pPr lvl="4"/>
            <a:r>
              <a:rPr lang="ar-EG" noProof="0" smtClean="0"/>
              <a:t>Fifth level</a:t>
            </a:r>
            <a:endParaRPr lang="ar-EG" noProof="0"/>
          </a:p>
        </p:txBody>
      </p:sp>
      <p:sp>
        <p:nvSpPr>
          <p:cNvPr id="1028" name="Rectangle 7"/>
          <p:cNvSpPr>
            <a:spLocks noChangeArrowheads="1"/>
          </p:cNvSpPr>
          <p:nvPr userDrawn="1"/>
        </p:nvSpPr>
        <p:spPr bwMode="auto">
          <a:xfrm flipH="1">
            <a:off x="1488901"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sp>
        <p:nvSpPr>
          <p:cNvPr id="1029" name="Rectangle 8"/>
          <p:cNvSpPr>
            <a:spLocks noChangeArrowheads="1"/>
          </p:cNvSpPr>
          <p:nvPr userDrawn="1"/>
        </p:nvSpPr>
        <p:spPr bwMode="auto">
          <a:xfrm flipH="1">
            <a:off x="-11926"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96063"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r" rtl="1" eaLnBrk="0" fontAlgn="base" hangingPunct="0">
        <a:spcBef>
          <a:spcPct val="0"/>
        </a:spcBef>
        <a:spcAft>
          <a:spcPct val="0"/>
        </a:spcAft>
        <a:defRPr sz="3200">
          <a:solidFill>
            <a:schemeClr val="tx2"/>
          </a:solidFill>
          <a:latin typeface="Arial" pitchFamily="34" charset="0"/>
          <a:ea typeface="MS PGothic" pitchFamily="34" charset="-128"/>
          <a:cs typeface="Arial" pitchFamily="34" charset="0"/>
        </a:defRPr>
      </a:lvl1pPr>
      <a:lvl2pPr algn="l" rtl="0" eaLnBrk="0" fontAlgn="base" hangingPunct="0">
        <a:spcBef>
          <a:spcPct val="0"/>
        </a:spcBef>
        <a:spcAft>
          <a:spcPct val="0"/>
        </a:spcAft>
        <a:defRPr sz="3200">
          <a:solidFill>
            <a:schemeClr val="tx2"/>
          </a:solidFill>
          <a:latin typeface="Calibri" pitchFamily="34" charset="0"/>
          <a:ea typeface="MS PGothic" pitchFamily="34" charset="-128"/>
        </a:defRPr>
      </a:lvl2pPr>
      <a:lvl3pPr algn="l" rtl="0" eaLnBrk="0" fontAlgn="base" hangingPunct="0">
        <a:spcBef>
          <a:spcPct val="0"/>
        </a:spcBef>
        <a:spcAft>
          <a:spcPct val="0"/>
        </a:spcAft>
        <a:defRPr sz="3200">
          <a:solidFill>
            <a:schemeClr val="tx2"/>
          </a:solidFill>
          <a:latin typeface="Calibri" pitchFamily="34" charset="0"/>
          <a:ea typeface="MS PGothic" pitchFamily="34" charset="-128"/>
        </a:defRPr>
      </a:lvl3pPr>
      <a:lvl4pPr algn="l" rtl="0" eaLnBrk="0" fontAlgn="base" hangingPunct="0">
        <a:spcBef>
          <a:spcPct val="0"/>
        </a:spcBef>
        <a:spcAft>
          <a:spcPct val="0"/>
        </a:spcAft>
        <a:defRPr sz="3200">
          <a:solidFill>
            <a:schemeClr val="tx2"/>
          </a:solidFill>
          <a:latin typeface="Calibri" pitchFamily="34" charset="0"/>
          <a:ea typeface="MS PGothic" pitchFamily="34" charset="-128"/>
        </a:defRPr>
      </a:lvl4pPr>
      <a:lvl5pPr algn="l" rtl="0" eaLnBrk="0" fontAlgn="base" hangingPunct="0">
        <a:spcBef>
          <a:spcPct val="0"/>
        </a:spcBef>
        <a:spcAft>
          <a:spcPct val="0"/>
        </a:spcAft>
        <a:defRPr sz="3200">
          <a:solidFill>
            <a:schemeClr val="tx2"/>
          </a:solidFill>
          <a:latin typeface="Calibri" pitchFamily="34" charset="0"/>
          <a:ea typeface="MS PGothic" pitchFamily="34" charset="-128"/>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r" rtl="1" eaLnBrk="0" fontAlgn="base" hangingPunct="0">
        <a:spcBef>
          <a:spcPct val="20000"/>
        </a:spcBef>
        <a:spcAft>
          <a:spcPct val="0"/>
        </a:spcAft>
        <a:defRPr sz="2400">
          <a:solidFill>
            <a:schemeClr val="tx1"/>
          </a:solidFill>
          <a:latin typeface="Arial" pitchFamily="34" charset="0"/>
          <a:ea typeface="MS PGothic" pitchFamily="34" charset="-128"/>
          <a:cs typeface="Arial" pitchFamily="34" charset="0"/>
        </a:defRPr>
      </a:lvl1pPr>
      <a:lvl2pPr marL="742950" indent="-28575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2pPr>
      <a:lvl3pPr marL="11430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3pPr>
      <a:lvl4pPr marL="16002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4pPr>
      <a:lvl5pPr marL="20574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539799" y="2154238"/>
            <a:ext cx="5040313" cy="1470025"/>
          </a:xfrm>
        </p:spPr>
        <p:txBody>
          <a:bodyPr/>
          <a:lstStyle/>
          <a:p>
            <a:pPr algn="ctr" rtl="1" eaLnBrk="1" hangingPunct="1"/>
            <a:r>
              <a:rPr lang="ar-EG" sz="4800" b="1" dirty="0" smtClean="0">
                <a:solidFill>
                  <a:srgbClr val="000000"/>
                </a:solidFill>
                <a:sym typeface="Calibri" pitchFamily="34" charset="0"/>
              </a:rPr>
              <a:t>الجلسة 2: التقييم</a:t>
            </a:r>
          </a:p>
        </p:txBody>
      </p:sp>
      <p:sp>
        <p:nvSpPr>
          <p:cNvPr id="2051" name="Subtitle 2"/>
          <p:cNvSpPr>
            <a:spLocks noGrp="1"/>
          </p:cNvSpPr>
          <p:nvPr>
            <p:ph type="subTitle" idx="1"/>
          </p:nvPr>
        </p:nvSpPr>
        <p:spPr>
          <a:xfrm>
            <a:off x="1371600" y="4941888"/>
            <a:ext cx="6400800" cy="1223416"/>
          </a:xfrm>
        </p:spPr>
        <p:txBody>
          <a:bodyPr/>
          <a:lstStyle/>
          <a:p>
            <a:pPr rtl="1" eaLnBrk="1" hangingPunct="1"/>
            <a:r>
              <a:rPr lang="ar-EG" sz="3200" b="1" dirty="0" smtClean="0">
                <a:solidFill>
                  <a:srgbClr val="000000"/>
                </a:solidFill>
                <a:sym typeface="Calibri" pitchFamily="34" charset="0"/>
              </a:rPr>
              <a:t>الوحدة هـ: خطوات إدارة الحالات</a:t>
            </a:r>
          </a:p>
          <a:p>
            <a:pPr rtl="1" eaLnBrk="1" hangingPunct="1"/>
            <a:r>
              <a:rPr lang="ar-EG" b="1" dirty="0" smtClean="0">
                <a:solidFill>
                  <a:srgbClr val="000000"/>
                </a:solidFill>
                <a:sym typeface="Calibri" pitchFamily="34" charset="0"/>
              </a:rPr>
              <a:t>التدريب </a:t>
            </a:r>
            <a:r>
              <a:rPr lang="ar-EG" b="1" dirty="0" smtClean="0">
                <a:solidFill>
                  <a:srgbClr val="000000"/>
                </a:solidFill>
                <a:sym typeface="Calibri" pitchFamily="34" charset="0"/>
              </a:rPr>
              <a:t>على إدارة الحالات</a:t>
            </a: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1052513"/>
            <a:ext cx="32400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09337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187451" y="692150"/>
            <a:ext cx="7584470" cy="720725"/>
          </a:xfrm>
        </p:spPr>
        <p:txBody>
          <a:bodyPr/>
          <a:lstStyle/>
          <a:p>
            <a:pPr algn="r" rtl="1" eaLnBrk="1" hangingPunct="1">
              <a:buSzPct val="100000"/>
            </a:pPr>
            <a:r>
              <a:rPr lang="ar-EG" b="1" smtClean="0">
                <a:solidFill>
                  <a:srgbClr val="000000"/>
                </a:solidFill>
                <a:sym typeface="Calibri" pitchFamily="34" charset="0"/>
              </a:rPr>
              <a:t>عدم المشاركة:</a:t>
            </a:r>
          </a:p>
        </p:txBody>
      </p:sp>
      <p:sp>
        <p:nvSpPr>
          <p:cNvPr id="9219" name="Content Placeholder 2"/>
          <p:cNvSpPr>
            <a:spLocks noGrp="1"/>
          </p:cNvSpPr>
          <p:nvPr>
            <p:ph idx="1"/>
          </p:nvPr>
        </p:nvSpPr>
        <p:spPr>
          <a:xfrm>
            <a:off x="1115615" y="1484313"/>
            <a:ext cx="7633097" cy="4392612"/>
          </a:xfrm>
        </p:spPr>
        <p:txBody>
          <a:bodyPr/>
          <a:lstStyle/>
          <a:p>
            <a:pPr marL="0" indent="0" algn="r" rtl="1" eaLnBrk="1" hangingPunct="1"/>
            <a:endParaRPr lang="ar-EG" sz="1800" dirty="0" smtClean="0">
              <a:solidFill>
                <a:srgbClr val="000000"/>
              </a:solidFill>
              <a:sym typeface="Calibri" pitchFamily="34" charset="0"/>
            </a:endParaRPr>
          </a:p>
          <a:p>
            <a:pPr marL="342000" indent="-342000" algn="r" rtl="1" eaLnBrk="1" hangingPunct="1">
              <a:buFontTx/>
              <a:buChar char="•"/>
            </a:pPr>
            <a:r>
              <a:rPr lang="ar-EG" dirty="0" smtClean="0">
                <a:solidFill>
                  <a:srgbClr val="000000"/>
                </a:solidFill>
                <a:sym typeface="Calibri" pitchFamily="34" charset="0"/>
              </a:rPr>
              <a:t>لا </a:t>
            </a:r>
            <a:r>
              <a:rPr lang="ar-EG" b="1" dirty="0" smtClean="0">
                <a:solidFill>
                  <a:srgbClr val="000000"/>
                </a:solidFill>
                <a:sym typeface="Calibri" pitchFamily="34" charset="0"/>
              </a:rPr>
              <a:t>يحبذ</a:t>
            </a:r>
            <a:r>
              <a:rPr lang="ar-EG" dirty="0" smtClean="0">
                <a:solidFill>
                  <a:srgbClr val="000000"/>
                </a:solidFill>
                <a:sym typeface="Calibri" pitchFamily="34" charset="0"/>
              </a:rPr>
              <a:t> الأطفال المشاركة.</a:t>
            </a:r>
          </a:p>
          <a:p>
            <a:pPr marL="342000" indent="-342000" algn="r" rtl="1" eaLnBrk="1" hangingPunct="1">
              <a:buFontTx/>
              <a:buChar char="•"/>
            </a:pPr>
            <a:r>
              <a:rPr lang="ar-EG" dirty="0" smtClean="0">
                <a:solidFill>
                  <a:srgbClr val="000000"/>
                </a:solidFill>
                <a:sym typeface="Calibri" pitchFamily="34" charset="0"/>
              </a:rPr>
              <a:t>يرغبون في </a:t>
            </a:r>
            <a:r>
              <a:rPr lang="ar-EG" b="1" dirty="0" smtClean="0">
                <a:solidFill>
                  <a:srgbClr val="000000"/>
                </a:solidFill>
                <a:sym typeface="Calibri" pitchFamily="34" charset="0"/>
              </a:rPr>
              <a:t>إرضاء </a:t>
            </a:r>
            <a:r>
              <a:rPr lang="ar-EG" dirty="0" smtClean="0">
                <a:solidFill>
                  <a:srgbClr val="000000"/>
                </a:solidFill>
                <a:sym typeface="Calibri" pitchFamily="34" charset="0"/>
              </a:rPr>
              <a:t>الأسرة.</a:t>
            </a:r>
          </a:p>
          <a:p>
            <a:pPr marL="342000" indent="-342000" algn="r" rtl="1" eaLnBrk="1" hangingPunct="1">
              <a:buFontTx/>
              <a:buChar char="•"/>
            </a:pPr>
            <a:r>
              <a:rPr lang="ar-EG" b="1" dirty="0" smtClean="0">
                <a:solidFill>
                  <a:srgbClr val="000000"/>
                </a:solidFill>
                <a:sym typeface="Calibri" pitchFamily="34" charset="0"/>
              </a:rPr>
              <a:t>يخشون</a:t>
            </a:r>
            <a:r>
              <a:rPr lang="ar-EG" dirty="0" smtClean="0">
                <a:solidFill>
                  <a:srgbClr val="000000"/>
                </a:solidFill>
                <a:sym typeface="Calibri" pitchFamily="34" charset="0"/>
              </a:rPr>
              <a:t> الأسرة.</a:t>
            </a:r>
          </a:p>
          <a:p>
            <a:pPr marL="0" indent="0" algn="r" rtl="1" eaLnBrk="1" hangingPunct="1"/>
            <a:endParaRPr lang="ar-EG" sz="1800" dirty="0" smtClean="0">
              <a:solidFill>
                <a:srgbClr val="000000"/>
              </a:solidFill>
              <a:sym typeface="Calibri" pitchFamily="34" charset="0"/>
            </a:endParaRPr>
          </a:p>
          <a:p>
            <a:pPr marL="342000" indent="-342000" algn="r" rtl="1" eaLnBrk="1" hangingPunct="1">
              <a:buFont typeface="Wingdings" pitchFamily="2" charset="2"/>
              <a:buChar char="ü"/>
            </a:pPr>
            <a:r>
              <a:rPr lang="ar-EG" dirty="0" smtClean="0">
                <a:solidFill>
                  <a:srgbClr val="000000"/>
                </a:solidFill>
                <a:sym typeface="Calibri" pitchFamily="34" charset="0"/>
              </a:rPr>
              <a:t>اسع إلى إشراك الأطفال في مرحلة </a:t>
            </a:r>
            <a:r>
              <a:rPr lang="ar-EG" b="1" dirty="0" smtClean="0">
                <a:solidFill>
                  <a:srgbClr val="000000"/>
                </a:solidFill>
                <a:sym typeface="Calibri" pitchFamily="34" charset="0"/>
              </a:rPr>
              <a:t>مبكرة</a:t>
            </a:r>
            <a:r>
              <a:rPr lang="ar-EG" dirty="0" smtClean="0">
                <a:solidFill>
                  <a:srgbClr val="000000"/>
                </a:solidFill>
                <a:sym typeface="Calibri" pitchFamily="34" charset="0"/>
              </a:rPr>
              <a:t> من العملية.</a:t>
            </a:r>
          </a:p>
          <a:p>
            <a:pPr marL="342000" indent="-342000" algn="r" rtl="1" eaLnBrk="1" hangingPunct="1">
              <a:buFont typeface="Wingdings" pitchFamily="2" charset="2"/>
              <a:buChar char="ü"/>
            </a:pPr>
            <a:r>
              <a:rPr lang="ar-EG" dirty="0" smtClean="0">
                <a:solidFill>
                  <a:srgbClr val="000000"/>
                </a:solidFill>
                <a:sym typeface="Calibri" pitchFamily="34" charset="0"/>
              </a:rPr>
              <a:t>أعطهم </a:t>
            </a:r>
            <a:r>
              <a:rPr lang="ar-EG" b="1" dirty="0" smtClean="0">
                <a:solidFill>
                  <a:srgbClr val="000000"/>
                </a:solidFill>
                <a:sym typeface="Calibri" pitchFamily="34" charset="0"/>
              </a:rPr>
              <a:t>معلومات واضحة </a:t>
            </a:r>
            <a:r>
              <a:rPr lang="ar-EG" dirty="0" smtClean="0">
                <a:solidFill>
                  <a:srgbClr val="000000"/>
                </a:solidFill>
                <a:sym typeface="Calibri" pitchFamily="34" charset="0"/>
              </a:rPr>
              <a:t>بشأن ما يحدث وما سيحدث.</a:t>
            </a:r>
          </a:p>
          <a:p>
            <a:pPr marL="342000" indent="-342000" algn="r" rtl="1" eaLnBrk="1" hangingPunct="1">
              <a:buFont typeface="Wingdings" pitchFamily="2" charset="2"/>
              <a:buChar char="ü"/>
            </a:pPr>
            <a:r>
              <a:rPr lang="ar-EG" b="1" dirty="0" smtClean="0">
                <a:solidFill>
                  <a:srgbClr val="000000"/>
                </a:solidFill>
                <a:sym typeface="Calibri" pitchFamily="34" charset="0"/>
              </a:rPr>
              <a:t>اطرح عليهم أسئلة، </a:t>
            </a:r>
            <a:r>
              <a:rPr lang="ar-EG" dirty="0" smtClean="0">
                <a:solidFill>
                  <a:srgbClr val="000000"/>
                </a:solidFill>
                <a:sym typeface="Calibri" pitchFamily="34" charset="0"/>
              </a:rPr>
              <a:t>مثل "ما هي برأيك أفضل الطرق لمعرفتكم وفهمكم أنتم وعائلتكم؟"</a:t>
            </a:r>
          </a:p>
          <a:p>
            <a:pPr marL="342000" indent="-342000" algn="r" rtl="1" eaLnBrk="1" hangingPunct="1">
              <a:buFont typeface="Wingdings" pitchFamily="2" charset="2"/>
              <a:buChar char="ü"/>
            </a:pPr>
            <a:r>
              <a:rPr lang="ar-EG" dirty="0" smtClean="0">
                <a:solidFill>
                  <a:srgbClr val="000000"/>
                </a:solidFill>
                <a:sym typeface="Calibri" pitchFamily="34" charset="0"/>
              </a:rPr>
              <a:t>أدرج في </a:t>
            </a:r>
            <a:r>
              <a:rPr lang="ar-EG" b="1" dirty="0" smtClean="0">
                <a:solidFill>
                  <a:srgbClr val="000000"/>
                </a:solidFill>
                <a:sym typeface="Calibri" pitchFamily="34" charset="0"/>
              </a:rPr>
              <a:t>التحليل</a:t>
            </a:r>
            <a:r>
              <a:rPr lang="ar-EG" dirty="0" smtClean="0">
                <a:solidFill>
                  <a:srgbClr val="000000"/>
                </a:solidFill>
                <a:sym typeface="Calibri" pitchFamily="34" charset="0"/>
              </a:rPr>
              <a:t> عبارات مثل "هذا ما بدأت به في محاولتي لفهم حياتك. هل هذا مماثل أم مختلف عن أفكارك؟"</a:t>
            </a:r>
          </a:p>
        </p:txBody>
      </p:sp>
    </p:spTree>
    <p:extLst>
      <p:ext uri="{BB962C8B-B14F-4D97-AF65-F5344CB8AC3E}">
        <p14:creationId xmlns:p14="http://schemas.microsoft.com/office/powerpoint/2010/main" val="39248623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charRg st="99" end="14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charRg st="144" end="20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19">
                                            <p:txEl>
                                              <p:charRg st="204" end="29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219">
                                            <p:txEl>
                                              <p:charRg st="296" end="33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50825" y="836613"/>
            <a:ext cx="8496785" cy="720725"/>
          </a:xfrm>
        </p:spPr>
        <p:txBody>
          <a:bodyPr/>
          <a:lstStyle/>
          <a:p>
            <a:pPr algn="r" rtl="1" eaLnBrk="1" hangingPunct="1">
              <a:buSzPct val="100000"/>
            </a:pPr>
            <a:r>
              <a:rPr lang="ar-EG" b="1" smtClean="0">
                <a:solidFill>
                  <a:srgbClr val="000000"/>
                </a:solidFill>
                <a:sym typeface="Calibri" pitchFamily="34" charset="0"/>
              </a:rPr>
              <a:t>مقتبسات من تعليقات الأطفال حول إدارة الحالات</a:t>
            </a:r>
          </a:p>
        </p:txBody>
      </p:sp>
      <p:sp>
        <p:nvSpPr>
          <p:cNvPr id="3" name="Content Placeholder 2"/>
          <p:cNvSpPr>
            <a:spLocks noGrp="1"/>
          </p:cNvSpPr>
          <p:nvPr>
            <p:ph idx="1"/>
          </p:nvPr>
        </p:nvSpPr>
        <p:spPr>
          <a:xfrm>
            <a:off x="347662" y="1700213"/>
            <a:ext cx="8401051" cy="4392612"/>
          </a:xfrm>
        </p:spPr>
        <p:txBody>
          <a:bodyPr/>
          <a:lstStyle/>
          <a:p>
            <a:pPr lvl="1" algn="r" rtl="1" eaLnBrk="1" hangingPunct="1">
              <a:buFont typeface="Arial" pitchFamily="34" charset="0"/>
              <a:buChar char="•"/>
            </a:pPr>
            <a:endParaRPr lang="ar-EG" dirty="0" smtClean="0">
              <a:solidFill>
                <a:srgbClr val="000000"/>
              </a:solidFill>
              <a:sym typeface="Calibri" pitchFamily="34" charset="0"/>
            </a:endParaRPr>
          </a:p>
          <a:p>
            <a:pPr lvl="1" algn="r" rtl="1" eaLnBrk="1" hangingPunct="1">
              <a:buFont typeface="Arial" pitchFamily="34" charset="0"/>
              <a:buChar char="•"/>
            </a:pPr>
            <a:r>
              <a:rPr lang="ar-EG" dirty="0" smtClean="0">
                <a:solidFill>
                  <a:srgbClr val="000000"/>
                </a:solidFill>
                <a:sym typeface="Calibri" pitchFamily="34" charset="0"/>
              </a:rPr>
              <a:t>لا تصنفني ضمن فئة معينة، ودعني أتابع حياتي.</a:t>
            </a:r>
          </a:p>
          <a:p>
            <a:pPr lvl="1" algn="r" rtl="1" eaLnBrk="1" hangingPunct="1">
              <a:buFont typeface="Arial" pitchFamily="34" charset="0"/>
              <a:buChar char="•"/>
            </a:pPr>
            <a:r>
              <a:rPr lang="ar-EG" dirty="0" smtClean="0">
                <a:solidFill>
                  <a:srgbClr val="000000"/>
                </a:solidFill>
                <a:sym typeface="Calibri" pitchFamily="34" charset="0"/>
              </a:rPr>
              <a:t>أريد أن أشعر بالأمان وأقرر الكيفية التي سيتم التعامل بها مع حالتي</a:t>
            </a:r>
          </a:p>
          <a:p>
            <a:pPr lvl="1" algn="r" rtl="1" eaLnBrk="1" hangingPunct="1">
              <a:buFont typeface="Arial" pitchFamily="34" charset="0"/>
              <a:buChar char="•"/>
            </a:pPr>
            <a:r>
              <a:rPr lang="ar-EG" dirty="0" smtClean="0">
                <a:solidFill>
                  <a:srgbClr val="000000"/>
                </a:solidFill>
                <a:sym typeface="Calibri" pitchFamily="34" charset="0"/>
              </a:rPr>
              <a:t>أنصت إليَّ وصدق ما أقوله لك.</a:t>
            </a:r>
          </a:p>
          <a:p>
            <a:pPr lvl="1" algn="r" rtl="1" eaLnBrk="1" hangingPunct="1">
              <a:buFont typeface="Arial" pitchFamily="34" charset="0"/>
              <a:buChar char="•"/>
            </a:pPr>
            <a:r>
              <a:rPr lang="ar-EG" dirty="0" smtClean="0">
                <a:solidFill>
                  <a:srgbClr val="000000"/>
                </a:solidFill>
                <a:sym typeface="Calibri" pitchFamily="34" charset="0"/>
              </a:rPr>
              <a:t>تحدث معي وأريد أن أجدك عندما أكون بحاجة إليك.</a:t>
            </a:r>
          </a:p>
          <a:p>
            <a:pPr lvl="1" algn="r" rtl="1" eaLnBrk="1" hangingPunct="1">
              <a:buFont typeface="Arial" pitchFamily="34" charset="0"/>
              <a:buChar char="•"/>
            </a:pPr>
            <a:r>
              <a:rPr lang="ar-EG" dirty="0" smtClean="0">
                <a:solidFill>
                  <a:srgbClr val="000000"/>
                </a:solidFill>
                <a:sym typeface="Calibri" pitchFamily="34" charset="0"/>
              </a:rPr>
              <a:t>الاعتداء الجنسي أمر سيء ويجب ألا يحدث.</a:t>
            </a:r>
          </a:p>
          <a:p>
            <a:pPr lvl="1" algn="r" rtl="1" eaLnBrk="1" hangingPunct="1">
              <a:buFont typeface="Arial" pitchFamily="34" charset="0"/>
              <a:buChar char="•"/>
            </a:pPr>
            <a:r>
              <a:rPr lang="ar-EG" dirty="0" smtClean="0">
                <a:solidFill>
                  <a:srgbClr val="000000"/>
                </a:solidFill>
                <a:sym typeface="Calibri" pitchFamily="34" charset="0"/>
              </a:rPr>
              <a:t>قل لهم أن يتوقفوا - فمن الصعب الإفصاح عن ذلك.</a:t>
            </a:r>
          </a:p>
          <a:p>
            <a:pPr lvl="1" algn="r" rtl="1" eaLnBrk="1" hangingPunct="1">
              <a:buFont typeface="Arial" pitchFamily="34" charset="0"/>
              <a:buChar char="•"/>
            </a:pPr>
            <a:r>
              <a:rPr lang="ar-EG" dirty="0" smtClean="0">
                <a:solidFill>
                  <a:srgbClr val="000000"/>
                </a:solidFill>
                <a:sym typeface="Calibri" pitchFamily="34" charset="0"/>
              </a:rPr>
              <a:t>دعوا من أساء معاملتي يواجه عواقب أفعاله.</a:t>
            </a:r>
          </a:p>
          <a:p>
            <a:pPr marL="0" indent="0" algn="ctr" rtl="1" eaLnBrk="1" hangingPunct="1"/>
            <a:endParaRPr lang="ar-EG" dirty="0" smtClean="0">
              <a:solidFill>
                <a:srgbClr val="000000"/>
              </a:solidFill>
              <a:sym typeface="Calibri" pitchFamily="34" charset="0"/>
            </a:endParaRPr>
          </a:p>
          <a:p>
            <a:pPr marL="0" indent="0" algn="ctr" rtl="1" eaLnBrk="1" hangingPunct="1"/>
            <a:r>
              <a:rPr lang="en-US" sz="1600" i="1" dirty="0" smtClean="0">
                <a:solidFill>
                  <a:srgbClr val="000000"/>
                </a:solidFill>
                <a:sym typeface="Calibri" pitchFamily="34" charset="0"/>
              </a:rPr>
              <a:t>Save the Children Norway (2005) referenced in Caring for Child Survivors</a:t>
            </a:r>
          </a:p>
        </p:txBody>
      </p:sp>
    </p:spTree>
    <p:extLst>
      <p:ext uri="{BB962C8B-B14F-4D97-AF65-F5344CB8AC3E}">
        <p14:creationId xmlns:p14="http://schemas.microsoft.com/office/powerpoint/2010/main" val="32739164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976312" y="692150"/>
            <a:ext cx="7777163" cy="720725"/>
          </a:xfrm>
        </p:spPr>
        <p:txBody>
          <a:bodyPr/>
          <a:lstStyle/>
          <a:p>
            <a:pPr algn="r" rtl="1" eaLnBrk="1" hangingPunct="1">
              <a:buSzPct val="100000"/>
            </a:pPr>
            <a:r>
              <a:rPr lang="ar-EG" b="1" smtClean="0">
                <a:solidFill>
                  <a:srgbClr val="000000"/>
                </a:solidFill>
                <a:sym typeface="Calibri" pitchFamily="34" charset="0"/>
              </a:rPr>
              <a:t>الخدمات المناسبة ثقافيًا</a:t>
            </a:r>
          </a:p>
        </p:txBody>
      </p:sp>
      <p:sp>
        <p:nvSpPr>
          <p:cNvPr id="7171" name="Content Placeholder 2"/>
          <p:cNvSpPr>
            <a:spLocks noGrp="1"/>
          </p:cNvSpPr>
          <p:nvPr>
            <p:ph idx="1"/>
          </p:nvPr>
        </p:nvSpPr>
        <p:spPr>
          <a:xfrm>
            <a:off x="467544" y="1412875"/>
            <a:ext cx="8285931" cy="4392613"/>
          </a:xfrm>
        </p:spPr>
        <p:txBody>
          <a:bodyPr/>
          <a:lstStyle/>
          <a:p>
            <a:pPr marL="0" indent="0" algn="r" rtl="1" eaLnBrk="1" hangingPunct="1"/>
            <a:endParaRPr lang="ar-EG" dirty="0" smtClean="0">
              <a:solidFill>
                <a:srgbClr val="000000"/>
              </a:solidFill>
              <a:sym typeface="Calibri" pitchFamily="34" charset="0"/>
            </a:endParaRPr>
          </a:p>
          <a:p>
            <a:pPr marL="342000" indent="-342000" algn="r" rtl="1" eaLnBrk="1" hangingPunct="1">
              <a:buFontTx/>
              <a:buChar char="•"/>
            </a:pPr>
            <a:r>
              <a:rPr lang="ar-EG" dirty="0" smtClean="0">
                <a:solidFill>
                  <a:srgbClr val="000000"/>
                </a:solidFill>
                <a:sym typeface="Calibri" pitchFamily="34" charset="0"/>
              </a:rPr>
              <a:t>ينبغي أن ينظر التقييم بعناية في تأثير </a:t>
            </a:r>
            <a:r>
              <a:rPr lang="ar-EG" b="1" dirty="0" smtClean="0">
                <a:solidFill>
                  <a:srgbClr val="000000"/>
                </a:solidFill>
                <a:sym typeface="Calibri" pitchFamily="34" charset="0"/>
              </a:rPr>
              <a:t>البيئة</a:t>
            </a:r>
            <a:r>
              <a:rPr lang="ar-EG" dirty="0" smtClean="0">
                <a:solidFill>
                  <a:srgbClr val="000000"/>
                </a:solidFill>
                <a:sym typeface="Calibri" pitchFamily="34" charset="0"/>
              </a:rPr>
              <a:t> على حماية الطفل. </a:t>
            </a:r>
          </a:p>
          <a:p>
            <a:pPr marL="342000" indent="-342000" algn="r" rtl="1" eaLnBrk="1" hangingPunct="1">
              <a:buFontTx/>
              <a:buChar char="•"/>
            </a:pPr>
            <a:r>
              <a:rPr lang="ar-EG" dirty="0" smtClean="0">
                <a:solidFill>
                  <a:srgbClr val="000000"/>
                </a:solidFill>
                <a:sym typeface="Calibri" pitchFamily="34" charset="0"/>
              </a:rPr>
              <a:t>إلى أي مدى يفهم أخصائي الحالات نمط حياة الطفل وتأثيره على العلاقات التي يمكنه تكوينها. </a:t>
            </a:r>
          </a:p>
          <a:p>
            <a:pPr marL="342000" indent="-342000" algn="r" rtl="1" eaLnBrk="1" hangingPunct="1">
              <a:buFontTx/>
              <a:buChar char="•"/>
            </a:pPr>
            <a:r>
              <a:rPr lang="ar-EG" dirty="0" smtClean="0">
                <a:solidFill>
                  <a:srgbClr val="000000"/>
                </a:solidFill>
                <a:sym typeface="Calibri" pitchFamily="34" charset="0"/>
              </a:rPr>
              <a:t>يمكن أن تؤثر اللغة/اللهجة/نمط الحياة على قدرة أخصائي الحالات على التواصل مع الطفل والأسرة. </a:t>
            </a:r>
          </a:p>
          <a:p>
            <a:pPr marL="0" indent="0" algn="r" rtl="1" eaLnBrk="1" hangingPunct="1"/>
            <a:endParaRPr lang="ar-EG" dirty="0" smtClean="0">
              <a:solidFill>
                <a:srgbClr val="000000"/>
              </a:solidFill>
              <a:sym typeface="Calibri" pitchFamily="34" charset="0"/>
            </a:endParaRPr>
          </a:p>
          <a:p>
            <a:pPr marL="342000" indent="-342000" algn="r" rtl="1" eaLnBrk="1" hangingPunct="1">
              <a:buFont typeface="Wingdings" pitchFamily="2" charset="2"/>
              <a:buChar char="ü"/>
            </a:pPr>
            <a:r>
              <a:rPr lang="ar-EG" dirty="0" smtClean="0">
                <a:solidFill>
                  <a:srgbClr val="000000"/>
                </a:solidFill>
                <a:sym typeface="Calibri" pitchFamily="34" charset="0"/>
              </a:rPr>
              <a:t>استخدم معرفتك </a:t>
            </a:r>
            <a:r>
              <a:rPr lang="ar-EG" b="1" dirty="0" smtClean="0">
                <a:solidFill>
                  <a:srgbClr val="000000"/>
                </a:solidFill>
                <a:sym typeface="Calibri" pitchFamily="34" charset="0"/>
              </a:rPr>
              <a:t>بأطوار نمو الطفل </a:t>
            </a:r>
            <a:r>
              <a:rPr lang="ar-EG" dirty="0" smtClean="0">
                <a:solidFill>
                  <a:srgbClr val="000000"/>
                </a:solidFill>
                <a:sym typeface="Calibri" pitchFamily="34" charset="0"/>
              </a:rPr>
              <a:t>في المراحل المختلفة ذات الصلة بالسياق للاسترشاد بها في التقييم. </a:t>
            </a:r>
          </a:p>
          <a:p>
            <a:pPr marL="342000" indent="-342000" algn="r" rtl="1" eaLnBrk="1" hangingPunct="1">
              <a:buFont typeface="Wingdings" pitchFamily="2" charset="2"/>
              <a:buChar char="ü"/>
            </a:pPr>
            <a:r>
              <a:rPr lang="ar-EG" dirty="0" smtClean="0">
                <a:solidFill>
                  <a:srgbClr val="000000"/>
                </a:solidFill>
                <a:sym typeface="Calibri" pitchFamily="34" charset="0"/>
              </a:rPr>
              <a:t>حدد </a:t>
            </a:r>
            <a:r>
              <a:rPr lang="ar-EG" b="1" dirty="0" smtClean="0">
                <a:solidFill>
                  <a:srgbClr val="000000"/>
                </a:solidFill>
                <a:sym typeface="Calibri" pitchFamily="34" charset="0"/>
              </a:rPr>
              <a:t>عوامل الخطر والحماية </a:t>
            </a:r>
            <a:r>
              <a:rPr lang="ar-EG" dirty="0" smtClean="0">
                <a:solidFill>
                  <a:srgbClr val="000000"/>
                </a:solidFill>
                <a:sym typeface="Calibri" pitchFamily="34" charset="0"/>
              </a:rPr>
              <a:t>ذات الصلة بالسياق.</a:t>
            </a:r>
          </a:p>
          <a:p>
            <a:pPr marL="0" indent="0" algn="r" rtl="1" eaLnBrk="1" hangingPunct="1"/>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1405422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7171">
                                            <p:txEl>
                                              <p:charRg st="327" end="37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1">
                                            <p:txEl>
                                              <p:charRg st="378" end="37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043608" y="836613"/>
            <a:ext cx="7705105"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14339" name="Content Placeholder 2"/>
          <p:cNvSpPr>
            <a:spLocks noGrp="1"/>
          </p:cNvSpPr>
          <p:nvPr>
            <p:ph idx="1"/>
          </p:nvPr>
        </p:nvSpPr>
        <p:spPr>
          <a:xfrm>
            <a:off x="1043608" y="1700213"/>
            <a:ext cx="7705105" cy="4392612"/>
          </a:xfrm>
        </p:spPr>
        <p:txBody>
          <a:bodyPr/>
          <a:lstStyle/>
          <a:p>
            <a:pPr algn="r" rtl="1" eaLnBrk="1" hangingPunct="1">
              <a:buFontTx/>
              <a:buChar char="•"/>
            </a:pPr>
            <a:r>
              <a:rPr lang="ar-EG" dirty="0" smtClean="0">
                <a:solidFill>
                  <a:srgbClr val="000000"/>
                </a:solidFill>
                <a:sym typeface="Calibri" pitchFamily="34" charset="0"/>
              </a:rPr>
              <a:t>يعتبر التقييم الشامل نظرة أكثر </a:t>
            </a:r>
            <a:r>
              <a:rPr lang="ar-EG" b="1" dirty="0" smtClean="0">
                <a:solidFill>
                  <a:srgbClr val="000000"/>
                </a:solidFill>
                <a:sym typeface="Calibri" pitchFamily="34" charset="0"/>
              </a:rPr>
              <a:t>تعمقًا</a:t>
            </a:r>
            <a:r>
              <a:rPr lang="ar-EG" dirty="0" smtClean="0">
                <a:solidFill>
                  <a:srgbClr val="000000"/>
                </a:solidFill>
                <a:sym typeface="Calibri" pitchFamily="34" charset="0"/>
              </a:rPr>
              <a:t> لحالة الطفل من التقييم الأولي. </a:t>
            </a:r>
          </a:p>
          <a:p>
            <a:pPr algn="r" rtl="1" eaLnBrk="1" hangingPunct="1">
              <a:buFontTx/>
              <a:buChar char="•"/>
            </a:pPr>
            <a:r>
              <a:rPr lang="ar-EG" dirty="0" smtClean="0">
                <a:solidFill>
                  <a:srgbClr val="000000"/>
                </a:solidFill>
                <a:sym typeface="Calibri" pitchFamily="34" charset="0"/>
              </a:rPr>
              <a:t>عادة ما يكون التقييم </a:t>
            </a:r>
            <a:r>
              <a:rPr lang="ar-EG" b="1" dirty="0" smtClean="0">
                <a:solidFill>
                  <a:srgbClr val="000000"/>
                </a:solidFill>
                <a:sym typeface="Calibri" pitchFamily="34" charset="0"/>
              </a:rPr>
              <a:t>مستمراً</a:t>
            </a:r>
            <a:r>
              <a:rPr lang="ar-EG" dirty="0" smtClean="0">
                <a:solidFill>
                  <a:srgbClr val="000000"/>
                </a:solidFill>
                <a:sym typeface="Calibri" pitchFamily="34" charset="0"/>
              </a:rPr>
              <a:t> ويمكن </a:t>
            </a:r>
            <a:r>
              <a:rPr lang="ar-EG" b="1" dirty="0" smtClean="0">
                <a:solidFill>
                  <a:srgbClr val="000000"/>
                </a:solidFill>
                <a:sym typeface="Calibri" pitchFamily="34" charset="0"/>
              </a:rPr>
              <a:t>تحديثه</a:t>
            </a:r>
            <a:r>
              <a:rPr lang="ar-EG" dirty="0" smtClean="0">
                <a:solidFill>
                  <a:srgbClr val="000000"/>
                </a:solidFill>
                <a:sym typeface="Calibri" pitchFamily="34" charset="0"/>
              </a:rPr>
              <a:t> كجزء من عملية </a:t>
            </a:r>
            <a:r>
              <a:rPr lang="ar-EG" b="1" dirty="0" smtClean="0">
                <a:solidFill>
                  <a:srgbClr val="000000"/>
                </a:solidFill>
                <a:sym typeface="Calibri" pitchFamily="34" charset="0"/>
              </a:rPr>
              <a:t>المراجعة</a:t>
            </a:r>
            <a:r>
              <a:rPr lang="ar-EG" dirty="0" smtClean="0">
                <a:solidFill>
                  <a:srgbClr val="000000"/>
                </a:solidFill>
                <a:sym typeface="Calibri" pitchFamily="34" charset="0"/>
              </a:rPr>
              <a:t>. </a:t>
            </a:r>
          </a:p>
          <a:p>
            <a:pPr algn="r" rtl="1" eaLnBrk="1" hangingPunct="1">
              <a:buFontTx/>
              <a:buChar char="•"/>
            </a:pPr>
            <a:r>
              <a:rPr lang="ar-EG" dirty="0" smtClean="0">
                <a:solidFill>
                  <a:srgbClr val="000000"/>
                </a:solidFill>
                <a:sym typeface="Calibri" pitchFamily="34" charset="0"/>
              </a:rPr>
              <a:t>يتعين وضع </a:t>
            </a:r>
            <a:r>
              <a:rPr lang="ar-EG" b="1" dirty="0" smtClean="0">
                <a:solidFill>
                  <a:srgbClr val="000000"/>
                </a:solidFill>
                <a:sym typeface="Calibri" pitchFamily="34" charset="0"/>
              </a:rPr>
              <a:t>إطار زمني مستهدف لإتمام</a:t>
            </a:r>
            <a:r>
              <a:rPr lang="ar-EG" dirty="0" smtClean="0">
                <a:solidFill>
                  <a:srgbClr val="000000"/>
                </a:solidFill>
                <a:sym typeface="Calibri" pitchFamily="34" charset="0"/>
              </a:rPr>
              <a:t> التقييم الشامل لتجنب </a:t>
            </a:r>
            <a:r>
              <a:rPr lang="ar-EG" dirty="0" smtClean="0">
                <a:solidFill>
                  <a:srgbClr val="000000"/>
                </a:solidFill>
                <a:sym typeface="Calibri" pitchFamily="34" charset="0"/>
              </a:rPr>
              <a:t>"</a:t>
            </a:r>
            <a:r>
              <a:rPr lang="ar-EG" b="1" dirty="0" smtClean="0">
                <a:solidFill>
                  <a:srgbClr val="000000"/>
                </a:solidFill>
                <a:sym typeface="Calibri" pitchFamily="34" charset="0"/>
              </a:rPr>
              <a:t>الانسياق</a:t>
            </a:r>
            <a:r>
              <a:rPr lang="ar-EG" dirty="0" smtClean="0">
                <a:solidFill>
                  <a:srgbClr val="000000"/>
                </a:solidFill>
                <a:sym typeface="Calibri" pitchFamily="34" charset="0"/>
              </a:rPr>
              <a:t>". </a:t>
            </a:r>
          </a:p>
          <a:p>
            <a:pPr algn="r" rtl="1" eaLnBrk="1" hangingPunct="1">
              <a:buFontTx/>
              <a:buChar char="•"/>
            </a:pPr>
            <a:r>
              <a:rPr lang="ar-EG" dirty="0" smtClean="0">
                <a:solidFill>
                  <a:srgbClr val="000000"/>
                </a:solidFill>
                <a:sym typeface="Calibri" pitchFamily="34" charset="0"/>
              </a:rPr>
              <a:t>ينبغي أن تتبع جميع التقييمات </a:t>
            </a:r>
            <a:r>
              <a:rPr lang="ar-EG" b="1" dirty="0" smtClean="0">
                <a:solidFill>
                  <a:srgbClr val="000000"/>
                </a:solidFill>
                <a:sym typeface="Calibri" pitchFamily="34" charset="0"/>
              </a:rPr>
              <a:t>المراحل الأساسية </a:t>
            </a:r>
            <a:r>
              <a:rPr lang="ar-EG" dirty="0" smtClean="0">
                <a:solidFill>
                  <a:srgbClr val="000000"/>
                </a:solidFill>
                <a:sym typeface="Calibri" pitchFamily="34" charset="0"/>
              </a:rPr>
              <a:t>للتأكد من </a:t>
            </a:r>
            <a:r>
              <a:rPr lang="ar-EG" b="1" dirty="0" smtClean="0">
                <a:solidFill>
                  <a:srgbClr val="000000"/>
                </a:solidFill>
                <a:sym typeface="Calibri" pitchFamily="34" charset="0"/>
              </a:rPr>
              <a:t>دقة</a:t>
            </a:r>
            <a:r>
              <a:rPr lang="ar-EG" dirty="0" smtClean="0">
                <a:solidFill>
                  <a:srgbClr val="000000"/>
                </a:solidFill>
                <a:sym typeface="Calibri" pitchFamily="34" charset="0"/>
              </a:rPr>
              <a:t> المعلومات </a:t>
            </a:r>
            <a:r>
              <a:rPr lang="ar-EG" b="1" dirty="0" smtClean="0">
                <a:solidFill>
                  <a:srgbClr val="000000"/>
                </a:solidFill>
                <a:sym typeface="Calibri" pitchFamily="34" charset="0"/>
              </a:rPr>
              <a:t>وحسن استخدامها: </a:t>
            </a:r>
            <a:r>
              <a:rPr lang="ar-EG" dirty="0" smtClean="0">
                <a:solidFill>
                  <a:srgbClr val="000000"/>
                </a:solidFill>
                <a:sym typeface="Calibri" pitchFamily="34" charset="0"/>
              </a:rPr>
              <a:t>1- </a:t>
            </a:r>
            <a:r>
              <a:rPr lang="ar-EG" dirty="0" smtClean="0">
                <a:solidFill>
                  <a:srgbClr val="000000"/>
                </a:solidFill>
                <a:sym typeface="Calibri" pitchFamily="34" charset="0"/>
              </a:rPr>
              <a:t>التخطيط، </a:t>
            </a:r>
            <a:r>
              <a:rPr lang="ar-EG" dirty="0" smtClean="0">
                <a:solidFill>
                  <a:srgbClr val="000000"/>
                </a:solidFill>
                <a:sym typeface="Calibri" pitchFamily="34" charset="0"/>
              </a:rPr>
              <a:t>2- </a:t>
            </a:r>
            <a:r>
              <a:rPr lang="ar-EG" dirty="0" smtClean="0">
                <a:solidFill>
                  <a:srgbClr val="000000"/>
                </a:solidFill>
                <a:sym typeface="Calibri" pitchFamily="34" charset="0"/>
              </a:rPr>
              <a:t>جمع المعلومات، </a:t>
            </a:r>
            <a:r>
              <a:rPr lang="ar-EG" dirty="0" smtClean="0">
                <a:solidFill>
                  <a:srgbClr val="000000"/>
                </a:solidFill>
                <a:sym typeface="Calibri" pitchFamily="34" charset="0"/>
              </a:rPr>
              <a:t>3- </a:t>
            </a:r>
            <a:r>
              <a:rPr lang="ar-EG" dirty="0" smtClean="0">
                <a:solidFill>
                  <a:srgbClr val="000000"/>
                </a:solidFill>
                <a:sym typeface="Calibri" pitchFamily="34" charset="0"/>
              </a:rPr>
              <a:t>التحقق من المعلومات، </a:t>
            </a:r>
            <a:r>
              <a:rPr lang="ar-EG" dirty="0" smtClean="0">
                <a:solidFill>
                  <a:srgbClr val="000000"/>
                </a:solidFill>
                <a:sym typeface="Calibri" pitchFamily="34" charset="0"/>
              </a:rPr>
              <a:t>4- </a:t>
            </a:r>
            <a:r>
              <a:rPr lang="ar-EG" dirty="0" smtClean="0">
                <a:solidFill>
                  <a:srgbClr val="000000"/>
                </a:solidFill>
                <a:sym typeface="Calibri" pitchFamily="34" charset="0"/>
              </a:rPr>
              <a:t>التحليل </a:t>
            </a:r>
          </a:p>
          <a:p>
            <a:pPr algn="r" rtl="1" eaLnBrk="1" hangingPunct="1">
              <a:buFontTx/>
              <a:buChar char="•"/>
            </a:pPr>
            <a:r>
              <a:rPr lang="ar-EG" dirty="0" smtClean="0">
                <a:solidFill>
                  <a:srgbClr val="000000"/>
                </a:solidFill>
                <a:sym typeface="Calibri" pitchFamily="34" charset="0"/>
              </a:rPr>
              <a:t>يجب إيلاء مبدأي </a:t>
            </a:r>
            <a:r>
              <a:rPr lang="ar-EG" b="1" dirty="0" smtClean="0">
                <a:solidFill>
                  <a:srgbClr val="000000"/>
                </a:solidFill>
                <a:sym typeface="Calibri" pitchFamily="34" charset="0"/>
              </a:rPr>
              <a:t>المشاركة</a:t>
            </a:r>
            <a:r>
              <a:rPr lang="ar-EG" dirty="0" smtClean="0">
                <a:solidFill>
                  <a:srgbClr val="000000"/>
                </a:solidFill>
                <a:sym typeface="Calibri" pitchFamily="34" charset="0"/>
              </a:rPr>
              <a:t> و</a:t>
            </a:r>
            <a:r>
              <a:rPr lang="ar-EG" b="1" dirty="0" smtClean="0">
                <a:solidFill>
                  <a:srgbClr val="000000"/>
                </a:solidFill>
                <a:sym typeface="Calibri" pitchFamily="34" charset="0"/>
              </a:rPr>
              <a:t>الخدمات المناسبة ثقافياً</a:t>
            </a:r>
            <a:r>
              <a:rPr lang="ar-EG" dirty="0" smtClean="0">
                <a:solidFill>
                  <a:srgbClr val="000000"/>
                </a:solidFill>
                <a:sym typeface="Calibri" pitchFamily="34" charset="0"/>
              </a:rPr>
              <a:t> أهمية خاصة أثناء التقييم. </a:t>
            </a:r>
          </a:p>
        </p:txBody>
      </p:sp>
    </p:spTree>
    <p:extLst>
      <p:ext uri="{BB962C8B-B14F-4D97-AF65-F5344CB8AC3E}">
        <p14:creationId xmlns:p14="http://schemas.microsoft.com/office/powerpoint/2010/main" val="15067614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153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9431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smtClean="0">
                <a:solidFill>
                  <a:srgbClr val="000000"/>
                </a:solidFill>
                <a:sym typeface="Calibri" pitchFamily="34" charset="0"/>
              </a:rPr>
              <a:t>التمرين 2</a:t>
            </a:r>
          </a:p>
        </p:txBody>
      </p:sp>
      <p:sp>
        <p:nvSpPr>
          <p:cNvPr id="15363" name="Text Placeholder 2"/>
          <p:cNvSpPr>
            <a:spLocks noGrp="1"/>
          </p:cNvSpPr>
          <p:nvPr>
            <p:ph type="body" idx="1"/>
          </p:nvPr>
        </p:nvSpPr>
        <p:spPr/>
        <p:txBody>
          <a:bodyPr/>
          <a:lstStyle/>
          <a:p>
            <a:pPr algn="ctr" rtl="1" eaLnBrk="1" hangingPunct="1"/>
            <a:r>
              <a:rPr lang="ar-EG" sz="4000" b="1" dirty="0" smtClean="0">
                <a:solidFill>
                  <a:srgbClr val="000000"/>
                </a:solidFill>
                <a:sym typeface="Calibri" pitchFamily="34" charset="0"/>
              </a:rPr>
              <a:t>عناصر التقييم</a:t>
            </a:r>
          </a:p>
        </p:txBody>
      </p:sp>
    </p:spTree>
    <p:extLst>
      <p:ext uri="{BB962C8B-B14F-4D97-AF65-F5344CB8AC3E}">
        <p14:creationId xmlns:p14="http://schemas.microsoft.com/office/powerpoint/2010/main" val="13049393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43609" y="836613"/>
            <a:ext cx="7711216" cy="720725"/>
          </a:xfrm>
        </p:spPr>
        <p:txBody>
          <a:bodyPr/>
          <a:lstStyle/>
          <a:p>
            <a:pPr algn="r" rtl="1" eaLnBrk="1" hangingPunct="1">
              <a:buSzPct val="100000"/>
            </a:pPr>
            <a:r>
              <a:rPr lang="ar-EG" b="1" smtClean="0">
                <a:solidFill>
                  <a:schemeClr val="tx1"/>
                </a:solidFill>
                <a:sym typeface="Calibri" pitchFamily="34" charset="0"/>
              </a:rPr>
              <a:t>عناصر التقييم</a:t>
            </a:r>
          </a:p>
        </p:txBody>
      </p:sp>
      <p:sp>
        <p:nvSpPr>
          <p:cNvPr id="16387" name="Content Placeholder 2"/>
          <p:cNvSpPr>
            <a:spLocks noGrp="1"/>
          </p:cNvSpPr>
          <p:nvPr>
            <p:ph idx="1"/>
          </p:nvPr>
        </p:nvSpPr>
        <p:spPr>
          <a:xfrm>
            <a:off x="322883" y="1700213"/>
            <a:ext cx="8425830" cy="4392612"/>
          </a:xfrm>
        </p:spPr>
        <p:txBody>
          <a:bodyPr/>
          <a:lstStyle/>
          <a:p>
            <a:pPr marL="0" indent="0" algn="r" rtl="1" eaLnBrk="1" hangingPunct="1">
              <a:buSzPct val="100000"/>
            </a:pPr>
            <a:r>
              <a:rPr lang="ar-EG" sz="2000" b="1" dirty="0" smtClean="0">
                <a:sym typeface="Calibri" pitchFamily="34" charset="0"/>
              </a:rPr>
              <a:t>احتياجات نمو الطفل</a:t>
            </a:r>
            <a:r>
              <a:rPr lang="ar-EG" sz="2000" dirty="0" smtClean="0">
                <a:sym typeface="Calibri" pitchFamily="34" charset="0"/>
              </a:rPr>
              <a:t> – بما في ذلك تأثيرات إساءة المعاملة ومهارة وقدرة الطفل على حماية نفسه.</a:t>
            </a:r>
          </a:p>
          <a:p>
            <a:pPr marL="0" indent="0" algn="r" rtl="1" eaLnBrk="1" hangingPunct="1">
              <a:buSzPct val="100000"/>
            </a:pPr>
            <a:r>
              <a:rPr lang="ar-EG" sz="2000" dirty="0" smtClean="0">
                <a:sym typeface="Calibri" pitchFamily="34" charset="0"/>
              </a:rPr>
              <a:t> </a:t>
            </a:r>
          </a:p>
          <a:p>
            <a:pPr marL="0" indent="0" algn="r" rtl="1" eaLnBrk="1" hangingPunct="1">
              <a:buSzPct val="100000"/>
            </a:pPr>
            <a:r>
              <a:rPr lang="ar-EG" sz="2000" b="1" dirty="0" smtClean="0">
                <a:sym typeface="Calibri" pitchFamily="34" charset="0"/>
              </a:rPr>
              <a:t>السياق الثقافي الاجتماعي</a:t>
            </a:r>
            <a:r>
              <a:rPr lang="ar-EG" sz="2000" dirty="0" smtClean="0">
                <a:sym typeface="Calibri" pitchFamily="34" charset="0"/>
              </a:rPr>
              <a:t> – بما في ذلك موقف المجتمع من إساءة المعاملة. </a:t>
            </a:r>
          </a:p>
          <a:p>
            <a:pPr marL="0" indent="0" algn="r" rtl="1" eaLnBrk="1" hangingPunct="1">
              <a:buSzPct val="100000"/>
            </a:pPr>
            <a:endParaRPr lang="ar-EG" sz="2000" dirty="0" smtClean="0">
              <a:sym typeface="Calibri" pitchFamily="34" charset="0"/>
            </a:endParaRPr>
          </a:p>
          <a:p>
            <a:pPr marL="0" indent="0" algn="r" rtl="1" eaLnBrk="1" hangingPunct="1">
              <a:buSzPct val="100000"/>
            </a:pPr>
            <a:r>
              <a:rPr lang="ar-EG" sz="2000" b="1" dirty="0" smtClean="0">
                <a:sym typeface="Calibri" pitchFamily="34" charset="0"/>
              </a:rPr>
              <a:t>قدرة الوالدين/مقدمي الرعاية</a:t>
            </a:r>
            <a:r>
              <a:rPr lang="ar-EG" sz="2000" dirty="0" smtClean="0">
                <a:sym typeface="Calibri" pitchFamily="34" charset="0"/>
              </a:rPr>
              <a:t> – القدرة على حماية الطفل والاستجابة لاحتياجاته والطريقة التي تسير بها حياة الأسرة.</a:t>
            </a:r>
          </a:p>
          <a:p>
            <a:pPr marL="0" indent="0" algn="r" rtl="1" eaLnBrk="1" hangingPunct="1">
              <a:buSzPct val="100000"/>
            </a:pPr>
            <a:r>
              <a:rPr lang="ar-EG" sz="2000" b="1" dirty="0" smtClean="0">
                <a:sym typeface="Calibri" pitchFamily="34" charset="0"/>
              </a:rPr>
              <a:t> </a:t>
            </a:r>
          </a:p>
          <a:p>
            <a:pPr marL="0" indent="0" algn="r" rtl="1" eaLnBrk="1" hangingPunct="1">
              <a:buSzPct val="100000"/>
            </a:pPr>
            <a:r>
              <a:rPr lang="ar-EG" sz="2000" b="1" dirty="0" smtClean="0">
                <a:sym typeface="Calibri" pitchFamily="34" charset="0"/>
              </a:rPr>
              <a:t>المجتمع والأسرة الممتدة</a:t>
            </a:r>
            <a:r>
              <a:rPr lang="ar-EG" sz="2000" dirty="0" smtClean="0">
                <a:sym typeface="Calibri" pitchFamily="34" charset="0"/>
              </a:rPr>
              <a:t> – وغيرهم من البالغين القادرين على تقديم المساعدة، والمساعدات المتاحة، وآليات الحماية المجتمعية.</a:t>
            </a:r>
          </a:p>
          <a:p>
            <a:pPr marL="0" indent="0" algn="r" rtl="1" eaLnBrk="1" hangingPunct="1">
              <a:buSzPct val="100000"/>
            </a:pPr>
            <a:endParaRPr lang="ar-EG" sz="2000" dirty="0" smtClean="0">
              <a:sym typeface="Calibri" pitchFamily="34" charset="0"/>
            </a:endParaRPr>
          </a:p>
          <a:p>
            <a:pPr marL="0" indent="0" eaLnBrk="1" hangingPunct="1">
              <a:buSzPct val="100000"/>
            </a:pPr>
            <a:r>
              <a:rPr lang="ar-EG" sz="2000" b="1" dirty="0" smtClean="0">
                <a:sym typeface="Calibri" pitchFamily="34" charset="0"/>
              </a:rPr>
              <a:t>العوامل الاقتصادية </a:t>
            </a:r>
            <a:r>
              <a:rPr lang="ar-EG" sz="2000" dirty="0">
                <a:sym typeface="Calibri" pitchFamily="34" charset="0"/>
              </a:rPr>
              <a:t>–</a:t>
            </a:r>
            <a:r>
              <a:rPr lang="ar-EG" sz="2000" b="1" dirty="0" smtClean="0">
                <a:sym typeface="Calibri" pitchFamily="34" charset="0"/>
              </a:rPr>
              <a:t> </a:t>
            </a:r>
            <a:r>
              <a:rPr lang="ar-EG" sz="2000" dirty="0" smtClean="0">
                <a:sym typeface="Calibri" pitchFamily="34" charset="0"/>
              </a:rPr>
              <a:t>مثل مستوى فقر الأسرة، و الظروف المعيشية</a:t>
            </a:r>
          </a:p>
          <a:p>
            <a:pPr marL="0" indent="0" algn="ctr" rtl="1" eaLnBrk="1" hangingPunct="1">
              <a:spcBef>
                <a:spcPts val="1200"/>
              </a:spcBef>
              <a:buSzPct val="100000"/>
            </a:pPr>
            <a:r>
              <a:rPr lang="ar-EG" sz="2000" dirty="0" smtClean="0">
                <a:sym typeface="Calibri" pitchFamily="34" charset="0"/>
              </a:rPr>
              <a:t>‏المعايير الدنيا: القسم 3</a:t>
            </a:r>
          </a:p>
        </p:txBody>
      </p:sp>
    </p:spTree>
    <p:extLst>
      <p:ext uri="{BB962C8B-B14F-4D97-AF65-F5344CB8AC3E}">
        <p14:creationId xmlns:p14="http://schemas.microsoft.com/office/powerpoint/2010/main" val="31037290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04937" y="836613"/>
            <a:ext cx="8347759" cy="720725"/>
          </a:xfrm>
        </p:spPr>
        <p:txBody>
          <a:bodyPr/>
          <a:lstStyle/>
          <a:p>
            <a:pPr algn="r" rtl="1" eaLnBrk="1" hangingPunct="1">
              <a:buSzPct val="100000"/>
            </a:pPr>
            <a:r>
              <a:rPr lang="ar-EG" b="1" dirty="0" smtClean="0">
                <a:solidFill>
                  <a:schemeClr val="tx1"/>
                </a:solidFill>
                <a:sym typeface="Calibri" pitchFamily="34" charset="0"/>
              </a:rPr>
              <a:t>تقييم ترتيبات المعيشة والرعاية:</a:t>
            </a:r>
            <a:r>
              <a:rPr lang="ar-EG" dirty="0" smtClean="0">
                <a:solidFill>
                  <a:schemeClr val="tx1"/>
                </a:solidFill>
                <a:sym typeface="Calibri" pitchFamily="34" charset="0"/>
              </a:rPr>
              <a:t> </a:t>
            </a:r>
          </a:p>
        </p:txBody>
      </p:sp>
      <p:sp>
        <p:nvSpPr>
          <p:cNvPr id="17411" name="Content Placeholder 2"/>
          <p:cNvSpPr>
            <a:spLocks noGrp="1"/>
          </p:cNvSpPr>
          <p:nvPr>
            <p:ph idx="1"/>
          </p:nvPr>
        </p:nvSpPr>
        <p:spPr>
          <a:xfrm>
            <a:off x="755576" y="1700213"/>
            <a:ext cx="7993137" cy="4392612"/>
          </a:xfrm>
        </p:spPr>
        <p:txBody>
          <a:bodyPr/>
          <a:lstStyle/>
          <a:p>
            <a:pPr algn="r" rtl="1" eaLnBrk="1" hangingPunct="1">
              <a:buFontTx/>
              <a:buChar char="•"/>
            </a:pPr>
            <a:endParaRPr lang="ar-EG" dirty="0" smtClean="0">
              <a:sym typeface="Calibri" pitchFamily="34" charset="0"/>
            </a:endParaRPr>
          </a:p>
          <a:p>
            <a:pPr algn="r" rtl="1" eaLnBrk="1" hangingPunct="1">
              <a:buFontTx/>
              <a:buChar char="•"/>
            </a:pPr>
            <a:r>
              <a:rPr lang="ar-EG" dirty="0" smtClean="0">
                <a:sym typeface="Calibri" pitchFamily="34" charset="0"/>
              </a:rPr>
              <a:t>تقييم </a:t>
            </a:r>
            <a:r>
              <a:rPr lang="ar-EG" b="1" dirty="0" smtClean="0">
                <a:sym typeface="Calibri" pitchFamily="34" charset="0"/>
              </a:rPr>
              <a:t>جميع العلاقات </a:t>
            </a:r>
            <a:r>
              <a:rPr lang="ar-EG" dirty="0" smtClean="0">
                <a:sym typeface="Calibri" pitchFamily="34" charset="0"/>
              </a:rPr>
              <a:t>بين الطفل ووالديه/مقدمي الرعاية وأشقائه وأقاربه/وأصدقائه المقربين.</a:t>
            </a:r>
          </a:p>
          <a:p>
            <a:pPr algn="r" rtl="1" eaLnBrk="1" hangingPunct="1">
              <a:buFontTx/>
              <a:buChar char="•"/>
            </a:pPr>
            <a:r>
              <a:rPr lang="ar-EG" dirty="0" smtClean="0">
                <a:sym typeface="Calibri" pitchFamily="34" charset="0"/>
              </a:rPr>
              <a:t>العلاقات مع أفراد الأسرة التي توجد بها </a:t>
            </a:r>
            <a:r>
              <a:rPr lang="ar-EG" b="1" dirty="0" smtClean="0">
                <a:sym typeface="Calibri" pitchFamily="34" charset="0"/>
              </a:rPr>
              <a:t>تحديات</a:t>
            </a:r>
            <a:r>
              <a:rPr lang="ar-EG" dirty="0" smtClean="0">
                <a:sym typeface="Calibri" pitchFamily="34" charset="0"/>
              </a:rPr>
              <a:t> من شأنها التأثير على حماية ورفاه الطفل.</a:t>
            </a:r>
          </a:p>
          <a:p>
            <a:pPr algn="r" rtl="1" eaLnBrk="1" hangingPunct="1">
              <a:buFontTx/>
              <a:buChar char="•"/>
            </a:pPr>
            <a:r>
              <a:rPr lang="ar-EG" dirty="0" smtClean="0">
                <a:sym typeface="Calibri" pitchFamily="34" charset="0"/>
              </a:rPr>
              <a:t>صحة ورفاه الأقارب إذا كانت تؤثر على الطفل. </a:t>
            </a:r>
          </a:p>
          <a:p>
            <a:pPr algn="r" rtl="1" eaLnBrk="1" hangingPunct="1">
              <a:buFontTx/>
              <a:buChar char="•"/>
            </a:pPr>
            <a:r>
              <a:rPr lang="ar-EG" b="1" dirty="0" smtClean="0">
                <a:sym typeface="Calibri" pitchFamily="34" charset="0"/>
              </a:rPr>
              <a:t>التاريخ الأسري: </a:t>
            </a:r>
            <a:r>
              <a:rPr lang="ar-EG" dirty="0" smtClean="0">
                <a:sym typeface="Calibri" pitchFamily="34" charset="0"/>
              </a:rPr>
              <a:t>تحديد نقاط القوة/الموارد التي يتعين توفيرها </a:t>
            </a:r>
          </a:p>
          <a:p>
            <a:pPr algn="r" rtl="1" eaLnBrk="1" hangingPunct="1">
              <a:buFontTx/>
              <a:buChar char="•"/>
            </a:pPr>
            <a:r>
              <a:rPr lang="ar-EG" b="1" dirty="0" smtClean="0">
                <a:sym typeface="Calibri" pitchFamily="34" charset="0"/>
              </a:rPr>
              <a:t>وصف المنزل</a:t>
            </a:r>
            <a:r>
              <a:rPr lang="ar-EG" dirty="0" smtClean="0">
                <a:sym typeface="Calibri" pitchFamily="34" charset="0"/>
              </a:rPr>
              <a:t>. </a:t>
            </a:r>
          </a:p>
          <a:p>
            <a:pPr algn="r" rtl="1" eaLnBrk="1" hangingPunct="1">
              <a:buFontTx/>
              <a:buChar char="•"/>
            </a:pPr>
            <a:r>
              <a:rPr lang="ar-EG" dirty="0" smtClean="0">
                <a:sym typeface="Calibri" pitchFamily="34" charset="0"/>
              </a:rPr>
              <a:t>ما إذا كان الطفل </a:t>
            </a:r>
            <a:r>
              <a:rPr lang="ar-EG" b="1" dirty="0" smtClean="0">
                <a:sym typeface="Calibri" pitchFamily="34" charset="0"/>
              </a:rPr>
              <a:t>يُعامل بشكل مختلف </a:t>
            </a:r>
            <a:r>
              <a:rPr lang="ar-EG" dirty="0" smtClean="0">
                <a:sym typeface="Calibri" pitchFamily="34" charset="0"/>
              </a:rPr>
              <a:t>عن الأطفال الآخرين في المنزل.</a:t>
            </a:r>
          </a:p>
        </p:txBody>
      </p:sp>
    </p:spTree>
    <p:extLst>
      <p:ext uri="{BB962C8B-B14F-4D97-AF65-F5344CB8AC3E}">
        <p14:creationId xmlns:p14="http://schemas.microsoft.com/office/powerpoint/2010/main" val="19909064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23850" y="692150"/>
            <a:ext cx="8424863" cy="720725"/>
          </a:xfrm>
        </p:spPr>
        <p:txBody>
          <a:bodyPr/>
          <a:lstStyle/>
          <a:p>
            <a:pPr algn="r" rtl="1" eaLnBrk="1" hangingPunct="1">
              <a:buSzPct val="100000"/>
            </a:pPr>
            <a:r>
              <a:rPr lang="ar-EG" b="1" smtClean="0">
                <a:solidFill>
                  <a:srgbClr val="FF0000"/>
                </a:solidFill>
                <a:sym typeface="Calibri" pitchFamily="34" charset="0"/>
              </a:rPr>
              <a:t> </a:t>
            </a:r>
            <a:r>
              <a:rPr lang="ar-EG" b="1" smtClean="0">
                <a:solidFill>
                  <a:srgbClr val="000000"/>
                </a:solidFill>
                <a:sym typeface="Calibri" pitchFamily="34" charset="0"/>
              </a:rPr>
              <a:t>عناصر التقييم الشائعة في حالات الطوارئ</a:t>
            </a:r>
          </a:p>
        </p:txBody>
      </p:sp>
      <p:sp>
        <p:nvSpPr>
          <p:cNvPr id="18435" name="Content Placeholder 2"/>
          <p:cNvSpPr>
            <a:spLocks noGrp="1"/>
          </p:cNvSpPr>
          <p:nvPr>
            <p:ph idx="1"/>
          </p:nvPr>
        </p:nvSpPr>
        <p:spPr>
          <a:xfrm>
            <a:off x="755650" y="1412875"/>
            <a:ext cx="7993063" cy="4392613"/>
          </a:xfrm>
        </p:spPr>
        <p:txBody>
          <a:bodyPr/>
          <a:lstStyle/>
          <a:p>
            <a:pPr algn="r" rtl="1" eaLnBrk="1" hangingPunct="1">
              <a:buFontTx/>
              <a:buChar char="•"/>
            </a:pPr>
            <a:endParaRPr lang="ar-EG" sz="2800" dirty="0" smtClean="0">
              <a:solidFill>
                <a:srgbClr val="000000"/>
              </a:solidFill>
              <a:sym typeface="Calibri" pitchFamily="34" charset="0"/>
            </a:endParaRPr>
          </a:p>
          <a:p>
            <a:pPr algn="r" rtl="1" eaLnBrk="1" hangingPunct="1">
              <a:buFontTx/>
              <a:buChar char="•"/>
            </a:pPr>
            <a:r>
              <a:rPr lang="ar-EG" sz="2800" dirty="0" smtClean="0">
                <a:solidFill>
                  <a:srgbClr val="000000"/>
                </a:solidFill>
                <a:sym typeface="Calibri" pitchFamily="34" charset="0"/>
              </a:rPr>
              <a:t>تسجيل إضافي للأطفال المنفصلين عن ذويهم في حالات الطوارئ</a:t>
            </a:r>
          </a:p>
          <a:p>
            <a:pPr algn="r" rtl="1" eaLnBrk="1" hangingPunct="1">
              <a:buFontTx/>
              <a:buChar char="•"/>
            </a:pPr>
            <a:endParaRPr lang="ar-EG" sz="2800" dirty="0" smtClean="0">
              <a:solidFill>
                <a:srgbClr val="000000"/>
              </a:solidFill>
              <a:sym typeface="Calibri" pitchFamily="34" charset="0"/>
            </a:endParaRPr>
          </a:p>
          <a:p>
            <a:pPr algn="r" rtl="1" eaLnBrk="1" hangingPunct="1">
              <a:buFontTx/>
              <a:buChar char="•"/>
            </a:pPr>
            <a:r>
              <a:rPr lang="ar-EG" sz="2800" dirty="0" smtClean="0">
                <a:solidFill>
                  <a:srgbClr val="000000"/>
                </a:solidFill>
                <a:sym typeface="Calibri" pitchFamily="34" charset="0"/>
              </a:rPr>
              <a:t>الصحة والتغذية وسبل العيش.</a:t>
            </a:r>
          </a:p>
          <a:p>
            <a:pPr algn="r" rtl="1" eaLnBrk="1" hangingPunct="1">
              <a:buFontTx/>
              <a:buChar char="•"/>
            </a:pPr>
            <a:endParaRPr lang="ar-EG" sz="2800" dirty="0" smtClean="0">
              <a:solidFill>
                <a:srgbClr val="000000"/>
              </a:solidFill>
              <a:sym typeface="Calibri" pitchFamily="34" charset="0"/>
            </a:endParaRPr>
          </a:p>
          <a:p>
            <a:pPr algn="r" rtl="1" eaLnBrk="1" hangingPunct="1">
              <a:buFontTx/>
              <a:buChar char="•"/>
            </a:pPr>
            <a:r>
              <a:rPr lang="ar-EG" sz="2800" dirty="0" smtClean="0">
                <a:solidFill>
                  <a:srgbClr val="000000"/>
                </a:solidFill>
                <a:sym typeface="Calibri" pitchFamily="34" charset="0"/>
              </a:rPr>
              <a:t>المياه والصرف الصحي والنظافة الصحية.</a:t>
            </a:r>
          </a:p>
          <a:p>
            <a:pPr algn="r" rtl="1" eaLnBrk="1" hangingPunct="1">
              <a:buFontTx/>
              <a:buChar char="•"/>
            </a:pPr>
            <a:endParaRPr lang="ar-EG" sz="2800" dirty="0" smtClean="0">
              <a:solidFill>
                <a:srgbClr val="000000"/>
              </a:solidFill>
              <a:sym typeface="Calibri" pitchFamily="34" charset="0"/>
            </a:endParaRPr>
          </a:p>
          <a:p>
            <a:pPr algn="r" rtl="1" eaLnBrk="1" hangingPunct="1">
              <a:buFontTx/>
              <a:buChar char="•"/>
            </a:pPr>
            <a:r>
              <a:rPr lang="ar-EG" sz="2800" dirty="0" smtClean="0">
                <a:solidFill>
                  <a:srgbClr val="000000"/>
                </a:solidFill>
                <a:sym typeface="Calibri" pitchFamily="34" charset="0"/>
              </a:rPr>
              <a:t>التعليم والأنشطة اليومية الأخرى.</a:t>
            </a:r>
          </a:p>
          <a:p>
            <a:pPr algn="r" rtl="1" eaLnBrk="1" hangingPunct="1">
              <a:buFontTx/>
              <a:buChar char="•"/>
            </a:pPr>
            <a:endParaRPr lang="ar-EG" sz="2800" dirty="0" smtClean="0">
              <a:solidFill>
                <a:srgbClr val="000000"/>
              </a:solidFill>
              <a:sym typeface="Calibri" pitchFamily="34" charset="0"/>
            </a:endParaRPr>
          </a:p>
          <a:p>
            <a:pPr algn="r" rtl="1" eaLnBrk="1" hangingPunct="1">
              <a:buFontTx/>
              <a:buChar char="•"/>
            </a:pPr>
            <a:endParaRPr lang="ar-EG" sz="2800" dirty="0" smtClean="0">
              <a:solidFill>
                <a:srgbClr val="000000"/>
              </a:solidFill>
              <a:sym typeface="Calibri" pitchFamily="34" charset="0"/>
            </a:endParaRPr>
          </a:p>
        </p:txBody>
      </p:sp>
    </p:spTree>
    <p:extLst>
      <p:ext uri="{BB962C8B-B14F-4D97-AF65-F5344CB8AC3E}">
        <p14:creationId xmlns:p14="http://schemas.microsoft.com/office/powerpoint/2010/main" val="11490017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043608" y="836613"/>
            <a:ext cx="7705105"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19459" name="Content Placeholder 2"/>
          <p:cNvSpPr>
            <a:spLocks noGrp="1"/>
          </p:cNvSpPr>
          <p:nvPr>
            <p:ph idx="1"/>
          </p:nvPr>
        </p:nvSpPr>
        <p:spPr>
          <a:xfrm>
            <a:off x="1043608" y="1700213"/>
            <a:ext cx="7705105" cy="4392612"/>
          </a:xfrm>
        </p:spPr>
        <p:txBody>
          <a:bodyPr/>
          <a:lstStyle/>
          <a:p>
            <a:pPr marL="0" indent="0" algn="r" rtl="1" eaLnBrk="1" hangingPunct="1">
              <a:buSzPct val="100000"/>
            </a:pPr>
            <a:r>
              <a:rPr lang="ar-EG" dirty="0" smtClean="0">
                <a:solidFill>
                  <a:srgbClr val="000000"/>
                </a:solidFill>
                <a:sym typeface="Calibri" pitchFamily="34" charset="0"/>
              </a:rPr>
              <a:t>يتعين أن تكون عناصر التقييم مناسبة محلياً ومستوفية لمعايير الأهلية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المعمول </a:t>
            </a:r>
            <a:r>
              <a:rPr lang="ar-EG" dirty="0" smtClean="0">
                <a:solidFill>
                  <a:srgbClr val="000000"/>
                </a:solidFill>
                <a:sym typeface="Calibri" pitchFamily="34" charset="0"/>
              </a:rPr>
              <a:t>بها. </a:t>
            </a:r>
          </a:p>
          <a:p>
            <a:pPr marL="0" indent="0" algn="r" rtl="1" eaLnBrk="1" hangingPunct="1">
              <a:buSzPct val="100000"/>
            </a:pPr>
            <a:endParaRPr lang="ar-EG" dirty="0" smtClean="0">
              <a:solidFill>
                <a:srgbClr val="000000"/>
              </a:solidFill>
              <a:sym typeface="Calibri" pitchFamily="34" charset="0"/>
            </a:endParaRPr>
          </a:p>
          <a:p>
            <a:pPr marL="0" indent="0" algn="r" rtl="1" eaLnBrk="1" hangingPunct="1">
              <a:buSzPct val="100000"/>
            </a:pPr>
            <a:r>
              <a:rPr lang="ar-EG" dirty="0" smtClean="0">
                <a:solidFill>
                  <a:srgbClr val="000000"/>
                </a:solidFill>
                <a:sym typeface="Calibri" pitchFamily="34" charset="0"/>
              </a:rPr>
              <a:t>قد تشتمل هذه العناصر على: احتياجات نمو الأطفال والسياق الاجتماعي والثقافي وقدرة الآباء/مقدمي الرعاية ودور المجتمع والأسرة الممتدة. </a:t>
            </a:r>
          </a:p>
          <a:p>
            <a:pPr marL="0" indent="0" algn="r" rtl="1" eaLnBrk="1" hangingPunct="1">
              <a:buSzPct val="100000"/>
            </a:pPr>
            <a:endParaRPr lang="ar-EG" dirty="0" smtClean="0">
              <a:solidFill>
                <a:srgbClr val="000000"/>
              </a:solidFill>
              <a:sym typeface="Calibri" pitchFamily="34" charset="0"/>
            </a:endParaRPr>
          </a:p>
          <a:p>
            <a:pPr marL="0" indent="0" algn="r" rtl="1" eaLnBrk="1" hangingPunct="1">
              <a:buSzPct val="100000"/>
            </a:pPr>
            <a:r>
              <a:rPr lang="ar-EG" dirty="0" smtClean="0">
                <a:solidFill>
                  <a:srgbClr val="000000"/>
                </a:solidFill>
                <a:sym typeface="Calibri" pitchFamily="34" charset="0"/>
              </a:rPr>
              <a:t>قد تكون هناك حاجة إلى تغطية عناصر إضافية في حالات الطوارئ.</a:t>
            </a:r>
          </a:p>
          <a:p>
            <a:pPr marL="0" indent="0" algn="r" rtl="1" eaLnBrk="1" hangingPunct="1">
              <a:buSzPct val="100000"/>
            </a:pPr>
            <a:endParaRPr lang="ar-EG" dirty="0" smtClean="0">
              <a:solidFill>
                <a:srgbClr val="000000"/>
              </a:solidFill>
              <a:sym typeface="Calibri" pitchFamily="34" charset="0"/>
            </a:endParaRPr>
          </a:p>
          <a:p>
            <a:pPr marL="0" indent="0" algn="r" rtl="1" eaLnBrk="1" hangingPunct="1">
              <a:buSzPct val="100000"/>
            </a:pPr>
            <a:r>
              <a:rPr lang="ar-EG" dirty="0" smtClean="0">
                <a:solidFill>
                  <a:srgbClr val="000000"/>
                </a:solidFill>
                <a:sym typeface="Calibri" pitchFamily="34" charset="0"/>
              </a:rPr>
              <a:t>يجب أن تكون التقييمات قائمة على الاحتياجات وليس على الخدمات.</a:t>
            </a:r>
          </a:p>
        </p:txBody>
      </p:sp>
    </p:spTree>
    <p:extLst>
      <p:ext uri="{BB962C8B-B14F-4D97-AF65-F5344CB8AC3E}">
        <p14:creationId xmlns:p14="http://schemas.microsoft.com/office/powerpoint/2010/main" val="1346033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31"/>
          <p:cNvSpPr>
            <a:spLocks noChangeArrowheads="1"/>
          </p:cNvSpPr>
          <p:nvPr/>
        </p:nvSpPr>
        <p:spPr bwMode="auto">
          <a:xfrm flipH="1">
            <a:off x="103188" y="2795588"/>
            <a:ext cx="3351213" cy="1106487"/>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3-</a:t>
            </a:r>
            <a:r>
              <a:rPr lang="ar-EG" sz="2000" dirty="0" smtClean="0">
                <a:latin typeface="Arial" pitchFamily="34" charset="0"/>
                <a:ea typeface="MS PGothic" pitchFamily="34" charset="-128"/>
                <a:sym typeface="Calibri" pitchFamily="34" charset="0"/>
              </a:rPr>
              <a:t> </a:t>
            </a:r>
            <a:r>
              <a:rPr lang="ar-EG" sz="2000" dirty="0" smtClean="0">
                <a:latin typeface="Arial" pitchFamily="34" charset="0"/>
                <a:ea typeface="MS PGothic" pitchFamily="34" charset="-128"/>
                <a:sym typeface="Calibri" pitchFamily="34" charset="0"/>
              </a:rPr>
              <a:t>وضع </a:t>
            </a:r>
            <a:r>
              <a:rPr lang="ar-EG" sz="2000" b="1" dirty="0" smtClean="0">
                <a:latin typeface="Arial" pitchFamily="34" charset="0"/>
                <a:ea typeface="MS PGothic" pitchFamily="34" charset="-128"/>
                <a:sym typeface="Calibri" pitchFamily="34" charset="0"/>
              </a:rPr>
              <a:t>خطة حالة</a:t>
            </a:r>
            <a:r>
              <a:rPr lang="ar-EG" sz="2000" dirty="0" smtClean="0">
                <a:latin typeface="Arial" pitchFamily="34" charset="0"/>
                <a:ea typeface="MS PGothic" pitchFamily="34" charset="-128"/>
                <a:sym typeface="Calibri" pitchFamily="34" charset="0"/>
              </a:rPr>
              <a:t> فردية لكل طفل. </a:t>
            </a:r>
            <a:endParaRPr lang="ar-EG" sz="2000" dirty="0">
              <a:latin typeface="Arial" pitchFamily="34" charset="0"/>
              <a:ea typeface="MS PGothic" pitchFamily="34" charset="-128"/>
              <a:sym typeface="Calibri" pitchFamily="34" charset="0"/>
            </a:endParaRPr>
          </a:p>
        </p:txBody>
      </p:sp>
      <p:sp>
        <p:nvSpPr>
          <p:cNvPr id="3075" name="AutoShape 29"/>
          <p:cNvSpPr>
            <a:spLocks noChangeArrowheads="1"/>
          </p:cNvSpPr>
          <p:nvPr/>
        </p:nvSpPr>
        <p:spPr bwMode="auto">
          <a:xfrm flipH="1">
            <a:off x="103188" y="4578350"/>
            <a:ext cx="3554413" cy="1387475"/>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4- </a:t>
            </a:r>
            <a:r>
              <a:rPr lang="ar-EG" sz="2000" b="1" dirty="0" smtClean="0">
                <a:latin typeface="Arial" pitchFamily="34" charset="0"/>
                <a:ea typeface="MS PGothic" pitchFamily="34" charset="-128"/>
                <a:sym typeface="Calibri" pitchFamily="34" charset="0"/>
              </a:rPr>
              <a:t>تنفيذ خطة الحالة</a:t>
            </a:r>
            <a:r>
              <a:rPr lang="ar-EG" sz="2000" dirty="0" smtClean="0">
                <a:latin typeface="Arial" pitchFamily="34" charset="0"/>
                <a:ea typeface="MS PGothic" pitchFamily="34" charset="-128"/>
                <a:sym typeface="Calibri" pitchFamily="34" charset="0"/>
              </a:rPr>
              <a:t>، بما في ذلك خدمات الدعم المباشر والإحالة. </a:t>
            </a:r>
            <a:endParaRPr lang="ar-EG" sz="2000" dirty="0">
              <a:latin typeface="Arial" pitchFamily="34" charset="0"/>
              <a:ea typeface="MS PGothic" pitchFamily="34" charset="-128"/>
              <a:sym typeface="Calibri" pitchFamily="34" charset="0"/>
            </a:endParaRPr>
          </a:p>
        </p:txBody>
      </p:sp>
      <p:sp>
        <p:nvSpPr>
          <p:cNvPr id="3076" name="AutoShape 32"/>
          <p:cNvSpPr>
            <a:spLocks noChangeArrowheads="1"/>
          </p:cNvSpPr>
          <p:nvPr/>
        </p:nvSpPr>
        <p:spPr bwMode="auto">
          <a:xfrm flipH="1">
            <a:off x="5424488" y="4989513"/>
            <a:ext cx="3552825" cy="976312"/>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5- </a:t>
            </a:r>
            <a:r>
              <a:rPr lang="ar-EG" sz="2000" b="1" dirty="0" smtClean="0">
                <a:latin typeface="Arial" pitchFamily="34" charset="0"/>
                <a:ea typeface="MS PGothic" pitchFamily="34" charset="-128"/>
                <a:sym typeface="Calibri" pitchFamily="34" charset="0"/>
              </a:rPr>
              <a:t>المتابعة و المراجعة.</a:t>
            </a:r>
            <a:endParaRPr lang="ar-EG" sz="2000" b="1" dirty="0">
              <a:latin typeface="Arial" pitchFamily="34" charset="0"/>
              <a:ea typeface="MS PGothic" pitchFamily="34" charset="-128"/>
              <a:sym typeface="Calibri" pitchFamily="34" charset="0"/>
            </a:endParaRPr>
          </a:p>
        </p:txBody>
      </p:sp>
      <p:sp>
        <p:nvSpPr>
          <p:cNvPr id="3077" name="AutoShape 33"/>
          <p:cNvSpPr>
            <a:spLocks noChangeArrowheads="1"/>
          </p:cNvSpPr>
          <p:nvPr/>
        </p:nvSpPr>
        <p:spPr bwMode="auto">
          <a:xfrm flipH="1">
            <a:off x="6400801" y="3343275"/>
            <a:ext cx="1889125" cy="793750"/>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6- </a:t>
            </a:r>
            <a:r>
              <a:rPr lang="ar-EG" sz="2000" b="1" dirty="0" smtClean="0">
                <a:latin typeface="Arial" pitchFamily="34" charset="0"/>
                <a:ea typeface="MS PGothic" pitchFamily="34" charset="-128"/>
                <a:sym typeface="Calibri" pitchFamily="34" charset="0"/>
              </a:rPr>
              <a:t>إغلاق الحالة. </a:t>
            </a:r>
            <a:endParaRPr lang="ar-EG" sz="2000" b="1" dirty="0">
              <a:latin typeface="Arial" pitchFamily="34" charset="0"/>
              <a:ea typeface="MS PGothic" pitchFamily="34" charset="-128"/>
              <a:sym typeface="Calibri" pitchFamily="34" charset="0"/>
            </a:endParaRPr>
          </a:p>
        </p:txBody>
      </p:sp>
      <p:sp>
        <p:nvSpPr>
          <p:cNvPr id="3078" name="AutoShape 28"/>
          <p:cNvSpPr>
            <a:spLocks noChangeArrowheads="1"/>
          </p:cNvSpPr>
          <p:nvPr/>
        </p:nvSpPr>
        <p:spPr bwMode="auto">
          <a:xfrm flipH="1">
            <a:off x="103188" y="830263"/>
            <a:ext cx="3554413" cy="1389062"/>
          </a:xfrm>
          <a:prstGeom prst="roundRect">
            <a:avLst>
              <a:gd name="adj" fmla="val 16667"/>
            </a:avLst>
          </a:prstGeom>
          <a:solidFill>
            <a:srgbClr val="FFFFFF"/>
          </a:solidFill>
          <a:ln w="38100">
            <a:solidFill>
              <a:srgbClr val="FF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2- </a:t>
            </a:r>
            <a:r>
              <a:rPr lang="ar-EG" sz="2000" b="1" dirty="0" smtClean="0">
                <a:latin typeface="Arial" pitchFamily="34" charset="0"/>
                <a:ea typeface="MS PGothic" pitchFamily="34" charset="-128"/>
                <a:sym typeface="Calibri" pitchFamily="34" charset="0"/>
              </a:rPr>
              <a:t>تقييم </a:t>
            </a:r>
            <a:r>
              <a:rPr lang="ar-EG" sz="2000" dirty="0" smtClean="0">
                <a:latin typeface="Arial" pitchFamily="34" charset="0"/>
                <a:ea typeface="MS PGothic" pitchFamily="34" charset="-128"/>
                <a:sym typeface="Calibri" pitchFamily="34" charset="0"/>
              </a:rPr>
              <a:t>الاحتياجات الفردية للأطفال والأسر. </a:t>
            </a:r>
            <a:endParaRPr lang="ar-EG" sz="2000" dirty="0">
              <a:latin typeface="Arial" pitchFamily="34" charset="0"/>
              <a:ea typeface="MS PGothic" pitchFamily="34" charset="-128"/>
              <a:sym typeface="Calibri" pitchFamily="34" charset="0"/>
            </a:endParaRPr>
          </a:p>
        </p:txBody>
      </p:sp>
      <p:cxnSp>
        <p:nvCxnSpPr>
          <p:cNvPr id="3079" name="AutoShape 34"/>
          <p:cNvCxnSpPr>
            <a:cxnSpLocks noChangeShapeType="1"/>
          </p:cNvCxnSpPr>
          <p:nvPr/>
        </p:nvCxnSpPr>
        <p:spPr bwMode="auto">
          <a:xfrm flipH="1">
            <a:off x="38528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0" name="AutoShape 35"/>
          <p:cNvCxnSpPr>
            <a:cxnSpLocks noChangeShapeType="1"/>
          </p:cNvCxnSpPr>
          <p:nvPr/>
        </p:nvCxnSpPr>
        <p:spPr bwMode="auto">
          <a:xfrm flipH="1" flipV="1">
            <a:off x="3883026"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3081" name="AutoShape 36"/>
          <p:cNvCxnSpPr>
            <a:cxnSpLocks noChangeShapeType="1"/>
          </p:cNvCxnSpPr>
          <p:nvPr/>
        </p:nvCxnSpPr>
        <p:spPr bwMode="auto">
          <a:xfrm flipH="1">
            <a:off x="1879601"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2" name="AutoShape 37"/>
          <p:cNvCxnSpPr>
            <a:cxnSpLocks noChangeShapeType="1"/>
          </p:cNvCxnSpPr>
          <p:nvPr/>
        </p:nvCxnSpPr>
        <p:spPr bwMode="auto">
          <a:xfrm flipH="1">
            <a:off x="1849438"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3" name="AutoShape 38"/>
          <p:cNvCxnSpPr>
            <a:cxnSpLocks noChangeShapeType="1"/>
          </p:cNvCxnSpPr>
          <p:nvPr/>
        </p:nvCxnSpPr>
        <p:spPr bwMode="auto">
          <a:xfrm>
            <a:off x="37830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4" name="AutoShape 40"/>
          <p:cNvCxnSpPr>
            <a:cxnSpLocks noChangeShapeType="1"/>
          </p:cNvCxnSpPr>
          <p:nvPr/>
        </p:nvCxnSpPr>
        <p:spPr bwMode="auto">
          <a:xfrm flipH="1" flipV="1">
            <a:off x="7332663"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085" name="AutoShape 27"/>
          <p:cNvSpPr>
            <a:spLocks noChangeArrowheads="1"/>
          </p:cNvSpPr>
          <p:nvPr/>
        </p:nvSpPr>
        <p:spPr bwMode="auto">
          <a:xfrm flipH="1">
            <a:off x="5437188" y="815975"/>
            <a:ext cx="3552825" cy="1800225"/>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1- </a:t>
            </a:r>
            <a:r>
              <a:rPr lang="ar-EG" sz="2000" b="1" dirty="0" smtClean="0">
                <a:latin typeface="Arial" pitchFamily="34" charset="0"/>
                <a:ea typeface="MS PGothic" pitchFamily="34" charset="-128"/>
                <a:sym typeface="Calibri" pitchFamily="34" charset="0"/>
              </a:rPr>
              <a:t>تحديد هوية وتسجيل</a:t>
            </a:r>
            <a:r>
              <a:rPr lang="ar-EG" sz="2000" dirty="0" smtClean="0">
                <a:latin typeface="Arial" pitchFamily="34" charset="0"/>
                <a:ea typeface="MS PGothic" pitchFamily="34" charset="-128"/>
                <a:sym typeface="Calibri" pitchFamily="34" charset="0"/>
              </a:rPr>
              <a:t> الأطفال المعرضين للخطر، بما في ذلك زيادة الوعي لدى المجتمعات المحلية المتضررة.</a:t>
            </a:r>
            <a:endParaRPr lang="ar-EG" sz="2000" dirty="0">
              <a:latin typeface="Arial" pitchFamily="34" charset="0"/>
              <a:ea typeface="MS PGothic" pitchFamily="34" charset="-128"/>
              <a:sym typeface="Calibri" pitchFamily="34" charset="0"/>
            </a:endParaRPr>
          </a:p>
        </p:txBody>
      </p:sp>
      <p:sp>
        <p:nvSpPr>
          <p:cNvPr id="3086" name="Rectangle 3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l" rtl="0">
              <a:defRPr/>
            </a:pPr>
            <a:endParaRPr lang="ar-EG">
              <a:latin typeface="Arial" charset="0"/>
              <a:ea typeface="ＭＳ Ｐゴシック" charset="0"/>
              <a:cs typeface="+mn-cs"/>
            </a:endParaRPr>
          </a:p>
        </p:txBody>
      </p:sp>
      <p:sp>
        <p:nvSpPr>
          <p:cNvPr id="3087" name="Rectangle 40"/>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l" rtl="0" eaLnBrk="0" hangingPunct="0">
              <a:defRPr/>
            </a:pPr>
            <a:endParaRPr lang="ar-EG">
              <a:latin typeface="Arial" charset="0"/>
              <a:ea typeface="ＭＳ Ｐゴシック" charset="0"/>
              <a:cs typeface="+mn-cs"/>
            </a:endParaRPr>
          </a:p>
        </p:txBody>
      </p:sp>
    </p:spTree>
    <p:extLst>
      <p:ext uri="{BB962C8B-B14F-4D97-AF65-F5344CB8AC3E}">
        <p14:creationId xmlns:p14="http://schemas.microsoft.com/office/powerpoint/2010/main" val="10969832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2150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9843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dirty="0" smtClean="0">
                <a:solidFill>
                  <a:srgbClr val="000000"/>
                </a:solidFill>
                <a:sym typeface="Calibri" pitchFamily="34" charset="0"/>
              </a:rPr>
              <a:t>الجلسة </a:t>
            </a:r>
            <a:r>
              <a:rPr lang="ar-EG" cap="none" dirty="0" smtClean="0">
                <a:solidFill>
                  <a:srgbClr val="000000"/>
                </a:solidFill>
                <a:sym typeface="Calibri" pitchFamily="34" charset="0"/>
              </a:rPr>
              <a:t>3</a:t>
            </a:r>
            <a:endParaRPr lang="ar-EG" cap="none" dirty="0" smtClean="0">
              <a:solidFill>
                <a:srgbClr val="000000"/>
              </a:solidFill>
              <a:sym typeface="Calibri" pitchFamily="34" charset="0"/>
            </a:endParaRPr>
          </a:p>
        </p:txBody>
      </p:sp>
      <p:sp>
        <p:nvSpPr>
          <p:cNvPr id="20483" name="Text Placeholder 2"/>
          <p:cNvSpPr>
            <a:spLocks noGrp="1"/>
          </p:cNvSpPr>
          <p:nvPr>
            <p:ph type="body" idx="1"/>
          </p:nvPr>
        </p:nvSpPr>
        <p:spPr/>
        <p:txBody>
          <a:bodyPr/>
          <a:lstStyle/>
          <a:p>
            <a:pPr algn="ctr" rtl="1" eaLnBrk="1" hangingPunct="1"/>
            <a:r>
              <a:rPr lang="ar-EG" sz="3600" b="1" dirty="0" smtClean="0">
                <a:solidFill>
                  <a:srgbClr val="000000"/>
                </a:solidFill>
                <a:sym typeface="Calibri" pitchFamily="34" charset="0"/>
              </a:rPr>
              <a:t>التقييم القائم على مواطن </a:t>
            </a:r>
            <a:r>
              <a:rPr lang="ar-EG" sz="3600" b="1" dirty="0" smtClean="0">
                <a:solidFill>
                  <a:srgbClr val="000000"/>
                </a:solidFill>
                <a:sym typeface="Calibri" pitchFamily="34" charset="0"/>
              </a:rPr>
              <a:t>القوة</a:t>
            </a:r>
          </a:p>
          <a:p>
            <a:pPr algn="ctr" rtl="1" eaLnBrk="1" hangingPunct="1"/>
            <a:endParaRPr lang="ar-EG" sz="3600" b="1" dirty="0" smtClean="0">
              <a:solidFill>
                <a:srgbClr val="000000"/>
              </a:solidFill>
              <a:sym typeface="Calibri" pitchFamily="34" charset="0"/>
            </a:endParaRPr>
          </a:p>
        </p:txBody>
      </p:sp>
    </p:spTree>
    <p:extLst>
      <p:ext uri="{BB962C8B-B14F-4D97-AF65-F5344CB8AC3E}">
        <p14:creationId xmlns:p14="http://schemas.microsoft.com/office/powerpoint/2010/main" val="11357494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43609" y="836613"/>
            <a:ext cx="7711766" cy="720725"/>
          </a:xfrm>
        </p:spPr>
        <p:txBody>
          <a:bodyPr/>
          <a:lstStyle/>
          <a:p>
            <a:pPr algn="r" rtl="1" eaLnBrk="1" hangingPunct="1">
              <a:buSzPct val="100000"/>
            </a:pPr>
            <a:r>
              <a:rPr lang="ar-EG" b="1" smtClean="0">
                <a:solidFill>
                  <a:srgbClr val="000000"/>
                </a:solidFill>
                <a:sym typeface="Calibri" pitchFamily="34" charset="0"/>
              </a:rPr>
              <a:t>أمثلة على مواطن القوة</a:t>
            </a:r>
          </a:p>
        </p:txBody>
      </p:sp>
      <p:sp>
        <p:nvSpPr>
          <p:cNvPr id="7171" name="Content Placeholder 2"/>
          <p:cNvSpPr>
            <a:spLocks noGrp="1"/>
          </p:cNvSpPr>
          <p:nvPr>
            <p:ph idx="1"/>
          </p:nvPr>
        </p:nvSpPr>
        <p:spPr>
          <a:xfrm>
            <a:off x="251446" y="1700213"/>
            <a:ext cx="8497267" cy="4392612"/>
          </a:xfrm>
        </p:spPr>
        <p:txBody>
          <a:bodyPr/>
          <a:lstStyle/>
          <a:p>
            <a:pPr algn="r" rtl="1" eaLnBrk="1" hangingPunct="1">
              <a:buFontTx/>
              <a:buChar char="•"/>
            </a:pPr>
            <a:r>
              <a:rPr lang="ar-EG" dirty="0" smtClean="0">
                <a:solidFill>
                  <a:srgbClr val="000000"/>
                </a:solidFill>
                <a:sym typeface="Calibri" pitchFamily="34" charset="0"/>
              </a:rPr>
              <a:t>وحدة الأسرة والتزامها واستعدادها لرعاية الأطفال</a:t>
            </a:r>
          </a:p>
          <a:p>
            <a:pPr algn="r" rtl="1" eaLnBrk="1" hangingPunct="1">
              <a:buFontTx/>
              <a:buChar char="•"/>
            </a:pPr>
            <a:r>
              <a:rPr lang="ar-EG" dirty="0" smtClean="0">
                <a:solidFill>
                  <a:srgbClr val="000000"/>
                </a:solidFill>
                <a:sym typeface="Calibri" pitchFamily="34" charset="0"/>
              </a:rPr>
              <a:t>شبكات الأسرة والمجتمع/ تكاملهم</a:t>
            </a:r>
          </a:p>
          <a:p>
            <a:pPr algn="r" rtl="1" eaLnBrk="1" hangingPunct="1">
              <a:buFontTx/>
              <a:buChar char="•"/>
            </a:pPr>
            <a:endParaRPr lang="ar-EG" sz="1800"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الموقع الجغرافي (الوصول إلى الخدمات)</a:t>
            </a:r>
          </a:p>
          <a:p>
            <a:pPr algn="r" rtl="1" eaLnBrk="1" hangingPunct="1">
              <a:buFontTx/>
              <a:buChar char="•"/>
            </a:pPr>
            <a:r>
              <a:rPr lang="ar-EG" dirty="0" smtClean="0">
                <a:solidFill>
                  <a:srgbClr val="000000"/>
                </a:solidFill>
                <a:sym typeface="Calibri" pitchFamily="34" charset="0"/>
              </a:rPr>
              <a:t>الوعي بالقضايا والخدمات</a:t>
            </a:r>
          </a:p>
          <a:p>
            <a:pPr algn="r" rtl="1" eaLnBrk="1" hangingPunct="1">
              <a:buFontTx/>
              <a:buChar char="•"/>
            </a:pPr>
            <a:r>
              <a:rPr lang="ar-EG" dirty="0" smtClean="0">
                <a:solidFill>
                  <a:srgbClr val="000000"/>
                </a:solidFill>
                <a:sym typeface="Calibri" pitchFamily="34" charset="0"/>
              </a:rPr>
              <a:t>الموارد المالية</a:t>
            </a:r>
          </a:p>
          <a:p>
            <a:pPr algn="r" rtl="1" eaLnBrk="1" hangingPunct="1">
              <a:buFontTx/>
              <a:buChar char="•"/>
            </a:pPr>
            <a:endParaRPr lang="ar-EG" sz="1800"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الدين/القيم الروحية</a:t>
            </a:r>
          </a:p>
          <a:p>
            <a:pPr algn="r" rtl="1" eaLnBrk="1" hangingPunct="1">
              <a:buFontTx/>
              <a:buChar char="•"/>
            </a:pPr>
            <a:r>
              <a:rPr lang="ar-EG" dirty="0" smtClean="0">
                <a:solidFill>
                  <a:srgbClr val="000000"/>
                </a:solidFill>
                <a:sym typeface="Calibri" pitchFamily="34" charset="0"/>
              </a:rPr>
              <a:t>الرعاية الذاتية والنضج</a:t>
            </a:r>
          </a:p>
          <a:p>
            <a:pPr algn="r" rtl="1" eaLnBrk="1" hangingPunct="1">
              <a:buFontTx/>
              <a:buChar char="•"/>
            </a:pPr>
            <a:r>
              <a:rPr lang="ar-EG" dirty="0" smtClean="0">
                <a:solidFill>
                  <a:srgbClr val="000000"/>
                </a:solidFill>
                <a:sym typeface="Calibri" pitchFamily="34" charset="0"/>
              </a:rPr>
              <a:t>الاستعداد لطلب المساعدة/المشاركة في إدارة الحالات</a:t>
            </a:r>
          </a:p>
        </p:txBody>
      </p:sp>
    </p:spTree>
    <p:extLst>
      <p:ext uri="{BB962C8B-B14F-4D97-AF65-F5344CB8AC3E}">
        <p14:creationId xmlns:p14="http://schemas.microsoft.com/office/powerpoint/2010/main" val="13092585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5400" y="836613"/>
            <a:ext cx="8723313"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21507" name="Content Placeholder 2"/>
          <p:cNvSpPr>
            <a:spLocks noGrp="1"/>
          </p:cNvSpPr>
          <p:nvPr>
            <p:ph idx="1"/>
          </p:nvPr>
        </p:nvSpPr>
        <p:spPr>
          <a:xfrm>
            <a:off x="1043608" y="1700213"/>
            <a:ext cx="7705105" cy="4392612"/>
          </a:xfrm>
        </p:spPr>
        <p:txBody>
          <a:bodyPr/>
          <a:lstStyle/>
          <a:p>
            <a:pPr algn="r" rtl="1" eaLnBrk="1" hangingPunct="1">
              <a:buFontTx/>
              <a:buChar char="•"/>
            </a:pPr>
            <a:r>
              <a:rPr lang="ar-EG" b="1" dirty="0" smtClean="0">
                <a:sym typeface="Calibri" pitchFamily="34" charset="0"/>
              </a:rPr>
              <a:t>لا تشجع </a:t>
            </a:r>
            <a:r>
              <a:rPr lang="ar-EG" dirty="0" smtClean="0">
                <a:sym typeface="Calibri" pitchFamily="34" charset="0"/>
              </a:rPr>
              <a:t>ممارسات الوصم أو التمييز (على سبيل المثال، </a:t>
            </a:r>
            <a:r>
              <a:rPr lang="ar-EG" b="1" dirty="0" smtClean="0">
                <a:sym typeface="Calibri" pitchFamily="34" charset="0"/>
              </a:rPr>
              <a:t>التصنيف</a:t>
            </a:r>
            <a:r>
              <a:rPr lang="ar-EG" dirty="0" smtClean="0">
                <a:sym typeface="Calibri" pitchFamily="34" charset="0"/>
              </a:rPr>
              <a:t>)</a:t>
            </a:r>
          </a:p>
          <a:p>
            <a:pPr algn="r" rtl="1" eaLnBrk="1" hangingPunct="1">
              <a:buFontTx/>
              <a:buChar char="•"/>
            </a:pPr>
            <a:r>
              <a:rPr lang="ar-EG" dirty="0" smtClean="0">
                <a:sym typeface="Calibri" pitchFamily="34" charset="0"/>
              </a:rPr>
              <a:t>ركز على </a:t>
            </a:r>
            <a:r>
              <a:rPr lang="ar-EG" b="1" dirty="0" smtClean="0">
                <a:sym typeface="Calibri" pitchFamily="34" charset="0"/>
              </a:rPr>
              <a:t>مرونة</a:t>
            </a:r>
            <a:r>
              <a:rPr lang="ar-EG" dirty="0" smtClean="0">
                <a:sym typeface="Calibri" pitchFamily="34" charset="0"/>
              </a:rPr>
              <a:t> و</a:t>
            </a:r>
            <a:r>
              <a:rPr lang="ar-EG" b="1" dirty="0" smtClean="0">
                <a:sym typeface="Calibri" pitchFamily="34" charset="0"/>
              </a:rPr>
              <a:t>موارد</a:t>
            </a:r>
            <a:r>
              <a:rPr lang="ar-EG" dirty="0" smtClean="0">
                <a:sym typeface="Calibri" pitchFamily="34" charset="0"/>
              </a:rPr>
              <a:t> الطفل والأسرة. </a:t>
            </a:r>
          </a:p>
          <a:p>
            <a:pPr algn="r" rtl="1" eaLnBrk="1" hangingPunct="1">
              <a:buFontTx/>
              <a:buChar char="•"/>
            </a:pPr>
            <a:r>
              <a:rPr lang="ar-EG" dirty="0" smtClean="0">
                <a:sym typeface="Calibri" pitchFamily="34" charset="0"/>
              </a:rPr>
              <a:t>تجنب تقويض </a:t>
            </a:r>
            <a:r>
              <a:rPr lang="ar-EG" b="1" dirty="0" smtClean="0">
                <a:sym typeface="Calibri" pitchFamily="34" charset="0"/>
              </a:rPr>
              <a:t>آليات الحماية الحالية </a:t>
            </a:r>
            <a:r>
              <a:rPr lang="ar-EG" dirty="0" smtClean="0">
                <a:sym typeface="Calibri" pitchFamily="34" charset="0"/>
              </a:rPr>
              <a:t>الخاصة بالأسرة أو المجتمع</a:t>
            </a:r>
          </a:p>
          <a:p>
            <a:pPr algn="r" rtl="1" eaLnBrk="1" hangingPunct="1">
              <a:buFontTx/>
              <a:buChar char="•"/>
            </a:pPr>
            <a:r>
              <a:rPr lang="ar-EG" dirty="0" smtClean="0">
                <a:sym typeface="Calibri" pitchFamily="34" charset="0"/>
              </a:rPr>
              <a:t>تتم الاستجابة لهذه النهج عادة على نحو إيجابي من قِبل الأطفال والأسر: </a:t>
            </a:r>
          </a:p>
          <a:p>
            <a:pPr lvl="1" algn="r" rtl="1" eaLnBrk="1" hangingPunct="1">
              <a:buFontTx/>
              <a:buChar char="•"/>
            </a:pPr>
            <a:r>
              <a:rPr lang="ar-EG" dirty="0" smtClean="0">
                <a:sym typeface="Calibri" pitchFamily="34" charset="0"/>
              </a:rPr>
              <a:t>يتمتع كل شخص بمواطن قوة يمكن دعمها واكتشافها - عدم وجود مواطن قوة معينة لا يُعد فشلاً. </a:t>
            </a:r>
          </a:p>
          <a:p>
            <a:pPr lvl="1" algn="r" rtl="1" eaLnBrk="1" hangingPunct="1">
              <a:buFontTx/>
              <a:buNone/>
            </a:pPr>
            <a:endParaRPr lang="ar-EG" dirty="0" smtClean="0">
              <a:sym typeface="Calibri" pitchFamily="34" charset="0"/>
            </a:endParaRPr>
          </a:p>
          <a:p>
            <a:pPr algn="r" rtl="1" eaLnBrk="1" hangingPunct="1">
              <a:buFont typeface="Wingdings" pitchFamily="2" charset="2"/>
              <a:buChar char="ü"/>
            </a:pPr>
            <a:r>
              <a:rPr lang="ar-EG" dirty="0" smtClean="0">
                <a:sym typeface="Calibri" pitchFamily="34" charset="0"/>
              </a:rPr>
              <a:t>قدم نفسك بصفتك شريكاً/معيناً بدلا من تقديم نفسك على أنك خبير.</a:t>
            </a:r>
          </a:p>
          <a:p>
            <a:pPr algn="r" rtl="1" eaLnBrk="1" hangingPunct="1">
              <a:buFont typeface="Wingdings" pitchFamily="2" charset="2"/>
              <a:buChar char="ü"/>
            </a:pPr>
            <a:r>
              <a:rPr lang="ar-EG" dirty="0" smtClean="0">
                <a:sym typeface="Calibri" pitchFamily="34" charset="0"/>
              </a:rPr>
              <a:t>استمع عن كثب لتاريخ الطفل والأسرة لتحديد مواطن القوة لاستخدامها في حل المشكلات. </a:t>
            </a:r>
          </a:p>
          <a:p>
            <a:pPr algn="r" rtl="1" eaLnBrk="1" hangingPunct="1">
              <a:buFontTx/>
              <a:buChar char="•"/>
            </a:pPr>
            <a:endParaRPr lang="ar-EG" dirty="0" smtClean="0">
              <a:sym typeface="Calibri" pitchFamily="34" charset="0"/>
            </a:endParaRPr>
          </a:p>
        </p:txBody>
      </p:sp>
    </p:spTree>
    <p:extLst>
      <p:ext uri="{BB962C8B-B14F-4D97-AF65-F5344CB8AC3E}">
        <p14:creationId xmlns:p14="http://schemas.microsoft.com/office/powerpoint/2010/main" val="36736208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256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88167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4</a:t>
            </a:r>
            <a:endParaRPr lang="ar-EG" cap="none" dirty="0" smtClean="0">
              <a:solidFill>
                <a:srgbClr val="000000"/>
              </a:solidFill>
              <a:sym typeface="Calibri" pitchFamily="34" charset="0"/>
            </a:endParaRPr>
          </a:p>
        </p:txBody>
      </p:sp>
      <p:sp>
        <p:nvSpPr>
          <p:cNvPr id="23555" name="Text Placeholder 2"/>
          <p:cNvSpPr>
            <a:spLocks noGrp="1"/>
          </p:cNvSpPr>
          <p:nvPr>
            <p:ph type="body" idx="1"/>
          </p:nvPr>
        </p:nvSpPr>
        <p:spPr/>
        <p:txBody>
          <a:bodyPr/>
          <a:lstStyle/>
          <a:p>
            <a:pPr algn="ctr" rtl="1" eaLnBrk="1" hangingPunct="1"/>
            <a:r>
              <a:rPr lang="ar-EG" sz="3600" b="1" dirty="0" smtClean="0">
                <a:solidFill>
                  <a:srgbClr val="000000"/>
                </a:solidFill>
                <a:sym typeface="Calibri" pitchFamily="34" charset="0"/>
              </a:rPr>
              <a:t>مهارات </a:t>
            </a:r>
            <a:r>
              <a:rPr lang="ar-EG" sz="3600" b="1" dirty="0" smtClean="0">
                <a:solidFill>
                  <a:srgbClr val="000000"/>
                </a:solidFill>
                <a:sym typeface="Calibri" pitchFamily="34" charset="0"/>
              </a:rPr>
              <a:t>الملاحظة</a:t>
            </a:r>
          </a:p>
          <a:p>
            <a:pPr algn="ctr" rtl="1" eaLnBrk="1" hangingPunct="1"/>
            <a:endParaRPr lang="ar-EG" sz="3600" b="1" dirty="0" smtClean="0">
              <a:solidFill>
                <a:srgbClr val="000000"/>
              </a:solidFill>
              <a:sym typeface="Calibri" pitchFamily="34" charset="0"/>
            </a:endParaRPr>
          </a:p>
        </p:txBody>
      </p:sp>
    </p:spTree>
    <p:extLst>
      <p:ext uri="{BB962C8B-B14F-4D97-AF65-F5344CB8AC3E}">
        <p14:creationId xmlns:p14="http://schemas.microsoft.com/office/powerpoint/2010/main" val="414381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043608" y="836613"/>
            <a:ext cx="7777163" cy="720725"/>
          </a:xfrm>
        </p:spPr>
        <p:txBody>
          <a:bodyPr/>
          <a:lstStyle/>
          <a:p>
            <a:pPr>
              <a:defRPr/>
            </a:pPr>
            <a:endParaRPr lang="en-GB">
              <a:ea typeface="ＭＳ Ｐゴシック" charset="0"/>
            </a:endParaRPr>
          </a:p>
        </p:txBody>
      </p:sp>
      <p:pic>
        <p:nvPicPr>
          <p:cNvPr id="24579" name="Content Placeholder 3"/>
          <p:cNvPicPr>
            <a:picLocks noGrp="1" noChangeAspect="1"/>
          </p:cNvPicPr>
          <p:nvPr>
            <p:ph idx="1"/>
          </p:nvPr>
        </p:nvPicPr>
        <p:blipFill>
          <a:blip r:embed="rId2"/>
          <a:srcRect/>
          <a:stretch>
            <a:fillRect/>
          </a:stretch>
        </p:blipFill>
        <p:spPr>
          <a:xfrm>
            <a:off x="2647950" y="1700808"/>
            <a:ext cx="6100763" cy="4392612"/>
          </a:xfrm>
        </p:spPr>
      </p:pic>
    </p:spTree>
    <p:extLst>
      <p:ext uri="{BB962C8B-B14F-4D97-AF65-F5344CB8AC3E}">
        <p14:creationId xmlns:p14="http://schemas.microsoft.com/office/powerpoint/2010/main" val="42641576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043608" y="836613"/>
            <a:ext cx="7777163" cy="720725"/>
          </a:xfrm>
        </p:spPr>
        <p:txBody>
          <a:bodyPr/>
          <a:lstStyle/>
          <a:p>
            <a:pPr>
              <a:defRPr/>
            </a:pPr>
            <a:endParaRPr lang="en-GB">
              <a:ea typeface="ＭＳ Ｐゴシック" charset="0"/>
            </a:endParaRPr>
          </a:p>
        </p:txBody>
      </p:sp>
      <p:pic>
        <p:nvPicPr>
          <p:cNvPr id="25603" name="Content Placeholder 5"/>
          <p:cNvPicPr>
            <a:picLocks noGrp="1" noChangeAspect="1"/>
          </p:cNvPicPr>
          <p:nvPr>
            <p:ph idx="1"/>
          </p:nvPr>
        </p:nvPicPr>
        <p:blipFill>
          <a:blip r:embed="rId2"/>
          <a:srcRect/>
          <a:stretch>
            <a:fillRect/>
          </a:stretch>
        </p:blipFill>
        <p:spPr>
          <a:xfrm>
            <a:off x="2647950" y="1700213"/>
            <a:ext cx="6100763" cy="4392612"/>
          </a:xfrm>
        </p:spPr>
      </p:pic>
    </p:spTree>
    <p:extLst>
      <p:ext uri="{BB962C8B-B14F-4D97-AF65-F5344CB8AC3E}">
        <p14:creationId xmlns:p14="http://schemas.microsoft.com/office/powerpoint/2010/main" val="25200197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971550" y="836613"/>
            <a:ext cx="7777163" cy="720725"/>
          </a:xfrm>
        </p:spPr>
        <p:txBody>
          <a:bodyPr/>
          <a:lstStyle/>
          <a:p>
            <a:pPr algn="r" rtl="1" eaLnBrk="1" hangingPunct="1">
              <a:buSzPct val="100000"/>
            </a:pPr>
            <a:r>
              <a:rPr lang="ar-EG" b="1" dirty="0" smtClean="0">
                <a:solidFill>
                  <a:srgbClr val="000000"/>
                </a:solidFill>
                <a:sym typeface="Calibri" pitchFamily="34" charset="0"/>
              </a:rPr>
              <a:t>مهارات التقييم ـــ الملاحظة...</a:t>
            </a:r>
          </a:p>
        </p:txBody>
      </p:sp>
      <p:sp>
        <p:nvSpPr>
          <p:cNvPr id="26627" name="Content Placeholder 2"/>
          <p:cNvSpPr>
            <a:spLocks noGrp="1"/>
          </p:cNvSpPr>
          <p:nvPr>
            <p:ph idx="1"/>
          </p:nvPr>
        </p:nvSpPr>
        <p:spPr>
          <a:xfrm>
            <a:off x="25400" y="1700213"/>
            <a:ext cx="8723313" cy="1584325"/>
          </a:xfrm>
        </p:spPr>
        <p:txBody>
          <a:bodyPr/>
          <a:lstStyle/>
          <a:p>
            <a:pPr algn="r" rtl="1" eaLnBrk="1" hangingPunct="1">
              <a:buSzPct val="100000"/>
            </a:pPr>
            <a:r>
              <a:rPr lang="ar-EG" i="1" dirty="0" smtClean="0">
                <a:solidFill>
                  <a:srgbClr val="000000"/>
                </a:solidFill>
                <a:sym typeface="Calibri" pitchFamily="34" charset="0"/>
              </a:rPr>
              <a:t>‏"نحن لا نرى الأشياء على ما هي عليه، وإنما نراها على ما نحن عليه" أنيس نين</a:t>
            </a:r>
          </a:p>
          <a:p>
            <a:pPr algn="r" rtl="1" eaLnBrk="1" hangingPunct="1">
              <a:buSzPct val="100000"/>
            </a:pPr>
            <a:r>
              <a:rPr lang="ar-EG" b="1" dirty="0" smtClean="0">
                <a:solidFill>
                  <a:srgbClr val="000000"/>
                </a:solidFill>
                <a:sym typeface="Calibri" pitchFamily="34" charset="0"/>
              </a:rPr>
              <a:t> </a:t>
            </a:r>
          </a:p>
          <a:p>
            <a:pPr algn="r" rtl="1" eaLnBrk="1" hangingPunct="1">
              <a:buSzPct val="100000"/>
            </a:pPr>
            <a:r>
              <a:rPr lang="ar-EG" dirty="0" smtClean="0">
                <a:solidFill>
                  <a:srgbClr val="000000"/>
                </a:solidFill>
                <a:sym typeface="Calibri" pitchFamily="34" charset="0"/>
              </a:rPr>
              <a:t>إن إدراكنا للعالم والأشخاص والأحداث يتوقف على عوامل عدة من بينها: </a:t>
            </a:r>
          </a:p>
        </p:txBody>
      </p:sp>
      <p:sp>
        <p:nvSpPr>
          <p:cNvPr id="5" name="TextBox 4"/>
          <p:cNvSpPr txBox="1">
            <a:spLocks noChangeArrowheads="1"/>
          </p:cNvSpPr>
          <p:nvPr/>
        </p:nvSpPr>
        <p:spPr bwMode="auto">
          <a:xfrm>
            <a:off x="319088" y="3241675"/>
            <a:ext cx="842962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rtl="0">
              <a:defRPr>
                <a:solidFill>
                  <a:schemeClr val="tx1"/>
                </a:solidFill>
                <a:latin typeface="Calibri" pitchFamily="34" charset="0"/>
              </a:defRPr>
            </a:lvl1pPr>
            <a:lvl2pPr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lvl="1" algn="r" rtl="1">
              <a:buFont typeface="Arial" pitchFamily="34" charset="0"/>
              <a:buChar char="•"/>
            </a:pPr>
            <a:endParaRPr lang="ar-EG" sz="2400" dirty="0" smtClean="0">
              <a:solidFill>
                <a:srgbClr val="000000"/>
              </a:solidFill>
              <a:ea typeface="MS PGothic" pitchFamily="34" charset="-128"/>
              <a:sym typeface="Calibri" pitchFamily="34" charset="0"/>
            </a:endParaRPr>
          </a:p>
          <a:p>
            <a:pPr algn="r" rtl="1">
              <a:buFontTx/>
              <a:buChar char="•"/>
            </a:pPr>
            <a:r>
              <a:rPr lang="ar-EG" sz="2400" dirty="0" smtClean="0">
                <a:solidFill>
                  <a:srgbClr val="000000"/>
                </a:solidFill>
                <a:ea typeface="MS PGothic" pitchFamily="34" charset="-128"/>
                <a:sym typeface="Calibri" pitchFamily="34" charset="0"/>
              </a:rPr>
              <a:t> ما نحن عليه،</a:t>
            </a:r>
          </a:p>
          <a:p>
            <a:pPr algn="r" rtl="1">
              <a:buFontTx/>
              <a:buChar char="•"/>
            </a:pPr>
            <a:r>
              <a:rPr lang="ar-EG" sz="2400" dirty="0" smtClean="0">
                <a:solidFill>
                  <a:srgbClr val="000000"/>
                </a:solidFill>
                <a:ea typeface="MS PGothic" pitchFamily="34" charset="-128"/>
                <a:sym typeface="Calibri" pitchFamily="34" charset="0"/>
              </a:rPr>
              <a:t> المكان الذي جئنا منه، </a:t>
            </a:r>
          </a:p>
          <a:p>
            <a:pPr algn="r" rtl="1">
              <a:buFontTx/>
              <a:buChar char="•"/>
            </a:pPr>
            <a:r>
              <a:rPr lang="ar-EG" sz="2400" dirty="0" smtClean="0">
                <a:solidFill>
                  <a:srgbClr val="000000"/>
                </a:solidFill>
                <a:ea typeface="MS PGothic" pitchFamily="34" charset="-128"/>
                <a:sym typeface="Calibri" pitchFamily="34" charset="0"/>
              </a:rPr>
              <a:t> خبرتنا في الحياة، </a:t>
            </a:r>
          </a:p>
          <a:p>
            <a:pPr algn="r" rtl="1">
              <a:buFontTx/>
              <a:buChar char="•"/>
            </a:pPr>
            <a:r>
              <a:rPr lang="ar-EG" sz="2400" dirty="0" smtClean="0">
                <a:solidFill>
                  <a:srgbClr val="000000"/>
                </a:solidFill>
                <a:ea typeface="MS PGothic" pitchFamily="34" charset="-128"/>
                <a:sym typeface="Calibri" pitchFamily="34" charset="0"/>
              </a:rPr>
              <a:t> نوع الحالة العاطفية أو الجسدية التي نمر بها،</a:t>
            </a:r>
          </a:p>
          <a:p>
            <a:pPr algn="r" rtl="1">
              <a:buFontTx/>
              <a:buChar char="•"/>
            </a:pPr>
            <a:r>
              <a:rPr lang="ar-EG" sz="2400" dirty="0" smtClean="0">
                <a:solidFill>
                  <a:srgbClr val="000000"/>
                </a:solidFill>
                <a:ea typeface="MS PGothic" pitchFamily="34" charset="-128"/>
                <a:sym typeface="Calibri" pitchFamily="34" charset="0"/>
              </a:rPr>
              <a:t> معتقداتنا وقيمنا،</a:t>
            </a:r>
          </a:p>
          <a:p>
            <a:pPr algn="r" rtl="1">
              <a:buFontTx/>
              <a:buChar char="•"/>
            </a:pPr>
            <a:r>
              <a:rPr lang="ar-EG" sz="2400" dirty="0" smtClean="0">
                <a:solidFill>
                  <a:srgbClr val="000000"/>
                </a:solidFill>
                <a:ea typeface="MS PGothic" pitchFamily="34" charset="-128"/>
                <a:sym typeface="Calibri" pitchFamily="34" charset="0"/>
              </a:rPr>
              <a:t> مخاوفنا ورغباتنا المتوقعة على أرض الواقع.</a:t>
            </a:r>
          </a:p>
          <a:p>
            <a:pPr algn="r" rtl="1">
              <a:buSzPct val="100000"/>
            </a:pPr>
            <a:r>
              <a:rPr lang="ar-EG" sz="2400" dirty="0" smtClean="0">
                <a:solidFill>
                  <a:srgbClr val="000000"/>
                </a:solidFill>
                <a:latin typeface="Arial" pitchFamily="34" charset="0"/>
                <a:ea typeface="MS PGothic" pitchFamily="34" charset="-128"/>
                <a:sym typeface="Calibri" pitchFamily="34" charset="0"/>
              </a:rPr>
              <a:t> </a:t>
            </a:r>
          </a:p>
          <a:p>
            <a:pPr algn="ctr" rtl="1">
              <a:buSzPct val="100000"/>
            </a:pPr>
            <a:r>
              <a:rPr lang="ar-EG" i="1" dirty="0" smtClean="0">
                <a:solidFill>
                  <a:srgbClr val="000000"/>
                </a:solidFill>
                <a:latin typeface="Arial" pitchFamily="34" charset="0"/>
                <a:ea typeface="MS PGothic" pitchFamily="34" charset="-128"/>
                <a:sym typeface="Calibri" pitchFamily="34" charset="0"/>
              </a:rPr>
              <a:t>المصدر: Working with Children and their Environment</a:t>
            </a:r>
            <a:endParaRPr lang="ar-EG" i="1" dirty="0">
              <a:solidFill>
                <a:srgbClr val="000000"/>
              </a:solidFill>
              <a:latin typeface="Arial" pitchFamily="34" charset="0"/>
              <a:ea typeface="MS PGothic" pitchFamily="34" charset="-128"/>
              <a:sym typeface="Calibri" pitchFamily="34" charset="0"/>
            </a:endParaRPr>
          </a:p>
        </p:txBody>
      </p:sp>
    </p:spTree>
    <p:extLst>
      <p:ext uri="{BB962C8B-B14F-4D97-AF65-F5344CB8AC3E}">
        <p14:creationId xmlns:p14="http://schemas.microsoft.com/office/powerpoint/2010/main" val="42259312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043608" y="836613"/>
            <a:ext cx="7711253" cy="720725"/>
          </a:xfrm>
        </p:spPr>
        <p:txBody>
          <a:bodyPr/>
          <a:lstStyle/>
          <a:p>
            <a:pPr algn="r" rtl="1" eaLnBrk="1" hangingPunct="1">
              <a:buSzPct val="100000"/>
            </a:pPr>
            <a:r>
              <a:rPr lang="ar-EG" b="1" smtClean="0">
                <a:solidFill>
                  <a:srgbClr val="000000"/>
                </a:solidFill>
                <a:sym typeface="Calibri" pitchFamily="34" charset="0"/>
              </a:rPr>
              <a:t>المرشحات الشخصية</a:t>
            </a:r>
          </a:p>
        </p:txBody>
      </p:sp>
      <p:sp>
        <p:nvSpPr>
          <p:cNvPr id="3" name="Content Placeholder 2"/>
          <p:cNvSpPr>
            <a:spLocks noGrp="1"/>
          </p:cNvSpPr>
          <p:nvPr>
            <p:ph idx="1"/>
          </p:nvPr>
        </p:nvSpPr>
        <p:spPr>
          <a:xfrm>
            <a:off x="539551" y="1700213"/>
            <a:ext cx="8209161" cy="4392612"/>
          </a:xfrm>
        </p:spPr>
        <p:txBody>
          <a:bodyPr/>
          <a:lstStyle/>
          <a:p>
            <a:pPr algn="r" rtl="1" eaLnBrk="1" hangingPunct="1">
              <a:buSzPct val="100000"/>
            </a:pPr>
            <a:endParaRPr lang="ar-EG" b="1" dirty="0" smtClean="0">
              <a:solidFill>
                <a:srgbClr val="000000"/>
              </a:solidFill>
              <a:sym typeface="Calibri" pitchFamily="34" charset="0"/>
            </a:endParaRPr>
          </a:p>
          <a:p>
            <a:pPr algn="r" rtl="1" eaLnBrk="1" hangingPunct="1">
              <a:buFontTx/>
              <a:buChar char="•"/>
            </a:pPr>
            <a:r>
              <a:rPr lang="ar-EG" b="1" dirty="0" smtClean="0">
                <a:solidFill>
                  <a:srgbClr val="000000"/>
                </a:solidFill>
                <a:sym typeface="Calibri" pitchFamily="34" charset="0"/>
              </a:rPr>
              <a:t>المرشحات الفسيولوجية</a:t>
            </a:r>
            <a:r>
              <a:rPr lang="ar-EG" dirty="0" smtClean="0">
                <a:solidFill>
                  <a:srgbClr val="000000"/>
                </a:solidFill>
                <a:sym typeface="Calibri" pitchFamily="34" charset="0"/>
              </a:rPr>
              <a:t> (المشاعر والعواطف). </a:t>
            </a:r>
          </a:p>
          <a:p>
            <a:pPr algn="r" rtl="1" eaLnBrk="1" hangingPunct="1">
              <a:buFontTx/>
              <a:buChar char="•"/>
            </a:pPr>
            <a:r>
              <a:rPr lang="ar-EG" b="1" dirty="0" smtClean="0">
                <a:solidFill>
                  <a:srgbClr val="000000"/>
                </a:solidFill>
                <a:sym typeface="Calibri" pitchFamily="34" charset="0"/>
              </a:rPr>
              <a:t>المرشحات الثقافية والاجتماعية </a:t>
            </a:r>
            <a:r>
              <a:rPr lang="ar-EG" dirty="0" smtClean="0">
                <a:solidFill>
                  <a:srgbClr val="000000"/>
                </a:solidFill>
                <a:sym typeface="Calibri" pitchFamily="34" charset="0"/>
              </a:rPr>
              <a:t>(مدونات السلوك والقيم والنوع وما إلى ذلك). </a:t>
            </a:r>
          </a:p>
          <a:p>
            <a:pPr algn="r" rtl="1" eaLnBrk="1" hangingPunct="1">
              <a:buFontTx/>
              <a:buChar char="•"/>
            </a:pPr>
            <a:r>
              <a:rPr lang="ar-EG" b="1" dirty="0" smtClean="0">
                <a:solidFill>
                  <a:srgbClr val="000000"/>
                </a:solidFill>
                <a:sym typeface="Calibri" pitchFamily="34" charset="0"/>
              </a:rPr>
              <a:t>المرشحات التجريبية </a:t>
            </a:r>
            <a:r>
              <a:rPr lang="ar-EG" dirty="0" smtClean="0">
                <a:solidFill>
                  <a:srgbClr val="000000"/>
                </a:solidFill>
                <a:sym typeface="Calibri" pitchFamily="34" charset="0"/>
              </a:rPr>
              <a:t>(الخبرات الحياتية المختلفة والمرحلة العمرية). </a:t>
            </a:r>
          </a:p>
          <a:p>
            <a:pPr algn="r" rtl="1" eaLnBrk="1" hangingPunct="1">
              <a:buSzPct val="100000"/>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لهذا تؤدي تصوراتنا الذاتية إلى إصدار أحكام تختلف تمام الاختلاف من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شخص </a:t>
            </a:r>
            <a:r>
              <a:rPr lang="ar-EG" dirty="0" smtClean="0">
                <a:solidFill>
                  <a:srgbClr val="000000"/>
                </a:solidFill>
                <a:sym typeface="Calibri" pitchFamily="34" charset="0"/>
              </a:rPr>
              <a:t>لآخر</a:t>
            </a:r>
          </a:p>
          <a:p>
            <a:pPr algn="r" rtl="1" eaLnBrk="1" hangingPunct="1">
              <a:buFontTx/>
              <a:buChar char="•"/>
            </a:pPr>
            <a:r>
              <a:rPr lang="ar-EG" dirty="0" smtClean="0">
                <a:solidFill>
                  <a:srgbClr val="000000"/>
                </a:solidFill>
                <a:sym typeface="Calibri" pitchFamily="34" charset="0"/>
              </a:rPr>
              <a:t>لأن الأحكام تمر عبر مرشحاتنا الشخصية. </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endParaRPr lang="ar-EG" dirty="0" smtClean="0">
              <a:solidFill>
                <a:srgbClr val="000000"/>
              </a:solidFill>
              <a:sym typeface="Calibri" pitchFamily="34" charset="0"/>
            </a:endParaRPr>
          </a:p>
          <a:p>
            <a:pPr algn="ctr" rtl="1" eaLnBrk="1" hangingPunct="1">
              <a:buSzPct val="100000"/>
            </a:pPr>
            <a:r>
              <a:rPr lang="ar-EG" sz="1800" i="1" dirty="0" smtClean="0">
                <a:solidFill>
                  <a:srgbClr val="000000"/>
                </a:solidFill>
                <a:sym typeface="Calibri" pitchFamily="34" charset="0"/>
              </a:rPr>
              <a:t> المصدر: Working with Children and their Environment</a:t>
            </a:r>
          </a:p>
        </p:txBody>
      </p:sp>
    </p:spTree>
    <p:extLst>
      <p:ext uri="{BB962C8B-B14F-4D97-AF65-F5344CB8AC3E}">
        <p14:creationId xmlns:p14="http://schemas.microsoft.com/office/powerpoint/2010/main" val="36903814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971550" y="692150"/>
            <a:ext cx="7777163" cy="720725"/>
          </a:xfrm>
        </p:spPr>
        <p:txBody>
          <a:bodyPr/>
          <a:lstStyle/>
          <a:p>
            <a:pPr algn="r" rtl="1" eaLnBrk="1" hangingPunct="1">
              <a:buSzPct val="100000"/>
            </a:pPr>
            <a:r>
              <a:rPr lang="ar-EG" b="1" dirty="0" smtClean="0">
                <a:solidFill>
                  <a:srgbClr val="000000"/>
                </a:solidFill>
                <a:sym typeface="Calibri" pitchFamily="34" charset="0"/>
              </a:rPr>
              <a:t>هدف الوحدة و نتائج التعلم</a:t>
            </a:r>
          </a:p>
        </p:txBody>
      </p:sp>
      <p:sp>
        <p:nvSpPr>
          <p:cNvPr id="4099" name="Content Placeholder 2"/>
          <p:cNvSpPr>
            <a:spLocks noGrp="1"/>
          </p:cNvSpPr>
          <p:nvPr>
            <p:ph idx="1"/>
          </p:nvPr>
        </p:nvSpPr>
        <p:spPr>
          <a:xfrm>
            <a:off x="322263" y="1557338"/>
            <a:ext cx="8426450" cy="4392612"/>
          </a:xfrm>
        </p:spPr>
        <p:txBody>
          <a:bodyPr/>
          <a:lstStyle/>
          <a:p>
            <a:pPr algn="r" rtl="1" eaLnBrk="1" hangingPunct="1">
              <a:buSzPct val="100000"/>
            </a:pPr>
            <a:r>
              <a:rPr lang="ar-EG" sz="2000" b="1" dirty="0" smtClean="0">
                <a:solidFill>
                  <a:srgbClr val="000000"/>
                </a:solidFill>
                <a:sym typeface="Calibri" pitchFamily="34" charset="0"/>
              </a:rPr>
              <a:t>هدف الوحدة: </a:t>
            </a:r>
            <a:r>
              <a:rPr lang="ar-EG" sz="2000" dirty="0" smtClean="0">
                <a:solidFill>
                  <a:srgbClr val="000000"/>
                </a:solidFill>
                <a:sym typeface="Calibri" pitchFamily="34" charset="0"/>
              </a:rPr>
              <a:t>بناء معرفة ومهارة المشاركين في إجراء التقييمات مع الأطفال والأسر أو بشأنهم.</a:t>
            </a:r>
          </a:p>
          <a:p>
            <a:pPr algn="r" rtl="1" eaLnBrk="1" hangingPunct="1">
              <a:buSzPct val="100000"/>
            </a:pPr>
            <a:endParaRPr lang="ar-EG" sz="2000" dirty="0" smtClean="0">
              <a:solidFill>
                <a:srgbClr val="000000"/>
              </a:solidFill>
              <a:sym typeface="Calibri" pitchFamily="34" charset="0"/>
            </a:endParaRPr>
          </a:p>
          <a:p>
            <a:pPr algn="r" rtl="1" eaLnBrk="1" hangingPunct="1">
              <a:buSzPct val="100000"/>
            </a:pPr>
            <a:r>
              <a:rPr lang="ar-EG" sz="2000" b="1" dirty="0" smtClean="0">
                <a:solidFill>
                  <a:srgbClr val="000000"/>
                </a:solidFill>
                <a:sym typeface="Calibri" pitchFamily="34" charset="0"/>
              </a:rPr>
              <a:t>نتائج التعلم:</a:t>
            </a:r>
          </a:p>
          <a:p>
            <a:pPr algn="r" rtl="1" eaLnBrk="1" hangingPunct="1">
              <a:buFontTx/>
              <a:buChar char="•"/>
            </a:pPr>
            <a:r>
              <a:rPr lang="ar-EG" sz="2000" dirty="0" smtClean="0">
                <a:solidFill>
                  <a:srgbClr val="000000"/>
                </a:solidFill>
                <a:sym typeface="Calibri" pitchFamily="34" charset="0"/>
              </a:rPr>
              <a:t>معرفة أنواع التقييم والأطر الزمنية له وأفضل ممارساته. </a:t>
            </a:r>
          </a:p>
          <a:p>
            <a:pPr algn="r" rtl="1" eaLnBrk="1" hangingPunct="1">
              <a:buFontTx/>
              <a:buChar char="•"/>
            </a:pPr>
            <a:r>
              <a:rPr lang="ar-EG" sz="2000" dirty="0" smtClean="0">
                <a:solidFill>
                  <a:srgbClr val="000000"/>
                </a:solidFill>
                <a:sym typeface="Calibri" pitchFamily="34" charset="0"/>
              </a:rPr>
              <a:t>معرفة عناصر حالة الطفل التي يلزم مراعاتها عند التقييم. </a:t>
            </a:r>
          </a:p>
          <a:p>
            <a:pPr algn="r" rtl="1" eaLnBrk="1" hangingPunct="1">
              <a:buFontTx/>
              <a:buChar char="•"/>
            </a:pPr>
            <a:r>
              <a:rPr lang="ar-EG" sz="2000" dirty="0" smtClean="0">
                <a:solidFill>
                  <a:srgbClr val="000000"/>
                </a:solidFill>
                <a:sym typeface="Calibri" pitchFamily="34" charset="0"/>
              </a:rPr>
              <a:t>استخدام المنهج القائم على نقاط القوة في التقييم. </a:t>
            </a:r>
          </a:p>
          <a:p>
            <a:pPr algn="r" rtl="1" eaLnBrk="1" hangingPunct="1">
              <a:buFontTx/>
              <a:buChar char="•"/>
            </a:pPr>
            <a:r>
              <a:rPr lang="ar-EG" sz="2000" dirty="0" smtClean="0">
                <a:solidFill>
                  <a:srgbClr val="000000"/>
                </a:solidFill>
                <a:sym typeface="Calibri" pitchFamily="34" charset="0"/>
              </a:rPr>
              <a:t>إدراك تأثير التصور على الملاحظة، ووصف أهمية الملاحظة في التقييم. </a:t>
            </a:r>
          </a:p>
          <a:p>
            <a:pPr algn="r" rtl="1" eaLnBrk="1" hangingPunct="1">
              <a:buFontTx/>
              <a:buChar char="•"/>
            </a:pPr>
            <a:r>
              <a:rPr lang="ar-EG" sz="2000" dirty="0" smtClean="0">
                <a:solidFill>
                  <a:srgbClr val="000000"/>
                </a:solidFill>
                <a:sym typeface="Calibri" pitchFamily="34" charset="0"/>
              </a:rPr>
              <a:t>معرفة كيفية القيام بزيارات منزلية على نحو آمن وفعال.</a:t>
            </a:r>
          </a:p>
          <a:p>
            <a:pPr algn="r" rtl="1" eaLnBrk="1" hangingPunct="1">
              <a:buFontTx/>
              <a:buChar char="•"/>
            </a:pPr>
            <a:r>
              <a:rPr lang="ar-EG" sz="2000" dirty="0" smtClean="0">
                <a:solidFill>
                  <a:srgbClr val="000000"/>
                </a:solidFill>
                <a:sym typeface="Calibri" pitchFamily="34" charset="0"/>
              </a:rPr>
              <a:t>التمييز بين المعلومات الواقعية وغير الواقعية ومعرفة وتوضيح كيفية تبرير المعلومات غير الواقعية في نماذج إدارة الحالة. </a:t>
            </a:r>
          </a:p>
          <a:p>
            <a:pPr algn="r" rtl="1" eaLnBrk="1" hangingPunct="1">
              <a:buFontTx/>
              <a:buChar char="•"/>
            </a:pPr>
            <a:r>
              <a:rPr lang="ar-EG" sz="2000" dirty="0" smtClean="0">
                <a:solidFill>
                  <a:srgbClr val="000000"/>
                </a:solidFill>
                <a:sym typeface="Calibri" pitchFamily="34" charset="0"/>
              </a:rPr>
              <a:t>التخطيط لعملية التقييم وتحليل نتائج التقييم.</a:t>
            </a:r>
          </a:p>
        </p:txBody>
      </p:sp>
    </p:spTree>
    <p:extLst>
      <p:ext uri="{BB962C8B-B14F-4D97-AF65-F5344CB8AC3E}">
        <p14:creationId xmlns:p14="http://schemas.microsoft.com/office/powerpoint/2010/main" val="24188861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43608" y="692696"/>
            <a:ext cx="7777163" cy="720725"/>
          </a:xfrm>
        </p:spPr>
        <p:txBody>
          <a:bodyPr/>
          <a:lstStyle/>
          <a:p>
            <a:pPr algn="r" eaLnBrk="1" hangingPunct="1">
              <a:buSzPct val="100000"/>
            </a:pPr>
            <a:r>
              <a:rPr lang="ar-EG" b="1" smtClean="0">
                <a:solidFill>
                  <a:schemeClr val="tx1"/>
                </a:solidFill>
                <a:sym typeface="Calibri" pitchFamily="34" charset="0"/>
              </a:rPr>
              <a:t>المرشحات الشخصية…</a:t>
            </a:r>
          </a:p>
        </p:txBody>
      </p:sp>
      <p:sp>
        <p:nvSpPr>
          <p:cNvPr id="31748" name="TextBox 5"/>
          <p:cNvSpPr txBox="1">
            <a:spLocks noChangeArrowheads="1"/>
          </p:cNvSpPr>
          <p:nvPr/>
        </p:nvSpPr>
        <p:spPr bwMode="auto">
          <a:xfrm>
            <a:off x="1188071" y="5376863"/>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SzPct val="100000"/>
            </a:pPr>
            <a:endParaRPr lang="ar-EG" sz="1600" i="1" smtClean="0">
              <a:latin typeface="Arial" pitchFamily="34" charset="0"/>
              <a:cs typeface="Calibri" pitchFamily="34" charset="0"/>
              <a:sym typeface="Calibri" pitchFamily="34" charset="0"/>
            </a:endParaRPr>
          </a:p>
          <a:p>
            <a:pPr algn="ctr" rtl="1">
              <a:buSzPct val="100000"/>
            </a:pPr>
            <a:r>
              <a:rPr lang="ar-EG" sz="1600" i="1" smtClean="0">
                <a:latin typeface="Arial" pitchFamily="34" charset="0"/>
                <a:cs typeface="Calibri" pitchFamily="34" charset="0"/>
                <a:sym typeface="Calibri" pitchFamily="34" charset="0"/>
              </a:rPr>
              <a:t>المصدر: Working with Children and their Environment</a:t>
            </a:r>
            <a:endParaRPr lang="ar-EG" sz="1600" i="1">
              <a:latin typeface="Arial" pitchFamily="34" charset="0"/>
              <a:cs typeface="Calibri" pitchFamily="34" charset="0"/>
              <a:sym typeface="Calibri" pitchFamily="34" charset="0"/>
            </a:endParaRPr>
          </a:p>
        </p:txBody>
      </p:sp>
      <p:sp>
        <p:nvSpPr>
          <p:cNvPr id="2" name="Content Placeholder 1"/>
          <p:cNvSpPr>
            <a:spLocks noGrp="1"/>
          </p:cNvSpPr>
          <p:nvPr>
            <p:ph idx="1"/>
          </p:nvPr>
        </p:nvSpPr>
        <p:spPr/>
        <p:txBody>
          <a:bodyPr/>
          <a:lstStyle/>
          <a:p>
            <a:endParaRPr lang="ar-EG"/>
          </a:p>
        </p:txBody>
      </p:sp>
      <p:pic>
        <p:nvPicPr>
          <p:cNvPr id="6" name="Content Placeholder 4"/>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827409" y="1412776"/>
            <a:ext cx="7993063"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pic>
      <p:sp>
        <p:nvSpPr>
          <p:cNvPr id="7" name="Rectangle 6"/>
          <p:cNvSpPr/>
          <p:nvPr/>
        </p:nvSpPr>
        <p:spPr>
          <a:xfrm>
            <a:off x="1506859" y="2844701"/>
            <a:ext cx="10668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A" sz="1400" b="1">
                <a:solidFill>
                  <a:srgbClr val="FF9900"/>
                </a:solidFill>
                <a:latin typeface="Arial" pitchFamily="34" charset="0"/>
                <a:cs typeface="Arial" pitchFamily="34" charset="0"/>
              </a:rPr>
              <a:t>النظر </a:t>
            </a:r>
            <a:r>
              <a:rPr lang="ar-SA" sz="1400" b="1" smtClean="0">
                <a:solidFill>
                  <a:srgbClr val="FF9900"/>
                </a:solidFill>
                <a:latin typeface="Arial" pitchFamily="34" charset="0"/>
                <a:cs typeface="Arial" pitchFamily="34" charset="0"/>
              </a:rPr>
              <a:t>والتفكير</a:t>
            </a:r>
            <a:endParaRPr lang="en-US" sz="1400" b="1">
              <a:solidFill>
                <a:srgbClr val="FF9900"/>
              </a:solidFill>
              <a:latin typeface="Arial" pitchFamily="34" charset="0"/>
              <a:cs typeface="Arial" pitchFamily="34" charset="0"/>
            </a:endParaRPr>
          </a:p>
        </p:txBody>
      </p:sp>
      <p:sp>
        <p:nvSpPr>
          <p:cNvPr id="8" name="Rectangle 7"/>
          <p:cNvSpPr/>
          <p:nvPr/>
        </p:nvSpPr>
        <p:spPr>
          <a:xfrm>
            <a:off x="7450459" y="2730401"/>
            <a:ext cx="10668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A" sz="1400" b="1">
                <a:solidFill>
                  <a:srgbClr val="FF9900"/>
                </a:solidFill>
                <a:latin typeface="Arial" pitchFamily="34" charset="0"/>
                <a:cs typeface="Arial" pitchFamily="34" charset="0"/>
              </a:rPr>
              <a:t>العالم</a:t>
            </a:r>
            <a:endParaRPr lang="en-US" sz="1400" b="1">
              <a:solidFill>
                <a:srgbClr val="FF9900"/>
              </a:solidFill>
              <a:latin typeface="Arial" pitchFamily="34" charset="0"/>
              <a:cs typeface="Arial" pitchFamily="34" charset="0"/>
            </a:endParaRPr>
          </a:p>
        </p:txBody>
      </p:sp>
      <p:sp>
        <p:nvSpPr>
          <p:cNvPr id="9" name="Rectangle 8"/>
          <p:cNvSpPr/>
          <p:nvPr/>
        </p:nvSpPr>
        <p:spPr>
          <a:xfrm>
            <a:off x="3107059" y="2433221"/>
            <a:ext cx="152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A" sz="1400" b="1" dirty="0" smtClean="0">
                <a:solidFill>
                  <a:schemeClr val="tx1"/>
                </a:solidFill>
                <a:latin typeface="Arial" pitchFamily="34" charset="0"/>
                <a:cs typeface="Arial" pitchFamily="34" charset="0"/>
              </a:rPr>
              <a:t>1</a:t>
            </a:r>
            <a:r>
              <a:rPr lang="ar-EG" sz="1400" b="1" dirty="0" smtClean="0">
                <a:solidFill>
                  <a:schemeClr val="tx1"/>
                </a:solidFill>
                <a:latin typeface="Arial" pitchFamily="34" charset="0"/>
                <a:cs typeface="Arial" pitchFamily="34" charset="0"/>
              </a:rPr>
              <a:t>- </a:t>
            </a:r>
            <a:r>
              <a:rPr lang="ar-SA" sz="1400" b="1" dirty="0" smtClean="0">
                <a:solidFill>
                  <a:schemeClr val="tx1"/>
                </a:solidFill>
                <a:latin typeface="Arial" pitchFamily="34" charset="0"/>
                <a:cs typeface="Arial" pitchFamily="34" charset="0"/>
              </a:rPr>
              <a:t>المرشح </a:t>
            </a:r>
            <a:r>
              <a:rPr lang="ar-SA" sz="1400" b="1" dirty="0">
                <a:solidFill>
                  <a:schemeClr val="tx1"/>
                </a:solidFill>
                <a:latin typeface="Arial" pitchFamily="34" charset="0"/>
                <a:cs typeface="Arial" pitchFamily="34" charset="0"/>
              </a:rPr>
              <a:t>النفسي</a:t>
            </a:r>
            <a:endParaRPr lang="en-US" sz="1400" b="1" dirty="0">
              <a:solidFill>
                <a:schemeClr val="tx1"/>
              </a:solidFill>
              <a:latin typeface="Arial" pitchFamily="34" charset="0"/>
              <a:cs typeface="Arial" pitchFamily="34" charset="0"/>
            </a:endParaRPr>
          </a:p>
        </p:txBody>
      </p:sp>
      <p:sp>
        <p:nvSpPr>
          <p:cNvPr id="10" name="Rectangle 9"/>
          <p:cNvSpPr/>
          <p:nvPr/>
        </p:nvSpPr>
        <p:spPr>
          <a:xfrm>
            <a:off x="4935859" y="1549301"/>
            <a:ext cx="152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A" sz="1400" b="1" dirty="0" smtClean="0">
                <a:solidFill>
                  <a:schemeClr val="tx1"/>
                </a:solidFill>
                <a:latin typeface="Arial" pitchFamily="34" charset="0"/>
                <a:cs typeface="Arial" pitchFamily="34" charset="0"/>
              </a:rPr>
              <a:t>3</a:t>
            </a:r>
            <a:r>
              <a:rPr lang="ar-EG" sz="1400" b="1" dirty="0" smtClean="0">
                <a:solidFill>
                  <a:schemeClr val="tx1"/>
                </a:solidFill>
                <a:latin typeface="Arial" pitchFamily="34" charset="0"/>
                <a:cs typeface="Arial" pitchFamily="34" charset="0"/>
              </a:rPr>
              <a:t>- </a:t>
            </a:r>
            <a:r>
              <a:rPr lang="ar-SA" sz="1400" b="1" dirty="0" smtClean="0">
                <a:solidFill>
                  <a:schemeClr val="tx1"/>
                </a:solidFill>
                <a:latin typeface="Arial" pitchFamily="34" charset="0"/>
                <a:cs typeface="Arial" pitchFamily="34" charset="0"/>
              </a:rPr>
              <a:t>المرشح </a:t>
            </a:r>
            <a:r>
              <a:rPr lang="ar-SA" sz="1400" b="1" dirty="0">
                <a:solidFill>
                  <a:schemeClr val="tx1"/>
                </a:solidFill>
                <a:latin typeface="Arial" pitchFamily="34" charset="0"/>
                <a:cs typeface="Arial" pitchFamily="34" charset="0"/>
              </a:rPr>
              <a:t>التجريبي</a:t>
            </a:r>
            <a:endParaRPr lang="en-US" sz="1400" b="1" dirty="0">
              <a:solidFill>
                <a:schemeClr val="tx1"/>
              </a:solidFill>
              <a:latin typeface="Arial" pitchFamily="34" charset="0"/>
              <a:cs typeface="Arial" pitchFamily="34" charset="0"/>
            </a:endParaRPr>
          </a:p>
        </p:txBody>
      </p:sp>
      <p:sp>
        <p:nvSpPr>
          <p:cNvPr id="11" name="Rectangle 10"/>
          <p:cNvSpPr/>
          <p:nvPr/>
        </p:nvSpPr>
        <p:spPr>
          <a:xfrm>
            <a:off x="3488059" y="5130701"/>
            <a:ext cx="1905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A" sz="1400" b="1" dirty="0" smtClean="0">
                <a:solidFill>
                  <a:schemeClr val="tx1"/>
                </a:solidFill>
                <a:latin typeface="Arial" pitchFamily="34" charset="0"/>
                <a:cs typeface="Arial" pitchFamily="34" charset="0"/>
              </a:rPr>
              <a:t>2</a:t>
            </a:r>
            <a:r>
              <a:rPr lang="ar-EG" sz="1400" b="1" dirty="0" smtClean="0">
                <a:solidFill>
                  <a:schemeClr val="tx1"/>
                </a:solidFill>
                <a:latin typeface="Arial" pitchFamily="34" charset="0"/>
                <a:cs typeface="Arial" pitchFamily="34" charset="0"/>
              </a:rPr>
              <a:t>- </a:t>
            </a:r>
            <a:r>
              <a:rPr lang="ar-SA" sz="1400" b="1" dirty="0" smtClean="0">
                <a:solidFill>
                  <a:schemeClr val="tx1"/>
                </a:solidFill>
                <a:latin typeface="Arial" pitchFamily="34" charset="0"/>
                <a:cs typeface="Arial" pitchFamily="34" charset="0"/>
              </a:rPr>
              <a:t>المرشح </a:t>
            </a:r>
            <a:r>
              <a:rPr lang="ar-SA" sz="1400" b="1" dirty="0">
                <a:solidFill>
                  <a:schemeClr val="tx1"/>
                </a:solidFill>
                <a:latin typeface="Arial" pitchFamily="34" charset="0"/>
                <a:cs typeface="Arial" pitchFamily="34" charset="0"/>
              </a:rPr>
              <a:t>الاجتماعي الثقافي</a:t>
            </a:r>
            <a:endParaRPr lang="en-US" sz="14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6745169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r" eaLnBrk="1" hangingPunct="1">
              <a:buSzPct val="100000"/>
            </a:pPr>
            <a:r>
              <a:rPr lang="ar-EG" b="1" smtClean="0">
                <a:solidFill>
                  <a:srgbClr val="000000"/>
                </a:solidFill>
                <a:sym typeface="Calibri" pitchFamily="34" charset="0"/>
              </a:rPr>
              <a:t>مهارات التقييم ـــ الملاحظة...</a:t>
            </a:r>
          </a:p>
        </p:txBody>
      </p:sp>
      <p:sp>
        <p:nvSpPr>
          <p:cNvPr id="29699" name="Content Placeholder 2"/>
          <p:cNvSpPr>
            <a:spLocks noGrp="1"/>
          </p:cNvSpPr>
          <p:nvPr>
            <p:ph idx="1"/>
          </p:nvPr>
        </p:nvSpPr>
        <p:spPr>
          <a:xfrm>
            <a:off x="250825" y="1628775"/>
            <a:ext cx="3889375" cy="4392613"/>
          </a:xfrm>
          <a:ln>
            <a:solidFill>
              <a:schemeClr val="accent2"/>
            </a:solidFill>
            <a:miter lim="800000"/>
            <a:headEnd/>
            <a:tailEnd/>
          </a:ln>
        </p:spPr>
        <p:txBody>
          <a:bodyPr/>
          <a:lstStyle/>
          <a:p>
            <a:pPr marL="0" indent="0" algn="r" eaLnBrk="1" hangingPunct="1">
              <a:spcBef>
                <a:spcPct val="0"/>
              </a:spcBef>
              <a:buSzPct val="100000"/>
            </a:pPr>
            <a:r>
              <a:rPr lang="ar-EG" b="1" dirty="0" smtClean="0">
                <a:solidFill>
                  <a:srgbClr val="000000"/>
                </a:solidFill>
                <a:sym typeface="Calibri" pitchFamily="34" charset="0"/>
              </a:rPr>
              <a:t>النجاح = </a:t>
            </a:r>
            <a:r>
              <a:rPr lang="ar-EG" dirty="0" smtClean="0">
                <a:solidFill>
                  <a:srgbClr val="000000"/>
                </a:solidFill>
                <a:sym typeface="Calibri" pitchFamily="34" charset="0"/>
              </a:rPr>
              <a:t>أن أدرك</a:t>
            </a:r>
          </a:p>
          <a:p>
            <a:pPr marL="0" indent="0" algn="r" eaLnBrk="1" hangingPunct="1">
              <a:spcBef>
                <a:spcPct val="0"/>
              </a:spcBef>
              <a:buSzPct val="100000"/>
            </a:pPr>
            <a:endParaRPr lang="ar-EG" dirty="0" smtClean="0">
              <a:solidFill>
                <a:srgbClr val="000000"/>
              </a:solidFill>
              <a:sym typeface="Calibri" pitchFamily="34" charset="0"/>
            </a:endParaRPr>
          </a:p>
          <a:p>
            <a:pPr algn="r" eaLnBrk="1" hangingPunct="1">
              <a:spcBef>
                <a:spcPct val="0"/>
              </a:spcBef>
              <a:buSzPct val="100000"/>
              <a:buFont typeface="Calibri" pitchFamily="34" charset="0"/>
              <a:buChar char="−"/>
            </a:pPr>
            <a:r>
              <a:rPr lang="ar-EG" dirty="0" smtClean="0">
                <a:solidFill>
                  <a:srgbClr val="000000"/>
                </a:solidFill>
                <a:sym typeface="Calibri" pitchFamily="34" charset="0"/>
              </a:rPr>
              <a:t>أنه لا توجد طريقة واحدة للنظر إلى الأشياء - فأنا أرى الحياة والأشخاص من خلال مرشحاتي الخاصة</a:t>
            </a:r>
          </a:p>
          <a:p>
            <a:pPr algn="r" eaLnBrk="1" hangingPunct="1">
              <a:spcBef>
                <a:spcPct val="0"/>
              </a:spcBef>
              <a:buSzPct val="100000"/>
              <a:buFont typeface="Calibri" pitchFamily="34" charset="0"/>
              <a:buChar char="−"/>
            </a:pPr>
            <a:r>
              <a:rPr lang="ar-EG" dirty="0" smtClean="0">
                <a:solidFill>
                  <a:srgbClr val="000000"/>
                </a:solidFill>
                <a:sym typeface="Calibri" pitchFamily="34" charset="0"/>
              </a:rPr>
              <a:t>أن </a:t>
            </a:r>
            <a:r>
              <a:rPr lang="ar-EG" dirty="0" smtClean="0">
                <a:solidFill>
                  <a:srgbClr val="000000"/>
                </a:solidFill>
                <a:sym typeface="Calibri" pitchFamily="34" charset="0"/>
              </a:rPr>
              <a:t>ما أراه يعكس ما أفكر فيه</a:t>
            </a:r>
          </a:p>
          <a:p>
            <a:pPr algn="r" eaLnBrk="1" hangingPunct="1">
              <a:spcBef>
                <a:spcPct val="0"/>
              </a:spcBef>
              <a:buSzPct val="100000"/>
              <a:buFont typeface="Calibri" pitchFamily="34" charset="0"/>
              <a:buChar char="−"/>
            </a:pPr>
            <a:r>
              <a:rPr lang="ar-EG" dirty="0" smtClean="0">
                <a:solidFill>
                  <a:srgbClr val="000000"/>
                </a:solidFill>
                <a:sym typeface="Calibri" pitchFamily="34" charset="0"/>
              </a:rPr>
              <a:t>أن </a:t>
            </a:r>
            <a:r>
              <a:rPr lang="ar-EG" dirty="0" smtClean="0">
                <a:solidFill>
                  <a:srgbClr val="000000"/>
                </a:solidFill>
                <a:sym typeface="Calibri" pitchFamily="34" charset="0"/>
              </a:rPr>
              <a:t>ما هو حقيقي بالنسبة لي ليس بالضروري أن يكون حقيقيًا بالنسبة للآخرين</a:t>
            </a:r>
          </a:p>
          <a:p>
            <a:pPr algn="r" eaLnBrk="1" hangingPunct="1">
              <a:spcBef>
                <a:spcPct val="0"/>
              </a:spcBef>
              <a:buSzPct val="100000"/>
              <a:buFont typeface="Calibri" pitchFamily="34" charset="0"/>
              <a:buChar char="−"/>
            </a:pPr>
            <a:r>
              <a:rPr lang="ar-EG" dirty="0" smtClean="0">
                <a:solidFill>
                  <a:srgbClr val="000000"/>
                </a:solidFill>
                <a:sym typeface="Calibri" pitchFamily="34" charset="0"/>
              </a:rPr>
              <a:t>أن </a:t>
            </a:r>
            <a:r>
              <a:rPr lang="ar-EG" dirty="0" smtClean="0">
                <a:solidFill>
                  <a:srgbClr val="000000"/>
                </a:solidFill>
                <a:sym typeface="Calibri" pitchFamily="34" charset="0"/>
              </a:rPr>
              <a:t>بإمكاني دائمًا أن أختار أن أنظر إلى ما حولي بعين مختلفة</a:t>
            </a:r>
          </a:p>
        </p:txBody>
      </p:sp>
      <p:sp>
        <p:nvSpPr>
          <p:cNvPr id="32772" name="TextBox 4"/>
          <p:cNvSpPr txBox="1">
            <a:spLocks noChangeArrowheads="1"/>
          </p:cNvSpPr>
          <p:nvPr/>
        </p:nvSpPr>
        <p:spPr bwMode="auto">
          <a:xfrm>
            <a:off x="4788024" y="1628775"/>
            <a:ext cx="3940051" cy="4154984"/>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marL="342900" indent="-342900" algn="r" rtl="1">
              <a:spcBef>
                <a:spcPct val="20000"/>
              </a:spcBef>
              <a:buSzPct val="100000"/>
            </a:pPr>
            <a:r>
              <a:rPr lang="ar-EG" sz="2400" b="1" dirty="0" smtClean="0">
                <a:solidFill>
                  <a:srgbClr val="000000"/>
                </a:solidFill>
                <a:latin typeface="Arial" pitchFamily="34" charset="0"/>
                <a:ea typeface="MS PGothic" pitchFamily="34" charset="-128"/>
                <a:sym typeface="Calibri" pitchFamily="34" charset="0"/>
              </a:rPr>
              <a:t>الفشل =</a:t>
            </a:r>
            <a:r>
              <a:rPr lang="ar-EG" sz="2400" dirty="0" smtClean="0">
                <a:solidFill>
                  <a:srgbClr val="000000"/>
                </a:solidFill>
                <a:latin typeface="Arial" pitchFamily="34" charset="0"/>
                <a:ea typeface="MS PGothic" pitchFamily="34" charset="-128"/>
                <a:sym typeface="Calibri" pitchFamily="34" charset="0"/>
              </a:rPr>
              <a:t> الاعتقاد بأن</a:t>
            </a:r>
          </a:p>
          <a:p>
            <a:pPr marL="342900" indent="-342900" algn="r" rtl="1">
              <a:spcBef>
                <a:spcPct val="20000"/>
              </a:spcBef>
              <a:buSzPct val="100000"/>
            </a:pPr>
            <a:endParaRPr lang="ar-EG" sz="2400" dirty="0" smtClean="0">
              <a:solidFill>
                <a:srgbClr val="000000"/>
              </a:solidFill>
              <a:latin typeface="Arial" pitchFamily="34" charset="0"/>
              <a:ea typeface="MS PGothic" pitchFamily="34" charset="-128"/>
              <a:sym typeface="Calibri" pitchFamily="34" charset="0"/>
            </a:endParaRPr>
          </a:p>
          <a:p>
            <a:pPr marL="342900" indent="-342900" algn="r" rtl="1">
              <a:spcBef>
                <a:spcPct val="20000"/>
              </a:spcBef>
              <a:buSzPct val="100000"/>
              <a:buFont typeface="Calibri" pitchFamily="34" charset="0"/>
              <a:buChar char="−"/>
            </a:pPr>
            <a:r>
              <a:rPr lang="ar-EG" sz="2400" dirty="0" smtClean="0">
                <a:solidFill>
                  <a:srgbClr val="000000"/>
                </a:solidFill>
                <a:latin typeface="Arial" pitchFamily="34" charset="0"/>
                <a:ea typeface="MS PGothic" pitchFamily="34" charset="-128"/>
                <a:sym typeface="Calibri" pitchFamily="34" charset="0"/>
              </a:rPr>
              <a:t>ما </a:t>
            </a:r>
            <a:r>
              <a:rPr lang="ar-EG" sz="2400" dirty="0" smtClean="0">
                <a:solidFill>
                  <a:srgbClr val="000000"/>
                </a:solidFill>
                <a:latin typeface="Arial" pitchFamily="34" charset="0"/>
                <a:ea typeface="MS PGothic" pitchFamily="34" charset="-128"/>
                <a:sym typeface="Calibri" pitchFamily="34" charset="0"/>
              </a:rPr>
              <a:t>نعرفه أو نراه أو نشعر به حقيقي بالنسبة للجميع</a:t>
            </a:r>
          </a:p>
          <a:p>
            <a:pPr marL="342900" indent="-342900" algn="r" rtl="1">
              <a:spcBef>
                <a:spcPct val="20000"/>
              </a:spcBef>
              <a:buSzPct val="100000"/>
              <a:buFont typeface="Calibri" pitchFamily="34" charset="0"/>
              <a:buChar char="−"/>
            </a:pPr>
            <a:r>
              <a:rPr lang="ar-EG" sz="2400" dirty="0" smtClean="0">
                <a:solidFill>
                  <a:srgbClr val="000000"/>
                </a:solidFill>
                <a:latin typeface="Arial" pitchFamily="34" charset="0"/>
                <a:ea typeface="MS PGothic" pitchFamily="34" charset="-128"/>
                <a:sym typeface="Calibri" pitchFamily="34" charset="0"/>
              </a:rPr>
              <a:t>الجميع </a:t>
            </a:r>
            <a:r>
              <a:rPr lang="ar-EG" sz="2400" dirty="0" smtClean="0">
                <a:solidFill>
                  <a:srgbClr val="000000"/>
                </a:solidFill>
                <a:latin typeface="Arial" pitchFamily="34" charset="0"/>
                <a:ea typeface="MS PGothic" pitchFamily="34" charset="-128"/>
                <a:sym typeface="Calibri" pitchFamily="34" charset="0"/>
              </a:rPr>
              <a:t>يفكرون مثلما نفكر</a:t>
            </a:r>
          </a:p>
          <a:p>
            <a:pPr marL="342900" indent="-342900" algn="r" rtl="1">
              <a:spcBef>
                <a:spcPct val="20000"/>
              </a:spcBef>
              <a:buSzPct val="100000"/>
              <a:buFont typeface="Calibri" pitchFamily="34" charset="0"/>
              <a:buChar char="−"/>
            </a:pPr>
            <a:r>
              <a:rPr lang="ar-EG" sz="2400" dirty="0" smtClean="0">
                <a:solidFill>
                  <a:srgbClr val="000000"/>
                </a:solidFill>
                <a:latin typeface="Arial" pitchFamily="34" charset="0"/>
                <a:ea typeface="MS PGothic" pitchFamily="34" charset="-128"/>
                <a:sym typeface="Calibri" pitchFamily="34" charset="0"/>
              </a:rPr>
              <a:t>الأشياء </a:t>
            </a:r>
            <a:r>
              <a:rPr lang="ar-EG" sz="2400" dirty="0" smtClean="0">
                <a:solidFill>
                  <a:srgbClr val="000000"/>
                </a:solidFill>
                <a:latin typeface="Arial" pitchFamily="34" charset="0"/>
                <a:ea typeface="MS PGothic" pitchFamily="34" charset="-128"/>
                <a:sym typeface="Calibri" pitchFamily="34" charset="0"/>
              </a:rPr>
              <a:t>ليس لها حالة إلا التي نراها عليها</a:t>
            </a:r>
          </a:p>
          <a:p>
            <a:pPr marL="342900" indent="-342900" algn="r" rtl="1">
              <a:spcBef>
                <a:spcPct val="20000"/>
              </a:spcBef>
              <a:buSzPct val="100000"/>
              <a:buFont typeface="Calibri" pitchFamily="34" charset="0"/>
              <a:buChar char="−"/>
            </a:pPr>
            <a:r>
              <a:rPr lang="ar-EG" sz="2400" dirty="0" smtClean="0">
                <a:solidFill>
                  <a:srgbClr val="000000"/>
                </a:solidFill>
                <a:latin typeface="Arial" pitchFamily="34" charset="0"/>
                <a:ea typeface="MS PGothic" pitchFamily="34" charset="-128"/>
                <a:sym typeface="Calibri" pitchFamily="34" charset="0"/>
              </a:rPr>
              <a:t>إذا </a:t>
            </a:r>
            <a:r>
              <a:rPr lang="ar-EG" sz="2400" dirty="0" smtClean="0">
                <a:solidFill>
                  <a:srgbClr val="000000"/>
                </a:solidFill>
                <a:latin typeface="Arial" pitchFamily="34" charset="0"/>
                <a:ea typeface="MS PGothic" pitchFamily="34" charset="-128"/>
                <a:sym typeface="Calibri" pitchFamily="34" charset="0"/>
              </a:rPr>
              <a:t>كنت لا ترى الأشياء بنفس الطريقة التي أراها بها، فأنت لا تنظر إليها بشكل سليم/أنت </a:t>
            </a:r>
            <a:r>
              <a:rPr lang="ar-EG" sz="2400" dirty="0" smtClean="0">
                <a:solidFill>
                  <a:srgbClr val="000000"/>
                </a:solidFill>
                <a:latin typeface="Arial" pitchFamily="34" charset="0"/>
                <a:ea typeface="MS PGothic" pitchFamily="34" charset="-128"/>
                <a:sym typeface="Calibri" pitchFamily="34" charset="0"/>
              </a:rPr>
              <a:t>خاطئ</a:t>
            </a:r>
            <a:endParaRPr lang="ar-EG" sz="2400" dirty="0" smtClean="0">
              <a:solidFill>
                <a:srgbClr val="000000"/>
              </a:solidFill>
              <a:latin typeface="Arial" pitchFamily="34" charset="0"/>
              <a:ea typeface="MS PGothic" pitchFamily="34" charset="-128"/>
              <a:sym typeface="Calibri" pitchFamily="34" charset="0"/>
            </a:endParaRPr>
          </a:p>
        </p:txBody>
      </p:sp>
      <p:sp>
        <p:nvSpPr>
          <p:cNvPr id="32773" name="Rectangle 5"/>
          <p:cNvSpPr>
            <a:spLocks noChangeArrowheads="1"/>
          </p:cNvSpPr>
          <p:nvPr/>
        </p:nvSpPr>
        <p:spPr bwMode="auto">
          <a:xfrm>
            <a:off x="1839913" y="6191250"/>
            <a:ext cx="5175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SzPct val="100000"/>
            </a:pPr>
            <a:r>
              <a:rPr lang="ar-EG" sz="1600" i="1" smtClean="0">
                <a:solidFill>
                  <a:srgbClr val="000000"/>
                </a:solidFill>
                <a:latin typeface="Arial" pitchFamily="34" charset="0"/>
                <a:ea typeface="MS PGothic" pitchFamily="34" charset="-128"/>
                <a:sym typeface="Calibri" pitchFamily="34" charset="0"/>
              </a:rPr>
              <a:t>المصدر: Working with Children and their Environment</a:t>
            </a:r>
            <a:endParaRPr lang="ar-EG" sz="1600" i="1">
              <a:solidFill>
                <a:srgbClr val="000000"/>
              </a:solidFill>
              <a:latin typeface="Arial" pitchFamily="34" charset="0"/>
              <a:ea typeface="MS PGothic" pitchFamily="34" charset="-128"/>
              <a:sym typeface="Calibri" pitchFamily="34" charset="0"/>
            </a:endParaRPr>
          </a:p>
        </p:txBody>
      </p:sp>
    </p:spTree>
    <p:extLst>
      <p:ext uri="{BB962C8B-B14F-4D97-AF65-F5344CB8AC3E}">
        <p14:creationId xmlns:p14="http://schemas.microsoft.com/office/powerpoint/2010/main" val="12995668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971549" y="692150"/>
            <a:ext cx="7777163"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 - التصور</a:t>
            </a:r>
          </a:p>
        </p:txBody>
      </p:sp>
      <p:sp>
        <p:nvSpPr>
          <p:cNvPr id="3" name="Content Placeholder 2"/>
          <p:cNvSpPr>
            <a:spLocks noGrp="1"/>
          </p:cNvSpPr>
          <p:nvPr>
            <p:ph idx="1"/>
          </p:nvPr>
        </p:nvSpPr>
        <p:spPr>
          <a:xfrm>
            <a:off x="539552" y="1484313"/>
            <a:ext cx="8209160" cy="4392612"/>
          </a:xfrm>
        </p:spPr>
        <p:txBody>
          <a:bodyPr/>
          <a:lstStyle/>
          <a:p>
            <a:pPr algn="r" rtl="1" eaLnBrk="1" hangingPunct="1">
              <a:buFontTx/>
              <a:buChar char="•"/>
            </a:pPr>
            <a:r>
              <a:rPr lang="ar-EG" dirty="0" smtClean="0">
                <a:solidFill>
                  <a:srgbClr val="000000"/>
                </a:solidFill>
                <a:sym typeface="Calibri" pitchFamily="34" charset="0"/>
              </a:rPr>
              <a:t>من الطبيعي جدًا أن يقوم كل فرد برؤية الواقع وتفسيره من خلال المرشحات الخاصة به</a:t>
            </a:r>
          </a:p>
          <a:p>
            <a:pPr algn="r" rtl="1" eaLnBrk="1" hangingPunct="1">
              <a:buFontTx/>
              <a:buChar char="•"/>
            </a:pPr>
            <a:r>
              <a:rPr lang="ar-EG" dirty="0" smtClean="0">
                <a:solidFill>
                  <a:srgbClr val="000000"/>
                </a:solidFill>
                <a:sym typeface="Calibri" pitchFamily="34" charset="0"/>
              </a:rPr>
              <a:t>أحيانًا يتوجب أن تكون بعض التفسيرات مقبولة وفقًا للقواعد والقيم وليس وفقًا لما يراه المُلاحِظ.</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b="1" dirty="0" smtClean="0">
                <a:solidFill>
                  <a:srgbClr val="000000"/>
                </a:solidFill>
                <a:sym typeface="Calibri" pitchFamily="34" charset="0"/>
              </a:rPr>
              <a:t>النظر إلى الواقع بحيادية من دون مرشحات تصور، يتيح لنا طرح الأسئلة والملاحظة بشفافية أثناء التقييم.</a:t>
            </a:r>
          </a:p>
          <a:p>
            <a:pPr algn="r" rtl="1" eaLnBrk="1" hangingPunct="1">
              <a:buFontTx/>
              <a:buChar char="•"/>
            </a:pPr>
            <a:endParaRPr lang="ar-EG" b="1"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التصور شخصي وذاتي: </a:t>
            </a:r>
          </a:p>
          <a:p>
            <a:pPr algn="r" rtl="1" eaLnBrk="1" hangingPunct="1">
              <a:buSzPct val="100000"/>
            </a:pPr>
            <a:r>
              <a:rPr lang="ar-EG" sz="2800" dirty="0" smtClean="0">
                <a:solidFill>
                  <a:srgbClr val="000000"/>
                </a:solidFill>
                <a:sym typeface="Calibri" pitchFamily="34" charset="0"/>
              </a:rPr>
              <a:t>- </a:t>
            </a:r>
            <a:r>
              <a:rPr lang="ar-EG" dirty="0" smtClean="0">
                <a:solidFill>
                  <a:srgbClr val="000000"/>
                </a:solidFill>
                <a:sym typeface="Calibri" pitchFamily="34" charset="0"/>
              </a:rPr>
              <a:t>يمكن أن يتغير بمرور الوقت، يتأثر بالتجربة 	والبيئة، والسمات الشخصية.</a:t>
            </a:r>
          </a:p>
          <a:p>
            <a:pPr algn="ctr" rtl="1" eaLnBrk="1" hangingPunct="1">
              <a:buSzPct val="100000"/>
            </a:pPr>
            <a:r>
              <a:rPr lang="ar-EG" sz="1800" i="1" dirty="0" smtClean="0">
                <a:solidFill>
                  <a:srgbClr val="000000"/>
                </a:solidFill>
                <a:sym typeface="Calibri" pitchFamily="34" charset="0"/>
              </a:rPr>
              <a:t>المصدر: Working with Children and their Environment</a:t>
            </a:r>
          </a:p>
        </p:txBody>
      </p:sp>
    </p:spTree>
    <p:extLst>
      <p:ext uri="{BB962C8B-B14F-4D97-AF65-F5344CB8AC3E}">
        <p14:creationId xmlns:p14="http://schemas.microsoft.com/office/powerpoint/2010/main" val="5067430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043608" y="836613"/>
            <a:ext cx="7711765" cy="720725"/>
          </a:xfrm>
        </p:spPr>
        <p:txBody>
          <a:bodyPr/>
          <a:lstStyle/>
          <a:p>
            <a:pPr algn="r" rtl="1" eaLnBrk="1" hangingPunct="1">
              <a:buSzPct val="100000"/>
            </a:pPr>
            <a:r>
              <a:rPr lang="ar-EG" b="1" smtClean="0">
                <a:solidFill>
                  <a:schemeClr val="tx1"/>
                </a:solidFill>
                <a:sym typeface="Calibri" pitchFamily="34" charset="0"/>
              </a:rPr>
              <a:t>تطوير مهارات الملاحظة</a:t>
            </a:r>
          </a:p>
        </p:txBody>
      </p:sp>
      <p:sp>
        <p:nvSpPr>
          <p:cNvPr id="31747" name="Content Placeholder 2"/>
          <p:cNvSpPr>
            <a:spLocks noGrp="1"/>
          </p:cNvSpPr>
          <p:nvPr>
            <p:ph idx="1"/>
          </p:nvPr>
        </p:nvSpPr>
        <p:spPr>
          <a:xfrm>
            <a:off x="251447" y="1700213"/>
            <a:ext cx="8497266" cy="4392612"/>
          </a:xfrm>
        </p:spPr>
        <p:txBody>
          <a:bodyPr/>
          <a:lstStyle/>
          <a:p>
            <a:pPr marL="0" indent="0" algn="r" rtl="1" eaLnBrk="1" hangingPunct="1"/>
            <a:r>
              <a:rPr lang="ar-EG" dirty="0" smtClean="0">
                <a:sym typeface="Calibri" pitchFamily="34" charset="0"/>
              </a:rPr>
              <a:t>من الأشياء الضرورية لكل فرد يتعامل مع الأطفال أن يطور </a:t>
            </a:r>
            <a:r>
              <a:rPr lang="ar-EG" b="1" dirty="0" smtClean="0">
                <a:sym typeface="Calibri" pitchFamily="34" charset="0"/>
              </a:rPr>
              <a:t>مهارات</a:t>
            </a:r>
            <a:r>
              <a:rPr lang="ar-EG" dirty="0" smtClean="0">
                <a:sym typeface="Calibri" pitchFamily="34" charset="0"/>
              </a:rPr>
              <a:t> </a:t>
            </a:r>
            <a:r>
              <a:rPr lang="ar-EG" b="1" dirty="0" smtClean="0">
                <a:sym typeface="Calibri" pitchFamily="34" charset="0"/>
              </a:rPr>
              <a:t>الملاحظة</a:t>
            </a:r>
            <a:r>
              <a:rPr lang="ar-EG" dirty="0" smtClean="0">
                <a:sym typeface="Calibri" pitchFamily="34" charset="0"/>
              </a:rPr>
              <a:t> لديه، بحيث يمكنه التصرف بطريقة مناسبة.</a:t>
            </a:r>
          </a:p>
          <a:p>
            <a:pPr marL="0" indent="0" algn="r" rtl="1" eaLnBrk="1" hangingPunct="1">
              <a:buFontTx/>
              <a:buChar char="•"/>
            </a:pPr>
            <a:endParaRPr lang="ar-EG" dirty="0" smtClean="0">
              <a:sym typeface="Calibri" pitchFamily="34" charset="0"/>
            </a:endParaRPr>
          </a:p>
          <a:p>
            <a:pPr marL="0" indent="0" algn="r" rtl="1" eaLnBrk="1" hangingPunct="1"/>
            <a:r>
              <a:rPr lang="ar-EG" dirty="0" smtClean="0">
                <a:sym typeface="Calibri" pitchFamily="34" charset="0"/>
              </a:rPr>
              <a:t>يساعدنا تطوير مهارات الملاحظة على التأني في رد الفعل وفي أن نكون </a:t>
            </a:r>
            <a:r>
              <a:rPr lang="ar-EG" b="1" dirty="0" smtClean="0">
                <a:sym typeface="Calibri" pitchFamily="34" charset="0"/>
              </a:rPr>
              <a:t>أقل نزوعاً إلى الرؤية الذاتية وإصدار الأحكام. </a:t>
            </a:r>
          </a:p>
          <a:p>
            <a:pPr marL="0" indent="0" algn="r" rtl="1" eaLnBrk="1" hangingPunct="1">
              <a:buFontTx/>
              <a:buChar char="•"/>
            </a:pPr>
            <a:endParaRPr lang="ar-EG" b="1" dirty="0" smtClean="0">
              <a:sym typeface="Calibri" pitchFamily="34" charset="0"/>
            </a:endParaRPr>
          </a:p>
          <a:p>
            <a:pPr marL="0" indent="0" algn="r" rtl="1" eaLnBrk="1" hangingPunct="1"/>
            <a:r>
              <a:rPr lang="ar-EG" dirty="0" smtClean="0">
                <a:sym typeface="Calibri" pitchFamily="34" charset="0"/>
              </a:rPr>
              <a:t>من الضروري أن يكون الشخص قادرًا على </a:t>
            </a:r>
            <a:r>
              <a:rPr lang="ar-EG" b="1" dirty="0" smtClean="0">
                <a:sym typeface="Calibri" pitchFamily="34" charset="0"/>
              </a:rPr>
              <a:t>الاستماع والرد دون التأثر بتاريخه وتصوراته</a:t>
            </a:r>
            <a:r>
              <a:rPr lang="ar-EG" dirty="0" smtClean="0">
                <a:sym typeface="Calibri" pitchFamily="34" charset="0"/>
              </a:rPr>
              <a:t> وأن يراعي التصورات المحلية.</a:t>
            </a:r>
          </a:p>
          <a:p>
            <a:pPr marL="0" indent="0" algn="r" rtl="1" eaLnBrk="1" hangingPunct="1"/>
            <a:endParaRPr lang="ar-EG" dirty="0" smtClean="0">
              <a:sym typeface="Calibri" pitchFamily="34" charset="0"/>
            </a:endParaRPr>
          </a:p>
          <a:p>
            <a:pPr marL="0" indent="0" algn="ctr" rtl="1" eaLnBrk="1" hangingPunct="1"/>
            <a:endParaRPr lang="ar-EG" sz="1600" i="1" dirty="0" smtClean="0">
              <a:sym typeface="Calibri" pitchFamily="34" charset="0"/>
            </a:endParaRPr>
          </a:p>
          <a:p>
            <a:pPr marL="0" indent="0" algn="ctr" rtl="1" eaLnBrk="1" hangingPunct="1"/>
            <a:r>
              <a:rPr lang="ar-EG" sz="1600" i="1" dirty="0" smtClean="0">
                <a:sym typeface="Calibri" pitchFamily="34" charset="0"/>
              </a:rPr>
              <a:t>المصدر: Working with Children and their Environment</a:t>
            </a:r>
          </a:p>
        </p:txBody>
      </p:sp>
    </p:spTree>
    <p:extLst>
      <p:ext uri="{BB962C8B-B14F-4D97-AF65-F5344CB8AC3E}">
        <p14:creationId xmlns:p14="http://schemas.microsoft.com/office/powerpoint/2010/main" val="2234336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043609" y="836613"/>
            <a:ext cx="7711252" cy="720725"/>
          </a:xfrm>
        </p:spPr>
        <p:txBody>
          <a:bodyPr/>
          <a:lstStyle/>
          <a:p>
            <a:pPr algn="r" rtl="1" eaLnBrk="1" hangingPunct="1">
              <a:buSzPct val="100000"/>
            </a:pPr>
            <a:r>
              <a:rPr lang="ar-EG" b="1" smtClean="0">
                <a:solidFill>
                  <a:srgbClr val="000000"/>
                </a:solidFill>
                <a:sym typeface="Calibri" pitchFamily="34" charset="0"/>
              </a:rPr>
              <a:t>لماذا الملاحظة مطلوبة</a:t>
            </a:r>
          </a:p>
        </p:txBody>
      </p:sp>
      <p:sp>
        <p:nvSpPr>
          <p:cNvPr id="3" name="Content Placeholder 2"/>
          <p:cNvSpPr>
            <a:spLocks noGrp="1"/>
          </p:cNvSpPr>
          <p:nvPr>
            <p:ph idx="1"/>
          </p:nvPr>
        </p:nvSpPr>
        <p:spPr>
          <a:xfrm>
            <a:off x="318121" y="1700213"/>
            <a:ext cx="8430591" cy="4392612"/>
          </a:xfrm>
        </p:spPr>
        <p:txBody>
          <a:bodyPr/>
          <a:lstStyle/>
          <a:p>
            <a:pPr marL="342000" indent="-342000" algn="r" rtl="1" eaLnBrk="1" hangingPunct="1"/>
            <a:r>
              <a:rPr lang="ar-EG" dirty="0" smtClean="0">
                <a:solidFill>
                  <a:srgbClr val="000000"/>
                </a:solidFill>
                <a:sym typeface="Calibri" pitchFamily="34" charset="0"/>
              </a:rPr>
              <a:t>لا يستطع الأطفال التعبير عن مشاعرهم دومًا:</a:t>
            </a:r>
          </a:p>
          <a:p>
            <a:pPr marL="342000" indent="-342000" algn="r" rtl="1" eaLnBrk="1" hangingPunct="1">
              <a:buFontTx/>
              <a:buChar char="•"/>
            </a:pPr>
            <a:r>
              <a:rPr lang="ar-EG" dirty="0" smtClean="0">
                <a:solidFill>
                  <a:srgbClr val="000000"/>
                </a:solidFill>
                <a:sym typeface="Calibri" pitchFamily="34" charset="0"/>
              </a:rPr>
              <a:t>قد يشعرون بالارتباك أو الخوف البالغ من معرفة ما يشعرون به.</a:t>
            </a:r>
          </a:p>
          <a:p>
            <a:pPr marL="342000" indent="-342000" algn="r" rtl="1" eaLnBrk="1" hangingPunct="1">
              <a:buFontTx/>
              <a:buChar char="•"/>
            </a:pPr>
            <a:r>
              <a:rPr lang="ar-EG" dirty="0" smtClean="0">
                <a:solidFill>
                  <a:srgbClr val="000000"/>
                </a:solidFill>
                <a:sym typeface="Calibri" pitchFamily="34" charset="0"/>
              </a:rPr>
              <a:t>قد يكونون غير قادرين على التعبير اللفظي عما يشعرون به. </a:t>
            </a:r>
          </a:p>
          <a:p>
            <a:pPr marL="342000" indent="-342000" algn="r" rtl="1" eaLnBrk="1" hangingPunct="1">
              <a:buFontTx/>
              <a:buChar char="•"/>
            </a:pPr>
            <a:endParaRPr lang="ar-EG" dirty="0" smtClean="0">
              <a:solidFill>
                <a:srgbClr val="000000"/>
              </a:solidFill>
              <a:sym typeface="Calibri" pitchFamily="34" charset="0"/>
            </a:endParaRPr>
          </a:p>
          <a:p>
            <a:pPr marL="342000" indent="-342000" algn="r" rtl="1" eaLnBrk="1" hangingPunct="1">
              <a:buFontTx/>
              <a:buChar char="•"/>
            </a:pPr>
            <a:r>
              <a:rPr lang="ar-EG" dirty="0" smtClean="0">
                <a:solidFill>
                  <a:srgbClr val="000000"/>
                </a:solidFill>
                <a:sym typeface="Calibri" pitchFamily="34" charset="0"/>
              </a:rPr>
              <a:t>تساعد ملاحظة طريقة تصرفهم في </a:t>
            </a:r>
            <a:r>
              <a:rPr lang="ar-EG" b="1" dirty="0" smtClean="0">
                <a:solidFill>
                  <a:srgbClr val="000000"/>
                </a:solidFill>
                <a:sym typeface="Calibri" pitchFamily="34" charset="0"/>
              </a:rPr>
              <a:t>فهمهم </a:t>
            </a:r>
            <a:r>
              <a:rPr lang="ar-EG" dirty="0" smtClean="0">
                <a:solidFill>
                  <a:srgbClr val="000000"/>
                </a:solidFill>
                <a:sym typeface="Calibri" pitchFamily="34" charset="0"/>
              </a:rPr>
              <a:t>و</a:t>
            </a:r>
            <a:r>
              <a:rPr lang="ar-EG" b="1" dirty="0" smtClean="0">
                <a:solidFill>
                  <a:srgbClr val="000000"/>
                </a:solidFill>
                <a:sym typeface="Calibri" pitchFamily="34" charset="0"/>
              </a:rPr>
              <a:t>معروفة وضعهم</a:t>
            </a:r>
          </a:p>
          <a:p>
            <a:pPr marL="342000" indent="-342000" algn="r" rtl="1" eaLnBrk="1" hangingPunct="1">
              <a:buFontTx/>
              <a:buChar char="•"/>
            </a:pPr>
            <a:r>
              <a:rPr lang="ar-EG" dirty="0" smtClean="0">
                <a:solidFill>
                  <a:srgbClr val="000000"/>
                </a:solidFill>
                <a:sym typeface="Calibri" pitchFamily="34" charset="0"/>
              </a:rPr>
              <a:t>من الأهمية بمكان، حتى مع الأطفال الصغار، أن تُجرى الملاحظة بعيدًا عن آبائهم/مقدمي الرعاية، إذ قد يوفر ذلك معلومات مهمة حول </a:t>
            </a:r>
            <a:r>
              <a:rPr lang="ar-EG" b="1" dirty="0" smtClean="0">
                <a:solidFill>
                  <a:srgbClr val="000000"/>
                </a:solidFill>
                <a:sym typeface="Calibri" pitchFamily="34" charset="0"/>
              </a:rPr>
              <a:t>رفاههم ونمائهم</a:t>
            </a:r>
            <a:r>
              <a:rPr lang="ar-EG" dirty="0" smtClean="0">
                <a:solidFill>
                  <a:srgbClr val="000000"/>
                </a:solidFill>
                <a:sym typeface="Calibri" pitchFamily="34" charset="0"/>
              </a:rPr>
              <a:t>. </a:t>
            </a:r>
          </a:p>
          <a:p>
            <a:pPr marL="342000" indent="-342000" algn="r" rtl="1" eaLnBrk="1" hangingPunct="1"/>
            <a:endParaRPr lang="ar-EG" dirty="0" smtClean="0">
              <a:solidFill>
                <a:srgbClr val="000000"/>
              </a:solidFill>
              <a:sym typeface="Calibri" pitchFamily="34" charset="0"/>
            </a:endParaRPr>
          </a:p>
          <a:p>
            <a:pPr marL="342000" indent="-342000" algn="r" rtl="1" eaLnBrk="1" hangingPunct="1"/>
            <a:endParaRPr lang="ar-EG" dirty="0" smtClean="0">
              <a:solidFill>
                <a:srgbClr val="000000"/>
              </a:solidFill>
              <a:sym typeface="Calibri" pitchFamily="34" charset="0"/>
            </a:endParaRPr>
          </a:p>
          <a:p>
            <a:pPr marL="342000" indent="-342000" algn="ctr" rtl="1" eaLnBrk="1" hangingPunct="1"/>
            <a:r>
              <a:rPr lang="ar-EG" sz="1800" i="1" dirty="0" smtClean="0">
                <a:solidFill>
                  <a:srgbClr val="000000"/>
                </a:solidFill>
                <a:sym typeface="Calibri" pitchFamily="34" charset="0"/>
              </a:rPr>
              <a:t> المصدر: Working with Children and their Environment</a:t>
            </a:r>
          </a:p>
        </p:txBody>
      </p:sp>
    </p:spTree>
    <p:extLst>
      <p:ext uri="{BB962C8B-B14F-4D97-AF65-F5344CB8AC3E}">
        <p14:creationId xmlns:p14="http://schemas.microsoft.com/office/powerpoint/2010/main" val="8476135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متى يتم القيام بالملاحظة</a:t>
            </a:r>
          </a:p>
        </p:txBody>
      </p:sp>
      <p:sp>
        <p:nvSpPr>
          <p:cNvPr id="33795" name="Content Placeholder 2"/>
          <p:cNvSpPr>
            <a:spLocks noGrp="1"/>
          </p:cNvSpPr>
          <p:nvPr>
            <p:ph idx="1"/>
          </p:nvPr>
        </p:nvSpPr>
        <p:spPr>
          <a:xfrm>
            <a:off x="1187623" y="1700213"/>
            <a:ext cx="7633147" cy="4392612"/>
          </a:xfrm>
        </p:spPr>
        <p:txBody>
          <a:bodyPr/>
          <a:lstStyle/>
          <a:p>
            <a:pPr marL="0" indent="0" algn="r" rtl="1" eaLnBrk="1" hangingPunct="1"/>
            <a:r>
              <a:rPr lang="ar-EG" dirty="0" smtClean="0">
                <a:solidFill>
                  <a:srgbClr val="000000"/>
                </a:solidFill>
                <a:sym typeface="Calibri" pitchFamily="34" charset="0"/>
              </a:rPr>
              <a:t>يمكننا أن نعرف الكثير عن الأطفال إذا قمنا بملاحظتهم عندما يكونون </a:t>
            </a:r>
            <a:r>
              <a:rPr lang="ar-EG" b="1" dirty="0" smtClean="0">
                <a:solidFill>
                  <a:srgbClr val="000000"/>
                </a:solidFill>
                <a:sym typeface="Calibri" pitchFamily="34" charset="0"/>
              </a:rPr>
              <a:t>بمفردهم</a:t>
            </a:r>
            <a:r>
              <a:rPr lang="ar-EG" dirty="0" smtClean="0">
                <a:solidFill>
                  <a:srgbClr val="000000"/>
                </a:solidFill>
                <a:sym typeface="Calibri" pitchFamily="34" charset="0"/>
              </a:rPr>
              <a:t> أو </a:t>
            </a:r>
            <a:r>
              <a:rPr lang="ar-EG" b="1" dirty="0" smtClean="0">
                <a:solidFill>
                  <a:srgbClr val="000000"/>
                </a:solidFill>
                <a:sym typeface="Calibri" pitchFamily="34" charset="0"/>
              </a:rPr>
              <a:t>في مجموعة</a:t>
            </a:r>
            <a:endParaRPr lang="ar-EG" dirty="0" smtClean="0">
              <a:solidFill>
                <a:srgbClr val="000000"/>
              </a:solidFill>
              <a:sym typeface="Calibri" pitchFamily="34" charset="0"/>
            </a:endParaRPr>
          </a:p>
          <a:p>
            <a:pPr algn="r" rtl="1" eaLnBrk="1" hangingPunct="1"/>
            <a:endParaRPr lang="ar-EG" sz="1600" dirty="0" smtClean="0">
              <a:solidFill>
                <a:srgbClr val="000000"/>
              </a:solidFill>
              <a:sym typeface="Calibri" pitchFamily="34" charset="0"/>
            </a:endParaRPr>
          </a:p>
          <a:p>
            <a:pPr algn="r" rtl="1" eaLnBrk="1" hangingPunct="1"/>
            <a:r>
              <a:rPr lang="ar-EG" u="sng" dirty="0" smtClean="0">
                <a:solidFill>
                  <a:srgbClr val="000000"/>
                </a:solidFill>
                <a:sym typeface="Calibri" pitchFamily="34" charset="0"/>
              </a:rPr>
              <a:t>بمفردهم (خلال المقابلات الشخصية): </a:t>
            </a:r>
            <a:endParaRPr lang="ar-EG" dirty="0" smtClean="0">
              <a:solidFill>
                <a:srgbClr val="000000"/>
              </a:solidFill>
              <a:sym typeface="Calibri" pitchFamily="34" charset="0"/>
            </a:endParaRPr>
          </a:p>
          <a:p>
            <a:pPr algn="r" rtl="1" eaLnBrk="1" hangingPunct="1"/>
            <a:r>
              <a:rPr lang="ar-EG" dirty="0" smtClean="0">
                <a:solidFill>
                  <a:srgbClr val="000000"/>
                </a:solidFill>
                <a:sym typeface="Calibri" pitchFamily="34" charset="0"/>
              </a:rPr>
              <a:t>- تعبيرات وجه الطفل والأوقات التي امتلأت عينه فيها بالدموع.</a:t>
            </a:r>
          </a:p>
          <a:p>
            <a:pPr algn="r" rtl="1" eaLnBrk="1" hangingPunct="1"/>
            <a:r>
              <a:rPr lang="ar-EG" dirty="0" smtClean="0">
                <a:solidFill>
                  <a:srgbClr val="000000"/>
                </a:solidFill>
                <a:sym typeface="Calibri" pitchFamily="34" charset="0"/>
              </a:rPr>
              <a:t>- أوقات التوقف خلال المحادثة - عندما يبدو الطفل مترددًا أو منزعجًا.</a:t>
            </a:r>
          </a:p>
          <a:p>
            <a:pPr marL="457200" lvl="1" indent="0" algn="r" rtl="1" eaLnBrk="1" hangingPunct="1">
              <a:buFontTx/>
              <a:buNone/>
            </a:pPr>
            <a:endParaRPr lang="ar-EG" sz="1600" dirty="0" smtClean="0">
              <a:solidFill>
                <a:srgbClr val="000000"/>
              </a:solidFill>
              <a:sym typeface="Calibri" pitchFamily="34" charset="0"/>
            </a:endParaRPr>
          </a:p>
          <a:p>
            <a:pPr algn="r" rtl="1" eaLnBrk="1" hangingPunct="1"/>
            <a:r>
              <a:rPr lang="ar-EG" u="sng" dirty="0" smtClean="0">
                <a:solidFill>
                  <a:srgbClr val="000000"/>
                </a:solidFill>
                <a:sym typeface="Calibri" pitchFamily="34" charset="0"/>
              </a:rPr>
              <a:t>أثناء الأنشطة الجماعية: </a:t>
            </a:r>
          </a:p>
          <a:p>
            <a:pPr algn="r" rtl="1" eaLnBrk="1" hangingPunct="1">
              <a:buFontTx/>
              <a:buChar char="-"/>
            </a:pPr>
            <a:r>
              <a:rPr lang="ar-EG" dirty="0" smtClean="0">
                <a:solidFill>
                  <a:srgbClr val="000000"/>
                </a:solidFill>
                <a:sym typeface="Calibri" pitchFamily="34" charset="0"/>
              </a:rPr>
              <a:t>الطفل لديه أصدقاء أم هدف للتنمر.</a:t>
            </a:r>
          </a:p>
          <a:p>
            <a:pPr algn="r" rtl="1" eaLnBrk="1" hangingPunct="1">
              <a:buFontTx/>
              <a:buChar char="-"/>
            </a:pPr>
            <a:r>
              <a:rPr lang="ar-EG" dirty="0" smtClean="0">
                <a:solidFill>
                  <a:srgbClr val="000000"/>
                </a:solidFill>
                <a:sym typeface="Calibri" pitchFamily="34" charset="0"/>
              </a:rPr>
              <a:t>يضرب الآخرين أم يلعب بطريقة تعاونية.</a:t>
            </a:r>
          </a:p>
          <a:p>
            <a:pPr marL="914400" lvl="2" indent="0" algn="ctr" rtl="1" eaLnBrk="1" hangingPunct="1">
              <a:buFontTx/>
              <a:buNone/>
            </a:pPr>
            <a:endParaRPr lang="ar-EG" dirty="0" smtClean="0">
              <a:solidFill>
                <a:srgbClr val="000000"/>
              </a:solidFill>
              <a:sym typeface="Calibri" pitchFamily="34" charset="0"/>
            </a:endParaRPr>
          </a:p>
          <a:p>
            <a:pPr marL="914400" lvl="2" indent="0" algn="ctr" rtl="1" eaLnBrk="1" hangingPunct="1">
              <a:buFontTx/>
              <a:buNone/>
            </a:pPr>
            <a:r>
              <a:rPr lang="ar-EG" sz="1800" i="1" dirty="0" smtClean="0">
                <a:solidFill>
                  <a:srgbClr val="000000"/>
                </a:solidFill>
                <a:sym typeface="Calibri" pitchFamily="34" charset="0"/>
              </a:rPr>
              <a:t> المصدر: Working with Children and their Environment</a:t>
            </a:r>
          </a:p>
        </p:txBody>
      </p:sp>
    </p:spTree>
    <p:extLst>
      <p:ext uri="{BB962C8B-B14F-4D97-AF65-F5344CB8AC3E}">
        <p14:creationId xmlns:p14="http://schemas.microsoft.com/office/powerpoint/2010/main" val="1903503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043609" y="836613"/>
            <a:ext cx="7707050" cy="720725"/>
          </a:xfrm>
        </p:spPr>
        <p:txBody>
          <a:bodyPr/>
          <a:lstStyle/>
          <a:p>
            <a:pPr algn="r" rtl="1" eaLnBrk="1" hangingPunct="1">
              <a:buSzPct val="100000"/>
            </a:pPr>
            <a:r>
              <a:rPr lang="ar-EG" b="1" u="sng" smtClean="0">
                <a:solidFill>
                  <a:schemeClr val="tx1"/>
                </a:solidFill>
                <a:sym typeface="Calibri" pitchFamily="34" charset="0"/>
              </a:rPr>
              <a:t>ما يمكننا ملاحظته: </a:t>
            </a:r>
          </a:p>
        </p:txBody>
      </p:sp>
      <p:sp>
        <p:nvSpPr>
          <p:cNvPr id="34819" name="Content Placeholder 2"/>
          <p:cNvSpPr>
            <a:spLocks noGrp="1"/>
          </p:cNvSpPr>
          <p:nvPr>
            <p:ph idx="1"/>
          </p:nvPr>
        </p:nvSpPr>
        <p:spPr>
          <a:xfrm>
            <a:off x="827709" y="1700213"/>
            <a:ext cx="7921004" cy="4392612"/>
          </a:xfrm>
        </p:spPr>
        <p:txBody>
          <a:bodyPr/>
          <a:lstStyle/>
          <a:p>
            <a:pPr marL="0" indent="0" algn="r" rtl="1" eaLnBrk="1" hangingPunct="1">
              <a:buSzPct val="100000"/>
            </a:pPr>
            <a:endParaRPr lang="ar-EG" b="1" dirty="0" smtClean="0">
              <a:sym typeface="Calibri" pitchFamily="34" charset="0"/>
            </a:endParaRPr>
          </a:p>
          <a:p>
            <a:pPr marL="0" indent="0" algn="r" rtl="1" eaLnBrk="1" hangingPunct="1">
              <a:buSzPct val="100000"/>
            </a:pPr>
            <a:r>
              <a:rPr lang="ar-EG" b="1" dirty="0" smtClean="0">
                <a:sym typeface="Calibri" pitchFamily="34" charset="0"/>
              </a:rPr>
              <a:t>فقدان الاهتمام والطاقة </a:t>
            </a:r>
            <a:r>
              <a:rPr lang="ar-EG" dirty="0" smtClean="0">
                <a:sym typeface="Calibri" pitchFamily="34" charset="0"/>
              </a:rPr>
              <a:t>للقيام ببعض الأشياء التي يحبونها وفي النوم والأكل وغير ذلك من الأنشطة مثل اللعب</a:t>
            </a:r>
          </a:p>
          <a:p>
            <a:pPr marL="0" indent="0" algn="r" rtl="1" eaLnBrk="1" hangingPunct="1">
              <a:buSzPct val="100000"/>
            </a:pPr>
            <a:endParaRPr lang="ar-EG" dirty="0" smtClean="0">
              <a:sym typeface="Calibri" pitchFamily="34" charset="0"/>
            </a:endParaRPr>
          </a:p>
          <a:p>
            <a:pPr marL="0" indent="0" algn="r" rtl="1" eaLnBrk="1" hangingPunct="1">
              <a:buSzPct val="100000"/>
            </a:pPr>
            <a:endParaRPr lang="ar-EG" dirty="0" smtClean="0">
              <a:sym typeface="Calibri" pitchFamily="34" charset="0"/>
            </a:endParaRPr>
          </a:p>
          <a:p>
            <a:pPr marL="0" indent="0" algn="r" rtl="1" eaLnBrk="1" hangingPunct="1">
              <a:buSzPct val="100000"/>
            </a:pPr>
            <a:r>
              <a:rPr lang="ar-EG" b="1" dirty="0" smtClean="0">
                <a:sym typeface="Calibri" pitchFamily="34" charset="0"/>
              </a:rPr>
              <a:t>الحزن وسرعة الغضب: </a:t>
            </a:r>
            <a:r>
              <a:rPr lang="ar-EG" dirty="0" smtClean="0">
                <a:sym typeface="Calibri" pitchFamily="34" charset="0"/>
              </a:rPr>
              <a:t>يبدو على الطفل علامات الحزن ويبكي كثيرًا ويصبح سريع الغضب </a:t>
            </a:r>
          </a:p>
          <a:p>
            <a:pPr marL="0" indent="0" algn="r" rtl="1" eaLnBrk="1" hangingPunct="1">
              <a:buSzPct val="100000"/>
            </a:pPr>
            <a:endParaRPr lang="ar-EG" dirty="0" smtClean="0">
              <a:sym typeface="Calibri" pitchFamily="34" charset="0"/>
            </a:endParaRPr>
          </a:p>
          <a:p>
            <a:pPr marL="0" indent="0" algn="r" rtl="1" eaLnBrk="1" hangingPunct="1">
              <a:buSzPct val="100000"/>
            </a:pPr>
            <a:r>
              <a:rPr lang="ar-EG" b="1" dirty="0" smtClean="0">
                <a:sym typeface="Calibri" pitchFamily="34" charset="0"/>
              </a:rPr>
              <a:t>ضعف التركيز والأرق</a:t>
            </a:r>
          </a:p>
        </p:txBody>
      </p:sp>
    </p:spTree>
    <p:extLst>
      <p:ext uri="{BB962C8B-B14F-4D97-AF65-F5344CB8AC3E}">
        <p14:creationId xmlns:p14="http://schemas.microsoft.com/office/powerpoint/2010/main" val="1904682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1043609" y="836613"/>
            <a:ext cx="7711252" cy="720725"/>
          </a:xfrm>
        </p:spPr>
        <p:txBody>
          <a:bodyPr/>
          <a:lstStyle/>
          <a:p>
            <a:pPr algn="r" rtl="1" eaLnBrk="1" hangingPunct="1">
              <a:buSzPct val="100000"/>
            </a:pPr>
            <a:r>
              <a:rPr lang="ar-EG" b="1" u="sng" smtClean="0">
                <a:solidFill>
                  <a:schemeClr val="tx1"/>
                </a:solidFill>
                <a:sym typeface="Calibri" pitchFamily="34" charset="0"/>
              </a:rPr>
              <a:t>ما يمكننا ملاحظته...</a:t>
            </a:r>
          </a:p>
        </p:txBody>
      </p:sp>
      <p:sp>
        <p:nvSpPr>
          <p:cNvPr id="35843" name="Content Placeholder 2"/>
          <p:cNvSpPr>
            <a:spLocks noGrp="1"/>
          </p:cNvSpPr>
          <p:nvPr>
            <p:ph idx="1"/>
          </p:nvPr>
        </p:nvSpPr>
        <p:spPr>
          <a:xfrm>
            <a:off x="318121" y="1700213"/>
            <a:ext cx="8430591" cy="4392612"/>
          </a:xfrm>
        </p:spPr>
        <p:txBody>
          <a:bodyPr/>
          <a:lstStyle/>
          <a:p>
            <a:pPr algn="r" rtl="1" eaLnBrk="1" hangingPunct="1">
              <a:buSzPct val="100000"/>
            </a:pPr>
            <a:endParaRPr lang="ar-EG" b="1" dirty="0" smtClean="0">
              <a:sym typeface="Calibri" pitchFamily="34" charset="0"/>
            </a:endParaRPr>
          </a:p>
          <a:p>
            <a:pPr algn="r" rtl="1" eaLnBrk="1" hangingPunct="1">
              <a:buSzPct val="100000"/>
            </a:pPr>
            <a:r>
              <a:rPr lang="ar-EG" b="1" dirty="0" smtClean="0">
                <a:sym typeface="Calibri" pitchFamily="34" charset="0"/>
              </a:rPr>
              <a:t>النزوع للعدوانية وتدمير الأشياء: </a:t>
            </a:r>
          </a:p>
          <a:p>
            <a:pPr algn="r" rtl="1" eaLnBrk="1" hangingPunct="1">
              <a:buSzPct val="100000"/>
            </a:pPr>
            <a:endParaRPr lang="ar-EG" b="1" dirty="0" smtClean="0">
              <a:sym typeface="Calibri" pitchFamily="34" charset="0"/>
            </a:endParaRPr>
          </a:p>
          <a:p>
            <a:pPr algn="r" rtl="1" eaLnBrk="1" hangingPunct="1">
              <a:buFontTx/>
              <a:buChar char="•"/>
            </a:pPr>
            <a:r>
              <a:rPr lang="ar-EG" dirty="0" smtClean="0">
                <a:sym typeface="Calibri" pitchFamily="34" charset="0"/>
              </a:rPr>
              <a:t>عند </a:t>
            </a:r>
            <a:r>
              <a:rPr lang="ar-EG" b="1" dirty="0" smtClean="0">
                <a:sym typeface="Calibri" pitchFamily="34" charset="0"/>
              </a:rPr>
              <a:t>معاناة مشاعر قوية</a:t>
            </a:r>
            <a:r>
              <a:rPr lang="ar-EG" dirty="0" smtClean="0">
                <a:sym typeface="Calibri" pitchFamily="34" charset="0"/>
              </a:rPr>
              <a:t>. </a:t>
            </a:r>
          </a:p>
          <a:p>
            <a:pPr algn="r" rtl="1" eaLnBrk="1" hangingPunct="1">
              <a:buFontTx/>
              <a:buChar char="•"/>
            </a:pPr>
            <a:r>
              <a:rPr lang="ar-EG" dirty="0" smtClean="0">
                <a:sym typeface="Calibri" pitchFamily="34" charset="0"/>
              </a:rPr>
              <a:t>لأنهم </a:t>
            </a:r>
            <a:r>
              <a:rPr lang="ar-EG" b="1" dirty="0" smtClean="0">
                <a:sym typeface="Calibri" pitchFamily="34" charset="0"/>
              </a:rPr>
              <a:t>لا يستطيعون التعبير عن مشاعرهم في كلمات </a:t>
            </a:r>
            <a:r>
              <a:rPr lang="ar-EG" dirty="0" smtClean="0">
                <a:sym typeface="Calibri" pitchFamily="34" charset="0"/>
              </a:rPr>
              <a:t>عند شعورهم بالتوتر أو الضيق أو الخوف. </a:t>
            </a:r>
          </a:p>
          <a:p>
            <a:pPr algn="r" rtl="1" eaLnBrk="1" hangingPunct="1">
              <a:buFontTx/>
              <a:buChar char="•"/>
            </a:pPr>
            <a:r>
              <a:rPr lang="ar-EG" dirty="0" smtClean="0">
                <a:sym typeface="Calibri" pitchFamily="34" charset="0"/>
              </a:rPr>
              <a:t>الأطفال الآخرون </a:t>
            </a:r>
            <a:r>
              <a:rPr lang="ar-EG" b="1" dirty="0" smtClean="0">
                <a:sym typeface="Calibri" pitchFamily="34" charset="0"/>
              </a:rPr>
              <a:t>يقلدون</a:t>
            </a:r>
            <a:r>
              <a:rPr lang="ar-EG" dirty="0" smtClean="0">
                <a:sym typeface="Calibri" pitchFamily="34" charset="0"/>
              </a:rPr>
              <a:t> السلوك العدواني. </a:t>
            </a:r>
          </a:p>
          <a:p>
            <a:pPr algn="r" rtl="1" eaLnBrk="1" hangingPunct="1">
              <a:buFontTx/>
              <a:buChar char="•"/>
            </a:pPr>
            <a:r>
              <a:rPr lang="ar-EG" b="1" dirty="0" smtClean="0">
                <a:sym typeface="Calibri" pitchFamily="34" charset="0"/>
              </a:rPr>
              <a:t>الشعور بالغضب والإهانة </a:t>
            </a:r>
            <a:r>
              <a:rPr lang="ar-EG" dirty="0" smtClean="0">
                <a:sym typeface="Calibri" pitchFamily="34" charset="0"/>
              </a:rPr>
              <a:t>والمشاعر </a:t>
            </a:r>
            <a:r>
              <a:rPr lang="ar-EG" b="1" dirty="0" smtClean="0">
                <a:sym typeface="Calibri" pitchFamily="34" charset="0"/>
              </a:rPr>
              <a:t>الانتقامية</a:t>
            </a:r>
            <a:r>
              <a:rPr lang="ar-EG" dirty="0" smtClean="0">
                <a:sym typeface="Calibri" pitchFamily="34" charset="0"/>
              </a:rPr>
              <a:t> عقب إساءة المعاملة.</a:t>
            </a:r>
          </a:p>
          <a:p>
            <a:pPr algn="r" rtl="1" eaLnBrk="1" hangingPunct="1">
              <a:buSzPct val="100000"/>
            </a:pPr>
            <a:r>
              <a:rPr lang="ar-EG" dirty="0" smtClean="0">
                <a:sym typeface="Calibri" pitchFamily="34" charset="0"/>
              </a:rPr>
              <a:t> </a:t>
            </a:r>
          </a:p>
        </p:txBody>
      </p:sp>
    </p:spTree>
    <p:extLst>
      <p:ext uri="{BB962C8B-B14F-4D97-AF65-F5344CB8AC3E}">
        <p14:creationId xmlns:p14="http://schemas.microsoft.com/office/powerpoint/2010/main" val="28516506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043609" y="836613"/>
            <a:ext cx="7711252" cy="720725"/>
          </a:xfrm>
        </p:spPr>
        <p:txBody>
          <a:bodyPr/>
          <a:lstStyle/>
          <a:p>
            <a:pPr algn="r" rtl="1" eaLnBrk="1" hangingPunct="1">
              <a:buSzPct val="100000"/>
            </a:pPr>
            <a:r>
              <a:rPr lang="ar-EG" b="1" u="sng" smtClean="0">
                <a:solidFill>
                  <a:schemeClr val="tx1"/>
                </a:solidFill>
                <a:sym typeface="Calibri" pitchFamily="34" charset="0"/>
              </a:rPr>
              <a:t>ما يمكننا ملاحظته...</a:t>
            </a:r>
          </a:p>
        </p:txBody>
      </p:sp>
      <p:sp>
        <p:nvSpPr>
          <p:cNvPr id="36867" name="Content Placeholder 2"/>
          <p:cNvSpPr>
            <a:spLocks noGrp="1"/>
          </p:cNvSpPr>
          <p:nvPr>
            <p:ph idx="1"/>
          </p:nvPr>
        </p:nvSpPr>
        <p:spPr>
          <a:xfrm>
            <a:off x="318121" y="1700213"/>
            <a:ext cx="8430591" cy="4392612"/>
          </a:xfrm>
        </p:spPr>
        <p:txBody>
          <a:bodyPr/>
          <a:lstStyle/>
          <a:p>
            <a:pPr algn="r" rtl="1" eaLnBrk="1" hangingPunct="1">
              <a:buSzPct val="100000"/>
            </a:pPr>
            <a:r>
              <a:rPr lang="ar-EG" b="1" dirty="0" smtClean="0">
                <a:sym typeface="Calibri" pitchFamily="34" charset="0"/>
              </a:rPr>
              <a:t>الموقف من الكبار: </a:t>
            </a:r>
          </a:p>
          <a:p>
            <a:pPr algn="r" rtl="1" eaLnBrk="1" hangingPunct="1">
              <a:buSzPct val="100000"/>
            </a:pPr>
            <a:endParaRPr lang="ar-EG" sz="1800" b="1" dirty="0" smtClean="0">
              <a:sym typeface="Calibri" pitchFamily="34" charset="0"/>
            </a:endParaRPr>
          </a:p>
          <a:p>
            <a:pPr algn="r" rtl="1" eaLnBrk="1" hangingPunct="1">
              <a:buSzPct val="100000"/>
            </a:pPr>
            <a:r>
              <a:rPr lang="ar-EG" dirty="0" smtClean="0">
                <a:sym typeface="Calibri" pitchFamily="34" charset="0"/>
              </a:rPr>
              <a:t>يمكن أن يكون الأطفال الذين عوملوا بأسلوب عنيف:</a:t>
            </a:r>
          </a:p>
          <a:p>
            <a:pPr algn="r" rtl="1" eaLnBrk="1" hangingPunct="1">
              <a:buFontTx/>
              <a:buChar char="•"/>
            </a:pPr>
            <a:r>
              <a:rPr lang="ar-EG" dirty="0" smtClean="0">
                <a:sym typeface="Calibri" pitchFamily="34" charset="0"/>
              </a:rPr>
              <a:t>يحتقرون الكبار. </a:t>
            </a:r>
          </a:p>
          <a:p>
            <a:pPr algn="r" rtl="1" eaLnBrk="1" hangingPunct="1">
              <a:buFontTx/>
              <a:buChar char="•"/>
            </a:pPr>
            <a:r>
              <a:rPr lang="ar-EG" dirty="0" smtClean="0">
                <a:sym typeface="Calibri" pitchFamily="34" charset="0"/>
              </a:rPr>
              <a:t>يحاولون الابتعاد عنهم.</a:t>
            </a:r>
          </a:p>
          <a:p>
            <a:pPr algn="r" rtl="1" eaLnBrk="1" hangingPunct="1">
              <a:buFontTx/>
              <a:buChar char="•"/>
            </a:pPr>
            <a:r>
              <a:rPr lang="ar-EG" dirty="0" smtClean="0">
                <a:sym typeface="Calibri" pitchFamily="34" charset="0"/>
              </a:rPr>
              <a:t>يتعمدون إساءة السلوك لمعرفة ما إذا كان الشخص البالغ سيتعامل معهم بعنف أم لا. </a:t>
            </a:r>
          </a:p>
          <a:p>
            <a:pPr algn="r" rtl="1" eaLnBrk="1" hangingPunct="1">
              <a:buSzPct val="100000"/>
            </a:pPr>
            <a:endParaRPr lang="ar-EG" sz="1800" dirty="0" smtClean="0">
              <a:sym typeface="Calibri" pitchFamily="34" charset="0"/>
            </a:endParaRPr>
          </a:p>
          <a:p>
            <a:pPr algn="r" rtl="1" eaLnBrk="1" hangingPunct="1">
              <a:buSzPct val="100000"/>
            </a:pPr>
            <a:r>
              <a:rPr lang="ar-EG" dirty="0" smtClean="0">
                <a:sym typeface="Calibri" pitchFamily="34" charset="0"/>
              </a:rPr>
              <a:t>يمكن أن يكون الأطفال الذين فقدوا أسرهم:</a:t>
            </a:r>
          </a:p>
          <a:p>
            <a:pPr algn="r" rtl="1" eaLnBrk="1" hangingPunct="1">
              <a:buSzPct val="100000"/>
            </a:pPr>
            <a:r>
              <a:rPr lang="ar-EG" dirty="0" smtClean="0">
                <a:sym typeface="Calibri" pitchFamily="34" charset="0"/>
              </a:rPr>
              <a:t>"يتعلقون</a:t>
            </a:r>
            <a:r>
              <a:rPr lang="en-US" dirty="0" smtClean="0">
                <a:sym typeface="Calibri" pitchFamily="34" charset="0"/>
              </a:rPr>
              <a:t>"</a:t>
            </a:r>
            <a:r>
              <a:rPr lang="ar-EG" dirty="0" smtClean="0">
                <a:sym typeface="Calibri" pitchFamily="34" charset="0"/>
              </a:rPr>
              <a:t> </a:t>
            </a:r>
            <a:r>
              <a:rPr lang="ar-EG" dirty="0" smtClean="0">
                <a:sym typeface="Calibri" pitchFamily="34" charset="0"/>
              </a:rPr>
              <a:t>بالكبار كما لو أنهم يخافون من الهجر. </a:t>
            </a:r>
          </a:p>
          <a:p>
            <a:pPr algn="r" rtl="1" eaLnBrk="1" hangingPunct="1">
              <a:buSzPct val="100000"/>
            </a:pPr>
            <a:r>
              <a:rPr lang="ar-EG" dirty="0" smtClean="0">
                <a:sym typeface="Calibri" pitchFamily="34" charset="0"/>
              </a:rPr>
              <a:t>يترددون في الارتباط بالآخرين.</a:t>
            </a:r>
          </a:p>
          <a:p>
            <a:pPr algn="r" rtl="1" eaLnBrk="1" hangingPunct="1">
              <a:buSzPct val="100000"/>
            </a:pPr>
            <a:r>
              <a:rPr lang="ar-EG" dirty="0" smtClean="0">
                <a:sym typeface="Calibri" pitchFamily="34" charset="0"/>
              </a:rPr>
              <a:t> </a:t>
            </a:r>
          </a:p>
        </p:txBody>
      </p:sp>
    </p:spTree>
    <p:extLst>
      <p:ext uri="{BB962C8B-B14F-4D97-AF65-F5344CB8AC3E}">
        <p14:creationId xmlns:p14="http://schemas.microsoft.com/office/powerpoint/2010/main" val="27924611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1043609" y="836613"/>
            <a:ext cx="7711252"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37891" name="Content Placeholder 2"/>
          <p:cNvSpPr>
            <a:spLocks noGrp="1"/>
          </p:cNvSpPr>
          <p:nvPr>
            <p:ph idx="1"/>
          </p:nvPr>
        </p:nvSpPr>
        <p:spPr>
          <a:xfrm>
            <a:off x="318121" y="1700213"/>
            <a:ext cx="8430591" cy="4392612"/>
          </a:xfrm>
        </p:spPr>
        <p:txBody>
          <a:bodyPr/>
          <a:lstStyle/>
          <a:p>
            <a:pPr algn="r" rtl="1" eaLnBrk="1" hangingPunct="1">
              <a:buSzPct val="100000"/>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يعبر الأطفال </a:t>
            </a:r>
            <a:r>
              <a:rPr lang="ar-EG" b="1" dirty="0" smtClean="0">
                <a:solidFill>
                  <a:srgbClr val="000000"/>
                </a:solidFill>
                <a:sym typeface="Calibri" pitchFamily="34" charset="0"/>
              </a:rPr>
              <a:t>عن مشاعرهم</a:t>
            </a:r>
            <a:r>
              <a:rPr lang="ar-EG" dirty="0" smtClean="0">
                <a:solidFill>
                  <a:srgbClr val="000000"/>
                </a:solidFill>
                <a:sym typeface="Calibri" pitchFamily="34" charset="0"/>
              </a:rPr>
              <a:t> من خلال </a:t>
            </a:r>
            <a:r>
              <a:rPr lang="ar-EG" b="1" dirty="0" smtClean="0">
                <a:solidFill>
                  <a:srgbClr val="000000"/>
                </a:solidFill>
                <a:sym typeface="Calibri" pitchFamily="34" charset="0"/>
              </a:rPr>
              <a:t>سلوكهم</a:t>
            </a:r>
            <a:r>
              <a:rPr lang="ar-EG" dirty="0" smtClean="0">
                <a:solidFill>
                  <a:srgbClr val="000000"/>
                </a:solidFill>
                <a:sym typeface="Calibri" pitchFamily="34" charset="0"/>
              </a:rPr>
              <a:t> فضلاً عن الكلام.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لذا، نحتاج إلى </a:t>
            </a:r>
            <a:r>
              <a:rPr lang="ar-EG" b="1" dirty="0" smtClean="0">
                <a:solidFill>
                  <a:srgbClr val="000000"/>
                </a:solidFill>
                <a:sym typeface="Calibri" pitchFamily="34" charset="0"/>
              </a:rPr>
              <a:t>ملاحظتهم</a:t>
            </a:r>
            <a:r>
              <a:rPr lang="ar-EG" dirty="0" smtClean="0">
                <a:solidFill>
                  <a:srgbClr val="000000"/>
                </a:solidFill>
                <a:sym typeface="Calibri" pitchFamily="34" charset="0"/>
              </a:rPr>
              <a:t> عندما نتحدث إليهم، وهذا كجزء من تقييماتنا وإدارتنا للحالة عمومًا.</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يمكننا ملاحظة الأطفال </a:t>
            </a:r>
            <a:r>
              <a:rPr lang="ar-EG" b="1" dirty="0" smtClean="0">
                <a:solidFill>
                  <a:srgbClr val="000000"/>
                </a:solidFill>
                <a:sym typeface="Calibri" pitchFamily="34" charset="0"/>
              </a:rPr>
              <a:t>بمفردهم</a:t>
            </a:r>
            <a:r>
              <a:rPr lang="ar-EG" dirty="0" smtClean="0">
                <a:solidFill>
                  <a:srgbClr val="000000"/>
                </a:solidFill>
                <a:sym typeface="Calibri" pitchFamily="34" charset="0"/>
              </a:rPr>
              <a:t> أو </a:t>
            </a:r>
            <a:r>
              <a:rPr lang="ar-EG" b="1" dirty="0" smtClean="0">
                <a:solidFill>
                  <a:srgbClr val="000000"/>
                </a:solidFill>
                <a:sym typeface="Calibri" pitchFamily="34" charset="0"/>
              </a:rPr>
              <a:t>داخل مجموعة</a:t>
            </a:r>
            <a:r>
              <a:rPr lang="ar-EG" dirty="0" smtClean="0">
                <a:solidFill>
                  <a:srgbClr val="000000"/>
                </a:solidFill>
                <a:sym typeface="Calibri" pitchFamily="34" charset="0"/>
              </a:rPr>
              <a:t> لمعرفة أشياء مختلفة حول سلوكياتهم ومشاعرهم.</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dirty="0" smtClean="0">
                <a:solidFill>
                  <a:srgbClr val="000000"/>
                </a:solidFill>
                <a:sym typeface="Calibri" pitchFamily="34" charset="0"/>
              </a:rPr>
              <a:t> </a:t>
            </a:r>
          </a:p>
        </p:txBody>
      </p:sp>
    </p:spTree>
    <p:extLst>
      <p:ext uri="{BB962C8B-B14F-4D97-AF65-F5344CB8AC3E}">
        <p14:creationId xmlns:p14="http://schemas.microsoft.com/office/powerpoint/2010/main" val="33242663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1</a:t>
            </a:r>
            <a:endParaRPr lang="ar-EG" cap="none" dirty="0" smtClean="0">
              <a:solidFill>
                <a:srgbClr val="000000"/>
              </a:solidFill>
              <a:sym typeface="Calibri" pitchFamily="34" charset="0"/>
            </a:endParaRPr>
          </a:p>
        </p:txBody>
      </p:sp>
      <p:sp>
        <p:nvSpPr>
          <p:cNvPr id="5123" name="Text Placeholder 2"/>
          <p:cNvSpPr>
            <a:spLocks noGrp="1"/>
          </p:cNvSpPr>
          <p:nvPr>
            <p:ph type="body" idx="1"/>
          </p:nvPr>
        </p:nvSpPr>
        <p:spPr/>
        <p:txBody>
          <a:bodyPr/>
          <a:lstStyle/>
          <a:p>
            <a:pPr algn="ctr" rtl="1" eaLnBrk="1" hangingPunct="1"/>
            <a:r>
              <a:rPr lang="ar-EG" sz="3600" b="1" dirty="0" smtClean="0">
                <a:solidFill>
                  <a:srgbClr val="000000"/>
                </a:solidFill>
                <a:sym typeface="Calibri" pitchFamily="34" charset="0"/>
              </a:rPr>
              <a:t>الممارسات الفضلى </a:t>
            </a:r>
            <a:r>
              <a:rPr lang="ar-EG" sz="3600" b="1" dirty="0" smtClean="0">
                <a:solidFill>
                  <a:srgbClr val="000000"/>
                </a:solidFill>
                <a:sym typeface="Calibri" pitchFamily="34" charset="0"/>
              </a:rPr>
              <a:t>للتقييم</a:t>
            </a:r>
          </a:p>
          <a:p>
            <a:pPr algn="ctr" rtl="1" eaLnBrk="1" hangingPunct="1"/>
            <a:endParaRPr lang="ar-EG" sz="1800" b="1" dirty="0" smtClean="0">
              <a:solidFill>
                <a:srgbClr val="000000"/>
              </a:solidFill>
              <a:sym typeface="Calibri" pitchFamily="34" charset="0"/>
            </a:endParaRPr>
          </a:p>
        </p:txBody>
      </p:sp>
    </p:spTree>
    <p:extLst>
      <p:ext uri="{BB962C8B-B14F-4D97-AF65-F5344CB8AC3E}">
        <p14:creationId xmlns:p14="http://schemas.microsoft.com/office/powerpoint/2010/main" val="34453945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4198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02362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6</a:t>
            </a:r>
            <a:endParaRPr lang="ar-EG" cap="none" dirty="0" smtClean="0">
              <a:solidFill>
                <a:srgbClr val="000000"/>
              </a:solidFill>
              <a:sym typeface="Calibri" pitchFamily="34" charset="0"/>
            </a:endParaRPr>
          </a:p>
        </p:txBody>
      </p:sp>
      <p:sp>
        <p:nvSpPr>
          <p:cNvPr id="38915" name="Text Placeholder 2"/>
          <p:cNvSpPr>
            <a:spLocks noGrp="1"/>
          </p:cNvSpPr>
          <p:nvPr>
            <p:ph type="body" idx="1"/>
          </p:nvPr>
        </p:nvSpPr>
        <p:spPr/>
        <p:txBody>
          <a:bodyPr/>
          <a:lstStyle/>
          <a:p>
            <a:pPr algn="ctr" rtl="1" eaLnBrk="1" hangingPunct="1"/>
            <a:r>
              <a:rPr lang="ar-EG" sz="3600" b="1" dirty="0" smtClean="0">
                <a:solidFill>
                  <a:srgbClr val="000000"/>
                </a:solidFill>
                <a:sym typeface="Calibri" pitchFamily="34" charset="0"/>
              </a:rPr>
              <a:t>مهارات التحليل </a:t>
            </a:r>
            <a:r>
              <a:rPr lang="ar-EG" sz="3600" b="1" dirty="0" smtClean="0">
                <a:solidFill>
                  <a:srgbClr val="000000"/>
                </a:solidFill>
                <a:sym typeface="Calibri" pitchFamily="34" charset="0"/>
              </a:rPr>
              <a:t>والكتابة</a:t>
            </a:r>
          </a:p>
          <a:p>
            <a:pPr algn="ctr" rtl="1" eaLnBrk="1" hangingPunct="1"/>
            <a:endParaRPr lang="ar-EG" sz="3600" b="1" dirty="0" smtClean="0">
              <a:solidFill>
                <a:srgbClr val="000000"/>
              </a:solidFill>
              <a:sym typeface="Calibri" pitchFamily="34" charset="0"/>
            </a:endParaRPr>
          </a:p>
        </p:txBody>
      </p:sp>
    </p:spTree>
    <p:extLst>
      <p:ext uri="{BB962C8B-B14F-4D97-AF65-F5344CB8AC3E}">
        <p14:creationId xmlns:p14="http://schemas.microsoft.com/office/powerpoint/2010/main" val="193999556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116012" y="836613"/>
            <a:ext cx="7646321" cy="720725"/>
          </a:xfrm>
        </p:spPr>
        <p:txBody>
          <a:bodyPr/>
          <a:lstStyle/>
          <a:p>
            <a:pPr algn="r" rtl="1" eaLnBrk="1" hangingPunct="1">
              <a:buSzPct val="100000"/>
            </a:pPr>
            <a:r>
              <a:rPr lang="ar-EG" b="1" dirty="0" smtClean="0">
                <a:solidFill>
                  <a:srgbClr val="000000"/>
                </a:solidFill>
                <a:sym typeface="Calibri" pitchFamily="34" charset="0"/>
              </a:rPr>
              <a:t>نصائح للكتابة بشكل جيد </a:t>
            </a:r>
          </a:p>
        </p:txBody>
      </p:sp>
      <p:sp>
        <p:nvSpPr>
          <p:cNvPr id="3" name="Content Placeholder 2"/>
          <p:cNvSpPr>
            <a:spLocks noGrp="1"/>
          </p:cNvSpPr>
          <p:nvPr>
            <p:ph idx="1"/>
          </p:nvPr>
        </p:nvSpPr>
        <p:spPr>
          <a:xfrm>
            <a:off x="1403647" y="1557338"/>
            <a:ext cx="7345065" cy="4392612"/>
          </a:xfrm>
        </p:spPr>
        <p:txBody>
          <a:bodyPr/>
          <a:lstStyle/>
          <a:p>
            <a:pPr marL="342000" indent="-342000" algn="r" rtl="1" eaLnBrk="1" hangingPunct="1"/>
            <a:endParaRPr lang="ar-EG" dirty="0" smtClean="0">
              <a:solidFill>
                <a:srgbClr val="000000"/>
              </a:solidFill>
              <a:sym typeface="Calibri" pitchFamily="34" charset="0"/>
            </a:endParaRPr>
          </a:p>
          <a:p>
            <a:pPr marL="342000" indent="-342000" algn="r" rtl="1" eaLnBrk="1" hangingPunct="1"/>
            <a:r>
              <a:rPr lang="ar-EG" dirty="0" smtClean="0">
                <a:solidFill>
                  <a:srgbClr val="000000"/>
                </a:solidFill>
                <a:sym typeface="Calibri" pitchFamily="34" charset="0"/>
              </a:rPr>
              <a:t>اعرض </a:t>
            </a:r>
            <a:r>
              <a:rPr lang="ar-EG" b="1" dirty="0" smtClean="0">
                <a:solidFill>
                  <a:srgbClr val="000000"/>
                </a:solidFill>
                <a:sym typeface="Calibri" pitchFamily="34" charset="0"/>
              </a:rPr>
              <a:t>دليلاً</a:t>
            </a:r>
            <a:r>
              <a:rPr lang="ar-EG" dirty="0" smtClean="0">
                <a:solidFill>
                  <a:srgbClr val="000000"/>
                </a:solidFill>
                <a:sym typeface="Calibri" pitchFamily="34" charset="0"/>
              </a:rPr>
              <a:t> كافياً – وليس سرد ما يقوله شخص واحد. </a:t>
            </a:r>
          </a:p>
          <a:p>
            <a:pPr marL="342000" indent="-342000" algn="r" rtl="1" eaLnBrk="1" hangingPunct="1">
              <a:buFont typeface="Wingdings" pitchFamily="2" charset="2"/>
              <a:buChar char="ü"/>
            </a:pPr>
            <a:r>
              <a:rPr lang="ar-EG" dirty="0" smtClean="0">
                <a:solidFill>
                  <a:srgbClr val="000000"/>
                </a:solidFill>
                <a:sym typeface="Calibri" pitchFamily="34" charset="0"/>
              </a:rPr>
              <a:t>سجل </a:t>
            </a:r>
            <a:r>
              <a:rPr lang="ar-EG" b="1" dirty="0" smtClean="0">
                <a:solidFill>
                  <a:srgbClr val="000000"/>
                </a:solidFill>
                <a:sym typeface="Calibri" pitchFamily="34" charset="0"/>
              </a:rPr>
              <a:t>مصادر </a:t>
            </a:r>
            <a:r>
              <a:rPr lang="ar-EG" dirty="0" smtClean="0">
                <a:solidFill>
                  <a:srgbClr val="000000"/>
                </a:solidFill>
                <a:sym typeface="Calibri" pitchFamily="34" charset="0"/>
              </a:rPr>
              <a:t>معلوماتك.</a:t>
            </a:r>
          </a:p>
          <a:p>
            <a:pPr marL="342000" indent="-342000" algn="r" rtl="1" eaLnBrk="1" hangingPunct="1">
              <a:buFont typeface="Wingdings" pitchFamily="2" charset="2"/>
              <a:buChar char="ü"/>
            </a:pPr>
            <a:r>
              <a:rPr lang="ar-EG" dirty="0" smtClean="0">
                <a:solidFill>
                  <a:srgbClr val="000000"/>
                </a:solidFill>
                <a:sym typeface="Calibri" pitchFamily="34" charset="0"/>
              </a:rPr>
              <a:t>ما إذا </a:t>
            </a:r>
            <a:r>
              <a:rPr lang="ar-EG" dirty="0" smtClean="0">
                <a:solidFill>
                  <a:srgbClr val="000000"/>
                </a:solidFill>
                <a:sym typeface="Calibri" pitchFamily="34" charset="0"/>
              </a:rPr>
              <a:t>كانت </a:t>
            </a:r>
            <a:r>
              <a:rPr lang="ar-EG" b="1" dirty="0" smtClean="0">
                <a:solidFill>
                  <a:srgbClr val="000000"/>
                </a:solidFill>
                <a:sym typeface="Calibri" pitchFamily="34" charset="0"/>
              </a:rPr>
              <a:t>مدعومة</a:t>
            </a:r>
            <a:r>
              <a:rPr lang="ar-EG" dirty="0" smtClean="0">
                <a:solidFill>
                  <a:srgbClr val="000000"/>
                </a:solidFill>
                <a:sym typeface="Calibri" pitchFamily="34" charset="0"/>
              </a:rPr>
              <a:t> بشيء آخر.ا</a:t>
            </a:r>
          </a:p>
          <a:p>
            <a:pPr marL="342000" indent="-342000" algn="r" rtl="1" eaLnBrk="1" hangingPunct="1">
              <a:buFont typeface="Wingdings" pitchFamily="2" charset="2"/>
              <a:buChar char="ü"/>
            </a:pPr>
            <a:r>
              <a:rPr lang="ar-EG" b="1" dirty="0" smtClean="0">
                <a:solidFill>
                  <a:srgbClr val="000000"/>
                </a:solidFill>
                <a:sym typeface="Calibri" pitchFamily="34" charset="0"/>
              </a:rPr>
              <a:t>عدد المرات التي </a:t>
            </a:r>
            <a:r>
              <a:rPr lang="ar-EG" dirty="0" smtClean="0">
                <a:solidFill>
                  <a:srgbClr val="000000"/>
                </a:solidFill>
                <a:sym typeface="Calibri" pitchFamily="34" charset="0"/>
              </a:rPr>
              <a:t>شاهدت فيها موقفاً ما.</a:t>
            </a:r>
          </a:p>
          <a:p>
            <a:pPr marL="342000" indent="-342000" algn="r" rtl="1" eaLnBrk="1" hangingPunct="1">
              <a:buFont typeface="Wingdings" pitchFamily="2" charset="2"/>
              <a:buChar char="ü"/>
            </a:pPr>
            <a:r>
              <a:rPr lang="ar-EG" b="1" dirty="0" smtClean="0">
                <a:solidFill>
                  <a:srgbClr val="000000"/>
                </a:solidFill>
                <a:sym typeface="Calibri" pitchFamily="34" charset="0"/>
              </a:rPr>
              <a:t>عدد الأشخاص </a:t>
            </a:r>
            <a:r>
              <a:rPr lang="ar-EG" dirty="0" smtClean="0">
                <a:solidFill>
                  <a:srgbClr val="000000"/>
                </a:solidFill>
                <a:sym typeface="Calibri" pitchFamily="34" charset="0"/>
              </a:rPr>
              <a:t>الذين أبلغوا عن مبعث القلق.</a:t>
            </a:r>
          </a:p>
          <a:p>
            <a:pPr marL="342000" indent="-342000" algn="r" rtl="1" eaLnBrk="1" hangingPunct="1">
              <a:buFontTx/>
              <a:buChar char="•"/>
            </a:pPr>
            <a:endParaRPr lang="ar-EG" dirty="0" smtClean="0">
              <a:solidFill>
                <a:srgbClr val="000000"/>
              </a:solidFill>
              <a:sym typeface="Calibri" pitchFamily="34" charset="0"/>
            </a:endParaRPr>
          </a:p>
          <a:p>
            <a:pPr marL="342000" indent="-342000" algn="r" rtl="1" eaLnBrk="1" hangingPunct="1">
              <a:buFontTx/>
              <a:buChar char="•"/>
            </a:pPr>
            <a:r>
              <a:rPr lang="ar-EG" dirty="0" smtClean="0">
                <a:solidFill>
                  <a:srgbClr val="000000"/>
                </a:solidFill>
                <a:sym typeface="Calibri" pitchFamily="34" charset="0"/>
              </a:rPr>
              <a:t>من الأفضل دائمًا الحصول على معلومات من </a:t>
            </a:r>
            <a:r>
              <a:rPr lang="ar-EG" b="1" dirty="0" smtClean="0"/>
              <a:t>مصادر مباشرة </a:t>
            </a:r>
            <a:r>
              <a:rPr lang="ar-EG" dirty="0" smtClean="0"/>
              <a:t>- حتى وإن كنت تنقل عنهم.</a:t>
            </a:r>
          </a:p>
          <a:p>
            <a:pPr marL="342000" indent="-342000" algn="r" rtl="1" eaLnBrk="1" hangingPunct="1">
              <a:buFontTx/>
              <a:buChar char="•"/>
            </a:pPr>
            <a:r>
              <a:rPr lang="ar-EG" dirty="0" smtClean="0"/>
              <a:t>عرض </a:t>
            </a:r>
            <a:r>
              <a:rPr lang="ar-EG" b="1" dirty="0" smtClean="0"/>
              <a:t>الأسباب</a:t>
            </a:r>
            <a:r>
              <a:rPr lang="ar-EG" dirty="0" smtClean="0"/>
              <a:t> التي اعتمدت عليها في تحليلك للوضع. </a:t>
            </a:r>
          </a:p>
        </p:txBody>
      </p:sp>
    </p:spTree>
    <p:extLst>
      <p:ext uri="{BB962C8B-B14F-4D97-AF65-F5344CB8AC3E}">
        <p14:creationId xmlns:p14="http://schemas.microsoft.com/office/powerpoint/2010/main" val="20544482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a:xfrm>
            <a:off x="228600" y="1052513"/>
            <a:ext cx="8502650" cy="4392612"/>
          </a:xfrm>
        </p:spPr>
        <p:txBody>
          <a:bodyPr/>
          <a:lstStyle/>
          <a:p>
            <a:pPr algn="r" rtl="1" eaLnBrk="1" hangingPunct="1">
              <a:buSzPct val="100000"/>
            </a:pPr>
            <a:r>
              <a:rPr lang="ar-EG" dirty="0" smtClean="0">
                <a:solidFill>
                  <a:srgbClr val="000000"/>
                </a:solidFill>
                <a:sym typeface="Calibri" pitchFamily="34" charset="0"/>
              </a:rPr>
              <a:t>إذا قمنا بإدراج المعلومات التالية: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لا يحضر الطفل إلى المدرسة كل يوم</a:t>
            </a:r>
          </a:p>
          <a:p>
            <a:pPr algn="r" rtl="1" eaLnBrk="1" hangingPunct="1">
              <a:buFontTx/>
              <a:buChar char="•"/>
            </a:pPr>
            <a:r>
              <a:rPr lang="ar-EG" dirty="0" smtClean="0">
                <a:solidFill>
                  <a:srgbClr val="000000"/>
                </a:solidFill>
                <a:sym typeface="Calibri" pitchFamily="34" charset="0"/>
              </a:rPr>
              <a:t>يقول الطفل لا يوجد شيء مقلق</a:t>
            </a:r>
          </a:p>
          <a:p>
            <a:pPr algn="r" rtl="1" eaLnBrk="1" hangingPunct="1">
              <a:buFontTx/>
              <a:buChar char="•"/>
            </a:pPr>
            <a:r>
              <a:rPr lang="ar-EG" dirty="0" smtClean="0">
                <a:solidFill>
                  <a:srgbClr val="000000"/>
                </a:solidFill>
                <a:sym typeface="Calibri" pitchFamily="34" charset="0"/>
              </a:rPr>
              <a:t>يقول والدا الطفل إنه كان مريضًا مؤخرًا</a:t>
            </a:r>
          </a:p>
          <a:p>
            <a:pPr algn="r" rtl="1" eaLnBrk="1" hangingPunct="1">
              <a:buFontTx/>
              <a:buChar char="•"/>
            </a:pPr>
            <a:r>
              <a:rPr lang="ar-EG" dirty="0" smtClean="0">
                <a:solidFill>
                  <a:srgbClr val="000000"/>
                </a:solidFill>
                <a:sym typeface="Calibri" pitchFamily="34" charset="0"/>
              </a:rPr>
              <a:t>يقول آباء أصدقاء الطفل إنهم لاحظوا تغيرًا في سلوك الطفل مؤخرًا؛ حيث أصبح عنيفًا للغاية وبه بعض الإصابات غير المبررة في ظهره وجروح في رأسه</a:t>
            </a:r>
          </a:p>
          <a:p>
            <a:pPr algn="r" rtl="1" eaLnBrk="1" hangingPunct="1">
              <a:buFontTx/>
              <a:buChar char="•"/>
            </a:pPr>
            <a:r>
              <a:rPr lang="ar-EG" dirty="0" smtClean="0">
                <a:solidFill>
                  <a:srgbClr val="000000"/>
                </a:solidFill>
                <a:sym typeface="Calibri" pitchFamily="34" charset="0"/>
              </a:rPr>
              <a:t>أعتقد أن الطفل يتعرض للاعتداء من قِبل والديه</a:t>
            </a: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dirty="0" smtClean="0">
                <a:solidFill>
                  <a:srgbClr val="000000"/>
                </a:solidFill>
                <a:sym typeface="Calibri" pitchFamily="34" charset="0"/>
              </a:rPr>
              <a:t>هل هذه المعلومات كافية لفهم الوضع؟</a:t>
            </a:r>
          </a:p>
        </p:txBody>
      </p:sp>
    </p:spTree>
    <p:extLst>
      <p:ext uri="{BB962C8B-B14F-4D97-AF65-F5344CB8AC3E}">
        <p14:creationId xmlns:p14="http://schemas.microsoft.com/office/powerpoint/2010/main" val="17919401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250825" y="1557338"/>
            <a:ext cx="8502650" cy="4392612"/>
          </a:xfrm>
        </p:spPr>
        <p:txBody>
          <a:bodyPr/>
          <a:lstStyle/>
          <a:p>
            <a:pPr algn="r" rtl="1" eaLnBrk="1" hangingPunct="1">
              <a:buSzPct val="100000"/>
            </a:pPr>
            <a:r>
              <a:rPr lang="ar-EG" dirty="0" smtClean="0">
                <a:solidFill>
                  <a:srgbClr val="000000"/>
                </a:solidFill>
                <a:sym typeface="Calibri" pitchFamily="34" charset="0"/>
              </a:rPr>
              <a:t>إذا أدرجنا المعلومات التالية:</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يحضر الطفل إلى نادي الأطفال</a:t>
            </a:r>
          </a:p>
          <a:p>
            <a:pPr algn="r" rtl="1" eaLnBrk="1" hangingPunct="1">
              <a:buFontTx/>
              <a:buChar char="•"/>
            </a:pPr>
            <a:r>
              <a:rPr lang="ar-EG" dirty="0" smtClean="0">
                <a:solidFill>
                  <a:srgbClr val="000000"/>
                </a:solidFill>
                <a:sym typeface="Calibri" pitchFamily="34" charset="0"/>
              </a:rPr>
              <a:t>يقول الطفل إن ليس هناك شيء مقلق</a:t>
            </a:r>
          </a:p>
          <a:p>
            <a:pPr algn="r" rtl="1" eaLnBrk="1" hangingPunct="1">
              <a:buFontTx/>
              <a:buChar char="•"/>
            </a:pPr>
            <a:r>
              <a:rPr lang="ar-EG" dirty="0" smtClean="0">
                <a:solidFill>
                  <a:srgbClr val="000000"/>
                </a:solidFill>
                <a:sym typeface="Calibri" pitchFamily="34" charset="0"/>
              </a:rPr>
              <a:t>يبلغ الجيران بأن الوالد يضرب أطفاله دائمًا</a:t>
            </a:r>
          </a:p>
          <a:p>
            <a:pPr algn="r" rtl="1" eaLnBrk="1" hangingPunct="1">
              <a:buFontTx/>
              <a:buChar char="•"/>
            </a:pPr>
            <a:r>
              <a:rPr lang="ar-EG" dirty="0" smtClean="0">
                <a:solidFill>
                  <a:srgbClr val="000000"/>
                </a:solidFill>
                <a:sym typeface="Calibri" pitchFamily="34" charset="0"/>
              </a:rPr>
              <a:t>يشتكي الطفل من ألم في ذراعه ولكن لا توجد كدمات به</a:t>
            </a: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dirty="0" smtClean="0">
                <a:solidFill>
                  <a:srgbClr val="000000"/>
                </a:solidFill>
                <a:sym typeface="Calibri" pitchFamily="34" charset="0"/>
              </a:rPr>
              <a:t>هل هذه المعلومات كافية لفهم الوضع؟</a:t>
            </a:r>
          </a:p>
        </p:txBody>
      </p:sp>
    </p:spTree>
    <p:extLst>
      <p:ext uri="{BB962C8B-B14F-4D97-AF65-F5344CB8AC3E}">
        <p14:creationId xmlns:p14="http://schemas.microsoft.com/office/powerpoint/2010/main" val="15003541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993775" y="692150"/>
            <a:ext cx="7777163"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3" name="Content Placeholder 2"/>
          <p:cNvSpPr>
            <a:spLocks noGrp="1"/>
          </p:cNvSpPr>
          <p:nvPr>
            <p:ph idx="1"/>
          </p:nvPr>
        </p:nvSpPr>
        <p:spPr>
          <a:xfrm>
            <a:off x="1475656" y="1484313"/>
            <a:ext cx="7295282" cy="4392612"/>
          </a:xfrm>
        </p:spPr>
        <p:txBody>
          <a:bodyPr/>
          <a:lstStyle/>
          <a:p>
            <a:pPr marL="0" indent="0" algn="r" rtl="1" eaLnBrk="1" hangingPunct="1"/>
            <a:r>
              <a:rPr lang="ar-EG" dirty="0" smtClean="0">
                <a:solidFill>
                  <a:srgbClr val="000000"/>
                </a:solidFill>
                <a:sym typeface="Calibri" pitchFamily="34" charset="0"/>
              </a:rPr>
              <a:t>يؤدي ما نكتبه في تقييم ما إلى تحليل وضع الطفل الذي نعتمد عليه في وضع خطة حالة لمساعدة هذا الطفل.</a:t>
            </a:r>
          </a:p>
          <a:p>
            <a:pPr marL="0" indent="0" algn="r" rtl="1" eaLnBrk="1" hangingPunct="1">
              <a:buFontTx/>
              <a:buChar char="•"/>
            </a:pPr>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يمكننا الكتابة بوضوح من خلال:</a:t>
            </a:r>
          </a:p>
          <a:p>
            <a:pPr marL="0" indent="-342000" algn="r" rtl="1" eaLnBrk="1" hangingPunct="1">
              <a:buFontTx/>
              <a:buChar char="•"/>
            </a:pPr>
            <a:r>
              <a:rPr lang="ar-EG" dirty="0" smtClean="0">
                <a:solidFill>
                  <a:srgbClr val="000000"/>
                </a:solidFill>
                <a:sym typeface="Calibri" pitchFamily="34" charset="0"/>
              </a:rPr>
              <a:t>التفرقة بوضوح بين المعلومات </a:t>
            </a:r>
            <a:r>
              <a:rPr lang="ar-EG" b="1" dirty="0" smtClean="0">
                <a:solidFill>
                  <a:srgbClr val="000000"/>
                </a:solidFill>
                <a:sym typeface="Calibri" pitchFamily="34" charset="0"/>
              </a:rPr>
              <a:t>الواقعية </a:t>
            </a:r>
            <a:r>
              <a:rPr lang="ar-EG" dirty="0" smtClean="0">
                <a:solidFill>
                  <a:srgbClr val="000000"/>
                </a:solidFill>
                <a:sym typeface="Calibri" pitchFamily="34" charset="0"/>
              </a:rPr>
              <a:t>و</a:t>
            </a:r>
            <a:r>
              <a:rPr lang="ar-EG" b="1" dirty="0" smtClean="0">
                <a:solidFill>
                  <a:srgbClr val="000000"/>
                </a:solidFill>
                <a:sym typeface="Calibri" pitchFamily="34" charset="0"/>
              </a:rPr>
              <a:t>غير الواقعية </a:t>
            </a:r>
          </a:p>
          <a:p>
            <a:pPr marL="0" indent="-342000" algn="r" rtl="1" eaLnBrk="1" hangingPunct="1">
              <a:buFontTx/>
              <a:buChar char="•"/>
            </a:pPr>
            <a:r>
              <a:rPr lang="ar-EG" dirty="0" smtClean="0">
                <a:solidFill>
                  <a:srgbClr val="000000"/>
                </a:solidFill>
                <a:sym typeface="Calibri" pitchFamily="34" charset="0"/>
              </a:rPr>
              <a:t>التأكد من شرح أي معلومات غير واقعية</a:t>
            </a:r>
          </a:p>
          <a:p>
            <a:pPr lvl="1" algn="r" rtl="1" eaLnBrk="1" hangingPunct="1">
              <a:buFont typeface="Wingdings" pitchFamily="2" charset="2"/>
              <a:buChar char="ü"/>
            </a:pPr>
            <a:r>
              <a:rPr lang="ar-EG" dirty="0" smtClean="0">
                <a:solidFill>
                  <a:srgbClr val="000000"/>
                </a:solidFill>
                <a:sym typeface="Calibri" pitchFamily="34" charset="0"/>
              </a:rPr>
              <a:t>عرض </a:t>
            </a:r>
            <a:r>
              <a:rPr lang="ar-EG" b="1" dirty="0" smtClean="0">
                <a:solidFill>
                  <a:srgbClr val="000000"/>
                </a:solidFill>
                <a:sym typeface="Calibri" pitchFamily="34" charset="0"/>
              </a:rPr>
              <a:t>الأسباب </a:t>
            </a:r>
            <a:r>
              <a:rPr lang="ar-EG" dirty="0" smtClean="0">
                <a:solidFill>
                  <a:srgbClr val="000000"/>
                </a:solidFill>
                <a:sym typeface="Calibri" pitchFamily="34" charset="0"/>
              </a:rPr>
              <a:t>و</a:t>
            </a:r>
            <a:r>
              <a:rPr lang="ar-EG" b="1" dirty="0" smtClean="0">
                <a:solidFill>
                  <a:srgbClr val="000000"/>
                </a:solidFill>
                <a:sym typeface="Calibri" pitchFamily="34" charset="0"/>
              </a:rPr>
              <a:t>الأدلة </a:t>
            </a:r>
            <a:r>
              <a:rPr lang="ar-EG" dirty="0" smtClean="0">
                <a:solidFill>
                  <a:srgbClr val="000000"/>
                </a:solidFill>
                <a:sym typeface="Calibri" pitchFamily="34" charset="0"/>
              </a:rPr>
              <a:t>حيثما أمكن</a:t>
            </a:r>
          </a:p>
          <a:p>
            <a:pPr lvl="1" algn="r" rtl="1" eaLnBrk="1" hangingPunct="1">
              <a:buFont typeface="Wingdings" pitchFamily="2" charset="2"/>
              <a:buChar char="ü"/>
            </a:pPr>
            <a:r>
              <a:rPr lang="ar-EG" b="1" dirty="0" smtClean="0">
                <a:solidFill>
                  <a:srgbClr val="000000"/>
                </a:solidFill>
                <a:sym typeface="Calibri" pitchFamily="34" charset="0"/>
              </a:rPr>
              <a:t>تقديم التفاصيل: </a:t>
            </a:r>
            <a:r>
              <a:rPr lang="ar-EG" dirty="0" smtClean="0">
                <a:solidFill>
                  <a:srgbClr val="000000"/>
                </a:solidFill>
                <a:sym typeface="Calibri" pitchFamily="34" charset="0"/>
              </a:rPr>
              <a:t>متى، أين، مَنْ، ماذا</a:t>
            </a:r>
          </a:p>
          <a:p>
            <a:pPr lvl="1" algn="r" rtl="1" eaLnBrk="1" hangingPunct="1">
              <a:buFont typeface="Arial" pitchFamily="34" charset="0"/>
              <a:buChar char="•"/>
            </a:pPr>
            <a:endParaRPr lang="ar-EG" b="1" dirty="0" smtClean="0">
              <a:solidFill>
                <a:srgbClr val="000000"/>
              </a:solidFill>
              <a:sym typeface="Calibri" pitchFamily="34" charset="0"/>
            </a:endParaRPr>
          </a:p>
          <a:p>
            <a:pPr lvl="1" algn="r" rtl="1" eaLnBrk="1" hangingPunct="1">
              <a:buFont typeface="Arial" pitchFamily="34" charset="0"/>
              <a:buChar char="•"/>
            </a:pPr>
            <a:r>
              <a:rPr lang="ar-EG" b="1" i="1" dirty="0" smtClean="0">
                <a:solidFill>
                  <a:srgbClr val="000000"/>
                </a:solidFill>
                <a:sym typeface="Calibri" pitchFamily="34" charset="0"/>
              </a:rPr>
              <a:t>‏سيساعدك هذا في تبرير تحليلك «للأسباب"</a:t>
            </a:r>
          </a:p>
          <a:p>
            <a:pPr marL="0" indent="0" algn="r" rtl="1" eaLnBrk="1" hangingPunct="1">
              <a:buFontTx/>
              <a:buChar char="•"/>
            </a:pPr>
            <a:endParaRPr lang="ar-EG" b="1" i="1" dirty="0" smtClean="0">
              <a:solidFill>
                <a:srgbClr val="000000"/>
              </a:solidFill>
              <a:sym typeface="Calibri" pitchFamily="34" charset="0"/>
            </a:endParaRPr>
          </a:p>
        </p:txBody>
      </p:sp>
    </p:spTree>
    <p:extLst>
      <p:ext uri="{BB962C8B-B14F-4D97-AF65-F5344CB8AC3E}">
        <p14:creationId xmlns:p14="http://schemas.microsoft.com/office/powerpoint/2010/main" val="15060065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4813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90972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750" y="5229225"/>
            <a:ext cx="7772400" cy="864071"/>
          </a:xfrm>
        </p:spPr>
        <p:txBody>
          <a:bodyPr/>
          <a:lstStyle/>
          <a:p>
            <a:pPr algn="ctr" rtl="1" eaLnBrk="1" hangingPunct="1">
              <a:buSzPct val="100000"/>
            </a:pPr>
            <a:r>
              <a:rPr lang="ar-EG" cap="none" dirty="0" smtClean="0">
                <a:solidFill>
                  <a:srgbClr val="000000"/>
                </a:solidFill>
                <a:sym typeface="Calibri" pitchFamily="34" charset="0"/>
              </a:rPr>
              <a:t>التمرين </a:t>
            </a:r>
            <a:r>
              <a:rPr lang="ar-EG" cap="none" dirty="0" smtClean="0">
                <a:solidFill>
                  <a:srgbClr val="000000"/>
                </a:solidFill>
                <a:sym typeface="Calibri" pitchFamily="34" charset="0"/>
              </a:rPr>
              <a:t>7</a:t>
            </a:r>
            <a:endParaRPr lang="ar-EG" cap="none" dirty="0" smtClean="0">
              <a:solidFill>
                <a:srgbClr val="000000"/>
              </a:solidFill>
              <a:sym typeface="Calibri" pitchFamily="34" charset="0"/>
            </a:endParaRPr>
          </a:p>
        </p:txBody>
      </p:sp>
      <p:sp>
        <p:nvSpPr>
          <p:cNvPr id="44035" name="Text Placeholder 2"/>
          <p:cNvSpPr>
            <a:spLocks noGrp="1"/>
          </p:cNvSpPr>
          <p:nvPr>
            <p:ph type="body" idx="1"/>
          </p:nvPr>
        </p:nvSpPr>
        <p:spPr>
          <a:xfrm>
            <a:off x="793750" y="4581128"/>
            <a:ext cx="7772400" cy="708869"/>
          </a:xfrm>
        </p:spPr>
        <p:txBody>
          <a:bodyPr/>
          <a:lstStyle/>
          <a:p>
            <a:pPr algn="ctr" rtl="1" eaLnBrk="1" hangingPunct="1"/>
            <a:r>
              <a:rPr lang="ar-EG" sz="3600" b="1" dirty="0" smtClean="0">
                <a:solidFill>
                  <a:srgbClr val="000000"/>
                </a:solidFill>
                <a:sym typeface="Calibri" pitchFamily="34" charset="0"/>
              </a:rPr>
              <a:t>ممارسة ما تعلمناه</a:t>
            </a:r>
          </a:p>
        </p:txBody>
      </p:sp>
      <p:pic>
        <p:nvPicPr>
          <p:cNvPr id="491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827088"/>
            <a:ext cx="4537075"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0739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1093787" y="836613"/>
            <a:ext cx="7666879" cy="720725"/>
          </a:xfrm>
        </p:spPr>
        <p:txBody>
          <a:bodyPr/>
          <a:lstStyle/>
          <a:p>
            <a:pPr algn="r" rtl="1" eaLnBrk="1" hangingPunct="1">
              <a:buSzPct val="100000"/>
            </a:pPr>
            <a:r>
              <a:rPr lang="ar-EG" b="1" smtClean="0">
                <a:solidFill>
                  <a:srgbClr val="000000"/>
                </a:solidFill>
                <a:sym typeface="Calibri" pitchFamily="34" charset="0"/>
              </a:rPr>
              <a:t>أسئلة حول دراسة الحالة</a:t>
            </a:r>
          </a:p>
        </p:txBody>
      </p:sp>
      <p:sp>
        <p:nvSpPr>
          <p:cNvPr id="9219" name="Content Placeholder 2"/>
          <p:cNvSpPr>
            <a:spLocks noGrp="1"/>
          </p:cNvSpPr>
          <p:nvPr>
            <p:ph idx="1"/>
          </p:nvPr>
        </p:nvSpPr>
        <p:spPr>
          <a:xfrm>
            <a:off x="250825" y="1700213"/>
            <a:ext cx="8497887" cy="4392612"/>
          </a:xfrm>
        </p:spPr>
        <p:txBody>
          <a:bodyPr/>
          <a:lstStyle/>
          <a:p>
            <a:pPr marL="0" indent="-342000" algn="r" rtl="1" eaLnBrk="1" hangingPunct="1"/>
            <a:endParaRPr lang="ar-EG" dirty="0" smtClean="0">
              <a:solidFill>
                <a:srgbClr val="000000"/>
              </a:solidFill>
              <a:sym typeface="Calibri" pitchFamily="34" charset="0"/>
            </a:endParaRPr>
          </a:p>
          <a:p>
            <a:pPr marL="0" indent="-342000" algn="r" rtl="1" eaLnBrk="1" hangingPunct="1">
              <a:buFont typeface="Calibri" pitchFamily="34" charset="0"/>
              <a:buAutoNum type="arabicPeriod"/>
            </a:pPr>
            <a:r>
              <a:rPr lang="ar-EG" dirty="0" smtClean="0">
                <a:solidFill>
                  <a:srgbClr val="000000"/>
                </a:solidFill>
                <a:sym typeface="Calibri" pitchFamily="34" charset="0"/>
              </a:rPr>
              <a:t>من الذي ينبغي إشراكه في التقييم؟</a:t>
            </a:r>
          </a:p>
          <a:p>
            <a:pPr marL="0" indent="-342000" algn="r" rtl="1" eaLnBrk="1" hangingPunct="1">
              <a:buFont typeface="Calibri" pitchFamily="34" charset="0"/>
              <a:buAutoNum type="arabicPeriod"/>
            </a:pPr>
            <a:r>
              <a:rPr lang="ar-EG" dirty="0" smtClean="0">
                <a:solidFill>
                  <a:srgbClr val="000000"/>
                </a:solidFill>
                <a:sym typeface="Calibri" pitchFamily="34" charset="0"/>
              </a:rPr>
              <a:t>كيف سيتم إشراك الطفل وأسرته؟</a:t>
            </a:r>
          </a:p>
          <a:p>
            <a:pPr marL="0" indent="-342000" algn="r" rtl="1" eaLnBrk="1" hangingPunct="1"/>
            <a:endParaRPr lang="ar-EG" dirty="0" smtClean="0">
              <a:solidFill>
                <a:srgbClr val="000000"/>
              </a:solidFill>
              <a:sym typeface="Calibri" pitchFamily="34" charset="0"/>
            </a:endParaRPr>
          </a:p>
          <a:p>
            <a:pPr marL="0" indent="-342000" algn="r" rtl="1" eaLnBrk="1" hangingPunct="1"/>
            <a:r>
              <a:rPr lang="ar-EG" dirty="0" smtClean="0">
                <a:solidFill>
                  <a:srgbClr val="000000"/>
                </a:solidFill>
                <a:sym typeface="Calibri" pitchFamily="34" charset="0"/>
              </a:rPr>
              <a:t>3</a:t>
            </a:r>
            <a:r>
              <a:rPr lang="ar-EG" dirty="0">
                <a:solidFill>
                  <a:srgbClr val="000000"/>
                </a:solidFill>
                <a:sym typeface="Calibri" pitchFamily="34" charset="0"/>
              </a:rPr>
              <a:t>. ما </a:t>
            </a:r>
            <a:r>
              <a:rPr lang="ar-EG" dirty="0">
                <a:solidFill>
                  <a:srgbClr val="000000"/>
                </a:solidFill>
                <a:sym typeface="Calibri" pitchFamily="34" charset="0"/>
              </a:rPr>
              <a:t>هو</a:t>
            </a:r>
            <a:r>
              <a:rPr lang="ar-EG" dirty="0">
                <a:solidFill>
                  <a:srgbClr val="000000"/>
                </a:solidFill>
                <a:sym typeface="Calibri" pitchFamily="34" charset="0"/>
              </a:rPr>
              <a:t> تحليلك لنتائج التقييم؟ </a:t>
            </a:r>
          </a:p>
          <a:p>
            <a:pPr marL="0" indent="-342000" algn="r" rtl="1" eaLnBrk="1" hangingPunct="1">
              <a:buFont typeface="Calibri" pitchFamily="34" charset="0"/>
              <a:buAutoNum type="arabicPeriod"/>
            </a:pPr>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3078786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512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34296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71550" y="836613"/>
            <a:ext cx="7777163" cy="720725"/>
          </a:xfrm>
        </p:spPr>
        <p:txBody>
          <a:bodyPr/>
          <a:lstStyle/>
          <a:p>
            <a:pPr algn="r" rtl="1" eaLnBrk="1" hangingPunct="1">
              <a:buSzPct val="100000"/>
            </a:pPr>
            <a:r>
              <a:rPr lang="ar-EG" b="1" dirty="0" smtClean="0">
                <a:solidFill>
                  <a:schemeClr val="tx1"/>
                </a:solidFill>
                <a:sym typeface="Calibri" pitchFamily="34" charset="0"/>
              </a:rPr>
              <a:t>التقييمات الشاملة</a:t>
            </a:r>
            <a:r>
              <a:rPr lang="ar-EG" dirty="0" smtClean="0">
                <a:solidFill>
                  <a:schemeClr val="tx1"/>
                </a:solidFill>
                <a:sym typeface="Calibri" pitchFamily="34" charset="0"/>
              </a:rPr>
              <a:t>: </a:t>
            </a:r>
          </a:p>
        </p:txBody>
      </p:sp>
      <p:sp>
        <p:nvSpPr>
          <p:cNvPr id="4099" name="Rectangle 3"/>
          <p:cNvSpPr>
            <a:spLocks noGrp="1" noChangeArrowheads="1"/>
          </p:cNvSpPr>
          <p:nvPr>
            <p:ph type="body" idx="1"/>
          </p:nvPr>
        </p:nvSpPr>
        <p:spPr>
          <a:xfrm>
            <a:off x="106363" y="1700213"/>
            <a:ext cx="8642350" cy="4392612"/>
          </a:xfrm>
        </p:spPr>
        <p:txBody>
          <a:bodyPr/>
          <a:lstStyle/>
          <a:p>
            <a:pPr marL="342000" indent="-342000" algn="r" rtl="1" eaLnBrk="1" hangingPunct="1"/>
            <a:endParaRPr lang="ar-EG" b="1" dirty="0" smtClean="0">
              <a:sym typeface="Calibri" pitchFamily="34" charset="0"/>
            </a:endParaRPr>
          </a:p>
          <a:p>
            <a:pPr marL="342000" indent="-342000" algn="r" rtl="1" eaLnBrk="1" hangingPunct="1">
              <a:buFontTx/>
              <a:buChar char="•"/>
            </a:pPr>
            <a:r>
              <a:rPr lang="ar-EG" b="1" dirty="0" smtClean="0">
                <a:sym typeface="Calibri" pitchFamily="34" charset="0"/>
              </a:rPr>
              <a:t>تعتمد على</a:t>
            </a:r>
            <a:r>
              <a:rPr lang="ar-EG" dirty="0" smtClean="0">
                <a:sym typeface="Calibri" pitchFamily="34" charset="0"/>
              </a:rPr>
              <a:t> التقييمات الأولية </a:t>
            </a:r>
          </a:p>
          <a:p>
            <a:pPr marL="342000" indent="-342000" algn="r" rtl="1" eaLnBrk="1" hangingPunct="1">
              <a:buFontTx/>
              <a:buChar char="•"/>
            </a:pPr>
            <a:r>
              <a:rPr lang="ar-EG" dirty="0" smtClean="0">
                <a:sym typeface="Calibri" pitchFamily="34" charset="0"/>
              </a:rPr>
              <a:t>تحدث في وقت لاحق </a:t>
            </a:r>
            <a:r>
              <a:rPr lang="ar-EG" b="1" dirty="0" smtClean="0">
                <a:sym typeface="Calibri" pitchFamily="34" charset="0"/>
              </a:rPr>
              <a:t>عند توافر المزيد من المعلومات</a:t>
            </a:r>
          </a:p>
          <a:p>
            <a:pPr marL="342000" indent="-342000" algn="r" rtl="1" eaLnBrk="1" hangingPunct="1"/>
            <a:endParaRPr lang="ar-EG" b="1" dirty="0" smtClean="0">
              <a:sym typeface="Calibri" pitchFamily="34" charset="0"/>
            </a:endParaRPr>
          </a:p>
          <a:p>
            <a:pPr marL="342000" indent="-342000" algn="r" rtl="1" eaLnBrk="1" hangingPunct="1">
              <a:buFontTx/>
              <a:buChar char="•"/>
            </a:pPr>
            <a:r>
              <a:rPr lang="ar-EG" dirty="0" smtClean="0">
                <a:sym typeface="Calibri" pitchFamily="34" charset="0"/>
              </a:rPr>
              <a:t>تُعد بمثابة </a:t>
            </a:r>
            <a:r>
              <a:rPr lang="ar-EG" b="1" dirty="0" smtClean="0">
                <a:sym typeface="Calibri" pitchFamily="34" charset="0"/>
              </a:rPr>
              <a:t>الأساس</a:t>
            </a:r>
            <a:r>
              <a:rPr lang="ar-EG" dirty="0" smtClean="0">
                <a:sym typeface="Calibri" pitchFamily="34" charset="0"/>
              </a:rPr>
              <a:t> الذي تتم عليه جميع الأعمال الأخرى. </a:t>
            </a:r>
          </a:p>
          <a:p>
            <a:pPr marL="342000" indent="-342000" algn="r" rtl="1" eaLnBrk="1" hangingPunct="1">
              <a:buFontTx/>
              <a:buChar char="•"/>
            </a:pPr>
            <a:r>
              <a:rPr lang="ar-EG" dirty="0" smtClean="0">
                <a:sym typeface="Calibri" pitchFamily="34" charset="0"/>
              </a:rPr>
              <a:t>تدرس احتياجات الطفل</a:t>
            </a:r>
            <a:r>
              <a:rPr lang="ar-EG" b="1" dirty="0" smtClean="0">
                <a:sym typeface="Calibri" pitchFamily="34" charset="0"/>
              </a:rPr>
              <a:t> </a:t>
            </a:r>
            <a:r>
              <a:rPr lang="ar-EG" dirty="0" smtClean="0">
                <a:sym typeface="Calibri" pitchFamily="34" charset="0"/>
              </a:rPr>
              <a:t>بطريقة أكثر شمولية. </a:t>
            </a:r>
          </a:p>
          <a:p>
            <a:pPr marL="342000" indent="-342000" algn="r" rtl="1" eaLnBrk="1" hangingPunct="1">
              <a:buFontTx/>
              <a:buChar char="•"/>
            </a:pPr>
            <a:r>
              <a:rPr lang="ar-EG" b="1" dirty="0" smtClean="0">
                <a:sym typeface="Calibri" pitchFamily="34" charset="0"/>
              </a:rPr>
              <a:t>تفحص </a:t>
            </a:r>
            <a:r>
              <a:rPr lang="ar-EG" dirty="0" smtClean="0">
                <a:sym typeface="Calibri" pitchFamily="34" charset="0"/>
              </a:rPr>
              <a:t>ظروف الطفل بطريقة أكثر تعمقًا. </a:t>
            </a:r>
          </a:p>
          <a:p>
            <a:pPr marL="342000" indent="-342000" algn="r" rtl="1" eaLnBrk="1" hangingPunct="1">
              <a:buFontTx/>
              <a:buChar char="•"/>
            </a:pPr>
            <a:r>
              <a:rPr lang="ar-EG" dirty="0" smtClean="0">
                <a:sym typeface="Calibri" pitchFamily="34" charset="0"/>
              </a:rPr>
              <a:t>عبارة عن عملية </a:t>
            </a:r>
            <a:r>
              <a:rPr lang="ar-EG" b="1" dirty="0" smtClean="0">
                <a:sym typeface="Calibri" pitchFamily="34" charset="0"/>
              </a:rPr>
              <a:t>مستمرة. </a:t>
            </a:r>
            <a:endParaRPr lang="ar-EG" dirty="0" smtClean="0">
              <a:sym typeface="Calibri" pitchFamily="34" charset="0"/>
            </a:endParaRPr>
          </a:p>
          <a:p>
            <a:pPr marL="342000" indent="-342000" algn="r" rtl="1" eaLnBrk="1" hangingPunct="1"/>
            <a:endParaRPr lang="ar-EG" dirty="0" smtClean="0">
              <a:sym typeface="Calibri" pitchFamily="34" charset="0"/>
            </a:endParaRPr>
          </a:p>
          <a:p>
            <a:pPr marL="342000" lvl="2" indent="-342000" algn="ctr" rtl="1" eaLnBrk="1" hangingPunct="1">
              <a:buFontTx/>
              <a:buNone/>
            </a:pPr>
            <a:r>
              <a:rPr lang="ar-EG" sz="1600" dirty="0" smtClean="0">
                <a:sym typeface="Calibri" pitchFamily="34" charset="0"/>
              </a:rPr>
              <a:t>المبادئ التوجيهية لإدارة الحالات: القسم 3</a:t>
            </a:r>
          </a:p>
          <a:p>
            <a:pPr marL="342000" indent="-342000" algn="r" rtl="1" eaLnBrk="1" hangingPunct="1">
              <a:buFontTx/>
              <a:buChar char="•"/>
            </a:pPr>
            <a:endParaRPr lang="ar-EG" sz="1600" dirty="0" smtClean="0">
              <a:sym typeface="Calibri" pitchFamily="34" charset="0"/>
            </a:endParaRPr>
          </a:p>
        </p:txBody>
      </p:sp>
    </p:spTree>
    <p:extLst>
      <p:ext uri="{BB962C8B-B14F-4D97-AF65-F5344CB8AC3E}">
        <p14:creationId xmlns:p14="http://schemas.microsoft.com/office/powerpoint/2010/main" val="186345547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971549" y="692150"/>
            <a:ext cx="7777163" cy="720725"/>
          </a:xfrm>
        </p:spPr>
        <p:txBody>
          <a:bodyPr/>
          <a:lstStyle/>
          <a:p>
            <a:pPr algn="r" rtl="1" eaLnBrk="1" hangingPunct="1">
              <a:buSzPct val="100000"/>
            </a:pPr>
            <a:r>
              <a:rPr lang="ar-EG" b="1" smtClean="0">
                <a:solidFill>
                  <a:srgbClr val="000000"/>
                </a:solidFill>
                <a:sym typeface="Calibri" pitchFamily="34" charset="0"/>
              </a:rPr>
              <a:t>هدف الوحدة و نتائج التعلم</a:t>
            </a:r>
          </a:p>
        </p:txBody>
      </p:sp>
      <p:sp>
        <p:nvSpPr>
          <p:cNvPr id="4099" name="Content Placeholder 2"/>
          <p:cNvSpPr>
            <a:spLocks noGrp="1"/>
          </p:cNvSpPr>
          <p:nvPr>
            <p:ph idx="1"/>
          </p:nvPr>
        </p:nvSpPr>
        <p:spPr>
          <a:xfrm>
            <a:off x="827584" y="1557338"/>
            <a:ext cx="7921128" cy="4392612"/>
          </a:xfrm>
        </p:spPr>
        <p:txBody>
          <a:bodyPr/>
          <a:lstStyle/>
          <a:p>
            <a:pPr algn="r" rtl="1" eaLnBrk="1" hangingPunct="1">
              <a:buSzPct val="100000"/>
            </a:pPr>
            <a:r>
              <a:rPr lang="ar-EG" sz="2000" b="1" dirty="0" smtClean="0">
                <a:solidFill>
                  <a:srgbClr val="000000"/>
                </a:solidFill>
                <a:sym typeface="Calibri" pitchFamily="34" charset="0"/>
              </a:rPr>
              <a:t>هدف الوحدة: </a:t>
            </a:r>
            <a:r>
              <a:rPr lang="ar-EG" sz="2000" dirty="0" smtClean="0">
                <a:solidFill>
                  <a:srgbClr val="000000"/>
                </a:solidFill>
                <a:sym typeface="Calibri" pitchFamily="34" charset="0"/>
              </a:rPr>
              <a:t>بناء معرفة ومهارة المشاركين في إجراء التقييمات مع الأطفال والأسر أو بشأنهم.</a:t>
            </a:r>
          </a:p>
          <a:p>
            <a:pPr algn="r" rtl="1" eaLnBrk="1" hangingPunct="1">
              <a:buSzPct val="100000"/>
            </a:pPr>
            <a:endParaRPr lang="ar-EG" sz="2000" dirty="0" smtClean="0">
              <a:solidFill>
                <a:srgbClr val="000000"/>
              </a:solidFill>
              <a:sym typeface="Calibri" pitchFamily="34" charset="0"/>
            </a:endParaRPr>
          </a:p>
          <a:p>
            <a:pPr algn="r" rtl="1" eaLnBrk="1" hangingPunct="1">
              <a:buSzPct val="100000"/>
            </a:pPr>
            <a:r>
              <a:rPr lang="ar-EG" sz="2000" b="1" dirty="0" smtClean="0">
                <a:solidFill>
                  <a:srgbClr val="000000"/>
                </a:solidFill>
                <a:sym typeface="Calibri" pitchFamily="34" charset="0"/>
              </a:rPr>
              <a:t>نتائج التعلم:</a:t>
            </a:r>
          </a:p>
          <a:p>
            <a:pPr algn="r" rtl="1" eaLnBrk="1" hangingPunct="1">
              <a:buFontTx/>
              <a:buChar char="•"/>
            </a:pPr>
            <a:r>
              <a:rPr lang="ar-EG" sz="2000" dirty="0" smtClean="0">
                <a:solidFill>
                  <a:srgbClr val="000000"/>
                </a:solidFill>
                <a:sym typeface="Calibri" pitchFamily="34" charset="0"/>
              </a:rPr>
              <a:t>معرفة أنواع التقييم والأطر الزمنية له وأفضل ممارساته. </a:t>
            </a:r>
          </a:p>
          <a:p>
            <a:pPr algn="r" rtl="1" eaLnBrk="1" hangingPunct="1">
              <a:buFontTx/>
              <a:buChar char="•"/>
            </a:pPr>
            <a:r>
              <a:rPr lang="ar-EG" sz="2000" dirty="0" smtClean="0">
                <a:solidFill>
                  <a:srgbClr val="000000"/>
                </a:solidFill>
                <a:sym typeface="Calibri" pitchFamily="34" charset="0"/>
              </a:rPr>
              <a:t>معرفة عناصر حالة الطفل التي يلزم مراعاتها عند التقييم. </a:t>
            </a:r>
          </a:p>
          <a:p>
            <a:pPr algn="r" rtl="1" eaLnBrk="1" hangingPunct="1">
              <a:buFontTx/>
              <a:buChar char="•"/>
            </a:pPr>
            <a:r>
              <a:rPr lang="ar-EG" sz="2000" dirty="0" smtClean="0">
                <a:solidFill>
                  <a:srgbClr val="000000"/>
                </a:solidFill>
                <a:sym typeface="Calibri" pitchFamily="34" charset="0"/>
              </a:rPr>
              <a:t>استخدام المنهج القائم على نقاط القوة في التقييم. </a:t>
            </a:r>
          </a:p>
          <a:p>
            <a:pPr algn="r" rtl="1" eaLnBrk="1" hangingPunct="1">
              <a:buFontTx/>
              <a:buChar char="•"/>
            </a:pPr>
            <a:r>
              <a:rPr lang="ar-EG" sz="2000" dirty="0" smtClean="0">
                <a:solidFill>
                  <a:srgbClr val="000000"/>
                </a:solidFill>
                <a:sym typeface="Calibri" pitchFamily="34" charset="0"/>
              </a:rPr>
              <a:t>إدراك تأثير التصور على الملاحظة ووصف أهمية الملاحظة في التقييم. </a:t>
            </a:r>
          </a:p>
          <a:p>
            <a:pPr algn="r" rtl="1" eaLnBrk="1" hangingPunct="1">
              <a:buFontTx/>
              <a:buChar char="•"/>
            </a:pPr>
            <a:r>
              <a:rPr lang="ar-EG" sz="2000" dirty="0" smtClean="0">
                <a:solidFill>
                  <a:srgbClr val="000000"/>
                </a:solidFill>
                <a:sym typeface="Calibri" pitchFamily="34" charset="0"/>
              </a:rPr>
              <a:t>معرفة كيفية القيام بزيارات منزلية على نحو آمن وفعال.</a:t>
            </a:r>
          </a:p>
          <a:p>
            <a:pPr algn="r" rtl="1" eaLnBrk="1" hangingPunct="1">
              <a:buFontTx/>
              <a:buChar char="•"/>
            </a:pPr>
            <a:r>
              <a:rPr lang="ar-EG" sz="2000" dirty="0" smtClean="0">
                <a:solidFill>
                  <a:srgbClr val="000000"/>
                </a:solidFill>
                <a:sym typeface="Calibri" pitchFamily="34" charset="0"/>
              </a:rPr>
              <a:t>التمييز بين المعلومات الواقعية وغير الواقعية ومعرفة وتوضيح كيفية تبرير المعلومات غير الواقعية في نماذج إدارة الحالات. </a:t>
            </a:r>
          </a:p>
          <a:p>
            <a:pPr algn="r" rtl="1" eaLnBrk="1" hangingPunct="1">
              <a:buFontTx/>
              <a:buChar char="•"/>
            </a:pPr>
            <a:r>
              <a:rPr lang="ar-EG" sz="2000" dirty="0" smtClean="0">
                <a:solidFill>
                  <a:srgbClr val="000000"/>
                </a:solidFill>
                <a:sym typeface="Calibri" pitchFamily="34" charset="0"/>
              </a:rPr>
              <a:t>التخطيط لعملية التقييم وتحليل نتائج التقييم.</a:t>
            </a:r>
          </a:p>
        </p:txBody>
      </p:sp>
    </p:spTree>
    <p:extLst>
      <p:ext uri="{BB962C8B-B14F-4D97-AF65-F5344CB8AC3E}">
        <p14:creationId xmlns:p14="http://schemas.microsoft.com/office/powerpoint/2010/main" val="19880747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971550" y="836613"/>
            <a:ext cx="7777163" cy="720725"/>
          </a:xfrm>
        </p:spPr>
        <p:txBody>
          <a:bodyPr/>
          <a:lstStyle/>
          <a:p>
            <a:pPr algn="r" rtl="1" eaLnBrk="1" hangingPunct="1">
              <a:buSzPct val="100000"/>
            </a:pPr>
            <a:r>
              <a:rPr lang="ar-EG" b="1" dirty="0" smtClean="0">
                <a:solidFill>
                  <a:schemeClr val="tx1"/>
                </a:solidFill>
                <a:sym typeface="Calibri" pitchFamily="34" charset="0"/>
              </a:rPr>
              <a:t>الأُطر الزمنية للتقييم</a:t>
            </a:r>
          </a:p>
        </p:txBody>
      </p:sp>
      <p:sp>
        <p:nvSpPr>
          <p:cNvPr id="3" name="Content Placeholder 2"/>
          <p:cNvSpPr>
            <a:spLocks noGrp="1"/>
          </p:cNvSpPr>
          <p:nvPr>
            <p:ph idx="1"/>
          </p:nvPr>
        </p:nvSpPr>
        <p:spPr>
          <a:xfrm>
            <a:off x="539552" y="1700213"/>
            <a:ext cx="8209161" cy="4392612"/>
          </a:xfrm>
        </p:spPr>
        <p:txBody>
          <a:bodyPr/>
          <a:lstStyle/>
          <a:p>
            <a:pPr algn="r" rtl="1" eaLnBrk="1" hangingPunct="1"/>
            <a:endParaRPr lang="ar-EG" dirty="0" smtClean="0">
              <a:sym typeface="Calibri" pitchFamily="34" charset="0"/>
            </a:endParaRPr>
          </a:p>
          <a:p>
            <a:pPr algn="r" rtl="1" eaLnBrk="1" hangingPunct="1"/>
            <a:r>
              <a:rPr lang="ar-EG" dirty="0" smtClean="0">
                <a:sym typeface="Calibri" pitchFamily="34" charset="0"/>
              </a:rPr>
              <a:t>يتم تعيين المدة الزمنية التي يستغرقها التقييم </a:t>
            </a:r>
            <a:r>
              <a:rPr lang="ar-EG" b="1" dirty="0" smtClean="0">
                <a:sym typeface="Calibri" pitchFamily="34" charset="0"/>
              </a:rPr>
              <a:t>محليًا</a:t>
            </a:r>
            <a:r>
              <a:rPr lang="ar-EG" dirty="0" smtClean="0">
                <a:sym typeface="Calibri" pitchFamily="34" charset="0"/>
              </a:rPr>
              <a:t> ولكل حالة </a:t>
            </a:r>
            <a:r>
              <a:rPr lang="ar-EG" b="1" dirty="0" smtClean="0">
                <a:sym typeface="Calibri" pitchFamily="34" charset="0"/>
              </a:rPr>
              <a:t>على حدة. </a:t>
            </a:r>
          </a:p>
          <a:p>
            <a:pPr lvl="1" algn="r" rtl="1" eaLnBrk="1" hangingPunct="1">
              <a:buFontTx/>
              <a:buChar char="•"/>
            </a:pPr>
            <a:endParaRPr lang="ar-EG" b="1" dirty="0" smtClean="0">
              <a:sym typeface="Calibri" pitchFamily="34" charset="0"/>
            </a:endParaRPr>
          </a:p>
          <a:p>
            <a:pPr lvl="1" algn="r" rtl="1" eaLnBrk="1" hangingPunct="1">
              <a:buFontTx/>
              <a:buChar char="•"/>
            </a:pPr>
            <a:r>
              <a:rPr lang="ar-EG" b="1" dirty="0" smtClean="0">
                <a:sym typeface="Calibri" pitchFamily="34" charset="0"/>
              </a:rPr>
              <a:t>التسرع</a:t>
            </a:r>
            <a:r>
              <a:rPr lang="ar-EG" dirty="0" smtClean="0">
                <a:sym typeface="Calibri" pitchFamily="34" charset="0"/>
              </a:rPr>
              <a:t> قد يعني أن ثمة معلومات هامة تم </a:t>
            </a:r>
            <a:r>
              <a:rPr lang="ar-EG" b="1" dirty="0" smtClean="0">
                <a:sym typeface="Calibri" pitchFamily="34" charset="0"/>
              </a:rPr>
              <a:t>تجاهلها. </a:t>
            </a:r>
          </a:p>
          <a:p>
            <a:pPr lvl="1" algn="r" rtl="1" eaLnBrk="1" hangingPunct="1">
              <a:buFontTx/>
              <a:buChar char="•"/>
            </a:pPr>
            <a:r>
              <a:rPr lang="ar-EG" dirty="0" smtClean="0">
                <a:sym typeface="Calibri" pitchFamily="34" charset="0"/>
              </a:rPr>
              <a:t>استغراق </a:t>
            </a:r>
            <a:r>
              <a:rPr lang="ar-EG" b="1" dirty="0" smtClean="0">
                <a:sym typeface="Calibri" pitchFamily="34" charset="0"/>
              </a:rPr>
              <a:t>فترة طويلة جدًا </a:t>
            </a:r>
            <a:r>
              <a:rPr lang="ar-EG" dirty="0" smtClean="0">
                <a:sym typeface="Calibri" pitchFamily="34" charset="0"/>
              </a:rPr>
              <a:t>من الوقت في عملية التقييم قد يعرض الطفل للمزيد من </a:t>
            </a:r>
            <a:r>
              <a:rPr lang="ar-EG" b="1" dirty="0" smtClean="0">
                <a:sym typeface="Calibri" pitchFamily="34" charset="0"/>
              </a:rPr>
              <a:t>الخطر</a:t>
            </a:r>
            <a:r>
              <a:rPr lang="ar-EG" dirty="0" smtClean="0">
                <a:sym typeface="Calibri" pitchFamily="34" charset="0"/>
              </a:rPr>
              <a:t>. </a:t>
            </a:r>
          </a:p>
          <a:p>
            <a:pPr algn="r" rtl="1" eaLnBrk="1" hangingPunct="1">
              <a:buFontTx/>
              <a:buChar char="•"/>
            </a:pPr>
            <a:endParaRPr lang="ar-EG" dirty="0" smtClean="0">
              <a:sym typeface="Calibri" pitchFamily="34" charset="0"/>
            </a:endParaRPr>
          </a:p>
          <a:p>
            <a:pPr algn="r" rtl="1" eaLnBrk="1" hangingPunct="1">
              <a:buFontTx/>
              <a:buChar char="•"/>
            </a:pPr>
            <a:r>
              <a:rPr lang="ar-EG" dirty="0" smtClean="0">
                <a:sym typeface="Calibri" pitchFamily="34" charset="0"/>
              </a:rPr>
              <a:t>ينبغي إجراء التقييم في حالات الطوارئ في غضون </a:t>
            </a:r>
            <a:r>
              <a:rPr lang="ar-EG" b="1" dirty="0" smtClean="0">
                <a:sym typeface="Calibri" pitchFamily="34" charset="0"/>
              </a:rPr>
              <a:t>أسبوع واحد </a:t>
            </a:r>
            <a:r>
              <a:rPr lang="ar-EG" dirty="0" smtClean="0">
                <a:sym typeface="Calibri" pitchFamily="34" charset="0"/>
              </a:rPr>
              <a:t>من </a:t>
            </a:r>
            <a:r>
              <a:rPr lang="ar-EG" b="1" dirty="0" smtClean="0">
                <a:sym typeface="Calibri" pitchFamily="34" charset="0"/>
              </a:rPr>
              <a:t>التسجيل. </a:t>
            </a:r>
          </a:p>
          <a:p>
            <a:pPr algn="r" rtl="1" eaLnBrk="1" hangingPunct="1">
              <a:buFontTx/>
              <a:buChar char="•"/>
            </a:pPr>
            <a:r>
              <a:rPr lang="ar-EG" dirty="0" smtClean="0">
                <a:sym typeface="Calibri" pitchFamily="34" charset="0"/>
              </a:rPr>
              <a:t>ينبغي إجراء التقييم </a:t>
            </a:r>
            <a:r>
              <a:rPr lang="ar-EG" b="1" dirty="0" smtClean="0">
                <a:sym typeface="Calibri" pitchFamily="34" charset="0"/>
              </a:rPr>
              <a:t>خلال شهر بحد أقصى </a:t>
            </a:r>
            <a:r>
              <a:rPr lang="ar-EG" dirty="0" smtClean="0">
                <a:sym typeface="Calibri" pitchFamily="34" charset="0"/>
              </a:rPr>
              <a:t>في غير حالات الطوارئ.</a:t>
            </a:r>
          </a:p>
          <a:p>
            <a:pPr algn="r" rtl="1" eaLnBrk="1" hangingPunct="1"/>
            <a:endParaRPr lang="ar-EG" dirty="0" smtClean="0">
              <a:sym typeface="Calibri" pitchFamily="34" charset="0"/>
            </a:endParaRPr>
          </a:p>
          <a:p>
            <a:pPr marL="0" lvl="2" indent="0" algn="ctr" rtl="1" eaLnBrk="1" hangingPunct="1">
              <a:buFontTx/>
              <a:buNone/>
            </a:pPr>
            <a:r>
              <a:rPr lang="ar-EG" sz="1600" dirty="0" smtClean="0">
                <a:sym typeface="Calibri" pitchFamily="34" charset="0"/>
              </a:rPr>
              <a:t>المبادئ التوجيهية لإدارة الحالات: القسم 3</a:t>
            </a:r>
          </a:p>
          <a:p>
            <a:pPr algn="r" rtl="1" eaLnBrk="1" hangingPunct="1"/>
            <a:endParaRPr lang="ar-EG" sz="1600" dirty="0" smtClean="0">
              <a:sym typeface="Calibri" pitchFamily="34" charset="0"/>
            </a:endParaRPr>
          </a:p>
          <a:p>
            <a:pPr algn="r" rtl="1" eaLnBrk="1" hangingPunct="1"/>
            <a:endParaRPr lang="ar-EG" sz="1600" dirty="0" smtClean="0">
              <a:sym typeface="Calibri" pitchFamily="34" charset="0"/>
            </a:endParaRPr>
          </a:p>
        </p:txBody>
      </p:sp>
    </p:spTree>
    <p:extLst>
      <p:ext uri="{BB962C8B-B14F-4D97-AF65-F5344CB8AC3E}">
        <p14:creationId xmlns:p14="http://schemas.microsoft.com/office/powerpoint/2010/main" val="25964263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187" end="269"/>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charRg st="269" end="32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charRg st="321" end="35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971550" y="765175"/>
            <a:ext cx="7777163" cy="720725"/>
          </a:xfrm>
        </p:spPr>
        <p:txBody>
          <a:bodyPr/>
          <a:lstStyle/>
          <a:p>
            <a:pPr algn="r" rtl="1" eaLnBrk="1" hangingPunct="1">
              <a:buSzPct val="100000"/>
            </a:pPr>
            <a:r>
              <a:rPr lang="ar-EG" b="1" smtClean="0">
                <a:solidFill>
                  <a:srgbClr val="000000"/>
                </a:solidFill>
                <a:sym typeface="Calibri" pitchFamily="34" charset="0"/>
              </a:rPr>
              <a:t>المراحل الأساسية لجميع التقييمات</a:t>
            </a:r>
          </a:p>
        </p:txBody>
      </p:sp>
      <p:sp>
        <p:nvSpPr>
          <p:cNvPr id="8195" name="Content Placeholder 2"/>
          <p:cNvSpPr>
            <a:spLocks noGrp="1"/>
          </p:cNvSpPr>
          <p:nvPr>
            <p:ph idx="1"/>
          </p:nvPr>
        </p:nvSpPr>
        <p:spPr>
          <a:xfrm>
            <a:off x="539106" y="1557338"/>
            <a:ext cx="8209607" cy="4392612"/>
          </a:xfrm>
        </p:spPr>
        <p:txBody>
          <a:bodyPr/>
          <a:lstStyle/>
          <a:p>
            <a:pPr algn="r" rtl="1" eaLnBrk="1" hangingPunct="1">
              <a:buSzPct val="100000"/>
            </a:pPr>
            <a:r>
              <a:rPr lang="ar-EG" b="1" dirty="0" smtClean="0">
                <a:solidFill>
                  <a:srgbClr val="000000"/>
                </a:solidFill>
                <a:sym typeface="Calibri" pitchFamily="34" charset="0"/>
              </a:rPr>
              <a:t>1- </a:t>
            </a:r>
            <a:r>
              <a:rPr lang="ar-EG" b="1" dirty="0" smtClean="0">
                <a:solidFill>
                  <a:srgbClr val="000000"/>
                </a:solidFill>
                <a:sym typeface="Calibri" pitchFamily="34" charset="0"/>
              </a:rPr>
              <a:t>التخطيط</a:t>
            </a:r>
            <a:r>
              <a:rPr lang="ar-EG" dirty="0" smtClean="0">
                <a:solidFill>
                  <a:srgbClr val="000000"/>
                </a:solidFill>
                <a:sym typeface="Calibri" pitchFamily="34" charset="0"/>
              </a:rPr>
              <a:t>: البت في كيفية إجراء التقييم، وجهة الحصول على المعلومات،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ومن </a:t>
            </a:r>
            <a:r>
              <a:rPr lang="ar-EG" dirty="0" smtClean="0">
                <a:solidFill>
                  <a:srgbClr val="000000"/>
                </a:solidFill>
                <a:sym typeface="Calibri" pitchFamily="34" charset="0"/>
              </a:rPr>
              <a:t>الذي سيتم إشراكه.</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b="1" dirty="0" smtClean="0">
                <a:solidFill>
                  <a:srgbClr val="000000"/>
                </a:solidFill>
                <a:sym typeface="Calibri" pitchFamily="34" charset="0"/>
              </a:rPr>
              <a:t>2- </a:t>
            </a:r>
            <a:r>
              <a:rPr lang="ar-EG" b="1" dirty="0" smtClean="0">
                <a:solidFill>
                  <a:srgbClr val="000000"/>
                </a:solidFill>
                <a:sym typeface="Calibri" pitchFamily="34" charset="0"/>
              </a:rPr>
              <a:t>جمع المعلومات</a:t>
            </a:r>
            <a:r>
              <a:rPr lang="ar-EG" dirty="0" smtClean="0">
                <a:solidFill>
                  <a:srgbClr val="000000"/>
                </a:solidFill>
                <a:sym typeface="Calibri" pitchFamily="34" charset="0"/>
              </a:rPr>
              <a:t>: ماهية المعلومات التي ستُجمع وكيفية تجميعها. </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b="1" dirty="0" smtClean="0">
                <a:solidFill>
                  <a:srgbClr val="000000"/>
                </a:solidFill>
                <a:sym typeface="Calibri" pitchFamily="34" charset="0"/>
              </a:rPr>
              <a:t>3- </a:t>
            </a:r>
            <a:r>
              <a:rPr lang="ar-EG" b="1" dirty="0" smtClean="0">
                <a:solidFill>
                  <a:srgbClr val="000000"/>
                </a:solidFill>
                <a:sym typeface="Calibri" pitchFamily="34" charset="0"/>
              </a:rPr>
              <a:t>التحقق من المعلومات:</a:t>
            </a:r>
            <a:r>
              <a:rPr lang="ar-EG" dirty="0" smtClean="0">
                <a:solidFill>
                  <a:srgbClr val="000000"/>
                </a:solidFill>
                <a:sym typeface="Calibri" pitchFamily="34" charset="0"/>
              </a:rPr>
              <a:t> عمل مراجعة شاملة للوقوف على الاختلاف بين المعلومات أو عدم اكتمالها أو تناقضها. </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b="1" dirty="0" smtClean="0">
                <a:solidFill>
                  <a:srgbClr val="000000"/>
                </a:solidFill>
                <a:sym typeface="Calibri" pitchFamily="34" charset="0"/>
              </a:rPr>
              <a:t>4- </a:t>
            </a:r>
            <a:r>
              <a:rPr lang="ar-EG" b="1" dirty="0" smtClean="0">
                <a:solidFill>
                  <a:srgbClr val="000000"/>
                </a:solidFill>
                <a:sym typeface="Calibri" pitchFamily="34" charset="0"/>
              </a:rPr>
              <a:t>التحليل</a:t>
            </a:r>
            <a:r>
              <a:rPr lang="ar-EG" dirty="0" smtClean="0">
                <a:solidFill>
                  <a:srgbClr val="000000"/>
                </a:solidFill>
                <a:sym typeface="Calibri" pitchFamily="34" charset="0"/>
              </a:rPr>
              <a:t>: محاولة استخلاص دلالات المعلومات - مدى ارتباطها بوضع الأطفال، واحتياجاتهم، والخطر المحدق بهم.</a:t>
            </a:r>
          </a:p>
        </p:txBody>
      </p:sp>
    </p:spTree>
    <p:extLst>
      <p:ext uri="{BB962C8B-B14F-4D97-AF65-F5344CB8AC3E}">
        <p14:creationId xmlns:p14="http://schemas.microsoft.com/office/powerpoint/2010/main" val="7899525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971550" y="692150"/>
            <a:ext cx="7777163" cy="720725"/>
          </a:xfrm>
        </p:spPr>
        <p:txBody>
          <a:bodyPr/>
          <a:lstStyle/>
          <a:p>
            <a:pPr algn="r" rtl="1" eaLnBrk="1" hangingPunct="1">
              <a:buSzPct val="100000"/>
            </a:pPr>
            <a:r>
              <a:rPr lang="ar-EG" b="1" smtClean="0">
                <a:solidFill>
                  <a:srgbClr val="000000"/>
                </a:solidFill>
                <a:sym typeface="Calibri" pitchFamily="34" charset="0"/>
              </a:rPr>
              <a:t>المشاركة في التقييم</a:t>
            </a:r>
          </a:p>
        </p:txBody>
      </p:sp>
      <p:sp>
        <p:nvSpPr>
          <p:cNvPr id="3" name="Content Placeholder 2"/>
          <p:cNvSpPr>
            <a:spLocks noGrp="1"/>
          </p:cNvSpPr>
          <p:nvPr>
            <p:ph idx="1"/>
          </p:nvPr>
        </p:nvSpPr>
        <p:spPr>
          <a:xfrm>
            <a:off x="899591" y="1484313"/>
            <a:ext cx="7849121" cy="4392612"/>
          </a:xfrm>
        </p:spPr>
        <p:txBody>
          <a:bodyPr/>
          <a:lstStyle/>
          <a:p>
            <a:pPr marL="342000" indent="-342000" algn="r" rtl="1" eaLnBrk="1" hangingPunct="1"/>
            <a:endParaRPr lang="ar-EG" sz="1600"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قد </a:t>
            </a:r>
            <a:r>
              <a:rPr lang="ar-EG" dirty="0" smtClean="0">
                <a:solidFill>
                  <a:srgbClr val="000000"/>
                </a:solidFill>
                <a:sym typeface="Calibri" pitchFamily="34" charset="0"/>
              </a:rPr>
              <a:t>تؤثر الطريقة التي </a:t>
            </a:r>
            <a:r>
              <a:rPr lang="ar-EG" b="1" dirty="0" smtClean="0">
                <a:solidFill>
                  <a:srgbClr val="000000"/>
                </a:solidFill>
                <a:sym typeface="Calibri" pitchFamily="34" charset="0"/>
              </a:rPr>
              <a:t>يعد</a:t>
            </a:r>
            <a:r>
              <a:rPr lang="ar-EG" dirty="0" smtClean="0">
                <a:solidFill>
                  <a:srgbClr val="000000"/>
                </a:solidFill>
                <a:sym typeface="Calibri" pitchFamily="34" charset="0"/>
              </a:rPr>
              <a:t> بها أخصائي الحالات التقييم على الطريقة التي يشارك بها الطفل والأسرة. </a:t>
            </a:r>
          </a:p>
          <a:p>
            <a:pPr marL="342000" indent="-342000" algn="r" rtl="1" eaLnBrk="1" hangingPunct="1">
              <a:buFontTx/>
              <a:buChar char="•"/>
            </a:pPr>
            <a:r>
              <a:rPr lang="ar-EG" dirty="0" smtClean="0">
                <a:solidFill>
                  <a:srgbClr val="000000"/>
                </a:solidFill>
                <a:sym typeface="Calibri" pitchFamily="34" charset="0"/>
              </a:rPr>
              <a:t>فكر بشأن </a:t>
            </a:r>
            <a:r>
              <a:rPr lang="ar-EG" b="1" dirty="0" smtClean="0">
                <a:solidFill>
                  <a:srgbClr val="000000"/>
                </a:solidFill>
                <a:sym typeface="Calibri" pitchFamily="34" charset="0"/>
              </a:rPr>
              <a:t>من</a:t>
            </a:r>
            <a:r>
              <a:rPr lang="ar-EG" dirty="0" smtClean="0">
                <a:solidFill>
                  <a:srgbClr val="000000"/>
                </a:solidFill>
                <a:sym typeface="Calibri" pitchFamily="34" charset="0"/>
              </a:rPr>
              <a:t> سيشارك و</a:t>
            </a:r>
            <a:r>
              <a:rPr lang="ar-EG" b="1" dirty="0" smtClean="0">
                <a:solidFill>
                  <a:srgbClr val="000000"/>
                </a:solidFill>
                <a:sym typeface="Calibri" pitchFamily="34" charset="0"/>
              </a:rPr>
              <a:t>كيف</a:t>
            </a:r>
            <a:r>
              <a:rPr lang="ar-EG" dirty="0" smtClean="0">
                <a:solidFill>
                  <a:srgbClr val="000000"/>
                </a:solidFill>
                <a:sym typeface="Calibri" pitchFamily="34" charset="0"/>
              </a:rPr>
              <a:t> سيقوم بالمشاركة</a:t>
            </a:r>
          </a:p>
          <a:p>
            <a:pPr marL="342000" indent="-342000" algn="r" rtl="1" eaLnBrk="1" hangingPunct="1"/>
            <a:endParaRPr lang="ar-EG" sz="1600" dirty="0" smtClean="0">
              <a:solidFill>
                <a:srgbClr val="000000"/>
              </a:solidFill>
              <a:sym typeface="Calibri" pitchFamily="34" charset="0"/>
            </a:endParaRPr>
          </a:p>
          <a:p>
            <a:pPr marL="342000" indent="-342000" algn="r" rtl="1" eaLnBrk="1" hangingPunct="1"/>
            <a:r>
              <a:rPr lang="ar-EG" dirty="0" smtClean="0">
                <a:solidFill>
                  <a:srgbClr val="000000"/>
                </a:solidFill>
                <a:sym typeface="Calibri" pitchFamily="34" charset="0"/>
              </a:rPr>
              <a:t>التقييمات التي لا يشارك فيها الطفل أو الأسرة يمكن أن:</a:t>
            </a:r>
          </a:p>
          <a:p>
            <a:pPr marL="342000" indent="-342000" algn="r" rtl="1" eaLnBrk="1" hangingPunct="1">
              <a:buFontTx/>
              <a:buChar char="•"/>
            </a:pPr>
            <a:r>
              <a:rPr lang="ar-EG" b="1" dirty="0" smtClean="0">
                <a:solidFill>
                  <a:srgbClr val="000000"/>
                </a:solidFill>
                <a:sym typeface="Calibri" pitchFamily="34" charset="0"/>
              </a:rPr>
              <a:t>تفتقر إلى المعلومات الحيوية. </a:t>
            </a:r>
          </a:p>
          <a:p>
            <a:pPr marL="342000" indent="-342000" algn="r" rtl="1" eaLnBrk="1" hangingPunct="1">
              <a:buFontTx/>
              <a:buChar char="•"/>
            </a:pPr>
            <a:r>
              <a:rPr lang="ar-EG" dirty="0" smtClean="0">
                <a:solidFill>
                  <a:srgbClr val="000000"/>
                </a:solidFill>
                <a:sym typeface="Calibri" pitchFamily="34" charset="0"/>
              </a:rPr>
              <a:t>تؤدي إلى </a:t>
            </a:r>
            <a:r>
              <a:rPr lang="ar-EG" b="1" dirty="0" smtClean="0">
                <a:solidFill>
                  <a:srgbClr val="000000"/>
                </a:solidFill>
                <a:sym typeface="Calibri" pitchFamily="34" charset="0"/>
              </a:rPr>
              <a:t>تحليل غير صحيح </a:t>
            </a:r>
            <a:r>
              <a:rPr lang="ar-EG" dirty="0" smtClean="0">
                <a:solidFill>
                  <a:srgbClr val="000000"/>
                </a:solidFill>
                <a:sym typeface="Calibri" pitchFamily="34" charset="0"/>
              </a:rPr>
              <a:t>عن الحالة.</a:t>
            </a:r>
          </a:p>
          <a:p>
            <a:pPr marL="342000" indent="-342000" algn="r" rtl="1" eaLnBrk="1" hangingPunct="1">
              <a:buFontTx/>
              <a:buChar char="•"/>
            </a:pPr>
            <a:r>
              <a:rPr lang="ar-EG" dirty="0" smtClean="0">
                <a:solidFill>
                  <a:srgbClr val="000000"/>
                </a:solidFill>
                <a:sym typeface="Calibri" pitchFamily="34" charset="0"/>
              </a:rPr>
              <a:t>تؤدي إلى </a:t>
            </a:r>
            <a:r>
              <a:rPr lang="ar-EG" b="1" dirty="0" smtClean="0">
                <a:solidFill>
                  <a:srgbClr val="000000"/>
                </a:solidFill>
                <a:sym typeface="Calibri" pitchFamily="34" charset="0"/>
              </a:rPr>
              <a:t>تدخلات غير مناسبة</a:t>
            </a:r>
            <a:r>
              <a:rPr lang="ar-EG" dirty="0" smtClean="0">
                <a:solidFill>
                  <a:srgbClr val="000000"/>
                </a:solidFill>
                <a:sym typeface="Calibri" pitchFamily="34" charset="0"/>
              </a:rPr>
              <a:t>. </a:t>
            </a:r>
          </a:p>
          <a:p>
            <a:pPr marL="342000" indent="-342000" algn="r" rtl="1" eaLnBrk="1" hangingPunct="1">
              <a:buFontTx/>
              <a:buChar char="•"/>
            </a:pPr>
            <a:r>
              <a:rPr lang="ar-EG" dirty="0" smtClean="0">
                <a:solidFill>
                  <a:srgbClr val="000000"/>
                </a:solidFill>
                <a:sym typeface="Calibri" pitchFamily="34" charset="0"/>
              </a:rPr>
              <a:t>تجعل الأطفال يرفضون خطة الحالة من حيث المبدأ! </a:t>
            </a:r>
          </a:p>
          <a:p>
            <a:pPr marL="342000" indent="-342000" algn="r" rtl="1" eaLnBrk="1" hangingPunct="1">
              <a:buFontTx/>
              <a:buChar char="•"/>
            </a:pPr>
            <a:r>
              <a:rPr lang="ar-EG" b="1" dirty="0" smtClean="0">
                <a:solidFill>
                  <a:srgbClr val="000000"/>
                </a:solidFill>
                <a:sym typeface="Calibri" pitchFamily="34" charset="0"/>
              </a:rPr>
              <a:t>تضعف الثقة </a:t>
            </a:r>
            <a:r>
              <a:rPr lang="ar-EG" dirty="0" smtClean="0">
                <a:solidFill>
                  <a:srgbClr val="000000"/>
                </a:solidFill>
                <a:sym typeface="Calibri" pitchFamily="34" charset="0"/>
              </a:rPr>
              <a:t>وتحد من احتمالات المساعدة بواسطة أخصائي الحالات. </a:t>
            </a:r>
          </a:p>
          <a:p>
            <a:pPr marL="342000" indent="-342000" algn="r" rtl="1" eaLnBrk="1" hangingPunct="1">
              <a:buFontTx/>
              <a:buChar char="•"/>
            </a:pPr>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13188081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charRg st="175" end="21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charRg st="219" end="24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charRg st="243" end="28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charRg st="289" end="32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charRg st="327" end="38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charRg st="380" end="39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69888" y="692150"/>
            <a:ext cx="8381775" cy="720725"/>
          </a:xfrm>
        </p:spPr>
        <p:txBody>
          <a:bodyPr/>
          <a:lstStyle/>
          <a:p>
            <a:pPr algn="r" rtl="1" eaLnBrk="1" hangingPunct="1">
              <a:buSzPct val="100000"/>
            </a:pPr>
            <a:r>
              <a:rPr lang="ar-EG" b="1" smtClean="0">
                <a:solidFill>
                  <a:schemeClr val="tx1"/>
                </a:solidFill>
                <a:sym typeface="Calibri" pitchFamily="34" charset="0"/>
              </a:rPr>
              <a:t>المشاركة في التقييم</a:t>
            </a:r>
          </a:p>
        </p:txBody>
      </p:sp>
      <p:sp>
        <p:nvSpPr>
          <p:cNvPr id="3" name="Content Placeholder 2"/>
          <p:cNvSpPr>
            <a:spLocks noGrp="1"/>
          </p:cNvSpPr>
          <p:nvPr>
            <p:ph idx="1"/>
          </p:nvPr>
        </p:nvSpPr>
        <p:spPr>
          <a:xfrm>
            <a:off x="683567" y="1484313"/>
            <a:ext cx="8065145" cy="4392612"/>
          </a:xfrm>
        </p:spPr>
        <p:txBody>
          <a:bodyPr/>
          <a:lstStyle/>
          <a:p>
            <a:pPr algn="r" rtl="1" eaLnBrk="1" hangingPunct="1">
              <a:buFont typeface="Wingdings" pitchFamily="2" charset="2"/>
              <a:buChar char="ü"/>
            </a:pPr>
            <a:r>
              <a:rPr lang="ar-EG" dirty="0" smtClean="0">
                <a:sym typeface="Calibri" pitchFamily="34" charset="0"/>
              </a:rPr>
              <a:t>أظهر </a:t>
            </a:r>
            <a:r>
              <a:rPr lang="ar-EG" b="1" dirty="0" smtClean="0">
                <a:sym typeface="Calibri" pitchFamily="34" charset="0"/>
              </a:rPr>
              <a:t>اهتمامك</a:t>
            </a:r>
            <a:r>
              <a:rPr lang="ar-EG" dirty="0" smtClean="0">
                <a:sym typeface="Calibri" pitchFamily="34" charset="0"/>
              </a:rPr>
              <a:t> بأفكار الطفل والأسرة واهتماماتهم والتحديات التي يواجهونها، فقد يشجعهم ذلك على </a:t>
            </a:r>
            <a:r>
              <a:rPr lang="ar-EG" b="1" dirty="0" smtClean="0">
                <a:sym typeface="Calibri" pitchFamily="34" charset="0"/>
              </a:rPr>
              <a:t>مشاركة المزيد</a:t>
            </a:r>
            <a:r>
              <a:rPr lang="ar-EG" dirty="0" smtClean="0">
                <a:sym typeface="Calibri" pitchFamily="34" charset="0"/>
              </a:rPr>
              <a:t>. </a:t>
            </a:r>
          </a:p>
          <a:p>
            <a:pPr algn="r" rtl="1" eaLnBrk="1" hangingPunct="1">
              <a:buFont typeface="Wingdings" pitchFamily="2" charset="2"/>
              <a:buChar char="ü"/>
            </a:pPr>
            <a:r>
              <a:rPr lang="ar-EG" dirty="0" smtClean="0">
                <a:sym typeface="Calibri" pitchFamily="34" charset="0"/>
              </a:rPr>
              <a:t>قد تكون التقييمات ذات أهمية </a:t>
            </a:r>
            <a:r>
              <a:rPr lang="ar-EG" b="1" dirty="0" smtClean="0">
                <a:sym typeface="Calibri" pitchFamily="34" charset="0"/>
              </a:rPr>
              <a:t>وقائية</a:t>
            </a:r>
            <a:r>
              <a:rPr lang="ar-EG" dirty="0" smtClean="0">
                <a:sym typeface="Calibri" pitchFamily="34" charset="0"/>
              </a:rPr>
              <a:t> إذا تمت على نحو جيد. </a:t>
            </a:r>
          </a:p>
          <a:p>
            <a:pPr algn="r" rtl="1" eaLnBrk="1" hangingPunct="1">
              <a:buFont typeface="Wingdings" pitchFamily="2" charset="2"/>
              <a:buChar char="ü"/>
            </a:pPr>
            <a:r>
              <a:rPr lang="ar-EG" dirty="0" smtClean="0">
                <a:sym typeface="Calibri" pitchFamily="34" charset="0"/>
              </a:rPr>
              <a:t>قم بإشراك </a:t>
            </a:r>
            <a:r>
              <a:rPr lang="ar-EG" b="1" dirty="0" smtClean="0">
                <a:sym typeface="Calibri" pitchFamily="34" charset="0"/>
              </a:rPr>
              <a:t>كلا الوالدين </a:t>
            </a:r>
            <a:r>
              <a:rPr lang="ar-EG" dirty="0" smtClean="0">
                <a:sym typeface="Calibri" pitchFamily="34" charset="0"/>
              </a:rPr>
              <a:t>(في حالة وجود أكثر من والد) - فقد يلعبون أدواراً مختلفة في حياة الطفل والتي يلزم وضعها بعين الاعتبار (النظم الإيكولوجية). </a:t>
            </a:r>
          </a:p>
          <a:p>
            <a:pPr algn="r" rtl="1" eaLnBrk="1" hangingPunct="1">
              <a:buSzPct val="100000"/>
            </a:pPr>
            <a:endParaRPr lang="ar-EG" dirty="0" smtClean="0">
              <a:sym typeface="Calibri" pitchFamily="34" charset="0"/>
            </a:endParaRPr>
          </a:p>
          <a:p>
            <a:pPr algn="r" rtl="1" eaLnBrk="1" hangingPunct="1">
              <a:buSzPct val="100000"/>
            </a:pPr>
            <a:r>
              <a:rPr lang="ar-EG" dirty="0" smtClean="0">
                <a:sym typeface="Calibri" pitchFamily="34" charset="0"/>
              </a:rPr>
              <a:t>الآباء هم:</a:t>
            </a:r>
          </a:p>
          <a:p>
            <a:pPr algn="r" rtl="1" eaLnBrk="1" hangingPunct="1">
              <a:buFontTx/>
              <a:buChar char="•"/>
            </a:pPr>
            <a:r>
              <a:rPr lang="ar-EG" dirty="0" smtClean="0">
                <a:sym typeface="Calibri" pitchFamily="34" charset="0"/>
              </a:rPr>
              <a:t> </a:t>
            </a:r>
            <a:r>
              <a:rPr lang="ar-EG" b="1" dirty="0" smtClean="0">
                <a:sym typeface="Calibri" pitchFamily="34" charset="0"/>
              </a:rPr>
              <a:t>المورد</a:t>
            </a:r>
            <a:r>
              <a:rPr lang="ar-EG" dirty="0" smtClean="0">
                <a:sym typeface="Calibri" pitchFamily="34" charset="0"/>
              </a:rPr>
              <a:t> الأساسي لأطفالهم.</a:t>
            </a:r>
          </a:p>
          <a:p>
            <a:pPr algn="r" rtl="1" eaLnBrk="1" hangingPunct="1">
              <a:buFontTx/>
              <a:buChar char="•"/>
            </a:pPr>
            <a:r>
              <a:rPr lang="ar-EG" dirty="0" smtClean="0">
                <a:sym typeface="Calibri" pitchFamily="34" charset="0"/>
              </a:rPr>
              <a:t>من يتحملون </a:t>
            </a:r>
            <a:r>
              <a:rPr lang="ar-EG" b="1" dirty="0" smtClean="0">
                <a:sym typeface="Calibri" pitchFamily="34" charset="0"/>
              </a:rPr>
              <a:t>المسؤولية</a:t>
            </a:r>
            <a:r>
              <a:rPr lang="ar-EG" dirty="0" smtClean="0">
                <a:sym typeface="Calibri" pitchFamily="34" charset="0"/>
              </a:rPr>
              <a:t> الأساسية عنهم.</a:t>
            </a:r>
          </a:p>
          <a:p>
            <a:pPr algn="r" rtl="1" eaLnBrk="1" hangingPunct="1">
              <a:buFontTx/>
              <a:buChar char="•"/>
            </a:pPr>
            <a:r>
              <a:rPr lang="ar-EG" dirty="0" smtClean="0">
                <a:sym typeface="Calibri" pitchFamily="34" charset="0"/>
              </a:rPr>
              <a:t>من يجب </a:t>
            </a:r>
            <a:r>
              <a:rPr lang="ar-EG" b="1" dirty="0" smtClean="0">
                <a:sym typeface="Calibri" pitchFamily="34" charset="0"/>
              </a:rPr>
              <a:t>دعمهم</a:t>
            </a:r>
            <a:r>
              <a:rPr lang="ar-EG" dirty="0" smtClean="0">
                <a:sym typeface="Calibri" pitchFamily="34" charset="0"/>
              </a:rPr>
              <a:t> ليتمكنوا من رعاية أطفالهم.</a:t>
            </a:r>
          </a:p>
          <a:p>
            <a:pPr algn="r" rtl="1" eaLnBrk="1" hangingPunct="1">
              <a:buSzPct val="100000"/>
            </a:pPr>
            <a:endParaRPr lang="ar-EG" dirty="0" smtClean="0">
              <a:sym typeface="Calibri" pitchFamily="34" charset="0"/>
            </a:endParaRPr>
          </a:p>
        </p:txBody>
      </p:sp>
    </p:spTree>
    <p:extLst>
      <p:ext uri="{BB962C8B-B14F-4D97-AF65-F5344CB8AC3E}">
        <p14:creationId xmlns:p14="http://schemas.microsoft.com/office/powerpoint/2010/main" val="31420236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charRg st="118" end="16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charRg st="164" end="29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charRg st="299" end="3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charRg st="312" end="35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charRg st="353" end="39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charRg st="391" end="40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1437</TotalTime>
  <Words>2206</Words>
  <Application>Microsoft Office PowerPoint</Application>
  <PresentationFormat>On-screen Show (4:3)</PresentationFormat>
  <Paragraphs>366</Paragraphs>
  <Slides>50</Slides>
  <Notes>8</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Default Design</vt:lpstr>
      <vt:lpstr>الجلسة 2: التقييم</vt:lpstr>
      <vt:lpstr>PowerPoint Presentation</vt:lpstr>
      <vt:lpstr>هدف الوحدة و نتائج التعلم</vt:lpstr>
      <vt:lpstr>التمرين 1</vt:lpstr>
      <vt:lpstr>التقييمات الشاملة: </vt:lpstr>
      <vt:lpstr>الأُطر الزمنية للتقييم</vt:lpstr>
      <vt:lpstr>المراحل الأساسية لجميع التقييمات</vt:lpstr>
      <vt:lpstr>المشاركة في التقييم</vt:lpstr>
      <vt:lpstr>المشاركة في التقييم</vt:lpstr>
      <vt:lpstr>عدم المشاركة:</vt:lpstr>
      <vt:lpstr>مقتبسات من تعليقات الأطفال حول إدارة الحالات</vt:lpstr>
      <vt:lpstr>الخدمات المناسبة ثقافيًا</vt:lpstr>
      <vt:lpstr>نقاط التعلم الرئيسية</vt:lpstr>
      <vt:lpstr>PowerPoint Presentation</vt:lpstr>
      <vt:lpstr>التمرين 2</vt:lpstr>
      <vt:lpstr>عناصر التقييم</vt:lpstr>
      <vt:lpstr>تقييم ترتيبات المعيشة والرعاية: </vt:lpstr>
      <vt:lpstr> عناصر التقييم الشائعة في حالات الطوارئ</vt:lpstr>
      <vt:lpstr>نقاط التعلم الرئيسية</vt:lpstr>
      <vt:lpstr>PowerPoint Presentation</vt:lpstr>
      <vt:lpstr>الجلسة 3</vt:lpstr>
      <vt:lpstr>أمثلة على مواطن القوة</vt:lpstr>
      <vt:lpstr>نقاط التعلم الرئيسية</vt:lpstr>
      <vt:lpstr>PowerPoint Presentation</vt:lpstr>
      <vt:lpstr>التمرين 4</vt:lpstr>
      <vt:lpstr>PowerPoint Presentation</vt:lpstr>
      <vt:lpstr>PowerPoint Presentation</vt:lpstr>
      <vt:lpstr>مهارات التقييم ـــ الملاحظة...</vt:lpstr>
      <vt:lpstr>المرشحات الشخصية</vt:lpstr>
      <vt:lpstr>المرشحات الشخصية…</vt:lpstr>
      <vt:lpstr>مهارات التقييم ـــ الملاحظة...</vt:lpstr>
      <vt:lpstr>نقاط التعلم الرئيسية - التصور</vt:lpstr>
      <vt:lpstr>تطوير مهارات الملاحظة</vt:lpstr>
      <vt:lpstr>لماذا الملاحظة مطلوبة</vt:lpstr>
      <vt:lpstr>متى يتم القيام بالملاحظة</vt:lpstr>
      <vt:lpstr>ما يمكننا ملاحظته: </vt:lpstr>
      <vt:lpstr>ما يمكننا ملاحظته...</vt:lpstr>
      <vt:lpstr>ما يمكننا ملاحظته...</vt:lpstr>
      <vt:lpstr>نقاط التعلم الرئيسية</vt:lpstr>
      <vt:lpstr>PowerPoint Presentation</vt:lpstr>
      <vt:lpstr>التمرين 6</vt:lpstr>
      <vt:lpstr>نصائح للكتابة بشكل جيد </vt:lpstr>
      <vt:lpstr>PowerPoint Presentation</vt:lpstr>
      <vt:lpstr>PowerPoint Presentation</vt:lpstr>
      <vt:lpstr>نقاط التعلم الرئيسية</vt:lpstr>
      <vt:lpstr>PowerPoint Presentation</vt:lpstr>
      <vt:lpstr>التمرين 7</vt:lpstr>
      <vt:lpstr>أسئلة حول دراسة الحالة</vt:lpstr>
      <vt:lpstr>PowerPoint Presentation</vt:lpstr>
      <vt:lpstr>هدف الوحدة و نتائج التعلم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dc:title>
  <dc:creator>Camilla Jones</dc:creator>
  <cp:lastModifiedBy>DTP1</cp:lastModifiedBy>
  <cp:revision>156</cp:revision>
  <dcterms:created xsi:type="dcterms:W3CDTF">2014-02-04T13:09:48Z</dcterms:created>
  <dcterms:modified xsi:type="dcterms:W3CDTF">2015-01-13T10:42:50Z</dcterms:modified>
</cp:coreProperties>
</file>