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63"/>
  </p:notesMasterIdLst>
  <p:sldIdLst>
    <p:sldId id="497" r:id="rId2"/>
    <p:sldId id="498" r:id="rId3"/>
    <p:sldId id="499" r:id="rId4"/>
    <p:sldId id="500" r:id="rId5"/>
    <p:sldId id="501" r:id="rId6"/>
    <p:sldId id="502" r:id="rId7"/>
    <p:sldId id="503" r:id="rId8"/>
    <p:sldId id="504" r:id="rId9"/>
    <p:sldId id="505" r:id="rId10"/>
    <p:sldId id="506" r:id="rId11"/>
    <p:sldId id="507" r:id="rId12"/>
    <p:sldId id="508" r:id="rId13"/>
    <p:sldId id="509" r:id="rId14"/>
    <p:sldId id="510" r:id="rId15"/>
    <p:sldId id="511" r:id="rId16"/>
    <p:sldId id="512" r:id="rId17"/>
    <p:sldId id="513" r:id="rId18"/>
    <p:sldId id="514" r:id="rId19"/>
    <p:sldId id="515" r:id="rId20"/>
    <p:sldId id="516" r:id="rId21"/>
    <p:sldId id="517" r:id="rId22"/>
    <p:sldId id="518" r:id="rId23"/>
    <p:sldId id="519" r:id="rId24"/>
    <p:sldId id="520" r:id="rId25"/>
    <p:sldId id="521" r:id="rId26"/>
    <p:sldId id="522" r:id="rId27"/>
    <p:sldId id="523" r:id="rId28"/>
    <p:sldId id="524" r:id="rId29"/>
    <p:sldId id="525" r:id="rId30"/>
    <p:sldId id="526" r:id="rId31"/>
    <p:sldId id="527" r:id="rId32"/>
    <p:sldId id="528" r:id="rId33"/>
    <p:sldId id="529" r:id="rId34"/>
    <p:sldId id="530" r:id="rId35"/>
    <p:sldId id="531" r:id="rId36"/>
    <p:sldId id="532" r:id="rId37"/>
    <p:sldId id="533" r:id="rId38"/>
    <p:sldId id="534" r:id="rId39"/>
    <p:sldId id="535" r:id="rId40"/>
    <p:sldId id="536" r:id="rId41"/>
    <p:sldId id="537" r:id="rId42"/>
    <p:sldId id="538" r:id="rId43"/>
    <p:sldId id="539" r:id="rId44"/>
    <p:sldId id="540" r:id="rId45"/>
    <p:sldId id="541" r:id="rId46"/>
    <p:sldId id="542" r:id="rId47"/>
    <p:sldId id="543" r:id="rId48"/>
    <p:sldId id="544" r:id="rId49"/>
    <p:sldId id="545" r:id="rId50"/>
    <p:sldId id="546" r:id="rId51"/>
    <p:sldId id="547" r:id="rId52"/>
    <p:sldId id="548" r:id="rId53"/>
    <p:sldId id="549" r:id="rId54"/>
    <p:sldId id="550" r:id="rId55"/>
    <p:sldId id="551" r:id="rId56"/>
    <p:sldId id="552" r:id="rId57"/>
    <p:sldId id="553" r:id="rId58"/>
    <p:sldId id="554" r:id="rId59"/>
    <p:sldId id="555" r:id="rId60"/>
    <p:sldId id="556" r:id="rId61"/>
    <p:sldId id="557" r:id="rId62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06/01/2015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A561D255-BC16-41BB-8170-631847E624CC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16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0B184DED-8F02-486E-9890-7C5E42CB11FF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22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34320AD3-901E-4B5E-A924-A28813751127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33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C15B9105-342F-48F0-A07B-9672EEF83354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35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r" rtl="1">
              <a:spcBef>
                <a:spcPct val="0"/>
              </a:spcBef>
            </a:pPr>
            <a:r>
              <a:rPr lang="ar-EG" noProof="0" smtClean="0">
                <a:solidFill>
                  <a:srgbClr val="000000"/>
                </a:solidFill>
                <a:cs typeface="+mn-cs"/>
                <a:sym typeface="Calibri" pitchFamily="34" charset="0"/>
              </a:rPr>
              <a:t>أمثلة على نبرة الصوت: </a:t>
            </a:r>
          </a:p>
          <a:p>
            <a:pPr algn="r" rtl="1">
              <a:spcBef>
                <a:spcPct val="0"/>
              </a:spcBef>
              <a:buFontTx/>
              <a:buChar char="-"/>
            </a:pPr>
            <a:r>
              <a:rPr lang="ar-EG" noProof="0" smtClean="0">
                <a:solidFill>
                  <a:srgbClr val="000000"/>
                </a:solidFill>
                <a:cs typeface="+mn-cs"/>
                <a:sym typeface="Calibri" pitchFamily="34" charset="0"/>
              </a:rPr>
              <a:t>أنت لم تفعل ذلك عن </a:t>
            </a:r>
            <a:r>
              <a:rPr lang="ar-EG" i="1" noProof="0" smtClean="0">
                <a:solidFill>
                  <a:srgbClr val="000000"/>
                </a:solidFill>
                <a:cs typeface="+mn-cs"/>
                <a:sym typeface="Calibri" pitchFamily="34" charset="0"/>
              </a:rPr>
              <a:t>قصد</a:t>
            </a:r>
          </a:p>
          <a:p>
            <a:pPr algn="r" rtl="1">
              <a:spcBef>
                <a:spcPct val="0"/>
              </a:spcBef>
              <a:buFontTx/>
              <a:buChar char="-"/>
            </a:pPr>
            <a:r>
              <a:rPr lang="ar-EG" noProof="0" smtClean="0">
                <a:solidFill>
                  <a:srgbClr val="000000"/>
                </a:solidFill>
                <a:cs typeface="+mn-cs"/>
                <a:sym typeface="Calibri" pitchFamily="34" charset="0"/>
              </a:rPr>
              <a:t>هل هذا فستان جديد؟ </a:t>
            </a: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661036C2-4648-4A7D-9310-CE6DD6A17106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cs typeface="Arial" pitchFamily="34" charset="0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40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cs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1.xls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algn="ctr" rtl="1" eaLnBrk="1" hangingPunct="1"/>
            <a:r>
              <a:rPr lang="ar-EG" sz="3600" b="1" smtClean="0">
                <a:solidFill>
                  <a:srgbClr val="000000"/>
                </a:solidFill>
                <a:sym typeface="Calibri" pitchFamily="34" charset="0"/>
              </a:rPr>
              <a:t>التواصل مع الأطفال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rtl="1" eaLnBrk="1" hangingPunct="1"/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الوحدة د: التواصل مع الأطفال</a:t>
            </a:r>
          </a:p>
          <a:p>
            <a:pPr rtl="1" eaLnBrk="1" hangingPunct="1"/>
            <a:endParaRPr lang="ar-EG" b="1" smtClean="0">
              <a:solidFill>
                <a:srgbClr val="000000"/>
              </a:solidFill>
              <a:sym typeface="Calibri" pitchFamily="34" charset="0"/>
            </a:endParaRPr>
          </a:p>
          <a:p>
            <a:pPr rtl="1" eaLnBrk="1" hangingPunct="1"/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التدريب على إدارة الحالات</a:t>
            </a:r>
          </a:p>
        </p:txBody>
      </p:sp>
    </p:spTree>
    <p:extLst>
      <p:ext uri="{BB962C8B-B14F-4D97-AF65-F5344CB8AC3E}">
        <p14:creationId xmlns:p14="http://schemas.microsoft.com/office/powerpoint/2010/main" val="220163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356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1 - تمرين 3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>
          <a:xfrm>
            <a:off x="691356" y="3429000"/>
            <a:ext cx="7772400" cy="1500188"/>
          </a:xfrm>
        </p:spPr>
        <p:txBody>
          <a:bodyPr/>
          <a:lstStyle/>
          <a:p>
            <a:pPr algn="ctr" rtl="1" eaLnBrk="1" hangingPunct="1"/>
            <a:r>
              <a:rPr lang="ar-EG" sz="3600" b="1" dirty="0" smtClean="0">
                <a:solidFill>
                  <a:srgbClr val="000000"/>
                </a:solidFill>
                <a:sym typeface="Calibri" pitchFamily="34" charset="0"/>
              </a:rPr>
              <a:t>تنظيم المقابلة</a:t>
            </a: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75" y="981075"/>
            <a:ext cx="3840162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Box 2"/>
          <p:cNvSpPr txBox="1">
            <a:spLocks noChangeArrowheads="1"/>
          </p:cNvSpPr>
          <p:nvPr/>
        </p:nvSpPr>
        <p:spPr bwMode="auto">
          <a:xfrm>
            <a:off x="3994150" y="3948113"/>
            <a:ext cx="25034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200" dirty="0" smtClean="0">
                <a:solidFill>
                  <a:srgbClr val="000000"/>
                </a:solidFill>
                <a:sym typeface="Calibri" pitchFamily="34" charset="0"/>
              </a:rPr>
              <a:t>صورة: UNHCR PGDS and Profile Staff</a:t>
            </a:r>
            <a:endParaRPr lang="ar-EG" sz="1200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39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79512" y="836613"/>
            <a:ext cx="8633108" cy="720725"/>
          </a:xfrm>
        </p:spPr>
        <p:txBody>
          <a:bodyPr/>
          <a:lstStyle/>
          <a:p>
            <a:pPr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العمل الجماعي الخاص بتنظيم </a:t>
            </a:r>
            <a:r>
              <a:rPr lang="ar-EG" b="1" dirty="0">
                <a:solidFill>
                  <a:srgbClr val="000000"/>
                </a:solidFill>
                <a:sym typeface="Calibri" pitchFamily="34" charset="0"/>
              </a:rPr>
              <a:t>المقابلات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وإدارتها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116137" y="1700213"/>
            <a:ext cx="7705155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المجموعة 1: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الأمور التي ينبغي القيام بها قبل المقابلة؟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المجموعة 2: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أين ينبغي أن تجرى المقابلة؟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المجموعة 3: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المدة التي ينبغي أن تستغرقها المحادثة؟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المجموعة 4: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ينبغي أن أدون ملاحظات أثناء الحديث؟ </a:t>
            </a:r>
          </a:p>
        </p:txBody>
      </p:sp>
    </p:spTree>
    <p:extLst>
      <p:ext uri="{BB962C8B-B14F-4D97-AF65-F5344CB8AC3E}">
        <p14:creationId xmlns:p14="http://schemas.microsoft.com/office/powerpoint/2010/main" val="262287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44129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251967" y="1557338"/>
            <a:ext cx="8569325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قبل المقابلة &gt;</a:t>
            </a:r>
            <a:r>
              <a:rPr lang="ar-EG" dirty="0">
                <a:sym typeface="Calibri" pitchFamily="34" charset="0"/>
              </a:rPr>
              <a:t> </a:t>
            </a:r>
            <a:r>
              <a:rPr lang="ar-EG" dirty="0" smtClean="0">
                <a:sym typeface="Calibri" pitchFamily="34" charset="0"/>
              </a:rPr>
              <a:t>كن منفتح العقل واقرأ المعلومات المتاحة وتخلص من عوامل التشتيت (اضبط الهاتف على الوضع الصامت!)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marL="0" indent="0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مكان المقابلة &gt;</a:t>
            </a:r>
            <a:r>
              <a:rPr lang="ar-EG" dirty="0" smtClean="0">
                <a:sym typeface="Calibri" pitchFamily="34" charset="0"/>
              </a:rPr>
              <a:t> يجب أن تُجرى المقابلة في أماكن </a:t>
            </a:r>
            <a:r>
              <a:rPr lang="ar-EG" dirty="0">
                <a:sym typeface="Calibri" pitchFamily="34" charset="0"/>
              </a:rPr>
              <a:t>هادئة وآمنة </a:t>
            </a:r>
            <a:r>
              <a:rPr lang="ar-EG" dirty="0" smtClean="0">
                <a:sym typeface="Calibri" pitchFamily="34" charset="0"/>
              </a:rPr>
              <a:t>ومناسبة للأطفال، وأن تجلس في نفس مستوى الطفل وتزيل الحواجز الموجوة بينك وبينه وتراقب لغة جسده.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مدة المحادثة &gt; </a:t>
            </a:r>
            <a:r>
              <a:rPr lang="ar-EG" dirty="0" smtClean="0">
                <a:sym typeface="Calibri" pitchFamily="34" charset="0"/>
              </a:rPr>
              <a:t>يتعين أن تراعي عمر الطفل وان تستغرق الوقت اللازم لبناء الثقة وأن تُجري مقابلات قصيرة منفصلة أو تُعيد الحجز إذا لزم الأمر.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تدوين الملاحظات &gt; </a:t>
            </a:r>
            <a:r>
              <a:rPr lang="ar-EG" dirty="0" smtClean="0">
                <a:sym typeface="Calibri" pitchFamily="34" charset="0"/>
              </a:rPr>
              <a:t>قم ببناء الثقة لدى الطفل أولاً، ثم وضح له الحاجة إلى تدوين بعض الملاحظات، واطلب الإذن منه ولا تدون سوى الملاحظات التي تحتاج إليها بالفعل. </a:t>
            </a:r>
          </a:p>
        </p:txBody>
      </p:sp>
    </p:spTree>
    <p:extLst>
      <p:ext uri="{BB962C8B-B14F-4D97-AF65-F5344CB8AC3E}">
        <p14:creationId xmlns:p14="http://schemas.microsoft.com/office/powerpoint/2010/main" val="316382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08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263" y="4437063"/>
            <a:ext cx="7772400" cy="1362075"/>
          </a:xfrm>
        </p:spPr>
        <p:txBody>
          <a:bodyPr/>
          <a:lstStyle/>
          <a:p>
            <a:pPr algn="ctr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1 – التمرين 4</a:t>
            </a:r>
            <a:b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sz="1600" b="0" cap="none" dirty="0" smtClean="0">
                <a:solidFill>
                  <a:srgbClr val="000000"/>
                </a:solidFill>
                <a:sym typeface="Calibri" pitchFamily="34" charset="0"/>
              </a:rPr>
              <a:t>تمرين 4 المصدر: </a:t>
            </a:r>
            <a:r>
              <a:rPr lang="en-GB" altLang="en-US" sz="1600" b="0" cap="none" dirty="0">
                <a:solidFill>
                  <a:srgbClr val="000000"/>
                </a:solidFill>
                <a:ea typeface="ＭＳ Ｐゴシック" pitchFamily="34" charset="-128"/>
              </a:rPr>
              <a:t>Caring For Child Survivors</a:t>
            </a:r>
            <a:endParaRPr lang="ar-EG" sz="1600" b="0" cap="none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>
          <a:xfrm>
            <a:off x="70326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3600" b="1" dirty="0" smtClean="0">
                <a:solidFill>
                  <a:srgbClr val="000000"/>
                </a:solidFill>
                <a:sym typeface="Calibri" pitchFamily="34" charset="0"/>
              </a:rPr>
              <a:t>العمر ومرحلة النمو</a:t>
            </a:r>
          </a:p>
        </p:txBody>
      </p:sp>
    </p:spTree>
    <p:extLst>
      <p:ext uri="{BB962C8B-B14F-4D97-AF65-F5344CB8AC3E}">
        <p14:creationId xmlns:p14="http://schemas.microsoft.com/office/powerpoint/2010/main" val="60030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العمر ومرحلة النمو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الحديث مع الأطفال يستلزم من أخصائيي الحالة مراعاة عدة عوامل، منها: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عمر الطفل ومرحلة نموه.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كيف يمكن أن يتأثر نمو الطفل على سبيل المثال بما يلي: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العمر 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الثقافة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تجاربه</a:t>
            </a:r>
          </a:p>
        </p:txBody>
      </p:sp>
    </p:spTree>
    <p:extLst>
      <p:ext uri="{BB962C8B-B14F-4D97-AF65-F5344CB8AC3E}">
        <p14:creationId xmlns:p14="http://schemas.microsoft.com/office/powerpoint/2010/main" val="31124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044129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23404" y="1700213"/>
            <a:ext cx="8497888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من الضروري أن يلائم التواصل ما يلي: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الأطفال ذوو الأعمار المختلفة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الأطفال ذوو مراحل النمو والقدرات المختلفة.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الأمور الطبيعية في الثقافة.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قد يتأثر نمو الطفل بالأزمات الإنسانية.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لقم بملاءمة التواصل لهؤلاء الأطفال. 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قد تحتاج إلى معاملتهم كما لو كانوا أصغر سنًا. </a:t>
            </a:r>
          </a:p>
          <a:p>
            <a:pPr marL="0" indent="0" algn="r" rtl="1" eaLnBrk="1" hangingPunct="1"/>
            <a:endParaRPr lang="ar-EG" sz="3200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ym typeface="Calibri" pitchFamily="34" charset="0"/>
              </a:rPr>
              <a:t>المصدر: Communicating with Children in Distress</a:t>
            </a:r>
          </a:p>
        </p:txBody>
      </p:sp>
    </p:spTree>
    <p:extLst>
      <p:ext uri="{BB962C8B-B14F-4D97-AF65-F5344CB8AC3E}">
        <p14:creationId xmlns:p14="http://schemas.microsoft.com/office/powerpoint/2010/main" val="419117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83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تمرين اختياري</a:t>
            </a:r>
          </a:p>
        </p:txBody>
      </p:sp>
      <p:sp>
        <p:nvSpPr>
          <p:cNvPr id="1741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3600" b="1" dirty="0" smtClean="0">
                <a:solidFill>
                  <a:srgbClr val="000000"/>
                </a:solidFill>
                <a:sym typeface="Calibri" pitchFamily="34" charset="0"/>
              </a:rPr>
              <a:t>التواصل والثقافة</a:t>
            </a:r>
          </a:p>
        </p:txBody>
      </p:sp>
    </p:spTree>
    <p:extLst>
      <p:ext uri="{BB962C8B-B14F-4D97-AF65-F5344CB8AC3E}">
        <p14:creationId xmlns:p14="http://schemas.microsoft.com/office/powerpoint/2010/main" val="231578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العمل الثنائي بشأن التواصل والثقافة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هي توقعات الأشخاص الناس بشأن تواصل الأطفال مع البالغين في المجتمع الذي تعمل فيه (مثل الأجداد والآباء والمعلمين).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كيف يختلف ذلك باختلاف عمر الطفل؟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هي خبرتك في العمل مع أشخاص من ثقافات مختلفة؟ هل واجهتك صعوبات في التواصل؟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هي الكلمات/التعبيرات المستخدمة للتعبير عن الحزن والقلق والفزع والغضب في اللغات التي يستخدمها الناس الذين تعمل معهم؟</a:t>
            </a:r>
          </a:p>
        </p:txBody>
      </p:sp>
    </p:spTree>
    <p:extLst>
      <p:ext uri="{BB962C8B-B14F-4D97-AF65-F5344CB8AC3E}">
        <p14:creationId xmlns:p14="http://schemas.microsoft.com/office/powerpoint/2010/main" val="1593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4129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هدف الوحدة و 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1967" y="2060847"/>
            <a:ext cx="8569325" cy="4031977"/>
          </a:xfrm>
        </p:spPr>
        <p:txBody>
          <a:bodyPr/>
          <a:lstStyle/>
          <a:p>
            <a:pPr marL="1260000" indent="-1260000" algn="r" rtl="1" eaLnBrk="1" hangingPunct="1">
              <a:buSzPct val="100000"/>
            </a:pPr>
            <a:r>
              <a:rPr lang="ar-EG" sz="2200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المتعمقة والأساليب اللازمة للتواصل مع الأطفال </a:t>
            </a:r>
            <a: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  <a:t>ذوي  </a:t>
            </a:r>
            <a: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  <a:t>الفئات العمرية/القدرات المختلفة والالتقاء بهم.</a:t>
            </a:r>
          </a:p>
          <a:p>
            <a:pPr algn="r" rtl="1" eaLnBrk="1" hangingPunct="1">
              <a:buSzPct val="100000"/>
            </a:pPr>
            <a:endParaRPr lang="ar-EG" sz="22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ym typeface="Calibri" pitchFamily="34" charset="0"/>
              </a:rPr>
              <a:t>شرح مدى ارتباط التواصل بإدارة الحالة.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معرفة الممارسات الفضلى بخصوص التواصل مع الأطفال.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  <a:t>معرفة كيفية تنظيم مقابلة مع الطفل وإدارتها.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olidFill>
                  <a:srgbClr val="000000"/>
                </a:solidFill>
                <a:sym typeface="Calibri" pitchFamily="34" charset="0"/>
              </a:rPr>
              <a:t>فهم كيفية التواصل مع الأطفال ذوي الفئات العمرية والقدرات المختلفة.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استخدم مجموعة من مهارات التواصل اللفظي وغير اللفظي.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معرفة كيفية التغلب على التحديات العامة في التواصل مع الأطفال.</a:t>
            </a:r>
          </a:p>
        </p:txBody>
      </p:sp>
    </p:spTree>
    <p:extLst>
      <p:ext uri="{BB962C8B-B14F-4D97-AF65-F5344CB8AC3E}">
        <p14:creationId xmlns:p14="http://schemas.microsoft.com/office/powerpoint/2010/main" val="238741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>تمرين اختياري</a:t>
            </a:r>
          </a:p>
        </p:txBody>
      </p:sp>
      <p:sp>
        <p:nvSpPr>
          <p:cNvPr id="1945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3600" b="1" smtClean="0">
                <a:solidFill>
                  <a:srgbClr val="000000"/>
                </a:solidFill>
                <a:sym typeface="Calibri" pitchFamily="34" charset="0"/>
              </a:rPr>
              <a:t>الاستعانة بالمترجمين</a:t>
            </a:r>
          </a:p>
        </p:txBody>
      </p:sp>
    </p:spTree>
    <p:extLst>
      <p:ext uri="{BB962C8B-B14F-4D97-AF65-F5344CB8AC3E}">
        <p14:creationId xmlns:p14="http://schemas.microsoft.com/office/powerpoint/2010/main" val="7227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الاستعانة بالمترجمين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340346" y="1700213"/>
            <a:ext cx="8480425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كان الطفل لا يتحدث بلغتك الأم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تحقق من أن الطفل يفهم لغتك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استعن بمترجم إذا لزم الأمر: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يُسمح بذلك إذا كنت ستناقش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مسائل أمنية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مثل التجنيد/الإساءة الجنسية. </a:t>
            </a: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المشكلات المحتملة: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المترجم قد: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يجد صعوبة في تفسير إحدى اللغات المستخدمة.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يفتقر إلى مهارات التواصل أو يسئ فهم ما يقال.</a:t>
            </a:r>
          </a:p>
          <a:p>
            <a:pPr marL="342900" lvl="2" indent="-3429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يسيطر على الحوار، أو يقرر ما يتعين السؤال عنه، أو لا ينقل كل ما يقال.</a:t>
            </a:r>
          </a:p>
          <a:p>
            <a:pPr marL="342900" lvl="2" indent="-342900" algn="ctr" rtl="1" eaLnBrk="1" hangingPunct="1">
              <a:spcBef>
                <a:spcPts val="1800"/>
              </a:spcBef>
              <a:spcAft>
                <a:spcPts val="0"/>
              </a:spcAft>
              <a:buFontTx/>
              <a:buNone/>
            </a:pPr>
            <a:r>
              <a:rPr lang="ar-EG" sz="1200" i="1" dirty="0" smtClean="0">
                <a:solidFill>
                  <a:srgbClr val="000000"/>
                </a:solidFill>
                <a:sym typeface="Calibri" pitchFamily="34" charset="0"/>
              </a:rPr>
              <a:t>Adapted </a:t>
            </a:r>
            <a:r>
              <a:rPr lang="ar-EG" sz="1200" i="1" dirty="0" smtClean="0">
                <a:solidFill>
                  <a:srgbClr val="000000"/>
                </a:solidFill>
                <a:sym typeface="Calibri" pitchFamily="34" charset="0"/>
              </a:rPr>
              <a:t>from Standard Operating Procedures for Child Protection Case Management in Dadaab</a:t>
            </a:r>
          </a:p>
        </p:txBody>
      </p:sp>
    </p:spTree>
    <p:extLst>
      <p:ext uri="{BB962C8B-B14F-4D97-AF65-F5344CB8AC3E}">
        <p14:creationId xmlns:p14="http://schemas.microsoft.com/office/powerpoint/2010/main" val="29672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الاستعانة بالمترجمين...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97888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حاول العثور على مترجم يمتاز بالدقة، وهو ما قد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يستغرق وقتًا طويلاً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يشترط دائما أن يكون الشخص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المسؤول رسمياً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هو الشخص الأنسب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يتسبب وجودهم في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منع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الطفل من التحدث بحرية.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عندما تجد مترجماً يمتلك المهارات المناسبة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قم بإعداده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جيداً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ناقش أهمية الحفاظ على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السرية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مارس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وناقش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كيفية ترجمة بعض الكلمات أو الأفكار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			</a:t>
            </a:r>
          </a:p>
          <a:p>
            <a:pPr marL="914400" lvl="2" indent="0" algn="r" rtl="1" eaLnBrk="1" hangingPunct="1">
              <a:buFontTx/>
              <a:buNone/>
            </a:pPr>
            <a:endParaRPr lang="ar-EG" sz="3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914400" lvl="2" indent="0" algn="r" rtl="1" eaLnBrk="1" hangingPunct="1">
              <a:buFontTx/>
              <a:buNone/>
            </a:pPr>
            <a:r>
              <a:rPr lang="ar-EG" sz="1400" i="1" dirty="0" smtClean="0">
                <a:solidFill>
                  <a:srgbClr val="000000"/>
                </a:solidFill>
                <a:sym typeface="Calibri" pitchFamily="34" charset="0"/>
              </a:rPr>
              <a:t> المصدر: Standard Operating Procedures for Child Protection Case Management in Dadaab</a:t>
            </a:r>
          </a:p>
        </p:txBody>
      </p:sp>
    </p:spTree>
    <p:extLst>
      <p:ext uri="{BB962C8B-B14F-4D97-AF65-F5344CB8AC3E}">
        <p14:creationId xmlns:p14="http://schemas.microsoft.com/office/powerpoint/2010/main" val="106268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2 - تمرين 1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3600" b="1" smtClean="0">
                <a:solidFill>
                  <a:srgbClr val="000000"/>
                </a:solidFill>
                <a:sym typeface="Calibri" pitchFamily="34" charset="0"/>
              </a:rPr>
              <a:t>التواصل اللفظي</a:t>
            </a:r>
          </a:p>
        </p:txBody>
      </p:sp>
    </p:spTree>
    <p:extLst>
      <p:ext uri="{BB962C8B-B14F-4D97-AF65-F5344CB8AC3E}">
        <p14:creationId xmlns:p14="http://schemas.microsoft.com/office/powerpoint/2010/main" val="33639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أنواع الأسئلة الثلاثة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r" rtl="1" eaLnBrk="1" hangingPunct="1">
              <a:buFont typeface="Calibri" pitchFamily="34" charset="0"/>
              <a:buAutoNum type="arabicPeriod"/>
            </a:pPr>
            <a:endParaRPr lang="ar-EG" sz="28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514350" indent="-514350" algn="r" rtl="1" eaLnBrk="1" hangingPunct="1">
              <a:buFont typeface="Calibri" pitchFamily="34" charset="0"/>
              <a:buAutoNum type="arabicPeriod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الأسئلة المغلقة</a:t>
            </a:r>
          </a:p>
          <a:p>
            <a:pPr marL="514350" indent="-514350" algn="r" rtl="1" eaLnBrk="1" hangingPunct="1">
              <a:buFont typeface="Calibri" pitchFamily="34" charset="0"/>
              <a:buAutoNum type="arabicPeriod"/>
            </a:pPr>
            <a:endParaRPr lang="ar-EG" sz="28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514350" indent="-514350" algn="r" rtl="1" eaLnBrk="1" hangingPunct="1">
              <a:buFont typeface="Calibri" pitchFamily="34" charset="0"/>
              <a:buAutoNum type="arabicPeriod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الأسئلة الإيحائية </a:t>
            </a: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و</a:t>
            </a:r>
          </a:p>
          <a:p>
            <a:pPr marL="514350" indent="-514350" algn="r" rtl="1" eaLnBrk="1" hangingPunct="1">
              <a:buFont typeface="Calibri" pitchFamily="34" charset="0"/>
              <a:buAutoNum type="arabicPeriod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514350" indent="-514350" algn="r" rtl="1" eaLnBrk="1" hangingPunct="1">
              <a:buFont typeface="Calibri" pitchFamily="34" charset="0"/>
              <a:buAutoNum type="arabicPeriod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الأسئلة المفتوحة</a:t>
            </a:r>
          </a:p>
        </p:txBody>
      </p:sp>
    </p:spTree>
    <p:extLst>
      <p:ext uri="{BB962C8B-B14F-4D97-AF65-F5344CB8AC3E}">
        <p14:creationId xmlns:p14="http://schemas.microsoft.com/office/powerpoint/2010/main" val="145310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الأسئلة المغلقة والمفتوحة والإيحائية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40346" y="1700213"/>
            <a:ext cx="8480425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الأسئلة المغلقة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تتطلب الإجابة "بنعم" أو "لا" أو إجابات بسيطة بنفس القدر.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الأسئلة الإيحائية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"تقترح" الإجابة"بنعم" أو "لا" مما يوحي للطفل بإجابة معينة.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الأسئلة المفتوحة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تقترح أي إجابات صحيحة أو خاطئة وتشجع الطفل على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متابعة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الحديث.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sz="18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sz="18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 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38766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68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70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231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022152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الأسئلة المفتوحة والإيحائية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539552" y="1700213"/>
            <a:ext cx="82597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أسئلة مفتوحة: </a:t>
            </a:r>
          </a:p>
          <a:p>
            <a:pPr eaLnBrk="1" hangingPunct="1">
              <a:buSzPct val="100000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"ما الذي حدث بعد ذلك؟"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	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	"كيف هو العيش هنا؟"	</a:t>
            </a:r>
          </a:p>
          <a:p>
            <a:pPr eaLnBrk="1" hangingPunct="1">
              <a:buSzPct val="100000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"هل تود أن تحدثني بشأن ذلك؟"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	"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ماذا فعلت بعد ذلك؟"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أسئلة إيحائية: </a:t>
            </a:r>
          </a:p>
          <a:p>
            <a:pPr eaLnBrk="1" hangingPunct="1">
              <a:buSzPct val="100000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"هل كل شيء على ما يرام؟"	"هل توافق على ذلك"</a:t>
            </a:r>
          </a:p>
          <a:p>
            <a:pPr eaLnBrk="1" hangingPunct="1">
              <a:buSzPct val="100000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"أنت تحب العيش هنا، أليس كذلك؟"</a:t>
            </a:r>
          </a:p>
          <a:p>
            <a:pPr eaLnBrk="1" hangingPunct="1">
              <a:buSzPct val="100000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"لا توجد مشاكل بالمنزل، أليس كذلك؟"</a:t>
            </a:r>
          </a:p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2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الأسئلة المفتوحة </a:t>
            </a:r>
            <a:r>
              <a:rPr lang="ar-EG" smtClean="0">
                <a:solidFill>
                  <a:srgbClr val="000000"/>
                </a:solidFill>
                <a:sym typeface="Calibri" pitchFamily="34" charset="0"/>
              </a:rPr>
              <a:t>أو </a:t>
            </a: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التعليقات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346" y="1700213"/>
            <a:ext cx="8480425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تُظهر تعليقاتك بشأن ما يخبرك به الطفل مدى حسن استماعك له وسعيك لفهمه.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"أنا أصدقك" 	"أنا سعيد لأنك أخبرتني"</a:t>
            </a:r>
          </a:p>
          <a:p>
            <a:pPr marL="0" indent="0" algn="r" rtl="1" eaLnBrk="1" hangingPunct="1"/>
            <a:endParaRPr lang="ar-EG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"أنا آسف لحدوث هذا لك"	"هذا ليس خطأك"</a:t>
            </a:r>
          </a:p>
          <a:p>
            <a:pPr marL="0" indent="0" algn="r" rtl="1" eaLnBrk="1" hangingPunct="1"/>
            <a:endParaRPr lang="ar-EG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"أنت شجاع للغاية لتحدثك معي وسنحاول مساعدتك"</a:t>
            </a:r>
          </a:p>
          <a:p>
            <a:pPr marL="0" indent="0" algn="ctr" rtl="1" eaLnBrk="1" hangingPunct="1"/>
            <a:endParaRPr lang="ar-EG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endParaRPr lang="ar-EG" sz="18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800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  <a:r>
              <a:rPr lang="ar-EG" sz="14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and Caring for Child Survivors. </a:t>
            </a:r>
          </a:p>
        </p:txBody>
      </p:sp>
    </p:spTree>
    <p:extLst>
      <p:ext uri="{BB962C8B-B14F-4D97-AF65-F5344CB8AC3E}">
        <p14:creationId xmlns:p14="http://schemas.microsoft.com/office/powerpoint/2010/main" val="323301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6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5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712476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الاستماع الفعال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70467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الاستماع الفعال أمر إيجابي وليس سلبي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أظهر اهتمامك بالطفل. 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افهم أولاً ما يعنيه الطفل.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ثم تواصل معه وفقًا لما فهمته. 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تتمثل أساليب الاستماع الإيجابي في إعادة الصياغة والترديد والتلخيص. </a:t>
            </a:r>
          </a:p>
          <a:p>
            <a:pPr marL="342000" indent="-342000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تكون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هذه 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الأساليب مفيدة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عندما تكون القصة معقدة ونحتاج إلى فهمها بشكل واضح.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900" lvl="1" indent="-342900" algn="ctr" rtl="1" eaLnBrk="1" hangingPunct="1">
              <a:buFontTx/>
              <a:buNone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355487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إعادة الصياغة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978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يُبين هذا الأسلوب للطفل أنك تستمع له جيدًا وتفهم ما يقوله. </a:t>
            </a:r>
          </a:p>
          <a:p>
            <a:pPr algn="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يمكن بعد ذلك التحقق من دقة ما فهمته. </a:t>
            </a:r>
          </a:p>
          <a:p>
            <a:pPr algn="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عليك أن تنتقي كلماتك عند وصف تجارب الآخرين.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لا تضف أشياء ولا تقم بتحريف ما يعنيه الآخرون.</a:t>
            </a:r>
          </a:p>
          <a:p>
            <a:pPr algn="ct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 المصدر: Active Listening Skills Hand Out</a:t>
            </a:r>
          </a:p>
        </p:txBody>
      </p:sp>
    </p:spTree>
    <p:extLst>
      <p:ext uri="{BB962C8B-B14F-4D97-AF65-F5344CB8AC3E}">
        <p14:creationId xmlns:p14="http://schemas.microsoft.com/office/powerpoint/2010/main" val="51045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>الجلسة 1 - تمرين 1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3600" b="1" dirty="0" smtClean="0">
                <a:solidFill>
                  <a:srgbClr val="000000"/>
                </a:solidFill>
                <a:sym typeface="Calibri" pitchFamily="34" charset="0"/>
              </a:rPr>
              <a:t>ما هو التواصل؟</a:t>
            </a:r>
          </a:p>
        </p:txBody>
      </p:sp>
    </p:spTree>
    <p:extLst>
      <p:ext uri="{BB962C8B-B14F-4D97-AF65-F5344CB8AC3E}">
        <p14:creationId xmlns:p14="http://schemas.microsoft.com/office/powerpoint/2010/main" val="231277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التلخيص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40346" y="1700213"/>
            <a:ext cx="8480425" cy="4392612"/>
          </a:xfrm>
        </p:spPr>
        <p:txBody>
          <a:bodyPr/>
          <a:lstStyle/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يوضح النقاط المطروحة.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يجمع/يعيد تنظيم النقاط الخاصة بكل شخص بحيث يمكن استعراضها أو تأكيدها أو تصحيحها.</a:t>
            </a:r>
          </a:p>
          <a:p>
            <a:pPr marL="342000" indent="-342000" algn="r" rtl="1" eaLnBrk="1" hangingPunct="1"/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يجمع الأفكار/المشاعر الرئيسية في عبارات ذات نطاق أوسع.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لا تضف شيئًا لما قاله الشخص. 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تجنب التفسيرات والتقييمات.</a:t>
            </a:r>
          </a:p>
          <a:p>
            <a:pPr marL="0" indent="0" algn="ctr" rtl="1" eaLnBrk="1" hangingPunct="1"/>
            <a:endParaRPr lang="ar-EG" sz="2000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endParaRPr lang="ar-EG" sz="1600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</a:t>
            </a: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: Active Listening Skills Hand Out</a:t>
            </a:r>
          </a:p>
        </p:txBody>
      </p:sp>
    </p:spTree>
    <p:extLst>
      <p:ext uri="{BB962C8B-B14F-4D97-AF65-F5344CB8AC3E}">
        <p14:creationId xmlns:p14="http://schemas.microsoft.com/office/powerpoint/2010/main" val="405034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الترديد: 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يعكس معنى ومحسوس ما قيل.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يمنح الطفل شعورًا بأنه مفهوم ومقبول ويشجعه على المشاركة. 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حدد مشاعر الطفل بدقة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olidFill>
                  <a:srgbClr val="000000"/>
                </a:solidFill>
                <a:sym typeface="Calibri" pitchFamily="34" charset="0"/>
              </a:rPr>
              <a:t>اختر بدقة الوقت ونبرة الصوت والكلمات المناسبة التي تستخدمها. 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>
              <a:buSzPct val="100000"/>
            </a:pPr>
            <a:endParaRPr lang="ar-EG" sz="2000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2000" i="1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Active Listening Skills Hand Out</a:t>
            </a:r>
          </a:p>
        </p:txBody>
      </p:sp>
    </p:spTree>
    <p:extLst>
      <p:ext uri="{BB962C8B-B14F-4D97-AF65-F5344CB8AC3E}">
        <p14:creationId xmlns:p14="http://schemas.microsoft.com/office/powerpoint/2010/main" val="197242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تمرين التواصل اللفظي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يجب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أن يحصل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"أ"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على أكبر قدر ممكن من المعلومات بخصوص عادات "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 (الغذاء، المكان المفضل، أقدم الذكريات، أفضل عطلة) من خلال: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طرح الأسئلة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دون إجابة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 بنعم أو لا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بدون استخدام أسلوب الأسئلة المغلقة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يقوم "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ج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بالملاحظة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ويقرع الجرس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في كل مرة: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يستخدم "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 سؤالاً مغلقاً، أو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يجيب 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</a:t>
            </a:r>
            <a:r>
              <a:rPr lang="ar-EG" b="1" dirty="0">
                <a:solidFill>
                  <a:srgbClr val="000000"/>
                </a:solidFill>
                <a:sym typeface="Calibri" pitchFamily="34" charset="0"/>
              </a:rPr>
              <a:t>ب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 السؤال بنعم/لا</a:t>
            </a:r>
          </a:p>
        </p:txBody>
      </p:sp>
    </p:spTree>
    <p:extLst>
      <p:ext uri="{BB962C8B-B14F-4D97-AF65-F5344CB8AC3E}">
        <p14:creationId xmlns:p14="http://schemas.microsoft.com/office/powerpoint/2010/main" val="21071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التواصل اللفظي...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146" y="1700213"/>
            <a:ext cx="79216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استخدم أساليب إزالة الجمود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تحدث أولاً عن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موضوعات عامة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لمساعدة الطفل على الشعور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بالطمأنينة.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يساعدك هذه بشده على قياس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القدرات اللفظية للطفل.</a:t>
            </a:r>
          </a:p>
          <a:p>
            <a:pPr algn="r" rtl="1" eaLnBrk="1" hangingPunct="1">
              <a:buFontTx/>
              <a:buChar char="•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اختر الكلمات المناسبة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يؤدي استخدام كلمات وعبارات وأفكار صعبة إلى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إرباك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حاول شرح الأمور على نحو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يتناسب مع تجاربهم الخاصة.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يميل الأطفال بطبعهم إلى فهم الكلمات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بشكل حرفي،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وخصوصًا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هم دون السادسة.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استخدم لغة ملموسة</a:t>
            </a:r>
          </a:p>
          <a:p>
            <a:pPr algn="ctr" rtl="1" eaLnBrk="1" hangingPunct="1">
              <a:spcBef>
                <a:spcPts val="1800"/>
              </a:spcBef>
              <a:buSzPct val="100000"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Caring For Child Survivors</a:t>
            </a:r>
          </a:p>
          <a:p>
            <a:pPr algn="r" rtl="1" eaLnBrk="1" hangingPunct="1">
              <a:buSzPct val="100000"/>
            </a:pPr>
            <a:endParaRPr lang="ar-EG" sz="18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38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9094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3000" b="1" dirty="0" smtClean="0">
                <a:solidFill>
                  <a:srgbClr val="000000"/>
                </a:solidFill>
                <a:sym typeface="Calibri" pitchFamily="34" charset="0"/>
              </a:rPr>
              <a:t>التحقق من أنك تفهم الطفل وهو يفهمك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751" y="1557338"/>
            <a:ext cx="8408542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لا يكفي قول للطفل "هل تفهم ما قلته؟" أو "هل هذا واضح؟" - فهذه الأسئلة تُعد أسئلة إيحائية.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ولكن بدلاً من ذلك، سله: "هل تود أن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أكرر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ما قلته؟، "هل لديك أي أسئلة؟" "هل يوجد شيء مما قلته بحاجة إلى مزيد من التوضيح؟" 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يمكنك أن تطلب منه تكرار ما قلته: "دعونا نرى ما إذا كنت قد شرحت ذلك بطريقة صحيحة. وسأقوم بشرحه مرة أخرى إذا لم يكن واضحاً."</a:t>
            </a:r>
          </a:p>
          <a:p>
            <a:pPr marL="0" indent="0" algn="ct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388617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84189" y="836613"/>
            <a:ext cx="8340942" cy="720725"/>
          </a:xfrm>
        </p:spPr>
        <p:txBody>
          <a:bodyPr/>
          <a:lstStyle/>
          <a:p>
            <a:pPr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تجنب قول "</a:t>
            </a:r>
            <a:r>
              <a:rPr lang="ar-EG" b="1" dirty="0">
                <a:solidFill>
                  <a:srgbClr val="000000"/>
                </a:solidFill>
                <a:sym typeface="Calibri" pitchFamily="34" charset="0"/>
              </a:rPr>
              <a:t>لماذا "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ar-EG" b="1" dirty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"كيف ذلك"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70467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فقد يؤدي ذلك إلى الحصول على إجابات محبطة مثل: "لا أعرف"، هز الكتفين بغير مبالاة، الصمت.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بدلاً من ذلك سل الطفل عن رأيه على النحو التالي: "برأيك ما هو السبب وراء ذلك؟"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الأسئلة التي تبدأ بأداة الاستفهام "لماذا" قد تكون موبخة على سبيل المثال "لماذا لم ..." 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استخدم كلمات تشجع الطفل على الاستمرار في الحديث، على سبيل المثال "أخبرني أكثر عن ..." ماذا تعني بقولك ...."استمر".</a:t>
            </a:r>
          </a:p>
          <a:p>
            <a:pPr marL="0" indent="0" algn="r" rtl="1" eaLnBrk="1" hangingPunct="1"/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457200" lvl="1" indent="0" algn="ctr" rtl="1" eaLnBrk="1" hangingPunct="1">
              <a:buFontTx/>
              <a:buNone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Caring For Child Survivors</a:t>
            </a:r>
          </a:p>
        </p:txBody>
      </p:sp>
    </p:spTree>
    <p:extLst>
      <p:ext uri="{BB962C8B-B14F-4D97-AF65-F5344CB8AC3E}">
        <p14:creationId xmlns:p14="http://schemas.microsoft.com/office/powerpoint/2010/main" val="324553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لا تلقم الطفل الكلمات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213"/>
            <a:ext cx="8065195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كأن تقول "هل وضع يديه على صدركِ؟"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أو، إذا كنت تستخدم دمية لمساعدتك على التواصل مع الطفلة، مشيرًا إلى موضع الصدر بالدمية وتسألها "هل كان يلمسكِ من هنا؟" </a:t>
            </a:r>
          </a:p>
          <a:p>
            <a:pPr marL="342000" indent="-34200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بدلاً من ذلك اسأل: </a:t>
            </a:r>
          </a:p>
          <a:p>
            <a:pPr marL="34200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"هل سبق أن لمسك أحد بطريقة أربكتكِ أو أفزعتكِ؟" "أريني كيف قام هذا </a:t>
            </a: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الشخص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بلمسكِ." </a:t>
            </a:r>
          </a:p>
          <a:p>
            <a:pPr marL="34200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"أخبريني بما حدث بعد ذلك." </a:t>
            </a:r>
          </a:p>
          <a:p>
            <a:pPr marL="34200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"استخدم تعبيرات خاصة بك، ولا بأس من أن تجرى المحادثة بوتيرة بطيئة."</a:t>
            </a:r>
          </a:p>
        </p:txBody>
      </p:sp>
    </p:spTree>
    <p:extLst>
      <p:ext uri="{BB962C8B-B14F-4D97-AF65-F5344CB8AC3E}">
        <p14:creationId xmlns:p14="http://schemas.microsoft.com/office/powerpoint/2010/main" val="330484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التواصل اللفظي الفعال: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تجنب الأسئلة المغلقة والإيحائية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استخدام الأسئلة المفتوحة والتعليقات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استخدام أساليب إزالة الجمود والتأكد من الفهم.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عدم تلقيم الكلمات للأطفال وتجنب الأسئلة التي تبدأ بأداة الاستفهام "لماذا". </a:t>
            </a:r>
          </a:p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تعد إعادة الصياغة والتلخيص والترديد من أساليب الاستماع الإيجابي والتي يمكنها أن تساعد على التواصل. </a:t>
            </a:r>
          </a:p>
        </p:txBody>
      </p:sp>
    </p:spTree>
    <p:extLst>
      <p:ext uri="{BB962C8B-B14F-4D97-AF65-F5344CB8AC3E}">
        <p14:creationId xmlns:p14="http://schemas.microsoft.com/office/powerpoint/2010/main" val="358569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38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>الجلسة 2 - تمرين 3</a:t>
            </a:r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3600" b="1" smtClean="0">
                <a:solidFill>
                  <a:srgbClr val="000000"/>
                </a:solidFill>
                <a:sym typeface="Calibri" pitchFamily="34" charset="0"/>
              </a:rPr>
              <a:t>التواصل غير اللفظي</a:t>
            </a:r>
          </a:p>
        </p:txBody>
      </p:sp>
    </p:spTree>
    <p:extLst>
      <p:ext uri="{BB962C8B-B14F-4D97-AF65-F5344CB8AC3E}">
        <p14:creationId xmlns:p14="http://schemas.microsoft.com/office/powerpoint/2010/main" val="189801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التواصل وإدارة الحالات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322883" y="1557338"/>
            <a:ext cx="8497888" cy="4392612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بناء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الثقة.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إعطاء معلومات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حول الخدمات وعملية إدارة الحالة عند التسجيل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</a:t>
            </a:r>
          </a:p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جمع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معلومات لاستخدامها في التقييم.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إشراك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والأسر في التقييم وتخطيط الحالة.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إقناع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الناس بتغيير سلوكياتهم/مواقفهم كجزء من تنفيذ خطة الحالة.</a:t>
            </a:r>
          </a:p>
        </p:txBody>
      </p:sp>
    </p:spTree>
    <p:extLst>
      <p:ext uri="{BB962C8B-B14F-4D97-AF65-F5344CB8AC3E}">
        <p14:creationId xmlns:p14="http://schemas.microsoft.com/office/powerpoint/2010/main" val="362158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187450" y="836613"/>
            <a:ext cx="764924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التواصل غير اللفظي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484313"/>
            <a:ext cx="8570467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توصلت الدراسات أن التأثير الكلي للرسالة يُقسم على النحو التالي: </a:t>
            </a: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7% للتواصل اللفظي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، و38% لنبرة الصوت، و55%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للتواصل غير اللفظي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وضعية الجسد والإيماءات والتواصل البصري و تعبيرات الوجه)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sz="2000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</a:p>
        </p:txBody>
      </p:sp>
      <p:graphicFrame>
        <p:nvGraphicFramePr>
          <p:cNvPr id="2" name="Objec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1400096"/>
              </p:ext>
            </p:extLst>
          </p:nvPr>
        </p:nvGraphicFramePr>
        <p:xfrm>
          <a:off x="1495425" y="2692400"/>
          <a:ext cx="6269038" cy="422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9" name="Worksheet" r:id="rId4" imgW="6238873" imgH="4200436" progId="Excel.Sheet.8">
                  <p:embed followColorScheme="full"/>
                </p:oleObj>
              </mc:Choice>
              <mc:Fallback>
                <p:oleObj name="Worksheet" r:id="rId4" imgW="6238873" imgH="4200436" progId="Excel.Sheet.8">
                  <p:embed followColorScheme="full"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5425" y="2692400"/>
                        <a:ext cx="6269038" cy="422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922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التواصل غير اللفظي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802" y="1700213"/>
            <a:ext cx="8712969" cy="4392612"/>
          </a:xfrm>
        </p:spPr>
        <p:txBody>
          <a:bodyPr/>
          <a:lstStyle/>
          <a:p>
            <a:pPr marL="0" lvl="1" indent="0" algn="r" rtl="1" eaLnBrk="1" hangingPunct="1">
              <a:buFontTx/>
              <a:buNone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lvl="1" indent="0" algn="r" rtl="1" eaLnBrk="1" hangingPunct="1">
              <a:buFontTx/>
              <a:buNone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تقاطع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يمكنك الاستماع وأنت تتحدث</a:t>
            </a:r>
          </a:p>
          <a:p>
            <a:pPr marL="0" lvl="1" indent="0" algn="r" rtl="1" eaLnBrk="1" hangingPunct="1">
              <a:buFont typeface="Arial" pitchFamily="34" charset="0"/>
              <a:buChar char="•"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lvl="1" indent="0" algn="r" rtl="1" eaLnBrk="1" hangingPunct="1">
              <a:buFontTx/>
              <a:buNone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استمع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بعناية:</a:t>
            </a:r>
          </a:p>
          <a:p>
            <a:pPr marL="0" lvl="1" indent="0" algn="r" rtl="1" eaLnBrk="1" hangingPunct="1">
              <a:buFontTx/>
              <a:buNone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أنصت إلى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الكيفية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التي يُقال بها الشيء: فربما يكون ذلك أكثر أهمية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الكلمات المنطوقة. </a:t>
            </a:r>
          </a:p>
          <a:p>
            <a:pPr marL="0" lvl="1" indent="0" algn="r" rtl="1" eaLnBrk="1" hangingPunct="1">
              <a:buFont typeface="Arial" pitchFamily="34" charset="0"/>
              <a:buChar char="•"/>
            </a:pPr>
            <a:endParaRPr lang="ar-EG" sz="20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lvl="1" indent="0" algn="r" rtl="1" eaLnBrk="1" hangingPunct="1">
              <a:buFontTx/>
              <a:buNone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أعطِ الأشخاص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الوقت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المجال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الكافيين للتفكير: </a:t>
            </a:r>
          </a:p>
          <a:p>
            <a:pPr marL="0" lvl="1" indent="-3420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تجنب الإغواء للتخلص من فترات الصمت. </a:t>
            </a:r>
          </a:p>
          <a:p>
            <a:pPr marL="0" lvl="1" indent="-3420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لم يكن أمامك متسع من الوقت أخبر الشخص في وقت مبكر.</a:t>
            </a:r>
          </a:p>
          <a:p>
            <a:pPr marL="0" lvl="1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lvl="1" indent="0" algn="ctr" rtl="1" eaLnBrk="1" hangingPunct="1">
              <a:buFontTx/>
              <a:buNone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</a:t>
            </a:r>
          </a:p>
          <a:p>
            <a:pPr marL="0" lvl="1" indent="0" algn="r" rtl="1" eaLnBrk="1" hangingPunct="1">
              <a:buFont typeface="Arial" pitchFamily="34" charset="0"/>
              <a:buChar char="•"/>
            </a:pPr>
            <a:endParaRPr lang="ar-EG" sz="18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9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-72404" y="836613"/>
            <a:ext cx="889317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التواصل غير اللفظي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00213"/>
            <a:ext cx="8820771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الأطفال والتواصل غير اللفظي: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البكاء والارتجاف وإخفاء الوجه (ينم عن الحزن والضيق).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تغيير وضعية الجسد، مثل التقوقع على شكل كرة (ينم عن الحاجة إلى التوقف).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البالغون والتواصل غير اللفظي: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عندما يصبح جسدك مشدودًا، تبدو غير مهتمًا.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ربما يفسر الطفل هذا بشكل سلبي، مما قد يؤثر على الثقة والرغبة في التحدث. </a:t>
            </a:r>
          </a:p>
          <a:p>
            <a:pPr marL="342000" indent="-342000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عليك أن تدرك </a:t>
            </a:r>
            <a:r>
              <a:rPr lang="ar-EG" b="1" i="1" dirty="0" smtClean="0">
                <a:solidFill>
                  <a:srgbClr val="000000"/>
                </a:solidFill>
                <a:sym typeface="Calibri" pitchFamily="34" charset="0"/>
              </a:rPr>
              <a:t>مدى تأثير </a:t>
            </a:r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الإشارات "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غير اللفظية</a:t>
            </a:r>
            <a:r>
              <a:rPr lang="ar-EG" i="1" dirty="0">
                <a:solidFill>
                  <a:srgbClr val="000000"/>
                </a:solidFill>
                <a:sym typeface="Calibri" pitchFamily="34" charset="0"/>
              </a:rPr>
              <a:t> "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التي تقوم بها على شعور الأطفال.</a:t>
            </a:r>
          </a:p>
        </p:txBody>
      </p:sp>
    </p:spTree>
    <p:extLst>
      <p:ext uri="{BB962C8B-B14F-4D97-AF65-F5344CB8AC3E}">
        <p14:creationId xmlns:p14="http://schemas.microsoft.com/office/powerpoint/2010/main" val="173040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لغة الجسد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908" y="1700213"/>
            <a:ext cx="84248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أظهر للطفل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اهتمامك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تشجيعك له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الإيماءات والابتسامات وما إلى ذلك.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تجنب وضع الذراعين/الرجلين على نحو متقاطع، التقهقر (التراجع للخلف)، اللمس بطريقة غير ملائمة ثقافيًا.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تعبيرات الوجه: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زال الأطفال في طور تعلم تفسير تعبيرات الوجه - ربما تحتاج إلى بذل مزيد من الجهد لتوضيح هذه التعبيرات.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تجنب عوامل التشتيت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أثناء الاستماع - الأوراق، الهاتف، ساعة اليد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marL="0" indent="0" algn="ct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 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39863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الملاحظة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321" y="1557338"/>
            <a:ext cx="8426450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يمكن الاعتماد على ما يقوله الأشخاص دائما - فربما: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يكونوا منهمكين للغاية في الأمر إلى درجة لا تمكنهم من رؤية الأشياء بوضوح.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يكونوا غير قادرين على التعبير عما يحدث.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يحاولون التستر على الأمور خوفًا من العواقب.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أن توفر ملاحظة الأشخاص: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معلومات بشأن الطريقة التي يتعايشون ويتفاعلون بها.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تتطلب الملاحظة: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الحساسية والوعي والفهم. </a:t>
            </a:r>
          </a:p>
          <a:p>
            <a:pPr marL="0" indent="0" algn="ctr" rtl="1" eaLnBrk="1" hangingPunct="1"/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 المصدر: Gathering </a:t>
            </a: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Information</a:t>
            </a:r>
            <a:endParaRPr lang="ar-EG" sz="16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74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55% من التواصل يتم بطريقة غير لفظية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الاستماع </a:t>
            </a:r>
            <a:r>
              <a:rPr lang="ar-EG" dirty="0" smtClean="0">
                <a:sym typeface="Calibri" pitchFamily="34" charset="0"/>
              </a:rPr>
              <a:t>بحرص وبإيجابية.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لغة الجسد: </a:t>
            </a:r>
            <a:r>
              <a:rPr lang="ar-EG" dirty="0" smtClean="0">
                <a:sym typeface="Calibri" pitchFamily="34" charset="0"/>
              </a:rPr>
              <a:t>تبين مدى استماعك واهتمامك؛ فيتعين عليك أن تكون على دراية بلغة الجسد الخاصة بالطفل.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الملاحظة </a:t>
            </a:r>
            <a:r>
              <a:rPr lang="ar-EG" dirty="0" smtClean="0">
                <a:sym typeface="Calibri" pitchFamily="34" charset="0"/>
              </a:rPr>
              <a:t>أمر ضروري بالنسبة لدراسة الحالات: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يمكن أن توفر مقدار وافر من المعلومات الإضافية.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ym typeface="Calibri" pitchFamily="34" charset="0"/>
              </a:rPr>
              <a:t>قد يكون ما يقوله الأشخاص غير موثوق.</a:t>
            </a:r>
          </a:p>
        </p:txBody>
      </p:sp>
    </p:spTree>
    <p:extLst>
      <p:ext uri="{BB962C8B-B14F-4D97-AF65-F5344CB8AC3E}">
        <p14:creationId xmlns:p14="http://schemas.microsoft.com/office/powerpoint/2010/main" val="315214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86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981" y="5157192"/>
            <a:ext cx="7772400" cy="792088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</a:t>
            </a: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2 - تمرين 5</a:t>
            </a:r>
          </a:p>
        </p:txBody>
      </p:sp>
      <p:sp>
        <p:nvSpPr>
          <p:cNvPr id="45059" name="Text Placeholder 2"/>
          <p:cNvSpPr>
            <a:spLocks noGrp="1"/>
          </p:cNvSpPr>
          <p:nvPr>
            <p:ph type="body" idx="1"/>
          </p:nvPr>
        </p:nvSpPr>
        <p:spPr>
          <a:xfrm>
            <a:off x="738981" y="4472905"/>
            <a:ext cx="7772400" cy="565150"/>
          </a:xfrm>
        </p:spPr>
        <p:txBody>
          <a:bodyPr/>
          <a:lstStyle/>
          <a:p>
            <a:pPr algn="ctr" rtl="1" eaLnBrk="1" hangingPunct="1"/>
            <a:r>
              <a:rPr lang="ar-EG" sz="3600" b="1" dirty="0" smtClean="0">
                <a:solidFill>
                  <a:srgbClr val="000000"/>
                </a:solidFill>
                <a:sym typeface="Calibri" pitchFamily="34" charset="0"/>
              </a:rPr>
              <a:t>التغلب على العوائق</a:t>
            </a:r>
          </a:p>
        </p:txBody>
      </p:sp>
      <p:pic>
        <p:nvPicPr>
          <p:cNvPr id="4915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619" y="963613"/>
            <a:ext cx="4175125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29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1187451" y="836613"/>
            <a:ext cx="7648782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الأطفال الذين لا يرغبون في التحدث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لا تجبر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على التحدث.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تحلى بالصبر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- اعمل على خلق بيئة آمنة تشجع الطفل على المشاركة.</a:t>
            </a:r>
          </a:p>
          <a:p>
            <a:pPr marL="0" indent="0"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تواصل مع البالغين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الذين يحظون بثقة الطفل: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لمعرفة ما إذا كان يوجد أي مسائل عاجلة يتعين تناولها.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لمعرفة ما إذا كان بوسعهم جمع معلومات قد تفيد في فهم الوضع.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راقب عن كثب الأسباب المحتملة وراء الرفض.</a:t>
            </a:r>
          </a:p>
          <a:p>
            <a:pPr marL="0" indent="0" algn="r" rtl="1" eaLnBrk="1" hangingPunct="1">
              <a:buFontTx/>
              <a:buChar char="•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 المصدر: رعاية الأطفال الناجين</a:t>
            </a:r>
          </a:p>
        </p:txBody>
      </p:sp>
    </p:spTree>
    <p:extLst>
      <p:ext uri="{BB962C8B-B14F-4D97-AF65-F5344CB8AC3E}">
        <p14:creationId xmlns:p14="http://schemas.microsoft.com/office/powerpoint/2010/main" val="176030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323528" y="836613"/>
            <a:ext cx="849844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الأطفال الذين لا يرغبون في التحدث - ما الذي يمكننا فعله...؟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يشعر الطفل بالارتياح لأخصائي الحالات الذي يتعامل معه؟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يشعر الطفل بعدم الراحة تجاه أحد الحاضرين؟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يتوقف الطفل عن التحدث عندما يكون وحده مع أخصائي الحالات، مما يشير إلى الخوف من التحدث بدون وجود شخص محل ثقة ؟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تتمتع بيئة الحوار بالقدر الكافي من الأمن/الخصوصية؟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هل يخاف الطفل من وصمة العار أو الخزي أو الانتقام؟ 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قم بطمأنة الطفل بأنه سيتلقى المساعدة الملائمة.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</a:t>
            </a:r>
            <a:r>
              <a:rPr lang="en-GB" sz="1600" i="1" dirty="0">
                <a:solidFill>
                  <a:srgbClr val="000000"/>
                </a:solidFill>
              </a:rPr>
              <a:t>Caring for Child Survivors</a:t>
            </a:r>
            <a:endParaRPr lang="ar-EG" sz="16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99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566" y="836613"/>
            <a:ext cx="771392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التواصل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5" y="1700213"/>
            <a:ext cx="8713788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اتجاهان-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مع "المرسل" و"المتلقي".</a:t>
            </a:r>
          </a:p>
          <a:p>
            <a:pPr marL="0" indent="0" algn="r" rtl="1" eaLnBrk="1" hangingPunct="1">
              <a:buFont typeface="Wingdings" pitchFamily="2" charset="2"/>
              <a:buChar char="Ø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يحاول المرسل والمتلقي فهم الأفكار والمشاعر التي يعبر عنها الشخص الآخر.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التواصل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الفعال: يتسم بأنه مباشر وواضح ومفتوح وموجه نحو الهدف.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يتسم التواصل غير الفعال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بأنه غير مباشر أو عدواني أو غير واضح.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6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46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139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204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إنكار الأطفال تعرضهم للإساءة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346" y="1700213"/>
            <a:ext cx="8480425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عليك بناء الثقة بينك وبين الطفل بحيث يشعر بالأمان للتحدث.</a:t>
            </a:r>
          </a:p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حالة تحديد حالة الطفل وإحالته (بدلاً من الإحالة الذاتية)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يحتمل أن يميل الطفل في البداية إلى إنكار تعرضه للإساءة.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تحاول تأكيد/إنكار ما يقوله الطفل في بادئ الأمر. 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ينكر الطفل إساءة المعاملة لأسباب معقولة - الخوف من وصمة العار أو الخزي أو الانتقام، أو عند عدم تعرضهم فعليًا للإساءة.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</a:t>
            </a:r>
            <a:r>
              <a:rPr lang="en-GB" altLang="en-US" sz="1600" i="1" dirty="0">
                <a:solidFill>
                  <a:srgbClr val="000000"/>
                </a:solidFill>
                <a:ea typeface="ＭＳ Ｐゴシック" pitchFamily="34" charset="-128"/>
              </a:rPr>
              <a:t>Caring for Child Survivors</a:t>
            </a:r>
            <a:endParaRPr lang="ar-EG" sz="16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6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1187451" y="836613"/>
            <a:ext cx="7648782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إنكار الأطفال تعرضهم للإساءة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كن محايدًا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اجعل الطفل يشعر بأنك موجود بغرض الاستماع والمساعدة وتفهم الأمر - وليس لإصدار الأحكام أو لعب دور المحقق. </a:t>
            </a:r>
          </a:p>
          <a:p>
            <a:pPr marL="0" indent="0"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حاول الحصول على مزيد من الحقائق: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تحدث مع الطفل والشخص الذي قام بإحالته  كل على حدة.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هي علاقة الطفل بمرتكب الإساءة المزعوم؟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هي علاقة الطفل بالشخص الذي أحاله؟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تحلي بالصبر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لا تجبر الأطفال على التحدث. </a:t>
            </a:r>
          </a:p>
          <a:p>
            <a:pPr marL="0" indent="0" algn="ctr" eaLnBrk="1" hangingPunct="1">
              <a:spcBef>
                <a:spcPts val="2400"/>
              </a:spcBef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 المصدر: </a:t>
            </a:r>
            <a:r>
              <a:rPr lang="en-GB" altLang="en-US" sz="1600" i="1" dirty="0">
                <a:solidFill>
                  <a:srgbClr val="000000"/>
                </a:solidFill>
                <a:ea typeface="ＭＳ Ｐゴシック" pitchFamily="34" charset="-128"/>
              </a:rPr>
              <a:t>Caring for Child Survivors</a:t>
            </a:r>
            <a:endParaRPr lang="ar-EG" sz="16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86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1116138" y="836613"/>
            <a:ext cx="771243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انزعاج أخصائي الحالة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641259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يكون من السهل دائمًا التحدث مع الأطفال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كنت قد عانيت من تجربة مشابهة وتعاودك الذكريات. 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طغي عليك الشعور بالبكاء.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أصبحت مشتتاً.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ركز على مشاعر الطفل وليس على مشاعرك. 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توقف لبعض الوقت: ثم قل شيئاً مثل </a:t>
            </a:r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"تُشعرني هذه الأشياء بالأسف الشديد أيضا"، أو "هل تود أن تستمر فيما كنت تتحدث بشأنه؟" </a:t>
            </a:r>
          </a:p>
          <a:p>
            <a:pPr marL="0" indent="0" algn="r" rtl="1" eaLnBrk="1" hangingPunct="1"/>
            <a:endParaRPr lang="ar-EG" i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300148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انهيار العلاقات - الأسباب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تتمثل عواقب التسرع أو تجنب بناء العلاقات فيما يلي: </a:t>
            </a: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انعدام الثقة أو عدم وجود علاقات فعالة.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عدم رغبة الأسرة في مناقشتك ومشاركتك أية معلومات.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رفض الأسرة خطة الحالة: ربما يوافقو عليها ولكن قد لا يتصرفون بموجبها.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يتم إلقاء اللوم على أخصائي الحالات وإبداء الغضب نحوه في حالة فشل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خطة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الحالة.</a:t>
            </a: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360744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1200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انهيار العلاقات - ما يجب القيام به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وضح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أفكارك بشأن القضية.</a:t>
            </a:r>
          </a:p>
          <a:p>
            <a:pPr marL="0" indent="-342000"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اطلب من الشخص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التعبير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عن مشاعره.</a:t>
            </a: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استخدم أساليب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الأسئلة المفتوحة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والاستماع الإيجابي.</a:t>
            </a: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قل أنك تفهم.</a:t>
            </a:r>
          </a:p>
          <a:p>
            <a:pPr marL="0" indent="-342000"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-342000"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تعلم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أخطائك.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المصدر: Communicating with Children: Helping Children in Distress </a:t>
            </a:r>
          </a:p>
        </p:txBody>
      </p:sp>
    </p:spTree>
    <p:extLst>
      <p:ext uri="{BB962C8B-B14F-4D97-AF65-F5344CB8AC3E}">
        <p14:creationId xmlns:p14="http://schemas.microsoft.com/office/powerpoint/2010/main" val="17419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978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يمكن التغلب على جميع العوائق التي تعوق عملية التواصل.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الأطفال الذين لا يرغبون في التحدث:</a:t>
            </a:r>
            <a:r>
              <a:rPr lang="ar-EG" dirty="0" smtClean="0">
                <a:sym typeface="Calibri" pitchFamily="34" charset="0"/>
              </a:rPr>
              <a:t> تحلى بالصبر وقم بالملاحظة واعمل مع البالغين.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الأطفال الذين ينكرون تعرضهم للإساءة:</a:t>
            </a:r>
            <a:r>
              <a:rPr lang="ar-EG" dirty="0" smtClean="0">
                <a:sym typeface="Calibri" pitchFamily="34" charset="0"/>
              </a:rPr>
              <a:t> اكسب ثقتهم وكن محايدًا واحصل على مزيد من الحقائق وتحلي بالصبر.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انزعاج أخصائي الحالة: </a:t>
            </a:r>
            <a:r>
              <a:rPr lang="ar-EG" dirty="0" smtClean="0">
                <a:sym typeface="Calibri" pitchFamily="34" charset="0"/>
              </a:rPr>
              <a:t>ركز على الطفل وتوقف لبعض الوقت.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انهيار العلاقات: </a:t>
            </a:r>
            <a:r>
              <a:rPr lang="ar-EG" dirty="0" smtClean="0">
                <a:sym typeface="Calibri" pitchFamily="34" charset="0"/>
              </a:rPr>
              <a:t>استثمر الوقت ووضح الأمور واستمع وتعلم من أخطاءك. </a:t>
            </a:r>
          </a:p>
        </p:txBody>
      </p:sp>
    </p:spTree>
    <p:extLst>
      <p:ext uri="{BB962C8B-B14F-4D97-AF65-F5344CB8AC3E}">
        <p14:creationId xmlns:p14="http://schemas.microsoft.com/office/powerpoint/2010/main" val="424726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31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263" y="4406900"/>
            <a:ext cx="7772400" cy="1362075"/>
          </a:xfrm>
        </p:spPr>
        <p:txBody>
          <a:bodyPr/>
          <a:lstStyle/>
          <a:p>
            <a:pPr algn="ctr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2 - تمرين اختياري</a:t>
            </a:r>
          </a:p>
        </p:txBody>
      </p:sp>
      <p:sp>
        <p:nvSpPr>
          <p:cNvPr id="54275" name="Text Placeholder 2"/>
          <p:cNvSpPr>
            <a:spLocks noGrp="1"/>
          </p:cNvSpPr>
          <p:nvPr>
            <p:ph type="body" idx="1"/>
          </p:nvPr>
        </p:nvSpPr>
        <p:spPr>
          <a:xfrm>
            <a:off x="703263" y="3501008"/>
            <a:ext cx="7772400" cy="852686"/>
          </a:xfrm>
        </p:spPr>
        <p:txBody>
          <a:bodyPr/>
          <a:lstStyle/>
          <a:p>
            <a:pPr algn="ctr" eaLnBrk="1" hangingPunct="1"/>
            <a:r>
              <a:rPr lang="ar-EG" sz="4400" b="1" smtClean="0">
                <a:solidFill>
                  <a:srgbClr val="000000"/>
                </a:solidFill>
                <a:sym typeface="Calibri" pitchFamily="34" charset="0"/>
              </a:rPr>
              <a:t>استخدام الأساليب الابتكارية</a:t>
            </a:r>
          </a:p>
        </p:txBody>
      </p:sp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6" y="836613"/>
            <a:ext cx="41433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7" name="TextBox 2"/>
          <p:cNvSpPr txBox="1">
            <a:spLocks noChangeArrowheads="1"/>
          </p:cNvSpPr>
          <p:nvPr/>
        </p:nvSpPr>
        <p:spPr bwMode="auto">
          <a:xfrm>
            <a:off x="2517776" y="3236913"/>
            <a:ext cx="29738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200" dirty="0" smtClean="0">
                <a:solidFill>
                  <a:srgbClr val="000000"/>
                </a:solidFill>
                <a:sym typeface="Calibri" pitchFamily="34" charset="0"/>
              </a:rPr>
              <a:t>صورة: مفوضية الأمم المتحدة لشؤون اللاجئين، جيه تانر </a:t>
            </a:r>
            <a:endParaRPr lang="ar-EG" sz="1200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الأساليب الابتكارية: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التغلب على العوائق عن طريق جعل أخصائي الحالة آدميا.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التحلي بالإيجابية.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أن إشراك الوالدين/مقدمي الرعاية - يعد ذلك من الطرق الجيدة لملاحظة تفاعلات الوالد/الطفل.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استخدامها لإلهاء الأشقاء/أطفال الجيران!</a:t>
            </a:r>
          </a:p>
        </p:txBody>
      </p:sp>
    </p:spTree>
    <p:extLst>
      <p:ext uri="{BB962C8B-B14F-4D97-AF65-F5344CB8AC3E}">
        <p14:creationId xmlns:p14="http://schemas.microsoft.com/office/powerpoint/2010/main" val="32459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563741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النقاط الرئيسية الواجب مراعاتها - الأساليب الابتكارية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611188" y="1700213"/>
            <a:ext cx="820958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u="sng" dirty="0" smtClean="0">
                <a:sym typeface="Calibri" pitchFamily="34" charset="0"/>
              </a:rPr>
              <a:t>الانخراط:</a:t>
            </a:r>
            <a:r>
              <a:rPr lang="ar-EG" dirty="0" smtClean="0">
                <a:sym typeface="Calibri" pitchFamily="34" charset="0"/>
              </a:rPr>
              <a:t> قد ترغب في المشاركة في الأنشطة حتى يشعر الطفل بأنك على استعداد لفعل نفس الأشياء التي يفعلونها.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u="sng" dirty="0" smtClean="0">
                <a:sym typeface="Calibri" pitchFamily="34" charset="0"/>
              </a:rPr>
              <a:t>المشاركة/الحدود: </a:t>
            </a:r>
            <a:r>
              <a:rPr lang="ar-EG" dirty="0" smtClean="0">
                <a:sym typeface="Calibri" pitchFamily="34" charset="0"/>
              </a:rPr>
              <a:t>قد ترغب في مشاركة بعض الأشياء بشأن ما خططت له، ولكن قد ترغب مشاركة قدر كبير من الأمور إذا كان ذلك لا يُشعر الطفل بالراحة أو  يُحد من مشاركتهم.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u="sng" dirty="0" smtClean="0">
                <a:sym typeface="Calibri" pitchFamily="34" charset="0"/>
              </a:rPr>
              <a:t>العجلة: </a:t>
            </a:r>
            <a:r>
              <a:rPr lang="ar-EG" dirty="0" smtClean="0">
                <a:sym typeface="Calibri" pitchFamily="34" charset="0"/>
              </a:rPr>
              <a:t>تستغرق الأساليب الابتكارية بعض الوقت - وربما تكون غير مناسبة في الحالات الملحة إلا في حالة فشل جميع الأساليب الأخرى.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i="1" dirty="0" smtClean="0">
                <a:sym typeface="Calibri" pitchFamily="34" charset="0"/>
              </a:rPr>
              <a:t>المصدر: Child Protection Case Management Training Manual </a:t>
            </a:r>
          </a:p>
        </p:txBody>
      </p:sp>
    </p:spTree>
    <p:extLst>
      <p:ext uri="{BB962C8B-B14F-4D97-AF65-F5344CB8AC3E}">
        <p14:creationId xmlns:p14="http://schemas.microsoft.com/office/powerpoint/2010/main" val="185928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116137" y="836613"/>
            <a:ext cx="771289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التواصل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الفعال</a:t>
            </a: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641780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مهارات التواصل: تمثل جزء من الحياة الاجتماعية اليومية العادية.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تشمل: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u="sng" dirty="0" smtClean="0">
                <a:solidFill>
                  <a:srgbClr val="000000"/>
                </a:solidFill>
                <a:sym typeface="Calibri" pitchFamily="34" charset="0"/>
              </a:rPr>
              <a:t>المهارات غير اللفظية: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الاستماع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والملاحظة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والفهم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u="sng" dirty="0" smtClean="0">
                <a:solidFill>
                  <a:srgbClr val="000000"/>
                </a:solidFill>
                <a:sym typeface="Calibri" pitchFamily="34" charset="0"/>
              </a:rPr>
              <a:t>المهارات اللفظية: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الحصول على أفكار ومشاعر من جميع الجوانب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بحيث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تكون مفيدة.</a:t>
            </a:r>
          </a:p>
        </p:txBody>
      </p:sp>
    </p:spTree>
    <p:extLst>
      <p:ext uri="{BB962C8B-B14F-4D97-AF65-F5344CB8AC3E}">
        <p14:creationId xmlns:p14="http://schemas.microsoft.com/office/powerpoint/2010/main" val="180574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5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3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1404000" indent="-140400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هدف الوحدة: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تزويد المشاركين بالمعرفة المتعمقة والأساليب اللازمة للتواصل مع الأطفال ذوي الفئات العمرية/القدرات المختلفة والالتقاء بهم.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chemeClr val="tx2"/>
                </a:solidFill>
                <a:sym typeface="Calibri" pitchFamily="34" charset="0"/>
              </a:rPr>
              <a:t>معرفة أفضل الممارسات للتواصل مع الأطفال.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معرفة كيفية تنظيم مقابلة مع طفل وإدارتها.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فهم كيفية التواصل مع الأطفال ذوي الفئات العمرية/القدرات المختلفة.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استخدم مجموعة من مهارات التواصل اللفظي وغير اللفظي.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استخدام مجموعة من مهارات التواصل غير اللفظي.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chemeClr val="tx2"/>
                </a:solidFill>
                <a:sym typeface="Calibri" pitchFamily="34" charset="0"/>
              </a:rPr>
              <a:t>معرفة كيفية التغلب على التحديات العامة في التواصل مع الأطفال.</a:t>
            </a:r>
          </a:p>
        </p:txBody>
      </p:sp>
    </p:spTree>
    <p:extLst>
      <p:ext uri="{BB962C8B-B14F-4D97-AF65-F5344CB8AC3E}">
        <p14:creationId xmlns:p14="http://schemas.microsoft.com/office/powerpoint/2010/main" val="428149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/>
            </a:r>
            <a:br>
              <a:rPr lang="ar-EG" cap="none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>الجلسة 1 - تمرين 2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3600" b="1" dirty="0" smtClean="0">
                <a:solidFill>
                  <a:srgbClr val="000000"/>
                </a:solidFill>
                <a:sym typeface="Calibri" pitchFamily="34" charset="0"/>
              </a:rPr>
              <a:t>الأوامر والنواهي</a:t>
            </a:r>
          </a:p>
        </p:txBody>
      </p:sp>
    </p:spTree>
    <p:extLst>
      <p:ext uri="{BB962C8B-B14F-4D97-AF65-F5344CB8AC3E}">
        <p14:creationId xmlns:p14="http://schemas.microsoft.com/office/powerpoint/2010/main" val="391129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054101" y="692150"/>
            <a:ext cx="7777162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90500" y="1412875"/>
            <a:ext cx="8640763" cy="4392613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توجد بعض الممارسات التي يجب تجنبها في إدارة الحالات.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ym typeface="Calibri" pitchFamily="34" charset="0"/>
              </a:rPr>
              <a:t>يتم توجيه ما يجب القيام به بتسع مبادئ للتواصل. </a:t>
            </a: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تتضمن هذه الأنشطة ما يلي: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توفير للطفل الرعاية والراحة والدعم والطمأنينة.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عدم الإيذاء: الحرص على عدم زيادة محنة الطفل.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التحدث على نحو يمكّن الأطفال من الفهم والانتباه إلى التعبيرات "غير اللفظية".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إبلاغ الأطفال بسبب التحدث معهم.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مساعدة الأطفال على الشعور بالأمان واحترام آرائهم ومعتقداتهم وأفكارهم.</a:t>
            </a:r>
          </a:p>
        </p:txBody>
      </p:sp>
    </p:spTree>
    <p:extLst>
      <p:ext uri="{BB962C8B-B14F-4D97-AF65-F5344CB8AC3E}">
        <p14:creationId xmlns:p14="http://schemas.microsoft.com/office/powerpoint/2010/main" val="41835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GB">
              <a:ea typeface="ＭＳ Ｐゴシック" charset="0"/>
            </a:endParaRP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25" y="1881188"/>
            <a:ext cx="384175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77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2442</Words>
  <Application>Microsoft Office PowerPoint</Application>
  <PresentationFormat>On-screen Show (4:3)</PresentationFormat>
  <Paragraphs>474</Paragraphs>
  <Slides>61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Default Design</vt:lpstr>
      <vt:lpstr>Microsoft Excel 97-2003 Worksheet</vt:lpstr>
      <vt:lpstr>التواصل مع الأطفال</vt:lpstr>
      <vt:lpstr>هدف الوحدة و نتائج التعلم</vt:lpstr>
      <vt:lpstr> الجلسة 1 - تمرين 1</vt:lpstr>
      <vt:lpstr>التواصل وإدارة الحالات</vt:lpstr>
      <vt:lpstr>التواصل</vt:lpstr>
      <vt:lpstr>التواصل الفعال</vt:lpstr>
      <vt:lpstr> الجلسة 1 - تمرين 2</vt:lpstr>
      <vt:lpstr>نقاط التعلم الرئيسية</vt:lpstr>
      <vt:lpstr>PowerPoint Presentation</vt:lpstr>
      <vt:lpstr> الجلسة 1 - تمرين 3</vt:lpstr>
      <vt:lpstr>العمل الجماعي الخاص بتنظيم المقابلات وإدارتها</vt:lpstr>
      <vt:lpstr>نقاط التعلم الرئيسية</vt:lpstr>
      <vt:lpstr>PowerPoint Presentation</vt:lpstr>
      <vt:lpstr> الجلسة 1 – التمرين 4  تمرين 4 المصدر: Caring For Child Survivors</vt:lpstr>
      <vt:lpstr>العمر ومرحلة النمو</vt:lpstr>
      <vt:lpstr>نقاط التعلم الرئيسية</vt:lpstr>
      <vt:lpstr>PowerPoint Presentation</vt:lpstr>
      <vt:lpstr>تمرين اختياري</vt:lpstr>
      <vt:lpstr>العمل الثنائي بشأن التواصل والثقافة</vt:lpstr>
      <vt:lpstr>تمرين اختياري</vt:lpstr>
      <vt:lpstr>الاستعانة بالمترجمين</vt:lpstr>
      <vt:lpstr>الاستعانة بالمترجمين...</vt:lpstr>
      <vt:lpstr> الجلسة 2 - تمرين 1</vt:lpstr>
      <vt:lpstr>أنواع الأسئلة الثلاثة </vt:lpstr>
      <vt:lpstr>الأسئلة المغلقة والمفتوحة والإيحائية</vt:lpstr>
      <vt:lpstr>الأسئلة المفتوحة والإيحائية</vt:lpstr>
      <vt:lpstr>الأسئلة المفتوحة أو التعليقات</vt:lpstr>
      <vt:lpstr>الاستماع الفعال</vt:lpstr>
      <vt:lpstr>إعادة الصياغة</vt:lpstr>
      <vt:lpstr>التلخيص</vt:lpstr>
      <vt:lpstr>الترديد: </vt:lpstr>
      <vt:lpstr>تمرين التواصل اللفظي</vt:lpstr>
      <vt:lpstr>التواصل اللفظي...</vt:lpstr>
      <vt:lpstr>التحقق من أنك تفهم الطفل وهو يفهمك</vt:lpstr>
      <vt:lpstr>تجنب قول "لماذا " / "كيف ذلك"</vt:lpstr>
      <vt:lpstr>لا تلقم الطفل الكلمات</vt:lpstr>
      <vt:lpstr>نقاط التعلم الرئيسية</vt:lpstr>
      <vt:lpstr>PowerPoint Presentation</vt:lpstr>
      <vt:lpstr> الجلسة 2 - تمرين 3</vt:lpstr>
      <vt:lpstr>التواصل غير اللفظي</vt:lpstr>
      <vt:lpstr>التواصل غير اللفظي</vt:lpstr>
      <vt:lpstr>التواصل غير اللفظي</vt:lpstr>
      <vt:lpstr>لغة الجسد</vt:lpstr>
      <vt:lpstr>الملاحظة</vt:lpstr>
      <vt:lpstr>نقاط التعلم الرئيسية</vt:lpstr>
      <vt:lpstr>PowerPoint Presentation</vt:lpstr>
      <vt:lpstr>الجلسة 2 - تمرين 5</vt:lpstr>
      <vt:lpstr>الأطفال الذين لا يرغبون في التحدث</vt:lpstr>
      <vt:lpstr>الأطفال الذين لا يرغبون في التحدث - ما الذي يمكننا فعله...؟</vt:lpstr>
      <vt:lpstr>إنكار الأطفال تعرضهم للإساءة</vt:lpstr>
      <vt:lpstr>إنكار الأطفال تعرضهم للإساءة</vt:lpstr>
      <vt:lpstr>انزعاج أخصائي الحالة </vt:lpstr>
      <vt:lpstr>انهيار العلاقات - الأسباب </vt:lpstr>
      <vt:lpstr>انهيار العلاقات - ما يجب القيام به</vt:lpstr>
      <vt:lpstr>نقاط التعلم الرئيسية</vt:lpstr>
      <vt:lpstr>PowerPoint Presentation</vt:lpstr>
      <vt:lpstr>الجلسة 2 - تمرين اختياري</vt:lpstr>
      <vt:lpstr>نقاط التعلم الرئيسية</vt:lpstr>
      <vt:lpstr>النقاط الرئيسية الواجب مراعاتها - الأساليب الابتكارية</vt:lpstr>
      <vt:lpstr>PowerPoint Presentation</vt:lpstr>
      <vt:lpstr>هدف الوحدة ونتائج التعلم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189</cp:revision>
  <dcterms:created xsi:type="dcterms:W3CDTF">2014-02-04T13:09:48Z</dcterms:created>
  <dcterms:modified xsi:type="dcterms:W3CDTF">2015-01-06T14:40:47Z</dcterms:modified>
</cp:coreProperties>
</file>