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0"/>
  </p:notesMasterIdLst>
  <p:sldIdLst>
    <p:sldId id="685" r:id="rId2"/>
    <p:sldId id="686" r:id="rId3"/>
    <p:sldId id="687" r:id="rId4"/>
    <p:sldId id="688" r:id="rId5"/>
    <p:sldId id="689" r:id="rId6"/>
    <p:sldId id="690" r:id="rId7"/>
    <p:sldId id="691" r:id="rId8"/>
    <p:sldId id="692" r:id="rId9"/>
    <p:sldId id="693" r:id="rId10"/>
    <p:sldId id="694" r:id="rId11"/>
    <p:sldId id="695" r:id="rId12"/>
    <p:sldId id="696" r:id="rId13"/>
    <p:sldId id="697" r:id="rId14"/>
    <p:sldId id="698" r:id="rId15"/>
    <p:sldId id="699" r:id="rId16"/>
    <p:sldId id="700" r:id="rId17"/>
    <p:sldId id="701" r:id="rId18"/>
    <p:sldId id="702" r:id="rId19"/>
    <p:sldId id="703" r:id="rId20"/>
    <p:sldId id="704" r:id="rId21"/>
    <p:sldId id="705" r:id="rId22"/>
    <p:sldId id="706" r:id="rId23"/>
    <p:sldId id="707" r:id="rId24"/>
    <p:sldId id="708" r:id="rId25"/>
    <p:sldId id="709" r:id="rId26"/>
    <p:sldId id="710" r:id="rId27"/>
    <p:sldId id="711" r:id="rId28"/>
    <p:sldId id="712" r:id="rId29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>
              <a:spcBef>
                <a:spcPct val="0"/>
              </a:spcBef>
            </a:pPr>
            <a:r>
              <a:rPr lang="ar-EG" noProof="0" smtClean="0">
                <a:solidFill>
                  <a:srgbClr val="000000"/>
                </a:solidFill>
                <a:cs typeface="+mn-cs"/>
                <a:sym typeface="Calibri" pitchFamily="34" charset="0"/>
              </a:rPr>
              <a:t>الحالات المعقدة: مثل تلك التي تدار على مدى فترة طويلة من الزمن، أو التي تنطوي على العديد من الأطراف الفاعلة في تنفيذها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1DF89C46-37F0-4A96-8E70-BAE9346758CF}" type="slidenum">
              <a:rPr lang="en-US">
                <a:solidFill>
                  <a:srgbClr val="000000"/>
                </a:solidFill>
                <a:cs typeface="Calibri" pitchFamily="34" charset="0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24</a:t>
            </a:fld>
            <a:endParaRPr lang="en-US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403350" y="4292600"/>
            <a:ext cx="6400800" cy="1752600"/>
          </a:xfrm>
        </p:spPr>
        <p:txBody>
          <a:bodyPr/>
          <a:lstStyle/>
          <a:p>
            <a:pPr rtl="1" eaLnBrk="1" hangingPunct="1"/>
            <a:endParaRPr lang="ar-EG" sz="28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rtl="1" eaLnBrk="1" hangingPunct="1"/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الوحدة هـ: خطوات إدارة الحالات</a:t>
            </a:r>
          </a:p>
          <a:p>
            <a:pPr rtl="1" eaLnBrk="1" hangingPunct="1"/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الجلسة 5: المتابعة والمراجعة</a:t>
            </a:r>
          </a:p>
          <a:p>
            <a:pPr rtl="1" eaLnBrk="1" hangingPunct="1"/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التدريب على إدارة الحالات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519" y="981075"/>
            <a:ext cx="5732462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1"/>
          <p:cNvSpPr txBox="1">
            <a:spLocks noChangeArrowheads="1"/>
          </p:cNvSpPr>
          <p:nvPr/>
        </p:nvSpPr>
        <p:spPr bwMode="auto">
          <a:xfrm>
            <a:off x="5663406" y="4495800"/>
            <a:ext cx="18065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200" dirty="0" smtClean="0">
                <a:solidFill>
                  <a:srgbClr val="FFFFFF"/>
                </a:solidFill>
                <a:cs typeface="Calibri" pitchFamily="34" charset="0"/>
                <a:sym typeface="Calibri" pitchFamily="34" charset="0"/>
              </a:rPr>
              <a:t>صورة: Terre des Hommes</a:t>
            </a:r>
            <a:endParaRPr lang="ar-EG" sz="1200" dirty="0">
              <a:solidFill>
                <a:srgbClr val="FFFFFF"/>
              </a:solidFill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57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116013" y="692150"/>
            <a:ext cx="771299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المراجعة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571038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يتم ذلك مع الطفل/العائلة وأخصائي الحالة (وأحيانا المدير/المشرف كذلك).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تتحقق من: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التقدم المحرز في معالجة الحالة تجاه تحقيق الأهداف/الأغراض المحددة.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ما إذا كان الطفل يحتاج إلى خدمات مختلفة/إضافية أم لا.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  <a:p>
            <a:pPr algn="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26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المتابعة والمراجعة  </a:t>
            </a:r>
            <a:r>
              <a:rPr lang="ar-EG" b="1" dirty="0" smtClean="0">
                <a:sym typeface="Calibri" pitchFamily="34" charset="0"/>
              </a:rPr>
              <a:t>جزءان من نفس الخطوة لكن لهما أهدافًا مختلفة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المتابعة:</a:t>
            </a:r>
            <a:r>
              <a:rPr lang="ar-EG" dirty="0" smtClean="0">
                <a:sym typeface="Calibri" pitchFamily="34" charset="0"/>
              </a:rPr>
              <a:t>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تتحقق من أنه</a:t>
            </a:r>
            <a:r>
              <a:rPr lang="ar-EG" b="1" dirty="0" smtClean="0">
                <a:sym typeface="Calibri" pitchFamily="34" charset="0"/>
              </a:rPr>
              <a:t> قد تم تنفيذ إجراءات </a:t>
            </a:r>
            <a:r>
              <a:rPr lang="ar-EG" dirty="0" smtClean="0">
                <a:sym typeface="Calibri" pitchFamily="34" charset="0"/>
              </a:rPr>
              <a:t>و</a:t>
            </a:r>
            <a:r>
              <a:rPr lang="ar-EG" b="1" dirty="0" smtClean="0">
                <a:sym typeface="Calibri" pitchFamily="34" charset="0"/>
              </a:rPr>
              <a:t>إحالات </a:t>
            </a:r>
            <a:r>
              <a:rPr lang="ar-EG" dirty="0" smtClean="0">
                <a:sym typeface="Calibri" pitchFamily="34" charset="0"/>
              </a:rPr>
              <a:t>معينة.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أن تتم بطرق مختلفة اعتماداً على ما هو مطلوب لكل حالة.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تُجرى</a:t>
            </a:r>
            <a:r>
              <a:rPr lang="ar-EG" b="1" dirty="0" smtClean="0">
                <a:sym typeface="Calibri" pitchFamily="34" charset="0"/>
              </a:rPr>
              <a:t> المراجعة </a:t>
            </a:r>
            <a:r>
              <a:rPr lang="ar-EG" dirty="0" smtClean="0">
                <a:sym typeface="Calibri" pitchFamily="34" charset="0"/>
              </a:rPr>
              <a:t>بشكل دوري على فترات زمنية محددة وتنظر في كيف تتقدم خطة الحالة وإذا ما كانت تحتاج إلى تغيير. </a:t>
            </a:r>
          </a:p>
        </p:txBody>
      </p:sp>
    </p:spTree>
    <p:extLst>
      <p:ext uri="{BB962C8B-B14F-4D97-AF65-F5344CB8AC3E}">
        <p14:creationId xmlns:p14="http://schemas.microsoft.com/office/powerpoint/2010/main" val="33909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3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تمرين اختياري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ym typeface="Calibri" pitchFamily="34" charset="0"/>
              </a:rPr>
              <a:t>أدوات </a:t>
            </a:r>
            <a:r>
              <a:rPr lang="ar-EG" sz="4000" b="1" dirty="0" smtClean="0">
                <a:sym typeface="Calibri" pitchFamily="34" charset="0"/>
              </a:rPr>
              <a:t>مساعدة</a:t>
            </a:r>
          </a:p>
          <a:p>
            <a:pPr algn="ctr" rtl="1" eaLnBrk="1" hangingPunct="1"/>
            <a:endParaRPr lang="ar-EG" sz="1600" b="1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3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116137" y="836613"/>
            <a:ext cx="771340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سجلات الحالات الورقية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2351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الايجابيات: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مفيدة عندما تكون الكهرباء غير موثوقة/الوصول إلى أجهزة الحاسب الآلي مقيد.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السلبيات: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الوصول إليها بسهولة (لا تشتمل على معلومات شخصية - استخدم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الرموز المرجعية بدلاً من ذلك)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كبيرة الحجم وثقيلة (تتم إضافة الحالات ولا تتم إزالتها)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أن يستغرق تصفح سجل الحالات وقتًا طويلاً: ليس من السهل معرفة ما إذا كانت الحالات مفتوحة أم مغلقة أو تحديث مستوى المخاطرة.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2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44700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سجلات الحالات الإلكترونية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08075" y="1700213"/>
            <a:ext cx="8713788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الايجابيات: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كانت هذه السجلات مُعدة/مُنظمة جيدًا، يمكن استخدام مرشحات لتسهيل إدارة عدد الحالات وتوفير الوقت.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السلبيات: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يمكن القيام بذلك إذا لم تكن هذه السجلات مُعدة/مًنظمة جيدًا (فعلى سبيل المثال في حالة تسجيل التواريخ بتنسيقات مختلفة فلا يمكن استخدامها لتحديد الأولوية).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خذ الوقت الكافي قبل إدخال البيانات للاتفاق على المعلومات التي ستشملها السجلات وكيفية إدخالها ومن يجب عليه القيام بذلك وكيف يمكن مشاركة هذه المعلومات.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يجب أن يكون عدد كلمات المرور التي تتم مشاركتها وتحديثها عند أدنى حد ممكن.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قم بتفويض أشخاص محددين فقط لمشاركة المستندات أو طباعتها.</a:t>
            </a:r>
          </a:p>
        </p:txBody>
      </p:sp>
    </p:spTree>
    <p:extLst>
      <p:ext uri="{BB962C8B-B14F-4D97-AF65-F5344CB8AC3E}">
        <p14:creationId xmlns:p14="http://schemas.microsoft.com/office/powerpoint/2010/main" val="98535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المفكرات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70496" y="1700213"/>
            <a:ext cx="855027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يحتاج أخصائيو الحالات إلى تسجيل تواريخ الإجراءات التي يحتاجونها لكل حالة على حده (في أي خطوة من عملية إدارة الحالات) في مفكرة.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كما هو الحال مع سجلات الحالات هناك إيجابيات وسلبيات لاستخدام المفكرات الورقية والمفكرات الإلكترونية كما يجب دراسة استخدام أي منهما بعناية شديدة على أساس البرنامج والسياق. </a:t>
            </a:r>
          </a:p>
        </p:txBody>
      </p:sp>
    </p:spTree>
    <p:extLst>
      <p:ext uri="{BB962C8B-B14F-4D97-AF65-F5344CB8AC3E}">
        <p14:creationId xmlns:p14="http://schemas.microsoft.com/office/powerpoint/2010/main" val="216467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1299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قواعد البيانات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7103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استخدامها في 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بدء عمليات المراقبة والمتابعة وتحديد جدول زمني لها.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تتبع الحالات التي تم تخصيصها لكل أخصائي من أخصائيي الحالات.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النظام المشترك بين الوكالات لإدارة المعلومات المتعلقة بحماية الأطفال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برمجة أهداف الجدول الزمني بما يتناسب مع إجراءات محددة.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اعتماد هذه الأهداف وفقًا للحالات الفردية.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استخدامها كأداة مراقبة للمديرين. </a:t>
            </a:r>
          </a:p>
        </p:txBody>
      </p:sp>
    </p:spTree>
    <p:extLst>
      <p:ext uri="{BB962C8B-B14F-4D97-AF65-F5344CB8AC3E}">
        <p14:creationId xmlns:p14="http://schemas.microsoft.com/office/powerpoint/2010/main" val="131658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لإدارة عدد الحالات، خاصة عند وجوب متابعة الحالة ومراجعتها،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يمكنك </a:t>
            </a:r>
            <a:r>
              <a:rPr lang="ar-EG" dirty="0" smtClean="0">
                <a:sym typeface="Calibri" pitchFamily="34" charset="0"/>
              </a:rPr>
              <a:t>استخدام الأدوات التالية: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سجلات الحالات الورقية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سجلات الحالات الإلكترونية (ملفات excel)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المفكرات (ورقية أو إلكترونية)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قواعد البييانات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انظر بحرص فيما هو أنسب بالنسبة لسياقك وبما يتماشى مع ميزانيتك.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03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01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31"/>
          <p:cNvSpPr>
            <a:spLocks noChangeArrowheads="1"/>
          </p:cNvSpPr>
          <p:nvPr/>
        </p:nvSpPr>
        <p:spPr bwMode="auto">
          <a:xfrm flipH="1">
            <a:off x="103188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3-</a:t>
            </a:r>
            <a:r>
              <a:rPr lang="ar-EG" sz="20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ar-EG" sz="20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وضع </a:t>
            </a: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خطة حالة</a:t>
            </a:r>
            <a:r>
              <a:rPr lang="ar-EG" sz="20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 فردية لكل طفل. </a:t>
            </a:r>
            <a:endParaRPr lang="ar-EG" sz="2000" dirty="0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5" name="AutoShape 29"/>
          <p:cNvSpPr>
            <a:spLocks noChangeArrowheads="1"/>
          </p:cNvSpPr>
          <p:nvPr/>
        </p:nvSpPr>
        <p:spPr bwMode="auto">
          <a:xfrm flipH="1">
            <a:off x="103188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4-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تنفيذ خطة الحالة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، بما في ذلك خدمات الدعم المباشر والإحالة. 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6" name="AutoShape 32"/>
          <p:cNvSpPr>
            <a:spLocks noChangeArrowheads="1"/>
          </p:cNvSpPr>
          <p:nvPr/>
        </p:nvSpPr>
        <p:spPr bwMode="auto">
          <a:xfrm flipH="1">
            <a:off x="54244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5-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المتابعة والمراجعة.</a:t>
            </a:r>
            <a:endParaRPr lang="ar-EG" sz="2000" b="1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7" name="AutoShape 33"/>
          <p:cNvSpPr>
            <a:spLocks noChangeArrowheads="1"/>
          </p:cNvSpPr>
          <p:nvPr/>
        </p:nvSpPr>
        <p:spPr bwMode="auto">
          <a:xfrm flipH="1">
            <a:off x="6400801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6- </a:t>
            </a: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إغلاق الحالة. </a:t>
            </a:r>
            <a:endParaRPr lang="ar-EG" sz="2000" b="1" dirty="0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8" name="AutoShape 28"/>
          <p:cNvSpPr>
            <a:spLocks noChangeArrowheads="1"/>
          </p:cNvSpPr>
          <p:nvPr/>
        </p:nvSpPr>
        <p:spPr bwMode="auto">
          <a:xfrm flipH="1">
            <a:off x="103188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2-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تقييم 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الاحتياجات الفردية للأطفال والأسر. 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cxnSp>
        <p:nvCxnSpPr>
          <p:cNvPr id="3079" name="AutoShape 34"/>
          <p:cNvCxnSpPr>
            <a:cxnSpLocks noChangeShapeType="1"/>
          </p:cNvCxnSpPr>
          <p:nvPr/>
        </p:nvCxnSpPr>
        <p:spPr bwMode="auto">
          <a:xfrm flipH="1">
            <a:off x="38528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AutoShape 35"/>
          <p:cNvCxnSpPr>
            <a:cxnSpLocks noChangeShapeType="1"/>
          </p:cNvCxnSpPr>
          <p:nvPr/>
        </p:nvCxnSpPr>
        <p:spPr bwMode="auto">
          <a:xfrm flipH="1" flipV="1">
            <a:off x="3883026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AutoShape 36"/>
          <p:cNvCxnSpPr>
            <a:cxnSpLocks noChangeShapeType="1"/>
          </p:cNvCxnSpPr>
          <p:nvPr/>
        </p:nvCxnSpPr>
        <p:spPr bwMode="auto">
          <a:xfrm flipH="1">
            <a:off x="1879601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AutoShape 37"/>
          <p:cNvCxnSpPr>
            <a:cxnSpLocks noChangeShapeType="1"/>
          </p:cNvCxnSpPr>
          <p:nvPr/>
        </p:nvCxnSpPr>
        <p:spPr bwMode="auto">
          <a:xfrm flipH="1">
            <a:off x="1849438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AutoShape 38"/>
          <p:cNvCxnSpPr>
            <a:cxnSpLocks noChangeShapeType="1"/>
          </p:cNvCxnSpPr>
          <p:nvPr/>
        </p:nvCxnSpPr>
        <p:spPr bwMode="auto">
          <a:xfrm>
            <a:off x="37830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AutoShape 40"/>
          <p:cNvCxnSpPr>
            <a:cxnSpLocks noChangeShapeType="1"/>
          </p:cNvCxnSpPr>
          <p:nvPr/>
        </p:nvCxnSpPr>
        <p:spPr bwMode="auto">
          <a:xfrm flipH="1" flipV="1">
            <a:off x="7332663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0717" name="AutoShape 27"/>
          <p:cNvSpPr>
            <a:spLocks noChangeArrowheads="1"/>
          </p:cNvSpPr>
          <p:nvPr/>
        </p:nvSpPr>
        <p:spPr bwMode="auto">
          <a:xfrm flipH="1">
            <a:off x="5437188" y="815975"/>
            <a:ext cx="3552825" cy="18002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SzPct val="100000"/>
            </a:pP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1- </a:t>
            </a:r>
            <a:r>
              <a:rPr lang="ar-EG" sz="20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تحديد وتسجيل</a:t>
            </a:r>
            <a:r>
              <a:rPr lang="ar-EG" sz="2000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 الأطفال المعرضين للخطر، بما في ذلك رفع مستوى الوعي لدى المجتمعات المحلية المتضررة.</a:t>
            </a:r>
            <a:endParaRPr lang="ar-EG" sz="2000" dirty="0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>
              <a:defRPr/>
            </a:pPr>
            <a:endParaRPr lang="ar-EG">
              <a:solidFill>
                <a:srgbClr val="000000"/>
              </a:solidFill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 eaLnBrk="0" hangingPunct="0">
              <a:defRPr/>
            </a:pPr>
            <a:endParaRPr lang="ar-EG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2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chemeClr val="tx1"/>
                </a:solidFill>
                <a:sym typeface="Calibri" pitchFamily="34" charset="0"/>
              </a:rPr>
              <a:t>التمرين 2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ym typeface="Calibri" pitchFamily="34" charset="0"/>
              </a:rPr>
              <a:t>عند عدم إحراز </a:t>
            </a:r>
            <a:r>
              <a:rPr lang="ar-EG" sz="4000" b="1" dirty="0" smtClean="0">
                <a:sym typeface="Calibri" pitchFamily="34" charset="0"/>
              </a:rPr>
              <a:t>تقدم</a:t>
            </a:r>
          </a:p>
          <a:p>
            <a:pPr algn="ctr" rtl="1" eaLnBrk="1" hangingPunct="1"/>
            <a:endParaRPr lang="ar-EG" sz="1600" b="1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37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64975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71038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تتحمل المسؤولية عن كافة المهام/الإجراءات في الخطة.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المتابعة مع القائمين على تنفيذ الخطة بين المراجعات.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الثناء على التقدم المحرز والإنجازات (مهما كانت صغيرة).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بأس بتغيير الخطة إذا ما اختلف الأشخاص بشأنها.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تحديد العوائق والعمل على معالجتها.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العمل مع الأطفال والأسر على التعلم من التحديات في معالجة السلوكيات الصعبة.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يكون من الضروري مواجهة السلوك المعوق لمعرفة ماهية المشكلة. </a:t>
            </a:r>
          </a:p>
        </p:txBody>
      </p:sp>
    </p:spTree>
    <p:extLst>
      <p:ext uri="{BB962C8B-B14F-4D97-AF65-F5344CB8AC3E}">
        <p14:creationId xmlns:p14="http://schemas.microsoft.com/office/powerpoint/2010/main" val="315536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2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3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ym typeface="Calibri" pitchFamily="34" charset="0"/>
              </a:rPr>
              <a:t>اجتماعات مراجعة </a:t>
            </a:r>
            <a:r>
              <a:rPr lang="ar-EG" sz="4000" b="1" dirty="0" smtClean="0">
                <a:sym typeface="Calibri" pitchFamily="34" charset="0"/>
              </a:rPr>
              <a:t>الحالة</a:t>
            </a:r>
          </a:p>
          <a:p>
            <a:pPr algn="ctr" rtl="1" eaLnBrk="1" hangingPunct="1"/>
            <a:endParaRPr lang="ar-EG" sz="1600" b="1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4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044700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ما هي مؤتمرات الحالة؟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23975" y="1412875"/>
            <a:ext cx="8497888" cy="4392613"/>
          </a:xfrm>
        </p:spPr>
        <p:txBody>
          <a:bodyPr/>
          <a:lstStyle/>
          <a:p>
            <a:pPr marL="0" indent="0" algn="r" rtl="1" eaLnBrk="1" hangingPunct="1"/>
            <a:endParaRPr lang="ar-EG" sz="2800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اجتماع لتخطيط الحالة أو مراجعتها ذو طابع رسمي بشكلٍ أكبر.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يُجرى عادة في الحالات شديدة التعقيد فقط.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لاستكشاف خيارات الخدمة متعددة القطاعات/المشتركة بين الوكالات، واتخاذ قرارات رسمية تصب في مصلحة الطفل الفضلى.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يتم تسجيل محضر اجتماع.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يمكن للطفل والأسرة المشاركة في بعض مؤتمرات الحالة (وليس كلها). </a:t>
            </a:r>
          </a:p>
          <a:p>
            <a:pPr marL="0" indent="0" algn="ct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 </a:t>
            </a:r>
          </a:p>
          <a:p>
            <a:pPr marL="0" indent="0" algn="r" rtl="1" eaLnBrk="1" hangingPunct="1"/>
            <a:endParaRPr lang="ar-EG" sz="1600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sz="2800" dirty="0" smtClean="0">
                <a:sym typeface="Calibri" pitchFamily="34" charset="0"/>
              </a:rPr>
              <a:t> </a:t>
            </a:r>
          </a:p>
          <a:p>
            <a:pPr marL="0" indent="0" algn="r" rtl="1" eaLnBrk="1" hangingPunct="1"/>
            <a:endParaRPr lang="ar-EG" sz="2800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10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اجتماعات إدارة الحالات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اجتماعات داخل الوكالة</a:t>
            </a:r>
            <a:r>
              <a:rPr lang="ar-EG" dirty="0" smtClean="0">
                <a:sym typeface="Calibri" pitchFamily="34" charset="0"/>
              </a:rPr>
              <a:t> يشارك فيها المديرون/المشرفون وأخصائيو الحالات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(</a:t>
            </a:r>
            <a:r>
              <a:rPr lang="ar-EG" dirty="0" smtClean="0">
                <a:sym typeface="Calibri" pitchFamily="34" charset="0"/>
              </a:rPr>
              <a:t>لا يشارك فيها الأطفال والأسر) - تُعقد بصورة أسبوعية إن أمكن.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توفر فرصة من أجل: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مراجعة كل الحالات المفتوحة (بدون مشاركة معلومات تعريفية).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مقارنة كيفية معالجة الحالات المختلفة.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مناقشة أنواع الاستجابة المختلفة.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مشاركة الدروس المستفادة.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إعطاء الأولوية لبعض الحالات من أجل الاستجابة الفورية لها.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اتخاذ قرارات مشتركة بشأن الحالات المعقدة. </a:t>
            </a:r>
          </a:p>
        </p:txBody>
      </p:sp>
    </p:spTree>
    <p:extLst>
      <p:ext uri="{BB962C8B-B14F-4D97-AF65-F5344CB8AC3E}">
        <p14:creationId xmlns:p14="http://schemas.microsoft.com/office/powerpoint/2010/main" val="406518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تُجرى اجتماعات مراجعة الحالة </a:t>
            </a:r>
            <a:r>
              <a:rPr lang="ar-EG" b="1" dirty="0" smtClean="0">
                <a:sym typeface="Calibri" pitchFamily="34" charset="0"/>
              </a:rPr>
              <a:t>لجميع الحالات.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كما هو الحال في اجتماعات تخطيط الحالة، </a:t>
            </a:r>
            <a:r>
              <a:rPr lang="ar-EG" b="1" dirty="0" smtClean="0">
                <a:sym typeface="Calibri" pitchFamily="34" charset="0"/>
              </a:rPr>
              <a:t>تضم اجتماعات مراجعة الحالة الطفل والأسرة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يحتاج أخصائيو الحالات</a:t>
            </a:r>
            <a:r>
              <a:rPr lang="ar-EG" b="1" dirty="0" smtClean="0">
                <a:sym typeface="Calibri" pitchFamily="34" charset="0"/>
              </a:rPr>
              <a:t> إلى الإعداد </a:t>
            </a:r>
            <a:r>
              <a:rPr lang="ar-EG" dirty="0" smtClean="0">
                <a:sym typeface="Calibri" pitchFamily="34" charset="0"/>
              </a:rPr>
              <a:t>لاجتماعات مراجعة الحالة.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أن تتطلب الحالات المعقدة عقد </a:t>
            </a:r>
            <a:r>
              <a:rPr lang="ar-EG" b="1" dirty="0" smtClean="0">
                <a:sym typeface="Calibri" pitchFamily="34" charset="0"/>
              </a:rPr>
              <a:t>مؤتمرات حالة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اجتماعات إدارة الحالات </a:t>
            </a:r>
            <a:r>
              <a:rPr lang="ar-EG" dirty="0" smtClean="0">
                <a:sym typeface="Calibri" pitchFamily="34" charset="0"/>
              </a:rPr>
              <a:t>هي اجتماعات داخل الوكالة لمراجعة عبء الحالات والإشراف عليها. </a:t>
            </a:r>
          </a:p>
        </p:txBody>
      </p:sp>
    </p:spTree>
    <p:extLst>
      <p:ext uri="{BB962C8B-B14F-4D97-AF65-F5344CB8AC3E}">
        <p14:creationId xmlns:p14="http://schemas.microsoft.com/office/powerpoint/2010/main" val="161798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03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116013" y="692150"/>
            <a:ext cx="771299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71038" cy="4392612"/>
          </a:xfrm>
        </p:spPr>
        <p:txBody>
          <a:bodyPr/>
          <a:lstStyle/>
          <a:p>
            <a:pPr marL="1152000" indent="-1152000"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اللازمة عن خطوة المتابعة والمراجعة كخطوة ضمن عملية إدارة الحالات وإتاحة الفرصة لحل المشكلات الشائعة التي يتم تحديدها أثناء المراجعة.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نتائج التعلم: </a:t>
            </a:r>
          </a:p>
          <a:p>
            <a:pPr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شرح خطوة </a:t>
            </a:r>
            <a:r>
              <a:rPr lang="ar-EG" sz="2000" dirty="0">
                <a:solidFill>
                  <a:srgbClr val="000000"/>
                </a:solidFill>
                <a:sym typeface="Calibri" pitchFamily="34" charset="0"/>
              </a:rPr>
              <a:t>المتابعة والمراجعة كإحدى خطوات عملية إدارة الحالات.</a:t>
            </a: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000" i="1" dirty="0" smtClean="0">
                <a:sym typeface="Calibri" pitchFamily="34" charset="0"/>
              </a:rPr>
              <a:t>معرفة بعض الأدوات التي يمكن استخدامها في إدارة عدد الحالات التي تتطلب المتابعة والمراجعة.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حل بعض المشكلات الشائعة التي يتم تحديدها أثناء المراجعة.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تطبيق الممارسات الفضلى </a:t>
            </a:r>
            <a:r>
              <a:rPr lang="ar-EG" sz="2000" dirty="0" smtClean="0">
                <a:sym typeface="Calibri" pitchFamily="34" charset="0"/>
              </a:rPr>
              <a:t>للمراجعة فيما يتعلق بتخطيط اجتماع مراجعة.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ym typeface="Calibri" pitchFamily="34" charset="0"/>
              </a:rPr>
              <a:t>معرفة الفرق بين اجتماعات تخطيط الحالات واجتماعات مراجعة الحالات، والفرق بين اجتماعات إدارة الحالات ومؤتمرات الحالات. </a:t>
            </a:r>
          </a:p>
          <a:p>
            <a:pPr algn="r" rtl="1" eaLnBrk="1" hangingPunct="1">
              <a:buFontTx/>
              <a:buChar char="•"/>
            </a:pPr>
            <a:r>
              <a:rPr lang="ar-EG" sz="2000" i="1" dirty="0" smtClean="0">
                <a:sym typeface="Calibri" pitchFamily="34" charset="0"/>
              </a:rPr>
              <a:t>معرفة نماذج إدارة الحالات التي يجب استخدامها لحالات معينة.</a:t>
            </a:r>
          </a:p>
          <a:p>
            <a:pPr algn="r" rtl="1" eaLnBrk="1" hangingPunct="1">
              <a:buSzPct val="100000"/>
            </a:pPr>
            <a:endParaRPr lang="ar-EG" sz="2000" i="1" dirty="0" smtClean="0">
              <a:solidFill>
                <a:srgbClr val="FF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19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116013" y="692150"/>
            <a:ext cx="771299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71038" cy="4392612"/>
          </a:xfrm>
        </p:spPr>
        <p:txBody>
          <a:bodyPr/>
          <a:lstStyle/>
          <a:p>
            <a:pPr marL="1152000" indent="-1152000"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اللازمة عن خطوة المتابعة والمراجعة ضمن خطوات إدارة الحالات وإتاحة الفرصة لحل المشكلات الشائعة التي يتم تحديدها أثناء المراجعة.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نتائج التعلم: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شرح خطوة المتابعة والمراجعة في عملية إدارة الحالات.</a:t>
            </a:r>
          </a:p>
          <a:p>
            <a:pPr algn="r" rtl="1" eaLnBrk="1" hangingPunct="1">
              <a:buFontTx/>
              <a:buChar char="•"/>
            </a:pPr>
            <a:r>
              <a:rPr lang="ar-EG" sz="2000" i="1" dirty="0" smtClean="0">
                <a:sym typeface="Calibri" pitchFamily="34" charset="0"/>
              </a:rPr>
              <a:t>التعرف على بعض الأدوات التي يمكن استخدامها في إدارة عدد الحالات التي تتطلب المتابعة والمراجعة.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حل بعض المشكلات الشائعة التي يتم تحديدها أثناء المراجعة.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تطبيق الممارسات </a:t>
            </a:r>
            <a:r>
              <a:rPr lang="ar-EG" sz="2000" dirty="0" smtClean="0">
                <a:sym typeface="Calibri" pitchFamily="34" charset="0"/>
              </a:rPr>
              <a:t>الفضلى للمراجعة بخصوص تخطيط اجتماع للمراجعة.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ym typeface="Calibri" pitchFamily="34" charset="0"/>
              </a:rPr>
              <a:t>معرفة الفرق بين اجتماعات تخطيط الحالة واجتماعات مراجعة الحالة والفرق بين اجتماعات إدارة الحالة واجتماعات مؤتمرات الحالة. </a:t>
            </a:r>
          </a:p>
          <a:p>
            <a:pPr algn="r" rtl="1" eaLnBrk="1" hangingPunct="1">
              <a:buFontTx/>
              <a:buChar char="•"/>
            </a:pPr>
            <a:r>
              <a:rPr lang="ar-EG" sz="2000" i="1" dirty="0" smtClean="0">
                <a:sym typeface="Calibri" pitchFamily="34" charset="0"/>
              </a:rPr>
              <a:t>معرفة نماذج إدارة الحالات والتي يجب استخدامها لحالات معينة.</a:t>
            </a:r>
          </a:p>
          <a:p>
            <a:pPr algn="r" rtl="1" eaLnBrk="1" hangingPunct="1">
              <a:buSzPct val="100000"/>
            </a:pPr>
            <a:endParaRPr lang="ar-EG" sz="2000" i="1" dirty="0" smtClean="0">
              <a:solidFill>
                <a:srgbClr val="FF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0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1</a:t>
            </a:r>
            <a:endParaRPr lang="ar-EG" cap="none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فهم المتابعة والمراجعة </a:t>
            </a:r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88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المتابعة والمراجعة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جزء من نفس الخطوة</a:t>
            </a:r>
            <a:r>
              <a:rPr lang="ar-EG" dirty="0" smtClean="0">
                <a:sym typeface="Calibri" pitchFamily="34" charset="0"/>
              </a:rPr>
              <a:t> ضمن عملية إدارة الحالات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الهدف ذاته</a:t>
            </a:r>
            <a:r>
              <a:rPr lang="ar-EG" dirty="0" smtClean="0">
                <a:sym typeface="Calibri" pitchFamily="34" charset="0"/>
              </a:rPr>
              <a:t>: التأكد من تطبيق خطة الحالة وأنها لا تزال مناسبة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وتلبي </a:t>
            </a:r>
            <a:r>
              <a:rPr lang="ar-EG" dirty="0" smtClean="0">
                <a:sym typeface="Calibri" pitchFamily="34" charset="0"/>
              </a:rPr>
              <a:t>احتياجات الطفل.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أغراض مختلفة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238487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08402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ما هي المتابعة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827584" y="1700213"/>
            <a:ext cx="7994280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تنفذ بانتظام في جميع مراحل عملية إدارة الحالات مع الطفل وأسرته والجهات الفاعلة الأخرى.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وتعمل على التحقق من: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أن الطفل والأسرة </a:t>
            </a:r>
            <a:r>
              <a:rPr lang="ar-EG" b="1" dirty="0" smtClean="0">
                <a:sym typeface="Calibri" pitchFamily="34" charset="0"/>
              </a:rPr>
              <a:t>يتلقون</a:t>
            </a:r>
            <a:r>
              <a:rPr lang="ar-EG" dirty="0" smtClean="0">
                <a:sym typeface="Calibri" pitchFamily="34" charset="0"/>
              </a:rPr>
              <a:t> الخدمات المناسبة</a:t>
            </a:r>
            <a:r>
              <a:rPr lang="ar-EG" b="1" dirty="0" smtClean="0">
                <a:sym typeface="Calibri" pitchFamily="34" charset="0"/>
              </a:rPr>
              <a:t> لتلبية احتياجاتهم</a:t>
            </a:r>
            <a:r>
              <a:rPr lang="ar-EG" dirty="0" smtClean="0">
                <a:sym typeface="Calibri" pitchFamily="34" charset="0"/>
              </a:rPr>
              <a:t>، على النحو المبين في خطة الحالة.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أن الوضع </a:t>
            </a:r>
            <a:r>
              <a:rPr lang="ar-EG" b="1" dirty="0" smtClean="0">
                <a:sym typeface="Calibri" pitchFamily="34" charset="0"/>
              </a:rPr>
              <a:t>مستقر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ويسير بشكل إيجابي</a:t>
            </a:r>
            <a:r>
              <a:rPr lang="ar-EG" dirty="0" smtClean="0">
                <a:sym typeface="Calibri" pitchFamily="34" charset="0"/>
              </a:rPr>
              <a:t> بما يتماشى مع خطة الحالة.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ما إذا كانت </a:t>
            </a:r>
            <a:r>
              <a:rPr lang="ar-EG" b="1" dirty="0" smtClean="0">
                <a:sym typeface="Calibri" pitchFamily="34" charset="0"/>
              </a:rPr>
              <a:t>ظروف الطفل أو الأسرة قد تغيرت. </a:t>
            </a:r>
          </a:p>
          <a:p>
            <a:pPr marL="0" indent="0" algn="r" rtl="1" eaLnBrk="1" hangingPunct="1"/>
            <a:endParaRPr lang="ar-EG" b="1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295765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لماذا تستدعي الحاجة وجود متابعة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sym typeface="Calibri" pitchFamily="34" charset="0"/>
              </a:rPr>
              <a:t>المتابعة ضرورية لـ: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مساعدة أخصائيي الحالة في </a:t>
            </a:r>
            <a:r>
              <a:rPr lang="ar-EG" sz="2800" b="1" dirty="0" smtClean="0">
                <a:sym typeface="Calibri" pitchFamily="34" charset="0"/>
              </a:rPr>
              <a:t>معرفة إذا ما كانت خطة الحالة تعمل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تحديد أي </a:t>
            </a:r>
            <a:r>
              <a:rPr lang="ar-EG" sz="2800" b="1" dirty="0" smtClean="0">
                <a:sym typeface="Calibri" pitchFamily="34" charset="0"/>
              </a:rPr>
              <a:t>تغييرات</a:t>
            </a:r>
            <a:r>
              <a:rPr lang="ar-EG" sz="2800" dirty="0" smtClean="0">
                <a:sym typeface="Calibri" pitchFamily="34" charset="0"/>
              </a:rPr>
              <a:t> في ظروف الطفل أو العائلة </a:t>
            </a:r>
            <a:r>
              <a:rPr lang="ar-EG" sz="2800" b="1" dirty="0" smtClean="0">
                <a:sym typeface="Calibri" pitchFamily="34" charset="0"/>
              </a:rPr>
              <a:t>والتي قد تستلزم مراجعة</a:t>
            </a:r>
            <a:r>
              <a:rPr lang="ar-EG" sz="2800" dirty="0" smtClean="0">
                <a:sym typeface="Calibri" pitchFamily="34" charset="0"/>
              </a:rPr>
              <a:t> وتغيير محتمل في خطة الحالة.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النظر </a:t>
            </a:r>
            <a:r>
              <a:rPr lang="ar-EG" sz="2800" b="1" dirty="0" smtClean="0">
                <a:sym typeface="Calibri" pitchFamily="34" charset="0"/>
              </a:rPr>
              <a:t>فيما إذا كانت عوامل الخطر قد زادت</a:t>
            </a:r>
            <a:r>
              <a:rPr lang="ar-EG" sz="2800" dirty="0" smtClean="0">
                <a:sym typeface="Calibri" pitchFamily="34" charset="0"/>
              </a:rPr>
              <a:t>، وإن صح ذلك، </a:t>
            </a:r>
            <a:r>
              <a:rPr lang="ar-EG" sz="2800" b="1" dirty="0" smtClean="0">
                <a:sym typeface="Calibri" pitchFamily="34" charset="0"/>
              </a:rPr>
              <a:t>فقد يكون من الضروري اتخاذ إجراءات عاجلة أخرى</a:t>
            </a:r>
            <a:r>
              <a:rPr lang="ar-EG" sz="2800" dirty="0" smtClean="0">
                <a:sym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62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كيف تجري عملية المتابعة في مكان عملك؟</a:t>
            </a:r>
          </a:p>
        </p:txBody>
      </p:sp>
      <p:sp>
        <p:nvSpPr>
          <p:cNvPr id="7171" name="Text Placeholder 3"/>
          <p:cNvSpPr>
            <a:spLocks noGrp="1"/>
          </p:cNvSpPr>
          <p:nvPr>
            <p:ph type="body" idx="1"/>
          </p:nvPr>
        </p:nvSpPr>
        <p:spPr>
          <a:xfrm>
            <a:off x="4978473" y="1196975"/>
            <a:ext cx="4040188" cy="639763"/>
          </a:xfrm>
        </p:spPr>
        <p:txBody>
          <a:bodyPr/>
          <a:lstStyle/>
          <a:p>
            <a:pPr algn="ctr" eaLnBrk="1" hangingPunct="1"/>
            <a:r>
              <a:rPr lang="ar-EG" dirty="0" smtClean="0">
                <a:sym typeface="Calibri" pitchFamily="34" charset="0"/>
              </a:rPr>
              <a:t>الزيارات </a:t>
            </a:r>
            <a:r>
              <a:rPr lang="ar-EG" dirty="0" smtClean="0">
                <a:sym typeface="Calibri" pitchFamily="34" charset="0"/>
              </a:rPr>
              <a:t>المنزلية المجدولة</a:t>
            </a:r>
          </a:p>
        </p:txBody>
      </p:sp>
      <p:sp>
        <p:nvSpPr>
          <p:cNvPr id="7172" name="Content Placeholder 2"/>
          <p:cNvSpPr>
            <a:spLocks noGrp="1"/>
          </p:cNvSpPr>
          <p:nvPr>
            <p:ph sz="half" idx="2"/>
          </p:nvPr>
        </p:nvSpPr>
        <p:spPr>
          <a:xfrm>
            <a:off x="2604" y="1844675"/>
            <a:ext cx="4497388" cy="5013325"/>
          </a:xfrm>
        </p:spPr>
        <p:txBody>
          <a:bodyPr/>
          <a:lstStyle/>
          <a:p>
            <a:pPr indent="0" algn="r" eaLnBrk="1" hangingPunct="1"/>
            <a:r>
              <a:rPr lang="ar-EG" dirty="0" smtClean="0">
                <a:sym typeface="Calibri" pitchFamily="34" charset="0"/>
              </a:rPr>
              <a:t>هذا النوع من الزيارات مفيد بشكل خاص في الحالات التي تكون فيها البيئة المنزلية للطفل متقلبة.</a:t>
            </a:r>
          </a:p>
        </p:txBody>
      </p:sp>
      <p:sp>
        <p:nvSpPr>
          <p:cNvPr id="717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17" y="1268413"/>
            <a:ext cx="4041775" cy="639762"/>
          </a:xfrm>
        </p:spPr>
        <p:txBody>
          <a:bodyPr/>
          <a:lstStyle/>
          <a:p>
            <a:pPr marL="342900" algn="ctr" eaLnBrk="1" hangingPunct="1"/>
            <a:r>
              <a:rPr lang="ar-EG" dirty="0" smtClean="0">
                <a:sym typeface="Calibri" pitchFamily="34" charset="0"/>
              </a:rPr>
              <a:t>الزيارات المنزلية المخصصة</a:t>
            </a:r>
          </a:p>
        </p:txBody>
      </p:sp>
      <p:sp>
        <p:nvSpPr>
          <p:cNvPr id="7174" name="Content Placeholder 5"/>
          <p:cNvSpPr>
            <a:spLocks noGrp="1"/>
          </p:cNvSpPr>
          <p:nvPr>
            <p:ph sz="quarter" idx="4"/>
          </p:nvPr>
        </p:nvSpPr>
        <p:spPr>
          <a:xfrm>
            <a:off x="4519686" y="1844675"/>
            <a:ext cx="4498975" cy="1512888"/>
          </a:xfrm>
        </p:spPr>
        <p:txBody>
          <a:bodyPr/>
          <a:lstStyle/>
          <a:p>
            <a:pPr indent="0" eaLnBrk="1" hangingPunct="1"/>
            <a:r>
              <a:rPr lang="ar-EG" dirty="0" smtClean="0">
                <a:sym typeface="Calibri" pitchFamily="34" charset="0"/>
              </a:rPr>
              <a:t>يمكن أن تكون جزءًا من خطة التنفيذ لتقديم الخدمات المباشرة أو عمليات الرصد الروتينية. </a:t>
            </a:r>
          </a:p>
          <a:p>
            <a:pPr indent="0" eaLnBrk="1" hangingPunct="1"/>
            <a:endParaRPr lang="ar-EG" dirty="0" smtClean="0">
              <a:sym typeface="Calibri" pitchFamily="34" charset="0"/>
            </a:endParaRPr>
          </a:p>
          <a:p>
            <a:pPr indent="0" eaLnBrk="1" hangingPunct="1"/>
            <a:endParaRPr lang="ar-EG" dirty="0" smtClean="0">
              <a:sym typeface="Calibri" pitchFamily="34" charset="0"/>
            </a:endParaRPr>
          </a:p>
        </p:txBody>
      </p:sp>
      <p:pic>
        <p:nvPicPr>
          <p:cNvPr id="9223" name="Picture 6" descr="Home Visit Needed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2" y="2924175"/>
            <a:ext cx="43561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7563"/>
            <a:ext cx="42672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60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buSzPct val="100000"/>
            </a:pPr>
            <a:r>
              <a:rPr lang="ar-EG" b="1" dirty="0">
                <a:solidFill>
                  <a:schemeClr val="tx1"/>
                </a:solidFill>
                <a:sym typeface="Calibri" pitchFamily="34" charset="0"/>
              </a:rPr>
              <a:t>كيف تجري عملية المتابعة في مكان عملك؟</a:t>
            </a:r>
            <a:endParaRPr lang="ar-EG" dirty="0" smtClean="0">
              <a:solidFill>
                <a:schemeClr val="tx1"/>
              </a:solidFill>
              <a:sym typeface="Calibri" pitchFamily="34" charset="0"/>
            </a:endParaRPr>
          </a:p>
        </p:txBody>
      </p:sp>
      <p:sp>
        <p:nvSpPr>
          <p:cNvPr id="8195" name="Text Placeholder 3"/>
          <p:cNvSpPr>
            <a:spLocks noGrp="1"/>
          </p:cNvSpPr>
          <p:nvPr>
            <p:ph type="body" idx="1"/>
          </p:nvPr>
        </p:nvSpPr>
        <p:spPr>
          <a:xfrm>
            <a:off x="107504" y="1196975"/>
            <a:ext cx="4256534" cy="639763"/>
          </a:xfrm>
        </p:spPr>
        <p:txBody>
          <a:bodyPr/>
          <a:lstStyle/>
          <a:p>
            <a:pPr algn="r" eaLnBrk="1" hangingPunct="1"/>
            <a:r>
              <a:rPr lang="ar-EG" dirty="0" smtClean="0">
                <a:sym typeface="Calibri" pitchFamily="34" charset="0"/>
              </a:rPr>
              <a:t>تلقي التأكيدات من مقدمي الخدمة المعنيين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sz="half" idx="2"/>
          </p:nvPr>
        </p:nvSpPr>
        <p:spPr>
          <a:xfrm>
            <a:off x="323528" y="1844675"/>
            <a:ext cx="4392935" cy="4752975"/>
          </a:xfrm>
        </p:spPr>
        <p:txBody>
          <a:bodyPr/>
          <a:lstStyle/>
          <a:p>
            <a:pPr indent="0" algn="r" eaLnBrk="1" hangingPunct="1"/>
            <a:r>
              <a:rPr lang="ar-EG" dirty="0" smtClean="0">
                <a:sym typeface="Calibri" pitchFamily="34" charset="0"/>
              </a:rPr>
              <a:t>يكون ذلك مفيداً بشكل خاص في الحالات حيث تكون البيئة المنزلية للطفل متقلبة.</a:t>
            </a:r>
          </a:p>
          <a:p>
            <a:pPr indent="0" algn="r" eaLnBrk="1" hangingPunct="1"/>
            <a:endParaRPr lang="ar-EG" dirty="0" smtClean="0">
              <a:sym typeface="Calibri" pitchFamily="34" charset="0"/>
            </a:endParaRPr>
          </a:p>
          <a:p>
            <a:pPr indent="0" algn="r" eaLnBrk="1" hangingPunct="1"/>
            <a:r>
              <a:rPr lang="ar-EG" b="1" dirty="0" smtClean="0">
                <a:sym typeface="Calibri" pitchFamily="34" charset="0"/>
              </a:rPr>
              <a:t>أنشطة المتابعة غير الرسمية القائمة على المجتمع</a:t>
            </a:r>
          </a:p>
          <a:p>
            <a:pPr indent="0" algn="r" eaLnBrk="1" hangingPunct="1"/>
            <a:r>
              <a:rPr lang="ar-EG" dirty="0" smtClean="0">
                <a:sym typeface="Calibri" pitchFamily="34" charset="0"/>
              </a:rPr>
              <a:t>بموافقة الطفل والعائلة، استفسر من الأشخاص الآخرين القريبين من الأسرة عن أحوال الطفل.</a:t>
            </a:r>
          </a:p>
          <a:p>
            <a:pPr indent="0" algn="r" eaLnBrk="1" hangingPunct="1"/>
            <a:endParaRPr lang="ar-EG" dirty="0" smtClean="0">
              <a:sym typeface="Calibri" pitchFamily="34" charset="0"/>
            </a:endParaRPr>
          </a:p>
          <a:p>
            <a:pPr indent="0" algn="r" eaLnBrk="1" hangingPunct="1"/>
            <a:r>
              <a:rPr lang="ar-EG" b="1" dirty="0" smtClean="0">
                <a:sym typeface="Calibri" pitchFamily="34" charset="0"/>
              </a:rPr>
              <a:t>عقد لقاءات مع الطفل والأسرة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770" y="1268413"/>
            <a:ext cx="4041775" cy="639762"/>
          </a:xfrm>
        </p:spPr>
        <p:txBody>
          <a:bodyPr/>
          <a:lstStyle/>
          <a:p>
            <a:pPr marL="342900" algn="r" eaLnBrk="1" hangingPunct="1"/>
            <a:r>
              <a:rPr lang="ar-EG" dirty="0" smtClean="0">
                <a:sym typeface="Calibri" pitchFamily="34" charset="0"/>
              </a:rPr>
              <a:t>المكالمات الهاتفية</a:t>
            </a:r>
          </a:p>
        </p:txBody>
      </p:sp>
      <p:sp>
        <p:nvSpPr>
          <p:cNvPr id="8198" name="Content Placeholder 5"/>
          <p:cNvSpPr>
            <a:spLocks noGrp="1"/>
          </p:cNvSpPr>
          <p:nvPr>
            <p:ph sz="quarter" idx="4"/>
          </p:nvPr>
        </p:nvSpPr>
        <p:spPr>
          <a:xfrm>
            <a:off x="4644008" y="1844675"/>
            <a:ext cx="4427537" cy="4281488"/>
          </a:xfrm>
        </p:spPr>
        <p:txBody>
          <a:bodyPr/>
          <a:lstStyle/>
          <a:p>
            <a:pPr indent="0" algn="r" eaLnBrk="1" hangingPunct="1"/>
            <a:r>
              <a:rPr lang="ar-EG" dirty="0" smtClean="0">
                <a:sym typeface="Calibri" pitchFamily="34" charset="0"/>
              </a:rPr>
              <a:t>يمكن أن تكون جزءًا من خطة التنفيذ لتقديم الخدمات المباشرة أو عمليات الرصد الروتينية.</a:t>
            </a:r>
          </a:p>
          <a:p>
            <a:pPr indent="0" algn="r" eaLnBrk="1" hangingPunct="1"/>
            <a:r>
              <a:rPr lang="ar-EG" dirty="0" smtClean="0">
                <a:sym typeface="Calibri" pitchFamily="34" charset="0"/>
              </a:rPr>
              <a:t> </a:t>
            </a:r>
          </a:p>
        </p:txBody>
      </p:sp>
      <p:pic>
        <p:nvPicPr>
          <p:cNvPr id="10247" name="Picture 8" descr="http://www.childhelplineinternational.org/media/22817/chi_call_centre_fin_600pxw.jpg.ashx?width=565&amp;maxheight=315&amp;scale=both&amp;mode=cr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74" y="2997200"/>
            <a:ext cx="416718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7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1203</Words>
  <Application>Microsoft Office PowerPoint</Application>
  <PresentationFormat>On-screen Show (4:3)</PresentationFormat>
  <Paragraphs>180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Default Design</vt:lpstr>
      <vt:lpstr>PowerPoint Presentation</vt:lpstr>
      <vt:lpstr>PowerPoint Presentation</vt:lpstr>
      <vt:lpstr>هدف الوحدة ونتائج التعلم</vt:lpstr>
      <vt:lpstr>التمرين 1</vt:lpstr>
      <vt:lpstr>المتابعة والمراجعة</vt:lpstr>
      <vt:lpstr>ما هي المتابعة</vt:lpstr>
      <vt:lpstr>لماذا تستدعي الحاجة وجود متابعة</vt:lpstr>
      <vt:lpstr>كيف تجري عملية المتابعة في مكان عملك؟</vt:lpstr>
      <vt:lpstr>كيف تجري عملية المتابعة في مكان عملك؟</vt:lpstr>
      <vt:lpstr>المراجعة</vt:lpstr>
      <vt:lpstr>نقاط التعلم الرئيسية</vt:lpstr>
      <vt:lpstr>PowerPoint Presentation</vt:lpstr>
      <vt:lpstr>تمرين اختياري</vt:lpstr>
      <vt:lpstr>سجلات الحالات الورقية</vt:lpstr>
      <vt:lpstr>سجلات الحالات الإلكترونية</vt:lpstr>
      <vt:lpstr>المفكرات</vt:lpstr>
      <vt:lpstr>قواعد البيانات</vt:lpstr>
      <vt:lpstr>نقاط التعلم الرئيسية</vt:lpstr>
      <vt:lpstr>PowerPoint Presentation</vt:lpstr>
      <vt:lpstr>التمرين 2</vt:lpstr>
      <vt:lpstr>نقاط التعلم الرئيسية</vt:lpstr>
      <vt:lpstr>PowerPoint Presentation</vt:lpstr>
      <vt:lpstr>التمرين 3</vt:lpstr>
      <vt:lpstr>ما هي مؤتمرات الحالة؟ </vt:lpstr>
      <vt:lpstr>اجتماعات إدارة الحالات</vt:lpstr>
      <vt:lpstr>نقاط التعلم الرئيسية</vt:lpstr>
      <vt:lpstr>PowerPoint Presentation</vt:lpstr>
      <vt:lpstr>هدف الوحدة ونتائج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130</cp:revision>
  <dcterms:created xsi:type="dcterms:W3CDTF">2014-02-04T13:09:48Z</dcterms:created>
  <dcterms:modified xsi:type="dcterms:W3CDTF">2015-01-14T10:26:07Z</dcterms:modified>
</cp:coreProperties>
</file>