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54"/>
  </p:notesMasterIdLst>
  <p:sldIdLst>
    <p:sldId id="602" r:id="rId2"/>
    <p:sldId id="603" r:id="rId3"/>
    <p:sldId id="604" r:id="rId4"/>
    <p:sldId id="605" r:id="rId5"/>
    <p:sldId id="606" r:id="rId6"/>
    <p:sldId id="607" r:id="rId7"/>
    <p:sldId id="608" r:id="rId8"/>
    <p:sldId id="609" r:id="rId9"/>
    <p:sldId id="610" r:id="rId10"/>
    <p:sldId id="611" r:id="rId11"/>
    <p:sldId id="612" r:id="rId12"/>
    <p:sldId id="613" r:id="rId13"/>
    <p:sldId id="614" r:id="rId14"/>
    <p:sldId id="615" r:id="rId15"/>
    <p:sldId id="616" r:id="rId16"/>
    <p:sldId id="617" r:id="rId17"/>
    <p:sldId id="618" r:id="rId18"/>
    <p:sldId id="619" r:id="rId19"/>
    <p:sldId id="620" r:id="rId20"/>
    <p:sldId id="621" r:id="rId21"/>
    <p:sldId id="622" r:id="rId22"/>
    <p:sldId id="623" r:id="rId23"/>
    <p:sldId id="624" r:id="rId24"/>
    <p:sldId id="625" r:id="rId25"/>
    <p:sldId id="626" r:id="rId26"/>
    <p:sldId id="627" r:id="rId27"/>
    <p:sldId id="628" r:id="rId28"/>
    <p:sldId id="629" r:id="rId29"/>
    <p:sldId id="630" r:id="rId30"/>
    <p:sldId id="631" r:id="rId31"/>
    <p:sldId id="632" r:id="rId32"/>
    <p:sldId id="633" r:id="rId33"/>
    <p:sldId id="634" r:id="rId34"/>
    <p:sldId id="635" r:id="rId35"/>
    <p:sldId id="636" r:id="rId36"/>
    <p:sldId id="637" r:id="rId37"/>
    <p:sldId id="638" r:id="rId38"/>
    <p:sldId id="639" r:id="rId39"/>
    <p:sldId id="640" r:id="rId40"/>
    <p:sldId id="641" r:id="rId41"/>
    <p:sldId id="642" r:id="rId42"/>
    <p:sldId id="643" r:id="rId43"/>
    <p:sldId id="644" r:id="rId44"/>
    <p:sldId id="645" r:id="rId45"/>
    <p:sldId id="646" r:id="rId46"/>
    <p:sldId id="647" r:id="rId47"/>
    <p:sldId id="648" r:id="rId48"/>
    <p:sldId id="649" r:id="rId49"/>
    <p:sldId id="650" r:id="rId50"/>
    <p:sldId id="651" r:id="rId51"/>
    <p:sldId id="652" r:id="rId52"/>
    <p:sldId id="653" r:id="rId53"/>
  </p:sldIdLst>
  <p:sldSz cx="9144000" cy="6858000" type="screen4x3"/>
  <p:notesSz cx="6858000" cy="9144000"/>
  <p:defaultTextStyle>
    <a:defPPr>
      <a:defRPr lang="en-US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500" autoAdjust="0"/>
    <p:restoredTop sz="93474" autoAdjust="0"/>
  </p:normalViewPr>
  <p:slideViewPr>
    <p:cSldViewPr>
      <p:cViewPr varScale="1">
        <p:scale>
          <a:sx n="74" d="100"/>
          <a:sy n="74" d="100"/>
        </p:scale>
        <p:origin x="-139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D076784-DEBF-4D1D-9BBB-25E0583374DB}" type="doc">
      <dgm:prSet loTypeId="urn:microsoft.com/office/officeart/2005/8/layout/equation1" loCatId="relationship" qsTypeId="urn:microsoft.com/office/officeart/2005/8/quickstyle/simple1" qsCatId="simple" csTypeId="urn:microsoft.com/office/officeart/2005/8/colors/accent2_2" csCatId="accent2" phldr="1"/>
      <dgm:spPr/>
    </dgm:pt>
    <dgm:pt modelId="{6F95F245-9616-44A7-8CF5-C5739D12155A}">
      <dgm:prSet phldrT="[Text]" custT="1"/>
      <dgm:spPr/>
      <dgm:t>
        <a:bodyPr/>
        <a:lstStyle/>
        <a:p>
          <a:pPr rtl="1"/>
          <a:r>
            <a:rPr lang="ar-EG" sz="2400" dirty="0" smtClean="0">
              <a:latin typeface="Arial" pitchFamily="34" charset="0"/>
              <a:cs typeface="Arial" pitchFamily="34" charset="0"/>
            </a:rPr>
            <a:t>طفل معاق 2</a:t>
          </a:r>
          <a:endParaRPr lang="en-US" sz="2400" dirty="0">
            <a:latin typeface="Arial" pitchFamily="34" charset="0"/>
            <a:cs typeface="Arial" pitchFamily="34" charset="0"/>
          </a:endParaRPr>
        </a:p>
      </dgm:t>
    </dgm:pt>
    <dgm:pt modelId="{A8E04223-B046-413C-9A3D-596F6024059B}" type="parTrans" cxnId="{7BED9A9D-65B6-42F1-93EC-04C5F7D25AEF}">
      <dgm:prSet/>
      <dgm:spPr/>
      <dgm:t>
        <a:bodyPr/>
        <a:lstStyle/>
        <a:p>
          <a:pPr rtl="1"/>
          <a:endParaRPr lang="en-US">
            <a:latin typeface="Arial" pitchFamily="34" charset="0"/>
            <a:cs typeface="Arial" pitchFamily="34" charset="0"/>
          </a:endParaRPr>
        </a:p>
      </dgm:t>
    </dgm:pt>
    <dgm:pt modelId="{B84BED7F-CB09-4DB4-9CA2-D42128AF2BC5}" type="sibTrans" cxnId="{7BED9A9D-65B6-42F1-93EC-04C5F7D25AEF}">
      <dgm:prSet/>
      <dgm:spPr/>
      <dgm:t>
        <a:bodyPr/>
        <a:lstStyle/>
        <a:p>
          <a:pPr rtl="1"/>
          <a:endParaRPr lang="en-US">
            <a:latin typeface="Arial" pitchFamily="34" charset="0"/>
            <a:cs typeface="Arial" pitchFamily="34" charset="0"/>
          </a:endParaRPr>
        </a:p>
      </dgm:t>
    </dgm:pt>
    <dgm:pt modelId="{E3C491FC-A0B6-4CF9-91F8-70B0BD644A2A}">
      <dgm:prSet phldrT="[Text]" custT="1"/>
      <dgm:spPr/>
      <dgm:t>
        <a:bodyPr/>
        <a:lstStyle/>
        <a:p>
          <a:pPr rtl="1"/>
          <a:r>
            <a:rPr lang="ar-EG" sz="2400" dirty="0" smtClean="0">
              <a:latin typeface="Arial" pitchFamily="34" charset="0"/>
              <a:cs typeface="Arial" pitchFamily="34" charset="0"/>
            </a:rPr>
            <a:t>عامل جنسي</a:t>
          </a:r>
          <a:endParaRPr lang="en-US" sz="2400" dirty="0">
            <a:latin typeface="Arial" pitchFamily="34" charset="0"/>
            <a:cs typeface="Arial" pitchFamily="34" charset="0"/>
          </a:endParaRPr>
        </a:p>
      </dgm:t>
    </dgm:pt>
    <dgm:pt modelId="{2ED7998F-7BF8-4548-9BDB-7DC03FE273AB}" type="parTrans" cxnId="{7AA56FD1-F01D-4F8C-B2F0-44DD7F8EF3A9}">
      <dgm:prSet/>
      <dgm:spPr/>
      <dgm:t>
        <a:bodyPr/>
        <a:lstStyle/>
        <a:p>
          <a:pPr rtl="1"/>
          <a:endParaRPr lang="en-US">
            <a:latin typeface="Arial" pitchFamily="34" charset="0"/>
            <a:cs typeface="Arial" pitchFamily="34" charset="0"/>
          </a:endParaRPr>
        </a:p>
      </dgm:t>
    </dgm:pt>
    <dgm:pt modelId="{11CC2119-CBE3-4498-A4F6-186EC9CED9EF}" type="sibTrans" cxnId="{7AA56FD1-F01D-4F8C-B2F0-44DD7F8EF3A9}">
      <dgm:prSet/>
      <dgm:spPr/>
      <dgm:t>
        <a:bodyPr/>
        <a:lstStyle/>
        <a:p>
          <a:pPr rtl="1"/>
          <a:endParaRPr lang="en-US">
            <a:latin typeface="Arial" pitchFamily="34" charset="0"/>
            <a:cs typeface="Arial" pitchFamily="34" charset="0"/>
          </a:endParaRPr>
        </a:p>
      </dgm:t>
    </dgm:pt>
    <dgm:pt modelId="{6D048BD7-2678-4700-B7B6-376E11974401}">
      <dgm:prSet phldrT="[Text]"/>
      <dgm:spPr>
        <a:noFill/>
        <a:ln>
          <a:solidFill>
            <a:srgbClr val="FF0000"/>
          </a:solidFill>
        </a:ln>
      </dgm:spPr>
      <dgm:t>
        <a:bodyPr/>
        <a:lstStyle/>
        <a:p>
          <a:pPr rtl="1"/>
          <a:r>
            <a:rPr lang="ar-E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خطورة مرتفعة</a:t>
          </a:r>
          <a:endParaRPr lang="en-US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6230A648-9C13-4E6C-AD87-3B83B4358FE8}" type="parTrans" cxnId="{E2107493-F096-42BC-B77C-ABCA5CEF126C}">
      <dgm:prSet/>
      <dgm:spPr/>
      <dgm:t>
        <a:bodyPr/>
        <a:lstStyle/>
        <a:p>
          <a:pPr rtl="1"/>
          <a:endParaRPr lang="en-US">
            <a:latin typeface="Arial" pitchFamily="34" charset="0"/>
            <a:cs typeface="Arial" pitchFamily="34" charset="0"/>
          </a:endParaRPr>
        </a:p>
      </dgm:t>
    </dgm:pt>
    <dgm:pt modelId="{B8E806E8-54DC-4C25-8253-1314713545E1}" type="sibTrans" cxnId="{E2107493-F096-42BC-B77C-ABCA5CEF126C}">
      <dgm:prSet/>
      <dgm:spPr/>
      <dgm:t>
        <a:bodyPr/>
        <a:lstStyle/>
        <a:p>
          <a:pPr rtl="1"/>
          <a:endParaRPr lang="en-US">
            <a:latin typeface="Arial" pitchFamily="34" charset="0"/>
            <a:cs typeface="Arial" pitchFamily="34" charset="0"/>
          </a:endParaRPr>
        </a:p>
      </dgm:t>
    </dgm:pt>
    <dgm:pt modelId="{8F34E3F7-A033-426E-99E9-91556CFB5449}">
      <dgm:prSet custT="1"/>
      <dgm:spPr/>
      <dgm:t>
        <a:bodyPr/>
        <a:lstStyle/>
        <a:p>
          <a:pPr rtl="1"/>
          <a:r>
            <a:rPr lang="ar-EG" sz="2400" smtClean="0">
              <a:latin typeface="Arial" pitchFamily="34" charset="0"/>
              <a:cs typeface="Arial" pitchFamily="34" charset="0"/>
            </a:rPr>
            <a:t>منفصل</a:t>
          </a:r>
          <a:endParaRPr lang="en-US" sz="2000" dirty="0">
            <a:latin typeface="Arial" pitchFamily="34" charset="0"/>
            <a:cs typeface="Arial" pitchFamily="34" charset="0"/>
          </a:endParaRPr>
        </a:p>
      </dgm:t>
    </dgm:pt>
    <dgm:pt modelId="{8F16783D-B181-4FF1-B59D-9C818341AC53}" type="parTrans" cxnId="{F8634372-D8A5-4B60-979C-02E49FA94193}">
      <dgm:prSet/>
      <dgm:spPr/>
      <dgm:t>
        <a:bodyPr/>
        <a:lstStyle/>
        <a:p>
          <a:pPr rtl="1"/>
          <a:endParaRPr lang="en-US">
            <a:latin typeface="Arial" pitchFamily="34" charset="0"/>
            <a:cs typeface="Arial" pitchFamily="34" charset="0"/>
          </a:endParaRPr>
        </a:p>
      </dgm:t>
    </dgm:pt>
    <dgm:pt modelId="{A4F85A1D-6654-429D-B9AF-70022CBDDD36}" type="sibTrans" cxnId="{F8634372-D8A5-4B60-979C-02E49FA94193}">
      <dgm:prSet/>
      <dgm:spPr/>
      <dgm:t>
        <a:bodyPr/>
        <a:lstStyle/>
        <a:p>
          <a:pPr rtl="1"/>
          <a:endParaRPr lang="en-US">
            <a:latin typeface="Arial" pitchFamily="34" charset="0"/>
            <a:cs typeface="Arial" pitchFamily="34" charset="0"/>
          </a:endParaRPr>
        </a:p>
      </dgm:t>
    </dgm:pt>
    <dgm:pt modelId="{19EC20E1-88D5-481E-A98A-7A28C6C643FC}" type="pres">
      <dgm:prSet presAssocID="{CD076784-DEBF-4D1D-9BBB-25E0583374DB}" presName="linearFlow" presStyleCnt="0">
        <dgm:presLayoutVars>
          <dgm:dir val="rev"/>
          <dgm:resizeHandles val="exact"/>
        </dgm:presLayoutVars>
      </dgm:prSet>
      <dgm:spPr/>
    </dgm:pt>
    <dgm:pt modelId="{CFEDF400-5ABA-4DD0-B72E-FC3B06E1A938}" type="pres">
      <dgm:prSet presAssocID="{6F95F245-9616-44A7-8CF5-C5739D12155A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31C19D-4FE4-4498-90F9-8B74A0201B11}" type="pres">
      <dgm:prSet presAssocID="{B84BED7F-CB09-4DB4-9CA2-D42128AF2BC5}" presName="spacerL" presStyleCnt="0"/>
      <dgm:spPr/>
    </dgm:pt>
    <dgm:pt modelId="{F9015044-64D7-4763-BE10-715C40F76660}" type="pres">
      <dgm:prSet presAssocID="{B84BED7F-CB09-4DB4-9CA2-D42128AF2BC5}" presName="sibTrans" presStyleLbl="sibTrans2D1" presStyleIdx="0" presStyleCnt="3"/>
      <dgm:spPr/>
      <dgm:t>
        <a:bodyPr/>
        <a:lstStyle/>
        <a:p>
          <a:endParaRPr lang="en-US"/>
        </a:p>
      </dgm:t>
    </dgm:pt>
    <dgm:pt modelId="{8F08693A-A965-4B7D-9577-61CD67831D1D}" type="pres">
      <dgm:prSet presAssocID="{B84BED7F-CB09-4DB4-9CA2-D42128AF2BC5}" presName="spacerR" presStyleCnt="0"/>
      <dgm:spPr/>
    </dgm:pt>
    <dgm:pt modelId="{DF55F9D1-86AA-4382-AF0E-04C052707D27}" type="pres">
      <dgm:prSet presAssocID="{E3C491FC-A0B6-4CF9-91F8-70B0BD644A2A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D8AC05A-881C-4169-AA0F-7DB55CDA171D}" type="pres">
      <dgm:prSet presAssocID="{11CC2119-CBE3-4498-A4F6-186EC9CED9EF}" presName="spacerL" presStyleCnt="0"/>
      <dgm:spPr/>
    </dgm:pt>
    <dgm:pt modelId="{B7EA6F90-CE24-49F3-BDD7-0485BC705D92}" type="pres">
      <dgm:prSet presAssocID="{11CC2119-CBE3-4498-A4F6-186EC9CED9EF}" presName="sibTrans" presStyleLbl="sibTrans2D1" presStyleIdx="1" presStyleCnt="3"/>
      <dgm:spPr/>
      <dgm:t>
        <a:bodyPr/>
        <a:lstStyle/>
        <a:p>
          <a:endParaRPr lang="en-US"/>
        </a:p>
      </dgm:t>
    </dgm:pt>
    <dgm:pt modelId="{B1D9F899-0C9C-41A9-B6CC-41576FE32892}" type="pres">
      <dgm:prSet presAssocID="{11CC2119-CBE3-4498-A4F6-186EC9CED9EF}" presName="spacerR" presStyleCnt="0"/>
      <dgm:spPr/>
    </dgm:pt>
    <dgm:pt modelId="{DFECBBAF-156C-42FB-8FBE-8B00796195BC}" type="pres">
      <dgm:prSet presAssocID="{8F34E3F7-A033-426E-99E9-91556CFB5449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61334C-2C31-4C01-8F52-A33A44D4FAED}" type="pres">
      <dgm:prSet presAssocID="{A4F85A1D-6654-429D-B9AF-70022CBDDD36}" presName="spacerL" presStyleCnt="0"/>
      <dgm:spPr/>
    </dgm:pt>
    <dgm:pt modelId="{4EFC2FC3-3995-4CC5-AF62-01DE98C7BE49}" type="pres">
      <dgm:prSet presAssocID="{A4F85A1D-6654-429D-B9AF-70022CBDDD36}" presName="sibTrans" presStyleLbl="sibTrans2D1" presStyleIdx="2" presStyleCnt="3"/>
      <dgm:spPr/>
      <dgm:t>
        <a:bodyPr/>
        <a:lstStyle/>
        <a:p>
          <a:endParaRPr lang="en-US"/>
        </a:p>
      </dgm:t>
    </dgm:pt>
    <dgm:pt modelId="{F991BB77-0AB8-41F9-A1ED-CCD68B316B87}" type="pres">
      <dgm:prSet presAssocID="{A4F85A1D-6654-429D-B9AF-70022CBDDD36}" presName="spacerR" presStyleCnt="0"/>
      <dgm:spPr/>
    </dgm:pt>
    <dgm:pt modelId="{FA02FCB9-840D-423B-A679-0E508D4A96D1}" type="pres">
      <dgm:prSet presAssocID="{6D048BD7-2678-4700-B7B6-376E11974401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FB088F2-2801-4A69-9D95-9F2C7F0C80FE}" type="presOf" srcId="{6F95F245-9616-44A7-8CF5-C5739D12155A}" destId="{CFEDF400-5ABA-4DD0-B72E-FC3B06E1A938}" srcOrd="0" destOrd="0" presId="urn:microsoft.com/office/officeart/2005/8/layout/equation1"/>
    <dgm:cxn modelId="{D749530B-A5CB-4B54-8585-43AD0AA0C2DC}" type="presOf" srcId="{11CC2119-CBE3-4498-A4F6-186EC9CED9EF}" destId="{B7EA6F90-CE24-49F3-BDD7-0485BC705D92}" srcOrd="0" destOrd="0" presId="urn:microsoft.com/office/officeart/2005/8/layout/equation1"/>
    <dgm:cxn modelId="{727D7186-1516-4B22-A6EF-248E3D1434ED}" type="presOf" srcId="{B84BED7F-CB09-4DB4-9CA2-D42128AF2BC5}" destId="{F9015044-64D7-4763-BE10-715C40F76660}" srcOrd="0" destOrd="0" presId="urn:microsoft.com/office/officeart/2005/8/layout/equation1"/>
    <dgm:cxn modelId="{7AA56FD1-F01D-4F8C-B2F0-44DD7F8EF3A9}" srcId="{CD076784-DEBF-4D1D-9BBB-25E0583374DB}" destId="{E3C491FC-A0B6-4CF9-91F8-70B0BD644A2A}" srcOrd="1" destOrd="0" parTransId="{2ED7998F-7BF8-4548-9BDB-7DC03FE273AB}" sibTransId="{11CC2119-CBE3-4498-A4F6-186EC9CED9EF}"/>
    <dgm:cxn modelId="{7C10BC1F-B530-4457-82FA-7F1C2156DB94}" type="presOf" srcId="{6D048BD7-2678-4700-B7B6-376E11974401}" destId="{FA02FCB9-840D-423B-A679-0E508D4A96D1}" srcOrd="0" destOrd="0" presId="urn:microsoft.com/office/officeart/2005/8/layout/equation1"/>
    <dgm:cxn modelId="{B982DFDC-8BE8-441B-8C5B-F19275200E12}" type="presOf" srcId="{A4F85A1D-6654-429D-B9AF-70022CBDDD36}" destId="{4EFC2FC3-3995-4CC5-AF62-01DE98C7BE49}" srcOrd="0" destOrd="0" presId="urn:microsoft.com/office/officeart/2005/8/layout/equation1"/>
    <dgm:cxn modelId="{E2107493-F096-42BC-B77C-ABCA5CEF126C}" srcId="{CD076784-DEBF-4D1D-9BBB-25E0583374DB}" destId="{6D048BD7-2678-4700-B7B6-376E11974401}" srcOrd="3" destOrd="0" parTransId="{6230A648-9C13-4E6C-AD87-3B83B4358FE8}" sibTransId="{B8E806E8-54DC-4C25-8253-1314713545E1}"/>
    <dgm:cxn modelId="{5FE7F938-3553-44A0-88E6-226C8DC4D016}" type="presOf" srcId="{CD076784-DEBF-4D1D-9BBB-25E0583374DB}" destId="{19EC20E1-88D5-481E-A98A-7A28C6C643FC}" srcOrd="0" destOrd="0" presId="urn:microsoft.com/office/officeart/2005/8/layout/equation1"/>
    <dgm:cxn modelId="{F8634372-D8A5-4B60-979C-02E49FA94193}" srcId="{CD076784-DEBF-4D1D-9BBB-25E0583374DB}" destId="{8F34E3F7-A033-426E-99E9-91556CFB5449}" srcOrd="2" destOrd="0" parTransId="{8F16783D-B181-4FF1-B59D-9C818341AC53}" sibTransId="{A4F85A1D-6654-429D-B9AF-70022CBDDD36}"/>
    <dgm:cxn modelId="{7BED9A9D-65B6-42F1-93EC-04C5F7D25AEF}" srcId="{CD076784-DEBF-4D1D-9BBB-25E0583374DB}" destId="{6F95F245-9616-44A7-8CF5-C5739D12155A}" srcOrd="0" destOrd="0" parTransId="{A8E04223-B046-413C-9A3D-596F6024059B}" sibTransId="{B84BED7F-CB09-4DB4-9CA2-D42128AF2BC5}"/>
    <dgm:cxn modelId="{0BB79D32-E8FD-4262-BBBA-F38BF115CE65}" type="presOf" srcId="{8F34E3F7-A033-426E-99E9-91556CFB5449}" destId="{DFECBBAF-156C-42FB-8FBE-8B00796195BC}" srcOrd="0" destOrd="0" presId="urn:microsoft.com/office/officeart/2005/8/layout/equation1"/>
    <dgm:cxn modelId="{18C03BB6-199C-4A86-9485-01F7CD45A1B3}" type="presOf" srcId="{E3C491FC-A0B6-4CF9-91F8-70B0BD644A2A}" destId="{DF55F9D1-86AA-4382-AF0E-04C052707D27}" srcOrd="0" destOrd="0" presId="urn:microsoft.com/office/officeart/2005/8/layout/equation1"/>
    <dgm:cxn modelId="{3C6CD479-E3FB-4ACE-A523-D2F5B76F2E71}" type="presParOf" srcId="{19EC20E1-88D5-481E-A98A-7A28C6C643FC}" destId="{CFEDF400-5ABA-4DD0-B72E-FC3B06E1A938}" srcOrd="0" destOrd="0" presId="urn:microsoft.com/office/officeart/2005/8/layout/equation1"/>
    <dgm:cxn modelId="{E338F244-2329-4D4D-A128-7BDA60004A7E}" type="presParOf" srcId="{19EC20E1-88D5-481E-A98A-7A28C6C643FC}" destId="{3F31C19D-4FE4-4498-90F9-8B74A0201B11}" srcOrd="1" destOrd="0" presId="urn:microsoft.com/office/officeart/2005/8/layout/equation1"/>
    <dgm:cxn modelId="{4A659485-0F07-4254-82DB-2E97CDF15309}" type="presParOf" srcId="{19EC20E1-88D5-481E-A98A-7A28C6C643FC}" destId="{F9015044-64D7-4763-BE10-715C40F76660}" srcOrd="2" destOrd="0" presId="urn:microsoft.com/office/officeart/2005/8/layout/equation1"/>
    <dgm:cxn modelId="{80E3A822-3205-460E-B47B-9897CBCFE04E}" type="presParOf" srcId="{19EC20E1-88D5-481E-A98A-7A28C6C643FC}" destId="{8F08693A-A965-4B7D-9577-61CD67831D1D}" srcOrd="3" destOrd="0" presId="urn:microsoft.com/office/officeart/2005/8/layout/equation1"/>
    <dgm:cxn modelId="{11CA89C4-EEF7-4E91-81D9-3171823EDBCC}" type="presParOf" srcId="{19EC20E1-88D5-481E-A98A-7A28C6C643FC}" destId="{DF55F9D1-86AA-4382-AF0E-04C052707D27}" srcOrd="4" destOrd="0" presId="urn:microsoft.com/office/officeart/2005/8/layout/equation1"/>
    <dgm:cxn modelId="{0FABBF21-A0B3-4630-9BAA-6344881D58F2}" type="presParOf" srcId="{19EC20E1-88D5-481E-A98A-7A28C6C643FC}" destId="{8D8AC05A-881C-4169-AA0F-7DB55CDA171D}" srcOrd="5" destOrd="0" presId="urn:microsoft.com/office/officeart/2005/8/layout/equation1"/>
    <dgm:cxn modelId="{5F623278-6337-4FEA-97DE-6FA2B04F7B64}" type="presParOf" srcId="{19EC20E1-88D5-481E-A98A-7A28C6C643FC}" destId="{B7EA6F90-CE24-49F3-BDD7-0485BC705D92}" srcOrd="6" destOrd="0" presId="urn:microsoft.com/office/officeart/2005/8/layout/equation1"/>
    <dgm:cxn modelId="{8430DE8F-6C24-4F7D-8EA9-01E79B80824E}" type="presParOf" srcId="{19EC20E1-88D5-481E-A98A-7A28C6C643FC}" destId="{B1D9F899-0C9C-41A9-B6CC-41576FE32892}" srcOrd="7" destOrd="0" presId="urn:microsoft.com/office/officeart/2005/8/layout/equation1"/>
    <dgm:cxn modelId="{CCDDD7F0-FAAC-44F9-B449-980DD542279F}" type="presParOf" srcId="{19EC20E1-88D5-481E-A98A-7A28C6C643FC}" destId="{DFECBBAF-156C-42FB-8FBE-8B00796195BC}" srcOrd="8" destOrd="0" presId="urn:microsoft.com/office/officeart/2005/8/layout/equation1"/>
    <dgm:cxn modelId="{B56CDD54-CBB2-48B5-B960-425DB33218C2}" type="presParOf" srcId="{19EC20E1-88D5-481E-A98A-7A28C6C643FC}" destId="{A061334C-2C31-4C01-8F52-A33A44D4FAED}" srcOrd="9" destOrd="0" presId="urn:microsoft.com/office/officeart/2005/8/layout/equation1"/>
    <dgm:cxn modelId="{29435BE2-DBDF-455C-AEE1-124735E74E41}" type="presParOf" srcId="{19EC20E1-88D5-481E-A98A-7A28C6C643FC}" destId="{4EFC2FC3-3995-4CC5-AF62-01DE98C7BE49}" srcOrd="10" destOrd="0" presId="urn:microsoft.com/office/officeart/2005/8/layout/equation1"/>
    <dgm:cxn modelId="{73E139FF-4AF8-4906-B701-92E2420DBF52}" type="presParOf" srcId="{19EC20E1-88D5-481E-A98A-7A28C6C643FC}" destId="{F991BB77-0AB8-41F9-A1ED-CCD68B316B87}" srcOrd="11" destOrd="0" presId="urn:microsoft.com/office/officeart/2005/8/layout/equation1"/>
    <dgm:cxn modelId="{D7C3E890-4FEC-493B-9D49-36ED3349E61F}" type="presParOf" srcId="{19EC20E1-88D5-481E-A98A-7A28C6C643FC}" destId="{FA02FCB9-840D-423B-A679-0E508D4A96D1}" srcOrd="12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D225FC5-4E21-4493-AC84-C033C6E35808}" type="doc">
      <dgm:prSet loTypeId="urn:microsoft.com/office/officeart/2005/8/layout/equation1" loCatId="process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GB"/>
        </a:p>
      </dgm:t>
    </dgm:pt>
    <dgm:pt modelId="{5ECBA6E7-D449-4E6B-ACA5-D518E8A3932E}">
      <dgm:prSet phldrT="[Text]" custT="1"/>
      <dgm:spPr/>
      <dgm:t>
        <a:bodyPr/>
        <a:lstStyle/>
        <a:p>
          <a:pPr rtl="1"/>
          <a:r>
            <a:rPr lang="ar-EG" sz="2400" dirty="0" smtClean="0">
              <a:latin typeface="Arial" pitchFamily="34" charset="0"/>
              <a:cs typeface="Arial" pitchFamily="34" charset="0"/>
            </a:rPr>
            <a:t>طفل </a:t>
          </a:r>
          <a:r>
            <a:rPr lang="ar-EG" sz="2400" dirty="0" smtClean="0">
              <a:latin typeface="Arial" pitchFamily="34" charset="0"/>
              <a:cs typeface="Arial" pitchFamily="34" charset="0"/>
            </a:rPr>
            <a:t/>
          </a:r>
          <a:br>
            <a:rPr lang="ar-EG" sz="2400" dirty="0" smtClean="0">
              <a:latin typeface="Arial" pitchFamily="34" charset="0"/>
              <a:cs typeface="Arial" pitchFamily="34" charset="0"/>
            </a:rPr>
          </a:br>
          <a:r>
            <a:rPr lang="ar-EG" sz="2400" dirty="0" smtClean="0">
              <a:latin typeface="Arial" pitchFamily="34" charset="0"/>
              <a:cs typeface="Arial" pitchFamily="34" charset="0"/>
            </a:rPr>
            <a:t>معاق </a:t>
          </a:r>
          <a:r>
            <a:rPr lang="ar-EG" sz="2400" dirty="0" smtClean="0">
              <a:latin typeface="Arial" pitchFamily="34" charset="0"/>
              <a:cs typeface="Arial" pitchFamily="34" charset="0"/>
            </a:rPr>
            <a:t>1</a:t>
          </a:r>
          <a:endParaRPr lang="en-US" sz="2400" dirty="0">
            <a:latin typeface="Arial" pitchFamily="34" charset="0"/>
            <a:cs typeface="Arial" pitchFamily="34" charset="0"/>
          </a:endParaRPr>
        </a:p>
      </dgm:t>
    </dgm:pt>
    <dgm:pt modelId="{35264C9B-81CA-49EF-98E5-1B92D4152DFE}" type="parTrans" cxnId="{D3E1004A-054C-4A9B-A963-ECA7864D77A5}">
      <dgm:prSet/>
      <dgm:spPr/>
      <dgm:t>
        <a:bodyPr/>
        <a:lstStyle/>
        <a:p>
          <a:pPr rtl="1"/>
          <a:endParaRPr lang="en-US">
            <a:latin typeface="Arial" pitchFamily="34" charset="0"/>
            <a:cs typeface="Arial" pitchFamily="34" charset="0"/>
          </a:endParaRPr>
        </a:p>
      </dgm:t>
    </dgm:pt>
    <dgm:pt modelId="{7012D083-091C-4E11-8D91-8FB053A87768}" type="sibTrans" cxnId="{D3E1004A-054C-4A9B-A963-ECA7864D77A5}">
      <dgm:prSet/>
      <dgm:spPr/>
      <dgm:t>
        <a:bodyPr/>
        <a:lstStyle/>
        <a:p>
          <a:pPr rtl="1"/>
          <a:endParaRPr lang="en-US">
            <a:latin typeface="Arial" pitchFamily="34" charset="0"/>
            <a:cs typeface="Arial" pitchFamily="34" charset="0"/>
          </a:endParaRPr>
        </a:p>
      </dgm:t>
    </dgm:pt>
    <dgm:pt modelId="{02D38B0F-C8DB-4F91-849E-F2B039C7A7FA}">
      <dgm:prSet phldrT="[Text]"/>
      <dgm:spPr>
        <a:noFill/>
        <a:ln>
          <a:solidFill>
            <a:srgbClr val="FFC000"/>
          </a:solidFill>
        </a:ln>
      </dgm:spPr>
      <dgm:t>
        <a:bodyPr/>
        <a:lstStyle/>
        <a:p>
          <a:pPr rtl="1"/>
          <a:r>
            <a:rPr lang="ar-EG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خطورة منخفضة</a:t>
          </a:r>
          <a:endParaRPr lang="en-US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2094D960-6295-4B8E-B5E1-7B657CF7106F}" type="parTrans" cxnId="{FC95BF7F-5C6A-464E-8565-090A31E81329}">
      <dgm:prSet/>
      <dgm:spPr/>
      <dgm:t>
        <a:bodyPr/>
        <a:lstStyle/>
        <a:p>
          <a:pPr rtl="1"/>
          <a:endParaRPr lang="en-US">
            <a:latin typeface="Arial" pitchFamily="34" charset="0"/>
            <a:cs typeface="Arial" pitchFamily="34" charset="0"/>
          </a:endParaRPr>
        </a:p>
      </dgm:t>
    </dgm:pt>
    <dgm:pt modelId="{650AB974-1967-4CA1-8AA3-31E6EC00E0DF}" type="sibTrans" cxnId="{FC95BF7F-5C6A-464E-8565-090A31E81329}">
      <dgm:prSet/>
      <dgm:spPr/>
      <dgm:t>
        <a:bodyPr/>
        <a:lstStyle/>
        <a:p>
          <a:pPr rtl="1"/>
          <a:endParaRPr lang="en-US">
            <a:latin typeface="Arial" pitchFamily="34" charset="0"/>
            <a:cs typeface="Arial" pitchFamily="34" charset="0"/>
          </a:endParaRPr>
        </a:p>
      </dgm:t>
    </dgm:pt>
    <dgm:pt modelId="{26B04040-BEE1-4370-983E-E0D820CE2FF6}">
      <dgm:prSet custT="1"/>
      <dgm:spPr>
        <a:solidFill>
          <a:srgbClr val="00B050"/>
        </a:solidFill>
      </dgm:spPr>
      <dgm:t>
        <a:bodyPr/>
        <a:lstStyle/>
        <a:p>
          <a:pPr rtl="1"/>
          <a:r>
            <a:rPr lang="ar-EG" sz="2400" dirty="0" smtClean="0">
              <a:latin typeface="Arial" pitchFamily="34" charset="0"/>
              <a:cs typeface="Arial" pitchFamily="34" charset="0"/>
            </a:rPr>
            <a:t>يذهب إلى المدرسة</a:t>
          </a:r>
          <a:endParaRPr lang="en-GB" sz="2400" dirty="0">
            <a:latin typeface="Arial" pitchFamily="34" charset="0"/>
            <a:cs typeface="Arial" pitchFamily="34" charset="0"/>
          </a:endParaRPr>
        </a:p>
      </dgm:t>
    </dgm:pt>
    <dgm:pt modelId="{F774FB3C-DCFB-43AB-886D-EA283FF47CFA}" type="parTrans" cxnId="{05991931-6969-4E8D-9B18-9F733B1BB96B}">
      <dgm:prSet/>
      <dgm:spPr/>
      <dgm:t>
        <a:bodyPr/>
        <a:lstStyle/>
        <a:p>
          <a:pPr rtl="1"/>
          <a:endParaRPr lang="en-GB">
            <a:latin typeface="Arial" pitchFamily="34" charset="0"/>
            <a:cs typeface="Arial" pitchFamily="34" charset="0"/>
          </a:endParaRPr>
        </a:p>
      </dgm:t>
    </dgm:pt>
    <dgm:pt modelId="{09FDA682-4303-413F-B938-064A913CE20D}" type="sibTrans" cxnId="{05991931-6969-4E8D-9B18-9F733B1BB96B}">
      <dgm:prSet/>
      <dgm:spPr/>
      <dgm:t>
        <a:bodyPr/>
        <a:lstStyle/>
        <a:p>
          <a:pPr rtl="1"/>
          <a:endParaRPr lang="en-US">
            <a:latin typeface="Arial" pitchFamily="34" charset="0"/>
            <a:cs typeface="Arial" pitchFamily="34" charset="0"/>
          </a:endParaRPr>
        </a:p>
      </dgm:t>
    </dgm:pt>
    <dgm:pt modelId="{191D18EB-D335-4E27-A27D-91913DA0FB9A}">
      <dgm:prSet custT="1"/>
      <dgm:spPr>
        <a:solidFill>
          <a:srgbClr val="00B050"/>
        </a:solidFill>
      </dgm:spPr>
      <dgm:t>
        <a:bodyPr/>
        <a:lstStyle/>
        <a:p>
          <a:pPr rtl="1"/>
          <a:r>
            <a:rPr lang="ar-EG" sz="2400" dirty="0" smtClean="0">
              <a:latin typeface="Arial" pitchFamily="34" charset="0"/>
              <a:cs typeface="Arial" pitchFamily="34" charset="0"/>
            </a:rPr>
            <a:t>والدان يقدمان الرعاية</a:t>
          </a:r>
          <a:endParaRPr lang="en-GB" sz="2400" dirty="0">
            <a:latin typeface="Arial" pitchFamily="34" charset="0"/>
            <a:cs typeface="Arial" pitchFamily="34" charset="0"/>
          </a:endParaRPr>
        </a:p>
      </dgm:t>
    </dgm:pt>
    <dgm:pt modelId="{CEDD638C-621B-4E94-A71F-D19F8BBC3926}" type="parTrans" cxnId="{0670BACA-2726-47DF-B0EB-0E0597A09EE0}">
      <dgm:prSet/>
      <dgm:spPr/>
      <dgm:t>
        <a:bodyPr/>
        <a:lstStyle/>
        <a:p>
          <a:pPr rtl="1"/>
          <a:endParaRPr lang="en-GB">
            <a:latin typeface="Arial" pitchFamily="34" charset="0"/>
            <a:cs typeface="Arial" pitchFamily="34" charset="0"/>
          </a:endParaRPr>
        </a:p>
      </dgm:t>
    </dgm:pt>
    <dgm:pt modelId="{EF677012-8A83-416A-B1B6-DEC281C9AD07}" type="sibTrans" cxnId="{0670BACA-2726-47DF-B0EB-0E0597A09EE0}">
      <dgm:prSet/>
      <dgm:spPr/>
      <dgm:t>
        <a:bodyPr/>
        <a:lstStyle/>
        <a:p>
          <a:pPr rtl="1"/>
          <a:endParaRPr lang="en-US">
            <a:latin typeface="Arial" pitchFamily="34" charset="0"/>
            <a:cs typeface="Arial" pitchFamily="34" charset="0"/>
          </a:endParaRPr>
        </a:p>
      </dgm:t>
    </dgm:pt>
    <dgm:pt modelId="{C23B5EB9-878D-479C-8B69-3C24B0B8DA9F}" type="pres">
      <dgm:prSet presAssocID="{0D225FC5-4E21-4493-AC84-C033C6E35808}" presName="linearFlow" presStyleCnt="0">
        <dgm:presLayoutVars>
          <dgm:dir val="rev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84959E70-2E3D-4D14-9D6D-71BA2ED723D5}" type="pres">
      <dgm:prSet presAssocID="{5ECBA6E7-D449-4E6B-ACA5-D518E8A3932E}" presName="node" presStyleLbl="node1" presStyleIdx="0" presStyleCnt="4" custScaleX="113054" custScaleY="10928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574802-055E-4338-B919-C786BBDBF96E}" type="pres">
      <dgm:prSet presAssocID="{7012D083-091C-4E11-8D91-8FB053A87768}" presName="spacerL" presStyleCnt="0"/>
      <dgm:spPr/>
    </dgm:pt>
    <dgm:pt modelId="{39B9EBBF-36B0-4AB2-A3DB-E390E3F377E7}" type="pres">
      <dgm:prSet presAssocID="{7012D083-091C-4E11-8D91-8FB053A87768}" presName="sibTrans" presStyleLbl="sibTrans2D1" presStyleIdx="0" presStyleCnt="3"/>
      <dgm:spPr/>
      <dgm:t>
        <a:bodyPr/>
        <a:lstStyle/>
        <a:p>
          <a:endParaRPr lang="en-US"/>
        </a:p>
      </dgm:t>
    </dgm:pt>
    <dgm:pt modelId="{D80111D8-92A0-4A29-BE29-0964DA5813C6}" type="pres">
      <dgm:prSet presAssocID="{7012D083-091C-4E11-8D91-8FB053A87768}" presName="spacerR" presStyleCnt="0"/>
      <dgm:spPr/>
    </dgm:pt>
    <dgm:pt modelId="{3A4FBB74-C760-46A5-AC9B-68F1F57C9F7D}" type="pres">
      <dgm:prSet presAssocID="{02D38B0F-C8DB-4F91-849E-F2B039C7A7FA}" presName="node" presStyleLbl="node1" presStyleIdx="1" presStyleCnt="4" custLinFactX="-310975" custLinFactNeighborX="-400000" custLinFactNeighborY="-416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0272763-6790-443A-BD0B-0B6BAB1A64C6}" type="pres">
      <dgm:prSet presAssocID="{650AB974-1967-4CA1-8AA3-31E6EC00E0DF}" presName="spacerL" presStyleCnt="0"/>
      <dgm:spPr/>
    </dgm:pt>
    <dgm:pt modelId="{B9ED06F4-9147-4E65-9F79-744EB1EE8B4E}" type="pres">
      <dgm:prSet presAssocID="{650AB974-1967-4CA1-8AA3-31E6EC00E0DF}" presName="sibTrans" presStyleLbl="sibTrans2D1" presStyleIdx="1" presStyleCnt="3"/>
      <dgm:spPr/>
      <dgm:t>
        <a:bodyPr/>
        <a:lstStyle/>
        <a:p>
          <a:endParaRPr lang="en-GB"/>
        </a:p>
      </dgm:t>
    </dgm:pt>
    <dgm:pt modelId="{366CD180-80E8-4925-8392-E1512BE26677}" type="pres">
      <dgm:prSet presAssocID="{650AB974-1967-4CA1-8AA3-31E6EC00E0DF}" presName="spacerR" presStyleCnt="0"/>
      <dgm:spPr/>
    </dgm:pt>
    <dgm:pt modelId="{9CDD6787-754B-46C7-8A22-FC93ECC42D1C}" type="pres">
      <dgm:prSet presAssocID="{26B04040-BEE1-4370-983E-E0D820CE2FF6}" presName="node" presStyleLbl="node1" presStyleIdx="2" presStyleCnt="4" custLinFactX="159614" custLinFactNeighborX="200000" custLinFactNeighborY="-353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7440DAC-A9D5-49FA-A6AF-1728208E5F06}" type="pres">
      <dgm:prSet presAssocID="{09FDA682-4303-413F-B938-064A913CE20D}" presName="spacerL" presStyleCnt="0"/>
      <dgm:spPr/>
    </dgm:pt>
    <dgm:pt modelId="{6FB2FDCF-5ADE-4DE3-946D-1A6F54C9DFD6}" type="pres">
      <dgm:prSet presAssocID="{09FDA682-4303-413F-B938-064A913CE20D}" presName="sibTrans" presStyleLbl="sibTrans2D1" presStyleIdx="2" presStyleCnt="3"/>
      <dgm:spPr/>
      <dgm:t>
        <a:bodyPr/>
        <a:lstStyle/>
        <a:p>
          <a:endParaRPr lang="en-GB"/>
        </a:p>
      </dgm:t>
    </dgm:pt>
    <dgm:pt modelId="{97C2B83A-7DFB-4F15-AA83-03106040B10E}" type="pres">
      <dgm:prSet presAssocID="{09FDA682-4303-413F-B938-064A913CE20D}" presName="spacerR" presStyleCnt="0"/>
      <dgm:spPr/>
    </dgm:pt>
    <dgm:pt modelId="{74180359-EE47-47D7-A188-F35AC1096D69}" type="pres">
      <dgm:prSet presAssocID="{191D18EB-D335-4E27-A27D-91913DA0FB9A}" presName="node" presStyleLbl="node1" presStyleIdx="3" presStyleCnt="4" custLinFactX="158745" custLinFactNeighborX="200000" custLinFactNeighborY="-416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69503F2D-991E-48DE-BE2C-25B7EA07920A}" type="presOf" srcId="{26B04040-BEE1-4370-983E-E0D820CE2FF6}" destId="{9CDD6787-754B-46C7-8A22-FC93ECC42D1C}" srcOrd="0" destOrd="0" presId="urn:microsoft.com/office/officeart/2005/8/layout/equation1"/>
    <dgm:cxn modelId="{FC95BF7F-5C6A-464E-8565-090A31E81329}" srcId="{0D225FC5-4E21-4493-AC84-C033C6E35808}" destId="{02D38B0F-C8DB-4F91-849E-F2B039C7A7FA}" srcOrd="1" destOrd="0" parTransId="{2094D960-6295-4B8E-B5E1-7B657CF7106F}" sibTransId="{650AB974-1967-4CA1-8AA3-31E6EC00E0DF}"/>
    <dgm:cxn modelId="{D7FBF1D7-D020-45FD-AE6D-A2762D12A8D6}" type="presOf" srcId="{7012D083-091C-4E11-8D91-8FB053A87768}" destId="{39B9EBBF-36B0-4AB2-A3DB-E390E3F377E7}" srcOrd="0" destOrd="0" presId="urn:microsoft.com/office/officeart/2005/8/layout/equation1"/>
    <dgm:cxn modelId="{EC256463-2A1F-44FD-8E28-23AF88A92C98}" type="presOf" srcId="{5ECBA6E7-D449-4E6B-ACA5-D518E8A3932E}" destId="{84959E70-2E3D-4D14-9D6D-71BA2ED723D5}" srcOrd="0" destOrd="0" presId="urn:microsoft.com/office/officeart/2005/8/layout/equation1"/>
    <dgm:cxn modelId="{05991931-6969-4E8D-9B18-9F733B1BB96B}" srcId="{0D225FC5-4E21-4493-AC84-C033C6E35808}" destId="{26B04040-BEE1-4370-983E-E0D820CE2FF6}" srcOrd="2" destOrd="0" parTransId="{F774FB3C-DCFB-43AB-886D-EA283FF47CFA}" sibTransId="{09FDA682-4303-413F-B938-064A913CE20D}"/>
    <dgm:cxn modelId="{0670BACA-2726-47DF-B0EB-0E0597A09EE0}" srcId="{0D225FC5-4E21-4493-AC84-C033C6E35808}" destId="{191D18EB-D335-4E27-A27D-91913DA0FB9A}" srcOrd="3" destOrd="0" parTransId="{CEDD638C-621B-4E94-A71F-D19F8BBC3926}" sibTransId="{EF677012-8A83-416A-B1B6-DEC281C9AD07}"/>
    <dgm:cxn modelId="{7663863A-422A-4E94-A2F5-212B28AE56C9}" type="presOf" srcId="{02D38B0F-C8DB-4F91-849E-F2B039C7A7FA}" destId="{3A4FBB74-C760-46A5-AC9B-68F1F57C9F7D}" srcOrd="0" destOrd="0" presId="urn:microsoft.com/office/officeart/2005/8/layout/equation1"/>
    <dgm:cxn modelId="{0EC0BF81-CA29-4B48-BAC7-27055D305599}" type="presOf" srcId="{191D18EB-D335-4E27-A27D-91913DA0FB9A}" destId="{74180359-EE47-47D7-A188-F35AC1096D69}" srcOrd="0" destOrd="0" presId="urn:microsoft.com/office/officeart/2005/8/layout/equation1"/>
    <dgm:cxn modelId="{D3E1004A-054C-4A9B-A963-ECA7864D77A5}" srcId="{0D225FC5-4E21-4493-AC84-C033C6E35808}" destId="{5ECBA6E7-D449-4E6B-ACA5-D518E8A3932E}" srcOrd="0" destOrd="0" parTransId="{35264C9B-81CA-49EF-98E5-1B92D4152DFE}" sibTransId="{7012D083-091C-4E11-8D91-8FB053A87768}"/>
    <dgm:cxn modelId="{2DDC8599-5574-4ADD-9527-AD1962E51514}" type="presOf" srcId="{650AB974-1967-4CA1-8AA3-31E6EC00E0DF}" destId="{B9ED06F4-9147-4E65-9F79-744EB1EE8B4E}" srcOrd="0" destOrd="0" presId="urn:microsoft.com/office/officeart/2005/8/layout/equation1"/>
    <dgm:cxn modelId="{691F0A73-619A-4153-9D1C-2E8BA9B9F471}" type="presOf" srcId="{0D225FC5-4E21-4493-AC84-C033C6E35808}" destId="{C23B5EB9-878D-479C-8B69-3C24B0B8DA9F}" srcOrd="0" destOrd="0" presId="urn:microsoft.com/office/officeart/2005/8/layout/equation1"/>
    <dgm:cxn modelId="{F1FADC4D-63A6-40FC-9414-8997F1FF3066}" type="presOf" srcId="{09FDA682-4303-413F-B938-064A913CE20D}" destId="{6FB2FDCF-5ADE-4DE3-946D-1A6F54C9DFD6}" srcOrd="0" destOrd="0" presId="urn:microsoft.com/office/officeart/2005/8/layout/equation1"/>
    <dgm:cxn modelId="{39E94832-B8E1-469C-B413-F11162C40344}" type="presParOf" srcId="{C23B5EB9-878D-479C-8B69-3C24B0B8DA9F}" destId="{84959E70-2E3D-4D14-9D6D-71BA2ED723D5}" srcOrd="0" destOrd="0" presId="urn:microsoft.com/office/officeart/2005/8/layout/equation1"/>
    <dgm:cxn modelId="{5B0C5411-1634-4B70-A693-11E86E8194D0}" type="presParOf" srcId="{C23B5EB9-878D-479C-8B69-3C24B0B8DA9F}" destId="{BE574802-055E-4338-B919-C786BBDBF96E}" srcOrd="1" destOrd="0" presId="urn:microsoft.com/office/officeart/2005/8/layout/equation1"/>
    <dgm:cxn modelId="{6AB8C937-99F4-42A8-8D92-91EC9ED99795}" type="presParOf" srcId="{C23B5EB9-878D-479C-8B69-3C24B0B8DA9F}" destId="{39B9EBBF-36B0-4AB2-A3DB-E390E3F377E7}" srcOrd="2" destOrd="0" presId="urn:microsoft.com/office/officeart/2005/8/layout/equation1"/>
    <dgm:cxn modelId="{93FA1CE9-4BC6-4E12-BBBE-0C605F05F968}" type="presParOf" srcId="{C23B5EB9-878D-479C-8B69-3C24B0B8DA9F}" destId="{D80111D8-92A0-4A29-BE29-0964DA5813C6}" srcOrd="3" destOrd="0" presId="urn:microsoft.com/office/officeart/2005/8/layout/equation1"/>
    <dgm:cxn modelId="{12CA0884-C34A-46E1-96D2-18AF5B18D096}" type="presParOf" srcId="{C23B5EB9-878D-479C-8B69-3C24B0B8DA9F}" destId="{3A4FBB74-C760-46A5-AC9B-68F1F57C9F7D}" srcOrd="4" destOrd="0" presId="urn:microsoft.com/office/officeart/2005/8/layout/equation1"/>
    <dgm:cxn modelId="{316C9271-8930-4078-8EE2-193CF12A2CB0}" type="presParOf" srcId="{C23B5EB9-878D-479C-8B69-3C24B0B8DA9F}" destId="{60272763-6790-443A-BD0B-0B6BAB1A64C6}" srcOrd="5" destOrd="0" presId="urn:microsoft.com/office/officeart/2005/8/layout/equation1"/>
    <dgm:cxn modelId="{F94DAF02-2C17-45D1-9DDC-1D50879E846C}" type="presParOf" srcId="{C23B5EB9-878D-479C-8B69-3C24B0B8DA9F}" destId="{B9ED06F4-9147-4E65-9F79-744EB1EE8B4E}" srcOrd="6" destOrd="0" presId="urn:microsoft.com/office/officeart/2005/8/layout/equation1"/>
    <dgm:cxn modelId="{F1E8AE26-DCFB-4F97-8748-35EB9292693D}" type="presParOf" srcId="{C23B5EB9-878D-479C-8B69-3C24B0B8DA9F}" destId="{366CD180-80E8-4925-8392-E1512BE26677}" srcOrd="7" destOrd="0" presId="urn:microsoft.com/office/officeart/2005/8/layout/equation1"/>
    <dgm:cxn modelId="{A98E096F-8A46-4B60-B9EB-FE631B1CD1C1}" type="presParOf" srcId="{C23B5EB9-878D-479C-8B69-3C24B0B8DA9F}" destId="{9CDD6787-754B-46C7-8A22-FC93ECC42D1C}" srcOrd="8" destOrd="0" presId="urn:microsoft.com/office/officeart/2005/8/layout/equation1"/>
    <dgm:cxn modelId="{EAC384A6-AAF8-4174-ACDE-BF9924F211E4}" type="presParOf" srcId="{C23B5EB9-878D-479C-8B69-3C24B0B8DA9F}" destId="{F7440DAC-A9D5-49FA-A6AF-1728208E5F06}" srcOrd="9" destOrd="0" presId="urn:microsoft.com/office/officeart/2005/8/layout/equation1"/>
    <dgm:cxn modelId="{1B1A99CB-CACC-4560-A6A1-20FADA91959D}" type="presParOf" srcId="{C23B5EB9-878D-479C-8B69-3C24B0B8DA9F}" destId="{6FB2FDCF-5ADE-4DE3-946D-1A6F54C9DFD6}" srcOrd="10" destOrd="0" presId="urn:microsoft.com/office/officeart/2005/8/layout/equation1"/>
    <dgm:cxn modelId="{AE1F780C-D33B-40EC-B8A5-1F330E384B8D}" type="presParOf" srcId="{C23B5EB9-878D-479C-8B69-3C24B0B8DA9F}" destId="{97C2B83A-7DFB-4F15-AA83-03106040B10E}" srcOrd="11" destOrd="0" presId="urn:microsoft.com/office/officeart/2005/8/layout/equation1"/>
    <dgm:cxn modelId="{7D442964-7195-4997-9B34-D25F9AE33680}" type="presParOf" srcId="{C23B5EB9-878D-479C-8B69-3C24B0B8DA9F}" destId="{74180359-EE47-47D7-A188-F35AC1096D69}" srcOrd="12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EDF400-5ABA-4DD0-B72E-FC3B06E1A938}">
      <dsp:nvSpPr>
        <dsp:cNvPr id="0" name=""/>
        <dsp:cNvSpPr/>
      </dsp:nvSpPr>
      <dsp:spPr>
        <a:xfrm>
          <a:off x="7461571" y="1050725"/>
          <a:ext cx="1426468" cy="1426468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2400" kern="1200" dirty="0" smtClean="0">
              <a:latin typeface="Arial" pitchFamily="34" charset="0"/>
              <a:cs typeface="Arial" pitchFamily="34" charset="0"/>
            </a:rPr>
            <a:t>طفل معاق 2</a:t>
          </a:r>
          <a:endParaRPr lang="en-US" sz="2400" kern="1200" dirty="0">
            <a:latin typeface="Arial" pitchFamily="34" charset="0"/>
            <a:cs typeface="Arial" pitchFamily="34" charset="0"/>
          </a:endParaRPr>
        </a:p>
      </dsp:txBody>
      <dsp:txXfrm>
        <a:off x="7670472" y="1259626"/>
        <a:ext cx="1008666" cy="1008666"/>
      </dsp:txXfrm>
    </dsp:sp>
    <dsp:sp modelId="{F9015044-64D7-4763-BE10-715C40F76660}">
      <dsp:nvSpPr>
        <dsp:cNvPr id="0" name=""/>
        <dsp:cNvSpPr/>
      </dsp:nvSpPr>
      <dsp:spPr>
        <a:xfrm>
          <a:off x="6518390" y="1350284"/>
          <a:ext cx="827351" cy="827351"/>
        </a:xfrm>
        <a:prstGeom prst="mathPlus">
          <a:avLst/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>
            <a:latin typeface="Arial" pitchFamily="34" charset="0"/>
            <a:cs typeface="Arial" pitchFamily="34" charset="0"/>
          </a:endParaRPr>
        </a:p>
      </dsp:txBody>
      <dsp:txXfrm>
        <a:off x="6628055" y="1666663"/>
        <a:ext cx="608021" cy="194593"/>
      </dsp:txXfrm>
    </dsp:sp>
    <dsp:sp modelId="{DF55F9D1-86AA-4382-AF0E-04C052707D27}">
      <dsp:nvSpPr>
        <dsp:cNvPr id="0" name=""/>
        <dsp:cNvSpPr/>
      </dsp:nvSpPr>
      <dsp:spPr>
        <a:xfrm>
          <a:off x="4976092" y="1050725"/>
          <a:ext cx="1426468" cy="1426468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2400" kern="1200" dirty="0" smtClean="0">
              <a:latin typeface="Arial" pitchFamily="34" charset="0"/>
              <a:cs typeface="Arial" pitchFamily="34" charset="0"/>
            </a:rPr>
            <a:t>عامل جنسي</a:t>
          </a:r>
          <a:endParaRPr lang="en-US" sz="2400" kern="1200" dirty="0">
            <a:latin typeface="Arial" pitchFamily="34" charset="0"/>
            <a:cs typeface="Arial" pitchFamily="34" charset="0"/>
          </a:endParaRPr>
        </a:p>
      </dsp:txBody>
      <dsp:txXfrm>
        <a:off x="5184993" y="1259626"/>
        <a:ext cx="1008666" cy="1008666"/>
      </dsp:txXfrm>
    </dsp:sp>
    <dsp:sp modelId="{B7EA6F90-CE24-49F3-BDD7-0485BC705D92}">
      <dsp:nvSpPr>
        <dsp:cNvPr id="0" name=""/>
        <dsp:cNvSpPr/>
      </dsp:nvSpPr>
      <dsp:spPr>
        <a:xfrm>
          <a:off x="4032911" y="1350284"/>
          <a:ext cx="827351" cy="827351"/>
        </a:xfrm>
        <a:prstGeom prst="mathPlus">
          <a:avLst/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>
            <a:latin typeface="Arial" pitchFamily="34" charset="0"/>
            <a:cs typeface="Arial" pitchFamily="34" charset="0"/>
          </a:endParaRPr>
        </a:p>
      </dsp:txBody>
      <dsp:txXfrm>
        <a:off x="4142576" y="1666663"/>
        <a:ext cx="608021" cy="194593"/>
      </dsp:txXfrm>
    </dsp:sp>
    <dsp:sp modelId="{DFECBBAF-156C-42FB-8FBE-8B00796195BC}">
      <dsp:nvSpPr>
        <dsp:cNvPr id="0" name=""/>
        <dsp:cNvSpPr/>
      </dsp:nvSpPr>
      <dsp:spPr>
        <a:xfrm>
          <a:off x="2490613" y="1050725"/>
          <a:ext cx="1426468" cy="1426468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2400" kern="1200" smtClean="0">
              <a:latin typeface="Arial" pitchFamily="34" charset="0"/>
              <a:cs typeface="Arial" pitchFamily="34" charset="0"/>
            </a:rPr>
            <a:t>منفصل</a:t>
          </a:r>
          <a:endParaRPr lang="en-US" sz="2000" kern="1200" dirty="0">
            <a:latin typeface="Arial" pitchFamily="34" charset="0"/>
            <a:cs typeface="Arial" pitchFamily="34" charset="0"/>
          </a:endParaRPr>
        </a:p>
      </dsp:txBody>
      <dsp:txXfrm>
        <a:off x="2699514" y="1259626"/>
        <a:ext cx="1008666" cy="1008666"/>
      </dsp:txXfrm>
    </dsp:sp>
    <dsp:sp modelId="{4EFC2FC3-3995-4CC5-AF62-01DE98C7BE49}">
      <dsp:nvSpPr>
        <dsp:cNvPr id="0" name=""/>
        <dsp:cNvSpPr/>
      </dsp:nvSpPr>
      <dsp:spPr>
        <a:xfrm>
          <a:off x="1547432" y="1350284"/>
          <a:ext cx="827351" cy="827351"/>
        </a:xfrm>
        <a:prstGeom prst="mathEqual">
          <a:avLst/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446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700" kern="1200">
            <a:latin typeface="Arial" pitchFamily="34" charset="0"/>
            <a:cs typeface="Arial" pitchFamily="34" charset="0"/>
          </a:endParaRPr>
        </a:p>
      </dsp:txBody>
      <dsp:txXfrm>
        <a:off x="1657097" y="1520718"/>
        <a:ext cx="608021" cy="486483"/>
      </dsp:txXfrm>
    </dsp:sp>
    <dsp:sp modelId="{FA02FCB9-840D-423B-A679-0E508D4A96D1}">
      <dsp:nvSpPr>
        <dsp:cNvPr id="0" name=""/>
        <dsp:cNvSpPr/>
      </dsp:nvSpPr>
      <dsp:spPr>
        <a:xfrm>
          <a:off x="5134" y="1050725"/>
          <a:ext cx="1426468" cy="1426468"/>
        </a:xfrm>
        <a:prstGeom prst="ellipse">
          <a:avLst/>
        </a:prstGeom>
        <a:noFill/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31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خطورة مرتفعة</a:t>
          </a:r>
          <a:endParaRPr lang="en-US" sz="3100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214035" y="1259626"/>
        <a:ext cx="1008666" cy="100866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959E70-2E3D-4D14-9D6D-71BA2ED723D5}">
      <dsp:nvSpPr>
        <dsp:cNvPr id="0" name=""/>
        <dsp:cNvSpPr/>
      </dsp:nvSpPr>
      <dsp:spPr>
        <a:xfrm>
          <a:off x="7310079" y="432044"/>
          <a:ext cx="1580646" cy="152795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2400" kern="1200" dirty="0" smtClean="0">
              <a:latin typeface="Arial" pitchFamily="34" charset="0"/>
              <a:cs typeface="Arial" pitchFamily="34" charset="0"/>
            </a:rPr>
            <a:t>طفل </a:t>
          </a:r>
          <a:r>
            <a:rPr lang="ar-EG" sz="2400" kern="1200" dirty="0" smtClean="0">
              <a:latin typeface="Arial" pitchFamily="34" charset="0"/>
              <a:cs typeface="Arial" pitchFamily="34" charset="0"/>
            </a:rPr>
            <a:t/>
          </a:r>
          <a:br>
            <a:rPr lang="ar-EG" sz="2400" kern="1200" dirty="0" smtClean="0">
              <a:latin typeface="Arial" pitchFamily="34" charset="0"/>
              <a:cs typeface="Arial" pitchFamily="34" charset="0"/>
            </a:rPr>
          </a:br>
          <a:r>
            <a:rPr lang="ar-EG" sz="2400" kern="1200" dirty="0" smtClean="0">
              <a:latin typeface="Arial" pitchFamily="34" charset="0"/>
              <a:cs typeface="Arial" pitchFamily="34" charset="0"/>
            </a:rPr>
            <a:t>معاق </a:t>
          </a:r>
          <a:r>
            <a:rPr lang="ar-EG" sz="2400" kern="1200" dirty="0" smtClean="0">
              <a:latin typeface="Arial" pitchFamily="34" charset="0"/>
              <a:cs typeface="Arial" pitchFamily="34" charset="0"/>
            </a:rPr>
            <a:t>1</a:t>
          </a:r>
          <a:endParaRPr lang="en-US" sz="2400" kern="1200" dirty="0">
            <a:latin typeface="Arial" pitchFamily="34" charset="0"/>
            <a:cs typeface="Arial" pitchFamily="34" charset="0"/>
          </a:endParaRPr>
        </a:p>
      </dsp:txBody>
      <dsp:txXfrm>
        <a:off x="7541559" y="655807"/>
        <a:ext cx="1117686" cy="1080424"/>
      </dsp:txXfrm>
    </dsp:sp>
    <dsp:sp modelId="{39B9EBBF-36B0-4AB2-A3DB-E390E3F377E7}">
      <dsp:nvSpPr>
        <dsp:cNvPr id="0" name=""/>
        <dsp:cNvSpPr/>
      </dsp:nvSpPr>
      <dsp:spPr>
        <a:xfrm>
          <a:off x="6385633" y="790561"/>
          <a:ext cx="810917" cy="810917"/>
        </a:xfrm>
        <a:prstGeom prst="mathPlus">
          <a:avLst/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>
            <a:latin typeface="Arial" pitchFamily="34" charset="0"/>
            <a:cs typeface="Arial" pitchFamily="34" charset="0"/>
          </a:endParaRPr>
        </a:p>
      </dsp:txBody>
      <dsp:txXfrm>
        <a:off x="6493120" y="1100656"/>
        <a:ext cx="595943" cy="190727"/>
      </dsp:txXfrm>
    </dsp:sp>
    <dsp:sp modelId="{3A4FBB74-C760-46A5-AC9B-68F1F57C9F7D}">
      <dsp:nvSpPr>
        <dsp:cNvPr id="0" name=""/>
        <dsp:cNvSpPr/>
      </dsp:nvSpPr>
      <dsp:spPr>
        <a:xfrm>
          <a:off x="72009" y="438720"/>
          <a:ext cx="1398134" cy="1398134"/>
        </a:xfrm>
        <a:prstGeom prst="ellipse">
          <a:avLst/>
        </a:prstGeom>
        <a:noFill/>
        <a:ln w="25400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27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خطورة منخفضة</a:t>
          </a:r>
          <a:endParaRPr lang="en-US" sz="2700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276761" y="643472"/>
        <a:ext cx="988630" cy="988630"/>
      </dsp:txXfrm>
    </dsp:sp>
    <dsp:sp modelId="{B9ED06F4-9147-4E65-9F79-744EB1EE8B4E}">
      <dsp:nvSpPr>
        <dsp:cNvPr id="0" name=""/>
        <dsp:cNvSpPr/>
      </dsp:nvSpPr>
      <dsp:spPr>
        <a:xfrm>
          <a:off x="3949524" y="790561"/>
          <a:ext cx="810917" cy="810917"/>
        </a:xfrm>
        <a:prstGeom prst="mathPlus">
          <a:avLst/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>
            <a:latin typeface="Arial" pitchFamily="34" charset="0"/>
            <a:cs typeface="Arial" pitchFamily="34" charset="0"/>
          </a:endParaRPr>
        </a:p>
      </dsp:txBody>
      <dsp:txXfrm>
        <a:off x="4057011" y="1100656"/>
        <a:ext cx="595943" cy="190727"/>
      </dsp:txXfrm>
    </dsp:sp>
    <dsp:sp modelId="{9CDD6787-754B-46C7-8A22-FC93ECC42D1C}">
      <dsp:nvSpPr>
        <dsp:cNvPr id="0" name=""/>
        <dsp:cNvSpPr/>
      </dsp:nvSpPr>
      <dsp:spPr>
        <a:xfrm>
          <a:off x="4896537" y="447486"/>
          <a:ext cx="1398134" cy="1398134"/>
        </a:xfrm>
        <a:prstGeom prst="ellipse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2400" kern="1200" dirty="0" smtClean="0">
              <a:latin typeface="Arial" pitchFamily="34" charset="0"/>
              <a:cs typeface="Arial" pitchFamily="34" charset="0"/>
            </a:rPr>
            <a:t>يذهب إلى المدرسة</a:t>
          </a:r>
          <a:endParaRPr lang="en-GB" sz="2400" kern="1200" dirty="0">
            <a:latin typeface="Arial" pitchFamily="34" charset="0"/>
            <a:cs typeface="Arial" pitchFamily="34" charset="0"/>
          </a:endParaRPr>
        </a:p>
      </dsp:txBody>
      <dsp:txXfrm>
        <a:off x="5101289" y="652238"/>
        <a:ext cx="988630" cy="988630"/>
      </dsp:txXfrm>
    </dsp:sp>
    <dsp:sp modelId="{6FB2FDCF-5ADE-4DE3-946D-1A6F54C9DFD6}">
      <dsp:nvSpPr>
        <dsp:cNvPr id="0" name=""/>
        <dsp:cNvSpPr/>
      </dsp:nvSpPr>
      <dsp:spPr>
        <a:xfrm>
          <a:off x="1513416" y="790561"/>
          <a:ext cx="810917" cy="810917"/>
        </a:xfrm>
        <a:prstGeom prst="mathEqual">
          <a:avLst/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600" kern="1200">
            <a:latin typeface="Arial" pitchFamily="34" charset="0"/>
            <a:cs typeface="Arial" pitchFamily="34" charset="0"/>
          </a:endParaRPr>
        </a:p>
      </dsp:txBody>
      <dsp:txXfrm>
        <a:off x="1620903" y="957610"/>
        <a:ext cx="595943" cy="476819"/>
      </dsp:txXfrm>
    </dsp:sp>
    <dsp:sp modelId="{74180359-EE47-47D7-A188-F35AC1096D69}">
      <dsp:nvSpPr>
        <dsp:cNvPr id="0" name=""/>
        <dsp:cNvSpPr/>
      </dsp:nvSpPr>
      <dsp:spPr>
        <a:xfrm>
          <a:off x="2448278" y="438720"/>
          <a:ext cx="1398134" cy="1398134"/>
        </a:xfrm>
        <a:prstGeom prst="ellipse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2400" kern="1200" dirty="0" smtClean="0">
              <a:latin typeface="Arial" pitchFamily="34" charset="0"/>
              <a:cs typeface="Arial" pitchFamily="34" charset="0"/>
            </a:rPr>
            <a:t>والدان يقدمان الرعاية</a:t>
          </a:r>
          <a:endParaRPr lang="en-GB" sz="2400" kern="1200" dirty="0">
            <a:latin typeface="Arial" pitchFamily="34" charset="0"/>
            <a:cs typeface="Arial" pitchFamily="34" charset="0"/>
          </a:endParaRPr>
        </a:p>
      </dsp:txBody>
      <dsp:txXfrm>
        <a:off x="2653030" y="643472"/>
        <a:ext cx="988630" cy="9886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24705F12-6BAA-4356-8FF8-8DFF3B7CF0DB}" type="datetimeFigureOut">
              <a:rPr lang="en-GB"/>
              <a:pPr>
                <a:defRPr/>
              </a:pPr>
              <a:t>06/01/2015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55414F29-FC36-454E-9428-62CA555F423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94872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smtClean="0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l" rtl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rtl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rtl="1" fontAlgn="base">
              <a:spcBef>
                <a:spcPct val="0"/>
              </a:spcBef>
              <a:spcAft>
                <a:spcPct val="0"/>
              </a:spcAft>
              <a:buSzPct val="100000"/>
            </a:pPr>
            <a:fld id="{6EAF12E5-8A54-40A2-B53A-FCF4E3D6B390}" type="slidenum">
              <a:rPr lang="en-US">
                <a:solidFill>
                  <a:srgbClr val="000000"/>
                </a:solidFill>
                <a:cs typeface="Calibri" pitchFamily="34" charset="0"/>
                <a:sym typeface="Calibri" pitchFamily="34" charset="0"/>
              </a:rPr>
              <a:pPr rtl="1" fontAlgn="base">
                <a:spcBef>
                  <a:spcPct val="0"/>
                </a:spcBef>
                <a:spcAft>
                  <a:spcPct val="0"/>
                </a:spcAft>
                <a:buSzPct val="100000"/>
              </a:pPr>
              <a:t>3</a:t>
            </a:fld>
            <a:endParaRPr lang="en-US">
              <a:solidFill>
                <a:srgbClr val="000000"/>
              </a:solidFill>
              <a:cs typeface="Calibri" pitchFamily="34" charset="0"/>
              <a:sym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altLang="en-US" smtClean="0">
              <a:ea typeface="MS PGothic" pitchFamily="34" charset="-128"/>
            </a:endParaRPr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l" rtl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rtl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rtl="1" fontAlgn="base">
              <a:spcBef>
                <a:spcPct val="0"/>
              </a:spcBef>
              <a:spcAft>
                <a:spcPct val="0"/>
              </a:spcAft>
              <a:buSzPct val="100000"/>
            </a:pPr>
            <a:fld id="{A18CC5DA-272E-49A2-8DAB-78DCC78486DE}" type="slidenum">
              <a:rPr lang="en-US">
                <a:solidFill>
                  <a:srgbClr val="000000"/>
                </a:solidFill>
                <a:latin typeface="Arial" pitchFamily="34" charset="0"/>
                <a:ea typeface="MS PGothic" pitchFamily="34" charset="-128"/>
                <a:sym typeface="Calibri" pitchFamily="34" charset="0"/>
              </a:rPr>
              <a:pPr rtl="1" fontAlgn="base">
                <a:spcBef>
                  <a:spcPct val="0"/>
                </a:spcBef>
                <a:spcAft>
                  <a:spcPct val="0"/>
                </a:spcAft>
                <a:buSzPct val="100000"/>
              </a:pPr>
              <a:t>14</a:t>
            </a:fld>
            <a:endParaRPr lang="en-US">
              <a:solidFill>
                <a:srgbClr val="000000"/>
              </a:solidFill>
              <a:latin typeface="Arial" pitchFamily="34" charset="0"/>
              <a:ea typeface="MS PGothic" pitchFamily="34" charset="-128"/>
              <a:sym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altLang="en-US" b="1" smtClean="0">
              <a:ea typeface="MS PGothic" pitchFamily="34" charset="-128"/>
            </a:endParaRPr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l" rtl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rtl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rtl="1" fontAlgn="base">
              <a:spcBef>
                <a:spcPct val="0"/>
              </a:spcBef>
              <a:spcAft>
                <a:spcPct val="0"/>
              </a:spcAft>
              <a:buSzPct val="100000"/>
            </a:pPr>
            <a:fld id="{37E85E65-8185-4C77-9BC0-149BB96D58E3}" type="slidenum">
              <a:rPr lang="en-US">
                <a:solidFill>
                  <a:srgbClr val="000000"/>
                </a:solidFill>
                <a:latin typeface="Arial" pitchFamily="34" charset="0"/>
                <a:ea typeface="MS PGothic" pitchFamily="34" charset="-128"/>
                <a:sym typeface="Calibri" pitchFamily="34" charset="0"/>
              </a:rPr>
              <a:pPr rtl="1" fontAlgn="base">
                <a:spcBef>
                  <a:spcPct val="0"/>
                </a:spcBef>
                <a:spcAft>
                  <a:spcPct val="0"/>
                </a:spcAft>
                <a:buSzPct val="100000"/>
              </a:pPr>
              <a:t>46</a:t>
            </a:fld>
            <a:endParaRPr lang="en-US">
              <a:solidFill>
                <a:srgbClr val="000000"/>
              </a:solidFill>
              <a:latin typeface="Arial" pitchFamily="34" charset="0"/>
              <a:ea typeface="MS PGothic" pitchFamily="34" charset="-128"/>
              <a:sym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r" rtl="1">
              <a:spcBef>
                <a:spcPct val="0"/>
              </a:spcBef>
            </a:pPr>
            <a:r>
              <a:rPr lang="ar-EG" b="1" noProof="0" smtClean="0">
                <a:solidFill>
                  <a:srgbClr val="000000"/>
                </a:solidFill>
                <a:ea typeface="MS PGothic" pitchFamily="34" charset="-128"/>
                <a:sym typeface="Calibri" pitchFamily="34" charset="0"/>
              </a:rPr>
              <a:t>أسئلة نموذجية: </a:t>
            </a:r>
          </a:p>
          <a:p>
            <a:pPr algn="r" rtl="1">
              <a:spcBef>
                <a:spcPct val="0"/>
              </a:spcBef>
            </a:pPr>
            <a:endParaRPr lang="ar-EG" b="1" noProof="0" smtClean="0">
              <a:solidFill>
                <a:srgbClr val="000000"/>
              </a:solidFill>
              <a:ea typeface="MS PGothic" pitchFamily="34" charset="-128"/>
              <a:sym typeface="Calibri" pitchFamily="34" charset="0"/>
            </a:endParaRPr>
          </a:p>
          <a:p>
            <a:pPr algn="r" rtl="1">
              <a:spcBef>
                <a:spcPct val="0"/>
              </a:spcBef>
            </a:pPr>
            <a:r>
              <a:rPr lang="ar-EG" b="1" noProof="0" smtClean="0">
                <a:solidFill>
                  <a:srgbClr val="000000"/>
                </a:solidFill>
                <a:ea typeface="MS PGothic" pitchFamily="34" charset="-128"/>
                <a:sym typeface="Calibri" pitchFamily="34" charset="0"/>
              </a:rPr>
              <a:t>السلامة الشخصية في المنزل: “</a:t>
            </a:r>
            <a:r>
              <a:rPr lang="ar-EG" noProof="0" smtClean="0">
                <a:solidFill>
                  <a:srgbClr val="000000"/>
                </a:solidFill>
                <a:ea typeface="MS PGothic" pitchFamily="34" charset="-128"/>
                <a:sym typeface="Calibri" pitchFamily="34" charset="0"/>
              </a:rPr>
              <a:t>"هل يروعك أي أحد بالمنزل؟"، "هل يراودك شعور بأنك ستتعرض للأذى عند وجودك بالمنزل؟"، "هل يقوم الشخص الذي يؤذيك بزيارة منزلك؟"</a:t>
            </a:r>
          </a:p>
          <a:p>
            <a:pPr algn="r" rtl="1">
              <a:spcBef>
                <a:spcPct val="0"/>
              </a:spcBef>
            </a:pPr>
            <a:endParaRPr lang="ar-EG" noProof="0" smtClean="0">
              <a:solidFill>
                <a:srgbClr val="000000"/>
              </a:solidFill>
              <a:ea typeface="MS PGothic" pitchFamily="34" charset="-128"/>
              <a:sym typeface="Calibri" pitchFamily="34" charset="0"/>
            </a:endParaRPr>
          </a:p>
          <a:p>
            <a:pPr algn="r" rtl="1">
              <a:spcBef>
                <a:spcPct val="0"/>
              </a:spcBef>
            </a:pPr>
            <a:r>
              <a:rPr lang="ar-EG" b="1" noProof="0" smtClean="0">
                <a:solidFill>
                  <a:srgbClr val="000000"/>
                </a:solidFill>
                <a:ea typeface="MS PGothic" pitchFamily="34" charset="-128"/>
                <a:sym typeface="Calibri" pitchFamily="34" charset="0"/>
              </a:rPr>
              <a:t>السلامة الشخصية في البيئة المجتمعية: </a:t>
            </a:r>
            <a:r>
              <a:rPr lang="ar-EG" noProof="0" smtClean="0">
                <a:solidFill>
                  <a:srgbClr val="000000"/>
                </a:solidFill>
                <a:ea typeface="MS PGothic" pitchFamily="34" charset="-128"/>
                <a:sym typeface="Calibri" pitchFamily="34" charset="0"/>
              </a:rPr>
              <a:t>"هل تخاف من شيء ما أو شخص ما عند ذهابك إلى المدرسة؟"، "هل سبق أن شعرت بالخوف خارج المنزل...إذا كان الأمر كذلك، فأين كان ذلك؟"</a:t>
            </a:r>
          </a:p>
          <a:p>
            <a:pPr algn="r" rtl="1">
              <a:spcBef>
                <a:spcPct val="0"/>
              </a:spcBef>
            </a:pPr>
            <a:endParaRPr lang="ar-EG" noProof="0" smtClean="0">
              <a:solidFill>
                <a:srgbClr val="000000"/>
              </a:solidFill>
              <a:ea typeface="MS PGothic" pitchFamily="34" charset="-128"/>
              <a:sym typeface="Calibri" pitchFamily="34" charset="0"/>
            </a:endParaRPr>
          </a:p>
          <a:p>
            <a:pPr algn="r" rtl="1">
              <a:spcBef>
                <a:spcPct val="0"/>
              </a:spcBef>
            </a:pPr>
            <a:r>
              <a:rPr lang="ar-EG" b="1" noProof="0" smtClean="0">
                <a:solidFill>
                  <a:srgbClr val="000000"/>
                </a:solidFill>
                <a:ea typeface="MS PGothic" pitchFamily="34" charset="-128"/>
                <a:sym typeface="Calibri" pitchFamily="34" charset="0"/>
              </a:rPr>
              <a:t>الاحتياجات المحددة للدعم والسلامة: </a:t>
            </a:r>
            <a:r>
              <a:rPr lang="ar-EG" noProof="0" smtClean="0">
                <a:solidFill>
                  <a:srgbClr val="000000"/>
                </a:solidFill>
                <a:ea typeface="MS PGothic" pitchFamily="34" charset="-128"/>
                <a:sym typeface="Calibri" pitchFamily="34" charset="0"/>
              </a:rPr>
              <a:t>"من الأشخاص الذين تشعر معهم بالأمان؟"، "مع من تتحدث عندما يكون لديك مشكلة؟". "بمن تثق داخل المنزل؟"</a:t>
            </a:r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l" rtl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rtl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rtl="1" fontAlgn="base">
              <a:spcBef>
                <a:spcPct val="0"/>
              </a:spcBef>
              <a:spcAft>
                <a:spcPct val="0"/>
              </a:spcAft>
              <a:buSzPct val="100000"/>
            </a:pPr>
            <a:fld id="{81B0460D-6788-472E-BC08-D7651CC2884B}" type="slidenum">
              <a:rPr lang="en-US">
                <a:solidFill>
                  <a:srgbClr val="000000"/>
                </a:solidFill>
                <a:latin typeface="Arial" pitchFamily="34" charset="0"/>
                <a:ea typeface="MS PGothic" pitchFamily="34" charset="-128"/>
                <a:sym typeface="Calibri" pitchFamily="34" charset="0"/>
              </a:rPr>
              <a:pPr rtl="1" fontAlgn="base">
                <a:spcBef>
                  <a:spcPct val="0"/>
                </a:spcBef>
                <a:spcAft>
                  <a:spcPct val="0"/>
                </a:spcAft>
                <a:buSzPct val="100000"/>
              </a:pPr>
              <a:t>47</a:t>
            </a:fld>
            <a:endParaRPr lang="en-US">
              <a:solidFill>
                <a:srgbClr val="000000"/>
              </a:solidFill>
              <a:latin typeface="Arial" pitchFamily="34" charset="0"/>
              <a:ea typeface="MS PGothic" pitchFamily="34" charset="-128"/>
              <a:sym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514003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49839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84888" y="836613"/>
            <a:ext cx="1943100" cy="52562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0825" y="836613"/>
            <a:ext cx="5681663" cy="52562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04153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71215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649570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700213"/>
            <a:ext cx="3811588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14813" y="1700213"/>
            <a:ext cx="3813175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74776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79209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11001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867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41529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1327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43608" y="836613"/>
            <a:ext cx="7777163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EG" noProof="0" dirty="0" smtClean="0"/>
              <a:t>Click to edit Master title style</a:t>
            </a:r>
            <a:endParaRPr lang="ar-EG" noProof="0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43608" y="1700213"/>
            <a:ext cx="7777163" cy="439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EG" noProof="0" smtClean="0"/>
              <a:t>Click to edit Master text styles</a:t>
            </a:r>
          </a:p>
          <a:p>
            <a:pPr lvl="1"/>
            <a:r>
              <a:rPr lang="ar-EG" noProof="0" smtClean="0"/>
              <a:t>Second level</a:t>
            </a:r>
          </a:p>
          <a:p>
            <a:pPr lvl="2"/>
            <a:r>
              <a:rPr lang="ar-EG" noProof="0" smtClean="0"/>
              <a:t>Third level</a:t>
            </a:r>
          </a:p>
          <a:p>
            <a:pPr lvl="3"/>
            <a:r>
              <a:rPr lang="ar-EG" noProof="0" smtClean="0"/>
              <a:t>Fourth level</a:t>
            </a:r>
          </a:p>
          <a:p>
            <a:pPr lvl="4"/>
            <a:r>
              <a:rPr lang="ar-EG" noProof="0" smtClean="0"/>
              <a:t>Fifth level</a:t>
            </a:r>
            <a:endParaRPr lang="ar-EG" noProof="0"/>
          </a:p>
        </p:txBody>
      </p:sp>
      <p:sp>
        <p:nvSpPr>
          <p:cNvPr id="1028" name="Rectangle 7"/>
          <p:cNvSpPr>
            <a:spLocks noChangeArrowheads="1"/>
          </p:cNvSpPr>
          <p:nvPr userDrawn="1"/>
        </p:nvSpPr>
        <p:spPr bwMode="auto">
          <a:xfrm flipH="1">
            <a:off x="1488901" y="333375"/>
            <a:ext cx="7667625" cy="358775"/>
          </a:xfrm>
          <a:prstGeom prst="rect">
            <a:avLst/>
          </a:prstGeom>
          <a:gradFill rotWithShape="1">
            <a:gsLst>
              <a:gs pos="0">
                <a:srgbClr val="3399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3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rtl="1" eaLnBrk="1" hangingPunct="1">
              <a:defRPr/>
            </a:pPr>
            <a:endParaRPr lang="ar-EG" altLang="en-US" noProof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8"/>
          <p:cNvSpPr>
            <a:spLocks noChangeArrowheads="1"/>
          </p:cNvSpPr>
          <p:nvPr userDrawn="1"/>
        </p:nvSpPr>
        <p:spPr bwMode="auto">
          <a:xfrm flipH="1">
            <a:off x="-11926" y="6237288"/>
            <a:ext cx="8101012" cy="3587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3399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3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rtl="1" eaLnBrk="1" hangingPunct="1">
              <a:defRPr/>
            </a:pPr>
            <a:endParaRPr lang="ar-EG" altLang="en-US" noProof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0" name="Picture 12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063" y="6016625"/>
            <a:ext cx="136842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r" rtl="1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ea typeface="MS PGothic" pitchFamily="34" charset="-128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MS PGothic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MS PGothic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MS PGothic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MS PGothic" pitchFamily="3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539750" y="3429000"/>
            <a:ext cx="7993063" cy="1752600"/>
          </a:xfrm>
        </p:spPr>
        <p:txBody>
          <a:bodyPr/>
          <a:lstStyle/>
          <a:p>
            <a:pPr rtl="1" eaLnBrk="1" hangingPunct="1"/>
            <a:endParaRPr lang="ar-EG" sz="3200" b="1" dirty="0" smtClean="0">
              <a:solidFill>
                <a:srgbClr val="000000"/>
              </a:solidFill>
              <a:sym typeface="Calibri" pitchFamily="34" charset="0"/>
            </a:endParaRPr>
          </a:p>
          <a:p>
            <a:pPr rtl="1" eaLnBrk="1" hangingPunct="1"/>
            <a:r>
              <a:rPr lang="ar-EG" sz="3200" b="1" dirty="0" smtClean="0">
                <a:solidFill>
                  <a:srgbClr val="000000"/>
                </a:solidFill>
                <a:sym typeface="Calibri" pitchFamily="34" charset="0"/>
              </a:rPr>
              <a:t>الوحدة هـ: خطوات إدارة الحالات</a:t>
            </a:r>
          </a:p>
          <a:p>
            <a:pPr rtl="1" eaLnBrk="1" hangingPunct="1"/>
            <a:r>
              <a:rPr lang="ar-EG" sz="3200" b="1" dirty="0" smtClean="0">
                <a:solidFill>
                  <a:srgbClr val="000000"/>
                </a:solidFill>
                <a:sym typeface="Calibri" pitchFamily="34" charset="0"/>
              </a:rPr>
              <a:t>الجلسة 1: التحديد والتسجيل</a:t>
            </a:r>
          </a:p>
          <a:p>
            <a:pPr rtl="1" eaLnBrk="1" hangingPunct="1">
              <a:spcBef>
                <a:spcPts val="2400"/>
              </a:spcBef>
            </a:pPr>
            <a:r>
              <a:rPr lang="ar-EG" sz="3200" b="1" dirty="0" smtClean="0">
                <a:solidFill>
                  <a:srgbClr val="000000"/>
                </a:solidFill>
                <a:sym typeface="Calibri" pitchFamily="34" charset="0"/>
              </a:rPr>
              <a:t>التدريب </a:t>
            </a:r>
            <a:r>
              <a:rPr lang="ar-EG" sz="3200" b="1" dirty="0" smtClean="0">
                <a:solidFill>
                  <a:srgbClr val="000000"/>
                </a:solidFill>
                <a:sym typeface="Calibri" pitchFamily="34" charset="0"/>
              </a:rPr>
              <a:t>على إدارة الحالات</a:t>
            </a:r>
          </a:p>
        </p:txBody>
      </p:sp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2569" y="836613"/>
            <a:ext cx="3527425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8717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دعم الإحالة الذاتية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6371" y="1700213"/>
            <a:ext cx="8534400" cy="4392612"/>
          </a:xfrm>
        </p:spPr>
        <p:txBody>
          <a:bodyPr/>
          <a:lstStyle/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اتبع هذه النقاط وأعلم اأطفال والمجتمع أنك ملتزم باتباعها: </a:t>
            </a:r>
          </a:p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Font typeface="Wingdings" pitchFamily="2" charset="2"/>
              <a:buChar char="×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وفِّر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مكانًا آمنًا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يستطيع الأطفال سرد قصصهم فيهم.</a:t>
            </a:r>
          </a:p>
          <a:p>
            <a:pPr algn="r" rtl="1" eaLnBrk="1" hangingPunct="1">
              <a:buFont typeface="Wingdings" pitchFamily="2" charset="2"/>
              <a:buChar char="×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وضّح المبادئ الخاصة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بالسرية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و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مشاركة المعلومات.</a:t>
            </a:r>
          </a:p>
          <a:p>
            <a:pPr algn="r" rtl="1" eaLnBrk="1" hangingPunct="1">
              <a:buFont typeface="Wingdings" pitchFamily="2" charset="2"/>
              <a:buChar char="×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استخدم أساليب التواصل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لبناء الثقة.</a:t>
            </a:r>
          </a:p>
          <a:p>
            <a:pPr algn="r" rtl="1" eaLnBrk="1" hangingPunct="1">
              <a:buFont typeface="Wingdings" pitchFamily="2" charset="2"/>
              <a:buChar char="×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اشرح مبدأ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المشاركة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بحيث يعرف الأطفال والأسر أنه سيتم إشراكهم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/>
            </a:r>
            <a:br>
              <a:rPr lang="ar-EG" dirty="0" smtClean="0">
                <a:solidFill>
                  <a:srgbClr val="000000"/>
                </a:solidFill>
                <a:sym typeface="Calibri" pitchFamily="34" charset="0"/>
              </a:rPr>
            </a:b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في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صنع القرارات.</a:t>
            </a:r>
          </a:p>
          <a:p>
            <a:pPr marL="0" indent="0" algn="r" rtl="1" eaLnBrk="1" hangingPunct="1">
              <a:buFont typeface="Wingdings" pitchFamily="2" charset="2"/>
              <a:buChar char="Ø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300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1116138" y="836613"/>
            <a:ext cx="7712430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chemeClr val="tx1"/>
                </a:solidFill>
                <a:sym typeface="Calibri" pitchFamily="34" charset="0"/>
              </a:rPr>
              <a:t>نقاط التعلم الرئيسية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179512" y="1700213"/>
            <a:ext cx="8641259" cy="4392612"/>
          </a:xfrm>
        </p:spPr>
        <p:txBody>
          <a:bodyPr/>
          <a:lstStyle/>
          <a:p>
            <a:pPr marL="0" indent="0" algn="r" rtl="1" eaLnBrk="1" hangingPunct="1"/>
            <a:r>
              <a:rPr lang="ar-EG" dirty="0" smtClean="0">
                <a:sym typeface="Calibri" pitchFamily="34" charset="0"/>
              </a:rPr>
              <a:t>يمكن تحديد الأطفال الذين هم بحاجة إلى إدارة الحالات من خلال عدة مصادر بما في ذلك الأطفال والأسر أنفسهم.</a:t>
            </a:r>
          </a:p>
          <a:p>
            <a:pPr marL="0" indent="0" algn="r" rtl="1" eaLnBrk="1" hangingPunct="1"/>
            <a:endParaRPr lang="ar-EG" dirty="0" smtClean="0">
              <a:sym typeface="Calibri" pitchFamily="34" charset="0"/>
            </a:endParaRPr>
          </a:p>
          <a:p>
            <a:pPr marL="0" indent="0" algn="r" rtl="1" eaLnBrk="1" hangingPunct="1"/>
            <a:r>
              <a:rPr lang="ar-EG" dirty="0" smtClean="0">
                <a:sym typeface="Calibri" pitchFamily="34" charset="0"/>
              </a:rPr>
              <a:t>اعمل على رفع مستوى وعي أي شخص يحتمل أن يشارك في تحديد الأطفال الذين هم بحاجة إلى إدارة الحالات بشأن ما يلي: </a:t>
            </a:r>
          </a:p>
          <a:p>
            <a:pPr marL="0" indent="0" algn="r" rtl="1" eaLnBrk="1" hangingPunct="1">
              <a:buFontTx/>
              <a:buChar char="•"/>
            </a:pPr>
            <a:endParaRPr lang="ar-EG" dirty="0" smtClean="0">
              <a:sym typeface="Calibri" pitchFamily="34" charset="0"/>
            </a:endParaRPr>
          </a:p>
          <a:p>
            <a:pPr marL="0" indent="-342000" algn="r" rtl="1" eaLnBrk="1" hangingPunct="1">
              <a:buFont typeface="Courier New" pitchFamily="49" charset="0"/>
              <a:buChar char="o"/>
            </a:pPr>
            <a:r>
              <a:rPr lang="ar-EG" dirty="0" smtClean="0">
                <a:sym typeface="Calibri" pitchFamily="34" charset="0"/>
              </a:rPr>
              <a:t>احتياجات حماية الطفل وعلامات إساءة المعاملة.</a:t>
            </a:r>
          </a:p>
          <a:p>
            <a:pPr marL="0" indent="-342000" algn="r" rtl="1" eaLnBrk="1" hangingPunct="1">
              <a:buFont typeface="Courier New" pitchFamily="49" charset="0"/>
              <a:buChar char="o"/>
            </a:pPr>
            <a:r>
              <a:rPr lang="ar-EG" dirty="0" smtClean="0">
                <a:sym typeface="Calibri" pitchFamily="34" charset="0"/>
              </a:rPr>
              <a:t>الأعمال التي تقوم بها وكالات الحماية وجهات التنسيق الخاصة بها.</a:t>
            </a:r>
          </a:p>
          <a:p>
            <a:pPr marL="0" indent="-342000" algn="r" rtl="1" eaLnBrk="1" hangingPunct="1">
              <a:buFont typeface="Courier New" pitchFamily="49" charset="0"/>
              <a:buChar char="o"/>
            </a:pPr>
            <a:r>
              <a:rPr lang="ar-EG" dirty="0" smtClean="0">
                <a:sym typeface="Calibri" pitchFamily="34" charset="0"/>
              </a:rPr>
              <a:t>المسؤوليات الواقعة على عاتق الجهة التي تقوم بالإحالة.</a:t>
            </a:r>
          </a:p>
        </p:txBody>
      </p:sp>
    </p:spTree>
    <p:extLst>
      <p:ext uri="{BB962C8B-B14F-4D97-AF65-F5344CB8AC3E}">
        <p14:creationId xmlns:p14="http://schemas.microsoft.com/office/powerpoint/2010/main" val="2182947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125" y="1881188"/>
            <a:ext cx="3841750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3849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 eaLnBrk="1" hangingPunct="1">
              <a:buSzPct val="100000"/>
            </a:pPr>
            <a:r>
              <a:rPr lang="ar-EG" cap="none" smtClean="0">
                <a:solidFill>
                  <a:schemeClr val="tx1"/>
                </a:solidFill>
                <a:sym typeface="Calibri" pitchFamily="34" charset="0"/>
              </a:rPr>
              <a:t>التمرين 2</a:t>
            </a:r>
          </a:p>
        </p:txBody>
      </p:sp>
      <p:sp>
        <p:nvSpPr>
          <p:cNvPr id="58371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rtl="1" eaLnBrk="1" hangingPunct="1"/>
            <a:r>
              <a:rPr lang="ar-EG" sz="4000" b="1" dirty="0" smtClean="0">
                <a:sym typeface="Calibri" pitchFamily="34" charset="0"/>
              </a:rPr>
              <a:t>عوامل الخطر والعوامل الوقائية</a:t>
            </a:r>
          </a:p>
        </p:txBody>
      </p:sp>
    </p:spTree>
    <p:extLst>
      <p:ext uri="{BB962C8B-B14F-4D97-AF65-F5344CB8AC3E}">
        <p14:creationId xmlns:p14="http://schemas.microsoft.com/office/powerpoint/2010/main" val="644476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/>
          </p:cNvSpPr>
          <p:nvPr>
            <p:ph type="title"/>
          </p:nvPr>
        </p:nvSpPr>
        <p:spPr>
          <a:xfrm>
            <a:off x="1116138" y="836613"/>
            <a:ext cx="7712430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عوامل الخطر والعوامل الوقائية</a:t>
            </a:r>
          </a:p>
        </p:txBody>
      </p:sp>
      <p:sp>
        <p:nvSpPr>
          <p:cNvPr id="59395" name="Content Placeholder 2"/>
          <p:cNvSpPr>
            <a:spLocks noGrp="1"/>
          </p:cNvSpPr>
          <p:nvPr>
            <p:ph idx="1"/>
          </p:nvPr>
        </p:nvSpPr>
        <p:spPr>
          <a:xfrm>
            <a:off x="179512" y="1700213"/>
            <a:ext cx="8641259" cy="4392612"/>
          </a:xfrm>
        </p:spPr>
        <p:txBody>
          <a:bodyPr/>
          <a:lstStyle/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لمنع المشكلات المتعلقة بالحماية والاستجابة لها بشكل فعال؛ من المهم أن نفهم العوامل:</a:t>
            </a:r>
          </a:p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التي تعرض الأطفال للمخاطر - عوامل الخطر</a:t>
            </a:r>
          </a:p>
          <a:p>
            <a:pPr marL="0" indent="0" algn="r" rtl="1" eaLnBrk="1" hangingPunct="1">
              <a:buFont typeface="Wingdings" pitchFamily="2" charset="2"/>
              <a:buChar char="ü"/>
            </a:pPr>
            <a:endParaRPr lang="ar-EG" b="1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-342000" algn="r" rtl="1" eaLnBrk="1" hangingPunct="1">
              <a:buFont typeface="Wingdings" pitchFamily="2" charset="2"/>
              <a:buChar char="ü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بحيث يمكن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الحد منها </a:t>
            </a:r>
          </a:p>
          <a:p>
            <a:pPr marL="0" indent="0" algn="r" rtl="1" eaLnBrk="1" hangingPunct="1">
              <a:buFontTx/>
              <a:buChar char="•"/>
            </a:pPr>
            <a:endParaRPr lang="ar-EG" b="1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التي تساعد على حماية الأطفال - العوامل الوقائية </a:t>
            </a:r>
          </a:p>
          <a:p>
            <a:pPr marL="0" indent="0" algn="r" rtl="1" eaLnBrk="1" hangingPunct="1"/>
            <a:endParaRPr lang="ar-EG" b="1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-342000" algn="r" rtl="1" eaLnBrk="1" hangingPunct="1">
              <a:buFont typeface="Wingdings" pitchFamily="2" charset="2"/>
              <a:buChar char="ü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بحيث يمكن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تعزيزها</a:t>
            </a:r>
          </a:p>
          <a:p>
            <a:pPr marL="0" indent="0" algn="r" rtl="1" eaLnBrk="1" hangingPunct="1"/>
            <a:endParaRPr lang="ar-EG" b="1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082807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1"/>
          <p:cNvSpPr>
            <a:spLocks noGrp="1"/>
          </p:cNvSpPr>
          <p:nvPr>
            <p:ph type="title"/>
          </p:nvPr>
        </p:nvSpPr>
        <p:spPr>
          <a:xfrm>
            <a:off x="1043608" y="692150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عوامل الخطر والعوامل الوقائية - الطفل </a:t>
            </a:r>
          </a:p>
        </p:txBody>
      </p:sp>
      <p:sp>
        <p:nvSpPr>
          <p:cNvPr id="61443" name="Content Placeholder 2"/>
          <p:cNvSpPr>
            <a:spLocks noGrp="1"/>
          </p:cNvSpPr>
          <p:nvPr>
            <p:ph idx="1"/>
          </p:nvPr>
        </p:nvSpPr>
        <p:spPr>
          <a:xfrm>
            <a:off x="106983" y="1700213"/>
            <a:ext cx="8713788" cy="4392612"/>
          </a:xfrm>
        </p:spPr>
        <p:txBody>
          <a:bodyPr/>
          <a:lstStyle/>
          <a:p>
            <a:pPr marL="0" indent="0">
              <a:defRPr/>
            </a:pPr>
            <a:endParaRPr lang="ar-EG" sz="2000" smtClean="0">
              <a:ea typeface="+mn-ea"/>
            </a:endParaRPr>
          </a:p>
          <a:p>
            <a:pPr>
              <a:buFont typeface="Arial" pitchFamily="34" charset="0"/>
              <a:buChar char="•"/>
              <a:defRPr/>
            </a:pPr>
            <a:endParaRPr lang="ar-EG" sz="2000" smtClean="0">
              <a:ea typeface="+mn-ea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8108985"/>
              </p:ext>
            </p:extLst>
          </p:nvPr>
        </p:nvGraphicFramePr>
        <p:xfrm>
          <a:off x="214934" y="1438275"/>
          <a:ext cx="8605837" cy="3017838"/>
        </p:xfrm>
        <a:graphic>
          <a:graphicData uri="http://schemas.openxmlformats.org/drawingml/2006/table">
            <a:tbl>
              <a:tblPr/>
              <a:tblGrid>
                <a:gridCol w="3924300"/>
                <a:gridCol w="4681537"/>
              </a:tblGrid>
              <a:tr h="3017838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ar-EG" sz="24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Calibri" pitchFamily="34" charset="0"/>
                        </a:rPr>
                        <a:t>العوامل الوقائية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ar-EG" sz="24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Calibri" pitchFamily="34" charset="0"/>
                      </a:endParaRPr>
                    </a:p>
                    <a:p>
                      <a:pPr marL="342000" marR="0" lvl="0" indent="-34200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ar-EG" sz="24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Calibri" pitchFamily="34" charset="0"/>
                        </a:rPr>
                        <a:t>المشاركة في اللعب والأنشطة الروتينية الأخرى</a:t>
                      </a:r>
                    </a:p>
                    <a:p>
                      <a:pPr marL="342000" marR="0" lvl="0" indent="-34200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ar-EG" sz="24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Calibri" pitchFamily="34" charset="0"/>
                        </a:rPr>
                        <a:t>الصحة وتقدير الذات والمهارات الاجتماعية</a:t>
                      </a:r>
                    </a:p>
                    <a:p>
                      <a:pPr marL="342000" marR="0" lvl="0" indent="-34200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ar-EG" sz="24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Calibri" pitchFamily="34" charset="0"/>
                        </a:rPr>
                        <a:t>السلامة والمعرفة بالموارد الوقائية أو الوصول إليها</a:t>
                      </a: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ar-EG" sz="24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Calibri" pitchFamily="34" charset="0"/>
                        </a:rPr>
                        <a:t>عوامل الخطر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ar-EG" sz="24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Calibri" pitchFamily="34" charset="0"/>
                      </a:endParaRPr>
                    </a:p>
                    <a:p>
                      <a:pPr marL="342000" marR="0" lvl="0" indent="-34200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ar-EG" sz="24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Calibri" pitchFamily="34" charset="0"/>
                        </a:rPr>
                        <a:t>نوع الجنس</a:t>
                      </a:r>
                    </a:p>
                    <a:p>
                      <a:pPr marL="342000" marR="0" lvl="0" indent="-34200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ar-EG" sz="24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Calibri" pitchFamily="34" charset="0"/>
                        </a:rPr>
                        <a:t>الصحة البدنية والنفسية</a:t>
                      </a:r>
                    </a:p>
                    <a:p>
                      <a:pPr marL="342000" marR="0" lvl="0" indent="-34200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ar-EG" sz="24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Calibri" pitchFamily="34" charset="0"/>
                        </a:rPr>
                        <a:t>إساءة المعاملة/احتياجات الحماية (مثل التي تتعارض مع القانون)</a:t>
                      </a:r>
                    </a:p>
                    <a:p>
                      <a:pPr marL="342000" marR="0" lvl="0" indent="-34200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ar-EG" sz="24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Calibri" pitchFamily="34" charset="0"/>
                        </a:rPr>
                        <a:t>تعاطي المخدرات</a:t>
                      </a:r>
                    </a:p>
                    <a:p>
                      <a:pPr marL="342000" marR="0" lvl="0" indent="-34200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ar-EG" sz="24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Calibri" pitchFamily="34" charset="0"/>
                        </a:rPr>
                        <a:t>النزوح/انعدام الأمن</a:t>
                      </a:r>
                    </a:p>
                  </a:txBody>
                  <a:tcPr marL="91443" marR="91443"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104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>
          <a:xfrm>
            <a:off x="1114549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rgbClr val="000000"/>
                </a:solidFill>
                <a:sym typeface="Calibri" pitchFamily="34" charset="0"/>
              </a:rPr>
              <a:t>عوامل الخطر والعوامل الوقائية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3378571"/>
              </p:ext>
            </p:extLst>
          </p:nvPr>
        </p:nvGraphicFramePr>
        <p:xfrm>
          <a:off x="179512" y="1773238"/>
          <a:ext cx="8712200" cy="4114800"/>
        </p:xfrm>
        <a:graphic>
          <a:graphicData uri="http://schemas.openxmlformats.org/drawingml/2006/table">
            <a:tbl>
              <a:tblPr/>
              <a:tblGrid>
                <a:gridCol w="4356100"/>
                <a:gridCol w="43561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ar-EG" sz="24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Calibri" pitchFamily="34" charset="0"/>
                        </a:rPr>
                        <a:t>العوامل الوقائية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ar-EG" sz="24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Calibri" pitchFamily="34" charset="0"/>
                      </a:endParaRPr>
                    </a:p>
                    <a:p>
                      <a:pPr marL="342000" marR="0" lvl="0" indent="-34200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ar-EG" sz="24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Calibri" pitchFamily="34" charset="0"/>
                        </a:rPr>
                        <a:t>الارتباط بمقدم رعاية رئيسي يمنح الطفل الحب والرعاية المناسبين</a:t>
                      </a:r>
                    </a:p>
                    <a:p>
                      <a:pPr marL="342000" marR="0" lvl="0" indent="-34200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ar-EG" sz="24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Calibri" pitchFamily="34" charset="0"/>
                        </a:rPr>
                        <a:t>الوضع الاقتصادي للأسرة/الحصول على الطعام والموارد</a:t>
                      </a:r>
                    </a:p>
                    <a:p>
                      <a:pPr marL="342000" marR="0" lvl="0" indent="-34200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ar-EG" sz="24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Calibri" pitchFamily="34" charset="0"/>
                        </a:rPr>
                        <a:t>الحصول على الخدمات الأساسية</a:t>
                      </a:r>
                    </a:p>
                  </a:txBody>
                  <a:tcPr marL="91432" marR="914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ar-EG" sz="24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Calibri" pitchFamily="34" charset="0"/>
                        </a:rPr>
                        <a:t>عوامل الخطر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ar-EG" sz="24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Calibri" pitchFamily="34" charset="0"/>
                      </a:endParaRPr>
                    </a:p>
                    <a:p>
                      <a:pPr marL="342000" marR="0" lvl="0" indent="-34200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ar-EG" sz="24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Calibri" pitchFamily="34" charset="0"/>
                        </a:rPr>
                        <a:t>انعدام الارتباط والانعزال والموت ونقص الرعاية</a:t>
                      </a:r>
                    </a:p>
                    <a:p>
                      <a:pPr marL="342000" marR="0" lvl="0" indent="-34200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ar-EG" sz="24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Calibri" pitchFamily="34" charset="0"/>
                        </a:rPr>
                        <a:t>الرعاية غير المناسبة: العجز والمرض وسوء المعاملة والإهمال</a:t>
                      </a:r>
                    </a:p>
                    <a:p>
                      <a:pPr marL="342000" marR="0" lvl="0" indent="-34200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ar-EG" sz="24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Calibri" pitchFamily="34" charset="0"/>
                        </a:rPr>
                        <a:t>الفقر والعمالة غير الآمنة</a:t>
                      </a:r>
                    </a:p>
                    <a:p>
                      <a:pPr marL="342000" marR="0" lvl="0" indent="-34200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ar-EG" sz="24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Calibri" pitchFamily="34" charset="0"/>
                        </a:rPr>
                        <a:t>العلاقات الأسرية السيئة (نبذ الطفل والعنف المنزلي)</a:t>
                      </a:r>
                    </a:p>
                    <a:p>
                      <a:pPr marL="342000" marR="0" lvl="0" indent="-34200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ar-EG" sz="24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Calibri" pitchFamily="34" charset="0"/>
                        </a:rPr>
                        <a:t>دور الطفل في الأسرة (أداء الكثير من الأعمال المنزلية)</a:t>
                      </a:r>
                    </a:p>
                  </a:txBody>
                  <a:tcPr marL="91432" marR="914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603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/>
          <p:cNvSpPr>
            <a:spLocks noGrp="1"/>
          </p:cNvSpPr>
          <p:nvPr>
            <p:ph type="title"/>
          </p:nvPr>
        </p:nvSpPr>
        <p:spPr>
          <a:xfrm>
            <a:off x="1123950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rgbClr val="000000"/>
                </a:solidFill>
                <a:sym typeface="Calibri" pitchFamily="34" charset="0"/>
              </a:rPr>
              <a:t>عوامل الخطر والعوامل الوقائية - المجتمع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0132035"/>
              </p:ext>
            </p:extLst>
          </p:nvPr>
        </p:nvGraphicFramePr>
        <p:xfrm>
          <a:off x="187325" y="1700213"/>
          <a:ext cx="8713788" cy="3961035"/>
        </p:xfrm>
        <a:graphic>
          <a:graphicData uri="http://schemas.openxmlformats.org/drawingml/2006/table">
            <a:tbl>
              <a:tblPr/>
              <a:tblGrid>
                <a:gridCol w="4357688"/>
                <a:gridCol w="4356100"/>
              </a:tblGrid>
              <a:tr h="3961035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ar-EG" sz="24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Calibri" pitchFamily="34" charset="0"/>
                        </a:rPr>
                        <a:t>العوامل الوقائية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ar-EG" sz="24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Calibri" pitchFamily="34" charset="0"/>
                      </a:endParaRPr>
                    </a:p>
                    <a:p>
                      <a:pPr marL="342000" marR="0" lvl="0" indent="-34200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ar-EG" sz="24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Calibri" pitchFamily="34" charset="0"/>
                        </a:rPr>
                        <a:t>الاتصالات الوثيقة والداعمة مع لأسرة الممتدة والجيران وغيرهم من أعضاء المجتمع</a:t>
                      </a:r>
                    </a:p>
                    <a:p>
                      <a:pPr marL="342000" marR="0" lvl="0" indent="-34200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ar-EG" sz="24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Calibri" pitchFamily="34" charset="0"/>
                        </a:rPr>
                        <a:t>التشارك مع مجموعة من الأقران الإيجابيين أو مجموعات أخرى (مثل الجماعات الدينية)</a:t>
                      </a:r>
                    </a:p>
                    <a:p>
                      <a:pPr marL="342000" marR="0" lvl="0" indent="-34200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ar-EG" sz="24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Calibri" pitchFamily="34" charset="0"/>
                        </a:rPr>
                        <a:t>المدرسة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ar-EG" sz="24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Calibri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ar-EG" sz="24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Calibri" pitchFamily="34" charset="0"/>
                        </a:rPr>
                        <a:t>عوامل الخطر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ar-EG" sz="24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  <a:sym typeface="Calibri" pitchFamily="34" charset="0"/>
                      </a:endParaRPr>
                    </a:p>
                    <a:p>
                      <a:pPr marL="342000" marR="0" lvl="0" indent="-34200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ar-EG" sz="24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Calibri" pitchFamily="34" charset="0"/>
                        </a:rPr>
                        <a:t>وصمة العار والتمييز</a:t>
                      </a:r>
                    </a:p>
                    <a:p>
                      <a:pPr marL="342000" marR="0" lvl="0" indent="-34200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ar-EG" sz="24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Calibri" pitchFamily="34" charset="0"/>
                        </a:rPr>
                        <a:t>المدرسة</a:t>
                      </a:r>
                    </a:p>
                    <a:p>
                      <a:pPr marL="342000" marR="0" lvl="0" indent="-34200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ar-EG" sz="24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Calibri" pitchFamily="34" charset="0"/>
                        </a:rPr>
                        <a:t>العنف المجتمعي (مثل: العنف في العشوائيات والحروب)</a:t>
                      </a:r>
                    </a:p>
                    <a:p>
                      <a:pPr marL="342000" marR="0" lvl="0" indent="-34200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ar-EG" sz="24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Calibri" pitchFamily="34" charset="0"/>
                        </a:rPr>
                        <a:t>المخاطر البيئية، مثل الفيضانات وانهيار المنازل بسبب الزلازل وما إلى ذلك.</a:t>
                      </a:r>
                    </a:p>
                    <a:p>
                      <a:pPr marL="342000" marR="0" lvl="0" indent="-34200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ar-EG" sz="24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Calibri" pitchFamily="34" charset="0"/>
                        </a:rPr>
                        <a:t>الممارسات المضرة / العادات الاجتماعية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0728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1"/>
          <p:cNvSpPr>
            <a:spLocks noGrp="1"/>
          </p:cNvSpPr>
          <p:nvPr>
            <p:ph type="title"/>
          </p:nvPr>
        </p:nvSpPr>
        <p:spPr>
          <a:xfrm>
            <a:off x="106983" y="836613"/>
            <a:ext cx="8713788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sz="3000" b="1" smtClean="0">
                <a:solidFill>
                  <a:srgbClr val="000000"/>
                </a:solidFill>
                <a:sym typeface="Calibri" pitchFamily="34" charset="0"/>
              </a:rPr>
              <a:t>عوامل الخطر والعوامل الوقائية - المجتمع والحكومة</a:t>
            </a:r>
          </a:p>
        </p:txBody>
      </p:sp>
      <p:graphicFrame>
        <p:nvGraphicFramePr>
          <p:cNvPr id="7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26436816"/>
              </p:ext>
            </p:extLst>
          </p:nvPr>
        </p:nvGraphicFramePr>
        <p:xfrm>
          <a:off x="106983" y="1700213"/>
          <a:ext cx="8713788" cy="3017536"/>
        </p:xfrm>
        <a:graphic>
          <a:graphicData uri="http://schemas.openxmlformats.org/drawingml/2006/table">
            <a:tbl>
              <a:tblPr/>
              <a:tblGrid>
                <a:gridCol w="4826000"/>
                <a:gridCol w="3887788"/>
              </a:tblGrid>
              <a:tr h="2952923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ar-EG" sz="24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cs typeface="Arial" pitchFamily="34" charset="0"/>
                          <a:sym typeface="Calibri" pitchFamily="34" charset="0"/>
                        </a:rPr>
                        <a:t>العوامل الوقائية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ar-EG" sz="24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MS PGothic" pitchFamily="34" charset="-128"/>
                        <a:cs typeface="Arial" pitchFamily="34" charset="0"/>
                        <a:sym typeface="Calibri" pitchFamily="34" charset="0"/>
                      </a:endParaRPr>
                    </a:p>
                    <a:p>
                      <a:pPr marL="342000" marR="0" lvl="0" indent="-34200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ar-EG" sz="24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cs typeface="Arial" pitchFamily="34" charset="0"/>
                          <a:sym typeface="Calibri" pitchFamily="34" charset="0"/>
                        </a:rPr>
                        <a:t>وضع نظام عدالة وسياسة حكومية صديقة للأطفال</a:t>
                      </a:r>
                    </a:p>
                    <a:p>
                      <a:pPr marL="342000" marR="0" lvl="0" indent="-34200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ar-EG" sz="24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cs typeface="Arial" pitchFamily="34" charset="0"/>
                          <a:sym typeface="Calibri" pitchFamily="34" charset="0"/>
                        </a:rPr>
                        <a:t>تحسين تقديم الخدمات</a:t>
                      </a:r>
                    </a:p>
                    <a:p>
                      <a:pPr marL="342000" marR="0" lvl="0" indent="-34200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ar-EG" sz="24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cs typeface="Arial" pitchFamily="34" charset="0"/>
                          <a:sym typeface="Calibri" pitchFamily="34" charset="0"/>
                        </a:rPr>
                        <a:t>توصيل الخدمات لكافة الأطفال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endParaRPr kumimoji="0" lang="ar-EG" sz="24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MS PGothic" pitchFamily="34" charset="-128"/>
                        <a:cs typeface="Arial" pitchFamily="34" charset="0"/>
                        <a:sym typeface="Calibri" pitchFamily="34" charset="0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ar-EG" sz="24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MS PGothic" pitchFamily="34" charset="-128"/>
                        <a:cs typeface="Arial" pitchFamily="34" charset="0"/>
                        <a:sym typeface="Calibri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ar-EG" sz="24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cs typeface="Arial" pitchFamily="34" charset="0"/>
                          <a:sym typeface="Calibri" pitchFamily="34" charset="0"/>
                        </a:rPr>
                        <a:t>عوامل الخطر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kumimoji="0" lang="ar-EG" sz="24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MS PGothic" pitchFamily="34" charset="-128"/>
                        <a:cs typeface="Arial" pitchFamily="34" charset="0"/>
                        <a:sym typeface="Calibri" pitchFamily="34" charset="0"/>
                      </a:endParaRPr>
                    </a:p>
                    <a:p>
                      <a:pPr marL="342000" marR="0" lvl="0" indent="-34200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ar-EG" sz="24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cs typeface="Arial" pitchFamily="34" charset="0"/>
                          <a:sym typeface="Calibri" pitchFamily="34" charset="0"/>
                        </a:rPr>
                        <a:t>الحكومة طرفًا في النزاع</a:t>
                      </a:r>
                    </a:p>
                    <a:p>
                      <a:pPr marL="342000" marR="0" lvl="0" indent="-34200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ar-EG" sz="24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cs typeface="Arial" pitchFamily="34" charset="0"/>
                          <a:sym typeface="Calibri" pitchFamily="34" charset="0"/>
                        </a:rPr>
                        <a:t>عدم وصول الخدمات الحكومية إلى مجتمع الطفل</a:t>
                      </a:r>
                    </a:p>
                    <a:p>
                      <a:pPr marL="342000" marR="0" lvl="0" indent="-34200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ar-EG" sz="24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cs typeface="Arial" pitchFamily="34" charset="0"/>
                          <a:sym typeface="Calibri" pitchFamily="34" charset="0"/>
                        </a:rPr>
                        <a:t>نظام العدالة والنظام السياسي غير مواتي للأطفال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3873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1"/>
          <p:cNvSpPr>
            <a:spLocks noGrp="1"/>
          </p:cNvSpPr>
          <p:nvPr>
            <p:ph type="title"/>
          </p:nvPr>
        </p:nvSpPr>
        <p:spPr>
          <a:xfrm>
            <a:off x="251446" y="836613"/>
            <a:ext cx="8569325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sz="3000" b="1" smtClean="0">
                <a:solidFill>
                  <a:schemeClr val="tx1"/>
                </a:solidFill>
                <a:sym typeface="Calibri" pitchFamily="34" charset="0"/>
              </a:rPr>
              <a:t>نقاط التعلم الرئيسية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marL="0" indent="0" algn="r" rtl="1" eaLnBrk="1" hangingPunct="1"/>
            <a:r>
              <a:rPr lang="ar-EG" dirty="0" smtClean="0">
                <a:sym typeface="Calibri" pitchFamily="34" charset="0"/>
              </a:rPr>
              <a:t>يمكن تكوين فهمًا عن عوامل الخطر والعوامل الوقائية من خلال: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الملاحظة.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التحاور مع الأشخاص في بيئة الطفل. 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فهم نمو الطفل وتأثير التوتر والأزمات الإنسانية عليه.</a:t>
            </a:r>
          </a:p>
          <a:p>
            <a:pPr marL="0" indent="0" algn="r" rtl="1" eaLnBrk="1" hangingPunct="1"/>
            <a:endParaRPr lang="ar-EG" dirty="0" smtClean="0">
              <a:sym typeface="Calibri" pitchFamily="34" charset="0"/>
            </a:endParaRPr>
          </a:p>
          <a:p>
            <a:pPr algn="r" rtl="1" eaLnBrk="1" hangingPunct="1">
              <a:buFont typeface="Wingdings" pitchFamily="2" charset="2"/>
              <a:buChar char="×"/>
            </a:pPr>
            <a:r>
              <a:rPr lang="ar-EG" dirty="0" smtClean="0">
                <a:sym typeface="Calibri" pitchFamily="34" charset="0"/>
              </a:rPr>
              <a:t>يمكن تحديد العوامل الوقائية ونقاط القوة والموارد داخل الأطفال والأسر الفردية نفسها. </a:t>
            </a:r>
          </a:p>
          <a:p>
            <a:pPr algn="r" rtl="1" eaLnBrk="1" hangingPunct="1">
              <a:buFont typeface="Wingdings" pitchFamily="2" charset="2"/>
              <a:buChar char="×"/>
            </a:pPr>
            <a:r>
              <a:rPr lang="ar-EG" dirty="0" smtClean="0">
                <a:sym typeface="Calibri" pitchFamily="34" charset="0"/>
              </a:rPr>
              <a:t>يعمل ذلك على جعل دراسة الحالة أكثر استدامة. </a:t>
            </a:r>
          </a:p>
        </p:txBody>
      </p:sp>
    </p:spTree>
    <p:extLst>
      <p:ext uri="{BB962C8B-B14F-4D97-AF65-F5344CB8AC3E}">
        <p14:creationId xmlns:p14="http://schemas.microsoft.com/office/powerpoint/2010/main" val="2752347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 flipH="1">
            <a:off x="103188" y="815975"/>
            <a:ext cx="8886825" cy="5149850"/>
            <a:chOff x="103188" y="815975"/>
            <a:chExt cx="8886825" cy="5149850"/>
          </a:xfrm>
        </p:grpSpPr>
        <p:sp>
          <p:nvSpPr>
            <p:cNvPr id="3074" name="AutoShape 31"/>
            <p:cNvSpPr>
              <a:spLocks noChangeArrowheads="1"/>
            </p:cNvSpPr>
            <p:nvPr/>
          </p:nvSpPr>
          <p:spPr bwMode="auto">
            <a:xfrm>
              <a:off x="5638800" y="2795588"/>
              <a:ext cx="3351213" cy="110648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SzPct val="100000"/>
              </a:pPr>
              <a:r>
                <a:rPr lang="ar-EG" sz="2000" b="1" dirty="0" smtClean="0">
                  <a:latin typeface="Arial" pitchFamily="34" charset="0"/>
                  <a:ea typeface="MS PGothic" pitchFamily="34" charset="-128"/>
                  <a:sym typeface="Calibri" pitchFamily="34" charset="0"/>
                </a:rPr>
                <a:t>3.</a:t>
              </a:r>
              <a:r>
                <a:rPr lang="ar-EG" sz="2000" dirty="0" smtClean="0">
                  <a:latin typeface="Arial" pitchFamily="34" charset="0"/>
                  <a:ea typeface="MS PGothic" pitchFamily="34" charset="-128"/>
                  <a:sym typeface="Calibri" pitchFamily="34" charset="0"/>
                </a:rPr>
                <a:t> وضع </a:t>
              </a:r>
              <a:r>
                <a:rPr lang="ar-EG" sz="2000" b="1" dirty="0" smtClean="0">
                  <a:latin typeface="Arial" pitchFamily="34" charset="0"/>
                  <a:ea typeface="MS PGothic" pitchFamily="34" charset="-128"/>
                  <a:sym typeface="Calibri" pitchFamily="34" charset="0"/>
                </a:rPr>
                <a:t>خطة حالة</a:t>
              </a:r>
              <a:r>
                <a:rPr lang="ar-EG" sz="2000" dirty="0" smtClean="0">
                  <a:latin typeface="Arial" pitchFamily="34" charset="0"/>
                  <a:ea typeface="MS PGothic" pitchFamily="34" charset="-128"/>
                  <a:sym typeface="Calibri" pitchFamily="34" charset="0"/>
                </a:rPr>
                <a:t> فردية لكل طفل. </a:t>
              </a:r>
              <a:endParaRPr lang="ar-EG" sz="2000" dirty="0">
                <a:latin typeface="Arial" pitchFamily="34" charset="0"/>
                <a:ea typeface="MS PGothic" pitchFamily="34" charset="-128"/>
                <a:sym typeface="Calibri" pitchFamily="34" charset="0"/>
              </a:endParaRPr>
            </a:p>
          </p:txBody>
        </p:sp>
        <p:sp>
          <p:nvSpPr>
            <p:cNvPr id="3075" name="AutoShape 29"/>
            <p:cNvSpPr>
              <a:spLocks noChangeArrowheads="1"/>
            </p:cNvSpPr>
            <p:nvPr/>
          </p:nvSpPr>
          <p:spPr bwMode="auto">
            <a:xfrm>
              <a:off x="5435600" y="4578350"/>
              <a:ext cx="3554413" cy="138747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SzPct val="100000"/>
              </a:pPr>
              <a:r>
                <a:rPr lang="ar-EG" sz="2000" b="1" dirty="0" smtClean="0">
                  <a:latin typeface="Arial" pitchFamily="34" charset="0"/>
                  <a:ea typeface="MS PGothic" pitchFamily="34" charset="-128"/>
                  <a:sym typeface="Calibri" pitchFamily="34" charset="0"/>
                </a:rPr>
                <a:t>4. تنفيذ خطة الحالة</a:t>
              </a:r>
              <a:r>
                <a:rPr lang="ar-EG" sz="2000" dirty="0">
                  <a:latin typeface="Arial" pitchFamily="34" charset="0"/>
                  <a:ea typeface="MS PGothic" pitchFamily="34" charset="-128"/>
                  <a:sym typeface="Calibri" pitchFamily="34" charset="0"/>
                </a:rPr>
                <a:t>،</a:t>
              </a:r>
              <a:r>
                <a:rPr lang="ar-EG" sz="2000" dirty="0" smtClean="0">
                  <a:latin typeface="Arial" pitchFamily="34" charset="0"/>
                  <a:ea typeface="MS PGothic" pitchFamily="34" charset="-128"/>
                  <a:sym typeface="Calibri" pitchFamily="34" charset="0"/>
                </a:rPr>
                <a:t> بما في ذلك خدمات الدعم المباشر والإحالة. </a:t>
              </a:r>
              <a:endParaRPr lang="ar-EG" sz="2000" dirty="0">
                <a:latin typeface="Arial" pitchFamily="34" charset="0"/>
                <a:ea typeface="MS PGothic" pitchFamily="34" charset="-128"/>
                <a:sym typeface="Calibri" pitchFamily="34" charset="0"/>
              </a:endParaRPr>
            </a:p>
          </p:txBody>
        </p:sp>
        <p:sp>
          <p:nvSpPr>
            <p:cNvPr id="3076" name="AutoShape 32"/>
            <p:cNvSpPr>
              <a:spLocks noChangeArrowheads="1"/>
            </p:cNvSpPr>
            <p:nvPr/>
          </p:nvSpPr>
          <p:spPr bwMode="auto">
            <a:xfrm>
              <a:off x="115888" y="4989513"/>
              <a:ext cx="3552825" cy="976312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SzPct val="100000"/>
              </a:pPr>
              <a:r>
                <a:rPr lang="ar-EG" sz="2000" dirty="0" smtClean="0">
                  <a:latin typeface="Arial" pitchFamily="34" charset="0"/>
                  <a:ea typeface="MS PGothic" pitchFamily="34" charset="-128"/>
                  <a:sym typeface="Calibri" pitchFamily="34" charset="0"/>
                </a:rPr>
                <a:t>5. </a:t>
              </a:r>
              <a:r>
                <a:rPr lang="ar-EG" sz="2000" b="1" dirty="0" smtClean="0">
                  <a:latin typeface="Arial" pitchFamily="34" charset="0"/>
                  <a:ea typeface="MS PGothic" pitchFamily="34" charset="-128"/>
                  <a:sym typeface="Calibri" pitchFamily="34" charset="0"/>
                </a:rPr>
                <a:t>المتابعة والمراجعة.</a:t>
              </a:r>
              <a:endParaRPr lang="ar-EG" sz="2000" b="1" dirty="0">
                <a:latin typeface="Arial" pitchFamily="34" charset="0"/>
                <a:ea typeface="MS PGothic" pitchFamily="34" charset="-128"/>
                <a:sym typeface="Calibri" pitchFamily="34" charset="0"/>
              </a:endParaRPr>
            </a:p>
          </p:txBody>
        </p:sp>
        <p:sp>
          <p:nvSpPr>
            <p:cNvPr id="3077" name="AutoShape 33"/>
            <p:cNvSpPr>
              <a:spLocks noChangeArrowheads="1"/>
            </p:cNvSpPr>
            <p:nvPr/>
          </p:nvSpPr>
          <p:spPr bwMode="auto">
            <a:xfrm>
              <a:off x="803275" y="3343275"/>
              <a:ext cx="1889125" cy="79375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SzPct val="100000"/>
              </a:pPr>
              <a:r>
                <a:rPr lang="ar-EG" sz="2000" b="1" dirty="0" smtClean="0">
                  <a:latin typeface="Arial" pitchFamily="34" charset="0"/>
                  <a:ea typeface="MS PGothic" pitchFamily="34" charset="-128"/>
                  <a:sym typeface="Calibri" pitchFamily="34" charset="0"/>
                </a:rPr>
                <a:t>6. إغلاق الحالة. </a:t>
              </a:r>
              <a:endParaRPr lang="ar-EG" sz="2000" b="1" dirty="0">
                <a:latin typeface="Arial" pitchFamily="34" charset="0"/>
                <a:ea typeface="MS PGothic" pitchFamily="34" charset="-128"/>
                <a:sym typeface="Calibri" pitchFamily="34" charset="0"/>
              </a:endParaRPr>
            </a:p>
          </p:txBody>
        </p:sp>
        <p:sp>
          <p:nvSpPr>
            <p:cNvPr id="3078" name="AutoShape 28"/>
            <p:cNvSpPr>
              <a:spLocks noChangeArrowheads="1"/>
            </p:cNvSpPr>
            <p:nvPr/>
          </p:nvSpPr>
          <p:spPr bwMode="auto">
            <a:xfrm>
              <a:off x="5435600" y="830263"/>
              <a:ext cx="3554413" cy="1389062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SzPct val="100000"/>
              </a:pPr>
              <a:r>
                <a:rPr lang="ar-EG" sz="2000" b="1" dirty="0" smtClean="0">
                  <a:latin typeface="Arial" pitchFamily="34" charset="0"/>
                  <a:ea typeface="MS PGothic" pitchFamily="34" charset="-128"/>
                  <a:sym typeface="Calibri" pitchFamily="34" charset="0"/>
                </a:rPr>
                <a:t>2. تقييم </a:t>
              </a:r>
              <a:r>
                <a:rPr lang="ar-EG" sz="2000" dirty="0" smtClean="0">
                  <a:latin typeface="Arial" pitchFamily="34" charset="0"/>
                  <a:ea typeface="MS PGothic" pitchFamily="34" charset="-128"/>
                  <a:sym typeface="Calibri" pitchFamily="34" charset="0"/>
                </a:rPr>
                <a:t>الاحتياجات الفردية للأطفال والأسر. </a:t>
              </a:r>
              <a:endParaRPr lang="ar-EG" sz="2000" dirty="0">
                <a:latin typeface="Arial" pitchFamily="34" charset="0"/>
                <a:ea typeface="MS PGothic" pitchFamily="34" charset="-128"/>
                <a:sym typeface="Calibri" pitchFamily="34" charset="0"/>
              </a:endParaRPr>
            </a:p>
          </p:txBody>
        </p:sp>
        <p:cxnSp>
          <p:nvCxnSpPr>
            <p:cNvPr id="3079" name="AutoShape 34"/>
            <p:cNvCxnSpPr>
              <a:cxnSpLocks noChangeShapeType="1"/>
            </p:cNvCxnSpPr>
            <p:nvPr/>
          </p:nvCxnSpPr>
          <p:spPr bwMode="auto">
            <a:xfrm>
              <a:off x="3903663" y="1419225"/>
              <a:ext cx="1336675" cy="0"/>
            </a:xfrm>
            <a:prstGeom prst="straightConnector1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80" name="AutoShape 35"/>
            <p:cNvCxnSpPr>
              <a:cxnSpLocks noChangeShapeType="1"/>
            </p:cNvCxnSpPr>
            <p:nvPr/>
          </p:nvCxnSpPr>
          <p:spPr bwMode="auto">
            <a:xfrm flipV="1">
              <a:off x="3592513" y="1855788"/>
              <a:ext cx="1617662" cy="2971800"/>
            </a:xfrm>
            <a:prstGeom prst="straightConnector1">
              <a:avLst/>
            </a:prstGeom>
            <a:noFill/>
            <a:ln w="38100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81" name="AutoShape 36"/>
            <p:cNvCxnSpPr>
              <a:cxnSpLocks noChangeShapeType="1"/>
            </p:cNvCxnSpPr>
            <p:nvPr/>
          </p:nvCxnSpPr>
          <p:spPr bwMode="auto">
            <a:xfrm>
              <a:off x="7213600" y="2355850"/>
              <a:ext cx="0" cy="344488"/>
            </a:xfrm>
            <a:prstGeom prst="straightConnector1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82" name="AutoShape 37"/>
            <p:cNvCxnSpPr>
              <a:cxnSpLocks noChangeShapeType="1"/>
            </p:cNvCxnSpPr>
            <p:nvPr/>
          </p:nvCxnSpPr>
          <p:spPr bwMode="auto">
            <a:xfrm>
              <a:off x="7243763" y="4137025"/>
              <a:ext cx="0" cy="296863"/>
            </a:xfrm>
            <a:prstGeom prst="straightConnector1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83" name="AutoShape 38"/>
            <p:cNvCxnSpPr>
              <a:cxnSpLocks noChangeShapeType="1"/>
            </p:cNvCxnSpPr>
            <p:nvPr/>
          </p:nvCxnSpPr>
          <p:spPr bwMode="auto">
            <a:xfrm flipH="1">
              <a:off x="3833813" y="5387975"/>
              <a:ext cx="1476375" cy="0"/>
            </a:xfrm>
            <a:prstGeom prst="straightConnector1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84" name="AutoShape 40"/>
            <p:cNvCxnSpPr>
              <a:cxnSpLocks noChangeShapeType="1"/>
            </p:cNvCxnSpPr>
            <p:nvPr/>
          </p:nvCxnSpPr>
          <p:spPr bwMode="auto">
            <a:xfrm flipV="1">
              <a:off x="1760538" y="4217988"/>
              <a:ext cx="0" cy="630237"/>
            </a:xfrm>
            <a:prstGeom prst="straightConnector1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085" name="AutoShape 27"/>
            <p:cNvSpPr>
              <a:spLocks noChangeArrowheads="1"/>
            </p:cNvSpPr>
            <p:nvPr/>
          </p:nvSpPr>
          <p:spPr bwMode="auto">
            <a:xfrm>
              <a:off x="103188" y="815975"/>
              <a:ext cx="3552825" cy="180022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SzPct val="100000"/>
              </a:pPr>
              <a:r>
                <a:rPr lang="ar-EG" sz="2000" b="1" dirty="0" smtClean="0">
                  <a:latin typeface="Arial" pitchFamily="34" charset="0"/>
                  <a:ea typeface="MS PGothic" pitchFamily="34" charset="-128"/>
                  <a:sym typeface="Calibri" pitchFamily="34" charset="0"/>
                </a:rPr>
                <a:t>1. تحديد وتسجيل</a:t>
              </a:r>
              <a:r>
                <a:rPr lang="ar-EG" sz="2000" dirty="0" smtClean="0">
                  <a:latin typeface="Arial" pitchFamily="34" charset="0"/>
                  <a:ea typeface="MS PGothic" pitchFamily="34" charset="-128"/>
                  <a:sym typeface="Calibri" pitchFamily="34" charset="0"/>
                </a:rPr>
                <a:t> الأطفال</a:t>
              </a:r>
              <a:r>
                <a:rPr lang="en-US" sz="2000" dirty="0" smtClean="0">
                  <a:latin typeface="Arial" pitchFamily="34" charset="0"/>
                  <a:ea typeface="MS PGothic" pitchFamily="34" charset="-128"/>
                  <a:sym typeface="Calibri" pitchFamily="34" charset="0"/>
                </a:rPr>
                <a:t> </a:t>
              </a:r>
              <a:r>
                <a:rPr lang="ar-EG" sz="2000" dirty="0" smtClean="0">
                  <a:latin typeface="Arial" pitchFamily="34" charset="0"/>
                  <a:ea typeface="MS PGothic" pitchFamily="34" charset="-128"/>
                  <a:sym typeface="Calibri" pitchFamily="34" charset="0"/>
                </a:rPr>
                <a:t>المعرضين للخطر، بما في ذلك رفع الوعي لدى المجتمعات المحلية المتضررة.</a:t>
              </a:r>
              <a:endParaRPr lang="ar-EG" sz="2000" dirty="0">
                <a:latin typeface="Arial" pitchFamily="34" charset="0"/>
                <a:ea typeface="MS PGothic" pitchFamily="34" charset="-128"/>
                <a:sym typeface="Calibri" pitchFamily="34" charset="0"/>
              </a:endParaRPr>
            </a:p>
          </p:txBody>
        </p:sp>
      </p:grpSp>
      <p:sp>
        <p:nvSpPr>
          <p:cNvPr id="4110" name="Rectangle 33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l" rtl="0">
              <a:defRPr/>
            </a:pPr>
            <a:endParaRPr lang="ar-EG">
              <a:latin typeface="Arial" charset="0"/>
              <a:ea typeface="ＭＳ Ｐゴシック" charset="0"/>
              <a:cs typeface="+mn-cs"/>
            </a:endParaRPr>
          </a:p>
        </p:txBody>
      </p:sp>
      <p:sp>
        <p:nvSpPr>
          <p:cNvPr id="4111" name="Rectangle 40"/>
          <p:cNvSpPr>
            <a:spLocks noChangeArrowheads="1"/>
          </p:cNvSpPr>
          <p:nvPr/>
        </p:nvSpPr>
        <p:spPr bwMode="auto">
          <a:xfrm>
            <a:off x="0" y="2725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l" rtl="0" eaLnBrk="0" hangingPunct="0">
              <a:defRPr/>
            </a:pPr>
            <a:endParaRPr lang="ar-EG">
              <a:latin typeface="Arial" charset="0"/>
              <a:ea typeface="ＭＳ Ｐゴシック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0044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125" y="1881188"/>
            <a:ext cx="3841750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39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 eaLnBrk="1" hangingPunct="1">
              <a:buSzPct val="100000"/>
            </a:pPr>
            <a:r>
              <a:rPr lang="ar-EG" cap="none" smtClean="0">
                <a:solidFill>
                  <a:schemeClr val="tx1"/>
                </a:solidFill>
                <a:sym typeface="Calibri" pitchFamily="34" charset="0"/>
              </a:rPr>
              <a:t>التمرين 3</a:t>
            </a:r>
          </a:p>
        </p:txBody>
      </p:sp>
      <p:sp>
        <p:nvSpPr>
          <p:cNvPr id="13315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rtl="1" eaLnBrk="1" hangingPunct="1"/>
            <a:r>
              <a:rPr lang="ar-EG" sz="3600" b="1" smtClean="0">
                <a:sym typeface="Calibri" pitchFamily="34" charset="0"/>
              </a:rPr>
              <a:t>معايير التسجيل</a:t>
            </a:r>
          </a:p>
        </p:txBody>
      </p:sp>
    </p:spTree>
    <p:extLst>
      <p:ext uri="{BB962C8B-B14F-4D97-AF65-F5344CB8AC3E}">
        <p14:creationId xmlns:p14="http://schemas.microsoft.com/office/powerpoint/2010/main" val="2838077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sym typeface="Calibri" pitchFamily="34" charset="0"/>
              </a:rPr>
              <a:t>معايير التسجيل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899146" y="1700213"/>
            <a:ext cx="7921625" cy="4392612"/>
          </a:xfrm>
        </p:spPr>
        <p:txBody>
          <a:bodyPr/>
          <a:lstStyle/>
          <a:p>
            <a:pPr algn="r" rtl="1" eaLnBrk="1" hangingPunct="1"/>
            <a:r>
              <a:rPr lang="ar-EG" b="1" dirty="0" smtClean="0">
                <a:sym typeface="Calibri" pitchFamily="34" charset="0"/>
              </a:rPr>
              <a:t>قائمة </a:t>
            </a:r>
            <a:r>
              <a:rPr lang="ar-EG" dirty="0" smtClean="0">
                <a:sym typeface="Calibri" pitchFamily="34" charset="0"/>
              </a:rPr>
              <a:t>بأسماء أو</a:t>
            </a:r>
            <a:r>
              <a:rPr lang="ar-EG" b="1" dirty="0" smtClean="0">
                <a:sym typeface="Calibri" pitchFamily="34" charset="0"/>
              </a:rPr>
              <a:t> أوصاف </a:t>
            </a:r>
            <a:r>
              <a:rPr lang="ar-EG" dirty="0" smtClean="0">
                <a:sym typeface="Calibri" pitchFamily="34" charset="0"/>
              </a:rPr>
              <a:t>الأطفال الذين ستقوم الوكالة بتسجيلهم لإدارة حالاتهم. </a:t>
            </a:r>
          </a:p>
          <a:p>
            <a:pPr algn="r" rtl="1" eaLnBrk="1" hangingPunct="1"/>
            <a:endParaRPr lang="ar-EG" dirty="0" smtClean="0">
              <a:sym typeface="Calibri" pitchFamily="34" charset="0"/>
            </a:endParaRPr>
          </a:p>
          <a:p>
            <a:pPr algn="r" rtl="1" eaLnBrk="1" hangingPunct="1"/>
            <a:r>
              <a:rPr lang="ar-EG" dirty="0" smtClean="0">
                <a:sym typeface="Calibri" pitchFamily="34" charset="0"/>
              </a:rPr>
              <a:t>يمكن استخدام معايير التسجيل من أجل: </a:t>
            </a: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ym typeface="Calibri" pitchFamily="34" charset="0"/>
              </a:rPr>
              <a:t>تصفية</a:t>
            </a:r>
            <a:r>
              <a:rPr lang="ar-EG" dirty="0" smtClean="0">
                <a:sym typeface="Calibri" pitchFamily="34" charset="0"/>
              </a:rPr>
              <a:t> الحالات في ضوء معايير الوكالة أو </a:t>
            </a:r>
            <a:r>
              <a:rPr lang="ar-EG" b="1" dirty="0" smtClean="0">
                <a:sym typeface="Calibri" pitchFamily="34" charset="0"/>
              </a:rPr>
              <a:t>التحقق</a:t>
            </a:r>
            <a:r>
              <a:rPr lang="ar-EG" dirty="0" smtClean="0">
                <a:sym typeface="Calibri" pitchFamily="34" charset="0"/>
              </a:rPr>
              <a:t> منها. </a:t>
            </a:r>
          </a:p>
          <a:p>
            <a:pPr algn="r" rtl="1" eaLnBrk="1" hangingPunct="1">
              <a:buFont typeface="Wingdings" pitchFamily="2" charset="2"/>
              <a:buChar char="×"/>
            </a:pPr>
            <a:r>
              <a:rPr lang="ar-EG" dirty="0" smtClean="0">
                <a:sym typeface="Calibri" pitchFamily="34" charset="0"/>
              </a:rPr>
              <a:t>خصوصاً عند وجود أعداد كبيرة من الأطفال بحاجة إلى الدعم.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العمل كأداة تقييم أولية للمساعدة على </a:t>
            </a:r>
            <a:r>
              <a:rPr lang="ar-EG" b="1" dirty="0" smtClean="0">
                <a:sym typeface="Calibri" pitchFamily="34" charset="0"/>
              </a:rPr>
              <a:t>التمييز</a:t>
            </a:r>
            <a:r>
              <a:rPr lang="ar-EG" dirty="0" smtClean="0">
                <a:sym typeface="Calibri" pitchFamily="34" charset="0"/>
              </a:rPr>
              <a:t> بين الحالات وتحديد تلك التي قد تكون في حاجة </a:t>
            </a:r>
            <a:r>
              <a:rPr lang="ar-EG" b="1" dirty="0" smtClean="0">
                <a:sym typeface="Calibri" pitchFamily="34" charset="0"/>
              </a:rPr>
              <a:t>ماسة</a:t>
            </a:r>
            <a:r>
              <a:rPr lang="ar-EG" dirty="0" smtClean="0">
                <a:sym typeface="Calibri" pitchFamily="34" charset="0"/>
              </a:rPr>
              <a:t> إلى الإدارة.</a:t>
            </a:r>
          </a:p>
          <a:p>
            <a:pPr marL="342900" lvl="2" indent="-342900" algn="ctr" rtl="1" eaLnBrk="1" hangingPunct="1">
              <a:buFontTx/>
              <a:buNone/>
            </a:pPr>
            <a:endParaRPr lang="ar-EG" dirty="0" smtClean="0">
              <a:sym typeface="Calibri" pitchFamily="34" charset="0"/>
            </a:endParaRPr>
          </a:p>
          <a:p>
            <a:pPr marL="342900" lvl="2" indent="-342900" algn="ctr" rtl="1" eaLnBrk="1" hangingPunct="1">
              <a:buFontTx/>
              <a:buNone/>
            </a:pPr>
            <a:r>
              <a:rPr lang="ar-EG" sz="1600" dirty="0" smtClean="0">
                <a:sym typeface="Calibri" pitchFamily="34" charset="0"/>
              </a:rPr>
              <a:t>المبادئ التوجيهية لإدارة الحالات: القسم 3</a:t>
            </a:r>
          </a:p>
        </p:txBody>
      </p:sp>
    </p:spTree>
    <p:extLst>
      <p:ext uri="{BB962C8B-B14F-4D97-AF65-F5344CB8AC3E}">
        <p14:creationId xmlns:p14="http://schemas.microsoft.com/office/powerpoint/2010/main" val="375404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497888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sz="2800" b="1" dirty="0" smtClean="0">
                <a:solidFill>
                  <a:schemeClr val="tx1"/>
                </a:solidFill>
                <a:sym typeface="Calibri" pitchFamily="34" charset="0"/>
              </a:rPr>
              <a:t>الأطفال الذين لا يطابقون معايير التسجيل الخاصة بك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592" y="1700213"/>
            <a:ext cx="7849121" cy="4392612"/>
          </a:xfrm>
        </p:spPr>
        <p:txBody>
          <a:bodyPr/>
          <a:lstStyle/>
          <a:p>
            <a:pPr algn="r" rtl="1" eaLnBrk="1" hangingPunct="1">
              <a:buFontTx/>
              <a:buChar char="•"/>
            </a:pPr>
            <a:r>
              <a:rPr lang="ar-EG" b="1" dirty="0" smtClean="0">
                <a:sym typeface="Calibri" pitchFamily="34" charset="0"/>
              </a:rPr>
              <a:t>تعرف على</a:t>
            </a:r>
            <a:r>
              <a:rPr lang="ar-EG" dirty="0" smtClean="0">
                <a:sym typeface="Calibri" pitchFamily="34" charset="0"/>
              </a:rPr>
              <a:t> الجهات الأخرى التي يمكنك إحالة الطفل إليها. </a:t>
            </a: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ym typeface="Calibri" pitchFamily="34" charset="0"/>
              </a:rPr>
              <a:t>اشرح</a:t>
            </a:r>
            <a:r>
              <a:rPr lang="ar-EG" dirty="0" smtClean="0">
                <a:sym typeface="Calibri" pitchFamily="34" charset="0"/>
              </a:rPr>
              <a:t> بهدوء الأسباب وراء عدم قدرة وكالتك على تقديم الدعم لكل شخص. </a:t>
            </a: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ym typeface="Calibri" pitchFamily="34" charset="0"/>
              </a:rPr>
              <a:t>زودهم</a:t>
            </a:r>
            <a:r>
              <a:rPr lang="ar-EG" dirty="0" smtClean="0">
                <a:sym typeface="Calibri" pitchFamily="34" charset="0"/>
              </a:rPr>
              <a:t> </a:t>
            </a:r>
            <a:r>
              <a:rPr lang="ar-EG" b="1" dirty="0" smtClean="0">
                <a:sym typeface="Calibri" pitchFamily="34" charset="0"/>
              </a:rPr>
              <a:t>بمعلومات</a:t>
            </a:r>
            <a:r>
              <a:rPr lang="ar-EG" dirty="0" smtClean="0">
                <a:sym typeface="Calibri" pitchFamily="34" charset="0"/>
              </a:rPr>
              <a:t> حول الجهات التي يمكنها دعمهم. </a:t>
            </a: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ym typeface="Calibri" pitchFamily="34" charset="0"/>
              </a:rPr>
              <a:t>ساعدهم على تحديد </a:t>
            </a:r>
            <a:r>
              <a:rPr lang="ar-EG" dirty="0" smtClean="0">
                <a:sym typeface="Calibri" pitchFamily="34" charset="0"/>
              </a:rPr>
              <a:t>موقع هذه الجهات في أقرب وقت ممكن.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كن </a:t>
            </a:r>
            <a:r>
              <a:rPr lang="ar-EG" b="1" dirty="0" smtClean="0">
                <a:sym typeface="Calibri" pitchFamily="34" charset="0"/>
              </a:rPr>
              <a:t>ودودًا</a:t>
            </a:r>
            <a:r>
              <a:rPr lang="ar-EG" dirty="0" smtClean="0">
                <a:sym typeface="Calibri" pitchFamily="34" charset="0"/>
              </a:rPr>
              <a:t> طوال الوقت. </a:t>
            </a: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ym typeface="Calibri" pitchFamily="34" charset="0"/>
              </a:rPr>
              <a:t>شارك</a:t>
            </a:r>
            <a:r>
              <a:rPr lang="ar-EG" dirty="0" smtClean="0">
                <a:sym typeface="Calibri" pitchFamily="34" charset="0"/>
              </a:rPr>
              <a:t> معايير الضعف لديك مع الجهات الفاعلة الأخرى المعنية بحماية الأطفال بحيث يكونوا على دراية </a:t>
            </a:r>
            <a:r>
              <a:rPr lang="ar-EG" b="1" dirty="0" smtClean="0">
                <a:sym typeface="Calibri" pitchFamily="34" charset="0"/>
              </a:rPr>
              <a:t>بنوعية الأشخاص الذين يمكنك توفير الدعم لهم وكيفية ذلك</a:t>
            </a:r>
            <a:r>
              <a:rPr lang="ar-EG" dirty="0" smtClean="0">
                <a:sym typeface="Calibri" pitchFamily="34" charset="0"/>
              </a:rPr>
              <a:t>. </a:t>
            </a: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ym typeface="Calibri" pitchFamily="34" charset="0"/>
              </a:rPr>
              <a:t>أعطِ تعقيبات </a:t>
            </a:r>
            <a:r>
              <a:rPr lang="ar-EG" dirty="0" smtClean="0">
                <a:sym typeface="Calibri" pitchFamily="34" charset="0"/>
              </a:rPr>
              <a:t>إلى الوكالات التي تقوم بإحالة أطفال لا تنطبق عليهم معايير التسجيل الخاصة بك. </a:t>
            </a:r>
          </a:p>
        </p:txBody>
      </p:sp>
    </p:spTree>
    <p:extLst>
      <p:ext uri="{BB962C8B-B14F-4D97-AF65-F5344CB8AC3E}">
        <p14:creationId xmlns:p14="http://schemas.microsoft.com/office/powerpoint/2010/main" val="553564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1116012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sym typeface="Calibri" pitchFamily="34" charset="0"/>
              </a:rPr>
              <a:t>وضع معايير التسجيل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642350" cy="4392612"/>
          </a:xfrm>
        </p:spPr>
        <p:txBody>
          <a:bodyPr/>
          <a:lstStyle/>
          <a:p>
            <a:pPr algn="r" rtl="1" eaLnBrk="1" hangingPunct="1"/>
            <a:endParaRPr lang="ar-EG" sz="2800" dirty="0" smtClean="0">
              <a:sym typeface="Calibri" pitchFamily="34" charset="0"/>
            </a:endParaRPr>
          </a:p>
          <a:p>
            <a:pPr algn="r" rtl="1" eaLnBrk="1" hangingPunct="1"/>
            <a:r>
              <a:rPr lang="ar-EG" sz="2800" dirty="0" smtClean="0">
                <a:sym typeface="Calibri" pitchFamily="34" charset="0"/>
              </a:rPr>
              <a:t>معايير التسجيل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sz="2800" dirty="0" smtClean="0">
                <a:sym typeface="Calibri" pitchFamily="34" charset="0"/>
              </a:rPr>
              <a:t>ينبغي أن تعكس سياق برنامجك وقيوده فضلاً عن خبراتك وقدراتك الخاصة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sz="2800" dirty="0" smtClean="0">
                <a:sym typeface="Calibri" pitchFamily="34" charset="0"/>
              </a:rPr>
              <a:t>تتبع تحليلاً محليًا يحدد الأطفال الضعفاء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sz="2800" dirty="0" smtClean="0">
                <a:sym typeface="Calibri" pitchFamily="34" charset="0"/>
              </a:rPr>
              <a:t>ترتكز على تعريفات موجودة بالفعل</a:t>
            </a:r>
          </a:p>
          <a:p>
            <a:pPr algn="r" rtl="1" eaLnBrk="1" hangingPunct="1"/>
            <a:endParaRPr lang="ar-EG" sz="2800" dirty="0" smtClean="0">
              <a:sym typeface="Calibri" pitchFamily="34" charset="0"/>
            </a:endParaRPr>
          </a:p>
          <a:p>
            <a:pPr marL="0" lvl="2" indent="0" algn="ctr" rtl="1" eaLnBrk="1" hangingPunct="1">
              <a:buFontTx/>
              <a:buNone/>
            </a:pPr>
            <a:r>
              <a:rPr lang="ar-EG" sz="1800" dirty="0" smtClean="0">
                <a:sym typeface="Calibri" pitchFamily="34" charset="0"/>
              </a:rPr>
              <a:t>المبادئ التوجيهية لإدارة الحالات: القسم 3</a:t>
            </a:r>
          </a:p>
        </p:txBody>
      </p:sp>
    </p:spTree>
    <p:extLst>
      <p:ext uri="{BB962C8B-B14F-4D97-AF65-F5344CB8AC3E}">
        <p14:creationId xmlns:p14="http://schemas.microsoft.com/office/powerpoint/2010/main" val="4169447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3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16" end="1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73" end="1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97" end="1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569325" cy="720725"/>
          </a:xfrm>
        </p:spPr>
        <p:txBody>
          <a:bodyPr/>
          <a:lstStyle/>
          <a:p>
            <a:pPr algn="r" eaLnBrk="1" hangingPunct="1">
              <a:buSzPct val="100000"/>
            </a:pPr>
            <a:r>
              <a:rPr lang="ar-EG" dirty="0" smtClean="0">
                <a:solidFill>
                  <a:schemeClr val="tx1"/>
                </a:solidFill>
                <a:sym typeface="Calibri" pitchFamily="34" charset="0"/>
              </a:rPr>
              <a:t>مثال حالة - معايير التسجيل ومستويات الخطر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10847416"/>
              </p:ext>
            </p:extLst>
          </p:nvPr>
        </p:nvGraphicFramePr>
        <p:xfrm>
          <a:off x="107504" y="2996952"/>
          <a:ext cx="8893175" cy="3527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012242374"/>
              </p:ext>
            </p:extLst>
          </p:nvPr>
        </p:nvGraphicFramePr>
        <p:xfrm>
          <a:off x="108199" y="1397000"/>
          <a:ext cx="8892480" cy="2392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26629" name="TextBox 2"/>
          <p:cNvSpPr txBox="1">
            <a:spLocks noChangeArrowheads="1"/>
          </p:cNvSpPr>
          <p:nvPr/>
        </p:nvSpPr>
        <p:spPr bwMode="auto">
          <a:xfrm>
            <a:off x="6228184" y="5661025"/>
            <a:ext cx="14093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rtl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rtl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rtl="1">
              <a:buSzPct val="100000"/>
            </a:pPr>
            <a:r>
              <a:rPr lang="ar-EG" b="1" dirty="0" smtClean="0">
                <a:solidFill>
                  <a:srgbClr val="333399"/>
                </a:solidFill>
                <a:latin typeface="Arial" pitchFamily="34" charset="0"/>
                <a:cs typeface="Calibri" pitchFamily="34" charset="0"/>
                <a:sym typeface="Calibri" pitchFamily="34" charset="0"/>
              </a:rPr>
              <a:t>عوامل الخطر </a:t>
            </a:r>
          </a:p>
          <a:p>
            <a:pPr algn="r" rtl="1">
              <a:buSzPct val="100000"/>
            </a:pPr>
            <a:r>
              <a:rPr lang="ar-EG" b="1" dirty="0" smtClean="0">
                <a:solidFill>
                  <a:srgbClr val="00B050"/>
                </a:solidFill>
                <a:latin typeface="Arial" pitchFamily="34" charset="0"/>
                <a:cs typeface="Calibri" pitchFamily="34" charset="0"/>
                <a:sym typeface="Calibri" pitchFamily="34" charset="0"/>
              </a:rPr>
              <a:t>العوامل الوقائية</a:t>
            </a:r>
            <a:r>
              <a:rPr lang="ar-EG" dirty="0" smtClean="0">
                <a:solidFill>
                  <a:srgbClr val="00B050"/>
                </a:solidFill>
                <a:latin typeface="Arial" pitchFamily="34" charset="0"/>
                <a:cs typeface="Calibri" pitchFamily="34" charset="0"/>
                <a:sym typeface="Calibri" pitchFamily="34" charset="0"/>
              </a:rPr>
              <a:t> </a:t>
            </a:r>
            <a:endParaRPr lang="ar-EG" dirty="0">
              <a:solidFill>
                <a:srgbClr val="00B050"/>
              </a:solidFill>
              <a:latin typeface="Arial" pitchFamily="34" charset="0"/>
              <a:cs typeface="Calibri" pitchFamily="34" charset="0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734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rgbClr val="000000"/>
                </a:solidFill>
                <a:sym typeface="Calibri" pitchFamily="34" charset="0"/>
              </a:rPr>
              <a:t>المزيد عن المخاطر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346" y="1700213"/>
            <a:ext cx="8353425" cy="4392612"/>
          </a:xfrm>
        </p:spPr>
        <p:txBody>
          <a:bodyPr/>
          <a:lstStyle/>
          <a:p>
            <a:pPr algn="r" rtl="1" eaLnBrk="1" hangingPunct="1">
              <a:buSzPct val="100000"/>
            </a:pPr>
            <a:endParaRPr lang="ar-EG" b="1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الخطورة عامل تراكمي –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كلما زادت المخاطر التي توجد في بيئة الطفل: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كانت استجابتنا أكثر إلحاحًا.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قد نحتاج إلى استجابة أكثر كثافة. </a:t>
            </a: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يختلف تأثير المخاطر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على المدى القصير والمتوسط والطويل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910902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3347863" y="836613"/>
            <a:ext cx="5437361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chemeClr val="tx1"/>
                </a:solidFill>
                <a:sym typeface="Calibri" pitchFamily="34" charset="0"/>
              </a:rPr>
              <a:t>المشاكل الناجمة عن عدم معرفة الحالات التي تدعمها الوكالات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1223962" y="1700213"/>
            <a:ext cx="7561263" cy="4392612"/>
          </a:xfrm>
        </p:spPr>
        <p:txBody>
          <a:bodyPr/>
          <a:lstStyle/>
          <a:p>
            <a:pPr algn="r" rtl="1" eaLnBrk="1" hangingPunct="1">
              <a:buFontTx/>
              <a:buChar char="•"/>
            </a:pPr>
            <a:endParaRPr lang="ar-EG" b="1" dirty="0" smtClean="0"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endParaRPr lang="ar-EG" b="1" dirty="0" smtClean="0"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ym typeface="Calibri" pitchFamily="34" charset="0"/>
              </a:rPr>
              <a:t>ارتفاع عدد الحالات</a:t>
            </a:r>
            <a:r>
              <a:rPr lang="ar-EG" dirty="0" smtClean="0">
                <a:sym typeface="Calibri" pitchFamily="34" charset="0"/>
              </a:rPr>
              <a:t> </a:t>
            </a:r>
          </a:p>
          <a:p>
            <a:pPr algn="r" rtl="1" eaLnBrk="1" hangingPunct="1">
              <a:buFontTx/>
              <a:buChar char="•"/>
            </a:pPr>
            <a:endParaRPr lang="ar-EG" dirty="0" smtClean="0"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رفع سقف </a:t>
            </a:r>
            <a:r>
              <a:rPr lang="ar-EG" b="1" dirty="0" smtClean="0">
                <a:sym typeface="Calibri" pitchFamily="34" charset="0"/>
              </a:rPr>
              <a:t>التطلعات</a:t>
            </a:r>
            <a:r>
              <a:rPr lang="ar-EG" dirty="0" smtClean="0">
                <a:sym typeface="Calibri" pitchFamily="34" charset="0"/>
              </a:rPr>
              <a:t> من جانب الطفل والأسرة</a:t>
            </a:r>
          </a:p>
          <a:p>
            <a:pPr algn="r" rtl="1" eaLnBrk="1" hangingPunct="1">
              <a:buFontTx/>
              <a:buChar char="•"/>
            </a:pPr>
            <a:endParaRPr lang="ar-EG" dirty="0" smtClean="0"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ym typeface="Calibri" pitchFamily="34" charset="0"/>
              </a:rPr>
              <a:t>ارتباك</a:t>
            </a:r>
            <a:r>
              <a:rPr lang="ar-EG" dirty="0" smtClean="0">
                <a:sym typeface="Calibri" pitchFamily="34" charset="0"/>
              </a:rPr>
              <a:t> العلاقة مع المجتمع المحلي</a:t>
            </a:r>
          </a:p>
          <a:p>
            <a:pPr algn="r" rtl="1" eaLnBrk="1" hangingPunct="1">
              <a:buFontTx/>
              <a:buChar char="•"/>
            </a:pPr>
            <a:endParaRPr lang="ar-EG" dirty="0" smtClean="0"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ym typeface="Calibri" pitchFamily="34" charset="0"/>
              </a:rPr>
              <a:t>عدم التدخل</a:t>
            </a:r>
          </a:p>
          <a:p>
            <a:pPr algn="ctr" rtl="1" eaLnBrk="1" hangingPunct="1">
              <a:buSzPct val="100000"/>
            </a:pPr>
            <a:r>
              <a:rPr lang="ar-EG" sz="1600" dirty="0" smtClean="0">
                <a:sym typeface="Calibri" pitchFamily="34" charset="0"/>
              </a:rPr>
              <a:t>المبادئ التوجيهية لإدارة الحالات</a:t>
            </a:r>
          </a:p>
        </p:txBody>
      </p:sp>
    </p:spTree>
    <p:extLst>
      <p:ext uri="{BB962C8B-B14F-4D97-AF65-F5344CB8AC3E}">
        <p14:creationId xmlns:p14="http://schemas.microsoft.com/office/powerpoint/2010/main" val="2541366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1043608" y="764704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sym typeface="Calibri" pitchFamily="34" charset="0"/>
              </a:rPr>
              <a:t>نقاط التعلم الرئيسية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611808" y="1700213"/>
            <a:ext cx="8208963" cy="4392612"/>
          </a:xfrm>
        </p:spPr>
        <p:txBody>
          <a:bodyPr/>
          <a:lstStyle/>
          <a:p>
            <a:pPr algn="r" rtl="1" eaLnBrk="1" hangingPunct="1">
              <a:buSzPct val="100000"/>
            </a:pPr>
            <a:endParaRPr lang="ar-EG" dirty="0" smtClean="0"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يمكن أن تنجم العديد من المشكلات بسبب عدم امتلاك معايير الأهلية </a:t>
            </a:r>
            <a:r>
              <a:rPr lang="ar-EG" dirty="0" smtClean="0">
                <a:sym typeface="Calibri" pitchFamily="34" charset="0"/>
              </a:rPr>
              <a:t/>
            </a:r>
            <a:br>
              <a:rPr lang="ar-EG" dirty="0" smtClean="0">
                <a:sym typeface="Calibri" pitchFamily="34" charset="0"/>
              </a:rPr>
            </a:br>
            <a:r>
              <a:rPr lang="ar-EG" dirty="0" smtClean="0">
                <a:sym typeface="Calibri" pitchFamily="34" charset="0"/>
              </a:rPr>
              <a:t>أو </a:t>
            </a:r>
            <a:r>
              <a:rPr lang="ar-EG" dirty="0" smtClean="0">
                <a:sym typeface="Calibri" pitchFamily="34" charset="0"/>
              </a:rPr>
              <a:t>عدم معرفتها. </a:t>
            </a:r>
          </a:p>
          <a:p>
            <a:pPr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تُعد معايير الضعف شكلاً من أشكال حراسة البوابة (</a:t>
            </a:r>
            <a:r>
              <a:rPr lang="en-GB" dirty="0"/>
              <a:t>gatekeeping</a:t>
            </a:r>
            <a:r>
              <a:rPr lang="ar-EG" dirty="0" smtClean="0">
                <a:sym typeface="Calibri" pitchFamily="34" charset="0"/>
              </a:rPr>
              <a:t>).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ينبغي أن تكون معايير الضعف خاصة بالسياق وتعكس قدرة الوكالة.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لا تشير عوامل الخطورة بالضرورة إلى مستوى معين من الخطورة.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ينبغي تقييم الضعف والخطر بشكل منفصل.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ينبغي ربط مستويات الخطر بأطر زمنية لاتخاذ الإجراءات. </a:t>
            </a:r>
          </a:p>
          <a:p>
            <a:pPr algn="r" rtl="1" eaLnBrk="1" hangingPunct="1">
              <a:buSzPct val="100000"/>
            </a:pPr>
            <a:endParaRPr lang="ar-EG" dirty="0" smtClean="0"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677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125" y="1881188"/>
            <a:ext cx="3841750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117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هدف الوحدة ونتائج التعلم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67346" y="1628775"/>
            <a:ext cx="8353425" cy="4392613"/>
          </a:xfrm>
        </p:spPr>
        <p:txBody>
          <a:bodyPr/>
          <a:lstStyle/>
          <a:p>
            <a:pPr marL="1152000" indent="-1152000" algn="r" rtl="1" eaLnBrk="1" hangingPunct="1">
              <a:buSzPct val="100000"/>
            </a:pPr>
            <a:r>
              <a:rPr lang="ar-EG" sz="2000" b="1" dirty="0" smtClean="0">
                <a:solidFill>
                  <a:srgbClr val="000000"/>
                </a:solidFill>
                <a:sym typeface="Calibri" pitchFamily="34" charset="0"/>
              </a:rPr>
              <a:t>هدف الوحدة: </a:t>
            </a:r>
            <a:r>
              <a:rPr lang="ar-EG" sz="2000" dirty="0" smtClean="0">
                <a:solidFill>
                  <a:srgbClr val="000000"/>
                </a:solidFill>
                <a:sym typeface="Calibri" pitchFamily="34" charset="0"/>
              </a:rPr>
              <a:t>تزويد المشاركين بالمعرفة والمهارات اللازمة لإكمال خطوة التحديد والتسجيل </a:t>
            </a:r>
            <a:r>
              <a:rPr lang="ar-EG" sz="2000" dirty="0" smtClean="0">
                <a:solidFill>
                  <a:srgbClr val="000000"/>
                </a:solidFill>
                <a:sym typeface="Calibri" pitchFamily="34" charset="0"/>
              </a:rPr>
              <a:t/>
            </a:r>
            <a:br>
              <a:rPr lang="ar-EG" sz="2000" dirty="0" smtClean="0">
                <a:solidFill>
                  <a:srgbClr val="000000"/>
                </a:solidFill>
                <a:sym typeface="Calibri" pitchFamily="34" charset="0"/>
              </a:rPr>
            </a:br>
            <a:r>
              <a:rPr lang="ar-EG" sz="2000" dirty="0" smtClean="0">
                <a:solidFill>
                  <a:srgbClr val="000000"/>
                </a:solidFill>
                <a:sym typeface="Calibri" pitchFamily="34" charset="0"/>
              </a:rPr>
              <a:t>في </a:t>
            </a:r>
            <a:r>
              <a:rPr lang="ar-EG" sz="2000" dirty="0" smtClean="0">
                <a:solidFill>
                  <a:srgbClr val="000000"/>
                </a:solidFill>
                <a:sym typeface="Calibri" pitchFamily="34" charset="0"/>
              </a:rPr>
              <a:t>عملية إدارة الحالات وفقا للمبادئ التوجيهية. </a:t>
            </a:r>
          </a:p>
          <a:p>
            <a:pPr algn="r" rtl="1" eaLnBrk="1" hangingPunct="1">
              <a:buSzPct val="100000"/>
            </a:pPr>
            <a:endParaRPr lang="ar-EG" sz="2000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sz="2000" b="1" dirty="0" smtClean="0">
                <a:solidFill>
                  <a:srgbClr val="000000"/>
                </a:solidFill>
                <a:sym typeface="Calibri" pitchFamily="34" charset="0"/>
              </a:rPr>
              <a:t>نتائج التعلم	</a:t>
            </a:r>
          </a:p>
          <a:p>
            <a:pPr algn="r" rtl="1" eaLnBrk="1" hangingPunct="1">
              <a:buFontTx/>
              <a:buChar char="•"/>
            </a:pPr>
            <a:r>
              <a:rPr lang="ar-EG" sz="2000" dirty="0" smtClean="0">
                <a:solidFill>
                  <a:srgbClr val="000000"/>
                </a:solidFill>
                <a:sym typeface="Calibri" pitchFamily="34" charset="0"/>
              </a:rPr>
              <a:t>ربط الممارسات الفضلى للتحديد بالسياق الذي تعمل فيه. </a:t>
            </a:r>
          </a:p>
          <a:p>
            <a:pPr algn="r" rtl="1" eaLnBrk="1" hangingPunct="1">
              <a:buFontTx/>
              <a:buChar char="•"/>
            </a:pPr>
            <a:r>
              <a:rPr lang="ar-EG" sz="2000" dirty="0" smtClean="0">
                <a:solidFill>
                  <a:srgbClr val="000000"/>
                </a:solidFill>
                <a:sym typeface="Calibri" pitchFamily="34" charset="0"/>
              </a:rPr>
              <a:t>معرفة الممارسات الفضلى للإحالات. </a:t>
            </a:r>
          </a:p>
          <a:p>
            <a:pPr algn="r" rtl="1" eaLnBrk="1" hangingPunct="1">
              <a:buFontTx/>
              <a:buChar char="•"/>
            </a:pPr>
            <a:r>
              <a:rPr lang="ar-EG" sz="2000" dirty="0" smtClean="0">
                <a:solidFill>
                  <a:srgbClr val="000000"/>
                </a:solidFill>
                <a:sym typeface="Calibri" pitchFamily="34" charset="0"/>
              </a:rPr>
              <a:t>استيعاب الغرض من استخدام المعايير كجزء من التسجيل. </a:t>
            </a:r>
          </a:p>
          <a:p>
            <a:pPr algn="r" rtl="1" eaLnBrk="1" hangingPunct="1">
              <a:buFontTx/>
              <a:buChar char="•"/>
            </a:pPr>
            <a:r>
              <a:rPr lang="ar-EG" sz="2000" dirty="0" smtClean="0">
                <a:solidFill>
                  <a:srgbClr val="000000"/>
                </a:solidFill>
                <a:sym typeface="Calibri" pitchFamily="34" charset="0"/>
              </a:rPr>
              <a:t>استخدام الممارسات الفضلى في افتتاح المقابلات واختتامها والحصول على القبول/الموافقة المستنيرة. </a:t>
            </a:r>
          </a:p>
          <a:p>
            <a:pPr eaLnBrk="1" hangingPunct="1">
              <a:buFontTx/>
              <a:buChar char="•"/>
            </a:pPr>
            <a:r>
              <a:rPr lang="ar-EG" sz="2000" dirty="0" smtClean="0">
                <a:solidFill>
                  <a:srgbClr val="000000"/>
                </a:solidFill>
                <a:sym typeface="Calibri" pitchFamily="34" charset="0"/>
              </a:rPr>
              <a:t>استخدام النصوص الشخصية في التسجيل </a:t>
            </a:r>
            <a:r>
              <a:rPr lang="ar-EG" sz="2000" dirty="0">
                <a:solidFill>
                  <a:srgbClr val="000000"/>
                </a:solidFill>
                <a:sym typeface="Calibri" pitchFamily="34" charset="0"/>
              </a:rPr>
              <a:t>والحصول </a:t>
            </a:r>
            <a:r>
              <a:rPr lang="ar-EG" sz="2000" dirty="0" smtClean="0">
                <a:solidFill>
                  <a:srgbClr val="000000"/>
                </a:solidFill>
                <a:sym typeface="Calibri" pitchFamily="34" charset="0"/>
              </a:rPr>
              <a:t>على </a:t>
            </a:r>
            <a:r>
              <a:rPr lang="ar-EG" sz="2000" dirty="0">
                <a:solidFill>
                  <a:srgbClr val="000000"/>
                </a:solidFill>
                <a:sym typeface="Calibri" pitchFamily="34" charset="0"/>
              </a:rPr>
              <a:t>القبول/الموافقة المستنيرة.</a:t>
            </a:r>
            <a:endParaRPr lang="ar-EG" sz="2000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sz="2000" dirty="0" smtClean="0">
                <a:solidFill>
                  <a:srgbClr val="000000"/>
                </a:solidFill>
                <a:sym typeface="Calibri" pitchFamily="34" charset="0"/>
              </a:rPr>
              <a:t>معرفة الأخطاء الشائعة في نماذج التسجيل. </a:t>
            </a:r>
          </a:p>
          <a:p>
            <a:pPr algn="r" rtl="1" eaLnBrk="1" hangingPunct="1">
              <a:buFontTx/>
              <a:buChar char="•"/>
            </a:pPr>
            <a:r>
              <a:rPr lang="ar-EG" sz="2000" dirty="0" smtClean="0">
                <a:solidFill>
                  <a:srgbClr val="000000"/>
                </a:solidFill>
                <a:sym typeface="Calibri" pitchFamily="34" charset="0"/>
              </a:rPr>
              <a:t>التدخل استجابةً للشواغل العاجلة المحددة أثناء التسجيل.</a:t>
            </a:r>
          </a:p>
        </p:txBody>
      </p:sp>
    </p:spTree>
    <p:extLst>
      <p:ext uri="{BB962C8B-B14F-4D97-AF65-F5344CB8AC3E}">
        <p14:creationId xmlns:p14="http://schemas.microsoft.com/office/powerpoint/2010/main" val="299657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 eaLnBrk="1" hangingPunct="1">
              <a:buSzPct val="100000"/>
            </a:pPr>
            <a:r>
              <a:rPr lang="ar-EG" cap="none" smtClean="0">
                <a:solidFill>
                  <a:schemeClr val="tx1"/>
                </a:solidFill>
                <a:sym typeface="Calibri" pitchFamily="34" charset="0"/>
              </a:rPr>
              <a:t>التمرين 4</a:t>
            </a:r>
          </a:p>
        </p:txBody>
      </p:sp>
      <p:sp>
        <p:nvSpPr>
          <p:cNvPr id="2048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rtl="1" eaLnBrk="1" hangingPunct="1"/>
            <a:r>
              <a:rPr lang="ar-EG" sz="3600" b="1" dirty="0" smtClean="0">
                <a:sym typeface="Calibri" pitchFamily="34" charset="0"/>
              </a:rPr>
              <a:t>أفضل الممارسات المتعلقة بالتسجيل</a:t>
            </a:r>
          </a:p>
        </p:txBody>
      </p:sp>
    </p:spTree>
    <p:extLst>
      <p:ext uri="{BB962C8B-B14F-4D97-AF65-F5344CB8AC3E}">
        <p14:creationId xmlns:p14="http://schemas.microsoft.com/office/powerpoint/2010/main" val="2812817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أفضل الممارسات المتعلقة بالتسجيل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467346" y="1628775"/>
            <a:ext cx="8353425" cy="4392613"/>
          </a:xfrm>
        </p:spPr>
        <p:txBody>
          <a:bodyPr/>
          <a:lstStyle/>
          <a:p>
            <a:pPr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التسجيل في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مكان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آمن وسري وملائم للطفل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. </a:t>
            </a: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كسب ثقة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الطفل.</a:t>
            </a: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التحقق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مما إذا كان قد تم تسجيل الطفل من قبل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.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إدارة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التطلعات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عن طريق توضيح ماهية إدارة الحالات.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الحصول على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موافقة مستنيرة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.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الحصول على المعلومات الأساسية الرئيسية باستخدام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تنسيق موحد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.</a:t>
            </a: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>
              <a:buSzPct val="100000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تحديد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رمز مرجعي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لتفادي الخلط بين الأطفال وتسهيل استرجاع السجلات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/>
            </a:r>
            <a:br>
              <a:rPr lang="ar-EG" dirty="0" smtClean="0">
                <a:solidFill>
                  <a:srgbClr val="000000"/>
                </a:solidFill>
                <a:sym typeface="Calibri" pitchFamily="34" charset="0"/>
              </a:rPr>
            </a:b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وضمان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السرية </a:t>
            </a:r>
          </a:p>
          <a:p>
            <a:pPr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097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sym typeface="Calibri" pitchFamily="34" charset="0"/>
              </a:rPr>
              <a:t>معلومات التسجيل القياسية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marL="0" indent="0" algn="r" rtl="1" eaLnBrk="1" hangingPunct="1"/>
            <a:endParaRPr lang="ar-EG" dirty="0" smtClean="0">
              <a:sym typeface="Calibri" pitchFamily="34" charset="0"/>
            </a:endParaRP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اسم الطفل وعمره وجنسه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مع من يعيش/يقيم الطفل أو ما إذا كان بلا مأوى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المكان الذي يقيم فيه الطفل حالياً وتفاصيل الاتصال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تاريخ التسجيل ومكانه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شواغل/احتياجات الحماية الأولية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الرمز المرجعي المحدد</a:t>
            </a:r>
          </a:p>
          <a:p>
            <a:pPr marL="0" indent="0" algn="r" rtl="1" eaLnBrk="1" hangingPunct="1"/>
            <a:endParaRPr lang="ar-EG" dirty="0" smtClean="0">
              <a:sym typeface="Calibri" pitchFamily="34" charset="0"/>
            </a:endParaRPr>
          </a:p>
          <a:p>
            <a:pPr marL="0" lvl="2" indent="0" algn="ctr" rtl="1" eaLnBrk="1" hangingPunct="1">
              <a:buFontTx/>
              <a:buNone/>
            </a:pPr>
            <a:r>
              <a:rPr lang="ar-EG" sz="1600" dirty="0" smtClean="0">
                <a:sym typeface="Calibri" pitchFamily="34" charset="0"/>
              </a:rPr>
              <a:t>المبادئ التوجيهية لإدارة الحالات: القسم 3</a:t>
            </a:r>
          </a:p>
          <a:p>
            <a:pPr marL="0" indent="0" algn="r" rtl="1" eaLnBrk="1" hangingPunct="1"/>
            <a:r>
              <a:rPr lang="ar-EG" dirty="0" smtClean="0">
                <a:sym typeface="Calibri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58966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sym typeface="Calibri" pitchFamily="34" charset="0"/>
              </a:rPr>
              <a:t>نقاط التعلم الرئيسية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xfrm>
            <a:off x="539552" y="1700213"/>
            <a:ext cx="8281219" cy="4392612"/>
          </a:xfrm>
          <a:ln>
            <a:noFill/>
          </a:ln>
        </p:spPr>
        <p:txBody>
          <a:bodyPr/>
          <a:lstStyle/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ينبغي جمع </a:t>
            </a:r>
            <a:r>
              <a:rPr lang="ar-EG" b="1" dirty="0" smtClean="0">
                <a:sym typeface="Calibri" pitchFamily="34" charset="0"/>
              </a:rPr>
              <a:t>المعلومات القياسية </a:t>
            </a:r>
            <a:r>
              <a:rPr lang="ar-EG" dirty="0" smtClean="0">
                <a:sym typeface="Calibri" pitchFamily="34" charset="0"/>
              </a:rPr>
              <a:t>عند التسجيل باستخدام </a:t>
            </a:r>
            <a:r>
              <a:rPr lang="ar-EG" b="1" dirty="0" smtClean="0">
                <a:sym typeface="Calibri" pitchFamily="34" charset="0"/>
              </a:rPr>
              <a:t>نموذج موحد </a:t>
            </a:r>
            <a:r>
              <a:rPr lang="ar-EG" dirty="0" smtClean="0">
                <a:sym typeface="Calibri" pitchFamily="34" charset="0"/>
              </a:rPr>
              <a:t>يتم الاتفاق عليه بين الوكالات إن أمكن.</a:t>
            </a:r>
          </a:p>
          <a:p>
            <a:pPr algn="r" rtl="1" eaLnBrk="1" hangingPunct="1">
              <a:buFontTx/>
              <a:buChar char="•"/>
            </a:pPr>
            <a:endParaRPr lang="ar-EG" sz="2000" dirty="0" smtClean="0"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ينبغي أخذ الوقت الكافي </a:t>
            </a:r>
            <a:r>
              <a:rPr lang="ar-EG" b="1" dirty="0" smtClean="0">
                <a:sym typeface="Calibri" pitchFamily="34" charset="0"/>
              </a:rPr>
              <a:t>لتقديم</a:t>
            </a:r>
            <a:r>
              <a:rPr lang="ar-EG" dirty="0" smtClean="0">
                <a:sym typeface="Calibri" pitchFamily="34" charset="0"/>
              </a:rPr>
              <a:t> نفسك وتعريف عملية إدارة الحالات والتسجيل وتوضيح سبب رغبتك في التحدث مع الطفل.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ينبغي توضيح </a:t>
            </a:r>
            <a:r>
              <a:rPr lang="ar-EG" b="1" dirty="0" smtClean="0">
                <a:sym typeface="Calibri" pitchFamily="34" charset="0"/>
              </a:rPr>
              <a:t>الموافقة الشفهية أو الكتابية</a:t>
            </a:r>
            <a:r>
              <a:rPr lang="ar-EG" dirty="0" smtClean="0">
                <a:sym typeface="Calibri" pitchFamily="34" charset="0"/>
              </a:rPr>
              <a:t> والحصول عليها من الشخص المناسب عند التسجيل. </a:t>
            </a:r>
          </a:p>
          <a:p>
            <a:pPr algn="r" rtl="1" eaLnBrk="1" hangingPunct="1">
              <a:buSzPct val="100000"/>
            </a:pPr>
            <a:endParaRPr lang="ar-EG" sz="2000" dirty="0" smtClean="0"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ينبغي أخذ الوقت الكافي لإنهاء المقابلة وشرح ماذا سيحدث بعدها</a:t>
            </a:r>
            <a:r>
              <a:rPr lang="ar-EG" b="1" dirty="0" smtClean="0">
                <a:sym typeface="Calibri" pitchFamily="34" charset="0"/>
              </a:rPr>
              <a:t> بشكل إيجابي وتحديد موعد اللقاء التالي</a:t>
            </a:r>
            <a:r>
              <a:rPr lang="ar-EG" dirty="0" smtClean="0">
                <a:sym typeface="Calibri" pitchFamily="34" charset="0"/>
              </a:rPr>
              <a:t> مع ترك وقت في نهاية المقابلة </a:t>
            </a:r>
            <a:r>
              <a:rPr lang="ar-EG" b="1" dirty="0" smtClean="0">
                <a:sym typeface="Calibri" pitchFamily="34" charset="0"/>
              </a:rPr>
              <a:t>يبوح فيه الطفل بما يعتمل داخله. </a:t>
            </a:r>
          </a:p>
        </p:txBody>
      </p:sp>
    </p:spTree>
    <p:extLst>
      <p:ext uri="{BB962C8B-B14F-4D97-AF65-F5344CB8AC3E}">
        <p14:creationId xmlns:p14="http://schemas.microsoft.com/office/powerpoint/2010/main" val="1836616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125" y="1881188"/>
            <a:ext cx="3841750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8880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 eaLnBrk="1" hangingPunct="1">
              <a:buSzPct val="100000"/>
            </a:pPr>
            <a:r>
              <a:rPr lang="ar-EG" cap="none" smtClean="0">
                <a:solidFill>
                  <a:schemeClr val="tx1"/>
                </a:solidFill>
                <a:sym typeface="Calibri" pitchFamily="34" charset="0"/>
              </a:rPr>
              <a:t>التمرين 5</a:t>
            </a:r>
          </a:p>
        </p:txBody>
      </p:sp>
      <p:sp>
        <p:nvSpPr>
          <p:cNvPr id="24579" name="Text Placeholder 2"/>
          <p:cNvSpPr>
            <a:spLocks noGrp="1"/>
          </p:cNvSpPr>
          <p:nvPr>
            <p:ph type="body" idx="1"/>
          </p:nvPr>
        </p:nvSpPr>
        <p:spPr>
          <a:xfrm>
            <a:off x="684213" y="2852738"/>
            <a:ext cx="7772400" cy="1500187"/>
          </a:xfrm>
        </p:spPr>
        <p:txBody>
          <a:bodyPr/>
          <a:lstStyle/>
          <a:p>
            <a:pPr algn="ctr" rtl="1" eaLnBrk="1" hangingPunct="1"/>
            <a:r>
              <a:rPr lang="ar-EG" sz="3600" b="1" smtClean="0">
                <a:sym typeface="Calibri" pitchFamily="34" charset="0"/>
              </a:rPr>
              <a:t>وضع النصوص وممارستها</a:t>
            </a:r>
          </a:p>
        </p:txBody>
      </p:sp>
    </p:spTree>
    <p:extLst>
      <p:ext uri="{BB962C8B-B14F-4D97-AF65-F5344CB8AC3E}">
        <p14:creationId xmlns:p14="http://schemas.microsoft.com/office/powerpoint/2010/main" val="3446573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sym typeface="Calibri" pitchFamily="34" charset="0"/>
              </a:rPr>
              <a:t>نقاط التعلم الرئيسية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dirty="0" smtClean="0">
                <a:sym typeface="Calibri" pitchFamily="34" charset="0"/>
              </a:rPr>
              <a:t>يساعدك استخدام النصوص وخصوصاً عند البدء في العمل مع الحالة على: </a:t>
            </a:r>
          </a:p>
          <a:p>
            <a:pPr algn="r" rtl="1" eaLnBrk="1" hangingPunct="1">
              <a:buSzPct val="100000"/>
            </a:pPr>
            <a:endParaRPr lang="ar-EG" dirty="0" smtClean="0"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تقديم </a:t>
            </a:r>
            <a:r>
              <a:rPr lang="ar-EG" b="1" dirty="0" smtClean="0">
                <a:sym typeface="Calibri" pitchFamily="34" charset="0"/>
              </a:rPr>
              <a:t>نفسك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تقديم </a:t>
            </a:r>
            <a:r>
              <a:rPr lang="ar-EG" b="1" dirty="0" smtClean="0">
                <a:sym typeface="Calibri" pitchFamily="34" charset="0"/>
              </a:rPr>
              <a:t>المقابلة/الاجتماع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شرح </a:t>
            </a:r>
            <a:r>
              <a:rPr lang="ar-EG" b="1" dirty="0" smtClean="0">
                <a:sym typeface="Calibri" pitchFamily="34" charset="0"/>
              </a:rPr>
              <a:t>القبول</a:t>
            </a:r>
            <a:r>
              <a:rPr lang="ar-EG" dirty="0" smtClean="0">
                <a:sym typeface="Calibri" pitchFamily="34" charset="0"/>
              </a:rPr>
              <a:t>/</a:t>
            </a:r>
            <a:r>
              <a:rPr lang="ar-EG" b="1" dirty="0" smtClean="0">
                <a:sym typeface="Calibri" pitchFamily="34" charset="0"/>
              </a:rPr>
              <a:t>الموافقة المستنيرة</a:t>
            </a:r>
            <a:r>
              <a:rPr lang="ar-EG" dirty="0" smtClean="0">
                <a:sym typeface="Calibri" pitchFamily="34" charset="0"/>
              </a:rPr>
              <a:t> </a:t>
            </a:r>
            <a:r>
              <a:rPr lang="ar-EG" b="1" dirty="0" smtClean="0">
                <a:sym typeface="Calibri" pitchFamily="34" charset="0"/>
              </a:rPr>
              <a:t>وقيود </a:t>
            </a:r>
            <a:r>
              <a:rPr lang="ar-EG" dirty="0" smtClean="0">
                <a:sym typeface="Calibri" pitchFamily="34" charset="0"/>
              </a:rPr>
              <a:t>السرية</a:t>
            </a: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ym typeface="Calibri" pitchFamily="34" charset="0"/>
              </a:rPr>
              <a:t>إنهاء</a:t>
            </a:r>
            <a:r>
              <a:rPr lang="ar-EG" dirty="0" smtClean="0">
                <a:sym typeface="Calibri" pitchFamily="34" charset="0"/>
              </a:rPr>
              <a:t> المقابلة/الاجتماع</a:t>
            </a:r>
          </a:p>
          <a:p>
            <a:pPr algn="r" rtl="1" eaLnBrk="1" hangingPunct="1">
              <a:buSzPct val="100000"/>
            </a:pPr>
            <a:endParaRPr lang="ar-EG" dirty="0" smtClean="0"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dirty="0" smtClean="0">
                <a:sym typeface="Calibri" pitchFamily="34" charset="0"/>
              </a:rPr>
              <a:t>بطريقة صديقة للطفل وبدون انتهاك للمبادئ. </a:t>
            </a:r>
          </a:p>
        </p:txBody>
      </p:sp>
    </p:spTree>
    <p:extLst>
      <p:ext uri="{BB962C8B-B14F-4D97-AF65-F5344CB8AC3E}">
        <p14:creationId xmlns:p14="http://schemas.microsoft.com/office/powerpoint/2010/main" val="432267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125" y="1881188"/>
            <a:ext cx="3841750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090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3" descr="http://cdn.jordantimes.com/uploads/repository/ef510a0876cd8ee72ad90e03eeff95c60739f2d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8582" y="1125538"/>
            <a:ext cx="6481763" cy="482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3263" y="4406900"/>
            <a:ext cx="7772400" cy="1362075"/>
          </a:xfrm>
        </p:spPr>
        <p:txBody>
          <a:bodyPr/>
          <a:lstStyle/>
          <a:p>
            <a:pPr algn="ctr" eaLnBrk="1" hangingPunct="1">
              <a:buSzPct val="100000"/>
            </a:pPr>
            <a:r>
              <a:rPr lang="ar-EG" cap="none" dirty="0" smtClean="0">
                <a:solidFill>
                  <a:schemeClr val="tx1"/>
                </a:solidFill>
                <a:sym typeface="Calibri" pitchFamily="34" charset="0"/>
              </a:rPr>
              <a:t>التمرين 6</a:t>
            </a:r>
          </a:p>
        </p:txBody>
      </p:sp>
      <p:sp>
        <p:nvSpPr>
          <p:cNvPr id="26628" name="Text Placeholder 2"/>
          <p:cNvSpPr>
            <a:spLocks noGrp="1"/>
          </p:cNvSpPr>
          <p:nvPr>
            <p:ph type="body" idx="1"/>
          </p:nvPr>
        </p:nvSpPr>
        <p:spPr>
          <a:xfrm>
            <a:off x="703263" y="2852738"/>
            <a:ext cx="7772400" cy="1500187"/>
          </a:xfrm>
        </p:spPr>
        <p:txBody>
          <a:bodyPr/>
          <a:lstStyle/>
          <a:p>
            <a:pPr algn="ctr" eaLnBrk="1" hangingPunct="1"/>
            <a:r>
              <a:rPr lang="ar-EG" sz="3600" b="1" smtClean="0">
                <a:sym typeface="Calibri" pitchFamily="34" charset="0"/>
              </a:rPr>
              <a:t>التسجيل والتوثيق </a:t>
            </a:r>
          </a:p>
        </p:txBody>
      </p:sp>
      <p:sp>
        <p:nvSpPr>
          <p:cNvPr id="39941" name="TextBox 2"/>
          <p:cNvSpPr txBox="1">
            <a:spLocks noChangeArrowheads="1"/>
          </p:cNvSpPr>
          <p:nvPr/>
        </p:nvSpPr>
        <p:spPr bwMode="auto">
          <a:xfrm>
            <a:off x="1348582" y="5688013"/>
            <a:ext cx="142699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rtl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rtl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rtl="1">
              <a:buSzPct val="100000"/>
            </a:pPr>
            <a:r>
              <a:rPr lang="ar-EG" sz="1100" dirty="0" smtClean="0">
                <a:solidFill>
                  <a:srgbClr val="FFFFFF"/>
                </a:solidFill>
                <a:latin typeface="Arial" pitchFamily="34" charset="0"/>
                <a:ea typeface="MS PGothic" pitchFamily="34" charset="-128"/>
                <a:sym typeface="Calibri" pitchFamily="34" charset="0"/>
              </a:rPr>
              <a:t>الصورة: اليونيسيف، الاردن</a:t>
            </a:r>
            <a:endParaRPr lang="ar-EG" sz="1100" dirty="0">
              <a:solidFill>
                <a:srgbClr val="FFFFFF"/>
              </a:solidFill>
              <a:latin typeface="Arial" pitchFamily="34" charset="0"/>
              <a:ea typeface="MS PGothic" pitchFamily="34" charset="-128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969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rgbClr val="000000"/>
                </a:solidFill>
                <a:sym typeface="Calibri" pitchFamily="34" charset="0"/>
              </a:rPr>
              <a:t>لماذا نقوم بتوثيق الحالات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>
          <a:xfrm>
            <a:off x="467544" y="1700213"/>
            <a:ext cx="8353227" cy="4392612"/>
          </a:xfrm>
        </p:spPr>
        <p:txBody>
          <a:bodyPr/>
          <a:lstStyle/>
          <a:p>
            <a:pPr algn="r" rtl="1" eaLnBrk="1" hangingPunct="1">
              <a:buFontTx/>
              <a:buChar char="•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لتنظيم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الأفكار/التأمل/المقارنة/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التحليل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لاستخدام الوثائق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كسجل لخططنا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و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مشاركتنا الرسمية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لتسجيل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حياة الطفل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(خصوصاً بالنسبة للأطفال في الرعاية البديلة)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لتيسير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عمليات اتخاذ القرار ومشاركة المعلومات</a:t>
            </a: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لضمان الاستمرارية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(بحيث يمكن للموظفين المغادرة/أخذ عطلات مع استمرار الحالات لسنوات)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للمساعدة في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 المتابعة والمراجعة والإشراف والإبلاغ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لتعزيز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المساءلة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بين الطفل/الأسرة والوكالة</a:t>
            </a: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للاسترشاد بها عند اتخاذ قرارات مهمة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تتعلق بحياة الطفل (مثل الحضانة)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ربما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تستخدم الوثائق في المحاكم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في الحالات التي تتطلب تدخلاً قانونياً فيما بعد </a:t>
            </a:r>
          </a:p>
        </p:txBody>
      </p:sp>
    </p:spTree>
    <p:extLst>
      <p:ext uri="{BB962C8B-B14F-4D97-AF65-F5344CB8AC3E}">
        <p14:creationId xmlns:p14="http://schemas.microsoft.com/office/powerpoint/2010/main" val="2078558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157788"/>
            <a:ext cx="7772400" cy="1362075"/>
          </a:xfrm>
        </p:spPr>
        <p:txBody>
          <a:bodyPr/>
          <a:lstStyle/>
          <a:p>
            <a:pPr algn="ctr" rtl="1" eaLnBrk="1" hangingPunct="1">
              <a:buSzPct val="100000"/>
            </a:pPr>
            <a:r>
              <a:rPr lang="ar-EG" cap="none" dirty="0" smtClean="0">
                <a:solidFill>
                  <a:srgbClr val="000000"/>
                </a:solidFill>
                <a:sym typeface="Calibri" pitchFamily="34" charset="0"/>
              </a:rPr>
              <a:t>التمرين </a:t>
            </a:r>
            <a:r>
              <a:rPr lang="ar-EG" cap="none" dirty="0" smtClean="0">
                <a:solidFill>
                  <a:srgbClr val="000000"/>
                </a:solidFill>
                <a:sym typeface="Calibri" pitchFamily="34" charset="0"/>
              </a:rPr>
              <a:t>1</a:t>
            </a:r>
            <a:endParaRPr lang="ar-EG" cap="none" dirty="0" smtClean="0">
              <a:solidFill>
                <a:srgbClr val="000000"/>
              </a:solidFill>
              <a:sym typeface="Calibri" pitchFamily="34" charset="0"/>
            </a:endParaRPr>
          </a:p>
        </p:txBody>
      </p:sp>
      <p:sp>
        <p:nvSpPr>
          <p:cNvPr id="58371" name="Text Placeholder 2"/>
          <p:cNvSpPr>
            <a:spLocks noGrp="1"/>
          </p:cNvSpPr>
          <p:nvPr>
            <p:ph type="body" idx="1"/>
          </p:nvPr>
        </p:nvSpPr>
        <p:spPr>
          <a:xfrm>
            <a:off x="722313" y="3687763"/>
            <a:ext cx="7772400" cy="1498600"/>
          </a:xfrm>
        </p:spPr>
        <p:txBody>
          <a:bodyPr/>
          <a:lstStyle/>
          <a:p>
            <a:pPr algn="ctr" rtl="1" eaLnBrk="1" hangingPunct="1"/>
            <a:r>
              <a:rPr lang="ar-EG" sz="4000" b="1" dirty="0" smtClean="0">
                <a:solidFill>
                  <a:srgbClr val="000000"/>
                </a:solidFill>
                <a:sym typeface="Calibri" pitchFamily="34" charset="0"/>
              </a:rPr>
              <a:t>الممارسات الفضلى للتحديد</a:t>
            </a:r>
          </a:p>
        </p:txBody>
      </p:sp>
      <p:pic>
        <p:nvPicPr>
          <p:cNvPr id="512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8107" y="981075"/>
            <a:ext cx="3960812" cy="345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9889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sym typeface="Calibri" pitchFamily="34" charset="0"/>
              </a:rPr>
              <a:t>إدارة ملف الحالة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sym typeface="Calibri" pitchFamily="34" charset="0"/>
              </a:rPr>
              <a:t>ملف حالة منفصل لكل طفل؛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sym typeface="Calibri" pitchFamily="34" charset="0"/>
              </a:rPr>
              <a:t>تنظيمه تنظيماً جيداً بطريقة معيارية؛</a:t>
            </a:r>
          </a:p>
          <a:p>
            <a:pPr algn="r" rtl="1" eaLnBrk="1" hangingPunct="1">
              <a:buSzPct val="100000"/>
            </a:pPr>
            <a:endParaRPr lang="ar-EG" dirty="0" smtClean="0">
              <a:sym typeface="Calibri" pitchFamily="34" charset="0"/>
            </a:endParaRP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sym typeface="Calibri" pitchFamily="34" charset="0"/>
              </a:rPr>
              <a:t>تخصيص رمز مرجعي لكل ملف وتدوينه على غلاف الملف </a:t>
            </a:r>
            <a:r>
              <a:rPr lang="ar-EG" dirty="0" smtClean="0">
                <a:sym typeface="Calibri" pitchFamily="34" charset="0"/>
              </a:rPr>
              <a:t/>
            </a:r>
            <a:br>
              <a:rPr lang="ar-EG" dirty="0" smtClean="0">
                <a:sym typeface="Calibri" pitchFamily="34" charset="0"/>
              </a:rPr>
            </a:br>
            <a:r>
              <a:rPr lang="ar-EG" dirty="0" smtClean="0">
                <a:sym typeface="Calibri" pitchFamily="34" charset="0"/>
              </a:rPr>
              <a:t>(</a:t>
            </a:r>
            <a:r>
              <a:rPr lang="ar-EG" dirty="0" smtClean="0">
                <a:sym typeface="Calibri" pitchFamily="34" charset="0"/>
              </a:rPr>
              <a:t>يجب عدم تسجيل أي أسماء على غلاف الملف)؛ 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sym typeface="Calibri" pitchFamily="34" charset="0"/>
              </a:rPr>
              <a:t>وضع قائمة تربط الرموز بالأسماء وتخزينها بشكل منفصل؛ </a:t>
            </a:r>
          </a:p>
          <a:p>
            <a:pPr algn="r" rtl="1" eaLnBrk="1" hangingPunct="1">
              <a:buFont typeface="Wingdings" pitchFamily="2" charset="2"/>
              <a:buChar char="ü"/>
            </a:pPr>
            <a:endParaRPr lang="ar-EG" dirty="0" smtClean="0">
              <a:sym typeface="Calibri" pitchFamily="34" charset="0"/>
            </a:endParaRP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sym typeface="Calibri" pitchFamily="34" charset="0"/>
              </a:rPr>
              <a:t>إدراج سجل محدث بالملف للأنشطة التي يتم إجراؤها؛ 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sym typeface="Calibri" pitchFamily="34" charset="0"/>
              </a:rPr>
              <a:t>تخصيص قسم بكل ملف موسوم بعبارة "سري للغاية".</a:t>
            </a:r>
          </a:p>
          <a:p>
            <a:pPr algn="ctr" rtl="1" eaLnBrk="1" hangingPunct="1">
              <a:buSzPct val="100000"/>
            </a:pPr>
            <a:endParaRPr lang="ar-EG" dirty="0" smtClean="0">
              <a:sym typeface="Calibri" pitchFamily="34" charset="0"/>
            </a:endParaRPr>
          </a:p>
          <a:p>
            <a:pPr algn="ctr" rtl="1" eaLnBrk="1" hangingPunct="1">
              <a:buSzPct val="100000"/>
            </a:pPr>
            <a:r>
              <a:rPr lang="ar-EG" sz="1600" dirty="0" smtClean="0">
                <a:sym typeface="Calibri" pitchFamily="34" charset="0"/>
              </a:rPr>
              <a:t>المبادئ التوجيهية لإدارة الحالات: القسم 2</a:t>
            </a:r>
          </a:p>
        </p:txBody>
      </p:sp>
    </p:spTree>
    <p:extLst>
      <p:ext uri="{BB962C8B-B14F-4D97-AF65-F5344CB8AC3E}">
        <p14:creationId xmlns:p14="http://schemas.microsoft.com/office/powerpoint/2010/main" val="480325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sym typeface="Calibri" pitchFamily="34" charset="0"/>
              </a:rPr>
              <a:t>نقاط التعلم الرئيسية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marL="0" indent="0" algn="r" rtl="1" eaLnBrk="1" hangingPunct="1"/>
            <a:endParaRPr lang="ar-EG" dirty="0" smtClean="0">
              <a:sym typeface="Calibri" pitchFamily="34" charset="0"/>
            </a:endParaRP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التوثيق: جمع وتخزين المعلومات المتعلقة بالأطفال الأفراد وأسرهم. 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يدعم التوثيق إدارة الحالات ويضمن المساءلة.</a:t>
            </a:r>
          </a:p>
          <a:p>
            <a:pPr marL="0" indent="0" algn="r" rtl="1" eaLnBrk="1" hangingPunct="1"/>
            <a:endParaRPr lang="ar-EG" dirty="0" smtClean="0">
              <a:sym typeface="Calibri" pitchFamily="34" charset="0"/>
            </a:endParaRP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تكون الوثائق خاصة بالطفل المعني. 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تقع مسؤولية حفظ الوثائق بطريقة منظمة وسرية على عاتق أخصائيي الحالات/الوكالات/السلطات. </a:t>
            </a:r>
          </a:p>
        </p:txBody>
      </p:sp>
    </p:spTree>
    <p:extLst>
      <p:ext uri="{BB962C8B-B14F-4D97-AF65-F5344CB8AC3E}">
        <p14:creationId xmlns:p14="http://schemas.microsoft.com/office/powerpoint/2010/main" val="2491787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125" y="1881188"/>
            <a:ext cx="3841750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923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 eaLnBrk="1" hangingPunct="1">
              <a:buSzPct val="100000"/>
            </a:pPr>
            <a:r>
              <a:rPr lang="ar-EG" cap="none" smtClean="0">
                <a:solidFill>
                  <a:schemeClr val="tx1"/>
                </a:solidFill>
                <a:sym typeface="Calibri" pitchFamily="34" charset="0"/>
              </a:rPr>
              <a:t>التمرين 7</a:t>
            </a:r>
          </a:p>
        </p:txBody>
      </p:sp>
      <p:sp>
        <p:nvSpPr>
          <p:cNvPr id="30723" name="Text Placeholder 2"/>
          <p:cNvSpPr>
            <a:spLocks noGrp="1"/>
          </p:cNvSpPr>
          <p:nvPr>
            <p:ph type="body" idx="1"/>
          </p:nvPr>
        </p:nvSpPr>
        <p:spPr>
          <a:xfrm>
            <a:off x="684213" y="2852738"/>
            <a:ext cx="7772400" cy="1500187"/>
          </a:xfrm>
        </p:spPr>
        <p:txBody>
          <a:bodyPr/>
          <a:lstStyle/>
          <a:p>
            <a:pPr algn="ctr" rtl="1" eaLnBrk="1" hangingPunct="1"/>
            <a:r>
              <a:rPr lang="ar-EG" sz="3600" b="1" smtClean="0">
                <a:sym typeface="Calibri" pitchFamily="34" charset="0"/>
              </a:rPr>
              <a:t>الاستجابة للشواغل العاجلة</a:t>
            </a:r>
          </a:p>
        </p:txBody>
      </p:sp>
    </p:spTree>
    <p:extLst>
      <p:ext uri="{BB962C8B-B14F-4D97-AF65-F5344CB8AC3E}">
        <p14:creationId xmlns:p14="http://schemas.microsoft.com/office/powerpoint/2010/main" val="2365219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sym typeface="Calibri" pitchFamily="34" charset="0"/>
              </a:rPr>
              <a:t>أنواع التقييم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>
          <a:xfrm>
            <a:off x="251446" y="1700213"/>
            <a:ext cx="8569325" cy="4392612"/>
          </a:xfrm>
        </p:spPr>
        <p:txBody>
          <a:bodyPr/>
          <a:lstStyle/>
          <a:p>
            <a:pPr marL="0" indent="0" algn="r" rtl="1" eaLnBrk="1" hangingPunct="1"/>
            <a:r>
              <a:rPr lang="ar-EG" dirty="0" smtClean="0">
                <a:sym typeface="Calibri" pitchFamily="34" charset="0"/>
              </a:rPr>
              <a:t>يوجد نوعان من التقييم يمكن إجراؤهما: </a:t>
            </a:r>
          </a:p>
          <a:p>
            <a:pPr marL="0" indent="0" algn="r" rtl="1" eaLnBrk="1" hangingPunct="1">
              <a:buFontTx/>
              <a:buChar char="•"/>
            </a:pPr>
            <a:endParaRPr lang="ar-EG" dirty="0" smtClean="0">
              <a:sym typeface="Calibri" pitchFamily="34" charset="0"/>
            </a:endParaRPr>
          </a:p>
          <a:p>
            <a:pPr marL="0" indent="-342000" algn="r" rtl="1" eaLnBrk="1" hangingPunct="1">
              <a:buFontTx/>
              <a:buChar char="•"/>
            </a:pPr>
            <a:r>
              <a:rPr lang="ar-EG" b="1" dirty="0" smtClean="0">
                <a:sym typeface="Calibri" pitchFamily="34" charset="0"/>
              </a:rPr>
              <a:t>تقييم أولي</a:t>
            </a:r>
            <a:r>
              <a:rPr lang="ar-EG" dirty="0" smtClean="0">
                <a:sym typeface="Calibri" pitchFamily="34" charset="0"/>
              </a:rPr>
              <a:t> - لفهم الاحتياجات العاجلة</a:t>
            </a:r>
          </a:p>
          <a:p>
            <a:pPr marL="0" indent="-342000" algn="r" rtl="1" eaLnBrk="1" hangingPunct="1">
              <a:buFontTx/>
              <a:buChar char="•"/>
            </a:pPr>
            <a:r>
              <a:rPr lang="ar-EG" b="1" dirty="0" smtClean="0">
                <a:sym typeface="Calibri" pitchFamily="34" charset="0"/>
              </a:rPr>
              <a:t>تقييم شامل</a:t>
            </a:r>
          </a:p>
          <a:p>
            <a:pPr marL="0" indent="0" algn="r" rtl="1" eaLnBrk="1" hangingPunct="1">
              <a:buFontTx/>
              <a:buChar char="•"/>
            </a:pPr>
            <a:endParaRPr lang="ar-EG" b="1" dirty="0" smtClean="0">
              <a:sym typeface="Calibri" pitchFamily="34" charset="0"/>
            </a:endParaRPr>
          </a:p>
          <a:p>
            <a:pPr marL="0" indent="0" algn="r" rtl="1" eaLnBrk="1" hangingPunct="1"/>
            <a:r>
              <a:rPr lang="ar-EG" dirty="0" smtClean="0">
                <a:sym typeface="Calibri" pitchFamily="34" charset="0"/>
              </a:rPr>
              <a:t>التقييم الأولي عادة ما يكون جزءاً من التسجيل ويركز على:</a:t>
            </a:r>
          </a:p>
          <a:p>
            <a:pPr lvl="2" algn="r" rtl="1" eaLnBrk="1" hangingPunct="1"/>
            <a:r>
              <a:rPr lang="ar-EG" dirty="0" smtClean="0">
                <a:sym typeface="Calibri" pitchFamily="34" charset="0"/>
              </a:rPr>
              <a:t>الحماية البدنية العاجلة والصحة والسلامة </a:t>
            </a:r>
          </a:p>
          <a:p>
            <a:pPr lvl="2" algn="r" rtl="1" eaLnBrk="1" hangingPunct="1"/>
            <a:r>
              <a:rPr lang="ar-EG" dirty="0" smtClean="0">
                <a:sym typeface="Calibri" pitchFamily="34" charset="0"/>
              </a:rPr>
              <a:t>الاحتياجات الأساسية مثل الطعام والمأوي والرعاية الطبية</a:t>
            </a:r>
          </a:p>
          <a:p>
            <a:pPr lvl="2" algn="ctr" rtl="1" eaLnBrk="1" hangingPunct="1">
              <a:buFontTx/>
              <a:buNone/>
            </a:pPr>
            <a:endParaRPr lang="ar-EG" dirty="0" smtClean="0">
              <a:sym typeface="Calibri" pitchFamily="34" charset="0"/>
            </a:endParaRPr>
          </a:p>
          <a:p>
            <a:pPr lvl="2" algn="ctr" rtl="1" eaLnBrk="1" hangingPunct="1">
              <a:buFontTx/>
              <a:buNone/>
            </a:pPr>
            <a:endParaRPr lang="ar-EG" dirty="0" smtClean="0">
              <a:sym typeface="Calibri" pitchFamily="34" charset="0"/>
            </a:endParaRPr>
          </a:p>
          <a:p>
            <a:pPr lvl="2" algn="ctr" rtl="1" eaLnBrk="1" hangingPunct="1">
              <a:buFontTx/>
              <a:buNone/>
            </a:pPr>
            <a:r>
              <a:rPr lang="ar-EG" sz="1600" dirty="0" smtClean="0">
                <a:sym typeface="Calibri" pitchFamily="34" charset="0"/>
              </a:rPr>
              <a:t>المبادئ التوجيهية لإدارة الحالات: القسم 3</a:t>
            </a:r>
          </a:p>
        </p:txBody>
      </p:sp>
    </p:spTree>
    <p:extLst>
      <p:ext uri="{BB962C8B-B14F-4D97-AF65-F5344CB8AC3E}">
        <p14:creationId xmlns:p14="http://schemas.microsoft.com/office/powerpoint/2010/main" val="174861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1136650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sym typeface="Calibri" pitchFamily="34" charset="0"/>
              </a:rPr>
              <a:t>التقييم الأولي</a:t>
            </a:r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662988" cy="4392612"/>
          </a:xfrm>
        </p:spPr>
        <p:txBody>
          <a:bodyPr/>
          <a:lstStyle/>
          <a:p>
            <a:pPr algn="r" rtl="1" eaLnBrk="1" hangingPunct="1">
              <a:buFontTx/>
              <a:buChar char="•"/>
            </a:pPr>
            <a:endParaRPr lang="ar-EG" dirty="0" smtClean="0"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يجب إجراؤه في غضون </a:t>
            </a:r>
            <a:r>
              <a:rPr lang="ar-EG" b="1" dirty="0" smtClean="0">
                <a:sym typeface="Calibri" pitchFamily="34" charset="0"/>
              </a:rPr>
              <a:t>24 ساعة</a:t>
            </a:r>
            <a:r>
              <a:rPr lang="ar-EG" dirty="0" smtClean="0">
                <a:sym typeface="Calibri" pitchFamily="34" charset="0"/>
              </a:rPr>
              <a:t> من التسجيل </a:t>
            </a: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ym typeface="Calibri" pitchFamily="34" charset="0"/>
              </a:rPr>
              <a:t>في وقت أسرع </a:t>
            </a:r>
            <a:r>
              <a:rPr lang="ar-EG" dirty="0" smtClean="0">
                <a:sym typeface="Calibri" pitchFamily="34" charset="0"/>
              </a:rPr>
              <a:t>إذا كان الطفل في حاجة ماسة كأن يكون هناك خطر يهدد حياته </a:t>
            </a: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ym typeface="Calibri" pitchFamily="34" charset="0"/>
              </a:rPr>
              <a:t>إذا لم يكن ذلك ممكناً،</a:t>
            </a:r>
            <a:r>
              <a:rPr lang="ar-EG" dirty="0" smtClean="0">
                <a:sym typeface="Calibri" pitchFamily="34" charset="0"/>
              </a:rPr>
              <a:t> يتم إكماله في مدة أقصاها </a:t>
            </a:r>
            <a:r>
              <a:rPr lang="ar-EG" b="1" dirty="0" smtClean="0">
                <a:sym typeface="Calibri" pitchFamily="34" charset="0"/>
              </a:rPr>
              <a:t>48 ساعة </a:t>
            </a:r>
            <a:r>
              <a:rPr lang="ar-EG" dirty="0" smtClean="0">
                <a:sym typeface="Calibri" pitchFamily="34" charset="0"/>
              </a:rPr>
              <a:t>لتجنب المخاطر.</a:t>
            </a:r>
          </a:p>
          <a:p>
            <a:pPr algn="r" rtl="1" eaLnBrk="1" hangingPunct="1">
              <a:buSzPct val="100000"/>
            </a:pPr>
            <a:endParaRPr lang="ar-EG" dirty="0" smtClean="0"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dirty="0" smtClean="0">
                <a:sym typeface="Calibri" pitchFamily="34" charset="0"/>
              </a:rPr>
              <a:t>يمكن إغلاق الحالة بعد التقييم الأولي في حالة:</a:t>
            </a:r>
          </a:p>
          <a:p>
            <a:pPr algn="r" rtl="1" eaLnBrk="1" hangingPunct="1">
              <a:buFont typeface="Wingdings" pitchFamily="2" charset="2"/>
              <a:buChar char="×"/>
            </a:pPr>
            <a:r>
              <a:rPr lang="ar-EG" dirty="0" smtClean="0">
                <a:sym typeface="Calibri" pitchFamily="34" charset="0"/>
              </a:rPr>
              <a:t>عدم وجود شواغل تستوفي معايير الأهلية</a:t>
            </a:r>
          </a:p>
          <a:p>
            <a:pPr algn="r" rtl="1" eaLnBrk="1" hangingPunct="1">
              <a:buFont typeface="Wingdings" pitchFamily="2" charset="2"/>
              <a:buChar char="×"/>
            </a:pPr>
            <a:r>
              <a:rPr lang="ar-EG" dirty="0" smtClean="0">
                <a:sym typeface="Calibri" pitchFamily="34" charset="0"/>
              </a:rPr>
              <a:t>تسجيل الحالة عن طريق الخطأ</a:t>
            </a:r>
          </a:p>
          <a:p>
            <a:pPr algn="r" rtl="1" eaLnBrk="1" hangingPunct="1">
              <a:buFont typeface="Wingdings" pitchFamily="2" charset="2"/>
              <a:buChar char="×"/>
            </a:pPr>
            <a:r>
              <a:rPr lang="ar-EG" dirty="0" smtClean="0">
                <a:sym typeface="Calibri" pitchFamily="34" charset="0"/>
              </a:rPr>
              <a:t>وجود وكالة أخرى أكثر قدرة على المساعدة (تحويل الحالة) </a:t>
            </a:r>
          </a:p>
          <a:p>
            <a:pPr algn="ctr" rtl="1" eaLnBrk="1" hangingPunct="1">
              <a:buSzPct val="100000"/>
            </a:pPr>
            <a:endParaRPr lang="ar-EG" dirty="0" smtClean="0">
              <a:sym typeface="Calibri" pitchFamily="34" charset="0"/>
            </a:endParaRPr>
          </a:p>
          <a:p>
            <a:pPr algn="ctr" rtl="1" eaLnBrk="1" hangingPunct="1">
              <a:buSzPct val="100000"/>
            </a:pPr>
            <a:r>
              <a:rPr lang="ar-EG" sz="1600" dirty="0" smtClean="0">
                <a:sym typeface="Calibri" pitchFamily="34" charset="0"/>
              </a:rPr>
              <a:t>المبادئ التوجيهية لإدارة الحالات: القسم 3</a:t>
            </a:r>
          </a:p>
        </p:txBody>
      </p:sp>
    </p:spTree>
    <p:extLst>
      <p:ext uri="{BB962C8B-B14F-4D97-AF65-F5344CB8AC3E}">
        <p14:creationId xmlns:p14="http://schemas.microsoft.com/office/powerpoint/2010/main" val="3415403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>
          <a:xfrm>
            <a:off x="1116137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rgbClr val="000000"/>
                </a:solidFill>
                <a:sym typeface="Calibri" pitchFamily="34" charset="0"/>
              </a:rPr>
              <a:t>الاستجابة للشواغل العاجلة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>
          <a:xfrm>
            <a:off x="179512" y="1557338"/>
            <a:ext cx="8713788" cy="4392612"/>
          </a:xfrm>
        </p:spPr>
        <p:txBody>
          <a:bodyPr/>
          <a:lstStyle/>
          <a:p>
            <a:pPr marL="0" indent="0" algn="r" rtl="1" eaLnBrk="1" hangingPunct="1"/>
            <a:endParaRPr lang="ar-EG" b="1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الشواغل الملحة: </a:t>
            </a:r>
          </a:p>
          <a:p>
            <a:pPr marL="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خدمات الرعاية الصحية والسلامة </a:t>
            </a:r>
          </a:p>
          <a:p>
            <a:pPr marL="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الرعاية الليلية وتنبيه السلطة الوطنية</a:t>
            </a:r>
          </a:p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الشواغل الأخرى المحتملة:</a:t>
            </a:r>
          </a:p>
          <a:p>
            <a:pPr marL="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الطعام والشراب والعناصر غير الغذائية/الملابس </a:t>
            </a:r>
          </a:p>
          <a:p>
            <a:pPr marL="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الدعم القانوني/تحديد وضع اللاجئ</a:t>
            </a:r>
          </a:p>
          <a:p>
            <a:pPr marL="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الدعم المباشر - التفاوض والدعم العاطفي والمعلومات/المشورة</a:t>
            </a:r>
          </a:p>
        </p:txBody>
      </p:sp>
    </p:spTree>
    <p:extLst>
      <p:ext uri="{BB962C8B-B14F-4D97-AF65-F5344CB8AC3E}">
        <p14:creationId xmlns:p14="http://schemas.microsoft.com/office/powerpoint/2010/main" val="3716907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rgbClr val="000000"/>
                </a:solidFill>
                <a:sym typeface="Calibri" pitchFamily="34" charset="0"/>
              </a:rPr>
              <a:t>تقييم الرعاية الصحية والسلامة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3" y="1557338"/>
            <a:ext cx="8713788" cy="4392612"/>
          </a:xfrm>
        </p:spPr>
        <p:txBody>
          <a:bodyPr/>
          <a:lstStyle/>
          <a:p>
            <a:pPr marL="0" indent="-34200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الرعاية الصحية - أمثلة على الاحتياجات الملحة</a:t>
            </a:r>
          </a:p>
          <a:p>
            <a:pPr marL="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فور الوصول عقب النزوح.</a:t>
            </a:r>
          </a:p>
          <a:p>
            <a:pPr marL="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عقب التعرض لعنف جنسي.</a:t>
            </a:r>
          </a:p>
          <a:p>
            <a:pPr marL="0" indent="-342000"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-34200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تقييم السلامة</a:t>
            </a:r>
          </a:p>
          <a:p>
            <a:pPr marL="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ظهور مؤشرات تدل على إساءة المعاملة داخل المنزل.</a:t>
            </a:r>
          </a:p>
          <a:p>
            <a:pPr marL="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شعور الطفل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بالسلامة الشخصية داخل المنزل.</a:t>
            </a:r>
          </a:p>
          <a:p>
            <a:pPr marL="0" indent="-342000" algn="r" rtl="1" eaLnBrk="1" hangingPunct="1">
              <a:buFontTx/>
              <a:buChar char="•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استعداد الأسرة/مقدم الرعاية لحماية الطفل من التعرض لأي اعتداء أخر.</a:t>
            </a:r>
          </a:p>
          <a:p>
            <a:pPr marL="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شعور الطفل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بالسلامة الشخصية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داخل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المجتمع.</a:t>
            </a:r>
          </a:p>
          <a:p>
            <a:pPr marL="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شعور الطفل والأسرة بالسلامة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واحتياجات السلامة المحددة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. </a:t>
            </a:r>
          </a:p>
          <a:p>
            <a:pPr marL="0" indent="-342000" algn="ctr" rtl="1" eaLnBrk="1" hangingPunct="1"/>
            <a:endParaRPr lang="ar-EG" sz="1400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-342000" algn="ctr" rtl="1" eaLnBrk="1" hangingPunct="1"/>
            <a:r>
              <a:rPr lang="ar-EG" sz="1800" i="1" dirty="0" smtClean="0">
                <a:solidFill>
                  <a:srgbClr val="000000"/>
                </a:solidFill>
                <a:sym typeface="Calibri" pitchFamily="34" charset="0"/>
              </a:rPr>
              <a:t>‏تقييم السلامة مقتبس من Caring for Child Survivors</a:t>
            </a:r>
          </a:p>
        </p:txBody>
      </p:sp>
    </p:spTree>
    <p:extLst>
      <p:ext uri="{BB962C8B-B14F-4D97-AF65-F5344CB8AC3E}">
        <p14:creationId xmlns:p14="http://schemas.microsoft.com/office/powerpoint/2010/main" val="1486611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4248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الرعاية الليلية وإخطار السلطة الوطنية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025" y="1700213"/>
            <a:ext cx="8221663" cy="4392612"/>
          </a:xfrm>
        </p:spPr>
        <p:txBody>
          <a:bodyPr/>
          <a:lstStyle/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تقييم الرعاية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الأطفال الذين يصلون دون أن يحصلوا على رعاية آمنة من أحد البالغين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/>
            </a:r>
            <a:br>
              <a:rPr lang="ar-EG" dirty="0" smtClean="0">
                <a:solidFill>
                  <a:srgbClr val="000000"/>
                </a:solidFill>
                <a:sym typeface="Calibri" pitchFamily="34" charset="0"/>
              </a:rPr>
            </a:b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عقب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النزوح. 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عند عدم معرفة ما إذا كان منزل الطفل السابق آمنا لبقاء الطفل فيه حتى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/>
            </a:r>
            <a:br>
              <a:rPr lang="ar-EG" dirty="0" smtClean="0">
                <a:solidFill>
                  <a:srgbClr val="000000"/>
                </a:solidFill>
                <a:sym typeface="Calibri" pitchFamily="34" charset="0"/>
              </a:rPr>
            </a:b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يتم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إجراء تقييم آخر. </a:t>
            </a:r>
          </a:p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إخطار السلطة الوطنية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وفقاً لأي متطلبات بشأن الإبلاغ الإلزامي. 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عند الحاجة إلى اتخاذ إجراء عاجل، مثل وضع الطفل في رعاية مؤسسية. </a:t>
            </a:r>
          </a:p>
        </p:txBody>
      </p:sp>
    </p:spTree>
    <p:extLst>
      <p:ext uri="{BB962C8B-B14F-4D97-AF65-F5344CB8AC3E}">
        <p14:creationId xmlns:p14="http://schemas.microsoft.com/office/powerpoint/2010/main" val="104495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012" y="836613"/>
            <a:ext cx="7712007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الاحتياجات القانونية/المتعلقة بالعدالة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700213"/>
            <a:ext cx="8569946" cy="4392612"/>
          </a:xfrm>
        </p:spPr>
        <p:txBody>
          <a:bodyPr/>
          <a:lstStyle/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يُعد قرار اللجوء إلى القضاء أحد أهم القرارات: تحتاج الأسر إلى الحصول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/>
            </a:r>
            <a:br>
              <a:rPr lang="ar-EG" dirty="0" smtClean="0">
                <a:solidFill>
                  <a:srgbClr val="000000"/>
                </a:solidFill>
                <a:sym typeface="Calibri" pitchFamily="34" charset="0"/>
              </a:rPr>
            </a:b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على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حق الوصول الكامل إلى المعلومات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لتسترشد بها في اتخاذ القرارات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تستغرق الأسر عادة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وقتاً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للتوصل إلى قرار</a:t>
            </a:r>
          </a:p>
          <a:p>
            <a:pPr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يحتاج أخصائيو الحالات إلى معرفة خيارات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اللجوء إلى القضاء في أوضاع معينة</a:t>
            </a:r>
          </a:p>
          <a:p>
            <a:pPr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في حالة وجود مركز للمساعدة القانونية ينبغي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إحالة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الأطفال ومانحي الرعاية إليه للحصول على توضيح كامل بشأن الخيارات المتاحة لهم</a:t>
            </a:r>
          </a:p>
          <a:p>
            <a:pPr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ctr" rtl="1" eaLnBrk="1" hangingPunct="1">
              <a:buSzPct val="100000"/>
            </a:pPr>
            <a:r>
              <a:rPr lang="ar-EG" sz="1600" i="1" dirty="0" smtClean="0">
                <a:solidFill>
                  <a:srgbClr val="000000"/>
                </a:solidFill>
                <a:sym typeface="Calibri" pitchFamily="34" charset="0"/>
              </a:rPr>
              <a:t>مقتبس من Caring for Child Survivors</a:t>
            </a:r>
          </a:p>
        </p:txBody>
      </p:sp>
    </p:spTree>
    <p:extLst>
      <p:ext uri="{BB962C8B-B14F-4D97-AF65-F5344CB8AC3E}">
        <p14:creationId xmlns:p14="http://schemas.microsoft.com/office/powerpoint/2010/main" val="516260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6"/>
          <p:cNvGrpSpPr>
            <a:grpSpLocks/>
          </p:cNvGrpSpPr>
          <p:nvPr/>
        </p:nvGrpSpPr>
        <p:grpSpPr bwMode="auto">
          <a:xfrm flipH="1">
            <a:off x="419100" y="806450"/>
            <a:ext cx="8193088" cy="5335588"/>
            <a:chOff x="419100" y="806450"/>
            <a:chExt cx="8193088" cy="5335588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19100" y="806450"/>
              <a:ext cx="8193088" cy="53355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pic>
        <p:sp>
          <p:nvSpPr>
            <p:cNvPr id="5" name="Rectangle 4"/>
            <p:cNvSpPr/>
            <p:nvPr/>
          </p:nvSpPr>
          <p:spPr>
            <a:xfrm>
              <a:off x="685800" y="4114800"/>
              <a:ext cx="1066800" cy="685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r>
                <a:rPr lang="ar-SA" b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طفل </a:t>
              </a:r>
              <a:r>
                <a:rPr lang="ar-EG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معرض للخطر</a:t>
              </a:r>
              <a:endParaRPr lang="en-U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2133600" y="2743200"/>
              <a:ext cx="914400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r>
                <a:rPr lang="ar-EG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التحديد</a:t>
              </a:r>
              <a:endParaRPr lang="en-U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5943600" y="2743200"/>
              <a:ext cx="914400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r>
                <a:rPr lang="ar-SA"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الإحالة</a:t>
              </a:r>
              <a:endParaRPr lang="en-US" b="1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6934200" y="1905000"/>
              <a:ext cx="1677988" cy="2590800"/>
            </a:xfrm>
            <a:prstGeom prst="round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r" rtl="1">
                <a:defRPr/>
              </a:pPr>
              <a:r>
                <a:rPr lang="ar-SA" sz="1600" b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التسجيل بواسطة</a:t>
              </a:r>
              <a:endParaRPr lang="en-US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r" rtl="1">
                <a:defRPr/>
              </a:pPr>
              <a:endParaRPr lang="en-U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r" rtl="1">
                <a:defRPr/>
              </a:pPr>
              <a:r>
                <a:rPr lang="ar-SA" sz="16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أخصائي الحالة</a:t>
              </a:r>
              <a:endParaRPr lang="en-U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r" rtl="1">
                <a:defRPr/>
              </a:pPr>
              <a:endParaRPr lang="en-U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r" rtl="1">
                <a:defRPr/>
              </a:pPr>
              <a:r>
                <a:rPr lang="ar-SA" sz="16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(وكالة معنية بحماية الطفل أو </a:t>
              </a:r>
              <a:r>
                <a:rPr lang="ar-EG" sz="16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هيئة </a:t>
              </a:r>
              <a:r>
                <a:rPr lang="ar-SA" sz="16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رعاية اجتماعية حكومية</a:t>
              </a:r>
              <a:r>
                <a:rPr lang="ar-SA" sz="16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)</a:t>
              </a:r>
              <a:endParaRPr lang="en-U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3048000" y="806450"/>
              <a:ext cx="2819400" cy="5137150"/>
            </a:xfrm>
            <a:prstGeom prst="roundRect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>
                <a:spcAft>
                  <a:spcPts val="600"/>
                </a:spcAft>
                <a:defRPr/>
              </a:pPr>
              <a:r>
                <a:rPr lang="ar-SA" b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مصادر التحديد</a:t>
              </a:r>
              <a:endParaRPr lang="ar-EG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ctr" rtl="1">
                <a:spcAft>
                  <a:spcPts val="600"/>
                </a:spcAft>
                <a:defRPr/>
              </a:pPr>
              <a:endParaRPr lang="en-U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marL="285750" indent="-285750" algn="r" rtl="1">
                <a:spcAft>
                  <a:spcPts val="600"/>
                </a:spcAft>
                <a:buFont typeface="Arial" pitchFamily="34" charset="0"/>
                <a:buChar char="•"/>
                <a:defRPr/>
              </a:pPr>
              <a:r>
                <a:rPr lang="ar-SA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الطفل والأسر</a:t>
              </a:r>
              <a:endParaRPr lang="en-US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marL="285750" indent="-285750" algn="r" rtl="1">
                <a:spcAft>
                  <a:spcPts val="600"/>
                </a:spcAft>
                <a:buFont typeface="Arial" pitchFamily="34" charset="0"/>
                <a:buChar char="•"/>
                <a:defRPr/>
              </a:pPr>
              <a:r>
                <a:rPr lang="ar-SA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أعضاء المجتمع/المجتمع المدني </a:t>
              </a:r>
              <a:endParaRPr lang="en-US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marL="285750" indent="-285750" algn="r" rtl="1">
                <a:spcAft>
                  <a:spcPts val="600"/>
                </a:spcAft>
                <a:buFont typeface="Arial" pitchFamily="34" charset="0"/>
                <a:buChar char="•"/>
                <a:defRPr/>
              </a:pPr>
              <a:r>
                <a:rPr lang="ar-SA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المدارس والخدمات التعليمية</a:t>
              </a:r>
              <a:endParaRPr lang="en-US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marL="285750" indent="-285750" algn="r" rtl="1">
                <a:spcAft>
                  <a:spcPts val="600"/>
                </a:spcAft>
                <a:buFont typeface="Arial" pitchFamily="34" charset="0"/>
                <a:buChar char="•"/>
                <a:defRPr/>
              </a:pPr>
              <a:r>
                <a:rPr lang="ar-SA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الخدمات الصحية</a:t>
              </a:r>
              <a:endParaRPr lang="en-US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marL="285750" indent="-285750" algn="r" rtl="1">
                <a:spcAft>
                  <a:spcPts val="600"/>
                </a:spcAft>
                <a:buFont typeface="Arial" pitchFamily="34" charset="0"/>
                <a:buChar char="•"/>
                <a:defRPr/>
              </a:pPr>
              <a:r>
                <a:rPr lang="ar-SA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خدمات تسجيل السكان (طالبو حق اللجوء/اللاجئون)</a:t>
              </a:r>
              <a:endParaRPr lang="en-US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marL="285750" indent="-285750" algn="r" rtl="1">
                <a:spcAft>
                  <a:spcPts val="600"/>
                </a:spcAft>
                <a:buFont typeface="Arial" pitchFamily="34" charset="0"/>
                <a:buChar char="•"/>
                <a:defRPr/>
              </a:pPr>
              <a:r>
                <a:rPr lang="ar-SA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وكالات إنفاذ القانون</a:t>
              </a:r>
              <a:endParaRPr lang="en-US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marL="285750" indent="-285750" algn="r" rtl="1">
                <a:spcAft>
                  <a:spcPts val="600"/>
                </a:spcAft>
                <a:buFont typeface="Arial" pitchFamily="34" charset="0"/>
                <a:buChar char="•"/>
                <a:defRPr/>
              </a:pPr>
              <a:r>
                <a:rPr lang="ar-SA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وكالات/قطاعات إنسانية أخرى</a:t>
              </a:r>
              <a:endParaRPr lang="en-US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6019800" y="3298825"/>
              <a:ext cx="762000" cy="3587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1">
                <a:defRPr/>
              </a:pPr>
              <a:r>
                <a:rPr lang="ar-EG"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إلي</a:t>
              </a:r>
              <a:endParaRPr lang="en-US" b="1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42370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sym typeface="Calibri" pitchFamily="34" charset="0"/>
              </a:rPr>
              <a:t>نقاط التعلم الرئيسية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marL="0" indent="0" algn="r" rtl="1" eaLnBrk="1" hangingPunct="1"/>
            <a:endParaRPr lang="ar-EG" b="1" dirty="0" smtClean="0">
              <a:sym typeface="Calibri" pitchFamily="34" charset="0"/>
            </a:endParaRPr>
          </a:p>
          <a:p>
            <a:pPr marL="0" indent="0" algn="r" rtl="1" eaLnBrk="1" hangingPunct="1"/>
            <a:r>
              <a:rPr lang="ar-EG" b="1" dirty="0" smtClean="0">
                <a:sym typeface="Calibri" pitchFamily="34" charset="0"/>
              </a:rPr>
              <a:t>قد يلزم إجراء تقييم أولي </a:t>
            </a:r>
            <a:r>
              <a:rPr lang="ar-EG" dirty="0" smtClean="0">
                <a:sym typeface="Calibri" pitchFamily="34" charset="0"/>
              </a:rPr>
              <a:t>سريع خلال 48 ساعة من التسجيل لفهم </a:t>
            </a:r>
            <a:r>
              <a:rPr lang="ar-EG" dirty="0" smtClean="0">
                <a:sym typeface="Calibri" pitchFamily="34" charset="0"/>
              </a:rPr>
              <a:t/>
            </a:r>
            <a:br>
              <a:rPr lang="ar-EG" dirty="0" smtClean="0">
                <a:sym typeface="Calibri" pitchFamily="34" charset="0"/>
              </a:rPr>
            </a:br>
            <a:r>
              <a:rPr lang="ar-EG" dirty="0" smtClean="0">
                <a:sym typeface="Calibri" pitchFamily="34" charset="0"/>
              </a:rPr>
              <a:t>الاحتياجات </a:t>
            </a:r>
            <a:r>
              <a:rPr lang="ar-EG" dirty="0" smtClean="0">
                <a:sym typeface="Calibri" pitchFamily="34" charset="0"/>
              </a:rPr>
              <a:t>العاجلة. </a:t>
            </a:r>
          </a:p>
          <a:p>
            <a:pPr marL="0" indent="0" algn="r" rtl="1" eaLnBrk="1" hangingPunct="1">
              <a:buFontTx/>
              <a:buChar char="•"/>
            </a:pPr>
            <a:endParaRPr lang="ar-EG" dirty="0" smtClean="0">
              <a:sym typeface="Calibri" pitchFamily="34" charset="0"/>
            </a:endParaRP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تشمل الاحتياجات الملحة العاجلة: الرعاية الطبية أو الليلية والخدمات المتعلقة بالسلامة وتنبيه السلطة الوطنية. 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تتضمن الاحتياجات العاجلة الأخرى: الطعام/الشراب والعناصر غير الغذائية والدعم القانوني والدعم المباشر. </a:t>
            </a:r>
          </a:p>
          <a:p>
            <a:pPr marL="0" indent="0" algn="r" rtl="1" eaLnBrk="1" hangingPunct="1">
              <a:buFontTx/>
              <a:buChar char="•"/>
            </a:pPr>
            <a:endParaRPr lang="ar-EG" dirty="0" smtClean="0">
              <a:sym typeface="Calibri" pitchFamily="34" charset="0"/>
            </a:endParaRPr>
          </a:p>
          <a:p>
            <a:pPr marL="0" indent="0" algn="r" rtl="1" eaLnBrk="1" hangingPunct="1"/>
            <a:r>
              <a:rPr lang="ar-EG" dirty="0" smtClean="0">
                <a:sym typeface="Calibri" pitchFamily="34" charset="0"/>
              </a:rPr>
              <a:t>يمكن إغلاق الحالة بعد إجراء التقييم الأولي. </a:t>
            </a:r>
          </a:p>
          <a:p>
            <a:pPr marL="0" indent="0" algn="r" rtl="1" eaLnBrk="1" hangingPunct="1">
              <a:buFontTx/>
              <a:buChar char="•"/>
            </a:pPr>
            <a:endParaRPr lang="ar-EG" dirty="0" smtClean="0"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6186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125" y="1881188"/>
            <a:ext cx="3841750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5357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rgbClr val="000000"/>
                </a:solidFill>
                <a:sym typeface="Calibri" pitchFamily="34" charset="0"/>
              </a:rPr>
              <a:t>هدف الوحدة ونتائج التعلم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67346" y="1700213"/>
            <a:ext cx="8353425" cy="4392612"/>
          </a:xfrm>
        </p:spPr>
        <p:txBody>
          <a:bodyPr/>
          <a:lstStyle/>
          <a:p>
            <a:pPr marL="1152000" indent="-1152000" algn="r" rtl="1" eaLnBrk="1" hangingPunct="1">
              <a:buSzPct val="100000"/>
            </a:pPr>
            <a:r>
              <a:rPr lang="ar-EG" sz="2000" b="1" dirty="0" smtClean="0">
                <a:solidFill>
                  <a:srgbClr val="000000"/>
                </a:solidFill>
                <a:sym typeface="Calibri" pitchFamily="34" charset="0"/>
              </a:rPr>
              <a:t>هدف الوحدة: </a:t>
            </a:r>
            <a:r>
              <a:rPr lang="ar-EG" sz="2000" dirty="0" smtClean="0">
                <a:solidFill>
                  <a:srgbClr val="000000"/>
                </a:solidFill>
                <a:sym typeface="Calibri" pitchFamily="34" charset="0"/>
              </a:rPr>
              <a:t>تزويد المشاركين بالمعرفة والمهارات اللازمة لإكمال خطوة التحديد والتسجيل ضمن عملية إدارة الحالات وفقا للمبادئ التوجيهية. </a:t>
            </a:r>
          </a:p>
          <a:p>
            <a:pPr algn="r" rtl="1" eaLnBrk="1" hangingPunct="1">
              <a:buSzPct val="100000"/>
            </a:pPr>
            <a:endParaRPr lang="ar-EG" sz="2000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sz="2000" b="1" dirty="0" smtClean="0">
                <a:solidFill>
                  <a:srgbClr val="000000"/>
                </a:solidFill>
                <a:sym typeface="Calibri" pitchFamily="34" charset="0"/>
              </a:rPr>
              <a:t>نتائج التعلم	</a:t>
            </a:r>
          </a:p>
          <a:p>
            <a:pPr algn="r" rtl="1" eaLnBrk="1" hangingPunct="1">
              <a:buFontTx/>
              <a:buChar char="•"/>
            </a:pPr>
            <a:r>
              <a:rPr lang="ar-EG" sz="2000" dirty="0" smtClean="0">
                <a:solidFill>
                  <a:srgbClr val="000000"/>
                </a:solidFill>
                <a:sym typeface="Calibri" pitchFamily="34" charset="0"/>
              </a:rPr>
              <a:t>ربط الممارسات الفضلى للتحديد بالسياق الذي تعمل فيه. </a:t>
            </a:r>
          </a:p>
          <a:p>
            <a:pPr algn="r" rtl="1" eaLnBrk="1" hangingPunct="1">
              <a:buFontTx/>
              <a:buChar char="•"/>
            </a:pPr>
            <a:r>
              <a:rPr lang="ar-EG" sz="2000" dirty="0" smtClean="0">
                <a:solidFill>
                  <a:srgbClr val="000000"/>
                </a:solidFill>
                <a:sym typeface="Calibri" pitchFamily="34" charset="0"/>
              </a:rPr>
              <a:t>معرفة الممارسات الفضلى للإحالات. </a:t>
            </a:r>
          </a:p>
          <a:p>
            <a:pPr algn="r" rtl="1" eaLnBrk="1" hangingPunct="1">
              <a:buFontTx/>
              <a:buChar char="•"/>
            </a:pPr>
            <a:r>
              <a:rPr lang="ar-EG" sz="2000" dirty="0" smtClean="0">
                <a:solidFill>
                  <a:srgbClr val="000000"/>
                </a:solidFill>
                <a:sym typeface="Calibri" pitchFamily="34" charset="0"/>
              </a:rPr>
              <a:t>استيعاب الغرض من استخدام المعايير كجزء من التسجيل. </a:t>
            </a:r>
          </a:p>
          <a:p>
            <a:pPr algn="r" rtl="1" eaLnBrk="1" hangingPunct="1">
              <a:buFontTx/>
              <a:buChar char="•"/>
            </a:pPr>
            <a:r>
              <a:rPr lang="ar-EG" sz="2000" dirty="0" smtClean="0">
                <a:solidFill>
                  <a:srgbClr val="000000"/>
                </a:solidFill>
                <a:sym typeface="Calibri" pitchFamily="34" charset="0"/>
              </a:rPr>
              <a:t>استخدام الممارسات الفضلى في بدء المقابلات وإنهائها والحصول على القبول/الموافقة المستنيرة. </a:t>
            </a:r>
          </a:p>
          <a:p>
            <a:pPr eaLnBrk="1" hangingPunct="1">
              <a:buFontTx/>
              <a:buChar char="•"/>
            </a:pPr>
            <a:r>
              <a:rPr lang="ar-EG" sz="2000" dirty="0" smtClean="0">
                <a:solidFill>
                  <a:srgbClr val="000000"/>
                </a:solidFill>
                <a:sym typeface="Calibri" pitchFamily="34" charset="0"/>
              </a:rPr>
              <a:t>استخدام نص تسجيل شخصي والحصول على </a:t>
            </a:r>
            <a:r>
              <a:rPr lang="ar-EG" sz="2000" dirty="0">
                <a:solidFill>
                  <a:srgbClr val="000000"/>
                </a:solidFill>
                <a:sym typeface="Calibri" pitchFamily="34" charset="0"/>
              </a:rPr>
              <a:t>القبول/الموافقة </a:t>
            </a:r>
            <a:r>
              <a:rPr lang="ar-EG" sz="2000" dirty="0" smtClean="0">
                <a:solidFill>
                  <a:srgbClr val="000000"/>
                </a:solidFill>
                <a:sym typeface="Calibri" pitchFamily="34" charset="0"/>
              </a:rPr>
              <a:t>المستنيرة.</a:t>
            </a:r>
          </a:p>
          <a:p>
            <a:pPr algn="r" rtl="1" eaLnBrk="1" hangingPunct="1">
              <a:buFontTx/>
              <a:buChar char="•"/>
            </a:pPr>
            <a:r>
              <a:rPr lang="ar-EG" sz="2000" dirty="0" smtClean="0">
                <a:solidFill>
                  <a:srgbClr val="000000"/>
                </a:solidFill>
                <a:sym typeface="Calibri" pitchFamily="34" charset="0"/>
              </a:rPr>
              <a:t>معرفة كيفية إكمال نماذج التسجيل والموافقة وفقَا لأفضل الممارسات. </a:t>
            </a:r>
          </a:p>
          <a:p>
            <a:pPr algn="r" rtl="1" eaLnBrk="1" hangingPunct="1">
              <a:buFontTx/>
              <a:buChar char="•"/>
            </a:pPr>
            <a:r>
              <a:rPr lang="ar-EG" sz="2000" dirty="0" smtClean="0">
                <a:solidFill>
                  <a:srgbClr val="000000"/>
                </a:solidFill>
                <a:sym typeface="Calibri" pitchFamily="34" charset="0"/>
              </a:rPr>
              <a:t>معرفة الأخطاء الشائعة في نماذج التسجيل. </a:t>
            </a:r>
          </a:p>
          <a:p>
            <a:pPr algn="r" rtl="1" eaLnBrk="1" hangingPunct="1">
              <a:buFontTx/>
              <a:buChar char="•"/>
            </a:pPr>
            <a:r>
              <a:rPr lang="ar-EG" sz="2000" dirty="0" smtClean="0">
                <a:solidFill>
                  <a:srgbClr val="000000"/>
                </a:solidFill>
                <a:sym typeface="Calibri" pitchFamily="34" charset="0"/>
              </a:rPr>
              <a:t>التدخل استجابةً للشواغل العاجلة المحددة في التسجيل.</a:t>
            </a:r>
          </a:p>
        </p:txBody>
      </p:sp>
    </p:spTree>
    <p:extLst>
      <p:ext uri="{BB962C8B-B14F-4D97-AF65-F5344CB8AC3E}">
        <p14:creationId xmlns:p14="http://schemas.microsoft.com/office/powerpoint/2010/main" val="124713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rgbClr val="000000"/>
                </a:solidFill>
                <a:sym typeface="Calibri" pitchFamily="34" charset="0"/>
              </a:rPr>
              <a:t>الإحالات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395908" y="1700213"/>
            <a:ext cx="8424863" cy="4392612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 </a:t>
            </a:r>
          </a:p>
          <a:p>
            <a:pPr algn="r" rtl="1" eaLnBrk="1" hangingPunct="1">
              <a:buSzPct val="100000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تحدث في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خطوتين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من خطوات إدارة الحالات: </a:t>
            </a:r>
          </a:p>
          <a:p>
            <a:pPr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Font typeface="Calibri" pitchFamily="34" charset="0"/>
              <a:buAutoNum type="arabicPeriod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عند التحديد: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ينبغي أن يكون أي شخص على اتصال بطفل و/أو أسرة </a:t>
            </a:r>
            <a:r>
              <a:rPr lang="ar-EG" dirty="0">
                <a:solidFill>
                  <a:srgbClr val="000000"/>
                </a:solidFill>
                <a:sym typeface="Calibri" pitchFamily="34" charset="0"/>
              </a:rPr>
              <a:t>ب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حاجة إلى إدارة الحالة على دراية بكيفية إجراء الإحالة. </a:t>
            </a:r>
          </a:p>
          <a:p>
            <a:pPr algn="r" rtl="1" eaLnBrk="1" hangingPunct="1">
              <a:buFont typeface="Calibri" pitchFamily="34" charset="0"/>
              <a:buAutoNum type="arabicPeriod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Font typeface="Calibri" pitchFamily="34" charset="0"/>
              <a:buAutoNum type="arabicPeriod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عند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تنفيذ خطة الحالة</a:t>
            </a:r>
          </a:p>
        </p:txBody>
      </p:sp>
    </p:spTree>
    <p:extLst>
      <p:ext uri="{BB962C8B-B14F-4D97-AF65-F5344CB8AC3E}">
        <p14:creationId xmlns:p14="http://schemas.microsoft.com/office/powerpoint/2010/main" val="405055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836613"/>
            <a:ext cx="8534400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chemeClr val="tx1"/>
                </a:solidFill>
                <a:sym typeface="Calibri" pitchFamily="34" charset="0"/>
              </a:rPr>
              <a:t>دعم التحديد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0362" y="1700213"/>
            <a:ext cx="8424863" cy="4392612"/>
          </a:xfrm>
        </p:spPr>
        <p:txBody>
          <a:bodyPr/>
          <a:lstStyle/>
          <a:p>
            <a:pPr algn="r" rtl="1" eaLnBrk="1" hangingPunct="1">
              <a:buSzPct val="100000"/>
            </a:pPr>
            <a:endParaRPr lang="ar-EG" dirty="0" smtClean="0"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dirty="0" smtClean="0">
                <a:sym typeface="Calibri" pitchFamily="34" charset="0"/>
              </a:rPr>
              <a:t>رفع مستوى الوعي لدى المجتمعات المتضررة بشأن:</a:t>
            </a:r>
          </a:p>
          <a:p>
            <a:pPr algn="r" rtl="1" eaLnBrk="1" hangingPunct="1">
              <a:buSzPct val="100000"/>
            </a:pPr>
            <a:endParaRPr lang="ar-EG" dirty="0" smtClean="0"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b="1" dirty="0" smtClean="0">
                <a:sym typeface="Calibri" pitchFamily="34" charset="0"/>
              </a:rPr>
              <a:t>1. الأشياء التي يجب البحث عنها وكيفية تحديد الأطفال: </a:t>
            </a:r>
            <a:r>
              <a:rPr lang="ar-EG" dirty="0" smtClean="0">
                <a:sym typeface="Calibri" pitchFamily="34" charset="0"/>
              </a:rPr>
              <a:t>مختلف </a:t>
            </a:r>
            <a:r>
              <a:rPr lang="ar-EG" b="1" dirty="0" smtClean="0">
                <a:sym typeface="Calibri" pitchFamily="34" charset="0"/>
              </a:rPr>
              <a:t>احتياجات حماية الطفل</a:t>
            </a:r>
            <a:r>
              <a:rPr lang="ar-EG" dirty="0" smtClean="0">
                <a:sym typeface="Calibri" pitchFamily="34" charset="0"/>
              </a:rPr>
              <a:t> </a:t>
            </a:r>
            <a:r>
              <a:rPr lang="ar-EG" b="1" dirty="0" smtClean="0">
                <a:sym typeface="Calibri" pitchFamily="34" charset="0"/>
              </a:rPr>
              <a:t>وعلامات إساءة المعاملة</a:t>
            </a:r>
            <a:r>
              <a:rPr lang="ar-EG" dirty="0" smtClean="0">
                <a:sym typeface="Calibri" pitchFamily="34" charset="0"/>
              </a:rPr>
              <a:t>. </a:t>
            </a:r>
          </a:p>
          <a:p>
            <a:pPr algn="r" rtl="1" eaLnBrk="1" hangingPunct="1">
              <a:buSzPct val="100000"/>
            </a:pPr>
            <a:endParaRPr lang="ar-EG" dirty="0" smtClean="0"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dirty="0" smtClean="0">
                <a:sym typeface="Calibri" pitchFamily="34" charset="0"/>
              </a:rPr>
              <a:t>2. ماهية إدارة الحالات</a:t>
            </a:r>
            <a:r>
              <a:rPr lang="ar-EG" b="1" dirty="0" smtClean="0">
                <a:sym typeface="Calibri" pitchFamily="34" charset="0"/>
              </a:rPr>
              <a:t> ومعايير التسجيل </a:t>
            </a:r>
            <a:r>
              <a:rPr lang="ar-EG" dirty="0" smtClean="0">
                <a:sym typeface="Calibri" pitchFamily="34" charset="0"/>
              </a:rPr>
              <a:t>الخاصة بالوكالات</a:t>
            </a:r>
            <a:r>
              <a:rPr lang="ar-EG" b="1" dirty="0" smtClean="0">
                <a:sym typeface="Calibri" pitchFamily="34" charset="0"/>
              </a:rPr>
              <a:t>.</a:t>
            </a:r>
          </a:p>
          <a:p>
            <a:pPr algn="r" rtl="1" eaLnBrk="1" hangingPunct="1">
              <a:buSzPct val="100000"/>
            </a:pPr>
            <a:endParaRPr lang="ar-EG" b="1" dirty="0" smtClean="0"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b="1" dirty="0" smtClean="0">
                <a:sym typeface="Calibri" pitchFamily="34" charset="0"/>
              </a:rPr>
              <a:t>3. مسؤوليات </a:t>
            </a:r>
            <a:r>
              <a:rPr lang="ar-EG" dirty="0" smtClean="0">
                <a:sym typeface="Calibri" pitchFamily="34" charset="0"/>
              </a:rPr>
              <a:t>جهات التنسيق وأي جهة أخرى معنية بتحديد الحالات بما في ذلك الأطفال </a:t>
            </a:r>
            <a:r>
              <a:rPr lang="ar-EG" b="1" dirty="0" smtClean="0">
                <a:sym typeface="Calibri" pitchFamily="34" charset="0"/>
              </a:rPr>
              <a:t>المحالين ذاتيًا. </a:t>
            </a:r>
          </a:p>
          <a:p>
            <a:pPr algn="r" rtl="1" eaLnBrk="1" hangingPunct="1">
              <a:buSzPct val="100000"/>
            </a:pPr>
            <a:endParaRPr lang="ar-EG" b="1" dirty="0" smtClean="0"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7775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58775" y="836613"/>
            <a:ext cx="8534400" cy="720725"/>
          </a:xfrm>
        </p:spPr>
        <p:txBody>
          <a:bodyPr/>
          <a:lstStyle/>
          <a:p>
            <a:pPr marL="57150" algn="r" rtl="1" eaLnBrk="1" hangingPunct="1"/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2-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معايير التسجيل الخاصة بالوكالات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700213"/>
            <a:ext cx="8642350" cy="4392612"/>
          </a:xfrm>
        </p:spPr>
        <p:txBody>
          <a:bodyPr/>
          <a:lstStyle/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رفع مستوى الوعي بشأن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الوكالات المستجيبة ونوعية الحالات التي تستجيب لها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:</a:t>
            </a:r>
          </a:p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900" algn="r" rtl="1" eaLnBrk="1" hangingPunct="1">
              <a:buFont typeface="Wingdings" pitchFamily="2" charset="2"/>
              <a:buChar char="×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تساعد الأشخاص على إحالة الحالات للمكان الصحيح بشكل أسرع.</a:t>
            </a:r>
          </a:p>
          <a:p>
            <a:pPr marL="0" indent="-34200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</a:t>
            </a:r>
          </a:p>
          <a:p>
            <a:pPr marL="900" algn="r" rtl="1" eaLnBrk="1" hangingPunct="1">
              <a:buFont typeface="Wingdings" pitchFamily="2" charset="2"/>
              <a:buChar char="×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تقلل من احتمالية إجراء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عدة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مقابلات. </a:t>
            </a:r>
          </a:p>
          <a:p>
            <a:pPr marL="0" indent="-342000" algn="r" rtl="1" eaLnBrk="1" hangingPunct="1">
              <a:buFont typeface="Wingdings" pitchFamily="2" charset="2"/>
              <a:buChar char="Ø"/>
            </a:pPr>
            <a:endParaRPr lang="ar-EG" b="1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900" algn="r" rtl="1" eaLnBrk="1" hangingPunct="1">
              <a:buFont typeface="Wingdings" pitchFamily="2" charset="2"/>
              <a:buChar char="×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تشجع على الإبلاغ عن احتياجات حماية الطفل التي تُعتبر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محظورة (تابوهات)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860410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642350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3-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المسؤوليات في عملية التحديد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323850" y="1700213"/>
            <a:ext cx="8569325" cy="4392612"/>
          </a:xfrm>
        </p:spPr>
        <p:txBody>
          <a:bodyPr/>
          <a:lstStyle/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رفع مستوى الوعي بشأن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المسؤوليات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التي يتحملها كل شخص معني بتحديد الحالة:</a:t>
            </a: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Font typeface="Wingdings" pitchFamily="2" charset="2"/>
              <a:buChar char="×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كيفية إجراء الإحالة بأمان ودون التسبب بأضرار. </a:t>
            </a:r>
          </a:p>
          <a:p>
            <a:pPr algn="r" rtl="1" eaLnBrk="1" hangingPunct="1">
              <a:buFont typeface="Wingdings" pitchFamily="2" charset="2"/>
              <a:buChar char="×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الجهة التي يتم الإحالة إليها (جهات التنسيق، أرقام الهاتف). </a:t>
            </a:r>
          </a:p>
          <a:p>
            <a:pPr algn="r" rtl="1" eaLnBrk="1" hangingPunct="1">
              <a:buFont typeface="Wingdings" pitchFamily="2" charset="2"/>
              <a:buChar char="×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أسباب الحفاظ على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السرية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وكيفية ذلك.</a:t>
            </a:r>
          </a:p>
          <a:p>
            <a:pPr algn="r" rtl="1" eaLnBrk="1" hangingPunct="1">
              <a:buFont typeface="Wingdings" pitchFamily="2" charset="2"/>
              <a:buChar char="×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متى تتعين الإحالة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الفورية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: ما هي الحالات الأكثر إلحاحًا.</a:t>
            </a: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Font typeface="Wingdings" pitchFamily="2" charset="2"/>
              <a:buChar char="×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هل توجد أية متطلبات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للإبلاغ الإلزامي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متعلقة بتلك الحالات. </a:t>
            </a: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0929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1413</TotalTime>
  <Words>1854</Words>
  <Application>Microsoft Office PowerPoint</Application>
  <PresentationFormat>On-screen Show (4:3)</PresentationFormat>
  <Paragraphs>398</Paragraphs>
  <Slides>52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3" baseType="lpstr">
      <vt:lpstr>Default Design</vt:lpstr>
      <vt:lpstr>PowerPoint Presentation</vt:lpstr>
      <vt:lpstr>PowerPoint Presentation</vt:lpstr>
      <vt:lpstr>هدف الوحدة ونتائج التعلم</vt:lpstr>
      <vt:lpstr>التمرين 1</vt:lpstr>
      <vt:lpstr>PowerPoint Presentation</vt:lpstr>
      <vt:lpstr>الإحالات</vt:lpstr>
      <vt:lpstr>دعم التحديد</vt:lpstr>
      <vt:lpstr>2- معايير التسجيل الخاصة بالوكالات</vt:lpstr>
      <vt:lpstr>3- المسؤوليات في عملية التحديد</vt:lpstr>
      <vt:lpstr>دعم الإحالة الذاتية</vt:lpstr>
      <vt:lpstr>نقاط التعلم الرئيسية</vt:lpstr>
      <vt:lpstr>PowerPoint Presentation</vt:lpstr>
      <vt:lpstr>التمرين 2</vt:lpstr>
      <vt:lpstr>عوامل الخطر والعوامل الوقائية</vt:lpstr>
      <vt:lpstr>عوامل الخطر والعوامل الوقائية - الطفل </vt:lpstr>
      <vt:lpstr>عوامل الخطر والعوامل الوقائية</vt:lpstr>
      <vt:lpstr>عوامل الخطر والعوامل الوقائية - المجتمع</vt:lpstr>
      <vt:lpstr>عوامل الخطر والعوامل الوقائية - المجتمع والحكومة</vt:lpstr>
      <vt:lpstr>نقاط التعلم الرئيسية</vt:lpstr>
      <vt:lpstr>PowerPoint Presentation</vt:lpstr>
      <vt:lpstr>التمرين 3</vt:lpstr>
      <vt:lpstr>معايير التسجيل</vt:lpstr>
      <vt:lpstr>الأطفال الذين لا يطابقون معايير التسجيل الخاصة بك</vt:lpstr>
      <vt:lpstr>وضع معايير التسجيل</vt:lpstr>
      <vt:lpstr>مثال حالة - معايير التسجيل ومستويات الخطر</vt:lpstr>
      <vt:lpstr>المزيد عن المخاطر</vt:lpstr>
      <vt:lpstr>المشاكل الناجمة عن عدم معرفة الحالات التي تدعمها الوكالات</vt:lpstr>
      <vt:lpstr>نقاط التعلم الرئيسية</vt:lpstr>
      <vt:lpstr>PowerPoint Presentation</vt:lpstr>
      <vt:lpstr>التمرين 4</vt:lpstr>
      <vt:lpstr>أفضل الممارسات المتعلقة بالتسجيل</vt:lpstr>
      <vt:lpstr>معلومات التسجيل القياسية</vt:lpstr>
      <vt:lpstr>نقاط التعلم الرئيسية</vt:lpstr>
      <vt:lpstr>PowerPoint Presentation</vt:lpstr>
      <vt:lpstr>التمرين 5</vt:lpstr>
      <vt:lpstr>نقاط التعلم الرئيسية</vt:lpstr>
      <vt:lpstr>PowerPoint Presentation</vt:lpstr>
      <vt:lpstr>التمرين 6</vt:lpstr>
      <vt:lpstr>لماذا نقوم بتوثيق الحالات</vt:lpstr>
      <vt:lpstr>إدارة ملف الحالة</vt:lpstr>
      <vt:lpstr>نقاط التعلم الرئيسية</vt:lpstr>
      <vt:lpstr>PowerPoint Presentation</vt:lpstr>
      <vt:lpstr>التمرين 7</vt:lpstr>
      <vt:lpstr>أنواع التقييم</vt:lpstr>
      <vt:lpstr>التقييم الأولي</vt:lpstr>
      <vt:lpstr>الاستجابة للشواغل العاجلة</vt:lpstr>
      <vt:lpstr>تقييم الرعاية الصحية والسلامة</vt:lpstr>
      <vt:lpstr>الرعاية الليلية وإخطار السلطة الوطنية</vt:lpstr>
      <vt:lpstr>الاحتياجات القانونية/المتعلقة بالعدالة</vt:lpstr>
      <vt:lpstr>نقاط التعلم الرئيسية</vt:lpstr>
      <vt:lpstr>PowerPoint Presentation</vt:lpstr>
      <vt:lpstr>هدف الوحدة ونتائج التعلم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Foundations</dc:title>
  <dc:creator>Camilla Jones</dc:creator>
  <cp:lastModifiedBy>DTP1</cp:lastModifiedBy>
  <cp:revision>160</cp:revision>
  <dcterms:created xsi:type="dcterms:W3CDTF">2014-02-04T13:09:48Z</dcterms:created>
  <dcterms:modified xsi:type="dcterms:W3CDTF">2015-01-06T15:27:57Z</dcterms:modified>
</cp:coreProperties>
</file>