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1" r:id="rId4"/>
    <p:sldMasterId id="2147483653" r:id="rId5"/>
  </p:sldMasterIdLst>
  <p:notesMasterIdLst>
    <p:notesMasterId r:id="rId44"/>
  </p:notesMasterIdLst>
  <p:sldIdLst>
    <p:sldId id="257" r:id="rId6"/>
    <p:sldId id="414" r:id="rId7"/>
    <p:sldId id="415" r:id="rId8"/>
    <p:sldId id="637" r:id="rId9"/>
    <p:sldId id="732" r:id="rId10"/>
    <p:sldId id="413" r:id="rId11"/>
    <p:sldId id="417" r:id="rId12"/>
    <p:sldId id="747" r:id="rId13"/>
    <p:sldId id="748" r:id="rId14"/>
    <p:sldId id="749" r:id="rId15"/>
    <p:sldId id="551" r:id="rId16"/>
    <p:sldId id="733" r:id="rId17"/>
    <p:sldId id="746" r:id="rId18"/>
    <p:sldId id="552" r:id="rId19"/>
    <p:sldId id="418" r:id="rId20"/>
    <p:sldId id="734" r:id="rId21"/>
    <p:sldId id="638" r:id="rId22"/>
    <p:sldId id="735" r:id="rId23"/>
    <p:sldId id="739" r:id="rId24"/>
    <p:sldId id="745" r:id="rId25"/>
    <p:sldId id="750" r:id="rId26"/>
    <p:sldId id="741" r:id="rId27"/>
    <p:sldId id="742" r:id="rId28"/>
    <p:sldId id="639" r:id="rId29"/>
    <p:sldId id="640" r:id="rId30"/>
    <p:sldId id="641" r:id="rId31"/>
    <p:sldId id="642" r:id="rId32"/>
    <p:sldId id="643" r:id="rId33"/>
    <p:sldId id="644" r:id="rId34"/>
    <p:sldId id="645" r:id="rId35"/>
    <p:sldId id="646" r:id="rId36"/>
    <p:sldId id="647" r:id="rId37"/>
    <p:sldId id="648" r:id="rId38"/>
    <p:sldId id="649" r:id="rId39"/>
    <p:sldId id="527" r:id="rId40"/>
    <p:sldId id="743" r:id="rId41"/>
    <p:sldId id="744" r:id="rId42"/>
    <p:sldId id="555" r:id="rId4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3"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CCCC"/>
    <a:srgbClr val="FDC82F"/>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autoAdjust="0"/>
    <p:restoredTop sz="94052" autoAdjust="0"/>
  </p:normalViewPr>
  <p:slideViewPr>
    <p:cSldViewPr>
      <p:cViewPr varScale="1">
        <p:scale>
          <a:sx n="84" d="100"/>
          <a:sy n="84" d="100"/>
        </p:scale>
        <p:origin x="108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84C92-DB8A-2644-8A27-3A9AC8E37B5E}" type="doc">
      <dgm:prSet loTypeId="urn:microsoft.com/office/officeart/2005/8/layout/pyramid1" loCatId="" qsTypeId="urn:microsoft.com/office/officeart/2005/8/quickstyle/simple4" qsCatId="simple" csTypeId="urn:microsoft.com/office/officeart/2005/8/colors/accent4_3" csCatId="accent4" phldr="1"/>
      <dgm:spPr/>
    </dgm:pt>
    <dgm:pt modelId="{B8D044B4-8A9F-5D4F-BFF7-3C3AF92EEDE0}">
      <dgm:prSet phldrT="[Text]" custT="1"/>
      <dgm:spPr/>
      <dgm:t>
        <a:bodyPr/>
        <a:lstStyle/>
        <a:p>
          <a:r>
            <a:rPr lang="fr-FR" sz="3200" dirty="0" smtClean="0"/>
            <a:t>Le stress toxique</a:t>
          </a:r>
          <a:endParaRPr lang="en-US" sz="3200" dirty="0"/>
        </a:p>
      </dgm:t>
    </dgm:pt>
    <dgm:pt modelId="{367BE0CE-E8F1-FC4B-BFF9-0B436B031CF6}" type="parTrans" cxnId="{80638DCF-C18D-C342-B5BC-5DFB07729DCA}">
      <dgm:prSet/>
      <dgm:spPr/>
      <dgm:t>
        <a:bodyPr/>
        <a:lstStyle/>
        <a:p>
          <a:endParaRPr lang="en-US"/>
        </a:p>
      </dgm:t>
    </dgm:pt>
    <dgm:pt modelId="{E3A8BB68-CD24-3F47-98C6-1DF6535E6B92}" type="sibTrans" cxnId="{80638DCF-C18D-C342-B5BC-5DFB07729DCA}">
      <dgm:prSet/>
      <dgm:spPr/>
      <dgm:t>
        <a:bodyPr/>
        <a:lstStyle/>
        <a:p>
          <a:endParaRPr lang="en-US"/>
        </a:p>
      </dgm:t>
    </dgm:pt>
    <dgm:pt modelId="{041413E2-B8AE-5F4E-82A8-BFE8D7CC7380}">
      <dgm:prSet phldrT="[Text]" custT="1"/>
      <dgm:spPr/>
      <dgm:t>
        <a:bodyPr/>
        <a:lstStyle/>
        <a:p>
          <a:r>
            <a:rPr lang="fr-FR" sz="3600" dirty="0" smtClean="0"/>
            <a:t>Le stress tolérable</a:t>
          </a:r>
          <a:endParaRPr lang="en-US" sz="3600" dirty="0"/>
        </a:p>
      </dgm:t>
    </dgm:pt>
    <dgm:pt modelId="{9FCF046D-948B-BB49-B72B-4CD372595501}" type="parTrans" cxnId="{2676E3B5-F889-054E-B709-E8896DB3C345}">
      <dgm:prSet/>
      <dgm:spPr/>
      <dgm:t>
        <a:bodyPr/>
        <a:lstStyle/>
        <a:p>
          <a:endParaRPr lang="en-US"/>
        </a:p>
      </dgm:t>
    </dgm:pt>
    <dgm:pt modelId="{CFB259EF-AD96-1B47-9213-646EE6B4A111}" type="sibTrans" cxnId="{2676E3B5-F889-054E-B709-E8896DB3C345}">
      <dgm:prSet/>
      <dgm:spPr/>
      <dgm:t>
        <a:bodyPr/>
        <a:lstStyle/>
        <a:p>
          <a:endParaRPr lang="en-US"/>
        </a:p>
      </dgm:t>
    </dgm:pt>
    <dgm:pt modelId="{4026A9CE-4F78-6549-BBD5-6723B24BAB61}">
      <dgm:prSet phldrT="[Text]" custT="1"/>
      <dgm:spPr/>
      <dgm:t>
        <a:bodyPr/>
        <a:lstStyle/>
        <a:p>
          <a:r>
            <a:rPr lang="fr-FR" sz="3600" dirty="0" smtClean="0"/>
            <a:t>Le stress positif</a:t>
          </a:r>
          <a:endParaRPr lang="en-US" sz="3600" dirty="0"/>
        </a:p>
      </dgm:t>
    </dgm:pt>
    <dgm:pt modelId="{B8F371DA-6584-3841-A063-564E56C264BB}" type="parTrans" cxnId="{6E2C8CCD-0C42-7342-A212-15CC92223599}">
      <dgm:prSet/>
      <dgm:spPr/>
      <dgm:t>
        <a:bodyPr/>
        <a:lstStyle/>
        <a:p>
          <a:endParaRPr lang="en-US"/>
        </a:p>
      </dgm:t>
    </dgm:pt>
    <dgm:pt modelId="{85B1C53A-A372-164A-B819-C477924EA1C3}" type="sibTrans" cxnId="{6E2C8CCD-0C42-7342-A212-15CC92223599}">
      <dgm:prSet/>
      <dgm:spPr/>
      <dgm:t>
        <a:bodyPr/>
        <a:lstStyle/>
        <a:p>
          <a:endParaRPr lang="en-US"/>
        </a:p>
      </dgm:t>
    </dgm:pt>
    <dgm:pt modelId="{53F503CA-165A-9D46-B70E-B40321B4E16D}" type="pres">
      <dgm:prSet presAssocID="{B4C84C92-DB8A-2644-8A27-3A9AC8E37B5E}" presName="Name0" presStyleCnt="0">
        <dgm:presLayoutVars>
          <dgm:dir/>
          <dgm:animLvl val="lvl"/>
          <dgm:resizeHandles val="exact"/>
        </dgm:presLayoutVars>
      </dgm:prSet>
      <dgm:spPr/>
    </dgm:pt>
    <dgm:pt modelId="{BD7F3C65-E9BF-6D4F-8CCC-D35FF649C5E1}" type="pres">
      <dgm:prSet presAssocID="{B8D044B4-8A9F-5D4F-BFF7-3C3AF92EEDE0}" presName="Name8" presStyleCnt="0"/>
      <dgm:spPr/>
    </dgm:pt>
    <dgm:pt modelId="{79510C6D-B817-1242-8229-26AFF5402D83}" type="pres">
      <dgm:prSet presAssocID="{B8D044B4-8A9F-5D4F-BFF7-3C3AF92EEDE0}" presName="level" presStyleLbl="node1" presStyleIdx="0" presStyleCnt="3">
        <dgm:presLayoutVars>
          <dgm:chMax val="1"/>
          <dgm:bulletEnabled val="1"/>
        </dgm:presLayoutVars>
      </dgm:prSet>
      <dgm:spPr/>
      <dgm:t>
        <a:bodyPr/>
        <a:lstStyle/>
        <a:p>
          <a:endParaRPr lang="en-US"/>
        </a:p>
      </dgm:t>
    </dgm:pt>
    <dgm:pt modelId="{4BF76FAD-B07C-ED4B-83BA-99884DD2E029}" type="pres">
      <dgm:prSet presAssocID="{B8D044B4-8A9F-5D4F-BFF7-3C3AF92EEDE0}" presName="levelTx" presStyleLbl="revTx" presStyleIdx="0" presStyleCnt="0">
        <dgm:presLayoutVars>
          <dgm:chMax val="1"/>
          <dgm:bulletEnabled val="1"/>
        </dgm:presLayoutVars>
      </dgm:prSet>
      <dgm:spPr/>
      <dgm:t>
        <a:bodyPr/>
        <a:lstStyle/>
        <a:p>
          <a:endParaRPr lang="en-US"/>
        </a:p>
      </dgm:t>
    </dgm:pt>
    <dgm:pt modelId="{E92BD91D-6BF8-2141-A92F-296FDFE33AFD}" type="pres">
      <dgm:prSet presAssocID="{041413E2-B8AE-5F4E-82A8-BFE8D7CC7380}" presName="Name8" presStyleCnt="0"/>
      <dgm:spPr/>
    </dgm:pt>
    <dgm:pt modelId="{CA0C721E-464D-0944-B156-E3B6F51F09F6}" type="pres">
      <dgm:prSet presAssocID="{041413E2-B8AE-5F4E-82A8-BFE8D7CC7380}" presName="level" presStyleLbl="node1" presStyleIdx="1" presStyleCnt="3">
        <dgm:presLayoutVars>
          <dgm:chMax val="1"/>
          <dgm:bulletEnabled val="1"/>
        </dgm:presLayoutVars>
      </dgm:prSet>
      <dgm:spPr/>
      <dgm:t>
        <a:bodyPr/>
        <a:lstStyle/>
        <a:p>
          <a:endParaRPr lang="en-US"/>
        </a:p>
      </dgm:t>
    </dgm:pt>
    <dgm:pt modelId="{4915EECE-123C-584C-938C-EFE096015CC9}" type="pres">
      <dgm:prSet presAssocID="{041413E2-B8AE-5F4E-82A8-BFE8D7CC7380}" presName="levelTx" presStyleLbl="revTx" presStyleIdx="0" presStyleCnt="0">
        <dgm:presLayoutVars>
          <dgm:chMax val="1"/>
          <dgm:bulletEnabled val="1"/>
        </dgm:presLayoutVars>
      </dgm:prSet>
      <dgm:spPr/>
      <dgm:t>
        <a:bodyPr/>
        <a:lstStyle/>
        <a:p>
          <a:endParaRPr lang="en-US"/>
        </a:p>
      </dgm:t>
    </dgm:pt>
    <dgm:pt modelId="{14FB2DE2-A1C5-F54C-8088-1D491856C4E2}" type="pres">
      <dgm:prSet presAssocID="{4026A9CE-4F78-6549-BBD5-6723B24BAB61}" presName="Name8" presStyleCnt="0"/>
      <dgm:spPr/>
    </dgm:pt>
    <dgm:pt modelId="{6EDF8757-CCEF-904A-A4A9-EDFDD773256F}" type="pres">
      <dgm:prSet presAssocID="{4026A9CE-4F78-6549-BBD5-6723B24BAB61}" presName="level" presStyleLbl="node1" presStyleIdx="2" presStyleCnt="3" custLinFactNeighborX="-2752">
        <dgm:presLayoutVars>
          <dgm:chMax val="1"/>
          <dgm:bulletEnabled val="1"/>
        </dgm:presLayoutVars>
      </dgm:prSet>
      <dgm:spPr/>
      <dgm:t>
        <a:bodyPr/>
        <a:lstStyle/>
        <a:p>
          <a:endParaRPr lang="en-US"/>
        </a:p>
      </dgm:t>
    </dgm:pt>
    <dgm:pt modelId="{E810AAF8-61AA-BD44-8779-0617B1991ED5}" type="pres">
      <dgm:prSet presAssocID="{4026A9CE-4F78-6549-BBD5-6723B24BAB61}" presName="levelTx" presStyleLbl="revTx" presStyleIdx="0" presStyleCnt="0">
        <dgm:presLayoutVars>
          <dgm:chMax val="1"/>
          <dgm:bulletEnabled val="1"/>
        </dgm:presLayoutVars>
      </dgm:prSet>
      <dgm:spPr/>
      <dgm:t>
        <a:bodyPr/>
        <a:lstStyle/>
        <a:p>
          <a:endParaRPr lang="en-US"/>
        </a:p>
      </dgm:t>
    </dgm:pt>
  </dgm:ptLst>
  <dgm:cxnLst>
    <dgm:cxn modelId="{8A321DEF-E620-F14D-B7EA-B1F20EBFF009}" type="presOf" srcId="{4026A9CE-4F78-6549-BBD5-6723B24BAB61}" destId="{6EDF8757-CCEF-904A-A4A9-EDFDD773256F}" srcOrd="0" destOrd="0" presId="urn:microsoft.com/office/officeart/2005/8/layout/pyramid1"/>
    <dgm:cxn modelId="{95F603DE-8FB2-8E43-AE89-87338B3D0228}" type="presOf" srcId="{B8D044B4-8A9F-5D4F-BFF7-3C3AF92EEDE0}" destId="{79510C6D-B817-1242-8229-26AFF5402D83}" srcOrd="0" destOrd="0" presId="urn:microsoft.com/office/officeart/2005/8/layout/pyramid1"/>
    <dgm:cxn modelId="{529CC60B-3F7B-9740-AB5F-42D157145CBE}" type="presOf" srcId="{B4C84C92-DB8A-2644-8A27-3A9AC8E37B5E}" destId="{53F503CA-165A-9D46-B70E-B40321B4E16D}" srcOrd="0" destOrd="0" presId="urn:microsoft.com/office/officeart/2005/8/layout/pyramid1"/>
    <dgm:cxn modelId="{CAD3E04D-2B37-284B-94C6-D80567DFDB2D}" type="presOf" srcId="{4026A9CE-4F78-6549-BBD5-6723B24BAB61}" destId="{E810AAF8-61AA-BD44-8779-0617B1991ED5}" srcOrd="1" destOrd="0" presId="urn:microsoft.com/office/officeart/2005/8/layout/pyramid1"/>
    <dgm:cxn modelId="{2676E3B5-F889-054E-B709-E8896DB3C345}" srcId="{B4C84C92-DB8A-2644-8A27-3A9AC8E37B5E}" destId="{041413E2-B8AE-5F4E-82A8-BFE8D7CC7380}" srcOrd="1" destOrd="0" parTransId="{9FCF046D-948B-BB49-B72B-4CD372595501}" sibTransId="{CFB259EF-AD96-1B47-9213-646EE6B4A111}"/>
    <dgm:cxn modelId="{C5349A70-0D4E-E54F-8317-3C7A942E90E5}" type="presOf" srcId="{041413E2-B8AE-5F4E-82A8-BFE8D7CC7380}" destId="{4915EECE-123C-584C-938C-EFE096015CC9}" srcOrd="1" destOrd="0" presId="urn:microsoft.com/office/officeart/2005/8/layout/pyramid1"/>
    <dgm:cxn modelId="{80638DCF-C18D-C342-B5BC-5DFB07729DCA}" srcId="{B4C84C92-DB8A-2644-8A27-3A9AC8E37B5E}" destId="{B8D044B4-8A9F-5D4F-BFF7-3C3AF92EEDE0}" srcOrd="0" destOrd="0" parTransId="{367BE0CE-E8F1-FC4B-BFF9-0B436B031CF6}" sibTransId="{E3A8BB68-CD24-3F47-98C6-1DF6535E6B92}"/>
    <dgm:cxn modelId="{4C4DB3AD-6579-D24A-982F-164A57C92247}" type="presOf" srcId="{041413E2-B8AE-5F4E-82A8-BFE8D7CC7380}" destId="{CA0C721E-464D-0944-B156-E3B6F51F09F6}" srcOrd="0" destOrd="0" presId="urn:microsoft.com/office/officeart/2005/8/layout/pyramid1"/>
    <dgm:cxn modelId="{FCEB992A-6FC6-304F-BBDF-50D591EAC52B}" type="presOf" srcId="{B8D044B4-8A9F-5D4F-BFF7-3C3AF92EEDE0}" destId="{4BF76FAD-B07C-ED4B-83BA-99884DD2E029}" srcOrd="1" destOrd="0" presId="urn:microsoft.com/office/officeart/2005/8/layout/pyramid1"/>
    <dgm:cxn modelId="{6E2C8CCD-0C42-7342-A212-15CC92223599}" srcId="{B4C84C92-DB8A-2644-8A27-3A9AC8E37B5E}" destId="{4026A9CE-4F78-6549-BBD5-6723B24BAB61}" srcOrd="2" destOrd="0" parTransId="{B8F371DA-6584-3841-A063-564E56C264BB}" sibTransId="{85B1C53A-A372-164A-B819-C477924EA1C3}"/>
    <dgm:cxn modelId="{94EC4520-9539-8248-975C-766D2C4B91DA}" type="presParOf" srcId="{53F503CA-165A-9D46-B70E-B40321B4E16D}" destId="{BD7F3C65-E9BF-6D4F-8CCC-D35FF649C5E1}" srcOrd="0" destOrd="0" presId="urn:microsoft.com/office/officeart/2005/8/layout/pyramid1"/>
    <dgm:cxn modelId="{D59A09E5-CBD2-B74C-AC4B-B51B5E7CE2DC}" type="presParOf" srcId="{BD7F3C65-E9BF-6D4F-8CCC-D35FF649C5E1}" destId="{79510C6D-B817-1242-8229-26AFF5402D83}" srcOrd="0" destOrd="0" presId="urn:microsoft.com/office/officeart/2005/8/layout/pyramid1"/>
    <dgm:cxn modelId="{222BF41D-B266-D746-80F9-CE882B06724E}" type="presParOf" srcId="{BD7F3C65-E9BF-6D4F-8CCC-D35FF649C5E1}" destId="{4BF76FAD-B07C-ED4B-83BA-99884DD2E029}" srcOrd="1" destOrd="0" presId="urn:microsoft.com/office/officeart/2005/8/layout/pyramid1"/>
    <dgm:cxn modelId="{0BED44A5-6D74-E643-8621-A6C371DFF7F2}" type="presParOf" srcId="{53F503CA-165A-9D46-B70E-B40321B4E16D}" destId="{E92BD91D-6BF8-2141-A92F-296FDFE33AFD}" srcOrd="1" destOrd="0" presId="urn:microsoft.com/office/officeart/2005/8/layout/pyramid1"/>
    <dgm:cxn modelId="{A7BFF708-BB16-0944-923E-BD906D07DFA4}" type="presParOf" srcId="{E92BD91D-6BF8-2141-A92F-296FDFE33AFD}" destId="{CA0C721E-464D-0944-B156-E3B6F51F09F6}" srcOrd="0" destOrd="0" presId="urn:microsoft.com/office/officeart/2005/8/layout/pyramid1"/>
    <dgm:cxn modelId="{33FFFAF3-9F30-5348-9989-D7C56F50DB85}" type="presParOf" srcId="{E92BD91D-6BF8-2141-A92F-296FDFE33AFD}" destId="{4915EECE-123C-584C-938C-EFE096015CC9}" srcOrd="1" destOrd="0" presId="urn:microsoft.com/office/officeart/2005/8/layout/pyramid1"/>
    <dgm:cxn modelId="{D8B2F61A-629F-2641-9888-1B64A20C37DF}" type="presParOf" srcId="{53F503CA-165A-9D46-B70E-B40321B4E16D}" destId="{14FB2DE2-A1C5-F54C-8088-1D491856C4E2}" srcOrd="2" destOrd="0" presId="urn:microsoft.com/office/officeart/2005/8/layout/pyramid1"/>
    <dgm:cxn modelId="{DCF09A4F-45E1-C740-91E8-E54F2840D834}" type="presParOf" srcId="{14FB2DE2-A1C5-F54C-8088-1D491856C4E2}" destId="{6EDF8757-CCEF-904A-A4A9-EDFDD773256F}" srcOrd="0" destOrd="0" presId="urn:microsoft.com/office/officeart/2005/8/layout/pyramid1"/>
    <dgm:cxn modelId="{E871B80B-0118-D14A-BC25-65E73C801C49}" type="presParOf" srcId="{14FB2DE2-A1C5-F54C-8088-1D491856C4E2}" destId="{E810AAF8-61AA-BD44-8779-0617B1991ED5}"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510C6D-B817-1242-8229-26AFF5402D83}">
      <dsp:nvSpPr>
        <dsp:cNvPr id="0" name=""/>
        <dsp:cNvSpPr/>
      </dsp:nvSpPr>
      <dsp:spPr>
        <a:xfrm>
          <a:off x="2768600" y="0"/>
          <a:ext cx="2768600" cy="1143000"/>
        </a:xfrm>
        <a:prstGeom prst="trapezoid">
          <a:avLst>
            <a:gd name="adj" fmla="val 121111"/>
          </a:avLst>
        </a:prstGeom>
        <a:gradFill rotWithShape="0">
          <a:gsLst>
            <a:gs pos="0">
              <a:schemeClr val="accent4">
                <a:shade val="80000"/>
                <a:hueOff val="0"/>
                <a:satOff val="0"/>
                <a:lumOff val="0"/>
                <a:alphaOff val="0"/>
                <a:tint val="100000"/>
                <a:shade val="100000"/>
                <a:satMod val="130000"/>
              </a:schemeClr>
            </a:gs>
            <a:gs pos="100000">
              <a:schemeClr val="accent4">
                <a:shade val="8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fr-FR" sz="3200" kern="1200" dirty="0" smtClean="0"/>
            <a:t>Le stress toxique</a:t>
          </a:r>
          <a:endParaRPr lang="en-US" sz="3200" kern="1200" dirty="0"/>
        </a:p>
      </dsp:txBody>
      <dsp:txXfrm>
        <a:off x="2768600" y="0"/>
        <a:ext cx="2768600" cy="1143000"/>
      </dsp:txXfrm>
    </dsp:sp>
    <dsp:sp modelId="{CA0C721E-464D-0944-B156-E3B6F51F09F6}">
      <dsp:nvSpPr>
        <dsp:cNvPr id="0" name=""/>
        <dsp:cNvSpPr/>
      </dsp:nvSpPr>
      <dsp:spPr>
        <a:xfrm>
          <a:off x="1384300" y="1143000"/>
          <a:ext cx="5537200" cy="1143000"/>
        </a:xfrm>
        <a:prstGeom prst="trapezoid">
          <a:avLst>
            <a:gd name="adj" fmla="val 121111"/>
          </a:avLst>
        </a:prstGeom>
        <a:gradFill rotWithShape="0">
          <a:gsLst>
            <a:gs pos="0">
              <a:schemeClr val="accent4">
                <a:shade val="80000"/>
                <a:hueOff val="-167832"/>
                <a:satOff val="9394"/>
                <a:lumOff val="13336"/>
                <a:alphaOff val="0"/>
                <a:tint val="100000"/>
                <a:shade val="100000"/>
                <a:satMod val="130000"/>
              </a:schemeClr>
            </a:gs>
            <a:gs pos="100000">
              <a:schemeClr val="accent4">
                <a:shade val="80000"/>
                <a:hueOff val="-167832"/>
                <a:satOff val="9394"/>
                <a:lumOff val="13336"/>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fr-FR" sz="3600" kern="1200" dirty="0" smtClean="0"/>
            <a:t>Le stress tolérable</a:t>
          </a:r>
          <a:endParaRPr lang="en-US" sz="3600" kern="1200" dirty="0"/>
        </a:p>
      </dsp:txBody>
      <dsp:txXfrm>
        <a:off x="2353309" y="1143000"/>
        <a:ext cx="3599180" cy="1143000"/>
      </dsp:txXfrm>
    </dsp:sp>
    <dsp:sp modelId="{6EDF8757-CCEF-904A-A4A9-EDFDD773256F}">
      <dsp:nvSpPr>
        <dsp:cNvPr id="0" name=""/>
        <dsp:cNvSpPr/>
      </dsp:nvSpPr>
      <dsp:spPr>
        <a:xfrm>
          <a:off x="0" y="2286000"/>
          <a:ext cx="8305799" cy="1143000"/>
        </a:xfrm>
        <a:prstGeom prst="trapezoid">
          <a:avLst>
            <a:gd name="adj" fmla="val 121111"/>
          </a:avLst>
        </a:prstGeom>
        <a:gradFill rotWithShape="0">
          <a:gsLst>
            <a:gs pos="0">
              <a:schemeClr val="accent4">
                <a:shade val="80000"/>
                <a:hueOff val="-335664"/>
                <a:satOff val="18788"/>
                <a:lumOff val="26672"/>
                <a:alphaOff val="0"/>
                <a:tint val="100000"/>
                <a:shade val="100000"/>
                <a:satMod val="130000"/>
              </a:schemeClr>
            </a:gs>
            <a:gs pos="100000">
              <a:schemeClr val="accent4">
                <a:shade val="80000"/>
                <a:hueOff val="-335664"/>
                <a:satOff val="18788"/>
                <a:lumOff val="26672"/>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fr-FR" sz="3600" kern="1200" dirty="0" smtClean="0"/>
            <a:t>Le stress positif</a:t>
          </a:r>
          <a:endParaRPr lang="en-US" sz="3600" kern="1200" dirty="0"/>
        </a:p>
      </dsp:txBody>
      <dsp:txXfrm>
        <a:off x="1453515" y="2286000"/>
        <a:ext cx="5398770" cy="1143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 taken in Tanzania by K. Shoecraft </a:t>
            </a:r>
          </a:p>
          <a:p>
            <a:endParaRPr lang="en-US" dirty="0" smtClean="0"/>
          </a:p>
          <a:p>
            <a:r>
              <a:rPr lang="en-US" dirty="0" smtClean="0"/>
              <a:t>Section 1.2 of </a:t>
            </a:r>
            <a:r>
              <a:rPr lang="en-US" dirty="0" err="1" smtClean="0"/>
              <a:t>ToT</a:t>
            </a:r>
            <a:r>
              <a:rPr lang="en-US" dirty="0" smtClean="0"/>
              <a:t> manual</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2523572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1.2 in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3596718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Goes with section 1.3 in </a:t>
            </a:r>
            <a:r>
              <a:rPr lang="en-US" dirty="0" err="1" smtClean="0"/>
              <a:t>ToT</a:t>
            </a:r>
            <a:r>
              <a:rPr lang="en-US" dirty="0" smtClean="0"/>
              <a:t> manual. </a:t>
            </a:r>
          </a:p>
          <a:p>
            <a:pPr marL="0" indent="0">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fr-FR"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565022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a:t>
            </a:r>
            <a:r>
              <a:rPr lang="en-US" baseline="0" dirty="0" smtClean="0">
                <a:latin typeface="Arial" charset="0"/>
                <a:ea typeface="ヒラギノ角ゴ Pro W3" charset="0"/>
                <a:cs typeface="ヒラギノ角ゴ Pro W3" charset="0"/>
              </a:rPr>
              <a:t> 1.3 in manual. </a:t>
            </a:r>
          </a:p>
          <a:p>
            <a:endParaRPr lang="en-US" baseline="0"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Neurology, psychology, nutrition, mental and public health, sociology…</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Parents who support their children and show affection, supervise and provide them with safe discipline, influence their children’s healthy development and well-being. </a:t>
            </a:r>
          </a:p>
          <a:p>
            <a:r>
              <a:rPr lang="en-US" dirty="0" smtClean="0">
                <a:latin typeface="Arial" charset="0"/>
                <a:ea typeface="ヒラギノ角ゴ Pro W3" charset="0"/>
                <a:cs typeface="ヒラギノ角ゴ Pro W3" charset="0"/>
              </a:rPr>
              <a:t>Peaceful, non-violent homes allow for more supportive and nurturing parent–child relationships that help children become good students and productive community members. </a:t>
            </a:r>
          </a:p>
          <a:p>
            <a:endParaRPr lang="en-US" dirty="0">
              <a:latin typeface="Arial" charset="0"/>
              <a:ea typeface="ヒラギノ角ゴ Pro W3" charset="0"/>
              <a:cs typeface="ヒラギノ角ゴ Pro W3" charset="0"/>
            </a:endParaRPr>
          </a:p>
          <a:p>
            <a:r>
              <a:rPr lang="en-US" b="1" dirty="0">
                <a:latin typeface="Arial" charset="0"/>
                <a:ea typeface="ヒラギノ角ゴ Pro W3" charset="0"/>
                <a:cs typeface="ヒラギノ角ゴ Pro W3" charset="0"/>
              </a:rPr>
              <a:t>A child’s early years are critical for both brain development and building a foundation of emotional security and parents play a critical part in helping their children achieve healthy brain development and security. </a:t>
            </a:r>
            <a:endParaRPr lang="en-US" dirty="0">
              <a:latin typeface="Arial" charset="0"/>
              <a:ea typeface="ヒラギノ角ゴ Pro W3" charset="0"/>
              <a:cs typeface="ヒラギノ角ゴ Pro W3" charset="0"/>
            </a:endParaRPr>
          </a:p>
          <a:p>
            <a:endParaRPr lang="en-US" sz="800" dirty="0">
              <a:latin typeface="Arial" charset="0"/>
              <a:ea typeface="ヒラギノ角ゴ Pro W3" charset="0"/>
              <a:cs typeface="ヒラギノ角ゴ Pro W3" charset="0"/>
            </a:endParaRPr>
          </a:p>
          <a:p>
            <a:endParaRPr lang="en-US" sz="800" dirty="0" smtClean="0">
              <a:latin typeface="Arial" charset="0"/>
              <a:ea typeface="ヒラギノ角ゴ Pro W3" charset="0"/>
              <a:cs typeface="ヒラギノ角ゴ Pro W3" charset="0"/>
            </a:endParaRPr>
          </a:p>
          <a:p>
            <a:r>
              <a:rPr lang="en-US" sz="800" dirty="0" smtClean="0">
                <a:latin typeface="Arial" charset="0"/>
                <a:ea typeface="ヒラギノ角ゴ Pro W3" charset="0"/>
                <a:cs typeface="ヒラギノ角ゴ Pro W3" charset="0"/>
              </a:rPr>
              <a:t>MRDC (2013) Strengthening Low-Income Families: A Research Agenda for Parenting, Relationship, and Fatherhood Programs. Available at: http://</a:t>
            </a:r>
            <a:r>
              <a:rPr lang="en-US" sz="800" dirty="0" err="1" smtClean="0">
                <a:latin typeface="Arial" charset="0"/>
                <a:ea typeface="ヒラギノ角ゴ Pro W3" charset="0"/>
                <a:cs typeface="ヒラギノ角ゴ Pro W3" charset="0"/>
              </a:rPr>
              <a:t>www.mdrc.org</a:t>
            </a:r>
            <a:r>
              <a:rPr lang="en-US" sz="800" dirty="0" smtClean="0">
                <a:latin typeface="Arial" charset="0"/>
                <a:ea typeface="ヒラギノ角ゴ Pro W3" charset="0"/>
                <a:cs typeface="ヒラギノ角ゴ Pro W3" charset="0"/>
              </a:rPr>
              <a:t>/publication/strengthening-low-income-families-research-agenda-parenting-relationship-and-fatherhood</a:t>
            </a:r>
          </a:p>
          <a:p>
            <a:endParaRPr lang="en-US" dirty="0">
              <a:latin typeface="Arial" charset="0"/>
              <a:ea typeface="ヒラギノ角ゴ Pro W3" charset="0"/>
              <a:cs typeface="ヒラギノ角ゴ Pro W3" charset="0"/>
            </a:endParaRPr>
          </a:p>
        </p:txBody>
      </p:sp>
      <p:sp>
        <p:nvSpPr>
          <p:cNvPr id="24579"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77A41ACF-2221-C249-A5BD-C215BDD8792B}" type="slidenum">
              <a:rPr lang="en-US" sz="1200"/>
              <a:pPr/>
              <a:t>15</a:t>
            </a:fld>
            <a:endParaRPr lang="en-US" sz="1200"/>
          </a:p>
        </p:txBody>
      </p:sp>
    </p:spTree>
    <p:extLst>
      <p:ext uri="{BB962C8B-B14F-4D97-AF65-F5344CB8AC3E}">
        <p14:creationId xmlns:p14="http://schemas.microsoft.com/office/powerpoint/2010/main" val="242503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1.3</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3948568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session 1.3 in manual.</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2526162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Goes with section 1.4</a:t>
            </a:r>
            <a:r>
              <a:rPr lang="en-US" baseline="0" dirty="0" smtClean="0"/>
              <a:t> </a:t>
            </a:r>
            <a:r>
              <a:rPr lang="en-US" dirty="0" smtClean="0"/>
              <a:t>- Sex and Gender</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2847195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a:t>
            </a:r>
            <a:r>
              <a:rPr lang="en-US" baseline="0" dirty="0" smtClean="0"/>
              <a:t> 1.4 in the </a:t>
            </a:r>
            <a:r>
              <a:rPr lang="en-US" baseline="0" dirty="0" err="1" smtClean="0"/>
              <a:t>ToT</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8916457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comes from: https://</a:t>
            </a:r>
            <a:r>
              <a:rPr lang="en-US" dirty="0" err="1" smtClean="0"/>
              <a:t>www.wpclipart.com</a:t>
            </a:r>
            <a:r>
              <a:rPr lang="en-US" dirty="0" smtClean="0"/>
              <a:t>/</a:t>
            </a:r>
            <a:r>
              <a:rPr lang="en-US" dirty="0" err="1" smtClean="0"/>
              <a:t>signs_symbol</a:t>
            </a:r>
            <a:r>
              <a:rPr lang="en-US" dirty="0" smtClean="0"/>
              <a:t>/assorted/gender/</a:t>
            </a:r>
            <a:r>
              <a:rPr lang="en-US" dirty="0" err="1" smtClean="0"/>
              <a:t>male_female_symbol_color.jpg</a:t>
            </a:r>
            <a:endParaRPr lang="en-US"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20</a:t>
            </a:fld>
            <a:endParaRPr lang="en-US"/>
          </a:p>
        </p:txBody>
      </p:sp>
    </p:spTree>
    <p:extLst>
      <p:ext uri="{BB962C8B-B14F-4D97-AF65-F5344CB8AC3E}">
        <p14:creationId xmlns:p14="http://schemas.microsoft.com/office/powerpoint/2010/main" val="642281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1.4 in </a:t>
            </a:r>
            <a:r>
              <a:rPr lang="en-US" dirty="0" err="1" smtClean="0"/>
              <a:t>ToT</a:t>
            </a:r>
            <a:r>
              <a:rPr lang="en-US" dirty="0" smtClean="0"/>
              <a:t> manual.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3939429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a:ln/>
        </p:spPr>
      </p:sp>
      <p:sp>
        <p:nvSpPr>
          <p:cNvPr id="1331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Sections 1.1 </a:t>
            </a:r>
            <a:r>
              <a:rPr lang="en-US" dirty="0" err="1" smtClean="0">
                <a:latin typeface="Arial" charset="0"/>
                <a:ea typeface="ヒラギノ角ゴ Pro W3" charset="0"/>
                <a:cs typeface="ヒラギノ角ゴ Pro W3" charset="0"/>
              </a:rPr>
              <a:t>ToT</a:t>
            </a:r>
            <a:r>
              <a:rPr lang="en-US" baseline="0" dirty="0" smtClean="0">
                <a:latin typeface="Arial" charset="0"/>
                <a:ea typeface="ヒラギノ角ゴ Pro W3" charset="0"/>
                <a:cs typeface="ヒラギノ角ゴ Pro W3" charset="0"/>
              </a:rPr>
              <a:t> manual. </a:t>
            </a:r>
          </a:p>
          <a:p>
            <a:endParaRPr lang="en-US" baseline="0" dirty="0" smtClean="0">
              <a:latin typeface="Arial" charset="0"/>
              <a:ea typeface="ヒラギノ角ゴ Pro W3" charset="0"/>
              <a:cs typeface="ヒラギノ角ゴ Pro W3" charset="0"/>
            </a:endParaRPr>
          </a:p>
          <a:p>
            <a:r>
              <a:rPr lang="en-US" baseline="0" dirty="0" smtClean="0">
                <a:latin typeface="Arial" charset="0"/>
                <a:ea typeface="ヒラギノ角ゴ Pro W3" charset="0"/>
                <a:cs typeface="ヒラギノ角ゴ Pro W3" charset="0"/>
              </a:rPr>
              <a:t>The team all know </a:t>
            </a:r>
            <a:r>
              <a:rPr lang="en-US" baseline="0" dirty="0" err="1" smtClean="0">
                <a:latin typeface="Arial" charset="0"/>
                <a:ea typeface="ヒラギノ角ゴ Pro W3" charset="0"/>
                <a:cs typeface="ヒラギノ角ゴ Pro W3" charset="0"/>
              </a:rPr>
              <a:t>eachother</a:t>
            </a:r>
            <a:endParaRPr lang="en-US" dirty="0">
              <a:latin typeface="Arial" charset="0"/>
              <a:ea typeface="ヒラギノ角ゴ Pro W3" charset="0"/>
              <a:cs typeface="ヒラギノ角ゴ Pro W3" charset="0"/>
            </a:endParaRPr>
          </a:p>
        </p:txBody>
      </p:sp>
      <p:sp>
        <p:nvSpPr>
          <p:cNvPr id="1331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48255439-36D7-A24C-AB6A-35243E4201F0}" type="slidenum">
              <a:rPr lang="en-US" sz="1200"/>
              <a:pPr/>
              <a:t>2</a:t>
            </a:fld>
            <a:endParaRPr lang="en-US" sz="1200"/>
          </a:p>
        </p:txBody>
      </p:sp>
    </p:spTree>
    <p:extLst>
      <p:ext uri="{BB962C8B-B14F-4D97-AF65-F5344CB8AC3E}">
        <p14:creationId xmlns:p14="http://schemas.microsoft.com/office/powerpoint/2010/main" val="705956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1.4 in the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23</a:t>
            </a:fld>
            <a:endParaRPr lang="en-US"/>
          </a:p>
        </p:txBody>
      </p:sp>
    </p:spTree>
    <p:extLst>
      <p:ext uri="{BB962C8B-B14F-4D97-AF65-F5344CB8AC3E}">
        <p14:creationId xmlns:p14="http://schemas.microsoft.com/office/powerpoint/2010/main" val="6070605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a:t>
            </a:r>
            <a:r>
              <a:rPr lang="en-US" baseline="0" dirty="0" smtClean="0"/>
              <a:t> 1.5 </a:t>
            </a:r>
          </a:p>
          <a:p>
            <a:endParaRPr lang="en-US" baseline="0" dirty="0" smtClean="0"/>
          </a:p>
          <a:p>
            <a:r>
              <a:rPr lang="en-US" baseline="0" dirty="0" smtClean="0"/>
              <a:t>This image came from: https://</a:t>
            </a:r>
            <a:r>
              <a:rPr lang="en-US" baseline="0" dirty="0" err="1" smtClean="0"/>
              <a:t>www.wpclipart.com</a:t>
            </a:r>
            <a:r>
              <a:rPr lang="en-US" baseline="0" dirty="0" smtClean="0"/>
              <a:t>/people/distressed/</a:t>
            </a:r>
            <a:r>
              <a:rPr lang="en-US" baseline="0" dirty="0" err="1" smtClean="0"/>
              <a:t>panic.jpg</a:t>
            </a:r>
            <a:endParaRPr lang="en-US" baseline="0" dirty="0" smtClean="0"/>
          </a:p>
          <a:p>
            <a:endParaRPr lang="en-US" baseline="0" dirty="0" smtClean="0"/>
          </a:p>
          <a:p>
            <a:r>
              <a:rPr lang="en-US" baseline="0" dirty="0" smtClean="0"/>
              <a:t>This site says it is copyright-free clip art.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5309638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1.5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21497909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1.5,</a:t>
            </a:r>
            <a:r>
              <a:rPr lang="en-US" baseline="0" dirty="0" smtClean="0"/>
              <a:t> please read about negative effects on the body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35098870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1.5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27</a:t>
            </a:fld>
            <a:endParaRPr lang="en-US"/>
          </a:p>
        </p:txBody>
      </p:sp>
    </p:spTree>
    <p:extLst>
      <p:ext uri="{BB962C8B-B14F-4D97-AF65-F5344CB8AC3E}">
        <p14:creationId xmlns:p14="http://schemas.microsoft.com/office/powerpoint/2010/main" val="25664014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1.5, follow the exercise</a:t>
            </a:r>
            <a:r>
              <a:rPr lang="en-US" baseline="0" dirty="0" smtClean="0"/>
              <a:t> in the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28</a:t>
            </a:fld>
            <a:endParaRPr lang="en-US"/>
          </a:p>
        </p:txBody>
      </p:sp>
    </p:spTree>
    <p:extLst>
      <p:ext uri="{BB962C8B-B14F-4D97-AF65-F5344CB8AC3E}">
        <p14:creationId xmlns:p14="http://schemas.microsoft.com/office/powerpoint/2010/main" val="13258819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1.5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29</a:t>
            </a:fld>
            <a:endParaRPr lang="en-US"/>
          </a:p>
        </p:txBody>
      </p:sp>
    </p:spTree>
    <p:extLst>
      <p:ext uri="{BB962C8B-B14F-4D97-AF65-F5344CB8AC3E}">
        <p14:creationId xmlns:p14="http://schemas.microsoft.com/office/powerpoint/2010/main" val="3650242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1.6 </a:t>
            </a:r>
          </a:p>
          <a:p>
            <a:endParaRPr lang="en-US" dirty="0" smtClean="0"/>
          </a:p>
          <a:p>
            <a:r>
              <a:rPr lang="en-US" dirty="0" smtClean="0"/>
              <a:t>Image from Microsoft</a:t>
            </a:r>
            <a:r>
              <a:rPr lang="en-US" baseline="0" dirty="0" smtClean="0"/>
              <a:t> clip art.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30</a:t>
            </a:fld>
            <a:endParaRPr lang="en-US"/>
          </a:p>
        </p:txBody>
      </p:sp>
    </p:spTree>
    <p:extLst>
      <p:ext uri="{BB962C8B-B14F-4D97-AF65-F5344CB8AC3E}">
        <p14:creationId xmlns:p14="http://schemas.microsoft.com/office/powerpoint/2010/main" val="8531327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1.6 in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31</a:t>
            </a:fld>
            <a:endParaRPr lang="en-US"/>
          </a:p>
        </p:txBody>
      </p:sp>
    </p:spTree>
    <p:extLst>
      <p:ext uri="{BB962C8B-B14F-4D97-AF65-F5344CB8AC3E}">
        <p14:creationId xmlns:p14="http://schemas.microsoft.com/office/powerpoint/2010/main" val="2337032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1.6 in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32</a:t>
            </a:fld>
            <a:endParaRPr lang="en-US"/>
          </a:p>
        </p:txBody>
      </p:sp>
    </p:spTree>
    <p:extLst>
      <p:ext uri="{BB962C8B-B14F-4D97-AF65-F5344CB8AC3E}">
        <p14:creationId xmlns:p14="http://schemas.microsoft.com/office/powerpoint/2010/main" val="3130827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a:ln/>
        </p:spPr>
      </p:sp>
      <p:sp>
        <p:nvSpPr>
          <p:cNvPr id="1536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This image</a:t>
            </a:r>
            <a:r>
              <a:rPr lang="en-US" baseline="0" dirty="0" smtClean="0">
                <a:latin typeface="Arial" charset="0"/>
                <a:ea typeface="ヒラギノ角ゴ Pro W3" charset="0"/>
                <a:cs typeface="ヒラギノ角ゴ Pro W3" charset="0"/>
              </a:rPr>
              <a:t> is from Microsoft clip art </a:t>
            </a:r>
          </a:p>
          <a:p>
            <a:endParaRPr lang="en-US" baseline="0" dirty="0" smtClean="0">
              <a:latin typeface="Arial" charset="0"/>
              <a:ea typeface="ヒラギノ角ゴ Pro W3" charset="0"/>
              <a:cs typeface="ヒラギノ角ゴ Pro W3" charset="0"/>
            </a:endParaRPr>
          </a:p>
          <a:p>
            <a:r>
              <a:rPr lang="en-US" baseline="0" dirty="0" smtClean="0">
                <a:latin typeface="Arial" charset="0"/>
                <a:ea typeface="ヒラギノ角ゴ Pro W3" charset="0"/>
                <a:cs typeface="ヒラギノ角ゴ Pro W3" charset="0"/>
              </a:rPr>
              <a:t>Section 1.1 </a:t>
            </a:r>
            <a:r>
              <a:rPr lang="en-US" baseline="0" dirty="0" err="1" smtClean="0">
                <a:latin typeface="Arial" charset="0"/>
                <a:ea typeface="ヒラギノ角ゴ Pro W3" charset="0"/>
                <a:cs typeface="ヒラギノ角ゴ Pro W3" charset="0"/>
              </a:rPr>
              <a:t>ToT</a:t>
            </a:r>
            <a:r>
              <a:rPr lang="en-US" baseline="0" dirty="0" smtClean="0">
                <a:latin typeface="Arial" charset="0"/>
                <a:ea typeface="ヒラギノ角ゴ Pro W3" charset="0"/>
                <a:cs typeface="ヒラギノ角ゴ Pro W3" charset="0"/>
              </a:rPr>
              <a:t> manual. </a:t>
            </a:r>
            <a:endParaRPr lang="en-US" dirty="0">
              <a:latin typeface="Arial" charset="0"/>
              <a:ea typeface="ヒラギノ角ゴ Pro W3" charset="0"/>
              <a:cs typeface="ヒラギノ角ゴ Pro W3" charset="0"/>
            </a:endParaRPr>
          </a:p>
        </p:txBody>
      </p:sp>
      <p:sp>
        <p:nvSpPr>
          <p:cNvPr id="1536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55653CE-5DE7-A94E-87FC-3CC0D34002DA}" type="slidenum">
              <a:rPr lang="en-US" sz="1200"/>
              <a:pPr/>
              <a:t>3</a:t>
            </a:fld>
            <a:endParaRPr lang="en-US" sz="1200"/>
          </a:p>
        </p:txBody>
      </p:sp>
    </p:spTree>
    <p:extLst>
      <p:ext uri="{BB962C8B-B14F-4D97-AF65-F5344CB8AC3E}">
        <p14:creationId xmlns:p14="http://schemas.microsoft.com/office/powerpoint/2010/main" val="1705694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1.6 </a:t>
            </a:r>
          </a:p>
          <a:p>
            <a:endParaRPr lang="en-US" dirty="0" smtClean="0"/>
          </a:p>
          <a:p>
            <a:r>
              <a:rPr lang="en-US" dirty="0" smtClean="0"/>
              <a:t>Image found at: </a:t>
            </a:r>
          </a:p>
          <a:p>
            <a:endParaRPr lang="en-US" dirty="0" smtClean="0"/>
          </a:p>
          <a:p>
            <a:r>
              <a:rPr lang="en-US" dirty="0" smtClean="0"/>
              <a:t>Frog:</a:t>
            </a:r>
            <a:r>
              <a:rPr lang="en-US" baseline="0" dirty="0" smtClean="0"/>
              <a:t> </a:t>
            </a:r>
            <a:r>
              <a:rPr lang="en-US" dirty="0" smtClean="0"/>
              <a:t>https://</a:t>
            </a:r>
            <a:r>
              <a:rPr lang="en-US" dirty="0" err="1" smtClean="0"/>
              <a:t>www.wpclipart.com</a:t>
            </a:r>
            <a:r>
              <a:rPr lang="en-US" dirty="0" smtClean="0"/>
              <a:t>/cartoon/animals/frog/frog_2/</a:t>
            </a:r>
            <a:r>
              <a:rPr lang="en-US" dirty="0" err="1" smtClean="0"/>
              <a:t>frog_happy_relaxed.jpg</a:t>
            </a:r>
            <a:r>
              <a:rPr lang="en-US" dirty="0" smtClean="0"/>
              <a:t> and </a:t>
            </a:r>
          </a:p>
          <a:p>
            <a:endParaRPr lang="en-US" dirty="0" smtClean="0"/>
          </a:p>
          <a:p>
            <a:r>
              <a:rPr lang="en-US" dirty="0" smtClean="0"/>
              <a:t>Boy praying: https://</a:t>
            </a:r>
            <a:r>
              <a:rPr lang="en-US" dirty="0" err="1" smtClean="0"/>
              <a:t>www.wpclipart.com</a:t>
            </a:r>
            <a:r>
              <a:rPr lang="en-US" dirty="0" smtClean="0"/>
              <a:t>/people/behavior/praying/</a:t>
            </a:r>
            <a:r>
              <a:rPr lang="en-US" dirty="0" err="1" smtClean="0"/>
              <a:t>Praying_Boy_Silhouette.jpg</a:t>
            </a:r>
            <a:endParaRPr lang="en-US" dirty="0" smtClean="0"/>
          </a:p>
          <a:p>
            <a:endParaRPr lang="en-US" dirty="0" smtClean="0"/>
          </a:p>
          <a:p>
            <a:r>
              <a:rPr lang="en-US" dirty="0" smtClean="0"/>
              <a:t>Site says it is copy right free</a:t>
            </a:r>
            <a:r>
              <a:rPr lang="en-US" baseline="0" dirty="0" smtClean="0"/>
              <a:t> and free clip art. </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33</a:t>
            </a:fld>
            <a:endParaRPr lang="en-US"/>
          </a:p>
        </p:txBody>
      </p:sp>
    </p:spTree>
    <p:extLst>
      <p:ext uri="{BB962C8B-B14F-4D97-AF65-F5344CB8AC3E}">
        <p14:creationId xmlns:p14="http://schemas.microsoft.com/office/powerpoint/2010/main" val="34410572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1.6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34</a:t>
            </a:fld>
            <a:endParaRPr lang="en-US"/>
          </a:p>
        </p:txBody>
      </p:sp>
    </p:spTree>
    <p:extLst>
      <p:ext uri="{BB962C8B-B14F-4D97-AF65-F5344CB8AC3E}">
        <p14:creationId xmlns:p14="http://schemas.microsoft.com/office/powerpoint/2010/main" val="6120081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1.7</a:t>
            </a:r>
          </a:p>
          <a:p>
            <a:r>
              <a:rPr lang="en-US" dirty="0" smtClean="0"/>
              <a:t> </a:t>
            </a:r>
          </a:p>
          <a:p>
            <a:r>
              <a:rPr lang="en-US" dirty="0" smtClean="0"/>
              <a:t>Picture</a:t>
            </a:r>
            <a:r>
              <a:rPr lang="en-US" baseline="0" dirty="0" smtClean="0"/>
              <a:t> taken in Tanzania by Kimberlee Shoecraft </a:t>
            </a:r>
          </a:p>
          <a:p>
            <a:endParaRPr lang="en-US" baseline="0" dirty="0" smtClean="0"/>
          </a:p>
          <a:p>
            <a:r>
              <a:rPr lang="en-US" dirty="0" smtClean="0"/>
              <a:t>This goes with section</a:t>
            </a:r>
            <a:r>
              <a:rPr lang="en-US" baseline="0" dirty="0" smtClean="0"/>
              <a:t> 1.6- the projector goes off for the afternoon while they practice. Follow along with your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35</a:t>
            </a:fld>
            <a:endParaRPr lang="en-US"/>
          </a:p>
        </p:txBody>
      </p:sp>
    </p:spTree>
    <p:extLst>
      <p:ext uri="{BB962C8B-B14F-4D97-AF65-F5344CB8AC3E}">
        <p14:creationId xmlns:p14="http://schemas.microsoft.com/office/powerpoint/2010/main" val="375974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1.7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36</a:t>
            </a:fld>
            <a:endParaRPr lang="en-US"/>
          </a:p>
        </p:txBody>
      </p:sp>
    </p:spTree>
    <p:extLst>
      <p:ext uri="{BB962C8B-B14F-4D97-AF65-F5344CB8AC3E}">
        <p14:creationId xmlns:p14="http://schemas.microsoft.com/office/powerpoint/2010/main" val="35731195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37</a:t>
            </a:fld>
            <a:endParaRPr lang="en-US"/>
          </a:p>
        </p:txBody>
      </p:sp>
    </p:spTree>
    <p:extLst>
      <p:ext uri="{BB962C8B-B14F-4D97-AF65-F5344CB8AC3E}">
        <p14:creationId xmlns:p14="http://schemas.microsoft.com/office/powerpoint/2010/main" val="37286429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Section</a:t>
            </a:r>
            <a:r>
              <a:rPr lang="en-US" baseline="0" smtClean="0"/>
              <a:t> 1.8</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38</a:t>
            </a:fld>
            <a:endParaRPr lang="en-US"/>
          </a:p>
        </p:txBody>
      </p:sp>
    </p:spTree>
    <p:extLst>
      <p:ext uri="{BB962C8B-B14F-4D97-AF65-F5344CB8AC3E}">
        <p14:creationId xmlns:p14="http://schemas.microsoft.com/office/powerpoint/2010/main" val="3303866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2168930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a:t>
            </a:r>
            <a:r>
              <a:rPr lang="en-US" baseline="0" dirty="0" smtClean="0"/>
              <a:t> at the end of section 1.1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1663976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6</a:t>
            </a:fld>
            <a:endParaRPr lang="en-US" sz="1200"/>
          </a:p>
        </p:txBody>
      </p:sp>
    </p:spTree>
    <p:extLst>
      <p:ext uri="{BB962C8B-B14F-4D97-AF65-F5344CB8AC3E}">
        <p14:creationId xmlns:p14="http://schemas.microsoft.com/office/powerpoint/2010/main" val="1988703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a:ln/>
        </p:spPr>
      </p:sp>
      <p:sp>
        <p:nvSpPr>
          <p:cNvPr id="19458"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buFontTx/>
              <a:buNone/>
            </a:pPr>
            <a:endParaRPr lang="en-US" dirty="0">
              <a:latin typeface="Arial" charset="0"/>
              <a:ea typeface="ヒラギノ角ゴ Pro W3" charset="0"/>
              <a:cs typeface="ヒラギノ角ゴ Pro W3" charset="0"/>
            </a:endParaRPr>
          </a:p>
          <a:p>
            <a:pPr>
              <a:lnSpc>
                <a:spcPct val="90000"/>
              </a:lnSpc>
            </a:pPr>
            <a:r>
              <a:rPr lang="en-US" dirty="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Section 1.2-</a:t>
            </a:r>
            <a:r>
              <a:rPr lang="en-US" baseline="0" dirty="0" smtClean="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 </a:t>
            </a:r>
            <a:r>
              <a:rPr lang="en-US" dirty="0" err="1" smtClean="0">
                <a:latin typeface="Arial" charset="0"/>
                <a:ea typeface="ヒラギノ角ゴ Pro W3" charset="0"/>
                <a:cs typeface="ヒラギノ角ゴ Pro W3" charset="0"/>
              </a:rPr>
              <a:t>ToT</a:t>
            </a:r>
            <a:r>
              <a:rPr lang="en-US" dirty="0" smtClean="0">
                <a:latin typeface="Arial" charset="0"/>
                <a:ea typeface="ヒラギノ角ゴ Pro W3" charset="0"/>
                <a:cs typeface="ヒラギノ角ゴ Pro W3" charset="0"/>
              </a:rPr>
              <a:t> manual </a:t>
            </a:r>
            <a:endParaRPr lang="en-US" dirty="0">
              <a:latin typeface="Arial" charset="0"/>
              <a:ea typeface="ヒラギノ角ゴ Pro W3" charset="0"/>
              <a:cs typeface="ヒラギノ角ゴ Pro W3" charset="0"/>
            </a:endParaRPr>
          </a:p>
        </p:txBody>
      </p:sp>
      <p:sp>
        <p:nvSpPr>
          <p:cNvPr id="19459"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F5C0C95-2E12-E145-951B-AA959C57CDAC}" type="slidenum">
              <a:rPr lang="en-US" sz="1200"/>
              <a:pPr/>
              <a:t>7</a:t>
            </a:fld>
            <a:endParaRPr lang="en-US" sz="1200"/>
          </a:p>
        </p:txBody>
      </p:sp>
    </p:spTree>
    <p:extLst>
      <p:ext uri="{BB962C8B-B14F-4D97-AF65-F5344CB8AC3E}">
        <p14:creationId xmlns:p14="http://schemas.microsoft.com/office/powerpoint/2010/main" val="888926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a:ln/>
        </p:spPr>
      </p:sp>
      <p:sp>
        <p:nvSpPr>
          <p:cNvPr id="921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ea typeface="ヒラギノ角ゴ Pro W3" charset="-128"/>
              </a:rPr>
              <a:t>However, despite the important protective and nurturing role that caregivers can   play in children’s lives, many children are exposed to violent discipline in the home and have unmet educational, social, emotional, and health needs, a reality that can have lifelong and inter-generational consequences. </a:t>
            </a:r>
          </a:p>
          <a:p>
            <a:endParaRPr lang="en-US" altLang="en-US" smtClean="0">
              <a:latin typeface="Arial" panose="020B0604020202020204" pitchFamily="34" charset="0"/>
              <a:ea typeface="ヒラギノ角ゴ Pro W3" charset="-128"/>
            </a:endParaRPr>
          </a:p>
        </p:txBody>
      </p:sp>
      <p:sp>
        <p:nvSpPr>
          <p:cNvPr id="921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ヒラギノ角ゴ Pro W3" charset="-128"/>
              </a:defRPr>
            </a:lvl1pPr>
            <a:lvl2pPr marL="742950" indent="-285750">
              <a:defRPr sz="2400">
                <a:solidFill>
                  <a:schemeClr val="tx1"/>
                </a:solidFill>
                <a:latin typeface="Arial" panose="020B0604020202020204" pitchFamily="34" charset="0"/>
                <a:ea typeface="ヒラギノ角ゴ Pro W3" charset="-128"/>
              </a:defRPr>
            </a:lvl2pPr>
            <a:lvl3pPr marL="1143000" indent="-228600">
              <a:defRPr sz="2400">
                <a:solidFill>
                  <a:schemeClr val="tx1"/>
                </a:solidFill>
                <a:latin typeface="Arial" panose="020B0604020202020204" pitchFamily="34" charset="0"/>
                <a:ea typeface="ヒラギノ角ゴ Pro W3" charset="-128"/>
              </a:defRPr>
            </a:lvl3pPr>
            <a:lvl4pPr marL="1600200" indent="-228600">
              <a:defRPr sz="2400">
                <a:solidFill>
                  <a:schemeClr val="tx1"/>
                </a:solidFill>
                <a:latin typeface="Arial" panose="020B0604020202020204" pitchFamily="34" charset="0"/>
                <a:ea typeface="ヒラギノ角ゴ Pro W3" charset="-128"/>
              </a:defRPr>
            </a:lvl4pPr>
            <a:lvl5pPr marL="2057400" indent="-228600">
              <a:defRPr sz="2400">
                <a:solidFill>
                  <a:schemeClr val="tx1"/>
                </a:solidFill>
                <a:latin typeface="Arial" panose="020B0604020202020204" pitchFamily="34" charset="0"/>
                <a:ea typeface="ヒラギノ角ゴ Pro W3"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ヒラギノ角ゴ Pro W3"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ヒラギノ角ゴ Pro W3"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ヒラギノ角ゴ Pro W3"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ヒラギノ角ゴ Pro W3" charset="-128"/>
              </a:defRPr>
            </a:lvl9pPr>
          </a:lstStyle>
          <a:p>
            <a:fld id="{27357918-D904-4958-AB33-881284B4F915}" type="slidenum">
              <a:rPr lang="en-US" altLang="en-US" sz="1200" smtClean="0"/>
              <a:pPr/>
              <a:t>9</a:t>
            </a:fld>
            <a:endParaRPr lang="en-US" altLang="en-US" sz="1200" smtClean="0"/>
          </a:p>
        </p:txBody>
      </p:sp>
    </p:spTree>
    <p:extLst>
      <p:ext uri="{BB962C8B-B14F-4D97-AF65-F5344CB8AC3E}">
        <p14:creationId xmlns:p14="http://schemas.microsoft.com/office/powerpoint/2010/main" val="18052142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a:ln/>
        </p:spPr>
      </p:sp>
      <p:sp>
        <p:nvSpPr>
          <p:cNvPr id="1126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a typeface="ヒラギノ角ゴ Pro W3" charset="-128"/>
            </a:endParaRPr>
          </a:p>
          <a:p>
            <a:endParaRPr lang="en-US" altLang="en-US" smtClean="0">
              <a:latin typeface="Arial" panose="020B0604020202020204" pitchFamily="34" charset="0"/>
              <a:ea typeface="ヒラギノ角ゴ Pro W3" charset="-128"/>
            </a:endParaRPr>
          </a:p>
        </p:txBody>
      </p:sp>
      <p:sp>
        <p:nvSpPr>
          <p:cNvPr id="1126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ヒラギノ角ゴ Pro W3" charset="-128"/>
              </a:defRPr>
            </a:lvl1pPr>
            <a:lvl2pPr marL="742950" indent="-285750">
              <a:defRPr sz="2400">
                <a:solidFill>
                  <a:schemeClr val="tx1"/>
                </a:solidFill>
                <a:latin typeface="Arial" panose="020B0604020202020204" pitchFamily="34" charset="0"/>
                <a:ea typeface="ヒラギノ角ゴ Pro W3" charset="-128"/>
              </a:defRPr>
            </a:lvl2pPr>
            <a:lvl3pPr marL="1143000" indent="-228600">
              <a:defRPr sz="2400">
                <a:solidFill>
                  <a:schemeClr val="tx1"/>
                </a:solidFill>
                <a:latin typeface="Arial" panose="020B0604020202020204" pitchFamily="34" charset="0"/>
                <a:ea typeface="ヒラギノ角ゴ Pro W3" charset="-128"/>
              </a:defRPr>
            </a:lvl3pPr>
            <a:lvl4pPr marL="1600200" indent="-228600">
              <a:defRPr sz="2400">
                <a:solidFill>
                  <a:schemeClr val="tx1"/>
                </a:solidFill>
                <a:latin typeface="Arial" panose="020B0604020202020204" pitchFamily="34" charset="0"/>
                <a:ea typeface="ヒラギノ角ゴ Pro W3" charset="-128"/>
              </a:defRPr>
            </a:lvl4pPr>
            <a:lvl5pPr marL="2057400" indent="-228600">
              <a:defRPr sz="2400">
                <a:solidFill>
                  <a:schemeClr val="tx1"/>
                </a:solidFill>
                <a:latin typeface="Arial" panose="020B0604020202020204" pitchFamily="34" charset="0"/>
                <a:ea typeface="ヒラギノ角ゴ Pro W3"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ヒラギノ角ゴ Pro W3"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ヒラギノ角ゴ Pro W3"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ヒラギノ角ゴ Pro W3"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ヒラギノ角ゴ Pro W3" charset="-128"/>
              </a:defRPr>
            </a:lvl9pPr>
          </a:lstStyle>
          <a:p>
            <a:fld id="{FCCD687B-2D26-4E5E-8D7D-7FA68D29F9C8}" type="slidenum">
              <a:rPr lang="en-US" altLang="en-US" sz="1200" smtClean="0"/>
              <a:pPr/>
              <a:t>10</a:t>
            </a:fld>
            <a:endParaRPr lang="en-US" altLang="en-US" sz="1200" smtClean="0"/>
          </a:p>
        </p:txBody>
      </p:sp>
    </p:spTree>
    <p:extLst>
      <p:ext uri="{BB962C8B-B14F-4D97-AF65-F5344CB8AC3E}">
        <p14:creationId xmlns:p14="http://schemas.microsoft.com/office/powerpoint/2010/main" val="343630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hf sldNum="0" hdr="0"/>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hf sldNum="0" hdr="0"/>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7285" y="838200"/>
            <a:ext cx="8305800" cy="3581400"/>
          </a:xfrm>
        </p:spPr>
        <p:txBody>
          <a:bodyPr/>
          <a:lstStyle/>
          <a:p>
            <a:pPr algn="ctr">
              <a:defRPr/>
            </a:pPr>
            <a:r>
              <a:rPr lang="en-US" sz="3200" dirty="0">
                <a:latin typeface="Arial" charset="0"/>
                <a:ea typeface="MS PGothic" charset="0"/>
              </a:rPr>
              <a:t/>
            </a:r>
            <a:br>
              <a:rPr lang="en-US" sz="3200" dirty="0">
                <a:latin typeface="Arial" charset="0"/>
                <a:ea typeface="MS PGothic" charset="0"/>
              </a:rPr>
            </a:br>
            <a:r>
              <a:rPr lang="fr-FR" sz="4000" dirty="0"/>
              <a:t>Intervention de compétences </a:t>
            </a:r>
            <a:r>
              <a:rPr lang="fr-FR" sz="4000" dirty="0" smtClean="0"/>
              <a:t>parentales</a:t>
            </a:r>
            <a:r>
              <a:rPr lang="en-US" dirty="0" smtClean="0">
                <a:latin typeface="Arial" charset="0"/>
                <a:ea typeface="MS PGothic" charset="0"/>
              </a:rPr>
              <a:t/>
            </a:r>
            <a:br>
              <a:rPr lang="en-US" dirty="0" smtClean="0">
                <a:latin typeface="Arial" charset="0"/>
                <a:ea typeface="MS PGothic" charset="0"/>
              </a:rPr>
            </a:br>
            <a:r>
              <a:rPr lang="en-US" dirty="0" smtClean="0">
                <a:latin typeface="Arial" charset="0"/>
                <a:ea typeface="MS PGothic" charset="0"/>
              </a:rPr>
              <a:t>- </a:t>
            </a:r>
            <a:r>
              <a:rPr lang="fr-FR" sz="2800" dirty="0"/>
              <a:t>DES ESPACES DE BIEN-ÊTRE ET D'APPRENTISSAGE</a:t>
            </a: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Jour </a:t>
            </a:r>
            <a:r>
              <a:rPr lang="en-US" sz="2800" dirty="0" smtClean="0">
                <a:latin typeface="Arial" charset="0"/>
                <a:ea typeface="MS PGothic" charset="0"/>
              </a:rPr>
              <a:t>1 </a:t>
            </a:r>
            <a:r>
              <a:rPr lang="en-US" sz="3200" dirty="0" smtClean="0">
                <a:latin typeface="Arial" charset="0"/>
                <a:ea typeface="MS PGothic" charset="0"/>
              </a:rPr>
              <a:t/>
            </a:r>
            <a:br>
              <a:rPr lang="en-US" sz="3200" dirty="0" smtClean="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1026"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19400" y="5410199"/>
            <a:ext cx="5991225" cy="1107996"/>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fr-FR" sz="1300" dirty="0"/>
              <a:t>Les opinions et les conclusions émises dans la boîte à outils des Espaces       de Bien-être et d'Apprentissage sont celles des auteurs, et ne reflètent pas nécessairement les opinions de l’agence américaine pour le développement international ni celles du gouvernement des  États-Unis.</a:t>
            </a:r>
            <a:endParaRPr lang="en-US" sz="1300" dirty="0">
              <a:solidFill>
                <a:srgbClr val="000000"/>
              </a:solidFill>
              <a:latin typeface="Segoe UI" panose="020B0502040204020203"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1"/>
          <p:cNvSpPr>
            <a:spLocks noGrp="1"/>
          </p:cNvSpPr>
          <p:nvPr>
            <p:ph type="title"/>
          </p:nvPr>
        </p:nvSpPr>
        <p:spPr>
          <a:xfrm>
            <a:off x="444500" y="304800"/>
            <a:ext cx="8458200" cy="914400"/>
          </a:xfrm>
        </p:spPr>
        <p:txBody>
          <a:bodyPr/>
          <a:lstStyle/>
          <a:p>
            <a:r>
              <a:rPr lang="en-US" altLang="en-US" b="1" smtClean="0">
                <a:latin typeface="Arial" panose="020B0604020202020204" pitchFamily="34" charset="0"/>
                <a:cs typeface="Arial" panose="020B0604020202020204" pitchFamily="34" charset="0"/>
              </a:rPr>
              <a:t>Parenting content</a:t>
            </a:r>
          </a:p>
        </p:txBody>
      </p:sp>
      <p:sp>
        <p:nvSpPr>
          <p:cNvPr id="10242" name="Content Placeholder 2"/>
          <p:cNvSpPr>
            <a:spLocks noGrp="1"/>
          </p:cNvSpPr>
          <p:nvPr>
            <p:ph idx="1"/>
          </p:nvPr>
        </p:nvSpPr>
        <p:spPr>
          <a:xfrm>
            <a:off x="457200" y="1676400"/>
            <a:ext cx="8305800" cy="3276600"/>
          </a:xfrm>
        </p:spPr>
        <p:txBody>
          <a:bodyPr/>
          <a:lstStyle/>
          <a:p>
            <a:endParaRPr lang="en-US" altLang="en-US" smtClean="0"/>
          </a:p>
          <a:p>
            <a:endParaRPr lang="en-US" altLang="en-US" sz="2400" smtClean="0"/>
          </a:p>
          <a:p>
            <a:endParaRPr lang="en-US" altLang="en-US" smtClean="0"/>
          </a:p>
        </p:txBody>
      </p:sp>
      <p:pic>
        <p:nvPicPr>
          <p:cNvPr id="1024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7075" y="914400"/>
            <a:ext cx="7893050" cy="524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0143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Title 1"/>
          <p:cNvSpPr>
            <a:spLocks noGrp="1"/>
          </p:cNvSpPr>
          <p:nvPr>
            <p:ph type="title"/>
          </p:nvPr>
        </p:nvSpPr>
        <p:spPr>
          <a:xfrm>
            <a:off x="469900" y="457200"/>
            <a:ext cx="8305800" cy="914400"/>
          </a:xfrm>
        </p:spPr>
        <p:txBody>
          <a:bodyPr/>
          <a:lstStyle/>
          <a:p>
            <a:r>
              <a:rPr lang="fr-FR" sz="2800" b="1" dirty="0"/>
              <a:t>Présentation de l'intervention de compétences parentales</a:t>
            </a:r>
            <a:endParaRPr lang="en-US" sz="2800" b="1" u="sng" dirty="0">
              <a:latin typeface="Arial" charset="0"/>
              <a:ea typeface="MS PGothic" charset="0"/>
            </a:endParaRPr>
          </a:p>
        </p:txBody>
      </p:sp>
      <p:sp>
        <p:nvSpPr>
          <p:cNvPr id="20483" name="Content Placeholder 3"/>
          <p:cNvSpPr>
            <a:spLocks noGrp="1"/>
          </p:cNvSpPr>
          <p:nvPr>
            <p:ph sz="half" idx="10"/>
          </p:nvPr>
        </p:nvSpPr>
        <p:spPr>
          <a:xfrm>
            <a:off x="469900" y="1143000"/>
            <a:ext cx="8166100" cy="5029200"/>
          </a:xfrm>
        </p:spPr>
        <p:txBody>
          <a:bodyPr/>
          <a:lstStyle/>
          <a:p>
            <a:endParaRPr lang="en-US" sz="1200" dirty="0" smtClean="0">
              <a:latin typeface="Arial" charset="0"/>
              <a:ea typeface="MS PGothic" charset="0"/>
            </a:endParaRPr>
          </a:p>
          <a:p>
            <a:pPr marL="457200" indent="-457200">
              <a:buFont typeface="Arial" panose="020B0604020202020204" pitchFamily="34" charset="0"/>
              <a:buChar char="•"/>
            </a:pPr>
            <a:r>
              <a:rPr lang="fr-FR" dirty="0"/>
              <a:t>Le programme de compétences parentales pour les parents d'enfants (6- 11 ans) comporte 12 </a:t>
            </a:r>
            <a:r>
              <a:rPr lang="fr-FR" dirty="0" smtClean="0"/>
              <a:t>sessions</a:t>
            </a:r>
            <a:endParaRPr lang="en-US" kern="1200" dirty="0">
              <a:latin typeface="Arial" charset="0"/>
              <a:ea typeface="MS PGothic" charset="0"/>
            </a:endParaRPr>
          </a:p>
          <a:p>
            <a:pPr marL="457200" indent="-457200">
              <a:buFont typeface="Arial" panose="020B0604020202020204" pitchFamily="34" charset="0"/>
              <a:buChar char="•"/>
            </a:pPr>
            <a:r>
              <a:rPr lang="en-US" kern="1200" dirty="0" smtClean="0">
                <a:latin typeface="Arial" charset="0"/>
                <a:ea typeface="MS PGothic" charset="0"/>
              </a:rPr>
              <a:t>C</a:t>
            </a:r>
            <a:r>
              <a:rPr lang="fr-FR" dirty="0" err="1" smtClean="0"/>
              <a:t>elui</a:t>
            </a:r>
            <a:r>
              <a:rPr lang="fr-FR" dirty="0" smtClean="0"/>
              <a:t> destiné aux parents d'adolescents en comporte 13.</a:t>
            </a:r>
            <a:endParaRPr lang="en-US" kern="1200" dirty="0" smtClean="0">
              <a:latin typeface="Arial" charset="0"/>
              <a:ea typeface="MS PGothic" charset="0"/>
            </a:endParaRPr>
          </a:p>
          <a:p>
            <a:pPr marL="457200" indent="-457200">
              <a:buFont typeface="Arial" panose="020B0604020202020204" pitchFamily="34" charset="0"/>
              <a:buChar char="•"/>
            </a:pPr>
            <a:r>
              <a:rPr lang="fr-FR" dirty="0" smtClean="0"/>
              <a:t>Chaque </a:t>
            </a:r>
            <a:r>
              <a:rPr lang="fr-FR" dirty="0"/>
              <a:t>session d'éducation parentale durera environ 2 heures et </a:t>
            </a:r>
            <a:r>
              <a:rPr lang="fr-FR" dirty="0" smtClean="0"/>
              <a:t>aura (</a:t>
            </a:r>
            <a:r>
              <a:rPr lang="fr-FR" i="1" dirty="0" smtClean="0"/>
              <a:t>lieu?)</a:t>
            </a:r>
            <a:endParaRPr lang="en-US" i="1" kern="1200" dirty="0">
              <a:latin typeface="Arial" charset="0"/>
              <a:ea typeface="MS PGothic" charset="0"/>
            </a:endParaRPr>
          </a:p>
          <a:p>
            <a:pPr marL="457200" indent="-457200">
              <a:buFont typeface="Arial" panose="020B0604020202020204" pitchFamily="34" charset="0"/>
              <a:buChar char="•"/>
            </a:pPr>
            <a:r>
              <a:rPr lang="fr-FR" dirty="0" smtClean="0"/>
              <a:t>Les parentes sont encourager à </a:t>
            </a:r>
            <a:r>
              <a:rPr lang="fr-FR" dirty="0"/>
              <a:t>organiser les groupes de soutien </a:t>
            </a:r>
            <a:r>
              <a:rPr lang="fr-FR" dirty="0" smtClean="0"/>
              <a:t>parental</a:t>
            </a:r>
            <a:endParaRPr lang="en-US" dirty="0" smtClean="0">
              <a:latin typeface="Arial" charset="0"/>
              <a:ea typeface="MS PGothic" charset="0"/>
            </a:endParaRPr>
          </a:p>
          <a:p>
            <a:pPr marL="457200" indent="-457200">
              <a:buFont typeface="Arial" panose="020B0604020202020204" pitchFamily="34" charset="0"/>
              <a:buChar char="•"/>
            </a:pPr>
            <a:r>
              <a:rPr lang="fr-FR" dirty="0" smtClean="0"/>
              <a:t>Les </a:t>
            </a:r>
            <a:r>
              <a:rPr lang="fr-FR" dirty="0"/>
              <a:t>visites de formation à domicile </a:t>
            </a:r>
            <a:r>
              <a:rPr lang="fr-FR" dirty="0" smtClean="0"/>
              <a:t>(</a:t>
            </a:r>
            <a:r>
              <a:rPr lang="fr-FR" dirty="0" err="1" smtClean="0"/>
              <a:t>facilitators</a:t>
            </a:r>
            <a:r>
              <a:rPr lang="fr-FR" dirty="0" smtClean="0"/>
              <a:t>)</a:t>
            </a:r>
            <a:r>
              <a:rPr lang="en-US" dirty="0" smtClean="0">
                <a:latin typeface="Arial" charset="0"/>
                <a:ea typeface="MS PGothic" charset="0"/>
              </a:rPr>
              <a:t> </a:t>
            </a:r>
            <a:endParaRPr lang="en-US" dirty="0" smtClean="0">
              <a:latin typeface="Arial" charset="0"/>
              <a:ea typeface="MS PGothic" charset="0"/>
            </a:endParaRPr>
          </a:p>
          <a:p>
            <a:r>
              <a:rPr lang="en-US" sz="1200" dirty="0">
                <a:latin typeface="Arial" charset="0"/>
                <a:ea typeface="MS PGothic" charset="0"/>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fr-FR" sz="3200" b="1" dirty="0"/>
              <a:t>Dans votre programme, pour chaque activité, vous trouverez également des informations concernant </a:t>
            </a:r>
            <a:r>
              <a:rPr lang="en-US" sz="3200" b="1" u="sng" dirty="0" smtClean="0"/>
              <a:t>:</a:t>
            </a:r>
            <a:endParaRPr lang="en-US" sz="3200" b="1" u="sng" dirty="0"/>
          </a:p>
        </p:txBody>
      </p:sp>
      <p:sp>
        <p:nvSpPr>
          <p:cNvPr id="3" name="TextBox 2"/>
          <p:cNvSpPr txBox="1"/>
          <p:nvPr/>
        </p:nvSpPr>
        <p:spPr>
          <a:xfrm>
            <a:off x="457200" y="2209800"/>
            <a:ext cx="8001000" cy="3785652"/>
          </a:xfrm>
          <a:prstGeom prst="rect">
            <a:avLst/>
          </a:prstGeom>
          <a:noFill/>
        </p:spPr>
        <p:txBody>
          <a:bodyPr wrap="square" rtlCol="0">
            <a:spAutoFit/>
          </a:bodyPr>
          <a:lstStyle/>
          <a:p>
            <a:pPr marL="800100" lvl="1" indent="-342900">
              <a:buFont typeface="Arial" panose="020B0604020202020204" pitchFamily="34" charset="0"/>
              <a:buChar char="•"/>
            </a:pPr>
            <a:r>
              <a:rPr lang="fr-FR" sz="3000" dirty="0"/>
              <a:t>La durée estimée de l'activité.</a:t>
            </a:r>
            <a:endParaRPr lang="en-GB" sz="3000" dirty="0"/>
          </a:p>
          <a:p>
            <a:pPr marL="800100" lvl="1" indent="-342900">
              <a:buFont typeface="Arial" panose="020B0604020202020204" pitchFamily="34" charset="0"/>
              <a:buChar char="•"/>
            </a:pPr>
            <a:r>
              <a:rPr lang="fr-FR" sz="3000" dirty="0"/>
              <a:t>L'arrangement, qui peut se faire par groupe entier, deux par deux ou en travail individuel.</a:t>
            </a:r>
            <a:endParaRPr lang="en-GB" sz="3000" dirty="0"/>
          </a:p>
          <a:p>
            <a:pPr marL="800100" lvl="1" indent="-342900">
              <a:buFont typeface="Arial" panose="020B0604020202020204" pitchFamily="34" charset="0"/>
              <a:buChar char="•"/>
            </a:pPr>
            <a:r>
              <a:rPr lang="fr-FR" sz="3000" dirty="0"/>
              <a:t>Des conseils pour adapter le contenu à votre  contexte.</a:t>
            </a:r>
            <a:endParaRPr lang="en-GB" sz="3000" dirty="0"/>
          </a:p>
          <a:p>
            <a:pPr marL="800100" lvl="1" indent="-342900">
              <a:buFont typeface="Arial" panose="020B0604020202020204" pitchFamily="34" charset="0"/>
              <a:buChar char="•"/>
            </a:pPr>
            <a:r>
              <a:rPr lang="fr-FR" sz="3000" dirty="0"/>
              <a:t>Des conseils pratiques pour vous aider à mieux animer la  formation.</a:t>
            </a:r>
            <a:endParaRPr lang="en-GB" sz="3000" dirty="0"/>
          </a:p>
        </p:txBody>
      </p:sp>
    </p:spTree>
    <p:extLst>
      <p:ext uri="{BB962C8B-B14F-4D97-AF65-F5344CB8AC3E}">
        <p14:creationId xmlns:p14="http://schemas.microsoft.com/office/powerpoint/2010/main" val="1817147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364" y="304800"/>
            <a:ext cx="8305800" cy="914400"/>
          </a:xfrm>
        </p:spPr>
        <p:txBody>
          <a:bodyPr/>
          <a:lstStyle/>
          <a:p>
            <a:r>
              <a:rPr lang="en-US" b="1" dirty="0" smtClean="0"/>
              <a:t>Curriculum </a:t>
            </a:r>
            <a:r>
              <a:rPr lang="fr-BE" b="1" dirty="0" smtClean="0"/>
              <a:t>contextualisé</a:t>
            </a:r>
            <a:r>
              <a:rPr lang="en-US" b="1" dirty="0" smtClean="0"/>
              <a:t> pour RDC</a:t>
            </a:r>
            <a:endParaRPr lang="en-GB" b="1" dirty="0"/>
          </a:p>
        </p:txBody>
      </p:sp>
      <p:sp>
        <p:nvSpPr>
          <p:cNvPr id="3" name="Content Placeholder 2"/>
          <p:cNvSpPr>
            <a:spLocks noGrp="1"/>
          </p:cNvSpPr>
          <p:nvPr>
            <p:ph idx="1"/>
          </p:nvPr>
        </p:nvSpPr>
        <p:spPr>
          <a:xfrm>
            <a:off x="455364" y="1371600"/>
            <a:ext cx="8305800" cy="5715000"/>
          </a:xfrm>
        </p:spPr>
        <p:txBody>
          <a:bodyPr/>
          <a:lstStyle/>
          <a:p>
            <a:pPr marL="457200" lvl="0" indent="-457200">
              <a:buFont typeface="+mj-lt"/>
              <a:buAutoNum type="arabicPeriod"/>
            </a:pPr>
            <a:r>
              <a:rPr lang="en-GB" sz="2400" dirty="0"/>
              <a:t>Introduction</a:t>
            </a:r>
          </a:p>
          <a:p>
            <a:pPr marL="457200" lvl="0" indent="-457200">
              <a:buFont typeface="+mj-lt"/>
              <a:buAutoNum type="arabicPeriod"/>
            </a:pPr>
            <a:r>
              <a:rPr lang="en-GB" sz="2400" dirty="0"/>
              <a:t>Understanding parents stress </a:t>
            </a:r>
          </a:p>
          <a:p>
            <a:pPr marL="457200" lvl="0" indent="-457200">
              <a:buFont typeface="+mj-lt"/>
              <a:buAutoNum type="arabicPeriod"/>
            </a:pPr>
            <a:r>
              <a:rPr lang="en-GB" sz="2400" dirty="0" smtClean="0"/>
              <a:t>Consequence de </a:t>
            </a:r>
            <a:r>
              <a:rPr lang="en-GB" sz="2400" dirty="0"/>
              <a:t>recruitment</a:t>
            </a:r>
          </a:p>
          <a:p>
            <a:pPr marL="457200" lvl="0" indent="-457200">
              <a:buFont typeface="+mj-lt"/>
              <a:buAutoNum type="arabicPeriod"/>
            </a:pPr>
            <a:r>
              <a:rPr lang="en-GB" sz="2400" dirty="0" smtClean="0"/>
              <a:t>Development de </a:t>
            </a:r>
            <a:r>
              <a:rPr lang="en-GB" sz="2400" dirty="0" err="1" smtClean="0"/>
              <a:t>cerveux</a:t>
            </a:r>
            <a:endParaRPr lang="en-GB" sz="2400" dirty="0"/>
          </a:p>
          <a:p>
            <a:pPr marL="457200" lvl="0" indent="-457200">
              <a:buFont typeface="+mj-lt"/>
              <a:buAutoNum type="arabicPeriod"/>
            </a:pPr>
            <a:r>
              <a:rPr lang="en-GB" sz="2400" dirty="0"/>
              <a:t>Empathy  </a:t>
            </a:r>
          </a:p>
          <a:p>
            <a:pPr marL="457200" lvl="0" indent="-457200">
              <a:buFont typeface="+mj-lt"/>
              <a:buAutoNum type="arabicPeriod"/>
            </a:pPr>
            <a:r>
              <a:rPr lang="en-GB" sz="2400" dirty="0"/>
              <a:t>Managing aggressive behaviour </a:t>
            </a:r>
          </a:p>
          <a:p>
            <a:pPr marL="457200" lvl="0" indent="-457200">
              <a:buFont typeface="+mj-lt"/>
              <a:buAutoNum type="arabicPeriod"/>
            </a:pPr>
            <a:r>
              <a:rPr lang="en-GB" sz="2400" dirty="0"/>
              <a:t>Combating discrimination</a:t>
            </a:r>
          </a:p>
          <a:p>
            <a:pPr marL="457200" lvl="0" indent="-457200">
              <a:buFont typeface="+mj-lt"/>
              <a:buAutoNum type="arabicPeriod"/>
            </a:pPr>
            <a:r>
              <a:rPr lang="en-GB" sz="2400" dirty="0"/>
              <a:t>Building positive relationships</a:t>
            </a:r>
          </a:p>
          <a:p>
            <a:pPr marL="457200" lvl="0" indent="-457200">
              <a:buFont typeface="+mj-lt"/>
              <a:buAutoNum type="arabicPeriod"/>
            </a:pPr>
            <a:r>
              <a:rPr lang="en-GB" sz="2400" dirty="0"/>
              <a:t>Guiding healthy choices</a:t>
            </a:r>
          </a:p>
          <a:p>
            <a:pPr marL="457200" lvl="0" indent="-457200">
              <a:buFont typeface="+mj-lt"/>
              <a:buAutoNum type="arabicPeriod"/>
            </a:pPr>
            <a:r>
              <a:rPr lang="en-GB" sz="2400" dirty="0"/>
              <a:t>Closure</a:t>
            </a:r>
          </a:p>
          <a:p>
            <a:pPr marL="457200" indent="-457200">
              <a:buFont typeface="+mj-lt"/>
              <a:buAutoNum type="arabicPeriod"/>
            </a:pPr>
            <a:endParaRPr lang="en-GB" sz="2400" dirty="0"/>
          </a:p>
        </p:txBody>
      </p:sp>
    </p:spTree>
    <p:extLst>
      <p:ext uri="{BB962C8B-B14F-4D97-AF65-F5344CB8AC3E}">
        <p14:creationId xmlns:p14="http://schemas.microsoft.com/office/powerpoint/2010/main" val="28928692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Title 1"/>
          <p:cNvSpPr>
            <a:spLocks noGrp="1"/>
          </p:cNvSpPr>
          <p:nvPr>
            <p:ph type="title"/>
          </p:nvPr>
        </p:nvSpPr>
        <p:spPr>
          <a:xfrm>
            <a:off x="456282" y="609600"/>
            <a:ext cx="8305800" cy="609600"/>
          </a:xfrm>
        </p:spPr>
        <p:txBody>
          <a:bodyPr/>
          <a:lstStyle/>
          <a:p>
            <a:r>
              <a:rPr lang="fr-FR" b="1" dirty="0" smtClean="0"/>
              <a:t>Session pour aujourd'hui </a:t>
            </a:r>
            <a:endParaRPr lang="en-US" b="1" u="sng" dirty="0"/>
          </a:p>
        </p:txBody>
      </p:sp>
      <p:sp>
        <p:nvSpPr>
          <p:cNvPr id="3" name="Content Placeholder 2"/>
          <p:cNvSpPr>
            <a:spLocks noGrp="1"/>
          </p:cNvSpPr>
          <p:nvPr>
            <p:ph idx="1"/>
          </p:nvPr>
        </p:nvSpPr>
        <p:spPr>
          <a:xfrm>
            <a:off x="457200" y="1752600"/>
            <a:ext cx="8305800" cy="4343400"/>
          </a:xfrm>
        </p:spPr>
        <p:txBody>
          <a:bodyPr>
            <a:normAutofit fontScale="92500" lnSpcReduction="10000"/>
          </a:bodyPr>
          <a:lstStyle/>
          <a:p>
            <a:pPr lvl="0"/>
            <a:endParaRPr lang="en-US" sz="1600" dirty="0" smtClean="0"/>
          </a:p>
          <a:p>
            <a:pPr lvl="1">
              <a:buFont typeface="Wingdings" panose="05000000000000000000" pitchFamily="2" charset="2"/>
              <a:buChar char="§"/>
            </a:pPr>
            <a:r>
              <a:rPr lang="fr-FR" dirty="0"/>
              <a:t>Session 1 : Introduction du programme de compétences   parentales</a:t>
            </a:r>
            <a:endParaRPr lang="en-GB" dirty="0"/>
          </a:p>
          <a:p>
            <a:pPr lvl="1">
              <a:buFont typeface="Wingdings" panose="05000000000000000000" pitchFamily="2" charset="2"/>
              <a:buChar char="§"/>
            </a:pPr>
            <a:r>
              <a:rPr lang="en-US" dirty="0"/>
              <a:t>Session 2 : </a:t>
            </a:r>
            <a:r>
              <a:rPr lang="en-US" dirty="0" err="1"/>
              <a:t>Comprendre</a:t>
            </a:r>
            <a:r>
              <a:rPr lang="en-US" dirty="0"/>
              <a:t> le stress    parental</a:t>
            </a:r>
            <a:endParaRPr lang="en-GB" dirty="0"/>
          </a:p>
          <a:p>
            <a:pPr lvl="1">
              <a:buFont typeface="Wingdings" panose="05000000000000000000" pitchFamily="2" charset="2"/>
              <a:buChar char="§"/>
            </a:pPr>
            <a:r>
              <a:rPr lang="fr-FR" dirty="0"/>
              <a:t>Session 3 : Stratégies de gestion et de bien-être (pour les parents)</a:t>
            </a:r>
            <a:endParaRPr lang="en-GB" dirty="0"/>
          </a:p>
          <a:p>
            <a:pPr marL="0" indent="0"/>
            <a:endParaRPr lang="en-US" kern="1200" dirty="0">
              <a:latin typeface="Arial" charset="0"/>
              <a:ea typeface="MS PGothic" charset="0"/>
            </a:endParaRPr>
          </a:p>
          <a:p>
            <a:pPr marL="0" indent="0"/>
            <a:endParaRPr lang="en-US" sz="1600" dirty="0"/>
          </a:p>
          <a:p>
            <a:pPr marL="0" indent="0"/>
            <a:endParaRPr lang="en-US" sz="1600" kern="1200" dirty="0">
              <a:latin typeface="Arial" charset="0"/>
              <a:ea typeface="MS PGothic" charset="0"/>
            </a:endParaRPr>
          </a:p>
          <a:p>
            <a:pPr lvl="1"/>
            <a:r>
              <a:rPr lang="fr-FR" i="1" dirty="0"/>
              <a:t>Ces 3 sessions sont identiques pour les deux </a:t>
            </a:r>
            <a:r>
              <a:rPr lang="fr-FR" i="1" dirty="0" smtClean="0"/>
              <a:t>programmes (6-11 et adolescents)</a:t>
            </a:r>
            <a:endParaRPr lang="en-GB"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Title 1"/>
          <p:cNvSpPr>
            <a:spLocks noGrp="1"/>
          </p:cNvSpPr>
          <p:nvPr>
            <p:ph type="title"/>
          </p:nvPr>
        </p:nvSpPr>
        <p:spPr>
          <a:xfrm>
            <a:off x="430576" y="304800"/>
            <a:ext cx="8305800" cy="1066800"/>
          </a:xfrm>
        </p:spPr>
        <p:txBody>
          <a:bodyPr/>
          <a:lstStyle/>
          <a:p>
            <a:r>
              <a:rPr lang="fr-FR" b="1" u="sng" dirty="0"/>
              <a:t>D</a:t>
            </a:r>
            <a:r>
              <a:rPr lang="fr-FR" b="1" u="sng" dirty="0" smtClean="0"/>
              <a:t>es </a:t>
            </a:r>
            <a:r>
              <a:rPr lang="fr-FR" b="1" u="sng" dirty="0"/>
              <a:t>recherches dites quoi</a:t>
            </a:r>
            <a:r>
              <a:rPr lang="fr-FR" b="1" u="sng" dirty="0" smtClean="0"/>
              <a:t>?</a:t>
            </a:r>
            <a:r>
              <a:rPr lang="en-US" b="1" u="sng" dirty="0"/>
              <a:t/>
            </a:r>
            <a:br>
              <a:rPr lang="en-US" b="1" u="sng" dirty="0"/>
            </a:br>
            <a:r>
              <a:rPr lang="en-US" dirty="0">
                <a:latin typeface="Arial" charset="0"/>
                <a:ea typeface="MS PGothic" charset="0"/>
              </a:rPr>
              <a:t/>
            </a:r>
            <a:br>
              <a:rPr lang="en-US" dirty="0">
                <a:latin typeface="Arial" charset="0"/>
                <a:ea typeface="MS PGothic" charset="0"/>
              </a:rPr>
            </a:br>
            <a:r>
              <a:rPr lang="en-US" dirty="0" smtClean="0">
                <a:latin typeface="Arial" charset="0"/>
                <a:ea typeface="MS PGothic" charset="0"/>
              </a:rPr>
              <a:t> </a:t>
            </a:r>
            <a:endParaRPr lang="en-US" dirty="0">
              <a:latin typeface="Arial" charset="0"/>
              <a:ea typeface="MS PGothic" charset="0"/>
            </a:endParaRPr>
          </a:p>
        </p:txBody>
      </p:sp>
      <p:sp>
        <p:nvSpPr>
          <p:cNvPr id="3" name="Content Placeholder 2"/>
          <p:cNvSpPr>
            <a:spLocks noGrp="1"/>
          </p:cNvSpPr>
          <p:nvPr>
            <p:ph idx="1"/>
          </p:nvPr>
        </p:nvSpPr>
        <p:spPr>
          <a:xfrm>
            <a:off x="228600" y="990600"/>
            <a:ext cx="8686800" cy="5410200"/>
          </a:xfrm>
        </p:spPr>
        <p:txBody>
          <a:bodyPr>
            <a:normAutofit fontScale="85000" lnSpcReduction="20000"/>
          </a:bodyPr>
          <a:lstStyle/>
          <a:p>
            <a:r>
              <a:rPr lang="fr-FR" dirty="0" smtClean="0"/>
              <a:t>Tenir </a:t>
            </a:r>
            <a:r>
              <a:rPr lang="fr-FR" dirty="0"/>
              <a:t>efficacement son rôle de parent implique d'avoir un </a:t>
            </a:r>
            <a:r>
              <a:rPr lang="fr-FR" dirty="0" smtClean="0"/>
              <a:t>comportement</a:t>
            </a:r>
          </a:p>
          <a:p>
            <a:endParaRPr lang="en-GB" dirty="0"/>
          </a:p>
          <a:p>
            <a:pPr marL="457200" indent="-457200">
              <a:buFont typeface="Arial" panose="020B0604020202020204" pitchFamily="34" charset="0"/>
              <a:buChar char="•"/>
            </a:pPr>
            <a:r>
              <a:rPr lang="fr-FR" dirty="0" smtClean="0"/>
              <a:t>Prévisible</a:t>
            </a:r>
            <a:r>
              <a:rPr lang="fr-FR" dirty="0"/>
              <a:t>, stimulant, affectueux et protecteur.</a:t>
            </a:r>
            <a:endParaRPr lang="en-GB" dirty="0"/>
          </a:p>
          <a:p>
            <a:pPr lvl="1"/>
            <a:r>
              <a:rPr lang="fr-FR" u="sng" dirty="0" smtClean="0"/>
              <a:t>Prévisible</a:t>
            </a:r>
            <a:r>
              <a:rPr lang="fr-FR" dirty="0" smtClean="0"/>
              <a:t>: </a:t>
            </a:r>
            <a:r>
              <a:rPr lang="fr-FR" dirty="0"/>
              <a:t>les enfants savent ce que l'on attend d'eux. Au sein du foyer, des règles claires et une routine quotidiennes sont mises en œuvre afin de renforcer le sentiment de contrôle et de </a:t>
            </a:r>
            <a:r>
              <a:rPr lang="fr-FR" dirty="0" smtClean="0"/>
              <a:t>sécurité.</a:t>
            </a:r>
          </a:p>
          <a:p>
            <a:pPr marL="457200" lvl="1" indent="0">
              <a:buNone/>
            </a:pPr>
            <a:endParaRPr lang="en-GB" dirty="0"/>
          </a:p>
          <a:p>
            <a:pPr lvl="1"/>
            <a:r>
              <a:rPr lang="fr-FR" u="sng" dirty="0" smtClean="0"/>
              <a:t>Stimulant</a:t>
            </a:r>
            <a:r>
              <a:rPr lang="fr-FR" dirty="0" smtClean="0"/>
              <a:t>: </a:t>
            </a:r>
            <a:r>
              <a:rPr lang="fr-FR" dirty="0"/>
              <a:t>les parents échangent avec leurs enfants, et stimulent leurs capacités physiques et  </a:t>
            </a:r>
            <a:r>
              <a:rPr lang="fr-FR" dirty="0" smtClean="0"/>
              <a:t>cognitives.</a:t>
            </a:r>
          </a:p>
          <a:p>
            <a:pPr marL="457200" lvl="1" indent="0">
              <a:buNone/>
            </a:pPr>
            <a:endParaRPr lang="en-GB" dirty="0"/>
          </a:p>
          <a:p>
            <a:pPr lvl="1"/>
            <a:r>
              <a:rPr lang="fr-FR" u="sng" dirty="0" smtClean="0"/>
              <a:t>Affectueux </a:t>
            </a:r>
            <a:r>
              <a:rPr lang="fr-FR" u="sng" dirty="0"/>
              <a:t>et </a:t>
            </a:r>
            <a:r>
              <a:rPr lang="fr-FR" u="sng" dirty="0" smtClean="0"/>
              <a:t>protecteur</a:t>
            </a:r>
            <a:r>
              <a:rPr lang="fr-FR" dirty="0" smtClean="0"/>
              <a:t>: </a:t>
            </a:r>
            <a:r>
              <a:rPr lang="fr-FR" dirty="0"/>
              <a:t>les parents montrent de l’affection à  leurs enfants, ils communiquent avec empathie et ont des pratiques disciplinaires non violentes.</a:t>
            </a:r>
            <a:endParaRPr lang="en-US" sz="8000" kern="1200" dirty="0">
              <a:latin typeface="Arial" charset="0"/>
              <a:ea typeface="MS PGothic" charset="0"/>
            </a:endParaRPr>
          </a:p>
          <a:p>
            <a:pPr marL="0" indent="0">
              <a:defRPr/>
            </a:pP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1920607"/>
            <a:ext cx="8229600" cy="3046988"/>
          </a:xfrm>
          <a:prstGeom prst="rect">
            <a:avLst/>
          </a:prstGeom>
          <a:noFill/>
        </p:spPr>
        <p:txBody>
          <a:bodyPr wrap="square" rtlCol="0">
            <a:spAutoFit/>
          </a:bodyPr>
          <a:lstStyle/>
          <a:p>
            <a:pPr marL="800100" lvl="1" indent="-342900">
              <a:buFont typeface="Arial" panose="020B0604020202020204" pitchFamily="34" charset="0"/>
              <a:buChar char="•"/>
            </a:pPr>
            <a:r>
              <a:rPr lang="fr-FR" dirty="0"/>
              <a:t>Pourquoi est-il important qu'il y ait une relation équilibrée entre un parent et son enfant ou adolescent </a:t>
            </a:r>
            <a:r>
              <a:rPr lang="fr-FR" dirty="0" smtClean="0"/>
              <a:t>?</a:t>
            </a:r>
          </a:p>
          <a:p>
            <a:pPr lvl="1"/>
            <a:endParaRPr lang="en-GB" dirty="0"/>
          </a:p>
          <a:p>
            <a:pPr marL="800100" lvl="1" indent="-342900">
              <a:buFont typeface="Arial" panose="020B0604020202020204" pitchFamily="34" charset="0"/>
              <a:buChar char="•"/>
            </a:pPr>
            <a:r>
              <a:rPr lang="fr-FR" dirty="0"/>
              <a:t>Comment les parents et les membres de la famille et communauté peuvent-ils créer et favoriser des relations équilibrées avec leurs enfants </a:t>
            </a:r>
            <a:r>
              <a:rPr lang="fr-FR" dirty="0" smtClean="0"/>
              <a:t>et</a:t>
            </a:r>
            <a:r>
              <a:rPr lang="en-GB" dirty="0"/>
              <a:t> </a:t>
            </a:r>
            <a:r>
              <a:rPr lang="fr-FR" dirty="0" smtClean="0"/>
              <a:t>adolescents </a:t>
            </a:r>
            <a:r>
              <a:rPr lang="fr-FR" dirty="0"/>
              <a:t>au sein de leur communauté locale ?</a:t>
            </a:r>
            <a:r>
              <a:rPr lang="en-US" dirty="0" smtClean="0"/>
              <a:t> </a:t>
            </a:r>
            <a:endParaRPr lang="en-US" dirty="0"/>
          </a:p>
        </p:txBody>
      </p:sp>
      <p:sp>
        <p:nvSpPr>
          <p:cNvPr id="3" name="Title 1"/>
          <p:cNvSpPr txBox="1">
            <a:spLocks/>
          </p:cNvSpPr>
          <p:nvPr/>
        </p:nvSpPr>
        <p:spPr>
          <a:xfrm>
            <a:off x="457200" y="914400"/>
            <a:ext cx="8305800" cy="9906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BE" b="1" u="sng" kern="0" dirty="0" smtClean="0"/>
              <a:t>Pensée</a:t>
            </a:r>
            <a:r>
              <a:rPr lang="en-US" b="1" u="sng" kern="0" dirty="0" smtClean="0"/>
              <a:t> et </a:t>
            </a:r>
            <a:r>
              <a:rPr lang="fr-BE" b="1" u="sng" kern="0" dirty="0" smtClean="0"/>
              <a:t>discutée</a:t>
            </a:r>
            <a:endParaRPr lang="fr-BE" kern="0" dirty="0">
              <a:latin typeface="Arial" charset="0"/>
              <a:ea typeface="MS PGothic" charset="0"/>
            </a:endParaRPr>
          </a:p>
        </p:txBody>
      </p:sp>
    </p:spTree>
    <p:extLst>
      <p:ext uri="{BB962C8B-B14F-4D97-AF65-F5344CB8AC3E}">
        <p14:creationId xmlns:p14="http://schemas.microsoft.com/office/powerpoint/2010/main" val="1559900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305800" cy="1219200"/>
          </a:xfrm>
        </p:spPr>
        <p:txBody>
          <a:bodyPr/>
          <a:lstStyle/>
          <a:p>
            <a:pPr lvl="0"/>
            <a:r>
              <a:rPr lang="en-US" sz="2800" dirty="0" err="1" smtClean="0"/>
              <a:t>Kwanini</a:t>
            </a:r>
            <a:r>
              <a:rPr lang="en-US" sz="2800" dirty="0" smtClean="0"/>
              <a:t> </a:t>
            </a:r>
            <a:r>
              <a:rPr lang="en-US" sz="2800" dirty="0" err="1" smtClean="0"/>
              <a:t>uhusiano</a:t>
            </a:r>
            <a:r>
              <a:rPr lang="en-US" sz="2800" dirty="0" smtClean="0"/>
              <a:t> </a:t>
            </a:r>
            <a:r>
              <a:rPr lang="en-US" sz="2800" dirty="0" err="1" smtClean="0"/>
              <a:t>mwema</a:t>
            </a:r>
            <a:r>
              <a:rPr lang="en-US" sz="2800" dirty="0" smtClean="0"/>
              <a:t> </a:t>
            </a:r>
            <a:r>
              <a:rPr lang="en-US" sz="2800" dirty="0" err="1" smtClean="0"/>
              <a:t>kati</a:t>
            </a:r>
            <a:r>
              <a:rPr lang="en-US" sz="2800" dirty="0" smtClean="0"/>
              <a:t> </a:t>
            </a:r>
            <a:r>
              <a:rPr lang="en-US" sz="2800" dirty="0" err="1" smtClean="0"/>
              <a:t>ya</a:t>
            </a:r>
            <a:r>
              <a:rPr lang="en-US" sz="2800" dirty="0" smtClean="0"/>
              <a:t> </a:t>
            </a:r>
            <a:r>
              <a:rPr lang="en-US" sz="2800" dirty="0" err="1" smtClean="0"/>
              <a:t>mzazi</a:t>
            </a:r>
            <a:r>
              <a:rPr lang="en-US" sz="2800" dirty="0" smtClean="0"/>
              <a:t> </a:t>
            </a:r>
            <a:r>
              <a:rPr lang="en-US" sz="2800" dirty="0" err="1" smtClean="0"/>
              <a:t>na</a:t>
            </a:r>
            <a:r>
              <a:rPr lang="en-US" sz="2800" dirty="0" smtClean="0"/>
              <a:t> </a:t>
            </a:r>
            <a:r>
              <a:rPr lang="en-US" sz="2800" dirty="0" err="1" smtClean="0"/>
              <a:t>mtoto</a:t>
            </a:r>
            <a:r>
              <a:rPr lang="en-US" sz="2800" dirty="0" smtClean="0"/>
              <a:t> (au adolescents) </a:t>
            </a:r>
            <a:r>
              <a:rPr lang="en-US" sz="2800" dirty="0" err="1" smtClean="0"/>
              <a:t>ni</a:t>
            </a:r>
            <a:r>
              <a:rPr lang="en-US" sz="2800" dirty="0" smtClean="0"/>
              <a:t> </a:t>
            </a:r>
            <a:r>
              <a:rPr lang="en-US" sz="2800" dirty="0" err="1" smtClean="0"/>
              <a:t>muhimu</a:t>
            </a:r>
            <a:r>
              <a:rPr lang="en-US" sz="2800" dirty="0" smtClean="0"/>
              <a:t>? </a:t>
            </a:r>
            <a:r>
              <a:rPr lang="en-US" dirty="0"/>
              <a:t/>
            </a:r>
            <a:br>
              <a:rPr lang="en-US" dirty="0"/>
            </a:br>
            <a:endParaRPr lang="en-US" dirty="0"/>
          </a:p>
        </p:txBody>
      </p:sp>
      <p:sp>
        <p:nvSpPr>
          <p:cNvPr id="3" name="Content Placeholder 2"/>
          <p:cNvSpPr>
            <a:spLocks noGrp="1"/>
          </p:cNvSpPr>
          <p:nvPr>
            <p:ph idx="1"/>
          </p:nvPr>
        </p:nvSpPr>
        <p:spPr>
          <a:xfrm>
            <a:off x="304800" y="1295400"/>
            <a:ext cx="8458200" cy="4953000"/>
          </a:xfrm>
        </p:spPr>
        <p:txBody>
          <a:bodyPr/>
          <a:lstStyle/>
          <a:p>
            <a:pPr marL="514350" indent="-457200">
              <a:buFont typeface="Arial" panose="020B0604020202020204" pitchFamily="34" charset="0"/>
              <a:buChar char="•"/>
            </a:pPr>
            <a:r>
              <a:rPr lang="fr-FR" sz="2600" dirty="0"/>
              <a:t>Les enfants apprennent comment interagir de manière équilibrée  avec d'autres adultes et d'autres enfants. </a:t>
            </a:r>
            <a:endParaRPr lang="fr-FR" sz="2600" dirty="0" smtClean="0"/>
          </a:p>
          <a:p>
            <a:pPr marL="514350" indent="-457200">
              <a:buFont typeface="Arial" panose="020B0604020202020204" pitchFamily="34" charset="0"/>
              <a:buChar char="•"/>
            </a:pPr>
            <a:r>
              <a:rPr lang="fr-FR" sz="2600" dirty="0" smtClean="0"/>
              <a:t>Ces </a:t>
            </a:r>
            <a:r>
              <a:rPr lang="fr-FR" sz="2600" dirty="0"/>
              <a:t>relations leur apprennent à communiquer efficacement, à  </a:t>
            </a:r>
            <a:r>
              <a:rPr lang="fr-FR" sz="2600" dirty="0" smtClean="0"/>
              <a:t>coopérer et </a:t>
            </a:r>
            <a:r>
              <a:rPr lang="fr-FR" sz="2600" dirty="0"/>
              <a:t>à négocier avec d'autres  </a:t>
            </a:r>
            <a:r>
              <a:rPr lang="fr-FR" sz="2600" dirty="0" smtClean="0"/>
              <a:t>personnes.</a:t>
            </a:r>
            <a:endParaRPr lang="en-GB" sz="2600" dirty="0"/>
          </a:p>
          <a:p>
            <a:pPr marL="514350" indent="-457200">
              <a:buFont typeface="Arial" panose="020B0604020202020204" pitchFamily="34" charset="0"/>
              <a:buChar char="•"/>
            </a:pPr>
            <a:r>
              <a:rPr lang="fr-FR" sz="2600" dirty="0" smtClean="0"/>
              <a:t>Pour </a:t>
            </a:r>
            <a:r>
              <a:rPr lang="fr-FR" sz="2600" dirty="0"/>
              <a:t>les adolescents, des relations parentales aimantes et protectrices sont importantes, puisqu'en tant qu'adolescents, ils commencent </a:t>
            </a:r>
            <a:r>
              <a:rPr lang="fr-FR" sz="2600" dirty="0" smtClean="0"/>
              <a:t>à faire </a:t>
            </a:r>
            <a:r>
              <a:rPr lang="fr-FR" sz="2600" dirty="0"/>
              <a:t>face à des situations difficiles qui impliquent d'autres groupes d'adolescents, la puberté et les pressions liées au passage à l'âge adulte.</a:t>
            </a:r>
            <a:endParaRPr lang="en-US" sz="2600" dirty="0"/>
          </a:p>
        </p:txBody>
      </p:sp>
    </p:spTree>
    <p:extLst>
      <p:ext uri="{BB962C8B-B14F-4D97-AF65-F5344CB8AC3E}">
        <p14:creationId xmlns:p14="http://schemas.microsoft.com/office/powerpoint/2010/main" val="41325234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0"/>
            <a:ext cx="8458200" cy="1219200"/>
          </a:xfrm>
        </p:spPr>
        <p:txBody>
          <a:bodyPr/>
          <a:lstStyle/>
          <a:p>
            <a:pPr algn="ctr"/>
            <a:r>
              <a:rPr lang="fr-FR" sz="2800" dirty="0"/>
              <a:t>QUELLE </a:t>
            </a:r>
            <a:r>
              <a:rPr lang="fr-FR" sz="2800" i="1" dirty="0"/>
              <a:t>est la différence entre le sexe et le genre ?</a:t>
            </a:r>
            <a:endParaRPr lang="en-US" sz="2800" b="1" dirty="0"/>
          </a:p>
        </p:txBody>
      </p:sp>
      <p:sp>
        <p:nvSpPr>
          <p:cNvPr id="3" name="Title 1"/>
          <p:cNvSpPr txBox="1">
            <a:spLocks/>
          </p:cNvSpPr>
          <p:nvPr/>
        </p:nvSpPr>
        <p:spPr>
          <a:xfrm>
            <a:off x="304800" y="4572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BE" b="1" u="sng" kern="0" dirty="0" smtClean="0"/>
              <a:t>Pensée</a:t>
            </a:r>
            <a:r>
              <a:rPr lang="en-US" b="1" u="sng" kern="0" dirty="0" smtClean="0"/>
              <a:t> et </a:t>
            </a:r>
            <a:r>
              <a:rPr lang="fr-BE" b="1" u="sng" kern="0" dirty="0" smtClean="0"/>
              <a:t>discutée</a:t>
            </a:r>
            <a:endParaRPr lang="fr-BE" kern="0" dirty="0">
              <a:latin typeface="Arial" charset="0"/>
              <a:ea typeface="MS PGothic" charset="0"/>
            </a:endParaRPr>
          </a:p>
        </p:txBody>
      </p:sp>
    </p:spTree>
    <p:extLst>
      <p:ext uri="{BB962C8B-B14F-4D97-AF65-F5344CB8AC3E}">
        <p14:creationId xmlns:p14="http://schemas.microsoft.com/office/powerpoint/2010/main" val="10944044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219200"/>
          </a:xfrm>
        </p:spPr>
        <p:txBody>
          <a:bodyPr/>
          <a:lstStyle/>
          <a:p>
            <a:pPr lvl="1"/>
            <a:r>
              <a:rPr lang="en-US" b="1" dirty="0" err="1" smtClean="0"/>
              <a:t>Sexe</a:t>
            </a:r>
            <a:r>
              <a:rPr lang="en-US" b="1" dirty="0"/>
              <a:t> </a:t>
            </a:r>
            <a:r>
              <a:rPr lang="en-US" b="1" dirty="0" smtClean="0"/>
              <a:t>et le Genre</a:t>
            </a:r>
            <a:r>
              <a:rPr lang="en-US" dirty="0" smtClean="0"/>
              <a:t/>
            </a:r>
            <a:br>
              <a:rPr lang="en-US" dirty="0" smtClean="0"/>
            </a:br>
            <a:r>
              <a:rPr lang="en-US" dirty="0"/>
              <a:t/>
            </a:r>
            <a:br>
              <a:rPr lang="en-US" dirty="0"/>
            </a:br>
            <a:r>
              <a:rPr lang="en-US" sz="2800" b="1" u="sng" dirty="0"/>
              <a:t/>
            </a:r>
            <a:br>
              <a:rPr lang="en-US" sz="2800" b="1" u="sng" dirty="0"/>
            </a:br>
            <a:r>
              <a:rPr lang="en-US" sz="2800" dirty="0" smtClean="0"/>
              <a:t>‘</a:t>
            </a:r>
            <a:r>
              <a:rPr lang="en-US" sz="2800" b="1" dirty="0" err="1" smtClean="0"/>
              <a:t>Sexe</a:t>
            </a:r>
            <a:r>
              <a:rPr lang="en-US" sz="2800" b="1" dirty="0" smtClean="0"/>
              <a:t>’ </a:t>
            </a:r>
            <a:r>
              <a:rPr lang="fr-FR" sz="2800" dirty="0"/>
              <a:t>désigne les différences physiques entre les hommes et les femmes</a:t>
            </a:r>
            <a:r>
              <a:rPr lang="en-US" sz="2800" dirty="0" smtClean="0"/>
              <a:t>.  </a:t>
            </a:r>
            <a:r>
              <a:rPr lang="en-US" sz="2800" dirty="0" smtClean="0"/>
              <a:t/>
            </a:r>
            <a:br>
              <a:rPr lang="en-US" sz="2800" dirty="0" smtClean="0"/>
            </a:br>
            <a:r>
              <a:rPr lang="en-US" sz="2800" dirty="0" smtClean="0"/>
              <a:t> </a:t>
            </a:r>
            <a:r>
              <a:rPr lang="en-US" sz="2800" b="1" u="sng" dirty="0"/>
              <a:t/>
            </a:r>
            <a:br>
              <a:rPr lang="en-US" sz="2800" b="1" u="sng" dirty="0"/>
            </a:br>
            <a:r>
              <a:rPr lang="en-US" sz="2800" b="1" dirty="0" smtClean="0"/>
              <a:t>‘</a:t>
            </a:r>
            <a:r>
              <a:rPr lang="en-US" sz="2800" b="1" dirty="0" smtClean="0"/>
              <a:t>Genre’</a:t>
            </a:r>
            <a:r>
              <a:rPr lang="en-US" altLang="en-US" sz="2800" b="1" dirty="0" smtClean="0">
                <a:latin typeface="Arial" charset="0"/>
              </a:rPr>
              <a:t> </a:t>
            </a:r>
            <a:r>
              <a:rPr lang="fr-FR" sz="2800" dirty="0"/>
              <a:t>désigne les différences sociales et culturelles entre les hommes et les femmes. </a:t>
            </a:r>
            <a:r>
              <a:rPr lang="en-US" sz="2800" dirty="0"/>
              <a:t>Par </a:t>
            </a:r>
            <a:r>
              <a:rPr lang="en-US" sz="2800" dirty="0" err="1"/>
              <a:t>exemple</a:t>
            </a:r>
            <a:r>
              <a:rPr lang="en-US" sz="2800" dirty="0"/>
              <a:t>, le </a:t>
            </a:r>
            <a:r>
              <a:rPr lang="en-US" sz="2800" dirty="0" err="1"/>
              <a:t>statut</a:t>
            </a:r>
            <a:r>
              <a:rPr lang="en-US" sz="2800" dirty="0"/>
              <a:t> social, </a:t>
            </a:r>
            <a:r>
              <a:rPr lang="en-US" sz="2800" dirty="0" err="1"/>
              <a:t>ainsi</a:t>
            </a:r>
            <a:r>
              <a:rPr lang="en-US" sz="2800" dirty="0"/>
              <a:t> que les</a:t>
            </a:r>
            <a:r>
              <a:rPr lang="en-GB" sz="2800" dirty="0"/>
              <a:t/>
            </a:r>
            <a:br>
              <a:rPr lang="en-GB" sz="2800" dirty="0"/>
            </a:br>
            <a:r>
              <a:rPr lang="fr-FR" sz="2800" dirty="0"/>
              <a:t>opportunités et les restrictions auxquelles sont soumises les filles/femmes sont différentes de celles des garçons/hommes. </a:t>
            </a:r>
            <a:endParaRPr lang="en-US" sz="2800" dirty="0"/>
          </a:p>
        </p:txBody>
      </p:sp>
    </p:spTree>
    <p:extLst>
      <p:ext uri="{BB962C8B-B14F-4D97-AF65-F5344CB8AC3E}">
        <p14:creationId xmlns:p14="http://schemas.microsoft.com/office/powerpoint/2010/main" val="29506661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r>
              <a:rPr lang="en-US" b="1" u="sng" dirty="0">
                <a:latin typeface="Arial" charset="0"/>
                <a:ea typeface="MS PGothic" charset="0"/>
              </a:rPr>
              <a:t>Introductions</a:t>
            </a:r>
          </a:p>
        </p:txBody>
      </p:sp>
      <p:sp>
        <p:nvSpPr>
          <p:cNvPr id="3" name="Content Placeholder 2"/>
          <p:cNvSpPr>
            <a:spLocks noGrp="1"/>
          </p:cNvSpPr>
          <p:nvPr>
            <p:ph idx="1"/>
          </p:nvPr>
        </p:nvSpPr>
        <p:spPr>
          <a:xfrm>
            <a:off x="457200" y="1600200"/>
            <a:ext cx="8305800" cy="4495800"/>
          </a:xfrm>
        </p:spPr>
        <p:txBody>
          <a:bodyPr/>
          <a:lstStyle/>
          <a:p>
            <a:pPr lvl="1"/>
            <a:r>
              <a:rPr lang="en-US" dirty="0" smtClean="0"/>
              <a:t>Je, </a:t>
            </a:r>
            <a:r>
              <a:rPr lang="en-US" dirty="0" err="1" smtClean="0"/>
              <a:t>una</a:t>
            </a:r>
            <a:r>
              <a:rPr lang="en-US" dirty="0" smtClean="0"/>
              <a:t> </a:t>
            </a:r>
            <a:r>
              <a:rPr lang="en-US" dirty="0" err="1" smtClean="0"/>
              <a:t>jina</a:t>
            </a:r>
            <a:r>
              <a:rPr lang="en-US" dirty="0" smtClean="0"/>
              <a:t> </a:t>
            </a:r>
            <a:r>
              <a:rPr lang="en-US" dirty="0" err="1" smtClean="0"/>
              <a:t>amabyo</a:t>
            </a:r>
            <a:r>
              <a:rPr lang="en-US" dirty="0" smtClean="0"/>
              <a:t> </a:t>
            </a:r>
            <a:r>
              <a:rPr lang="en-US" dirty="0" err="1" smtClean="0"/>
              <a:t>hakuna</a:t>
            </a:r>
            <a:r>
              <a:rPr lang="en-US" dirty="0" smtClean="0"/>
              <a:t> </a:t>
            </a:r>
            <a:r>
              <a:rPr lang="en-US" dirty="0" err="1" smtClean="0"/>
              <a:t>mtu</a:t>
            </a:r>
            <a:r>
              <a:rPr lang="en-US" dirty="0" smtClean="0"/>
              <a:t> </a:t>
            </a:r>
            <a:r>
              <a:rPr lang="en-US" dirty="0" err="1" smtClean="0"/>
              <a:t>yeyote</a:t>
            </a:r>
            <a:r>
              <a:rPr lang="en-US" dirty="0" smtClean="0"/>
              <a:t> </a:t>
            </a:r>
            <a:r>
              <a:rPr lang="en-US" dirty="0" err="1" smtClean="0"/>
              <a:t>mwingine</a:t>
            </a:r>
            <a:r>
              <a:rPr lang="en-US" dirty="0" smtClean="0"/>
              <a:t> </a:t>
            </a:r>
            <a:r>
              <a:rPr lang="en-US" dirty="0" err="1" smtClean="0"/>
              <a:t>hapa</a:t>
            </a:r>
            <a:r>
              <a:rPr lang="en-US" dirty="0" smtClean="0"/>
              <a:t> </a:t>
            </a:r>
            <a:r>
              <a:rPr lang="en-US" dirty="0" err="1" smtClean="0"/>
              <a:t>anajua</a:t>
            </a:r>
            <a:r>
              <a:rPr lang="en-US" dirty="0" smtClean="0"/>
              <a:t>?</a:t>
            </a:r>
            <a:endParaRPr lang="en-GB" dirty="0"/>
          </a:p>
          <a:p>
            <a:pPr lvl="1"/>
            <a:r>
              <a:rPr lang="en-US" dirty="0" err="1"/>
              <a:t>D'où</a:t>
            </a:r>
            <a:r>
              <a:rPr lang="en-US" dirty="0"/>
              <a:t> </a:t>
            </a:r>
            <a:r>
              <a:rPr lang="en-US" dirty="0" err="1"/>
              <a:t>viens-tu</a:t>
            </a:r>
            <a:r>
              <a:rPr lang="en-US" dirty="0"/>
              <a:t> ?</a:t>
            </a:r>
            <a:endParaRPr lang="en-GB" dirty="0"/>
          </a:p>
          <a:p>
            <a:pPr lvl="1"/>
            <a:r>
              <a:rPr lang="fr-FR" dirty="0"/>
              <a:t>Qu'espères-tu ou qu'attends-tu de cette formation ?</a:t>
            </a:r>
            <a:endParaRPr lang="en-GB" dirty="0"/>
          </a:p>
          <a:p>
            <a:pPr lvl="1"/>
            <a:r>
              <a:rPr lang="fr-FR" dirty="0"/>
              <a:t>Décris une chose que tes parents faisaient lorsque tu étais    </a:t>
            </a:r>
            <a:r>
              <a:rPr lang="fr-FR" dirty="0" smtClean="0"/>
              <a:t>enfant ou </a:t>
            </a:r>
            <a:r>
              <a:rPr lang="fr-FR" dirty="0"/>
              <a:t>adolescent(e) et qui te faisait te sentir aimé(e), heureux(se)   </a:t>
            </a:r>
            <a:r>
              <a:rPr lang="fr-FR" dirty="0" smtClean="0"/>
              <a:t>et </a:t>
            </a:r>
            <a:r>
              <a:rPr lang="en-US" dirty="0" err="1" smtClean="0"/>
              <a:t>en</a:t>
            </a:r>
            <a:r>
              <a:rPr lang="en-US" dirty="0" smtClean="0"/>
              <a:t> </a:t>
            </a:r>
            <a:r>
              <a:rPr lang="fr-BE" dirty="0" smtClean="0"/>
              <a:t>sécurité</a:t>
            </a:r>
            <a:r>
              <a:rPr lang="en-US" dirty="0" smtClean="0"/>
              <a:t> </a:t>
            </a:r>
            <a:endParaRPr lang="en-US" dirty="0"/>
          </a:p>
          <a:p>
            <a:pPr marL="0" lvl="0" indent="0"/>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305800" cy="1219200"/>
          </a:xfrm>
        </p:spPr>
        <p:txBody>
          <a:bodyPr/>
          <a:lstStyle/>
          <a:p>
            <a:r>
              <a:rPr lang="en-US" b="1" u="sng" dirty="0" err="1" smtClean="0"/>
              <a:t>Joue</a:t>
            </a:r>
            <a:r>
              <a:rPr lang="en-US" b="1" u="sng" dirty="0" smtClean="0"/>
              <a:t>: </a:t>
            </a:r>
            <a:r>
              <a:rPr lang="en-US" b="1" u="sng" dirty="0" err="1" smtClean="0"/>
              <a:t>Sexe</a:t>
            </a:r>
            <a:r>
              <a:rPr lang="en-US" b="1" u="sng" dirty="0" smtClean="0"/>
              <a:t>  </a:t>
            </a:r>
            <a:r>
              <a:rPr lang="en-US" b="1" u="sng" dirty="0" err="1" smtClean="0"/>
              <a:t>ou</a:t>
            </a:r>
            <a:r>
              <a:rPr lang="en-US" b="1" u="sng" dirty="0" smtClean="0"/>
              <a:t> Genre?</a:t>
            </a:r>
            <a:endParaRPr lang="en-US" b="1" u="sng" dirty="0"/>
          </a:p>
        </p:txBody>
      </p:sp>
      <p:pic>
        <p:nvPicPr>
          <p:cNvPr id="2052" name="Picture 4" descr="https://upload.wikimedia.org/wikipedia/commons/thumb/c/c3/Whitehead-link-alternative-sexuality-symbol.svg/2000px-Whitehead-link-alternative-sexuality-symbol.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057400"/>
            <a:ext cx="5943600" cy="4564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96315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381000"/>
            <a:ext cx="8305800" cy="6019800"/>
          </a:xfrm>
        </p:spPr>
        <p:txBody>
          <a:bodyPr/>
          <a:lstStyle/>
          <a:p>
            <a:pPr>
              <a:buFont typeface="Arial" panose="020B0604020202020204" pitchFamily="34" charset="0"/>
              <a:buChar char="•"/>
            </a:pPr>
            <a:r>
              <a:rPr lang="fr-FR" sz="2000" dirty="0"/>
              <a:t>Les filles/femmes peuvent être enceintes mais pas les hommes. </a:t>
            </a:r>
            <a:r>
              <a:rPr lang="en-US" sz="2000" dirty="0"/>
              <a:t>(</a:t>
            </a:r>
            <a:r>
              <a:rPr lang="en-US" sz="2000" dirty="0" err="1"/>
              <a:t>Réponse</a:t>
            </a:r>
            <a:r>
              <a:rPr lang="en-US" sz="2000" dirty="0"/>
              <a:t> : S)</a:t>
            </a:r>
            <a:endParaRPr lang="en-GB" sz="2000" dirty="0"/>
          </a:p>
          <a:p>
            <a:pPr>
              <a:buFont typeface="Arial" panose="020B0604020202020204" pitchFamily="34" charset="0"/>
              <a:buChar char="•"/>
            </a:pPr>
            <a:r>
              <a:rPr lang="fr-FR" sz="2000" dirty="0"/>
              <a:t>Les garçons sont très bons en sport. </a:t>
            </a:r>
            <a:r>
              <a:rPr lang="en-US" sz="2000" dirty="0"/>
              <a:t>(</a:t>
            </a:r>
            <a:r>
              <a:rPr lang="en-US" sz="2000" dirty="0" err="1"/>
              <a:t>Réponse</a:t>
            </a:r>
            <a:r>
              <a:rPr lang="en-US" sz="2000" dirty="0"/>
              <a:t> : G)</a:t>
            </a:r>
            <a:endParaRPr lang="en-GB" sz="2000" dirty="0"/>
          </a:p>
          <a:p>
            <a:pPr>
              <a:buFont typeface="Arial" panose="020B0604020202020204" pitchFamily="34" charset="0"/>
              <a:buChar char="•"/>
            </a:pPr>
            <a:r>
              <a:rPr lang="fr-FR" sz="2000" dirty="0"/>
              <a:t>Les filles doivent aider aux tâches ménagères plutôt que   jouer.</a:t>
            </a:r>
            <a:endParaRPr lang="en-GB" sz="2000" dirty="0"/>
          </a:p>
          <a:p>
            <a:r>
              <a:rPr lang="en-US" sz="2000" dirty="0"/>
              <a:t>(</a:t>
            </a:r>
            <a:r>
              <a:rPr lang="en-US" sz="2000" dirty="0" err="1"/>
              <a:t>Réponse</a:t>
            </a:r>
            <a:r>
              <a:rPr lang="en-US" sz="2000" dirty="0"/>
              <a:t>  : </a:t>
            </a:r>
            <a:r>
              <a:rPr lang="en-US" sz="2000" dirty="0" smtClean="0"/>
              <a:t>G)</a:t>
            </a:r>
            <a:endParaRPr lang="en-GB" sz="2000" dirty="0"/>
          </a:p>
          <a:p>
            <a:pPr>
              <a:buFont typeface="Arial" panose="020B0604020202020204" pitchFamily="34" charset="0"/>
              <a:buChar char="•"/>
            </a:pPr>
            <a:r>
              <a:rPr lang="fr-FR" sz="2000" dirty="0" smtClean="0"/>
              <a:t>Les </a:t>
            </a:r>
            <a:r>
              <a:rPr lang="fr-FR" sz="2000" dirty="0"/>
              <a:t>femmes peuvent allaiter les bébés ; les hommes doivent utiliser un biberon. </a:t>
            </a:r>
            <a:r>
              <a:rPr lang="en-US" sz="2000" dirty="0"/>
              <a:t>(</a:t>
            </a:r>
            <a:r>
              <a:rPr lang="en-US" sz="2000" dirty="0" err="1"/>
              <a:t>Réponse</a:t>
            </a:r>
            <a:r>
              <a:rPr lang="en-US" sz="2000" dirty="0"/>
              <a:t> :  </a:t>
            </a:r>
            <a:r>
              <a:rPr lang="en-US" sz="2000" dirty="0" smtClean="0"/>
              <a:t>S)</a:t>
            </a:r>
            <a:endParaRPr lang="en-GB" sz="2000" dirty="0"/>
          </a:p>
          <a:p>
            <a:pPr>
              <a:buFont typeface="Arial" panose="020B0604020202020204" pitchFamily="34" charset="0"/>
              <a:buChar char="•"/>
            </a:pPr>
            <a:r>
              <a:rPr lang="fr-FR" sz="2000" dirty="0" smtClean="0"/>
              <a:t>Les </a:t>
            </a:r>
            <a:r>
              <a:rPr lang="fr-FR" sz="2000" dirty="0"/>
              <a:t>garçons sont intelligents et doivent avoir la possibilité d'aller à l'école. </a:t>
            </a:r>
            <a:r>
              <a:rPr lang="en-US" sz="2000" dirty="0"/>
              <a:t>(</a:t>
            </a:r>
            <a:r>
              <a:rPr lang="en-US" sz="2000" dirty="0" err="1"/>
              <a:t>Réponse</a:t>
            </a:r>
            <a:r>
              <a:rPr lang="en-US" sz="2000" dirty="0"/>
              <a:t> :  </a:t>
            </a:r>
            <a:r>
              <a:rPr lang="en-US" sz="2000" dirty="0" smtClean="0"/>
              <a:t>G)</a:t>
            </a:r>
            <a:endParaRPr lang="en-GB" sz="2000" dirty="0"/>
          </a:p>
          <a:p>
            <a:pPr>
              <a:buFont typeface="Arial" panose="020B0604020202020204" pitchFamily="34" charset="0"/>
              <a:buChar char="•"/>
            </a:pPr>
            <a:r>
              <a:rPr lang="fr-FR" sz="2000" dirty="0" smtClean="0"/>
              <a:t>Les </a:t>
            </a:r>
            <a:r>
              <a:rPr lang="fr-FR" sz="2000" dirty="0"/>
              <a:t>garçons sont forts et les filles sont faibles. </a:t>
            </a:r>
            <a:r>
              <a:rPr lang="en-US" sz="2000" dirty="0"/>
              <a:t>(</a:t>
            </a:r>
            <a:r>
              <a:rPr lang="en-US" sz="2000" dirty="0" err="1"/>
              <a:t>Réponse</a:t>
            </a:r>
            <a:r>
              <a:rPr lang="en-US" sz="2000" dirty="0"/>
              <a:t> : </a:t>
            </a:r>
            <a:r>
              <a:rPr lang="en-US" sz="2000" dirty="0" smtClean="0"/>
              <a:t>G)</a:t>
            </a:r>
            <a:endParaRPr lang="en-GB" sz="2000" dirty="0"/>
          </a:p>
          <a:p>
            <a:pPr>
              <a:buFont typeface="Arial" panose="020B0604020202020204" pitchFamily="34" charset="0"/>
              <a:buChar char="•"/>
            </a:pPr>
            <a:r>
              <a:rPr lang="fr-FR" sz="2000" dirty="0" smtClean="0"/>
              <a:t>La </a:t>
            </a:r>
            <a:r>
              <a:rPr lang="fr-FR" sz="2000" dirty="0"/>
              <a:t>voix des garçons mue à la puberté ; pas celle des filles. </a:t>
            </a:r>
            <a:r>
              <a:rPr lang="en-US" sz="2000" dirty="0"/>
              <a:t>(</a:t>
            </a:r>
            <a:r>
              <a:rPr lang="en-US" sz="2000" dirty="0" err="1"/>
              <a:t>Réponse</a:t>
            </a:r>
            <a:r>
              <a:rPr lang="en-US" sz="2000" dirty="0"/>
              <a:t> : </a:t>
            </a:r>
            <a:r>
              <a:rPr lang="en-US" sz="2000" dirty="0" smtClean="0"/>
              <a:t>S)</a:t>
            </a:r>
            <a:endParaRPr lang="en-GB" sz="2000" dirty="0"/>
          </a:p>
          <a:p>
            <a:pPr>
              <a:buFont typeface="Arial" panose="020B0604020202020204" pitchFamily="34" charset="0"/>
              <a:buChar char="•"/>
            </a:pPr>
            <a:r>
              <a:rPr lang="fr-FR" sz="2000" dirty="0" smtClean="0"/>
              <a:t>Les </a:t>
            </a:r>
            <a:r>
              <a:rPr lang="fr-FR" sz="2000" dirty="0"/>
              <a:t>hommes rapportent le bois à la maison, et les femmes font   la</a:t>
            </a:r>
            <a:endParaRPr lang="en-GB" sz="2000" dirty="0"/>
          </a:p>
          <a:p>
            <a:r>
              <a:rPr lang="fr-FR" sz="2000" dirty="0"/>
              <a:t>cuisine et le ménage. (Réponse :   </a:t>
            </a:r>
            <a:r>
              <a:rPr lang="fr-FR" sz="2000" dirty="0" smtClean="0"/>
              <a:t>G)</a:t>
            </a:r>
          </a:p>
          <a:p>
            <a:pPr>
              <a:buFont typeface="Arial" panose="020B0604020202020204" pitchFamily="34" charset="0"/>
              <a:buChar char="•"/>
            </a:pPr>
            <a:r>
              <a:rPr lang="fr-FR" sz="2000" dirty="0" smtClean="0"/>
              <a:t>Les </a:t>
            </a:r>
            <a:r>
              <a:rPr lang="fr-FR" sz="2000" dirty="0"/>
              <a:t>femmes ont leurs règles une fois par mois, pas les hommes. </a:t>
            </a:r>
            <a:r>
              <a:rPr lang="en-US" sz="2000" dirty="0"/>
              <a:t>(</a:t>
            </a:r>
            <a:r>
              <a:rPr lang="en-US" sz="2000" dirty="0" err="1"/>
              <a:t>Réponse</a:t>
            </a:r>
            <a:r>
              <a:rPr lang="en-US" sz="2000" dirty="0"/>
              <a:t>  : </a:t>
            </a:r>
            <a:r>
              <a:rPr lang="en-US" sz="2000" dirty="0" smtClean="0"/>
              <a:t>S)</a:t>
            </a:r>
            <a:endParaRPr lang="en-GB" sz="2000" dirty="0"/>
          </a:p>
          <a:p>
            <a:pPr>
              <a:buFont typeface="Arial" panose="020B0604020202020204" pitchFamily="34" charset="0"/>
              <a:buChar char="•"/>
            </a:pPr>
            <a:r>
              <a:rPr lang="fr-FR" sz="2000" dirty="0" smtClean="0"/>
              <a:t>Les </a:t>
            </a:r>
            <a:r>
              <a:rPr lang="fr-FR" sz="2000" dirty="0"/>
              <a:t>filles sont calmes et timides. </a:t>
            </a:r>
            <a:r>
              <a:rPr lang="en-US" sz="2000" dirty="0"/>
              <a:t>(</a:t>
            </a:r>
            <a:r>
              <a:rPr lang="en-US" sz="2000" dirty="0" err="1"/>
              <a:t>Réponse</a:t>
            </a:r>
            <a:r>
              <a:rPr lang="en-US" sz="2000" dirty="0"/>
              <a:t> :    G)</a:t>
            </a:r>
            <a:endParaRPr lang="en-GB" sz="2000" dirty="0"/>
          </a:p>
        </p:txBody>
      </p:sp>
    </p:spTree>
    <p:extLst>
      <p:ext uri="{BB962C8B-B14F-4D97-AF65-F5344CB8AC3E}">
        <p14:creationId xmlns:p14="http://schemas.microsoft.com/office/powerpoint/2010/main" val="3196196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328246" y="750277"/>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BE" b="1" u="sng" kern="0" dirty="0"/>
              <a:t>Pensée</a:t>
            </a:r>
            <a:r>
              <a:rPr lang="en-US" b="1" u="sng" kern="0" dirty="0"/>
              <a:t> et </a:t>
            </a:r>
            <a:r>
              <a:rPr lang="fr-BE" b="1" u="sng" kern="0" dirty="0"/>
              <a:t>discutée</a:t>
            </a:r>
            <a:endParaRPr lang="en-US" kern="0" dirty="0">
              <a:latin typeface="Arial" charset="0"/>
              <a:ea typeface="MS PGothic" charset="0"/>
            </a:endParaRPr>
          </a:p>
        </p:txBody>
      </p:sp>
      <p:sp>
        <p:nvSpPr>
          <p:cNvPr id="6" name="TextBox 5"/>
          <p:cNvSpPr txBox="1"/>
          <p:nvPr/>
        </p:nvSpPr>
        <p:spPr>
          <a:xfrm>
            <a:off x="328246" y="1987062"/>
            <a:ext cx="8129954" cy="2677656"/>
          </a:xfrm>
          <a:prstGeom prst="rect">
            <a:avLst/>
          </a:prstGeom>
          <a:noFill/>
        </p:spPr>
        <p:txBody>
          <a:bodyPr wrap="square" rtlCol="0">
            <a:spAutoFit/>
          </a:bodyPr>
          <a:lstStyle/>
          <a:p>
            <a:pPr lvl="0"/>
            <a:r>
              <a:rPr lang="fr-FR" b="1" dirty="0"/>
              <a:t>QUELS sont les attentes ou les rôles dans votre culture </a:t>
            </a:r>
            <a:r>
              <a:rPr lang="fr-FR" b="1" dirty="0" smtClean="0"/>
              <a:t>pour:</a:t>
            </a:r>
          </a:p>
          <a:p>
            <a:pPr lvl="0"/>
            <a:endParaRPr lang="en-GB" b="1" dirty="0"/>
          </a:p>
          <a:p>
            <a:pPr marL="800100" lvl="1" indent="-342900">
              <a:buFont typeface="Arial" panose="020B0604020202020204" pitchFamily="34" charset="0"/>
              <a:buChar char="•"/>
            </a:pPr>
            <a:r>
              <a:rPr lang="en-US" dirty="0"/>
              <a:t>Les </a:t>
            </a:r>
            <a:r>
              <a:rPr lang="en-US" dirty="0" smtClean="0"/>
              <a:t>hommes</a:t>
            </a:r>
            <a:endParaRPr lang="en-GB" dirty="0"/>
          </a:p>
          <a:p>
            <a:pPr marL="800100" lvl="1" indent="-342900">
              <a:buFont typeface="Arial" panose="020B0604020202020204" pitchFamily="34" charset="0"/>
              <a:buChar char="•"/>
            </a:pPr>
            <a:r>
              <a:rPr lang="en-US" dirty="0" smtClean="0"/>
              <a:t>Les femmes</a:t>
            </a:r>
            <a:endParaRPr lang="en-GB" dirty="0"/>
          </a:p>
          <a:p>
            <a:pPr marL="800100" lvl="1" indent="-342900">
              <a:buFont typeface="Arial" panose="020B0604020202020204" pitchFamily="34" charset="0"/>
              <a:buChar char="•"/>
            </a:pPr>
            <a:r>
              <a:rPr lang="en-US" dirty="0" smtClean="0"/>
              <a:t>Les </a:t>
            </a:r>
            <a:r>
              <a:rPr lang="en-US" dirty="0" err="1" smtClean="0"/>
              <a:t>garçons</a:t>
            </a:r>
            <a:endParaRPr lang="en-GB" dirty="0"/>
          </a:p>
          <a:p>
            <a:pPr marL="800100" lvl="1" indent="-342900">
              <a:buFont typeface="Arial" panose="020B0604020202020204" pitchFamily="34" charset="0"/>
              <a:buChar char="•"/>
            </a:pPr>
            <a:r>
              <a:rPr lang="en-US" dirty="0" smtClean="0"/>
              <a:t>Les </a:t>
            </a:r>
            <a:r>
              <a:rPr lang="en-US" dirty="0" err="1"/>
              <a:t>filles</a:t>
            </a:r>
            <a:endParaRPr lang="en-US" sz="5400" dirty="0">
              <a:latin typeface="Arial"/>
              <a:ea typeface="MS PGothic" pitchFamily="34" charset="-128"/>
              <a:cs typeface="Arial"/>
            </a:endParaRPr>
          </a:p>
        </p:txBody>
      </p:sp>
    </p:spTree>
    <p:extLst>
      <p:ext uri="{BB962C8B-B14F-4D97-AF65-F5344CB8AC3E}">
        <p14:creationId xmlns:p14="http://schemas.microsoft.com/office/powerpoint/2010/main" val="25572067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txBox="1">
            <a:spLocks/>
          </p:cNvSpPr>
          <p:nvPr/>
        </p:nvSpPr>
        <p:spPr>
          <a:xfrm>
            <a:off x="328246" y="750277"/>
            <a:ext cx="8305800" cy="849923"/>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BE" b="1" u="sng" kern="0" dirty="0"/>
              <a:t>Pensée</a:t>
            </a:r>
            <a:r>
              <a:rPr lang="en-US" b="1" u="sng" kern="0" dirty="0"/>
              <a:t> et </a:t>
            </a:r>
            <a:r>
              <a:rPr lang="fr-BE" b="1" u="sng" kern="0" dirty="0" smtClean="0"/>
              <a:t>discutée</a:t>
            </a:r>
          </a:p>
          <a:p>
            <a:endParaRPr lang="en-US" kern="0" dirty="0">
              <a:latin typeface="Arial" charset="0"/>
              <a:ea typeface="MS PGothic" charset="0"/>
            </a:endParaRPr>
          </a:p>
        </p:txBody>
      </p:sp>
      <p:sp>
        <p:nvSpPr>
          <p:cNvPr id="6" name="Rectangle 5"/>
          <p:cNvSpPr/>
          <p:nvPr/>
        </p:nvSpPr>
        <p:spPr>
          <a:xfrm>
            <a:off x="381000" y="1524000"/>
            <a:ext cx="8077200" cy="3416320"/>
          </a:xfrm>
          <a:prstGeom prst="rect">
            <a:avLst/>
          </a:prstGeom>
        </p:spPr>
        <p:txBody>
          <a:bodyPr wrap="square">
            <a:spAutoFit/>
          </a:bodyPr>
          <a:lstStyle/>
          <a:p>
            <a:pPr marL="342900" indent="-342900">
              <a:buFont typeface="Arial" panose="020B0604020202020204" pitchFamily="34" charset="0"/>
              <a:buChar char="•"/>
            </a:pPr>
            <a:r>
              <a:rPr lang="fr-FR" dirty="0"/>
              <a:t>Les rôles dévolus aux deux genres sont créés dans notre culture pour les garçons et les filles. </a:t>
            </a:r>
            <a:r>
              <a:rPr lang="en-US" dirty="0" err="1"/>
              <a:t>Ils</a:t>
            </a:r>
            <a:r>
              <a:rPr lang="en-US" dirty="0"/>
              <a:t> </a:t>
            </a:r>
            <a:r>
              <a:rPr lang="en-US" dirty="0" err="1"/>
              <a:t>sont</a:t>
            </a:r>
            <a:r>
              <a:rPr lang="en-US" dirty="0"/>
              <a:t> </a:t>
            </a:r>
            <a:r>
              <a:rPr lang="en-US" dirty="0" err="1"/>
              <a:t>initialement</a:t>
            </a:r>
            <a:r>
              <a:rPr lang="en-US" dirty="0"/>
              <a:t> </a:t>
            </a:r>
            <a:r>
              <a:rPr lang="en-US" dirty="0" err="1"/>
              <a:t>introduits</a:t>
            </a:r>
            <a:r>
              <a:rPr lang="en-US" dirty="0"/>
              <a:t> </a:t>
            </a:r>
            <a:r>
              <a:rPr lang="en-US" dirty="0" err="1"/>
              <a:t>en</a:t>
            </a:r>
            <a:r>
              <a:rPr lang="en-US" dirty="0"/>
              <a:t> </a:t>
            </a:r>
            <a:r>
              <a:rPr lang="en-US" dirty="0" err="1"/>
              <a:t>tant</a:t>
            </a:r>
            <a:r>
              <a:rPr lang="en-US" dirty="0"/>
              <a:t> que </a:t>
            </a:r>
            <a:r>
              <a:rPr lang="en-US" dirty="0" err="1"/>
              <a:t>rôles</a:t>
            </a:r>
            <a:r>
              <a:rPr lang="en-US" dirty="0"/>
              <a:t> </a:t>
            </a:r>
            <a:r>
              <a:rPr lang="en-US" dirty="0" smtClean="0"/>
              <a:t>au</a:t>
            </a:r>
            <a:r>
              <a:rPr lang="en-GB" dirty="0"/>
              <a:t> </a:t>
            </a:r>
            <a:r>
              <a:rPr lang="en-US" dirty="0" smtClean="0"/>
              <a:t>sein </a:t>
            </a:r>
            <a:r>
              <a:rPr lang="en-US" dirty="0"/>
              <a:t>du </a:t>
            </a:r>
            <a:r>
              <a:rPr lang="en-US" dirty="0" smtClean="0"/>
              <a:t>foyer.</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fr-FR" dirty="0" smtClean="0"/>
              <a:t>En </a:t>
            </a:r>
            <a:r>
              <a:rPr lang="fr-FR" dirty="0"/>
              <a:t>tant que parents et aidants, quelquefois, nous traitons les filles et les garçons différemment, en donnant aux garçons plus d'opportunités en</a:t>
            </a:r>
            <a:endParaRPr lang="en-GB" dirty="0"/>
          </a:p>
          <a:p>
            <a:pPr marL="342900" indent="-342900">
              <a:buFont typeface="Arial" panose="020B0604020202020204" pitchFamily="34" charset="0"/>
              <a:buChar char="•"/>
            </a:pPr>
            <a:r>
              <a:rPr lang="fr-FR" dirty="0"/>
              <a:t>termes d'éducation, de pratique du sport et de responsabilités</a:t>
            </a:r>
            <a:r>
              <a:rPr lang="fr-FR" i="1" dirty="0"/>
              <a:t>.</a:t>
            </a:r>
            <a:endParaRPr lang="en-US" dirty="0">
              <a:latin typeface="+mn-lt"/>
            </a:endParaRPr>
          </a:p>
        </p:txBody>
      </p:sp>
      <p:sp>
        <p:nvSpPr>
          <p:cNvPr id="7" name="Rectangle 6"/>
          <p:cNvSpPr/>
          <p:nvPr/>
        </p:nvSpPr>
        <p:spPr>
          <a:xfrm>
            <a:off x="328246" y="4969517"/>
            <a:ext cx="8587154" cy="1908215"/>
          </a:xfrm>
          <a:prstGeom prst="rect">
            <a:avLst/>
          </a:prstGeom>
        </p:spPr>
        <p:txBody>
          <a:bodyPr wrap="square">
            <a:spAutoFit/>
          </a:bodyPr>
          <a:lstStyle/>
          <a:p>
            <a:endParaRPr lang="en-US" sz="2200" b="1" i="1" dirty="0" smtClean="0">
              <a:latin typeface="+mn-lt"/>
            </a:endParaRPr>
          </a:p>
          <a:p>
            <a:r>
              <a:rPr lang="fr-FR" i="1" dirty="0"/>
              <a:t>Réfléchissons un moment à la façon dont nous pouvons traiter les garçons et les filles de manière plus équitable dans nos foyers, et </a:t>
            </a:r>
            <a:r>
              <a:rPr lang="fr-FR" i="1" dirty="0" smtClean="0"/>
              <a:t>aux opportunités </a:t>
            </a:r>
            <a:r>
              <a:rPr lang="fr-FR" i="1" dirty="0"/>
              <a:t>que nous pouvons offrir aux filles.</a:t>
            </a:r>
            <a:endParaRPr lang="en-US" sz="4800" b="1" dirty="0">
              <a:latin typeface="+mn-lt"/>
            </a:endParaRPr>
          </a:p>
        </p:txBody>
      </p:sp>
    </p:spTree>
    <p:extLst>
      <p:ext uri="{BB962C8B-B14F-4D97-AF65-F5344CB8AC3E}">
        <p14:creationId xmlns:p14="http://schemas.microsoft.com/office/powerpoint/2010/main" val="25133943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9058" y="903383"/>
            <a:ext cx="8305800" cy="1219200"/>
          </a:xfrm>
        </p:spPr>
        <p:txBody>
          <a:bodyPr/>
          <a:lstStyle/>
          <a:p>
            <a:r>
              <a:rPr lang="en-US" b="1" u="sng" dirty="0" err="1"/>
              <a:t>Comprendre</a:t>
            </a:r>
            <a:r>
              <a:rPr lang="en-US" b="1" u="sng" dirty="0"/>
              <a:t> le stress  parental </a:t>
            </a:r>
            <a:endParaRPr lang="en-US" b="1" u="sng" dirty="0"/>
          </a:p>
        </p:txBody>
      </p:sp>
      <p:sp>
        <p:nvSpPr>
          <p:cNvPr id="6" name="AutoShape 2" descr="Image result for str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6" name="Picture 4" descr="https://pixabay.com/static/uploads/photo/2013/07/13/09/38/smiley-155846_960_720.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00362" y="2133600"/>
            <a:ext cx="3419475"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8961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609600"/>
            <a:ext cx="8305800" cy="1219200"/>
          </a:xfrm>
        </p:spPr>
        <p:txBody>
          <a:bodyPr/>
          <a:lstStyle/>
          <a:p>
            <a:r>
              <a:rPr lang="fr-BE" b="1" u="sng" dirty="0" smtClean="0"/>
              <a:t>Qu’est</a:t>
            </a:r>
            <a:r>
              <a:rPr lang="en-US" b="1" u="sng" dirty="0" smtClean="0"/>
              <a:t> que </a:t>
            </a:r>
            <a:r>
              <a:rPr lang="en-US" b="1" u="sng" dirty="0" err="1" smtClean="0"/>
              <a:t>ce</a:t>
            </a:r>
            <a:r>
              <a:rPr lang="en-US" b="1" u="sng" dirty="0" smtClean="0"/>
              <a:t> </a:t>
            </a:r>
            <a:r>
              <a:rPr lang="en-US" b="1" u="sng" dirty="0" smtClean="0"/>
              <a:t>stress?</a:t>
            </a:r>
            <a:endParaRPr lang="en-US" b="1" u="sng" dirty="0"/>
          </a:p>
        </p:txBody>
      </p:sp>
      <p:pic>
        <p:nvPicPr>
          <p:cNvPr id="5" name="Content Placeholder 4" descr="https://pixabay.com/static/uploads/photo/2013/07/13/09/38/smiley-155846_960_720.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61718" y="1979925"/>
            <a:ext cx="1749002" cy="1753875"/>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s://upload.wikimedia.org/wikipedia/commons/thumb/f/fc/Happy_face.svg/2000px-Happy_face.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3150" y="1828800"/>
            <a:ext cx="1842757" cy="1830779"/>
          </a:xfrm>
          <a:prstGeom prst="rect">
            <a:avLst/>
          </a:prstGeom>
          <a:noFill/>
          <a:extLst>
            <a:ext uri="{909E8E84-426E-40DD-AFC4-6F175D3DCCD1}">
              <a14:hiddenFill xmlns:a14="http://schemas.microsoft.com/office/drawing/2010/main">
                <a:solidFill>
                  <a:srgbClr val="FFFFFF"/>
                </a:solidFill>
              </a14:hiddenFill>
            </a:ext>
          </a:extLst>
        </p:spPr>
      </p:pic>
      <p:sp>
        <p:nvSpPr>
          <p:cNvPr id="6" name="Right Arrow 5"/>
          <p:cNvSpPr/>
          <p:nvPr/>
        </p:nvSpPr>
        <p:spPr bwMode="auto">
          <a:xfrm>
            <a:off x="2724395" y="1721540"/>
            <a:ext cx="3551484" cy="2270644"/>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aseline="0" dirty="0" smtClean="0">
                <a:solidFill>
                  <a:schemeClr val="bg1"/>
                </a:solidFill>
                <a:latin typeface="Arial" pitchFamily="-110" charset="0"/>
                <a:ea typeface="ヒラギノ角ゴ Pro W3" pitchFamily="-110" charset="-128"/>
                <a:cs typeface="ヒラギノ角ゴ Pro W3" pitchFamily="-110" charset="-128"/>
              </a:rPr>
              <a:t>Increased stress hormones – Stress response wind down</a:t>
            </a:r>
            <a:endParaRPr kumimoji="0" lang="en-US" sz="2400" b="0" i="0" u="none" strike="noStrike" cap="none" normalizeH="0" baseline="0" dirty="0">
              <a:ln>
                <a:noFill/>
              </a:ln>
              <a:solidFill>
                <a:schemeClr val="bg1"/>
              </a:solidFill>
              <a:effectLst/>
              <a:latin typeface="Arial" pitchFamily="-110" charset="0"/>
              <a:ea typeface="ヒラギノ角ゴ Pro W3" pitchFamily="-110" charset="-128"/>
              <a:cs typeface="ヒラギノ角ゴ Pro W3" pitchFamily="-110" charset="-128"/>
            </a:endParaRPr>
          </a:p>
        </p:txBody>
      </p:sp>
      <p:sp>
        <p:nvSpPr>
          <p:cNvPr id="8" name="TextBox 7"/>
          <p:cNvSpPr txBox="1"/>
          <p:nvPr/>
        </p:nvSpPr>
        <p:spPr>
          <a:xfrm>
            <a:off x="302379" y="1411921"/>
            <a:ext cx="2444900" cy="461665"/>
          </a:xfrm>
          <a:prstGeom prst="rect">
            <a:avLst/>
          </a:prstGeom>
          <a:noFill/>
        </p:spPr>
        <p:txBody>
          <a:bodyPr wrap="none" rtlCol="0">
            <a:spAutoFit/>
          </a:bodyPr>
          <a:lstStyle/>
          <a:p>
            <a:r>
              <a:rPr lang="en-US" b="1" u="sng" dirty="0" smtClean="0"/>
              <a:t>Stress </a:t>
            </a:r>
            <a:r>
              <a:rPr lang="en-US" b="1" u="sng" dirty="0" err="1" smtClean="0"/>
              <a:t>Normale</a:t>
            </a:r>
            <a:endParaRPr lang="en-US" b="1" u="sng" dirty="0"/>
          </a:p>
        </p:txBody>
      </p:sp>
      <p:sp>
        <p:nvSpPr>
          <p:cNvPr id="10" name="TextBox 9"/>
          <p:cNvSpPr txBox="1"/>
          <p:nvPr/>
        </p:nvSpPr>
        <p:spPr>
          <a:xfrm>
            <a:off x="302379" y="4144231"/>
            <a:ext cx="7837017" cy="461665"/>
          </a:xfrm>
          <a:prstGeom prst="rect">
            <a:avLst/>
          </a:prstGeom>
          <a:noFill/>
        </p:spPr>
        <p:txBody>
          <a:bodyPr wrap="none" rtlCol="0">
            <a:spAutoFit/>
          </a:bodyPr>
          <a:lstStyle/>
          <a:p>
            <a:r>
              <a:rPr lang="fr-FR" b="1" u="sng" dirty="0"/>
              <a:t>Stress fréquentes </a:t>
            </a:r>
            <a:r>
              <a:rPr lang="fr-FR" b="1" u="sng" dirty="0"/>
              <a:t>et/ou prolongées</a:t>
            </a:r>
            <a:r>
              <a:rPr lang="fr-FR" i="1" dirty="0"/>
              <a:t> </a:t>
            </a:r>
            <a:r>
              <a:rPr lang="fr-FR" i="1" dirty="0" smtClean="0"/>
              <a:t>–</a:t>
            </a:r>
            <a:r>
              <a:rPr lang="en-US" b="1" u="sng" dirty="0" smtClean="0"/>
              <a:t> </a:t>
            </a:r>
            <a:r>
              <a:rPr lang="en-US" b="1" u="sng" dirty="0" err="1" smtClean="0"/>
              <a:t>Stess</a:t>
            </a:r>
            <a:r>
              <a:rPr lang="en-US" b="1" u="sng" dirty="0" smtClean="0"/>
              <a:t> </a:t>
            </a:r>
            <a:r>
              <a:rPr lang="en-US" b="1" u="sng" dirty="0" err="1" smtClean="0"/>
              <a:t>Toxique</a:t>
            </a:r>
            <a:r>
              <a:rPr lang="en-US" b="1" u="sng" smtClean="0"/>
              <a:t> </a:t>
            </a:r>
            <a:endParaRPr lang="en-US" b="1" u="sng" dirty="0"/>
          </a:p>
        </p:txBody>
      </p:sp>
      <p:pic>
        <p:nvPicPr>
          <p:cNvPr id="12" name="Content Placeholder 4" descr="https://pixabay.com/static/uploads/photo/2013/07/13/09/38/smiley-155846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093" y="4876800"/>
            <a:ext cx="1749002" cy="1753875"/>
          </a:xfrm>
          <a:prstGeom prst="rect">
            <a:avLst/>
          </a:prstGeom>
          <a:noFill/>
          <a:ln>
            <a:noFill/>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Right Arrow 12"/>
          <p:cNvSpPr/>
          <p:nvPr/>
        </p:nvSpPr>
        <p:spPr bwMode="auto">
          <a:xfrm>
            <a:off x="2834358" y="4876800"/>
            <a:ext cx="3551484" cy="1555414"/>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solidFill>
                <a:effectLst/>
                <a:latin typeface="Arial" pitchFamily="-110" charset="0"/>
                <a:ea typeface="ヒラギノ角ゴ Pro W3" pitchFamily="-110" charset="-128"/>
                <a:cs typeface="ヒラギノ角ゴ Pro W3" pitchFamily="-110" charset="-128"/>
              </a:rPr>
              <a:t>Stress response stays activated</a:t>
            </a:r>
            <a:endParaRPr kumimoji="0" lang="en-US" sz="2400" b="0" i="0" u="none" strike="noStrike" cap="none" normalizeH="0" baseline="0" dirty="0">
              <a:ln>
                <a:noFill/>
              </a:ln>
              <a:solidFill>
                <a:schemeClr val="bg1"/>
              </a:solidFill>
              <a:effectLst/>
              <a:latin typeface="Arial" pitchFamily="-110" charset="0"/>
              <a:ea typeface="ヒラギノ角ゴ Pro W3" pitchFamily="-110" charset="-128"/>
              <a:cs typeface="ヒラギノ角ゴ Pro W3" pitchFamily="-110" charset="-128"/>
            </a:endParaRPr>
          </a:p>
        </p:txBody>
      </p:sp>
      <p:pic>
        <p:nvPicPr>
          <p:cNvPr id="4100" name="Picture 4" descr="https://upload.wikimedia.org/wikipedia/commons/thumb/5/53/Skull_and_crossbones.svg/1066px-Skull_and_crossbones.sv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8072" y="4605896"/>
            <a:ext cx="2029759" cy="1949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7966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381000"/>
            <a:ext cx="8305800" cy="1219200"/>
          </a:xfrm>
        </p:spPr>
        <p:txBody>
          <a:bodyPr/>
          <a:lstStyle/>
          <a:p>
            <a:r>
              <a:rPr lang="en-US" b="1" u="sng" dirty="0" smtClean="0"/>
              <a:t>Trois types de stress </a:t>
            </a:r>
            <a:endParaRPr lang="en-US" b="1" u="sng"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24152757"/>
              </p:ext>
            </p:extLst>
          </p:nvPr>
        </p:nvGraphicFramePr>
        <p:xfrm>
          <a:off x="457200" y="2133600"/>
          <a:ext cx="8305800" cy="3429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961125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305800" cy="1219200"/>
          </a:xfrm>
        </p:spPr>
        <p:txBody>
          <a:bodyPr/>
          <a:lstStyle/>
          <a:p>
            <a:pPr lvl="1"/>
            <a:r>
              <a:rPr lang="fr-FR" sz="2800" b="1" dirty="0"/>
              <a:t>Les réactions suivantes sont celles que peuvent avoir des personnes </a:t>
            </a:r>
            <a:r>
              <a:rPr lang="fr-FR" sz="2800" b="1" dirty="0" smtClean="0"/>
              <a:t>en situation de </a:t>
            </a:r>
            <a:br>
              <a:rPr lang="fr-FR" sz="2800" b="1" dirty="0" smtClean="0"/>
            </a:br>
            <a:r>
              <a:rPr lang="fr-FR" sz="2800" b="1" dirty="0"/>
              <a:t>stress </a:t>
            </a:r>
            <a:r>
              <a:rPr lang="fr-FR" sz="2800" b="1" dirty="0"/>
              <a:t>extrême </a:t>
            </a:r>
            <a:r>
              <a:rPr lang="en-US" sz="2800" b="1" dirty="0"/>
              <a:t> </a:t>
            </a:r>
            <a:endParaRPr lang="en-US" sz="2800" b="1" dirty="0"/>
          </a:p>
        </p:txBody>
      </p:sp>
      <p:sp>
        <p:nvSpPr>
          <p:cNvPr id="3" name="Content Placeholder 2"/>
          <p:cNvSpPr>
            <a:spLocks noGrp="1"/>
          </p:cNvSpPr>
          <p:nvPr>
            <p:ph idx="1"/>
          </p:nvPr>
        </p:nvSpPr>
        <p:spPr>
          <a:xfrm>
            <a:off x="457200" y="2133600"/>
            <a:ext cx="8305800" cy="3962400"/>
          </a:xfrm>
        </p:spPr>
        <p:txBody>
          <a:bodyPr/>
          <a:lstStyle/>
          <a:p>
            <a:pPr marL="571500" indent="-457200">
              <a:buFont typeface="Arial" panose="020B0604020202020204" pitchFamily="34" charset="0"/>
              <a:buChar char="•"/>
            </a:pPr>
            <a:r>
              <a:rPr lang="fr-FR" dirty="0"/>
              <a:t>Changements de comportement (agressivité, isolement,  </a:t>
            </a:r>
            <a:r>
              <a:rPr lang="fr-FR" dirty="0" smtClean="0"/>
              <a:t>silence)</a:t>
            </a:r>
            <a:endParaRPr lang="en-GB" dirty="0"/>
          </a:p>
          <a:p>
            <a:pPr marL="571500" indent="-457200">
              <a:buFont typeface="Arial" panose="020B0604020202020204" pitchFamily="34" charset="0"/>
              <a:buChar char="•"/>
            </a:pPr>
            <a:r>
              <a:rPr lang="fr-FR" dirty="0" smtClean="0"/>
              <a:t>Maladies </a:t>
            </a:r>
            <a:r>
              <a:rPr lang="fr-FR" dirty="0"/>
              <a:t>(eczéma, douleur somatique, </a:t>
            </a:r>
            <a:r>
              <a:rPr lang="fr-FR" dirty="0" smtClean="0"/>
              <a:t>diarrhée)</a:t>
            </a:r>
            <a:endParaRPr lang="en-GB" dirty="0"/>
          </a:p>
          <a:p>
            <a:pPr marL="571500" indent="-457200">
              <a:buFont typeface="Arial" panose="020B0604020202020204" pitchFamily="34" charset="0"/>
              <a:buChar char="•"/>
            </a:pPr>
            <a:r>
              <a:rPr lang="fr-FR" dirty="0" smtClean="0"/>
              <a:t>Troubles </a:t>
            </a:r>
            <a:r>
              <a:rPr lang="fr-FR" dirty="0"/>
              <a:t>hormonaux (arrêt des menstruations)</a:t>
            </a:r>
            <a:endParaRPr lang="en-GB" dirty="0"/>
          </a:p>
          <a:p>
            <a:pPr marL="457200" indent="-457200">
              <a:buFont typeface="Arial" panose="020B0604020202020204" pitchFamily="34" charset="0"/>
              <a:buChar char="•"/>
            </a:pPr>
            <a:r>
              <a:rPr lang="fr-FR" dirty="0"/>
              <a:t>Troubles neurologiques (faiblesse musculaire, mauvaise coordination, perte sensorielle, troubles convulsifs, confusion)</a:t>
            </a:r>
            <a:endParaRPr lang="en-US" dirty="0"/>
          </a:p>
        </p:txBody>
      </p:sp>
    </p:spTree>
    <p:extLst>
      <p:ext uri="{BB962C8B-B14F-4D97-AF65-F5344CB8AC3E}">
        <p14:creationId xmlns:p14="http://schemas.microsoft.com/office/powerpoint/2010/main" val="32740486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28800"/>
            <a:ext cx="8305800" cy="1828800"/>
          </a:xfrm>
        </p:spPr>
        <p:txBody>
          <a:bodyPr/>
          <a:lstStyle/>
          <a:p>
            <a:endParaRPr lang="en-US" dirty="0"/>
          </a:p>
          <a:p>
            <a:endParaRPr lang="en-US" dirty="0"/>
          </a:p>
        </p:txBody>
      </p:sp>
      <p:sp>
        <p:nvSpPr>
          <p:cNvPr id="4" name="Title 3"/>
          <p:cNvSpPr>
            <a:spLocks noGrp="1"/>
          </p:cNvSpPr>
          <p:nvPr>
            <p:ph type="title"/>
          </p:nvPr>
        </p:nvSpPr>
        <p:spPr>
          <a:xfrm>
            <a:off x="411296" y="776689"/>
            <a:ext cx="8382000" cy="1600200"/>
          </a:xfrm>
        </p:spPr>
        <p:txBody>
          <a:bodyPr/>
          <a:lstStyle/>
          <a:p>
            <a:r>
              <a:rPr lang="fr-FR" i="1" dirty="0"/>
              <a:t>Quels sont les émotions et les sentiments ressentis par les personnes en situation de crise et d'urgence ?</a:t>
            </a:r>
            <a:endParaRPr lang="en-US" b="1" u="sng" dirty="0"/>
          </a:p>
        </p:txBody>
      </p:sp>
      <p:graphicFrame>
        <p:nvGraphicFramePr>
          <p:cNvPr id="5" name="Table 4"/>
          <p:cNvGraphicFramePr>
            <a:graphicFrameLocks noGrp="1"/>
          </p:cNvGraphicFramePr>
          <p:nvPr>
            <p:extLst>
              <p:ext uri="{D42A27DB-BD31-4B8C-83A1-F6EECF244321}">
                <p14:modId xmlns:p14="http://schemas.microsoft.com/office/powerpoint/2010/main" val="3576523959"/>
              </p:ext>
            </p:extLst>
          </p:nvPr>
        </p:nvGraphicFramePr>
        <p:xfrm>
          <a:off x="689470" y="3810000"/>
          <a:ext cx="8077202" cy="1483360"/>
        </p:xfrm>
        <a:graphic>
          <a:graphicData uri="http://schemas.openxmlformats.org/drawingml/2006/table">
            <a:tbl>
              <a:tblPr firstRow="1" bandRow="1">
                <a:tableStyleId>{5C22544A-7EE6-4342-B048-85BDC9FD1C3A}</a:tableStyleId>
              </a:tblPr>
              <a:tblGrid>
                <a:gridCol w="2286001"/>
                <a:gridCol w="2438400"/>
                <a:gridCol w="3352801"/>
              </a:tblGrid>
              <a:tr h="370840">
                <a:tc>
                  <a:txBody>
                    <a:bodyPr/>
                    <a:lstStyle/>
                    <a:p>
                      <a:pPr algn="ctr"/>
                      <a:r>
                        <a:rPr lang="fr-FR" sz="1800" b="1" kern="1200" dirty="0" smtClean="0">
                          <a:solidFill>
                            <a:schemeClr val="lt1"/>
                          </a:solidFill>
                          <a:effectLst/>
                          <a:latin typeface="+mn-lt"/>
                          <a:ea typeface="+mn-ea"/>
                          <a:cs typeface="+mn-cs"/>
                        </a:rPr>
                        <a:t>Je  ressens</a:t>
                      </a:r>
                      <a:r>
                        <a:rPr lang="en-US" dirty="0" smtClean="0"/>
                        <a:t>…</a:t>
                      </a:r>
                      <a:endParaRPr lang="en-US" dirty="0"/>
                    </a:p>
                  </a:txBody>
                  <a:tcPr/>
                </a:tc>
                <a:tc>
                  <a:txBody>
                    <a:bodyPr/>
                    <a:lstStyle/>
                    <a:p>
                      <a:pPr algn="ctr"/>
                      <a:r>
                        <a:rPr lang="fr-FR" sz="1800" b="1" i="1" kern="1200" dirty="0" smtClean="0">
                          <a:solidFill>
                            <a:schemeClr val="lt1"/>
                          </a:solidFill>
                          <a:effectLst/>
                          <a:latin typeface="+mn-lt"/>
                          <a:ea typeface="+mn-ea"/>
                          <a:cs typeface="+mn-cs"/>
                        </a:rPr>
                        <a:t>Je</a:t>
                      </a:r>
                      <a:r>
                        <a:rPr lang="fr-FR" sz="1800" b="1" i="1" kern="1200" baseline="0" dirty="0" smtClean="0">
                          <a:solidFill>
                            <a:schemeClr val="lt1"/>
                          </a:solidFill>
                          <a:effectLst/>
                          <a:latin typeface="+mn-lt"/>
                          <a:ea typeface="+mn-ea"/>
                          <a:cs typeface="+mn-cs"/>
                        </a:rPr>
                        <a:t> faire….</a:t>
                      </a:r>
                      <a:endParaRPr lang="en-US" dirty="0"/>
                    </a:p>
                  </a:txBody>
                  <a:tcPr/>
                </a:tc>
                <a:tc>
                  <a:txBody>
                    <a:bodyPr/>
                    <a:lstStyle/>
                    <a:p>
                      <a:pPr algn="ctr"/>
                      <a:r>
                        <a:rPr lang="fr-FR" sz="1800" b="1" kern="1200" dirty="0" smtClean="0">
                          <a:solidFill>
                            <a:schemeClr val="lt1"/>
                          </a:solidFill>
                          <a:effectLst/>
                          <a:latin typeface="+mn-lt"/>
                          <a:ea typeface="+mn-ea"/>
                          <a:cs typeface="+mn-cs"/>
                        </a:rPr>
                        <a:t>Impact sur les enfants..</a:t>
                      </a:r>
                      <a:endParaRPr lang="en-US" dirty="0"/>
                    </a:p>
                  </a:txBody>
                  <a:tcPr/>
                </a:tc>
              </a:tr>
              <a:tr h="370840">
                <a:tc>
                  <a:txBody>
                    <a:bodyPr/>
                    <a:lstStyle/>
                    <a:p>
                      <a:endParaRPr lang="en-US"/>
                    </a:p>
                  </a:txBody>
                  <a:tcPr/>
                </a:tc>
                <a:tc>
                  <a:txBody>
                    <a:bodyPr/>
                    <a:lstStyle/>
                    <a:p>
                      <a:endParaRPr lang="en-US"/>
                    </a:p>
                  </a:txBody>
                  <a:tcPr/>
                </a:tc>
                <a:tc>
                  <a:txBody>
                    <a:bodyPr/>
                    <a:lstStyle/>
                    <a:p>
                      <a:endParaRPr lang="en-US"/>
                    </a:p>
                  </a:txBody>
                  <a:tcPr/>
                </a:tc>
              </a:tr>
              <a:tr h="370840">
                <a:tc>
                  <a:txBody>
                    <a:bodyPr/>
                    <a:lstStyle/>
                    <a:p>
                      <a:endParaRPr lang="en-US" dirty="0"/>
                    </a:p>
                  </a:txBody>
                  <a:tcPr/>
                </a:tc>
                <a:tc>
                  <a:txBody>
                    <a:bodyPr/>
                    <a:lstStyle/>
                    <a:p>
                      <a:endParaRPr lang="en-US"/>
                    </a:p>
                  </a:txBody>
                  <a:tcPr/>
                </a:tc>
                <a:tc>
                  <a:txBody>
                    <a:bodyPr/>
                    <a:lstStyle/>
                    <a:p>
                      <a:endParaRPr lang="en-US"/>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37655662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b="1" u="sng" dirty="0"/>
              <a:t>Pensée</a:t>
            </a:r>
            <a:r>
              <a:rPr lang="en-US" b="1" u="sng" dirty="0"/>
              <a:t> et </a:t>
            </a:r>
            <a:r>
              <a:rPr lang="fr-BE" b="1" u="sng" dirty="0" smtClean="0"/>
              <a:t>discutée</a:t>
            </a:r>
            <a:endParaRPr lang="en-US" b="1" u="sng" dirty="0"/>
          </a:p>
        </p:txBody>
      </p:sp>
      <p:sp>
        <p:nvSpPr>
          <p:cNvPr id="3" name="Content Placeholder 2"/>
          <p:cNvSpPr>
            <a:spLocks noGrp="1"/>
          </p:cNvSpPr>
          <p:nvPr>
            <p:ph idx="1"/>
          </p:nvPr>
        </p:nvSpPr>
        <p:spPr>
          <a:xfrm>
            <a:off x="457200" y="1981200"/>
            <a:ext cx="8305800" cy="3581400"/>
          </a:xfrm>
        </p:spPr>
        <p:txBody>
          <a:bodyPr/>
          <a:lstStyle/>
          <a:p>
            <a:r>
              <a:rPr lang="fr-FR" dirty="0"/>
              <a:t>COMMENT les enfants et les adolescents </a:t>
            </a:r>
            <a:r>
              <a:rPr lang="fr-FR" dirty="0" smtClean="0"/>
              <a:t>peuvent ils </a:t>
            </a:r>
            <a:r>
              <a:rPr lang="fr-FR" dirty="0"/>
              <a:t>être affectés par le stress de leurs parents ?</a:t>
            </a:r>
            <a:endParaRPr lang="en-US" dirty="0"/>
          </a:p>
          <a:p>
            <a:r>
              <a:rPr lang="en-US" i="1" dirty="0" err="1" smtClean="0"/>
              <a:t>Exemples</a:t>
            </a:r>
            <a:r>
              <a:rPr lang="en-US" i="1" dirty="0" smtClean="0"/>
              <a:t>:</a:t>
            </a:r>
            <a:endParaRPr lang="en-GB" dirty="0"/>
          </a:p>
          <a:p>
            <a:pPr lvl="1"/>
            <a:r>
              <a:rPr lang="en-US" dirty="0" err="1"/>
              <a:t>Agressivité</a:t>
            </a:r>
            <a:r>
              <a:rPr lang="en-US" dirty="0"/>
              <a:t>, </a:t>
            </a:r>
            <a:r>
              <a:rPr lang="en-US" dirty="0" err="1"/>
              <a:t>manque</a:t>
            </a:r>
            <a:r>
              <a:rPr lang="en-US" dirty="0"/>
              <a:t> de  respect</a:t>
            </a:r>
            <a:endParaRPr lang="en-GB" dirty="0"/>
          </a:p>
          <a:p>
            <a:pPr lvl="1"/>
            <a:r>
              <a:rPr lang="fr-FR" dirty="0"/>
              <a:t>Crainte, refus de quitter la </a:t>
            </a:r>
            <a:r>
              <a:rPr lang="fr-FR" dirty="0" smtClean="0"/>
              <a:t>tente/maison</a:t>
            </a:r>
            <a:endParaRPr lang="en-GB" dirty="0"/>
          </a:p>
          <a:p>
            <a:pPr lvl="1"/>
            <a:r>
              <a:rPr lang="en-US" dirty="0" err="1" smtClean="0"/>
              <a:t>Déprime</a:t>
            </a:r>
            <a:r>
              <a:rPr lang="en-US" dirty="0"/>
              <a:t>, </a:t>
            </a:r>
            <a:r>
              <a:rPr lang="en-US" dirty="0" err="1"/>
              <a:t>pleurent</a:t>
            </a:r>
            <a:r>
              <a:rPr lang="en-US" dirty="0"/>
              <a:t> </a:t>
            </a:r>
            <a:r>
              <a:rPr lang="en-US" dirty="0" err="1"/>
              <a:t>souvent</a:t>
            </a:r>
            <a:endParaRPr lang="en-US" sz="4800" dirty="0" smtClean="0"/>
          </a:p>
          <a:p>
            <a:pPr marL="0" lvl="0" indent="0"/>
            <a:endParaRPr lang="en-US" dirty="0"/>
          </a:p>
          <a:p>
            <a:pPr lvl="0" algn="ctr"/>
            <a:r>
              <a:rPr lang="en-US" b="1" i="1" dirty="0" smtClean="0"/>
              <a:t>Quoi encore?</a:t>
            </a:r>
            <a:r>
              <a:rPr lang="en-US" b="1" i="1" dirty="0" smtClean="0"/>
              <a:t> </a:t>
            </a:r>
            <a:endParaRPr lang="en-US" b="1" i="1" dirty="0"/>
          </a:p>
        </p:txBody>
      </p:sp>
    </p:spTree>
    <p:extLst>
      <p:ext uri="{BB962C8B-B14F-4D97-AF65-F5344CB8AC3E}">
        <p14:creationId xmlns:p14="http://schemas.microsoft.com/office/powerpoint/2010/main" val="2450268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Title 1"/>
          <p:cNvSpPr>
            <a:spLocks noGrp="1"/>
          </p:cNvSpPr>
          <p:nvPr>
            <p:ph type="title"/>
          </p:nvPr>
        </p:nvSpPr>
        <p:spPr/>
        <p:txBody>
          <a:bodyPr/>
          <a:lstStyle/>
          <a:p>
            <a:r>
              <a:rPr lang="fr-BE" b="1" u="sng" dirty="0" smtClean="0">
                <a:latin typeface="Arial" charset="0"/>
                <a:ea typeface="MS PGothic" charset="0"/>
              </a:rPr>
              <a:t>Compétences</a:t>
            </a:r>
            <a:r>
              <a:rPr lang="en-US" b="1" u="sng" dirty="0" smtClean="0">
                <a:latin typeface="Arial" charset="0"/>
                <a:ea typeface="MS PGothic" charset="0"/>
              </a:rPr>
              <a:t> </a:t>
            </a:r>
            <a:r>
              <a:rPr lang="fr-BE" b="1" u="sng" dirty="0" smtClean="0">
                <a:latin typeface="Arial" charset="0"/>
                <a:ea typeface="MS PGothic" charset="0"/>
              </a:rPr>
              <a:t>Parentales</a:t>
            </a:r>
            <a:r>
              <a:rPr lang="en-US" b="1" u="sng" dirty="0" smtClean="0">
                <a:latin typeface="Arial" charset="0"/>
                <a:ea typeface="MS PGothic" charset="0"/>
              </a:rPr>
              <a:t>: Pre test</a:t>
            </a:r>
            <a:endParaRPr lang="en-US" b="1" u="sng" dirty="0">
              <a:latin typeface="Arial" charset="0"/>
              <a:ea typeface="MS PGothic" charset="0"/>
            </a:endParaRPr>
          </a:p>
        </p:txBody>
      </p:sp>
      <p:sp>
        <p:nvSpPr>
          <p:cNvPr id="14338" name="Content Placeholder 2"/>
          <p:cNvSpPr>
            <a:spLocks noGrp="1"/>
          </p:cNvSpPr>
          <p:nvPr>
            <p:ph idx="1"/>
          </p:nvPr>
        </p:nvSpPr>
        <p:spPr>
          <a:xfrm>
            <a:off x="457200" y="1676400"/>
            <a:ext cx="8305800" cy="3886200"/>
          </a:xfrm>
        </p:spPr>
        <p:txBody>
          <a:bodyPr/>
          <a:lstStyle/>
          <a:p>
            <a:pPr marL="0" indent="0"/>
            <a:endParaRPr lang="en-US" dirty="0">
              <a:latin typeface="Arial" charset="0"/>
              <a:ea typeface="MS PGothic" charset="0"/>
            </a:endParaRPr>
          </a:p>
          <a:p>
            <a:pPr marL="457200" indent="-457200">
              <a:buFont typeface="Arial" panose="020B0604020202020204" pitchFamily="34" charset="0"/>
              <a:buChar char="•"/>
            </a:pPr>
            <a:r>
              <a:rPr lang="fr-FR" dirty="0"/>
              <a:t>Document 1 : Pré test de formation aux compétences parentales en </a:t>
            </a:r>
            <a:r>
              <a:rPr lang="fr-FR" dirty="0" smtClean="0"/>
              <a:t>EBA</a:t>
            </a:r>
          </a:p>
          <a:p>
            <a:pPr marL="457200" indent="-457200">
              <a:buFont typeface="Arial" panose="020B0604020202020204" pitchFamily="34" charset="0"/>
              <a:buChar char="•"/>
            </a:pPr>
            <a:r>
              <a:rPr lang="fr-BE" dirty="0" smtClean="0">
                <a:latin typeface="Arial" charset="0"/>
                <a:ea typeface="MS PGothic" charset="0"/>
              </a:rPr>
              <a:t>Durée</a:t>
            </a:r>
            <a:r>
              <a:rPr lang="en-US" dirty="0" smtClean="0">
                <a:latin typeface="Arial" charset="0"/>
                <a:ea typeface="MS PGothic" charset="0"/>
              </a:rPr>
              <a:t>: 15 minutes</a:t>
            </a:r>
            <a:endParaRPr lang="en-US" dirty="0">
              <a:latin typeface="Arial" charset="0"/>
              <a:ea typeface="MS PGothic"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685800"/>
            <a:ext cx="8305800" cy="1219200"/>
          </a:xfrm>
        </p:spPr>
        <p:txBody>
          <a:bodyPr/>
          <a:lstStyle/>
          <a:p>
            <a:r>
              <a:rPr lang="fr-BE" b="1" dirty="0" smtClean="0"/>
              <a:t>Stratégies</a:t>
            </a:r>
            <a:r>
              <a:rPr lang="en-US" b="1" dirty="0" smtClean="0"/>
              <a:t> </a:t>
            </a:r>
            <a:r>
              <a:rPr lang="en-US" b="1" dirty="0"/>
              <a:t>de </a:t>
            </a:r>
            <a:r>
              <a:rPr lang="en-US" b="1" dirty="0" err="1"/>
              <a:t>gestion</a:t>
            </a:r>
            <a:r>
              <a:rPr lang="en-US" b="1" dirty="0"/>
              <a:t> et </a:t>
            </a:r>
            <a:r>
              <a:rPr lang="fr-BE" b="1" dirty="0" smtClean="0"/>
              <a:t>d'adaptation</a:t>
            </a:r>
            <a:r>
              <a:rPr lang="en-US" b="1" u="sng" dirty="0" smtClean="0"/>
              <a:t> </a:t>
            </a:r>
            <a:endParaRPr lang="en-US" b="1" u="sng" dirty="0"/>
          </a:p>
        </p:txBody>
      </p:sp>
      <p:sp>
        <p:nvSpPr>
          <p:cNvPr id="5" name="TextBox 4"/>
          <p:cNvSpPr txBox="1"/>
          <p:nvPr/>
        </p:nvSpPr>
        <p:spPr>
          <a:xfrm>
            <a:off x="2747225" y="5581406"/>
            <a:ext cx="3725749" cy="461665"/>
          </a:xfrm>
          <a:prstGeom prst="rect">
            <a:avLst/>
          </a:prstGeom>
          <a:noFill/>
        </p:spPr>
        <p:txBody>
          <a:bodyPr wrap="none" rtlCol="0">
            <a:spAutoFit/>
          </a:bodyPr>
          <a:lstStyle/>
          <a:p>
            <a:r>
              <a:rPr lang="en-US" dirty="0" smtClean="0"/>
              <a:t>On the road to recovery… </a:t>
            </a:r>
            <a:endParaRPr lang="en-US" dirty="0"/>
          </a:p>
        </p:txBody>
      </p:sp>
      <p:pic>
        <p:nvPicPr>
          <p:cNvPr id="5122" name="Picture 2" descr="https://pixabay.com/static/uploads/photo/2016/03/31/19/29/dawn-1295063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787" y="1828800"/>
            <a:ext cx="4608626" cy="3678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87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01267" y="381000"/>
            <a:ext cx="8305800" cy="1219200"/>
          </a:xfrm>
        </p:spPr>
        <p:txBody>
          <a:bodyPr/>
          <a:lstStyle/>
          <a:p>
            <a:r>
              <a:rPr lang="fr-FR" b="1" u="sng" dirty="0"/>
              <a:t>QU'EST-CE que la </a:t>
            </a:r>
            <a:r>
              <a:rPr lang="fr-FR" b="1" u="sng" dirty="0" smtClean="0"/>
              <a:t>relaxation?</a:t>
            </a:r>
            <a:r>
              <a:rPr lang="en-US" b="1" u="sng" dirty="0" smtClean="0"/>
              <a:t> </a:t>
            </a:r>
            <a:endParaRPr lang="en-US" b="1" u="sng" dirty="0"/>
          </a:p>
        </p:txBody>
      </p:sp>
      <p:sp>
        <p:nvSpPr>
          <p:cNvPr id="3" name="Content Placeholder 2"/>
          <p:cNvSpPr>
            <a:spLocks noGrp="1"/>
          </p:cNvSpPr>
          <p:nvPr>
            <p:ph idx="1"/>
          </p:nvPr>
        </p:nvSpPr>
        <p:spPr>
          <a:xfrm>
            <a:off x="304800" y="1143000"/>
            <a:ext cx="8474725" cy="5334000"/>
          </a:xfrm>
        </p:spPr>
        <p:txBody>
          <a:bodyPr/>
          <a:lstStyle/>
          <a:p>
            <a:pPr marL="457200" indent="-457200">
              <a:buFont typeface="Arial" panose="020B0604020202020204" pitchFamily="34" charset="0"/>
              <a:buChar char="•"/>
            </a:pPr>
            <a:r>
              <a:rPr lang="fr-FR" dirty="0"/>
              <a:t>Nous définissons la relaxation comme un état mental et physique lors duquel l'individu est soulagé du stress ou de la </a:t>
            </a:r>
            <a:r>
              <a:rPr lang="fr-FR" dirty="0" smtClean="0"/>
              <a:t>tension.</a:t>
            </a:r>
            <a:endParaRPr lang="en-GB" dirty="0"/>
          </a:p>
          <a:p>
            <a:pPr marL="457200" indent="-457200">
              <a:buFont typeface="Arial" panose="020B0604020202020204" pitchFamily="34" charset="0"/>
              <a:buChar char="•"/>
            </a:pPr>
            <a:r>
              <a:rPr lang="fr-FR" dirty="0" smtClean="0"/>
              <a:t>Atteindre </a:t>
            </a:r>
            <a:r>
              <a:rPr lang="fr-FR" dirty="0"/>
              <a:t>un état de relaxation signifie que nos émotions tendent vers un état plus calme et plus </a:t>
            </a:r>
            <a:r>
              <a:rPr lang="fr-FR" dirty="0" smtClean="0"/>
              <a:t>paisible.</a:t>
            </a:r>
            <a:endParaRPr lang="en-GB" dirty="0"/>
          </a:p>
          <a:p>
            <a:pPr marL="457200" indent="-457200">
              <a:buFont typeface="Arial" panose="020B0604020202020204" pitchFamily="34" charset="0"/>
              <a:buChar char="•"/>
            </a:pPr>
            <a:r>
              <a:rPr lang="fr-FR" dirty="0" smtClean="0"/>
              <a:t>Lorsque </a:t>
            </a:r>
            <a:r>
              <a:rPr lang="fr-FR" dirty="0"/>
              <a:t>le stress affecte le fonctionnement normal d'une personne, la relaxation s'avère efficace pour diminuer le </a:t>
            </a:r>
            <a:r>
              <a:rPr lang="fr-FR" dirty="0" smtClean="0"/>
              <a:t>stress.</a:t>
            </a:r>
            <a:r>
              <a:rPr lang="fr-FR" sz="800" dirty="0" smtClean="0"/>
              <a:t>9</a:t>
            </a:r>
            <a:endParaRPr lang="en-GB" dirty="0"/>
          </a:p>
          <a:p>
            <a:pPr marL="457200" indent="-457200">
              <a:buFont typeface="Arial" panose="020B0604020202020204" pitchFamily="34" charset="0"/>
              <a:buChar char="•"/>
            </a:pPr>
            <a:r>
              <a:rPr lang="fr-FR" dirty="0" smtClean="0"/>
              <a:t>Nous </a:t>
            </a:r>
            <a:r>
              <a:rPr lang="fr-FR" dirty="0"/>
              <a:t>allons réaliser quelques exercices de relaxation que vous enseignerez aux parents lorsque vous animerez les groupes.</a:t>
            </a:r>
            <a:endParaRPr lang="en-US" sz="5400" dirty="0"/>
          </a:p>
        </p:txBody>
      </p:sp>
    </p:spTree>
    <p:extLst>
      <p:ext uri="{BB962C8B-B14F-4D97-AF65-F5344CB8AC3E}">
        <p14:creationId xmlns:p14="http://schemas.microsoft.com/office/powerpoint/2010/main" val="41200831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fr-BE" b="1" u="sng" dirty="0"/>
              <a:t>Pensée</a:t>
            </a:r>
            <a:r>
              <a:rPr lang="en-US" b="1" u="sng" dirty="0"/>
              <a:t> et </a:t>
            </a:r>
            <a:r>
              <a:rPr lang="fr-BE" b="1" u="sng" dirty="0" smtClean="0"/>
              <a:t>discutée</a:t>
            </a:r>
            <a:endParaRPr lang="en-US" b="1" u="sng" dirty="0"/>
          </a:p>
        </p:txBody>
      </p:sp>
      <p:sp>
        <p:nvSpPr>
          <p:cNvPr id="3" name="Content Placeholder 2"/>
          <p:cNvSpPr>
            <a:spLocks noGrp="1"/>
          </p:cNvSpPr>
          <p:nvPr>
            <p:ph idx="1"/>
          </p:nvPr>
        </p:nvSpPr>
        <p:spPr>
          <a:xfrm>
            <a:off x="228600" y="2362200"/>
            <a:ext cx="8305800" cy="3429000"/>
          </a:xfrm>
        </p:spPr>
        <p:txBody>
          <a:bodyPr/>
          <a:lstStyle/>
          <a:p>
            <a:pPr lvl="0"/>
            <a:endParaRPr lang="en-US" dirty="0" smtClean="0"/>
          </a:p>
          <a:p>
            <a:pPr algn="ctr"/>
            <a:r>
              <a:rPr lang="fr-FR" dirty="0"/>
              <a:t>QUELS </a:t>
            </a:r>
            <a:r>
              <a:rPr lang="fr-FR" i="1" dirty="0"/>
              <a:t>signes montrent que vous êtes stressés ?</a:t>
            </a:r>
            <a:endParaRPr lang="en-US" b="1" i="1" dirty="0"/>
          </a:p>
        </p:txBody>
      </p:sp>
    </p:spTree>
    <p:extLst>
      <p:ext uri="{BB962C8B-B14F-4D97-AF65-F5344CB8AC3E}">
        <p14:creationId xmlns:p14="http://schemas.microsoft.com/office/powerpoint/2010/main" val="23551526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305800" cy="1219200"/>
          </a:xfrm>
        </p:spPr>
        <p:txBody>
          <a:bodyPr/>
          <a:lstStyle/>
          <a:p>
            <a:pPr algn="ctr"/>
            <a:r>
              <a:rPr lang="fr-FR" sz="2800" dirty="0"/>
              <a:t>QU'EST-CE </a:t>
            </a:r>
            <a:r>
              <a:rPr lang="fr-FR" sz="2800" i="1" dirty="0"/>
              <a:t>qui vous aide à vous relaxer lorsque vous êtes stressés ?</a:t>
            </a:r>
            <a:r>
              <a:rPr lang="en-US" sz="2800" b="1" i="1" dirty="0" smtClean="0">
                <a:latin typeface="+mn-lt"/>
                <a:cs typeface="MS PGothic" charset="0"/>
              </a:rPr>
              <a:t> </a:t>
            </a:r>
            <a:endParaRPr lang="en-US" sz="2800" b="1" i="1" dirty="0">
              <a:latin typeface="+mn-lt"/>
              <a:cs typeface="MS PGothic" charset="0"/>
            </a:endParaRPr>
          </a:p>
        </p:txBody>
      </p:sp>
      <p:sp>
        <p:nvSpPr>
          <p:cNvPr id="3" name="Title 1"/>
          <p:cNvSpPr txBox="1">
            <a:spLocks/>
          </p:cNvSpPr>
          <p:nvPr/>
        </p:nvSpPr>
        <p:spPr bwMode="auto">
          <a:xfrm>
            <a:off x="457200" y="5334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BE" b="1" u="sng" kern="0" dirty="0"/>
              <a:t>Pensée</a:t>
            </a:r>
            <a:r>
              <a:rPr lang="en-US" b="1" u="sng" kern="0" dirty="0"/>
              <a:t> et </a:t>
            </a:r>
            <a:r>
              <a:rPr lang="fr-BE" b="1" u="sng" kern="0" dirty="0" smtClean="0"/>
              <a:t>discutée</a:t>
            </a:r>
            <a:endParaRPr lang="en-US" b="1" u="sng" kern="0" dirty="0"/>
          </a:p>
        </p:txBody>
      </p:sp>
    </p:spTree>
    <p:extLst>
      <p:ext uri="{BB962C8B-B14F-4D97-AF65-F5344CB8AC3E}">
        <p14:creationId xmlns:p14="http://schemas.microsoft.com/office/powerpoint/2010/main" val="1481328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305800" cy="1219200"/>
          </a:xfrm>
        </p:spPr>
        <p:txBody>
          <a:bodyPr/>
          <a:lstStyle/>
          <a:p>
            <a:r>
              <a:rPr lang="en-US" b="1" u="sng" dirty="0" err="1" smtClean="0"/>
              <a:t>Quel</a:t>
            </a:r>
            <a:r>
              <a:rPr lang="en-US" b="1" u="sng" dirty="0" smtClean="0"/>
              <a:t> que </a:t>
            </a:r>
            <a:r>
              <a:rPr lang="en-US" b="1" u="sng" dirty="0" err="1" smtClean="0"/>
              <a:t>idees</a:t>
            </a:r>
            <a:endParaRPr lang="en-US" b="1" u="sng" dirty="0"/>
          </a:p>
        </p:txBody>
      </p:sp>
      <p:sp>
        <p:nvSpPr>
          <p:cNvPr id="3" name="Content Placeholder 2"/>
          <p:cNvSpPr>
            <a:spLocks noGrp="1"/>
          </p:cNvSpPr>
          <p:nvPr>
            <p:ph idx="1"/>
          </p:nvPr>
        </p:nvSpPr>
        <p:spPr>
          <a:xfrm>
            <a:off x="304800" y="1752600"/>
            <a:ext cx="8458200" cy="4419600"/>
          </a:xfrm>
        </p:spPr>
        <p:txBody>
          <a:bodyPr/>
          <a:lstStyle/>
          <a:p>
            <a:pPr marL="457200" indent="-457200">
              <a:buFont typeface="Arial" panose="020B0604020202020204" pitchFamily="34" charset="0"/>
              <a:buChar char="•"/>
            </a:pPr>
            <a:r>
              <a:rPr lang="fr-FR" dirty="0"/>
              <a:t>Se distancer de la situation ou de l'événement   </a:t>
            </a:r>
            <a:r>
              <a:rPr lang="fr-FR" dirty="0" smtClean="0"/>
              <a:t>stressant</a:t>
            </a:r>
            <a:endParaRPr lang="en-GB" dirty="0"/>
          </a:p>
          <a:p>
            <a:pPr marL="457200" indent="-457200">
              <a:buFont typeface="Arial" panose="020B0604020202020204" pitchFamily="34" charset="0"/>
              <a:buChar char="•"/>
            </a:pPr>
            <a:r>
              <a:rPr lang="en-US" dirty="0" err="1" smtClean="0"/>
              <a:t>Respirer</a:t>
            </a:r>
            <a:r>
              <a:rPr lang="en-US" dirty="0" smtClean="0"/>
              <a:t> </a:t>
            </a:r>
            <a:r>
              <a:rPr lang="en-US" dirty="0" err="1" smtClean="0"/>
              <a:t>profondément</a:t>
            </a:r>
            <a:endParaRPr lang="en-GB" dirty="0"/>
          </a:p>
          <a:p>
            <a:pPr marL="457200" indent="-457200">
              <a:buFont typeface="Arial" panose="020B0604020202020204" pitchFamily="34" charset="0"/>
              <a:buChar char="•"/>
            </a:pPr>
            <a:r>
              <a:rPr lang="en-US" dirty="0" smtClean="0"/>
              <a:t>Se </a:t>
            </a:r>
            <a:r>
              <a:rPr lang="en-US" dirty="0" err="1"/>
              <a:t>recentrer</a:t>
            </a:r>
            <a:r>
              <a:rPr lang="en-US" dirty="0"/>
              <a:t> sur </a:t>
            </a:r>
            <a:r>
              <a:rPr lang="en-US" dirty="0" err="1" smtClean="0"/>
              <a:t>soi-même</a:t>
            </a:r>
            <a:endParaRPr lang="en-GB" dirty="0"/>
          </a:p>
          <a:p>
            <a:pPr marL="457200" indent="-457200">
              <a:buFont typeface="Arial" panose="020B0604020202020204" pitchFamily="34" charset="0"/>
              <a:buChar char="•"/>
            </a:pPr>
            <a:r>
              <a:rPr lang="fr-FR" dirty="0" smtClean="0"/>
              <a:t>Compter </a:t>
            </a:r>
            <a:r>
              <a:rPr lang="fr-FR" dirty="0"/>
              <a:t>a l’envers de 20 à  </a:t>
            </a:r>
            <a:r>
              <a:rPr lang="fr-FR" dirty="0" smtClean="0"/>
              <a:t>0</a:t>
            </a:r>
            <a:endParaRPr lang="en-GB" dirty="0"/>
          </a:p>
          <a:p>
            <a:pPr marL="457200" indent="-457200">
              <a:buFont typeface="Arial" panose="020B0604020202020204" pitchFamily="34" charset="0"/>
              <a:buChar char="•"/>
            </a:pPr>
            <a:r>
              <a:rPr lang="fr-FR" dirty="0" smtClean="0"/>
              <a:t>Relaxation </a:t>
            </a:r>
            <a:r>
              <a:rPr lang="fr-FR" dirty="0"/>
              <a:t>musculaire : visualisez chaque partie de votre corps  </a:t>
            </a:r>
            <a:r>
              <a:rPr lang="fr-FR" dirty="0" smtClean="0"/>
              <a:t>qui se </a:t>
            </a:r>
            <a:r>
              <a:rPr lang="fr-FR" dirty="0"/>
              <a:t>relaxe, le pied droit, le pied gauche, la jambe droite, la </a:t>
            </a:r>
            <a:r>
              <a:rPr lang="fr-FR" dirty="0" smtClean="0"/>
              <a:t>jambe </a:t>
            </a:r>
            <a:r>
              <a:rPr lang="en-US" dirty="0" smtClean="0"/>
              <a:t>gauche</a:t>
            </a:r>
            <a:r>
              <a:rPr lang="en-US" dirty="0"/>
              <a:t>, </a:t>
            </a:r>
            <a:r>
              <a:rPr lang="en-US" dirty="0" err="1"/>
              <a:t>etc</a:t>
            </a:r>
            <a:endParaRPr lang="en-US" sz="4800" dirty="0"/>
          </a:p>
        </p:txBody>
      </p:sp>
    </p:spTree>
    <p:extLst>
      <p:ext uri="{BB962C8B-B14F-4D97-AF65-F5344CB8AC3E}">
        <p14:creationId xmlns:p14="http://schemas.microsoft.com/office/powerpoint/2010/main" val="3661164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txBox="1">
            <a:spLocks/>
          </p:cNvSpPr>
          <p:nvPr/>
        </p:nvSpPr>
        <p:spPr>
          <a:xfrm>
            <a:off x="457200" y="316974"/>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FR" b="1" u="sng" kern="0" dirty="0" smtClean="0"/>
              <a:t>Pratique et présentation: Sessions 1, 2 et 3 de compétences parentales</a:t>
            </a:r>
            <a:endParaRPr lang="en-US" b="1" u="sng" kern="0" dirty="0"/>
          </a:p>
        </p:txBody>
      </p:sp>
      <p:sp>
        <p:nvSpPr>
          <p:cNvPr id="3" name="Rectangle 2"/>
          <p:cNvSpPr/>
          <p:nvPr/>
        </p:nvSpPr>
        <p:spPr>
          <a:xfrm>
            <a:off x="457200" y="1828800"/>
            <a:ext cx="8001000" cy="4770537"/>
          </a:xfrm>
          <a:prstGeom prst="rect">
            <a:avLst/>
          </a:prstGeom>
        </p:spPr>
        <p:txBody>
          <a:bodyPr wrap="square">
            <a:spAutoFit/>
          </a:bodyPr>
          <a:lstStyle/>
          <a:p>
            <a:pPr marL="342900" indent="-342900">
              <a:buFont typeface="Arial" panose="020B0604020202020204" pitchFamily="34" charset="0"/>
              <a:buChar char="•"/>
            </a:pPr>
            <a:r>
              <a:rPr lang="fr-FR" sz="2800" dirty="0"/>
              <a:t>Chaque groupe aura 30 minutes pour présenter cette partie au reste du groupe (10 minutes par membre du groupe), suivies de 15 minutes </a:t>
            </a:r>
            <a:r>
              <a:rPr lang="fr-FR" sz="2800" dirty="0" smtClean="0"/>
              <a:t>de </a:t>
            </a:r>
            <a:r>
              <a:rPr lang="en-US" sz="2800" dirty="0" err="1" smtClean="0"/>
              <a:t>commentaires</a:t>
            </a:r>
            <a:r>
              <a:rPr lang="en-US" sz="2800" dirty="0" smtClean="0"/>
              <a:t> </a:t>
            </a:r>
            <a:r>
              <a:rPr lang="en-US" sz="2800" dirty="0"/>
              <a:t>et de </a:t>
            </a:r>
            <a:r>
              <a:rPr lang="en-US" sz="2800" dirty="0" smtClean="0"/>
              <a:t>discussion.</a:t>
            </a:r>
            <a:endParaRPr lang="en-GB" sz="2800" dirty="0"/>
          </a:p>
          <a:p>
            <a:pPr marL="342900" indent="-342900">
              <a:buFont typeface="Arial" panose="020B0604020202020204" pitchFamily="34" charset="0"/>
              <a:buChar char="•"/>
            </a:pPr>
            <a:r>
              <a:rPr lang="fr-FR" sz="2800" dirty="0" smtClean="0"/>
              <a:t>Vous </a:t>
            </a:r>
            <a:r>
              <a:rPr lang="fr-FR" sz="2800" dirty="0"/>
              <a:t>disposerez de 45 minutes pour vous </a:t>
            </a:r>
            <a:r>
              <a:rPr lang="fr-FR" sz="2800" dirty="0" smtClean="0"/>
              <a:t>préparer.</a:t>
            </a:r>
            <a:endParaRPr lang="en-GB" sz="2800" dirty="0"/>
          </a:p>
          <a:p>
            <a:pPr marL="342900" indent="-342900">
              <a:buFont typeface="Arial" panose="020B0604020202020204" pitchFamily="34" charset="0"/>
              <a:buChar char="•"/>
            </a:pPr>
            <a:r>
              <a:rPr lang="fr-FR" sz="2800" dirty="0" smtClean="0"/>
              <a:t>Cet </a:t>
            </a:r>
            <a:r>
              <a:rPr lang="fr-FR" sz="2800" dirty="0"/>
              <a:t>exercice vous aidera à mieux comprendre la théorie et </a:t>
            </a:r>
            <a:r>
              <a:rPr lang="fr-FR" sz="2800" dirty="0" smtClean="0"/>
              <a:t>les compétences</a:t>
            </a:r>
            <a:r>
              <a:rPr lang="fr-FR" sz="2800" dirty="0"/>
              <a:t>, ainsi qu'à savoir quelles sont les compétences </a:t>
            </a:r>
            <a:r>
              <a:rPr lang="fr-FR" sz="2800" dirty="0" smtClean="0"/>
              <a:t>requises pour </a:t>
            </a:r>
            <a:r>
              <a:rPr lang="fr-FR" sz="2800" dirty="0"/>
              <a:t>l'animation des formations.</a:t>
            </a:r>
            <a:endParaRPr lang="en-GB" sz="2800" dirty="0"/>
          </a:p>
          <a:p>
            <a:pPr marL="342900" indent="-342900">
              <a:buFont typeface="Arial" panose="020B0604020202020204" pitchFamily="34" charset="0"/>
              <a:buChar char="•"/>
            </a:pP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87215" y="856357"/>
            <a:ext cx="8551985" cy="6001643"/>
          </a:xfrm>
          <a:prstGeom prst="rect">
            <a:avLst/>
          </a:prstGeom>
          <a:noFill/>
        </p:spPr>
        <p:txBody>
          <a:bodyPr wrap="square" rtlCol="0">
            <a:spAutoFit/>
          </a:bodyPr>
          <a:lstStyle/>
          <a:p>
            <a:r>
              <a:rPr lang="fr-FR" dirty="0"/>
              <a:t>Programme de compétences parentales pour les parents d'adolescents</a:t>
            </a:r>
            <a:endParaRPr lang="en-US" b="1" dirty="0" smtClean="0"/>
          </a:p>
          <a:p>
            <a:r>
              <a:rPr lang="en-US" b="1" dirty="0" smtClean="0"/>
              <a:t>Group </a:t>
            </a:r>
            <a:r>
              <a:rPr lang="en-US" b="1" dirty="0" smtClean="0"/>
              <a:t>1: </a:t>
            </a:r>
            <a:r>
              <a:rPr lang="fr-FR" dirty="0" smtClean="0"/>
              <a:t>Session </a:t>
            </a:r>
            <a:r>
              <a:rPr lang="fr-FR" dirty="0"/>
              <a:t>1 : Introduction au programme de compétences   parentales</a:t>
            </a:r>
            <a:endParaRPr lang="en-GB" dirty="0"/>
          </a:p>
          <a:p>
            <a:pPr marL="800100" lvl="1" indent="-342900">
              <a:buFont typeface="Arial" panose="020B0604020202020204" pitchFamily="34" charset="0"/>
              <a:buChar char="•"/>
            </a:pPr>
            <a:r>
              <a:rPr lang="fr-FR" dirty="0"/>
              <a:t>Activité 5 : Quels sont les comportements parentaux positifs envers    </a:t>
            </a:r>
            <a:r>
              <a:rPr lang="fr-FR" dirty="0" smtClean="0"/>
              <a:t>les </a:t>
            </a:r>
            <a:r>
              <a:rPr lang="en-US" dirty="0" smtClean="0"/>
              <a:t>adolescents </a:t>
            </a:r>
            <a:r>
              <a:rPr lang="en-US" dirty="0"/>
              <a:t>?</a:t>
            </a:r>
            <a:endParaRPr lang="en-GB" dirty="0"/>
          </a:p>
          <a:p>
            <a:pPr marL="800100" lvl="1" indent="-342900">
              <a:buFont typeface="Arial" panose="020B0604020202020204" pitchFamily="34" charset="0"/>
              <a:buChar char="•"/>
            </a:pPr>
            <a:r>
              <a:rPr lang="fr-FR" dirty="0"/>
              <a:t>Activité 6 : Formation pratique : Écouter et soutenir</a:t>
            </a:r>
            <a:endParaRPr lang="en-US" dirty="0" smtClean="0"/>
          </a:p>
          <a:p>
            <a:endParaRPr lang="en-US" dirty="0"/>
          </a:p>
          <a:p>
            <a:r>
              <a:rPr lang="en-US" b="1" dirty="0" smtClean="0"/>
              <a:t>Group 2: </a:t>
            </a:r>
            <a:r>
              <a:rPr lang="fr-FR" dirty="0"/>
              <a:t>Session 2 : Comprendre le stress parental</a:t>
            </a:r>
            <a:endParaRPr lang="en-GB" dirty="0"/>
          </a:p>
          <a:p>
            <a:r>
              <a:rPr lang="fr-FR" dirty="0"/>
              <a:t>Activité 3 : L'impact  du stress parental sur les   enfants</a:t>
            </a:r>
            <a:endParaRPr lang="en-US" dirty="0" smtClean="0"/>
          </a:p>
          <a:p>
            <a:endParaRPr lang="en-US" dirty="0"/>
          </a:p>
          <a:p>
            <a:r>
              <a:rPr lang="en-US" b="1" dirty="0" smtClean="0"/>
              <a:t>Group </a:t>
            </a:r>
            <a:r>
              <a:rPr lang="en-US" b="1" dirty="0" smtClean="0"/>
              <a:t>3: </a:t>
            </a:r>
            <a:r>
              <a:rPr lang="fr-FR" dirty="0" smtClean="0"/>
              <a:t>Programme </a:t>
            </a:r>
            <a:r>
              <a:rPr lang="fr-FR" dirty="0"/>
              <a:t>de compétences parentales pour les parents d'enfants – Session 2 : Comprendre le stress parental</a:t>
            </a:r>
            <a:endParaRPr lang="en-GB" dirty="0"/>
          </a:p>
          <a:p>
            <a:r>
              <a:rPr lang="fr-FR" dirty="0"/>
              <a:t>Activité 4 : Techniques de relaxation pour gérer le stress (2 au choix)</a:t>
            </a:r>
            <a:endParaRPr lang="en-US" dirty="0"/>
          </a:p>
          <a:p>
            <a:endParaRPr lang="en-US" dirty="0"/>
          </a:p>
        </p:txBody>
      </p:sp>
      <p:sp>
        <p:nvSpPr>
          <p:cNvPr id="5" name="Title 1"/>
          <p:cNvSpPr txBox="1">
            <a:spLocks/>
          </p:cNvSpPr>
          <p:nvPr/>
        </p:nvSpPr>
        <p:spPr>
          <a:xfrm>
            <a:off x="287215" y="1524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FR" b="1" u="sng" kern="0" dirty="0"/>
              <a:t>Formation </a:t>
            </a:r>
            <a:r>
              <a:rPr lang="fr-FR" b="1" u="sng" kern="0" dirty="0"/>
              <a:t>pratique</a:t>
            </a:r>
            <a:r>
              <a:rPr lang="en-US" b="1" u="sng" kern="0" dirty="0" smtClean="0"/>
              <a:t>!</a:t>
            </a:r>
            <a:endParaRPr lang="en-US" b="1" u="sng" kern="0" dirty="0"/>
          </a:p>
        </p:txBody>
      </p:sp>
    </p:spTree>
    <p:extLst>
      <p:ext uri="{BB962C8B-B14F-4D97-AF65-F5344CB8AC3E}">
        <p14:creationId xmlns:p14="http://schemas.microsoft.com/office/powerpoint/2010/main" val="3693317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914400"/>
          </a:xfrm>
        </p:spPr>
        <p:txBody>
          <a:bodyPr/>
          <a:lstStyle/>
          <a:p>
            <a:r>
              <a:rPr lang="fr-FR" b="1" dirty="0" smtClean="0"/>
              <a:t>Débriefing</a:t>
            </a:r>
            <a:r>
              <a:rPr lang="en-US" b="1" u="sng" dirty="0" smtClean="0"/>
              <a:t> </a:t>
            </a:r>
            <a:endParaRPr lang="en-US" b="1" u="sng" dirty="0"/>
          </a:p>
        </p:txBody>
      </p:sp>
      <p:sp>
        <p:nvSpPr>
          <p:cNvPr id="4" name="Rectangle 3"/>
          <p:cNvSpPr/>
          <p:nvPr/>
        </p:nvSpPr>
        <p:spPr>
          <a:xfrm>
            <a:off x="381000" y="1371600"/>
            <a:ext cx="8299938" cy="4154984"/>
          </a:xfrm>
          <a:prstGeom prst="rect">
            <a:avLst/>
          </a:prstGeom>
        </p:spPr>
        <p:txBody>
          <a:bodyPr wrap="square">
            <a:spAutoFit/>
          </a:bodyPr>
          <a:lstStyle/>
          <a:p>
            <a:r>
              <a:rPr lang="fr-FR" b="1" dirty="0"/>
              <a:t>Étape 1 : </a:t>
            </a:r>
            <a:r>
              <a:rPr lang="fr-FR" b="1" dirty="0" smtClean="0"/>
              <a:t>Autoévaluation</a:t>
            </a:r>
            <a:endParaRPr lang="en-US" b="1" dirty="0" smtClean="0">
              <a:latin typeface="+mn-lt"/>
            </a:endParaRPr>
          </a:p>
          <a:p>
            <a:pPr marL="342900" indent="-342900">
              <a:buFont typeface="Arial" panose="020B0604020202020204" pitchFamily="34" charset="0"/>
              <a:buChar char="•"/>
            </a:pPr>
            <a:r>
              <a:rPr lang="fr-FR" dirty="0"/>
              <a:t>Qu'est-ce qui s'est bien passé ?</a:t>
            </a:r>
            <a:endParaRPr lang="en-GB" dirty="0"/>
          </a:p>
          <a:p>
            <a:pPr marL="342900" indent="-342900">
              <a:buFont typeface="Arial" panose="020B0604020202020204" pitchFamily="34" charset="0"/>
              <a:buChar char="•"/>
            </a:pPr>
            <a:r>
              <a:rPr lang="fr-FR" dirty="0"/>
              <a:t>Qu'auraient-ils pu faire différemment ?</a:t>
            </a:r>
            <a:endParaRPr lang="en-US" dirty="0" smtClean="0">
              <a:latin typeface="+mn-lt"/>
            </a:endParaRPr>
          </a:p>
          <a:p>
            <a:endParaRPr lang="en-US" dirty="0" smtClean="0">
              <a:latin typeface="AkzidenzGroteskBE-Light"/>
            </a:endParaRPr>
          </a:p>
          <a:p>
            <a:r>
              <a:rPr lang="fr-FR" b="1" dirty="0"/>
              <a:t>Étape 2 : Débriefing du groupe entier </a:t>
            </a:r>
            <a:endParaRPr lang="en-US" b="1" dirty="0" smtClean="0"/>
          </a:p>
          <a:p>
            <a:pPr marL="342900" indent="-342900">
              <a:buFont typeface="Arial" panose="020B0604020202020204" pitchFamily="34" charset="0"/>
              <a:buChar char="•"/>
            </a:pPr>
            <a:r>
              <a:rPr lang="fr-FR" dirty="0" smtClean="0"/>
              <a:t>Commentaires </a:t>
            </a:r>
            <a:r>
              <a:rPr lang="fr-FR" dirty="0"/>
              <a:t>positifs sur la présentation </a:t>
            </a:r>
            <a:endParaRPr lang="fr-FR" dirty="0" smtClean="0"/>
          </a:p>
          <a:p>
            <a:pPr marL="342900" indent="-342900">
              <a:buFont typeface="Arial" panose="020B0604020202020204" pitchFamily="34" charset="0"/>
              <a:buChar char="•"/>
            </a:pPr>
            <a:r>
              <a:rPr lang="fr-FR" dirty="0" smtClean="0"/>
              <a:t>Des </a:t>
            </a:r>
            <a:r>
              <a:rPr lang="fr-FR" dirty="0"/>
              <a:t>suggestions d'amélioration pour la  session </a:t>
            </a:r>
            <a:endParaRPr lang="en-US" dirty="0" smtClean="0"/>
          </a:p>
          <a:p>
            <a:endParaRPr lang="en-US" dirty="0"/>
          </a:p>
          <a:p>
            <a:r>
              <a:rPr lang="fr-FR" b="1" dirty="0"/>
              <a:t>Étape 3 : Retour du </a:t>
            </a:r>
            <a:r>
              <a:rPr lang="fr-FR" b="1" dirty="0" smtClean="0"/>
              <a:t>formateur</a:t>
            </a:r>
            <a:endParaRPr lang="en-US" b="1" dirty="0"/>
          </a:p>
          <a:p>
            <a:pPr marL="342900" indent="-342900">
              <a:buFont typeface="Arial" panose="020B0604020202020204" pitchFamily="34" charset="0"/>
              <a:buChar char="•"/>
            </a:pPr>
            <a:r>
              <a:rPr lang="fr-FR" dirty="0" smtClean="0"/>
              <a:t>Les </a:t>
            </a:r>
            <a:r>
              <a:rPr lang="fr-FR" dirty="0"/>
              <a:t>aspects positifs de la </a:t>
            </a:r>
            <a:r>
              <a:rPr lang="fr-FR" dirty="0" smtClean="0"/>
              <a:t>présentation</a:t>
            </a:r>
          </a:p>
          <a:p>
            <a:pPr marL="342900" indent="-342900">
              <a:buFont typeface="Arial" panose="020B0604020202020204" pitchFamily="34" charset="0"/>
              <a:buChar char="•"/>
            </a:pPr>
            <a:r>
              <a:rPr lang="fr-FR" dirty="0" smtClean="0"/>
              <a:t>Des </a:t>
            </a:r>
            <a:r>
              <a:rPr lang="fr-FR" dirty="0"/>
              <a:t>suggestions pour améliorer la session</a:t>
            </a:r>
            <a:r>
              <a:rPr lang="fr-FR" dirty="0"/>
              <a:t>, si </a:t>
            </a:r>
            <a:r>
              <a:rPr lang="fr-FR" dirty="0"/>
              <a:t>besoin est. </a:t>
            </a:r>
            <a:endParaRPr lang="en-US" dirty="0"/>
          </a:p>
        </p:txBody>
      </p:sp>
    </p:spTree>
    <p:extLst>
      <p:ext uri="{BB962C8B-B14F-4D97-AF65-F5344CB8AC3E}">
        <p14:creationId xmlns:p14="http://schemas.microsoft.com/office/powerpoint/2010/main" val="16765795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914400"/>
          </a:xfrm>
        </p:spPr>
        <p:txBody>
          <a:bodyPr/>
          <a:lstStyle/>
          <a:p>
            <a:pPr lvl="1"/>
            <a:r>
              <a:rPr lang="en-US" b="1" dirty="0" err="1"/>
              <a:t>Récapitulatif</a:t>
            </a:r>
            <a:r>
              <a:rPr lang="en-US" b="1" dirty="0"/>
              <a:t> du premier </a:t>
            </a:r>
            <a:r>
              <a:rPr lang="en-US" b="1" dirty="0" smtClean="0"/>
              <a:t>jour</a:t>
            </a:r>
            <a:endParaRPr lang="en-US" b="1" u="sng" dirty="0">
              <a:latin typeface="Arial" charset="0"/>
              <a:ea typeface="MS PGothic" charset="0"/>
            </a:endParaRPr>
          </a:p>
        </p:txBody>
      </p:sp>
      <p:sp>
        <p:nvSpPr>
          <p:cNvPr id="5" name="Content Placeholder 4"/>
          <p:cNvSpPr>
            <a:spLocks noGrp="1"/>
          </p:cNvSpPr>
          <p:nvPr>
            <p:ph idx="1"/>
          </p:nvPr>
        </p:nvSpPr>
        <p:spPr>
          <a:xfrm>
            <a:off x="457200" y="1676400"/>
            <a:ext cx="84582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panose="020B0604020202020204" pitchFamily="34" charset="0"/>
              <a:buChar char="•"/>
            </a:pPr>
            <a:r>
              <a:rPr lang="en-US" dirty="0" err="1"/>
              <a:t>Qu'avez-vous</a:t>
            </a:r>
            <a:r>
              <a:rPr lang="en-US" dirty="0"/>
              <a:t> </a:t>
            </a:r>
            <a:r>
              <a:rPr lang="en-US" dirty="0" err="1"/>
              <a:t>appris</a:t>
            </a:r>
            <a:r>
              <a:rPr lang="en-US" dirty="0"/>
              <a:t> </a:t>
            </a:r>
            <a:r>
              <a:rPr lang="en-US" dirty="0" err="1" smtClean="0"/>
              <a:t>aujourd'hui</a:t>
            </a:r>
            <a:r>
              <a:rPr lang="en-US" dirty="0" smtClean="0"/>
              <a:t>?</a:t>
            </a:r>
            <a:endParaRPr lang="en-GB" dirty="0"/>
          </a:p>
          <a:p>
            <a:pPr marL="457200" indent="-457200">
              <a:buFont typeface="Arial" panose="020B0604020202020204" pitchFamily="34" charset="0"/>
              <a:buChar char="•"/>
            </a:pPr>
            <a:r>
              <a:rPr lang="fr-FR" dirty="0" smtClean="0"/>
              <a:t>Qu'avez-vous </a:t>
            </a:r>
            <a:r>
              <a:rPr lang="fr-FR" dirty="0"/>
              <a:t>préféré au cours de cette séance </a:t>
            </a:r>
            <a:r>
              <a:rPr lang="fr-FR" dirty="0" smtClean="0"/>
              <a:t>?</a:t>
            </a:r>
            <a:endParaRPr lang="en-GB" dirty="0"/>
          </a:p>
          <a:p>
            <a:pPr marL="457200" indent="-457200">
              <a:buFont typeface="Arial" panose="020B0604020202020204" pitchFamily="34" charset="0"/>
              <a:buChar char="•"/>
            </a:pPr>
            <a:r>
              <a:rPr lang="fr-FR" dirty="0" smtClean="0"/>
              <a:t>Qu'avez-vous </a:t>
            </a:r>
            <a:r>
              <a:rPr lang="fr-FR" dirty="0"/>
              <a:t>le moins aimé ? </a:t>
            </a:r>
            <a:r>
              <a:rPr lang="en-US" dirty="0" err="1" smtClean="0"/>
              <a:t>Pourquoi</a:t>
            </a:r>
            <a:r>
              <a:rPr lang="en-US" dirty="0" smtClean="0"/>
              <a:t>?</a:t>
            </a:r>
            <a:endParaRPr lang="en-GB" dirty="0"/>
          </a:p>
          <a:p>
            <a:pPr marL="457200" indent="-457200">
              <a:buFont typeface="Arial" panose="020B0604020202020204" pitchFamily="34" charset="0"/>
              <a:buChar char="•"/>
            </a:pPr>
            <a:r>
              <a:rPr lang="fr-FR" dirty="0" smtClean="0"/>
              <a:t>De </a:t>
            </a:r>
            <a:r>
              <a:rPr lang="fr-FR" dirty="0"/>
              <a:t>quoi auriez-vous voulu que l'on parle et qui n'a pas été </a:t>
            </a:r>
            <a:r>
              <a:rPr lang="fr-FR" dirty="0" smtClean="0"/>
              <a:t>évoqué?</a:t>
            </a:r>
            <a:endParaRPr lang="en-GB" dirty="0"/>
          </a:p>
          <a:p>
            <a:pPr marL="457200" indent="-457200">
              <a:buFont typeface="Arial" panose="020B0604020202020204" pitchFamily="34" charset="0"/>
              <a:buChar char="•"/>
            </a:pPr>
            <a:r>
              <a:rPr lang="fr-FR" dirty="0" smtClean="0"/>
              <a:t>Avez-vous </a:t>
            </a:r>
            <a:r>
              <a:rPr lang="fr-FR" dirty="0"/>
              <a:t>des suggestions ou des commentaires ?</a:t>
            </a:r>
            <a:endParaRPr lang="en-US" sz="5400" kern="1200" dirty="0">
              <a:solidFill>
                <a:schemeClr val="tx1"/>
              </a:solidFill>
              <a:latin typeface="Arial" charset="0"/>
              <a:ea typeface="ヒラギノ角ゴ Pro W3" charset="0"/>
              <a:cs typeface="ヒラギノ角ゴ Pro W3" charset="0"/>
            </a:endParaRPr>
          </a:p>
          <a:p>
            <a:pP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305800" cy="990600"/>
          </a:xfrm>
        </p:spPr>
        <p:txBody>
          <a:bodyPr/>
          <a:lstStyle/>
          <a:p>
            <a:r>
              <a:rPr lang="fr-FR" dirty="0"/>
              <a:t>Co-création de règles</a:t>
            </a:r>
            <a:endParaRPr lang="en-US" b="1" u="sng" dirty="0"/>
          </a:p>
        </p:txBody>
      </p:sp>
      <p:sp>
        <p:nvSpPr>
          <p:cNvPr id="5" name="TextBox 4"/>
          <p:cNvSpPr txBox="1"/>
          <p:nvPr/>
        </p:nvSpPr>
        <p:spPr>
          <a:xfrm>
            <a:off x="722170" y="1931670"/>
            <a:ext cx="7806945" cy="1557349"/>
          </a:xfrm>
          <a:prstGeom prst="rect">
            <a:avLst/>
          </a:prstGeom>
          <a:noFill/>
        </p:spPr>
        <p:txBody>
          <a:bodyPr wrap="none" rtlCol="0">
            <a:spAutoFit/>
          </a:bodyPr>
          <a:lstStyle/>
          <a:p>
            <a:pPr marL="457200" indent="-457200">
              <a:spcBef>
                <a:spcPct val="20000"/>
              </a:spcBef>
              <a:buFont typeface="Arial" panose="020B0604020202020204" pitchFamily="34" charset="0"/>
              <a:buChar char="•"/>
            </a:pPr>
            <a:r>
              <a:rPr lang="fr-FR" sz="2800" dirty="0">
                <a:ea typeface="MS PGothic" charset="0"/>
                <a:cs typeface="MS PGothic" charset="0"/>
              </a:rPr>
              <a:t>N</a:t>
            </a:r>
            <a:r>
              <a:rPr lang="fr-FR" sz="2800" dirty="0" smtClean="0">
                <a:ea typeface="MS PGothic" charset="0"/>
                <a:cs typeface="MS PGothic" charset="0"/>
              </a:rPr>
              <a:t>ous </a:t>
            </a:r>
            <a:r>
              <a:rPr lang="fr-FR" sz="2800" dirty="0">
                <a:ea typeface="MS PGothic" charset="0"/>
                <a:cs typeface="MS PGothic" charset="0"/>
              </a:rPr>
              <a:t>aider à gérer nos actions </a:t>
            </a:r>
            <a:endParaRPr lang="fr-FR" sz="2800" dirty="0">
              <a:ea typeface="MS PGothic" charset="0"/>
              <a:cs typeface="MS PGothic" charset="0"/>
            </a:endParaRPr>
          </a:p>
          <a:p>
            <a:pPr marL="457200" indent="-457200">
              <a:spcBef>
                <a:spcPct val="20000"/>
              </a:spcBef>
              <a:buFont typeface="Arial" panose="020B0604020202020204" pitchFamily="34" charset="0"/>
              <a:buChar char="•"/>
            </a:pPr>
            <a:r>
              <a:rPr lang="fr-FR" sz="2800" dirty="0">
                <a:ea typeface="MS PGothic" charset="0"/>
                <a:cs typeface="MS PGothic" charset="0"/>
              </a:rPr>
              <a:t>Nous aider </a:t>
            </a:r>
            <a:r>
              <a:rPr lang="fr-FR" sz="2800" dirty="0">
                <a:ea typeface="MS PGothic" charset="0"/>
                <a:cs typeface="MS PGothic" charset="0"/>
              </a:rPr>
              <a:t>à gérer </a:t>
            </a:r>
            <a:r>
              <a:rPr lang="fr-FR" sz="2800" dirty="0">
                <a:ea typeface="MS PGothic" charset="0"/>
                <a:cs typeface="MS PGothic" charset="0"/>
              </a:rPr>
              <a:t>notre temps</a:t>
            </a:r>
          </a:p>
          <a:p>
            <a:pPr marL="457200" indent="-457200">
              <a:spcBef>
                <a:spcPct val="20000"/>
              </a:spcBef>
              <a:buFont typeface="Arial" panose="020B0604020202020204" pitchFamily="34" charset="0"/>
              <a:buChar char="•"/>
            </a:pPr>
            <a:r>
              <a:rPr lang="en-US" sz="2800" dirty="0" smtClean="0">
                <a:ea typeface="MS PGothic" charset="0"/>
                <a:cs typeface="MS PGothic" charset="0"/>
              </a:rPr>
              <a:t>N</a:t>
            </a:r>
            <a:r>
              <a:rPr lang="fr-FR" sz="2800" dirty="0" err="1" smtClean="0">
                <a:ea typeface="MS PGothic" charset="0"/>
                <a:cs typeface="MS PGothic" charset="0"/>
              </a:rPr>
              <a:t>ous</a:t>
            </a:r>
            <a:r>
              <a:rPr lang="fr-FR" sz="2800" dirty="0" smtClean="0">
                <a:ea typeface="MS PGothic" charset="0"/>
                <a:cs typeface="MS PGothic" charset="0"/>
              </a:rPr>
              <a:t> </a:t>
            </a:r>
            <a:r>
              <a:rPr lang="fr-FR" sz="2800" dirty="0">
                <a:ea typeface="MS PGothic" charset="0"/>
                <a:cs typeface="MS PGothic" charset="0"/>
              </a:rPr>
              <a:t>rappeler de nous respecter l'un </a:t>
            </a:r>
            <a:r>
              <a:rPr lang="fr-FR" sz="2800" dirty="0">
                <a:ea typeface="MS PGothic" charset="0"/>
                <a:cs typeface="MS PGothic" charset="0"/>
              </a:rPr>
              <a:t>l'autre</a:t>
            </a:r>
          </a:p>
        </p:txBody>
      </p:sp>
      <p:sp>
        <p:nvSpPr>
          <p:cNvPr id="6" name="TextBox 5"/>
          <p:cNvSpPr txBox="1"/>
          <p:nvPr/>
        </p:nvSpPr>
        <p:spPr>
          <a:xfrm>
            <a:off x="457200" y="4494650"/>
            <a:ext cx="8077200" cy="830997"/>
          </a:xfrm>
          <a:prstGeom prst="rect">
            <a:avLst/>
          </a:prstGeom>
          <a:noFill/>
        </p:spPr>
        <p:txBody>
          <a:bodyPr wrap="square" rtlCol="0">
            <a:spAutoFit/>
          </a:bodyPr>
          <a:lstStyle/>
          <a:p>
            <a:pPr algn="ctr"/>
            <a:r>
              <a:rPr lang="fr-FR" b="1" i="1" dirty="0"/>
              <a:t>Selon vous, quelles règles sont importantes pour suivre ces </a:t>
            </a:r>
            <a:r>
              <a:rPr lang="fr-FR" b="1" i="1" dirty="0" smtClean="0"/>
              <a:t>5 jours </a:t>
            </a:r>
            <a:r>
              <a:rPr lang="fr-FR" b="1" i="1" dirty="0"/>
              <a:t>?</a:t>
            </a:r>
            <a:endParaRPr lang="en-US" b="1" i="1" dirty="0"/>
          </a:p>
        </p:txBody>
      </p:sp>
    </p:spTree>
    <p:extLst>
      <p:ext uri="{BB962C8B-B14F-4D97-AF65-F5344CB8AC3E}">
        <p14:creationId xmlns:p14="http://schemas.microsoft.com/office/powerpoint/2010/main" val="26702214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305800" cy="1219200"/>
          </a:xfrm>
        </p:spPr>
        <p:txBody>
          <a:bodyPr/>
          <a:lstStyle/>
          <a:p>
            <a:r>
              <a:rPr lang="fr-FR" b="1" u="sng" dirty="0" smtClean="0"/>
              <a:t>Énergisant</a:t>
            </a:r>
            <a:r>
              <a:rPr lang="en-US" b="1" u="sng" dirty="0" smtClean="0"/>
              <a:t>: </a:t>
            </a:r>
            <a:r>
              <a:rPr lang="en-US" b="1" u="sng" dirty="0" err="1"/>
              <a:t>J</a:t>
            </a:r>
            <a:r>
              <a:rPr lang="en-US" b="1" u="sng" dirty="0" err="1"/>
              <a:t>ouer</a:t>
            </a:r>
            <a:r>
              <a:rPr lang="en-US" b="1" u="sng" dirty="0"/>
              <a:t> </a:t>
            </a:r>
            <a:r>
              <a:rPr lang="en-US" b="1" u="sng" dirty="0"/>
              <a:t>au « </a:t>
            </a:r>
            <a:r>
              <a:rPr lang="en-US" b="1" u="sng" dirty="0" smtClean="0"/>
              <a:t>Pictionary! </a:t>
            </a:r>
            <a:endParaRPr lang="en-US" b="1" u="sng" dirty="0"/>
          </a:p>
        </p:txBody>
      </p:sp>
      <p:sp>
        <p:nvSpPr>
          <p:cNvPr id="6" name="TextBox 5"/>
          <p:cNvSpPr txBox="1"/>
          <p:nvPr/>
        </p:nvSpPr>
        <p:spPr>
          <a:xfrm>
            <a:off x="609600" y="2209800"/>
            <a:ext cx="7848600" cy="4659737"/>
          </a:xfrm>
          <a:prstGeom prst="rect">
            <a:avLst/>
          </a:prstGeom>
          <a:noFill/>
        </p:spPr>
        <p:txBody>
          <a:bodyPr wrap="square" rtlCol="0">
            <a:spAutoFit/>
          </a:bodyPr>
          <a:lstStyle/>
          <a:p>
            <a:pPr marL="457200" indent="-457200">
              <a:spcBef>
                <a:spcPct val="20000"/>
              </a:spcBef>
              <a:buFont typeface="Arial" panose="020B0604020202020204" pitchFamily="34" charset="0"/>
              <a:buChar char="•"/>
            </a:pPr>
            <a:r>
              <a:rPr lang="fr-FR" sz="2800" dirty="0"/>
              <a:t>F</a:t>
            </a:r>
            <a:r>
              <a:rPr lang="fr-FR" sz="2800" dirty="0" smtClean="0"/>
              <a:t>ormer </a:t>
            </a:r>
            <a:r>
              <a:rPr lang="fr-FR" sz="2800" dirty="0"/>
              <a:t>des petits groupes de </a:t>
            </a:r>
            <a:r>
              <a:rPr lang="fr-FR" sz="2800" dirty="0" smtClean="0"/>
              <a:t>2 </a:t>
            </a:r>
            <a:r>
              <a:rPr lang="fr-FR" sz="2800" dirty="0"/>
              <a:t>ou </a:t>
            </a:r>
            <a:r>
              <a:rPr lang="fr-FR" sz="2800" dirty="0" smtClean="0"/>
              <a:t>3 </a:t>
            </a:r>
            <a:r>
              <a:rPr lang="fr-FR" sz="2800" dirty="0"/>
              <a:t>personnes. </a:t>
            </a:r>
            <a:endParaRPr lang="fr-FR" sz="2800" dirty="0"/>
          </a:p>
          <a:p>
            <a:pPr marL="457200" indent="-457200">
              <a:spcBef>
                <a:spcPct val="20000"/>
              </a:spcBef>
              <a:buFont typeface="Arial" panose="020B0604020202020204" pitchFamily="34" charset="0"/>
              <a:buChar char="•"/>
            </a:pPr>
            <a:r>
              <a:rPr lang="fr-FR" sz="2800" dirty="0" smtClean="0"/>
              <a:t>Choisissez </a:t>
            </a:r>
            <a:r>
              <a:rPr lang="fr-FR" sz="2800" dirty="0"/>
              <a:t>une personne qui dessinera un lieu, une chose ou un animal que je lui demanderai de </a:t>
            </a:r>
            <a:r>
              <a:rPr lang="fr-FR" sz="2800" dirty="0" smtClean="0"/>
              <a:t>dessiner.</a:t>
            </a:r>
            <a:endParaRPr lang="en-GB" sz="2800" dirty="0"/>
          </a:p>
          <a:p>
            <a:pPr marL="457200" indent="-457200">
              <a:spcBef>
                <a:spcPct val="20000"/>
              </a:spcBef>
              <a:buFont typeface="Arial" panose="020B0604020202020204" pitchFamily="34" charset="0"/>
              <a:buChar char="•"/>
            </a:pPr>
            <a:r>
              <a:rPr lang="fr-FR" sz="2800" dirty="0" smtClean="0"/>
              <a:t>Chaque </a:t>
            </a:r>
            <a:r>
              <a:rPr lang="fr-FR" sz="2800" dirty="0"/>
              <a:t>équipe devra dessiner la même chose, et l'équipe qui devinera en premier recevra un point </a:t>
            </a:r>
            <a:r>
              <a:rPr lang="fr-FR" sz="2800" dirty="0" smtClean="0"/>
              <a:t>!</a:t>
            </a:r>
          </a:p>
          <a:p>
            <a:pPr marL="457200" indent="-457200">
              <a:spcBef>
                <a:spcPct val="20000"/>
              </a:spcBef>
              <a:buFont typeface="Arial" panose="020B0604020202020204" pitchFamily="34" charset="0"/>
              <a:buChar char="•"/>
            </a:pPr>
            <a:r>
              <a:rPr lang="fr-FR" i="1" dirty="0" smtClean="0"/>
              <a:t>NB: C'est </a:t>
            </a:r>
            <a:r>
              <a:rPr lang="fr-FR" i="1" dirty="0"/>
              <a:t>un jeu auquel les parents peuvent jouer avec leurs enfants à la  maison.</a:t>
            </a:r>
            <a:endParaRPr lang="en-GB" i="1" dirty="0"/>
          </a:p>
        </p:txBody>
      </p:sp>
    </p:spTree>
    <p:extLst>
      <p:ext uri="{BB962C8B-B14F-4D97-AF65-F5344CB8AC3E}">
        <p14:creationId xmlns:p14="http://schemas.microsoft.com/office/powerpoint/2010/main" val="39179398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201613" y="1862138"/>
            <a:ext cx="8804275" cy="4995862"/>
          </a:xfrm>
        </p:spPr>
        <p:txBody>
          <a:bodyPr/>
          <a:lstStyle/>
          <a:p>
            <a:r>
              <a:rPr lang="en-US" sz="1600" dirty="0" smtClean="0">
                <a:latin typeface="Arial" charset="0"/>
                <a:ea typeface="MS PGothic" charset="0"/>
              </a:rPr>
              <a:t> PRINTED VERSION</a:t>
            </a:r>
            <a:endParaRPr lang="en-US" sz="1600" dirty="0">
              <a:latin typeface="Arial" charset="0"/>
              <a:ea typeface="MS PGothic" charset="0"/>
            </a:endParaRPr>
          </a:p>
        </p:txBody>
      </p:sp>
      <p:sp>
        <p:nvSpPr>
          <p:cNvPr id="6" name="Title 1"/>
          <p:cNvSpPr>
            <a:spLocks noGrp="1"/>
          </p:cNvSpPr>
          <p:nvPr>
            <p:ph type="title"/>
          </p:nvPr>
        </p:nvSpPr>
        <p:spPr>
          <a:xfrm>
            <a:off x="201613" y="283369"/>
            <a:ext cx="8305800" cy="1219200"/>
          </a:xfrm>
        </p:spPr>
        <p:txBody>
          <a:bodyPr/>
          <a:lstStyle/>
          <a:p>
            <a:r>
              <a:rPr lang="en-US" b="1" u="sng" dirty="0" smtClean="0"/>
              <a:t>Day 1 - Agenda</a:t>
            </a:r>
            <a:endParaRPr lang="en-US" b="1" u="sng"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fr-FR" b="1" u="sng" dirty="0">
                <a:latin typeface="Arial" charset="0"/>
                <a:ea typeface="MS PGothic" charset="0"/>
              </a:rPr>
              <a:t>L</a:t>
            </a:r>
            <a:r>
              <a:rPr lang="fr-FR" b="1" u="sng" dirty="0">
                <a:latin typeface="Arial" charset="0"/>
                <a:ea typeface="MS PGothic" charset="0"/>
              </a:rPr>
              <a:t>'objectif </a:t>
            </a:r>
            <a:r>
              <a:rPr lang="fr-FR" b="1" u="sng" dirty="0">
                <a:latin typeface="Arial" charset="0"/>
                <a:ea typeface="MS PGothic" charset="0"/>
              </a:rPr>
              <a:t>et le déroulement de cette </a:t>
            </a:r>
            <a:r>
              <a:rPr lang="fr-FR" b="1" u="sng" dirty="0" smtClean="0">
                <a:latin typeface="Arial" charset="0"/>
                <a:ea typeface="MS PGothic" charset="0"/>
              </a:rPr>
              <a:t>formation</a:t>
            </a:r>
            <a:r>
              <a:rPr lang="en-US" b="1" u="sng" dirty="0" smtClean="0">
                <a:latin typeface="Arial" charset="0"/>
                <a:ea typeface="MS PGothic" charset="0"/>
              </a:rPr>
              <a:t> </a:t>
            </a:r>
            <a:endParaRPr lang="en-US" b="1" u="sng" dirty="0">
              <a:latin typeface="Arial" charset="0"/>
              <a:ea typeface="MS PGothic" charset="0"/>
            </a:endParaRPr>
          </a:p>
        </p:txBody>
      </p:sp>
      <p:sp>
        <p:nvSpPr>
          <p:cNvPr id="18434" name="Content Placeholder 2"/>
          <p:cNvSpPr>
            <a:spLocks noGrp="1"/>
          </p:cNvSpPr>
          <p:nvPr>
            <p:ph idx="1"/>
          </p:nvPr>
        </p:nvSpPr>
        <p:spPr/>
        <p:txBody>
          <a:bodyPr/>
          <a:lstStyle/>
          <a:p>
            <a:pPr marL="514350" indent="-514350">
              <a:buFontTx/>
              <a:buAutoNum type="arabicPeriod"/>
            </a:pPr>
            <a:endParaRPr lang="en-US" sz="2400" dirty="0" smtClean="0">
              <a:latin typeface="Arial" charset="0"/>
              <a:ea typeface="MS PGothic" charset="0"/>
            </a:endParaRPr>
          </a:p>
          <a:p>
            <a:pPr marL="514350" indent="-514350">
              <a:buFontTx/>
              <a:buAutoNum type="arabicPeriod"/>
            </a:pPr>
            <a:r>
              <a:rPr lang="fr-FR" sz="2400" dirty="0"/>
              <a:t>Chaque matin pendant les 5 jours, vous apprendrez la théorie relative au développement de l'enfant et de l'adolescent et aux compétences </a:t>
            </a:r>
            <a:r>
              <a:rPr lang="fr-FR" sz="2400" dirty="0" smtClean="0"/>
              <a:t>parentales.</a:t>
            </a:r>
          </a:p>
          <a:p>
            <a:pPr marL="514350" indent="-514350">
              <a:buFontTx/>
              <a:buAutoNum type="arabicPeriod"/>
            </a:pPr>
            <a:endParaRPr lang="fr-FR" sz="2400" dirty="0">
              <a:latin typeface="Arial" charset="0"/>
              <a:ea typeface="MS PGothic" charset="0"/>
            </a:endParaRPr>
          </a:p>
          <a:p>
            <a:pPr marL="514350" indent="-514350">
              <a:buFontTx/>
              <a:buAutoNum type="arabicPeriod"/>
            </a:pPr>
            <a:r>
              <a:rPr lang="fr-FR" sz="2400" dirty="0"/>
              <a:t>Dans l'après-midi, vous appliquerez les concepts appris le matin au cours d'activités.</a:t>
            </a:r>
            <a:r>
              <a:rPr lang="en-US" sz="2400" dirty="0" smtClean="0">
                <a:latin typeface="Arial" charset="0"/>
                <a:ea typeface="MS PGothic" charset="0"/>
              </a:rPr>
              <a:t> </a:t>
            </a:r>
            <a:endParaRPr lang="en-US" sz="2400" dirty="0" smtClean="0">
              <a:latin typeface="Arial" charset="0"/>
              <a:ea typeface="MS PGothic" charset="0"/>
            </a:endParaRPr>
          </a:p>
          <a:p>
            <a:pPr marL="0" indent="0"/>
            <a:endParaRPr lang="en-US" sz="2400" dirty="0">
              <a:latin typeface="Arial" charset="0"/>
              <a:ea typeface="MS PGothic"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990600"/>
            <a:ext cx="8305800" cy="4572000"/>
          </a:xfrm>
        </p:spPr>
        <p:txBody>
          <a:bodyPr/>
          <a:lstStyle/>
          <a:p>
            <a:r>
              <a:rPr lang="en-US" dirty="0" smtClean="0"/>
              <a:t>.</a:t>
            </a:r>
            <a:endParaRPr lang="en-GB" dirty="0"/>
          </a:p>
        </p:txBody>
      </p:sp>
      <p:grpSp>
        <p:nvGrpSpPr>
          <p:cNvPr id="5" name="Group 4"/>
          <p:cNvGrpSpPr>
            <a:grpSpLocks/>
          </p:cNvGrpSpPr>
          <p:nvPr/>
        </p:nvGrpSpPr>
        <p:grpSpPr bwMode="auto">
          <a:xfrm>
            <a:off x="838200" y="838200"/>
            <a:ext cx="7010400" cy="4953000"/>
            <a:chOff x="3871" y="238"/>
            <a:chExt cx="7276" cy="4744"/>
          </a:xfrm>
        </p:grpSpPr>
        <p:sp>
          <p:nvSpPr>
            <p:cNvPr id="6" name="Freeform 5"/>
            <p:cNvSpPr>
              <a:spLocks/>
            </p:cNvSpPr>
            <p:nvPr/>
          </p:nvSpPr>
          <p:spPr bwMode="auto">
            <a:xfrm>
              <a:off x="5504" y="238"/>
              <a:ext cx="1663" cy="2278"/>
            </a:xfrm>
            <a:custGeom>
              <a:avLst/>
              <a:gdLst>
                <a:gd name="T0" fmla="+- 0 5504 5504"/>
                <a:gd name="T1" fmla="*/ T0 w 1663"/>
                <a:gd name="T2" fmla="+- 0 2516 238"/>
                <a:gd name="T3" fmla="*/ 2516 h 2278"/>
                <a:gd name="T4" fmla="+- 0 7166 5504"/>
                <a:gd name="T5" fmla="*/ T4 w 1663"/>
                <a:gd name="T6" fmla="+- 0 2516 238"/>
                <a:gd name="T7" fmla="*/ 2516 h 2278"/>
                <a:gd name="T8" fmla="+- 0 7166 5504"/>
                <a:gd name="T9" fmla="*/ T8 w 1663"/>
                <a:gd name="T10" fmla="+- 0 238 238"/>
                <a:gd name="T11" fmla="*/ 238 h 2278"/>
                <a:gd name="T12" fmla="+- 0 5504 5504"/>
                <a:gd name="T13" fmla="*/ T12 w 1663"/>
                <a:gd name="T14" fmla="+- 0 238 238"/>
                <a:gd name="T15" fmla="*/ 238 h 2278"/>
              </a:gdLst>
              <a:ahLst/>
              <a:cxnLst>
                <a:cxn ang="0">
                  <a:pos x="T1" y="T3"/>
                </a:cxn>
                <a:cxn ang="0">
                  <a:pos x="T5" y="T7"/>
                </a:cxn>
                <a:cxn ang="0">
                  <a:pos x="T9" y="T11"/>
                </a:cxn>
                <a:cxn ang="0">
                  <a:pos x="T13" y="T15"/>
                </a:cxn>
              </a:cxnLst>
              <a:rect l="0" t="0" r="r" b="b"/>
              <a:pathLst>
                <a:path w="1663" h="2278">
                  <a:moveTo>
                    <a:pt x="0" y="2278"/>
                  </a:moveTo>
                  <a:lnTo>
                    <a:pt x="1662" y="2278"/>
                  </a:lnTo>
                  <a:lnTo>
                    <a:pt x="1662" y="0"/>
                  </a:lnTo>
                  <a:lnTo>
                    <a:pt x="0" y="0"/>
                  </a:lnTo>
                </a:path>
              </a:pathLst>
            </a:custGeom>
            <a:noFill/>
            <a:ln w="37351">
              <a:solidFill>
                <a:srgbClr val="0079A4"/>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7" name="Freeform 6"/>
            <p:cNvSpPr>
              <a:spLocks/>
            </p:cNvSpPr>
            <p:nvPr/>
          </p:nvSpPr>
          <p:spPr bwMode="auto">
            <a:xfrm>
              <a:off x="3871" y="238"/>
              <a:ext cx="1663" cy="2278"/>
            </a:xfrm>
            <a:custGeom>
              <a:avLst/>
              <a:gdLst>
                <a:gd name="T0" fmla="+- 0 5534 3871"/>
                <a:gd name="T1" fmla="*/ T0 w 1663"/>
                <a:gd name="T2" fmla="+- 0 238 238"/>
                <a:gd name="T3" fmla="*/ 238 h 2278"/>
                <a:gd name="T4" fmla="+- 0 3871 3871"/>
                <a:gd name="T5" fmla="*/ T4 w 1663"/>
                <a:gd name="T6" fmla="+- 0 238 238"/>
                <a:gd name="T7" fmla="*/ 238 h 2278"/>
                <a:gd name="T8" fmla="+- 0 3871 3871"/>
                <a:gd name="T9" fmla="*/ T8 w 1663"/>
                <a:gd name="T10" fmla="+- 0 2516 238"/>
                <a:gd name="T11" fmla="*/ 2516 h 2278"/>
                <a:gd name="T12" fmla="+- 0 5534 3871"/>
                <a:gd name="T13" fmla="*/ T12 w 1663"/>
                <a:gd name="T14" fmla="+- 0 2516 238"/>
                <a:gd name="T15" fmla="*/ 2516 h 2278"/>
              </a:gdLst>
              <a:ahLst/>
              <a:cxnLst>
                <a:cxn ang="0">
                  <a:pos x="T1" y="T3"/>
                </a:cxn>
                <a:cxn ang="0">
                  <a:pos x="T5" y="T7"/>
                </a:cxn>
                <a:cxn ang="0">
                  <a:pos x="T9" y="T11"/>
                </a:cxn>
                <a:cxn ang="0">
                  <a:pos x="T13" y="T15"/>
                </a:cxn>
              </a:cxnLst>
              <a:rect l="0" t="0" r="r" b="b"/>
              <a:pathLst>
                <a:path w="1663" h="2278">
                  <a:moveTo>
                    <a:pt x="1663" y="0"/>
                  </a:moveTo>
                  <a:lnTo>
                    <a:pt x="0" y="0"/>
                  </a:lnTo>
                  <a:lnTo>
                    <a:pt x="0" y="2278"/>
                  </a:lnTo>
                  <a:lnTo>
                    <a:pt x="1663" y="2278"/>
                  </a:lnTo>
                </a:path>
              </a:pathLst>
            </a:custGeom>
            <a:noFill/>
            <a:ln w="37351">
              <a:solidFill>
                <a:srgbClr val="674A83"/>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8" name="Rectangle 7"/>
            <p:cNvSpPr>
              <a:spLocks noChangeArrowheads="1"/>
            </p:cNvSpPr>
            <p:nvPr/>
          </p:nvSpPr>
          <p:spPr bwMode="auto">
            <a:xfrm>
              <a:off x="7740" y="238"/>
              <a:ext cx="3406" cy="2278"/>
            </a:xfrm>
            <a:prstGeom prst="rect">
              <a:avLst/>
            </a:prstGeom>
            <a:noFill/>
            <a:ln w="37351">
              <a:solidFill>
                <a:srgbClr val="009594"/>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9" name="Rectangle 8"/>
            <p:cNvSpPr>
              <a:spLocks noChangeArrowheads="1"/>
            </p:cNvSpPr>
            <p:nvPr/>
          </p:nvSpPr>
          <p:spPr bwMode="auto">
            <a:xfrm>
              <a:off x="3879" y="2861"/>
              <a:ext cx="7268" cy="2121"/>
            </a:xfrm>
            <a:prstGeom prst="rect">
              <a:avLst/>
            </a:prstGeom>
            <a:noFill/>
            <a:ln w="37351">
              <a:solidFill>
                <a:srgbClr val="95266B"/>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10" name="Freeform 9"/>
            <p:cNvSpPr>
              <a:spLocks/>
            </p:cNvSpPr>
            <p:nvPr/>
          </p:nvSpPr>
          <p:spPr bwMode="auto">
            <a:xfrm>
              <a:off x="6218" y="1338"/>
              <a:ext cx="2584" cy="2584"/>
            </a:xfrm>
            <a:custGeom>
              <a:avLst/>
              <a:gdLst>
                <a:gd name="T0" fmla="+- 0 7434 6218"/>
                <a:gd name="T1" fmla="*/ T0 w 2584"/>
                <a:gd name="T2" fmla="+- 0 1340 1338"/>
                <a:gd name="T3" fmla="*/ 1340 h 2584"/>
                <a:gd name="T4" fmla="+- 0 7286 6218"/>
                <a:gd name="T5" fmla="*/ T4 w 2584"/>
                <a:gd name="T6" fmla="+- 0 1357 1338"/>
                <a:gd name="T7" fmla="*/ 1357 h 2584"/>
                <a:gd name="T8" fmla="+- 0 7143 6218"/>
                <a:gd name="T9" fmla="*/ T8 w 2584"/>
                <a:gd name="T10" fmla="+- 0 1391 1338"/>
                <a:gd name="T11" fmla="*/ 1391 h 2584"/>
                <a:gd name="T12" fmla="+- 0 7007 6218"/>
                <a:gd name="T13" fmla="*/ T12 w 2584"/>
                <a:gd name="T14" fmla="+- 0 1439 1338"/>
                <a:gd name="T15" fmla="*/ 1439 h 2584"/>
                <a:gd name="T16" fmla="+- 0 6879 6218"/>
                <a:gd name="T17" fmla="*/ T16 w 2584"/>
                <a:gd name="T18" fmla="+- 0 1502 1338"/>
                <a:gd name="T19" fmla="*/ 1502 h 2584"/>
                <a:gd name="T20" fmla="+- 0 6758 6218"/>
                <a:gd name="T21" fmla="*/ T20 w 2584"/>
                <a:gd name="T22" fmla="+- 0 1579 1338"/>
                <a:gd name="T23" fmla="*/ 1579 h 2584"/>
                <a:gd name="T24" fmla="+- 0 6648 6218"/>
                <a:gd name="T25" fmla="*/ T24 w 2584"/>
                <a:gd name="T26" fmla="+- 0 1667 1338"/>
                <a:gd name="T27" fmla="*/ 1667 h 2584"/>
                <a:gd name="T28" fmla="+- 0 6548 6218"/>
                <a:gd name="T29" fmla="*/ T28 w 2584"/>
                <a:gd name="T30" fmla="+- 0 1768 1338"/>
                <a:gd name="T31" fmla="*/ 1768 h 2584"/>
                <a:gd name="T32" fmla="+- 0 6459 6218"/>
                <a:gd name="T33" fmla="*/ T32 w 2584"/>
                <a:gd name="T34" fmla="+- 0 1878 1338"/>
                <a:gd name="T35" fmla="*/ 1878 h 2584"/>
                <a:gd name="T36" fmla="+- 0 6383 6218"/>
                <a:gd name="T37" fmla="*/ T36 w 2584"/>
                <a:gd name="T38" fmla="+- 0 1998 1338"/>
                <a:gd name="T39" fmla="*/ 1998 h 2584"/>
                <a:gd name="T40" fmla="+- 0 6320 6218"/>
                <a:gd name="T41" fmla="*/ T40 w 2584"/>
                <a:gd name="T42" fmla="+- 0 2127 1338"/>
                <a:gd name="T43" fmla="*/ 2127 h 2584"/>
                <a:gd name="T44" fmla="+- 0 6271 6218"/>
                <a:gd name="T45" fmla="*/ T44 w 2584"/>
                <a:gd name="T46" fmla="+- 0 2263 1338"/>
                <a:gd name="T47" fmla="*/ 2263 h 2584"/>
                <a:gd name="T48" fmla="+- 0 6237 6218"/>
                <a:gd name="T49" fmla="*/ T48 w 2584"/>
                <a:gd name="T50" fmla="+- 0 2406 1338"/>
                <a:gd name="T51" fmla="*/ 2406 h 2584"/>
                <a:gd name="T52" fmla="+- 0 6220 6218"/>
                <a:gd name="T53" fmla="*/ T52 w 2584"/>
                <a:gd name="T54" fmla="+- 0 2554 1338"/>
                <a:gd name="T55" fmla="*/ 2554 h 2584"/>
                <a:gd name="T56" fmla="+- 0 6220 6218"/>
                <a:gd name="T57" fmla="*/ T56 w 2584"/>
                <a:gd name="T58" fmla="+- 0 2706 1338"/>
                <a:gd name="T59" fmla="*/ 2706 h 2584"/>
                <a:gd name="T60" fmla="+- 0 6237 6218"/>
                <a:gd name="T61" fmla="*/ T60 w 2584"/>
                <a:gd name="T62" fmla="+- 0 2854 1338"/>
                <a:gd name="T63" fmla="*/ 2854 h 2584"/>
                <a:gd name="T64" fmla="+- 0 6271 6218"/>
                <a:gd name="T65" fmla="*/ T64 w 2584"/>
                <a:gd name="T66" fmla="+- 0 2997 1338"/>
                <a:gd name="T67" fmla="*/ 2997 h 2584"/>
                <a:gd name="T68" fmla="+- 0 6320 6218"/>
                <a:gd name="T69" fmla="*/ T68 w 2584"/>
                <a:gd name="T70" fmla="+- 0 3133 1338"/>
                <a:gd name="T71" fmla="*/ 3133 h 2584"/>
                <a:gd name="T72" fmla="+- 0 6383 6218"/>
                <a:gd name="T73" fmla="*/ T72 w 2584"/>
                <a:gd name="T74" fmla="+- 0 3261 1338"/>
                <a:gd name="T75" fmla="*/ 3261 h 2584"/>
                <a:gd name="T76" fmla="+- 0 6459 6218"/>
                <a:gd name="T77" fmla="*/ T76 w 2584"/>
                <a:gd name="T78" fmla="+- 0 3381 1338"/>
                <a:gd name="T79" fmla="*/ 3381 h 2584"/>
                <a:gd name="T80" fmla="+- 0 6548 6218"/>
                <a:gd name="T81" fmla="*/ T80 w 2584"/>
                <a:gd name="T82" fmla="+- 0 3492 1338"/>
                <a:gd name="T83" fmla="*/ 3492 h 2584"/>
                <a:gd name="T84" fmla="+- 0 6648 6218"/>
                <a:gd name="T85" fmla="*/ T84 w 2584"/>
                <a:gd name="T86" fmla="+- 0 3592 1338"/>
                <a:gd name="T87" fmla="*/ 3592 h 2584"/>
                <a:gd name="T88" fmla="+- 0 6758 6218"/>
                <a:gd name="T89" fmla="*/ T88 w 2584"/>
                <a:gd name="T90" fmla="+- 0 3681 1338"/>
                <a:gd name="T91" fmla="*/ 3681 h 2584"/>
                <a:gd name="T92" fmla="+- 0 6879 6218"/>
                <a:gd name="T93" fmla="*/ T92 w 2584"/>
                <a:gd name="T94" fmla="+- 0 3757 1338"/>
                <a:gd name="T95" fmla="*/ 3757 h 2584"/>
                <a:gd name="T96" fmla="+- 0 7007 6218"/>
                <a:gd name="T97" fmla="*/ T96 w 2584"/>
                <a:gd name="T98" fmla="+- 0 3820 1338"/>
                <a:gd name="T99" fmla="*/ 3820 h 2584"/>
                <a:gd name="T100" fmla="+- 0 7143 6218"/>
                <a:gd name="T101" fmla="*/ T100 w 2584"/>
                <a:gd name="T102" fmla="+- 0 3869 1338"/>
                <a:gd name="T103" fmla="*/ 3869 h 2584"/>
                <a:gd name="T104" fmla="+- 0 7286 6218"/>
                <a:gd name="T105" fmla="*/ T104 w 2584"/>
                <a:gd name="T106" fmla="+- 0 3902 1338"/>
                <a:gd name="T107" fmla="*/ 3902 h 2584"/>
                <a:gd name="T108" fmla="+- 0 7434 6218"/>
                <a:gd name="T109" fmla="*/ T108 w 2584"/>
                <a:gd name="T110" fmla="+- 0 3919 1338"/>
                <a:gd name="T111" fmla="*/ 3919 h 2584"/>
                <a:gd name="T112" fmla="+- 0 7586 6218"/>
                <a:gd name="T113" fmla="*/ T112 w 2584"/>
                <a:gd name="T114" fmla="+- 0 3919 1338"/>
                <a:gd name="T115" fmla="*/ 3919 h 2584"/>
                <a:gd name="T116" fmla="+- 0 7734 6218"/>
                <a:gd name="T117" fmla="*/ T116 w 2584"/>
                <a:gd name="T118" fmla="+- 0 3902 1338"/>
                <a:gd name="T119" fmla="*/ 3902 h 2584"/>
                <a:gd name="T120" fmla="+- 0 7877 6218"/>
                <a:gd name="T121" fmla="*/ T120 w 2584"/>
                <a:gd name="T122" fmla="+- 0 3869 1338"/>
                <a:gd name="T123" fmla="*/ 3869 h 2584"/>
                <a:gd name="T124" fmla="+- 0 8013 6218"/>
                <a:gd name="T125" fmla="*/ T124 w 2584"/>
                <a:gd name="T126" fmla="+- 0 3820 1338"/>
                <a:gd name="T127" fmla="*/ 3820 h 2584"/>
                <a:gd name="T128" fmla="+- 0 8141 6218"/>
                <a:gd name="T129" fmla="*/ T128 w 2584"/>
                <a:gd name="T130" fmla="+- 0 3757 1338"/>
                <a:gd name="T131" fmla="*/ 3757 h 2584"/>
                <a:gd name="T132" fmla="+- 0 8261 6218"/>
                <a:gd name="T133" fmla="*/ T132 w 2584"/>
                <a:gd name="T134" fmla="+- 0 3681 1338"/>
                <a:gd name="T135" fmla="*/ 3681 h 2584"/>
                <a:gd name="T136" fmla="+- 0 8372 6218"/>
                <a:gd name="T137" fmla="*/ T136 w 2584"/>
                <a:gd name="T138" fmla="+- 0 3592 1338"/>
                <a:gd name="T139" fmla="*/ 3592 h 2584"/>
                <a:gd name="T140" fmla="+- 0 8472 6218"/>
                <a:gd name="T141" fmla="*/ T140 w 2584"/>
                <a:gd name="T142" fmla="+- 0 3492 1338"/>
                <a:gd name="T143" fmla="*/ 3492 h 2584"/>
                <a:gd name="T144" fmla="+- 0 8561 6218"/>
                <a:gd name="T145" fmla="*/ T144 w 2584"/>
                <a:gd name="T146" fmla="+- 0 3381 1338"/>
                <a:gd name="T147" fmla="*/ 3381 h 2584"/>
                <a:gd name="T148" fmla="+- 0 8637 6218"/>
                <a:gd name="T149" fmla="*/ T148 w 2584"/>
                <a:gd name="T150" fmla="+- 0 3261 1338"/>
                <a:gd name="T151" fmla="*/ 3261 h 2584"/>
                <a:gd name="T152" fmla="+- 0 8700 6218"/>
                <a:gd name="T153" fmla="*/ T152 w 2584"/>
                <a:gd name="T154" fmla="+- 0 3133 1338"/>
                <a:gd name="T155" fmla="*/ 3133 h 2584"/>
                <a:gd name="T156" fmla="+- 0 8749 6218"/>
                <a:gd name="T157" fmla="*/ T156 w 2584"/>
                <a:gd name="T158" fmla="+- 0 2997 1338"/>
                <a:gd name="T159" fmla="*/ 2997 h 2584"/>
                <a:gd name="T160" fmla="+- 0 8783 6218"/>
                <a:gd name="T161" fmla="*/ T160 w 2584"/>
                <a:gd name="T162" fmla="+- 0 2854 1338"/>
                <a:gd name="T163" fmla="*/ 2854 h 2584"/>
                <a:gd name="T164" fmla="+- 0 8800 6218"/>
                <a:gd name="T165" fmla="*/ T164 w 2584"/>
                <a:gd name="T166" fmla="+- 0 2706 1338"/>
                <a:gd name="T167" fmla="*/ 2706 h 2584"/>
                <a:gd name="T168" fmla="+- 0 8800 6218"/>
                <a:gd name="T169" fmla="*/ T168 w 2584"/>
                <a:gd name="T170" fmla="+- 0 2554 1338"/>
                <a:gd name="T171" fmla="*/ 2554 h 2584"/>
                <a:gd name="T172" fmla="+- 0 8783 6218"/>
                <a:gd name="T173" fmla="*/ T172 w 2584"/>
                <a:gd name="T174" fmla="+- 0 2406 1338"/>
                <a:gd name="T175" fmla="*/ 2406 h 2584"/>
                <a:gd name="T176" fmla="+- 0 8749 6218"/>
                <a:gd name="T177" fmla="*/ T176 w 2584"/>
                <a:gd name="T178" fmla="+- 0 2263 1338"/>
                <a:gd name="T179" fmla="*/ 2263 h 2584"/>
                <a:gd name="T180" fmla="+- 0 8700 6218"/>
                <a:gd name="T181" fmla="*/ T180 w 2584"/>
                <a:gd name="T182" fmla="+- 0 2127 1338"/>
                <a:gd name="T183" fmla="*/ 2127 h 2584"/>
                <a:gd name="T184" fmla="+- 0 8637 6218"/>
                <a:gd name="T185" fmla="*/ T184 w 2584"/>
                <a:gd name="T186" fmla="+- 0 1998 1338"/>
                <a:gd name="T187" fmla="*/ 1998 h 2584"/>
                <a:gd name="T188" fmla="+- 0 8561 6218"/>
                <a:gd name="T189" fmla="*/ T188 w 2584"/>
                <a:gd name="T190" fmla="+- 0 1878 1338"/>
                <a:gd name="T191" fmla="*/ 1878 h 2584"/>
                <a:gd name="T192" fmla="+- 0 8472 6218"/>
                <a:gd name="T193" fmla="*/ T192 w 2584"/>
                <a:gd name="T194" fmla="+- 0 1768 1338"/>
                <a:gd name="T195" fmla="*/ 1768 h 2584"/>
                <a:gd name="T196" fmla="+- 0 8372 6218"/>
                <a:gd name="T197" fmla="*/ T196 w 2584"/>
                <a:gd name="T198" fmla="+- 0 1667 1338"/>
                <a:gd name="T199" fmla="*/ 1667 h 2584"/>
                <a:gd name="T200" fmla="+- 0 8261 6218"/>
                <a:gd name="T201" fmla="*/ T200 w 2584"/>
                <a:gd name="T202" fmla="+- 0 1579 1338"/>
                <a:gd name="T203" fmla="*/ 1579 h 2584"/>
                <a:gd name="T204" fmla="+- 0 8141 6218"/>
                <a:gd name="T205" fmla="*/ T204 w 2584"/>
                <a:gd name="T206" fmla="+- 0 1502 1338"/>
                <a:gd name="T207" fmla="*/ 1502 h 2584"/>
                <a:gd name="T208" fmla="+- 0 8013 6218"/>
                <a:gd name="T209" fmla="*/ T208 w 2584"/>
                <a:gd name="T210" fmla="+- 0 1439 1338"/>
                <a:gd name="T211" fmla="*/ 1439 h 2584"/>
                <a:gd name="T212" fmla="+- 0 7877 6218"/>
                <a:gd name="T213" fmla="*/ T212 w 2584"/>
                <a:gd name="T214" fmla="+- 0 1391 1338"/>
                <a:gd name="T215" fmla="*/ 1391 h 2584"/>
                <a:gd name="T216" fmla="+- 0 7734 6218"/>
                <a:gd name="T217" fmla="*/ T216 w 2584"/>
                <a:gd name="T218" fmla="+- 0 1357 1338"/>
                <a:gd name="T219" fmla="*/ 1357 h 2584"/>
                <a:gd name="T220" fmla="+- 0 7586 6218"/>
                <a:gd name="T221" fmla="*/ T220 w 2584"/>
                <a:gd name="T222" fmla="+- 0 1340 1338"/>
                <a:gd name="T223" fmla="*/ 1340 h 25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Lst>
              <a:rect l="0" t="0" r="r" b="b"/>
              <a:pathLst>
                <a:path w="2584" h="2584">
                  <a:moveTo>
                    <a:pt x="1292" y="0"/>
                  </a:moveTo>
                  <a:lnTo>
                    <a:pt x="1216" y="2"/>
                  </a:lnTo>
                  <a:lnTo>
                    <a:pt x="1141" y="8"/>
                  </a:lnTo>
                  <a:lnTo>
                    <a:pt x="1068" y="19"/>
                  </a:lnTo>
                  <a:lnTo>
                    <a:pt x="996" y="34"/>
                  </a:lnTo>
                  <a:lnTo>
                    <a:pt x="925" y="53"/>
                  </a:lnTo>
                  <a:lnTo>
                    <a:pt x="856" y="75"/>
                  </a:lnTo>
                  <a:lnTo>
                    <a:pt x="789" y="101"/>
                  </a:lnTo>
                  <a:lnTo>
                    <a:pt x="724" y="131"/>
                  </a:lnTo>
                  <a:lnTo>
                    <a:pt x="661" y="164"/>
                  </a:lnTo>
                  <a:lnTo>
                    <a:pt x="599" y="201"/>
                  </a:lnTo>
                  <a:lnTo>
                    <a:pt x="540" y="241"/>
                  </a:lnTo>
                  <a:lnTo>
                    <a:pt x="484" y="284"/>
                  </a:lnTo>
                  <a:lnTo>
                    <a:pt x="430" y="329"/>
                  </a:lnTo>
                  <a:lnTo>
                    <a:pt x="378" y="378"/>
                  </a:lnTo>
                  <a:lnTo>
                    <a:pt x="330" y="430"/>
                  </a:lnTo>
                  <a:lnTo>
                    <a:pt x="284" y="484"/>
                  </a:lnTo>
                  <a:lnTo>
                    <a:pt x="241" y="540"/>
                  </a:lnTo>
                  <a:lnTo>
                    <a:pt x="201" y="599"/>
                  </a:lnTo>
                  <a:lnTo>
                    <a:pt x="165" y="660"/>
                  </a:lnTo>
                  <a:lnTo>
                    <a:pt x="131" y="724"/>
                  </a:lnTo>
                  <a:lnTo>
                    <a:pt x="102" y="789"/>
                  </a:lnTo>
                  <a:lnTo>
                    <a:pt x="75" y="856"/>
                  </a:lnTo>
                  <a:lnTo>
                    <a:pt x="53" y="925"/>
                  </a:lnTo>
                  <a:lnTo>
                    <a:pt x="34" y="995"/>
                  </a:lnTo>
                  <a:lnTo>
                    <a:pt x="19" y="1068"/>
                  </a:lnTo>
                  <a:lnTo>
                    <a:pt x="9" y="1141"/>
                  </a:lnTo>
                  <a:lnTo>
                    <a:pt x="2" y="1216"/>
                  </a:lnTo>
                  <a:lnTo>
                    <a:pt x="0" y="1292"/>
                  </a:lnTo>
                  <a:lnTo>
                    <a:pt x="2" y="1368"/>
                  </a:lnTo>
                  <a:lnTo>
                    <a:pt x="9" y="1442"/>
                  </a:lnTo>
                  <a:lnTo>
                    <a:pt x="19" y="1516"/>
                  </a:lnTo>
                  <a:lnTo>
                    <a:pt x="34" y="1588"/>
                  </a:lnTo>
                  <a:lnTo>
                    <a:pt x="53" y="1659"/>
                  </a:lnTo>
                  <a:lnTo>
                    <a:pt x="75" y="1727"/>
                  </a:lnTo>
                  <a:lnTo>
                    <a:pt x="102" y="1795"/>
                  </a:lnTo>
                  <a:lnTo>
                    <a:pt x="131" y="1860"/>
                  </a:lnTo>
                  <a:lnTo>
                    <a:pt x="165" y="1923"/>
                  </a:lnTo>
                  <a:lnTo>
                    <a:pt x="201" y="1984"/>
                  </a:lnTo>
                  <a:lnTo>
                    <a:pt x="241" y="2043"/>
                  </a:lnTo>
                  <a:lnTo>
                    <a:pt x="284" y="2100"/>
                  </a:lnTo>
                  <a:lnTo>
                    <a:pt x="330" y="2154"/>
                  </a:lnTo>
                  <a:lnTo>
                    <a:pt x="378" y="2205"/>
                  </a:lnTo>
                  <a:lnTo>
                    <a:pt x="430" y="2254"/>
                  </a:lnTo>
                  <a:lnTo>
                    <a:pt x="484" y="2300"/>
                  </a:lnTo>
                  <a:lnTo>
                    <a:pt x="540" y="2343"/>
                  </a:lnTo>
                  <a:lnTo>
                    <a:pt x="599" y="2383"/>
                  </a:lnTo>
                  <a:lnTo>
                    <a:pt x="661" y="2419"/>
                  </a:lnTo>
                  <a:lnTo>
                    <a:pt x="724" y="2452"/>
                  </a:lnTo>
                  <a:lnTo>
                    <a:pt x="789" y="2482"/>
                  </a:lnTo>
                  <a:lnTo>
                    <a:pt x="856" y="2508"/>
                  </a:lnTo>
                  <a:lnTo>
                    <a:pt x="925" y="2531"/>
                  </a:lnTo>
                  <a:lnTo>
                    <a:pt x="996" y="2550"/>
                  </a:lnTo>
                  <a:lnTo>
                    <a:pt x="1068" y="2564"/>
                  </a:lnTo>
                  <a:lnTo>
                    <a:pt x="1141" y="2575"/>
                  </a:lnTo>
                  <a:lnTo>
                    <a:pt x="1216" y="2581"/>
                  </a:lnTo>
                  <a:lnTo>
                    <a:pt x="1292" y="2584"/>
                  </a:lnTo>
                  <a:lnTo>
                    <a:pt x="1368" y="2581"/>
                  </a:lnTo>
                  <a:lnTo>
                    <a:pt x="1443" y="2575"/>
                  </a:lnTo>
                  <a:lnTo>
                    <a:pt x="1516" y="2564"/>
                  </a:lnTo>
                  <a:lnTo>
                    <a:pt x="1588" y="2550"/>
                  </a:lnTo>
                  <a:lnTo>
                    <a:pt x="1659" y="2531"/>
                  </a:lnTo>
                  <a:lnTo>
                    <a:pt x="1728" y="2508"/>
                  </a:lnTo>
                  <a:lnTo>
                    <a:pt x="1795" y="2482"/>
                  </a:lnTo>
                  <a:lnTo>
                    <a:pt x="1860" y="2452"/>
                  </a:lnTo>
                  <a:lnTo>
                    <a:pt x="1923" y="2419"/>
                  </a:lnTo>
                  <a:lnTo>
                    <a:pt x="1985" y="2383"/>
                  </a:lnTo>
                  <a:lnTo>
                    <a:pt x="2043" y="2343"/>
                  </a:lnTo>
                  <a:lnTo>
                    <a:pt x="2100" y="2300"/>
                  </a:lnTo>
                  <a:lnTo>
                    <a:pt x="2154" y="2254"/>
                  </a:lnTo>
                  <a:lnTo>
                    <a:pt x="2206" y="2205"/>
                  </a:lnTo>
                  <a:lnTo>
                    <a:pt x="2254" y="2154"/>
                  </a:lnTo>
                  <a:lnTo>
                    <a:pt x="2300" y="2100"/>
                  </a:lnTo>
                  <a:lnTo>
                    <a:pt x="2343" y="2043"/>
                  </a:lnTo>
                  <a:lnTo>
                    <a:pt x="2383" y="1984"/>
                  </a:lnTo>
                  <a:lnTo>
                    <a:pt x="2419" y="1923"/>
                  </a:lnTo>
                  <a:lnTo>
                    <a:pt x="2453" y="1860"/>
                  </a:lnTo>
                  <a:lnTo>
                    <a:pt x="2482" y="1795"/>
                  </a:lnTo>
                  <a:lnTo>
                    <a:pt x="2509" y="1727"/>
                  </a:lnTo>
                  <a:lnTo>
                    <a:pt x="2531" y="1659"/>
                  </a:lnTo>
                  <a:lnTo>
                    <a:pt x="2550" y="1588"/>
                  </a:lnTo>
                  <a:lnTo>
                    <a:pt x="2565" y="1516"/>
                  </a:lnTo>
                  <a:lnTo>
                    <a:pt x="2575" y="1442"/>
                  </a:lnTo>
                  <a:lnTo>
                    <a:pt x="2582" y="1368"/>
                  </a:lnTo>
                  <a:lnTo>
                    <a:pt x="2584" y="1292"/>
                  </a:lnTo>
                  <a:lnTo>
                    <a:pt x="2582" y="1216"/>
                  </a:lnTo>
                  <a:lnTo>
                    <a:pt x="2575" y="1141"/>
                  </a:lnTo>
                  <a:lnTo>
                    <a:pt x="2565" y="1068"/>
                  </a:lnTo>
                  <a:lnTo>
                    <a:pt x="2550" y="995"/>
                  </a:lnTo>
                  <a:lnTo>
                    <a:pt x="2531" y="925"/>
                  </a:lnTo>
                  <a:lnTo>
                    <a:pt x="2509" y="856"/>
                  </a:lnTo>
                  <a:lnTo>
                    <a:pt x="2482" y="789"/>
                  </a:lnTo>
                  <a:lnTo>
                    <a:pt x="2453" y="724"/>
                  </a:lnTo>
                  <a:lnTo>
                    <a:pt x="2419" y="660"/>
                  </a:lnTo>
                  <a:lnTo>
                    <a:pt x="2383" y="599"/>
                  </a:lnTo>
                  <a:lnTo>
                    <a:pt x="2343" y="540"/>
                  </a:lnTo>
                  <a:lnTo>
                    <a:pt x="2300" y="484"/>
                  </a:lnTo>
                  <a:lnTo>
                    <a:pt x="2254" y="430"/>
                  </a:lnTo>
                  <a:lnTo>
                    <a:pt x="2206" y="378"/>
                  </a:lnTo>
                  <a:lnTo>
                    <a:pt x="2154" y="329"/>
                  </a:lnTo>
                  <a:lnTo>
                    <a:pt x="2100" y="284"/>
                  </a:lnTo>
                  <a:lnTo>
                    <a:pt x="2043" y="241"/>
                  </a:lnTo>
                  <a:lnTo>
                    <a:pt x="1985" y="201"/>
                  </a:lnTo>
                  <a:lnTo>
                    <a:pt x="1923" y="164"/>
                  </a:lnTo>
                  <a:lnTo>
                    <a:pt x="1860" y="131"/>
                  </a:lnTo>
                  <a:lnTo>
                    <a:pt x="1795" y="101"/>
                  </a:lnTo>
                  <a:lnTo>
                    <a:pt x="1728" y="75"/>
                  </a:lnTo>
                  <a:lnTo>
                    <a:pt x="1659" y="53"/>
                  </a:lnTo>
                  <a:lnTo>
                    <a:pt x="1588" y="34"/>
                  </a:lnTo>
                  <a:lnTo>
                    <a:pt x="1516" y="19"/>
                  </a:lnTo>
                  <a:lnTo>
                    <a:pt x="1443" y="8"/>
                  </a:lnTo>
                  <a:lnTo>
                    <a:pt x="1368" y="2"/>
                  </a:lnTo>
                  <a:lnTo>
                    <a:pt x="129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1" name="Freeform 10"/>
            <p:cNvSpPr>
              <a:spLocks/>
            </p:cNvSpPr>
            <p:nvPr/>
          </p:nvSpPr>
          <p:spPr bwMode="auto">
            <a:xfrm>
              <a:off x="6321" y="1441"/>
              <a:ext cx="2379" cy="2379"/>
            </a:xfrm>
            <a:custGeom>
              <a:avLst/>
              <a:gdLst>
                <a:gd name="T0" fmla="+- 0 7435 6321"/>
                <a:gd name="T1" fmla="*/ T0 w 2379"/>
                <a:gd name="T2" fmla="+- 0 1443 1441"/>
                <a:gd name="T3" fmla="*/ 1443 h 2379"/>
                <a:gd name="T4" fmla="+- 0 7288 6321"/>
                <a:gd name="T5" fmla="*/ T4 w 2379"/>
                <a:gd name="T6" fmla="+- 0 1461 1441"/>
                <a:gd name="T7" fmla="*/ 1461 h 2379"/>
                <a:gd name="T8" fmla="+- 0 7148 6321"/>
                <a:gd name="T9" fmla="*/ T8 w 2379"/>
                <a:gd name="T10" fmla="+- 0 1497 1441"/>
                <a:gd name="T11" fmla="*/ 1497 h 2379"/>
                <a:gd name="T12" fmla="+- 0 7015 6321"/>
                <a:gd name="T13" fmla="*/ T12 w 2379"/>
                <a:gd name="T14" fmla="+- 0 1548 1441"/>
                <a:gd name="T15" fmla="*/ 1548 h 2379"/>
                <a:gd name="T16" fmla="+- 0 6890 6321"/>
                <a:gd name="T17" fmla="*/ T16 w 2379"/>
                <a:gd name="T18" fmla="+- 0 1615 1441"/>
                <a:gd name="T19" fmla="*/ 1615 h 2379"/>
                <a:gd name="T20" fmla="+- 0 6774 6321"/>
                <a:gd name="T21" fmla="*/ T20 w 2379"/>
                <a:gd name="T22" fmla="+- 0 1696 1441"/>
                <a:gd name="T23" fmla="*/ 1696 h 2379"/>
                <a:gd name="T24" fmla="+- 0 6669 6321"/>
                <a:gd name="T25" fmla="*/ T24 w 2379"/>
                <a:gd name="T26" fmla="+- 0 1789 1441"/>
                <a:gd name="T27" fmla="*/ 1789 h 2379"/>
                <a:gd name="T28" fmla="+- 0 6576 6321"/>
                <a:gd name="T29" fmla="*/ T28 w 2379"/>
                <a:gd name="T30" fmla="+- 0 1894 1441"/>
                <a:gd name="T31" fmla="*/ 1894 h 2379"/>
                <a:gd name="T32" fmla="+- 0 6495 6321"/>
                <a:gd name="T33" fmla="*/ T32 w 2379"/>
                <a:gd name="T34" fmla="+- 0 2009 1441"/>
                <a:gd name="T35" fmla="*/ 2009 h 2379"/>
                <a:gd name="T36" fmla="+- 0 6429 6321"/>
                <a:gd name="T37" fmla="*/ T36 w 2379"/>
                <a:gd name="T38" fmla="+- 0 2134 1441"/>
                <a:gd name="T39" fmla="*/ 2134 h 2379"/>
                <a:gd name="T40" fmla="+- 0 6377 6321"/>
                <a:gd name="T41" fmla="*/ T40 w 2379"/>
                <a:gd name="T42" fmla="+- 0 2268 1441"/>
                <a:gd name="T43" fmla="*/ 2268 h 2379"/>
                <a:gd name="T44" fmla="+- 0 6342 6321"/>
                <a:gd name="T45" fmla="*/ T44 w 2379"/>
                <a:gd name="T46" fmla="+- 0 2408 1441"/>
                <a:gd name="T47" fmla="*/ 2408 h 2379"/>
                <a:gd name="T48" fmla="+- 0 6323 6321"/>
                <a:gd name="T49" fmla="*/ T48 w 2379"/>
                <a:gd name="T50" fmla="+- 0 2555 1441"/>
                <a:gd name="T51" fmla="*/ 2555 h 2379"/>
                <a:gd name="T52" fmla="+- 0 6323 6321"/>
                <a:gd name="T53" fmla="*/ T52 w 2379"/>
                <a:gd name="T54" fmla="+- 0 2705 1441"/>
                <a:gd name="T55" fmla="*/ 2705 h 2379"/>
                <a:gd name="T56" fmla="+- 0 6342 6321"/>
                <a:gd name="T57" fmla="*/ T56 w 2379"/>
                <a:gd name="T58" fmla="+- 0 2851 1441"/>
                <a:gd name="T59" fmla="*/ 2851 h 2379"/>
                <a:gd name="T60" fmla="+- 0 6377 6321"/>
                <a:gd name="T61" fmla="*/ T60 w 2379"/>
                <a:gd name="T62" fmla="+- 0 2992 1441"/>
                <a:gd name="T63" fmla="*/ 2992 h 2379"/>
                <a:gd name="T64" fmla="+- 0 6429 6321"/>
                <a:gd name="T65" fmla="*/ T64 w 2379"/>
                <a:gd name="T66" fmla="+- 0 3125 1441"/>
                <a:gd name="T67" fmla="*/ 3125 h 2379"/>
                <a:gd name="T68" fmla="+- 0 6495 6321"/>
                <a:gd name="T69" fmla="*/ T68 w 2379"/>
                <a:gd name="T70" fmla="+- 0 3250 1441"/>
                <a:gd name="T71" fmla="*/ 3250 h 2379"/>
                <a:gd name="T72" fmla="+- 0 6576 6321"/>
                <a:gd name="T73" fmla="*/ T72 w 2379"/>
                <a:gd name="T74" fmla="+- 0 3366 1441"/>
                <a:gd name="T75" fmla="*/ 3366 h 2379"/>
                <a:gd name="T76" fmla="+- 0 6669 6321"/>
                <a:gd name="T77" fmla="*/ T76 w 2379"/>
                <a:gd name="T78" fmla="+- 0 3471 1441"/>
                <a:gd name="T79" fmla="*/ 3471 h 2379"/>
                <a:gd name="T80" fmla="+- 0 6774 6321"/>
                <a:gd name="T81" fmla="*/ T80 w 2379"/>
                <a:gd name="T82" fmla="+- 0 3564 1441"/>
                <a:gd name="T83" fmla="*/ 3564 h 2379"/>
                <a:gd name="T84" fmla="+- 0 6890 6321"/>
                <a:gd name="T85" fmla="*/ T84 w 2379"/>
                <a:gd name="T86" fmla="+- 0 3644 1441"/>
                <a:gd name="T87" fmla="*/ 3644 h 2379"/>
                <a:gd name="T88" fmla="+- 0 7015 6321"/>
                <a:gd name="T89" fmla="*/ T88 w 2379"/>
                <a:gd name="T90" fmla="+- 0 3711 1441"/>
                <a:gd name="T91" fmla="*/ 3711 h 2379"/>
                <a:gd name="T92" fmla="+- 0 7148 6321"/>
                <a:gd name="T93" fmla="*/ T92 w 2379"/>
                <a:gd name="T94" fmla="+- 0 3763 1441"/>
                <a:gd name="T95" fmla="*/ 3763 h 2379"/>
                <a:gd name="T96" fmla="+- 0 7288 6321"/>
                <a:gd name="T97" fmla="*/ T96 w 2379"/>
                <a:gd name="T98" fmla="+- 0 3798 1441"/>
                <a:gd name="T99" fmla="*/ 3798 h 2379"/>
                <a:gd name="T100" fmla="+- 0 7435 6321"/>
                <a:gd name="T101" fmla="*/ T100 w 2379"/>
                <a:gd name="T102" fmla="+- 0 3816 1441"/>
                <a:gd name="T103" fmla="*/ 3816 h 2379"/>
                <a:gd name="T104" fmla="+- 0 7585 6321"/>
                <a:gd name="T105" fmla="*/ T104 w 2379"/>
                <a:gd name="T106" fmla="+- 0 3816 1441"/>
                <a:gd name="T107" fmla="*/ 3816 h 2379"/>
                <a:gd name="T108" fmla="+- 0 7732 6321"/>
                <a:gd name="T109" fmla="*/ T108 w 2379"/>
                <a:gd name="T110" fmla="+- 0 3798 1441"/>
                <a:gd name="T111" fmla="*/ 3798 h 2379"/>
                <a:gd name="T112" fmla="+- 0 7872 6321"/>
                <a:gd name="T113" fmla="*/ T112 w 2379"/>
                <a:gd name="T114" fmla="+- 0 3763 1441"/>
                <a:gd name="T115" fmla="*/ 3763 h 2379"/>
                <a:gd name="T116" fmla="+- 0 8005 6321"/>
                <a:gd name="T117" fmla="*/ T116 w 2379"/>
                <a:gd name="T118" fmla="+- 0 3711 1441"/>
                <a:gd name="T119" fmla="*/ 3711 h 2379"/>
                <a:gd name="T120" fmla="+- 0 8130 6321"/>
                <a:gd name="T121" fmla="*/ T120 w 2379"/>
                <a:gd name="T122" fmla="+- 0 3644 1441"/>
                <a:gd name="T123" fmla="*/ 3644 h 2379"/>
                <a:gd name="T124" fmla="+- 0 8246 6321"/>
                <a:gd name="T125" fmla="*/ T124 w 2379"/>
                <a:gd name="T126" fmla="+- 0 3564 1441"/>
                <a:gd name="T127" fmla="*/ 3564 h 2379"/>
                <a:gd name="T128" fmla="+- 0 8351 6321"/>
                <a:gd name="T129" fmla="*/ T128 w 2379"/>
                <a:gd name="T130" fmla="+- 0 3471 1441"/>
                <a:gd name="T131" fmla="*/ 3471 h 2379"/>
                <a:gd name="T132" fmla="+- 0 8444 6321"/>
                <a:gd name="T133" fmla="*/ T132 w 2379"/>
                <a:gd name="T134" fmla="+- 0 3366 1441"/>
                <a:gd name="T135" fmla="*/ 3366 h 2379"/>
                <a:gd name="T136" fmla="+- 0 8525 6321"/>
                <a:gd name="T137" fmla="*/ T136 w 2379"/>
                <a:gd name="T138" fmla="+- 0 3250 1441"/>
                <a:gd name="T139" fmla="*/ 3250 h 2379"/>
                <a:gd name="T140" fmla="+- 0 8591 6321"/>
                <a:gd name="T141" fmla="*/ T140 w 2379"/>
                <a:gd name="T142" fmla="+- 0 3125 1441"/>
                <a:gd name="T143" fmla="*/ 3125 h 2379"/>
                <a:gd name="T144" fmla="+- 0 8643 6321"/>
                <a:gd name="T145" fmla="*/ T144 w 2379"/>
                <a:gd name="T146" fmla="+- 0 2992 1441"/>
                <a:gd name="T147" fmla="*/ 2992 h 2379"/>
                <a:gd name="T148" fmla="+- 0 8678 6321"/>
                <a:gd name="T149" fmla="*/ T148 w 2379"/>
                <a:gd name="T150" fmla="+- 0 2851 1441"/>
                <a:gd name="T151" fmla="*/ 2851 h 2379"/>
                <a:gd name="T152" fmla="+- 0 8697 6321"/>
                <a:gd name="T153" fmla="*/ T152 w 2379"/>
                <a:gd name="T154" fmla="+- 0 2705 1441"/>
                <a:gd name="T155" fmla="*/ 2705 h 2379"/>
                <a:gd name="T156" fmla="+- 0 8697 6321"/>
                <a:gd name="T157" fmla="*/ T156 w 2379"/>
                <a:gd name="T158" fmla="+- 0 2555 1441"/>
                <a:gd name="T159" fmla="*/ 2555 h 2379"/>
                <a:gd name="T160" fmla="+- 0 8678 6321"/>
                <a:gd name="T161" fmla="*/ T160 w 2379"/>
                <a:gd name="T162" fmla="+- 0 2408 1441"/>
                <a:gd name="T163" fmla="*/ 2408 h 2379"/>
                <a:gd name="T164" fmla="+- 0 8643 6321"/>
                <a:gd name="T165" fmla="*/ T164 w 2379"/>
                <a:gd name="T166" fmla="+- 0 2268 1441"/>
                <a:gd name="T167" fmla="*/ 2268 h 2379"/>
                <a:gd name="T168" fmla="+- 0 8591 6321"/>
                <a:gd name="T169" fmla="*/ T168 w 2379"/>
                <a:gd name="T170" fmla="+- 0 2134 1441"/>
                <a:gd name="T171" fmla="*/ 2134 h 2379"/>
                <a:gd name="T172" fmla="+- 0 8525 6321"/>
                <a:gd name="T173" fmla="*/ T172 w 2379"/>
                <a:gd name="T174" fmla="+- 0 2009 1441"/>
                <a:gd name="T175" fmla="*/ 2009 h 2379"/>
                <a:gd name="T176" fmla="+- 0 8444 6321"/>
                <a:gd name="T177" fmla="*/ T176 w 2379"/>
                <a:gd name="T178" fmla="+- 0 1894 1441"/>
                <a:gd name="T179" fmla="*/ 1894 h 2379"/>
                <a:gd name="T180" fmla="+- 0 8351 6321"/>
                <a:gd name="T181" fmla="*/ T180 w 2379"/>
                <a:gd name="T182" fmla="+- 0 1789 1441"/>
                <a:gd name="T183" fmla="*/ 1789 h 2379"/>
                <a:gd name="T184" fmla="+- 0 8246 6321"/>
                <a:gd name="T185" fmla="*/ T184 w 2379"/>
                <a:gd name="T186" fmla="+- 0 1696 1441"/>
                <a:gd name="T187" fmla="*/ 1696 h 2379"/>
                <a:gd name="T188" fmla="+- 0 8130 6321"/>
                <a:gd name="T189" fmla="*/ T188 w 2379"/>
                <a:gd name="T190" fmla="+- 0 1615 1441"/>
                <a:gd name="T191" fmla="*/ 1615 h 2379"/>
                <a:gd name="T192" fmla="+- 0 8005 6321"/>
                <a:gd name="T193" fmla="*/ T192 w 2379"/>
                <a:gd name="T194" fmla="+- 0 1548 1441"/>
                <a:gd name="T195" fmla="*/ 1548 h 2379"/>
                <a:gd name="T196" fmla="+- 0 7872 6321"/>
                <a:gd name="T197" fmla="*/ T196 w 2379"/>
                <a:gd name="T198" fmla="+- 0 1497 1441"/>
                <a:gd name="T199" fmla="*/ 1497 h 2379"/>
                <a:gd name="T200" fmla="+- 0 7732 6321"/>
                <a:gd name="T201" fmla="*/ T200 w 2379"/>
                <a:gd name="T202" fmla="+- 0 1461 1441"/>
                <a:gd name="T203" fmla="*/ 1461 h 2379"/>
                <a:gd name="T204" fmla="+- 0 7585 6321"/>
                <a:gd name="T205" fmla="*/ T204 w 2379"/>
                <a:gd name="T206" fmla="+- 0 1443 1441"/>
                <a:gd name="T207" fmla="*/ 1443 h 23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Lst>
              <a:rect l="0" t="0" r="r" b="b"/>
              <a:pathLst>
                <a:path w="2379" h="2379">
                  <a:moveTo>
                    <a:pt x="1189" y="0"/>
                  </a:moveTo>
                  <a:lnTo>
                    <a:pt x="1114" y="2"/>
                  </a:lnTo>
                  <a:lnTo>
                    <a:pt x="1040" y="9"/>
                  </a:lnTo>
                  <a:lnTo>
                    <a:pt x="967" y="20"/>
                  </a:lnTo>
                  <a:lnTo>
                    <a:pt x="896" y="36"/>
                  </a:lnTo>
                  <a:lnTo>
                    <a:pt x="827" y="56"/>
                  </a:lnTo>
                  <a:lnTo>
                    <a:pt x="759" y="80"/>
                  </a:lnTo>
                  <a:lnTo>
                    <a:pt x="694" y="107"/>
                  </a:lnTo>
                  <a:lnTo>
                    <a:pt x="630" y="139"/>
                  </a:lnTo>
                  <a:lnTo>
                    <a:pt x="569" y="174"/>
                  </a:lnTo>
                  <a:lnTo>
                    <a:pt x="510" y="213"/>
                  </a:lnTo>
                  <a:lnTo>
                    <a:pt x="453" y="255"/>
                  </a:lnTo>
                  <a:lnTo>
                    <a:pt x="399" y="300"/>
                  </a:lnTo>
                  <a:lnTo>
                    <a:pt x="348" y="348"/>
                  </a:lnTo>
                  <a:lnTo>
                    <a:pt x="300" y="399"/>
                  </a:lnTo>
                  <a:lnTo>
                    <a:pt x="255" y="453"/>
                  </a:lnTo>
                  <a:lnTo>
                    <a:pt x="213" y="509"/>
                  </a:lnTo>
                  <a:lnTo>
                    <a:pt x="174" y="568"/>
                  </a:lnTo>
                  <a:lnTo>
                    <a:pt x="139" y="630"/>
                  </a:lnTo>
                  <a:lnTo>
                    <a:pt x="108" y="693"/>
                  </a:lnTo>
                  <a:lnTo>
                    <a:pt x="80" y="759"/>
                  </a:lnTo>
                  <a:lnTo>
                    <a:pt x="56" y="827"/>
                  </a:lnTo>
                  <a:lnTo>
                    <a:pt x="36" y="896"/>
                  </a:lnTo>
                  <a:lnTo>
                    <a:pt x="21" y="967"/>
                  </a:lnTo>
                  <a:lnTo>
                    <a:pt x="9" y="1040"/>
                  </a:lnTo>
                  <a:lnTo>
                    <a:pt x="2" y="1114"/>
                  </a:lnTo>
                  <a:lnTo>
                    <a:pt x="0" y="1189"/>
                  </a:lnTo>
                  <a:lnTo>
                    <a:pt x="2" y="1264"/>
                  </a:lnTo>
                  <a:lnTo>
                    <a:pt x="9" y="1338"/>
                  </a:lnTo>
                  <a:lnTo>
                    <a:pt x="21" y="1410"/>
                  </a:lnTo>
                  <a:lnTo>
                    <a:pt x="36" y="1482"/>
                  </a:lnTo>
                  <a:lnTo>
                    <a:pt x="56" y="1551"/>
                  </a:lnTo>
                  <a:lnTo>
                    <a:pt x="80" y="1618"/>
                  </a:lnTo>
                  <a:lnTo>
                    <a:pt x="108" y="1684"/>
                  </a:lnTo>
                  <a:lnTo>
                    <a:pt x="139" y="1748"/>
                  </a:lnTo>
                  <a:lnTo>
                    <a:pt x="174" y="1809"/>
                  </a:lnTo>
                  <a:lnTo>
                    <a:pt x="213" y="1868"/>
                  </a:lnTo>
                  <a:lnTo>
                    <a:pt x="255" y="1925"/>
                  </a:lnTo>
                  <a:lnTo>
                    <a:pt x="300" y="1978"/>
                  </a:lnTo>
                  <a:lnTo>
                    <a:pt x="348" y="2030"/>
                  </a:lnTo>
                  <a:lnTo>
                    <a:pt x="399" y="2078"/>
                  </a:lnTo>
                  <a:lnTo>
                    <a:pt x="453" y="2123"/>
                  </a:lnTo>
                  <a:lnTo>
                    <a:pt x="510" y="2165"/>
                  </a:lnTo>
                  <a:lnTo>
                    <a:pt x="569" y="2203"/>
                  </a:lnTo>
                  <a:lnTo>
                    <a:pt x="630" y="2238"/>
                  </a:lnTo>
                  <a:lnTo>
                    <a:pt x="694" y="2270"/>
                  </a:lnTo>
                  <a:lnTo>
                    <a:pt x="759" y="2298"/>
                  </a:lnTo>
                  <a:lnTo>
                    <a:pt x="827" y="2322"/>
                  </a:lnTo>
                  <a:lnTo>
                    <a:pt x="896" y="2341"/>
                  </a:lnTo>
                  <a:lnTo>
                    <a:pt x="967" y="2357"/>
                  </a:lnTo>
                  <a:lnTo>
                    <a:pt x="1040" y="2369"/>
                  </a:lnTo>
                  <a:lnTo>
                    <a:pt x="1114" y="2375"/>
                  </a:lnTo>
                  <a:lnTo>
                    <a:pt x="1189" y="2378"/>
                  </a:lnTo>
                  <a:lnTo>
                    <a:pt x="1264" y="2375"/>
                  </a:lnTo>
                  <a:lnTo>
                    <a:pt x="1338" y="2369"/>
                  </a:lnTo>
                  <a:lnTo>
                    <a:pt x="1411" y="2357"/>
                  </a:lnTo>
                  <a:lnTo>
                    <a:pt x="1482" y="2341"/>
                  </a:lnTo>
                  <a:lnTo>
                    <a:pt x="1551" y="2322"/>
                  </a:lnTo>
                  <a:lnTo>
                    <a:pt x="1619" y="2298"/>
                  </a:lnTo>
                  <a:lnTo>
                    <a:pt x="1684" y="2270"/>
                  </a:lnTo>
                  <a:lnTo>
                    <a:pt x="1748" y="2238"/>
                  </a:lnTo>
                  <a:lnTo>
                    <a:pt x="1809" y="2203"/>
                  </a:lnTo>
                  <a:lnTo>
                    <a:pt x="1868" y="2165"/>
                  </a:lnTo>
                  <a:lnTo>
                    <a:pt x="1925" y="2123"/>
                  </a:lnTo>
                  <a:lnTo>
                    <a:pt x="1979" y="2078"/>
                  </a:lnTo>
                  <a:lnTo>
                    <a:pt x="2030" y="2030"/>
                  </a:lnTo>
                  <a:lnTo>
                    <a:pt x="2078" y="1978"/>
                  </a:lnTo>
                  <a:lnTo>
                    <a:pt x="2123" y="1925"/>
                  </a:lnTo>
                  <a:lnTo>
                    <a:pt x="2165" y="1868"/>
                  </a:lnTo>
                  <a:lnTo>
                    <a:pt x="2204" y="1809"/>
                  </a:lnTo>
                  <a:lnTo>
                    <a:pt x="2239" y="1748"/>
                  </a:lnTo>
                  <a:lnTo>
                    <a:pt x="2270" y="1684"/>
                  </a:lnTo>
                  <a:lnTo>
                    <a:pt x="2298" y="1618"/>
                  </a:lnTo>
                  <a:lnTo>
                    <a:pt x="2322" y="1551"/>
                  </a:lnTo>
                  <a:lnTo>
                    <a:pt x="2342" y="1482"/>
                  </a:lnTo>
                  <a:lnTo>
                    <a:pt x="2357" y="1410"/>
                  </a:lnTo>
                  <a:lnTo>
                    <a:pt x="2369" y="1338"/>
                  </a:lnTo>
                  <a:lnTo>
                    <a:pt x="2376" y="1264"/>
                  </a:lnTo>
                  <a:lnTo>
                    <a:pt x="2378" y="1189"/>
                  </a:lnTo>
                  <a:lnTo>
                    <a:pt x="2376" y="1114"/>
                  </a:lnTo>
                  <a:lnTo>
                    <a:pt x="2369" y="1040"/>
                  </a:lnTo>
                  <a:lnTo>
                    <a:pt x="2357" y="967"/>
                  </a:lnTo>
                  <a:lnTo>
                    <a:pt x="2342" y="896"/>
                  </a:lnTo>
                  <a:lnTo>
                    <a:pt x="2322" y="827"/>
                  </a:lnTo>
                  <a:lnTo>
                    <a:pt x="2298" y="759"/>
                  </a:lnTo>
                  <a:lnTo>
                    <a:pt x="2270" y="693"/>
                  </a:lnTo>
                  <a:lnTo>
                    <a:pt x="2239" y="630"/>
                  </a:lnTo>
                  <a:lnTo>
                    <a:pt x="2204" y="568"/>
                  </a:lnTo>
                  <a:lnTo>
                    <a:pt x="2165" y="509"/>
                  </a:lnTo>
                  <a:lnTo>
                    <a:pt x="2123" y="453"/>
                  </a:lnTo>
                  <a:lnTo>
                    <a:pt x="2078" y="399"/>
                  </a:lnTo>
                  <a:lnTo>
                    <a:pt x="2030" y="348"/>
                  </a:lnTo>
                  <a:lnTo>
                    <a:pt x="1979" y="300"/>
                  </a:lnTo>
                  <a:lnTo>
                    <a:pt x="1925" y="255"/>
                  </a:lnTo>
                  <a:lnTo>
                    <a:pt x="1868" y="213"/>
                  </a:lnTo>
                  <a:lnTo>
                    <a:pt x="1809" y="174"/>
                  </a:lnTo>
                  <a:lnTo>
                    <a:pt x="1748" y="139"/>
                  </a:lnTo>
                  <a:lnTo>
                    <a:pt x="1684" y="107"/>
                  </a:lnTo>
                  <a:lnTo>
                    <a:pt x="1619" y="80"/>
                  </a:lnTo>
                  <a:lnTo>
                    <a:pt x="1551" y="56"/>
                  </a:lnTo>
                  <a:lnTo>
                    <a:pt x="1482" y="36"/>
                  </a:lnTo>
                  <a:lnTo>
                    <a:pt x="1411" y="20"/>
                  </a:lnTo>
                  <a:lnTo>
                    <a:pt x="1338" y="9"/>
                  </a:lnTo>
                  <a:lnTo>
                    <a:pt x="1264" y="2"/>
                  </a:lnTo>
                  <a:lnTo>
                    <a:pt x="118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2" name="Freeform 11"/>
            <p:cNvSpPr>
              <a:spLocks/>
            </p:cNvSpPr>
            <p:nvPr/>
          </p:nvSpPr>
          <p:spPr bwMode="auto">
            <a:xfrm>
              <a:off x="6321" y="1441"/>
              <a:ext cx="2379" cy="2379"/>
            </a:xfrm>
            <a:custGeom>
              <a:avLst/>
              <a:gdLst>
                <a:gd name="T0" fmla="+- 0 8697 6321"/>
                <a:gd name="T1" fmla="*/ T0 w 2379"/>
                <a:gd name="T2" fmla="+- 0 2705 1441"/>
                <a:gd name="T3" fmla="*/ 2705 h 2379"/>
                <a:gd name="T4" fmla="+- 0 8678 6321"/>
                <a:gd name="T5" fmla="*/ T4 w 2379"/>
                <a:gd name="T6" fmla="+- 0 2851 1441"/>
                <a:gd name="T7" fmla="*/ 2851 h 2379"/>
                <a:gd name="T8" fmla="+- 0 8643 6321"/>
                <a:gd name="T9" fmla="*/ T8 w 2379"/>
                <a:gd name="T10" fmla="+- 0 2992 1441"/>
                <a:gd name="T11" fmla="*/ 2992 h 2379"/>
                <a:gd name="T12" fmla="+- 0 8591 6321"/>
                <a:gd name="T13" fmla="*/ T12 w 2379"/>
                <a:gd name="T14" fmla="+- 0 3125 1441"/>
                <a:gd name="T15" fmla="*/ 3125 h 2379"/>
                <a:gd name="T16" fmla="+- 0 8525 6321"/>
                <a:gd name="T17" fmla="*/ T16 w 2379"/>
                <a:gd name="T18" fmla="+- 0 3250 1441"/>
                <a:gd name="T19" fmla="*/ 3250 h 2379"/>
                <a:gd name="T20" fmla="+- 0 8444 6321"/>
                <a:gd name="T21" fmla="*/ T20 w 2379"/>
                <a:gd name="T22" fmla="+- 0 3366 1441"/>
                <a:gd name="T23" fmla="*/ 3366 h 2379"/>
                <a:gd name="T24" fmla="+- 0 8351 6321"/>
                <a:gd name="T25" fmla="*/ T24 w 2379"/>
                <a:gd name="T26" fmla="+- 0 3471 1441"/>
                <a:gd name="T27" fmla="*/ 3471 h 2379"/>
                <a:gd name="T28" fmla="+- 0 8246 6321"/>
                <a:gd name="T29" fmla="*/ T28 w 2379"/>
                <a:gd name="T30" fmla="+- 0 3564 1441"/>
                <a:gd name="T31" fmla="*/ 3564 h 2379"/>
                <a:gd name="T32" fmla="+- 0 8130 6321"/>
                <a:gd name="T33" fmla="*/ T32 w 2379"/>
                <a:gd name="T34" fmla="+- 0 3644 1441"/>
                <a:gd name="T35" fmla="*/ 3644 h 2379"/>
                <a:gd name="T36" fmla="+- 0 8005 6321"/>
                <a:gd name="T37" fmla="*/ T36 w 2379"/>
                <a:gd name="T38" fmla="+- 0 3711 1441"/>
                <a:gd name="T39" fmla="*/ 3711 h 2379"/>
                <a:gd name="T40" fmla="+- 0 7872 6321"/>
                <a:gd name="T41" fmla="*/ T40 w 2379"/>
                <a:gd name="T42" fmla="+- 0 3763 1441"/>
                <a:gd name="T43" fmla="*/ 3763 h 2379"/>
                <a:gd name="T44" fmla="+- 0 7732 6321"/>
                <a:gd name="T45" fmla="*/ T44 w 2379"/>
                <a:gd name="T46" fmla="+- 0 3798 1441"/>
                <a:gd name="T47" fmla="*/ 3798 h 2379"/>
                <a:gd name="T48" fmla="+- 0 7585 6321"/>
                <a:gd name="T49" fmla="*/ T48 w 2379"/>
                <a:gd name="T50" fmla="+- 0 3816 1441"/>
                <a:gd name="T51" fmla="*/ 3816 h 2379"/>
                <a:gd name="T52" fmla="+- 0 7435 6321"/>
                <a:gd name="T53" fmla="*/ T52 w 2379"/>
                <a:gd name="T54" fmla="+- 0 3816 1441"/>
                <a:gd name="T55" fmla="*/ 3816 h 2379"/>
                <a:gd name="T56" fmla="+- 0 7288 6321"/>
                <a:gd name="T57" fmla="*/ T56 w 2379"/>
                <a:gd name="T58" fmla="+- 0 3798 1441"/>
                <a:gd name="T59" fmla="*/ 3798 h 2379"/>
                <a:gd name="T60" fmla="+- 0 7148 6321"/>
                <a:gd name="T61" fmla="*/ T60 w 2379"/>
                <a:gd name="T62" fmla="+- 0 3763 1441"/>
                <a:gd name="T63" fmla="*/ 3763 h 2379"/>
                <a:gd name="T64" fmla="+- 0 7015 6321"/>
                <a:gd name="T65" fmla="*/ T64 w 2379"/>
                <a:gd name="T66" fmla="+- 0 3711 1441"/>
                <a:gd name="T67" fmla="*/ 3711 h 2379"/>
                <a:gd name="T68" fmla="+- 0 6890 6321"/>
                <a:gd name="T69" fmla="*/ T68 w 2379"/>
                <a:gd name="T70" fmla="+- 0 3644 1441"/>
                <a:gd name="T71" fmla="*/ 3644 h 2379"/>
                <a:gd name="T72" fmla="+- 0 6774 6321"/>
                <a:gd name="T73" fmla="*/ T72 w 2379"/>
                <a:gd name="T74" fmla="+- 0 3564 1441"/>
                <a:gd name="T75" fmla="*/ 3564 h 2379"/>
                <a:gd name="T76" fmla="+- 0 6669 6321"/>
                <a:gd name="T77" fmla="*/ T76 w 2379"/>
                <a:gd name="T78" fmla="+- 0 3471 1441"/>
                <a:gd name="T79" fmla="*/ 3471 h 2379"/>
                <a:gd name="T80" fmla="+- 0 6576 6321"/>
                <a:gd name="T81" fmla="*/ T80 w 2379"/>
                <a:gd name="T82" fmla="+- 0 3366 1441"/>
                <a:gd name="T83" fmla="*/ 3366 h 2379"/>
                <a:gd name="T84" fmla="+- 0 6495 6321"/>
                <a:gd name="T85" fmla="*/ T84 w 2379"/>
                <a:gd name="T86" fmla="+- 0 3250 1441"/>
                <a:gd name="T87" fmla="*/ 3250 h 2379"/>
                <a:gd name="T88" fmla="+- 0 6429 6321"/>
                <a:gd name="T89" fmla="*/ T88 w 2379"/>
                <a:gd name="T90" fmla="+- 0 3125 1441"/>
                <a:gd name="T91" fmla="*/ 3125 h 2379"/>
                <a:gd name="T92" fmla="+- 0 6377 6321"/>
                <a:gd name="T93" fmla="*/ T92 w 2379"/>
                <a:gd name="T94" fmla="+- 0 2992 1441"/>
                <a:gd name="T95" fmla="*/ 2992 h 2379"/>
                <a:gd name="T96" fmla="+- 0 6342 6321"/>
                <a:gd name="T97" fmla="*/ T96 w 2379"/>
                <a:gd name="T98" fmla="+- 0 2851 1441"/>
                <a:gd name="T99" fmla="*/ 2851 h 2379"/>
                <a:gd name="T100" fmla="+- 0 6323 6321"/>
                <a:gd name="T101" fmla="*/ T100 w 2379"/>
                <a:gd name="T102" fmla="+- 0 2705 1441"/>
                <a:gd name="T103" fmla="*/ 2705 h 2379"/>
                <a:gd name="T104" fmla="+- 0 6323 6321"/>
                <a:gd name="T105" fmla="*/ T104 w 2379"/>
                <a:gd name="T106" fmla="+- 0 2555 1441"/>
                <a:gd name="T107" fmla="*/ 2555 h 2379"/>
                <a:gd name="T108" fmla="+- 0 6342 6321"/>
                <a:gd name="T109" fmla="*/ T108 w 2379"/>
                <a:gd name="T110" fmla="+- 0 2408 1441"/>
                <a:gd name="T111" fmla="*/ 2408 h 2379"/>
                <a:gd name="T112" fmla="+- 0 6377 6321"/>
                <a:gd name="T113" fmla="*/ T112 w 2379"/>
                <a:gd name="T114" fmla="+- 0 2268 1441"/>
                <a:gd name="T115" fmla="*/ 2268 h 2379"/>
                <a:gd name="T116" fmla="+- 0 6429 6321"/>
                <a:gd name="T117" fmla="*/ T116 w 2379"/>
                <a:gd name="T118" fmla="+- 0 2134 1441"/>
                <a:gd name="T119" fmla="*/ 2134 h 2379"/>
                <a:gd name="T120" fmla="+- 0 6495 6321"/>
                <a:gd name="T121" fmla="*/ T120 w 2379"/>
                <a:gd name="T122" fmla="+- 0 2009 1441"/>
                <a:gd name="T123" fmla="*/ 2009 h 2379"/>
                <a:gd name="T124" fmla="+- 0 6576 6321"/>
                <a:gd name="T125" fmla="*/ T124 w 2379"/>
                <a:gd name="T126" fmla="+- 0 1894 1441"/>
                <a:gd name="T127" fmla="*/ 1894 h 2379"/>
                <a:gd name="T128" fmla="+- 0 6669 6321"/>
                <a:gd name="T129" fmla="*/ T128 w 2379"/>
                <a:gd name="T130" fmla="+- 0 1789 1441"/>
                <a:gd name="T131" fmla="*/ 1789 h 2379"/>
                <a:gd name="T132" fmla="+- 0 6774 6321"/>
                <a:gd name="T133" fmla="*/ T132 w 2379"/>
                <a:gd name="T134" fmla="+- 0 1696 1441"/>
                <a:gd name="T135" fmla="*/ 1696 h 2379"/>
                <a:gd name="T136" fmla="+- 0 6890 6321"/>
                <a:gd name="T137" fmla="*/ T136 w 2379"/>
                <a:gd name="T138" fmla="+- 0 1615 1441"/>
                <a:gd name="T139" fmla="*/ 1615 h 2379"/>
                <a:gd name="T140" fmla="+- 0 7015 6321"/>
                <a:gd name="T141" fmla="*/ T140 w 2379"/>
                <a:gd name="T142" fmla="+- 0 1548 1441"/>
                <a:gd name="T143" fmla="*/ 1548 h 2379"/>
                <a:gd name="T144" fmla="+- 0 7148 6321"/>
                <a:gd name="T145" fmla="*/ T144 w 2379"/>
                <a:gd name="T146" fmla="+- 0 1497 1441"/>
                <a:gd name="T147" fmla="*/ 1497 h 2379"/>
                <a:gd name="T148" fmla="+- 0 7288 6321"/>
                <a:gd name="T149" fmla="*/ T148 w 2379"/>
                <a:gd name="T150" fmla="+- 0 1461 1441"/>
                <a:gd name="T151" fmla="*/ 1461 h 2379"/>
                <a:gd name="T152" fmla="+- 0 7435 6321"/>
                <a:gd name="T153" fmla="*/ T152 w 2379"/>
                <a:gd name="T154" fmla="+- 0 1443 1441"/>
                <a:gd name="T155" fmla="*/ 1443 h 2379"/>
                <a:gd name="T156" fmla="+- 0 7585 6321"/>
                <a:gd name="T157" fmla="*/ T156 w 2379"/>
                <a:gd name="T158" fmla="+- 0 1443 1441"/>
                <a:gd name="T159" fmla="*/ 1443 h 2379"/>
                <a:gd name="T160" fmla="+- 0 7732 6321"/>
                <a:gd name="T161" fmla="*/ T160 w 2379"/>
                <a:gd name="T162" fmla="+- 0 1461 1441"/>
                <a:gd name="T163" fmla="*/ 1461 h 2379"/>
                <a:gd name="T164" fmla="+- 0 7872 6321"/>
                <a:gd name="T165" fmla="*/ T164 w 2379"/>
                <a:gd name="T166" fmla="+- 0 1497 1441"/>
                <a:gd name="T167" fmla="*/ 1497 h 2379"/>
                <a:gd name="T168" fmla="+- 0 8005 6321"/>
                <a:gd name="T169" fmla="*/ T168 w 2379"/>
                <a:gd name="T170" fmla="+- 0 1548 1441"/>
                <a:gd name="T171" fmla="*/ 1548 h 2379"/>
                <a:gd name="T172" fmla="+- 0 8130 6321"/>
                <a:gd name="T173" fmla="*/ T172 w 2379"/>
                <a:gd name="T174" fmla="+- 0 1615 1441"/>
                <a:gd name="T175" fmla="*/ 1615 h 2379"/>
                <a:gd name="T176" fmla="+- 0 8246 6321"/>
                <a:gd name="T177" fmla="*/ T176 w 2379"/>
                <a:gd name="T178" fmla="+- 0 1696 1441"/>
                <a:gd name="T179" fmla="*/ 1696 h 2379"/>
                <a:gd name="T180" fmla="+- 0 8351 6321"/>
                <a:gd name="T181" fmla="*/ T180 w 2379"/>
                <a:gd name="T182" fmla="+- 0 1789 1441"/>
                <a:gd name="T183" fmla="*/ 1789 h 2379"/>
                <a:gd name="T184" fmla="+- 0 8444 6321"/>
                <a:gd name="T185" fmla="*/ T184 w 2379"/>
                <a:gd name="T186" fmla="+- 0 1894 1441"/>
                <a:gd name="T187" fmla="*/ 1894 h 2379"/>
                <a:gd name="T188" fmla="+- 0 8525 6321"/>
                <a:gd name="T189" fmla="*/ T188 w 2379"/>
                <a:gd name="T190" fmla="+- 0 2009 1441"/>
                <a:gd name="T191" fmla="*/ 2009 h 2379"/>
                <a:gd name="T192" fmla="+- 0 8591 6321"/>
                <a:gd name="T193" fmla="*/ T192 w 2379"/>
                <a:gd name="T194" fmla="+- 0 2134 1441"/>
                <a:gd name="T195" fmla="*/ 2134 h 2379"/>
                <a:gd name="T196" fmla="+- 0 8643 6321"/>
                <a:gd name="T197" fmla="*/ T196 w 2379"/>
                <a:gd name="T198" fmla="+- 0 2268 1441"/>
                <a:gd name="T199" fmla="*/ 2268 h 2379"/>
                <a:gd name="T200" fmla="+- 0 8678 6321"/>
                <a:gd name="T201" fmla="*/ T200 w 2379"/>
                <a:gd name="T202" fmla="+- 0 2408 1441"/>
                <a:gd name="T203" fmla="*/ 2408 h 2379"/>
                <a:gd name="T204" fmla="+- 0 8697 6321"/>
                <a:gd name="T205" fmla="*/ T204 w 2379"/>
                <a:gd name="T206" fmla="+- 0 2555 1441"/>
                <a:gd name="T207" fmla="*/ 2555 h 23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Lst>
              <a:rect l="0" t="0" r="r" b="b"/>
              <a:pathLst>
                <a:path w="2379" h="2379">
                  <a:moveTo>
                    <a:pt x="2378" y="1189"/>
                  </a:moveTo>
                  <a:lnTo>
                    <a:pt x="2376" y="1264"/>
                  </a:lnTo>
                  <a:lnTo>
                    <a:pt x="2369" y="1338"/>
                  </a:lnTo>
                  <a:lnTo>
                    <a:pt x="2357" y="1410"/>
                  </a:lnTo>
                  <a:lnTo>
                    <a:pt x="2342" y="1482"/>
                  </a:lnTo>
                  <a:lnTo>
                    <a:pt x="2322" y="1551"/>
                  </a:lnTo>
                  <a:lnTo>
                    <a:pt x="2298" y="1618"/>
                  </a:lnTo>
                  <a:lnTo>
                    <a:pt x="2270" y="1684"/>
                  </a:lnTo>
                  <a:lnTo>
                    <a:pt x="2239" y="1748"/>
                  </a:lnTo>
                  <a:lnTo>
                    <a:pt x="2204" y="1809"/>
                  </a:lnTo>
                  <a:lnTo>
                    <a:pt x="2165" y="1868"/>
                  </a:lnTo>
                  <a:lnTo>
                    <a:pt x="2123" y="1925"/>
                  </a:lnTo>
                  <a:lnTo>
                    <a:pt x="2078" y="1978"/>
                  </a:lnTo>
                  <a:lnTo>
                    <a:pt x="2030" y="2030"/>
                  </a:lnTo>
                  <a:lnTo>
                    <a:pt x="1979" y="2078"/>
                  </a:lnTo>
                  <a:lnTo>
                    <a:pt x="1925" y="2123"/>
                  </a:lnTo>
                  <a:lnTo>
                    <a:pt x="1868" y="2165"/>
                  </a:lnTo>
                  <a:lnTo>
                    <a:pt x="1809" y="2203"/>
                  </a:lnTo>
                  <a:lnTo>
                    <a:pt x="1748" y="2238"/>
                  </a:lnTo>
                  <a:lnTo>
                    <a:pt x="1684" y="2270"/>
                  </a:lnTo>
                  <a:lnTo>
                    <a:pt x="1619" y="2298"/>
                  </a:lnTo>
                  <a:lnTo>
                    <a:pt x="1551" y="2322"/>
                  </a:lnTo>
                  <a:lnTo>
                    <a:pt x="1482" y="2341"/>
                  </a:lnTo>
                  <a:lnTo>
                    <a:pt x="1411" y="2357"/>
                  </a:lnTo>
                  <a:lnTo>
                    <a:pt x="1338" y="2369"/>
                  </a:lnTo>
                  <a:lnTo>
                    <a:pt x="1264" y="2375"/>
                  </a:lnTo>
                  <a:lnTo>
                    <a:pt x="1189" y="2378"/>
                  </a:lnTo>
                  <a:lnTo>
                    <a:pt x="1114" y="2375"/>
                  </a:lnTo>
                  <a:lnTo>
                    <a:pt x="1040" y="2369"/>
                  </a:lnTo>
                  <a:lnTo>
                    <a:pt x="967" y="2357"/>
                  </a:lnTo>
                  <a:lnTo>
                    <a:pt x="896" y="2341"/>
                  </a:lnTo>
                  <a:lnTo>
                    <a:pt x="827" y="2322"/>
                  </a:lnTo>
                  <a:lnTo>
                    <a:pt x="759" y="2298"/>
                  </a:lnTo>
                  <a:lnTo>
                    <a:pt x="694" y="2270"/>
                  </a:lnTo>
                  <a:lnTo>
                    <a:pt x="630" y="2238"/>
                  </a:lnTo>
                  <a:lnTo>
                    <a:pt x="569" y="2203"/>
                  </a:lnTo>
                  <a:lnTo>
                    <a:pt x="510" y="2165"/>
                  </a:lnTo>
                  <a:lnTo>
                    <a:pt x="453" y="2123"/>
                  </a:lnTo>
                  <a:lnTo>
                    <a:pt x="399" y="2078"/>
                  </a:lnTo>
                  <a:lnTo>
                    <a:pt x="348" y="2030"/>
                  </a:lnTo>
                  <a:lnTo>
                    <a:pt x="300" y="1978"/>
                  </a:lnTo>
                  <a:lnTo>
                    <a:pt x="255" y="1925"/>
                  </a:lnTo>
                  <a:lnTo>
                    <a:pt x="213" y="1868"/>
                  </a:lnTo>
                  <a:lnTo>
                    <a:pt x="174" y="1809"/>
                  </a:lnTo>
                  <a:lnTo>
                    <a:pt x="139" y="1748"/>
                  </a:lnTo>
                  <a:lnTo>
                    <a:pt x="108" y="1684"/>
                  </a:lnTo>
                  <a:lnTo>
                    <a:pt x="80" y="1618"/>
                  </a:lnTo>
                  <a:lnTo>
                    <a:pt x="56" y="1551"/>
                  </a:lnTo>
                  <a:lnTo>
                    <a:pt x="36" y="1482"/>
                  </a:lnTo>
                  <a:lnTo>
                    <a:pt x="21" y="1410"/>
                  </a:lnTo>
                  <a:lnTo>
                    <a:pt x="9" y="1338"/>
                  </a:lnTo>
                  <a:lnTo>
                    <a:pt x="2" y="1264"/>
                  </a:lnTo>
                  <a:lnTo>
                    <a:pt x="0" y="1189"/>
                  </a:lnTo>
                  <a:lnTo>
                    <a:pt x="2" y="1114"/>
                  </a:lnTo>
                  <a:lnTo>
                    <a:pt x="9" y="1040"/>
                  </a:lnTo>
                  <a:lnTo>
                    <a:pt x="21" y="967"/>
                  </a:lnTo>
                  <a:lnTo>
                    <a:pt x="36" y="896"/>
                  </a:lnTo>
                  <a:lnTo>
                    <a:pt x="56" y="827"/>
                  </a:lnTo>
                  <a:lnTo>
                    <a:pt x="80" y="759"/>
                  </a:lnTo>
                  <a:lnTo>
                    <a:pt x="108" y="693"/>
                  </a:lnTo>
                  <a:lnTo>
                    <a:pt x="139" y="630"/>
                  </a:lnTo>
                  <a:lnTo>
                    <a:pt x="174" y="568"/>
                  </a:lnTo>
                  <a:lnTo>
                    <a:pt x="213" y="509"/>
                  </a:lnTo>
                  <a:lnTo>
                    <a:pt x="255" y="453"/>
                  </a:lnTo>
                  <a:lnTo>
                    <a:pt x="300" y="399"/>
                  </a:lnTo>
                  <a:lnTo>
                    <a:pt x="348" y="348"/>
                  </a:lnTo>
                  <a:lnTo>
                    <a:pt x="399" y="300"/>
                  </a:lnTo>
                  <a:lnTo>
                    <a:pt x="453" y="255"/>
                  </a:lnTo>
                  <a:lnTo>
                    <a:pt x="510" y="213"/>
                  </a:lnTo>
                  <a:lnTo>
                    <a:pt x="569" y="174"/>
                  </a:lnTo>
                  <a:lnTo>
                    <a:pt x="630" y="139"/>
                  </a:lnTo>
                  <a:lnTo>
                    <a:pt x="694" y="107"/>
                  </a:lnTo>
                  <a:lnTo>
                    <a:pt x="759" y="80"/>
                  </a:lnTo>
                  <a:lnTo>
                    <a:pt x="827" y="56"/>
                  </a:lnTo>
                  <a:lnTo>
                    <a:pt x="896" y="36"/>
                  </a:lnTo>
                  <a:lnTo>
                    <a:pt x="967" y="20"/>
                  </a:lnTo>
                  <a:lnTo>
                    <a:pt x="1040" y="9"/>
                  </a:lnTo>
                  <a:lnTo>
                    <a:pt x="1114" y="2"/>
                  </a:lnTo>
                  <a:lnTo>
                    <a:pt x="1189" y="0"/>
                  </a:lnTo>
                  <a:lnTo>
                    <a:pt x="1264" y="2"/>
                  </a:lnTo>
                  <a:lnTo>
                    <a:pt x="1338" y="9"/>
                  </a:lnTo>
                  <a:lnTo>
                    <a:pt x="1411" y="20"/>
                  </a:lnTo>
                  <a:lnTo>
                    <a:pt x="1482" y="36"/>
                  </a:lnTo>
                  <a:lnTo>
                    <a:pt x="1551" y="56"/>
                  </a:lnTo>
                  <a:lnTo>
                    <a:pt x="1619" y="80"/>
                  </a:lnTo>
                  <a:lnTo>
                    <a:pt x="1684" y="107"/>
                  </a:lnTo>
                  <a:lnTo>
                    <a:pt x="1748" y="139"/>
                  </a:lnTo>
                  <a:lnTo>
                    <a:pt x="1809" y="174"/>
                  </a:lnTo>
                  <a:lnTo>
                    <a:pt x="1868" y="213"/>
                  </a:lnTo>
                  <a:lnTo>
                    <a:pt x="1925" y="255"/>
                  </a:lnTo>
                  <a:lnTo>
                    <a:pt x="1979" y="300"/>
                  </a:lnTo>
                  <a:lnTo>
                    <a:pt x="2030" y="348"/>
                  </a:lnTo>
                  <a:lnTo>
                    <a:pt x="2078" y="399"/>
                  </a:lnTo>
                  <a:lnTo>
                    <a:pt x="2123" y="453"/>
                  </a:lnTo>
                  <a:lnTo>
                    <a:pt x="2165" y="509"/>
                  </a:lnTo>
                  <a:lnTo>
                    <a:pt x="2204" y="568"/>
                  </a:lnTo>
                  <a:lnTo>
                    <a:pt x="2239" y="630"/>
                  </a:lnTo>
                  <a:lnTo>
                    <a:pt x="2270" y="693"/>
                  </a:lnTo>
                  <a:lnTo>
                    <a:pt x="2298" y="759"/>
                  </a:lnTo>
                  <a:lnTo>
                    <a:pt x="2322" y="827"/>
                  </a:lnTo>
                  <a:lnTo>
                    <a:pt x="2342" y="896"/>
                  </a:lnTo>
                  <a:lnTo>
                    <a:pt x="2357" y="967"/>
                  </a:lnTo>
                  <a:lnTo>
                    <a:pt x="2369" y="1040"/>
                  </a:lnTo>
                  <a:lnTo>
                    <a:pt x="2376" y="1114"/>
                  </a:lnTo>
                  <a:lnTo>
                    <a:pt x="2378" y="1189"/>
                  </a:lnTo>
                  <a:close/>
                </a:path>
              </a:pathLst>
            </a:custGeom>
            <a:noFill/>
            <a:ln w="37351">
              <a:solidFill>
                <a:srgbClr val="FFCA39"/>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13" name="Rectangle 12"/>
            <p:cNvSpPr>
              <a:spLocks noChangeArrowheads="1"/>
            </p:cNvSpPr>
            <p:nvPr/>
          </p:nvSpPr>
          <p:spPr bwMode="auto">
            <a:xfrm>
              <a:off x="4399" y="410"/>
              <a:ext cx="2211" cy="120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14" name="Rectangle 13"/>
            <p:cNvSpPr>
              <a:spLocks noChangeArrowheads="1"/>
            </p:cNvSpPr>
            <p:nvPr/>
          </p:nvSpPr>
          <p:spPr bwMode="auto">
            <a:xfrm>
              <a:off x="8323" y="410"/>
              <a:ext cx="2211" cy="120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15" name="Rectangle 14"/>
            <p:cNvSpPr>
              <a:spLocks noChangeArrowheads="1"/>
            </p:cNvSpPr>
            <p:nvPr/>
          </p:nvSpPr>
          <p:spPr bwMode="auto">
            <a:xfrm>
              <a:off x="5783" y="4025"/>
              <a:ext cx="3433" cy="84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16" name="Rectangle 15"/>
            <p:cNvSpPr>
              <a:spLocks noChangeArrowheads="1"/>
            </p:cNvSpPr>
            <p:nvPr/>
          </p:nvSpPr>
          <p:spPr bwMode="auto">
            <a:xfrm>
              <a:off x="6551" y="2049"/>
              <a:ext cx="1894" cy="120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17" name="Text Box 2336"/>
            <p:cNvSpPr txBox="1">
              <a:spLocks noChangeArrowheads="1"/>
            </p:cNvSpPr>
            <p:nvPr/>
          </p:nvSpPr>
          <p:spPr bwMode="auto">
            <a:xfrm>
              <a:off x="4665" y="658"/>
              <a:ext cx="1886" cy="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R="11430" indent="74295" algn="just">
                <a:lnSpc>
                  <a:spcPts val="1200"/>
                </a:lnSpc>
                <a:spcAft>
                  <a:spcPts val="0"/>
                </a:spcAft>
              </a:pPr>
              <a:r>
                <a:rPr lang="en-US" sz="1600" b="1" spc="1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INTERVENTION </a:t>
              </a:r>
              <a:r>
                <a:rPr lang="en-US" sz="1600" b="1"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DE LECTURE ET </a:t>
              </a:r>
              <a:r>
                <a:rPr lang="en-US" sz="1600" b="1" spc="-15"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MATHÉMATIQUES</a:t>
              </a:r>
              <a:endParaRPr lang="en-GB" sz="1600" b="1"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8" name="Text Box 2335"/>
            <p:cNvSpPr txBox="1">
              <a:spLocks noChangeArrowheads="1"/>
            </p:cNvSpPr>
            <p:nvPr/>
          </p:nvSpPr>
          <p:spPr bwMode="auto">
            <a:xfrm>
              <a:off x="8549" y="617"/>
              <a:ext cx="1787" cy="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1270" marR="12700" algn="ctr">
                <a:lnSpc>
                  <a:spcPts val="1200"/>
                </a:lnSpc>
                <a:spcAft>
                  <a:spcPts val="0"/>
                </a:spcAft>
              </a:pPr>
              <a:r>
                <a:rPr lang="en-US" sz="1600" b="1" spc="10" dirty="0">
                  <a:solidFill>
                    <a:srgbClr val="231F20"/>
                  </a:solidFill>
                  <a:latin typeface="Calibri" panose="020F0502020204030204" pitchFamily="34" charset="0"/>
                  <a:ea typeface="Calibri" panose="020F0502020204030204" pitchFamily="34" charset="0"/>
                  <a:cs typeface="Calibri" panose="020F0502020204030204" pitchFamily="34" charset="0"/>
                </a:rPr>
                <a:t>INTERVENTION DE COMPÉTENCES PARENTALES</a:t>
              </a:r>
              <a:endParaRPr lang="en-GB" sz="1600" b="1" spc="10" dirty="0">
                <a:solidFill>
                  <a:srgbClr val="231F20"/>
                </a:solidFill>
                <a:latin typeface="Calibri" panose="020F0502020204030204" pitchFamily="34" charset="0"/>
                <a:ea typeface="Calibri" panose="020F0502020204030204" pitchFamily="34" charset="0"/>
                <a:cs typeface="Calibri" panose="020F0502020204030204" pitchFamily="34" charset="0"/>
              </a:endParaRPr>
            </a:p>
          </p:txBody>
        </p:sp>
        <p:sp>
          <p:nvSpPr>
            <p:cNvPr id="19" name="Text Box 2334"/>
            <p:cNvSpPr txBox="1">
              <a:spLocks noChangeArrowheads="1"/>
            </p:cNvSpPr>
            <p:nvPr/>
          </p:nvSpPr>
          <p:spPr bwMode="auto">
            <a:xfrm>
              <a:off x="6583" y="2177"/>
              <a:ext cx="1850" cy="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86995" marR="98425" algn="ctr">
                <a:lnSpc>
                  <a:spcPts val="1200"/>
                </a:lnSpc>
                <a:spcAft>
                  <a:spcPts val="0"/>
                </a:spcAft>
              </a:pPr>
              <a:r>
                <a:rPr lang="en-US" sz="1600" b="1" spc="10" dirty="0">
                  <a:solidFill>
                    <a:srgbClr val="231F20"/>
                  </a:solidFill>
                  <a:latin typeface="Calibri" panose="020F0502020204030204" pitchFamily="34" charset="0"/>
                  <a:ea typeface="Calibri" panose="020F0502020204030204" pitchFamily="34" charset="0"/>
                  <a:cs typeface="Calibri" panose="020F0502020204030204" pitchFamily="34" charset="0"/>
                </a:rPr>
                <a:t>APPROCHE DES ESPACES DE BIEN-ÊTRE ET</a:t>
              </a:r>
              <a:endParaRPr lang="en-GB" sz="1600" b="1" spc="10" dirty="0">
                <a:solidFill>
                  <a:srgbClr val="231F20"/>
                </a:solidFill>
                <a:latin typeface="Calibri" panose="020F0502020204030204" pitchFamily="34" charset="0"/>
                <a:ea typeface="Calibri" panose="020F0502020204030204" pitchFamily="34" charset="0"/>
                <a:cs typeface="Calibri" panose="020F0502020204030204" pitchFamily="34" charset="0"/>
              </a:endParaRPr>
            </a:p>
            <a:p>
              <a:pPr marR="11430" algn="ctr">
                <a:lnSpc>
                  <a:spcPts val="1200"/>
                </a:lnSpc>
                <a:spcBef>
                  <a:spcPts val="5"/>
                </a:spcBef>
                <a:spcAft>
                  <a:spcPts val="0"/>
                </a:spcAft>
              </a:pPr>
              <a:r>
                <a:rPr lang="en-US" sz="1600" b="1" spc="10" dirty="0">
                  <a:solidFill>
                    <a:srgbClr val="231F20"/>
                  </a:solidFill>
                  <a:latin typeface="Calibri" panose="020F0502020204030204" pitchFamily="34" charset="0"/>
                  <a:ea typeface="Calibri" panose="020F0502020204030204" pitchFamily="34" charset="0"/>
                  <a:cs typeface="Calibri" panose="020F0502020204030204" pitchFamily="34" charset="0"/>
                </a:rPr>
                <a:t>D’APPRENTISSAGE (EBA)</a:t>
              </a:r>
              <a:endParaRPr lang="en-GB" sz="1600" b="1" spc="10" dirty="0">
                <a:solidFill>
                  <a:srgbClr val="231F20"/>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Text Box 2333"/>
            <p:cNvSpPr txBox="1">
              <a:spLocks noChangeArrowheads="1"/>
            </p:cNvSpPr>
            <p:nvPr/>
          </p:nvSpPr>
          <p:spPr bwMode="auto">
            <a:xfrm>
              <a:off x="5874" y="4359"/>
              <a:ext cx="3350"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416560" marR="11430" indent="-417195" algn="ctr">
                <a:lnSpc>
                  <a:spcPts val="1200"/>
                </a:lnSpc>
                <a:spcAft>
                  <a:spcPts val="0"/>
                </a:spcAft>
              </a:pPr>
              <a:r>
                <a:rPr lang="en-US" sz="1600" b="1" spc="10" dirty="0">
                  <a:solidFill>
                    <a:srgbClr val="231F20"/>
                  </a:solidFill>
                  <a:latin typeface="Calibri" panose="020F0502020204030204" pitchFamily="34" charset="0"/>
                  <a:ea typeface="Calibri" panose="020F0502020204030204" pitchFamily="34" charset="0"/>
                  <a:cs typeface="Calibri" panose="020F0502020204030204" pitchFamily="34" charset="0"/>
                </a:rPr>
                <a:t>INTERVENTION D’APPRENTISSAGE SOCIO-ÉMOTIONNEL</a:t>
              </a:r>
              <a:endParaRPr lang="en-GB" sz="1600" b="1" spc="10" dirty="0">
                <a:solidFill>
                  <a:srgbClr val="231F20"/>
                </a:solidFill>
                <a:latin typeface="Calibri" panose="020F0502020204030204" pitchFamily="34" charset="0"/>
                <a:ea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4391656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title"/>
          </p:nvPr>
        </p:nvSpPr>
        <p:spPr>
          <a:xfrm>
            <a:off x="381000" y="292100"/>
            <a:ext cx="8305800" cy="850900"/>
          </a:xfrm>
        </p:spPr>
        <p:txBody>
          <a:bodyPr/>
          <a:lstStyle/>
          <a:p>
            <a:r>
              <a:rPr lang="en-US" altLang="en-US" b="1" smtClean="0">
                <a:latin typeface="Arial" panose="020B0604020202020204" pitchFamily="34" charset="0"/>
                <a:cs typeface="Arial" panose="020B0604020202020204" pitchFamily="34" charset="0"/>
              </a:rPr>
              <a:t>Families Make the Difference reach</a:t>
            </a:r>
          </a:p>
        </p:txBody>
      </p:sp>
      <p:pic>
        <p:nvPicPr>
          <p:cNvPr id="8194"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28600"/>
            <a:ext cx="10287000" cy="625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8566894"/>
      </p:ext>
    </p:extLst>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396CD9BB-6113-4958-81B4-CF48E4562892}">
  <ds:schemaRefs>
    <ds:schemaRef ds:uri="http://schemas.microsoft.com/office/2006/metadata/longProperties"/>
  </ds:schemaRefs>
</ds:datastoreItem>
</file>

<file path=customXml/itemProps2.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3.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33875</TotalTime>
  <Words>2110</Words>
  <Application>Microsoft Office PowerPoint</Application>
  <PresentationFormat>On-screen Show (4:3)</PresentationFormat>
  <Paragraphs>303</Paragraphs>
  <Slides>38</Slides>
  <Notes>35</Notes>
  <HiddenSlides>1</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38</vt:i4>
      </vt:variant>
    </vt:vector>
  </HeadingPairs>
  <TitlesOfParts>
    <vt:vector size="49" baseType="lpstr">
      <vt:lpstr>MS PGothic</vt:lpstr>
      <vt:lpstr>Akzidenz Grotesk BE Super</vt:lpstr>
      <vt:lpstr>AkzidenzGroteskBE-Light</vt:lpstr>
      <vt:lpstr>Arial</vt:lpstr>
      <vt:lpstr>Calibri</vt:lpstr>
      <vt:lpstr>Segoe UI</vt:lpstr>
      <vt:lpstr>Times</vt:lpstr>
      <vt:lpstr>Wingdings</vt:lpstr>
      <vt:lpstr>ヒラギノ角ゴ Pro W3</vt:lpstr>
      <vt:lpstr>IRC_PP_pages_white</vt:lpstr>
      <vt:lpstr>IRC_PP_cover_1</vt:lpstr>
      <vt:lpstr> Intervention de compétences parentales - DES ESPACES DE BIEN-ÊTRE ET D'APPRENTISSAGE  Jour 1   </vt:lpstr>
      <vt:lpstr>Introductions</vt:lpstr>
      <vt:lpstr>Compétences Parentales: Pre test</vt:lpstr>
      <vt:lpstr>Co-création de règles</vt:lpstr>
      <vt:lpstr>Énergisant: Jouer au « Pictionary! </vt:lpstr>
      <vt:lpstr>Day 1 - Agenda</vt:lpstr>
      <vt:lpstr>L'objectif et le déroulement de cette formation </vt:lpstr>
      <vt:lpstr>PowerPoint Presentation</vt:lpstr>
      <vt:lpstr>Families Make the Difference reach</vt:lpstr>
      <vt:lpstr>Parenting content</vt:lpstr>
      <vt:lpstr>Présentation de l'intervention de compétences parentales</vt:lpstr>
      <vt:lpstr>Dans votre programme, pour chaque activité, vous trouverez également des informations concernant :</vt:lpstr>
      <vt:lpstr>Curriculum contextualisé pour RDC</vt:lpstr>
      <vt:lpstr>Session pour aujourd'hui </vt:lpstr>
      <vt:lpstr>Des recherches dites quoi?   </vt:lpstr>
      <vt:lpstr>PowerPoint Presentation</vt:lpstr>
      <vt:lpstr>Kwanini uhusiano mwema kati ya mzazi na mtoto (au adolescents) ni muhimu?  </vt:lpstr>
      <vt:lpstr>QUELLE est la différence entre le sexe et le genre ?</vt:lpstr>
      <vt:lpstr>Sexe et le Genre   ‘Sexe’ désigne les différences physiques entre les hommes et les femmes.     ‘Genre’ désigne les différences sociales et culturelles entre les hommes et les femmes. Par exemple, le statut social, ainsi que les opportunités et les restrictions auxquelles sont soumises les filles/femmes sont différentes de celles des garçons/hommes. </vt:lpstr>
      <vt:lpstr>Joue: Sexe  ou Genre?</vt:lpstr>
      <vt:lpstr>PowerPoint Presentation</vt:lpstr>
      <vt:lpstr>PowerPoint Presentation</vt:lpstr>
      <vt:lpstr>PowerPoint Presentation</vt:lpstr>
      <vt:lpstr>Comprendre le stress  parental </vt:lpstr>
      <vt:lpstr>Qu’est que ce stress?</vt:lpstr>
      <vt:lpstr>Trois types de stress </vt:lpstr>
      <vt:lpstr>Les réactions suivantes sont celles que peuvent avoir des personnes en situation de  stress extrême  </vt:lpstr>
      <vt:lpstr>Quels sont les émotions et les sentiments ressentis par les personnes en situation de crise et d'urgence ?</vt:lpstr>
      <vt:lpstr>Pensée et discutée</vt:lpstr>
      <vt:lpstr>Stratégies de gestion et d'adaptation </vt:lpstr>
      <vt:lpstr>QU'EST-CE que la relaxation? </vt:lpstr>
      <vt:lpstr>Pensée et discutée</vt:lpstr>
      <vt:lpstr>QU'EST-CE qui vous aide à vous relaxer lorsque vous êtes stressés ? </vt:lpstr>
      <vt:lpstr>Quel que idees</vt:lpstr>
      <vt:lpstr>PowerPoint Presentation</vt:lpstr>
      <vt:lpstr>PowerPoint Presentation</vt:lpstr>
      <vt:lpstr>Débriefing </vt:lpstr>
      <vt:lpstr>Récapitulatif du premier jour</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Yvonne Agengo</cp:lastModifiedBy>
  <cp:revision>682</cp:revision>
  <cp:lastPrinted>2009-12-29T15:08:35Z</cp:lastPrinted>
  <dcterms:created xsi:type="dcterms:W3CDTF">2009-12-29T15:03:30Z</dcterms:created>
  <dcterms:modified xsi:type="dcterms:W3CDTF">2018-01-14T19:50:57Z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