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Lst>
  <p:notesMasterIdLst>
    <p:notesMasterId r:id="rId43"/>
  </p:notesMasterIdLst>
  <p:sldIdLst>
    <p:sldId id="738" r:id="rId5"/>
    <p:sldId id="739" r:id="rId6"/>
    <p:sldId id="740" r:id="rId7"/>
    <p:sldId id="718" r:id="rId8"/>
    <p:sldId id="719" r:id="rId9"/>
    <p:sldId id="702" r:id="rId10"/>
    <p:sldId id="720" r:id="rId11"/>
    <p:sldId id="721" r:id="rId12"/>
    <p:sldId id="722" r:id="rId13"/>
    <p:sldId id="727" r:id="rId14"/>
    <p:sldId id="697" r:id="rId15"/>
    <p:sldId id="699" r:id="rId16"/>
    <p:sldId id="698" r:id="rId17"/>
    <p:sldId id="723" r:id="rId18"/>
    <p:sldId id="704" r:id="rId19"/>
    <p:sldId id="728" r:id="rId20"/>
    <p:sldId id="706" r:id="rId21"/>
    <p:sldId id="729" r:id="rId22"/>
    <p:sldId id="708" r:id="rId23"/>
    <p:sldId id="724" r:id="rId24"/>
    <p:sldId id="730" r:id="rId25"/>
    <p:sldId id="731" r:id="rId26"/>
    <p:sldId id="709" r:id="rId27"/>
    <p:sldId id="725" r:id="rId28"/>
    <p:sldId id="711" r:id="rId29"/>
    <p:sldId id="732" r:id="rId30"/>
    <p:sldId id="489" r:id="rId31"/>
    <p:sldId id="490" r:id="rId32"/>
    <p:sldId id="733" r:id="rId33"/>
    <p:sldId id="494" r:id="rId34"/>
    <p:sldId id="493" r:id="rId35"/>
    <p:sldId id="735" r:id="rId36"/>
    <p:sldId id="497" r:id="rId37"/>
    <p:sldId id="714" r:id="rId38"/>
    <p:sldId id="736" r:id="rId39"/>
    <p:sldId id="716" r:id="rId40"/>
    <p:sldId id="737" r:id="rId41"/>
    <p:sldId id="741" r:id="rId4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4"/>
    <p:restoredTop sz="89405" autoAdjust="0"/>
  </p:normalViewPr>
  <p:slideViewPr>
    <p:cSldViewPr>
      <p:cViewPr varScale="1">
        <p:scale>
          <a:sx n="82" d="100"/>
          <a:sy n="82" d="100"/>
        </p:scale>
        <p:origin x="1644" y="96"/>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2D7DB6-22B0-4CFE-9AAD-F53D5D0E0CA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3D06E7E7-D38A-4AEA-80F7-097396449454}">
      <dgm:prSet phldrT="[Text]"/>
      <dgm:spPr/>
      <dgm:t>
        <a:bodyPr/>
        <a:lstStyle/>
        <a:p>
          <a:r>
            <a:rPr lang="en-US" dirty="0" err="1" smtClean="0"/>
            <a:t>Compétences</a:t>
          </a:r>
          <a:r>
            <a:rPr lang="en-US" dirty="0" smtClean="0"/>
            <a:t> </a:t>
          </a:r>
          <a:r>
            <a:rPr lang="en-US" dirty="0" err="1" smtClean="0"/>
            <a:t>d'attention</a:t>
          </a:r>
          <a:endParaRPr lang="en-US" dirty="0"/>
        </a:p>
      </dgm:t>
    </dgm:pt>
    <dgm:pt modelId="{60A2DA21-3706-4FF3-922A-7E7C367C8EE9}" type="parTrans" cxnId="{74FF01D2-8316-442C-AAB3-797ECC1EC56B}">
      <dgm:prSet/>
      <dgm:spPr/>
      <dgm:t>
        <a:bodyPr/>
        <a:lstStyle/>
        <a:p>
          <a:endParaRPr lang="en-US"/>
        </a:p>
      </dgm:t>
    </dgm:pt>
    <dgm:pt modelId="{9E925E48-9FE9-4F1D-96FE-81D169AD166B}" type="sibTrans" cxnId="{74FF01D2-8316-442C-AAB3-797ECC1EC56B}">
      <dgm:prSet/>
      <dgm:spPr/>
      <dgm:t>
        <a:bodyPr/>
        <a:lstStyle/>
        <a:p>
          <a:endParaRPr lang="en-US"/>
        </a:p>
      </dgm:t>
    </dgm:pt>
    <dgm:pt modelId="{70EE2300-290D-494C-B5D2-4BA53F5ED232}">
      <dgm:prSet phldrT="[Text]"/>
      <dgm:spPr/>
      <dgm:t>
        <a:bodyPr/>
        <a:lstStyle/>
        <a:p>
          <a:r>
            <a:rPr lang="fr-FR" dirty="0" smtClean="0"/>
            <a:t>Contact visuel</a:t>
          </a:r>
          <a:endParaRPr lang="en-US" dirty="0"/>
        </a:p>
      </dgm:t>
    </dgm:pt>
    <dgm:pt modelId="{C60B265A-4611-449D-B34E-B60BC66FA5E2}" type="parTrans" cxnId="{F8ADEB99-67FB-42B8-9BE6-3EA308406378}">
      <dgm:prSet/>
      <dgm:spPr/>
      <dgm:t>
        <a:bodyPr/>
        <a:lstStyle/>
        <a:p>
          <a:endParaRPr lang="en-US"/>
        </a:p>
      </dgm:t>
    </dgm:pt>
    <dgm:pt modelId="{EC67E6A7-A9A5-49A9-A4B1-220E17C476F4}" type="sibTrans" cxnId="{F8ADEB99-67FB-42B8-9BE6-3EA308406378}">
      <dgm:prSet/>
      <dgm:spPr/>
      <dgm:t>
        <a:bodyPr/>
        <a:lstStyle/>
        <a:p>
          <a:endParaRPr lang="en-US"/>
        </a:p>
      </dgm:t>
    </dgm:pt>
    <dgm:pt modelId="{007DE4F6-9953-44B2-BC3B-B318B8A58BCB}">
      <dgm:prSet phldrT="[Text]"/>
      <dgm:spPr/>
      <dgm:t>
        <a:bodyPr/>
        <a:lstStyle/>
        <a:p>
          <a:r>
            <a:rPr lang="en-US" dirty="0" err="1" smtClean="0"/>
            <a:t>Compétences</a:t>
          </a:r>
          <a:r>
            <a:rPr lang="en-US" dirty="0" smtClean="0"/>
            <a:t> de </a:t>
          </a:r>
          <a:r>
            <a:rPr lang="en-US" dirty="0" err="1" smtClean="0"/>
            <a:t>suivi</a:t>
          </a:r>
          <a:endParaRPr lang="en-US" dirty="0"/>
        </a:p>
      </dgm:t>
    </dgm:pt>
    <dgm:pt modelId="{EECCB02D-6937-49F5-B4E0-9EE2C5FB647F}" type="parTrans" cxnId="{8B67BA08-A94B-4092-A74A-9DFB1BA657E8}">
      <dgm:prSet/>
      <dgm:spPr/>
      <dgm:t>
        <a:bodyPr/>
        <a:lstStyle/>
        <a:p>
          <a:endParaRPr lang="en-US"/>
        </a:p>
      </dgm:t>
    </dgm:pt>
    <dgm:pt modelId="{CD3EFBF5-D7C4-4F9E-853C-C45C549521D4}" type="sibTrans" cxnId="{8B67BA08-A94B-4092-A74A-9DFB1BA657E8}">
      <dgm:prSet/>
      <dgm:spPr/>
      <dgm:t>
        <a:bodyPr/>
        <a:lstStyle/>
        <a:p>
          <a:endParaRPr lang="en-US"/>
        </a:p>
      </dgm:t>
    </dgm:pt>
    <dgm:pt modelId="{6247A377-A49C-40A6-B332-BA0D56F8BFC0}">
      <dgm:prSet phldrT="[Text]"/>
      <dgm:spPr/>
      <dgm:t>
        <a:bodyPr/>
        <a:lstStyle/>
        <a:p>
          <a:r>
            <a:rPr lang="en-US" dirty="0" err="1" smtClean="0"/>
            <a:t>Valider</a:t>
          </a:r>
          <a:r>
            <a:rPr lang="en-US" dirty="0" smtClean="0"/>
            <a:t> les </a:t>
          </a:r>
          <a:r>
            <a:rPr lang="en-US" dirty="0" err="1" smtClean="0"/>
            <a:t>réponses</a:t>
          </a:r>
          <a:endParaRPr lang="en-US" dirty="0"/>
        </a:p>
      </dgm:t>
    </dgm:pt>
    <dgm:pt modelId="{C8BF1AF5-78D9-4306-A269-286CD874F726}" type="parTrans" cxnId="{C86C9813-B108-4F09-9A26-CB7C8BF2D8E9}">
      <dgm:prSet/>
      <dgm:spPr/>
      <dgm:t>
        <a:bodyPr/>
        <a:lstStyle/>
        <a:p>
          <a:endParaRPr lang="en-US"/>
        </a:p>
      </dgm:t>
    </dgm:pt>
    <dgm:pt modelId="{DFDCF219-7BF7-48DF-BB9B-438FC0756AB1}" type="sibTrans" cxnId="{C86C9813-B108-4F09-9A26-CB7C8BF2D8E9}">
      <dgm:prSet/>
      <dgm:spPr/>
      <dgm:t>
        <a:bodyPr/>
        <a:lstStyle/>
        <a:p>
          <a:endParaRPr lang="en-US"/>
        </a:p>
      </dgm:t>
    </dgm:pt>
    <dgm:pt modelId="{FF09CBF6-91F6-40E2-A7FB-EB5BAB18B9AA}">
      <dgm:prSet phldrT="[Text]"/>
      <dgm:spPr/>
      <dgm:t>
        <a:bodyPr/>
        <a:lstStyle/>
        <a:p>
          <a:r>
            <a:rPr lang="en-US" dirty="0" err="1" smtClean="0"/>
            <a:t>Compétences</a:t>
          </a:r>
          <a:r>
            <a:rPr lang="en-US" dirty="0" smtClean="0"/>
            <a:t>  </a:t>
          </a:r>
          <a:r>
            <a:rPr lang="en-US" dirty="0" err="1" smtClean="0"/>
            <a:t>réactionnelles</a:t>
          </a:r>
          <a:endParaRPr lang="en-US" dirty="0"/>
        </a:p>
      </dgm:t>
    </dgm:pt>
    <dgm:pt modelId="{E08855FA-B115-46E7-AA54-554D667F9D7F}" type="parTrans" cxnId="{AD4DDD49-B11E-4EFA-B567-D3A6357A73C1}">
      <dgm:prSet/>
      <dgm:spPr/>
      <dgm:t>
        <a:bodyPr/>
        <a:lstStyle/>
        <a:p>
          <a:endParaRPr lang="en-US"/>
        </a:p>
      </dgm:t>
    </dgm:pt>
    <dgm:pt modelId="{8116BABE-3F58-4811-A6BE-06C01266FB29}" type="sibTrans" cxnId="{AD4DDD49-B11E-4EFA-B567-D3A6357A73C1}">
      <dgm:prSet/>
      <dgm:spPr/>
      <dgm:t>
        <a:bodyPr/>
        <a:lstStyle/>
        <a:p>
          <a:endParaRPr lang="en-US"/>
        </a:p>
      </dgm:t>
    </dgm:pt>
    <dgm:pt modelId="{2F3FBC06-F81D-4989-BB19-F177C5200719}">
      <dgm:prSet phldrT="[Text]"/>
      <dgm:spPr/>
      <dgm:t>
        <a:bodyPr/>
        <a:lstStyle/>
        <a:p>
          <a:r>
            <a:rPr lang="fr-FR" dirty="0" smtClean="0"/>
            <a:t>Refléter les sentiments de l'autre</a:t>
          </a:r>
          <a:endParaRPr lang="en-US" dirty="0"/>
        </a:p>
      </dgm:t>
    </dgm:pt>
    <dgm:pt modelId="{B69A1C89-A482-4FEB-A801-9DC49EA9DB03}" type="parTrans" cxnId="{F5584563-5C23-4519-BFBC-16ADD19F3B00}">
      <dgm:prSet/>
      <dgm:spPr/>
      <dgm:t>
        <a:bodyPr/>
        <a:lstStyle/>
        <a:p>
          <a:endParaRPr lang="en-US"/>
        </a:p>
      </dgm:t>
    </dgm:pt>
    <dgm:pt modelId="{764EDA83-5C87-4516-BE8B-9934197D5C8D}" type="sibTrans" cxnId="{F5584563-5C23-4519-BFBC-16ADD19F3B00}">
      <dgm:prSet/>
      <dgm:spPr/>
      <dgm:t>
        <a:bodyPr/>
        <a:lstStyle/>
        <a:p>
          <a:endParaRPr lang="en-US"/>
        </a:p>
      </dgm:t>
    </dgm:pt>
    <dgm:pt modelId="{97D9DA74-0F48-4566-A919-D0341DD87CA0}">
      <dgm:prSet phldrT="[Text]"/>
      <dgm:spPr/>
      <dgm:t>
        <a:bodyPr/>
        <a:lstStyle/>
        <a:p>
          <a:r>
            <a:rPr lang="en-US" dirty="0" smtClean="0"/>
            <a:t>Posture</a:t>
          </a:r>
          <a:endParaRPr lang="en-US" dirty="0"/>
        </a:p>
      </dgm:t>
    </dgm:pt>
    <dgm:pt modelId="{4A9236A7-C0FC-470C-AEC4-F905E4246B43}" type="parTrans" cxnId="{59878E9F-918C-4397-871E-533D1A0C2F62}">
      <dgm:prSet/>
      <dgm:spPr/>
      <dgm:t>
        <a:bodyPr/>
        <a:lstStyle/>
        <a:p>
          <a:endParaRPr lang="en-US"/>
        </a:p>
      </dgm:t>
    </dgm:pt>
    <dgm:pt modelId="{70547A8D-1A19-42CE-A44B-C70CC387F469}" type="sibTrans" cxnId="{59878E9F-918C-4397-871E-533D1A0C2F62}">
      <dgm:prSet/>
      <dgm:spPr/>
      <dgm:t>
        <a:bodyPr/>
        <a:lstStyle/>
        <a:p>
          <a:endParaRPr lang="en-US"/>
        </a:p>
      </dgm:t>
    </dgm:pt>
    <dgm:pt modelId="{5ECB42AB-1619-45B9-9F3A-5AA1CD5769BE}">
      <dgm:prSet phldrT="[Text]"/>
      <dgm:spPr/>
      <dgm:t>
        <a:bodyPr/>
        <a:lstStyle/>
        <a:p>
          <a:r>
            <a:rPr lang="en-US" dirty="0" err="1" smtClean="0"/>
            <a:t>Gestes</a:t>
          </a:r>
          <a:endParaRPr lang="en-US" dirty="0"/>
        </a:p>
      </dgm:t>
    </dgm:pt>
    <dgm:pt modelId="{74E70096-49B1-4CAC-B639-34DCE095BFCB}" type="parTrans" cxnId="{E830B7B1-8474-4F64-9087-710C64DCF0E3}">
      <dgm:prSet/>
      <dgm:spPr/>
      <dgm:t>
        <a:bodyPr/>
        <a:lstStyle/>
        <a:p>
          <a:endParaRPr lang="en-US"/>
        </a:p>
      </dgm:t>
    </dgm:pt>
    <dgm:pt modelId="{180EF425-A0EF-4A7A-B094-65F3BF98672A}" type="sibTrans" cxnId="{E830B7B1-8474-4F64-9087-710C64DCF0E3}">
      <dgm:prSet/>
      <dgm:spPr/>
      <dgm:t>
        <a:bodyPr/>
        <a:lstStyle/>
        <a:p>
          <a:endParaRPr lang="en-US"/>
        </a:p>
      </dgm:t>
    </dgm:pt>
    <dgm:pt modelId="{00235396-5108-4C21-99E9-17C685DBA8F9}">
      <dgm:prSet phldrT="[Text]"/>
      <dgm:spPr/>
      <dgm:t>
        <a:bodyPr/>
        <a:lstStyle/>
        <a:p>
          <a:r>
            <a:rPr lang="en-US" dirty="0" err="1" smtClean="0"/>
            <a:t>Environnment</a:t>
          </a:r>
          <a:endParaRPr lang="en-US" dirty="0"/>
        </a:p>
      </dgm:t>
    </dgm:pt>
    <dgm:pt modelId="{8942E838-DB75-4D24-BE7C-484FFC5E7C85}" type="parTrans" cxnId="{FE376642-32C6-4B2F-A6F4-FF9682CF6283}">
      <dgm:prSet/>
      <dgm:spPr/>
      <dgm:t>
        <a:bodyPr/>
        <a:lstStyle/>
        <a:p>
          <a:endParaRPr lang="en-US"/>
        </a:p>
      </dgm:t>
    </dgm:pt>
    <dgm:pt modelId="{B3123CDE-0374-4489-847B-8C3E6C64B1C1}" type="sibTrans" cxnId="{FE376642-32C6-4B2F-A6F4-FF9682CF6283}">
      <dgm:prSet/>
      <dgm:spPr/>
      <dgm:t>
        <a:bodyPr/>
        <a:lstStyle/>
        <a:p>
          <a:endParaRPr lang="en-US"/>
        </a:p>
      </dgm:t>
    </dgm:pt>
    <dgm:pt modelId="{00DCA8F0-1B65-4D5A-BC3B-A45072372446}">
      <dgm:prSet phldrT="[Text]"/>
      <dgm:spPr/>
      <dgm:t>
        <a:bodyPr/>
        <a:lstStyle/>
        <a:p>
          <a:r>
            <a:rPr lang="fr-FR" dirty="0" smtClean="0"/>
            <a:t>Silence actif</a:t>
          </a:r>
          <a:endParaRPr lang="en-US" dirty="0"/>
        </a:p>
      </dgm:t>
    </dgm:pt>
    <dgm:pt modelId="{6D0EB74A-2E3B-4D6F-90C2-EE82ABD50BC0}" type="parTrans" cxnId="{640E266E-D652-4B14-AD00-F519F893D923}">
      <dgm:prSet/>
      <dgm:spPr/>
      <dgm:t>
        <a:bodyPr/>
        <a:lstStyle/>
        <a:p>
          <a:endParaRPr lang="en-US"/>
        </a:p>
      </dgm:t>
    </dgm:pt>
    <dgm:pt modelId="{2D9839DD-4CDF-474A-B047-C925559E75DA}" type="sibTrans" cxnId="{640E266E-D652-4B14-AD00-F519F893D923}">
      <dgm:prSet/>
      <dgm:spPr/>
      <dgm:t>
        <a:bodyPr/>
        <a:lstStyle/>
        <a:p>
          <a:endParaRPr lang="en-US"/>
        </a:p>
      </dgm:t>
    </dgm:pt>
    <dgm:pt modelId="{3A44D584-FAED-4014-843C-09164504FD8F}">
      <dgm:prSet phldrT="[Text]"/>
      <dgm:spPr/>
      <dgm:t>
        <a:bodyPr/>
        <a:lstStyle/>
        <a:p>
          <a:r>
            <a:rPr lang="en-US" dirty="0" smtClean="0"/>
            <a:t>Poser des questions </a:t>
          </a:r>
          <a:r>
            <a:rPr lang="en-US" dirty="0" err="1" smtClean="0"/>
            <a:t>ouvertes</a:t>
          </a:r>
          <a:endParaRPr lang="en-US" dirty="0"/>
        </a:p>
      </dgm:t>
    </dgm:pt>
    <dgm:pt modelId="{44B64778-96A3-478B-B517-8186A9D4BFC0}" type="parTrans" cxnId="{7DD2A166-139A-4A87-BB89-124F7B3BCFB5}">
      <dgm:prSet/>
      <dgm:spPr/>
      <dgm:t>
        <a:bodyPr/>
        <a:lstStyle/>
        <a:p>
          <a:endParaRPr lang="en-US"/>
        </a:p>
      </dgm:t>
    </dgm:pt>
    <dgm:pt modelId="{50815F8B-F605-46AE-97F1-93080C7F68D3}" type="sibTrans" cxnId="{7DD2A166-139A-4A87-BB89-124F7B3BCFB5}">
      <dgm:prSet/>
      <dgm:spPr/>
      <dgm:t>
        <a:bodyPr/>
        <a:lstStyle/>
        <a:p>
          <a:endParaRPr lang="en-US"/>
        </a:p>
      </dgm:t>
    </dgm:pt>
    <dgm:pt modelId="{15E6FFED-D2A2-4377-8056-56C2F8CE6779}">
      <dgm:prSet phldrT="[Text]"/>
      <dgm:spPr/>
      <dgm:t>
        <a:bodyPr/>
        <a:lstStyle/>
        <a:p>
          <a:r>
            <a:rPr lang="fr-FR" dirty="0" smtClean="0"/>
            <a:t>Refléter la signification</a:t>
          </a:r>
          <a:endParaRPr lang="en-US" dirty="0"/>
        </a:p>
      </dgm:t>
    </dgm:pt>
    <dgm:pt modelId="{D7E0DB1E-13A6-4CB3-AA16-5D38CBE4D630}" type="parTrans" cxnId="{04F22E40-2E46-42DC-B35A-CFC486BD7CB5}">
      <dgm:prSet/>
      <dgm:spPr/>
      <dgm:t>
        <a:bodyPr/>
        <a:lstStyle/>
        <a:p>
          <a:endParaRPr lang="en-US"/>
        </a:p>
      </dgm:t>
    </dgm:pt>
    <dgm:pt modelId="{A128B211-F000-495D-A55D-766533F476DE}" type="sibTrans" cxnId="{04F22E40-2E46-42DC-B35A-CFC486BD7CB5}">
      <dgm:prSet/>
      <dgm:spPr/>
      <dgm:t>
        <a:bodyPr/>
        <a:lstStyle/>
        <a:p>
          <a:endParaRPr lang="en-US"/>
        </a:p>
      </dgm:t>
    </dgm:pt>
    <dgm:pt modelId="{B3B5140E-99F5-4886-AC6A-C92947E39E16}">
      <dgm:prSet phldrT="[Text]"/>
      <dgm:spPr/>
      <dgm:t>
        <a:bodyPr/>
        <a:lstStyle/>
        <a:p>
          <a:r>
            <a:rPr lang="fr-FR" dirty="0" smtClean="0"/>
            <a:t>Résumer les idées</a:t>
          </a:r>
          <a:endParaRPr lang="en-US" dirty="0"/>
        </a:p>
      </dgm:t>
    </dgm:pt>
    <dgm:pt modelId="{5674122E-34C7-444C-BB8E-169A5D8D0F5F}" type="parTrans" cxnId="{C60B7E70-2404-4FA4-951E-91D8EE97BF99}">
      <dgm:prSet/>
      <dgm:spPr/>
      <dgm:t>
        <a:bodyPr/>
        <a:lstStyle/>
        <a:p>
          <a:endParaRPr lang="en-US"/>
        </a:p>
      </dgm:t>
    </dgm:pt>
    <dgm:pt modelId="{48306A14-3BAF-4C76-B195-41CEB9A4FFD1}" type="sibTrans" cxnId="{C60B7E70-2404-4FA4-951E-91D8EE97BF99}">
      <dgm:prSet/>
      <dgm:spPr/>
      <dgm:t>
        <a:bodyPr/>
        <a:lstStyle/>
        <a:p>
          <a:endParaRPr lang="en-US"/>
        </a:p>
      </dgm:t>
    </dgm:pt>
    <dgm:pt modelId="{F42468ED-1544-499E-8045-F01E419E342F}" type="pres">
      <dgm:prSet presAssocID="{172D7DB6-22B0-4CFE-9AAD-F53D5D0E0CA0}" presName="Name0" presStyleCnt="0">
        <dgm:presLayoutVars>
          <dgm:dir/>
          <dgm:animLvl val="lvl"/>
          <dgm:resizeHandles val="exact"/>
        </dgm:presLayoutVars>
      </dgm:prSet>
      <dgm:spPr/>
      <dgm:t>
        <a:bodyPr/>
        <a:lstStyle/>
        <a:p>
          <a:endParaRPr lang="en-US"/>
        </a:p>
      </dgm:t>
    </dgm:pt>
    <dgm:pt modelId="{ED152E96-1360-45EB-8152-91F0DB2D9B9E}" type="pres">
      <dgm:prSet presAssocID="{3D06E7E7-D38A-4AEA-80F7-097396449454}" presName="composite" presStyleCnt="0"/>
      <dgm:spPr/>
    </dgm:pt>
    <dgm:pt modelId="{211CE015-5C20-46A0-BB10-1090AC5F43EE}" type="pres">
      <dgm:prSet presAssocID="{3D06E7E7-D38A-4AEA-80F7-097396449454}" presName="parTx" presStyleLbl="alignNode1" presStyleIdx="0" presStyleCnt="3" custLinFactNeighborX="-103" custLinFactNeighborY="-1534">
        <dgm:presLayoutVars>
          <dgm:chMax val="0"/>
          <dgm:chPref val="0"/>
          <dgm:bulletEnabled val="1"/>
        </dgm:presLayoutVars>
      </dgm:prSet>
      <dgm:spPr/>
      <dgm:t>
        <a:bodyPr/>
        <a:lstStyle/>
        <a:p>
          <a:endParaRPr lang="en-US"/>
        </a:p>
      </dgm:t>
    </dgm:pt>
    <dgm:pt modelId="{5B23317D-3058-4E1A-8799-BD18E979637C}" type="pres">
      <dgm:prSet presAssocID="{3D06E7E7-D38A-4AEA-80F7-097396449454}" presName="desTx" presStyleLbl="alignAccFollowNode1" presStyleIdx="0" presStyleCnt="3">
        <dgm:presLayoutVars>
          <dgm:bulletEnabled val="1"/>
        </dgm:presLayoutVars>
      </dgm:prSet>
      <dgm:spPr/>
      <dgm:t>
        <a:bodyPr/>
        <a:lstStyle/>
        <a:p>
          <a:endParaRPr lang="en-US"/>
        </a:p>
      </dgm:t>
    </dgm:pt>
    <dgm:pt modelId="{69B80AD8-B150-441C-A5BC-3CE15BEDB370}" type="pres">
      <dgm:prSet presAssocID="{9E925E48-9FE9-4F1D-96FE-81D169AD166B}" presName="space" presStyleCnt="0"/>
      <dgm:spPr/>
    </dgm:pt>
    <dgm:pt modelId="{B7FF4CB9-A295-4382-8F04-084F92D7817D}" type="pres">
      <dgm:prSet presAssocID="{007DE4F6-9953-44B2-BC3B-B318B8A58BCB}" presName="composite" presStyleCnt="0"/>
      <dgm:spPr/>
    </dgm:pt>
    <dgm:pt modelId="{95A184E4-2F5B-42EF-8FE9-E794215DC966}" type="pres">
      <dgm:prSet presAssocID="{007DE4F6-9953-44B2-BC3B-B318B8A58BCB}" presName="parTx" presStyleLbl="alignNode1" presStyleIdx="1" presStyleCnt="3">
        <dgm:presLayoutVars>
          <dgm:chMax val="0"/>
          <dgm:chPref val="0"/>
          <dgm:bulletEnabled val="1"/>
        </dgm:presLayoutVars>
      </dgm:prSet>
      <dgm:spPr/>
      <dgm:t>
        <a:bodyPr/>
        <a:lstStyle/>
        <a:p>
          <a:endParaRPr lang="en-US"/>
        </a:p>
      </dgm:t>
    </dgm:pt>
    <dgm:pt modelId="{E9C54B31-E939-4286-B3E7-610667C9412A}" type="pres">
      <dgm:prSet presAssocID="{007DE4F6-9953-44B2-BC3B-B318B8A58BCB}" presName="desTx" presStyleLbl="alignAccFollowNode1" presStyleIdx="1" presStyleCnt="3">
        <dgm:presLayoutVars>
          <dgm:bulletEnabled val="1"/>
        </dgm:presLayoutVars>
      </dgm:prSet>
      <dgm:spPr/>
      <dgm:t>
        <a:bodyPr/>
        <a:lstStyle/>
        <a:p>
          <a:endParaRPr lang="en-US"/>
        </a:p>
      </dgm:t>
    </dgm:pt>
    <dgm:pt modelId="{A6DA20B4-D014-417E-B895-7149C60F7132}" type="pres">
      <dgm:prSet presAssocID="{CD3EFBF5-D7C4-4F9E-853C-C45C549521D4}" presName="space" presStyleCnt="0"/>
      <dgm:spPr/>
    </dgm:pt>
    <dgm:pt modelId="{C8D84E20-D233-46FF-A84E-9D55AD039FB9}" type="pres">
      <dgm:prSet presAssocID="{FF09CBF6-91F6-40E2-A7FB-EB5BAB18B9AA}" presName="composite" presStyleCnt="0"/>
      <dgm:spPr/>
    </dgm:pt>
    <dgm:pt modelId="{04088F6C-90BA-44DA-A2F5-4946FD00D18A}" type="pres">
      <dgm:prSet presAssocID="{FF09CBF6-91F6-40E2-A7FB-EB5BAB18B9AA}" presName="parTx" presStyleLbl="alignNode1" presStyleIdx="2" presStyleCnt="3">
        <dgm:presLayoutVars>
          <dgm:chMax val="0"/>
          <dgm:chPref val="0"/>
          <dgm:bulletEnabled val="1"/>
        </dgm:presLayoutVars>
      </dgm:prSet>
      <dgm:spPr/>
      <dgm:t>
        <a:bodyPr/>
        <a:lstStyle/>
        <a:p>
          <a:endParaRPr lang="en-US"/>
        </a:p>
      </dgm:t>
    </dgm:pt>
    <dgm:pt modelId="{F5044BEF-3DF6-4CD2-9042-5EC106EB5951}" type="pres">
      <dgm:prSet presAssocID="{FF09CBF6-91F6-40E2-A7FB-EB5BAB18B9AA}" presName="desTx" presStyleLbl="alignAccFollowNode1" presStyleIdx="2" presStyleCnt="3">
        <dgm:presLayoutVars>
          <dgm:bulletEnabled val="1"/>
        </dgm:presLayoutVars>
      </dgm:prSet>
      <dgm:spPr/>
      <dgm:t>
        <a:bodyPr/>
        <a:lstStyle/>
        <a:p>
          <a:endParaRPr lang="en-US"/>
        </a:p>
      </dgm:t>
    </dgm:pt>
  </dgm:ptLst>
  <dgm:cxnLst>
    <dgm:cxn modelId="{4A4EDC76-3242-4075-809A-F1D55844A7CF}" type="presOf" srcId="{3D06E7E7-D38A-4AEA-80F7-097396449454}" destId="{211CE015-5C20-46A0-BB10-1090AC5F43EE}" srcOrd="0" destOrd="0" presId="urn:microsoft.com/office/officeart/2005/8/layout/hList1"/>
    <dgm:cxn modelId="{234544B8-CC54-4DB4-9316-A57DA2C8DADE}" type="presOf" srcId="{97D9DA74-0F48-4566-A919-D0341DD87CA0}" destId="{5B23317D-3058-4E1A-8799-BD18E979637C}" srcOrd="0" destOrd="1" presId="urn:microsoft.com/office/officeart/2005/8/layout/hList1"/>
    <dgm:cxn modelId="{7B9CE329-A6D3-44FD-8120-2433620093A4}" type="presOf" srcId="{FF09CBF6-91F6-40E2-A7FB-EB5BAB18B9AA}" destId="{04088F6C-90BA-44DA-A2F5-4946FD00D18A}" srcOrd="0" destOrd="0" presId="urn:microsoft.com/office/officeart/2005/8/layout/hList1"/>
    <dgm:cxn modelId="{59878E9F-918C-4397-871E-533D1A0C2F62}" srcId="{3D06E7E7-D38A-4AEA-80F7-097396449454}" destId="{97D9DA74-0F48-4566-A919-D0341DD87CA0}" srcOrd="1" destOrd="0" parTransId="{4A9236A7-C0FC-470C-AEC4-F905E4246B43}" sibTransId="{70547A8D-1A19-42CE-A44B-C70CC387F469}"/>
    <dgm:cxn modelId="{04F22E40-2E46-42DC-B35A-CFC486BD7CB5}" srcId="{FF09CBF6-91F6-40E2-A7FB-EB5BAB18B9AA}" destId="{15E6FFED-D2A2-4377-8056-56C2F8CE6779}" srcOrd="1" destOrd="0" parTransId="{D7E0DB1E-13A6-4CB3-AA16-5D38CBE4D630}" sibTransId="{A128B211-F000-495D-A55D-766533F476DE}"/>
    <dgm:cxn modelId="{D076C04D-8A03-4FE4-BAD3-6105722C8850}" type="presOf" srcId="{2F3FBC06-F81D-4989-BB19-F177C5200719}" destId="{F5044BEF-3DF6-4CD2-9042-5EC106EB5951}" srcOrd="0" destOrd="0" presId="urn:microsoft.com/office/officeart/2005/8/layout/hList1"/>
    <dgm:cxn modelId="{E3DD269A-D7D4-4882-9E51-9C3C5602A26C}" type="presOf" srcId="{3A44D584-FAED-4014-843C-09164504FD8F}" destId="{E9C54B31-E939-4286-B3E7-610667C9412A}" srcOrd="0" destOrd="2" presId="urn:microsoft.com/office/officeart/2005/8/layout/hList1"/>
    <dgm:cxn modelId="{7DD2A166-139A-4A87-BB89-124F7B3BCFB5}" srcId="{007DE4F6-9953-44B2-BC3B-B318B8A58BCB}" destId="{3A44D584-FAED-4014-843C-09164504FD8F}" srcOrd="2" destOrd="0" parTransId="{44B64778-96A3-478B-B517-8186A9D4BFC0}" sibTransId="{50815F8B-F605-46AE-97F1-93080C7F68D3}"/>
    <dgm:cxn modelId="{C86C9813-B108-4F09-9A26-CB7C8BF2D8E9}" srcId="{007DE4F6-9953-44B2-BC3B-B318B8A58BCB}" destId="{6247A377-A49C-40A6-B332-BA0D56F8BFC0}" srcOrd="0" destOrd="0" parTransId="{C8BF1AF5-78D9-4306-A269-286CD874F726}" sibTransId="{DFDCF219-7BF7-48DF-BB9B-438FC0756AB1}"/>
    <dgm:cxn modelId="{8B67BA08-A94B-4092-A74A-9DFB1BA657E8}" srcId="{172D7DB6-22B0-4CFE-9AAD-F53D5D0E0CA0}" destId="{007DE4F6-9953-44B2-BC3B-B318B8A58BCB}" srcOrd="1" destOrd="0" parTransId="{EECCB02D-6937-49F5-B4E0-9EE2C5FB647F}" sibTransId="{CD3EFBF5-D7C4-4F9E-853C-C45C549521D4}"/>
    <dgm:cxn modelId="{C76DBE84-36B5-4FB8-A7CF-4DE500E78F07}" type="presOf" srcId="{00235396-5108-4C21-99E9-17C685DBA8F9}" destId="{5B23317D-3058-4E1A-8799-BD18E979637C}" srcOrd="0" destOrd="3" presId="urn:microsoft.com/office/officeart/2005/8/layout/hList1"/>
    <dgm:cxn modelId="{AD4DDD49-B11E-4EFA-B567-D3A6357A73C1}" srcId="{172D7DB6-22B0-4CFE-9AAD-F53D5D0E0CA0}" destId="{FF09CBF6-91F6-40E2-A7FB-EB5BAB18B9AA}" srcOrd="2" destOrd="0" parTransId="{E08855FA-B115-46E7-AA54-554D667F9D7F}" sibTransId="{8116BABE-3F58-4811-A6BE-06C01266FB29}"/>
    <dgm:cxn modelId="{A9AC8732-AF00-450D-9633-D30B8DAC9DD5}" type="presOf" srcId="{5ECB42AB-1619-45B9-9F3A-5AA1CD5769BE}" destId="{5B23317D-3058-4E1A-8799-BD18E979637C}" srcOrd="0" destOrd="2" presId="urn:microsoft.com/office/officeart/2005/8/layout/hList1"/>
    <dgm:cxn modelId="{23B550D0-B0C0-4C84-B730-A4486A51338E}" type="presOf" srcId="{6247A377-A49C-40A6-B332-BA0D56F8BFC0}" destId="{E9C54B31-E939-4286-B3E7-610667C9412A}" srcOrd="0" destOrd="0" presId="urn:microsoft.com/office/officeart/2005/8/layout/hList1"/>
    <dgm:cxn modelId="{640E266E-D652-4B14-AD00-F519F893D923}" srcId="{007DE4F6-9953-44B2-BC3B-B318B8A58BCB}" destId="{00DCA8F0-1B65-4D5A-BC3B-A45072372446}" srcOrd="1" destOrd="0" parTransId="{6D0EB74A-2E3B-4D6F-90C2-EE82ABD50BC0}" sibTransId="{2D9839DD-4CDF-474A-B047-C925559E75DA}"/>
    <dgm:cxn modelId="{C894C3AD-086E-48F3-A0E0-AD119A61453E}" type="presOf" srcId="{172D7DB6-22B0-4CFE-9AAD-F53D5D0E0CA0}" destId="{F42468ED-1544-499E-8045-F01E419E342F}" srcOrd="0" destOrd="0" presId="urn:microsoft.com/office/officeart/2005/8/layout/hList1"/>
    <dgm:cxn modelId="{784539DB-8A55-486A-8645-F0F638273691}" type="presOf" srcId="{007DE4F6-9953-44B2-BC3B-B318B8A58BCB}" destId="{95A184E4-2F5B-42EF-8FE9-E794215DC966}" srcOrd="0" destOrd="0" presId="urn:microsoft.com/office/officeart/2005/8/layout/hList1"/>
    <dgm:cxn modelId="{FCE6EC01-A261-44E6-BDE1-87402A21F620}" type="presOf" srcId="{70EE2300-290D-494C-B5D2-4BA53F5ED232}" destId="{5B23317D-3058-4E1A-8799-BD18E979637C}" srcOrd="0" destOrd="0" presId="urn:microsoft.com/office/officeart/2005/8/layout/hList1"/>
    <dgm:cxn modelId="{F8ADEB99-67FB-42B8-9BE6-3EA308406378}" srcId="{3D06E7E7-D38A-4AEA-80F7-097396449454}" destId="{70EE2300-290D-494C-B5D2-4BA53F5ED232}" srcOrd="0" destOrd="0" parTransId="{C60B265A-4611-449D-B34E-B60BC66FA5E2}" sibTransId="{EC67E6A7-A9A5-49A9-A4B1-220E17C476F4}"/>
    <dgm:cxn modelId="{EE51000F-A75D-49C1-BF43-7F66C554AC21}" type="presOf" srcId="{00DCA8F0-1B65-4D5A-BC3B-A45072372446}" destId="{E9C54B31-E939-4286-B3E7-610667C9412A}" srcOrd="0" destOrd="1" presId="urn:microsoft.com/office/officeart/2005/8/layout/hList1"/>
    <dgm:cxn modelId="{FE376642-32C6-4B2F-A6F4-FF9682CF6283}" srcId="{3D06E7E7-D38A-4AEA-80F7-097396449454}" destId="{00235396-5108-4C21-99E9-17C685DBA8F9}" srcOrd="3" destOrd="0" parTransId="{8942E838-DB75-4D24-BE7C-484FFC5E7C85}" sibTransId="{B3123CDE-0374-4489-847B-8C3E6C64B1C1}"/>
    <dgm:cxn modelId="{4D165C5F-18AA-42A5-B79E-01ECF037B0A7}" type="presOf" srcId="{15E6FFED-D2A2-4377-8056-56C2F8CE6779}" destId="{F5044BEF-3DF6-4CD2-9042-5EC106EB5951}" srcOrd="0" destOrd="1" presId="urn:microsoft.com/office/officeart/2005/8/layout/hList1"/>
    <dgm:cxn modelId="{F5584563-5C23-4519-BFBC-16ADD19F3B00}" srcId="{FF09CBF6-91F6-40E2-A7FB-EB5BAB18B9AA}" destId="{2F3FBC06-F81D-4989-BB19-F177C5200719}" srcOrd="0" destOrd="0" parTransId="{B69A1C89-A482-4FEB-A801-9DC49EA9DB03}" sibTransId="{764EDA83-5C87-4516-BE8B-9934197D5C8D}"/>
    <dgm:cxn modelId="{DB1E8857-0856-484E-9E2D-4581594DAB1F}" type="presOf" srcId="{B3B5140E-99F5-4886-AC6A-C92947E39E16}" destId="{F5044BEF-3DF6-4CD2-9042-5EC106EB5951}" srcOrd="0" destOrd="2" presId="urn:microsoft.com/office/officeart/2005/8/layout/hList1"/>
    <dgm:cxn modelId="{E830B7B1-8474-4F64-9087-710C64DCF0E3}" srcId="{3D06E7E7-D38A-4AEA-80F7-097396449454}" destId="{5ECB42AB-1619-45B9-9F3A-5AA1CD5769BE}" srcOrd="2" destOrd="0" parTransId="{74E70096-49B1-4CAC-B639-34DCE095BFCB}" sibTransId="{180EF425-A0EF-4A7A-B094-65F3BF98672A}"/>
    <dgm:cxn modelId="{C60B7E70-2404-4FA4-951E-91D8EE97BF99}" srcId="{FF09CBF6-91F6-40E2-A7FB-EB5BAB18B9AA}" destId="{B3B5140E-99F5-4886-AC6A-C92947E39E16}" srcOrd="2" destOrd="0" parTransId="{5674122E-34C7-444C-BB8E-169A5D8D0F5F}" sibTransId="{48306A14-3BAF-4C76-B195-41CEB9A4FFD1}"/>
    <dgm:cxn modelId="{74FF01D2-8316-442C-AAB3-797ECC1EC56B}" srcId="{172D7DB6-22B0-4CFE-9AAD-F53D5D0E0CA0}" destId="{3D06E7E7-D38A-4AEA-80F7-097396449454}" srcOrd="0" destOrd="0" parTransId="{60A2DA21-3706-4FF3-922A-7E7C367C8EE9}" sibTransId="{9E925E48-9FE9-4F1D-96FE-81D169AD166B}"/>
    <dgm:cxn modelId="{53ED24F3-E758-4D72-91D3-3415F94E0967}" type="presParOf" srcId="{F42468ED-1544-499E-8045-F01E419E342F}" destId="{ED152E96-1360-45EB-8152-91F0DB2D9B9E}" srcOrd="0" destOrd="0" presId="urn:microsoft.com/office/officeart/2005/8/layout/hList1"/>
    <dgm:cxn modelId="{829BF75E-256D-4D9A-94AA-DBACD543AEC2}" type="presParOf" srcId="{ED152E96-1360-45EB-8152-91F0DB2D9B9E}" destId="{211CE015-5C20-46A0-BB10-1090AC5F43EE}" srcOrd="0" destOrd="0" presId="urn:microsoft.com/office/officeart/2005/8/layout/hList1"/>
    <dgm:cxn modelId="{17DBEA01-F2F2-4CD3-AD9D-1E1EE40B3013}" type="presParOf" srcId="{ED152E96-1360-45EB-8152-91F0DB2D9B9E}" destId="{5B23317D-3058-4E1A-8799-BD18E979637C}" srcOrd="1" destOrd="0" presId="urn:microsoft.com/office/officeart/2005/8/layout/hList1"/>
    <dgm:cxn modelId="{E3523A21-7370-444D-BCB7-B1DC54D44808}" type="presParOf" srcId="{F42468ED-1544-499E-8045-F01E419E342F}" destId="{69B80AD8-B150-441C-A5BC-3CE15BEDB370}" srcOrd="1" destOrd="0" presId="urn:microsoft.com/office/officeart/2005/8/layout/hList1"/>
    <dgm:cxn modelId="{763DBC60-2BDD-4F83-B36F-379ED042D93B}" type="presParOf" srcId="{F42468ED-1544-499E-8045-F01E419E342F}" destId="{B7FF4CB9-A295-4382-8F04-084F92D7817D}" srcOrd="2" destOrd="0" presId="urn:microsoft.com/office/officeart/2005/8/layout/hList1"/>
    <dgm:cxn modelId="{D33D43D6-E617-4BDD-B830-770F6A0C8B3F}" type="presParOf" srcId="{B7FF4CB9-A295-4382-8F04-084F92D7817D}" destId="{95A184E4-2F5B-42EF-8FE9-E794215DC966}" srcOrd="0" destOrd="0" presId="urn:microsoft.com/office/officeart/2005/8/layout/hList1"/>
    <dgm:cxn modelId="{06E12956-73FF-46BB-BACD-7C4EF4F97383}" type="presParOf" srcId="{B7FF4CB9-A295-4382-8F04-084F92D7817D}" destId="{E9C54B31-E939-4286-B3E7-610667C9412A}" srcOrd="1" destOrd="0" presId="urn:microsoft.com/office/officeart/2005/8/layout/hList1"/>
    <dgm:cxn modelId="{9C03C7F8-59FF-4A48-83EE-AF423216C8A6}" type="presParOf" srcId="{F42468ED-1544-499E-8045-F01E419E342F}" destId="{A6DA20B4-D014-417E-B895-7149C60F7132}" srcOrd="3" destOrd="0" presId="urn:microsoft.com/office/officeart/2005/8/layout/hList1"/>
    <dgm:cxn modelId="{85E120C8-E897-40C3-BB12-6276694858C7}" type="presParOf" srcId="{F42468ED-1544-499E-8045-F01E419E342F}" destId="{C8D84E20-D233-46FF-A84E-9D55AD039FB9}" srcOrd="4" destOrd="0" presId="urn:microsoft.com/office/officeart/2005/8/layout/hList1"/>
    <dgm:cxn modelId="{FA8902CA-224C-4561-AB72-8663F239FD4F}" type="presParOf" srcId="{C8D84E20-D233-46FF-A84E-9D55AD039FB9}" destId="{04088F6C-90BA-44DA-A2F5-4946FD00D18A}" srcOrd="0" destOrd="0" presId="urn:microsoft.com/office/officeart/2005/8/layout/hList1"/>
    <dgm:cxn modelId="{BEDFC1B7-BFE8-4D21-BA67-B9D7645F9EC2}" type="presParOf" srcId="{C8D84E20-D233-46FF-A84E-9D55AD039FB9}" destId="{F5044BEF-3DF6-4CD2-9042-5EC106EB5951}"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1CE015-5C20-46A0-BB10-1090AC5F43EE}">
      <dsp:nvSpPr>
        <dsp:cNvPr id="0" name=""/>
        <dsp:cNvSpPr/>
      </dsp:nvSpPr>
      <dsp:spPr>
        <a:xfrm>
          <a:off x="0" y="1100022"/>
          <a:ext cx="2205632" cy="726185"/>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US" sz="2100" kern="1200" dirty="0" err="1" smtClean="0"/>
            <a:t>Compétences</a:t>
          </a:r>
          <a:r>
            <a:rPr lang="en-US" sz="2100" kern="1200" dirty="0" smtClean="0"/>
            <a:t> </a:t>
          </a:r>
          <a:r>
            <a:rPr lang="en-US" sz="2100" kern="1200" dirty="0" err="1" smtClean="0"/>
            <a:t>d'attention</a:t>
          </a:r>
          <a:endParaRPr lang="en-US" sz="2100" kern="1200" dirty="0"/>
        </a:p>
      </dsp:txBody>
      <dsp:txXfrm>
        <a:off x="0" y="1100022"/>
        <a:ext cx="2205632" cy="726185"/>
      </dsp:txXfrm>
    </dsp:sp>
    <dsp:sp modelId="{5B23317D-3058-4E1A-8799-BD18E979637C}">
      <dsp:nvSpPr>
        <dsp:cNvPr id="0" name=""/>
        <dsp:cNvSpPr/>
      </dsp:nvSpPr>
      <dsp:spPr>
        <a:xfrm>
          <a:off x="2262" y="1837347"/>
          <a:ext cx="2205632" cy="230929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fr-FR" sz="2100" kern="1200" dirty="0" smtClean="0"/>
            <a:t>Contact visuel</a:t>
          </a:r>
          <a:endParaRPr lang="en-US" sz="2100" kern="1200" dirty="0"/>
        </a:p>
        <a:p>
          <a:pPr marL="228600" lvl="1" indent="-228600" algn="l" defTabSz="933450">
            <a:lnSpc>
              <a:spcPct val="90000"/>
            </a:lnSpc>
            <a:spcBef>
              <a:spcPct val="0"/>
            </a:spcBef>
            <a:spcAft>
              <a:spcPct val="15000"/>
            </a:spcAft>
            <a:buChar char="••"/>
          </a:pPr>
          <a:r>
            <a:rPr lang="en-US" sz="2100" kern="1200" dirty="0" smtClean="0"/>
            <a:t>Posture</a:t>
          </a:r>
          <a:endParaRPr lang="en-US" sz="2100" kern="1200" dirty="0"/>
        </a:p>
        <a:p>
          <a:pPr marL="228600" lvl="1" indent="-228600" algn="l" defTabSz="933450">
            <a:lnSpc>
              <a:spcPct val="90000"/>
            </a:lnSpc>
            <a:spcBef>
              <a:spcPct val="0"/>
            </a:spcBef>
            <a:spcAft>
              <a:spcPct val="15000"/>
            </a:spcAft>
            <a:buChar char="••"/>
          </a:pPr>
          <a:r>
            <a:rPr lang="en-US" sz="2100" kern="1200" dirty="0" err="1" smtClean="0"/>
            <a:t>Gestes</a:t>
          </a:r>
          <a:endParaRPr lang="en-US" sz="2100" kern="1200" dirty="0"/>
        </a:p>
        <a:p>
          <a:pPr marL="228600" lvl="1" indent="-228600" algn="l" defTabSz="933450">
            <a:lnSpc>
              <a:spcPct val="90000"/>
            </a:lnSpc>
            <a:spcBef>
              <a:spcPct val="0"/>
            </a:spcBef>
            <a:spcAft>
              <a:spcPct val="15000"/>
            </a:spcAft>
            <a:buChar char="••"/>
          </a:pPr>
          <a:r>
            <a:rPr lang="en-US" sz="2100" kern="1200" dirty="0" err="1" smtClean="0"/>
            <a:t>Environnment</a:t>
          </a:r>
          <a:endParaRPr lang="en-US" sz="2100" kern="1200" dirty="0"/>
        </a:p>
      </dsp:txBody>
      <dsp:txXfrm>
        <a:off x="2262" y="1837347"/>
        <a:ext cx="2205632" cy="2309290"/>
      </dsp:txXfrm>
    </dsp:sp>
    <dsp:sp modelId="{95A184E4-2F5B-42EF-8FE9-E794215DC966}">
      <dsp:nvSpPr>
        <dsp:cNvPr id="0" name=""/>
        <dsp:cNvSpPr/>
      </dsp:nvSpPr>
      <dsp:spPr>
        <a:xfrm>
          <a:off x="2516683" y="1111162"/>
          <a:ext cx="2205632" cy="726185"/>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US" sz="2100" kern="1200" dirty="0" err="1" smtClean="0"/>
            <a:t>Compétences</a:t>
          </a:r>
          <a:r>
            <a:rPr lang="en-US" sz="2100" kern="1200" dirty="0" smtClean="0"/>
            <a:t> de </a:t>
          </a:r>
          <a:r>
            <a:rPr lang="en-US" sz="2100" kern="1200" dirty="0" err="1" smtClean="0"/>
            <a:t>suivi</a:t>
          </a:r>
          <a:endParaRPr lang="en-US" sz="2100" kern="1200" dirty="0"/>
        </a:p>
      </dsp:txBody>
      <dsp:txXfrm>
        <a:off x="2516683" y="1111162"/>
        <a:ext cx="2205632" cy="726185"/>
      </dsp:txXfrm>
    </dsp:sp>
    <dsp:sp modelId="{E9C54B31-E939-4286-B3E7-610667C9412A}">
      <dsp:nvSpPr>
        <dsp:cNvPr id="0" name=""/>
        <dsp:cNvSpPr/>
      </dsp:nvSpPr>
      <dsp:spPr>
        <a:xfrm>
          <a:off x="2516683" y="1837347"/>
          <a:ext cx="2205632" cy="230929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err="1" smtClean="0"/>
            <a:t>Valider</a:t>
          </a:r>
          <a:r>
            <a:rPr lang="en-US" sz="2100" kern="1200" dirty="0" smtClean="0"/>
            <a:t> les </a:t>
          </a:r>
          <a:r>
            <a:rPr lang="en-US" sz="2100" kern="1200" dirty="0" err="1" smtClean="0"/>
            <a:t>réponses</a:t>
          </a:r>
          <a:endParaRPr lang="en-US" sz="2100" kern="1200" dirty="0"/>
        </a:p>
        <a:p>
          <a:pPr marL="228600" lvl="1" indent="-228600" algn="l" defTabSz="933450">
            <a:lnSpc>
              <a:spcPct val="90000"/>
            </a:lnSpc>
            <a:spcBef>
              <a:spcPct val="0"/>
            </a:spcBef>
            <a:spcAft>
              <a:spcPct val="15000"/>
            </a:spcAft>
            <a:buChar char="••"/>
          </a:pPr>
          <a:r>
            <a:rPr lang="fr-FR" sz="2100" kern="1200" dirty="0" smtClean="0"/>
            <a:t>Silence actif</a:t>
          </a:r>
          <a:endParaRPr lang="en-US" sz="2100" kern="1200" dirty="0"/>
        </a:p>
        <a:p>
          <a:pPr marL="228600" lvl="1" indent="-228600" algn="l" defTabSz="933450">
            <a:lnSpc>
              <a:spcPct val="90000"/>
            </a:lnSpc>
            <a:spcBef>
              <a:spcPct val="0"/>
            </a:spcBef>
            <a:spcAft>
              <a:spcPct val="15000"/>
            </a:spcAft>
            <a:buChar char="••"/>
          </a:pPr>
          <a:r>
            <a:rPr lang="en-US" sz="2100" kern="1200" dirty="0" smtClean="0"/>
            <a:t>Poser des questions </a:t>
          </a:r>
          <a:r>
            <a:rPr lang="en-US" sz="2100" kern="1200" dirty="0" err="1" smtClean="0"/>
            <a:t>ouvertes</a:t>
          </a:r>
          <a:endParaRPr lang="en-US" sz="2100" kern="1200" dirty="0"/>
        </a:p>
      </dsp:txBody>
      <dsp:txXfrm>
        <a:off x="2516683" y="1837347"/>
        <a:ext cx="2205632" cy="2309290"/>
      </dsp:txXfrm>
    </dsp:sp>
    <dsp:sp modelId="{04088F6C-90BA-44DA-A2F5-4946FD00D18A}">
      <dsp:nvSpPr>
        <dsp:cNvPr id="0" name=""/>
        <dsp:cNvSpPr/>
      </dsp:nvSpPr>
      <dsp:spPr>
        <a:xfrm>
          <a:off x="5031105" y="1111162"/>
          <a:ext cx="2205632" cy="726185"/>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US" sz="2100" kern="1200" dirty="0" err="1" smtClean="0"/>
            <a:t>Compétences</a:t>
          </a:r>
          <a:r>
            <a:rPr lang="en-US" sz="2100" kern="1200" dirty="0" smtClean="0"/>
            <a:t>  </a:t>
          </a:r>
          <a:r>
            <a:rPr lang="en-US" sz="2100" kern="1200" dirty="0" err="1" smtClean="0"/>
            <a:t>réactionnelles</a:t>
          </a:r>
          <a:endParaRPr lang="en-US" sz="2100" kern="1200" dirty="0"/>
        </a:p>
      </dsp:txBody>
      <dsp:txXfrm>
        <a:off x="5031105" y="1111162"/>
        <a:ext cx="2205632" cy="726185"/>
      </dsp:txXfrm>
    </dsp:sp>
    <dsp:sp modelId="{F5044BEF-3DF6-4CD2-9042-5EC106EB5951}">
      <dsp:nvSpPr>
        <dsp:cNvPr id="0" name=""/>
        <dsp:cNvSpPr/>
      </dsp:nvSpPr>
      <dsp:spPr>
        <a:xfrm>
          <a:off x="5031105" y="1837347"/>
          <a:ext cx="2205632" cy="230929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fr-FR" sz="2100" kern="1200" dirty="0" smtClean="0"/>
            <a:t>Refléter les sentiments de l'autre</a:t>
          </a:r>
          <a:endParaRPr lang="en-US" sz="2100" kern="1200" dirty="0"/>
        </a:p>
        <a:p>
          <a:pPr marL="228600" lvl="1" indent="-228600" algn="l" defTabSz="933450">
            <a:lnSpc>
              <a:spcPct val="90000"/>
            </a:lnSpc>
            <a:spcBef>
              <a:spcPct val="0"/>
            </a:spcBef>
            <a:spcAft>
              <a:spcPct val="15000"/>
            </a:spcAft>
            <a:buChar char="••"/>
          </a:pPr>
          <a:r>
            <a:rPr lang="fr-FR" sz="2100" kern="1200" dirty="0" smtClean="0"/>
            <a:t>Refléter la signification</a:t>
          </a:r>
          <a:endParaRPr lang="en-US" sz="2100" kern="1200" dirty="0"/>
        </a:p>
        <a:p>
          <a:pPr marL="228600" lvl="1" indent="-228600" algn="l" defTabSz="933450">
            <a:lnSpc>
              <a:spcPct val="90000"/>
            </a:lnSpc>
            <a:spcBef>
              <a:spcPct val="0"/>
            </a:spcBef>
            <a:spcAft>
              <a:spcPct val="15000"/>
            </a:spcAft>
            <a:buChar char="••"/>
          </a:pPr>
          <a:r>
            <a:rPr lang="fr-FR" sz="2100" kern="1200" dirty="0" smtClean="0"/>
            <a:t>Résumer les idées</a:t>
          </a:r>
          <a:endParaRPr lang="en-US" sz="2100" kern="1200" dirty="0"/>
        </a:p>
      </dsp:txBody>
      <dsp:txXfrm>
        <a:off x="5031105" y="1837347"/>
        <a:ext cx="2205632" cy="230929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ohchr.org/Documents/ProfessionalInterest/crc.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Z5SdRIq238k"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youtube.com/watch?v=jY30dgXT39E"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3886821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2502023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5.2 </a:t>
            </a:r>
          </a:p>
          <a:p>
            <a:endParaRPr lang="en-US" dirty="0" smtClean="0"/>
          </a:p>
          <a:p>
            <a:r>
              <a:rPr lang="en-US" dirty="0" smtClean="0"/>
              <a:t>If you are</a:t>
            </a:r>
            <a:r>
              <a:rPr lang="en-US" baseline="0" dirty="0" smtClean="0"/>
              <a:t> able to do this activity, here are the </a:t>
            </a:r>
            <a:r>
              <a:rPr lang="en-US" dirty="0" smtClean="0"/>
              <a:t>Instructions:</a:t>
            </a:r>
            <a:r>
              <a:rPr lang="en-US" baseline="0" dirty="0" smtClean="0"/>
              <a:t> (otherwise you can just ask the questions to the group)</a:t>
            </a:r>
          </a:p>
          <a:p>
            <a:endParaRPr lang="en-US" baseline="0" dirty="0" smtClean="0"/>
          </a:p>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I will give each of you pieces of colored paper.</a:t>
            </a:r>
          </a:p>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You will use this paper to indicate whether a girl should know this information at all, whether she should know it when she’s older, or whether she should know it as soon as possible.</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RED – she should not know it at all</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YELLOW – she should know it, but when she is older</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GREEN – she should know it as soon as possible</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BLUE – this is something that your daughter/female family member knows either learning it at school, from you, or other close friends or family members</a:t>
            </a:r>
          </a:p>
          <a:p>
            <a:endParaRPr lang="en-US" dirty="0" smtClean="0"/>
          </a:p>
          <a:p>
            <a:r>
              <a:rPr lang="en-US" dirty="0" smtClean="0"/>
              <a:t>Why do they need to know these things? </a:t>
            </a:r>
          </a:p>
          <a:p>
            <a:endParaRPr lang="en-US" dirty="0" smtClean="0"/>
          </a:p>
          <a:p>
            <a:r>
              <a:rPr lang="en-US" dirty="0" smtClean="0"/>
              <a:t>How would parents/</a:t>
            </a:r>
            <a:r>
              <a:rPr lang="en-US" baseline="0" dirty="0" smtClean="0"/>
              <a:t>caregivers talk to girls about these things?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140960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5.2 </a:t>
            </a:r>
          </a:p>
          <a:p>
            <a:endParaRPr lang="en-US" dirty="0" smtClean="0"/>
          </a:p>
          <a:p>
            <a:r>
              <a:rPr lang="en-US" dirty="0" smtClean="0"/>
              <a:t>Brainstorm</a:t>
            </a:r>
            <a:r>
              <a:rPr lang="en-US" baseline="0" dirty="0" smtClean="0"/>
              <a:t> and write down their questions on the flip chart.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1115527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2594015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p>
          <a:p>
            <a:endParaRPr lang="en-US" dirty="0" smtClean="0"/>
          </a:p>
          <a:p>
            <a:r>
              <a:rPr lang="en-US" dirty="0" smtClean="0"/>
              <a:t>Image</a:t>
            </a:r>
            <a:r>
              <a:rPr lang="en-US" baseline="0" dirty="0" smtClean="0"/>
              <a:t> from Microsoft clipart.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782423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2905565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6059166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p>
          <a:p>
            <a:endParaRPr lang="en-US" dirty="0" smtClean="0"/>
          </a:p>
          <a:p>
            <a:r>
              <a:rPr lang="en-US" sz="1200" i="1" kern="1200" dirty="0" smtClean="0">
                <a:solidFill>
                  <a:schemeClr val="tx1"/>
                </a:solidFill>
                <a:effectLst/>
                <a:latin typeface="Arial" pitchFamily="-110" charset="0"/>
                <a:ea typeface="ヒラギノ角ゴ Pro W3" pitchFamily="-110" charset="-128"/>
                <a:cs typeface="ヒラギノ角ゴ Pro W3" pitchFamily="-110" charset="-128"/>
              </a:rPr>
              <a:t>Convention on the Rights of the Child</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(1989) Available at: </a:t>
            </a:r>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hlinkClick r:id="rId3"/>
              </a:rPr>
              <a:t>http://www.ohchr.org/Documents/ProfessionalInterest/crc.pdf</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2992365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576295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baseline="0" dirty="0" smtClean="0">
              <a:solidFill>
                <a:schemeClr val="tx1"/>
              </a:solidFill>
              <a:effectLst/>
              <a:latin typeface="Arial" pitchFamily="-110" charset="0"/>
              <a:ea typeface="ヒラギノ角ゴ Pro W3" pitchFamily="-110" charset="-128"/>
              <a:cs typeface="ヒラギノ角ゴ Pro W3" pitchFamily="-110" charset="-128"/>
            </a:endParaRPr>
          </a:p>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Families</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2638758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2</a:t>
            </a:fld>
            <a:endParaRPr lang="en-US" sz="1200"/>
          </a:p>
        </p:txBody>
      </p:sp>
    </p:spTree>
    <p:extLst>
      <p:ext uri="{BB962C8B-B14F-4D97-AF65-F5344CB8AC3E}">
        <p14:creationId xmlns:p14="http://schemas.microsoft.com/office/powerpoint/2010/main" val="37438547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Goes with section 5.3 </a:t>
            </a:r>
            <a:endParaRPr lang="en-US" dirty="0" smtClean="0"/>
          </a:p>
          <a:p>
            <a:endParaRPr lang="en-US" dirty="0" smtClean="0"/>
          </a:p>
          <a:p>
            <a:endParaRPr lang="en-US" dirty="0" smtClean="0"/>
          </a:p>
          <a:p>
            <a:r>
              <a:rPr lang="en-US" dirty="0" smtClean="0"/>
              <a:t>Image</a:t>
            </a:r>
            <a:r>
              <a:rPr lang="en-US" baseline="0" dirty="0" smtClean="0"/>
              <a:t> from: http://</a:t>
            </a:r>
            <a:r>
              <a:rPr lang="en-US" baseline="0" dirty="0" err="1" smtClean="0"/>
              <a:t>www.bing.com</a:t>
            </a:r>
            <a:r>
              <a:rPr lang="en-US" baseline="0" dirty="0" smtClean="0"/>
              <a:t>/images/</a:t>
            </a:r>
            <a:r>
              <a:rPr lang="en-US" baseline="0" dirty="0" err="1" smtClean="0"/>
              <a:t>search?q</a:t>
            </a:r>
            <a:r>
              <a:rPr lang="en-US" baseline="0" dirty="0" smtClean="0"/>
              <a:t>=</a:t>
            </a:r>
            <a:r>
              <a:rPr lang="en-US" baseline="0" dirty="0" err="1" smtClean="0"/>
              <a:t>husband+and+wife&amp;view</a:t>
            </a:r>
            <a:r>
              <a:rPr lang="en-US" baseline="0" dirty="0" smtClean="0"/>
              <a:t>=detailv2&amp;&amp;id=D2F520550DE3B87C4B7E178B39636B7D47DB5EC2&amp;selectedIndex=52&amp;ccid=98mFtWAd&amp;simid=608046694304058600&amp;thid=OIP.Mf7c985b5601d3af7ba8d6774cfc57a23o0&amp;ajaxhist=0</a:t>
            </a:r>
          </a:p>
          <a:p>
            <a:endParaRPr lang="en-US" baseline="0" dirty="0" smtClean="0"/>
          </a:p>
          <a:p>
            <a:r>
              <a:rPr lang="en-US" baseline="0" dirty="0" smtClean="0"/>
              <a:t>This is a Microsoft bing image that does not appear to have a copyright. </a:t>
            </a:r>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15490048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2785302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1406082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a:t>
            </a:r>
            <a:r>
              <a:rPr lang="en-US" baseline="0" dirty="0" smtClean="0"/>
              <a:t> with section 5.3 </a:t>
            </a:r>
          </a:p>
          <a:p>
            <a:endParaRPr lang="en-US" baseline="0" dirty="0" smtClean="0"/>
          </a:p>
          <a:p>
            <a:r>
              <a:rPr lang="en-US" dirty="0" smtClean="0"/>
              <a:t>Brainstorm</a:t>
            </a:r>
            <a:r>
              <a:rPr lang="en-US" baseline="0" dirty="0" smtClean="0"/>
              <a:t> this before showing the slide.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23</a:t>
            </a:fld>
            <a:endParaRPr lang="en-US"/>
          </a:p>
        </p:txBody>
      </p:sp>
    </p:spTree>
    <p:extLst>
      <p:ext uri="{BB962C8B-B14F-4D97-AF65-F5344CB8AC3E}">
        <p14:creationId xmlns:p14="http://schemas.microsoft.com/office/powerpoint/2010/main" val="4132131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5.3</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38588244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4215098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34131367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dirty="0" smtClean="0"/>
              <a:t>Goes with section 5.4 </a:t>
            </a:r>
          </a:p>
          <a:p>
            <a:pPr>
              <a:defRPr/>
            </a:pPr>
            <a:endParaRPr lang="en-US" dirty="0" smtClean="0"/>
          </a:p>
          <a:p>
            <a:pPr>
              <a:defRPr/>
            </a:pPr>
            <a:r>
              <a:rPr lang="en-US" dirty="0" smtClean="0"/>
              <a:t>Have trainees brainstorm ways to show caring to parents. </a:t>
            </a:r>
          </a:p>
          <a:p>
            <a:pPr>
              <a:defRPr/>
            </a:pPr>
            <a:endParaRPr lang="en-US" dirty="0" smtClean="0"/>
          </a:p>
          <a:p>
            <a:pPr marL="228600" indent="-228600">
              <a:buFontTx/>
              <a:buAutoNum type="arabicPeriod"/>
              <a:defRPr/>
            </a:pPr>
            <a:r>
              <a:rPr lang="en-US" dirty="0" smtClean="0"/>
              <a:t>Keep parents’ hopes and dreams in mind for their children and refer back to them frequently. </a:t>
            </a:r>
          </a:p>
          <a:p>
            <a:pPr marL="228600" indent="-228600">
              <a:buFontTx/>
              <a:buAutoNum type="arabicPeriod"/>
              <a:defRPr/>
            </a:pPr>
            <a:r>
              <a:rPr lang="en-US" dirty="0" smtClean="0"/>
              <a:t>Have something for parents to drink in the parenting sessions. </a:t>
            </a:r>
          </a:p>
          <a:p>
            <a:pPr marL="228600" indent="-228600">
              <a:buFontTx/>
              <a:buAutoNum type="arabicPeriod"/>
              <a:defRPr/>
            </a:pPr>
            <a:r>
              <a:rPr lang="en-US" dirty="0" smtClean="0"/>
              <a:t>Praise parents. </a:t>
            </a:r>
          </a:p>
          <a:p>
            <a:pPr marL="228600" indent="-228600">
              <a:buFontTx/>
              <a:buAutoNum type="arabicPeriod"/>
              <a:defRPr/>
            </a:pPr>
            <a:r>
              <a:rPr lang="en-US" dirty="0" smtClean="0"/>
              <a:t>Encourage parent participation by asking open-ended questions. </a:t>
            </a:r>
            <a:endParaRPr lang="en-US" dirty="0"/>
          </a:p>
        </p:txBody>
      </p:sp>
      <p:sp>
        <p:nvSpPr>
          <p:cNvPr id="16281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1D10254-36D2-9544-B9A3-5665B171CABC}" type="slidenum">
              <a:rPr lang="en-US" sz="1200"/>
              <a:pPr/>
              <a:t>27</a:t>
            </a:fld>
            <a:endParaRPr lang="en-US" sz="1200"/>
          </a:p>
        </p:txBody>
      </p:sp>
    </p:spTree>
    <p:extLst>
      <p:ext uri="{BB962C8B-B14F-4D97-AF65-F5344CB8AC3E}">
        <p14:creationId xmlns:p14="http://schemas.microsoft.com/office/powerpoint/2010/main" val="2051461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Image Placeholder 1"/>
          <p:cNvSpPr>
            <a:spLocks noGrp="1" noRot="1" noChangeAspect="1"/>
          </p:cNvSpPr>
          <p:nvPr>
            <p:ph type="sldImg"/>
          </p:nvPr>
        </p:nvSpPr>
        <p:spPr>
          <a:ln/>
        </p:spPr>
      </p:sp>
      <p:sp>
        <p:nvSpPr>
          <p:cNvPr id="1648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 5.4</a:t>
            </a:r>
          </a:p>
          <a:p>
            <a:endParaRPr lang="en-US" dirty="0" smtClean="0">
              <a:latin typeface="Arial" charset="0"/>
              <a:ea typeface="ヒラギノ角ゴ Pro W3" charset="0"/>
              <a:cs typeface="ヒラギノ角ゴ Pro W3"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Source: </a:t>
            </a:r>
            <a:r>
              <a:rPr lang="en-US" sz="1200" dirty="0" smtClean="0"/>
              <a:t>Roberts (2009), Early Home Learning Matters</a:t>
            </a:r>
          </a:p>
          <a:p>
            <a:endParaRPr lang="en-US" dirty="0" smtClean="0">
              <a:latin typeface="Arial" charset="0"/>
              <a:ea typeface="ヒラギノ角ゴ Pro W3" charset="0"/>
              <a:cs typeface="ヒラギノ角ゴ Pro W3" charset="0"/>
            </a:endParaRPr>
          </a:p>
          <a:p>
            <a:endParaRPr lang="en-US" dirty="0">
              <a:latin typeface="Arial" charset="0"/>
              <a:ea typeface="ヒラギノ角ゴ Pro W3" charset="0"/>
              <a:cs typeface="ヒラギノ角ゴ Pro W3" charset="0"/>
            </a:endParaRPr>
          </a:p>
          <a:p>
            <a:r>
              <a:rPr lang="en-US" b="1" dirty="0" smtClean="0">
                <a:latin typeface="Arial" charset="0"/>
                <a:ea typeface="ヒラギノ角ゴ Pro W3" charset="0"/>
                <a:cs typeface="ヒラギノ角ゴ Pro W3" charset="0"/>
              </a:rPr>
              <a:t>Respect</a:t>
            </a:r>
            <a:r>
              <a:rPr lang="en-US" b="1" dirty="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Valuing </a:t>
            </a:r>
            <a:r>
              <a:rPr lang="en-US" dirty="0">
                <a:latin typeface="Arial" charset="0"/>
                <a:ea typeface="ヒラギノ角ゴ Pro W3" charset="0"/>
                <a:cs typeface="ヒラギノ角ゴ Pro W3" charset="0"/>
              </a:rPr>
              <a:t>parents as individuals, believing in their ability to </a:t>
            </a:r>
            <a:r>
              <a:rPr lang="en-US" dirty="0" smtClean="0">
                <a:latin typeface="Arial" charset="0"/>
                <a:ea typeface="ヒラギノ角ゴ Pro W3" charset="0"/>
                <a:cs typeface="ヒラギノ角ゴ Pro W3" charset="0"/>
              </a:rPr>
              <a:t>rear their children in </a:t>
            </a:r>
            <a:r>
              <a:rPr lang="en-US" dirty="0">
                <a:latin typeface="Arial" charset="0"/>
                <a:ea typeface="ヒラギノ角ゴ Pro W3" charset="0"/>
                <a:cs typeface="ヒラギノ角ゴ Pro W3" charset="0"/>
              </a:rPr>
              <a:t>loving, nurturing ways. </a:t>
            </a:r>
          </a:p>
          <a:p>
            <a:r>
              <a:rPr lang="en-US" b="1" dirty="0">
                <a:latin typeface="Arial" charset="0"/>
                <a:ea typeface="ヒラギノ角ゴ Pro W3" charset="0"/>
                <a:cs typeface="ヒラギノ角ゴ Pro W3" charset="0"/>
              </a:rPr>
              <a:t>Empathy</a:t>
            </a:r>
            <a:r>
              <a:rPr lang="en-US" dirty="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Showing </a:t>
            </a:r>
            <a:r>
              <a:rPr lang="en-US" dirty="0">
                <a:latin typeface="Arial" charset="0"/>
                <a:ea typeface="ヒラギノ角ゴ Pro W3" charset="0"/>
                <a:cs typeface="ヒラギノ角ゴ Pro W3" charset="0"/>
              </a:rPr>
              <a:t>an understanding of the challenges a parent is facing in their lives, and being able to see the situation from their point of view.</a:t>
            </a:r>
          </a:p>
          <a:p>
            <a:r>
              <a:rPr lang="en-US" b="1" dirty="0">
                <a:latin typeface="Arial" charset="0"/>
                <a:ea typeface="ヒラギノ角ゴ Pro W3" charset="0"/>
                <a:cs typeface="ヒラギノ角ゴ Pro W3" charset="0"/>
              </a:rPr>
              <a:t>Genuineness: </a:t>
            </a:r>
            <a:r>
              <a:rPr lang="en-US" b="0" dirty="0">
                <a:latin typeface="Arial" charset="0"/>
                <a:ea typeface="ヒラギノ角ゴ Pro W3" charset="0"/>
                <a:cs typeface="ヒラギノ角ゴ Pro W3" charset="0"/>
              </a:rPr>
              <a:t>B</a:t>
            </a:r>
            <a:r>
              <a:rPr lang="en-US" dirty="0" smtClean="0">
                <a:latin typeface="Arial" charset="0"/>
                <a:ea typeface="ヒラギノ角ゴ Pro W3" charset="0"/>
                <a:cs typeface="ヒラギノ角ゴ Pro W3" charset="0"/>
              </a:rPr>
              <a:t>eing </a:t>
            </a:r>
            <a:r>
              <a:rPr lang="en-US" dirty="0">
                <a:latin typeface="Arial" charset="0"/>
                <a:ea typeface="ヒラギノ角ゴ Pro W3" charset="0"/>
                <a:cs typeface="ヒラギノ角ゴ Pro W3" charset="0"/>
              </a:rPr>
              <a:t>sensitive, honest, </a:t>
            </a:r>
            <a:r>
              <a:rPr lang="en-US" dirty="0" smtClean="0">
                <a:latin typeface="Arial" charset="0"/>
                <a:ea typeface="ヒラギノ角ゴ Pro W3" charset="0"/>
                <a:cs typeface="ヒラギノ角ゴ Pro W3" charset="0"/>
              </a:rPr>
              <a:t>open and </a:t>
            </a:r>
            <a:r>
              <a:rPr lang="en-US" dirty="0">
                <a:latin typeface="Arial" charset="0"/>
                <a:ea typeface="ヒラギノ角ゴ Pro W3" charset="0"/>
                <a:cs typeface="ヒラギノ角ゴ Pro W3" charset="0"/>
              </a:rPr>
              <a:t>trustworthy.</a:t>
            </a:r>
          </a:p>
          <a:p>
            <a:r>
              <a:rPr lang="en-US" b="1" dirty="0">
                <a:latin typeface="Arial" charset="0"/>
                <a:ea typeface="ヒラギノ角ゴ Pro W3" charset="0"/>
                <a:cs typeface="ヒラギノ角ゴ Pro W3" charset="0"/>
              </a:rPr>
              <a:t>Humility: </a:t>
            </a:r>
            <a:r>
              <a:rPr lang="en-US" b="0" dirty="0">
                <a:latin typeface="Arial" charset="0"/>
                <a:ea typeface="ヒラギノ角ゴ Pro W3" charset="0"/>
                <a:cs typeface="ヒラギノ角ゴ Pro W3" charset="0"/>
              </a:rPr>
              <a:t>W</a:t>
            </a:r>
            <a:r>
              <a:rPr lang="en-US" dirty="0" smtClean="0">
                <a:latin typeface="Arial" charset="0"/>
                <a:ea typeface="ヒラギノ角ゴ Pro W3" charset="0"/>
                <a:cs typeface="ヒラギノ角ゴ Pro W3" charset="0"/>
              </a:rPr>
              <a:t>orking </a:t>
            </a:r>
            <a:r>
              <a:rPr lang="en-US" dirty="0">
                <a:latin typeface="Arial" charset="0"/>
                <a:ea typeface="ヒラギノ角ゴ Pro W3" charset="0"/>
                <a:cs typeface="ヒラギノ角ゴ Pro W3" charset="0"/>
              </a:rPr>
              <a:t>in the context of an equal relationship and using parents’ strengths, views and knowledge alongside your own at every stage of the process.</a:t>
            </a:r>
          </a:p>
          <a:p>
            <a:endParaRPr lang="en-US" dirty="0">
              <a:latin typeface="Arial" charset="0"/>
              <a:ea typeface="ヒラギノ角ゴ Pro W3" charset="0"/>
              <a:cs typeface="ヒラギノ角ゴ Pro W3" charset="0"/>
            </a:endParaRPr>
          </a:p>
        </p:txBody>
      </p:sp>
      <p:sp>
        <p:nvSpPr>
          <p:cNvPr id="1648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F413BA4-5EE5-EA4F-BF7C-66AE85A5370A}" type="slidenum">
              <a:rPr lang="en-US" sz="1200"/>
              <a:pPr/>
              <a:t>28</a:t>
            </a:fld>
            <a:endParaRPr lang="en-US" sz="1200"/>
          </a:p>
        </p:txBody>
      </p:sp>
    </p:spTree>
    <p:extLst>
      <p:ext uri="{BB962C8B-B14F-4D97-AF65-F5344CB8AC3E}">
        <p14:creationId xmlns:p14="http://schemas.microsoft.com/office/powerpoint/2010/main" val="1179568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3875349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36707254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b="0" dirty="0" smtClean="0">
                <a:latin typeface="+mn-lt"/>
                <a:ea typeface="+mn-ea"/>
                <a:cs typeface="+mn-cs"/>
              </a:rPr>
              <a:t>Section 5.4</a:t>
            </a:r>
          </a:p>
          <a:p>
            <a:pPr>
              <a:defRPr/>
            </a:pPr>
            <a:endParaRPr lang="en-US" b="1" dirty="0" smtClean="0">
              <a:latin typeface="+mn-lt"/>
              <a:ea typeface="+mn-ea"/>
              <a:cs typeface="+mn-cs"/>
            </a:endParaRPr>
          </a:p>
          <a:p>
            <a:pPr>
              <a:defRPr/>
            </a:pPr>
            <a:r>
              <a:rPr lang="en-US" b="1" dirty="0" smtClean="0">
                <a:latin typeface="+mn-lt"/>
                <a:ea typeface="+mn-ea"/>
                <a:cs typeface="+mn-cs"/>
              </a:rPr>
              <a:t>Specific skills for active and reflective listening</a:t>
            </a:r>
          </a:p>
          <a:p>
            <a:pPr>
              <a:defRPr/>
            </a:pPr>
            <a:r>
              <a:rPr lang="en-US" b="1" dirty="0" smtClean="0">
                <a:latin typeface="+mn-lt"/>
                <a:ea typeface="+mn-ea"/>
                <a:cs typeface="+mn-cs"/>
              </a:rPr>
              <a:t> </a:t>
            </a:r>
            <a:r>
              <a:rPr lang="en-US" dirty="0" smtClean="0">
                <a:latin typeface="+mn-lt"/>
                <a:ea typeface="+mn-ea"/>
                <a:cs typeface="+mn-cs"/>
              </a:rPr>
              <a:t>	</a:t>
            </a:r>
          </a:p>
          <a:p>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rPr>
              <a:t>Attending skills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Eye contact:</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Steady, not staring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Posture:</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Relaxed, leaning forward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Gestures: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Nodding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Environment:</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Comfortable and confidential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rPr>
              <a:t>Following skills</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Acknowledgment of responses</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Allowance of time (for a person to think and respond, known as active silence)</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Open-ended questioning</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rPr>
              <a:t>Responding skills</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Reflect feelings: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Identify the feelings you believe the person is experiencing.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Reflect meanings: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Share your thoughts about what you believe the other person is trying to convey.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Summarize Ideas: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Briefly rephrase or paraphrase the main ideas the person is expressing. </a:t>
            </a:r>
            <a:endParaRPr lang="en-US" dirty="0"/>
          </a:p>
        </p:txBody>
      </p:sp>
      <p:sp>
        <p:nvSpPr>
          <p:cNvPr id="17305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F147118-5C1E-9B4A-8BB8-1626941C3B5B}" type="slidenum">
              <a:rPr lang="en-US" sz="1200"/>
              <a:pPr/>
              <a:t>30</a:t>
            </a:fld>
            <a:endParaRPr lang="en-US" sz="1200"/>
          </a:p>
        </p:txBody>
      </p:sp>
    </p:spTree>
    <p:extLst>
      <p:ext uri="{BB962C8B-B14F-4D97-AF65-F5344CB8AC3E}">
        <p14:creationId xmlns:p14="http://schemas.microsoft.com/office/powerpoint/2010/main" val="183519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p:cNvSpPr>
          <p:nvPr>
            <p:ph type="sldImg"/>
          </p:nvPr>
        </p:nvSpPr>
        <p:spPr>
          <a:ln/>
        </p:spPr>
      </p:sp>
      <p:sp>
        <p:nvSpPr>
          <p:cNvPr id="171010"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 5.4</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When </a:t>
            </a:r>
            <a:r>
              <a:rPr lang="en-US" dirty="0">
                <a:latin typeface="Arial" charset="0"/>
                <a:ea typeface="ヒラギノ角ゴ Pro W3" charset="0"/>
                <a:cs typeface="ヒラギノ角ゴ Pro W3" charset="0"/>
              </a:rPr>
              <a:t>people feel respected and collaborated </a:t>
            </a:r>
            <a:r>
              <a:rPr lang="en-US" dirty="0" smtClean="0">
                <a:latin typeface="Arial" charset="0"/>
                <a:ea typeface="ヒラギノ角ゴ Pro W3" charset="0"/>
                <a:cs typeface="ヒラギノ角ゴ Pro W3" charset="0"/>
              </a:rPr>
              <a:t>with, </a:t>
            </a:r>
            <a:r>
              <a:rPr lang="en-US" dirty="0">
                <a:latin typeface="Arial" charset="0"/>
                <a:ea typeface="ヒラギノ角ゴ Pro W3" charset="0"/>
                <a:cs typeface="ヒラギノ角ゴ Pro W3" charset="0"/>
              </a:rPr>
              <a:t>they will be more likely to listen to what you have to say! The same is true for children! </a:t>
            </a:r>
          </a:p>
        </p:txBody>
      </p:sp>
      <p:sp>
        <p:nvSpPr>
          <p:cNvPr id="17101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991453F0-800F-5244-BF07-ECD1A914C24C}" type="slidenum">
              <a:rPr lang="en-US" sz="1200"/>
              <a:pPr/>
              <a:t>31</a:t>
            </a:fld>
            <a:endParaRPr lang="en-US" sz="1200"/>
          </a:p>
        </p:txBody>
      </p:sp>
    </p:spTree>
    <p:extLst>
      <p:ext uri="{BB962C8B-B14F-4D97-AF65-F5344CB8AC3E}">
        <p14:creationId xmlns:p14="http://schemas.microsoft.com/office/powerpoint/2010/main" val="11659410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32</a:t>
            </a:fld>
            <a:endParaRPr lang="en-US"/>
          </a:p>
        </p:txBody>
      </p:sp>
    </p:spTree>
    <p:extLst>
      <p:ext uri="{BB962C8B-B14F-4D97-AF65-F5344CB8AC3E}">
        <p14:creationId xmlns:p14="http://schemas.microsoft.com/office/powerpoint/2010/main" val="1740590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Slide Image Placeholder 1"/>
          <p:cNvSpPr>
            <a:spLocks noGrp="1" noRot="1" noChangeAspect="1"/>
          </p:cNvSpPr>
          <p:nvPr>
            <p:ph type="sldImg"/>
          </p:nvPr>
        </p:nvSpPr>
        <p:spPr>
          <a:ln/>
        </p:spPr>
      </p:sp>
      <p:sp>
        <p:nvSpPr>
          <p:cNvPr id="18022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 5.5</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Hand </a:t>
            </a:r>
            <a:r>
              <a:rPr lang="en-US" dirty="0">
                <a:latin typeface="Arial" charset="0"/>
                <a:ea typeface="ヒラギノ角ゴ Pro W3" charset="0"/>
                <a:cs typeface="ヒラギノ角ゴ Pro W3" charset="0"/>
              </a:rPr>
              <a:t>out the manuals at this point and review the first five </a:t>
            </a:r>
            <a:r>
              <a:rPr lang="en-US" dirty="0" smtClean="0">
                <a:latin typeface="Arial" charset="0"/>
                <a:ea typeface="ヒラギノ角ゴ Pro W3" charset="0"/>
                <a:cs typeface="ヒラギノ角ゴ Pro W3" charset="0"/>
              </a:rPr>
              <a:t>sessions</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 </a:t>
            </a:r>
            <a:r>
              <a:rPr lang="en-US" dirty="0">
                <a:latin typeface="Arial" charset="0"/>
                <a:ea typeface="ヒラギノ角ゴ Pro W3" charset="0"/>
                <a:cs typeface="ヒラギノ角ゴ Pro W3" charset="0"/>
              </a:rPr>
              <a:t>tell </a:t>
            </a:r>
            <a:r>
              <a:rPr lang="en-US" dirty="0" smtClean="0">
                <a:latin typeface="Arial" charset="0"/>
                <a:ea typeface="ヒラギノ角ゴ Pro W3" charset="0"/>
                <a:cs typeface="ヒラギノ角ゴ Pro W3" charset="0"/>
              </a:rPr>
              <a:t>trainees the </a:t>
            </a:r>
            <a:r>
              <a:rPr lang="en-US" dirty="0">
                <a:latin typeface="Arial" charset="0"/>
                <a:ea typeface="ヒラギノ角ゴ Pro W3" charset="0"/>
                <a:cs typeface="ヒラギノ角ゴ Pro W3" charset="0"/>
              </a:rPr>
              <a:t>other sessions will coming soon. </a:t>
            </a:r>
          </a:p>
        </p:txBody>
      </p:sp>
      <p:sp>
        <p:nvSpPr>
          <p:cNvPr id="18022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292C6B7-D824-E546-863E-59D9A9B6E5D2}" type="slidenum">
              <a:rPr lang="en-US" sz="1200"/>
              <a:pPr/>
              <a:t>33</a:t>
            </a:fld>
            <a:endParaRPr lang="en-US" sz="1200"/>
          </a:p>
        </p:txBody>
      </p:sp>
    </p:spTree>
    <p:extLst>
      <p:ext uri="{BB962C8B-B14F-4D97-AF65-F5344CB8AC3E}">
        <p14:creationId xmlns:p14="http://schemas.microsoft.com/office/powerpoint/2010/main" val="21293792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a:t>
            </a:r>
            <a:r>
              <a:rPr lang="en-US" baseline="0" dirty="0" smtClean="0">
                <a:latin typeface="Arial" charset="0"/>
                <a:ea typeface="ヒラギノ角ゴ Pro W3" charset="0"/>
                <a:cs typeface="ヒラギノ角ゴ Pro W3" charset="0"/>
              </a:rPr>
              <a:t> section 5.5 </a:t>
            </a:r>
            <a:endParaRPr lang="en-US" dirty="0">
              <a:latin typeface="Arial" charset="0"/>
              <a:ea typeface="ヒラギノ角ゴ Pro W3" charset="0"/>
              <a:cs typeface="ヒラギノ角ゴ Pro W3" charset="0"/>
            </a:endParaRPr>
          </a:p>
        </p:txBody>
      </p:sp>
      <p:sp>
        <p:nvSpPr>
          <p:cNvPr id="3072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8BBEAB1C-B87D-8643-9360-31BB2953C312}" type="slidenum">
              <a:rPr lang="en-US" sz="1200"/>
              <a:pPr/>
              <a:t>34</a:t>
            </a:fld>
            <a:endParaRPr lang="en-US" sz="1200"/>
          </a:p>
        </p:txBody>
      </p:sp>
    </p:spTree>
    <p:extLst>
      <p:ext uri="{BB962C8B-B14F-4D97-AF65-F5344CB8AC3E}">
        <p14:creationId xmlns:p14="http://schemas.microsoft.com/office/powerpoint/2010/main" val="6614892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5.5</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35</a:t>
            </a:fld>
            <a:endParaRPr lang="en-US"/>
          </a:p>
        </p:txBody>
      </p:sp>
    </p:spTree>
    <p:extLst>
      <p:ext uri="{BB962C8B-B14F-4D97-AF65-F5344CB8AC3E}">
        <p14:creationId xmlns:p14="http://schemas.microsoft.com/office/powerpoint/2010/main" val="1765430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5.6</a:t>
            </a:r>
          </a:p>
          <a:p>
            <a:r>
              <a:rPr lang="en-US" dirty="0" smtClean="0"/>
              <a:t>Make sure to explain the fidelity</a:t>
            </a:r>
            <a:r>
              <a:rPr lang="en-US" baseline="0" dirty="0" smtClean="0"/>
              <a:t> monitoring tools your program will use.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36</a:t>
            </a:fld>
            <a:endParaRPr lang="en-US"/>
          </a:p>
        </p:txBody>
      </p:sp>
    </p:spTree>
    <p:extLst>
      <p:ext uri="{BB962C8B-B14F-4D97-AF65-F5344CB8AC3E}">
        <p14:creationId xmlns:p14="http://schemas.microsoft.com/office/powerpoint/2010/main" val="33218678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a:ln/>
        </p:spPr>
      </p:sp>
      <p:sp>
        <p:nvSpPr>
          <p:cNvPr id="11571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p>
        </p:txBody>
      </p:sp>
      <p:sp>
        <p:nvSpPr>
          <p:cNvPr id="11571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9246D684-A093-2A46-B1CC-E5C4AA5BB900}" type="slidenum">
              <a:rPr lang="en-US" sz="1200"/>
              <a:pPr/>
              <a:t>37</a:t>
            </a:fld>
            <a:endParaRPr lang="en-US" sz="1200"/>
          </a:p>
        </p:txBody>
      </p:sp>
    </p:spTree>
    <p:extLst>
      <p:ext uri="{BB962C8B-B14F-4D97-AF65-F5344CB8AC3E}">
        <p14:creationId xmlns:p14="http://schemas.microsoft.com/office/powerpoint/2010/main" val="722059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3682669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i="1" kern="1200" dirty="0" smtClean="0">
                <a:solidFill>
                  <a:schemeClr val="tx1"/>
                </a:solidFill>
                <a:effectLst/>
                <a:latin typeface="Arial" pitchFamily="-110" charset="0"/>
                <a:ea typeface="ヒラギノ角ゴ Pro W3" pitchFamily="-110" charset="-128"/>
                <a:cs typeface="ヒラギノ角ゴ Pro W3" pitchFamily="-110" charset="-128"/>
              </a:rPr>
              <a:t>Filles : </a:t>
            </a:r>
            <a:r>
              <a:rPr lang="fr-FR" sz="1200" i="1" kern="1200" dirty="0" smtClean="0">
                <a:solidFill>
                  <a:schemeClr val="tx1"/>
                </a:solidFill>
                <a:effectLst/>
                <a:latin typeface="Arial" pitchFamily="-110" charset="0"/>
                <a:ea typeface="ヒラギノ角ゴ Pro W3" pitchFamily="-110" charset="-128"/>
                <a:cs typeface="ヒラギノ角ゴ Pro W3" pitchFamily="-110" charset="-128"/>
                <a:hlinkClick r:id="rId3"/>
              </a:rPr>
              <a:t>https://www.youtube.com/watch?v=Z5SdRIq238k</a:t>
            </a:r>
            <a:r>
              <a:rPr lang="en-US" sz="1200" i="1" kern="1200" dirty="0" smtClean="0">
                <a:solidFill>
                  <a:schemeClr val="tx1"/>
                </a:solidFill>
                <a:effectLst/>
                <a:latin typeface="Arial" pitchFamily="-110" charset="0"/>
                <a:ea typeface="ヒラギノ角ゴ Pro W3" pitchFamily="-110" charset="-128"/>
                <a:cs typeface="ヒラギノ角ゴ Pro W3" pitchFamily="-110" charset="-128"/>
              </a:rPr>
              <a:t> </a:t>
            </a:r>
            <a:r>
              <a:rPr lang="fr-FR" sz="1200" i="1" kern="1200" dirty="0" smtClean="0">
                <a:solidFill>
                  <a:schemeClr val="tx1"/>
                </a:solidFill>
                <a:effectLst/>
                <a:latin typeface="Arial" pitchFamily="-110" charset="0"/>
                <a:ea typeface="ヒラギノ角ゴ Pro W3" pitchFamily="-110" charset="-128"/>
                <a:cs typeface="ヒラギノ角ゴ Pro W3" pitchFamily="-110" charset="-128"/>
              </a:rPr>
              <a:t>Garçons : </a:t>
            </a:r>
            <a:r>
              <a:rPr lang="fr-FR" sz="1200" i="1" kern="1200" dirty="0" smtClean="0">
                <a:solidFill>
                  <a:schemeClr val="tx1"/>
                </a:solidFill>
                <a:effectLst/>
                <a:latin typeface="Arial" pitchFamily="-110" charset="0"/>
                <a:ea typeface="ヒラギノ角ゴ Pro W3" pitchFamily="-110" charset="-128"/>
                <a:cs typeface="ヒラギノ角ゴ Pro W3" pitchFamily="-110" charset="-128"/>
                <a:hlinkClick r:id="rId4"/>
              </a:rPr>
              <a:t>https://www.youtube.com/watch?v=jY30dgXT39E</a:t>
            </a:r>
            <a:endParaRPr lang="en-GB" sz="1200" kern="1200" dirty="0" smtClean="0">
              <a:solidFill>
                <a:schemeClr val="tx1"/>
              </a:solidFill>
              <a:effectLst/>
              <a:latin typeface="Arial" pitchFamily="-110" charset="0"/>
              <a:ea typeface="ヒラギノ角ゴ Pro W3" pitchFamily="-110" charset="-128"/>
              <a:cs typeface="ヒラギノ角ゴ Pro W3" pitchFamily="-110" charset="-128"/>
            </a:endParaRPr>
          </a:p>
          <a:p>
            <a:pPr lvl="0"/>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1740410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55932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3398297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392917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1717419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293990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Z5SdRIq238k"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youtube.com/watch?v=jY30dgXT39E"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838200"/>
            <a:ext cx="8305800" cy="3581400"/>
          </a:xfrm>
        </p:spPr>
        <p:txBody>
          <a:bodyPr/>
          <a:lstStyle/>
          <a:p>
            <a:pPr algn="ctr">
              <a:defRPr/>
            </a:pPr>
            <a:r>
              <a:rPr lang="en-US" sz="3200" dirty="0">
                <a:latin typeface="Arial" charset="0"/>
                <a:ea typeface="MS PGothic" charset="0"/>
              </a:rPr>
              <a:t/>
            </a:r>
            <a:br>
              <a:rPr lang="en-US" sz="3200" dirty="0">
                <a:latin typeface="Arial" charset="0"/>
                <a:ea typeface="MS PGothic" charset="0"/>
              </a:rPr>
            </a:br>
            <a:r>
              <a:rPr lang="fr-FR" sz="4000" dirty="0"/>
              <a:t>Intervention de compétences </a:t>
            </a:r>
            <a:r>
              <a:rPr lang="fr-FR" sz="4000" dirty="0" smtClean="0"/>
              <a:t>parentales</a:t>
            </a:r>
            <a:r>
              <a:rPr lang="en-US" dirty="0" smtClean="0">
                <a:latin typeface="Arial" charset="0"/>
                <a:ea typeface="MS PGothic" charset="0"/>
              </a:rPr>
              <a:t/>
            </a:r>
            <a:br>
              <a:rPr lang="en-US" dirty="0" smtClean="0">
                <a:latin typeface="Arial" charset="0"/>
                <a:ea typeface="MS PGothic" charset="0"/>
              </a:rPr>
            </a:br>
            <a:r>
              <a:rPr lang="en-US" dirty="0" smtClean="0">
                <a:latin typeface="Arial" charset="0"/>
                <a:ea typeface="MS PGothic" charset="0"/>
              </a:rPr>
              <a:t>- </a:t>
            </a:r>
            <a:r>
              <a:rPr lang="fr-FR" sz="2800" dirty="0"/>
              <a:t>DES ESPACES DE BIEN-ÊTRE ET D'APPRENTISSAGE</a:t>
            </a: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Jour 5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1026"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19400" y="5410199"/>
            <a:ext cx="5991225" cy="1107996"/>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fr-FR" sz="1300" dirty="0"/>
              <a:t>Les opinions et les conclusions émises dans la boîte à outils des Espaces       de Bien-être et d'Apprentissage sont celles des auteurs, et ne reflètent pas nécessairement les opinions de l’agence américaine pour le développement international ni celles du gouvernement des  États-Unis.</a:t>
            </a:r>
            <a:endParaRPr lang="en-US" sz="13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736192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990600"/>
          </a:xfrm>
        </p:spPr>
        <p:txBody>
          <a:bodyPr/>
          <a:lstStyle/>
          <a:p>
            <a:r>
              <a:rPr lang="fr-BE" b="1" u="sng" dirty="0" smtClean="0"/>
              <a:t>Manière</a:t>
            </a:r>
            <a:r>
              <a:rPr lang="en-US" b="1" u="sng" dirty="0" smtClean="0"/>
              <a:t> de </a:t>
            </a:r>
            <a:r>
              <a:rPr lang="fr-FR" b="1" u="sng" dirty="0"/>
              <a:t>gérer </a:t>
            </a:r>
            <a:r>
              <a:rPr lang="fr-FR" b="1" u="sng" dirty="0" smtClean="0"/>
              <a:t>menstruations </a:t>
            </a:r>
            <a:endParaRPr lang="en-US" b="1" u="sng" dirty="0"/>
          </a:p>
        </p:txBody>
      </p:sp>
      <p:sp>
        <p:nvSpPr>
          <p:cNvPr id="3" name="TextBox 2"/>
          <p:cNvSpPr txBox="1"/>
          <p:nvPr/>
        </p:nvSpPr>
        <p:spPr>
          <a:xfrm>
            <a:off x="685800" y="2514600"/>
            <a:ext cx="7848600" cy="1384995"/>
          </a:xfrm>
          <a:prstGeom prst="rect">
            <a:avLst/>
          </a:prstGeom>
          <a:noFill/>
        </p:spPr>
        <p:txBody>
          <a:bodyPr wrap="square" rtlCol="0">
            <a:spAutoFit/>
          </a:bodyPr>
          <a:lstStyle/>
          <a:p>
            <a:pPr algn="ctr"/>
            <a:r>
              <a:rPr lang="fr-FR" sz="2800" dirty="0"/>
              <a:t>QUELLES sont les coutumes locales pour que les femmes et les filles puissent gérer leurs menstruations ?</a:t>
            </a:r>
            <a:endParaRPr lang="en-US" sz="2800" b="1" dirty="0"/>
          </a:p>
        </p:txBody>
      </p:sp>
    </p:spTree>
    <p:extLst>
      <p:ext uri="{BB962C8B-B14F-4D97-AF65-F5344CB8AC3E}">
        <p14:creationId xmlns:p14="http://schemas.microsoft.com/office/powerpoint/2010/main" val="1275371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22031" y="199292"/>
            <a:ext cx="8305800" cy="1219200"/>
          </a:xfrm>
        </p:spPr>
        <p:txBody>
          <a:bodyPr/>
          <a:lstStyle/>
          <a:p>
            <a:r>
              <a:rPr lang="fr-FR" b="1" dirty="0"/>
              <a:t>Ce que les filles et les garçons doivent savoir </a:t>
            </a:r>
            <a:r>
              <a:rPr lang="en-US" b="1" u="sng" dirty="0"/>
              <a:t/>
            </a:r>
            <a:br>
              <a:rPr lang="en-US" b="1" u="sng" dirty="0"/>
            </a:br>
            <a:endParaRPr lang="en-US" b="1" u="sng" dirty="0"/>
          </a:p>
        </p:txBody>
      </p:sp>
      <p:sp>
        <p:nvSpPr>
          <p:cNvPr id="3" name="Content Placeholder 2"/>
          <p:cNvSpPr>
            <a:spLocks noGrp="1"/>
          </p:cNvSpPr>
          <p:nvPr>
            <p:ph idx="1"/>
          </p:nvPr>
        </p:nvSpPr>
        <p:spPr>
          <a:xfrm>
            <a:off x="422031" y="1447800"/>
            <a:ext cx="8305800" cy="5105400"/>
          </a:xfrm>
        </p:spPr>
        <p:txBody>
          <a:bodyPr/>
          <a:lstStyle/>
          <a:p>
            <a:pPr marL="457200" indent="-457200">
              <a:buFont typeface="Arial" panose="020B0604020202020204" pitchFamily="34" charset="0"/>
              <a:buChar char="•"/>
            </a:pPr>
            <a:r>
              <a:rPr lang="fr-FR" dirty="0"/>
              <a:t>Les changements physiques et émotionnels de la </a:t>
            </a:r>
            <a:r>
              <a:rPr lang="fr-FR" dirty="0" smtClean="0"/>
              <a:t>puberté</a:t>
            </a:r>
          </a:p>
          <a:p>
            <a:pPr marL="0" indent="0"/>
            <a:endParaRPr lang="en-GB" sz="900" dirty="0"/>
          </a:p>
          <a:p>
            <a:pPr marL="457200" indent="-457200">
              <a:buFont typeface="Arial" panose="020B0604020202020204" pitchFamily="34" charset="0"/>
              <a:buChar char="•"/>
            </a:pPr>
            <a:r>
              <a:rPr lang="en-US" dirty="0" err="1" smtClean="0"/>
              <a:t>L'impact</a:t>
            </a:r>
            <a:r>
              <a:rPr lang="en-US" dirty="0" smtClean="0"/>
              <a:t> </a:t>
            </a:r>
            <a:r>
              <a:rPr lang="en-US" dirty="0"/>
              <a:t>des </a:t>
            </a:r>
            <a:r>
              <a:rPr lang="en-US" dirty="0" smtClean="0"/>
              <a:t>hormones</a:t>
            </a:r>
          </a:p>
          <a:p>
            <a:pPr marL="0" indent="0"/>
            <a:endParaRPr lang="en-GB" sz="900" dirty="0"/>
          </a:p>
          <a:p>
            <a:pPr marL="457200" indent="-457200">
              <a:buFont typeface="Arial" panose="020B0604020202020204" pitchFamily="34" charset="0"/>
              <a:buChar char="•"/>
            </a:pPr>
            <a:r>
              <a:rPr lang="en-US" dirty="0" smtClean="0"/>
              <a:t>Le </a:t>
            </a:r>
            <a:r>
              <a:rPr lang="en-US" dirty="0" err="1"/>
              <a:t>processus</a:t>
            </a:r>
            <a:r>
              <a:rPr lang="en-US" dirty="0"/>
              <a:t> de </a:t>
            </a:r>
            <a:r>
              <a:rPr lang="en-US" dirty="0" smtClean="0"/>
              <a:t>menstruation</a:t>
            </a:r>
          </a:p>
          <a:p>
            <a:pPr marL="0" indent="0"/>
            <a:endParaRPr lang="en-GB" sz="900" dirty="0"/>
          </a:p>
          <a:p>
            <a:pPr marL="457200" indent="-457200">
              <a:buFont typeface="Arial" panose="020B0604020202020204" pitchFamily="34" charset="0"/>
              <a:buChar char="•"/>
            </a:pPr>
            <a:r>
              <a:rPr lang="fr-FR" dirty="0" smtClean="0"/>
              <a:t>Gérer </a:t>
            </a:r>
            <a:r>
              <a:rPr lang="fr-FR" dirty="0"/>
              <a:t>les menstruations avec les bons </a:t>
            </a:r>
            <a:r>
              <a:rPr lang="fr-FR" dirty="0" smtClean="0"/>
              <a:t>outils</a:t>
            </a:r>
          </a:p>
          <a:p>
            <a:pPr marL="0" indent="0"/>
            <a:endParaRPr lang="en-GB" sz="900" dirty="0"/>
          </a:p>
          <a:p>
            <a:pPr marL="457200" indent="-457200">
              <a:buFont typeface="Arial" panose="020B0604020202020204" pitchFamily="34" charset="0"/>
              <a:buChar char="•"/>
            </a:pPr>
            <a:r>
              <a:rPr lang="fr-FR" dirty="0" smtClean="0"/>
              <a:t>Comment </a:t>
            </a:r>
            <a:r>
              <a:rPr lang="fr-FR" dirty="0"/>
              <a:t>fonctionnent les corps féminin et  </a:t>
            </a:r>
            <a:r>
              <a:rPr lang="fr-FR" dirty="0" smtClean="0"/>
              <a:t>masculine</a:t>
            </a:r>
          </a:p>
          <a:p>
            <a:pPr marL="0" indent="0"/>
            <a:endParaRPr lang="en-GB" sz="900" dirty="0"/>
          </a:p>
          <a:p>
            <a:pPr marL="457200" indent="-457200">
              <a:buFont typeface="Arial" panose="020B0604020202020204" pitchFamily="34" charset="0"/>
              <a:buChar char="•"/>
            </a:pPr>
            <a:r>
              <a:rPr lang="en-US" dirty="0" smtClean="0"/>
              <a:t>Comment </a:t>
            </a:r>
            <a:r>
              <a:rPr lang="en-US" dirty="0" err="1"/>
              <a:t>fonctionne</a:t>
            </a:r>
            <a:r>
              <a:rPr lang="en-US" dirty="0"/>
              <a:t> la reproduction </a:t>
            </a:r>
            <a:r>
              <a:rPr lang="en-US" dirty="0" err="1"/>
              <a:t>sexuelle</a:t>
            </a:r>
            <a:endParaRPr lang="en-US" sz="4800" dirty="0"/>
          </a:p>
        </p:txBody>
      </p:sp>
    </p:spTree>
    <p:extLst>
      <p:ext uri="{BB962C8B-B14F-4D97-AF65-F5344CB8AC3E}">
        <p14:creationId xmlns:p14="http://schemas.microsoft.com/office/powerpoint/2010/main" val="19959432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69900" y="228600"/>
            <a:ext cx="7454900" cy="1219200"/>
          </a:xfrm>
        </p:spPr>
        <p:txBody>
          <a:bodyPr/>
          <a:lstStyle/>
          <a:p>
            <a:r>
              <a:rPr lang="fr-FR" b="1" dirty="0" smtClean="0"/>
              <a:t>Certaines </a:t>
            </a:r>
            <a:r>
              <a:rPr lang="fr-FR" b="1" dirty="0"/>
              <a:t>questions que peuvent poser les adolescents</a:t>
            </a:r>
            <a:r>
              <a:rPr lang="en-US" b="1" dirty="0"/>
              <a:t/>
            </a:r>
            <a:br>
              <a:rPr lang="en-US" b="1" dirty="0"/>
            </a:br>
            <a:r>
              <a:rPr lang="en-US" b="1" dirty="0" smtClean="0"/>
              <a:t>		</a:t>
            </a:r>
            <a:endParaRPr lang="en-US" b="1" dirty="0"/>
          </a:p>
        </p:txBody>
      </p:sp>
      <p:sp>
        <p:nvSpPr>
          <p:cNvPr id="6" name="Content Placeholder 5"/>
          <p:cNvSpPr>
            <a:spLocks noGrp="1"/>
          </p:cNvSpPr>
          <p:nvPr>
            <p:ph idx="1"/>
          </p:nvPr>
        </p:nvSpPr>
        <p:spPr>
          <a:xfrm>
            <a:off x="469900" y="1676400"/>
            <a:ext cx="8305800" cy="4343400"/>
          </a:xfrm>
        </p:spPr>
        <p:txBody>
          <a:bodyPr/>
          <a:lstStyle/>
          <a:p>
            <a:pPr marL="457200" lvl="0" indent="-457200">
              <a:buFont typeface="Arial" panose="020B0604020202020204" pitchFamily="34" charset="0"/>
              <a:buChar char="•"/>
            </a:pPr>
            <a:r>
              <a:rPr lang="fr-FR" dirty="0" smtClean="0"/>
              <a:t>Qu'est-ce </a:t>
            </a:r>
            <a:r>
              <a:rPr lang="fr-FR" dirty="0"/>
              <a:t>que la puberté et à quels changements pouvons-nous nous attendre </a:t>
            </a:r>
            <a:r>
              <a:rPr lang="fr-FR" dirty="0" smtClean="0"/>
              <a:t>?</a:t>
            </a:r>
          </a:p>
          <a:p>
            <a:pPr marL="457200" indent="-457200">
              <a:buFont typeface="Arial" panose="020B0604020202020204" pitchFamily="34" charset="0"/>
              <a:buChar char="•"/>
            </a:pPr>
            <a:r>
              <a:rPr lang="fr-FR" dirty="0"/>
              <a:t>Comment devons-nous prendre soin de notre </a:t>
            </a:r>
            <a:r>
              <a:rPr lang="fr-FR" dirty="0" smtClean="0"/>
              <a:t>corps?</a:t>
            </a:r>
          </a:p>
          <a:p>
            <a:pPr marL="457200" indent="-457200">
              <a:buFont typeface="Arial" panose="020B0604020202020204" pitchFamily="34" charset="0"/>
              <a:buChar char="•"/>
            </a:pPr>
            <a:r>
              <a:rPr lang="fr-FR" dirty="0"/>
              <a:t>Comment pouvons-nous prendre des décisions réfléchies et équilibrées concernant notre </a:t>
            </a:r>
            <a:r>
              <a:rPr lang="fr-FR" dirty="0" smtClean="0"/>
              <a:t>corps?</a:t>
            </a:r>
          </a:p>
          <a:p>
            <a:pPr marL="457200" indent="-457200">
              <a:buFont typeface="Arial" panose="020B0604020202020204" pitchFamily="34" charset="0"/>
              <a:buChar char="•"/>
            </a:pPr>
            <a:r>
              <a:rPr lang="fr-FR" dirty="0"/>
              <a:t>Comment comprenons-nous les sentiments et l'attirance </a:t>
            </a:r>
            <a:r>
              <a:rPr lang="fr-FR" dirty="0" smtClean="0"/>
              <a:t>sexuelle?</a:t>
            </a:r>
            <a:endParaRPr lang="en-US" dirty="0"/>
          </a:p>
        </p:txBody>
      </p:sp>
    </p:spTree>
    <p:extLst>
      <p:ext uri="{BB962C8B-B14F-4D97-AF65-F5344CB8AC3E}">
        <p14:creationId xmlns:p14="http://schemas.microsoft.com/office/powerpoint/2010/main" val="37980640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914400"/>
          </a:xfrm>
        </p:spPr>
        <p:txBody>
          <a:bodyPr/>
          <a:lstStyle/>
          <a:p>
            <a:r>
              <a:rPr lang="fr-FR" b="1" dirty="0"/>
              <a:t>La méthode </a:t>
            </a:r>
            <a:r>
              <a:rPr lang="fr-FR" b="1" dirty="0" smtClean="0"/>
              <a:t>ABC</a:t>
            </a:r>
            <a:endParaRPr lang="en-US" b="1" u="sng" dirty="0"/>
          </a:p>
        </p:txBody>
      </p:sp>
      <p:sp>
        <p:nvSpPr>
          <p:cNvPr id="3" name="Content Placeholder 2"/>
          <p:cNvSpPr>
            <a:spLocks noGrp="1"/>
          </p:cNvSpPr>
          <p:nvPr>
            <p:ph idx="1"/>
          </p:nvPr>
        </p:nvSpPr>
        <p:spPr/>
        <p:txBody>
          <a:bodyPr/>
          <a:lstStyle/>
          <a:p>
            <a:pPr lvl="0"/>
            <a:r>
              <a:rPr lang="fr-FR" b="1" i="1" dirty="0"/>
              <a:t>A</a:t>
            </a:r>
            <a:r>
              <a:rPr lang="fr-FR" i="1" dirty="0"/>
              <a:t> désigne </a:t>
            </a:r>
            <a:r>
              <a:rPr lang="fr-FR" i="1" dirty="0" smtClean="0"/>
              <a:t>l'abstinence</a:t>
            </a:r>
            <a:endParaRPr lang="en-US" b="1" dirty="0" smtClean="0"/>
          </a:p>
          <a:p>
            <a:pPr lvl="0"/>
            <a:endParaRPr lang="en-US" dirty="0"/>
          </a:p>
          <a:p>
            <a:pPr lvl="0"/>
            <a:r>
              <a:rPr lang="en-US" b="1" dirty="0" smtClean="0"/>
              <a:t>B </a:t>
            </a:r>
            <a:r>
              <a:rPr lang="fr-FR" i="1" dirty="0" smtClean="0"/>
              <a:t>désigne </a:t>
            </a:r>
            <a:r>
              <a:rPr lang="fr-FR" i="1" dirty="0"/>
              <a:t>les bienfaits de la monogamie</a:t>
            </a:r>
            <a:endParaRPr lang="en-US" b="1" dirty="0" smtClean="0"/>
          </a:p>
          <a:p>
            <a:pPr lvl="0"/>
            <a:endParaRPr lang="en-US" dirty="0"/>
          </a:p>
          <a:p>
            <a:r>
              <a:rPr lang="en-US" b="1" dirty="0" smtClean="0"/>
              <a:t>C </a:t>
            </a:r>
            <a:r>
              <a:rPr lang="fr-FR" i="1" dirty="0" smtClean="0"/>
              <a:t>désigne </a:t>
            </a:r>
            <a:r>
              <a:rPr lang="fr-FR" i="1" dirty="0"/>
              <a:t>le </a:t>
            </a:r>
            <a:r>
              <a:rPr lang="fr-FR" i="1" dirty="0" smtClean="0"/>
              <a:t>condom</a:t>
            </a:r>
            <a:endParaRPr lang="en-US" dirty="0"/>
          </a:p>
        </p:txBody>
      </p:sp>
    </p:spTree>
    <p:extLst>
      <p:ext uri="{BB962C8B-B14F-4D97-AF65-F5344CB8AC3E}">
        <p14:creationId xmlns:p14="http://schemas.microsoft.com/office/powerpoint/2010/main" val="3311334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219200"/>
          </a:xfrm>
        </p:spPr>
        <p:txBody>
          <a:bodyPr/>
          <a:lstStyle/>
          <a:p>
            <a:r>
              <a:rPr lang="en-US" b="1" u="sng" dirty="0" err="1" smtClean="0"/>
              <a:t>Energisant</a:t>
            </a:r>
            <a:r>
              <a:rPr lang="en-US" b="1" u="sng" dirty="0" smtClean="0"/>
              <a:t>: Coconut</a:t>
            </a:r>
            <a:endParaRPr lang="en-US" b="1" u="sng" dirty="0"/>
          </a:p>
        </p:txBody>
      </p:sp>
      <p:pic>
        <p:nvPicPr>
          <p:cNvPr id="2050" name="Picture 2" descr="https://pixabay.com/static/uploads/photo/2014/12/21/23/39/coconuts-575780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050" y="1447800"/>
            <a:ext cx="4457700" cy="4114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40887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685800"/>
          </a:xfrm>
        </p:spPr>
        <p:txBody>
          <a:bodyPr/>
          <a:lstStyle/>
          <a:p>
            <a:r>
              <a:rPr lang="fr-FR" b="1" dirty="0"/>
              <a:t>Mariage précoce ou forcé </a:t>
            </a:r>
            <a:endParaRPr lang="en-US" b="1" u="sng" dirty="0"/>
          </a:p>
        </p:txBody>
      </p:sp>
      <p:sp>
        <p:nvSpPr>
          <p:cNvPr id="3" name="Content Placeholder 2"/>
          <p:cNvSpPr>
            <a:spLocks noGrp="1"/>
          </p:cNvSpPr>
          <p:nvPr>
            <p:ph idx="1"/>
          </p:nvPr>
        </p:nvSpPr>
        <p:spPr>
          <a:xfrm>
            <a:off x="228600" y="1676400"/>
            <a:ext cx="8686800" cy="4038600"/>
          </a:xfrm>
        </p:spPr>
        <p:txBody>
          <a:bodyPr/>
          <a:lstStyle/>
          <a:p>
            <a:pPr marL="457200" indent="-457200">
              <a:buFont typeface="Arial" panose="020B0604020202020204" pitchFamily="34" charset="0"/>
              <a:buChar char="•"/>
            </a:pPr>
            <a:r>
              <a:rPr lang="fr-FR" dirty="0"/>
              <a:t>Pourquoi les gens se marient-ils ?</a:t>
            </a:r>
            <a:endParaRPr lang="en-GB" dirty="0"/>
          </a:p>
          <a:p>
            <a:pPr lvl="1"/>
            <a:endParaRPr lang="fr-FR" dirty="0" smtClean="0"/>
          </a:p>
          <a:p>
            <a:pPr marL="457200" indent="-457200">
              <a:buFont typeface="Arial" panose="020B0604020202020204" pitchFamily="34" charset="0"/>
              <a:buChar char="•"/>
            </a:pPr>
            <a:r>
              <a:rPr lang="fr-FR" dirty="0" smtClean="0"/>
              <a:t>À </a:t>
            </a:r>
            <a:r>
              <a:rPr lang="fr-FR" dirty="0"/>
              <a:t>quel âge pensez-vous que les gens doivent commencer à penser </a:t>
            </a:r>
            <a:r>
              <a:rPr lang="fr-FR" dirty="0" smtClean="0"/>
              <a:t>au </a:t>
            </a:r>
            <a:r>
              <a:rPr lang="en-US" dirty="0" err="1" smtClean="0"/>
              <a:t>mariage</a:t>
            </a:r>
            <a:r>
              <a:rPr lang="en-US" dirty="0" smtClean="0"/>
              <a:t>?</a:t>
            </a:r>
            <a:endParaRPr lang="en-GB" dirty="0"/>
          </a:p>
          <a:p>
            <a:pPr lvl="1"/>
            <a:endParaRPr lang="en-GB" dirty="0"/>
          </a:p>
          <a:p>
            <a:pPr marL="457200" indent="-457200">
              <a:buFont typeface="Arial" panose="020B0604020202020204" pitchFamily="34" charset="0"/>
              <a:buChar char="•"/>
            </a:pPr>
            <a:r>
              <a:rPr lang="fr-FR" dirty="0" smtClean="0"/>
              <a:t>Quels </a:t>
            </a:r>
            <a:r>
              <a:rPr lang="fr-FR" dirty="0"/>
              <a:t>compétences ou contexte sont nécessaires pour qu'un mariage dure </a:t>
            </a:r>
            <a:r>
              <a:rPr lang="fr-FR" dirty="0" smtClean="0"/>
              <a:t>longtemps? </a:t>
            </a:r>
            <a:endParaRPr lang="en-US" dirty="0"/>
          </a:p>
        </p:txBody>
      </p:sp>
    </p:spTree>
    <p:extLst>
      <p:ext uri="{BB962C8B-B14F-4D97-AF65-F5344CB8AC3E}">
        <p14:creationId xmlns:p14="http://schemas.microsoft.com/office/powerpoint/2010/main" val="22747256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1"/>
          <p:cNvSpPr>
            <a:spLocks noGrp="1" noChangeArrowheads="1"/>
          </p:cNvSpPr>
          <p:nvPr>
            <p:ph sz="half" idx="1"/>
          </p:nvPr>
        </p:nvSpPr>
        <p:spPr bwMode="auto">
          <a:xfrm>
            <a:off x="509954" y="988168"/>
            <a:ext cx="7924800" cy="47459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457200" indent="-457200">
              <a:buFont typeface="Arial" panose="020B0604020202020204" pitchFamily="34" charset="0"/>
              <a:buChar char="•"/>
            </a:pPr>
            <a:r>
              <a:rPr lang="fr-FR" dirty="0"/>
              <a:t>Capacité à collaborer avec votre conjoint(e) pour la prise de décision concernant votre famille</a:t>
            </a:r>
            <a:r>
              <a:rPr lang="fr-FR" dirty="0" smtClean="0"/>
              <a:t>.</a:t>
            </a:r>
          </a:p>
          <a:p>
            <a:endParaRPr lang="en-GB" dirty="0"/>
          </a:p>
          <a:p>
            <a:pPr marL="457200" indent="-457200">
              <a:buFont typeface="Arial" panose="020B0604020202020204" pitchFamily="34" charset="0"/>
              <a:buChar char="•"/>
            </a:pPr>
            <a:r>
              <a:rPr lang="fr-FR" dirty="0"/>
              <a:t>Savoir reconnaître lorsqu'un mariage est dangereux ou nuisible pour vous</a:t>
            </a:r>
            <a:r>
              <a:rPr lang="fr-FR" dirty="0" smtClean="0"/>
              <a:t>.</a:t>
            </a:r>
          </a:p>
          <a:p>
            <a:endParaRPr lang="en-GB" dirty="0"/>
          </a:p>
          <a:p>
            <a:pPr marL="457200" indent="-457200">
              <a:buFont typeface="Arial" panose="020B0604020202020204" pitchFamily="34" charset="0"/>
              <a:buChar char="•"/>
            </a:pPr>
            <a:r>
              <a:rPr lang="fr-FR" dirty="0"/>
              <a:t>Étape du développement corporel qui est sûre et prête pour les  </a:t>
            </a:r>
            <a:r>
              <a:rPr lang="fr-FR" dirty="0" smtClean="0"/>
              <a:t>rapports sexuels  </a:t>
            </a:r>
            <a:r>
              <a:rPr lang="fr-FR" dirty="0"/>
              <a:t>et  la grossesse.</a:t>
            </a:r>
            <a:endParaRPr kumimoji="0" lang="en-US" altLang="en-US" b="0" i="0" u="none" strike="noStrike" cap="none" normalizeH="0" baseline="0" dirty="0">
              <a:ln>
                <a:noFill/>
              </a:ln>
              <a:solidFill>
                <a:schemeClr val="tx1"/>
              </a:solidFill>
              <a:effectLst/>
              <a:latin typeface="Arial" charset="0"/>
            </a:endParaRPr>
          </a:p>
        </p:txBody>
      </p:sp>
      <p:sp>
        <p:nvSpPr>
          <p:cNvPr id="4" name="Title 1"/>
          <p:cNvSpPr txBox="1">
            <a:spLocks/>
          </p:cNvSpPr>
          <p:nvPr/>
        </p:nvSpPr>
        <p:spPr bwMode="auto">
          <a:xfrm>
            <a:off x="509954" y="302368"/>
            <a:ext cx="8305800" cy="685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FR" b="1" kern="0" dirty="0" smtClean="0"/>
              <a:t>Mariage précoce ou forcé </a:t>
            </a:r>
            <a:endParaRPr lang="en-US" b="1" u="sng" kern="0" dirty="0"/>
          </a:p>
        </p:txBody>
      </p:sp>
    </p:spTree>
    <p:extLst>
      <p:ext uri="{BB962C8B-B14F-4D97-AF65-F5344CB8AC3E}">
        <p14:creationId xmlns:p14="http://schemas.microsoft.com/office/powerpoint/2010/main" val="1935320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1338" y="228600"/>
            <a:ext cx="8305800" cy="914400"/>
          </a:xfrm>
        </p:spPr>
        <p:txBody>
          <a:bodyPr/>
          <a:lstStyle/>
          <a:p>
            <a:r>
              <a:rPr lang="fr-FR" b="1" dirty="0"/>
              <a:t>Le « mariage d'enfant </a:t>
            </a:r>
            <a:r>
              <a:rPr lang="fr-FR" b="1" dirty="0" smtClean="0"/>
              <a:t>»</a:t>
            </a:r>
            <a:endParaRPr lang="en-US" b="1" u="sng" dirty="0"/>
          </a:p>
        </p:txBody>
      </p:sp>
      <p:sp>
        <p:nvSpPr>
          <p:cNvPr id="3" name="Content Placeholder 2"/>
          <p:cNvSpPr>
            <a:spLocks noGrp="1"/>
          </p:cNvSpPr>
          <p:nvPr>
            <p:ph idx="1"/>
          </p:nvPr>
        </p:nvSpPr>
        <p:spPr>
          <a:xfrm>
            <a:off x="457200" y="1283677"/>
            <a:ext cx="8305800" cy="4507523"/>
          </a:xfrm>
        </p:spPr>
        <p:txBody>
          <a:bodyPr/>
          <a:lstStyle/>
          <a:p>
            <a:pPr marL="0" indent="0"/>
            <a:r>
              <a:rPr lang="en-GB" dirty="0" smtClean="0"/>
              <a:t>‘</a:t>
            </a:r>
            <a:r>
              <a:rPr lang="en-US" dirty="0"/>
              <a:t>Convention relative aux droits de </a:t>
            </a:r>
            <a:r>
              <a:rPr lang="en-US" dirty="0" err="1" smtClean="0"/>
              <a:t>l'enfant</a:t>
            </a:r>
            <a:r>
              <a:rPr lang="en-US" dirty="0"/>
              <a:t> </a:t>
            </a:r>
            <a:r>
              <a:rPr lang="en-US" dirty="0" err="1" smtClean="0"/>
              <a:t>definisent</a:t>
            </a:r>
            <a:r>
              <a:rPr lang="en-US" dirty="0" smtClean="0"/>
              <a:t> marriage d’enfant </a:t>
            </a:r>
            <a:r>
              <a:rPr lang="en-US" dirty="0" err="1" smtClean="0"/>
              <a:t>comme</a:t>
            </a:r>
            <a:r>
              <a:rPr lang="en-US" dirty="0" smtClean="0"/>
              <a:t>…?</a:t>
            </a:r>
          </a:p>
          <a:p>
            <a:pPr marL="0" indent="0"/>
            <a:endParaRPr lang="en-GB" dirty="0" smtClean="0"/>
          </a:p>
          <a:p>
            <a:pPr marL="457200" indent="-457200">
              <a:buFont typeface="Arial" panose="020B0604020202020204" pitchFamily="34" charset="0"/>
              <a:buChar char="•"/>
            </a:pPr>
            <a:r>
              <a:rPr lang="fr-FR" dirty="0"/>
              <a:t>Si de jeunes filles se marient avant leurs 18 ans, pourquoi </a:t>
            </a:r>
            <a:r>
              <a:rPr lang="fr-FR" dirty="0" err="1"/>
              <a:t>font-elles</a:t>
            </a:r>
            <a:r>
              <a:rPr lang="fr-FR" dirty="0"/>
              <a:t> </a:t>
            </a:r>
            <a:r>
              <a:rPr lang="fr-FR" dirty="0" smtClean="0"/>
              <a:t>cela?</a:t>
            </a:r>
          </a:p>
          <a:p>
            <a:pPr marL="0" indent="0"/>
            <a:endParaRPr lang="en-GB" dirty="0"/>
          </a:p>
          <a:p>
            <a:pPr marL="457200" indent="-457200">
              <a:buFont typeface="Arial" panose="020B0604020202020204" pitchFamily="34" charset="0"/>
              <a:buChar char="•"/>
            </a:pPr>
            <a:r>
              <a:rPr lang="fr-FR" dirty="0"/>
              <a:t>Qu'est-ce qui pourrait être potentiellement dangereux pour les filles qui </a:t>
            </a:r>
            <a:r>
              <a:rPr lang="fr-FR" dirty="0" smtClean="0"/>
              <a:t>se marient </a:t>
            </a:r>
            <a:r>
              <a:rPr lang="fr-FR" dirty="0"/>
              <a:t>avant 18 ans ?</a:t>
            </a:r>
            <a:endParaRPr lang="en-US" dirty="0"/>
          </a:p>
          <a:p>
            <a:endParaRPr lang="en-US" dirty="0"/>
          </a:p>
        </p:txBody>
      </p:sp>
      <p:cxnSp>
        <p:nvCxnSpPr>
          <p:cNvPr id="5" name="Straight Connector 4"/>
          <p:cNvCxnSpPr/>
          <p:nvPr/>
        </p:nvCxnSpPr>
        <p:spPr bwMode="auto">
          <a:xfrm>
            <a:off x="2590800" y="3429000"/>
            <a:ext cx="4572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145710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5015" y="304800"/>
            <a:ext cx="8305800" cy="762000"/>
          </a:xfrm>
        </p:spPr>
        <p:txBody>
          <a:bodyPr/>
          <a:lstStyle/>
          <a:p>
            <a:r>
              <a:rPr lang="fr-FR" b="1" dirty="0"/>
              <a:t>D</a:t>
            </a:r>
            <a:r>
              <a:rPr lang="fr-FR" b="1" dirty="0" smtClean="0"/>
              <a:t>iscuter </a:t>
            </a:r>
            <a:r>
              <a:rPr lang="fr-FR" b="1" dirty="0"/>
              <a:t>des différents </a:t>
            </a:r>
            <a:r>
              <a:rPr lang="fr-FR" b="1" dirty="0" smtClean="0"/>
              <a:t>scénarios</a:t>
            </a:r>
            <a:endParaRPr lang="en-US" b="1" u="sng" dirty="0"/>
          </a:p>
        </p:txBody>
      </p:sp>
      <p:sp>
        <p:nvSpPr>
          <p:cNvPr id="3" name="Content Placeholder 2"/>
          <p:cNvSpPr>
            <a:spLocks noGrp="1"/>
          </p:cNvSpPr>
          <p:nvPr>
            <p:ph sz="half" idx="1"/>
          </p:nvPr>
        </p:nvSpPr>
        <p:spPr>
          <a:xfrm>
            <a:off x="304800" y="914400"/>
            <a:ext cx="8389815" cy="5486400"/>
          </a:xfrm>
        </p:spPr>
        <p:txBody>
          <a:bodyPr/>
          <a:lstStyle/>
          <a:p>
            <a:pPr marL="457200" indent="-457200">
              <a:buFont typeface="Arial" panose="020B0604020202020204" pitchFamily="34" charset="0"/>
              <a:buChar char="•"/>
            </a:pPr>
            <a:r>
              <a:rPr lang="fr-FR" dirty="0"/>
              <a:t>Quelle fille est dans la meilleure situation pour se marier maintenant </a:t>
            </a:r>
            <a:r>
              <a:rPr lang="fr-FR" dirty="0" smtClean="0"/>
              <a:t>?</a:t>
            </a:r>
          </a:p>
          <a:p>
            <a:pPr marL="457200" indent="-457200">
              <a:buFont typeface="Arial" panose="020B0604020202020204" pitchFamily="34" charset="0"/>
              <a:buChar char="•"/>
            </a:pPr>
            <a:endParaRPr lang="en-GB" sz="1100" dirty="0"/>
          </a:p>
          <a:p>
            <a:pPr marL="457200" indent="-457200">
              <a:buFont typeface="Arial" panose="020B0604020202020204" pitchFamily="34" charset="0"/>
              <a:buChar char="•"/>
            </a:pPr>
            <a:r>
              <a:rPr lang="en-US" dirty="0" err="1"/>
              <a:t>Quelle</a:t>
            </a:r>
            <a:r>
              <a:rPr lang="en-US" dirty="0"/>
              <a:t> </a:t>
            </a:r>
            <a:r>
              <a:rPr lang="en-US" dirty="0" err="1"/>
              <a:t>fille</a:t>
            </a:r>
            <a:r>
              <a:rPr lang="en-US" dirty="0"/>
              <a:t> </a:t>
            </a:r>
            <a:r>
              <a:rPr lang="en-US" dirty="0" err="1"/>
              <a:t>devrait</a:t>
            </a:r>
            <a:r>
              <a:rPr lang="en-US" dirty="0"/>
              <a:t> </a:t>
            </a:r>
            <a:r>
              <a:rPr lang="en-US" dirty="0" err="1"/>
              <a:t>attendre</a:t>
            </a:r>
            <a:r>
              <a:rPr lang="en-US" dirty="0"/>
              <a:t> </a:t>
            </a:r>
            <a:r>
              <a:rPr lang="en-US" dirty="0" smtClean="0"/>
              <a:t>?</a:t>
            </a:r>
          </a:p>
          <a:p>
            <a:pPr marL="457200" lvl="1" indent="0">
              <a:buNone/>
            </a:pPr>
            <a:endParaRPr lang="en-GB" sz="1100" dirty="0"/>
          </a:p>
          <a:p>
            <a:pPr marL="457200" indent="-457200">
              <a:buFont typeface="Arial" panose="020B0604020202020204" pitchFamily="34" charset="0"/>
              <a:buChar char="•"/>
            </a:pPr>
            <a:r>
              <a:rPr lang="fr-FR" dirty="0"/>
              <a:t>Qui prend les bonnes décisions   </a:t>
            </a:r>
            <a:r>
              <a:rPr lang="fr-FR" dirty="0" smtClean="0"/>
              <a:t>?</a:t>
            </a:r>
          </a:p>
          <a:p>
            <a:pPr marL="457200" lvl="1" indent="0">
              <a:buNone/>
            </a:pPr>
            <a:endParaRPr lang="en-GB" sz="1100" dirty="0"/>
          </a:p>
          <a:p>
            <a:pPr marL="457200" indent="-457200">
              <a:buFont typeface="Arial" panose="020B0604020202020204" pitchFamily="34" charset="0"/>
              <a:buChar char="•"/>
            </a:pPr>
            <a:r>
              <a:rPr lang="fr-FR" dirty="0"/>
              <a:t>Quelle fille a besoin d'aide et de soutien pour éviter une décision </a:t>
            </a:r>
            <a:r>
              <a:rPr lang="fr-FR" dirty="0" smtClean="0"/>
              <a:t>de mariage </a:t>
            </a:r>
            <a:r>
              <a:rPr lang="fr-FR" dirty="0"/>
              <a:t>qui pourrait être </a:t>
            </a:r>
            <a:r>
              <a:rPr lang="fr-FR" dirty="0" smtClean="0"/>
              <a:t>néfaste?</a:t>
            </a:r>
          </a:p>
          <a:p>
            <a:pPr marL="457200" lvl="1" indent="0">
              <a:buNone/>
            </a:pPr>
            <a:endParaRPr lang="en-GB" sz="1100" dirty="0"/>
          </a:p>
          <a:p>
            <a:pPr marL="457200" indent="-457200">
              <a:buFont typeface="Arial" panose="020B0604020202020204" pitchFamily="34" charset="0"/>
              <a:buChar char="•"/>
            </a:pPr>
            <a:r>
              <a:rPr lang="fr-FR" dirty="0" smtClean="0"/>
              <a:t>Pourquoi </a:t>
            </a:r>
            <a:r>
              <a:rPr lang="fr-FR" dirty="0"/>
              <a:t>la décision de se marier maintenant serait-elle </a:t>
            </a:r>
            <a:r>
              <a:rPr lang="fr-FR" dirty="0" smtClean="0"/>
              <a:t>néfaste?</a:t>
            </a:r>
            <a:endParaRPr lang="en-US" dirty="0"/>
          </a:p>
          <a:p>
            <a:endParaRPr lang="en-US" dirty="0"/>
          </a:p>
        </p:txBody>
      </p:sp>
    </p:spTree>
    <p:extLst>
      <p:ext uri="{BB962C8B-B14F-4D97-AF65-F5344CB8AC3E}">
        <p14:creationId xmlns:p14="http://schemas.microsoft.com/office/powerpoint/2010/main" val="5039345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92369" y="152400"/>
            <a:ext cx="8305800" cy="1219200"/>
          </a:xfrm>
        </p:spPr>
        <p:txBody>
          <a:bodyPr/>
          <a:lstStyle/>
          <a:p>
            <a:r>
              <a:rPr lang="fr-FR" b="1" dirty="0"/>
              <a:t>La sécurité au sein de la famille et de la  communauté</a:t>
            </a:r>
            <a:r>
              <a:rPr lang="en-US" b="1" u="sng" dirty="0" smtClean="0"/>
              <a:t> </a:t>
            </a:r>
            <a:endParaRPr lang="en-US" b="1" u="sng" dirty="0"/>
          </a:p>
        </p:txBody>
      </p:sp>
      <p:sp>
        <p:nvSpPr>
          <p:cNvPr id="3" name="Content Placeholder 2"/>
          <p:cNvSpPr>
            <a:spLocks noGrp="1"/>
          </p:cNvSpPr>
          <p:nvPr>
            <p:ph idx="1"/>
          </p:nvPr>
        </p:nvSpPr>
        <p:spPr>
          <a:xfrm>
            <a:off x="304800" y="1295400"/>
            <a:ext cx="8487507" cy="5029200"/>
          </a:xfrm>
        </p:spPr>
        <p:txBody>
          <a:bodyPr/>
          <a:lstStyle/>
          <a:p>
            <a:pPr marL="457200" indent="-457200">
              <a:buFont typeface="Arial" panose="020B0604020202020204" pitchFamily="34" charset="0"/>
              <a:buChar char="•"/>
            </a:pPr>
            <a:r>
              <a:rPr lang="fr-FR" dirty="0"/>
              <a:t>Les familles qui subissent un stress peuvent souvent subir des violences au sein même de leur foyer.</a:t>
            </a:r>
            <a:endParaRPr lang="en-GB" dirty="0"/>
          </a:p>
          <a:p>
            <a:pPr marL="457200" indent="-457200">
              <a:buFont typeface="Arial" panose="020B0604020202020204" pitchFamily="34" charset="0"/>
              <a:buChar char="•"/>
            </a:pPr>
            <a:r>
              <a:rPr lang="fr-FR" dirty="0"/>
              <a:t>Ceci peut avoir un impact négatif sur le développement physique, émotionnel et psychologique des  adolescents.</a:t>
            </a:r>
            <a:endParaRPr lang="en-GB" dirty="0"/>
          </a:p>
          <a:p>
            <a:pPr marL="457200" indent="-457200">
              <a:buFont typeface="Arial" panose="020B0604020202020204" pitchFamily="34" charset="0"/>
              <a:buChar char="•"/>
            </a:pPr>
            <a:r>
              <a:rPr lang="fr-FR" dirty="0"/>
              <a:t>Le simple fait d'assister à des scènes de violence entre adultes, y compris les parents, </a:t>
            </a:r>
            <a:r>
              <a:rPr lang="fr-FR" dirty="0" smtClean="0"/>
              <a:t> </a:t>
            </a:r>
            <a:r>
              <a:rPr lang="fr-FR" dirty="0"/>
              <a:t>offrir un </a:t>
            </a:r>
            <a:r>
              <a:rPr lang="fr-FR" dirty="0" smtClean="0"/>
              <a:t>exemple</a:t>
            </a:r>
            <a:r>
              <a:rPr lang="en-GB" dirty="0"/>
              <a:t> </a:t>
            </a:r>
            <a:r>
              <a:rPr lang="fr-FR" dirty="0" smtClean="0"/>
              <a:t>négatif </a:t>
            </a:r>
            <a:r>
              <a:rPr lang="fr-FR" dirty="0"/>
              <a:t>sur la manière dont les gens doivent communiquer et résoudre des problèmes.</a:t>
            </a:r>
            <a:endParaRPr lang="en-US" sz="4400" dirty="0"/>
          </a:p>
        </p:txBody>
      </p:sp>
    </p:spTree>
    <p:extLst>
      <p:ext uri="{BB962C8B-B14F-4D97-AF65-F5344CB8AC3E}">
        <p14:creationId xmlns:p14="http://schemas.microsoft.com/office/powerpoint/2010/main" val="28083101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4294967295"/>
          </p:nvPr>
        </p:nvSpPr>
        <p:spPr>
          <a:xfrm>
            <a:off x="339725" y="1862138"/>
            <a:ext cx="8804275" cy="4995862"/>
          </a:xfrm>
        </p:spPr>
        <p:txBody>
          <a:bodyPr/>
          <a:lstStyle/>
          <a:p>
            <a:r>
              <a:rPr lang="en-US" sz="1400" dirty="0">
                <a:latin typeface="Arial" charset="0"/>
                <a:ea typeface="MS PGothic" charset="0"/>
              </a:rPr>
              <a:t> </a:t>
            </a:r>
            <a:endParaRPr lang="en-US" sz="1600" dirty="0">
              <a:latin typeface="Arial" charset="0"/>
              <a:ea typeface="MS PGothic" charset="0"/>
            </a:endParaRPr>
          </a:p>
        </p:txBody>
      </p:sp>
      <p:sp>
        <p:nvSpPr>
          <p:cNvPr id="5" name="Rectangle 4"/>
          <p:cNvSpPr/>
          <p:nvPr/>
        </p:nvSpPr>
        <p:spPr>
          <a:xfrm>
            <a:off x="304800" y="381000"/>
            <a:ext cx="3672800" cy="646331"/>
          </a:xfrm>
          <a:prstGeom prst="rect">
            <a:avLst/>
          </a:prstGeom>
        </p:spPr>
        <p:txBody>
          <a:bodyPr wrap="none">
            <a:spAutoFit/>
          </a:bodyPr>
          <a:lstStyle/>
          <a:p>
            <a:r>
              <a:rPr lang="en-US" sz="3600" b="1" u="sng" kern="0" dirty="0" smtClean="0">
                <a:solidFill>
                  <a:prstClr val="black"/>
                </a:solidFill>
                <a:latin typeface="Arial"/>
                <a:ea typeface="MS PGothic" pitchFamily="34" charset="-128"/>
                <a:cs typeface="Arial"/>
              </a:rPr>
              <a:t>Jour 5 </a:t>
            </a:r>
            <a:r>
              <a:rPr lang="en-US" sz="3600" b="1" u="sng" kern="0" dirty="0">
                <a:solidFill>
                  <a:prstClr val="black"/>
                </a:solidFill>
                <a:latin typeface="Arial"/>
                <a:ea typeface="MS PGothic" pitchFamily="34" charset="-128"/>
                <a:cs typeface="Arial"/>
              </a:rPr>
              <a:t>- Agenda</a:t>
            </a:r>
            <a:endParaRPr lang="en-US" dirty="0"/>
          </a:p>
        </p:txBody>
      </p:sp>
    </p:spTree>
    <p:extLst>
      <p:ext uri="{BB962C8B-B14F-4D97-AF65-F5344CB8AC3E}">
        <p14:creationId xmlns:p14="http://schemas.microsoft.com/office/powerpoint/2010/main" val="19335371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2743200"/>
            <a:ext cx="8305800" cy="1752600"/>
          </a:xfrm>
        </p:spPr>
        <p:txBody>
          <a:bodyPr/>
          <a:lstStyle/>
          <a:p>
            <a:pPr algn="ctr"/>
            <a:r>
              <a:rPr lang="fr-FR" sz="3200" dirty="0"/>
              <a:t>QUELS sont les aspects importants d'une relation équilibrée et sûre entre un homme et une femme ou entre un mari et sa femme ?</a:t>
            </a:r>
            <a:endParaRPr lang="en-US" sz="3200" b="1" dirty="0"/>
          </a:p>
        </p:txBody>
      </p:sp>
      <p:sp>
        <p:nvSpPr>
          <p:cNvPr id="4" name="Title 1"/>
          <p:cNvSpPr txBox="1">
            <a:spLocks/>
          </p:cNvSpPr>
          <p:nvPr/>
        </p:nvSpPr>
        <p:spPr bwMode="auto">
          <a:xfrm>
            <a:off x="480646" y="3048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dirty="0"/>
              <a:t>Pensée</a:t>
            </a:r>
            <a:r>
              <a:rPr lang="en-US" b="1" u="sng" dirty="0"/>
              <a:t> et </a:t>
            </a:r>
            <a:r>
              <a:rPr lang="fr-BE" b="1" u="sng" dirty="0" smtClean="0"/>
              <a:t>discutée</a:t>
            </a:r>
            <a:endParaRPr lang="en-US" b="1" u="sng" kern="0" dirty="0"/>
          </a:p>
        </p:txBody>
      </p:sp>
    </p:spTree>
    <p:extLst>
      <p:ext uri="{BB962C8B-B14F-4D97-AF65-F5344CB8AC3E}">
        <p14:creationId xmlns:p14="http://schemas.microsoft.com/office/powerpoint/2010/main" val="22706457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2590800"/>
            <a:ext cx="8305800" cy="1219200"/>
          </a:xfrm>
        </p:spPr>
        <p:txBody>
          <a:bodyPr/>
          <a:lstStyle/>
          <a:p>
            <a:pPr algn="ctr"/>
            <a:r>
              <a:rPr lang="fr-FR" sz="2800" dirty="0"/>
              <a:t>QUELS sont les risques auxquels sont confrontés les enfants au sein de leur communauté ?</a:t>
            </a:r>
            <a:endParaRPr lang="en-US" sz="2800" b="1" dirty="0"/>
          </a:p>
        </p:txBody>
      </p:sp>
      <p:sp>
        <p:nvSpPr>
          <p:cNvPr id="5" name="Title 1"/>
          <p:cNvSpPr txBox="1">
            <a:spLocks/>
          </p:cNvSpPr>
          <p:nvPr/>
        </p:nvSpPr>
        <p:spPr bwMode="auto">
          <a:xfrm>
            <a:off x="457200" y="4572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dirty="0"/>
              <a:t>Pensée</a:t>
            </a:r>
            <a:r>
              <a:rPr lang="en-US" b="1" u="sng" dirty="0"/>
              <a:t> et </a:t>
            </a:r>
            <a:r>
              <a:rPr lang="fr-BE" b="1" u="sng" dirty="0" smtClean="0"/>
              <a:t>discutée</a:t>
            </a:r>
            <a:endParaRPr lang="en-US" b="1" u="sng" kern="0" dirty="0"/>
          </a:p>
        </p:txBody>
      </p:sp>
    </p:spTree>
    <p:extLst>
      <p:ext uri="{BB962C8B-B14F-4D97-AF65-F5344CB8AC3E}">
        <p14:creationId xmlns:p14="http://schemas.microsoft.com/office/powerpoint/2010/main" val="4193754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219200"/>
          </a:xfrm>
        </p:spPr>
        <p:txBody>
          <a:bodyPr/>
          <a:lstStyle/>
          <a:p>
            <a:pPr lvl="0"/>
            <a:r>
              <a:rPr lang="fr-FR" b="1" dirty="0"/>
              <a:t>QUELLES sont les règles de sécurité importantes pour les </a:t>
            </a:r>
            <a:r>
              <a:rPr lang="fr-FR" b="1" dirty="0" smtClean="0"/>
              <a:t>adolescents?</a:t>
            </a:r>
            <a:endParaRPr lang="en-US" b="1" dirty="0"/>
          </a:p>
        </p:txBody>
      </p:sp>
      <p:sp>
        <p:nvSpPr>
          <p:cNvPr id="3" name="Content Placeholder 2"/>
          <p:cNvSpPr>
            <a:spLocks noGrp="1"/>
          </p:cNvSpPr>
          <p:nvPr>
            <p:ph sz="half" idx="1"/>
          </p:nvPr>
        </p:nvSpPr>
        <p:spPr>
          <a:xfrm>
            <a:off x="457200" y="1536700"/>
            <a:ext cx="8229600" cy="4711700"/>
          </a:xfrm>
        </p:spPr>
        <p:txBody>
          <a:bodyPr/>
          <a:lstStyle/>
          <a:p>
            <a:pPr marL="457200" lvl="0" indent="-457200">
              <a:buFont typeface="Arial" panose="020B0604020202020204" pitchFamily="34" charset="0"/>
              <a:buChar char="•"/>
            </a:pPr>
            <a:r>
              <a:rPr lang="fr-FR" dirty="0"/>
              <a:t>M</a:t>
            </a:r>
            <a:r>
              <a:rPr lang="fr-FR" dirty="0" smtClean="0"/>
              <a:t>archer </a:t>
            </a:r>
            <a:r>
              <a:rPr lang="fr-FR" dirty="0"/>
              <a:t>avec un adulte de confiance pendant la </a:t>
            </a:r>
            <a:r>
              <a:rPr lang="fr-FR" dirty="0" smtClean="0"/>
              <a:t>nuit.</a:t>
            </a:r>
            <a:endParaRPr lang="en-GB" dirty="0"/>
          </a:p>
          <a:p>
            <a:pPr marL="457200" lvl="0" indent="-457200">
              <a:buFont typeface="Arial" panose="020B0604020202020204" pitchFamily="34" charset="0"/>
              <a:buChar char="•"/>
            </a:pPr>
            <a:r>
              <a:rPr lang="fr-FR" dirty="0" smtClean="0"/>
              <a:t>Aller/revenir </a:t>
            </a:r>
            <a:r>
              <a:rPr lang="fr-FR" dirty="0"/>
              <a:t>de l'école par deux ou en groupe. (Si un parent est disponible, il peut également accompagner les  enfants</a:t>
            </a:r>
            <a:r>
              <a:rPr lang="fr-FR" dirty="0" smtClean="0"/>
              <a:t>.)</a:t>
            </a:r>
            <a:endParaRPr lang="en-GB" dirty="0"/>
          </a:p>
          <a:p>
            <a:pPr marL="457200" lvl="0" indent="-457200">
              <a:buFont typeface="Arial" panose="020B0604020202020204" pitchFamily="34" charset="0"/>
              <a:buChar char="•"/>
            </a:pPr>
            <a:r>
              <a:rPr lang="fr-FR" dirty="0" smtClean="0"/>
              <a:t>Appeler </a:t>
            </a:r>
            <a:r>
              <a:rPr lang="fr-FR" dirty="0"/>
              <a:t>à l'aide si des enfants risquent de subir des violences physiques ou </a:t>
            </a:r>
            <a:r>
              <a:rPr lang="fr-FR" dirty="0" smtClean="0"/>
              <a:t>sexuelles.</a:t>
            </a:r>
            <a:endParaRPr lang="en-GB" dirty="0"/>
          </a:p>
          <a:p>
            <a:pPr marL="457200" lvl="0" indent="-457200">
              <a:buFont typeface="Arial" panose="020B0604020202020204" pitchFamily="34" charset="0"/>
              <a:buChar char="•"/>
            </a:pPr>
            <a:r>
              <a:rPr lang="fr-FR" dirty="0" smtClean="0"/>
              <a:t>Si </a:t>
            </a:r>
            <a:r>
              <a:rPr lang="fr-FR" dirty="0"/>
              <a:t>des enfants voient quelqu'un se faire harceler ou frapper, ils doivent le signaler à un adulte et chercher de l'aide.</a:t>
            </a:r>
            <a:endParaRPr lang="en-US" dirty="0"/>
          </a:p>
        </p:txBody>
      </p:sp>
    </p:spTree>
    <p:extLst>
      <p:ext uri="{BB962C8B-B14F-4D97-AF65-F5344CB8AC3E}">
        <p14:creationId xmlns:p14="http://schemas.microsoft.com/office/powerpoint/2010/main" val="619313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219200"/>
          </a:xfrm>
        </p:spPr>
        <p:txBody>
          <a:bodyPr/>
          <a:lstStyle/>
          <a:p>
            <a:r>
              <a:rPr lang="fr-FR" sz="3200" b="1" dirty="0"/>
              <a:t>COMMENT les familles peuvent-elles réduire le risque de violence </a:t>
            </a:r>
            <a:r>
              <a:rPr lang="fr-FR" sz="3200" b="1" dirty="0" smtClean="0"/>
              <a:t>domestique </a:t>
            </a:r>
            <a:r>
              <a:rPr lang="fr-FR" sz="3200" b="1" dirty="0"/>
              <a:t>?</a:t>
            </a:r>
            <a:endParaRPr lang="en-US" sz="3200" b="1" u="sng" dirty="0"/>
          </a:p>
        </p:txBody>
      </p:sp>
      <p:sp>
        <p:nvSpPr>
          <p:cNvPr id="3" name="Content Placeholder 2"/>
          <p:cNvSpPr>
            <a:spLocks noGrp="1"/>
          </p:cNvSpPr>
          <p:nvPr>
            <p:ph idx="1"/>
          </p:nvPr>
        </p:nvSpPr>
        <p:spPr>
          <a:xfrm>
            <a:off x="419100" y="1371600"/>
            <a:ext cx="8305800" cy="5181600"/>
          </a:xfrm>
        </p:spPr>
        <p:txBody>
          <a:bodyPr/>
          <a:lstStyle/>
          <a:p>
            <a:pPr marL="457200" lvl="0" indent="-457200">
              <a:buFont typeface="Arial" panose="020B0604020202020204" pitchFamily="34" charset="0"/>
              <a:buChar char="•"/>
            </a:pPr>
            <a:r>
              <a:rPr lang="en-US" dirty="0" err="1" smtClean="0"/>
              <a:t>Écouter</a:t>
            </a:r>
            <a:r>
              <a:rPr lang="en-US" dirty="0" smtClean="0"/>
              <a:t> et </a:t>
            </a:r>
            <a:r>
              <a:rPr lang="en-US" dirty="0" err="1" smtClean="0"/>
              <a:t>Croire</a:t>
            </a:r>
            <a:endParaRPr lang="en-GB" dirty="0"/>
          </a:p>
          <a:p>
            <a:pPr marL="457200" lvl="0" indent="-457200">
              <a:buFont typeface="Arial" panose="020B0604020202020204" pitchFamily="34" charset="0"/>
              <a:buChar char="•"/>
            </a:pPr>
            <a:r>
              <a:rPr lang="fr-FR" dirty="0" smtClean="0"/>
              <a:t>Prendre </a:t>
            </a:r>
            <a:r>
              <a:rPr lang="fr-FR" dirty="0"/>
              <a:t>le temps de parler avec les adolescents   </a:t>
            </a:r>
            <a:r>
              <a:rPr lang="fr-FR" dirty="0" smtClean="0"/>
              <a:t>quotidiennement</a:t>
            </a:r>
            <a:endParaRPr lang="en-GB" dirty="0"/>
          </a:p>
          <a:p>
            <a:pPr marL="457200" lvl="0" indent="-457200">
              <a:buFont typeface="Arial" panose="020B0604020202020204" pitchFamily="34" charset="0"/>
              <a:buChar char="•"/>
            </a:pPr>
            <a:r>
              <a:rPr lang="fr-FR" dirty="0" smtClean="0"/>
              <a:t>Savoir </a:t>
            </a:r>
            <a:r>
              <a:rPr lang="fr-FR" dirty="0"/>
              <a:t>ce qui donne un sentiment d'insécurité aux </a:t>
            </a:r>
            <a:r>
              <a:rPr lang="fr-FR" dirty="0" smtClean="0"/>
              <a:t>adolescents</a:t>
            </a:r>
            <a:endParaRPr lang="en-GB" dirty="0"/>
          </a:p>
          <a:p>
            <a:pPr marL="457200" lvl="0" indent="-457200">
              <a:buFont typeface="Arial" panose="020B0604020202020204" pitchFamily="34" charset="0"/>
              <a:buChar char="•"/>
            </a:pPr>
            <a:r>
              <a:rPr lang="fr-FR" dirty="0"/>
              <a:t>Prêter attention aux signaux que peut envoyer un enfant pour montrer qu'on s'en prend à </a:t>
            </a:r>
            <a:r>
              <a:rPr lang="fr-FR" dirty="0" smtClean="0"/>
              <a:t>lui</a:t>
            </a:r>
            <a:endParaRPr lang="en-GB" dirty="0"/>
          </a:p>
          <a:p>
            <a:pPr marL="457200" lvl="0" indent="-457200">
              <a:buFont typeface="Arial" panose="020B0604020202020204" pitchFamily="34" charset="0"/>
              <a:buChar char="•"/>
            </a:pPr>
            <a:r>
              <a:rPr lang="fr-FR" dirty="0" smtClean="0"/>
              <a:t>Ne </a:t>
            </a:r>
            <a:r>
              <a:rPr lang="fr-FR" dirty="0"/>
              <a:t>pas tolérer la violence entre les membres de la   </a:t>
            </a:r>
            <a:r>
              <a:rPr lang="fr-FR" dirty="0" smtClean="0"/>
              <a:t>famille</a:t>
            </a:r>
            <a:endParaRPr lang="en-GB" dirty="0"/>
          </a:p>
          <a:p>
            <a:pPr marL="457200" lvl="0" indent="-457200">
              <a:buFont typeface="Arial" panose="020B0604020202020204" pitchFamily="34" charset="0"/>
              <a:buChar char="•"/>
            </a:pPr>
            <a:r>
              <a:rPr lang="fr-FR" dirty="0" smtClean="0"/>
              <a:t>Ne </a:t>
            </a:r>
            <a:r>
              <a:rPr lang="fr-FR" dirty="0"/>
              <a:t>pas exposer l'enfant aux disputes et problèmes   d'adultes</a:t>
            </a:r>
            <a:endParaRPr lang="en-US" dirty="0"/>
          </a:p>
        </p:txBody>
      </p:sp>
    </p:spTree>
    <p:extLst>
      <p:ext uri="{BB962C8B-B14F-4D97-AF65-F5344CB8AC3E}">
        <p14:creationId xmlns:p14="http://schemas.microsoft.com/office/powerpoint/2010/main" val="273543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057400"/>
            <a:ext cx="8305800" cy="4343400"/>
          </a:xfrm>
        </p:spPr>
        <p:txBody>
          <a:bodyPr/>
          <a:lstStyle/>
          <a:p>
            <a:pPr lvl="0"/>
            <a:r>
              <a:rPr lang="fr-FR" sz="2800" i="1" dirty="0"/>
              <a:t>Vous souvenez-vous du processus de résolution de problèmes </a:t>
            </a:r>
            <a:r>
              <a:rPr lang="fr-FR" sz="2800" i="1" dirty="0" smtClean="0"/>
              <a:t>VISE?</a:t>
            </a:r>
            <a:r>
              <a:rPr lang="fr-FR" sz="2800" dirty="0" smtClean="0"/>
              <a:t/>
            </a:r>
            <a:br>
              <a:rPr lang="fr-FR" sz="2800" dirty="0" smtClean="0"/>
            </a:br>
            <a:r>
              <a:rPr lang="en-GB" sz="2800" dirty="0"/>
              <a:t/>
            </a:r>
            <a:br>
              <a:rPr lang="en-GB" sz="2800" dirty="0"/>
            </a:br>
            <a:r>
              <a:rPr lang="en-US" sz="2400" b="1" dirty="0"/>
              <a:t>Scenario</a:t>
            </a:r>
            <a:r>
              <a:rPr lang="en-US" sz="2400" dirty="0"/>
              <a:t> </a:t>
            </a:r>
            <a:r>
              <a:rPr lang="en-US" sz="2400" dirty="0" smtClean="0"/>
              <a:t>– </a:t>
            </a:r>
            <a:r>
              <a:rPr lang="en-US" sz="2400" dirty="0" err="1" smtClean="0"/>
              <a:t>Bienvenue</a:t>
            </a:r>
            <a:r>
              <a:rPr lang="fr-FR" sz="2400" dirty="0" smtClean="0"/>
              <a:t> </a:t>
            </a:r>
            <a:r>
              <a:rPr lang="fr-FR" sz="2400" dirty="0"/>
              <a:t>connaît d'autres garçons qui harcèlent de jeunes enfants sur la route de l'école. </a:t>
            </a:r>
            <a:r>
              <a:rPr lang="fr-FR" sz="2400" dirty="0" smtClean="0"/>
              <a:t>Bienvenue traine </a:t>
            </a:r>
            <a:r>
              <a:rPr lang="fr-FR" sz="2400" dirty="0"/>
              <a:t>parfois avec ces garçons et, dernièrement, ils ont fait pression sur lui pour qu'il  harcèle</a:t>
            </a:r>
            <a:r>
              <a:rPr lang="en-GB" sz="2400" dirty="0"/>
              <a:t/>
            </a:r>
            <a:br>
              <a:rPr lang="en-GB" sz="2400" dirty="0"/>
            </a:br>
            <a:r>
              <a:rPr lang="fr-FR" sz="2400" dirty="0"/>
              <a:t>à son tour ces jeunes enfants. </a:t>
            </a:r>
            <a:r>
              <a:rPr lang="fr-FR" sz="2400" dirty="0" smtClean="0"/>
              <a:t>Bienvenue </a:t>
            </a:r>
            <a:r>
              <a:rPr lang="fr-FR" sz="2400" dirty="0"/>
              <a:t>sait qu'il ne souhaite pas harceler d'autres enfants, mais il n'est pas certain de savoir quoi faire.</a:t>
            </a:r>
            <a:r>
              <a:rPr lang="en-US" sz="7200" dirty="0" smtClean="0"/>
              <a:t/>
            </a:r>
            <a:br>
              <a:rPr lang="en-US" sz="7200" dirty="0" smtClean="0"/>
            </a:br>
            <a:r>
              <a:rPr lang="en-US" sz="7200" dirty="0" smtClean="0"/>
              <a:t/>
            </a:r>
            <a:br>
              <a:rPr lang="en-US" sz="7200" dirty="0" smtClean="0"/>
            </a:br>
            <a:r>
              <a:rPr lang="en-US" sz="7200" dirty="0"/>
              <a:t/>
            </a:r>
            <a:br>
              <a:rPr lang="en-US" sz="7200" dirty="0"/>
            </a:br>
            <a:endParaRPr lang="en-US" sz="7200" dirty="0"/>
          </a:p>
        </p:txBody>
      </p:sp>
      <p:sp>
        <p:nvSpPr>
          <p:cNvPr id="3" name="Rectangle 2"/>
          <p:cNvSpPr/>
          <p:nvPr/>
        </p:nvSpPr>
        <p:spPr>
          <a:xfrm>
            <a:off x="304800" y="308936"/>
            <a:ext cx="7924800" cy="1754326"/>
          </a:xfrm>
          <a:prstGeom prst="rect">
            <a:avLst/>
          </a:prstGeom>
        </p:spPr>
        <p:txBody>
          <a:bodyPr wrap="square">
            <a:spAutoFit/>
          </a:bodyPr>
          <a:lstStyle/>
          <a:p>
            <a:r>
              <a:rPr lang="fr-FR" sz="3600" b="1" dirty="0"/>
              <a:t>Jeu de rôle pour activité pratique : Aider les adolescents à résoudre des </a:t>
            </a:r>
            <a:r>
              <a:rPr lang="fr-FR" sz="3600" b="1" dirty="0" smtClean="0"/>
              <a:t>problèmes</a:t>
            </a:r>
          </a:p>
        </p:txBody>
      </p:sp>
    </p:spTree>
    <p:extLst>
      <p:ext uri="{BB962C8B-B14F-4D97-AF65-F5344CB8AC3E}">
        <p14:creationId xmlns:p14="http://schemas.microsoft.com/office/powerpoint/2010/main" val="18326117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609600"/>
            <a:ext cx="8305800" cy="914400"/>
          </a:xfrm>
          <a:solidFill>
            <a:schemeClr val="bg1"/>
          </a:solidFill>
        </p:spPr>
        <p:txBody>
          <a:bodyPr/>
          <a:lstStyle/>
          <a:p>
            <a:r>
              <a:rPr lang="en-US" sz="3200" b="1" dirty="0" err="1"/>
              <a:t>Compétences</a:t>
            </a:r>
            <a:r>
              <a:rPr lang="en-US" sz="3200" b="1" dirty="0"/>
              <a:t> </a:t>
            </a:r>
            <a:r>
              <a:rPr lang="en-US" sz="3200" b="1" dirty="0" err="1"/>
              <a:t>d'animation</a:t>
            </a:r>
            <a:r>
              <a:rPr lang="en-US" sz="3200" b="1" dirty="0"/>
              <a:t> de </a:t>
            </a:r>
            <a:r>
              <a:rPr lang="en-US" sz="3200" b="1" dirty="0" err="1"/>
              <a:t>groupe</a:t>
            </a:r>
            <a:endParaRPr lang="en-US" sz="3200" b="1" dirty="0">
              <a:latin typeface="Arial" charset="0"/>
              <a:ea typeface="MS PGothic" charset="0"/>
            </a:endParaRPr>
          </a:p>
        </p:txBody>
      </p:sp>
      <p:sp>
        <p:nvSpPr>
          <p:cNvPr id="3" name="Rectangle 2"/>
          <p:cNvSpPr/>
          <p:nvPr/>
        </p:nvSpPr>
        <p:spPr>
          <a:xfrm>
            <a:off x="647700" y="2895600"/>
            <a:ext cx="7924800" cy="1200329"/>
          </a:xfrm>
          <a:prstGeom prst="rect">
            <a:avLst/>
          </a:prstGeom>
        </p:spPr>
        <p:txBody>
          <a:bodyPr wrap="square">
            <a:spAutoFit/>
          </a:bodyPr>
          <a:lstStyle/>
          <a:p>
            <a:pPr algn="ctr"/>
            <a:r>
              <a:rPr lang="fr-FR" dirty="0"/>
              <a:t>De quelles compétences auront besoin les facilitateurs de compétences parentales pour gérer des groupes de parents ?</a:t>
            </a:r>
            <a:endParaRPr lang="en-US" b="1" dirty="0">
              <a:latin typeface="+mn-lt"/>
            </a:endParaRPr>
          </a:p>
        </p:txBody>
      </p:sp>
    </p:spTree>
    <p:extLst>
      <p:ext uri="{BB962C8B-B14F-4D97-AF65-F5344CB8AC3E}">
        <p14:creationId xmlns:p14="http://schemas.microsoft.com/office/powerpoint/2010/main" val="12607968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457200"/>
            <a:ext cx="8305800" cy="914400"/>
          </a:xfrm>
        </p:spPr>
        <p:txBody>
          <a:bodyPr/>
          <a:lstStyle/>
          <a:p>
            <a:r>
              <a:rPr lang="fr-FR" b="1" dirty="0"/>
              <a:t>C</a:t>
            </a:r>
            <a:r>
              <a:rPr lang="fr-FR" b="1" dirty="0" smtClean="0"/>
              <a:t>ompétences </a:t>
            </a:r>
            <a:r>
              <a:rPr lang="fr-FR" b="1" dirty="0"/>
              <a:t>clés d'animation </a:t>
            </a:r>
            <a:endParaRPr lang="en-US" b="1" u="sng" dirty="0"/>
          </a:p>
        </p:txBody>
      </p:sp>
      <p:sp>
        <p:nvSpPr>
          <p:cNvPr id="3" name="Content Placeholder 2"/>
          <p:cNvSpPr>
            <a:spLocks noGrp="1"/>
          </p:cNvSpPr>
          <p:nvPr>
            <p:ph sz="half" idx="1"/>
          </p:nvPr>
        </p:nvSpPr>
        <p:spPr>
          <a:xfrm>
            <a:off x="444500" y="1371600"/>
            <a:ext cx="7937500" cy="4800600"/>
          </a:xfrm>
        </p:spPr>
        <p:txBody>
          <a:bodyPr/>
          <a:lstStyle/>
          <a:p>
            <a:pPr marL="571500" indent="-571500">
              <a:buFont typeface="Arial" panose="020B0604020202020204" pitchFamily="34" charset="0"/>
              <a:buChar char="•"/>
            </a:pPr>
            <a:r>
              <a:rPr lang="en-US" sz="3200" dirty="0" err="1"/>
              <a:t>Créer</a:t>
            </a:r>
            <a:r>
              <a:rPr lang="en-US" sz="3200" dirty="0"/>
              <a:t> des relations </a:t>
            </a:r>
            <a:r>
              <a:rPr lang="en-US" sz="3200" dirty="0" err="1" smtClean="0"/>
              <a:t>d'aide</a:t>
            </a:r>
            <a:endParaRPr lang="en-GB" sz="3200" dirty="0"/>
          </a:p>
          <a:p>
            <a:pPr marL="571500" indent="-571500">
              <a:buFont typeface="Arial" panose="020B0604020202020204" pitchFamily="34" charset="0"/>
              <a:buChar char="•"/>
            </a:pPr>
            <a:endParaRPr lang="en-US" sz="3200" dirty="0" smtClean="0"/>
          </a:p>
          <a:p>
            <a:pPr marL="571500" indent="-571500">
              <a:buFont typeface="Arial" panose="020B0604020202020204" pitchFamily="34" charset="0"/>
              <a:buChar char="•"/>
            </a:pPr>
            <a:r>
              <a:rPr lang="en-US" sz="3200" dirty="0" err="1" smtClean="0"/>
              <a:t>Écouter</a:t>
            </a:r>
            <a:r>
              <a:rPr lang="en-US" sz="3200" dirty="0" smtClean="0"/>
              <a:t> </a:t>
            </a:r>
            <a:r>
              <a:rPr lang="en-US" sz="3200" dirty="0" err="1"/>
              <a:t>activement</a:t>
            </a:r>
            <a:r>
              <a:rPr lang="en-US" sz="3200" dirty="0"/>
              <a:t> et </a:t>
            </a:r>
            <a:r>
              <a:rPr lang="en-US" sz="3200" dirty="0" err="1" smtClean="0"/>
              <a:t>intelligemment</a:t>
            </a:r>
            <a:endParaRPr lang="en-GB" sz="3200" dirty="0"/>
          </a:p>
          <a:p>
            <a:pPr marL="571500" indent="-571500">
              <a:buFont typeface="Arial" panose="020B0604020202020204" pitchFamily="34" charset="0"/>
              <a:buChar char="•"/>
            </a:pPr>
            <a:endParaRPr lang="en-GB" sz="3200" dirty="0"/>
          </a:p>
          <a:p>
            <a:pPr marL="571500" indent="-571500">
              <a:buFont typeface="Arial" panose="020B0604020202020204" pitchFamily="34" charset="0"/>
              <a:buChar char="•"/>
            </a:pPr>
            <a:r>
              <a:rPr lang="en-US" sz="3200" dirty="0" smtClean="0"/>
              <a:t>Poser </a:t>
            </a:r>
            <a:r>
              <a:rPr lang="en-US" sz="3200" dirty="0"/>
              <a:t>des questions </a:t>
            </a:r>
            <a:r>
              <a:rPr lang="en-US" sz="3200" dirty="0" err="1" smtClean="0"/>
              <a:t>ouvertes</a:t>
            </a:r>
            <a:endParaRPr lang="en-GB" sz="3200" dirty="0"/>
          </a:p>
          <a:p>
            <a:pPr marL="571500" indent="-571500">
              <a:buFont typeface="Arial" panose="020B0604020202020204" pitchFamily="34" charset="0"/>
              <a:buChar char="•"/>
            </a:pPr>
            <a:endParaRPr lang="fr-FR" sz="3200" dirty="0" smtClean="0"/>
          </a:p>
          <a:p>
            <a:pPr marL="571500" indent="-571500">
              <a:buFont typeface="Arial" panose="020B0604020202020204" pitchFamily="34" charset="0"/>
              <a:buChar char="•"/>
            </a:pPr>
            <a:r>
              <a:rPr lang="fr-FR" sz="3200" dirty="0" smtClean="0"/>
              <a:t>Reconnaître </a:t>
            </a:r>
            <a:r>
              <a:rPr lang="fr-FR" sz="3200" dirty="0"/>
              <a:t>et confirmer le rôle des  parents</a:t>
            </a:r>
            <a:endParaRPr lang="en-US" sz="3200" dirty="0"/>
          </a:p>
          <a:p>
            <a:endParaRPr lang="en-US" sz="3200" dirty="0"/>
          </a:p>
        </p:txBody>
      </p:sp>
    </p:spTree>
    <p:extLst>
      <p:ext uri="{BB962C8B-B14F-4D97-AF65-F5344CB8AC3E}">
        <p14:creationId xmlns:p14="http://schemas.microsoft.com/office/powerpoint/2010/main" val="1990678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3" name="Title 1"/>
          <p:cNvSpPr>
            <a:spLocks noGrp="1"/>
          </p:cNvSpPr>
          <p:nvPr>
            <p:ph type="title"/>
          </p:nvPr>
        </p:nvSpPr>
        <p:spPr>
          <a:xfrm>
            <a:off x="498231" y="457200"/>
            <a:ext cx="8305800" cy="1219200"/>
          </a:xfrm>
        </p:spPr>
        <p:txBody>
          <a:bodyPr/>
          <a:lstStyle/>
          <a:p>
            <a:r>
              <a:rPr lang="fr-FR" b="1" dirty="0"/>
              <a:t>Créer des relations  d'aide </a:t>
            </a:r>
            <a:endParaRPr lang="en-US" b="1" u="sng" dirty="0">
              <a:latin typeface="Arial" charset="0"/>
              <a:ea typeface="MS PGothic" charset="0"/>
            </a:endParaRPr>
          </a:p>
        </p:txBody>
      </p:sp>
      <p:sp>
        <p:nvSpPr>
          <p:cNvPr id="3" name="Content Placeholder 2"/>
          <p:cNvSpPr>
            <a:spLocks noGrp="1"/>
          </p:cNvSpPr>
          <p:nvPr>
            <p:ph idx="1"/>
          </p:nvPr>
        </p:nvSpPr>
        <p:spPr>
          <a:xfrm>
            <a:off x="498231" y="1447800"/>
            <a:ext cx="8305800" cy="4648200"/>
          </a:xfrm>
        </p:spPr>
        <p:txBody>
          <a:bodyPr/>
          <a:lstStyle/>
          <a:p>
            <a:pPr marL="349250" algn="ctr">
              <a:defRPr/>
            </a:pPr>
            <a:r>
              <a:rPr lang="en-US" b="1" i="1" dirty="0" smtClean="0">
                <a:latin typeface="Arial" charset="0"/>
                <a:ea typeface="MS PGothic" charset="0"/>
              </a:rPr>
              <a:t>Les relations </a:t>
            </a:r>
            <a:r>
              <a:rPr lang="en-US" b="1" i="1" dirty="0" err="1" smtClean="0">
                <a:latin typeface="Arial" charset="0"/>
                <a:ea typeface="MS PGothic" charset="0"/>
              </a:rPr>
              <a:t>sont</a:t>
            </a:r>
            <a:r>
              <a:rPr lang="en-US" b="1" i="1" dirty="0" smtClean="0">
                <a:latin typeface="Arial" charset="0"/>
                <a:ea typeface="MS PGothic" charset="0"/>
              </a:rPr>
              <a:t> </a:t>
            </a:r>
            <a:r>
              <a:rPr lang="en-US" b="1" i="1" dirty="0" err="1" smtClean="0">
                <a:latin typeface="Arial" charset="0"/>
                <a:ea typeface="MS PGothic" charset="0"/>
              </a:rPr>
              <a:t>importante</a:t>
            </a:r>
            <a:r>
              <a:rPr lang="en-US" b="1" i="1" dirty="0" smtClean="0">
                <a:latin typeface="Arial" charset="0"/>
                <a:ea typeface="MS PGothic" charset="0"/>
              </a:rPr>
              <a:t>!  </a:t>
            </a:r>
          </a:p>
          <a:p>
            <a:pPr lvl="1"/>
            <a:r>
              <a:rPr lang="en-US" dirty="0" smtClean="0"/>
              <a:t>Respect</a:t>
            </a:r>
            <a:endParaRPr lang="en-GB" dirty="0"/>
          </a:p>
          <a:p>
            <a:pPr lvl="1"/>
            <a:endParaRPr lang="en-US" dirty="0" smtClean="0"/>
          </a:p>
          <a:p>
            <a:pPr lvl="1"/>
            <a:r>
              <a:rPr lang="en-US" dirty="0" err="1" smtClean="0"/>
              <a:t>Empathie</a:t>
            </a:r>
            <a:endParaRPr lang="en-GB" dirty="0"/>
          </a:p>
          <a:p>
            <a:pPr lvl="1"/>
            <a:endParaRPr lang="en-US" dirty="0"/>
          </a:p>
          <a:p>
            <a:pPr lvl="1"/>
            <a:r>
              <a:rPr lang="en-US" dirty="0" err="1" smtClean="0"/>
              <a:t>Authenticité</a:t>
            </a:r>
            <a:endParaRPr lang="en-GB" dirty="0"/>
          </a:p>
          <a:p>
            <a:pPr lvl="1"/>
            <a:endParaRPr lang="en-US" dirty="0" smtClean="0"/>
          </a:p>
          <a:p>
            <a:pPr lvl="1"/>
            <a:r>
              <a:rPr lang="en-US" dirty="0" err="1" smtClean="0"/>
              <a:t>Humilité</a:t>
            </a:r>
            <a:endParaRPr lang="en-US" dirty="0"/>
          </a:p>
          <a:p>
            <a:pPr marL="349250">
              <a:defRPr/>
            </a:pPr>
            <a:endParaRPr 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305800" cy="6248400"/>
          </a:xfrm>
        </p:spPr>
        <p:txBody>
          <a:bodyPr>
            <a:normAutofit/>
          </a:bodyPr>
          <a:lstStyle/>
          <a:p>
            <a:pPr marL="457200" lvl="0" indent="-457200">
              <a:buFont typeface="Arial" panose="020B0604020202020204" pitchFamily="34" charset="0"/>
              <a:buChar char="•"/>
            </a:pPr>
            <a:r>
              <a:rPr lang="fr-FR" dirty="0"/>
              <a:t>F</a:t>
            </a:r>
            <a:r>
              <a:rPr lang="fr-FR" dirty="0" smtClean="0"/>
              <a:t>ormer </a:t>
            </a:r>
            <a:r>
              <a:rPr lang="fr-FR" dirty="0"/>
              <a:t>quatre petits groupes, et attribuez à chacun d'eux  l'une  des quatre compétences ci-dessus  :</a:t>
            </a:r>
            <a:endParaRPr lang="en-GB" dirty="0"/>
          </a:p>
          <a:p>
            <a:pPr lvl="1"/>
            <a:r>
              <a:rPr lang="en-US" dirty="0"/>
              <a:t>Respect</a:t>
            </a:r>
            <a:endParaRPr lang="en-GB" dirty="0"/>
          </a:p>
          <a:p>
            <a:pPr lvl="1"/>
            <a:r>
              <a:rPr lang="en-US" dirty="0" err="1"/>
              <a:t>Empathie</a:t>
            </a:r>
            <a:endParaRPr lang="en-GB" dirty="0"/>
          </a:p>
          <a:p>
            <a:pPr lvl="1"/>
            <a:r>
              <a:rPr lang="en-US" dirty="0" err="1" smtClean="0"/>
              <a:t>Authenticité</a:t>
            </a:r>
            <a:endParaRPr lang="en-GB" dirty="0"/>
          </a:p>
          <a:p>
            <a:pPr lvl="1"/>
            <a:r>
              <a:rPr lang="en-US" dirty="0" err="1" smtClean="0"/>
              <a:t>Humilité</a:t>
            </a:r>
            <a:endParaRPr lang="en-US" sz="5400" dirty="0" smtClean="0"/>
          </a:p>
          <a:p>
            <a:pPr>
              <a:buFont typeface="Arial" panose="020B0604020202020204" pitchFamily="34" charset="0"/>
              <a:buChar char="•"/>
              <a:defRPr/>
            </a:pPr>
            <a:r>
              <a:rPr lang="fr-FR" sz="2400" dirty="0" smtClean="0"/>
              <a:t>Dresser </a:t>
            </a:r>
            <a:r>
              <a:rPr lang="fr-FR" sz="2400" dirty="0"/>
              <a:t>une liste des différentes façons d'aider et de soutenir les parents conformément à la compétence qui leur a été attribuée.</a:t>
            </a:r>
            <a:endParaRPr lang="en-US" sz="2400" dirty="0" smtClean="0"/>
          </a:p>
          <a:p>
            <a:pPr>
              <a:buFont typeface="Arial" panose="020B0604020202020204" pitchFamily="34" charset="0"/>
              <a:buChar char="•"/>
              <a:defRPr/>
            </a:pPr>
            <a:r>
              <a:rPr lang="fr-FR" sz="1800" dirty="0"/>
              <a:t>Par exemple, les facilitateurs peuvent montrer leur </a:t>
            </a:r>
            <a:r>
              <a:rPr lang="fr-FR" sz="1800" i="1" dirty="0"/>
              <a:t>authenticité </a:t>
            </a:r>
            <a:r>
              <a:rPr lang="fr-FR" sz="1800" dirty="0"/>
              <a:t>en tenant parole et en acceptant leurs limites. Si un parent pose une question à laquelle le facilitateur ne peut pas répondre, le facilitateur devrait dire : « Je ne suis pas certain(e) de cela, mais je vais me renseigner et revenir vers vous. »</a:t>
            </a:r>
            <a:endParaRPr lang="en-US" sz="1800" dirty="0"/>
          </a:p>
          <a:p>
            <a:pPr>
              <a:buFont typeface="Arial" panose="020B0604020202020204" pitchFamily="34" charset="0"/>
              <a:buChar char="•"/>
              <a:defRPr/>
            </a:pPr>
            <a:endParaRPr lang="en-US" sz="1400" dirty="0" smtClean="0"/>
          </a:p>
          <a:p>
            <a:pPr>
              <a:buFont typeface="Arial" panose="020B0604020202020204" pitchFamily="34" charset="0"/>
              <a:buChar char="•"/>
              <a:defRPr/>
            </a:pPr>
            <a:endParaRPr lang="en-US" sz="1400" dirty="0"/>
          </a:p>
          <a:p>
            <a:pPr marL="457200" indent="-457200">
              <a:buFont typeface="Arial" panose="020B0604020202020204" pitchFamily="34" charset="0"/>
              <a:buChar char="•"/>
              <a:defRPr/>
            </a:pPr>
            <a:endParaRPr lang="en-US" dirty="0"/>
          </a:p>
          <a:p>
            <a:pPr marL="457200" indent="-457200">
              <a:buFont typeface="Arial" panose="020B0604020202020204" pitchFamily="34" charset="0"/>
              <a:buChar char="•"/>
              <a:defRPr/>
            </a:pP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838200"/>
          </a:xfrm>
        </p:spPr>
        <p:txBody>
          <a:bodyPr/>
          <a:lstStyle/>
          <a:p>
            <a:r>
              <a:rPr lang="fr-FR" b="1" dirty="0"/>
              <a:t>Écouter activement et </a:t>
            </a:r>
            <a:r>
              <a:rPr lang="fr-FR" b="1" dirty="0" smtClean="0"/>
              <a:t>intelligemment</a:t>
            </a:r>
            <a:endParaRPr lang="en-US" b="1" u="sng" dirty="0"/>
          </a:p>
        </p:txBody>
      </p:sp>
      <p:sp>
        <p:nvSpPr>
          <p:cNvPr id="3" name="Content Placeholder 2"/>
          <p:cNvSpPr>
            <a:spLocks noGrp="1"/>
          </p:cNvSpPr>
          <p:nvPr>
            <p:ph sz="half" idx="1"/>
          </p:nvPr>
        </p:nvSpPr>
        <p:spPr>
          <a:xfrm>
            <a:off x="419100" y="1524000"/>
            <a:ext cx="7353300" cy="3810000"/>
          </a:xfrm>
        </p:spPr>
        <p:txBody>
          <a:bodyPr/>
          <a:lstStyle/>
          <a:p>
            <a:pPr marL="457200" indent="-457200">
              <a:buFont typeface="Arial" panose="020B0604020202020204" pitchFamily="34" charset="0"/>
              <a:buChar char="•"/>
            </a:pPr>
            <a:r>
              <a:rPr lang="fr-FR" dirty="0"/>
              <a:t>Montrer que vous écoutez et comprenez la personne qui parle en adoptant le langage corporel adéquat.</a:t>
            </a:r>
            <a:endParaRPr lang="en-GB" dirty="0"/>
          </a:p>
          <a:p>
            <a:endParaRPr lang="fr-FR" dirty="0" smtClean="0"/>
          </a:p>
          <a:p>
            <a:pPr marL="457200" indent="-457200">
              <a:buFont typeface="Arial" panose="020B0604020202020204" pitchFamily="34" charset="0"/>
              <a:buChar char="•"/>
            </a:pPr>
            <a:r>
              <a:rPr lang="fr-FR" dirty="0" smtClean="0"/>
              <a:t>Refléter </a:t>
            </a:r>
            <a:r>
              <a:rPr lang="fr-FR" dirty="0"/>
              <a:t>les sentiments et les pensées que vous entendez en les reformulant avec vos propres mots sur un ton de voix positif.</a:t>
            </a:r>
            <a:endParaRPr lang="en-US" sz="5400" dirty="0"/>
          </a:p>
        </p:txBody>
      </p:sp>
    </p:spTree>
    <p:extLst>
      <p:ext uri="{BB962C8B-B14F-4D97-AF65-F5344CB8AC3E}">
        <p14:creationId xmlns:p14="http://schemas.microsoft.com/office/powerpoint/2010/main" val="17888204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fr-FR" sz="3600" b="1" dirty="0"/>
              <a:t>Activité : Ce dont je me souviens au sujet </a:t>
            </a:r>
            <a:r>
              <a:rPr lang="fr-FR" sz="3600" b="1" dirty="0" smtClean="0"/>
              <a:t>d'hier</a:t>
            </a:r>
            <a:r>
              <a:rPr lang="en-US" sz="3600" b="1" u="sng" kern="0" dirty="0" smtClean="0">
                <a:solidFill>
                  <a:prstClr val="black"/>
                </a:solidFill>
                <a:latin typeface="Arial"/>
                <a:ea typeface="MS PGothic" pitchFamily="34" charset="-128"/>
                <a:cs typeface="Arial"/>
              </a:rPr>
              <a:t> </a:t>
            </a:r>
            <a:endParaRPr lang="en-US" dirty="0"/>
          </a:p>
        </p:txBody>
      </p:sp>
      <p:sp>
        <p:nvSpPr>
          <p:cNvPr id="8" name="Rectangle 7"/>
          <p:cNvSpPr/>
          <p:nvPr/>
        </p:nvSpPr>
        <p:spPr>
          <a:xfrm>
            <a:off x="747215" y="2133600"/>
            <a:ext cx="7391400" cy="4154984"/>
          </a:xfrm>
          <a:prstGeom prst="rect">
            <a:avLst/>
          </a:prstGeom>
        </p:spPr>
        <p:txBody>
          <a:bodyPr wrap="square">
            <a:spAutoFit/>
          </a:bodyPr>
          <a:lstStyle/>
          <a:p>
            <a:pPr marL="342900" indent="-342900">
              <a:buFont typeface="Arial" panose="020B0604020202020204" pitchFamily="34" charset="0"/>
              <a:buChar char="•"/>
            </a:pPr>
            <a:r>
              <a:rPr lang="fr-FR" dirty="0"/>
              <a:t>Levez-vous et formez un cercle. Je vais vous donner une balle que vous devrez vous lancer les uns les </a:t>
            </a:r>
            <a:r>
              <a:rPr lang="fr-FR" dirty="0" smtClean="0"/>
              <a:t>autres</a:t>
            </a:r>
          </a:p>
          <a:p>
            <a:pPr marL="342900" indent="-342900">
              <a:buFont typeface="Arial" panose="020B0604020202020204" pitchFamily="34" charset="0"/>
              <a:buChar char="•"/>
            </a:pPr>
            <a:endParaRPr lang="fr-FR" dirty="0" smtClean="0"/>
          </a:p>
          <a:p>
            <a:pPr marL="342900" indent="-342900">
              <a:buFont typeface="Arial" panose="020B0604020202020204" pitchFamily="34" charset="0"/>
              <a:buChar char="•"/>
            </a:pPr>
            <a:r>
              <a:rPr lang="fr-FR" dirty="0" smtClean="0"/>
              <a:t>Chaque </a:t>
            </a:r>
            <a:r>
              <a:rPr lang="fr-FR" dirty="0"/>
              <a:t>personne qui attrape la balle doit dire une chose dont elle se souvient à propos d'hier. </a:t>
            </a:r>
            <a:r>
              <a:rPr lang="en-US" dirty="0" err="1"/>
              <a:t>Puis</a:t>
            </a:r>
            <a:r>
              <a:rPr lang="en-US" dirty="0"/>
              <a:t>, </a:t>
            </a:r>
            <a:r>
              <a:rPr lang="en-US" dirty="0" err="1"/>
              <a:t>elle</a:t>
            </a:r>
            <a:r>
              <a:rPr lang="en-US" dirty="0"/>
              <a:t> lance la </a:t>
            </a:r>
            <a:r>
              <a:rPr lang="en-US" dirty="0" err="1"/>
              <a:t>balle</a:t>
            </a:r>
            <a:r>
              <a:rPr lang="en-US" dirty="0"/>
              <a:t> à </a:t>
            </a:r>
            <a:r>
              <a:rPr lang="en-US" dirty="0" err="1"/>
              <a:t>quelqu'un</a:t>
            </a:r>
            <a:r>
              <a:rPr lang="en-US" dirty="0"/>
              <a:t> </a:t>
            </a:r>
            <a:r>
              <a:rPr lang="en-US" dirty="0" err="1" smtClean="0"/>
              <a:t>d'autre</a:t>
            </a:r>
            <a:r>
              <a:rPr lang="en-US" dirty="0" smtClean="0"/>
              <a:t>.</a:t>
            </a:r>
            <a:endParaRPr lang="en-GB" dirty="0"/>
          </a:p>
          <a:p>
            <a:pPr marL="342900" indent="-342900">
              <a:buFont typeface="Arial" panose="020B0604020202020204" pitchFamily="34" charset="0"/>
              <a:buChar char="•"/>
            </a:pPr>
            <a:endParaRPr lang="fr-FR" dirty="0" smtClean="0"/>
          </a:p>
          <a:p>
            <a:pPr marL="342900" indent="-342900">
              <a:buFont typeface="Arial" panose="020B0604020202020204" pitchFamily="34" charset="0"/>
              <a:buChar char="•"/>
            </a:pPr>
            <a:r>
              <a:rPr lang="fr-FR" dirty="0" smtClean="0"/>
              <a:t>Cet </a:t>
            </a:r>
            <a:r>
              <a:rPr lang="fr-FR" dirty="0"/>
              <a:t>exercice nous aidera à nous souvenir des points essentiels du jour précédent. </a:t>
            </a:r>
            <a:r>
              <a:rPr lang="en-US" dirty="0"/>
              <a:t>La </a:t>
            </a:r>
            <a:r>
              <a:rPr lang="en-US" dirty="0" err="1"/>
              <a:t>répétition</a:t>
            </a:r>
            <a:r>
              <a:rPr lang="en-US" dirty="0"/>
              <a:t> </a:t>
            </a:r>
            <a:r>
              <a:rPr lang="en-US" dirty="0" err="1"/>
              <a:t>améliore</a:t>
            </a:r>
            <a:r>
              <a:rPr lang="en-US" dirty="0"/>
              <a:t> la </a:t>
            </a:r>
            <a:r>
              <a:rPr lang="en-US" dirty="0" err="1"/>
              <a:t>mémorisation</a:t>
            </a:r>
            <a:r>
              <a:rPr lang="en-US" dirty="0"/>
              <a:t> !</a:t>
            </a:r>
            <a:endParaRPr lang="en-US" sz="4800" dirty="0">
              <a:latin typeface="+mn-lt"/>
              <a:ea typeface="MS PGothic" pitchFamily="34" charset="-128"/>
              <a:cs typeface="MS PGothic" charset="0"/>
            </a:endParaRPr>
          </a:p>
        </p:txBody>
      </p:sp>
    </p:spTree>
    <p:extLst>
      <p:ext uri="{BB962C8B-B14F-4D97-AF65-F5344CB8AC3E}">
        <p14:creationId xmlns:p14="http://schemas.microsoft.com/office/powerpoint/2010/main" val="39536447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3" name="Title 1"/>
          <p:cNvSpPr>
            <a:spLocks noGrp="1"/>
          </p:cNvSpPr>
          <p:nvPr>
            <p:ph type="title"/>
          </p:nvPr>
        </p:nvSpPr>
        <p:spPr>
          <a:xfrm>
            <a:off x="457200" y="304800"/>
            <a:ext cx="8305800" cy="1219200"/>
          </a:xfrm>
        </p:spPr>
        <p:txBody>
          <a:bodyPr/>
          <a:lstStyle/>
          <a:p>
            <a:r>
              <a:rPr lang="fr-FR" b="1" dirty="0"/>
              <a:t>Les compétences nécessaires pour l'écoute active et </a:t>
            </a:r>
            <a:r>
              <a:rPr lang="fr-FR" b="1" dirty="0" smtClean="0"/>
              <a:t>réflective</a:t>
            </a:r>
            <a:endParaRPr lang="en-US" b="1" u="sng" dirty="0">
              <a:latin typeface="Arial" charset="0"/>
              <a:ea typeface="MS PGothic" charset="0"/>
            </a:endParaRPr>
          </a:p>
        </p:txBody>
      </p:sp>
      <p:graphicFrame>
        <p:nvGraphicFramePr>
          <p:cNvPr id="4" name="Diagram 3"/>
          <p:cNvGraphicFramePr/>
          <p:nvPr>
            <p:extLst>
              <p:ext uri="{D42A27DB-BD31-4B8C-83A1-F6EECF244321}">
                <p14:modId xmlns:p14="http://schemas.microsoft.com/office/powerpoint/2010/main" val="1250286438"/>
              </p:ext>
            </p:extLst>
          </p:nvPr>
        </p:nvGraphicFramePr>
        <p:xfrm>
          <a:off x="838200" y="1371600"/>
          <a:ext cx="72390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5" name="Title 1"/>
          <p:cNvSpPr>
            <a:spLocks noGrp="1"/>
          </p:cNvSpPr>
          <p:nvPr>
            <p:ph type="title"/>
          </p:nvPr>
        </p:nvSpPr>
        <p:spPr>
          <a:xfrm>
            <a:off x="457200" y="381000"/>
            <a:ext cx="8305800" cy="838200"/>
          </a:xfrm>
        </p:spPr>
        <p:txBody>
          <a:bodyPr/>
          <a:lstStyle/>
          <a:p>
            <a:r>
              <a:rPr lang="en-US" dirty="0"/>
              <a:t>Poser des questions </a:t>
            </a:r>
            <a:r>
              <a:rPr lang="en-US" dirty="0" err="1" smtClean="0"/>
              <a:t>ouvertes</a:t>
            </a:r>
            <a:endParaRPr lang="en-US" b="1" dirty="0">
              <a:latin typeface="Arial" charset="0"/>
              <a:ea typeface="MS PGothic" charset="0"/>
            </a:endParaRPr>
          </a:p>
        </p:txBody>
      </p:sp>
      <p:sp>
        <p:nvSpPr>
          <p:cNvPr id="169986" name="Content Placeholder 2"/>
          <p:cNvSpPr>
            <a:spLocks noGrp="1"/>
          </p:cNvSpPr>
          <p:nvPr>
            <p:ph idx="1"/>
          </p:nvPr>
        </p:nvSpPr>
        <p:spPr>
          <a:xfrm>
            <a:off x="439615" y="1752600"/>
            <a:ext cx="8305800" cy="3886200"/>
          </a:xfrm>
        </p:spPr>
        <p:txBody>
          <a:bodyPr/>
          <a:lstStyle/>
          <a:p>
            <a:pPr marL="457200" indent="-457200">
              <a:buFont typeface="Arial" panose="020B0604020202020204" pitchFamily="34" charset="0"/>
              <a:buChar char="•"/>
            </a:pPr>
            <a:r>
              <a:rPr lang="fr-FR" dirty="0"/>
              <a:t>Les questions ouvertes commencent avec des expressions telles </a:t>
            </a:r>
            <a:r>
              <a:rPr lang="fr-FR" dirty="0" smtClean="0"/>
              <a:t>que « </a:t>
            </a:r>
            <a:r>
              <a:rPr lang="fr-FR" dirty="0"/>
              <a:t>Comment ? », « </a:t>
            </a:r>
            <a:r>
              <a:rPr lang="fr-FR" dirty="0" err="1"/>
              <a:t>Dites-m'en</a:t>
            </a:r>
            <a:r>
              <a:rPr lang="fr-FR" dirty="0"/>
              <a:t> plus », « Pouvez-vous décrire cela ? </a:t>
            </a:r>
            <a:r>
              <a:rPr lang="fr-FR" dirty="0" smtClean="0"/>
              <a:t>»</a:t>
            </a:r>
            <a:endParaRPr lang="en-US" sz="5400" dirty="0" smtClean="0">
              <a:latin typeface="Arial" charset="0"/>
              <a:ea typeface="MS PGothic" charset="0"/>
            </a:endParaRPr>
          </a:p>
          <a:p>
            <a:pPr marL="0" indent="0"/>
            <a:endParaRPr lang="en-US" sz="3600" dirty="0" smtClean="0">
              <a:latin typeface="Arial" charset="0"/>
              <a:ea typeface="MS PGothic" charset="0"/>
            </a:endParaRPr>
          </a:p>
          <a:p>
            <a:pPr marL="457200" indent="-457200">
              <a:buFont typeface="Arial" panose="020B0604020202020204" pitchFamily="34" charset="0"/>
              <a:buChar char="•"/>
            </a:pPr>
            <a:r>
              <a:rPr lang="fr-FR" dirty="0"/>
              <a:t>Les </a:t>
            </a:r>
            <a:r>
              <a:rPr lang="fr-FR" dirty="0"/>
              <a:t>questions ouvertes encouragent la discussion et la collaboration entre les facilitateurs de compétences parentales et </a:t>
            </a:r>
            <a:r>
              <a:rPr lang="fr-FR" dirty="0"/>
              <a:t>les </a:t>
            </a:r>
            <a:r>
              <a:rPr lang="fr-FR" dirty="0"/>
              <a:t>parents.</a:t>
            </a:r>
            <a:endParaRPr lang="en-US" dirty="0"/>
          </a:p>
          <a:p>
            <a:endParaRPr lang="en-US" sz="2400" dirty="0">
              <a:latin typeface="Arial" charset="0"/>
              <a:ea typeface="MS PGothic" charset="0"/>
            </a:endParaRPr>
          </a:p>
          <a:p>
            <a:pPr algn="ctr"/>
            <a:r>
              <a:rPr lang="en-US" sz="2400" b="1" dirty="0" smtClean="0">
                <a:latin typeface="Arial" charset="0"/>
                <a:ea typeface="MS PGothic" charset="0"/>
              </a:rPr>
              <a:t>Les </a:t>
            </a:r>
            <a:r>
              <a:rPr lang="en-US" sz="2400" b="1" dirty="0" err="1" smtClean="0">
                <a:latin typeface="Arial" charset="0"/>
                <a:ea typeface="MS PGothic" charset="0"/>
              </a:rPr>
              <a:t>exemples</a:t>
            </a:r>
            <a:r>
              <a:rPr lang="en-US" altLang="ja-JP" sz="2400" b="1" dirty="0" smtClean="0">
                <a:latin typeface="Arial" charset="0"/>
                <a:ea typeface="MS PGothic" charset="0"/>
              </a:rPr>
              <a:t>!</a:t>
            </a:r>
            <a:endParaRPr lang="en-US" sz="2400" b="1" dirty="0">
              <a:latin typeface="Arial" charset="0"/>
              <a:ea typeface="MS PGothic"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3577" y="512618"/>
            <a:ext cx="8305800" cy="782782"/>
          </a:xfrm>
        </p:spPr>
        <p:txBody>
          <a:bodyPr/>
          <a:lstStyle/>
          <a:p>
            <a:r>
              <a:rPr lang="fr-FR" b="1"/>
              <a:t>Reconnaître et valider</a:t>
            </a:r>
            <a:endParaRPr lang="en-US" b="1" u="sng" dirty="0"/>
          </a:p>
        </p:txBody>
      </p:sp>
      <p:sp>
        <p:nvSpPr>
          <p:cNvPr id="3" name="Content Placeholder 2"/>
          <p:cNvSpPr>
            <a:spLocks noGrp="1"/>
          </p:cNvSpPr>
          <p:nvPr>
            <p:ph sz="half" idx="1"/>
          </p:nvPr>
        </p:nvSpPr>
        <p:spPr>
          <a:xfrm>
            <a:off x="495300" y="1295400"/>
            <a:ext cx="8001000" cy="5105400"/>
          </a:xfrm>
        </p:spPr>
        <p:txBody>
          <a:bodyPr/>
          <a:lstStyle/>
          <a:p>
            <a:r>
              <a:rPr lang="en-US" b="1" dirty="0" err="1" smtClean="0"/>
              <a:t>Verbalement</a:t>
            </a:r>
            <a:r>
              <a:rPr lang="en-US" dirty="0" smtClean="0"/>
              <a:t>:</a:t>
            </a:r>
            <a:endParaRPr lang="en-GB" dirty="0"/>
          </a:p>
          <a:p>
            <a:pPr lvl="1"/>
            <a:r>
              <a:rPr lang="fr-FR" i="1" dirty="0"/>
              <a:t>Je comprends pourquoi cela vous met en </a:t>
            </a:r>
            <a:r>
              <a:rPr lang="fr-FR" i="1" dirty="0" smtClean="0"/>
              <a:t>colère.</a:t>
            </a:r>
            <a:endParaRPr lang="en-GB" dirty="0"/>
          </a:p>
          <a:p>
            <a:pPr lvl="1"/>
            <a:r>
              <a:rPr lang="fr-FR" i="1" dirty="0" smtClean="0"/>
              <a:t>Vous </a:t>
            </a:r>
            <a:r>
              <a:rPr lang="fr-FR" i="1" dirty="0"/>
              <a:t>devez être fier(fière) de ce que vous avez fait.</a:t>
            </a:r>
            <a:endParaRPr lang="en-US" sz="6000" dirty="0" smtClean="0"/>
          </a:p>
          <a:p>
            <a:endParaRPr lang="en-US" sz="2600" b="1" dirty="0" smtClean="0"/>
          </a:p>
          <a:p>
            <a:r>
              <a:rPr lang="en-US" b="1" dirty="0"/>
              <a:t>Non </a:t>
            </a:r>
            <a:r>
              <a:rPr lang="en-US" b="1" dirty="0" err="1" smtClean="0"/>
              <a:t>verbalement</a:t>
            </a:r>
            <a:r>
              <a:rPr lang="en-US" b="1" dirty="0" smtClean="0"/>
              <a:t>:</a:t>
            </a:r>
            <a:endParaRPr lang="en-GB" b="1" dirty="0"/>
          </a:p>
          <a:p>
            <a:pPr lvl="1"/>
            <a:r>
              <a:rPr lang="en-US" i="1" dirty="0" err="1"/>
              <a:t>Hocher</a:t>
            </a:r>
            <a:r>
              <a:rPr lang="en-US" i="1" dirty="0"/>
              <a:t> la tête</a:t>
            </a:r>
            <a:endParaRPr lang="en-GB" dirty="0"/>
          </a:p>
          <a:p>
            <a:pPr lvl="1"/>
            <a:r>
              <a:rPr lang="en-US" i="1" dirty="0" err="1"/>
              <a:t>Établir</a:t>
            </a:r>
            <a:r>
              <a:rPr lang="en-US" i="1" dirty="0"/>
              <a:t> un contact </a:t>
            </a:r>
            <a:r>
              <a:rPr lang="en-US" i="1" dirty="0"/>
              <a:t>visual</a:t>
            </a:r>
            <a:endParaRPr lang="en-GB" i="1" dirty="0"/>
          </a:p>
          <a:p>
            <a:pPr lvl="1"/>
            <a:r>
              <a:rPr lang="en-US" i="1" dirty="0" err="1"/>
              <a:t>Montrer</a:t>
            </a:r>
            <a:r>
              <a:rPr lang="en-US" i="1" dirty="0"/>
              <a:t> </a:t>
            </a:r>
            <a:r>
              <a:rPr lang="en-US" i="1" dirty="0"/>
              <a:t>son </a:t>
            </a:r>
            <a:r>
              <a:rPr lang="en-US" i="1" dirty="0" err="1"/>
              <a:t>intérêt</a:t>
            </a:r>
            <a:r>
              <a:rPr lang="en-US" i="1" dirty="0"/>
              <a:t> </a:t>
            </a:r>
            <a:endParaRPr lang="en-US" i="1" dirty="0"/>
          </a:p>
          <a:p>
            <a:endParaRPr lang="en-US" dirty="0"/>
          </a:p>
        </p:txBody>
      </p:sp>
    </p:spTree>
    <p:extLst>
      <p:ext uri="{BB962C8B-B14F-4D97-AF65-F5344CB8AC3E}">
        <p14:creationId xmlns:p14="http://schemas.microsoft.com/office/powerpoint/2010/main" val="19212772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201" name="Title 1"/>
          <p:cNvSpPr>
            <a:spLocks noGrp="1"/>
          </p:cNvSpPr>
          <p:nvPr>
            <p:ph type="title"/>
          </p:nvPr>
        </p:nvSpPr>
        <p:spPr>
          <a:xfrm>
            <a:off x="457200" y="304800"/>
            <a:ext cx="8534400" cy="838200"/>
          </a:xfrm>
        </p:spPr>
        <p:txBody>
          <a:bodyPr/>
          <a:lstStyle/>
          <a:p>
            <a:r>
              <a:rPr lang="en-US" b="1" dirty="0" err="1"/>
              <a:t>Gérer</a:t>
            </a:r>
            <a:r>
              <a:rPr lang="en-US" b="1" dirty="0"/>
              <a:t> les situations  </a:t>
            </a:r>
            <a:r>
              <a:rPr lang="en-US" b="1" dirty="0" err="1"/>
              <a:t>difficiles</a:t>
            </a:r>
            <a:endParaRPr lang="en-US" b="1" u="sng" dirty="0">
              <a:latin typeface="Arial" charset="0"/>
              <a:ea typeface="MS PGothic" charset="0"/>
            </a:endParaRPr>
          </a:p>
        </p:txBody>
      </p:sp>
      <p:sp>
        <p:nvSpPr>
          <p:cNvPr id="3" name="Content Placeholder 2"/>
          <p:cNvSpPr>
            <a:spLocks noGrp="1"/>
          </p:cNvSpPr>
          <p:nvPr>
            <p:ph idx="1"/>
          </p:nvPr>
        </p:nvSpPr>
        <p:spPr>
          <a:xfrm>
            <a:off x="228600" y="1447800"/>
            <a:ext cx="8305800" cy="4724400"/>
          </a:xfrm>
        </p:spPr>
        <p:txBody>
          <a:bodyPr/>
          <a:lstStyle/>
          <a:p>
            <a:pPr indent="-457200">
              <a:buFont typeface="Arial" panose="020B0604020202020204" pitchFamily="34" charset="0"/>
              <a:buChar char="•"/>
              <a:defRPr/>
            </a:pPr>
            <a:r>
              <a:rPr lang="fr-FR" dirty="0"/>
              <a:t>QUELS problèmes et difficultés potentiels pourriez-vous rencontrer en animant des groupes de parents ?</a:t>
            </a:r>
            <a:endParaRPr lang="en-US" dirty="0" smtClean="0"/>
          </a:p>
          <a:p>
            <a:pPr marL="628650" lvl="1" indent="-342900">
              <a:buFont typeface="Arial" panose="020B0604020202020204" pitchFamily="34" charset="0"/>
              <a:buChar char="•"/>
              <a:defRPr/>
            </a:pPr>
            <a:r>
              <a:rPr lang="fr-FR" dirty="0"/>
              <a:t>F</a:t>
            </a:r>
            <a:r>
              <a:rPr lang="fr-FR" dirty="0" smtClean="0"/>
              <a:t>ormer </a:t>
            </a:r>
            <a:r>
              <a:rPr lang="fr-FR" dirty="0"/>
              <a:t>des groupes de deux et de réfléchir aux problèmes potentiels pendant 10  </a:t>
            </a:r>
            <a:r>
              <a:rPr lang="fr-FR" dirty="0" smtClean="0"/>
              <a:t>minutes</a:t>
            </a:r>
            <a:endParaRPr lang="en-US" dirty="0" smtClean="0"/>
          </a:p>
          <a:p>
            <a:pPr marL="628650" lvl="1" indent="-342900">
              <a:buFont typeface="Arial" panose="020B0604020202020204" pitchFamily="34" charset="0"/>
              <a:buChar char="•"/>
              <a:defRPr/>
            </a:pPr>
            <a:r>
              <a:rPr lang="fr-FR" dirty="0"/>
              <a:t>Sélectionnez 4 participants pour un jeu de rôle rapide. Un apprenant    jouera le facilitateur, et les 3 autres joueront les « parents » dans la session d'éducation parentale. Parmi eux, un devra jouer le rôle d'un parent bavard et plutôt </a:t>
            </a:r>
            <a:r>
              <a:rPr lang="fr-FR" dirty="0" smtClean="0"/>
              <a:t>dominateur</a:t>
            </a:r>
            <a:endParaRPr lang="en-US" dirty="0" smtClean="0"/>
          </a:p>
          <a:p>
            <a:pPr marL="0" indent="-6350">
              <a:defRPr/>
            </a:pP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Title 1"/>
          <p:cNvSpPr>
            <a:spLocks noGrp="1"/>
          </p:cNvSpPr>
          <p:nvPr>
            <p:ph type="title"/>
          </p:nvPr>
        </p:nvSpPr>
        <p:spPr>
          <a:xfrm>
            <a:off x="412750" y="317500"/>
            <a:ext cx="8305800" cy="1219200"/>
          </a:xfrm>
        </p:spPr>
        <p:txBody>
          <a:bodyPr/>
          <a:lstStyle/>
          <a:p>
            <a:r>
              <a:rPr lang="fr-FR" b="1" dirty="0"/>
              <a:t>Gérer le risque de  </a:t>
            </a:r>
            <a:r>
              <a:rPr lang="fr-FR" b="1" dirty="0" smtClean="0"/>
              <a:t>violence</a:t>
            </a:r>
            <a:endParaRPr lang="en-US" sz="3200" b="1" u="sng" dirty="0">
              <a:latin typeface="Arial" charset="0"/>
              <a:ea typeface="MS PGothic" charset="0"/>
            </a:endParaRPr>
          </a:p>
        </p:txBody>
      </p:sp>
      <p:sp>
        <p:nvSpPr>
          <p:cNvPr id="29698" name="Content Placeholder 2"/>
          <p:cNvSpPr>
            <a:spLocks noGrp="1"/>
          </p:cNvSpPr>
          <p:nvPr>
            <p:ph idx="1"/>
          </p:nvPr>
        </p:nvSpPr>
        <p:spPr>
          <a:xfrm>
            <a:off x="457200" y="1524000"/>
            <a:ext cx="8305800" cy="4038600"/>
          </a:xfrm>
        </p:spPr>
        <p:txBody>
          <a:bodyPr/>
          <a:lstStyle/>
          <a:p>
            <a:pPr marL="0" indent="0" algn="ctr"/>
            <a:r>
              <a:rPr lang="en-US" sz="2000" dirty="0">
                <a:latin typeface="Arial" charset="0"/>
                <a:ea typeface="MS PGothic" charset="0"/>
              </a:rPr>
              <a:t>	</a:t>
            </a:r>
          </a:p>
        </p:txBody>
      </p:sp>
      <p:sp>
        <p:nvSpPr>
          <p:cNvPr id="29701" name="TextBox 4"/>
          <p:cNvSpPr txBox="1">
            <a:spLocks noChangeArrowheads="1"/>
          </p:cNvSpPr>
          <p:nvPr/>
        </p:nvSpPr>
        <p:spPr bwMode="auto">
          <a:xfrm>
            <a:off x="324223" y="1766789"/>
            <a:ext cx="8133978"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r>
              <a:rPr lang="fr-FR" dirty="0"/>
              <a:t>Les enfants qui subissent les maltraitances suivantes ont besoin d'aide :</a:t>
            </a:r>
            <a:endParaRPr lang="en-GB" dirty="0"/>
          </a:p>
          <a:p>
            <a:pPr marL="1257300" lvl="2" indent="-342900">
              <a:buFont typeface="Arial" panose="020B0604020202020204" pitchFamily="34" charset="0"/>
              <a:buChar char="•"/>
            </a:pPr>
            <a:r>
              <a:rPr lang="en-US" dirty="0" err="1"/>
              <a:t>Violences</a:t>
            </a:r>
            <a:r>
              <a:rPr lang="en-US" dirty="0"/>
              <a:t> </a:t>
            </a:r>
            <a:r>
              <a:rPr lang="en-US" dirty="0" smtClean="0"/>
              <a:t>physiques</a:t>
            </a:r>
            <a:endParaRPr lang="en-GB" dirty="0"/>
          </a:p>
          <a:p>
            <a:pPr marL="1257300" lvl="2" indent="-342900">
              <a:buFont typeface="Arial" panose="020B0604020202020204" pitchFamily="34" charset="0"/>
              <a:buChar char="•"/>
            </a:pPr>
            <a:r>
              <a:rPr lang="en-US" dirty="0" err="1" smtClean="0"/>
              <a:t>Abus</a:t>
            </a:r>
            <a:r>
              <a:rPr lang="en-US" dirty="0" smtClean="0"/>
              <a:t> </a:t>
            </a:r>
            <a:r>
              <a:rPr lang="en-US" dirty="0" err="1" smtClean="0"/>
              <a:t>sexuels</a:t>
            </a:r>
            <a:endParaRPr lang="en-GB" dirty="0"/>
          </a:p>
          <a:p>
            <a:pPr marL="1257300" lvl="2" indent="-342900">
              <a:buFont typeface="Arial" panose="020B0604020202020204" pitchFamily="34" charset="0"/>
              <a:buChar char="•"/>
            </a:pPr>
            <a:r>
              <a:rPr lang="fr-FR" dirty="0" smtClean="0"/>
              <a:t>Négligence </a:t>
            </a:r>
            <a:r>
              <a:rPr lang="fr-FR" dirty="0"/>
              <a:t>(ne pas être nourris ou vêtus   </a:t>
            </a:r>
            <a:r>
              <a:rPr lang="fr-FR" dirty="0" smtClean="0"/>
              <a:t>correctement)</a:t>
            </a:r>
            <a:endParaRPr lang="en-GB" dirty="0"/>
          </a:p>
          <a:p>
            <a:pPr marL="1257300" lvl="2" indent="-342900">
              <a:buFont typeface="Arial" panose="020B0604020202020204" pitchFamily="34" charset="0"/>
              <a:buChar char="•"/>
            </a:pPr>
            <a:r>
              <a:rPr lang="fr-FR" dirty="0" smtClean="0"/>
              <a:t>Exploitation </a:t>
            </a:r>
            <a:r>
              <a:rPr lang="fr-FR" dirty="0"/>
              <a:t>(travail des enfants ou exploitation sexuelle</a:t>
            </a:r>
            <a:r>
              <a:rPr lang="fr-FR" dirty="0" smtClean="0"/>
              <a:t>)</a:t>
            </a:r>
          </a:p>
          <a:p>
            <a:pPr marL="1257300" lvl="2" indent="-342900">
              <a:buFont typeface="Arial" panose="020B0604020202020204" pitchFamily="34" charset="0"/>
              <a:buChar char="•"/>
            </a:pPr>
            <a:r>
              <a:rPr lang="fr-FR" dirty="0"/>
              <a:t>Risque d'automutilation (ou de blesser d'autres  personnes)</a:t>
            </a:r>
            <a:endParaRPr lang="en-US" dirty="0"/>
          </a:p>
        </p:txBody>
      </p:sp>
    </p:spTree>
    <p:extLst>
      <p:ext uri="{BB962C8B-B14F-4D97-AF65-F5344CB8AC3E}">
        <p14:creationId xmlns:p14="http://schemas.microsoft.com/office/powerpoint/2010/main" val="29014882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990600"/>
          </a:xfrm>
        </p:spPr>
        <p:txBody>
          <a:bodyPr/>
          <a:lstStyle/>
          <a:p>
            <a:r>
              <a:rPr lang="fr-FR" b="1"/>
              <a:t>Signalement et référencement</a:t>
            </a:r>
            <a:endParaRPr lang="en-US" b="1" u="sng" dirty="0"/>
          </a:p>
        </p:txBody>
      </p:sp>
      <p:sp>
        <p:nvSpPr>
          <p:cNvPr id="3" name="TextBox 2"/>
          <p:cNvSpPr txBox="1"/>
          <p:nvPr/>
        </p:nvSpPr>
        <p:spPr>
          <a:xfrm>
            <a:off x="193431" y="1371600"/>
            <a:ext cx="8534400" cy="5509200"/>
          </a:xfrm>
          <a:prstGeom prst="rect">
            <a:avLst/>
          </a:prstGeom>
          <a:noFill/>
        </p:spPr>
        <p:txBody>
          <a:bodyPr wrap="square" rtlCol="0">
            <a:spAutoFit/>
          </a:bodyPr>
          <a:lstStyle/>
          <a:p>
            <a:r>
              <a:rPr lang="fr-FR" sz="2800" dirty="0"/>
              <a:t>L</a:t>
            </a:r>
            <a:r>
              <a:rPr lang="fr-FR" sz="2800" dirty="0" smtClean="0"/>
              <a:t>a </a:t>
            </a:r>
            <a:r>
              <a:rPr lang="fr-FR" sz="2800" dirty="0"/>
              <a:t>structure de signalement et de référencement dépendra du </a:t>
            </a:r>
            <a:r>
              <a:rPr lang="fr-FR" sz="2800" dirty="0" smtClean="0"/>
              <a:t>contexte/notre contexte</a:t>
            </a:r>
            <a:endParaRPr lang="en-US" sz="2800" dirty="0" smtClean="0"/>
          </a:p>
          <a:p>
            <a:endParaRPr lang="en-US" sz="3200" dirty="0" smtClean="0"/>
          </a:p>
          <a:p>
            <a:r>
              <a:rPr lang="en-US" b="1" dirty="0" err="1" smtClean="0"/>
              <a:t>Importante</a:t>
            </a:r>
            <a:endParaRPr lang="en-US" b="1" dirty="0" smtClean="0"/>
          </a:p>
          <a:p>
            <a:pPr marL="342900" indent="-342900">
              <a:buFont typeface="Arial" panose="020B0604020202020204" pitchFamily="34" charset="0"/>
              <a:buChar char="•"/>
            </a:pPr>
            <a:r>
              <a:rPr lang="fr-FR" dirty="0"/>
              <a:t>Le signalement et le référencement doivent garantir la </a:t>
            </a:r>
            <a:r>
              <a:rPr lang="fr-FR" dirty="0" smtClean="0"/>
              <a:t>confidentialité.</a:t>
            </a:r>
            <a:endParaRPr lang="en-GB" dirty="0"/>
          </a:p>
          <a:p>
            <a:pPr marL="342900" indent="-342900">
              <a:buFont typeface="Arial" panose="020B0604020202020204" pitchFamily="34" charset="0"/>
              <a:buChar char="•"/>
            </a:pPr>
            <a:r>
              <a:rPr lang="fr-FR" dirty="0" smtClean="0"/>
              <a:t>L'intérêt </a:t>
            </a:r>
            <a:r>
              <a:rPr lang="fr-FR" dirty="0"/>
              <a:t>supérieur de l'enfant doit être la </a:t>
            </a:r>
            <a:r>
              <a:rPr lang="fr-FR" dirty="0" smtClean="0"/>
              <a:t>priorité.</a:t>
            </a:r>
            <a:endParaRPr lang="en-GB" dirty="0"/>
          </a:p>
          <a:p>
            <a:pPr marL="342900" indent="-342900">
              <a:buFont typeface="Arial" panose="020B0604020202020204" pitchFamily="34" charset="0"/>
              <a:buChar char="•"/>
            </a:pPr>
            <a:r>
              <a:rPr lang="fr-FR" dirty="0" smtClean="0"/>
              <a:t>Conformez-vous </a:t>
            </a:r>
            <a:r>
              <a:rPr lang="fr-FR" dirty="0"/>
              <a:t>à la législation du pays dans lequel vous  </a:t>
            </a:r>
            <a:r>
              <a:rPr lang="fr-FR" dirty="0" smtClean="0"/>
              <a:t>travaillez.</a:t>
            </a:r>
            <a:endParaRPr lang="en-GB" dirty="0"/>
          </a:p>
          <a:p>
            <a:pPr marL="342900" indent="-342900">
              <a:buFont typeface="Arial" panose="020B0604020202020204" pitchFamily="34" charset="0"/>
              <a:buChar char="•"/>
            </a:pPr>
            <a:r>
              <a:rPr lang="fr-FR" dirty="0" smtClean="0"/>
              <a:t>Les </a:t>
            </a:r>
            <a:r>
              <a:rPr lang="fr-FR" dirty="0"/>
              <a:t>facilitateurs de compétences parentales ne doivent pas agir en </a:t>
            </a:r>
            <a:r>
              <a:rPr lang="fr-FR" dirty="0" smtClean="0"/>
              <a:t>tant</a:t>
            </a:r>
            <a:r>
              <a:rPr lang="en-GB" dirty="0"/>
              <a:t> </a:t>
            </a:r>
            <a:r>
              <a:rPr lang="fr-FR" dirty="0" smtClean="0"/>
              <a:t>que </a:t>
            </a:r>
            <a:r>
              <a:rPr lang="fr-FR" dirty="0"/>
              <a:t>travailleurs pour la protection de l'enfance pendant qu'ils </a:t>
            </a:r>
            <a:r>
              <a:rPr lang="fr-FR" dirty="0" smtClean="0"/>
              <a:t>animent une </a:t>
            </a:r>
            <a:r>
              <a:rPr lang="fr-FR" dirty="0"/>
              <a:t>intervention de compétences </a:t>
            </a:r>
            <a:r>
              <a:rPr lang="fr-FR" dirty="0" smtClean="0"/>
              <a:t>parentales. Votre </a:t>
            </a:r>
            <a:r>
              <a:rPr lang="fr-FR" dirty="0"/>
              <a:t>travail est de suivre la procédure de renvoi appropriée</a:t>
            </a:r>
            <a:r>
              <a:rPr lang="fr-FR" dirty="0" smtClean="0"/>
              <a:t>.</a:t>
            </a:r>
            <a:endParaRPr lang="en-US" dirty="0" smtClean="0"/>
          </a:p>
        </p:txBody>
      </p:sp>
    </p:spTree>
    <p:extLst>
      <p:ext uri="{BB962C8B-B14F-4D97-AF65-F5344CB8AC3E}">
        <p14:creationId xmlns:p14="http://schemas.microsoft.com/office/powerpoint/2010/main" val="18240543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04446" y="457200"/>
            <a:ext cx="8305800" cy="1219200"/>
          </a:xfrm>
        </p:spPr>
        <p:txBody>
          <a:bodyPr/>
          <a:lstStyle/>
          <a:p>
            <a:r>
              <a:rPr lang="fr-FR" b="1" dirty="0"/>
              <a:t>Contrôle de la fidélité au </a:t>
            </a:r>
            <a:r>
              <a:rPr lang="fr-FR" b="1" dirty="0" smtClean="0"/>
              <a:t>programme</a:t>
            </a:r>
            <a:endParaRPr lang="en-US" b="1" u="sng" dirty="0"/>
          </a:p>
        </p:txBody>
      </p:sp>
      <p:sp>
        <p:nvSpPr>
          <p:cNvPr id="3" name="Content Placeholder 2"/>
          <p:cNvSpPr>
            <a:spLocks noGrp="1"/>
          </p:cNvSpPr>
          <p:nvPr>
            <p:ph idx="1"/>
          </p:nvPr>
        </p:nvSpPr>
        <p:spPr>
          <a:xfrm>
            <a:off x="404446" y="1524000"/>
            <a:ext cx="8129954" cy="4267200"/>
          </a:xfrm>
        </p:spPr>
        <p:txBody>
          <a:bodyPr/>
          <a:lstStyle/>
          <a:p>
            <a:pPr indent="0"/>
            <a:r>
              <a:rPr lang="fr-FR" dirty="0"/>
              <a:t>QU'EST-CE </a:t>
            </a:r>
            <a:r>
              <a:rPr lang="fr-FR" i="1" dirty="0"/>
              <a:t>que la </a:t>
            </a:r>
            <a:r>
              <a:rPr lang="fr-FR" i="1" dirty="0" smtClean="0"/>
              <a:t>fidélité?</a:t>
            </a:r>
            <a:r>
              <a:rPr lang="en-US" dirty="0" smtClean="0"/>
              <a:t> </a:t>
            </a:r>
            <a:endParaRPr lang="en-US" dirty="0"/>
          </a:p>
          <a:p>
            <a:pPr marL="685800">
              <a:buFont typeface="Arial" panose="020B0604020202020204" pitchFamily="34" charset="0"/>
              <a:buChar char="•"/>
            </a:pPr>
            <a:r>
              <a:rPr lang="fr-FR" sz="2400" dirty="0"/>
              <a:t>I</a:t>
            </a:r>
            <a:r>
              <a:rPr lang="fr-FR" sz="2400" dirty="0" smtClean="0"/>
              <a:t>l </a:t>
            </a:r>
            <a:r>
              <a:rPr lang="fr-FR" sz="2400" dirty="0"/>
              <a:t>s'agit du processus qui consiste à garantir que le protocole et les méthodes du programme sont respectés.</a:t>
            </a:r>
            <a:endParaRPr lang="en-US" sz="2400" dirty="0"/>
          </a:p>
          <a:p>
            <a:pPr indent="0"/>
            <a:r>
              <a:rPr lang="en-US" sz="2400" dirty="0"/>
              <a:t> </a:t>
            </a:r>
          </a:p>
          <a:p>
            <a:pPr indent="0"/>
            <a:r>
              <a:rPr lang="fr-FR" dirty="0"/>
              <a:t>POURQUOI </a:t>
            </a:r>
            <a:r>
              <a:rPr lang="fr-FR" i="1" dirty="0"/>
              <a:t>promouvoir la fidélité ?</a:t>
            </a:r>
            <a:r>
              <a:rPr lang="en-US" dirty="0" smtClean="0"/>
              <a:t> </a:t>
            </a:r>
            <a:endParaRPr lang="en-US" dirty="0"/>
          </a:p>
          <a:p>
            <a:pPr marL="457200" indent="-457200">
              <a:buFont typeface="Arial" panose="020B0604020202020204" pitchFamily="34" charset="0"/>
              <a:buChar char="•"/>
            </a:pPr>
            <a:r>
              <a:rPr lang="fr-FR" sz="2400" dirty="0"/>
              <a:t>Nous encourageons la fidélité pour nous assurer que les éléments principaux sont conservés tout au long du programme afin que   </a:t>
            </a:r>
            <a:r>
              <a:rPr lang="fr-FR" sz="2400" dirty="0"/>
              <a:t>celui-ci soit </a:t>
            </a:r>
            <a:r>
              <a:rPr lang="fr-FR" sz="2400" dirty="0"/>
              <a:t>le plus efficace  possible.</a:t>
            </a:r>
            <a:endParaRPr lang="en-GB" sz="2400" dirty="0"/>
          </a:p>
          <a:p>
            <a:r>
              <a:rPr lang="en-US" dirty="0"/>
              <a:t>	</a:t>
            </a:r>
          </a:p>
          <a:p>
            <a:endParaRPr lang="en-US" dirty="0"/>
          </a:p>
        </p:txBody>
      </p:sp>
    </p:spTree>
    <p:extLst>
      <p:ext uri="{BB962C8B-B14F-4D97-AF65-F5344CB8AC3E}">
        <p14:creationId xmlns:p14="http://schemas.microsoft.com/office/powerpoint/2010/main" val="1554799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89" name="Title 1"/>
          <p:cNvSpPr>
            <a:spLocks noGrp="1"/>
          </p:cNvSpPr>
          <p:nvPr>
            <p:ph type="title"/>
          </p:nvPr>
        </p:nvSpPr>
        <p:spPr>
          <a:xfrm>
            <a:off x="342900" y="385465"/>
            <a:ext cx="8305800" cy="1219200"/>
          </a:xfrm>
        </p:spPr>
        <p:txBody>
          <a:bodyPr/>
          <a:lstStyle/>
          <a:p>
            <a:r>
              <a:rPr lang="fr-FR" b="1" dirty="0"/>
              <a:t>Fin de la formation aux compétences </a:t>
            </a:r>
            <a:r>
              <a:rPr lang="fr-FR" b="1" dirty="0" smtClean="0"/>
              <a:t>parentales</a:t>
            </a:r>
            <a:endParaRPr lang="en-US" b="1" u="sng" dirty="0">
              <a:latin typeface="Arial" charset="0"/>
              <a:ea typeface="MS PGothic" charset="0"/>
            </a:endParaRPr>
          </a:p>
        </p:txBody>
      </p:sp>
      <p:sp>
        <p:nvSpPr>
          <p:cNvPr id="2" name="Content Placeholder 1"/>
          <p:cNvSpPr>
            <a:spLocks noGrp="1"/>
          </p:cNvSpPr>
          <p:nvPr>
            <p:ph idx="1"/>
          </p:nvPr>
        </p:nvSpPr>
        <p:spPr>
          <a:xfrm>
            <a:off x="342900" y="1524000"/>
            <a:ext cx="8305800" cy="3810000"/>
          </a:xfrm>
        </p:spPr>
        <p:txBody>
          <a:bodyPr/>
          <a:lstStyle/>
          <a:p>
            <a:pPr lvl="1"/>
            <a:r>
              <a:rPr lang="fr-FR" i="1" dirty="0"/>
              <a:t>Qu'avez-vous appris de nouveau pendant cette formation ?</a:t>
            </a:r>
            <a:endParaRPr lang="en-GB" dirty="0"/>
          </a:p>
          <a:p>
            <a:pPr lvl="1"/>
            <a:r>
              <a:rPr lang="fr-FR" i="1" dirty="0"/>
              <a:t>Quelle partie de la formation avez-vous préférée ?</a:t>
            </a:r>
            <a:endParaRPr lang="en-GB" dirty="0"/>
          </a:p>
          <a:p>
            <a:pPr lvl="1"/>
            <a:r>
              <a:rPr lang="fr-FR" i="1" dirty="0"/>
              <a:t>Sur quel point souhaiteriez-vous en savoir plus </a:t>
            </a:r>
            <a:r>
              <a:rPr lang="fr-FR" i="1" dirty="0" smtClean="0"/>
              <a:t>?</a:t>
            </a:r>
          </a:p>
          <a:p>
            <a:pPr lvl="1"/>
            <a:r>
              <a:rPr lang="fr-FR" i="1" dirty="0" smtClean="0"/>
              <a:t>Est-ce </a:t>
            </a:r>
            <a:r>
              <a:rPr lang="fr-FR" i="1" dirty="0"/>
              <a:t>que la formation a répondu à vos attentes et à vos inquiétudes ?</a:t>
            </a:r>
            <a:endParaRPr lang="en-US" dirty="0"/>
          </a:p>
        </p:txBody>
      </p:sp>
      <p:cxnSp>
        <p:nvCxnSpPr>
          <p:cNvPr id="4" name="Straight Connector 3"/>
          <p:cNvCxnSpPr/>
          <p:nvPr/>
        </p:nvCxnSpPr>
        <p:spPr bwMode="auto">
          <a:xfrm>
            <a:off x="2743200" y="4953000"/>
            <a:ext cx="3810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 name="TextBox 5"/>
          <p:cNvSpPr txBox="1"/>
          <p:nvPr/>
        </p:nvSpPr>
        <p:spPr>
          <a:xfrm>
            <a:off x="1219200" y="5481935"/>
            <a:ext cx="6858000" cy="461665"/>
          </a:xfrm>
          <a:prstGeom prst="rect">
            <a:avLst/>
          </a:prstGeom>
          <a:noFill/>
        </p:spPr>
        <p:txBody>
          <a:bodyPr wrap="square" rtlCol="0">
            <a:spAutoFit/>
          </a:bodyPr>
          <a:lstStyle/>
          <a:p>
            <a:r>
              <a:rPr lang="en-US" b="1" i="1" dirty="0" smtClean="0"/>
              <a:t>Complete Parenting Skills Training post-test </a:t>
            </a:r>
            <a:endParaRPr lang="en-US" b="1" i="1" dirty="0"/>
          </a:p>
        </p:txBody>
      </p:sp>
    </p:spTree>
    <p:extLst>
      <p:ext uri="{BB962C8B-B14F-4D97-AF65-F5344CB8AC3E}">
        <p14:creationId xmlns:p14="http://schemas.microsoft.com/office/powerpoint/2010/main" val="15298937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09800"/>
            <a:ext cx="7696200" cy="1219200"/>
          </a:xfrm>
        </p:spPr>
        <p:txBody>
          <a:bodyPr/>
          <a:lstStyle/>
          <a:p>
            <a:pPr algn="ctr"/>
            <a:r>
              <a:rPr lang="fr-FR" b="1" dirty="0"/>
              <a:t>Post test de formation</a:t>
            </a:r>
            <a:endParaRPr lang="en-GB" b="1" dirty="0"/>
          </a:p>
        </p:txBody>
      </p:sp>
    </p:spTree>
    <p:extLst>
      <p:ext uri="{BB962C8B-B14F-4D97-AF65-F5344CB8AC3E}">
        <p14:creationId xmlns:p14="http://schemas.microsoft.com/office/powerpoint/2010/main" val="258804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33400"/>
            <a:ext cx="8305800" cy="1143000"/>
          </a:xfrm>
        </p:spPr>
        <p:txBody>
          <a:bodyPr/>
          <a:lstStyle/>
          <a:p>
            <a:r>
              <a:rPr lang="fr-BE" b="1" u="sng" dirty="0"/>
              <a:t>Pensée</a:t>
            </a:r>
            <a:r>
              <a:rPr lang="en-US" b="1" u="sng" dirty="0"/>
              <a:t> et </a:t>
            </a:r>
            <a:r>
              <a:rPr lang="fr-BE" b="1" u="sng" dirty="0" smtClean="0"/>
              <a:t>discutée: </a:t>
            </a:r>
            <a:r>
              <a:rPr lang="fr-FR" dirty="0"/>
              <a:t>QU'EST-CE </a:t>
            </a:r>
            <a:r>
              <a:rPr lang="fr-FR" i="1" dirty="0"/>
              <a:t>que la </a:t>
            </a:r>
            <a:r>
              <a:rPr lang="fr-FR" i="1" dirty="0" smtClean="0"/>
              <a:t>puberté?</a:t>
            </a:r>
            <a:r>
              <a:rPr lang="fr-FR" dirty="0"/>
              <a:t/>
            </a:r>
            <a:br>
              <a:rPr lang="fr-FR" dirty="0"/>
            </a:br>
            <a:endParaRPr lang="fr-FR" dirty="0"/>
          </a:p>
        </p:txBody>
      </p:sp>
      <p:sp>
        <p:nvSpPr>
          <p:cNvPr id="3" name="Espace réservé du contenu 2"/>
          <p:cNvSpPr>
            <a:spLocks noGrp="1"/>
          </p:cNvSpPr>
          <p:nvPr>
            <p:ph sz="half" idx="1"/>
          </p:nvPr>
        </p:nvSpPr>
        <p:spPr>
          <a:xfrm>
            <a:off x="457200" y="1905000"/>
            <a:ext cx="8153400" cy="3962400"/>
          </a:xfrm>
        </p:spPr>
        <p:txBody>
          <a:bodyPr/>
          <a:lstStyle/>
          <a:p>
            <a:r>
              <a:rPr lang="fr-FR" dirty="0"/>
              <a:t>La puberté désigne la période de la vie au cours  de laquelle les individus atteignent leur maturité sexuelle et deviennent capables de se reproduire</a:t>
            </a:r>
            <a:endParaRPr lang="en-GB" dirty="0" smtClean="0"/>
          </a:p>
          <a:p>
            <a:endParaRPr lang="en-GB" dirty="0"/>
          </a:p>
          <a:p>
            <a:pPr lvl="1"/>
            <a:r>
              <a:rPr lang="fr-FR" i="1" dirty="0"/>
              <a:t>Pouvez-vous citer quelques-uns des signes montrant qu'une fille a atteint le stade de la puberté </a:t>
            </a:r>
            <a:r>
              <a:rPr lang="fr-FR" i="1" dirty="0" smtClean="0"/>
              <a:t>?</a:t>
            </a:r>
          </a:p>
          <a:p>
            <a:pPr marL="457200" lvl="1" indent="0">
              <a:buNone/>
            </a:pPr>
            <a:endParaRPr lang="en-GB" dirty="0"/>
          </a:p>
          <a:p>
            <a:pPr lvl="1"/>
            <a:r>
              <a:rPr lang="fr-FR" i="1" dirty="0" smtClean="0"/>
              <a:t>Pouvez-vous </a:t>
            </a:r>
            <a:r>
              <a:rPr lang="fr-FR" i="1" dirty="0"/>
              <a:t>citer quelques-uns des signes montrant qu'un garçon a atteint le stade de la puberté ?</a:t>
            </a:r>
            <a:endParaRPr lang="en-GB" dirty="0"/>
          </a:p>
        </p:txBody>
      </p:sp>
    </p:spTree>
    <p:extLst>
      <p:ext uri="{BB962C8B-B14F-4D97-AF65-F5344CB8AC3E}">
        <p14:creationId xmlns:p14="http://schemas.microsoft.com/office/powerpoint/2010/main" val="202385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95300" y="457200"/>
            <a:ext cx="8305800" cy="762000"/>
          </a:xfrm>
        </p:spPr>
        <p:txBody>
          <a:bodyPr/>
          <a:lstStyle/>
          <a:p>
            <a:r>
              <a:rPr lang="en-GB" b="1" u="sng" dirty="0" smtClean="0"/>
              <a:t>Video: </a:t>
            </a:r>
            <a:r>
              <a:rPr lang="fr-FR" b="1" u="sng" dirty="0"/>
              <a:t>P</a:t>
            </a:r>
            <a:r>
              <a:rPr lang="fr-FR" b="1" u="sng" dirty="0" smtClean="0"/>
              <a:t>uberté</a:t>
            </a:r>
            <a:endParaRPr lang="en-GB" b="1" u="sng" dirty="0"/>
          </a:p>
        </p:txBody>
      </p:sp>
      <p:sp>
        <p:nvSpPr>
          <p:cNvPr id="3" name="Espace réservé du contenu 2"/>
          <p:cNvSpPr>
            <a:spLocks noGrp="1"/>
          </p:cNvSpPr>
          <p:nvPr>
            <p:ph sz="half" idx="1"/>
          </p:nvPr>
        </p:nvSpPr>
        <p:spPr>
          <a:xfrm>
            <a:off x="966910" y="2057400"/>
            <a:ext cx="4038600" cy="3124200"/>
          </a:xfrm>
        </p:spPr>
        <p:txBody>
          <a:bodyPr/>
          <a:lstStyle/>
          <a:p>
            <a:r>
              <a:rPr lang="en-GB" dirty="0" smtClean="0">
                <a:hlinkClick r:id="rId3"/>
              </a:rPr>
              <a:t>Puberty for girls</a:t>
            </a:r>
            <a:endParaRPr lang="en-GB" dirty="0" smtClean="0"/>
          </a:p>
          <a:p>
            <a:endParaRPr lang="en-GB" dirty="0"/>
          </a:p>
          <a:p>
            <a:endParaRPr lang="en-GB" dirty="0"/>
          </a:p>
        </p:txBody>
      </p:sp>
      <p:sp>
        <p:nvSpPr>
          <p:cNvPr id="4" name="Espace réservé du contenu 3"/>
          <p:cNvSpPr>
            <a:spLocks noGrp="1"/>
          </p:cNvSpPr>
          <p:nvPr>
            <p:ph sz="half" idx="10"/>
          </p:nvPr>
        </p:nvSpPr>
        <p:spPr>
          <a:xfrm>
            <a:off x="5134219" y="2057400"/>
            <a:ext cx="4038600" cy="3124200"/>
          </a:xfrm>
        </p:spPr>
        <p:txBody>
          <a:bodyPr/>
          <a:lstStyle/>
          <a:p>
            <a:r>
              <a:rPr lang="en-GB" dirty="0" smtClean="0">
                <a:hlinkClick r:id="rId4"/>
              </a:rPr>
              <a:t>Puberty for boys</a:t>
            </a:r>
            <a:endParaRPr lang="en-GB" dirty="0" smtClean="0"/>
          </a:p>
          <a:p>
            <a:endParaRPr lang="en-GB" dirty="0"/>
          </a:p>
        </p:txBody>
      </p:sp>
    </p:spTree>
    <p:extLst>
      <p:ext uri="{BB962C8B-B14F-4D97-AF65-F5344CB8AC3E}">
        <p14:creationId xmlns:p14="http://schemas.microsoft.com/office/powerpoint/2010/main" val="17793314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838200"/>
          </a:xfrm>
        </p:spPr>
        <p:txBody>
          <a:bodyPr/>
          <a:lstStyle/>
          <a:p>
            <a:r>
              <a:rPr lang="fr-FR" b="1" dirty="0"/>
              <a:t>S</a:t>
            </a:r>
            <a:r>
              <a:rPr lang="fr-FR" b="1" dirty="0" smtClean="0"/>
              <a:t>ignes puberté </a:t>
            </a:r>
            <a:endParaRPr lang="en-US" b="1" u="sng" dirty="0"/>
          </a:p>
        </p:txBody>
      </p:sp>
      <p:sp>
        <p:nvSpPr>
          <p:cNvPr id="3" name="Content Placeholder 2"/>
          <p:cNvSpPr>
            <a:spLocks noGrp="1"/>
          </p:cNvSpPr>
          <p:nvPr>
            <p:ph idx="1"/>
          </p:nvPr>
        </p:nvSpPr>
        <p:spPr>
          <a:xfrm>
            <a:off x="29308" y="1066800"/>
            <a:ext cx="8763000" cy="5410200"/>
          </a:xfrm>
        </p:spPr>
        <p:txBody>
          <a:bodyPr/>
          <a:lstStyle/>
          <a:p>
            <a:pPr lvl="1"/>
            <a:r>
              <a:rPr lang="en-US" dirty="0" err="1"/>
              <a:t>Croissance</a:t>
            </a:r>
            <a:r>
              <a:rPr lang="en-US" dirty="0"/>
              <a:t> des seins - </a:t>
            </a:r>
            <a:r>
              <a:rPr lang="en-US" dirty="0" err="1"/>
              <a:t>filles</a:t>
            </a:r>
            <a:endParaRPr lang="en-GB" dirty="0"/>
          </a:p>
          <a:p>
            <a:pPr lvl="1"/>
            <a:r>
              <a:rPr lang="en-US" dirty="0"/>
              <a:t>Menstruation </a:t>
            </a:r>
            <a:r>
              <a:rPr lang="en-US" dirty="0" err="1"/>
              <a:t>mensuelle</a:t>
            </a:r>
            <a:r>
              <a:rPr lang="en-US" dirty="0"/>
              <a:t> </a:t>
            </a:r>
            <a:r>
              <a:rPr lang="en-US" dirty="0" err="1"/>
              <a:t>ou</a:t>
            </a:r>
            <a:r>
              <a:rPr lang="en-US" dirty="0"/>
              <a:t> « </a:t>
            </a:r>
            <a:r>
              <a:rPr lang="en-US" dirty="0" err="1"/>
              <a:t>règles</a:t>
            </a:r>
            <a:r>
              <a:rPr lang="en-US" dirty="0"/>
              <a:t> » - </a:t>
            </a:r>
            <a:r>
              <a:rPr lang="en-US" dirty="0" err="1"/>
              <a:t>filles</a:t>
            </a:r>
            <a:endParaRPr lang="en-GB" dirty="0"/>
          </a:p>
          <a:p>
            <a:pPr lvl="1"/>
            <a:r>
              <a:rPr lang="fr-FR" dirty="0"/>
              <a:t>Croissance des poils sur les parties génitales et sous les bras </a:t>
            </a:r>
            <a:r>
              <a:rPr lang="fr-FR" dirty="0" smtClean="0"/>
              <a:t>– garçons </a:t>
            </a:r>
            <a:r>
              <a:rPr lang="en-US" dirty="0" smtClean="0"/>
              <a:t>et </a:t>
            </a:r>
            <a:r>
              <a:rPr lang="en-US" dirty="0" err="1" smtClean="0"/>
              <a:t>filles</a:t>
            </a:r>
            <a:endParaRPr lang="en-GB" dirty="0"/>
          </a:p>
          <a:p>
            <a:pPr lvl="1"/>
            <a:r>
              <a:rPr lang="fr-FR" dirty="0" smtClean="0"/>
              <a:t>Changement </a:t>
            </a:r>
            <a:r>
              <a:rPr lang="fr-FR" dirty="0"/>
              <a:t>dans la voix - devient plus grave </a:t>
            </a:r>
            <a:r>
              <a:rPr lang="fr-FR" dirty="0" smtClean="0"/>
              <a:t>– garçon</a:t>
            </a:r>
            <a:endParaRPr lang="en-GB" dirty="0"/>
          </a:p>
          <a:p>
            <a:pPr lvl="1"/>
            <a:r>
              <a:rPr lang="fr-FR" dirty="0"/>
              <a:t>Changements hormonaux - garçons et filles </a:t>
            </a:r>
            <a:endParaRPr lang="fr-FR" dirty="0" smtClean="0"/>
          </a:p>
          <a:p>
            <a:pPr lvl="1"/>
            <a:r>
              <a:rPr lang="fr-FR" dirty="0" smtClean="0"/>
              <a:t>Les </a:t>
            </a:r>
            <a:r>
              <a:rPr lang="fr-FR" dirty="0"/>
              <a:t>adolescents veulent être plus souvent seuls - garçons et </a:t>
            </a:r>
            <a:r>
              <a:rPr lang="fr-FR" dirty="0" smtClean="0"/>
              <a:t>filles</a:t>
            </a:r>
          </a:p>
          <a:p>
            <a:pPr lvl="1"/>
            <a:r>
              <a:rPr lang="fr-FR" dirty="0"/>
              <a:t>Intérêt possible envers les relations et les activités sexuelles </a:t>
            </a:r>
            <a:r>
              <a:rPr lang="fr-FR" dirty="0" smtClean="0"/>
              <a:t>– garçons </a:t>
            </a:r>
            <a:r>
              <a:rPr lang="en-US" dirty="0" smtClean="0"/>
              <a:t>et </a:t>
            </a:r>
            <a:r>
              <a:rPr lang="en-US" dirty="0" err="1"/>
              <a:t>filles</a:t>
            </a:r>
            <a:endParaRPr lang="en-US" dirty="0"/>
          </a:p>
        </p:txBody>
      </p:sp>
    </p:spTree>
    <p:extLst>
      <p:ext uri="{BB962C8B-B14F-4D97-AF65-F5344CB8AC3E}">
        <p14:creationId xmlns:p14="http://schemas.microsoft.com/office/powerpoint/2010/main" val="2131685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04800"/>
            <a:ext cx="8305800" cy="1219200"/>
          </a:xfrm>
        </p:spPr>
        <p:txBody>
          <a:bodyPr/>
          <a:lstStyle/>
          <a:p>
            <a:r>
              <a:rPr lang="fr-FR" sz="3100" b="1" dirty="0"/>
              <a:t>POURQUOI est-il important que les parents parlent de la puberté avec les adolescents ?</a:t>
            </a:r>
            <a:endParaRPr lang="en-GB" sz="3100" b="1" u="sng" dirty="0"/>
          </a:p>
        </p:txBody>
      </p:sp>
      <p:sp>
        <p:nvSpPr>
          <p:cNvPr id="3" name="Espace réservé du contenu 2"/>
          <p:cNvSpPr>
            <a:spLocks noGrp="1"/>
          </p:cNvSpPr>
          <p:nvPr>
            <p:ph sz="half" idx="1"/>
          </p:nvPr>
        </p:nvSpPr>
        <p:spPr>
          <a:xfrm>
            <a:off x="457200" y="1447800"/>
            <a:ext cx="8077200" cy="5105400"/>
          </a:xfrm>
        </p:spPr>
        <p:txBody>
          <a:bodyPr/>
          <a:lstStyle/>
          <a:p>
            <a:pPr marL="342900" lvl="0" indent="-342900">
              <a:buFont typeface="Arial" panose="020B0604020202020204" pitchFamily="34" charset="0"/>
              <a:buChar char="•"/>
            </a:pPr>
            <a:r>
              <a:rPr lang="fr-FR" sz="2400" dirty="0"/>
              <a:t>Les adolescents savent que leur corps se transforme et vont chercher des </a:t>
            </a:r>
            <a:r>
              <a:rPr lang="fr-FR" sz="2400" dirty="0" smtClean="0"/>
              <a:t>informations.</a:t>
            </a:r>
            <a:endParaRPr lang="en-GB" sz="2400" dirty="0"/>
          </a:p>
          <a:p>
            <a:pPr marL="342900" lvl="0" indent="-342900">
              <a:buFont typeface="Arial" panose="020B0604020202020204" pitchFamily="34" charset="0"/>
              <a:buChar char="•"/>
            </a:pPr>
            <a:r>
              <a:rPr lang="fr-FR" sz="2400" dirty="0" smtClean="0"/>
              <a:t>Il </a:t>
            </a:r>
            <a:r>
              <a:rPr lang="fr-FR" sz="2400" dirty="0"/>
              <a:t>est plus sûr de leur donner les bonnes informations dès le départ, venant d'adultes en qui ils ont confiance, afin d'éviter les mythes et la </a:t>
            </a:r>
            <a:r>
              <a:rPr lang="fr-FR" sz="2400" dirty="0" smtClean="0"/>
              <a:t>désinformation.</a:t>
            </a:r>
            <a:endParaRPr lang="en-GB" sz="2400" dirty="0"/>
          </a:p>
          <a:p>
            <a:pPr marL="342900" lvl="0" indent="-342900">
              <a:buFont typeface="Arial" panose="020B0604020202020204" pitchFamily="34" charset="0"/>
              <a:buChar char="•"/>
            </a:pPr>
            <a:r>
              <a:rPr lang="fr-FR" sz="2400" dirty="0" smtClean="0"/>
              <a:t>La </a:t>
            </a:r>
            <a:r>
              <a:rPr lang="fr-FR" sz="2400" dirty="0"/>
              <a:t>communication crée la confiance et favorise une relation positive avec les adolescents afin qu'ils se sentent à l'aise pour parler de </a:t>
            </a:r>
            <a:r>
              <a:rPr lang="fr-FR" sz="2400" dirty="0" smtClean="0"/>
              <a:t>leurs </a:t>
            </a:r>
            <a:r>
              <a:rPr lang="fr-FR" sz="2400" dirty="0"/>
              <a:t>problèmes avec leurs </a:t>
            </a:r>
            <a:r>
              <a:rPr lang="fr-FR" sz="2400" dirty="0" smtClean="0"/>
              <a:t>parents.</a:t>
            </a:r>
          </a:p>
          <a:p>
            <a:pPr marL="342900" lvl="0" indent="-342900">
              <a:buFont typeface="Arial" panose="020B0604020202020204" pitchFamily="34" charset="0"/>
              <a:buChar char="•"/>
            </a:pPr>
            <a:r>
              <a:rPr lang="fr-FR" sz="2400" dirty="0" smtClean="0"/>
              <a:t>La </a:t>
            </a:r>
            <a:r>
              <a:rPr lang="fr-FR" sz="2400" dirty="0"/>
              <a:t>puberté peut être compliquée. Avoir des parents aimants, qui montrent de la compréhension et les réconfortent, aidera les adolescents à traverser cette période difficile plus  facilement</a:t>
            </a:r>
            <a:r>
              <a:rPr lang="fr-FR" sz="2400" dirty="0" smtClean="0"/>
              <a:t>.</a:t>
            </a:r>
            <a:endParaRPr lang="en-GB" dirty="0"/>
          </a:p>
        </p:txBody>
      </p:sp>
    </p:spTree>
    <p:extLst>
      <p:ext uri="{BB962C8B-B14F-4D97-AF65-F5344CB8AC3E}">
        <p14:creationId xmlns:p14="http://schemas.microsoft.com/office/powerpoint/2010/main" val="1906192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152400"/>
            <a:ext cx="8305800" cy="838200"/>
          </a:xfrm>
        </p:spPr>
        <p:txBody>
          <a:bodyPr/>
          <a:lstStyle/>
          <a:p>
            <a:r>
              <a:rPr lang="fr-FR" b="1" dirty="0"/>
              <a:t>QUE sont les hormones ? </a:t>
            </a:r>
            <a:endParaRPr lang="en-US" b="1" u="sng" dirty="0"/>
          </a:p>
        </p:txBody>
      </p:sp>
      <p:sp>
        <p:nvSpPr>
          <p:cNvPr id="3" name="TextBox 2"/>
          <p:cNvSpPr txBox="1"/>
          <p:nvPr/>
        </p:nvSpPr>
        <p:spPr>
          <a:xfrm>
            <a:off x="438150" y="990600"/>
            <a:ext cx="8229599" cy="5816977"/>
          </a:xfrm>
          <a:prstGeom prst="rect">
            <a:avLst/>
          </a:prstGeom>
          <a:noFill/>
        </p:spPr>
        <p:txBody>
          <a:bodyPr wrap="square" rtlCol="0">
            <a:spAutoFit/>
          </a:bodyPr>
          <a:lstStyle/>
          <a:p>
            <a:pPr marL="342900" indent="-342900">
              <a:buFont typeface="Arial" panose="020B0604020202020204" pitchFamily="34" charset="0"/>
              <a:buChar char="•"/>
            </a:pPr>
            <a:r>
              <a:rPr lang="fr-FR" dirty="0"/>
              <a:t>Les hormones sont des substances chimiques produites dans le corps. Elles contrôlent et régulent l'activité de certaines cellules ou certains  </a:t>
            </a:r>
            <a:r>
              <a:rPr lang="fr-FR" dirty="0" smtClean="0"/>
              <a:t>organes.</a:t>
            </a:r>
          </a:p>
          <a:p>
            <a:endParaRPr lang="en-GB" dirty="0"/>
          </a:p>
          <a:p>
            <a:pPr marL="342900" indent="-342900">
              <a:buFont typeface="Arial" panose="020B0604020202020204" pitchFamily="34" charset="0"/>
              <a:buChar char="•"/>
            </a:pPr>
            <a:r>
              <a:rPr lang="fr-FR" dirty="0" smtClean="0"/>
              <a:t>Nous </a:t>
            </a:r>
            <a:r>
              <a:rPr lang="fr-FR" dirty="0"/>
              <a:t>avons tous des hormones, même à l'âge adulte, qui peuvent affecter notre santé et notre </a:t>
            </a:r>
            <a:r>
              <a:rPr lang="fr-FR" dirty="0" smtClean="0"/>
              <a:t>bien-être.</a:t>
            </a:r>
          </a:p>
          <a:p>
            <a:endParaRPr lang="en-GB" dirty="0"/>
          </a:p>
          <a:p>
            <a:pPr marL="342900" indent="-342900">
              <a:buFont typeface="Arial" panose="020B0604020202020204" pitchFamily="34" charset="0"/>
              <a:buChar char="•"/>
            </a:pPr>
            <a:r>
              <a:rPr lang="fr-FR" dirty="0" smtClean="0"/>
              <a:t>C'est </a:t>
            </a:r>
            <a:r>
              <a:rPr lang="fr-FR" dirty="0"/>
              <a:t>un changement dans ces hormones qui provoque l'apparition des règles et qui déclenche les autres symptômes de la puberté que </a:t>
            </a:r>
            <a:r>
              <a:rPr lang="fr-FR" dirty="0" smtClean="0"/>
              <a:t>nous </a:t>
            </a:r>
            <a:r>
              <a:rPr lang="en-US" dirty="0" err="1" smtClean="0"/>
              <a:t>avons</a:t>
            </a:r>
            <a:r>
              <a:rPr lang="en-US" dirty="0" smtClean="0"/>
              <a:t> </a:t>
            </a:r>
            <a:r>
              <a:rPr lang="en-US" dirty="0" err="1" smtClean="0"/>
              <a:t>évoqués</a:t>
            </a:r>
            <a:r>
              <a:rPr lang="en-US" sz="1200" dirty="0" smtClean="0"/>
              <a:t>.</a:t>
            </a:r>
          </a:p>
          <a:p>
            <a:endParaRPr lang="en-US" sz="1200" dirty="0" smtClean="0"/>
          </a:p>
          <a:p>
            <a:pPr marL="342900" indent="-342900">
              <a:buFont typeface="Arial" panose="020B0604020202020204" pitchFamily="34" charset="0"/>
              <a:buChar char="•"/>
            </a:pPr>
            <a:r>
              <a:rPr lang="fr-FR" dirty="0" smtClean="0"/>
              <a:t>Les </a:t>
            </a:r>
            <a:r>
              <a:rPr lang="fr-FR" dirty="0"/>
              <a:t>hormones sont responsables des sentiments croissants d'attraction sexuelle que nous commençons à éprouver lorsque nous </a:t>
            </a:r>
            <a:r>
              <a:rPr lang="fr-FR" dirty="0" smtClean="0"/>
              <a:t>sommes adolescents</a:t>
            </a:r>
            <a:r>
              <a:rPr lang="fr-FR" dirty="0"/>
              <a:t>. C'est pourquoi les adolescents pensent au sexe et souhaitent avoir des rapports </a:t>
            </a:r>
            <a:r>
              <a:rPr lang="fr-FR" dirty="0" smtClean="0"/>
              <a:t>sexuels.</a:t>
            </a:r>
            <a:endParaRPr lang="en-GB" dirty="0"/>
          </a:p>
        </p:txBody>
      </p:sp>
    </p:spTree>
    <p:extLst>
      <p:ext uri="{BB962C8B-B14F-4D97-AF65-F5344CB8AC3E}">
        <p14:creationId xmlns:p14="http://schemas.microsoft.com/office/powerpoint/2010/main" val="52772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err="1" smtClean="0"/>
              <a:t>Travaille</a:t>
            </a:r>
            <a:r>
              <a:rPr lang="en-US" b="1" u="sng" dirty="0" smtClean="0"/>
              <a:t> de group </a:t>
            </a:r>
            <a:endParaRPr lang="en-US" b="1" u="sng" dirty="0"/>
          </a:p>
        </p:txBody>
      </p:sp>
      <p:sp>
        <p:nvSpPr>
          <p:cNvPr id="3" name="TextBox 2"/>
          <p:cNvSpPr txBox="1"/>
          <p:nvPr/>
        </p:nvSpPr>
        <p:spPr>
          <a:xfrm>
            <a:off x="457200" y="2133600"/>
            <a:ext cx="8331200" cy="1938992"/>
          </a:xfrm>
          <a:prstGeom prst="rect">
            <a:avLst/>
          </a:prstGeom>
          <a:noFill/>
        </p:spPr>
        <p:txBody>
          <a:bodyPr wrap="square" rtlCol="0">
            <a:spAutoFit/>
          </a:bodyPr>
          <a:lstStyle/>
          <a:p>
            <a:pPr marL="342900" lvl="0" indent="-342900">
              <a:buFont typeface="Arial" panose="020B0604020202020204" pitchFamily="34" charset="0"/>
              <a:buChar char="•"/>
            </a:pPr>
            <a:r>
              <a:rPr lang="fr-FR" dirty="0"/>
              <a:t>QUE veut dire l'expression « avoir ses règles » pour une fille ? </a:t>
            </a:r>
            <a:endParaRPr lang="fr-FR" dirty="0" smtClean="0"/>
          </a:p>
          <a:p>
            <a:pPr lvl="0"/>
            <a:endParaRPr lang="en-US" dirty="0" smtClean="0"/>
          </a:p>
          <a:p>
            <a:pPr marL="342900" lvl="0" indent="-342900">
              <a:buFont typeface="Arial" panose="020B0604020202020204" pitchFamily="34" charset="0"/>
              <a:buChar char="•"/>
            </a:pPr>
            <a:r>
              <a:rPr lang="fr-FR" dirty="0"/>
              <a:t>Quels sont les problèmes auxquels sont confrontées les filles de votre communauté lorsqu'elles ont leurs règles ? </a:t>
            </a:r>
            <a:endParaRPr lang="en-US" dirty="0"/>
          </a:p>
        </p:txBody>
      </p:sp>
    </p:spTree>
    <p:extLst>
      <p:ext uri="{BB962C8B-B14F-4D97-AF65-F5344CB8AC3E}">
        <p14:creationId xmlns:p14="http://schemas.microsoft.com/office/powerpoint/2010/main" val="888173754"/>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396CD9BB-6113-4958-81B4-CF48E456289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27506</TotalTime>
  <Words>2287</Words>
  <Application>Microsoft Office PowerPoint</Application>
  <PresentationFormat>On-screen Show (4:3)</PresentationFormat>
  <Paragraphs>350</Paragraphs>
  <Slides>38</Slides>
  <Notes>37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MS PGothic</vt:lpstr>
      <vt:lpstr>Akzidenz Grotesk BE Super</vt:lpstr>
      <vt:lpstr>Arial</vt:lpstr>
      <vt:lpstr>Calibri</vt:lpstr>
      <vt:lpstr>Segoe UI</vt:lpstr>
      <vt:lpstr>Times</vt:lpstr>
      <vt:lpstr>ヒラギノ角ゴ Pro W3</vt:lpstr>
      <vt:lpstr>IRC_PP_pages_white</vt:lpstr>
      <vt:lpstr> Intervention de compétences parentales - DES ESPACES DE BIEN-ÊTRE ET D'APPRENTISSAGE  Jour 5   </vt:lpstr>
      <vt:lpstr>PowerPoint Presentation</vt:lpstr>
      <vt:lpstr>PowerPoint Presentation</vt:lpstr>
      <vt:lpstr>Pensée et discutée: QU'EST-CE que la puberté? </vt:lpstr>
      <vt:lpstr>Video: Puberté</vt:lpstr>
      <vt:lpstr>Signes puberté </vt:lpstr>
      <vt:lpstr>POURQUOI est-il important que les parents parlent de la puberté avec les adolescents ?</vt:lpstr>
      <vt:lpstr>QUE sont les hormones ? </vt:lpstr>
      <vt:lpstr>Travaille de group </vt:lpstr>
      <vt:lpstr>Manière de gérer menstruations </vt:lpstr>
      <vt:lpstr>Ce que les filles et les garçons doivent savoir  </vt:lpstr>
      <vt:lpstr>Certaines questions que peuvent poser les adolescents   </vt:lpstr>
      <vt:lpstr>La méthode ABC</vt:lpstr>
      <vt:lpstr>Energisant: Coconut</vt:lpstr>
      <vt:lpstr>Mariage précoce ou forcé </vt:lpstr>
      <vt:lpstr>PowerPoint Presentation</vt:lpstr>
      <vt:lpstr>Le « mariage d'enfant »</vt:lpstr>
      <vt:lpstr>Discuter des différents scénarios</vt:lpstr>
      <vt:lpstr>La sécurité au sein de la famille et de la  communauté </vt:lpstr>
      <vt:lpstr>QUELS sont les aspects importants d'une relation équilibrée et sûre entre un homme et une femme ou entre un mari et sa femme ?</vt:lpstr>
      <vt:lpstr>QUELS sont les risques auxquels sont confrontés les enfants au sein de leur communauté ?</vt:lpstr>
      <vt:lpstr>QUELLES sont les règles de sécurité importantes pour les adolescents?</vt:lpstr>
      <vt:lpstr>COMMENT les familles peuvent-elles réduire le risque de violence domestique ?</vt:lpstr>
      <vt:lpstr>Vous souvenez-vous du processus de résolution de problèmes VISE?  Scenario – Bienvenue connaît d'autres garçons qui harcèlent de jeunes enfants sur la route de l'école. Bienvenue traine parfois avec ces garçons et, dernièrement, ils ont fait pression sur lui pour qu'il  harcèle à son tour ces jeunes enfants. Bienvenue sait qu'il ne souhaite pas harceler d'autres enfants, mais il n'est pas certain de savoir quoi faire.   </vt:lpstr>
      <vt:lpstr>Compétences d'animation de groupe</vt:lpstr>
      <vt:lpstr>Compétences clés d'animation </vt:lpstr>
      <vt:lpstr>Créer des relations  d'aide </vt:lpstr>
      <vt:lpstr>PowerPoint Presentation</vt:lpstr>
      <vt:lpstr>Écouter activement et intelligemment</vt:lpstr>
      <vt:lpstr>Les compétences nécessaires pour l'écoute active et réflective</vt:lpstr>
      <vt:lpstr>Poser des questions ouvertes</vt:lpstr>
      <vt:lpstr>Reconnaître et valider</vt:lpstr>
      <vt:lpstr>Gérer les situations  difficiles</vt:lpstr>
      <vt:lpstr>Gérer le risque de  violence</vt:lpstr>
      <vt:lpstr>Signalement et référencement</vt:lpstr>
      <vt:lpstr>Contrôle de la fidélité au programme</vt:lpstr>
      <vt:lpstr>Fin de la formation aux compétences parentales</vt:lpstr>
      <vt:lpstr>Post test de formation</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Yvonne Agengo</cp:lastModifiedBy>
  <cp:revision>651</cp:revision>
  <cp:lastPrinted>2009-12-29T15:08:35Z</cp:lastPrinted>
  <dcterms:created xsi:type="dcterms:W3CDTF">2009-12-29T15:03:30Z</dcterms:created>
  <dcterms:modified xsi:type="dcterms:W3CDTF">2018-01-19T10:02:45Z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