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33"/>
  </p:notesMasterIdLst>
  <p:sldIdLst>
    <p:sldId id="745" r:id="rId6"/>
    <p:sldId id="674" r:id="rId7"/>
    <p:sldId id="746" r:id="rId8"/>
    <p:sldId id="721" r:id="rId9"/>
    <p:sldId id="675" r:id="rId10"/>
    <p:sldId id="726" r:id="rId11"/>
    <p:sldId id="728" r:id="rId12"/>
    <p:sldId id="732" r:id="rId13"/>
    <p:sldId id="733" r:id="rId14"/>
    <p:sldId id="736" r:id="rId15"/>
    <p:sldId id="681" r:id="rId16"/>
    <p:sldId id="729" r:id="rId17"/>
    <p:sldId id="730" r:id="rId18"/>
    <p:sldId id="735" r:id="rId19"/>
    <p:sldId id="685" r:id="rId20"/>
    <p:sldId id="686" r:id="rId21"/>
    <p:sldId id="683" r:id="rId22"/>
    <p:sldId id="687" r:id="rId23"/>
    <p:sldId id="691" r:id="rId24"/>
    <p:sldId id="731" r:id="rId25"/>
    <p:sldId id="692" r:id="rId26"/>
    <p:sldId id="693" r:id="rId27"/>
    <p:sldId id="750" r:id="rId28"/>
    <p:sldId id="747" r:id="rId29"/>
    <p:sldId id="748" r:id="rId30"/>
    <p:sldId id="749" r:id="rId31"/>
    <p:sldId id="595" r:id="rId3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4"/>
    <p:restoredTop sz="86059" autoAdjust="0"/>
  </p:normalViewPr>
  <p:slideViewPr>
    <p:cSldViewPr>
      <p:cViewPr varScale="1">
        <p:scale>
          <a:sx n="79" d="100"/>
          <a:sy n="79" d="100"/>
        </p:scale>
        <p:origin x="1230" y="90"/>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23597740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4.2</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34299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1932686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4.2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719035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4.2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2407550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1726959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a:ln/>
        </p:spPr>
      </p:sp>
      <p:sp>
        <p:nvSpPr>
          <p:cNvPr id="14950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 4.3 </a:t>
            </a:r>
            <a:endParaRPr lang="en-US" dirty="0">
              <a:latin typeface="Arial" charset="0"/>
              <a:ea typeface="ヒラギノ角ゴ Pro W3" charset="0"/>
              <a:cs typeface="ヒラギノ角ゴ Pro W3" charset="0"/>
            </a:endParaRPr>
          </a:p>
        </p:txBody>
      </p:sp>
      <p:sp>
        <p:nvSpPr>
          <p:cNvPr id="14950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365369E1-A5A0-D046-AE08-083BE05AD432}" type="slidenum">
              <a:rPr lang="en-US" sz="1200"/>
              <a:pPr/>
              <a:t>15</a:t>
            </a:fld>
            <a:endParaRPr lang="en-US" sz="1200"/>
          </a:p>
        </p:txBody>
      </p:sp>
    </p:spTree>
    <p:extLst>
      <p:ext uri="{BB962C8B-B14F-4D97-AF65-F5344CB8AC3E}">
        <p14:creationId xmlns:p14="http://schemas.microsoft.com/office/powerpoint/2010/main" val="572748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 with section 4.3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3918029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16185887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Image Placeholder 1"/>
          <p:cNvSpPr>
            <a:spLocks noGrp="1" noRot="1" noChangeAspect="1"/>
          </p:cNvSpPr>
          <p:nvPr>
            <p:ph type="sldImg"/>
          </p:nvPr>
        </p:nvSpPr>
        <p:spPr>
          <a:ln/>
        </p:spPr>
      </p:sp>
      <p:sp>
        <p:nvSpPr>
          <p:cNvPr id="15257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 with section 4.3 </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Go </a:t>
            </a:r>
            <a:r>
              <a:rPr lang="en-US" dirty="0">
                <a:latin typeface="Arial" charset="0"/>
                <a:ea typeface="ヒラギノ角ゴ Pro W3" charset="0"/>
                <a:cs typeface="ヒラギノ角ゴ Pro W3" charset="0"/>
              </a:rPr>
              <a:t>through and explain each one of these. </a:t>
            </a:r>
            <a:endParaRPr lang="en-US" dirty="0" smtClean="0">
              <a:latin typeface="Arial" charset="0"/>
              <a:ea typeface="ヒラギノ角ゴ Pro W3" charset="0"/>
              <a:cs typeface="ヒラギノ角ゴ Pro W3" charset="0"/>
            </a:endParaRPr>
          </a:p>
          <a:p>
            <a:endParaRPr lang="en-US" dirty="0" smtClean="0">
              <a:latin typeface="Arial" charset="0"/>
              <a:ea typeface="ヒラギノ角ゴ Pro W3" charset="0"/>
              <a:cs typeface="ヒラギノ角ゴ Pro W3" charset="0"/>
            </a:endParaRPr>
          </a:p>
        </p:txBody>
      </p:sp>
      <p:sp>
        <p:nvSpPr>
          <p:cNvPr id="15257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E4795C0-0204-5548-85EB-FC5E21AFBC7E}" type="slidenum">
              <a:rPr lang="en-US" sz="1200"/>
              <a:pPr/>
              <a:t>18</a:t>
            </a:fld>
            <a:endParaRPr lang="en-US" sz="1200"/>
          </a:p>
        </p:txBody>
      </p:sp>
    </p:spTree>
    <p:extLst>
      <p:ext uri="{BB962C8B-B14F-4D97-AF65-F5344CB8AC3E}">
        <p14:creationId xmlns:p14="http://schemas.microsoft.com/office/powerpoint/2010/main" val="1329559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a:t>
            </a:r>
            <a:r>
              <a:rPr lang="en-US" baseline="0" dirty="0" smtClean="0"/>
              <a:t> </a:t>
            </a:r>
            <a:r>
              <a:rPr lang="en-US" dirty="0" smtClean="0"/>
              <a:t>4.4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3799184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2</a:t>
            </a:fld>
            <a:endParaRPr lang="en-US" sz="1200"/>
          </a:p>
        </p:txBody>
      </p:sp>
    </p:spTree>
    <p:extLst>
      <p:ext uri="{BB962C8B-B14F-4D97-AF65-F5344CB8AC3E}">
        <p14:creationId xmlns:p14="http://schemas.microsoft.com/office/powerpoint/2010/main" val="2609716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a:t>
            </a:r>
            <a:r>
              <a:rPr lang="en-US" baseline="0" dirty="0" smtClean="0"/>
              <a:t> </a:t>
            </a:r>
            <a:r>
              <a:rPr lang="en-US" dirty="0" smtClean="0"/>
              <a:t>4.4</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20</a:t>
            </a:fld>
            <a:endParaRPr lang="en-US"/>
          </a:p>
        </p:txBody>
      </p:sp>
    </p:spTree>
    <p:extLst>
      <p:ext uri="{BB962C8B-B14F-4D97-AF65-F5344CB8AC3E}">
        <p14:creationId xmlns:p14="http://schemas.microsoft.com/office/powerpoint/2010/main" val="12021673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a:t>
            </a:r>
            <a:r>
              <a:rPr lang="en-US" baseline="0" dirty="0" smtClean="0"/>
              <a:t> with section 4.4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39048631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a:t>
            </a:r>
            <a:r>
              <a:rPr lang="en-US" baseline="0" dirty="0" smtClean="0"/>
              <a:t> with section 4.4 </a:t>
            </a:r>
            <a:endParaRPr lang="en-US" dirty="0" smtClean="0"/>
          </a:p>
          <a:p>
            <a:endParaRPr lang="en-US" dirty="0" smtClean="0"/>
          </a:p>
          <a:p>
            <a:endParaRPr lang="en-US" dirty="0" smtClean="0"/>
          </a:p>
          <a:p>
            <a:r>
              <a:rPr lang="en-US" dirty="0" smtClean="0"/>
              <a:t>Image created</a:t>
            </a:r>
            <a:r>
              <a:rPr lang="en-US" baseline="0" dirty="0" smtClean="0"/>
              <a:t> for HFC in Burundi- it is an IRC handout image. </a:t>
            </a:r>
          </a:p>
          <a:p>
            <a:endParaRPr lang="en-US" baseline="0" dirty="0" smtClean="0"/>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Story 1:</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Timothy is a 15-year-old boy and he has been depressed since moving to the camp 4 months ago. Nothing seems to be going right in his life. Timothy’s mother is working all the time and Timothy does not know what happened to his dad – he has not seen his dad since coming to the camp and he does not know if his dad is still alive. Timothy feels really lonely and does not seem to have a lot of friends. Timothy has decided that he does not want to attend school as he sees no future for himself.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Story 2:</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Ahmed is 15 years old and has been really feeling depressed since moving to the camp 6 months ago. Nothing seems to be going right in his life. His parents are fighting all the time and he is doing poorly in school. Ahmed spends a lot of time alone and does not have many friends. Recently Ahmed met some older boys in the camp and they have been talking about joining armed groups. Ahmed is seriously considering running away with them. Ahmed thinks it might be better to fight and die with dignity than to live </a:t>
            </a:r>
            <a:r>
              <a:rPr lang="en-US" sz="1200" kern="1200" smtClean="0">
                <a:solidFill>
                  <a:schemeClr val="tx1"/>
                </a:solidFill>
                <a:effectLst/>
                <a:latin typeface="Arial" pitchFamily="-110" charset="0"/>
                <a:ea typeface="ヒラギノ角ゴ Pro W3" pitchFamily="-110" charset="-128"/>
                <a:cs typeface="ヒラギノ角ゴ Pro W3" pitchFamily="-110" charset="-128"/>
              </a:rPr>
              <a:t>feeling humiliated.</a:t>
            </a:r>
            <a:r>
              <a:rPr lang="en-GB" sz="1200" kern="1200" dirty="0" smtClean="0">
                <a:solidFill>
                  <a:schemeClr val="tx1"/>
                </a:solidFill>
                <a:effectLst/>
                <a:latin typeface="Arial" pitchFamily="-110" charset="0"/>
                <a:ea typeface="ヒラギノ角ゴ Pro W3" pitchFamily="-110" charset="-128"/>
                <a:cs typeface="ヒラギノ角ゴ Pro W3" pitchFamily="-110" charset="-128"/>
              </a:rPr>
              <a:t> </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GB" sz="1200" kern="1200" dirty="0" smtClean="0">
                <a:solidFill>
                  <a:schemeClr val="tx1"/>
                </a:solidFill>
                <a:effectLst/>
                <a:latin typeface="Arial" pitchFamily="-110" charset="0"/>
                <a:ea typeface="ヒラギノ角ゴ Pro W3" pitchFamily="-110" charset="-128"/>
                <a:cs typeface="ヒラギノ角ゴ Pro W3" pitchFamily="-110" charset="-128"/>
              </a:rPr>
              <a:t> </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2911556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a:ln/>
        </p:spPr>
      </p:sp>
      <p:sp>
        <p:nvSpPr>
          <p:cNvPr id="9011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baseline="0" dirty="0" smtClean="0">
                <a:latin typeface="Arial" charset="0"/>
                <a:ea typeface="ヒラギノ角ゴ Pro W3" charset="0"/>
                <a:cs typeface="ヒラギノ角ゴ Pro W3" charset="0"/>
              </a:rPr>
              <a:t>Goes with section 2.4 of </a:t>
            </a:r>
            <a:r>
              <a:rPr lang="en-US" baseline="0" dirty="0" err="1" smtClean="0">
                <a:latin typeface="Arial" charset="0"/>
                <a:ea typeface="ヒラギノ角ゴ Pro W3" charset="0"/>
                <a:cs typeface="ヒラギノ角ゴ Pro W3" charset="0"/>
              </a:rPr>
              <a:t>ToT</a:t>
            </a:r>
            <a:r>
              <a:rPr lang="en-US" baseline="0" dirty="0" smtClean="0">
                <a:latin typeface="Arial" charset="0"/>
                <a:ea typeface="ヒラギノ角ゴ Pro W3" charset="0"/>
                <a:cs typeface="ヒラギノ角ゴ Pro W3" charset="0"/>
              </a:rPr>
              <a:t> manual. </a:t>
            </a:r>
          </a:p>
          <a:p>
            <a:endParaRPr lang="en-US" baseline="0" dirty="0" smtClean="0">
              <a:latin typeface="Arial" charset="0"/>
              <a:ea typeface="ヒラギノ角ゴ Pro W3" charset="0"/>
              <a:cs typeface="ヒラギノ角ゴ Pro W3" charset="0"/>
            </a:endParaRPr>
          </a:p>
          <a:p>
            <a:r>
              <a:rPr lang="en-US" baseline="0" dirty="0" smtClean="0">
                <a:latin typeface="Arial" charset="0"/>
                <a:ea typeface="ヒラギノ角ゴ Pro W3" charset="0"/>
                <a:cs typeface="ヒラギノ角ゴ Pro W3" charset="0"/>
              </a:rPr>
              <a:t>This is a picture from the IRC files. </a:t>
            </a:r>
          </a:p>
          <a:p>
            <a:endParaRPr lang="en-US" baseline="0" dirty="0" smtClean="0">
              <a:latin typeface="Arial" charset="0"/>
              <a:ea typeface="ヒラギノ角ゴ Pro W3" charset="0"/>
              <a:cs typeface="ヒラギノ角ゴ Pro W3" charset="0"/>
            </a:endParaRPr>
          </a:p>
          <a:p>
            <a:r>
              <a:rPr lang="en-US" baseline="0" dirty="0" smtClean="0">
                <a:latin typeface="Arial" charset="0"/>
                <a:ea typeface="ヒラギノ角ゴ Pro W3" charset="0"/>
                <a:cs typeface="ヒラギノ角ゴ Pro W3" charset="0"/>
              </a:rPr>
              <a:t>I</a:t>
            </a:r>
            <a:r>
              <a:rPr lang="en-US" dirty="0" smtClean="0">
                <a:latin typeface="Arial" charset="0"/>
                <a:ea typeface="ヒラギノ角ゴ Pro W3" charset="0"/>
                <a:cs typeface="ヒラギノ角ゴ Pro W3" charset="0"/>
              </a:rPr>
              <a:t>n </a:t>
            </a:r>
            <a:r>
              <a:rPr lang="en-US" dirty="0">
                <a:latin typeface="Arial" charset="0"/>
                <a:ea typeface="ヒラギノ角ゴ Pro W3" charset="0"/>
                <a:cs typeface="ヒラギノ角ゴ Pro W3" charset="0"/>
              </a:rPr>
              <a:t>the first </a:t>
            </a:r>
            <a:r>
              <a:rPr lang="en-US" dirty="0" smtClean="0">
                <a:latin typeface="Arial" charset="0"/>
                <a:ea typeface="ヒラギノ角ゴ Pro W3" charset="0"/>
                <a:cs typeface="ヒラギノ角ゴ Pro W3" charset="0"/>
              </a:rPr>
              <a:t>scenario, </a:t>
            </a:r>
            <a:r>
              <a:rPr lang="en-US" dirty="0">
                <a:latin typeface="Arial" charset="0"/>
                <a:ea typeface="ヒラギノ角ゴ Pro W3" charset="0"/>
                <a:cs typeface="ヒラギノ角ゴ Pro W3" charset="0"/>
              </a:rPr>
              <a:t>the child will be coloring or playing with the parent and the parent will practice praising and encouraging the child. </a:t>
            </a:r>
          </a:p>
          <a:p>
            <a:endParaRPr lang="en-US" dirty="0">
              <a:latin typeface="Arial" charset="0"/>
              <a:ea typeface="ヒラギノ角ゴ Pro W3" charset="0"/>
              <a:cs typeface="ヒラギノ角ゴ Pro W3" charset="0"/>
            </a:endParaRPr>
          </a:p>
          <a:p>
            <a:r>
              <a:rPr lang="en-US" dirty="0">
                <a:latin typeface="Arial" charset="0"/>
                <a:ea typeface="ヒラギノ角ゴ Pro W3" charset="0"/>
                <a:cs typeface="ヒラギノ角ゴ Pro W3" charset="0"/>
              </a:rPr>
              <a:t>Then the child will start whining about not getting something they want and the parent will practice ignoring, until the child stops and then the parent will praise the child for calming down. This will take about 15 minutes. </a:t>
            </a:r>
          </a:p>
        </p:txBody>
      </p:sp>
      <p:sp>
        <p:nvSpPr>
          <p:cNvPr id="9011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637F755-3DAB-4148-9DBE-D12F8EBEAA1A}" type="slidenum">
              <a:rPr lang="en-US" sz="1200"/>
              <a:pPr/>
              <a:t>24</a:t>
            </a:fld>
            <a:endParaRPr lang="en-US" sz="1200"/>
          </a:p>
        </p:txBody>
      </p:sp>
    </p:spTree>
    <p:extLst>
      <p:ext uri="{BB962C8B-B14F-4D97-AF65-F5344CB8AC3E}">
        <p14:creationId xmlns:p14="http://schemas.microsoft.com/office/powerpoint/2010/main" val="12212290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15116918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Section</a:t>
            </a:r>
            <a:r>
              <a:rPr lang="en-US" baseline="0" smtClean="0"/>
              <a:t> 1.8</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34563248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27</a:t>
            </a:fld>
            <a:endParaRPr lang="en-US"/>
          </a:p>
        </p:txBody>
      </p:sp>
    </p:spTree>
    <p:extLst>
      <p:ext uri="{BB962C8B-B14F-4D97-AF65-F5344CB8AC3E}">
        <p14:creationId xmlns:p14="http://schemas.microsoft.com/office/powerpoint/2010/main" val="1097821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2321875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a:t>
            </a:r>
            <a:r>
              <a:rPr lang="en-US" baseline="0" dirty="0" smtClean="0">
                <a:latin typeface="Arial" charset="0"/>
                <a:ea typeface="ヒラギノ角ゴ Pro W3" charset="0"/>
                <a:cs typeface="ヒラギノ角ゴ Pro W3" charset="0"/>
              </a:rPr>
              <a:t> with section 4.2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553426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p:cNvSpPr>
          <p:nvPr>
            <p:ph type="sldImg"/>
          </p:nvPr>
        </p:nvSpPr>
        <p:spPr>
          <a:ln/>
        </p:spPr>
      </p:sp>
      <p:sp>
        <p:nvSpPr>
          <p:cNvPr id="13107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a:t>
            </a:r>
            <a:r>
              <a:rPr lang="en-US" baseline="0" dirty="0" smtClean="0">
                <a:latin typeface="Arial" charset="0"/>
                <a:ea typeface="ヒラギノ角ゴ Pro W3" charset="0"/>
                <a:cs typeface="ヒラギノ角ゴ Pro W3" charset="0"/>
              </a:rPr>
              <a:t> with section 4.2 </a:t>
            </a:r>
          </a:p>
          <a:p>
            <a:r>
              <a:rPr lang="en-US" dirty="0" smtClean="0">
                <a:latin typeface="Arial" charset="0"/>
                <a:ea typeface="ヒラギノ角ゴ Pro W3" charset="0"/>
                <a:cs typeface="ヒラギノ角ゴ Pro W3" charset="0"/>
              </a:rPr>
              <a:t>Can </a:t>
            </a:r>
            <a:r>
              <a:rPr lang="en-US" dirty="0">
                <a:latin typeface="Arial" charset="0"/>
                <a:ea typeface="ヒラギノ角ゴ Pro W3" charset="0"/>
                <a:cs typeface="ヒラギノ角ゴ Pro W3" charset="0"/>
              </a:rPr>
              <a:t>address foster children here too. </a:t>
            </a:r>
          </a:p>
        </p:txBody>
      </p:sp>
      <p:sp>
        <p:nvSpPr>
          <p:cNvPr id="13107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A613B52-A37B-464D-9BFB-F7E83765AD74}" type="slidenum">
              <a:rPr lang="en-US" sz="1200"/>
              <a:pPr/>
              <a:t>5</a:t>
            </a:fld>
            <a:endParaRPr lang="en-US" sz="1200"/>
          </a:p>
        </p:txBody>
      </p:sp>
    </p:spTree>
    <p:extLst>
      <p:ext uri="{BB962C8B-B14F-4D97-AF65-F5344CB8AC3E}">
        <p14:creationId xmlns:p14="http://schemas.microsoft.com/office/powerpoint/2010/main" val="989317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4.2 </a:t>
            </a:r>
            <a:r>
              <a:rPr lang="en-US" dirty="0" err="1" smtClean="0"/>
              <a:t>ToT</a:t>
            </a:r>
            <a:r>
              <a:rPr lang="en-US" dirty="0" smtClean="0"/>
              <a:t> </a:t>
            </a:r>
          </a:p>
          <a:p>
            <a:endParaRPr lang="en-US" dirty="0" smtClean="0"/>
          </a:p>
          <a:p>
            <a:r>
              <a:rPr lang="en-US" dirty="0" smtClean="0"/>
              <a:t>Image from: https://</a:t>
            </a:r>
            <a:r>
              <a:rPr lang="en-US" dirty="0" err="1" smtClean="0"/>
              <a:t>www.wpclipart.com</a:t>
            </a:r>
            <a:r>
              <a:rPr lang="en-US" dirty="0" smtClean="0"/>
              <a:t>/people/family/</a:t>
            </a:r>
            <a:r>
              <a:rPr lang="en-US" dirty="0" err="1" smtClean="0"/>
              <a:t>family.jpg</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2242833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4.2 of </a:t>
            </a:r>
            <a:r>
              <a:rPr lang="en-US" dirty="0" err="1" smtClean="0"/>
              <a:t>ToT</a:t>
            </a:r>
            <a:r>
              <a:rPr lang="en-US" dirty="0" smtClean="0"/>
              <a:t> manual.</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7</a:t>
            </a:fld>
            <a:endParaRPr lang="en-US"/>
          </a:p>
        </p:txBody>
      </p:sp>
    </p:spTree>
    <p:extLst>
      <p:ext uri="{BB962C8B-B14F-4D97-AF65-F5344CB8AC3E}">
        <p14:creationId xmlns:p14="http://schemas.microsoft.com/office/powerpoint/2010/main" val="2877468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4.2 of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1369616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1126255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7843"/>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7843"/>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7285" y="838200"/>
            <a:ext cx="8305800" cy="3581400"/>
          </a:xfrm>
        </p:spPr>
        <p:txBody>
          <a:bodyPr/>
          <a:lstStyle/>
          <a:p>
            <a:pPr algn="ctr">
              <a:defRPr/>
            </a:pPr>
            <a:r>
              <a:rPr lang="en-US" sz="3200" dirty="0">
                <a:latin typeface="Arial" charset="0"/>
                <a:ea typeface="MS PGothic" charset="0"/>
              </a:rPr>
              <a:t/>
            </a:r>
            <a:br>
              <a:rPr lang="en-US" sz="3200" dirty="0">
                <a:latin typeface="Arial" charset="0"/>
                <a:ea typeface="MS PGothic" charset="0"/>
              </a:rPr>
            </a:br>
            <a:r>
              <a:rPr lang="fr-FR" sz="4000" dirty="0"/>
              <a:t>Intervention de compétences </a:t>
            </a:r>
            <a:r>
              <a:rPr lang="fr-FR" sz="4000" dirty="0" smtClean="0"/>
              <a:t>parentales</a:t>
            </a:r>
            <a:r>
              <a:rPr lang="en-US" dirty="0" smtClean="0">
                <a:latin typeface="Arial" charset="0"/>
                <a:ea typeface="MS PGothic" charset="0"/>
              </a:rPr>
              <a:t/>
            </a:r>
            <a:br>
              <a:rPr lang="en-US" dirty="0" smtClean="0">
                <a:latin typeface="Arial" charset="0"/>
                <a:ea typeface="MS PGothic" charset="0"/>
              </a:rPr>
            </a:br>
            <a:r>
              <a:rPr lang="en-US" dirty="0" smtClean="0">
                <a:latin typeface="Arial" charset="0"/>
                <a:ea typeface="MS PGothic" charset="0"/>
              </a:rPr>
              <a:t>- </a:t>
            </a:r>
            <a:r>
              <a:rPr lang="fr-FR" sz="2800" dirty="0"/>
              <a:t>DES ESPACES DE BIEN-ÊTRE ET D'APPRENTISSAGE</a:t>
            </a: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Jour 4 </a:t>
            </a:r>
            <a:r>
              <a:rPr lang="en-US" sz="3200" dirty="0" smtClean="0">
                <a:latin typeface="Arial" charset="0"/>
                <a:ea typeface="MS PGothic" charset="0"/>
              </a:rPr>
              <a:t/>
            </a:r>
            <a:br>
              <a:rPr lang="en-US" sz="3200" dirty="0" smtClean="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1026"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19400" y="5410199"/>
            <a:ext cx="5991225" cy="1107996"/>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fr-FR" sz="1300" dirty="0"/>
              <a:t>Les opinions et les conclusions émises dans la boîte à outils des Espaces       de Bien-être et d'Apprentissage sont celles des auteurs, et ne reflètent pas nécessairement les opinions de l’agence américaine pour le développement international ni celles du gouvernement des  États-Unis.</a:t>
            </a:r>
            <a:endParaRPr lang="en-US" sz="1300"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14194448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8610600" cy="1143000"/>
          </a:xfrm>
        </p:spPr>
        <p:txBody>
          <a:bodyPr/>
          <a:lstStyle/>
          <a:p>
            <a:r>
              <a:rPr lang="fr-FR" b="1" dirty="0" smtClean="0"/>
              <a:t>D'établir </a:t>
            </a:r>
            <a:r>
              <a:rPr lang="fr-FR" b="1" dirty="0"/>
              <a:t>des conséquences </a:t>
            </a:r>
            <a:r>
              <a:rPr lang="fr-FR" b="1" dirty="0" smtClean="0"/>
              <a:t>efficaces pour les enfants..</a:t>
            </a:r>
            <a:endParaRPr lang="en-US" b="1" u="sng" dirty="0"/>
          </a:p>
        </p:txBody>
      </p:sp>
      <p:sp>
        <p:nvSpPr>
          <p:cNvPr id="3" name="TextBox 2"/>
          <p:cNvSpPr txBox="1"/>
          <p:nvPr/>
        </p:nvSpPr>
        <p:spPr>
          <a:xfrm>
            <a:off x="152400" y="1727200"/>
            <a:ext cx="8610600" cy="4832092"/>
          </a:xfrm>
          <a:prstGeom prst="rect">
            <a:avLst/>
          </a:prstGeom>
          <a:noFill/>
        </p:spPr>
        <p:txBody>
          <a:bodyPr wrap="square" rtlCol="0">
            <a:spAutoFit/>
          </a:bodyPr>
          <a:lstStyle/>
          <a:p>
            <a:r>
              <a:rPr lang="en-US" sz="2800" dirty="0" err="1"/>
              <a:t>Ces</a:t>
            </a:r>
            <a:r>
              <a:rPr lang="en-US" sz="2800" dirty="0"/>
              <a:t>  </a:t>
            </a:r>
            <a:r>
              <a:rPr lang="en-US" sz="2800" dirty="0" err="1"/>
              <a:t>conséquences</a:t>
            </a:r>
            <a:r>
              <a:rPr lang="en-US" sz="2800" dirty="0"/>
              <a:t> </a:t>
            </a:r>
            <a:r>
              <a:rPr lang="en-US" sz="2800" dirty="0" smtClean="0"/>
              <a:t>:</a:t>
            </a:r>
            <a:endParaRPr lang="en-GB" sz="2800" dirty="0"/>
          </a:p>
          <a:p>
            <a:pPr marL="457200" lvl="0" indent="-457200">
              <a:buFont typeface="Arial" panose="020B0604020202020204" pitchFamily="34" charset="0"/>
              <a:buChar char="•"/>
            </a:pPr>
            <a:r>
              <a:rPr lang="fr-FR" sz="2800" dirty="0"/>
              <a:t>Ne sont pas violente et sont  </a:t>
            </a:r>
            <a:r>
              <a:rPr lang="fr-FR" sz="2800" dirty="0" smtClean="0"/>
              <a:t>justes</a:t>
            </a:r>
          </a:p>
          <a:p>
            <a:pPr lvl="0"/>
            <a:endParaRPr lang="en-GB" sz="2800" dirty="0"/>
          </a:p>
          <a:p>
            <a:pPr marL="457200" lvl="0" indent="-457200">
              <a:buFont typeface="Arial" panose="020B0604020202020204" pitchFamily="34" charset="0"/>
              <a:buChar char="•"/>
            </a:pPr>
            <a:r>
              <a:rPr lang="en-US" sz="2800" dirty="0" err="1" smtClean="0"/>
              <a:t>Sont</a:t>
            </a:r>
            <a:r>
              <a:rPr lang="en-US" sz="2800" dirty="0" smtClean="0"/>
              <a:t> </a:t>
            </a:r>
            <a:r>
              <a:rPr lang="en-US" sz="2800" dirty="0" err="1"/>
              <a:t>proportionnelles</a:t>
            </a:r>
            <a:r>
              <a:rPr lang="en-US" sz="2800" dirty="0"/>
              <a:t> au </a:t>
            </a:r>
            <a:r>
              <a:rPr lang="en-US" sz="2800" dirty="0" err="1"/>
              <a:t>mauvais</a:t>
            </a:r>
            <a:r>
              <a:rPr lang="en-US" sz="2800" dirty="0"/>
              <a:t> </a:t>
            </a:r>
            <a:r>
              <a:rPr lang="en-US" sz="2800" dirty="0" err="1" smtClean="0"/>
              <a:t>comportement</a:t>
            </a:r>
            <a:endParaRPr lang="en-GB" sz="2800" dirty="0"/>
          </a:p>
          <a:p>
            <a:pPr marL="457200" lvl="0" indent="-457200">
              <a:buFont typeface="Arial" panose="020B0604020202020204" pitchFamily="34" charset="0"/>
              <a:buChar char="•"/>
            </a:pPr>
            <a:endParaRPr lang="fr-FR" sz="2800" dirty="0" smtClean="0"/>
          </a:p>
          <a:p>
            <a:pPr marL="457200" lvl="0" indent="-457200">
              <a:buFont typeface="Arial" panose="020B0604020202020204" pitchFamily="34" charset="0"/>
              <a:buChar char="•"/>
            </a:pPr>
            <a:r>
              <a:rPr lang="fr-FR" sz="2800" dirty="0" smtClean="0"/>
              <a:t>Ont </a:t>
            </a:r>
            <a:r>
              <a:rPr lang="fr-FR" sz="2800" dirty="0"/>
              <a:t>un début et une </a:t>
            </a:r>
            <a:r>
              <a:rPr lang="fr-FR" sz="2800" dirty="0" smtClean="0"/>
              <a:t>fin</a:t>
            </a:r>
          </a:p>
          <a:p>
            <a:pPr marL="457200" lvl="0" indent="-457200">
              <a:buFont typeface="Arial" panose="020B0604020202020204" pitchFamily="34" charset="0"/>
              <a:buChar char="•"/>
            </a:pPr>
            <a:endParaRPr lang="en-GB" sz="2800" dirty="0"/>
          </a:p>
          <a:p>
            <a:pPr marL="457200" lvl="0" indent="-457200">
              <a:buFont typeface="Arial" panose="020B0604020202020204" pitchFamily="34" charset="0"/>
              <a:buChar char="•"/>
            </a:pPr>
            <a:r>
              <a:rPr lang="fr-FR" sz="2800" dirty="0" smtClean="0"/>
              <a:t>Sont </a:t>
            </a:r>
            <a:r>
              <a:rPr lang="fr-FR" sz="2800" dirty="0"/>
              <a:t>limitées dans le temps (quelques jours ou une   semaine)</a:t>
            </a:r>
            <a:endParaRPr lang="en-GB" sz="2800" dirty="0"/>
          </a:p>
          <a:p>
            <a:pPr marL="342900" lvl="0" indent="-342900">
              <a:buFont typeface="Arial" charset="0"/>
              <a:buChar char="•"/>
            </a:pPr>
            <a:endParaRPr lang="en-US" sz="2800" dirty="0"/>
          </a:p>
          <a:p>
            <a:endParaRPr lang="en-US" sz="2800" dirty="0"/>
          </a:p>
        </p:txBody>
      </p:sp>
    </p:spTree>
    <p:extLst>
      <p:ext uri="{BB962C8B-B14F-4D97-AF65-F5344CB8AC3E}">
        <p14:creationId xmlns:p14="http://schemas.microsoft.com/office/powerpoint/2010/main" val="15746947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228600"/>
            <a:ext cx="8305800" cy="838200"/>
          </a:xfrm>
        </p:spPr>
        <p:txBody>
          <a:bodyPr/>
          <a:lstStyle/>
          <a:p>
            <a:r>
              <a:rPr lang="fr-FR" b="1" dirty="0"/>
              <a:t>L</a:t>
            </a:r>
            <a:r>
              <a:rPr lang="fr-FR" b="1" dirty="0" smtClean="0"/>
              <a:t>es </a:t>
            </a:r>
            <a:r>
              <a:rPr lang="fr-FR" b="1" dirty="0"/>
              <a:t>réunions de </a:t>
            </a:r>
            <a:r>
              <a:rPr lang="fr-FR" b="1" dirty="0" smtClean="0"/>
              <a:t>famille</a:t>
            </a:r>
            <a:endParaRPr lang="en-US" b="1" u="sng" dirty="0"/>
          </a:p>
        </p:txBody>
      </p:sp>
      <p:sp>
        <p:nvSpPr>
          <p:cNvPr id="3" name="Content Placeholder 2"/>
          <p:cNvSpPr>
            <a:spLocks noGrp="1"/>
          </p:cNvSpPr>
          <p:nvPr>
            <p:ph idx="1"/>
          </p:nvPr>
        </p:nvSpPr>
        <p:spPr>
          <a:xfrm>
            <a:off x="228600" y="914400"/>
            <a:ext cx="8686800" cy="5867400"/>
          </a:xfrm>
        </p:spPr>
        <p:txBody>
          <a:bodyPr/>
          <a:lstStyle/>
          <a:p>
            <a:pPr>
              <a:buFont typeface="Arial" panose="020B0604020202020204" pitchFamily="34" charset="0"/>
              <a:buChar char="•"/>
            </a:pPr>
            <a:r>
              <a:rPr lang="fr-FR" sz="2400" dirty="0"/>
              <a:t>Les réunions de famille régulières sont un moyen efficace pour garder des lignes de communication ouvertes entre les parents et   </a:t>
            </a:r>
            <a:r>
              <a:rPr lang="fr-FR" sz="2400" dirty="0" smtClean="0"/>
              <a:t>leurs </a:t>
            </a:r>
            <a:r>
              <a:rPr lang="en-US" sz="2400" dirty="0" err="1" smtClean="0"/>
              <a:t>enfants</a:t>
            </a:r>
            <a:r>
              <a:rPr lang="en-US" sz="2400" dirty="0"/>
              <a:t>, </a:t>
            </a:r>
            <a:r>
              <a:rPr lang="en-US" sz="2400" dirty="0" err="1"/>
              <a:t>notamment</a:t>
            </a:r>
            <a:r>
              <a:rPr lang="en-US" sz="2400" dirty="0"/>
              <a:t> les </a:t>
            </a:r>
            <a:r>
              <a:rPr lang="en-US" sz="2400" dirty="0" smtClean="0"/>
              <a:t>adolescents.</a:t>
            </a:r>
            <a:endParaRPr lang="en-GB" sz="2400" dirty="0"/>
          </a:p>
          <a:p>
            <a:pPr>
              <a:buFont typeface="Arial" panose="020B0604020202020204" pitchFamily="34" charset="0"/>
              <a:buChar char="•"/>
            </a:pPr>
            <a:r>
              <a:rPr lang="fr-FR" sz="2400" dirty="0" smtClean="0"/>
              <a:t>Au </a:t>
            </a:r>
            <a:r>
              <a:rPr lang="fr-FR" sz="2400" dirty="0"/>
              <a:t>cours des réunions de famille, les parents peuvent s'informer des résultats scolaires de leurs enfants, attribuer à chacun des    </a:t>
            </a:r>
            <a:r>
              <a:rPr lang="fr-FR" sz="2400" dirty="0" smtClean="0"/>
              <a:t>tâches ménagères </a:t>
            </a:r>
            <a:r>
              <a:rPr lang="fr-FR" sz="2400" dirty="0"/>
              <a:t>et s'amuser  avec leurs  </a:t>
            </a:r>
            <a:r>
              <a:rPr lang="fr-FR" sz="2400" dirty="0" smtClean="0"/>
              <a:t>enfants.</a:t>
            </a:r>
            <a:endParaRPr lang="en-GB" sz="2400" dirty="0"/>
          </a:p>
          <a:p>
            <a:pPr>
              <a:buFont typeface="Arial" panose="020B0604020202020204" pitchFamily="34" charset="0"/>
              <a:buChar char="•"/>
            </a:pPr>
            <a:r>
              <a:rPr lang="fr-FR" sz="2400" dirty="0" smtClean="0"/>
              <a:t>Les </a:t>
            </a:r>
            <a:r>
              <a:rPr lang="fr-FR" sz="2400" dirty="0"/>
              <a:t>réunions de famille rassemblent tous les membres de la   </a:t>
            </a:r>
            <a:r>
              <a:rPr lang="fr-FR" sz="2400" dirty="0" smtClean="0"/>
              <a:t>famille.</a:t>
            </a:r>
            <a:endParaRPr lang="en-GB" sz="2400" dirty="0"/>
          </a:p>
          <a:p>
            <a:pPr>
              <a:buFont typeface="Arial" panose="020B0604020202020204" pitchFamily="34" charset="0"/>
              <a:buChar char="•"/>
            </a:pPr>
            <a:r>
              <a:rPr lang="fr-FR" sz="2400" dirty="0" smtClean="0"/>
              <a:t>L'idée </a:t>
            </a:r>
            <a:r>
              <a:rPr lang="fr-FR" sz="2400" dirty="0"/>
              <a:t>de base des réunions de famille est d'offrir aux enfants plus âgés </a:t>
            </a:r>
            <a:r>
              <a:rPr lang="fr-FR" sz="2400" dirty="0" smtClean="0"/>
              <a:t>et aux </a:t>
            </a:r>
            <a:r>
              <a:rPr lang="fr-FR" sz="2400" dirty="0"/>
              <a:t>adolescents un espace pour faire part de l'évolution de leurs besoins </a:t>
            </a:r>
            <a:r>
              <a:rPr lang="fr-FR" sz="2400" dirty="0" smtClean="0"/>
              <a:t>en </a:t>
            </a:r>
            <a:r>
              <a:rPr lang="en-US" sz="2400" dirty="0" err="1" smtClean="0"/>
              <a:t>développement</a:t>
            </a:r>
            <a:r>
              <a:rPr lang="en-US" sz="2400" dirty="0"/>
              <a:t>, </a:t>
            </a:r>
            <a:r>
              <a:rPr lang="en-US" sz="2400" dirty="0" err="1"/>
              <a:t>discuter</a:t>
            </a:r>
            <a:r>
              <a:rPr lang="en-US" sz="2400" dirty="0"/>
              <a:t> des </a:t>
            </a:r>
            <a:r>
              <a:rPr lang="en-US" sz="2400" dirty="0" err="1"/>
              <a:t>responsabilités</a:t>
            </a:r>
            <a:r>
              <a:rPr lang="en-US" sz="2400" dirty="0"/>
              <a:t> au sein du foyer </a:t>
            </a:r>
            <a:r>
              <a:rPr lang="en-US" sz="2400" dirty="0" err="1"/>
              <a:t>tandis</a:t>
            </a:r>
            <a:r>
              <a:rPr lang="en-US" sz="2400" dirty="0"/>
              <a:t> </a:t>
            </a:r>
            <a:r>
              <a:rPr lang="en-US" sz="2400" dirty="0" err="1"/>
              <a:t>qu'ils</a:t>
            </a:r>
            <a:r>
              <a:rPr lang="en-US" sz="2400" dirty="0"/>
              <a:t> </a:t>
            </a:r>
            <a:r>
              <a:rPr lang="en-US" sz="2400" dirty="0" err="1"/>
              <a:t>grandissent</a:t>
            </a:r>
            <a:r>
              <a:rPr lang="en-US" sz="2400" dirty="0"/>
              <a:t>, et </a:t>
            </a:r>
            <a:r>
              <a:rPr lang="en-US" sz="2400" dirty="0" err="1"/>
              <a:t>trouver</a:t>
            </a:r>
            <a:r>
              <a:rPr lang="en-US" sz="2400" dirty="0"/>
              <a:t> des solutions </a:t>
            </a:r>
            <a:r>
              <a:rPr lang="en-US" sz="2400" dirty="0" err="1"/>
              <a:t>afin</a:t>
            </a:r>
            <a:r>
              <a:rPr lang="en-US" sz="2400" dirty="0"/>
              <a:t> </a:t>
            </a:r>
            <a:r>
              <a:rPr lang="en-US" sz="2400" dirty="0" err="1"/>
              <a:t>d'améliorer</a:t>
            </a:r>
            <a:r>
              <a:rPr lang="en-US" sz="2400" dirty="0"/>
              <a:t> la vie de la </a:t>
            </a:r>
            <a:r>
              <a:rPr lang="en-US" sz="2400" dirty="0" err="1"/>
              <a:t>famille</a:t>
            </a:r>
            <a:r>
              <a:rPr lang="en-US" sz="2400" dirty="0" smtClean="0"/>
              <a:t>.</a:t>
            </a:r>
            <a:endParaRPr lang="en-US" sz="2400" dirty="0"/>
          </a:p>
        </p:txBody>
      </p:sp>
    </p:spTree>
    <p:extLst>
      <p:ext uri="{BB962C8B-B14F-4D97-AF65-F5344CB8AC3E}">
        <p14:creationId xmlns:p14="http://schemas.microsoft.com/office/powerpoint/2010/main" val="7335830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14153" y="152400"/>
            <a:ext cx="8305800" cy="685800"/>
          </a:xfrm>
        </p:spPr>
        <p:txBody>
          <a:bodyPr/>
          <a:lstStyle/>
          <a:p>
            <a:r>
              <a:rPr lang="fr-FR" sz="3200" b="1" dirty="0"/>
              <a:t>L</a:t>
            </a:r>
            <a:r>
              <a:rPr lang="fr-FR" sz="3200" b="1" dirty="0" smtClean="0"/>
              <a:t>es </a:t>
            </a:r>
            <a:r>
              <a:rPr lang="fr-FR" sz="3200" b="1" dirty="0"/>
              <a:t>réunions de famille sont plus </a:t>
            </a:r>
            <a:r>
              <a:rPr lang="fr-FR" sz="3200" b="1" dirty="0" smtClean="0"/>
              <a:t>efficaces</a:t>
            </a:r>
            <a:endParaRPr lang="en-GB" sz="3200" b="1" u="sng" dirty="0"/>
          </a:p>
        </p:txBody>
      </p:sp>
      <p:sp>
        <p:nvSpPr>
          <p:cNvPr id="3" name="Espace réservé du contenu 2"/>
          <p:cNvSpPr>
            <a:spLocks noGrp="1"/>
          </p:cNvSpPr>
          <p:nvPr>
            <p:ph sz="half" idx="1"/>
          </p:nvPr>
        </p:nvSpPr>
        <p:spPr>
          <a:xfrm>
            <a:off x="408057" y="990600"/>
            <a:ext cx="8311896" cy="5715000"/>
          </a:xfrm>
        </p:spPr>
        <p:txBody>
          <a:bodyPr/>
          <a:lstStyle/>
          <a:p>
            <a:pPr marL="457200" indent="-457200">
              <a:buFont typeface="Arial" panose="020B0604020202020204" pitchFamily="34" charset="0"/>
              <a:buChar char="•"/>
            </a:pPr>
            <a:r>
              <a:rPr lang="fr-FR" sz="2400" dirty="0"/>
              <a:t>Elles sont régulières et ne sont pas uniquement organisées pour gérer une crise </a:t>
            </a:r>
            <a:r>
              <a:rPr lang="fr-FR" sz="2400" dirty="0" smtClean="0"/>
              <a:t>familiale.</a:t>
            </a:r>
            <a:endParaRPr lang="en-GB" sz="2400" dirty="0"/>
          </a:p>
          <a:p>
            <a:pPr marL="457200" indent="-457200">
              <a:buFont typeface="Arial" panose="020B0604020202020204" pitchFamily="34" charset="0"/>
              <a:buChar char="•"/>
            </a:pPr>
            <a:r>
              <a:rPr lang="fr-FR" sz="2400" dirty="0" smtClean="0"/>
              <a:t>Vous </a:t>
            </a:r>
            <a:r>
              <a:rPr lang="fr-FR" sz="2400" dirty="0"/>
              <a:t>gardez une discussion ouverte jusqu'à ce qu'un consensus familial soit trouvé, même si cela doit se faire par le biais de plusieurs  </a:t>
            </a:r>
            <a:r>
              <a:rPr lang="fr-FR" sz="2400" dirty="0" smtClean="0"/>
              <a:t>réunions.</a:t>
            </a:r>
            <a:endParaRPr lang="en-GB" sz="2400" dirty="0"/>
          </a:p>
          <a:p>
            <a:pPr marL="457200" indent="-457200">
              <a:buFont typeface="Arial" panose="020B0604020202020204" pitchFamily="34" charset="0"/>
              <a:buChar char="•"/>
            </a:pPr>
            <a:r>
              <a:rPr lang="fr-FR" sz="2400" dirty="0" smtClean="0"/>
              <a:t>Toutes </a:t>
            </a:r>
            <a:r>
              <a:rPr lang="fr-FR" sz="2400" dirty="0"/>
              <a:t>les </a:t>
            </a:r>
            <a:r>
              <a:rPr lang="fr-FR" sz="2400" dirty="0" smtClean="0"/>
              <a:t>problématiques/les </a:t>
            </a:r>
            <a:r>
              <a:rPr lang="fr-FR" sz="2400" dirty="0"/>
              <a:t>questions sont les bienvenues, aussi habituelles ou inhabituelles </a:t>
            </a:r>
            <a:r>
              <a:rPr lang="fr-FR" sz="2400" dirty="0" smtClean="0"/>
              <a:t>soient-elles.</a:t>
            </a:r>
            <a:endParaRPr lang="en-GB" sz="2400" dirty="0"/>
          </a:p>
          <a:p>
            <a:pPr marL="457200" indent="-457200">
              <a:buFont typeface="Arial" panose="020B0604020202020204" pitchFamily="34" charset="0"/>
              <a:buChar char="•"/>
            </a:pPr>
            <a:r>
              <a:rPr lang="fr-FR" sz="2400" dirty="0" smtClean="0"/>
              <a:t>Ces </a:t>
            </a:r>
            <a:r>
              <a:rPr lang="fr-FR" sz="2400" dirty="0"/>
              <a:t>réunions ne sont pas trop </a:t>
            </a:r>
            <a:r>
              <a:rPr lang="fr-FR" sz="2400" dirty="0" smtClean="0"/>
              <a:t>longues: </a:t>
            </a:r>
            <a:r>
              <a:rPr lang="fr-FR" sz="2400" dirty="0"/>
              <a:t>30 minutes est une bonne moyenne, une heure c’est trop long.</a:t>
            </a:r>
            <a:endParaRPr lang="en-GB" sz="2400" dirty="0"/>
          </a:p>
          <a:p>
            <a:pPr marL="457200" indent="-457200">
              <a:buFont typeface="Arial" panose="020B0604020202020204" pitchFamily="34" charset="0"/>
              <a:buChar char="•"/>
            </a:pPr>
            <a:r>
              <a:rPr lang="fr-FR" sz="2400" dirty="0"/>
              <a:t>Les enfants plus âgés peuvent véritablement parler et être écoutés. Il est important qu'ils aient la possibilité de parler et d'exprimer leurs pensées et leurs  idées.</a:t>
            </a:r>
            <a:endParaRPr lang="en-GB" sz="2400" dirty="0"/>
          </a:p>
        </p:txBody>
      </p:sp>
    </p:spTree>
    <p:extLst>
      <p:ext uri="{BB962C8B-B14F-4D97-AF65-F5344CB8AC3E}">
        <p14:creationId xmlns:p14="http://schemas.microsoft.com/office/powerpoint/2010/main" val="20741436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381000" y="381000"/>
            <a:ext cx="8305800" cy="762000"/>
          </a:xfrm>
        </p:spPr>
        <p:txBody>
          <a:bodyPr/>
          <a:lstStyle/>
          <a:p>
            <a:r>
              <a:rPr lang="fr-FR" b="1" dirty="0"/>
              <a:t>L</a:t>
            </a:r>
            <a:r>
              <a:rPr lang="fr-FR" b="1" dirty="0" smtClean="0"/>
              <a:t>es </a:t>
            </a:r>
            <a:r>
              <a:rPr lang="fr-FR" b="1" dirty="0"/>
              <a:t>réunions de famille en 4 étapes</a:t>
            </a:r>
            <a:r>
              <a:rPr lang="fr-FR" dirty="0"/>
              <a:t> </a:t>
            </a:r>
            <a:endParaRPr lang="en-GB" b="1" u="sng" dirty="0"/>
          </a:p>
        </p:txBody>
      </p:sp>
      <p:sp>
        <p:nvSpPr>
          <p:cNvPr id="3" name="Espace réservé du contenu 2"/>
          <p:cNvSpPr>
            <a:spLocks noGrp="1"/>
          </p:cNvSpPr>
          <p:nvPr>
            <p:ph sz="half" idx="1"/>
          </p:nvPr>
        </p:nvSpPr>
        <p:spPr>
          <a:xfrm>
            <a:off x="381000" y="1143000"/>
            <a:ext cx="7848600" cy="5257800"/>
          </a:xfrm>
        </p:spPr>
        <p:txBody>
          <a:bodyPr/>
          <a:lstStyle/>
          <a:p>
            <a:r>
              <a:rPr lang="fr-FR" sz="2400" dirty="0"/>
              <a:t>Étape </a:t>
            </a:r>
            <a:r>
              <a:rPr lang="fr-FR" sz="2400" dirty="0" smtClean="0"/>
              <a:t>1: </a:t>
            </a:r>
            <a:r>
              <a:rPr lang="fr-FR" sz="2400" dirty="0"/>
              <a:t>Les réunions de famille devraient toujours commencer par   une série de commentaires positifs sur la vie de </a:t>
            </a:r>
            <a:r>
              <a:rPr lang="fr-FR" sz="2400" dirty="0" smtClean="0"/>
              <a:t>famille.</a:t>
            </a:r>
            <a:endParaRPr lang="en-GB" sz="2400" dirty="0"/>
          </a:p>
          <a:p>
            <a:endParaRPr lang="en-GB" sz="2400" dirty="0" smtClean="0"/>
          </a:p>
          <a:p>
            <a:r>
              <a:rPr lang="fr-FR" sz="2400" dirty="0"/>
              <a:t>Étape </a:t>
            </a:r>
            <a:r>
              <a:rPr lang="fr-FR" sz="2400" dirty="0" smtClean="0"/>
              <a:t>2: </a:t>
            </a:r>
            <a:r>
              <a:rPr lang="fr-FR" sz="2400" dirty="0"/>
              <a:t>La famille applique les solutions adoptées pendant la réunion</a:t>
            </a:r>
            <a:r>
              <a:rPr lang="fr-FR" sz="2400" dirty="0" smtClean="0"/>
              <a:t>.</a:t>
            </a:r>
          </a:p>
          <a:p>
            <a:endParaRPr lang="en-GB" sz="2400" dirty="0"/>
          </a:p>
          <a:p>
            <a:r>
              <a:rPr lang="fr-FR" sz="2400" dirty="0"/>
              <a:t>Étape </a:t>
            </a:r>
            <a:r>
              <a:rPr lang="fr-FR" sz="2400" dirty="0" smtClean="0"/>
              <a:t>3: </a:t>
            </a:r>
            <a:r>
              <a:rPr lang="fr-FR" sz="2400" dirty="0"/>
              <a:t>Tous les points à l'ordre du jour sont identifiés. </a:t>
            </a:r>
            <a:endParaRPr lang="en-GB" sz="2400" dirty="0" smtClean="0"/>
          </a:p>
          <a:p>
            <a:endParaRPr lang="en-GB" sz="2400" dirty="0"/>
          </a:p>
          <a:p>
            <a:r>
              <a:rPr lang="fr-FR" sz="2400" dirty="0"/>
              <a:t>Étape </a:t>
            </a:r>
            <a:r>
              <a:rPr lang="fr-FR" sz="2400" dirty="0" smtClean="0"/>
              <a:t>4: </a:t>
            </a:r>
            <a:r>
              <a:rPr lang="fr-FR" sz="2400" dirty="0"/>
              <a:t>Appréciez les moments en famille</a:t>
            </a:r>
            <a:endParaRPr lang="en-GB" sz="2400" dirty="0"/>
          </a:p>
        </p:txBody>
      </p:sp>
    </p:spTree>
    <p:extLst>
      <p:ext uri="{BB962C8B-B14F-4D97-AF65-F5344CB8AC3E}">
        <p14:creationId xmlns:p14="http://schemas.microsoft.com/office/powerpoint/2010/main" val="15809684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305800" cy="1219200"/>
          </a:xfrm>
        </p:spPr>
        <p:txBody>
          <a:bodyPr/>
          <a:lstStyle/>
          <a:p>
            <a:r>
              <a:rPr lang="en-US" b="1" u="sng" dirty="0" err="1" smtClean="0"/>
              <a:t>Energisant</a:t>
            </a:r>
            <a:r>
              <a:rPr lang="en-US" b="1" u="sng" dirty="0" smtClean="0"/>
              <a:t>: </a:t>
            </a:r>
            <a:r>
              <a:rPr lang="fr-FR" b="1" u="sng" dirty="0"/>
              <a:t> Le soleil brille sur</a:t>
            </a:r>
            <a:r>
              <a:rPr lang="en-US" b="1" u="sng" dirty="0" smtClean="0"/>
              <a:t>… </a:t>
            </a:r>
            <a:endParaRPr lang="en-US" b="1" u="sng" dirty="0"/>
          </a:p>
        </p:txBody>
      </p:sp>
      <p:pic>
        <p:nvPicPr>
          <p:cNvPr id="3074" name="Picture 2" descr="https://upload.wikimedia.org/wikipedia/commons/thumb/a/a8/PEO-sun_with_face.svg/2000px-PEO-sun_with_face.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300" y="1676400"/>
            <a:ext cx="5181600"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00955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8481" name="Title 1"/>
          <p:cNvSpPr>
            <a:spLocks noGrp="1"/>
          </p:cNvSpPr>
          <p:nvPr>
            <p:ph type="title"/>
          </p:nvPr>
        </p:nvSpPr>
        <p:spPr>
          <a:xfrm>
            <a:off x="228600" y="457200"/>
            <a:ext cx="8763000" cy="838200"/>
          </a:xfrm>
        </p:spPr>
        <p:txBody>
          <a:bodyPr/>
          <a:lstStyle/>
          <a:p>
            <a:r>
              <a:rPr lang="fr-FR" sz="3200" b="1" dirty="0"/>
              <a:t>Discipline non violente</a:t>
            </a:r>
            <a:r>
              <a:rPr lang="en-US" sz="3200" b="1" u="sng" dirty="0" smtClean="0">
                <a:latin typeface="Arial" charset="0"/>
                <a:ea typeface="MS PGothic" charset="0"/>
              </a:rPr>
              <a:t> </a:t>
            </a:r>
            <a:endParaRPr lang="en-US" sz="3200" b="1" u="sng" dirty="0">
              <a:latin typeface="Arial" charset="0"/>
              <a:ea typeface="MS PGothic" charset="0"/>
            </a:endParaRPr>
          </a:p>
        </p:txBody>
      </p:sp>
      <p:sp>
        <p:nvSpPr>
          <p:cNvPr id="3" name="Content Placeholder 2"/>
          <p:cNvSpPr>
            <a:spLocks noGrp="1"/>
          </p:cNvSpPr>
          <p:nvPr>
            <p:ph idx="1"/>
          </p:nvPr>
        </p:nvSpPr>
        <p:spPr>
          <a:xfrm>
            <a:off x="457200" y="1905000"/>
            <a:ext cx="8305800" cy="3657600"/>
          </a:xfrm>
        </p:spPr>
        <p:txBody>
          <a:bodyPr>
            <a:normAutofit/>
          </a:bodyPr>
          <a:lstStyle/>
          <a:p>
            <a:pPr marL="457200" indent="-457200">
              <a:buFont typeface="Arial" panose="020B0604020202020204" pitchFamily="34" charset="0"/>
              <a:buChar char="•"/>
            </a:pPr>
            <a:r>
              <a:rPr lang="fr-FR" dirty="0"/>
              <a:t>Des sanctions physiques sévères enseignent aux enfants l'utilisation de la violence et les </a:t>
            </a:r>
            <a:r>
              <a:rPr lang="fr-FR" dirty="0" smtClean="0"/>
              <a:t>effraient.</a:t>
            </a:r>
            <a:endParaRPr lang="en-GB" dirty="0"/>
          </a:p>
          <a:p>
            <a:pPr marL="457200" indent="-457200">
              <a:buFont typeface="Arial" panose="020B0604020202020204" pitchFamily="34" charset="0"/>
              <a:buChar char="•"/>
            </a:pPr>
            <a:endParaRPr lang="en-GB" dirty="0"/>
          </a:p>
          <a:p>
            <a:pPr marL="457200" indent="-457200">
              <a:buFont typeface="Arial" panose="020B0604020202020204" pitchFamily="34" charset="0"/>
              <a:buChar char="•"/>
            </a:pPr>
            <a:r>
              <a:rPr lang="fr-FR" dirty="0" smtClean="0"/>
              <a:t>Des </a:t>
            </a:r>
            <a:r>
              <a:rPr lang="fr-FR" dirty="0"/>
              <a:t>sanctions dignes respectent les enfants et leur apprennent des leçons de vie</a:t>
            </a:r>
            <a:r>
              <a:rPr lang="fr-FR" dirty="0" smtClean="0"/>
              <a:t>.</a:t>
            </a:r>
            <a:endParaRPr lang="en-US" dirty="0"/>
          </a:p>
        </p:txBody>
      </p:sp>
    </p:spTree>
    <p:extLst>
      <p:ext uri="{BB962C8B-B14F-4D97-AF65-F5344CB8AC3E}">
        <p14:creationId xmlns:p14="http://schemas.microsoft.com/office/powerpoint/2010/main" val="7985052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0529" name="Title 1"/>
          <p:cNvSpPr>
            <a:spLocks noGrp="1"/>
          </p:cNvSpPr>
          <p:nvPr>
            <p:ph type="title"/>
          </p:nvPr>
        </p:nvSpPr>
        <p:spPr>
          <a:xfrm>
            <a:off x="490330" y="533400"/>
            <a:ext cx="8305800" cy="990600"/>
          </a:xfrm>
        </p:spPr>
        <p:txBody>
          <a:bodyPr/>
          <a:lstStyle/>
          <a:p>
            <a:r>
              <a:rPr lang="fr-FR" sz="3200" b="1" dirty="0"/>
              <a:t>Les effets de la violence sur les </a:t>
            </a:r>
            <a:r>
              <a:rPr lang="fr-FR" sz="3200" b="1" dirty="0" smtClean="0"/>
              <a:t>enfants</a:t>
            </a:r>
            <a:endParaRPr lang="en-US" sz="3200" b="1" u="sng" dirty="0">
              <a:latin typeface="Arial" charset="0"/>
              <a:ea typeface="MS PGothic" charset="0"/>
            </a:endParaRPr>
          </a:p>
        </p:txBody>
      </p:sp>
      <p:sp>
        <p:nvSpPr>
          <p:cNvPr id="150530" name="Content Placeholder 2"/>
          <p:cNvSpPr>
            <a:spLocks noGrp="1"/>
          </p:cNvSpPr>
          <p:nvPr>
            <p:ph sz="half" idx="1"/>
          </p:nvPr>
        </p:nvSpPr>
        <p:spPr>
          <a:xfrm>
            <a:off x="457200" y="1600200"/>
            <a:ext cx="8229600" cy="4343400"/>
          </a:xfrm>
        </p:spPr>
        <p:txBody>
          <a:bodyPr/>
          <a:lstStyle/>
          <a:p>
            <a:pPr marL="457200" indent="-457200">
              <a:buFont typeface="Arial" panose="020B0604020202020204" pitchFamily="34" charset="0"/>
              <a:buChar char="•"/>
            </a:pPr>
            <a:r>
              <a:rPr lang="fr-FR" dirty="0"/>
              <a:t>Être témoin de violence a le même effet sur le cerveau et le développement de l'enfant que subir des  </a:t>
            </a:r>
            <a:r>
              <a:rPr lang="fr-FR" dirty="0" smtClean="0"/>
              <a:t>violences.</a:t>
            </a:r>
          </a:p>
          <a:p>
            <a:endParaRPr lang="en-GB" dirty="0"/>
          </a:p>
          <a:p>
            <a:pPr marL="457200" indent="-457200">
              <a:buFont typeface="Arial" panose="020B0604020202020204" pitchFamily="34" charset="0"/>
              <a:buChar char="•"/>
            </a:pPr>
            <a:r>
              <a:rPr lang="fr-FR" dirty="0" smtClean="0"/>
              <a:t>Être </a:t>
            </a:r>
            <a:r>
              <a:rPr lang="fr-FR" dirty="0"/>
              <a:t>témoin de violence peut perturber le développement du cerveau de l'enfant, augmenter le risque de maladie, et interférer avec sa capacité  </a:t>
            </a:r>
            <a:r>
              <a:rPr lang="fr-FR" dirty="0" smtClean="0"/>
              <a:t>à réfléchir </a:t>
            </a:r>
            <a:r>
              <a:rPr lang="fr-FR" dirty="0"/>
              <a:t>et à résoudre des problèmes, jusque tard dans sa vie  adulte.</a:t>
            </a:r>
            <a:endParaRPr lang="en-US" sz="5400" i="1" dirty="0">
              <a:latin typeface="Arial" charset="0"/>
              <a:ea typeface="MS PGothic" charset="0"/>
            </a:endParaRPr>
          </a:p>
        </p:txBody>
      </p:sp>
    </p:spTree>
    <p:extLst>
      <p:ext uri="{BB962C8B-B14F-4D97-AF65-F5344CB8AC3E}">
        <p14:creationId xmlns:p14="http://schemas.microsoft.com/office/powerpoint/2010/main" val="32433916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01" name="Title 1"/>
          <p:cNvSpPr>
            <a:spLocks noGrp="1"/>
          </p:cNvSpPr>
          <p:nvPr>
            <p:ph type="title"/>
          </p:nvPr>
        </p:nvSpPr>
        <p:spPr>
          <a:xfrm>
            <a:off x="457200" y="381000"/>
            <a:ext cx="8305800" cy="1828800"/>
          </a:xfrm>
        </p:spPr>
        <p:txBody>
          <a:bodyPr/>
          <a:lstStyle/>
          <a:p>
            <a:pPr lvl="1"/>
            <a:r>
              <a:rPr lang="fr-FR" dirty="0"/>
              <a:t>Stratégies parentales pour aider les enfants à adopter un comportement non agressif :</a:t>
            </a:r>
            <a:r>
              <a:rPr lang="en-GB" dirty="0"/>
              <a:t/>
            </a:r>
            <a:br>
              <a:rPr lang="en-GB" dirty="0"/>
            </a:br>
            <a:endParaRPr lang="en-US" b="1" u="sng" dirty="0">
              <a:latin typeface="Arial" charset="0"/>
              <a:ea typeface="MS PGothic" charset="0"/>
            </a:endParaRPr>
          </a:p>
        </p:txBody>
      </p:sp>
      <p:sp>
        <p:nvSpPr>
          <p:cNvPr id="3" name="Content Placeholder 2"/>
          <p:cNvSpPr>
            <a:spLocks noGrp="1"/>
          </p:cNvSpPr>
          <p:nvPr>
            <p:ph sz="half" idx="4294967295"/>
          </p:nvPr>
        </p:nvSpPr>
        <p:spPr>
          <a:xfrm>
            <a:off x="228600" y="2362200"/>
            <a:ext cx="7620000" cy="3124200"/>
          </a:xfrm>
        </p:spPr>
        <p:txBody>
          <a:bodyPr/>
          <a:lstStyle/>
          <a:p>
            <a:pPr marL="971550" lvl="1" indent="-457200"/>
            <a:r>
              <a:rPr lang="fr-FR" dirty="0" smtClean="0"/>
              <a:t>Savoir </a:t>
            </a:r>
            <a:r>
              <a:rPr lang="fr-FR" dirty="0"/>
              <a:t>se contrôler et réagir </a:t>
            </a:r>
            <a:r>
              <a:rPr lang="fr-FR" dirty="0" smtClean="0"/>
              <a:t>calmement</a:t>
            </a:r>
            <a:endParaRPr lang="en-GB" dirty="0"/>
          </a:p>
          <a:p>
            <a:pPr marL="971550" lvl="1" indent="-457200"/>
            <a:endParaRPr lang="en-GB" dirty="0"/>
          </a:p>
          <a:p>
            <a:pPr marL="971550" lvl="1" indent="-457200"/>
            <a:r>
              <a:rPr lang="fr-FR" dirty="0" smtClean="0"/>
              <a:t>Enseigner </a:t>
            </a:r>
            <a:r>
              <a:rPr lang="fr-FR" dirty="0"/>
              <a:t>le calme par le biais de la technique du « coin calme </a:t>
            </a:r>
            <a:r>
              <a:rPr lang="fr-FR" dirty="0" smtClean="0"/>
              <a:t>»</a:t>
            </a:r>
            <a:endParaRPr lang="en-US" dirty="0"/>
          </a:p>
        </p:txBody>
      </p:sp>
    </p:spTree>
    <p:extLst>
      <p:ext uri="{BB962C8B-B14F-4D97-AF65-F5344CB8AC3E}">
        <p14:creationId xmlns:p14="http://schemas.microsoft.com/office/powerpoint/2010/main" val="10045399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1553" name="Title 1"/>
          <p:cNvSpPr>
            <a:spLocks noGrp="1"/>
          </p:cNvSpPr>
          <p:nvPr>
            <p:ph type="title"/>
          </p:nvPr>
        </p:nvSpPr>
        <p:spPr>
          <a:xfrm>
            <a:off x="457200" y="533400"/>
            <a:ext cx="8305800" cy="914400"/>
          </a:xfrm>
        </p:spPr>
        <p:txBody>
          <a:bodyPr/>
          <a:lstStyle/>
          <a:p>
            <a:r>
              <a:rPr lang="en-US" b="1" u="sng" dirty="0">
                <a:latin typeface="Arial" charset="0"/>
                <a:ea typeface="MS PGothic" charset="0"/>
              </a:rPr>
              <a:t>L</a:t>
            </a:r>
            <a:r>
              <a:rPr lang="fr-FR" b="1" u="sng" dirty="0">
                <a:latin typeface="Arial" charset="0"/>
                <a:ea typeface="MS PGothic" charset="0"/>
              </a:rPr>
              <a:t>a discipline avec dignité </a:t>
            </a:r>
            <a:endParaRPr lang="en-US" b="1" u="sng" dirty="0">
              <a:latin typeface="Arial" charset="0"/>
              <a:ea typeface="MS PGothic" charset="0"/>
            </a:endParaRPr>
          </a:p>
        </p:txBody>
      </p:sp>
      <p:sp>
        <p:nvSpPr>
          <p:cNvPr id="3" name="Content Placeholder 2"/>
          <p:cNvSpPr>
            <a:spLocks noGrp="1"/>
          </p:cNvSpPr>
          <p:nvPr>
            <p:ph idx="1"/>
          </p:nvPr>
        </p:nvSpPr>
        <p:spPr>
          <a:xfrm>
            <a:off x="457200" y="1752600"/>
            <a:ext cx="8305800" cy="3810000"/>
          </a:xfrm>
        </p:spPr>
        <p:txBody>
          <a:bodyPr>
            <a:normAutofit/>
          </a:bodyPr>
          <a:lstStyle/>
          <a:p>
            <a:pPr marL="514350" indent="-457200">
              <a:buFont typeface="Arial" panose="020B0604020202020204" pitchFamily="34" charset="0"/>
              <a:buChar char="•"/>
            </a:pPr>
            <a:r>
              <a:rPr lang="en-US" dirty="0"/>
              <a:t>L</a:t>
            </a:r>
            <a:r>
              <a:rPr lang="fr-FR" dirty="0" smtClean="0"/>
              <a:t>a </a:t>
            </a:r>
            <a:r>
              <a:rPr lang="fr-FR" dirty="0"/>
              <a:t>discipline avec dignité  :</a:t>
            </a:r>
            <a:endParaRPr lang="en-GB" dirty="0"/>
          </a:p>
          <a:p>
            <a:pPr lvl="2"/>
            <a:r>
              <a:rPr lang="fr-FR" dirty="0"/>
              <a:t>Des règles familiales claires : dites aux enfants ce qu'ils doivent faire !</a:t>
            </a:r>
            <a:endParaRPr lang="en-GB" dirty="0"/>
          </a:p>
          <a:p>
            <a:pPr lvl="2"/>
            <a:r>
              <a:rPr lang="en-US" dirty="0" err="1"/>
              <a:t>Choix</a:t>
            </a:r>
            <a:r>
              <a:rPr lang="en-US" dirty="0"/>
              <a:t> et </a:t>
            </a:r>
            <a:r>
              <a:rPr lang="en-US" dirty="0" err="1"/>
              <a:t>conséquences</a:t>
            </a:r>
            <a:endParaRPr lang="en-GB" dirty="0"/>
          </a:p>
          <a:p>
            <a:pPr lvl="2"/>
            <a:r>
              <a:rPr lang="en-US" dirty="0" err="1"/>
              <a:t>Féliciter</a:t>
            </a:r>
            <a:r>
              <a:rPr lang="en-US" dirty="0"/>
              <a:t> </a:t>
            </a:r>
            <a:r>
              <a:rPr lang="en-US" dirty="0" err="1"/>
              <a:t>ou</a:t>
            </a:r>
            <a:r>
              <a:rPr lang="en-US" dirty="0"/>
              <a:t> </a:t>
            </a:r>
            <a:r>
              <a:rPr lang="en-US" dirty="0" smtClean="0"/>
              <a:t>ignorer</a:t>
            </a:r>
          </a:p>
          <a:p>
            <a:pPr marL="914400" lvl="2" indent="0">
              <a:buNone/>
            </a:pPr>
            <a:endParaRPr lang="en-GB" dirty="0"/>
          </a:p>
          <a:p>
            <a:pPr marL="457200" indent="-457200">
              <a:buFont typeface="Arial" panose="020B0604020202020204" pitchFamily="34" charset="0"/>
              <a:buChar char="•"/>
            </a:pPr>
            <a:r>
              <a:rPr lang="fr-FR" dirty="0"/>
              <a:t>Des privilèges en tant que récompenses : </a:t>
            </a:r>
            <a:r>
              <a:rPr lang="fr-FR" dirty="0" smtClean="0"/>
              <a:t>passez plus </a:t>
            </a:r>
            <a:r>
              <a:rPr lang="fr-FR" dirty="0"/>
              <a:t>de temps avec les </a:t>
            </a:r>
            <a:r>
              <a:rPr lang="fr-FR" dirty="0" smtClean="0"/>
              <a:t>enfants!</a:t>
            </a:r>
            <a:r>
              <a:rPr lang="en-US" dirty="0" smtClean="0"/>
              <a:t> </a:t>
            </a:r>
            <a:endParaRPr lang="en-US" dirty="0"/>
          </a:p>
          <a:p>
            <a:pPr marL="109728" indent="0">
              <a:lnSpc>
                <a:spcPct val="70000"/>
              </a:lnSpc>
              <a:defRPr/>
            </a:pPr>
            <a:endParaRPr lang="en-US" dirty="0"/>
          </a:p>
          <a:p>
            <a:pPr marL="0" indent="0">
              <a:defRPr/>
            </a:pPr>
            <a:endParaRPr lang="en-US" dirty="0"/>
          </a:p>
        </p:txBody>
      </p:sp>
    </p:spTree>
    <p:extLst>
      <p:ext uri="{BB962C8B-B14F-4D97-AF65-F5344CB8AC3E}">
        <p14:creationId xmlns:p14="http://schemas.microsoft.com/office/powerpoint/2010/main" val="24371973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u="sng" dirty="0" smtClean="0"/>
              <a:t>Soutenir </a:t>
            </a:r>
            <a:r>
              <a:rPr lang="fr-FR" b="1" u="sng" dirty="0"/>
              <a:t>la prise de bonnes décisions (pour les adolescents)</a:t>
            </a:r>
            <a:endParaRPr lang="en-US" b="1" u="sng" dirty="0"/>
          </a:p>
        </p:txBody>
      </p:sp>
      <p:sp>
        <p:nvSpPr>
          <p:cNvPr id="3" name="Content Placeholder 2"/>
          <p:cNvSpPr>
            <a:spLocks noGrp="1"/>
          </p:cNvSpPr>
          <p:nvPr>
            <p:ph idx="1"/>
          </p:nvPr>
        </p:nvSpPr>
        <p:spPr/>
        <p:txBody>
          <a:bodyPr/>
          <a:lstStyle/>
          <a:p>
            <a:pPr marL="514350" indent="-457200">
              <a:buFont typeface="Arial" panose="020B0604020202020204" pitchFamily="34" charset="0"/>
              <a:buChar char="•"/>
            </a:pPr>
            <a:r>
              <a:rPr lang="fr-FR" dirty="0" smtClean="0"/>
              <a:t>Quelles </a:t>
            </a:r>
            <a:r>
              <a:rPr lang="fr-FR" dirty="0"/>
              <a:t>sont les caractéristiques d'une amitié saine et </a:t>
            </a:r>
            <a:r>
              <a:rPr lang="fr-FR" dirty="0" smtClean="0"/>
              <a:t>équilibrée?</a:t>
            </a:r>
          </a:p>
          <a:p>
            <a:pPr marL="57150" indent="0"/>
            <a:endParaRPr lang="en-GB" dirty="0"/>
          </a:p>
          <a:p>
            <a:pPr marL="457200" indent="-457200">
              <a:buFont typeface="Arial" panose="020B0604020202020204" pitchFamily="34" charset="0"/>
              <a:buChar char="•"/>
            </a:pPr>
            <a:r>
              <a:rPr lang="fr-FR" dirty="0"/>
              <a:t>Quelles sont les caractéristiques d'une amitié malsaine et déséquilibrée ? </a:t>
            </a:r>
            <a:endParaRPr lang="fr-FR" dirty="0" smtClean="0"/>
          </a:p>
          <a:p>
            <a:endParaRPr lang="en-US" dirty="0"/>
          </a:p>
        </p:txBody>
      </p:sp>
    </p:spTree>
    <p:extLst>
      <p:ext uri="{BB962C8B-B14F-4D97-AF65-F5344CB8AC3E}">
        <p14:creationId xmlns:p14="http://schemas.microsoft.com/office/powerpoint/2010/main" val="36370399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Content Placeholder 2"/>
          <p:cNvSpPr>
            <a:spLocks noGrp="1"/>
          </p:cNvSpPr>
          <p:nvPr>
            <p:ph idx="4294967295"/>
          </p:nvPr>
        </p:nvSpPr>
        <p:spPr>
          <a:xfrm>
            <a:off x="339725" y="1862138"/>
            <a:ext cx="8804275" cy="4995862"/>
          </a:xfrm>
        </p:spPr>
        <p:txBody>
          <a:bodyPr/>
          <a:lstStyle/>
          <a:p>
            <a:r>
              <a:rPr lang="en-US" sz="1400" dirty="0">
                <a:latin typeface="Arial" charset="0"/>
                <a:ea typeface="MS PGothic" charset="0"/>
              </a:rPr>
              <a:t> </a:t>
            </a:r>
            <a:endParaRPr lang="en-US" sz="1600" dirty="0">
              <a:latin typeface="Arial" charset="0"/>
              <a:ea typeface="MS PGothic" charset="0"/>
            </a:endParaRPr>
          </a:p>
        </p:txBody>
      </p:sp>
      <p:sp>
        <p:nvSpPr>
          <p:cNvPr id="5" name="Rectangle 4"/>
          <p:cNvSpPr/>
          <p:nvPr/>
        </p:nvSpPr>
        <p:spPr>
          <a:xfrm>
            <a:off x="304800" y="381000"/>
            <a:ext cx="3801041" cy="646331"/>
          </a:xfrm>
          <a:prstGeom prst="rect">
            <a:avLst/>
          </a:prstGeom>
        </p:spPr>
        <p:txBody>
          <a:bodyPr wrap="none">
            <a:spAutoFit/>
          </a:bodyPr>
          <a:lstStyle/>
          <a:p>
            <a:r>
              <a:rPr lang="en-US" sz="3600" b="1" u="sng" kern="0" dirty="0" smtClean="0">
                <a:solidFill>
                  <a:prstClr val="black"/>
                </a:solidFill>
                <a:latin typeface="Arial"/>
                <a:ea typeface="MS PGothic" pitchFamily="34" charset="-128"/>
                <a:cs typeface="Arial"/>
              </a:rPr>
              <a:t>Jour 4 </a:t>
            </a:r>
            <a:r>
              <a:rPr lang="en-US" sz="3600" b="1" u="sng" kern="0" dirty="0">
                <a:solidFill>
                  <a:prstClr val="black"/>
                </a:solidFill>
                <a:latin typeface="Arial"/>
                <a:ea typeface="MS PGothic" pitchFamily="34" charset="-128"/>
                <a:cs typeface="Arial"/>
              </a:rPr>
              <a:t>- Agenda</a:t>
            </a:r>
            <a:endParaRPr lang="en-US" dirty="0"/>
          </a:p>
        </p:txBody>
      </p:sp>
    </p:spTree>
    <p:extLst>
      <p:ext uri="{BB962C8B-B14F-4D97-AF65-F5344CB8AC3E}">
        <p14:creationId xmlns:p14="http://schemas.microsoft.com/office/powerpoint/2010/main" val="27609240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72440" y="152400"/>
            <a:ext cx="8305800" cy="914400"/>
          </a:xfrm>
        </p:spPr>
        <p:txBody>
          <a:bodyPr/>
          <a:lstStyle/>
          <a:p>
            <a:r>
              <a:rPr lang="fr-FR" b="1" dirty="0"/>
              <a:t>C</a:t>
            </a:r>
            <a:r>
              <a:rPr lang="fr-FR" b="1" dirty="0" smtClean="0"/>
              <a:t>aractéristiques </a:t>
            </a:r>
            <a:r>
              <a:rPr lang="fr-FR" b="1" dirty="0"/>
              <a:t>d'une amitié saine et </a:t>
            </a:r>
            <a:r>
              <a:rPr lang="fr-FR" b="1" dirty="0" smtClean="0"/>
              <a:t>équilibrée</a:t>
            </a:r>
            <a:endParaRPr lang="en-GB" b="1" u="sng" dirty="0"/>
          </a:p>
        </p:txBody>
      </p:sp>
      <p:sp>
        <p:nvSpPr>
          <p:cNvPr id="3" name="Espace réservé du contenu 2"/>
          <p:cNvSpPr>
            <a:spLocks noGrp="1"/>
          </p:cNvSpPr>
          <p:nvPr>
            <p:ph sz="half" idx="1"/>
          </p:nvPr>
        </p:nvSpPr>
        <p:spPr>
          <a:xfrm>
            <a:off x="478536" y="1600200"/>
            <a:ext cx="7924800" cy="3886200"/>
          </a:xfrm>
        </p:spPr>
        <p:txBody>
          <a:bodyPr/>
          <a:lstStyle/>
          <a:p>
            <a:pPr marL="457200" indent="-457200">
              <a:buFont typeface="Arial" panose="020B0604020202020204" pitchFamily="34" charset="0"/>
              <a:buChar char="•"/>
            </a:pPr>
            <a:r>
              <a:rPr lang="fr-FR" sz="2400" dirty="0"/>
              <a:t>Les amitiés saines et équilibrées ne sont pas unilatérales. Les deux personnes tirent toutes les deux des avantages à se </a:t>
            </a:r>
            <a:r>
              <a:rPr lang="fr-FR" sz="2400" dirty="0" smtClean="0"/>
              <a:t>connaître.</a:t>
            </a:r>
          </a:p>
          <a:p>
            <a:pPr marL="457200" indent="-457200">
              <a:buFont typeface="Arial" panose="020B0604020202020204" pitchFamily="34" charset="0"/>
              <a:buChar char="•"/>
            </a:pPr>
            <a:r>
              <a:rPr lang="fr-FR" sz="2400" dirty="0" smtClean="0"/>
              <a:t>Les </a:t>
            </a:r>
            <a:r>
              <a:rPr lang="fr-FR" sz="2400" dirty="0"/>
              <a:t>amitiés saines et équilibrées sont basées sur le respect. </a:t>
            </a:r>
            <a:endParaRPr lang="en-GB" sz="2400" dirty="0" smtClean="0"/>
          </a:p>
          <a:p>
            <a:pPr marL="457200" indent="-457200">
              <a:buFont typeface="Arial" panose="020B0604020202020204" pitchFamily="34" charset="0"/>
              <a:buChar char="•"/>
            </a:pPr>
            <a:r>
              <a:rPr lang="fr-FR" sz="2400" dirty="0"/>
              <a:t>Les amitiés saines et équilibrées permettent à chacun de grandir et d'évoluer </a:t>
            </a:r>
            <a:endParaRPr lang="fr-FR" sz="2400" dirty="0" smtClean="0"/>
          </a:p>
          <a:p>
            <a:pPr marL="457200" indent="-457200">
              <a:buFont typeface="Arial" panose="020B0604020202020204" pitchFamily="34" charset="0"/>
              <a:buChar char="•"/>
            </a:pPr>
            <a:r>
              <a:rPr lang="fr-FR" sz="2400" dirty="0" smtClean="0"/>
              <a:t>Ne </a:t>
            </a:r>
            <a:r>
              <a:rPr lang="fr-FR" sz="2400" dirty="0"/>
              <a:t>sont pas </a:t>
            </a:r>
            <a:r>
              <a:rPr lang="fr-FR" sz="2400" dirty="0" smtClean="0"/>
              <a:t>possessives</a:t>
            </a:r>
          </a:p>
          <a:p>
            <a:pPr marL="457200" indent="-457200">
              <a:buFont typeface="Arial" panose="020B0604020202020204" pitchFamily="34" charset="0"/>
              <a:buChar char="•"/>
            </a:pPr>
            <a:r>
              <a:rPr lang="fr-FR" sz="2400" dirty="0" smtClean="0"/>
              <a:t>On </a:t>
            </a:r>
            <a:r>
              <a:rPr lang="fr-FR" sz="2400" dirty="0"/>
              <a:t>vous accepte pour ce que vous êtes.</a:t>
            </a:r>
            <a:r>
              <a:rPr lang="fr-FR" sz="2400" dirty="0" smtClean="0"/>
              <a:t> </a:t>
            </a:r>
          </a:p>
          <a:p>
            <a:pPr marL="457200" indent="-457200">
              <a:buFont typeface="Arial" panose="020B0604020202020204" pitchFamily="34" charset="0"/>
              <a:buChar char="•"/>
            </a:pPr>
            <a:r>
              <a:rPr lang="fr-FR" sz="2400" dirty="0" smtClean="0"/>
              <a:t>Vous </a:t>
            </a:r>
            <a:r>
              <a:rPr lang="fr-FR" sz="2400" dirty="0"/>
              <a:t>permettent d'avoir vos   </a:t>
            </a:r>
            <a:r>
              <a:rPr lang="fr-FR" sz="2400" dirty="0" smtClean="0"/>
              <a:t>propres sentiments.</a:t>
            </a:r>
          </a:p>
          <a:p>
            <a:pPr marL="457200" indent="-457200">
              <a:buFont typeface="Arial" panose="020B0604020202020204" pitchFamily="34" charset="0"/>
              <a:buChar char="•"/>
            </a:pPr>
            <a:r>
              <a:rPr lang="fr-FR" sz="2400" dirty="0"/>
              <a:t>Les amitiés saines et équilibrées respectent les différences</a:t>
            </a:r>
            <a:endParaRPr lang="en-GB" sz="2400" dirty="0"/>
          </a:p>
        </p:txBody>
      </p:sp>
    </p:spTree>
    <p:extLst>
      <p:ext uri="{BB962C8B-B14F-4D97-AF65-F5344CB8AC3E}">
        <p14:creationId xmlns:p14="http://schemas.microsoft.com/office/powerpoint/2010/main" val="17285822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763000" cy="1219200"/>
          </a:xfrm>
        </p:spPr>
        <p:txBody>
          <a:bodyPr/>
          <a:lstStyle/>
          <a:p>
            <a:r>
              <a:rPr lang="fr-FR" b="1" dirty="0" smtClean="0"/>
              <a:t>Processus </a:t>
            </a:r>
            <a:r>
              <a:rPr lang="fr-FR" b="1" dirty="0"/>
              <a:t>de résolution des </a:t>
            </a:r>
            <a:r>
              <a:rPr lang="fr-FR" b="1" dirty="0" smtClean="0"/>
              <a:t>problèmes</a:t>
            </a:r>
            <a:endParaRPr lang="en-US" b="1" u="sng" dirty="0"/>
          </a:p>
        </p:txBody>
      </p:sp>
      <p:sp>
        <p:nvSpPr>
          <p:cNvPr id="3" name="Content Placeholder 2"/>
          <p:cNvSpPr>
            <a:spLocks noGrp="1"/>
          </p:cNvSpPr>
          <p:nvPr>
            <p:ph idx="1"/>
          </p:nvPr>
        </p:nvSpPr>
        <p:spPr>
          <a:xfrm>
            <a:off x="457200" y="1524000"/>
            <a:ext cx="8534400" cy="4038600"/>
          </a:xfrm>
        </p:spPr>
        <p:txBody>
          <a:bodyPr/>
          <a:lstStyle/>
          <a:p>
            <a:pPr marL="114300" indent="0"/>
            <a:r>
              <a:rPr lang="fr-FR" b="1" dirty="0"/>
              <a:t>V</a:t>
            </a:r>
            <a:r>
              <a:rPr lang="fr-FR" dirty="0"/>
              <a:t> - Visualiser le problème – Quel est le problème   </a:t>
            </a:r>
            <a:r>
              <a:rPr lang="fr-FR" dirty="0" smtClean="0"/>
              <a:t>?</a:t>
            </a:r>
            <a:r>
              <a:rPr lang="en-GB" dirty="0"/>
              <a:t> </a:t>
            </a:r>
            <a:endParaRPr lang="en-GB" dirty="0" smtClean="0"/>
          </a:p>
          <a:p>
            <a:pPr marL="114300" indent="0"/>
            <a:endParaRPr lang="en-US" b="1" dirty="0" smtClean="0"/>
          </a:p>
          <a:p>
            <a:pPr marL="114300" indent="0"/>
            <a:r>
              <a:rPr lang="en-US" b="1" dirty="0" smtClean="0"/>
              <a:t>I</a:t>
            </a:r>
            <a:r>
              <a:rPr lang="en-US" dirty="0" smtClean="0"/>
              <a:t> </a:t>
            </a:r>
            <a:r>
              <a:rPr lang="en-US" dirty="0"/>
              <a:t>- Identifier les solutions </a:t>
            </a:r>
            <a:r>
              <a:rPr lang="en-US" dirty="0" err="1" smtClean="0"/>
              <a:t>possibles</a:t>
            </a:r>
            <a:endParaRPr lang="en-GB" dirty="0"/>
          </a:p>
          <a:p>
            <a:pPr marL="114300" indent="0"/>
            <a:endParaRPr lang="en-GB" dirty="0"/>
          </a:p>
          <a:p>
            <a:pPr marL="114300" indent="0"/>
            <a:r>
              <a:rPr lang="en-US" b="1" dirty="0" smtClean="0"/>
              <a:t>S</a:t>
            </a:r>
            <a:r>
              <a:rPr lang="en-US" dirty="0" smtClean="0"/>
              <a:t> </a:t>
            </a:r>
            <a:r>
              <a:rPr lang="en-US" dirty="0"/>
              <a:t>- </a:t>
            </a:r>
            <a:r>
              <a:rPr lang="en-US" dirty="0" err="1"/>
              <a:t>Soupeser</a:t>
            </a:r>
            <a:r>
              <a:rPr lang="en-US" dirty="0"/>
              <a:t> les solutions </a:t>
            </a:r>
            <a:r>
              <a:rPr lang="en-US" dirty="0" err="1" smtClean="0"/>
              <a:t>possibles</a:t>
            </a:r>
            <a:endParaRPr lang="en-GB" dirty="0"/>
          </a:p>
          <a:p>
            <a:pPr marL="114300" indent="0"/>
            <a:endParaRPr lang="en-GB" dirty="0"/>
          </a:p>
          <a:p>
            <a:pPr marL="114300" indent="0"/>
            <a:r>
              <a:rPr lang="en-US" b="1" dirty="0" smtClean="0"/>
              <a:t>E</a:t>
            </a:r>
            <a:r>
              <a:rPr lang="en-US" dirty="0" smtClean="0"/>
              <a:t> </a:t>
            </a:r>
            <a:r>
              <a:rPr lang="en-US" dirty="0"/>
              <a:t>- </a:t>
            </a:r>
            <a:r>
              <a:rPr lang="en-US" dirty="0" err="1"/>
              <a:t>Entreprendre</a:t>
            </a:r>
            <a:r>
              <a:rPr lang="en-US" dirty="0"/>
              <a:t> la </a:t>
            </a:r>
            <a:r>
              <a:rPr lang="en-US" dirty="0" err="1"/>
              <a:t>meilleure</a:t>
            </a:r>
            <a:r>
              <a:rPr lang="en-US" dirty="0"/>
              <a:t> solution</a:t>
            </a:r>
            <a:endParaRPr lang="en-GB" dirty="0"/>
          </a:p>
          <a:p>
            <a:endParaRPr lang="en-US" dirty="0"/>
          </a:p>
          <a:p>
            <a:endParaRPr lang="en-US" dirty="0"/>
          </a:p>
        </p:txBody>
      </p:sp>
    </p:spTree>
    <p:extLst>
      <p:ext uri="{BB962C8B-B14F-4D97-AF65-F5344CB8AC3E}">
        <p14:creationId xmlns:p14="http://schemas.microsoft.com/office/powerpoint/2010/main" val="41739403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990600"/>
          </a:xfrm>
        </p:spPr>
        <p:txBody>
          <a:bodyPr/>
          <a:lstStyle/>
          <a:p>
            <a:r>
              <a:rPr lang="fr-FR" sz="3200" b="1" dirty="0" smtClean="0"/>
              <a:t>Résolution </a:t>
            </a:r>
            <a:r>
              <a:rPr lang="fr-FR" sz="3200" b="1" dirty="0"/>
              <a:t>des problèmes </a:t>
            </a:r>
            <a:r>
              <a:rPr lang="fr-FR" sz="3200" b="1" dirty="0" smtClean="0"/>
              <a:t>– V I S E</a:t>
            </a:r>
            <a:endParaRPr lang="en-US" sz="3200" b="1" u="sng" dirty="0"/>
          </a:p>
        </p:txBody>
      </p:sp>
      <p:sp>
        <p:nvSpPr>
          <p:cNvPr id="3" name="Content Placeholder 2"/>
          <p:cNvSpPr>
            <a:spLocks noGrp="1"/>
          </p:cNvSpPr>
          <p:nvPr>
            <p:ph idx="1"/>
          </p:nvPr>
        </p:nvSpPr>
        <p:spPr>
          <a:xfrm>
            <a:off x="457200" y="1676400"/>
            <a:ext cx="8305800" cy="3886200"/>
          </a:xfrm>
        </p:spPr>
        <p:txBody>
          <a:bodyPr/>
          <a:lstStyle/>
          <a:p>
            <a:pPr marL="457200" indent="-457200">
              <a:buFont typeface="Arial" panose="020B0604020202020204" pitchFamily="34" charset="0"/>
              <a:buChar char="•"/>
            </a:pPr>
            <a:r>
              <a:rPr lang="fr-FR" dirty="0" smtClean="0"/>
              <a:t>Lisez </a:t>
            </a:r>
            <a:r>
              <a:rPr lang="fr-FR" dirty="0"/>
              <a:t>à voix haute les scénarios </a:t>
            </a:r>
            <a:r>
              <a:rPr lang="fr-FR" dirty="0" smtClean="0"/>
              <a:t>suivants</a:t>
            </a:r>
          </a:p>
          <a:p>
            <a:pPr marL="0" indent="0"/>
            <a:endParaRPr lang="en-US" dirty="0" smtClean="0"/>
          </a:p>
          <a:p>
            <a:pPr marL="457200" indent="-457200">
              <a:buFont typeface="Arial" panose="020B0604020202020204" pitchFamily="34" charset="0"/>
              <a:buChar char="•"/>
            </a:pPr>
            <a:r>
              <a:rPr lang="fr-FR" dirty="0"/>
              <a:t>I</a:t>
            </a:r>
            <a:r>
              <a:rPr lang="fr-FR" dirty="0" smtClean="0"/>
              <a:t>dentifier </a:t>
            </a:r>
            <a:r>
              <a:rPr lang="fr-FR" dirty="0"/>
              <a:t>chacune des 4 étapes du processus VISE </a:t>
            </a:r>
            <a:endParaRPr lang="fr-FR" dirty="0" smtClean="0"/>
          </a:p>
          <a:p>
            <a:pPr marL="0" indent="0"/>
            <a:endParaRPr lang="fr-FR" dirty="0"/>
          </a:p>
          <a:p>
            <a:pPr marL="457200" indent="-457200">
              <a:buFont typeface="Arial" panose="020B0604020202020204" pitchFamily="34" charset="0"/>
              <a:buChar char="•"/>
            </a:pPr>
            <a:r>
              <a:rPr lang="fr-FR" dirty="0" smtClean="0"/>
              <a:t>Passer </a:t>
            </a:r>
            <a:r>
              <a:rPr lang="fr-FR" dirty="0"/>
              <a:t>en revue les 4 étapes afin d'aider Ahmed ou Timothy à résoudre leurs problèmes. </a:t>
            </a:r>
            <a:endParaRPr lang="en-US" sz="2400" dirty="0"/>
          </a:p>
        </p:txBody>
      </p:sp>
    </p:spTree>
    <p:extLst>
      <p:ext uri="{BB962C8B-B14F-4D97-AF65-F5344CB8AC3E}">
        <p14:creationId xmlns:p14="http://schemas.microsoft.com/office/powerpoint/2010/main" val="29534159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52400" y="152400"/>
            <a:ext cx="4267200" cy="6324600"/>
          </a:xfrm>
        </p:spPr>
        <p:txBody>
          <a:bodyPr/>
          <a:lstStyle/>
          <a:p>
            <a:pPr algn="just"/>
            <a:r>
              <a:rPr lang="fr-FR" sz="2000" dirty="0" smtClean="0"/>
              <a:t>1. </a:t>
            </a:r>
            <a:r>
              <a:rPr lang="fr-FR" sz="2400" dirty="0" smtClean="0"/>
              <a:t>Timothy </a:t>
            </a:r>
            <a:r>
              <a:rPr lang="fr-FR" sz="2400" dirty="0"/>
              <a:t>est un jeune garçon de 15 ans. Il est déprimé depuis qu'il est arrivé dans le camp, il y a 4 mois. Tout semble aller de travers dans sa vie. La mère de Timothy travaille tout le temps. Timothy n'a pas vu son père depuis qu'il  est arrivé dans le camp, et il ne sait pas s'il est encore en vie. Timothy se sent vraiment seul et ne semble pas avoir beaucoup d'amis. Timothy a décidé qu'il ne voulait plus aller à l'école parce qu'il ne pense pas avoir un  avenir.</a:t>
            </a:r>
            <a:endParaRPr lang="en-GB" sz="2400" dirty="0"/>
          </a:p>
        </p:txBody>
      </p:sp>
      <p:sp>
        <p:nvSpPr>
          <p:cNvPr id="4" name="Content Placeholder 3"/>
          <p:cNvSpPr>
            <a:spLocks noGrp="1"/>
          </p:cNvSpPr>
          <p:nvPr>
            <p:ph sz="half" idx="10"/>
          </p:nvPr>
        </p:nvSpPr>
        <p:spPr>
          <a:xfrm>
            <a:off x="4572000" y="0"/>
            <a:ext cx="4572000" cy="7010400"/>
          </a:xfrm>
          <a:solidFill>
            <a:schemeClr val="bg1"/>
          </a:solidFill>
        </p:spPr>
        <p:txBody>
          <a:bodyPr/>
          <a:lstStyle/>
          <a:p>
            <a:r>
              <a:rPr lang="en-US" sz="2400" dirty="0"/>
              <a:t>Ahmed a 15 ans. Il </a:t>
            </a:r>
            <a:r>
              <a:rPr lang="en-US" sz="2400" dirty="0" err="1"/>
              <a:t>est</a:t>
            </a:r>
            <a:r>
              <a:rPr lang="en-US" sz="2400" dirty="0"/>
              <a:t> </a:t>
            </a:r>
            <a:r>
              <a:rPr lang="en-US" sz="2400" dirty="0" err="1"/>
              <a:t>vraiment</a:t>
            </a:r>
            <a:r>
              <a:rPr lang="en-US" sz="2400" dirty="0"/>
              <a:t> </a:t>
            </a:r>
            <a:r>
              <a:rPr lang="en-US" sz="2400" dirty="0" err="1"/>
              <a:t>déprimé</a:t>
            </a:r>
            <a:r>
              <a:rPr lang="en-US" sz="2400" dirty="0"/>
              <a:t> </a:t>
            </a:r>
            <a:r>
              <a:rPr lang="en-US" sz="2400" dirty="0" err="1"/>
              <a:t>depuis</a:t>
            </a:r>
            <a:r>
              <a:rPr lang="en-US" sz="2400" dirty="0"/>
              <a:t> </a:t>
            </a:r>
            <a:r>
              <a:rPr lang="en-US" sz="2400" dirty="0" err="1"/>
              <a:t>qu'il</a:t>
            </a:r>
            <a:r>
              <a:rPr lang="en-US" sz="2400" dirty="0"/>
              <a:t> </a:t>
            </a:r>
            <a:r>
              <a:rPr lang="en-US" sz="2400" dirty="0" err="1"/>
              <a:t>est</a:t>
            </a:r>
            <a:r>
              <a:rPr lang="en-US" sz="2400" dirty="0"/>
              <a:t> </a:t>
            </a:r>
            <a:r>
              <a:rPr lang="en-US" sz="2400" dirty="0" err="1"/>
              <a:t>arrivé</a:t>
            </a:r>
            <a:r>
              <a:rPr lang="en-US" sz="2400" dirty="0"/>
              <a:t> </a:t>
            </a:r>
            <a:r>
              <a:rPr lang="en-US" sz="2400" dirty="0" err="1"/>
              <a:t>dans</a:t>
            </a:r>
            <a:r>
              <a:rPr lang="en-US" sz="2400" dirty="0"/>
              <a:t> le camp, </a:t>
            </a:r>
            <a:r>
              <a:rPr lang="en-US" sz="2400" dirty="0" err="1"/>
              <a:t>il</a:t>
            </a:r>
            <a:r>
              <a:rPr lang="en-US" sz="2400" dirty="0"/>
              <a:t> y a 6 </a:t>
            </a:r>
            <a:r>
              <a:rPr lang="en-US" sz="2400" dirty="0" err="1"/>
              <a:t>mois</a:t>
            </a:r>
            <a:r>
              <a:rPr lang="en-US" sz="2400" dirty="0"/>
              <a:t>. </a:t>
            </a:r>
            <a:r>
              <a:rPr lang="fr-FR" sz="2400" dirty="0"/>
              <a:t>Tout semble aller de travers dans sa vie. Ses parents se disputent tout le temps et il a des résultats médiocres à l'école. Ahmed passe beaucoup de temps seul et n'a pas beaucoup d'amis. Récemment, Ahmed a rencontré   des garçons plus âgés dans le camp et ils parlent de rejoindre un groupe    armé. Ahmed pense sérieusement à s'enfuir avec eux. Ahmed pense qu'il vaut mieux se battre et mourir avec dignité que vivre dans l'humiliation.</a:t>
            </a:r>
            <a:endParaRPr lang="en-GB" sz="2400" dirty="0"/>
          </a:p>
        </p:txBody>
      </p:sp>
    </p:spTree>
    <p:extLst>
      <p:ext uri="{BB962C8B-B14F-4D97-AF65-F5344CB8AC3E}">
        <p14:creationId xmlns:p14="http://schemas.microsoft.com/office/powerpoint/2010/main" val="2268303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p:cNvSpPr>
            <a:spLocks noGrp="1"/>
          </p:cNvSpPr>
          <p:nvPr>
            <p:ph type="title"/>
          </p:nvPr>
        </p:nvSpPr>
        <p:spPr>
          <a:xfrm>
            <a:off x="418306" y="533400"/>
            <a:ext cx="8305800" cy="1219200"/>
          </a:xfrm>
        </p:spPr>
        <p:txBody>
          <a:bodyPr/>
          <a:lstStyle/>
          <a:p>
            <a:r>
              <a:rPr lang="fr-FR" b="1" u="sng" dirty="0"/>
              <a:t>Formation pratique</a:t>
            </a:r>
            <a:r>
              <a:rPr lang="en-US" b="1" u="sng" dirty="0"/>
              <a:t>!</a:t>
            </a:r>
          </a:p>
        </p:txBody>
      </p:sp>
      <p:sp>
        <p:nvSpPr>
          <p:cNvPr id="3" name="Content Placeholder 2"/>
          <p:cNvSpPr>
            <a:spLocks noGrp="1"/>
          </p:cNvSpPr>
          <p:nvPr>
            <p:ph idx="1"/>
          </p:nvPr>
        </p:nvSpPr>
        <p:spPr>
          <a:xfrm>
            <a:off x="765175" y="3471863"/>
            <a:ext cx="7612063" cy="2781300"/>
          </a:xfrm>
        </p:spPr>
        <p:txBody>
          <a:bodyPr/>
          <a:lstStyle/>
          <a:p>
            <a:pPr>
              <a:defRPr/>
            </a:pPr>
            <a:endParaRPr lang="en-US" dirty="0" smtClean="0"/>
          </a:p>
          <a:p>
            <a:pPr marL="0" indent="0">
              <a:defRPr/>
            </a:pPr>
            <a:endParaRPr lang="en-US" dirty="0" smtClean="0"/>
          </a:p>
          <a:p>
            <a:pPr marL="0" indent="0">
              <a:defRPr/>
            </a:pPr>
            <a:endParaRPr lang="en-US" dirty="0"/>
          </a:p>
        </p:txBody>
      </p:sp>
      <p:pic>
        <p:nvPicPr>
          <p:cNvPr id="6150" name="Picture 6" descr="https://pixabay.com/static/uploads/photo/2016/03/13/22/01/retro-1254587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3550" y="1481870"/>
            <a:ext cx="7340450" cy="4771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659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914400"/>
          </a:xfrm>
        </p:spPr>
        <p:txBody>
          <a:bodyPr/>
          <a:lstStyle/>
          <a:p>
            <a:r>
              <a:rPr lang="fr-FR" b="1" dirty="0" smtClean="0"/>
              <a:t>Débriefing</a:t>
            </a:r>
            <a:r>
              <a:rPr lang="en-US" b="1" u="sng" dirty="0" smtClean="0"/>
              <a:t> </a:t>
            </a:r>
            <a:endParaRPr lang="en-US" b="1" u="sng" dirty="0"/>
          </a:p>
        </p:txBody>
      </p:sp>
      <p:sp>
        <p:nvSpPr>
          <p:cNvPr id="4" name="Rectangle 3"/>
          <p:cNvSpPr/>
          <p:nvPr/>
        </p:nvSpPr>
        <p:spPr>
          <a:xfrm>
            <a:off x="381000" y="1371600"/>
            <a:ext cx="8299938" cy="4154984"/>
          </a:xfrm>
          <a:prstGeom prst="rect">
            <a:avLst/>
          </a:prstGeom>
        </p:spPr>
        <p:txBody>
          <a:bodyPr wrap="square">
            <a:spAutoFit/>
          </a:bodyPr>
          <a:lstStyle/>
          <a:p>
            <a:r>
              <a:rPr lang="fr-FR" b="1" dirty="0"/>
              <a:t>Étape 1 : </a:t>
            </a:r>
            <a:r>
              <a:rPr lang="fr-FR" b="1" dirty="0" smtClean="0"/>
              <a:t>Autoévaluation</a:t>
            </a:r>
            <a:endParaRPr lang="en-US" b="1" dirty="0" smtClean="0">
              <a:latin typeface="+mn-lt"/>
            </a:endParaRPr>
          </a:p>
          <a:p>
            <a:pPr marL="342900" indent="-342900">
              <a:buFont typeface="Arial" panose="020B0604020202020204" pitchFamily="34" charset="0"/>
              <a:buChar char="•"/>
            </a:pPr>
            <a:r>
              <a:rPr lang="fr-FR" dirty="0"/>
              <a:t>Qu'est-ce qui s'est bien passé ?</a:t>
            </a:r>
            <a:endParaRPr lang="en-GB" dirty="0"/>
          </a:p>
          <a:p>
            <a:pPr marL="342900" indent="-342900">
              <a:buFont typeface="Arial" panose="020B0604020202020204" pitchFamily="34" charset="0"/>
              <a:buChar char="•"/>
            </a:pPr>
            <a:r>
              <a:rPr lang="fr-FR" dirty="0"/>
              <a:t>Qu'auraient-ils pu faire différemment ?</a:t>
            </a:r>
            <a:endParaRPr lang="en-US" dirty="0" smtClean="0">
              <a:latin typeface="+mn-lt"/>
            </a:endParaRPr>
          </a:p>
          <a:p>
            <a:endParaRPr lang="en-US" dirty="0" smtClean="0">
              <a:latin typeface="AkzidenzGroteskBE-Light"/>
            </a:endParaRPr>
          </a:p>
          <a:p>
            <a:r>
              <a:rPr lang="fr-FR" b="1" dirty="0"/>
              <a:t>Étape 2 : Débriefing du groupe entier </a:t>
            </a:r>
            <a:endParaRPr lang="en-US" b="1" dirty="0" smtClean="0"/>
          </a:p>
          <a:p>
            <a:pPr marL="342900" indent="-342900">
              <a:buFont typeface="Arial" panose="020B0604020202020204" pitchFamily="34" charset="0"/>
              <a:buChar char="•"/>
            </a:pPr>
            <a:r>
              <a:rPr lang="fr-FR" dirty="0" smtClean="0"/>
              <a:t>Commentaires </a:t>
            </a:r>
            <a:r>
              <a:rPr lang="fr-FR" dirty="0"/>
              <a:t>positifs sur la présentation </a:t>
            </a:r>
            <a:endParaRPr lang="fr-FR" dirty="0" smtClean="0"/>
          </a:p>
          <a:p>
            <a:pPr marL="342900" indent="-342900">
              <a:buFont typeface="Arial" panose="020B0604020202020204" pitchFamily="34" charset="0"/>
              <a:buChar char="•"/>
            </a:pPr>
            <a:r>
              <a:rPr lang="fr-FR" dirty="0" smtClean="0"/>
              <a:t>Des </a:t>
            </a:r>
            <a:r>
              <a:rPr lang="fr-FR" dirty="0"/>
              <a:t>suggestions d'amélioration pour la  session </a:t>
            </a:r>
            <a:endParaRPr lang="en-US" dirty="0" smtClean="0"/>
          </a:p>
          <a:p>
            <a:endParaRPr lang="en-US" dirty="0"/>
          </a:p>
          <a:p>
            <a:r>
              <a:rPr lang="fr-FR" b="1" dirty="0"/>
              <a:t>Étape 3 : Retour du </a:t>
            </a:r>
            <a:r>
              <a:rPr lang="fr-FR" b="1" dirty="0" smtClean="0"/>
              <a:t>formateur</a:t>
            </a:r>
            <a:endParaRPr lang="en-US" b="1" dirty="0"/>
          </a:p>
          <a:p>
            <a:pPr marL="342900" indent="-342900">
              <a:buFont typeface="Arial" panose="020B0604020202020204" pitchFamily="34" charset="0"/>
              <a:buChar char="•"/>
            </a:pPr>
            <a:r>
              <a:rPr lang="fr-FR" dirty="0" smtClean="0"/>
              <a:t>Les </a:t>
            </a:r>
            <a:r>
              <a:rPr lang="fr-FR" dirty="0"/>
              <a:t>aspects positifs de la </a:t>
            </a:r>
            <a:r>
              <a:rPr lang="fr-FR" dirty="0" smtClean="0"/>
              <a:t>présentation</a:t>
            </a:r>
          </a:p>
          <a:p>
            <a:pPr marL="342900" indent="-342900">
              <a:buFont typeface="Arial" panose="020B0604020202020204" pitchFamily="34" charset="0"/>
              <a:buChar char="•"/>
            </a:pPr>
            <a:r>
              <a:rPr lang="fr-FR" dirty="0" smtClean="0"/>
              <a:t>Des </a:t>
            </a:r>
            <a:r>
              <a:rPr lang="fr-FR" dirty="0"/>
              <a:t>suggestions pour améliorer la session, si besoin est. </a:t>
            </a:r>
            <a:endParaRPr lang="en-US" dirty="0"/>
          </a:p>
        </p:txBody>
      </p:sp>
    </p:spTree>
    <p:extLst>
      <p:ext uri="{BB962C8B-B14F-4D97-AF65-F5344CB8AC3E}">
        <p14:creationId xmlns:p14="http://schemas.microsoft.com/office/powerpoint/2010/main" val="11928432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914400"/>
          </a:xfrm>
        </p:spPr>
        <p:txBody>
          <a:bodyPr/>
          <a:lstStyle/>
          <a:p>
            <a:pPr lvl="1"/>
            <a:r>
              <a:rPr lang="en-US" b="1" dirty="0" err="1"/>
              <a:t>Récapitulatif</a:t>
            </a:r>
            <a:r>
              <a:rPr lang="en-US" b="1" dirty="0"/>
              <a:t> du </a:t>
            </a:r>
            <a:r>
              <a:rPr lang="en-US" b="1" dirty="0" smtClean="0"/>
              <a:t>jour</a:t>
            </a:r>
            <a:endParaRPr lang="en-US" b="1" u="sng" dirty="0">
              <a:latin typeface="Arial" charset="0"/>
              <a:ea typeface="MS PGothic" charset="0"/>
            </a:endParaRPr>
          </a:p>
        </p:txBody>
      </p:sp>
      <p:sp>
        <p:nvSpPr>
          <p:cNvPr id="5" name="Content Placeholder 4"/>
          <p:cNvSpPr>
            <a:spLocks noGrp="1"/>
          </p:cNvSpPr>
          <p:nvPr>
            <p:ph idx="1"/>
          </p:nvPr>
        </p:nvSpPr>
        <p:spPr>
          <a:xfrm>
            <a:off x="457200" y="1676400"/>
            <a:ext cx="84582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panose="020B0604020202020204" pitchFamily="34" charset="0"/>
              <a:buChar char="•"/>
            </a:pPr>
            <a:r>
              <a:rPr lang="en-US" dirty="0" err="1"/>
              <a:t>Qu'avez-vous</a:t>
            </a:r>
            <a:r>
              <a:rPr lang="en-US" dirty="0"/>
              <a:t> </a:t>
            </a:r>
            <a:r>
              <a:rPr lang="en-US" dirty="0" err="1"/>
              <a:t>appris</a:t>
            </a:r>
            <a:r>
              <a:rPr lang="en-US" dirty="0"/>
              <a:t> </a:t>
            </a:r>
            <a:r>
              <a:rPr lang="en-US" dirty="0" err="1" smtClean="0"/>
              <a:t>aujourd'hui</a:t>
            </a:r>
            <a:r>
              <a:rPr lang="en-US" dirty="0" smtClean="0"/>
              <a:t>?</a:t>
            </a:r>
            <a:endParaRPr lang="en-GB" dirty="0"/>
          </a:p>
          <a:p>
            <a:pPr marL="457200" indent="-457200">
              <a:buFont typeface="Arial" panose="020B0604020202020204" pitchFamily="34" charset="0"/>
              <a:buChar char="•"/>
            </a:pPr>
            <a:r>
              <a:rPr lang="fr-FR" dirty="0" smtClean="0"/>
              <a:t>Qu'avez-vous </a:t>
            </a:r>
            <a:r>
              <a:rPr lang="fr-FR" dirty="0"/>
              <a:t>préféré au cours de cette séance </a:t>
            </a:r>
            <a:r>
              <a:rPr lang="fr-FR" dirty="0" smtClean="0"/>
              <a:t>?</a:t>
            </a:r>
            <a:endParaRPr lang="en-GB" dirty="0"/>
          </a:p>
          <a:p>
            <a:pPr marL="457200" indent="-457200">
              <a:buFont typeface="Arial" panose="020B0604020202020204" pitchFamily="34" charset="0"/>
              <a:buChar char="•"/>
            </a:pPr>
            <a:r>
              <a:rPr lang="fr-FR" dirty="0" smtClean="0"/>
              <a:t>Qu'avez-vous </a:t>
            </a:r>
            <a:r>
              <a:rPr lang="fr-FR" dirty="0"/>
              <a:t>le moins aimé ? </a:t>
            </a:r>
            <a:r>
              <a:rPr lang="en-US" dirty="0" err="1" smtClean="0"/>
              <a:t>Pourquoi</a:t>
            </a:r>
            <a:r>
              <a:rPr lang="en-US" dirty="0" smtClean="0"/>
              <a:t>?</a:t>
            </a:r>
            <a:endParaRPr lang="en-GB" dirty="0"/>
          </a:p>
          <a:p>
            <a:pPr marL="457200" indent="-457200">
              <a:buFont typeface="Arial" panose="020B0604020202020204" pitchFamily="34" charset="0"/>
              <a:buChar char="•"/>
            </a:pPr>
            <a:r>
              <a:rPr lang="fr-FR" dirty="0" smtClean="0"/>
              <a:t>De </a:t>
            </a:r>
            <a:r>
              <a:rPr lang="fr-FR" dirty="0"/>
              <a:t>quoi auriez-vous voulu que l'on parle et qui n'a pas été </a:t>
            </a:r>
            <a:r>
              <a:rPr lang="fr-FR" dirty="0" smtClean="0"/>
              <a:t>évoqué?</a:t>
            </a:r>
            <a:endParaRPr lang="en-GB" dirty="0"/>
          </a:p>
          <a:p>
            <a:pPr marL="457200" indent="-457200">
              <a:buFont typeface="Arial" panose="020B0604020202020204" pitchFamily="34" charset="0"/>
              <a:buChar char="•"/>
            </a:pPr>
            <a:r>
              <a:rPr lang="fr-FR" dirty="0" smtClean="0"/>
              <a:t>Avez-vous </a:t>
            </a:r>
            <a:r>
              <a:rPr lang="fr-FR" dirty="0"/>
              <a:t>des suggestions ou des commentaires ?</a:t>
            </a:r>
            <a:endParaRPr lang="en-US" sz="5400" kern="1200" dirty="0">
              <a:solidFill>
                <a:schemeClr val="tx1"/>
              </a:solidFill>
              <a:latin typeface="Arial" charset="0"/>
              <a:ea typeface="ヒラギノ角ゴ Pro W3" charset="0"/>
              <a:cs typeface="ヒラギノ角ゴ Pro W3" charset="0"/>
            </a:endParaRPr>
          </a:p>
          <a:p>
            <a:pPr>
              <a:defRPr/>
            </a:pPr>
            <a:endParaRPr lang="en-US" dirty="0"/>
          </a:p>
        </p:txBody>
      </p:sp>
    </p:spTree>
    <p:extLst>
      <p:ext uri="{BB962C8B-B14F-4D97-AF65-F5344CB8AC3E}">
        <p14:creationId xmlns:p14="http://schemas.microsoft.com/office/powerpoint/2010/main" val="20137384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6305" name="Title 1"/>
          <p:cNvSpPr>
            <a:spLocks noGrp="1"/>
          </p:cNvSpPr>
          <p:nvPr>
            <p:ph type="title"/>
          </p:nvPr>
        </p:nvSpPr>
        <p:spPr>
          <a:xfrm>
            <a:off x="495300" y="533400"/>
            <a:ext cx="8305800" cy="1219200"/>
          </a:xfrm>
        </p:spPr>
        <p:txBody>
          <a:bodyPr/>
          <a:lstStyle/>
          <a:p>
            <a:r>
              <a:rPr lang="en-US" b="1" u="sng" dirty="0" smtClean="0">
                <a:latin typeface="Arial" charset="0"/>
                <a:ea typeface="MS PGothic" charset="0"/>
              </a:rPr>
              <a:t>Devoir</a:t>
            </a:r>
            <a:endParaRPr lang="en-US" b="1" u="sng" dirty="0">
              <a:latin typeface="Arial" charset="0"/>
              <a:ea typeface="MS PGothic" charset="0"/>
            </a:endParaRPr>
          </a:p>
        </p:txBody>
      </p:sp>
      <p:sp>
        <p:nvSpPr>
          <p:cNvPr id="226306" name="Content Placeholder 2"/>
          <p:cNvSpPr>
            <a:spLocks noGrp="1"/>
          </p:cNvSpPr>
          <p:nvPr>
            <p:ph sz="half" idx="1"/>
          </p:nvPr>
        </p:nvSpPr>
        <p:spPr>
          <a:xfrm>
            <a:off x="490220" y="2514600"/>
            <a:ext cx="4038600" cy="3124200"/>
          </a:xfrm>
        </p:spPr>
        <p:txBody>
          <a:bodyPr/>
          <a:lstStyle/>
          <a:p>
            <a:r>
              <a:rPr lang="en-US" dirty="0" smtClean="0">
                <a:latin typeface="Arial" charset="0"/>
                <a:ea typeface="MS PGothic" charset="0"/>
              </a:rPr>
              <a:t>Practice self-care</a:t>
            </a:r>
            <a:r>
              <a:rPr lang="en-US" dirty="0">
                <a:latin typeface="Arial" charset="0"/>
                <a:ea typeface="MS PGothic" charset="0"/>
              </a:rPr>
              <a:t>! </a:t>
            </a:r>
          </a:p>
          <a:p>
            <a:endParaRPr lang="en-US" dirty="0">
              <a:latin typeface="Arial" charset="0"/>
              <a:ea typeface="MS PGothic" charset="0"/>
            </a:endParaRPr>
          </a:p>
          <a:p>
            <a:r>
              <a:rPr lang="en-US" i="1" dirty="0">
                <a:latin typeface="Arial" charset="0"/>
                <a:ea typeface="MS PGothic" charset="0"/>
              </a:rPr>
              <a:t>Take </a:t>
            </a:r>
            <a:r>
              <a:rPr lang="en-US" i="1" dirty="0" smtClean="0">
                <a:latin typeface="Arial" charset="0"/>
                <a:ea typeface="MS PGothic" charset="0"/>
              </a:rPr>
              <a:t>care </a:t>
            </a:r>
            <a:r>
              <a:rPr lang="en-US" i="1" dirty="0">
                <a:latin typeface="Arial" charset="0"/>
                <a:ea typeface="MS PGothic" charset="0"/>
              </a:rPr>
              <a:t>of yourself until we meet again! </a:t>
            </a:r>
          </a:p>
        </p:txBody>
      </p:sp>
      <p:pic>
        <p:nvPicPr>
          <p:cNvPr id="4098" name="Picture 2" descr="https://pixabay.com/static/uploads/photo/2015/08/30/20/22/heart-914682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788520"/>
            <a:ext cx="4267200" cy="36619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2000" y="533400"/>
            <a:ext cx="7772400" cy="1200329"/>
          </a:xfrm>
          <a:prstGeom prst="rect">
            <a:avLst/>
          </a:prstGeom>
        </p:spPr>
        <p:txBody>
          <a:bodyPr wrap="square">
            <a:spAutoFit/>
          </a:bodyPr>
          <a:lstStyle/>
          <a:p>
            <a:r>
              <a:rPr lang="fr-FR" sz="3600" b="1" dirty="0"/>
              <a:t>Activité : Ce dont je me souviens au sujet </a:t>
            </a:r>
            <a:r>
              <a:rPr lang="fr-FR" sz="3600" b="1" dirty="0" smtClean="0"/>
              <a:t>d'hier</a:t>
            </a:r>
            <a:r>
              <a:rPr lang="en-US" sz="3600" b="1" u="sng" kern="0" dirty="0" smtClean="0">
                <a:solidFill>
                  <a:prstClr val="black"/>
                </a:solidFill>
                <a:latin typeface="Arial"/>
                <a:ea typeface="MS PGothic" pitchFamily="34" charset="-128"/>
                <a:cs typeface="Arial"/>
              </a:rPr>
              <a:t> </a:t>
            </a:r>
            <a:endParaRPr lang="en-US" dirty="0"/>
          </a:p>
        </p:txBody>
      </p:sp>
      <p:sp>
        <p:nvSpPr>
          <p:cNvPr id="8" name="Rectangle 7"/>
          <p:cNvSpPr/>
          <p:nvPr/>
        </p:nvSpPr>
        <p:spPr>
          <a:xfrm>
            <a:off x="747215" y="2133600"/>
            <a:ext cx="7391400" cy="4154984"/>
          </a:xfrm>
          <a:prstGeom prst="rect">
            <a:avLst/>
          </a:prstGeom>
        </p:spPr>
        <p:txBody>
          <a:bodyPr wrap="square">
            <a:spAutoFit/>
          </a:bodyPr>
          <a:lstStyle/>
          <a:p>
            <a:pPr marL="342900" indent="-342900">
              <a:buFont typeface="Arial" panose="020B0604020202020204" pitchFamily="34" charset="0"/>
              <a:buChar char="•"/>
            </a:pPr>
            <a:r>
              <a:rPr lang="fr-FR" dirty="0"/>
              <a:t>Levez-vous et formez un cercle. Je vais vous donner une balle que vous devrez vous lancer les uns les </a:t>
            </a:r>
            <a:r>
              <a:rPr lang="fr-FR" dirty="0" smtClean="0"/>
              <a:t>autres</a:t>
            </a:r>
          </a:p>
          <a:p>
            <a:pPr marL="342900" indent="-342900">
              <a:buFont typeface="Arial" panose="020B0604020202020204" pitchFamily="34" charset="0"/>
              <a:buChar char="•"/>
            </a:pPr>
            <a:endParaRPr lang="fr-FR" dirty="0" smtClean="0"/>
          </a:p>
          <a:p>
            <a:pPr marL="342900" indent="-342900">
              <a:buFont typeface="Arial" panose="020B0604020202020204" pitchFamily="34" charset="0"/>
              <a:buChar char="•"/>
            </a:pPr>
            <a:r>
              <a:rPr lang="fr-FR" dirty="0" smtClean="0"/>
              <a:t>Chaque </a:t>
            </a:r>
            <a:r>
              <a:rPr lang="fr-FR" dirty="0"/>
              <a:t>personne qui attrape la balle doit dire une chose dont elle se souvient à propos d'hier. </a:t>
            </a:r>
            <a:r>
              <a:rPr lang="en-US" dirty="0" err="1"/>
              <a:t>Puis</a:t>
            </a:r>
            <a:r>
              <a:rPr lang="en-US" dirty="0"/>
              <a:t>, </a:t>
            </a:r>
            <a:r>
              <a:rPr lang="en-US" dirty="0" err="1"/>
              <a:t>elle</a:t>
            </a:r>
            <a:r>
              <a:rPr lang="en-US" dirty="0"/>
              <a:t> lance la </a:t>
            </a:r>
            <a:r>
              <a:rPr lang="en-US" dirty="0" err="1"/>
              <a:t>balle</a:t>
            </a:r>
            <a:r>
              <a:rPr lang="en-US" dirty="0"/>
              <a:t> à </a:t>
            </a:r>
            <a:r>
              <a:rPr lang="en-US" dirty="0" err="1"/>
              <a:t>quelqu'un</a:t>
            </a:r>
            <a:r>
              <a:rPr lang="en-US" dirty="0"/>
              <a:t> </a:t>
            </a:r>
            <a:r>
              <a:rPr lang="en-US" dirty="0" err="1" smtClean="0"/>
              <a:t>d'autre</a:t>
            </a:r>
            <a:r>
              <a:rPr lang="en-US" dirty="0" smtClean="0"/>
              <a:t>.</a:t>
            </a:r>
            <a:endParaRPr lang="en-GB" dirty="0"/>
          </a:p>
          <a:p>
            <a:pPr marL="342900" indent="-342900">
              <a:buFont typeface="Arial" panose="020B0604020202020204" pitchFamily="34" charset="0"/>
              <a:buChar char="•"/>
            </a:pPr>
            <a:endParaRPr lang="fr-FR" dirty="0" smtClean="0"/>
          </a:p>
          <a:p>
            <a:pPr marL="342900" indent="-342900">
              <a:buFont typeface="Arial" panose="020B0604020202020204" pitchFamily="34" charset="0"/>
              <a:buChar char="•"/>
            </a:pPr>
            <a:r>
              <a:rPr lang="fr-FR" dirty="0" smtClean="0"/>
              <a:t>Cet </a:t>
            </a:r>
            <a:r>
              <a:rPr lang="fr-FR" dirty="0"/>
              <a:t>exercice nous aidera à nous souvenir des points essentiels du jour précédent. </a:t>
            </a:r>
            <a:r>
              <a:rPr lang="en-US" dirty="0"/>
              <a:t>La </a:t>
            </a:r>
            <a:r>
              <a:rPr lang="en-US" dirty="0" err="1"/>
              <a:t>répétition</a:t>
            </a:r>
            <a:r>
              <a:rPr lang="en-US" dirty="0"/>
              <a:t> </a:t>
            </a:r>
            <a:r>
              <a:rPr lang="en-US" dirty="0" err="1"/>
              <a:t>améliore</a:t>
            </a:r>
            <a:r>
              <a:rPr lang="en-US" dirty="0"/>
              <a:t> la </a:t>
            </a:r>
            <a:r>
              <a:rPr lang="en-US" dirty="0" err="1"/>
              <a:t>mémorisation</a:t>
            </a:r>
            <a:r>
              <a:rPr lang="en-US" dirty="0"/>
              <a:t> !</a:t>
            </a:r>
            <a:endParaRPr lang="en-US" sz="4800" dirty="0">
              <a:latin typeface="+mn-lt"/>
              <a:ea typeface="MS PGothic" pitchFamily="34" charset="-128"/>
              <a:cs typeface="MS PGothic" charset="0"/>
            </a:endParaRPr>
          </a:p>
        </p:txBody>
      </p:sp>
    </p:spTree>
    <p:extLst>
      <p:ext uri="{BB962C8B-B14F-4D97-AF65-F5344CB8AC3E}">
        <p14:creationId xmlns:p14="http://schemas.microsoft.com/office/powerpoint/2010/main" val="22921401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95300" y="381000"/>
            <a:ext cx="8305800" cy="838200"/>
          </a:xfrm>
        </p:spPr>
        <p:txBody>
          <a:bodyPr/>
          <a:lstStyle/>
          <a:p>
            <a:r>
              <a:rPr lang="en-GB" b="1" u="sng" dirty="0" smtClean="0"/>
              <a:t>Discipline</a:t>
            </a:r>
            <a:endParaRPr lang="en-GB" b="1" u="sng" dirty="0"/>
          </a:p>
        </p:txBody>
      </p:sp>
      <p:sp>
        <p:nvSpPr>
          <p:cNvPr id="3" name="Espace réservé du contenu 2"/>
          <p:cNvSpPr>
            <a:spLocks noGrp="1"/>
          </p:cNvSpPr>
          <p:nvPr>
            <p:ph sz="half" idx="1"/>
          </p:nvPr>
        </p:nvSpPr>
        <p:spPr>
          <a:xfrm>
            <a:off x="381000" y="1371600"/>
            <a:ext cx="7315200" cy="2133600"/>
          </a:xfrm>
        </p:spPr>
        <p:txBody>
          <a:bodyPr/>
          <a:lstStyle/>
          <a:p>
            <a:pPr marL="457200" indent="-457200">
              <a:buFont typeface="Arial" panose="020B0604020202020204" pitchFamily="34" charset="0"/>
              <a:buChar char="•"/>
            </a:pPr>
            <a:r>
              <a:rPr lang="fr-FR" dirty="0"/>
              <a:t>Qu'est-ce que la </a:t>
            </a:r>
            <a:r>
              <a:rPr lang="fr-FR" dirty="0" smtClean="0"/>
              <a:t>discipline?</a:t>
            </a:r>
            <a:endParaRPr lang="en-GB" dirty="0" smtClean="0"/>
          </a:p>
          <a:p>
            <a:endParaRPr lang="en-GB" dirty="0" smtClean="0"/>
          </a:p>
          <a:p>
            <a:pPr marL="457200" indent="-457200">
              <a:buFont typeface="Arial" panose="020B0604020202020204" pitchFamily="34" charset="0"/>
              <a:buChar char="•"/>
            </a:pPr>
            <a:r>
              <a:rPr lang="fr-FR" dirty="0"/>
              <a:t>Pouvez-vous décrire votre conception de la </a:t>
            </a:r>
            <a:r>
              <a:rPr lang="fr-FR" dirty="0" smtClean="0"/>
              <a:t>discipline?</a:t>
            </a:r>
            <a:endParaRPr lang="en-GB" dirty="0" smtClean="0"/>
          </a:p>
        </p:txBody>
      </p:sp>
      <p:sp>
        <p:nvSpPr>
          <p:cNvPr id="4" name="TextBox 3"/>
          <p:cNvSpPr txBox="1"/>
          <p:nvPr/>
        </p:nvSpPr>
        <p:spPr>
          <a:xfrm>
            <a:off x="1066800" y="3657600"/>
            <a:ext cx="7010400" cy="2308324"/>
          </a:xfrm>
          <a:prstGeom prst="rect">
            <a:avLst/>
          </a:prstGeom>
          <a:noFill/>
        </p:spPr>
        <p:txBody>
          <a:bodyPr wrap="square" rtlCol="0">
            <a:spAutoFit/>
          </a:bodyPr>
          <a:lstStyle/>
          <a:p>
            <a:r>
              <a:rPr lang="en-GB" b="1" dirty="0"/>
              <a:t>Discipline </a:t>
            </a:r>
            <a:r>
              <a:rPr lang="fr-BE" b="1" dirty="0" smtClean="0"/>
              <a:t>c’est</a:t>
            </a:r>
            <a:r>
              <a:rPr lang="en-GB" b="1" dirty="0" smtClean="0"/>
              <a:t> </a:t>
            </a:r>
            <a:r>
              <a:rPr lang="fr-BE" b="1" dirty="0" smtClean="0"/>
              <a:t>d’</a:t>
            </a:r>
            <a:r>
              <a:rPr lang="fr-BE" b="1" dirty="0" err="1" smtClean="0"/>
              <a:t>apprende</a:t>
            </a:r>
            <a:r>
              <a:rPr lang="en-GB" b="1" dirty="0" smtClean="0"/>
              <a:t>…:</a:t>
            </a:r>
          </a:p>
          <a:p>
            <a:endParaRPr lang="en-GB" dirty="0"/>
          </a:p>
          <a:p>
            <a:pPr marL="457200" indent="-457200">
              <a:buFontTx/>
              <a:buChar char="-"/>
            </a:pPr>
            <a:r>
              <a:rPr lang="en-GB" dirty="0"/>
              <a:t>Values </a:t>
            </a:r>
            <a:r>
              <a:rPr lang="en-GB" dirty="0" smtClean="0"/>
              <a:t>et </a:t>
            </a:r>
            <a:r>
              <a:rPr lang="en-GB" dirty="0" err="1" smtClean="0"/>
              <a:t>principes</a:t>
            </a:r>
            <a:r>
              <a:rPr lang="en-GB" dirty="0" smtClean="0"/>
              <a:t> </a:t>
            </a:r>
            <a:endParaRPr lang="en-GB" dirty="0"/>
          </a:p>
          <a:p>
            <a:pPr marL="457200" indent="-457200">
              <a:buFontTx/>
              <a:buChar char="-"/>
            </a:pPr>
            <a:r>
              <a:rPr lang="fr-FR" dirty="0" smtClean="0"/>
              <a:t>Devenir </a:t>
            </a:r>
            <a:r>
              <a:rPr lang="fr-FR" dirty="0"/>
              <a:t>de bons membres de leur communauté et de leur </a:t>
            </a:r>
            <a:r>
              <a:rPr lang="fr-FR" dirty="0" smtClean="0"/>
              <a:t>famille</a:t>
            </a:r>
            <a:endParaRPr lang="en-GB" dirty="0"/>
          </a:p>
          <a:p>
            <a:endParaRPr lang="en-US" dirty="0"/>
          </a:p>
        </p:txBody>
      </p:sp>
    </p:spTree>
    <p:extLst>
      <p:ext uri="{BB962C8B-B14F-4D97-AF65-F5344CB8AC3E}">
        <p14:creationId xmlns:p14="http://schemas.microsoft.com/office/powerpoint/2010/main" val="2310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0049" name="Title 1"/>
          <p:cNvSpPr>
            <a:spLocks noGrp="1"/>
          </p:cNvSpPr>
          <p:nvPr>
            <p:ph type="title"/>
          </p:nvPr>
        </p:nvSpPr>
        <p:spPr>
          <a:xfrm>
            <a:off x="418306" y="440979"/>
            <a:ext cx="7612063" cy="1083021"/>
          </a:xfrm>
        </p:spPr>
        <p:txBody>
          <a:bodyPr/>
          <a:lstStyle/>
          <a:p>
            <a:r>
              <a:rPr lang="fr-FR" sz="3200" b="1" dirty="0"/>
              <a:t>R</a:t>
            </a:r>
            <a:r>
              <a:rPr lang="fr-FR" sz="3200" b="1" dirty="0" smtClean="0"/>
              <a:t>ôles </a:t>
            </a:r>
            <a:r>
              <a:rPr lang="fr-FR" sz="3200" b="1" dirty="0"/>
              <a:t>et des attentes clairement </a:t>
            </a:r>
            <a:r>
              <a:rPr lang="fr-FR" sz="3200" b="1" dirty="0" smtClean="0"/>
              <a:t>définis</a:t>
            </a:r>
            <a:endParaRPr lang="en-US" sz="3200" b="1" u="sng" dirty="0">
              <a:latin typeface="Arial" charset="0"/>
              <a:ea typeface="MS PGothic" charset="0"/>
            </a:endParaRPr>
          </a:p>
        </p:txBody>
      </p:sp>
      <p:sp>
        <p:nvSpPr>
          <p:cNvPr id="3" name="Content Placeholder 2"/>
          <p:cNvSpPr>
            <a:spLocks noGrp="1"/>
          </p:cNvSpPr>
          <p:nvPr>
            <p:ph idx="1"/>
          </p:nvPr>
        </p:nvSpPr>
        <p:spPr>
          <a:xfrm>
            <a:off x="418306" y="1828800"/>
            <a:ext cx="8305800" cy="4419600"/>
          </a:xfrm>
        </p:spPr>
        <p:txBody>
          <a:bodyPr>
            <a:normAutofit fontScale="92500" lnSpcReduction="10000"/>
          </a:bodyPr>
          <a:lstStyle/>
          <a:p>
            <a:pPr marL="0" indent="0">
              <a:defRPr/>
            </a:pPr>
            <a:r>
              <a:rPr lang="en-US" sz="3300" b="1" dirty="0" smtClean="0">
                <a:latin typeface="Arial" charset="0"/>
                <a:ea typeface="MS PGothic" charset="0"/>
              </a:rPr>
              <a:t>Resultant</a:t>
            </a:r>
            <a:r>
              <a:rPr lang="en-US" sz="2400" b="1" dirty="0" smtClean="0">
                <a:latin typeface="Arial" charset="0"/>
                <a:ea typeface="MS PGothic" charset="0"/>
              </a:rPr>
              <a:t>:</a:t>
            </a:r>
            <a:endParaRPr lang="en-US" sz="2400" dirty="0" smtClean="0"/>
          </a:p>
          <a:p>
            <a:pPr marL="457200" indent="-457200">
              <a:buFont typeface="Arial" panose="020B0604020202020204" pitchFamily="34" charset="0"/>
              <a:buChar char="•"/>
            </a:pPr>
            <a:r>
              <a:rPr lang="fr-FR" dirty="0"/>
              <a:t>Les besoins des enfants sont en général comblés de manière appropriée et </a:t>
            </a:r>
            <a:r>
              <a:rPr lang="fr-FR" dirty="0" smtClean="0"/>
              <a:t>équitable.</a:t>
            </a:r>
            <a:endParaRPr lang="en-GB" dirty="0"/>
          </a:p>
          <a:p>
            <a:pPr marL="457200" indent="-457200">
              <a:buFont typeface="Arial" panose="020B0604020202020204" pitchFamily="34" charset="0"/>
              <a:buChar char="•"/>
            </a:pPr>
            <a:r>
              <a:rPr lang="fr-FR" dirty="0" smtClean="0"/>
              <a:t>Les </a:t>
            </a:r>
            <a:r>
              <a:rPr lang="fr-FR" dirty="0"/>
              <a:t>enfants sont autorisés à exprimer leurs besoins en termes de </a:t>
            </a:r>
            <a:r>
              <a:rPr lang="fr-FR" dirty="0" smtClean="0"/>
              <a:t>développement.</a:t>
            </a:r>
            <a:endParaRPr lang="en-GB" dirty="0"/>
          </a:p>
          <a:p>
            <a:pPr marL="457200" indent="-457200">
              <a:buFont typeface="Arial" panose="020B0604020202020204" pitchFamily="34" charset="0"/>
              <a:buChar char="•"/>
            </a:pPr>
            <a:r>
              <a:rPr lang="fr-FR" dirty="0" smtClean="0"/>
              <a:t>Les </a:t>
            </a:r>
            <a:r>
              <a:rPr lang="fr-FR" dirty="0"/>
              <a:t>parents assument la responsabilité de leur propre  </a:t>
            </a:r>
            <a:r>
              <a:rPr lang="fr-FR" dirty="0" smtClean="0"/>
              <a:t>comportement.</a:t>
            </a:r>
            <a:endParaRPr lang="en-GB" dirty="0"/>
          </a:p>
          <a:p>
            <a:pPr marL="457200" indent="-457200">
              <a:buFont typeface="Arial" panose="020B0604020202020204" pitchFamily="34" charset="0"/>
              <a:buChar char="•"/>
            </a:pPr>
            <a:r>
              <a:rPr lang="fr-FR" dirty="0" smtClean="0"/>
              <a:t>Les </a:t>
            </a:r>
            <a:r>
              <a:rPr lang="fr-FR" dirty="0"/>
              <a:t>parents trouvent du réconfort, du soutien et de l'amitié auprès  </a:t>
            </a:r>
            <a:r>
              <a:rPr lang="fr-FR" dirty="0" smtClean="0"/>
              <a:t>de</a:t>
            </a:r>
            <a:r>
              <a:rPr lang="en-GB" dirty="0"/>
              <a:t> </a:t>
            </a:r>
            <a:r>
              <a:rPr lang="fr-FR" dirty="0" smtClean="0"/>
              <a:t>leurs </a:t>
            </a:r>
            <a:r>
              <a:rPr lang="fr-FR" dirty="0"/>
              <a:t>semblables, et non de leurs  enfants.</a:t>
            </a:r>
            <a:endParaRPr lang="en-US" sz="5400" dirty="0"/>
          </a:p>
        </p:txBody>
      </p:sp>
    </p:spTree>
    <p:extLst>
      <p:ext uri="{BB962C8B-B14F-4D97-AF65-F5344CB8AC3E}">
        <p14:creationId xmlns:p14="http://schemas.microsoft.com/office/powerpoint/2010/main" val="11705417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57199" y="228600"/>
            <a:ext cx="8305800" cy="1219200"/>
          </a:xfrm>
        </p:spPr>
        <p:txBody>
          <a:bodyPr/>
          <a:lstStyle/>
          <a:p>
            <a:r>
              <a:rPr lang="fr-FR" b="1" dirty="0"/>
              <a:t>Créer des règles et des accords </a:t>
            </a:r>
            <a:r>
              <a:rPr lang="fr-FR" b="1" dirty="0" smtClean="0"/>
              <a:t>familiaux: </a:t>
            </a:r>
            <a:r>
              <a:rPr lang="fr-FR" b="1" dirty="0"/>
              <a:t>les réunions de famille</a:t>
            </a:r>
            <a:endParaRPr lang="en-GB" b="1" u="sng" dirty="0"/>
          </a:p>
        </p:txBody>
      </p:sp>
      <p:sp>
        <p:nvSpPr>
          <p:cNvPr id="3" name="Espace réservé du contenu 2"/>
          <p:cNvSpPr>
            <a:spLocks noGrp="1"/>
          </p:cNvSpPr>
          <p:nvPr>
            <p:ph sz="half" idx="1"/>
          </p:nvPr>
        </p:nvSpPr>
        <p:spPr>
          <a:xfrm>
            <a:off x="457199" y="1298044"/>
            <a:ext cx="6705601" cy="4797956"/>
          </a:xfrm>
        </p:spPr>
        <p:txBody>
          <a:bodyPr/>
          <a:lstStyle/>
          <a:p>
            <a:pPr lvl="1"/>
            <a:endParaRPr lang="fr-FR" dirty="0" smtClean="0"/>
          </a:p>
          <a:p>
            <a:pPr marL="457200" indent="-457200">
              <a:buFont typeface="Arial" panose="020B0604020202020204" pitchFamily="34" charset="0"/>
              <a:buChar char="•"/>
            </a:pPr>
            <a:r>
              <a:rPr lang="fr-FR" dirty="0" smtClean="0"/>
              <a:t>Créer </a:t>
            </a:r>
            <a:r>
              <a:rPr lang="fr-FR" dirty="0"/>
              <a:t>des règles et des accords au sein d'une famille permettra de favoriser un environnement prévisible et sécurisant pour les </a:t>
            </a:r>
            <a:r>
              <a:rPr lang="fr-FR" dirty="0" smtClean="0"/>
              <a:t>enfants.</a:t>
            </a:r>
            <a:endParaRPr lang="en-GB" dirty="0"/>
          </a:p>
          <a:p>
            <a:pPr marL="457200" indent="-457200">
              <a:buFont typeface="Arial" panose="020B0604020202020204" pitchFamily="34" charset="0"/>
              <a:buChar char="•"/>
            </a:pPr>
            <a:endParaRPr lang="en-GB" dirty="0"/>
          </a:p>
          <a:p>
            <a:pPr marL="457200" indent="-457200">
              <a:buFont typeface="Arial" panose="020B0604020202020204" pitchFamily="34" charset="0"/>
              <a:buChar char="•"/>
            </a:pPr>
            <a:r>
              <a:rPr lang="fr-FR" dirty="0" smtClean="0"/>
              <a:t>Les </a:t>
            </a:r>
            <a:r>
              <a:rPr lang="fr-FR" dirty="0"/>
              <a:t>enfants éprouvent un sentiment de contrôle et de sécurité  lorsqu'ils</a:t>
            </a:r>
            <a:endParaRPr lang="en-GB" dirty="0"/>
          </a:p>
          <a:p>
            <a:r>
              <a:rPr lang="fr-FR" dirty="0"/>
              <a:t>savent ce que l'on attend d'eux.</a:t>
            </a:r>
            <a:endParaRPr lang="en-GB" dirty="0"/>
          </a:p>
          <a:p>
            <a:endParaRPr lang="en-GB" dirty="0" smtClean="0"/>
          </a:p>
        </p:txBody>
      </p:sp>
      <p:pic>
        <p:nvPicPr>
          <p:cNvPr id="2052" name="Picture 4" descr="https://pixabay.com/static/uploads/photo/2016/04/01/11/32/boy-1300401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8512" y="4508383"/>
            <a:ext cx="3415488" cy="2369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4804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44500" y="457200"/>
            <a:ext cx="8305800" cy="914400"/>
          </a:xfrm>
        </p:spPr>
        <p:txBody>
          <a:bodyPr/>
          <a:lstStyle/>
          <a:p>
            <a:r>
              <a:rPr lang="en-GB" b="1" u="sng" dirty="0" smtClean="0"/>
              <a:t>Practique: </a:t>
            </a:r>
            <a:endParaRPr lang="en-GB" b="1" u="sng" dirty="0"/>
          </a:p>
        </p:txBody>
      </p:sp>
      <p:sp>
        <p:nvSpPr>
          <p:cNvPr id="3" name="Espace réservé du contenu 2"/>
          <p:cNvSpPr>
            <a:spLocks noGrp="1"/>
          </p:cNvSpPr>
          <p:nvPr>
            <p:ph sz="half" idx="1"/>
          </p:nvPr>
        </p:nvSpPr>
        <p:spPr>
          <a:xfrm>
            <a:off x="444500" y="1905000"/>
            <a:ext cx="8318500" cy="3962400"/>
          </a:xfrm>
        </p:spPr>
        <p:txBody>
          <a:bodyPr/>
          <a:lstStyle/>
          <a:p>
            <a:pPr marL="457200" indent="-457200">
              <a:buFont typeface="Arial" charset="0"/>
              <a:buChar char="•"/>
            </a:pPr>
            <a:r>
              <a:rPr lang="fr-FR" dirty="0" smtClean="0"/>
              <a:t>Former deux groupes</a:t>
            </a:r>
            <a:endParaRPr lang="en-GB" dirty="0"/>
          </a:p>
          <a:p>
            <a:pPr marL="457200" indent="-457200">
              <a:buFont typeface="Arial" charset="0"/>
              <a:buChar char="•"/>
            </a:pPr>
            <a:r>
              <a:rPr lang="en-GB" dirty="0" smtClean="0"/>
              <a:t>P</a:t>
            </a:r>
            <a:r>
              <a:rPr lang="fr-FR" dirty="0" err="1" smtClean="0"/>
              <a:t>remier</a:t>
            </a:r>
            <a:r>
              <a:rPr lang="fr-FR" dirty="0" smtClean="0"/>
              <a:t> </a:t>
            </a:r>
            <a:r>
              <a:rPr lang="fr-FR" dirty="0"/>
              <a:t>groupe </a:t>
            </a:r>
            <a:r>
              <a:rPr lang="fr-FR" dirty="0" smtClean="0"/>
              <a:t>- penser </a:t>
            </a:r>
            <a:r>
              <a:rPr lang="fr-FR" dirty="0"/>
              <a:t>aux enfants de </a:t>
            </a:r>
            <a:r>
              <a:rPr lang="fr-FR" dirty="0" smtClean="0"/>
              <a:t>10  </a:t>
            </a:r>
            <a:r>
              <a:rPr lang="fr-FR" dirty="0"/>
              <a:t>à 13  ans, et au dernier de penser aux enfants de 14  à </a:t>
            </a:r>
            <a:r>
              <a:rPr lang="fr-FR" dirty="0" smtClean="0"/>
              <a:t>17  </a:t>
            </a:r>
            <a:r>
              <a:rPr lang="fr-FR" dirty="0"/>
              <a:t>ans. </a:t>
            </a:r>
            <a:endParaRPr lang="fr-FR" dirty="0" smtClean="0"/>
          </a:p>
          <a:p>
            <a:pPr marL="457200" indent="-457200">
              <a:buFont typeface="Arial" charset="0"/>
              <a:buChar char="•"/>
            </a:pPr>
            <a:r>
              <a:rPr lang="fr-FR" dirty="0" smtClean="0"/>
              <a:t>Vous avez </a:t>
            </a:r>
            <a:r>
              <a:rPr lang="fr-FR" dirty="0"/>
              <a:t>7</a:t>
            </a:r>
            <a:r>
              <a:rPr lang="fr-FR" dirty="0" smtClean="0"/>
              <a:t>mins </a:t>
            </a:r>
            <a:r>
              <a:rPr lang="fr-FR" dirty="0"/>
              <a:t>afin de créer 3 à 5 règles </a:t>
            </a:r>
            <a:r>
              <a:rPr lang="fr-FR" dirty="0" smtClean="0"/>
              <a:t>pour votre tranche </a:t>
            </a:r>
            <a:r>
              <a:rPr lang="fr-FR" dirty="0"/>
              <a:t>d'âge. </a:t>
            </a:r>
            <a:endParaRPr lang="fr-FR" dirty="0" smtClean="0"/>
          </a:p>
          <a:p>
            <a:pPr marL="457200" indent="-457200">
              <a:buFont typeface="Arial" charset="0"/>
              <a:buChar char="•"/>
            </a:pPr>
            <a:r>
              <a:rPr lang="fr-FR" dirty="0" smtClean="0"/>
              <a:t>Spécifiez </a:t>
            </a:r>
            <a:r>
              <a:rPr lang="fr-FR" dirty="0"/>
              <a:t>si certaines règles sont différentes pour les filles et pour les garçons</a:t>
            </a:r>
            <a:endParaRPr lang="en-GB" dirty="0"/>
          </a:p>
        </p:txBody>
      </p:sp>
    </p:spTree>
    <p:extLst>
      <p:ext uri="{BB962C8B-B14F-4D97-AF65-F5344CB8AC3E}">
        <p14:creationId xmlns:p14="http://schemas.microsoft.com/office/powerpoint/2010/main" val="16005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8243" y="533400"/>
            <a:ext cx="8305800" cy="838200"/>
          </a:xfrm>
        </p:spPr>
        <p:txBody>
          <a:bodyPr/>
          <a:lstStyle/>
          <a:p>
            <a:r>
              <a:rPr lang="fr-FR" dirty="0"/>
              <a:t>L</a:t>
            </a:r>
            <a:r>
              <a:rPr lang="fr-FR" dirty="0" smtClean="0"/>
              <a:t>es </a:t>
            </a:r>
            <a:r>
              <a:rPr lang="fr-FR" dirty="0"/>
              <a:t>règles sont efficaces </a:t>
            </a:r>
            <a:r>
              <a:rPr lang="fr-FR" dirty="0" smtClean="0"/>
              <a:t>quand… </a:t>
            </a:r>
            <a:endParaRPr lang="en-US" b="1" u="sng" dirty="0"/>
          </a:p>
        </p:txBody>
      </p:sp>
      <p:sp>
        <p:nvSpPr>
          <p:cNvPr id="3" name="TextBox 2"/>
          <p:cNvSpPr txBox="1"/>
          <p:nvPr/>
        </p:nvSpPr>
        <p:spPr>
          <a:xfrm>
            <a:off x="468243" y="1371600"/>
            <a:ext cx="8305800" cy="5262979"/>
          </a:xfrm>
          <a:prstGeom prst="rect">
            <a:avLst/>
          </a:prstGeom>
          <a:noFill/>
        </p:spPr>
        <p:txBody>
          <a:bodyPr wrap="square" rtlCol="0">
            <a:spAutoFit/>
          </a:bodyPr>
          <a:lstStyle/>
          <a:p>
            <a:pPr marL="342900" indent="-342900">
              <a:buFont typeface="Arial" panose="020B0604020202020204" pitchFamily="34" charset="0"/>
              <a:buChar char="•"/>
            </a:pPr>
            <a:r>
              <a:rPr lang="fr-FR" dirty="0"/>
              <a:t>Elles disent aux enfants ce qu'ils doivent faire ainsi que ce qu'ils ne doivent pas </a:t>
            </a:r>
            <a:r>
              <a:rPr lang="fr-FR" dirty="0" smtClean="0"/>
              <a:t>faire</a:t>
            </a:r>
          </a:p>
          <a:p>
            <a:endParaRPr lang="en-GB" dirty="0"/>
          </a:p>
          <a:p>
            <a:pPr marL="342900" indent="-342900">
              <a:buFont typeface="Arial" panose="020B0604020202020204" pitchFamily="34" charset="0"/>
              <a:buChar char="•"/>
            </a:pPr>
            <a:r>
              <a:rPr lang="fr-FR" dirty="0" smtClean="0"/>
              <a:t>Elles </a:t>
            </a:r>
            <a:r>
              <a:rPr lang="fr-FR" dirty="0"/>
              <a:t>sont adaptées au stade de développement de  </a:t>
            </a:r>
            <a:r>
              <a:rPr lang="fr-FR" dirty="0" smtClean="0"/>
              <a:t>l'enfant</a:t>
            </a:r>
          </a:p>
          <a:p>
            <a:endParaRPr lang="en-GB" dirty="0"/>
          </a:p>
          <a:p>
            <a:pPr marL="342900" indent="-342900">
              <a:buFont typeface="Arial" panose="020B0604020202020204" pitchFamily="34" charset="0"/>
              <a:buChar char="•"/>
            </a:pPr>
            <a:r>
              <a:rPr lang="fr-FR" dirty="0" smtClean="0"/>
              <a:t>Elles </a:t>
            </a:r>
            <a:r>
              <a:rPr lang="fr-FR" dirty="0"/>
              <a:t>sont peu nombreuses et les attentes sont   </a:t>
            </a:r>
            <a:r>
              <a:rPr lang="fr-FR" dirty="0" smtClean="0"/>
              <a:t>claires</a:t>
            </a:r>
          </a:p>
          <a:p>
            <a:endParaRPr lang="en-GB" dirty="0"/>
          </a:p>
          <a:p>
            <a:pPr marL="342900" indent="-342900">
              <a:buFont typeface="Arial" panose="020B0604020202020204" pitchFamily="34" charset="0"/>
              <a:buChar char="•"/>
            </a:pPr>
            <a:r>
              <a:rPr lang="fr-FR" dirty="0" smtClean="0"/>
              <a:t>Les </a:t>
            </a:r>
            <a:r>
              <a:rPr lang="fr-FR" dirty="0"/>
              <a:t>adolescents ont plus de liberté et les règles sont souvent </a:t>
            </a:r>
            <a:r>
              <a:rPr lang="fr-FR" dirty="0" smtClean="0"/>
              <a:t>revues.</a:t>
            </a:r>
          </a:p>
          <a:p>
            <a:endParaRPr lang="en-GB" dirty="0"/>
          </a:p>
          <a:p>
            <a:pPr marL="342900" indent="-342900">
              <a:buFont typeface="Arial" panose="020B0604020202020204" pitchFamily="34" charset="0"/>
              <a:buChar char="•"/>
            </a:pPr>
            <a:r>
              <a:rPr lang="fr-FR" dirty="0" smtClean="0"/>
              <a:t>Les </a:t>
            </a:r>
            <a:r>
              <a:rPr lang="fr-FR" dirty="0"/>
              <a:t>parents utilisent des règles pour orienter de   </a:t>
            </a:r>
            <a:r>
              <a:rPr lang="fr-FR" dirty="0" smtClean="0"/>
              <a:t>nouveaux</a:t>
            </a:r>
            <a:r>
              <a:rPr lang="en-GB" dirty="0"/>
              <a:t> </a:t>
            </a:r>
            <a:r>
              <a:rPr lang="fr-FR" dirty="0" smtClean="0"/>
              <a:t>comportements </a:t>
            </a:r>
            <a:r>
              <a:rPr lang="fr-FR" dirty="0"/>
              <a:t>et pour assurer le bien-être et la sécurité des   enfants.</a:t>
            </a:r>
            <a:endParaRPr lang="en-US" dirty="0"/>
          </a:p>
        </p:txBody>
      </p:sp>
    </p:spTree>
    <p:extLst>
      <p:ext uri="{BB962C8B-B14F-4D97-AF65-F5344CB8AC3E}">
        <p14:creationId xmlns:p14="http://schemas.microsoft.com/office/powerpoint/2010/main" val="23033591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r>
              <a:rPr lang="fr-BE" b="1" u="sng" dirty="0"/>
              <a:t>Pensée</a:t>
            </a:r>
            <a:r>
              <a:rPr lang="en-US" b="1" u="sng" dirty="0"/>
              <a:t> et </a:t>
            </a:r>
            <a:r>
              <a:rPr lang="fr-BE" b="1" u="sng" dirty="0"/>
              <a:t>discutée</a:t>
            </a:r>
            <a:endParaRPr lang="en-US" b="1" u="sng" dirty="0"/>
          </a:p>
        </p:txBody>
      </p:sp>
      <p:sp>
        <p:nvSpPr>
          <p:cNvPr id="4" name="Rectangle 3"/>
          <p:cNvSpPr/>
          <p:nvPr/>
        </p:nvSpPr>
        <p:spPr>
          <a:xfrm>
            <a:off x="381000" y="2743200"/>
            <a:ext cx="8305800" cy="830997"/>
          </a:xfrm>
          <a:prstGeom prst="rect">
            <a:avLst/>
          </a:prstGeom>
        </p:spPr>
        <p:txBody>
          <a:bodyPr wrap="square">
            <a:spAutoFit/>
          </a:bodyPr>
          <a:lstStyle/>
          <a:p>
            <a:pPr algn="ctr"/>
            <a:r>
              <a:rPr lang="fr-FR" dirty="0"/>
              <a:t>QUELLES </a:t>
            </a:r>
            <a:r>
              <a:rPr lang="fr-FR" i="1" dirty="0"/>
              <a:t>conséquences pourriez-vous suggérer si des </a:t>
            </a:r>
            <a:r>
              <a:rPr lang="fr-FR" i="1" dirty="0" smtClean="0"/>
              <a:t>adolescents </a:t>
            </a:r>
            <a:r>
              <a:rPr lang="fr-FR" i="1" dirty="0"/>
              <a:t>enfreignent les </a:t>
            </a:r>
            <a:r>
              <a:rPr lang="fr-FR" i="1" dirty="0" smtClean="0"/>
              <a:t>règles? </a:t>
            </a:r>
            <a:endParaRPr lang="en-US" b="1" i="1" dirty="0">
              <a:latin typeface="+mn-lt"/>
            </a:endParaRPr>
          </a:p>
        </p:txBody>
      </p:sp>
    </p:spTree>
    <p:extLst>
      <p:ext uri="{BB962C8B-B14F-4D97-AF65-F5344CB8AC3E}">
        <p14:creationId xmlns:p14="http://schemas.microsoft.com/office/powerpoint/2010/main" val="2930935005"/>
      </p:ext>
    </p:extLst>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3.xml><?xml version="1.0" encoding="utf-8"?>
<ds:datastoreItem xmlns:ds="http://schemas.openxmlformats.org/officeDocument/2006/customXml" ds:itemID="{396CD9BB-6113-4958-81B4-CF48E4562892}">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30346</TotalTime>
  <Words>1743</Words>
  <Application>Microsoft Office PowerPoint</Application>
  <PresentationFormat>On-screen Show (4:3)</PresentationFormat>
  <Paragraphs>214</Paragraphs>
  <Slides>27</Slides>
  <Notes>26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27</vt:i4>
      </vt:variant>
    </vt:vector>
  </HeadingPairs>
  <TitlesOfParts>
    <vt:vector size="36" baseType="lpstr">
      <vt:lpstr>MS PGothic</vt:lpstr>
      <vt:lpstr>Akzidenz Grotesk BE Super</vt:lpstr>
      <vt:lpstr>AkzidenzGroteskBE-Light</vt:lpstr>
      <vt:lpstr>Arial</vt:lpstr>
      <vt:lpstr>Segoe UI</vt:lpstr>
      <vt:lpstr>Times</vt:lpstr>
      <vt:lpstr>ヒラギノ角ゴ Pro W3</vt:lpstr>
      <vt:lpstr>IRC_PP_pages_white</vt:lpstr>
      <vt:lpstr>IRC_PP_cover_1</vt:lpstr>
      <vt:lpstr> Intervention de compétences parentales - DES ESPACES DE BIEN-ÊTRE ET D'APPRENTISSAGE  Jour 4   </vt:lpstr>
      <vt:lpstr>PowerPoint Presentation</vt:lpstr>
      <vt:lpstr>PowerPoint Presentation</vt:lpstr>
      <vt:lpstr>Discipline</vt:lpstr>
      <vt:lpstr>Rôles et des attentes clairement définis</vt:lpstr>
      <vt:lpstr>Créer des règles et des accords familiaux: les réunions de famille</vt:lpstr>
      <vt:lpstr>Practique: </vt:lpstr>
      <vt:lpstr>Les règles sont efficaces quand… </vt:lpstr>
      <vt:lpstr>Pensée et discutée</vt:lpstr>
      <vt:lpstr>D'établir des conséquences efficaces pour les enfants..</vt:lpstr>
      <vt:lpstr>Les réunions de famille</vt:lpstr>
      <vt:lpstr>Les réunions de famille sont plus efficaces</vt:lpstr>
      <vt:lpstr>Les réunions de famille en 4 étapes </vt:lpstr>
      <vt:lpstr>Energisant:  Le soleil brille sur… </vt:lpstr>
      <vt:lpstr>Discipline non violente </vt:lpstr>
      <vt:lpstr>Les effets de la violence sur les enfants</vt:lpstr>
      <vt:lpstr>Stratégies parentales pour aider les enfants à adopter un comportement non agressif : </vt:lpstr>
      <vt:lpstr>La discipline avec dignité </vt:lpstr>
      <vt:lpstr>Soutenir la prise de bonnes décisions (pour les adolescents)</vt:lpstr>
      <vt:lpstr>Caractéristiques d'une amitié saine et équilibrée</vt:lpstr>
      <vt:lpstr>Processus de résolution des problèmes</vt:lpstr>
      <vt:lpstr>Résolution des problèmes – V I S E</vt:lpstr>
      <vt:lpstr>PowerPoint Presentation</vt:lpstr>
      <vt:lpstr>Formation pratique!</vt:lpstr>
      <vt:lpstr>Débriefing </vt:lpstr>
      <vt:lpstr>Récapitulatif du jour</vt:lpstr>
      <vt:lpstr>Devoir</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Yvonne Agengo</cp:lastModifiedBy>
  <cp:revision>649</cp:revision>
  <cp:lastPrinted>2009-12-29T15:08:35Z</cp:lastPrinted>
  <dcterms:created xsi:type="dcterms:W3CDTF">2009-12-29T15:03:30Z</dcterms:created>
  <dcterms:modified xsi:type="dcterms:W3CDTF">2018-01-19T08:56:46Z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