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1" r:id="rId4"/>
    <p:sldMasterId id="2147483653" r:id="rId5"/>
  </p:sldMasterIdLst>
  <p:notesMasterIdLst>
    <p:notesMasterId r:id="rId36"/>
  </p:notesMasterIdLst>
  <p:sldIdLst>
    <p:sldId id="735" r:id="rId6"/>
    <p:sldId id="718" r:id="rId7"/>
    <p:sldId id="423" r:id="rId8"/>
    <p:sldId id="651" r:id="rId9"/>
    <p:sldId id="717" r:id="rId10"/>
    <p:sldId id="652" r:id="rId11"/>
    <p:sldId id="636" r:id="rId12"/>
    <p:sldId id="427" r:id="rId13"/>
    <p:sldId id="526" r:id="rId14"/>
    <p:sldId id="653" r:id="rId15"/>
    <p:sldId id="725" r:id="rId16"/>
    <p:sldId id="426" r:id="rId17"/>
    <p:sldId id="726" r:id="rId18"/>
    <p:sldId id="655" r:id="rId19"/>
    <p:sldId id="656" r:id="rId20"/>
    <p:sldId id="657" r:id="rId21"/>
    <p:sldId id="658" r:id="rId22"/>
    <p:sldId id="721" r:id="rId23"/>
    <p:sldId id="736" r:id="rId24"/>
    <p:sldId id="614" r:id="rId25"/>
    <p:sldId id="722" r:id="rId26"/>
    <p:sldId id="723" r:id="rId27"/>
    <p:sldId id="615" r:id="rId28"/>
    <p:sldId id="616" r:id="rId29"/>
    <p:sldId id="617" r:id="rId30"/>
    <p:sldId id="729" r:id="rId31"/>
    <p:sldId id="619" r:id="rId32"/>
    <p:sldId id="621" r:id="rId33"/>
    <p:sldId id="738" r:id="rId34"/>
    <p:sldId id="739" r:id="rId35"/>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1pPr>
    <a:lvl2pPr marL="4572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2pPr>
    <a:lvl3pPr marL="9144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3pPr>
    <a:lvl4pPr marL="13716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4pPr>
    <a:lvl5pPr marL="18288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5pPr>
    <a:lvl6pPr marL="2286000" algn="l" defTabSz="457200" rtl="0" eaLnBrk="1" latinLnBrk="0" hangingPunct="1">
      <a:defRPr sz="2400" kern="1200">
        <a:solidFill>
          <a:schemeClr val="tx1"/>
        </a:solidFill>
        <a:latin typeface="Arial" charset="0"/>
        <a:ea typeface="ヒラギノ角ゴ Pro W3" charset="0"/>
        <a:cs typeface="ヒラギノ角ゴ Pro W3" charset="0"/>
      </a:defRPr>
    </a:lvl6pPr>
    <a:lvl7pPr marL="2743200" algn="l" defTabSz="457200" rtl="0" eaLnBrk="1" latinLnBrk="0" hangingPunct="1">
      <a:defRPr sz="2400" kern="1200">
        <a:solidFill>
          <a:schemeClr val="tx1"/>
        </a:solidFill>
        <a:latin typeface="Arial" charset="0"/>
        <a:ea typeface="ヒラギノ角ゴ Pro W3" charset="0"/>
        <a:cs typeface="ヒラギノ角ゴ Pro W3" charset="0"/>
      </a:defRPr>
    </a:lvl7pPr>
    <a:lvl8pPr marL="3200400" algn="l" defTabSz="457200" rtl="0" eaLnBrk="1" latinLnBrk="0" hangingPunct="1">
      <a:defRPr sz="2400" kern="1200">
        <a:solidFill>
          <a:schemeClr val="tx1"/>
        </a:solidFill>
        <a:latin typeface="Arial" charset="0"/>
        <a:ea typeface="ヒラギノ角ゴ Pro W3" charset="0"/>
        <a:cs typeface="ヒラギノ角ゴ Pro W3" charset="0"/>
      </a:defRPr>
    </a:lvl8pPr>
    <a:lvl9pPr marL="3657600" algn="l" defTabSz="457200" rtl="0" eaLnBrk="1" latinLnBrk="0" hangingPunct="1">
      <a:defRPr sz="2400" kern="1200">
        <a:solidFill>
          <a:schemeClr val="tx1"/>
        </a:solidFill>
        <a:latin typeface="Arial" charset="0"/>
        <a:ea typeface="ヒラギノ角ゴ Pro W3" charset="0"/>
        <a:cs typeface="ヒラギノ角ゴ Pro W3"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eth Keehn" initials="BK" lastIdx="2"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4"/>
    <p:restoredTop sz="84022" autoAdjust="0"/>
  </p:normalViewPr>
  <p:slideViewPr>
    <p:cSldViewPr>
      <p:cViewPr varScale="1">
        <p:scale>
          <a:sx n="77" d="100"/>
          <a:sy n="77" d="100"/>
        </p:scale>
        <p:origin x="1794" y="96"/>
      </p:cViewPr>
      <p:guideLst>
        <p:guide orient="horz" pos="2160"/>
        <p:guide pos="2880"/>
      </p:guideLst>
    </p:cSldViewPr>
  </p:slideViewPr>
  <p:outlineViewPr>
    <p:cViewPr>
      <p:scale>
        <a:sx n="33" d="100"/>
        <a:sy n="33" d="100"/>
      </p:scale>
      <p:origin x="0" y="544"/>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1026"/>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12291" name="Rectangle 1027"/>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5124" name="Rectangle 1028"/>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Lst>
        </p:spPr>
      </p:sp>
      <p:sp>
        <p:nvSpPr>
          <p:cNvPr id="12293" name="Rectangle 1029"/>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294" name="Rectangle 1030"/>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12295" name="Rectangle 1031"/>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pPr>
              <a:defRPr/>
            </a:pPr>
            <a:fld id="{4FC8E043-22A8-1E4D-AA76-7CFE5802A769}" type="slidenum">
              <a:rPr lang="en-US"/>
              <a:pPr>
                <a:defRPr/>
              </a:pPr>
              <a:t>‹#›</a:t>
            </a:fld>
            <a:endParaRPr lang="en-US"/>
          </a:p>
        </p:txBody>
      </p:sp>
    </p:spTree>
    <p:extLst>
      <p:ext uri="{BB962C8B-B14F-4D97-AF65-F5344CB8AC3E}">
        <p14:creationId xmlns:p14="http://schemas.microsoft.com/office/powerpoint/2010/main" val="9076810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1pPr>
    <a:lvl2pPr marL="4572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2pPr>
    <a:lvl3pPr marL="9144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3pPr>
    <a:lvl4pPr marL="13716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4pPr>
    <a:lvl5pPr marL="18288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youtube.com/watch?v=VNNsN9IJkw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03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6E3DC40F-7810-C149-A9B5-B07C8A70821E}" type="slidenum">
              <a:rPr lang="en-US" sz="1200"/>
              <a:pPr/>
              <a:t>1</a:t>
            </a:fld>
            <a:endParaRPr lang="en-US" sz="1200"/>
          </a:p>
        </p:txBody>
      </p:sp>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a:latin typeface="Arial" charset="0"/>
              <a:ea typeface="ヒラギノ角ゴ Pro W3" charset="0"/>
              <a:cs typeface="ヒラギノ角ゴ Pro W3" charset="0"/>
            </a:endParaRPr>
          </a:p>
        </p:txBody>
      </p:sp>
    </p:spTree>
    <p:extLst>
      <p:ext uri="{BB962C8B-B14F-4D97-AF65-F5344CB8AC3E}">
        <p14:creationId xmlns:p14="http://schemas.microsoft.com/office/powerpoint/2010/main" val="17432164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 with section 2.2 </a:t>
            </a:r>
          </a:p>
          <a:p>
            <a:r>
              <a:rPr lang="en-US" dirty="0" smtClean="0"/>
              <a:t>Webpage is in English</a:t>
            </a:r>
          </a:p>
          <a:p>
            <a:endParaRPr lang="en-US" dirty="0" smtClean="0"/>
          </a:p>
          <a:p>
            <a:r>
              <a:rPr lang="en-US" dirty="0" smtClean="0"/>
              <a:t>The New York Times (15 September 2008) The Child’s Developing Brain. </a:t>
            </a:r>
          </a:p>
          <a:p>
            <a:r>
              <a:rPr lang="en-US" dirty="0" smtClean="0"/>
              <a:t>Available from: http://</a:t>
            </a:r>
            <a:r>
              <a:rPr lang="en-US" dirty="0" err="1" smtClean="0"/>
              <a:t>www.nytimes.com</a:t>
            </a:r>
            <a:r>
              <a:rPr lang="en-US" dirty="0" smtClean="0"/>
              <a:t>/interactive/2008/09/15/health/20080915-brain-development.html?_r=1&amp;</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11</a:t>
            </a:fld>
            <a:endParaRPr lang="en-US"/>
          </a:p>
        </p:txBody>
      </p:sp>
    </p:spTree>
    <p:extLst>
      <p:ext uri="{BB962C8B-B14F-4D97-AF65-F5344CB8AC3E}">
        <p14:creationId xmlns:p14="http://schemas.microsoft.com/office/powerpoint/2010/main" val="26267622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790" tIns="45895" rIns="91790" bIns="45895" anchor="b"/>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r" eaLnBrk="1" hangingPunct="1"/>
            <a:fld id="{31A9517C-8C75-A64A-9294-49FA576DFB26}" type="slidenum">
              <a:rPr lang="en-US" sz="1200" b="1">
                <a:solidFill>
                  <a:srgbClr val="CC3300"/>
                </a:solidFill>
                <a:latin typeface="Verdana" charset="0"/>
                <a:ea typeface="ＭＳ Ｐゴシック" charset="0"/>
                <a:cs typeface="ＭＳ Ｐゴシック" charset="0"/>
              </a:rPr>
              <a:pPr algn="r" eaLnBrk="1" hangingPunct="1"/>
              <a:t>12</a:t>
            </a:fld>
            <a:endParaRPr lang="en-US" sz="1200" b="1">
              <a:solidFill>
                <a:srgbClr val="CC3300"/>
              </a:solidFill>
              <a:latin typeface="Verdana" charset="0"/>
              <a:ea typeface="ＭＳ Ｐゴシック" charset="0"/>
              <a:cs typeface="ＭＳ Ｐゴシック" charset="0"/>
            </a:endParaRPr>
          </a:p>
        </p:txBody>
      </p:sp>
      <p:sp>
        <p:nvSpPr>
          <p:cNvPr id="37890" name="Rectangle 2"/>
          <p:cNvSpPr>
            <a:spLocks noGrp="1" noRot="1" noChangeAspect="1" noChangeArrowheads="1" noTextEdit="1"/>
          </p:cNvSpPr>
          <p:nvPr>
            <p:ph type="sldImg"/>
          </p:nvPr>
        </p:nvSpPr>
        <p:spPr>
          <a:xfrm>
            <a:off x="1143000" y="684213"/>
            <a:ext cx="4572000" cy="3429000"/>
          </a:xfrm>
          <a:solidFill>
            <a:srgbClr val="FFFFFF"/>
          </a:solidFill>
          <a:ln/>
        </p:spPr>
      </p:sp>
      <p:sp>
        <p:nvSpPr>
          <p:cNvPr id="37891" name="Rectangle 3"/>
          <p:cNvSpPr>
            <a:spLocks noGrp="1" noChangeArrowheads="1"/>
          </p:cNvSpPr>
          <p:nvPr>
            <p:ph type="body" idx="1"/>
          </p:nvPr>
        </p:nvSpPr>
        <p:spPr>
          <a:xfrm>
            <a:off x="914400" y="4344988"/>
            <a:ext cx="5029200" cy="4114800"/>
          </a:xfrm>
          <a:solidFill>
            <a:srgbClr val="FFFFFF"/>
          </a:solidFill>
          <a:ln>
            <a:solidFill>
              <a:srgbClr val="000000"/>
            </a:solidFill>
          </a:ln>
        </p:spPr>
        <p:txBody>
          <a:bodyPr/>
          <a:lstStyle/>
          <a:p>
            <a:pPr eaLnBrk="1" hangingPunct="1"/>
            <a:r>
              <a:rPr lang="en-US" dirty="0" smtClean="0">
                <a:latin typeface="Verdana" charset="0"/>
                <a:ea typeface="ＭＳ Ｐゴシック" charset="0"/>
                <a:cs typeface="ＭＳ Ｐゴシック" charset="0"/>
              </a:rPr>
              <a:t>2.2 </a:t>
            </a:r>
            <a:r>
              <a:rPr lang="en-US" dirty="0" err="1" smtClean="0">
                <a:latin typeface="Verdana" charset="0"/>
                <a:ea typeface="ＭＳ Ｐゴシック" charset="0"/>
                <a:cs typeface="ＭＳ Ｐゴシック" charset="0"/>
              </a:rPr>
              <a:t>ToT</a:t>
            </a:r>
            <a:r>
              <a:rPr lang="en-US" dirty="0" smtClean="0">
                <a:latin typeface="Verdana" charset="0"/>
                <a:ea typeface="ＭＳ Ｐゴシック" charset="0"/>
                <a:cs typeface="ＭＳ Ｐゴシック" charset="0"/>
              </a:rPr>
              <a:t> manual </a:t>
            </a:r>
          </a:p>
          <a:p>
            <a:pPr eaLnBrk="1" hangingPunct="1"/>
            <a:endParaRPr lang="en-US" dirty="0" smtClean="0">
              <a:latin typeface="Verdana" charset="0"/>
              <a:ea typeface="ＭＳ Ｐゴシック" charset="0"/>
              <a:cs typeface="ＭＳ Ｐゴシック" charset="0"/>
            </a:endParaRPr>
          </a:p>
          <a:p>
            <a:pPr eaLnBrk="1" hangingPunct="1"/>
            <a:endParaRPr lang="en-US" dirty="0" smtClean="0">
              <a:latin typeface="Verdana" charset="0"/>
              <a:ea typeface="ＭＳ Ｐゴシック" charset="0"/>
              <a:cs typeface="ＭＳ Ｐゴシック" charset="0"/>
            </a:endParaRPr>
          </a:p>
          <a:p>
            <a:pPr eaLnBrk="1" hangingPunct="1"/>
            <a:r>
              <a:rPr lang="en-US" dirty="0" smtClean="0">
                <a:latin typeface="Verdana" charset="0"/>
                <a:ea typeface="ＭＳ Ｐゴシック" charset="0"/>
                <a:cs typeface="ＭＳ Ｐゴシック" charset="0"/>
              </a:rPr>
              <a:t>Notes for Trainers:</a:t>
            </a:r>
            <a:r>
              <a:rPr lang="en-US" baseline="0" dirty="0" smtClean="0">
                <a:latin typeface="Verdana" charset="0"/>
                <a:ea typeface="ＭＳ Ｐゴシック" charset="0"/>
                <a:cs typeface="ＭＳ Ｐゴシック" charset="0"/>
              </a:rPr>
              <a:t> </a:t>
            </a:r>
            <a:r>
              <a:rPr lang="en-US" dirty="0" smtClean="0">
                <a:latin typeface="Verdana" charset="0"/>
                <a:ea typeface="ＭＳ Ｐゴシック" charset="0"/>
                <a:cs typeface="ＭＳ Ｐゴシック" charset="0"/>
              </a:rPr>
              <a:t>As </a:t>
            </a:r>
            <a:r>
              <a:rPr lang="en-US" dirty="0">
                <a:latin typeface="Verdana" charset="0"/>
                <a:ea typeface="ＭＳ Ｐゴシック" charset="0"/>
                <a:cs typeface="ＭＳ Ｐゴシック" charset="0"/>
              </a:rPr>
              <a:t>the maturing brain becomes more specialized to assume more complex functions, it is less capable of reorganizing and adapting. For example, by the first year, the parts of the brain that differentiate vocal sounds are becoming specialized to the language the baby has been exposed to and are already starting to lose the ability to recognize important sound distinctions found in other languages. </a:t>
            </a:r>
            <a:r>
              <a:rPr lang="en-US" dirty="0">
                <a:solidFill>
                  <a:srgbClr val="000000"/>
                </a:solidFill>
                <a:latin typeface="Verdana" charset="0"/>
                <a:ea typeface="ＭＳ Ｐゴシック" charset="0"/>
                <a:cs typeface="ＭＳ Ｐゴシック" charset="0"/>
              </a:rPr>
              <a:t>As the brain prunes away the circuits that are not used, those that are used become stronger and increasingly difficult to alter over time.</a:t>
            </a:r>
            <a:r>
              <a:rPr lang="en-US" dirty="0">
                <a:latin typeface="Verdana" charset="0"/>
                <a:ea typeface="ＭＳ Ｐゴシック" charset="0"/>
                <a:cs typeface="ＭＳ Ｐゴシック" charset="0"/>
              </a:rPr>
              <a:t> Declining plasticity means it</a:t>
            </a:r>
            <a:r>
              <a:rPr lang="ja-JP" altLang="en-US" dirty="0">
                <a:latin typeface="Verdana" charset="0"/>
                <a:ea typeface="ＭＳ Ｐゴシック" charset="0"/>
                <a:cs typeface="ＭＳ Ｐゴシック" charset="0"/>
              </a:rPr>
              <a:t>’</a:t>
            </a:r>
            <a:r>
              <a:rPr lang="en-US" altLang="ja-JP" dirty="0">
                <a:latin typeface="Verdana" charset="0"/>
                <a:ea typeface="ＭＳ Ｐゴシック" charset="0"/>
                <a:cs typeface="ＭＳ Ｐゴシック" charset="0"/>
              </a:rPr>
              <a:t>s easier and more effective to influence a baby</a:t>
            </a:r>
            <a:r>
              <a:rPr lang="ja-JP" altLang="en-US" dirty="0">
                <a:latin typeface="Verdana" charset="0"/>
                <a:ea typeface="ＭＳ Ｐゴシック" charset="0"/>
                <a:cs typeface="ＭＳ Ｐゴシック" charset="0"/>
              </a:rPr>
              <a:t>’</a:t>
            </a:r>
            <a:r>
              <a:rPr lang="en-US" altLang="ja-JP" dirty="0">
                <a:latin typeface="Verdana" charset="0"/>
                <a:ea typeface="ＭＳ Ｐゴシック" charset="0"/>
                <a:cs typeface="ＭＳ Ｐゴシック" charset="0"/>
              </a:rPr>
              <a:t>s developing brain architecture than it is to rewire parts of its circuitry in the adult years. In other words, we can </a:t>
            </a:r>
            <a:r>
              <a:rPr lang="en-US" altLang="ja-JP" i="1" dirty="0">
                <a:latin typeface="Verdana" charset="0"/>
                <a:ea typeface="ＭＳ Ｐゴシック" charset="0"/>
                <a:cs typeface="ＭＳ Ｐゴシック" charset="0"/>
              </a:rPr>
              <a:t>invest now</a:t>
            </a:r>
            <a:r>
              <a:rPr lang="en-US" altLang="ja-JP" dirty="0">
                <a:latin typeface="Verdana" charset="0"/>
                <a:ea typeface="ＭＳ Ｐゴシック" charset="0"/>
                <a:cs typeface="ＭＳ Ｐゴシック" charset="0"/>
              </a:rPr>
              <a:t> by ensuring positive conditions for healthy development, or </a:t>
            </a:r>
            <a:r>
              <a:rPr lang="en-US" altLang="ja-JP" i="1" dirty="0">
                <a:latin typeface="Verdana" charset="0"/>
                <a:ea typeface="ＭＳ Ｐゴシック" charset="0"/>
                <a:cs typeface="ＭＳ Ｐゴシック" charset="0"/>
              </a:rPr>
              <a:t>pay more later</a:t>
            </a:r>
            <a:r>
              <a:rPr lang="en-US" altLang="ja-JP" dirty="0">
                <a:latin typeface="Verdana" charset="0"/>
                <a:ea typeface="ＭＳ Ｐゴシック" charset="0"/>
                <a:cs typeface="ＭＳ Ｐゴシック" charset="0"/>
              </a:rPr>
              <a:t> in the form of costly remediation, health care, mental health services, and increased rates of incarceration. </a:t>
            </a:r>
            <a:endParaRPr lang="en-US" altLang="ja-JP" dirty="0" smtClean="0">
              <a:latin typeface="Verdana" charset="0"/>
              <a:ea typeface="ＭＳ Ｐゴシック" charset="0"/>
              <a:cs typeface="ＭＳ Ｐゴシック" charset="0"/>
            </a:endParaRPr>
          </a:p>
          <a:p>
            <a:pPr eaLnBrk="1" hangingPunct="1"/>
            <a:endParaRPr lang="en-US" altLang="ja-JP" i="1" dirty="0" smtClean="0">
              <a:latin typeface="Verdana" charset="0"/>
              <a:ea typeface="ＭＳ Ｐゴシック" charset="0"/>
              <a:cs typeface="ＭＳ Ｐゴシック" charset="0"/>
            </a:endParaRPr>
          </a:p>
          <a:p>
            <a:pPr eaLnBrk="1" hangingPunct="1"/>
            <a:r>
              <a:rPr lang="en-US" altLang="ja-JP" i="1" dirty="0" smtClean="0">
                <a:latin typeface="Times" charset="0"/>
                <a:ea typeface="ＭＳ Ｐゴシック" charset="0"/>
                <a:cs typeface="ＭＳ Ｐゴシック" charset="0"/>
              </a:rPr>
              <a:t>Graph </a:t>
            </a:r>
            <a:r>
              <a:rPr lang="en-US" altLang="ja-JP" i="1" dirty="0">
                <a:latin typeface="Times" charset="0"/>
                <a:ea typeface="ＭＳ Ｐゴシック" charset="0"/>
                <a:cs typeface="ＭＳ Ｐゴシック" charset="0"/>
              </a:rPr>
              <a:t>Source: Pat Levitt (2009)</a:t>
            </a:r>
            <a:endParaRPr lang="en-US" i="1" dirty="0">
              <a:latin typeface="Times" charset="0"/>
              <a:ea typeface="ＭＳ Ｐゴシック" charset="0"/>
              <a:cs typeface="ＭＳ Ｐゴシック" charset="0"/>
            </a:endParaRPr>
          </a:p>
        </p:txBody>
      </p:sp>
    </p:spTree>
    <p:extLst>
      <p:ext uri="{BB962C8B-B14F-4D97-AF65-F5344CB8AC3E}">
        <p14:creationId xmlns:p14="http://schemas.microsoft.com/office/powerpoint/2010/main" val="12249562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 with section 2.2 </a:t>
            </a: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13</a:t>
            </a:fld>
            <a:endParaRPr lang="en-US"/>
          </a:p>
        </p:txBody>
      </p:sp>
    </p:spTree>
    <p:extLst>
      <p:ext uri="{BB962C8B-B14F-4D97-AF65-F5344CB8AC3E}">
        <p14:creationId xmlns:p14="http://schemas.microsoft.com/office/powerpoint/2010/main" val="13596116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 with section 2.2 </a:t>
            </a: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14</a:t>
            </a:fld>
            <a:endParaRPr lang="en-US"/>
          </a:p>
        </p:txBody>
      </p:sp>
    </p:spTree>
    <p:extLst>
      <p:ext uri="{BB962C8B-B14F-4D97-AF65-F5344CB8AC3E}">
        <p14:creationId xmlns:p14="http://schemas.microsoft.com/office/powerpoint/2010/main" val="1229757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 with section 2.2 </a:t>
            </a:r>
          </a:p>
          <a:p>
            <a:endParaRPr lang="en-US" dirty="0" smtClean="0"/>
          </a:p>
          <a:p>
            <a:r>
              <a:rPr lang="en-US" dirty="0" smtClean="0"/>
              <a:t>After they have talked in pairs</a:t>
            </a:r>
            <a:r>
              <a:rPr lang="en-US" baseline="0" dirty="0" smtClean="0"/>
              <a:t> for 10 minutes or so, bring everyone back together and have a couple of people share with the whole group. </a:t>
            </a:r>
          </a:p>
          <a:p>
            <a:endParaRPr lang="en-US" baseline="0" dirty="0" smtClean="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15</a:t>
            </a:fld>
            <a:endParaRPr lang="en-US"/>
          </a:p>
        </p:txBody>
      </p:sp>
    </p:spTree>
    <p:extLst>
      <p:ext uri="{BB962C8B-B14F-4D97-AF65-F5344CB8AC3E}">
        <p14:creationId xmlns:p14="http://schemas.microsoft.com/office/powerpoint/2010/main" val="16506136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Goes</a:t>
            </a:r>
            <a:r>
              <a:rPr lang="en-US" sz="1200" kern="1200" baseline="0" dirty="0" smtClean="0">
                <a:solidFill>
                  <a:schemeClr val="tx1"/>
                </a:solidFill>
                <a:effectLst/>
                <a:latin typeface="Arial" pitchFamily="-110" charset="0"/>
                <a:ea typeface="ヒラギノ角ゴ Pro W3" pitchFamily="-110" charset="-128"/>
                <a:cs typeface="ヒラギノ角ゴ Pro W3" pitchFamily="-110" charset="-128"/>
              </a:rPr>
              <a:t> with section 2.2 </a:t>
            </a:r>
            <a:endParaRPr lang="en-US" sz="1200" kern="1200" dirty="0" smtClean="0">
              <a:solidFill>
                <a:schemeClr val="tx1"/>
              </a:solidFill>
              <a:effectLst/>
              <a:latin typeface="Arial" pitchFamily="-110" charset="0"/>
              <a:ea typeface="ヒラギノ角ゴ Pro W3" pitchFamily="-110" charset="-128"/>
              <a:cs typeface="ヒラギノ角ゴ Pro W3" pitchFamily="-110" charset="-128"/>
            </a:endParaRPr>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16</a:t>
            </a:fld>
            <a:endParaRPr lang="en-US"/>
          </a:p>
        </p:txBody>
      </p:sp>
    </p:spTree>
    <p:extLst>
      <p:ext uri="{BB962C8B-B14F-4D97-AF65-F5344CB8AC3E}">
        <p14:creationId xmlns:p14="http://schemas.microsoft.com/office/powerpoint/2010/main" val="39350304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 with section 2.2 </a:t>
            </a:r>
          </a:p>
          <a:p>
            <a:endParaRPr lang="en-US" dirty="0" smtClean="0"/>
          </a:p>
          <a:p>
            <a:r>
              <a:rPr lang="en-US" dirty="0" smtClean="0"/>
              <a:t>Brainstorm how to do/ show the above</a:t>
            </a:r>
            <a:r>
              <a:rPr lang="en-US" baseline="0" dirty="0" smtClean="0"/>
              <a:t> behaviors. </a:t>
            </a:r>
          </a:p>
          <a:p>
            <a:endParaRPr lang="en-US" baseline="0" dirty="0" smtClean="0"/>
          </a:p>
        </p:txBody>
      </p:sp>
      <p:sp>
        <p:nvSpPr>
          <p:cNvPr id="4" name="Slide Number Placeholder 3"/>
          <p:cNvSpPr>
            <a:spLocks noGrp="1"/>
          </p:cNvSpPr>
          <p:nvPr>
            <p:ph type="sldNum" sz="quarter" idx="10"/>
          </p:nvPr>
        </p:nvSpPr>
        <p:spPr/>
        <p:txBody>
          <a:bodyPr/>
          <a:lstStyle/>
          <a:p>
            <a:pPr>
              <a:defRPr/>
            </a:pPr>
            <a:fld id="{2A0F9FEC-86A6-5940-BF9D-0AC76F7225A2}" type="slidenum">
              <a:rPr lang="en-US" smtClean="0"/>
              <a:pPr>
                <a:defRPr/>
              </a:pPr>
              <a:t>17</a:t>
            </a:fld>
            <a:endParaRPr lang="en-US"/>
          </a:p>
        </p:txBody>
      </p:sp>
    </p:spTree>
    <p:extLst>
      <p:ext uri="{BB962C8B-B14F-4D97-AF65-F5344CB8AC3E}">
        <p14:creationId xmlns:p14="http://schemas.microsoft.com/office/powerpoint/2010/main" val="8537433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Arial" charset="0"/>
                <a:ea typeface="ヒラギノ角ゴ Pro W3" charset="0"/>
                <a:cs typeface="ヒラギノ角ゴ Pro W3" charset="0"/>
              </a:rPr>
              <a:t>This slide starts section 2.3 </a:t>
            </a:r>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18</a:t>
            </a:fld>
            <a:endParaRPr lang="en-US"/>
          </a:p>
        </p:txBody>
      </p:sp>
    </p:spTree>
    <p:extLst>
      <p:ext uri="{BB962C8B-B14F-4D97-AF65-F5344CB8AC3E}">
        <p14:creationId xmlns:p14="http://schemas.microsoft.com/office/powerpoint/2010/main" val="5262154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Jeune Adolescent Rentrer </a:t>
            </a:r>
            <a:endParaRPr lang="en-GB" dirty="0" smtClean="0"/>
          </a:p>
          <a:p>
            <a:r>
              <a:rPr lang="fr-FR" dirty="0" smtClean="0"/>
              <a:t>Chose.</a:t>
            </a:r>
            <a:endParaRPr lang="en-GB" dirty="0" smtClean="0"/>
          </a:p>
          <a:p>
            <a:r>
              <a:rPr lang="fr-FR" dirty="0" smtClean="0"/>
              <a:t>Oh Vraiment Continué Marcher Rien </a:t>
            </a:r>
            <a:endParaRPr lang="en-GB" dirty="0" smtClean="0"/>
          </a:p>
          <a:p>
            <a:r>
              <a:rPr lang="fr-FR" dirty="0" smtClean="0"/>
              <a:t>Peur Prendre Problèmes.</a:t>
            </a:r>
            <a:endParaRPr lang="en-GB" dirty="0" smtClean="0"/>
          </a:p>
          <a:p>
            <a:r>
              <a:rPr lang="fr-FR" dirty="0" smtClean="0"/>
              <a:t>Pense Raison Adolescent Faire Dire Lire Aimerais Trouves </a:t>
            </a:r>
            <a:r>
              <a:rPr lang="en-US" dirty="0" smtClean="0"/>
              <a:t>J</a:t>
            </a:r>
            <a:r>
              <a:rPr lang="fr-FR" dirty="0" err="1" smtClean="0"/>
              <a:t>uste</a:t>
            </a:r>
            <a:r>
              <a:rPr lang="fr-FR" dirty="0" smtClean="0"/>
              <a:t> Besoin Réfléchir Décision </a:t>
            </a:r>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19</a:t>
            </a:fld>
            <a:endParaRPr lang="en-US"/>
          </a:p>
        </p:txBody>
      </p:sp>
    </p:spTree>
    <p:extLst>
      <p:ext uri="{BB962C8B-B14F-4D97-AF65-F5344CB8AC3E}">
        <p14:creationId xmlns:p14="http://schemas.microsoft.com/office/powerpoint/2010/main" val="9188729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p:cNvSpPr>
          <p:nvPr>
            <p:ph type="sldImg"/>
          </p:nvPr>
        </p:nvSpPr>
        <p:spPr>
          <a:ln/>
        </p:spPr>
      </p:sp>
      <p:sp>
        <p:nvSpPr>
          <p:cNvPr id="78850"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dirty="0">
              <a:latin typeface="Arial" charset="0"/>
              <a:ea typeface="ヒラギノ角ゴ Pro W3" charset="0"/>
              <a:cs typeface="ヒラギノ角ゴ Pro W3" charset="0"/>
            </a:endParaRPr>
          </a:p>
          <a:p>
            <a:r>
              <a:rPr lang="en-US" dirty="0" smtClean="0">
                <a:latin typeface="Arial" charset="0"/>
                <a:ea typeface="ヒラギノ角ゴ Pro W3" charset="0"/>
                <a:cs typeface="ヒラギノ角ゴ Pro W3" charset="0"/>
              </a:rPr>
              <a:t>Goes with section 2.3 </a:t>
            </a:r>
            <a:endParaRPr lang="en-US" dirty="0">
              <a:latin typeface="Arial" charset="0"/>
              <a:ea typeface="ヒラギノ角ゴ Pro W3" charset="0"/>
              <a:cs typeface="ヒラギノ角ゴ Pro W3" charset="0"/>
            </a:endParaRPr>
          </a:p>
          <a:p>
            <a:endParaRPr lang="en-US" dirty="0">
              <a:latin typeface="Arial" charset="0"/>
              <a:ea typeface="ヒラギノ角ゴ Pro W3" charset="0"/>
              <a:cs typeface="ヒラギノ角ゴ Pro W3" charset="0"/>
            </a:endParaRPr>
          </a:p>
        </p:txBody>
      </p:sp>
      <p:sp>
        <p:nvSpPr>
          <p:cNvPr id="78851"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1DB9EB2B-CF17-F44E-9E08-DF7CFF1D09CC}" type="slidenum">
              <a:rPr lang="en-US" sz="1200"/>
              <a:pPr/>
              <a:t>20</a:t>
            </a:fld>
            <a:endParaRPr lang="en-US" sz="1200"/>
          </a:p>
        </p:txBody>
      </p:sp>
    </p:spTree>
    <p:extLst>
      <p:ext uri="{BB962C8B-B14F-4D97-AF65-F5344CB8AC3E}">
        <p14:creationId xmlns:p14="http://schemas.microsoft.com/office/powerpoint/2010/main" val="687964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a:ln/>
        </p:spPr>
      </p:sp>
      <p:sp>
        <p:nvSpPr>
          <p:cNvPr id="33794"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dirty="0">
              <a:latin typeface="Arial" charset="0"/>
              <a:ea typeface="ヒラギノ角ゴ Pro W3" charset="0"/>
              <a:cs typeface="ヒラギノ角ゴ Pro W3" charset="0"/>
            </a:endParaRPr>
          </a:p>
        </p:txBody>
      </p:sp>
      <p:sp>
        <p:nvSpPr>
          <p:cNvPr id="33795"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B8B4CE47-1BF4-D243-B0CF-68962146D6F6}" type="slidenum">
              <a:rPr lang="en-US" sz="1200"/>
              <a:pPr/>
              <a:t>3</a:t>
            </a:fld>
            <a:endParaRPr lang="en-US" sz="1200"/>
          </a:p>
        </p:txBody>
      </p:sp>
    </p:spTree>
    <p:extLst>
      <p:ext uri="{BB962C8B-B14F-4D97-AF65-F5344CB8AC3E}">
        <p14:creationId xmlns:p14="http://schemas.microsoft.com/office/powerpoint/2010/main" val="8573401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latin typeface="Arial" charset="0"/>
                <a:ea typeface="ヒラギノ角ゴ Pro W3" charset="0"/>
                <a:cs typeface="ヒラギノ角ゴ Pro W3" charset="0"/>
              </a:rPr>
              <a:t>Goes with section 2.3 </a:t>
            </a: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21</a:t>
            </a:fld>
            <a:endParaRPr lang="en-US"/>
          </a:p>
        </p:txBody>
      </p:sp>
    </p:spTree>
    <p:extLst>
      <p:ext uri="{BB962C8B-B14F-4D97-AF65-F5344CB8AC3E}">
        <p14:creationId xmlns:p14="http://schemas.microsoft.com/office/powerpoint/2010/main" val="16349171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2.3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22</a:t>
            </a:fld>
            <a:endParaRPr lang="en-US"/>
          </a:p>
        </p:txBody>
      </p:sp>
    </p:spTree>
    <p:extLst>
      <p:ext uri="{BB962C8B-B14F-4D97-AF65-F5344CB8AC3E}">
        <p14:creationId xmlns:p14="http://schemas.microsoft.com/office/powerpoint/2010/main" val="36793415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p:cNvSpPr>
            <a:spLocks noGrp="1" noRot="1" noChangeAspect="1"/>
          </p:cNvSpPr>
          <p:nvPr>
            <p:ph type="sldImg"/>
          </p:nvPr>
        </p:nvSpPr>
        <p:spPr>
          <a:ln/>
        </p:spPr>
      </p:sp>
      <p:sp>
        <p:nvSpPr>
          <p:cNvPr id="80898"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latin typeface="Arial" charset="0"/>
                <a:ea typeface="ヒラギノ角ゴ Pro W3" charset="0"/>
                <a:cs typeface="ヒラギノ角ゴ Pro W3" charset="0"/>
              </a:rPr>
              <a:t>Goes with section 2.4</a:t>
            </a:r>
          </a:p>
          <a:p>
            <a:endParaRPr lang="en-US" dirty="0" smtClean="0">
              <a:latin typeface="Arial" charset="0"/>
              <a:ea typeface="ヒラギノ角ゴ Pro W3" charset="0"/>
              <a:cs typeface="ヒラギノ角ゴ Pro W3" charset="0"/>
            </a:endParaRPr>
          </a:p>
          <a:p>
            <a:r>
              <a:rPr lang="en-US" dirty="0" smtClean="0">
                <a:latin typeface="Arial" charset="0"/>
                <a:ea typeface="ヒラギノ角ゴ Pro W3" charset="0"/>
                <a:cs typeface="ヒラギノ角ゴ Pro W3" charset="0"/>
              </a:rPr>
              <a:t>Brainstorm </a:t>
            </a:r>
            <a:r>
              <a:rPr lang="en-US" dirty="0">
                <a:latin typeface="Arial" charset="0"/>
                <a:ea typeface="ヒラギノ角ゴ Pro W3" charset="0"/>
                <a:cs typeface="ヒラギノ角ゴ Pro W3" charset="0"/>
              </a:rPr>
              <a:t>these two questions with </a:t>
            </a:r>
            <a:r>
              <a:rPr lang="en-US" dirty="0" smtClean="0">
                <a:latin typeface="Arial" charset="0"/>
                <a:ea typeface="ヒラギノ角ゴ Pro W3" charset="0"/>
                <a:cs typeface="ヒラギノ角ゴ Pro W3" charset="0"/>
              </a:rPr>
              <a:t>trainees</a:t>
            </a:r>
            <a:r>
              <a:rPr lang="en-US" baseline="0" dirty="0" smtClean="0">
                <a:latin typeface="Arial" charset="0"/>
                <a:ea typeface="ヒラギノ角ゴ Pro W3" charset="0"/>
                <a:cs typeface="ヒラギノ角ゴ Pro W3" charset="0"/>
              </a:rPr>
              <a:t> for</a:t>
            </a:r>
            <a:r>
              <a:rPr lang="en-US" dirty="0" smtClean="0">
                <a:latin typeface="Arial" charset="0"/>
                <a:ea typeface="ヒラギノ角ゴ Pro W3" charset="0"/>
                <a:cs typeface="ヒラギノ角ゴ Pro W3" charset="0"/>
              </a:rPr>
              <a:t> </a:t>
            </a:r>
            <a:r>
              <a:rPr lang="en-US" dirty="0">
                <a:latin typeface="Arial" charset="0"/>
                <a:ea typeface="ヒラギノ角ゴ Pro W3" charset="0"/>
                <a:cs typeface="ヒラギノ角ゴ Pro W3" charset="0"/>
              </a:rPr>
              <a:t>10 or 15 minutes. </a:t>
            </a:r>
            <a:r>
              <a:rPr lang="en-US" dirty="0" smtClean="0">
                <a:latin typeface="Arial" charset="0"/>
                <a:ea typeface="ヒラギノ角ゴ Pro W3" charset="0"/>
                <a:cs typeface="ヒラギノ角ゴ Pro W3" charset="0"/>
              </a:rPr>
              <a:t>Write</a:t>
            </a:r>
            <a:r>
              <a:rPr lang="en-US" baseline="0" dirty="0" smtClean="0">
                <a:latin typeface="Arial" charset="0"/>
                <a:ea typeface="ヒラギノ角ゴ Pro W3" charset="0"/>
                <a:cs typeface="ヒラギノ角ゴ Pro W3" charset="0"/>
              </a:rPr>
              <a:t> </a:t>
            </a:r>
            <a:r>
              <a:rPr lang="en-US" dirty="0" smtClean="0">
                <a:latin typeface="Arial" charset="0"/>
                <a:ea typeface="ヒラギノ角ゴ Pro W3" charset="0"/>
                <a:cs typeface="ヒラギノ角ゴ Pro W3" charset="0"/>
              </a:rPr>
              <a:t>all the benefits on the flipchart </a:t>
            </a:r>
            <a:r>
              <a:rPr lang="en-US" dirty="0">
                <a:latin typeface="Arial" charset="0"/>
                <a:ea typeface="ヒラギノ角ゴ Pro W3" charset="0"/>
                <a:cs typeface="ヒラギノ角ゴ Pro W3" charset="0"/>
              </a:rPr>
              <a:t>with the help of </a:t>
            </a:r>
            <a:r>
              <a:rPr lang="en-US" dirty="0" smtClean="0">
                <a:latin typeface="Arial" charset="0"/>
                <a:ea typeface="ヒラギノ角ゴ Pro W3" charset="0"/>
                <a:cs typeface="ヒラギノ角ゴ Pro W3" charset="0"/>
              </a:rPr>
              <a:t>participants.</a:t>
            </a:r>
          </a:p>
          <a:p>
            <a:endParaRPr lang="en-US" dirty="0" smtClean="0">
              <a:latin typeface="Arial" charset="0"/>
              <a:ea typeface="ヒラギノ角ゴ Pro W3" charset="0"/>
              <a:cs typeface="ヒラギノ角ゴ Pro W3" charset="0"/>
            </a:endParaRPr>
          </a:p>
        </p:txBody>
      </p:sp>
      <p:sp>
        <p:nvSpPr>
          <p:cNvPr id="80899"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3498E564-BA11-4941-8BF6-5F8694FA548E}" type="slidenum">
              <a:rPr lang="en-US" sz="1200"/>
              <a:pPr/>
              <a:t>23</a:t>
            </a:fld>
            <a:endParaRPr lang="en-US" sz="1200"/>
          </a:p>
        </p:txBody>
      </p:sp>
    </p:spTree>
    <p:extLst>
      <p:ext uri="{BB962C8B-B14F-4D97-AF65-F5344CB8AC3E}">
        <p14:creationId xmlns:p14="http://schemas.microsoft.com/office/powerpoint/2010/main" val="9159683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2.4</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24</a:t>
            </a:fld>
            <a:endParaRPr lang="en-US"/>
          </a:p>
        </p:txBody>
      </p:sp>
    </p:spTree>
    <p:extLst>
      <p:ext uri="{BB962C8B-B14F-4D97-AF65-F5344CB8AC3E}">
        <p14:creationId xmlns:p14="http://schemas.microsoft.com/office/powerpoint/2010/main" val="38349594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2.4 of </a:t>
            </a:r>
            <a:r>
              <a:rPr lang="en-US" dirty="0" err="1" smtClean="0"/>
              <a:t>ToT</a:t>
            </a:r>
            <a:r>
              <a:rPr lang="en-US" dirty="0" smtClean="0"/>
              <a:t>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25</a:t>
            </a:fld>
            <a:endParaRPr lang="en-US"/>
          </a:p>
        </p:txBody>
      </p:sp>
    </p:spTree>
    <p:extLst>
      <p:ext uri="{BB962C8B-B14F-4D97-AF65-F5344CB8AC3E}">
        <p14:creationId xmlns:p14="http://schemas.microsoft.com/office/powerpoint/2010/main" val="29691072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 with section 2.2 </a:t>
            </a:r>
          </a:p>
          <a:p>
            <a:endParaRPr lang="en-US" dirty="0" smtClean="0"/>
          </a:p>
          <a:p>
            <a:r>
              <a:rPr lang="en-US" dirty="0" smtClean="0"/>
              <a:t>Brainstorm how to do/ show the above</a:t>
            </a:r>
            <a:r>
              <a:rPr lang="en-US" baseline="0" dirty="0" smtClean="0"/>
              <a:t> behaviors. </a:t>
            </a:r>
          </a:p>
          <a:p>
            <a:endParaRPr lang="en-US" baseline="0" dirty="0" smtClean="0"/>
          </a:p>
        </p:txBody>
      </p:sp>
      <p:sp>
        <p:nvSpPr>
          <p:cNvPr id="4" name="Slide Number Placeholder 3"/>
          <p:cNvSpPr>
            <a:spLocks noGrp="1"/>
          </p:cNvSpPr>
          <p:nvPr>
            <p:ph type="sldNum" sz="quarter" idx="10"/>
          </p:nvPr>
        </p:nvSpPr>
        <p:spPr/>
        <p:txBody>
          <a:bodyPr/>
          <a:lstStyle/>
          <a:p>
            <a:pPr>
              <a:defRPr/>
            </a:pPr>
            <a:fld id="{2A0F9FEC-86A6-5940-BF9D-0AC76F7225A2}" type="slidenum">
              <a:rPr lang="en-US" smtClean="0"/>
              <a:pPr>
                <a:defRPr/>
              </a:pPr>
              <a:t>26</a:t>
            </a:fld>
            <a:endParaRPr lang="en-US"/>
          </a:p>
        </p:txBody>
      </p:sp>
    </p:spTree>
    <p:extLst>
      <p:ext uri="{BB962C8B-B14F-4D97-AF65-F5344CB8AC3E}">
        <p14:creationId xmlns:p14="http://schemas.microsoft.com/office/powerpoint/2010/main" val="14419554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p:cNvSpPr>
            <a:spLocks noGrp="1" noRot="1" noChangeAspect="1"/>
          </p:cNvSpPr>
          <p:nvPr>
            <p:ph type="sldImg"/>
          </p:nvPr>
        </p:nvSpPr>
        <p:spPr>
          <a:ln/>
        </p:spPr>
      </p:sp>
      <p:sp>
        <p:nvSpPr>
          <p:cNvPr id="86018"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dirty="0" smtClean="0">
              <a:latin typeface="Arial" charset="0"/>
              <a:ea typeface="ヒラギノ角ゴ Pro W3" charset="0"/>
              <a:cs typeface="ヒラギノ角ゴ Pro W3" charset="0"/>
            </a:endParaRPr>
          </a:p>
          <a:p>
            <a:r>
              <a:rPr lang="en-US" dirty="0" smtClean="0">
                <a:latin typeface="Arial" charset="0"/>
                <a:ea typeface="ヒラギノ角ゴ Pro W3" charset="0"/>
                <a:cs typeface="ヒラギノ角ゴ Pro W3" charset="0"/>
              </a:rPr>
              <a:t>Praising a child </a:t>
            </a:r>
            <a:r>
              <a:rPr lang="en-US" dirty="0">
                <a:latin typeface="Arial" charset="0"/>
                <a:ea typeface="ヒラギノ角ゴ Pro W3" charset="0"/>
                <a:cs typeface="ヒラギノ角ゴ Pro W3" charset="0"/>
              </a:rPr>
              <a:t>for doing the right thing will make </a:t>
            </a:r>
            <a:r>
              <a:rPr lang="en-US" dirty="0" smtClean="0">
                <a:latin typeface="Arial" charset="0"/>
                <a:ea typeface="ヒラギノ角ゴ Pro W3" charset="0"/>
                <a:cs typeface="ヒラギノ角ゴ Pro W3" charset="0"/>
              </a:rPr>
              <a:t>a parent/caregiver a </a:t>
            </a:r>
            <a:r>
              <a:rPr lang="en-US" dirty="0">
                <a:latin typeface="Arial" charset="0"/>
                <a:ea typeface="ヒラギノ角ゴ Pro W3" charset="0"/>
                <a:cs typeface="ヒラギノ角ゴ Pro W3" charset="0"/>
              </a:rPr>
              <a:t>powerful influence in </a:t>
            </a:r>
            <a:r>
              <a:rPr lang="en-US" dirty="0" smtClean="0">
                <a:latin typeface="Arial" charset="0"/>
                <a:ea typeface="ヒラギノ角ゴ Pro W3" charset="0"/>
                <a:cs typeface="ヒラギノ角ゴ Pro W3" charset="0"/>
              </a:rPr>
              <a:t>their</a:t>
            </a:r>
            <a:r>
              <a:rPr lang="en-US" baseline="0" dirty="0" smtClean="0">
                <a:latin typeface="Arial" charset="0"/>
                <a:ea typeface="ヒラギノ角ゴ Pro W3" charset="0"/>
                <a:cs typeface="ヒラギノ角ゴ Pro W3" charset="0"/>
              </a:rPr>
              <a:t> </a:t>
            </a:r>
            <a:r>
              <a:rPr lang="en-US" dirty="0" smtClean="0">
                <a:latin typeface="Arial" charset="0"/>
                <a:ea typeface="ヒラギノ角ゴ Pro W3" charset="0"/>
                <a:cs typeface="ヒラギノ角ゴ Pro W3" charset="0"/>
              </a:rPr>
              <a:t>child’s </a:t>
            </a:r>
            <a:r>
              <a:rPr lang="en-US" dirty="0">
                <a:latin typeface="Arial" charset="0"/>
                <a:ea typeface="ヒラギノ角ゴ Pro W3" charset="0"/>
                <a:cs typeface="ヒラギノ角ゴ Pro W3" charset="0"/>
              </a:rPr>
              <a:t>life.</a:t>
            </a:r>
          </a:p>
          <a:p>
            <a:r>
              <a:rPr lang="en-US" dirty="0">
                <a:latin typeface="Arial" charset="0"/>
                <a:ea typeface="ヒラギノ角ゴ Pro W3" charset="0"/>
                <a:cs typeface="ヒラギノ角ゴ Pro W3" charset="0"/>
              </a:rPr>
              <a:t>Praise and encouragement can be especially powerful when children are trying out new behaviors or learning new habits that could become positive character traits. </a:t>
            </a:r>
          </a:p>
          <a:p>
            <a:r>
              <a:rPr lang="en-US" dirty="0">
                <a:latin typeface="Arial" charset="0"/>
                <a:ea typeface="ヒラギノ角ゴ Pro W3" charset="0"/>
                <a:cs typeface="ヒラギノ角ゴ Pro W3" charset="0"/>
              </a:rPr>
              <a:t>Being praised helps people feel good about themselves.</a:t>
            </a:r>
          </a:p>
          <a:p>
            <a:r>
              <a:rPr lang="en-US" dirty="0">
                <a:latin typeface="Arial" charset="0"/>
                <a:ea typeface="ヒラギノ角ゴ Pro W3" charset="0"/>
                <a:cs typeface="ヒラギノ角ゴ Pro W3" charset="0"/>
              </a:rPr>
              <a:t>When </a:t>
            </a:r>
            <a:r>
              <a:rPr lang="en-US" dirty="0" smtClean="0">
                <a:latin typeface="Arial" charset="0"/>
                <a:ea typeface="ヒラギノ角ゴ Pro W3" charset="0"/>
                <a:cs typeface="ヒラギノ角ゴ Pro W3" charset="0"/>
              </a:rPr>
              <a:t>a child </a:t>
            </a:r>
            <a:r>
              <a:rPr lang="en-US" dirty="0">
                <a:latin typeface="Arial" charset="0"/>
                <a:ea typeface="ヒラギノ角ゴ Pro W3" charset="0"/>
                <a:cs typeface="ヒラギノ角ゴ Pro W3" charset="0"/>
              </a:rPr>
              <a:t>feels good around </a:t>
            </a:r>
            <a:r>
              <a:rPr lang="en-US" dirty="0" smtClean="0">
                <a:latin typeface="Arial" charset="0"/>
                <a:ea typeface="ヒラギノ角ゴ Pro W3" charset="0"/>
                <a:cs typeface="ヒラギノ角ゴ Pro W3" charset="0"/>
              </a:rPr>
              <a:t>a parent/caregiver, they will </a:t>
            </a:r>
            <a:r>
              <a:rPr lang="en-US" dirty="0">
                <a:latin typeface="Arial" charset="0"/>
                <a:ea typeface="ヒラギノ角ゴ Pro W3" charset="0"/>
                <a:cs typeface="ヒラギノ角ゴ Pro W3" charset="0"/>
              </a:rPr>
              <a:t>want to be around </a:t>
            </a:r>
            <a:r>
              <a:rPr lang="en-US" dirty="0" smtClean="0">
                <a:latin typeface="Arial" charset="0"/>
                <a:ea typeface="ヒラギノ角ゴ Pro W3" charset="0"/>
                <a:cs typeface="ヒラギノ角ゴ Pro W3" charset="0"/>
              </a:rPr>
              <a:t>that person more </a:t>
            </a:r>
            <a:r>
              <a:rPr lang="en-US" dirty="0">
                <a:latin typeface="Arial" charset="0"/>
                <a:ea typeface="ヒラギノ角ゴ Pro W3" charset="0"/>
                <a:cs typeface="ヒラギノ角ゴ Pro W3" charset="0"/>
              </a:rPr>
              <a:t>and to do more things to get positive </a:t>
            </a:r>
            <a:r>
              <a:rPr lang="en-US" dirty="0" smtClean="0">
                <a:latin typeface="Arial" charset="0"/>
                <a:ea typeface="ヒラギノ角ゴ Pro W3" charset="0"/>
                <a:cs typeface="ヒラギノ角ゴ Pro W3" charset="0"/>
              </a:rPr>
              <a:t>attention. </a:t>
            </a:r>
            <a:endParaRPr lang="en-US" dirty="0">
              <a:latin typeface="Arial" charset="0"/>
              <a:ea typeface="ヒラギノ角ゴ Pro W3" charset="0"/>
              <a:cs typeface="ヒラギノ角ゴ Pro W3" charset="0"/>
            </a:endParaRPr>
          </a:p>
          <a:p>
            <a:endParaRPr lang="en-US" dirty="0">
              <a:latin typeface="Arial" charset="0"/>
              <a:ea typeface="ヒラギノ角ゴ Pro W3" charset="0"/>
              <a:cs typeface="ヒラギノ角ゴ Pro W3" charset="0"/>
            </a:endParaRPr>
          </a:p>
        </p:txBody>
      </p:sp>
      <p:sp>
        <p:nvSpPr>
          <p:cNvPr id="86019"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53666A31-5615-8B43-8AE5-F1C94EB37C66}" type="slidenum">
              <a:rPr lang="en-US" sz="1200"/>
              <a:pPr/>
              <a:t>27</a:t>
            </a:fld>
            <a:endParaRPr lang="en-US" sz="1200"/>
          </a:p>
        </p:txBody>
      </p:sp>
    </p:spTree>
    <p:extLst>
      <p:ext uri="{BB962C8B-B14F-4D97-AF65-F5344CB8AC3E}">
        <p14:creationId xmlns:p14="http://schemas.microsoft.com/office/powerpoint/2010/main" val="15665203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Slide Image Placeholder 1"/>
          <p:cNvSpPr>
            <a:spLocks noGrp="1" noRot="1" noChangeAspect="1"/>
          </p:cNvSpPr>
          <p:nvPr>
            <p:ph type="sldImg"/>
          </p:nvPr>
        </p:nvSpPr>
        <p:spPr>
          <a:ln/>
        </p:spPr>
      </p:sp>
      <p:sp>
        <p:nvSpPr>
          <p:cNvPr id="90114"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baseline="0" dirty="0" smtClean="0">
                <a:latin typeface="Arial" charset="0"/>
                <a:ea typeface="ヒラギノ角ゴ Pro W3" charset="0"/>
                <a:cs typeface="ヒラギノ角ゴ Pro W3" charset="0"/>
              </a:rPr>
              <a:t>Goes with section 2.4 of </a:t>
            </a:r>
            <a:r>
              <a:rPr lang="en-US" baseline="0" dirty="0" err="1" smtClean="0">
                <a:latin typeface="Arial" charset="0"/>
                <a:ea typeface="ヒラギノ角ゴ Pro W3" charset="0"/>
                <a:cs typeface="ヒラギノ角ゴ Pro W3" charset="0"/>
              </a:rPr>
              <a:t>ToT</a:t>
            </a:r>
            <a:r>
              <a:rPr lang="en-US" baseline="0" dirty="0" smtClean="0">
                <a:latin typeface="Arial" charset="0"/>
                <a:ea typeface="ヒラギノ角ゴ Pro W3" charset="0"/>
                <a:cs typeface="ヒラギノ角ゴ Pro W3" charset="0"/>
              </a:rPr>
              <a:t> manual. </a:t>
            </a:r>
          </a:p>
          <a:p>
            <a:endParaRPr lang="en-US" baseline="0" dirty="0" smtClean="0">
              <a:latin typeface="Arial" charset="0"/>
              <a:ea typeface="ヒラギノ角ゴ Pro W3" charset="0"/>
              <a:cs typeface="ヒラギノ角ゴ Pro W3" charset="0"/>
            </a:endParaRPr>
          </a:p>
          <a:p>
            <a:r>
              <a:rPr lang="en-US" baseline="0" dirty="0" smtClean="0">
                <a:latin typeface="Arial" charset="0"/>
                <a:ea typeface="ヒラギノ角ゴ Pro W3" charset="0"/>
                <a:cs typeface="ヒラギノ角ゴ Pro W3" charset="0"/>
              </a:rPr>
              <a:t>This is a picture from the IRC files. </a:t>
            </a:r>
          </a:p>
          <a:p>
            <a:endParaRPr lang="en-US" baseline="0" dirty="0" smtClean="0">
              <a:latin typeface="Arial" charset="0"/>
              <a:ea typeface="ヒラギノ角ゴ Pro W3" charset="0"/>
              <a:cs typeface="ヒラギノ角ゴ Pro W3" charset="0"/>
            </a:endParaRPr>
          </a:p>
          <a:p>
            <a:r>
              <a:rPr lang="en-US" baseline="0" dirty="0" smtClean="0">
                <a:latin typeface="Arial" charset="0"/>
                <a:ea typeface="ヒラギノ角ゴ Pro W3" charset="0"/>
                <a:cs typeface="ヒラギノ角ゴ Pro W3" charset="0"/>
              </a:rPr>
              <a:t>I</a:t>
            </a:r>
            <a:r>
              <a:rPr lang="en-US" dirty="0" smtClean="0">
                <a:latin typeface="Arial" charset="0"/>
                <a:ea typeface="ヒラギノ角ゴ Pro W3" charset="0"/>
                <a:cs typeface="ヒラギノ角ゴ Pro W3" charset="0"/>
              </a:rPr>
              <a:t>n </a:t>
            </a:r>
            <a:r>
              <a:rPr lang="en-US" dirty="0">
                <a:latin typeface="Arial" charset="0"/>
                <a:ea typeface="ヒラギノ角ゴ Pro W3" charset="0"/>
                <a:cs typeface="ヒラギノ角ゴ Pro W3" charset="0"/>
              </a:rPr>
              <a:t>the first </a:t>
            </a:r>
            <a:r>
              <a:rPr lang="en-US" dirty="0" smtClean="0">
                <a:latin typeface="Arial" charset="0"/>
                <a:ea typeface="ヒラギノ角ゴ Pro W3" charset="0"/>
                <a:cs typeface="ヒラギノ角ゴ Pro W3" charset="0"/>
              </a:rPr>
              <a:t>scenario, </a:t>
            </a:r>
            <a:r>
              <a:rPr lang="en-US" dirty="0">
                <a:latin typeface="Arial" charset="0"/>
                <a:ea typeface="ヒラギノ角ゴ Pro W3" charset="0"/>
                <a:cs typeface="ヒラギノ角ゴ Pro W3" charset="0"/>
              </a:rPr>
              <a:t>the child will be coloring or playing with the parent and the parent will practice praising and encouraging the child. </a:t>
            </a:r>
          </a:p>
          <a:p>
            <a:endParaRPr lang="en-US" dirty="0">
              <a:latin typeface="Arial" charset="0"/>
              <a:ea typeface="ヒラギノ角ゴ Pro W3" charset="0"/>
              <a:cs typeface="ヒラギノ角ゴ Pro W3" charset="0"/>
            </a:endParaRPr>
          </a:p>
          <a:p>
            <a:r>
              <a:rPr lang="en-US" dirty="0">
                <a:latin typeface="Arial" charset="0"/>
                <a:ea typeface="ヒラギノ角ゴ Pro W3" charset="0"/>
                <a:cs typeface="ヒラギノ角ゴ Pro W3" charset="0"/>
              </a:rPr>
              <a:t>Then the child will start whining about not getting something they want and the parent will practice ignoring, until the child stops and then the parent will praise the child for calming down. This will take about 15 minutes. </a:t>
            </a:r>
          </a:p>
        </p:txBody>
      </p:sp>
      <p:sp>
        <p:nvSpPr>
          <p:cNvPr id="90115"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0637F755-3DAB-4148-9DBE-D12F8EBEAA1A}" type="slidenum">
              <a:rPr lang="en-US" sz="1200"/>
              <a:pPr/>
              <a:t>28</a:t>
            </a:fld>
            <a:endParaRPr lang="en-US" sz="1200"/>
          </a:p>
        </p:txBody>
      </p:sp>
    </p:spTree>
    <p:extLst>
      <p:ext uri="{BB962C8B-B14F-4D97-AF65-F5344CB8AC3E}">
        <p14:creationId xmlns:p14="http://schemas.microsoft.com/office/powerpoint/2010/main" val="18639220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a:t>
            </a:r>
            <a:r>
              <a:rPr lang="en-US" baseline="0" dirty="0" smtClean="0"/>
              <a:t> 1.7</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29</a:t>
            </a:fld>
            <a:endParaRPr lang="en-US"/>
          </a:p>
        </p:txBody>
      </p:sp>
    </p:spTree>
    <p:extLst>
      <p:ext uri="{BB962C8B-B14F-4D97-AF65-F5344CB8AC3E}">
        <p14:creationId xmlns:p14="http://schemas.microsoft.com/office/powerpoint/2010/main" val="18605623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Section</a:t>
            </a:r>
            <a:r>
              <a:rPr lang="en-US" baseline="0" smtClean="0"/>
              <a:t> 1.8</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30</a:t>
            </a:fld>
            <a:endParaRPr lang="en-US"/>
          </a:p>
        </p:txBody>
      </p:sp>
    </p:spTree>
    <p:extLst>
      <p:ext uri="{BB962C8B-B14F-4D97-AF65-F5344CB8AC3E}">
        <p14:creationId xmlns:p14="http://schemas.microsoft.com/office/powerpoint/2010/main" val="5832465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2.2 </a:t>
            </a:r>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u="sng" kern="0" dirty="0" smtClean="0">
                <a:solidFill>
                  <a:prstClr val="black"/>
                </a:solidFill>
                <a:latin typeface="Arial"/>
                <a:ea typeface="MS PGothic" pitchFamily="34" charset="-128"/>
                <a:cs typeface="Arial"/>
                <a:hlinkClick r:id="rId3"/>
              </a:rPr>
              <a:t>Video: Brain architecture</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4</a:t>
            </a:fld>
            <a:endParaRPr lang="en-US"/>
          </a:p>
        </p:txBody>
      </p:sp>
    </p:spTree>
    <p:extLst>
      <p:ext uri="{BB962C8B-B14F-4D97-AF65-F5344CB8AC3E}">
        <p14:creationId xmlns:p14="http://schemas.microsoft.com/office/powerpoint/2010/main" val="27981396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2.2 </a:t>
            </a:r>
            <a:r>
              <a:rPr lang="en-US" dirty="0" err="1" smtClean="0"/>
              <a:t>ToT</a:t>
            </a:r>
            <a:r>
              <a:rPr lang="en-US" baseline="0" dirty="0" smtClean="0"/>
              <a:t> manual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5</a:t>
            </a:fld>
            <a:endParaRPr lang="en-US"/>
          </a:p>
        </p:txBody>
      </p:sp>
    </p:spTree>
    <p:extLst>
      <p:ext uri="{BB962C8B-B14F-4D97-AF65-F5344CB8AC3E}">
        <p14:creationId xmlns:p14="http://schemas.microsoft.com/office/powerpoint/2010/main" val="28883715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fr-FR" sz="1200" i="1" kern="1200" dirty="0" smtClean="0">
                <a:solidFill>
                  <a:schemeClr val="tx1"/>
                </a:solidFill>
                <a:effectLst/>
                <a:latin typeface="Arial" pitchFamily="-110" charset="0"/>
                <a:ea typeface="ヒラギノ角ゴ Pro W3" pitchFamily="-110" charset="-128"/>
                <a:cs typeface="ヒラギノ角ゴ Pro W3" pitchFamily="-110" charset="-128"/>
              </a:rPr>
              <a:t>Au début, le sentier peut être un peu accidenté et peu praticable.</a:t>
            </a:r>
            <a:endParaRPr lang="en-GB" sz="1200" kern="1200" dirty="0" smtClean="0">
              <a:solidFill>
                <a:schemeClr val="tx1"/>
              </a:solidFill>
              <a:effectLst/>
              <a:latin typeface="Arial" pitchFamily="-110" charset="0"/>
              <a:ea typeface="ヒラギノ角ゴ Pro W3" pitchFamily="-110" charset="-128"/>
              <a:cs typeface="ヒラギノ角ゴ Pro W3" pitchFamily="-110" charset="-128"/>
            </a:endParaRPr>
          </a:p>
          <a:p>
            <a:r>
              <a:rPr lang="fr-FR" sz="1200" i="1" kern="1200" dirty="0" smtClean="0">
                <a:solidFill>
                  <a:schemeClr val="tx1"/>
                </a:solidFill>
                <a:effectLst/>
                <a:latin typeface="Arial" pitchFamily="-110" charset="0"/>
                <a:ea typeface="ヒラギノ角ゴ Pro W3" pitchFamily="-110" charset="-128"/>
                <a:cs typeface="ヒラギノ角ゴ Pro W3" pitchFamily="-110" charset="-128"/>
              </a:rPr>
              <a:t>Il ne devient un vrai sentier que lorsque beaucoup de personnes l'ont emprunté, encore et encore.</a:t>
            </a:r>
            <a:r>
              <a:rPr lang="en-GB" sz="1200" i="0" kern="1200" baseline="0" dirty="0" smtClean="0">
                <a:solidFill>
                  <a:schemeClr val="tx1"/>
                </a:solidFill>
                <a:effectLst/>
                <a:latin typeface="Arial" pitchFamily="-110" charset="0"/>
                <a:ea typeface="ヒラギノ角ゴ Pro W3" pitchFamily="-110" charset="-128"/>
                <a:cs typeface="ヒラギノ角ゴ Pro W3" pitchFamily="-110" charset="-128"/>
              </a:rPr>
              <a:t> </a:t>
            </a:r>
            <a:r>
              <a:rPr lang="fr-FR" sz="1200" i="1" kern="1200" dirty="0" smtClean="0">
                <a:solidFill>
                  <a:schemeClr val="tx1"/>
                </a:solidFill>
                <a:effectLst/>
                <a:latin typeface="Arial" pitchFamily="-110" charset="0"/>
                <a:ea typeface="ヒラギノ角ゴ Pro W3" pitchFamily="-110" charset="-128"/>
                <a:cs typeface="ヒラギノ角ゴ Pro W3" pitchFamily="-110" charset="-128"/>
              </a:rPr>
              <a:t>Le sentier devient plus praticable et il vous est plus facile de voir où vous</a:t>
            </a:r>
            <a:endParaRPr lang="en-GB" sz="1200" kern="1200" dirty="0" smtClean="0">
              <a:solidFill>
                <a:schemeClr val="tx1"/>
              </a:solidFill>
              <a:effectLst/>
              <a:latin typeface="Arial" pitchFamily="-110" charset="0"/>
              <a:ea typeface="ヒラギノ角ゴ Pro W3" pitchFamily="-110" charset="-128"/>
              <a:cs typeface="ヒラギノ角ゴ Pro W3" pitchFamily="-110" charset="-128"/>
            </a:endParaRPr>
          </a:p>
          <a:p>
            <a:r>
              <a:rPr lang="fr-FR" sz="1200" i="1" kern="1200" dirty="0" smtClean="0">
                <a:solidFill>
                  <a:schemeClr val="tx1"/>
                </a:solidFill>
                <a:effectLst/>
                <a:latin typeface="Arial" pitchFamily="-110" charset="0"/>
                <a:ea typeface="ヒラギノ角ゴ Pro W3" pitchFamily="-110" charset="-128"/>
                <a:cs typeface="ヒラギノ角ゴ Pro W3" pitchFamily="-110" charset="-128"/>
              </a:rPr>
              <a:t>allez. Notre cerveau est construit de la même manière. Plus vous passerez de temps à éduquer les enfants et à leur démontrer de la gentillesse et du respect, plus les connexions entre les cellules (neurones) de leur cerveau se renforceront !Ce sont ces connexions solides qui permettent aux enfants de devenir des membres en bonne santé, heureux et responsables de leur famille et</a:t>
            </a:r>
            <a:endParaRPr lang="en-GB" sz="1200" kern="1200" dirty="0" smtClean="0">
              <a:solidFill>
                <a:schemeClr val="tx1"/>
              </a:solidFill>
              <a:effectLst/>
              <a:latin typeface="Arial" pitchFamily="-110" charset="0"/>
              <a:ea typeface="ヒラギノ角ゴ Pro W3" pitchFamily="-110" charset="-128"/>
              <a:cs typeface="ヒラギノ角ゴ Pro W3" pitchFamily="-110" charset="-128"/>
            </a:endParaRPr>
          </a:p>
          <a:p>
            <a:r>
              <a:rPr lang="en-US" sz="1200" i="1" kern="1200" dirty="0" smtClean="0">
                <a:solidFill>
                  <a:schemeClr val="tx1"/>
                </a:solidFill>
                <a:effectLst/>
                <a:latin typeface="Arial" pitchFamily="-110" charset="0"/>
                <a:ea typeface="ヒラギノ角ゴ Pro W3" pitchFamily="-110" charset="-128"/>
                <a:cs typeface="ヒラギノ角ゴ Pro W3" pitchFamily="-110" charset="-128"/>
              </a:rPr>
              <a:t>de </a:t>
            </a:r>
            <a:r>
              <a:rPr lang="en-US" sz="1200" i="1" kern="1200" dirty="0" err="1" smtClean="0">
                <a:solidFill>
                  <a:schemeClr val="tx1"/>
                </a:solidFill>
                <a:effectLst/>
                <a:latin typeface="Arial" pitchFamily="-110" charset="0"/>
                <a:ea typeface="ヒラギノ角ゴ Pro W3" pitchFamily="-110" charset="-128"/>
                <a:cs typeface="ヒラギノ角ゴ Pro W3" pitchFamily="-110" charset="-128"/>
              </a:rPr>
              <a:t>leur</a:t>
            </a:r>
            <a:r>
              <a:rPr lang="en-US" sz="1200" i="1" kern="1200" dirty="0" smtClean="0">
                <a:solidFill>
                  <a:schemeClr val="tx1"/>
                </a:solidFill>
                <a:effectLst/>
                <a:latin typeface="Arial" pitchFamily="-110" charset="0"/>
                <a:ea typeface="ヒラギノ角ゴ Pro W3" pitchFamily="-110" charset="-128"/>
                <a:cs typeface="ヒラギノ角ゴ Pro W3" pitchFamily="-110" charset="-128"/>
              </a:rPr>
              <a:t> </a:t>
            </a:r>
            <a:r>
              <a:rPr lang="en-US" sz="1200" i="1" kern="1200" dirty="0" err="1" smtClean="0">
                <a:solidFill>
                  <a:schemeClr val="tx1"/>
                </a:solidFill>
                <a:effectLst/>
                <a:latin typeface="Arial" pitchFamily="-110" charset="0"/>
                <a:ea typeface="ヒラギノ角ゴ Pro W3" pitchFamily="-110" charset="-128"/>
                <a:cs typeface="ヒラギノ角ゴ Pro W3" pitchFamily="-110" charset="-128"/>
              </a:rPr>
              <a:t>communauté</a:t>
            </a:r>
            <a:r>
              <a:rPr lang="en-US" sz="1200" i="1" kern="1200" dirty="0" smtClean="0">
                <a:solidFill>
                  <a:schemeClr val="tx1"/>
                </a:solidFill>
                <a:effectLst/>
                <a:latin typeface="Arial" pitchFamily="-110" charset="0"/>
                <a:ea typeface="ヒラギノ角ゴ Pro W3" pitchFamily="-110" charset="-128"/>
                <a:cs typeface="ヒラギノ角ゴ Pro W3" pitchFamily="-110" charset="-128"/>
              </a:rPr>
              <a:t>.</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6</a:t>
            </a:fld>
            <a:endParaRPr lang="en-US"/>
          </a:p>
        </p:txBody>
      </p:sp>
    </p:spTree>
    <p:extLst>
      <p:ext uri="{BB962C8B-B14F-4D97-AF65-F5344CB8AC3E}">
        <p14:creationId xmlns:p14="http://schemas.microsoft.com/office/powerpoint/2010/main" val="26866830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 with section 2.2 </a:t>
            </a:r>
          </a:p>
          <a:p>
            <a:endParaRPr lang="en-US" dirty="0" smtClean="0"/>
          </a:p>
          <a:p>
            <a:r>
              <a:rPr lang="en-US" dirty="0" smtClean="0"/>
              <a:t>Show Harvard Toxic</a:t>
            </a:r>
            <a:r>
              <a:rPr lang="en-US" baseline="0" dirty="0" smtClean="0"/>
              <a:t> stress video here. </a:t>
            </a:r>
          </a:p>
          <a:p>
            <a:endParaRPr lang="en-US" baseline="0" dirty="0" smtClean="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7</a:t>
            </a:fld>
            <a:endParaRPr lang="en-US"/>
          </a:p>
        </p:txBody>
      </p:sp>
    </p:spTree>
    <p:extLst>
      <p:ext uri="{BB962C8B-B14F-4D97-AF65-F5344CB8AC3E}">
        <p14:creationId xmlns:p14="http://schemas.microsoft.com/office/powerpoint/2010/main" val="13553023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C6A858CB-ADC9-A44E-AD68-182680842FD9}" type="slidenum">
              <a:rPr lang="en-US" sz="1200">
                <a:solidFill>
                  <a:srgbClr val="000000"/>
                </a:solidFill>
                <a:latin typeface="Times" charset="0"/>
                <a:ea typeface="ＭＳ Ｐゴシック" charset="0"/>
                <a:cs typeface="ＭＳ Ｐゴシック" charset="0"/>
              </a:rPr>
              <a:pPr/>
              <a:t>8</a:t>
            </a:fld>
            <a:endParaRPr lang="en-US" sz="1200">
              <a:solidFill>
                <a:srgbClr val="000000"/>
              </a:solidFill>
              <a:latin typeface="Times" charset="0"/>
              <a:ea typeface="ＭＳ Ｐゴシック" charset="0"/>
              <a:cs typeface="ＭＳ Ｐゴシック" charset="0"/>
            </a:endParaRPr>
          </a:p>
        </p:txBody>
      </p:sp>
      <p:sp>
        <p:nvSpPr>
          <p:cNvPr id="39938"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794" tIns="45897" rIns="91794" bIns="45897" anchor="b"/>
          <a:lstStyle>
            <a:lvl1pPr defTabSz="935038">
              <a:defRPr sz="2400">
                <a:solidFill>
                  <a:schemeClr val="tx1"/>
                </a:solidFill>
                <a:latin typeface="Arial" charset="0"/>
                <a:ea typeface="ヒラギノ角ゴ Pro W3" charset="0"/>
                <a:cs typeface="ヒラギノ角ゴ Pro W3" charset="0"/>
              </a:defRPr>
            </a:lvl1pPr>
            <a:lvl2pPr marL="742950" indent="-285750" defTabSz="935038">
              <a:defRPr sz="2400">
                <a:solidFill>
                  <a:schemeClr val="tx1"/>
                </a:solidFill>
                <a:latin typeface="Arial" charset="0"/>
                <a:ea typeface="ヒラギノ角ゴ Pro W3" charset="0"/>
                <a:cs typeface="ヒラギノ角ゴ Pro W3" charset="0"/>
              </a:defRPr>
            </a:lvl2pPr>
            <a:lvl3pPr marL="1143000" indent="-228600" defTabSz="935038">
              <a:defRPr sz="2400">
                <a:solidFill>
                  <a:schemeClr val="tx1"/>
                </a:solidFill>
                <a:latin typeface="Arial" charset="0"/>
                <a:ea typeface="ヒラギノ角ゴ Pro W3" charset="0"/>
                <a:cs typeface="ヒラギノ角ゴ Pro W3" charset="0"/>
              </a:defRPr>
            </a:lvl3pPr>
            <a:lvl4pPr marL="1600200" indent="-228600" defTabSz="935038">
              <a:defRPr sz="2400">
                <a:solidFill>
                  <a:schemeClr val="tx1"/>
                </a:solidFill>
                <a:latin typeface="Arial" charset="0"/>
                <a:ea typeface="ヒラギノ角ゴ Pro W3" charset="0"/>
                <a:cs typeface="ヒラギノ角ゴ Pro W3" charset="0"/>
              </a:defRPr>
            </a:lvl4pPr>
            <a:lvl5pPr marL="2057400" indent="-228600" defTabSz="935038">
              <a:defRPr sz="2400">
                <a:solidFill>
                  <a:schemeClr val="tx1"/>
                </a:solidFill>
                <a:latin typeface="Arial" charset="0"/>
                <a:ea typeface="ヒラギノ角ゴ Pro W3" charset="0"/>
                <a:cs typeface="ヒラギノ角ゴ Pro W3" charset="0"/>
              </a:defRPr>
            </a:lvl5pPr>
            <a:lvl6pPr marL="2514600" indent="-228600" defTabSz="935038"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defTabSz="935038"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defTabSz="935038"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defTabSz="935038"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r"/>
            <a:fld id="{5908C84F-1BDA-F74F-98AD-8E32DB9E2A65}" type="slidenum">
              <a:rPr lang="en-US" sz="1200">
                <a:solidFill>
                  <a:srgbClr val="000000"/>
                </a:solidFill>
                <a:latin typeface="Times" charset="0"/>
                <a:ea typeface="ＭＳ Ｐゴシック" charset="0"/>
                <a:cs typeface="ＭＳ Ｐゴシック" charset="0"/>
              </a:rPr>
              <a:pPr algn="r"/>
              <a:t>8</a:t>
            </a:fld>
            <a:endParaRPr lang="en-US" sz="1200">
              <a:solidFill>
                <a:srgbClr val="000000"/>
              </a:solidFill>
              <a:latin typeface="Times" charset="0"/>
              <a:ea typeface="ＭＳ Ｐゴシック" charset="0"/>
              <a:cs typeface="ＭＳ Ｐゴシック" charset="0"/>
            </a:endParaRPr>
          </a:p>
        </p:txBody>
      </p:sp>
      <p:sp>
        <p:nvSpPr>
          <p:cNvPr id="39939" name="Rectangle 2"/>
          <p:cNvSpPr>
            <a:spLocks noGrp="1" noRot="1" noChangeAspect="1" noChangeArrowheads="1" noTextEdit="1"/>
          </p:cNvSpPr>
          <p:nvPr>
            <p:ph type="sldImg"/>
          </p:nvPr>
        </p:nvSpPr>
        <p:spPr>
          <a:xfrm>
            <a:off x="1109663" y="674688"/>
            <a:ext cx="4572000" cy="3429000"/>
          </a:xfrm>
          <a:solidFill>
            <a:srgbClr val="FFFFFF"/>
          </a:solidFill>
          <a:ln/>
        </p:spPr>
      </p:sp>
      <p:sp>
        <p:nvSpPr>
          <p:cNvPr id="437251" name="Rectangle 3"/>
          <p:cNvSpPr>
            <a:spLocks noGrp="1" noChangeArrowheads="1"/>
          </p:cNvSpPr>
          <p:nvPr>
            <p:ph type="body" idx="1"/>
          </p:nvPr>
        </p:nvSpPr>
        <p:spPr>
          <a:solidFill>
            <a:srgbClr val="FFFFFF"/>
          </a:solidFill>
          <a:ln>
            <a:solidFill>
              <a:srgbClr val="000000"/>
            </a:solidFill>
          </a:ln>
        </p:spPr>
        <p:txBody>
          <a:bodyPr lIns="91794" tIns="45897" rIns="91794" bIns="45897"/>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Goes with section 2.2 </a:t>
            </a:r>
          </a:p>
          <a:p>
            <a:pPr eaLnBrk="1" hangingPunct="1">
              <a:defRPr/>
            </a:pPr>
            <a:endParaRPr lang="en-US" dirty="0" smtClean="0">
              <a:latin typeface="Verdana" charset="0"/>
              <a:ea typeface="ＭＳ Ｐゴシック" charset="0"/>
              <a:cs typeface="ＭＳ Ｐゴシック" charset="0"/>
            </a:endParaRPr>
          </a:p>
          <a:p>
            <a:pPr eaLnBrk="1" hangingPunct="1">
              <a:defRPr/>
            </a:pPr>
            <a:r>
              <a:rPr lang="en-US" dirty="0" smtClean="0">
                <a:latin typeface="Verdana" charset="0"/>
                <a:ea typeface="ＭＳ Ｐゴシック" charset="0"/>
                <a:cs typeface="ＭＳ Ｐゴシック" charset="0"/>
              </a:rPr>
              <a:t>Just </a:t>
            </a:r>
            <a:r>
              <a:rPr lang="en-US" dirty="0">
                <a:latin typeface="Verdana" charset="0"/>
                <a:ea typeface="ＭＳ Ｐゴシック" charset="0"/>
                <a:cs typeface="ＭＳ Ｐゴシック" charset="0"/>
              </a:rPr>
              <a:t>as positive early experiences build healthy brain architecture, adverse early experiences can weaken it. Helping all children have supportive environments to learn and grow levels the playing field, so even those children who do not have advantages at home or whose families can</a:t>
            </a:r>
            <a:r>
              <a:rPr lang="ja-JP" altLang="en-US" dirty="0">
                <a:latin typeface="Verdana" charset="0"/>
                <a:ea typeface="ＭＳ Ｐゴシック" charset="0"/>
                <a:cs typeface="ＭＳ Ｐゴシック" charset="0"/>
              </a:rPr>
              <a:t>’</a:t>
            </a:r>
            <a:r>
              <a:rPr lang="en-US" altLang="ja-JP" dirty="0">
                <a:latin typeface="Verdana" charset="0"/>
                <a:ea typeface="ＭＳ Ｐゴシック" charset="0"/>
                <a:cs typeface="ＭＳ Ｐゴシック" charset="0"/>
              </a:rPr>
              <a:t>t afford expensive child care can start school with the same opportunities as their neighbors.</a:t>
            </a:r>
          </a:p>
          <a:p>
            <a:pPr eaLnBrk="1" hangingPunct="1">
              <a:defRPr/>
            </a:pPr>
            <a:r>
              <a:rPr lang="en-US" dirty="0">
                <a:latin typeface="Verdana" charset="0"/>
                <a:ea typeface="ＭＳ Ｐゴシック" charset="0"/>
                <a:cs typeface="ＭＳ Ｐゴシック" charset="0"/>
              </a:rPr>
              <a:t>This slide shows one measure of brain activity in two children. One had a normal family upbringing, and the other spent the early years of life in extremely neglectful conditions, in an orphanage in Romania. Brain activity is measured in terms of electrical impulses, using EEGs (electroencephalograms). The more electrical power, the more brain activity. Here we see the EEG translated into a color spectrum </a:t>
            </a:r>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a:t>
            </a:r>
            <a:r>
              <a:rPr lang="en-US" dirty="0" smtClean="0">
                <a:effectLst/>
              </a:rPr>
              <a:t> </a:t>
            </a:r>
            <a:r>
              <a:rPr lang="en-US" dirty="0" smtClean="0">
                <a:latin typeface="Verdana" charset="0"/>
                <a:ea typeface="ＭＳ Ｐゴシック" charset="0"/>
                <a:cs typeface="ＭＳ Ｐゴシック" charset="0"/>
              </a:rPr>
              <a:t>the </a:t>
            </a:r>
            <a:r>
              <a:rPr lang="en-US" dirty="0">
                <a:latin typeface="Verdana" charset="0"/>
                <a:ea typeface="ＭＳ Ｐゴシック" charset="0"/>
                <a:cs typeface="ＭＳ Ｐゴシック" charset="0"/>
              </a:rPr>
              <a:t>more color, the more electrical activity in the brain.</a:t>
            </a:r>
          </a:p>
          <a:p>
            <a:pPr eaLnBrk="1" hangingPunct="1">
              <a:defRPr/>
            </a:pPr>
            <a:r>
              <a:rPr lang="en-US" dirty="0">
                <a:latin typeface="Verdana" charset="0"/>
                <a:ea typeface="ＭＳ Ｐゴシック" charset="0"/>
                <a:cs typeface="ＭＳ Ｐゴシック" charset="0"/>
              </a:rPr>
              <a:t>If you look at these circled areas, the differences become clear. Put simply, chronic neglect of very young children diminishes their brain power well beyond the period when they were neglected. If healthy brain architecture is the equivalent of a 100 watt bulb, by seriously neglecting children in their earliest years, we give them a 40 watt bulb.</a:t>
            </a:r>
            <a:endParaRPr lang="en-US" sz="1000" dirty="0">
              <a:effectLst>
                <a:outerShdw blurRad="38100" dist="38100" dir="2700000" algn="tl">
                  <a:srgbClr val="DDDDDD"/>
                </a:outerShdw>
              </a:effectLst>
              <a:latin typeface="Verdana" charset="0"/>
              <a:ea typeface="ＭＳ Ｐゴシック" charset="0"/>
              <a:cs typeface="ＭＳ Ｐゴシック" charset="0"/>
            </a:endParaRPr>
          </a:p>
          <a:p>
            <a:pPr eaLnBrk="1" hangingPunct="1">
              <a:defRPr/>
            </a:pPr>
            <a:r>
              <a:rPr lang="en-US" sz="1000" dirty="0">
                <a:effectLst>
                  <a:outerShdw blurRad="38100" dist="38100" dir="2700000" algn="tl">
                    <a:srgbClr val="DDDDDD"/>
                  </a:outerShdw>
                </a:effectLst>
                <a:latin typeface="Verdana" charset="0"/>
                <a:ea typeface="ＭＳ Ｐゴシック" charset="0"/>
                <a:cs typeface="ＭＳ Ｐゴシック" charset="0"/>
              </a:rPr>
              <a:t>Source: </a:t>
            </a:r>
            <a:r>
              <a:rPr lang="en-US" sz="1000" dirty="0">
                <a:latin typeface="Verdana" charset="0"/>
                <a:ea typeface="ＭＳ Ｐゴシック" charset="0"/>
                <a:cs typeface="ＭＳ Ｐゴシック" charset="0"/>
              </a:rPr>
              <a:t>C.A. Nelson (2008) and Marshall P.J., Fox N.A., &amp; the BEIP Core Group (2004). Journal of </a:t>
            </a:r>
            <a:r>
              <a:rPr lang="en-US" sz="1000" dirty="0" smtClean="0">
                <a:latin typeface="Verdana" charset="0"/>
                <a:ea typeface="ＭＳ Ｐゴシック" charset="0"/>
                <a:cs typeface="ＭＳ Ｐゴシック" charset="0"/>
              </a:rPr>
              <a:t>Cognitive </a:t>
            </a:r>
            <a:r>
              <a:rPr lang="en-US" sz="1000" dirty="0">
                <a:latin typeface="Verdana" charset="0"/>
                <a:ea typeface="ＭＳ Ｐゴシック" charset="0"/>
                <a:cs typeface="ＭＳ Ｐゴシック" charset="0"/>
              </a:rPr>
              <a:t>Neuroscience, 16, 1327–1338.</a:t>
            </a:r>
          </a:p>
        </p:txBody>
      </p:sp>
    </p:spTree>
    <p:extLst>
      <p:ext uri="{BB962C8B-B14F-4D97-AF65-F5344CB8AC3E}">
        <p14:creationId xmlns:p14="http://schemas.microsoft.com/office/powerpoint/2010/main" val="15506554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2.2 </a:t>
            </a:r>
            <a:r>
              <a:rPr lang="en-US" dirty="0" err="1" smtClean="0"/>
              <a:t>ToT</a:t>
            </a:r>
            <a:r>
              <a:rPr lang="en-US" dirty="0" smtClean="0"/>
              <a:t> manual </a:t>
            </a:r>
          </a:p>
          <a:p>
            <a:r>
              <a:rPr lang="fr-FR" sz="1200" i="1" kern="1200" dirty="0" smtClean="0">
                <a:solidFill>
                  <a:schemeClr val="tx1"/>
                </a:solidFill>
                <a:effectLst/>
                <a:latin typeface="Arial" pitchFamily="-110" charset="0"/>
                <a:ea typeface="ヒラギノ角ゴ Pro W3" pitchFamily="-110" charset="-128"/>
                <a:cs typeface="ヒラギノ角ゴ Pro W3" pitchFamily="-110" charset="-128"/>
              </a:rPr>
              <a:t>Remarquez à quel point le cerveau de l'enfant sécurisé a bien plus d'activité, tandis que le cerveau de l'enfant soumis aux abus et à des privations extrêmes montre moins d'activité dans les mêmes zones.</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9</a:t>
            </a:fld>
            <a:endParaRPr lang="en-US"/>
          </a:p>
        </p:txBody>
      </p:sp>
    </p:spTree>
    <p:extLst>
      <p:ext uri="{BB962C8B-B14F-4D97-AF65-F5344CB8AC3E}">
        <p14:creationId xmlns:p14="http://schemas.microsoft.com/office/powerpoint/2010/main" val="35174012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 with section 2.2 </a:t>
            </a:r>
          </a:p>
          <a:p>
            <a:endParaRPr lang="en-US" i="1" dirty="0" smtClean="0"/>
          </a:p>
          <a:p>
            <a:endParaRPr lang="en-US" i="1" dirty="0" smtClean="0"/>
          </a:p>
          <a:p>
            <a:r>
              <a:rPr lang="en-US" i="1" dirty="0" smtClean="0"/>
              <a:t>For example, the parts of our brain that control our senses and reflexes form when we are infants. The parts of our brain that help us control our impulses and use good judgment are the last to mature. </a:t>
            </a:r>
          </a:p>
          <a:p>
            <a:endParaRPr lang="en-US" i="1" dirty="0" smtClean="0"/>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Adolescents are generally more self-aware and self-reflective than younger children and they are moving towards being able to think in a more long-term, strategic way. </a:t>
            </a:r>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a:t>
            </a:r>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Self-awareness and critical thinking happen in a part of our brain called the prefrontal cortex. This part of our brain controls our executive functioning. Executive functioning allows us to coordinate our thoughts and behaviors. This means that we are better able to think before we act as we get older! The key here is that this part of our brain is not fully developed until we are in our 20s! </a:t>
            </a:r>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a:t>
            </a:r>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All of these brain and hormone changes influence social cognition and abilities. Due to these changes it may be hard at times for adolescents to take on the perspective of others, which is critical for successful social communication. </a:t>
            </a: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10</a:t>
            </a:fld>
            <a:endParaRPr lang="en-US"/>
          </a:p>
        </p:txBody>
      </p:sp>
    </p:spTree>
    <p:extLst>
      <p:ext uri="{BB962C8B-B14F-4D97-AF65-F5344CB8AC3E}">
        <p14:creationId xmlns:p14="http://schemas.microsoft.com/office/powerpoint/2010/main" val="41923226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134517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lIns="0" tIns="0" rIns="0" bIns="0"/>
          <a:lstStyle/>
          <a:p>
            <a:r>
              <a:rPr lang="en-US" dirty="0" smtClean="0"/>
              <a:t>Click to edit Master title style</a:t>
            </a:r>
            <a:endParaRPr lang="en-US" dirty="0"/>
          </a:p>
        </p:txBody>
      </p:sp>
      <p:sp>
        <p:nvSpPr>
          <p:cNvPr id="6" name="Content Placeholder 2"/>
          <p:cNvSpPr>
            <a:spLocks noGrp="1"/>
          </p:cNvSpPr>
          <p:nvPr>
            <p:ph sz="half" idx="1"/>
          </p:nvPr>
        </p:nvSpPr>
        <p:spPr>
          <a:xfrm>
            <a:off x="457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2"/>
          <p:cNvSpPr>
            <a:spLocks noGrp="1"/>
          </p:cNvSpPr>
          <p:nvPr>
            <p:ph sz="half" idx="10"/>
          </p:nvPr>
        </p:nvSpPr>
        <p:spPr>
          <a:xfrm>
            <a:off x="4648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876820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05178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3040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spTree>
      <p:nvGrpSpPr>
        <p:cNvPr id="1" name=""/>
        <p:cNvGrpSpPr/>
        <p:nvPr/>
      </p:nvGrpSpPr>
      <p:grpSpPr>
        <a:xfrm>
          <a:off x="0" y="0"/>
          <a:ext cx="0" cy="0"/>
          <a:chOff x="0" y="0"/>
          <a:chExt cx="0" cy="0"/>
        </a:xfrm>
      </p:grpSpPr>
      <p:sp>
        <p:nvSpPr>
          <p:cNvPr id="8" name="Title 1"/>
          <p:cNvSpPr>
            <a:spLocks noGrp="1"/>
          </p:cNvSpPr>
          <p:nvPr>
            <p:ph type="title"/>
          </p:nvPr>
        </p:nvSpPr>
        <p:spPr>
          <a:xfrm>
            <a:off x="457200" y="914400"/>
            <a:ext cx="3008313" cy="1162050"/>
          </a:xfrm>
        </p:spPr>
        <p:txBody>
          <a:bodyPr/>
          <a:lstStyle>
            <a:lvl1pPr algn="l">
              <a:defRPr sz="2800" b="1"/>
            </a:lvl1pPr>
          </a:lstStyle>
          <a:p>
            <a:r>
              <a:rPr lang="en-US" dirty="0" smtClean="0"/>
              <a:t>Click to edit Master title style</a:t>
            </a:r>
            <a:endParaRPr lang="en-US" dirty="0"/>
          </a:p>
        </p:txBody>
      </p:sp>
      <p:sp>
        <p:nvSpPr>
          <p:cNvPr id="9" name="Content Placeholder 2"/>
          <p:cNvSpPr>
            <a:spLocks noGrp="1"/>
          </p:cNvSpPr>
          <p:nvPr>
            <p:ph idx="1"/>
          </p:nvPr>
        </p:nvSpPr>
        <p:spPr>
          <a:xfrm>
            <a:off x="3575050" y="914400"/>
            <a:ext cx="5111750" cy="5211763"/>
          </a:xfrm>
        </p:spPr>
        <p:txBody>
          <a:bodyPr/>
          <a:lstStyle>
            <a:lvl1pPr>
              <a:defRPr sz="2800"/>
            </a:lvl1pPr>
            <a:lvl2pPr>
              <a:defRPr sz="2800"/>
            </a:lvl2pPr>
            <a:lvl3pPr>
              <a:defRPr sz="2400"/>
            </a:lvl3pPr>
            <a:lvl4pPr>
              <a:defRPr sz="2000"/>
            </a:lvl4pPr>
            <a:lvl5pPr>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 Placeholder 3"/>
          <p:cNvSpPr>
            <a:spLocks noGrp="1"/>
          </p:cNvSpPr>
          <p:nvPr>
            <p:ph type="body" sz="half" idx="2"/>
          </p:nvPr>
        </p:nvSpPr>
        <p:spPr>
          <a:xfrm>
            <a:off x="457200" y="2057400"/>
            <a:ext cx="3008313" cy="4068763"/>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20271729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04800" y="914400"/>
            <a:ext cx="5486400" cy="4114800"/>
          </a:xfrm>
        </p:spPr>
        <p:txBody>
          <a:bodyPr lIns="0" tIns="0" rIns="0" bIns="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019800" y="914400"/>
            <a:ext cx="2667000" cy="4114800"/>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14063613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Title and Content">
    <p:spTree>
      <p:nvGrpSpPr>
        <p:cNvPr id="1" name=""/>
        <p:cNvGrpSpPr/>
        <p:nvPr/>
      </p:nvGrpSpPr>
      <p:grpSpPr>
        <a:xfrm>
          <a:off x="0" y="0"/>
          <a:ext cx="0" cy="0"/>
          <a:chOff x="0" y="0"/>
          <a:chExt cx="0" cy="0"/>
        </a:xfrm>
      </p:grpSpPr>
      <p:pic>
        <p:nvPicPr>
          <p:cNvPr id="2" name="Picture 4" descr="new-gray-ba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6319838"/>
            <a:ext cx="9150350" cy="538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40157309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3_Title and Content">
    <p:spTree>
      <p:nvGrpSpPr>
        <p:cNvPr id="1" name=""/>
        <p:cNvGrpSpPr/>
        <p:nvPr/>
      </p:nvGrpSpPr>
      <p:grpSpPr>
        <a:xfrm>
          <a:off x="0" y="0"/>
          <a:ext cx="0" cy="0"/>
          <a:chOff x="0" y="0"/>
          <a:chExt cx="0" cy="0"/>
        </a:xfrm>
      </p:grpSpPr>
      <p:pic>
        <p:nvPicPr>
          <p:cNvPr id="2" name="Picture 4" descr="new-gray-ba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6319838"/>
            <a:ext cx="9150350" cy="538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6825009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01561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9999">
            <a:alpha val="48000"/>
          </a:srgbClr>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914400"/>
            <a:ext cx="8305800" cy="12192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4"/>
          <p:cNvSpPr>
            <a:spLocks noGrp="1" noChangeArrowheads="1"/>
          </p:cNvSpPr>
          <p:nvPr>
            <p:ph type="body" idx="1"/>
          </p:nvPr>
        </p:nvSpPr>
        <p:spPr bwMode="auto">
          <a:xfrm>
            <a:off x="457200" y="2133600"/>
            <a:ext cx="8305800" cy="34290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3"/>
          <p:cNvSpPr>
            <a:spLocks noChangeArrowheads="1"/>
          </p:cNvSpPr>
          <p:nvPr userDrawn="1"/>
        </p:nvSpPr>
        <p:spPr bwMode="auto">
          <a:xfrm>
            <a:off x="228600" y="5715000"/>
            <a:ext cx="8686800" cy="914400"/>
          </a:xfrm>
          <a:prstGeom prst="rect">
            <a:avLst/>
          </a:prstGeom>
          <a:solidFill>
            <a:srgbClr val="FDC82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pic>
        <p:nvPicPr>
          <p:cNvPr id="1029" name="Picture 6" descr="irc_logo_rgb"/>
          <p:cNvPicPr>
            <a:picLocks noChangeAspect="1" noChangeArrowheads="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8229600" y="5715000"/>
            <a:ext cx="685800"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 Box 8"/>
          <p:cNvSpPr txBox="1">
            <a:spLocks noChangeArrowheads="1"/>
          </p:cNvSpPr>
          <p:nvPr userDrawn="1"/>
        </p:nvSpPr>
        <p:spPr bwMode="auto">
          <a:xfrm>
            <a:off x="457200" y="5867400"/>
            <a:ext cx="762000" cy="153988"/>
          </a:xfrm>
          <a:prstGeom prst="rect">
            <a:avLst/>
          </a:prstGeom>
          <a:noFill/>
          <a:ln w="9525">
            <a:noFill/>
            <a:miter lim="800000"/>
            <a:headEnd/>
            <a:tailEnd/>
          </a:ln>
        </p:spPr>
        <p:txBody>
          <a:bodyPr lIns="0" tIns="0" rIns="0" bIns="0">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spcBef>
                <a:spcPct val="50000"/>
              </a:spcBef>
              <a:defRPr/>
            </a:pPr>
            <a:fld id="{23FF8BAC-B84C-AC4B-B741-0B05BE7C6F50}" type="slidenum">
              <a:rPr lang="en-US" sz="1000" b="1" smtClean="0">
                <a:cs typeface="Arial" charset="0"/>
              </a:rPr>
              <a:pPr>
                <a:spcBef>
                  <a:spcPct val="50000"/>
                </a:spcBef>
                <a:defRPr/>
              </a:pPr>
              <a:t>‹#›</a:t>
            </a:fld>
            <a:endParaRPr lang="en-US" sz="1000" b="1" smtClean="0">
              <a:cs typeface="Arial" charset="0"/>
            </a:endParaRPr>
          </a:p>
        </p:txBody>
      </p:sp>
      <p:sp>
        <p:nvSpPr>
          <p:cNvPr id="2055" name="Text Box 8"/>
          <p:cNvSpPr txBox="1">
            <a:spLocks noChangeArrowheads="1"/>
          </p:cNvSpPr>
          <p:nvPr userDrawn="1"/>
        </p:nvSpPr>
        <p:spPr bwMode="auto">
          <a:xfrm>
            <a:off x="457200" y="6400800"/>
            <a:ext cx="2971800" cy="153988"/>
          </a:xfrm>
          <a:prstGeom prst="rect">
            <a:avLst/>
          </a:prstGeom>
          <a:noFill/>
          <a:ln>
            <a:noFill/>
          </a:ln>
          <a:extLst/>
        </p:spPr>
        <p:txBody>
          <a:bodyPr lIns="0" tIns="0" rIns="0" bIns="0" anchor="b">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defRPr>
            </a:lvl2pPr>
            <a:lvl3pPr marL="1143000" indent="-228600">
              <a:defRPr sz="2400">
                <a:solidFill>
                  <a:schemeClr val="tx1"/>
                </a:solidFill>
                <a:latin typeface="Arial" charset="0"/>
                <a:ea typeface="ヒラギノ角ゴ Pro W3" charset="0"/>
              </a:defRPr>
            </a:lvl3pPr>
            <a:lvl4pPr marL="1600200" indent="-228600">
              <a:defRPr sz="2400">
                <a:solidFill>
                  <a:schemeClr val="tx1"/>
                </a:solidFill>
                <a:latin typeface="Arial" charset="0"/>
                <a:ea typeface="ヒラギノ角ゴ Pro W3" charset="0"/>
              </a:defRPr>
            </a:lvl4pPr>
            <a:lvl5pPr marL="2057400" indent="-228600">
              <a:defRPr sz="2400">
                <a:solidFill>
                  <a:schemeClr val="tx1"/>
                </a:solidFill>
                <a:latin typeface="Arial" charset="0"/>
                <a:ea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defRPr>
            </a:lvl9pPr>
          </a:lstStyle>
          <a:p>
            <a:pPr>
              <a:spcBef>
                <a:spcPct val="50000"/>
              </a:spcBef>
              <a:defRPr/>
            </a:pPr>
            <a:r>
              <a:rPr lang="en-US" sz="1000" b="1" smtClean="0">
                <a:cs typeface="Arial" charset="0"/>
              </a:rPr>
              <a:t>From Harm to Home </a:t>
            </a:r>
            <a:r>
              <a:rPr lang="en-US" sz="1000" smtClean="0">
                <a:cs typeface="Arial" charset="0"/>
              </a:rPr>
              <a:t>|</a:t>
            </a:r>
            <a:r>
              <a:rPr lang="en-US" sz="1000" b="1" smtClean="0">
                <a:cs typeface="Arial" charset="0"/>
              </a:rPr>
              <a:t> Rescue.org</a:t>
            </a:r>
            <a:endParaRPr lang="en-US" sz="1000" smtClean="0">
              <a:cs typeface="Arial" charset="0"/>
            </a:endParaRPr>
          </a:p>
        </p:txBody>
      </p:sp>
    </p:spTree>
  </p:cSld>
  <p:clrMap bg1="lt1" tx1="dk1" bg2="lt2" tx2="dk2" accent1="accent1" accent2="accent2" accent3="accent3" accent4="accent4" accent5="accent5" accent6="accent6" hlink="hlink" folHlink="folHlink"/>
  <p:sldLayoutIdLst>
    <p:sldLayoutId id="2147483884" r:id="rId1"/>
    <p:sldLayoutId id="2147483885" r:id="rId2"/>
    <p:sldLayoutId id="2147483886" r:id="rId3"/>
    <p:sldLayoutId id="2147483887" r:id="rId4"/>
    <p:sldLayoutId id="2147483888" r:id="rId5"/>
    <p:sldLayoutId id="2147483889" r:id="rId6"/>
    <p:sldLayoutId id="2147483891" r:id="rId7"/>
    <p:sldLayoutId id="2147483892" r:id="rId8"/>
  </p:sldLayoutIdLst>
  <p:txStyles>
    <p:title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p:titleStyle>
    <p:bodyStyle>
      <a:lvl1pPr marL="342900" indent="-342900" algn="l" rtl="0" eaLnBrk="0" fontAlgn="base" hangingPunct="0">
        <a:spcBef>
          <a:spcPct val="20000"/>
        </a:spcBef>
        <a:spcAft>
          <a:spcPct val="0"/>
        </a:spcAft>
        <a:defRPr sz="28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16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9999">
            <a:alpha val="48000"/>
          </a:srgbClr>
        </a:solidFill>
        <a:effectLst/>
      </p:bgPr>
    </p:bg>
    <p:spTree>
      <p:nvGrpSpPr>
        <p:cNvPr id="1" name=""/>
        <p:cNvGrpSpPr/>
        <p:nvPr/>
      </p:nvGrpSpPr>
      <p:grpSpPr>
        <a:xfrm>
          <a:off x="0" y="0"/>
          <a:ext cx="0" cy="0"/>
          <a:chOff x="0" y="0"/>
          <a:chExt cx="0" cy="0"/>
        </a:xfrm>
      </p:grpSpPr>
      <p:sp>
        <p:nvSpPr>
          <p:cNvPr id="4098" name="Rectangle 3"/>
          <p:cNvSpPr>
            <a:spLocks noChangeArrowheads="1"/>
          </p:cNvSpPr>
          <p:nvPr userDrawn="1"/>
        </p:nvSpPr>
        <p:spPr bwMode="auto">
          <a:xfrm>
            <a:off x="228600" y="228600"/>
            <a:ext cx="8686800" cy="6400800"/>
          </a:xfrm>
          <a:prstGeom prst="rect">
            <a:avLst/>
          </a:prstGeom>
          <a:solidFill>
            <a:srgbClr val="FDC82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pic>
        <p:nvPicPr>
          <p:cNvPr id="4099" name="Picture 4" descr="irc_logo_rgb"/>
          <p:cNvPicPr>
            <a:picLocks noChangeAspect="1" noChangeArrowheads="1"/>
          </p:cNvPicPr>
          <p:nvPr userDrawn="1"/>
        </p:nvPicPr>
        <p:blipFill>
          <a:blip r:embed="rId3">
            <a:extLst>
              <a:ext uri="{28A0092B-C50C-407E-A947-70E740481C1C}">
                <a14:useLocalDpi xmlns:a14="http://schemas.microsoft.com/office/drawing/2010/main" val="0"/>
              </a:ext>
            </a:extLst>
          </a:blip>
          <a:srcRect l="331" t="249" r="331" b="249"/>
          <a:stretch>
            <a:fillRect/>
          </a:stretch>
        </p:blipFill>
        <p:spPr bwMode="auto">
          <a:xfrm>
            <a:off x="228600" y="228600"/>
            <a:ext cx="1944688" cy="2590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Rectangle 3"/>
          <p:cNvSpPr>
            <a:spLocks noGrp="1" noChangeArrowheads="1"/>
          </p:cNvSpPr>
          <p:nvPr>
            <p:ph type="title"/>
          </p:nvPr>
        </p:nvSpPr>
        <p:spPr bwMode="auto">
          <a:xfrm>
            <a:off x="457200" y="4114800"/>
            <a:ext cx="8305800" cy="1524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3077" name="Text Box 8"/>
          <p:cNvSpPr txBox="1">
            <a:spLocks noChangeArrowheads="1"/>
          </p:cNvSpPr>
          <p:nvPr userDrawn="1"/>
        </p:nvSpPr>
        <p:spPr bwMode="auto">
          <a:xfrm>
            <a:off x="457200" y="6400800"/>
            <a:ext cx="2971800" cy="153988"/>
          </a:xfrm>
          <a:prstGeom prst="rect">
            <a:avLst/>
          </a:prstGeom>
          <a:noFill/>
          <a:ln>
            <a:noFill/>
          </a:ln>
          <a:extLst/>
        </p:spPr>
        <p:txBody>
          <a:bodyPr lIns="0" tIns="0" rIns="0" bIns="0" anchor="b">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defRPr>
            </a:lvl2pPr>
            <a:lvl3pPr marL="1143000" indent="-228600">
              <a:defRPr sz="2400">
                <a:solidFill>
                  <a:schemeClr val="tx1"/>
                </a:solidFill>
                <a:latin typeface="Arial" charset="0"/>
                <a:ea typeface="ヒラギノ角ゴ Pro W3" charset="0"/>
              </a:defRPr>
            </a:lvl3pPr>
            <a:lvl4pPr marL="1600200" indent="-228600">
              <a:defRPr sz="2400">
                <a:solidFill>
                  <a:schemeClr val="tx1"/>
                </a:solidFill>
                <a:latin typeface="Arial" charset="0"/>
                <a:ea typeface="ヒラギノ角ゴ Pro W3" charset="0"/>
              </a:defRPr>
            </a:lvl4pPr>
            <a:lvl5pPr marL="2057400" indent="-228600">
              <a:defRPr sz="2400">
                <a:solidFill>
                  <a:schemeClr val="tx1"/>
                </a:solidFill>
                <a:latin typeface="Arial" charset="0"/>
                <a:ea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defRPr>
            </a:lvl9pPr>
          </a:lstStyle>
          <a:p>
            <a:pPr>
              <a:spcBef>
                <a:spcPct val="50000"/>
              </a:spcBef>
              <a:defRPr/>
            </a:pPr>
            <a:r>
              <a:rPr lang="en-US" sz="1000" b="1" smtClean="0">
                <a:cs typeface="Arial" charset="0"/>
              </a:rPr>
              <a:t>From Harm to Home </a:t>
            </a:r>
            <a:r>
              <a:rPr lang="en-US" sz="1000" smtClean="0">
                <a:cs typeface="Arial" charset="0"/>
              </a:rPr>
              <a:t>|</a:t>
            </a:r>
            <a:r>
              <a:rPr lang="en-US" sz="1000" b="1" smtClean="0">
                <a:cs typeface="Arial" charset="0"/>
              </a:rPr>
              <a:t> Rescue.org</a:t>
            </a:r>
            <a:endParaRPr lang="en-US" sz="1000" smtClean="0">
              <a:cs typeface="Arial" charset="0"/>
            </a:endParaRPr>
          </a:p>
        </p:txBody>
      </p:sp>
    </p:spTree>
  </p:cSld>
  <p:clrMap bg1="lt1" tx1="dk1" bg2="lt2" tx2="dk2" accent1="accent1" accent2="accent2" accent3="accent3" accent4="accent4" accent5="accent5" accent6="accent6" hlink="hlink" folHlink="folHlink"/>
  <p:sldLayoutIdLst>
    <p:sldLayoutId id="2147483890" r:id="rId1"/>
  </p:sldLayoutIdLst>
  <p:txStyles>
    <p:titleStyle>
      <a:lvl1pPr algn="l" rtl="0" eaLnBrk="0" fontAlgn="base" hangingPunct="0">
        <a:spcBef>
          <a:spcPct val="0"/>
        </a:spcBef>
        <a:spcAft>
          <a:spcPct val="0"/>
        </a:spcAft>
        <a:defRPr sz="3600" b="1" spc="-100">
          <a:solidFill>
            <a:schemeClr val="tx1"/>
          </a:solidFill>
          <a:latin typeface="+mj-lt"/>
          <a:ea typeface="MS PGothic" pitchFamily="34" charset="-128"/>
          <a:cs typeface="MS PGothic" charset="0"/>
        </a:defRPr>
      </a:lvl1pPr>
      <a:lvl2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2pPr>
      <a:lvl3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3pPr>
      <a:lvl4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4pPr>
      <a:lvl5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5pPr>
      <a:lvl6pPr marL="4572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9pPr>
    </p:titleStyle>
    <p:bodyStyle>
      <a:lvl1pPr marL="342900" indent="-342900" algn="l" rtl="0" eaLnBrk="0" fontAlgn="base" hangingPunct="0">
        <a:spcBef>
          <a:spcPct val="20000"/>
        </a:spcBef>
        <a:spcAft>
          <a:spcPct val="0"/>
        </a:spcAft>
        <a:defRPr sz="3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20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hyperlink" Target="http://www.nytimes.com/interactive/2008/09/15/health/20080915-brain-development.html?_r=0" TargetMode="Externa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7.jpg"/><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327285" y="838200"/>
            <a:ext cx="8305800" cy="3581400"/>
          </a:xfrm>
        </p:spPr>
        <p:txBody>
          <a:bodyPr/>
          <a:lstStyle/>
          <a:p>
            <a:pPr algn="ctr">
              <a:defRPr/>
            </a:pPr>
            <a:r>
              <a:rPr lang="en-US" sz="3200" dirty="0">
                <a:latin typeface="Arial" charset="0"/>
                <a:ea typeface="MS PGothic" charset="0"/>
              </a:rPr>
              <a:t/>
            </a:r>
            <a:br>
              <a:rPr lang="en-US" sz="3200" dirty="0">
                <a:latin typeface="Arial" charset="0"/>
                <a:ea typeface="MS PGothic" charset="0"/>
              </a:rPr>
            </a:br>
            <a:r>
              <a:rPr lang="fr-FR" sz="4000" dirty="0"/>
              <a:t>Intervention de compétences </a:t>
            </a:r>
            <a:r>
              <a:rPr lang="fr-FR" sz="4000" dirty="0" smtClean="0"/>
              <a:t>parentales</a:t>
            </a:r>
            <a:r>
              <a:rPr lang="en-US" dirty="0" smtClean="0">
                <a:latin typeface="Arial" charset="0"/>
                <a:ea typeface="MS PGothic" charset="0"/>
              </a:rPr>
              <a:t/>
            </a:r>
            <a:br>
              <a:rPr lang="en-US" dirty="0" smtClean="0">
                <a:latin typeface="Arial" charset="0"/>
                <a:ea typeface="MS PGothic" charset="0"/>
              </a:rPr>
            </a:br>
            <a:r>
              <a:rPr lang="en-US" dirty="0" smtClean="0">
                <a:latin typeface="Arial" charset="0"/>
                <a:ea typeface="MS PGothic" charset="0"/>
              </a:rPr>
              <a:t>- </a:t>
            </a:r>
            <a:r>
              <a:rPr lang="fr-FR" sz="2800" dirty="0"/>
              <a:t>DES ESPACES DE BIEN-ÊTRE ET D'APPRENTISSAGE</a:t>
            </a:r>
            <a:r>
              <a:rPr lang="en-US" sz="2800" dirty="0" smtClean="0">
                <a:latin typeface="Arial" charset="0"/>
                <a:ea typeface="MS PGothic" charset="0"/>
              </a:rPr>
              <a:t/>
            </a:r>
            <a:br>
              <a:rPr lang="en-US" sz="2800" dirty="0" smtClean="0">
                <a:latin typeface="Arial" charset="0"/>
                <a:ea typeface="MS PGothic" charset="0"/>
              </a:rPr>
            </a:br>
            <a:r>
              <a:rPr lang="en-US" sz="2800" dirty="0" smtClean="0">
                <a:latin typeface="Arial" charset="0"/>
                <a:ea typeface="MS PGothic" charset="0"/>
              </a:rPr>
              <a:t/>
            </a:r>
            <a:br>
              <a:rPr lang="en-US" sz="2800" dirty="0" smtClean="0">
                <a:latin typeface="Arial" charset="0"/>
                <a:ea typeface="MS PGothic" charset="0"/>
              </a:rPr>
            </a:br>
            <a:r>
              <a:rPr lang="en-US" sz="2800" dirty="0" smtClean="0">
                <a:latin typeface="Arial" charset="0"/>
                <a:ea typeface="MS PGothic" charset="0"/>
              </a:rPr>
              <a:t>Jour 2 </a:t>
            </a:r>
            <a:r>
              <a:rPr lang="en-US" sz="3200" dirty="0" smtClean="0">
                <a:latin typeface="Arial" charset="0"/>
                <a:ea typeface="MS PGothic" charset="0"/>
              </a:rPr>
              <a:t/>
            </a:r>
            <a:br>
              <a:rPr lang="en-US" sz="3200" dirty="0" smtClean="0">
                <a:latin typeface="Arial" charset="0"/>
                <a:ea typeface="MS PGothic" charset="0"/>
              </a:rPr>
            </a:br>
            <a:r>
              <a:rPr lang="en-US" sz="3200" dirty="0">
                <a:latin typeface="Arial" charset="0"/>
                <a:ea typeface="MS PGothic" charset="0"/>
              </a:rPr>
              <a:t/>
            </a:r>
            <a:br>
              <a:rPr lang="en-US" sz="3200" dirty="0">
                <a:latin typeface="Arial" charset="0"/>
                <a:ea typeface="MS PGothic" charset="0"/>
              </a:rPr>
            </a:br>
            <a:endParaRPr lang="en-US" sz="3400" dirty="0">
              <a:latin typeface="Arial" charset="0"/>
              <a:ea typeface="MS PGothic" charset="0"/>
            </a:endParaRPr>
          </a:p>
        </p:txBody>
      </p:sp>
      <p:pic>
        <p:nvPicPr>
          <p:cNvPr id="1026" name="Picture 2" descr="Sha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285" y="5410200"/>
            <a:ext cx="2282639" cy="116955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819400" y="5410199"/>
            <a:ext cx="5991225" cy="1107996"/>
          </a:xfrm>
          <a:prstGeom prst="rect">
            <a:avLst/>
          </a:prstGeom>
        </p:spPr>
        <p:txBody>
          <a:bodyPr wrap="square">
            <a:spAutoFit/>
          </a:bodyPr>
          <a:lstStyle/>
          <a:p>
            <a:r>
              <a:rPr lang="en-US" sz="1400" b="1" dirty="0">
                <a:solidFill>
                  <a:srgbClr val="000000"/>
                </a:solidFill>
                <a:latin typeface="Arial" panose="020B0604020202020204" pitchFamily="34" charset="0"/>
              </a:rPr>
              <a:t>Disclaimer</a:t>
            </a:r>
            <a:r>
              <a:rPr lang="en-US" sz="1400" dirty="0">
                <a:solidFill>
                  <a:srgbClr val="000000"/>
                </a:solidFill>
                <a:latin typeface="Arial" panose="020B0604020202020204" pitchFamily="34" charset="0"/>
              </a:rPr>
              <a:t>  </a:t>
            </a:r>
            <a:endParaRPr lang="en-US" sz="1400" dirty="0">
              <a:solidFill>
                <a:srgbClr val="000000"/>
              </a:solidFill>
              <a:latin typeface="Segoe UI" panose="020B0502040204020203" pitchFamily="34" charset="0"/>
            </a:endParaRPr>
          </a:p>
          <a:p>
            <a:r>
              <a:rPr lang="fr-FR" sz="1300" dirty="0"/>
              <a:t>Les opinions et les conclusions émises dans la boîte à outils des Espaces       de Bien-être et d'Apprentissage sont celles des auteurs, et ne reflètent pas nécessairement les opinions de l’agence américaine pour le développement international ni celles du gouvernement des  États-Unis.</a:t>
            </a:r>
            <a:endParaRPr lang="en-US" sz="1300" dirty="0">
              <a:solidFill>
                <a:srgbClr val="000000"/>
              </a:solidFill>
              <a:latin typeface="Segoe UI" panose="020B0502040204020203" pitchFamily="34" charset="0"/>
            </a:endParaRPr>
          </a:p>
        </p:txBody>
      </p:sp>
    </p:spTree>
    <p:extLst>
      <p:ext uri="{BB962C8B-B14F-4D97-AF65-F5344CB8AC3E}">
        <p14:creationId xmlns:p14="http://schemas.microsoft.com/office/powerpoint/2010/main" val="40361560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45477" y="304800"/>
            <a:ext cx="8305800" cy="1219200"/>
          </a:xfrm>
        </p:spPr>
        <p:txBody>
          <a:bodyPr/>
          <a:lstStyle/>
          <a:p>
            <a:r>
              <a:rPr lang="en-US" b="1" u="sng" dirty="0" smtClean="0"/>
              <a:t>Le </a:t>
            </a:r>
            <a:r>
              <a:rPr lang="en-US" b="1" u="sng" dirty="0" err="1" smtClean="0"/>
              <a:t>cerveaux</a:t>
            </a:r>
            <a:r>
              <a:rPr lang="en-US" b="1" u="sng" dirty="0" smtClean="0"/>
              <a:t> - </a:t>
            </a:r>
            <a:r>
              <a:rPr lang="fr-BE" b="1" u="sng" dirty="0" smtClean="0"/>
              <a:t>maturité</a:t>
            </a:r>
            <a:r>
              <a:rPr lang="en-US" b="1" u="sng" dirty="0" smtClean="0"/>
              <a:t> </a:t>
            </a:r>
            <a:endParaRPr lang="en-US" b="1" u="sng" dirty="0"/>
          </a:p>
        </p:txBody>
      </p:sp>
      <p:sp>
        <p:nvSpPr>
          <p:cNvPr id="3" name="Content Placeholder 2"/>
          <p:cNvSpPr>
            <a:spLocks noGrp="1"/>
          </p:cNvSpPr>
          <p:nvPr>
            <p:ph idx="1"/>
          </p:nvPr>
        </p:nvSpPr>
        <p:spPr>
          <a:xfrm>
            <a:off x="363416" y="1143000"/>
            <a:ext cx="8305800" cy="5943600"/>
          </a:xfrm>
        </p:spPr>
        <p:txBody>
          <a:bodyPr/>
          <a:lstStyle/>
          <a:p>
            <a:pPr marL="457200" indent="-457200">
              <a:buFont typeface="Arial" panose="020B0604020202020204" pitchFamily="34" charset="0"/>
              <a:buChar char="•"/>
            </a:pPr>
            <a:r>
              <a:rPr lang="fr-FR" dirty="0"/>
              <a:t>Nos cerveaux ne sont totalement formés que lorsque nous atteignons 20 à 25 ans ! </a:t>
            </a:r>
            <a:r>
              <a:rPr lang="en-US" dirty="0" err="1"/>
              <a:t>Différentes</a:t>
            </a:r>
            <a:r>
              <a:rPr lang="en-US" dirty="0"/>
              <a:t> parties de </a:t>
            </a:r>
            <a:r>
              <a:rPr lang="en-US" dirty="0" err="1"/>
              <a:t>notre</a:t>
            </a:r>
            <a:r>
              <a:rPr lang="en-US" dirty="0"/>
              <a:t> </a:t>
            </a:r>
            <a:r>
              <a:rPr lang="en-US" dirty="0" err="1"/>
              <a:t>cerveau</a:t>
            </a:r>
            <a:r>
              <a:rPr lang="en-US" dirty="0"/>
              <a:t> se </a:t>
            </a:r>
            <a:r>
              <a:rPr lang="en-US" dirty="0" err="1"/>
              <a:t>forment</a:t>
            </a:r>
            <a:r>
              <a:rPr lang="en-US" dirty="0"/>
              <a:t> et </a:t>
            </a:r>
            <a:r>
              <a:rPr lang="en-US" dirty="0" err="1"/>
              <a:t>mûrissent</a:t>
            </a:r>
            <a:r>
              <a:rPr lang="en-US" dirty="0"/>
              <a:t> </a:t>
            </a:r>
            <a:r>
              <a:rPr lang="en-US" dirty="0" smtClean="0"/>
              <a:t>à </a:t>
            </a:r>
            <a:r>
              <a:rPr lang="fr-FR" dirty="0" smtClean="0"/>
              <a:t>différents </a:t>
            </a:r>
            <a:r>
              <a:rPr lang="fr-FR" dirty="0"/>
              <a:t>rythmes. </a:t>
            </a:r>
            <a:endParaRPr lang="fr-FR" dirty="0" smtClean="0"/>
          </a:p>
          <a:p>
            <a:pPr marL="457200" indent="-457200">
              <a:buFont typeface="Arial" panose="020B0604020202020204" pitchFamily="34" charset="0"/>
              <a:buChar char="•"/>
            </a:pPr>
            <a:r>
              <a:rPr lang="fr-FR" dirty="0" smtClean="0"/>
              <a:t>Par </a:t>
            </a:r>
            <a:r>
              <a:rPr lang="fr-FR" dirty="0"/>
              <a:t>exemple, les parties de notre cerveau qui contrôlent nos sens et nos réflexes se forment lorsque nous sommes enfants.</a:t>
            </a:r>
            <a:r>
              <a:rPr lang="en-US" dirty="0" smtClean="0"/>
              <a:t> </a:t>
            </a:r>
            <a:endParaRPr lang="en-US" dirty="0"/>
          </a:p>
          <a:p>
            <a:pPr marL="457200" indent="-457200">
              <a:buFont typeface="Arial" panose="020B0604020202020204" pitchFamily="34" charset="0"/>
              <a:buChar char="•"/>
            </a:pPr>
            <a:r>
              <a:rPr lang="fr-FR" dirty="0" smtClean="0"/>
              <a:t>Les </a:t>
            </a:r>
            <a:r>
              <a:rPr lang="fr-FR" dirty="0"/>
              <a:t>parties </a:t>
            </a:r>
            <a:r>
              <a:rPr lang="fr-FR" dirty="0" smtClean="0"/>
              <a:t>qui </a:t>
            </a:r>
            <a:r>
              <a:rPr lang="fr-FR" dirty="0"/>
              <a:t>nous aident à contrôler nos pulsions et à utiliser notre bon sens sont les dernières à atteindre leur </a:t>
            </a:r>
            <a:r>
              <a:rPr lang="fr-FR" dirty="0" smtClean="0"/>
              <a:t>maturité – cortex  </a:t>
            </a:r>
            <a:r>
              <a:rPr lang="fr-FR" dirty="0"/>
              <a:t>préfrontal </a:t>
            </a:r>
            <a:r>
              <a:rPr lang="fr-FR" sz="800" dirty="0" smtClean="0"/>
              <a:t>7</a:t>
            </a:r>
            <a:endParaRPr lang="en-GB" dirty="0"/>
          </a:p>
          <a:p>
            <a:pPr marL="800100" indent="-457200">
              <a:buFont typeface="Arial" panose="020B0604020202020204" pitchFamily="34" charset="0"/>
              <a:buChar char="•"/>
            </a:pPr>
            <a:endParaRPr lang="en-US" dirty="0" smtClean="0"/>
          </a:p>
        </p:txBody>
      </p:sp>
    </p:spTree>
    <p:extLst>
      <p:ext uri="{BB962C8B-B14F-4D97-AF65-F5344CB8AC3E}">
        <p14:creationId xmlns:p14="http://schemas.microsoft.com/office/powerpoint/2010/main" val="39648050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8458200" cy="1905000"/>
          </a:xfrm>
        </p:spPr>
        <p:txBody>
          <a:bodyPr/>
          <a:lstStyle/>
          <a:p>
            <a:r>
              <a:rPr lang="fr-FR" b="1" dirty="0"/>
              <a:t>C</a:t>
            </a:r>
            <a:r>
              <a:rPr lang="fr-FR" b="1" dirty="0" smtClean="0"/>
              <a:t>omment </a:t>
            </a:r>
            <a:r>
              <a:rPr lang="fr-FR" b="1" dirty="0"/>
              <a:t>le cortex frontal se développe encore jusque 20 ou 25 ans.</a:t>
            </a:r>
            <a:endParaRPr lang="en-US" b="1" u="sng" dirty="0"/>
          </a:p>
        </p:txBody>
      </p:sp>
      <p:sp>
        <p:nvSpPr>
          <p:cNvPr id="3" name="TextBox 2"/>
          <p:cNvSpPr txBox="1"/>
          <p:nvPr/>
        </p:nvSpPr>
        <p:spPr>
          <a:xfrm>
            <a:off x="2667000" y="3124200"/>
            <a:ext cx="5791200" cy="830997"/>
          </a:xfrm>
          <a:prstGeom prst="rect">
            <a:avLst/>
          </a:prstGeom>
          <a:noFill/>
        </p:spPr>
        <p:txBody>
          <a:bodyPr wrap="square" rtlCol="0">
            <a:spAutoFit/>
          </a:bodyPr>
          <a:lstStyle/>
          <a:p>
            <a:r>
              <a:rPr lang="en-US" dirty="0" smtClean="0">
                <a:hlinkClick r:id="rId3"/>
              </a:rPr>
              <a:t>The Child’s Developing Brain</a:t>
            </a:r>
            <a:endParaRPr lang="en-US" dirty="0" smtClean="0"/>
          </a:p>
          <a:p>
            <a:endParaRPr lang="en-US" dirty="0"/>
          </a:p>
        </p:txBody>
      </p:sp>
      <p:sp>
        <p:nvSpPr>
          <p:cNvPr id="4" name="TextBox 3"/>
          <p:cNvSpPr txBox="1"/>
          <p:nvPr/>
        </p:nvSpPr>
        <p:spPr>
          <a:xfrm>
            <a:off x="252046" y="6057781"/>
            <a:ext cx="8763000" cy="800219"/>
          </a:xfrm>
          <a:prstGeom prst="rect">
            <a:avLst/>
          </a:prstGeom>
          <a:noFill/>
        </p:spPr>
        <p:txBody>
          <a:bodyPr wrap="square" rtlCol="0">
            <a:spAutoFit/>
          </a:bodyPr>
          <a:lstStyle/>
          <a:p>
            <a:r>
              <a:rPr lang="en-US" sz="1100" dirty="0" smtClean="0"/>
              <a:t>Source: </a:t>
            </a:r>
            <a:r>
              <a:rPr lang="en-US" sz="1100" dirty="0"/>
              <a:t>The Child’s Developing Brain. (2008, September 15). </a:t>
            </a:r>
            <a:r>
              <a:rPr lang="en-US" sz="1100" dirty="0" smtClean="0"/>
              <a:t>http</a:t>
            </a:r>
            <a:r>
              <a:rPr lang="en-US" sz="1100" dirty="0"/>
              <a:t>://www.nytimes.com/interactive/2008/09/15/health/20080915-brain-development.html?_r=0</a:t>
            </a:r>
            <a:endParaRPr lang="en-US" sz="1100" dirty="0" smtClean="0"/>
          </a:p>
          <a:p>
            <a:endParaRPr lang="en-US" dirty="0"/>
          </a:p>
        </p:txBody>
      </p:sp>
    </p:spTree>
    <p:extLst>
      <p:ext uri="{BB962C8B-B14F-4D97-AF65-F5344CB8AC3E}">
        <p14:creationId xmlns:p14="http://schemas.microsoft.com/office/powerpoint/2010/main" val="7279344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5" name="Rectangle 2"/>
          <p:cNvSpPr>
            <a:spLocks noChangeArrowheads="1"/>
          </p:cNvSpPr>
          <p:nvPr/>
        </p:nvSpPr>
        <p:spPr bwMode="auto">
          <a:xfrm>
            <a:off x="1066800" y="4114800"/>
            <a:ext cx="7467600" cy="381000"/>
          </a:xfrm>
          <a:prstGeom prst="rect">
            <a:avLst/>
          </a:prstGeom>
          <a:solidFill>
            <a:srgbClr val="FFCC99">
              <a:alpha val="6784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sp>
        <p:nvSpPr>
          <p:cNvPr id="36866" name="Rectangle 3"/>
          <p:cNvSpPr>
            <a:spLocks noChangeArrowheads="1"/>
          </p:cNvSpPr>
          <p:nvPr/>
        </p:nvSpPr>
        <p:spPr bwMode="auto">
          <a:xfrm>
            <a:off x="1066800" y="3733800"/>
            <a:ext cx="7467600" cy="381000"/>
          </a:xfrm>
          <a:prstGeom prst="rect">
            <a:avLst/>
          </a:prstGeom>
          <a:solidFill>
            <a:srgbClr val="FFCC99">
              <a:alpha val="34117"/>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sp>
        <p:nvSpPr>
          <p:cNvPr id="36867" name="Rectangle 4"/>
          <p:cNvSpPr>
            <a:spLocks noChangeArrowheads="1"/>
          </p:cNvSpPr>
          <p:nvPr/>
        </p:nvSpPr>
        <p:spPr bwMode="auto">
          <a:xfrm>
            <a:off x="1066800" y="3352800"/>
            <a:ext cx="7467600" cy="381000"/>
          </a:xfrm>
          <a:prstGeom prst="rect">
            <a:avLst/>
          </a:prstGeom>
          <a:solidFill>
            <a:srgbClr val="FFCC99">
              <a:alpha val="6784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sp>
        <p:nvSpPr>
          <p:cNvPr id="36868" name="Rectangle 5"/>
          <p:cNvSpPr>
            <a:spLocks noChangeArrowheads="1"/>
          </p:cNvSpPr>
          <p:nvPr/>
        </p:nvSpPr>
        <p:spPr bwMode="auto">
          <a:xfrm>
            <a:off x="1066800" y="2971800"/>
            <a:ext cx="7467600" cy="381000"/>
          </a:xfrm>
          <a:prstGeom prst="rect">
            <a:avLst/>
          </a:prstGeom>
          <a:solidFill>
            <a:srgbClr val="FFCC99">
              <a:alpha val="34117"/>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sp>
        <p:nvSpPr>
          <p:cNvPr id="36869" name="Rectangle 6"/>
          <p:cNvSpPr>
            <a:spLocks noChangeArrowheads="1"/>
          </p:cNvSpPr>
          <p:nvPr/>
        </p:nvSpPr>
        <p:spPr bwMode="auto">
          <a:xfrm>
            <a:off x="1066800" y="2590800"/>
            <a:ext cx="7467600" cy="381000"/>
          </a:xfrm>
          <a:prstGeom prst="rect">
            <a:avLst/>
          </a:prstGeom>
          <a:solidFill>
            <a:srgbClr val="FFCC99">
              <a:alpha val="6784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sp>
        <p:nvSpPr>
          <p:cNvPr id="36870" name="Rectangle 7"/>
          <p:cNvSpPr>
            <a:spLocks noChangeArrowheads="1"/>
          </p:cNvSpPr>
          <p:nvPr/>
        </p:nvSpPr>
        <p:spPr bwMode="auto">
          <a:xfrm>
            <a:off x="1066800" y="1828800"/>
            <a:ext cx="7467600" cy="381000"/>
          </a:xfrm>
          <a:prstGeom prst="rect">
            <a:avLst/>
          </a:prstGeom>
          <a:solidFill>
            <a:srgbClr val="FFCC99">
              <a:alpha val="6784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sp>
        <p:nvSpPr>
          <p:cNvPr id="36871" name="Rectangle 8"/>
          <p:cNvSpPr>
            <a:spLocks noChangeArrowheads="1"/>
          </p:cNvSpPr>
          <p:nvPr/>
        </p:nvSpPr>
        <p:spPr bwMode="auto">
          <a:xfrm>
            <a:off x="1066800" y="2209800"/>
            <a:ext cx="7467600" cy="381000"/>
          </a:xfrm>
          <a:prstGeom prst="rect">
            <a:avLst/>
          </a:prstGeom>
          <a:solidFill>
            <a:srgbClr val="FFCC99">
              <a:alpha val="34117"/>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sp>
        <p:nvSpPr>
          <p:cNvPr id="36872" name="Rectangle 9"/>
          <p:cNvSpPr>
            <a:spLocks noChangeArrowheads="1"/>
          </p:cNvSpPr>
          <p:nvPr/>
        </p:nvSpPr>
        <p:spPr bwMode="auto">
          <a:xfrm>
            <a:off x="1066800" y="1447800"/>
            <a:ext cx="7467600" cy="381000"/>
          </a:xfrm>
          <a:prstGeom prst="rect">
            <a:avLst/>
          </a:prstGeom>
          <a:solidFill>
            <a:srgbClr val="FFCC99">
              <a:alpha val="34117"/>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sp>
        <p:nvSpPr>
          <p:cNvPr id="36873" name="Rectangle 10"/>
          <p:cNvSpPr>
            <a:spLocks noChangeArrowheads="1"/>
          </p:cNvSpPr>
          <p:nvPr/>
        </p:nvSpPr>
        <p:spPr bwMode="auto">
          <a:xfrm>
            <a:off x="1066800" y="4495800"/>
            <a:ext cx="7467600" cy="381000"/>
          </a:xfrm>
          <a:prstGeom prst="rect">
            <a:avLst/>
          </a:prstGeom>
          <a:solidFill>
            <a:srgbClr val="FFCC99">
              <a:alpha val="34117"/>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sp>
        <p:nvSpPr>
          <p:cNvPr id="36874" name="Rectangle 11"/>
          <p:cNvSpPr>
            <a:spLocks noChangeArrowheads="1"/>
          </p:cNvSpPr>
          <p:nvPr/>
        </p:nvSpPr>
        <p:spPr bwMode="auto">
          <a:xfrm>
            <a:off x="1066800" y="4876800"/>
            <a:ext cx="7467600" cy="381000"/>
          </a:xfrm>
          <a:prstGeom prst="rect">
            <a:avLst/>
          </a:prstGeom>
          <a:solidFill>
            <a:srgbClr val="FFCC99">
              <a:alpha val="6784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sp>
        <p:nvSpPr>
          <p:cNvPr id="302089" name="Rectangle 9"/>
          <p:cNvSpPr>
            <a:spLocks noChangeArrowheads="1"/>
          </p:cNvSpPr>
          <p:nvPr/>
        </p:nvSpPr>
        <p:spPr bwMode="auto">
          <a:xfrm>
            <a:off x="152400" y="457200"/>
            <a:ext cx="8991600" cy="876300"/>
          </a:xfrm>
          <a:prstGeom prst="rect">
            <a:avLst/>
          </a:prstGeom>
          <a:noFill/>
          <a:ln w="9525">
            <a:noFill/>
            <a:miter lim="800000"/>
            <a:headEnd/>
            <a:tailEnd/>
          </a:ln>
          <a:effectLst/>
        </p:spPr>
        <p:txBody>
          <a:bodyPr anchor="ctr"/>
          <a:lstStyle/>
          <a:p>
            <a:pPr algn="ctr">
              <a:defRPr/>
            </a:pPr>
            <a:r>
              <a:rPr lang="fr-FR" sz="2800" dirty="0"/>
              <a:t>L</a:t>
            </a:r>
            <a:r>
              <a:rPr lang="fr-FR" sz="2800" dirty="0" smtClean="0"/>
              <a:t>a </a:t>
            </a:r>
            <a:r>
              <a:rPr lang="fr-FR" sz="2800" dirty="0"/>
              <a:t>plasticité cérébrale.</a:t>
            </a:r>
            <a:r>
              <a:rPr kumimoji="1" lang="en-US" sz="2800" dirty="0">
                <a:effectLst>
                  <a:outerShdw blurRad="38100" dist="38100" dir="2700000" algn="tl">
                    <a:srgbClr val="DDDDDD"/>
                  </a:outerShdw>
                </a:effectLst>
              </a:rPr>
              <a:t/>
            </a:r>
            <a:br>
              <a:rPr kumimoji="1" lang="en-US" sz="2800" dirty="0">
                <a:effectLst>
                  <a:outerShdw blurRad="38100" dist="38100" dir="2700000" algn="tl">
                    <a:srgbClr val="DDDDDD"/>
                  </a:outerShdw>
                </a:effectLst>
              </a:rPr>
            </a:br>
            <a:endParaRPr kumimoji="1" lang="en-US" sz="2800" dirty="0">
              <a:effectLst>
                <a:outerShdw blurRad="38100" dist="38100" dir="2700000" algn="tl">
                  <a:srgbClr val="DDDDDD"/>
                </a:outerShdw>
              </a:effectLst>
            </a:endParaRPr>
          </a:p>
        </p:txBody>
      </p:sp>
      <p:sp>
        <p:nvSpPr>
          <p:cNvPr id="430093" name="Text Box 11"/>
          <p:cNvSpPr txBox="1">
            <a:spLocks noChangeArrowheads="1"/>
          </p:cNvSpPr>
          <p:nvPr/>
        </p:nvSpPr>
        <p:spPr bwMode="auto">
          <a:xfrm>
            <a:off x="6248400" y="5851525"/>
            <a:ext cx="2133600" cy="554038"/>
          </a:xfrm>
          <a:prstGeom prst="rect">
            <a:avLst/>
          </a:prstGeom>
          <a:noFill/>
          <a:ln w="9525">
            <a:noFill/>
            <a:miter lim="800000"/>
            <a:headEnd/>
            <a:tailEnd/>
          </a:ln>
        </p:spPr>
        <p:txBody>
          <a:bodyPr>
            <a:spAutoFit/>
          </a:bodyPr>
          <a:lstStyle/>
          <a:p>
            <a:pPr algn="r">
              <a:defRPr/>
            </a:pPr>
            <a:r>
              <a:rPr lang="en-US" sz="1200">
                <a:ea typeface="ＭＳ Ｐゴシック" charset="-128"/>
                <a:cs typeface="+mn-cs"/>
              </a:rPr>
              <a:t>Source: Levitt (2009)</a:t>
            </a:r>
          </a:p>
          <a:p>
            <a:pPr>
              <a:spcBef>
                <a:spcPct val="50000"/>
              </a:spcBef>
              <a:defRPr/>
            </a:pPr>
            <a:endParaRPr lang="en-US" sz="1200">
              <a:effectLst>
                <a:outerShdw blurRad="38100" dist="38100" dir="2700000" algn="tl">
                  <a:srgbClr val="C0C0C0"/>
                </a:outerShdw>
              </a:effectLst>
              <a:ea typeface="ＭＳ Ｐゴシック" charset="-128"/>
              <a:cs typeface="+mn-cs"/>
            </a:endParaRPr>
          </a:p>
        </p:txBody>
      </p:sp>
      <p:sp>
        <p:nvSpPr>
          <p:cNvPr id="36877" name="Line 14"/>
          <p:cNvSpPr>
            <a:spLocks noChangeShapeType="1"/>
          </p:cNvSpPr>
          <p:nvPr/>
        </p:nvSpPr>
        <p:spPr bwMode="auto">
          <a:xfrm>
            <a:off x="1066800" y="5257800"/>
            <a:ext cx="7467600" cy="0"/>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36878" name="Text Box 15"/>
          <p:cNvSpPr txBox="1">
            <a:spLocks noChangeArrowheads="1"/>
          </p:cNvSpPr>
          <p:nvPr/>
        </p:nvSpPr>
        <p:spPr bwMode="auto">
          <a:xfrm>
            <a:off x="838201" y="5334000"/>
            <a:ext cx="1235074"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400" b="1" dirty="0" smtClean="0">
                <a:latin typeface="Verdana" charset="0"/>
                <a:ea typeface="ＭＳ Ｐゴシック" charset="0"/>
                <a:cs typeface="ＭＳ Ｐゴシック" charset="0"/>
              </a:rPr>
              <a:t>Naissance</a:t>
            </a:r>
            <a:endParaRPr lang="en-US" sz="1200" b="1" dirty="0">
              <a:latin typeface="Verdana" charset="0"/>
              <a:ea typeface="ＭＳ Ｐゴシック" charset="0"/>
              <a:cs typeface="ＭＳ Ｐゴシック" charset="0"/>
            </a:endParaRPr>
          </a:p>
        </p:txBody>
      </p:sp>
      <p:sp>
        <p:nvSpPr>
          <p:cNvPr id="36879" name="Text Box 16"/>
          <p:cNvSpPr txBox="1">
            <a:spLocks noChangeArrowheads="1"/>
          </p:cNvSpPr>
          <p:nvPr/>
        </p:nvSpPr>
        <p:spPr bwMode="auto">
          <a:xfrm>
            <a:off x="2073275" y="5334000"/>
            <a:ext cx="511175"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400" b="1">
                <a:latin typeface="Verdana" charset="0"/>
                <a:ea typeface="ＭＳ Ｐゴシック" charset="0"/>
                <a:cs typeface="ＭＳ Ｐゴシック" charset="0"/>
              </a:rPr>
              <a:t>10</a:t>
            </a:r>
            <a:endParaRPr lang="en-US" sz="1200" b="1">
              <a:latin typeface="Verdana" charset="0"/>
              <a:ea typeface="ＭＳ Ｐゴシック" charset="0"/>
              <a:cs typeface="ＭＳ Ｐゴシック" charset="0"/>
            </a:endParaRPr>
          </a:p>
        </p:txBody>
      </p:sp>
      <p:sp>
        <p:nvSpPr>
          <p:cNvPr id="36880" name="Text Box 17"/>
          <p:cNvSpPr txBox="1">
            <a:spLocks noChangeArrowheads="1"/>
          </p:cNvSpPr>
          <p:nvPr/>
        </p:nvSpPr>
        <p:spPr bwMode="auto">
          <a:xfrm>
            <a:off x="3054350" y="5334000"/>
            <a:ext cx="533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400" b="1">
                <a:latin typeface="Verdana" charset="0"/>
                <a:ea typeface="ＭＳ Ｐゴシック" charset="0"/>
                <a:cs typeface="ＭＳ Ｐゴシック" charset="0"/>
              </a:rPr>
              <a:t>20</a:t>
            </a:r>
            <a:endParaRPr lang="en-US" sz="1200" b="1">
              <a:latin typeface="Verdana" charset="0"/>
              <a:ea typeface="ＭＳ Ｐゴシック" charset="0"/>
              <a:cs typeface="ＭＳ Ｐゴシック" charset="0"/>
            </a:endParaRPr>
          </a:p>
        </p:txBody>
      </p:sp>
      <p:sp>
        <p:nvSpPr>
          <p:cNvPr id="36881" name="Text Box 18"/>
          <p:cNvSpPr txBox="1">
            <a:spLocks noChangeArrowheads="1"/>
          </p:cNvSpPr>
          <p:nvPr/>
        </p:nvSpPr>
        <p:spPr bwMode="auto">
          <a:xfrm>
            <a:off x="4059238" y="5334000"/>
            <a:ext cx="533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400" b="1">
                <a:latin typeface="Verdana" charset="0"/>
                <a:ea typeface="ＭＳ Ｐゴシック" charset="0"/>
                <a:cs typeface="ＭＳ Ｐゴシック" charset="0"/>
              </a:rPr>
              <a:t>30</a:t>
            </a:r>
            <a:endParaRPr lang="en-US" sz="1200" b="1">
              <a:latin typeface="Verdana" charset="0"/>
              <a:ea typeface="ＭＳ Ｐゴシック" charset="0"/>
              <a:cs typeface="ＭＳ Ｐゴシック" charset="0"/>
            </a:endParaRPr>
          </a:p>
        </p:txBody>
      </p:sp>
      <p:sp>
        <p:nvSpPr>
          <p:cNvPr id="36882" name="Line 20"/>
          <p:cNvSpPr>
            <a:spLocks noChangeShapeType="1"/>
          </p:cNvSpPr>
          <p:nvPr/>
        </p:nvSpPr>
        <p:spPr bwMode="auto">
          <a:xfrm>
            <a:off x="1066800" y="1447800"/>
            <a:ext cx="0" cy="3810000"/>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302104" name="Text Box 24"/>
          <p:cNvSpPr txBox="1">
            <a:spLocks noChangeArrowheads="1"/>
          </p:cNvSpPr>
          <p:nvPr/>
        </p:nvSpPr>
        <p:spPr bwMode="auto">
          <a:xfrm>
            <a:off x="4419600" y="2133600"/>
            <a:ext cx="3276600" cy="738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r>
              <a:rPr lang="en-US" sz="1400" b="1">
                <a:latin typeface="Verdana" charset="0"/>
                <a:ea typeface="ＭＳ Ｐゴシック" charset="0"/>
                <a:cs typeface="ＭＳ Ｐゴシック" charset="0"/>
              </a:rPr>
              <a:t>Physiological </a:t>
            </a:r>
            <a:r>
              <a:rPr lang="ja-JP" altLang="en-US" sz="1400" b="1">
                <a:latin typeface="Verdana" charset="0"/>
                <a:ea typeface="ＭＳ Ｐゴシック" charset="0"/>
                <a:cs typeface="ＭＳ Ｐゴシック" charset="0"/>
              </a:rPr>
              <a:t>“</a:t>
            </a:r>
            <a:r>
              <a:rPr lang="en-US" altLang="ja-JP" sz="1400" b="1">
                <a:latin typeface="Verdana" charset="0"/>
                <a:ea typeface="ＭＳ Ｐゴシック" charset="0"/>
                <a:cs typeface="ＭＳ Ｐゴシック" charset="0"/>
              </a:rPr>
              <a:t>Effort</a:t>
            </a:r>
            <a:r>
              <a:rPr lang="ja-JP" altLang="en-US" sz="1400" b="1">
                <a:latin typeface="Verdana" charset="0"/>
                <a:ea typeface="ＭＳ Ｐゴシック" charset="0"/>
                <a:cs typeface="ＭＳ Ｐゴシック" charset="0"/>
              </a:rPr>
              <a:t>”</a:t>
            </a:r>
            <a:r>
              <a:rPr lang="en-US" altLang="ja-JP" sz="1400" b="1">
                <a:latin typeface="Verdana" charset="0"/>
                <a:ea typeface="ＭＳ Ｐゴシック" charset="0"/>
                <a:cs typeface="ＭＳ Ｐゴシック" charset="0"/>
              </a:rPr>
              <a:t> Required to Enhance Neural Connections</a:t>
            </a:r>
            <a:endParaRPr lang="en-US" sz="1400" b="1">
              <a:latin typeface="Verdana" charset="0"/>
              <a:ea typeface="ＭＳ Ｐゴシック" charset="0"/>
              <a:cs typeface="ＭＳ Ｐゴシック" charset="0"/>
            </a:endParaRPr>
          </a:p>
        </p:txBody>
      </p:sp>
      <p:sp>
        <p:nvSpPr>
          <p:cNvPr id="302105" name="Text Box 25"/>
          <p:cNvSpPr txBox="1">
            <a:spLocks noChangeArrowheads="1"/>
          </p:cNvSpPr>
          <p:nvPr/>
        </p:nvSpPr>
        <p:spPr bwMode="auto">
          <a:xfrm>
            <a:off x="1447800" y="2133600"/>
            <a:ext cx="2667000" cy="738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r>
              <a:rPr lang="en-US" sz="1400" b="1">
                <a:latin typeface="Verdana" charset="0"/>
                <a:ea typeface="ＭＳ Ｐゴシック" charset="0"/>
                <a:cs typeface="ＭＳ Ｐゴシック" charset="0"/>
              </a:rPr>
              <a:t>Normal Brain Plasticity Influenced by Experience</a:t>
            </a:r>
          </a:p>
        </p:txBody>
      </p:sp>
      <p:sp>
        <p:nvSpPr>
          <p:cNvPr id="36885" name="Text Box 26"/>
          <p:cNvSpPr txBox="1">
            <a:spLocks noChangeArrowheads="1"/>
          </p:cNvSpPr>
          <p:nvPr/>
        </p:nvSpPr>
        <p:spPr bwMode="auto">
          <a:xfrm>
            <a:off x="3429000" y="5791200"/>
            <a:ext cx="2133600"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ctr" eaLnBrk="1" hangingPunct="1">
              <a:spcBef>
                <a:spcPct val="50000"/>
              </a:spcBef>
            </a:pPr>
            <a:r>
              <a:rPr lang="en-US" sz="1600" b="1">
                <a:latin typeface="Verdana" charset="0"/>
                <a:ea typeface="ＭＳ Ｐゴシック" charset="0"/>
                <a:cs typeface="ＭＳ Ｐゴシック" charset="0"/>
              </a:rPr>
              <a:t>Age (Years)</a:t>
            </a:r>
          </a:p>
        </p:txBody>
      </p:sp>
      <p:sp>
        <p:nvSpPr>
          <p:cNvPr id="255002" name="Freeform 26"/>
          <p:cNvSpPr>
            <a:spLocks/>
          </p:cNvSpPr>
          <p:nvPr/>
        </p:nvSpPr>
        <p:spPr bwMode="auto">
          <a:xfrm>
            <a:off x="1143000" y="1676400"/>
            <a:ext cx="7391400" cy="3429000"/>
          </a:xfrm>
          <a:custGeom>
            <a:avLst/>
            <a:gdLst>
              <a:gd name="T0" fmla="*/ 0 w 8280"/>
              <a:gd name="T1" fmla="*/ 0 h 5400"/>
              <a:gd name="T2" fmla="*/ 2147483647 w 8280"/>
              <a:gd name="T3" fmla="*/ 2147483647 h 5400"/>
              <a:gd name="T4" fmla="*/ 2147483647 w 8280"/>
              <a:gd name="T5" fmla="*/ 2147483647 h 5400"/>
              <a:gd name="T6" fmla="*/ 0 60000 65536"/>
              <a:gd name="T7" fmla="*/ 0 60000 65536"/>
              <a:gd name="T8" fmla="*/ 0 60000 65536"/>
              <a:gd name="T9" fmla="*/ 0 w 8280"/>
              <a:gd name="T10" fmla="*/ 0 h 5400"/>
              <a:gd name="T11" fmla="*/ 8280 w 8280"/>
              <a:gd name="T12" fmla="*/ 5400 h 5400"/>
            </a:gdLst>
            <a:ahLst/>
            <a:cxnLst>
              <a:cxn ang="T6">
                <a:pos x="T0" y="T1"/>
              </a:cxn>
              <a:cxn ang="T7">
                <a:pos x="T2" y="T3"/>
              </a:cxn>
              <a:cxn ang="T8">
                <a:pos x="T4" y="T5"/>
              </a:cxn>
            </a:cxnLst>
            <a:rect l="T9" t="T10" r="T11" b="T12"/>
            <a:pathLst>
              <a:path w="8280" h="5400">
                <a:moveTo>
                  <a:pt x="0" y="0"/>
                </a:moveTo>
                <a:cubicBezTo>
                  <a:pt x="30" y="1170"/>
                  <a:pt x="60" y="2340"/>
                  <a:pt x="1440" y="3240"/>
                </a:cubicBezTo>
                <a:cubicBezTo>
                  <a:pt x="2820" y="4140"/>
                  <a:pt x="5550" y="4770"/>
                  <a:pt x="8280" y="5400"/>
                </a:cubicBezTo>
              </a:path>
            </a:pathLst>
          </a:custGeom>
          <a:noFill/>
          <a:ln w="57150" cmpd="sng">
            <a:solidFill>
              <a:srgbClr val="DB242F"/>
            </a:solidFill>
            <a:round/>
            <a:headEnd/>
            <a:tailEnd/>
          </a:ln>
          <a:effectLst>
            <a:outerShdw blurRad="63500" dist="38099" dir="2700000" algn="ctr" rotWithShape="0">
              <a:srgbClr val="000000">
                <a:alpha val="74997"/>
              </a:srgbClr>
            </a:outerShdw>
          </a:effectLst>
          <a:extLst>
            <a:ext uri="{909E8E84-426E-40dd-AFC4-6F175D3DCCD1}">
              <a14:hiddenFill xmlns:a14="http://schemas.microsoft.com/office/drawing/2010/main" xmlns="">
                <a:solidFill>
                  <a:srgbClr val="FFFFFF"/>
                </a:solidFill>
              </a14:hiddenFill>
            </a:ext>
          </a:extLst>
        </p:spPr>
        <p:txBody>
          <a:bodyPr/>
          <a:lstStyle/>
          <a:p>
            <a:pPr>
              <a:defRPr/>
            </a:pPr>
            <a:endParaRPr lang="en-US"/>
          </a:p>
        </p:txBody>
      </p:sp>
      <p:sp>
        <p:nvSpPr>
          <p:cNvPr id="255003" name="Freeform 27"/>
          <p:cNvSpPr>
            <a:spLocks/>
          </p:cNvSpPr>
          <p:nvPr/>
        </p:nvSpPr>
        <p:spPr bwMode="auto">
          <a:xfrm>
            <a:off x="1219200" y="2247900"/>
            <a:ext cx="6867525" cy="2705100"/>
          </a:xfrm>
          <a:custGeom>
            <a:avLst/>
            <a:gdLst>
              <a:gd name="T0" fmla="*/ 0 w 10800"/>
              <a:gd name="T1" fmla="*/ 2147483647 h 4230"/>
              <a:gd name="T2" fmla="*/ 2147483647 w 10800"/>
              <a:gd name="T3" fmla="*/ 2147483647 h 4230"/>
              <a:gd name="T4" fmla="*/ 2147483647 w 10800"/>
              <a:gd name="T5" fmla="*/ 2147483647 h 4230"/>
              <a:gd name="T6" fmla="*/ 2147483647 w 10800"/>
              <a:gd name="T7" fmla="*/ 2147483647 h 4230"/>
              <a:gd name="T8" fmla="*/ 2147483647 w 10800"/>
              <a:gd name="T9" fmla="*/ 0 h 4230"/>
              <a:gd name="T10" fmla="*/ 0 60000 65536"/>
              <a:gd name="T11" fmla="*/ 0 60000 65536"/>
              <a:gd name="T12" fmla="*/ 0 60000 65536"/>
              <a:gd name="T13" fmla="*/ 0 60000 65536"/>
              <a:gd name="T14" fmla="*/ 0 60000 65536"/>
              <a:gd name="T15" fmla="*/ 0 w 10800"/>
              <a:gd name="T16" fmla="*/ 0 h 4230"/>
              <a:gd name="T17" fmla="*/ 10800 w 10800"/>
              <a:gd name="T18" fmla="*/ 4230 h 4230"/>
            </a:gdLst>
            <a:ahLst/>
            <a:cxnLst>
              <a:cxn ang="T10">
                <a:pos x="T0" y="T1"/>
              </a:cxn>
              <a:cxn ang="T11">
                <a:pos x="T2" y="T3"/>
              </a:cxn>
              <a:cxn ang="T12">
                <a:pos x="T4" y="T5"/>
              </a:cxn>
              <a:cxn ang="T13">
                <a:pos x="T6" y="T7"/>
              </a:cxn>
              <a:cxn ang="T14">
                <a:pos x="T8" y="T9"/>
              </a:cxn>
            </a:cxnLst>
            <a:rect l="T15" t="T16" r="T17" b="T18"/>
            <a:pathLst>
              <a:path w="10800" h="4230">
                <a:moveTo>
                  <a:pt x="0" y="4140"/>
                </a:moveTo>
                <a:cubicBezTo>
                  <a:pt x="480" y="4185"/>
                  <a:pt x="960" y="4230"/>
                  <a:pt x="1620" y="4140"/>
                </a:cubicBezTo>
                <a:cubicBezTo>
                  <a:pt x="2280" y="4050"/>
                  <a:pt x="3060" y="3930"/>
                  <a:pt x="3960" y="3600"/>
                </a:cubicBezTo>
                <a:cubicBezTo>
                  <a:pt x="4860" y="3270"/>
                  <a:pt x="5880" y="2760"/>
                  <a:pt x="7020" y="2160"/>
                </a:cubicBezTo>
                <a:cubicBezTo>
                  <a:pt x="8160" y="1560"/>
                  <a:pt x="9480" y="780"/>
                  <a:pt x="10800" y="0"/>
                </a:cubicBezTo>
              </a:path>
            </a:pathLst>
          </a:custGeom>
          <a:noFill/>
          <a:ln w="57150" cmpd="sng">
            <a:solidFill>
              <a:srgbClr val="205398"/>
            </a:solidFill>
            <a:round/>
            <a:headEnd/>
            <a:tailEnd/>
          </a:ln>
          <a:effectLst>
            <a:outerShdw blurRad="63500" dist="38099" dir="2700000" algn="ctr" rotWithShape="0">
              <a:schemeClr val="bg2">
                <a:alpha val="74997"/>
              </a:schemeClr>
            </a:outerShdw>
          </a:effectLst>
          <a:extLst>
            <a:ext uri="{909E8E84-426E-40dd-AFC4-6F175D3DCCD1}">
              <a14:hiddenFill xmlns:a14="http://schemas.microsoft.com/office/drawing/2010/main" xmlns="">
                <a:solidFill>
                  <a:srgbClr val="FFFFFF"/>
                </a:solidFill>
              </a14:hiddenFill>
            </a:ext>
          </a:extLst>
        </p:spPr>
        <p:txBody>
          <a:bodyPr/>
          <a:lstStyle/>
          <a:p>
            <a:pPr>
              <a:defRPr/>
            </a:pPr>
            <a:endParaRPr lang="en-US"/>
          </a:p>
        </p:txBody>
      </p:sp>
      <p:sp>
        <p:nvSpPr>
          <p:cNvPr id="36888" name="Text Box 18"/>
          <p:cNvSpPr txBox="1">
            <a:spLocks noChangeArrowheads="1"/>
          </p:cNvSpPr>
          <p:nvPr/>
        </p:nvSpPr>
        <p:spPr bwMode="auto">
          <a:xfrm>
            <a:off x="5062538" y="5334000"/>
            <a:ext cx="533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400" b="1">
                <a:latin typeface="Verdana" charset="0"/>
                <a:ea typeface="ＭＳ Ｐゴシック" charset="0"/>
                <a:cs typeface="ＭＳ Ｐゴシック" charset="0"/>
              </a:rPr>
              <a:t>40</a:t>
            </a:r>
            <a:endParaRPr lang="en-US" sz="1200" b="1">
              <a:latin typeface="Verdana" charset="0"/>
              <a:ea typeface="ＭＳ Ｐゴシック" charset="0"/>
              <a:cs typeface="ＭＳ Ｐゴシック" charset="0"/>
            </a:endParaRPr>
          </a:p>
        </p:txBody>
      </p:sp>
      <p:sp>
        <p:nvSpPr>
          <p:cNvPr id="36889" name="Text Box 18"/>
          <p:cNvSpPr txBox="1">
            <a:spLocks noChangeArrowheads="1"/>
          </p:cNvSpPr>
          <p:nvPr/>
        </p:nvSpPr>
        <p:spPr bwMode="auto">
          <a:xfrm>
            <a:off x="6067425" y="5334000"/>
            <a:ext cx="533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400" b="1">
                <a:latin typeface="Verdana" charset="0"/>
                <a:ea typeface="ＭＳ Ｐゴシック" charset="0"/>
                <a:cs typeface="ＭＳ Ｐゴシック" charset="0"/>
              </a:rPr>
              <a:t>50</a:t>
            </a:r>
            <a:endParaRPr lang="en-US" sz="1200" b="1">
              <a:latin typeface="Verdana" charset="0"/>
              <a:ea typeface="ＭＳ Ｐゴシック" charset="0"/>
              <a:cs typeface="ＭＳ Ｐゴシック" charset="0"/>
            </a:endParaRPr>
          </a:p>
        </p:txBody>
      </p:sp>
      <p:sp>
        <p:nvSpPr>
          <p:cNvPr id="36890" name="Text Box 18"/>
          <p:cNvSpPr txBox="1">
            <a:spLocks noChangeArrowheads="1"/>
          </p:cNvSpPr>
          <p:nvPr/>
        </p:nvSpPr>
        <p:spPr bwMode="auto">
          <a:xfrm>
            <a:off x="7070725" y="5334000"/>
            <a:ext cx="533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400" b="1">
                <a:latin typeface="Verdana" charset="0"/>
                <a:ea typeface="ＭＳ Ｐゴシック" charset="0"/>
                <a:cs typeface="ＭＳ Ｐゴシック" charset="0"/>
              </a:rPr>
              <a:t>60</a:t>
            </a:r>
            <a:endParaRPr lang="en-US" sz="1200" b="1">
              <a:latin typeface="Verdana" charset="0"/>
              <a:ea typeface="ＭＳ Ｐゴシック" charset="0"/>
              <a:cs typeface="ＭＳ Ｐゴシック" charset="0"/>
            </a:endParaRPr>
          </a:p>
        </p:txBody>
      </p:sp>
      <p:sp>
        <p:nvSpPr>
          <p:cNvPr id="36891" name="Text Box 18"/>
          <p:cNvSpPr txBox="1">
            <a:spLocks noChangeArrowheads="1"/>
          </p:cNvSpPr>
          <p:nvPr/>
        </p:nvSpPr>
        <p:spPr bwMode="auto">
          <a:xfrm>
            <a:off x="8075613" y="5334000"/>
            <a:ext cx="533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400" b="1">
                <a:latin typeface="Verdana" charset="0"/>
                <a:ea typeface="ＭＳ Ｐゴシック" charset="0"/>
                <a:cs typeface="ＭＳ Ｐゴシック" charset="0"/>
              </a:rPr>
              <a:t>70</a:t>
            </a:r>
            <a:endParaRPr lang="en-US" sz="1200" b="1">
              <a:latin typeface="Verdana" charset="0"/>
              <a:ea typeface="ＭＳ Ｐゴシック" charset="0"/>
              <a:cs typeface="ＭＳ Ｐゴシック"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55002"/>
                                        </p:tgtEl>
                                        <p:attrNameLst>
                                          <p:attrName>style.visibility</p:attrName>
                                        </p:attrNameLst>
                                      </p:cBhvr>
                                      <p:to>
                                        <p:strVal val="visible"/>
                                      </p:to>
                                    </p:set>
                                    <p:animEffect transition="in" filter="wipe(left)">
                                      <p:cBhvr>
                                        <p:cTn id="7" dur="2000"/>
                                        <p:tgtEl>
                                          <p:spTgt spid="25500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02105"/>
                                        </p:tgtEl>
                                        <p:attrNameLst>
                                          <p:attrName>style.visibility</p:attrName>
                                        </p:attrNameLst>
                                      </p:cBhvr>
                                      <p:to>
                                        <p:strVal val="visible"/>
                                      </p:to>
                                    </p:set>
                                    <p:animEffect transition="in" filter="dissolve">
                                      <p:cBhvr>
                                        <p:cTn id="10" dur="1000"/>
                                        <p:tgtEl>
                                          <p:spTgt spid="302105"/>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8" fill="hold" nodeType="clickEffect">
                                  <p:stCondLst>
                                    <p:cond delay="0"/>
                                  </p:stCondLst>
                                  <p:childTnLst>
                                    <p:set>
                                      <p:cBhvr>
                                        <p:cTn id="14" dur="1" fill="hold">
                                          <p:stCondLst>
                                            <p:cond delay="0"/>
                                          </p:stCondLst>
                                        </p:cTn>
                                        <p:tgtEl>
                                          <p:spTgt spid="255003"/>
                                        </p:tgtEl>
                                        <p:attrNameLst>
                                          <p:attrName>style.visibility</p:attrName>
                                        </p:attrNameLst>
                                      </p:cBhvr>
                                      <p:to>
                                        <p:strVal val="visible"/>
                                      </p:to>
                                    </p:set>
                                    <p:animEffect transition="in" filter="wipe(left)">
                                      <p:cBhvr>
                                        <p:cTn id="15" dur="2000"/>
                                        <p:tgtEl>
                                          <p:spTgt spid="255003"/>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302104"/>
                                        </p:tgtEl>
                                        <p:attrNameLst>
                                          <p:attrName>style.visibility</p:attrName>
                                        </p:attrNameLst>
                                      </p:cBhvr>
                                      <p:to>
                                        <p:strVal val="visible"/>
                                      </p:to>
                                    </p:set>
                                    <p:animEffect transition="in" filter="dissolve">
                                      <p:cBhvr>
                                        <p:cTn id="18" dur="1000"/>
                                        <p:tgtEl>
                                          <p:spTgt spid="302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2104" grpId="0"/>
      <p:bldP spid="302105"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8305800" cy="1219200"/>
          </a:xfrm>
        </p:spPr>
        <p:txBody>
          <a:bodyPr/>
          <a:lstStyle/>
          <a:p>
            <a:pPr lvl="1"/>
            <a:r>
              <a:rPr lang="fr-FR" sz="2800" b="1" dirty="0"/>
              <a:t>M</a:t>
            </a:r>
            <a:r>
              <a:rPr lang="fr-FR" sz="2800" b="1" dirty="0" smtClean="0"/>
              <a:t>oyens </a:t>
            </a:r>
            <a:r>
              <a:rPr lang="fr-FR" sz="2800" b="1" dirty="0"/>
              <a:t>d'aider les enfants et adolescents à</a:t>
            </a:r>
            <a:r>
              <a:rPr lang="en-GB" sz="2800" b="1" dirty="0"/>
              <a:t/>
            </a:r>
            <a:br>
              <a:rPr lang="en-GB" sz="2800" b="1" dirty="0"/>
            </a:br>
            <a:r>
              <a:rPr lang="fr-FR" sz="2800" b="1" dirty="0"/>
              <a:t>apprendre à mener une vie sûre, équilibrée et heureuse.</a:t>
            </a:r>
            <a:endParaRPr lang="en-US" sz="2800" b="1" u="sng" dirty="0"/>
          </a:p>
        </p:txBody>
      </p:sp>
      <p:sp>
        <p:nvSpPr>
          <p:cNvPr id="3" name="Content Placeholder 2"/>
          <p:cNvSpPr>
            <a:spLocks noGrp="1"/>
          </p:cNvSpPr>
          <p:nvPr>
            <p:ph sz="half" idx="1"/>
          </p:nvPr>
        </p:nvSpPr>
        <p:spPr>
          <a:xfrm>
            <a:off x="457200" y="1676400"/>
            <a:ext cx="8376138" cy="4724400"/>
          </a:xfrm>
        </p:spPr>
        <p:txBody>
          <a:bodyPr/>
          <a:lstStyle/>
          <a:p>
            <a:pPr marL="342900" indent="-571500">
              <a:buFont typeface="Arial" panose="020B0604020202020204" pitchFamily="34" charset="0"/>
              <a:buChar char="•"/>
            </a:pPr>
            <a:r>
              <a:rPr lang="fr-FR" sz="3200" dirty="0"/>
              <a:t>Montrer de l'intérêt pour les vies </a:t>
            </a:r>
            <a:r>
              <a:rPr lang="fr-FR" sz="3200" dirty="0" smtClean="0"/>
              <a:t>des enfants</a:t>
            </a:r>
            <a:endParaRPr lang="fr-FR" sz="3200" dirty="0"/>
          </a:p>
          <a:p>
            <a:pPr marL="342900" indent="-571500">
              <a:buFont typeface="Arial" panose="020B0604020202020204" pitchFamily="34" charset="0"/>
              <a:buChar char="•"/>
            </a:pPr>
            <a:r>
              <a:rPr lang="fr-FR" sz="3200" dirty="0"/>
              <a:t>Être honnête et direct en parlant de sujets  sensibles.</a:t>
            </a:r>
            <a:endParaRPr lang="en-GB" sz="3200" dirty="0"/>
          </a:p>
          <a:p>
            <a:pPr marL="342900" indent="-571500">
              <a:buFont typeface="Arial" panose="020B0604020202020204" pitchFamily="34" charset="0"/>
              <a:buChar char="•"/>
            </a:pPr>
            <a:r>
              <a:rPr lang="fr-FR" sz="3200" dirty="0"/>
              <a:t>Aider les enfants à faire des choix</a:t>
            </a:r>
          </a:p>
          <a:p>
            <a:pPr marL="342900" indent="-571500">
              <a:buFont typeface="Arial" panose="020B0604020202020204" pitchFamily="34" charset="0"/>
              <a:buChar char="•"/>
            </a:pPr>
            <a:r>
              <a:rPr lang="fr-FR" sz="3200" dirty="0"/>
              <a:t>Respecter les pensées et les opinions des enfants</a:t>
            </a:r>
          </a:p>
          <a:p>
            <a:pPr marL="342900" indent="-571500">
              <a:buFont typeface="Arial" panose="020B0604020202020204" pitchFamily="34" charset="0"/>
              <a:buChar char="•"/>
            </a:pPr>
            <a:r>
              <a:rPr lang="fr-FR" sz="3200" dirty="0"/>
              <a:t>Soutenir l'éducation scolaire des  enfants</a:t>
            </a:r>
            <a:r>
              <a:rPr lang="fr-FR" sz="3200" dirty="0" smtClean="0"/>
              <a:t>.</a:t>
            </a:r>
            <a:endParaRPr lang="en-GB" sz="3200" dirty="0" smtClean="0"/>
          </a:p>
          <a:p>
            <a:pPr marL="914400" lvl="2" indent="0">
              <a:buNone/>
            </a:pPr>
            <a:endParaRPr lang="en-US" sz="3200" dirty="0"/>
          </a:p>
        </p:txBody>
      </p:sp>
    </p:spTree>
    <p:extLst>
      <p:ext uri="{BB962C8B-B14F-4D97-AF65-F5344CB8AC3E}">
        <p14:creationId xmlns:p14="http://schemas.microsoft.com/office/powerpoint/2010/main" val="197690379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362200"/>
            <a:ext cx="8305800" cy="3429000"/>
          </a:xfrm>
        </p:spPr>
        <p:txBody>
          <a:bodyPr/>
          <a:lstStyle/>
          <a:p>
            <a:pPr lvl="0"/>
            <a:r>
              <a:rPr lang="en-US" dirty="0" smtClean="0"/>
              <a:t> </a:t>
            </a:r>
          </a:p>
          <a:p>
            <a:r>
              <a:rPr lang="fr-FR" i="1" dirty="0"/>
              <a:t>Quels </a:t>
            </a:r>
            <a:r>
              <a:rPr lang="fr-FR" i="1" dirty="0" smtClean="0"/>
              <a:t>sont </a:t>
            </a:r>
            <a:r>
              <a:rPr lang="fr-FR" i="1" dirty="0"/>
              <a:t>les autres changements que subissent les adolescents ?</a:t>
            </a:r>
            <a:endParaRPr lang="en-US" dirty="0"/>
          </a:p>
        </p:txBody>
      </p:sp>
      <p:sp>
        <p:nvSpPr>
          <p:cNvPr id="4" name="Title 1"/>
          <p:cNvSpPr txBox="1">
            <a:spLocks/>
          </p:cNvSpPr>
          <p:nvPr/>
        </p:nvSpPr>
        <p:spPr>
          <a:xfrm>
            <a:off x="457200" y="495300"/>
            <a:ext cx="8305800" cy="1219200"/>
          </a:xfrm>
          <a:prstGeom prst="rect">
            <a:avLst/>
          </a:prstGeom>
        </p:spPr>
        <p:txBody>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fr-BE" b="1" u="sng" kern="0" dirty="0"/>
              <a:t>Pensée</a:t>
            </a:r>
            <a:r>
              <a:rPr lang="en-US" b="1" u="sng" kern="0" dirty="0"/>
              <a:t> et </a:t>
            </a:r>
            <a:r>
              <a:rPr lang="fr-BE" b="1" u="sng" kern="0" dirty="0"/>
              <a:t>discutée</a:t>
            </a:r>
            <a:endParaRPr lang="en-US" kern="0" dirty="0">
              <a:latin typeface="Arial" charset="0"/>
              <a:ea typeface="MS PGothic" charset="0"/>
            </a:endParaRPr>
          </a:p>
        </p:txBody>
      </p:sp>
    </p:spTree>
    <p:extLst>
      <p:ext uri="{BB962C8B-B14F-4D97-AF65-F5344CB8AC3E}">
        <p14:creationId xmlns:p14="http://schemas.microsoft.com/office/powerpoint/2010/main" val="3986378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305800" cy="1219200"/>
          </a:xfrm>
        </p:spPr>
        <p:txBody>
          <a:bodyPr/>
          <a:lstStyle/>
          <a:p>
            <a:r>
              <a:rPr lang="fr-BE" b="1" u="sng" dirty="0"/>
              <a:t>Pensée</a:t>
            </a:r>
            <a:r>
              <a:rPr lang="en-US" b="1" u="sng" dirty="0"/>
              <a:t> et </a:t>
            </a:r>
            <a:r>
              <a:rPr lang="fr-BE" b="1" u="sng" dirty="0"/>
              <a:t>discutée </a:t>
            </a:r>
            <a:r>
              <a:rPr lang="fr-BE" b="1" u="sng" dirty="0" smtClean="0"/>
              <a:t>(groupe de deux)</a:t>
            </a:r>
            <a:endParaRPr lang="en-US" b="1" u="sng" dirty="0"/>
          </a:p>
        </p:txBody>
      </p:sp>
      <p:sp>
        <p:nvSpPr>
          <p:cNvPr id="3" name="Content Placeholder 2"/>
          <p:cNvSpPr>
            <a:spLocks noGrp="1"/>
          </p:cNvSpPr>
          <p:nvPr>
            <p:ph idx="1"/>
          </p:nvPr>
        </p:nvSpPr>
        <p:spPr>
          <a:xfrm>
            <a:off x="427892" y="1617785"/>
            <a:ext cx="8305800" cy="3429000"/>
          </a:xfrm>
        </p:spPr>
        <p:txBody>
          <a:bodyPr/>
          <a:lstStyle/>
          <a:p>
            <a:pPr marL="514350" indent="-457200">
              <a:buFont typeface="Arial" panose="020B0604020202020204" pitchFamily="34" charset="0"/>
              <a:buChar char="•"/>
            </a:pPr>
            <a:r>
              <a:rPr lang="fr-FR" dirty="0"/>
              <a:t>Vous souvenez-vous de l'époque où vous aviez entre 12 et 15 ans </a:t>
            </a:r>
            <a:r>
              <a:rPr lang="fr-FR" dirty="0" smtClean="0"/>
              <a:t>?</a:t>
            </a:r>
          </a:p>
          <a:p>
            <a:pPr marL="57150" indent="0"/>
            <a:endParaRPr lang="en-GB" dirty="0"/>
          </a:p>
          <a:p>
            <a:pPr marL="514350" indent="-457200">
              <a:buFont typeface="Arial" panose="020B0604020202020204" pitchFamily="34" charset="0"/>
              <a:buChar char="•"/>
            </a:pPr>
            <a:r>
              <a:rPr lang="fr-FR" dirty="0" smtClean="0"/>
              <a:t>Quelles </a:t>
            </a:r>
            <a:r>
              <a:rPr lang="fr-FR" dirty="0"/>
              <a:t>choses se passaient dans votre vie ? </a:t>
            </a:r>
            <a:r>
              <a:rPr lang="en-US" dirty="0" err="1"/>
              <a:t>Peut-être</a:t>
            </a:r>
            <a:r>
              <a:rPr lang="en-US" dirty="0"/>
              <a:t> que </a:t>
            </a:r>
            <a:r>
              <a:rPr lang="en-US" dirty="0" err="1"/>
              <a:t>vous</a:t>
            </a:r>
            <a:r>
              <a:rPr lang="en-US" dirty="0"/>
              <a:t> </a:t>
            </a:r>
            <a:r>
              <a:rPr lang="en-US" dirty="0" err="1" smtClean="0"/>
              <a:t>étiez</a:t>
            </a:r>
            <a:r>
              <a:rPr lang="en-US" dirty="0" smtClean="0"/>
              <a:t> </a:t>
            </a:r>
            <a:r>
              <a:rPr lang="fr-FR" dirty="0" smtClean="0"/>
              <a:t>inquiets </a:t>
            </a:r>
            <a:r>
              <a:rPr lang="fr-FR" dirty="0"/>
              <a:t>à propos de vos examens ou que vous aviez remarqué un garçon ou une fille dans le village. </a:t>
            </a:r>
            <a:endParaRPr lang="en-US" dirty="0"/>
          </a:p>
          <a:p>
            <a:endParaRPr lang="en-US" sz="2600" dirty="0" smtClean="0"/>
          </a:p>
          <a:p>
            <a:r>
              <a:rPr lang="en-US" sz="1800" dirty="0" smtClean="0"/>
              <a:t> </a:t>
            </a:r>
            <a:endParaRPr lang="en-US" sz="1800" dirty="0"/>
          </a:p>
        </p:txBody>
      </p:sp>
    </p:spTree>
    <p:extLst>
      <p:ext uri="{BB962C8B-B14F-4D97-AF65-F5344CB8AC3E}">
        <p14:creationId xmlns:p14="http://schemas.microsoft.com/office/powerpoint/2010/main" val="85243254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305800" cy="1219200"/>
          </a:xfrm>
        </p:spPr>
        <p:txBody>
          <a:bodyPr/>
          <a:lstStyle/>
          <a:p>
            <a:r>
              <a:rPr lang="fr-BE" b="1" u="sng" dirty="0"/>
              <a:t>Pensée</a:t>
            </a:r>
            <a:r>
              <a:rPr lang="en-US" b="1" u="sng" dirty="0"/>
              <a:t> et </a:t>
            </a:r>
            <a:r>
              <a:rPr lang="fr-BE" b="1" u="sng" dirty="0"/>
              <a:t>discutée</a:t>
            </a:r>
            <a:endParaRPr lang="en-US" b="1" u="sng" dirty="0"/>
          </a:p>
        </p:txBody>
      </p:sp>
      <p:sp>
        <p:nvSpPr>
          <p:cNvPr id="6" name="TextBox 5"/>
          <p:cNvSpPr txBox="1"/>
          <p:nvPr/>
        </p:nvSpPr>
        <p:spPr>
          <a:xfrm>
            <a:off x="937602" y="3048000"/>
            <a:ext cx="7344996" cy="830997"/>
          </a:xfrm>
          <a:prstGeom prst="rect">
            <a:avLst/>
          </a:prstGeom>
          <a:noFill/>
        </p:spPr>
        <p:txBody>
          <a:bodyPr wrap="square" rtlCol="0">
            <a:spAutoFit/>
          </a:bodyPr>
          <a:lstStyle/>
          <a:p>
            <a:pPr algn="ctr"/>
            <a:r>
              <a:rPr lang="fr-FR" b="1" dirty="0"/>
              <a:t>COMMENT pouvez-vous montrer votre intérêt pour la vie d'un adolescent ?</a:t>
            </a:r>
            <a:endParaRPr lang="en-US" b="1" dirty="0" smtClean="0"/>
          </a:p>
        </p:txBody>
      </p:sp>
    </p:spTree>
    <p:extLst>
      <p:ext uri="{BB962C8B-B14F-4D97-AF65-F5344CB8AC3E}">
        <p14:creationId xmlns:p14="http://schemas.microsoft.com/office/powerpoint/2010/main" val="152585186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609600"/>
            <a:ext cx="8305800" cy="914400"/>
          </a:xfrm>
        </p:spPr>
        <p:txBody>
          <a:bodyPr/>
          <a:lstStyle/>
          <a:p>
            <a:r>
              <a:rPr lang="fr-FR" sz="3200" b="1" dirty="0"/>
              <a:t>J</a:t>
            </a:r>
            <a:r>
              <a:rPr lang="fr-FR" sz="3200" b="1" dirty="0" smtClean="0"/>
              <a:t>eu </a:t>
            </a:r>
            <a:r>
              <a:rPr lang="fr-FR" sz="3200" b="1" dirty="0"/>
              <a:t>de </a:t>
            </a:r>
            <a:r>
              <a:rPr lang="fr-FR" sz="3200" b="1" dirty="0" smtClean="0"/>
              <a:t>rôle</a:t>
            </a:r>
            <a:endParaRPr lang="en-US" sz="3200" b="1" u="sng" dirty="0"/>
          </a:p>
        </p:txBody>
      </p:sp>
      <p:sp>
        <p:nvSpPr>
          <p:cNvPr id="2" name="Content Placeholder 1"/>
          <p:cNvSpPr>
            <a:spLocks noGrp="1"/>
          </p:cNvSpPr>
          <p:nvPr>
            <p:ph idx="1"/>
          </p:nvPr>
        </p:nvSpPr>
        <p:spPr/>
        <p:txBody>
          <a:bodyPr/>
          <a:lstStyle/>
          <a:p>
            <a:pPr indent="0"/>
            <a:r>
              <a:rPr lang="en-US" b="1" dirty="0" smtClean="0"/>
              <a:t>Scenario </a:t>
            </a:r>
            <a:r>
              <a:rPr lang="en-US" dirty="0" smtClean="0"/>
              <a:t>- </a:t>
            </a:r>
            <a:r>
              <a:rPr lang="fr-FR" dirty="0"/>
              <a:t>un parent demande à l'adolescent comment s'est passée sa journée. L'adolescent  parle de quelque chose qui se passe dans   sa vie. Le parent montre de l'intérêt pour la vie de l'adolescent.</a:t>
            </a:r>
            <a:endParaRPr lang="en-US" dirty="0"/>
          </a:p>
        </p:txBody>
      </p:sp>
    </p:spTree>
    <p:extLst>
      <p:ext uri="{BB962C8B-B14F-4D97-AF65-F5344CB8AC3E}">
        <p14:creationId xmlns:p14="http://schemas.microsoft.com/office/powerpoint/2010/main" val="96733809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305800" cy="914400"/>
          </a:xfrm>
        </p:spPr>
        <p:txBody>
          <a:bodyPr/>
          <a:lstStyle/>
          <a:p>
            <a:r>
              <a:rPr lang="fr-FR" b="1" dirty="0"/>
              <a:t>L'enfance et l'adolescence</a:t>
            </a:r>
            <a:endParaRPr lang="en-US" b="1" u="sng" dirty="0"/>
          </a:p>
        </p:txBody>
      </p:sp>
      <p:sp>
        <p:nvSpPr>
          <p:cNvPr id="3" name="TextBox 2"/>
          <p:cNvSpPr txBox="1"/>
          <p:nvPr/>
        </p:nvSpPr>
        <p:spPr>
          <a:xfrm>
            <a:off x="381000" y="1219200"/>
            <a:ext cx="8153400" cy="5632311"/>
          </a:xfrm>
          <a:prstGeom prst="rect">
            <a:avLst/>
          </a:prstGeom>
          <a:noFill/>
        </p:spPr>
        <p:txBody>
          <a:bodyPr wrap="square" rtlCol="0">
            <a:spAutoFit/>
          </a:bodyPr>
          <a:lstStyle/>
          <a:p>
            <a:pPr marL="342900" indent="-342900">
              <a:buFont typeface="Arial" panose="020B0604020202020204" pitchFamily="34" charset="0"/>
              <a:buChar char="•"/>
            </a:pPr>
            <a:r>
              <a:rPr lang="fr-FR" dirty="0" smtClean="0"/>
              <a:t>L'enfance et l'adolescence sont des périodes de développement rapide du cerveau, et les enfants ont besoin d'avoir de multiples   occasions </a:t>
            </a:r>
            <a:r>
              <a:rPr lang="en-US" dirty="0" err="1" smtClean="0"/>
              <a:t>d'apprentissage</a:t>
            </a:r>
            <a:r>
              <a:rPr lang="en-US" dirty="0" smtClean="0"/>
              <a:t> </a:t>
            </a:r>
            <a:r>
              <a:rPr lang="en-US" dirty="0" err="1" smtClean="0"/>
              <a:t>lorsqu'ils</a:t>
            </a:r>
            <a:r>
              <a:rPr lang="en-US" dirty="0" smtClean="0"/>
              <a:t> </a:t>
            </a:r>
            <a:r>
              <a:rPr lang="en-US" dirty="0" err="1" smtClean="0"/>
              <a:t>sont</a:t>
            </a:r>
            <a:r>
              <a:rPr lang="en-US" dirty="0" smtClean="0"/>
              <a:t> </a:t>
            </a:r>
            <a:r>
              <a:rPr lang="en-US" dirty="0" err="1" smtClean="0"/>
              <a:t>jeunes</a:t>
            </a:r>
            <a:r>
              <a:rPr lang="en-US" dirty="0" smtClean="0"/>
              <a:t>.</a:t>
            </a:r>
            <a:endParaRPr lang="en-GB" dirty="0" smtClean="0"/>
          </a:p>
          <a:p>
            <a:pPr marL="342900" indent="-342900">
              <a:buFont typeface="Arial" panose="020B0604020202020204" pitchFamily="34" charset="0"/>
              <a:buChar char="•"/>
            </a:pPr>
            <a:r>
              <a:rPr lang="fr-FR" dirty="0" smtClean="0"/>
              <a:t>Cela aide leur cerveau à se développer sainement, et leur permet de prendre de bonnes décisions, de savoir prendre des risques calculés et de planifier leur avenir.</a:t>
            </a:r>
            <a:endParaRPr lang="en-GB" dirty="0" smtClean="0"/>
          </a:p>
          <a:p>
            <a:pPr marL="342900" indent="-342900">
              <a:buFont typeface="Arial" panose="020B0604020202020204" pitchFamily="34" charset="0"/>
              <a:buChar char="•"/>
            </a:pPr>
            <a:r>
              <a:rPr lang="fr-FR" dirty="0" smtClean="0"/>
              <a:t>Ils ont besoin d'une éducation scolaire pour bénéficier d'opportunités au niveau universitaire et professionnel.</a:t>
            </a:r>
            <a:endParaRPr lang="en-GB" dirty="0" smtClean="0"/>
          </a:p>
          <a:p>
            <a:pPr marL="342900" indent="-342900">
              <a:buFont typeface="Arial" panose="020B0604020202020204" pitchFamily="34" charset="0"/>
              <a:buChar char="•"/>
            </a:pPr>
            <a:r>
              <a:rPr lang="fr-FR" dirty="0" smtClean="0"/>
              <a:t>Les filles comme les garçons ont besoin d'avoir la possibilité de prendre leurs propres décisions et d'avoir leurs propres rêves et objectifs   afin qu'ils puissent mener des vies équilibrées et  productives.</a:t>
            </a:r>
            <a:endParaRPr lang="en-GB" dirty="0" smtClean="0"/>
          </a:p>
          <a:p>
            <a:r>
              <a:rPr lang="en-US" dirty="0" smtClean="0"/>
              <a:t> </a:t>
            </a:r>
          </a:p>
          <a:p>
            <a:endParaRPr lang="en-US" dirty="0"/>
          </a:p>
        </p:txBody>
      </p:sp>
    </p:spTree>
    <p:extLst>
      <p:ext uri="{BB962C8B-B14F-4D97-AF65-F5344CB8AC3E}">
        <p14:creationId xmlns:p14="http://schemas.microsoft.com/office/powerpoint/2010/main" val="351297092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533400"/>
            <a:ext cx="8305800" cy="1219200"/>
          </a:xfrm>
        </p:spPr>
        <p:txBody>
          <a:bodyPr/>
          <a:lstStyle/>
          <a:p>
            <a:r>
              <a:rPr lang="en-US" dirty="0" err="1"/>
              <a:t>Jeu</a:t>
            </a:r>
            <a:r>
              <a:rPr lang="en-US" dirty="0"/>
              <a:t> de concentration</a:t>
            </a:r>
            <a:endParaRPr lang="en-GB" dirty="0"/>
          </a:p>
        </p:txBody>
      </p:sp>
      <p:sp>
        <p:nvSpPr>
          <p:cNvPr id="4" name="Content Placeholder 3"/>
          <p:cNvSpPr>
            <a:spLocks noGrp="1"/>
          </p:cNvSpPr>
          <p:nvPr>
            <p:ph idx="1"/>
          </p:nvPr>
        </p:nvSpPr>
        <p:spPr/>
        <p:txBody>
          <a:bodyPr/>
          <a:lstStyle/>
          <a:p>
            <a:pPr marL="457200" indent="-457200">
              <a:buFont typeface="Arial" panose="020B0604020202020204" pitchFamily="34" charset="0"/>
              <a:buChar char="•"/>
            </a:pPr>
            <a:r>
              <a:rPr lang="fr-FR" dirty="0"/>
              <a:t>Ces activités permettent d'améliorer la mémoire et la concentration et sont importantes pour nous tous </a:t>
            </a:r>
            <a:r>
              <a:rPr lang="fr-FR" dirty="0" smtClean="0"/>
              <a:t>!</a:t>
            </a:r>
            <a:endParaRPr lang="en-GB" dirty="0"/>
          </a:p>
          <a:p>
            <a:pPr marL="457200" indent="-457200">
              <a:buFont typeface="Arial" panose="020B0604020202020204" pitchFamily="34" charset="0"/>
              <a:buChar char="•"/>
            </a:pPr>
            <a:r>
              <a:rPr lang="fr-FR" dirty="0" smtClean="0"/>
              <a:t>Je </a:t>
            </a:r>
            <a:r>
              <a:rPr lang="fr-FR" dirty="0"/>
              <a:t>vais placer des objets au hasard devant vous pendant 10 à 15 secondes, puis je vais les enlever et voir combien d'objets vous avez mémorisés.</a:t>
            </a:r>
            <a:endParaRPr lang="en-GB" dirty="0"/>
          </a:p>
        </p:txBody>
      </p:sp>
    </p:spTree>
    <p:extLst>
      <p:ext uri="{BB962C8B-B14F-4D97-AF65-F5344CB8AC3E}">
        <p14:creationId xmlns:p14="http://schemas.microsoft.com/office/powerpoint/2010/main" val="16437836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 y="381000"/>
            <a:ext cx="3518912" cy="646331"/>
          </a:xfrm>
          <a:prstGeom prst="rect">
            <a:avLst/>
          </a:prstGeom>
        </p:spPr>
        <p:txBody>
          <a:bodyPr wrap="none">
            <a:spAutoFit/>
          </a:bodyPr>
          <a:lstStyle/>
          <a:p>
            <a:r>
              <a:rPr lang="en-US" sz="3600" b="1" u="sng" kern="0" dirty="0">
                <a:solidFill>
                  <a:prstClr val="black"/>
                </a:solidFill>
                <a:latin typeface="Arial"/>
                <a:ea typeface="MS PGothic" pitchFamily="34" charset="-128"/>
                <a:cs typeface="Arial"/>
              </a:rPr>
              <a:t>Day </a:t>
            </a:r>
            <a:r>
              <a:rPr lang="en-US" sz="3600" b="1" u="sng" kern="0" dirty="0" smtClean="0">
                <a:solidFill>
                  <a:prstClr val="black"/>
                </a:solidFill>
                <a:latin typeface="Arial"/>
                <a:ea typeface="MS PGothic" pitchFamily="34" charset="-128"/>
                <a:cs typeface="Arial"/>
              </a:rPr>
              <a:t>2 </a:t>
            </a:r>
            <a:r>
              <a:rPr lang="en-US" sz="3600" b="1" u="sng" kern="0" dirty="0">
                <a:solidFill>
                  <a:prstClr val="black"/>
                </a:solidFill>
                <a:latin typeface="Arial"/>
                <a:ea typeface="MS PGothic" pitchFamily="34" charset="-128"/>
                <a:cs typeface="Arial"/>
              </a:rPr>
              <a:t>- Agenda</a:t>
            </a:r>
            <a:endParaRPr lang="en-US" dirty="0"/>
          </a:p>
        </p:txBody>
      </p:sp>
    </p:spTree>
    <p:extLst>
      <p:ext uri="{BB962C8B-B14F-4D97-AF65-F5344CB8AC3E}">
        <p14:creationId xmlns:p14="http://schemas.microsoft.com/office/powerpoint/2010/main" val="9003125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881" name="Title 1"/>
          <p:cNvSpPr>
            <a:spLocks noGrp="1"/>
          </p:cNvSpPr>
          <p:nvPr>
            <p:ph type="title"/>
          </p:nvPr>
        </p:nvSpPr>
        <p:spPr>
          <a:xfrm>
            <a:off x="152400" y="152400"/>
            <a:ext cx="8763000" cy="1600200"/>
          </a:xfrm>
          <a:noFill/>
        </p:spPr>
        <p:txBody>
          <a:bodyPr/>
          <a:lstStyle/>
          <a:p>
            <a:pPr>
              <a:defRPr/>
            </a:pPr>
            <a:r>
              <a:rPr lang="fr-FR" sz="3400" b="1" dirty="0"/>
              <a:t>La règle d'or de la psychologie : les enfants ont besoin et envie de l'attention des adultes</a:t>
            </a:r>
            <a:endParaRPr lang="en-US" sz="3400" b="1" u="sng" dirty="0">
              <a:latin typeface="Arial" charset="0"/>
              <a:ea typeface="MS PGothic" charset="0"/>
            </a:endParaRPr>
          </a:p>
        </p:txBody>
      </p:sp>
      <p:sp>
        <p:nvSpPr>
          <p:cNvPr id="77826" name="Content Placeholder 2"/>
          <p:cNvSpPr>
            <a:spLocks noGrp="1"/>
          </p:cNvSpPr>
          <p:nvPr>
            <p:ph idx="1"/>
          </p:nvPr>
        </p:nvSpPr>
        <p:spPr>
          <a:xfrm>
            <a:off x="304800" y="1981200"/>
            <a:ext cx="8462433" cy="4495800"/>
          </a:xfrm>
        </p:spPr>
        <p:txBody>
          <a:bodyPr/>
          <a:lstStyle/>
          <a:p>
            <a:pPr marL="457200" indent="-457200">
              <a:buFont typeface="Arial" panose="020B0604020202020204" pitchFamily="34" charset="0"/>
              <a:buChar char="•"/>
            </a:pPr>
            <a:r>
              <a:rPr lang="fr-FR" dirty="0"/>
              <a:t>Tous les enfants souhaitent obtenir l'attention </a:t>
            </a:r>
            <a:r>
              <a:rPr lang="fr-FR" dirty="0" smtClean="0"/>
              <a:t>de leurs </a:t>
            </a:r>
            <a:r>
              <a:rPr lang="fr-FR" dirty="0"/>
              <a:t>parents et </a:t>
            </a:r>
            <a:r>
              <a:rPr lang="fr-FR" dirty="0" smtClean="0"/>
              <a:t>des</a:t>
            </a:r>
            <a:r>
              <a:rPr lang="en-GB" dirty="0"/>
              <a:t> </a:t>
            </a:r>
            <a:r>
              <a:rPr lang="fr-FR" dirty="0" smtClean="0"/>
              <a:t>autres </a:t>
            </a:r>
            <a:r>
              <a:rPr lang="fr-FR" dirty="0"/>
              <a:t>adultes qu'ils aiment et qu'ils respectent.</a:t>
            </a:r>
            <a:endParaRPr lang="en-US" sz="5400" dirty="0" smtClean="0">
              <a:latin typeface="Arial" charset="0"/>
              <a:ea typeface="MS PGothic" charset="0"/>
            </a:endParaRPr>
          </a:p>
          <a:p>
            <a:pPr marL="0" indent="0"/>
            <a:endParaRPr lang="en-US" sz="2400" dirty="0">
              <a:latin typeface="Arial" charset="0"/>
              <a:ea typeface="MS PGothic" charset="0"/>
            </a:endParaRPr>
          </a:p>
          <a:p>
            <a:pPr>
              <a:buFont typeface="Arial"/>
              <a:buChar char="•"/>
            </a:pPr>
            <a:r>
              <a:rPr lang="fr-FR" dirty="0"/>
              <a:t>L'attention peut renforcer à la fois les comportements positifs et les comportements négatifs.</a:t>
            </a:r>
            <a:r>
              <a:rPr lang="en-US" dirty="0"/>
              <a:t>  </a:t>
            </a:r>
            <a:endParaRPr lang="en-US" dirty="0" smtClean="0"/>
          </a:p>
          <a:p>
            <a:pPr>
              <a:buFont typeface="Arial"/>
              <a:buChar char="•"/>
            </a:pPr>
            <a:endParaRPr lang="en-US" sz="1400" dirty="0" smtClean="0"/>
          </a:p>
          <a:p>
            <a:pPr>
              <a:buFont typeface="Arial"/>
              <a:buChar char="•"/>
            </a:pPr>
            <a:r>
              <a:rPr lang="fr-FR" dirty="0" smtClean="0"/>
              <a:t>Les </a:t>
            </a:r>
            <a:r>
              <a:rPr lang="fr-FR" dirty="0"/>
              <a:t>parents doivent bien réfléchir aux comportements auxquels ils </a:t>
            </a:r>
            <a:r>
              <a:rPr lang="fr-FR" dirty="0" smtClean="0"/>
              <a:t>vont</a:t>
            </a:r>
            <a:r>
              <a:rPr lang="en-GB" dirty="0"/>
              <a:t> </a:t>
            </a:r>
            <a:r>
              <a:rPr lang="en-US" dirty="0" smtClean="0"/>
              <a:t>accorder </a:t>
            </a:r>
            <a:r>
              <a:rPr lang="en-US" dirty="0" err="1"/>
              <a:t>leur</a:t>
            </a:r>
            <a:r>
              <a:rPr lang="en-US" dirty="0"/>
              <a:t> attention.  </a:t>
            </a:r>
          </a:p>
          <a:p>
            <a:endParaRPr lang="en-US" dirty="0">
              <a:latin typeface="Arial" charset="0"/>
              <a:ea typeface="MS PGothic" charset="0"/>
            </a:endParaRPr>
          </a:p>
        </p:txBody>
      </p:sp>
    </p:spTree>
    <p:extLst>
      <p:ext uri="{BB962C8B-B14F-4D97-AF65-F5344CB8AC3E}">
        <p14:creationId xmlns:p14="http://schemas.microsoft.com/office/powerpoint/2010/main" val="16880889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63550" y="685800"/>
            <a:ext cx="8305800" cy="1219200"/>
          </a:xfrm>
        </p:spPr>
        <p:txBody>
          <a:bodyPr/>
          <a:lstStyle/>
          <a:p>
            <a:r>
              <a:rPr lang="fr-BE" b="1" u="sng" dirty="0"/>
              <a:t>Pensée</a:t>
            </a:r>
            <a:r>
              <a:rPr lang="en-US" b="1" u="sng" dirty="0"/>
              <a:t> et </a:t>
            </a:r>
            <a:r>
              <a:rPr lang="fr-BE" b="1" u="sng" dirty="0" smtClean="0"/>
              <a:t>discutée</a:t>
            </a:r>
            <a:r>
              <a:rPr lang="en-US" b="1" u="sng" dirty="0" smtClean="0"/>
              <a:t>: Attention Positive </a:t>
            </a:r>
            <a:endParaRPr lang="en-US" b="1" u="sng" dirty="0"/>
          </a:p>
        </p:txBody>
      </p:sp>
      <p:sp>
        <p:nvSpPr>
          <p:cNvPr id="3" name="TextBox 2"/>
          <p:cNvSpPr txBox="1"/>
          <p:nvPr/>
        </p:nvSpPr>
        <p:spPr>
          <a:xfrm>
            <a:off x="774700" y="2209800"/>
            <a:ext cx="7683500" cy="3785652"/>
          </a:xfrm>
          <a:prstGeom prst="rect">
            <a:avLst/>
          </a:prstGeom>
          <a:noFill/>
        </p:spPr>
        <p:txBody>
          <a:bodyPr wrap="square" rtlCol="0">
            <a:spAutoFit/>
          </a:bodyPr>
          <a:lstStyle/>
          <a:p>
            <a:pPr marL="342900" indent="-342900">
              <a:buFont typeface="Arial" panose="020B0604020202020204" pitchFamily="34" charset="0"/>
              <a:buChar char="•"/>
            </a:pPr>
            <a:r>
              <a:rPr lang="fr-FR" dirty="0"/>
              <a:t>Pouvez-vous penser à certaines manières pour les parents d'accorder une attention positive à leurs enfants </a:t>
            </a:r>
            <a:r>
              <a:rPr lang="fr-FR" dirty="0" smtClean="0"/>
              <a:t>?</a:t>
            </a:r>
            <a:endParaRPr lang="en-GB" dirty="0"/>
          </a:p>
          <a:p>
            <a:pPr marL="342900" indent="-342900">
              <a:buFont typeface="Arial" panose="020B0604020202020204" pitchFamily="34" charset="0"/>
              <a:buChar char="•"/>
            </a:pPr>
            <a:r>
              <a:rPr lang="fr-FR" dirty="0" smtClean="0"/>
              <a:t>Quels </a:t>
            </a:r>
            <a:r>
              <a:rPr lang="fr-FR" dirty="0"/>
              <a:t>sont les meilleurs moments de la journée pour que les parents accordent une attention positive à leurs enfants  </a:t>
            </a:r>
            <a:r>
              <a:rPr lang="fr-FR" dirty="0" smtClean="0"/>
              <a:t>?</a:t>
            </a:r>
            <a:endParaRPr lang="en-GB" dirty="0"/>
          </a:p>
          <a:p>
            <a:pPr marL="342900" indent="-342900">
              <a:buFont typeface="Arial" panose="020B0604020202020204" pitchFamily="34" charset="0"/>
              <a:buChar char="•"/>
            </a:pPr>
            <a:r>
              <a:rPr lang="fr-FR" dirty="0" smtClean="0"/>
              <a:t>Quels </a:t>
            </a:r>
            <a:r>
              <a:rPr lang="fr-FR" dirty="0"/>
              <a:t>sont les meilleurs types d'activité que les parents peuvent utiliser pour accorder une attention positive à leurs enfants  ?</a:t>
            </a:r>
            <a:endParaRPr lang="en-US" dirty="0"/>
          </a:p>
          <a:p>
            <a:endParaRPr lang="en-US" dirty="0"/>
          </a:p>
        </p:txBody>
      </p:sp>
    </p:spTree>
    <p:extLst>
      <p:ext uri="{BB962C8B-B14F-4D97-AF65-F5344CB8AC3E}">
        <p14:creationId xmlns:p14="http://schemas.microsoft.com/office/powerpoint/2010/main" val="90876766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533400" y="1663700"/>
            <a:ext cx="8305800" cy="4524315"/>
          </a:xfrm>
          <a:prstGeom prst="rect">
            <a:avLst/>
          </a:prstGeom>
          <a:noFill/>
        </p:spPr>
        <p:txBody>
          <a:bodyPr wrap="square" rtlCol="0">
            <a:spAutoFit/>
          </a:bodyPr>
          <a:lstStyle/>
          <a:p>
            <a:pPr marL="342900" indent="-342900">
              <a:buFont typeface="Arial" panose="020B0604020202020204" pitchFamily="34" charset="0"/>
              <a:buChar char="•"/>
            </a:pPr>
            <a:r>
              <a:rPr lang="fr-FR" dirty="0" smtClean="0"/>
              <a:t>Les </a:t>
            </a:r>
            <a:r>
              <a:rPr lang="fr-FR" dirty="0"/>
              <a:t>parents peuvent encourager des comportements polis et gentils de  la part de leurs enfants en affichant des comportements </a:t>
            </a:r>
            <a:r>
              <a:rPr lang="fr-FR" dirty="0" smtClean="0"/>
              <a:t>positifs.</a:t>
            </a:r>
          </a:p>
          <a:p>
            <a:endParaRPr lang="en-GB" dirty="0"/>
          </a:p>
          <a:p>
            <a:pPr marL="342900" indent="-342900">
              <a:buFont typeface="Arial" panose="020B0604020202020204" pitchFamily="34" charset="0"/>
              <a:buChar char="•"/>
            </a:pPr>
            <a:r>
              <a:rPr lang="fr-FR" dirty="0" smtClean="0"/>
              <a:t>Les </a:t>
            </a:r>
            <a:r>
              <a:rPr lang="fr-FR" dirty="0"/>
              <a:t>enfants apprennent plus de ce qu'ils observent que de ce qu'ils </a:t>
            </a:r>
            <a:r>
              <a:rPr lang="fr-FR" dirty="0" smtClean="0"/>
              <a:t>entendent.</a:t>
            </a:r>
          </a:p>
          <a:p>
            <a:endParaRPr lang="en-GB" dirty="0"/>
          </a:p>
          <a:p>
            <a:pPr marL="342900" indent="-342900">
              <a:buFont typeface="Arial" panose="020B0604020202020204" pitchFamily="34" charset="0"/>
              <a:buChar char="•"/>
            </a:pPr>
            <a:r>
              <a:rPr lang="fr-FR" dirty="0" smtClean="0"/>
              <a:t>Si </a:t>
            </a:r>
            <a:r>
              <a:rPr lang="fr-FR" dirty="0"/>
              <a:t>les parents disent à leurs enfants d'agir calmement et de travailler dur, mais qu'ils sont eux-mêmes violents et paresseux, ils doivent  </a:t>
            </a:r>
            <a:r>
              <a:rPr lang="fr-FR" dirty="0" smtClean="0"/>
              <a:t>s'attendre</a:t>
            </a:r>
            <a:r>
              <a:rPr lang="en-GB" dirty="0"/>
              <a:t> </a:t>
            </a:r>
            <a:r>
              <a:rPr lang="fr-FR" dirty="0" smtClean="0"/>
              <a:t>à </a:t>
            </a:r>
            <a:r>
              <a:rPr lang="fr-FR" dirty="0"/>
              <a:t>ce que leurs enfants suivent leur exemple et non leurs   conseils.</a:t>
            </a:r>
            <a:endParaRPr lang="en-US" dirty="0"/>
          </a:p>
          <a:p>
            <a:endParaRPr lang="en-US" dirty="0"/>
          </a:p>
        </p:txBody>
      </p:sp>
      <p:sp>
        <p:nvSpPr>
          <p:cNvPr id="4" name="TextBox 3"/>
          <p:cNvSpPr txBox="1"/>
          <p:nvPr/>
        </p:nvSpPr>
        <p:spPr>
          <a:xfrm>
            <a:off x="723900" y="457200"/>
            <a:ext cx="7924800" cy="954107"/>
          </a:xfrm>
          <a:prstGeom prst="rect">
            <a:avLst/>
          </a:prstGeom>
          <a:noFill/>
        </p:spPr>
        <p:txBody>
          <a:bodyPr wrap="square" rtlCol="0">
            <a:spAutoFit/>
          </a:bodyPr>
          <a:lstStyle/>
          <a:p>
            <a:r>
              <a:rPr lang="fr-FR" sz="2800" dirty="0"/>
              <a:t>Les enfants sont comme des éponges qui observent et absorbent tout.</a:t>
            </a:r>
            <a:endParaRPr lang="en-US" sz="2800" b="1" i="1" dirty="0"/>
          </a:p>
        </p:txBody>
      </p:sp>
      <p:sp>
        <p:nvSpPr>
          <p:cNvPr id="5" name="TextBox 4"/>
          <p:cNvSpPr txBox="1"/>
          <p:nvPr/>
        </p:nvSpPr>
        <p:spPr>
          <a:xfrm>
            <a:off x="2904068" y="5994558"/>
            <a:ext cx="3823483" cy="461665"/>
          </a:xfrm>
          <a:prstGeom prst="rect">
            <a:avLst/>
          </a:prstGeom>
          <a:noFill/>
        </p:spPr>
        <p:txBody>
          <a:bodyPr wrap="none" rtlCol="0">
            <a:spAutoFit/>
          </a:bodyPr>
          <a:lstStyle/>
          <a:p>
            <a:r>
              <a:rPr lang="en-US" b="1" dirty="0" smtClean="0"/>
              <a:t>On vas </a:t>
            </a:r>
            <a:r>
              <a:rPr lang="en-US" b="1" dirty="0" err="1" smtClean="0"/>
              <a:t>joue</a:t>
            </a:r>
            <a:r>
              <a:rPr lang="en-US" b="1" dirty="0" smtClean="0"/>
              <a:t> </a:t>
            </a:r>
            <a:r>
              <a:rPr lang="en-US" b="1" dirty="0" err="1" smtClean="0"/>
              <a:t>Doba</a:t>
            </a:r>
            <a:r>
              <a:rPr lang="en-US" b="1" dirty="0" smtClean="0"/>
              <a:t> </a:t>
            </a:r>
            <a:r>
              <a:rPr lang="en-US" b="1" dirty="0" err="1" smtClean="0"/>
              <a:t>Doba</a:t>
            </a:r>
            <a:r>
              <a:rPr lang="en-US" b="1" dirty="0" smtClean="0"/>
              <a:t>! </a:t>
            </a:r>
            <a:endParaRPr lang="en-US" b="1" dirty="0"/>
          </a:p>
        </p:txBody>
      </p:sp>
      <p:cxnSp>
        <p:nvCxnSpPr>
          <p:cNvPr id="6" name="Straight Connector 5"/>
          <p:cNvCxnSpPr/>
          <p:nvPr/>
        </p:nvCxnSpPr>
        <p:spPr bwMode="auto">
          <a:xfrm>
            <a:off x="1905000" y="5867400"/>
            <a:ext cx="5486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Tree>
    <p:extLst>
      <p:ext uri="{BB962C8B-B14F-4D97-AF65-F5344CB8AC3E}">
        <p14:creationId xmlns:p14="http://schemas.microsoft.com/office/powerpoint/2010/main" val="222592960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667000"/>
            <a:ext cx="8305800" cy="1219200"/>
          </a:xfrm>
        </p:spPr>
        <p:txBody>
          <a:bodyPr>
            <a:normAutofit fontScale="92500"/>
          </a:bodyPr>
          <a:lstStyle/>
          <a:p>
            <a:pPr>
              <a:defRPr/>
            </a:pPr>
            <a:r>
              <a:rPr lang="fr-FR" dirty="0"/>
              <a:t>COMMENT </a:t>
            </a:r>
            <a:r>
              <a:rPr lang="fr-FR" i="1" dirty="0"/>
              <a:t>jouer avec des enfants peut-il encourager leur développement et des comportements positifs ?</a:t>
            </a:r>
            <a:endParaRPr lang="en-US" dirty="0"/>
          </a:p>
        </p:txBody>
      </p:sp>
      <p:sp>
        <p:nvSpPr>
          <p:cNvPr id="5" name="Title 1"/>
          <p:cNvSpPr txBox="1">
            <a:spLocks/>
          </p:cNvSpPr>
          <p:nvPr/>
        </p:nvSpPr>
        <p:spPr bwMode="auto">
          <a:xfrm>
            <a:off x="381000" y="1066800"/>
            <a:ext cx="8305800" cy="12192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fr-BE" b="1" u="sng" dirty="0"/>
              <a:t>Pensée</a:t>
            </a:r>
            <a:r>
              <a:rPr lang="en-US" b="1" u="sng" dirty="0"/>
              <a:t> et </a:t>
            </a:r>
            <a:r>
              <a:rPr lang="fr-BE" b="1" u="sng" dirty="0"/>
              <a:t>discutée </a:t>
            </a:r>
            <a:endParaRPr lang="en-US" b="1" u="sng" kern="0" dirty="0"/>
          </a:p>
        </p:txBody>
      </p:sp>
    </p:spTree>
    <p:extLst>
      <p:ext uri="{BB962C8B-B14F-4D97-AF65-F5344CB8AC3E}">
        <p14:creationId xmlns:p14="http://schemas.microsoft.com/office/powerpoint/2010/main" val="23211875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228600" y="533400"/>
            <a:ext cx="8568267" cy="1371600"/>
          </a:xfrm>
        </p:spPr>
        <p:txBody>
          <a:bodyPr/>
          <a:lstStyle/>
          <a:p>
            <a:r>
              <a:rPr lang="fr-FR" sz="2800" b="1" dirty="0"/>
              <a:t>COMMENT jouer avec des enfants peut-il encourager leur développement et des comportements positifs ?</a:t>
            </a:r>
            <a:r>
              <a:rPr lang="en-US" sz="2800" b="1" dirty="0" smtClean="0"/>
              <a:t> </a:t>
            </a:r>
            <a:endParaRPr lang="en-US" sz="2800" b="1" dirty="0"/>
          </a:p>
        </p:txBody>
      </p:sp>
      <p:sp>
        <p:nvSpPr>
          <p:cNvPr id="6" name="Content Placeholder 5"/>
          <p:cNvSpPr>
            <a:spLocks noGrp="1"/>
          </p:cNvSpPr>
          <p:nvPr>
            <p:ph idx="1"/>
          </p:nvPr>
        </p:nvSpPr>
        <p:spPr>
          <a:xfrm>
            <a:off x="457200" y="2057400"/>
            <a:ext cx="8305800" cy="3657600"/>
          </a:xfrm>
        </p:spPr>
        <p:txBody>
          <a:bodyPr/>
          <a:lstStyle/>
          <a:p>
            <a:pPr marL="457200" indent="-457200">
              <a:buFont typeface="Arial" panose="020B0604020202020204" pitchFamily="34" charset="0"/>
              <a:buChar char="•"/>
            </a:pPr>
            <a:r>
              <a:rPr lang="fr-FR" dirty="0"/>
              <a:t>Les enfants apprennent des compétences sociales comme attendre leur tour et </a:t>
            </a:r>
            <a:r>
              <a:rPr lang="fr-FR" dirty="0" smtClean="0"/>
              <a:t>partager.</a:t>
            </a:r>
            <a:endParaRPr lang="en-GB" dirty="0"/>
          </a:p>
          <a:p>
            <a:pPr marL="457200" indent="-457200">
              <a:buFont typeface="Arial" panose="020B0604020202020204" pitchFamily="34" charset="0"/>
              <a:buChar char="•"/>
            </a:pPr>
            <a:r>
              <a:rPr lang="fr-FR" dirty="0" smtClean="0"/>
              <a:t>Ils apprennent </a:t>
            </a:r>
            <a:r>
              <a:rPr lang="fr-FR" dirty="0"/>
              <a:t>à utiliser leur imagination – le jeu favorise la créativité !</a:t>
            </a:r>
            <a:endParaRPr lang="en-GB" dirty="0"/>
          </a:p>
          <a:p>
            <a:pPr marL="457200" indent="-457200">
              <a:buFont typeface="Arial" panose="020B0604020202020204" pitchFamily="34" charset="0"/>
              <a:buChar char="•"/>
            </a:pPr>
            <a:r>
              <a:rPr lang="fr-FR" dirty="0" smtClean="0"/>
              <a:t>Les </a:t>
            </a:r>
            <a:r>
              <a:rPr lang="fr-FR" dirty="0"/>
              <a:t>parents qui jouent avec leurs enfants améliorent leur confiance en eux ; les enfants sentent qu'ils sont importants aux yeux de   </a:t>
            </a:r>
            <a:r>
              <a:rPr lang="fr-FR" dirty="0" smtClean="0"/>
              <a:t>leurs </a:t>
            </a:r>
            <a:r>
              <a:rPr lang="en-US" dirty="0" smtClean="0"/>
              <a:t>parents </a:t>
            </a:r>
            <a:r>
              <a:rPr lang="en-US" dirty="0"/>
              <a:t>!</a:t>
            </a:r>
            <a:endParaRPr lang="en-GB" dirty="0"/>
          </a:p>
          <a:p>
            <a:pPr lvl="0">
              <a:buFont typeface="Arial"/>
              <a:buChar char="•"/>
            </a:pPr>
            <a:endParaRPr lang="en-US" sz="2000" dirty="0"/>
          </a:p>
          <a:p>
            <a:endParaRPr lang="en-US" dirty="0"/>
          </a:p>
        </p:txBody>
      </p:sp>
    </p:spTree>
    <p:extLst>
      <p:ext uri="{BB962C8B-B14F-4D97-AF65-F5344CB8AC3E}">
        <p14:creationId xmlns:p14="http://schemas.microsoft.com/office/powerpoint/2010/main" val="2421601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 calcmode="lin" valueType="num">
                                      <p:cBhvr additive="base">
                                        <p:cTn id="1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 calcmode="lin" valueType="num">
                                      <p:cBhvr additive="base">
                                        <p:cTn id="15"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21" name="Title 1"/>
          <p:cNvSpPr>
            <a:spLocks noGrp="1"/>
          </p:cNvSpPr>
          <p:nvPr>
            <p:ph type="title"/>
          </p:nvPr>
        </p:nvSpPr>
        <p:spPr>
          <a:xfrm>
            <a:off x="190500" y="304800"/>
            <a:ext cx="8839200" cy="841130"/>
          </a:xfrm>
        </p:spPr>
        <p:txBody>
          <a:bodyPr/>
          <a:lstStyle/>
          <a:p>
            <a:r>
              <a:rPr lang="fr-FR" b="1" dirty="0" smtClean="0"/>
              <a:t>Quand </a:t>
            </a:r>
            <a:r>
              <a:rPr lang="fr-FR" b="1" dirty="0"/>
              <a:t>ils jouent avec leurs </a:t>
            </a:r>
            <a:r>
              <a:rPr lang="fr-FR" b="1" dirty="0" smtClean="0"/>
              <a:t>enfants..</a:t>
            </a:r>
            <a:endParaRPr lang="en-US" b="1" u="sng" dirty="0">
              <a:latin typeface="Arial" charset="0"/>
              <a:ea typeface="MS PGothic" charset="0"/>
            </a:endParaRPr>
          </a:p>
        </p:txBody>
      </p:sp>
      <p:sp>
        <p:nvSpPr>
          <p:cNvPr id="2" name="Content Placeholder 1"/>
          <p:cNvSpPr>
            <a:spLocks noGrp="1"/>
          </p:cNvSpPr>
          <p:nvPr>
            <p:ph idx="1"/>
          </p:nvPr>
        </p:nvSpPr>
        <p:spPr>
          <a:xfrm>
            <a:off x="208084" y="1145931"/>
            <a:ext cx="8631115" cy="5407270"/>
          </a:xfrm>
        </p:spPr>
        <p:txBody>
          <a:bodyPr/>
          <a:lstStyle/>
          <a:p>
            <a:pPr>
              <a:buFont typeface="Arial" panose="020B0604020202020204" pitchFamily="34" charset="0"/>
              <a:buChar char="•"/>
            </a:pPr>
            <a:r>
              <a:rPr lang="fr-FR" sz="1800" dirty="0"/>
              <a:t>Asseyez-vous près de votre enfant et à son </a:t>
            </a:r>
            <a:r>
              <a:rPr lang="fr-FR" sz="1800" dirty="0" smtClean="0"/>
              <a:t>niveau.</a:t>
            </a:r>
            <a:endParaRPr lang="en-GB" sz="1800" dirty="0"/>
          </a:p>
          <a:p>
            <a:pPr>
              <a:buFont typeface="Arial" panose="020B0604020202020204" pitchFamily="34" charset="0"/>
              <a:buChar char="•"/>
            </a:pPr>
            <a:r>
              <a:rPr lang="fr-FR" sz="1800" dirty="0" smtClean="0"/>
              <a:t>Laissez </a:t>
            </a:r>
            <a:r>
              <a:rPr lang="fr-FR" sz="1800" dirty="0"/>
              <a:t>votre enfant prendre l'initiative et suivez ses suggestions de   </a:t>
            </a:r>
            <a:r>
              <a:rPr lang="fr-FR" sz="1800" dirty="0" smtClean="0"/>
              <a:t>jeu</a:t>
            </a:r>
          </a:p>
          <a:p>
            <a:pPr>
              <a:buFont typeface="Arial" panose="020B0604020202020204" pitchFamily="34" charset="0"/>
              <a:buChar char="•"/>
            </a:pPr>
            <a:r>
              <a:rPr lang="fr-FR" sz="1800" dirty="0" smtClean="0"/>
              <a:t>Rythmez </a:t>
            </a:r>
            <a:r>
              <a:rPr lang="fr-FR" sz="1800" dirty="0"/>
              <a:t>le jeu pour qu'il soit adapté au niveau de développement </a:t>
            </a:r>
            <a:r>
              <a:rPr lang="fr-FR" sz="1800" dirty="0" smtClean="0"/>
              <a:t>de </a:t>
            </a:r>
            <a:r>
              <a:rPr lang="en-US" sz="1800" dirty="0" err="1" smtClean="0"/>
              <a:t>votre</a:t>
            </a:r>
            <a:r>
              <a:rPr lang="en-US" sz="1800" dirty="0" smtClean="0"/>
              <a:t> enfant.</a:t>
            </a:r>
            <a:endParaRPr lang="en-GB" sz="1800" dirty="0"/>
          </a:p>
          <a:p>
            <a:pPr>
              <a:buFont typeface="Arial" panose="020B0604020202020204" pitchFamily="34" charset="0"/>
              <a:buChar char="•"/>
            </a:pPr>
            <a:r>
              <a:rPr lang="fr-FR" sz="1800" dirty="0" smtClean="0"/>
              <a:t>Amusez-vous </a:t>
            </a:r>
            <a:r>
              <a:rPr lang="fr-FR" sz="1800" dirty="0"/>
              <a:t>et riez ensemble </a:t>
            </a:r>
            <a:r>
              <a:rPr lang="fr-FR" sz="1800" dirty="0" smtClean="0"/>
              <a:t>!</a:t>
            </a:r>
            <a:endParaRPr lang="en-GB" sz="1800" dirty="0"/>
          </a:p>
          <a:p>
            <a:pPr>
              <a:buFont typeface="Arial" panose="020B0604020202020204" pitchFamily="34" charset="0"/>
              <a:buChar char="•"/>
            </a:pPr>
            <a:r>
              <a:rPr lang="en-US" sz="1800" dirty="0" err="1" smtClean="0"/>
              <a:t>Encouragez</a:t>
            </a:r>
            <a:r>
              <a:rPr lang="en-US" sz="1800" dirty="0" smtClean="0"/>
              <a:t> </a:t>
            </a:r>
            <a:r>
              <a:rPr lang="en-US" sz="1800" dirty="0"/>
              <a:t>la </a:t>
            </a:r>
            <a:r>
              <a:rPr lang="en-US" sz="1800" dirty="0" err="1" smtClean="0"/>
              <a:t>créativité</a:t>
            </a:r>
            <a:r>
              <a:rPr lang="en-US" sz="1800" dirty="0" smtClean="0"/>
              <a:t>.</a:t>
            </a:r>
            <a:endParaRPr lang="en-GB" sz="1800" dirty="0"/>
          </a:p>
          <a:p>
            <a:pPr>
              <a:buFont typeface="Arial" panose="020B0604020202020204" pitchFamily="34" charset="0"/>
              <a:buChar char="•"/>
            </a:pPr>
            <a:r>
              <a:rPr lang="fr-FR" sz="1800" dirty="0" smtClean="0"/>
              <a:t>Explorez </a:t>
            </a:r>
            <a:r>
              <a:rPr lang="fr-FR" sz="1800" dirty="0"/>
              <a:t>les rêves et les souhaits concernant l'avenir en faisant    preuve</a:t>
            </a:r>
            <a:endParaRPr lang="en-GB" sz="1800" dirty="0"/>
          </a:p>
          <a:p>
            <a:r>
              <a:rPr lang="en-US" sz="1800" dirty="0" err="1" smtClean="0"/>
              <a:t>d'imagination</a:t>
            </a:r>
            <a:r>
              <a:rPr lang="en-US" sz="1800" dirty="0" smtClean="0"/>
              <a:t>.</a:t>
            </a:r>
            <a:endParaRPr lang="en-GB" sz="1800" dirty="0"/>
          </a:p>
          <a:p>
            <a:pPr>
              <a:buFont typeface="Arial" panose="020B0604020202020204" pitchFamily="34" charset="0"/>
              <a:buChar char="•"/>
            </a:pPr>
            <a:r>
              <a:rPr lang="fr-FR" sz="1800" dirty="0" smtClean="0"/>
              <a:t>Décrivez </a:t>
            </a:r>
            <a:r>
              <a:rPr lang="fr-FR" sz="1800" dirty="0"/>
              <a:t>et parlez de ce que font vos  </a:t>
            </a:r>
            <a:r>
              <a:rPr lang="fr-FR" sz="1800" dirty="0" smtClean="0"/>
              <a:t>enfants.</a:t>
            </a:r>
            <a:endParaRPr lang="en-GB" sz="1800" dirty="0"/>
          </a:p>
          <a:p>
            <a:pPr>
              <a:buFont typeface="Arial" panose="020B0604020202020204" pitchFamily="34" charset="0"/>
              <a:buChar char="•"/>
            </a:pPr>
            <a:r>
              <a:rPr lang="fr-FR" sz="1800" dirty="0" smtClean="0"/>
              <a:t>Encouragez </a:t>
            </a:r>
            <a:r>
              <a:rPr lang="fr-FR" sz="1800" dirty="0"/>
              <a:t>les jeux positifs avec d'autres enfants ainsi qu'avec    leurs</a:t>
            </a:r>
            <a:endParaRPr lang="en-GB" sz="1800" dirty="0"/>
          </a:p>
          <a:p>
            <a:r>
              <a:rPr lang="en-US" sz="1800" dirty="0"/>
              <a:t>frères et </a:t>
            </a:r>
            <a:r>
              <a:rPr lang="en-US" sz="1800" dirty="0" err="1" smtClean="0"/>
              <a:t>sœurs</a:t>
            </a:r>
            <a:r>
              <a:rPr lang="en-US" sz="1800" dirty="0" smtClean="0"/>
              <a:t>.</a:t>
            </a:r>
            <a:endParaRPr lang="en-GB" sz="1800" dirty="0"/>
          </a:p>
          <a:p>
            <a:pPr>
              <a:buFont typeface="Arial" panose="020B0604020202020204" pitchFamily="34" charset="0"/>
              <a:buChar char="•"/>
            </a:pPr>
            <a:r>
              <a:rPr lang="fr-FR" sz="1800" dirty="0" smtClean="0"/>
              <a:t>Incitez-les </a:t>
            </a:r>
            <a:r>
              <a:rPr lang="fr-FR" sz="1800" dirty="0"/>
              <a:t>à résoudre des problèmes de façon  </a:t>
            </a:r>
            <a:r>
              <a:rPr lang="fr-FR" sz="1800" dirty="0" smtClean="0"/>
              <a:t>autonome.</a:t>
            </a:r>
            <a:endParaRPr lang="en-GB" sz="1800" dirty="0"/>
          </a:p>
          <a:p>
            <a:pPr>
              <a:buFont typeface="Arial" panose="020B0604020202020204" pitchFamily="34" charset="0"/>
              <a:buChar char="•"/>
            </a:pPr>
            <a:r>
              <a:rPr lang="fr-FR" sz="1800" dirty="0" smtClean="0"/>
              <a:t>Accordez </a:t>
            </a:r>
            <a:r>
              <a:rPr lang="fr-FR" sz="1800" dirty="0"/>
              <a:t>une attention positive et autorisez-les à </a:t>
            </a:r>
            <a:r>
              <a:rPr lang="fr-FR" sz="1800" dirty="0" smtClean="0"/>
              <a:t>jouer.</a:t>
            </a:r>
            <a:endParaRPr lang="en-GB" sz="1800" dirty="0"/>
          </a:p>
          <a:p>
            <a:pPr>
              <a:buFont typeface="Arial" panose="020B0604020202020204" pitchFamily="34" charset="0"/>
              <a:buChar char="•"/>
            </a:pPr>
            <a:r>
              <a:rPr lang="fr-FR" sz="1800" dirty="0" smtClean="0"/>
              <a:t>Stoppez </a:t>
            </a:r>
            <a:r>
              <a:rPr lang="fr-FR" sz="1800" dirty="0"/>
              <a:t>tout jeu inapproprié </a:t>
            </a:r>
            <a:r>
              <a:rPr lang="fr-FR" sz="1800" dirty="0" smtClean="0"/>
              <a:t>immédiatement.</a:t>
            </a:r>
            <a:endParaRPr lang="en-GB" sz="1800" dirty="0"/>
          </a:p>
          <a:p>
            <a:pPr>
              <a:buFont typeface="Arial" panose="020B0604020202020204" pitchFamily="34" charset="0"/>
              <a:buChar char="•"/>
            </a:pPr>
            <a:r>
              <a:rPr lang="fr-FR" sz="1800" dirty="0" smtClean="0"/>
              <a:t>Évitez </a:t>
            </a:r>
            <a:r>
              <a:rPr lang="fr-FR" sz="1800" dirty="0"/>
              <a:t>les luttes de pouvoir</a:t>
            </a:r>
            <a:endParaRPr lang="en-US" sz="1800" dirty="0"/>
          </a:p>
        </p:txBody>
      </p:sp>
    </p:spTree>
    <p:extLst>
      <p:ext uri="{BB962C8B-B14F-4D97-AF65-F5344CB8AC3E}">
        <p14:creationId xmlns:p14="http://schemas.microsoft.com/office/powerpoint/2010/main" val="145184915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fr-FR" sz="3200" b="1" dirty="0"/>
              <a:t>Jeu de rôle pour l'activité pratique : Jouer avec les enfants</a:t>
            </a:r>
            <a:endParaRPr lang="en-GB" sz="3200" b="1" dirty="0"/>
          </a:p>
        </p:txBody>
      </p:sp>
      <p:sp>
        <p:nvSpPr>
          <p:cNvPr id="2" name="Content Placeholder 1"/>
          <p:cNvSpPr>
            <a:spLocks noGrp="1"/>
          </p:cNvSpPr>
          <p:nvPr>
            <p:ph idx="1"/>
          </p:nvPr>
        </p:nvSpPr>
        <p:spPr/>
        <p:txBody>
          <a:bodyPr/>
          <a:lstStyle/>
          <a:p>
            <a:pPr marL="457200" indent="0">
              <a:spcBef>
                <a:spcPts val="600"/>
              </a:spcBef>
              <a:defRPr/>
            </a:pPr>
            <a:endParaRPr lang="en-US" b="1" dirty="0" smtClean="0"/>
          </a:p>
          <a:p>
            <a:pPr marL="457200" indent="0">
              <a:spcBef>
                <a:spcPts val="600"/>
              </a:spcBef>
              <a:defRPr/>
            </a:pPr>
            <a:r>
              <a:rPr lang="en-US" b="1" dirty="0" smtClean="0"/>
              <a:t>Scenario </a:t>
            </a:r>
            <a:r>
              <a:rPr lang="en-US" dirty="0"/>
              <a:t>- </a:t>
            </a:r>
            <a:r>
              <a:rPr lang="fr-FR" i="1" dirty="0"/>
              <a:t>Dans ce jeu de rôle, la personne qui joue le « parent » doit être très directive et contrôler tout ce que fait « l'enfant ».</a:t>
            </a:r>
            <a:endParaRPr lang="en-US" dirty="0"/>
          </a:p>
        </p:txBody>
      </p:sp>
    </p:spTree>
    <p:extLst>
      <p:ext uri="{BB962C8B-B14F-4D97-AF65-F5344CB8AC3E}">
        <p14:creationId xmlns:p14="http://schemas.microsoft.com/office/powerpoint/2010/main" val="387477696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4993" name="Title 1"/>
          <p:cNvSpPr>
            <a:spLocks noGrp="1"/>
          </p:cNvSpPr>
          <p:nvPr>
            <p:ph type="title"/>
          </p:nvPr>
        </p:nvSpPr>
        <p:spPr>
          <a:xfrm>
            <a:off x="152400" y="190501"/>
            <a:ext cx="8628185" cy="685800"/>
          </a:xfrm>
        </p:spPr>
        <p:txBody>
          <a:bodyPr/>
          <a:lstStyle/>
          <a:p>
            <a:r>
              <a:rPr lang="fr-FR" b="1" dirty="0"/>
              <a:t>M</a:t>
            </a:r>
            <a:r>
              <a:rPr lang="fr-FR" b="1" dirty="0" smtClean="0"/>
              <a:t>éthodes </a:t>
            </a:r>
            <a:r>
              <a:rPr lang="fr-FR" b="1" dirty="0"/>
              <a:t>efficaces pour féliciter les enfants et les </a:t>
            </a:r>
            <a:r>
              <a:rPr lang="fr-FR" b="1" dirty="0" smtClean="0"/>
              <a:t>adolescents</a:t>
            </a:r>
            <a:endParaRPr lang="en-US" b="1" u="sng" dirty="0">
              <a:latin typeface="Arial" charset="0"/>
              <a:ea typeface="MS PGothic" charset="0"/>
            </a:endParaRPr>
          </a:p>
        </p:txBody>
      </p:sp>
      <p:sp>
        <p:nvSpPr>
          <p:cNvPr id="3" name="Content Placeholder 2"/>
          <p:cNvSpPr>
            <a:spLocks noGrp="1"/>
          </p:cNvSpPr>
          <p:nvPr>
            <p:ph idx="1"/>
          </p:nvPr>
        </p:nvSpPr>
        <p:spPr>
          <a:xfrm>
            <a:off x="228600" y="1318738"/>
            <a:ext cx="8551985" cy="4853462"/>
          </a:xfrm>
          <a:noFill/>
        </p:spPr>
        <p:txBody>
          <a:bodyPr>
            <a:noAutofit/>
          </a:bodyPr>
          <a:lstStyle/>
          <a:p>
            <a:pPr marL="285750" indent="-285750">
              <a:buFont typeface="Arial" panose="020B0604020202020204" pitchFamily="34" charset="0"/>
              <a:buChar char="•"/>
            </a:pPr>
            <a:r>
              <a:rPr lang="fr-FR" sz="1800" dirty="0"/>
              <a:t>Décidez quels sont les valeurs, les traits de caractère positifs ou les nouveaux comportements qui sont les plus importants pour qu'un  </a:t>
            </a:r>
            <a:r>
              <a:rPr lang="fr-FR" sz="1800" dirty="0" smtClean="0"/>
              <a:t>enfant se </a:t>
            </a:r>
            <a:r>
              <a:rPr lang="fr-FR" sz="1800" dirty="0"/>
              <a:t>développe aux diverses étapes de son   développement</a:t>
            </a:r>
            <a:r>
              <a:rPr lang="fr-FR" sz="1800" dirty="0" smtClean="0"/>
              <a:t>.</a:t>
            </a:r>
          </a:p>
          <a:p>
            <a:pPr marL="0" indent="0"/>
            <a:endParaRPr lang="en-GB" sz="1800" dirty="0"/>
          </a:p>
          <a:p>
            <a:pPr marL="457200" indent="-457200">
              <a:buFont typeface="Arial" panose="020B0604020202020204" pitchFamily="34" charset="0"/>
              <a:buChar char="•"/>
            </a:pPr>
            <a:r>
              <a:rPr lang="en-US" sz="1800" dirty="0" err="1"/>
              <a:t>Recherchez</a:t>
            </a:r>
            <a:r>
              <a:rPr lang="en-US" sz="1800" dirty="0"/>
              <a:t> comment les </a:t>
            </a:r>
            <a:r>
              <a:rPr lang="en-US" sz="1800" dirty="0" err="1"/>
              <a:t>renforcer</a:t>
            </a:r>
            <a:r>
              <a:rPr lang="en-US" sz="1800" dirty="0" smtClean="0"/>
              <a:t>.</a:t>
            </a:r>
          </a:p>
          <a:p>
            <a:pPr marL="0" indent="0"/>
            <a:endParaRPr lang="en-GB" sz="1800" dirty="0"/>
          </a:p>
          <a:p>
            <a:pPr marL="457200" indent="-457200">
              <a:buFont typeface="Arial" panose="020B0604020202020204" pitchFamily="34" charset="0"/>
              <a:buChar char="•"/>
            </a:pPr>
            <a:r>
              <a:rPr lang="fr-FR" sz="1800" dirty="0"/>
              <a:t>Décrivez exactement ce qu'a fait un enfant pour recevoir ce  </a:t>
            </a:r>
            <a:r>
              <a:rPr lang="fr-FR" sz="1800" dirty="0" smtClean="0"/>
              <a:t>compliment.</a:t>
            </a:r>
            <a:r>
              <a:rPr lang="en-GB" sz="1800" dirty="0"/>
              <a:t> </a:t>
            </a:r>
            <a:r>
              <a:rPr lang="fr-FR" sz="1800" dirty="0" smtClean="0"/>
              <a:t>Dites</a:t>
            </a:r>
            <a:r>
              <a:rPr lang="fr-FR" sz="1800" dirty="0"/>
              <a:t>, par exemple : « Merci d'avoir tout rangé après avoir fini de jouer. </a:t>
            </a:r>
            <a:r>
              <a:rPr lang="fr-FR" sz="1800" dirty="0" smtClean="0"/>
              <a:t>» Ne </a:t>
            </a:r>
            <a:r>
              <a:rPr lang="fr-FR" sz="1800" dirty="0"/>
              <a:t>dites pas simplement : « C’est bien. </a:t>
            </a:r>
            <a:r>
              <a:rPr lang="fr-FR" sz="1800" dirty="0" smtClean="0"/>
              <a:t>»</a:t>
            </a:r>
          </a:p>
          <a:p>
            <a:pPr marL="0" indent="0"/>
            <a:endParaRPr lang="en-GB" sz="1800" dirty="0"/>
          </a:p>
          <a:p>
            <a:pPr marL="457200" indent="-457200">
              <a:buFont typeface="Arial" panose="020B0604020202020204" pitchFamily="34" charset="0"/>
              <a:buChar char="•"/>
            </a:pPr>
            <a:r>
              <a:rPr lang="fr-FR" sz="1800" dirty="0"/>
              <a:t>Essayez de faire le compliment dès que vous remarquez le bon comportement. </a:t>
            </a:r>
            <a:r>
              <a:rPr lang="en-US" sz="1800" dirty="0"/>
              <a:t>Les compliments sur le moment </a:t>
            </a:r>
            <a:r>
              <a:rPr lang="en-US" sz="1800" dirty="0" err="1"/>
              <a:t>sont</a:t>
            </a:r>
            <a:r>
              <a:rPr lang="en-US" sz="1800" dirty="0"/>
              <a:t> les plus </a:t>
            </a:r>
            <a:r>
              <a:rPr lang="en-US" sz="1800" dirty="0" smtClean="0"/>
              <a:t>efficacies </a:t>
            </a:r>
            <a:r>
              <a:rPr lang="fr-FR" sz="1800" dirty="0" smtClean="0"/>
              <a:t>parce </a:t>
            </a:r>
            <a:r>
              <a:rPr lang="fr-FR" sz="1800" dirty="0"/>
              <a:t>que l'enfant sera conscient de ce qu'il a fait pour les   recevoir.</a:t>
            </a:r>
            <a:endParaRPr lang="en-GB" sz="1800" dirty="0"/>
          </a:p>
          <a:p>
            <a:pPr marL="457200" indent="-457200">
              <a:buFont typeface="Arial" panose="020B0604020202020204" pitchFamily="34" charset="0"/>
              <a:buChar char="•"/>
            </a:pPr>
            <a:endParaRPr lang="fr-FR" sz="1800" dirty="0" smtClean="0"/>
          </a:p>
          <a:p>
            <a:pPr marL="457200" indent="-457200">
              <a:buFont typeface="Arial" panose="020B0604020202020204" pitchFamily="34" charset="0"/>
              <a:buChar char="•"/>
            </a:pPr>
            <a:r>
              <a:rPr lang="fr-FR" sz="1800" dirty="0" smtClean="0"/>
              <a:t>N'hésitez </a:t>
            </a:r>
            <a:r>
              <a:rPr lang="fr-FR" sz="1800" dirty="0"/>
              <a:t>pas à féliciter l'enfant tous les jours. Un enfant a besoin de savoir que ces parents ont remarqué les bonnes habitudes qu'il  développe</a:t>
            </a:r>
            <a:r>
              <a:rPr lang="fr-FR" sz="1800" dirty="0" smtClean="0"/>
              <a:t>.</a:t>
            </a:r>
            <a:endParaRPr lang="en-GB" sz="1800" dirty="0"/>
          </a:p>
        </p:txBody>
      </p:sp>
      <p:cxnSp>
        <p:nvCxnSpPr>
          <p:cNvPr id="4" name="Straight Connector 3"/>
          <p:cNvCxnSpPr/>
          <p:nvPr/>
        </p:nvCxnSpPr>
        <p:spPr bwMode="auto">
          <a:xfrm>
            <a:off x="2151185" y="5867400"/>
            <a:ext cx="49530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5" name="Rectangle 4"/>
          <p:cNvSpPr/>
          <p:nvPr/>
        </p:nvSpPr>
        <p:spPr>
          <a:xfrm>
            <a:off x="1143000" y="6022731"/>
            <a:ext cx="7848600" cy="707886"/>
          </a:xfrm>
          <a:prstGeom prst="rect">
            <a:avLst/>
          </a:prstGeom>
        </p:spPr>
        <p:txBody>
          <a:bodyPr wrap="square">
            <a:spAutoFit/>
          </a:bodyPr>
          <a:lstStyle/>
          <a:p>
            <a:endParaRPr lang="en-US" sz="2000" b="1" smtClean="0"/>
          </a:p>
          <a:p>
            <a:r>
              <a:rPr lang="en-US" sz="2000" b="1" smtClean="0"/>
              <a:t>Quoi </a:t>
            </a:r>
            <a:r>
              <a:rPr lang="fr-BE" sz="2000" b="1" dirty="0" smtClean="0"/>
              <a:t>d’autre</a:t>
            </a:r>
            <a:r>
              <a:rPr lang="en-US" sz="2000" b="1" dirty="0" smtClean="0"/>
              <a:t>? </a:t>
            </a:r>
            <a:endParaRPr lang="en-US" sz="2000" b="1" dirty="0"/>
          </a:p>
        </p:txBody>
      </p:sp>
    </p:spTree>
    <p:extLst>
      <p:ext uri="{BB962C8B-B14F-4D97-AF65-F5344CB8AC3E}">
        <p14:creationId xmlns:p14="http://schemas.microsoft.com/office/powerpoint/2010/main" val="260393499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9089" name="Title 1"/>
          <p:cNvSpPr>
            <a:spLocks noGrp="1"/>
          </p:cNvSpPr>
          <p:nvPr>
            <p:ph type="title"/>
          </p:nvPr>
        </p:nvSpPr>
        <p:spPr>
          <a:xfrm>
            <a:off x="418306" y="533400"/>
            <a:ext cx="8305800" cy="1219200"/>
          </a:xfrm>
        </p:spPr>
        <p:txBody>
          <a:bodyPr/>
          <a:lstStyle/>
          <a:p>
            <a:r>
              <a:rPr lang="fr-FR" b="1" u="sng" dirty="0"/>
              <a:t>Formation pratique</a:t>
            </a:r>
            <a:r>
              <a:rPr lang="en-US" b="1" u="sng" dirty="0"/>
              <a:t>!</a:t>
            </a:r>
          </a:p>
        </p:txBody>
      </p:sp>
      <p:sp>
        <p:nvSpPr>
          <p:cNvPr id="3" name="Content Placeholder 2"/>
          <p:cNvSpPr>
            <a:spLocks noGrp="1"/>
          </p:cNvSpPr>
          <p:nvPr>
            <p:ph idx="1"/>
          </p:nvPr>
        </p:nvSpPr>
        <p:spPr>
          <a:xfrm>
            <a:off x="765175" y="3471863"/>
            <a:ext cx="7612063" cy="2781300"/>
          </a:xfrm>
        </p:spPr>
        <p:txBody>
          <a:bodyPr/>
          <a:lstStyle/>
          <a:p>
            <a:pPr>
              <a:defRPr/>
            </a:pPr>
            <a:endParaRPr lang="en-US" dirty="0" smtClean="0"/>
          </a:p>
          <a:p>
            <a:pPr marL="0" indent="0">
              <a:defRPr/>
            </a:pPr>
            <a:endParaRPr lang="en-US" dirty="0" smtClean="0"/>
          </a:p>
          <a:p>
            <a:pPr marL="0" indent="0">
              <a:defRPr/>
            </a:pPr>
            <a:endParaRPr lang="en-US" dirty="0"/>
          </a:p>
        </p:txBody>
      </p:sp>
      <p:pic>
        <p:nvPicPr>
          <p:cNvPr id="6150" name="Picture 6" descr="https://pixabay.com/static/uploads/photo/2016/03/13/22/01/retro-1254587_960_72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3550" y="1481870"/>
            <a:ext cx="7340450" cy="47712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385921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3400" y="457200"/>
            <a:ext cx="8305800" cy="914400"/>
          </a:xfrm>
        </p:spPr>
        <p:txBody>
          <a:bodyPr/>
          <a:lstStyle/>
          <a:p>
            <a:r>
              <a:rPr lang="fr-FR" b="1" dirty="0" smtClean="0"/>
              <a:t>Débriefing</a:t>
            </a:r>
            <a:r>
              <a:rPr lang="en-US" b="1" u="sng" dirty="0" smtClean="0"/>
              <a:t> </a:t>
            </a:r>
            <a:endParaRPr lang="en-US" b="1" u="sng" dirty="0"/>
          </a:p>
        </p:txBody>
      </p:sp>
      <p:sp>
        <p:nvSpPr>
          <p:cNvPr id="4" name="Rectangle 3"/>
          <p:cNvSpPr/>
          <p:nvPr/>
        </p:nvSpPr>
        <p:spPr>
          <a:xfrm>
            <a:off x="381000" y="1371600"/>
            <a:ext cx="8299938" cy="4154984"/>
          </a:xfrm>
          <a:prstGeom prst="rect">
            <a:avLst/>
          </a:prstGeom>
        </p:spPr>
        <p:txBody>
          <a:bodyPr wrap="square">
            <a:spAutoFit/>
          </a:bodyPr>
          <a:lstStyle/>
          <a:p>
            <a:r>
              <a:rPr lang="fr-FR" b="1" dirty="0"/>
              <a:t>Étape 1 : </a:t>
            </a:r>
            <a:r>
              <a:rPr lang="fr-FR" b="1" dirty="0" smtClean="0"/>
              <a:t>Autoévaluation</a:t>
            </a:r>
            <a:endParaRPr lang="en-US" b="1" dirty="0" smtClean="0">
              <a:latin typeface="+mn-lt"/>
            </a:endParaRPr>
          </a:p>
          <a:p>
            <a:pPr marL="342900" indent="-342900">
              <a:buFont typeface="Arial" panose="020B0604020202020204" pitchFamily="34" charset="0"/>
              <a:buChar char="•"/>
            </a:pPr>
            <a:r>
              <a:rPr lang="fr-FR" dirty="0"/>
              <a:t>Qu'est-ce qui s'est bien passé ?</a:t>
            </a:r>
            <a:endParaRPr lang="en-GB" dirty="0"/>
          </a:p>
          <a:p>
            <a:pPr marL="342900" indent="-342900">
              <a:buFont typeface="Arial" panose="020B0604020202020204" pitchFamily="34" charset="0"/>
              <a:buChar char="•"/>
            </a:pPr>
            <a:r>
              <a:rPr lang="fr-FR" dirty="0"/>
              <a:t>Qu'auraient-ils pu faire différemment ?</a:t>
            </a:r>
            <a:endParaRPr lang="en-US" dirty="0" smtClean="0">
              <a:latin typeface="+mn-lt"/>
            </a:endParaRPr>
          </a:p>
          <a:p>
            <a:endParaRPr lang="en-US" dirty="0" smtClean="0">
              <a:latin typeface="AkzidenzGroteskBE-Light"/>
            </a:endParaRPr>
          </a:p>
          <a:p>
            <a:r>
              <a:rPr lang="fr-FR" b="1" dirty="0"/>
              <a:t>Étape 2 : Débriefing du groupe entier </a:t>
            </a:r>
            <a:endParaRPr lang="en-US" b="1" dirty="0" smtClean="0"/>
          </a:p>
          <a:p>
            <a:pPr marL="342900" indent="-342900">
              <a:buFont typeface="Arial" panose="020B0604020202020204" pitchFamily="34" charset="0"/>
              <a:buChar char="•"/>
            </a:pPr>
            <a:r>
              <a:rPr lang="fr-FR" dirty="0" smtClean="0"/>
              <a:t>Commentaires </a:t>
            </a:r>
            <a:r>
              <a:rPr lang="fr-FR" dirty="0"/>
              <a:t>positifs sur la présentation </a:t>
            </a:r>
            <a:endParaRPr lang="fr-FR" dirty="0" smtClean="0"/>
          </a:p>
          <a:p>
            <a:pPr marL="342900" indent="-342900">
              <a:buFont typeface="Arial" panose="020B0604020202020204" pitchFamily="34" charset="0"/>
              <a:buChar char="•"/>
            </a:pPr>
            <a:r>
              <a:rPr lang="fr-FR" dirty="0" smtClean="0"/>
              <a:t>Des </a:t>
            </a:r>
            <a:r>
              <a:rPr lang="fr-FR" dirty="0"/>
              <a:t>suggestions d'amélioration pour la  session </a:t>
            </a:r>
            <a:endParaRPr lang="en-US" dirty="0" smtClean="0"/>
          </a:p>
          <a:p>
            <a:endParaRPr lang="en-US" dirty="0"/>
          </a:p>
          <a:p>
            <a:r>
              <a:rPr lang="fr-FR" b="1" dirty="0"/>
              <a:t>Étape 3 : Retour du </a:t>
            </a:r>
            <a:r>
              <a:rPr lang="fr-FR" b="1" dirty="0" smtClean="0"/>
              <a:t>formateur</a:t>
            </a:r>
            <a:endParaRPr lang="en-US" b="1" dirty="0"/>
          </a:p>
          <a:p>
            <a:pPr marL="342900" indent="-342900">
              <a:buFont typeface="Arial" panose="020B0604020202020204" pitchFamily="34" charset="0"/>
              <a:buChar char="•"/>
            </a:pPr>
            <a:r>
              <a:rPr lang="fr-FR" dirty="0" smtClean="0"/>
              <a:t>Les </a:t>
            </a:r>
            <a:r>
              <a:rPr lang="fr-FR" dirty="0"/>
              <a:t>aspects positifs de la </a:t>
            </a:r>
            <a:r>
              <a:rPr lang="fr-FR" dirty="0" smtClean="0"/>
              <a:t>présentation</a:t>
            </a:r>
          </a:p>
          <a:p>
            <a:pPr marL="342900" indent="-342900">
              <a:buFont typeface="Arial" panose="020B0604020202020204" pitchFamily="34" charset="0"/>
              <a:buChar char="•"/>
            </a:pPr>
            <a:r>
              <a:rPr lang="fr-FR" dirty="0" smtClean="0"/>
              <a:t>Des </a:t>
            </a:r>
            <a:r>
              <a:rPr lang="fr-FR" dirty="0"/>
              <a:t>suggestions pour améliorer la session, si besoin est. </a:t>
            </a:r>
            <a:endParaRPr lang="en-US" dirty="0"/>
          </a:p>
        </p:txBody>
      </p:sp>
    </p:spTree>
    <p:extLst>
      <p:ext uri="{BB962C8B-B14F-4D97-AF65-F5344CB8AC3E}">
        <p14:creationId xmlns:p14="http://schemas.microsoft.com/office/powerpoint/2010/main" val="16895195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Rectangle 8"/>
          <p:cNvSpPr/>
          <p:nvPr/>
        </p:nvSpPr>
        <p:spPr>
          <a:xfrm>
            <a:off x="762000" y="533400"/>
            <a:ext cx="7772400" cy="1200329"/>
          </a:xfrm>
          <a:prstGeom prst="rect">
            <a:avLst/>
          </a:prstGeom>
        </p:spPr>
        <p:txBody>
          <a:bodyPr wrap="square">
            <a:spAutoFit/>
          </a:bodyPr>
          <a:lstStyle/>
          <a:p>
            <a:r>
              <a:rPr lang="fr-FR" sz="3600" b="1" dirty="0"/>
              <a:t>Activité : Ce dont je me souviens au sujet </a:t>
            </a:r>
            <a:r>
              <a:rPr lang="fr-FR" sz="3600" b="1" dirty="0" smtClean="0"/>
              <a:t>d'hier</a:t>
            </a:r>
            <a:r>
              <a:rPr lang="en-US" sz="3600" b="1" u="sng" kern="0" dirty="0" smtClean="0">
                <a:solidFill>
                  <a:prstClr val="black"/>
                </a:solidFill>
                <a:latin typeface="Arial"/>
                <a:ea typeface="MS PGothic" pitchFamily="34" charset="-128"/>
                <a:cs typeface="Arial"/>
              </a:rPr>
              <a:t> </a:t>
            </a:r>
            <a:endParaRPr lang="en-US" dirty="0"/>
          </a:p>
        </p:txBody>
      </p:sp>
      <p:sp>
        <p:nvSpPr>
          <p:cNvPr id="8" name="Rectangle 7"/>
          <p:cNvSpPr/>
          <p:nvPr/>
        </p:nvSpPr>
        <p:spPr>
          <a:xfrm>
            <a:off x="747215" y="2133600"/>
            <a:ext cx="7391400" cy="4154984"/>
          </a:xfrm>
          <a:prstGeom prst="rect">
            <a:avLst/>
          </a:prstGeom>
        </p:spPr>
        <p:txBody>
          <a:bodyPr wrap="square">
            <a:spAutoFit/>
          </a:bodyPr>
          <a:lstStyle/>
          <a:p>
            <a:pPr marL="342900" indent="-342900">
              <a:buFont typeface="Arial" panose="020B0604020202020204" pitchFamily="34" charset="0"/>
              <a:buChar char="•"/>
            </a:pPr>
            <a:r>
              <a:rPr lang="fr-FR" dirty="0"/>
              <a:t>Levez-vous et formez un cercle. Je vais vous donner une balle que vous devrez vous lancer les uns les </a:t>
            </a:r>
            <a:r>
              <a:rPr lang="fr-FR" dirty="0" smtClean="0"/>
              <a:t>autres</a:t>
            </a:r>
          </a:p>
          <a:p>
            <a:pPr marL="342900" indent="-342900">
              <a:buFont typeface="Arial" panose="020B0604020202020204" pitchFamily="34" charset="0"/>
              <a:buChar char="•"/>
            </a:pPr>
            <a:endParaRPr lang="fr-FR" dirty="0" smtClean="0"/>
          </a:p>
          <a:p>
            <a:pPr marL="342900" indent="-342900">
              <a:buFont typeface="Arial" panose="020B0604020202020204" pitchFamily="34" charset="0"/>
              <a:buChar char="•"/>
            </a:pPr>
            <a:r>
              <a:rPr lang="fr-FR" dirty="0" smtClean="0"/>
              <a:t>Chaque </a:t>
            </a:r>
            <a:r>
              <a:rPr lang="fr-FR" dirty="0"/>
              <a:t>personne qui attrape la balle doit dire une chose dont elle se souvient à propos d'hier. </a:t>
            </a:r>
            <a:r>
              <a:rPr lang="en-US" dirty="0" err="1"/>
              <a:t>Puis</a:t>
            </a:r>
            <a:r>
              <a:rPr lang="en-US" dirty="0"/>
              <a:t>, </a:t>
            </a:r>
            <a:r>
              <a:rPr lang="en-US" dirty="0" err="1"/>
              <a:t>elle</a:t>
            </a:r>
            <a:r>
              <a:rPr lang="en-US" dirty="0"/>
              <a:t> lance la </a:t>
            </a:r>
            <a:r>
              <a:rPr lang="en-US" dirty="0" err="1"/>
              <a:t>balle</a:t>
            </a:r>
            <a:r>
              <a:rPr lang="en-US" dirty="0"/>
              <a:t> à </a:t>
            </a:r>
            <a:r>
              <a:rPr lang="en-US" dirty="0" err="1"/>
              <a:t>quelqu'un</a:t>
            </a:r>
            <a:r>
              <a:rPr lang="en-US" dirty="0"/>
              <a:t> </a:t>
            </a:r>
            <a:r>
              <a:rPr lang="en-US" dirty="0" err="1" smtClean="0"/>
              <a:t>d'autre</a:t>
            </a:r>
            <a:r>
              <a:rPr lang="en-US" dirty="0" smtClean="0"/>
              <a:t>.</a:t>
            </a:r>
            <a:endParaRPr lang="en-GB" dirty="0"/>
          </a:p>
          <a:p>
            <a:pPr marL="342900" indent="-342900">
              <a:buFont typeface="Arial" panose="020B0604020202020204" pitchFamily="34" charset="0"/>
              <a:buChar char="•"/>
            </a:pPr>
            <a:endParaRPr lang="fr-FR" dirty="0" smtClean="0"/>
          </a:p>
          <a:p>
            <a:pPr marL="342900" indent="-342900">
              <a:buFont typeface="Arial" panose="020B0604020202020204" pitchFamily="34" charset="0"/>
              <a:buChar char="•"/>
            </a:pPr>
            <a:r>
              <a:rPr lang="fr-FR" dirty="0" smtClean="0"/>
              <a:t>Cet </a:t>
            </a:r>
            <a:r>
              <a:rPr lang="fr-FR" dirty="0"/>
              <a:t>exercice nous aidera à nous souvenir des points essentiels du jour précédent. </a:t>
            </a:r>
            <a:r>
              <a:rPr lang="en-US" dirty="0"/>
              <a:t>La </a:t>
            </a:r>
            <a:r>
              <a:rPr lang="en-US" dirty="0" err="1"/>
              <a:t>répétition</a:t>
            </a:r>
            <a:r>
              <a:rPr lang="en-US" dirty="0"/>
              <a:t> </a:t>
            </a:r>
            <a:r>
              <a:rPr lang="en-US" dirty="0" err="1"/>
              <a:t>améliore</a:t>
            </a:r>
            <a:r>
              <a:rPr lang="en-US" dirty="0"/>
              <a:t> la </a:t>
            </a:r>
            <a:r>
              <a:rPr lang="en-US" dirty="0" err="1"/>
              <a:t>mémorisation</a:t>
            </a:r>
            <a:r>
              <a:rPr lang="en-US" dirty="0"/>
              <a:t> !</a:t>
            </a:r>
            <a:endParaRPr lang="en-US" sz="4800" dirty="0">
              <a:latin typeface="+mn-lt"/>
              <a:ea typeface="MS PGothic" pitchFamily="34" charset="-128"/>
              <a:cs typeface="MS PGothic"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itle 1"/>
          <p:cNvSpPr>
            <a:spLocks noGrp="1"/>
          </p:cNvSpPr>
          <p:nvPr>
            <p:ph type="title"/>
          </p:nvPr>
        </p:nvSpPr>
        <p:spPr>
          <a:xfrm>
            <a:off x="457200" y="609600"/>
            <a:ext cx="8305800" cy="914400"/>
          </a:xfrm>
        </p:spPr>
        <p:txBody>
          <a:bodyPr/>
          <a:lstStyle/>
          <a:p>
            <a:pPr lvl="1"/>
            <a:r>
              <a:rPr lang="en-US" b="1" dirty="0" err="1"/>
              <a:t>Récapitulatif</a:t>
            </a:r>
            <a:r>
              <a:rPr lang="en-US" b="1" dirty="0"/>
              <a:t> du </a:t>
            </a:r>
            <a:r>
              <a:rPr lang="en-US" b="1" dirty="0" smtClean="0"/>
              <a:t>jour</a:t>
            </a:r>
            <a:endParaRPr lang="en-US" b="1" u="sng" dirty="0">
              <a:latin typeface="Arial" charset="0"/>
              <a:ea typeface="MS PGothic" charset="0"/>
            </a:endParaRPr>
          </a:p>
        </p:txBody>
      </p:sp>
      <p:sp>
        <p:nvSpPr>
          <p:cNvPr id="5" name="Content Placeholder 4"/>
          <p:cNvSpPr>
            <a:spLocks noGrp="1"/>
          </p:cNvSpPr>
          <p:nvPr>
            <p:ph idx="1"/>
          </p:nvPr>
        </p:nvSpPr>
        <p:spPr>
          <a:xfrm>
            <a:off x="457200" y="1676400"/>
            <a:ext cx="8458200" cy="3505200"/>
          </a:xfrm>
          <a:noFill/>
          <a:ln>
            <a:noFill/>
          </a:ln>
          <a:effectLst/>
          <a:extLst/>
        </p:spPr>
        <p:style>
          <a:lnRef idx="1">
            <a:schemeClr val="dk1"/>
          </a:lnRef>
          <a:fillRef idx="2">
            <a:schemeClr val="dk1"/>
          </a:fillRef>
          <a:effectRef idx="1">
            <a:schemeClr val="dk1"/>
          </a:effectRef>
          <a:fontRef idx="minor">
            <a:schemeClr val="dk1"/>
          </a:fontRef>
        </p:style>
        <p:txBody>
          <a:bodyPr>
            <a:normAutofit/>
          </a:bodyPr>
          <a:lstStyle/>
          <a:p>
            <a:pPr marL="457200" indent="-457200">
              <a:buFont typeface="Arial" panose="020B0604020202020204" pitchFamily="34" charset="0"/>
              <a:buChar char="•"/>
            </a:pPr>
            <a:r>
              <a:rPr lang="en-US" dirty="0" err="1"/>
              <a:t>Qu'avez-vous</a:t>
            </a:r>
            <a:r>
              <a:rPr lang="en-US" dirty="0"/>
              <a:t> </a:t>
            </a:r>
            <a:r>
              <a:rPr lang="en-US" dirty="0" err="1"/>
              <a:t>appris</a:t>
            </a:r>
            <a:r>
              <a:rPr lang="en-US" dirty="0"/>
              <a:t> </a:t>
            </a:r>
            <a:r>
              <a:rPr lang="en-US" dirty="0" err="1" smtClean="0"/>
              <a:t>aujourd'hui</a:t>
            </a:r>
            <a:r>
              <a:rPr lang="en-US" dirty="0" smtClean="0"/>
              <a:t>?</a:t>
            </a:r>
            <a:endParaRPr lang="en-GB" dirty="0"/>
          </a:p>
          <a:p>
            <a:pPr marL="457200" indent="-457200">
              <a:buFont typeface="Arial" panose="020B0604020202020204" pitchFamily="34" charset="0"/>
              <a:buChar char="•"/>
            </a:pPr>
            <a:r>
              <a:rPr lang="fr-FR" dirty="0" smtClean="0"/>
              <a:t>Qu'avez-vous </a:t>
            </a:r>
            <a:r>
              <a:rPr lang="fr-FR" dirty="0"/>
              <a:t>préféré au cours de cette séance </a:t>
            </a:r>
            <a:r>
              <a:rPr lang="fr-FR" dirty="0" smtClean="0"/>
              <a:t>?</a:t>
            </a:r>
            <a:endParaRPr lang="en-GB" dirty="0"/>
          </a:p>
          <a:p>
            <a:pPr marL="457200" indent="-457200">
              <a:buFont typeface="Arial" panose="020B0604020202020204" pitchFamily="34" charset="0"/>
              <a:buChar char="•"/>
            </a:pPr>
            <a:r>
              <a:rPr lang="fr-FR" dirty="0" smtClean="0"/>
              <a:t>Qu'avez-vous </a:t>
            </a:r>
            <a:r>
              <a:rPr lang="fr-FR" dirty="0"/>
              <a:t>le moins aimé ? </a:t>
            </a:r>
            <a:r>
              <a:rPr lang="en-US" dirty="0" err="1" smtClean="0"/>
              <a:t>Pourquoi</a:t>
            </a:r>
            <a:r>
              <a:rPr lang="en-US" dirty="0" smtClean="0"/>
              <a:t>?</a:t>
            </a:r>
            <a:endParaRPr lang="en-GB" dirty="0"/>
          </a:p>
          <a:p>
            <a:pPr marL="457200" indent="-457200">
              <a:buFont typeface="Arial" panose="020B0604020202020204" pitchFamily="34" charset="0"/>
              <a:buChar char="•"/>
            </a:pPr>
            <a:r>
              <a:rPr lang="fr-FR" dirty="0" smtClean="0"/>
              <a:t>De </a:t>
            </a:r>
            <a:r>
              <a:rPr lang="fr-FR" dirty="0"/>
              <a:t>quoi auriez-vous voulu que l'on parle et qui n'a pas été </a:t>
            </a:r>
            <a:r>
              <a:rPr lang="fr-FR" dirty="0" smtClean="0"/>
              <a:t>évoqué?</a:t>
            </a:r>
            <a:endParaRPr lang="en-GB" dirty="0"/>
          </a:p>
          <a:p>
            <a:pPr marL="457200" indent="-457200">
              <a:buFont typeface="Arial" panose="020B0604020202020204" pitchFamily="34" charset="0"/>
              <a:buChar char="•"/>
            </a:pPr>
            <a:r>
              <a:rPr lang="fr-FR" dirty="0" smtClean="0"/>
              <a:t>Avez-vous </a:t>
            </a:r>
            <a:r>
              <a:rPr lang="fr-FR" dirty="0"/>
              <a:t>des suggestions ou des commentaires ?</a:t>
            </a:r>
            <a:endParaRPr lang="en-US" sz="5400" kern="1200" dirty="0">
              <a:solidFill>
                <a:schemeClr val="tx1"/>
              </a:solidFill>
              <a:latin typeface="Arial" charset="0"/>
              <a:ea typeface="ヒラギノ角ゴ Pro W3" charset="0"/>
              <a:cs typeface="ヒラギノ角ゴ Pro W3" charset="0"/>
            </a:endParaRPr>
          </a:p>
          <a:p>
            <a:pPr>
              <a:defRPr/>
            </a:pPr>
            <a:endParaRPr lang="en-US" dirty="0"/>
          </a:p>
        </p:txBody>
      </p:sp>
    </p:spTree>
    <p:extLst>
      <p:ext uri="{BB962C8B-B14F-4D97-AF65-F5344CB8AC3E}">
        <p14:creationId xmlns:p14="http://schemas.microsoft.com/office/powerpoint/2010/main" val="15549749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rgbClr val="009999">
            <a:alpha val="48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30043"/>
            <a:ext cx="8480778" cy="1027721"/>
          </a:xfrm>
        </p:spPr>
        <p:txBody>
          <a:bodyPr/>
          <a:lstStyle/>
          <a:p>
            <a:r>
              <a:rPr lang="fr-FR" dirty="0"/>
              <a:t>Comprendre le développement du cerveau</a:t>
            </a:r>
            <a:r>
              <a:rPr lang="en-US" b="1" u="sng" dirty="0" smtClean="0"/>
              <a:t> </a:t>
            </a:r>
            <a:endParaRPr lang="en-US" b="1" u="sng" dirty="0"/>
          </a:p>
        </p:txBody>
      </p:sp>
      <p:sp>
        <p:nvSpPr>
          <p:cNvPr id="3" name="Content Placeholder 2"/>
          <p:cNvSpPr>
            <a:spLocks noGrp="1"/>
          </p:cNvSpPr>
          <p:nvPr>
            <p:ph idx="1"/>
          </p:nvPr>
        </p:nvSpPr>
        <p:spPr>
          <a:xfrm>
            <a:off x="304800" y="1600200"/>
            <a:ext cx="8458200" cy="4893647"/>
          </a:xfrm>
        </p:spPr>
        <p:txBody>
          <a:bodyPr wrap="square">
            <a:spAutoFit/>
          </a:bodyPr>
          <a:lstStyle/>
          <a:p>
            <a:pPr marL="457200" lvl="1">
              <a:spcBef>
                <a:spcPct val="0"/>
              </a:spcBef>
            </a:pPr>
            <a:r>
              <a:rPr lang="fr-FR" sz="2400" kern="1200" dirty="0">
                <a:latin typeface="Arial" charset="0"/>
                <a:ea typeface="ヒラギノ角ゴ Pro W3" charset="0"/>
                <a:cs typeface="ヒラギノ角ゴ Pro W3" charset="0"/>
              </a:rPr>
              <a:t>Nous naissons avec plus de 80 milliards de cellules cérébrales appelées neurones. </a:t>
            </a:r>
            <a:r>
              <a:rPr lang="en-US" sz="2400" kern="1200" dirty="0" err="1">
                <a:latin typeface="Arial" charset="0"/>
                <a:ea typeface="ヒラギノ角ゴ Pro W3" charset="0"/>
                <a:cs typeface="ヒラギノ角ゴ Pro W3" charset="0"/>
              </a:rPr>
              <a:t>Ces</a:t>
            </a:r>
            <a:r>
              <a:rPr lang="en-US" sz="2400" kern="1200" dirty="0">
                <a:latin typeface="Arial" charset="0"/>
                <a:ea typeface="ヒラギノ角ゴ Pro W3" charset="0"/>
                <a:cs typeface="ヒラギノ角ゴ Pro W3" charset="0"/>
              </a:rPr>
              <a:t> </a:t>
            </a:r>
            <a:r>
              <a:rPr lang="en-US" sz="2400" kern="1200" dirty="0" err="1">
                <a:latin typeface="Arial" charset="0"/>
                <a:ea typeface="ヒラギノ角ゴ Pro W3" charset="0"/>
                <a:cs typeface="ヒラギノ角ゴ Pro W3" charset="0"/>
              </a:rPr>
              <a:t>neurones</a:t>
            </a:r>
            <a:r>
              <a:rPr lang="en-US" sz="2400" kern="1200" dirty="0">
                <a:latin typeface="Arial" charset="0"/>
                <a:ea typeface="ヒラギノ角ゴ Pro W3" charset="0"/>
                <a:cs typeface="ヒラギノ角ゴ Pro W3" charset="0"/>
              </a:rPr>
              <a:t> nous </a:t>
            </a:r>
            <a:r>
              <a:rPr lang="en-US" sz="2400" kern="1200" dirty="0" err="1">
                <a:latin typeface="Arial" charset="0"/>
                <a:ea typeface="ヒラギノ角ゴ Pro W3" charset="0"/>
                <a:cs typeface="ヒラギノ角ゴ Pro W3" charset="0"/>
              </a:rPr>
              <a:t>rendent</a:t>
            </a:r>
            <a:r>
              <a:rPr lang="en-US" sz="2400" kern="1200" dirty="0">
                <a:latin typeface="Arial" charset="0"/>
                <a:ea typeface="ヒラギノ角ゴ Pro W3" charset="0"/>
                <a:cs typeface="ヒラギノ角ゴ Pro W3" charset="0"/>
              </a:rPr>
              <a:t> </a:t>
            </a:r>
            <a:r>
              <a:rPr lang="en-US" sz="2400" kern="1200" dirty="0" err="1">
                <a:latin typeface="Arial" charset="0"/>
                <a:ea typeface="ヒラギノ角ゴ Pro W3" charset="0"/>
                <a:cs typeface="ヒラギノ角ゴ Pro W3" charset="0"/>
              </a:rPr>
              <a:t>humains</a:t>
            </a:r>
            <a:r>
              <a:rPr lang="en-US" sz="2400" kern="1200" dirty="0">
                <a:latin typeface="Arial" charset="0"/>
                <a:ea typeface="ヒラギノ角ゴ Pro W3" charset="0"/>
                <a:cs typeface="ヒラギノ角ゴ Pro W3" charset="0"/>
              </a:rPr>
              <a:t> </a:t>
            </a:r>
            <a:r>
              <a:rPr lang="en-US" sz="2400" kern="1200" dirty="0" err="1">
                <a:latin typeface="Arial" charset="0"/>
                <a:ea typeface="ヒラギノ角ゴ Pro W3" charset="0"/>
                <a:cs typeface="ヒラギノ角ゴ Pro W3" charset="0"/>
              </a:rPr>
              <a:t>parce</a:t>
            </a:r>
            <a:r>
              <a:rPr lang="en-US" sz="2400" kern="1200" dirty="0">
                <a:latin typeface="Arial" charset="0"/>
                <a:ea typeface="ヒラギノ角ゴ Pro W3" charset="0"/>
                <a:cs typeface="ヒラギノ角ゴ Pro W3" charset="0"/>
              </a:rPr>
              <a:t> </a:t>
            </a:r>
            <a:r>
              <a:rPr lang="en-US" sz="2400" kern="1200" dirty="0" err="1" smtClean="0">
                <a:latin typeface="Arial" charset="0"/>
                <a:ea typeface="ヒラギノ角ゴ Pro W3" charset="0"/>
                <a:cs typeface="ヒラギノ角ゴ Pro W3" charset="0"/>
              </a:rPr>
              <a:t>qu'ils</a:t>
            </a:r>
            <a:r>
              <a:rPr lang="en-US" sz="2400" kern="1200" dirty="0" smtClean="0">
                <a:latin typeface="Arial" charset="0"/>
                <a:ea typeface="ヒラギノ角ゴ Pro W3" charset="0"/>
                <a:cs typeface="ヒラギノ角ゴ Pro W3" charset="0"/>
              </a:rPr>
              <a:t> </a:t>
            </a:r>
            <a:r>
              <a:rPr lang="fr-FR" sz="2400" kern="1200" dirty="0" smtClean="0">
                <a:latin typeface="Arial" charset="0"/>
                <a:ea typeface="ヒラギノ角ゴ Pro W3" charset="0"/>
                <a:cs typeface="ヒラギノ角ゴ Pro W3" charset="0"/>
              </a:rPr>
              <a:t>communiquent </a:t>
            </a:r>
            <a:r>
              <a:rPr lang="fr-FR" sz="2400" kern="1200" dirty="0">
                <a:latin typeface="Arial" charset="0"/>
                <a:ea typeface="ヒラギノ角ゴ Pro W3" charset="0"/>
                <a:cs typeface="ヒラギノ角ゴ Pro W3" charset="0"/>
              </a:rPr>
              <a:t>entre eux via de petites impulsions électriques qui voyagent le long de connexions appelées synapses.</a:t>
            </a:r>
            <a:endParaRPr lang="en-GB" sz="2400" kern="1200" dirty="0">
              <a:latin typeface="Arial" charset="0"/>
              <a:ea typeface="ヒラギノ角ゴ Pro W3" charset="0"/>
              <a:cs typeface="ヒラギノ角ゴ Pro W3" charset="0"/>
            </a:endParaRPr>
          </a:p>
          <a:p>
            <a:pPr marL="457200" lvl="1">
              <a:spcBef>
                <a:spcPct val="0"/>
              </a:spcBef>
            </a:pPr>
            <a:r>
              <a:rPr lang="fr-FR" sz="2400" kern="1200" dirty="0">
                <a:latin typeface="Arial" charset="0"/>
                <a:ea typeface="ヒラギノ角ゴ Pro W3" charset="0"/>
                <a:cs typeface="ヒラギノ角ゴ Pro W3" charset="0"/>
              </a:rPr>
              <a:t>Les parents peuvent créer des connexions qui construisent    </a:t>
            </a:r>
            <a:r>
              <a:rPr lang="fr-FR" sz="2400" kern="1200" dirty="0" smtClean="0">
                <a:latin typeface="Arial" charset="0"/>
                <a:ea typeface="ヒラギノ角ゴ Pro W3" charset="0"/>
                <a:cs typeface="ヒラギノ角ゴ Pro W3" charset="0"/>
              </a:rPr>
              <a:t>une structure </a:t>
            </a:r>
            <a:r>
              <a:rPr lang="fr-FR" sz="2400" kern="1200" dirty="0">
                <a:latin typeface="Arial" charset="0"/>
                <a:ea typeface="ヒラギノ角ゴ Pro W3" charset="0"/>
                <a:cs typeface="ヒラギノ角ゴ Pro W3" charset="0"/>
              </a:rPr>
              <a:t>cérébrale équilibrée ou déficiente, en fonction des  </a:t>
            </a:r>
            <a:r>
              <a:rPr lang="fr-FR" sz="2400" kern="1200" dirty="0" smtClean="0">
                <a:latin typeface="Arial" charset="0"/>
                <a:ea typeface="ヒラギノ角ゴ Pro W3" charset="0"/>
                <a:cs typeface="ヒラギノ角ゴ Pro W3" charset="0"/>
              </a:rPr>
              <a:t>expériences qu'ils </a:t>
            </a:r>
            <a:r>
              <a:rPr lang="fr-FR" sz="2400" kern="1200" dirty="0">
                <a:latin typeface="Arial" charset="0"/>
                <a:ea typeface="ヒラギノ角ゴ Pro W3" charset="0"/>
                <a:cs typeface="ヒラギノ角ゴ Pro W3" charset="0"/>
              </a:rPr>
              <a:t>créent pour leurs jeunes enfants.</a:t>
            </a:r>
            <a:endParaRPr lang="en-GB" sz="2400" kern="1200" dirty="0">
              <a:latin typeface="Arial" charset="0"/>
              <a:ea typeface="ヒラギノ角ゴ Pro W3" charset="0"/>
              <a:cs typeface="ヒラギノ角ゴ Pro W3" charset="0"/>
            </a:endParaRPr>
          </a:p>
          <a:p>
            <a:pPr>
              <a:spcBef>
                <a:spcPct val="0"/>
              </a:spcBef>
              <a:buFont typeface="Arial" panose="020B0604020202020204" pitchFamily="34" charset="0"/>
              <a:buChar char="•"/>
            </a:pPr>
            <a:r>
              <a:rPr lang="fr-FR" sz="2400" kern="1200" dirty="0">
                <a:latin typeface="Arial" charset="0"/>
                <a:ea typeface="ヒラギノ角ゴ Pro W3" charset="0"/>
                <a:cs typeface="ヒラギノ角ゴ Pro W3" charset="0"/>
              </a:rPr>
              <a:t>Les neurones, comme les arbres, peuvent être élagués. Nous devons utiliser les cellules de notre cerveau ou nous les </a:t>
            </a:r>
            <a:r>
              <a:rPr lang="fr-FR" sz="2400" kern="1200" dirty="0" smtClean="0">
                <a:latin typeface="Arial" charset="0"/>
                <a:ea typeface="ヒラギノ角ゴ Pro W3" charset="0"/>
                <a:cs typeface="ヒラギノ角ゴ Pro W3" charset="0"/>
              </a:rPr>
              <a:t>perdons!</a:t>
            </a:r>
            <a:endParaRPr lang="en-US" sz="2400" kern="1200" dirty="0">
              <a:latin typeface="Arial" charset="0"/>
              <a:ea typeface="ヒラギノ角ゴ Pro W3" charset="0"/>
              <a:cs typeface="ヒラギノ角ゴ Pro W3" charset="0"/>
            </a:endParaRPr>
          </a:p>
          <a:p>
            <a:pPr>
              <a:spcBef>
                <a:spcPct val="0"/>
              </a:spcBef>
              <a:buFont typeface="Arial" panose="020B0604020202020204" pitchFamily="34" charset="0"/>
              <a:buChar char="•"/>
            </a:pPr>
            <a:endParaRPr lang="en-US" sz="2400" kern="1200" dirty="0">
              <a:latin typeface="Arial" charset="0"/>
              <a:ea typeface="ヒラギノ角ゴ Pro W3" charset="0"/>
              <a:cs typeface="ヒラギノ角ゴ Pro W3" charset="0"/>
            </a:endParaRPr>
          </a:p>
        </p:txBody>
      </p:sp>
    </p:spTree>
    <p:extLst>
      <p:ext uri="{BB962C8B-B14F-4D97-AF65-F5344CB8AC3E}">
        <p14:creationId xmlns:p14="http://schemas.microsoft.com/office/powerpoint/2010/main" val="4936490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431800" y="533400"/>
            <a:ext cx="8305800" cy="820616"/>
          </a:xfrm>
        </p:spPr>
        <p:txBody>
          <a:bodyPr/>
          <a:lstStyle/>
          <a:p>
            <a:r>
              <a:rPr lang="fr-FR" b="1" dirty="0"/>
              <a:t>L</a:t>
            </a:r>
            <a:r>
              <a:rPr lang="fr-FR" b="1" dirty="0" smtClean="0"/>
              <a:t>e cerveau</a:t>
            </a:r>
            <a:endParaRPr lang="fr-FR" b="1" u="sng"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2600" y="1635369"/>
            <a:ext cx="2666394" cy="2362201"/>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4400" y="1623646"/>
            <a:ext cx="2679629" cy="2373924"/>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51502" y="4267200"/>
            <a:ext cx="2666395" cy="2362200"/>
          </a:xfrm>
          <a:prstGeom prst="rect">
            <a:avLst/>
          </a:prstGeom>
        </p:spPr>
      </p:pic>
      <p:sp>
        <p:nvSpPr>
          <p:cNvPr id="10" name="TextBox 9"/>
          <p:cNvSpPr txBox="1"/>
          <p:nvPr/>
        </p:nvSpPr>
        <p:spPr>
          <a:xfrm>
            <a:off x="228600" y="1635369"/>
            <a:ext cx="1524000" cy="1200329"/>
          </a:xfrm>
          <a:prstGeom prst="rect">
            <a:avLst/>
          </a:prstGeom>
          <a:noFill/>
        </p:spPr>
        <p:txBody>
          <a:bodyPr wrap="square" rtlCol="0">
            <a:spAutoFit/>
          </a:bodyPr>
          <a:lstStyle/>
          <a:p>
            <a:r>
              <a:rPr lang="en-US" sz="1800" b="1" dirty="0"/>
              <a:t>Image 1: </a:t>
            </a:r>
            <a:r>
              <a:rPr lang="fr-FR" sz="1800" dirty="0"/>
              <a:t>L</a:t>
            </a:r>
            <a:r>
              <a:rPr lang="fr-FR" sz="1800" dirty="0" smtClean="0"/>
              <a:t>e </a:t>
            </a:r>
            <a:r>
              <a:rPr lang="fr-FR" sz="1800" dirty="0"/>
              <a:t>cerveau et les  neurones</a:t>
            </a:r>
            <a:endParaRPr lang="en-US" sz="1800" dirty="0"/>
          </a:p>
        </p:txBody>
      </p:sp>
      <p:sp>
        <p:nvSpPr>
          <p:cNvPr id="11" name="TextBox 10"/>
          <p:cNvSpPr txBox="1"/>
          <p:nvPr/>
        </p:nvSpPr>
        <p:spPr>
          <a:xfrm>
            <a:off x="7536591" y="1623646"/>
            <a:ext cx="1524000" cy="2031325"/>
          </a:xfrm>
          <a:prstGeom prst="rect">
            <a:avLst/>
          </a:prstGeom>
          <a:noFill/>
        </p:spPr>
        <p:txBody>
          <a:bodyPr wrap="square" rtlCol="0">
            <a:spAutoFit/>
          </a:bodyPr>
          <a:lstStyle/>
          <a:p>
            <a:r>
              <a:rPr lang="en-US" sz="1800" b="1" dirty="0"/>
              <a:t>Image 2: </a:t>
            </a:r>
            <a:r>
              <a:rPr lang="fr-FR" sz="1800" dirty="0"/>
              <a:t>le cerveau et les « connexions électriques » via les synapses</a:t>
            </a:r>
            <a:endParaRPr lang="en-US" sz="1800" dirty="0"/>
          </a:p>
        </p:txBody>
      </p:sp>
      <p:sp>
        <p:nvSpPr>
          <p:cNvPr id="12" name="TextBox 11"/>
          <p:cNvSpPr txBox="1"/>
          <p:nvPr/>
        </p:nvSpPr>
        <p:spPr>
          <a:xfrm>
            <a:off x="228600" y="4278923"/>
            <a:ext cx="3022902" cy="1477328"/>
          </a:xfrm>
          <a:prstGeom prst="rect">
            <a:avLst/>
          </a:prstGeom>
          <a:noFill/>
        </p:spPr>
        <p:txBody>
          <a:bodyPr wrap="square" rtlCol="0">
            <a:spAutoFit/>
          </a:bodyPr>
          <a:lstStyle/>
          <a:p>
            <a:r>
              <a:rPr lang="en-US" sz="1800" b="1" dirty="0"/>
              <a:t>Image </a:t>
            </a:r>
            <a:r>
              <a:rPr lang="en-US" sz="1800" b="1" dirty="0" smtClean="0"/>
              <a:t>3: </a:t>
            </a:r>
            <a:r>
              <a:rPr lang="fr-FR" sz="1800" dirty="0"/>
              <a:t> le cerveau avec des « connexions électriques » plus fortes grâce à l'amour et aux  encouragements</a:t>
            </a:r>
            <a:endParaRPr lang="en-US" sz="1800" dirty="0"/>
          </a:p>
        </p:txBody>
      </p:sp>
    </p:spTree>
    <p:extLst>
      <p:ext uri="{BB962C8B-B14F-4D97-AF65-F5344CB8AC3E}">
        <p14:creationId xmlns:p14="http://schemas.microsoft.com/office/powerpoint/2010/main" val="3567575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81000"/>
            <a:ext cx="8839200" cy="990600"/>
          </a:xfrm>
        </p:spPr>
        <p:txBody>
          <a:bodyPr/>
          <a:lstStyle/>
          <a:p>
            <a:r>
              <a:rPr lang="en-US" b="1" u="sng" dirty="0" smtClean="0"/>
              <a:t>Comment le </a:t>
            </a:r>
            <a:r>
              <a:rPr lang="en-US" b="1" u="sng" dirty="0" err="1" smtClean="0"/>
              <a:t>cerveau</a:t>
            </a:r>
            <a:r>
              <a:rPr lang="en-US" b="1" u="sng" dirty="0" smtClean="0"/>
              <a:t> </a:t>
            </a:r>
            <a:r>
              <a:rPr lang="fr-BE" b="1" u="sng" dirty="0" smtClean="0"/>
              <a:t>développé</a:t>
            </a:r>
            <a:r>
              <a:rPr lang="en-US" b="1" u="sng" dirty="0" smtClean="0"/>
              <a:t>? </a:t>
            </a:r>
            <a:endParaRPr lang="en-US" b="1" u="sng" dirty="0"/>
          </a:p>
        </p:txBody>
      </p:sp>
      <p:sp>
        <p:nvSpPr>
          <p:cNvPr id="3" name="Content Placeholder 2"/>
          <p:cNvSpPr>
            <a:spLocks noGrp="1"/>
          </p:cNvSpPr>
          <p:nvPr>
            <p:ph idx="1"/>
          </p:nvPr>
        </p:nvSpPr>
        <p:spPr>
          <a:xfrm>
            <a:off x="419100" y="1371600"/>
            <a:ext cx="8305800" cy="1066800"/>
          </a:xfrm>
        </p:spPr>
        <p:txBody>
          <a:bodyPr/>
          <a:lstStyle/>
          <a:p>
            <a:pPr marL="0" indent="0"/>
            <a:r>
              <a:rPr lang="fr-FR" dirty="0"/>
              <a:t>Pensez à un sentier qui est créé pour aller chercher de l'eau ou aller au marché.</a:t>
            </a:r>
            <a:r>
              <a:rPr lang="en-US" dirty="0" smtClean="0"/>
              <a:t> </a:t>
            </a:r>
            <a:endParaRPr lang="en-US" dirty="0"/>
          </a:p>
        </p:txBody>
      </p:sp>
      <p:pic>
        <p:nvPicPr>
          <p:cNvPr id="2050" name="Picture 2" descr="https://pixabay.com/static/uploads/photo/2015/03/26/10/01/landscape-690786_960_72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2743200"/>
            <a:ext cx="6327775" cy="35527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45592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190500" y="304800"/>
            <a:ext cx="8496299" cy="1066800"/>
          </a:xfrm>
        </p:spPr>
        <p:txBody>
          <a:bodyPr/>
          <a:lstStyle/>
          <a:p>
            <a:r>
              <a:rPr lang="en-US" b="1" dirty="0" smtClean="0"/>
              <a:t>Video: </a:t>
            </a:r>
            <a:r>
              <a:rPr lang="fr-FR" b="1" dirty="0"/>
              <a:t>L</a:t>
            </a:r>
            <a:r>
              <a:rPr lang="fr-FR" b="1" dirty="0" smtClean="0"/>
              <a:t>e </a:t>
            </a:r>
            <a:r>
              <a:rPr lang="fr-FR" b="1" dirty="0"/>
              <a:t>cerveau </a:t>
            </a:r>
            <a:r>
              <a:rPr lang="fr-FR" b="1" dirty="0" smtClean="0"/>
              <a:t>est soumis </a:t>
            </a:r>
            <a:r>
              <a:rPr lang="fr-FR" b="1" dirty="0"/>
              <a:t>au </a:t>
            </a:r>
            <a:r>
              <a:rPr lang="fr-FR" b="1" dirty="0" smtClean="0"/>
              <a:t>stress</a:t>
            </a:r>
            <a:endParaRPr lang="en-US" b="1" dirty="0"/>
          </a:p>
        </p:txBody>
      </p:sp>
      <p:sp>
        <p:nvSpPr>
          <p:cNvPr id="6" name="TextBox 5"/>
          <p:cNvSpPr txBox="1"/>
          <p:nvPr/>
        </p:nvSpPr>
        <p:spPr>
          <a:xfrm>
            <a:off x="457200" y="1279063"/>
            <a:ext cx="8617810" cy="830997"/>
          </a:xfrm>
          <a:prstGeom prst="rect">
            <a:avLst/>
          </a:prstGeom>
          <a:noFill/>
        </p:spPr>
        <p:txBody>
          <a:bodyPr wrap="square" rtlCol="0">
            <a:spAutoFit/>
          </a:bodyPr>
          <a:lstStyle/>
          <a:p>
            <a:pPr>
              <a:defRPr/>
            </a:pPr>
            <a:endParaRPr lang="en-US" dirty="0" smtClean="0">
              <a:ea typeface="ＭＳ Ｐゴシック" charset="0"/>
              <a:cs typeface="ＭＳ Ｐゴシック" charset="0"/>
            </a:endParaRPr>
          </a:p>
          <a:p>
            <a:pPr>
              <a:defRPr/>
            </a:pPr>
            <a:r>
              <a:rPr lang="fr-FR" dirty="0"/>
              <a:t>C</a:t>
            </a:r>
            <a:r>
              <a:rPr lang="fr-FR" dirty="0" smtClean="0"/>
              <a:t>e </a:t>
            </a:r>
            <a:r>
              <a:rPr lang="fr-FR" dirty="0"/>
              <a:t>qui se passe quand le cerveau est soumis au </a:t>
            </a:r>
            <a:r>
              <a:rPr lang="fr-FR" dirty="0" smtClean="0"/>
              <a:t>stress</a:t>
            </a:r>
            <a:endParaRPr lang="en-US" b="1" dirty="0">
              <a:ea typeface="MS PGothic" charset="0"/>
              <a:cs typeface="Arial"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19400" y="2667000"/>
            <a:ext cx="3355762" cy="2972922"/>
          </a:xfrm>
          <a:prstGeom prst="rect">
            <a:avLst/>
          </a:prstGeom>
        </p:spPr>
      </p:pic>
      <p:sp>
        <p:nvSpPr>
          <p:cNvPr id="7" name="TextBox 6"/>
          <p:cNvSpPr txBox="1"/>
          <p:nvPr/>
        </p:nvSpPr>
        <p:spPr>
          <a:xfrm>
            <a:off x="482600" y="6019800"/>
            <a:ext cx="8229599" cy="646331"/>
          </a:xfrm>
          <a:prstGeom prst="rect">
            <a:avLst/>
          </a:prstGeom>
          <a:noFill/>
        </p:spPr>
        <p:txBody>
          <a:bodyPr wrap="square" rtlCol="0">
            <a:spAutoFit/>
          </a:bodyPr>
          <a:lstStyle/>
          <a:p>
            <a:r>
              <a:rPr lang="en-US" sz="1800" b="1" dirty="0"/>
              <a:t>Image </a:t>
            </a:r>
            <a:r>
              <a:rPr lang="en-US" sz="1800" b="1" dirty="0" smtClean="0"/>
              <a:t>4: L</a:t>
            </a:r>
            <a:r>
              <a:rPr lang="fr-FR" sz="1800" dirty="0" smtClean="0"/>
              <a:t>es </a:t>
            </a:r>
            <a:r>
              <a:rPr lang="fr-FR" sz="1800" dirty="0"/>
              <a:t>« connexions électriques » sont détruites en raison du stress toxique et de </a:t>
            </a:r>
            <a:r>
              <a:rPr lang="fr-FR" sz="1800"/>
              <a:t>la  </a:t>
            </a:r>
            <a:r>
              <a:rPr lang="fr-FR" sz="1800" smtClean="0"/>
              <a:t>violence</a:t>
            </a:r>
            <a:endParaRPr lang="en-US" sz="1800" dirty="0"/>
          </a:p>
        </p:txBody>
      </p:sp>
    </p:spTree>
    <p:extLst>
      <p:ext uri="{BB962C8B-B14F-4D97-AF65-F5344CB8AC3E}">
        <p14:creationId xmlns:p14="http://schemas.microsoft.com/office/powerpoint/2010/main" val="127887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3" name="Text Box 4"/>
          <p:cNvSpPr txBox="1">
            <a:spLocks noChangeArrowheads="1"/>
          </p:cNvSpPr>
          <p:nvPr/>
        </p:nvSpPr>
        <p:spPr bwMode="auto">
          <a:xfrm>
            <a:off x="1066800" y="6324600"/>
            <a:ext cx="4038600" cy="244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r">
              <a:spcBef>
                <a:spcPct val="50000"/>
              </a:spcBef>
            </a:pPr>
            <a:r>
              <a:rPr lang="en-US" sz="1000" dirty="0">
                <a:solidFill>
                  <a:srgbClr val="000000"/>
                </a:solidFill>
                <a:latin typeface="Verdana" charset="0"/>
                <a:ea typeface="ＭＳ Ｐゴシック" charset="0"/>
                <a:cs typeface="ＭＳ Ｐゴシック" charset="0"/>
              </a:rPr>
              <a:t>Source: C.A. Nelson (2008); Marshall, Fox &amp; </a:t>
            </a:r>
            <a:r>
              <a:rPr lang="en-US" sz="1000" dirty="0" err="1">
                <a:solidFill>
                  <a:srgbClr val="000000"/>
                </a:solidFill>
                <a:latin typeface="Verdana" charset="0"/>
                <a:ea typeface="ＭＳ Ｐゴシック" charset="0"/>
                <a:cs typeface="ＭＳ Ｐゴシック" charset="0"/>
              </a:rPr>
              <a:t>BEIP</a:t>
            </a:r>
            <a:r>
              <a:rPr lang="en-US" sz="1000" dirty="0">
                <a:solidFill>
                  <a:srgbClr val="000000"/>
                </a:solidFill>
                <a:latin typeface="Verdana" charset="0"/>
                <a:ea typeface="ＭＳ Ｐゴシック" charset="0"/>
                <a:cs typeface="ＭＳ Ｐゴシック" charset="0"/>
              </a:rPr>
              <a:t> (2004).</a:t>
            </a:r>
            <a:endParaRPr lang="en-US" dirty="0">
              <a:solidFill>
                <a:srgbClr val="000000"/>
              </a:solidFill>
              <a:latin typeface="Times" charset="0"/>
              <a:ea typeface="ＭＳ Ｐゴシック" charset="0"/>
              <a:cs typeface="ＭＳ Ｐゴシック" charset="0"/>
            </a:endParaRPr>
          </a:p>
        </p:txBody>
      </p:sp>
      <p:pic>
        <p:nvPicPr>
          <p:cNvPr id="38914" name="Picture 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2133600"/>
            <a:ext cx="2182813" cy="194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915" name="Picture 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8800" y="2057400"/>
            <a:ext cx="2181225" cy="20050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8916" name="Text Box 24"/>
          <p:cNvSpPr txBox="1">
            <a:spLocks noChangeArrowheads="1"/>
          </p:cNvSpPr>
          <p:nvPr/>
        </p:nvSpPr>
        <p:spPr bwMode="auto">
          <a:xfrm>
            <a:off x="5105400" y="4267200"/>
            <a:ext cx="2133600"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600" b="1" dirty="0" smtClean="0">
                <a:solidFill>
                  <a:srgbClr val="000000"/>
                </a:solidFill>
                <a:latin typeface="Verdana" charset="0"/>
                <a:ea typeface="ＭＳ Ｐゴシック" charset="0"/>
                <a:cs typeface="ＭＳ Ｐゴシック" charset="0"/>
              </a:rPr>
              <a:t>Neglect Extreme </a:t>
            </a:r>
            <a:endParaRPr lang="en-US" sz="1600" b="1" dirty="0">
              <a:solidFill>
                <a:srgbClr val="000000"/>
              </a:solidFill>
              <a:latin typeface="Verdana" charset="0"/>
              <a:ea typeface="ＭＳ Ｐゴシック" charset="0"/>
              <a:cs typeface="ＭＳ Ｐゴシック" charset="0"/>
            </a:endParaRPr>
          </a:p>
        </p:txBody>
      </p:sp>
      <p:sp>
        <p:nvSpPr>
          <p:cNvPr id="506886" name="Oval 25"/>
          <p:cNvSpPr>
            <a:spLocks noChangeArrowheads="1"/>
          </p:cNvSpPr>
          <p:nvPr/>
        </p:nvSpPr>
        <p:spPr bwMode="auto">
          <a:xfrm>
            <a:off x="2011363" y="1860550"/>
            <a:ext cx="1828800" cy="1524000"/>
          </a:xfrm>
          <a:prstGeom prst="ellipse">
            <a:avLst/>
          </a:prstGeom>
          <a:noFill/>
          <a:ln w="50800">
            <a:solidFill>
              <a:srgbClr val="BF2F37"/>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solidFill>
                <a:srgbClr val="000000"/>
              </a:solidFill>
              <a:latin typeface="Times" charset="0"/>
            </a:endParaRPr>
          </a:p>
        </p:txBody>
      </p:sp>
      <p:sp>
        <p:nvSpPr>
          <p:cNvPr id="506887" name="Oval 26"/>
          <p:cNvSpPr>
            <a:spLocks noChangeArrowheads="1"/>
          </p:cNvSpPr>
          <p:nvPr/>
        </p:nvSpPr>
        <p:spPr bwMode="auto">
          <a:xfrm>
            <a:off x="5148263" y="1874838"/>
            <a:ext cx="1828800" cy="1524000"/>
          </a:xfrm>
          <a:prstGeom prst="ellipse">
            <a:avLst/>
          </a:prstGeom>
          <a:noFill/>
          <a:ln w="50800">
            <a:solidFill>
              <a:srgbClr val="BF2F37"/>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solidFill>
                <a:srgbClr val="000000"/>
              </a:solidFill>
              <a:latin typeface="Times" charset="0"/>
            </a:endParaRPr>
          </a:p>
        </p:txBody>
      </p:sp>
      <p:sp>
        <p:nvSpPr>
          <p:cNvPr id="38919" name="Text Box 27"/>
          <p:cNvSpPr txBox="1">
            <a:spLocks noChangeArrowheads="1"/>
          </p:cNvSpPr>
          <p:nvPr/>
        </p:nvSpPr>
        <p:spPr bwMode="auto">
          <a:xfrm>
            <a:off x="1752600" y="4267200"/>
            <a:ext cx="2743200"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600" b="1" dirty="0" smtClean="0">
                <a:solidFill>
                  <a:srgbClr val="000000"/>
                </a:solidFill>
                <a:latin typeface="Verdana" charset="0"/>
                <a:ea typeface="ＭＳ Ｐゴシック" charset="0"/>
                <a:cs typeface="ＭＳ Ｐゴシック" charset="0"/>
              </a:rPr>
              <a:t>Relations Positive</a:t>
            </a:r>
            <a:endParaRPr lang="en-US" sz="1600" b="1" dirty="0">
              <a:solidFill>
                <a:srgbClr val="000000"/>
              </a:solidFill>
              <a:latin typeface="Verdana" charset="0"/>
              <a:ea typeface="ＭＳ Ｐゴシック" charset="0"/>
              <a:cs typeface="ＭＳ Ｐゴシック" charset="0"/>
            </a:endParaRPr>
          </a:p>
        </p:txBody>
      </p:sp>
      <p:sp>
        <p:nvSpPr>
          <p:cNvPr id="38920" name="Rectangle 28"/>
          <p:cNvSpPr>
            <a:spLocks noChangeArrowheads="1"/>
          </p:cNvSpPr>
          <p:nvPr/>
        </p:nvSpPr>
        <p:spPr bwMode="auto">
          <a:xfrm>
            <a:off x="457200" y="357005"/>
            <a:ext cx="8686800" cy="1098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nSpc>
                <a:spcPct val="120000"/>
              </a:lnSpc>
            </a:pPr>
            <a:r>
              <a:rPr lang="fr-FR" sz="3600" b="1" u="sng" dirty="0" smtClean="0">
                <a:solidFill>
                  <a:srgbClr val="000000"/>
                </a:solidFill>
              </a:rPr>
              <a:t>Dépravations profonde affecte la puissance du cerveau</a:t>
            </a:r>
            <a:endParaRPr lang="en-US" sz="3600" b="1" u="sng"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06886"/>
                                        </p:tgtEl>
                                        <p:attrNameLst>
                                          <p:attrName>style.visibility</p:attrName>
                                        </p:attrNameLst>
                                      </p:cBhvr>
                                      <p:to>
                                        <p:strVal val="visible"/>
                                      </p:to>
                                    </p:set>
                                    <p:animEffect transition="in" filter="wipe(down)">
                                      <p:cBhvr>
                                        <p:cTn id="7" dur="500"/>
                                        <p:tgtEl>
                                          <p:spTgt spid="50688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06887"/>
                                        </p:tgtEl>
                                        <p:attrNameLst>
                                          <p:attrName>style.visibility</p:attrName>
                                        </p:attrNameLst>
                                      </p:cBhvr>
                                      <p:to>
                                        <p:strVal val="visible"/>
                                      </p:to>
                                    </p:set>
                                    <p:animEffect transition="in" filter="wipe(down)">
                                      <p:cBhvr>
                                        <p:cTn id="12" dur="500"/>
                                        <p:tgtEl>
                                          <p:spTgt spid="5068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6886" grpId="0" animBg="1"/>
      <p:bldP spid="506887"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1" name="Title 1"/>
          <p:cNvSpPr>
            <a:spLocks noGrp="1"/>
          </p:cNvSpPr>
          <p:nvPr>
            <p:ph type="title"/>
          </p:nvPr>
        </p:nvSpPr>
        <p:spPr>
          <a:xfrm>
            <a:off x="457200" y="381000"/>
            <a:ext cx="8305800" cy="762000"/>
          </a:xfrm>
        </p:spPr>
        <p:txBody>
          <a:bodyPr/>
          <a:lstStyle/>
          <a:p>
            <a:r>
              <a:rPr lang="en-US" b="1" u="sng" dirty="0" err="1">
                <a:latin typeface="Arial" charset="0"/>
                <a:ea typeface="MS PGothic" charset="0"/>
              </a:rPr>
              <a:t>Quelles</a:t>
            </a:r>
            <a:r>
              <a:rPr lang="en-US" b="1" u="sng" dirty="0">
                <a:latin typeface="Arial" charset="0"/>
                <a:ea typeface="MS PGothic" charset="0"/>
              </a:rPr>
              <a:t> </a:t>
            </a:r>
            <a:r>
              <a:rPr lang="en-US" b="1" u="sng" dirty="0" err="1">
                <a:latin typeface="Arial" charset="0"/>
                <a:ea typeface="MS PGothic" charset="0"/>
              </a:rPr>
              <a:t>sont</a:t>
            </a:r>
            <a:r>
              <a:rPr lang="en-US" b="1" u="sng" dirty="0">
                <a:latin typeface="Arial" charset="0"/>
                <a:ea typeface="MS PGothic" charset="0"/>
              </a:rPr>
              <a:t> les </a:t>
            </a:r>
            <a:r>
              <a:rPr lang="en-US" b="1" u="sng" dirty="0" err="1" smtClean="0">
                <a:latin typeface="Arial" charset="0"/>
                <a:ea typeface="MS PGothic" charset="0"/>
              </a:rPr>
              <a:t>différences</a:t>
            </a:r>
            <a:r>
              <a:rPr lang="en-US" b="1" u="sng" dirty="0" smtClean="0">
                <a:latin typeface="Arial" charset="0"/>
                <a:ea typeface="MS PGothic" charset="0"/>
              </a:rPr>
              <a:t>?</a:t>
            </a:r>
            <a:endParaRPr lang="en-US" b="1" u="sng" dirty="0">
              <a:latin typeface="Arial" charset="0"/>
              <a:ea typeface="MS PGothic"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43000"/>
            <a:ext cx="9144000" cy="533400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IRC_PP_pages_white">
  <a:themeElements>
    <a:clrScheme name="IRC PPT Theme">
      <a:dk1>
        <a:sysClr val="windowText" lastClr="000000"/>
      </a:dk1>
      <a:lt1>
        <a:sysClr val="window" lastClr="FFFFFF"/>
      </a:lt1>
      <a:dk2>
        <a:srgbClr val="A5A5A5"/>
      </a:dk2>
      <a:lt2>
        <a:srgbClr val="FDC82F"/>
      </a:lt2>
      <a:accent1>
        <a:srgbClr val="000000"/>
      </a:accent1>
      <a:accent2>
        <a:srgbClr val="FFFFFF"/>
      </a:accent2>
      <a:accent3>
        <a:srgbClr val="9A9A9A"/>
      </a:accent3>
      <a:accent4>
        <a:srgbClr val="FDC82F"/>
      </a:accent4>
      <a:accent5>
        <a:srgbClr val="BF6828"/>
      </a:accent5>
      <a:accent6>
        <a:srgbClr val="FEDC44"/>
      </a:accent6>
      <a:hlink>
        <a:srgbClr val="BF6828"/>
      </a:hlink>
      <a:folHlink>
        <a:srgbClr val="9A9A9A"/>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lnDef>
  </a:objectDefaults>
  <a:extraClrSchemeLst>
    <a:extraClrScheme>
      <a:clrScheme name="IRC_PP_pages_whi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RC_PP_pages_whi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RC_PP_pages_whi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RC_PP_pages_whi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RC_PP_pages_whi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RC_PP_pages_whi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RC_PP_pages_whit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RC_PP_pages_whi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RC_PP_pages_whi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RC_PP_pages_whi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RC_PP_pages_whi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RC_PP_pages_whi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RC_PP_cover_1">
  <a:themeElements>
    <a:clrScheme name="">
      <a:dk1>
        <a:srgbClr val="000000"/>
      </a:dk1>
      <a:lt1>
        <a:srgbClr val="FFFFFF"/>
      </a:lt1>
      <a:dk2>
        <a:srgbClr val="000000"/>
      </a:dk2>
      <a:lt2>
        <a:srgbClr val="808080"/>
      </a:lt2>
      <a:accent1>
        <a:srgbClr val="FDC82F"/>
      </a:accent1>
      <a:accent2>
        <a:srgbClr val="FDC82F"/>
      </a:accent2>
      <a:accent3>
        <a:srgbClr val="FFFFFF"/>
      </a:accent3>
      <a:accent4>
        <a:srgbClr val="000000"/>
      </a:accent4>
      <a:accent5>
        <a:srgbClr val="FEE0AD"/>
      </a:accent5>
      <a:accent6>
        <a:srgbClr val="E5B52A"/>
      </a:accent6>
      <a:hlink>
        <a:srgbClr val="BF6800"/>
      </a:hlink>
      <a:folHlink>
        <a:srgbClr val="5565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lnDef>
  </a:objectDefaults>
  <a:extraClrSchemeLst>
    <a:extraClrScheme>
      <a:clrScheme name="IRC_PP_cover_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RC_PP_cover_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RC_PP_cover_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RC_PP_cover_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RC_PP_cover_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RC_PP_cover_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RC_PP_cover_1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RC_PP_cover_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RC_PP_cover_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RC_PP_cover_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RC_PP_cover_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RC_PP_cover_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RescueNet Document" ma:contentTypeID="0x010100D60DBA53A71448E28E10A8C682B5121B00A049B94D1FF5074084994C06BC6F9E0D" ma:contentTypeVersion="16" ma:contentTypeDescription="RescueNet Document Content Type" ma:contentTypeScope="" ma:versionID="9d47bf4c5a5056618787ac15d58122cc">
  <xsd:schema xmlns:xsd="http://www.w3.org/2001/XMLSchema" xmlns:p="http://schemas.microsoft.com/office/2006/metadata/properties" xmlns:ns1="http://schemas.microsoft.com/sharepoint/v3" xmlns:ns2="de7ee7ca-26ca-49cc-9537-4188a29a6e27" targetNamespace="http://schemas.microsoft.com/office/2006/metadata/properties" ma:root="true" ma:fieldsID="daf5dd165056f2c70364a400ff54f67f" ns1:_="" ns2:_="">
    <xsd:import namespace="http://schemas.microsoft.com/sharepoint/v3"/>
    <xsd:import namespace="de7ee7ca-26ca-49cc-9537-4188a29a6e27"/>
    <xsd:element name="properties">
      <xsd:complexType>
        <xsd:sequence>
          <xsd:element name="documentManagement">
            <xsd:complexType>
              <xsd:all>
                <xsd:element ref="ns1:DepartmentLookup" minOccurs="0"/>
                <xsd:element ref="ns1:LanguageLookup" minOccurs="0"/>
                <xsd:element ref="ns1:DocumentTypeLookup" minOccurs="0"/>
                <xsd:element ref="ns1:DocumentDescription" minOccurs="0"/>
                <xsd:element ref="ns1:GeographicCoverageLookup" minOccurs="0"/>
                <xsd:element ref="ns1:Organization" minOccurs="0"/>
                <xsd:element ref="ns2:Date_x0020_Published" minOccurs="0"/>
                <xsd:element ref="ns1:CopyrightInfo" minOccurs="0"/>
                <xsd:element ref="ns1:TopicPageLookup" minOccurs="0"/>
                <xsd:element ref="ns1:WorkspaceLookup" minOccurs="0"/>
                <xsd:element ref="ns1:RescueNetCategory" minOccurs="0"/>
                <xsd:element ref="ns2:Subgroup"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DepartmentLookup" ma:index="2" nillable="true" ma:displayName="Department" ma:list="aa11bf64-ae05-422e-b0f3-81466ecfe759" ma:internalName="DepartmentLookup" ma:readOnly="false" ma:showField="Title" ma:web="de7ee7ca-26ca-49cc-9537-4188a29a6e27">
      <xsd:simpleType>
        <xsd:restriction base="dms:Lookup"/>
      </xsd:simpleType>
    </xsd:element>
    <xsd:element name="LanguageLookup" ma:index="3" nillable="true" ma:displayName="Language" ma:list="a4490e2a-3438-41fb-934a-5ab0460e0543" ma:internalName="LanguageLookup" ma:readOnly="false" ma:showField="Title" ma:web="de7ee7ca-26ca-49cc-9537-4188a29a6e27">
      <xsd:simpleType>
        <xsd:restriction base="dms:Lookup"/>
      </xsd:simpleType>
    </xsd:element>
    <xsd:element name="DocumentTypeLookup" ma:index="4" nillable="true" ma:displayName="Document Type" ma:list="64e50660-2f46-4434-b5fe-4bffddd843e9" ma:internalName="DocumentTypeLookup" ma:showField="Title" ma:web="de7ee7ca-26ca-49cc-9537-4188a29a6e27">
      <xsd:simpleType>
        <xsd:restriction base="dms:Lookup"/>
      </xsd:simpleType>
    </xsd:element>
    <xsd:element name="DocumentDescription" ma:index="5" nillable="true" ma:displayName="Description" ma:default="" ma:internalName="DocumentDescription">
      <xsd:simpleType>
        <xsd:restriction base="dms:Note"/>
      </xsd:simpleType>
    </xsd:element>
    <xsd:element name="GeographicCoverageLookup" ma:index="6" nillable="true" ma:displayName="IRC Location" ma:list="6916aa85-de77-42a9-b916-db40791231f8" ma:internalName="GeographicCoverageLookup" ma:showField="Title" ma:web="de7ee7ca-26ca-49cc-9537-4188a29a6e27">
      <xsd:simpleType>
        <xsd:restriction base="dms:Lookup"/>
      </xsd:simpleType>
    </xsd:element>
    <xsd:element name="Organization" ma:index="7" nillable="true" ma:displayName="Organization" ma:default="" ma:internalName="Organization">
      <xsd:simpleType>
        <xsd:restriction base="dms:Text">
          <xsd:maxLength value="255"/>
        </xsd:restriction>
      </xsd:simpleType>
    </xsd:element>
    <xsd:element name="CopyrightInfo" ma:index="9" nillable="true" ma:displayName="Copyright Info" ma:internalName="CopyrightInfo">
      <xsd:simpleType>
        <xsd:restriction base="dms:Note"/>
      </xsd:simpleType>
    </xsd:element>
    <xsd:element name="TopicPageLookup" ma:index="10" nillable="true" ma:displayName="Topic Page" ma:description="This will make the document appear on the topic page if the topic page is configured." ma:list="4b01fa75-6d00-48b6-a4b2-40889219b784" ma:internalName="TopicPageLookup" ma:showField="Title" ma:web="de7ee7ca-26ca-49cc-9537-4188a29a6e27">
      <xsd:complexType>
        <xsd:complexContent>
          <xsd:extension base="dms:MultiChoiceLookup">
            <xsd:sequence>
              <xsd:element name="Value" type="dms:Lookup" maxOccurs="unbounded" minOccurs="0" nillable="true"/>
            </xsd:sequence>
          </xsd:extension>
        </xsd:complexContent>
      </xsd:complexType>
    </xsd:element>
    <xsd:element name="WorkspaceLookup" ma:index="11" nillable="true" ma:displayName="Workspace" ma:description="This will make the document appear on the workspace if the workspace is configured." ma:list="72b704c0-36a7-4358-aede-7d14f7f1ee85" ma:internalName="WorkspaceLookup" ma:showField="Title" ma:web="de7ee7ca-26ca-49cc-9537-4188a29a6e27">
      <xsd:complexType>
        <xsd:complexContent>
          <xsd:extension base="dms:MultiChoiceLookup">
            <xsd:sequence>
              <xsd:element name="Value" type="dms:Lookup" maxOccurs="unbounded" minOccurs="0" nillable="true"/>
            </xsd:sequence>
          </xsd:extension>
        </xsd:complexContent>
      </xsd:complexType>
    </xsd:element>
    <xsd:element name="RescueNetCategory" ma:index="12" nillable="true" ma:displayName="Group" ma:default="" ma:internalName="RescueNetCategory">
      <xsd:simpleType>
        <xsd:restriction base="dms:Text">
          <xsd:maxLength value="255"/>
        </xsd:restriction>
      </xsd:simpleType>
    </xsd:element>
  </xsd:schema>
  <xsd:schema xmlns:xsd="http://www.w3.org/2001/XMLSchema" xmlns:dms="http://schemas.microsoft.com/office/2006/documentManagement/types" targetNamespace="de7ee7ca-26ca-49cc-9537-4188a29a6e27" elementFormDefault="qualified">
    <xsd:import namespace="http://schemas.microsoft.com/office/2006/documentManagement/types"/>
    <xsd:element name="Date_x0020_Published" ma:index="8" nillable="true" ma:displayName="Date Published" ma:default="" ma:format="DateOnly" ma:internalName="Date_x0020_Published" ma:readOnly="false">
      <xsd:simpleType>
        <xsd:restriction base="dms:DateTime"/>
      </xsd:simpleType>
    </xsd:element>
    <xsd:element name="Subgroup" ma:index="13" nillable="true" ma:displayName="Subgroup" ma:internalName="Subgroup">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7" ma:displayName="Content Type" ma:readOnly="true"/>
        <xsd:element ref="dc:title" minOccurs="0" maxOccurs="1" ma:index="0" ma:displayName="Title"/>
        <xsd:element ref="dc:subject" minOccurs="0" maxOccurs="1"/>
        <xsd:element ref="dc:description" minOccurs="0" maxOccurs="1"/>
        <xsd:element name="keywords" minOccurs="0" maxOccurs="1" type="xsd:string" ma:index="1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LongProperties xmlns="http://schemas.microsoft.com/office/2006/metadata/longProperties"/>
</file>

<file path=customXml/itemProps1.xml><?xml version="1.0" encoding="utf-8"?>
<ds:datastoreItem xmlns:ds="http://schemas.openxmlformats.org/officeDocument/2006/customXml" ds:itemID="{5C460845-9F6E-4218-880F-9E226446E5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de7ee7ca-26ca-49cc-9537-4188a29a6e27"/>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814DD3B1-3BEC-4640-B898-0223E717E8A1}">
  <ds:schemaRefs>
    <ds:schemaRef ds:uri="http://schemas.microsoft.com/sharepoint/v3/contenttype/forms"/>
  </ds:schemaRefs>
</ds:datastoreItem>
</file>

<file path=customXml/itemProps3.xml><?xml version="1.0" encoding="utf-8"?>
<ds:datastoreItem xmlns:ds="http://schemas.openxmlformats.org/officeDocument/2006/customXml" ds:itemID="{396CD9BB-6113-4958-81B4-CF48E4562892}">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emplate>Macintosh HD:Applications:Microsoft Office 2004:Templates:My Templates:IRC_PP_pages_white.pot</Template>
  <TotalTime>29231</TotalTime>
  <Words>2543</Words>
  <Application>Microsoft Office PowerPoint</Application>
  <PresentationFormat>On-screen Show (4:3)</PresentationFormat>
  <Paragraphs>261</Paragraphs>
  <Slides>30</Slides>
  <Notes>29</Notes>
  <HiddenSlides>1</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30</vt:i4>
      </vt:variant>
    </vt:vector>
  </HeadingPairs>
  <TitlesOfParts>
    <vt:vector size="41" baseType="lpstr">
      <vt:lpstr>ＭＳ Ｐゴシック</vt:lpstr>
      <vt:lpstr>ＭＳ Ｐゴシック</vt:lpstr>
      <vt:lpstr>Akzidenz Grotesk BE Super</vt:lpstr>
      <vt:lpstr>AkzidenzGroteskBE-Light</vt:lpstr>
      <vt:lpstr>Arial</vt:lpstr>
      <vt:lpstr>Segoe UI</vt:lpstr>
      <vt:lpstr>Times</vt:lpstr>
      <vt:lpstr>Verdana</vt:lpstr>
      <vt:lpstr>ヒラギノ角ゴ Pro W3</vt:lpstr>
      <vt:lpstr>IRC_PP_pages_white</vt:lpstr>
      <vt:lpstr>IRC_PP_cover_1</vt:lpstr>
      <vt:lpstr> Intervention de compétences parentales - DES ESPACES DE BIEN-ÊTRE ET D'APPRENTISSAGE  Jour 2   </vt:lpstr>
      <vt:lpstr>PowerPoint Presentation</vt:lpstr>
      <vt:lpstr>PowerPoint Presentation</vt:lpstr>
      <vt:lpstr>Comprendre le développement du cerveau </vt:lpstr>
      <vt:lpstr>Le cerveau</vt:lpstr>
      <vt:lpstr>Comment le cerveau développé? </vt:lpstr>
      <vt:lpstr>Video: Le cerveau est soumis au stress</vt:lpstr>
      <vt:lpstr>PowerPoint Presentation</vt:lpstr>
      <vt:lpstr>Quelles sont les différences?</vt:lpstr>
      <vt:lpstr>Le cerveaux - maturité </vt:lpstr>
      <vt:lpstr>Comment le cortex frontal se développe encore jusque 20 ou 25 ans.</vt:lpstr>
      <vt:lpstr>PowerPoint Presentation</vt:lpstr>
      <vt:lpstr>Moyens d'aider les enfants et adolescents à apprendre à mener une vie sûre, équilibrée et heureuse.</vt:lpstr>
      <vt:lpstr>PowerPoint Presentation</vt:lpstr>
      <vt:lpstr>Pensée et discutée (groupe de deux)</vt:lpstr>
      <vt:lpstr>Pensée et discutée</vt:lpstr>
      <vt:lpstr>Jeu de rôle</vt:lpstr>
      <vt:lpstr>L'enfance et l'adolescence</vt:lpstr>
      <vt:lpstr>Jeu de concentration</vt:lpstr>
      <vt:lpstr>La règle d'or de la psychologie : les enfants ont besoin et envie de l'attention des adultes</vt:lpstr>
      <vt:lpstr>Pensée et discutée: Attention Positive </vt:lpstr>
      <vt:lpstr>PowerPoint Presentation</vt:lpstr>
      <vt:lpstr>PowerPoint Presentation</vt:lpstr>
      <vt:lpstr>COMMENT jouer avec des enfants peut-il encourager leur développement et des comportements positifs ? </vt:lpstr>
      <vt:lpstr>Quand ils jouent avec leurs enfants..</vt:lpstr>
      <vt:lpstr>Jeu de rôle pour l'activité pratique : Jouer avec les enfants</vt:lpstr>
      <vt:lpstr>Méthodes efficaces pour féliciter les enfants et les adolescents</vt:lpstr>
      <vt:lpstr>Formation pratique!</vt:lpstr>
      <vt:lpstr>Débriefing </vt:lpstr>
      <vt:lpstr>Récapitulatif du jour</vt:lpstr>
    </vt:vector>
  </TitlesOfParts>
  <Company>The A. J. Heschel School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Admin</dc:creator>
  <cp:lastModifiedBy>Yvonne Agengo</cp:lastModifiedBy>
  <cp:revision>699</cp:revision>
  <cp:lastPrinted>2009-12-29T15:08:35Z</cp:lastPrinted>
  <dcterms:created xsi:type="dcterms:W3CDTF">2009-12-29T15:03:30Z</dcterms:created>
  <dcterms:modified xsi:type="dcterms:W3CDTF">2018-01-17T16:55:05Z</dcterms:modified>
  <cp:category>Templates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1500.00000000000</vt:lpwstr>
  </property>
  <property fmtid="{D5CDD505-2E9C-101B-9397-08002B2CF9AE}" pid="3" name="Topic Page">
    <vt:lpwstr>Publication Templates</vt:lpwstr>
  </property>
  <property fmtid="{D5CDD505-2E9C-101B-9397-08002B2CF9AE}" pid="4" name="RescueNet Topic Page">
    <vt:lpwstr>91</vt:lpwstr>
  </property>
  <property fmtid="{D5CDD505-2E9C-101B-9397-08002B2CF9AE}" pid="5" name="DocumentTypeLookup">
    <vt:lpwstr>6</vt:lpwstr>
  </property>
  <property fmtid="{D5CDD505-2E9C-101B-9397-08002B2CF9AE}" pid="6" name="GeographicCoverageLookup">
    <vt:lpwstr>254</vt:lpwstr>
  </property>
  <property fmtid="{D5CDD505-2E9C-101B-9397-08002B2CF9AE}" pid="7" name="TopicPageLookup">
    <vt:lpwstr>436;#Administration.Information Technology.Helpdesk.Software Help.Microsoft PowerPoint;#501;#Administration.External Relations.Branding &amp; Templates</vt:lpwstr>
  </property>
  <property fmtid="{D5CDD505-2E9C-101B-9397-08002B2CF9AE}" pid="8" name="WorkspaceLookup">
    <vt:lpwstr/>
  </property>
  <property fmtid="{D5CDD505-2E9C-101B-9397-08002B2CF9AE}" pid="9" name="RescueNetCategory">
    <vt:lpwstr>Templates</vt:lpwstr>
  </property>
  <property fmtid="{D5CDD505-2E9C-101B-9397-08002B2CF9AE}" pid="10" name="LanguageLookup">
    <vt:lpwstr>9</vt:lpwstr>
  </property>
  <property fmtid="{D5CDD505-2E9C-101B-9397-08002B2CF9AE}" pid="11" name="DocumentDescription">
    <vt:lpwstr>PowerPoint template, including IRC graphics and suggestions for page formats.</vt:lpwstr>
  </property>
  <property fmtid="{D5CDD505-2E9C-101B-9397-08002B2CF9AE}" pid="12" name="CopyrightInfo">
    <vt:lpwstr/>
  </property>
  <property fmtid="{D5CDD505-2E9C-101B-9397-08002B2CF9AE}" pid="13" name="DepartmentLookup">
    <vt:lpwstr>18</vt:lpwstr>
  </property>
  <property fmtid="{D5CDD505-2E9C-101B-9397-08002B2CF9AE}" pid="14" name="ContentType">
    <vt:lpwstr>RescueNet Document</vt:lpwstr>
  </property>
  <property fmtid="{D5CDD505-2E9C-101B-9397-08002B2CF9AE}" pid="15" name="Subgroup">
    <vt:lpwstr/>
  </property>
  <property fmtid="{D5CDD505-2E9C-101B-9397-08002B2CF9AE}" pid="16" name="Organization">
    <vt:lpwstr/>
  </property>
  <property fmtid="{D5CDD505-2E9C-101B-9397-08002B2CF9AE}" pid="17" name="Date Published">
    <vt:lpwstr>1999-11-29T20:00:00Z</vt:lpwstr>
  </property>
</Properties>
</file>