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27"/>
  </p:notesMasterIdLst>
  <p:sldIdLst>
    <p:sldId id="686" r:id="rId6"/>
    <p:sldId id="674" r:id="rId7"/>
    <p:sldId id="661" r:id="rId8"/>
    <p:sldId id="675" r:id="rId9"/>
    <p:sldId id="450" r:id="rId10"/>
    <p:sldId id="662" r:id="rId11"/>
    <p:sldId id="663" r:id="rId12"/>
    <p:sldId id="677" r:id="rId13"/>
    <p:sldId id="665" r:id="rId14"/>
    <p:sldId id="666" r:id="rId15"/>
    <p:sldId id="667" r:id="rId16"/>
    <p:sldId id="678" r:id="rId17"/>
    <p:sldId id="679" r:id="rId18"/>
    <p:sldId id="680" r:id="rId19"/>
    <p:sldId id="668" r:id="rId20"/>
    <p:sldId id="670" r:id="rId21"/>
    <p:sldId id="671" r:id="rId22"/>
    <p:sldId id="682" r:id="rId23"/>
    <p:sldId id="687" r:id="rId24"/>
    <p:sldId id="688" r:id="rId25"/>
    <p:sldId id="689" r:id="rId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87175" autoAdjust="0"/>
  </p:normalViewPr>
  <p:slideViewPr>
    <p:cSldViewPr>
      <p:cViewPr varScale="1">
        <p:scale>
          <a:sx n="80" d="100"/>
          <a:sy n="80" d="100"/>
        </p:scale>
        <p:origin x="1704" y="96"/>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404018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2108601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3735616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Goes with section 3.2 </a:t>
            </a:r>
            <a:endParaRPr lang="en-US" dirty="0" smtClean="0"/>
          </a:p>
          <a:p>
            <a:endParaRPr lang="en-US" dirty="0" smtClean="0"/>
          </a:p>
          <a:p>
            <a:r>
              <a:rPr lang="en-US" dirty="0" smtClean="0"/>
              <a:t>Image from copyright</a:t>
            </a:r>
            <a:r>
              <a:rPr lang="en-US" baseline="0" dirty="0" smtClean="0"/>
              <a:t> free images: https://</a:t>
            </a:r>
            <a:r>
              <a:rPr lang="en-US" baseline="0" dirty="0" err="1" smtClean="0"/>
              <a:t>www.wpclipart.com</a:t>
            </a:r>
            <a:r>
              <a:rPr lang="en-US" baseline="0" dirty="0" smtClean="0"/>
              <a:t>/people/</a:t>
            </a:r>
            <a:r>
              <a:rPr lang="en-US" baseline="0" dirty="0" err="1" smtClean="0"/>
              <a:t>bodypart</a:t>
            </a:r>
            <a:r>
              <a:rPr lang="en-US" baseline="0" dirty="0" smtClean="0"/>
              <a:t>/</a:t>
            </a:r>
            <a:r>
              <a:rPr lang="en-US" baseline="0" dirty="0" err="1" smtClean="0"/>
              <a:t>ear.jpg</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586595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at the end of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3868393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3758980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95950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2133730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045886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follow along in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2970221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1148402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3.1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a:t>
            </a:fld>
            <a:endParaRPr lang="en-US"/>
          </a:p>
        </p:txBody>
      </p:sp>
    </p:spTree>
    <p:extLst>
      <p:ext uri="{BB962C8B-B14F-4D97-AF65-F5344CB8AC3E}">
        <p14:creationId xmlns:p14="http://schemas.microsoft.com/office/powerpoint/2010/main" val="172201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3125750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774047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3.1</a:t>
            </a:r>
            <a:r>
              <a:rPr lang="en-US" baseline="0" dirty="0" smtClean="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3</a:t>
            </a:fld>
            <a:endParaRPr lang="en-US" sz="1200"/>
          </a:p>
        </p:txBody>
      </p:sp>
    </p:spTree>
    <p:extLst>
      <p:ext uri="{BB962C8B-B14F-4D97-AF65-F5344CB8AC3E}">
        <p14:creationId xmlns:p14="http://schemas.microsoft.com/office/powerpoint/2010/main" val="1114687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3.1 </a:t>
            </a:r>
          </a:p>
          <a:p>
            <a:endParaRPr lang="en-US" dirty="0" smtClean="0"/>
          </a:p>
          <a:p>
            <a:r>
              <a:rPr lang="en-US" dirty="0" smtClean="0"/>
              <a:t>Pictures</a:t>
            </a:r>
            <a:r>
              <a:rPr lang="en-US" baseline="0" dirty="0" smtClean="0"/>
              <a:t> from Microsoft clipart.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698216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defTabSz="457200" eaLnBrk="1" fontAlgn="auto" hangingPunct="1">
              <a:spcBef>
                <a:spcPts val="0"/>
              </a:spcBef>
              <a:spcAft>
                <a:spcPts val="0"/>
              </a:spcAft>
              <a:defRPr/>
            </a:pPr>
            <a:r>
              <a:rPr lang="en-US" u="sng" dirty="0" smtClean="0">
                <a:latin typeface="+mn-lt"/>
                <a:ea typeface="+mn-ea"/>
                <a:cs typeface="+mn-cs"/>
              </a:rPr>
              <a:t>This goes with section 3.2 </a:t>
            </a:r>
          </a:p>
          <a:p>
            <a:pPr defTabSz="457200" eaLnBrk="1" fontAlgn="auto" hangingPunct="1">
              <a:spcBef>
                <a:spcPts val="0"/>
              </a:spcBef>
              <a:spcAft>
                <a:spcPts val="0"/>
              </a:spcAft>
              <a:defRPr/>
            </a:pPr>
            <a:endParaRPr lang="en-US" u="sng" dirty="0" smtClean="0">
              <a:latin typeface="+mn-lt"/>
              <a:ea typeface="+mn-ea"/>
              <a:cs typeface="+mn-cs"/>
            </a:endParaRPr>
          </a:p>
          <a:p>
            <a:pPr defTabSz="457200" eaLnBrk="1" fontAlgn="auto" hangingPunct="1">
              <a:spcBef>
                <a:spcPts val="0"/>
              </a:spcBef>
              <a:spcAft>
                <a:spcPts val="0"/>
              </a:spcAft>
              <a:defRPr/>
            </a:pPr>
            <a:r>
              <a:rPr lang="en-US" u="sng" dirty="0" smtClean="0">
                <a:latin typeface="+mn-lt"/>
                <a:ea typeface="+mn-ea"/>
                <a:cs typeface="+mn-cs"/>
              </a:rPr>
              <a:t>Analyze the activity</a:t>
            </a:r>
            <a:r>
              <a:rPr lang="en-US" dirty="0" smtClean="0">
                <a:latin typeface="+mn-lt"/>
                <a:ea typeface="+mn-ea"/>
                <a:cs typeface="+mn-cs"/>
              </a:rPr>
              <a:t> through dialogue and participation with parents. Children have strong feelings that will mark the rest of their lives. As children we build memories through experiences and feelings that, many times, adults do not realize because they are not empathetic. We wanted our parents to understand our feelings when we were children. Our children are in the same situation that we lived many years ago. Our children need us to be empathetic, to understand and feel their feelings, so we, as parents, can respond to those feelings and needs as human beings, growing, discovering, feeling sadness and happiness, pain and pleasure, hunger and tiredness, need of friendship, love, attention and nurturing, peace and joy.</a:t>
            </a:r>
          </a:p>
          <a:p>
            <a:pPr>
              <a:defRPr/>
            </a:pPr>
            <a:endParaRPr lang="en-US" dirty="0"/>
          </a:p>
        </p:txBody>
      </p:sp>
      <p:sp>
        <p:nvSpPr>
          <p:cNvPr id="1105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7D9974-7988-F947-8C90-8E9864263D14}" type="slidenum">
              <a:rPr lang="en-US" sz="1200"/>
              <a:pPr/>
              <a:t>5</a:t>
            </a:fld>
            <a:endParaRPr lang="en-US" sz="1200"/>
          </a:p>
        </p:txBody>
      </p:sp>
    </p:spTree>
    <p:extLst>
      <p:ext uri="{BB962C8B-B14F-4D97-AF65-F5344CB8AC3E}">
        <p14:creationId xmlns:p14="http://schemas.microsoft.com/office/powerpoint/2010/main" val="2055800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44FF6E6-C2CE-564C-905D-DDDF13BA5E40}" type="slidenum">
              <a:rPr lang="en-US" sz="1200"/>
              <a:pPr/>
              <a:t>6</a:t>
            </a:fld>
            <a:endParaRPr lang="en-US" sz="1200"/>
          </a:p>
        </p:txBody>
      </p:sp>
    </p:spTree>
    <p:extLst>
      <p:ext uri="{BB962C8B-B14F-4D97-AF65-F5344CB8AC3E}">
        <p14:creationId xmlns:p14="http://schemas.microsoft.com/office/powerpoint/2010/main" val="604678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latin typeface="Arial" charset="0"/>
                <a:ea typeface="MS PGothic" charset="0"/>
              </a:rPr>
              <a:t>Goes with section 3.2</a:t>
            </a:r>
            <a:r>
              <a:rPr lang="en-US" baseline="0" dirty="0" smtClean="0">
                <a:latin typeface="Arial" charset="0"/>
                <a:ea typeface="MS PGothic" charset="0"/>
              </a:rPr>
              <a:t> </a:t>
            </a:r>
          </a:p>
          <a:p>
            <a:pPr>
              <a:defRPr/>
            </a:pPr>
            <a:endParaRPr lang="en-US" baseline="0" dirty="0" smtClean="0">
              <a:latin typeface="Arial" charset="0"/>
              <a:ea typeface="MS PGothic" charset="0"/>
            </a:endParaRPr>
          </a:p>
          <a:p>
            <a:pPr>
              <a:defRPr/>
            </a:pPr>
            <a:endParaRPr lang="en-US" dirty="0"/>
          </a:p>
        </p:txBody>
      </p:sp>
      <p:sp>
        <p:nvSpPr>
          <p:cNvPr id="1146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110402-E28A-A74B-B9DF-EF4B3D8311A7}" type="slidenum">
              <a:rPr lang="en-US" sz="1200"/>
              <a:pPr/>
              <a:t>7</a:t>
            </a:fld>
            <a:endParaRPr lang="en-US" sz="1200"/>
          </a:p>
        </p:txBody>
      </p:sp>
    </p:spTree>
    <p:extLst>
      <p:ext uri="{BB962C8B-B14F-4D97-AF65-F5344CB8AC3E}">
        <p14:creationId xmlns:p14="http://schemas.microsoft.com/office/powerpoint/2010/main" val="945520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latin typeface="Arial" charset="0"/>
                <a:ea typeface="MS PGothic" charset="0"/>
              </a:rPr>
              <a:t>Goes with section 3.2</a:t>
            </a:r>
            <a:r>
              <a:rPr lang="en-US" baseline="0" dirty="0" smtClean="0">
                <a:latin typeface="Arial" charset="0"/>
                <a:ea typeface="MS PGothic" charset="0"/>
              </a:rPr>
              <a:t> </a:t>
            </a:r>
          </a:p>
          <a:p>
            <a:pPr>
              <a:defRPr/>
            </a:pPr>
            <a:endParaRPr lang="en-US" baseline="0" dirty="0" smtClean="0">
              <a:latin typeface="Arial" charset="0"/>
              <a:ea typeface="MS PGothic" charset="0"/>
            </a:endParaRPr>
          </a:p>
          <a:p>
            <a:pPr>
              <a:defRPr/>
            </a:pPr>
            <a:r>
              <a:rPr lang="en-US" dirty="0" smtClean="0">
                <a:latin typeface="Arial" charset="0"/>
                <a:ea typeface="MS PGothic" charset="0"/>
              </a:rPr>
              <a:t>Stages of Empathy Development:</a:t>
            </a:r>
          </a:p>
          <a:p>
            <a:pPr>
              <a:defRPr/>
            </a:pPr>
            <a:endParaRPr lang="en-US" dirty="0" smtClean="0">
              <a:latin typeface="Arial" charset="0"/>
              <a:ea typeface="MS PGothic" charset="0"/>
            </a:endParaRPr>
          </a:p>
          <a:p>
            <a:pPr marL="112713" indent="-3175">
              <a:defRPr/>
            </a:pPr>
            <a:r>
              <a:rPr lang="en-US" b="1" dirty="0" smtClean="0">
                <a:solidFill>
                  <a:schemeClr val="accent1">
                    <a:lumMod val="75000"/>
                  </a:schemeClr>
                </a:solidFill>
              </a:rPr>
              <a:t>A</a:t>
            </a:r>
            <a:r>
              <a:rPr lang="en-US" b="1" baseline="0" dirty="0" smtClean="0">
                <a:solidFill>
                  <a:schemeClr val="accent1">
                    <a:lumMod val="75000"/>
                  </a:schemeClr>
                </a:solidFill>
              </a:rPr>
              <a:t> </a:t>
            </a:r>
            <a:r>
              <a:rPr lang="en-US" b="1" dirty="0" smtClean="0">
                <a:solidFill>
                  <a:schemeClr val="accent1">
                    <a:lumMod val="75000"/>
                  </a:schemeClr>
                </a:solidFill>
              </a:rPr>
              <a:t>1-year-old child feels distress when another child falls or cries.</a:t>
            </a:r>
          </a:p>
          <a:p>
            <a:pPr marL="112713" indent="-3175">
              <a:defRPr/>
            </a:pPr>
            <a:endParaRPr lang="en-US" b="1" dirty="0" smtClean="0">
              <a:solidFill>
                <a:schemeClr val="accent1">
                  <a:lumMod val="75000"/>
                </a:schemeClr>
              </a:solidFill>
            </a:endParaRPr>
          </a:p>
          <a:p>
            <a:pPr marL="112713" indent="-3175">
              <a:defRPr/>
            </a:pPr>
            <a:r>
              <a:rPr lang="en-US" b="1" dirty="0" smtClean="0">
                <a:solidFill>
                  <a:schemeClr val="accent1">
                    <a:lumMod val="75000"/>
                  </a:schemeClr>
                </a:solidFill>
              </a:rPr>
              <a:t>A 2-year-old</a:t>
            </a:r>
            <a:r>
              <a:rPr lang="en-US" b="1" baseline="0" dirty="0" smtClean="0">
                <a:solidFill>
                  <a:schemeClr val="accent1">
                    <a:lumMod val="75000"/>
                  </a:schemeClr>
                </a:solidFill>
              </a:rPr>
              <a:t> child </a:t>
            </a:r>
            <a:r>
              <a:rPr lang="en-US" b="1" dirty="0" smtClean="0">
                <a:solidFill>
                  <a:schemeClr val="accent1">
                    <a:lumMod val="75000"/>
                  </a:schemeClr>
                </a:solidFill>
              </a:rPr>
              <a:t>becomes more aware that they are distinct from others and may even try to soothe another child in distress.</a:t>
            </a:r>
          </a:p>
          <a:p>
            <a:pPr marL="112713" indent="-3175">
              <a:defRPr/>
            </a:pPr>
            <a:endParaRPr lang="en-US" b="1" dirty="0" smtClean="0">
              <a:solidFill>
                <a:schemeClr val="accent1">
                  <a:lumMod val="75000"/>
                </a:schemeClr>
              </a:solidFill>
            </a:endParaRPr>
          </a:p>
          <a:p>
            <a:pPr marL="112713" indent="-3175">
              <a:defRPr/>
            </a:pPr>
            <a:r>
              <a:rPr lang="en-US" b="1" dirty="0" smtClean="0">
                <a:solidFill>
                  <a:schemeClr val="accent1">
                    <a:lumMod val="75000"/>
                  </a:schemeClr>
                </a:solidFill>
              </a:rPr>
              <a:t>In</a:t>
            </a:r>
            <a:r>
              <a:rPr lang="en-US" b="1" baseline="0" dirty="0" smtClean="0">
                <a:solidFill>
                  <a:schemeClr val="accent1">
                    <a:lumMod val="75000"/>
                  </a:schemeClr>
                </a:solidFill>
              </a:rPr>
              <a:t> l</a:t>
            </a:r>
            <a:r>
              <a:rPr lang="en-US" b="1" dirty="0" smtClean="0">
                <a:solidFill>
                  <a:schemeClr val="accent1">
                    <a:lumMod val="75000"/>
                  </a:schemeClr>
                </a:solidFill>
              </a:rPr>
              <a:t>ate childhood, children can understand the feelings</a:t>
            </a:r>
            <a:r>
              <a:rPr lang="en-US" b="1" baseline="0" dirty="0" smtClean="0">
                <a:solidFill>
                  <a:schemeClr val="accent1">
                    <a:lumMod val="75000"/>
                  </a:schemeClr>
                </a:solidFill>
              </a:rPr>
              <a:t> of another person when he or she tells a story about a prior experience.</a:t>
            </a:r>
            <a:endParaRPr lang="en-US" b="1" dirty="0" smtClean="0">
              <a:solidFill>
                <a:schemeClr val="accent1">
                  <a:lumMod val="75000"/>
                </a:schemeClr>
              </a:solidFill>
            </a:endParaRPr>
          </a:p>
          <a:p>
            <a:pPr>
              <a:defRPr/>
            </a:pPr>
            <a:endParaRPr lang="en-US" baseline="0" dirty="0" smtClean="0">
              <a:latin typeface="Arial" charset="0"/>
              <a:ea typeface="MS PGothic" charset="0"/>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579860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3.2 </a:t>
            </a:r>
            <a:endParaRPr lang="en-US" dirty="0">
              <a:latin typeface="Arial" charset="0"/>
              <a:ea typeface="ヒラギノ角ゴ Pro W3" charset="0"/>
              <a:cs typeface="ヒラギノ角ゴ Pro W3" charset="0"/>
            </a:endParaRPr>
          </a:p>
        </p:txBody>
      </p:sp>
      <p:sp>
        <p:nvSpPr>
          <p:cNvPr id="11776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132C6E0-4F77-9F4D-8AFC-0EDEF207A3E2}" type="slidenum">
              <a:rPr lang="en-US" sz="1200"/>
              <a:pPr/>
              <a:t>9</a:t>
            </a:fld>
            <a:endParaRPr lang="en-US" sz="1200"/>
          </a:p>
        </p:txBody>
      </p:sp>
    </p:spTree>
    <p:extLst>
      <p:ext uri="{BB962C8B-B14F-4D97-AF65-F5344CB8AC3E}">
        <p14:creationId xmlns:p14="http://schemas.microsoft.com/office/powerpoint/2010/main" val="30485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838200"/>
            <a:ext cx="8305800" cy="3581400"/>
          </a:xfrm>
        </p:spPr>
        <p:txBody>
          <a:bodyPr/>
          <a:lstStyle/>
          <a:p>
            <a:pPr algn="ctr">
              <a:defRPr/>
            </a:pPr>
            <a:r>
              <a:rPr lang="en-US" sz="3200" dirty="0">
                <a:latin typeface="Arial" charset="0"/>
                <a:ea typeface="MS PGothic" charset="0"/>
              </a:rPr>
              <a:t/>
            </a:r>
            <a:br>
              <a:rPr lang="en-US" sz="3200" dirty="0">
                <a:latin typeface="Arial" charset="0"/>
                <a:ea typeface="MS PGothic" charset="0"/>
              </a:rPr>
            </a:br>
            <a:r>
              <a:rPr lang="fr-FR" sz="4000" dirty="0"/>
              <a:t>Intervention de compétences </a:t>
            </a:r>
            <a:r>
              <a:rPr lang="fr-FR" sz="4000" dirty="0" smtClean="0"/>
              <a:t>parentales</a:t>
            </a:r>
            <a:r>
              <a:rPr lang="en-US" dirty="0" smtClean="0">
                <a:latin typeface="Arial" charset="0"/>
                <a:ea typeface="MS PGothic" charset="0"/>
              </a:rPr>
              <a:t/>
            </a:r>
            <a:br>
              <a:rPr lang="en-US" dirty="0" smtClean="0">
                <a:latin typeface="Arial" charset="0"/>
                <a:ea typeface="MS PGothic" charset="0"/>
              </a:rPr>
            </a:br>
            <a:r>
              <a:rPr lang="en-US" dirty="0" smtClean="0">
                <a:latin typeface="Arial" charset="0"/>
                <a:ea typeface="MS PGothic" charset="0"/>
              </a:rPr>
              <a:t>- </a:t>
            </a:r>
            <a:r>
              <a:rPr lang="fr-FR" sz="2800" dirty="0"/>
              <a:t>DES ESPACES DE BIEN-ÊTRE ET D'APPRENTISSAGE</a:t>
            </a: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Jour 3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07996"/>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fr-FR" sz="1300" dirty="0"/>
              <a:t>Les opinions et les conclusions émises dans la boîte à outils des Espaces       de Bien-être et d'Apprentissage sont celles des auteurs, et ne reflètent pas nécessairement les opinions de l’agence américaine pour le développement international ni celles du gouvernement des  États-Unis.</a:t>
            </a:r>
            <a:endParaRPr lang="en-US" sz="13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393964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254"/>
            <a:ext cx="8305800" cy="1219200"/>
          </a:xfrm>
        </p:spPr>
        <p:txBody>
          <a:bodyPr/>
          <a:lstStyle/>
          <a:p>
            <a:r>
              <a:rPr lang="fr-FR" b="1" dirty="0"/>
              <a:t>Activité pratique : Les 4 étapes de  </a:t>
            </a:r>
            <a:r>
              <a:rPr lang="fr-FR" b="1" dirty="0" smtClean="0"/>
              <a:t>l'empathie</a:t>
            </a:r>
            <a:endParaRPr lang="en-US" b="1" u="sng" dirty="0"/>
          </a:p>
        </p:txBody>
      </p:sp>
      <p:sp>
        <p:nvSpPr>
          <p:cNvPr id="3" name="TextBox 2"/>
          <p:cNvSpPr txBox="1"/>
          <p:nvPr/>
        </p:nvSpPr>
        <p:spPr>
          <a:xfrm>
            <a:off x="762000" y="2705100"/>
            <a:ext cx="269626" cy="461665"/>
          </a:xfrm>
          <a:prstGeom prst="rect">
            <a:avLst/>
          </a:prstGeom>
          <a:noFill/>
        </p:spPr>
        <p:txBody>
          <a:bodyPr wrap="none" rtlCol="0">
            <a:spAutoFit/>
          </a:bodyPr>
          <a:lstStyle/>
          <a:p>
            <a:r>
              <a:rPr lang="en-US" dirty="0" smtClean="0"/>
              <a:t> </a:t>
            </a:r>
            <a:endParaRPr lang="en-US" dirty="0"/>
          </a:p>
        </p:txBody>
      </p:sp>
      <p:sp>
        <p:nvSpPr>
          <p:cNvPr id="4" name="Content Placeholder 1"/>
          <p:cNvSpPr txBox="1">
            <a:spLocks/>
          </p:cNvSpPr>
          <p:nvPr/>
        </p:nvSpPr>
        <p:spPr>
          <a:xfrm>
            <a:off x="457200" y="1524454"/>
            <a:ext cx="8305800" cy="4952546"/>
          </a:xfrm>
          <a:prstGeom prst="rect">
            <a:avLst/>
          </a:prstGeom>
        </p:spPr>
        <p:txBody>
          <a:bodyPr/>
          <a:lst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r>
              <a:rPr lang="en-US" b="1" kern="0" dirty="0" smtClean="0"/>
              <a:t>Scenario </a:t>
            </a:r>
            <a:r>
              <a:rPr lang="en-US" kern="0" dirty="0"/>
              <a:t>- </a:t>
            </a:r>
            <a:r>
              <a:rPr lang="fr-FR" dirty="0" smtClean="0"/>
              <a:t>Parent: </a:t>
            </a:r>
            <a:r>
              <a:rPr lang="fr-FR" dirty="0"/>
              <a:t>[S’aperçoit que sa fille a l’air triste.] Oh, Sarah tu as l’air   triste,</a:t>
            </a:r>
            <a:endParaRPr lang="en-GB" dirty="0"/>
          </a:p>
          <a:p>
            <a:r>
              <a:rPr lang="fr-FR" dirty="0"/>
              <a:t>[</a:t>
            </a:r>
            <a:r>
              <a:rPr lang="fr-FR" b="1" dirty="0"/>
              <a:t>Étape 1</a:t>
            </a:r>
            <a:r>
              <a:rPr lang="fr-FR" dirty="0"/>
              <a:t>]  veux-tu  me dire ce qui te rend triste ? [</a:t>
            </a:r>
            <a:r>
              <a:rPr lang="fr-FR" b="1" dirty="0"/>
              <a:t>Étape 2</a:t>
            </a:r>
            <a:r>
              <a:rPr lang="fr-FR" dirty="0"/>
              <a:t>] Fille </a:t>
            </a:r>
            <a:r>
              <a:rPr lang="fr-FR" dirty="0" smtClean="0"/>
              <a:t>: </a:t>
            </a:r>
            <a:r>
              <a:rPr lang="fr-FR" dirty="0"/>
              <a:t>Sur la route de l’école, des garçons plus âgés ont fait des remarques sexuelles, et ça m’a mise vraiment mal à l’aise.</a:t>
            </a:r>
            <a:endParaRPr lang="en-GB" dirty="0"/>
          </a:p>
          <a:p>
            <a:r>
              <a:rPr lang="fr-FR" dirty="0" smtClean="0"/>
              <a:t>Parent: </a:t>
            </a:r>
            <a:r>
              <a:rPr lang="fr-FR" dirty="0"/>
              <a:t>[</a:t>
            </a:r>
            <a:r>
              <a:rPr lang="fr-FR" b="1" dirty="0"/>
              <a:t>Étape 3</a:t>
            </a:r>
            <a:r>
              <a:rPr lang="fr-FR" dirty="0"/>
              <a:t>] Je </a:t>
            </a:r>
            <a:r>
              <a:rPr lang="fr-FR" dirty="0"/>
              <a:t>regrette que cela te soit arrivé, Sarah, et ce n’est pas </a:t>
            </a:r>
            <a:r>
              <a:rPr lang="fr-FR" dirty="0" smtClean="0"/>
              <a:t>tolérable</a:t>
            </a:r>
            <a:r>
              <a:rPr lang="fr-FR" dirty="0"/>
              <a:t>. </a:t>
            </a:r>
            <a:r>
              <a:rPr lang="fr-FR" dirty="0" smtClean="0"/>
              <a:t>Qu’est-ce </a:t>
            </a:r>
            <a:r>
              <a:rPr lang="fr-FR" dirty="0"/>
              <a:t>que je peux faire pour </a:t>
            </a:r>
            <a:r>
              <a:rPr lang="fr-FR" dirty="0" smtClean="0"/>
              <a:t>t’aider? </a:t>
            </a:r>
            <a:r>
              <a:rPr lang="fr-FR" dirty="0"/>
              <a:t>[</a:t>
            </a:r>
            <a:r>
              <a:rPr lang="fr-FR" b="1" dirty="0"/>
              <a:t>Étape 4</a:t>
            </a:r>
            <a:r>
              <a:rPr lang="fr-FR" dirty="0"/>
              <a:t>] Est-ce qu’on pourrait trouver un adulte pour t’accompagner à l’école ?</a:t>
            </a:r>
            <a:endParaRPr lang="en-US" kern="0" dirty="0"/>
          </a:p>
          <a:p>
            <a:pPr indent="0"/>
            <a:endParaRPr lang="en-US" kern="0" dirty="0"/>
          </a:p>
        </p:txBody>
      </p:sp>
    </p:spTree>
    <p:extLst>
      <p:ext uri="{BB962C8B-B14F-4D97-AF65-F5344CB8AC3E}">
        <p14:creationId xmlns:p14="http://schemas.microsoft.com/office/powerpoint/2010/main" val="237558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5" name="Title 1"/>
          <p:cNvSpPr>
            <a:spLocks noGrp="1"/>
          </p:cNvSpPr>
          <p:nvPr>
            <p:ph type="title"/>
          </p:nvPr>
        </p:nvSpPr>
        <p:spPr>
          <a:xfrm>
            <a:off x="457200" y="228600"/>
            <a:ext cx="8305800" cy="762000"/>
          </a:xfrm>
        </p:spPr>
        <p:txBody>
          <a:bodyPr/>
          <a:lstStyle/>
          <a:p>
            <a:r>
              <a:rPr lang="fr-FR" b="1" dirty="0" smtClean="0"/>
              <a:t>L'empathie pour tous les enfants</a:t>
            </a:r>
            <a:r>
              <a:rPr lang="en-US" b="1" u="sng" dirty="0" smtClean="0">
                <a:latin typeface="Arial" charset="0"/>
                <a:ea typeface="MS PGothic" charset="0"/>
              </a:rPr>
              <a:t> </a:t>
            </a:r>
            <a:endParaRPr lang="en-US" b="1" u="sng" dirty="0">
              <a:latin typeface="Arial" charset="0"/>
              <a:ea typeface="MS PGothic" charset="0"/>
            </a:endParaRPr>
          </a:p>
        </p:txBody>
      </p:sp>
      <p:sp>
        <p:nvSpPr>
          <p:cNvPr id="118786" name="Content Placeholder 4"/>
          <p:cNvSpPr>
            <a:spLocks noGrp="1"/>
          </p:cNvSpPr>
          <p:nvPr>
            <p:ph idx="1"/>
          </p:nvPr>
        </p:nvSpPr>
        <p:spPr>
          <a:xfrm>
            <a:off x="457200" y="1295400"/>
            <a:ext cx="8305800" cy="4800600"/>
          </a:xfrm>
        </p:spPr>
        <p:txBody>
          <a:bodyPr/>
          <a:lstStyle/>
          <a:p>
            <a:pPr marL="514350" indent="-457200">
              <a:buFont typeface="Arial" panose="020B0604020202020204" pitchFamily="34" charset="0"/>
              <a:buChar char="•"/>
            </a:pPr>
            <a:r>
              <a:rPr lang="fr-FR" dirty="0" smtClean="0"/>
              <a:t>Les </a:t>
            </a:r>
            <a:r>
              <a:rPr lang="fr-FR" dirty="0"/>
              <a:t>adolescents atteints d'un handicap ont autant besoin de soins et de soutien que les autres </a:t>
            </a:r>
            <a:r>
              <a:rPr lang="fr-FR" dirty="0" smtClean="0"/>
              <a:t>adolescents.</a:t>
            </a:r>
            <a:endParaRPr lang="en-GB" dirty="0"/>
          </a:p>
          <a:p>
            <a:pPr marL="514350" indent="-457200">
              <a:buFont typeface="Arial" panose="020B0604020202020204" pitchFamily="34" charset="0"/>
              <a:buChar char="•"/>
            </a:pPr>
            <a:r>
              <a:rPr lang="fr-FR" dirty="0" smtClean="0"/>
              <a:t>Imaginez </a:t>
            </a:r>
            <a:r>
              <a:rPr lang="fr-FR" dirty="0"/>
              <a:t>un instant que vous soyez un enfant qui apprend moins vite que les autres, ou qui n'est pas capable de marcher ou d'entendre. </a:t>
            </a:r>
            <a:r>
              <a:rPr lang="en-US" dirty="0" err="1"/>
              <a:t>Quel</a:t>
            </a:r>
            <a:r>
              <a:rPr lang="en-US" dirty="0"/>
              <a:t> </a:t>
            </a:r>
            <a:r>
              <a:rPr lang="en-US" dirty="0" smtClean="0"/>
              <a:t>type </a:t>
            </a:r>
            <a:r>
              <a:rPr lang="fr-FR" dirty="0" smtClean="0"/>
              <a:t>d'assistance </a:t>
            </a:r>
            <a:r>
              <a:rPr lang="fr-FR" dirty="0"/>
              <a:t>ou de compréhension attendrons-nous des personnes qui s'occupent de nous </a:t>
            </a:r>
            <a:r>
              <a:rPr lang="fr-FR" dirty="0" smtClean="0"/>
              <a:t>?</a:t>
            </a:r>
          </a:p>
          <a:p>
            <a:pPr marL="514350" indent="-457200">
              <a:buFont typeface="Arial" panose="020B0604020202020204" pitchFamily="34" charset="0"/>
              <a:buChar char="•"/>
            </a:pPr>
            <a:r>
              <a:rPr lang="fr-FR" i="1" dirty="0"/>
              <a:t>Pouvez-vous citer quelques-uns de ces </a:t>
            </a:r>
            <a:r>
              <a:rPr lang="fr-FR" i="1" dirty="0" smtClean="0"/>
              <a:t>obstacles? ESFGA?</a:t>
            </a:r>
            <a:endParaRPr lang="en-GB" dirty="0"/>
          </a:p>
        </p:txBody>
      </p:sp>
    </p:spTree>
    <p:extLst>
      <p:ext uri="{BB962C8B-B14F-4D97-AF65-F5344CB8AC3E}">
        <p14:creationId xmlns:p14="http://schemas.microsoft.com/office/powerpoint/2010/main" val="863211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398346"/>
            <a:ext cx="5562600" cy="2021254"/>
          </a:xfrm>
        </p:spPr>
        <p:txBody>
          <a:bodyPr/>
          <a:lstStyle/>
          <a:p>
            <a:r>
              <a:rPr lang="fr-FR" sz="2800" dirty="0"/>
              <a:t>QUELLES sont les situations qui nécessiteraient l'aide d'un adulte, et celles qui </a:t>
            </a:r>
            <a:r>
              <a:rPr lang="fr-FR" sz="2800" dirty="0" smtClean="0"/>
              <a:t>demanderaient </a:t>
            </a:r>
            <a:r>
              <a:rPr lang="fr-FR" sz="2800" dirty="0"/>
              <a:t>juste de l'écoute ?</a:t>
            </a:r>
            <a:r>
              <a:rPr lang="en-US" sz="2600" dirty="0" smtClean="0"/>
              <a:t> </a:t>
            </a:r>
            <a:endParaRPr lang="en-US" sz="2600" dirty="0"/>
          </a:p>
        </p:txBody>
      </p:sp>
      <p:sp>
        <p:nvSpPr>
          <p:cNvPr id="3" name="TextBox 2"/>
          <p:cNvSpPr txBox="1"/>
          <p:nvPr/>
        </p:nvSpPr>
        <p:spPr>
          <a:xfrm>
            <a:off x="3911600" y="3594100"/>
            <a:ext cx="184666" cy="461665"/>
          </a:xfrm>
          <a:prstGeom prst="rect">
            <a:avLst/>
          </a:prstGeom>
          <a:noFill/>
        </p:spPr>
        <p:txBody>
          <a:bodyPr wrap="none" rtlCol="0">
            <a:spAutoFit/>
          </a:bodyPr>
          <a:lstStyle/>
          <a:p>
            <a:endParaRPr lang="en-US" dirty="0"/>
          </a:p>
        </p:txBody>
      </p:sp>
      <p:pic>
        <p:nvPicPr>
          <p:cNvPr id="1026" name="Picture 2" descr="https://pixabay.com/static/uploads/photo/2012/04/05/01/17/ear-25595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376834"/>
            <a:ext cx="2660719" cy="4434532"/>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457200" y="534623"/>
            <a:ext cx="8305800" cy="838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a:t>Pensée</a:t>
            </a:r>
            <a:r>
              <a:rPr lang="en-US" b="1" u="sng" kern="0" dirty="0"/>
              <a:t> et </a:t>
            </a:r>
            <a:r>
              <a:rPr lang="fr-BE" b="1" u="sng" kern="0" dirty="0" smtClean="0"/>
              <a:t>discutée</a:t>
            </a:r>
            <a:endParaRPr lang="en-US" kern="0" dirty="0">
              <a:latin typeface="Arial" charset="0"/>
              <a:ea typeface="MS PGothic" charset="0"/>
            </a:endParaRPr>
          </a:p>
        </p:txBody>
      </p:sp>
    </p:spTree>
    <p:extLst>
      <p:ext uri="{BB962C8B-B14F-4D97-AF65-F5344CB8AC3E}">
        <p14:creationId xmlns:p14="http://schemas.microsoft.com/office/powerpoint/2010/main" val="30333126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bwMode="auto">
          <a:xfrm>
            <a:off x="838200" y="2819400"/>
            <a:ext cx="76962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BE" b="1" u="sng" kern="0" dirty="0" smtClean="0"/>
              <a:t>Énergisant</a:t>
            </a:r>
            <a:r>
              <a:rPr lang="en-US" b="1" u="sng" kern="0" dirty="0" smtClean="0"/>
              <a:t>: </a:t>
            </a:r>
            <a:r>
              <a:rPr lang="fr-FR" b="1" u="sng" kern="0" dirty="0" smtClean="0"/>
              <a:t>Vous-</a:t>
            </a:r>
            <a:r>
              <a:rPr lang="fr-FR" b="1" u="sng" kern="0" dirty="0" err="1" smtClean="0"/>
              <a:t>etes</a:t>
            </a:r>
            <a:r>
              <a:rPr lang="en-US" b="1" u="sng" kern="0" dirty="0" smtClean="0"/>
              <a:t> qui?</a:t>
            </a:r>
            <a:r>
              <a:rPr lang="en-US" b="1" kern="0" dirty="0" smtClean="0"/>
              <a:t/>
            </a:r>
            <a:br>
              <a:rPr lang="en-US" b="1" kern="0" dirty="0" smtClean="0"/>
            </a:br>
            <a:endParaRPr lang="en-US" kern="0" dirty="0"/>
          </a:p>
        </p:txBody>
      </p:sp>
    </p:spTree>
    <p:extLst>
      <p:ext uri="{BB962C8B-B14F-4D97-AF65-F5344CB8AC3E}">
        <p14:creationId xmlns:p14="http://schemas.microsoft.com/office/powerpoint/2010/main" val="28344488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b="1" u="sng" dirty="0" smtClean="0"/>
              <a:t>Travaille</a:t>
            </a:r>
            <a:r>
              <a:rPr lang="en-US" b="1" u="sng" dirty="0" smtClean="0"/>
              <a:t> de </a:t>
            </a:r>
            <a:r>
              <a:rPr lang="en-US" b="1" u="sng" dirty="0" err="1" smtClean="0"/>
              <a:t>groupe</a:t>
            </a:r>
            <a:endParaRPr lang="en-US" b="1" u="sng" dirty="0"/>
          </a:p>
        </p:txBody>
      </p:sp>
      <p:sp>
        <p:nvSpPr>
          <p:cNvPr id="3" name="TextBox 2"/>
          <p:cNvSpPr txBox="1"/>
          <p:nvPr/>
        </p:nvSpPr>
        <p:spPr>
          <a:xfrm>
            <a:off x="762000" y="2133600"/>
            <a:ext cx="7454900" cy="1569660"/>
          </a:xfrm>
          <a:prstGeom prst="rect">
            <a:avLst/>
          </a:prstGeom>
          <a:noFill/>
        </p:spPr>
        <p:txBody>
          <a:bodyPr wrap="square" rtlCol="0">
            <a:spAutoFit/>
          </a:bodyPr>
          <a:lstStyle/>
          <a:p>
            <a:pPr marL="800100" lvl="1" indent="-342900">
              <a:buFont typeface="Arial" panose="020B0604020202020204" pitchFamily="34" charset="0"/>
              <a:buChar char="•"/>
            </a:pPr>
            <a:r>
              <a:rPr lang="fr-FR" dirty="0"/>
              <a:t>Quel est l'impact d'une crise sur les </a:t>
            </a:r>
            <a:r>
              <a:rPr lang="fr-FR" dirty="0" smtClean="0"/>
              <a:t>enfants?</a:t>
            </a:r>
            <a:endParaRPr lang="en-GB" dirty="0"/>
          </a:p>
          <a:p>
            <a:pPr lvl="1"/>
            <a:endParaRPr lang="en-GB" dirty="0"/>
          </a:p>
          <a:p>
            <a:pPr marL="800100" lvl="1" indent="-342900">
              <a:buFont typeface="Arial" panose="020B0604020202020204" pitchFamily="34" charset="0"/>
              <a:buChar char="•"/>
            </a:pPr>
            <a:r>
              <a:rPr lang="fr-FR" dirty="0" smtClean="0"/>
              <a:t>Quels </a:t>
            </a:r>
            <a:r>
              <a:rPr lang="fr-FR" dirty="0" smtClean="0"/>
              <a:t>signes psychosociaux </a:t>
            </a:r>
            <a:r>
              <a:rPr lang="fr-FR" dirty="0"/>
              <a:t>peut-on </a:t>
            </a:r>
            <a:r>
              <a:rPr lang="fr-FR" dirty="0" smtClean="0"/>
              <a:t>observer?</a:t>
            </a:r>
            <a:r>
              <a:rPr lang="en-US" dirty="0" smtClean="0"/>
              <a:t> </a:t>
            </a:r>
            <a:endParaRPr lang="en-US" dirty="0"/>
          </a:p>
          <a:p>
            <a:pPr marL="342900" indent="-342900">
              <a:buFont typeface="Arial" charset="0"/>
              <a:buChar char="•"/>
            </a:pPr>
            <a:endParaRPr lang="en-US" dirty="0"/>
          </a:p>
        </p:txBody>
      </p:sp>
    </p:spTree>
    <p:extLst>
      <p:ext uri="{BB962C8B-B14F-4D97-AF65-F5344CB8AC3E}">
        <p14:creationId xmlns:p14="http://schemas.microsoft.com/office/powerpoint/2010/main" val="25424248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4221"/>
            <a:ext cx="8305800" cy="1219200"/>
          </a:xfrm>
        </p:spPr>
        <p:txBody>
          <a:bodyPr/>
          <a:lstStyle/>
          <a:p>
            <a:r>
              <a:rPr lang="fr-FR" sz="3200" b="1" dirty="0"/>
              <a:t>L'impact psychosocial d'une crise sur l'enfant</a:t>
            </a:r>
            <a:endParaRPr lang="en-US" sz="3200" b="1" u="sng" dirty="0"/>
          </a:p>
        </p:txBody>
      </p:sp>
      <p:sp>
        <p:nvSpPr>
          <p:cNvPr id="4" name="Content Placeholder 3"/>
          <p:cNvSpPr>
            <a:spLocks noGrp="1"/>
          </p:cNvSpPr>
          <p:nvPr>
            <p:ph idx="1"/>
          </p:nvPr>
        </p:nvSpPr>
        <p:spPr>
          <a:xfrm>
            <a:off x="228600" y="1295400"/>
            <a:ext cx="8305800" cy="4953000"/>
          </a:xfrm>
        </p:spPr>
        <p:txBody>
          <a:bodyPr/>
          <a:lstStyle/>
          <a:p>
            <a:pPr marL="514350" indent="-457200">
              <a:buFont typeface="Arial" panose="020B0604020202020204" pitchFamily="34" charset="0"/>
              <a:buChar char="•"/>
            </a:pPr>
            <a:r>
              <a:rPr lang="fr-FR" sz="2400" dirty="0"/>
              <a:t>Les crises affectent les enfants de la même manière que les adultes, mais également </a:t>
            </a:r>
            <a:r>
              <a:rPr lang="fr-FR" sz="2400" dirty="0" smtClean="0"/>
              <a:t>différemment.</a:t>
            </a:r>
            <a:endParaRPr lang="en-GB" sz="2400" dirty="0"/>
          </a:p>
          <a:p>
            <a:pPr marL="514350" indent="-457200">
              <a:buFont typeface="Arial" panose="020B0604020202020204" pitchFamily="34" charset="0"/>
              <a:buChar char="•"/>
            </a:pPr>
            <a:r>
              <a:rPr lang="fr-FR" sz="2400" dirty="0" smtClean="0"/>
              <a:t>L'enfance </a:t>
            </a:r>
            <a:r>
              <a:rPr lang="fr-FR" sz="2400" dirty="0"/>
              <a:t>est déjà une période difficile et stressante en soi du fait des changements physiques et du développement du  </a:t>
            </a:r>
            <a:r>
              <a:rPr lang="fr-FR" sz="2400" dirty="0" smtClean="0"/>
              <a:t>cerveau.</a:t>
            </a:r>
            <a:endParaRPr lang="en-GB" sz="2400" dirty="0"/>
          </a:p>
          <a:p>
            <a:pPr marL="514350" indent="-457200">
              <a:buFont typeface="Arial" panose="020B0604020202020204" pitchFamily="34" charset="0"/>
              <a:buChar char="•"/>
            </a:pPr>
            <a:r>
              <a:rPr lang="fr-FR" sz="2400" dirty="0" smtClean="0"/>
              <a:t>Les </a:t>
            </a:r>
            <a:r>
              <a:rPr lang="fr-FR" sz="2400" dirty="0"/>
              <a:t>enfants dépendent des soins, de l'empathie et de l'attention des adultes qui les </a:t>
            </a:r>
            <a:r>
              <a:rPr lang="fr-FR" sz="2400" dirty="0" smtClean="0"/>
              <a:t>aiment.</a:t>
            </a:r>
            <a:endParaRPr lang="en-GB" sz="2400" dirty="0"/>
          </a:p>
          <a:p>
            <a:pPr marL="514350" indent="-457200">
              <a:buFont typeface="Arial" panose="020B0604020202020204" pitchFamily="34" charset="0"/>
              <a:buChar char="•"/>
            </a:pPr>
            <a:r>
              <a:rPr lang="fr-FR" sz="2400" dirty="0" smtClean="0"/>
              <a:t>En </a:t>
            </a:r>
            <a:r>
              <a:rPr lang="fr-FR" sz="2400" dirty="0"/>
              <a:t>temps de crise, les attachements peuvent être perturbés, en raison  de la perte des parents, des préoccupations extrêmes des parents    </a:t>
            </a:r>
            <a:r>
              <a:rPr lang="fr-FR" sz="2400" dirty="0" smtClean="0"/>
              <a:t>pour</a:t>
            </a:r>
            <a:r>
              <a:rPr lang="en-GB" sz="2400" dirty="0"/>
              <a:t> </a:t>
            </a:r>
            <a:r>
              <a:rPr lang="fr-FR" sz="2400" dirty="0" smtClean="0"/>
              <a:t>protéger </a:t>
            </a:r>
            <a:r>
              <a:rPr lang="fr-FR" sz="2400" dirty="0"/>
              <a:t>et subvenir aux besoins de base de la famille, et de la non- disponibilité émotionnelle de parents déprimés ou distraits</a:t>
            </a:r>
            <a:r>
              <a:rPr lang="fr-FR" sz="2400" dirty="0" smtClean="0"/>
              <a:t>.</a:t>
            </a:r>
            <a:endParaRPr lang="en-US" sz="2400" dirty="0"/>
          </a:p>
        </p:txBody>
      </p:sp>
    </p:spTree>
    <p:extLst>
      <p:ext uri="{BB962C8B-B14F-4D97-AF65-F5344CB8AC3E}">
        <p14:creationId xmlns:p14="http://schemas.microsoft.com/office/powerpoint/2010/main" val="79305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799" y="304800"/>
            <a:ext cx="8305800" cy="1219200"/>
          </a:xfrm>
        </p:spPr>
        <p:txBody>
          <a:bodyPr/>
          <a:lstStyle/>
          <a:p>
            <a:r>
              <a:rPr lang="fr-FR" b="1" dirty="0"/>
              <a:t>Ignorer les symptômes du </a:t>
            </a:r>
            <a:r>
              <a:rPr lang="fr-FR" b="1" dirty="0" smtClean="0"/>
              <a:t>stress: </a:t>
            </a:r>
            <a:r>
              <a:rPr lang="fr-FR" b="1" dirty="0"/>
              <a:t>un cercle vicieux</a:t>
            </a:r>
            <a:endParaRPr lang="en-US" b="1" u="sng" dirty="0"/>
          </a:p>
        </p:txBody>
      </p:sp>
      <p:pic>
        <p:nvPicPr>
          <p:cNvPr id="4" name="Picture 3"/>
          <p:cNvPicPr>
            <a:picLocks noChangeAspect="1"/>
          </p:cNvPicPr>
          <p:nvPr/>
        </p:nvPicPr>
        <p:blipFill>
          <a:blip r:embed="rId3"/>
          <a:stretch>
            <a:fillRect/>
          </a:stretch>
        </p:blipFill>
        <p:spPr>
          <a:xfrm>
            <a:off x="1640519" y="1740568"/>
            <a:ext cx="5634361" cy="4948081"/>
          </a:xfrm>
          <a:prstGeom prst="rect">
            <a:avLst/>
          </a:prstGeom>
        </p:spPr>
      </p:pic>
    </p:spTree>
    <p:extLst>
      <p:ext uri="{BB962C8B-B14F-4D97-AF65-F5344CB8AC3E}">
        <p14:creationId xmlns:p14="http://schemas.microsoft.com/office/powerpoint/2010/main" val="7630093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52926" y="76200"/>
            <a:ext cx="8305800" cy="762000"/>
          </a:xfrm>
        </p:spPr>
        <p:txBody>
          <a:bodyPr/>
          <a:lstStyle/>
          <a:p>
            <a:r>
              <a:rPr lang="fr-FR" b="1" dirty="0"/>
              <a:t>Parler et </a:t>
            </a:r>
            <a:r>
              <a:rPr lang="fr-FR" b="1" dirty="0" smtClean="0"/>
              <a:t>écouter</a:t>
            </a:r>
            <a:endParaRPr lang="en-US" b="1" u="sng" dirty="0"/>
          </a:p>
        </p:txBody>
      </p:sp>
      <p:sp>
        <p:nvSpPr>
          <p:cNvPr id="3" name="Rectangle 2"/>
          <p:cNvSpPr/>
          <p:nvPr/>
        </p:nvSpPr>
        <p:spPr>
          <a:xfrm>
            <a:off x="352926" y="762000"/>
            <a:ext cx="8686800" cy="6001643"/>
          </a:xfrm>
          <a:prstGeom prst="rect">
            <a:avLst/>
          </a:prstGeom>
        </p:spPr>
        <p:txBody>
          <a:bodyPr wrap="square">
            <a:spAutoFit/>
          </a:bodyPr>
          <a:lstStyle/>
          <a:p>
            <a:pPr marL="342900" indent="-342900">
              <a:buFont typeface="Arial" panose="020B0604020202020204" pitchFamily="34" charset="0"/>
              <a:buChar char="•"/>
            </a:pPr>
            <a:r>
              <a:rPr lang="fr-FR" dirty="0"/>
              <a:t>Pendant une crise, les familles sont généralement déchirées et une vie quotidienne normale semble </a:t>
            </a:r>
            <a:r>
              <a:rPr lang="fr-FR" dirty="0" smtClean="0"/>
              <a:t>impossible.</a:t>
            </a:r>
            <a:endParaRPr lang="en-GB" dirty="0"/>
          </a:p>
          <a:p>
            <a:pPr marL="342900" indent="-342900">
              <a:buFont typeface="Arial" panose="020B0604020202020204" pitchFamily="34" charset="0"/>
              <a:buChar char="•"/>
            </a:pPr>
            <a:r>
              <a:rPr lang="fr-FR" dirty="0" smtClean="0"/>
              <a:t>Les </a:t>
            </a:r>
            <a:r>
              <a:rPr lang="fr-FR" dirty="0"/>
              <a:t>enfants peuvent sombrer dans la confusion, et avoir peur de ce qui se passe autour d'eux. </a:t>
            </a:r>
            <a:r>
              <a:rPr lang="en-US" dirty="0" err="1"/>
              <a:t>Ils</a:t>
            </a:r>
            <a:r>
              <a:rPr lang="en-US" dirty="0"/>
              <a:t> </a:t>
            </a:r>
            <a:r>
              <a:rPr lang="en-US" dirty="0" err="1"/>
              <a:t>ont</a:t>
            </a:r>
            <a:r>
              <a:rPr lang="en-US" dirty="0"/>
              <a:t> </a:t>
            </a:r>
            <a:r>
              <a:rPr lang="en-US" dirty="0" err="1"/>
              <a:t>souvent</a:t>
            </a:r>
            <a:r>
              <a:rPr lang="en-US" dirty="0"/>
              <a:t> </a:t>
            </a:r>
            <a:r>
              <a:rPr lang="en-US" dirty="0" err="1"/>
              <a:t>peur</a:t>
            </a:r>
            <a:r>
              <a:rPr lang="en-US" dirty="0"/>
              <a:t> de </a:t>
            </a:r>
            <a:r>
              <a:rPr lang="en-US" dirty="0" err="1"/>
              <a:t>leurs</a:t>
            </a:r>
            <a:r>
              <a:rPr lang="en-US" dirty="0"/>
              <a:t> </a:t>
            </a:r>
            <a:r>
              <a:rPr lang="en-US" dirty="0" err="1"/>
              <a:t>propres</a:t>
            </a:r>
            <a:r>
              <a:rPr lang="en-US" dirty="0"/>
              <a:t>  </a:t>
            </a:r>
            <a:r>
              <a:rPr lang="en-US" dirty="0" err="1" smtClean="0"/>
              <a:t>réactions</a:t>
            </a:r>
            <a:r>
              <a:rPr lang="en-US" dirty="0" smtClean="0"/>
              <a:t>,</a:t>
            </a:r>
            <a:r>
              <a:rPr lang="en-GB" dirty="0"/>
              <a:t> </a:t>
            </a:r>
            <a:r>
              <a:rPr lang="fr-FR" dirty="0" smtClean="0"/>
              <a:t>et </a:t>
            </a:r>
            <a:r>
              <a:rPr lang="fr-FR" dirty="0"/>
              <a:t>craignent de devenir fous ou de perdre le contrôle. Ils peuvent se  faire du souci pour l'avenir et pour leur propre sécurité ainsi que pour la sécurité de leurs  </a:t>
            </a:r>
            <a:r>
              <a:rPr lang="fr-FR" dirty="0" smtClean="0"/>
              <a:t>proches.</a:t>
            </a:r>
            <a:endParaRPr lang="en-GB" dirty="0"/>
          </a:p>
          <a:p>
            <a:pPr marL="342900" indent="-342900">
              <a:buFont typeface="Arial" panose="020B0604020202020204" pitchFamily="34" charset="0"/>
              <a:buChar char="•"/>
            </a:pPr>
            <a:r>
              <a:rPr lang="fr-FR" dirty="0" smtClean="0"/>
              <a:t>Bien </a:t>
            </a:r>
            <a:r>
              <a:rPr lang="fr-FR" dirty="0"/>
              <a:t>que les enfants, comme les adultes, aient besoin de   </a:t>
            </a:r>
            <a:r>
              <a:rPr lang="fr-FR" dirty="0" smtClean="0"/>
              <a:t>moments pendant </a:t>
            </a:r>
            <a:r>
              <a:rPr lang="fr-FR" dirty="0"/>
              <a:t>lesquels ils ne pensent pas aux crises, ils ne seront </a:t>
            </a:r>
            <a:r>
              <a:rPr lang="fr-FR" dirty="0" smtClean="0"/>
              <a:t>pas capables </a:t>
            </a:r>
            <a:r>
              <a:rPr lang="fr-FR" dirty="0"/>
              <a:t>d'oublier ce qui leur est </a:t>
            </a:r>
            <a:r>
              <a:rPr lang="fr-FR" dirty="0" smtClean="0"/>
              <a:t>arrivé.</a:t>
            </a:r>
            <a:endParaRPr lang="en-GB" dirty="0"/>
          </a:p>
          <a:p>
            <a:pPr marL="342900" indent="-342900">
              <a:buFont typeface="Arial" panose="020B0604020202020204" pitchFamily="34" charset="0"/>
              <a:buChar char="•"/>
            </a:pPr>
            <a:r>
              <a:rPr lang="fr-FR" dirty="0" smtClean="0"/>
              <a:t>Parler </a:t>
            </a:r>
            <a:r>
              <a:rPr lang="fr-FR" dirty="0"/>
              <a:t>de ce qui s'est passé auparavant et de leurs inquiétudes concernant l'avenir avec quelqu'un en qui ils ont confiance aidera  </a:t>
            </a:r>
            <a:r>
              <a:rPr lang="fr-FR" dirty="0" smtClean="0"/>
              <a:t>les enfants </a:t>
            </a:r>
            <a:r>
              <a:rPr lang="fr-FR" dirty="0"/>
              <a:t>à comprendre ce qui les entoure et à diminuer le caractère perturbant de leurs souvenirs.</a:t>
            </a:r>
            <a:endParaRPr lang="en-US" sz="4400" dirty="0">
              <a:latin typeface="+mn-lt"/>
            </a:endParaRPr>
          </a:p>
        </p:txBody>
      </p:sp>
    </p:spTree>
    <p:extLst>
      <p:ext uri="{BB962C8B-B14F-4D97-AF65-F5344CB8AC3E}">
        <p14:creationId xmlns:p14="http://schemas.microsoft.com/office/powerpoint/2010/main" val="41690988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914400"/>
          </a:xfrm>
        </p:spPr>
        <p:txBody>
          <a:bodyPr/>
          <a:lstStyle/>
          <a:p>
            <a:r>
              <a:rPr lang="fr-FR" b="1" dirty="0"/>
              <a:t>Les </a:t>
            </a:r>
            <a:r>
              <a:rPr lang="fr-FR" b="1" dirty="0" smtClean="0"/>
              <a:t>enfants </a:t>
            </a:r>
            <a:r>
              <a:rPr lang="fr-FR" b="1" dirty="0"/>
              <a:t>ont besoin </a:t>
            </a:r>
            <a:r>
              <a:rPr lang="fr-FR" b="1" dirty="0" smtClean="0"/>
              <a:t>de quoi?</a:t>
            </a:r>
            <a:endParaRPr lang="en-US" b="1" u="sng" dirty="0"/>
          </a:p>
        </p:txBody>
      </p:sp>
      <p:sp>
        <p:nvSpPr>
          <p:cNvPr id="3" name="TextBox 2"/>
          <p:cNvSpPr txBox="1"/>
          <p:nvPr/>
        </p:nvSpPr>
        <p:spPr>
          <a:xfrm>
            <a:off x="421105" y="1455821"/>
            <a:ext cx="7620000" cy="5632311"/>
          </a:xfrm>
          <a:prstGeom prst="rect">
            <a:avLst/>
          </a:prstGeom>
          <a:noFill/>
        </p:spPr>
        <p:txBody>
          <a:bodyPr wrap="square" rtlCol="0">
            <a:spAutoFit/>
          </a:bodyPr>
          <a:lstStyle/>
          <a:p>
            <a:pPr marL="342900" indent="-342900">
              <a:buFont typeface="Arial" panose="020B0604020202020204" pitchFamily="34" charset="0"/>
              <a:buChar char="•"/>
            </a:pPr>
            <a:r>
              <a:rPr lang="fr-FR" dirty="0" smtClean="0"/>
              <a:t>Comprendre </a:t>
            </a:r>
            <a:r>
              <a:rPr lang="fr-FR" dirty="0"/>
              <a:t>ce qui se passe autour d'eux, à </a:t>
            </a:r>
            <a:r>
              <a:rPr lang="fr-FR" dirty="0" smtClean="0"/>
              <a:t>un </a:t>
            </a:r>
            <a:r>
              <a:rPr lang="fr-FR" dirty="0"/>
              <a:t>niveau adapté à leur développement et leur âge, s'ils veulent se  </a:t>
            </a:r>
            <a:r>
              <a:rPr lang="fr-FR" dirty="0" smtClean="0"/>
              <a:t>sentir </a:t>
            </a:r>
            <a:r>
              <a:rPr lang="en-US" dirty="0" err="1" smtClean="0"/>
              <a:t>en</a:t>
            </a:r>
            <a:r>
              <a:rPr lang="en-US" dirty="0" smtClean="0"/>
              <a:t> </a:t>
            </a:r>
            <a:r>
              <a:rPr lang="en-US" dirty="0" err="1"/>
              <a:t>sécurité</a:t>
            </a:r>
            <a:r>
              <a:rPr lang="en-US" dirty="0"/>
              <a:t> et </a:t>
            </a:r>
            <a:r>
              <a:rPr lang="en-US" dirty="0" smtClean="0"/>
              <a:t>protégés.</a:t>
            </a:r>
          </a:p>
          <a:p>
            <a:endParaRPr lang="en-GB" dirty="0"/>
          </a:p>
          <a:p>
            <a:pPr marL="342900" indent="-342900">
              <a:buFont typeface="Arial" panose="020B0604020202020204" pitchFamily="34" charset="0"/>
              <a:buChar char="•"/>
            </a:pPr>
            <a:r>
              <a:rPr lang="fr-FR" dirty="0" smtClean="0"/>
              <a:t>De </a:t>
            </a:r>
            <a:r>
              <a:rPr lang="fr-FR" dirty="0"/>
              <a:t>temps pour raconter ce qui s'est passé autour d'eux et pour exprimer leurs émotions associées aux mauvais souvenirs.  </a:t>
            </a:r>
            <a:endParaRPr lang="en-US" dirty="0" smtClean="0"/>
          </a:p>
          <a:p>
            <a:pPr marL="342900" indent="-342900">
              <a:lnSpc>
                <a:spcPct val="150000"/>
              </a:lnSpc>
              <a:buFont typeface="Arial" charset="0"/>
              <a:buChar char="•"/>
            </a:pPr>
            <a:r>
              <a:rPr lang="fr-FR" dirty="0"/>
              <a:t>L'écoute </a:t>
            </a:r>
            <a:r>
              <a:rPr lang="fr-FR" dirty="0" smtClean="0"/>
              <a:t>attentive</a:t>
            </a:r>
            <a:endParaRPr lang="en-US" dirty="0"/>
          </a:p>
          <a:p>
            <a:pPr marL="342900" indent="-342900">
              <a:lnSpc>
                <a:spcPct val="150000"/>
              </a:lnSpc>
              <a:buFont typeface="Arial" charset="0"/>
              <a:buChar char="•"/>
            </a:pPr>
            <a:r>
              <a:rPr lang="en-US" dirty="0" smtClean="0"/>
              <a:t>M</a:t>
            </a:r>
            <a:r>
              <a:rPr lang="fr-FR" dirty="0" err="1" smtClean="0"/>
              <a:t>ontrent</a:t>
            </a:r>
            <a:r>
              <a:rPr lang="fr-FR" dirty="0" smtClean="0"/>
              <a:t> </a:t>
            </a:r>
            <a:r>
              <a:rPr lang="fr-FR" dirty="0"/>
              <a:t>aux enfants qu'ils font  </a:t>
            </a:r>
            <a:r>
              <a:rPr lang="fr-FR" dirty="0" smtClean="0"/>
              <a:t>attention à </a:t>
            </a:r>
            <a:r>
              <a:rPr lang="fr-FR" dirty="0"/>
              <a:t>ce qu'ils disent et que cela les </a:t>
            </a:r>
            <a:r>
              <a:rPr lang="fr-FR" dirty="0" smtClean="0"/>
              <a:t>intéresse</a:t>
            </a:r>
            <a:endParaRPr lang="en-US" dirty="0"/>
          </a:p>
          <a:p>
            <a:pPr marL="342900" indent="-342900">
              <a:lnSpc>
                <a:spcPct val="150000"/>
              </a:lnSpc>
              <a:buFont typeface="Arial" charset="0"/>
              <a:buChar char="•"/>
            </a:pPr>
            <a:r>
              <a:rPr lang="fr-FR" dirty="0" smtClean="0"/>
              <a:t>D'accepter </a:t>
            </a:r>
            <a:r>
              <a:rPr lang="fr-FR" dirty="0"/>
              <a:t>tous les sentiments de l'enfant</a:t>
            </a:r>
            <a:endParaRPr lang="en-US" dirty="0"/>
          </a:p>
          <a:p>
            <a:pPr marL="342900" indent="-342900">
              <a:buFont typeface="Wingdings" charset="2"/>
              <a:buChar char="Ø"/>
            </a:pPr>
            <a:endParaRPr lang="en-US" dirty="0" smtClean="0"/>
          </a:p>
          <a:p>
            <a:endParaRPr lang="en-US" dirty="0" smtClean="0"/>
          </a:p>
        </p:txBody>
      </p:sp>
    </p:spTree>
    <p:extLst>
      <p:ext uri="{BB962C8B-B14F-4D97-AF65-F5344CB8AC3E}">
        <p14:creationId xmlns:p14="http://schemas.microsoft.com/office/powerpoint/2010/main" val="4194064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10307" y="20574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fr-FR" b="1" u="sng" kern="0" dirty="0"/>
              <a:t>Formation pratique</a:t>
            </a:r>
            <a:r>
              <a:rPr lang="en-US" b="1" u="sng" kern="0" dirty="0" smtClean="0"/>
              <a:t>!</a:t>
            </a:r>
            <a:endParaRPr lang="en-US" b="1" u="sng" kern="0" dirty="0"/>
          </a:p>
        </p:txBody>
      </p:sp>
    </p:spTree>
    <p:extLst>
      <p:ext uri="{BB962C8B-B14F-4D97-AF65-F5344CB8AC3E}">
        <p14:creationId xmlns:p14="http://schemas.microsoft.com/office/powerpoint/2010/main" val="4012977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fr-FR" b="1" dirty="0" smtClean="0"/>
              <a:t>Activité: </a:t>
            </a:r>
            <a:r>
              <a:rPr lang="en-US" dirty="0"/>
              <a:t/>
            </a:r>
            <a:br>
              <a:rPr lang="en-US" dirty="0"/>
            </a:br>
            <a:endParaRPr lang="en-US" dirty="0"/>
          </a:p>
        </p:txBody>
      </p:sp>
      <p:sp>
        <p:nvSpPr>
          <p:cNvPr id="3" name="TextBox 2"/>
          <p:cNvSpPr txBox="1"/>
          <p:nvPr/>
        </p:nvSpPr>
        <p:spPr>
          <a:xfrm>
            <a:off x="381000" y="2133600"/>
            <a:ext cx="8267699" cy="3785652"/>
          </a:xfrm>
          <a:prstGeom prst="rect">
            <a:avLst/>
          </a:prstGeom>
          <a:noFill/>
        </p:spPr>
        <p:txBody>
          <a:bodyPr wrap="square" rtlCol="0">
            <a:spAutoFit/>
          </a:bodyPr>
          <a:lstStyle/>
          <a:p>
            <a:pPr lvl="0"/>
            <a:r>
              <a:rPr lang="fr-FR" b="1" dirty="0" smtClean="0"/>
              <a:t>Tourner </a:t>
            </a:r>
            <a:r>
              <a:rPr lang="fr-FR" b="1" dirty="0"/>
              <a:t>vers un partenaire et de discuter des points </a:t>
            </a:r>
            <a:r>
              <a:rPr lang="fr-FR" b="1" dirty="0" smtClean="0"/>
              <a:t>suivants</a:t>
            </a:r>
            <a:r>
              <a:rPr lang="en-US" b="1" dirty="0" smtClean="0"/>
              <a:t>:</a:t>
            </a:r>
          </a:p>
          <a:p>
            <a:pPr lvl="0"/>
            <a:endParaRPr lang="en-US" b="1" dirty="0" smtClean="0"/>
          </a:p>
          <a:p>
            <a:pPr marL="342900" lvl="0" indent="-342900">
              <a:buFont typeface="Arial" panose="020B0604020202020204" pitchFamily="34" charset="0"/>
              <a:buChar char="•"/>
            </a:pPr>
            <a:r>
              <a:rPr lang="fr-FR" dirty="0" smtClean="0"/>
              <a:t>Existe-t-il </a:t>
            </a:r>
            <a:r>
              <a:rPr lang="fr-FR" dirty="0"/>
              <a:t>certaines façons de jouer avec les enfants qui favorisent leur développement cérébral </a:t>
            </a:r>
            <a:r>
              <a:rPr lang="fr-FR" dirty="0" smtClean="0"/>
              <a:t>?</a:t>
            </a:r>
          </a:p>
          <a:p>
            <a:pPr lvl="0"/>
            <a:endParaRPr lang="en-GB" dirty="0"/>
          </a:p>
          <a:p>
            <a:pPr marL="342900" lvl="0" indent="-342900">
              <a:buFont typeface="Arial" panose="020B0604020202020204" pitchFamily="34" charset="0"/>
              <a:buChar char="•"/>
            </a:pPr>
            <a:r>
              <a:rPr lang="fr-FR" dirty="0" smtClean="0"/>
              <a:t>Avez-vous </a:t>
            </a:r>
            <a:r>
              <a:rPr lang="fr-FR" dirty="0"/>
              <a:t>eu l'occasion de jouer avec vos propres   </a:t>
            </a:r>
            <a:r>
              <a:rPr lang="fr-FR" dirty="0" smtClean="0"/>
              <a:t>enfants (</a:t>
            </a:r>
            <a:r>
              <a:rPr lang="fr-FR" dirty="0"/>
              <a:t>ou ceux d'un ami ou d'une    connaissance) de façon à </a:t>
            </a:r>
            <a:r>
              <a:rPr lang="fr-FR" dirty="0" smtClean="0"/>
              <a:t>favoriser </a:t>
            </a:r>
            <a:r>
              <a:rPr lang="en-US" dirty="0" err="1" smtClean="0"/>
              <a:t>leur</a:t>
            </a:r>
            <a:r>
              <a:rPr lang="en-US" dirty="0" smtClean="0"/>
              <a:t> </a:t>
            </a:r>
            <a:r>
              <a:rPr lang="en-US" dirty="0" err="1"/>
              <a:t>développement</a:t>
            </a:r>
            <a:r>
              <a:rPr lang="en-US" dirty="0"/>
              <a:t> </a:t>
            </a:r>
            <a:r>
              <a:rPr lang="en-US" dirty="0" err="1"/>
              <a:t>cérébral</a:t>
            </a:r>
            <a:r>
              <a:rPr lang="en-US" dirty="0"/>
              <a:t> ?</a:t>
            </a:r>
          </a:p>
          <a:p>
            <a:endParaRPr lang="en-US" dirty="0"/>
          </a:p>
        </p:txBody>
      </p:sp>
    </p:spTree>
    <p:extLst>
      <p:ext uri="{BB962C8B-B14F-4D97-AF65-F5344CB8AC3E}">
        <p14:creationId xmlns:p14="http://schemas.microsoft.com/office/powerpoint/2010/main" val="35311358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914400"/>
          </a:xfrm>
        </p:spPr>
        <p:txBody>
          <a:bodyPr/>
          <a:lstStyle/>
          <a:p>
            <a:r>
              <a:rPr lang="fr-FR" b="1" dirty="0" smtClean="0"/>
              <a:t>Débriefing</a:t>
            </a:r>
            <a:r>
              <a:rPr lang="en-US" b="1" u="sng" dirty="0" smtClean="0"/>
              <a:t> </a:t>
            </a:r>
            <a:endParaRPr lang="en-US" b="1" u="sng" dirty="0"/>
          </a:p>
        </p:txBody>
      </p:sp>
      <p:sp>
        <p:nvSpPr>
          <p:cNvPr id="4" name="Rectangle 3"/>
          <p:cNvSpPr/>
          <p:nvPr/>
        </p:nvSpPr>
        <p:spPr>
          <a:xfrm>
            <a:off x="381000" y="1371600"/>
            <a:ext cx="8299938" cy="4154984"/>
          </a:xfrm>
          <a:prstGeom prst="rect">
            <a:avLst/>
          </a:prstGeom>
        </p:spPr>
        <p:txBody>
          <a:bodyPr wrap="square">
            <a:spAutoFit/>
          </a:bodyPr>
          <a:lstStyle/>
          <a:p>
            <a:r>
              <a:rPr lang="fr-FR" b="1" dirty="0"/>
              <a:t>Étape 1 : </a:t>
            </a:r>
            <a:r>
              <a:rPr lang="fr-FR" b="1" dirty="0" smtClean="0"/>
              <a:t>Autoévaluation</a:t>
            </a:r>
            <a:endParaRPr lang="en-US" b="1" dirty="0" smtClean="0">
              <a:latin typeface="+mn-lt"/>
            </a:endParaRPr>
          </a:p>
          <a:p>
            <a:pPr marL="342900" indent="-342900">
              <a:buFont typeface="Arial" panose="020B0604020202020204" pitchFamily="34" charset="0"/>
              <a:buChar char="•"/>
            </a:pPr>
            <a:r>
              <a:rPr lang="fr-FR" dirty="0"/>
              <a:t>Qu'est-ce qui s'est bien passé ?</a:t>
            </a:r>
            <a:endParaRPr lang="en-GB" dirty="0"/>
          </a:p>
          <a:p>
            <a:pPr marL="342900" indent="-342900">
              <a:buFont typeface="Arial" panose="020B0604020202020204" pitchFamily="34" charset="0"/>
              <a:buChar char="•"/>
            </a:pPr>
            <a:r>
              <a:rPr lang="fr-FR" dirty="0"/>
              <a:t>Qu'auraient-ils pu faire différemment ?</a:t>
            </a:r>
            <a:endParaRPr lang="en-US" dirty="0" smtClean="0">
              <a:latin typeface="+mn-lt"/>
            </a:endParaRPr>
          </a:p>
          <a:p>
            <a:endParaRPr lang="en-US" dirty="0" smtClean="0">
              <a:latin typeface="AkzidenzGroteskBE-Light"/>
            </a:endParaRPr>
          </a:p>
          <a:p>
            <a:r>
              <a:rPr lang="fr-FR" b="1" dirty="0"/>
              <a:t>Étape 2 : Débriefing du groupe entier </a:t>
            </a:r>
            <a:endParaRPr lang="en-US" b="1" dirty="0" smtClean="0"/>
          </a:p>
          <a:p>
            <a:pPr marL="342900" indent="-342900">
              <a:buFont typeface="Arial" panose="020B0604020202020204" pitchFamily="34" charset="0"/>
              <a:buChar char="•"/>
            </a:pPr>
            <a:r>
              <a:rPr lang="fr-FR" dirty="0" smtClean="0"/>
              <a:t>Commentaires </a:t>
            </a:r>
            <a:r>
              <a:rPr lang="fr-FR" dirty="0"/>
              <a:t>positifs sur la présentation </a:t>
            </a:r>
            <a:endParaRPr lang="fr-FR" dirty="0" smtClean="0"/>
          </a:p>
          <a:p>
            <a:pPr marL="342900" indent="-342900">
              <a:buFont typeface="Arial" panose="020B0604020202020204" pitchFamily="34" charset="0"/>
              <a:buChar char="•"/>
            </a:pPr>
            <a:r>
              <a:rPr lang="fr-FR" dirty="0" smtClean="0"/>
              <a:t>Des </a:t>
            </a:r>
            <a:r>
              <a:rPr lang="fr-FR" dirty="0"/>
              <a:t>suggestions d'amélioration pour la  session </a:t>
            </a:r>
            <a:endParaRPr lang="en-US" dirty="0" smtClean="0"/>
          </a:p>
          <a:p>
            <a:endParaRPr lang="en-US" dirty="0"/>
          </a:p>
          <a:p>
            <a:r>
              <a:rPr lang="fr-FR" b="1" dirty="0"/>
              <a:t>Étape 3 : Retour du </a:t>
            </a:r>
            <a:r>
              <a:rPr lang="fr-FR" b="1" dirty="0" smtClean="0"/>
              <a:t>formateur</a:t>
            </a:r>
            <a:endParaRPr lang="en-US" b="1" dirty="0"/>
          </a:p>
          <a:p>
            <a:pPr marL="342900" indent="-342900">
              <a:buFont typeface="Arial" panose="020B0604020202020204" pitchFamily="34" charset="0"/>
              <a:buChar char="•"/>
            </a:pPr>
            <a:r>
              <a:rPr lang="fr-FR" dirty="0" smtClean="0"/>
              <a:t>Les </a:t>
            </a:r>
            <a:r>
              <a:rPr lang="fr-FR" dirty="0"/>
              <a:t>aspects positifs de la </a:t>
            </a:r>
            <a:r>
              <a:rPr lang="fr-FR" dirty="0" smtClean="0"/>
              <a:t>présentation</a:t>
            </a:r>
          </a:p>
          <a:p>
            <a:pPr marL="342900" indent="-342900">
              <a:buFont typeface="Arial" panose="020B0604020202020204" pitchFamily="34" charset="0"/>
              <a:buChar char="•"/>
            </a:pPr>
            <a:r>
              <a:rPr lang="fr-FR" dirty="0" smtClean="0"/>
              <a:t>Des </a:t>
            </a:r>
            <a:r>
              <a:rPr lang="fr-FR" dirty="0"/>
              <a:t>suggestions pour améliorer la session, si besoin est. </a:t>
            </a:r>
            <a:endParaRPr lang="en-US" dirty="0"/>
          </a:p>
        </p:txBody>
      </p:sp>
    </p:spTree>
    <p:extLst>
      <p:ext uri="{BB962C8B-B14F-4D97-AF65-F5344CB8AC3E}">
        <p14:creationId xmlns:p14="http://schemas.microsoft.com/office/powerpoint/2010/main" val="38305518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914400"/>
          </a:xfrm>
        </p:spPr>
        <p:txBody>
          <a:bodyPr/>
          <a:lstStyle/>
          <a:p>
            <a:pPr lvl="1"/>
            <a:r>
              <a:rPr lang="en-US" b="1" dirty="0" err="1"/>
              <a:t>Récapitulatif</a:t>
            </a:r>
            <a:r>
              <a:rPr lang="en-US" b="1"/>
              <a:t> </a:t>
            </a:r>
            <a:r>
              <a:rPr lang="en-US" b="1" smtClean="0"/>
              <a:t>du 3eme </a:t>
            </a:r>
            <a:r>
              <a:rPr lang="en-US" b="1" dirty="0" smtClean="0"/>
              <a:t>jour</a:t>
            </a:r>
            <a:endParaRPr lang="en-US" b="1" u="sng" dirty="0">
              <a:latin typeface="Arial" charset="0"/>
              <a:ea typeface="MS PGothic" charset="0"/>
            </a:endParaRPr>
          </a:p>
        </p:txBody>
      </p:sp>
      <p:sp>
        <p:nvSpPr>
          <p:cNvPr id="5" name="Content Placeholder 4"/>
          <p:cNvSpPr>
            <a:spLocks noGrp="1"/>
          </p:cNvSpPr>
          <p:nvPr>
            <p:ph idx="1"/>
          </p:nvPr>
        </p:nvSpPr>
        <p:spPr>
          <a:xfrm>
            <a:off x="457200" y="1676400"/>
            <a:ext cx="84582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panose="020B0604020202020204" pitchFamily="34" charset="0"/>
              <a:buChar char="•"/>
            </a:pPr>
            <a:r>
              <a:rPr lang="en-US" dirty="0" err="1"/>
              <a:t>Qu'avez-vous</a:t>
            </a:r>
            <a:r>
              <a:rPr lang="en-US" dirty="0"/>
              <a:t> </a:t>
            </a:r>
            <a:r>
              <a:rPr lang="en-US" dirty="0" err="1"/>
              <a:t>appris</a:t>
            </a:r>
            <a:r>
              <a:rPr lang="en-US" dirty="0"/>
              <a:t> </a:t>
            </a:r>
            <a:r>
              <a:rPr lang="en-US" dirty="0" err="1" smtClean="0"/>
              <a:t>aujourd'hui</a:t>
            </a:r>
            <a:r>
              <a:rPr lang="en-US" dirty="0" smtClean="0"/>
              <a:t>?</a:t>
            </a:r>
            <a:endParaRPr lang="en-GB" dirty="0"/>
          </a:p>
          <a:p>
            <a:pPr marL="457200" indent="-457200">
              <a:buFont typeface="Arial" panose="020B0604020202020204" pitchFamily="34" charset="0"/>
              <a:buChar char="•"/>
            </a:pPr>
            <a:r>
              <a:rPr lang="fr-FR" dirty="0" smtClean="0"/>
              <a:t>Qu'avez-vous </a:t>
            </a:r>
            <a:r>
              <a:rPr lang="fr-FR" dirty="0"/>
              <a:t>préféré au cours de cette séance </a:t>
            </a:r>
            <a:r>
              <a:rPr lang="fr-FR" dirty="0" smtClean="0"/>
              <a:t>?</a:t>
            </a:r>
            <a:endParaRPr lang="en-GB" dirty="0"/>
          </a:p>
          <a:p>
            <a:pPr marL="457200" indent="-457200">
              <a:buFont typeface="Arial" panose="020B0604020202020204" pitchFamily="34" charset="0"/>
              <a:buChar char="•"/>
            </a:pPr>
            <a:r>
              <a:rPr lang="fr-FR" dirty="0" smtClean="0"/>
              <a:t>Qu'avez-vous </a:t>
            </a:r>
            <a:r>
              <a:rPr lang="fr-FR" dirty="0"/>
              <a:t>le moins aimé ? </a:t>
            </a:r>
            <a:r>
              <a:rPr lang="en-US" dirty="0" err="1" smtClean="0"/>
              <a:t>Pourquoi</a:t>
            </a:r>
            <a:r>
              <a:rPr lang="en-US" dirty="0" smtClean="0"/>
              <a:t>?</a:t>
            </a:r>
            <a:endParaRPr lang="en-GB" dirty="0"/>
          </a:p>
          <a:p>
            <a:pPr marL="457200" indent="-457200">
              <a:buFont typeface="Arial" panose="020B0604020202020204" pitchFamily="34" charset="0"/>
              <a:buChar char="•"/>
            </a:pPr>
            <a:r>
              <a:rPr lang="fr-FR" dirty="0" smtClean="0"/>
              <a:t>De </a:t>
            </a:r>
            <a:r>
              <a:rPr lang="fr-FR" dirty="0"/>
              <a:t>quoi auriez-vous voulu que l'on parle et qui n'a pas été </a:t>
            </a:r>
            <a:r>
              <a:rPr lang="fr-FR" dirty="0" smtClean="0"/>
              <a:t>évoqué?</a:t>
            </a:r>
            <a:endParaRPr lang="en-GB" dirty="0"/>
          </a:p>
          <a:p>
            <a:pPr marL="457200" indent="-457200">
              <a:buFont typeface="Arial" panose="020B0604020202020204" pitchFamily="34" charset="0"/>
              <a:buChar char="•"/>
            </a:pPr>
            <a:r>
              <a:rPr lang="fr-FR" dirty="0" smtClean="0"/>
              <a:t>Avez-vous </a:t>
            </a:r>
            <a:r>
              <a:rPr lang="fr-FR" dirty="0"/>
              <a:t>des suggestions ou des commentaires ?</a:t>
            </a:r>
            <a:endParaRPr lang="en-US" sz="5400" kern="1200" dirty="0">
              <a:solidFill>
                <a:schemeClr val="tx1"/>
              </a:solidFill>
              <a:latin typeface="Arial" charset="0"/>
              <a:ea typeface="ヒラギノ角ゴ Pro W3" charset="0"/>
              <a:cs typeface="ヒラギノ角ゴ Pro W3" charset="0"/>
            </a:endParaRPr>
          </a:p>
          <a:p>
            <a:pPr>
              <a:defRPr/>
            </a:pPr>
            <a:endParaRPr lang="en-US" dirty="0"/>
          </a:p>
        </p:txBody>
      </p:sp>
    </p:spTree>
    <p:extLst>
      <p:ext uri="{BB962C8B-B14F-4D97-AF65-F5344CB8AC3E}">
        <p14:creationId xmlns:p14="http://schemas.microsoft.com/office/powerpoint/2010/main" val="1214531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3 </a:t>
            </a:r>
            <a:r>
              <a:rPr lang="en-US" sz="3600" b="1" u="sng" kern="0" dirty="0">
                <a:solidFill>
                  <a:prstClr val="black"/>
                </a:solidFill>
                <a:latin typeface="Arial"/>
                <a:ea typeface="MS PGothic" pitchFamily="34" charset="-128"/>
                <a:cs typeface="Arial"/>
              </a:rPr>
              <a:t>- Agenda</a:t>
            </a:r>
            <a:endParaRPr lang="en-US" dirty="0"/>
          </a:p>
        </p:txBody>
      </p:sp>
    </p:spTree>
    <p:extLst>
      <p:ext uri="{BB962C8B-B14F-4D97-AF65-F5344CB8AC3E}">
        <p14:creationId xmlns:p14="http://schemas.microsoft.com/office/powerpoint/2010/main" val="2697362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err="1" smtClean="0"/>
              <a:t>Energisant</a:t>
            </a:r>
            <a:r>
              <a:rPr lang="en-US" b="1" u="sng" dirty="0" smtClean="0"/>
              <a:t>: L</a:t>
            </a:r>
            <a:r>
              <a:rPr lang="fr-FR" b="1" dirty="0" smtClean="0"/>
              <a:t>'activité </a:t>
            </a:r>
            <a:r>
              <a:rPr lang="fr-FR" b="1" dirty="0"/>
              <a:t>« Petit bac </a:t>
            </a:r>
            <a:r>
              <a:rPr lang="fr-FR" b="1" dirty="0" smtClean="0"/>
              <a:t>»</a:t>
            </a:r>
            <a:r>
              <a:rPr lang="en-US" b="1" dirty="0"/>
              <a:t/>
            </a:r>
            <a:br>
              <a:rPr lang="en-US" b="1" dirty="0"/>
            </a:b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776816245"/>
              </p:ext>
            </p:extLst>
          </p:nvPr>
        </p:nvGraphicFramePr>
        <p:xfrm>
          <a:off x="1181100" y="2514600"/>
          <a:ext cx="6857999" cy="2595880"/>
        </p:xfrm>
        <a:graphic>
          <a:graphicData uri="http://schemas.openxmlformats.org/drawingml/2006/table">
            <a:tbl>
              <a:tblPr firstRow="1" bandRow="1">
                <a:tableStyleId>{5C22544A-7EE6-4342-B048-85BDC9FD1C3A}</a:tableStyleId>
              </a:tblPr>
              <a:tblGrid>
                <a:gridCol w="1119673"/>
                <a:gridCol w="1399592"/>
                <a:gridCol w="1399592"/>
                <a:gridCol w="1469571"/>
                <a:gridCol w="1469571"/>
              </a:tblGrid>
              <a:tr h="370840">
                <a:tc>
                  <a:txBody>
                    <a:bodyPr/>
                    <a:lstStyle/>
                    <a:p>
                      <a:r>
                        <a:rPr lang="en-US" dirty="0" err="1" smtClean="0"/>
                        <a:t>Lettre</a:t>
                      </a:r>
                      <a:endParaRPr lang="en-US" dirty="0"/>
                    </a:p>
                  </a:txBody>
                  <a:tcPr>
                    <a:solidFill>
                      <a:srgbClr val="009999"/>
                    </a:solidFill>
                  </a:tcPr>
                </a:tc>
                <a:tc>
                  <a:txBody>
                    <a:bodyPr/>
                    <a:lstStyle/>
                    <a:p>
                      <a:r>
                        <a:rPr lang="en-US" dirty="0" smtClean="0"/>
                        <a:t>Nom</a:t>
                      </a:r>
                      <a:endParaRPr lang="en-US" dirty="0"/>
                    </a:p>
                  </a:txBody>
                  <a:tcPr>
                    <a:solidFill>
                      <a:srgbClr val="009999"/>
                    </a:solidFill>
                  </a:tcPr>
                </a:tc>
                <a:tc>
                  <a:txBody>
                    <a:bodyPr/>
                    <a:lstStyle/>
                    <a:p>
                      <a:r>
                        <a:rPr lang="en-US" dirty="0" err="1" smtClean="0"/>
                        <a:t>Paye</a:t>
                      </a:r>
                      <a:r>
                        <a:rPr lang="en-US" baseline="0" dirty="0" smtClean="0"/>
                        <a:t> </a:t>
                      </a:r>
                      <a:endParaRPr lang="en-US" dirty="0"/>
                    </a:p>
                  </a:txBody>
                  <a:tcPr>
                    <a:solidFill>
                      <a:srgbClr val="009999"/>
                    </a:solidFill>
                  </a:tcPr>
                </a:tc>
                <a:tc>
                  <a:txBody>
                    <a:bodyPr/>
                    <a:lstStyle/>
                    <a:p>
                      <a:r>
                        <a:rPr lang="en-US" dirty="0" err="1" smtClean="0"/>
                        <a:t>Animale</a:t>
                      </a:r>
                      <a:endParaRPr lang="en-US" dirty="0"/>
                    </a:p>
                  </a:txBody>
                  <a:tcPr>
                    <a:solidFill>
                      <a:srgbClr val="009999"/>
                    </a:solidFill>
                  </a:tcPr>
                </a:tc>
                <a:tc>
                  <a:txBody>
                    <a:bodyPr/>
                    <a:lstStyle/>
                    <a:p>
                      <a:r>
                        <a:rPr lang="en-US" dirty="0" smtClean="0"/>
                        <a:t>Chose</a:t>
                      </a:r>
                      <a:endParaRPr lang="en-US" dirty="0"/>
                    </a:p>
                  </a:txBody>
                  <a:tcPr>
                    <a:solidFill>
                      <a:srgbClr val="009999"/>
                    </a:solidFill>
                  </a:tcPr>
                </a:tc>
              </a:tr>
              <a:tr h="370840">
                <a:tc>
                  <a:txBody>
                    <a:bodyPr/>
                    <a:lstStyle/>
                    <a:p>
                      <a:r>
                        <a:rPr lang="en-US" dirty="0" smtClean="0"/>
                        <a:t>A</a:t>
                      </a:r>
                      <a:endParaRPr lang="en-US" dirty="0"/>
                    </a:p>
                  </a:txBody>
                  <a:tcPr/>
                </a:tc>
                <a:tc>
                  <a:txBody>
                    <a:bodyPr/>
                    <a:lstStyle/>
                    <a:p>
                      <a:r>
                        <a:rPr lang="en-US" dirty="0" smtClean="0"/>
                        <a:t>Ali</a:t>
                      </a:r>
                      <a:endParaRPr lang="en-US" dirty="0"/>
                    </a:p>
                  </a:txBody>
                  <a:tcPr/>
                </a:tc>
                <a:tc>
                  <a:txBody>
                    <a:bodyPr/>
                    <a:lstStyle/>
                    <a:p>
                      <a:r>
                        <a:rPr lang="en-US" dirty="0" smtClean="0"/>
                        <a:t>Angola</a:t>
                      </a:r>
                      <a:endParaRPr lang="en-US" dirty="0"/>
                    </a:p>
                  </a:txBody>
                  <a:tcPr/>
                </a:tc>
                <a:tc>
                  <a:txBody>
                    <a:bodyPr/>
                    <a:lstStyle/>
                    <a:p>
                      <a:r>
                        <a:rPr lang="en-US" dirty="0" smtClean="0"/>
                        <a:t>Antelope</a:t>
                      </a:r>
                      <a:endParaRPr lang="en-US" dirty="0"/>
                    </a:p>
                  </a:txBody>
                  <a:tcPr/>
                </a:tc>
                <a:tc>
                  <a:txBody>
                    <a:bodyPr/>
                    <a:lstStyle/>
                    <a:p>
                      <a:r>
                        <a:rPr lang="en-US" dirty="0" err="1" smtClean="0"/>
                        <a:t>Avocat</a:t>
                      </a:r>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465434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340518" y="304800"/>
            <a:ext cx="8305800" cy="1219200"/>
          </a:xfrm>
        </p:spPr>
        <p:txBody>
          <a:bodyPr/>
          <a:lstStyle/>
          <a:p>
            <a:r>
              <a:rPr lang="fr-FR" b="1" dirty="0"/>
              <a:t>Activité : Carte du corps – Quand j'étais enfant...</a:t>
            </a:r>
            <a:r>
              <a:rPr lang="en-US" b="1" u="sng" dirty="0" smtClean="0">
                <a:latin typeface="Arial" charset="0"/>
                <a:ea typeface="MS PGothic" charset="0"/>
              </a:rPr>
              <a:t> </a:t>
            </a:r>
            <a:endParaRPr lang="en-US" b="1" u="sng" dirty="0">
              <a:latin typeface="Arial" charset="0"/>
              <a:ea typeface="MS PGothic" charset="0"/>
            </a:endParaRPr>
          </a:p>
        </p:txBody>
      </p:sp>
      <p:sp>
        <p:nvSpPr>
          <p:cNvPr id="109570" name="TextBox 2"/>
          <p:cNvSpPr txBox="1">
            <a:spLocks noChangeArrowheads="1"/>
          </p:cNvSpPr>
          <p:nvPr/>
        </p:nvSpPr>
        <p:spPr bwMode="auto">
          <a:xfrm>
            <a:off x="1854200" y="2406650"/>
            <a:ext cx="1841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endParaRPr lang="en-US"/>
          </a:p>
        </p:txBody>
      </p:sp>
      <p:sp>
        <p:nvSpPr>
          <p:cNvPr id="109571" name="TextBox 4"/>
          <p:cNvSpPr txBox="1">
            <a:spLocks noChangeArrowheads="1"/>
          </p:cNvSpPr>
          <p:nvPr/>
        </p:nvSpPr>
        <p:spPr bwMode="auto">
          <a:xfrm>
            <a:off x="533399" y="1524000"/>
            <a:ext cx="8112919"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sz="2000" dirty="0" smtClean="0"/>
              <a:t>30 minutes..</a:t>
            </a:r>
            <a:endParaRPr lang="en-US" sz="2000" dirty="0"/>
          </a:p>
          <a:p>
            <a:pPr marL="457200" indent="-457200">
              <a:buFont typeface="+mj-lt"/>
              <a:buAutoNum type="arabicPeriod"/>
            </a:pPr>
            <a:r>
              <a:rPr lang="fr-FR" sz="2000" dirty="0" smtClean="0"/>
              <a:t>Dessiner </a:t>
            </a:r>
            <a:r>
              <a:rPr lang="fr-FR" sz="2000" dirty="0"/>
              <a:t>un corps sur une feuille de   papier. </a:t>
            </a:r>
            <a:endParaRPr lang="en-US" sz="2000" dirty="0"/>
          </a:p>
          <a:p>
            <a:pPr marL="457200" indent="-457200">
              <a:buFont typeface="+mj-lt"/>
              <a:buAutoNum type="arabicPeriod"/>
            </a:pPr>
            <a:r>
              <a:rPr lang="fr-FR" sz="2000" dirty="0" smtClean="0"/>
              <a:t>Se </a:t>
            </a:r>
            <a:r>
              <a:rPr lang="fr-FR" sz="2000" dirty="0"/>
              <a:t>remémorer certains souvenirs, heureux et malheureux, de leur enfance.</a:t>
            </a:r>
            <a:endParaRPr lang="en-US" sz="2000" dirty="0"/>
          </a:p>
          <a:p>
            <a:pPr marL="457200" indent="-457200">
              <a:buFont typeface="+mj-lt"/>
              <a:buAutoNum type="arabicPeriod"/>
            </a:pPr>
            <a:r>
              <a:rPr lang="fr-FR" sz="2000" dirty="0"/>
              <a:t>Puis, </a:t>
            </a:r>
            <a:r>
              <a:rPr lang="fr-FR" sz="2000" dirty="0" smtClean="0"/>
              <a:t>tracer </a:t>
            </a:r>
            <a:r>
              <a:rPr lang="fr-FR" sz="2000" dirty="0"/>
              <a:t>un point sur le dessin du corps pour indiquer l'endroit où ils se sentent bien en se remémorant un souvenir heureux.</a:t>
            </a:r>
            <a:endParaRPr lang="en-US" sz="2000" dirty="0"/>
          </a:p>
          <a:p>
            <a:pPr marL="457200" indent="-457200">
              <a:buFont typeface="+mj-lt"/>
              <a:buAutoNum type="arabicPeriod"/>
            </a:pPr>
            <a:r>
              <a:rPr lang="fr-FR" sz="2000" dirty="0" smtClean="0"/>
              <a:t>Tracer </a:t>
            </a:r>
            <a:r>
              <a:rPr lang="fr-FR" sz="2000" dirty="0"/>
              <a:t>un point sur le dessin du corps pour indiquer un endroit douloureux lorsqu'ils se remémorent un souvenir malheureux.</a:t>
            </a:r>
            <a:endParaRPr lang="en-US" sz="2000" dirty="0"/>
          </a:p>
          <a:p>
            <a:pPr marL="457200" indent="-457200">
              <a:buFont typeface="+mj-lt"/>
              <a:buAutoNum type="arabicPeriod"/>
            </a:pPr>
            <a:r>
              <a:rPr lang="fr-FR" sz="2000" dirty="0" smtClean="0"/>
              <a:t>Par </a:t>
            </a:r>
            <a:r>
              <a:rPr lang="fr-FR" sz="2000" dirty="0"/>
              <a:t>deux </a:t>
            </a:r>
            <a:r>
              <a:rPr lang="fr-FR" sz="2000" dirty="0" smtClean="0"/>
              <a:t>discuter </a:t>
            </a:r>
            <a:r>
              <a:rPr lang="fr-FR" sz="2000" dirty="0"/>
              <a:t>des points </a:t>
            </a:r>
            <a:r>
              <a:rPr lang="fr-FR" sz="2000" dirty="0" smtClean="0"/>
              <a:t>suivants: </a:t>
            </a:r>
            <a:endParaRPr lang="en-US" sz="2000" dirty="0"/>
          </a:p>
          <a:p>
            <a:pPr marL="1200150" lvl="1" indent="-457200">
              <a:buFont typeface="Arial" panose="020B0604020202020204" pitchFamily="34" charset="0"/>
              <a:buChar char="•"/>
            </a:pPr>
            <a:r>
              <a:rPr lang="en-US" sz="2000" dirty="0" smtClean="0"/>
              <a:t>S</a:t>
            </a:r>
            <a:r>
              <a:rPr lang="fr-FR" sz="2000" dirty="0" err="1" smtClean="0"/>
              <a:t>ouvenirs</a:t>
            </a:r>
            <a:r>
              <a:rPr lang="fr-FR" sz="2000" dirty="0" smtClean="0"/>
              <a:t> </a:t>
            </a:r>
            <a:r>
              <a:rPr lang="fr-FR" sz="2000" dirty="0"/>
              <a:t>d'enfance heureux et malheureux, s'ils se sentent capables  de  les </a:t>
            </a:r>
            <a:r>
              <a:rPr lang="fr-FR" sz="2000" dirty="0" smtClean="0"/>
              <a:t>partager.</a:t>
            </a:r>
            <a:endParaRPr lang="en-GB" sz="2000" dirty="0"/>
          </a:p>
          <a:p>
            <a:pPr marL="1200150" lvl="1" indent="-457200">
              <a:buFont typeface="Arial" panose="020B0604020202020204" pitchFamily="34" charset="0"/>
              <a:buChar char="•"/>
            </a:pPr>
            <a:r>
              <a:rPr lang="fr-FR" sz="2000" dirty="0" smtClean="0"/>
              <a:t>Si </a:t>
            </a:r>
            <a:r>
              <a:rPr lang="fr-FR" sz="2000" dirty="0"/>
              <a:t>les adultes qui les entouraient pendant leur enfance comprenaient ces </a:t>
            </a:r>
            <a:r>
              <a:rPr lang="fr-FR" sz="2000" dirty="0" smtClean="0"/>
              <a:t>sentiments.</a:t>
            </a:r>
            <a:endParaRPr lang="en-GB" sz="2000" dirty="0"/>
          </a:p>
          <a:p>
            <a:pPr marL="1200150" lvl="1" indent="-457200">
              <a:buFont typeface="Arial" panose="020B0604020202020204" pitchFamily="34" charset="0"/>
              <a:buChar char="•"/>
            </a:pPr>
            <a:r>
              <a:rPr lang="fr-FR" sz="2000" dirty="0" smtClean="0"/>
              <a:t>Si </a:t>
            </a:r>
            <a:r>
              <a:rPr lang="fr-FR" sz="2000" dirty="0"/>
              <a:t>les adultes qui les entouraient pendant leur enfance reconnaissaient ces sentiments et proposaient leur soutien.</a:t>
            </a:r>
            <a:endParaRPr lang="en-US" sz="2000" dirty="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627063" y="582722"/>
            <a:ext cx="8305800" cy="1017478"/>
          </a:xfrm>
        </p:spPr>
        <p:txBody>
          <a:bodyPr/>
          <a:lstStyle/>
          <a:p>
            <a:r>
              <a:rPr lang="fr-FR" b="1" dirty="0" smtClean="0"/>
              <a:t>Qu’est ce qu’une empathie?</a:t>
            </a:r>
            <a:endParaRPr lang="en-US" b="1" u="sng" dirty="0">
              <a:latin typeface="Arial" charset="0"/>
              <a:ea typeface="MS PGothic" charset="0"/>
            </a:endParaRPr>
          </a:p>
        </p:txBody>
      </p:sp>
      <p:sp>
        <p:nvSpPr>
          <p:cNvPr id="3" name="Rectangle 2"/>
          <p:cNvSpPr/>
          <p:nvPr/>
        </p:nvSpPr>
        <p:spPr>
          <a:xfrm>
            <a:off x="627063" y="1524000"/>
            <a:ext cx="7602537" cy="4524315"/>
          </a:xfrm>
          <a:prstGeom prst="rect">
            <a:avLst/>
          </a:prstGeom>
        </p:spPr>
        <p:txBody>
          <a:bodyPr wrap="square">
            <a:spAutoFit/>
          </a:bodyPr>
          <a:lstStyle/>
          <a:p>
            <a:pPr marL="342900" indent="-342900">
              <a:buFont typeface="Arial" panose="020B0604020202020204" pitchFamily="34" charset="0"/>
              <a:buChar char="•"/>
            </a:pPr>
            <a:r>
              <a:rPr lang="fr-FR" dirty="0" smtClean="0"/>
              <a:t>L'empathie </a:t>
            </a:r>
            <a:r>
              <a:rPr lang="fr-FR" dirty="0"/>
              <a:t>est une caractéristique humaine qui nous permet de comprendre et d'éprouver de la compassion pour nos semblables.  </a:t>
            </a:r>
            <a:endParaRPr lang="fr-FR" dirty="0" smtClean="0"/>
          </a:p>
          <a:p>
            <a:endParaRPr lang="fr-FR" dirty="0" smtClean="0"/>
          </a:p>
          <a:p>
            <a:pPr marL="342900" indent="-342900">
              <a:buFont typeface="Arial" panose="020B0604020202020204" pitchFamily="34" charset="0"/>
              <a:buChar char="•"/>
            </a:pPr>
            <a:r>
              <a:rPr lang="en-US" dirty="0" smtClean="0"/>
              <a:t>Il </a:t>
            </a:r>
            <a:r>
              <a:rPr lang="fr-FR" dirty="0" smtClean="0"/>
              <a:t>s'agit </a:t>
            </a:r>
            <a:r>
              <a:rPr lang="fr-FR" dirty="0"/>
              <a:t>de la capacité à percevoir les émotions, les besoins et les désirs  de l'autre personne, et à comprendre et à agir avec tact. </a:t>
            </a:r>
            <a:endParaRPr lang="fr-FR" dirty="0" smtClean="0"/>
          </a:p>
          <a:p>
            <a:endParaRPr lang="fr-FR" dirty="0" smtClean="0"/>
          </a:p>
          <a:p>
            <a:pPr marL="342900" indent="-342900">
              <a:buFont typeface="Arial" panose="020B0604020202020204" pitchFamily="34" charset="0"/>
              <a:buChar char="•"/>
            </a:pPr>
            <a:r>
              <a:rPr lang="fr-FR" dirty="0" smtClean="0"/>
              <a:t>L'empathie </a:t>
            </a:r>
            <a:r>
              <a:rPr lang="fr-FR" dirty="0"/>
              <a:t>implique de pouvoir être capable de se mettre à la place d'une autre personne et de ressentir ce qu'elle  ressent.</a:t>
            </a:r>
            <a:endParaRPr lang="en-US" dirty="0" smtClean="0"/>
          </a:p>
          <a:p>
            <a:pPr marL="452438" indent="-342900">
              <a:spcAft>
                <a:spcPts val="600"/>
              </a:spcAft>
              <a:buFont typeface="Arial" charset="0"/>
              <a:buChar char="•"/>
              <a:defRPr/>
            </a:pPr>
            <a:endParaRPr lang="en-US" dirty="0">
              <a:solidFill>
                <a:srgbClr val="FFD6CB"/>
              </a:solidFill>
            </a:endParaRPr>
          </a:p>
        </p:txBody>
      </p:sp>
    </p:spTree>
    <p:extLst>
      <p:ext uri="{BB962C8B-B14F-4D97-AF65-F5344CB8AC3E}">
        <p14:creationId xmlns:p14="http://schemas.microsoft.com/office/powerpoint/2010/main" val="4232728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Title 1"/>
          <p:cNvSpPr>
            <a:spLocks noGrp="1"/>
          </p:cNvSpPr>
          <p:nvPr>
            <p:ph type="title"/>
          </p:nvPr>
        </p:nvSpPr>
        <p:spPr>
          <a:xfrm>
            <a:off x="244475" y="304800"/>
            <a:ext cx="8305800" cy="914400"/>
          </a:xfrm>
        </p:spPr>
        <p:txBody>
          <a:bodyPr/>
          <a:lstStyle/>
          <a:p>
            <a:r>
              <a:rPr lang="fr-FR" sz="2800" b="1" dirty="0"/>
              <a:t>Les étapes du développement de  l'empathie</a:t>
            </a:r>
            <a:endParaRPr lang="en-US" sz="2800" b="1" u="sng" dirty="0">
              <a:latin typeface="Arial" charset="0"/>
              <a:ea typeface="MS PGothic" charset="0"/>
            </a:endParaRPr>
          </a:p>
        </p:txBody>
      </p:sp>
      <p:sp>
        <p:nvSpPr>
          <p:cNvPr id="113666" name="Rectangle 2"/>
          <p:cNvSpPr>
            <a:spLocks noChangeArrowheads="1"/>
          </p:cNvSpPr>
          <p:nvPr/>
        </p:nvSpPr>
        <p:spPr bwMode="auto">
          <a:xfrm>
            <a:off x="244475" y="990600"/>
            <a:ext cx="8032750" cy="5940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112713" indent="-3175"/>
            <a:endParaRPr lang="en-US" sz="2000" dirty="0"/>
          </a:p>
          <a:p>
            <a:pPr marL="342900" indent="-342900">
              <a:buFont typeface="Arial"/>
              <a:buChar char="•"/>
            </a:pPr>
            <a:r>
              <a:rPr lang="fr-FR" sz="1800" dirty="0"/>
              <a:t>Les enfants ressentent des émotions fortes qui façonnent leur personnalité lorsqu'ils grandissent. </a:t>
            </a:r>
            <a:r>
              <a:rPr lang="en-US" sz="1800" dirty="0" err="1"/>
              <a:t>C'est</a:t>
            </a:r>
            <a:r>
              <a:rPr lang="en-US" sz="1800" dirty="0"/>
              <a:t>-à-dire </a:t>
            </a:r>
            <a:r>
              <a:rPr lang="en-US" sz="1800" dirty="0" err="1"/>
              <a:t>qu'ils</a:t>
            </a:r>
            <a:r>
              <a:rPr lang="en-US" sz="1800" dirty="0"/>
              <a:t> </a:t>
            </a:r>
            <a:r>
              <a:rPr lang="en-US" sz="1800" dirty="0" err="1"/>
              <a:t>construisent</a:t>
            </a:r>
            <a:r>
              <a:rPr lang="en-US" sz="1800" dirty="0"/>
              <a:t>  </a:t>
            </a:r>
            <a:r>
              <a:rPr lang="en-US" sz="1800" dirty="0" err="1" smtClean="0"/>
              <a:t>leurs</a:t>
            </a:r>
            <a:r>
              <a:rPr lang="en-GB" sz="1800" dirty="0"/>
              <a:t> </a:t>
            </a:r>
            <a:r>
              <a:rPr lang="fr-FR" sz="1800" dirty="0" smtClean="0"/>
              <a:t>souvenirs </a:t>
            </a:r>
            <a:r>
              <a:rPr lang="fr-FR" sz="1800" dirty="0"/>
              <a:t>par le biais de leurs  expériences.</a:t>
            </a:r>
            <a:endParaRPr lang="en-US" sz="1800" dirty="0"/>
          </a:p>
          <a:p>
            <a:pPr lvl="0"/>
            <a:endParaRPr lang="en-US" sz="1800" dirty="0"/>
          </a:p>
          <a:p>
            <a:pPr marL="342900" lvl="0" indent="-342900">
              <a:buFont typeface="Arial"/>
              <a:buChar char="•"/>
            </a:pPr>
            <a:r>
              <a:rPr lang="fr-FR" sz="1800" dirty="0"/>
              <a:t>Les enfants veulent et ont besoin que leurs parents les comprennent et les aident à gérer leurs émotions  difficiles.</a:t>
            </a:r>
            <a:r>
              <a:rPr lang="en-US" sz="1800" dirty="0" smtClean="0"/>
              <a:t> </a:t>
            </a:r>
            <a:endParaRPr lang="en-US" sz="1800" dirty="0"/>
          </a:p>
          <a:p>
            <a:pPr lvl="0"/>
            <a:endParaRPr lang="en-US" sz="1800" dirty="0"/>
          </a:p>
          <a:p>
            <a:pPr marL="342900" indent="-342900">
              <a:buFont typeface="Arial"/>
              <a:buChar char="•"/>
            </a:pPr>
            <a:r>
              <a:rPr lang="fr-FR" sz="1800" dirty="0"/>
              <a:t>Les enfants ont besoin que leurs parents montrent de l'empathie et de l'affection, les protègent et comprennent leurs émotions</a:t>
            </a:r>
            <a:r>
              <a:rPr lang="fr-FR" sz="1800" dirty="0" smtClean="0"/>
              <a:t>.</a:t>
            </a:r>
            <a:r>
              <a:rPr lang="en-US" sz="1800" dirty="0" smtClean="0"/>
              <a:t> </a:t>
            </a:r>
          </a:p>
          <a:p>
            <a:pPr lvl="0"/>
            <a:endParaRPr lang="en-US" sz="1800" dirty="0"/>
          </a:p>
          <a:p>
            <a:pPr marL="342900" lvl="0" indent="-342900">
              <a:buFont typeface="Arial"/>
              <a:buChar char="•"/>
            </a:pPr>
            <a:r>
              <a:rPr lang="fr-FR" sz="1800" dirty="0"/>
              <a:t>L'empathie    aide les enfants à se sentir en sécurité et </a:t>
            </a:r>
            <a:r>
              <a:rPr lang="fr-FR" sz="1800" dirty="0" smtClean="0"/>
              <a:t>protégés.</a:t>
            </a:r>
            <a:endParaRPr lang="en-US" sz="1800" dirty="0"/>
          </a:p>
          <a:p>
            <a:pPr marL="342900" lvl="0" indent="-342900">
              <a:buFont typeface="Arial"/>
              <a:buChar char="•"/>
            </a:pPr>
            <a:endParaRPr lang="en-US" sz="1800" dirty="0" smtClean="0"/>
          </a:p>
          <a:p>
            <a:pPr marL="342900" indent="-342900">
              <a:buFont typeface="Arial"/>
              <a:buChar char="•"/>
            </a:pPr>
            <a:r>
              <a:rPr lang="fr-FR" sz="1800" dirty="0" smtClean="0"/>
              <a:t>En </a:t>
            </a:r>
            <a:r>
              <a:rPr lang="fr-FR" sz="1800" dirty="0"/>
              <a:t>termes de compétences parentales, l'empathie est la </a:t>
            </a:r>
            <a:r>
              <a:rPr lang="fr-FR" sz="1800" dirty="0" smtClean="0"/>
              <a:t>capacité à </a:t>
            </a:r>
            <a:r>
              <a:rPr lang="fr-FR" sz="1800" dirty="0"/>
              <a:t>percevoir les émotions, les besoins et les désirs d'un enfant, et </a:t>
            </a:r>
            <a:r>
              <a:rPr lang="fr-FR" sz="1800" dirty="0" smtClean="0"/>
              <a:t>à</a:t>
            </a:r>
            <a:r>
              <a:rPr lang="en-GB" sz="1800" dirty="0"/>
              <a:t> </a:t>
            </a:r>
            <a:r>
              <a:rPr lang="fr-FR" sz="1800" dirty="0" smtClean="0"/>
              <a:t>être </a:t>
            </a:r>
            <a:r>
              <a:rPr lang="fr-FR" sz="1800" dirty="0"/>
              <a:t>capable d'y répondre de façon sécurisante, en gardant avant tout à l'esprit le bien-être de </a:t>
            </a:r>
            <a:r>
              <a:rPr lang="fr-FR" sz="1800" dirty="0" smtClean="0"/>
              <a:t>l'enfant.</a:t>
            </a:r>
          </a:p>
          <a:p>
            <a:endParaRPr lang="en-US" sz="1800" dirty="0"/>
          </a:p>
          <a:p>
            <a:pPr marL="342900" indent="-342900">
              <a:buFont typeface="Arial"/>
              <a:buChar char="•"/>
            </a:pPr>
            <a:r>
              <a:rPr lang="fr-FR" sz="1800" dirty="0"/>
              <a:t>Les garçons comme les filles ont besoin que leurs parents leur </a:t>
            </a:r>
            <a:r>
              <a:rPr lang="en-US" sz="1800" dirty="0" err="1"/>
              <a:t>montrent</a:t>
            </a:r>
            <a:r>
              <a:rPr lang="en-US" sz="1800" dirty="0"/>
              <a:t> de </a:t>
            </a:r>
            <a:r>
              <a:rPr lang="en-US" sz="1800" dirty="0" err="1"/>
              <a:t>l'empathie</a:t>
            </a:r>
            <a:r>
              <a:rPr lang="en-US" sz="1800" dirty="0"/>
              <a:t>.</a:t>
            </a:r>
            <a:endParaRPr lang="en-GB" sz="1800" dirty="0"/>
          </a:p>
          <a:p>
            <a:pPr marL="342900" lvl="0" indent="-342900">
              <a:buFont typeface="Arial"/>
              <a:buChar char="•"/>
            </a:pPr>
            <a:endParaRPr lang="en-US" sz="1800" dirty="0">
              <a:solidFill>
                <a:srgbClr val="F88600"/>
              </a:solidFill>
            </a:endParaRPr>
          </a:p>
        </p:txBody>
      </p:sp>
    </p:spTree>
    <p:extLst>
      <p:ext uri="{BB962C8B-B14F-4D97-AF65-F5344CB8AC3E}">
        <p14:creationId xmlns:p14="http://schemas.microsoft.com/office/powerpoint/2010/main" val="2461413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5450" y="304800"/>
            <a:ext cx="8305800" cy="1219200"/>
          </a:xfrm>
        </p:spPr>
        <p:txBody>
          <a:bodyPr/>
          <a:lstStyle/>
          <a:p>
            <a:r>
              <a:rPr lang="en-US" b="1" u="sng" dirty="0"/>
              <a:t>L</a:t>
            </a:r>
            <a:r>
              <a:rPr lang="en-US" b="1" u="sng" dirty="0" smtClean="0"/>
              <a:t>es </a:t>
            </a:r>
            <a:r>
              <a:rPr lang="fr-FR" b="1" u="sng" dirty="0"/>
              <a:t>étapes..</a:t>
            </a:r>
            <a:endParaRPr lang="en-US" b="1" u="sng" dirty="0"/>
          </a:p>
        </p:txBody>
      </p:sp>
      <p:sp>
        <p:nvSpPr>
          <p:cNvPr id="3" name="TextBox 2"/>
          <p:cNvSpPr txBox="1"/>
          <p:nvPr/>
        </p:nvSpPr>
        <p:spPr>
          <a:xfrm>
            <a:off x="533400" y="1295400"/>
            <a:ext cx="8089900" cy="4154984"/>
          </a:xfrm>
          <a:prstGeom prst="rect">
            <a:avLst/>
          </a:prstGeom>
          <a:noFill/>
        </p:spPr>
        <p:txBody>
          <a:bodyPr wrap="square" rtlCol="0">
            <a:spAutoFit/>
          </a:bodyPr>
          <a:lstStyle/>
          <a:p>
            <a:pPr marL="342900" indent="-342900">
              <a:buFont typeface="Arial" panose="020B0604020202020204" pitchFamily="34" charset="0"/>
              <a:buChar char="•"/>
            </a:pPr>
            <a:r>
              <a:rPr lang="fr-FR" dirty="0"/>
              <a:t>Un enfant de 1 an se sent mal à l'aise lorsqu'un autre enfant tombe ou pleure.</a:t>
            </a:r>
            <a:endParaRPr lang="en-GB" dirty="0"/>
          </a:p>
          <a:p>
            <a:pPr marL="342900" indent="-342900">
              <a:buFont typeface="Arial" panose="020B0604020202020204" pitchFamily="34" charset="0"/>
              <a:buChar char="•"/>
            </a:pPr>
            <a:r>
              <a:rPr lang="fr-FR" dirty="0"/>
              <a:t>Un enfant de 2 ans prend peu à peu conscience qu'il est distinct des autres, et peut même tenter de rassurer un autre enfant en détresse.</a:t>
            </a:r>
            <a:endParaRPr lang="en-GB" dirty="0"/>
          </a:p>
          <a:p>
            <a:pPr marL="342900" indent="-342900">
              <a:buFont typeface="Arial" panose="020B0604020202020204" pitchFamily="34" charset="0"/>
              <a:buChar char="•"/>
            </a:pPr>
            <a:r>
              <a:rPr lang="fr-FR" dirty="0"/>
              <a:t>Lorsqu'il grandit, l'enfant peut comprendre les sentiments d'une autre personne lorsque celle-ci lui raconte une expérience passée.</a:t>
            </a:r>
            <a:endParaRPr lang="en-GB" dirty="0"/>
          </a:p>
          <a:p>
            <a:pPr marL="342900" indent="-342900">
              <a:buFont typeface="Arial" panose="020B0604020202020204" pitchFamily="34" charset="0"/>
              <a:buChar char="•"/>
            </a:pPr>
            <a:r>
              <a:rPr lang="fr-FR" dirty="0"/>
              <a:t>Les êtres humains naissent avec la capacité d'empathie. C'est le rôle des parents d'expliquer à l'enfant comment l'utiliser.</a:t>
            </a:r>
            <a:endParaRPr lang="en-US" dirty="0"/>
          </a:p>
        </p:txBody>
      </p:sp>
      <p:sp>
        <p:nvSpPr>
          <p:cNvPr id="4" name="TextBox 3"/>
          <p:cNvSpPr txBox="1"/>
          <p:nvPr/>
        </p:nvSpPr>
        <p:spPr>
          <a:xfrm>
            <a:off x="654050" y="6016117"/>
            <a:ext cx="7848600" cy="830997"/>
          </a:xfrm>
          <a:prstGeom prst="rect">
            <a:avLst/>
          </a:prstGeom>
          <a:noFill/>
        </p:spPr>
        <p:txBody>
          <a:bodyPr wrap="square" rtlCol="0">
            <a:spAutoFit/>
          </a:bodyPr>
          <a:lstStyle/>
          <a:p>
            <a:r>
              <a:rPr lang="en-US" sz="1600" b="1" dirty="0" smtClean="0"/>
              <a:t>Early Childhood today</a:t>
            </a:r>
            <a:r>
              <a:rPr lang="en-US" sz="1600" dirty="0" smtClean="0"/>
              <a:t>. </a:t>
            </a:r>
            <a:r>
              <a:rPr lang="en-US" sz="1600" u="sng" dirty="0" smtClean="0"/>
              <a:t>Ages &amp; Stages: Empathy </a:t>
            </a:r>
            <a:r>
              <a:rPr lang="en-US" sz="1600" i="1" dirty="0" smtClean="0"/>
              <a:t>How to nurture this important gateway to a social and emotional growth</a:t>
            </a:r>
            <a:r>
              <a:rPr lang="en-US" sz="1600" dirty="0" smtClean="0"/>
              <a:t>. Susan A. Miller Ed. D, Ellen Booth Church, and Carla Poole. 2016</a:t>
            </a:r>
            <a:endParaRPr lang="en-US" sz="1600" dirty="0"/>
          </a:p>
        </p:txBody>
      </p:sp>
    </p:spTree>
    <p:extLst>
      <p:ext uri="{BB962C8B-B14F-4D97-AF65-F5344CB8AC3E}">
        <p14:creationId xmlns:p14="http://schemas.microsoft.com/office/powerpoint/2010/main" val="1037457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7" name="Title 1"/>
          <p:cNvSpPr>
            <a:spLocks noGrp="1"/>
          </p:cNvSpPr>
          <p:nvPr>
            <p:ph type="title"/>
          </p:nvPr>
        </p:nvSpPr>
        <p:spPr>
          <a:xfrm>
            <a:off x="457200" y="609600"/>
            <a:ext cx="8305800" cy="1219200"/>
          </a:xfrm>
        </p:spPr>
        <p:txBody>
          <a:bodyPr/>
          <a:lstStyle/>
          <a:p>
            <a:r>
              <a:rPr lang="fr-FR" b="1" u="sng" dirty="0">
                <a:latin typeface="Arial" charset="0"/>
                <a:ea typeface="MS PGothic" charset="0"/>
              </a:rPr>
              <a:t>T</a:t>
            </a:r>
            <a:r>
              <a:rPr lang="fr-FR" b="1" u="sng" dirty="0" smtClean="0">
                <a:latin typeface="Arial" charset="0"/>
                <a:ea typeface="MS PGothic" charset="0"/>
              </a:rPr>
              <a:t>echnique </a:t>
            </a:r>
            <a:r>
              <a:rPr lang="fr-FR" b="1" u="sng" dirty="0">
                <a:latin typeface="Arial" charset="0"/>
                <a:ea typeface="MS PGothic" charset="0"/>
              </a:rPr>
              <a:t>permettant d'améliorer la réaction </a:t>
            </a:r>
            <a:r>
              <a:rPr lang="fr-FR" b="1" u="sng" dirty="0" smtClean="0">
                <a:latin typeface="Arial" charset="0"/>
                <a:ea typeface="MS PGothic" charset="0"/>
              </a:rPr>
              <a:t>empathique</a:t>
            </a:r>
            <a:endParaRPr lang="en-US" b="1" u="sng" dirty="0">
              <a:latin typeface="Arial" charset="0"/>
              <a:ea typeface="MS PGothic" charset="0"/>
            </a:endParaRPr>
          </a:p>
        </p:txBody>
      </p:sp>
      <p:sp>
        <p:nvSpPr>
          <p:cNvPr id="116738" name="Rectangle 2"/>
          <p:cNvSpPr>
            <a:spLocks noChangeArrowheads="1"/>
          </p:cNvSpPr>
          <p:nvPr/>
        </p:nvSpPr>
        <p:spPr bwMode="auto">
          <a:xfrm>
            <a:off x="381000" y="2057400"/>
            <a:ext cx="8077200"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fr-FR" sz="2000" b="1" dirty="0" smtClean="0"/>
              <a:t>Étape </a:t>
            </a:r>
            <a:r>
              <a:rPr lang="fr-FR" sz="2000" dirty="0"/>
              <a:t>1.  Identifier le  sentiment.</a:t>
            </a:r>
            <a:endParaRPr lang="en-GB" sz="2000" dirty="0"/>
          </a:p>
          <a:p>
            <a:r>
              <a:rPr lang="fr-FR" sz="2000" i="1" dirty="0"/>
              <a:t>Par exemple : « Tu as l'air triste. </a:t>
            </a:r>
            <a:r>
              <a:rPr lang="fr-FR" sz="2000" i="1" dirty="0" smtClean="0"/>
              <a:t>»</a:t>
            </a:r>
          </a:p>
          <a:p>
            <a:endParaRPr lang="en-US" sz="2000" dirty="0"/>
          </a:p>
          <a:p>
            <a:r>
              <a:rPr lang="fr-FR" sz="2000" b="1" dirty="0"/>
              <a:t>Étape 2</a:t>
            </a:r>
            <a:r>
              <a:rPr lang="fr-FR" sz="2000" dirty="0"/>
              <a:t>. Déterminer la  raison</a:t>
            </a:r>
            <a:r>
              <a:rPr lang="fr-FR" sz="2000" dirty="0" smtClean="0"/>
              <a:t>.</a:t>
            </a:r>
          </a:p>
          <a:p>
            <a:endParaRPr lang="en-US" sz="2000" dirty="0"/>
          </a:p>
          <a:p>
            <a:r>
              <a:rPr lang="fr-FR" sz="2000" b="1" dirty="0"/>
              <a:t>Étape 3</a:t>
            </a:r>
            <a:r>
              <a:rPr lang="fr-FR" sz="2000" dirty="0"/>
              <a:t>. Confirmer ou honorer le    sentiment.</a:t>
            </a:r>
            <a:endParaRPr lang="en-US" sz="2000" dirty="0"/>
          </a:p>
          <a:p>
            <a:endParaRPr lang="en-US" sz="2000" dirty="0"/>
          </a:p>
          <a:p>
            <a:r>
              <a:rPr lang="fr-FR" sz="2000" b="1" dirty="0"/>
              <a:t>Étape 4.</a:t>
            </a:r>
            <a:r>
              <a:rPr lang="fr-FR" sz="2000" dirty="0"/>
              <a:t> Aider l'enfant à gérer ses émotions. Agir et trouver une solution  si nécessaire</a:t>
            </a:r>
            <a:endParaRPr lang="en-US" sz="2000" dirty="0"/>
          </a:p>
        </p:txBody>
      </p:sp>
    </p:spTree>
    <p:extLst>
      <p:ext uri="{BB962C8B-B14F-4D97-AF65-F5344CB8AC3E}">
        <p14:creationId xmlns:p14="http://schemas.microsoft.com/office/powerpoint/2010/main" val="2417847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29256</TotalTime>
  <Words>1608</Words>
  <Application>Microsoft Office PowerPoint</Application>
  <PresentationFormat>On-screen Show (4:3)</PresentationFormat>
  <Paragraphs>171</Paragraphs>
  <Slides>21</Slides>
  <Notes>21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MS PGothic</vt:lpstr>
      <vt:lpstr>Akzidenz Grotesk BE Super</vt:lpstr>
      <vt:lpstr>AkzidenzGroteskBE-Light</vt:lpstr>
      <vt:lpstr>Arial</vt:lpstr>
      <vt:lpstr>Calibri</vt:lpstr>
      <vt:lpstr>Segoe UI</vt:lpstr>
      <vt:lpstr>Times</vt:lpstr>
      <vt:lpstr>Wingdings</vt:lpstr>
      <vt:lpstr>ヒラギノ角ゴ Pro W3</vt:lpstr>
      <vt:lpstr>IRC_PP_pages_white</vt:lpstr>
      <vt:lpstr>IRC_PP_cover_1</vt:lpstr>
      <vt:lpstr> Intervention de compétences parentales - DES ESPACES DE BIEN-ÊTRE ET D'APPRENTISSAGE  Jour 3   </vt:lpstr>
      <vt:lpstr>Activité:  </vt:lpstr>
      <vt:lpstr>PowerPoint Presentation</vt:lpstr>
      <vt:lpstr>Energisant: L'activité « Petit bac » </vt:lpstr>
      <vt:lpstr>Activité : Carte du corps – Quand j'étais enfant... </vt:lpstr>
      <vt:lpstr>Qu’est ce qu’une empathie?</vt:lpstr>
      <vt:lpstr>Les étapes du développement de  l'empathie</vt:lpstr>
      <vt:lpstr>Les étapes..</vt:lpstr>
      <vt:lpstr>Technique permettant d'améliorer la réaction empathique</vt:lpstr>
      <vt:lpstr>Activité pratique : Les 4 étapes de  l'empathie</vt:lpstr>
      <vt:lpstr>L'empathie pour tous les enfants </vt:lpstr>
      <vt:lpstr>QUELLES sont les situations qui nécessiteraient l'aide d'un adulte, et celles qui demanderaient juste de l'écoute ? </vt:lpstr>
      <vt:lpstr>PowerPoint Presentation</vt:lpstr>
      <vt:lpstr>Travaille de groupe</vt:lpstr>
      <vt:lpstr>L'impact psychosocial d'une crise sur l'enfant</vt:lpstr>
      <vt:lpstr>Ignorer les symptômes du stress: un cercle vicieux</vt:lpstr>
      <vt:lpstr>Parler et écouter</vt:lpstr>
      <vt:lpstr>Les enfants ont besoin de quoi?</vt:lpstr>
      <vt:lpstr>PowerPoint Presentation</vt:lpstr>
      <vt:lpstr>Débriefing </vt:lpstr>
      <vt:lpstr>Récapitulatif du 3eme jour</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Yvonne Agengo</cp:lastModifiedBy>
  <cp:revision>680</cp:revision>
  <cp:lastPrinted>2009-12-29T15:08:35Z</cp:lastPrinted>
  <dcterms:created xsi:type="dcterms:W3CDTF">2009-12-29T15:03:30Z</dcterms:created>
  <dcterms:modified xsi:type="dcterms:W3CDTF">2018-01-17T08:07:55Z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