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43"/>
  </p:notesMasterIdLst>
  <p:sldIdLst>
    <p:sldId id="257" r:id="rId6"/>
    <p:sldId id="695" r:id="rId7"/>
    <p:sldId id="739" r:id="rId8"/>
    <p:sldId id="718" r:id="rId9"/>
    <p:sldId id="719" r:id="rId10"/>
    <p:sldId id="702" r:id="rId11"/>
    <p:sldId id="720" r:id="rId12"/>
    <p:sldId id="721" r:id="rId13"/>
    <p:sldId id="722" r:id="rId14"/>
    <p:sldId id="727" r:id="rId15"/>
    <p:sldId id="697" r:id="rId16"/>
    <p:sldId id="699" r:id="rId17"/>
    <p:sldId id="698" r:id="rId18"/>
    <p:sldId id="723" r:id="rId19"/>
    <p:sldId id="704" r:id="rId20"/>
    <p:sldId id="728" r:id="rId21"/>
    <p:sldId id="706" r:id="rId22"/>
    <p:sldId id="729" r:id="rId23"/>
    <p:sldId id="708" r:id="rId24"/>
    <p:sldId id="724" r:id="rId25"/>
    <p:sldId id="730" r:id="rId26"/>
    <p:sldId id="731" r:id="rId27"/>
    <p:sldId id="709" r:id="rId28"/>
    <p:sldId id="725" r:id="rId29"/>
    <p:sldId id="711" r:id="rId30"/>
    <p:sldId id="732" r:id="rId31"/>
    <p:sldId id="489" r:id="rId32"/>
    <p:sldId id="490" r:id="rId33"/>
    <p:sldId id="733" r:id="rId34"/>
    <p:sldId id="494" r:id="rId35"/>
    <p:sldId id="493" r:id="rId36"/>
    <p:sldId id="735" r:id="rId37"/>
    <p:sldId id="497" r:id="rId38"/>
    <p:sldId id="714" r:id="rId39"/>
    <p:sldId id="736" r:id="rId40"/>
    <p:sldId id="716" r:id="rId41"/>
    <p:sldId id="737"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89405" autoAdjust="0"/>
  </p:normalViewPr>
  <p:slideViewPr>
    <p:cSldViewPr>
      <p:cViewPr varScale="1">
        <p:scale>
          <a:sx n="74" d="100"/>
          <a:sy n="74" d="100"/>
        </p:scale>
        <p:origin x="228" y="72"/>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D7DB6-22B0-4CFE-9AAD-F53D5D0E0CA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D06E7E7-D38A-4AEA-80F7-097396449454}">
      <dgm:prSet phldrT="[Text]"/>
      <dgm:spPr/>
      <dgm:t>
        <a:bodyPr/>
        <a:lstStyle/>
        <a:p>
          <a:r>
            <a:rPr lang="en-US" dirty="0" smtClean="0"/>
            <a:t>Attending skills</a:t>
          </a:r>
          <a:endParaRPr lang="en-US" dirty="0"/>
        </a:p>
      </dgm:t>
    </dgm:pt>
    <dgm:pt modelId="{60A2DA21-3706-4FF3-922A-7E7C367C8EE9}" type="parTrans" cxnId="{74FF01D2-8316-442C-AAB3-797ECC1EC56B}">
      <dgm:prSet/>
      <dgm:spPr/>
      <dgm:t>
        <a:bodyPr/>
        <a:lstStyle/>
        <a:p>
          <a:endParaRPr lang="en-US"/>
        </a:p>
      </dgm:t>
    </dgm:pt>
    <dgm:pt modelId="{9E925E48-9FE9-4F1D-96FE-81D169AD166B}" type="sibTrans" cxnId="{74FF01D2-8316-442C-AAB3-797ECC1EC56B}">
      <dgm:prSet/>
      <dgm:spPr/>
      <dgm:t>
        <a:bodyPr/>
        <a:lstStyle/>
        <a:p>
          <a:endParaRPr lang="en-US"/>
        </a:p>
      </dgm:t>
    </dgm:pt>
    <dgm:pt modelId="{70EE2300-290D-494C-B5D2-4BA53F5ED232}">
      <dgm:prSet phldrT="[Text]"/>
      <dgm:spPr/>
      <dgm:t>
        <a:bodyPr/>
        <a:lstStyle/>
        <a:p>
          <a:r>
            <a:rPr lang="en-US" dirty="0" smtClean="0"/>
            <a:t>Eye contact</a:t>
          </a:r>
          <a:endParaRPr lang="en-US" dirty="0"/>
        </a:p>
      </dgm:t>
    </dgm:pt>
    <dgm:pt modelId="{C60B265A-4611-449D-B34E-B60BC66FA5E2}" type="parTrans" cxnId="{F8ADEB99-67FB-42B8-9BE6-3EA308406378}">
      <dgm:prSet/>
      <dgm:spPr/>
      <dgm:t>
        <a:bodyPr/>
        <a:lstStyle/>
        <a:p>
          <a:endParaRPr lang="en-US"/>
        </a:p>
      </dgm:t>
    </dgm:pt>
    <dgm:pt modelId="{EC67E6A7-A9A5-49A9-A4B1-220E17C476F4}" type="sibTrans" cxnId="{F8ADEB99-67FB-42B8-9BE6-3EA308406378}">
      <dgm:prSet/>
      <dgm:spPr/>
      <dgm:t>
        <a:bodyPr/>
        <a:lstStyle/>
        <a:p>
          <a:endParaRPr lang="en-US"/>
        </a:p>
      </dgm:t>
    </dgm:pt>
    <dgm:pt modelId="{007DE4F6-9953-44B2-BC3B-B318B8A58BCB}">
      <dgm:prSet phldrT="[Text]"/>
      <dgm:spPr/>
      <dgm:t>
        <a:bodyPr/>
        <a:lstStyle/>
        <a:p>
          <a:r>
            <a:rPr lang="en-US" dirty="0" smtClean="0"/>
            <a:t>Following skills</a:t>
          </a:r>
          <a:endParaRPr lang="en-US" dirty="0"/>
        </a:p>
      </dgm:t>
    </dgm:pt>
    <dgm:pt modelId="{EECCB02D-6937-49F5-B4E0-9EE2C5FB647F}" type="parTrans" cxnId="{8B67BA08-A94B-4092-A74A-9DFB1BA657E8}">
      <dgm:prSet/>
      <dgm:spPr/>
      <dgm:t>
        <a:bodyPr/>
        <a:lstStyle/>
        <a:p>
          <a:endParaRPr lang="en-US"/>
        </a:p>
      </dgm:t>
    </dgm:pt>
    <dgm:pt modelId="{CD3EFBF5-D7C4-4F9E-853C-C45C549521D4}" type="sibTrans" cxnId="{8B67BA08-A94B-4092-A74A-9DFB1BA657E8}">
      <dgm:prSet/>
      <dgm:spPr/>
      <dgm:t>
        <a:bodyPr/>
        <a:lstStyle/>
        <a:p>
          <a:endParaRPr lang="en-US"/>
        </a:p>
      </dgm:t>
    </dgm:pt>
    <dgm:pt modelId="{6247A377-A49C-40A6-B332-BA0D56F8BFC0}">
      <dgm:prSet phldrT="[Text]"/>
      <dgm:spPr/>
      <dgm:t>
        <a:bodyPr/>
        <a:lstStyle/>
        <a:p>
          <a:r>
            <a:rPr lang="en-US" dirty="0" smtClean="0"/>
            <a:t>Acknowledging responses</a:t>
          </a:r>
          <a:endParaRPr lang="en-US" dirty="0"/>
        </a:p>
      </dgm:t>
    </dgm:pt>
    <dgm:pt modelId="{C8BF1AF5-78D9-4306-A269-286CD874F726}" type="parTrans" cxnId="{C86C9813-B108-4F09-9A26-CB7C8BF2D8E9}">
      <dgm:prSet/>
      <dgm:spPr/>
      <dgm:t>
        <a:bodyPr/>
        <a:lstStyle/>
        <a:p>
          <a:endParaRPr lang="en-US"/>
        </a:p>
      </dgm:t>
    </dgm:pt>
    <dgm:pt modelId="{DFDCF219-7BF7-48DF-BB9B-438FC0756AB1}" type="sibTrans" cxnId="{C86C9813-B108-4F09-9A26-CB7C8BF2D8E9}">
      <dgm:prSet/>
      <dgm:spPr/>
      <dgm:t>
        <a:bodyPr/>
        <a:lstStyle/>
        <a:p>
          <a:endParaRPr lang="en-US"/>
        </a:p>
      </dgm:t>
    </dgm:pt>
    <dgm:pt modelId="{FF09CBF6-91F6-40E2-A7FB-EB5BAB18B9AA}">
      <dgm:prSet phldrT="[Text]"/>
      <dgm:spPr/>
      <dgm:t>
        <a:bodyPr/>
        <a:lstStyle/>
        <a:p>
          <a:r>
            <a:rPr lang="en-US" dirty="0" smtClean="0"/>
            <a:t>Responding skills</a:t>
          </a:r>
          <a:endParaRPr lang="en-US" dirty="0"/>
        </a:p>
      </dgm:t>
    </dgm:pt>
    <dgm:pt modelId="{E08855FA-B115-46E7-AA54-554D667F9D7F}" type="parTrans" cxnId="{AD4DDD49-B11E-4EFA-B567-D3A6357A73C1}">
      <dgm:prSet/>
      <dgm:spPr/>
      <dgm:t>
        <a:bodyPr/>
        <a:lstStyle/>
        <a:p>
          <a:endParaRPr lang="en-US"/>
        </a:p>
      </dgm:t>
    </dgm:pt>
    <dgm:pt modelId="{8116BABE-3F58-4811-A6BE-06C01266FB29}" type="sibTrans" cxnId="{AD4DDD49-B11E-4EFA-B567-D3A6357A73C1}">
      <dgm:prSet/>
      <dgm:spPr/>
      <dgm:t>
        <a:bodyPr/>
        <a:lstStyle/>
        <a:p>
          <a:endParaRPr lang="en-US"/>
        </a:p>
      </dgm:t>
    </dgm:pt>
    <dgm:pt modelId="{2F3FBC06-F81D-4989-BB19-F177C5200719}">
      <dgm:prSet phldrT="[Text]"/>
      <dgm:spPr/>
      <dgm:t>
        <a:bodyPr/>
        <a:lstStyle/>
        <a:p>
          <a:r>
            <a:rPr lang="en-US" dirty="0" smtClean="0"/>
            <a:t>Reflect feelings</a:t>
          </a:r>
          <a:endParaRPr lang="en-US" dirty="0"/>
        </a:p>
      </dgm:t>
    </dgm:pt>
    <dgm:pt modelId="{B69A1C89-A482-4FEB-A801-9DC49EA9DB03}" type="parTrans" cxnId="{F5584563-5C23-4519-BFBC-16ADD19F3B00}">
      <dgm:prSet/>
      <dgm:spPr/>
      <dgm:t>
        <a:bodyPr/>
        <a:lstStyle/>
        <a:p>
          <a:endParaRPr lang="en-US"/>
        </a:p>
      </dgm:t>
    </dgm:pt>
    <dgm:pt modelId="{764EDA83-5C87-4516-BE8B-9934197D5C8D}" type="sibTrans" cxnId="{F5584563-5C23-4519-BFBC-16ADD19F3B00}">
      <dgm:prSet/>
      <dgm:spPr/>
      <dgm:t>
        <a:bodyPr/>
        <a:lstStyle/>
        <a:p>
          <a:endParaRPr lang="en-US"/>
        </a:p>
      </dgm:t>
    </dgm:pt>
    <dgm:pt modelId="{97D9DA74-0F48-4566-A919-D0341DD87CA0}">
      <dgm:prSet phldrT="[Text]"/>
      <dgm:spPr/>
      <dgm:t>
        <a:bodyPr/>
        <a:lstStyle/>
        <a:p>
          <a:r>
            <a:rPr lang="en-US" dirty="0" smtClean="0"/>
            <a:t>Posture</a:t>
          </a:r>
          <a:endParaRPr lang="en-US" dirty="0"/>
        </a:p>
      </dgm:t>
    </dgm:pt>
    <dgm:pt modelId="{4A9236A7-C0FC-470C-AEC4-F905E4246B43}" type="parTrans" cxnId="{59878E9F-918C-4397-871E-533D1A0C2F62}">
      <dgm:prSet/>
      <dgm:spPr/>
      <dgm:t>
        <a:bodyPr/>
        <a:lstStyle/>
        <a:p>
          <a:endParaRPr lang="en-US"/>
        </a:p>
      </dgm:t>
    </dgm:pt>
    <dgm:pt modelId="{70547A8D-1A19-42CE-A44B-C70CC387F469}" type="sibTrans" cxnId="{59878E9F-918C-4397-871E-533D1A0C2F62}">
      <dgm:prSet/>
      <dgm:spPr/>
      <dgm:t>
        <a:bodyPr/>
        <a:lstStyle/>
        <a:p>
          <a:endParaRPr lang="en-US"/>
        </a:p>
      </dgm:t>
    </dgm:pt>
    <dgm:pt modelId="{5ECB42AB-1619-45B9-9F3A-5AA1CD5769BE}">
      <dgm:prSet phldrT="[Text]"/>
      <dgm:spPr/>
      <dgm:t>
        <a:bodyPr/>
        <a:lstStyle/>
        <a:p>
          <a:r>
            <a:rPr lang="en-US" dirty="0" smtClean="0"/>
            <a:t>Gestures</a:t>
          </a:r>
          <a:endParaRPr lang="en-US" dirty="0"/>
        </a:p>
      </dgm:t>
    </dgm:pt>
    <dgm:pt modelId="{74E70096-49B1-4CAC-B639-34DCE095BFCB}" type="parTrans" cxnId="{E830B7B1-8474-4F64-9087-710C64DCF0E3}">
      <dgm:prSet/>
      <dgm:spPr/>
      <dgm:t>
        <a:bodyPr/>
        <a:lstStyle/>
        <a:p>
          <a:endParaRPr lang="en-US"/>
        </a:p>
      </dgm:t>
    </dgm:pt>
    <dgm:pt modelId="{180EF425-A0EF-4A7A-B094-65F3BF98672A}" type="sibTrans" cxnId="{E830B7B1-8474-4F64-9087-710C64DCF0E3}">
      <dgm:prSet/>
      <dgm:spPr/>
      <dgm:t>
        <a:bodyPr/>
        <a:lstStyle/>
        <a:p>
          <a:endParaRPr lang="en-US"/>
        </a:p>
      </dgm:t>
    </dgm:pt>
    <dgm:pt modelId="{00235396-5108-4C21-99E9-17C685DBA8F9}">
      <dgm:prSet phldrT="[Text]"/>
      <dgm:spPr/>
      <dgm:t>
        <a:bodyPr/>
        <a:lstStyle/>
        <a:p>
          <a:r>
            <a:rPr lang="en-US" dirty="0" smtClean="0"/>
            <a:t>Environment</a:t>
          </a:r>
          <a:endParaRPr lang="en-US" dirty="0"/>
        </a:p>
      </dgm:t>
    </dgm:pt>
    <dgm:pt modelId="{8942E838-DB75-4D24-BE7C-484FFC5E7C85}" type="parTrans" cxnId="{FE376642-32C6-4B2F-A6F4-FF9682CF6283}">
      <dgm:prSet/>
      <dgm:spPr/>
      <dgm:t>
        <a:bodyPr/>
        <a:lstStyle/>
        <a:p>
          <a:endParaRPr lang="en-US"/>
        </a:p>
      </dgm:t>
    </dgm:pt>
    <dgm:pt modelId="{B3123CDE-0374-4489-847B-8C3E6C64B1C1}" type="sibTrans" cxnId="{FE376642-32C6-4B2F-A6F4-FF9682CF6283}">
      <dgm:prSet/>
      <dgm:spPr/>
      <dgm:t>
        <a:bodyPr/>
        <a:lstStyle/>
        <a:p>
          <a:endParaRPr lang="en-US"/>
        </a:p>
      </dgm:t>
    </dgm:pt>
    <dgm:pt modelId="{00DCA8F0-1B65-4D5A-BC3B-A45072372446}">
      <dgm:prSet phldrT="[Text]"/>
      <dgm:spPr/>
      <dgm:t>
        <a:bodyPr/>
        <a:lstStyle/>
        <a:p>
          <a:r>
            <a:rPr lang="en-US" dirty="0" smtClean="0"/>
            <a:t>Allowance of time</a:t>
          </a:r>
          <a:endParaRPr lang="en-US" dirty="0"/>
        </a:p>
      </dgm:t>
    </dgm:pt>
    <dgm:pt modelId="{6D0EB74A-2E3B-4D6F-90C2-EE82ABD50BC0}" type="parTrans" cxnId="{640E266E-D652-4B14-AD00-F519F893D923}">
      <dgm:prSet/>
      <dgm:spPr/>
      <dgm:t>
        <a:bodyPr/>
        <a:lstStyle/>
        <a:p>
          <a:endParaRPr lang="en-US"/>
        </a:p>
      </dgm:t>
    </dgm:pt>
    <dgm:pt modelId="{2D9839DD-4CDF-474A-B047-C925559E75DA}" type="sibTrans" cxnId="{640E266E-D652-4B14-AD00-F519F893D923}">
      <dgm:prSet/>
      <dgm:spPr/>
      <dgm:t>
        <a:bodyPr/>
        <a:lstStyle/>
        <a:p>
          <a:endParaRPr lang="en-US"/>
        </a:p>
      </dgm:t>
    </dgm:pt>
    <dgm:pt modelId="{3A44D584-FAED-4014-843C-09164504FD8F}">
      <dgm:prSet phldrT="[Text]"/>
      <dgm:spPr/>
      <dgm:t>
        <a:bodyPr/>
        <a:lstStyle/>
        <a:p>
          <a:r>
            <a:rPr lang="en-US" dirty="0" smtClean="0"/>
            <a:t>Open-ended questioning</a:t>
          </a:r>
          <a:endParaRPr lang="en-US" dirty="0"/>
        </a:p>
      </dgm:t>
    </dgm:pt>
    <dgm:pt modelId="{44B64778-96A3-478B-B517-8186A9D4BFC0}" type="parTrans" cxnId="{7DD2A166-139A-4A87-BB89-124F7B3BCFB5}">
      <dgm:prSet/>
      <dgm:spPr/>
      <dgm:t>
        <a:bodyPr/>
        <a:lstStyle/>
        <a:p>
          <a:endParaRPr lang="en-US"/>
        </a:p>
      </dgm:t>
    </dgm:pt>
    <dgm:pt modelId="{50815F8B-F605-46AE-97F1-93080C7F68D3}" type="sibTrans" cxnId="{7DD2A166-139A-4A87-BB89-124F7B3BCFB5}">
      <dgm:prSet/>
      <dgm:spPr/>
      <dgm:t>
        <a:bodyPr/>
        <a:lstStyle/>
        <a:p>
          <a:endParaRPr lang="en-US"/>
        </a:p>
      </dgm:t>
    </dgm:pt>
    <dgm:pt modelId="{15E6FFED-D2A2-4377-8056-56C2F8CE6779}">
      <dgm:prSet phldrT="[Text]"/>
      <dgm:spPr/>
      <dgm:t>
        <a:bodyPr/>
        <a:lstStyle/>
        <a:p>
          <a:r>
            <a:rPr lang="en-US" dirty="0" smtClean="0"/>
            <a:t>Reflect meanings</a:t>
          </a:r>
          <a:endParaRPr lang="en-US" dirty="0"/>
        </a:p>
      </dgm:t>
    </dgm:pt>
    <dgm:pt modelId="{D7E0DB1E-13A6-4CB3-AA16-5D38CBE4D630}" type="parTrans" cxnId="{04F22E40-2E46-42DC-B35A-CFC486BD7CB5}">
      <dgm:prSet/>
      <dgm:spPr/>
      <dgm:t>
        <a:bodyPr/>
        <a:lstStyle/>
        <a:p>
          <a:endParaRPr lang="en-US"/>
        </a:p>
      </dgm:t>
    </dgm:pt>
    <dgm:pt modelId="{A128B211-F000-495D-A55D-766533F476DE}" type="sibTrans" cxnId="{04F22E40-2E46-42DC-B35A-CFC486BD7CB5}">
      <dgm:prSet/>
      <dgm:spPr/>
      <dgm:t>
        <a:bodyPr/>
        <a:lstStyle/>
        <a:p>
          <a:endParaRPr lang="en-US"/>
        </a:p>
      </dgm:t>
    </dgm:pt>
    <dgm:pt modelId="{B3B5140E-99F5-4886-AC6A-C92947E39E16}">
      <dgm:prSet phldrT="[Text]"/>
      <dgm:spPr/>
      <dgm:t>
        <a:bodyPr/>
        <a:lstStyle/>
        <a:p>
          <a:r>
            <a:rPr lang="en-US" dirty="0" smtClean="0"/>
            <a:t>Summarize ideas</a:t>
          </a:r>
          <a:endParaRPr lang="en-US" dirty="0"/>
        </a:p>
      </dgm:t>
    </dgm:pt>
    <dgm:pt modelId="{5674122E-34C7-444C-BB8E-169A5D8D0F5F}" type="parTrans" cxnId="{C60B7E70-2404-4FA4-951E-91D8EE97BF99}">
      <dgm:prSet/>
      <dgm:spPr/>
      <dgm:t>
        <a:bodyPr/>
        <a:lstStyle/>
        <a:p>
          <a:endParaRPr lang="en-US"/>
        </a:p>
      </dgm:t>
    </dgm:pt>
    <dgm:pt modelId="{48306A14-3BAF-4C76-B195-41CEB9A4FFD1}" type="sibTrans" cxnId="{C60B7E70-2404-4FA4-951E-91D8EE97BF99}">
      <dgm:prSet/>
      <dgm:spPr/>
      <dgm:t>
        <a:bodyPr/>
        <a:lstStyle/>
        <a:p>
          <a:endParaRPr lang="en-US"/>
        </a:p>
      </dgm:t>
    </dgm:pt>
    <dgm:pt modelId="{F42468ED-1544-499E-8045-F01E419E342F}" type="pres">
      <dgm:prSet presAssocID="{172D7DB6-22B0-4CFE-9AAD-F53D5D0E0CA0}" presName="Name0" presStyleCnt="0">
        <dgm:presLayoutVars>
          <dgm:dir/>
          <dgm:animLvl val="lvl"/>
          <dgm:resizeHandles val="exact"/>
        </dgm:presLayoutVars>
      </dgm:prSet>
      <dgm:spPr/>
      <dgm:t>
        <a:bodyPr/>
        <a:lstStyle/>
        <a:p>
          <a:endParaRPr lang="en-US"/>
        </a:p>
      </dgm:t>
    </dgm:pt>
    <dgm:pt modelId="{ED152E96-1360-45EB-8152-91F0DB2D9B9E}" type="pres">
      <dgm:prSet presAssocID="{3D06E7E7-D38A-4AEA-80F7-097396449454}" presName="composite" presStyleCnt="0"/>
      <dgm:spPr/>
    </dgm:pt>
    <dgm:pt modelId="{211CE015-5C20-46A0-BB10-1090AC5F43EE}" type="pres">
      <dgm:prSet presAssocID="{3D06E7E7-D38A-4AEA-80F7-097396449454}" presName="parTx" presStyleLbl="alignNode1" presStyleIdx="0" presStyleCnt="3" custLinFactNeighborX="-103" custLinFactNeighborY="-1534">
        <dgm:presLayoutVars>
          <dgm:chMax val="0"/>
          <dgm:chPref val="0"/>
          <dgm:bulletEnabled val="1"/>
        </dgm:presLayoutVars>
      </dgm:prSet>
      <dgm:spPr/>
      <dgm:t>
        <a:bodyPr/>
        <a:lstStyle/>
        <a:p>
          <a:endParaRPr lang="en-US"/>
        </a:p>
      </dgm:t>
    </dgm:pt>
    <dgm:pt modelId="{5B23317D-3058-4E1A-8799-BD18E979637C}" type="pres">
      <dgm:prSet presAssocID="{3D06E7E7-D38A-4AEA-80F7-097396449454}" presName="desTx" presStyleLbl="alignAccFollowNode1" presStyleIdx="0" presStyleCnt="3">
        <dgm:presLayoutVars>
          <dgm:bulletEnabled val="1"/>
        </dgm:presLayoutVars>
      </dgm:prSet>
      <dgm:spPr/>
      <dgm:t>
        <a:bodyPr/>
        <a:lstStyle/>
        <a:p>
          <a:endParaRPr lang="en-US"/>
        </a:p>
      </dgm:t>
    </dgm:pt>
    <dgm:pt modelId="{69B80AD8-B150-441C-A5BC-3CE15BEDB370}" type="pres">
      <dgm:prSet presAssocID="{9E925E48-9FE9-4F1D-96FE-81D169AD166B}" presName="space" presStyleCnt="0"/>
      <dgm:spPr/>
    </dgm:pt>
    <dgm:pt modelId="{B7FF4CB9-A295-4382-8F04-084F92D7817D}" type="pres">
      <dgm:prSet presAssocID="{007DE4F6-9953-44B2-BC3B-B318B8A58BCB}" presName="composite" presStyleCnt="0"/>
      <dgm:spPr/>
    </dgm:pt>
    <dgm:pt modelId="{95A184E4-2F5B-42EF-8FE9-E794215DC966}" type="pres">
      <dgm:prSet presAssocID="{007DE4F6-9953-44B2-BC3B-B318B8A58BCB}" presName="parTx" presStyleLbl="alignNode1" presStyleIdx="1" presStyleCnt="3">
        <dgm:presLayoutVars>
          <dgm:chMax val="0"/>
          <dgm:chPref val="0"/>
          <dgm:bulletEnabled val="1"/>
        </dgm:presLayoutVars>
      </dgm:prSet>
      <dgm:spPr/>
      <dgm:t>
        <a:bodyPr/>
        <a:lstStyle/>
        <a:p>
          <a:endParaRPr lang="en-US"/>
        </a:p>
      </dgm:t>
    </dgm:pt>
    <dgm:pt modelId="{E9C54B31-E939-4286-B3E7-610667C9412A}" type="pres">
      <dgm:prSet presAssocID="{007DE4F6-9953-44B2-BC3B-B318B8A58BCB}" presName="desTx" presStyleLbl="alignAccFollowNode1" presStyleIdx="1" presStyleCnt="3">
        <dgm:presLayoutVars>
          <dgm:bulletEnabled val="1"/>
        </dgm:presLayoutVars>
      </dgm:prSet>
      <dgm:spPr/>
      <dgm:t>
        <a:bodyPr/>
        <a:lstStyle/>
        <a:p>
          <a:endParaRPr lang="en-US"/>
        </a:p>
      </dgm:t>
    </dgm:pt>
    <dgm:pt modelId="{A6DA20B4-D014-417E-B895-7149C60F7132}" type="pres">
      <dgm:prSet presAssocID="{CD3EFBF5-D7C4-4F9E-853C-C45C549521D4}" presName="space" presStyleCnt="0"/>
      <dgm:spPr/>
    </dgm:pt>
    <dgm:pt modelId="{C8D84E20-D233-46FF-A84E-9D55AD039FB9}" type="pres">
      <dgm:prSet presAssocID="{FF09CBF6-91F6-40E2-A7FB-EB5BAB18B9AA}" presName="composite" presStyleCnt="0"/>
      <dgm:spPr/>
    </dgm:pt>
    <dgm:pt modelId="{04088F6C-90BA-44DA-A2F5-4946FD00D18A}" type="pres">
      <dgm:prSet presAssocID="{FF09CBF6-91F6-40E2-A7FB-EB5BAB18B9AA}" presName="parTx" presStyleLbl="alignNode1" presStyleIdx="2" presStyleCnt="3">
        <dgm:presLayoutVars>
          <dgm:chMax val="0"/>
          <dgm:chPref val="0"/>
          <dgm:bulletEnabled val="1"/>
        </dgm:presLayoutVars>
      </dgm:prSet>
      <dgm:spPr/>
      <dgm:t>
        <a:bodyPr/>
        <a:lstStyle/>
        <a:p>
          <a:endParaRPr lang="en-US"/>
        </a:p>
      </dgm:t>
    </dgm:pt>
    <dgm:pt modelId="{F5044BEF-3DF6-4CD2-9042-5EC106EB5951}" type="pres">
      <dgm:prSet presAssocID="{FF09CBF6-91F6-40E2-A7FB-EB5BAB18B9AA}" presName="desTx" presStyleLbl="alignAccFollowNode1" presStyleIdx="2" presStyleCnt="3">
        <dgm:presLayoutVars>
          <dgm:bulletEnabled val="1"/>
        </dgm:presLayoutVars>
      </dgm:prSet>
      <dgm:spPr/>
      <dgm:t>
        <a:bodyPr/>
        <a:lstStyle/>
        <a:p>
          <a:endParaRPr lang="en-US"/>
        </a:p>
      </dgm:t>
    </dgm:pt>
  </dgm:ptLst>
  <dgm:cxnLst>
    <dgm:cxn modelId="{4A4EDC76-3242-4075-809A-F1D55844A7CF}" type="presOf" srcId="{3D06E7E7-D38A-4AEA-80F7-097396449454}" destId="{211CE015-5C20-46A0-BB10-1090AC5F43EE}" srcOrd="0" destOrd="0" presId="urn:microsoft.com/office/officeart/2005/8/layout/hList1"/>
    <dgm:cxn modelId="{234544B8-CC54-4DB4-9316-A57DA2C8DADE}" type="presOf" srcId="{97D9DA74-0F48-4566-A919-D0341DD87CA0}" destId="{5B23317D-3058-4E1A-8799-BD18E979637C}" srcOrd="0" destOrd="1" presId="urn:microsoft.com/office/officeart/2005/8/layout/hList1"/>
    <dgm:cxn modelId="{7B9CE329-A6D3-44FD-8120-2433620093A4}" type="presOf" srcId="{FF09CBF6-91F6-40E2-A7FB-EB5BAB18B9AA}" destId="{04088F6C-90BA-44DA-A2F5-4946FD00D18A}" srcOrd="0" destOrd="0" presId="urn:microsoft.com/office/officeart/2005/8/layout/hList1"/>
    <dgm:cxn modelId="{59878E9F-918C-4397-871E-533D1A0C2F62}" srcId="{3D06E7E7-D38A-4AEA-80F7-097396449454}" destId="{97D9DA74-0F48-4566-A919-D0341DD87CA0}" srcOrd="1" destOrd="0" parTransId="{4A9236A7-C0FC-470C-AEC4-F905E4246B43}" sibTransId="{70547A8D-1A19-42CE-A44B-C70CC387F469}"/>
    <dgm:cxn modelId="{04F22E40-2E46-42DC-B35A-CFC486BD7CB5}" srcId="{FF09CBF6-91F6-40E2-A7FB-EB5BAB18B9AA}" destId="{15E6FFED-D2A2-4377-8056-56C2F8CE6779}" srcOrd="1" destOrd="0" parTransId="{D7E0DB1E-13A6-4CB3-AA16-5D38CBE4D630}" sibTransId="{A128B211-F000-495D-A55D-766533F476DE}"/>
    <dgm:cxn modelId="{D076C04D-8A03-4FE4-BAD3-6105722C8850}" type="presOf" srcId="{2F3FBC06-F81D-4989-BB19-F177C5200719}" destId="{F5044BEF-3DF6-4CD2-9042-5EC106EB5951}" srcOrd="0" destOrd="0" presId="urn:microsoft.com/office/officeart/2005/8/layout/hList1"/>
    <dgm:cxn modelId="{E3DD269A-D7D4-4882-9E51-9C3C5602A26C}" type="presOf" srcId="{3A44D584-FAED-4014-843C-09164504FD8F}" destId="{E9C54B31-E939-4286-B3E7-610667C9412A}" srcOrd="0" destOrd="2" presId="urn:microsoft.com/office/officeart/2005/8/layout/hList1"/>
    <dgm:cxn modelId="{7DD2A166-139A-4A87-BB89-124F7B3BCFB5}" srcId="{007DE4F6-9953-44B2-BC3B-B318B8A58BCB}" destId="{3A44D584-FAED-4014-843C-09164504FD8F}" srcOrd="2" destOrd="0" parTransId="{44B64778-96A3-478B-B517-8186A9D4BFC0}" sibTransId="{50815F8B-F605-46AE-97F1-93080C7F68D3}"/>
    <dgm:cxn modelId="{C86C9813-B108-4F09-9A26-CB7C8BF2D8E9}" srcId="{007DE4F6-9953-44B2-BC3B-B318B8A58BCB}" destId="{6247A377-A49C-40A6-B332-BA0D56F8BFC0}" srcOrd="0" destOrd="0" parTransId="{C8BF1AF5-78D9-4306-A269-286CD874F726}" sibTransId="{DFDCF219-7BF7-48DF-BB9B-438FC0756AB1}"/>
    <dgm:cxn modelId="{8B67BA08-A94B-4092-A74A-9DFB1BA657E8}" srcId="{172D7DB6-22B0-4CFE-9AAD-F53D5D0E0CA0}" destId="{007DE4F6-9953-44B2-BC3B-B318B8A58BCB}" srcOrd="1" destOrd="0" parTransId="{EECCB02D-6937-49F5-B4E0-9EE2C5FB647F}" sibTransId="{CD3EFBF5-D7C4-4F9E-853C-C45C549521D4}"/>
    <dgm:cxn modelId="{C76DBE84-36B5-4FB8-A7CF-4DE500E78F07}" type="presOf" srcId="{00235396-5108-4C21-99E9-17C685DBA8F9}" destId="{5B23317D-3058-4E1A-8799-BD18E979637C}" srcOrd="0" destOrd="3" presId="urn:microsoft.com/office/officeart/2005/8/layout/hList1"/>
    <dgm:cxn modelId="{AD4DDD49-B11E-4EFA-B567-D3A6357A73C1}" srcId="{172D7DB6-22B0-4CFE-9AAD-F53D5D0E0CA0}" destId="{FF09CBF6-91F6-40E2-A7FB-EB5BAB18B9AA}" srcOrd="2" destOrd="0" parTransId="{E08855FA-B115-46E7-AA54-554D667F9D7F}" sibTransId="{8116BABE-3F58-4811-A6BE-06C01266FB29}"/>
    <dgm:cxn modelId="{A9AC8732-AF00-450D-9633-D30B8DAC9DD5}" type="presOf" srcId="{5ECB42AB-1619-45B9-9F3A-5AA1CD5769BE}" destId="{5B23317D-3058-4E1A-8799-BD18E979637C}" srcOrd="0" destOrd="2" presId="urn:microsoft.com/office/officeart/2005/8/layout/hList1"/>
    <dgm:cxn modelId="{23B550D0-B0C0-4C84-B730-A4486A51338E}" type="presOf" srcId="{6247A377-A49C-40A6-B332-BA0D56F8BFC0}" destId="{E9C54B31-E939-4286-B3E7-610667C9412A}" srcOrd="0" destOrd="0" presId="urn:microsoft.com/office/officeart/2005/8/layout/hList1"/>
    <dgm:cxn modelId="{640E266E-D652-4B14-AD00-F519F893D923}" srcId="{007DE4F6-9953-44B2-BC3B-B318B8A58BCB}" destId="{00DCA8F0-1B65-4D5A-BC3B-A45072372446}" srcOrd="1" destOrd="0" parTransId="{6D0EB74A-2E3B-4D6F-90C2-EE82ABD50BC0}" sibTransId="{2D9839DD-4CDF-474A-B047-C925559E75DA}"/>
    <dgm:cxn modelId="{C894C3AD-086E-48F3-A0E0-AD119A61453E}" type="presOf" srcId="{172D7DB6-22B0-4CFE-9AAD-F53D5D0E0CA0}" destId="{F42468ED-1544-499E-8045-F01E419E342F}" srcOrd="0" destOrd="0" presId="urn:microsoft.com/office/officeart/2005/8/layout/hList1"/>
    <dgm:cxn modelId="{784539DB-8A55-486A-8645-F0F638273691}" type="presOf" srcId="{007DE4F6-9953-44B2-BC3B-B318B8A58BCB}" destId="{95A184E4-2F5B-42EF-8FE9-E794215DC966}" srcOrd="0" destOrd="0" presId="urn:microsoft.com/office/officeart/2005/8/layout/hList1"/>
    <dgm:cxn modelId="{FCE6EC01-A261-44E6-BDE1-87402A21F620}" type="presOf" srcId="{70EE2300-290D-494C-B5D2-4BA53F5ED232}" destId="{5B23317D-3058-4E1A-8799-BD18E979637C}" srcOrd="0" destOrd="0" presId="urn:microsoft.com/office/officeart/2005/8/layout/hList1"/>
    <dgm:cxn modelId="{F8ADEB99-67FB-42B8-9BE6-3EA308406378}" srcId="{3D06E7E7-D38A-4AEA-80F7-097396449454}" destId="{70EE2300-290D-494C-B5D2-4BA53F5ED232}" srcOrd="0" destOrd="0" parTransId="{C60B265A-4611-449D-B34E-B60BC66FA5E2}" sibTransId="{EC67E6A7-A9A5-49A9-A4B1-220E17C476F4}"/>
    <dgm:cxn modelId="{EE51000F-A75D-49C1-BF43-7F66C554AC21}" type="presOf" srcId="{00DCA8F0-1B65-4D5A-BC3B-A45072372446}" destId="{E9C54B31-E939-4286-B3E7-610667C9412A}" srcOrd="0" destOrd="1" presId="urn:microsoft.com/office/officeart/2005/8/layout/hList1"/>
    <dgm:cxn modelId="{FE376642-32C6-4B2F-A6F4-FF9682CF6283}" srcId="{3D06E7E7-D38A-4AEA-80F7-097396449454}" destId="{00235396-5108-4C21-99E9-17C685DBA8F9}" srcOrd="3" destOrd="0" parTransId="{8942E838-DB75-4D24-BE7C-484FFC5E7C85}" sibTransId="{B3123CDE-0374-4489-847B-8C3E6C64B1C1}"/>
    <dgm:cxn modelId="{4D165C5F-18AA-42A5-B79E-01ECF037B0A7}" type="presOf" srcId="{15E6FFED-D2A2-4377-8056-56C2F8CE6779}" destId="{F5044BEF-3DF6-4CD2-9042-5EC106EB5951}" srcOrd="0" destOrd="1" presId="urn:microsoft.com/office/officeart/2005/8/layout/hList1"/>
    <dgm:cxn modelId="{F5584563-5C23-4519-BFBC-16ADD19F3B00}" srcId="{FF09CBF6-91F6-40E2-A7FB-EB5BAB18B9AA}" destId="{2F3FBC06-F81D-4989-BB19-F177C5200719}" srcOrd="0" destOrd="0" parTransId="{B69A1C89-A482-4FEB-A801-9DC49EA9DB03}" sibTransId="{764EDA83-5C87-4516-BE8B-9934197D5C8D}"/>
    <dgm:cxn modelId="{DB1E8857-0856-484E-9E2D-4581594DAB1F}" type="presOf" srcId="{B3B5140E-99F5-4886-AC6A-C92947E39E16}" destId="{F5044BEF-3DF6-4CD2-9042-5EC106EB5951}" srcOrd="0" destOrd="2" presId="urn:microsoft.com/office/officeart/2005/8/layout/hList1"/>
    <dgm:cxn modelId="{E830B7B1-8474-4F64-9087-710C64DCF0E3}" srcId="{3D06E7E7-D38A-4AEA-80F7-097396449454}" destId="{5ECB42AB-1619-45B9-9F3A-5AA1CD5769BE}" srcOrd="2" destOrd="0" parTransId="{74E70096-49B1-4CAC-B639-34DCE095BFCB}" sibTransId="{180EF425-A0EF-4A7A-B094-65F3BF98672A}"/>
    <dgm:cxn modelId="{C60B7E70-2404-4FA4-951E-91D8EE97BF99}" srcId="{FF09CBF6-91F6-40E2-A7FB-EB5BAB18B9AA}" destId="{B3B5140E-99F5-4886-AC6A-C92947E39E16}" srcOrd="2" destOrd="0" parTransId="{5674122E-34C7-444C-BB8E-169A5D8D0F5F}" sibTransId="{48306A14-3BAF-4C76-B195-41CEB9A4FFD1}"/>
    <dgm:cxn modelId="{74FF01D2-8316-442C-AAB3-797ECC1EC56B}" srcId="{172D7DB6-22B0-4CFE-9AAD-F53D5D0E0CA0}" destId="{3D06E7E7-D38A-4AEA-80F7-097396449454}" srcOrd="0" destOrd="0" parTransId="{60A2DA21-3706-4FF3-922A-7E7C367C8EE9}" sibTransId="{9E925E48-9FE9-4F1D-96FE-81D169AD166B}"/>
    <dgm:cxn modelId="{53ED24F3-E758-4D72-91D3-3415F94E0967}" type="presParOf" srcId="{F42468ED-1544-499E-8045-F01E419E342F}" destId="{ED152E96-1360-45EB-8152-91F0DB2D9B9E}" srcOrd="0" destOrd="0" presId="urn:microsoft.com/office/officeart/2005/8/layout/hList1"/>
    <dgm:cxn modelId="{829BF75E-256D-4D9A-94AA-DBACD543AEC2}" type="presParOf" srcId="{ED152E96-1360-45EB-8152-91F0DB2D9B9E}" destId="{211CE015-5C20-46A0-BB10-1090AC5F43EE}" srcOrd="0" destOrd="0" presId="urn:microsoft.com/office/officeart/2005/8/layout/hList1"/>
    <dgm:cxn modelId="{17DBEA01-F2F2-4CD3-AD9D-1E1EE40B3013}" type="presParOf" srcId="{ED152E96-1360-45EB-8152-91F0DB2D9B9E}" destId="{5B23317D-3058-4E1A-8799-BD18E979637C}" srcOrd="1" destOrd="0" presId="urn:microsoft.com/office/officeart/2005/8/layout/hList1"/>
    <dgm:cxn modelId="{E3523A21-7370-444D-BCB7-B1DC54D44808}" type="presParOf" srcId="{F42468ED-1544-499E-8045-F01E419E342F}" destId="{69B80AD8-B150-441C-A5BC-3CE15BEDB370}" srcOrd="1" destOrd="0" presId="urn:microsoft.com/office/officeart/2005/8/layout/hList1"/>
    <dgm:cxn modelId="{763DBC60-2BDD-4F83-B36F-379ED042D93B}" type="presParOf" srcId="{F42468ED-1544-499E-8045-F01E419E342F}" destId="{B7FF4CB9-A295-4382-8F04-084F92D7817D}" srcOrd="2" destOrd="0" presId="urn:microsoft.com/office/officeart/2005/8/layout/hList1"/>
    <dgm:cxn modelId="{D33D43D6-E617-4BDD-B830-770F6A0C8B3F}" type="presParOf" srcId="{B7FF4CB9-A295-4382-8F04-084F92D7817D}" destId="{95A184E4-2F5B-42EF-8FE9-E794215DC966}" srcOrd="0" destOrd="0" presId="urn:microsoft.com/office/officeart/2005/8/layout/hList1"/>
    <dgm:cxn modelId="{06E12956-73FF-46BB-BACD-7C4EF4F97383}" type="presParOf" srcId="{B7FF4CB9-A295-4382-8F04-084F92D7817D}" destId="{E9C54B31-E939-4286-B3E7-610667C9412A}" srcOrd="1" destOrd="0" presId="urn:microsoft.com/office/officeart/2005/8/layout/hList1"/>
    <dgm:cxn modelId="{9C03C7F8-59FF-4A48-83EE-AF423216C8A6}" type="presParOf" srcId="{F42468ED-1544-499E-8045-F01E419E342F}" destId="{A6DA20B4-D014-417E-B895-7149C60F7132}" srcOrd="3" destOrd="0" presId="urn:microsoft.com/office/officeart/2005/8/layout/hList1"/>
    <dgm:cxn modelId="{85E120C8-E897-40C3-BB12-6276694858C7}" type="presParOf" srcId="{F42468ED-1544-499E-8045-F01E419E342F}" destId="{C8D84E20-D233-46FF-A84E-9D55AD039FB9}" srcOrd="4" destOrd="0" presId="urn:microsoft.com/office/officeart/2005/8/layout/hList1"/>
    <dgm:cxn modelId="{FA8902CA-224C-4561-AB72-8663F239FD4F}" type="presParOf" srcId="{C8D84E20-D233-46FF-A84E-9D55AD039FB9}" destId="{04088F6C-90BA-44DA-A2F5-4946FD00D18A}" srcOrd="0" destOrd="0" presId="urn:microsoft.com/office/officeart/2005/8/layout/hList1"/>
    <dgm:cxn modelId="{BEDFC1B7-BFE8-4D21-BA67-B9D7645F9EC2}" type="presParOf" srcId="{C8D84E20-D233-46FF-A84E-9D55AD039FB9}" destId="{F5044BEF-3DF6-4CD2-9042-5EC106EB595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ohchr.org/Documents/ProfessionalInterest/crc.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502023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If you are</a:t>
            </a:r>
            <a:r>
              <a:rPr lang="en-US" baseline="0" dirty="0" smtClean="0"/>
              <a:t> able to do this activity, here are the </a:t>
            </a:r>
            <a:r>
              <a:rPr lang="en-US" dirty="0" smtClean="0"/>
              <a:t>Instructions:</a:t>
            </a:r>
            <a:r>
              <a:rPr lang="en-US" baseline="0" dirty="0" smtClean="0"/>
              <a:t> (otherwise you can just ask the questions to the group)</a:t>
            </a:r>
          </a:p>
          <a:p>
            <a:endParaRPr lang="en-US" baseline="0" dirty="0" smtClean="0"/>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I will give each of you pieces of colored paper.</a:t>
            </a: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You will use this paper to indicate whether a girl should know this information at all, whether she should know it when she’s older, or whether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RED – she should not know it at all</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YELLOW – she should know it, but when she is older</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GREEN –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BLUE – this is something that your daughter/female family member knows either learning it at school, from you, or other close friends or family members</a:t>
            </a:r>
          </a:p>
          <a:p>
            <a:endParaRPr lang="en-US" dirty="0" smtClean="0"/>
          </a:p>
          <a:p>
            <a:r>
              <a:rPr lang="en-US" dirty="0" smtClean="0"/>
              <a:t>Why do they need to know these things? </a:t>
            </a:r>
          </a:p>
          <a:p>
            <a:endParaRPr lang="en-US" dirty="0" smtClean="0"/>
          </a:p>
          <a:p>
            <a:r>
              <a:rPr lang="en-US" dirty="0" smtClean="0"/>
              <a:t>How would parents/</a:t>
            </a:r>
            <a:r>
              <a:rPr lang="en-US" baseline="0" dirty="0" smtClean="0"/>
              <a:t>caregivers talk to girls about these things?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140960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Brainstorm</a:t>
            </a:r>
            <a:r>
              <a:rPr lang="en-US" baseline="0" dirty="0" smtClean="0"/>
              <a:t> and write down their questions on the flip chart.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1115527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594015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dirty="0" smtClean="0"/>
              <a:t>Image</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782423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905565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605916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Convention on the Rights of the Child</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(1989) Available at: </a:t>
            </a:r>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hlinkClick r:id="rId3"/>
              </a:rPr>
              <a:t>http://www.ohchr.org/Documents/ProfessionalInterest/crc.pdf</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992365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76295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endParaRP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Families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2638758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220868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5.3 </a:t>
            </a:r>
            <a:endParaRPr lang="en-US" dirty="0" smtClean="0"/>
          </a:p>
          <a:p>
            <a:endParaRPr lang="en-US" dirty="0" smtClean="0"/>
          </a:p>
          <a:p>
            <a:endParaRPr lang="en-US" dirty="0" smtClean="0"/>
          </a:p>
          <a:p>
            <a:r>
              <a:rPr lang="en-US" dirty="0" smtClean="0"/>
              <a:t>Image</a:t>
            </a:r>
            <a:r>
              <a:rPr lang="en-US" baseline="0" dirty="0" smtClean="0"/>
              <a:t> from: http://</a:t>
            </a:r>
            <a:r>
              <a:rPr lang="en-US" baseline="0" dirty="0" err="1" smtClean="0"/>
              <a:t>www.bing.com</a:t>
            </a:r>
            <a:r>
              <a:rPr lang="en-US" baseline="0" dirty="0" smtClean="0"/>
              <a:t>/images/</a:t>
            </a:r>
            <a:r>
              <a:rPr lang="en-US" baseline="0" dirty="0" err="1" smtClean="0"/>
              <a:t>search?q</a:t>
            </a:r>
            <a:r>
              <a:rPr lang="en-US" baseline="0" dirty="0" smtClean="0"/>
              <a:t>=</a:t>
            </a:r>
            <a:r>
              <a:rPr lang="en-US" baseline="0" dirty="0" err="1" smtClean="0"/>
              <a:t>husband+and+wife&amp;view</a:t>
            </a:r>
            <a:r>
              <a:rPr lang="en-US" baseline="0" dirty="0" smtClean="0"/>
              <a:t>=detailv2&amp;&amp;id=D2F520550DE3B87C4B7E178B39636B7D47DB5EC2&amp;selectedIndex=52&amp;ccid=98mFtWAd&amp;simid=608046694304058600&amp;thid=OIP.Mf7c985b5601d3af7ba8d6774cfc57a23o0&amp;ajaxhist=0</a:t>
            </a:r>
          </a:p>
          <a:p>
            <a:endParaRPr lang="en-US" baseline="0" dirty="0" smtClean="0"/>
          </a:p>
          <a:p>
            <a:r>
              <a:rPr lang="en-US" baseline="0" dirty="0" smtClean="0"/>
              <a:t>This is a Microsoft bing image that does not appear to have a copyright.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1549004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2785302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1406082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5.3 </a:t>
            </a:r>
          </a:p>
          <a:p>
            <a:endParaRPr lang="en-US" baseline="0" dirty="0" smtClean="0"/>
          </a:p>
          <a:p>
            <a:r>
              <a:rPr lang="en-US" dirty="0" smtClean="0"/>
              <a:t>Brainstorm</a:t>
            </a:r>
            <a:r>
              <a:rPr lang="en-US" baseline="0" dirty="0" smtClean="0"/>
              <a:t> this before showing the slide.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4132131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58824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4215098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413136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t>Goes with section 5.4 </a:t>
            </a:r>
          </a:p>
          <a:p>
            <a:pPr>
              <a:defRPr/>
            </a:pPr>
            <a:endParaRPr lang="en-US" dirty="0" smtClean="0"/>
          </a:p>
          <a:p>
            <a:pPr>
              <a:defRPr/>
            </a:pPr>
            <a:r>
              <a:rPr lang="en-US" dirty="0" smtClean="0"/>
              <a:t>Have trainees brainstorm ways to show caring to parents. </a:t>
            </a:r>
          </a:p>
          <a:p>
            <a:pPr>
              <a:defRPr/>
            </a:pPr>
            <a:endParaRPr lang="en-US" dirty="0" smtClean="0"/>
          </a:p>
          <a:p>
            <a:pPr marL="228600" indent="-228600">
              <a:buFontTx/>
              <a:buAutoNum type="arabicPeriod"/>
              <a:defRPr/>
            </a:pPr>
            <a:r>
              <a:rPr lang="en-US" dirty="0" smtClean="0"/>
              <a:t>Keep parents’ hopes and dreams in mind for their children and refer back to them frequently. </a:t>
            </a:r>
          </a:p>
          <a:p>
            <a:pPr marL="228600" indent="-228600">
              <a:buFontTx/>
              <a:buAutoNum type="arabicPeriod"/>
              <a:defRPr/>
            </a:pPr>
            <a:r>
              <a:rPr lang="en-US" dirty="0" smtClean="0"/>
              <a:t>Have something for parents to drink in the parenting sessions. </a:t>
            </a:r>
          </a:p>
          <a:p>
            <a:pPr marL="228600" indent="-228600">
              <a:buFontTx/>
              <a:buAutoNum type="arabicPeriod"/>
              <a:defRPr/>
            </a:pPr>
            <a:r>
              <a:rPr lang="en-US" dirty="0" smtClean="0"/>
              <a:t>Praise parents. </a:t>
            </a:r>
          </a:p>
          <a:p>
            <a:pPr marL="228600" indent="-228600">
              <a:buFontTx/>
              <a:buAutoNum type="arabicPeriod"/>
              <a:defRPr/>
            </a:pPr>
            <a:r>
              <a:rPr lang="en-US" dirty="0" smtClean="0"/>
              <a:t>Encourage parent participation by asking open-ended questions. </a:t>
            </a:r>
            <a:endParaRPr lang="en-US" dirty="0"/>
          </a:p>
        </p:txBody>
      </p:sp>
      <p:sp>
        <p:nvSpPr>
          <p:cNvPr id="16281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1D10254-36D2-9544-B9A3-5665B171CABC}" type="slidenum">
              <a:rPr lang="en-US" sz="1200"/>
              <a:pPr/>
              <a:t>27</a:t>
            </a:fld>
            <a:endParaRPr lang="en-US" sz="1200"/>
          </a:p>
        </p:txBody>
      </p:sp>
    </p:spTree>
    <p:extLst>
      <p:ext uri="{BB962C8B-B14F-4D97-AF65-F5344CB8AC3E}">
        <p14:creationId xmlns:p14="http://schemas.microsoft.com/office/powerpoint/2010/main" val="205146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a:ln/>
        </p:spPr>
      </p:sp>
      <p:sp>
        <p:nvSpPr>
          <p:cNvPr id="1648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5.4</a:t>
            </a:r>
          </a:p>
          <a:p>
            <a:endParaRPr lang="en-US" dirty="0" smtClean="0">
              <a:latin typeface="Arial" charset="0"/>
              <a:ea typeface="ヒラギノ角ゴ Pro W3" charset="0"/>
              <a:cs typeface="ヒラギノ角ゴ Pro W3"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Source: </a:t>
            </a:r>
            <a:r>
              <a:rPr lang="en-US" sz="1200" dirty="0" smtClean="0"/>
              <a:t>Roberts (2009), Early Home Learning Matters</a:t>
            </a:r>
          </a:p>
          <a:p>
            <a:endParaRPr lang="en-US" dirty="0" smtClean="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a:p>
            <a:r>
              <a:rPr lang="en-US" b="1" dirty="0" smtClean="0">
                <a:latin typeface="Arial" charset="0"/>
                <a:ea typeface="ヒラギノ角ゴ Pro W3" charset="0"/>
                <a:cs typeface="ヒラギノ角ゴ Pro W3" charset="0"/>
              </a:rPr>
              <a:t>Respect</a:t>
            </a:r>
            <a:r>
              <a:rPr lang="en-US" b="1"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Valuing </a:t>
            </a:r>
            <a:r>
              <a:rPr lang="en-US" dirty="0">
                <a:latin typeface="Arial" charset="0"/>
                <a:ea typeface="ヒラギノ角ゴ Pro W3" charset="0"/>
                <a:cs typeface="ヒラギノ角ゴ Pro W3" charset="0"/>
              </a:rPr>
              <a:t>parents as individuals, believing in their ability to </a:t>
            </a:r>
            <a:r>
              <a:rPr lang="en-US" dirty="0" smtClean="0">
                <a:latin typeface="Arial" charset="0"/>
                <a:ea typeface="ヒラギノ角ゴ Pro W3" charset="0"/>
                <a:cs typeface="ヒラギノ角ゴ Pro W3" charset="0"/>
              </a:rPr>
              <a:t>rear their children in </a:t>
            </a:r>
            <a:r>
              <a:rPr lang="en-US" dirty="0">
                <a:latin typeface="Arial" charset="0"/>
                <a:ea typeface="ヒラギノ角ゴ Pro W3" charset="0"/>
                <a:cs typeface="ヒラギノ角ゴ Pro W3" charset="0"/>
              </a:rPr>
              <a:t>loving, nurturing ways. </a:t>
            </a:r>
          </a:p>
          <a:p>
            <a:r>
              <a:rPr lang="en-US" b="1" dirty="0">
                <a:latin typeface="Arial" charset="0"/>
                <a:ea typeface="ヒラギノ角ゴ Pro W3" charset="0"/>
                <a:cs typeface="ヒラギノ角ゴ Pro W3" charset="0"/>
              </a:rPr>
              <a:t>Empathy</a:t>
            </a: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Showing </a:t>
            </a:r>
            <a:r>
              <a:rPr lang="en-US" dirty="0">
                <a:latin typeface="Arial" charset="0"/>
                <a:ea typeface="ヒラギノ角ゴ Pro W3" charset="0"/>
                <a:cs typeface="ヒラギノ角ゴ Pro W3" charset="0"/>
              </a:rPr>
              <a:t>an understanding of the challenges a parent is facing in their lives, and being able to see the situation from their point of view.</a:t>
            </a:r>
          </a:p>
          <a:p>
            <a:r>
              <a:rPr lang="en-US" b="1" dirty="0">
                <a:latin typeface="Arial" charset="0"/>
                <a:ea typeface="ヒラギノ角ゴ Pro W3" charset="0"/>
                <a:cs typeface="ヒラギノ角ゴ Pro W3" charset="0"/>
              </a:rPr>
              <a:t>Genuineness: </a:t>
            </a:r>
            <a:r>
              <a:rPr lang="en-US" b="0" dirty="0">
                <a:latin typeface="Arial" charset="0"/>
                <a:ea typeface="ヒラギノ角ゴ Pro W3" charset="0"/>
                <a:cs typeface="ヒラギノ角ゴ Pro W3" charset="0"/>
              </a:rPr>
              <a:t>B</a:t>
            </a:r>
            <a:r>
              <a:rPr lang="en-US" dirty="0" smtClean="0">
                <a:latin typeface="Arial" charset="0"/>
                <a:ea typeface="ヒラギノ角ゴ Pro W3" charset="0"/>
                <a:cs typeface="ヒラギノ角ゴ Pro W3" charset="0"/>
              </a:rPr>
              <a:t>eing </a:t>
            </a:r>
            <a:r>
              <a:rPr lang="en-US" dirty="0">
                <a:latin typeface="Arial" charset="0"/>
                <a:ea typeface="ヒラギノ角ゴ Pro W3" charset="0"/>
                <a:cs typeface="ヒラギノ角ゴ Pro W3" charset="0"/>
              </a:rPr>
              <a:t>sensitive, honest, </a:t>
            </a:r>
            <a:r>
              <a:rPr lang="en-US" dirty="0" smtClean="0">
                <a:latin typeface="Arial" charset="0"/>
                <a:ea typeface="ヒラギノ角ゴ Pro W3" charset="0"/>
                <a:cs typeface="ヒラギノ角ゴ Pro W3" charset="0"/>
              </a:rPr>
              <a:t>open and </a:t>
            </a:r>
            <a:r>
              <a:rPr lang="en-US" dirty="0">
                <a:latin typeface="Arial" charset="0"/>
                <a:ea typeface="ヒラギノ角ゴ Pro W3" charset="0"/>
                <a:cs typeface="ヒラギノ角ゴ Pro W3" charset="0"/>
              </a:rPr>
              <a:t>trustworthy.</a:t>
            </a:r>
          </a:p>
          <a:p>
            <a:r>
              <a:rPr lang="en-US" b="1" dirty="0">
                <a:latin typeface="Arial" charset="0"/>
                <a:ea typeface="ヒラギノ角ゴ Pro W3" charset="0"/>
                <a:cs typeface="ヒラギノ角ゴ Pro W3" charset="0"/>
              </a:rPr>
              <a:t>Humility: </a:t>
            </a:r>
            <a:r>
              <a:rPr lang="en-US" b="0" dirty="0">
                <a:latin typeface="Arial" charset="0"/>
                <a:ea typeface="ヒラギノ角ゴ Pro W3" charset="0"/>
                <a:cs typeface="ヒラギノ角ゴ Pro W3" charset="0"/>
              </a:rPr>
              <a:t>W</a:t>
            </a:r>
            <a:r>
              <a:rPr lang="en-US" dirty="0" smtClean="0">
                <a:latin typeface="Arial" charset="0"/>
                <a:ea typeface="ヒラギノ角ゴ Pro W3" charset="0"/>
                <a:cs typeface="ヒラギノ角ゴ Pro W3" charset="0"/>
              </a:rPr>
              <a:t>orking </a:t>
            </a:r>
            <a:r>
              <a:rPr lang="en-US" dirty="0">
                <a:latin typeface="Arial" charset="0"/>
                <a:ea typeface="ヒラギノ角ゴ Pro W3" charset="0"/>
                <a:cs typeface="ヒラギノ角ゴ Pro W3" charset="0"/>
              </a:rPr>
              <a:t>in the context of an equal relationship and using parents’ strengths, views and knowledge alongside your own at every stage of the process.</a:t>
            </a:r>
          </a:p>
          <a:p>
            <a:endParaRPr lang="en-US" dirty="0">
              <a:latin typeface="Arial" charset="0"/>
              <a:ea typeface="ヒラギノ角ゴ Pro W3" charset="0"/>
              <a:cs typeface="ヒラギノ角ゴ Pro W3" charset="0"/>
            </a:endParaRPr>
          </a:p>
        </p:txBody>
      </p:sp>
      <p:sp>
        <p:nvSpPr>
          <p:cNvPr id="1648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413BA4-5EE5-EA4F-BF7C-66AE85A5370A}" type="slidenum">
              <a:rPr lang="en-US" sz="1200"/>
              <a:pPr/>
              <a:t>28</a:t>
            </a:fld>
            <a:endParaRPr lang="en-US" sz="1200"/>
          </a:p>
        </p:txBody>
      </p:sp>
    </p:spTree>
    <p:extLst>
      <p:ext uri="{BB962C8B-B14F-4D97-AF65-F5344CB8AC3E}">
        <p14:creationId xmlns:p14="http://schemas.microsoft.com/office/powerpoint/2010/main" val="1179568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38753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2992890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0" dirty="0" smtClean="0">
                <a:latin typeface="+mn-lt"/>
                <a:ea typeface="+mn-ea"/>
                <a:cs typeface="+mn-cs"/>
              </a:rPr>
              <a:t>Section 5.4</a:t>
            </a:r>
          </a:p>
          <a:p>
            <a:pPr>
              <a:defRPr/>
            </a:pPr>
            <a:endParaRPr lang="en-US" b="1" dirty="0" smtClean="0">
              <a:latin typeface="+mn-lt"/>
              <a:ea typeface="+mn-ea"/>
              <a:cs typeface="+mn-cs"/>
            </a:endParaRPr>
          </a:p>
          <a:p>
            <a:pPr>
              <a:defRPr/>
            </a:pPr>
            <a:r>
              <a:rPr lang="en-US" b="1" dirty="0" smtClean="0">
                <a:latin typeface="+mn-lt"/>
                <a:ea typeface="+mn-ea"/>
                <a:cs typeface="+mn-cs"/>
              </a:rPr>
              <a:t>Specific skills for active and reflective listening</a:t>
            </a:r>
          </a:p>
          <a:p>
            <a:pPr>
              <a:defRPr/>
            </a:pPr>
            <a:r>
              <a:rPr lang="en-US" b="1" dirty="0" smtClean="0">
                <a:latin typeface="+mn-lt"/>
                <a:ea typeface="+mn-ea"/>
                <a:cs typeface="+mn-cs"/>
              </a:rPr>
              <a:t> </a:t>
            </a:r>
            <a:r>
              <a:rPr lang="en-US" dirty="0" smtClean="0">
                <a:latin typeface="+mn-lt"/>
                <a:ea typeface="+mn-ea"/>
                <a:cs typeface="+mn-cs"/>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Attending skills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Eye contact: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Steady, not staring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Posture:</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Relaxed, leaning forward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Gestures: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Nodding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Environment: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Comfortable and confidential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Following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Acknowledgment of responses</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Allowance of time (for a person to think and respond, known as active silence)</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Open-ended questioning</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Responding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feelings: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Identify the feelings you believe the person is experiencing.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meanings: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Share your thoughts about what you believe the other person is trying to convey.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Summarize Ideas: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Briefly rephrase or paraphrase the main ideas the person is expressing. </a:t>
            </a:r>
            <a:endParaRPr lang="en-US" dirty="0"/>
          </a:p>
        </p:txBody>
      </p:sp>
      <p:sp>
        <p:nvSpPr>
          <p:cNvPr id="17305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147118-5C1E-9B4A-8BB8-1626941C3B5B}" type="slidenum">
              <a:rPr lang="en-US" sz="1200"/>
              <a:pPr/>
              <a:t>30</a:t>
            </a:fld>
            <a:endParaRPr lang="en-US" sz="1200"/>
          </a:p>
        </p:txBody>
      </p:sp>
    </p:spTree>
    <p:extLst>
      <p:ext uri="{BB962C8B-B14F-4D97-AF65-F5344CB8AC3E}">
        <p14:creationId xmlns:p14="http://schemas.microsoft.com/office/powerpoint/2010/main" val="183519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p:cNvSpPr>
          <p:nvPr>
            <p:ph type="sldImg"/>
          </p:nvPr>
        </p:nvSpPr>
        <p:spPr>
          <a:ln/>
        </p:spPr>
      </p:sp>
      <p:sp>
        <p:nvSpPr>
          <p:cNvPr id="17101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5.4</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When </a:t>
            </a:r>
            <a:r>
              <a:rPr lang="en-US" dirty="0">
                <a:latin typeface="Arial" charset="0"/>
                <a:ea typeface="ヒラギノ角ゴ Pro W3" charset="0"/>
                <a:cs typeface="ヒラギノ角ゴ Pro W3" charset="0"/>
              </a:rPr>
              <a:t>people feel respected and collaborated </a:t>
            </a:r>
            <a:r>
              <a:rPr lang="en-US" dirty="0" smtClean="0">
                <a:latin typeface="Arial" charset="0"/>
                <a:ea typeface="ヒラギノ角ゴ Pro W3" charset="0"/>
                <a:cs typeface="ヒラギノ角ゴ Pro W3" charset="0"/>
              </a:rPr>
              <a:t>with, </a:t>
            </a:r>
            <a:r>
              <a:rPr lang="en-US" dirty="0">
                <a:latin typeface="Arial" charset="0"/>
                <a:ea typeface="ヒラギノ角ゴ Pro W3" charset="0"/>
                <a:cs typeface="ヒラギノ角ゴ Pro W3" charset="0"/>
              </a:rPr>
              <a:t>they will be more likely to listen to what you have to say! The same is true for children! </a:t>
            </a:r>
          </a:p>
        </p:txBody>
      </p:sp>
      <p:sp>
        <p:nvSpPr>
          <p:cNvPr id="17101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91453F0-800F-5244-BF07-ECD1A914C24C}" type="slidenum">
              <a:rPr lang="en-US" sz="1200"/>
              <a:pPr/>
              <a:t>31</a:t>
            </a:fld>
            <a:endParaRPr lang="en-US" sz="1200"/>
          </a:p>
        </p:txBody>
      </p:sp>
    </p:spTree>
    <p:extLst>
      <p:ext uri="{BB962C8B-B14F-4D97-AF65-F5344CB8AC3E}">
        <p14:creationId xmlns:p14="http://schemas.microsoft.com/office/powerpoint/2010/main" val="1165941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1740590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p:cNvSpPr>
          <p:nvPr>
            <p:ph type="sldImg"/>
          </p:nvPr>
        </p:nvSpPr>
        <p:spPr>
          <a:ln/>
        </p:spPr>
      </p:sp>
      <p:sp>
        <p:nvSpPr>
          <p:cNvPr id="18022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5.5</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Hand </a:t>
            </a:r>
            <a:r>
              <a:rPr lang="en-US" dirty="0">
                <a:latin typeface="Arial" charset="0"/>
                <a:ea typeface="ヒラギノ角ゴ Pro W3" charset="0"/>
                <a:cs typeface="ヒラギノ角ゴ Pro W3" charset="0"/>
              </a:rPr>
              <a:t>out the manuals at this point and review the first five </a:t>
            </a:r>
            <a:r>
              <a:rPr lang="en-US" dirty="0" smtClean="0">
                <a:latin typeface="Arial" charset="0"/>
                <a:ea typeface="ヒラギノ角ゴ Pro W3" charset="0"/>
                <a:cs typeface="ヒラギノ角ゴ Pro W3" charset="0"/>
              </a:rPr>
              <a:t>sessions</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 </a:t>
            </a:r>
            <a:r>
              <a:rPr lang="en-US" dirty="0">
                <a:latin typeface="Arial" charset="0"/>
                <a:ea typeface="ヒラギノ角ゴ Pro W3" charset="0"/>
                <a:cs typeface="ヒラギノ角ゴ Pro W3" charset="0"/>
              </a:rPr>
              <a:t>tell </a:t>
            </a:r>
            <a:r>
              <a:rPr lang="en-US" dirty="0" smtClean="0">
                <a:latin typeface="Arial" charset="0"/>
                <a:ea typeface="ヒラギノ角ゴ Pro W3" charset="0"/>
                <a:cs typeface="ヒラギノ角ゴ Pro W3" charset="0"/>
              </a:rPr>
              <a:t>trainees the </a:t>
            </a:r>
            <a:r>
              <a:rPr lang="en-US" dirty="0">
                <a:latin typeface="Arial" charset="0"/>
                <a:ea typeface="ヒラギノ角ゴ Pro W3" charset="0"/>
                <a:cs typeface="ヒラギノ角ゴ Pro W3" charset="0"/>
              </a:rPr>
              <a:t>other sessions will coming soon. </a:t>
            </a:r>
          </a:p>
        </p:txBody>
      </p:sp>
      <p:sp>
        <p:nvSpPr>
          <p:cNvPr id="18022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292C6B7-D824-E546-863E-59D9A9B6E5D2}" type="slidenum">
              <a:rPr lang="en-US" sz="1200"/>
              <a:pPr/>
              <a:t>33</a:t>
            </a:fld>
            <a:endParaRPr lang="en-US" sz="1200"/>
          </a:p>
        </p:txBody>
      </p:sp>
    </p:spTree>
    <p:extLst>
      <p:ext uri="{BB962C8B-B14F-4D97-AF65-F5344CB8AC3E}">
        <p14:creationId xmlns:p14="http://schemas.microsoft.com/office/powerpoint/2010/main" val="2129379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a:t>
            </a:r>
            <a:r>
              <a:rPr lang="en-US" baseline="0" dirty="0" smtClean="0">
                <a:latin typeface="Arial" charset="0"/>
                <a:ea typeface="ヒラギノ角ゴ Pro W3" charset="0"/>
                <a:cs typeface="ヒラギノ角ゴ Pro W3" charset="0"/>
              </a:rPr>
              <a:t> section 5.5 </a:t>
            </a:r>
            <a:endParaRPr lang="en-US" dirty="0">
              <a:latin typeface="Arial" charset="0"/>
              <a:ea typeface="ヒラギノ角ゴ Pro W3" charset="0"/>
              <a:cs typeface="ヒラギノ角ゴ Pro W3" charset="0"/>
            </a:endParaRPr>
          </a:p>
        </p:txBody>
      </p:sp>
      <p:sp>
        <p:nvSpPr>
          <p:cNvPr id="3072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8BBEAB1C-B87D-8643-9360-31BB2953C312}" type="slidenum">
              <a:rPr lang="en-US" sz="1200"/>
              <a:pPr/>
              <a:t>34</a:t>
            </a:fld>
            <a:endParaRPr lang="en-US" sz="1200"/>
          </a:p>
        </p:txBody>
      </p:sp>
    </p:spTree>
    <p:extLst>
      <p:ext uri="{BB962C8B-B14F-4D97-AF65-F5344CB8AC3E}">
        <p14:creationId xmlns:p14="http://schemas.microsoft.com/office/powerpoint/2010/main" val="661489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5.5</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35</a:t>
            </a:fld>
            <a:endParaRPr lang="en-US"/>
          </a:p>
        </p:txBody>
      </p:sp>
    </p:spTree>
    <p:extLst>
      <p:ext uri="{BB962C8B-B14F-4D97-AF65-F5344CB8AC3E}">
        <p14:creationId xmlns:p14="http://schemas.microsoft.com/office/powerpoint/2010/main" val="1765430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5.6</a:t>
            </a:r>
          </a:p>
          <a:p>
            <a:r>
              <a:rPr lang="en-US" dirty="0" smtClean="0"/>
              <a:t>Make sure to explain the fidelity</a:t>
            </a:r>
            <a:r>
              <a:rPr lang="en-US" baseline="0" dirty="0" smtClean="0"/>
              <a:t> monitoring tools your program will use.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36</a:t>
            </a:fld>
            <a:endParaRPr lang="en-US"/>
          </a:p>
        </p:txBody>
      </p:sp>
    </p:spTree>
    <p:extLst>
      <p:ext uri="{BB962C8B-B14F-4D97-AF65-F5344CB8AC3E}">
        <p14:creationId xmlns:p14="http://schemas.microsoft.com/office/powerpoint/2010/main" val="33218678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a:ln/>
        </p:spPr>
      </p:sp>
      <p:sp>
        <p:nvSpPr>
          <p:cNvPr id="11571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p:txBody>
      </p:sp>
      <p:sp>
        <p:nvSpPr>
          <p:cNvPr id="11571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246D684-A093-2A46-B1CC-E5C4AA5BB900}" type="slidenum">
              <a:rPr lang="en-US" sz="1200"/>
              <a:pPr/>
              <a:t>37</a:t>
            </a:fld>
            <a:endParaRPr lang="en-US" sz="1200"/>
          </a:p>
        </p:txBody>
      </p:sp>
    </p:spTree>
    <p:extLst>
      <p:ext uri="{BB962C8B-B14F-4D97-AF65-F5344CB8AC3E}">
        <p14:creationId xmlns:p14="http://schemas.microsoft.com/office/powerpoint/2010/main" val="722059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3682669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74041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55932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3398297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392917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717419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Z5SdRIq238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youtube.com/watch?v=jY30dgXT39E"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14478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Healing and Learning Spaces</a:t>
            </a:r>
            <a:r>
              <a:rPr lang="en-US" sz="2800" dirty="0" smtClean="0">
                <a:latin typeface="Arial" charset="0"/>
                <a:ea typeface="MS PGothic" charset="0"/>
              </a:rPr>
              <a:t/>
            </a:r>
            <a:br>
              <a:rPr lang="en-US" sz="2800" dirty="0" smtClean="0">
                <a:latin typeface="Arial" charset="0"/>
                <a:ea typeface="MS PGothic" charset="0"/>
              </a:rPr>
            </a:br>
            <a:r>
              <a:rPr lang="en-US" dirty="0" smtClean="0">
                <a:latin typeface="Arial" charset="0"/>
                <a:ea typeface="MS PGothic" charset="0"/>
              </a:rPr>
              <a:t>Parenting Skills Facilitator Training </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5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Ways to manage menstruation</a:t>
            </a:r>
            <a:endParaRPr lang="en-US" b="1" u="sng" dirty="0"/>
          </a:p>
        </p:txBody>
      </p:sp>
      <p:sp>
        <p:nvSpPr>
          <p:cNvPr id="3" name="TextBox 2"/>
          <p:cNvSpPr txBox="1"/>
          <p:nvPr/>
        </p:nvSpPr>
        <p:spPr>
          <a:xfrm>
            <a:off x="685800" y="2514600"/>
            <a:ext cx="7848600" cy="954107"/>
          </a:xfrm>
          <a:prstGeom prst="rect">
            <a:avLst/>
          </a:prstGeom>
          <a:noFill/>
        </p:spPr>
        <p:txBody>
          <a:bodyPr wrap="square" rtlCol="0">
            <a:spAutoFit/>
          </a:bodyPr>
          <a:lstStyle/>
          <a:p>
            <a:pPr algn="ctr"/>
            <a:r>
              <a:rPr lang="en-US" sz="2800" b="1" i="1" dirty="0"/>
              <a:t>What are the locally </a:t>
            </a:r>
            <a:r>
              <a:rPr lang="en-US" sz="2800" b="1" i="1" dirty="0" smtClean="0"/>
              <a:t>accepted ways </a:t>
            </a:r>
            <a:r>
              <a:rPr lang="en-US" sz="2800" b="1" i="1" dirty="0"/>
              <a:t>for women and girls </a:t>
            </a:r>
            <a:r>
              <a:rPr lang="en-US" sz="2800" b="1" i="1" dirty="0" smtClean="0"/>
              <a:t>to manage </a:t>
            </a:r>
            <a:r>
              <a:rPr lang="en-US" sz="2800" b="1" i="1" dirty="0"/>
              <a:t>menstruation?</a:t>
            </a:r>
            <a:endParaRPr lang="en-US" sz="2800" b="1" dirty="0"/>
          </a:p>
        </p:txBody>
      </p:sp>
    </p:spTree>
    <p:extLst>
      <p:ext uri="{BB962C8B-B14F-4D97-AF65-F5344CB8AC3E}">
        <p14:creationId xmlns:p14="http://schemas.microsoft.com/office/powerpoint/2010/main" val="1275371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a:t>What b</a:t>
            </a:r>
            <a:r>
              <a:rPr lang="en-US" b="1" u="sng" dirty="0" smtClean="0"/>
              <a:t>oys and girls </a:t>
            </a:r>
            <a:r>
              <a:rPr lang="en-US" b="1" u="sng" dirty="0"/>
              <a:t>n</a:t>
            </a:r>
            <a:r>
              <a:rPr lang="en-US" b="1" u="sng" dirty="0" smtClean="0"/>
              <a:t>eed </a:t>
            </a:r>
            <a:r>
              <a:rPr lang="en-US" b="1" u="sng" dirty="0"/>
              <a:t>to </a:t>
            </a:r>
            <a:r>
              <a:rPr lang="en-US" b="1" u="sng" dirty="0" smtClean="0"/>
              <a:t>know</a:t>
            </a:r>
            <a:r>
              <a:rPr lang="en-US" u="sng" dirty="0"/>
              <a:t/>
            </a:r>
            <a:br>
              <a:rPr lang="en-US" u="sng" dirty="0"/>
            </a:br>
            <a:endParaRPr lang="en-US" u="sng" dirty="0"/>
          </a:p>
        </p:txBody>
      </p:sp>
      <p:sp>
        <p:nvSpPr>
          <p:cNvPr id="3" name="Content Placeholder 2"/>
          <p:cNvSpPr>
            <a:spLocks noGrp="1"/>
          </p:cNvSpPr>
          <p:nvPr>
            <p:ph idx="1"/>
          </p:nvPr>
        </p:nvSpPr>
        <p:spPr>
          <a:xfrm>
            <a:off x="422031" y="1447800"/>
            <a:ext cx="8305800" cy="3429000"/>
          </a:xfrm>
        </p:spPr>
        <p:txBody>
          <a:bodyPr/>
          <a:lstStyle/>
          <a:p>
            <a:pPr lvl="0"/>
            <a:endParaRPr lang="en-US" sz="2000" dirty="0"/>
          </a:p>
          <a:p>
            <a:pPr lvl="1"/>
            <a:r>
              <a:rPr lang="en-US" sz="2000" dirty="0"/>
              <a:t>The physical and emotional changes of </a:t>
            </a:r>
            <a:r>
              <a:rPr lang="en-US" sz="2000" dirty="0" smtClean="0"/>
              <a:t>puberty</a:t>
            </a:r>
          </a:p>
          <a:p>
            <a:pPr marL="457200" lvl="1" indent="0">
              <a:buNone/>
            </a:pPr>
            <a:endParaRPr lang="en-US" sz="2000" dirty="0"/>
          </a:p>
          <a:p>
            <a:pPr lvl="1"/>
            <a:r>
              <a:rPr lang="en-US" sz="2000" dirty="0"/>
              <a:t>The impact of </a:t>
            </a:r>
            <a:r>
              <a:rPr lang="en-US" sz="2000" dirty="0" smtClean="0"/>
              <a:t>hormones</a:t>
            </a:r>
          </a:p>
          <a:p>
            <a:pPr marL="457200" lvl="1" indent="0">
              <a:buNone/>
            </a:pPr>
            <a:endParaRPr lang="en-US" sz="2000" dirty="0"/>
          </a:p>
          <a:p>
            <a:pPr lvl="1"/>
            <a:r>
              <a:rPr lang="en-US" sz="2000" dirty="0"/>
              <a:t>The process of </a:t>
            </a:r>
            <a:r>
              <a:rPr lang="en-US" sz="2000" dirty="0" smtClean="0"/>
              <a:t>menstruation</a:t>
            </a:r>
          </a:p>
          <a:p>
            <a:pPr marL="457200" lvl="1" indent="0">
              <a:buNone/>
            </a:pPr>
            <a:endParaRPr lang="en-US" sz="2000" dirty="0"/>
          </a:p>
          <a:p>
            <a:pPr lvl="1"/>
            <a:r>
              <a:rPr lang="en-US" sz="2000" dirty="0"/>
              <a:t>Managing menstruation with the right </a:t>
            </a:r>
            <a:r>
              <a:rPr lang="en-US" sz="2000" dirty="0" smtClean="0"/>
              <a:t>tools</a:t>
            </a:r>
          </a:p>
          <a:p>
            <a:pPr marL="457200" lvl="1" indent="0">
              <a:buNone/>
            </a:pPr>
            <a:endParaRPr lang="en-US" sz="2000" dirty="0"/>
          </a:p>
          <a:p>
            <a:pPr lvl="1"/>
            <a:r>
              <a:rPr lang="en-US" sz="2000" dirty="0"/>
              <a:t>How </a:t>
            </a:r>
            <a:r>
              <a:rPr lang="en-US" sz="2000" dirty="0" smtClean="0"/>
              <a:t>female and male bodies work</a:t>
            </a:r>
          </a:p>
          <a:p>
            <a:pPr marL="457200" lvl="1" indent="0">
              <a:buNone/>
            </a:pPr>
            <a:endParaRPr lang="en-US" sz="2000" dirty="0"/>
          </a:p>
          <a:p>
            <a:pPr lvl="1"/>
            <a:r>
              <a:rPr lang="en-US" sz="2000" dirty="0"/>
              <a:t>How sexual reproduction works</a:t>
            </a:r>
          </a:p>
          <a:p>
            <a:endParaRPr lang="en-US" dirty="0"/>
          </a:p>
        </p:txBody>
      </p:sp>
    </p:spTree>
    <p:extLst>
      <p:ext uri="{BB962C8B-B14F-4D97-AF65-F5344CB8AC3E}">
        <p14:creationId xmlns:p14="http://schemas.microsoft.com/office/powerpoint/2010/main" val="1995943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69900" y="381000"/>
            <a:ext cx="7454900" cy="1219200"/>
          </a:xfrm>
        </p:spPr>
        <p:txBody>
          <a:bodyPr/>
          <a:lstStyle/>
          <a:p>
            <a:r>
              <a:rPr lang="en-US" b="1" u="sng" dirty="0"/>
              <a:t>Questions adolescents are likely to ask</a:t>
            </a:r>
            <a:r>
              <a:rPr lang="en-US" dirty="0"/>
              <a:t/>
            </a:r>
            <a:br>
              <a:rPr lang="en-US" dirty="0"/>
            </a:br>
            <a:r>
              <a:rPr lang="en-US" dirty="0" smtClean="0"/>
              <a:t>		</a:t>
            </a:r>
            <a:endParaRPr lang="en-US" dirty="0"/>
          </a:p>
        </p:txBody>
      </p:sp>
      <p:sp>
        <p:nvSpPr>
          <p:cNvPr id="6" name="Content Placeholder 5"/>
          <p:cNvSpPr>
            <a:spLocks noGrp="1"/>
          </p:cNvSpPr>
          <p:nvPr>
            <p:ph idx="1"/>
          </p:nvPr>
        </p:nvSpPr>
        <p:spPr>
          <a:xfrm>
            <a:off x="469900" y="1447800"/>
            <a:ext cx="8305800" cy="4343400"/>
          </a:xfrm>
        </p:spPr>
        <p:txBody>
          <a:bodyPr/>
          <a:lstStyle/>
          <a:p>
            <a:endParaRPr lang="en-US" dirty="0" smtClean="0"/>
          </a:p>
          <a:p>
            <a:pPr marL="457200" lvl="0" indent="-457200">
              <a:buFont typeface="Arial" panose="020B0604020202020204" pitchFamily="34" charset="0"/>
              <a:buChar char="•"/>
            </a:pPr>
            <a:r>
              <a:rPr lang="en-US" dirty="0" smtClean="0"/>
              <a:t>What puberty is and </a:t>
            </a:r>
            <a:r>
              <a:rPr lang="en-US" dirty="0"/>
              <a:t>what changes </a:t>
            </a:r>
            <a:r>
              <a:rPr lang="en-US" dirty="0" smtClean="0"/>
              <a:t>should we expect?</a:t>
            </a:r>
            <a:endParaRPr lang="en-US" dirty="0"/>
          </a:p>
          <a:p>
            <a:pPr marL="457200" indent="-457200">
              <a:buFont typeface="Arial" panose="020B0604020202020204" pitchFamily="34" charset="0"/>
              <a:buChar char="•"/>
            </a:pPr>
            <a:r>
              <a:rPr lang="en-US" dirty="0" smtClean="0"/>
              <a:t>How should we care </a:t>
            </a:r>
            <a:r>
              <a:rPr lang="en-US" dirty="0"/>
              <a:t>for </a:t>
            </a:r>
            <a:r>
              <a:rPr lang="en-US" dirty="0" smtClean="0"/>
              <a:t>our bodies?</a:t>
            </a:r>
          </a:p>
          <a:p>
            <a:pPr marL="457200" lvl="0" indent="-457200">
              <a:buFont typeface="Arial" panose="020B0604020202020204" pitchFamily="34" charset="0"/>
              <a:buChar char="•"/>
            </a:pPr>
            <a:r>
              <a:rPr lang="en-US" dirty="0"/>
              <a:t>How </a:t>
            </a:r>
            <a:r>
              <a:rPr lang="en-US" dirty="0" smtClean="0"/>
              <a:t>should we make </a:t>
            </a:r>
            <a:r>
              <a:rPr lang="en-US" dirty="0"/>
              <a:t>wise and healthy decisions regarding </a:t>
            </a:r>
            <a:r>
              <a:rPr lang="en-US" dirty="0" smtClean="0"/>
              <a:t>our bodies? </a:t>
            </a:r>
            <a:endParaRPr lang="en-US" dirty="0"/>
          </a:p>
          <a:p>
            <a:pPr marL="457200" indent="-457200">
              <a:buFont typeface="Arial" panose="020B0604020202020204" pitchFamily="34" charset="0"/>
              <a:buChar char="•"/>
            </a:pPr>
            <a:r>
              <a:rPr lang="en-US" dirty="0"/>
              <a:t>How </a:t>
            </a:r>
            <a:r>
              <a:rPr lang="en-US" dirty="0" smtClean="0"/>
              <a:t>do we understand </a:t>
            </a:r>
            <a:r>
              <a:rPr lang="en-US" dirty="0"/>
              <a:t>sexual feelings and </a:t>
            </a:r>
            <a:r>
              <a:rPr lang="en-US" dirty="0" smtClean="0"/>
              <a:t>attraction?</a:t>
            </a:r>
            <a:endParaRPr lang="en-US" dirty="0"/>
          </a:p>
        </p:txBody>
      </p:sp>
    </p:spTree>
    <p:extLst>
      <p:ext uri="{BB962C8B-B14F-4D97-AF65-F5344CB8AC3E}">
        <p14:creationId xmlns:p14="http://schemas.microsoft.com/office/powerpoint/2010/main" val="3798064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The ABC method of </a:t>
            </a:r>
            <a:r>
              <a:rPr lang="en-US" b="1" u="sng" dirty="0"/>
              <a:t>p</a:t>
            </a:r>
            <a:r>
              <a:rPr lang="en-US" b="1" u="sng" dirty="0" smtClean="0"/>
              <a:t>rotection </a:t>
            </a:r>
            <a:endParaRPr lang="en-US" b="1" u="sng" dirty="0"/>
          </a:p>
        </p:txBody>
      </p:sp>
      <p:sp>
        <p:nvSpPr>
          <p:cNvPr id="3" name="Content Placeholder 2"/>
          <p:cNvSpPr>
            <a:spLocks noGrp="1"/>
          </p:cNvSpPr>
          <p:nvPr>
            <p:ph idx="1"/>
          </p:nvPr>
        </p:nvSpPr>
        <p:spPr/>
        <p:txBody>
          <a:bodyPr/>
          <a:lstStyle/>
          <a:p>
            <a:pPr lvl="0"/>
            <a:r>
              <a:rPr lang="en-US" b="1" dirty="0" smtClean="0"/>
              <a:t>A </a:t>
            </a:r>
            <a:r>
              <a:rPr lang="en-US" dirty="0"/>
              <a:t>stands for </a:t>
            </a:r>
            <a:r>
              <a:rPr lang="en-US" b="1" dirty="0" smtClean="0"/>
              <a:t>Abstinence </a:t>
            </a:r>
          </a:p>
          <a:p>
            <a:pPr lvl="0"/>
            <a:endParaRPr lang="en-US" dirty="0"/>
          </a:p>
          <a:p>
            <a:pPr lvl="0"/>
            <a:r>
              <a:rPr lang="en-US" b="1" dirty="0" smtClean="0"/>
              <a:t>B </a:t>
            </a:r>
            <a:r>
              <a:rPr lang="en-US" dirty="0"/>
              <a:t>stands for </a:t>
            </a:r>
            <a:r>
              <a:rPr lang="en-US" b="1" dirty="0" smtClean="0"/>
              <a:t>Be monogamous</a:t>
            </a:r>
          </a:p>
          <a:p>
            <a:pPr lvl="0"/>
            <a:endParaRPr lang="en-US" dirty="0"/>
          </a:p>
          <a:p>
            <a:r>
              <a:rPr lang="en-US" b="1" dirty="0" smtClean="0"/>
              <a:t>C </a:t>
            </a:r>
            <a:r>
              <a:rPr lang="en-US" dirty="0"/>
              <a:t>stands for </a:t>
            </a:r>
            <a:r>
              <a:rPr lang="en-US" b="1" dirty="0" smtClean="0"/>
              <a:t>Condom</a:t>
            </a:r>
            <a:endParaRPr lang="en-US" dirty="0"/>
          </a:p>
          <a:p>
            <a:endParaRPr lang="en-US" dirty="0"/>
          </a:p>
        </p:txBody>
      </p:sp>
    </p:spTree>
    <p:extLst>
      <p:ext uri="{BB962C8B-B14F-4D97-AF65-F5344CB8AC3E}">
        <p14:creationId xmlns:p14="http://schemas.microsoft.com/office/powerpoint/2010/main" val="3311334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smtClean="0"/>
              <a:t>Energizer: Coconut</a:t>
            </a:r>
            <a:endParaRPr lang="en-US" b="1" u="sng" dirty="0"/>
          </a:p>
        </p:txBody>
      </p:sp>
      <p:pic>
        <p:nvPicPr>
          <p:cNvPr id="2050" name="Picture 2" descr="https://pixabay.com/static/uploads/photo/2014/12/21/23/39/coconuts-575780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1447800"/>
            <a:ext cx="4457700" cy="4114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0887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Early or forced marriage</a:t>
            </a:r>
            <a:endParaRPr lang="en-US" b="1" u="sng" dirty="0"/>
          </a:p>
        </p:txBody>
      </p:sp>
      <p:sp>
        <p:nvSpPr>
          <p:cNvPr id="3" name="Content Placeholder 2"/>
          <p:cNvSpPr>
            <a:spLocks noGrp="1"/>
          </p:cNvSpPr>
          <p:nvPr>
            <p:ph idx="1"/>
          </p:nvPr>
        </p:nvSpPr>
        <p:spPr>
          <a:xfrm>
            <a:off x="457200" y="1676400"/>
            <a:ext cx="8305800" cy="3429000"/>
          </a:xfrm>
        </p:spPr>
        <p:txBody>
          <a:bodyPr/>
          <a:lstStyle/>
          <a:p>
            <a:pPr marL="457200" lvl="0" indent="-457200">
              <a:buFont typeface="Arial" charset="0"/>
              <a:buChar char="•"/>
            </a:pPr>
            <a:r>
              <a:rPr lang="en-US" dirty="0"/>
              <a:t>Why do people marry? </a:t>
            </a:r>
          </a:p>
          <a:p>
            <a:pPr marL="457200" lvl="0" indent="-457200">
              <a:buFont typeface="Arial" charset="0"/>
              <a:buChar char="•"/>
            </a:pPr>
            <a:r>
              <a:rPr lang="en-US" dirty="0"/>
              <a:t>At what age do you think people can start thinking about marriage?</a:t>
            </a:r>
          </a:p>
          <a:p>
            <a:pPr marL="457200" lvl="0" indent="-457200">
              <a:buFont typeface="Arial" charset="0"/>
              <a:buChar char="•"/>
            </a:pPr>
            <a:r>
              <a:rPr lang="en-US" dirty="0"/>
              <a:t>What skills or context is necessary for a </a:t>
            </a:r>
            <a:r>
              <a:rPr lang="en-US" dirty="0" smtClean="0"/>
              <a:t>long-lasting </a:t>
            </a:r>
            <a:r>
              <a:rPr lang="en-US" dirty="0"/>
              <a:t>marriage? </a:t>
            </a:r>
          </a:p>
          <a:p>
            <a:endParaRPr lang="en-US" dirty="0"/>
          </a:p>
        </p:txBody>
      </p:sp>
    </p:spTree>
    <p:extLst>
      <p:ext uri="{BB962C8B-B14F-4D97-AF65-F5344CB8AC3E}">
        <p14:creationId xmlns:p14="http://schemas.microsoft.com/office/powerpoint/2010/main" val="2274725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1"/>
          <p:cNvSpPr>
            <a:spLocks noGrp="1" noChangeArrowheads="1"/>
          </p:cNvSpPr>
          <p:nvPr>
            <p:ph sz="half" idx="1"/>
          </p:nvPr>
        </p:nvSpPr>
        <p:spPr bwMode="auto">
          <a:xfrm>
            <a:off x="533400" y="2016444"/>
            <a:ext cx="7924800" cy="35394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Ability and maturity to collaborate with your spouse in </a:t>
            </a:r>
            <a:r>
              <a:rPr kumimoji="0" lang="en-US" altLang="en-US" b="0" i="0" u="none" strike="noStrike" cap="none" normalizeH="0" baseline="0" dirty="0" smtClean="0">
                <a:ln>
                  <a:noFill/>
                </a:ln>
                <a:solidFill>
                  <a:schemeClr val="tx1"/>
                </a:solidFill>
                <a:effectLst/>
                <a:latin typeface="Arial" charset="0"/>
              </a:rPr>
              <a:t>decision-making </a:t>
            </a:r>
            <a:r>
              <a:rPr kumimoji="0" lang="en-US" altLang="en-US" b="0" i="0" u="none" strike="noStrike" cap="none" normalizeH="0" baseline="0" dirty="0">
                <a:ln>
                  <a:noFill/>
                </a:ln>
                <a:solidFill>
                  <a:schemeClr val="tx1"/>
                </a:solidFill>
                <a:effectLst/>
                <a:latin typeface="Arial" charset="0"/>
              </a:rPr>
              <a:t>for the </a:t>
            </a:r>
            <a:r>
              <a:rPr kumimoji="0" lang="en-US" altLang="en-US" b="0" i="0" u="none" strike="noStrike" cap="none" normalizeH="0" baseline="0" dirty="0" smtClean="0">
                <a:ln>
                  <a:noFill/>
                </a:ln>
                <a:solidFill>
                  <a:schemeClr val="tx1"/>
                </a:solidFill>
                <a:effectLst/>
                <a:latin typeface="Arial" charset="0"/>
              </a:rPr>
              <a:t>family.</a:t>
            </a:r>
          </a:p>
          <a:p>
            <a:pPr marR="0" lvl="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latin typeface="Arial" charset="0"/>
            </a:endParaRPr>
          </a:p>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Being able to recognize when a marriage is dangerous or harmful to </a:t>
            </a:r>
            <a:r>
              <a:rPr kumimoji="0" lang="en-US" altLang="en-US" b="0" i="0" u="none" strike="noStrike" cap="none" normalizeH="0" baseline="0" dirty="0" smtClean="0">
                <a:ln>
                  <a:noFill/>
                </a:ln>
                <a:solidFill>
                  <a:schemeClr val="tx1"/>
                </a:solidFill>
                <a:effectLst/>
                <a:latin typeface="Arial" charset="0"/>
              </a:rPr>
              <a:t>oneself.</a:t>
            </a:r>
          </a:p>
          <a:p>
            <a:pPr marR="0" lvl="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latin typeface="Arial" charset="0"/>
            </a:endParaRPr>
          </a:p>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Stage of bodily development that is safe and ready for sexual intercourse and </a:t>
            </a:r>
            <a:r>
              <a:rPr kumimoji="0" lang="en-US" altLang="en-US" b="0" i="0" u="none" strike="noStrike" cap="none" normalizeH="0" baseline="0" dirty="0" smtClean="0">
                <a:ln>
                  <a:noFill/>
                </a:ln>
                <a:solidFill>
                  <a:schemeClr val="tx1"/>
                </a:solidFill>
                <a:effectLst/>
                <a:latin typeface="Arial" charset="0"/>
              </a:rPr>
              <a:t>pregnancy. </a:t>
            </a:r>
            <a:endParaRPr kumimoji="0" lang="en-US" altLang="en-US" b="0" i="0" u="none" strike="noStrike" cap="none" normalizeH="0" baseline="0" dirty="0">
              <a:ln>
                <a:noFill/>
              </a:ln>
              <a:solidFill>
                <a:schemeClr val="tx1"/>
              </a:solidFill>
              <a:effectLst/>
              <a:latin typeface="Arial" charset="0"/>
            </a:endParaRPr>
          </a:p>
        </p:txBody>
      </p:sp>
      <p:sp>
        <p:nvSpPr>
          <p:cNvPr id="3" name="Title 1"/>
          <p:cNvSpPr>
            <a:spLocks noGrp="1"/>
          </p:cNvSpPr>
          <p:nvPr>
            <p:ph type="title"/>
          </p:nvPr>
        </p:nvSpPr>
        <p:spPr>
          <a:xfrm>
            <a:off x="457200" y="457200"/>
            <a:ext cx="8305800" cy="1219200"/>
          </a:xfrm>
        </p:spPr>
        <p:txBody>
          <a:bodyPr/>
          <a:lstStyle/>
          <a:p>
            <a:r>
              <a:rPr lang="en-US" b="1" u="sng" dirty="0" smtClean="0"/>
              <a:t>Early or forced marriage</a:t>
            </a:r>
            <a:endParaRPr lang="en-US" b="1" u="sng" dirty="0"/>
          </a:p>
        </p:txBody>
      </p:sp>
    </p:spTree>
    <p:extLst>
      <p:ext uri="{BB962C8B-B14F-4D97-AF65-F5344CB8AC3E}">
        <p14:creationId xmlns:p14="http://schemas.microsoft.com/office/powerpoint/2010/main" val="1935320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smtClean="0"/>
              <a:t>‘Child’ marriage </a:t>
            </a:r>
            <a:endParaRPr lang="en-US" b="1" u="sng" dirty="0"/>
          </a:p>
        </p:txBody>
      </p:sp>
      <p:sp>
        <p:nvSpPr>
          <p:cNvPr id="3" name="Content Placeholder 2"/>
          <p:cNvSpPr>
            <a:spLocks noGrp="1"/>
          </p:cNvSpPr>
          <p:nvPr>
            <p:ph idx="1"/>
          </p:nvPr>
        </p:nvSpPr>
        <p:spPr>
          <a:xfrm>
            <a:off x="457200" y="1283677"/>
            <a:ext cx="8305800" cy="2145323"/>
          </a:xfrm>
        </p:spPr>
        <p:txBody>
          <a:bodyPr/>
          <a:lstStyle/>
          <a:p>
            <a:endParaRPr lang="en-GB" b="1" dirty="0" smtClean="0"/>
          </a:p>
          <a:p>
            <a:pPr marL="0" indent="0"/>
            <a:r>
              <a:rPr lang="en-GB" dirty="0" smtClean="0"/>
              <a:t>‘Child </a:t>
            </a:r>
            <a:r>
              <a:rPr lang="en-GB" dirty="0"/>
              <a:t>marriage’ is defined as marriage that occurs before the age of </a:t>
            </a:r>
            <a:r>
              <a:rPr lang="en-GB" dirty="0" smtClean="0"/>
              <a:t>18. </a:t>
            </a:r>
          </a:p>
          <a:p>
            <a:r>
              <a:rPr lang="en-GB" i="1" dirty="0" smtClean="0"/>
              <a:t>(</a:t>
            </a:r>
            <a:r>
              <a:rPr lang="en-GB" i="1" dirty="0"/>
              <a:t>Convention on the Rights of the Child</a:t>
            </a:r>
            <a:r>
              <a:rPr lang="en-GB" i="1" dirty="0" smtClean="0"/>
              <a:t>)</a:t>
            </a:r>
          </a:p>
          <a:p>
            <a:endParaRPr lang="en-GB" i="1" dirty="0" smtClean="0"/>
          </a:p>
          <a:p>
            <a:pPr marL="457200" indent="-457200">
              <a:buFont typeface="Arial" panose="020B0604020202020204" pitchFamily="34" charset="0"/>
              <a:buChar char="•"/>
            </a:pPr>
            <a:r>
              <a:rPr lang="en-US" sz="2300" dirty="0"/>
              <a:t>How do you feel about this statement?</a:t>
            </a:r>
          </a:p>
          <a:p>
            <a:pPr marL="457200" indent="-457200">
              <a:buFont typeface="Arial" panose="020B0604020202020204" pitchFamily="34" charset="0"/>
              <a:buChar char="•"/>
            </a:pPr>
            <a:r>
              <a:rPr lang="en-US" sz="2300" dirty="0" smtClean="0"/>
              <a:t>What </a:t>
            </a:r>
            <a:r>
              <a:rPr lang="en-US" sz="2300" dirty="0"/>
              <a:t>age do most women get married in this c</a:t>
            </a:r>
            <a:r>
              <a:rPr lang="en-US" sz="2300" dirty="0" smtClean="0"/>
              <a:t>ommunity?</a:t>
            </a:r>
          </a:p>
          <a:p>
            <a:pPr marL="457200" indent="-457200">
              <a:buFont typeface="Arial" panose="020B0604020202020204" pitchFamily="34" charset="0"/>
              <a:buChar char="•"/>
            </a:pPr>
            <a:r>
              <a:rPr lang="en-US" sz="2300" dirty="0"/>
              <a:t>If girls marry under the age of 18, why do they do so?</a:t>
            </a:r>
          </a:p>
          <a:p>
            <a:pPr marL="457200" indent="-457200">
              <a:buFont typeface="Arial" panose="020B0604020202020204" pitchFamily="34" charset="0"/>
              <a:buChar char="•"/>
            </a:pPr>
            <a:r>
              <a:rPr lang="en-US" sz="2300" dirty="0" smtClean="0"/>
              <a:t>What </a:t>
            </a:r>
            <a:r>
              <a:rPr lang="en-US" sz="2300" dirty="0"/>
              <a:t>could potentially be harmful to girls marrying under the age of </a:t>
            </a:r>
            <a:r>
              <a:rPr lang="en-US" sz="2300" dirty="0" smtClean="0"/>
              <a:t>18? Under </a:t>
            </a:r>
            <a:r>
              <a:rPr lang="en-US" sz="2300" dirty="0"/>
              <a:t>15?</a:t>
            </a:r>
            <a:endParaRPr lang="en-GB" sz="2300" dirty="0" smtClean="0"/>
          </a:p>
          <a:p>
            <a:endParaRPr lang="en-US" i="1" dirty="0"/>
          </a:p>
          <a:p>
            <a:endParaRPr lang="en-US" dirty="0"/>
          </a:p>
        </p:txBody>
      </p:sp>
      <p:cxnSp>
        <p:nvCxnSpPr>
          <p:cNvPr id="5" name="Straight Connector 4"/>
          <p:cNvCxnSpPr/>
          <p:nvPr/>
        </p:nvCxnSpPr>
        <p:spPr bwMode="auto">
          <a:xfrm>
            <a:off x="2590800" y="3429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14571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533400"/>
            <a:ext cx="8305800" cy="1219200"/>
          </a:xfrm>
        </p:spPr>
        <p:txBody>
          <a:bodyPr/>
          <a:lstStyle/>
          <a:p>
            <a:r>
              <a:rPr lang="en-US" b="1" u="sng" dirty="0" smtClean="0"/>
              <a:t>Group discussion</a:t>
            </a:r>
            <a:endParaRPr lang="en-US" b="1" u="sng" dirty="0"/>
          </a:p>
        </p:txBody>
      </p:sp>
      <p:sp>
        <p:nvSpPr>
          <p:cNvPr id="3" name="Content Placeholder 2"/>
          <p:cNvSpPr>
            <a:spLocks noGrp="1"/>
          </p:cNvSpPr>
          <p:nvPr>
            <p:ph sz="half" idx="1"/>
          </p:nvPr>
        </p:nvSpPr>
        <p:spPr>
          <a:xfrm>
            <a:off x="482600" y="1600200"/>
            <a:ext cx="8153400" cy="3124200"/>
          </a:xfrm>
        </p:spPr>
        <p:txBody>
          <a:bodyPr/>
          <a:lstStyle/>
          <a:p>
            <a:pPr marL="457200" indent="-457200">
              <a:buFont typeface="Arial" charset="0"/>
              <a:buChar char="•"/>
            </a:pPr>
            <a:r>
              <a:rPr lang="en-US" dirty="0"/>
              <a:t>Which girl is in the best position to get married </a:t>
            </a:r>
            <a:r>
              <a:rPr lang="en-US" dirty="0" smtClean="0"/>
              <a:t>now</a:t>
            </a:r>
            <a:r>
              <a:rPr lang="en-US" dirty="0"/>
              <a:t>?</a:t>
            </a:r>
            <a:endParaRPr lang="en-US" dirty="0" smtClean="0"/>
          </a:p>
          <a:p>
            <a:pPr marL="457200" lvl="0" indent="-457200">
              <a:buFont typeface="Arial" charset="0"/>
              <a:buChar char="•"/>
            </a:pPr>
            <a:r>
              <a:rPr lang="en-US" dirty="0" smtClean="0"/>
              <a:t>Which </a:t>
            </a:r>
            <a:r>
              <a:rPr lang="en-US" dirty="0"/>
              <a:t>girl should wait?</a:t>
            </a:r>
          </a:p>
          <a:p>
            <a:pPr marL="457200" lvl="0" indent="-457200">
              <a:buFont typeface="Arial" charset="0"/>
              <a:buChar char="•"/>
            </a:pPr>
            <a:r>
              <a:rPr lang="en-US" dirty="0"/>
              <a:t>Who is making good decisions? </a:t>
            </a:r>
          </a:p>
          <a:p>
            <a:pPr marL="457200" lvl="0" indent="-457200">
              <a:buFont typeface="Arial" charset="0"/>
              <a:buChar char="•"/>
            </a:pPr>
            <a:r>
              <a:rPr lang="en-US" dirty="0"/>
              <a:t>Which girl needs help and support in avoiding a marriage decision that could be harmful?</a:t>
            </a:r>
          </a:p>
          <a:p>
            <a:pPr marL="457200" lvl="0" indent="-457200">
              <a:buFont typeface="Arial" charset="0"/>
              <a:buChar char="•"/>
            </a:pPr>
            <a:r>
              <a:rPr lang="en-US" dirty="0"/>
              <a:t>Why would the decision to marry now be harmful?</a:t>
            </a:r>
          </a:p>
          <a:p>
            <a:endParaRPr lang="en-US" dirty="0"/>
          </a:p>
        </p:txBody>
      </p:sp>
    </p:spTree>
    <p:extLst>
      <p:ext uri="{BB962C8B-B14F-4D97-AF65-F5344CB8AC3E}">
        <p14:creationId xmlns:p14="http://schemas.microsoft.com/office/powerpoint/2010/main" val="503934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304800"/>
            <a:ext cx="8305800" cy="1219200"/>
          </a:xfrm>
        </p:spPr>
        <p:txBody>
          <a:bodyPr/>
          <a:lstStyle/>
          <a:p>
            <a:r>
              <a:rPr lang="en-US" b="1" u="sng" dirty="0" smtClean="0"/>
              <a:t>Safety in the family and in the home </a:t>
            </a:r>
            <a:endParaRPr lang="en-US" b="1" u="sng" dirty="0"/>
          </a:p>
        </p:txBody>
      </p:sp>
      <p:sp>
        <p:nvSpPr>
          <p:cNvPr id="3" name="Content Placeholder 2"/>
          <p:cNvSpPr>
            <a:spLocks noGrp="1"/>
          </p:cNvSpPr>
          <p:nvPr>
            <p:ph idx="1"/>
          </p:nvPr>
        </p:nvSpPr>
        <p:spPr>
          <a:xfrm>
            <a:off x="480646" y="1066800"/>
            <a:ext cx="8305800" cy="3429000"/>
          </a:xfrm>
        </p:spPr>
        <p:txBody>
          <a:bodyPr/>
          <a:lstStyle/>
          <a:p>
            <a:pPr>
              <a:buFont typeface="Arial" panose="020B0604020202020204" pitchFamily="34" charset="0"/>
              <a:buChar char="•"/>
            </a:pPr>
            <a:r>
              <a:rPr lang="en-US" sz="1800" dirty="0"/>
              <a:t>Families experiencing stress can often experience violence </a:t>
            </a:r>
            <a:r>
              <a:rPr lang="en-US" sz="1800" dirty="0" smtClean="0"/>
              <a:t>within their </a:t>
            </a:r>
            <a:r>
              <a:rPr lang="en-US" sz="1800" dirty="0"/>
              <a:t>homes</a:t>
            </a:r>
            <a:r>
              <a:rPr lang="en-US" sz="1800" dirty="0" smtClean="0"/>
              <a:t>.</a:t>
            </a:r>
          </a:p>
          <a:p>
            <a:pPr marL="0" indent="0"/>
            <a:endParaRPr lang="en-US" sz="1800" dirty="0"/>
          </a:p>
          <a:p>
            <a:pPr>
              <a:buFont typeface="Arial" panose="020B0604020202020204" pitchFamily="34" charset="0"/>
              <a:buChar char="•"/>
            </a:pPr>
            <a:r>
              <a:rPr lang="en-US" sz="1800" dirty="0" smtClean="0"/>
              <a:t>This </a:t>
            </a:r>
            <a:r>
              <a:rPr lang="en-US" sz="1800" dirty="0"/>
              <a:t>can negatively affect the physical, emotional and </a:t>
            </a:r>
            <a:r>
              <a:rPr lang="en-US" sz="1800" dirty="0" smtClean="0"/>
              <a:t>psychological development </a:t>
            </a:r>
            <a:r>
              <a:rPr lang="en-US" sz="1800" dirty="0"/>
              <a:t>of adolescents</a:t>
            </a:r>
            <a:r>
              <a:rPr lang="en-US" sz="1800" dirty="0" smtClean="0"/>
              <a:t>.</a:t>
            </a:r>
          </a:p>
          <a:p>
            <a:pPr marL="0" indent="0"/>
            <a:endParaRPr lang="en-US" sz="1800" dirty="0"/>
          </a:p>
          <a:p>
            <a:pPr>
              <a:buFont typeface="Arial" panose="020B0604020202020204" pitchFamily="34" charset="0"/>
              <a:buChar char="•"/>
            </a:pPr>
            <a:r>
              <a:rPr lang="en-US" sz="1800" dirty="0" smtClean="0"/>
              <a:t>Even </a:t>
            </a:r>
            <a:r>
              <a:rPr lang="en-US" sz="1800" dirty="0"/>
              <a:t>witnessing violence between adults, including parents, </a:t>
            </a:r>
            <a:r>
              <a:rPr lang="en-US" sz="1800" dirty="0" smtClean="0"/>
              <a:t>can traumatize </a:t>
            </a:r>
            <a:r>
              <a:rPr lang="en-US" sz="1800" dirty="0"/>
              <a:t>children and demonstrate a negative example of </a:t>
            </a:r>
            <a:r>
              <a:rPr lang="en-US" sz="1800" dirty="0" smtClean="0"/>
              <a:t>how people should </a:t>
            </a:r>
            <a:r>
              <a:rPr lang="en-US" sz="1800" dirty="0"/>
              <a:t>communicate and problem-solve</a:t>
            </a:r>
            <a:r>
              <a:rPr lang="en-US" sz="1800" dirty="0" smtClean="0"/>
              <a:t>.</a:t>
            </a:r>
          </a:p>
          <a:p>
            <a:pPr marL="0" indent="0"/>
            <a:endParaRPr lang="en-US" sz="1800" dirty="0"/>
          </a:p>
          <a:p>
            <a:pPr>
              <a:buFont typeface="Arial" panose="020B0604020202020204" pitchFamily="34" charset="0"/>
              <a:buChar char="•"/>
            </a:pPr>
            <a:r>
              <a:rPr lang="en-US" sz="1800" dirty="0" smtClean="0"/>
              <a:t>Violence</a:t>
            </a:r>
            <a:r>
              <a:rPr lang="en-US" sz="1800" dirty="0"/>
              <a:t>, neglect and abuse affect how children’s brains work </a:t>
            </a:r>
            <a:r>
              <a:rPr lang="en-US" sz="1800" dirty="0" smtClean="0"/>
              <a:t>and decrease </a:t>
            </a:r>
            <a:r>
              <a:rPr lang="en-US" sz="1800" dirty="0"/>
              <a:t>the prospects for a healthy, happy adulthood</a:t>
            </a:r>
            <a:r>
              <a:rPr lang="en-US" sz="1800" dirty="0" smtClean="0"/>
              <a:t>.</a:t>
            </a:r>
          </a:p>
          <a:p>
            <a:pPr marL="0" indent="0"/>
            <a:endParaRPr lang="en-US" sz="1800" dirty="0"/>
          </a:p>
          <a:p>
            <a:pPr>
              <a:buFont typeface="Arial" panose="020B0604020202020204" pitchFamily="34" charset="0"/>
              <a:buChar char="•"/>
            </a:pPr>
            <a:r>
              <a:rPr lang="en-US" sz="1800" dirty="0" smtClean="0"/>
              <a:t>Violence </a:t>
            </a:r>
            <a:r>
              <a:rPr lang="en-US" sz="1800" dirty="0"/>
              <a:t>and abuse at home also increases the possibility that boys </a:t>
            </a:r>
            <a:r>
              <a:rPr lang="en-US" sz="1800" dirty="0" smtClean="0"/>
              <a:t>and girls </a:t>
            </a:r>
            <a:r>
              <a:rPr lang="en-US" sz="1800" dirty="0"/>
              <a:t>will enter into abusive relationships, marriages, or may </a:t>
            </a:r>
            <a:r>
              <a:rPr lang="en-US" sz="1800" dirty="0" smtClean="0"/>
              <a:t>use violence</a:t>
            </a:r>
            <a:r>
              <a:rPr lang="en-US" sz="1800" dirty="0"/>
              <a:t> </a:t>
            </a:r>
            <a:r>
              <a:rPr lang="en-US" sz="1800" dirty="0" smtClean="0"/>
              <a:t>themselves </a:t>
            </a:r>
            <a:r>
              <a:rPr lang="en-US" sz="1800" dirty="0"/>
              <a:t>against their own children</a:t>
            </a:r>
            <a:r>
              <a:rPr lang="en-US" sz="1800" dirty="0" smtClean="0"/>
              <a:t>.</a:t>
            </a:r>
          </a:p>
          <a:p>
            <a:pPr marL="0" indent="0"/>
            <a:endParaRPr lang="en-US" sz="1800" dirty="0"/>
          </a:p>
          <a:p>
            <a:pPr>
              <a:buFont typeface="Arial" panose="020B0604020202020204" pitchFamily="34" charset="0"/>
              <a:buChar char="•"/>
            </a:pPr>
            <a:r>
              <a:rPr lang="en-US" sz="1800" dirty="0" smtClean="0"/>
              <a:t>Parents </a:t>
            </a:r>
            <a:r>
              <a:rPr lang="en-US" sz="1800" dirty="0"/>
              <a:t>can be powerful models for safe and healthy relationships.</a:t>
            </a:r>
          </a:p>
        </p:txBody>
      </p:sp>
    </p:spTree>
    <p:extLst>
      <p:ext uri="{BB962C8B-B14F-4D97-AF65-F5344CB8AC3E}">
        <p14:creationId xmlns:p14="http://schemas.microsoft.com/office/powerpoint/2010/main" val="2808310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8804275" cy="4995862"/>
          </a:xfrm>
        </p:spPr>
        <p:txBody>
          <a:bodyPr/>
          <a:lstStyle/>
          <a:p>
            <a:r>
              <a:rPr lang="en-US" sz="1400" dirty="0">
                <a:latin typeface="Arial" charset="0"/>
                <a:ea typeface="MS PGothic" charset="0"/>
              </a:rPr>
              <a:t> </a:t>
            </a:r>
            <a:endParaRPr lang="en-US" sz="1600" dirty="0">
              <a:latin typeface="Arial" charset="0"/>
              <a:ea typeface="MS PGothic" charset="0"/>
            </a:endParaRPr>
          </a:p>
        </p:txBody>
      </p:sp>
      <p:sp>
        <p:nvSpPr>
          <p:cNvPr id="5" name="Rectangle 4"/>
          <p:cNvSpPr/>
          <p:nvPr/>
        </p:nvSpPr>
        <p:spPr>
          <a:xfrm>
            <a:off x="339725" y="231666"/>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5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3"/>
          <a:stretch>
            <a:fillRect/>
          </a:stretch>
        </p:blipFill>
        <p:spPr>
          <a:xfrm>
            <a:off x="1447800" y="877997"/>
            <a:ext cx="6324600" cy="5847690"/>
          </a:xfrm>
          <a:prstGeom prst="rect">
            <a:avLst/>
          </a:prstGeom>
        </p:spPr>
      </p:pic>
    </p:spTree>
    <p:extLst>
      <p:ext uri="{BB962C8B-B14F-4D97-AF65-F5344CB8AC3E}">
        <p14:creationId xmlns:p14="http://schemas.microsoft.com/office/powerpoint/2010/main" val="28884204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743200"/>
            <a:ext cx="8305800" cy="1219200"/>
          </a:xfrm>
        </p:spPr>
        <p:txBody>
          <a:bodyPr/>
          <a:lstStyle/>
          <a:p>
            <a:pPr algn="ctr"/>
            <a:r>
              <a:rPr lang="en-US" sz="3200" b="1" dirty="0"/>
              <a:t>What are important aspects of a healthy, safe relationship between a male and female or husband a wife? </a:t>
            </a:r>
            <a:br>
              <a:rPr lang="en-US" sz="3200" b="1" dirty="0"/>
            </a:br>
            <a:endParaRPr lang="en-US" sz="3200" b="1" dirty="0"/>
          </a:p>
        </p:txBody>
      </p:sp>
      <p:sp>
        <p:nvSpPr>
          <p:cNvPr id="4" name="Title 1"/>
          <p:cNvSpPr txBox="1">
            <a:spLocks/>
          </p:cNvSpPr>
          <p:nvPr/>
        </p:nvSpPr>
        <p:spPr bwMode="auto">
          <a:xfrm>
            <a:off x="480646" y="3048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b="1" u="sng" kern="0" dirty="0"/>
          </a:p>
        </p:txBody>
      </p:sp>
    </p:spTree>
    <p:extLst>
      <p:ext uri="{BB962C8B-B14F-4D97-AF65-F5344CB8AC3E}">
        <p14:creationId xmlns:p14="http://schemas.microsoft.com/office/powerpoint/2010/main" val="22706457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590800"/>
            <a:ext cx="8305800" cy="1219200"/>
          </a:xfrm>
        </p:spPr>
        <p:txBody>
          <a:bodyPr/>
          <a:lstStyle/>
          <a:p>
            <a:pPr algn="ctr"/>
            <a:r>
              <a:rPr lang="en-US" sz="2800" b="1" dirty="0" smtClean="0"/>
              <a:t>What are the risks children face in the community?</a:t>
            </a:r>
            <a:endParaRPr lang="en-US" sz="2800" b="1" dirty="0"/>
          </a:p>
        </p:txBody>
      </p:sp>
      <p:sp>
        <p:nvSpPr>
          <p:cNvPr id="5" name="Title 1"/>
          <p:cNvSpPr txBox="1">
            <a:spLocks/>
          </p:cNvSpPr>
          <p:nvPr/>
        </p:nvSpPr>
        <p:spPr bwMode="auto">
          <a:xfrm>
            <a:off x="457200" y="4572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b="1" u="sng" kern="0" dirty="0"/>
          </a:p>
        </p:txBody>
      </p:sp>
    </p:spTree>
    <p:extLst>
      <p:ext uri="{BB962C8B-B14F-4D97-AF65-F5344CB8AC3E}">
        <p14:creationId xmlns:p14="http://schemas.microsoft.com/office/powerpoint/2010/main" val="419375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pPr lvl="0"/>
            <a:r>
              <a:rPr lang="en-US" b="1" u="sng" dirty="0" smtClean="0"/>
              <a:t>Important </a:t>
            </a:r>
            <a:r>
              <a:rPr lang="en-US" b="1" u="sng" dirty="0"/>
              <a:t>safety rules for </a:t>
            </a:r>
            <a:r>
              <a:rPr lang="en-US" b="1" u="sng" dirty="0" smtClean="0"/>
              <a:t>teens</a:t>
            </a:r>
            <a:r>
              <a:rPr lang="en-US" dirty="0"/>
              <a:t/>
            </a:r>
            <a:br>
              <a:rPr lang="en-US" dirty="0"/>
            </a:br>
            <a:endParaRPr lang="en-US" dirty="0"/>
          </a:p>
        </p:txBody>
      </p:sp>
      <p:sp>
        <p:nvSpPr>
          <p:cNvPr id="3" name="Content Placeholder 2"/>
          <p:cNvSpPr>
            <a:spLocks noGrp="1"/>
          </p:cNvSpPr>
          <p:nvPr>
            <p:ph sz="half" idx="1"/>
          </p:nvPr>
        </p:nvSpPr>
        <p:spPr>
          <a:xfrm>
            <a:off x="457200" y="1536700"/>
            <a:ext cx="8229600" cy="4254500"/>
          </a:xfrm>
        </p:spPr>
        <p:txBody>
          <a:bodyPr/>
          <a:lstStyle/>
          <a:p>
            <a:pPr marL="457200" lvl="0" indent="-457200">
              <a:buFont typeface="Arial" charset="0"/>
              <a:buChar char="•"/>
            </a:pPr>
            <a:r>
              <a:rPr lang="en-US" dirty="0"/>
              <a:t>Walking in pairs to the latrines or walking with a trusted adult at night. </a:t>
            </a:r>
          </a:p>
          <a:p>
            <a:pPr marL="457200" lvl="0" indent="-457200">
              <a:buFont typeface="Arial" charset="0"/>
              <a:buChar char="•"/>
            </a:pPr>
            <a:r>
              <a:rPr lang="en-US" dirty="0"/>
              <a:t>Walking in pairs or groups of children to and from </a:t>
            </a:r>
            <a:r>
              <a:rPr lang="en-US" dirty="0" smtClean="0"/>
              <a:t>school. (If </a:t>
            </a:r>
            <a:r>
              <a:rPr lang="en-US" dirty="0"/>
              <a:t>a parent is </a:t>
            </a:r>
            <a:r>
              <a:rPr lang="en-US" dirty="0" smtClean="0"/>
              <a:t>available, </a:t>
            </a:r>
            <a:r>
              <a:rPr lang="en-US" dirty="0"/>
              <a:t>they could also accompany </a:t>
            </a:r>
            <a:r>
              <a:rPr lang="en-US" dirty="0" smtClean="0"/>
              <a:t>the children.) </a:t>
            </a:r>
            <a:endParaRPr lang="en-US" dirty="0"/>
          </a:p>
          <a:p>
            <a:pPr marL="457200" lvl="0" indent="-457200">
              <a:buFont typeface="Arial" charset="0"/>
              <a:buChar char="•"/>
            </a:pPr>
            <a:r>
              <a:rPr lang="en-US" dirty="0"/>
              <a:t>Yelling for help if </a:t>
            </a:r>
            <a:r>
              <a:rPr lang="en-US" dirty="0" smtClean="0"/>
              <a:t>children are </a:t>
            </a:r>
            <a:r>
              <a:rPr lang="en-US" dirty="0"/>
              <a:t>in danger of physical or sexual violence </a:t>
            </a:r>
          </a:p>
          <a:p>
            <a:pPr marL="457200" indent="-457200">
              <a:buFont typeface="Arial" charset="0"/>
              <a:buChar char="•"/>
            </a:pPr>
            <a:r>
              <a:rPr lang="en-US" dirty="0"/>
              <a:t>If </a:t>
            </a:r>
            <a:r>
              <a:rPr lang="en-US" dirty="0" smtClean="0"/>
              <a:t>children see </a:t>
            </a:r>
            <a:r>
              <a:rPr lang="en-US" dirty="0"/>
              <a:t>someone being bullied or hurt, </a:t>
            </a:r>
            <a:r>
              <a:rPr lang="en-US" dirty="0" smtClean="0"/>
              <a:t>they should tell </a:t>
            </a:r>
            <a:r>
              <a:rPr lang="en-US" dirty="0"/>
              <a:t>an adult </a:t>
            </a:r>
            <a:r>
              <a:rPr lang="en-US" dirty="0" smtClean="0"/>
              <a:t>and seek help.</a:t>
            </a:r>
            <a:endParaRPr lang="en-US" dirty="0"/>
          </a:p>
        </p:txBody>
      </p:sp>
    </p:spTree>
    <p:extLst>
      <p:ext uri="{BB962C8B-B14F-4D97-AF65-F5344CB8AC3E}">
        <p14:creationId xmlns:p14="http://schemas.microsoft.com/office/powerpoint/2010/main" val="61931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Strategies to reduce the risk of violence in the home</a:t>
            </a:r>
            <a:endParaRPr lang="en-US" b="1" u="sng" dirty="0"/>
          </a:p>
        </p:txBody>
      </p:sp>
      <p:sp>
        <p:nvSpPr>
          <p:cNvPr id="3" name="Content Placeholder 2"/>
          <p:cNvSpPr>
            <a:spLocks noGrp="1"/>
          </p:cNvSpPr>
          <p:nvPr>
            <p:ph idx="1"/>
          </p:nvPr>
        </p:nvSpPr>
        <p:spPr/>
        <p:txBody>
          <a:bodyPr/>
          <a:lstStyle/>
          <a:p>
            <a:pPr lvl="1">
              <a:buFont typeface="Arial"/>
              <a:buChar char="•"/>
            </a:pPr>
            <a:r>
              <a:rPr lang="en-US" sz="2000" dirty="0"/>
              <a:t>Listening</a:t>
            </a:r>
          </a:p>
          <a:p>
            <a:pPr lvl="1">
              <a:buFont typeface="Arial"/>
              <a:buChar char="•"/>
            </a:pPr>
            <a:r>
              <a:rPr lang="en-US" sz="2000" dirty="0"/>
              <a:t>Believing</a:t>
            </a:r>
          </a:p>
          <a:p>
            <a:pPr lvl="1">
              <a:buFont typeface="Arial"/>
              <a:buChar char="•"/>
            </a:pPr>
            <a:r>
              <a:rPr lang="en-US" sz="2000" dirty="0"/>
              <a:t>Taking time to talk with </a:t>
            </a:r>
            <a:r>
              <a:rPr lang="en-US" sz="2000" dirty="0" smtClean="0"/>
              <a:t>teenagers on </a:t>
            </a:r>
            <a:r>
              <a:rPr lang="en-US" sz="2000" dirty="0"/>
              <a:t>a daily basis</a:t>
            </a:r>
          </a:p>
          <a:p>
            <a:pPr lvl="1">
              <a:buFont typeface="Arial"/>
              <a:buChar char="•"/>
            </a:pPr>
            <a:r>
              <a:rPr lang="en-US" sz="2000" dirty="0"/>
              <a:t>Knowing what makes </a:t>
            </a:r>
            <a:r>
              <a:rPr lang="en-US" sz="2000" dirty="0" smtClean="0"/>
              <a:t>teenagers feel </a:t>
            </a:r>
            <a:r>
              <a:rPr lang="en-US" sz="2000" dirty="0"/>
              <a:t>unsafe </a:t>
            </a:r>
          </a:p>
          <a:p>
            <a:pPr lvl="1">
              <a:buFont typeface="Arial"/>
              <a:buChar char="•"/>
            </a:pPr>
            <a:r>
              <a:rPr lang="en-US" sz="2000" dirty="0" smtClean="0"/>
              <a:t>Paying </a:t>
            </a:r>
            <a:r>
              <a:rPr lang="en-US" sz="2000" dirty="0"/>
              <a:t>attention to the clues </a:t>
            </a:r>
            <a:r>
              <a:rPr lang="en-US" sz="2000" dirty="0" smtClean="0"/>
              <a:t>a child may </a:t>
            </a:r>
            <a:r>
              <a:rPr lang="en-US" sz="2000" dirty="0"/>
              <a:t>be sending </a:t>
            </a:r>
            <a:r>
              <a:rPr lang="en-US" sz="2000" dirty="0" smtClean="0"/>
              <a:t>that they are being </a:t>
            </a:r>
            <a:r>
              <a:rPr lang="en-US" sz="2000" dirty="0"/>
              <a:t>hurt</a:t>
            </a:r>
          </a:p>
          <a:p>
            <a:pPr lvl="1">
              <a:buFont typeface="Arial"/>
              <a:buChar char="•"/>
            </a:pPr>
            <a:r>
              <a:rPr lang="en-US" sz="2000" dirty="0"/>
              <a:t>Not tolerating violence between any family members</a:t>
            </a:r>
          </a:p>
          <a:p>
            <a:pPr lvl="1">
              <a:buFont typeface="Arial"/>
              <a:buChar char="•"/>
            </a:pPr>
            <a:r>
              <a:rPr lang="en-US" sz="2000" dirty="0"/>
              <a:t>Keeping adult arguments and issues away from </a:t>
            </a:r>
            <a:r>
              <a:rPr lang="en-US" sz="2000" dirty="0" smtClean="0"/>
              <a:t>children</a:t>
            </a:r>
            <a:endParaRPr lang="en-US" dirty="0"/>
          </a:p>
        </p:txBody>
      </p:sp>
    </p:spTree>
    <p:extLst>
      <p:ext uri="{BB962C8B-B14F-4D97-AF65-F5344CB8AC3E}">
        <p14:creationId xmlns:p14="http://schemas.microsoft.com/office/powerpoint/2010/main" val="273543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57400"/>
            <a:ext cx="8305800" cy="1219200"/>
          </a:xfrm>
        </p:spPr>
        <p:txBody>
          <a:bodyPr/>
          <a:lstStyle/>
          <a:p>
            <a:r>
              <a:rPr lang="en-US" sz="2400" dirty="0" smtClean="0"/>
              <a:t>Use the STEP problem-solving process</a:t>
            </a:r>
            <a:br>
              <a:rPr lang="en-US" sz="2400" dirty="0" smtClean="0"/>
            </a:br>
            <a:r>
              <a:rPr lang="en-US" sz="2400" dirty="0" smtClean="0"/>
              <a:t/>
            </a:r>
            <a:br>
              <a:rPr lang="en-US" sz="2400" dirty="0" smtClean="0"/>
            </a:br>
            <a:r>
              <a:rPr lang="en-US" sz="2400" b="1" dirty="0"/>
              <a:t>S</a:t>
            </a:r>
            <a:r>
              <a:rPr lang="en-US" sz="2400" b="1" dirty="0" smtClean="0"/>
              <a:t>cenario</a:t>
            </a:r>
            <a:r>
              <a:rPr lang="en-US" sz="2400" dirty="0" smtClean="0"/>
              <a:t> </a:t>
            </a:r>
            <a:r>
              <a:rPr lang="en-US" sz="2400" dirty="0"/>
              <a:t>– Ahmed/Timothy knows that </a:t>
            </a:r>
            <a:r>
              <a:rPr lang="en-US" sz="2400" dirty="0" smtClean="0"/>
              <a:t>some other </a:t>
            </a:r>
            <a:r>
              <a:rPr lang="en-US" sz="2400" dirty="0"/>
              <a:t>boys </a:t>
            </a:r>
            <a:r>
              <a:rPr lang="en-US" sz="2400" dirty="0" smtClean="0"/>
              <a:t>are harassing </a:t>
            </a:r>
            <a:r>
              <a:rPr lang="en-US" sz="2400" dirty="0"/>
              <a:t>some younger children on the way to school. </a:t>
            </a:r>
            <a:r>
              <a:rPr lang="en-US" sz="2400" dirty="0" smtClean="0"/>
              <a:t>Ahmed/Timothy sometimes </a:t>
            </a:r>
            <a:r>
              <a:rPr lang="en-US" sz="2400" dirty="0"/>
              <a:t>hangs around with these boys and lately they have </a:t>
            </a:r>
            <a:r>
              <a:rPr lang="en-US" sz="2400" dirty="0" smtClean="0"/>
              <a:t>been pressuring </a:t>
            </a:r>
            <a:r>
              <a:rPr lang="en-US" sz="2400" dirty="0"/>
              <a:t>him to bully and harass these younger children too. Ahmed/</a:t>
            </a:r>
            <a:br>
              <a:rPr lang="en-US" sz="2400" dirty="0"/>
            </a:br>
            <a:r>
              <a:rPr lang="en-US" sz="2400" dirty="0"/>
              <a:t>Timothy knows that he is not comfortable participating in the </a:t>
            </a:r>
            <a:r>
              <a:rPr lang="en-US" sz="2400" dirty="0" smtClean="0"/>
              <a:t>harassment, but </a:t>
            </a:r>
            <a:r>
              <a:rPr lang="en-US" sz="2400" dirty="0"/>
              <a:t>he is not sure what to do.</a:t>
            </a:r>
            <a:r>
              <a:rPr lang="en-US" dirty="0" smtClean="0"/>
              <a:t/>
            </a:r>
            <a:br>
              <a:rPr lang="en-US" dirty="0" smtClean="0"/>
            </a:br>
            <a:r>
              <a:rPr lang="en-US" dirty="0" smtClean="0"/>
              <a:t/>
            </a:r>
            <a:br>
              <a:rPr lang="en-US" dirty="0" smtClean="0"/>
            </a:br>
            <a:r>
              <a:rPr lang="en-US" dirty="0"/>
              <a:t/>
            </a:r>
            <a:br>
              <a:rPr lang="en-US" dirty="0"/>
            </a:br>
            <a:endParaRPr lang="en-US" dirty="0"/>
          </a:p>
        </p:txBody>
      </p:sp>
      <p:sp>
        <p:nvSpPr>
          <p:cNvPr id="3" name="Rectangle 2"/>
          <p:cNvSpPr/>
          <p:nvPr/>
        </p:nvSpPr>
        <p:spPr>
          <a:xfrm>
            <a:off x="304800" y="533400"/>
            <a:ext cx="7924800" cy="1200329"/>
          </a:xfrm>
          <a:prstGeom prst="rect">
            <a:avLst/>
          </a:prstGeom>
        </p:spPr>
        <p:txBody>
          <a:bodyPr wrap="square">
            <a:spAutoFit/>
          </a:bodyPr>
          <a:lstStyle/>
          <a:p>
            <a:r>
              <a:rPr lang="en-US" sz="3600" b="1" u="sng" dirty="0" smtClean="0">
                <a:latin typeface="+mn-lt"/>
              </a:rPr>
              <a:t>Role-play for skills </a:t>
            </a:r>
            <a:r>
              <a:rPr lang="en-US" sz="3600" b="1" u="sng" dirty="0">
                <a:latin typeface="+mn-lt"/>
              </a:rPr>
              <a:t>practice: Helping adolescents problem-solve</a:t>
            </a:r>
          </a:p>
        </p:txBody>
      </p:sp>
    </p:spTree>
    <p:extLst>
      <p:ext uri="{BB962C8B-B14F-4D97-AF65-F5344CB8AC3E}">
        <p14:creationId xmlns:p14="http://schemas.microsoft.com/office/powerpoint/2010/main" val="1832611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609600"/>
            <a:ext cx="8305800" cy="1219200"/>
          </a:xfrm>
        </p:spPr>
        <p:txBody>
          <a:bodyPr/>
          <a:lstStyle/>
          <a:p>
            <a:r>
              <a:rPr lang="en-US" sz="3200" b="1" u="sng" dirty="0" smtClean="0"/>
              <a:t>Think </a:t>
            </a:r>
            <a:r>
              <a:rPr lang="en-US" sz="3200" b="1" u="sng" dirty="0"/>
              <a:t>– Pair – </a:t>
            </a:r>
            <a:r>
              <a:rPr lang="en-US" sz="3200" b="1" u="sng" dirty="0" smtClean="0"/>
              <a:t>Share</a:t>
            </a:r>
            <a:r>
              <a:rPr lang="en-US" sz="3200" dirty="0"/>
              <a:t/>
            </a:r>
            <a:br>
              <a:rPr lang="en-US" sz="3200" dirty="0"/>
            </a:br>
            <a:endParaRPr lang="en-US" sz="3200" dirty="0">
              <a:latin typeface="Arial" charset="0"/>
              <a:ea typeface="MS PGothic" charset="0"/>
            </a:endParaRPr>
          </a:p>
        </p:txBody>
      </p:sp>
      <p:sp>
        <p:nvSpPr>
          <p:cNvPr id="3" name="Rectangle 2"/>
          <p:cNvSpPr/>
          <p:nvPr/>
        </p:nvSpPr>
        <p:spPr>
          <a:xfrm>
            <a:off x="647700" y="2895600"/>
            <a:ext cx="7924800" cy="830997"/>
          </a:xfrm>
          <a:prstGeom prst="rect">
            <a:avLst/>
          </a:prstGeom>
        </p:spPr>
        <p:txBody>
          <a:bodyPr wrap="square">
            <a:spAutoFit/>
          </a:bodyPr>
          <a:lstStyle/>
          <a:p>
            <a:pPr algn="ctr"/>
            <a:r>
              <a:rPr lang="en-US" b="1" dirty="0">
                <a:latin typeface="+mn-lt"/>
              </a:rPr>
              <a:t>What skills will Parenting Skills Facilitators need to </a:t>
            </a:r>
            <a:r>
              <a:rPr lang="en-US" b="1" dirty="0" smtClean="0">
                <a:latin typeface="+mn-lt"/>
              </a:rPr>
              <a:t>manage parent </a:t>
            </a:r>
            <a:r>
              <a:rPr lang="en-US" b="1" dirty="0">
                <a:latin typeface="+mn-lt"/>
              </a:rPr>
              <a:t>groups?</a:t>
            </a:r>
          </a:p>
        </p:txBody>
      </p:sp>
    </p:spTree>
    <p:extLst>
      <p:ext uri="{BB962C8B-B14F-4D97-AF65-F5344CB8AC3E}">
        <p14:creationId xmlns:p14="http://schemas.microsoft.com/office/powerpoint/2010/main" val="1260796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457200"/>
            <a:ext cx="8305800" cy="1219200"/>
          </a:xfrm>
        </p:spPr>
        <p:txBody>
          <a:bodyPr/>
          <a:lstStyle/>
          <a:p>
            <a:r>
              <a:rPr lang="en-US" b="1" u="sng" dirty="0" smtClean="0"/>
              <a:t>Key facilitation skills</a:t>
            </a:r>
            <a:endParaRPr lang="en-US" b="1" u="sng" dirty="0"/>
          </a:p>
        </p:txBody>
      </p:sp>
      <p:sp>
        <p:nvSpPr>
          <p:cNvPr id="3" name="Content Placeholder 2"/>
          <p:cNvSpPr>
            <a:spLocks noGrp="1"/>
          </p:cNvSpPr>
          <p:nvPr>
            <p:ph sz="half" idx="1"/>
          </p:nvPr>
        </p:nvSpPr>
        <p:spPr>
          <a:xfrm>
            <a:off x="444500" y="1689100"/>
            <a:ext cx="7543800" cy="3886200"/>
          </a:xfrm>
        </p:spPr>
        <p:txBody>
          <a:bodyPr/>
          <a:lstStyle/>
          <a:p>
            <a:pPr marL="457200" lvl="0" indent="-457200">
              <a:buFont typeface="Arial" charset="0"/>
              <a:buChar char="•"/>
            </a:pPr>
            <a:r>
              <a:rPr lang="en-US" sz="3200" dirty="0"/>
              <a:t>Creating helping relationships </a:t>
            </a:r>
          </a:p>
          <a:p>
            <a:pPr marL="457200" lvl="0" indent="-457200">
              <a:buFont typeface="Arial" charset="0"/>
              <a:buChar char="•"/>
            </a:pPr>
            <a:r>
              <a:rPr lang="en-US" sz="3200" dirty="0"/>
              <a:t>Listening actively and reflectively </a:t>
            </a:r>
          </a:p>
          <a:p>
            <a:pPr marL="457200" lvl="0" indent="-457200">
              <a:buFont typeface="Arial" charset="0"/>
              <a:buChar char="•"/>
            </a:pPr>
            <a:r>
              <a:rPr lang="en-US" sz="3200" dirty="0"/>
              <a:t>Asking open-ended questions </a:t>
            </a:r>
          </a:p>
          <a:p>
            <a:pPr marL="457200" lvl="0" indent="-457200">
              <a:buFont typeface="Arial" charset="0"/>
              <a:buChar char="•"/>
            </a:pPr>
            <a:r>
              <a:rPr lang="en-US" sz="3200" dirty="0"/>
              <a:t>Affirming and validating parents </a:t>
            </a:r>
          </a:p>
          <a:p>
            <a:endParaRPr lang="en-US" dirty="0"/>
          </a:p>
        </p:txBody>
      </p:sp>
    </p:spTree>
    <p:extLst>
      <p:ext uri="{BB962C8B-B14F-4D97-AF65-F5344CB8AC3E}">
        <p14:creationId xmlns:p14="http://schemas.microsoft.com/office/powerpoint/2010/main" val="1990678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3" name="Title 1"/>
          <p:cNvSpPr>
            <a:spLocks noGrp="1"/>
          </p:cNvSpPr>
          <p:nvPr>
            <p:ph type="title"/>
          </p:nvPr>
        </p:nvSpPr>
        <p:spPr>
          <a:xfrm>
            <a:off x="468923" y="609600"/>
            <a:ext cx="8305800" cy="1219200"/>
          </a:xfrm>
        </p:spPr>
        <p:txBody>
          <a:bodyPr/>
          <a:lstStyle/>
          <a:p>
            <a:r>
              <a:rPr lang="en-US" b="1" u="sng" dirty="0" smtClean="0"/>
              <a:t>Creating a helping relationship</a:t>
            </a:r>
            <a:endParaRPr lang="en-US" b="1" u="sng" dirty="0">
              <a:latin typeface="Arial" charset="0"/>
              <a:ea typeface="MS PGothic" charset="0"/>
            </a:endParaRPr>
          </a:p>
        </p:txBody>
      </p:sp>
      <p:sp>
        <p:nvSpPr>
          <p:cNvPr id="3" name="Content Placeholder 2"/>
          <p:cNvSpPr>
            <a:spLocks noGrp="1"/>
          </p:cNvSpPr>
          <p:nvPr>
            <p:ph idx="1"/>
          </p:nvPr>
        </p:nvSpPr>
        <p:spPr>
          <a:xfrm>
            <a:off x="498231" y="1447800"/>
            <a:ext cx="8305800" cy="3429000"/>
          </a:xfrm>
        </p:spPr>
        <p:txBody>
          <a:bodyPr/>
          <a:lstStyle/>
          <a:p>
            <a:pPr marL="349250" algn="ctr">
              <a:defRPr/>
            </a:pPr>
            <a:r>
              <a:rPr lang="en-US" b="1" i="1" dirty="0">
                <a:latin typeface="Arial" charset="0"/>
                <a:ea typeface="MS PGothic" charset="0"/>
              </a:rPr>
              <a:t>Relationships </a:t>
            </a:r>
            <a:r>
              <a:rPr lang="en-US" b="1" i="1" dirty="0" smtClean="0">
                <a:latin typeface="Arial" charset="0"/>
                <a:ea typeface="MS PGothic" charset="0"/>
              </a:rPr>
              <a:t>matter</a:t>
            </a:r>
            <a:r>
              <a:rPr lang="en-US" b="1" i="1" dirty="0">
                <a:latin typeface="Arial" charset="0"/>
                <a:ea typeface="MS PGothic" charset="0"/>
              </a:rPr>
              <a:t>! </a:t>
            </a:r>
            <a:endParaRPr lang="en-US" b="1" i="1" dirty="0" smtClean="0">
              <a:latin typeface="Arial" charset="0"/>
              <a:ea typeface="MS PGothic" charset="0"/>
            </a:endParaRPr>
          </a:p>
          <a:p>
            <a:pPr marL="349250" algn="ctr">
              <a:lnSpc>
                <a:spcPct val="150000"/>
              </a:lnSpc>
              <a:defRPr/>
            </a:pPr>
            <a:endParaRPr lang="en-US" dirty="0" smtClean="0">
              <a:latin typeface="Arial" charset="0"/>
              <a:ea typeface="MS PGothic" charset="0"/>
            </a:endParaRPr>
          </a:p>
          <a:p>
            <a:pPr marL="463550" indent="-457200">
              <a:lnSpc>
                <a:spcPct val="150000"/>
              </a:lnSpc>
              <a:buFont typeface="Arial" panose="020B0604020202020204" pitchFamily="34" charset="0"/>
              <a:buChar char="•"/>
              <a:defRPr/>
            </a:pPr>
            <a:r>
              <a:rPr lang="en-US" dirty="0" smtClean="0"/>
              <a:t>Respect</a:t>
            </a:r>
            <a:endParaRPr lang="en-US" dirty="0"/>
          </a:p>
          <a:p>
            <a:pPr marL="463550" indent="-457200">
              <a:lnSpc>
                <a:spcPct val="150000"/>
              </a:lnSpc>
              <a:buFont typeface="Arial" panose="020B0604020202020204" pitchFamily="34" charset="0"/>
              <a:buChar char="•"/>
              <a:defRPr/>
            </a:pPr>
            <a:r>
              <a:rPr lang="en-US" dirty="0" smtClean="0"/>
              <a:t>Empathy</a:t>
            </a:r>
            <a:endParaRPr lang="en-US" dirty="0"/>
          </a:p>
          <a:p>
            <a:pPr marL="463550" indent="-457200">
              <a:lnSpc>
                <a:spcPct val="150000"/>
              </a:lnSpc>
              <a:buFont typeface="Arial" panose="020B0604020202020204" pitchFamily="34" charset="0"/>
              <a:buChar char="•"/>
              <a:defRPr/>
            </a:pPr>
            <a:r>
              <a:rPr lang="en-US" dirty="0" smtClean="0"/>
              <a:t>Genuineness</a:t>
            </a:r>
            <a:endParaRPr lang="en-US" dirty="0"/>
          </a:p>
          <a:p>
            <a:pPr marL="463550" indent="-457200">
              <a:lnSpc>
                <a:spcPct val="150000"/>
              </a:lnSpc>
              <a:buFont typeface="Arial" panose="020B0604020202020204" pitchFamily="34" charset="0"/>
              <a:buChar char="•"/>
              <a:defRPr/>
            </a:pPr>
            <a:r>
              <a:rPr lang="en-US" dirty="0"/>
              <a:t>Humility</a:t>
            </a:r>
          </a:p>
          <a:p>
            <a:pPr marL="349250">
              <a:defRPr/>
            </a:pPr>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Arial" panose="020B0604020202020204" pitchFamily="34" charset="0"/>
              <a:buChar char="•"/>
              <a:defRPr/>
            </a:pPr>
            <a:r>
              <a:rPr lang="en-US" sz="2400" dirty="0" smtClean="0"/>
              <a:t>Form four small group</a:t>
            </a:r>
          </a:p>
          <a:p>
            <a:pPr>
              <a:buFont typeface="Arial" panose="020B0604020202020204" pitchFamily="34" charset="0"/>
              <a:buChar char="•"/>
              <a:defRPr/>
            </a:pPr>
            <a:r>
              <a:rPr lang="en-US" sz="2400" dirty="0" smtClean="0"/>
              <a:t>Each group will get one of the 4 skills</a:t>
            </a:r>
          </a:p>
          <a:p>
            <a:pPr>
              <a:buFont typeface="Arial" panose="020B0604020202020204" pitchFamily="34" charset="0"/>
              <a:buChar char="•"/>
              <a:defRPr/>
            </a:pPr>
            <a:r>
              <a:rPr lang="en-US" sz="2400" dirty="0" smtClean="0"/>
              <a:t>List ways to you can apply these skills when you deliver the Parenting Skills sessions.</a:t>
            </a:r>
          </a:p>
          <a:p>
            <a:pPr>
              <a:buFont typeface="Arial" panose="020B0604020202020204" pitchFamily="34" charset="0"/>
              <a:buChar char="•"/>
              <a:defRPr/>
            </a:pPr>
            <a:r>
              <a:rPr lang="en-US" sz="2400" dirty="0" smtClean="0"/>
              <a:t>You have 10 minutes</a:t>
            </a:r>
          </a:p>
          <a:p>
            <a:pPr>
              <a:buFont typeface="Arial" panose="020B0604020202020204" pitchFamily="34" charset="0"/>
              <a:buChar char="•"/>
              <a:defRPr/>
            </a:pPr>
            <a:r>
              <a:rPr lang="en-US" sz="2400" dirty="0" smtClean="0"/>
              <a:t>Present your work to the whole group</a:t>
            </a:r>
          </a:p>
          <a:p>
            <a:pPr>
              <a:buFont typeface="Arial" panose="020B0604020202020204" pitchFamily="34" charset="0"/>
              <a:buChar char="•"/>
              <a:defRPr/>
            </a:pPr>
            <a:endParaRPr lang="en-US" sz="2400" dirty="0" smtClean="0"/>
          </a:p>
          <a:p>
            <a:pPr>
              <a:buFont typeface="Arial" panose="020B0604020202020204" pitchFamily="34" charset="0"/>
              <a:buChar char="•"/>
              <a:defRPr/>
            </a:pPr>
            <a:endParaRPr lang="en-US" sz="2400" dirty="0" smtClean="0"/>
          </a:p>
          <a:p>
            <a:pPr>
              <a:buFont typeface="Arial" panose="020B0604020202020204" pitchFamily="34" charset="0"/>
              <a:buChar char="•"/>
              <a:defRPr/>
            </a:pPr>
            <a:endParaRPr lang="en-US" sz="1400" dirty="0"/>
          </a:p>
          <a:p>
            <a:pPr>
              <a:buFont typeface="Arial" panose="020B0604020202020204" pitchFamily="34" charset="0"/>
              <a:buChar char="•"/>
              <a:defRPr/>
            </a:pPr>
            <a:endParaRPr lang="en-US" sz="1400" dirty="0" smtClean="0"/>
          </a:p>
          <a:p>
            <a:pPr>
              <a:buFont typeface="Arial" panose="020B0604020202020204" pitchFamily="34" charset="0"/>
              <a:buChar char="•"/>
              <a:defRPr/>
            </a:pPr>
            <a:endParaRPr lang="en-US" sz="1400" dirty="0"/>
          </a:p>
          <a:p>
            <a:pPr marL="457200" indent="-457200">
              <a:buFont typeface="Arial" panose="020B0604020202020204" pitchFamily="34" charset="0"/>
              <a:buChar char="•"/>
              <a:defRPr/>
            </a:pPr>
            <a:endParaRPr lang="en-US" dirty="0"/>
          </a:p>
          <a:p>
            <a:pPr marL="457200" indent="-457200">
              <a:buFont typeface="Arial" panose="020B0604020202020204" pitchFamily="34" charset="0"/>
              <a:buChar char="•"/>
              <a:defRPr/>
            </a:pPr>
            <a:endParaRPr lang="en-US" dirty="0"/>
          </a:p>
        </p:txBody>
      </p:sp>
      <p:sp>
        <p:nvSpPr>
          <p:cNvPr id="2" name="Title 1"/>
          <p:cNvSpPr>
            <a:spLocks noGrp="1"/>
          </p:cNvSpPr>
          <p:nvPr>
            <p:ph type="title"/>
          </p:nvPr>
        </p:nvSpPr>
        <p:spPr>
          <a:xfrm>
            <a:off x="474785" y="609600"/>
            <a:ext cx="8305800" cy="1219200"/>
          </a:xfrm>
        </p:spPr>
        <p:txBody>
          <a:bodyPr/>
          <a:lstStyle/>
          <a:p>
            <a:r>
              <a:rPr lang="en-US" b="1" u="sng" dirty="0" smtClean="0"/>
              <a:t>Group work: </a:t>
            </a:r>
            <a:r>
              <a:rPr lang="en-US" b="1" u="sng" dirty="0"/>
              <a:t>Creating a helping relationship</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smtClean="0"/>
              <a:t>Listening actively and reflectively</a:t>
            </a:r>
            <a:endParaRPr lang="en-US" b="1" u="sng" dirty="0"/>
          </a:p>
        </p:txBody>
      </p:sp>
      <p:sp>
        <p:nvSpPr>
          <p:cNvPr id="3" name="Content Placeholder 2"/>
          <p:cNvSpPr>
            <a:spLocks noGrp="1"/>
          </p:cNvSpPr>
          <p:nvPr>
            <p:ph sz="half" idx="1"/>
          </p:nvPr>
        </p:nvSpPr>
        <p:spPr>
          <a:xfrm>
            <a:off x="419100" y="1524000"/>
            <a:ext cx="7353300" cy="3810000"/>
          </a:xfrm>
        </p:spPr>
        <p:txBody>
          <a:bodyPr/>
          <a:lstStyle/>
          <a:p>
            <a:pPr marL="457200" lvl="0" indent="-457200">
              <a:buFont typeface="Arial" charset="0"/>
              <a:buChar char="•"/>
            </a:pPr>
            <a:r>
              <a:rPr lang="en-US" sz="2400" dirty="0"/>
              <a:t>Showing </a:t>
            </a:r>
            <a:r>
              <a:rPr lang="en-US" sz="2400" dirty="0" smtClean="0"/>
              <a:t>that you </a:t>
            </a:r>
            <a:r>
              <a:rPr lang="en-US" sz="2400" dirty="0"/>
              <a:t>hear and understand the person speaking by providing cues through body language</a:t>
            </a:r>
            <a:r>
              <a:rPr lang="en-US" sz="2400" dirty="0" smtClean="0"/>
              <a:t>.</a:t>
            </a:r>
          </a:p>
          <a:p>
            <a:pPr lvl="0"/>
            <a:endParaRPr lang="en-US" sz="2400" dirty="0"/>
          </a:p>
          <a:p>
            <a:pPr marL="457200" indent="-457200">
              <a:buFont typeface="Arial" charset="0"/>
              <a:buChar char="•"/>
            </a:pPr>
            <a:r>
              <a:rPr lang="en-US" sz="2400" dirty="0"/>
              <a:t>Reflecting the feelings and thoughts you hear by repeating them back in your own words, with a positive tone of voice. </a:t>
            </a:r>
          </a:p>
        </p:txBody>
      </p:sp>
    </p:spTree>
    <p:extLst>
      <p:ext uri="{BB962C8B-B14F-4D97-AF65-F5344CB8AC3E}">
        <p14:creationId xmlns:p14="http://schemas.microsoft.com/office/powerpoint/2010/main" val="1788820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smtClean="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a:t>
            </a:r>
            <a:r>
              <a:rPr lang="en-US" sz="2200" dirty="0" smtClean="0">
                <a:latin typeface="+mn-lt"/>
                <a:ea typeface="MS PGothic" pitchFamily="34" charset="-128"/>
                <a:cs typeface="MS PGothic" charset="0"/>
              </a:rPr>
              <a:t>We will </a:t>
            </a:r>
            <a:r>
              <a:rPr lang="en-US" sz="2200" dirty="0">
                <a:latin typeface="+mn-lt"/>
                <a:ea typeface="MS PGothic" pitchFamily="34" charset="-128"/>
                <a:cs typeface="MS PGothic" charset="0"/>
              </a:rPr>
              <a:t>throw </a:t>
            </a:r>
            <a:r>
              <a:rPr lang="en-US" sz="2200" dirty="0" smtClean="0">
                <a:latin typeface="+mn-lt"/>
                <a:ea typeface="MS PGothic" pitchFamily="34" charset="-128"/>
                <a:cs typeface="MS PGothic" charset="0"/>
              </a:rPr>
              <a:t>the ball to </a:t>
            </a:r>
            <a:r>
              <a:rPr lang="en-US" sz="2200" dirty="0">
                <a:latin typeface="+mn-lt"/>
                <a:ea typeface="MS PGothic" pitchFamily="34" charset="-128"/>
                <a:cs typeface="MS PGothic" charset="0"/>
              </a:rPr>
              <a:t>each other</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Each </a:t>
            </a:r>
            <a:r>
              <a:rPr lang="en-US" sz="2200" dirty="0">
                <a:latin typeface="+mn-lt"/>
                <a:ea typeface="MS PGothic" pitchFamily="34" charset="-128"/>
                <a:cs typeface="MS PGothic" charset="0"/>
              </a:rPr>
              <a:t>person who catches the ball will say one thing he or she </a:t>
            </a:r>
            <a:r>
              <a:rPr lang="en-US" sz="2200" dirty="0" smtClean="0">
                <a:latin typeface="+mn-lt"/>
                <a:ea typeface="MS PGothic" pitchFamily="34" charset="-128"/>
                <a:cs typeface="MS PGothic" charset="0"/>
              </a:rPr>
              <a:t>remembers from </a:t>
            </a:r>
            <a:r>
              <a:rPr lang="en-US" sz="2200" dirty="0">
                <a:latin typeface="+mn-lt"/>
                <a:ea typeface="MS PGothic" pitchFamily="34" charset="-128"/>
                <a:cs typeface="MS PGothic" charset="0"/>
              </a:rPr>
              <a:t>yesterday. Then they will throw the ball to someone else</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This </a:t>
            </a:r>
            <a:r>
              <a:rPr lang="en-US" sz="2200" dirty="0">
                <a:latin typeface="+mn-lt"/>
                <a:ea typeface="MS PGothic" pitchFamily="34" charset="-128"/>
                <a:cs typeface="MS PGothic" charset="0"/>
              </a:rPr>
              <a:t>exercise will help us all remember the key points from the </a:t>
            </a:r>
            <a:r>
              <a:rPr lang="en-US" sz="2200" dirty="0" smtClean="0">
                <a:latin typeface="+mn-lt"/>
                <a:ea typeface="MS PGothic" pitchFamily="34" charset="-128"/>
                <a:cs typeface="MS PGothic" charset="0"/>
              </a:rPr>
              <a:t>previous day</a:t>
            </a:r>
            <a:r>
              <a:rPr lang="en-US" sz="2200" dirty="0">
                <a:latin typeface="+mn-lt"/>
                <a:ea typeface="MS PGothic" pitchFamily="34" charset="-128"/>
                <a:cs typeface="MS PGothic" charset="0"/>
              </a:rPr>
              <a:t>. Repetition helps improve memory!</a:t>
            </a:r>
          </a:p>
        </p:txBody>
      </p:sp>
    </p:spTree>
    <p:extLst>
      <p:ext uri="{BB962C8B-B14F-4D97-AF65-F5344CB8AC3E}">
        <p14:creationId xmlns:p14="http://schemas.microsoft.com/office/powerpoint/2010/main" val="40225113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3" name="Title 1"/>
          <p:cNvSpPr>
            <a:spLocks noGrp="1"/>
          </p:cNvSpPr>
          <p:nvPr>
            <p:ph type="title"/>
          </p:nvPr>
        </p:nvSpPr>
        <p:spPr>
          <a:xfrm>
            <a:off x="474785" y="457200"/>
            <a:ext cx="8305800" cy="1219200"/>
          </a:xfrm>
        </p:spPr>
        <p:txBody>
          <a:bodyPr/>
          <a:lstStyle/>
          <a:p>
            <a:r>
              <a:rPr lang="en-US" b="1" u="sng" dirty="0" smtClean="0">
                <a:latin typeface="Arial" charset="0"/>
                <a:ea typeface="MS PGothic" charset="0"/>
              </a:rPr>
              <a:t>Skills for active and reflective listening </a:t>
            </a:r>
            <a:endParaRPr lang="en-US" b="1" u="sng" dirty="0">
              <a:latin typeface="Arial" charset="0"/>
              <a:ea typeface="MS PGothic" charset="0"/>
            </a:endParaRPr>
          </a:p>
        </p:txBody>
      </p:sp>
      <p:graphicFrame>
        <p:nvGraphicFramePr>
          <p:cNvPr id="4" name="Diagram 3"/>
          <p:cNvGraphicFramePr/>
          <p:nvPr>
            <p:extLst>
              <p:ext uri="{D42A27DB-BD31-4B8C-83A1-F6EECF244321}">
                <p14:modId xmlns:p14="http://schemas.microsoft.com/office/powerpoint/2010/main" val="3250282369"/>
              </p:ext>
            </p:extLst>
          </p:nvPr>
        </p:nvGraphicFramePr>
        <p:xfrm>
          <a:off x="838200" y="1066800"/>
          <a:ext cx="7239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Title 1"/>
          <p:cNvSpPr>
            <a:spLocks noGrp="1"/>
          </p:cNvSpPr>
          <p:nvPr>
            <p:ph type="title"/>
          </p:nvPr>
        </p:nvSpPr>
        <p:spPr/>
        <p:txBody>
          <a:bodyPr/>
          <a:lstStyle/>
          <a:p>
            <a:r>
              <a:rPr lang="en-US" b="1" dirty="0">
                <a:latin typeface="Arial" charset="0"/>
                <a:ea typeface="MS PGothic" charset="0"/>
              </a:rPr>
              <a:t>Asking </a:t>
            </a:r>
            <a:r>
              <a:rPr lang="en-US" b="1" dirty="0" smtClean="0">
                <a:latin typeface="Arial" charset="0"/>
                <a:ea typeface="MS PGothic" charset="0"/>
              </a:rPr>
              <a:t>open</a:t>
            </a:r>
            <a:r>
              <a:rPr lang="en-US" b="1" dirty="0">
                <a:latin typeface="Arial" charset="0"/>
                <a:ea typeface="MS PGothic" charset="0"/>
              </a:rPr>
              <a:t>-ended </a:t>
            </a:r>
            <a:r>
              <a:rPr lang="en-US" b="1" dirty="0" smtClean="0">
                <a:latin typeface="Arial" charset="0"/>
                <a:ea typeface="MS PGothic" charset="0"/>
              </a:rPr>
              <a:t>questions</a:t>
            </a:r>
            <a:endParaRPr lang="en-US" b="1" dirty="0">
              <a:latin typeface="Arial" charset="0"/>
              <a:ea typeface="MS PGothic" charset="0"/>
            </a:endParaRPr>
          </a:p>
        </p:txBody>
      </p:sp>
      <p:sp>
        <p:nvSpPr>
          <p:cNvPr id="169986" name="Content Placeholder 2"/>
          <p:cNvSpPr>
            <a:spLocks noGrp="1"/>
          </p:cNvSpPr>
          <p:nvPr>
            <p:ph idx="1"/>
          </p:nvPr>
        </p:nvSpPr>
        <p:spPr/>
        <p:txBody>
          <a:bodyPr/>
          <a:lstStyle/>
          <a:p>
            <a:pPr>
              <a:buFont typeface="Arial"/>
              <a:buChar char="•"/>
            </a:pPr>
            <a:r>
              <a:rPr lang="en-US" sz="2400" dirty="0">
                <a:latin typeface="Arial" charset="0"/>
                <a:ea typeface="MS PGothic" charset="0"/>
              </a:rPr>
              <a:t>Open-ended questions begin with </a:t>
            </a:r>
            <a:r>
              <a:rPr lang="en-US" sz="2400" dirty="0" smtClean="0">
                <a:latin typeface="Arial" charset="0"/>
                <a:ea typeface="MS PGothic" charset="0"/>
              </a:rPr>
              <a:t>words and phrases such as </a:t>
            </a:r>
            <a:r>
              <a:rPr lang="en-US" sz="2400" i="1" dirty="0" smtClean="0">
                <a:latin typeface="Arial" charset="0"/>
                <a:ea typeface="MS PGothic" charset="0"/>
              </a:rPr>
              <a:t>how</a:t>
            </a:r>
            <a:r>
              <a:rPr lang="en-US" sz="2400" i="1" dirty="0">
                <a:latin typeface="Arial" charset="0"/>
                <a:ea typeface="MS PGothic" charset="0"/>
              </a:rPr>
              <a:t>, tell me more, can you describe </a:t>
            </a:r>
            <a:r>
              <a:rPr lang="en-US" sz="2400" i="1" dirty="0" smtClean="0">
                <a:latin typeface="Arial" charset="0"/>
                <a:ea typeface="MS PGothic" charset="0"/>
              </a:rPr>
              <a:t>that</a:t>
            </a:r>
            <a:r>
              <a:rPr lang="en-US" sz="2400" dirty="0" smtClean="0">
                <a:latin typeface="Arial" charset="0"/>
                <a:ea typeface="MS PGothic" charset="0"/>
              </a:rPr>
              <a:t>…?</a:t>
            </a:r>
            <a:endParaRPr lang="en-US" sz="2400" dirty="0">
              <a:latin typeface="Arial" charset="0"/>
              <a:ea typeface="MS PGothic" charset="0"/>
            </a:endParaRPr>
          </a:p>
          <a:p>
            <a:pPr>
              <a:buFont typeface="Arial"/>
              <a:buChar char="•"/>
            </a:pPr>
            <a:endParaRPr lang="en-US" sz="2400" dirty="0">
              <a:latin typeface="Arial" charset="0"/>
              <a:ea typeface="MS PGothic" charset="0"/>
            </a:endParaRPr>
          </a:p>
          <a:p>
            <a:pPr>
              <a:buFont typeface="Arial"/>
              <a:buChar char="•"/>
            </a:pPr>
            <a:r>
              <a:rPr lang="en-US" sz="2400" dirty="0">
                <a:latin typeface="Arial" charset="0"/>
                <a:ea typeface="MS PGothic" charset="0"/>
              </a:rPr>
              <a:t>Open-ended questions invite conversation and collaboration between the </a:t>
            </a:r>
            <a:r>
              <a:rPr lang="en-US" sz="2400" dirty="0" smtClean="0">
                <a:latin typeface="Arial" charset="0"/>
                <a:ea typeface="MS PGothic" charset="0"/>
              </a:rPr>
              <a:t>Parenting Skills Facilitator </a:t>
            </a:r>
            <a:r>
              <a:rPr lang="en-US" sz="2400" dirty="0">
                <a:latin typeface="Arial" charset="0"/>
                <a:ea typeface="MS PGothic" charset="0"/>
              </a:rPr>
              <a:t>and the </a:t>
            </a:r>
            <a:r>
              <a:rPr lang="en-US" sz="2400" dirty="0" smtClean="0">
                <a:latin typeface="Arial" charset="0"/>
                <a:ea typeface="MS PGothic" charset="0"/>
              </a:rPr>
              <a:t>parents</a:t>
            </a:r>
            <a:r>
              <a:rPr lang="en-US" sz="2400" dirty="0">
                <a:latin typeface="Arial" charset="0"/>
                <a:ea typeface="MS PGothic" charset="0"/>
              </a:rPr>
              <a:t>. </a:t>
            </a:r>
          </a:p>
          <a:p>
            <a:endParaRPr lang="en-US" sz="2400" dirty="0">
              <a:latin typeface="Arial" charset="0"/>
              <a:ea typeface="MS PGothic" charset="0"/>
            </a:endParaRPr>
          </a:p>
          <a:p>
            <a:pPr algn="ctr"/>
            <a:r>
              <a:rPr lang="en-US" sz="2400" b="1" dirty="0">
                <a:latin typeface="Arial" charset="0"/>
                <a:ea typeface="MS PGothic" charset="0"/>
              </a:rPr>
              <a:t>Let</a:t>
            </a:r>
            <a:r>
              <a:rPr lang="fr-FR" sz="2400" b="1" dirty="0">
                <a:latin typeface="Arial" charset="0"/>
                <a:ea typeface="MS PGothic" charset="0"/>
              </a:rPr>
              <a:t>’</a:t>
            </a:r>
            <a:r>
              <a:rPr lang="en-US" altLang="ja-JP" sz="2400" b="1" dirty="0">
                <a:latin typeface="Arial" charset="0"/>
                <a:ea typeface="MS PGothic" charset="0"/>
              </a:rPr>
              <a:t>s think of some </a:t>
            </a:r>
            <a:r>
              <a:rPr lang="en-US" altLang="ja-JP" sz="2400" b="1" dirty="0" smtClean="0">
                <a:latin typeface="Arial" charset="0"/>
                <a:ea typeface="MS PGothic" charset="0"/>
              </a:rPr>
              <a:t>examples</a:t>
            </a:r>
            <a:r>
              <a:rPr lang="en-US" altLang="ja-JP" sz="2400" b="1" dirty="0">
                <a:latin typeface="Arial" charset="0"/>
                <a:ea typeface="MS PGothic" charset="0"/>
              </a:rPr>
              <a:t>!</a:t>
            </a:r>
            <a:endParaRPr lang="en-US" sz="2400" b="1" dirty="0">
              <a:latin typeface="Arial" charset="0"/>
              <a:ea typeface="MS PGothic"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3577" y="457200"/>
            <a:ext cx="8305800" cy="1219200"/>
          </a:xfrm>
        </p:spPr>
        <p:txBody>
          <a:bodyPr/>
          <a:lstStyle/>
          <a:p>
            <a:r>
              <a:rPr lang="en-US" b="1" u="sng" dirty="0" smtClean="0"/>
              <a:t>Affirming and validating</a:t>
            </a:r>
            <a:endParaRPr lang="en-US" b="1" u="sng" dirty="0"/>
          </a:p>
        </p:txBody>
      </p:sp>
      <p:sp>
        <p:nvSpPr>
          <p:cNvPr id="3" name="Content Placeholder 2"/>
          <p:cNvSpPr>
            <a:spLocks noGrp="1"/>
          </p:cNvSpPr>
          <p:nvPr>
            <p:ph sz="half" idx="1"/>
          </p:nvPr>
        </p:nvSpPr>
        <p:spPr>
          <a:xfrm>
            <a:off x="495300" y="1295400"/>
            <a:ext cx="8001000" cy="3886200"/>
          </a:xfrm>
        </p:spPr>
        <p:txBody>
          <a:bodyPr/>
          <a:lstStyle/>
          <a:p>
            <a:r>
              <a:rPr lang="en-US" sz="2600" b="1" dirty="0" smtClean="0"/>
              <a:t>Verbally</a:t>
            </a:r>
            <a:r>
              <a:rPr lang="en-US" sz="2600" dirty="0" smtClean="0"/>
              <a:t> </a:t>
            </a:r>
          </a:p>
          <a:p>
            <a:r>
              <a:rPr lang="en-US" sz="2600" dirty="0" smtClean="0"/>
              <a:t>Examples:</a:t>
            </a:r>
          </a:p>
          <a:p>
            <a:pPr marL="457200" indent="-457200">
              <a:buFont typeface="Arial" charset="0"/>
              <a:buChar char="•"/>
            </a:pPr>
            <a:r>
              <a:rPr lang="en-US" sz="2600" i="1" dirty="0" smtClean="0"/>
              <a:t>I </a:t>
            </a:r>
            <a:r>
              <a:rPr lang="en-US" sz="2600" i="1" dirty="0"/>
              <a:t>can see why you would feel upset about that.</a:t>
            </a:r>
            <a:r>
              <a:rPr lang="en-US" sz="2600" dirty="0"/>
              <a:t> </a:t>
            </a:r>
            <a:endParaRPr lang="en-US" sz="2600" dirty="0" smtClean="0"/>
          </a:p>
          <a:p>
            <a:pPr marL="457200" indent="-457200">
              <a:buFont typeface="Arial" charset="0"/>
              <a:buChar char="•"/>
            </a:pPr>
            <a:r>
              <a:rPr lang="en-US" sz="2600" i="1" dirty="0"/>
              <a:t>You must feel proud about your accomplishment</a:t>
            </a:r>
            <a:r>
              <a:rPr lang="en-US" sz="2600" dirty="0"/>
              <a:t> </a:t>
            </a:r>
            <a:endParaRPr lang="en-US" sz="2600" dirty="0" smtClean="0"/>
          </a:p>
          <a:p>
            <a:endParaRPr lang="en-US" sz="2600" b="1" dirty="0" smtClean="0"/>
          </a:p>
          <a:p>
            <a:r>
              <a:rPr lang="en-US" sz="2600" b="1" dirty="0" smtClean="0"/>
              <a:t>Nonverbally</a:t>
            </a:r>
          </a:p>
          <a:p>
            <a:r>
              <a:rPr lang="en-US" sz="2600" dirty="0" smtClean="0"/>
              <a:t>Examples:</a:t>
            </a:r>
          </a:p>
          <a:p>
            <a:pPr marL="457200" lvl="0" indent="-457200">
              <a:buFont typeface="Arial" charset="0"/>
              <a:buChar char="•"/>
            </a:pPr>
            <a:r>
              <a:rPr lang="en-US" sz="2600" dirty="0"/>
              <a:t>Nodding </a:t>
            </a:r>
          </a:p>
          <a:p>
            <a:pPr marL="457200" lvl="0" indent="-457200">
              <a:buFont typeface="Arial" charset="0"/>
              <a:buChar char="•"/>
            </a:pPr>
            <a:r>
              <a:rPr lang="en-US" sz="2600" dirty="0"/>
              <a:t>Making eye contact</a:t>
            </a:r>
          </a:p>
          <a:p>
            <a:pPr marL="457200" lvl="0" indent="-457200">
              <a:buFont typeface="Arial" charset="0"/>
              <a:buChar char="•"/>
            </a:pPr>
            <a:r>
              <a:rPr lang="en-US" sz="2600" dirty="0"/>
              <a:t>Showing concern (making empathetic facial gestures) </a:t>
            </a:r>
          </a:p>
          <a:p>
            <a:endParaRPr lang="en-US" dirty="0"/>
          </a:p>
        </p:txBody>
      </p:sp>
    </p:spTree>
    <p:extLst>
      <p:ext uri="{BB962C8B-B14F-4D97-AF65-F5344CB8AC3E}">
        <p14:creationId xmlns:p14="http://schemas.microsoft.com/office/powerpoint/2010/main" val="19212772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1" name="Title 1"/>
          <p:cNvSpPr>
            <a:spLocks noGrp="1"/>
          </p:cNvSpPr>
          <p:nvPr>
            <p:ph type="title"/>
          </p:nvPr>
        </p:nvSpPr>
        <p:spPr>
          <a:xfrm>
            <a:off x="457200" y="304800"/>
            <a:ext cx="8534400" cy="1219200"/>
          </a:xfrm>
        </p:spPr>
        <p:txBody>
          <a:bodyPr/>
          <a:lstStyle/>
          <a:p>
            <a:r>
              <a:rPr lang="en-US" b="1" u="sng" dirty="0" smtClean="0">
                <a:latin typeface="Arial" charset="0"/>
                <a:ea typeface="MS PGothic" charset="0"/>
              </a:rPr>
              <a:t>Think – Pair – Share: Group management strategies</a:t>
            </a:r>
            <a:endParaRPr lang="en-US" b="1" u="sng" dirty="0">
              <a:latin typeface="Arial" charset="0"/>
              <a:ea typeface="MS PGothic" charset="0"/>
            </a:endParaRPr>
          </a:p>
        </p:txBody>
      </p:sp>
      <p:sp>
        <p:nvSpPr>
          <p:cNvPr id="3" name="Content Placeholder 2"/>
          <p:cNvSpPr>
            <a:spLocks noGrp="1"/>
          </p:cNvSpPr>
          <p:nvPr>
            <p:ph idx="1"/>
          </p:nvPr>
        </p:nvSpPr>
        <p:spPr>
          <a:xfrm>
            <a:off x="685800" y="1676400"/>
            <a:ext cx="8305800" cy="4724400"/>
          </a:xfrm>
        </p:spPr>
        <p:txBody>
          <a:bodyPr/>
          <a:lstStyle/>
          <a:p>
            <a:pPr marL="285750" lvl="1" indent="0">
              <a:buNone/>
              <a:defRPr/>
            </a:pPr>
            <a:r>
              <a:rPr lang="en-US" i="1" dirty="0" smtClean="0"/>
              <a:t>What potential problems or difficulties might you encounter while facilitating parent groups?</a:t>
            </a:r>
          </a:p>
          <a:p>
            <a:pPr marL="1028700" lvl="2" indent="-342900">
              <a:buFont typeface="Arial" panose="020B0604020202020204" pitchFamily="34" charset="0"/>
              <a:buChar char="•"/>
              <a:defRPr/>
            </a:pPr>
            <a:r>
              <a:rPr lang="en-US" dirty="0" smtClean="0"/>
              <a:t>Discuss in pairs and make a list (10 minutes)</a:t>
            </a:r>
          </a:p>
          <a:p>
            <a:pPr marL="1028700" lvl="2" indent="-342900">
              <a:buFont typeface="Arial" panose="020B0604020202020204" pitchFamily="34" charset="0"/>
              <a:buChar char="•"/>
              <a:defRPr/>
            </a:pPr>
            <a:r>
              <a:rPr lang="en-US" dirty="0" smtClean="0"/>
              <a:t>Trade your list with another pair</a:t>
            </a:r>
          </a:p>
          <a:p>
            <a:pPr marL="1028700" lvl="2" indent="-342900">
              <a:buFont typeface="Arial" panose="020B0604020202020204" pitchFamily="34" charset="0"/>
              <a:buChar char="•"/>
              <a:defRPr/>
            </a:pPr>
            <a:r>
              <a:rPr lang="en-US" dirty="0" smtClean="0"/>
              <a:t>Brainstorm solutions to the problems on the new list (10 minutes)</a:t>
            </a:r>
          </a:p>
          <a:p>
            <a:pPr marL="1028700" lvl="2" indent="-342900">
              <a:buFont typeface="Arial" panose="020B0604020202020204" pitchFamily="34" charset="0"/>
              <a:buChar char="•"/>
              <a:defRPr/>
            </a:pPr>
            <a:r>
              <a:rPr lang="en-US" dirty="0" smtClean="0"/>
              <a:t>Role-play:</a:t>
            </a:r>
          </a:p>
          <a:p>
            <a:pPr marL="1485900" lvl="3" indent="-342900">
              <a:buFont typeface="Arial" panose="020B0604020202020204" pitchFamily="34" charset="0"/>
              <a:buChar char="•"/>
              <a:defRPr/>
            </a:pPr>
            <a:r>
              <a:rPr lang="en-US" b="1" dirty="0"/>
              <a:t>Scenario</a:t>
            </a:r>
            <a:r>
              <a:rPr lang="en-US" dirty="0"/>
              <a:t> - The Facilitator </a:t>
            </a:r>
            <a:r>
              <a:rPr lang="en-US" dirty="0" smtClean="0"/>
              <a:t>asks </a:t>
            </a:r>
            <a:r>
              <a:rPr lang="en-US" dirty="0"/>
              <a:t>the </a:t>
            </a:r>
            <a:r>
              <a:rPr lang="en-US" dirty="0" smtClean="0"/>
              <a:t>group what </a:t>
            </a:r>
            <a:r>
              <a:rPr lang="en-US" dirty="0"/>
              <a:t>they think about praising their children. The talkative parent </a:t>
            </a:r>
            <a:r>
              <a:rPr lang="en-US" dirty="0" smtClean="0"/>
              <a:t>will interrupt</a:t>
            </a:r>
            <a:r>
              <a:rPr lang="en-US" dirty="0"/>
              <a:t>. The Facilitator can kindly remind the talkative parent that </a:t>
            </a:r>
            <a:r>
              <a:rPr lang="en-US" dirty="0" smtClean="0"/>
              <a:t>everyone needs </a:t>
            </a:r>
            <a:r>
              <a:rPr lang="en-US" dirty="0"/>
              <a:t>a chance to talk, or offer another solution the group </a:t>
            </a:r>
            <a:r>
              <a:rPr lang="en-US" dirty="0" smtClean="0"/>
              <a:t>generated moments </a:t>
            </a:r>
            <a:r>
              <a:rPr lang="en-US" dirty="0"/>
              <a:t>earlier. </a:t>
            </a:r>
          </a:p>
          <a:p>
            <a:pPr marL="1028700" lvl="2" indent="-342900">
              <a:buFont typeface="Arial" panose="020B0604020202020204" pitchFamily="34" charset="0"/>
              <a:buChar char="•"/>
              <a:defRPr/>
            </a:pPr>
            <a:endParaRPr lang="en-US" dirty="0" smtClean="0"/>
          </a:p>
          <a:p>
            <a:pPr marL="0" indent="-6350">
              <a:defRPr/>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Title 1"/>
          <p:cNvSpPr>
            <a:spLocks noGrp="1"/>
          </p:cNvSpPr>
          <p:nvPr>
            <p:ph type="title"/>
          </p:nvPr>
        </p:nvSpPr>
        <p:spPr>
          <a:xfrm>
            <a:off x="412750" y="317500"/>
            <a:ext cx="8305800" cy="1219200"/>
          </a:xfrm>
        </p:spPr>
        <p:txBody>
          <a:bodyPr/>
          <a:lstStyle/>
          <a:p>
            <a:r>
              <a:rPr lang="en-US" b="1" u="sng" dirty="0"/>
              <a:t>Managing risk of harm</a:t>
            </a:r>
            <a:endParaRPr lang="en-US" sz="3200" b="1" u="sng" dirty="0">
              <a:latin typeface="Arial" charset="0"/>
              <a:ea typeface="MS PGothic" charset="0"/>
            </a:endParaRPr>
          </a:p>
        </p:txBody>
      </p:sp>
      <p:sp>
        <p:nvSpPr>
          <p:cNvPr id="29698" name="Content Placeholder 2"/>
          <p:cNvSpPr>
            <a:spLocks noGrp="1"/>
          </p:cNvSpPr>
          <p:nvPr>
            <p:ph idx="1"/>
          </p:nvPr>
        </p:nvSpPr>
        <p:spPr>
          <a:xfrm>
            <a:off x="457200" y="1524000"/>
            <a:ext cx="8305800" cy="4038600"/>
          </a:xfrm>
        </p:spPr>
        <p:txBody>
          <a:bodyPr/>
          <a:lstStyle/>
          <a:p>
            <a:pPr marL="0" indent="0" algn="ctr"/>
            <a:r>
              <a:rPr lang="en-US" sz="2000" dirty="0">
                <a:latin typeface="Arial" charset="0"/>
                <a:ea typeface="MS PGothic" charset="0"/>
              </a:rPr>
              <a:t>	</a:t>
            </a:r>
          </a:p>
        </p:txBody>
      </p:sp>
      <p:sp>
        <p:nvSpPr>
          <p:cNvPr id="29701" name="TextBox 4"/>
          <p:cNvSpPr txBox="1">
            <a:spLocks noChangeArrowheads="1"/>
          </p:cNvSpPr>
          <p:nvPr/>
        </p:nvSpPr>
        <p:spPr bwMode="auto">
          <a:xfrm>
            <a:off x="324223" y="1766789"/>
            <a:ext cx="8133978" cy="37240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sz="2800" dirty="0" smtClean="0"/>
              <a:t>Cases to report:</a:t>
            </a:r>
          </a:p>
          <a:p>
            <a:endParaRPr lang="en-US" sz="2800" dirty="0" smtClean="0"/>
          </a:p>
          <a:p>
            <a:pPr marL="457200" indent="-457200">
              <a:lnSpc>
                <a:spcPct val="150000"/>
              </a:lnSpc>
              <a:buFont typeface="Arial" panose="020B0604020202020204" pitchFamily="34" charset="0"/>
              <a:buChar char="•"/>
            </a:pPr>
            <a:r>
              <a:rPr lang="en-US" dirty="0" smtClean="0"/>
              <a:t>Physical </a:t>
            </a:r>
            <a:r>
              <a:rPr lang="en-US" dirty="0"/>
              <a:t>abuse</a:t>
            </a:r>
          </a:p>
          <a:p>
            <a:pPr marL="457200" indent="-457200">
              <a:lnSpc>
                <a:spcPct val="150000"/>
              </a:lnSpc>
              <a:buFont typeface="Arial" panose="020B0604020202020204" pitchFamily="34" charset="0"/>
              <a:buChar char="•"/>
            </a:pPr>
            <a:r>
              <a:rPr lang="en-US" dirty="0" smtClean="0"/>
              <a:t>Sexual </a:t>
            </a:r>
            <a:r>
              <a:rPr lang="en-US" dirty="0"/>
              <a:t>abuse</a:t>
            </a:r>
          </a:p>
          <a:p>
            <a:pPr marL="457200" indent="-457200">
              <a:lnSpc>
                <a:spcPct val="150000"/>
              </a:lnSpc>
              <a:buFont typeface="Arial" panose="020B0604020202020204" pitchFamily="34" charset="0"/>
              <a:buChar char="•"/>
            </a:pPr>
            <a:r>
              <a:rPr lang="en-US" dirty="0" smtClean="0"/>
              <a:t>Neglect </a:t>
            </a:r>
            <a:r>
              <a:rPr lang="en-US" dirty="0"/>
              <a:t>(not being fed or clothed properly)</a:t>
            </a:r>
          </a:p>
          <a:p>
            <a:pPr marL="457200" indent="-457200">
              <a:lnSpc>
                <a:spcPct val="150000"/>
              </a:lnSpc>
              <a:buFont typeface="Arial" panose="020B0604020202020204" pitchFamily="34" charset="0"/>
              <a:buChar char="•"/>
            </a:pPr>
            <a:r>
              <a:rPr lang="en-US" dirty="0" smtClean="0"/>
              <a:t>Exploitation </a:t>
            </a:r>
            <a:r>
              <a:rPr lang="en-US" dirty="0"/>
              <a:t>(child labor or sexual exploitation)</a:t>
            </a:r>
          </a:p>
          <a:p>
            <a:pPr marL="457200" indent="-457200">
              <a:lnSpc>
                <a:spcPct val="150000"/>
              </a:lnSpc>
              <a:buFont typeface="Arial" panose="020B0604020202020204" pitchFamily="34" charset="0"/>
              <a:buChar char="•"/>
            </a:pPr>
            <a:r>
              <a:rPr lang="en-US" dirty="0" smtClean="0"/>
              <a:t>Intention </a:t>
            </a:r>
            <a:r>
              <a:rPr lang="en-US" dirty="0"/>
              <a:t>of self-harm (or harm to others)</a:t>
            </a:r>
          </a:p>
        </p:txBody>
      </p:sp>
    </p:spTree>
    <p:extLst>
      <p:ext uri="{BB962C8B-B14F-4D97-AF65-F5344CB8AC3E}">
        <p14:creationId xmlns:p14="http://schemas.microsoft.com/office/powerpoint/2010/main" val="29014882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Referring cases</a:t>
            </a:r>
            <a:endParaRPr lang="en-US" b="1" u="sng" dirty="0"/>
          </a:p>
        </p:txBody>
      </p:sp>
      <p:sp>
        <p:nvSpPr>
          <p:cNvPr id="3" name="TextBox 2"/>
          <p:cNvSpPr txBox="1"/>
          <p:nvPr/>
        </p:nvSpPr>
        <p:spPr>
          <a:xfrm>
            <a:off x="228600" y="1676400"/>
            <a:ext cx="8534400" cy="3662541"/>
          </a:xfrm>
          <a:prstGeom prst="rect">
            <a:avLst/>
          </a:prstGeom>
          <a:noFill/>
        </p:spPr>
        <p:txBody>
          <a:bodyPr wrap="square" rtlCol="0">
            <a:spAutoFit/>
          </a:bodyPr>
          <a:lstStyle/>
          <a:p>
            <a:r>
              <a:rPr lang="en-US" sz="2800" dirty="0" smtClean="0"/>
              <a:t>Cases should be referred to the appropriate service provider based on the referral pathway.</a:t>
            </a:r>
          </a:p>
          <a:p>
            <a:endParaRPr lang="en-US" sz="3200" dirty="0" smtClean="0"/>
          </a:p>
          <a:p>
            <a:r>
              <a:rPr lang="en-US" b="1" dirty="0" smtClean="0"/>
              <a:t>Important things to keep in mind:</a:t>
            </a:r>
          </a:p>
          <a:p>
            <a:pPr marL="457200" indent="-457200">
              <a:buFont typeface="Arial" panose="020B0604020202020204" pitchFamily="34" charset="0"/>
              <a:buChar char="•"/>
            </a:pPr>
            <a:r>
              <a:rPr lang="en-US" dirty="0" smtClean="0"/>
              <a:t>Ensure confidentiality</a:t>
            </a:r>
          </a:p>
          <a:p>
            <a:pPr marL="457200" indent="-457200">
              <a:buFont typeface="Arial" panose="020B0604020202020204" pitchFamily="34" charset="0"/>
              <a:buChar char="•"/>
            </a:pPr>
            <a:r>
              <a:rPr lang="en-US" dirty="0" smtClean="0"/>
              <a:t>Best interest of the child is priority</a:t>
            </a:r>
          </a:p>
          <a:p>
            <a:pPr marL="457200" indent="-457200">
              <a:buFont typeface="Arial" panose="020B0604020202020204" pitchFamily="34" charset="0"/>
              <a:buChar char="•"/>
            </a:pPr>
            <a:r>
              <a:rPr lang="en-US" dirty="0" smtClean="0"/>
              <a:t>Applicable country laws to be respected</a:t>
            </a:r>
          </a:p>
          <a:p>
            <a:pPr marL="457200" indent="-457200">
              <a:buFont typeface="Arial" panose="020B0604020202020204" pitchFamily="34" charset="0"/>
              <a:buChar char="•"/>
            </a:pPr>
            <a:r>
              <a:rPr lang="en-US" dirty="0" smtClean="0"/>
              <a:t>Do not act as child-protection case-workers. Your job is to make the appropriate referral.</a:t>
            </a:r>
          </a:p>
        </p:txBody>
      </p:sp>
    </p:spTree>
    <p:extLst>
      <p:ext uri="{BB962C8B-B14F-4D97-AF65-F5344CB8AC3E}">
        <p14:creationId xmlns:p14="http://schemas.microsoft.com/office/powerpoint/2010/main" val="18240543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621323"/>
            <a:ext cx="8305800" cy="1219200"/>
          </a:xfrm>
        </p:spPr>
        <p:txBody>
          <a:bodyPr/>
          <a:lstStyle/>
          <a:p>
            <a:r>
              <a:rPr lang="en-US" b="1" u="sng" dirty="0" smtClean="0"/>
              <a:t>Fidelity monitoring </a:t>
            </a:r>
            <a:endParaRPr lang="en-US" b="1" u="sng" dirty="0"/>
          </a:p>
        </p:txBody>
      </p:sp>
      <p:sp>
        <p:nvSpPr>
          <p:cNvPr id="3" name="Content Placeholder 2"/>
          <p:cNvSpPr>
            <a:spLocks noGrp="1"/>
          </p:cNvSpPr>
          <p:nvPr>
            <p:ph idx="1"/>
          </p:nvPr>
        </p:nvSpPr>
        <p:spPr>
          <a:xfrm>
            <a:off x="404446" y="1840523"/>
            <a:ext cx="7596554" cy="3733800"/>
          </a:xfrm>
        </p:spPr>
        <p:txBody>
          <a:bodyPr/>
          <a:lstStyle/>
          <a:p>
            <a:pPr indent="0"/>
            <a:r>
              <a:rPr lang="en-US" dirty="0"/>
              <a:t>What is fidelity? </a:t>
            </a:r>
          </a:p>
          <a:p>
            <a:pPr indent="0"/>
            <a:r>
              <a:rPr lang="en-US" sz="2000" dirty="0" smtClean="0"/>
              <a:t>It </a:t>
            </a:r>
            <a:r>
              <a:rPr lang="en-US" sz="2000" dirty="0"/>
              <a:t>is the process of ensuring that the protocol and methods of a </a:t>
            </a:r>
            <a:r>
              <a:rPr lang="en-US" sz="2000" dirty="0" smtClean="0"/>
              <a:t>program are </a:t>
            </a:r>
            <a:r>
              <a:rPr lang="en-US" sz="2000" dirty="0"/>
              <a:t>followed. </a:t>
            </a:r>
          </a:p>
          <a:p>
            <a:pPr indent="0"/>
            <a:r>
              <a:rPr lang="en-US" dirty="0"/>
              <a:t> </a:t>
            </a:r>
          </a:p>
          <a:p>
            <a:pPr indent="0"/>
            <a:r>
              <a:rPr lang="en-US" dirty="0"/>
              <a:t>Why do we promote fidelity? </a:t>
            </a:r>
          </a:p>
          <a:p>
            <a:pPr marL="400050" lvl="1" indent="0">
              <a:buNone/>
            </a:pPr>
            <a:r>
              <a:rPr lang="en-US" sz="2000" dirty="0" smtClean="0"/>
              <a:t>To </a:t>
            </a:r>
            <a:r>
              <a:rPr lang="en-US" sz="2000" dirty="0"/>
              <a:t>ensure core elements are maintained throughout the program so that it will be as effective as possible. </a:t>
            </a:r>
          </a:p>
          <a:p>
            <a:pPr indent="0"/>
            <a:r>
              <a:rPr lang="en-US" dirty="0"/>
              <a:t>	</a:t>
            </a:r>
          </a:p>
          <a:p>
            <a:endParaRPr lang="en-US" dirty="0"/>
          </a:p>
        </p:txBody>
      </p:sp>
    </p:spTree>
    <p:extLst>
      <p:ext uri="{BB962C8B-B14F-4D97-AF65-F5344CB8AC3E}">
        <p14:creationId xmlns:p14="http://schemas.microsoft.com/office/powerpoint/2010/main" val="1554799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9" name="Title 1"/>
          <p:cNvSpPr>
            <a:spLocks noGrp="1"/>
          </p:cNvSpPr>
          <p:nvPr>
            <p:ph type="title"/>
          </p:nvPr>
        </p:nvSpPr>
        <p:spPr>
          <a:xfrm>
            <a:off x="342900" y="533400"/>
            <a:ext cx="8305800" cy="1219200"/>
          </a:xfrm>
        </p:spPr>
        <p:txBody>
          <a:bodyPr/>
          <a:lstStyle/>
          <a:p>
            <a:r>
              <a:rPr lang="en-US" b="1" u="sng" dirty="0" smtClean="0">
                <a:latin typeface="Arial" charset="0"/>
                <a:ea typeface="MS PGothic" charset="0"/>
              </a:rPr>
              <a:t>End of training reflections</a:t>
            </a:r>
            <a:endParaRPr lang="en-US" b="1" u="sng" dirty="0">
              <a:latin typeface="Arial" charset="0"/>
              <a:ea typeface="MS PGothic" charset="0"/>
            </a:endParaRPr>
          </a:p>
        </p:txBody>
      </p:sp>
      <p:sp>
        <p:nvSpPr>
          <p:cNvPr id="2" name="Content Placeholder 1"/>
          <p:cNvSpPr>
            <a:spLocks noGrp="1"/>
          </p:cNvSpPr>
          <p:nvPr>
            <p:ph idx="1"/>
          </p:nvPr>
        </p:nvSpPr>
        <p:spPr>
          <a:xfrm>
            <a:off x="342900" y="1524000"/>
            <a:ext cx="8305800" cy="3429000"/>
          </a:xfrm>
        </p:spPr>
        <p:txBody>
          <a:bodyPr/>
          <a:lstStyle/>
          <a:p>
            <a:pPr marL="800100" indent="-457200">
              <a:buFont typeface="Arial" panose="020B0604020202020204" pitchFamily="34" charset="0"/>
              <a:buChar char="•"/>
            </a:pPr>
            <a:r>
              <a:rPr lang="en-US" dirty="0"/>
              <a:t>What is something new you learned during this training?</a:t>
            </a:r>
          </a:p>
          <a:p>
            <a:pPr marL="800100" indent="-457200">
              <a:buFont typeface="Arial" panose="020B0604020202020204" pitchFamily="34" charset="0"/>
              <a:buChar char="•"/>
            </a:pPr>
            <a:r>
              <a:rPr lang="en-US" dirty="0" smtClean="0"/>
              <a:t>What </a:t>
            </a:r>
            <a:r>
              <a:rPr lang="en-US" dirty="0"/>
              <a:t>was your favorite part of this training?</a:t>
            </a:r>
          </a:p>
          <a:p>
            <a:pPr marL="800100" indent="-457200">
              <a:buFont typeface="Arial" panose="020B0604020202020204" pitchFamily="34" charset="0"/>
              <a:buChar char="•"/>
            </a:pPr>
            <a:r>
              <a:rPr lang="en-US" dirty="0" smtClean="0"/>
              <a:t>What </a:t>
            </a:r>
            <a:r>
              <a:rPr lang="en-US" dirty="0"/>
              <a:t>do you want to learn more about?</a:t>
            </a:r>
          </a:p>
          <a:p>
            <a:pPr marL="800100" indent="-457200">
              <a:buFont typeface="Arial" panose="020B0604020202020204" pitchFamily="34" charset="0"/>
              <a:buChar char="•"/>
            </a:pPr>
            <a:r>
              <a:rPr lang="en-US" dirty="0" smtClean="0"/>
              <a:t>Did </a:t>
            </a:r>
            <a:r>
              <a:rPr lang="en-US" dirty="0"/>
              <a:t>the training meet your expectations and were your fears alleviated?</a:t>
            </a:r>
          </a:p>
        </p:txBody>
      </p:sp>
      <p:cxnSp>
        <p:nvCxnSpPr>
          <p:cNvPr id="4" name="Straight Connector 3"/>
          <p:cNvCxnSpPr/>
          <p:nvPr/>
        </p:nvCxnSpPr>
        <p:spPr bwMode="auto">
          <a:xfrm>
            <a:off x="2743200" y="4953000"/>
            <a:ext cx="3810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 name="TextBox 5"/>
          <p:cNvSpPr txBox="1"/>
          <p:nvPr/>
        </p:nvSpPr>
        <p:spPr>
          <a:xfrm>
            <a:off x="1219200" y="5481935"/>
            <a:ext cx="6858000" cy="461665"/>
          </a:xfrm>
          <a:prstGeom prst="rect">
            <a:avLst/>
          </a:prstGeom>
          <a:noFill/>
        </p:spPr>
        <p:txBody>
          <a:bodyPr wrap="square" rtlCol="0">
            <a:spAutoFit/>
          </a:bodyPr>
          <a:lstStyle/>
          <a:p>
            <a:r>
              <a:rPr lang="en-US" b="1" i="1" dirty="0" smtClean="0"/>
              <a:t>Complete Parenting Skills Training post-test </a:t>
            </a:r>
            <a:endParaRPr lang="en-US" b="1" i="1" dirty="0"/>
          </a:p>
        </p:txBody>
      </p:sp>
    </p:spTree>
    <p:extLst>
      <p:ext uri="{BB962C8B-B14F-4D97-AF65-F5344CB8AC3E}">
        <p14:creationId xmlns:p14="http://schemas.microsoft.com/office/powerpoint/2010/main" val="1529893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33400"/>
            <a:ext cx="8305800" cy="1219200"/>
          </a:xfrm>
        </p:spPr>
        <p:txBody>
          <a:bodyPr/>
          <a:lstStyle/>
          <a:p>
            <a:r>
              <a:rPr lang="fr-FR" b="1" u="sng" dirty="0" err="1" smtClean="0"/>
              <a:t>Think</a:t>
            </a:r>
            <a:r>
              <a:rPr lang="fr-FR" b="1" u="sng" dirty="0" smtClean="0"/>
              <a:t> and </a:t>
            </a:r>
            <a:r>
              <a:rPr lang="fr-FR" b="1" u="sng" dirty="0" err="1" smtClean="0"/>
              <a:t>share</a:t>
            </a:r>
            <a:r>
              <a:rPr lang="fr-FR" b="1" u="sng" dirty="0" smtClean="0"/>
              <a:t>: What </a:t>
            </a:r>
            <a:r>
              <a:rPr lang="fr-FR" b="1" u="sng" dirty="0"/>
              <a:t>is puberty?</a:t>
            </a:r>
            <a:r>
              <a:rPr lang="fr-FR" dirty="0"/>
              <a:t/>
            </a:r>
            <a:br>
              <a:rPr lang="fr-FR" dirty="0"/>
            </a:br>
            <a:endParaRPr lang="fr-FR" dirty="0"/>
          </a:p>
        </p:txBody>
      </p:sp>
      <p:sp>
        <p:nvSpPr>
          <p:cNvPr id="3" name="Espace réservé du contenu 2"/>
          <p:cNvSpPr>
            <a:spLocks noGrp="1"/>
          </p:cNvSpPr>
          <p:nvPr>
            <p:ph sz="half" idx="1"/>
          </p:nvPr>
        </p:nvSpPr>
        <p:spPr>
          <a:xfrm>
            <a:off x="457200" y="2057400"/>
            <a:ext cx="8153400" cy="3352800"/>
          </a:xfrm>
        </p:spPr>
        <p:txBody>
          <a:bodyPr/>
          <a:lstStyle/>
          <a:p>
            <a:r>
              <a:rPr lang="en-GB" dirty="0" smtClean="0"/>
              <a:t>Puberty is defined as the period in life when people reach sexual maturity and become capable of reproduction.</a:t>
            </a:r>
          </a:p>
          <a:p>
            <a:endParaRPr lang="en-GB" dirty="0"/>
          </a:p>
          <a:p>
            <a:pPr marL="457200" indent="-457200">
              <a:buFont typeface="Arial" panose="020B0604020202020204" pitchFamily="34" charset="0"/>
              <a:buChar char="•"/>
            </a:pPr>
            <a:r>
              <a:rPr lang="en-US" i="1" dirty="0" smtClean="0"/>
              <a:t>Do </a:t>
            </a:r>
            <a:r>
              <a:rPr lang="en-US" i="1" dirty="0"/>
              <a:t>you know some of the signs that a girl has entered the </a:t>
            </a:r>
            <a:r>
              <a:rPr lang="en-US" i="1" dirty="0" smtClean="0"/>
              <a:t>stage of </a:t>
            </a:r>
            <a:r>
              <a:rPr lang="en-US" i="1" dirty="0"/>
              <a:t>puberty?</a:t>
            </a:r>
          </a:p>
          <a:p>
            <a:pPr marL="457200" indent="-457200">
              <a:buFont typeface="Arial" panose="020B0604020202020204" pitchFamily="34" charset="0"/>
              <a:buChar char="•"/>
            </a:pPr>
            <a:r>
              <a:rPr lang="en-US" i="1" dirty="0" smtClean="0"/>
              <a:t>Do </a:t>
            </a:r>
            <a:r>
              <a:rPr lang="en-US" i="1" dirty="0"/>
              <a:t>you know some of the signs that a boy has entered puberty?</a:t>
            </a:r>
            <a:endParaRPr lang="en-GB" dirty="0"/>
          </a:p>
        </p:txBody>
      </p:sp>
    </p:spTree>
    <p:extLst>
      <p:ext uri="{BB962C8B-B14F-4D97-AF65-F5344CB8AC3E}">
        <p14:creationId xmlns:p14="http://schemas.microsoft.com/office/powerpoint/2010/main" val="20238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457200"/>
            <a:ext cx="8305800" cy="762000"/>
          </a:xfrm>
        </p:spPr>
        <p:txBody>
          <a:bodyPr/>
          <a:lstStyle/>
          <a:p>
            <a:r>
              <a:rPr lang="en-GB" b="1" u="sng" dirty="0" smtClean="0"/>
              <a:t>Video: Puberty</a:t>
            </a:r>
            <a:endParaRPr lang="en-GB" b="1" u="sng" dirty="0"/>
          </a:p>
        </p:txBody>
      </p:sp>
      <p:sp>
        <p:nvSpPr>
          <p:cNvPr id="3" name="Espace réservé du contenu 2"/>
          <p:cNvSpPr>
            <a:spLocks noGrp="1"/>
          </p:cNvSpPr>
          <p:nvPr>
            <p:ph sz="half" idx="1"/>
          </p:nvPr>
        </p:nvSpPr>
        <p:spPr>
          <a:xfrm>
            <a:off x="966910" y="2057400"/>
            <a:ext cx="4038600" cy="3124200"/>
          </a:xfrm>
        </p:spPr>
        <p:txBody>
          <a:bodyPr/>
          <a:lstStyle/>
          <a:p>
            <a:r>
              <a:rPr lang="en-GB" dirty="0" smtClean="0">
                <a:hlinkClick r:id="rId3"/>
              </a:rPr>
              <a:t>Puberty for girls</a:t>
            </a:r>
            <a:endParaRPr lang="en-GB" dirty="0" smtClean="0"/>
          </a:p>
          <a:p>
            <a:endParaRPr lang="en-GB" dirty="0"/>
          </a:p>
          <a:p>
            <a:endParaRPr lang="en-GB" dirty="0"/>
          </a:p>
        </p:txBody>
      </p:sp>
      <p:sp>
        <p:nvSpPr>
          <p:cNvPr id="4" name="Espace réservé du contenu 3"/>
          <p:cNvSpPr>
            <a:spLocks noGrp="1"/>
          </p:cNvSpPr>
          <p:nvPr>
            <p:ph sz="half" idx="10"/>
          </p:nvPr>
        </p:nvSpPr>
        <p:spPr>
          <a:xfrm>
            <a:off x="5134219" y="2057400"/>
            <a:ext cx="4038600" cy="3124200"/>
          </a:xfrm>
        </p:spPr>
        <p:txBody>
          <a:bodyPr/>
          <a:lstStyle/>
          <a:p>
            <a:r>
              <a:rPr lang="en-GB" dirty="0" smtClean="0">
                <a:hlinkClick r:id="rId4"/>
              </a:rPr>
              <a:t>Puberty for boys</a:t>
            </a:r>
            <a:endParaRPr lang="en-GB" dirty="0" smtClean="0"/>
          </a:p>
          <a:p>
            <a:endParaRPr lang="en-GB" dirty="0"/>
          </a:p>
        </p:txBody>
      </p:sp>
    </p:spTree>
    <p:extLst>
      <p:ext uri="{BB962C8B-B14F-4D97-AF65-F5344CB8AC3E}">
        <p14:creationId xmlns:p14="http://schemas.microsoft.com/office/powerpoint/2010/main" val="1779331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r>
              <a:rPr lang="en-US" b="1" u="sng" dirty="0" smtClean="0"/>
              <a:t>Signs of puberty</a:t>
            </a:r>
            <a:endParaRPr lang="en-US" b="1" u="sng" dirty="0"/>
          </a:p>
        </p:txBody>
      </p:sp>
      <p:sp>
        <p:nvSpPr>
          <p:cNvPr id="3" name="Content Placeholder 2"/>
          <p:cNvSpPr>
            <a:spLocks noGrp="1"/>
          </p:cNvSpPr>
          <p:nvPr>
            <p:ph idx="1"/>
          </p:nvPr>
        </p:nvSpPr>
        <p:spPr>
          <a:xfrm>
            <a:off x="0" y="1295400"/>
            <a:ext cx="8763000" cy="4343400"/>
          </a:xfrm>
        </p:spPr>
        <p:txBody>
          <a:bodyPr/>
          <a:lstStyle/>
          <a:p>
            <a:pPr lvl="2">
              <a:buFont typeface="Arial" charset="0"/>
              <a:buChar char="•"/>
            </a:pPr>
            <a:r>
              <a:rPr lang="en-US" sz="1800" dirty="0"/>
              <a:t>Growth of breasts – </a:t>
            </a:r>
            <a:r>
              <a:rPr lang="en-US" sz="1800" i="1" dirty="0"/>
              <a:t>girls </a:t>
            </a:r>
          </a:p>
          <a:p>
            <a:pPr lvl="2">
              <a:buFont typeface="Arial" charset="0"/>
              <a:buChar char="•"/>
            </a:pPr>
            <a:r>
              <a:rPr lang="en-US" sz="1800" dirty="0"/>
              <a:t>Monthly menstruation or a </a:t>
            </a:r>
            <a:r>
              <a:rPr lang="en-US" sz="1800" dirty="0" smtClean="0"/>
              <a:t>‘period’ </a:t>
            </a:r>
            <a:r>
              <a:rPr lang="en-US" sz="1800" dirty="0"/>
              <a:t>– </a:t>
            </a:r>
            <a:r>
              <a:rPr lang="en-US" sz="1800" i="1" dirty="0"/>
              <a:t>girls </a:t>
            </a:r>
          </a:p>
          <a:p>
            <a:pPr lvl="2">
              <a:buFont typeface="Arial" charset="0"/>
              <a:buChar char="•"/>
            </a:pPr>
            <a:r>
              <a:rPr lang="en-US" sz="1800" dirty="0"/>
              <a:t>Growth of hair in genital region and </a:t>
            </a:r>
            <a:r>
              <a:rPr lang="en-US" sz="1800" dirty="0" smtClean="0"/>
              <a:t>under-arm </a:t>
            </a:r>
            <a:r>
              <a:rPr lang="en-US" sz="1800" dirty="0"/>
              <a:t>area – </a:t>
            </a:r>
            <a:r>
              <a:rPr lang="en-US" sz="1800" i="1" dirty="0"/>
              <a:t>boys and girls </a:t>
            </a:r>
          </a:p>
          <a:p>
            <a:pPr lvl="2">
              <a:buFont typeface="Arial" charset="0"/>
              <a:buChar char="•"/>
            </a:pPr>
            <a:r>
              <a:rPr lang="en-US" sz="1800" dirty="0"/>
              <a:t>Changes in voice – voice gets deeper – </a:t>
            </a:r>
            <a:r>
              <a:rPr lang="en-US" sz="1800" i="1" dirty="0"/>
              <a:t>boys </a:t>
            </a:r>
          </a:p>
          <a:p>
            <a:pPr lvl="2">
              <a:buFont typeface="Arial" charset="0"/>
              <a:buChar char="•"/>
            </a:pPr>
            <a:r>
              <a:rPr lang="en-US" sz="1800" dirty="0"/>
              <a:t>Facial hair – </a:t>
            </a:r>
            <a:r>
              <a:rPr lang="en-US" sz="1800" i="1" dirty="0"/>
              <a:t>boys</a:t>
            </a:r>
            <a:r>
              <a:rPr lang="en-US" sz="1800" dirty="0"/>
              <a:t> </a:t>
            </a:r>
          </a:p>
          <a:p>
            <a:pPr lvl="2">
              <a:buFont typeface="Arial" charset="0"/>
              <a:buChar char="•"/>
            </a:pPr>
            <a:r>
              <a:rPr lang="en-US" sz="1800" dirty="0"/>
              <a:t>Changes in mood or disposition – </a:t>
            </a:r>
            <a:r>
              <a:rPr lang="en-US" sz="1800" i="1" dirty="0"/>
              <a:t>boys and girls </a:t>
            </a:r>
          </a:p>
          <a:p>
            <a:pPr lvl="2">
              <a:buFont typeface="Arial" charset="0"/>
              <a:buChar char="•"/>
            </a:pPr>
            <a:r>
              <a:rPr lang="en-US" sz="1800" dirty="0"/>
              <a:t>Hormonal changes </a:t>
            </a:r>
            <a:r>
              <a:rPr lang="en-US" sz="1800" dirty="0" smtClean="0"/>
              <a:t>– </a:t>
            </a:r>
            <a:r>
              <a:rPr lang="en-US" sz="1800" i="1" dirty="0" smtClean="0"/>
              <a:t>boys </a:t>
            </a:r>
            <a:r>
              <a:rPr lang="en-US" sz="1800" i="1" dirty="0"/>
              <a:t>and </a:t>
            </a:r>
            <a:r>
              <a:rPr lang="en-US" sz="1800" i="1" dirty="0" smtClean="0"/>
              <a:t>girls  </a:t>
            </a:r>
            <a:endParaRPr lang="en-US" sz="1800" i="1" dirty="0"/>
          </a:p>
          <a:p>
            <a:pPr lvl="2">
              <a:buFont typeface="Arial" charset="0"/>
              <a:buChar char="•"/>
            </a:pPr>
            <a:r>
              <a:rPr lang="en-US" sz="1800" dirty="0" smtClean="0"/>
              <a:t>Teens may </a:t>
            </a:r>
            <a:r>
              <a:rPr lang="en-US" sz="1800" dirty="0"/>
              <a:t>want to be alone more – </a:t>
            </a:r>
            <a:r>
              <a:rPr lang="en-US" sz="1800" i="1" dirty="0"/>
              <a:t>boys and girls </a:t>
            </a:r>
          </a:p>
          <a:p>
            <a:pPr lvl="2">
              <a:buFont typeface="Arial" charset="0"/>
              <a:buChar char="•"/>
            </a:pPr>
            <a:r>
              <a:rPr lang="en-US" sz="1800" dirty="0"/>
              <a:t>Possible interest in sexual intercourse and activities – </a:t>
            </a:r>
            <a:r>
              <a:rPr lang="en-US" sz="1800" i="1" dirty="0"/>
              <a:t>boys and girls </a:t>
            </a:r>
          </a:p>
          <a:p>
            <a:pPr lvl="2">
              <a:buFont typeface="Arial" charset="0"/>
              <a:buChar char="•"/>
            </a:pPr>
            <a:r>
              <a:rPr lang="en-US" sz="1800" dirty="0"/>
              <a:t>Wanting to spend less time with </a:t>
            </a:r>
            <a:r>
              <a:rPr lang="en-US" sz="1800" dirty="0" smtClean="0"/>
              <a:t>family </a:t>
            </a:r>
            <a:r>
              <a:rPr lang="en-US" sz="1800" dirty="0"/>
              <a:t>and more time with friends – </a:t>
            </a:r>
            <a:r>
              <a:rPr lang="en-US" sz="1800" i="1" dirty="0"/>
              <a:t>boys and girls </a:t>
            </a:r>
          </a:p>
          <a:p>
            <a:pPr lvl="2">
              <a:buFont typeface="Arial" charset="0"/>
              <a:buChar char="•"/>
            </a:pPr>
            <a:r>
              <a:rPr lang="en-US" sz="1800" dirty="0"/>
              <a:t>Engaging in sexual activity – this increases the risk of early pregnancy as well as </a:t>
            </a:r>
            <a:r>
              <a:rPr lang="en-US" sz="1800" dirty="0" smtClean="0"/>
              <a:t>contracting sexually transmitted diseases </a:t>
            </a:r>
            <a:r>
              <a:rPr lang="en-US" sz="1800" dirty="0"/>
              <a:t>– </a:t>
            </a:r>
            <a:r>
              <a:rPr lang="en-US" sz="1800" i="1" dirty="0"/>
              <a:t>boys and girls </a:t>
            </a:r>
          </a:p>
          <a:p>
            <a:endParaRPr lang="en-US" dirty="0"/>
          </a:p>
        </p:txBody>
      </p:sp>
    </p:spTree>
    <p:extLst>
      <p:ext uri="{BB962C8B-B14F-4D97-AF65-F5344CB8AC3E}">
        <p14:creationId xmlns:p14="http://schemas.microsoft.com/office/powerpoint/2010/main" val="2131685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457200"/>
            <a:ext cx="8305800" cy="1219200"/>
          </a:xfrm>
        </p:spPr>
        <p:txBody>
          <a:bodyPr/>
          <a:lstStyle/>
          <a:p>
            <a:r>
              <a:rPr lang="en-GB" b="1" u="sng" dirty="0" smtClean="0"/>
              <a:t>Why is it important to talk about puberty?</a:t>
            </a:r>
            <a:endParaRPr lang="en-GB" b="1" u="sng" dirty="0"/>
          </a:p>
        </p:txBody>
      </p:sp>
      <p:sp>
        <p:nvSpPr>
          <p:cNvPr id="3" name="Espace réservé du contenu 2"/>
          <p:cNvSpPr>
            <a:spLocks noGrp="1"/>
          </p:cNvSpPr>
          <p:nvPr>
            <p:ph sz="half" idx="1"/>
          </p:nvPr>
        </p:nvSpPr>
        <p:spPr>
          <a:xfrm>
            <a:off x="457200" y="1676400"/>
            <a:ext cx="8077200" cy="3124200"/>
          </a:xfrm>
        </p:spPr>
        <p:txBody>
          <a:bodyPr/>
          <a:lstStyle/>
          <a:p>
            <a:pPr marL="342900" lvl="0" indent="-342900">
              <a:buFont typeface="Arial" charset="0"/>
              <a:buChar char="•"/>
            </a:pPr>
            <a:r>
              <a:rPr lang="en-US" sz="2400" dirty="0" smtClean="0"/>
              <a:t>Teens </a:t>
            </a:r>
            <a:r>
              <a:rPr lang="en-US" sz="2400" dirty="0"/>
              <a:t>know that something is happening to their bodies and they will look for information. </a:t>
            </a:r>
          </a:p>
          <a:p>
            <a:pPr marL="342900" lvl="0" indent="-342900">
              <a:buFont typeface="Arial" charset="0"/>
              <a:buChar char="•"/>
            </a:pPr>
            <a:r>
              <a:rPr lang="en-US" sz="2400" dirty="0" smtClean="0"/>
              <a:t>It </a:t>
            </a:r>
            <a:r>
              <a:rPr lang="en-US" sz="2400" dirty="0"/>
              <a:t>is safer to communicate the right information upfront, coming from trusted adults to avoid myths and misinformation. </a:t>
            </a:r>
          </a:p>
          <a:p>
            <a:pPr marL="342900" lvl="0" indent="-342900">
              <a:buFont typeface="Arial" charset="0"/>
              <a:buChar char="•"/>
            </a:pPr>
            <a:r>
              <a:rPr lang="en-US" sz="2400" dirty="0"/>
              <a:t>Communication builds trust and positive relationship </a:t>
            </a:r>
            <a:r>
              <a:rPr lang="en-US" sz="2400" dirty="0" smtClean="0"/>
              <a:t>with teens </a:t>
            </a:r>
            <a:r>
              <a:rPr lang="en-US" sz="2400" dirty="0"/>
              <a:t>so they feel comfortable talking to parents about their problems</a:t>
            </a:r>
            <a:r>
              <a:rPr lang="en-US" sz="2400" dirty="0" smtClean="0"/>
              <a:t>.</a:t>
            </a:r>
          </a:p>
          <a:p>
            <a:pPr marL="342900" lvl="0" indent="-342900">
              <a:buFont typeface="Arial" charset="0"/>
              <a:buChar char="•"/>
            </a:pPr>
            <a:r>
              <a:rPr lang="en-US" sz="2400" dirty="0" smtClean="0"/>
              <a:t>Puberty </a:t>
            </a:r>
            <a:r>
              <a:rPr lang="en-US" sz="2400" dirty="0"/>
              <a:t>can be challenging. Having a loving parent who shows understanding and gives comfort will help teenagers go through this difficult time more easily.</a:t>
            </a:r>
          </a:p>
          <a:p>
            <a:endParaRPr lang="en-GB" dirty="0"/>
          </a:p>
        </p:txBody>
      </p:sp>
    </p:spTree>
    <p:extLst>
      <p:ext uri="{BB962C8B-B14F-4D97-AF65-F5344CB8AC3E}">
        <p14:creationId xmlns:p14="http://schemas.microsoft.com/office/powerpoint/2010/main" val="190619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228600"/>
            <a:ext cx="8305800" cy="1219200"/>
          </a:xfrm>
        </p:spPr>
        <p:txBody>
          <a:bodyPr/>
          <a:lstStyle/>
          <a:p>
            <a:r>
              <a:rPr lang="en-US" b="1" u="sng" dirty="0" smtClean="0"/>
              <a:t>What are hormones? </a:t>
            </a:r>
            <a:endParaRPr lang="en-US" b="1" u="sng" dirty="0"/>
          </a:p>
        </p:txBody>
      </p:sp>
      <p:sp>
        <p:nvSpPr>
          <p:cNvPr id="3" name="TextBox 2"/>
          <p:cNvSpPr txBox="1"/>
          <p:nvPr/>
        </p:nvSpPr>
        <p:spPr>
          <a:xfrm>
            <a:off x="438150" y="1143000"/>
            <a:ext cx="8229599" cy="5386090"/>
          </a:xfrm>
          <a:prstGeom prst="rect">
            <a:avLst/>
          </a:prstGeom>
          <a:noFill/>
        </p:spPr>
        <p:txBody>
          <a:bodyPr wrap="square" rtlCol="0">
            <a:spAutoFit/>
          </a:bodyPr>
          <a:lstStyle/>
          <a:p>
            <a:pPr marL="342900" lvl="0" indent="-342900">
              <a:buFont typeface="Arial"/>
              <a:buChar char="•"/>
            </a:pPr>
            <a:r>
              <a:rPr lang="en-US" sz="2000" dirty="0"/>
              <a:t>Hormones are </a:t>
            </a:r>
            <a:r>
              <a:rPr lang="en-US" sz="2000" b="1" dirty="0"/>
              <a:t>chemical substances produced in our bodies</a:t>
            </a:r>
            <a:r>
              <a:rPr lang="en-US" sz="2000" dirty="0"/>
              <a:t>. They </a:t>
            </a:r>
            <a:r>
              <a:rPr lang="en-US" sz="2000" b="1" dirty="0"/>
              <a:t>control and regulate </a:t>
            </a:r>
            <a:r>
              <a:rPr lang="en-US" sz="2000" dirty="0"/>
              <a:t>the activity of certain cells or organs. </a:t>
            </a:r>
            <a:endParaRPr lang="en-US" sz="2000" dirty="0" smtClean="0"/>
          </a:p>
          <a:p>
            <a:pPr marL="342900" lvl="0" indent="-342900">
              <a:buFont typeface="Arial"/>
              <a:buChar char="•"/>
            </a:pPr>
            <a:endParaRPr lang="en-US" sz="2000" dirty="0"/>
          </a:p>
          <a:p>
            <a:pPr marL="342900" lvl="0" indent="-342900">
              <a:buFont typeface="Arial"/>
              <a:buChar char="•"/>
            </a:pPr>
            <a:r>
              <a:rPr lang="en-US" sz="2000" b="1" dirty="0"/>
              <a:t>We all have hormones</a:t>
            </a:r>
            <a:r>
              <a:rPr lang="en-US" sz="2000" dirty="0"/>
              <a:t>, even as adults, that can affect our health and </a:t>
            </a:r>
            <a:r>
              <a:rPr lang="en-US" sz="2000" dirty="0" smtClean="0"/>
              <a:t>well-being</a:t>
            </a:r>
            <a:r>
              <a:rPr lang="en-US" sz="2000" dirty="0"/>
              <a:t>. </a:t>
            </a:r>
            <a:endParaRPr lang="en-US" sz="2000" dirty="0" smtClean="0"/>
          </a:p>
          <a:p>
            <a:pPr marL="342900" lvl="0" indent="-342900">
              <a:buFont typeface="Arial"/>
              <a:buChar char="•"/>
            </a:pPr>
            <a:endParaRPr lang="en-US" sz="2000" dirty="0"/>
          </a:p>
          <a:p>
            <a:pPr marL="342900" lvl="0" indent="-342900">
              <a:buFont typeface="Arial"/>
              <a:buChar char="•"/>
            </a:pPr>
            <a:r>
              <a:rPr lang="en-US" sz="2000" dirty="0"/>
              <a:t>It is a change in </a:t>
            </a:r>
            <a:r>
              <a:rPr lang="en-US" sz="2000" dirty="0" smtClean="0"/>
              <a:t>these </a:t>
            </a:r>
            <a:r>
              <a:rPr lang="en-US" sz="2000" dirty="0"/>
              <a:t>hormones that causes menstruation to begin and </a:t>
            </a:r>
            <a:r>
              <a:rPr lang="en-US" sz="2000" dirty="0" smtClean="0"/>
              <a:t>hormones initiate </a:t>
            </a:r>
            <a:r>
              <a:rPr lang="en-US" sz="2000" dirty="0"/>
              <a:t>the other symptoms of puberty we have talked about</a:t>
            </a:r>
            <a:r>
              <a:rPr lang="en-US" sz="2000" dirty="0" smtClean="0"/>
              <a:t>.</a:t>
            </a:r>
          </a:p>
          <a:p>
            <a:pPr marL="342900" lvl="0" indent="-342900">
              <a:buFont typeface="Arial"/>
              <a:buChar char="•"/>
            </a:pPr>
            <a:endParaRPr lang="en-US" sz="2000" dirty="0"/>
          </a:p>
          <a:p>
            <a:pPr marL="342900" lvl="0" indent="-342900">
              <a:buFont typeface="Arial"/>
              <a:buChar char="•"/>
            </a:pPr>
            <a:r>
              <a:rPr lang="en-US" sz="2000" dirty="0"/>
              <a:t>Hormones are </a:t>
            </a:r>
            <a:r>
              <a:rPr lang="en-US" sz="2000" b="1" dirty="0"/>
              <a:t>responsible for the increased feelings of sexual attraction </a:t>
            </a:r>
            <a:r>
              <a:rPr lang="en-US" sz="2000" dirty="0"/>
              <a:t>we begin to feel when we are teenagers. This is why teenagers think about and want to have sex. </a:t>
            </a:r>
            <a:endParaRPr lang="en-US" sz="2000" dirty="0" smtClean="0"/>
          </a:p>
          <a:p>
            <a:pPr lvl="0"/>
            <a:endParaRPr lang="en-US" sz="2000" dirty="0" smtClean="0"/>
          </a:p>
          <a:p>
            <a:pPr marL="342900" lvl="0" indent="-342900">
              <a:buFont typeface="Arial"/>
              <a:buChar char="•"/>
            </a:pPr>
            <a:r>
              <a:rPr lang="en-US" sz="2000" dirty="0"/>
              <a:t>Hormones are also responsible for changes in mood, which </a:t>
            </a:r>
            <a:r>
              <a:rPr lang="en-US" sz="2000" dirty="0" smtClean="0"/>
              <a:t>sometimes leads </a:t>
            </a:r>
            <a:r>
              <a:rPr lang="en-US" sz="2000" dirty="0"/>
              <a:t>to mood swings in teenagers.</a:t>
            </a:r>
          </a:p>
          <a:p>
            <a:endParaRPr lang="en-US" dirty="0"/>
          </a:p>
        </p:txBody>
      </p:sp>
    </p:spTree>
    <p:extLst>
      <p:ext uri="{BB962C8B-B14F-4D97-AF65-F5344CB8AC3E}">
        <p14:creationId xmlns:p14="http://schemas.microsoft.com/office/powerpoint/2010/main" val="52772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G</a:t>
            </a:r>
            <a:r>
              <a:rPr lang="en-US" b="1" u="sng" dirty="0" smtClean="0"/>
              <a:t>roup work: Menstruation </a:t>
            </a:r>
            <a:endParaRPr lang="en-US" b="1" u="sng" dirty="0"/>
          </a:p>
        </p:txBody>
      </p:sp>
      <p:sp>
        <p:nvSpPr>
          <p:cNvPr id="3" name="TextBox 2"/>
          <p:cNvSpPr txBox="1"/>
          <p:nvPr/>
        </p:nvSpPr>
        <p:spPr>
          <a:xfrm>
            <a:off x="457200" y="2133600"/>
            <a:ext cx="8331200" cy="1938992"/>
          </a:xfrm>
          <a:prstGeom prst="rect">
            <a:avLst/>
          </a:prstGeom>
          <a:noFill/>
        </p:spPr>
        <p:txBody>
          <a:bodyPr wrap="square" rtlCol="0">
            <a:spAutoFit/>
          </a:bodyPr>
          <a:lstStyle/>
          <a:p>
            <a:pPr marL="342900" lvl="0" indent="-342900">
              <a:buFont typeface="Arial" panose="020B0604020202020204" pitchFamily="34" charset="0"/>
              <a:buChar char="•"/>
            </a:pPr>
            <a:r>
              <a:rPr lang="en-US" dirty="0"/>
              <a:t>What does it mean when we say a girl is menstruating</a:t>
            </a:r>
            <a:r>
              <a:rPr lang="en-US" dirty="0" smtClean="0"/>
              <a:t>?</a:t>
            </a:r>
          </a:p>
          <a:p>
            <a:pPr marL="342900" lvl="0" indent="-342900">
              <a:buFont typeface="Arial" panose="020B0604020202020204" pitchFamily="34" charset="0"/>
              <a:buChar char="•"/>
            </a:pPr>
            <a:endParaRPr lang="en-US" dirty="0" smtClean="0"/>
          </a:p>
          <a:p>
            <a:pPr marL="342900" lvl="0" indent="-342900">
              <a:buFont typeface="Arial" panose="020B0604020202020204" pitchFamily="34" charset="0"/>
              <a:buChar char="•"/>
            </a:pPr>
            <a:r>
              <a:rPr lang="en-US" dirty="0" smtClean="0"/>
              <a:t>What </a:t>
            </a:r>
            <a:r>
              <a:rPr lang="en-US" dirty="0"/>
              <a:t>some issues or challenges for girls in your community </a:t>
            </a:r>
            <a:r>
              <a:rPr lang="en-US" dirty="0" smtClean="0"/>
              <a:t> when </a:t>
            </a:r>
            <a:r>
              <a:rPr lang="en-US" dirty="0"/>
              <a:t>they are menstruating</a:t>
            </a:r>
            <a:r>
              <a:rPr lang="en-US" dirty="0" smtClean="0"/>
              <a:t>?</a:t>
            </a:r>
          </a:p>
          <a:p>
            <a:endParaRPr lang="en-US" dirty="0"/>
          </a:p>
        </p:txBody>
      </p:sp>
    </p:spTree>
    <p:extLst>
      <p:ext uri="{BB962C8B-B14F-4D97-AF65-F5344CB8AC3E}">
        <p14:creationId xmlns:p14="http://schemas.microsoft.com/office/powerpoint/2010/main" val="888173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27259</TotalTime>
  <Words>2208</Words>
  <Application>Microsoft Office PowerPoint</Application>
  <PresentationFormat>On-screen Show (4:3)</PresentationFormat>
  <Paragraphs>364</Paragraphs>
  <Slides>37</Slides>
  <Notes>37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MS PGothic</vt:lpstr>
      <vt:lpstr>ヒラギノ角ゴ Pro W3</vt:lpstr>
      <vt:lpstr>Akzidenz Grotesk BE Super</vt:lpstr>
      <vt:lpstr>Arial</vt:lpstr>
      <vt:lpstr>Calibri</vt:lpstr>
      <vt:lpstr>Segoe UI</vt:lpstr>
      <vt:lpstr>Times</vt:lpstr>
      <vt:lpstr>IRC_PP_pages_white</vt:lpstr>
      <vt:lpstr>IRC_PP_cover_1</vt:lpstr>
      <vt:lpstr> Safe Healing and Learning Spaces Parenting Skills Facilitator Training   Day 5   </vt:lpstr>
      <vt:lpstr>PowerPoint Presentation</vt:lpstr>
      <vt:lpstr>PowerPoint Presentation</vt:lpstr>
      <vt:lpstr>Think and share: What is puberty? </vt:lpstr>
      <vt:lpstr>Video: Puberty</vt:lpstr>
      <vt:lpstr>Signs of puberty</vt:lpstr>
      <vt:lpstr>Why is it important to talk about puberty?</vt:lpstr>
      <vt:lpstr>What are hormones? </vt:lpstr>
      <vt:lpstr>Group work: Menstruation </vt:lpstr>
      <vt:lpstr>Ways to manage menstruation</vt:lpstr>
      <vt:lpstr>What boys and girls need to know </vt:lpstr>
      <vt:lpstr>Questions adolescents are likely to ask   </vt:lpstr>
      <vt:lpstr>The ABC method of protection </vt:lpstr>
      <vt:lpstr>Energizer: Coconut</vt:lpstr>
      <vt:lpstr>Early or forced marriage</vt:lpstr>
      <vt:lpstr>Early or forced marriage</vt:lpstr>
      <vt:lpstr>‘Child’ marriage </vt:lpstr>
      <vt:lpstr>Group discussion</vt:lpstr>
      <vt:lpstr>Safety in the family and in the home </vt:lpstr>
      <vt:lpstr>What are important aspects of a healthy, safe relationship between a male and female or husband a wife?  </vt:lpstr>
      <vt:lpstr>What are the risks children face in the community?</vt:lpstr>
      <vt:lpstr>Important safety rules for teens </vt:lpstr>
      <vt:lpstr>Strategies to reduce the risk of violence in the home</vt:lpstr>
      <vt:lpstr>Use the STEP problem-solving process  Scenario – Ahmed/Timothy knows that some other boys are harassing some younger children on the way to school. Ahmed/Timothy sometimes hangs around with these boys and lately they have been pressuring him to bully and harass these younger children too. Ahmed/ Timothy knows that he is not comfortable participating in the harassment, but he is not sure what to do.   </vt:lpstr>
      <vt:lpstr>Think – Pair – Share </vt:lpstr>
      <vt:lpstr>Key facilitation skills</vt:lpstr>
      <vt:lpstr>Creating a helping relationship</vt:lpstr>
      <vt:lpstr>Group work: Creating a helping relationship</vt:lpstr>
      <vt:lpstr>Listening actively and reflectively</vt:lpstr>
      <vt:lpstr>Skills for active and reflective listening </vt:lpstr>
      <vt:lpstr>Asking open-ended questions</vt:lpstr>
      <vt:lpstr>Affirming and validating</vt:lpstr>
      <vt:lpstr>Think – Pair – Share: Group management strategies</vt:lpstr>
      <vt:lpstr>Managing risk of harm</vt:lpstr>
      <vt:lpstr>Referring cases</vt:lpstr>
      <vt:lpstr>Fidelity monitoring </vt:lpstr>
      <vt:lpstr>End of training reflections</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Angela Marshall</cp:lastModifiedBy>
  <cp:revision>630</cp:revision>
  <cp:lastPrinted>2009-12-29T15:08:35Z</cp:lastPrinted>
  <dcterms:created xsi:type="dcterms:W3CDTF">2009-12-29T15:03:30Z</dcterms:created>
  <dcterms:modified xsi:type="dcterms:W3CDTF">2016-08-16T03:55:27Z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