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4"/>
    <p:sldMasterId id="2147483653" r:id="rId5"/>
  </p:sldMasterIdLst>
  <p:notesMasterIdLst>
    <p:notesMasterId r:id="rId27"/>
  </p:notesMasterIdLst>
  <p:sldIdLst>
    <p:sldId id="257" r:id="rId6"/>
    <p:sldId id="674" r:id="rId7"/>
    <p:sldId id="661" r:id="rId8"/>
    <p:sldId id="675" r:id="rId9"/>
    <p:sldId id="450" r:id="rId10"/>
    <p:sldId id="662" r:id="rId11"/>
    <p:sldId id="663" r:id="rId12"/>
    <p:sldId id="677" r:id="rId13"/>
    <p:sldId id="665" r:id="rId14"/>
    <p:sldId id="666" r:id="rId15"/>
    <p:sldId id="667" r:id="rId16"/>
    <p:sldId id="678" r:id="rId17"/>
    <p:sldId id="679" r:id="rId18"/>
    <p:sldId id="680" r:id="rId19"/>
    <p:sldId id="668" r:id="rId20"/>
    <p:sldId id="670" r:id="rId21"/>
    <p:sldId id="671" r:id="rId22"/>
    <p:sldId id="682" r:id="rId23"/>
    <p:sldId id="672" r:id="rId24"/>
    <p:sldId id="684" r:id="rId25"/>
    <p:sldId id="685" r:id="rId26"/>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th Keehn" initials="B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4"/>
    <p:restoredTop sz="87175" autoAdjust="0"/>
  </p:normalViewPr>
  <p:slideViewPr>
    <p:cSldViewPr>
      <p:cViewPr varScale="1">
        <p:scale>
          <a:sx n="72" d="100"/>
          <a:sy n="72" d="100"/>
        </p:scale>
        <p:origin x="288" y="72"/>
      </p:cViewPr>
      <p:guideLst>
        <p:guide orient="horz" pos="2160"/>
        <p:guide pos="2880"/>
      </p:guideLst>
    </p:cSldViewPr>
  </p:slideViewPr>
  <p:outlineViewPr>
    <p:cViewPr>
      <p:scale>
        <a:sx n="33" d="100"/>
        <a:sy n="33" d="100"/>
      </p:scale>
      <p:origin x="0" y="54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1"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512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Lst>
        </p:spPr>
      </p:sp>
      <p:sp>
        <p:nvSpPr>
          <p:cNvPr id="12293"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5"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4FC8E043-22A8-1E4D-AA76-7CFE5802A769}" type="slidenum">
              <a:rPr lang="en-US"/>
              <a:pPr>
                <a:defRPr/>
              </a:pPr>
              <a:t>‹#›</a:t>
            </a:fld>
            <a:endParaRPr lang="en-US"/>
          </a:p>
        </p:txBody>
      </p:sp>
    </p:spTree>
    <p:extLst>
      <p:ext uri="{BB962C8B-B14F-4D97-AF65-F5344CB8AC3E}">
        <p14:creationId xmlns:p14="http://schemas.microsoft.com/office/powerpoint/2010/main" val="907681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1pPr>
    <a:lvl2pPr marL="4572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2pPr>
    <a:lvl3pPr marL="9144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3pPr>
    <a:lvl4pPr marL="13716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4pPr>
    <a:lvl5pPr marL="18288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03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E3DC40F-7810-C149-A9B5-B07C8A70821E}" type="slidenum">
              <a:rPr lang="en-US" sz="1200"/>
              <a:pPr/>
              <a:t>1</a:t>
            </a:fld>
            <a:endParaRPr lang="en-US" sz="1200"/>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dirty="0">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1752646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10</a:t>
            </a:fld>
            <a:endParaRPr lang="en-US"/>
          </a:p>
        </p:txBody>
      </p:sp>
    </p:spTree>
    <p:extLst>
      <p:ext uri="{BB962C8B-B14F-4D97-AF65-F5344CB8AC3E}">
        <p14:creationId xmlns:p14="http://schemas.microsoft.com/office/powerpoint/2010/main" val="21086011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11</a:t>
            </a:fld>
            <a:endParaRPr lang="en-US"/>
          </a:p>
        </p:txBody>
      </p:sp>
    </p:spTree>
    <p:extLst>
      <p:ext uri="{BB962C8B-B14F-4D97-AF65-F5344CB8AC3E}">
        <p14:creationId xmlns:p14="http://schemas.microsoft.com/office/powerpoint/2010/main" val="37356162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Goes with section 3.2 </a:t>
            </a:r>
            <a:endParaRPr lang="en-US" dirty="0" smtClean="0"/>
          </a:p>
          <a:p>
            <a:endParaRPr lang="en-US" dirty="0" smtClean="0"/>
          </a:p>
          <a:p>
            <a:r>
              <a:rPr lang="en-US" dirty="0" smtClean="0"/>
              <a:t>Image from copyright</a:t>
            </a:r>
            <a:r>
              <a:rPr lang="en-US" baseline="0" dirty="0" smtClean="0"/>
              <a:t> free images: https://</a:t>
            </a:r>
            <a:r>
              <a:rPr lang="en-US" baseline="0" dirty="0" err="1" smtClean="0"/>
              <a:t>www.wpclipart.com</a:t>
            </a:r>
            <a:r>
              <a:rPr lang="en-US" baseline="0" dirty="0" smtClean="0"/>
              <a:t>/people/</a:t>
            </a:r>
            <a:r>
              <a:rPr lang="en-US" baseline="0" dirty="0" err="1" smtClean="0"/>
              <a:t>bodypart</a:t>
            </a:r>
            <a:r>
              <a:rPr lang="en-US" baseline="0" dirty="0" smtClean="0"/>
              <a:t>/</a:t>
            </a:r>
            <a:r>
              <a:rPr lang="en-US" baseline="0" dirty="0" err="1" smtClean="0"/>
              <a:t>ear.jpg</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12</a:t>
            </a:fld>
            <a:endParaRPr lang="en-US"/>
          </a:p>
        </p:txBody>
      </p:sp>
    </p:spTree>
    <p:extLst>
      <p:ext uri="{BB962C8B-B14F-4D97-AF65-F5344CB8AC3E}">
        <p14:creationId xmlns:p14="http://schemas.microsoft.com/office/powerpoint/2010/main" val="5865956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at the end of section 3.2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13</a:t>
            </a:fld>
            <a:endParaRPr lang="en-US"/>
          </a:p>
        </p:txBody>
      </p:sp>
    </p:spTree>
    <p:extLst>
      <p:ext uri="{BB962C8B-B14F-4D97-AF65-F5344CB8AC3E}">
        <p14:creationId xmlns:p14="http://schemas.microsoft.com/office/powerpoint/2010/main" val="38683936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3.3</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14</a:t>
            </a:fld>
            <a:endParaRPr lang="en-US"/>
          </a:p>
        </p:txBody>
      </p:sp>
    </p:spTree>
    <p:extLst>
      <p:ext uri="{BB962C8B-B14F-4D97-AF65-F5344CB8AC3E}">
        <p14:creationId xmlns:p14="http://schemas.microsoft.com/office/powerpoint/2010/main" val="37589804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3.3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15</a:t>
            </a:fld>
            <a:endParaRPr lang="en-US"/>
          </a:p>
        </p:txBody>
      </p:sp>
    </p:spTree>
    <p:extLst>
      <p:ext uri="{BB962C8B-B14F-4D97-AF65-F5344CB8AC3E}">
        <p14:creationId xmlns:p14="http://schemas.microsoft.com/office/powerpoint/2010/main" val="2959503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3.3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16</a:t>
            </a:fld>
            <a:endParaRPr lang="en-US"/>
          </a:p>
        </p:txBody>
      </p:sp>
    </p:spTree>
    <p:extLst>
      <p:ext uri="{BB962C8B-B14F-4D97-AF65-F5344CB8AC3E}">
        <p14:creationId xmlns:p14="http://schemas.microsoft.com/office/powerpoint/2010/main" val="21337304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17</a:t>
            </a:fld>
            <a:endParaRPr lang="en-US"/>
          </a:p>
        </p:txBody>
      </p:sp>
    </p:spTree>
    <p:extLst>
      <p:ext uri="{BB962C8B-B14F-4D97-AF65-F5344CB8AC3E}">
        <p14:creationId xmlns:p14="http://schemas.microsoft.com/office/powerpoint/2010/main" val="20458862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3.3, follow along in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18</a:t>
            </a:fld>
            <a:endParaRPr lang="en-US"/>
          </a:p>
        </p:txBody>
      </p:sp>
    </p:spTree>
    <p:extLst>
      <p:ext uri="{BB962C8B-B14F-4D97-AF65-F5344CB8AC3E}">
        <p14:creationId xmlns:p14="http://schemas.microsoft.com/office/powerpoint/2010/main" val="29702215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19</a:t>
            </a:fld>
            <a:endParaRPr lang="en-US"/>
          </a:p>
        </p:txBody>
      </p:sp>
    </p:spTree>
    <p:extLst>
      <p:ext uri="{BB962C8B-B14F-4D97-AF65-F5344CB8AC3E}">
        <p14:creationId xmlns:p14="http://schemas.microsoft.com/office/powerpoint/2010/main" val="37597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3.1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a:t>
            </a:fld>
            <a:endParaRPr lang="en-US"/>
          </a:p>
        </p:txBody>
      </p:sp>
    </p:spTree>
    <p:extLst>
      <p:ext uri="{BB962C8B-B14F-4D97-AF65-F5344CB8AC3E}">
        <p14:creationId xmlns:p14="http://schemas.microsoft.com/office/powerpoint/2010/main" val="1722010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a:t>
            </a:r>
            <a:r>
              <a:rPr lang="en-US" baseline="0" dirty="0" smtClean="0"/>
              <a:t> 1.7</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20</a:t>
            </a:fld>
            <a:endParaRPr lang="en-US"/>
          </a:p>
        </p:txBody>
      </p:sp>
    </p:spTree>
    <p:extLst>
      <p:ext uri="{BB962C8B-B14F-4D97-AF65-F5344CB8AC3E}">
        <p14:creationId xmlns:p14="http://schemas.microsoft.com/office/powerpoint/2010/main" val="39786161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21</a:t>
            </a:fld>
            <a:endParaRPr lang="en-US"/>
          </a:p>
        </p:txBody>
      </p:sp>
    </p:spTree>
    <p:extLst>
      <p:ext uri="{BB962C8B-B14F-4D97-AF65-F5344CB8AC3E}">
        <p14:creationId xmlns:p14="http://schemas.microsoft.com/office/powerpoint/2010/main" val="36359458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p:cNvSpPr>
          <p:nvPr>
            <p:ph type="sldImg"/>
          </p:nvPr>
        </p:nvSpPr>
        <p:spPr>
          <a:ln/>
        </p:spPr>
      </p:sp>
      <p:sp>
        <p:nvSpPr>
          <p:cNvPr id="11266"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Goes with section 3.1</a:t>
            </a:r>
            <a:r>
              <a:rPr lang="en-US" baseline="0" dirty="0" smtClean="0">
                <a:latin typeface="Arial" charset="0"/>
                <a:ea typeface="ヒラギノ角ゴ Pro W3" charset="0"/>
                <a:cs typeface="ヒラギノ角ゴ Pro W3" charset="0"/>
              </a:rPr>
              <a:t> </a:t>
            </a:r>
            <a:endParaRPr lang="en-US" dirty="0">
              <a:latin typeface="Arial" charset="0"/>
              <a:ea typeface="ヒラギノ角ゴ Pro W3" charset="0"/>
              <a:cs typeface="ヒラギノ角ゴ Pro W3" charset="0"/>
            </a:endParaRPr>
          </a:p>
        </p:txBody>
      </p:sp>
      <p:sp>
        <p:nvSpPr>
          <p:cNvPr id="11267"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C5F7C36-BC95-6042-A710-29D98B9E7888}" type="slidenum">
              <a:rPr lang="en-US" sz="1200"/>
              <a:pPr/>
              <a:t>3</a:t>
            </a:fld>
            <a:endParaRPr lang="en-US" sz="1200"/>
          </a:p>
        </p:txBody>
      </p:sp>
    </p:spTree>
    <p:extLst>
      <p:ext uri="{BB962C8B-B14F-4D97-AF65-F5344CB8AC3E}">
        <p14:creationId xmlns:p14="http://schemas.microsoft.com/office/powerpoint/2010/main" val="11146876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3.1 </a:t>
            </a:r>
          </a:p>
          <a:p>
            <a:endParaRPr lang="en-US" dirty="0" smtClean="0"/>
          </a:p>
          <a:p>
            <a:r>
              <a:rPr lang="en-US" dirty="0" smtClean="0"/>
              <a:t>Pictures</a:t>
            </a:r>
            <a:r>
              <a:rPr lang="en-US" baseline="0" dirty="0" smtClean="0"/>
              <a:t> from Microsoft clipart.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4</a:t>
            </a:fld>
            <a:endParaRPr lang="en-US"/>
          </a:p>
        </p:txBody>
      </p:sp>
    </p:spTree>
    <p:extLst>
      <p:ext uri="{BB962C8B-B14F-4D97-AF65-F5344CB8AC3E}">
        <p14:creationId xmlns:p14="http://schemas.microsoft.com/office/powerpoint/2010/main" val="2698216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defTabSz="457200" eaLnBrk="1" fontAlgn="auto" hangingPunct="1">
              <a:spcBef>
                <a:spcPts val="0"/>
              </a:spcBef>
              <a:spcAft>
                <a:spcPts val="0"/>
              </a:spcAft>
              <a:defRPr/>
            </a:pPr>
            <a:r>
              <a:rPr lang="en-US" u="sng" dirty="0" smtClean="0">
                <a:latin typeface="+mn-lt"/>
                <a:ea typeface="+mn-ea"/>
                <a:cs typeface="+mn-cs"/>
              </a:rPr>
              <a:t>This goes with section 3.2 </a:t>
            </a:r>
          </a:p>
          <a:p>
            <a:pPr defTabSz="457200" eaLnBrk="1" fontAlgn="auto" hangingPunct="1">
              <a:spcBef>
                <a:spcPts val="0"/>
              </a:spcBef>
              <a:spcAft>
                <a:spcPts val="0"/>
              </a:spcAft>
              <a:defRPr/>
            </a:pPr>
            <a:endParaRPr lang="en-US" u="sng" dirty="0" smtClean="0">
              <a:latin typeface="+mn-lt"/>
              <a:ea typeface="+mn-ea"/>
              <a:cs typeface="+mn-cs"/>
            </a:endParaRPr>
          </a:p>
          <a:p>
            <a:pPr defTabSz="457200" eaLnBrk="1" fontAlgn="auto" hangingPunct="1">
              <a:spcBef>
                <a:spcPts val="0"/>
              </a:spcBef>
              <a:spcAft>
                <a:spcPts val="0"/>
              </a:spcAft>
              <a:defRPr/>
            </a:pPr>
            <a:r>
              <a:rPr lang="en-US" u="sng" dirty="0" smtClean="0">
                <a:latin typeface="+mn-lt"/>
                <a:ea typeface="+mn-ea"/>
                <a:cs typeface="+mn-cs"/>
              </a:rPr>
              <a:t>Analyze the activity</a:t>
            </a:r>
            <a:r>
              <a:rPr lang="en-US" dirty="0" smtClean="0">
                <a:latin typeface="+mn-lt"/>
                <a:ea typeface="+mn-ea"/>
                <a:cs typeface="+mn-cs"/>
              </a:rPr>
              <a:t> through dialogue and participation with parents. Children have strong feelings that will mark the rest of their lives. As children we build memories through experiences and feelings that, many times, adults do not realize because they are not empathetic. We wanted our parents to understand our feelings when we were children. Our children are in the same situation that we lived many years ago. Our children need us to be empathetic, to understand and feel their feelings, so we, as parents, can respond to those feelings and needs as human beings, growing, discovering, feeling sadness and happiness, pain and pleasure, hunger and tiredness, need of friendship, love, attention and nurturing, peace and joy.</a:t>
            </a:r>
          </a:p>
          <a:p>
            <a:pPr>
              <a:defRPr/>
            </a:pPr>
            <a:endParaRPr lang="en-US" dirty="0"/>
          </a:p>
        </p:txBody>
      </p:sp>
      <p:sp>
        <p:nvSpPr>
          <p:cNvPr id="110595"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5F7D9974-7988-F947-8C90-8E9864263D14}" type="slidenum">
              <a:rPr lang="en-US" sz="1200"/>
              <a:pPr/>
              <a:t>5</a:t>
            </a:fld>
            <a:endParaRPr lang="en-US" sz="1200"/>
          </a:p>
        </p:txBody>
      </p:sp>
    </p:spTree>
    <p:extLst>
      <p:ext uri="{BB962C8B-B14F-4D97-AF65-F5344CB8AC3E}">
        <p14:creationId xmlns:p14="http://schemas.microsoft.com/office/powerpoint/2010/main" val="20558001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a:ln/>
        </p:spPr>
      </p:sp>
      <p:sp>
        <p:nvSpPr>
          <p:cNvPr id="112642"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112643"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744FF6E6-C2CE-564C-905D-DDDF13BA5E40}" type="slidenum">
              <a:rPr lang="en-US" sz="1200"/>
              <a:pPr/>
              <a:t>6</a:t>
            </a:fld>
            <a:endParaRPr lang="en-US" sz="1200"/>
          </a:p>
        </p:txBody>
      </p:sp>
    </p:spTree>
    <p:extLst>
      <p:ext uri="{BB962C8B-B14F-4D97-AF65-F5344CB8AC3E}">
        <p14:creationId xmlns:p14="http://schemas.microsoft.com/office/powerpoint/2010/main" val="6046788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defRPr/>
            </a:pPr>
            <a:r>
              <a:rPr lang="en-US" dirty="0" smtClean="0">
                <a:latin typeface="Arial" charset="0"/>
                <a:ea typeface="MS PGothic" charset="0"/>
              </a:rPr>
              <a:t>Goes with section 3.2</a:t>
            </a:r>
            <a:r>
              <a:rPr lang="en-US" baseline="0" dirty="0" smtClean="0">
                <a:latin typeface="Arial" charset="0"/>
                <a:ea typeface="MS PGothic" charset="0"/>
              </a:rPr>
              <a:t> </a:t>
            </a:r>
          </a:p>
          <a:p>
            <a:pPr>
              <a:defRPr/>
            </a:pPr>
            <a:endParaRPr lang="en-US" baseline="0" dirty="0" smtClean="0">
              <a:latin typeface="Arial" charset="0"/>
              <a:ea typeface="MS PGothic" charset="0"/>
            </a:endParaRPr>
          </a:p>
          <a:p>
            <a:pPr>
              <a:defRPr/>
            </a:pPr>
            <a:endParaRPr lang="en-US" dirty="0"/>
          </a:p>
        </p:txBody>
      </p:sp>
      <p:sp>
        <p:nvSpPr>
          <p:cNvPr id="114691"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F110402-E28A-A74B-B9DF-EF4B3D8311A7}" type="slidenum">
              <a:rPr lang="en-US" sz="1200"/>
              <a:pPr/>
              <a:t>7</a:t>
            </a:fld>
            <a:endParaRPr lang="en-US" sz="1200"/>
          </a:p>
        </p:txBody>
      </p:sp>
    </p:spTree>
    <p:extLst>
      <p:ext uri="{BB962C8B-B14F-4D97-AF65-F5344CB8AC3E}">
        <p14:creationId xmlns:p14="http://schemas.microsoft.com/office/powerpoint/2010/main" val="9455202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latin typeface="Arial" charset="0"/>
                <a:ea typeface="MS PGothic" charset="0"/>
              </a:rPr>
              <a:t>Goes with section 3.2</a:t>
            </a:r>
            <a:r>
              <a:rPr lang="en-US" baseline="0" dirty="0" smtClean="0">
                <a:latin typeface="Arial" charset="0"/>
                <a:ea typeface="MS PGothic" charset="0"/>
              </a:rPr>
              <a:t> </a:t>
            </a:r>
          </a:p>
          <a:p>
            <a:pPr>
              <a:defRPr/>
            </a:pPr>
            <a:endParaRPr lang="en-US" baseline="0" dirty="0" smtClean="0">
              <a:latin typeface="Arial" charset="0"/>
              <a:ea typeface="MS PGothic" charset="0"/>
            </a:endParaRPr>
          </a:p>
          <a:p>
            <a:pPr>
              <a:defRPr/>
            </a:pPr>
            <a:r>
              <a:rPr lang="en-US" dirty="0" smtClean="0">
                <a:latin typeface="Arial" charset="0"/>
                <a:ea typeface="MS PGothic" charset="0"/>
              </a:rPr>
              <a:t>Stages of Empathy Development:</a:t>
            </a:r>
          </a:p>
          <a:p>
            <a:pPr>
              <a:defRPr/>
            </a:pPr>
            <a:endParaRPr lang="en-US" dirty="0" smtClean="0">
              <a:latin typeface="Arial" charset="0"/>
              <a:ea typeface="MS PGothic" charset="0"/>
            </a:endParaRPr>
          </a:p>
          <a:p>
            <a:pPr marL="112713" indent="-3175">
              <a:defRPr/>
            </a:pPr>
            <a:r>
              <a:rPr lang="en-US" b="1" dirty="0" smtClean="0">
                <a:solidFill>
                  <a:schemeClr val="accent1">
                    <a:lumMod val="75000"/>
                  </a:schemeClr>
                </a:solidFill>
              </a:rPr>
              <a:t>A</a:t>
            </a:r>
            <a:r>
              <a:rPr lang="en-US" b="1" baseline="0" dirty="0" smtClean="0">
                <a:solidFill>
                  <a:schemeClr val="accent1">
                    <a:lumMod val="75000"/>
                  </a:schemeClr>
                </a:solidFill>
              </a:rPr>
              <a:t> </a:t>
            </a:r>
            <a:r>
              <a:rPr lang="en-US" b="1" dirty="0" smtClean="0">
                <a:solidFill>
                  <a:schemeClr val="accent1">
                    <a:lumMod val="75000"/>
                  </a:schemeClr>
                </a:solidFill>
              </a:rPr>
              <a:t>1-year-old child feels distress when another child falls or cries.</a:t>
            </a:r>
          </a:p>
          <a:p>
            <a:pPr marL="112713" indent="-3175">
              <a:defRPr/>
            </a:pPr>
            <a:endParaRPr lang="en-US" b="1" dirty="0" smtClean="0">
              <a:solidFill>
                <a:schemeClr val="accent1">
                  <a:lumMod val="75000"/>
                </a:schemeClr>
              </a:solidFill>
            </a:endParaRPr>
          </a:p>
          <a:p>
            <a:pPr marL="112713" indent="-3175">
              <a:defRPr/>
            </a:pPr>
            <a:r>
              <a:rPr lang="en-US" b="1" dirty="0" smtClean="0">
                <a:solidFill>
                  <a:schemeClr val="accent1">
                    <a:lumMod val="75000"/>
                  </a:schemeClr>
                </a:solidFill>
              </a:rPr>
              <a:t>A 2-year-old</a:t>
            </a:r>
            <a:r>
              <a:rPr lang="en-US" b="1" baseline="0" dirty="0" smtClean="0">
                <a:solidFill>
                  <a:schemeClr val="accent1">
                    <a:lumMod val="75000"/>
                  </a:schemeClr>
                </a:solidFill>
              </a:rPr>
              <a:t> child </a:t>
            </a:r>
            <a:r>
              <a:rPr lang="en-US" b="1" dirty="0" smtClean="0">
                <a:solidFill>
                  <a:schemeClr val="accent1">
                    <a:lumMod val="75000"/>
                  </a:schemeClr>
                </a:solidFill>
              </a:rPr>
              <a:t>becomes more aware that they are distinct from others and may even try to soothe another child in distress.</a:t>
            </a:r>
          </a:p>
          <a:p>
            <a:pPr marL="112713" indent="-3175">
              <a:defRPr/>
            </a:pPr>
            <a:endParaRPr lang="en-US" b="1" dirty="0" smtClean="0">
              <a:solidFill>
                <a:schemeClr val="accent1">
                  <a:lumMod val="75000"/>
                </a:schemeClr>
              </a:solidFill>
            </a:endParaRPr>
          </a:p>
          <a:p>
            <a:pPr marL="112713" indent="-3175">
              <a:defRPr/>
            </a:pPr>
            <a:r>
              <a:rPr lang="en-US" b="1" dirty="0" smtClean="0">
                <a:solidFill>
                  <a:schemeClr val="accent1">
                    <a:lumMod val="75000"/>
                  </a:schemeClr>
                </a:solidFill>
              </a:rPr>
              <a:t>In</a:t>
            </a:r>
            <a:r>
              <a:rPr lang="en-US" b="1" baseline="0" dirty="0" smtClean="0">
                <a:solidFill>
                  <a:schemeClr val="accent1">
                    <a:lumMod val="75000"/>
                  </a:schemeClr>
                </a:solidFill>
              </a:rPr>
              <a:t> l</a:t>
            </a:r>
            <a:r>
              <a:rPr lang="en-US" b="1" dirty="0" smtClean="0">
                <a:solidFill>
                  <a:schemeClr val="accent1">
                    <a:lumMod val="75000"/>
                  </a:schemeClr>
                </a:solidFill>
              </a:rPr>
              <a:t>ate childhood, children can understand the feelings</a:t>
            </a:r>
            <a:r>
              <a:rPr lang="en-US" b="1" baseline="0" dirty="0" smtClean="0">
                <a:solidFill>
                  <a:schemeClr val="accent1">
                    <a:lumMod val="75000"/>
                  </a:schemeClr>
                </a:solidFill>
              </a:rPr>
              <a:t> of another person when he or she tells a story about a prior experience.</a:t>
            </a:r>
            <a:endParaRPr lang="en-US" b="1" dirty="0" smtClean="0">
              <a:solidFill>
                <a:schemeClr val="accent1">
                  <a:lumMod val="75000"/>
                </a:schemeClr>
              </a:solidFill>
            </a:endParaRPr>
          </a:p>
          <a:p>
            <a:pPr>
              <a:defRPr/>
            </a:pPr>
            <a:endParaRPr lang="en-US" baseline="0" dirty="0" smtClean="0">
              <a:latin typeface="Arial" charset="0"/>
              <a:ea typeface="MS PGothic" charset="0"/>
            </a:endParaRP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8</a:t>
            </a:fld>
            <a:endParaRPr lang="en-US"/>
          </a:p>
        </p:txBody>
      </p:sp>
    </p:spTree>
    <p:extLst>
      <p:ext uri="{BB962C8B-B14F-4D97-AF65-F5344CB8AC3E}">
        <p14:creationId xmlns:p14="http://schemas.microsoft.com/office/powerpoint/2010/main" val="15798604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p:cNvSpPr>
          <p:nvPr>
            <p:ph type="sldImg"/>
          </p:nvPr>
        </p:nvSpPr>
        <p:spPr>
          <a:ln/>
        </p:spPr>
      </p:sp>
      <p:sp>
        <p:nvSpPr>
          <p:cNvPr id="117762"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Goes with section 3.2 </a:t>
            </a:r>
            <a:endParaRPr lang="en-US" dirty="0">
              <a:latin typeface="Arial" charset="0"/>
              <a:ea typeface="ヒラギノ角ゴ Pro W3" charset="0"/>
              <a:cs typeface="ヒラギノ角ゴ Pro W3" charset="0"/>
            </a:endParaRPr>
          </a:p>
        </p:txBody>
      </p:sp>
      <p:sp>
        <p:nvSpPr>
          <p:cNvPr id="117763"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132C6E0-4F77-9F4D-8AFC-0EDEF207A3E2}" type="slidenum">
              <a:rPr lang="en-US" sz="1200"/>
              <a:pPr/>
              <a:t>9</a:t>
            </a:fld>
            <a:endParaRPr lang="en-US" sz="1200"/>
          </a:p>
        </p:txBody>
      </p:sp>
    </p:spTree>
    <p:extLst>
      <p:ext uri="{BB962C8B-B14F-4D97-AF65-F5344CB8AC3E}">
        <p14:creationId xmlns:p14="http://schemas.microsoft.com/office/powerpoint/2010/main" val="30485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13451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en-US" dirty="0" smtClean="0"/>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768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0517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914400"/>
            <a:ext cx="3008313" cy="1162050"/>
          </a:xfrm>
        </p:spPr>
        <p:txBody>
          <a:bodyPr/>
          <a:lstStyle>
            <a:lvl1pPr algn="l">
              <a:defRPr sz="2800" b="1"/>
            </a:lvl1pPr>
          </a:lstStyle>
          <a:p>
            <a:r>
              <a:rPr lang="en-US" dirty="0" smtClean="0"/>
              <a:t>Click to edit Master title style</a:t>
            </a:r>
            <a:endParaRPr lang="en-US" dirty="0"/>
          </a:p>
        </p:txBody>
      </p:sp>
      <p:sp>
        <p:nvSpPr>
          <p:cNvPr id="9" name="Content Placeholder 2"/>
          <p:cNvSpPr>
            <a:spLocks noGrp="1"/>
          </p:cNvSpPr>
          <p:nvPr>
            <p:ph idx="1"/>
          </p:nvPr>
        </p:nvSpPr>
        <p:spPr>
          <a:xfrm>
            <a:off x="3575050" y="914400"/>
            <a:ext cx="5111750" cy="5211763"/>
          </a:xfrm>
        </p:spPr>
        <p:txBody>
          <a:bodyPr/>
          <a:lstStyle>
            <a:lvl1pPr>
              <a:defRPr sz="2800"/>
            </a:lvl1pPr>
            <a:lvl2pPr>
              <a:defRPr sz="2800"/>
            </a:lvl2pPr>
            <a:lvl3pPr>
              <a:defRPr sz="2400"/>
            </a:lvl3pPr>
            <a:lvl4pPr>
              <a:defRPr sz="2000"/>
            </a:lvl4pPr>
            <a:lvl5pPr>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3"/>
          <p:cNvSpPr>
            <a:spLocks noGrp="1"/>
          </p:cNvSpPr>
          <p:nvPr>
            <p:ph type="body" sz="half" idx="2"/>
          </p:nvPr>
        </p:nvSpPr>
        <p:spPr>
          <a:xfrm>
            <a:off x="457200" y="2057400"/>
            <a:ext cx="3008313" cy="40687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02717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914400"/>
            <a:ext cx="5486400" cy="4114800"/>
          </a:xfr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019800" y="914400"/>
            <a:ext cx="2667000" cy="411480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406361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1561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914400"/>
            <a:ext cx="8305800" cy="12192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4"/>
          <p:cNvSpPr>
            <a:spLocks noGrp="1" noChangeArrowheads="1"/>
          </p:cNvSpPr>
          <p:nvPr>
            <p:ph type="body" idx="1"/>
          </p:nvPr>
        </p:nvSpPr>
        <p:spPr bwMode="auto">
          <a:xfrm>
            <a:off x="457200" y="2133600"/>
            <a:ext cx="8305800" cy="34290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p:cNvSpPr>
            <a:spLocks noChangeArrowheads="1"/>
          </p:cNvSpPr>
          <p:nvPr userDrawn="1"/>
        </p:nvSpPr>
        <p:spPr bwMode="auto">
          <a:xfrm>
            <a:off x="228600" y="5715000"/>
            <a:ext cx="8686800" cy="914400"/>
          </a:xfrm>
          <a:prstGeom prst="rect">
            <a:avLst/>
          </a:prstGeom>
          <a:solidFill>
            <a:srgbClr val="FDC82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1029" name="Picture 6" descr="irc_logo_rgb"/>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8229600" y="5715000"/>
            <a:ext cx="6858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8"/>
          <p:cNvSpPr txBox="1">
            <a:spLocks noChangeArrowheads="1"/>
          </p:cNvSpPr>
          <p:nvPr userDrawn="1"/>
        </p:nvSpPr>
        <p:spPr bwMode="auto">
          <a:xfrm>
            <a:off x="457200" y="5867400"/>
            <a:ext cx="762000" cy="153988"/>
          </a:xfrm>
          <a:prstGeom prst="rect">
            <a:avLst/>
          </a:prstGeom>
          <a:noFill/>
          <a:ln w="9525">
            <a:noFill/>
            <a:miter lim="800000"/>
            <a:headEnd/>
            <a:tailEnd/>
          </a:ln>
        </p:spPr>
        <p:txBody>
          <a:bodyPr lIns="0" tIns="0" rIns="0" bIns="0">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spcBef>
                <a:spcPct val="50000"/>
              </a:spcBef>
              <a:defRPr/>
            </a:pPr>
            <a:fld id="{23FF8BAC-B84C-AC4B-B741-0B05BE7C6F50}" type="slidenum">
              <a:rPr lang="en-US" sz="1000" b="1" smtClean="0">
                <a:cs typeface="Arial" charset="0"/>
              </a:rPr>
              <a:pPr>
                <a:spcBef>
                  <a:spcPct val="50000"/>
                </a:spcBef>
                <a:defRPr/>
              </a:pPr>
              <a:t>‹#›</a:t>
            </a:fld>
            <a:endParaRPr lang="en-US" sz="1000" b="1" smtClean="0">
              <a:cs typeface="Arial" charset="0"/>
            </a:endParaRPr>
          </a:p>
        </p:txBody>
      </p:sp>
      <p:sp>
        <p:nvSpPr>
          <p:cNvPr id="2055"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Lst>
  <p:txStyles>
    <p:title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4098" name="Rectangle 3"/>
          <p:cNvSpPr>
            <a:spLocks noChangeArrowheads="1"/>
          </p:cNvSpPr>
          <p:nvPr userDrawn="1"/>
        </p:nvSpPr>
        <p:spPr bwMode="auto">
          <a:xfrm>
            <a:off x="228600" y="228600"/>
            <a:ext cx="8686800" cy="6400800"/>
          </a:xfrm>
          <a:prstGeom prst="rect">
            <a:avLst/>
          </a:prstGeom>
          <a:solidFill>
            <a:srgbClr val="FDC82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4099" name="Picture 4" descr="irc_logo_rgb"/>
          <p:cNvPicPr>
            <a:picLocks noChangeAspect="1" noChangeArrowheads="1"/>
          </p:cNvPicPr>
          <p:nvPr userDrawn="1"/>
        </p:nvPicPr>
        <p:blipFill>
          <a:blip r:embed="rId3">
            <a:extLst>
              <a:ext uri="{28A0092B-C50C-407E-A947-70E740481C1C}">
                <a14:useLocalDpi xmlns:a14="http://schemas.microsoft.com/office/drawing/2010/main" val="0"/>
              </a:ext>
            </a:extLst>
          </a:blip>
          <a:srcRect l="331" t="249" r="331" b="249"/>
          <a:stretch>
            <a:fillRect/>
          </a:stretch>
        </p:blipFill>
        <p:spPr bwMode="auto">
          <a:xfrm>
            <a:off x="228600" y="228600"/>
            <a:ext cx="1944688" cy="2590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3"/>
          <p:cNvSpPr>
            <a:spLocks noGrp="1" noChangeArrowheads="1"/>
          </p:cNvSpPr>
          <p:nvPr>
            <p:ph type="title"/>
          </p:nvPr>
        </p:nvSpPr>
        <p:spPr bwMode="auto">
          <a:xfrm>
            <a:off x="457200" y="4114800"/>
            <a:ext cx="8305800" cy="1524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3077"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90" r:id="rId1"/>
  </p:sldLayoutIdLst>
  <p:txStyles>
    <p:titleStyle>
      <a:lvl1pPr algn="l" rtl="0" eaLnBrk="0" fontAlgn="base" hangingPunct="0">
        <a:spcBef>
          <a:spcPct val="0"/>
        </a:spcBef>
        <a:spcAft>
          <a:spcPct val="0"/>
        </a:spcAft>
        <a:defRPr sz="3600" b="1" spc="-100">
          <a:solidFill>
            <a:schemeClr val="tx1"/>
          </a:solidFill>
          <a:latin typeface="+mj-lt"/>
          <a:ea typeface="MS PGothic" pitchFamily="34" charset="-128"/>
          <a:cs typeface="MS PGothic" charset="0"/>
        </a:defRPr>
      </a:lvl1pPr>
      <a:lvl2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2pPr>
      <a:lvl3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3pPr>
      <a:lvl4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4pPr>
      <a:lvl5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5pPr>
      <a:lvl6pPr marL="4572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3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27285" y="1752600"/>
            <a:ext cx="8305800" cy="1524000"/>
          </a:xfrm>
        </p:spPr>
        <p:txBody>
          <a:bodyPr/>
          <a:lstStyle/>
          <a:p>
            <a:pPr>
              <a:defRPr/>
            </a:pPr>
            <a:r>
              <a:rPr lang="en-US" sz="3200" dirty="0">
                <a:latin typeface="Arial" charset="0"/>
                <a:ea typeface="MS PGothic" charset="0"/>
              </a:rPr>
              <a:t/>
            </a:r>
            <a:br>
              <a:rPr lang="en-US" sz="3200" dirty="0">
                <a:latin typeface="Arial" charset="0"/>
                <a:ea typeface="MS PGothic" charset="0"/>
              </a:rPr>
            </a:br>
            <a:r>
              <a:rPr lang="en-US" sz="4000" dirty="0" smtClean="0">
                <a:latin typeface="Arial" charset="0"/>
                <a:ea typeface="MS PGothic" charset="0"/>
              </a:rPr>
              <a:t>Safe Healing and Learning Spaces</a:t>
            </a:r>
            <a:r>
              <a:rPr lang="en-US" sz="3200" dirty="0" smtClean="0">
                <a:latin typeface="Arial" charset="0"/>
                <a:ea typeface="MS PGothic" charset="0"/>
              </a:rPr>
              <a:t/>
            </a:r>
            <a:br>
              <a:rPr lang="en-US" sz="3200" dirty="0" smtClean="0">
                <a:latin typeface="Arial" charset="0"/>
                <a:ea typeface="MS PGothic" charset="0"/>
              </a:rPr>
            </a:br>
            <a:r>
              <a:rPr lang="en-US" dirty="0" smtClean="0">
                <a:latin typeface="Arial" charset="0"/>
                <a:ea typeface="MS PGothic" charset="0"/>
              </a:rPr>
              <a:t>Parenting Skills Facilitator Training </a:t>
            </a:r>
            <a:br>
              <a:rPr lang="en-US" dirty="0" smtClean="0">
                <a:latin typeface="Arial" charset="0"/>
                <a:ea typeface="MS PGothic" charset="0"/>
              </a:rPr>
            </a:br>
            <a:r>
              <a:rPr lang="en-US" sz="2800" dirty="0" smtClean="0">
                <a:latin typeface="Arial" charset="0"/>
                <a:ea typeface="MS PGothic" charset="0"/>
              </a:rPr>
              <a:t/>
            </a:r>
            <a:br>
              <a:rPr lang="en-US" sz="2800" dirty="0" smtClean="0">
                <a:latin typeface="Arial" charset="0"/>
                <a:ea typeface="MS PGothic" charset="0"/>
              </a:rPr>
            </a:br>
            <a:r>
              <a:rPr lang="en-US" sz="2800" dirty="0" smtClean="0">
                <a:latin typeface="Arial" charset="0"/>
                <a:ea typeface="MS PGothic" charset="0"/>
              </a:rPr>
              <a:t>Day 3  </a:t>
            </a:r>
            <a:r>
              <a:rPr lang="en-US" sz="3200" dirty="0" smtClean="0">
                <a:latin typeface="Arial" charset="0"/>
                <a:ea typeface="MS PGothic" charset="0"/>
              </a:rPr>
              <a:t/>
            </a:r>
            <a:br>
              <a:rPr lang="en-US" sz="3200" dirty="0" smtClean="0">
                <a:latin typeface="Arial" charset="0"/>
                <a:ea typeface="MS PGothic" charset="0"/>
              </a:rPr>
            </a:br>
            <a:r>
              <a:rPr lang="en-US" sz="3200" dirty="0">
                <a:latin typeface="Arial" charset="0"/>
                <a:ea typeface="MS PGothic" charset="0"/>
              </a:rPr>
              <a:t/>
            </a:r>
            <a:br>
              <a:rPr lang="en-US" sz="3200" dirty="0">
                <a:latin typeface="Arial" charset="0"/>
                <a:ea typeface="MS PGothic" charset="0"/>
              </a:rPr>
            </a:br>
            <a:endParaRPr lang="en-US" sz="3400" dirty="0">
              <a:latin typeface="Arial" charset="0"/>
              <a:ea typeface="MS PGothic" charset="0"/>
            </a:endParaRPr>
          </a:p>
        </p:txBody>
      </p:sp>
      <p:pic>
        <p:nvPicPr>
          <p:cNvPr id="3" name="Picture 2" descr="Sha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285" y="5410200"/>
            <a:ext cx="2282639" cy="116955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819400" y="5410199"/>
            <a:ext cx="5991225" cy="1169551"/>
          </a:xfrm>
          <a:prstGeom prst="rect">
            <a:avLst/>
          </a:prstGeom>
        </p:spPr>
        <p:txBody>
          <a:bodyPr wrap="square">
            <a:spAutoFit/>
          </a:bodyPr>
          <a:lstStyle/>
          <a:p>
            <a:r>
              <a:rPr lang="en-US" sz="1400" b="1" dirty="0">
                <a:solidFill>
                  <a:srgbClr val="000000"/>
                </a:solidFill>
                <a:latin typeface="Arial" panose="020B0604020202020204" pitchFamily="34" charset="0"/>
              </a:rPr>
              <a:t>Disclaimer</a:t>
            </a:r>
            <a:r>
              <a:rPr lang="en-US" sz="1400" dirty="0">
                <a:solidFill>
                  <a:srgbClr val="000000"/>
                </a:solidFill>
                <a:latin typeface="Arial" panose="020B0604020202020204" pitchFamily="34" charset="0"/>
              </a:rPr>
              <a:t>  </a:t>
            </a:r>
            <a:endParaRPr lang="en-US" sz="1400" dirty="0">
              <a:solidFill>
                <a:srgbClr val="000000"/>
              </a:solidFill>
              <a:latin typeface="Segoe UI" panose="020B0502040204020203" pitchFamily="34" charset="0"/>
            </a:endParaRPr>
          </a:p>
          <a:p>
            <a:r>
              <a:rPr lang="en-US" sz="1400" i="1" dirty="0">
                <a:solidFill>
                  <a:srgbClr val="000000"/>
                </a:solidFill>
                <a:latin typeface="Arial" panose="020B0604020202020204" pitchFamily="34" charset="0"/>
              </a:rPr>
              <a:t>The content and conclusions in the Safe Healing and Learning Spaces Toolkit are those of the authors and do not necessarily reflect the views of United States Agency for International Development or the United States Government.</a:t>
            </a:r>
            <a:endParaRPr lang="en-US" sz="1400" dirty="0">
              <a:solidFill>
                <a:srgbClr val="000000"/>
              </a:solidFill>
              <a:latin typeface="Segoe UI" panose="020B0502040204020203"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Role play for skills practice</a:t>
            </a:r>
            <a:endParaRPr lang="en-US" b="1" u="sng" dirty="0"/>
          </a:p>
        </p:txBody>
      </p:sp>
      <p:sp>
        <p:nvSpPr>
          <p:cNvPr id="3" name="TextBox 2"/>
          <p:cNvSpPr txBox="1"/>
          <p:nvPr/>
        </p:nvSpPr>
        <p:spPr>
          <a:xfrm>
            <a:off x="762000" y="2705100"/>
            <a:ext cx="269626" cy="461665"/>
          </a:xfrm>
          <a:prstGeom prst="rect">
            <a:avLst/>
          </a:prstGeom>
          <a:noFill/>
        </p:spPr>
        <p:txBody>
          <a:bodyPr wrap="none" rtlCol="0">
            <a:spAutoFit/>
          </a:bodyPr>
          <a:lstStyle/>
          <a:p>
            <a:r>
              <a:rPr lang="en-US" dirty="0" smtClean="0"/>
              <a:t> </a:t>
            </a:r>
            <a:endParaRPr lang="en-US" dirty="0"/>
          </a:p>
        </p:txBody>
      </p:sp>
      <p:sp>
        <p:nvSpPr>
          <p:cNvPr id="4" name="Content Placeholder 1"/>
          <p:cNvSpPr txBox="1">
            <a:spLocks/>
          </p:cNvSpPr>
          <p:nvPr/>
        </p:nvSpPr>
        <p:spPr>
          <a:xfrm>
            <a:off x="457200" y="2133600"/>
            <a:ext cx="8305800" cy="3429000"/>
          </a:xfrm>
          <a:prstGeom prst="rect">
            <a:avLst/>
          </a:prstGeom>
        </p:spPr>
        <p:txBody>
          <a:bodyPr/>
          <a:lst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a:lstStyle>
          <a:p>
            <a:pPr indent="0"/>
            <a:r>
              <a:rPr lang="en-US" b="1" kern="0" dirty="0" smtClean="0"/>
              <a:t>Scenario </a:t>
            </a:r>
            <a:r>
              <a:rPr lang="en-US" kern="0" dirty="0"/>
              <a:t>- The 13-year-old daughter is being sexually </a:t>
            </a:r>
            <a:r>
              <a:rPr lang="en-US" kern="0" dirty="0" smtClean="0"/>
              <a:t>harassed in </a:t>
            </a:r>
            <a:r>
              <a:rPr lang="en-US" kern="0" dirty="0"/>
              <a:t>the community by teenagers much older than her</a:t>
            </a:r>
            <a:r>
              <a:rPr lang="en-US" kern="0" dirty="0" smtClean="0"/>
              <a:t>.</a:t>
            </a:r>
          </a:p>
          <a:p>
            <a:pPr indent="0"/>
            <a:endParaRPr lang="en-US" kern="0" dirty="0"/>
          </a:p>
          <a:p>
            <a:pPr indent="0"/>
            <a:endParaRPr lang="en-US" kern="0" dirty="0"/>
          </a:p>
        </p:txBody>
      </p:sp>
    </p:spTree>
    <p:extLst>
      <p:ext uri="{BB962C8B-B14F-4D97-AF65-F5344CB8AC3E}">
        <p14:creationId xmlns:p14="http://schemas.microsoft.com/office/powerpoint/2010/main" val="2375580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785" name="Title 1"/>
          <p:cNvSpPr>
            <a:spLocks noGrp="1"/>
          </p:cNvSpPr>
          <p:nvPr>
            <p:ph type="title"/>
          </p:nvPr>
        </p:nvSpPr>
        <p:spPr>
          <a:xfrm>
            <a:off x="457200" y="914400"/>
            <a:ext cx="8305800" cy="762000"/>
          </a:xfrm>
        </p:spPr>
        <p:txBody>
          <a:bodyPr/>
          <a:lstStyle/>
          <a:p>
            <a:r>
              <a:rPr lang="en-US" b="1" u="sng" dirty="0">
                <a:latin typeface="Arial" charset="0"/>
                <a:ea typeface="MS PGothic" charset="0"/>
              </a:rPr>
              <a:t>Empathy </a:t>
            </a:r>
            <a:r>
              <a:rPr lang="en-US" b="1" u="sng" dirty="0" smtClean="0">
                <a:latin typeface="Arial" charset="0"/>
                <a:ea typeface="MS PGothic" charset="0"/>
              </a:rPr>
              <a:t>for all children </a:t>
            </a:r>
            <a:endParaRPr lang="en-US" b="1" u="sng" dirty="0">
              <a:latin typeface="Arial" charset="0"/>
              <a:ea typeface="MS PGothic" charset="0"/>
            </a:endParaRPr>
          </a:p>
        </p:txBody>
      </p:sp>
      <p:sp>
        <p:nvSpPr>
          <p:cNvPr id="118786" name="Content Placeholder 4"/>
          <p:cNvSpPr>
            <a:spLocks noGrp="1"/>
          </p:cNvSpPr>
          <p:nvPr>
            <p:ph idx="1"/>
          </p:nvPr>
        </p:nvSpPr>
        <p:spPr>
          <a:xfrm>
            <a:off x="457200" y="1676400"/>
            <a:ext cx="8305800" cy="4419600"/>
          </a:xfrm>
        </p:spPr>
        <p:txBody>
          <a:bodyPr/>
          <a:lstStyle/>
          <a:p>
            <a:pPr marL="0" indent="0"/>
            <a:endParaRPr lang="en-US" sz="1800" dirty="0" smtClean="0">
              <a:latin typeface="Arial" charset="0"/>
              <a:ea typeface="MS PGothic" charset="0"/>
            </a:endParaRPr>
          </a:p>
          <a:p>
            <a:pPr>
              <a:buFontTx/>
              <a:buChar char="•"/>
            </a:pPr>
            <a:r>
              <a:rPr lang="en-US" sz="2000" dirty="0"/>
              <a:t>Teenagers with disabilities need care and support just like any other teen.</a:t>
            </a:r>
          </a:p>
          <a:p>
            <a:pPr marL="0" indent="0"/>
            <a:endParaRPr lang="en-US" sz="2000" dirty="0"/>
          </a:p>
          <a:p>
            <a:pPr>
              <a:buFontTx/>
              <a:buChar char="•"/>
            </a:pPr>
            <a:r>
              <a:rPr lang="en-US" sz="2000" dirty="0"/>
              <a:t>Let’s imagine for a moment what it would be like to be a child who learns more slowly than others, who is unable to walk or cannot hear. </a:t>
            </a:r>
            <a:br>
              <a:rPr lang="en-US" sz="2000" dirty="0"/>
            </a:br>
            <a:r>
              <a:rPr lang="en-US" sz="2000" b="1" i="1" dirty="0"/>
              <a:t>What assistance or </a:t>
            </a:r>
            <a:r>
              <a:rPr lang="en-US" sz="2000" b="1" i="1" dirty="0" smtClean="0"/>
              <a:t>understanding </a:t>
            </a:r>
            <a:r>
              <a:rPr lang="en-US" sz="2000" b="1" i="1" dirty="0"/>
              <a:t>would we want from our caregivers? </a:t>
            </a:r>
            <a:r>
              <a:rPr lang="en-US" sz="2000" dirty="0"/>
              <a:t> </a:t>
            </a:r>
          </a:p>
          <a:p>
            <a:pPr marL="0" indent="0"/>
            <a:endParaRPr lang="en-US" sz="2000" dirty="0"/>
          </a:p>
          <a:p>
            <a:pPr>
              <a:buFontTx/>
              <a:buChar char="•"/>
            </a:pPr>
            <a:r>
              <a:rPr lang="en-US" sz="2000" dirty="0"/>
              <a:t>There are different kinds of barriers in families and communities that can get in the way of providing adequate educational, social and physical opportunities for disabled teens. </a:t>
            </a:r>
            <a:r>
              <a:rPr lang="en-US" sz="2000" b="1" i="1" dirty="0"/>
              <a:t>Can you think of some of these barriers?</a:t>
            </a:r>
          </a:p>
          <a:p>
            <a:r>
              <a:rPr lang="en-US" sz="2000" dirty="0"/>
              <a:t> </a:t>
            </a:r>
          </a:p>
          <a:p>
            <a:r>
              <a:rPr lang="en-US" dirty="0">
                <a:latin typeface="Arial" charset="0"/>
                <a:ea typeface="MS PGothic" charset="0"/>
              </a:rPr>
              <a:t> </a:t>
            </a:r>
          </a:p>
          <a:p>
            <a:r>
              <a:rPr lang="en-US" sz="1200" dirty="0">
                <a:latin typeface="Arial" charset="0"/>
                <a:ea typeface="MS PGothic" charset="0"/>
              </a:rPr>
              <a:t> </a:t>
            </a:r>
          </a:p>
          <a:p>
            <a:endParaRPr lang="en-US" dirty="0">
              <a:latin typeface="Arial" charset="0"/>
              <a:ea typeface="MS PGothic" charset="0"/>
            </a:endParaRPr>
          </a:p>
        </p:txBody>
      </p:sp>
    </p:spTree>
    <p:extLst>
      <p:ext uri="{BB962C8B-B14F-4D97-AF65-F5344CB8AC3E}">
        <p14:creationId xmlns:p14="http://schemas.microsoft.com/office/powerpoint/2010/main" val="8632112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98346"/>
            <a:ext cx="5334000" cy="1219200"/>
          </a:xfrm>
        </p:spPr>
        <p:txBody>
          <a:bodyPr/>
          <a:lstStyle/>
          <a:p>
            <a:r>
              <a:rPr lang="en-US" sz="2600" dirty="0"/>
              <a:t>What are situations for adolescents that would require adult </a:t>
            </a:r>
            <a:r>
              <a:rPr lang="en-US" sz="2600" dirty="0" smtClean="0"/>
              <a:t>help, </a:t>
            </a:r>
            <a:r>
              <a:rPr lang="en-US" sz="2600" dirty="0"/>
              <a:t>and situations that might just require listening? </a:t>
            </a:r>
          </a:p>
        </p:txBody>
      </p:sp>
      <p:sp>
        <p:nvSpPr>
          <p:cNvPr id="3" name="TextBox 2"/>
          <p:cNvSpPr txBox="1"/>
          <p:nvPr/>
        </p:nvSpPr>
        <p:spPr>
          <a:xfrm>
            <a:off x="3911600" y="3594100"/>
            <a:ext cx="184666" cy="461665"/>
          </a:xfrm>
          <a:prstGeom prst="rect">
            <a:avLst/>
          </a:prstGeom>
          <a:noFill/>
        </p:spPr>
        <p:txBody>
          <a:bodyPr wrap="none" rtlCol="0">
            <a:spAutoFit/>
          </a:bodyPr>
          <a:lstStyle/>
          <a:p>
            <a:endParaRPr lang="en-US" dirty="0"/>
          </a:p>
        </p:txBody>
      </p:sp>
      <p:pic>
        <p:nvPicPr>
          <p:cNvPr id="1026" name="Picture 2" descr="https://pixabay.com/static/uploads/photo/2012/04/05/01/17/ear-25595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1376834"/>
            <a:ext cx="2660719" cy="4434532"/>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bwMode="auto">
          <a:xfrm>
            <a:off x="416169" y="838200"/>
            <a:ext cx="8305800" cy="12192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Think and share</a:t>
            </a:r>
            <a:endParaRPr lang="en-US" kern="0" dirty="0"/>
          </a:p>
        </p:txBody>
      </p:sp>
    </p:spTree>
    <p:extLst>
      <p:ext uri="{BB962C8B-B14F-4D97-AF65-F5344CB8AC3E}">
        <p14:creationId xmlns:p14="http://schemas.microsoft.com/office/powerpoint/2010/main" val="30333126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txBox="1">
            <a:spLocks/>
          </p:cNvSpPr>
          <p:nvPr/>
        </p:nvSpPr>
        <p:spPr bwMode="auto">
          <a:xfrm>
            <a:off x="1905000" y="2819400"/>
            <a:ext cx="8305800" cy="12192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Energizer: Who are you?</a:t>
            </a:r>
            <a:r>
              <a:rPr lang="en-US" b="1" kern="0" dirty="0" smtClean="0"/>
              <a:t/>
            </a:r>
            <a:br>
              <a:rPr lang="en-US" b="1" kern="0" dirty="0" smtClean="0"/>
            </a:br>
            <a:endParaRPr lang="en-US" kern="0" dirty="0"/>
          </a:p>
        </p:txBody>
      </p:sp>
    </p:spTree>
    <p:extLst>
      <p:ext uri="{BB962C8B-B14F-4D97-AF65-F5344CB8AC3E}">
        <p14:creationId xmlns:p14="http://schemas.microsoft.com/office/powerpoint/2010/main" val="28344488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Group work: Children in crisis</a:t>
            </a:r>
            <a:endParaRPr lang="en-US" b="1" u="sng" dirty="0"/>
          </a:p>
        </p:txBody>
      </p:sp>
      <p:sp>
        <p:nvSpPr>
          <p:cNvPr id="3" name="TextBox 2"/>
          <p:cNvSpPr txBox="1"/>
          <p:nvPr/>
        </p:nvSpPr>
        <p:spPr>
          <a:xfrm>
            <a:off x="762000" y="2133600"/>
            <a:ext cx="7454900" cy="1938992"/>
          </a:xfrm>
          <a:prstGeom prst="rect">
            <a:avLst/>
          </a:prstGeom>
          <a:noFill/>
        </p:spPr>
        <p:txBody>
          <a:bodyPr wrap="square" rtlCol="0">
            <a:spAutoFit/>
          </a:bodyPr>
          <a:lstStyle/>
          <a:p>
            <a:pPr marL="342900" lvl="0" indent="-342900">
              <a:buFont typeface="Arial" charset="0"/>
              <a:buChar char="•"/>
            </a:pPr>
            <a:r>
              <a:rPr lang="en-US" dirty="0"/>
              <a:t>What is the impact of </a:t>
            </a:r>
            <a:r>
              <a:rPr lang="en-US" dirty="0" smtClean="0"/>
              <a:t>crisis on </a:t>
            </a:r>
            <a:r>
              <a:rPr lang="en-US" dirty="0"/>
              <a:t>children</a:t>
            </a:r>
            <a:r>
              <a:rPr lang="en-US" dirty="0" smtClean="0"/>
              <a:t>?</a:t>
            </a:r>
          </a:p>
          <a:p>
            <a:pPr marL="342900" lvl="0" indent="-342900">
              <a:buFont typeface="Arial" charset="0"/>
              <a:buChar char="•"/>
            </a:pPr>
            <a:endParaRPr lang="en-US" dirty="0"/>
          </a:p>
          <a:p>
            <a:pPr marL="342900" lvl="0" indent="-342900">
              <a:buFont typeface="Arial" charset="0"/>
              <a:buChar char="•"/>
            </a:pPr>
            <a:r>
              <a:rPr lang="en-US" dirty="0"/>
              <a:t>What are the psychological symptoms that can be observed? </a:t>
            </a:r>
          </a:p>
          <a:p>
            <a:pPr marL="342900" indent="-342900">
              <a:buFont typeface="Arial" charset="0"/>
              <a:buChar char="•"/>
            </a:pPr>
            <a:endParaRPr lang="en-US" dirty="0"/>
          </a:p>
        </p:txBody>
      </p:sp>
    </p:spTree>
    <p:extLst>
      <p:ext uri="{BB962C8B-B14F-4D97-AF65-F5344CB8AC3E}">
        <p14:creationId xmlns:p14="http://schemas.microsoft.com/office/powerpoint/2010/main" val="25424248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305800" cy="1219200"/>
          </a:xfrm>
        </p:spPr>
        <p:txBody>
          <a:bodyPr/>
          <a:lstStyle/>
          <a:p>
            <a:r>
              <a:rPr lang="en-US" b="1" u="sng" dirty="0" smtClean="0"/>
              <a:t>The impact of crisis on children</a:t>
            </a:r>
            <a:endParaRPr lang="en-US" b="1" u="sng" dirty="0"/>
          </a:p>
        </p:txBody>
      </p:sp>
      <p:sp>
        <p:nvSpPr>
          <p:cNvPr id="4" name="Content Placeholder 3"/>
          <p:cNvSpPr>
            <a:spLocks noGrp="1"/>
          </p:cNvSpPr>
          <p:nvPr>
            <p:ph idx="1"/>
          </p:nvPr>
        </p:nvSpPr>
        <p:spPr>
          <a:xfrm>
            <a:off x="228600" y="1295400"/>
            <a:ext cx="8305800" cy="4953000"/>
          </a:xfrm>
        </p:spPr>
        <p:txBody>
          <a:bodyPr/>
          <a:lstStyle/>
          <a:p>
            <a:pPr marL="628650" indent="-285750">
              <a:buFont typeface="Arial" panose="020B0604020202020204" pitchFamily="34" charset="0"/>
              <a:buChar char="•"/>
            </a:pPr>
            <a:r>
              <a:rPr lang="en-US" sz="1600" dirty="0"/>
              <a:t>Crisis affects children in all the same ways that it affects adults, but </a:t>
            </a:r>
            <a:r>
              <a:rPr lang="en-US" sz="1600" b="1" dirty="0" smtClean="0"/>
              <a:t>also in </a:t>
            </a:r>
            <a:r>
              <a:rPr lang="en-US" sz="1600" b="1" dirty="0"/>
              <a:t>different </a:t>
            </a:r>
            <a:r>
              <a:rPr lang="en-US" sz="1600" b="1" dirty="0" smtClean="0"/>
              <a:t>ways</a:t>
            </a:r>
            <a:r>
              <a:rPr lang="en-US" sz="1600" dirty="0" smtClean="0"/>
              <a:t>.</a:t>
            </a:r>
          </a:p>
          <a:p>
            <a:pPr indent="0"/>
            <a:endParaRPr lang="en-US" sz="1600" dirty="0" smtClean="0"/>
          </a:p>
          <a:p>
            <a:pPr marL="628650" indent="-285750">
              <a:buFont typeface="Arial" panose="020B0604020202020204" pitchFamily="34" charset="0"/>
              <a:buChar char="•"/>
            </a:pPr>
            <a:r>
              <a:rPr lang="en-US" sz="1600" b="1" dirty="0"/>
              <a:t>C</a:t>
            </a:r>
            <a:r>
              <a:rPr lang="en-US" sz="1600" b="1" dirty="0" smtClean="0"/>
              <a:t>hildhood </a:t>
            </a:r>
            <a:r>
              <a:rPr lang="en-US" sz="1600" b="1" dirty="0"/>
              <a:t>is already a difficult and stressful</a:t>
            </a:r>
            <a:r>
              <a:rPr lang="en-US" sz="1600" dirty="0"/>
              <a:t> </a:t>
            </a:r>
            <a:r>
              <a:rPr lang="en-US" sz="1600" dirty="0" smtClean="0"/>
              <a:t>due </a:t>
            </a:r>
            <a:r>
              <a:rPr lang="en-US" sz="1600" dirty="0"/>
              <a:t>to </a:t>
            </a:r>
            <a:r>
              <a:rPr lang="en-US" sz="1600" dirty="0" smtClean="0"/>
              <a:t>body changes </a:t>
            </a:r>
            <a:r>
              <a:rPr lang="en-US" sz="1600" dirty="0"/>
              <a:t>and </a:t>
            </a:r>
            <a:r>
              <a:rPr lang="en-US" sz="1600" dirty="0" smtClean="0"/>
              <a:t>the developing brain.</a:t>
            </a:r>
          </a:p>
          <a:p>
            <a:pPr indent="0"/>
            <a:endParaRPr lang="en-US" sz="1600" dirty="0" smtClean="0"/>
          </a:p>
          <a:p>
            <a:pPr marL="628650" indent="-285750">
              <a:buFont typeface="Arial" panose="020B0604020202020204" pitchFamily="34" charset="0"/>
              <a:buChar char="•"/>
            </a:pPr>
            <a:r>
              <a:rPr lang="en-US" sz="1600" dirty="0" smtClean="0"/>
              <a:t>Children </a:t>
            </a:r>
            <a:r>
              <a:rPr lang="en-US" sz="1600" dirty="0"/>
              <a:t>are dependent on the </a:t>
            </a:r>
            <a:r>
              <a:rPr lang="en-US" sz="1600" b="1" dirty="0"/>
              <a:t>care, empathy and attention of </a:t>
            </a:r>
            <a:r>
              <a:rPr lang="en-US" sz="1600" b="1" dirty="0" smtClean="0"/>
              <a:t>adults </a:t>
            </a:r>
            <a:r>
              <a:rPr lang="en-US" sz="1600" dirty="0" smtClean="0"/>
              <a:t>who love them.</a:t>
            </a:r>
          </a:p>
          <a:p>
            <a:pPr indent="0"/>
            <a:endParaRPr lang="en-US" sz="1600" dirty="0" smtClean="0"/>
          </a:p>
          <a:p>
            <a:pPr marL="628650" indent="-285750">
              <a:buFont typeface="Arial" panose="020B0604020202020204" pitchFamily="34" charset="0"/>
              <a:buChar char="•"/>
            </a:pPr>
            <a:r>
              <a:rPr lang="en-US" sz="1600" b="1" dirty="0" smtClean="0"/>
              <a:t>Attachments </a:t>
            </a:r>
            <a:r>
              <a:rPr lang="en-US" sz="1600" b="1" dirty="0"/>
              <a:t>can be disrupted </a:t>
            </a:r>
            <a:r>
              <a:rPr lang="en-US" sz="1600" dirty="0"/>
              <a:t>in times of </a:t>
            </a:r>
            <a:r>
              <a:rPr lang="en-US" sz="1600" dirty="0" smtClean="0"/>
              <a:t>crisis.</a:t>
            </a:r>
          </a:p>
          <a:p>
            <a:pPr indent="0"/>
            <a:endParaRPr lang="en-US" sz="1600" dirty="0" smtClean="0"/>
          </a:p>
          <a:p>
            <a:pPr marL="628650" indent="-285750">
              <a:buFont typeface="Arial" panose="020B0604020202020204" pitchFamily="34" charset="0"/>
              <a:buChar char="•"/>
            </a:pPr>
            <a:r>
              <a:rPr lang="en-US" sz="1600" b="1" dirty="0" smtClean="0"/>
              <a:t>Children </a:t>
            </a:r>
            <a:r>
              <a:rPr lang="en-US" sz="1600" b="1" dirty="0"/>
              <a:t>often feel what their parents feel</a:t>
            </a:r>
            <a:r>
              <a:rPr lang="en-US" sz="1600" dirty="0"/>
              <a:t>, including their stress </a:t>
            </a:r>
            <a:r>
              <a:rPr lang="en-US" sz="1600" dirty="0" smtClean="0"/>
              <a:t>and their </a:t>
            </a:r>
            <a:r>
              <a:rPr lang="en-US" sz="1600" dirty="0"/>
              <a:t>emotions</a:t>
            </a:r>
            <a:r>
              <a:rPr lang="en-US" sz="1600" dirty="0" smtClean="0"/>
              <a:t>.</a:t>
            </a:r>
          </a:p>
          <a:p>
            <a:pPr indent="0"/>
            <a:endParaRPr lang="en-US" sz="1600" dirty="0" smtClean="0"/>
          </a:p>
          <a:p>
            <a:pPr marL="628650" indent="-285750">
              <a:buFont typeface="Arial" panose="020B0604020202020204" pitchFamily="34" charset="0"/>
              <a:buChar char="•"/>
            </a:pPr>
            <a:r>
              <a:rPr lang="en-US" sz="1600" dirty="0"/>
              <a:t>Children are often </a:t>
            </a:r>
            <a:r>
              <a:rPr lang="en-US" sz="1600" b="1" dirty="0"/>
              <a:t>exposed to very traumatic events </a:t>
            </a:r>
            <a:r>
              <a:rPr lang="en-US" sz="1600" dirty="0"/>
              <a:t>during crisis. </a:t>
            </a:r>
            <a:endParaRPr lang="en-US" sz="1600" dirty="0" smtClean="0"/>
          </a:p>
          <a:p>
            <a:pPr indent="0"/>
            <a:endParaRPr lang="en-US" sz="1600" dirty="0"/>
          </a:p>
          <a:p>
            <a:pPr marL="628650" indent="-285750">
              <a:buFont typeface="Arial" panose="020B0604020202020204" pitchFamily="34" charset="0"/>
              <a:buChar char="•"/>
            </a:pPr>
            <a:r>
              <a:rPr lang="en-US" sz="1600" dirty="0" smtClean="0"/>
              <a:t>Research </a:t>
            </a:r>
            <a:r>
              <a:rPr lang="en-US" sz="1600" dirty="0"/>
              <a:t>has shown that the earlier we start helping children to </a:t>
            </a:r>
            <a:r>
              <a:rPr lang="en-US" sz="1600" dirty="0" smtClean="0"/>
              <a:t>cope with </a:t>
            </a:r>
            <a:r>
              <a:rPr lang="en-US" sz="1600" dirty="0"/>
              <a:t>the stresses of crisis, the more likely we are to prevent </a:t>
            </a:r>
            <a:r>
              <a:rPr lang="en-US" sz="1600" dirty="0" smtClean="0"/>
              <a:t>serious psychosocial </a:t>
            </a:r>
            <a:r>
              <a:rPr lang="en-US" sz="1600" dirty="0"/>
              <a:t>problems from developing later in </a:t>
            </a:r>
            <a:r>
              <a:rPr lang="en-US" sz="1600" dirty="0" smtClean="0"/>
              <a:t>life.</a:t>
            </a:r>
            <a:endParaRPr lang="en-US" sz="1600" dirty="0"/>
          </a:p>
        </p:txBody>
      </p:sp>
    </p:spTree>
    <p:extLst>
      <p:ext uri="{BB962C8B-B14F-4D97-AF65-F5344CB8AC3E}">
        <p14:creationId xmlns:p14="http://schemas.microsoft.com/office/powerpoint/2010/main" val="793052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305800" cy="1219200"/>
          </a:xfrm>
        </p:spPr>
        <p:txBody>
          <a:bodyPr/>
          <a:lstStyle/>
          <a:p>
            <a:r>
              <a:rPr lang="en-US" b="1" u="sng" dirty="0"/>
              <a:t>Ignoring symptoms of stress: A vicious cycle</a:t>
            </a:r>
          </a:p>
        </p:txBody>
      </p:sp>
      <p:pic>
        <p:nvPicPr>
          <p:cNvPr id="3" name="Picture 2"/>
          <p:cNvPicPr>
            <a:picLocks noChangeAspect="1"/>
          </p:cNvPicPr>
          <p:nvPr/>
        </p:nvPicPr>
        <p:blipFill>
          <a:blip r:embed="rId3"/>
          <a:stretch>
            <a:fillRect/>
          </a:stretch>
        </p:blipFill>
        <p:spPr>
          <a:xfrm>
            <a:off x="2362200" y="1981200"/>
            <a:ext cx="4823640" cy="4445781"/>
          </a:xfrm>
          <a:prstGeom prst="rect">
            <a:avLst/>
          </a:prstGeom>
        </p:spPr>
      </p:pic>
    </p:spTree>
    <p:extLst>
      <p:ext uri="{BB962C8B-B14F-4D97-AF65-F5344CB8AC3E}">
        <p14:creationId xmlns:p14="http://schemas.microsoft.com/office/powerpoint/2010/main" val="7630093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305800" cy="1219200"/>
          </a:xfrm>
        </p:spPr>
        <p:txBody>
          <a:bodyPr/>
          <a:lstStyle/>
          <a:p>
            <a:r>
              <a:rPr lang="en-US" b="1" u="sng" dirty="0" smtClean="0"/>
              <a:t>Talking and listening </a:t>
            </a:r>
            <a:endParaRPr lang="en-US" b="1" u="sng" dirty="0"/>
          </a:p>
        </p:txBody>
      </p:sp>
      <p:sp>
        <p:nvSpPr>
          <p:cNvPr id="3" name="Rectangle 2"/>
          <p:cNvSpPr/>
          <p:nvPr/>
        </p:nvSpPr>
        <p:spPr>
          <a:xfrm>
            <a:off x="457200" y="1447800"/>
            <a:ext cx="8686800" cy="4401205"/>
          </a:xfrm>
          <a:prstGeom prst="rect">
            <a:avLst/>
          </a:prstGeom>
        </p:spPr>
        <p:txBody>
          <a:bodyPr wrap="square">
            <a:spAutoFit/>
          </a:bodyPr>
          <a:lstStyle/>
          <a:p>
            <a:pPr marL="285750" indent="-285750">
              <a:buFont typeface="Arial" panose="020B0604020202020204" pitchFamily="34" charset="0"/>
              <a:buChar char="•"/>
            </a:pPr>
            <a:r>
              <a:rPr lang="en-US" sz="2000" dirty="0">
                <a:latin typeface="+mn-lt"/>
              </a:rPr>
              <a:t>During a crisis, families are commonly split up and normal daily </a:t>
            </a:r>
            <a:r>
              <a:rPr lang="en-US" sz="2000" dirty="0" smtClean="0">
                <a:latin typeface="+mn-lt"/>
              </a:rPr>
              <a:t>life seems </a:t>
            </a:r>
            <a:r>
              <a:rPr lang="en-US" sz="2000" dirty="0">
                <a:latin typeface="+mn-lt"/>
              </a:rPr>
              <a:t>impossible</a:t>
            </a:r>
            <a:r>
              <a:rPr lang="en-US" sz="2000" dirty="0" smtClean="0">
                <a:latin typeface="+mn-lt"/>
              </a:rPr>
              <a:t>.</a:t>
            </a:r>
          </a:p>
          <a:p>
            <a:pPr marL="285750" indent="-285750">
              <a:buFont typeface="Arial" panose="020B0604020202020204" pitchFamily="34" charset="0"/>
              <a:buChar char="•"/>
            </a:pPr>
            <a:endParaRPr lang="en-US" sz="2000" dirty="0">
              <a:latin typeface="+mn-lt"/>
            </a:endParaRPr>
          </a:p>
          <a:p>
            <a:pPr marL="285750" indent="-285750">
              <a:buFont typeface="Arial" panose="020B0604020202020204" pitchFamily="34" charset="0"/>
              <a:buChar char="•"/>
            </a:pPr>
            <a:r>
              <a:rPr lang="en-US" sz="2000" dirty="0" smtClean="0">
                <a:latin typeface="+mn-lt"/>
              </a:rPr>
              <a:t>Children </a:t>
            </a:r>
            <a:r>
              <a:rPr lang="en-US" sz="2000" dirty="0">
                <a:latin typeface="+mn-lt"/>
              </a:rPr>
              <a:t>can become confused </a:t>
            </a:r>
            <a:r>
              <a:rPr lang="en-US" sz="2000" dirty="0" smtClean="0">
                <a:latin typeface="+mn-lt"/>
              </a:rPr>
              <a:t>and scared about what is happening around </a:t>
            </a:r>
            <a:r>
              <a:rPr lang="en-US" sz="2000" dirty="0">
                <a:latin typeface="+mn-lt"/>
              </a:rPr>
              <a:t>them. </a:t>
            </a:r>
            <a:endParaRPr lang="en-US" sz="2000" dirty="0" smtClean="0">
              <a:latin typeface="+mn-lt"/>
            </a:endParaRPr>
          </a:p>
          <a:p>
            <a:endParaRPr lang="en-US" sz="2000" dirty="0">
              <a:latin typeface="+mn-lt"/>
            </a:endParaRPr>
          </a:p>
          <a:p>
            <a:pPr marL="285750" indent="-285750">
              <a:buFont typeface="Arial" panose="020B0604020202020204" pitchFamily="34" charset="0"/>
              <a:buChar char="•"/>
            </a:pPr>
            <a:r>
              <a:rPr lang="en-US" sz="2000" dirty="0" smtClean="0">
                <a:latin typeface="+mn-lt"/>
              </a:rPr>
              <a:t>Although </a:t>
            </a:r>
            <a:r>
              <a:rPr lang="en-US" sz="2000" dirty="0">
                <a:latin typeface="+mn-lt"/>
              </a:rPr>
              <a:t>children, like adults, need to have time to switch off </a:t>
            </a:r>
            <a:r>
              <a:rPr lang="en-US" sz="2000" dirty="0" smtClean="0">
                <a:latin typeface="+mn-lt"/>
              </a:rPr>
              <a:t>from thinking </a:t>
            </a:r>
            <a:r>
              <a:rPr lang="en-US" sz="2000" dirty="0">
                <a:latin typeface="+mn-lt"/>
              </a:rPr>
              <a:t>about crisis, they will not be able to forget what has </a:t>
            </a:r>
            <a:r>
              <a:rPr lang="en-US" sz="2000" dirty="0" smtClean="0">
                <a:latin typeface="+mn-lt"/>
              </a:rPr>
              <a:t>happened to </a:t>
            </a:r>
            <a:r>
              <a:rPr lang="en-US" sz="2000" dirty="0">
                <a:latin typeface="+mn-lt"/>
              </a:rPr>
              <a:t>them</a:t>
            </a:r>
            <a:r>
              <a:rPr lang="en-US" sz="2000" dirty="0" smtClean="0">
                <a:latin typeface="+mn-lt"/>
              </a:rPr>
              <a:t>.</a:t>
            </a:r>
          </a:p>
          <a:p>
            <a:pPr marL="285750" indent="-285750">
              <a:buFont typeface="Arial" panose="020B0604020202020204" pitchFamily="34" charset="0"/>
              <a:buChar char="•"/>
            </a:pPr>
            <a:endParaRPr lang="en-US" sz="2000" dirty="0">
              <a:latin typeface="+mn-lt"/>
            </a:endParaRPr>
          </a:p>
          <a:p>
            <a:pPr marL="285750" indent="-285750">
              <a:buFont typeface="Arial" panose="020B0604020202020204" pitchFamily="34" charset="0"/>
              <a:buChar char="•"/>
            </a:pPr>
            <a:r>
              <a:rPr lang="en-US" sz="2000" dirty="0" smtClean="0">
                <a:latin typeface="+mn-lt"/>
              </a:rPr>
              <a:t>Talking </a:t>
            </a:r>
            <a:r>
              <a:rPr lang="en-US" sz="2000" dirty="0">
                <a:latin typeface="+mn-lt"/>
              </a:rPr>
              <a:t>about what has happened in the past, and about their </a:t>
            </a:r>
            <a:r>
              <a:rPr lang="en-US" sz="2000" dirty="0" smtClean="0">
                <a:latin typeface="+mn-lt"/>
              </a:rPr>
              <a:t>worries for </a:t>
            </a:r>
            <a:r>
              <a:rPr lang="en-US" sz="2000" dirty="0">
                <a:latin typeface="+mn-lt"/>
              </a:rPr>
              <a:t>the future with someone they trust will help children to make </a:t>
            </a:r>
            <a:r>
              <a:rPr lang="en-US" sz="2000" dirty="0" smtClean="0">
                <a:latin typeface="+mn-lt"/>
              </a:rPr>
              <a:t>sense of </a:t>
            </a:r>
            <a:r>
              <a:rPr lang="en-US" sz="2000" dirty="0">
                <a:latin typeface="+mn-lt"/>
              </a:rPr>
              <a:t>what is happening around them and their memories will </a:t>
            </a:r>
            <a:r>
              <a:rPr lang="en-US" sz="2000" dirty="0" smtClean="0">
                <a:latin typeface="+mn-lt"/>
              </a:rPr>
              <a:t>become less </a:t>
            </a:r>
            <a:r>
              <a:rPr lang="en-US" sz="2000" dirty="0">
                <a:latin typeface="+mn-lt"/>
              </a:rPr>
              <a:t>distressing.</a:t>
            </a:r>
          </a:p>
        </p:txBody>
      </p:sp>
    </p:spTree>
    <p:extLst>
      <p:ext uri="{BB962C8B-B14F-4D97-AF65-F5344CB8AC3E}">
        <p14:creationId xmlns:p14="http://schemas.microsoft.com/office/powerpoint/2010/main" val="41690988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What do children need? </a:t>
            </a:r>
            <a:endParaRPr lang="en-US" b="1" u="sng" dirty="0"/>
          </a:p>
        </p:txBody>
      </p:sp>
      <p:sp>
        <p:nvSpPr>
          <p:cNvPr id="3" name="TextBox 2"/>
          <p:cNvSpPr txBox="1"/>
          <p:nvPr/>
        </p:nvSpPr>
        <p:spPr>
          <a:xfrm>
            <a:off x="381001" y="1981200"/>
            <a:ext cx="7620000" cy="3970318"/>
          </a:xfrm>
          <a:prstGeom prst="rect">
            <a:avLst/>
          </a:prstGeom>
          <a:noFill/>
        </p:spPr>
        <p:txBody>
          <a:bodyPr wrap="square" rtlCol="0">
            <a:spAutoFit/>
          </a:bodyPr>
          <a:lstStyle/>
          <a:p>
            <a:pPr marL="342900" indent="-342900">
              <a:lnSpc>
                <a:spcPct val="150000"/>
              </a:lnSpc>
              <a:buFont typeface="Arial" charset="0"/>
              <a:buChar char="•"/>
            </a:pPr>
            <a:r>
              <a:rPr lang="en-US" dirty="0" smtClean="0"/>
              <a:t>To make sense of what is happening around them</a:t>
            </a:r>
          </a:p>
          <a:p>
            <a:pPr marL="342900" indent="-342900">
              <a:lnSpc>
                <a:spcPct val="150000"/>
              </a:lnSpc>
              <a:buFont typeface="Arial" charset="0"/>
              <a:buChar char="•"/>
            </a:pPr>
            <a:r>
              <a:rPr lang="en-US" dirty="0" smtClean="0"/>
              <a:t>To express their feelings</a:t>
            </a:r>
          </a:p>
          <a:p>
            <a:pPr marL="342900" indent="-342900">
              <a:lnSpc>
                <a:spcPct val="150000"/>
              </a:lnSpc>
              <a:buFont typeface="Arial" charset="0"/>
              <a:buChar char="•"/>
            </a:pPr>
            <a:r>
              <a:rPr lang="en-US" dirty="0"/>
              <a:t>For caregivers to </a:t>
            </a:r>
            <a:r>
              <a:rPr lang="en-US" dirty="0" smtClean="0"/>
              <a:t>listen sensitively and actively</a:t>
            </a:r>
          </a:p>
          <a:p>
            <a:pPr marL="342900" indent="-342900">
              <a:lnSpc>
                <a:spcPct val="150000"/>
              </a:lnSpc>
              <a:buFont typeface="Arial" charset="0"/>
              <a:buChar char="•"/>
            </a:pPr>
            <a:r>
              <a:rPr lang="en-US" dirty="0" smtClean="0"/>
              <a:t>For caregivers to accept their children’s feeling and let them talk when they feel like it</a:t>
            </a:r>
          </a:p>
          <a:p>
            <a:endParaRPr lang="en-US" dirty="0"/>
          </a:p>
          <a:p>
            <a:pPr marL="342900" indent="-342900">
              <a:buFont typeface="Wingdings" charset="2"/>
              <a:buChar char="Ø"/>
            </a:pPr>
            <a:endParaRPr lang="en-US" dirty="0" smtClean="0"/>
          </a:p>
          <a:p>
            <a:endParaRPr lang="en-US" dirty="0" smtClean="0"/>
          </a:p>
        </p:txBody>
      </p:sp>
    </p:spTree>
    <p:extLst>
      <p:ext uri="{BB962C8B-B14F-4D97-AF65-F5344CB8AC3E}">
        <p14:creationId xmlns:p14="http://schemas.microsoft.com/office/powerpoint/2010/main" val="41940640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1"/>
          <p:cNvSpPr txBox="1">
            <a:spLocks/>
          </p:cNvSpPr>
          <p:nvPr/>
        </p:nvSpPr>
        <p:spPr>
          <a:xfrm>
            <a:off x="228600" y="228600"/>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Let’s practice!</a:t>
            </a:r>
            <a:endParaRPr lang="en-US" b="1" u="sng" kern="0" dirty="0"/>
          </a:p>
        </p:txBody>
      </p:sp>
      <p:sp>
        <p:nvSpPr>
          <p:cNvPr id="4" name="TextBox 3"/>
          <p:cNvSpPr txBox="1"/>
          <p:nvPr/>
        </p:nvSpPr>
        <p:spPr>
          <a:xfrm>
            <a:off x="222738" y="1066800"/>
            <a:ext cx="8610600" cy="5909310"/>
          </a:xfrm>
          <a:prstGeom prst="rect">
            <a:avLst/>
          </a:prstGeom>
          <a:noFill/>
        </p:spPr>
        <p:txBody>
          <a:bodyPr wrap="square" rtlCol="0">
            <a:spAutoFit/>
          </a:bodyPr>
          <a:lstStyle/>
          <a:p>
            <a:r>
              <a:rPr lang="en-US" sz="1400" b="1" dirty="0" smtClean="0"/>
              <a:t>Groups 1 : </a:t>
            </a:r>
            <a:r>
              <a:rPr lang="en-US" sz="1400" dirty="0"/>
              <a:t>Parenting Skills Curriculum for caregivers of </a:t>
            </a:r>
            <a:r>
              <a:rPr lang="en-US" sz="1400" dirty="0" smtClean="0"/>
              <a:t>adolescents –</a:t>
            </a:r>
            <a:r>
              <a:rPr lang="en-US" sz="1400" dirty="0"/>
              <a:t> </a:t>
            </a:r>
            <a:r>
              <a:rPr lang="en-US" sz="1400" dirty="0" smtClean="0"/>
              <a:t>Session </a:t>
            </a:r>
            <a:r>
              <a:rPr lang="en-US" sz="1400" dirty="0"/>
              <a:t>6: Communication and Empathy with Children and </a:t>
            </a:r>
            <a:r>
              <a:rPr lang="en-US" sz="1400" dirty="0" smtClean="0"/>
              <a:t>Adolescents</a:t>
            </a:r>
          </a:p>
          <a:p>
            <a:r>
              <a:rPr lang="en-US" sz="1400" dirty="0"/>
              <a:t>• Activity 3: Communication Takes Time and Respect</a:t>
            </a:r>
          </a:p>
          <a:p>
            <a:r>
              <a:rPr lang="en-US" sz="1400" dirty="0"/>
              <a:t>• Activity 4: Concept of </a:t>
            </a:r>
            <a:r>
              <a:rPr lang="en-US" sz="1400" dirty="0" smtClean="0"/>
              <a:t>Empathy</a:t>
            </a:r>
          </a:p>
          <a:p>
            <a:endParaRPr lang="en-US" sz="1400" dirty="0" smtClean="0"/>
          </a:p>
          <a:p>
            <a:r>
              <a:rPr lang="en-US" sz="1400" b="1" dirty="0"/>
              <a:t>Groups </a:t>
            </a:r>
            <a:r>
              <a:rPr lang="en-US" sz="1400" b="1" dirty="0" smtClean="0"/>
              <a:t>2 </a:t>
            </a:r>
            <a:r>
              <a:rPr lang="en-US" sz="1400" b="1" dirty="0"/>
              <a:t>: </a:t>
            </a:r>
            <a:r>
              <a:rPr lang="en-US" sz="1400" dirty="0"/>
              <a:t>Parenting Skills Curriculum for caregivers of adolescents </a:t>
            </a:r>
            <a:r>
              <a:rPr lang="en-US" sz="1400" dirty="0" smtClean="0"/>
              <a:t>– Session </a:t>
            </a:r>
            <a:r>
              <a:rPr lang="en-US" sz="1400" dirty="0"/>
              <a:t>6: Communication and Empathy with Children and Adolescents</a:t>
            </a:r>
          </a:p>
          <a:p>
            <a:r>
              <a:rPr lang="en-US" sz="1400" dirty="0"/>
              <a:t>• Activity 5: Showing Empathy the 4-Step </a:t>
            </a:r>
            <a:r>
              <a:rPr lang="en-US" sz="1400" dirty="0" smtClean="0"/>
              <a:t>technique</a:t>
            </a:r>
          </a:p>
          <a:p>
            <a:endParaRPr lang="en-US" sz="1400" dirty="0"/>
          </a:p>
          <a:p>
            <a:r>
              <a:rPr lang="en-US" sz="1400" b="1" dirty="0" smtClean="0"/>
              <a:t>Group 3: </a:t>
            </a:r>
            <a:r>
              <a:rPr lang="en-US" sz="1400" dirty="0"/>
              <a:t>Parenting Skills Curriculum for caregivers of </a:t>
            </a:r>
            <a:r>
              <a:rPr lang="en-US" sz="1400" dirty="0" smtClean="0"/>
              <a:t>adolescents / </a:t>
            </a:r>
            <a:r>
              <a:rPr lang="en-US" sz="1400" dirty="0"/>
              <a:t>Parenting Skills Curriculum for caregivers of children</a:t>
            </a:r>
            <a:r>
              <a:rPr lang="en-US" sz="1400" dirty="0" smtClean="0"/>
              <a:t> – Session </a:t>
            </a:r>
            <a:r>
              <a:rPr lang="en-US" sz="1400" dirty="0"/>
              <a:t>11: Understanding adolescents’ psychosocial </a:t>
            </a:r>
            <a:r>
              <a:rPr lang="en-US" sz="1400" dirty="0" smtClean="0"/>
              <a:t>needs / Providing psychosocial </a:t>
            </a:r>
            <a:r>
              <a:rPr lang="en-US" sz="1400" dirty="0"/>
              <a:t>support to children</a:t>
            </a:r>
          </a:p>
          <a:p>
            <a:r>
              <a:rPr lang="en-US" sz="1400" dirty="0"/>
              <a:t>• Activity 2: The Impact of War (shorten to 20 minutes</a:t>
            </a:r>
            <a:r>
              <a:rPr lang="en-US" sz="1400" dirty="0" smtClean="0"/>
              <a:t>)</a:t>
            </a:r>
          </a:p>
          <a:p>
            <a:endParaRPr lang="en-US" sz="1400" dirty="0"/>
          </a:p>
          <a:p>
            <a:r>
              <a:rPr lang="en-US" sz="1400" b="1" dirty="0" smtClean="0"/>
              <a:t>Group 4: </a:t>
            </a:r>
            <a:r>
              <a:rPr lang="en-US" sz="1400" dirty="0"/>
              <a:t>Parenting Skills Curriculum for caregivers of adolescents / Parenting Skills Curriculum for caregivers of children </a:t>
            </a:r>
            <a:r>
              <a:rPr lang="en-US" sz="1400" dirty="0" smtClean="0"/>
              <a:t>– Session </a:t>
            </a:r>
            <a:r>
              <a:rPr lang="en-US" sz="1400" dirty="0"/>
              <a:t>11: Understanding adolescents’ psychosocial needs / Providing</a:t>
            </a:r>
          </a:p>
          <a:p>
            <a:r>
              <a:rPr lang="en-US" sz="1400" dirty="0"/>
              <a:t>psychosocial support to children</a:t>
            </a:r>
          </a:p>
          <a:p>
            <a:r>
              <a:rPr lang="en-US" sz="1400" dirty="0"/>
              <a:t>• Activity 2: The Impact of War (shorten to 20 minutes</a:t>
            </a:r>
            <a:r>
              <a:rPr lang="en-US" sz="1400" dirty="0" smtClean="0"/>
              <a:t>)</a:t>
            </a:r>
          </a:p>
          <a:p>
            <a:endParaRPr lang="en-US" sz="1400" dirty="0" smtClean="0"/>
          </a:p>
          <a:p>
            <a:r>
              <a:rPr lang="en-US" sz="1400" b="1" dirty="0" smtClean="0"/>
              <a:t>Group 5: </a:t>
            </a:r>
            <a:r>
              <a:rPr lang="en-US" sz="1400" dirty="0" smtClean="0"/>
              <a:t>Parenting </a:t>
            </a:r>
            <a:r>
              <a:rPr lang="en-US" sz="1400" dirty="0"/>
              <a:t>Skills Curriculum for caregivers of adolescents </a:t>
            </a:r>
            <a:r>
              <a:rPr lang="en-US" sz="1400" dirty="0" smtClean="0"/>
              <a:t>– </a:t>
            </a:r>
            <a:r>
              <a:rPr lang="en-US" sz="1400" dirty="0">
                <a:latin typeface="AkzidenzGroteskBE-Light"/>
              </a:rPr>
              <a:t>Session 5: Building positive relationships and creating spaces for </a:t>
            </a:r>
            <a:r>
              <a:rPr lang="en-US" sz="1400" dirty="0" smtClean="0">
                <a:latin typeface="AkzidenzGroteskBE-Light"/>
              </a:rPr>
              <a:t>dialogue</a:t>
            </a:r>
          </a:p>
          <a:p>
            <a:r>
              <a:rPr lang="en-US" sz="1400" dirty="0" smtClean="0"/>
              <a:t>• </a:t>
            </a:r>
            <a:r>
              <a:rPr lang="en-US" sz="1400" dirty="0"/>
              <a:t>Activity 3: </a:t>
            </a:r>
            <a:r>
              <a:rPr lang="en-US" sz="1400" dirty="0" smtClean="0"/>
              <a:t>Relaxation</a:t>
            </a:r>
          </a:p>
          <a:p>
            <a:endParaRPr lang="en-US" sz="1400" dirty="0"/>
          </a:p>
          <a:p>
            <a:r>
              <a:rPr lang="en-US" sz="1400" b="1" dirty="0"/>
              <a:t>Group </a:t>
            </a:r>
            <a:r>
              <a:rPr lang="en-US" sz="1400" b="1" dirty="0" smtClean="0"/>
              <a:t>6: </a:t>
            </a:r>
            <a:r>
              <a:rPr lang="en-US" sz="1400" dirty="0" smtClean="0"/>
              <a:t>Parenting </a:t>
            </a:r>
            <a:r>
              <a:rPr lang="en-US" sz="1400" dirty="0"/>
              <a:t>Skills Curriculum for caregivers of </a:t>
            </a:r>
            <a:r>
              <a:rPr lang="en-US" sz="1400" dirty="0" smtClean="0"/>
              <a:t>adolescents – </a:t>
            </a:r>
            <a:r>
              <a:rPr lang="en-US" sz="1400" dirty="0">
                <a:latin typeface="AkzidenzGroteskBE-Light"/>
              </a:rPr>
              <a:t>Session 5: Positive Parental Time for Healthy Growth and </a:t>
            </a:r>
            <a:r>
              <a:rPr lang="en-US" sz="1400" dirty="0" smtClean="0">
                <a:latin typeface="AkzidenzGroteskBE-Light"/>
              </a:rPr>
              <a:t>Development</a:t>
            </a:r>
          </a:p>
          <a:p>
            <a:r>
              <a:rPr lang="en-US" sz="1400" dirty="0"/>
              <a:t>• Activity 4: Education and learning to support </a:t>
            </a:r>
            <a:r>
              <a:rPr lang="en-US" sz="1400" dirty="0" smtClean="0"/>
              <a:t>children’s psychosocial </a:t>
            </a:r>
            <a:r>
              <a:rPr lang="en-US" sz="1400" dirty="0"/>
              <a:t>needs</a:t>
            </a:r>
          </a:p>
        </p:txBody>
      </p:sp>
    </p:spTree>
    <p:extLst>
      <p:ext uri="{BB962C8B-B14F-4D97-AF65-F5344CB8AC3E}">
        <p14:creationId xmlns:p14="http://schemas.microsoft.com/office/powerpoint/2010/main" val="14738742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305800" cy="1219200"/>
          </a:xfrm>
        </p:spPr>
        <p:txBody>
          <a:bodyPr/>
          <a:lstStyle/>
          <a:p>
            <a:r>
              <a:rPr lang="en-US" b="1" u="sng" dirty="0" smtClean="0"/>
              <a:t>Review from Day 2</a:t>
            </a:r>
            <a:r>
              <a:rPr lang="en-US" dirty="0" smtClean="0"/>
              <a:t/>
            </a:r>
            <a:br>
              <a:rPr lang="en-US" dirty="0" smtClean="0"/>
            </a:br>
            <a:r>
              <a:rPr lang="en-US" dirty="0"/>
              <a:t/>
            </a:r>
            <a:br>
              <a:rPr lang="en-US" dirty="0"/>
            </a:br>
            <a:endParaRPr lang="en-US" dirty="0"/>
          </a:p>
        </p:txBody>
      </p:sp>
      <p:sp>
        <p:nvSpPr>
          <p:cNvPr id="3" name="TextBox 2"/>
          <p:cNvSpPr txBox="1"/>
          <p:nvPr/>
        </p:nvSpPr>
        <p:spPr>
          <a:xfrm>
            <a:off x="381000" y="2133600"/>
            <a:ext cx="8267699" cy="3785652"/>
          </a:xfrm>
          <a:prstGeom prst="rect">
            <a:avLst/>
          </a:prstGeom>
          <a:noFill/>
        </p:spPr>
        <p:txBody>
          <a:bodyPr wrap="square" rtlCol="0">
            <a:spAutoFit/>
          </a:bodyPr>
          <a:lstStyle/>
          <a:p>
            <a:pPr lvl="0"/>
            <a:r>
              <a:rPr lang="en-US" b="1" dirty="0" smtClean="0"/>
              <a:t>Discuss in pairs:</a:t>
            </a:r>
          </a:p>
          <a:p>
            <a:pPr lvl="0"/>
            <a:endParaRPr lang="en-US" dirty="0"/>
          </a:p>
          <a:p>
            <a:pPr marL="342900" lvl="0" indent="-342900">
              <a:buFont typeface="Arial" panose="020B0604020202020204" pitchFamily="34" charset="0"/>
              <a:buChar char="•"/>
            </a:pPr>
            <a:r>
              <a:rPr lang="en-US" dirty="0" smtClean="0"/>
              <a:t>What </a:t>
            </a:r>
            <a:r>
              <a:rPr lang="en-US" dirty="0"/>
              <a:t>are some ways of playing with children that promote brain development</a:t>
            </a:r>
            <a:r>
              <a:rPr lang="en-US" dirty="0" smtClean="0"/>
              <a:t>?</a:t>
            </a:r>
          </a:p>
          <a:p>
            <a:pPr marL="342900" lvl="0" indent="-342900">
              <a:buFont typeface="Arial"/>
              <a:buChar char="•"/>
            </a:pPr>
            <a:endParaRPr lang="en-US" dirty="0"/>
          </a:p>
          <a:p>
            <a:pPr marL="342900" lvl="0" indent="-342900">
              <a:buFont typeface="Arial" panose="020B0604020202020204" pitchFamily="34" charset="0"/>
              <a:buChar char="•"/>
            </a:pPr>
            <a:r>
              <a:rPr lang="en-US" dirty="0"/>
              <a:t>Did </a:t>
            </a:r>
            <a:r>
              <a:rPr lang="en-US" dirty="0" smtClean="0"/>
              <a:t>you </a:t>
            </a:r>
            <a:r>
              <a:rPr lang="en-US" dirty="0"/>
              <a:t>have a chance to play with </a:t>
            </a:r>
            <a:r>
              <a:rPr lang="en-US" dirty="0" smtClean="0"/>
              <a:t>your </a:t>
            </a:r>
            <a:r>
              <a:rPr lang="en-US" dirty="0"/>
              <a:t>own children </a:t>
            </a:r>
            <a:r>
              <a:rPr lang="en-US" dirty="0" smtClean="0"/>
              <a:t>(</a:t>
            </a:r>
            <a:r>
              <a:rPr lang="en-US" dirty="0"/>
              <a:t>if </a:t>
            </a:r>
            <a:r>
              <a:rPr lang="en-US" dirty="0" smtClean="0"/>
              <a:t>you </a:t>
            </a:r>
            <a:r>
              <a:rPr lang="en-US" dirty="0"/>
              <a:t>don’t have children, did </a:t>
            </a:r>
            <a:r>
              <a:rPr lang="en-US" dirty="0" smtClean="0"/>
              <a:t>you </a:t>
            </a:r>
            <a:r>
              <a:rPr lang="en-US" dirty="0"/>
              <a:t>play with a friend’s or relative’s children) in a way that promotes brain development? </a:t>
            </a:r>
          </a:p>
          <a:p>
            <a:endParaRPr lang="en-US" dirty="0"/>
          </a:p>
        </p:txBody>
      </p:sp>
    </p:spTree>
    <p:extLst>
      <p:ext uri="{BB962C8B-B14F-4D97-AF65-F5344CB8AC3E}">
        <p14:creationId xmlns:p14="http://schemas.microsoft.com/office/powerpoint/2010/main" val="35311358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457200"/>
            <a:ext cx="8305800" cy="1219200"/>
          </a:xfrm>
        </p:spPr>
        <p:txBody>
          <a:bodyPr/>
          <a:lstStyle/>
          <a:p>
            <a:r>
              <a:rPr lang="en-US" b="1" u="sng" dirty="0" smtClean="0"/>
              <a:t>Debrief </a:t>
            </a:r>
            <a:endParaRPr lang="en-US" b="1" u="sng" dirty="0"/>
          </a:p>
        </p:txBody>
      </p:sp>
      <p:sp>
        <p:nvSpPr>
          <p:cNvPr id="4" name="Rectangle 3"/>
          <p:cNvSpPr/>
          <p:nvPr/>
        </p:nvSpPr>
        <p:spPr>
          <a:xfrm>
            <a:off x="381000" y="1371600"/>
            <a:ext cx="8299938" cy="4524315"/>
          </a:xfrm>
          <a:prstGeom prst="rect">
            <a:avLst/>
          </a:prstGeom>
        </p:spPr>
        <p:txBody>
          <a:bodyPr wrap="square">
            <a:spAutoFit/>
          </a:bodyPr>
          <a:lstStyle/>
          <a:p>
            <a:r>
              <a:rPr lang="en-US" b="1" dirty="0">
                <a:latin typeface="+mn-lt"/>
              </a:rPr>
              <a:t>Step 1: </a:t>
            </a:r>
            <a:r>
              <a:rPr lang="en-US" b="1" dirty="0" smtClean="0">
                <a:latin typeface="+mn-lt"/>
              </a:rPr>
              <a:t>Self-evaluation</a:t>
            </a:r>
          </a:p>
          <a:p>
            <a:pPr marL="342900" indent="-342900">
              <a:buFont typeface="Arial" panose="020B0604020202020204" pitchFamily="34" charset="0"/>
              <a:buChar char="•"/>
            </a:pPr>
            <a:r>
              <a:rPr lang="en-US" dirty="0" smtClean="0">
                <a:latin typeface="+mn-lt"/>
              </a:rPr>
              <a:t>What </a:t>
            </a:r>
            <a:r>
              <a:rPr lang="en-US" dirty="0">
                <a:latin typeface="+mn-lt"/>
              </a:rPr>
              <a:t>went well?</a:t>
            </a:r>
          </a:p>
          <a:p>
            <a:pPr marL="342900" indent="-342900">
              <a:buFont typeface="Arial" panose="020B0604020202020204" pitchFamily="34" charset="0"/>
              <a:buChar char="•"/>
            </a:pPr>
            <a:r>
              <a:rPr lang="en-US" dirty="0" smtClean="0">
                <a:latin typeface="+mn-lt"/>
              </a:rPr>
              <a:t>What </a:t>
            </a:r>
            <a:r>
              <a:rPr lang="en-US" dirty="0">
                <a:latin typeface="+mn-lt"/>
              </a:rPr>
              <a:t>they could have done differently</a:t>
            </a:r>
            <a:r>
              <a:rPr lang="en-US" dirty="0" smtClean="0">
                <a:latin typeface="+mn-lt"/>
              </a:rPr>
              <a:t>?</a:t>
            </a:r>
          </a:p>
          <a:p>
            <a:endParaRPr lang="en-US" dirty="0" smtClean="0">
              <a:latin typeface="AkzidenzGroteskBE-Light"/>
            </a:endParaRPr>
          </a:p>
          <a:p>
            <a:r>
              <a:rPr lang="en-US" b="1" dirty="0"/>
              <a:t>Step 2: Whole group </a:t>
            </a:r>
            <a:r>
              <a:rPr lang="en-US" b="1" dirty="0" smtClean="0"/>
              <a:t>debrief</a:t>
            </a:r>
          </a:p>
          <a:p>
            <a:pPr marL="342900" indent="-342900">
              <a:buFont typeface="Arial" panose="020B0604020202020204" pitchFamily="34" charset="0"/>
              <a:buChar char="•"/>
            </a:pPr>
            <a:r>
              <a:rPr lang="en-US" dirty="0" smtClean="0"/>
              <a:t>Positive feedback</a:t>
            </a:r>
          </a:p>
          <a:p>
            <a:pPr marL="342900" indent="-342900">
              <a:buFont typeface="Arial" panose="020B0604020202020204" pitchFamily="34" charset="0"/>
              <a:buChar char="•"/>
            </a:pPr>
            <a:r>
              <a:rPr lang="en-US" dirty="0"/>
              <a:t>S</a:t>
            </a:r>
            <a:r>
              <a:rPr lang="en-US" dirty="0" smtClean="0"/>
              <a:t>uggestions </a:t>
            </a:r>
            <a:r>
              <a:rPr lang="en-US" dirty="0"/>
              <a:t>for </a:t>
            </a:r>
            <a:r>
              <a:rPr lang="en-US" dirty="0" smtClean="0"/>
              <a:t>improvement</a:t>
            </a:r>
          </a:p>
          <a:p>
            <a:endParaRPr lang="en-US" dirty="0"/>
          </a:p>
          <a:p>
            <a:r>
              <a:rPr lang="en-US" b="1" dirty="0" smtClean="0"/>
              <a:t>Step </a:t>
            </a:r>
            <a:r>
              <a:rPr lang="en-US" b="1" dirty="0"/>
              <a:t>3: Feedback from </a:t>
            </a:r>
            <a:r>
              <a:rPr lang="en-US" b="1" dirty="0" smtClean="0"/>
              <a:t>trainer</a:t>
            </a:r>
          </a:p>
          <a:p>
            <a:pPr marL="342900" indent="-342900">
              <a:buFont typeface="Arial" panose="020B0604020202020204" pitchFamily="34" charset="0"/>
              <a:buChar char="•"/>
            </a:pPr>
            <a:r>
              <a:rPr lang="en-US" dirty="0"/>
              <a:t>Positive feedback</a:t>
            </a:r>
          </a:p>
          <a:p>
            <a:pPr marL="342900" indent="-342900">
              <a:buFont typeface="Arial" panose="020B0604020202020204" pitchFamily="34" charset="0"/>
              <a:buChar char="•"/>
            </a:pPr>
            <a:r>
              <a:rPr lang="en-US" dirty="0"/>
              <a:t>Suggestions for </a:t>
            </a:r>
            <a:r>
              <a:rPr lang="en-US" dirty="0" smtClean="0"/>
              <a:t>improvement</a:t>
            </a:r>
            <a:endParaRPr lang="en-US" dirty="0"/>
          </a:p>
          <a:p>
            <a:endParaRPr lang="en-US" dirty="0"/>
          </a:p>
        </p:txBody>
      </p:sp>
    </p:spTree>
    <p:extLst>
      <p:ext uri="{BB962C8B-B14F-4D97-AF65-F5344CB8AC3E}">
        <p14:creationId xmlns:p14="http://schemas.microsoft.com/office/powerpoint/2010/main" val="175025128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457200" y="609600"/>
            <a:ext cx="8305800" cy="1219200"/>
          </a:xfrm>
        </p:spPr>
        <p:txBody>
          <a:bodyPr/>
          <a:lstStyle/>
          <a:p>
            <a:r>
              <a:rPr lang="en-US" b="1" u="sng" dirty="0">
                <a:latin typeface="Arial" charset="0"/>
                <a:ea typeface="MS PGothic" charset="0"/>
              </a:rPr>
              <a:t>Thoughts about today’s session</a:t>
            </a:r>
          </a:p>
        </p:txBody>
      </p:sp>
      <p:sp>
        <p:nvSpPr>
          <p:cNvPr id="5" name="Content Placeholder 4"/>
          <p:cNvSpPr>
            <a:spLocks noGrp="1"/>
          </p:cNvSpPr>
          <p:nvPr>
            <p:ph idx="1"/>
          </p:nvPr>
        </p:nvSpPr>
        <p:spPr>
          <a:xfrm>
            <a:off x="457200" y="1676400"/>
            <a:ext cx="8305800" cy="3505200"/>
          </a:xfrm>
          <a:noFill/>
          <a:ln>
            <a:noFill/>
          </a:ln>
          <a:effectLst/>
          <a:extLst/>
        </p:spPr>
        <p:style>
          <a:lnRef idx="1">
            <a:schemeClr val="dk1"/>
          </a:lnRef>
          <a:fillRef idx="2">
            <a:schemeClr val="dk1"/>
          </a:fillRef>
          <a:effectRef idx="1">
            <a:schemeClr val="dk1"/>
          </a:effectRef>
          <a:fontRef idx="minor">
            <a:schemeClr val="dk1"/>
          </a:fontRef>
        </p:style>
        <p:txBody>
          <a:bodyPr>
            <a:normAutofit/>
          </a:bodyPr>
          <a:lstStyle/>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learn today?</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like best about the session?</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like least? Why?</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would you have liked to discuss that was not covered?</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Suggestions or comments?</a:t>
            </a:r>
          </a:p>
          <a:p>
            <a:pPr>
              <a:defRPr/>
            </a:pPr>
            <a:endParaRPr lang="en-US" dirty="0"/>
          </a:p>
        </p:txBody>
      </p:sp>
    </p:spTree>
    <p:extLst>
      <p:ext uri="{BB962C8B-B14F-4D97-AF65-F5344CB8AC3E}">
        <p14:creationId xmlns:p14="http://schemas.microsoft.com/office/powerpoint/2010/main" val="36396687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304800" y="381000"/>
            <a:ext cx="3518912" cy="646331"/>
          </a:xfrm>
          <a:prstGeom prst="rect">
            <a:avLst/>
          </a:prstGeom>
        </p:spPr>
        <p:txBody>
          <a:bodyPr wrap="none">
            <a:spAutoFit/>
          </a:bodyPr>
          <a:lstStyle/>
          <a:p>
            <a:r>
              <a:rPr lang="en-US" sz="3600" b="1" u="sng" kern="0" dirty="0">
                <a:solidFill>
                  <a:prstClr val="black"/>
                </a:solidFill>
                <a:latin typeface="Arial"/>
                <a:ea typeface="MS PGothic" pitchFamily="34" charset="-128"/>
                <a:cs typeface="Arial"/>
              </a:rPr>
              <a:t>Day </a:t>
            </a:r>
            <a:r>
              <a:rPr lang="en-US" sz="3600" b="1" u="sng" kern="0" dirty="0" smtClean="0">
                <a:solidFill>
                  <a:prstClr val="black"/>
                </a:solidFill>
                <a:latin typeface="Arial"/>
                <a:ea typeface="MS PGothic" pitchFamily="34" charset="-128"/>
                <a:cs typeface="Arial"/>
              </a:rPr>
              <a:t>3 </a:t>
            </a:r>
            <a:r>
              <a:rPr lang="en-US" sz="3600" b="1" u="sng" kern="0" dirty="0">
                <a:solidFill>
                  <a:prstClr val="black"/>
                </a:solidFill>
                <a:latin typeface="Arial"/>
                <a:ea typeface="MS PGothic" pitchFamily="34" charset="-128"/>
                <a:cs typeface="Arial"/>
              </a:rPr>
              <a:t>- Agenda</a:t>
            </a:r>
            <a:endParaRPr lang="en-US" dirty="0"/>
          </a:p>
        </p:txBody>
      </p:sp>
      <p:pic>
        <p:nvPicPr>
          <p:cNvPr id="2" name="Picture 1"/>
          <p:cNvPicPr>
            <a:picLocks noChangeAspect="1"/>
          </p:cNvPicPr>
          <p:nvPr/>
        </p:nvPicPr>
        <p:blipFill>
          <a:blip r:embed="rId3"/>
          <a:stretch>
            <a:fillRect/>
          </a:stretch>
        </p:blipFill>
        <p:spPr>
          <a:xfrm>
            <a:off x="1447800" y="1143000"/>
            <a:ext cx="6527137" cy="5410200"/>
          </a:xfrm>
          <a:prstGeom prst="rect">
            <a:avLst/>
          </a:prstGeom>
        </p:spPr>
      </p:pic>
    </p:spTree>
    <p:extLst>
      <p:ext uri="{BB962C8B-B14F-4D97-AF65-F5344CB8AC3E}">
        <p14:creationId xmlns:p14="http://schemas.microsoft.com/office/powerpoint/2010/main" val="26973627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Energizer: Categories</a:t>
            </a:r>
            <a:r>
              <a:rPr lang="en-US" b="1" dirty="0"/>
              <a:t/>
            </a:r>
            <a:br>
              <a:rPr lang="en-US" b="1" dirty="0"/>
            </a:b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433325408"/>
              </p:ext>
            </p:extLst>
          </p:nvPr>
        </p:nvGraphicFramePr>
        <p:xfrm>
          <a:off x="1181100" y="2514600"/>
          <a:ext cx="6857999" cy="2595880"/>
        </p:xfrm>
        <a:graphic>
          <a:graphicData uri="http://schemas.openxmlformats.org/drawingml/2006/table">
            <a:tbl>
              <a:tblPr firstRow="1" bandRow="1">
                <a:tableStyleId>{5C22544A-7EE6-4342-B048-85BDC9FD1C3A}</a:tableStyleId>
              </a:tblPr>
              <a:tblGrid>
                <a:gridCol w="1119673"/>
                <a:gridCol w="1399592"/>
                <a:gridCol w="1399592"/>
                <a:gridCol w="1469571"/>
                <a:gridCol w="1469571"/>
              </a:tblGrid>
              <a:tr h="370840">
                <a:tc>
                  <a:txBody>
                    <a:bodyPr/>
                    <a:lstStyle/>
                    <a:p>
                      <a:r>
                        <a:rPr lang="en-US" dirty="0" smtClean="0"/>
                        <a:t>Letter</a:t>
                      </a:r>
                      <a:endParaRPr lang="en-US" dirty="0"/>
                    </a:p>
                  </a:txBody>
                  <a:tcPr>
                    <a:solidFill>
                      <a:srgbClr val="009999"/>
                    </a:solidFill>
                  </a:tcPr>
                </a:tc>
                <a:tc>
                  <a:txBody>
                    <a:bodyPr/>
                    <a:lstStyle/>
                    <a:p>
                      <a:r>
                        <a:rPr lang="en-US" dirty="0" smtClean="0"/>
                        <a:t>Name</a:t>
                      </a:r>
                      <a:endParaRPr lang="en-US" dirty="0"/>
                    </a:p>
                  </a:txBody>
                  <a:tcPr>
                    <a:solidFill>
                      <a:srgbClr val="009999"/>
                    </a:solidFill>
                  </a:tcPr>
                </a:tc>
                <a:tc>
                  <a:txBody>
                    <a:bodyPr/>
                    <a:lstStyle/>
                    <a:p>
                      <a:r>
                        <a:rPr lang="en-US" dirty="0" smtClean="0"/>
                        <a:t>Place</a:t>
                      </a:r>
                      <a:endParaRPr lang="en-US" dirty="0"/>
                    </a:p>
                  </a:txBody>
                  <a:tcPr>
                    <a:solidFill>
                      <a:srgbClr val="009999"/>
                    </a:solidFill>
                  </a:tcPr>
                </a:tc>
                <a:tc>
                  <a:txBody>
                    <a:bodyPr/>
                    <a:lstStyle/>
                    <a:p>
                      <a:r>
                        <a:rPr lang="en-US" dirty="0" smtClean="0"/>
                        <a:t>Animal</a:t>
                      </a:r>
                      <a:endParaRPr lang="en-US" dirty="0"/>
                    </a:p>
                  </a:txBody>
                  <a:tcPr>
                    <a:solidFill>
                      <a:srgbClr val="009999"/>
                    </a:solidFill>
                  </a:tcPr>
                </a:tc>
                <a:tc>
                  <a:txBody>
                    <a:bodyPr/>
                    <a:lstStyle/>
                    <a:p>
                      <a:r>
                        <a:rPr lang="en-US" dirty="0" smtClean="0"/>
                        <a:t>Thing</a:t>
                      </a:r>
                      <a:endParaRPr lang="en-US" dirty="0"/>
                    </a:p>
                  </a:txBody>
                  <a:tcPr>
                    <a:solidFill>
                      <a:srgbClr val="009999"/>
                    </a:solidFill>
                  </a:tcPr>
                </a:tc>
              </a:tr>
              <a:tr h="370840">
                <a:tc>
                  <a:txBody>
                    <a:bodyPr/>
                    <a:lstStyle/>
                    <a:p>
                      <a:r>
                        <a:rPr lang="en-US" dirty="0" smtClean="0"/>
                        <a:t>A</a:t>
                      </a:r>
                      <a:endParaRPr lang="en-US" dirty="0"/>
                    </a:p>
                  </a:txBody>
                  <a:tcPr/>
                </a:tc>
                <a:tc>
                  <a:txBody>
                    <a:bodyPr/>
                    <a:lstStyle/>
                    <a:p>
                      <a:r>
                        <a:rPr lang="en-US" dirty="0" smtClean="0"/>
                        <a:t>Ali</a:t>
                      </a:r>
                      <a:endParaRPr lang="en-US" dirty="0"/>
                    </a:p>
                  </a:txBody>
                  <a:tcPr/>
                </a:tc>
                <a:tc>
                  <a:txBody>
                    <a:bodyPr/>
                    <a:lstStyle/>
                    <a:p>
                      <a:r>
                        <a:rPr lang="en-US" dirty="0" smtClean="0"/>
                        <a:t>Africa</a:t>
                      </a:r>
                      <a:endParaRPr lang="en-US" dirty="0"/>
                    </a:p>
                  </a:txBody>
                  <a:tcPr/>
                </a:tc>
                <a:tc>
                  <a:txBody>
                    <a:bodyPr/>
                    <a:lstStyle/>
                    <a:p>
                      <a:r>
                        <a:rPr lang="en-US" dirty="0" smtClean="0"/>
                        <a:t>Ant</a:t>
                      </a:r>
                      <a:endParaRPr lang="en-US" dirty="0"/>
                    </a:p>
                  </a:txBody>
                  <a:tcPr/>
                </a:tc>
                <a:tc>
                  <a:txBody>
                    <a:bodyPr/>
                    <a:lstStyle/>
                    <a:p>
                      <a:r>
                        <a:rPr lang="en-US" dirty="0" smtClean="0"/>
                        <a:t>Apple</a:t>
                      </a:r>
                      <a:endParaRPr lang="en-US" dirty="0"/>
                    </a:p>
                  </a:txBody>
                  <a:tcPr/>
                </a:tc>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24654348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569" name="Title 1"/>
          <p:cNvSpPr>
            <a:spLocks noGrp="1"/>
          </p:cNvSpPr>
          <p:nvPr>
            <p:ph type="title"/>
          </p:nvPr>
        </p:nvSpPr>
        <p:spPr>
          <a:xfrm>
            <a:off x="340518" y="533400"/>
            <a:ext cx="8305800" cy="1219200"/>
          </a:xfrm>
        </p:spPr>
        <p:txBody>
          <a:bodyPr/>
          <a:lstStyle/>
          <a:p>
            <a:r>
              <a:rPr lang="en-US" b="1" u="sng" dirty="0">
                <a:latin typeface="Arial" charset="0"/>
                <a:ea typeface="MS PGothic" charset="0"/>
              </a:rPr>
              <a:t>Body </a:t>
            </a:r>
            <a:r>
              <a:rPr lang="en-US" b="1" u="sng" dirty="0" smtClean="0">
                <a:latin typeface="Arial" charset="0"/>
                <a:ea typeface="MS PGothic" charset="0"/>
              </a:rPr>
              <a:t>mapping </a:t>
            </a:r>
            <a:r>
              <a:rPr lang="en-US" b="1" u="sng" dirty="0">
                <a:latin typeface="Arial" charset="0"/>
                <a:ea typeface="MS PGothic" charset="0"/>
              </a:rPr>
              <a:t>e</a:t>
            </a:r>
            <a:r>
              <a:rPr lang="en-US" b="1" u="sng" dirty="0" smtClean="0">
                <a:latin typeface="Arial" charset="0"/>
                <a:ea typeface="MS PGothic" charset="0"/>
              </a:rPr>
              <a:t>xercise </a:t>
            </a:r>
            <a:endParaRPr lang="en-US" b="1" u="sng" dirty="0">
              <a:latin typeface="Arial" charset="0"/>
              <a:ea typeface="MS PGothic" charset="0"/>
            </a:endParaRPr>
          </a:p>
        </p:txBody>
      </p:sp>
      <p:sp>
        <p:nvSpPr>
          <p:cNvPr id="109570" name="TextBox 2"/>
          <p:cNvSpPr txBox="1">
            <a:spLocks noChangeArrowheads="1"/>
          </p:cNvSpPr>
          <p:nvPr/>
        </p:nvSpPr>
        <p:spPr bwMode="auto">
          <a:xfrm>
            <a:off x="1854200" y="2406650"/>
            <a:ext cx="18415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endParaRPr lang="en-US"/>
          </a:p>
        </p:txBody>
      </p:sp>
      <p:sp>
        <p:nvSpPr>
          <p:cNvPr id="109571" name="TextBox 4"/>
          <p:cNvSpPr txBox="1">
            <a:spLocks noChangeArrowheads="1"/>
          </p:cNvSpPr>
          <p:nvPr/>
        </p:nvSpPr>
        <p:spPr bwMode="auto">
          <a:xfrm>
            <a:off x="533399" y="1524000"/>
            <a:ext cx="8112919" cy="5078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marL="457200" indent="-457200">
              <a:buFont typeface="+mj-lt"/>
              <a:buAutoNum type="arabicPeriod"/>
            </a:pPr>
            <a:r>
              <a:rPr lang="en-US" sz="2000" dirty="0" smtClean="0"/>
              <a:t>You have </a:t>
            </a:r>
            <a:r>
              <a:rPr lang="en-US" sz="2000" dirty="0"/>
              <a:t>30 minutes to complete this activity.</a:t>
            </a:r>
          </a:p>
          <a:p>
            <a:pPr marL="457200" indent="-457200">
              <a:buFont typeface="+mj-lt"/>
              <a:buAutoNum type="arabicPeriod"/>
            </a:pPr>
            <a:r>
              <a:rPr lang="en-US" sz="2000" dirty="0"/>
              <a:t>D</a:t>
            </a:r>
            <a:r>
              <a:rPr lang="en-US" sz="2000" dirty="0" smtClean="0"/>
              <a:t>raw </a:t>
            </a:r>
            <a:r>
              <a:rPr lang="en-US" sz="2000" dirty="0"/>
              <a:t>a body shape on a piece of paper.</a:t>
            </a:r>
          </a:p>
          <a:p>
            <a:pPr marL="457200" indent="-457200">
              <a:buFont typeface="+mj-lt"/>
              <a:buAutoNum type="arabicPeriod"/>
            </a:pPr>
            <a:r>
              <a:rPr lang="en-US" sz="2000" dirty="0"/>
              <a:t>R</a:t>
            </a:r>
            <a:r>
              <a:rPr lang="en-US" sz="2000" dirty="0" smtClean="0"/>
              <a:t>emember </a:t>
            </a:r>
            <a:r>
              <a:rPr lang="en-US" sz="2000" dirty="0"/>
              <a:t>some happy memories and some </a:t>
            </a:r>
            <a:r>
              <a:rPr lang="en-US" sz="2000" dirty="0" smtClean="0"/>
              <a:t>unhappy memories </a:t>
            </a:r>
            <a:r>
              <a:rPr lang="en-US" sz="2000" dirty="0"/>
              <a:t>from their childhood.</a:t>
            </a:r>
          </a:p>
          <a:p>
            <a:pPr marL="457200" indent="-457200">
              <a:buFont typeface="+mj-lt"/>
              <a:buAutoNum type="arabicPeriod"/>
            </a:pPr>
            <a:r>
              <a:rPr lang="en-US" sz="2000" dirty="0"/>
              <a:t>M</a:t>
            </a:r>
            <a:r>
              <a:rPr lang="en-US" sz="2000" dirty="0" smtClean="0"/>
              <a:t>ake </a:t>
            </a:r>
            <a:r>
              <a:rPr lang="en-US" sz="2000" dirty="0"/>
              <a:t>a dot on the drawings of </a:t>
            </a:r>
            <a:r>
              <a:rPr lang="en-US" sz="2000" dirty="0" smtClean="0"/>
              <a:t>the body </a:t>
            </a:r>
            <a:r>
              <a:rPr lang="en-US" sz="2000" dirty="0"/>
              <a:t>where </a:t>
            </a:r>
            <a:r>
              <a:rPr lang="en-US" sz="2000" dirty="0" smtClean="0"/>
              <a:t>you felt good while </a:t>
            </a:r>
            <a:r>
              <a:rPr lang="en-US" sz="2000" dirty="0"/>
              <a:t>remembering a happy memory.</a:t>
            </a:r>
          </a:p>
          <a:p>
            <a:pPr marL="457200" indent="-457200">
              <a:buFont typeface="+mj-lt"/>
              <a:buAutoNum type="arabicPeriod"/>
            </a:pPr>
            <a:r>
              <a:rPr lang="en-US" sz="2000" dirty="0"/>
              <a:t>M</a:t>
            </a:r>
            <a:r>
              <a:rPr lang="en-US" sz="2000" dirty="0" smtClean="0"/>
              <a:t>ake </a:t>
            </a:r>
            <a:r>
              <a:rPr lang="en-US" sz="2000" dirty="0"/>
              <a:t>a cross on the drawings in the areas where </a:t>
            </a:r>
            <a:r>
              <a:rPr lang="en-US" sz="2000" dirty="0" smtClean="0"/>
              <a:t>you felt pain while </a:t>
            </a:r>
            <a:r>
              <a:rPr lang="en-US" sz="2000" dirty="0"/>
              <a:t>remembering.</a:t>
            </a:r>
          </a:p>
          <a:p>
            <a:pPr marL="457200" indent="-457200">
              <a:buFont typeface="+mj-lt"/>
              <a:buAutoNum type="arabicPeriod"/>
            </a:pPr>
            <a:r>
              <a:rPr lang="en-US" sz="2000" dirty="0"/>
              <a:t>P</a:t>
            </a:r>
            <a:r>
              <a:rPr lang="en-US" sz="2000" dirty="0" smtClean="0"/>
              <a:t>air with </a:t>
            </a:r>
            <a:r>
              <a:rPr lang="en-US" sz="2000" dirty="0"/>
              <a:t>a partner and discuss the following:</a:t>
            </a:r>
          </a:p>
          <a:p>
            <a:pPr lvl="2"/>
            <a:r>
              <a:rPr lang="en-US" sz="2000" dirty="0"/>
              <a:t>• </a:t>
            </a:r>
            <a:r>
              <a:rPr lang="en-US" sz="2000" dirty="0" smtClean="0"/>
              <a:t>Your happy </a:t>
            </a:r>
            <a:r>
              <a:rPr lang="en-US" sz="2000" dirty="0"/>
              <a:t>and unhappy memories from childhood, if </a:t>
            </a:r>
            <a:r>
              <a:rPr lang="en-US" sz="2000" dirty="0" smtClean="0"/>
              <a:t>you feel comfortable sharing.</a:t>
            </a:r>
            <a:endParaRPr lang="en-US" sz="2000" dirty="0"/>
          </a:p>
          <a:p>
            <a:pPr lvl="2"/>
            <a:r>
              <a:rPr lang="en-US" sz="2000" dirty="0"/>
              <a:t>• Whether adults around </a:t>
            </a:r>
            <a:r>
              <a:rPr lang="en-US" sz="2000" dirty="0" smtClean="0"/>
              <a:t>you in your childhood </a:t>
            </a:r>
            <a:r>
              <a:rPr lang="en-US" sz="2000" dirty="0"/>
              <a:t>understood </a:t>
            </a:r>
            <a:r>
              <a:rPr lang="en-US" sz="2000" dirty="0" smtClean="0"/>
              <a:t>your feelings</a:t>
            </a:r>
            <a:r>
              <a:rPr lang="en-US" sz="2000" dirty="0"/>
              <a:t>.</a:t>
            </a:r>
          </a:p>
          <a:p>
            <a:pPr lvl="2"/>
            <a:r>
              <a:rPr lang="en-US" sz="2000" dirty="0"/>
              <a:t>• Whether adults around </a:t>
            </a:r>
            <a:r>
              <a:rPr lang="en-US" sz="2000" dirty="0" smtClean="0"/>
              <a:t>you in your childhood acknowledged your feelings </a:t>
            </a:r>
            <a:r>
              <a:rPr lang="en-US" sz="2000" dirty="0"/>
              <a:t>and offered to help.</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617" name="Title 1"/>
          <p:cNvSpPr>
            <a:spLocks noGrp="1"/>
          </p:cNvSpPr>
          <p:nvPr>
            <p:ph type="title"/>
          </p:nvPr>
        </p:nvSpPr>
        <p:spPr>
          <a:xfrm>
            <a:off x="627063" y="582722"/>
            <a:ext cx="8305800" cy="1219200"/>
          </a:xfrm>
        </p:spPr>
        <p:txBody>
          <a:bodyPr/>
          <a:lstStyle/>
          <a:p>
            <a:r>
              <a:rPr lang="en-US" b="1" u="sng" dirty="0" smtClean="0">
                <a:latin typeface="Arial" charset="0"/>
                <a:ea typeface="MS PGothic" charset="0"/>
              </a:rPr>
              <a:t>Empathy</a:t>
            </a:r>
            <a:endParaRPr lang="en-US" b="1" u="sng" dirty="0">
              <a:latin typeface="Arial" charset="0"/>
              <a:ea typeface="MS PGothic" charset="0"/>
            </a:endParaRPr>
          </a:p>
        </p:txBody>
      </p:sp>
      <p:sp>
        <p:nvSpPr>
          <p:cNvPr id="3" name="Rectangle 2"/>
          <p:cNvSpPr/>
          <p:nvPr/>
        </p:nvSpPr>
        <p:spPr>
          <a:xfrm>
            <a:off x="990600" y="1524000"/>
            <a:ext cx="6927056" cy="4139595"/>
          </a:xfrm>
          <a:prstGeom prst="rect">
            <a:avLst/>
          </a:prstGeom>
        </p:spPr>
        <p:txBody>
          <a:bodyPr wrap="square">
            <a:spAutoFit/>
          </a:bodyPr>
          <a:lstStyle/>
          <a:p>
            <a:pPr marL="109538">
              <a:defRPr/>
            </a:pPr>
            <a:endParaRPr lang="en-US" sz="3200" dirty="0">
              <a:solidFill>
                <a:srgbClr val="92D050"/>
              </a:solidFill>
            </a:endParaRPr>
          </a:p>
          <a:p>
            <a:pPr marL="452438" indent="-342900">
              <a:spcAft>
                <a:spcPts val="600"/>
              </a:spcAft>
              <a:buFont typeface="Arial" charset="0"/>
              <a:buChar char="•"/>
              <a:defRPr/>
            </a:pPr>
            <a:r>
              <a:rPr lang="en-US" dirty="0" smtClean="0"/>
              <a:t>A human </a:t>
            </a:r>
            <a:r>
              <a:rPr lang="en-US" dirty="0"/>
              <a:t>characteristic that allows us to </a:t>
            </a:r>
            <a:r>
              <a:rPr lang="en-US" b="1" dirty="0"/>
              <a:t>understand and feel </a:t>
            </a:r>
            <a:r>
              <a:rPr lang="en-US" b="1" dirty="0" smtClean="0"/>
              <a:t>for our </a:t>
            </a:r>
            <a:r>
              <a:rPr lang="en-US" b="1" dirty="0"/>
              <a:t>fellow human </a:t>
            </a:r>
            <a:r>
              <a:rPr lang="en-US" b="1" dirty="0" smtClean="0"/>
              <a:t>beings </a:t>
            </a:r>
          </a:p>
          <a:p>
            <a:pPr marL="452438" indent="-342900">
              <a:spcAft>
                <a:spcPts val="600"/>
              </a:spcAft>
              <a:buFont typeface="Arial" charset="0"/>
              <a:buChar char="•"/>
              <a:defRPr/>
            </a:pPr>
            <a:r>
              <a:rPr lang="en-US" dirty="0" smtClean="0"/>
              <a:t>It is the ability to perceive the emotions, needs and desires of another person, to understand and </a:t>
            </a:r>
            <a:r>
              <a:rPr lang="en-US" b="1" dirty="0" smtClean="0"/>
              <a:t>act with care</a:t>
            </a:r>
            <a:r>
              <a:rPr lang="en-US" dirty="0" smtClean="0"/>
              <a:t>. </a:t>
            </a:r>
          </a:p>
          <a:p>
            <a:pPr marL="452438" indent="-342900">
              <a:spcAft>
                <a:spcPts val="600"/>
              </a:spcAft>
              <a:buFont typeface="Arial" charset="0"/>
              <a:buChar char="•"/>
              <a:defRPr/>
            </a:pPr>
            <a:r>
              <a:rPr lang="en-US" dirty="0" smtClean="0"/>
              <a:t>It involves being able to walk in the shoes of another person and feel what it is like.</a:t>
            </a:r>
          </a:p>
          <a:p>
            <a:pPr marL="452438" indent="-342900">
              <a:spcAft>
                <a:spcPts val="600"/>
              </a:spcAft>
              <a:buFont typeface="Arial" charset="0"/>
              <a:buChar char="•"/>
              <a:defRPr/>
            </a:pPr>
            <a:endParaRPr lang="en-US" dirty="0">
              <a:solidFill>
                <a:srgbClr val="FFD6CB"/>
              </a:solidFill>
            </a:endParaRPr>
          </a:p>
        </p:txBody>
      </p:sp>
    </p:spTree>
    <p:extLst>
      <p:ext uri="{BB962C8B-B14F-4D97-AF65-F5344CB8AC3E}">
        <p14:creationId xmlns:p14="http://schemas.microsoft.com/office/powerpoint/2010/main" val="42327283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665" name="Title 1"/>
          <p:cNvSpPr>
            <a:spLocks noGrp="1"/>
          </p:cNvSpPr>
          <p:nvPr>
            <p:ph type="title"/>
          </p:nvPr>
        </p:nvSpPr>
        <p:spPr>
          <a:xfrm>
            <a:off x="244475" y="685800"/>
            <a:ext cx="8305800" cy="1219200"/>
          </a:xfrm>
        </p:spPr>
        <p:txBody>
          <a:bodyPr/>
          <a:lstStyle/>
          <a:p>
            <a:r>
              <a:rPr lang="en-US" b="1" u="sng" dirty="0" smtClean="0">
                <a:latin typeface="Arial" charset="0"/>
                <a:ea typeface="MS PGothic" charset="0"/>
              </a:rPr>
              <a:t>Stages of empathetic development</a:t>
            </a:r>
            <a:endParaRPr lang="en-US" b="1" u="sng" dirty="0">
              <a:latin typeface="Arial" charset="0"/>
              <a:ea typeface="MS PGothic" charset="0"/>
            </a:endParaRPr>
          </a:p>
        </p:txBody>
      </p:sp>
      <p:sp>
        <p:nvSpPr>
          <p:cNvPr id="113666" name="Rectangle 2"/>
          <p:cNvSpPr>
            <a:spLocks noChangeArrowheads="1"/>
          </p:cNvSpPr>
          <p:nvPr/>
        </p:nvSpPr>
        <p:spPr bwMode="auto">
          <a:xfrm>
            <a:off x="244475" y="1143000"/>
            <a:ext cx="8032750" cy="51090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112713" indent="-3175"/>
            <a:endParaRPr lang="en-US" sz="2000" dirty="0"/>
          </a:p>
          <a:p>
            <a:pPr marL="342900" lvl="0" indent="-342900">
              <a:buFont typeface="Arial"/>
              <a:buChar char="•"/>
            </a:pPr>
            <a:r>
              <a:rPr lang="en-US" sz="1800" dirty="0"/>
              <a:t>Children experience strong feelings that shape their personalities as they grow up. That is, they build memories through experiences</a:t>
            </a:r>
            <a:r>
              <a:rPr lang="en-US" sz="1800" dirty="0" smtClean="0"/>
              <a:t>.</a:t>
            </a:r>
          </a:p>
          <a:p>
            <a:pPr lvl="0"/>
            <a:endParaRPr lang="en-US" sz="1800" dirty="0"/>
          </a:p>
          <a:p>
            <a:pPr marL="342900" lvl="0" indent="-342900">
              <a:buFont typeface="Arial"/>
              <a:buChar char="•"/>
            </a:pPr>
            <a:r>
              <a:rPr lang="en-US" sz="1800" dirty="0" smtClean="0"/>
              <a:t>Children </a:t>
            </a:r>
            <a:r>
              <a:rPr lang="en-US" sz="1800" dirty="0"/>
              <a:t>want and need their parents to understand and help with their difficult feelings. </a:t>
            </a:r>
          </a:p>
          <a:p>
            <a:pPr lvl="0"/>
            <a:endParaRPr lang="en-US" sz="1800" dirty="0"/>
          </a:p>
          <a:p>
            <a:pPr marL="342900" lvl="0" indent="-342900">
              <a:buFont typeface="Arial"/>
              <a:buChar char="•"/>
            </a:pPr>
            <a:r>
              <a:rPr lang="en-US" sz="1800" dirty="0"/>
              <a:t>Children need their parents to be empathetic, </a:t>
            </a:r>
            <a:r>
              <a:rPr lang="en-US" sz="1800" dirty="0" smtClean="0"/>
              <a:t>loving and nurturing and </a:t>
            </a:r>
            <a:r>
              <a:rPr lang="en-US" sz="1800" dirty="0"/>
              <a:t>understand their feelings. </a:t>
            </a:r>
            <a:endParaRPr lang="en-US" sz="1800" dirty="0" smtClean="0"/>
          </a:p>
          <a:p>
            <a:pPr lvl="0"/>
            <a:endParaRPr lang="en-US" sz="1800" dirty="0"/>
          </a:p>
          <a:p>
            <a:pPr marL="342900" lvl="0" indent="-342900">
              <a:buFont typeface="Arial"/>
              <a:buChar char="•"/>
            </a:pPr>
            <a:r>
              <a:rPr lang="en-US" sz="1800" dirty="0" smtClean="0"/>
              <a:t>Empathy </a:t>
            </a:r>
            <a:r>
              <a:rPr lang="en-US" sz="1800" dirty="0"/>
              <a:t>helps children feel safe and secure. </a:t>
            </a:r>
            <a:endParaRPr lang="en-US" sz="1800" dirty="0" smtClean="0"/>
          </a:p>
          <a:p>
            <a:pPr lvl="0"/>
            <a:endParaRPr lang="en-US" sz="1800" dirty="0" smtClean="0"/>
          </a:p>
          <a:p>
            <a:pPr marL="342900" lvl="0" indent="-342900">
              <a:buFont typeface="Arial"/>
              <a:buChar char="•"/>
            </a:pPr>
            <a:r>
              <a:rPr lang="en-US" sz="1800" dirty="0"/>
              <a:t>As it relates to parenting, empathy is the ability to perceive the </a:t>
            </a:r>
            <a:r>
              <a:rPr lang="en-US" sz="1800" dirty="0" smtClean="0"/>
              <a:t>emotions, needs </a:t>
            </a:r>
            <a:r>
              <a:rPr lang="en-US" sz="1800" dirty="0"/>
              <a:t>and desires of a child, and to be able to respond in a </a:t>
            </a:r>
            <a:r>
              <a:rPr lang="en-US" sz="1800" dirty="0" smtClean="0"/>
              <a:t>nurturing way</a:t>
            </a:r>
            <a:r>
              <a:rPr lang="en-US" sz="1800" dirty="0"/>
              <a:t>, keeping the positive welfare of the child at the forefront.</a:t>
            </a:r>
          </a:p>
          <a:p>
            <a:pPr lvl="0"/>
            <a:endParaRPr lang="en-US" sz="1800" dirty="0" smtClean="0"/>
          </a:p>
          <a:p>
            <a:pPr marL="342900" lvl="0" indent="-342900">
              <a:buFont typeface="Arial"/>
              <a:buChar char="•"/>
            </a:pPr>
            <a:r>
              <a:rPr lang="en-US" sz="1800" dirty="0"/>
              <a:t>It helps children become sensitive to other people’s needs, and to </a:t>
            </a:r>
            <a:r>
              <a:rPr lang="en-US" sz="1800" dirty="0" smtClean="0"/>
              <a:t>be able </a:t>
            </a:r>
            <a:r>
              <a:rPr lang="en-US" sz="1800" dirty="0"/>
              <a:t>to handle difficult feelings in acceptable ways.</a:t>
            </a:r>
            <a:endParaRPr lang="en-US" sz="1800" dirty="0">
              <a:solidFill>
                <a:srgbClr val="F88600"/>
              </a:solidFill>
            </a:endParaRPr>
          </a:p>
        </p:txBody>
      </p:sp>
    </p:spTree>
    <p:extLst>
      <p:ext uri="{BB962C8B-B14F-4D97-AF65-F5344CB8AC3E}">
        <p14:creationId xmlns:p14="http://schemas.microsoft.com/office/powerpoint/2010/main" val="24614130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25450" y="533400"/>
            <a:ext cx="8305800" cy="1219200"/>
          </a:xfrm>
        </p:spPr>
        <p:txBody>
          <a:bodyPr/>
          <a:lstStyle/>
          <a:p>
            <a:r>
              <a:rPr lang="en-US" b="1" u="sng" dirty="0" smtClean="0"/>
              <a:t>Stages of empathy </a:t>
            </a:r>
            <a:r>
              <a:rPr lang="en-US" b="1" u="sng" dirty="0"/>
              <a:t>d</a:t>
            </a:r>
            <a:r>
              <a:rPr lang="en-US" b="1" u="sng" dirty="0" smtClean="0"/>
              <a:t>evelopment</a:t>
            </a:r>
            <a:endParaRPr lang="en-US" b="1" u="sng" dirty="0"/>
          </a:p>
        </p:txBody>
      </p:sp>
      <p:sp>
        <p:nvSpPr>
          <p:cNvPr id="3" name="TextBox 2"/>
          <p:cNvSpPr txBox="1"/>
          <p:nvPr/>
        </p:nvSpPr>
        <p:spPr>
          <a:xfrm>
            <a:off x="533400" y="1295400"/>
            <a:ext cx="8089900" cy="4524315"/>
          </a:xfrm>
          <a:prstGeom prst="rect">
            <a:avLst/>
          </a:prstGeom>
          <a:noFill/>
        </p:spPr>
        <p:txBody>
          <a:bodyPr wrap="square" rtlCol="0">
            <a:spAutoFit/>
          </a:bodyPr>
          <a:lstStyle/>
          <a:p>
            <a:pPr marL="342900" lvl="0" indent="-342900">
              <a:buFont typeface="Arial" panose="020B0604020202020204" pitchFamily="34" charset="0"/>
              <a:buChar char="•"/>
            </a:pPr>
            <a:r>
              <a:rPr lang="en-US" dirty="0"/>
              <a:t>A 1-year-old child feels distress when another child falls or cries</a:t>
            </a:r>
            <a:r>
              <a:rPr lang="en-US" dirty="0" smtClean="0"/>
              <a:t>.</a:t>
            </a:r>
          </a:p>
          <a:p>
            <a:pPr marL="342900" lvl="0" indent="-342900">
              <a:buFont typeface="Arial" panose="020B0604020202020204" pitchFamily="34" charset="0"/>
              <a:buChar char="•"/>
            </a:pPr>
            <a:endParaRPr lang="en-US" dirty="0"/>
          </a:p>
          <a:p>
            <a:pPr marL="342900" lvl="0" indent="-342900">
              <a:buFont typeface="Arial" panose="020B0604020202020204" pitchFamily="34" charset="0"/>
              <a:buChar char="•"/>
            </a:pPr>
            <a:r>
              <a:rPr lang="en-US" dirty="0" smtClean="0"/>
              <a:t>A </a:t>
            </a:r>
            <a:r>
              <a:rPr lang="en-US" dirty="0"/>
              <a:t>2-year-old child becomes more aware that they are distinct from others and may even try to soothe another child in distress. </a:t>
            </a:r>
            <a:endParaRPr lang="en-US" dirty="0" smtClean="0"/>
          </a:p>
          <a:p>
            <a:pPr marL="342900" lvl="0" indent="-342900">
              <a:buFont typeface="Arial" panose="020B0604020202020204" pitchFamily="34" charset="0"/>
              <a:buChar char="•"/>
            </a:pPr>
            <a:endParaRPr lang="en-US" dirty="0"/>
          </a:p>
          <a:p>
            <a:pPr marL="342900" lvl="0" indent="-342900">
              <a:buFont typeface="Arial" panose="020B0604020202020204" pitchFamily="34" charset="0"/>
              <a:buChar char="•"/>
            </a:pPr>
            <a:r>
              <a:rPr lang="en-US" dirty="0" smtClean="0"/>
              <a:t>A 5 to 6-year-old child </a:t>
            </a:r>
            <a:r>
              <a:rPr lang="en-US" dirty="0"/>
              <a:t>can understand the feelings of another </a:t>
            </a:r>
            <a:r>
              <a:rPr lang="en-US" dirty="0" smtClean="0"/>
              <a:t>person. They are </a:t>
            </a:r>
            <a:r>
              <a:rPr lang="en-US" dirty="0"/>
              <a:t>learning how to read others' feelings through their actions, gestures, and facial expressions--an essential empathy and social skill.</a:t>
            </a:r>
          </a:p>
          <a:p>
            <a:endParaRPr lang="en-US" dirty="0"/>
          </a:p>
        </p:txBody>
      </p:sp>
      <p:sp>
        <p:nvSpPr>
          <p:cNvPr id="4" name="TextBox 3"/>
          <p:cNvSpPr txBox="1"/>
          <p:nvPr/>
        </p:nvSpPr>
        <p:spPr>
          <a:xfrm>
            <a:off x="654050" y="6016117"/>
            <a:ext cx="7848600" cy="830997"/>
          </a:xfrm>
          <a:prstGeom prst="rect">
            <a:avLst/>
          </a:prstGeom>
          <a:noFill/>
        </p:spPr>
        <p:txBody>
          <a:bodyPr wrap="square" rtlCol="0">
            <a:spAutoFit/>
          </a:bodyPr>
          <a:lstStyle/>
          <a:p>
            <a:r>
              <a:rPr lang="en-US" sz="1600" b="1" dirty="0" smtClean="0"/>
              <a:t>Early Childhood today</a:t>
            </a:r>
            <a:r>
              <a:rPr lang="en-US" sz="1600" dirty="0" smtClean="0"/>
              <a:t>. </a:t>
            </a:r>
            <a:r>
              <a:rPr lang="en-US" sz="1600" u="sng" dirty="0" smtClean="0"/>
              <a:t>Ages &amp; Stages: Empathy </a:t>
            </a:r>
            <a:r>
              <a:rPr lang="en-US" sz="1600" i="1" dirty="0" smtClean="0"/>
              <a:t>How to nurture this important gateway to a social and emotional growth</a:t>
            </a:r>
            <a:r>
              <a:rPr lang="en-US" sz="1600" dirty="0" smtClean="0"/>
              <a:t>. Susan A. Miller Ed. D, Ellen Booth Church, and Carla Poole. 2016</a:t>
            </a:r>
            <a:endParaRPr lang="en-US" sz="1600" dirty="0"/>
          </a:p>
        </p:txBody>
      </p:sp>
    </p:spTree>
    <p:extLst>
      <p:ext uri="{BB962C8B-B14F-4D97-AF65-F5344CB8AC3E}">
        <p14:creationId xmlns:p14="http://schemas.microsoft.com/office/powerpoint/2010/main" val="10374579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6737" name="Title 1"/>
          <p:cNvSpPr>
            <a:spLocks noGrp="1"/>
          </p:cNvSpPr>
          <p:nvPr>
            <p:ph type="title"/>
          </p:nvPr>
        </p:nvSpPr>
        <p:spPr>
          <a:xfrm>
            <a:off x="457200" y="609600"/>
            <a:ext cx="8305800" cy="1219200"/>
          </a:xfrm>
        </p:spPr>
        <p:txBody>
          <a:bodyPr/>
          <a:lstStyle/>
          <a:p>
            <a:r>
              <a:rPr lang="en-US" b="1" u="sng" dirty="0" smtClean="0">
                <a:latin typeface="Arial" charset="0"/>
                <a:ea typeface="MS PGothic" charset="0"/>
              </a:rPr>
              <a:t>Steps of </a:t>
            </a:r>
            <a:r>
              <a:rPr lang="en-US" b="1" u="sng" dirty="0">
                <a:latin typeface="Arial" charset="0"/>
                <a:ea typeface="MS PGothic" charset="0"/>
              </a:rPr>
              <a:t>e</a:t>
            </a:r>
            <a:r>
              <a:rPr lang="en-US" b="1" u="sng" dirty="0" smtClean="0">
                <a:latin typeface="Arial" charset="0"/>
                <a:ea typeface="MS PGothic" charset="0"/>
              </a:rPr>
              <a:t>mpathy</a:t>
            </a:r>
            <a:endParaRPr lang="en-US" b="1" u="sng" dirty="0">
              <a:latin typeface="Arial" charset="0"/>
              <a:ea typeface="MS PGothic" charset="0"/>
            </a:endParaRPr>
          </a:p>
        </p:txBody>
      </p:sp>
      <p:sp>
        <p:nvSpPr>
          <p:cNvPr id="116738" name="Rectangle 2"/>
          <p:cNvSpPr>
            <a:spLocks noChangeArrowheads="1"/>
          </p:cNvSpPr>
          <p:nvPr/>
        </p:nvSpPr>
        <p:spPr bwMode="auto">
          <a:xfrm>
            <a:off x="914400" y="1600200"/>
            <a:ext cx="6886575" cy="29238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endParaRPr lang="en-US" dirty="0"/>
          </a:p>
          <a:p>
            <a:r>
              <a:rPr lang="en-US" sz="2000" b="1" dirty="0"/>
              <a:t>Step </a:t>
            </a:r>
            <a:r>
              <a:rPr lang="en-US" sz="2000" b="1" dirty="0" smtClean="0"/>
              <a:t>1. </a:t>
            </a:r>
            <a:r>
              <a:rPr lang="en-US" sz="2000" dirty="0"/>
              <a:t>Identify the </a:t>
            </a:r>
            <a:r>
              <a:rPr lang="en-US" sz="2000" dirty="0" smtClean="0"/>
              <a:t>feeling</a:t>
            </a:r>
            <a:endParaRPr lang="en-US" sz="2000" dirty="0"/>
          </a:p>
          <a:p>
            <a:endParaRPr lang="en-US" sz="2000" dirty="0"/>
          </a:p>
          <a:p>
            <a:r>
              <a:rPr lang="en-US" sz="2000" b="1" dirty="0"/>
              <a:t>Step </a:t>
            </a:r>
            <a:r>
              <a:rPr lang="en-US" sz="2000" b="1" dirty="0" smtClean="0"/>
              <a:t>2. </a:t>
            </a:r>
            <a:r>
              <a:rPr lang="en-US" sz="2000" dirty="0"/>
              <a:t>Determine the </a:t>
            </a:r>
            <a:r>
              <a:rPr lang="en-US" sz="2000" dirty="0" smtClean="0"/>
              <a:t>reason</a:t>
            </a:r>
            <a:endParaRPr lang="en-US" sz="2000" dirty="0"/>
          </a:p>
          <a:p>
            <a:endParaRPr lang="en-US" sz="2000" dirty="0"/>
          </a:p>
          <a:p>
            <a:r>
              <a:rPr lang="en-US" sz="2000" b="1" dirty="0"/>
              <a:t>Step </a:t>
            </a:r>
            <a:r>
              <a:rPr lang="en-US" sz="2000" b="1" dirty="0" smtClean="0"/>
              <a:t>3. </a:t>
            </a:r>
            <a:r>
              <a:rPr lang="en-US" sz="2000" dirty="0" smtClean="0"/>
              <a:t>Validate or honor </a:t>
            </a:r>
            <a:r>
              <a:rPr lang="en-US" sz="2000" dirty="0"/>
              <a:t>the </a:t>
            </a:r>
            <a:r>
              <a:rPr lang="en-US" sz="2000" dirty="0" smtClean="0"/>
              <a:t>feeling</a:t>
            </a:r>
            <a:endParaRPr lang="en-US" sz="2000" dirty="0"/>
          </a:p>
          <a:p>
            <a:endParaRPr lang="en-US" sz="2000" dirty="0"/>
          </a:p>
          <a:p>
            <a:r>
              <a:rPr lang="en-US" sz="2000" b="1" dirty="0" smtClean="0"/>
              <a:t>Step 4. </a:t>
            </a:r>
            <a:r>
              <a:rPr lang="en-US" sz="2000" dirty="0"/>
              <a:t>Help the child with their feelings. Take action and </a:t>
            </a:r>
            <a:r>
              <a:rPr lang="en-US" sz="2000" dirty="0" smtClean="0"/>
              <a:t>	find </a:t>
            </a:r>
            <a:r>
              <a:rPr lang="en-US" sz="2000" dirty="0"/>
              <a:t>a </a:t>
            </a:r>
            <a:r>
              <a:rPr lang="en-US" sz="2000" dirty="0" smtClean="0"/>
              <a:t>solution if </a:t>
            </a:r>
            <a:r>
              <a:rPr lang="en-US" sz="2000" dirty="0"/>
              <a:t>appropriate.</a:t>
            </a:r>
          </a:p>
        </p:txBody>
      </p:sp>
    </p:spTree>
    <p:extLst>
      <p:ext uri="{BB962C8B-B14F-4D97-AF65-F5344CB8AC3E}">
        <p14:creationId xmlns:p14="http://schemas.microsoft.com/office/powerpoint/2010/main" val="2417847743"/>
      </p:ext>
    </p:extLst>
  </p:cSld>
  <p:clrMapOvr>
    <a:masterClrMapping/>
  </p:clrMapOvr>
  <p:timing>
    <p:tnLst>
      <p:par>
        <p:cTn id="1" dur="indefinite" restart="never" nodeType="tmRoot"/>
      </p:par>
    </p:tnLst>
  </p:timing>
</p:sld>
</file>

<file path=ppt/theme/theme1.xml><?xml version="1.0" encoding="utf-8"?>
<a:theme xmlns:a="http://schemas.openxmlformats.org/drawingml/2006/main" name="IRC_PP_pages_white">
  <a:themeElements>
    <a:clrScheme name="IRC PPT Theme">
      <a:dk1>
        <a:sysClr val="windowText" lastClr="000000"/>
      </a:dk1>
      <a:lt1>
        <a:sysClr val="window" lastClr="FFFFFF"/>
      </a:lt1>
      <a:dk2>
        <a:srgbClr val="A5A5A5"/>
      </a:dk2>
      <a:lt2>
        <a:srgbClr val="FDC82F"/>
      </a:lt2>
      <a:accent1>
        <a:srgbClr val="000000"/>
      </a:accent1>
      <a:accent2>
        <a:srgbClr val="FFFFFF"/>
      </a:accent2>
      <a:accent3>
        <a:srgbClr val="9A9A9A"/>
      </a:accent3>
      <a:accent4>
        <a:srgbClr val="FDC82F"/>
      </a:accent4>
      <a:accent5>
        <a:srgbClr val="BF6828"/>
      </a:accent5>
      <a:accent6>
        <a:srgbClr val="FEDC44"/>
      </a:accent6>
      <a:hlink>
        <a:srgbClr val="BF6828"/>
      </a:hlink>
      <a:folHlink>
        <a:srgbClr val="9A9A9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pages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pages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pages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pages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pages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pages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pages_whi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pages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pages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pages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pages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pages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RC_PP_cover_1">
  <a:themeElements>
    <a:clrScheme name="">
      <a:dk1>
        <a:srgbClr val="000000"/>
      </a:dk1>
      <a:lt1>
        <a:srgbClr val="FFFFFF"/>
      </a:lt1>
      <a:dk2>
        <a:srgbClr val="000000"/>
      </a:dk2>
      <a:lt2>
        <a:srgbClr val="808080"/>
      </a:lt2>
      <a:accent1>
        <a:srgbClr val="FDC82F"/>
      </a:accent1>
      <a:accent2>
        <a:srgbClr val="FDC82F"/>
      </a:accent2>
      <a:accent3>
        <a:srgbClr val="FFFFFF"/>
      </a:accent3>
      <a:accent4>
        <a:srgbClr val="000000"/>
      </a:accent4>
      <a:accent5>
        <a:srgbClr val="FEE0AD"/>
      </a:accent5>
      <a:accent6>
        <a:srgbClr val="E5B52A"/>
      </a:accent6>
      <a:hlink>
        <a:srgbClr val="BF6800"/>
      </a:hlink>
      <a:folHlink>
        <a:srgbClr val="5565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cover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cover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cover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cover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cover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cover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cover_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cover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cover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cover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cover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cover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RescueNet Document" ma:contentTypeID="0x010100D60DBA53A71448E28E10A8C682B5121B00A049B94D1FF5074084994C06BC6F9E0D" ma:contentTypeVersion="16" ma:contentTypeDescription="RescueNet Document Content Type" ma:contentTypeScope="" ma:versionID="9d47bf4c5a5056618787ac15d58122cc">
  <xsd:schema xmlns:xsd="http://www.w3.org/2001/XMLSchema" xmlns:p="http://schemas.microsoft.com/office/2006/metadata/properties" xmlns:ns1="http://schemas.microsoft.com/sharepoint/v3" xmlns:ns2="de7ee7ca-26ca-49cc-9537-4188a29a6e27" targetNamespace="http://schemas.microsoft.com/office/2006/metadata/properties" ma:root="true" ma:fieldsID="daf5dd165056f2c70364a400ff54f67f" ns1:_="" ns2:_="">
    <xsd:import namespace="http://schemas.microsoft.com/sharepoint/v3"/>
    <xsd:import namespace="de7ee7ca-26ca-49cc-9537-4188a29a6e27"/>
    <xsd:element name="properties">
      <xsd:complexType>
        <xsd:sequence>
          <xsd:element name="documentManagement">
            <xsd:complexType>
              <xsd:all>
                <xsd:element ref="ns1:DepartmentLookup" minOccurs="0"/>
                <xsd:element ref="ns1:LanguageLookup" minOccurs="0"/>
                <xsd:element ref="ns1:DocumentTypeLookup" minOccurs="0"/>
                <xsd:element ref="ns1:DocumentDescription" minOccurs="0"/>
                <xsd:element ref="ns1:GeographicCoverageLookup" minOccurs="0"/>
                <xsd:element ref="ns1:Organization" minOccurs="0"/>
                <xsd:element ref="ns2:Date_x0020_Published" minOccurs="0"/>
                <xsd:element ref="ns1:CopyrightInfo" minOccurs="0"/>
                <xsd:element ref="ns1:TopicPageLookup" minOccurs="0"/>
                <xsd:element ref="ns1:WorkspaceLookup" minOccurs="0"/>
                <xsd:element ref="ns1:RescueNetCategory" minOccurs="0"/>
                <xsd:element ref="ns2:Subgroup"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epartmentLookup" ma:index="2" nillable="true" ma:displayName="Department" ma:list="aa11bf64-ae05-422e-b0f3-81466ecfe759" ma:internalName="DepartmentLookup" ma:readOnly="false" ma:showField="Title" ma:web="de7ee7ca-26ca-49cc-9537-4188a29a6e27">
      <xsd:simpleType>
        <xsd:restriction base="dms:Lookup"/>
      </xsd:simpleType>
    </xsd:element>
    <xsd:element name="LanguageLookup" ma:index="3" nillable="true" ma:displayName="Language" ma:list="a4490e2a-3438-41fb-934a-5ab0460e0543" ma:internalName="LanguageLookup" ma:readOnly="false" ma:showField="Title" ma:web="de7ee7ca-26ca-49cc-9537-4188a29a6e27">
      <xsd:simpleType>
        <xsd:restriction base="dms:Lookup"/>
      </xsd:simpleType>
    </xsd:element>
    <xsd:element name="DocumentTypeLookup" ma:index="4" nillable="true" ma:displayName="Document Type" ma:list="64e50660-2f46-4434-b5fe-4bffddd843e9" ma:internalName="DocumentTypeLookup" ma:showField="Title" ma:web="de7ee7ca-26ca-49cc-9537-4188a29a6e27">
      <xsd:simpleType>
        <xsd:restriction base="dms:Lookup"/>
      </xsd:simpleType>
    </xsd:element>
    <xsd:element name="DocumentDescription" ma:index="5" nillable="true" ma:displayName="Description" ma:default="" ma:internalName="DocumentDescription">
      <xsd:simpleType>
        <xsd:restriction base="dms:Note"/>
      </xsd:simpleType>
    </xsd:element>
    <xsd:element name="GeographicCoverageLookup" ma:index="6" nillable="true" ma:displayName="IRC Location" ma:list="6916aa85-de77-42a9-b916-db40791231f8" ma:internalName="GeographicCoverageLookup" ma:showField="Title" ma:web="de7ee7ca-26ca-49cc-9537-4188a29a6e27">
      <xsd:simpleType>
        <xsd:restriction base="dms:Lookup"/>
      </xsd:simpleType>
    </xsd:element>
    <xsd:element name="Organization" ma:index="7" nillable="true" ma:displayName="Organization" ma:default="" ma:internalName="Organization">
      <xsd:simpleType>
        <xsd:restriction base="dms:Text">
          <xsd:maxLength value="255"/>
        </xsd:restriction>
      </xsd:simpleType>
    </xsd:element>
    <xsd:element name="CopyrightInfo" ma:index="9" nillable="true" ma:displayName="Copyright Info" ma:internalName="CopyrightInfo">
      <xsd:simpleType>
        <xsd:restriction base="dms:Note"/>
      </xsd:simpleType>
    </xsd:element>
    <xsd:element name="TopicPageLookup" ma:index="10" nillable="true" ma:displayName="Topic Page" ma:description="This will make the document appear on the topic page if the topic page is configured." ma:list="4b01fa75-6d00-48b6-a4b2-40889219b784" ma:internalName="TopicPag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WorkspaceLookup" ma:index="11" nillable="true" ma:displayName="Workspace" ma:description="This will make the document appear on the workspace if the workspace is configured." ma:list="72b704c0-36a7-4358-aede-7d14f7f1ee85" ma:internalName="Workspac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RescueNetCategory" ma:index="12" nillable="true" ma:displayName="Group" ma:default="" ma:internalName="RescueNetCategory">
      <xsd:simpleType>
        <xsd:restriction base="dms:Text">
          <xsd:maxLength value="255"/>
        </xsd:restriction>
      </xsd:simpleType>
    </xsd:element>
  </xsd:schema>
  <xsd:schema xmlns:xsd="http://www.w3.org/2001/XMLSchema" xmlns:dms="http://schemas.microsoft.com/office/2006/documentManagement/types" targetNamespace="de7ee7ca-26ca-49cc-9537-4188a29a6e27" elementFormDefault="qualified">
    <xsd:import namespace="http://schemas.microsoft.com/office/2006/documentManagement/types"/>
    <xsd:element name="Date_x0020_Published" ma:index="8" nillable="true" ma:displayName="Date Published" ma:default="" ma:format="DateOnly" ma:internalName="Date_x0020_Published" ma:readOnly="false">
      <xsd:simpleType>
        <xsd:restriction base="dms:DateTime"/>
      </xsd:simpleType>
    </xsd:element>
    <xsd:element name="Subgroup" ma:index="13" nillable="true" ma:displayName="Subgroup" ma:internalName="Subgroup">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ma:readOnly="true"/>
        <xsd:element ref="dc:title" minOccurs="0" maxOccurs="1" ma:index="0"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396CD9BB-6113-4958-81B4-CF48E4562892}">
  <ds:schemaRefs>
    <ds:schemaRef ds:uri="http://schemas.microsoft.com/office/2006/metadata/longProperties"/>
  </ds:schemaRefs>
</ds:datastoreItem>
</file>

<file path=customXml/itemProps2.xml><?xml version="1.0" encoding="utf-8"?>
<ds:datastoreItem xmlns:ds="http://schemas.openxmlformats.org/officeDocument/2006/customXml" ds:itemID="{814DD3B1-3BEC-4640-B898-0223E717E8A1}">
  <ds:schemaRefs>
    <ds:schemaRef ds:uri="http://schemas.microsoft.com/sharepoint/v3/contenttype/forms"/>
  </ds:schemaRefs>
</ds:datastoreItem>
</file>

<file path=customXml/itemProps3.xml><?xml version="1.0" encoding="utf-8"?>
<ds:datastoreItem xmlns:ds="http://schemas.openxmlformats.org/officeDocument/2006/customXml" ds:itemID="{5C460845-9F6E-4218-880F-9E226446E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7ee7ca-26ca-49cc-9537-4188a29a6e2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Macintosh HD:Applications:Microsoft Office 2004:Templates:My Templates:IRC_PP_pages_white.pot</Template>
  <TotalTime>28871</TotalTime>
  <Words>1554</Words>
  <Application>Microsoft Office PowerPoint</Application>
  <PresentationFormat>On-screen Show (4:3)</PresentationFormat>
  <Paragraphs>203</Paragraphs>
  <Slides>21</Slides>
  <Notes>21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21</vt:i4>
      </vt:variant>
    </vt:vector>
  </HeadingPairs>
  <TitlesOfParts>
    <vt:vector size="32" baseType="lpstr">
      <vt:lpstr>MS PGothic</vt:lpstr>
      <vt:lpstr>ヒラギノ角ゴ Pro W3</vt:lpstr>
      <vt:lpstr>Akzidenz Grotesk BE Super</vt:lpstr>
      <vt:lpstr>AkzidenzGroteskBE-Light</vt:lpstr>
      <vt:lpstr>Arial</vt:lpstr>
      <vt:lpstr>Calibri</vt:lpstr>
      <vt:lpstr>Segoe UI</vt:lpstr>
      <vt:lpstr>Times</vt:lpstr>
      <vt:lpstr>Wingdings</vt:lpstr>
      <vt:lpstr>IRC_PP_pages_white</vt:lpstr>
      <vt:lpstr>IRC_PP_cover_1</vt:lpstr>
      <vt:lpstr> Safe Healing and Learning Spaces Parenting Skills Facilitator Training   Day 3    </vt:lpstr>
      <vt:lpstr>Review from Day 2  </vt:lpstr>
      <vt:lpstr>PowerPoint Presentation</vt:lpstr>
      <vt:lpstr>Energizer: Categories </vt:lpstr>
      <vt:lpstr>Body mapping exercise </vt:lpstr>
      <vt:lpstr>Empathy</vt:lpstr>
      <vt:lpstr>Stages of empathetic development</vt:lpstr>
      <vt:lpstr>Stages of empathy development</vt:lpstr>
      <vt:lpstr>Steps of empathy</vt:lpstr>
      <vt:lpstr>Role play for skills practice</vt:lpstr>
      <vt:lpstr>Empathy for all children </vt:lpstr>
      <vt:lpstr>What are situations for adolescents that would require adult help, and situations that might just require listening? </vt:lpstr>
      <vt:lpstr>PowerPoint Presentation</vt:lpstr>
      <vt:lpstr>Group work: Children in crisis</vt:lpstr>
      <vt:lpstr>The impact of crisis on children</vt:lpstr>
      <vt:lpstr>Ignoring symptoms of stress: A vicious cycle</vt:lpstr>
      <vt:lpstr>Talking and listening </vt:lpstr>
      <vt:lpstr>What do children need? </vt:lpstr>
      <vt:lpstr>PowerPoint Presentation</vt:lpstr>
      <vt:lpstr>Debrief </vt:lpstr>
      <vt:lpstr>Thoughts about today’s session</vt:lpstr>
    </vt:vector>
  </TitlesOfParts>
  <Company>The A. J. Heschel School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Admin</dc:creator>
  <cp:lastModifiedBy>Angela Marshall</cp:lastModifiedBy>
  <cp:revision>662</cp:revision>
  <cp:lastPrinted>2009-12-29T15:08:35Z</cp:lastPrinted>
  <dcterms:created xsi:type="dcterms:W3CDTF">2009-12-29T15:03:30Z</dcterms:created>
  <dcterms:modified xsi:type="dcterms:W3CDTF">2016-08-16T03:53:56Z</dcterms:modified>
  <cp:category>Templates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1500.00000000000</vt:lpwstr>
  </property>
  <property fmtid="{D5CDD505-2E9C-101B-9397-08002B2CF9AE}" pid="3" name="Topic Page">
    <vt:lpwstr>Publication Templates</vt:lpwstr>
  </property>
  <property fmtid="{D5CDD505-2E9C-101B-9397-08002B2CF9AE}" pid="4" name="RescueNet Topic Page">
    <vt:lpwstr>91</vt:lpwstr>
  </property>
  <property fmtid="{D5CDD505-2E9C-101B-9397-08002B2CF9AE}" pid="5" name="DocumentTypeLookup">
    <vt:lpwstr>6</vt:lpwstr>
  </property>
  <property fmtid="{D5CDD505-2E9C-101B-9397-08002B2CF9AE}" pid="6" name="GeographicCoverageLookup">
    <vt:lpwstr>254</vt:lpwstr>
  </property>
  <property fmtid="{D5CDD505-2E9C-101B-9397-08002B2CF9AE}" pid="7" name="TopicPageLookup">
    <vt:lpwstr>436;#Administration.Information Technology.Helpdesk.Software Help.Microsoft PowerPoint;#501;#Administration.External Relations.Branding &amp; Templates</vt:lpwstr>
  </property>
  <property fmtid="{D5CDD505-2E9C-101B-9397-08002B2CF9AE}" pid="8" name="WorkspaceLookup">
    <vt:lpwstr/>
  </property>
  <property fmtid="{D5CDD505-2E9C-101B-9397-08002B2CF9AE}" pid="9" name="RescueNetCategory">
    <vt:lpwstr>Templates</vt:lpwstr>
  </property>
  <property fmtid="{D5CDD505-2E9C-101B-9397-08002B2CF9AE}" pid="10" name="LanguageLookup">
    <vt:lpwstr>9</vt:lpwstr>
  </property>
  <property fmtid="{D5CDD505-2E9C-101B-9397-08002B2CF9AE}" pid="11" name="DocumentDescription">
    <vt:lpwstr>PowerPoint template, including IRC graphics and suggestions for page formats.</vt:lpwstr>
  </property>
  <property fmtid="{D5CDD505-2E9C-101B-9397-08002B2CF9AE}" pid="12" name="CopyrightInfo">
    <vt:lpwstr/>
  </property>
  <property fmtid="{D5CDD505-2E9C-101B-9397-08002B2CF9AE}" pid="13" name="DepartmentLookup">
    <vt:lpwstr>18</vt:lpwstr>
  </property>
  <property fmtid="{D5CDD505-2E9C-101B-9397-08002B2CF9AE}" pid="14" name="ContentType">
    <vt:lpwstr>RescueNet Document</vt:lpwstr>
  </property>
  <property fmtid="{D5CDD505-2E9C-101B-9397-08002B2CF9AE}" pid="15" name="Subgroup">
    <vt:lpwstr/>
  </property>
  <property fmtid="{D5CDD505-2E9C-101B-9397-08002B2CF9AE}" pid="16" name="Organization">
    <vt:lpwstr/>
  </property>
  <property fmtid="{D5CDD505-2E9C-101B-9397-08002B2CF9AE}" pid="17" name="Date Published">
    <vt:lpwstr>1999-11-29T20:00:00Z</vt:lpwstr>
  </property>
</Properties>
</file>