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39"/>
  </p:notesMasterIdLst>
  <p:sldIdLst>
    <p:sldId id="257" r:id="rId6"/>
    <p:sldId id="674" r:id="rId7"/>
    <p:sldId id="739" r:id="rId8"/>
    <p:sldId id="721" r:id="rId9"/>
    <p:sldId id="675" r:id="rId10"/>
    <p:sldId id="726" r:id="rId11"/>
    <p:sldId id="728" r:id="rId12"/>
    <p:sldId id="732" r:id="rId13"/>
    <p:sldId id="733" r:id="rId14"/>
    <p:sldId id="736" r:id="rId15"/>
    <p:sldId id="740" r:id="rId16"/>
    <p:sldId id="681" r:id="rId17"/>
    <p:sldId id="729" r:id="rId18"/>
    <p:sldId id="730" r:id="rId19"/>
    <p:sldId id="735" r:id="rId20"/>
    <p:sldId id="685" r:id="rId21"/>
    <p:sldId id="686" r:id="rId22"/>
    <p:sldId id="683" r:id="rId23"/>
    <p:sldId id="687" r:id="rId24"/>
    <p:sldId id="688" r:id="rId25"/>
    <p:sldId id="689" r:id="rId26"/>
    <p:sldId id="690" r:id="rId27"/>
    <p:sldId id="684" r:id="rId28"/>
    <p:sldId id="737" r:id="rId29"/>
    <p:sldId id="738" r:id="rId30"/>
    <p:sldId id="691" r:id="rId31"/>
    <p:sldId id="731" r:id="rId32"/>
    <p:sldId id="692" r:id="rId33"/>
    <p:sldId id="693" r:id="rId34"/>
    <p:sldId id="741" r:id="rId35"/>
    <p:sldId id="743" r:id="rId36"/>
    <p:sldId id="744" r:id="rId37"/>
    <p:sldId id="595" r:id="rId38"/>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4"/>
    <p:restoredTop sz="86059" autoAdjust="0"/>
  </p:normalViewPr>
  <p:slideViewPr>
    <p:cSldViewPr>
      <p:cViewPr varScale="1">
        <p:scale>
          <a:sx n="71" d="100"/>
          <a:sy n="71" d="100"/>
        </p:scale>
        <p:origin x="318" y="78"/>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1752646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4.2</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34299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4.2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12</a:t>
            </a:fld>
            <a:endParaRPr lang="en-US"/>
          </a:p>
        </p:txBody>
      </p:sp>
    </p:spTree>
    <p:extLst>
      <p:ext uri="{BB962C8B-B14F-4D97-AF65-F5344CB8AC3E}">
        <p14:creationId xmlns:p14="http://schemas.microsoft.com/office/powerpoint/2010/main" val="1932686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4.2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val="719035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4.2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2407550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15</a:t>
            </a:fld>
            <a:endParaRPr lang="en-US"/>
          </a:p>
        </p:txBody>
      </p:sp>
    </p:spTree>
    <p:extLst>
      <p:ext uri="{BB962C8B-B14F-4D97-AF65-F5344CB8AC3E}">
        <p14:creationId xmlns:p14="http://schemas.microsoft.com/office/powerpoint/2010/main" val="17269597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p:cNvSpPr>
            <a:spLocks noGrp="1" noRot="1" noChangeAspect="1"/>
          </p:cNvSpPr>
          <p:nvPr>
            <p:ph type="sldImg"/>
          </p:nvPr>
        </p:nvSpPr>
        <p:spPr>
          <a:ln/>
        </p:spPr>
      </p:sp>
      <p:sp>
        <p:nvSpPr>
          <p:cNvPr id="14950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 section 4.3 </a:t>
            </a:r>
            <a:endParaRPr lang="en-US" dirty="0">
              <a:latin typeface="Arial" charset="0"/>
              <a:ea typeface="ヒラギノ角ゴ Pro W3" charset="0"/>
              <a:cs typeface="ヒラギノ角ゴ Pro W3" charset="0"/>
            </a:endParaRPr>
          </a:p>
        </p:txBody>
      </p:sp>
      <p:sp>
        <p:nvSpPr>
          <p:cNvPr id="14950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365369E1-A5A0-D046-AE08-083BE05AD432}" type="slidenum">
              <a:rPr lang="en-US" sz="1200"/>
              <a:pPr/>
              <a:t>16</a:t>
            </a:fld>
            <a:endParaRPr lang="en-US" sz="1200"/>
          </a:p>
        </p:txBody>
      </p:sp>
    </p:spTree>
    <p:extLst>
      <p:ext uri="{BB962C8B-B14F-4D97-AF65-F5344CB8AC3E}">
        <p14:creationId xmlns:p14="http://schemas.microsoft.com/office/powerpoint/2010/main" val="572748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Goes with section 4.3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17</a:t>
            </a:fld>
            <a:endParaRPr lang="en-US"/>
          </a:p>
        </p:txBody>
      </p:sp>
    </p:spTree>
    <p:extLst>
      <p:ext uri="{BB962C8B-B14F-4D97-AF65-F5344CB8AC3E}">
        <p14:creationId xmlns:p14="http://schemas.microsoft.com/office/powerpoint/2010/main" val="39180294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16185887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Slide Image Placeholder 1"/>
          <p:cNvSpPr>
            <a:spLocks noGrp="1" noRot="1" noChangeAspect="1"/>
          </p:cNvSpPr>
          <p:nvPr>
            <p:ph type="sldImg"/>
          </p:nvPr>
        </p:nvSpPr>
        <p:spPr>
          <a:ln/>
        </p:spPr>
      </p:sp>
      <p:sp>
        <p:nvSpPr>
          <p:cNvPr id="152578"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Goes with section 4.3 </a:t>
            </a:r>
          </a:p>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Go </a:t>
            </a:r>
            <a:r>
              <a:rPr lang="en-US" dirty="0">
                <a:latin typeface="Arial" charset="0"/>
                <a:ea typeface="ヒラギノ角ゴ Pro W3" charset="0"/>
                <a:cs typeface="ヒラギノ角ゴ Pro W3" charset="0"/>
              </a:rPr>
              <a:t>through and explain each one of these. </a:t>
            </a:r>
            <a:endParaRPr lang="en-US" dirty="0" smtClean="0">
              <a:latin typeface="Arial" charset="0"/>
              <a:ea typeface="ヒラギノ角ゴ Pro W3" charset="0"/>
              <a:cs typeface="ヒラギノ角ゴ Pro W3" charset="0"/>
            </a:endParaRPr>
          </a:p>
          <a:p>
            <a:endParaRPr lang="en-US" dirty="0" smtClean="0">
              <a:latin typeface="Arial" charset="0"/>
              <a:ea typeface="ヒラギノ角ゴ Pro W3" charset="0"/>
              <a:cs typeface="ヒラギノ角ゴ Pro W3" charset="0"/>
            </a:endParaRPr>
          </a:p>
        </p:txBody>
      </p:sp>
      <p:sp>
        <p:nvSpPr>
          <p:cNvPr id="152579"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CE4795C0-0204-5548-85EB-FC5E21AFBC7E}" type="slidenum">
              <a:rPr lang="en-US" sz="1200"/>
              <a:pPr/>
              <a:t>19</a:t>
            </a:fld>
            <a:endParaRPr lang="en-US" sz="1200"/>
          </a:p>
        </p:txBody>
      </p:sp>
    </p:spTree>
    <p:extLst>
      <p:ext uri="{BB962C8B-B14F-4D97-AF65-F5344CB8AC3E}">
        <p14:creationId xmlns:p14="http://schemas.microsoft.com/office/powerpoint/2010/main" val="1329559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a:ln/>
        </p:spPr>
      </p:sp>
      <p:sp>
        <p:nvSpPr>
          <p:cNvPr id="11059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a:latin typeface="Arial" charset="0"/>
                <a:ea typeface="ヒラギノ角ゴ Pro W3" charset="0"/>
                <a:cs typeface="ヒラギノ角ゴ Pro W3" charset="0"/>
              </a:rPr>
              <a:t>Ask the trainees to create a list of ignorable misbehaviors. </a:t>
            </a:r>
            <a:endParaRPr lang="en-US" dirty="0" smtClean="0">
              <a:latin typeface="Arial" charset="0"/>
              <a:ea typeface="ヒラギノ角ゴ Pro W3" charset="0"/>
              <a:cs typeface="ヒラギノ角ゴ Pro W3" charset="0"/>
            </a:endParaRPr>
          </a:p>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Goes with section 4.3 in the </a:t>
            </a:r>
            <a:r>
              <a:rPr lang="en-US" dirty="0" err="1" smtClean="0">
                <a:latin typeface="Arial" charset="0"/>
                <a:ea typeface="ヒラギノ角ゴ Pro W3" charset="0"/>
                <a:cs typeface="ヒラギノ角ゴ Pro W3" charset="0"/>
              </a:rPr>
              <a:t>ToT</a:t>
            </a:r>
            <a:r>
              <a:rPr lang="en-US" dirty="0" smtClean="0">
                <a:latin typeface="Arial" charset="0"/>
                <a:ea typeface="ヒラギノ角ゴ Pro W3" charset="0"/>
                <a:cs typeface="ヒラギノ角ゴ Pro W3" charset="0"/>
              </a:rPr>
              <a:t> manual.</a:t>
            </a:r>
            <a:r>
              <a:rPr lang="en-US" baseline="0" dirty="0" smtClean="0">
                <a:latin typeface="Arial" charset="0"/>
                <a:ea typeface="ヒラギノ角ゴ Pro W3" charset="0"/>
                <a:cs typeface="ヒラギノ角ゴ Pro W3" charset="0"/>
              </a:rPr>
              <a:t> </a:t>
            </a:r>
            <a:endParaRPr lang="en-US" dirty="0">
              <a:latin typeface="Arial" charset="0"/>
              <a:ea typeface="ヒラギノ角ゴ Pro W3" charset="0"/>
              <a:cs typeface="ヒラギノ角ゴ Pro W3" charset="0"/>
            </a:endParaRPr>
          </a:p>
        </p:txBody>
      </p:sp>
      <p:sp>
        <p:nvSpPr>
          <p:cNvPr id="11059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70571084-4552-6B45-B1AE-67DBA3FA2244}" type="slidenum">
              <a:rPr lang="en-US" sz="1200"/>
              <a:pPr/>
              <a:t>20</a:t>
            </a:fld>
            <a:endParaRPr lang="en-US" sz="1200"/>
          </a:p>
        </p:txBody>
      </p:sp>
    </p:spTree>
    <p:extLst>
      <p:ext uri="{BB962C8B-B14F-4D97-AF65-F5344CB8AC3E}">
        <p14:creationId xmlns:p14="http://schemas.microsoft.com/office/powerpoint/2010/main" val="1343841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p:cNvSpPr>
          <p:nvPr>
            <p:ph type="sldImg"/>
          </p:nvPr>
        </p:nvSpPr>
        <p:spPr>
          <a:ln/>
        </p:spPr>
      </p:sp>
      <p:sp>
        <p:nvSpPr>
          <p:cNvPr id="1126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1126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C5F7C36-BC95-6042-A710-29D98B9E7888}" type="slidenum">
              <a:rPr lang="en-US" sz="1200"/>
              <a:pPr/>
              <a:t>2</a:t>
            </a:fld>
            <a:endParaRPr lang="en-US" sz="1200"/>
          </a:p>
        </p:txBody>
      </p:sp>
    </p:spTree>
    <p:extLst>
      <p:ext uri="{BB962C8B-B14F-4D97-AF65-F5344CB8AC3E}">
        <p14:creationId xmlns:p14="http://schemas.microsoft.com/office/powerpoint/2010/main" val="2609716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4.3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39739229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a:ln/>
        </p:spPr>
      </p:sp>
      <p:sp>
        <p:nvSpPr>
          <p:cNvPr id="112642"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1"/>
            <a:r>
              <a:rPr lang="en-US" sz="2400" b="1" dirty="0">
                <a:latin typeface="Arial" charset="0"/>
                <a:ea typeface="ヒラギノ角ゴ Pro W3" charset="0"/>
                <a:cs typeface="ヒラギノ角ゴ Pro W3" charset="0"/>
              </a:rPr>
              <a:t/>
            </a:r>
            <a:br>
              <a:rPr lang="en-US" sz="2400" b="1" dirty="0">
                <a:latin typeface="Arial" charset="0"/>
                <a:ea typeface="ヒラギノ角ゴ Pro W3" charset="0"/>
                <a:cs typeface="ヒラギノ角ゴ Pro W3" charset="0"/>
              </a:rPr>
            </a:br>
            <a:endParaRPr lang="en-US" dirty="0">
              <a:latin typeface="Arial" charset="0"/>
              <a:ea typeface="ヒラギノ角ゴ Pro W3" charset="0"/>
              <a:cs typeface="ヒラギノ角ゴ Pro W3" charset="0"/>
            </a:endParaRPr>
          </a:p>
        </p:txBody>
      </p:sp>
      <p:sp>
        <p:nvSpPr>
          <p:cNvPr id="112643"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C61D51D2-73B5-0948-987F-59405F898AE0}" type="slidenum">
              <a:rPr lang="en-US" sz="1200"/>
              <a:pPr/>
              <a:t>22</a:t>
            </a:fld>
            <a:endParaRPr lang="en-US" sz="1200"/>
          </a:p>
        </p:txBody>
      </p:sp>
    </p:spTree>
    <p:extLst>
      <p:ext uri="{BB962C8B-B14F-4D97-AF65-F5344CB8AC3E}">
        <p14:creationId xmlns:p14="http://schemas.microsoft.com/office/powerpoint/2010/main" val="8638019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endParaRPr lang="en-US" dirty="0"/>
          </a:p>
        </p:txBody>
      </p:sp>
      <p:sp>
        <p:nvSpPr>
          <p:cNvPr id="155651"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4DD3796-0B84-6E4C-90C9-4BFADCB253B3}" type="slidenum">
              <a:rPr lang="en-US" sz="1200"/>
              <a:pPr/>
              <a:t>23</a:t>
            </a:fld>
            <a:endParaRPr lang="en-US" sz="1200"/>
          </a:p>
        </p:txBody>
      </p:sp>
    </p:spTree>
    <p:extLst>
      <p:ext uri="{BB962C8B-B14F-4D97-AF65-F5344CB8AC3E}">
        <p14:creationId xmlns:p14="http://schemas.microsoft.com/office/powerpoint/2010/main" val="9303905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4.3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24</a:t>
            </a:fld>
            <a:endParaRPr lang="en-US"/>
          </a:p>
        </p:txBody>
      </p:sp>
    </p:spTree>
    <p:extLst>
      <p:ext uri="{BB962C8B-B14F-4D97-AF65-F5344CB8AC3E}">
        <p14:creationId xmlns:p14="http://schemas.microsoft.com/office/powerpoint/2010/main" val="41614284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4.3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25</a:t>
            </a:fld>
            <a:endParaRPr lang="en-US"/>
          </a:p>
        </p:txBody>
      </p:sp>
    </p:spTree>
    <p:extLst>
      <p:ext uri="{BB962C8B-B14F-4D97-AF65-F5344CB8AC3E}">
        <p14:creationId xmlns:p14="http://schemas.microsoft.com/office/powerpoint/2010/main" val="17768167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a:t>
            </a:r>
            <a:r>
              <a:rPr lang="en-US" baseline="0" dirty="0" smtClean="0"/>
              <a:t> </a:t>
            </a:r>
            <a:r>
              <a:rPr lang="en-US" dirty="0" smtClean="0"/>
              <a:t>4.4</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26</a:t>
            </a:fld>
            <a:endParaRPr lang="en-US"/>
          </a:p>
        </p:txBody>
      </p:sp>
    </p:spTree>
    <p:extLst>
      <p:ext uri="{BB962C8B-B14F-4D97-AF65-F5344CB8AC3E}">
        <p14:creationId xmlns:p14="http://schemas.microsoft.com/office/powerpoint/2010/main" val="37991849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a:t>
            </a:r>
            <a:r>
              <a:rPr lang="en-US" baseline="0" dirty="0" smtClean="0"/>
              <a:t> </a:t>
            </a:r>
            <a:r>
              <a:rPr lang="en-US" dirty="0" smtClean="0"/>
              <a:t>4.4</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27</a:t>
            </a:fld>
            <a:endParaRPr lang="en-US"/>
          </a:p>
        </p:txBody>
      </p:sp>
    </p:spTree>
    <p:extLst>
      <p:ext uri="{BB962C8B-B14F-4D97-AF65-F5344CB8AC3E}">
        <p14:creationId xmlns:p14="http://schemas.microsoft.com/office/powerpoint/2010/main" val="12021673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a:t>
            </a:r>
            <a:r>
              <a:rPr lang="en-US" baseline="0" dirty="0" smtClean="0"/>
              <a:t> with section 4.4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28</a:t>
            </a:fld>
            <a:endParaRPr lang="en-US"/>
          </a:p>
        </p:txBody>
      </p:sp>
    </p:spTree>
    <p:extLst>
      <p:ext uri="{BB962C8B-B14F-4D97-AF65-F5344CB8AC3E}">
        <p14:creationId xmlns:p14="http://schemas.microsoft.com/office/powerpoint/2010/main" val="39048631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a:t>
            </a:r>
            <a:r>
              <a:rPr lang="en-US" baseline="0" dirty="0" smtClean="0"/>
              <a:t> with section 4.4 </a:t>
            </a:r>
            <a:endParaRPr lang="en-US" dirty="0" smtClean="0"/>
          </a:p>
          <a:p>
            <a:endParaRPr lang="en-US" dirty="0" smtClean="0"/>
          </a:p>
          <a:p>
            <a:endParaRPr lang="en-US" dirty="0" smtClean="0"/>
          </a:p>
          <a:p>
            <a:r>
              <a:rPr lang="en-US" dirty="0" smtClean="0"/>
              <a:t>Image created</a:t>
            </a:r>
            <a:r>
              <a:rPr lang="en-US" baseline="0" dirty="0" smtClean="0"/>
              <a:t> for HFC in Burundi- it is an IRC handout image. </a:t>
            </a:r>
          </a:p>
          <a:p>
            <a:endParaRPr lang="en-US" baseline="0" dirty="0" smtClean="0"/>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Story 1:</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Timothy is a 15-year-old boy and he has been depressed since moving to the camp 4 months ago. Nothing seems to be going right in his life. Timothy’s mother is working all the time and Timothy does not know what happened to his dad – he has not seen his dad since coming to the camp and he does not know if his dad is still alive. Timothy feels really lonely and does not seem to have a lot of friends. Timothy has decided that he does not want to attend school as he sees no future for himself.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Story 2:</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Ahmed is 15 years old and has been really feeling depressed since moving to the camp 6 months ago. Nothing seems to be going right in his life. His parents are fighting all the time and he is doing poorly in school. Ahmed spends a lot of time alone and does not have many friends. Recently Ahmed met some older boys in the camp and they have been talking about joining armed groups. Ahmed is seriously considering running away with them. Ahmed thinks it might be better to fight and die with dignity than to live </a:t>
            </a:r>
            <a:r>
              <a:rPr lang="en-US" sz="1200" kern="1200" smtClean="0">
                <a:solidFill>
                  <a:schemeClr val="tx1"/>
                </a:solidFill>
                <a:effectLst/>
                <a:latin typeface="Arial" pitchFamily="-110" charset="0"/>
                <a:ea typeface="ヒラギノ角ゴ Pro W3" pitchFamily="-110" charset="-128"/>
                <a:cs typeface="ヒラギノ角ゴ Pro W3" pitchFamily="-110" charset="-128"/>
              </a:rPr>
              <a:t>feeling humiliated.</a:t>
            </a:r>
            <a:r>
              <a:rPr lang="en-GB" sz="1200" kern="1200" dirty="0" smtClean="0">
                <a:solidFill>
                  <a:schemeClr val="tx1"/>
                </a:solidFill>
                <a:effectLst/>
                <a:latin typeface="Arial" pitchFamily="-110" charset="0"/>
                <a:ea typeface="ヒラギノ角ゴ Pro W3" pitchFamily="-110" charset="-128"/>
                <a:cs typeface="ヒラギノ角ゴ Pro W3" pitchFamily="-110" charset="-128"/>
              </a:rPr>
              <a:t> </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en-GB" sz="1200" kern="1200" dirty="0" smtClean="0">
                <a:solidFill>
                  <a:schemeClr val="tx1"/>
                </a:solidFill>
                <a:effectLst/>
                <a:latin typeface="Arial" pitchFamily="-110" charset="0"/>
                <a:ea typeface="ヒラギノ角ゴ Pro W3" pitchFamily="-110" charset="-128"/>
                <a:cs typeface="ヒラギノ角ゴ Pro W3" pitchFamily="-110" charset="-128"/>
              </a:rPr>
              <a:t> </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29</a:t>
            </a:fld>
            <a:endParaRPr lang="en-US"/>
          </a:p>
        </p:txBody>
      </p:sp>
    </p:spTree>
    <p:extLst>
      <p:ext uri="{BB962C8B-B14F-4D97-AF65-F5344CB8AC3E}">
        <p14:creationId xmlns:p14="http://schemas.microsoft.com/office/powerpoint/2010/main" val="2911556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1.7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30</a:t>
            </a:fld>
            <a:endParaRPr lang="en-US"/>
          </a:p>
        </p:txBody>
      </p:sp>
    </p:spTree>
    <p:extLst>
      <p:ext uri="{BB962C8B-B14F-4D97-AF65-F5344CB8AC3E}">
        <p14:creationId xmlns:p14="http://schemas.microsoft.com/office/powerpoint/2010/main" val="1838086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3379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B8B4CE47-1BF4-D243-B0CF-68962146D6F6}" type="slidenum">
              <a:rPr lang="en-US" sz="1200"/>
              <a:pPr/>
              <a:t>3</a:t>
            </a:fld>
            <a:endParaRPr lang="en-US" sz="1200"/>
          </a:p>
        </p:txBody>
      </p:sp>
    </p:spTree>
    <p:extLst>
      <p:ext uri="{BB962C8B-B14F-4D97-AF65-F5344CB8AC3E}">
        <p14:creationId xmlns:p14="http://schemas.microsoft.com/office/powerpoint/2010/main" val="28939478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1.7</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31</a:t>
            </a:fld>
            <a:endParaRPr lang="en-US"/>
          </a:p>
        </p:txBody>
      </p:sp>
    </p:spTree>
    <p:extLst>
      <p:ext uri="{BB962C8B-B14F-4D97-AF65-F5344CB8AC3E}">
        <p14:creationId xmlns:p14="http://schemas.microsoft.com/office/powerpoint/2010/main" val="34896268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Section</a:t>
            </a:r>
            <a:r>
              <a:rPr lang="en-US" baseline="0" smtClean="0"/>
              <a:t> 1.8</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32</a:t>
            </a:fld>
            <a:endParaRPr lang="en-US"/>
          </a:p>
        </p:txBody>
      </p:sp>
    </p:spTree>
    <p:extLst>
      <p:ext uri="{BB962C8B-B14F-4D97-AF65-F5344CB8AC3E}">
        <p14:creationId xmlns:p14="http://schemas.microsoft.com/office/powerpoint/2010/main" val="31764373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33</a:t>
            </a:fld>
            <a:endParaRPr lang="en-US"/>
          </a:p>
        </p:txBody>
      </p:sp>
    </p:spTree>
    <p:extLst>
      <p:ext uri="{BB962C8B-B14F-4D97-AF65-F5344CB8AC3E}">
        <p14:creationId xmlns:p14="http://schemas.microsoft.com/office/powerpoint/2010/main" val="1097821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Goes</a:t>
            </a:r>
            <a:r>
              <a:rPr lang="en-US" baseline="0" dirty="0" smtClean="0">
                <a:latin typeface="Arial" charset="0"/>
                <a:ea typeface="ヒラギノ角ゴ Pro W3" charset="0"/>
                <a:cs typeface="ヒラギノ角ゴ Pro W3" charset="0"/>
              </a:rPr>
              <a:t> with section 4.2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553426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p:cNvSpPr>
            <a:spLocks noGrp="1" noRot="1" noChangeAspect="1"/>
          </p:cNvSpPr>
          <p:nvPr>
            <p:ph type="sldImg"/>
          </p:nvPr>
        </p:nvSpPr>
        <p:spPr>
          <a:ln/>
        </p:spPr>
      </p:sp>
      <p:sp>
        <p:nvSpPr>
          <p:cNvPr id="13107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a:t>
            </a:r>
            <a:r>
              <a:rPr lang="en-US" baseline="0" dirty="0" smtClean="0">
                <a:latin typeface="Arial" charset="0"/>
                <a:ea typeface="ヒラギノ角ゴ Pro W3" charset="0"/>
                <a:cs typeface="ヒラギノ角ゴ Pro W3" charset="0"/>
              </a:rPr>
              <a:t> with section 4.2 </a:t>
            </a:r>
          </a:p>
          <a:p>
            <a:r>
              <a:rPr lang="en-US" dirty="0" smtClean="0">
                <a:latin typeface="Arial" charset="0"/>
                <a:ea typeface="ヒラギノ角ゴ Pro W3" charset="0"/>
                <a:cs typeface="ヒラギノ角ゴ Pro W3" charset="0"/>
              </a:rPr>
              <a:t>Can </a:t>
            </a:r>
            <a:r>
              <a:rPr lang="en-US" dirty="0">
                <a:latin typeface="Arial" charset="0"/>
                <a:ea typeface="ヒラギノ角ゴ Pro W3" charset="0"/>
                <a:cs typeface="ヒラギノ角ゴ Pro W3" charset="0"/>
              </a:rPr>
              <a:t>address foster children here too. </a:t>
            </a:r>
          </a:p>
        </p:txBody>
      </p:sp>
      <p:sp>
        <p:nvSpPr>
          <p:cNvPr id="13107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CA613B52-A37B-464D-9BFB-F7E83765AD74}" type="slidenum">
              <a:rPr lang="en-US" sz="1200"/>
              <a:pPr/>
              <a:t>5</a:t>
            </a:fld>
            <a:endParaRPr lang="en-US" sz="1200"/>
          </a:p>
        </p:txBody>
      </p:sp>
    </p:spTree>
    <p:extLst>
      <p:ext uri="{BB962C8B-B14F-4D97-AF65-F5344CB8AC3E}">
        <p14:creationId xmlns:p14="http://schemas.microsoft.com/office/powerpoint/2010/main" val="989317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4.2 </a:t>
            </a:r>
            <a:r>
              <a:rPr lang="en-US" dirty="0" err="1" smtClean="0"/>
              <a:t>ToT</a:t>
            </a:r>
            <a:r>
              <a:rPr lang="en-US" dirty="0" smtClean="0"/>
              <a:t> </a:t>
            </a:r>
          </a:p>
          <a:p>
            <a:endParaRPr lang="en-US" dirty="0" smtClean="0"/>
          </a:p>
          <a:p>
            <a:r>
              <a:rPr lang="en-US" dirty="0" smtClean="0"/>
              <a:t>Image from: https://</a:t>
            </a:r>
            <a:r>
              <a:rPr lang="en-US" dirty="0" err="1" smtClean="0"/>
              <a:t>www.wpclipart.com</a:t>
            </a:r>
            <a:r>
              <a:rPr lang="en-US" dirty="0" smtClean="0"/>
              <a:t>/people/family/</a:t>
            </a:r>
            <a:r>
              <a:rPr lang="en-US" dirty="0" err="1" smtClean="0"/>
              <a:t>family.jpg</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6</a:t>
            </a:fld>
            <a:endParaRPr lang="en-US"/>
          </a:p>
        </p:txBody>
      </p:sp>
    </p:spTree>
    <p:extLst>
      <p:ext uri="{BB962C8B-B14F-4D97-AF65-F5344CB8AC3E}">
        <p14:creationId xmlns:p14="http://schemas.microsoft.com/office/powerpoint/2010/main" val="2242833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4.2 of </a:t>
            </a:r>
            <a:r>
              <a:rPr lang="en-US" dirty="0" err="1" smtClean="0"/>
              <a:t>ToT</a:t>
            </a:r>
            <a:r>
              <a:rPr lang="en-US" dirty="0" smtClean="0"/>
              <a:t> manual.</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7</a:t>
            </a:fld>
            <a:endParaRPr lang="en-US"/>
          </a:p>
        </p:txBody>
      </p:sp>
    </p:spTree>
    <p:extLst>
      <p:ext uri="{BB962C8B-B14F-4D97-AF65-F5344CB8AC3E}">
        <p14:creationId xmlns:p14="http://schemas.microsoft.com/office/powerpoint/2010/main" val="2877468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4.2 of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8</a:t>
            </a:fld>
            <a:endParaRPr lang="en-US"/>
          </a:p>
        </p:txBody>
      </p:sp>
    </p:spTree>
    <p:extLst>
      <p:ext uri="{BB962C8B-B14F-4D97-AF65-F5344CB8AC3E}">
        <p14:creationId xmlns:p14="http://schemas.microsoft.com/office/powerpoint/2010/main" val="1369616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9</a:t>
            </a:fld>
            <a:endParaRPr lang="en-US"/>
          </a:p>
        </p:txBody>
      </p:sp>
    </p:spTree>
    <p:extLst>
      <p:ext uri="{BB962C8B-B14F-4D97-AF65-F5344CB8AC3E}">
        <p14:creationId xmlns:p14="http://schemas.microsoft.com/office/powerpoint/2010/main" val="1126255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7843"/>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7843"/>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81000" y="1600200"/>
            <a:ext cx="8305800" cy="1524000"/>
          </a:xfrm>
        </p:spPr>
        <p:txBody>
          <a:bodyPr/>
          <a:lstStyle/>
          <a:p>
            <a:pPr>
              <a:defRPr/>
            </a:pPr>
            <a:r>
              <a:rPr lang="en-US" sz="3200" dirty="0">
                <a:latin typeface="Arial" charset="0"/>
                <a:ea typeface="MS PGothic" charset="0"/>
              </a:rPr>
              <a:t/>
            </a:r>
            <a:br>
              <a:rPr lang="en-US" sz="3200" dirty="0">
                <a:latin typeface="Arial" charset="0"/>
                <a:ea typeface="MS PGothic" charset="0"/>
              </a:rPr>
            </a:br>
            <a:r>
              <a:rPr lang="en-US" sz="4000" dirty="0" smtClean="0">
                <a:latin typeface="Arial" charset="0"/>
                <a:ea typeface="MS PGothic" charset="0"/>
              </a:rPr>
              <a:t>Safe Learning and Healing Spaces</a:t>
            </a:r>
            <a:br>
              <a:rPr lang="en-US" sz="4000" dirty="0" smtClean="0">
                <a:latin typeface="Arial" charset="0"/>
                <a:ea typeface="MS PGothic" charset="0"/>
              </a:rPr>
            </a:br>
            <a:r>
              <a:rPr lang="en-US" dirty="0" smtClean="0">
                <a:latin typeface="Arial" charset="0"/>
                <a:ea typeface="MS PGothic" charset="0"/>
              </a:rPr>
              <a:t>Parenting Skills Facilitator Training </a:t>
            </a:r>
            <a:br>
              <a:rPr lang="en-US" dirty="0" smtClean="0">
                <a:latin typeface="Arial" charset="0"/>
                <a:ea typeface="MS PGothic" charset="0"/>
              </a:rPr>
            </a:b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Day 4 </a:t>
            </a:r>
            <a:r>
              <a:rPr lang="en-US" sz="3200" dirty="0" smtClean="0">
                <a:latin typeface="Arial" charset="0"/>
                <a:ea typeface="MS PGothic" charset="0"/>
              </a:rPr>
              <a:t/>
            </a:r>
            <a:br>
              <a:rPr lang="en-US" sz="3200" dirty="0" smtClean="0">
                <a:latin typeface="Arial" charset="0"/>
                <a:ea typeface="MS PGothic" charset="0"/>
              </a:rPr>
            </a:br>
            <a:r>
              <a:rPr lang="en-US" sz="3200" dirty="0">
                <a:latin typeface="Arial" charset="0"/>
                <a:ea typeface="MS PGothic" charset="0"/>
              </a:rPr>
              <a:t/>
            </a:r>
            <a:br>
              <a:rPr lang="en-US" sz="3200" dirty="0">
                <a:latin typeface="Arial" charset="0"/>
                <a:ea typeface="MS PGothic" charset="0"/>
              </a:rPr>
            </a:br>
            <a:endParaRPr lang="en-US" sz="3400" dirty="0">
              <a:latin typeface="Arial" charset="0"/>
              <a:ea typeface="MS PGothic" charset="0"/>
            </a:endParaRPr>
          </a:p>
        </p:txBody>
      </p:sp>
      <p:pic>
        <p:nvPicPr>
          <p:cNvPr id="3"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819400" y="5410199"/>
            <a:ext cx="5991225" cy="1169551"/>
          </a:xfrm>
          <a:prstGeom prst="rect">
            <a:avLst/>
          </a:prstGeom>
        </p:spPr>
        <p:txBody>
          <a:bodyPr wrap="square">
            <a:spAutoFit/>
          </a:bodyPr>
          <a:lstStyle/>
          <a:p>
            <a:r>
              <a:rPr lang="en-US" sz="1400" b="1" dirty="0">
                <a:solidFill>
                  <a:srgbClr val="000000"/>
                </a:solidFill>
                <a:latin typeface="Arial" panose="020B0604020202020204" pitchFamily="34" charset="0"/>
              </a:rPr>
              <a:t>Disclaimer</a:t>
            </a:r>
            <a:r>
              <a:rPr lang="en-US" sz="1400" dirty="0">
                <a:solidFill>
                  <a:srgbClr val="000000"/>
                </a:solidFill>
                <a:latin typeface="Arial" panose="020B0604020202020204" pitchFamily="34" charset="0"/>
              </a:rPr>
              <a:t>  </a:t>
            </a:r>
            <a:endParaRPr lang="en-US" sz="1400" dirty="0">
              <a:solidFill>
                <a:srgbClr val="000000"/>
              </a:solidFill>
              <a:latin typeface="Segoe UI" panose="020B0502040204020203" pitchFamily="34" charset="0"/>
            </a:endParaRPr>
          </a:p>
          <a:p>
            <a:r>
              <a:rPr lang="en-US" sz="1400" i="1" dirty="0">
                <a:solidFill>
                  <a:srgbClr val="000000"/>
                </a:solidFill>
                <a:latin typeface="Arial" panose="020B0604020202020204" pitchFamily="34" charset="0"/>
              </a:rPr>
              <a:t>The content and conclusions in the Safe Healing and Learning Spaces Toolkit are those of the authors and do not necessarily reflect the views of United States Agency for International Development or the United States Government.</a:t>
            </a:r>
            <a:endParaRPr lang="en-US" sz="1400" dirty="0">
              <a:solidFill>
                <a:srgbClr val="000000"/>
              </a:solidFill>
              <a:latin typeface="Segoe UI" panose="020B0502040204020203"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382000" cy="1371600"/>
          </a:xfrm>
        </p:spPr>
        <p:txBody>
          <a:bodyPr/>
          <a:lstStyle/>
          <a:p>
            <a:r>
              <a:rPr lang="en-US" b="1" u="sng" dirty="0" smtClean="0"/>
              <a:t>Establishing effective consequences</a:t>
            </a:r>
            <a:endParaRPr lang="en-US" b="1" u="sng" dirty="0"/>
          </a:p>
        </p:txBody>
      </p:sp>
      <p:sp>
        <p:nvSpPr>
          <p:cNvPr id="3" name="TextBox 2"/>
          <p:cNvSpPr txBox="1"/>
          <p:nvPr/>
        </p:nvSpPr>
        <p:spPr>
          <a:xfrm>
            <a:off x="838200" y="1727200"/>
            <a:ext cx="7543800" cy="3970318"/>
          </a:xfrm>
          <a:prstGeom prst="rect">
            <a:avLst/>
          </a:prstGeom>
          <a:noFill/>
        </p:spPr>
        <p:txBody>
          <a:bodyPr wrap="square" rtlCol="0">
            <a:spAutoFit/>
          </a:bodyPr>
          <a:lstStyle/>
          <a:p>
            <a:pPr marL="342900" lvl="0" indent="-342900">
              <a:buFont typeface="Arial" charset="0"/>
              <a:buChar char="•"/>
            </a:pPr>
            <a:r>
              <a:rPr lang="en-US" sz="2800" dirty="0"/>
              <a:t>Consequences are </a:t>
            </a:r>
            <a:r>
              <a:rPr lang="en-US" sz="2800" dirty="0" smtClean="0"/>
              <a:t>non-violent </a:t>
            </a:r>
            <a:r>
              <a:rPr lang="en-US" sz="2800" dirty="0"/>
              <a:t>and </a:t>
            </a:r>
            <a:r>
              <a:rPr lang="en-US" sz="2800" dirty="0" smtClean="0"/>
              <a:t>fair</a:t>
            </a:r>
          </a:p>
          <a:p>
            <a:pPr lvl="0"/>
            <a:endParaRPr lang="en-US" sz="2800" dirty="0"/>
          </a:p>
          <a:p>
            <a:pPr marL="342900" lvl="0" indent="-342900">
              <a:buFont typeface="Arial" charset="0"/>
              <a:buChar char="•"/>
            </a:pPr>
            <a:r>
              <a:rPr lang="en-US" sz="2800" dirty="0"/>
              <a:t>They are proportionate to the misbehavior </a:t>
            </a:r>
            <a:endParaRPr lang="en-US" sz="2800" dirty="0" smtClean="0"/>
          </a:p>
          <a:p>
            <a:pPr lvl="0"/>
            <a:endParaRPr lang="en-US" sz="2800" dirty="0"/>
          </a:p>
          <a:p>
            <a:pPr marL="342900" lvl="0" indent="-342900">
              <a:buFont typeface="Arial" charset="0"/>
              <a:buChar char="•"/>
            </a:pPr>
            <a:r>
              <a:rPr lang="en-US" sz="2800" dirty="0"/>
              <a:t>They have a beginning and an </a:t>
            </a:r>
            <a:r>
              <a:rPr lang="en-US" sz="2800" dirty="0" smtClean="0"/>
              <a:t>end</a:t>
            </a:r>
          </a:p>
          <a:p>
            <a:pPr lvl="0"/>
            <a:endParaRPr lang="en-US" sz="2800" dirty="0"/>
          </a:p>
          <a:p>
            <a:pPr marL="342900" lvl="0" indent="-342900">
              <a:buFont typeface="Arial" charset="0"/>
              <a:buChar char="•"/>
            </a:pPr>
            <a:r>
              <a:rPr lang="en-US" sz="2800" dirty="0"/>
              <a:t>The duration should be limited to few days or one week</a:t>
            </a:r>
          </a:p>
          <a:p>
            <a:endParaRPr lang="en-US" sz="2800" dirty="0"/>
          </a:p>
        </p:txBody>
      </p:sp>
    </p:spTree>
    <p:extLst>
      <p:ext uri="{BB962C8B-B14F-4D97-AF65-F5344CB8AC3E}">
        <p14:creationId xmlns:p14="http://schemas.microsoft.com/office/powerpoint/2010/main" val="15746947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5800" y="2209800"/>
            <a:ext cx="7924800" cy="1384995"/>
          </a:xfrm>
          <a:prstGeom prst="rect">
            <a:avLst/>
          </a:prstGeom>
          <a:noFill/>
        </p:spPr>
        <p:txBody>
          <a:bodyPr wrap="square" rtlCol="0">
            <a:spAutoFit/>
          </a:bodyPr>
          <a:lstStyle/>
          <a:p>
            <a:r>
              <a:rPr lang="en-US" sz="2800" b="1" dirty="0" smtClean="0"/>
              <a:t>Consequences for breaking rules </a:t>
            </a:r>
            <a:r>
              <a:rPr lang="en-US" sz="2800" b="1" dirty="0" smtClean="0">
                <a:sym typeface="Wingdings" panose="05000000000000000000" pitchFamily="2" charset="2"/>
              </a:rPr>
              <a:t></a:t>
            </a:r>
            <a:r>
              <a:rPr lang="en-US" sz="2800" b="1" dirty="0" smtClean="0"/>
              <a:t> children</a:t>
            </a:r>
          </a:p>
          <a:p>
            <a:endParaRPr lang="en-US" sz="2800" b="1" dirty="0"/>
          </a:p>
          <a:p>
            <a:r>
              <a:rPr lang="en-US" sz="2800" b="1" dirty="0" smtClean="0"/>
              <a:t>Family meetings </a:t>
            </a:r>
            <a:r>
              <a:rPr lang="en-US" sz="2800" b="1" dirty="0" smtClean="0">
                <a:sym typeface="Wingdings" panose="05000000000000000000" pitchFamily="2" charset="2"/>
              </a:rPr>
              <a:t> </a:t>
            </a:r>
            <a:r>
              <a:rPr lang="en-US" sz="2800" b="1" dirty="0" smtClean="0"/>
              <a:t>adolescents</a:t>
            </a:r>
          </a:p>
        </p:txBody>
      </p:sp>
    </p:spTree>
    <p:extLst>
      <p:ext uri="{BB962C8B-B14F-4D97-AF65-F5344CB8AC3E}">
        <p14:creationId xmlns:p14="http://schemas.microsoft.com/office/powerpoint/2010/main" val="5731560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05800" cy="1219200"/>
          </a:xfrm>
        </p:spPr>
        <p:txBody>
          <a:bodyPr/>
          <a:lstStyle/>
          <a:p>
            <a:r>
              <a:rPr lang="en-US" b="1" u="sng" dirty="0" smtClean="0"/>
              <a:t>Family meetings </a:t>
            </a:r>
            <a:endParaRPr lang="en-US" b="1" u="sng" dirty="0"/>
          </a:p>
        </p:txBody>
      </p:sp>
      <p:sp>
        <p:nvSpPr>
          <p:cNvPr id="3" name="Content Placeholder 2"/>
          <p:cNvSpPr>
            <a:spLocks noGrp="1"/>
          </p:cNvSpPr>
          <p:nvPr>
            <p:ph idx="1"/>
          </p:nvPr>
        </p:nvSpPr>
        <p:spPr>
          <a:xfrm>
            <a:off x="457200" y="1701800"/>
            <a:ext cx="8305800" cy="3429000"/>
          </a:xfrm>
        </p:spPr>
        <p:txBody>
          <a:bodyPr/>
          <a:lstStyle/>
          <a:p>
            <a:pPr lvl="0">
              <a:buFont typeface="Arial" charset="0"/>
              <a:buChar char="•"/>
            </a:pPr>
            <a:r>
              <a:rPr lang="en-US" sz="2000" dirty="0"/>
              <a:t>Regular family meetings are a great way to </a:t>
            </a:r>
            <a:r>
              <a:rPr lang="en-US" sz="2000" b="1" dirty="0"/>
              <a:t>keep the lines of communication open</a:t>
            </a:r>
            <a:r>
              <a:rPr lang="en-US" sz="2000" dirty="0"/>
              <a:t> between parents and </a:t>
            </a:r>
            <a:r>
              <a:rPr lang="en-US" sz="2000" dirty="0" smtClean="0"/>
              <a:t>children, particularly adolescents.</a:t>
            </a:r>
          </a:p>
          <a:p>
            <a:pPr marL="0" lvl="0" indent="0"/>
            <a:r>
              <a:rPr lang="en-US" sz="2000" dirty="0" smtClean="0"/>
              <a:t> </a:t>
            </a:r>
            <a:endParaRPr lang="en-US" sz="2000" dirty="0"/>
          </a:p>
          <a:p>
            <a:pPr lvl="0">
              <a:buFont typeface="Arial" charset="0"/>
              <a:buChar char="•"/>
            </a:pPr>
            <a:r>
              <a:rPr lang="en-US" sz="2000" dirty="0"/>
              <a:t>During family meetings, </a:t>
            </a:r>
            <a:r>
              <a:rPr lang="en-US" sz="2000" b="1" dirty="0"/>
              <a:t>parents can get updates</a:t>
            </a:r>
            <a:r>
              <a:rPr lang="en-US" sz="2000" dirty="0"/>
              <a:t> on how children </a:t>
            </a:r>
            <a:r>
              <a:rPr lang="en-US" sz="2000" dirty="0" smtClean="0"/>
              <a:t>are doing </a:t>
            </a:r>
            <a:r>
              <a:rPr lang="en-US" sz="2000" dirty="0"/>
              <a:t>in school, </a:t>
            </a:r>
            <a:r>
              <a:rPr lang="en-US" sz="2000" b="1" dirty="0"/>
              <a:t>divide up the household chores</a:t>
            </a:r>
            <a:r>
              <a:rPr lang="en-US" sz="2000" dirty="0"/>
              <a:t>, and </a:t>
            </a:r>
            <a:r>
              <a:rPr lang="en-US" sz="2000" b="1" dirty="0"/>
              <a:t>have fun </a:t>
            </a:r>
            <a:r>
              <a:rPr lang="en-US" sz="2000" b="1" dirty="0" smtClean="0"/>
              <a:t>together</a:t>
            </a:r>
            <a:r>
              <a:rPr lang="en-US" sz="2000" dirty="0" smtClean="0"/>
              <a:t> as </a:t>
            </a:r>
            <a:r>
              <a:rPr lang="en-US" sz="2000" dirty="0"/>
              <a:t>a family</a:t>
            </a:r>
            <a:r>
              <a:rPr lang="en-US" sz="2000" dirty="0" smtClean="0"/>
              <a:t>.</a:t>
            </a:r>
          </a:p>
          <a:p>
            <a:pPr marL="0" lvl="0" indent="0"/>
            <a:endParaRPr lang="en-US" sz="2000" dirty="0"/>
          </a:p>
          <a:p>
            <a:pPr lvl="0">
              <a:buFont typeface="Arial" charset="0"/>
              <a:buChar char="•"/>
            </a:pPr>
            <a:r>
              <a:rPr lang="en-US" sz="2000" dirty="0" smtClean="0"/>
              <a:t>Family </a:t>
            </a:r>
            <a:r>
              <a:rPr lang="en-US" sz="2000" dirty="0"/>
              <a:t>meetings </a:t>
            </a:r>
            <a:r>
              <a:rPr lang="en-US" sz="2000" b="1" dirty="0"/>
              <a:t>gather all the family members</a:t>
            </a:r>
            <a:r>
              <a:rPr lang="en-US" sz="2000" dirty="0" smtClean="0"/>
              <a:t>.</a:t>
            </a:r>
          </a:p>
          <a:p>
            <a:pPr marL="0" lvl="0" indent="0"/>
            <a:endParaRPr lang="en-US" sz="2000" dirty="0"/>
          </a:p>
          <a:p>
            <a:pPr lvl="0">
              <a:buFont typeface="Arial" charset="0"/>
              <a:buChar char="•"/>
            </a:pPr>
            <a:r>
              <a:rPr lang="en-US" sz="2000" dirty="0" smtClean="0"/>
              <a:t>The </a:t>
            </a:r>
            <a:r>
              <a:rPr lang="en-US" sz="2000" dirty="0"/>
              <a:t>idea behind family meetings is to </a:t>
            </a:r>
            <a:r>
              <a:rPr lang="en-US" sz="2000" b="1" dirty="0"/>
              <a:t>give older children and </a:t>
            </a:r>
            <a:r>
              <a:rPr lang="en-US" sz="2000" b="1" dirty="0" smtClean="0"/>
              <a:t>adolescents a </a:t>
            </a:r>
            <a:r>
              <a:rPr lang="en-US" sz="2000" b="1" dirty="0"/>
              <a:t>space to voice </a:t>
            </a:r>
            <a:r>
              <a:rPr lang="en-US" sz="2000" dirty="0"/>
              <a:t>their changing developmental needs, discuss </a:t>
            </a:r>
            <a:r>
              <a:rPr lang="en-US" sz="2000" dirty="0" smtClean="0"/>
              <a:t>household responsibilities </a:t>
            </a:r>
            <a:r>
              <a:rPr lang="en-US" sz="2000" dirty="0"/>
              <a:t>as they get older, and find solutions to improve family life.</a:t>
            </a:r>
            <a:endParaRPr lang="en-US" dirty="0"/>
          </a:p>
        </p:txBody>
      </p:sp>
    </p:spTree>
    <p:extLst>
      <p:ext uri="{BB962C8B-B14F-4D97-AF65-F5344CB8AC3E}">
        <p14:creationId xmlns:p14="http://schemas.microsoft.com/office/powerpoint/2010/main" val="7335830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44500" y="457200"/>
            <a:ext cx="8305800" cy="1219200"/>
          </a:xfrm>
        </p:spPr>
        <p:txBody>
          <a:bodyPr/>
          <a:lstStyle/>
          <a:p>
            <a:r>
              <a:rPr lang="en-GB" b="1" u="sng" dirty="0" smtClean="0"/>
              <a:t>Effective family meetings</a:t>
            </a:r>
            <a:endParaRPr lang="en-GB" b="1" u="sng" dirty="0"/>
          </a:p>
        </p:txBody>
      </p:sp>
      <p:sp>
        <p:nvSpPr>
          <p:cNvPr id="3" name="Espace réservé du contenu 2"/>
          <p:cNvSpPr>
            <a:spLocks noGrp="1"/>
          </p:cNvSpPr>
          <p:nvPr>
            <p:ph sz="half" idx="1"/>
          </p:nvPr>
        </p:nvSpPr>
        <p:spPr>
          <a:xfrm>
            <a:off x="408057" y="1371600"/>
            <a:ext cx="7924800" cy="3200400"/>
          </a:xfrm>
        </p:spPr>
        <p:txBody>
          <a:bodyPr/>
          <a:lstStyle/>
          <a:p>
            <a:pPr lvl="0"/>
            <a:r>
              <a:rPr lang="en-GB" sz="2400" b="1" dirty="0"/>
              <a:t>Family meetings are more effective when:</a:t>
            </a:r>
            <a:endParaRPr lang="en-US" sz="2400" dirty="0" smtClean="0"/>
          </a:p>
          <a:p>
            <a:pPr marL="342900" lvl="0" indent="-342900">
              <a:buFont typeface="Arial" charset="0"/>
              <a:buChar char="•"/>
            </a:pPr>
            <a:r>
              <a:rPr lang="en-US" sz="2400" dirty="0" smtClean="0"/>
              <a:t>They </a:t>
            </a:r>
            <a:r>
              <a:rPr lang="en-US" sz="2400" dirty="0"/>
              <a:t>are regular and not only set up to manage a family </a:t>
            </a:r>
            <a:r>
              <a:rPr lang="en-US" sz="2400" dirty="0" smtClean="0"/>
              <a:t>crisis.</a:t>
            </a:r>
            <a:endParaRPr lang="fr-FR" sz="2400" dirty="0"/>
          </a:p>
          <a:p>
            <a:pPr marL="342900" lvl="0" indent="-342900">
              <a:buFont typeface="Arial" charset="0"/>
              <a:buChar char="•"/>
            </a:pPr>
            <a:r>
              <a:rPr lang="en-US" sz="2400" dirty="0"/>
              <a:t>You keep an open discussion until family consensus is found, </a:t>
            </a:r>
            <a:r>
              <a:rPr lang="en-US" sz="2400" dirty="0" smtClean="0"/>
              <a:t>even if </a:t>
            </a:r>
            <a:r>
              <a:rPr lang="en-US" sz="2400" dirty="0"/>
              <a:t>it takes more than one meeting to find a solution.</a:t>
            </a:r>
          </a:p>
          <a:p>
            <a:pPr marL="342900" lvl="0" indent="-342900">
              <a:buFont typeface="Arial" charset="0"/>
              <a:buChar char="•"/>
            </a:pPr>
            <a:r>
              <a:rPr lang="en-US" sz="2400" dirty="0"/>
              <a:t>All concerns and questions are welcomed, as common or </a:t>
            </a:r>
            <a:r>
              <a:rPr lang="en-US" sz="2400" dirty="0" smtClean="0"/>
              <a:t>extraordinary as </a:t>
            </a:r>
            <a:r>
              <a:rPr lang="en-US" sz="2400" dirty="0"/>
              <a:t>they may be.</a:t>
            </a:r>
          </a:p>
          <a:p>
            <a:pPr marL="342900" lvl="0" indent="-342900">
              <a:buFont typeface="Arial" charset="0"/>
              <a:buChar char="•"/>
            </a:pPr>
            <a:r>
              <a:rPr lang="en-US" sz="2400" dirty="0" smtClean="0"/>
              <a:t>The </a:t>
            </a:r>
            <a:r>
              <a:rPr lang="en-US" sz="2400" dirty="0"/>
              <a:t>meetings are not too </a:t>
            </a:r>
            <a:r>
              <a:rPr lang="en-US" sz="2400" dirty="0" smtClean="0"/>
              <a:t>long</a:t>
            </a:r>
            <a:r>
              <a:rPr lang="en-US" sz="2400" dirty="0"/>
              <a:t> </a:t>
            </a:r>
            <a:r>
              <a:rPr lang="en-US" sz="2400" dirty="0" smtClean="0"/>
              <a:t>– 30 minutes </a:t>
            </a:r>
            <a:r>
              <a:rPr lang="en-US" sz="2400" dirty="0"/>
              <a:t>is a good average </a:t>
            </a:r>
            <a:r>
              <a:rPr lang="en-US" sz="2400" dirty="0" smtClean="0"/>
              <a:t>time.</a:t>
            </a:r>
            <a:endParaRPr lang="fr-FR" sz="2400" dirty="0"/>
          </a:p>
          <a:p>
            <a:pPr marL="342900" lvl="0" indent="-342900">
              <a:buFont typeface="Arial" charset="0"/>
              <a:buChar char="•"/>
            </a:pPr>
            <a:r>
              <a:rPr lang="en-US" sz="2400" dirty="0" smtClean="0"/>
              <a:t>Older </a:t>
            </a:r>
            <a:r>
              <a:rPr lang="en-US" sz="2400" dirty="0"/>
              <a:t>children are genuinely able to talk and be listened to. </a:t>
            </a:r>
            <a:endParaRPr lang="en-GB" sz="2400" dirty="0"/>
          </a:p>
        </p:txBody>
      </p:sp>
    </p:spTree>
    <p:extLst>
      <p:ext uri="{BB962C8B-B14F-4D97-AF65-F5344CB8AC3E}">
        <p14:creationId xmlns:p14="http://schemas.microsoft.com/office/powerpoint/2010/main" val="20741436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381000" y="381000"/>
            <a:ext cx="8305800" cy="990600"/>
          </a:xfrm>
        </p:spPr>
        <p:txBody>
          <a:bodyPr/>
          <a:lstStyle/>
          <a:p>
            <a:r>
              <a:rPr lang="en-GB" b="1" u="sng" dirty="0" smtClean="0"/>
              <a:t>Family meetings in 4 steps</a:t>
            </a:r>
            <a:endParaRPr lang="en-GB" b="1" u="sng" dirty="0"/>
          </a:p>
        </p:txBody>
      </p:sp>
      <p:sp>
        <p:nvSpPr>
          <p:cNvPr id="3" name="Espace réservé du contenu 2"/>
          <p:cNvSpPr>
            <a:spLocks noGrp="1"/>
          </p:cNvSpPr>
          <p:nvPr>
            <p:ph sz="half" idx="1"/>
          </p:nvPr>
        </p:nvSpPr>
        <p:spPr>
          <a:xfrm>
            <a:off x="381000" y="1371600"/>
            <a:ext cx="7848600" cy="5029200"/>
          </a:xfrm>
        </p:spPr>
        <p:txBody>
          <a:bodyPr/>
          <a:lstStyle/>
          <a:p>
            <a:r>
              <a:rPr lang="en-GB" b="1" dirty="0" smtClean="0"/>
              <a:t>Step 1: </a:t>
            </a:r>
            <a:r>
              <a:rPr lang="en-GB" dirty="0" smtClean="0"/>
              <a:t>Start with a round of positive feedback on family life.</a:t>
            </a:r>
            <a:endParaRPr lang="en-GB" dirty="0"/>
          </a:p>
          <a:p>
            <a:endParaRPr lang="en-GB" dirty="0" smtClean="0"/>
          </a:p>
          <a:p>
            <a:r>
              <a:rPr lang="en-GB" b="1" dirty="0" smtClean="0"/>
              <a:t>Step 2: </a:t>
            </a:r>
            <a:r>
              <a:rPr lang="en-GB" dirty="0" smtClean="0"/>
              <a:t>Follow up on solutions adopted from the last meeting</a:t>
            </a:r>
          </a:p>
          <a:p>
            <a:endParaRPr lang="en-GB" dirty="0"/>
          </a:p>
          <a:p>
            <a:r>
              <a:rPr lang="en-GB" b="1" dirty="0" smtClean="0"/>
              <a:t>Step 3: </a:t>
            </a:r>
            <a:r>
              <a:rPr lang="en-GB" dirty="0" smtClean="0"/>
              <a:t>Give everyone has the chance to add to the agenda items</a:t>
            </a:r>
          </a:p>
          <a:p>
            <a:endParaRPr lang="en-GB" dirty="0"/>
          </a:p>
          <a:p>
            <a:r>
              <a:rPr lang="en-GB" b="1" dirty="0" smtClean="0"/>
              <a:t>Step 4: </a:t>
            </a:r>
            <a:r>
              <a:rPr lang="en-GB" dirty="0" smtClean="0"/>
              <a:t>Enjoy family time together, have fun!</a:t>
            </a:r>
            <a:endParaRPr lang="en-GB" dirty="0"/>
          </a:p>
        </p:txBody>
      </p:sp>
    </p:spTree>
    <p:extLst>
      <p:ext uri="{BB962C8B-B14F-4D97-AF65-F5344CB8AC3E}">
        <p14:creationId xmlns:p14="http://schemas.microsoft.com/office/powerpoint/2010/main" val="15809684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305800" cy="1219200"/>
          </a:xfrm>
        </p:spPr>
        <p:txBody>
          <a:bodyPr/>
          <a:lstStyle/>
          <a:p>
            <a:r>
              <a:rPr lang="en-US" b="1" u="sng" dirty="0" smtClean="0"/>
              <a:t>Energizer: And the sun </a:t>
            </a:r>
            <a:r>
              <a:rPr lang="en-US" b="1" u="sng" dirty="0"/>
              <a:t>s</a:t>
            </a:r>
            <a:r>
              <a:rPr lang="en-US" b="1" u="sng" dirty="0" smtClean="0"/>
              <a:t>hines on… </a:t>
            </a:r>
            <a:endParaRPr lang="en-US" b="1" u="sng" dirty="0"/>
          </a:p>
        </p:txBody>
      </p:sp>
      <p:pic>
        <p:nvPicPr>
          <p:cNvPr id="3074" name="Picture 2" descr="https://upload.wikimedia.org/wikipedia/commons/thumb/a/a8/PEO-sun_with_face.svg/2000px-PEO-sun_with_face.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9300" y="1676400"/>
            <a:ext cx="5181600" cy="518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00955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8481" name="Title 1"/>
          <p:cNvSpPr>
            <a:spLocks noGrp="1"/>
          </p:cNvSpPr>
          <p:nvPr>
            <p:ph type="title"/>
          </p:nvPr>
        </p:nvSpPr>
        <p:spPr>
          <a:xfrm>
            <a:off x="228600" y="457200"/>
            <a:ext cx="8763000" cy="1219200"/>
          </a:xfrm>
        </p:spPr>
        <p:txBody>
          <a:bodyPr/>
          <a:lstStyle/>
          <a:p>
            <a:r>
              <a:rPr lang="en-US" sz="3200" b="1" u="sng" dirty="0">
                <a:latin typeface="Arial" charset="0"/>
                <a:ea typeface="MS PGothic" charset="0"/>
              </a:rPr>
              <a:t>Discipline with </a:t>
            </a:r>
            <a:r>
              <a:rPr lang="en-US" sz="3200" b="1" u="sng" dirty="0" smtClean="0">
                <a:latin typeface="Arial" charset="0"/>
                <a:ea typeface="MS PGothic" charset="0"/>
              </a:rPr>
              <a:t>dignity v/s </a:t>
            </a:r>
            <a:r>
              <a:rPr lang="en-US" sz="3200" b="1" u="sng" dirty="0">
                <a:latin typeface="Arial" charset="0"/>
                <a:ea typeface="MS PGothic" charset="0"/>
              </a:rPr>
              <a:t>c</a:t>
            </a:r>
            <a:r>
              <a:rPr lang="en-US" sz="3200" b="1" u="sng" dirty="0" smtClean="0">
                <a:latin typeface="Arial" charset="0"/>
                <a:ea typeface="MS PGothic" charset="0"/>
              </a:rPr>
              <a:t>orporal </a:t>
            </a:r>
            <a:r>
              <a:rPr lang="en-US" sz="3200" b="1" u="sng" dirty="0">
                <a:latin typeface="Arial" charset="0"/>
                <a:ea typeface="MS PGothic" charset="0"/>
              </a:rPr>
              <a:t>p</a:t>
            </a:r>
            <a:r>
              <a:rPr lang="en-US" sz="3200" b="1" u="sng" dirty="0" smtClean="0">
                <a:latin typeface="Arial" charset="0"/>
                <a:ea typeface="MS PGothic" charset="0"/>
              </a:rPr>
              <a:t>unishment </a:t>
            </a:r>
            <a:endParaRPr lang="en-US" sz="3200" b="1" u="sng" dirty="0">
              <a:latin typeface="Arial" charset="0"/>
              <a:ea typeface="MS PGothic" charset="0"/>
            </a:endParaRPr>
          </a:p>
        </p:txBody>
      </p:sp>
      <p:sp>
        <p:nvSpPr>
          <p:cNvPr id="3" name="Content Placeholder 2"/>
          <p:cNvSpPr>
            <a:spLocks noGrp="1"/>
          </p:cNvSpPr>
          <p:nvPr>
            <p:ph idx="1"/>
          </p:nvPr>
        </p:nvSpPr>
        <p:spPr>
          <a:xfrm>
            <a:off x="457200" y="1905000"/>
            <a:ext cx="8305800" cy="3657600"/>
          </a:xfrm>
        </p:spPr>
        <p:txBody>
          <a:bodyPr>
            <a:normAutofit/>
          </a:bodyPr>
          <a:lstStyle/>
          <a:p>
            <a:pPr marL="0" indent="0">
              <a:defRPr/>
            </a:pPr>
            <a:r>
              <a:rPr lang="en-US" b="1" dirty="0" smtClean="0"/>
              <a:t>Corporal punishment:</a:t>
            </a:r>
          </a:p>
          <a:p>
            <a:pPr marL="457200" indent="-457200">
              <a:buFont typeface="Arial"/>
              <a:buChar char="•"/>
              <a:defRPr/>
            </a:pPr>
            <a:r>
              <a:rPr lang="en-US" dirty="0"/>
              <a:t>t</a:t>
            </a:r>
            <a:r>
              <a:rPr lang="en-US" dirty="0" smtClean="0"/>
              <a:t>eaches the use of violence </a:t>
            </a:r>
          </a:p>
          <a:p>
            <a:pPr marL="457200" indent="-457200">
              <a:buFont typeface="Arial"/>
              <a:buChar char="•"/>
              <a:defRPr/>
            </a:pPr>
            <a:r>
              <a:rPr lang="en-US" dirty="0" smtClean="0"/>
              <a:t>creates fear in children </a:t>
            </a:r>
          </a:p>
          <a:p>
            <a:pPr marL="0" indent="0">
              <a:defRPr/>
            </a:pPr>
            <a:endParaRPr lang="en-US" dirty="0"/>
          </a:p>
          <a:p>
            <a:pPr marL="0" indent="0">
              <a:defRPr/>
            </a:pPr>
            <a:r>
              <a:rPr lang="en-US" b="1" dirty="0" smtClean="0"/>
              <a:t>Disciplining with dignity:</a:t>
            </a:r>
          </a:p>
          <a:p>
            <a:pPr marL="457200" indent="-457200">
              <a:buFont typeface="Arial"/>
              <a:buChar char="•"/>
              <a:defRPr/>
            </a:pPr>
            <a:r>
              <a:rPr lang="en-US" dirty="0"/>
              <a:t>r</a:t>
            </a:r>
            <a:r>
              <a:rPr lang="en-US" dirty="0" smtClean="0"/>
              <a:t>espects children</a:t>
            </a:r>
            <a:endParaRPr lang="en-US" dirty="0"/>
          </a:p>
          <a:p>
            <a:pPr marL="457200" indent="-457200">
              <a:buFont typeface="Arial"/>
              <a:buChar char="•"/>
              <a:defRPr/>
            </a:pPr>
            <a:r>
              <a:rPr lang="en-US" dirty="0" smtClean="0"/>
              <a:t>nurtures life lessons</a:t>
            </a:r>
            <a:endParaRPr lang="en-US" dirty="0"/>
          </a:p>
        </p:txBody>
      </p:sp>
    </p:spTree>
    <p:extLst>
      <p:ext uri="{BB962C8B-B14F-4D97-AF65-F5344CB8AC3E}">
        <p14:creationId xmlns:p14="http://schemas.microsoft.com/office/powerpoint/2010/main" val="7985052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0529" name="Title 1"/>
          <p:cNvSpPr>
            <a:spLocks noGrp="1"/>
          </p:cNvSpPr>
          <p:nvPr>
            <p:ph type="title"/>
          </p:nvPr>
        </p:nvSpPr>
        <p:spPr>
          <a:xfrm>
            <a:off x="490330" y="533400"/>
            <a:ext cx="8305800" cy="1219200"/>
          </a:xfrm>
        </p:spPr>
        <p:txBody>
          <a:bodyPr/>
          <a:lstStyle/>
          <a:p>
            <a:r>
              <a:rPr lang="en-US" sz="3200" b="1" u="sng" dirty="0">
                <a:latin typeface="Arial" charset="0"/>
                <a:ea typeface="MS PGothic" charset="0"/>
              </a:rPr>
              <a:t>The e</a:t>
            </a:r>
            <a:r>
              <a:rPr lang="en-US" sz="3200" b="1" u="sng" dirty="0" smtClean="0">
                <a:latin typeface="Arial" charset="0"/>
                <a:ea typeface="MS PGothic" charset="0"/>
              </a:rPr>
              <a:t>ffect of violence </a:t>
            </a:r>
            <a:r>
              <a:rPr lang="en-US" sz="3200" b="1" u="sng" dirty="0">
                <a:latin typeface="Arial" charset="0"/>
                <a:ea typeface="MS PGothic" charset="0"/>
              </a:rPr>
              <a:t>on </a:t>
            </a:r>
            <a:r>
              <a:rPr lang="en-US" sz="3200" b="1" u="sng" dirty="0" smtClean="0">
                <a:latin typeface="Arial" charset="0"/>
                <a:ea typeface="MS PGothic" charset="0"/>
              </a:rPr>
              <a:t>children</a:t>
            </a:r>
            <a:endParaRPr lang="en-US" sz="3200" b="1" u="sng" dirty="0">
              <a:latin typeface="Arial" charset="0"/>
              <a:ea typeface="MS PGothic" charset="0"/>
            </a:endParaRPr>
          </a:p>
        </p:txBody>
      </p:sp>
      <p:sp>
        <p:nvSpPr>
          <p:cNvPr id="150530" name="Content Placeholder 2"/>
          <p:cNvSpPr>
            <a:spLocks noGrp="1"/>
          </p:cNvSpPr>
          <p:nvPr>
            <p:ph sz="half" idx="1"/>
          </p:nvPr>
        </p:nvSpPr>
        <p:spPr>
          <a:xfrm>
            <a:off x="457200" y="2209800"/>
            <a:ext cx="8229600" cy="2971800"/>
          </a:xfrm>
        </p:spPr>
        <p:txBody>
          <a:bodyPr/>
          <a:lstStyle/>
          <a:p>
            <a:pPr marL="342900" indent="-342900">
              <a:buFont typeface="Arial" panose="020B0604020202020204" pitchFamily="34" charset="0"/>
              <a:buChar char="•"/>
            </a:pPr>
            <a:r>
              <a:rPr lang="en-US" sz="2400" dirty="0"/>
              <a:t>Witnessing violence has similar effects on children’s brains </a:t>
            </a:r>
            <a:r>
              <a:rPr lang="en-US" sz="2400" dirty="0" smtClean="0"/>
              <a:t>and development </a:t>
            </a:r>
            <a:r>
              <a:rPr lang="en-US" sz="2400" dirty="0"/>
              <a:t>as actually suffering violence</a:t>
            </a:r>
            <a:r>
              <a:rPr lang="en-US" sz="2400" dirty="0" smtClean="0"/>
              <a:t>.</a:t>
            </a:r>
          </a:p>
          <a:p>
            <a:endParaRPr lang="en-US" sz="2400" dirty="0"/>
          </a:p>
          <a:p>
            <a:pPr marL="342900" indent="-342900">
              <a:buFont typeface="Arial" panose="020B0604020202020204" pitchFamily="34" charset="0"/>
              <a:buChar char="•"/>
            </a:pPr>
            <a:r>
              <a:rPr lang="en-US" sz="2400" dirty="0" smtClean="0"/>
              <a:t>Witnessing </a:t>
            </a:r>
            <a:r>
              <a:rPr lang="en-US" sz="2400" dirty="0"/>
              <a:t>violence can disrupt the development of a child’s </a:t>
            </a:r>
            <a:r>
              <a:rPr lang="en-US" sz="2400" dirty="0" smtClean="0"/>
              <a:t>brain, increase </a:t>
            </a:r>
            <a:r>
              <a:rPr lang="en-US" sz="2400" dirty="0"/>
              <a:t>the risk of illness and interfere with a child’s ability to think </a:t>
            </a:r>
            <a:r>
              <a:rPr lang="en-US" sz="2400" dirty="0" smtClean="0"/>
              <a:t>and solve </a:t>
            </a:r>
            <a:r>
              <a:rPr lang="en-US" sz="2400" dirty="0"/>
              <a:t>problems, well into their adult years.</a:t>
            </a:r>
            <a:endParaRPr lang="en-US" sz="2400" i="1" dirty="0">
              <a:latin typeface="Arial" charset="0"/>
              <a:ea typeface="MS PGothic" charset="0"/>
            </a:endParaRPr>
          </a:p>
        </p:txBody>
      </p:sp>
    </p:spTree>
    <p:extLst>
      <p:ext uri="{BB962C8B-B14F-4D97-AF65-F5344CB8AC3E}">
        <p14:creationId xmlns:p14="http://schemas.microsoft.com/office/powerpoint/2010/main" val="32433916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01" name="Title 1"/>
          <p:cNvSpPr>
            <a:spLocks noGrp="1"/>
          </p:cNvSpPr>
          <p:nvPr>
            <p:ph type="title"/>
          </p:nvPr>
        </p:nvSpPr>
        <p:spPr>
          <a:xfrm>
            <a:off x="533400" y="612913"/>
            <a:ext cx="8305800" cy="1219200"/>
          </a:xfrm>
        </p:spPr>
        <p:txBody>
          <a:bodyPr/>
          <a:lstStyle/>
          <a:p>
            <a:r>
              <a:rPr lang="en-US" b="1" u="sng" dirty="0" smtClean="0">
                <a:latin typeface="Arial" charset="0"/>
                <a:ea typeface="MS PGothic" charset="0"/>
              </a:rPr>
              <a:t>Parental strategies </a:t>
            </a:r>
            <a:r>
              <a:rPr lang="en-US" b="1" u="sng" dirty="0">
                <a:latin typeface="Arial" charset="0"/>
                <a:ea typeface="MS PGothic" charset="0"/>
              </a:rPr>
              <a:t>to h</a:t>
            </a:r>
            <a:r>
              <a:rPr lang="en-US" b="1" u="sng" dirty="0" smtClean="0">
                <a:latin typeface="Arial" charset="0"/>
                <a:ea typeface="MS PGothic" charset="0"/>
              </a:rPr>
              <a:t>elp </a:t>
            </a:r>
            <a:r>
              <a:rPr lang="en-US" b="1" u="sng" dirty="0">
                <a:latin typeface="Arial" charset="0"/>
                <a:ea typeface="MS PGothic" charset="0"/>
              </a:rPr>
              <a:t>c</a:t>
            </a:r>
            <a:r>
              <a:rPr lang="en-US" b="1" u="sng" dirty="0" smtClean="0">
                <a:latin typeface="Arial" charset="0"/>
                <a:ea typeface="MS PGothic" charset="0"/>
              </a:rPr>
              <a:t>hildren </a:t>
            </a:r>
            <a:br>
              <a:rPr lang="en-US" b="1" u="sng" dirty="0" smtClean="0">
                <a:latin typeface="Arial" charset="0"/>
                <a:ea typeface="MS PGothic" charset="0"/>
              </a:rPr>
            </a:br>
            <a:r>
              <a:rPr lang="en-US" b="1" u="sng" dirty="0" smtClean="0">
                <a:latin typeface="Arial" charset="0"/>
                <a:ea typeface="MS PGothic" charset="0"/>
              </a:rPr>
              <a:t>behave non-aggressively</a:t>
            </a:r>
            <a:endParaRPr lang="en-US" b="1" u="sng" dirty="0">
              <a:latin typeface="Arial" charset="0"/>
              <a:ea typeface="MS PGothic" charset="0"/>
            </a:endParaRPr>
          </a:p>
        </p:txBody>
      </p:sp>
      <p:sp>
        <p:nvSpPr>
          <p:cNvPr id="3" name="Content Placeholder 2"/>
          <p:cNvSpPr>
            <a:spLocks noGrp="1"/>
          </p:cNvSpPr>
          <p:nvPr>
            <p:ph sz="half" idx="4294967295"/>
          </p:nvPr>
        </p:nvSpPr>
        <p:spPr>
          <a:xfrm>
            <a:off x="304800" y="1858617"/>
            <a:ext cx="7620000" cy="3124200"/>
          </a:xfrm>
        </p:spPr>
        <p:txBody>
          <a:bodyPr/>
          <a:lstStyle/>
          <a:p>
            <a:pPr>
              <a:defRPr/>
            </a:pPr>
            <a:endParaRPr lang="en-US" dirty="0" smtClean="0"/>
          </a:p>
          <a:p>
            <a:pPr marL="857250" lvl="1" indent="-457200">
              <a:buFont typeface="Arial"/>
              <a:buChar char="•"/>
              <a:defRPr/>
            </a:pPr>
            <a:r>
              <a:rPr lang="en-US" dirty="0" smtClean="0"/>
              <a:t>Model self-control and calm reaction</a:t>
            </a:r>
          </a:p>
          <a:p>
            <a:pPr marL="457200" indent="-457200">
              <a:buFont typeface="Arial"/>
              <a:buChar char="•"/>
              <a:defRPr/>
            </a:pPr>
            <a:endParaRPr lang="en-US" dirty="0"/>
          </a:p>
          <a:p>
            <a:pPr marL="857250" lvl="1" indent="-457200">
              <a:buFont typeface="Arial"/>
              <a:buChar char="•"/>
              <a:defRPr/>
            </a:pPr>
            <a:r>
              <a:rPr lang="en-US" dirty="0" smtClean="0"/>
              <a:t>Teach calmness through ‘time out’</a:t>
            </a:r>
            <a:endParaRPr lang="en-US" dirty="0"/>
          </a:p>
        </p:txBody>
      </p:sp>
    </p:spTree>
    <p:extLst>
      <p:ext uri="{BB962C8B-B14F-4D97-AF65-F5344CB8AC3E}">
        <p14:creationId xmlns:p14="http://schemas.microsoft.com/office/powerpoint/2010/main" val="10045399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1553" name="Title 1"/>
          <p:cNvSpPr>
            <a:spLocks noGrp="1"/>
          </p:cNvSpPr>
          <p:nvPr>
            <p:ph type="title"/>
          </p:nvPr>
        </p:nvSpPr>
        <p:spPr>
          <a:xfrm>
            <a:off x="457200" y="533400"/>
            <a:ext cx="8305800" cy="1219200"/>
          </a:xfrm>
        </p:spPr>
        <p:txBody>
          <a:bodyPr/>
          <a:lstStyle/>
          <a:p>
            <a:r>
              <a:rPr lang="en-US" b="1" u="sng" dirty="0" smtClean="0">
                <a:latin typeface="Arial" charset="0"/>
                <a:ea typeface="MS PGothic" charset="0"/>
              </a:rPr>
              <a:t>Discipline </a:t>
            </a:r>
            <a:r>
              <a:rPr lang="en-US" b="1" u="sng" dirty="0">
                <a:latin typeface="Arial" charset="0"/>
                <a:ea typeface="MS PGothic" charset="0"/>
              </a:rPr>
              <a:t>with </a:t>
            </a:r>
            <a:r>
              <a:rPr lang="en-US" b="1" u="sng" dirty="0" smtClean="0">
                <a:latin typeface="Arial" charset="0"/>
                <a:ea typeface="MS PGothic" charset="0"/>
              </a:rPr>
              <a:t>dignity</a:t>
            </a:r>
            <a:endParaRPr lang="en-US" b="1" u="sng" dirty="0">
              <a:latin typeface="Arial" charset="0"/>
              <a:ea typeface="MS PGothic" charset="0"/>
            </a:endParaRPr>
          </a:p>
        </p:txBody>
      </p:sp>
      <p:sp>
        <p:nvSpPr>
          <p:cNvPr id="3" name="Content Placeholder 2"/>
          <p:cNvSpPr>
            <a:spLocks noGrp="1"/>
          </p:cNvSpPr>
          <p:nvPr>
            <p:ph idx="1"/>
          </p:nvPr>
        </p:nvSpPr>
        <p:spPr>
          <a:xfrm>
            <a:off x="457200" y="1752600"/>
            <a:ext cx="8305800" cy="3810000"/>
          </a:xfrm>
        </p:spPr>
        <p:txBody>
          <a:bodyPr>
            <a:normAutofit/>
          </a:bodyPr>
          <a:lstStyle/>
          <a:p>
            <a:pPr marL="109728" indent="0">
              <a:lnSpc>
                <a:spcPct val="70000"/>
              </a:lnSpc>
              <a:defRPr/>
            </a:pPr>
            <a:endParaRPr lang="en-US" dirty="0" smtClean="0"/>
          </a:p>
          <a:p>
            <a:pPr marL="452628">
              <a:lnSpc>
                <a:spcPct val="70000"/>
              </a:lnSpc>
              <a:buFont typeface="Arial" panose="020B0604020202020204" pitchFamily="34" charset="0"/>
              <a:buChar char="•"/>
              <a:defRPr/>
            </a:pPr>
            <a:r>
              <a:rPr lang="en-US" dirty="0" smtClean="0"/>
              <a:t>Clear </a:t>
            </a:r>
            <a:r>
              <a:rPr lang="en-US" dirty="0"/>
              <a:t>f</a:t>
            </a:r>
            <a:r>
              <a:rPr lang="en-US" dirty="0" smtClean="0"/>
              <a:t>amily </a:t>
            </a:r>
            <a:r>
              <a:rPr lang="en-US" dirty="0"/>
              <a:t>r</a:t>
            </a:r>
            <a:r>
              <a:rPr lang="en-US" dirty="0" smtClean="0"/>
              <a:t>ules: Tell children </a:t>
            </a:r>
            <a:r>
              <a:rPr lang="en-US" dirty="0"/>
              <a:t>w</a:t>
            </a:r>
            <a:r>
              <a:rPr lang="en-US" dirty="0" smtClean="0"/>
              <a:t>hat to do! </a:t>
            </a:r>
          </a:p>
          <a:p>
            <a:pPr marL="452628">
              <a:lnSpc>
                <a:spcPct val="70000"/>
              </a:lnSpc>
              <a:buFont typeface="Arial" panose="020B0604020202020204" pitchFamily="34" charset="0"/>
              <a:buChar char="•"/>
              <a:defRPr/>
            </a:pPr>
            <a:endParaRPr lang="en-US" dirty="0"/>
          </a:p>
          <a:p>
            <a:pPr marL="452628">
              <a:lnSpc>
                <a:spcPct val="70000"/>
              </a:lnSpc>
              <a:buFont typeface="Arial" panose="020B0604020202020204" pitchFamily="34" charset="0"/>
              <a:buChar char="•"/>
              <a:defRPr/>
            </a:pPr>
            <a:r>
              <a:rPr lang="en-US" dirty="0" smtClean="0"/>
              <a:t>Choices </a:t>
            </a:r>
            <a:r>
              <a:rPr lang="en-US" dirty="0"/>
              <a:t>and c</a:t>
            </a:r>
            <a:r>
              <a:rPr lang="en-US" dirty="0" smtClean="0"/>
              <a:t>onsequences</a:t>
            </a:r>
          </a:p>
          <a:p>
            <a:pPr marL="452628">
              <a:lnSpc>
                <a:spcPct val="70000"/>
              </a:lnSpc>
              <a:buFont typeface="Arial" panose="020B0604020202020204" pitchFamily="34" charset="0"/>
              <a:buChar char="•"/>
              <a:defRPr/>
            </a:pPr>
            <a:endParaRPr lang="en-US" dirty="0"/>
          </a:p>
          <a:p>
            <a:pPr marL="452628">
              <a:lnSpc>
                <a:spcPct val="70000"/>
              </a:lnSpc>
              <a:buFont typeface="Arial" panose="020B0604020202020204" pitchFamily="34" charset="0"/>
              <a:buChar char="•"/>
              <a:defRPr/>
            </a:pPr>
            <a:r>
              <a:rPr lang="en-US" dirty="0" smtClean="0"/>
              <a:t>Praise and ignore</a:t>
            </a:r>
          </a:p>
          <a:p>
            <a:pPr marL="452628">
              <a:lnSpc>
                <a:spcPct val="70000"/>
              </a:lnSpc>
              <a:buFont typeface="Arial" panose="020B0604020202020204" pitchFamily="34" charset="0"/>
              <a:buChar char="•"/>
              <a:defRPr/>
            </a:pPr>
            <a:endParaRPr lang="en-US" dirty="0" smtClean="0"/>
          </a:p>
          <a:p>
            <a:pPr marL="452628">
              <a:lnSpc>
                <a:spcPct val="70000"/>
              </a:lnSpc>
              <a:buFont typeface="Arial" panose="020B0604020202020204" pitchFamily="34" charset="0"/>
              <a:buChar char="•"/>
              <a:defRPr/>
            </a:pPr>
            <a:r>
              <a:rPr lang="en-US" dirty="0" smtClean="0"/>
              <a:t>Privileges </a:t>
            </a:r>
            <a:r>
              <a:rPr lang="en-US" dirty="0"/>
              <a:t>as r</a:t>
            </a:r>
            <a:r>
              <a:rPr lang="en-US" dirty="0" smtClean="0"/>
              <a:t>ewards: Spend extra </a:t>
            </a:r>
            <a:r>
              <a:rPr lang="en-US" dirty="0"/>
              <a:t>t</a:t>
            </a:r>
            <a:r>
              <a:rPr lang="en-US" dirty="0" smtClean="0"/>
              <a:t>ime with children! </a:t>
            </a:r>
            <a:endParaRPr lang="en-US" dirty="0"/>
          </a:p>
          <a:p>
            <a:pPr marL="109728" indent="0">
              <a:lnSpc>
                <a:spcPct val="70000"/>
              </a:lnSpc>
              <a:defRPr/>
            </a:pPr>
            <a:endParaRPr lang="en-US" dirty="0"/>
          </a:p>
          <a:p>
            <a:pPr marL="0" indent="0">
              <a:defRPr/>
            </a:pPr>
            <a:endParaRPr lang="en-US" dirty="0"/>
          </a:p>
        </p:txBody>
      </p:sp>
    </p:spTree>
    <p:extLst>
      <p:ext uri="{BB962C8B-B14F-4D97-AF65-F5344CB8AC3E}">
        <p14:creationId xmlns:p14="http://schemas.microsoft.com/office/powerpoint/2010/main" val="24371973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Content Placeholder 2"/>
          <p:cNvSpPr>
            <a:spLocks noGrp="1"/>
          </p:cNvSpPr>
          <p:nvPr>
            <p:ph idx="4294967295"/>
          </p:nvPr>
        </p:nvSpPr>
        <p:spPr>
          <a:xfrm>
            <a:off x="339725" y="1862138"/>
            <a:ext cx="8804275" cy="4995862"/>
          </a:xfrm>
        </p:spPr>
        <p:txBody>
          <a:bodyPr/>
          <a:lstStyle/>
          <a:p>
            <a:r>
              <a:rPr lang="en-US" sz="1400" dirty="0">
                <a:latin typeface="Arial" charset="0"/>
                <a:ea typeface="MS PGothic" charset="0"/>
              </a:rPr>
              <a:t> </a:t>
            </a:r>
            <a:endParaRPr lang="en-US" sz="1600" dirty="0">
              <a:latin typeface="Arial" charset="0"/>
              <a:ea typeface="MS PGothic" charset="0"/>
            </a:endParaRPr>
          </a:p>
        </p:txBody>
      </p:sp>
      <p:sp>
        <p:nvSpPr>
          <p:cNvPr id="5" name="Rectangle 4"/>
          <p:cNvSpPr/>
          <p:nvPr/>
        </p:nvSpPr>
        <p:spPr>
          <a:xfrm>
            <a:off x="304800" y="381000"/>
            <a:ext cx="3518912" cy="646331"/>
          </a:xfrm>
          <a:prstGeom prst="rect">
            <a:avLst/>
          </a:prstGeom>
        </p:spPr>
        <p:txBody>
          <a:bodyPr wrap="none">
            <a:spAutoFit/>
          </a:bodyPr>
          <a:lstStyle/>
          <a:p>
            <a:r>
              <a:rPr lang="en-US" sz="3600" b="1" u="sng" kern="0" dirty="0">
                <a:solidFill>
                  <a:prstClr val="black"/>
                </a:solidFill>
                <a:latin typeface="Arial"/>
                <a:ea typeface="MS PGothic" pitchFamily="34" charset="-128"/>
                <a:cs typeface="Arial"/>
              </a:rPr>
              <a:t>Day </a:t>
            </a:r>
            <a:r>
              <a:rPr lang="en-US" sz="3600" b="1" u="sng" kern="0" dirty="0" smtClean="0">
                <a:solidFill>
                  <a:prstClr val="black"/>
                </a:solidFill>
                <a:latin typeface="Arial"/>
                <a:ea typeface="MS PGothic" pitchFamily="34" charset="-128"/>
                <a:cs typeface="Arial"/>
              </a:rPr>
              <a:t>4 </a:t>
            </a:r>
            <a:r>
              <a:rPr lang="en-US" sz="3600" b="1" u="sng" kern="0" dirty="0">
                <a:solidFill>
                  <a:prstClr val="black"/>
                </a:solidFill>
                <a:latin typeface="Arial"/>
                <a:ea typeface="MS PGothic" pitchFamily="34" charset="-128"/>
                <a:cs typeface="Arial"/>
              </a:rPr>
              <a:t>- Agenda</a:t>
            </a:r>
            <a:endParaRPr lang="en-US" dirty="0"/>
          </a:p>
        </p:txBody>
      </p:sp>
      <p:pic>
        <p:nvPicPr>
          <p:cNvPr id="2" name="Picture 1"/>
          <p:cNvPicPr>
            <a:picLocks noChangeAspect="1"/>
          </p:cNvPicPr>
          <p:nvPr/>
        </p:nvPicPr>
        <p:blipFill>
          <a:blip r:embed="rId3"/>
          <a:stretch>
            <a:fillRect/>
          </a:stretch>
        </p:blipFill>
        <p:spPr>
          <a:xfrm>
            <a:off x="1371600" y="1027331"/>
            <a:ext cx="6324600" cy="5574434"/>
          </a:xfrm>
          <a:prstGeom prst="rect">
            <a:avLst/>
          </a:prstGeom>
        </p:spPr>
      </p:pic>
    </p:spTree>
    <p:extLst>
      <p:ext uri="{BB962C8B-B14F-4D97-AF65-F5344CB8AC3E}">
        <p14:creationId xmlns:p14="http://schemas.microsoft.com/office/powerpoint/2010/main" val="27609240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69" name="Title 1"/>
          <p:cNvSpPr>
            <a:spLocks noGrp="1"/>
          </p:cNvSpPr>
          <p:nvPr>
            <p:ph type="title"/>
          </p:nvPr>
        </p:nvSpPr>
        <p:spPr>
          <a:xfrm>
            <a:off x="495300" y="460513"/>
            <a:ext cx="8229600" cy="1447800"/>
          </a:xfrm>
        </p:spPr>
        <p:txBody>
          <a:bodyPr/>
          <a:lstStyle/>
          <a:p>
            <a:r>
              <a:rPr lang="en-US" b="1" u="sng" dirty="0" smtClean="0">
                <a:latin typeface="Arial" charset="0"/>
                <a:ea typeface="MS PGothic" charset="0"/>
              </a:rPr>
              <a:t>Think and share</a:t>
            </a:r>
            <a:endParaRPr lang="en-US" b="1" u="sng" dirty="0">
              <a:latin typeface="Arial" charset="0"/>
              <a:ea typeface="MS PGothic" charset="0"/>
            </a:endParaRPr>
          </a:p>
        </p:txBody>
      </p:sp>
      <p:sp>
        <p:nvSpPr>
          <p:cNvPr id="109570" name="Content Placeholder 2"/>
          <p:cNvSpPr>
            <a:spLocks noGrp="1"/>
          </p:cNvSpPr>
          <p:nvPr>
            <p:ph idx="1"/>
          </p:nvPr>
        </p:nvSpPr>
        <p:spPr>
          <a:xfrm>
            <a:off x="495300" y="1908313"/>
            <a:ext cx="8305800" cy="3886200"/>
          </a:xfrm>
        </p:spPr>
        <p:txBody>
          <a:bodyPr/>
          <a:lstStyle/>
          <a:p>
            <a:r>
              <a:rPr lang="en-US" dirty="0" smtClean="0">
                <a:latin typeface="Arial" charset="0"/>
                <a:ea typeface="MS PGothic" charset="0"/>
              </a:rPr>
              <a:t> </a:t>
            </a:r>
            <a:endParaRPr lang="en-US" dirty="0">
              <a:latin typeface="Arial" charset="0"/>
              <a:ea typeface="MS PGothic" charset="0"/>
            </a:endParaRPr>
          </a:p>
          <a:p>
            <a:pPr marL="0" indent="0" algn="ctr"/>
            <a:r>
              <a:rPr lang="en-US" b="1" dirty="0" smtClean="0">
                <a:latin typeface="Arial" charset="0"/>
                <a:ea typeface="MS PGothic" charset="0"/>
              </a:rPr>
              <a:t>What are some types of misbehavior that </a:t>
            </a:r>
            <a:r>
              <a:rPr lang="en-US" b="1" dirty="0">
                <a:latin typeface="Arial" charset="0"/>
                <a:ea typeface="MS PGothic" charset="0"/>
              </a:rPr>
              <a:t>parents can ignore? </a:t>
            </a:r>
          </a:p>
        </p:txBody>
      </p:sp>
    </p:spTree>
    <p:extLst>
      <p:ext uri="{BB962C8B-B14F-4D97-AF65-F5344CB8AC3E}">
        <p14:creationId xmlns:p14="http://schemas.microsoft.com/office/powerpoint/2010/main" val="39365272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801757"/>
            <a:ext cx="8305800" cy="1219200"/>
          </a:xfrm>
        </p:spPr>
        <p:txBody>
          <a:bodyPr/>
          <a:lstStyle/>
          <a:p>
            <a:r>
              <a:rPr lang="en-US" b="1" u="sng" dirty="0" smtClean="0"/>
              <a:t>‘Ignore’ strategy</a:t>
            </a:r>
            <a:endParaRPr lang="en-US" b="1" u="sng" dirty="0"/>
          </a:p>
        </p:txBody>
      </p:sp>
      <p:sp>
        <p:nvSpPr>
          <p:cNvPr id="3" name="Content Placeholder 2"/>
          <p:cNvSpPr>
            <a:spLocks noGrp="1"/>
          </p:cNvSpPr>
          <p:nvPr>
            <p:ph sz="half" idx="4294967295"/>
          </p:nvPr>
        </p:nvSpPr>
        <p:spPr>
          <a:xfrm>
            <a:off x="571500" y="2057400"/>
            <a:ext cx="8115300" cy="3124200"/>
          </a:xfrm>
        </p:spPr>
        <p:txBody>
          <a:bodyPr/>
          <a:lstStyle/>
          <a:p>
            <a:pPr algn="ctr"/>
            <a:r>
              <a:rPr lang="en-US" b="1" dirty="0"/>
              <a:t>Ignore is not just the lack of praise </a:t>
            </a:r>
            <a:r>
              <a:rPr lang="en-US" dirty="0"/>
              <a:t> </a:t>
            </a:r>
            <a:r>
              <a:rPr lang="en-US" b="1" dirty="0"/>
              <a:t>- it is the removal of all attention, positive and negative! </a:t>
            </a:r>
          </a:p>
          <a:p>
            <a:endParaRPr lang="en-US" sz="2400" dirty="0" smtClean="0"/>
          </a:p>
          <a:p>
            <a:pPr algn="ctr"/>
            <a:r>
              <a:rPr lang="en-US" sz="2400" dirty="0" smtClean="0"/>
              <a:t>If a child is whining and you are telling her to stop, or giving her an angry look, you are not ignoring her! </a:t>
            </a:r>
            <a:endParaRPr lang="en-US" sz="2400" dirty="0"/>
          </a:p>
        </p:txBody>
      </p:sp>
    </p:spTree>
    <p:extLst>
      <p:ext uri="{BB962C8B-B14F-4D97-AF65-F5344CB8AC3E}">
        <p14:creationId xmlns:p14="http://schemas.microsoft.com/office/powerpoint/2010/main" val="14422702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7" name="Title 1"/>
          <p:cNvSpPr>
            <a:spLocks noGrp="1"/>
          </p:cNvSpPr>
          <p:nvPr>
            <p:ph type="title"/>
          </p:nvPr>
        </p:nvSpPr>
        <p:spPr>
          <a:xfrm>
            <a:off x="457200" y="533400"/>
            <a:ext cx="8305800" cy="1219200"/>
          </a:xfrm>
        </p:spPr>
        <p:txBody>
          <a:bodyPr/>
          <a:lstStyle/>
          <a:p>
            <a:r>
              <a:rPr lang="en-US" b="1" u="sng" dirty="0">
                <a:latin typeface="Arial" charset="0"/>
                <a:ea typeface="MS PGothic" charset="0"/>
              </a:rPr>
              <a:t>How to </a:t>
            </a:r>
            <a:r>
              <a:rPr lang="en-US" b="1" u="sng" dirty="0" smtClean="0">
                <a:latin typeface="Arial" charset="0"/>
                <a:ea typeface="MS PGothic" charset="0"/>
              </a:rPr>
              <a:t>ignore </a:t>
            </a:r>
            <a:r>
              <a:rPr lang="en-US" b="1" u="sng" dirty="0">
                <a:latin typeface="Arial" charset="0"/>
                <a:ea typeface="MS PGothic" charset="0"/>
              </a:rPr>
              <a:t>i</a:t>
            </a:r>
            <a:r>
              <a:rPr lang="en-US" b="1" u="sng" dirty="0" smtClean="0">
                <a:latin typeface="Arial" charset="0"/>
                <a:ea typeface="MS PGothic" charset="0"/>
              </a:rPr>
              <a:t>nappropriate behavior</a:t>
            </a:r>
            <a:endParaRPr lang="en-US" b="1" u="sng" dirty="0">
              <a:latin typeface="Arial" charset="0"/>
              <a:ea typeface="MS PGothic" charset="0"/>
            </a:endParaRPr>
          </a:p>
        </p:txBody>
      </p:sp>
      <p:sp>
        <p:nvSpPr>
          <p:cNvPr id="3" name="Content Placeholder 2"/>
          <p:cNvSpPr>
            <a:spLocks noGrp="1"/>
          </p:cNvSpPr>
          <p:nvPr>
            <p:ph idx="1"/>
          </p:nvPr>
        </p:nvSpPr>
        <p:spPr>
          <a:xfrm>
            <a:off x="426720" y="2057400"/>
            <a:ext cx="8305800" cy="3810000"/>
          </a:xfrm>
        </p:spPr>
        <p:txBody>
          <a:bodyPr>
            <a:normAutofit/>
          </a:bodyPr>
          <a:lstStyle/>
          <a:p>
            <a:pPr lvl="1">
              <a:defRPr/>
            </a:pPr>
            <a:r>
              <a:rPr lang="en-US" sz="2400" b="1" dirty="0" smtClean="0"/>
              <a:t>Ignore the negative behavior immediately</a:t>
            </a:r>
            <a:r>
              <a:rPr lang="en-US" sz="2400" dirty="0"/>
              <a:t>:</a:t>
            </a:r>
            <a:r>
              <a:rPr lang="en-US" sz="2400" dirty="0" smtClean="0"/>
              <a:t> After you have told the child to stop yelling and use a quiet voice, if they keep yelling, ignore. </a:t>
            </a:r>
          </a:p>
          <a:p>
            <a:pPr marL="457200" lvl="1" indent="0">
              <a:buNone/>
              <a:defRPr/>
            </a:pPr>
            <a:endParaRPr lang="en-US" sz="2400" dirty="0" smtClean="0"/>
          </a:p>
          <a:p>
            <a:pPr lvl="1">
              <a:defRPr/>
            </a:pPr>
            <a:r>
              <a:rPr lang="en-US" sz="2400" b="1" dirty="0" smtClean="0"/>
              <a:t>Ignore consistently:</a:t>
            </a:r>
            <a:r>
              <a:rPr lang="en-US" sz="2400" dirty="0" smtClean="0"/>
              <a:t> Once you start ignoring, keep ignoring until the whining or arguing stops. </a:t>
            </a:r>
          </a:p>
          <a:p>
            <a:pPr marL="457200" lvl="1" indent="0">
              <a:buNone/>
              <a:defRPr/>
            </a:pPr>
            <a:endParaRPr lang="en-US" sz="2400" dirty="0" smtClean="0"/>
          </a:p>
          <a:p>
            <a:pPr lvl="1">
              <a:defRPr/>
            </a:pPr>
            <a:r>
              <a:rPr lang="en-US" sz="2400" b="1" dirty="0" smtClean="0"/>
              <a:t>Praise </a:t>
            </a:r>
            <a:r>
              <a:rPr lang="en-US" sz="2400" dirty="0" smtClean="0"/>
              <a:t>your children once the negative behavior stops.</a:t>
            </a:r>
          </a:p>
          <a:p>
            <a:pPr marL="349250" lvl="1" indent="0">
              <a:buFont typeface="Times" charset="0"/>
              <a:buNone/>
              <a:defRPr/>
            </a:pPr>
            <a:endParaRPr lang="en-US" sz="2400" b="1" dirty="0"/>
          </a:p>
        </p:txBody>
      </p:sp>
    </p:spTree>
    <p:extLst>
      <p:ext uri="{BB962C8B-B14F-4D97-AF65-F5344CB8AC3E}">
        <p14:creationId xmlns:p14="http://schemas.microsoft.com/office/powerpoint/2010/main" val="34510189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4625" name="Title 1"/>
          <p:cNvSpPr>
            <a:spLocks noGrp="1"/>
          </p:cNvSpPr>
          <p:nvPr>
            <p:ph type="title"/>
          </p:nvPr>
        </p:nvSpPr>
        <p:spPr>
          <a:xfrm>
            <a:off x="457200" y="762000"/>
            <a:ext cx="8305800" cy="1219200"/>
          </a:xfrm>
        </p:spPr>
        <p:txBody>
          <a:bodyPr/>
          <a:lstStyle/>
          <a:p>
            <a:r>
              <a:rPr lang="en-US" b="1" u="sng" dirty="0" smtClean="0">
                <a:latin typeface="Arial" charset="0"/>
                <a:ea typeface="MS PGothic" charset="0"/>
              </a:rPr>
              <a:t>Time-outs</a:t>
            </a:r>
            <a:endParaRPr lang="en-US" b="1" u="sng" dirty="0">
              <a:latin typeface="Arial" charset="0"/>
              <a:ea typeface="MS PGothic" charset="0"/>
            </a:endParaRPr>
          </a:p>
        </p:txBody>
      </p:sp>
      <p:sp>
        <p:nvSpPr>
          <p:cNvPr id="107522" name="Content Placeholder 2"/>
          <p:cNvSpPr>
            <a:spLocks noGrp="1"/>
          </p:cNvSpPr>
          <p:nvPr>
            <p:ph idx="1"/>
          </p:nvPr>
        </p:nvSpPr>
        <p:spPr>
          <a:xfrm>
            <a:off x="457200" y="1676400"/>
            <a:ext cx="8305800" cy="3429000"/>
          </a:xfrm>
        </p:spPr>
        <p:txBody>
          <a:bodyPr/>
          <a:lstStyle/>
          <a:p>
            <a:pPr lvl="1">
              <a:defRPr/>
            </a:pPr>
            <a:r>
              <a:rPr lang="en-US" sz="2400" dirty="0" smtClean="0">
                <a:ea typeface="MS PGothic" charset="0"/>
              </a:rPr>
              <a:t>When a child exhibits negative behavior, put him or her in a ‘time-out space’.</a:t>
            </a:r>
          </a:p>
          <a:p>
            <a:pPr lvl="1">
              <a:defRPr/>
            </a:pPr>
            <a:r>
              <a:rPr lang="en-US" sz="2400" dirty="0">
                <a:ea typeface="MS PGothic" charset="0"/>
              </a:rPr>
              <a:t>A time-out space is a separate area with </a:t>
            </a:r>
            <a:r>
              <a:rPr lang="en-US" sz="2400" dirty="0" smtClean="0">
                <a:ea typeface="MS PGothic" charset="0"/>
              </a:rPr>
              <a:t>no contact </a:t>
            </a:r>
            <a:r>
              <a:rPr lang="en-US" sz="2400" dirty="0">
                <a:ea typeface="MS PGothic" charset="0"/>
              </a:rPr>
              <a:t>or communication with adults or other children.</a:t>
            </a:r>
            <a:r>
              <a:rPr lang="en-US" sz="2400" dirty="0" smtClean="0">
                <a:ea typeface="MS PGothic" charset="0"/>
              </a:rPr>
              <a:t> </a:t>
            </a:r>
          </a:p>
          <a:p>
            <a:pPr lvl="1">
              <a:defRPr/>
            </a:pPr>
            <a:r>
              <a:rPr lang="en-US" sz="2400" dirty="0" smtClean="0">
                <a:ea typeface="MS PGothic" charset="0"/>
              </a:rPr>
              <a:t>Keep the child in time-out till he or she has calmed down.</a:t>
            </a:r>
          </a:p>
          <a:p>
            <a:pPr lvl="1">
              <a:defRPr/>
            </a:pPr>
            <a:r>
              <a:rPr lang="en-US" sz="2400" dirty="0" smtClean="0">
                <a:ea typeface="MS PGothic" charset="0"/>
              </a:rPr>
              <a:t>Make sure you remove all attention during time-out.</a:t>
            </a:r>
          </a:p>
          <a:p>
            <a:pPr lvl="1">
              <a:defRPr/>
            </a:pPr>
            <a:r>
              <a:rPr lang="en-US" sz="2400" dirty="0"/>
              <a:t>‘Time-out’ will only work if ‘time-in’ is quality time.</a:t>
            </a:r>
            <a:endParaRPr lang="en-US" sz="2400" dirty="0" smtClean="0">
              <a:ea typeface="MS PGothic" charset="0"/>
            </a:endParaRPr>
          </a:p>
          <a:p>
            <a:pPr marL="457200" lvl="1" indent="0">
              <a:buNone/>
              <a:defRPr/>
            </a:pPr>
            <a:endParaRPr lang="en-US" dirty="0" smtClean="0">
              <a:latin typeface="Arial" charset="0"/>
              <a:ea typeface="MS PGothic" charset="0"/>
            </a:endParaRPr>
          </a:p>
          <a:p>
            <a:pPr lvl="3">
              <a:buFont typeface="Arial" charset="0"/>
              <a:buChar char="•"/>
              <a:defRPr/>
            </a:pPr>
            <a:endParaRPr lang="en-US" dirty="0">
              <a:solidFill>
                <a:srgbClr val="FF0000"/>
              </a:solidFill>
              <a:latin typeface="Arial" charset="0"/>
              <a:ea typeface="MS PGothic" charset="0"/>
            </a:endParaRPr>
          </a:p>
          <a:p>
            <a:pPr marL="0" indent="0">
              <a:defRPr/>
            </a:pPr>
            <a:endParaRPr lang="en-US" dirty="0">
              <a:latin typeface="Arial" charset="0"/>
              <a:ea typeface="MS PGothic" charset="0"/>
            </a:endParaRPr>
          </a:p>
        </p:txBody>
      </p:sp>
    </p:spTree>
    <p:extLst>
      <p:ext uri="{BB962C8B-B14F-4D97-AF65-F5344CB8AC3E}">
        <p14:creationId xmlns:p14="http://schemas.microsoft.com/office/powerpoint/2010/main" val="24947323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305800" cy="1219200"/>
          </a:xfrm>
        </p:spPr>
        <p:txBody>
          <a:bodyPr/>
          <a:lstStyle/>
          <a:p>
            <a:r>
              <a:rPr lang="en-US" b="1" u="sng" dirty="0" smtClean="0"/>
              <a:t>Conditions for an effective time-out</a:t>
            </a:r>
            <a:endParaRPr lang="en-US" b="1" u="sng" dirty="0"/>
          </a:p>
        </p:txBody>
      </p:sp>
      <p:sp>
        <p:nvSpPr>
          <p:cNvPr id="3" name="Content Placeholder 2"/>
          <p:cNvSpPr>
            <a:spLocks noGrp="1"/>
          </p:cNvSpPr>
          <p:nvPr>
            <p:ph sz="half" idx="1"/>
          </p:nvPr>
        </p:nvSpPr>
        <p:spPr>
          <a:xfrm>
            <a:off x="457200" y="1371600"/>
            <a:ext cx="7543800" cy="4267200"/>
          </a:xfrm>
        </p:spPr>
        <p:txBody>
          <a:bodyPr/>
          <a:lstStyle/>
          <a:p>
            <a:pPr marL="457200" lvl="0" indent="-457200">
              <a:buFont typeface="Arial" charset="0"/>
              <a:buChar char="•"/>
            </a:pPr>
            <a:r>
              <a:rPr lang="en-US" sz="2400" dirty="0"/>
              <a:t>Time out works best for children between the ages of 3 to </a:t>
            </a:r>
            <a:r>
              <a:rPr lang="en-US" sz="2400" dirty="0" smtClean="0"/>
              <a:t>10 years.</a:t>
            </a:r>
            <a:endParaRPr lang="en-US" sz="2400" dirty="0"/>
          </a:p>
          <a:p>
            <a:pPr marL="457200" lvl="0" indent="-457200">
              <a:buFont typeface="Arial" charset="0"/>
              <a:buChar char="•"/>
            </a:pPr>
            <a:r>
              <a:rPr lang="en-US" sz="2400" dirty="0" smtClean="0"/>
              <a:t>Explain what time out is to the children before using it.</a:t>
            </a:r>
          </a:p>
          <a:p>
            <a:pPr marL="457200" lvl="0" indent="-457200">
              <a:buFont typeface="Arial" charset="0"/>
              <a:buChar char="•"/>
            </a:pPr>
            <a:r>
              <a:rPr lang="en-US" sz="2400" dirty="0" smtClean="0"/>
              <a:t>Be </a:t>
            </a:r>
            <a:r>
              <a:rPr lang="en-US" sz="2400" dirty="0"/>
              <a:t>sure to explain clearly the reason for a </a:t>
            </a:r>
            <a:r>
              <a:rPr lang="en-US" sz="2400" dirty="0" smtClean="0"/>
              <a:t>time-out.</a:t>
            </a:r>
            <a:endParaRPr lang="en-US" sz="2400" dirty="0"/>
          </a:p>
          <a:p>
            <a:pPr marL="457200" lvl="0" indent="-457200">
              <a:buFont typeface="Arial" charset="0"/>
              <a:buChar char="•"/>
            </a:pPr>
            <a:r>
              <a:rPr lang="en-US" sz="2400" dirty="0"/>
              <a:t>Make sure you have an appropriate area to use for </a:t>
            </a:r>
            <a:r>
              <a:rPr lang="en-US" sz="2400" dirty="0" smtClean="0"/>
              <a:t>time-outs.</a:t>
            </a:r>
            <a:endParaRPr lang="en-US" sz="2400" dirty="0"/>
          </a:p>
          <a:p>
            <a:pPr marL="457200" lvl="0" indent="-457200">
              <a:buFont typeface="Arial" charset="0"/>
              <a:buChar char="•"/>
            </a:pPr>
            <a:r>
              <a:rPr lang="en-US" sz="2400" dirty="0"/>
              <a:t>Everyone in the home needs to understand and respect the rules of time </a:t>
            </a:r>
            <a:r>
              <a:rPr lang="en-US" sz="2400" dirty="0" smtClean="0"/>
              <a:t>out.</a:t>
            </a:r>
          </a:p>
          <a:p>
            <a:pPr marL="457200" lvl="0" indent="-457200">
              <a:buFont typeface="Arial" charset="0"/>
              <a:buChar char="•"/>
            </a:pPr>
            <a:r>
              <a:rPr lang="en-US" sz="2400" dirty="0" smtClean="0"/>
              <a:t>Re-engage the child as soon as he or she calms down.</a:t>
            </a:r>
          </a:p>
          <a:p>
            <a:pPr marL="457200" lvl="0" indent="-457200">
              <a:buFont typeface="Arial" charset="0"/>
              <a:buChar char="•"/>
            </a:pPr>
            <a:r>
              <a:rPr lang="en-US" sz="2400" dirty="0"/>
              <a:t>Establish (if possible) the duration of a </a:t>
            </a:r>
            <a:r>
              <a:rPr lang="en-US" sz="2400" dirty="0" smtClean="0"/>
              <a:t>time-out</a:t>
            </a:r>
            <a:r>
              <a:rPr lang="en-US" sz="2400" dirty="0"/>
              <a:t>. </a:t>
            </a:r>
          </a:p>
        </p:txBody>
      </p:sp>
    </p:spTree>
    <p:extLst>
      <p:ext uri="{BB962C8B-B14F-4D97-AF65-F5344CB8AC3E}">
        <p14:creationId xmlns:p14="http://schemas.microsoft.com/office/powerpoint/2010/main" val="14327492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05800" cy="1219200"/>
          </a:xfrm>
        </p:spPr>
        <p:txBody>
          <a:bodyPr/>
          <a:lstStyle/>
          <a:p>
            <a:r>
              <a:rPr lang="en-US" b="1" u="sng" dirty="0" smtClean="0"/>
              <a:t>Duration of time-out</a:t>
            </a:r>
            <a:endParaRPr lang="en-US" b="1" u="sng" dirty="0"/>
          </a:p>
        </p:txBody>
      </p:sp>
      <p:sp>
        <p:nvSpPr>
          <p:cNvPr id="3" name="Content Placeholder 2"/>
          <p:cNvSpPr>
            <a:spLocks noGrp="1"/>
          </p:cNvSpPr>
          <p:nvPr>
            <p:ph sz="half" idx="1"/>
          </p:nvPr>
        </p:nvSpPr>
        <p:spPr>
          <a:xfrm>
            <a:off x="495300" y="1638300"/>
            <a:ext cx="7200900" cy="3543300"/>
          </a:xfrm>
        </p:spPr>
        <p:txBody>
          <a:bodyPr/>
          <a:lstStyle/>
          <a:p>
            <a:pPr marL="457200" indent="-457200">
              <a:buFont typeface="Arial" charset="0"/>
              <a:buChar char="•"/>
            </a:pPr>
            <a:r>
              <a:rPr lang="en-US" dirty="0" smtClean="0"/>
              <a:t>It usually takes 3 minutes for a child to calm down. </a:t>
            </a:r>
          </a:p>
          <a:p>
            <a:pPr marL="457200" indent="-457200">
              <a:buFont typeface="Arial" charset="0"/>
              <a:buChar char="•"/>
            </a:pPr>
            <a:r>
              <a:rPr lang="en-US" dirty="0" smtClean="0"/>
              <a:t>A child is ready to come out of time-out when he or she: </a:t>
            </a:r>
          </a:p>
          <a:p>
            <a:pPr marL="1200150" lvl="1" indent="-457200">
              <a:buFont typeface="Arial" charset="0"/>
              <a:buChar char="•"/>
            </a:pPr>
            <a:r>
              <a:rPr lang="en-US" dirty="0"/>
              <a:t>No longer yells and </a:t>
            </a:r>
            <a:r>
              <a:rPr lang="en-US" dirty="0" smtClean="0"/>
              <a:t>screams</a:t>
            </a:r>
            <a:endParaRPr lang="en-US" dirty="0"/>
          </a:p>
          <a:p>
            <a:pPr marL="1200150" lvl="1" indent="-457200">
              <a:buFont typeface="Arial" charset="0"/>
              <a:buChar char="•"/>
            </a:pPr>
            <a:r>
              <a:rPr lang="en-US" dirty="0"/>
              <a:t>Sits </a:t>
            </a:r>
            <a:r>
              <a:rPr lang="en-US" dirty="0" smtClean="0"/>
              <a:t>quietly</a:t>
            </a:r>
            <a:endParaRPr lang="en-US" dirty="0"/>
          </a:p>
          <a:p>
            <a:pPr marL="1200150" lvl="1" indent="-457200">
              <a:buFont typeface="Arial" charset="0"/>
              <a:buChar char="•"/>
            </a:pPr>
            <a:r>
              <a:rPr lang="en-US" dirty="0"/>
              <a:t>Breathes slowly and </a:t>
            </a:r>
            <a:r>
              <a:rPr lang="en-US" dirty="0" smtClean="0"/>
              <a:t>peacefully</a:t>
            </a:r>
            <a:endParaRPr lang="en-US" dirty="0"/>
          </a:p>
          <a:p>
            <a:r>
              <a:rPr lang="en-US" dirty="0"/>
              <a:t> </a:t>
            </a:r>
          </a:p>
          <a:p>
            <a:pPr marL="457200" indent="-457200">
              <a:buFont typeface="Arial" charset="0"/>
              <a:buChar char="•"/>
            </a:pPr>
            <a:endParaRPr lang="en-US" dirty="0" smtClean="0"/>
          </a:p>
          <a:p>
            <a:endParaRPr lang="en-US" dirty="0"/>
          </a:p>
        </p:txBody>
      </p:sp>
    </p:spTree>
    <p:extLst>
      <p:ext uri="{BB962C8B-B14F-4D97-AF65-F5344CB8AC3E}">
        <p14:creationId xmlns:p14="http://schemas.microsoft.com/office/powerpoint/2010/main" val="2726711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Think and Share: </a:t>
            </a:r>
            <a:r>
              <a:rPr lang="en-US" dirty="0" smtClean="0"/>
              <a:t>Supporting good </a:t>
            </a:r>
            <a:r>
              <a:rPr lang="en-US" dirty="0"/>
              <a:t>d</a:t>
            </a:r>
            <a:r>
              <a:rPr lang="en-US" dirty="0" smtClean="0"/>
              <a:t>ecision-making (for adolescents) </a:t>
            </a:r>
            <a:endParaRPr lang="en-US" dirty="0"/>
          </a:p>
        </p:txBody>
      </p:sp>
      <p:sp>
        <p:nvSpPr>
          <p:cNvPr id="3" name="Content Placeholder 2"/>
          <p:cNvSpPr>
            <a:spLocks noGrp="1"/>
          </p:cNvSpPr>
          <p:nvPr>
            <p:ph idx="1"/>
          </p:nvPr>
        </p:nvSpPr>
        <p:spPr/>
        <p:txBody>
          <a:bodyPr/>
          <a:lstStyle/>
          <a:p>
            <a:pPr lvl="0"/>
            <a:endParaRPr lang="en-US" dirty="0" smtClean="0"/>
          </a:p>
          <a:p>
            <a:pPr marL="457200" lvl="0" indent="-457200">
              <a:buFont typeface="Arial"/>
              <a:buChar char="•"/>
            </a:pPr>
            <a:r>
              <a:rPr lang="en-US" dirty="0" smtClean="0"/>
              <a:t>What </a:t>
            </a:r>
            <a:r>
              <a:rPr lang="en-US" dirty="0"/>
              <a:t>are the characteristics of a healthy friendship? </a:t>
            </a:r>
          </a:p>
          <a:p>
            <a:pPr marL="457200" lvl="0" indent="-457200">
              <a:buFont typeface="Arial"/>
              <a:buChar char="•"/>
            </a:pPr>
            <a:r>
              <a:rPr lang="en-US" dirty="0" smtClean="0"/>
              <a:t>What </a:t>
            </a:r>
            <a:r>
              <a:rPr lang="en-US" dirty="0"/>
              <a:t>are the characteristics of an unhealthy friendship? </a:t>
            </a:r>
          </a:p>
          <a:p>
            <a:endParaRPr lang="en-US" dirty="0"/>
          </a:p>
        </p:txBody>
      </p:sp>
    </p:spTree>
    <p:extLst>
      <p:ext uri="{BB962C8B-B14F-4D97-AF65-F5344CB8AC3E}">
        <p14:creationId xmlns:p14="http://schemas.microsoft.com/office/powerpoint/2010/main" val="36370399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81000"/>
            <a:ext cx="8305800" cy="914400"/>
          </a:xfrm>
        </p:spPr>
        <p:txBody>
          <a:bodyPr/>
          <a:lstStyle/>
          <a:p>
            <a:r>
              <a:rPr lang="en-GB" b="1" u="sng" dirty="0" smtClean="0"/>
              <a:t>Healthy relationships are…</a:t>
            </a:r>
            <a:endParaRPr lang="en-GB" b="1" u="sng" dirty="0"/>
          </a:p>
        </p:txBody>
      </p:sp>
      <p:sp>
        <p:nvSpPr>
          <p:cNvPr id="3" name="Espace réservé du contenu 2"/>
          <p:cNvSpPr>
            <a:spLocks noGrp="1"/>
          </p:cNvSpPr>
          <p:nvPr>
            <p:ph sz="half" idx="1"/>
          </p:nvPr>
        </p:nvSpPr>
        <p:spPr>
          <a:xfrm>
            <a:off x="457200" y="1295400"/>
            <a:ext cx="7924800" cy="3886200"/>
          </a:xfrm>
        </p:spPr>
        <p:txBody>
          <a:bodyPr/>
          <a:lstStyle/>
          <a:p>
            <a:pPr marL="457200" indent="-457200">
              <a:buFont typeface="Arial" panose="020B0604020202020204" pitchFamily="34" charset="0"/>
              <a:buChar char="•"/>
            </a:pPr>
            <a:r>
              <a:rPr lang="en-GB" dirty="0" smtClean="0"/>
              <a:t>Not one-sided - both people benefit from knowing each other</a:t>
            </a:r>
          </a:p>
          <a:p>
            <a:pPr marL="457200" indent="-457200">
              <a:buFont typeface="Arial" panose="020B0604020202020204" pitchFamily="34" charset="0"/>
              <a:buChar char="•"/>
            </a:pPr>
            <a:r>
              <a:rPr lang="en-GB" dirty="0" smtClean="0"/>
              <a:t>Based on mutual respect</a:t>
            </a:r>
          </a:p>
          <a:p>
            <a:pPr marL="457200" indent="-457200">
              <a:buFont typeface="Arial" panose="020B0604020202020204" pitchFamily="34" charset="0"/>
              <a:buChar char="•"/>
            </a:pPr>
            <a:r>
              <a:rPr lang="en-GB" dirty="0" smtClean="0"/>
              <a:t>Allow each other to grow and change</a:t>
            </a:r>
          </a:p>
          <a:p>
            <a:pPr marL="457200" indent="-457200">
              <a:buFont typeface="Arial" panose="020B0604020202020204" pitchFamily="34" charset="0"/>
              <a:buChar char="•"/>
            </a:pPr>
            <a:r>
              <a:rPr lang="en-GB" dirty="0" smtClean="0"/>
              <a:t>Not possessive</a:t>
            </a:r>
          </a:p>
          <a:p>
            <a:pPr marL="457200" indent="-457200">
              <a:buFont typeface="Arial" panose="020B0604020202020204" pitchFamily="34" charset="0"/>
              <a:buChar char="•"/>
            </a:pPr>
            <a:r>
              <a:rPr lang="en-GB" dirty="0" smtClean="0"/>
              <a:t>Accept you for who you are</a:t>
            </a:r>
          </a:p>
          <a:p>
            <a:pPr marL="457200" indent="-457200">
              <a:buFont typeface="Arial" panose="020B0604020202020204" pitchFamily="34" charset="0"/>
              <a:buChar char="•"/>
            </a:pPr>
            <a:r>
              <a:rPr lang="en-GB" dirty="0" smtClean="0"/>
              <a:t>Allow you to have your feelings</a:t>
            </a:r>
          </a:p>
          <a:p>
            <a:pPr marL="457200" indent="-457200">
              <a:buFont typeface="Arial" panose="020B0604020202020204" pitchFamily="34" charset="0"/>
              <a:buChar char="•"/>
            </a:pPr>
            <a:r>
              <a:rPr lang="en-GB" dirty="0" smtClean="0"/>
              <a:t>Respect differences</a:t>
            </a:r>
            <a:endParaRPr lang="en-GB" dirty="0"/>
          </a:p>
        </p:txBody>
      </p:sp>
    </p:spTree>
    <p:extLst>
      <p:ext uri="{BB962C8B-B14F-4D97-AF65-F5344CB8AC3E}">
        <p14:creationId xmlns:p14="http://schemas.microsoft.com/office/powerpoint/2010/main" val="17285822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9900" y="304800"/>
            <a:ext cx="8305800" cy="1219200"/>
          </a:xfrm>
        </p:spPr>
        <p:txBody>
          <a:bodyPr/>
          <a:lstStyle/>
          <a:p>
            <a:r>
              <a:rPr lang="en-US" b="1" u="sng" dirty="0" smtClean="0"/>
              <a:t>STEP: Process for problem-solving </a:t>
            </a:r>
            <a:endParaRPr lang="en-US" b="1" u="sng" dirty="0"/>
          </a:p>
        </p:txBody>
      </p:sp>
      <p:sp>
        <p:nvSpPr>
          <p:cNvPr id="3" name="Content Placeholder 2"/>
          <p:cNvSpPr>
            <a:spLocks noGrp="1"/>
          </p:cNvSpPr>
          <p:nvPr>
            <p:ph idx="1"/>
          </p:nvPr>
        </p:nvSpPr>
        <p:spPr>
          <a:xfrm>
            <a:off x="508000" y="1524000"/>
            <a:ext cx="8305800" cy="3429000"/>
          </a:xfrm>
        </p:spPr>
        <p:txBody>
          <a:bodyPr/>
          <a:lstStyle/>
          <a:p>
            <a:r>
              <a:rPr lang="en-US" dirty="0" smtClean="0"/>
              <a:t>S</a:t>
            </a:r>
            <a:r>
              <a:rPr lang="en-US" dirty="0"/>
              <a:t> </a:t>
            </a:r>
            <a:r>
              <a:rPr lang="en-US" dirty="0" smtClean="0"/>
              <a:t>– State </a:t>
            </a:r>
            <a:r>
              <a:rPr lang="en-US" dirty="0"/>
              <a:t>the </a:t>
            </a:r>
            <a:r>
              <a:rPr lang="en-US" dirty="0" smtClean="0"/>
              <a:t>problem - what </a:t>
            </a:r>
            <a:r>
              <a:rPr lang="en-US" dirty="0"/>
              <a:t>is the </a:t>
            </a:r>
            <a:r>
              <a:rPr lang="en-US" dirty="0" smtClean="0"/>
              <a:t>problem? </a:t>
            </a:r>
          </a:p>
          <a:p>
            <a:endParaRPr lang="en-US" dirty="0"/>
          </a:p>
          <a:p>
            <a:r>
              <a:rPr lang="en-US" dirty="0"/>
              <a:t>T– Think of possible solutions </a:t>
            </a:r>
            <a:endParaRPr lang="en-US" dirty="0" smtClean="0"/>
          </a:p>
          <a:p>
            <a:endParaRPr lang="en-US" dirty="0"/>
          </a:p>
          <a:p>
            <a:r>
              <a:rPr lang="en-US" dirty="0"/>
              <a:t>E – Evaluate possible solutions </a:t>
            </a:r>
            <a:endParaRPr lang="en-US" dirty="0" smtClean="0"/>
          </a:p>
          <a:p>
            <a:endParaRPr lang="en-US" dirty="0"/>
          </a:p>
          <a:p>
            <a:pPr marL="342900" lvl="1" indent="-342900">
              <a:buNone/>
            </a:pPr>
            <a:r>
              <a:rPr lang="en-US" dirty="0"/>
              <a:t>P – Pick the or one of the best solutions</a:t>
            </a:r>
          </a:p>
          <a:p>
            <a:endParaRPr lang="en-US" dirty="0"/>
          </a:p>
          <a:p>
            <a:endParaRPr lang="en-US" dirty="0"/>
          </a:p>
        </p:txBody>
      </p:sp>
    </p:spTree>
    <p:extLst>
      <p:ext uri="{BB962C8B-B14F-4D97-AF65-F5344CB8AC3E}">
        <p14:creationId xmlns:p14="http://schemas.microsoft.com/office/powerpoint/2010/main" val="41739403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219200"/>
          </a:xfrm>
        </p:spPr>
        <p:txBody>
          <a:bodyPr/>
          <a:lstStyle/>
          <a:p>
            <a:r>
              <a:rPr lang="en-US" sz="3200" b="1" u="sng" dirty="0" smtClean="0"/>
              <a:t>Problem-solving using the STEP process</a:t>
            </a:r>
            <a:endParaRPr lang="en-US" sz="3200" b="1" u="sng" dirty="0"/>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dirty="0" smtClean="0"/>
              <a:t>Listen carefully to the story</a:t>
            </a:r>
          </a:p>
          <a:p>
            <a:pPr marL="457200" indent="-457200">
              <a:buFont typeface="Arial" panose="020B0604020202020204" pitchFamily="34" charset="0"/>
              <a:buChar char="•"/>
            </a:pPr>
            <a:r>
              <a:rPr lang="en-US" dirty="0" smtClean="0"/>
              <a:t>Solve the problem using STEP:</a:t>
            </a:r>
          </a:p>
          <a:p>
            <a:pPr marL="857250" lvl="1" indent="-457200">
              <a:buFont typeface="Arial" panose="020B0604020202020204" pitchFamily="34" charset="0"/>
              <a:buChar char="•"/>
            </a:pPr>
            <a:r>
              <a:rPr lang="en-US" sz="2400" dirty="0"/>
              <a:t>S – State the </a:t>
            </a:r>
            <a:r>
              <a:rPr lang="en-US" sz="2400" dirty="0" smtClean="0"/>
              <a:t>problem</a:t>
            </a:r>
            <a:endParaRPr lang="en-US" sz="2400" dirty="0"/>
          </a:p>
          <a:p>
            <a:pPr marL="857250" lvl="1" indent="-457200">
              <a:buFont typeface="Arial" panose="020B0604020202020204" pitchFamily="34" charset="0"/>
              <a:buChar char="•"/>
            </a:pPr>
            <a:r>
              <a:rPr lang="en-US" sz="2400" dirty="0" smtClean="0"/>
              <a:t>T – </a:t>
            </a:r>
            <a:r>
              <a:rPr lang="en-US" sz="2400" dirty="0"/>
              <a:t>Think of possible </a:t>
            </a:r>
            <a:r>
              <a:rPr lang="en-US" sz="2400" dirty="0" smtClean="0"/>
              <a:t>solutions</a:t>
            </a:r>
          </a:p>
          <a:p>
            <a:pPr marL="857250" lvl="1" indent="-457200">
              <a:buFont typeface="Arial" panose="020B0604020202020204" pitchFamily="34" charset="0"/>
              <a:buChar char="•"/>
            </a:pPr>
            <a:r>
              <a:rPr lang="en-US" sz="2400" dirty="0"/>
              <a:t>E – Evaluate possible </a:t>
            </a:r>
            <a:r>
              <a:rPr lang="en-US" sz="2400" dirty="0" smtClean="0"/>
              <a:t>solutions</a:t>
            </a:r>
          </a:p>
          <a:p>
            <a:pPr marL="857250" lvl="1" indent="-457200">
              <a:buFont typeface="Arial" panose="020B0604020202020204" pitchFamily="34" charset="0"/>
              <a:buChar char="•"/>
            </a:pPr>
            <a:r>
              <a:rPr lang="en-US" sz="2400" dirty="0"/>
              <a:t>P – Pick the </a:t>
            </a:r>
            <a:r>
              <a:rPr lang="en-US" sz="2400" dirty="0" smtClean="0"/>
              <a:t>or one of the best solutions</a:t>
            </a:r>
            <a:endParaRPr lang="en-US" sz="2400" dirty="0"/>
          </a:p>
        </p:txBody>
      </p:sp>
    </p:spTree>
    <p:extLst>
      <p:ext uri="{BB962C8B-B14F-4D97-AF65-F5344CB8AC3E}">
        <p14:creationId xmlns:p14="http://schemas.microsoft.com/office/powerpoint/2010/main" val="29534159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62000" y="533400"/>
            <a:ext cx="7772400" cy="1200329"/>
          </a:xfrm>
          <a:prstGeom prst="rect">
            <a:avLst/>
          </a:prstGeom>
        </p:spPr>
        <p:txBody>
          <a:bodyPr wrap="square">
            <a:spAutoFit/>
          </a:bodyPr>
          <a:lstStyle/>
          <a:p>
            <a:r>
              <a:rPr lang="en-US" sz="3600" b="1" u="sng" kern="0" dirty="0" smtClean="0">
                <a:solidFill>
                  <a:prstClr val="black"/>
                </a:solidFill>
                <a:latin typeface="Arial"/>
                <a:ea typeface="MS PGothic" pitchFamily="34" charset="-128"/>
                <a:cs typeface="Arial"/>
              </a:rPr>
              <a:t>Activity: What do you remember from yesterday? </a:t>
            </a:r>
            <a:endParaRPr lang="en-US" dirty="0"/>
          </a:p>
        </p:txBody>
      </p:sp>
      <p:sp>
        <p:nvSpPr>
          <p:cNvPr id="8" name="Rectangle 7"/>
          <p:cNvSpPr/>
          <p:nvPr/>
        </p:nvSpPr>
        <p:spPr>
          <a:xfrm>
            <a:off x="747215" y="2133600"/>
            <a:ext cx="7391400" cy="3477875"/>
          </a:xfrm>
          <a:prstGeom prst="rect">
            <a:avLst/>
          </a:prstGeom>
        </p:spPr>
        <p:txBody>
          <a:bodyPr wrap="square">
            <a:spAutoFit/>
          </a:bodyPr>
          <a:lstStyle/>
          <a:p>
            <a:pPr marL="342900" indent="-342900">
              <a:buFont typeface="Arial" panose="020B0604020202020204" pitchFamily="34" charset="0"/>
              <a:buChar char="•"/>
            </a:pPr>
            <a:r>
              <a:rPr lang="en-US" sz="2200" dirty="0">
                <a:latin typeface="+mn-lt"/>
                <a:ea typeface="MS PGothic" pitchFamily="34" charset="-128"/>
                <a:cs typeface="MS PGothic" charset="0"/>
              </a:rPr>
              <a:t>Stand up and form a circle. </a:t>
            </a:r>
            <a:r>
              <a:rPr lang="en-US" sz="2200" dirty="0" smtClean="0">
                <a:latin typeface="+mn-lt"/>
                <a:ea typeface="MS PGothic" pitchFamily="34" charset="-128"/>
                <a:cs typeface="MS PGothic" charset="0"/>
              </a:rPr>
              <a:t>We will </a:t>
            </a:r>
            <a:r>
              <a:rPr lang="en-US" sz="2200" dirty="0">
                <a:latin typeface="+mn-lt"/>
                <a:ea typeface="MS PGothic" pitchFamily="34" charset="-128"/>
                <a:cs typeface="MS PGothic" charset="0"/>
              </a:rPr>
              <a:t>throw </a:t>
            </a:r>
            <a:r>
              <a:rPr lang="en-US" sz="2200" dirty="0" smtClean="0">
                <a:latin typeface="+mn-lt"/>
                <a:ea typeface="MS PGothic" pitchFamily="34" charset="-128"/>
                <a:cs typeface="MS PGothic" charset="0"/>
              </a:rPr>
              <a:t>the ball to </a:t>
            </a:r>
            <a:r>
              <a:rPr lang="en-US" sz="2200" dirty="0">
                <a:latin typeface="+mn-lt"/>
                <a:ea typeface="MS PGothic" pitchFamily="34" charset="-128"/>
                <a:cs typeface="MS PGothic" charset="0"/>
              </a:rPr>
              <a:t>each other</a:t>
            </a:r>
            <a:r>
              <a:rPr lang="en-US" sz="2200" dirty="0" smtClean="0">
                <a:latin typeface="+mn-lt"/>
                <a:ea typeface="MS PGothic" pitchFamily="34" charset="-128"/>
                <a:cs typeface="MS PGothic" charset="0"/>
              </a:rPr>
              <a:t>.</a:t>
            </a:r>
          </a:p>
          <a:p>
            <a:pPr marL="342900" indent="-342900">
              <a:buFont typeface="Arial" panose="020B0604020202020204" pitchFamily="34" charset="0"/>
              <a:buChar char="•"/>
            </a:pPr>
            <a:endParaRPr lang="en-US" sz="2200" dirty="0">
              <a:latin typeface="+mn-lt"/>
              <a:ea typeface="MS PGothic" pitchFamily="34" charset="-128"/>
              <a:cs typeface="MS PGothic" charset="0"/>
            </a:endParaRPr>
          </a:p>
          <a:p>
            <a:pPr marL="342900" indent="-342900">
              <a:buFont typeface="Arial" panose="020B0604020202020204" pitchFamily="34" charset="0"/>
              <a:buChar char="•"/>
            </a:pPr>
            <a:r>
              <a:rPr lang="en-US" sz="2200" dirty="0" smtClean="0">
                <a:latin typeface="+mn-lt"/>
                <a:ea typeface="MS PGothic" pitchFamily="34" charset="-128"/>
                <a:cs typeface="MS PGothic" charset="0"/>
              </a:rPr>
              <a:t>Each </a:t>
            </a:r>
            <a:r>
              <a:rPr lang="en-US" sz="2200" dirty="0">
                <a:latin typeface="+mn-lt"/>
                <a:ea typeface="MS PGothic" pitchFamily="34" charset="-128"/>
                <a:cs typeface="MS PGothic" charset="0"/>
              </a:rPr>
              <a:t>person who catches the ball will say one thing he or she </a:t>
            </a:r>
            <a:r>
              <a:rPr lang="en-US" sz="2200" dirty="0" smtClean="0">
                <a:latin typeface="+mn-lt"/>
                <a:ea typeface="MS PGothic" pitchFamily="34" charset="-128"/>
                <a:cs typeface="MS PGothic" charset="0"/>
              </a:rPr>
              <a:t>remembers from </a:t>
            </a:r>
            <a:r>
              <a:rPr lang="en-US" sz="2200" dirty="0">
                <a:latin typeface="+mn-lt"/>
                <a:ea typeface="MS PGothic" pitchFamily="34" charset="-128"/>
                <a:cs typeface="MS PGothic" charset="0"/>
              </a:rPr>
              <a:t>yesterday. Then they will throw the ball to someone else</a:t>
            </a:r>
            <a:r>
              <a:rPr lang="en-US" sz="2200" dirty="0" smtClean="0">
                <a:latin typeface="+mn-lt"/>
                <a:ea typeface="MS PGothic" pitchFamily="34" charset="-128"/>
                <a:cs typeface="MS PGothic" charset="0"/>
              </a:rPr>
              <a:t>.</a:t>
            </a:r>
          </a:p>
          <a:p>
            <a:pPr marL="342900" indent="-342900">
              <a:buFont typeface="Arial" panose="020B0604020202020204" pitchFamily="34" charset="0"/>
              <a:buChar char="•"/>
            </a:pPr>
            <a:endParaRPr lang="en-US" sz="2200" dirty="0">
              <a:latin typeface="+mn-lt"/>
              <a:ea typeface="MS PGothic" pitchFamily="34" charset="-128"/>
              <a:cs typeface="MS PGothic" charset="0"/>
            </a:endParaRPr>
          </a:p>
          <a:p>
            <a:pPr marL="342900" indent="-342900">
              <a:buFont typeface="Arial" panose="020B0604020202020204" pitchFamily="34" charset="0"/>
              <a:buChar char="•"/>
            </a:pPr>
            <a:r>
              <a:rPr lang="en-US" sz="2200" dirty="0" smtClean="0">
                <a:latin typeface="+mn-lt"/>
                <a:ea typeface="MS PGothic" pitchFamily="34" charset="-128"/>
                <a:cs typeface="MS PGothic" charset="0"/>
              </a:rPr>
              <a:t>This </a:t>
            </a:r>
            <a:r>
              <a:rPr lang="en-US" sz="2200" dirty="0">
                <a:latin typeface="+mn-lt"/>
                <a:ea typeface="MS PGothic" pitchFamily="34" charset="-128"/>
                <a:cs typeface="MS PGothic" charset="0"/>
              </a:rPr>
              <a:t>exercise will help us all remember the key points from the </a:t>
            </a:r>
            <a:r>
              <a:rPr lang="en-US" sz="2200" dirty="0" smtClean="0">
                <a:latin typeface="+mn-lt"/>
                <a:ea typeface="MS PGothic" pitchFamily="34" charset="-128"/>
                <a:cs typeface="MS PGothic" charset="0"/>
              </a:rPr>
              <a:t>previous day</a:t>
            </a:r>
            <a:r>
              <a:rPr lang="en-US" sz="2200" dirty="0">
                <a:latin typeface="+mn-lt"/>
                <a:ea typeface="MS PGothic" pitchFamily="34" charset="-128"/>
                <a:cs typeface="MS PGothic" charset="0"/>
              </a:rPr>
              <a:t>. Repetition helps improve memory!</a:t>
            </a:r>
          </a:p>
        </p:txBody>
      </p:sp>
    </p:spTree>
    <p:extLst>
      <p:ext uri="{BB962C8B-B14F-4D97-AF65-F5344CB8AC3E}">
        <p14:creationId xmlns:p14="http://schemas.microsoft.com/office/powerpoint/2010/main" val="31081130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7215" y="856357"/>
            <a:ext cx="8551985" cy="5647700"/>
          </a:xfrm>
          <a:prstGeom prst="rect">
            <a:avLst/>
          </a:prstGeom>
          <a:noFill/>
        </p:spPr>
        <p:txBody>
          <a:bodyPr wrap="square" rtlCol="0">
            <a:spAutoFit/>
          </a:bodyPr>
          <a:lstStyle/>
          <a:p>
            <a:r>
              <a:rPr lang="en-US" sz="1500" b="1" dirty="0"/>
              <a:t>Group </a:t>
            </a:r>
            <a:r>
              <a:rPr lang="en-US" sz="1500" b="1" dirty="0" smtClean="0"/>
              <a:t>1: </a:t>
            </a:r>
            <a:r>
              <a:rPr lang="en-US" sz="1500" dirty="0" smtClean="0"/>
              <a:t>Parenting </a:t>
            </a:r>
            <a:r>
              <a:rPr lang="en-US" sz="1500" dirty="0"/>
              <a:t>Skills Curriculum for caregivers of adolescents </a:t>
            </a:r>
            <a:r>
              <a:rPr lang="en-US" sz="1500" dirty="0" smtClean="0"/>
              <a:t>– </a:t>
            </a:r>
            <a:r>
              <a:rPr lang="en-US" sz="1500" dirty="0"/>
              <a:t>Session 7: Encouraging responsibility and problem-solving</a:t>
            </a:r>
          </a:p>
          <a:p>
            <a:r>
              <a:rPr lang="en-US" sz="1500" dirty="0"/>
              <a:t>• Activity 5: Family meetings and </a:t>
            </a:r>
            <a:r>
              <a:rPr lang="en-US" sz="1500" dirty="0" smtClean="0"/>
              <a:t>agreements</a:t>
            </a:r>
          </a:p>
          <a:p>
            <a:endParaRPr lang="en-US" sz="1500" dirty="0"/>
          </a:p>
          <a:p>
            <a:r>
              <a:rPr lang="en-US" sz="1500" b="1" dirty="0"/>
              <a:t>Group </a:t>
            </a:r>
            <a:r>
              <a:rPr lang="en-US" sz="1500" b="1" dirty="0" smtClean="0"/>
              <a:t>2: </a:t>
            </a:r>
            <a:r>
              <a:rPr lang="en-US" sz="1500" dirty="0"/>
              <a:t>Parenting Skills Curriculum for caregivers of children – Session 7: Guiding healthy choices</a:t>
            </a:r>
          </a:p>
          <a:p>
            <a:r>
              <a:rPr lang="en-US" sz="1500" dirty="0"/>
              <a:t>• Activity 5: Supporting good </a:t>
            </a:r>
            <a:r>
              <a:rPr lang="en-US" sz="1500" dirty="0" smtClean="0"/>
              <a:t>decision-making</a:t>
            </a:r>
          </a:p>
          <a:p>
            <a:endParaRPr lang="en-US" sz="1500" dirty="0"/>
          </a:p>
          <a:p>
            <a:r>
              <a:rPr lang="en-US" sz="1500" b="1" dirty="0"/>
              <a:t>Group </a:t>
            </a:r>
            <a:r>
              <a:rPr lang="en-US" sz="1500" b="1" dirty="0" smtClean="0"/>
              <a:t>3: </a:t>
            </a:r>
            <a:r>
              <a:rPr lang="en-US" sz="1500" dirty="0" smtClean="0"/>
              <a:t>Parenting </a:t>
            </a:r>
            <a:r>
              <a:rPr lang="en-US" sz="1500" dirty="0"/>
              <a:t>Skills Curriculum for caregivers of children </a:t>
            </a:r>
            <a:r>
              <a:rPr lang="en-US" sz="1500" dirty="0" smtClean="0"/>
              <a:t>– </a:t>
            </a:r>
            <a:r>
              <a:rPr lang="en-US" sz="1500" dirty="0"/>
              <a:t>Session 8: Discipline with dignity</a:t>
            </a:r>
          </a:p>
          <a:p>
            <a:r>
              <a:rPr lang="en-US" sz="1500" dirty="0"/>
              <a:t>• Activity 4: Taking personal time to calm down</a:t>
            </a:r>
          </a:p>
          <a:p>
            <a:r>
              <a:rPr lang="en-US" sz="1500" dirty="0"/>
              <a:t>• Activity 5: Using ignore for minor </a:t>
            </a:r>
            <a:r>
              <a:rPr lang="en-US" sz="1500" dirty="0" smtClean="0"/>
              <a:t>misbehavior</a:t>
            </a:r>
          </a:p>
          <a:p>
            <a:endParaRPr lang="en-US" sz="1500" dirty="0" smtClean="0"/>
          </a:p>
          <a:p>
            <a:r>
              <a:rPr lang="en-US" sz="1500" b="1" dirty="0"/>
              <a:t>Group </a:t>
            </a:r>
            <a:r>
              <a:rPr lang="en-US" sz="1500" b="1" dirty="0" smtClean="0"/>
              <a:t>4: </a:t>
            </a:r>
            <a:r>
              <a:rPr lang="en-US" sz="1500" dirty="0" smtClean="0"/>
              <a:t>Parenting </a:t>
            </a:r>
            <a:r>
              <a:rPr lang="en-US" sz="1500" dirty="0"/>
              <a:t>Skills Curriculum for caregivers of children </a:t>
            </a:r>
            <a:r>
              <a:rPr lang="en-US" sz="1500" dirty="0" smtClean="0"/>
              <a:t>– </a:t>
            </a:r>
            <a:r>
              <a:rPr lang="en-US" sz="1500" dirty="0"/>
              <a:t>Session 8: Discipline with dignity</a:t>
            </a:r>
          </a:p>
          <a:p>
            <a:r>
              <a:rPr lang="en-US" sz="1500" dirty="0"/>
              <a:t>• Activity 6: Teaching children time out to calm </a:t>
            </a:r>
            <a:r>
              <a:rPr lang="en-US" sz="1500" dirty="0" smtClean="0"/>
              <a:t>down</a:t>
            </a:r>
          </a:p>
          <a:p>
            <a:endParaRPr lang="en-US" sz="1500" dirty="0"/>
          </a:p>
          <a:p>
            <a:r>
              <a:rPr lang="en-US" sz="1500" b="1" dirty="0"/>
              <a:t>Group </a:t>
            </a:r>
            <a:r>
              <a:rPr lang="en-US" sz="1500" b="1" dirty="0" smtClean="0"/>
              <a:t>5: </a:t>
            </a:r>
            <a:r>
              <a:rPr lang="en-US" sz="1500" dirty="0" smtClean="0"/>
              <a:t>Parenting </a:t>
            </a:r>
            <a:r>
              <a:rPr lang="en-US" sz="1500" dirty="0"/>
              <a:t>Skills Curriculum for caregivers of </a:t>
            </a:r>
            <a:r>
              <a:rPr lang="en-US" sz="1500" dirty="0" smtClean="0"/>
              <a:t>children – </a:t>
            </a:r>
            <a:r>
              <a:rPr lang="en-US" sz="1500" dirty="0"/>
              <a:t>Session 9: Education at home and at school</a:t>
            </a:r>
          </a:p>
          <a:p>
            <a:r>
              <a:rPr lang="en-US" sz="1500" dirty="0"/>
              <a:t>• Activity 3: C</a:t>
            </a:r>
            <a:r>
              <a:rPr lang="en-US" sz="1500" dirty="0" smtClean="0"/>
              <a:t>onversation </a:t>
            </a:r>
            <a:r>
              <a:rPr lang="en-US" sz="1500" dirty="0"/>
              <a:t>and word play </a:t>
            </a:r>
            <a:r>
              <a:rPr lang="en-US" sz="1500" dirty="0" smtClean="0"/>
              <a:t>for literacy development and school success (pick</a:t>
            </a:r>
            <a:endParaRPr lang="en-US" sz="1500" dirty="0"/>
          </a:p>
          <a:p>
            <a:r>
              <a:rPr lang="en-US" sz="1500" dirty="0"/>
              <a:t>one activity from this </a:t>
            </a:r>
            <a:r>
              <a:rPr lang="en-US" sz="1500" dirty="0" smtClean="0"/>
              <a:t>session)</a:t>
            </a:r>
          </a:p>
          <a:p>
            <a:endParaRPr lang="en-US" sz="1500" dirty="0"/>
          </a:p>
          <a:p>
            <a:r>
              <a:rPr lang="en-US" sz="1500" b="1" dirty="0"/>
              <a:t>Group </a:t>
            </a:r>
            <a:r>
              <a:rPr lang="en-US" sz="1500" b="1" dirty="0" smtClean="0"/>
              <a:t>6: </a:t>
            </a:r>
            <a:r>
              <a:rPr lang="en-US" sz="1500" dirty="0" smtClean="0"/>
              <a:t>Parenting </a:t>
            </a:r>
            <a:r>
              <a:rPr lang="en-US" sz="1500" dirty="0"/>
              <a:t>Skills Curriculum for caregivers of </a:t>
            </a:r>
            <a:r>
              <a:rPr lang="en-US" sz="1500" dirty="0" smtClean="0"/>
              <a:t>children – </a:t>
            </a:r>
            <a:r>
              <a:rPr lang="en-US" sz="1500" dirty="0"/>
              <a:t>Session 9: Education at home and at </a:t>
            </a:r>
            <a:r>
              <a:rPr lang="en-US" sz="1500" dirty="0" smtClean="0"/>
              <a:t>school</a:t>
            </a:r>
          </a:p>
          <a:p>
            <a:r>
              <a:rPr lang="en-US" sz="1500" dirty="0" smtClean="0"/>
              <a:t>• </a:t>
            </a:r>
            <a:r>
              <a:rPr lang="en-US" sz="1500" dirty="0"/>
              <a:t>Activity 5: What are other way parents help children with school</a:t>
            </a:r>
            <a:r>
              <a:rPr lang="en-US" sz="1500" dirty="0" smtClean="0"/>
              <a:t>?</a:t>
            </a:r>
          </a:p>
          <a:p>
            <a:endParaRPr lang="en-US" sz="1600" dirty="0" smtClean="0"/>
          </a:p>
        </p:txBody>
      </p:sp>
      <p:sp>
        <p:nvSpPr>
          <p:cNvPr id="5" name="Title 1"/>
          <p:cNvSpPr txBox="1">
            <a:spLocks/>
          </p:cNvSpPr>
          <p:nvPr/>
        </p:nvSpPr>
        <p:spPr>
          <a:xfrm>
            <a:off x="267337" y="246757"/>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Let’s practice!</a:t>
            </a:r>
            <a:endParaRPr lang="en-US" b="1" u="sng" kern="0" dirty="0"/>
          </a:p>
        </p:txBody>
      </p:sp>
    </p:spTree>
    <p:extLst>
      <p:ext uri="{BB962C8B-B14F-4D97-AF65-F5344CB8AC3E}">
        <p14:creationId xmlns:p14="http://schemas.microsoft.com/office/powerpoint/2010/main" val="35910378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1219200"/>
          </a:xfrm>
        </p:spPr>
        <p:txBody>
          <a:bodyPr/>
          <a:lstStyle/>
          <a:p>
            <a:r>
              <a:rPr lang="en-US" b="1" u="sng" dirty="0" smtClean="0"/>
              <a:t>Debrief </a:t>
            </a:r>
            <a:endParaRPr lang="en-US" b="1" u="sng" dirty="0"/>
          </a:p>
        </p:txBody>
      </p:sp>
      <p:sp>
        <p:nvSpPr>
          <p:cNvPr id="4" name="Rectangle 3"/>
          <p:cNvSpPr/>
          <p:nvPr/>
        </p:nvSpPr>
        <p:spPr>
          <a:xfrm>
            <a:off x="381000" y="1371600"/>
            <a:ext cx="8299938" cy="4524315"/>
          </a:xfrm>
          <a:prstGeom prst="rect">
            <a:avLst/>
          </a:prstGeom>
        </p:spPr>
        <p:txBody>
          <a:bodyPr wrap="square">
            <a:spAutoFit/>
          </a:bodyPr>
          <a:lstStyle/>
          <a:p>
            <a:r>
              <a:rPr lang="en-US" b="1" dirty="0">
                <a:latin typeface="+mn-lt"/>
              </a:rPr>
              <a:t>Step 1: </a:t>
            </a:r>
            <a:r>
              <a:rPr lang="en-US" b="1" dirty="0" smtClean="0">
                <a:latin typeface="+mn-lt"/>
              </a:rPr>
              <a:t>Self-evaluation</a:t>
            </a:r>
          </a:p>
          <a:p>
            <a:pPr marL="342900" indent="-342900">
              <a:buFont typeface="Arial" panose="020B0604020202020204" pitchFamily="34" charset="0"/>
              <a:buChar char="•"/>
            </a:pPr>
            <a:r>
              <a:rPr lang="en-US" dirty="0" smtClean="0">
                <a:latin typeface="+mn-lt"/>
              </a:rPr>
              <a:t>What </a:t>
            </a:r>
            <a:r>
              <a:rPr lang="en-US" dirty="0">
                <a:latin typeface="+mn-lt"/>
              </a:rPr>
              <a:t>went well?</a:t>
            </a:r>
          </a:p>
          <a:p>
            <a:pPr marL="342900" indent="-342900">
              <a:buFont typeface="Arial" panose="020B0604020202020204" pitchFamily="34" charset="0"/>
              <a:buChar char="•"/>
            </a:pPr>
            <a:r>
              <a:rPr lang="en-US" dirty="0" smtClean="0">
                <a:latin typeface="+mn-lt"/>
              </a:rPr>
              <a:t>What </a:t>
            </a:r>
            <a:r>
              <a:rPr lang="en-US" dirty="0">
                <a:latin typeface="+mn-lt"/>
              </a:rPr>
              <a:t>they could have done differently</a:t>
            </a:r>
            <a:r>
              <a:rPr lang="en-US" dirty="0" smtClean="0">
                <a:latin typeface="+mn-lt"/>
              </a:rPr>
              <a:t>?</a:t>
            </a:r>
          </a:p>
          <a:p>
            <a:endParaRPr lang="en-US" dirty="0" smtClean="0">
              <a:latin typeface="AkzidenzGroteskBE-Light"/>
            </a:endParaRPr>
          </a:p>
          <a:p>
            <a:r>
              <a:rPr lang="en-US" b="1" dirty="0"/>
              <a:t>Step 2: Whole group </a:t>
            </a:r>
            <a:r>
              <a:rPr lang="en-US" b="1" dirty="0" smtClean="0"/>
              <a:t>debrief</a:t>
            </a:r>
          </a:p>
          <a:p>
            <a:pPr marL="342900" indent="-342900">
              <a:buFont typeface="Arial" panose="020B0604020202020204" pitchFamily="34" charset="0"/>
              <a:buChar char="•"/>
            </a:pPr>
            <a:r>
              <a:rPr lang="en-US" dirty="0" smtClean="0"/>
              <a:t>Positive feedback</a:t>
            </a:r>
          </a:p>
          <a:p>
            <a:pPr marL="342900" indent="-342900">
              <a:buFont typeface="Arial" panose="020B0604020202020204" pitchFamily="34" charset="0"/>
              <a:buChar char="•"/>
            </a:pPr>
            <a:r>
              <a:rPr lang="en-US" dirty="0"/>
              <a:t>S</a:t>
            </a:r>
            <a:r>
              <a:rPr lang="en-US" dirty="0" smtClean="0"/>
              <a:t>uggestions </a:t>
            </a:r>
            <a:r>
              <a:rPr lang="en-US" dirty="0"/>
              <a:t>for </a:t>
            </a:r>
            <a:r>
              <a:rPr lang="en-US" dirty="0" smtClean="0"/>
              <a:t>improvement</a:t>
            </a:r>
          </a:p>
          <a:p>
            <a:endParaRPr lang="en-US" dirty="0"/>
          </a:p>
          <a:p>
            <a:r>
              <a:rPr lang="en-US" b="1" dirty="0" smtClean="0"/>
              <a:t>Step </a:t>
            </a:r>
            <a:r>
              <a:rPr lang="en-US" b="1" dirty="0"/>
              <a:t>3: Feedback from </a:t>
            </a:r>
            <a:r>
              <a:rPr lang="en-US" b="1" dirty="0" smtClean="0"/>
              <a:t>trainer</a:t>
            </a:r>
          </a:p>
          <a:p>
            <a:pPr marL="342900" indent="-342900">
              <a:buFont typeface="Arial" panose="020B0604020202020204" pitchFamily="34" charset="0"/>
              <a:buChar char="•"/>
            </a:pPr>
            <a:r>
              <a:rPr lang="en-US" dirty="0"/>
              <a:t>Positive feedback</a:t>
            </a:r>
          </a:p>
          <a:p>
            <a:pPr marL="342900" indent="-342900">
              <a:buFont typeface="Arial" panose="020B0604020202020204" pitchFamily="34" charset="0"/>
              <a:buChar char="•"/>
            </a:pPr>
            <a:r>
              <a:rPr lang="en-US" dirty="0"/>
              <a:t>Suggestions for </a:t>
            </a:r>
            <a:r>
              <a:rPr lang="en-US" dirty="0" smtClean="0"/>
              <a:t>improvement</a:t>
            </a:r>
            <a:endParaRPr lang="en-US" dirty="0"/>
          </a:p>
          <a:p>
            <a:endParaRPr lang="en-US" dirty="0"/>
          </a:p>
        </p:txBody>
      </p:sp>
    </p:spTree>
    <p:extLst>
      <p:ext uri="{BB962C8B-B14F-4D97-AF65-F5344CB8AC3E}">
        <p14:creationId xmlns:p14="http://schemas.microsoft.com/office/powerpoint/2010/main" val="377681694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1219200"/>
          </a:xfrm>
        </p:spPr>
        <p:txBody>
          <a:bodyPr/>
          <a:lstStyle/>
          <a:p>
            <a:r>
              <a:rPr lang="en-US" b="1" u="sng" dirty="0">
                <a:latin typeface="Arial" charset="0"/>
                <a:ea typeface="MS PGothic" charset="0"/>
              </a:rPr>
              <a:t>Thoughts about today’s session</a:t>
            </a:r>
          </a:p>
        </p:txBody>
      </p:sp>
      <p:sp>
        <p:nvSpPr>
          <p:cNvPr id="5" name="Content Placeholder 4"/>
          <p:cNvSpPr>
            <a:spLocks noGrp="1"/>
          </p:cNvSpPr>
          <p:nvPr>
            <p:ph idx="1"/>
          </p:nvPr>
        </p:nvSpPr>
        <p:spPr>
          <a:xfrm>
            <a:off x="457200" y="1676400"/>
            <a:ext cx="83058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learn today?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best about the session?</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least? Why?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would you have liked to discuss that was not covered?</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Suggestions or comments?</a:t>
            </a:r>
          </a:p>
          <a:p>
            <a:pPr>
              <a:defRPr/>
            </a:pPr>
            <a:endParaRPr lang="en-US" dirty="0"/>
          </a:p>
        </p:txBody>
      </p:sp>
    </p:spTree>
    <p:extLst>
      <p:ext uri="{BB962C8B-B14F-4D97-AF65-F5344CB8AC3E}">
        <p14:creationId xmlns:p14="http://schemas.microsoft.com/office/powerpoint/2010/main" val="351767923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6305" name="Title 1"/>
          <p:cNvSpPr>
            <a:spLocks noGrp="1"/>
          </p:cNvSpPr>
          <p:nvPr>
            <p:ph type="title"/>
          </p:nvPr>
        </p:nvSpPr>
        <p:spPr>
          <a:xfrm>
            <a:off x="495300" y="533400"/>
            <a:ext cx="8305800" cy="1219200"/>
          </a:xfrm>
        </p:spPr>
        <p:txBody>
          <a:bodyPr/>
          <a:lstStyle/>
          <a:p>
            <a:r>
              <a:rPr lang="en-US" b="1" u="sng" dirty="0">
                <a:latin typeface="Arial" charset="0"/>
                <a:ea typeface="MS PGothic" charset="0"/>
              </a:rPr>
              <a:t>Home </a:t>
            </a:r>
            <a:r>
              <a:rPr lang="en-US" b="1" u="sng" dirty="0" smtClean="0">
                <a:latin typeface="Arial" charset="0"/>
                <a:ea typeface="MS PGothic" charset="0"/>
              </a:rPr>
              <a:t>assignment</a:t>
            </a:r>
            <a:endParaRPr lang="en-US" b="1" u="sng" dirty="0">
              <a:latin typeface="Arial" charset="0"/>
              <a:ea typeface="MS PGothic" charset="0"/>
            </a:endParaRPr>
          </a:p>
        </p:txBody>
      </p:sp>
      <p:sp>
        <p:nvSpPr>
          <p:cNvPr id="226306" name="Content Placeholder 2"/>
          <p:cNvSpPr>
            <a:spLocks noGrp="1"/>
          </p:cNvSpPr>
          <p:nvPr>
            <p:ph sz="half" idx="1"/>
          </p:nvPr>
        </p:nvSpPr>
        <p:spPr>
          <a:xfrm>
            <a:off x="490220" y="2514600"/>
            <a:ext cx="4038600" cy="3124200"/>
          </a:xfrm>
        </p:spPr>
        <p:txBody>
          <a:bodyPr/>
          <a:lstStyle/>
          <a:p>
            <a:r>
              <a:rPr lang="en-US" dirty="0" smtClean="0">
                <a:latin typeface="Arial" charset="0"/>
                <a:ea typeface="MS PGothic" charset="0"/>
              </a:rPr>
              <a:t>Practice self-care</a:t>
            </a:r>
            <a:r>
              <a:rPr lang="en-US" dirty="0">
                <a:latin typeface="Arial" charset="0"/>
                <a:ea typeface="MS PGothic" charset="0"/>
              </a:rPr>
              <a:t>! </a:t>
            </a:r>
          </a:p>
          <a:p>
            <a:endParaRPr lang="en-US" dirty="0">
              <a:latin typeface="Arial" charset="0"/>
              <a:ea typeface="MS PGothic" charset="0"/>
            </a:endParaRPr>
          </a:p>
          <a:p>
            <a:r>
              <a:rPr lang="en-US" i="1" dirty="0">
                <a:latin typeface="Arial" charset="0"/>
                <a:ea typeface="MS PGothic" charset="0"/>
              </a:rPr>
              <a:t>Take </a:t>
            </a:r>
            <a:r>
              <a:rPr lang="en-US" i="1" dirty="0" smtClean="0">
                <a:latin typeface="Arial" charset="0"/>
                <a:ea typeface="MS PGothic" charset="0"/>
              </a:rPr>
              <a:t>care </a:t>
            </a:r>
            <a:r>
              <a:rPr lang="en-US" i="1" dirty="0">
                <a:latin typeface="Arial" charset="0"/>
                <a:ea typeface="MS PGothic" charset="0"/>
              </a:rPr>
              <a:t>of yourself until we meet again! </a:t>
            </a:r>
          </a:p>
        </p:txBody>
      </p:sp>
      <p:pic>
        <p:nvPicPr>
          <p:cNvPr id="4098" name="Picture 2" descr="https://pixabay.com/static/uploads/photo/2015/08/30/20/22/heart-914682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788520"/>
            <a:ext cx="4267200" cy="36619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95300" y="381000"/>
            <a:ext cx="8305800" cy="838200"/>
          </a:xfrm>
        </p:spPr>
        <p:txBody>
          <a:bodyPr/>
          <a:lstStyle/>
          <a:p>
            <a:r>
              <a:rPr lang="en-GB" b="1" u="sng" dirty="0" smtClean="0"/>
              <a:t>Discipline</a:t>
            </a:r>
            <a:endParaRPr lang="en-GB" b="1" u="sng" dirty="0"/>
          </a:p>
        </p:txBody>
      </p:sp>
      <p:sp>
        <p:nvSpPr>
          <p:cNvPr id="3" name="Espace réservé du contenu 2"/>
          <p:cNvSpPr>
            <a:spLocks noGrp="1"/>
          </p:cNvSpPr>
          <p:nvPr>
            <p:ph sz="half" idx="1"/>
          </p:nvPr>
        </p:nvSpPr>
        <p:spPr>
          <a:xfrm>
            <a:off x="381000" y="1371600"/>
            <a:ext cx="7315200" cy="2133600"/>
          </a:xfrm>
        </p:spPr>
        <p:txBody>
          <a:bodyPr/>
          <a:lstStyle/>
          <a:p>
            <a:pPr marL="457200" indent="-457200">
              <a:buFont typeface="Arial" panose="020B0604020202020204" pitchFamily="34" charset="0"/>
              <a:buChar char="•"/>
            </a:pPr>
            <a:r>
              <a:rPr lang="en-GB" dirty="0" smtClean="0"/>
              <a:t>What is discipline?</a:t>
            </a:r>
          </a:p>
          <a:p>
            <a:endParaRPr lang="en-GB" dirty="0" smtClean="0"/>
          </a:p>
          <a:p>
            <a:pPr marL="457200" indent="-457200">
              <a:buFont typeface="Arial" panose="020B0604020202020204" pitchFamily="34" charset="0"/>
              <a:buChar char="•"/>
            </a:pPr>
            <a:r>
              <a:rPr lang="en-GB" dirty="0" smtClean="0"/>
              <a:t>Can you describe your idea of discipline?</a:t>
            </a:r>
          </a:p>
        </p:txBody>
      </p:sp>
      <p:sp>
        <p:nvSpPr>
          <p:cNvPr id="4" name="TextBox 3"/>
          <p:cNvSpPr txBox="1"/>
          <p:nvPr/>
        </p:nvSpPr>
        <p:spPr>
          <a:xfrm>
            <a:off x="1066800" y="3657600"/>
            <a:ext cx="7010400" cy="1938992"/>
          </a:xfrm>
          <a:prstGeom prst="rect">
            <a:avLst/>
          </a:prstGeom>
          <a:noFill/>
        </p:spPr>
        <p:txBody>
          <a:bodyPr wrap="square" rtlCol="0">
            <a:spAutoFit/>
          </a:bodyPr>
          <a:lstStyle/>
          <a:p>
            <a:r>
              <a:rPr lang="en-GB" b="1" dirty="0"/>
              <a:t>Discipline means to teach</a:t>
            </a:r>
            <a:r>
              <a:rPr lang="en-GB" b="1" dirty="0" smtClean="0"/>
              <a:t>:</a:t>
            </a:r>
          </a:p>
          <a:p>
            <a:endParaRPr lang="en-GB" dirty="0"/>
          </a:p>
          <a:p>
            <a:pPr marL="457200" indent="-457200">
              <a:buFontTx/>
              <a:buChar char="-"/>
            </a:pPr>
            <a:r>
              <a:rPr lang="en-GB" dirty="0"/>
              <a:t>Values and principles </a:t>
            </a:r>
          </a:p>
          <a:p>
            <a:pPr marL="457200" indent="-457200">
              <a:buFontTx/>
              <a:buChar char="-"/>
            </a:pPr>
            <a:r>
              <a:rPr lang="en-GB" dirty="0" smtClean="0"/>
              <a:t>Behaviours </a:t>
            </a:r>
            <a:r>
              <a:rPr lang="en-GB" dirty="0"/>
              <a:t>to be a good </a:t>
            </a:r>
            <a:r>
              <a:rPr lang="en-GB" dirty="0" smtClean="0"/>
              <a:t>community member</a:t>
            </a:r>
            <a:endParaRPr lang="en-GB" dirty="0"/>
          </a:p>
          <a:p>
            <a:endParaRPr lang="en-US" dirty="0"/>
          </a:p>
        </p:txBody>
      </p:sp>
    </p:spTree>
    <p:extLst>
      <p:ext uri="{BB962C8B-B14F-4D97-AF65-F5344CB8AC3E}">
        <p14:creationId xmlns:p14="http://schemas.microsoft.com/office/powerpoint/2010/main" val="23101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0049" name="Title 1"/>
          <p:cNvSpPr>
            <a:spLocks noGrp="1"/>
          </p:cNvSpPr>
          <p:nvPr>
            <p:ph type="title"/>
          </p:nvPr>
        </p:nvSpPr>
        <p:spPr>
          <a:xfrm>
            <a:off x="418306" y="440979"/>
            <a:ext cx="7612063" cy="1417638"/>
          </a:xfrm>
        </p:spPr>
        <p:txBody>
          <a:bodyPr/>
          <a:lstStyle/>
          <a:p>
            <a:r>
              <a:rPr lang="en-US" sz="3200" b="1" u="sng" dirty="0" smtClean="0">
                <a:latin typeface="Arial" charset="0"/>
                <a:ea typeface="MS PGothic" charset="0"/>
              </a:rPr>
              <a:t>Having clear roles and expectations</a:t>
            </a:r>
            <a:endParaRPr lang="en-US" sz="3200" b="1" u="sng" dirty="0">
              <a:latin typeface="Arial" charset="0"/>
              <a:ea typeface="MS PGothic" charset="0"/>
            </a:endParaRPr>
          </a:p>
        </p:txBody>
      </p:sp>
      <p:sp>
        <p:nvSpPr>
          <p:cNvPr id="3" name="Content Placeholder 2"/>
          <p:cNvSpPr>
            <a:spLocks noGrp="1"/>
          </p:cNvSpPr>
          <p:nvPr>
            <p:ph idx="1"/>
          </p:nvPr>
        </p:nvSpPr>
        <p:spPr>
          <a:xfrm>
            <a:off x="418306" y="1828800"/>
            <a:ext cx="8305800" cy="3429000"/>
          </a:xfrm>
        </p:spPr>
        <p:txBody>
          <a:bodyPr>
            <a:normAutofit lnSpcReduction="10000"/>
          </a:bodyPr>
          <a:lstStyle/>
          <a:p>
            <a:pPr marL="0" indent="0">
              <a:defRPr/>
            </a:pPr>
            <a:r>
              <a:rPr lang="en-US" sz="2400" b="1" dirty="0">
                <a:latin typeface="Arial" charset="0"/>
                <a:ea typeface="MS PGothic" charset="0"/>
              </a:rPr>
              <a:t>When all members of the household have </a:t>
            </a:r>
            <a:r>
              <a:rPr lang="en-US" sz="2400" b="1" dirty="0" smtClean="0">
                <a:latin typeface="Arial" charset="0"/>
                <a:ea typeface="MS PGothic" charset="0"/>
              </a:rPr>
              <a:t>appropriate and clear </a:t>
            </a:r>
            <a:r>
              <a:rPr lang="en-US" sz="2400" b="1" dirty="0">
                <a:latin typeface="Arial" charset="0"/>
                <a:ea typeface="MS PGothic" charset="0"/>
              </a:rPr>
              <a:t>roles and expectations</a:t>
            </a:r>
            <a:r>
              <a:rPr lang="en-US" sz="2400" b="1" dirty="0" smtClean="0">
                <a:latin typeface="Arial" charset="0"/>
                <a:ea typeface="MS PGothic" charset="0"/>
              </a:rPr>
              <a:t>:</a:t>
            </a:r>
          </a:p>
          <a:p>
            <a:pPr marL="0" indent="0">
              <a:defRPr/>
            </a:pPr>
            <a:endParaRPr lang="en-US" sz="2400" dirty="0" smtClean="0"/>
          </a:p>
          <a:p>
            <a:pPr>
              <a:buFont typeface="Arial" charset="0"/>
              <a:buChar char="•"/>
              <a:defRPr/>
            </a:pPr>
            <a:r>
              <a:rPr lang="en-US" sz="2400" dirty="0" smtClean="0"/>
              <a:t>Children </a:t>
            </a:r>
            <a:r>
              <a:rPr lang="en-US" sz="2400" dirty="0"/>
              <a:t>tend to have their needs met appropriately and equally.</a:t>
            </a:r>
          </a:p>
          <a:p>
            <a:pPr>
              <a:buFont typeface="Arial" charset="0"/>
              <a:buChar char="•"/>
              <a:defRPr/>
            </a:pPr>
            <a:r>
              <a:rPr lang="en-US" sz="2400" dirty="0" smtClean="0"/>
              <a:t>Children </a:t>
            </a:r>
            <a:r>
              <a:rPr lang="en-US" sz="2400" dirty="0"/>
              <a:t>are allowed to express developmental needs.</a:t>
            </a:r>
          </a:p>
          <a:p>
            <a:pPr>
              <a:buFont typeface="Arial" charset="0"/>
              <a:buChar char="•"/>
              <a:defRPr/>
            </a:pPr>
            <a:r>
              <a:rPr lang="en-US" sz="2400" dirty="0" smtClean="0"/>
              <a:t>Parents </a:t>
            </a:r>
            <a:r>
              <a:rPr lang="en-US" sz="2400" dirty="0"/>
              <a:t>take ownership of their own behavior.</a:t>
            </a:r>
          </a:p>
          <a:p>
            <a:pPr>
              <a:buFont typeface="Arial" charset="0"/>
              <a:buChar char="•"/>
              <a:defRPr/>
            </a:pPr>
            <a:r>
              <a:rPr lang="en-US" sz="2400" dirty="0" smtClean="0"/>
              <a:t>Parents are not solely dependent on emotional support from their children</a:t>
            </a:r>
            <a:endParaRPr lang="en-US" sz="2400" dirty="0"/>
          </a:p>
        </p:txBody>
      </p:sp>
    </p:spTree>
    <p:extLst>
      <p:ext uri="{BB962C8B-B14F-4D97-AF65-F5344CB8AC3E}">
        <p14:creationId xmlns:p14="http://schemas.microsoft.com/office/powerpoint/2010/main" val="11705417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57199" y="381000"/>
            <a:ext cx="8305800" cy="1219200"/>
          </a:xfrm>
        </p:spPr>
        <p:txBody>
          <a:bodyPr/>
          <a:lstStyle/>
          <a:p>
            <a:r>
              <a:rPr lang="en-GB" b="1" u="sng" dirty="0" smtClean="0"/>
              <a:t>Family rules and agreements</a:t>
            </a:r>
            <a:endParaRPr lang="en-GB" b="1" u="sng" dirty="0"/>
          </a:p>
        </p:txBody>
      </p:sp>
      <p:sp>
        <p:nvSpPr>
          <p:cNvPr id="3" name="Espace réservé du contenu 2"/>
          <p:cNvSpPr>
            <a:spLocks noGrp="1"/>
          </p:cNvSpPr>
          <p:nvPr>
            <p:ph sz="half" idx="1"/>
          </p:nvPr>
        </p:nvSpPr>
        <p:spPr>
          <a:xfrm>
            <a:off x="457199" y="1298044"/>
            <a:ext cx="6705601" cy="3512495"/>
          </a:xfrm>
        </p:spPr>
        <p:txBody>
          <a:bodyPr/>
          <a:lstStyle/>
          <a:p>
            <a:pPr marL="457200" indent="-457200">
              <a:buFontTx/>
              <a:buChar char="-"/>
            </a:pPr>
            <a:r>
              <a:rPr lang="en-GB" dirty="0" smtClean="0"/>
              <a:t>Co-create the rules</a:t>
            </a:r>
          </a:p>
          <a:p>
            <a:pPr marL="457200" indent="-457200">
              <a:buFontTx/>
              <a:buChar char="-"/>
            </a:pPr>
            <a:r>
              <a:rPr lang="en-GB" dirty="0" smtClean="0"/>
              <a:t>Communicate the rules clearly </a:t>
            </a:r>
          </a:p>
          <a:p>
            <a:pPr marL="457200" indent="-457200">
              <a:buFontTx/>
              <a:buChar char="-"/>
            </a:pPr>
            <a:r>
              <a:rPr lang="en-GB" dirty="0" smtClean="0"/>
              <a:t>Make sure rules are age-appropriate</a:t>
            </a:r>
          </a:p>
          <a:p>
            <a:pPr marL="457200" indent="-457200">
              <a:buFontTx/>
              <a:buChar char="-"/>
            </a:pPr>
            <a:r>
              <a:rPr lang="en-GB" dirty="0" smtClean="0"/>
              <a:t>Encourage the following of rules with praise</a:t>
            </a:r>
          </a:p>
          <a:p>
            <a:pPr marL="457200" indent="-457200">
              <a:buFontTx/>
              <a:buChar char="-"/>
            </a:pPr>
            <a:r>
              <a:rPr lang="en-GB" dirty="0" smtClean="0"/>
              <a:t>Involve the children, particularly adolescents, in creating the rules</a:t>
            </a:r>
          </a:p>
          <a:p>
            <a:pPr marL="457200" indent="-457200">
              <a:buFontTx/>
              <a:buChar char="-"/>
            </a:pPr>
            <a:r>
              <a:rPr lang="en-GB" dirty="0" smtClean="0"/>
              <a:t>Adults must also follow the family rules</a:t>
            </a:r>
            <a:endParaRPr lang="en-GB" dirty="0"/>
          </a:p>
          <a:p>
            <a:endParaRPr lang="en-GB" dirty="0" smtClean="0"/>
          </a:p>
        </p:txBody>
      </p:sp>
      <p:pic>
        <p:nvPicPr>
          <p:cNvPr id="2052" name="Picture 4" descr="https://pixabay.com/static/uploads/photo/2016/04/01/11/32/boy-1300401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8512" y="4508383"/>
            <a:ext cx="3415488" cy="2369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4804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44500" y="457200"/>
            <a:ext cx="8305800" cy="1219200"/>
          </a:xfrm>
        </p:spPr>
        <p:txBody>
          <a:bodyPr/>
          <a:lstStyle/>
          <a:p>
            <a:r>
              <a:rPr lang="en-GB" b="1" u="sng" dirty="0" smtClean="0"/>
              <a:t>Skills practice</a:t>
            </a:r>
            <a:r>
              <a:rPr lang="en-GB" b="1" u="sng" dirty="0"/>
              <a:t>: Creating and explaining rules</a:t>
            </a:r>
          </a:p>
        </p:txBody>
      </p:sp>
      <p:sp>
        <p:nvSpPr>
          <p:cNvPr id="3" name="Espace réservé du contenu 2"/>
          <p:cNvSpPr>
            <a:spLocks noGrp="1"/>
          </p:cNvSpPr>
          <p:nvPr>
            <p:ph sz="half" idx="1"/>
          </p:nvPr>
        </p:nvSpPr>
        <p:spPr>
          <a:xfrm>
            <a:off x="444500" y="1905000"/>
            <a:ext cx="8318500" cy="3200400"/>
          </a:xfrm>
        </p:spPr>
        <p:txBody>
          <a:bodyPr/>
          <a:lstStyle/>
          <a:p>
            <a:pPr marL="457200" indent="-457200">
              <a:buFont typeface="Arial" charset="0"/>
              <a:buChar char="•"/>
            </a:pPr>
            <a:r>
              <a:rPr lang="en-GB" dirty="0" smtClean="0"/>
              <a:t>Break into 3 groups</a:t>
            </a:r>
          </a:p>
          <a:p>
            <a:pPr marL="457200" indent="-457200">
              <a:buFont typeface="Arial" charset="0"/>
              <a:buChar char="•"/>
            </a:pPr>
            <a:r>
              <a:rPr lang="en-GB" dirty="0" smtClean="0"/>
              <a:t>Create 3-5 rules for the following age groups (one per group):</a:t>
            </a:r>
          </a:p>
          <a:p>
            <a:pPr marL="1200150" lvl="1" indent="-457200">
              <a:buFont typeface="Arial" charset="0"/>
              <a:buChar char="•"/>
            </a:pPr>
            <a:r>
              <a:rPr lang="en-GB" dirty="0" smtClean="0"/>
              <a:t>6-9-year-old children</a:t>
            </a:r>
          </a:p>
          <a:p>
            <a:pPr marL="1200150" lvl="1" indent="-457200">
              <a:buFont typeface="Arial" charset="0"/>
              <a:buChar char="•"/>
            </a:pPr>
            <a:r>
              <a:rPr lang="en-GB" dirty="0" smtClean="0"/>
              <a:t>10-13-year-old children</a:t>
            </a:r>
          </a:p>
          <a:p>
            <a:pPr marL="1200150" lvl="1" indent="-457200">
              <a:buFont typeface="Arial" charset="0"/>
              <a:buChar char="•"/>
            </a:pPr>
            <a:r>
              <a:rPr lang="en-GB" dirty="0" smtClean="0"/>
              <a:t>14-15-year-old children</a:t>
            </a:r>
          </a:p>
          <a:p>
            <a:pPr marL="457200" indent="-457200">
              <a:buFont typeface="Arial" charset="0"/>
              <a:buChar char="•"/>
            </a:pPr>
            <a:r>
              <a:rPr lang="en-GB" dirty="0" smtClean="0"/>
              <a:t>Specify if some rules are different for boys and girls.</a:t>
            </a:r>
            <a:endParaRPr lang="en-GB" dirty="0"/>
          </a:p>
        </p:txBody>
      </p:sp>
    </p:spTree>
    <p:extLst>
      <p:ext uri="{BB962C8B-B14F-4D97-AF65-F5344CB8AC3E}">
        <p14:creationId xmlns:p14="http://schemas.microsoft.com/office/powerpoint/2010/main" val="160054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8243" y="533400"/>
            <a:ext cx="8305800" cy="1219200"/>
          </a:xfrm>
        </p:spPr>
        <p:txBody>
          <a:bodyPr/>
          <a:lstStyle/>
          <a:p>
            <a:r>
              <a:rPr lang="en-US" b="1" u="sng" dirty="0" smtClean="0"/>
              <a:t>Guidelines for effective rules	</a:t>
            </a:r>
            <a:endParaRPr lang="en-US" b="1" u="sng" dirty="0"/>
          </a:p>
        </p:txBody>
      </p:sp>
      <p:sp>
        <p:nvSpPr>
          <p:cNvPr id="3" name="TextBox 2"/>
          <p:cNvSpPr txBox="1"/>
          <p:nvPr/>
        </p:nvSpPr>
        <p:spPr>
          <a:xfrm>
            <a:off x="468243" y="1371600"/>
            <a:ext cx="8051800" cy="5262979"/>
          </a:xfrm>
          <a:prstGeom prst="rect">
            <a:avLst/>
          </a:prstGeom>
          <a:noFill/>
        </p:spPr>
        <p:txBody>
          <a:bodyPr wrap="square" rtlCol="0">
            <a:spAutoFit/>
          </a:bodyPr>
          <a:lstStyle/>
          <a:p>
            <a:r>
              <a:rPr lang="en-US" b="1" dirty="0"/>
              <a:t>R</a:t>
            </a:r>
            <a:r>
              <a:rPr lang="en-US" b="1" dirty="0" smtClean="0"/>
              <a:t>ules </a:t>
            </a:r>
            <a:r>
              <a:rPr lang="en-US" b="1" dirty="0"/>
              <a:t>are effective when</a:t>
            </a:r>
            <a:r>
              <a:rPr lang="en-US" b="1" dirty="0" smtClean="0"/>
              <a:t>:</a:t>
            </a:r>
          </a:p>
          <a:p>
            <a:endParaRPr lang="en-US" dirty="0"/>
          </a:p>
          <a:p>
            <a:pPr marL="342900" indent="-342900">
              <a:buFont typeface="Arial" panose="020B0604020202020204" pitchFamily="34" charset="0"/>
              <a:buChar char="•"/>
            </a:pPr>
            <a:r>
              <a:rPr lang="en-US" dirty="0" smtClean="0"/>
              <a:t>They </a:t>
            </a:r>
            <a:r>
              <a:rPr lang="en-US" dirty="0"/>
              <a:t>tell children what they can do as well as what they should not to do</a:t>
            </a:r>
            <a:r>
              <a:rPr lang="en-US" dirty="0" smtClean="0"/>
              <a:t>.</a:t>
            </a:r>
          </a:p>
          <a:p>
            <a:endParaRPr lang="en-US" dirty="0"/>
          </a:p>
          <a:p>
            <a:pPr marL="342900" indent="-342900">
              <a:buFont typeface="Arial" panose="020B0604020202020204" pitchFamily="34" charset="0"/>
              <a:buChar char="•"/>
            </a:pPr>
            <a:r>
              <a:rPr lang="en-US" dirty="0" smtClean="0"/>
              <a:t>They </a:t>
            </a:r>
            <a:r>
              <a:rPr lang="en-US" dirty="0"/>
              <a:t>are </a:t>
            </a:r>
            <a:r>
              <a:rPr lang="en-US" dirty="0" smtClean="0"/>
              <a:t>developmentally-appropriate.</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smtClean="0"/>
              <a:t>They </a:t>
            </a:r>
            <a:r>
              <a:rPr lang="en-US" dirty="0"/>
              <a:t>are few and expectations are clear</a:t>
            </a:r>
            <a:r>
              <a:rPr lang="en-US" dirty="0" smtClean="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smtClean="0"/>
              <a:t>Adolescents </a:t>
            </a:r>
            <a:r>
              <a:rPr lang="en-US" dirty="0"/>
              <a:t>have more freedom and rules are reviewed often</a:t>
            </a:r>
            <a:r>
              <a:rPr lang="en-US" dirty="0" smtClean="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smtClean="0"/>
              <a:t>Parents </a:t>
            </a:r>
            <a:r>
              <a:rPr lang="en-US" dirty="0"/>
              <a:t>use rules to guide new behaviors and keep children </a:t>
            </a:r>
            <a:r>
              <a:rPr lang="en-US" dirty="0" smtClean="0"/>
              <a:t>safe and </a:t>
            </a:r>
            <a:r>
              <a:rPr lang="en-US" dirty="0"/>
              <a:t>healthy!</a:t>
            </a:r>
          </a:p>
        </p:txBody>
      </p:sp>
    </p:spTree>
    <p:extLst>
      <p:ext uri="{BB962C8B-B14F-4D97-AF65-F5344CB8AC3E}">
        <p14:creationId xmlns:p14="http://schemas.microsoft.com/office/powerpoint/2010/main" val="23033591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05800" cy="1219200"/>
          </a:xfrm>
        </p:spPr>
        <p:txBody>
          <a:bodyPr/>
          <a:lstStyle/>
          <a:p>
            <a:r>
              <a:rPr lang="en-US" b="1" u="sng" dirty="0" smtClean="0"/>
              <a:t>Think and share</a:t>
            </a:r>
            <a:endParaRPr lang="en-US" b="1" u="sng" dirty="0"/>
          </a:p>
        </p:txBody>
      </p:sp>
      <p:sp>
        <p:nvSpPr>
          <p:cNvPr id="4" name="Rectangle 3"/>
          <p:cNvSpPr/>
          <p:nvPr/>
        </p:nvSpPr>
        <p:spPr>
          <a:xfrm>
            <a:off x="381000" y="2743200"/>
            <a:ext cx="8305800" cy="830997"/>
          </a:xfrm>
          <a:prstGeom prst="rect">
            <a:avLst/>
          </a:prstGeom>
        </p:spPr>
        <p:txBody>
          <a:bodyPr wrap="square">
            <a:spAutoFit/>
          </a:bodyPr>
          <a:lstStyle/>
          <a:p>
            <a:pPr algn="ctr"/>
            <a:r>
              <a:rPr lang="en-US" b="1" i="1" dirty="0">
                <a:latin typeface="+mn-lt"/>
              </a:rPr>
              <a:t>What are </a:t>
            </a:r>
            <a:r>
              <a:rPr lang="en-US" b="1" i="1" dirty="0" smtClean="0">
                <a:latin typeface="+mn-lt"/>
              </a:rPr>
              <a:t>some consequences </a:t>
            </a:r>
            <a:r>
              <a:rPr lang="en-US" b="1" i="1" dirty="0">
                <a:latin typeface="+mn-lt"/>
              </a:rPr>
              <a:t>you would suggest if children break </a:t>
            </a:r>
            <a:r>
              <a:rPr lang="en-US" b="1" i="1" dirty="0" smtClean="0">
                <a:latin typeface="+mn-lt"/>
              </a:rPr>
              <a:t>the rules </a:t>
            </a:r>
            <a:r>
              <a:rPr lang="en-US" b="1" i="1" dirty="0">
                <a:latin typeface="+mn-lt"/>
              </a:rPr>
              <a:t>for each of the age groups?</a:t>
            </a:r>
          </a:p>
        </p:txBody>
      </p:sp>
    </p:spTree>
    <p:extLst>
      <p:ext uri="{BB962C8B-B14F-4D97-AF65-F5344CB8AC3E}">
        <p14:creationId xmlns:p14="http://schemas.microsoft.com/office/powerpoint/2010/main" val="2930935005"/>
      </p:ext>
    </p:extLst>
  </p:cSld>
  <p:clrMapOvr>
    <a:masterClrMapping/>
  </p:clrMapOvr>
  <p:timing>
    <p:tnLst>
      <p:par>
        <p:cTn id="1" dur="indefinite" restart="never" nodeType="tmRoot"/>
      </p:par>
    </p:tnLst>
  </p:timing>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2.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396CD9BB-6113-4958-81B4-CF48E4562892}">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29985</TotalTime>
  <Words>1801</Words>
  <Application>Microsoft Office PowerPoint</Application>
  <PresentationFormat>On-screen Show (4:3)</PresentationFormat>
  <Paragraphs>292</Paragraphs>
  <Slides>33</Slides>
  <Notes>32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33</vt:i4>
      </vt:variant>
    </vt:vector>
  </HeadingPairs>
  <TitlesOfParts>
    <vt:vector size="43" baseType="lpstr">
      <vt:lpstr>MS PGothic</vt:lpstr>
      <vt:lpstr>ヒラギノ角ゴ Pro W3</vt:lpstr>
      <vt:lpstr>Akzidenz Grotesk BE Super</vt:lpstr>
      <vt:lpstr>AkzidenzGroteskBE-Light</vt:lpstr>
      <vt:lpstr>Arial</vt:lpstr>
      <vt:lpstr>Segoe UI</vt:lpstr>
      <vt:lpstr>Times</vt:lpstr>
      <vt:lpstr>Wingdings</vt:lpstr>
      <vt:lpstr>IRC_PP_pages_white</vt:lpstr>
      <vt:lpstr>IRC_PP_cover_1</vt:lpstr>
      <vt:lpstr> Safe Learning and Healing Spaces Parenting Skills Facilitator Training   Day 4   </vt:lpstr>
      <vt:lpstr>PowerPoint Presentation</vt:lpstr>
      <vt:lpstr>PowerPoint Presentation</vt:lpstr>
      <vt:lpstr>Discipline</vt:lpstr>
      <vt:lpstr>Having clear roles and expectations</vt:lpstr>
      <vt:lpstr>Family rules and agreements</vt:lpstr>
      <vt:lpstr>Skills practice: Creating and explaining rules</vt:lpstr>
      <vt:lpstr>Guidelines for effective rules </vt:lpstr>
      <vt:lpstr>Think and share</vt:lpstr>
      <vt:lpstr>Establishing effective consequences</vt:lpstr>
      <vt:lpstr>PowerPoint Presentation</vt:lpstr>
      <vt:lpstr>Family meetings </vt:lpstr>
      <vt:lpstr>Effective family meetings</vt:lpstr>
      <vt:lpstr>Family meetings in 4 steps</vt:lpstr>
      <vt:lpstr>Energizer: And the sun shines on… </vt:lpstr>
      <vt:lpstr>Discipline with dignity v/s corporal punishment </vt:lpstr>
      <vt:lpstr>The effect of violence on children</vt:lpstr>
      <vt:lpstr>Parental strategies to help children  behave non-aggressively</vt:lpstr>
      <vt:lpstr>Discipline with dignity</vt:lpstr>
      <vt:lpstr>Think and share</vt:lpstr>
      <vt:lpstr>‘Ignore’ strategy</vt:lpstr>
      <vt:lpstr>How to ignore inappropriate behavior</vt:lpstr>
      <vt:lpstr>Time-outs</vt:lpstr>
      <vt:lpstr>Conditions for an effective time-out</vt:lpstr>
      <vt:lpstr>Duration of time-out</vt:lpstr>
      <vt:lpstr>Think and Share: Supporting good decision-making (for adolescents) </vt:lpstr>
      <vt:lpstr>Healthy relationships are…</vt:lpstr>
      <vt:lpstr>STEP: Process for problem-solving </vt:lpstr>
      <vt:lpstr>Problem-solving using the STEP process</vt:lpstr>
      <vt:lpstr>PowerPoint Presentation</vt:lpstr>
      <vt:lpstr>Debrief </vt:lpstr>
      <vt:lpstr>Thoughts about today’s session</vt:lpstr>
      <vt:lpstr>Home assignment</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Angela Marshall</cp:lastModifiedBy>
  <cp:revision>632</cp:revision>
  <cp:lastPrinted>2009-12-29T15:08:35Z</cp:lastPrinted>
  <dcterms:created xsi:type="dcterms:W3CDTF">2009-12-29T15:03:30Z</dcterms:created>
  <dcterms:modified xsi:type="dcterms:W3CDTF">2016-08-16T03:54:40Z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