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1" r:id="rId4"/>
    <p:sldMasterId id="2147483653" r:id="rId5"/>
  </p:sldMasterIdLst>
  <p:notesMasterIdLst>
    <p:notesMasterId r:id="rId43"/>
  </p:notesMasterIdLst>
  <p:sldIdLst>
    <p:sldId id="257" r:id="rId6"/>
    <p:sldId id="414" r:id="rId7"/>
    <p:sldId id="415" r:id="rId8"/>
    <p:sldId id="637" r:id="rId9"/>
    <p:sldId id="413" r:id="rId10"/>
    <p:sldId id="417" r:id="rId11"/>
    <p:sldId id="747" r:id="rId12"/>
    <p:sldId id="551" r:id="rId13"/>
    <p:sldId id="748" r:id="rId14"/>
    <p:sldId id="746" r:id="rId15"/>
    <p:sldId id="733" r:id="rId16"/>
    <p:sldId id="732" r:id="rId17"/>
    <p:sldId id="552" r:id="rId18"/>
    <p:sldId id="418" r:id="rId19"/>
    <p:sldId id="734" r:id="rId20"/>
    <p:sldId id="638" r:id="rId21"/>
    <p:sldId id="745" r:id="rId22"/>
    <p:sldId id="735" r:id="rId23"/>
    <p:sldId id="739" r:id="rId24"/>
    <p:sldId id="741" r:id="rId25"/>
    <p:sldId id="742" r:id="rId26"/>
    <p:sldId id="639" r:id="rId27"/>
    <p:sldId id="641" r:id="rId28"/>
    <p:sldId id="640" r:id="rId29"/>
    <p:sldId id="642" r:id="rId30"/>
    <p:sldId id="643" r:id="rId31"/>
    <p:sldId id="644" r:id="rId32"/>
    <p:sldId id="645" r:id="rId33"/>
    <p:sldId id="646" r:id="rId34"/>
    <p:sldId id="647" r:id="rId35"/>
    <p:sldId id="648" r:id="rId36"/>
    <p:sldId id="749" r:id="rId37"/>
    <p:sldId id="649" r:id="rId38"/>
    <p:sldId id="527" r:id="rId39"/>
    <p:sldId id="750" r:id="rId40"/>
    <p:sldId id="744" r:id="rId41"/>
    <p:sldId id="555" r:id="rId4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th Keehn" initials="B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CC"/>
    <a:srgbClr val="FDC82F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03" autoAdjust="0"/>
    <p:restoredTop sz="93137" autoAdjust="0"/>
  </p:normalViewPr>
  <p:slideViewPr>
    <p:cSldViewPr>
      <p:cViewPr varScale="1">
        <p:scale>
          <a:sx n="93" d="100"/>
          <a:sy n="93" d="100"/>
        </p:scale>
        <p:origin x="1616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D013E8-9759-5549-8D61-C53A86DD94B3}" type="doc">
      <dgm:prSet loTypeId="urn:microsoft.com/office/officeart/2005/8/layout/cycle1" loCatId="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33B17E80-D58A-5842-A745-94A06ECC0D90}">
      <dgm:prSet phldrT="[Text]"/>
      <dgm:spPr/>
      <dgm:t>
        <a:bodyPr/>
        <a:lstStyle/>
        <a:p>
          <a:r>
            <a:rPr lang="en-US"/>
            <a:t>Increase in parents stress</a:t>
          </a:r>
        </a:p>
      </dgm:t>
    </dgm:pt>
    <dgm:pt modelId="{512FEA16-0B20-0B4D-B3AA-D34948A81DB3}" type="parTrans" cxnId="{E858320C-30D3-8041-93AE-AC5F6F0D2E9A}">
      <dgm:prSet/>
      <dgm:spPr/>
      <dgm:t>
        <a:bodyPr/>
        <a:lstStyle/>
        <a:p>
          <a:endParaRPr lang="en-US"/>
        </a:p>
      </dgm:t>
    </dgm:pt>
    <dgm:pt modelId="{D7F7B574-5A98-1A4C-9A52-AA271BDB1409}" type="sibTrans" cxnId="{E858320C-30D3-8041-93AE-AC5F6F0D2E9A}">
      <dgm:prSet/>
      <dgm:spPr>
        <a:solidFill>
          <a:srgbClr val="00A8AA"/>
        </a:solidFill>
      </dgm:spPr>
      <dgm:t>
        <a:bodyPr/>
        <a:lstStyle/>
        <a:p>
          <a:endParaRPr lang="en-US"/>
        </a:p>
      </dgm:t>
    </dgm:pt>
    <dgm:pt modelId="{D8AF5018-7731-3F42-ADA4-7E879248DFD7}">
      <dgm:prSet phldrT="[Text]"/>
      <dgm:spPr/>
      <dgm:t>
        <a:bodyPr/>
        <a:lstStyle/>
        <a:p>
          <a:r>
            <a:rPr lang="en-US"/>
            <a:t>Increase in children's stress</a:t>
          </a:r>
        </a:p>
      </dgm:t>
    </dgm:pt>
    <dgm:pt modelId="{2A748E0F-89DD-E040-A940-345604F5D7C0}" type="parTrans" cxnId="{6B917A47-3EAA-A44D-BD16-D8C726A1BE4F}">
      <dgm:prSet/>
      <dgm:spPr/>
      <dgm:t>
        <a:bodyPr/>
        <a:lstStyle/>
        <a:p>
          <a:endParaRPr lang="en-US"/>
        </a:p>
      </dgm:t>
    </dgm:pt>
    <dgm:pt modelId="{1EE8DA4E-6096-CE43-9CA7-87E9848D8E13}" type="sibTrans" cxnId="{6B917A47-3EAA-A44D-BD16-D8C726A1BE4F}">
      <dgm:prSet/>
      <dgm:spPr>
        <a:solidFill>
          <a:srgbClr val="00A8AA"/>
        </a:solidFill>
      </dgm:spPr>
      <dgm:t>
        <a:bodyPr/>
        <a:lstStyle/>
        <a:p>
          <a:endParaRPr lang="en-US"/>
        </a:p>
      </dgm:t>
    </dgm:pt>
    <dgm:pt modelId="{49E430D6-88A7-0442-82CE-C11D74DB9021}">
      <dgm:prSet phldrT="[Text]"/>
      <dgm:spPr/>
      <dgm:t>
        <a:bodyPr/>
        <a:lstStyle/>
        <a:p>
          <a:r>
            <a:rPr lang="en-US"/>
            <a:t>Increase in children's misbehavior</a:t>
          </a:r>
        </a:p>
      </dgm:t>
    </dgm:pt>
    <dgm:pt modelId="{E7132C83-DB1E-0248-B4A6-4404ABB1690F}" type="parTrans" cxnId="{98CC020F-81CE-5C42-A10E-FD4385EB5E70}">
      <dgm:prSet/>
      <dgm:spPr/>
      <dgm:t>
        <a:bodyPr/>
        <a:lstStyle/>
        <a:p>
          <a:endParaRPr lang="en-US"/>
        </a:p>
      </dgm:t>
    </dgm:pt>
    <dgm:pt modelId="{DA4931E4-D0B6-A64C-98EC-C89221582DC1}" type="sibTrans" cxnId="{98CC020F-81CE-5C42-A10E-FD4385EB5E70}">
      <dgm:prSet/>
      <dgm:spPr>
        <a:solidFill>
          <a:srgbClr val="00A8AA"/>
        </a:solidFill>
      </dgm:spPr>
      <dgm:t>
        <a:bodyPr/>
        <a:lstStyle/>
        <a:p>
          <a:endParaRPr lang="en-US"/>
        </a:p>
      </dgm:t>
    </dgm:pt>
    <dgm:pt modelId="{0A115A00-6748-FE47-9CBC-52CF30BF4FE5}" type="pres">
      <dgm:prSet presAssocID="{7FD013E8-9759-5549-8D61-C53A86DD94B3}" presName="cycle" presStyleCnt="0">
        <dgm:presLayoutVars>
          <dgm:dir/>
          <dgm:resizeHandles val="exact"/>
        </dgm:presLayoutVars>
      </dgm:prSet>
      <dgm:spPr/>
    </dgm:pt>
    <dgm:pt modelId="{CA1DBC67-B144-8643-9EA1-D7B13E59B69A}" type="pres">
      <dgm:prSet presAssocID="{33B17E80-D58A-5842-A745-94A06ECC0D90}" presName="dummy" presStyleCnt="0"/>
      <dgm:spPr/>
    </dgm:pt>
    <dgm:pt modelId="{E85D5EDE-EC95-6948-889C-CF581EE08279}" type="pres">
      <dgm:prSet presAssocID="{33B17E80-D58A-5842-A745-94A06ECC0D90}" presName="node" presStyleLbl="revTx" presStyleIdx="0" presStyleCnt="3">
        <dgm:presLayoutVars>
          <dgm:bulletEnabled val="1"/>
        </dgm:presLayoutVars>
      </dgm:prSet>
      <dgm:spPr/>
    </dgm:pt>
    <dgm:pt modelId="{4211C60F-4270-BE4B-861E-7E54FAE54E4C}" type="pres">
      <dgm:prSet presAssocID="{D7F7B574-5A98-1A4C-9A52-AA271BDB1409}" presName="sibTrans" presStyleLbl="node1" presStyleIdx="0" presStyleCnt="3"/>
      <dgm:spPr/>
    </dgm:pt>
    <dgm:pt modelId="{EBD30411-6F3F-3C4F-8522-3CA0BBF18AB0}" type="pres">
      <dgm:prSet presAssocID="{D8AF5018-7731-3F42-ADA4-7E879248DFD7}" presName="dummy" presStyleCnt="0"/>
      <dgm:spPr/>
    </dgm:pt>
    <dgm:pt modelId="{3E814075-B5EA-554A-8A68-44DF89E85541}" type="pres">
      <dgm:prSet presAssocID="{D8AF5018-7731-3F42-ADA4-7E879248DFD7}" presName="node" presStyleLbl="revTx" presStyleIdx="1" presStyleCnt="3">
        <dgm:presLayoutVars>
          <dgm:bulletEnabled val="1"/>
        </dgm:presLayoutVars>
      </dgm:prSet>
      <dgm:spPr/>
    </dgm:pt>
    <dgm:pt modelId="{43837310-BDC9-AA49-985D-8069E23117B7}" type="pres">
      <dgm:prSet presAssocID="{1EE8DA4E-6096-CE43-9CA7-87E9848D8E13}" presName="sibTrans" presStyleLbl="node1" presStyleIdx="1" presStyleCnt="3"/>
      <dgm:spPr/>
    </dgm:pt>
    <dgm:pt modelId="{9E0D2BE1-EED5-5040-A59D-B36A5BBE5C06}" type="pres">
      <dgm:prSet presAssocID="{49E430D6-88A7-0442-82CE-C11D74DB9021}" presName="dummy" presStyleCnt="0"/>
      <dgm:spPr/>
    </dgm:pt>
    <dgm:pt modelId="{5ACC5F76-407E-AA48-9805-74B26D511C31}" type="pres">
      <dgm:prSet presAssocID="{49E430D6-88A7-0442-82CE-C11D74DB9021}" presName="node" presStyleLbl="revTx" presStyleIdx="2" presStyleCnt="3">
        <dgm:presLayoutVars>
          <dgm:bulletEnabled val="1"/>
        </dgm:presLayoutVars>
      </dgm:prSet>
      <dgm:spPr/>
    </dgm:pt>
    <dgm:pt modelId="{7EEC0A97-23AA-E745-AADB-C6B4EEA6B8DC}" type="pres">
      <dgm:prSet presAssocID="{DA4931E4-D0B6-A64C-98EC-C89221582DC1}" presName="sibTrans" presStyleLbl="node1" presStyleIdx="2" presStyleCnt="3"/>
      <dgm:spPr/>
    </dgm:pt>
  </dgm:ptLst>
  <dgm:cxnLst>
    <dgm:cxn modelId="{E858320C-30D3-8041-93AE-AC5F6F0D2E9A}" srcId="{7FD013E8-9759-5549-8D61-C53A86DD94B3}" destId="{33B17E80-D58A-5842-A745-94A06ECC0D90}" srcOrd="0" destOrd="0" parTransId="{512FEA16-0B20-0B4D-B3AA-D34948A81DB3}" sibTransId="{D7F7B574-5A98-1A4C-9A52-AA271BDB1409}"/>
    <dgm:cxn modelId="{98CC020F-81CE-5C42-A10E-FD4385EB5E70}" srcId="{7FD013E8-9759-5549-8D61-C53A86DD94B3}" destId="{49E430D6-88A7-0442-82CE-C11D74DB9021}" srcOrd="2" destOrd="0" parTransId="{E7132C83-DB1E-0248-B4A6-4404ABB1690F}" sibTransId="{DA4931E4-D0B6-A64C-98EC-C89221582DC1}"/>
    <dgm:cxn modelId="{9B5BD846-B0F7-C343-B316-8E3A055B29A3}" type="presOf" srcId="{7FD013E8-9759-5549-8D61-C53A86DD94B3}" destId="{0A115A00-6748-FE47-9CBC-52CF30BF4FE5}" srcOrd="0" destOrd="0" presId="urn:microsoft.com/office/officeart/2005/8/layout/cycle1"/>
    <dgm:cxn modelId="{6B917A47-3EAA-A44D-BD16-D8C726A1BE4F}" srcId="{7FD013E8-9759-5549-8D61-C53A86DD94B3}" destId="{D8AF5018-7731-3F42-ADA4-7E879248DFD7}" srcOrd="1" destOrd="0" parTransId="{2A748E0F-89DD-E040-A940-345604F5D7C0}" sibTransId="{1EE8DA4E-6096-CE43-9CA7-87E9848D8E13}"/>
    <dgm:cxn modelId="{A2E5F15B-503C-5F4B-BB16-6CF0F4143D9A}" type="presOf" srcId="{D7F7B574-5A98-1A4C-9A52-AA271BDB1409}" destId="{4211C60F-4270-BE4B-861E-7E54FAE54E4C}" srcOrd="0" destOrd="0" presId="urn:microsoft.com/office/officeart/2005/8/layout/cycle1"/>
    <dgm:cxn modelId="{6B1F1782-DAAD-C644-B0BE-6E265143B9B4}" type="presOf" srcId="{1EE8DA4E-6096-CE43-9CA7-87E9848D8E13}" destId="{43837310-BDC9-AA49-985D-8069E23117B7}" srcOrd="0" destOrd="0" presId="urn:microsoft.com/office/officeart/2005/8/layout/cycle1"/>
    <dgm:cxn modelId="{C27500A3-77EE-C543-BC46-35FE8D4CC03A}" type="presOf" srcId="{49E430D6-88A7-0442-82CE-C11D74DB9021}" destId="{5ACC5F76-407E-AA48-9805-74B26D511C31}" srcOrd="0" destOrd="0" presId="urn:microsoft.com/office/officeart/2005/8/layout/cycle1"/>
    <dgm:cxn modelId="{157A34AE-4637-254B-AEA0-25938B58B453}" type="presOf" srcId="{D8AF5018-7731-3F42-ADA4-7E879248DFD7}" destId="{3E814075-B5EA-554A-8A68-44DF89E85541}" srcOrd="0" destOrd="0" presId="urn:microsoft.com/office/officeart/2005/8/layout/cycle1"/>
    <dgm:cxn modelId="{60CD82C5-B04D-5745-9FFA-2E0B8041D5B9}" type="presOf" srcId="{33B17E80-D58A-5842-A745-94A06ECC0D90}" destId="{E85D5EDE-EC95-6948-889C-CF581EE08279}" srcOrd="0" destOrd="0" presId="urn:microsoft.com/office/officeart/2005/8/layout/cycle1"/>
    <dgm:cxn modelId="{376FB5D7-16D1-4C4B-AE52-7215DC3D9B98}" type="presOf" srcId="{DA4931E4-D0B6-A64C-98EC-C89221582DC1}" destId="{7EEC0A97-23AA-E745-AADB-C6B4EEA6B8DC}" srcOrd="0" destOrd="0" presId="urn:microsoft.com/office/officeart/2005/8/layout/cycle1"/>
    <dgm:cxn modelId="{9954808B-6163-6145-99CD-1EAF1983CE3D}" type="presParOf" srcId="{0A115A00-6748-FE47-9CBC-52CF30BF4FE5}" destId="{CA1DBC67-B144-8643-9EA1-D7B13E59B69A}" srcOrd="0" destOrd="0" presId="urn:microsoft.com/office/officeart/2005/8/layout/cycle1"/>
    <dgm:cxn modelId="{A4E1F674-C89C-8E47-A459-8C2F1AE97911}" type="presParOf" srcId="{0A115A00-6748-FE47-9CBC-52CF30BF4FE5}" destId="{E85D5EDE-EC95-6948-889C-CF581EE08279}" srcOrd="1" destOrd="0" presId="urn:microsoft.com/office/officeart/2005/8/layout/cycle1"/>
    <dgm:cxn modelId="{5746C345-E0C3-D840-B847-147D7A9DFAA7}" type="presParOf" srcId="{0A115A00-6748-FE47-9CBC-52CF30BF4FE5}" destId="{4211C60F-4270-BE4B-861E-7E54FAE54E4C}" srcOrd="2" destOrd="0" presId="urn:microsoft.com/office/officeart/2005/8/layout/cycle1"/>
    <dgm:cxn modelId="{E1219492-9402-E14E-91E0-8FDC3F68A135}" type="presParOf" srcId="{0A115A00-6748-FE47-9CBC-52CF30BF4FE5}" destId="{EBD30411-6F3F-3C4F-8522-3CA0BBF18AB0}" srcOrd="3" destOrd="0" presId="urn:microsoft.com/office/officeart/2005/8/layout/cycle1"/>
    <dgm:cxn modelId="{40CBE0CF-F6D1-BE4E-AF73-0B7A4DEF2439}" type="presParOf" srcId="{0A115A00-6748-FE47-9CBC-52CF30BF4FE5}" destId="{3E814075-B5EA-554A-8A68-44DF89E85541}" srcOrd="4" destOrd="0" presId="urn:microsoft.com/office/officeart/2005/8/layout/cycle1"/>
    <dgm:cxn modelId="{02A80A73-E883-9A4A-A503-BC04CF9ADF8D}" type="presParOf" srcId="{0A115A00-6748-FE47-9CBC-52CF30BF4FE5}" destId="{43837310-BDC9-AA49-985D-8069E23117B7}" srcOrd="5" destOrd="0" presId="urn:microsoft.com/office/officeart/2005/8/layout/cycle1"/>
    <dgm:cxn modelId="{209FADE2-BC8A-9345-B190-67B4C92B0CA8}" type="presParOf" srcId="{0A115A00-6748-FE47-9CBC-52CF30BF4FE5}" destId="{9E0D2BE1-EED5-5040-A59D-B36A5BBE5C06}" srcOrd="6" destOrd="0" presId="urn:microsoft.com/office/officeart/2005/8/layout/cycle1"/>
    <dgm:cxn modelId="{B1499D24-67BC-7444-AF59-F86F4CDE1D60}" type="presParOf" srcId="{0A115A00-6748-FE47-9CBC-52CF30BF4FE5}" destId="{5ACC5F76-407E-AA48-9805-74B26D511C31}" srcOrd="7" destOrd="0" presId="urn:microsoft.com/office/officeart/2005/8/layout/cycle1"/>
    <dgm:cxn modelId="{4FB1ECE7-1B9C-1D45-800E-E70540BD735A}" type="presParOf" srcId="{0A115A00-6748-FE47-9CBC-52CF30BF4FE5}" destId="{7EEC0A97-23AA-E745-AADB-C6B4EEA6B8DC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5D5EDE-EC95-6948-889C-CF581EE08279}">
      <dsp:nvSpPr>
        <dsp:cNvPr id="0" name=""/>
        <dsp:cNvSpPr/>
      </dsp:nvSpPr>
      <dsp:spPr>
        <a:xfrm>
          <a:off x="4730625" y="331558"/>
          <a:ext cx="1695226" cy="16952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Increase in parents stress</a:t>
          </a:r>
        </a:p>
      </dsp:txBody>
      <dsp:txXfrm>
        <a:off x="4730625" y="331558"/>
        <a:ext cx="1695226" cy="1695226"/>
      </dsp:txXfrm>
    </dsp:sp>
    <dsp:sp modelId="{4211C60F-4270-BE4B-861E-7E54FAE54E4C}">
      <dsp:nvSpPr>
        <dsp:cNvPr id="0" name=""/>
        <dsp:cNvSpPr/>
      </dsp:nvSpPr>
      <dsp:spPr>
        <a:xfrm>
          <a:off x="2148943" y="-1864"/>
          <a:ext cx="4007913" cy="4007913"/>
        </a:xfrm>
        <a:prstGeom prst="circularArrow">
          <a:avLst>
            <a:gd name="adj1" fmla="val 8248"/>
            <a:gd name="adj2" fmla="val 576071"/>
            <a:gd name="adj3" fmla="val 2964068"/>
            <a:gd name="adj4" fmla="val 51580"/>
            <a:gd name="adj5" fmla="val 9623"/>
          </a:avLst>
        </a:prstGeom>
        <a:solidFill>
          <a:srgbClr val="00A8A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814075-B5EA-554A-8A68-44DF89E85541}">
      <dsp:nvSpPr>
        <dsp:cNvPr id="0" name=""/>
        <dsp:cNvSpPr/>
      </dsp:nvSpPr>
      <dsp:spPr>
        <a:xfrm>
          <a:off x="3305286" y="2800318"/>
          <a:ext cx="1695226" cy="16952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Increase in children's stress</a:t>
          </a:r>
        </a:p>
      </dsp:txBody>
      <dsp:txXfrm>
        <a:off x="3305286" y="2800318"/>
        <a:ext cx="1695226" cy="1695226"/>
      </dsp:txXfrm>
    </dsp:sp>
    <dsp:sp modelId="{43837310-BDC9-AA49-985D-8069E23117B7}">
      <dsp:nvSpPr>
        <dsp:cNvPr id="0" name=""/>
        <dsp:cNvSpPr/>
      </dsp:nvSpPr>
      <dsp:spPr>
        <a:xfrm>
          <a:off x="2148943" y="-1864"/>
          <a:ext cx="4007913" cy="4007913"/>
        </a:xfrm>
        <a:prstGeom prst="circularArrow">
          <a:avLst>
            <a:gd name="adj1" fmla="val 8248"/>
            <a:gd name="adj2" fmla="val 576071"/>
            <a:gd name="adj3" fmla="val 10172349"/>
            <a:gd name="adj4" fmla="val 7259861"/>
            <a:gd name="adj5" fmla="val 9623"/>
          </a:avLst>
        </a:prstGeom>
        <a:solidFill>
          <a:srgbClr val="00A8A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CC5F76-407E-AA48-9805-74B26D511C31}">
      <dsp:nvSpPr>
        <dsp:cNvPr id="0" name=""/>
        <dsp:cNvSpPr/>
      </dsp:nvSpPr>
      <dsp:spPr>
        <a:xfrm>
          <a:off x="1879947" y="331558"/>
          <a:ext cx="1695226" cy="16952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Increase in children's misbehavior</a:t>
          </a:r>
        </a:p>
      </dsp:txBody>
      <dsp:txXfrm>
        <a:off x="1879947" y="331558"/>
        <a:ext cx="1695226" cy="1695226"/>
      </dsp:txXfrm>
    </dsp:sp>
    <dsp:sp modelId="{7EEC0A97-23AA-E745-AADB-C6B4EEA6B8DC}">
      <dsp:nvSpPr>
        <dsp:cNvPr id="0" name=""/>
        <dsp:cNvSpPr/>
      </dsp:nvSpPr>
      <dsp:spPr>
        <a:xfrm>
          <a:off x="2148943" y="-1864"/>
          <a:ext cx="4007913" cy="4007913"/>
        </a:xfrm>
        <a:prstGeom prst="circularArrow">
          <a:avLst>
            <a:gd name="adj1" fmla="val 8248"/>
            <a:gd name="adj2" fmla="val 576071"/>
            <a:gd name="adj3" fmla="val 16856919"/>
            <a:gd name="adj4" fmla="val 14967010"/>
            <a:gd name="adj5" fmla="val 9623"/>
          </a:avLst>
        </a:prstGeom>
        <a:solidFill>
          <a:srgbClr val="00A8A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0" charset="0"/>
                <a:ea typeface="ヒラギノ角ゴ Pro W3" pitchFamily="-110" charset="-128"/>
                <a:cs typeface="ヒラギノ角ゴ Pro W3" pitchFamily="-110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0" charset="0"/>
                <a:ea typeface="ヒラギノ角ゴ Pro W3" pitchFamily="-110" charset="-128"/>
                <a:cs typeface="ヒラギノ角ゴ Pro W3" pitchFamily="-110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29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0" charset="0"/>
                <a:ea typeface="ヒラギノ角ゴ Pro W3" pitchFamily="-110" charset="-128"/>
                <a:cs typeface="ヒラギノ角ゴ Pro W3" pitchFamily="-110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FC8E043-22A8-1E4D-AA76-7CFE5802A7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681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ヒラギノ角ゴ Pro W3" pitchFamily="-110" charset="-128"/>
        <a:cs typeface="ヒラギノ角ゴ Pro W3" pitchFamily="-110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ヒラギノ角ゴ Pro W3" pitchFamily="-110" charset="-128"/>
        <a:cs typeface="ヒラギノ角ゴ Pro W3" pitchFamily="-110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ヒラギノ角ゴ Pro W3" pitchFamily="-110" charset="-128"/>
        <a:cs typeface="ヒラギノ角ゴ Pro W3" pitchFamily="-110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ヒラギノ角ゴ Pro W3" pitchFamily="-110" charset="-128"/>
        <a:cs typeface="ヒラギノ角ゴ Pro W3" pitchFamily="-110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ヒラギノ角ゴ Pro W3" pitchFamily="-110" charset="-128"/>
        <a:cs typeface="ヒラギノ角ゴ Pro W3" pitchFamily="-110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6E3DC40F-7810-C149-A9B5-B07C8A70821E}" type="slidenum">
              <a:rPr lang="en-US" sz="1200"/>
              <a:pPr/>
              <a:t>1</a:t>
            </a:fld>
            <a:endParaRPr lang="en-US" sz="1200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6465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Goes</a:t>
            </a:r>
            <a:r>
              <a:rPr lang="en-US" baseline="0" dirty="0"/>
              <a:t> at the end of section 1.1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760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Goes with section 1.3 in </a:t>
            </a:r>
            <a:r>
              <a:rPr lang="en-US" dirty="0" err="1"/>
              <a:t>ToT</a:t>
            </a:r>
            <a:r>
              <a:rPr lang="en-US" dirty="0"/>
              <a:t> manual. </a:t>
            </a:r>
          </a:p>
          <a:p>
            <a:pPr marL="0" indent="0">
              <a:defRPr/>
            </a:pPr>
            <a:endParaRPr lang="en-US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fr-FR" sz="1200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0228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Goes with section</a:t>
            </a:r>
            <a:r>
              <a:rPr lang="en-US" baseline="0" dirty="0">
                <a:latin typeface="Arial" charset="0"/>
                <a:ea typeface="ヒラギノ角ゴ Pro W3" charset="0"/>
                <a:cs typeface="ヒラギノ角ゴ Pro W3" charset="0"/>
              </a:rPr>
              <a:t> 1.3 in manual. </a:t>
            </a:r>
          </a:p>
          <a:p>
            <a:endParaRPr lang="en-US" baseline="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Neurology, psychology, nutrition, mental and public health, sociology…</a:t>
            </a:r>
          </a:p>
          <a:p>
            <a:endParaRPr lang="en-US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Parents who support their children and show affection, supervise and provide them with safe discipline, influence their children’s healthy development and well-being. </a:t>
            </a:r>
          </a:p>
          <a:p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Peaceful, non-violent homes allow for more supportive and nurturing parent–child relationships that help children become good students and productive community members. </a:t>
            </a:r>
          </a:p>
          <a:p>
            <a:endParaRPr lang="en-US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r>
              <a:rPr lang="en-US" b="1" dirty="0">
                <a:latin typeface="Arial" charset="0"/>
                <a:ea typeface="ヒラギノ角ゴ Pro W3" charset="0"/>
                <a:cs typeface="ヒラギノ角ゴ Pro W3" charset="0"/>
              </a:rPr>
              <a:t>A child’s early years are critical for both brain development and building a foundation of emotional security and parents play a critical part in helping their children achieve healthy brain development and security. </a:t>
            </a:r>
            <a:endParaRPr lang="en-US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endParaRPr lang="en-US" sz="80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endParaRPr lang="en-US" sz="80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r>
              <a:rPr lang="en-US" sz="800" dirty="0">
                <a:latin typeface="Arial" charset="0"/>
                <a:ea typeface="ヒラギノ角ゴ Pro W3" charset="0"/>
                <a:cs typeface="ヒラギノ角ゴ Pro W3" charset="0"/>
              </a:rPr>
              <a:t>MRDC (2013) Strengthening Low-Income Families: A Research Agenda for Parenting, Relationship, and Fatherhood Programs. Available at: http://</a:t>
            </a:r>
            <a:r>
              <a:rPr lang="en-US" sz="800" dirty="0" err="1">
                <a:latin typeface="Arial" charset="0"/>
                <a:ea typeface="ヒラギノ角ゴ Pro W3" charset="0"/>
                <a:cs typeface="ヒラギノ角ゴ Pro W3" charset="0"/>
              </a:rPr>
              <a:t>www.mdrc.org</a:t>
            </a:r>
            <a:r>
              <a:rPr lang="en-US" sz="800" dirty="0">
                <a:latin typeface="Arial" charset="0"/>
                <a:ea typeface="ヒラギノ角ゴ Pro W3" charset="0"/>
                <a:cs typeface="ヒラギノ角ゴ Pro W3" charset="0"/>
              </a:rPr>
              <a:t>/publication/strengthening-low-income-families-research-agenda-parenting-relationship-and-fatherhood</a:t>
            </a:r>
          </a:p>
          <a:p>
            <a:endParaRPr lang="en-US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77A41ACF-2221-C249-A5BD-C215BDD8792B}" type="slidenum">
              <a:rPr lang="en-US" sz="1200"/>
              <a:pPr/>
              <a:t>14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425034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Goes with section 1.3</a:t>
            </a:r>
            <a:r>
              <a:rPr lang="en-US" baseline="0" dirty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5681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Goes with session 1.3 in manual.</a:t>
            </a:r>
            <a:r>
              <a:rPr lang="en-US" baseline="0" dirty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1629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comes from: https://</a:t>
            </a:r>
            <a:r>
              <a:rPr lang="en-US" dirty="0" err="1"/>
              <a:t>www.wpclipart.com</a:t>
            </a:r>
            <a:r>
              <a:rPr lang="en-US" dirty="0"/>
              <a:t>/</a:t>
            </a:r>
            <a:r>
              <a:rPr lang="en-US" dirty="0" err="1"/>
              <a:t>signs_symbol</a:t>
            </a:r>
            <a:r>
              <a:rPr lang="en-US" dirty="0"/>
              <a:t>/assorted/gender/</a:t>
            </a:r>
            <a:r>
              <a:rPr lang="en-US" dirty="0" err="1"/>
              <a:t>male_female_symbol_color.jpg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2817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Goes with section 1.4</a:t>
            </a:r>
            <a:r>
              <a:rPr lang="en-US" baseline="0" dirty="0"/>
              <a:t> </a:t>
            </a:r>
            <a:r>
              <a:rPr lang="en-US" dirty="0"/>
              <a:t>- Sex and Gender</a:t>
            </a:r>
            <a:r>
              <a:rPr lang="en-US" baseline="0" dirty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1957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Goes with section</a:t>
            </a:r>
            <a:r>
              <a:rPr lang="en-US" baseline="0" dirty="0"/>
              <a:t> 1.4 in the </a:t>
            </a:r>
            <a:r>
              <a:rPr lang="en-US" baseline="0" dirty="0" err="1"/>
              <a:t>ToT</a:t>
            </a:r>
            <a:r>
              <a:rPr lang="en-US" baseline="0" dirty="0"/>
              <a:t> 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6457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Goes with section 1.4 in </a:t>
            </a:r>
            <a:r>
              <a:rPr lang="en-US" dirty="0" err="1"/>
              <a:t>ToT</a:t>
            </a:r>
            <a:r>
              <a:rPr lang="en-US" dirty="0"/>
              <a:t> manual.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4292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Goes with section 1.4 in the </a:t>
            </a:r>
            <a:r>
              <a:rPr lang="en-US" dirty="0" err="1"/>
              <a:t>ToT</a:t>
            </a:r>
            <a:r>
              <a:rPr lang="en-US" dirty="0"/>
              <a:t> manual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060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31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Sections 1.1 </a:t>
            </a:r>
            <a:r>
              <a:rPr lang="en-US" dirty="0" err="1">
                <a:latin typeface="Arial" charset="0"/>
                <a:ea typeface="ヒラギノ角ゴ Pro W3" charset="0"/>
                <a:cs typeface="ヒラギノ角ゴ Pro W3" charset="0"/>
              </a:rPr>
              <a:t>ToT</a:t>
            </a:r>
            <a:r>
              <a:rPr lang="en-US" baseline="0" dirty="0">
                <a:latin typeface="Arial" charset="0"/>
                <a:ea typeface="ヒラギノ角ゴ Pro W3" charset="0"/>
                <a:cs typeface="ヒラギノ角ゴ Pro W3" charset="0"/>
              </a:rPr>
              <a:t> manual. </a:t>
            </a:r>
            <a:endParaRPr lang="en-US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331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48255439-36D7-A24C-AB6A-35243E4201F0}" type="slidenum">
              <a:rPr lang="en-US" sz="1200"/>
              <a:pPr/>
              <a:t>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7059569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Goes with Section</a:t>
            </a:r>
            <a:r>
              <a:rPr lang="en-US" baseline="0" dirty="0"/>
              <a:t> 1.5 </a:t>
            </a:r>
          </a:p>
          <a:p>
            <a:endParaRPr lang="en-US" baseline="0" dirty="0"/>
          </a:p>
          <a:p>
            <a:r>
              <a:rPr lang="en-US" baseline="0" dirty="0"/>
              <a:t>This image came from: https://</a:t>
            </a:r>
            <a:r>
              <a:rPr lang="en-US" baseline="0" dirty="0" err="1"/>
              <a:t>www.wpclipart.com</a:t>
            </a:r>
            <a:r>
              <a:rPr lang="en-US" baseline="0" dirty="0"/>
              <a:t>/people/distressed/</a:t>
            </a:r>
            <a:r>
              <a:rPr lang="en-US" baseline="0" dirty="0" err="1"/>
              <a:t>panic.jpg</a:t>
            </a:r>
            <a:endParaRPr lang="en-US" baseline="0" dirty="0"/>
          </a:p>
          <a:p>
            <a:endParaRPr lang="en-US" baseline="0" dirty="0"/>
          </a:p>
          <a:p>
            <a:r>
              <a:rPr lang="en-US" baseline="0" dirty="0"/>
              <a:t>This site says it is copyright-free clip art.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9638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Goes with 1.5,</a:t>
            </a:r>
            <a:r>
              <a:rPr lang="en-US" baseline="0" dirty="0"/>
              <a:t> please read about negative effects on the body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8870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Goes with section 1.5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7909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Goes with section 1.5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4014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Arial" pitchFamily="-110" charset="0"/>
                <a:ea typeface="ヒラギノ角ゴ Pro W3" pitchFamily="-110" charset="-128"/>
                <a:cs typeface="ヒラギノ角ゴ Pro W3" pitchFamily="-110" charset="-128"/>
              </a:rPr>
              <a:t>Question 1: so that we know that the ways we are behaving or feeling is often a result of the stress we are going through. This will help us in managing our stress without judging ourselves or the people around us.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8819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Goes with section 1.5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2426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Goes with section 1.6 </a:t>
            </a:r>
          </a:p>
          <a:p>
            <a:endParaRPr lang="en-US" dirty="0"/>
          </a:p>
          <a:p>
            <a:r>
              <a:rPr lang="en-US" dirty="0"/>
              <a:t>Image from Microsoft</a:t>
            </a:r>
            <a:r>
              <a:rPr lang="en-US" baseline="0" dirty="0"/>
              <a:t> clip art.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1327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1.6 in </a:t>
            </a:r>
            <a:r>
              <a:rPr lang="en-US" dirty="0" err="1"/>
              <a:t>ToT</a:t>
            </a:r>
            <a:r>
              <a:rPr lang="en-US" dirty="0"/>
              <a:t> manual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032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1.6 in </a:t>
            </a:r>
            <a:r>
              <a:rPr lang="en-US" dirty="0" err="1"/>
              <a:t>ToT</a:t>
            </a:r>
            <a:r>
              <a:rPr lang="en-US" dirty="0"/>
              <a:t> manual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82743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Goes with section 1.6 </a:t>
            </a:r>
          </a:p>
          <a:p>
            <a:endParaRPr lang="en-US" dirty="0"/>
          </a:p>
          <a:p>
            <a:r>
              <a:rPr lang="en-US" dirty="0"/>
              <a:t>Image found at: </a:t>
            </a:r>
          </a:p>
          <a:p>
            <a:endParaRPr lang="en-US" dirty="0"/>
          </a:p>
          <a:p>
            <a:r>
              <a:rPr lang="en-US" dirty="0"/>
              <a:t>Frog:</a:t>
            </a:r>
            <a:r>
              <a:rPr lang="en-US" baseline="0" dirty="0"/>
              <a:t> </a:t>
            </a:r>
            <a:r>
              <a:rPr lang="en-US" dirty="0"/>
              <a:t>https://</a:t>
            </a:r>
            <a:r>
              <a:rPr lang="en-US" dirty="0" err="1"/>
              <a:t>www.wpclipart.com</a:t>
            </a:r>
            <a:r>
              <a:rPr lang="en-US" dirty="0"/>
              <a:t>/cartoon/animals/frog/frog_2/</a:t>
            </a:r>
            <a:r>
              <a:rPr lang="en-US" dirty="0" err="1"/>
              <a:t>frog_happy_relaxed.jpg</a:t>
            </a:r>
            <a:r>
              <a:rPr lang="en-US" dirty="0"/>
              <a:t> and </a:t>
            </a:r>
          </a:p>
          <a:p>
            <a:endParaRPr lang="en-US" dirty="0"/>
          </a:p>
          <a:p>
            <a:r>
              <a:rPr lang="en-US" dirty="0"/>
              <a:t>Boy praying: https://</a:t>
            </a:r>
            <a:r>
              <a:rPr lang="en-US" dirty="0" err="1"/>
              <a:t>www.wpclipart.com</a:t>
            </a:r>
            <a:r>
              <a:rPr lang="en-US" dirty="0"/>
              <a:t>/people/behavior/praying/</a:t>
            </a:r>
            <a:r>
              <a:rPr lang="en-US" dirty="0" err="1"/>
              <a:t>Praying_Boy_Silhouette.jpg</a:t>
            </a:r>
            <a:endParaRPr lang="en-US" dirty="0"/>
          </a:p>
          <a:p>
            <a:endParaRPr lang="en-US" dirty="0"/>
          </a:p>
          <a:p>
            <a:r>
              <a:rPr lang="en-US" dirty="0"/>
              <a:t>Site says it is copy right free</a:t>
            </a:r>
            <a:r>
              <a:rPr lang="en-US" baseline="0" dirty="0"/>
              <a:t> and free clip art. 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057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This image</a:t>
            </a:r>
            <a:r>
              <a:rPr lang="en-US" baseline="0" dirty="0">
                <a:latin typeface="Arial" charset="0"/>
                <a:ea typeface="ヒラギノ角ゴ Pro W3" charset="0"/>
                <a:cs typeface="ヒラギノ角ゴ Pro W3" charset="0"/>
              </a:rPr>
              <a:t> is from Microsoft clip art </a:t>
            </a:r>
          </a:p>
          <a:p>
            <a:endParaRPr lang="en-US" baseline="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r>
              <a:rPr lang="en-US" baseline="0" dirty="0">
                <a:latin typeface="Arial" charset="0"/>
                <a:ea typeface="ヒラギノ角ゴ Pro W3" charset="0"/>
                <a:cs typeface="ヒラギノ角ゴ Pro W3" charset="0"/>
              </a:rPr>
              <a:t>Section 1.1 </a:t>
            </a:r>
            <a:r>
              <a:rPr lang="en-US" baseline="0" dirty="0" err="1">
                <a:latin typeface="Arial" charset="0"/>
                <a:ea typeface="ヒラギノ角ゴ Pro W3" charset="0"/>
                <a:cs typeface="ヒラギノ角ゴ Pro W3" charset="0"/>
              </a:rPr>
              <a:t>ToT</a:t>
            </a:r>
            <a:r>
              <a:rPr lang="en-US" baseline="0" dirty="0">
                <a:latin typeface="Arial" charset="0"/>
                <a:ea typeface="ヒラギノ角ゴ Pro W3" charset="0"/>
                <a:cs typeface="ヒラギノ角ゴ Pro W3" charset="0"/>
              </a:rPr>
              <a:t> manual. </a:t>
            </a:r>
            <a:endParaRPr lang="en-US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555653CE-5DE7-A94E-87FC-3CC0D34002DA}" type="slidenum">
              <a:rPr lang="en-US" sz="1200"/>
              <a:pPr/>
              <a:t>3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705694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Goes with section 1.6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0081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1.7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Picture</a:t>
            </a:r>
            <a:r>
              <a:rPr lang="en-US" baseline="0" dirty="0"/>
              <a:t> taken in Tanzania by Kimberlee Shoecraft </a:t>
            </a:r>
          </a:p>
          <a:p>
            <a:endParaRPr lang="en-US" baseline="0" dirty="0"/>
          </a:p>
          <a:p>
            <a:r>
              <a:rPr lang="en-US" dirty="0"/>
              <a:t>This goes with section</a:t>
            </a:r>
            <a:r>
              <a:rPr lang="en-US" baseline="0" dirty="0"/>
              <a:t> 1.6- the projector goes off for the afternoon while they practice. Follow along with your manual.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4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1.7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833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</a:t>
            </a:r>
            <a:r>
              <a:rPr lang="en-US" baseline="0" dirty="0"/>
              <a:t> 1.7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64290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Section</a:t>
            </a:r>
            <a:r>
              <a:rPr lang="en-US" baseline="0"/>
              <a:t> 1.8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866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930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0C5F7C36-BC95-6042-A710-29D98B9E7888}" type="slidenum">
              <a:rPr lang="en-US" sz="1200"/>
              <a:pPr/>
              <a:t>5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988703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 Section 1.2-</a:t>
            </a:r>
            <a:r>
              <a:rPr lang="en-US" baseline="0" dirty="0">
                <a:latin typeface="Arial" charset="0"/>
                <a:ea typeface="ヒラギノ角ゴ Pro W3" charset="0"/>
                <a:cs typeface="ヒラギノ角ゴ Pro W3" charset="0"/>
              </a:rPr>
              <a:t> </a:t>
            </a:r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 </a:t>
            </a:r>
            <a:r>
              <a:rPr lang="en-US" dirty="0" err="1">
                <a:latin typeface="Arial" charset="0"/>
                <a:ea typeface="ヒラギノ角ゴ Pro W3" charset="0"/>
                <a:cs typeface="ヒラギノ角ゴ Pro W3" charset="0"/>
              </a:rPr>
              <a:t>ToT</a:t>
            </a:r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 manual </a:t>
            </a:r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BF5C0C95-2E12-E145-951B-AA959C57CDAC}" type="slidenum">
              <a:rPr lang="en-US" sz="1200"/>
              <a:pPr/>
              <a:t>6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888926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 Section 1.2-</a:t>
            </a:r>
            <a:r>
              <a:rPr lang="en-US" baseline="0" dirty="0">
                <a:latin typeface="Arial" charset="0"/>
                <a:ea typeface="ヒラギノ角ゴ Pro W3" charset="0"/>
                <a:cs typeface="ヒラギノ角ゴ Pro W3" charset="0"/>
              </a:rPr>
              <a:t> </a:t>
            </a:r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 </a:t>
            </a:r>
            <a:r>
              <a:rPr lang="en-US" dirty="0" err="1">
                <a:latin typeface="Arial" charset="0"/>
                <a:ea typeface="ヒラギノ角ゴ Pro W3" charset="0"/>
                <a:cs typeface="ヒラギノ角ゴ Pro W3" charset="0"/>
              </a:rPr>
              <a:t>ToT</a:t>
            </a:r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 manual </a:t>
            </a:r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BF5C0C95-2E12-E145-951B-AA959C57CDAC}" type="slidenum">
              <a:rPr lang="en-US" sz="1200"/>
              <a:pPr/>
              <a:t>7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354084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taken in Tanzania by K. Shoecraft </a:t>
            </a:r>
          </a:p>
          <a:p>
            <a:endParaRPr lang="en-US" dirty="0"/>
          </a:p>
          <a:p>
            <a:r>
              <a:rPr lang="en-US" dirty="0"/>
              <a:t>Section 1.2 of </a:t>
            </a:r>
            <a:r>
              <a:rPr lang="en-US" dirty="0" err="1"/>
              <a:t>ToT</a:t>
            </a:r>
            <a:r>
              <a:rPr lang="en-US" dirty="0"/>
              <a:t> manual</a:t>
            </a:r>
            <a:r>
              <a:rPr lang="en-US" baseline="0" dirty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5725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Goes with section 1.2 in </a:t>
            </a:r>
            <a:r>
              <a:rPr lang="en-US" dirty="0" err="1"/>
              <a:t>ToT</a:t>
            </a:r>
            <a:r>
              <a:rPr lang="en-US" dirty="0"/>
              <a:t> manual.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718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13451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3124200"/>
          </a:xfrm>
        </p:spPr>
        <p:txBody>
          <a:bodyPr/>
          <a:lstStyle>
            <a:lvl1pPr marL="0" indent="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4648200" y="2057400"/>
            <a:ext cx="4038600" cy="3124200"/>
          </a:xfrm>
        </p:spPr>
        <p:txBody>
          <a:bodyPr/>
          <a:lstStyle>
            <a:lvl1pPr marL="0" indent="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87682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05178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40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3008313" cy="1162050"/>
          </a:xfrm>
        </p:spPr>
        <p:txBody>
          <a:bodyPr/>
          <a:lstStyle>
            <a:lvl1pPr algn="l">
              <a:defRPr sz="28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575050" y="914400"/>
            <a:ext cx="5111750" cy="5211763"/>
          </a:xfrm>
        </p:spPr>
        <p:txBody>
          <a:bodyPr/>
          <a:lstStyle>
            <a:lvl1pPr>
              <a:defRPr sz="28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57400"/>
            <a:ext cx="3008313" cy="40687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7172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914400"/>
            <a:ext cx="5486400" cy="4114800"/>
          </a:xfrm>
        </p:spPr>
        <p:txBody>
          <a:bodyPr lIns="0" tIns="0" rIns="0" bIns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19800" y="914400"/>
            <a:ext cx="2667000" cy="41148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6361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561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99">
            <a:alpha val="4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14400"/>
            <a:ext cx="8305800" cy="121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133600"/>
            <a:ext cx="8305800" cy="3429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/>
          <p:cNvSpPr>
            <a:spLocks noChangeArrowheads="1"/>
          </p:cNvSpPr>
          <p:nvPr userDrawn="1"/>
        </p:nvSpPr>
        <p:spPr bwMode="auto">
          <a:xfrm>
            <a:off x="228600" y="5715000"/>
            <a:ext cx="8686800" cy="914400"/>
          </a:xfrm>
          <a:prstGeom prst="rect">
            <a:avLst/>
          </a:prstGeom>
          <a:solidFill>
            <a:srgbClr val="FDC82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29" name="Picture 6" descr="irc_logo_rgb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5715000"/>
            <a:ext cx="6858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457200" y="5867400"/>
            <a:ext cx="7620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fld id="{23FF8BAC-B84C-AC4B-B741-0B05BE7C6F50}" type="slidenum">
              <a:rPr lang="en-US" sz="1000" b="1" smtClean="0">
                <a:cs typeface="Arial" charset="0"/>
              </a:rPr>
              <a:pPr>
                <a:spcBef>
                  <a:spcPct val="50000"/>
                </a:spcBef>
                <a:defRPr/>
              </a:pPr>
              <a:t>‹#›</a:t>
            </a:fld>
            <a:endParaRPr lang="en-US" sz="1000" b="1">
              <a:cs typeface="Arial" charset="0"/>
            </a:endParaRPr>
          </a:p>
        </p:txBody>
      </p:sp>
      <p:sp>
        <p:nvSpPr>
          <p:cNvPr id="2055" name="Text Box 8"/>
          <p:cNvSpPr txBox="1">
            <a:spLocks noChangeArrowheads="1"/>
          </p:cNvSpPr>
          <p:nvPr userDrawn="1"/>
        </p:nvSpPr>
        <p:spPr bwMode="auto">
          <a:xfrm>
            <a:off x="457200" y="6400800"/>
            <a:ext cx="2971800" cy="153988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b="1">
                <a:cs typeface="Arial" charset="0"/>
              </a:rPr>
              <a:t>From Harm to Home </a:t>
            </a:r>
            <a:r>
              <a:rPr lang="en-US" sz="1000">
                <a:cs typeface="Arial" charset="0"/>
              </a:rPr>
              <a:t>|</a:t>
            </a:r>
            <a:r>
              <a:rPr lang="en-US" sz="1000" b="1">
                <a:cs typeface="Arial" charset="0"/>
              </a:rPr>
              <a:t> Rescue.org</a:t>
            </a:r>
            <a:endParaRPr lang="en-US" sz="1000"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/>
          <a:ea typeface="MS PGothic" pitchFamily="34" charset="-128"/>
          <a:cs typeface="Arial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-107" charset="0"/>
          <a:ea typeface="MS PGothic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-107" charset="0"/>
          <a:ea typeface="MS PGothic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-107" charset="0"/>
          <a:ea typeface="MS PGothic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-107" charset="0"/>
          <a:ea typeface="MS PGothic" pitchFamily="34" charset="-128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kzidenz Grotesk BE Super" pitchFamily="-110" charset="0"/>
          <a:ea typeface="ヒラギノ角ゴ Pro W3" pitchFamily="-110" charset="-128"/>
          <a:cs typeface="ヒラギノ角ゴ Pro W3" pitchFamily="-11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kzidenz Grotesk BE Super" pitchFamily="-110" charset="0"/>
          <a:ea typeface="ヒラギノ角ゴ Pro W3" pitchFamily="-110" charset="-128"/>
          <a:cs typeface="ヒラギノ角ゴ Pro W3" pitchFamily="-11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kzidenz Grotesk BE Super" pitchFamily="-110" charset="0"/>
          <a:ea typeface="ヒラギノ角ゴ Pro W3" pitchFamily="-110" charset="-128"/>
          <a:cs typeface="ヒラギノ角ゴ Pro W3" pitchFamily="-11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kzidenz Grotesk BE Super" pitchFamily="-110" charset="0"/>
          <a:ea typeface="ヒラギノ角ゴ Pro W3" pitchFamily="-110" charset="-128"/>
          <a:cs typeface="ヒラギノ角ゴ Pro W3" pitchFamily="-11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" charset="0"/>
        <a:buChar char="•"/>
        <a:defRPr sz="28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" charset="0"/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99">
            <a:alpha val="4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solidFill>
            <a:srgbClr val="FDC82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099" name="Picture 4" descr="irc_logo_rgb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" t="249" r="331" b="249"/>
          <a:stretch>
            <a:fillRect/>
          </a:stretch>
        </p:blipFill>
        <p:spPr bwMode="auto">
          <a:xfrm>
            <a:off x="228600" y="228600"/>
            <a:ext cx="1944688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114800"/>
            <a:ext cx="8305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077" name="Text Box 8"/>
          <p:cNvSpPr txBox="1">
            <a:spLocks noChangeArrowheads="1"/>
          </p:cNvSpPr>
          <p:nvPr userDrawn="1"/>
        </p:nvSpPr>
        <p:spPr bwMode="auto">
          <a:xfrm>
            <a:off x="457200" y="6400800"/>
            <a:ext cx="2971800" cy="153988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b="1">
                <a:cs typeface="Arial" charset="0"/>
              </a:rPr>
              <a:t>From Harm to Home </a:t>
            </a:r>
            <a:r>
              <a:rPr lang="en-US" sz="1000">
                <a:cs typeface="Arial" charset="0"/>
              </a:rPr>
              <a:t>|</a:t>
            </a:r>
            <a:r>
              <a:rPr lang="en-US" sz="1000" b="1">
                <a:cs typeface="Arial" charset="0"/>
              </a:rPr>
              <a:t> Rescue.org</a:t>
            </a:r>
            <a:endParaRPr lang="en-US" sz="1000"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spc="-1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-107" charset="0"/>
          <a:ea typeface="MS PGothic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-107" charset="0"/>
          <a:ea typeface="MS PGothic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-107" charset="0"/>
          <a:ea typeface="MS PGothic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-107" charset="0"/>
          <a:ea typeface="MS PGothic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rgbClr val="FDC82F"/>
          </a:solidFill>
          <a:latin typeface="Akzidenz Grotesk BE Super" pitchFamily="-110" charset="0"/>
          <a:ea typeface="ヒラギノ角ゴ Pro W3" pitchFamily="-110" charset="-128"/>
          <a:cs typeface="ヒラギノ角ゴ Pro W3" pitchFamily="-11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rgbClr val="FDC82F"/>
          </a:solidFill>
          <a:latin typeface="Akzidenz Grotesk BE Super" pitchFamily="-110" charset="0"/>
          <a:ea typeface="ヒラギノ角ゴ Pro W3" pitchFamily="-110" charset="-128"/>
          <a:cs typeface="ヒラギノ角ゴ Pro W3" pitchFamily="-11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rgbClr val="FDC82F"/>
          </a:solidFill>
          <a:latin typeface="Akzidenz Grotesk BE Super" pitchFamily="-110" charset="0"/>
          <a:ea typeface="ヒラギノ角ゴ Pro W3" pitchFamily="-110" charset="-128"/>
          <a:cs typeface="ヒラギノ角ゴ Pro W3" pitchFamily="-11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rgbClr val="FDC82F"/>
          </a:solidFill>
          <a:latin typeface="Akzidenz Grotesk BE Super" pitchFamily="-110" charset="0"/>
          <a:ea typeface="ヒラギノ角ゴ Pro W3" pitchFamily="-110" charset="-128"/>
          <a:cs typeface="ヒラギノ角ゴ Pro W3" pitchFamily="-11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" charset="0"/>
        <a:buChar char="•"/>
        <a:defRPr sz="28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" charset="0"/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rescue.app.box.com/s/513r8d44e84rv1i2w43g42qbuky2f76q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600200"/>
            <a:ext cx="8305800" cy="1524000"/>
          </a:xfrm>
        </p:spPr>
        <p:txBody>
          <a:bodyPr/>
          <a:lstStyle/>
          <a:p>
            <a:pPr>
              <a:defRPr/>
            </a:pPr>
            <a:br>
              <a:rPr lang="en-US" sz="4000" dirty="0">
                <a:latin typeface="Arial" charset="0"/>
                <a:ea typeface="MS PGothic" charset="0"/>
              </a:rPr>
            </a:br>
            <a:r>
              <a:rPr lang="en-US" dirty="0">
                <a:latin typeface="Arial" charset="0"/>
                <a:ea typeface="MS PGothic" charset="0"/>
              </a:rPr>
              <a:t>Parenting Skills Facilitator Training </a:t>
            </a:r>
            <a:br>
              <a:rPr lang="en-US" dirty="0">
                <a:latin typeface="Arial" charset="0"/>
                <a:ea typeface="MS PGothic" charset="0"/>
              </a:rPr>
            </a:br>
            <a:r>
              <a:rPr lang="en-US" dirty="0">
                <a:latin typeface="Arial" charset="0"/>
                <a:ea typeface="MS PGothic" charset="0"/>
              </a:rPr>
              <a:t>0-5 curriculum</a:t>
            </a:r>
            <a:br>
              <a:rPr lang="en-US" dirty="0">
                <a:latin typeface="Arial" charset="0"/>
                <a:ea typeface="MS PGothic" charset="0"/>
              </a:rPr>
            </a:br>
            <a:br>
              <a:rPr lang="en-US" sz="2800" dirty="0">
                <a:latin typeface="Arial" charset="0"/>
                <a:ea typeface="MS PGothic" charset="0"/>
              </a:rPr>
            </a:br>
            <a:r>
              <a:rPr lang="en-US" sz="2800" dirty="0">
                <a:latin typeface="Arial" charset="0"/>
                <a:ea typeface="MS PGothic" charset="0"/>
              </a:rPr>
              <a:t>Day 1 </a:t>
            </a:r>
            <a:br>
              <a:rPr lang="en-US" sz="3200" dirty="0">
                <a:latin typeface="Arial" charset="0"/>
                <a:ea typeface="MS PGothic" charset="0"/>
              </a:rPr>
            </a:br>
            <a:br>
              <a:rPr lang="en-US" sz="3200" dirty="0">
                <a:latin typeface="Arial" charset="0"/>
                <a:ea typeface="MS PGothic" charset="0"/>
              </a:rPr>
            </a:br>
            <a:endParaRPr lang="en-US" sz="3400" dirty="0">
              <a:latin typeface="Arial" charset="0"/>
              <a:ea typeface="MS PGothic" charset="0"/>
            </a:endParaRPr>
          </a:p>
        </p:txBody>
      </p:sp>
      <p:pic>
        <p:nvPicPr>
          <p:cNvPr id="5" name="Picture 2" descr="Shap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2"/>
          <a:stretch/>
        </p:blipFill>
        <p:spPr bwMode="auto">
          <a:xfrm>
            <a:off x="7702475" y="5181600"/>
            <a:ext cx="933525" cy="116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457200"/>
            <a:ext cx="8305800" cy="1219200"/>
          </a:xfrm>
        </p:spPr>
        <p:txBody>
          <a:bodyPr/>
          <a:lstStyle/>
          <a:p>
            <a:r>
              <a:rPr lang="en-US" dirty="0"/>
              <a:t>Overview of the 0-5 sessions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371600"/>
            <a:ext cx="4038600" cy="4724400"/>
          </a:xfrm>
        </p:spPr>
        <p:txBody>
          <a:bodyPr/>
          <a:lstStyle/>
          <a:p>
            <a:pPr marL="342900" indent="-342900">
              <a:buFont typeface="Arial"/>
              <a:buChar char="•"/>
            </a:pPr>
            <a:r>
              <a:rPr lang="en-US" sz="2400" b="1" dirty="0"/>
              <a:t>Session 1: </a:t>
            </a:r>
            <a:r>
              <a:rPr lang="en-US" sz="2400" dirty="0"/>
              <a:t>Becoming a parent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/>
              <a:t>Session 2: </a:t>
            </a:r>
            <a:r>
              <a:rPr lang="en-US" sz="2400" dirty="0"/>
              <a:t>Understanding and coping with stress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/>
              <a:t>Session 3: </a:t>
            </a:r>
            <a:r>
              <a:rPr lang="en-US" sz="2400" dirty="0"/>
              <a:t>Coping and healing strategies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/>
              <a:t>Session 4: </a:t>
            </a:r>
            <a:r>
              <a:rPr lang="en-US" sz="2400" dirty="0"/>
              <a:t>Building relationships and brain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/>
              <a:t>Session 5: </a:t>
            </a:r>
            <a:r>
              <a:rPr lang="en-US" sz="2400" dirty="0"/>
              <a:t>Playing to learn and love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0"/>
          </p:nvPr>
        </p:nvSpPr>
        <p:spPr>
          <a:xfrm>
            <a:off x="4648200" y="1371600"/>
            <a:ext cx="4038600" cy="4724400"/>
          </a:xfrm>
        </p:spPr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en-US" sz="2400" b="1" dirty="0"/>
              <a:t>Session 6: </a:t>
            </a:r>
            <a:r>
              <a:rPr lang="en-US" sz="2400" dirty="0"/>
              <a:t>Communicating with empathy</a:t>
            </a:r>
          </a:p>
          <a:p>
            <a:pPr marL="457200" indent="-457200">
              <a:buFont typeface="Arial"/>
              <a:buChar char="•"/>
            </a:pPr>
            <a:r>
              <a:rPr lang="en-US" sz="2400" b="1" dirty="0"/>
              <a:t>Session 7: </a:t>
            </a:r>
            <a:r>
              <a:rPr lang="en-US" sz="2400" dirty="0"/>
              <a:t>Discipline with dignity</a:t>
            </a:r>
          </a:p>
          <a:p>
            <a:pPr marL="457200" indent="-457200">
              <a:buFont typeface="Arial"/>
              <a:buChar char="•"/>
            </a:pPr>
            <a:r>
              <a:rPr lang="en-US" sz="2400" b="1" dirty="0"/>
              <a:t>Session 8: C</a:t>
            </a:r>
            <a:r>
              <a:rPr lang="en-US" sz="2400" dirty="0"/>
              <a:t>hildren’s psychosocial needs</a:t>
            </a:r>
          </a:p>
          <a:p>
            <a:pPr marL="457200" indent="-457200">
              <a:buFont typeface="Arial"/>
              <a:buChar char="•"/>
            </a:pPr>
            <a:r>
              <a:rPr lang="en-US" sz="2400" b="1" dirty="0"/>
              <a:t>Session 9: </a:t>
            </a:r>
            <a:r>
              <a:rPr lang="en-US" sz="2400" dirty="0"/>
              <a:t>Toy making workshop - optional</a:t>
            </a:r>
          </a:p>
          <a:p>
            <a:pPr marL="457200" indent="-457200">
              <a:buFont typeface="Arial"/>
              <a:buChar char="•"/>
            </a:pPr>
            <a:r>
              <a:rPr lang="en-US" sz="2400" b="1" dirty="0"/>
              <a:t>Session 10: </a:t>
            </a:r>
            <a:r>
              <a:rPr lang="en-US" sz="2400" dirty="0"/>
              <a:t>Review and celebration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4197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305800" cy="1219200"/>
          </a:xfrm>
        </p:spPr>
        <p:txBody>
          <a:bodyPr/>
          <a:lstStyle/>
          <a:p>
            <a:r>
              <a:rPr lang="en-US" b="1" u="sng" dirty="0"/>
              <a:t>In each parenting skills session look out for: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905000"/>
            <a:ext cx="8001000" cy="250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ea typeface="MS PGothic" charset="0"/>
                <a:cs typeface="MS PGothic" charset="0"/>
              </a:rPr>
              <a:t>The estimated duration of the activity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ea typeface="MS PGothic" charset="0"/>
                <a:cs typeface="MS PGothic" charset="0"/>
              </a:rPr>
              <a:t>The group arrangement, which can be whole group, in pairs or individual work.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ea typeface="MS PGothic" charset="0"/>
                <a:cs typeface="MS PGothic" charset="0"/>
              </a:rPr>
              <a:t>Tips to adapt content to your context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ea typeface="MS PGothic" charset="0"/>
                <a:cs typeface="MS PGothic" charset="0"/>
              </a:rPr>
              <a:t>Practical tips to help you facilitate better</a:t>
            </a:r>
          </a:p>
        </p:txBody>
      </p:sp>
    </p:spTree>
    <p:extLst>
      <p:ext uri="{BB962C8B-B14F-4D97-AF65-F5344CB8AC3E}">
        <p14:creationId xmlns:p14="http://schemas.microsoft.com/office/powerpoint/2010/main" val="18171473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90600"/>
            <a:ext cx="8305800" cy="1219200"/>
          </a:xfrm>
        </p:spPr>
        <p:txBody>
          <a:bodyPr/>
          <a:lstStyle/>
          <a:p>
            <a:r>
              <a:rPr lang="en-US" b="1" u="sng" dirty="0"/>
              <a:t>Energizer: The picture game!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2209800"/>
            <a:ext cx="7848600" cy="250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ea typeface="MS PGothic" charset="0"/>
                <a:cs typeface="MS PGothic" charset="0"/>
              </a:rPr>
              <a:t>Divide into teams (5-6 players each)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ea typeface="MS PGothic" charset="0"/>
                <a:cs typeface="MS PGothic" charset="0"/>
              </a:rPr>
              <a:t>Choose one team member to draw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ea typeface="MS PGothic" charset="0"/>
                <a:cs typeface="MS PGothic" charset="0"/>
              </a:rPr>
              <a:t>Everyone draw the same thing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ea typeface="MS PGothic" charset="0"/>
                <a:cs typeface="MS PGothic" charset="0"/>
              </a:rPr>
              <a:t>The team that guesses the drawing first, wins a point!</a:t>
            </a:r>
          </a:p>
        </p:txBody>
      </p:sp>
    </p:spTree>
    <p:extLst>
      <p:ext uri="{BB962C8B-B14F-4D97-AF65-F5344CB8AC3E}">
        <p14:creationId xmlns:p14="http://schemas.microsoft.com/office/powerpoint/2010/main" val="3917939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305800" cy="609600"/>
          </a:xfrm>
        </p:spPr>
        <p:txBody>
          <a:bodyPr/>
          <a:lstStyle/>
          <a:p>
            <a:r>
              <a:rPr lang="en-US" b="1" u="sng" dirty="0"/>
              <a:t>Today’s sessions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305800" cy="4343400"/>
          </a:xfrm>
        </p:spPr>
        <p:txBody>
          <a:bodyPr>
            <a:normAutofit fontScale="85000" lnSpcReduction="10000"/>
          </a:bodyPr>
          <a:lstStyle/>
          <a:p>
            <a:pPr lvl="0"/>
            <a:endParaRPr lang="en-US" sz="16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b="1" kern="1200" dirty="0">
                <a:latin typeface="Arial" charset="0"/>
                <a:ea typeface="MS PGothic" charset="0"/>
              </a:rPr>
              <a:t>Session 1:</a:t>
            </a:r>
            <a:r>
              <a:rPr lang="en-US" kern="1200" dirty="0">
                <a:latin typeface="Arial" charset="0"/>
                <a:ea typeface="MS PGothic" charset="0"/>
              </a:rPr>
              <a:t> Introduction to the Parenting Skills Curriculum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US" kern="1200" dirty="0">
              <a:latin typeface="Arial" charset="0"/>
              <a:ea typeface="MS PGothic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b="1" kern="1200" dirty="0">
                <a:latin typeface="Arial" charset="0"/>
                <a:ea typeface="MS PGothic" charset="0"/>
              </a:rPr>
              <a:t>Session 2:</a:t>
            </a:r>
            <a:r>
              <a:rPr lang="en-US" kern="1200" dirty="0">
                <a:latin typeface="Arial" charset="0"/>
                <a:ea typeface="MS PGothic" charset="0"/>
              </a:rPr>
              <a:t> Understanding and coping with stress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US" kern="1200" dirty="0">
              <a:latin typeface="Arial" charset="0"/>
              <a:ea typeface="MS PGothic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b="1" kern="1200" dirty="0">
                <a:latin typeface="Arial" charset="0"/>
                <a:ea typeface="MS PGothic" charset="0"/>
              </a:rPr>
              <a:t>Session 3:</a:t>
            </a:r>
            <a:r>
              <a:rPr lang="en-US" kern="1200" dirty="0">
                <a:latin typeface="Arial" charset="0"/>
                <a:ea typeface="MS PGothic" charset="0"/>
              </a:rPr>
              <a:t> Coping and healing strategies (for parents) </a:t>
            </a:r>
          </a:p>
          <a:p>
            <a:pPr marL="0" indent="0"/>
            <a:endParaRPr lang="en-US" kern="1200" dirty="0">
              <a:latin typeface="Arial" charset="0"/>
              <a:ea typeface="MS PGothic" charset="0"/>
            </a:endParaRPr>
          </a:p>
          <a:p>
            <a:pPr marL="0" indent="0"/>
            <a:endParaRPr lang="en-US" sz="1600" dirty="0"/>
          </a:p>
          <a:p>
            <a:pPr marL="0" indent="0"/>
            <a:endParaRPr lang="en-US" sz="1600" kern="1200" dirty="0">
              <a:latin typeface="Arial" charset="0"/>
              <a:ea typeface="MS PGothic" charset="0"/>
            </a:endParaRPr>
          </a:p>
          <a:p>
            <a:pPr marL="0" indent="0"/>
            <a:r>
              <a:rPr lang="en-US" b="1" i="1" kern="1200" dirty="0">
                <a:latin typeface="Arial" charset="0"/>
                <a:ea typeface="MS PGothic" charset="0"/>
              </a:rPr>
              <a:t>These three sessions are the same for all parenting skills curriculums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What does the research say?</a:t>
            </a:r>
            <a:br>
              <a:rPr lang="en-US" b="1" u="sng" dirty="0"/>
            </a:br>
            <a:br>
              <a:rPr lang="en-US" dirty="0">
                <a:latin typeface="Arial" charset="0"/>
                <a:ea typeface="MS PGothic" charset="0"/>
              </a:rPr>
            </a:br>
            <a:r>
              <a:rPr lang="en-US" dirty="0">
                <a:latin typeface="Arial" charset="0"/>
                <a:ea typeface="MS PGothic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305800" cy="4114800"/>
          </a:xfrm>
        </p:spPr>
        <p:txBody>
          <a:bodyPr>
            <a:normAutofit fontScale="47500" lnSpcReduction="20000"/>
          </a:bodyPr>
          <a:lstStyle/>
          <a:p>
            <a:pPr>
              <a:defRPr/>
            </a:pPr>
            <a:endParaRPr lang="en-US" sz="2000" dirty="0"/>
          </a:p>
          <a:p>
            <a:pPr marL="0" indent="0">
              <a:defRPr/>
            </a:pPr>
            <a:r>
              <a:rPr lang="en-US" sz="4000" kern="1200" dirty="0">
                <a:latin typeface="Arial" charset="0"/>
                <a:ea typeface="MS PGothic" charset="0"/>
              </a:rPr>
              <a:t>Effective parenting is </a:t>
            </a:r>
            <a:r>
              <a:rPr lang="en-US" sz="4000" b="1" kern="1200" dirty="0">
                <a:latin typeface="Arial" charset="0"/>
                <a:ea typeface="MS PGothic" charset="0"/>
              </a:rPr>
              <a:t>predictable</a:t>
            </a:r>
            <a:r>
              <a:rPr lang="en-US" sz="4000" kern="1200" dirty="0">
                <a:latin typeface="Arial" charset="0"/>
                <a:ea typeface="MS PGothic" charset="0"/>
              </a:rPr>
              <a:t>, </a:t>
            </a:r>
            <a:r>
              <a:rPr lang="en-US" sz="4000" b="1" kern="1200" dirty="0">
                <a:latin typeface="Arial" charset="0"/>
                <a:ea typeface="MS PGothic" charset="0"/>
              </a:rPr>
              <a:t>stimulating</a:t>
            </a:r>
            <a:r>
              <a:rPr lang="en-US" sz="4000" kern="1200" dirty="0">
                <a:latin typeface="Arial" charset="0"/>
                <a:ea typeface="MS PGothic" charset="0"/>
              </a:rPr>
              <a:t>, </a:t>
            </a:r>
            <a:r>
              <a:rPr lang="en-US" sz="4000" b="1" kern="1200" dirty="0">
                <a:latin typeface="Arial" charset="0"/>
                <a:ea typeface="MS PGothic" charset="0"/>
              </a:rPr>
              <a:t>loving and nurturing</a:t>
            </a:r>
            <a:r>
              <a:rPr lang="en-US" sz="4000" kern="1200" dirty="0">
                <a:latin typeface="Arial" charset="0"/>
                <a:ea typeface="MS PGothic" charset="0"/>
              </a:rPr>
              <a:t>.</a:t>
            </a:r>
          </a:p>
          <a:p>
            <a:pPr marL="0" indent="0">
              <a:defRPr/>
            </a:pPr>
            <a:endParaRPr lang="en-US" sz="4000" kern="1200" dirty="0">
              <a:latin typeface="Arial" charset="0"/>
              <a:ea typeface="MS PGothic" charset="0"/>
            </a:endParaRPr>
          </a:p>
          <a:p>
            <a:pPr marL="0" indent="0">
              <a:defRPr/>
            </a:pPr>
            <a:r>
              <a:rPr lang="en-US" sz="4000" b="1" kern="1200" dirty="0">
                <a:latin typeface="Arial" charset="0"/>
                <a:ea typeface="MS PGothic" charset="0"/>
              </a:rPr>
              <a:t>Predictable</a:t>
            </a:r>
            <a:r>
              <a:rPr lang="en-US" sz="4000" kern="1200" dirty="0">
                <a:latin typeface="Arial" charset="0"/>
                <a:ea typeface="MS PGothic" charset="0"/>
              </a:rPr>
              <a:t>: Children know what is expected from them. There are</a:t>
            </a:r>
          </a:p>
          <a:p>
            <a:pPr marL="0" indent="0">
              <a:defRPr/>
            </a:pPr>
            <a:r>
              <a:rPr lang="en-US" sz="4000" kern="1200" dirty="0">
                <a:latin typeface="Arial" charset="0"/>
                <a:ea typeface="MS PGothic" charset="0"/>
              </a:rPr>
              <a:t>clear rules and daily routine in the home to reinforce the sense of</a:t>
            </a:r>
          </a:p>
          <a:p>
            <a:pPr marL="0" indent="0">
              <a:defRPr/>
            </a:pPr>
            <a:r>
              <a:rPr lang="en-US" sz="4000" kern="1200" dirty="0">
                <a:latin typeface="Arial" charset="0"/>
                <a:ea typeface="MS PGothic" charset="0"/>
              </a:rPr>
              <a:t>control and security.</a:t>
            </a:r>
          </a:p>
          <a:p>
            <a:pPr marL="0" indent="0">
              <a:defRPr/>
            </a:pPr>
            <a:endParaRPr lang="en-US" sz="4000" kern="1200" dirty="0">
              <a:latin typeface="Arial" charset="0"/>
              <a:ea typeface="MS PGothic" charset="0"/>
            </a:endParaRPr>
          </a:p>
          <a:p>
            <a:pPr marL="0" indent="0">
              <a:defRPr/>
            </a:pPr>
            <a:r>
              <a:rPr lang="en-US" sz="4000" b="1" kern="1200" dirty="0">
                <a:latin typeface="Arial" charset="0"/>
                <a:ea typeface="MS PGothic" charset="0"/>
              </a:rPr>
              <a:t>Stimulating</a:t>
            </a:r>
            <a:r>
              <a:rPr lang="en-US" sz="4000" kern="1200" dirty="0">
                <a:latin typeface="Arial" charset="0"/>
                <a:ea typeface="MS PGothic" charset="0"/>
              </a:rPr>
              <a:t>: Parents engage with their children, and stimulate their</a:t>
            </a:r>
          </a:p>
          <a:p>
            <a:pPr marL="0" indent="0">
              <a:defRPr/>
            </a:pPr>
            <a:r>
              <a:rPr lang="en-US" sz="4000" kern="1200" dirty="0">
                <a:latin typeface="Arial" charset="0"/>
                <a:ea typeface="MS PGothic" charset="0"/>
              </a:rPr>
              <a:t>physical and cognitive skills.</a:t>
            </a:r>
          </a:p>
          <a:p>
            <a:pPr marL="0" indent="0">
              <a:defRPr/>
            </a:pPr>
            <a:endParaRPr lang="en-US" sz="4000" kern="1200" dirty="0">
              <a:latin typeface="Arial" charset="0"/>
              <a:ea typeface="MS PGothic" charset="0"/>
            </a:endParaRPr>
          </a:p>
          <a:p>
            <a:pPr marL="0" indent="0">
              <a:defRPr/>
            </a:pPr>
            <a:r>
              <a:rPr lang="en-US" sz="4000" b="1" kern="1200" dirty="0">
                <a:latin typeface="Arial" charset="0"/>
                <a:ea typeface="MS PGothic" charset="0"/>
              </a:rPr>
              <a:t>Loving and nurturing</a:t>
            </a:r>
            <a:r>
              <a:rPr lang="en-US" sz="4000" kern="1200" dirty="0">
                <a:latin typeface="Arial" charset="0"/>
                <a:ea typeface="MS PGothic" charset="0"/>
              </a:rPr>
              <a:t>: Parents show affection to their children, they</a:t>
            </a:r>
          </a:p>
          <a:p>
            <a:pPr marL="0" indent="0">
              <a:defRPr/>
            </a:pPr>
            <a:r>
              <a:rPr lang="en-US" sz="4000" kern="1200" dirty="0">
                <a:latin typeface="Arial" charset="0"/>
                <a:ea typeface="MS PGothic" charset="0"/>
              </a:rPr>
              <a:t>communicate in an empathetic way and use non-violent discipline.</a:t>
            </a:r>
          </a:p>
          <a:p>
            <a:pPr marL="0" indent="0"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8600" y="1981200"/>
            <a:ext cx="8229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Why is a healthy relationship between a parent and child important? </a:t>
            </a:r>
          </a:p>
          <a:p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How do parents and family/community members create and sustain healthy relationships with children in their local communities? 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914400"/>
            <a:ext cx="8305800" cy="1219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9pPr>
          </a:lstStyle>
          <a:p>
            <a:r>
              <a:rPr lang="en-US" b="1" u="sng" kern="0" dirty="0"/>
              <a:t>Think and share</a:t>
            </a:r>
            <a:endParaRPr lang="en-US" kern="0" dirty="0">
              <a:latin typeface="Arial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90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2800" b="1" dirty="0"/>
              <a:t>Why is a healthy relationship between a parent and child important?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305800" cy="4038600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1200"/>
              </a:spcAft>
              <a:buFont typeface="Arial"/>
              <a:buChar char="•"/>
            </a:pPr>
            <a:r>
              <a:rPr lang="en-US" dirty="0"/>
              <a:t>Children learn how to interact in healthy ways with other adults and peers in relationships. </a:t>
            </a:r>
          </a:p>
          <a:p>
            <a:pPr lvl="0">
              <a:spcBef>
                <a:spcPts val="0"/>
              </a:spcBef>
              <a:spcAft>
                <a:spcPts val="1200"/>
              </a:spcAft>
              <a:buFont typeface="Arial"/>
              <a:buChar char="•"/>
            </a:pPr>
            <a:r>
              <a:rPr lang="en-US" dirty="0"/>
              <a:t>They learn how to communicate effectively, how to cooperate with others and how to negotiate with others.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Arial"/>
              <a:buChar char="•"/>
            </a:pPr>
            <a:r>
              <a:rPr lang="en-US" dirty="0"/>
              <a:t>A child’s early years are critical for both brain development and building a foundation of emotional security. </a:t>
            </a:r>
          </a:p>
        </p:txBody>
      </p:sp>
    </p:spTree>
    <p:extLst>
      <p:ext uri="{BB962C8B-B14F-4D97-AF65-F5344CB8AC3E}">
        <p14:creationId xmlns:p14="http://schemas.microsoft.com/office/powerpoint/2010/main" val="41325234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305800" cy="1219200"/>
          </a:xfrm>
        </p:spPr>
        <p:txBody>
          <a:bodyPr/>
          <a:lstStyle/>
          <a:p>
            <a:r>
              <a:rPr lang="en-US" b="1" u="sng" dirty="0"/>
              <a:t>Game: Sex or Gender?</a:t>
            </a:r>
          </a:p>
        </p:txBody>
      </p:sp>
      <p:pic>
        <p:nvPicPr>
          <p:cNvPr id="2052" name="Picture 4" descr="https://upload.wikimedia.org/wikipedia/commons/thumb/c/c3/Whitehead-link-alternative-sexuality-symbol.svg/2000px-Whitehead-link-alternative-sexuality-symbol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057400"/>
            <a:ext cx="5943600" cy="4564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6315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305800" cy="1219200"/>
          </a:xfrm>
        </p:spPr>
        <p:txBody>
          <a:bodyPr/>
          <a:lstStyle/>
          <a:p>
            <a:pPr algn="ctr"/>
            <a:r>
              <a:rPr lang="en-US" sz="2800" b="1" dirty="0"/>
              <a:t>What is the difference between </a:t>
            </a:r>
            <a:br>
              <a:rPr lang="en-US" sz="2800" b="1" dirty="0"/>
            </a:br>
            <a:r>
              <a:rPr lang="en-US" sz="2800" b="1" dirty="0"/>
              <a:t>sex and gender? 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04800" y="457200"/>
            <a:ext cx="8305800" cy="1219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9pPr>
          </a:lstStyle>
          <a:p>
            <a:r>
              <a:rPr lang="en-US" b="1" u="sng" kern="0" dirty="0"/>
              <a:t>Think and share</a:t>
            </a:r>
            <a:endParaRPr lang="en-US" kern="0" dirty="0">
              <a:latin typeface="Arial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4044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305800" cy="1219200"/>
          </a:xfrm>
        </p:spPr>
        <p:txBody>
          <a:bodyPr/>
          <a:lstStyle/>
          <a:p>
            <a:r>
              <a:rPr lang="en-US" b="1" dirty="0"/>
              <a:t>Sex	and gender</a:t>
            </a:r>
            <a:br>
              <a:rPr lang="en-US" dirty="0"/>
            </a:br>
            <a:br>
              <a:rPr lang="en-US" dirty="0"/>
            </a:br>
            <a:br>
              <a:rPr lang="en-US" sz="2800" b="1" u="sng" dirty="0"/>
            </a:br>
            <a:r>
              <a:rPr lang="en-US" sz="2800" dirty="0"/>
              <a:t>‘</a:t>
            </a:r>
            <a:r>
              <a:rPr lang="en-US" sz="2800" b="1" dirty="0"/>
              <a:t>Sex’ </a:t>
            </a:r>
            <a:r>
              <a:rPr lang="en-US" sz="2800" dirty="0"/>
              <a:t>refers to the body differences between males and females.  </a:t>
            </a:r>
            <a:br>
              <a:rPr lang="en-US" sz="2800" dirty="0"/>
            </a:br>
            <a:r>
              <a:rPr lang="en-US" sz="2800" dirty="0"/>
              <a:t> </a:t>
            </a:r>
            <a:br>
              <a:rPr lang="en-US" sz="2800" b="1" u="sng" dirty="0"/>
            </a:br>
            <a:r>
              <a:rPr lang="en-US" sz="2800" b="1" dirty="0"/>
              <a:t>‘Gender’</a:t>
            </a:r>
            <a:r>
              <a:rPr lang="en-US" altLang="en-US" sz="2800" b="1" dirty="0">
                <a:latin typeface="Arial" charset="0"/>
              </a:rPr>
              <a:t> </a:t>
            </a:r>
            <a:r>
              <a:rPr lang="en-US" sz="2800" dirty="0"/>
              <a:t>refers to the social and cultural differences between men and women – the social status, opportunities, restrictions, activities expected within a community.</a:t>
            </a:r>
          </a:p>
        </p:txBody>
      </p:sp>
    </p:spTree>
    <p:extLst>
      <p:ext uri="{BB962C8B-B14F-4D97-AF65-F5344CB8AC3E}">
        <p14:creationId xmlns:p14="http://schemas.microsoft.com/office/powerpoint/2010/main" val="2950666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latin typeface="Arial" charset="0"/>
                <a:ea typeface="MS PGothic" charset="0"/>
              </a:rPr>
              <a:t>Introductions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3429000"/>
          </a:xfrm>
        </p:spPr>
        <p:txBody>
          <a:bodyPr/>
          <a:lstStyle/>
          <a:p>
            <a:pPr>
              <a:defRPr/>
            </a:pPr>
            <a:endParaRPr lang="en-US" dirty="0"/>
          </a:p>
          <a:p>
            <a:pPr marL="457200" lvl="0" indent="-457200">
              <a:buFont typeface="Arial" charset="0"/>
              <a:buChar char="•"/>
            </a:pPr>
            <a:r>
              <a:rPr lang="en-US" dirty="0"/>
              <a:t>What is your name?</a:t>
            </a:r>
          </a:p>
          <a:p>
            <a:pPr marL="457200" lvl="0" indent="-457200">
              <a:buFont typeface="Arial" charset="0"/>
              <a:buChar char="•"/>
            </a:pPr>
            <a:r>
              <a:rPr lang="en-US" dirty="0"/>
              <a:t>Where are you from? </a:t>
            </a:r>
          </a:p>
          <a:p>
            <a:pPr marL="457200" lvl="0" indent="-457200">
              <a:buFont typeface="Arial" charset="0"/>
              <a:buChar char="•"/>
            </a:pPr>
            <a:r>
              <a:rPr lang="en-US" dirty="0"/>
              <a:t>What is one hope or expectation that you have for this training and one fear?</a:t>
            </a:r>
          </a:p>
          <a:p>
            <a:pPr marL="457200" lvl="0" indent="-457200">
              <a:buFont typeface="Arial" charset="0"/>
              <a:buChar char="•"/>
            </a:pPr>
            <a:r>
              <a:rPr lang="en-US" dirty="0"/>
              <a:t>Describe one thing that your parents did when you were a child that made you feel loved, happy and safe.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28246" y="750277"/>
            <a:ext cx="8305800" cy="1219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9pPr>
          </a:lstStyle>
          <a:p>
            <a:r>
              <a:rPr lang="en-US" b="1" u="sng" kern="0" dirty="0"/>
              <a:t>Think and share</a:t>
            </a:r>
            <a:endParaRPr lang="en-US" kern="0" dirty="0">
              <a:latin typeface="Arial" charset="0"/>
              <a:ea typeface="MS PGothic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246" y="1987062"/>
            <a:ext cx="854112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"/>
                <a:ea typeface="MS PGothic" pitchFamily="34" charset="-128"/>
                <a:cs typeface="Arial"/>
              </a:rPr>
              <a:t>What are the expectations or roles in your culture for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latin typeface="Arial"/>
                <a:ea typeface="MS PGothic" pitchFamily="34" charset="-128"/>
                <a:cs typeface="Arial"/>
              </a:rPr>
              <a:t>Men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latin typeface="Arial"/>
                <a:ea typeface="MS PGothic" pitchFamily="34" charset="-128"/>
                <a:cs typeface="Arial"/>
              </a:rPr>
              <a:t>Women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latin typeface="Arial"/>
                <a:ea typeface="MS PGothic" pitchFamily="34" charset="-128"/>
                <a:cs typeface="Arial"/>
              </a:rPr>
              <a:t>Boys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latin typeface="Arial"/>
                <a:ea typeface="MS PGothic" pitchFamily="34" charset="-128"/>
                <a:cs typeface="Arial"/>
              </a:rPr>
              <a:t>Girls</a:t>
            </a:r>
          </a:p>
        </p:txBody>
      </p:sp>
    </p:spTree>
    <p:extLst>
      <p:ext uri="{BB962C8B-B14F-4D97-AF65-F5344CB8AC3E}">
        <p14:creationId xmlns:p14="http://schemas.microsoft.com/office/powerpoint/2010/main" val="25572067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28246" y="750277"/>
            <a:ext cx="8305800" cy="1219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9pPr>
          </a:lstStyle>
          <a:p>
            <a:r>
              <a:rPr lang="en-US" b="1" u="sng" kern="0" dirty="0"/>
              <a:t>Think and share</a:t>
            </a:r>
            <a:endParaRPr lang="en-US" kern="0" dirty="0">
              <a:latin typeface="Arial" charset="0"/>
              <a:ea typeface="MS PGothic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" y="2667000"/>
            <a:ext cx="7543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Gender roles are created in our cultures for boys and girls. They are first introduced to gender roles in our homes.</a:t>
            </a:r>
          </a:p>
          <a:p>
            <a:endParaRPr lang="en-US" dirty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As parents and caregivers, sometimes we may treat boys and girls differently by giving boys more opportunities for education, sports and leadership.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1618691"/>
            <a:ext cx="858715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i="1" dirty="0"/>
              <a:t>What are the differences in parenting boys and girls?   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51339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Understanding parent stress </a:t>
            </a:r>
          </a:p>
        </p:txBody>
      </p:sp>
      <p:sp>
        <p:nvSpPr>
          <p:cNvPr id="6" name="AutoShape 2" descr="Image result for stres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6" name="Picture 4" descr="https://pixabay.com/static/uploads/photo/2013/07/13/09/38/smiley-155846_960_720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362" y="2133600"/>
            <a:ext cx="341947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8961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Three types of stress</a:t>
            </a:r>
          </a:p>
        </p:txBody>
      </p:sp>
      <p:pic>
        <p:nvPicPr>
          <p:cNvPr id="6" name="officeArt object">
            <a:extLst>
              <a:ext uri="{FF2B5EF4-FFF2-40B4-BE49-F238E27FC236}">
                <a16:creationId xmlns:a16="http://schemas.microsoft.com/office/drawing/2014/main" id="{2657E661-8B05-5A47-8000-3B35B6D158C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457200" y="2262550"/>
            <a:ext cx="8305800" cy="317110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2961125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305800" cy="1219200"/>
          </a:xfrm>
        </p:spPr>
        <p:txBody>
          <a:bodyPr/>
          <a:lstStyle/>
          <a:p>
            <a:r>
              <a:rPr lang="en-US" b="1" u="sng" dirty="0"/>
              <a:t>What is stress?</a:t>
            </a:r>
          </a:p>
        </p:txBody>
      </p:sp>
      <p:pic>
        <p:nvPicPr>
          <p:cNvPr id="5" name="Content Placeholder 4" descr="https://pixabay.com/static/uploads/photo/2013/07/13/09/38/smiley-155846_960_720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18" y="1979925"/>
            <a:ext cx="1749002" cy="175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upload.wikimedia.org/wikipedia/commons/thumb/f/fc/Happy_face.svg/2000px-Happy_face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150" y="1828800"/>
            <a:ext cx="1842757" cy="183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ight Arrow 5"/>
          <p:cNvSpPr/>
          <p:nvPr/>
        </p:nvSpPr>
        <p:spPr bwMode="auto">
          <a:xfrm>
            <a:off x="2724395" y="1721540"/>
            <a:ext cx="3551484" cy="227064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aseline="0" dirty="0">
                <a:solidFill>
                  <a:schemeClr val="bg1"/>
                </a:solidFill>
                <a:latin typeface="Arial" pitchFamily="-110" charset="0"/>
                <a:ea typeface="ヒラギノ角ゴ Pro W3" pitchFamily="-110" charset="-128"/>
                <a:cs typeface="ヒラギノ角ゴ Pro W3" pitchFamily="-110" charset="-128"/>
              </a:rPr>
              <a:t>Increased stress hormones – Stress response wind down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-110" charset="0"/>
              <a:ea typeface="ヒラギノ角ゴ Pro W3" pitchFamily="-110" charset="-128"/>
              <a:cs typeface="ヒラギノ角ゴ Pro W3" pitchFamily="-110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2379" y="1411921"/>
            <a:ext cx="4357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Positive and tolerable stress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2379" y="4144231"/>
            <a:ext cx="7186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Prolonged and continuous stress – Toxic stress</a:t>
            </a:r>
          </a:p>
        </p:txBody>
      </p:sp>
      <p:pic>
        <p:nvPicPr>
          <p:cNvPr id="12" name="Content Placeholder 4" descr="https://pixabay.com/static/uploads/photo/2013/07/13/09/38/smiley-155846_960_7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93" y="4876800"/>
            <a:ext cx="1749002" cy="175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ight Arrow 12"/>
          <p:cNvSpPr/>
          <p:nvPr/>
        </p:nvSpPr>
        <p:spPr bwMode="auto">
          <a:xfrm>
            <a:off x="2834358" y="4876800"/>
            <a:ext cx="3551484" cy="155541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itchFamily="-110" charset="0"/>
                <a:ea typeface="ヒラギノ角ゴ Pro W3" pitchFamily="-110" charset="-128"/>
                <a:cs typeface="ヒラギノ角ゴ Pro W3" pitchFamily="-110" charset="-128"/>
              </a:rPr>
              <a:t>Stress response stays activated</a:t>
            </a:r>
          </a:p>
        </p:txBody>
      </p:sp>
      <p:pic>
        <p:nvPicPr>
          <p:cNvPr id="4100" name="Picture 4" descr="https://upload.wikimedia.org/wikipedia/commons/thumb/5/53/Skull_and_crossbones.svg/1066px-Skull_and_crossbones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072" y="4605896"/>
            <a:ext cx="2029759" cy="1949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7966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283" y="228600"/>
            <a:ext cx="8305800" cy="1219200"/>
          </a:xfrm>
        </p:spPr>
        <p:txBody>
          <a:bodyPr/>
          <a:lstStyle/>
          <a:p>
            <a:r>
              <a:rPr lang="en-US" sz="3200" b="1" u="sng" dirty="0"/>
              <a:t>How does stress affect us?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758" y="858187"/>
            <a:ext cx="8305800" cy="4648200"/>
          </a:xfrm>
        </p:spPr>
        <p:txBody>
          <a:bodyPr/>
          <a:lstStyle/>
          <a:p>
            <a:pPr marL="0" indent="0"/>
            <a:r>
              <a:rPr lang="en-US" dirty="0"/>
              <a:t>What are the symptoms of stress?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583CBAC-15B8-B44C-AEB3-16E31457C2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370394"/>
              </p:ext>
            </p:extLst>
          </p:nvPr>
        </p:nvGraphicFramePr>
        <p:xfrm>
          <a:off x="328070" y="1447800"/>
          <a:ext cx="8305800" cy="527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9642">
                  <a:extLst>
                    <a:ext uri="{9D8B030D-6E8A-4147-A177-3AD203B41FA5}">
                      <a16:colId xmlns:a16="http://schemas.microsoft.com/office/drawing/2014/main" val="2564087164"/>
                    </a:ext>
                  </a:extLst>
                </a:gridCol>
                <a:gridCol w="2571605">
                  <a:extLst>
                    <a:ext uri="{9D8B030D-6E8A-4147-A177-3AD203B41FA5}">
                      <a16:colId xmlns:a16="http://schemas.microsoft.com/office/drawing/2014/main" val="1573171139"/>
                    </a:ext>
                  </a:extLst>
                </a:gridCol>
                <a:gridCol w="2574553">
                  <a:extLst>
                    <a:ext uri="{9D8B030D-6E8A-4147-A177-3AD203B41FA5}">
                      <a16:colId xmlns:a16="http://schemas.microsoft.com/office/drawing/2014/main" val="126686588"/>
                    </a:ext>
                  </a:extLst>
                </a:gridCol>
              </a:tblGrid>
              <a:tr h="369533">
                <a:tc>
                  <a:txBody>
                    <a:bodyPr/>
                    <a:lstStyle/>
                    <a:p>
                      <a:r>
                        <a:rPr lang="fr-FR" dirty="0"/>
                        <a:t>Physical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/>
                        <a:t>Emotional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Mental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4739610"/>
                  </a:ext>
                </a:extLst>
              </a:tr>
              <a:tr h="2526067"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Problems with sleeping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Stomach problems like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diarrhoea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nausea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Rapid heart rate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Feeling very tired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Muscle tremors and tension 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Back and neck pain due to muscle tension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Headaches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Inability to relax and rest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Being frightened very easily</a:t>
                      </a:r>
                      <a:r>
                        <a:rPr lang="fr-FR" sz="1400" dirty="0">
                          <a:effectLst/>
                        </a:rPr>
                        <a:t> 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Feeling happy one moment and sad the next moment 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Feeling ‘over-emotional’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Being quickly irritated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Anger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Depression, sadness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Anxiety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feeling any emotions 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Poor concentration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Feeling confused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Disorganised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thoughts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Forgetting things quickly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Difficulty making decisions 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Dreams or nightmares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Intrusive and involuntary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thoughts</a:t>
                      </a:r>
                      <a:r>
                        <a:rPr lang="fr-FR" sz="1400" dirty="0">
                          <a:effectLst/>
                        </a:rPr>
                        <a:t> 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868030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Spiritual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b="1" dirty="0" err="1">
                          <a:solidFill>
                            <a:schemeClr val="bg1"/>
                          </a:solidFill>
                        </a:rPr>
                        <a:t>Behavioral</a:t>
                      </a:r>
                      <a:endParaRPr lang="fr-FR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6998669"/>
                  </a:ext>
                </a:extLst>
              </a:tr>
              <a:tr h="369533"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Feelings of emptiness 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Loss of meaning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Feeling discouraged and loss of hope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Increasingly negative about life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Doubt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Anger at God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Alienation and loss of sense of connection</a:t>
                      </a:r>
                      <a:r>
                        <a:rPr lang="fr-FR" sz="1400" dirty="0">
                          <a:effectLst/>
                        </a:rPr>
                        <a:t> </a:t>
                      </a:r>
                      <a:endParaRPr lang="fr-FR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Risk taking, e.g. driving recklessly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Over-eating or under-eating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Increased smoking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Having no energy at all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Hyper-alertness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Aggression and verbal outbursts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Alcohol or drug use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Compulsive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behaviour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i.e. nervous tics and pacing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Withdrawal and isolation</a:t>
                      </a:r>
                      <a:r>
                        <a:rPr lang="fr-FR" sz="1400" dirty="0">
                          <a:effectLst/>
                        </a:rPr>
                        <a:t> </a:t>
                      </a:r>
                      <a:endParaRPr lang="fr-F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2073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40486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305800" cy="1828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Why is the important to know the signs of stress?</a:t>
            </a:r>
          </a:p>
          <a:p>
            <a:pPr marL="514350" indent="-514350">
              <a:buFont typeface="+mj-lt"/>
              <a:buAutoNum type="arabicPeriod"/>
            </a:pPr>
            <a:r>
              <a:rPr lang="en-GB" i="1" dirty="0"/>
              <a:t>What are the things that you do or feel when you experience stress? It can be positive or negative.</a:t>
            </a:r>
            <a:r>
              <a:rPr lang="en-GB" dirty="0"/>
              <a:t> 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can children be affected by their parents’ stress? 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09600"/>
            <a:ext cx="8305800" cy="1219200"/>
          </a:xfrm>
        </p:spPr>
        <p:txBody>
          <a:bodyPr/>
          <a:lstStyle/>
          <a:p>
            <a:r>
              <a:rPr lang="en-US" sz="3200" b="1" u="sng" dirty="0"/>
              <a:t>Think and share</a:t>
            </a:r>
            <a:endParaRPr lang="en-US" sz="3200" dirty="0"/>
          </a:p>
        </p:txBody>
      </p:sp>
      <p:pic>
        <p:nvPicPr>
          <p:cNvPr id="6" name="Picture 5" descr="ANd9GcR05NvcTV7jjRbban0Y8ubxaKc-CQKMeYx4zWeRJsxQpGfFtr0ksA">
            <a:extLst>
              <a:ext uri="{FF2B5EF4-FFF2-40B4-BE49-F238E27FC236}">
                <a16:creationId xmlns:a16="http://schemas.microsoft.com/office/drawing/2014/main" id="{35A7C1C5-EB3B-FC46-8E04-82AC17B3C3F1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97726" y="4892749"/>
            <a:ext cx="1295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55662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305800" cy="1219200"/>
          </a:xfrm>
        </p:spPr>
        <p:txBody>
          <a:bodyPr/>
          <a:lstStyle/>
          <a:p>
            <a:r>
              <a:rPr lang="en-GB" b="1" dirty="0"/>
              <a:t>Impact of Parent Stress on Children</a:t>
            </a:r>
            <a:r>
              <a:rPr lang="fr-FR" b="1" dirty="0"/>
              <a:t> </a:t>
            </a:r>
            <a:endParaRPr lang="en-US" b="1" u="sng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4848341-B38A-FE4E-83FB-140E568871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5362295"/>
              </p:ext>
            </p:extLst>
          </p:nvPr>
        </p:nvGraphicFramePr>
        <p:xfrm>
          <a:off x="457200" y="1981200"/>
          <a:ext cx="83058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502688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Coping and healing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47225" y="5581406"/>
            <a:ext cx="3725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 the road to recovery… </a:t>
            </a:r>
          </a:p>
        </p:txBody>
      </p:sp>
      <p:pic>
        <p:nvPicPr>
          <p:cNvPr id="5122" name="Picture 2" descr="https://pixabay.com/static/uploads/photo/2016/03/31/19/29/dawn-1295063_960_7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787" y="1828800"/>
            <a:ext cx="4608626" cy="367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7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What is relaxation?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754" y="1676400"/>
            <a:ext cx="8305800" cy="533400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We define relaxation as a mental and physical state in which the individual is able to feel relieved from strain or tension.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Reaching a relaxed state means to bring our emotions to a more calm, peaceful state.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When stress affects a person’s normal functioning, relaxation has proved to be effective in lowering stress.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We are going to experiment with some relaxation exercises that you will teach parents when you are facilitating groups.</a:t>
            </a:r>
          </a:p>
        </p:txBody>
      </p:sp>
    </p:spTree>
    <p:extLst>
      <p:ext uri="{BB962C8B-B14F-4D97-AF65-F5344CB8AC3E}">
        <p14:creationId xmlns:p14="http://schemas.microsoft.com/office/powerpoint/2010/main" val="412008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latin typeface="Arial" charset="0"/>
                <a:ea typeface="MS PGothic" charset="0"/>
              </a:rPr>
              <a:t>Parenting Skills Training Pre-test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305800" cy="3886200"/>
          </a:xfrm>
        </p:spPr>
        <p:txBody>
          <a:bodyPr/>
          <a:lstStyle/>
          <a:p>
            <a:pPr marL="0" indent="0"/>
            <a:endParaRPr lang="en-US" dirty="0">
              <a:latin typeface="Arial" charset="0"/>
              <a:ea typeface="MS PGothic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 charset="0"/>
                <a:ea typeface="MS PGothic" charset="0"/>
              </a:rPr>
              <a:t>Handout 1: </a:t>
            </a:r>
            <a:r>
              <a:rPr lang="en-US" dirty="0" err="1">
                <a:latin typeface="Arial" charset="0"/>
                <a:ea typeface="MS PGothic" charset="0"/>
              </a:rPr>
              <a:t>SHLS</a:t>
            </a:r>
            <a:r>
              <a:rPr lang="en-US" dirty="0">
                <a:latin typeface="Arial" charset="0"/>
                <a:ea typeface="MS PGothic" charset="0"/>
              </a:rPr>
              <a:t> Parenting Skills Training Pre-test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 charset="0"/>
                <a:ea typeface="MS PGothic" charset="0"/>
              </a:rPr>
              <a:t>30 minutes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305800" cy="1219200"/>
          </a:xfrm>
        </p:spPr>
        <p:txBody>
          <a:bodyPr/>
          <a:lstStyle/>
          <a:p>
            <a:r>
              <a:rPr lang="en-US" b="1" u="sng" dirty="0"/>
              <a:t>Think and share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362200"/>
            <a:ext cx="8305800" cy="3429000"/>
          </a:xfrm>
        </p:spPr>
        <p:txBody>
          <a:bodyPr/>
          <a:lstStyle/>
          <a:p>
            <a:pPr lvl="0"/>
            <a:endParaRPr lang="en-US" dirty="0"/>
          </a:p>
          <a:p>
            <a:pPr lvl="0" algn="ctr"/>
            <a:r>
              <a:rPr lang="en-US" b="1" i="1" dirty="0"/>
              <a:t>What helps you relax when you are feeling stressed? 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3551526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457200" y="533400"/>
            <a:ext cx="8305800" cy="121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9pPr>
          </a:lstStyle>
          <a:p>
            <a:r>
              <a:rPr lang="en-US" b="1" u="sng" kern="0" dirty="0"/>
              <a:t>Think and share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85AA601-552E-8248-8EB6-CD555389E7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133600"/>
            <a:ext cx="8305800" cy="3429000"/>
          </a:xfrm>
        </p:spPr>
        <p:txBody>
          <a:bodyPr/>
          <a:lstStyle/>
          <a:p>
            <a:pPr marL="457200" lvl="0" indent="-457200">
              <a:buFont typeface="Arial" charset="0"/>
              <a:buChar char="•"/>
            </a:pPr>
            <a:r>
              <a:rPr lang="en-US" dirty="0"/>
              <a:t>Step away from the stressful event or situation</a:t>
            </a:r>
          </a:p>
          <a:p>
            <a:pPr marL="457200" lvl="0" indent="-457200">
              <a:buFont typeface="Arial" charset="0"/>
              <a:buChar char="•"/>
            </a:pPr>
            <a:r>
              <a:rPr lang="en-US" dirty="0"/>
              <a:t>Deep breathing </a:t>
            </a:r>
          </a:p>
          <a:p>
            <a:pPr marL="457200" lvl="0" indent="-457200">
              <a:buFont typeface="Arial" charset="0"/>
              <a:buChar char="•"/>
            </a:pPr>
            <a:r>
              <a:rPr lang="en-US" dirty="0"/>
              <a:t>Count backwards from 20 to zero</a:t>
            </a:r>
          </a:p>
          <a:p>
            <a:pPr marL="457200" indent="-457200">
              <a:buFont typeface="Arial" charset="0"/>
              <a:buChar char="•"/>
            </a:pPr>
            <a:r>
              <a:rPr lang="en-US" dirty="0"/>
              <a:t>Muscle relaxation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81328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457200"/>
            <a:ext cx="8305800" cy="1219200"/>
          </a:xfrm>
        </p:spPr>
        <p:txBody>
          <a:bodyPr/>
          <a:lstStyle/>
          <a:p>
            <a:r>
              <a:rPr lang="en-US" b="1" u="sng" dirty="0"/>
              <a:t>Parenting skills video: relaxation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8343900" cy="4191000"/>
          </a:xfrm>
        </p:spPr>
        <p:txBody>
          <a:bodyPr/>
          <a:lstStyle/>
          <a:p>
            <a:r>
              <a:rPr lang="en-US" dirty="0">
                <a:hlinkClick r:id="rId2"/>
              </a:rPr>
              <a:t>Video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440156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305800" cy="1219200"/>
          </a:xfrm>
        </p:spPr>
        <p:txBody>
          <a:bodyPr/>
          <a:lstStyle/>
          <a:p>
            <a:r>
              <a:rPr lang="en-US" b="1" u="sng" dirty="0"/>
              <a:t>The breathing technique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4A536E-8406-BC46-9155-8A51669E56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600" i="1" dirty="0"/>
              <a:t>Take 10 deep abdominal breaths. </a:t>
            </a:r>
            <a:endParaRPr lang="fr-FR" sz="36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600" i="1" dirty="0"/>
              <a:t>You should see your stomach moving back and forth.</a:t>
            </a:r>
            <a:endParaRPr lang="fr-FR" sz="36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600" i="1" dirty="0"/>
              <a:t>Inhale deeply, exhale.</a:t>
            </a:r>
            <a:endParaRPr lang="fr-FR" sz="36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1642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609600"/>
            <a:ext cx="8305800" cy="1219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9pPr>
          </a:lstStyle>
          <a:p>
            <a:r>
              <a:rPr lang="en-US" b="1" u="sng" kern="0" dirty="0"/>
              <a:t>Let’s practice!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" y="1536174"/>
            <a:ext cx="8001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Each group will have 30 to 45 minutes to prepare their session.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3 groups will have around 30 minutes each to present their activity to the group.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Every group will get a chance to present to the larger group at least twice this week!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4991" y="1473045"/>
            <a:ext cx="855198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" lvl="1"/>
            <a:r>
              <a:rPr lang="en-US" b="1" dirty="0"/>
              <a:t>Group 1:</a:t>
            </a:r>
            <a:r>
              <a:rPr lang="en-US" dirty="0"/>
              <a:t> Session 2: Understanding and coping with stress</a:t>
            </a:r>
            <a:endParaRPr lang="fr-FR" dirty="0"/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en-US" dirty="0"/>
              <a:t>Activity 2.2: The treasure Hunt and 2.4 Impact of parent stress on children</a:t>
            </a:r>
            <a:endParaRPr lang="fr-FR" dirty="0"/>
          </a:p>
          <a:p>
            <a:endParaRPr lang="en-US" b="1" dirty="0"/>
          </a:p>
          <a:p>
            <a:r>
              <a:rPr lang="en-US" b="1" dirty="0"/>
              <a:t>Group 2:</a:t>
            </a:r>
            <a:r>
              <a:rPr lang="en-US" dirty="0"/>
              <a:t> Session 2: Understanding parent’s stress</a:t>
            </a:r>
          </a:p>
          <a:p>
            <a:r>
              <a:rPr lang="en-US" dirty="0"/>
              <a:t>• Activity </a:t>
            </a:r>
            <a:r>
              <a:rPr lang="en-GB" dirty="0"/>
              <a:t>2.5: Ways to relax and feel better</a:t>
            </a:r>
            <a:r>
              <a:rPr lang="fr-FR" dirty="0"/>
              <a:t> 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Group 3: </a:t>
            </a:r>
            <a:r>
              <a:rPr lang="en-US" dirty="0"/>
              <a:t>Session 3: Coping and healing strategies</a:t>
            </a:r>
          </a:p>
          <a:p>
            <a:r>
              <a:rPr lang="en-US" dirty="0"/>
              <a:t>• Activity 3.3: Writing and talking </a:t>
            </a:r>
            <a:r>
              <a:rPr lang="en-GB" dirty="0"/>
              <a:t>and 3.4 The safe space</a:t>
            </a:r>
            <a:r>
              <a:rPr lang="fr-FR" dirty="0"/>
              <a:t> </a:t>
            </a:r>
            <a:endParaRPr lang="en-US" dirty="0"/>
          </a:p>
          <a:p>
            <a:endParaRPr lang="en-US" b="1" dirty="0"/>
          </a:p>
          <a:p>
            <a:r>
              <a:rPr lang="en-US" b="1" dirty="0"/>
              <a:t>Group 4: </a:t>
            </a:r>
            <a:r>
              <a:rPr lang="en-US" dirty="0"/>
              <a:t>Session 3: Coping and healing strategies</a:t>
            </a:r>
          </a:p>
          <a:p>
            <a:r>
              <a:rPr lang="en-US" dirty="0"/>
              <a:t>• Activity 3.5: Make your own coping and healing toolkit</a:t>
            </a:r>
            <a:endParaRPr lang="en-US" sz="1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94991" y="246757"/>
            <a:ext cx="8305800" cy="1219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9pPr>
          </a:lstStyle>
          <a:p>
            <a:r>
              <a:rPr lang="en-US" b="1" u="sng" kern="0" dirty="0"/>
              <a:t>Let’s practice!</a:t>
            </a:r>
          </a:p>
        </p:txBody>
      </p:sp>
    </p:spTree>
    <p:extLst>
      <p:ext uri="{BB962C8B-B14F-4D97-AF65-F5344CB8AC3E}">
        <p14:creationId xmlns:p14="http://schemas.microsoft.com/office/powerpoint/2010/main" val="19290077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457200"/>
            <a:ext cx="8305800" cy="1219200"/>
          </a:xfrm>
        </p:spPr>
        <p:txBody>
          <a:bodyPr/>
          <a:lstStyle/>
          <a:p>
            <a:r>
              <a:rPr lang="en-US" b="1" u="sng" dirty="0"/>
              <a:t>Debrief </a:t>
            </a:r>
          </a:p>
        </p:txBody>
      </p:sp>
      <p:sp>
        <p:nvSpPr>
          <p:cNvPr id="4" name="Rectangle 3"/>
          <p:cNvSpPr/>
          <p:nvPr/>
        </p:nvSpPr>
        <p:spPr>
          <a:xfrm>
            <a:off x="381000" y="1371600"/>
            <a:ext cx="82999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+mn-lt"/>
              </a:rPr>
              <a:t>Step 1: Self-evaluation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What went well?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What they could have done differently?</a:t>
            </a:r>
          </a:p>
          <a:p>
            <a:endParaRPr lang="en-US" dirty="0">
              <a:latin typeface="AkzidenzGroteskBE-Light"/>
            </a:endParaRPr>
          </a:p>
          <a:p>
            <a:r>
              <a:rPr lang="en-US" b="1" dirty="0"/>
              <a:t>Step 2: Whole group debrief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Positive feedback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Suggestions for improvement</a:t>
            </a:r>
          </a:p>
          <a:p>
            <a:endParaRPr lang="en-US" dirty="0"/>
          </a:p>
          <a:p>
            <a:r>
              <a:rPr lang="en-US" b="1" dirty="0"/>
              <a:t>Step 3: Feedback from trainer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Positive feedback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Suggestions for improvement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5795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305800" cy="1219200"/>
          </a:xfrm>
        </p:spPr>
        <p:txBody>
          <a:bodyPr/>
          <a:lstStyle/>
          <a:p>
            <a:r>
              <a:rPr lang="en-US" b="1" u="sng" dirty="0">
                <a:latin typeface="Arial" charset="0"/>
                <a:ea typeface="MS PGothic" charset="0"/>
              </a:rPr>
              <a:t>Thoughts about today’s session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76400"/>
            <a:ext cx="8305800" cy="3505200"/>
          </a:xfrm>
          <a:noFill/>
          <a:ln>
            <a:noFill/>
          </a:ln>
          <a:effectLst/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0" indent="-457200">
              <a:buFont typeface="Arial" charset="0"/>
              <a:buChar char="•"/>
              <a:defRPr/>
            </a:pPr>
            <a:r>
              <a:rPr lang="en-US" sz="2400" kern="1200" dirty="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rPr>
              <a:t>What did you learn today?</a:t>
            </a:r>
          </a:p>
          <a:p>
            <a:pPr marL="457200" indent="-457200">
              <a:buFont typeface="Arial" charset="0"/>
              <a:buChar char="•"/>
              <a:defRPr/>
            </a:pPr>
            <a:r>
              <a:rPr lang="en-US" sz="2400" kern="1200" dirty="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rPr>
              <a:t>What did you like best about the session?</a:t>
            </a:r>
          </a:p>
          <a:p>
            <a:pPr marL="457200" indent="-457200">
              <a:buFont typeface="Arial" charset="0"/>
              <a:buChar char="•"/>
              <a:defRPr/>
            </a:pPr>
            <a:r>
              <a:rPr lang="en-US" sz="2400" kern="1200" dirty="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rPr>
              <a:t>What did you like least? Why?</a:t>
            </a:r>
          </a:p>
          <a:p>
            <a:pPr marL="457200" indent="-457200">
              <a:buFont typeface="Arial" charset="0"/>
              <a:buChar char="•"/>
              <a:defRPr/>
            </a:pPr>
            <a:r>
              <a:rPr lang="en-US" sz="2400" kern="1200" dirty="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rPr>
              <a:t>What would you have liked to discuss that was not covered?</a:t>
            </a:r>
          </a:p>
          <a:p>
            <a:pPr marL="457200" indent="-457200">
              <a:buFont typeface="Arial" charset="0"/>
              <a:buChar char="•"/>
              <a:defRPr/>
            </a:pPr>
            <a:r>
              <a:rPr lang="en-US" sz="2400" kern="1200" dirty="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rPr>
              <a:t>Suggestions or comments?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Co-creating rules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2133600"/>
            <a:ext cx="6306535" cy="15573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ea typeface="MS PGothic" charset="0"/>
                <a:cs typeface="MS PGothic" charset="0"/>
              </a:rPr>
              <a:t>Help us manage our actions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ea typeface="MS PGothic" charset="0"/>
                <a:cs typeface="MS PGothic" charset="0"/>
              </a:rPr>
              <a:t>Help us manage time in the training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ea typeface="MS PGothic" charset="0"/>
                <a:cs typeface="MS PGothic" charset="0"/>
              </a:rPr>
              <a:t>Remind us to be respectful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449465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/>
              <a:t>Can you think of some rules we should all follow in this five-day training?</a:t>
            </a:r>
          </a:p>
        </p:txBody>
      </p:sp>
    </p:spTree>
    <p:extLst>
      <p:ext uri="{BB962C8B-B14F-4D97-AF65-F5344CB8AC3E}">
        <p14:creationId xmlns:p14="http://schemas.microsoft.com/office/powerpoint/2010/main" val="2670221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201613" y="1862138"/>
            <a:ext cx="8804275" cy="4995862"/>
          </a:xfrm>
        </p:spPr>
        <p:txBody>
          <a:bodyPr/>
          <a:lstStyle/>
          <a:p>
            <a:r>
              <a:rPr lang="en-US" sz="1600" dirty="0">
                <a:latin typeface="Arial" charset="0"/>
                <a:ea typeface="MS PGothic" charset="0"/>
              </a:rPr>
              <a:t> 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01613" y="283369"/>
            <a:ext cx="8305800" cy="1219200"/>
          </a:xfrm>
        </p:spPr>
        <p:txBody>
          <a:bodyPr/>
          <a:lstStyle/>
          <a:p>
            <a:r>
              <a:rPr lang="en-US" b="1" u="sng" dirty="0"/>
              <a:t>Day 1 - Agenda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8200" y="2057400"/>
            <a:ext cx="7391400" cy="343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en-US" sz="2800" dirty="0"/>
              <a:t>Overview of parenting skills in general and of the curriculum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en-US" sz="2800" dirty="0"/>
              <a:t>What does the research say?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en-US" sz="2800" dirty="0"/>
              <a:t>Sex and gender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en-US" sz="2800" dirty="0"/>
              <a:t>Understanding stress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en-US" sz="2800" dirty="0"/>
              <a:t>Coping with stress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latin typeface="Arial" charset="0"/>
                <a:ea typeface="MS PGothic" charset="0"/>
              </a:rPr>
              <a:t>Purpose and process of the training 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Tx/>
              <a:buAutoNum type="arabicPeriod"/>
            </a:pPr>
            <a:endParaRPr lang="en-US" sz="2400" dirty="0">
              <a:latin typeface="Arial" charset="0"/>
              <a:ea typeface="MS PGothic" charset="0"/>
            </a:endParaRPr>
          </a:p>
          <a:p>
            <a:pPr marL="457200" indent="-457200" algn="just">
              <a:spcAft>
                <a:spcPts val="600"/>
              </a:spcAft>
              <a:buFont typeface="Arial" charset="0"/>
              <a:buChar char="•"/>
            </a:pPr>
            <a:r>
              <a:rPr lang="en-US" sz="2400" dirty="0"/>
              <a:t>To understand child development and the role that parents play in their child’s development </a:t>
            </a:r>
          </a:p>
          <a:p>
            <a:pPr marL="457200" indent="-457200" algn="just">
              <a:spcAft>
                <a:spcPts val="600"/>
              </a:spcAft>
              <a:buFont typeface="Arial" charset="0"/>
              <a:buChar char="•"/>
            </a:pPr>
            <a:r>
              <a:rPr lang="en-US" sz="2400" dirty="0"/>
              <a:t>To gain skills to help and support parents create nurturing, positive relationships with their children</a:t>
            </a:r>
          </a:p>
          <a:p>
            <a:pPr marL="457200" indent="-457200" algn="just">
              <a:spcAft>
                <a:spcPts val="600"/>
              </a:spcAft>
              <a:buFont typeface="Arial" charset="0"/>
              <a:buChar char="•"/>
            </a:pPr>
            <a:r>
              <a:rPr lang="en-US" sz="2400" dirty="0"/>
              <a:t>To learn how to consistently follow the curriculum and implement the training sessions</a:t>
            </a:r>
          </a:p>
          <a:p>
            <a:pPr marL="0" indent="0"/>
            <a:endParaRPr lang="en-US" sz="2400" dirty="0">
              <a:latin typeface="Arial" charset="0"/>
              <a:ea typeface="MS PGothic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latin typeface="Arial" charset="0"/>
                <a:ea typeface="MS PGothic" charset="0"/>
              </a:rPr>
              <a:t>Process of the training 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Tx/>
              <a:buAutoNum type="arabicPeriod"/>
            </a:pPr>
            <a:endParaRPr lang="en-US" sz="2400" dirty="0">
              <a:latin typeface="Arial" charset="0"/>
              <a:ea typeface="MS PGothic" charset="0"/>
            </a:endParaRPr>
          </a:p>
          <a:p>
            <a:pPr marL="514350" indent="-514350">
              <a:buFont typeface="Arial" charset="0"/>
              <a:buChar char="•"/>
            </a:pPr>
            <a:r>
              <a:rPr lang="en-US" sz="2600" dirty="0">
                <a:latin typeface="Arial" charset="0"/>
                <a:ea typeface="MS PGothic" charset="0"/>
              </a:rPr>
              <a:t>In the morning on each of the 4 days you will learn the theory behind child development and parenting skills.</a:t>
            </a:r>
          </a:p>
          <a:p>
            <a:pPr marL="514350" indent="-514350">
              <a:buFont typeface="Arial" charset="0"/>
              <a:buChar char="•"/>
            </a:pPr>
            <a:endParaRPr lang="en-US" sz="2600" dirty="0">
              <a:latin typeface="Arial" charset="0"/>
              <a:ea typeface="MS PGothic" charset="0"/>
            </a:endParaRPr>
          </a:p>
          <a:p>
            <a:pPr marL="514350" indent="-514350">
              <a:buFont typeface="Arial" charset="0"/>
              <a:buChar char="•"/>
            </a:pPr>
            <a:r>
              <a:rPr lang="en-US" sz="2600" dirty="0">
                <a:latin typeface="Arial" charset="0"/>
                <a:ea typeface="MS PGothic" charset="0"/>
              </a:rPr>
              <a:t>In the afternoon you will practice facilitating the concepts learned in the morning. </a:t>
            </a:r>
          </a:p>
          <a:p>
            <a:pPr marL="0" indent="0"/>
            <a:endParaRPr lang="en-US" sz="2400" dirty="0">
              <a:latin typeface="Arial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203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>
          <a:xfrm>
            <a:off x="469900" y="457200"/>
            <a:ext cx="8305800" cy="1219200"/>
          </a:xfrm>
        </p:spPr>
        <p:txBody>
          <a:bodyPr/>
          <a:lstStyle/>
          <a:p>
            <a:r>
              <a:rPr lang="en-US" sz="2800" b="1" u="sng" dirty="0">
                <a:latin typeface="Arial" charset="0"/>
                <a:ea typeface="MS PGothic" charset="0"/>
              </a:rPr>
              <a:t>Overview: </a:t>
            </a:r>
            <a:r>
              <a:rPr lang="en-US" sz="2800" b="1" u="sng" dirty="0" err="1">
                <a:latin typeface="Arial" charset="0"/>
                <a:ea typeface="MS PGothic" charset="0"/>
              </a:rPr>
              <a:t>SHLS</a:t>
            </a:r>
            <a:r>
              <a:rPr lang="en-US" sz="2800" b="1" u="sng" dirty="0">
                <a:latin typeface="Arial" charset="0"/>
                <a:ea typeface="MS PGothic" charset="0"/>
              </a:rPr>
              <a:t> Parenting Skills Intervention</a:t>
            </a:r>
          </a:p>
        </p:txBody>
      </p:sp>
      <p:sp>
        <p:nvSpPr>
          <p:cNvPr id="20483" name="Content Placeholder 3"/>
          <p:cNvSpPr>
            <a:spLocks noGrp="1"/>
          </p:cNvSpPr>
          <p:nvPr>
            <p:ph sz="half" idx="10"/>
          </p:nvPr>
        </p:nvSpPr>
        <p:spPr>
          <a:xfrm>
            <a:off x="469900" y="1371600"/>
            <a:ext cx="8166100" cy="4495800"/>
          </a:xfrm>
        </p:spPr>
        <p:txBody>
          <a:bodyPr/>
          <a:lstStyle/>
          <a:p>
            <a:endParaRPr lang="en-US" sz="1200" dirty="0">
              <a:latin typeface="Arial" charset="0"/>
              <a:ea typeface="MS PGothic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kern="1200" dirty="0">
                <a:latin typeface="Arial" charset="0"/>
                <a:ea typeface="MS PGothic" charset="0"/>
              </a:rPr>
              <a:t>Parenting Skills for caregivers of children (0-5 years) – 10 sessions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kern="1200" dirty="0">
                <a:latin typeface="Arial" charset="0"/>
                <a:ea typeface="MS PGothic" charset="0"/>
              </a:rPr>
              <a:t>Parenting Skills for caregivers of children (6-11 years) – 12 sessions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kern="1200" dirty="0">
                <a:latin typeface="Arial" charset="0"/>
                <a:ea typeface="MS PGothic" charset="0"/>
              </a:rPr>
              <a:t>Parenting Skills for caregivers of adolescents (12-17 years) – 13 sessions </a:t>
            </a:r>
            <a:r>
              <a:rPr lang="en-US" dirty="0">
                <a:latin typeface="Arial" charset="0"/>
                <a:ea typeface="MS PGothic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 charset="0"/>
                <a:ea typeface="MS PGothic" charset="0"/>
              </a:rPr>
              <a:t>Parenting skills for young (adolescent) caregivers </a:t>
            </a:r>
            <a:r>
              <a:rPr lang="en-US" kern="1200" dirty="0">
                <a:latin typeface="Arial" charset="0"/>
                <a:ea typeface="MS PGothic" charset="0"/>
              </a:rPr>
              <a:t>– 8 sessions</a:t>
            </a:r>
            <a:r>
              <a:rPr lang="en-US" sz="1200" dirty="0">
                <a:latin typeface="Arial" charset="0"/>
                <a:ea typeface="MS PGothic" charset="0"/>
              </a:rPr>
              <a:t> 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8102600" cy="685800"/>
          </a:xfrm>
        </p:spPr>
        <p:txBody>
          <a:bodyPr/>
          <a:lstStyle/>
          <a:p>
            <a:r>
              <a:rPr lang="en-US" sz="2800" b="1" u="sng" dirty="0"/>
              <a:t>Parents of 0-5 parenting skills intervention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01000" cy="441960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kern="1200" dirty="0">
                <a:latin typeface="Arial" charset="0"/>
                <a:ea typeface="MS PGothic" charset="0"/>
              </a:rPr>
              <a:t>Each session is approximately 2 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 charset="0"/>
                <a:ea typeface="MS PGothic" charset="0"/>
              </a:rPr>
              <a:t>At least 1 game per session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 charset="0"/>
                <a:ea typeface="MS PGothic" charset="0"/>
              </a:rPr>
              <a:t>Parents can come with their children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 charset="0"/>
                <a:ea typeface="MS PGothic" charset="0"/>
              </a:rPr>
              <a:t>Evaluation at the end of the session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 charset="0"/>
                <a:ea typeface="MS PGothic" charset="0"/>
              </a:rPr>
              <a:t>Facilitators can make home coaching visits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 charset="0"/>
                <a:ea typeface="MS PGothic" charset="0"/>
              </a:rPr>
              <a:t>Support group: parents are encouraged to form groups to meet with between the sessions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68150"/>
      </p:ext>
    </p:extLst>
  </p:cSld>
  <p:clrMapOvr>
    <a:masterClrMapping/>
  </p:clrMapOvr>
</p:sld>
</file>

<file path=ppt/theme/theme1.xml><?xml version="1.0" encoding="utf-8"?>
<a:theme xmlns:a="http://schemas.openxmlformats.org/drawingml/2006/main" name="IRC_PP_pages_white">
  <a:themeElements>
    <a:clrScheme name="IRC PPT Theme">
      <a:dk1>
        <a:sysClr val="windowText" lastClr="000000"/>
      </a:dk1>
      <a:lt1>
        <a:sysClr val="window" lastClr="FFFFFF"/>
      </a:lt1>
      <a:dk2>
        <a:srgbClr val="A5A5A5"/>
      </a:dk2>
      <a:lt2>
        <a:srgbClr val="FDC82F"/>
      </a:lt2>
      <a:accent1>
        <a:srgbClr val="000000"/>
      </a:accent1>
      <a:accent2>
        <a:srgbClr val="FFFFFF"/>
      </a:accent2>
      <a:accent3>
        <a:srgbClr val="9A9A9A"/>
      </a:accent3>
      <a:accent4>
        <a:srgbClr val="FDC82F"/>
      </a:accent4>
      <a:accent5>
        <a:srgbClr val="BF6828"/>
      </a:accent5>
      <a:accent6>
        <a:srgbClr val="FEDC44"/>
      </a:accent6>
      <a:hlink>
        <a:srgbClr val="BF6828"/>
      </a:hlink>
      <a:folHlink>
        <a:srgbClr val="9A9A9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ヒラギノ角ゴ Pro W3" pitchFamily="-110" charset="-128"/>
            <a:cs typeface="ヒラギノ角ゴ Pro W3" pitchFamily="-11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ヒラギノ角ゴ Pro W3" pitchFamily="-110" charset="-128"/>
            <a:cs typeface="ヒラギノ角ゴ Pro W3" pitchFamily="-110" charset="-128"/>
          </a:defRPr>
        </a:defPPr>
      </a:lstStyle>
    </a:lnDef>
  </a:objectDefaults>
  <a:extraClrSchemeLst>
    <a:extraClrScheme>
      <a:clrScheme name="IRC_PP_pages_whi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pages_whi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pages_whi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pages_whi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pages_whi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pages_whi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pages_whi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pages_whi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pages_whi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pages_whi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pages_whi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pages_whi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RC_PP_cover_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DC82F"/>
      </a:accent1>
      <a:accent2>
        <a:srgbClr val="FDC82F"/>
      </a:accent2>
      <a:accent3>
        <a:srgbClr val="FFFFFF"/>
      </a:accent3>
      <a:accent4>
        <a:srgbClr val="000000"/>
      </a:accent4>
      <a:accent5>
        <a:srgbClr val="FEE0AD"/>
      </a:accent5>
      <a:accent6>
        <a:srgbClr val="E5B52A"/>
      </a:accent6>
      <a:hlink>
        <a:srgbClr val="BF6800"/>
      </a:hlink>
      <a:folHlink>
        <a:srgbClr val="5565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ヒラギノ角ゴ Pro W3" pitchFamily="-110" charset="-128"/>
            <a:cs typeface="ヒラギノ角ゴ Pro W3" pitchFamily="-11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ヒラギノ角ゴ Pro W3" pitchFamily="-110" charset="-128"/>
            <a:cs typeface="ヒラギノ角ゴ Pro W3" pitchFamily="-110" charset="-128"/>
          </a:defRPr>
        </a:defPPr>
      </a:lstStyle>
    </a:lnDef>
  </a:objectDefaults>
  <a:extraClrSchemeLst>
    <a:extraClrScheme>
      <a:clrScheme name="IRC_PP_cover_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cover_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cover_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cover_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cover_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cover_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cover_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cover_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cover_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cover_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cover_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cover_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RescueNet Document" ma:contentTypeID="0x010100D60DBA53A71448E28E10A8C682B5121B00A049B94D1FF5074084994C06BC6F9E0D" ma:contentTypeVersion="16" ma:contentTypeDescription="RescueNet Document Content Type" ma:contentTypeScope="" ma:versionID="9d47bf4c5a5056618787ac15d58122cc">
  <xsd:schema xmlns:xsd="http://www.w3.org/2001/XMLSchema" xmlns:p="http://schemas.microsoft.com/office/2006/metadata/properties" xmlns:ns1="http://schemas.microsoft.com/sharepoint/v3" xmlns:ns2="de7ee7ca-26ca-49cc-9537-4188a29a6e27" targetNamespace="http://schemas.microsoft.com/office/2006/metadata/properties" ma:root="true" ma:fieldsID="daf5dd165056f2c70364a400ff54f67f" ns1:_="" ns2:_="">
    <xsd:import namespace="http://schemas.microsoft.com/sharepoint/v3"/>
    <xsd:import namespace="de7ee7ca-26ca-49cc-9537-4188a29a6e27"/>
    <xsd:element name="properties">
      <xsd:complexType>
        <xsd:sequence>
          <xsd:element name="documentManagement">
            <xsd:complexType>
              <xsd:all>
                <xsd:element ref="ns1:DepartmentLookup" minOccurs="0"/>
                <xsd:element ref="ns1:LanguageLookup" minOccurs="0"/>
                <xsd:element ref="ns1:DocumentTypeLookup" minOccurs="0"/>
                <xsd:element ref="ns1:DocumentDescription" minOccurs="0"/>
                <xsd:element ref="ns1:GeographicCoverageLookup" minOccurs="0"/>
                <xsd:element ref="ns1:Organization" minOccurs="0"/>
                <xsd:element ref="ns2:Date_x0020_Published" minOccurs="0"/>
                <xsd:element ref="ns1:CopyrightInfo" minOccurs="0"/>
                <xsd:element ref="ns1:TopicPageLookup" minOccurs="0"/>
                <xsd:element ref="ns1:WorkspaceLookup" minOccurs="0"/>
                <xsd:element ref="ns1:RescueNetCategory" minOccurs="0"/>
                <xsd:element ref="ns2:Subgroup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DepartmentLookup" ma:index="2" nillable="true" ma:displayName="Department" ma:list="aa11bf64-ae05-422e-b0f3-81466ecfe759" ma:internalName="DepartmentLookup" ma:readOnly="false" ma:showField="Title" ma:web="de7ee7ca-26ca-49cc-9537-4188a29a6e27">
      <xsd:simpleType>
        <xsd:restriction base="dms:Lookup"/>
      </xsd:simpleType>
    </xsd:element>
    <xsd:element name="LanguageLookup" ma:index="3" nillable="true" ma:displayName="Language" ma:list="a4490e2a-3438-41fb-934a-5ab0460e0543" ma:internalName="LanguageLookup" ma:readOnly="false" ma:showField="Title" ma:web="de7ee7ca-26ca-49cc-9537-4188a29a6e27">
      <xsd:simpleType>
        <xsd:restriction base="dms:Lookup"/>
      </xsd:simpleType>
    </xsd:element>
    <xsd:element name="DocumentTypeLookup" ma:index="4" nillable="true" ma:displayName="Document Type" ma:list="64e50660-2f46-4434-b5fe-4bffddd843e9" ma:internalName="DocumentTypeLookup" ma:showField="Title" ma:web="de7ee7ca-26ca-49cc-9537-4188a29a6e27">
      <xsd:simpleType>
        <xsd:restriction base="dms:Lookup"/>
      </xsd:simpleType>
    </xsd:element>
    <xsd:element name="DocumentDescription" ma:index="5" nillable="true" ma:displayName="Description" ma:default="" ma:internalName="DocumentDescription">
      <xsd:simpleType>
        <xsd:restriction base="dms:Note"/>
      </xsd:simpleType>
    </xsd:element>
    <xsd:element name="GeographicCoverageLookup" ma:index="6" nillable="true" ma:displayName="IRC Location" ma:list="6916aa85-de77-42a9-b916-db40791231f8" ma:internalName="GeographicCoverageLookup" ma:showField="Title" ma:web="de7ee7ca-26ca-49cc-9537-4188a29a6e27">
      <xsd:simpleType>
        <xsd:restriction base="dms:Lookup"/>
      </xsd:simpleType>
    </xsd:element>
    <xsd:element name="Organization" ma:index="7" nillable="true" ma:displayName="Organization" ma:default="" ma:internalName="Organization">
      <xsd:simpleType>
        <xsd:restriction base="dms:Text">
          <xsd:maxLength value="255"/>
        </xsd:restriction>
      </xsd:simpleType>
    </xsd:element>
    <xsd:element name="CopyrightInfo" ma:index="9" nillable="true" ma:displayName="Copyright Info" ma:internalName="CopyrightInfo">
      <xsd:simpleType>
        <xsd:restriction base="dms:Note"/>
      </xsd:simpleType>
    </xsd:element>
    <xsd:element name="TopicPageLookup" ma:index="10" nillable="true" ma:displayName="Topic Page" ma:description="This will make the document appear on the topic page if the topic page is configured." ma:list="4b01fa75-6d00-48b6-a4b2-40889219b784" ma:internalName="TopicPageLookup" ma:showField="Title" ma:web="de7ee7ca-26ca-49cc-9537-4188a29a6e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WorkspaceLookup" ma:index="11" nillable="true" ma:displayName="Workspace" ma:description="This will make the document appear on the workspace if the workspace is configured." ma:list="72b704c0-36a7-4358-aede-7d14f7f1ee85" ma:internalName="WorkspaceLookup" ma:showField="Title" ma:web="de7ee7ca-26ca-49cc-9537-4188a29a6e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RescueNetCategory" ma:index="12" nillable="true" ma:displayName="Group" ma:default="" ma:internalName="RescueNetCategory">
      <xsd:simpleType>
        <xsd:restriction base="dms:Text">
          <xsd:maxLength value="255"/>
        </xsd:restriction>
      </xsd:simpleType>
    </xsd:element>
  </xsd:schema>
  <xsd:schema xmlns:xsd="http://www.w3.org/2001/XMLSchema" xmlns:dms="http://schemas.microsoft.com/office/2006/documentManagement/types" targetNamespace="de7ee7ca-26ca-49cc-9537-4188a29a6e27" elementFormDefault="qualified">
    <xsd:import namespace="http://schemas.microsoft.com/office/2006/documentManagement/types"/>
    <xsd:element name="Date_x0020_Published" ma:index="8" nillable="true" ma:displayName="Date Published" ma:default="" ma:format="DateOnly" ma:internalName="Date_x0020_Published" ma:readOnly="false">
      <xsd:simpleType>
        <xsd:restriction base="dms:DateTime"/>
      </xsd:simpleType>
    </xsd:element>
    <xsd:element name="Subgroup" ma:index="13" nillable="true" ma:displayName="Subgroup" ma:internalName="Subgroup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7" ma:displayName="Content Type" ma:readOnly="true"/>
        <xsd:element ref="dc:title" minOccurs="0" maxOccurs="1" ma:index="0" ma:displayName="Title"/>
        <xsd:element ref="dc:subject" minOccurs="0" maxOccurs="1"/>
        <xsd:element ref="dc:description" minOccurs="0" maxOccurs="1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814DD3B1-3BEC-4640-B898-0223E717E8A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460845-9F6E-4218-880F-9E226446E5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de7ee7ca-26ca-49cc-9537-4188a29a6e27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396CD9BB-6113-4958-81B4-CF48E4562892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2004:Templates:My Templates:IRC_PP_pages_white.pot</Template>
  <TotalTime>35377</TotalTime>
  <Words>1978</Words>
  <Application>Microsoft Macintosh PowerPoint</Application>
  <PresentationFormat>On-screen Show (4:3)</PresentationFormat>
  <Paragraphs>338</Paragraphs>
  <Slides>37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MS PGothic</vt:lpstr>
      <vt:lpstr>ヒラギノ角ゴ Pro W3</vt:lpstr>
      <vt:lpstr>Akzidenz Grotesk BE Super</vt:lpstr>
      <vt:lpstr>AkzidenzGroteskBE-Light</vt:lpstr>
      <vt:lpstr>Arial</vt:lpstr>
      <vt:lpstr>Times</vt:lpstr>
      <vt:lpstr>IRC_PP_pages_white</vt:lpstr>
      <vt:lpstr>IRC_PP_cover_1</vt:lpstr>
      <vt:lpstr> Parenting Skills Facilitator Training  0-5 curriculum  Day 1   </vt:lpstr>
      <vt:lpstr>Introductions</vt:lpstr>
      <vt:lpstr>Parenting Skills Training Pre-test</vt:lpstr>
      <vt:lpstr>Co-creating rules</vt:lpstr>
      <vt:lpstr>Day 1 - Agenda</vt:lpstr>
      <vt:lpstr>Purpose and process of the training </vt:lpstr>
      <vt:lpstr>Process of the training </vt:lpstr>
      <vt:lpstr>Overview: SHLS Parenting Skills Intervention</vt:lpstr>
      <vt:lpstr>Parents of 0-5 parenting skills intervention</vt:lpstr>
      <vt:lpstr>Overview of the 0-5 sessions</vt:lpstr>
      <vt:lpstr>In each parenting skills session look out for:</vt:lpstr>
      <vt:lpstr>Energizer: The picture game! </vt:lpstr>
      <vt:lpstr>Today’s sessions</vt:lpstr>
      <vt:lpstr>What does the research say?   </vt:lpstr>
      <vt:lpstr>PowerPoint Presentation</vt:lpstr>
      <vt:lpstr>Why is a healthy relationship between a parent and child important?  </vt:lpstr>
      <vt:lpstr>Game: Sex or Gender?</vt:lpstr>
      <vt:lpstr>What is the difference between  sex and gender? </vt:lpstr>
      <vt:lpstr>Sex and gender   ‘Sex’ refers to the body differences between males and females.     ‘Gender’ refers to the social and cultural differences between men and women – the social status, opportunities, restrictions, activities expected within a community.</vt:lpstr>
      <vt:lpstr>PowerPoint Presentation</vt:lpstr>
      <vt:lpstr>PowerPoint Presentation</vt:lpstr>
      <vt:lpstr>Understanding parent stress </vt:lpstr>
      <vt:lpstr>Three types of stress</vt:lpstr>
      <vt:lpstr>What is stress?</vt:lpstr>
      <vt:lpstr>How does stress affect us?</vt:lpstr>
      <vt:lpstr>Think and share</vt:lpstr>
      <vt:lpstr>Impact of Parent Stress on Children </vt:lpstr>
      <vt:lpstr>Coping and healing </vt:lpstr>
      <vt:lpstr>What is relaxation? </vt:lpstr>
      <vt:lpstr>Think and share</vt:lpstr>
      <vt:lpstr>PowerPoint Presentation</vt:lpstr>
      <vt:lpstr>Parenting skills video: relaxation techniques</vt:lpstr>
      <vt:lpstr>The breathing technique</vt:lpstr>
      <vt:lpstr>PowerPoint Presentation</vt:lpstr>
      <vt:lpstr>PowerPoint Presentation</vt:lpstr>
      <vt:lpstr>Debrief </vt:lpstr>
      <vt:lpstr>Thoughts about today’s session</vt:lpstr>
    </vt:vector>
  </TitlesOfParts>
  <Company>The A. J. Heschel School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Admin</dc:creator>
  <cp:lastModifiedBy>SM</cp:lastModifiedBy>
  <cp:revision>683</cp:revision>
  <cp:lastPrinted>2009-12-29T15:08:35Z</cp:lastPrinted>
  <dcterms:created xsi:type="dcterms:W3CDTF">2009-12-29T15:03:30Z</dcterms:created>
  <dcterms:modified xsi:type="dcterms:W3CDTF">2019-03-12T13:40:00Z</dcterms:modified>
  <cp:category>Templates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1500.00000000000</vt:lpwstr>
  </property>
  <property fmtid="{D5CDD505-2E9C-101B-9397-08002B2CF9AE}" pid="3" name="Topic Page">
    <vt:lpwstr>Publication Templates</vt:lpwstr>
  </property>
  <property fmtid="{D5CDD505-2E9C-101B-9397-08002B2CF9AE}" pid="4" name="RescueNet Topic Page">
    <vt:lpwstr>91</vt:lpwstr>
  </property>
  <property fmtid="{D5CDD505-2E9C-101B-9397-08002B2CF9AE}" pid="5" name="DocumentTypeLookup">
    <vt:lpwstr>6</vt:lpwstr>
  </property>
  <property fmtid="{D5CDD505-2E9C-101B-9397-08002B2CF9AE}" pid="6" name="GeographicCoverageLookup">
    <vt:lpwstr>254</vt:lpwstr>
  </property>
  <property fmtid="{D5CDD505-2E9C-101B-9397-08002B2CF9AE}" pid="7" name="TopicPageLookup">
    <vt:lpwstr>436;#Administration.Information Technology.Helpdesk.Software Help.Microsoft PowerPoint;#501;#Administration.External Relations.Branding &amp; Templates</vt:lpwstr>
  </property>
  <property fmtid="{D5CDD505-2E9C-101B-9397-08002B2CF9AE}" pid="8" name="WorkspaceLookup">
    <vt:lpwstr/>
  </property>
  <property fmtid="{D5CDD505-2E9C-101B-9397-08002B2CF9AE}" pid="9" name="RescueNetCategory">
    <vt:lpwstr>Templates</vt:lpwstr>
  </property>
  <property fmtid="{D5CDD505-2E9C-101B-9397-08002B2CF9AE}" pid="10" name="LanguageLookup">
    <vt:lpwstr>9</vt:lpwstr>
  </property>
  <property fmtid="{D5CDD505-2E9C-101B-9397-08002B2CF9AE}" pid="11" name="DocumentDescription">
    <vt:lpwstr>PowerPoint template, including IRC graphics and suggestions for page formats.</vt:lpwstr>
  </property>
  <property fmtid="{D5CDD505-2E9C-101B-9397-08002B2CF9AE}" pid="12" name="CopyrightInfo">
    <vt:lpwstr/>
  </property>
  <property fmtid="{D5CDD505-2E9C-101B-9397-08002B2CF9AE}" pid="13" name="DepartmentLookup">
    <vt:lpwstr>18</vt:lpwstr>
  </property>
  <property fmtid="{D5CDD505-2E9C-101B-9397-08002B2CF9AE}" pid="14" name="ContentType">
    <vt:lpwstr>RescueNet Document</vt:lpwstr>
  </property>
  <property fmtid="{D5CDD505-2E9C-101B-9397-08002B2CF9AE}" pid="15" name="Subgroup">
    <vt:lpwstr/>
  </property>
  <property fmtid="{D5CDD505-2E9C-101B-9397-08002B2CF9AE}" pid="16" name="Organization">
    <vt:lpwstr/>
  </property>
  <property fmtid="{D5CDD505-2E9C-101B-9397-08002B2CF9AE}" pid="17" name="Date Published">
    <vt:lpwstr>1999-11-29T20:00:00Z</vt:lpwstr>
  </property>
</Properties>
</file>