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53" r:id="rId5"/>
  </p:sldMasterIdLst>
  <p:notesMasterIdLst>
    <p:notesMasterId r:id="rId37"/>
  </p:notesMasterIdLst>
  <p:sldIdLst>
    <p:sldId id="727" r:id="rId6"/>
    <p:sldId id="718" r:id="rId7"/>
    <p:sldId id="423" r:id="rId8"/>
    <p:sldId id="651" r:id="rId9"/>
    <p:sldId id="717" r:id="rId10"/>
    <p:sldId id="652" r:id="rId11"/>
    <p:sldId id="636" r:id="rId12"/>
    <p:sldId id="427" r:id="rId13"/>
    <p:sldId id="526" r:id="rId14"/>
    <p:sldId id="653" r:id="rId15"/>
    <p:sldId id="725" r:id="rId16"/>
    <p:sldId id="426" r:id="rId17"/>
    <p:sldId id="726" r:id="rId18"/>
    <p:sldId id="655" r:id="rId19"/>
    <p:sldId id="656" r:id="rId20"/>
    <p:sldId id="657" r:id="rId21"/>
    <p:sldId id="658" r:id="rId22"/>
    <p:sldId id="721" r:id="rId23"/>
    <p:sldId id="612" r:id="rId24"/>
    <p:sldId id="614" r:id="rId25"/>
    <p:sldId id="722" r:id="rId26"/>
    <p:sldId id="723" r:id="rId27"/>
    <p:sldId id="615" r:id="rId28"/>
    <p:sldId id="616" r:id="rId29"/>
    <p:sldId id="617" r:id="rId30"/>
    <p:sldId id="729" r:id="rId31"/>
    <p:sldId id="619" r:id="rId32"/>
    <p:sldId id="621" r:id="rId33"/>
    <p:sldId id="731" r:id="rId34"/>
    <p:sldId id="732" r:id="rId35"/>
    <p:sldId id="734" r:id="rId3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2"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4"/>
    <p:restoredTop sz="92007" autoAdjust="0"/>
  </p:normalViewPr>
  <p:slideViewPr>
    <p:cSldViewPr>
      <p:cViewPr varScale="1">
        <p:scale>
          <a:sx n="76" d="100"/>
          <a:sy n="76" d="100"/>
        </p:scale>
        <p:origin x="198" y="96"/>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2147814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smtClean="0"/>
          </a:p>
          <a:p>
            <a:endParaRPr lang="en-US" dirty="0" smtClean="0"/>
          </a:p>
          <a:p>
            <a:r>
              <a:rPr lang="en-US" dirty="0" smtClean="0"/>
              <a:t>The New York Times (15 September 2008) The Child’s Developing Brain. </a:t>
            </a:r>
          </a:p>
          <a:p>
            <a:r>
              <a:rPr lang="en-US" dirty="0" smtClean="0"/>
              <a:t>Available from: http://</a:t>
            </a:r>
            <a:r>
              <a:rPr lang="en-US" dirty="0" err="1" smtClean="0"/>
              <a:t>www.nytimes.com</a:t>
            </a:r>
            <a:r>
              <a:rPr lang="en-US" dirty="0" smtClean="0"/>
              <a:t>/interactive/2008/09/15/health/20080915-brain-development.html?_r=1&amp;</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11</a:t>
            </a:fld>
            <a:endParaRPr lang="en-US"/>
          </a:p>
        </p:txBody>
      </p:sp>
    </p:spTree>
    <p:extLst>
      <p:ext uri="{BB962C8B-B14F-4D97-AF65-F5344CB8AC3E}">
        <p14:creationId xmlns:p14="http://schemas.microsoft.com/office/powerpoint/2010/main" val="2626762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790" tIns="45895" rIns="91790" bIns="45895" anchor="b"/>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eaLnBrk="1" hangingPunct="1"/>
            <a:fld id="{31A9517C-8C75-A64A-9294-49FA576DFB26}" type="slidenum">
              <a:rPr lang="en-US" sz="1200" b="1">
                <a:solidFill>
                  <a:srgbClr val="CC3300"/>
                </a:solidFill>
                <a:latin typeface="Verdana" charset="0"/>
                <a:ea typeface="ＭＳ Ｐゴシック" charset="0"/>
                <a:cs typeface="ＭＳ Ｐゴシック" charset="0"/>
              </a:rPr>
              <a:pPr algn="r" eaLnBrk="1" hangingPunct="1"/>
              <a:t>12</a:t>
            </a:fld>
            <a:endParaRPr lang="en-US" sz="1200" b="1">
              <a:solidFill>
                <a:srgbClr val="CC3300"/>
              </a:solidFill>
              <a:latin typeface="Verdana" charset="0"/>
              <a:ea typeface="ＭＳ Ｐゴシック" charset="0"/>
              <a:cs typeface="ＭＳ Ｐゴシック" charset="0"/>
            </a:endParaRPr>
          </a:p>
        </p:txBody>
      </p:sp>
      <p:sp>
        <p:nvSpPr>
          <p:cNvPr id="37890" name="Rectangle 2"/>
          <p:cNvSpPr>
            <a:spLocks noGrp="1" noRot="1" noChangeAspect="1" noChangeArrowheads="1" noTextEdit="1"/>
          </p:cNvSpPr>
          <p:nvPr>
            <p:ph type="sldImg"/>
          </p:nvPr>
        </p:nvSpPr>
        <p:spPr>
          <a:xfrm>
            <a:off x="1143000" y="684213"/>
            <a:ext cx="4572000" cy="3429000"/>
          </a:xfrm>
          <a:solidFill>
            <a:srgbClr val="FFFFFF"/>
          </a:solidFill>
          <a:ln/>
        </p:spPr>
      </p:sp>
      <p:sp>
        <p:nvSpPr>
          <p:cNvPr id="37891" name="Rectangle 3"/>
          <p:cNvSpPr>
            <a:spLocks noGrp="1" noChangeArrowheads="1"/>
          </p:cNvSpPr>
          <p:nvPr>
            <p:ph type="body" idx="1"/>
          </p:nvPr>
        </p:nvSpPr>
        <p:spPr>
          <a:xfrm>
            <a:off x="914400" y="4344988"/>
            <a:ext cx="5029200" cy="4114800"/>
          </a:xfrm>
          <a:solidFill>
            <a:srgbClr val="FFFFFF"/>
          </a:solidFill>
          <a:ln>
            <a:solidFill>
              <a:srgbClr val="000000"/>
            </a:solidFill>
          </a:ln>
        </p:spPr>
        <p:txBody>
          <a:bodyPr/>
          <a:lstStyle/>
          <a:p>
            <a:pPr eaLnBrk="1" hangingPunct="1"/>
            <a:r>
              <a:rPr lang="en-US" dirty="0" smtClean="0">
                <a:latin typeface="Verdana" charset="0"/>
                <a:ea typeface="ＭＳ Ｐゴシック" charset="0"/>
                <a:cs typeface="ＭＳ Ｐゴシック" charset="0"/>
              </a:rPr>
              <a:t>2.2 </a:t>
            </a:r>
            <a:r>
              <a:rPr lang="en-US" dirty="0" err="1" smtClean="0">
                <a:latin typeface="Verdana" charset="0"/>
                <a:ea typeface="ＭＳ Ｐゴシック" charset="0"/>
                <a:cs typeface="ＭＳ Ｐゴシック" charset="0"/>
              </a:rPr>
              <a:t>ToT</a:t>
            </a:r>
            <a:r>
              <a:rPr lang="en-US" dirty="0" smtClean="0">
                <a:latin typeface="Verdana" charset="0"/>
                <a:ea typeface="ＭＳ Ｐゴシック" charset="0"/>
                <a:cs typeface="ＭＳ Ｐゴシック" charset="0"/>
              </a:rPr>
              <a:t> manual </a:t>
            </a:r>
          </a:p>
          <a:p>
            <a:pPr eaLnBrk="1" hangingPunct="1"/>
            <a:endParaRPr lang="en-US" dirty="0" smtClean="0">
              <a:latin typeface="Verdana" charset="0"/>
              <a:ea typeface="ＭＳ Ｐゴシック" charset="0"/>
              <a:cs typeface="ＭＳ Ｐゴシック" charset="0"/>
            </a:endParaRPr>
          </a:p>
          <a:p>
            <a:pPr eaLnBrk="1" hangingPunct="1"/>
            <a:endParaRPr lang="en-US" dirty="0" smtClean="0">
              <a:latin typeface="Verdana" charset="0"/>
              <a:ea typeface="ＭＳ Ｐゴシック" charset="0"/>
              <a:cs typeface="ＭＳ Ｐゴシック" charset="0"/>
            </a:endParaRPr>
          </a:p>
          <a:p>
            <a:pPr eaLnBrk="1" hangingPunct="1"/>
            <a:r>
              <a:rPr lang="en-US" dirty="0" smtClean="0">
                <a:latin typeface="Verdana" charset="0"/>
                <a:ea typeface="ＭＳ Ｐゴシック" charset="0"/>
                <a:cs typeface="ＭＳ Ｐゴシック" charset="0"/>
              </a:rPr>
              <a:t>Notes for Trainers:</a:t>
            </a:r>
            <a:r>
              <a:rPr lang="en-US" baseline="0" dirty="0" smtClean="0">
                <a:latin typeface="Verdana" charset="0"/>
                <a:ea typeface="ＭＳ Ｐゴシック" charset="0"/>
                <a:cs typeface="ＭＳ Ｐゴシック" charset="0"/>
              </a:rPr>
              <a:t> </a:t>
            </a:r>
            <a:r>
              <a:rPr lang="en-US" dirty="0" smtClean="0">
                <a:latin typeface="Verdana" charset="0"/>
                <a:ea typeface="ＭＳ Ｐゴシック" charset="0"/>
                <a:cs typeface="ＭＳ Ｐゴシック" charset="0"/>
              </a:rPr>
              <a:t>As </a:t>
            </a:r>
            <a:r>
              <a:rPr lang="en-US" dirty="0">
                <a:latin typeface="Verdana" charset="0"/>
                <a:ea typeface="ＭＳ Ｐゴシック" charset="0"/>
                <a:cs typeface="ＭＳ Ｐゴシック" charset="0"/>
              </a:rPr>
              <a:t>the maturing brain becomes more specialized to assume more complex functions, it is less capable of reorganizing and adapting. For example, by the first year, the parts of the brain that differentiate vocal sounds are becoming specialized to the language the baby has been exposed to and are already starting to lose the ability to recognize important sound distinctions found in other languages. </a:t>
            </a:r>
            <a:r>
              <a:rPr lang="en-US" dirty="0">
                <a:solidFill>
                  <a:srgbClr val="000000"/>
                </a:solidFill>
                <a:latin typeface="Verdana" charset="0"/>
                <a:ea typeface="ＭＳ Ｐゴシック" charset="0"/>
                <a:cs typeface="ＭＳ Ｐゴシック" charset="0"/>
              </a:rPr>
              <a:t>As the brain prunes away the circuits that are not used, those that are used become stronger and increasingly difficult to alter over time.</a:t>
            </a:r>
            <a:r>
              <a:rPr lang="en-US" dirty="0">
                <a:latin typeface="Verdana" charset="0"/>
                <a:ea typeface="ＭＳ Ｐゴシック" charset="0"/>
                <a:cs typeface="ＭＳ Ｐゴシック" charset="0"/>
              </a:rPr>
              <a:t> Declining plasticity means it</a:t>
            </a:r>
            <a:r>
              <a:rPr lang="ja-JP" altLang="en-US" dirty="0">
                <a:latin typeface="Verdana" charset="0"/>
                <a:ea typeface="ＭＳ Ｐゴシック" charset="0"/>
                <a:cs typeface="ＭＳ Ｐゴシック" charset="0"/>
              </a:rPr>
              <a:t>’</a:t>
            </a:r>
            <a:r>
              <a:rPr lang="en-US" altLang="ja-JP" dirty="0">
                <a:latin typeface="Verdana" charset="0"/>
                <a:ea typeface="ＭＳ Ｐゴシック" charset="0"/>
                <a:cs typeface="ＭＳ Ｐゴシック" charset="0"/>
              </a:rPr>
              <a:t>s easier and more effective to influence a baby</a:t>
            </a:r>
            <a:r>
              <a:rPr lang="ja-JP" altLang="en-US" dirty="0">
                <a:latin typeface="Verdana" charset="0"/>
                <a:ea typeface="ＭＳ Ｐゴシック" charset="0"/>
                <a:cs typeface="ＭＳ Ｐゴシック" charset="0"/>
              </a:rPr>
              <a:t>’</a:t>
            </a:r>
            <a:r>
              <a:rPr lang="en-US" altLang="ja-JP" dirty="0">
                <a:latin typeface="Verdana" charset="0"/>
                <a:ea typeface="ＭＳ Ｐゴシック" charset="0"/>
                <a:cs typeface="ＭＳ Ｐゴシック" charset="0"/>
              </a:rPr>
              <a:t>s developing brain architecture than it is to rewire parts of its circuitry in the adult years. In other words, we can </a:t>
            </a:r>
            <a:r>
              <a:rPr lang="en-US" altLang="ja-JP" i="1" dirty="0">
                <a:latin typeface="Verdana" charset="0"/>
                <a:ea typeface="ＭＳ Ｐゴシック" charset="0"/>
                <a:cs typeface="ＭＳ Ｐゴシック" charset="0"/>
              </a:rPr>
              <a:t>invest now</a:t>
            </a:r>
            <a:r>
              <a:rPr lang="en-US" altLang="ja-JP" dirty="0">
                <a:latin typeface="Verdana" charset="0"/>
                <a:ea typeface="ＭＳ Ｐゴシック" charset="0"/>
                <a:cs typeface="ＭＳ Ｐゴシック" charset="0"/>
              </a:rPr>
              <a:t> by ensuring positive conditions for healthy development, or </a:t>
            </a:r>
            <a:r>
              <a:rPr lang="en-US" altLang="ja-JP" i="1" dirty="0">
                <a:latin typeface="Verdana" charset="0"/>
                <a:ea typeface="ＭＳ Ｐゴシック" charset="0"/>
                <a:cs typeface="ＭＳ Ｐゴシック" charset="0"/>
              </a:rPr>
              <a:t>pay more later</a:t>
            </a:r>
            <a:r>
              <a:rPr lang="en-US" altLang="ja-JP" dirty="0">
                <a:latin typeface="Verdana" charset="0"/>
                <a:ea typeface="ＭＳ Ｐゴシック" charset="0"/>
                <a:cs typeface="ＭＳ Ｐゴシック" charset="0"/>
              </a:rPr>
              <a:t> in the form of costly remediation, health care, mental health services, and increased rates of incarceration. </a:t>
            </a:r>
            <a:endParaRPr lang="en-US" altLang="ja-JP" dirty="0" smtClean="0">
              <a:latin typeface="Verdana" charset="0"/>
              <a:ea typeface="ＭＳ Ｐゴシック" charset="0"/>
              <a:cs typeface="ＭＳ Ｐゴシック" charset="0"/>
            </a:endParaRPr>
          </a:p>
          <a:p>
            <a:pPr eaLnBrk="1" hangingPunct="1"/>
            <a:endParaRPr lang="en-US" altLang="ja-JP" i="1" dirty="0" smtClean="0">
              <a:latin typeface="Verdana" charset="0"/>
              <a:ea typeface="ＭＳ Ｐゴシック" charset="0"/>
              <a:cs typeface="ＭＳ Ｐゴシック" charset="0"/>
            </a:endParaRPr>
          </a:p>
          <a:p>
            <a:pPr eaLnBrk="1" hangingPunct="1"/>
            <a:r>
              <a:rPr lang="en-US" altLang="ja-JP" i="1" dirty="0" smtClean="0">
                <a:latin typeface="Times" charset="0"/>
                <a:ea typeface="ＭＳ Ｐゴシック" charset="0"/>
                <a:cs typeface="ＭＳ Ｐゴシック" charset="0"/>
              </a:rPr>
              <a:t>Graph </a:t>
            </a:r>
            <a:r>
              <a:rPr lang="en-US" altLang="ja-JP" i="1" dirty="0">
                <a:latin typeface="Times" charset="0"/>
                <a:ea typeface="ＭＳ Ｐゴシック" charset="0"/>
                <a:cs typeface="ＭＳ Ｐゴシック" charset="0"/>
              </a:rPr>
              <a:t>Source: Pat Levitt (2009)</a:t>
            </a:r>
            <a:endParaRPr lang="en-US" i="1" dirty="0">
              <a:latin typeface="Times" charset="0"/>
              <a:ea typeface="ＭＳ Ｐゴシック" charset="0"/>
              <a:cs typeface="ＭＳ Ｐゴシック" charset="0"/>
            </a:endParaRPr>
          </a:p>
        </p:txBody>
      </p:sp>
    </p:spTree>
    <p:extLst>
      <p:ext uri="{BB962C8B-B14F-4D97-AF65-F5344CB8AC3E}">
        <p14:creationId xmlns:p14="http://schemas.microsoft.com/office/powerpoint/2010/main" val="12249562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13</a:t>
            </a:fld>
            <a:endParaRPr lang="en-US"/>
          </a:p>
        </p:txBody>
      </p:sp>
    </p:spTree>
    <p:extLst>
      <p:ext uri="{BB962C8B-B14F-4D97-AF65-F5344CB8AC3E}">
        <p14:creationId xmlns:p14="http://schemas.microsoft.com/office/powerpoint/2010/main" val="13596116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1229757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smtClean="0"/>
          </a:p>
          <a:p>
            <a:r>
              <a:rPr lang="en-US" dirty="0" smtClean="0"/>
              <a:t>After they have talked in pairs</a:t>
            </a:r>
            <a:r>
              <a:rPr lang="en-US" baseline="0" dirty="0" smtClean="0"/>
              <a:t> for 10 minutes or so, bring everyone back together and have a couple of people share with the whole group. </a:t>
            </a:r>
          </a:p>
          <a:p>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15</a:t>
            </a:fld>
            <a:endParaRPr lang="en-US"/>
          </a:p>
        </p:txBody>
      </p:sp>
    </p:spTree>
    <p:extLst>
      <p:ext uri="{BB962C8B-B14F-4D97-AF65-F5344CB8AC3E}">
        <p14:creationId xmlns:p14="http://schemas.microsoft.com/office/powerpoint/2010/main" val="16506136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Goes</a:t>
            </a:r>
            <a:r>
              <a:rPr lang="en-US" sz="1200" kern="1200" baseline="0" dirty="0" smtClean="0">
                <a:solidFill>
                  <a:schemeClr val="tx1"/>
                </a:solidFill>
                <a:effectLst/>
                <a:latin typeface="Arial" pitchFamily="-110" charset="0"/>
                <a:ea typeface="ヒラギノ角ゴ Pro W3" pitchFamily="-110" charset="-128"/>
                <a:cs typeface="ヒラギノ角ゴ Pro W3" pitchFamily="-110" charset="-128"/>
              </a:rPr>
              <a:t> with section 2.2 </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16</a:t>
            </a:fld>
            <a:endParaRPr lang="en-US"/>
          </a:p>
        </p:txBody>
      </p:sp>
    </p:spTree>
    <p:extLst>
      <p:ext uri="{BB962C8B-B14F-4D97-AF65-F5344CB8AC3E}">
        <p14:creationId xmlns:p14="http://schemas.microsoft.com/office/powerpoint/2010/main" val="39350304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smtClean="0"/>
          </a:p>
          <a:p>
            <a:r>
              <a:rPr lang="en-US" dirty="0" smtClean="0"/>
              <a:t>Brainstorm how to do/ show the above</a:t>
            </a:r>
            <a:r>
              <a:rPr lang="en-US" baseline="0" dirty="0" smtClean="0"/>
              <a:t> behaviors. </a:t>
            </a:r>
          </a:p>
          <a:p>
            <a:endParaRPr lang="en-US" baseline="0" dirty="0" smtClean="0"/>
          </a:p>
        </p:txBody>
      </p:sp>
      <p:sp>
        <p:nvSpPr>
          <p:cNvPr id="4" name="Slide Number Placeholder 3"/>
          <p:cNvSpPr>
            <a:spLocks noGrp="1"/>
          </p:cNvSpPr>
          <p:nvPr>
            <p:ph type="sldNum" sz="quarter" idx="10"/>
          </p:nvPr>
        </p:nvSpPr>
        <p:spPr/>
        <p:txBody>
          <a:bodyPr/>
          <a:lstStyle/>
          <a:p>
            <a:pPr>
              <a:defRPr/>
            </a:pPr>
            <a:fld id="{2A0F9FEC-86A6-5940-BF9D-0AC76F7225A2}" type="slidenum">
              <a:rPr lang="en-US" smtClean="0"/>
              <a:pPr>
                <a:defRPr/>
              </a:pPr>
              <a:t>17</a:t>
            </a:fld>
            <a:endParaRPr lang="en-US"/>
          </a:p>
        </p:txBody>
      </p:sp>
    </p:spTree>
    <p:extLst>
      <p:ext uri="{BB962C8B-B14F-4D97-AF65-F5344CB8AC3E}">
        <p14:creationId xmlns:p14="http://schemas.microsoft.com/office/powerpoint/2010/main" val="8537433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charset="0"/>
                <a:ea typeface="ヒラギノ角ゴ Pro W3" charset="0"/>
                <a:cs typeface="ヒラギノ角ゴ Pro W3" charset="0"/>
              </a:rPr>
              <a:t>This slide starts section 2.3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val="5262154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a:ln/>
        </p:spPr>
      </p:sp>
      <p:sp>
        <p:nvSpPr>
          <p:cNvPr id="7680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 with section 2.3 </a:t>
            </a:r>
          </a:p>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Image from Microsoft clip art. </a:t>
            </a:r>
            <a:endParaRPr lang="en-US" dirty="0">
              <a:latin typeface="Arial" charset="0"/>
              <a:ea typeface="ヒラギノ角ゴ Pro W3" charset="0"/>
              <a:cs typeface="ヒラギノ角ゴ Pro W3" charset="0"/>
            </a:endParaRPr>
          </a:p>
        </p:txBody>
      </p:sp>
      <p:sp>
        <p:nvSpPr>
          <p:cNvPr id="7680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A71D8AA5-D285-934F-B837-C9A6ABB48FE2}" type="slidenum">
              <a:rPr lang="en-US" sz="1200"/>
              <a:pPr/>
              <a:t>19</a:t>
            </a:fld>
            <a:endParaRPr lang="en-US" sz="1200"/>
          </a:p>
        </p:txBody>
      </p:sp>
    </p:spTree>
    <p:extLst>
      <p:ext uri="{BB962C8B-B14F-4D97-AF65-F5344CB8AC3E}">
        <p14:creationId xmlns:p14="http://schemas.microsoft.com/office/powerpoint/2010/main" val="4836255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a:ln/>
        </p:spPr>
      </p:sp>
      <p:sp>
        <p:nvSpPr>
          <p:cNvPr id="7885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Goes with section 2.3 </a:t>
            </a:r>
            <a:endParaRPr lang="en-US" dirty="0">
              <a:latin typeface="Arial" charset="0"/>
              <a:ea typeface="ヒラギノ角ゴ Pro W3" charset="0"/>
              <a:cs typeface="ヒラギノ角ゴ Pro W3" charset="0"/>
            </a:endParaRPr>
          </a:p>
          <a:p>
            <a:endParaRPr lang="en-US" dirty="0">
              <a:latin typeface="Arial" charset="0"/>
              <a:ea typeface="ヒラギノ角ゴ Pro W3" charset="0"/>
              <a:cs typeface="ヒラギノ角ゴ Pro W3" charset="0"/>
            </a:endParaRPr>
          </a:p>
        </p:txBody>
      </p:sp>
      <p:sp>
        <p:nvSpPr>
          <p:cNvPr id="7885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1DB9EB2B-CF17-F44E-9E08-DF7CFF1D09CC}" type="slidenum">
              <a:rPr lang="en-US" sz="1200"/>
              <a:pPr/>
              <a:t>20</a:t>
            </a:fld>
            <a:endParaRPr lang="en-US" sz="1200"/>
          </a:p>
        </p:txBody>
      </p:sp>
    </p:spTree>
    <p:extLst>
      <p:ext uri="{BB962C8B-B14F-4D97-AF65-F5344CB8AC3E}">
        <p14:creationId xmlns:p14="http://schemas.microsoft.com/office/powerpoint/2010/main" val="68796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3379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B8B4CE47-1BF4-D243-B0CF-68962146D6F6}" type="slidenum">
              <a:rPr lang="en-US" sz="1200"/>
              <a:pPr/>
              <a:t>3</a:t>
            </a:fld>
            <a:endParaRPr lang="en-US" sz="1200"/>
          </a:p>
        </p:txBody>
      </p:sp>
    </p:spTree>
    <p:extLst>
      <p:ext uri="{BB962C8B-B14F-4D97-AF65-F5344CB8AC3E}">
        <p14:creationId xmlns:p14="http://schemas.microsoft.com/office/powerpoint/2010/main" val="8573401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ヒラギノ角ゴ Pro W3" charset="0"/>
                <a:cs typeface="ヒラギノ角ゴ Pro W3" charset="0"/>
              </a:rPr>
              <a:t>Goes with section 2.3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val="16349171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2.3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22</a:t>
            </a:fld>
            <a:endParaRPr lang="en-US"/>
          </a:p>
        </p:txBody>
      </p:sp>
    </p:spTree>
    <p:extLst>
      <p:ext uri="{BB962C8B-B14F-4D97-AF65-F5344CB8AC3E}">
        <p14:creationId xmlns:p14="http://schemas.microsoft.com/office/powerpoint/2010/main" val="36793415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a:ln/>
        </p:spPr>
      </p:sp>
      <p:sp>
        <p:nvSpPr>
          <p:cNvPr id="8089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ヒラギノ角ゴ Pro W3" charset="0"/>
                <a:cs typeface="ヒラギノ角ゴ Pro W3" charset="0"/>
              </a:rPr>
              <a:t>Goes with section 2.4</a:t>
            </a:r>
          </a:p>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Brainstorm </a:t>
            </a:r>
            <a:r>
              <a:rPr lang="en-US" dirty="0">
                <a:latin typeface="Arial" charset="0"/>
                <a:ea typeface="ヒラギノ角ゴ Pro W3" charset="0"/>
                <a:cs typeface="ヒラギノ角ゴ Pro W3" charset="0"/>
              </a:rPr>
              <a:t>these two questions with </a:t>
            </a:r>
            <a:r>
              <a:rPr lang="en-US" dirty="0" smtClean="0">
                <a:latin typeface="Arial" charset="0"/>
                <a:ea typeface="ヒラギノ角ゴ Pro W3" charset="0"/>
                <a:cs typeface="ヒラギノ角ゴ Pro W3" charset="0"/>
              </a:rPr>
              <a:t>trainees</a:t>
            </a:r>
            <a:r>
              <a:rPr lang="en-US" baseline="0" dirty="0" smtClean="0">
                <a:latin typeface="Arial" charset="0"/>
                <a:ea typeface="ヒラギノ角ゴ Pro W3" charset="0"/>
                <a:cs typeface="ヒラギノ角ゴ Pro W3" charset="0"/>
              </a:rPr>
              <a:t> for</a:t>
            </a:r>
            <a:r>
              <a:rPr lang="en-US" dirty="0" smtClean="0">
                <a:latin typeface="Arial" charset="0"/>
                <a:ea typeface="ヒラギノ角ゴ Pro W3" charset="0"/>
                <a:cs typeface="ヒラギノ角ゴ Pro W3" charset="0"/>
              </a:rPr>
              <a:t> </a:t>
            </a:r>
            <a:r>
              <a:rPr lang="en-US" dirty="0">
                <a:latin typeface="Arial" charset="0"/>
                <a:ea typeface="ヒラギノ角ゴ Pro W3" charset="0"/>
                <a:cs typeface="ヒラギノ角ゴ Pro W3" charset="0"/>
              </a:rPr>
              <a:t>10 or 15 minutes. </a:t>
            </a:r>
            <a:r>
              <a:rPr lang="en-US" dirty="0" smtClean="0">
                <a:latin typeface="Arial" charset="0"/>
                <a:ea typeface="ヒラギノ角ゴ Pro W3" charset="0"/>
                <a:cs typeface="ヒラギノ角ゴ Pro W3" charset="0"/>
              </a:rPr>
              <a:t>Write</a:t>
            </a:r>
            <a:r>
              <a:rPr lang="en-US" baseline="0" dirty="0" smtClean="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all the benefits on the flipchart </a:t>
            </a:r>
            <a:r>
              <a:rPr lang="en-US" dirty="0">
                <a:latin typeface="Arial" charset="0"/>
                <a:ea typeface="ヒラギノ角ゴ Pro W3" charset="0"/>
                <a:cs typeface="ヒラギノ角ゴ Pro W3" charset="0"/>
              </a:rPr>
              <a:t>with the help of </a:t>
            </a:r>
            <a:r>
              <a:rPr lang="en-US" dirty="0" smtClean="0">
                <a:latin typeface="Arial" charset="0"/>
                <a:ea typeface="ヒラギノ角ゴ Pro W3" charset="0"/>
                <a:cs typeface="ヒラギノ角ゴ Pro W3" charset="0"/>
              </a:rPr>
              <a:t>participants.</a:t>
            </a:r>
          </a:p>
          <a:p>
            <a:endParaRPr lang="en-US" dirty="0" smtClean="0">
              <a:latin typeface="Arial" charset="0"/>
              <a:ea typeface="ヒラギノ角ゴ Pro W3" charset="0"/>
              <a:cs typeface="ヒラギノ角ゴ Pro W3" charset="0"/>
            </a:endParaRPr>
          </a:p>
        </p:txBody>
      </p:sp>
      <p:sp>
        <p:nvSpPr>
          <p:cNvPr id="8089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3498E564-BA11-4941-8BF6-5F8694FA548E}" type="slidenum">
              <a:rPr lang="en-US" sz="1200"/>
              <a:pPr/>
              <a:t>23</a:t>
            </a:fld>
            <a:endParaRPr lang="en-US" sz="1200"/>
          </a:p>
        </p:txBody>
      </p:sp>
    </p:spTree>
    <p:extLst>
      <p:ext uri="{BB962C8B-B14F-4D97-AF65-F5344CB8AC3E}">
        <p14:creationId xmlns:p14="http://schemas.microsoft.com/office/powerpoint/2010/main" val="915968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2.4</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24</a:t>
            </a:fld>
            <a:endParaRPr lang="en-US"/>
          </a:p>
        </p:txBody>
      </p:sp>
    </p:spTree>
    <p:extLst>
      <p:ext uri="{BB962C8B-B14F-4D97-AF65-F5344CB8AC3E}">
        <p14:creationId xmlns:p14="http://schemas.microsoft.com/office/powerpoint/2010/main" val="38349594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2.4 of </a:t>
            </a:r>
            <a:r>
              <a:rPr lang="en-US" dirty="0" err="1" smtClean="0"/>
              <a:t>ToT</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25</a:t>
            </a:fld>
            <a:endParaRPr lang="en-US"/>
          </a:p>
        </p:txBody>
      </p:sp>
    </p:spTree>
    <p:extLst>
      <p:ext uri="{BB962C8B-B14F-4D97-AF65-F5344CB8AC3E}">
        <p14:creationId xmlns:p14="http://schemas.microsoft.com/office/powerpoint/2010/main" val="29691072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smtClean="0"/>
          </a:p>
          <a:p>
            <a:r>
              <a:rPr lang="en-US" dirty="0" smtClean="0"/>
              <a:t>Brainstorm how to do/ show the above</a:t>
            </a:r>
            <a:r>
              <a:rPr lang="en-US" baseline="0" dirty="0" smtClean="0"/>
              <a:t> behaviors. </a:t>
            </a:r>
          </a:p>
          <a:p>
            <a:endParaRPr lang="en-US" baseline="0" dirty="0" smtClean="0"/>
          </a:p>
        </p:txBody>
      </p:sp>
      <p:sp>
        <p:nvSpPr>
          <p:cNvPr id="4" name="Slide Number Placeholder 3"/>
          <p:cNvSpPr>
            <a:spLocks noGrp="1"/>
          </p:cNvSpPr>
          <p:nvPr>
            <p:ph type="sldNum" sz="quarter" idx="10"/>
          </p:nvPr>
        </p:nvSpPr>
        <p:spPr/>
        <p:txBody>
          <a:bodyPr/>
          <a:lstStyle/>
          <a:p>
            <a:pPr>
              <a:defRPr/>
            </a:pPr>
            <a:fld id="{2A0F9FEC-86A6-5940-BF9D-0AC76F7225A2}" type="slidenum">
              <a:rPr lang="en-US" smtClean="0"/>
              <a:pPr>
                <a:defRPr/>
              </a:pPr>
              <a:t>26</a:t>
            </a:fld>
            <a:endParaRPr lang="en-US"/>
          </a:p>
        </p:txBody>
      </p:sp>
    </p:spTree>
    <p:extLst>
      <p:ext uri="{BB962C8B-B14F-4D97-AF65-F5344CB8AC3E}">
        <p14:creationId xmlns:p14="http://schemas.microsoft.com/office/powerpoint/2010/main" val="14419554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a:ln/>
        </p:spPr>
      </p:sp>
      <p:sp>
        <p:nvSpPr>
          <p:cNvPr id="8601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Praising a child </a:t>
            </a:r>
            <a:r>
              <a:rPr lang="en-US" dirty="0">
                <a:latin typeface="Arial" charset="0"/>
                <a:ea typeface="ヒラギノ角ゴ Pro W3" charset="0"/>
                <a:cs typeface="ヒラギノ角ゴ Pro W3" charset="0"/>
              </a:rPr>
              <a:t>for doing the right thing will make </a:t>
            </a:r>
            <a:r>
              <a:rPr lang="en-US" dirty="0" smtClean="0">
                <a:latin typeface="Arial" charset="0"/>
                <a:ea typeface="ヒラギノ角ゴ Pro W3" charset="0"/>
                <a:cs typeface="ヒラギノ角ゴ Pro W3" charset="0"/>
              </a:rPr>
              <a:t>a parent/caregiver a </a:t>
            </a:r>
            <a:r>
              <a:rPr lang="en-US" dirty="0">
                <a:latin typeface="Arial" charset="0"/>
                <a:ea typeface="ヒラギノ角ゴ Pro W3" charset="0"/>
                <a:cs typeface="ヒラギノ角ゴ Pro W3" charset="0"/>
              </a:rPr>
              <a:t>powerful influence in </a:t>
            </a:r>
            <a:r>
              <a:rPr lang="en-US" dirty="0" smtClean="0">
                <a:latin typeface="Arial" charset="0"/>
                <a:ea typeface="ヒラギノ角ゴ Pro W3" charset="0"/>
                <a:cs typeface="ヒラギノ角ゴ Pro W3" charset="0"/>
              </a:rPr>
              <a:t>their</a:t>
            </a:r>
            <a:r>
              <a:rPr lang="en-US" baseline="0" dirty="0" smtClean="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child’s </a:t>
            </a:r>
            <a:r>
              <a:rPr lang="en-US" dirty="0">
                <a:latin typeface="Arial" charset="0"/>
                <a:ea typeface="ヒラギノ角ゴ Pro W3" charset="0"/>
                <a:cs typeface="ヒラギノ角ゴ Pro W3" charset="0"/>
              </a:rPr>
              <a:t>life.</a:t>
            </a:r>
          </a:p>
          <a:p>
            <a:r>
              <a:rPr lang="en-US" dirty="0">
                <a:latin typeface="Arial" charset="0"/>
                <a:ea typeface="ヒラギノ角ゴ Pro W3" charset="0"/>
                <a:cs typeface="ヒラギノ角ゴ Pro W3" charset="0"/>
              </a:rPr>
              <a:t>Praise and encouragement can be especially powerful when children are trying out new behaviors or learning new habits that could become positive character traits. </a:t>
            </a:r>
          </a:p>
          <a:p>
            <a:r>
              <a:rPr lang="en-US" dirty="0">
                <a:latin typeface="Arial" charset="0"/>
                <a:ea typeface="ヒラギノ角ゴ Pro W3" charset="0"/>
                <a:cs typeface="ヒラギノ角ゴ Pro W3" charset="0"/>
              </a:rPr>
              <a:t>Being praised helps people feel good about themselves.</a:t>
            </a:r>
          </a:p>
          <a:p>
            <a:r>
              <a:rPr lang="en-US" dirty="0">
                <a:latin typeface="Arial" charset="0"/>
                <a:ea typeface="ヒラギノ角ゴ Pro W3" charset="0"/>
                <a:cs typeface="ヒラギノ角ゴ Pro W3" charset="0"/>
              </a:rPr>
              <a:t>When </a:t>
            </a:r>
            <a:r>
              <a:rPr lang="en-US" dirty="0" smtClean="0">
                <a:latin typeface="Arial" charset="0"/>
                <a:ea typeface="ヒラギノ角ゴ Pro W3" charset="0"/>
                <a:cs typeface="ヒラギノ角ゴ Pro W3" charset="0"/>
              </a:rPr>
              <a:t>a child </a:t>
            </a:r>
            <a:r>
              <a:rPr lang="en-US" dirty="0">
                <a:latin typeface="Arial" charset="0"/>
                <a:ea typeface="ヒラギノ角ゴ Pro W3" charset="0"/>
                <a:cs typeface="ヒラギノ角ゴ Pro W3" charset="0"/>
              </a:rPr>
              <a:t>feels good around </a:t>
            </a:r>
            <a:r>
              <a:rPr lang="en-US" dirty="0" smtClean="0">
                <a:latin typeface="Arial" charset="0"/>
                <a:ea typeface="ヒラギノ角ゴ Pro W3" charset="0"/>
                <a:cs typeface="ヒラギノ角ゴ Pro W3" charset="0"/>
              </a:rPr>
              <a:t>a parent/caregiver, they will </a:t>
            </a:r>
            <a:r>
              <a:rPr lang="en-US" dirty="0">
                <a:latin typeface="Arial" charset="0"/>
                <a:ea typeface="ヒラギノ角ゴ Pro W3" charset="0"/>
                <a:cs typeface="ヒラギノ角ゴ Pro W3" charset="0"/>
              </a:rPr>
              <a:t>want to be around </a:t>
            </a:r>
            <a:r>
              <a:rPr lang="en-US" dirty="0" smtClean="0">
                <a:latin typeface="Arial" charset="0"/>
                <a:ea typeface="ヒラギノ角ゴ Pro W3" charset="0"/>
                <a:cs typeface="ヒラギノ角ゴ Pro W3" charset="0"/>
              </a:rPr>
              <a:t>that person more </a:t>
            </a:r>
            <a:r>
              <a:rPr lang="en-US" dirty="0">
                <a:latin typeface="Arial" charset="0"/>
                <a:ea typeface="ヒラギノ角ゴ Pro W3" charset="0"/>
                <a:cs typeface="ヒラギノ角ゴ Pro W3" charset="0"/>
              </a:rPr>
              <a:t>and to do more things to get positive </a:t>
            </a:r>
            <a:r>
              <a:rPr lang="en-US" dirty="0" smtClean="0">
                <a:latin typeface="Arial" charset="0"/>
                <a:ea typeface="ヒラギノ角ゴ Pro W3" charset="0"/>
                <a:cs typeface="ヒラギノ角ゴ Pro W3" charset="0"/>
              </a:rPr>
              <a:t>attention. </a:t>
            </a:r>
            <a:endParaRPr lang="en-US" dirty="0">
              <a:latin typeface="Arial" charset="0"/>
              <a:ea typeface="ヒラギノ角ゴ Pro W3" charset="0"/>
              <a:cs typeface="ヒラギノ角ゴ Pro W3" charset="0"/>
            </a:endParaRPr>
          </a:p>
          <a:p>
            <a:endParaRPr lang="en-US" dirty="0">
              <a:latin typeface="Arial" charset="0"/>
              <a:ea typeface="ヒラギノ角ゴ Pro W3" charset="0"/>
              <a:cs typeface="ヒラギノ角ゴ Pro W3" charset="0"/>
            </a:endParaRPr>
          </a:p>
        </p:txBody>
      </p:sp>
      <p:sp>
        <p:nvSpPr>
          <p:cNvPr id="8601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3666A31-5615-8B43-8AE5-F1C94EB37C66}" type="slidenum">
              <a:rPr lang="en-US" sz="1200"/>
              <a:pPr/>
              <a:t>27</a:t>
            </a:fld>
            <a:endParaRPr lang="en-US" sz="1200"/>
          </a:p>
        </p:txBody>
      </p:sp>
    </p:spTree>
    <p:extLst>
      <p:ext uri="{BB962C8B-B14F-4D97-AF65-F5344CB8AC3E}">
        <p14:creationId xmlns:p14="http://schemas.microsoft.com/office/powerpoint/2010/main" val="15665203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a:ln/>
        </p:spPr>
      </p:sp>
      <p:sp>
        <p:nvSpPr>
          <p:cNvPr id="9011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baseline="0" dirty="0" smtClean="0">
                <a:latin typeface="Arial" charset="0"/>
                <a:ea typeface="ヒラギノ角ゴ Pro W3" charset="0"/>
                <a:cs typeface="ヒラギノ角ゴ Pro W3" charset="0"/>
              </a:rPr>
              <a:t>Goes with section 2.4 of </a:t>
            </a:r>
            <a:r>
              <a:rPr lang="en-US" baseline="0" dirty="0" err="1" smtClean="0">
                <a:latin typeface="Arial" charset="0"/>
                <a:ea typeface="ヒラギノ角ゴ Pro W3" charset="0"/>
                <a:cs typeface="ヒラギノ角ゴ Pro W3" charset="0"/>
              </a:rPr>
              <a:t>ToT</a:t>
            </a:r>
            <a:r>
              <a:rPr lang="en-US" baseline="0" dirty="0" smtClean="0">
                <a:latin typeface="Arial" charset="0"/>
                <a:ea typeface="ヒラギノ角ゴ Pro W3" charset="0"/>
                <a:cs typeface="ヒラギノ角ゴ Pro W3" charset="0"/>
              </a:rPr>
              <a:t> manual. </a:t>
            </a:r>
          </a:p>
          <a:p>
            <a:endParaRPr lang="en-US" baseline="0" dirty="0" smtClean="0">
              <a:latin typeface="Arial" charset="0"/>
              <a:ea typeface="ヒラギノ角ゴ Pro W3" charset="0"/>
              <a:cs typeface="ヒラギノ角ゴ Pro W3" charset="0"/>
            </a:endParaRPr>
          </a:p>
          <a:p>
            <a:r>
              <a:rPr lang="en-US" baseline="0" dirty="0" smtClean="0">
                <a:latin typeface="Arial" charset="0"/>
                <a:ea typeface="ヒラギノ角ゴ Pro W3" charset="0"/>
                <a:cs typeface="ヒラギノ角ゴ Pro W3" charset="0"/>
              </a:rPr>
              <a:t>This is a picture from the IRC files. </a:t>
            </a:r>
          </a:p>
          <a:p>
            <a:endParaRPr lang="en-US" baseline="0" dirty="0" smtClean="0">
              <a:latin typeface="Arial" charset="0"/>
              <a:ea typeface="ヒラギノ角ゴ Pro W3" charset="0"/>
              <a:cs typeface="ヒラギノ角ゴ Pro W3" charset="0"/>
            </a:endParaRPr>
          </a:p>
          <a:p>
            <a:r>
              <a:rPr lang="en-US" baseline="0" dirty="0" smtClean="0">
                <a:latin typeface="Arial" charset="0"/>
                <a:ea typeface="ヒラギノ角ゴ Pro W3" charset="0"/>
                <a:cs typeface="ヒラギノ角ゴ Pro W3" charset="0"/>
              </a:rPr>
              <a:t>I</a:t>
            </a:r>
            <a:r>
              <a:rPr lang="en-US" dirty="0" smtClean="0">
                <a:latin typeface="Arial" charset="0"/>
                <a:ea typeface="ヒラギノ角ゴ Pro W3" charset="0"/>
                <a:cs typeface="ヒラギノ角ゴ Pro W3" charset="0"/>
              </a:rPr>
              <a:t>n </a:t>
            </a:r>
            <a:r>
              <a:rPr lang="en-US" dirty="0">
                <a:latin typeface="Arial" charset="0"/>
                <a:ea typeface="ヒラギノ角ゴ Pro W3" charset="0"/>
                <a:cs typeface="ヒラギノ角ゴ Pro W3" charset="0"/>
              </a:rPr>
              <a:t>the first </a:t>
            </a:r>
            <a:r>
              <a:rPr lang="en-US" dirty="0" smtClean="0">
                <a:latin typeface="Arial" charset="0"/>
                <a:ea typeface="ヒラギノ角ゴ Pro W3" charset="0"/>
                <a:cs typeface="ヒラギノ角ゴ Pro W3" charset="0"/>
              </a:rPr>
              <a:t>scenario, </a:t>
            </a:r>
            <a:r>
              <a:rPr lang="en-US" dirty="0">
                <a:latin typeface="Arial" charset="0"/>
                <a:ea typeface="ヒラギノ角ゴ Pro W3" charset="0"/>
                <a:cs typeface="ヒラギノ角ゴ Pro W3" charset="0"/>
              </a:rPr>
              <a:t>the child will be coloring or playing with the parent and the parent will practice praising and encouraging the child. </a:t>
            </a:r>
          </a:p>
          <a:p>
            <a:endParaRPr lang="en-US" dirty="0">
              <a:latin typeface="Arial" charset="0"/>
              <a:ea typeface="ヒラギノ角ゴ Pro W3" charset="0"/>
              <a:cs typeface="ヒラギノ角ゴ Pro W3" charset="0"/>
            </a:endParaRPr>
          </a:p>
          <a:p>
            <a:r>
              <a:rPr lang="en-US" dirty="0">
                <a:latin typeface="Arial" charset="0"/>
                <a:ea typeface="ヒラギノ角ゴ Pro W3" charset="0"/>
                <a:cs typeface="ヒラギノ角ゴ Pro W3" charset="0"/>
              </a:rPr>
              <a:t>Then the child will start whining about not getting something they want and the parent will practice ignoring, until the child stops and then the parent will praise the child for calming down. This will take about 15 minutes. </a:t>
            </a:r>
          </a:p>
        </p:txBody>
      </p:sp>
      <p:sp>
        <p:nvSpPr>
          <p:cNvPr id="9011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637F755-3DAB-4148-9DBE-D12F8EBEAA1A}" type="slidenum">
              <a:rPr lang="en-US" sz="1200"/>
              <a:pPr/>
              <a:t>28</a:t>
            </a:fld>
            <a:endParaRPr lang="en-US" sz="1200"/>
          </a:p>
        </p:txBody>
      </p:sp>
    </p:spTree>
    <p:extLst>
      <p:ext uri="{BB962C8B-B14F-4D97-AF65-F5344CB8AC3E}">
        <p14:creationId xmlns:p14="http://schemas.microsoft.com/office/powerpoint/2010/main" val="18639220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1.7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29</a:t>
            </a:fld>
            <a:endParaRPr lang="en-US"/>
          </a:p>
        </p:txBody>
      </p:sp>
    </p:spTree>
    <p:extLst>
      <p:ext uri="{BB962C8B-B14F-4D97-AF65-F5344CB8AC3E}">
        <p14:creationId xmlns:p14="http://schemas.microsoft.com/office/powerpoint/2010/main" val="22630108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1.7</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30</a:t>
            </a:fld>
            <a:endParaRPr lang="en-US"/>
          </a:p>
        </p:txBody>
      </p:sp>
    </p:spTree>
    <p:extLst>
      <p:ext uri="{BB962C8B-B14F-4D97-AF65-F5344CB8AC3E}">
        <p14:creationId xmlns:p14="http://schemas.microsoft.com/office/powerpoint/2010/main" val="712395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2.2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27981396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Section</a:t>
            </a:r>
            <a:r>
              <a:rPr lang="en-US" baseline="0" smtClean="0"/>
              <a:t> 1.8</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31</a:t>
            </a:fld>
            <a:endParaRPr lang="en-US"/>
          </a:p>
        </p:txBody>
      </p:sp>
    </p:spTree>
    <p:extLst>
      <p:ext uri="{BB962C8B-B14F-4D97-AF65-F5344CB8AC3E}">
        <p14:creationId xmlns:p14="http://schemas.microsoft.com/office/powerpoint/2010/main" val="1202589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2.2 </a:t>
            </a:r>
            <a:r>
              <a:rPr lang="en-US" dirty="0" err="1" smtClean="0"/>
              <a:t>ToT</a:t>
            </a:r>
            <a:r>
              <a:rPr lang="en-US" baseline="0"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5</a:t>
            </a:fld>
            <a:endParaRPr lang="en-US"/>
          </a:p>
        </p:txBody>
      </p:sp>
    </p:spTree>
    <p:extLst>
      <p:ext uri="{BB962C8B-B14F-4D97-AF65-F5344CB8AC3E}">
        <p14:creationId xmlns:p14="http://schemas.microsoft.com/office/powerpoint/2010/main" val="2888371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i="1" kern="1200" dirty="0" smtClean="0">
              <a:solidFill>
                <a:schemeClr val="tx1"/>
              </a:solidFill>
              <a:effectLst/>
              <a:latin typeface="Arial" pitchFamily="-110" charset="0"/>
              <a:ea typeface="ヒラギノ角ゴ Pro W3" pitchFamily="-110" charset="-128"/>
              <a:cs typeface="ヒラギノ角ゴ Pro W3" pitchFamily="-110" charset="-128"/>
            </a:endParaRPr>
          </a:p>
          <a:p>
            <a:r>
              <a:rPr lang="en-US" sz="1200" i="1" kern="1200" dirty="0" smtClean="0">
                <a:solidFill>
                  <a:schemeClr val="tx1"/>
                </a:solidFill>
                <a:effectLst/>
                <a:latin typeface="Arial" pitchFamily="-110" charset="0"/>
                <a:ea typeface="ヒラギノ角ゴ Pro W3" pitchFamily="-110" charset="-128"/>
                <a:cs typeface="ヒラギノ角ゴ Pro W3" pitchFamily="-110" charset="-128"/>
              </a:rPr>
              <a:t>At first, the path may be a little bumpy and hard to stay on. It does not actually become a path until lots and lots of people have walked that same path over and over again. The path becomes smoother and it is easier to see where you are going. Our brains are built in the same way. The more time you spend teaching and showing children kindness and respect, the stronger the connections between the cells (neurons) in their brains become! It is these strong connections that enable children to be healthy, happy and responsible family and community members.</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6</a:t>
            </a:fld>
            <a:endParaRPr lang="en-US"/>
          </a:p>
        </p:txBody>
      </p:sp>
    </p:spTree>
    <p:extLst>
      <p:ext uri="{BB962C8B-B14F-4D97-AF65-F5344CB8AC3E}">
        <p14:creationId xmlns:p14="http://schemas.microsoft.com/office/powerpoint/2010/main" val="2686683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smtClean="0"/>
          </a:p>
          <a:p>
            <a:r>
              <a:rPr lang="en-US" dirty="0" smtClean="0"/>
              <a:t>Show Harvard Toxic</a:t>
            </a:r>
            <a:r>
              <a:rPr lang="en-US" baseline="0" dirty="0" smtClean="0"/>
              <a:t> stress video here. </a:t>
            </a:r>
          </a:p>
          <a:p>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7</a:t>
            </a:fld>
            <a:endParaRPr lang="en-US"/>
          </a:p>
        </p:txBody>
      </p:sp>
    </p:spTree>
    <p:extLst>
      <p:ext uri="{BB962C8B-B14F-4D97-AF65-F5344CB8AC3E}">
        <p14:creationId xmlns:p14="http://schemas.microsoft.com/office/powerpoint/2010/main" val="1355302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C6A858CB-ADC9-A44E-AD68-182680842FD9}" type="slidenum">
              <a:rPr lang="en-US" sz="1200">
                <a:solidFill>
                  <a:srgbClr val="000000"/>
                </a:solidFill>
                <a:latin typeface="Times" charset="0"/>
                <a:ea typeface="ＭＳ Ｐゴシック" charset="0"/>
                <a:cs typeface="ＭＳ Ｐゴシック" charset="0"/>
              </a:rPr>
              <a:pPr/>
              <a:t>8</a:t>
            </a:fld>
            <a:endParaRPr lang="en-US" sz="1200">
              <a:solidFill>
                <a:srgbClr val="000000"/>
              </a:solidFill>
              <a:latin typeface="Times" charset="0"/>
              <a:ea typeface="ＭＳ Ｐゴシック" charset="0"/>
              <a:cs typeface="ＭＳ Ｐゴシック" charset="0"/>
            </a:endParaRPr>
          </a:p>
        </p:txBody>
      </p:sp>
      <p:sp>
        <p:nvSpPr>
          <p:cNvPr id="3993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794" tIns="45897" rIns="91794" bIns="45897" anchor="b"/>
          <a:lstStyle>
            <a:lvl1pPr defTabSz="935038">
              <a:defRPr sz="2400">
                <a:solidFill>
                  <a:schemeClr val="tx1"/>
                </a:solidFill>
                <a:latin typeface="Arial" charset="0"/>
                <a:ea typeface="ヒラギノ角ゴ Pro W3" charset="0"/>
                <a:cs typeface="ヒラギノ角ゴ Pro W3" charset="0"/>
              </a:defRPr>
            </a:lvl1pPr>
            <a:lvl2pPr marL="742950" indent="-285750" defTabSz="935038">
              <a:defRPr sz="2400">
                <a:solidFill>
                  <a:schemeClr val="tx1"/>
                </a:solidFill>
                <a:latin typeface="Arial" charset="0"/>
                <a:ea typeface="ヒラギノ角ゴ Pro W3" charset="0"/>
                <a:cs typeface="ヒラギノ角ゴ Pro W3" charset="0"/>
              </a:defRPr>
            </a:lvl2pPr>
            <a:lvl3pPr marL="1143000" indent="-228600" defTabSz="935038">
              <a:defRPr sz="2400">
                <a:solidFill>
                  <a:schemeClr val="tx1"/>
                </a:solidFill>
                <a:latin typeface="Arial" charset="0"/>
                <a:ea typeface="ヒラギノ角ゴ Pro W3" charset="0"/>
                <a:cs typeface="ヒラギノ角ゴ Pro W3" charset="0"/>
              </a:defRPr>
            </a:lvl3pPr>
            <a:lvl4pPr marL="1600200" indent="-228600" defTabSz="935038">
              <a:defRPr sz="2400">
                <a:solidFill>
                  <a:schemeClr val="tx1"/>
                </a:solidFill>
                <a:latin typeface="Arial" charset="0"/>
                <a:ea typeface="ヒラギノ角ゴ Pro W3" charset="0"/>
                <a:cs typeface="ヒラギノ角ゴ Pro W3" charset="0"/>
              </a:defRPr>
            </a:lvl4pPr>
            <a:lvl5pPr marL="2057400" indent="-228600" defTabSz="935038">
              <a:defRPr sz="2400">
                <a:solidFill>
                  <a:schemeClr val="tx1"/>
                </a:solidFill>
                <a:latin typeface="Arial" charset="0"/>
                <a:ea typeface="ヒラギノ角ゴ Pro W3" charset="0"/>
                <a:cs typeface="ヒラギノ角ゴ Pro W3" charset="0"/>
              </a:defRPr>
            </a:lvl5pPr>
            <a:lvl6pPr marL="2514600" indent="-228600" defTabSz="935038"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defTabSz="935038"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defTabSz="935038"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defTabSz="935038"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fld id="{5908C84F-1BDA-F74F-98AD-8E32DB9E2A65}" type="slidenum">
              <a:rPr lang="en-US" sz="1200">
                <a:solidFill>
                  <a:srgbClr val="000000"/>
                </a:solidFill>
                <a:latin typeface="Times" charset="0"/>
                <a:ea typeface="ＭＳ Ｐゴシック" charset="0"/>
                <a:cs typeface="ＭＳ Ｐゴシック" charset="0"/>
              </a:rPr>
              <a:pPr algn="r"/>
              <a:t>8</a:t>
            </a:fld>
            <a:endParaRPr lang="en-US" sz="1200">
              <a:solidFill>
                <a:srgbClr val="000000"/>
              </a:solidFill>
              <a:latin typeface="Times" charset="0"/>
              <a:ea typeface="ＭＳ Ｐゴシック" charset="0"/>
              <a:cs typeface="ＭＳ Ｐゴシック" charset="0"/>
            </a:endParaRPr>
          </a:p>
        </p:txBody>
      </p:sp>
      <p:sp>
        <p:nvSpPr>
          <p:cNvPr id="39939" name="Rectangle 2"/>
          <p:cNvSpPr>
            <a:spLocks noGrp="1" noRot="1" noChangeAspect="1" noChangeArrowheads="1" noTextEdit="1"/>
          </p:cNvSpPr>
          <p:nvPr>
            <p:ph type="sldImg"/>
          </p:nvPr>
        </p:nvSpPr>
        <p:spPr>
          <a:xfrm>
            <a:off x="1109663" y="674688"/>
            <a:ext cx="4572000" cy="3429000"/>
          </a:xfrm>
          <a:solidFill>
            <a:srgbClr val="FFFFFF"/>
          </a:solidFill>
          <a:ln/>
        </p:spPr>
      </p:sp>
      <p:sp>
        <p:nvSpPr>
          <p:cNvPr id="437251" name="Rectangle 3"/>
          <p:cNvSpPr>
            <a:spLocks noGrp="1" noChangeArrowheads="1"/>
          </p:cNvSpPr>
          <p:nvPr>
            <p:ph type="body" idx="1"/>
          </p:nvPr>
        </p:nvSpPr>
        <p:spPr>
          <a:solidFill>
            <a:srgbClr val="FFFFFF"/>
          </a:solidFill>
          <a:ln>
            <a:solidFill>
              <a:srgbClr val="000000"/>
            </a:solidFill>
          </a:ln>
        </p:spPr>
        <p:txBody>
          <a:bodyPr lIns="91794" tIns="45897" rIns="91794" bIns="45897"/>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Goes with section 2.2 </a:t>
            </a:r>
          </a:p>
          <a:p>
            <a:pPr eaLnBrk="1" hangingPunct="1">
              <a:defRPr/>
            </a:pPr>
            <a:endParaRPr lang="en-US" dirty="0" smtClean="0">
              <a:latin typeface="Verdana" charset="0"/>
              <a:ea typeface="ＭＳ Ｐゴシック" charset="0"/>
              <a:cs typeface="ＭＳ Ｐゴシック" charset="0"/>
            </a:endParaRPr>
          </a:p>
          <a:p>
            <a:pPr eaLnBrk="1" hangingPunct="1">
              <a:defRPr/>
            </a:pPr>
            <a:r>
              <a:rPr lang="en-US" dirty="0" smtClean="0">
                <a:latin typeface="Verdana" charset="0"/>
                <a:ea typeface="ＭＳ Ｐゴシック" charset="0"/>
                <a:cs typeface="ＭＳ Ｐゴシック" charset="0"/>
              </a:rPr>
              <a:t>Just </a:t>
            </a:r>
            <a:r>
              <a:rPr lang="en-US" dirty="0">
                <a:latin typeface="Verdana" charset="0"/>
                <a:ea typeface="ＭＳ Ｐゴシック" charset="0"/>
                <a:cs typeface="ＭＳ Ｐゴシック" charset="0"/>
              </a:rPr>
              <a:t>as positive early experiences build healthy brain architecture, adverse early experiences can weaken it. Helping all children have supportive environments to learn and grow levels the playing field, so even those children who do not have advantages at home or whose families can</a:t>
            </a:r>
            <a:r>
              <a:rPr lang="ja-JP" altLang="en-US" dirty="0">
                <a:latin typeface="Verdana" charset="0"/>
                <a:ea typeface="ＭＳ Ｐゴシック" charset="0"/>
                <a:cs typeface="ＭＳ Ｐゴシック" charset="0"/>
              </a:rPr>
              <a:t>’</a:t>
            </a:r>
            <a:r>
              <a:rPr lang="en-US" altLang="ja-JP" dirty="0">
                <a:latin typeface="Verdana" charset="0"/>
                <a:ea typeface="ＭＳ Ｐゴシック" charset="0"/>
                <a:cs typeface="ＭＳ Ｐゴシック" charset="0"/>
              </a:rPr>
              <a:t>t afford expensive child care can start school with the same opportunities as their neighbors.</a:t>
            </a:r>
          </a:p>
          <a:p>
            <a:pPr eaLnBrk="1" hangingPunct="1">
              <a:defRPr/>
            </a:pPr>
            <a:r>
              <a:rPr lang="en-US" dirty="0">
                <a:latin typeface="Verdana" charset="0"/>
                <a:ea typeface="ＭＳ Ｐゴシック" charset="0"/>
                <a:cs typeface="ＭＳ Ｐゴシック" charset="0"/>
              </a:rPr>
              <a:t>This slide shows one measure of brain activity in two children. One had a normal family upbringing, and the other spent the early years of life in extremely neglectful conditions, in an orphanage in Romania. Brain activity is measured in terms of electrical impulses, using EEGs (electroencephalograms). The more electrical power, the more brain activity. Here we see the EEG translated into a color spectrum </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a:t>
            </a:r>
            <a:r>
              <a:rPr lang="en-US" dirty="0" smtClean="0">
                <a:effectLst/>
              </a:rPr>
              <a:t> </a:t>
            </a:r>
            <a:r>
              <a:rPr lang="en-US" dirty="0" smtClean="0">
                <a:latin typeface="Verdana" charset="0"/>
                <a:ea typeface="ＭＳ Ｐゴシック" charset="0"/>
                <a:cs typeface="ＭＳ Ｐゴシック" charset="0"/>
              </a:rPr>
              <a:t>the </a:t>
            </a:r>
            <a:r>
              <a:rPr lang="en-US" dirty="0">
                <a:latin typeface="Verdana" charset="0"/>
                <a:ea typeface="ＭＳ Ｐゴシック" charset="0"/>
                <a:cs typeface="ＭＳ Ｐゴシック" charset="0"/>
              </a:rPr>
              <a:t>more color, the more electrical activity in the brain.</a:t>
            </a:r>
          </a:p>
          <a:p>
            <a:pPr eaLnBrk="1" hangingPunct="1">
              <a:defRPr/>
            </a:pPr>
            <a:r>
              <a:rPr lang="en-US" dirty="0">
                <a:latin typeface="Verdana" charset="0"/>
                <a:ea typeface="ＭＳ Ｐゴシック" charset="0"/>
                <a:cs typeface="ＭＳ Ｐゴシック" charset="0"/>
              </a:rPr>
              <a:t>If you look at these circled areas, the differences become clear. Put simply, chronic neglect of very young children diminishes their brain power well beyond the period when they were neglected. If healthy brain architecture is the equivalent of a 100 watt bulb, by seriously neglecting children in their earliest years, we give them a 40 watt bulb.</a:t>
            </a:r>
            <a:endParaRPr lang="en-US" sz="1000" dirty="0">
              <a:effectLst>
                <a:outerShdw blurRad="38100" dist="38100" dir="2700000" algn="tl">
                  <a:srgbClr val="DDDDDD"/>
                </a:outerShdw>
              </a:effectLst>
              <a:latin typeface="Verdana" charset="0"/>
              <a:ea typeface="ＭＳ Ｐゴシック" charset="0"/>
              <a:cs typeface="ＭＳ Ｐゴシック" charset="0"/>
            </a:endParaRPr>
          </a:p>
          <a:p>
            <a:pPr eaLnBrk="1" hangingPunct="1">
              <a:defRPr/>
            </a:pPr>
            <a:r>
              <a:rPr lang="en-US" sz="1000" dirty="0">
                <a:effectLst>
                  <a:outerShdw blurRad="38100" dist="38100" dir="2700000" algn="tl">
                    <a:srgbClr val="DDDDDD"/>
                  </a:outerShdw>
                </a:effectLst>
                <a:latin typeface="Verdana" charset="0"/>
                <a:ea typeface="ＭＳ Ｐゴシック" charset="0"/>
                <a:cs typeface="ＭＳ Ｐゴシック" charset="0"/>
              </a:rPr>
              <a:t>Source: </a:t>
            </a:r>
            <a:r>
              <a:rPr lang="en-US" sz="1000" dirty="0">
                <a:latin typeface="Verdana" charset="0"/>
                <a:ea typeface="ＭＳ Ｐゴシック" charset="0"/>
                <a:cs typeface="ＭＳ Ｐゴシック" charset="0"/>
              </a:rPr>
              <a:t>C.A. Nelson (2008) and Marshall P.J., Fox N.A., &amp; the BEIP Core Group (2004). Journal of </a:t>
            </a:r>
            <a:r>
              <a:rPr lang="en-US" sz="1000" dirty="0" smtClean="0">
                <a:latin typeface="Verdana" charset="0"/>
                <a:ea typeface="ＭＳ Ｐゴシック" charset="0"/>
                <a:cs typeface="ＭＳ Ｐゴシック" charset="0"/>
              </a:rPr>
              <a:t>Cognitive </a:t>
            </a:r>
            <a:r>
              <a:rPr lang="en-US" sz="1000" dirty="0">
                <a:latin typeface="Verdana" charset="0"/>
                <a:ea typeface="ＭＳ Ｐゴシック" charset="0"/>
                <a:cs typeface="ＭＳ Ｐゴシック" charset="0"/>
              </a:rPr>
              <a:t>Neuroscience, 16, 1327–1338.</a:t>
            </a:r>
          </a:p>
        </p:txBody>
      </p:sp>
    </p:spTree>
    <p:extLst>
      <p:ext uri="{BB962C8B-B14F-4D97-AF65-F5344CB8AC3E}">
        <p14:creationId xmlns:p14="http://schemas.microsoft.com/office/powerpoint/2010/main" val="15506554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2.2 </a:t>
            </a:r>
            <a:r>
              <a:rPr lang="en-US" dirty="0" err="1" smtClean="0"/>
              <a:t>ToT</a:t>
            </a:r>
            <a:r>
              <a:rPr lang="en-US"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9</a:t>
            </a:fld>
            <a:endParaRPr lang="en-US"/>
          </a:p>
        </p:txBody>
      </p:sp>
    </p:spTree>
    <p:extLst>
      <p:ext uri="{BB962C8B-B14F-4D97-AF65-F5344CB8AC3E}">
        <p14:creationId xmlns:p14="http://schemas.microsoft.com/office/powerpoint/2010/main" val="3517401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i="1" dirty="0" smtClean="0"/>
          </a:p>
          <a:p>
            <a:endParaRPr lang="en-US" i="1" dirty="0" smtClean="0"/>
          </a:p>
          <a:p>
            <a:r>
              <a:rPr lang="en-US" i="1" dirty="0" smtClean="0"/>
              <a:t>For example, the parts of our brain that control our senses and reflexes form when we are infants. The parts of our brain that help us control our impulses and use good judgment are the last to mature. </a:t>
            </a:r>
          </a:p>
          <a:p>
            <a:endParaRPr lang="en-US" i="1" dirty="0" smtClean="0"/>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Adolescents are generally more self-aware and self-reflective than younger children and they are moving towards being able to think in a more long-term, strategic way.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Self-awareness and critical thinking happen in a part of our brain called the prefrontal cortex. This part of our brain controls our executive functioning. Executive functioning allows us to coordinate our thoughts and behaviors. This means that we are better able to think before we act as we get older! The key here is that this part of our brain is not fully developed until we are in our 20s!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All of these brain and hormone changes influence social cognition and abilities. Due to these changes it may be hard at times for adolescents to take on the perspective of others, which is critical for successful social communication.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val="4192322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smtClean="0"/>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smtClean="0"/>
              <a:t>Click to edit Master title style</a:t>
            </a:r>
            <a:endParaRPr lang="en-US" dirty="0"/>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pic>
        <p:nvPicPr>
          <p:cNvPr id="2" name="Picture 4" descr="new-gray-ba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6319838"/>
            <a:ext cx="9150350" cy="538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015730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pic>
        <p:nvPicPr>
          <p:cNvPr id="2" name="Picture 4" descr="new-gray-ba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6319838"/>
            <a:ext cx="9150350" cy="538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682500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1561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smtClean="0">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1" r:id="rId7"/>
    <p:sldLayoutId id="2147483892" r:id="rId8"/>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3">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Lst>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www.nytimes.com/interactive/2008/09/15/health/20080915-brain-development.html?_r=0"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VNNsN9IJkws"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rVwFkcOZHJw"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6183" y="2057400"/>
            <a:ext cx="8458200" cy="2123658"/>
          </a:xfrm>
          <a:prstGeom prst="rect">
            <a:avLst/>
          </a:prstGeom>
        </p:spPr>
        <p:txBody>
          <a:bodyPr wrap="square">
            <a:spAutoFit/>
          </a:bodyPr>
          <a:lstStyle/>
          <a:p>
            <a:r>
              <a:rPr lang="en-US" sz="4000" b="1" kern="0" spc="-100" dirty="0">
                <a:solidFill>
                  <a:srgbClr val="000000"/>
                </a:solidFill>
                <a:ea typeface="MS PGothic" charset="0"/>
              </a:rPr>
              <a:t>Safe Healing and Learning Spaces</a:t>
            </a:r>
            <a:br>
              <a:rPr lang="en-US" sz="4000" b="1" kern="0" spc="-100" dirty="0">
                <a:solidFill>
                  <a:srgbClr val="000000"/>
                </a:solidFill>
                <a:ea typeface="MS PGothic" charset="0"/>
              </a:rPr>
            </a:br>
            <a:r>
              <a:rPr lang="en-US" sz="3600" b="1" kern="0" spc="-100" dirty="0">
                <a:solidFill>
                  <a:srgbClr val="000000"/>
                </a:solidFill>
                <a:ea typeface="MS PGothic" charset="0"/>
              </a:rPr>
              <a:t>Parenting Skills Training</a:t>
            </a:r>
            <a:br>
              <a:rPr lang="en-US" sz="3600" b="1" kern="0" spc="-100" dirty="0">
                <a:solidFill>
                  <a:srgbClr val="000000"/>
                </a:solidFill>
                <a:ea typeface="MS PGothic" charset="0"/>
              </a:rPr>
            </a:br>
            <a:r>
              <a:rPr lang="en-US" sz="2800" b="1" kern="0" spc="-100" dirty="0">
                <a:solidFill>
                  <a:srgbClr val="000000"/>
                </a:solidFill>
                <a:ea typeface="MS PGothic" charset="0"/>
              </a:rPr>
              <a:t/>
            </a:r>
            <a:br>
              <a:rPr lang="en-US" sz="2800" b="1" kern="0" spc="-100" dirty="0">
                <a:solidFill>
                  <a:srgbClr val="000000"/>
                </a:solidFill>
                <a:ea typeface="MS PGothic" charset="0"/>
              </a:rPr>
            </a:br>
            <a:r>
              <a:rPr lang="en-US" sz="2800" b="1" kern="0" spc="-100" dirty="0">
                <a:solidFill>
                  <a:srgbClr val="000000"/>
                </a:solidFill>
                <a:ea typeface="MS PGothic" charset="0"/>
              </a:rPr>
              <a:t>Day 2 </a:t>
            </a:r>
            <a:endParaRPr lang="en-US" dirty="0"/>
          </a:p>
        </p:txBody>
      </p:sp>
      <p:pic>
        <p:nvPicPr>
          <p:cNvPr id="3" name="Picture 2" descr="Sha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819400" y="5410199"/>
            <a:ext cx="5991225" cy="1169551"/>
          </a:xfrm>
          <a:prstGeom prst="rect">
            <a:avLst/>
          </a:prstGeom>
        </p:spPr>
        <p:txBody>
          <a:bodyPr wrap="square">
            <a:spAutoFit/>
          </a:bodyPr>
          <a:lstStyle/>
          <a:p>
            <a:r>
              <a:rPr lang="en-US" sz="1400" b="1" dirty="0">
                <a:solidFill>
                  <a:srgbClr val="000000"/>
                </a:solidFill>
                <a:latin typeface="Arial" panose="020B0604020202020204" pitchFamily="34" charset="0"/>
              </a:rPr>
              <a:t>Disclaimer</a:t>
            </a:r>
            <a:r>
              <a:rPr lang="en-US" sz="1400" dirty="0">
                <a:solidFill>
                  <a:srgbClr val="000000"/>
                </a:solidFill>
                <a:latin typeface="Arial" panose="020B0604020202020204" pitchFamily="34" charset="0"/>
              </a:rPr>
              <a:t>  </a:t>
            </a:r>
            <a:endParaRPr lang="en-US" sz="1400" dirty="0">
              <a:solidFill>
                <a:srgbClr val="000000"/>
              </a:solidFill>
              <a:latin typeface="Segoe UI" panose="020B0502040204020203" pitchFamily="34" charset="0"/>
            </a:endParaRPr>
          </a:p>
          <a:p>
            <a:r>
              <a:rPr lang="en-US" sz="1400" i="1" dirty="0">
                <a:solidFill>
                  <a:srgbClr val="000000"/>
                </a:solidFill>
                <a:latin typeface="Arial" panose="020B0604020202020204" pitchFamily="34" charset="0"/>
              </a:rPr>
              <a:t>The content and conclusions in the Safe Healing and Learning Spaces Toolkit are those of the authors and do not necessarily reflect the views of United States Agency for International Development or the United States Government.</a:t>
            </a:r>
            <a:endParaRPr lang="en-US" sz="1400" dirty="0">
              <a:solidFill>
                <a:srgbClr val="000000"/>
              </a:solidFill>
              <a:latin typeface="Segoe UI" panose="020B0502040204020203" pitchFamily="34" charset="0"/>
            </a:endParaRPr>
          </a:p>
        </p:txBody>
      </p:sp>
    </p:spTree>
    <p:extLst>
      <p:ext uri="{BB962C8B-B14F-4D97-AF65-F5344CB8AC3E}">
        <p14:creationId xmlns:p14="http://schemas.microsoft.com/office/powerpoint/2010/main" val="34244743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45477" y="304800"/>
            <a:ext cx="8305800" cy="1219200"/>
          </a:xfrm>
        </p:spPr>
        <p:txBody>
          <a:bodyPr/>
          <a:lstStyle/>
          <a:p>
            <a:r>
              <a:rPr lang="en-US" b="1" u="sng" dirty="0" smtClean="0"/>
              <a:t>The maturing </a:t>
            </a:r>
            <a:r>
              <a:rPr lang="en-US" b="1" u="sng" dirty="0"/>
              <a:t>b</a:t>
            </a:r>
            <a:r>
              <a:rPr lang="en-US" b="1" u="sng" dirty="0" smtClean="0"/>
              <a:t>rain </a:t>
            </a:r>
            <a:endParaRPr lang="en-US" b="1" u="sng" dirty="0"/>
          </a:p>
        </p:txBody>
      </p:sp>
      <p:sp>
        <p:nvSpPr>
          <p:cNvPr id="3" name="Content Placeholder 2"/>
          <p:cNvSpPr>
            <a:spLocks noGrp="1"/>
          </p:cNvSpPr>
          <p:nvPr>
            <p:ph idx="1"/>
          </p:nvPr>
        </p:nvSpPr>
        <p:spPr>
          <a:xfrm>
            <a:off x="363416" y="1143000"/>
            <a:ext cx="8305800" cy="5943600"/>
          </a:xfrm>
        </p:spPr>
        <p:txBody>
          <a:bodyPr/>
          <a:lstStyle/>
          <a:p>
            <a:pPr marL="800100" indent="-457200">
              <a:buFont typeface="Arial" panose="020B0604020202020204" pitchFamily="34" charset="0"/>
              <a:buChar char="•"/>
            </a:pPr>
            <a:r>
              <a:rPr lang="en-US" dirty="0"/>
              <a:t>Our brains are not fully formed until we are in </a:t>
            </a:r>
            <a:r>
              <a:rPr lang="en-US" dirty="0" smtClean="0"/>
              <a:t>our early </a:t>
            </a:r>
            <a:r>
              <a:rPr lang="en-US" dirty="0"/>
              <a:t>to </a:t>
            </a:r>
            <a:r>
              <a:rPr lang="en-US" dirty="0" smtClean="0"/>
              <a:t>mid-20s! Different </a:t>
            </a:r>
            <a:r>
              <a:rPr lang="en-US" dirty="0"/>
              <a:t>parts of our brain form and mature at different rates. </a:t>
            </a:r>
            <a:endParaRPr lang="en-US" dirty="0" smtClean="0"/>
          </a:p>
          <a:p>
            <a:pPr marL="800100" indent="-457200">
              <a:buFont typeface="Arial" panose="020B0604020202020204" pitchFamily="34" charset="0"/>
              <a:buChar char="•"/>
            </a:pPr>
            <a:r>
              <a:rPr lang="en-US" dirty="0"/>
              <a:t>The parts of our brain that help us control </a:t>
            </a:r>
            <a:r>
              <a:rPr lang="en-US" dirty="0" smtClean="0"/>
              <a:t>our impulses </a:t>
            </a:r>
            <a:r>
              <a:rPr lang="en-US" dirty="0"/>
              <a:t>and use </a:t>
            </a:r>
            <a:r>
              <a:rPr lang="en-US" dirty="0" smtClean="0"/>
              <a:t>good judgment </a:t>
            </a:r>
            <a:r>
              <a:rPr lang="en-US" dirty="0"/>
              <a:t>are the last </a:t>
            </a:r>
            <a:r>
              <a:rPr lang="en-US" dirty="0" smtClean="0"/>
              <a:t>to mature</a:t>
            </a:r>
            <a:r>
              <a:rPr lang="en-US" dirty="0"/>
              <a:t>. This part of the brain is called </a:t>
            </a:r>
            <a:r>
              <a:rPr lang="en-US" dirty="0" smtClean="0"/>
              <a:t>the prefrontal </a:t>
            </a:r>
            <a:r>
              <a:rPr lang="en-US" dirty="0"/>
              <a:t>cortex and it controls our ‘</a:t>
            </a:r>
            <a:r>
              <a:rPr lang="en-US" dirty="0" smtClean="0"/>
              <a:t>executive function</a:t>
            </a:r>
            <a:r>
              <a:rPr lang="en-US" dirty="0"/>
              <a:t>’. </a:t>
            </a:r>
            <a:endParaRPr lang="en-US" dirty="0" smtClean="0"/>
          </a:p>
          <a:p>
            <a:pPr marL="800100" indent="-457200">
              <a:buFont typeface="Arial" panose="020B0604020202020204" pitchFamily="34" charset="0"/>
              <a:buChar char="•"/>
            </a:pPr>
            <a:r>
              <a:rPr lang="en-US" dirty="0" smtClean="0"/>
              <a:t>Executive</a:t>
            </a:r>
            <a:r>
              <a:rPr lang="en-US" dirty="0"/>
              <a:t> </a:t>
            </a:r>
            <a:r>
              <a:rPr lang="en-US" dirty="0" smtClean="0"/>
              <a:t>function </a:t>
            </a:r>
            <a:r>
              <a:rPr lang="en-US" dirty="0"/>
              <a:t>skills are mental processes that enable us to plan, </a:t>
            </a:r>
            <a:r>
              <a:rPr lang="en-US" dirty="0" smtClean="0"/>
              <a:t>focus attention</a:t>
            </a:r>
            <a:r>
              <a:rPr lang="en-US" dirty="0"/>
              <a:t>, remember instructions and juggle multiple </a:t>
            </a:r>
            <a:r>
              <a:rPr lang="en-US" dirty="0" smtClean="0"/>
              <a:t>tasks successfully.</a:t>
            </a:r>
          </a:p>
        </p:txBody>
      </p:sp>
    </p:spTree>
    <p:extLst>
      <p:ext uri="{BB962C8B-B14F-4D97-AF65-F5344CB8AC3E}">
        <p14:creationId xmlns:p14="http://schemas.microsoft.com/office/powerpoint/2010/main" val="39648050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305800" cy="1219200"/>
          </a:xfrm>
        </p:spPr>
        <p:txBody>
          <a:bodyPr/>
          <a:lstStyle/>
          <a:p>
            <a:r>
              <a:rPr lang="en-US" b="1" u="sng" dirty="0" smtClean="0"/>
              <a:t>Interactive webpage: How the brain still develops until early- to mid-20s</a:t>
            </a:r>
            <a:endParaRPr lang="en-US" b="1" u="sng" dirty="0"/>
          </a:p>
        </p:txBody>
      </p:sp>
      <p:sp>
        <p:nvSpPr>
          <p:cNvPr id="3" name="TextBox 2"/>
          <p:cNvSpPr txBox="1"/>
          <p:nvPr/>
        </p:nvSpPr>
        <p:spPr>
          <a:xfrm>
            <a:off x="2667000" y="3124200"/>
            <a:ext cx="5791200" cy="830997"/>
          </a:xfrm>
          <a:prstGeom prst="rect">
            <a:avLst/>
          </a:prstGeom>
          <a:noFill/>
        </p:spPr>
        <p:txBody>
          <a:bodyPr wrap="square" rtlCol="0">
            <a:spAutoFit/>
          </a:bodyPr>
          <a:lstStyle/>
          <a:p>
            <a:r>
              <a:rPr lang="en-US" dirty="0" smtClean="0">
                <a:hlinkClick r:id="rId3"/>
              </a:rPr>
              <a:t>The Child’s Developing Brain</a:t>
            </a:r>
            <a:endParaRPr lang="en-US" dirty="0" smtClean="0"/>
          </a:p>
          <a:p>
            <a:endParaRPr lang="en-US" dirty="0"/>
          </a:p>
        </p:txBody>
      </p:sp>
      <p:sp>
        <p:nvSpPr>
          <p:cNvPr id="4" name="TextBox 3"/>
          <p:cNvSpPr txBox="1"/>
          <p:nvPr/>
        </p:nvSpPr>
        <p:spPr>
          <a:xfrm>
            <a:off x="252046" y="6057781"/>
            <a:ext cx="8763000" cy="800219"/>
          </a:xfrm>
          <a:prstGeom prst="rect">
            <a:avLst/>
          </a:prstGeom>
          <a:noFill/>
        </p:spPr>
        <p:txBody>
          <a:bodyPr wrap="square" rtlCol="0">
            <a:spAutoFit/>
          </a:bodyPr>
          <a:lstStyle/>
          <a:p>
            <a:r>
              <a:rPr lang="en-US" sz="1100" dirty="0" smtClean="0"/>
              <a:t>Source: </a:t>
            </a:r>
            <a:r>
              <a:rPr lang="en-US" sz="1100" dirty="0"/>
              <a:t>The Child’s Developing Brain. (2008, September 15). </a:t>
            </a:r>
            <a:r>
              <a:rPr lang="en-US" sz="1100" dirty="0" smtClean="0"/>
              <a:t>http</a:t>
            </a:r>
            <a:r>
              <a:rPr lang="en-US" sz="1100" dirty="0"/>
              <a:t>://www.nytimes.com/interactive/2008/09/15/health/20080915-brain-development.html?_r=0</a:t>
            </a:r>
            <a:endParaRPr lang="en-US" sz="1100" dirty="0" smtClean="0"/>
          </a:p>
          <a:p>
            <a:endParaRPr lang="en-US" dirty="0"/>
          </a:p>
        </p:txBody>
      </p:sp>
    </p:spTree>
    <p:extLst>
      <p:ext uri="{BB962C8B-B14F-4D97-AF65-F5344CB8AC3E}">
        <p14:creationId xmlns:p14="http://schemas.microsoft.com/office/powerpoint/2010/main" val="7279344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5" name="Rectangle 2"/>
          <p:cNvSpPr>
            <a:spLocks noChangeArrowheads="1"/>
          </p:cNvSpPr>
          <p:nvPr/>
        </p:nvSpPr>
        <p:spPr bwMode="auto">
          <a:xfrm>
            <a:off x="1066800" y="4114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66" name="Rectangle 3"/>
          <p:cNvSpPr>
            <a:spLocks noChangeArrowheads="1"/>
          </p:cNvSpPr>
          <p:nvPr/>
        </p:nvSpPr>
        <p:spPr bwMode="auto">
          <a:xfrm>
            <a:off x="1066800" y="3733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67" name="Rectangle 4"/>
          <p:cNvSpPr>
            <a:spLocks noChangeArrowheads="1"/>
          </p:cNvSpPr>
          <p:nvPr/>
        </p:nvSpPr>
        <p:spPr bwMode="auto">
          <a:xfrm>
            <a:off x="1066800" y="3352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68" name="Rectangle 5"/>
          <p:cNvSpPr>
            <a:spLocks noChangeArrowheads="1"/>
          </p:cNvSpPr>
          <p:nvPr/>
        </p:nvSpPr>
        <p:spPr bwMode="auto">
          <a:xfrm>
            <a:off x="1066800" y="2971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69" name="Rectangle 6"/>
          <p:cNvSpPr>
            <a:spLocks noChangeArrowheads="1"/>
          </p:cNvSpPr>
          <p:nvPr/>
        </p:nvSpPr>
        <p:spPr bwMode="auto">
          <a:xfrm>
            <a:off x="1066800" y="2590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70" name="Rectangle 7"/>
          <p:cNvSpPr>
            <a:spLocks noChangeArrowheads="1"/>
          </p:cNvSpPr>
          <p:nvPr/>
        </p:nvSpPr>
        <p:spPr bwMode="auto">
          <a:xfrm>
            <a:off x="1066800" y="1828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71" name="Rectangle 8"/>
          <p:cNvSpPr>
            <a:spLocks noChangeArrowheads="1"/>
          </p:cNvSpPr>
          <p:nvPr/>
        </p:nvSpPr>
        <p:spPr bwMode="auto">
          <a:xfrm>
            <a:off x="1066800" y="2209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72" name="Rectangle 9"/>
          <p:cNvSpPr>
            <a:spLocks noChangeArrowheads="1"/>
          </p:cNvSpPr>
          <p:nvPr/>
        </p:nvSpPr>
        <p:spPr bwMode="auto">
          <a:xfrm>
            <a:off x="1066800" y="1447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73" name="Rectangle 10"/>
          <p:cNvSpPr>
            <a:spLocks noChangeArrowheads="1"/>
          </p:cNvSpPr>
          <p:nvPr/>
        </p:nvSpPr>
        <p:spPr bwMode="auto">
          <a:xfrm>
            <a:off x="1066800" y="4495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74" name="Rectangle 11"/>
          <p:cNvSpPr>
            <a:spLocks noChangeArrowheads="1"/>
          </p:cNvSpPr>
          <p:nvPr/>
        </p:nvSpPr>
        <p:spPr bwMode="auto">
          <a:xfrm>
            <a:off x="1066800" y="4876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02089" name="Rectangle 9"/>
          <p:cNvSpPr>
            <a:spLocks noChangeArrowheads="1"/>
          </p:cNvSpPr>
          <p:nvPr/>
        </p:nvSpPr>
        <p:spPr bwMode="auto">
          <a:xfrm>
            <a:off x="152400" y="457200"/>
            <a:ext cx="8991600" cy="876300"/>
          </a:xfrm>
          <a:prstGeom prst="rect">
            <a:avLst/>
          </a:prstGeom>
          <a:noFill/>
          <a:ln w="9525">
            <a:noFill/>
            <a:miter lim="800000"/>
            <a:headEnd/>
            <a:tailEnd/>
          </a:ln>
          <a:effectLst/>
        </p:spPr>
        <p:txBody>
          <a:bodyPr anchor="ctr"/>
          <a:lstStyle/>
          <a:p>
            <a:pPr algn="ctr">
              <a:defRPr/>
            </a:pPr>
            <a:r>
              <a:rPr kumimoji="1" lang="en-US" sz="2800" dirty="0"/>
              <a:t>The </a:t>
            </a:r>
            <a:r>
              <a:rPr kumimoji="1" lang="en-US" sz="2800" dirty="0" smtClean="0"/>
              <a:t>ability </a:t>
            </a:r>
            <a:r>
              <a:rPr kumimoji="1" lang="en-US" sz="2800" dirty="0"/>
              <a:t>to </a:t>
            </a:r>
            <a:r>
              <a:rPr kumimoji="1" lang="en-US" sz="2800" dirty="0" smtClean="0"/>
              <a:t>change </a:t>
            </a:r>
            <a:r>
              <a:rPr kumimoji="1" lang="en-US" sz="2800" dirty="0"/>
              <a:t>b</a:t>
            </a:r>
            <a:r>
              <a:rPr kumimoji="1" lang="en-US" sz="2800" dirty="0" smtClean="0"/>
              <a:t>rains </a:t>
            </a:r>
            <a:endParaRPr kumimoji="1" lang="en-US" sz="2800" dirty="0"/>
          </a:p>
          <a:p>
            <a:pPr algn="ctr">
              <a:defRPr/>
            </a:pPr>
            <a:r>
              <a:rPr kumimoji="1" lang="en-US" sz="2800" dirty="0" smtClean="0"/>
              <a:t>Decreases </a:t>
            </a:r>
            <a:r>
              <a:rPr kumimoji="1" lang="en-US" sz="2800" dirty="0"/>
              <a:t>o</a:t>
            </a:r>
            <a:r>
              <a:rPr kumimoji="1" lang="en-US" sz="2800" dirty="0" smtClean="0"/>
              <a:t>ver </a:t>
            </a:r>
            <a:r>
              <a:rPr kumimoji="1" lang="en-US" sz="2800" dirty="0"/>
              <a:t>t</a:t>
            </a:r>
            <a:r>
              <a:rPr kumimoji="1" lang="en-US" sz="2800" dirty="0" smtClean="0"/>
              <a:t>ime</a:t>
            </a:r>
            <a:r>
              <a:rPr kumimoji="1" lang="en-US" sz="2800" dirty="0">
                <a:effectLst>
                  <a:outerShdw blurRad="38100" dist="38100" dir="2700000" algn="tl">
                    <a:srgbClr val="DDDDDD"/>
                  </a:outerShdw>
                </a:effectLst>
              </a:rPr>
              <a:t/>
            </a:r>
            <a:br>
              <a:rPr kumimoji="1" lang="en-US" sz="2800" dirty="0">
                <a:effectLst>
                  <a:outerShdw blurRad="38100" dist="38100" dir="2700000" algn="tl">
                    <a:srgbClr val="DDDDDD"/>
                  </a:outerShdw>
                </a:effectLst>
              </a:rPr>
            </a:br>
            <a:endParaRPr kumimoji="1" lang="en-US" sz="2800" dirty="0">
              <a:effectLst>
                <a:outerShdw blurRad="38100" dist="38100" dir="2700000" algn="tl">
                  <a:srgbClr val="DDDDDD"/>
                </a:outerShdw>
              </a:effectLst>
            </a:endParaRPr>
          </a:p>
        </p:txBody>
      </p:sp>
      <p:sp>
        <p:nvSpPr>
          <p:cNvPr id="430093" name="Text Box 11"/>
          <p:cNvSpPr txBox="1">
            <a:spLocks noChangeArrowheads="1"/>
          </p:cNvSpPr>
          <p:nvPr/>
        </p:nvSpPr>
        <p:spPr bwMode="auto">
          <a:xfrm>
            <a:off x="6248400" y="5851525"/>
            <a:ext cx="2133600" cy="554038"/>
          </a:xfrm>
          <a:prstGeom prst="rect">
            <a:avLst/>
          </a:prstGeom>
          <a:noFill/>
          <a:ln w="9525">
            <a:noFill/>
            <a:miter lim="800000"/>
            <a:headEnd/>
            <a:tailEnd/>
          </a:ln>
        </p:spPr>
        <p:txBody>
          <a:bodyPr>
            <a:spAutoFit/>
          </a:bodyPr>
          <a:lstStyle/>
          <a:p>
            <a:pPr algn="r">
              <a:defRPr/>
            </a:pPr>
            <a:r>
              <a:rPr lang="en-US" sz="1200">
                <a:ea typeface="ＭＳ Ｐゴシック" charset="-128"/>
                <a:cs typeface="+mn-cs"/>
              </a:rPr>
              <a:t>Source: Levitt (2009)</a:t>
            </a:r>
          </a:p>
          <a:p>
            <a:pPr>
              <a:spcBef>
                <a:spcPct val="50000"/>
              </a:spcBef>
              <a:defRPr/>
            </a:pPr>
            <a:endParaRPr lang="en-US" sz="1200">
              <a:effectLst>
                <a:outerShdw blurRad="38100" dist="38100" dir="2700000" algn="tl">
                  <a:srgbClr val="C0C0C0"/>
                </a:outerShdw>
              </a:effectLst>
              <a:ea typeface="ＭＳ Ｐゴシック" charset="-128"/>
              <a:cs typeface="+mn-cs"/>
            </a:endParaRPr>
          </a:p>
        </p:txBody>
      </p:sp>
      <p:sp>
        <p:nvSpPr>
          <p:cNvPr id="36877" name="Line 14"/>
          <p:cNvSpPr>
            <a:spLocks noChangeShapeType="1"/>
          </p:cNvSpPr>
          <p:nvPr/>
        </p:nvSpPr>
        <p:spPr bwMode="auto">
          <a:xfrm>
            <a:off x="1066800" y="5257800"/>
            <a:ext cx="7467600"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6878" name="Text Box 15"/>
          <p:cNvSpPr txBox="1">
            <a:spLocks noChangeArrowheads="1"/>
          </p:cNvSpPr>
          <p:nvPr/>
        </p:nvSpPr>
        <p:spPr bwMode="auto">
          <a:xfrm>
            <a:off x="939800" y="5334000"/>
            <a:ext cx="812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Birth</a:t>
            </a:r>
            <a:endParaRPr lang="en-US" sz="1200" b="1">
              <a:latin typeface="Verdana" charset="0"/>
              <a:ea typeface="ＭＳ Ｐゴシック" charset="0"/>
              <a:cs typeface="ＭＳ Ｐゴシック" charset="0"/>
            </a:endParaRPr>
          </a:p>
        </p:txBody>
      </p:sp>
      <p:sp>
        <p:nvSpPr>
          <p:cNvPr id="36879" name="Text Box 16"/>
          <p:cNvSpPr txBox="1">
            <a:spLocks noChangeArrowheads="1"/>
          </p:cNvSpPr>
          <p:nvPr/>
        </p:nvSpPr>
        <p:spPr bwMode="auto">
          <a:xfrm>
            <a:off x="2073275" y="5334000"/>
            <a:ext cx="51117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10</a:t>
            </a:r>
            <a:endParaRPr lang="en-US" sz="1200" b="1">
              <a:latin typeface="Verdana" charset="0"/>
              <a:ea typeface="ＭＳ Ｐゴシック" charset="0"/>
              <a:cs typeface="ＭＳ Ｐゴシック" charset="0"/>
            </a:endParaRPr>
          </a:p>
        </p:txBody>
      </p:sp>
      <p:sp>
        <p:nvSpPr>
          <p:cNvPr id="36880" name="Text Box 17"/>
          <p:cNvSpPr txBox="1">
            <a:spLocks noChangeArrowheads="1"/>
          </p:cNvSpPr>
          <p:nvPr/>
        </p:nvSpPr>
        <p:spPr bwMode="auto">
          <a:xfrm>
            <a:off x="3054350"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20</a:t>
            </a:r>
            <a:endParaRPr lang="en-US" sz="1200" b="1">
              <a:latin typeface="Verdana" charset="0"/>
              <a:ea typeface="ＭＳ Ｐゴシック" charset="0"/>
              <a:cs typeface="ＭＳ Ｐゴシック" charset="0"/>
            </a:endParaRPr>
          </a:p>
        </p:txBody>
      </p:sp>
      <p:sp>
        <p:nvSpPr>
          <p:cNvPr id="36881" name="Text Box 18"/>
          <p:cNvSpPr txBox="1">
            <a:spLocks noChangeArrowheads="1"/>
          </p:cNvSpPr>
          <p:nvPr/>
        </p:nvSpPr>
        <p:spPr bwMode="auto">
          <a:xfrm>
            <a:off x="4059238"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30</a:t>
            </a:r>
            <a:endParaRPr lang="en-US" sz="1200" b="1">
              <a:latin typeface="Verdana" charset="0"/>
              <a:ea typeface="ＭＳ Ｐゴシック" charset="0"/>
              <a:cs typeface="ＭＳ Ｐゴシック" charset="0"/>
            </a:endParaRPr>
          </a:p>
        </p:txBody>
      </p:sp>
      <p:sp>
        <p:nvSpPr>
          <p:cNvPr id="36882" name="Line 20"/>
          <p:cNvSpPr>
            <a:spLocks noChangeShapeType="1"/>
          </p:cNvSpPr>
          <p:nvPr/>
        </p:nvSpPr>
        <p:spPr bwMode="auto">
          <a:xfrm>
            <a:off x="1066800" y="1447800"/>
            <a:ext cx="0" cy="381000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02104" name="Text Box 24"/>
          <p:cNvSpPr txBox="1">
            <a:spLocks noChangeArrowheads="1"/>
          </p:cNvSpPr>
          <p:nvPr/>
        </p:nvSpPr>
        <p:spPr bwMode="auto">
          <a:xfrm>
            <a:off x="4419600" y="2133600"/>
            <a:ext cx="3276600"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r>
              <a:rPr lang="en-US" sz="1400" b="1">
                <a:latin typeface="Verdana" charset="0"/>
                <a:ea typeface="ＭＳ Ｐゴシック" charset="0"/>
                <a:cs typeface="ＭＳ Ｐゴシック" charset="0"/>
              </a:rPr>
              <a:t>Physiological </a:t>
            </a:r>
            <a:r>
              <a:rPr lang="ja-JP" altLang="en-US" sz="1400" b="1">
                <a:latin typeface="Verdana" charset="0"/>
                <a:ea typeface="ＭＳ Ｐゴシック" charset="0"/>
                <a:cs typeface="ＭＳ Ｐゴシック" charset="0"/>
              </a:rPr>
              <a:t>“</a:t>
            </a:r>
            <a:r>
              <a:rPr lang="en-US" altLang="ja-JP" sz="1400" b="1">
                <a:latin typeface="Verdana" charset="0"/>
                <a:ea typeface="ＭＳ Ｐゴシック" charset="0"/>
                <a:cs typeface="ＭＳ Ｐゴシック" charset="0"/>
              </a:rPr>
              <a:t>Effort</a:t>
            </a:r>
            <a:r>
              <a:rPr lang="ja-JP" altLang="en-US" sz="1400" b="1">
                <a:latin typeface="Verdana" charset="0"/>
                <a:ea typeface="ＭＳ Ｐゴシック" charset="0"/>
                <a:cs typeface="ＭＳ Ｐゴシック" charset="0"/>
              </a:rPr>
              <a:t>”</a:t>
            </a:r>
            <a:r>
              <a:rPr lang="en-US" altLang="ja-JP" sz="1400" b="1">
                <a:latin typeface="Verdana" charset="0"/>
                <a:ea typeface="ＭＳ Ｐゴシック" charset="0"/>
                <a:cs typeface="ＭＳ Ｐゴシック" charset="0"/>
              </a:rPr>
              <a:t> Required to Enhance Neural Connections</a:t>
            </a:r>
            <a:endParaRPr lang="en-US" sz="1400" b="1">
              <a:latin typeface="Verdana" charset="0"/>
              <a:ea typeface="ＭＳ Ｐゴシック" charset="0"/>
              <a:cs typeface="ＭＳ Ｐゴシック" charset="0"/>
            </a:endParaRPr>
          </a:p>
        </p:txBody>
      </p:sp>
      <p:sp>
        <p:nvSpPr>
          <p:cNvPr id="302105" name="Text Box 25"/>
          <p:cNvSpPr txBox="1">
            <a:spLocks noChangeArrowheads="1"/>
          </p:cNvSpPr>
          <p:nvPr/>
        </p:nvSpPr>
        <p:spPr bwMode="auto">
          <a:xfrm>
            <a:off x="1447800" y="2133600"/>
            <a:ext cx="2667000"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r>
              <a:rPr lang="en-US" sz="1400" b="1">
                <a:latin typeface="Verdana" charset="0"/>
                <a:ea typeface="ＭＳ Ｐゴシック" charset="0"/>
                <a:cs typeface="ＭＳ Ｐゴシック" charset="0"/>
              </a:rPr>
              <a:t>Normal Brain Plasticity Influenced by Experience</a:t>
            </a:r>
          </a:p>
        </p:txBody>
      </p:sp>
      <p:sp>
        <p:nvSpPr>
          <p:cNvPr id="36885" name="Text Box 26"/>
          <p:cNvSpPr txBox="1">
            <a:spLocks noChangeArrowheads="1"/>
          </p:cNvSpPr>
          <p:nvPr/>
        </p:nvSpPr>
        <p:spPr bwMode="auto">
          <a:xfrm>
            <a:off x="3429000" y="5791200"/>
            <a:ext cx="213360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eaLnBrk="1" hangingPunct="1">
              <a:spcBef>
                <a:spcPct val="50000"/>
              </a:spcBef>
            </a:pPr>
            <a:r>
              <a:rPr lang="en-US" sz="1600" b="1">
                <a:latin typeface="Verdana" charset="0"/>
                <a:ea typeface="ＭＳ Ｐゴシック" charset="0"/>
                <a:cs typeface="ＭＳ Ｐゴシック" charset="0"/>
              </a:rPr>
              <a:t>Age (Years)</a:t>
            </a:r>
          </a:p>
        </p:txBody>
      </p:sp>
      <p:sp>
        <p:nvSpPr>
          <p:cNvPr id="255002" name="Freeform 26"/>
          <p:cNvSpPr>
            <a:spLocks/>
          </p:cNvSpPr>
          <p:nvPr/>
        </p:nvSpPr>
        <p:spPr bwMode="auto">
          <a:xfrm>
            <a:off x="1143000" y="1676400"/>
            <a:ext cx="7391400" cy="3429000"/>
          </a:xfrm>
          <a:custGeom>
            <a:avLst/>
            <a:gdLst>
              <a:gd name="T0" fmla="*/ 0 w 8280"/>
              <a:gd name="T1" fmla="*/ 0 h 5400"/>
              <a:gd name="T2" fmla="*/ 2147483647 w 8280"/>
              <a:gd name="T3" fmla="*/ 2147483647 h 5400"/>
              <a:gd name="T4" fmla="*/ 2147483647 w 8280"/>
              <a:gd name="T5" fmla="*/ 2147483647 h 5400"/>
              <a:gd name="T6" fmla="*/ 0 60000 65536"/>
              <a:gd name="T7" fmla="*/ 0 60000 65536"/>
              <a:gd name="T8" fmla="*/ 0 60000 65536"/>
              <a:gd name="T9" fmla="*/ 0 w 8280"/>
              <a:gd name="T10" fmla="*/ 0 h 5400"/>
              <a:gd name="T11" fmla="*/ 8280 w 8280"/>
              <a:gd name="T12" fmla="*/ 5400 h 5400"/>
            </a:gdLst>
            <a:ahLst/>
            <a:cxnLst>
              <a:cxn ang="T6">
                <a:pos x="T0" y="T1"/>
              </a:cxn>
              <a:cxn ang="T7">
                <a:pos x="T2" y="T3"/>
              </a:cxn>
              <a:cxn ang="T8">
                <a:pos x="T4" y="T5"/>
              </a:cxn>
            </a:cxnLst>
            <a:rect l="T9" t="T10" r="T11" b="T12"/>
            <a:pathLst>
              <a:path w="8280" h="5400">
                <a:moveTo>
                  <a:pt x="0" y="0"/>
                </a:moveTo>
                <a:cubicBezTo>
                  <a:pt x="30" y="1170"/>
                  <a:pt x="60" y="2340"/>
                  <a:pt x="1440" y="3240"/>
                </a:cubicBezTo>
                <a:cubicBezTo>
                  <a:pt x="2820" y="4140"/>
                  <a:pt x="5550" y="4770"/>
                  <a:pt x="8280" y="5400"/>
                </a:cubicBezTo>
              </a:path>
            </a:pathLst>
          </a:custGeom>
          <a:noFill/>
          <a:ln w="57150" cmpd="sng">
            <a:solidFill>
              <a:srgbClr val="DB242F"/>
            </a:solidFill>
            <a:round/>
            <a:headEnd/>
            <a:tailEnd/>
          </a:ln>
          <a:effectLst>
            <a:outerShdw blurRad="63500" dist="38099" dir="2700000" algn="ctr" rotWithShape="0">
              <a:srgbClr val="000000">
                <a:alpha val="74997"/>
              </a:srgbClr>
            </a:outerShdw>
          </a:effectLst>
          <a:extLst>
            <a:ext uri="{909E8E84-426E-40dd-AFC4-6F175D3DCCD1}">
              <a14:hiddenFill xmlns:a14="http://schemas.microsoft.com/office/drawing/2010/main" xmlns="">
                <a:solidFill>
                  <a:srgbClr val="FFFFFF"/>
                </a:solidFill>
              </a14:hiddenFill>
            </a:ext>
          </a:extLst>
        </p:spPr>
        <p:txBody>
          <a:bodyPr/>
          <a:lstStyle/>
          <a:p>
            <a:pPr>
              <a:defRPr/>
            </a:pPr>
            <a:endParaRPr lang="en-US"/>
          </a:p>
        </p:txBody>
      </p:sp>
      <p:sp>
        <p:nvSpPr>
          <p:cNvPr id="255003" name="Freeform 27"/>
          <p:cNvSpPr>
            <a:spLocks/>
          </p:cNvSpPr>
          <p:nvPr/>
        </p:nvSpPr>
        <p:spPr bwMode="auto">
          <a:xfrm>
            <a:off x="1219200" y="2247900"/>
            <a:ext cx="6867525" cy="2705100"/>
          </a:xfrm>
          <a:custGeom>
            <a:avLst/>
            <a:gdLst>
              <a:gd name="T0" fmla="*/ 0 w 10800"/>
              <a:gd name="T1" fmla="*/ 2147483647 h 4230"/>
              <a:gd name="T2" fmla="*/ 2147483647 w 10800"/>
              <a:gd name="T3" fmla="*/ 2147483647 h 4230"/>
              <a:gd name="T4" fmla="*/ 2147483647 w 10800"/>
              <a:gd name="T5" fmla="*/ 2147483647 h 4230"/>
              <a:gd name="T6" fmla="*/ 2147483647 w 10800"/>
              <a:gd name="T7" fmla="*/ 2147483647 h 4230"/>
              <a:gd name="T8" fmla="*/ 2147483647 w 10800"/>
              <a:gd name="T9" fmla="*/ 0 h 4230"/>
              <a:gd name="T10" fmla="*/ 0 60000 65536"/>
              <a:gd name="T11" fmla="*/ 0 60000 65536"/>
              <a:gd name="T12" fmla="*/ 0 60000 65536"/>
              <a:gd name="T13" fmla="*/ 0 60000 65536"/>
              <a:gd name="T14" fmla="*/ 0 60000 65536"/>
              <a:gd name="T15" fmla="*/ 0 w 10800"/>
              <a:gd name="T16" fmla="*/ 0 h 4230"/>
              <a:gd name="T17" fmla="*/ 10800 w 10800"/>
              <a:gd name="T18" fmla="*/ 4230 h 4230"/>
            </a:gdLst>
            <a:ahLst/>
            <a:cxnLst>
              <a:cxn ang="T10">
                <a:pos x="T0" y="T1"/>
              </a:cxn>
              <a:cxn ang="T11">
                <a:pos x="T2" y="T3"/>
              </a:cxn>
              <a:cxn ang="T12">
                <a:pos x="T4" y="T5"/>
              </a:cxn>
              <a:cxn ang="T13">
                <a:pos x="T6" y="T7"/>
              </a:cxn>
              <a:cxn ang="T14">
                <a:pos x="T8" y="T9"/>
              </a:cxn>
            </a:cxnLst>
            <a:rect l="T15" t="T16" r="T17" b="T18"/>
            <a:pathLst>
              <a:path w="10800" h="4230">
                <a:moveTo>
                  <a:pt x="0" y="4140"/>
                </a:moveTo>
                <a:cubicBezTo>
                  <a:pt x="480" y="4185"/>
                  <a:pt x="960" y="4230"/>
                  <a:pt x="1620" y="4140"/>
                </a:cubicBezTo>
                <a:cubicBezTo>
                  <a:pt x="2280" y="4050"/>
                  <a:pt x="3060" y="3930"/>
                  <a:pt x="3960" y="3600"/>
                </a:cubicBezTo>
                <a:cubicBezTo>
                  <a:pt x="4860" y="3270"/>
                  <a:pt x="5880" y="2760"/>
                  <a:pt x="7020" y="2160"/>
                </a:cubicBezTo>
                <a:cubicBezTo>
                  <a:pt x="8160" y="1560"/>
                  <a:pt x="9480" y="780"/>
                  <a:pt x="10800" y="0"/>
                </a:cubicBezTo>
              </a:path>
            </a:pathLst>
          </a:custGeom>
          <a:noFill/>
          <a:ln w="57150" cmpd="sng">
            <a:solidFill>
              <a:srgbClr val="205398"/>
            </a:solidFill>
            <a:round/>
            <a:headEnd/>
            <a:tailEnd/>
          </a:ln>
          <a:effectLst>
            <a:outerShdw blurRad="63500" dist="38099" dir="2700000" algn="ctr" rotWithShape="0">
              <a:schemeClr val="bg2">
                <a:alpha val="74997"/>
              </a:schemeClr>
            </a:outerShdw>
          </a:effectLst>
          <a:extLst>
            <a:ext uri="{909E8E84-426E-40dd-AFC4-6F175D3DCCD1}">
              <a14:hiddenFill xmlns:a14="http://schemas.microsoft.com/office/drawing/2010/main" xmlns="">
                <a:solidFill>
                  <a:srgbClr val="FFFFFF"/>
                </a:solidFill>
              </a14:hiddenFill>
            </a:ext>
          </a:extLst>
        </p:spPr>
        <p:txBody>
          <a:bodyPr/>
          <a:lstStyle/>
          <a:p>
            <a:pPr>
              <a:defRPr/>
            </a:pPr>
            <a:endParaRPr lang="en-US"/>
          </a:p>
        </p:txBody>
      </p:sp>
      <p:sp>
        <p:nvSpPr>
          <p:cNvPr id="36888" name="Text Box 18"/>
          <p:cNvSpPr txBox="1">
            <a:spLocks noChangeArrowheads="1"/>
          </p:cNvSpPr>
          <p:nvPr/>
        </p:nvSpPr>
        <p:spPr bwMode="auto">
          <a:xfrm>
            <a:off x="5062538"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40</a:t>
            </a:r>
            <a:endParaRPr lang="en-US" sz="1200" b="1">
              <a:latin typeface="Verdana" charset="0"/>
              <a:ea typeface="ＭＳ Ｐゴシック" charset="0"/>
              <a:cs typeface="ＭＳ Ｐゴシック" charset="0"/>
            </a:endParaRPr>
          </a:p>
        </p:txBody>
      </p:sp>
      <p:sp>
        <p:nvSpPr>
          <p:cNvPr id="36889" name="Text Box 18"/>
          <p:cNvSpPr txBox="1">
            <a:spLocks noChangeArrowheads="1"/>
          </p:cNvSpPr>
          <p:nvPr/>
        </p:nvSpPr>
        <p:spPr bwMode="auto">
          <a:xfrm>
            <a:off x="6067425"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50</a:t>
            </a:r>
            <a:endParaRPr lang="en-US" sz="1200" b="1">
              <a:latin typeface="Verdana" charset="0"/>
              <a:ea typeface="ＭＳ Ｐゴシック" charset="0"/>
              <a:cs typeface="ＭＳ Ｐゴシック" charset="0"/>
            </a:endParaRPr>
          </a:p>
        </p:txBody>
      </p:sp>
      <p:sp>
        <p:nvSpPr>
          <p:cNvPr id="36890" name="Text Box 18"/>
          <p:cNvSpPr txBox="1">
            <a:spLocks noChangeArrowheads="1"/>
          </p:cNvSpPr>
          <p:nvPr/>
        </p:nvSpPr>
        <p:spPr bwMode="auto">
          <a:xfrm>
            <a:off x="7070725"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60</a:t>
            </a:r>
            <a:endParaRPr lang="en-US" sz="1200" b="1">
              <a:latin typeface="Verdana" charset="0"/>
              <a:ea typeface="ＭＳ Ｐゴシック" charset="0"/>
              <a:cs typeface="ＭＳ Ｐゴシック" charset="0"/>
            </a:endParaRPr>
          </a:p>
        </p:txBody>
      </p:sp>
      <p:sp>
        <p:nvSpPr>
          <p:cNvPr id="36891" name="Text Box 18"/>
          <p:cNvSpPr txBox="1">
            <a:spLocks noChangeArrowheads="1"/>
          </p:cNvSpPr>
          <p:nvPr/>
        </p:nvSpPr>
        <p:spPr bwMode="auto">
          <a:xfrm>
            <a:off x="8075613"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70</a:t>
            </a:r>
            <a:endParaRPr lang="en-US" sz="1200" b="1">
              <a:latin typeface="Verdana" charset="0"/>
              <a:ea typeface="ＭＳ Ｐゴシック" charset="0"/>
              <a:cs typeface="ＭＳ Ｐゴシック"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55002"/>
                                        </p:tgtEl>
                                        <p:attrNameLst>
                                          <p:attrName>style.visibility</p:attrName>
                                        </p:attrNameLst>
                                      </p:cBhvr>
                                      <p:to>
                                        <p:strVal val="visible"/>
                                      </p:to>
                                    </p:set>
                                    <p:animEffect transition="in" filter="wipe(left)">
                                      <p:cBhvr>
                                        <p:cTn id="7" dur="2000"/>
                                        <p:tgtEl>
                                          <p:spTgt spid="25500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02105"/>
                                        </p:tgtEl>
                                        <p:attrNameLst>
                                          <p:attrName>style.visibility</p:attrName>
                                        </p:attrNameLst>
                                      </p:cBhvr>
                                      <p:to>
                                        <p:strVal val="visible"/>
                                      </p:to>
                                    </p:set>
                                    <p:animEffect transition="in" filter="dissolve">
                                      <p:cBhvr>
                                        <p:cTn id="10" dur="1000"/>
                                        <p:tgtEl>
                                          <p:spTgt spid="30210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255003"/>
                                        </p:tgtEl>
                                        <p:attrNameLst>
                                          <p:attrName>style.visibility</p:attrName>
                                        </p:attrNameLst>
                                      </p:cBhvr>
                                      <p:to>
                                        <p:strVal val="visible"/>
                                      </p:to>
                                    </p:set>
                                    <p:animEffect transition="in" filter="wipe(left)">
                                      <p:cBhvr>
                                        <p:cTn id="15" dur="2000"/>
                                        <p:tgtEl>
                                          <p:spTgt spid="255003"/>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02104"/>
                                        </p:tgtEl>
                                        <p:attrNameLst>
                                          <p:attrName>style.visibility</p:attrName>
                                        </p:attrNameLst>
                                      </p:cBhvr>
                                      <p:to>
                                        <p:strVal val="visible"/>
                                      </p:to>
                                    </p:set>
                                    <p:animEffect transition="in" filter="dissolve">
                                      <p:cBhvr>
                                        <p:cTn id="18" dur="1000"/>
                                        <p:tgtEl>
                                          <p:spTgt spid="302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104" grpId="0"/>
      <p:bldP spid="30210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305800" cy="1219200"/>
          </a:xfrm>
        </p:spPr>
        <p:txBody>
          <a:bodyPr/>
          <a:lstStyle/>
          <a:p>
            <a:r>
              <a:rPr lang="en-US" b="1" u="sng" dirty="0" smtClean="0"/>
              <a:t>How parents can help their children live safe, healthy and happy lives</a:t>
            </a:r>
            <a:endParaRPr lang="en-US" b="1" u="sng" dirty="0"/>
          </a:p>
        </p:txBody>
      </p:sp>
      <p:sp>
        <p:nvSpPr>
          <p:cNvPr id="3" name="Content Placeholder 2"/>
          <p:cNvSpPr>
            <a:spLocks noGrp="1"/>
          </p:cNvSpPr>
          <p:nvPr>
            <p:ph sz="half" idx="1"/>
          </p:nvPr>
        </p:nvSpPr>
        <p:spPr>
          <a:xfrm>
            <a:off x="-5862" y="1676400"/>
            <a:ext cx="8839200" cy="3352800"/>
          </a:xfrm>
        </p:spPr>
        <p:txBody>
          <a:bodyPr/>
          <a:lstStyle/>
          <a:p>
            <a:pPr lvl="2">
              <a:buFont typeface="Arial" panose="020B0604020202020204" pitchFamily="34" charset="0"/>
              <a:buChar char="•"/>
            </a:pPr>
            <a:r>
              <a:rPr lang="en-US" sz="2800" dirty="0"/>
              <a:t>Showing an interest in </a:t>
            </a:r>
            <a:r>
              <a:rPr lang="en-US" sz="2800" dirty="0" smtClean="0"/>
              <a:t>children’s </a:t>
            </a:r>
            <a:r>
              <a:rPr lang="en-US" sz="2800" dirty="0"/>
              <a:t>lives</a:t>
            </a:r>
          </a:p>
          <a:p>
            <a:pPr lvl="2">
              <a:buFont typeface="Arial" panose="020B0604020202020204" pitchFamily="34" charset="0"/>
              <a:buChar char="•"/>
            </a:pPr>
            <a:r>
              <a:rPr lang="en-US" sz="2800" dirty="0"/>
              <a:t>Being honest and direct about sensitive topics </a:t>
            </a:r>
          </a:p>
          <a:p>
            <a:pPr lvl="2">
              <a:buFont typeface="Arial" panose="020B0604020202020204" pitchFamily="34" charset="0"/>
              <a:buChar char="•"/>
            </a:pPr>
            <a:r>
              <a:rPr lang="en-US" sz="2800" dirty="0"/>
              <a:t>Helping children make healthy choices </a:t>
            </a:r>
          </a:p>
          <a:p>
            <a:pPr lvl="2">
              <a:buFont typeface="Arial" panose="020B0604020202020204" pitchFamily="34" charset="0"/>
              <a:buChar char="•"/>
            </a:pPr>
            <a:r>
              <a:rPr lang="en-US" sz="2800" dirty="0"/>
              <a:t>Respecting children’s thoughts and opinions </a:t>
            </a:r>
          </a:p>
          <a:p>
            <a:pPr lvl="2">
              <a:buFont typeface="Arial" panose="020B0604020202020204" pitchFamily="34" charset="0"/>
              <a:buChar char="•"/>
            </a:pPr>
            <a:r>
              <a:rPr lang="en-US" sz="2800" dirty="0"/>
              <a:t>Supporting children’s education</a:t>
            </a:r>
          </a:p>
          <a:p>
            <a:endParaRPr lang="en-US" dirty="0"/>
          </a:p>
        </p:txBody>
      </p:sp>
    </p:spTree>
    <p:extLst>
      <p:ext uri="{BB962C8B-B14F-4D97-AF65-F5344CB8AC3E}">
        <p14:creationId xmlns:p14="http://schemas.microsoft.com/office/powerpoint/2010/main" val="1976903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92369" y="2514600"/>
            <a:ext cx="8305800" cy="1219200"/>
          </a:xfrm>
        </p:spPr>
        <p:txBody>
          <a:bodyPr/>
          <a:lstStyle/>
          <a:p>
            <a:pPr algn="ctr"/>
            <a:r>
              <a:rPr lang="en-US" sz="2800" b="1" dirty="0" smtClean="0"/>
              <a:t>What are some changes adolescents experience?</a:t>
            </a:r>
            <a:endParaRPr lang="en-US" sz="2800" b="1" dirty="0"/>
          </a:p>
        </p:txBody>
      </p:sp>
      <p:sp>
        <p:nvSpPr>
          <p:cNvPr id="3" name="Content Placeholder 2"/>
          <p:cNvSpPr>
            <a:spLocks noGrp="1"/>
          </p:cNvSpPr>
          <p:nvPr>
            <p:ph idx="1"/>
          </p:nvPr>
        </p:nvSpPr>
        <p:spPr/>
        <p:txBody>
          <a:bodyPr/>
          <a:lstStyle/>
          <a:p>
            <a:pPr lvl="0"/>
            <a:r>
              <a:rPr lang="en-US" dirty="0" smtClean="0"/>
              <a:t> </a:t>
            </a:r>
          </a:p>
          <a:p>
            <a:endParaRPr lang="en-US" dirty="0"/>
          </a:p>
        </p:txBody>
      </p:sp>
      <p:sp>
        <p:nvSpPr>
          <p:cNvPr id="4" name="Title 1"/>
          <p:cNvSpPr txBox="1">
            <a:spLocks/>
          </p:cNvSpPr>
          <p:nvPr/>
        </p:nvSpPr>
        <p:spPr>
          <a:xfrm>
            <a:off x="457200" y="4953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Think and share</a:t>
            </a:r>
            <a:endParaRPr lang="en-US" kern="0" dirty="0">
              <a:latin typeface="Arial" charset="0"/>
              <a:ea typeface="MS PGothic" charset="0"/>
            </a:endParaRPr>
          </a:p>
        </p:txBody>
      </p:sp>
    </p:spTree>
    <p:extLst>
      <p:ext uri="{BB962C8B-B14F-4D97-AF65-F5344CB8AC3E}">
        <p14:creationId xmlns:p14="http://schemas.microsoft.com/office/powerpoint/2010/main" val="3986378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05800" cy="1219200"/>
          </a:xfrm>
        </p:spPr>
        <p:txBody>
          <a:bodyPr/>
          <a:lstStyle/>
          <a:p>
            <a:r>
              <a:rPr lang="en-US" b="1" u="sng" dirty="0" smtClean="0"/>
              <a:t>Think and share</a:t>
            </a:r>
            <a:endParaRPr lang="en-US" b="1" u="sng" dirty="0"/>
          </a:p>
        </p:txBody>
      </p:sp>
      <p:sp>
        <p:nvSpPr>
          <p:cNvPr id="3" name="Content Placeholder 2"/>
          <p:cNvSpPr>
            <a:spLocks noGrp="1"/>
          </p:cNvSpPr>
          <p:nvPr>
            <p:ph idx="1"/>
          </p:nvPr>
        </p:nvSpPr>
        <p:spPr>
          <a:xfrm>
            <a:off x="427892" y="1617785"/>
            <a:ext cx="8305800" cy="3429000"/>
          </a:xfrm>
        </p:spPr>
        <p:txBody>
          <a:bodyPr/>
          <a:lstStyle/>
          <a:p>
            <a:pPr lvl="0">
              <a:buFont typeface="Arial" charset="0"/>
              <a:buChar char="•"/>
            </a:pPr>
            <a:r>
              <a:rPr lang="en-US" sz="2600" dirty="0"/>
              <a:t>Do you </a:t>
            </a:r>
            <a:r>
              <a:rPr lang="en-US" sz="2600" dirty="0" smtClean="0"/>
              <a:t>remember when </a:t>
            </a:r>
            <a:r>
              <a:rPr lang="en-US" sz="2600" dirty="0"/>
              <a:t>you were </a:t>
            </a:r>
            <a:r>
              <a:rPr lang="en-US" sz="2600" dirty="0" smtClean="0"/>
              <a:t>between </a:t>
            </a:r>
            <a:r>
              <a:rPr lang="en-US" sz="2600" dirty="0"/>
              <a:t>the ages of </a:t>
            </a:r>
            <a:r>
              <a:rPr lang="en-US" sz="2600" dirty="0" smtClean="0"/>
              <a:t>12 and 15 years? </a:t>
            </a:r>
          </a:p>
          <a:p>
            <a:pPr marL="0" lvl="0" indent="0"/>
            <a:endParaRPr lang="en-US" sz="2600" dirty="0"/>
          </a:p>
          <a:p>
            <a:pPr>
              <a:buFont typeface="Arial" charset="0"/>
              <a:buChar char="•"/>
            </a:pPr>
            <a:r>
              <a:rPr lang="en-US" sz="2600" dirty="0"/>
              <a:t>What kinds of things were happening in your life? </a:t>
            </a:r>
          </a:p>
          <a:p>
            <a:endParaRPr lang="en-US" sz="2600" dirty="0" smtClean="0"/>
          </a:p>
          <a:p>
            <a:endParaRPr lang="en-US" sz="2600" dirty="0" smtClean="0"/>
          </a:p>
          <a:p>
            <a:r>
              <a:rPr lang="en-US" sz="1800" dirty="0" smtClean="0"/>
              <a:t> </a:t>
            </a:r>
            <a:endParaRPr lang="en-US" sz="1800" dirty="0"/>
          </a:p>
        </p:txBody>
      </p:sp>
    </p:spTree>
    <p:extLst>
      <p:ext uri="{BB962C8B-B14F-4D97-AF65-F5344CB8AC3E}">
        <p14:creationId xmlns:p14="http://schemas.microsoft.com/office/powerpoint/2010/main" val="8524325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305800" cy="1219200"/>
          </a:xfrm>
        </p:spPr>
        <p:txBody>
          <a:bodyPr/>
          <a:lstStyle/>
          <a:p>
            <a:r>
              <a:rPr lang="en-US" b="1" u="sng" dirty="0" smtClean="0"/>
              <a:t>Think and share</a:t>
            </a:r>
            <a:endParaRPr lang="en-US" b="1" u="sng" dirty="0"/>
          </a:p>
        </p:txBody>
      </p:sp>
      <p:sp>
        <p:nvSpPr>
          <p:cNvPr id="6" name="TextBox 5"/>
          <p:cNvSpPr txBox="1"/>
          <p:nvPr/>
        </p:nvSpPr>
        <p:spPr>
          <a:xfrm>
            <a:off x="937602" y="3048000"/>
            <a:ext cx="7344996" cy="1200329"/>
          </a:xfrm>
          <a:prstGeom prst="rect">
            <a:avLst/>
          </a:prstGeom>
          <a:noFill/>
        </p:spPr>
        <p:txBody>
          <a:bodyPr wrap="square" rtlCol="0">
            <a:spAutoFit/>
          </a:bodyPr>
          <a:lstStyle/>
          <a:p>
            <a:pPr algn="ctr"/>
            <a:r>
              <a:rPr lang="en-US" b="1" dirty="0" smtClean="0"/>
              <a:t>What does it look like to show interest in a teenager’s life?</a:t>
            </a:r>
          </a:p>
          <a:p>
            <a:endParaRPr lang="en-US" b="1" dirty="0" smtClean="0"/>
          </a:p>
        </p:txBody>
      </p:sp>
    </p:spTree>
    <p:extLst>
      <p:ext uri="{BB962C8B-B14F-4D97-AF65-F5344CB8AC3E}">
        <p14:creationId xmlns:p14="http://schemas.microsoft.com/office/powerpoint/2010/main" val="15258518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200" b="1" u="sng" dirty="0" smtClean="0"/>
              <a:t>Role-play for skills practice </a:t>
            </a:r>
            <a:endParaRPr lang="en-US" sz="3200" b="1" u="sng" dirty="0"/>
          </a:p>
        </p:txBody>
      </p:sp>
      <p:sp>
        <p:nvSpPr>
          <p:cNvPr id="2" name="Content Placeholder 1"/>
          <p:cNvSpPr>
            <a:spLocks noGrp="1"/>
          </p:cNvSpPr>
          <p:nvPr>
            <p:ph idx="1"/>
          </p:nvPr>
        </p:nvSpPr>
        <p:spPr/>
        <p:txBody>
          <a:bodyPr/>
          <a:lstStyle/>
          <a:p>
            <a:pPr indent="0"/>
            <a:r>
              <a:rPr lang="en-US" b="1" dirty="0" smtClean="0"/>
              <a:t>Scenario </a:t>
            </a:r>
            <a:r>
              <a:rPr lang="en-US" dirty="0" smtClean="0"/>
              <a:t>- </a:t>
            </a:r>
            <a:r>
              <a:rPr lang="en-US" dirty="0"/>
              <a:t>A parent asks the teenager how </a:t>
            </a:r>
            <a:r>
              <a:rPr lang="en-US" dirty="0" smtClean="0"/>
              <a:t>their day </a:t>
            </a:r>
            <a:r>
              <a:rPr lang="en-US" dirty="0"/>
              <a:t>is </a:t>
            </a:r>
            <a:r>
              <a:rPr lang="en-US" dirty="0" smtClean="0"/>
              <a:t>going. The </a:t>
            </a:r>
            <a:r>
              <a:rPr lang="en-US" dirty="0"/>
              <a:t>teenager shares something going on in their life. The parent </a:t>
            </a:r>
            <a:r>
              <a:rPr lang="en-US" dirty="0" smtClean="0"/>
              <a:t>shows interest </a:t>
            </a:r>
            <a:r>
              <a:rPr lang="en-US" dirty="0"/>
              <a:t>in the teenager’s life.</a:t>
            </a:r>
          </a:p>
        </p:txBody>
      </p:sp>
    </p:spTree>
    <p:extLst>
      <p:ext uri="{BB962C8B-B14F-4D97-AF65-F5344CB8AC3E}">
        <p14:creationId xmlns:p14="http://schemas.microsoft.com/office/powerpoint/2010/main" val="9673380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Childhood and adolescence</a:t>
            </a:r>
            <a:endParaRPr lang="en-US" b="1" u="sng" dirty="0"/>
          </a:p>
        </p:txBody>
      </p:sp>
      <p:sp>
        <p:nvSpPr>
          <p:cNvPr id="3" name="TextBox 2"/>
          <p:cNvSpPr txBox="1"/>
          <p:nvPr/>
        </p:nvSpPr>
        <p:spPr>
          <a:xfrm>
            <a:off x="457200" y="2087463"/>
            <a:ext cx="7746999" cy="4770537"/>
          </a:xfrm>
          <a:prstGeom prst="rect">
            <a:avLst/>
          </a:prstGeom>
          <a:noFill/>
        </p:spPr>
        <p:txBody>
          <a:bodyPr wrap="square" rtlCol="0">
            <a:spAutoFit/>
          </a:bodyPr>
          <a:lstStyle/>
          <a:p>
            <a:pPr marL="342900" indent="-342900">
              <a:buFont typeface="Arial" panose="020B0604020202020204" pitchFamily="34" charset="0"/>
              <a:buChar char="•"/>
            </a:pPr>
            <a:r>
              <a:rPr lang="en-US" sz="2000" dirty="0"/>
              <a:t>Childhood and </a:t>
            </a:r>
            <a:r>
              <a:rPr lang="en-US" sz="2000" dirty="0" smtClean="0"/>
              <a:t>adolescence </a:t>
            </a:r>
            <a:r>
              <a:rPr lang="en-US" sz="2000" dirty="0"/>
              <a:t>are times of rapid brain development and children need lots of opportunities to learn while they are young! </a:t>
            </a:r>
            <a:endParaRPr lang="en-US" sz="2000" dirty="0" smtClean="0"/>
          </a:p>
          <a:p>
            <a:r>
              <a:rPr lang="en-US" sz="2000" dirty="0" smtClean="0"/>
              <a:t> </a:t>
            </a:r>
            <a:endParaRPr lang="en-US" sz="2000" dirty="0"/>
          </a:p>
          <a:p>
            <a:pPr marL="342900" indent="-342900">
              <a:buFont typeface="Arial" panose="020B0604020202020204" pitchFamily="34" charset="0"/>
              <a:buChar char="•"/>
            </a:pPr>
            <a:r>
              <a:rPr lang="en-US" sz="2000" dirty="0"/>
              <a:t>This helps their brains develop in a healthy way, to make good decisions, </a:t>
            </a:r>
            <a:r>
              <a:rPr lang="en-US" sz="2000" dirty="0" smtClean="0"/>
              <a:t>take appropriate </a:t>
            </a:r>
            <a:r>
              <a:rPr lang="en-US" sz="2000" dirty="0"/>
              <a:t>risks and plan for their </a:t>
            </a:r>
            <a:r>
              <a:rPr lang="en-US" sz="2000" dirty="0" smtClean="0"/>
              <a:t>future.</a:t>
            </a:r>
          </a:p>
          <a:p>
            <a:pPr marL="342900" indent="-342900">
              <a:buFont typeface="Arial" panose="020B0604020202020204" pitchFamily="34" charset="0"/>
              <a:buChar char="•"/>
            </a:pPr>
            <a:endParaRPr lang="en-US" sz="2000" dirty="0" smtClean="0"/>
          </a:p>
          <a:p>
            <a:pPr marL="342900" indent="-342900">
              <a:buFont typeface="Arial" panose="020B0604020202020204" pitchFamily="34" charset="0"/>
              <a:buChar char="•"/>
            </a:pPr>
            <a:r>
              <a:rPr lang="en-US" sz="2000" dirty="0" smtClean="0"/>
              <a:t>They </a:t>
            </a:r>
            <a:r>
              <a:rPr lang="en-US" sz="2000" dirty="0"/>
              <a:t>need an education to have future employment and </a:t>
            </a:r>
            <a:r>
              <a:rPr lang="en-US" sz="2000" dirty="0" smtClean="0"/>
              <a:t>university opportunities.</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smtClean="0"/>
              <a:t>Both </a:t>
            </a:r>
            <a:r>
              <a:rPr lang="en-US" sz="2000" dirty="0"/>
              <a:t>girls and boys need the opportunity to make their </a:t>
            </a:r>
            <a:r>
              <a:rPr lang="en-US" sz="2000" dirty="0" smtClean="0"/>
              <a:t>own decisions </a:t>
            </a:r>
            <a:r>
              <a:rPr lang="en-US" sz="2000" dirty="0"/>
              <a:t>and have their own dreams and goals so they can </a:t>
            </a:r>
            <a:r>
              <a:rPr lang="en-US" sz="2000" dirty="0" smtClean="0"/>
              <a:t>lead healthy</a:t>
            </a:r>
            <a:r>
              <a:rPr lang="en-US" sz="2000" dirty="0"/>
              <a:t>, productive lives.</a:t>
            </a:r>
            <a:endParaRPr lang="en-US" sz="2000" dirty="0" smtClean="0"/>
          </a:p>
          <a:p>
            <a:r>
              <a:rPr lang="en-US" sz="2000" dirty="0"/>
              <a:t> </a:t>
            </a:r>
          </a:p>
          <a:p>
            <a:endParaRPr lang="en-US" dirty="0"/>
          </a:p>
        </p:txBody>
      </p:sp>
    </p:spTree>
    <p:extLst>
      <p:ext uri="{BB962C8B-B14F-4D97-AF65-F5344CB8AC3E}">
        <p14:creationId xmlns:p14="http://schemas.microsoft.com/office/powerpoint/2010/main" val="35129709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7" name="Title 1"/>
          <p:cNvSpPr>
            <a:spLocks noGrp="1"/>
          </p:cNvSpPr>
          <p:nvPr>
            <p:ph type="title"/>
          </p:nvPr>
        </p:nvSpPr>
        <p:spPr/>
        <p:txBody>
          <a:bodyPr/>
          <a:lstStyle/>
          <a:p>
            <a:r>
              <a:rPr lang="en-US" sz="4000" dirty="0">
                <a:latin typeface="Arial" charset="0"/>
                <a:ea typeface="MS PGothic" charset="0"/>
              </a:rPr>
              <a:t>Nurturing </a:t>
            </a:r>
            <a:r>
              <a:rPr lang="en-US" sz="4000" dirty="0" smtClean="0">
                <a:latin typeface="Arial" charset="0"/>
                <a:ea typeface="MS PGothic" charset="0"/>
              </a:rPr>
              <a:t>children’s </a:t>
            </a:r>
            <a:r>
              <a:rPr lang="en-US" sz="4000" dirty="0">
                <a:latin typeface="Arial" charset="0"/>
                <a:ea typeface="MS PGothic" charset="0"/>
              </a:rPr>
              <a:t>l</a:t>
            </a:r>
            <a:r>
              <a:rPr lang="en-US" sz="4000" dirty="0" smtClean="0">
                <a:latin typeface="Arial" charset="0"/>
                <a:ea typeface="MS PGothic" charset="0"/>
              </a:rPr>
              <a:t>ives</a:t>
            </a:r>
            <a:endParaRPr lang="en-US" sz="4000" dirty="0">
              <a:latin typeface="Arial" charset="0"/>
              <a:ea typeface="MS PGothic" charset="0"/>
            </a:endParaRPr>
          </a:p>
        </p:txBody>
      </p:sp>
      <p:sp>
        <p:nvSpPr>
          <p:cNvPr id="3" name="Content Placeholder 2"/>
          <p:cNvSpPr>
            <a:spLocks noGrp="1"/>
          </p:cNvSpPr>
          <p:nvPr>
            <p:ph idx="1"/>
          </p:nvPr>
        </p:nvSpPr>
        <p:spPr/>
        <p:txBody>
          <a:bodyPr>
            <a:normAutofit/>
          </a:bodyPr>
          <a:lstStyle/>
          <a:p>
            <a:pPr marL="452628">
              <a:defRPr/>
            </a:pPr>
            <a:r>
              <a:rPr lang="en-US" sz="3600" b="1" dirty="0" smtClean="0">
                <a:solidFill>
                  <a:schemeClr val="accent1"/>
                </a:solidFill>
              </a:rPr>
              <a:t>“Positive </a:t>
            </a:r>
            <a:r>
              <a:rPr lang="en-US" sz="3600" b="1" dirty="0">
                <a:solidFill>
                  <a:schemeClr val="accent1"/>
                </a:solidFill>
              </a:rPr>
              <a:t>n</a:t>
            </a:r>
            <a:r>
              <a:rPr lang="en-US" sz="3600" b="1" dirty="0" smtClean="0">
                <a:solidFill>
                  <a:schemeClr val="accent1"/>
                </a:solidFill>
              </a:rPr>
              <a:t>urturing </a:t>
            </a:r>
            <a:r>
              <a:rPr lang="en-US" sz="3600" dirty="0">
                <a:solidFill>
                  <a:schemeClr val="accent1"/>
                </a:solidFill>
              </a:rPr>
              <a:t>is nourishing the aspects of life we want</a:t>
            </a:r>
            <a:r>
              <a:rPr lang="en-US" sz="3600" dirty="0" smtClean="0">
                <a:solidFill>
                  <a:schemeClr val="accent1"/>
                </a:solidFill>
              </a:rPr>
              <a:t>.” </a:t>
            </a:r>
          </a:p>
          <a:p>
            <a:pPr marL="452628" algn="r">
              <a:defRPr/>
            </a:pPr>
            <a:r>
              <a:rPr lang="en-US" sz="1600" dirty="0" smtClean="0">
                <a:solidFill>
                  <a:schemeClr val="accent1"/>
                </a:solidFill>
              </a:rPr>
              <a:t>—Dr. Steven </a:t>
            </a:r>
            <a:r>
              <a:rPr lang="en-US" sz="1600" dirty="0" err="1" smtClean="0">
                <a:solidFill>
                  <a:schemeClr val="accent1"/>
                </a:solidFill>
              </a:rPr>
              <a:t>Bavelok</a:t>
            </a:r>
            <a:endParaRPr lang="en-US" sz="1600" dirty="0" smtClean="0">
              <a:solidFill>
                <a:schemeClr val="accent1"/>
              </a:solidFill>
            </a:endParaRPr>
          </a:p>
          <a:p>
            <a:pPr marL="452628" algn="r">
              <a:defRPr/>
            </a:pPr>
            <a:r>
              <a:rPr lang="en-US" sz="1600" i="1" dirty="0" smtClean="0">
                <a:solidFill>
                  <a:schemeClr val="accent1"/>
                </a:solidFill>
              </a:rPr>
              <a:t>The Nurturing Parent Program</a:t>
            </a:r>
            <a:endParaRPr lang="en-US" sz="4000" i="1" dirty="0" smtClean="0">
              <a:solidFill>
                <a:schemeClr val="accent1"/>
              </a:solidFill>
            </a:endParaRPr>
          </a:p>
          <a:p>
            <a:pPr marL="109728" indent="0">
              <a:defRPr/>
            </a:pPr>
            <a:r>
              <a:rPr lang="en-US" sz="4000" dirty="0" smtClean="0">
                <a:solidFill>
                  <a:schemeClr val="accent2">
                    <a:lumMod val="20000"/>
                    <a:lumOff val="80000"/>
                  </a:schemeClr>
                </a:solidFill>
              </a:rPr>
              <a:t>. </a:t>
            </a:r>
            <a:endParaRPr lang="en-US" sz="4000" dirty="0">
              <a:solidFill>
                <a:schemeClr val="accent1">
                  <a:lumMod val="20000"/>
                  <a:lumOff val="80000"/>
                </a:schemeClr>
              </a:solidFill>
            </a:endParaRPr>
          </a:p>
          <a:p>
            <a:pPr marL="109728" indent="0">
              <a:defRPr/>
            </a:pPr>
            <a:endParaRPr lang="en-US" sz="4000" dirty="0" smtClean="0"/>
          </a:p>
          <a:p>
            <a:pPr>
              <a:defRPr/>
            </a:pPr>
            <a:endParaRPr lang="en-US" sz="4000" dirty="0"/>
          </a:p>
        </p:txBody>
      </p:sp>
    </p:spTree>
    <p:extLst>
      <p:ext uri="{BB962C8B-B14F-4D97-AF65-F5344CB8AC3E}">
        <p14:creationId xmlns:p14="http://schemas.microsoft.com/office/powerpoint/2010/main" val="18467066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381000"/>
            <a:ext cx="3518912" cy="646331"/>
          </a:xfrm>
          <a:prstGeom prst="rect">
            <a:avLst/>
          </a:prstGeom>
        </p:spPr>
        <p:txBody>
          <a:bodyPr wrap="none">
            <a:spAutoFit/>
          </a:bodyPr>
          <a:lstStyle/>
          <a:p>
            <a:r>
              <a:rPr lang="en-US" sz="3600" b="1" u="sng" kern="0" dirty="0">
                <a:solidFill>
                  <a:prstClr val="black"/>
                </a:solidFill>
                <a:latin typeface="Arial"/>
                <a:ea typeface="MS PGothic" pitchFamily="34" charset="-128"/>
                <a:cs typeface="Arial"/>
              </a:rPr>
              <a:t>Day </a:t>
            </a:r>
            <a:r>
              <a:rPr lang="en-US" sz="3600" b="1" u="sng" kern="0" dirty="0" smtClean="0">
                <a:solidFill>
                  <a:prstClr val="black"/>
                </a:solidFill>
                <a:latin typeface="Arial"/>
                <a:ea typeface="MS PGothic" pitchFamily="34" charset="-128"/>
                <a:cs typeface="Arial"/>
              </a:rPr>
              <a:t>2 </a:t>
            </a:r>
            <a:r>
              <a:rPr lang="en-US" sz="3600" b="1" u="sng" kern="0" dirty="0">
                <a:solidFill>
                  <a:prstClr val="black"/>
                </a:solidFill>
                <a:latin typeface="Arial"/>
                <a:ea typeface="MS PGothic" pitchFamily="34" charset="-128"/>
                <a:cs typeface="Arial"/>
              </a:rPr>
              <a:t>- Agenda</a:t>
            </a:r>
            <a:endParaRPr lang="en-US" dirty="0"/>
          </a:p>
        </p:txBody>
      </p:sp>
      <p:pic>
        <p:nvPicPr>
          <p:cNvPr id="2" name="Picture 1"/>
          <p:cNvPicPr>
            <a:picLocks noChangeAspect="1"/>
          </p:cNvPicPr>
          <p:nvPr/>
        </p:nvPicPr>
        <p:blipFill>
          <a:blip r:embed="rId2"/>
          <a:stretch>
            <a:fillRect/>
          </a:stretch>
        </p:blipFill>
        <p:spPr>
          <a:xfrm>
            <a:off x="1143000" y="1040031"/>
            <a:ext cx="6954121" cy="5584081"/>
          </a:xfrm>
          <a:prstGeom prst="rect">
            <a:avLst/>
          </a:prstGeom>
        </p:spPr>
      </p:pic>
    </p:spTree>
    <p:extLst>
      <p:ext uri="{BB962C8B-B14F-4D97-AF65-F5344CB8AC3E}">
        <p14:creationId xmlns:p14="http://schemas.microsoft.com/office/powerpoint/2010/main" val="9003125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81" name="Title 1"/>
          <p:cNvSpPr>
            <a:spLocks noGrp="1"/>
          </p:cNvSpPr>
          <p:nvPr>
            <p:ph type="title"/>
          </p:nvPr>
        </p:nvSpPr>
        <p:spPr>
          <a:xfrm>
            <a:off x="457200" y="381000"/>
            <a:ext cx="8305800" cy="1219200"/>
          </a:xfrm>
          <a:noFill/>
        </p:spPr>
        <p:txBody>
          <a:bodyPr/>
          <a:lstStyle/>
          <a:p>
            <a:pPr>
              <a:defRPr/>
            </a:pPr>
            <a:r>
              <a:rPr lang="en-US" b="1" u="sng" dirty="0">
                <a:latin typeface="Arial" charset="0"/>
                <a:ea typeface="MS PGothic" charset="0"/>
              </a:rPr>
              <a:t>Golden </a:t>
            </a:r>
            <a:r>
              <a:rPr lang="en-US" b="1" u="sng" dirty="0" smtClean="0">
                <a:latin typeface="Arial" charset="0"/>
                <a:ea typeface="MS PGothic" charset="0"/>
              </a:rPr>
              <a:t>rule </a:t>
            </a:r>
            <a:r>
              <a:rPr lang="en-US" b="1" u="sng" dirty="0">
                <a:latin typeface="Arial" charset="0"/>
                <a:ea typeface="MS PGothic" charset="0"/>
              </a:rPr>
              <a:t>of </a:t>
            </a:r>
            <a:r>
              <a:rPr lang="en-US" b="1" u="sng" dirty="0" smtClean="0">
                <a:latin typeface="Arial" charset="0"/>
                <a:ea typeface="MS PGothic" charset="0"/>
              </a:rPr>
              <a:t>psychology</a:t>
            </a:r>
            <a:r>
              <a:rPr lang="en-US" b="1" u="sng" dirty="0">
                <a:latin typeface="Arial" charset="0"/>
                <a:ea typeface="MS PGothic" charset="0"/>
              </a:rPr>
              <a:t>: </a:t>
            </a:r>
            <a:br>
              <a:rPr lang="en-US" b="1" u="sng" dirty="0">
                <a:latin typeface="Arial" charset="0"/>
                <a:ea typeface="MS PGothic" charset="0"/>
              </a:rPr>
            </a:br>
            <a:r>
              <a:rPr lang="en-US" b="1" u="sng" dirty="0" smtClean="0">
                <a:latin typeface="Arial" charset="0"/>
                <a:ea typeface="MS PGothic" charset="0"/>
              </a:rPr>
              <a:t>children need and want adult attention</a:t>
            </a:r>
            <a:endParaRPr lang="en-US" b="1" u="sng" dirty="0">
              <a:latin typeface="Arial" charset="0"/>
              <a:ea typeface="MS PGothic" charset="0"/>
            </a:endParaRPr>
          </a:p>
        </p:txBody>
      </p:sp>
      <p:sp>
        <p:nvSpPr>
          <p:cNvPr id="77826" name="Content Placeholder 2"/>
          <p:cNvSpPr>
            <a:spLocks noGrp="1"/>
          </p:cNvSpPr>
          <p:nvPr>
            <p:ph idx="1"/>
          </p:nvPr>
        </p:nvSpPr>
        <p:spPr>
          <a:xfrm>
            <a:off x="457200" y="2514600"/>
            <a:ext cx="8305800" cy="3429000"/>
          </a:xfrm>
        </p:spPr>
        <p:txBody>
          <a:bodyPr/>
          <a:lstStyle/>
          <a:p>
            <a:pPr>
              <a:buFont typeface="Arial"/>
              <a:buChar char="•"/>
            </a:pPr>
            <a:r>
              <a:rPr lang="en-US" sz="2400" dirty="0">
                <a:latin typeface="Arial" charset="0"/>
                <a:ea typeface="MS PGothic" charset="0"/>
              </a:rPr>
              <a:t>All children want attention from their parents and from other adults </a:t>
            </a:r>
            <a:r>
              <a:rPr lang="en-US" sz="2400" dirty="0" smtClean="0">
                <a:latin typeface="Arial" charset="0"/>
                <a:ea typeface="MS PGothic" charset="0"/>
              </a:rPr>
              <a:t>they love </a:t>
            </a:r>
            <a:r>
              <a:rPr lang="en-US" sz="2400" dirty="0">
                <a:latin typeface="Arial" charset="0"/>
                <a:ea typeface="MS PGothic" charset="0"/>
              </a:rPr>
              <a:t>and respect</a:t>
            </a:r>
            <a:r>
              <a:rPr lang="en-US" sz="2400" dirty="0" smtClean="0">
                <a:latin typeface="Arial" charset="0"/>
                <a:ea typeface="MS PGothic" charset="0"/>
              </a:rPr>
              <a:t>.</a:t>
            </a:r>
          </a:p>
          <a:p>
            <a:pPr marL="0" indent="0"/>
            <a:endParaRPr lang="en-US" sz="2400" dirty="0">
              <a:latin typeface="Arial" charset="0"/>
              <a:ea typeface="MS PGothic" charset="0"/>
            </a:endParaRPr>
          </a:p>
          <a:p>
            <a:pPr>
              <a:buFont typeface="Arial"/>
              <a:buChar char="•"/>
            </a:pPr>
            <a:r>
              <a:rPr lang="en-US" sz="2400" dirty="0" smtClean="0">
                <a:latin typeface="Arial" charset="0"/>
                <a:ea typeface="MS PGothic" charset="0"/>
              </a:rPr>
              <a:t>Attention </a:t>
            </a:r>
            <a:r>
              <a:rPr lang="en-US" sz="2400" dirty="0">
                <a:latin typeface="Arial" charset="0"/>
                <a:ea typeface="MS PGothic" charset="0"/>
              </a:rPr>
              <a:t>(positive/praising or negative/violent) reinforces children’s behaviors (desirable or undesirable)!  </a:t>
            </a:r>
            <a:endParaRPr lang="en-US" sz="2400" dirty="0" smtClean="0">
              <a:latin typeface="Arial" charset="0"/>
              <a:ea typeface="MS PGothic" charset="0"/>
            </a:endParaRPr>
          </a:p>
          <a:p>
            <a:pPr marL="0" indent="0"/>
            <a:endParaRPr lang="en-US" sz="2400" dirty="0">
              <a:latin typeface="Arial" charset="0"/>
              <a:ea typeface="MS PGothic" charset="0"/>
            </a:endParaRPr>
          </a:p>
          <a:p>
            <a:pPr>
              <a:buFont typeface="Arial"/>
              <a:buChar char="•"/>
            </a:pPr>
            <a:r>
              <a:rPr lang="en-US" sz="2400" dirty="0">
                <a:latin typeface="Arial" charset="0"/>
                <a:ea typeface="MS PGothic" charset="0"/>
              </a:rPr>
              <a:t>The </a:t>
            </a:r>
            <a:r>
              <a:rPr lang="en-US" sz="2400" dirty="0" smtClean="0">
                <a:latin typeface="Arial" charset="0"/>
                <a:ea typeface="MS PGothic" charset="0"/>
              </a:rPr>
              <a:t>removal </a:t>
            </a:r>
            <a:r>
              <a:rPr lang="en-US" sz="2400" dirty="0">
                <a:latin typeface="Arial" charset="0"/>
                <a:ea typeface="MS PGothic" charset="0"/>
              </a:rPr>
              <a:t>of </a:t>
            </a:r>
            <a:r>
              <a:rPr lang="en-US" sz="2400" dirty="0" smtClean="0">
                <a:latin typeface="Arial" charset="0"/>
                <a:ea typeface="MS PGothic" charset="0"/>
              </a:rPr>
              <a:t>attention (ignoring</a:t>
            </a:r>
            <a:r>
              <a:rPr lang="en-US" sz="2400" dirty="0">
                <a:latin typeface="Arial" charset="0"/>
                <a:ea typeface="MS PGothic" charset="0"/>
              </a:rPr>
              <a:t>) decreases children’s behaviors (desirable or undesirable).  </a:t>
            </a:r>
          </a:p>
          <a:p>
            <a:endParaRPr lang="en-US" dirty="0">
              <a:latin typeface="Arial" charset="0"/>
              <a:ea typeface="MS PGothic" charset="0"/>
            </a:endParaRPr>
          </a:p>
        </p:txBody>
      </p:sp>
    </p:spTree>
    <p:extLst>
      <p:ext uri="{BB962C8B-B14F-4D97-AF65-F5344CB8AC3E}">
        <p14:creationId xmlns:p14="http://schemas.microsoft.com/office/powerpoint/2010/main" val="16880889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Think and share: Positive attention</a:t>
            </a:r>
            <a:endParaRPr lang="en-US" b="1" u="sng" dirty="0"/>
          </a:p>
        </p:txBody>
      </p:sp>
      <p:sp>
        <p:nvSpPr>
          <p:cNvPr id="3" name="TextBox 2"/>
          <p:cNvSpPr txBox="1"/>
          <p:nvPr/>
        </p:nvSpPr>
        <p:spPr>
          <a:xfrm>
            <a:off x="774700" y="2489200"/>
            <a:ext cx="7683500" cy="3416320"/>
          </a:xfrm>
          <a:prstGeom prst="rect">
            <a:avLst/>
          </a:prstGeom>
          <a:noFill/>
        </p:spPr>
        <p:txBody>
          <a:bodyPr wrap="square" rtlCol="0">
            <a:spAutoFit/>
          </a:bodyPr>
          <a:lstStyle/>
          <a:p>
            <a:pPr marL="342900" indent="-342900">
              <a:buFont typeface="Arial"/>
              <a:buChar char="•"/>
            </a:pPr>
            <a:r>
              <a:rPr lang="en-US" dirty="0" smtClean="0"/>
              <a:t>Can </a:t>
            </a:r>
            <a:r>
              <a:rPr lang="en-US" dirty="0"/>
              <a:t>you think of some ways parents can pay positive attention to their children</a:t>
            </a:r>
            <a:r>
              <a:rPr lang="en-US" dirty="0" smtClean="0"/>
              <a:t>?</a:t>
            </a:r>
          </a:p>
          <a:p>
            <a:endParaRPr lang="en-US" dirty="0"/>
          </a:p>
          <a:p>
            <a:pPr marL="342900" indent="-342900">
              <a:buFont typeface="Arial"/>
              <a:buChar char="•"/>
            </a:pPr>
            <a:r>
              <a:rPr lang="en-US" dirty="0" smtClean="0"/>
              <a:t>When </a:t>
            </a:r>
            <a:r>
              <a:rPr lang="en-US" dirty="0"/>
              <a:t>are the best times during the day for parents to pay positive attention to children</a:t>
            </a:r>
            <a:r>
              <a:rPr lang="en-US" dirty="0" smtClean="0"/>
              <a:t>?</a:t>
            </a:r>
          </a:p>
          <a:p>
            <a:endParaRPr lang="en-US" dirty="0"/>
          </a:p>
          <a:p>
            <a:pPr marL="342900" indent="-342900">
              <a:buFont typeface="Arial"/>
              <a:buChar char="•"/>
            </a:pPr>
            <a:r>
              <a:rPr lang="en-US" dirty="0" smtClean="0"/>
              <a:t>What </a:t>
            </a:r>
            <a:r>
              <a:rPr lang="en-US" dirty="0"/>
              <a:t>are the best kinds of activities parents can use to pay positive attention to children? </a:t>
            </a:r>
          </a:p>
          <a:p>
            <a:endParaRPr lang="en-US" dirty="0"/>
          </a:p>
        </p:txBody>
      </p:sp>
    </p:spTree>
    <p:extLst>
      <p:ext uri="{BB962C8B-B14F-4D97-AF65-F5344CB8AC3E}">
        <p14:creationId xmlns:p14="http://schemas.microsoft.com/office/powerpoint/2010/main" val="9087676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33400" y="1663700"/>
            <a:ext cx="8305800" cy="4524315"/>
          </a:xfrm>
          <a:prstGeom prst="rect">
            <a:avLst/>
          </a:prstGeom>
          <a:noFill/>
        </p:spPr>
        <p:txBody>
          <a:bodyPr wrap="square" rtlCol="0">
            <a:spAutoFit/>
          </a:bodyPr>
          <a:lstStyle/>
          <a:p>
            <a:endParaRPr lang="en-US" dirty="0"/>
          </a:p>
          <a:p>
            <a:pPr marL="342900" indent="-342900">
              <a:buFont typeface="Arial"/>
              <a:buChar char="•"/>
            </a:pPr>
            <a:r>
              <a:rPr lang="en-US" dirty="0" smtClean="0"/>
              <a:t>Parents </a:t>
            </a:r>
            <a:r>
              <a:rPr lang="en-US" dirty="0"/>
              <a:t>can encourage polite, kind behaviors in their children by modeling positive behaviors. </a:t>
            </a:r>
            <a:endParaRPr lang="en-US" dirty="0" smtClean="0"/>
          </a:p>
          <a:p>
            <a:endParaRPr lang="en-US" dirty="0"/>
          </a:p>
          <a:p>
            <a:pPr marL="342900" indent="-342900">
              <a:buFont typeface="Arial"/>
              <a:buChar char="•"/>
            </a:pPr>
            <a:r>
              <a:rPr lang="en-US" dirty="0" smtClean="0"/>
              <a:t>Children </a:t>
            </a:r>
            <a:r>
              <a:rPr lang="en-US" dirty="0"/>
              <a:t>learn from what they see more than what they hear. </a:t>
            </a:r>
            <a:endParaRPr lang="en-US" dirty="0" smtClean="0"/>
          </a:p>
          <a:p>
            <a:endParaRPr lang="en-US" dirty="0"/>
          </a:p>
          <a:p>
            <a:pPr marL="342900" indent="-342900">
              <a:buFont typeface="Arial"/>
              <a:buChar char="•"/>
            </a:pPr>
            <a:r>
              <a:rPr lang="en-US" dirty="0" smtClean="0"/>
              <a:t>If </a:t>
            </a:r>
            <a:r>
              <a:rPr lang="en-US" dirty="0"/>
              <a:t>parents tell them to act peacefully and work hard, but they themselves are violent and lazy, they should expect children to follow their example and not their words. </a:t>
            </a:r>
            <a:endParaRPr lang="en-US" dirty="0" smtClean="0"/>
          </a:p>
          <a:p>
            <a:pPr marL="342900" indent="-342900">
              <a:buFont typeface="Arial"/>
              <a:buChar char="•"/>
            </a:pPr>
            <a:endParaRPr lang="en-US" dirty="0"/>
          </a:p>
          <a:p>
            <a:endParaRPr lang="en-US" dirty="0"/>
          </a:p>
        </p:txBody>
      </p:sp>
      <p:sp>
        <p:nvSpPr>
          <p:cNvPr id="4" name="TextBox 3"/>
          <p:cNvSpPr txBox="1"/>
          <p:nvPr/>
        </p:nvSpPr>
        <p:spPr>
          <a:xfrm>
            <a:off x="723900" y="457200"/>
            <a:ext cx="7924800" cy="954107"/>
          </a:xfrm>
          <a:prstGeom prst="rect">
            <a:avLst/>
          </a:prstGeom>
          <a:noFill/>
        </p:spPr>
        <p:txBody>
          <a:bodyPr wrap="square" rtlCol="0">
            <a:spAutoFit/>
          </a:bodyPr>
          <a:lstStyle/>
          <a:p>
            <a:r>
              <a:rPr lang="en-US" sz="2800" b="1" i="1" dirty="0"/>
              <a:t>Children are like sponges that observe and absorb everything.</a:t>
            </a:r>
          </a:p>
        </p:txBody>
      </p:sp>
      <p:sp>
        <p:nvSpPr>
          <p:cNvPr id="5" name="TextBox 4"/>
          <p:cNvSpPr txBox="1"/>
          <p:nvPr/>
        </p:nvSpPr>
        <p:spPr>
          <a:xfrm>
            <a:off x="2904068" y="5994558"/>
            <a:ext cx="3488263" cy="461665"/>
          </a:xfrm>
          <a:prstGeom prst="rect">
            <a:avLst/>
          </a:prstGeom>
          <a:noFill/>
        </p:spPr>
        <p:txBody>
          <a:bodyPr wrap="none" rtlCol="0">
            <a:spAutoFit/>
          </a:bodyPr>
          <a:lstStyle/>
          <a:p>
            <a:r>
              <a:rPr lang="en-US" b="1" dirty="0" smtClean="0"/>
              <a:t>Let’s play </a:t>
            </a:r>
            <a:r>
              <a:rPr lang="en-US" b="1" dirty="0" err="1" smtClean="0"/>
              <a:t>Doba</a:t>
            </a:r>
            <a:r>
              <a:rPr lang="en-US" b="1" dirty="0" smtClean="0"/>
              <a:t> </a:t>
            </a:r>
            <a:r>
              <a:rPr lang="en-US" b="1" dirty="0" err="1" smtClean="0"/>
              <a:t>Doba</a:t>
            </a:r>
            <a:r>
              <a:rPr lang="en-US" b="1" dirty="0" smtClean="0"/>
              <a:t>! </a:t>
            </a:r>
            <a:endParaRPr lang="en-US" b="1" dirty="0"/>
          </a:p>
        </p:txBody>
      </p:sp>
      <p:cxnSp>
        <p:nvCxnSpPr>
          <p:cNvPr id="6" name="Straight Connector 5"/>
          <p:cNvCxnSpPr/>
          <p:nvPr/>
        </p:nvCxnSpPr>
        <p:spPr bwMode="auto">
          <a:xfrm>
            <a:off x="1905000" y="5867400"/>
            <a:ext cx="5486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22259296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3" name="Title 1"/>
          <p:cNvSpPr>
            <a:spLocks noGrp="1"/>
          </p:cNvSpPr>
          <p:nvPr>
            <p:ph type="title"/>
          </p:nvPr>
        </p:nvSpPr>
        <p:spPr>
          <a:xfrm>
            <a:off x="457200" y="2438400"/>
            <a:ext cx="8305800" cy="1219200"/>
          </a:xfrm>
        </p:spPr>
        <p:txBody>
          <a:bodyPr/>
          <a:lstStyle/>
          <a:p>
            <a:pPr lvl="0" algn="ctr"/>
            <a:r>
              <a:rPr lang="en-US" sz="2400" b="1" dirty="0"/>
              <a:t>How can playing with children encourage their positive development and behavior? </a:t>
            </a:r>
            <a:r>
              <a:rPr lang="en-US" sz="2400" dirty="0"/>
              <a:t/>
            </a:r>
            <a:br>
              <a:rPr lang="en-US" sz="2400" dirty="0"/>
            </a:br>
            <a:r>
              <a:rPr lang="en-US" sz="2400" dirty="0">
                <a:latin typeface="Arial" charset="0"/>
                <a:ea typeface="MS PGothic" charset="0"/>
              </a:rPr>
              <a:t/>
            </a:r>
            <a:br>
              <a:rPr lang="en-US" sz="2400" dirty="0">
                <a:latin typeface="Arial" charset="0"/>
                <a:ea typeface="MS PGothic" charset="0"/>
              </a:rPr>
            </a:br>
            <a:r>
              <a:rPr lang="en-US" sz="2400" dirty="0">
                <a:latin typeface="Arial" charset="0"/>
                <a:ea typeface="MS PGothic" charset="0"/>
              </a:rPr>
              <a:t/>
            </a:r>
            <a:br>
              <a:rPr lang="en-US" sz="2400" dirty="0">
                <a:latin typeface="Arial" charset="0"/>
                <a:ea typeface="MS PGothic" charset="0"/>
              </a:rPr>
            </a:br>
            <a:endParaRPr lang="en-US" sz="2400" dirty="0">
              <a:latin typeface="Arial" charset="0"/>
              <a:ea typeface="MS PGothic" charset="0"/>
            </a:endParaRPr>
          </a:p>
        </p:txBody>
      </p:sp>
      <p:sp>
        <p:nvSpPr>
          <p:cNvPr id="3" name="Content Placeholder 2"/>
          <p:cNvSpPr>
            <a:spLocks noGrp="1"/>
          </p:cNvSpPr>
          <p:nvPr>
            <p:ph idx="1"/>
          </p:nvPr>
        </p:nvSpPr>
        <p:spPr>
          <a:xfrm>
            <a:off x="457200" y="2133600"/>
            <a:ext cx="8305800" cy="1219200"/>
          </a:xfrm>
        </p:spPr>
        <p:txBody>
          <a:bodyPr>
            <a:normAutofit/>
          </a:bodyPr>
          <a:lstStyle/>
          <a:p>
            <a:pPr>
              <a:defRPr/>
            </a:pPr>
            <a:endParaRPr lang="en-US" dirty="0" smtClean="0">
              <a:latin typeface="Arial" charset="0"/>
              <a:ea typeface="ＭＳ Ｐゴシック" charset="0"/>
              <a:cs typeface="Arial" charset="0"/>
            </a:endParaRPr>
          </a:p>
          <a:p>
            <a:pPr algn="ctr">
              <a:defRPr/>
            </a:pPr>
            <a:endParaRPr lang="en-US" dirty="0"/>
          </a:p>
        </p:txBody>
      </p:sp>
      <p:sp>
        <p:nvSpPr>
          <p:cNvPr id="5" name="Title 1"/>
          <p:cNvSpPr txBox="1">
            <a:spLocks/>
          </p:cNvSpPr>
          <p:nvPr/>
        </p:nvSpPr>
        <p:spPr bwMode="auto">
          <a:xfrm>
            <a:off x="457200" y="762000"/>
            <a:ext cx="8305800" cy="12192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smtClean="0"/>
              <a:t>Think and share</a:t>
            </a:r>
            <a:endParaRPr lang="en-US" b="1" u="sng" kern="0" dirty="0"/>
          </a:p>
        </p:txBody>
      </p:sp>
    </p:spTree>
    <p:extLst>
      <p:ext uri="{BB962C8B-B14F-4D97-AF65-F5344CB8AC3E}">
        <p14:creationId xmlns:p14="http://schemas.microsoft.com/office/powerpoint/2010/main" val="23211875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What do children and parents learn through play? </a:t>
            </a:r>
            <a:endParaRPr lang="en-US" dirty="0"/>
          </a:p>
        </p:txBody>
      </p:sp>
      <p:sp>
        <p:nvSpPr>
          <p:cNvPr id="6" name="Content Placeholder 5"/>
          <p:cNvSpPr>
            <a:spLocks noGrp="1"/>
          </p:cNvSpPr>
          <p:nvPr>
            <p:ph idx="1"/>
          </p:nvPr>
        </p:nvSpPr>
        <p:spPr>
          <a:xfrm>
            <a:off x="457200" y="2286000"/>
            <a:ext cx="8305800" cy="3429000"/>
          </a:xfrm>
        </p:spPr>
        <p:txBody>
          <a:bodyPr/>
          <a:lstStyle/>
          <a:p>
            <a:pPr lvl="0">
              <a:buFont typeface="Arial"/>
              <a:buChar char="•"/>
            </a:pPr>
            <a:r>
              <a:rPr lang="en-US" sz="2000" dirty="0" smtClean="0"/>
              <a:t>Children learn social skills, such as taking </a:t>
            </a:r>
            <a:r>
              <a:rPr lang="en-US" sz="2000" dirty="0"/>
              <a:t>turns </a:t>
            </a:r>
            <a:r>
              <a:rPr lang="en-US" sz="2000" dirty="0" smtClean="0"/>
              <a:t>and sharing.</a:t>
            </a:r>
          </a:p>
          <a:p>
            <a:pPr marL="0" lvl="0" indent="0"/>
            <a:endParaRPr lang="en-US" sz="2000" dirty="0"/>
          </a:p>
          <a:p>
            <a:pPr lvl="0">
              <a:buFont typeface="Arial"/>
              <a:buChar char="•"/>
            </a:pPr>
            <a:r>
              <a:rPr lang="en-US" sz="2000" dirty="0"/>
              <a:t>Children learn </a:t>
            </a:r>
            <a:r>
              <a:rPr lang="en-US" sz="2000" dirty="0" smtClean="0"/>
              <a:t>how to </a:t>
            </a:r>
            <a:r>
              <a:rPr lang="en-US" sz="2000" dirty="0"/>
              <a:t>use their </a:t>
            </a:r>
            <a:r>
              <a:rPr lang="en-US" sz="2000" dirty="0" smtClean="0"/>
              <a:t>imaginations – play </a:t>
            </a:r>
            <a:r>
              <a:rPr lang="en-US" sz="2000" dirty="0"/>
              <a:t>fosters </a:t>
            </a:r>
            <a:r>
              <a:rPr lang="en-US" sz="2000" dirty="0" smtClean="0"/>
              <a:t>creativity!</a:t>
            </a:r>
          </a:p>
          <a:p>
            <a:pPr marL="0" lvl="0" indent="0"/>
            <a:r>
              <a:rPr lang="en-US" sz="2000" dirty="0" smtClean="0"/>
              <a:t> </a:t>
            </a:r>
            <a:endParaRPr lang="en-US" sz="2000" dirty="0"/>
          </a:p>
          <a:p>
            <a:pPr lvl="0">
              <a:buFont typeface="Arial"/>
              <a:buChar char="•"/>
            </a:pPr>
            <a:r>
              <a:rPr lang="en-US" sz="2000" dirty="0"/>
              <a:t>Parents learn more about their children’s likes and </a:t>
            </a:r>
            <a:r>
              <a:rPr lang="en-US" sz="2000" dirty="0" smtClean="0"/>
              <a:t>preferences, </a:t>
            </a:r>
            <a:r>
              <a:rPr lang="en-US" sz="2000" dirty="0"/>
              <a:t>skills and </a:t>
            </a:r>
            <a:r>
              <a:rPr lang="en-US" sz="2000" dirty="0" smtClean="0"/>
              <a:t>abilities. </a:t>
            </a:r>
          </a:p>
          <a:p>
            <a:pPr marL="0" lvl="0" indent="0"/>
            <a:endParaRPr lang="en-US" sz="2000" dirty="0"/>
          </a:p>
          <a:p>
            <a:pPr lvl="0">
              <a:buFont typeface="Arial"/>
              <a:buChar char="•"/>
            </a:pPr>
            <a:r>
              <a:rPr lang="en-US" sz="2000" dirty="0" smtClean="0"/>
              <a:t>Parents playing with children improves children’s self-esteem; </a:t>
            </a:r>
            <a:r>
              <a:rPr lang="en-US" sz="2000" dirty="0"/>
              <a:t>children feel they are important to their </a:t>
            </a:r>
            <a:r>
              <a:rPr lang="en-US" sz="2000" dirty="0" smtClean="0"/>
              <a:t>parents!</a:t>
            </a:r>
            <a:endParaRPr lang="en-US" sz="2000" dirty="0"/>
          </a:p>
          <a:p>
            <a:endParaRPr lang="en-US" dirty="0"/>
          </a:p>
        </p:txBody>
      </p:sp>
    </p:spTree>
    <p:extLst>
      <p:ext uri="{BB962C8B-B14F-4D97-AF65-F5344CB8AC3E}">
        <p14:creationId xmlns:p14="http://schemas.microsoft.com/office/powerpoint/2010/main" val="2421601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 calcmode="lin" valueType="num">
                                      <p:cBhvr additive="base">
                                        <p:cTn id="11"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 calcmode="lin" valueType="num">
                                      <p:cBhvr additive="base">
                                        <p:cTn id="1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anim calcmode="lin" valueType="num">
                                      <p:cBhvr additive="base">
                                        <p:cTn id="2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1" name="Title 1"/>
          <p:cNvSpPr>
            <a:spLocks noGrp="1"/>
          </p:cNvSpPr>
          <p:nvPr>
            <p:ph type="title"/>
          </p:nvPr>
        </p:nvSpPr>
        <p:spPr>
          <a:xfrm>
            <a:off x="190500" y="304800"/>
            <a:ext cx="8839200" cy="1752600"/>
          </a:xfrm>
        </p:spPr>
        <p:txBody>
          <a:bodyPr/>
          <a:lstStyle/>
          <a:p>
            <a:r>
              <a:rPr lang="en-US" b="1" u="sng" dirty="0">
                <a:latin typeface="Arial" charset="0"/>
                <a:ea typeface="MS PGothic" charset="0"/>
              </a:rPr>
              <a:t>How p</a:t>
            </a:r>
            <a:r>
              <a:rPr lang="en-US" b="1" u="sng" dirty="0" smtClean="0">
                <a:latin typeface="Arial" charset="0"/>
                <a:ea typeface="MS PGothic" charset="0"/>
              </a:rPr>
              <a:t>arents </a:t>
            </a:r>
            <a:r>
              <a:rPr lang="en-US" b="1" u="sng" dirty="0">
                <a:latin typeface="Arial" charset="0"/>
                <a:ea typeface="MS PGothic" charset="0"/>
              </a:rPr>
              <a:t>s</a:t>
            </a:r>
            <a:r>
              <a:rPr lang="en-US" b="1" u="sng" dirty="0" smtClean="0">
                <a:latin typeface="Arial" charset="0"/>
                <a:ea typeface="MS PGothic" charset="0"/>
              </a:rPr>
              <a:t>hould </a:t>
            </a:r>
            <a:r>
              <a:rPr lang="en-US" b="1" u="sng" dirty="0">
                <a:latin typeface="Arial" charset="0"/>
                <a:ea typeface="MS PGothic" charset="0"/>
              </a:rPr>
              <a:t>p</a:t>
            </a:r>
            <a:r>
              <a:rPr lang="en-US" b="1" u="sng" dirty="0" smtClean="0">
                <a:latin typeface="Arial" charset="0"/>
                <a:ea typeface="MS PGothic" charset="0"/>
              </a:rPr>
              <a:t>lay </a:t>
            </a:r>
            <a:r>
              <a:rPr lang="en-US" b="1" u="sng" dirty="0">
                <a:latin typeface="Arial" charset="0"/>
                <a:ea typeface="MS PGothic" charset="0"/>
              </a:rPr>
              <a:t>with </a:t>
            </a:r>
            <a:r>
              <a:rPr lang="en-US" b="1" u="sng" dirty="0" smtClean="0">
                <a:latin typeface="Arial" charset="0"/>
                <a:ea typeface="MS PGothic" charset="0"/>
              </a:rPr>
              <a:t>children?</a:t>
            </a:r>
            <a:endParaRPr lang="en-US" b="1" u="sng" dirty="0">
              <a:latin typeface="Arial" charset="0"/>
              <a:ea typeface="MS PGothic" charset="0"/>
            </a:endParaRPr>
          </a:p>
        </p:txBody>
      </p:sp>
      <p:sp>
        <p:nvSpPr>
          <p:cNvPr id="2" name="Content Placeholder 1"/>
          <p:cNvSpPr>
            <a:spLocks noGrp="1"/>
          </p:cNvSpPr>
          <p:nvPr>
            <p:ph idx="1"/>
          </p:nvPr>
        </p:nvSpPr>
        <p:spPr>
          <a:xfrm>
            <a:off x="208084" y="1145930"/>
            <a:ext cx="8631115" cy="5712069"/>
          </a:xfrm>
        </p:spPr>
        <p:txBody>
          <a:bodyPr/>
          <a:lstStyle/>
          <a:p>
            <a:pPr marL="1314450" indent="-857250">
              <a:spcBef>
                <a:spcPts val="600"/>
              </a:spcBef>
              <a:buFont typeface="Arial" panose="020B0604020202020204" pitchFamily="34" charset="0"/>
              <a:buChar char="•"/>
              <a:defRPr/>
            </a:pPr>
            <a:r>
              <a:rPr lang="en-US" sz="2000" dirty="0"/>
              <a:t>Sit near your child and on their level.</a:t>
            </a:r>
          </a:p>
          <a:p>
            <a:pPr marL="1314450" indent="-857250">
              <a:spcBef>
                <a:spcPts val="600"/>
              </a:spcBef>
              <a:buFont typeface="Arial" panose="020B0604020202020204" pitchFamily="34" charset="0"/>
              <a:buChar char="•"/>
              <a:defRPr/>
            </a:pPr>
            <a:r>
              <a:rPr lang="en-US" sz="2000" dirty="0"/>
              <a:t>Follow your child’s lead and take their suggestions of what to play.</a:t>
            </a:r>
          </a:p>
          <a:p>
            <a:pPr marL="1314450" indent="-857250">
              <a:spcBef>
                <a:spcPts val="600"/>
              </a:spcBef>
              <a:buFont typeface="Arial" panose="020B0604020202020204" pitchFamily="34" charset="0"/>
              <a:buChar char="•"/>
              <a:defRPr/>
            </a:pPr>
            <a:r>
              <a:rPr lang="en-US" sz="2000" dirty="0"/>
              <a:t>Pace the play to suit your child’s developmental level.</a:t>
            </a:r>
          </a:p>
          <a:p>
            <a:pPr marL="1314450" indent="-857250">
              <a:spcBef>
                <a:spcPts val="600"/>
              </a:spcBef>
              <a:buFont typeface="Arial" panose="020B0604020202020204" pitchFamily="34" charset="0"/>
              <a:buChar char="•"/>
              <a:defRPr/>
            </a:pPr>
            <a:r>
              <a:rPr lang="en-US" sz="2000" dirty="0"/>
              <a:t>Have fun and laugh together!</a:t>
            </a:r>
          </a:p>
          <a:p>
            <a:pPr marL="1314450" indent="-857250">
              <a:spcBef>
                <a:spcPts val="600"/>
              </a:spcBef>
              <a:buFont typeface="Arial" panose="020B0604020202020204" pitchFamily="34" charset="0"/>
              <a:buChar char="•"/>
              <a:defRPr/>
            </a:pPr>
            <a:r>
              <a:rPr lang="en-US" sz="2000" dirty="0"/>
              <a:t>Encourage creativity</a:t>
            </a:r>
          </a:p>
          <a:p>
            <a:pPr marL="1314450" indent="-857250">
              <a:spcBef>
                <a:spcPts val="600"/>
              </a:spcBef>
              <a:buFont typeface="Arial" panose="020B0604020202020204" pitchFamily="34" charset="0"/>
              <a:buChar char="•"/>
              <a:defRPr/>
            </a:pPr>
            <a:r>
              <a:rPr lang="en-US" sz="2000" dirty="0"/>
              <a:t>Explore dreams and hopes for the future through imagination</a:t>
            </a:r>
          </a:p>
          <a:p>
            <a:pPr marL="1314450" indent="-857250">
              <a:spcBef>
                <a:spcPts val="600"/>
              </a:spcBef>
              <a:buFont typeface="Arial" panose="020B0604020202020204" pitchFamily="34" charset="0"/>
              <a:buChar char="•"/>
              <a:defRPr/>
            </a:pPr>
            <a:r>
              <a:rPr lang="en-US" sz="2000" dirty="0"/>
              <a:t>Describe and talk about what children are doing</a:t>
            </a:r>
          </a:p>
          <a:p>
            <a:pPr marL="1314450" indent="-857250">
              <a:spcBef>
                <a:spcPts val="600"/>
              </a:spcBef>
              <a:buFont typeface="Arial" panose="020B0604020202020204" pitchFamily="34" charset="0"/>
              <a:buChar char="•"/>
              <a:defRPr/>
            </a:pPr>
            <a:r>
              <a:rPr lang="en-US" sz="2000" dirty="0"/>
              <a:t>Coach positive peer and sibling play</a:t>
            </a:r>
          </a:p>
          <a:p>
            <a:pPr marL="1314450" indent="-857250">
              <a:spcBef>
                <a:spcPts val="600"/>
              </a:spcBef>
              <a:buFont typeface="Arial" panose="020B0604020202020204" pitchFamily="34" charset="0"/>
              <a:buChar char="•"/>
              <a:defRPr/>
            </a:pPr>
            <a:r>
              <a:rPr lang="en-US" sz="2000" dirty="0"/>
              <a:t>Encourage independent problem-solving</a:t>
            </a:r>
          </a:p>
          <a:p>
            <a:pPr marL="1314450" indent="-857250">
              <a:spcBef>
                <a:spcPts val="600"/>
              </a:spcBef>
              <a:buFont typeface="Arial" panose="020B0604020202020204" pitchFamily="34" charset="0"/>
              <a:buChar char="•"/>
              <a:defRPr/>
            </a:pPr>
            <a:r>
              <a:rPr lang="en-US" sz="2000" dirty="0"/>
              <a:t>Give positive attention and approval to play</a:t>
            </a:r>
          </a:p>
          <a:p>
            <a:pPr marL="1314450" indent="-857250">
              <a:spcBef>
                <a:spcPts val="600"/>
              </a:spcBef>
              <a:buFont typeface="Arial" panose="020B0604020202020204" pitchFamily="34" charset="0"/>
              <a:buChar char="•"/>
              <a:defRPr/>
            </a:pPr>
            <a:r>
              <a:rPr lang="en-US" sz="2000" dirty="0"/>
              <a:t>Stop inappropriate play immediately</a:t>
            </a:r>
          </a:p>
          <a:p>
            <a:pPr marL="1314450" indent="-857250">
              <a:spcBef>
                <a:spcPts val="600"/>
              </a:spcBef>
              <a:buFont typeface="Arial" panose="020B0604020202020204" pitchFamily="34" charset="0"/>
              <a:buChar char="•"/>
              <a:defRPr/>
            </a:pPr>
            <a:r>
              <a:rPr lang="en-US" sz="2000" dirty="0"/>
              <a:t>Avoid power struggles</a:t>
            </a:r>
          </a:p>
        </p:txBody>
      </p:sp>
    </p:spTree>
    <p:extLst>
      <p:ext uri="{BB962C8B-B14F-4D97-AF65-F5344CB8AC3E}">
        <p14:creationId xmlns:p14="http://schemas.microsoft.com/office/powerpoint/2010/main" val="14518491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200" b="1" u="sng" dirty="0" smtClean="0"/>
              <a:t>Role-play for skills practice </a:t>
            </a:r>
            <a:endParaRPr lang="en-US" sz="3200" b="1" u="sng" dirty="0"/>
          </a:p>
        </p:txBody>
      </p:sp>
      <p:sp>
        <p:nvSpPr>
          <p:cNvPr id="2" name="Content Placeholder 1"/>
          <p:cNvSpPr>
            <a:spLocks noGrp="1"/>
          </p:cNvSpPr>
          <p:nvPr>
            <p:ph idx="1"/>
          </p:nvPr>
        </p:nvSpPr>
        <p:spPr/>
        <p:txBody>
          <a:bodyPr/>
          <a:lstStyle/>
          <a:p>
            <a:pPr marL="457200" indent="0">
              <a:spcBef>
                <a:spcPts val="600"/>
              </a:spcBef>
              <a:defRPr/>
            </a:pPr>
            <a:r>
              <a:rPr lang="en-US" b="1" dirty="0" smtClean="0"/>
              <a:t>Scenario </a:t>
            </a:r>
            <a:r>
              <a:rPr lang="en-US" dirty="0"/>
              <a:t>- The ‘parent’ is really </a:t>
            </a:r>
            <a:r>
              <a:rPr lang="en-US" dirty="0" smtClean="0"/>
              <a:t>bossy and </a:t>
            </a:r>
            <a:r>
              <a:rPr lang="en-US" dirty="0"/>
              <a:t>direct everything the ‘child’ does when they are playing together.</a:t>
            </a:r>
          </a:p>
        </p:txBody>
      </p:sp>
    </p:spTree>
    <p:extLst>
      <p:ext uri="{BB962C8B-B14F-4D97-AF65-F5344CB8AC3E}">
        <p14:creationId xmlns:p14="http://schemas.microsoft.com/office/powerpoint/2010/main" val="38747769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993" name="Title 1"/>
          <p:cNvSpPr>
            <a:spLocks noGrp="1"/>
          </p:cNvSpPr>
          <p:nvPr>
            <p:ph type="title"/>
          </p:nvPr>
        </p:nvSpPr>
        <p:spPr>
          <a:xfrm>
            <a:off x="474785" y="304800"/>
            <a:ext cx="8305800" cy="685800"/>
          </a:xfrm>
        </p:spPr>
        <p:txBody>
          <a:bodyPr/>
          <a:lstStyle/>
          <a:p>
            <a:r>
              <a:rPr lang="en-US" b="1" u="sng" dirty="0" smtClean="0">
                <a:latin typeface="Arial" charset="0"/>
                <a:ea typeface="MS PGothic" charset="0"/>
              </a:rPr>
              <a:t>Effective praise </a:t>
            </a:r>
            <a:r>
              <a:rPr lang="en-US" b="1" u="sng" dirty="0">
                <a:latin typeface="Arial" charset="0"/>
                <a:ea typeface="MS PGothic" charset="0"/>
              </a:rPr>
              <a:t>and </a:t>
            </a:r>
            <a:r>
              <a:rPr lang="en-US" b="1" u="sng" dirty="0" smtClean="0">
                <a:latin typeface="Arial" charset="0"/>
                <a:ea typeface="MS PGothic" charset="0"/>
              </a:rPr>
              <a:t>encouragement</a:t>
            </a:r>
            <a:endParaRPr lang="en-US" b="1" u="sng" dirty="0">
              <a:latin typeface="Arial" charset="0"/>
              <a:ea typeface="MS PGothic" charset="0"/>
            </a:endParaRPr>
          </a:p>
        </p:txBody>
      </p:sp>
      <p:sp>
        <p:nvSpPr>
          <p:cNvPr id="3" name="Content Placeholder 2"/>
          <p:cNvSpPr>
            <a:spLocks noGrp="1"/>
          </p:cNvSpPr>
          <p:nvPr>
            <p:ph idx="1"/>
          </p:nvPr>
        </p:nvSpPr>
        <p:spPr>
          <a:xfrm>
            <a:off x="457200" y="1163516"/>
            <a:ext cx="8305800" cy="4572000"/>
          </a:xfrm>
          <a:noFill/>
        </p:spPr>
        <p:txBody>
          <a:bodyPr>
            <a:normAutofit fontScale="70000" lnSpcReduction="20000"/>
          </a:bodyPr>
          <a:lstStyle/>
          <a:p>
            <a:pPr marL="800100" indent="-457200">
              <a:lnSpc>
                <a:spcPct val="120000"/>
              </a:lnSpc>
              <a:buFont typeface="Arial" panose="020B0604020202020204" pitchFamily="34" charset="0"/>
              <a:buChar char="•"/>
            </a:pPr>
            <a:r>
              <a:rPr lang="en-US" dirty="0"/>
              <a:t>Decide what values, positive character traits or new behaviors are most</a:t>
            </a:r>
          </a:p>
          <a:p>
            <a:pPr marL="800100" indent="-457200">
              <a:lnSpc>
                <a:spcPct val="120000"/>
              </a:lnSpc>
              <a:buFont typeface="Arial" panose="020B0604020202020204" pitchFamily="34" charset="0"/>
              <a:buChar char="•"/>
            </a:pPr>
            <a:r>
              <a:rPr lang="en-US" dirty="0"/>
              <a:t>important for a child to develop at various stages of </a:t>
            </a:r>
            <a:r>
              <a:rPr lang="en-US" dirty="0" smtClean="0"/>
              <a:t>development.</a:t>
            </a:r>
          </a:p>
          <a:p>
            <a:pPr marL="800100" indent="-457200">
              <a:lnSpc>
                <a:spcPct val="120000"/>
              </a:lnSpc>
              <a:buFont typeface="Arial" panose="020B0604020202020204" pitchFamily="34" charset="0"/>
              <a:buChar char="•"/>
            </a:pPr>
            <a:r>
              <a:rPr lang="en-US" dirty="0" smtClean="0"/>
              <a:t>Look </a:t>
            </a:r>
            <a:r>
              <a:rPr lang="en-US" dirty="0"/>
              <a:t>for opportunities to reinforce </a:t>
            </a:r>
            <a:r>
              <a:rPr lang="en-US" dirty="0" smtClean="0"/>
              <a:t>them.</a:t>
            </a:r>
          </a:p>
          <a:p>
            <a:pPr marL="800100" indent="-457200">
              <a:lnSpc>
                <a:spcPct val="120000"/>
              </a:lnSpc>
              <a:buFont typeface="Arial" panose="020B0604020202020204" pitchFamily="34" charset="0"/>
              <a:buChar char="•"/>
            </a:pPr>
            <a:r>
              <a:rPr lang="en-US" dirty="0" smtClean="0"/>
              <a:t>Describe exactly what a child did to elicit praise. </a:t>
            </a:r>
          </a:p>
          <a:p>
            <a:pPr marL="800100" indent="-457200">
              <a:lnSpc>
                <a:spcPct val="120000"/>
              </a:lnSpc>
              <a:buFont typeface="Arial" panose="020B0604020202020204" pitchFamily="34" charset="0"/>
              <a:buChar char="•"/>
            </a:pPr>
            <a:r>
              <a:rPr lang="en-US" dirty="0" smtClean="0"/>
              <a:t>Try </a:t>
            </a:r>
            <a:r>
              <a:rPr lang="en-US" dirty="0"/>
              <a:t>to give praise as soon as you notice good </a:t>
            </a:r>
            <a:r>
              <a:rPr lang="en-US" dirty="0" smtClean="0"/>
              <a:t>behavior. Prompt </a:t>
            </a:r>
            <a:r>
              <a:rPr lang="en-US" dirty="0"/>
              <a:t>praise </a:t>
            </a:r>
            <a:r>
              <a:rPr lang="en-US" dirty="0" smtClean="0"/>
              <a:t>is best </a:t>
            </a:r>
            <a:r>
              <a:rPr lang="en-US" dirty="0"/>
              <a:t>because the child will be most aware of what they did to deserve </a:t>
            </a:r>
            <a:r>
              <a:rPr lang="en-US" dirty="0" smtClean="0"/>
              <a:t>it.</a:t>
            </a:r>
          </a:p>
          <a:p>
            <a:pPr marL="800100" indent="-457200">
              <a:lnSpc>
                <a:spcPct val="120000"/>
              </a:lnSpc>
              <a:buFont typeface="Arial" panose="020B0604020202020204" pitchFamily="34" charset="0"/>
              <a:buChar char="•"/>
            </a:pPr>
            <a:r>
              <a:rPr lang="en-US" dirty="0" smtClean="0"/>
              <a:t>Don’t </a:t>
            </a:r>
            <a:r>
              <a:rPr lang="en-US" dirty="0"/>
              <a:t>hesitate to praise children daily. A child needs to know </a:t>
            </a:r>
            <a:r>
              <a:rPr lang="en-US" dirty="0" smtClean="0"/>
              <a:t>that their</a:t>
            </a:r>
            <a:r>
              <a:rPr lang="en-US" dirty="0"/>
              <a:t> </a:t>
            </a:r>
            <a:r>
              <a:rPr lang="en-US" dirty="0" smtClean="0"/>
              <a:t>parent </a:t>
            </a:r>
            <a:r>
              <a:rPr lang="en-US" dirty="0"/>
              <a:t>has noticed the good habits they are </a:t>
            </a:r>
            <a:r>
              <a:rPr lang="en-US" dirty="0" smtClean="0"/>
              <a:t>developing.</a:t>
            </a:r>
          </a:p>
          <a:p>
            <a:pPr marL="800100" indent="-457200">
              <a:lnSpc>
                <a:spcPct val="120000"/>
              </a:lnSpc>
              <a:buFont typeface="Arial" panose="020B0604020202020204" pitchFamily="34" charset="0"/>
              <a:buChar char="•"/>
            </a:pPr>
            <a:r>
              <a:rPr lang="en-US" dirty="0" smtClean="0"/>
              <a:t>Praise </a:t>
            </a:r>
            <a:r>
              <a:rPr lang="en-US" dirty="0"/>
              <a:t>children for trying hard. Don’t wait for </a:t>
            </a:r>
            <a:r>
              <a:rPr lang="en-US" dirty="0" smtClean="0"/>
              <a:t>perfection!</a:t>
            </a:r>
          </a:p>
          <a:p>
            <a:pPr marL="800100" indent="-457200">
              <a:lnSpc>
                <a:spcPct val="120000"/>
              </a:lnSpc>
              <a:buFont typeface="Arial" panose="020B0604020202020204" pitchFamily="34" charset="0"/>
              <a:buChar char="•"/>
            </a:pPr>
            <a:r>
              <a:rPr lang="en-US" dirty="0" smtClean="0"/>
              <a:t>You </a:t>
            </a:r>
            <a:r>
              <a:rPr lang="en-US" dirty="0"/>
              <a:t>can also praise children nonverbally with a hug or smile!</a:t>
            </a:r>
          </a:p>
        </p:txBody>
      </p:sp>
      <p:cxnSp>
        <p:nvCxnSpPr>
          <p:cNvPr id="4" name="Straight Connector 3"/>
          <p:cNvCxnSpPr/>
          <p:nvPr/>
        </p:nvCxnSpPr>
        <p:spPr bwMode="auto">
          <a:xfrm>
            <a:off x="2151185" y="5867400"/>
            <a:ext cx="4953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 name="Rectangle 4"/>
          <p:cNvSpPr/>
          <p:nvPr/>
        </p:nvSpPr>
        <p:spPr>
          <a:xfrm>
            <a:off x="1143000" y="6022731"/>
            <a:ext cx="7848600" cy="400110"/>
          </a:xfrm>
          <a:prstGeom prst="rect">
            <a:avLst/>
          </a:prstGeom>
        </p:spPr>
        <p:txBody>
          <a:bodyPr wrap="square">
            <a:spAutoFit/>
          </a:bodyPr>
          <a:lstStyle/>
          <a:p>
            <a:r>
              <a:rPr lang="en-US" sz="2000" b="1" dirty="0" smtClean="0"/>
              <a:t>What are some other ways to non-verbally praise children?</a:t>
            </a:r>
            <a:endParaRPr lang="en-US" sz="2000" b="1" dirty="0"/>
          </a:p>
        </p:txBody>
      </p:sp>
    </p:spTree>
    <p:extLst>
      <p:ext uri="{BB962C8B-B14F-4D97-AF65-F5344CB8AC3E}">
        <p14:creationId xmlns:p14="http://schemas.microsoft.com/office/powerpoint/2010/main" val="26039349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089" name="Title 1"/>
          <p:cNvSpPr>
            <a:spLocks noGrp="1"/>
          </p:cNvSpPr>
          <p:nvPr>
            <p:ph type="title"/>
          </p:nvPr>
        </p:nvSpPr>
        <p:spPr>
          <a:xfrm>
            <a:off x="418306" y="533400"/>
            <a:ext cx="8305800" cy="1219200"/>
          </a:xfrm>
        </p:spPr>
        <p:txBody>
          <a:bodyPr/>
          <a:lstStyle/>
          <a:p>
            <a:r>
              <a:rPr lang="en-US" b="1" u="sng" dirty="0" smtClean="0">
                <a:latin typeface="Arial" charset="0"/>
                <a:ea typeface="MS PGothic" charset="0"/>
              </a:rPr>
              <a:t>Skills practice: Praise</a:t>
            </a:r>
            <a:endParaRPr lang="en-US" b="1" u="sng" dirty="0">
              <a:latin typeface="Arial" charset="0"/>
              <a:ea typeface="MS PGothic" charset="0"/>
            </a:endParaRPr>
          </a:p>
        </p:txBody>
      </p:sp>
      <p:sp>
        <p:nvSpPr>
          <p:cNvPr id="3" name="Content Placeholder 2"/>
          <p:cNvSpPr>
            <a:spLocks noGrp="1"/>
          </p:cNvSpPr>
          <p:nvPr>
            <p:ph idx="1"/>
          </p:nvPr>
        </p:nvSpPr>
        <p:spPr>
          <a:xfrm>
            <a:off x="765175" y="3471863"/>
            <a:ext cx="7612063" cy="2781300"/>
          </a:xfrm>
        </p:spPr>
        <p:txBody>
          <a:bodyPr/>
          <a:lstStyle/>
          <a:p>
            <a:pPr>
              <a:defRPr/>
            </a:pPr>
            <a:endParaRPr lang="en-US" dirty="0" smtClean="0"/>
          </a:p>
          <a:p>
            <a:pPr marL="0" indent="0">
              <a:defRPr/>
            </a:pPr>
            <a:endParaRPr lang="en-US" dirty="0" smtClean="0"/>
          </a:p>
          <a:p>
            <a:pPr marL="0" indent="0">
              <a:defRPr/>
            </a:pPr>
            <a:endParaRPr lang="en-US" dirty="0"/>
          </a:p>
        </p:txBody>
      </p:sp>
      <p:pic>
        <p:nvPicPr>
          <p:cNvPr id="6150" name="Picture 6" descr="https://pixabay.com/static/uploads/photo/2016/03/13/22/01/retro-1254587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3550" y="1481870"/>
            <a:ext cx="7340450" cy="4771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38592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7215" y="228600"/>
            <a:ext cx="8305800" cy="1219200"/>
          </a:xfrm>
        </p:spPr>
        <p:txBody>
          <a:bodyPr/>
          <a:lstStyle/>
          <a:p>
            <a:r>
              <a:rPr lang="en-US" b="1" u="sng" dirty="0" smtClean="0"/>
              <a:t>Let’s Practice! </a:t>
            </a:r>
            <a:endParaRPr lang="en-US" b="1" u="sng" dirty="0"/>
          </a:p>
        </p:txBody>
      </p:sp>
      <p:sp>
        <p:nvSpPr>
          <p:cNvPr id="4" name="TextBox 3"/>
          <p:cNvSpPr txBox="1"/>
          <p:nvPr/>
        </p:nvSpPr>
        <p:spPr>
          <a:xfrm>
            <a:off x="287215" y="962262"/>
            <a:ext cx="8551985" cy="5878532"/>
          </a:xfrm>
          <a:prstGeom prst="rect">
            <a:avLst/>
          </a:prstGeom>
          <a:noFill/>
        </p:spPr>
        <p:txBody>
          <a:bodyPr wrap="square" rtlCol="0">
            <a:spAutoFit/>
          </a:bodyPr>
          <a:lstStyle/>
          <a:p>
            <a:r>
              <a:rPr lang="en-US" sz="1600" b="1" dirty="0" smtClean="0"/>
              <a:t>Groups 1 &amp; 2 : </a:t>
            </a:r>
            <a:r>
              <a:rPr lang="en-US" sz="1600" dirty="0"/>
              <a:t>Parenting Skills Curriculum for caregivers of </a:t>
            </a:r>
            <a:r>
              <a:rPr lang="en-US" sz="1600" dirty="0" smtClean="0"/>
              <a:t>children –</a:t>
            </a:r>
            <a:endParaRPr lang="en-US" sz="1600" dirty="0"/>
          </a:p>
          <a:p>
            <a:r>
              <a:rPr lang="en-US" sz="1600" dirty="0"/>
              <a:t>Session 4: Understanding brain development – children need love</a:t>
            </a:r>
          </a:p>
          <a:p>
            <a:r>
              <a:rPr lang="en-US" sz="1600" dirty="0"/>
              <a:t>to be </a:t>
            </a:r>
            <a:r>
              <a:rPr lang="en-US" sz="1600" dirty="0" smtClean="0"/>
              <a:t>healthy</a:t>
            </a:r>
          </a:p>
          <a:p>
            <a:r>
              <a:rPr lang="en-US" sz="1600" dirty="0"/>
              <a:t>• Activity 2: What is happening in our children’s </a:t>
            </a:r>
            <a:r>
              <a:rPr lang="en-US" sz="1600" dirty="0" smtClean="0"/>
              <a:t>brains</a:t>
            </a:r>
          </a:p>
          <a:p>
            <a:endParaRPr lang="en-US" sz="1600" dirty="0" smtClean="0"/>
          </a:p>
          <a:p>
            <a:r>
              <a:rPr lang="en-US" sz="1600" b="1" dirty="0"/>
              <a:t>Group </a:t>
            </a:r>
            <a:r>
              <a:rPr lang="en-US" sz="1600" b="1" dirty="0" smtClean="0"/>
              <a:t>3: </a:t>
            </a:r>
            <a:r>
              <a:rPr lang="en-US" sz="1600" dirty="0"/>
              <a:t>Parenting Skills Curriculum for caregivers of </a:t>
            </a:r>
            <a:r>
              <a:rPr lang="en-US" sz="1600" dirty="0" smtClean="0"/>
              <a:t>adolescents –</a:t>
            </a:r>
            <a:endParaRPr lang="en-US" sz="1600" dirty="0"/>
          </a:p>
          <a:p>
            <a:r>
              <a:rPr lang="en-US" sz="1600" dirty="0"/>
              <a:t>Session 4: Adolescent Brain Development – A Work in </a:t>
            </a:r>
            <a:r>
              <a:rPr lang="en-US" sz="1600" dirty="0" smtClean="0"/>
              <a:t>Progress</a:t>
            </a:r>
          </a:p>
          <a:p>
            <a:r>
              <a:rPr lang="en-US" sz="1600" dirty="0" smtClean="0"/>
              <a:t>• </a:t>
            </a:r>
            <a:r>
              <a:rPr lang="en-US" sz="1600" dirty="0">
                <a:latin typeface="AkzidenzGroteskBE-Light"/>
              </a:rPr>
              <a:t>Activity 4: Other changes adolescents are experiencing</a:t>
            </a:r>
          </a:p>
          <a:p>
            <a:r>
              <a:rPr lang="en-US" sz="1600" dirty="0">
                <a:latin typeface="AkzidenzGroteskBE-Light"/>
              </a:rPr>
              <a:t>• Activity 5: Education and brain </a:t>
            </a:r>
            <a:r>
              <a:rPr lang="en-US" sz="1600" dirty="0" smtClean="0">
                <a:latin typeface="AkzidenzGroteskBE-Light"/>
              </a:rPr>
              <a:t>development</a:t>
            </a:r>
          </a:p>
          <a:p>
            <a:endParaRPr lang="en-US" sz="1600" dirty="0" smtClean="0"/>
          </a:p>
          <a:p>
            <a:r>
              <a:rPr lang="en-US" sz="1600" b="1" dirty="0" smtClean="0"/>
              <a:t>Group 4: </a:t>
            </a:r>
            <a:r>
              <a:rPr lang="en-US" sz="1600" dirty="0" smtClean="0"/>
              <a:t>Parenting </a:t>
            </a:r>
            <a:r>
              <a:rPr lang="en-US" sz="1600" dirty="0"/>
              <a:t>Skills Curriculum for caregivers of adolescents </a:t>
            </a:r>
            <a:r>
              <a:rPr lang="en-US" sz="1600" dirty="0" smtClean="0"/>
              <a:t>– </a:t>
            </a:r>
            <a:r>
              <a:rPr lang="en-US" sz="1600" dirty="0"/>
              <a:t>Session 5: </a:t>
            </a:r>
            <a:r>
              <a:rPr lang="en-US" sz="1600" dirty="0" smtClean="0"/>
              <a:t>Building positive </a:t>
            </a:r>
            <a:r>
              <a:rPr lang="en-US" sz="1600" dirty="0"/>
              <a:t>relationships and creating</a:t>
            </a:r>
          </a:p>
          <a:p>
            <a:r>
              <a:rPr lang="en-US" sz="1600" dirty="0"/>
              <a:t>spaces for </a:t>
            </a:r>
            <a:r>
              <a:rPr lang="en-US" sz="1600" dirty="0" smtClean="0"/>
              <a:t>dialogue</a:t>
            </a:r>
          </a:p>
          <a:p>
            <a:r>
              <a:rPr lang="en-US" sz="1600" dirty="0" smtClean="0"/>
              <a:t>• </a:t>
            </a:r>
            <a:r>
              <a:rPr lang="en-US" sz="1600" dirty="0">
                <a:latin typeface="AkzidenzGroteskBE-Light"/>
              </a:rPr>
              <a:t>Activity 4: </a:t>
            </a:r>
            <a:r>
              <a:rPr lang="en-US" sz="1600" dirty="0"/>
              <a:t>Spending quality family time </a:t>
            </a:r>
            <a:r>
              <a:rPr lang="en-US" sz="1600" dirty="0" smtClean="0"/>
              <a:t>together</a:t>
            </a:r>
          </a:p>
          <a:p>
            <a:r>
              <a:rPr lang="en-US" sz="1600" dirty="0" smtClean="0">
                <a:latin typeface="AkzidenzGroteskBE-Light"/>
              </a:rPr>
              <a:t>• Activity 5: Encouragement and praise</a:t>
            </a:r>
          </a:p>
          <a:p>
            <a:endParaRPr lang="en-US" sz="1600" dirty="0" smtClean="0"/>
          </a:p>
          <a:p>
            <a:r>
              <a:rPr lang="en-US" sz="1600" b="1" dirty="0" smtClean="0"/>
              <a:t>Group 5: </a:t>
            </a:r>
            <a:r>
              <a:rPr lang="en-US" sz="1600" dirty="0" smtClean="0"/>
              <a:t>Parenting </a:t>
            </a:r>
            <a:r>
              <a:rPr lang="en-US" sz="1600" dirty="0"/>
              <a:t>Skills Curriculum for caregivers of adolescents </a:t>
            </a:r>
            <a:r>
              <a:rPr lang="en-US" sz="1600" dirty="0" smtClean="0"/>
              <a:t>– </a:t>
            </a:r>
            <a:r>
              <a:rPr lang="en-US" sz="1600" dirty="0">
                <a:latin typeface="AkzidenzGroteskBE-Light"/>
              </a:rPr>
              <a:t>Session 5: Building positive relationships and creating spaces for </a:t>
            </a:r>
            <a:r>
              <a:rPr lang="en-US" sz="1600" dirty="0" smtClean="0">
                <a:latin typeface="AkzidenzGroteskBE-Light"/>
              </a:rPr>
              <a:t>dialogue</a:t>
            </a:r>
          </a:p>
          <a:p>
            <a:r>
              <a:rPr lang="en-US" sz="1600" dirty="0" smtClean="0"/>
              <a:t>• </a:t>
            </a:r>
            <a:r>
              <a:rPr lang="en-US" sz="1600" dirty="0"/>
              <a:t>Activity 6: Spending quality </a:t>
            </a:r>
            <a:r>
              <a:rPr lang="en-US" sz="1600" dirty="0" smtClean="0"/>
              <a:t>time </a:t>
            </a:r>
          </a:p>
          <a:p>
            <a:endParaRPr lang="en-US" sz="1600" dirty="0"/>
          </a:p>
          <a:p>
            <a:r>
              <a:rPr lang="en-US" sz="1600" b="1" dirty="0"/>
              <a:t>Group </a:t>
            </a:r>
            <a:r>
              <a:rPr lang="en-US" sz="1600" b="1" dirty="0" smtClean="0"/>
              <a:t>6: </a:t>
            </a:r>
            <a:r>
              <a:rPr lang="en-US" sz="1600" dirty="0" smtClean="0"/>
              <a:t>Parenting </a:t>
            </a:r>
            <a:r>
              <a:rPr lang="en-US" sz="1600" dirty="0"/>
              <a:t>Skills Curriculum for caregivers of children </a:t>
            </a:r>
            <a:r>
              <a:rPr lang="en-US" sz="1600" dirty="0" smtClean="0"/>
              <a:t>– </a:t>
            </a:r>
            <a:r>
              <a:rPr lang="en-US" sz="1600" dirty="0">
                <a:latin typeface="AkzidenzGroteskBE-Light"/>
              </a:rPr>
              <a:t>Session 5: Positive Parental Time for Healthy Growth and </a:t>
            </a:r>
            <a:r>
              <a:rPr lang="en-US" sz="1600" dirty="0" smtClean="0">
                <a:latin typeface="AkzidenzGroteskBE-Light"/>
              </a:rPr>
              <a:t>Development</a:t>
            </a:r>
          </a:p>
          <a:p>
            <a:r>
              <a:rPr lang="en-US" sz="1600" dirty="0" smtClean="0"/>
              <a:t>• </a:t>
            </a:r>
            <a:r>
              <a:rPr lang="en-US" sz="1600" dirty="0"/>
              <a:t>Activity 8: Evaluation</a:t>
            </a:r>
          </a:p>
        </p:txBody>
      </p:sp>
    </p:spTree>
    <p:extLst>
      <p:ext uri="{BB962C8B-B14F-4D97-AF65-F5344CB8AC3E}">
        <p14:creationId xmlns:p14="http://schemas.microsoft.com/office/powerpoint/2010/main" val="12321155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8"/>
          <p:cNvSpPr/>
          <p:nvPr/>
        </p:nvSpPr>
        <p:spPr>
          <a:xfrm>
            <a:off x="762000" y="533400"/>
            <a:ext cx="7772400" cy="1200329"/>
          </a:xfrm>
          <a:prstGeom prst="rect">
            <a:avLst/>
          </a:prstGeom>
        </p:spPr>
        <p:txBody>
          <a:bodyPr wrap="square">
            <a:spAutoFit/>
          </a:bodyPr>
          <a:lstStyle/>
          <a:p>
            <a:r>
              <a:rPr lang="en-US" sz="3600" b="1" u="sng" kern="0" dirty="0" smtClean="0">
                <a:solidFill>
                  <a:prstClr val="black"/>
                </a:solidFill>
                <a:latin typeface="Arial"/>
                <a:ea typeface="MS PGothic" pitchFamily="34" charset="-128"/>
                <a:cs typeface="Arial"/>
              </a:rPr>
              <a:t>Activity: What do you remember from yesterday? </a:t>
            </a:r>
            <a:endParaRPr lang="en-US" dirty="0"/>
          </a:p>
        </p:txBody>
      </p:sp>
      <p:sp>
        <p:nvSpPr>
          <p:cNvPr id="8" name="Rectangle 7"/>
          <p:cNvSpPr/>
          <p:nvPr/>
        </p:nvSpPr>
        <p:spPr>
          <a:xfrm>
            <a:off x="747215" y="2133600"/>
            <a:ext cx="7391400" cy="3477875"/>
          </a:xfrm>
          <a:prstGeom prst="rect">
            <a:avLst/>
          </a:prstGeom>
        </p:spPr>
        <p:txBody>
          <a:bodyPr wrap="square">
            <a:spAutoFit/>
          </a:bodyPr>
          <a:lstStyle/>
          <a:p>
            <a:pPr marL="342900" indent="-342900">
              <a:buFont typeface="Arial" panose="020B0604020202020204" pitchFamily="34" charset="0"/>
              <a:buChar char="•"/>
            </a:pPr>
            <a:r>
              <a:rPr lang="en-US" sz="2200" dirty="0">
                <a:latin typeface="+mn-lt"/>
                <a:ea typeface="MS PGothic" pitchFamily="34" charset="-128"/>
                <a:cs typeface="MS PGothic" charset="0"/>
              </a:rPr>
              <a:t>Stand up and form a circle. </a:t>
            </a:r>
            <a:r>
              <a:rPr lang="en-US" sz="2200" dirty="0" smtClean="0">
                <a:latin typeface="+mn-lt"/>
                <a:ea typeface="MS PGothic" pitchFamily="34" charset="-128"/>
                <a:cs typeface="MS PGothic" charset="0"/>
              </a:rPr>
              <a:t>We will </a:t>
            </a:r>
            <a:r>
              <a:rPr lang="en-US" sz="2200" dirty="0">
                <a:latin typeface="+mn-lt"/>
                <a:ea typeface="MS PGothic" pitchFamily="34" charset="-128"/>
                <a:cs typeface="MS PGothic" charset="0"/>
              </a:rPr>
              <a:t>throw </a:t>
            </a:r>
            <a:r>
              <a:rPr lang="en-US" sz="2200" dirty="0" smtClean="0">
                <a:latin typeface="+mn-lt"/>
                <a:ea typeface="MS PGothic" pitchFamily="34" charset="-128"/>
                <a:cs typeface="MS PGothic" charset="0"/>
              </a:rPr>
              <a:t>the ball to </a:t>
            </a:r>
            <a:r>
              <a:rPr lang="en-US" sz="2200" dirty="0">
                <a:latin typeface="+mn-lt"/>
                <a:ea typeface="MS PGothic" pitchFamily="34" charset="-128"/>
                <a:cs typeface="MS PGothic" charset="0"/>
              </a:rPr>
              <a:t>each other</a:t>
            </a:r>
            <a:r>
              <a:rPr lang="en-US" sz="2200" dirty="0" smtClean="0">
                <a:latin typeface="+mn-lt"/>
                <a:ea typeface="MS PGothic" pitchFamily="34" charset="-128"/>
                <a:cs typeface="MS PGothic" charset="0"/>
              </a:rPr>
              <a:t>.</a:t>
            </a:r>
          </a:p>
          <a:p>
            <a:pPr marL="342900" indent="-342900">
              <a:buFont typeface="Arial" panose="020B0604020202020204" pitchFamily="34" charset="0"/>
              <a:buChar char="•"/>
            </a:pPr>
            <a:endParaRPr lang="en-US" sz="2200" dirty="0">
              <a:latin typeface="+mn-lt"/>
              <a:ea typeface="MS PGothic" pitchFamily="34" charset="-128"/>
              <a:cs typeface="MS PGothic" charset="0"/>
            </a:endParaRPr>
          </a:p>
          <a:p>
            <a:pPr marL="342900" indent="-342900">
              <a:buFont typeface="Arial" panose="020B0604020202020204" pitchFamily="34" charset="0"/>
              <a:buChar char="•"/>
            </a:pPr>
            <a:r>
              <a:rPr lang="en-US" sz="2200" dirty="0" smtClean="0">
                <a:latin typeface="+mn-lt"/>
                <a:ea typeface="MS PGothic" pitchFamily="34" charset="-128"/>
                <a:cs typeface="MS PGothic" charset="0"/>
              </a:rPr>
              <a:t>Each </a:t>
            </a:r>
            <a:r>
              <a:rPr lang="en-US" sz="2200" dirty="0">
                <a:latin typeface="+mn-lt"/>
                <a:ea typeface="MS PGothic" pitchFamily="34" charset="-128"/>
                <a:cs typeface="MS PGothic" charset="0"/>
              </a:rPr>
              <a:t>person who catches the ball will say one thing he or she </a:t>
            </a:r>
            <a:r>
              <a:rPr lang="en-US" sz="2200" dirty="0" smtClean="0">
                <a:latin typeface="+mn-lt"/>
                <a:ea typeface="MS PGothic" pitchFamily="34" charset="-128"/>
                <a:cs typeface="MS PGothic" charset="0"/>
              </a:rPr>
              <a:t>remembers from </a:t>
            </a:r>
            <a:r>
              <a:rPr lang="en-US" sz="2200" dirty="0">
                <a:latin typeface="+mn-lt"/>
                <a:ea typeface="MS PGothic" pitchFamily="34" charset="-128"/>
                <a:cs typeface="MS PGothic" charset="0"/>
              </a:rPr>
              <a:t>yesterday. Then they will throw the ball to someone else</a:t>
            </a:r>
            <a:r>
              <a:rPr lang="en-US" sz="2200" dirty="0" smtClean="0">
                <a:latin typeface="+mn-lt"/>
                <a:ea typeface="MS PGothic" pitchFamily="34" charset="-128"/>
                <a:cs typeface="MS PGothic" charset="0"/>
              </a:rPr>
              <a:t>.</a:t>
            </a:r>
          </a:p>
          <a:p>
            <a:pPr marL="342900" indent="-342900">
              <a:buFont typeface="Arial" panose="020B0604020202020204" pitchFamily="34" charset="0"/>
              <a:buChar char="•"/>
            </a:pPr>
            <a:endParaRPr lang="en-US" sz="2200" dirty="0">
              <a:latin typeface="+mn-lt"/>
              <a:ea typeface="MS PGothic" pitchFamily="34" charset="-128"/>
              <a:cs typeface="MS PGothic" charset="0"/>
            </a:endParaRPr>
          </a:p>
          <a:p>
            <a:pPr marL="342900" indent="-342900">
              <a:buFont typeface="Arial" panose="020B0604020202020204" pitchFamily="34" charset="0"/>
              <a:buChar char="•"/>
            </a:pPr>
            <a:r>
              <a:rPr lang="en-US" sz="2200" dirty="0" smtClean="0">
                <a:latin typeface="+mn-lt"/>
                <a:ea typeface="MS PGothic" pitchFamily="34" charset="-128"/>
                <a:cs typeface="MS PGothic" charset="0"/>
              </a:rPr>
              <a:t>This </a:t>
            </a:r>
            <a:r>
              <a:rPr lang="en-US" sz="2200" dirty="0">
                <a:latin typeface="+mn-lt"/>
                <a:ea typeface="MS PGothic" pitchFamily="34" charset="-128"/>
                <a:cs typeface="MS PGothic" charset="0"/>
              </a:rPr>
              <a:t>exercise will help us all remember the key points from the </a:t>
            </a:r>
            <a:r>
              <a:rPr lang="en-US" sz="2200" dirty="0" smtClean="0">
                <a:latin typeface="+mn-lt"/>
                <a:ea typeface="MS PGothic" pitchFamily="34" charset="-128"/>
                <a:cs typeface="MS PGothic" charset="0"/>
              </a:rPr>
              <a:t>previous day</a:t>
            </a:r>
            <a:r>
              <a:rPr lang="en-US" sz="2200" dirty="0">
                <a:latin typeface="+mn-lt"/>
                <a:ea typeface="MS PGothic" pitchFamily="34" charset="-128"/>
                <a:cs typeface="MS PGothic" charset="0"/>
              </a:rPr>
              <a:t>. Repetition helps improve memory!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57200"/>
            <a:ext cx="8305800" cy="1219200"/>
          </a:xfrm>
        </p:spPr>
        <p:txBody>
          <a:bodyPr/>
          <a:lstStyle/>
          <a:p>
            <a:r>
              <a:rPr lang="en-US" b="1" u="sng" dirty="0" smtClean="0"/>
              <a:t>Debrief </a:t>
            </a:r>
            <a:endParaRPr lang="en-US" b="1" u="sng" dirty="0"/>
          </a:p>
        </p:txBody>
      </p:sp>
      <p:sp>
        <p:nvSpPr>
          <p:cNvPr id="4" name="Rectangle 3"/>
          <p:cNvSpPr/>
          <p:nvPr/>
        </p:nvSpPr>
        <p:spPr>
          <a:xfrm>
            <a:off x="381000" y="1371600"/>
            <a:ext cx="8299938" cy="4524315"/>
          </a:xfrm>
          <a:prstGeom prst="rect">
            <a:avLst/>
          </a:prstGeom>
        </p:spPr>
        <p:txBody>
          <a:bodyPr wrap="square">
            <a:spAutoFit/>
          </a:bodyPr>
          <a:lstStyle/>
          <a:p>
            <a:r>
              <a:rPr lang="en-US" b="1" dirty="0">
                <a:latin typeface="+mn-lt"/>
              </a:rPr>
              <a:t>Step 1: </a:t>
            </a:r>
            <a:r>
              <a:rPr lang="en-US" b="1" dirty="0" smtClean="0">
                <a:latin typeface="+mn-lt"/>
              </a:rPr>
              <a:t>Self-evaluation</a:t>
            </a:r>
          </a:p>
          <a:p>
            <a:pPr marL="342900" indent="-342900">
              <a:buFont typeface="Arial" panose="020B0604020202020204" pitchFamily="34" charset="0"/>
              <a:buChar char="•"/>
            </a:pPr>
            <a:r>
              <a:rPr lang="en-US" dirty="0" smtClean="0">
                <a:latin typeface="+mn-lt"/>
              </a:rPr>
              <a:t>What </a:t>
            </a:r>
            <a:r>
              <a:rPr lang="en-US" dirty="0">
                <a:latin typeface="+mn-lt"/>
              </a:rPr>
              <a:t>went well?</a:t>
            </a:r>
          </a:p>
          <a:p>
            <a:pPr marL="342900" indent="-342900">
              <a:buFont typeface="Arial" panose="020B0604020202020204" pitchFamily="34" charset="0"/>
              <a:buChar char="•"/>
            </a:pPr>
            <a:r>
              <a:rPr lang="en-US" dirty="0" smtClean="0">
                <a:latin typeface="+mn-lt"/>
              </a:rPr>
              <a:t>What </a:t>
            </a:r>
            <a:r>
              <a:rPr lang="en-US" dirty="0">
                <a:latin typeface="+mn-lt"/>
              </a:rPr>
              <a:t>they could have done differently</a:t>
            </a:r>
            <a:r>
              <a:rPr lang="en-US" dirty="0" smtClean="0">
                <a:latin typeface="+mn-lt"/>
              </a:rPr>
              <a:t>?</a:t>
            </a:r>
          </a:p>
          <a:p>
            <a:endParaRPr lang="en-US" dirty="0" smtClean="0">
              <a:latin typeface="AkzidenzGroteskBE-Light"/>
            </a:endParaRPr>
          </a:p>
          <a:p>
            <a:r>
              <a:rPr lang="en-US" b="1" dirty="0"/>
              <a:t>Step 2: Whole group </a:t>
            </a:r>
            <a:r>
              <a:rPr lang="en-US" b="1" dirty="0" smtClean="0"/>
              <a:t>debrief</a:t>
            </a:r>
          </a:p>
          <a:p>
            <a:pPr marL="342900" indent="-342900">
              <a:buFont typeface="Arial" panose="020B0604020202020204" pitchFamily="34" charset="0"/>
              <a:buChar char="•"/>
            </a:pPr>
            <a:r>
              <a:rPr lang="en-US" dirty="0" smtClean="0"/>
              <a:t>Positive feedback</a:t>
            </a:r>
          </a:p>
          <a:p>
            <a:pPr marL="342900" indent="-342900">
              <a:buFont typeface="Arial" panose="020B0604020202020204" pitchFamily="34" charset="0"/>
              <a:buChar char="•"/>
            </a:pPr>
            <a:r>
              <a:rPr lang="en-US" dirty="0"/>
              <a:t>S</a:t>
            </a:r>
            <a:r>
              <a:rPr lang="en-US" dirty="0" smtClean="0"/>
              <a:t>uggestions </a:t>
            </a:r>
            <a:r>
              <a:rPr lang="en-US" dirty="0"/>
              <a:t>for </a:t>
            </a:r>
            <a:r>
              <a:rPr lang="en-US" dirty="0" smtClean="0"/>
              <a:t>improvement</a:t>
            </a:r>
          </a:p>
          <a:p>
            <a:endParaRPr lang="en-US" dirty="0"/>
          </a:p>
          <a:p>
            <a:r>
              <a:rPr lang="en-US" b="1" dirty="0" smtClean="0"/>
              <a:t>Step </a:t>
            </a:r>
            <a:r>
              <a:rPr lang="en-US" b="1" dirty="0"/>
              <a:t>3: Feedback from </a:t>
            </a:r>
            <a:r>
              <a:rPr lang="en-US" b="1" dirty="0" smtClean="0"/>
              <a:t>trainer</a:t>
            </a:r>
          </a:p>
          <a:p>
            <a:pPr marL="342900" indent="-342900">
              <a:buFont typeface="Arial" panose="020B0604020202020204" pitchFamily="34" charset="0"/>
              <a:buChar char="•"/>
            </a:pPr>
            <a:r>
              <a:rPr lang="en-US" dirty="0"/>
              <a:t>Positive feedback</a:t>
            </a:r>
          </a:p>
          <a:p>
            <a:pPr marL="342900" indent="-342900">
              <a:buFont typeface="Arial" panose="020B0604020202020204" pitchFamily="34" charset="0"/>
              <a:buChar char="•"/>
            </a:pPr>
            <a:r>
              <a:rPr lang="en-US" dirty="0"/>
              <a:t>Suggestions for </a:t>
            </a:r>
            <a:r>
              <a:rPr lang="en-US" dirty="0" smtClean="0"/>
              <a:t>improvement</a:t>
            </a:r>
            <a:endParaRPr lang="en-US" dirty="0"/>
          </a:p>
          <a:p>
            <a:endParaRPr lang="en-US" dirty="0"/>
          </a:p>
        </p:txBody>
      </p:sp>
    </p:spTree>
    <p:extLst>
      <p:ext uri="{BB962C8B-B14F-4D97-AF65-F5344CB8AC3E}">
        <p14:creationId xmlns:p14="http://schemas.microsoft.com/office/powerpoint/2010/main" val="6833145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1219200"/>
          </a:xfrm>
        </p:spPr>
        <p:txBody>
          <a:bodyPr/>
          <a:lstStyle/>
          <a:p>
            <a:r>
              <a:rPr lang="en-US" b="1" u="sng" dirty="0">
                <a:latin typeface="Arial" charset="0"/>
                <a:ea typeface="MS PGothic" charset="0"/>
              </a:rPr>
              <a:t>Thoughts about today’s session</a:t>
            </a:r>
          </a:p>
        </p:txBody>
      </p:sp>
      <p:sp>
        <p:nvSpPr>
          <p:cNvPr id="5" name="Content Placeholder 4"/>
          <p:cNvSpPr>
            <a:spLocks noGrp="1"/>
          </p:cNvSpPr>
          <p:nvPr>
            <p:ph idx="1"/>
          </p:nvPr>
        </p:nvSpPr>
        <p:spPr>
          <a:xfrm>
            <a:off x="457200" y="1676400"/>
            <a:ext cx="83058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learn today?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best about the session?</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least? Why?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would you have liked to discuss that was not covered?</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Suggestions or comments?</a:t>
            </a:r>
          </a:p>
          <a:p>
            <a:pPr>
              <a:defRPr/>
            </a:pPr>
            <a:endParaRPr lang="en-US" dirty="0"/>
          </a:p>
        </p:txBody>
      </p:sp>
    </p:spTree>
    <p:extLst>
      <p:ext uri="{BB962C8B-B14F-4D97-AF65-F5344CB8AC3E}">
        <p14:creationId xmlns:p14="http://schemas.microsoft.com/office/powerpoint/2010/main" val="6979472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9999">
            <a:alpha val="48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305800" cy="1219200"/>
          </a:xfrm>
        </p:spPr>
        <p:txBody>
          <a:bodyPr/>
          <a:lstStyle/>
          <a:p>
            <a:r>
              <a:rPr lang="en-US" b="1" u="sng" dirty="0" smtClean="0"/>
              <a:t>What is going on in the brain? </a:t>
            </a:r>
            <a:endParaRPr lang="en-US" b="1" u="sng" dirty="0"/>
          </a:p>
        </p:txBody>
      </p:sp>
      <p:sp>
        <p:nvSpPr>
          <p:cNvPr id="3" name="Content Placeholder 2"/>
          <p:cNvSpPr>
            <a:spLocks noGrp="1"/>
          </p:cNvSpPr>
          <p:nvPr>
            <p:ph idx="1"/>
          </p:nvPr>
        </p:nvSpPr>
        <p:spPr>
          <a:xfrm>
            <a:off x="152400" y="2971800"/>
            <a:ext cx="8305800" cy="3429000"/>
          </a:xfrm>
        </p:spPr>
        <p:txBody>
          <a:bodyPr/>
          <a:lstStyle/>
          <a:p>
            <a:pPr marL="457200" lvl="0" indent="-457200">
              <a:buFont typeface="Arial" panose="020B0604020202020204" pitchFamily="34" charset="0"/>
              <a:buChar char="•"/>
            </a:pPr>
            <a:r>
              <a:rPr lang="en-US" sz="2200" dirty="0" smtClean="0"/>
              <a:t>We </a:t>
            </a:r>
            <a:r>
              <a:rPr lang="en-US" sz="2200" dirty="0"/>
              <a:t>are born with </a:t>
            </a:r>
            <a:r>
              <a:rPr lang="en-US" sz="2200" dirty="0" smtClean="0"/>
              <a:t>more than 80 </a:t>
            </a:r>
            <a:r>
              <a:rPr lang="en-US" sz="2200" dirty="0"/>
              <a:t>billion brain cells called </a:t>
            </a:r>
            <a:r>
              <a:rPr lang="en-US" sz="2200" b="1" dirty="0"/>
              <a:t>neurons</a:t>
            </a:r>
            <a:r>
              <a:rPr lang="en-US" sz="2200" dirty="0"/>
              <a:t>. These neurons make us human as they work communicating between one another via small electrical impulses </a:t>
            </a:r>
            <a:r>
              <a:rPr lang="en-US" sz="2200" dirty="0" smtClean="0"/>
              <a:t>that travel on connections called </a:t>
            </a:r>
            <a:r>
              <a:rPr lang="en-US" sz="2200" b="1" dirty="0" smtClean="0"/>
              <a:t>synapses</a:t>
            </a:r>
            <a:r>
              <a:rPr lang="en-US" sz="2200" dirty="0" smtClean="0"/>
              <a:t>.</a:t>
            </a:r>
          </a:p>
          <a:p>
            <a:pPr marL="457200" lvl="0" indent="-457200">
              <a:buFont typeface="Arial" panose="020B0604020202020204" pitchFamily="34" charset="0"/>
              <a:buChar char="•"/>
            </a:pPr>
            <a:r>
              <a:rPr lang="en-US" sz="2200" dirty="0" smtClean="0"/>
              <a:t>Parents </a:t>
            </a:r>
            <a:r>
              <a:rPr lang="en-US" sz="2200" dirty="0"/>
              <a:t>can create connections that build a healthy or an unhealthy brain structure, depending on the experiences they create for young </a:t>
            </a:r>
            <a:r>
              <a:rPr lang="en-US" sz="2200" dirty="0" smtClean="0"/>
              <a:t>children.</a:t>
            </a:r>
          </a:p>
          <a:p>
            <a:pPr marL="457200" lvl="0" indent="-457200">
              <a:buFont typeface="Arial" panose="020B0604020202020204" pitchFamily="34" charset="0"/>
              <a:buChar char="•"/>
            </a:pPr>
            <a:r>
              <a:rPr lang="en-US" sz="2200" dirty="0" smtClean="0"/>
              <a:t>Neurons</a:t>
            </a:r>
            <a:r>
              <a:rPr lang="en-US" sz="2200" dirty="0"/>
              <a:t>, like trees, can be pruned away. We must use our brain cells or we will lose them!</a:t>
            </a:r>
          </a:p>
          <a:p>
            <a:endParaRPr lang="en-US" dirty="0"/>
          </a:p>
        </p:txBody>
      </p:sp>
      <p:sp>
        <p:nvSpPr>
          <p:cNvPr id="4" name="Rectangle 3"/>
          <p:cNvSpPr/>
          <p:nvPr/>
        </p:nvSpPr>
        <p:spPr>
          <a:xfrm>
            <a:off x="1621026" y="1752600"/>
            <a:ext cx="5673348" cy="646331"/>
          </a:xfrm>
          <a:prstGeom prst="rect">
            <a:avLst/>
          </a:prstGeom>
        </p:spPr>
        <p:txBody>
          <a:bodyPr wrap="none">
            <a:spAutoFit/>
          </a:bodyPr>
          <a:lstStyle/>
          <a:p>
            <a:r>
              <a:rPr lang="en-US" sz="3600" b="1" u="sng" kern="0" dirty="0" smtClean="0">
                <a:solidFill>
                  <a:prstClr val="black"/>
                </a:solidFill>
                <a:latin typeface="Arial"/>
                <a:ea typeface="MS PGothic" pitchFamily="34" charset="-128"/>
                <a:cs typeface="Arial"/>
                <a:hlinkClick r:id="rId3"/>
              </a:rPr>
              <a:t>Video: Brain architecture</a:t>
            </a:r>
            <a:endParaRPr lang="en-US" dirty="0"/>
          </a:p>
        </p:txBody>
      </p:sp>
    </p:spTree>
    <p:extLst>
      <p:ext uri="{BB962C8B-B14F-4D97-AF65-F5344CB8AC3E}">
        <p14:creationId xmlns:p14="http://schemas.microsoft.com/office/powerpoint/2010/main" val="4936490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31800" y="533400"/>
            <a:ext cx="8305800" cy="1219200"/>
          </a:xfrm>
        </p:spPr>
        <p:txBody>
          <a:bodyPr/>
          <a:lstStyle/>
          <a:p>
            <a:r>
              <a:rPr lang="fr-FR" b="1" u="sng" dirty="0" smtClean="0"/>
              <a:t>The brain</a:t>
            </a:r>
            <a:endParaRPr lang="fr-FR" b="1" u="sng"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2600" y="1635369"/>
            <a:ext cx="2666394" cy="236220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1623646"/>
            <a:ext cx="2679629" cy="2373924"/>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51502" y="4267200"/>
            <a:ext cx="2666395" cy="2362200"/>
          </a:xfrm>
          <a:prstGeom prst="rect">
            <a:avLst/>
          </a:prstGeom>
        </p:spPr>
      </p:pic>
      <p:sp>
        <p:nvSpPr>
          <p:cNvPr id="10" name="TextBox 9"/>
          <p:cNvSpPr txBox="1"/>
          <p:nvPr/>
        </p:nvSpPr>
        <p:spPr>
          <a:xfrm>
            <a:off x="228600" y="1635369"/>
            <a:ext cx="1524000" cy="923330"/>
          </a:xfrm>
          <a:prstGeom prst="rect">
            <a:avLst/>
          </a:prstGeom>
          <a:noFill/>
        </p:spPr>
        <p:txBody>
          <a:bodyPr wrap="square" rtlCol="0">
            <a:spAutoFit/>
          </a:bodyPr>
          <a:lstStyle/>
          <a:p>
            <a:r>
              <a:rPr lang="en-US" sz="1800" b="1" dirty="0"/>
              <a:t>Image 1: </a:t>
            </a:r>
            <a:r>
              <a:rPr lang="en-US" sz="1800" dirty="0"/>
              <a:t>The brain with neurons</a:t>
            </a:r>
          </a:p>
        </p:txBody>
      </p:sp>
      <p:sp>
        <p:nvSpPr>
          <p:cNvPr id="11" name="TextBox 10"/>
          <p:cNvSpPr txBox="1"/>
          <p:nvPr/>
        </p:nvSpPr>
        <p:spPr>
          <a:xfrm>
            <a:off x="7536591" y="1623646"/>
            <a:ext cx="1524000" cy="1200329"/>
          </a:xfrm>
          <a:prstGeom prst="rect">
            <a:avLst/>
          </a:prstGeom>
          <a:noFill/>
        </p:spPr>
        <p:txBody>
          <a:bodyPr wrap="square" rtlCol="0">
            <a:spAutoFit/>
          </a:bodyPr>
          <a:lstStyle/>
          <a:p>
            <a:r>
              <a:rPr lang="en-US" sz="1800" b="1" dirty="0"/>
              <a:t>Image 2: </a:t>
            </a:r>
            <a:r>
              <a:rPr lang="en-US" sz="1800" dirty="0"/>
              <a:t>The</a:t>
            </a:r>
            <a:r>
              <a:rPr lang="en-US" sz="1800" b="1" dirty="0"/>
              <a:t> </a:t>
            </a:r>
            <a:r>
              <a:rPr lang="en-US" sz="1800" dirty="0"/>
              <a:t>brain with </a:t>
            </a:r>
            <a:r>
              <a:rPr lang="en-US" sz="1800" dirty="0" smtClean="0"/>
              <a:t>synapses</a:t>
            </a:r>
            <a:endParaRPr lang="en-US" sz="1800" dirty="0"/>
          </a:p>
        </p:txBody>
      </p:sp>
      <p:sp>
        <p:nvSpPr>
          <p:cNvPr id="12" name="TextBox 11"/>
          <p:cNvSpPr txBox="1"/>
          <p:nvPr/>
        </p:nvSpPr>
        <p:spPr>
          <a:xfrm>
            <a:off x="1574800" y="4278923"/>
            <a:ext cx="1676702" cy="1477328"/>
          </a:xfrm>
          <a:prstGeom prst="rect">
            <a:avLst/>
          </a:prstGeom>
          <a:noFill/>
        </p:spPr>
        <p:txBody>
          <a:bodyPr wrap="square" rtlCol="0">
            <a:spAutoFit/>
          </a:bodyPr>
          <a:lstStyle/>
          <a:p>
            <a:r>
              <a:rPr lang="en-US" sz="1800" b="1" dirty="0"/>
              <a:t>Image </a:t>
            </a:r>
            <a:r>
              <a:rPr lang="en-US" sz="1800" b="1" dirty="0" smtClean="0"/>
              <a:t>3: </a:t>
            </a:r>
            <a:r>
              <a:rPr lang="en-US" sz="1800" dirty="0"/>
              <a:t>The brain </a:t>
            </a:r>
            <a:r>
              <a:rPr lang="en-US" sz="1800" dirty="0" smtClean="0"/>
              <a:t>with strong connections  due to love</a:t>
            </a:r>
            <a:endParaRPr lang="en-US" sz="1800" dirty="0"/>
          </a:p>
        </p:txBody>
      </p:sp>
    </p:spTree>
    <p:extLst>
      <p:ext uri="{BB962C8B-B14F-4D97-AF65-F5344CB8AC3E}">
        <p14:creationId xmlns:p14="http://schemas.microsoft.com/office/powerpoint/2010/main" val="3567575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81000"/>
            <a:ext cx="8839200" cy="1219200"/>
          </a:xfrm>
        </p:spPr>
        <p:txBody>
          <a:bodyPr/>
          <a:lstStyle/>
          <a:p>
            <a:r>
              <a:rPr lang="en-US" b="1" u="sng" dirty="0" smtClean="0"/>
              <a:t>How does the brain </a:t>
            </a:r>
            <a:r>
              <a:rPr lang="en-US" b="1" u="sng" dirty="0"/>
              <a:t>g</a:t>
            </a:r>
            <a:r>
              <a:rPr lang="en-US" b="1" u="sng" dirty="0" smtClean="0"/>
              <a:t>row and develop? </a:t>
            </a:r>
            <a:endParaRPr lang="en-US" b="1" u="sng" dirty="0"/>
          </a:p>
        </p:txBody>
      </p:sp>
      <p:sp>
        <p:nvSpPr>
          <p:cNvPr id="3" name="Content Placeholder 2"/>
          <p:cNvSpPr>
            <a:spLocks noGrp="1"/>
          </p:cNvSpPr>
          <p:nvPr>
            <p:ph idx="1"/>
          </p:nvPr>
        </p:nvSpPr>
        <p:spPr>
          <a:xfrm>
            <a:off x="419100" y="1371600"/>
            <a:ext cx="8305800" cy="3429000"/>
          </a:xfrm>
        </p:spPr>
        <p:txBody>
          <a:bodyPr/>
          <a:lstStyle/>
          <a:p>
            <a:pPr marL="0" indent="0"/>
            <a:r>
              <a:rPr lang="en-US" dirty="0" smtClean="0"/>
              <a:t>Let’s </a:t>
            </a:r>
            <a:r>
              <a:rPr lang="en-US" dirty="0"/>
              <a:t>think about a path that is created </a:t>
            </a:r>
            <a:r>
              <a:rPr lang="en-US" dirty="0" smtClean="0"/>
              <a:t>to be used for getting </a:t>
            </a:r>
            <a:r>
              <a:rPr lang="en-US" dirty="0"/>
              <a:t>water or </a:t>
            </a:r>
            <a:r>
              <a:rPr lang="en-US" dirty="0" smtClean="0"/>
              <a:t>going </a:t>
            </a:r>
            <a:r>
              <a:rPr lang="en-US" dirty="0"/>
              <a:t>to the market. </a:t>
            </a:r>
          </a:p>
        </p:txBody>
      </p:sp>
      <p:pic>
        <p:nvPicPr>
          <p:cNvPr id="2050" name="Picture 2" descr="https://pixabay.com/static/uploads/photo/2015/03/26/10/01/landscape-690786_960_7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743200"/>
            <a:ext cx="6327775" cy="3552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45592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190500" y="381000"/>
            <a:ext cx="8305800" cy="1219200"/>
          </a:xfrm>
        </p:spPr>
        <p:txBody>
          <a:bodyPr/>
          <a:lstStyle/>
          <a:p>
            <a:r>
              <a:rPr lang="en-US" b="1" dirty="0" smtClean="0"/>
              <a:t>Video: Brains under stress</a:t>
            </a:r>
            <a:endParaRPr lang="en-US" b="1" dirty="0"/>
          </a:p>
        </p:txBody>
      </p:sp>
      <p:sp>
        <p:nvSpPr>
          <p:cNvPr id="6" name="TextBox 5"/>
          <p:cNvSpPr txBox="1"/>
          <p:nvPr/>
        </p:nvSpPr>
        <p:spPr>
          <a:xfrm>
            <a:off x="221390" y="990600"/>
            <a:ext cx="8617810" cy="2308324"/>
          </a:xfrm>
          <a:prstGeom prst="rect">
            <a:avLst/>
          </a:prstGeom>
          <a:noFill/>
        </p:spPr>
        <p:txBody>
          <a:bodyPr wrap="square" rtlCol="0">
            <a:spAutoFit/>
          </a:bodyPr>
          <a:lstStyle/>
          <a:p>
            <a:pPr>
              <a:defRPr/>
            </a:pPr>
            <a:endParaRPr lang="en-US" dirty="0" smtClean="0">
              <a:ea typeface="ＭＳ Ｐゴシック" charset="0"/>
              <a:cs typeface="ＭＳ Ｐゴシック" charset="0"/>
            </a:endParaRPr>
          </a:p>
          <a:p>
            <a:pPr>
              <a:defRPr/>
            </a:pPr>
            <a:r>
              <a:rPr lang="en-US" altLang="ja-JP" b="1" dirty="0" smtClean="0">
                <a:ea typeface="MS PGothic" charset="0"/>
                <a:cs typeface="Arial" charset="0"/>
              </a:rPr>
              <a:t>What </a:t>
            </a:r>
            <a:r>
              <a:rPr lang="en-US" altLang="ja-JP" b="1" dirty="0">
                <a:ea typeface="MS PGothic" charset="0"/>
                <a:cs typeface="Arial" charset="0"/>
              </a:rPr>
              <a:t>happens when children </a:t>
            </a:r>
            <a:r>
              <a:rPr lang="en-US" altLang="ja-JP" b="1" dirty="0" smtClean="0">
                <a:ea typeface="MS PGothic" charset="0"/>
                <a:cs typeface="Arial" charset="0"/>
              </a:rPr>
              <a:t>in distress do not get a nurturing responses from an adult?</a:t>
            </a:r>
            <a:endParaRPr lang="en-US" b="1" dirty="0">
              <a:ea typeface="MS PGothic" charset="0"/>
              <a:cs typeface="Arial" charset="0"/>
            </a:endParaRPr>
          </a:p>
          <a:p>
            <a:pPr>
              <a:defRPr/>
            </a:pPr>
            <a:endParaRPr lang="en-US" b="1" dirty="0">
              <a:ea typeface="MS PGothic" charset="0"/>
              <a:cs typeface="Arial" charset="0"/>
            </a:endParaRPr>
          </a:p>
          <a:p>
            <a:pPr algn="ctr">
              <a:defRPr/>
            </a:pPr>
            <a:r>
              <a:rPr lang="en-US" b="1" dirty="0" smtClean="0">
                <a:ea typeface="MS PGothic" charset="0"/>
                <a:cs typeface="Arial" charset="0"/>
                <a:hlinkClick r:id="rId3"/>
              </a:rPr>
              <a:t>Toxic stress derails healthy development</a:t>
            </a:r>
            <a:endParaRPr lang="en-US" b="1" dirty="0" smtClean="0">
              <a:ea typeface="MS PGothic" charset="0"/>
              <a:cs typeface="Arial" charset="0"/>
            </a:endParaRPr>
          </a:p>
          <a:p>
            <a:pPr>
              <a:defRPr/>
            </a:pPr>
            <a:endParaRPr lang="en-US" b="1" dirty="0">
              <a:ea typeface="MS PGothic" charset="0"/>
              <a:cs typeface="Arial"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2414" y="3063215"/>
            <a:ext cx="3355762" cy="2972922"/>
          </a:xfrm>
          <a:prstGeom prst="rect">
            <a:avLst/>
          </a:prstGeom>
        </p:spPr>
      </p:pic>
      <p:sp>
        <p:nvSpPr>
          <p:cNvPr id="7" name="TextBox 6"/>
          <p:cNvSpPr txBox="1"/>
          <p:nvPr/>
        </p:nvSpPr>
        <p:spPr>
          <a:xfrm>
            <a:off x="1219200" y="6248400"/>
            <a:ext cx="7467599" cy="369332"/>
          </a:xfrm>
          <a:prstGeom prst="rect">
            <a:avLst/>
          </a:prstGeom>
          <a:noFill/>
        </p:spPr>
        <p:txBody>
          <a:bodyPr wrap="square" rtlCol="0">
            <a:spAutoFit/>
          </a:bodyPr>
          <a:lstStyle/>
          <a:p>
            <a:r>
              <a:rPr lang="en-US" sz="1800" b="1" dirty="0"/>
              <a:t>Image </a:t>
            </a:r>
            <a:r>
              <a:rPr lang="en-US" sz="1800" b="1" dirty="0" smtClean="0"/>
              <a:t>4: </a:t>
            </a:r>
            <a:r>
              <a:rPr lang="en-US" sz="1800" dirty="0"/>
              <a:t>The brain with </a:t>
            </a:r>
            <a:r>
              <a:rPr lang="en-US" sz="1800" dirty="0" smtClean="0"/>
              <a:t>synapses destroyed due to toxic stress</a:t>
            </a:r>
            <a:endParaRPr lang="en-US" sz="1800" dirty="0"/>
          </a:p>
        </p:txBody>
      </p:sp>
    </p:spTree>
    <p:extLst>
      <p:ext uri="{BB962C8B-B14F-4D97-AF65-F5344CB8AC3E}">
        <p14:creationId xmlns:p14="http://schemas.microsoft.com/office/powerpoint/2010/main" val="127887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3" name="Text Box 4"/>
          <p:cNvSpPr txBox="1">
            <a:spLocks noChangeArrowheads="1"/>
          </p:cNvSpPr>
          <p:nvPr/>
        </p:nvSpPr>
        <p:spPr bwMode="auto">
          <a:xfrm>
            <a:off x="1066800" y="6324600"/>
            <a:ext cx="4038600"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spcBef>
                <a:spcPct val="50000"/>
              </a:spcBef>
            </a:pPr>
            <a:r>
              <a:rPr lang="en-US" sz="1000" dirty="0">
                <a:solidFill>
                  <a:srgbClr val="000000"/>
                </a:solidFill>
                <a:latin typeface="Verdana" charset="0"/>
                <a:ea typeface="ＭＳ Ｐゴシック" charset="0"/>
                <a:cs typeface="ＭＳ Ｐゴシック" charset="0"/>
              </a:rPr>
              <a:t>Source: C.A. Nelson (2008); Marshall, Fox &amp; </a:t>
            </a:r>
            <a:r>
              <a:rPr lang="en-US" sz="1000" dirty="0" err="1">
                <a:solidFill>
                  <a:srgbClr val="000000"/>
                </a:solidFill>
                <a:latin typeface="Verdana" charset="0"/>
                <a:ea typeface="ＭＳ Ｐゴシック" charset="0"/>
                <a:cs typeface="ＭＳ Ｐゴシック" charset="0"/>
              </a:rPr>
              <a:t>BEIP</a:t>
            </a:r>
            <a:r>
              <a:rPr lang="en-US" sz="1000" dirty="0">
                <a:solidFill>
                  <a:srgbClr val="000000"/>
                </a:solidFill>
                <a:latin typeface="Verdana" charset="0"/>
                <a:ea typeface="ＭＳ Ｐゴシック" charset="0"/>
                <a:cs typeface="ＭＳ Ｐゴシック" charset="0"/>
              </a:rPr>
              <a:t> (2004).</a:t>
            </a:r>
            <a:endParaRPr lang="en-US" dirty="0">
              <a:solidFill>
                <a:srgbClr val="000000"/>
              </a:solidFill>
              <a:latin typeface="Times" charset="0"/>
              <a:ea typeface="ＭＳ Ｐゴシック" charset="0"/>
              <a:cs typeface="ＭＳ Ｐゴシック" charset="0"/>
            </a:endParaRPr>
          </a:p>
        </p:txBody>
      </p:sp>
      <p:pic>
        <p:nvPicPr>
          <p:cNvPr id="38914" name="Picture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2133600"/>
            <a:ext cx="2182813" cy="194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5" name="Picture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2057400"/>
            <a:ext cx="2181225" cy="2005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916" name="Text Box 24"/>
          <p:cNvSpPr txBox="1">
            <a:spLocks noChangeArrowheads="1"/>
          </p:cNvSpPr>
          <p:nvPr/>
        </p:nvSpPr>
        <p:spPr bwMode="auto">
          <a:xfrm>
            <a:off x="5105400" y="4267200"/>
            <a:ext cx="213360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600" b="1">
                <a:solidFill>
                  <a:srgbClr val="000000"/>
                </a:solidFill>
                <a:latin typeface="Verdana" charset="0"/>
                <a:ea typeface="ＭＳ Ｐゴシック" charset="0"/>
                <a:cs typeface="ＭＳ Ｐゴシック" charset="0"/>
              </a:rPr>
              <a:t>Extreme Neglect</a:t>
            </a:r>
          </a:p>
        </p:txBody>
      </p:sp>
      <p:sp>
        <p:nvSpPr>
          <p:cNvPr id="506886" name="Oval 25"/>
          <p:cNvSpPr>
            <a:spLocks noChangeArrowheads="1"/>
          </p:cNvSpPr>
          <p:nvPr/>
        </p:nvSpPr>
        <p:spPr bwMode="auto">
          <a:xfrm>
            <a:off x="2011363" y="1860550"/>
            <a:ext cx="1828800" cy="1524000"/>
          </a:xfrm>
          <a:prstGeom prst="ellipse">
            <a:avLst/>
          </a:prstGeom>
          <a:noFill/>
          <a:ln w="50800">
            <a:solidFill>
              <a:srgbClr val="BF2F37"/>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solidFill>
                <a:srgbClr val="000000"/>
              </a:solidFill>
              <a:latin typeface="Times" charset="0"/>
            </a:endParaRPr>
          </a:p>
        </p:txBody>
      </p:sp>
      <p:sp>
        <p:nvSpPr>
          <p:cNvPr id="506887" name="Oval 26"/>
          <p:cNvSpPr>
            <a:spLocks noChangeArrowheads="1"/>
          </p:cNvSpPr>
          <p:nvPr/>
        </p:nvSpPr>
        <p:spPr bwMode="auto">
          <a:xfrm>
            <a:off x="5148263" y="1874838"/>
            <a:ext cx="1828800" cy="1524000"/>
          </a:xfrm>
          <a:prstGeom prst="ellipse">
            <a:avLst/>
          </a:prstGeom>
          <a:noFill/>
          <a:ln w="50800">
            <a:solidFill>
              <a:srgbClr val="BF2F37"/>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solidFill>
                <a:srgbClr val="000000"/>
              </a:solidFill>
              <a:latin typeface="Times" charset="0"/>
            </a:endParaRPr>
          </a:p>
        </p:txBody>
      </p:sp>
      <p:sp>
        <p:nvSpPr>
          <p:cNvPr id="38919" name="Text Box 27"/>
          <p:cNvSpPr txBox="1">
            <a:spLocks noChangeArrowheads="1"/>
          </p:cNvSpPr>
          <p:nvPr/>
        </p:nvSpPr>
        <p:spPr bwMode="auto">
          <a:xfrm>
            <a:off x="1752600" y="4267200"/>
            <a:ext cx="274320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600" b="1">
                <a:solidFill>
                  <a:srgbClr val="000000"/>
                </a:solidFill>
                <a:latin typeface="Verdana" charset="0"/>
                <a:ea typeface="ＭＳ Ｐゴシック" charset="0"/>
                <a:cs typeface="ＭＳ Ｐゴシック" charset="0"/>
              </a:rPr>
              <a:t>Positive Relationships</a:t>
            </a:r>
          </a:p>
        </p:txBody>
      </p:sp>
      <p:sp>
        <p:nvSpPr>
          <p:cNvPr id="38920" name="Rectangle 28"/>
          <p:cNvSpPr>
            <a:spLocks noChangeArrowheads="1"/>
          </p:cNvSpPr>
          <p:nvPr/>
        </p:nvSpPr>
        <p:spPr bwMode="auto">
          <a:xfrm>
            <a:off x="457200" y="357005"/>
            <a:ext cx="8686800" cy="1098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nSpc>
                <a:spcPct val="120000"/>
              </a:lnSpc>
            </a:pPr>
            <a:r>
              <a:rPr lang="en-US" sz="3600" b="1" u="sng" dirty="0">
                <a:solidFill>
                  <a:srgbClr val="000000"/>
                </a:solidFill>
              </a:rPr>
              <a:t>Profound </a:t>
            </a:r>
            <a:r>
              <a:rPr lang="en-US" sz="3600" b="1" u="sng" dirty="0" smtClean="0">
                <a:solidFill>
                  <a:srgbClr val="000000"/>
                </a:solidFill>
              </a:rPr>
              <a:t>deprivation </a:t>
            </a:r>
            <a:r>
              <a:rPr lang="en-US" sz="3600" b="1" u="sng" dirty="0">
                <a:solidFill>
                  <a:srgbClr val="000000"/>
                </a:solidFill>
              </a:rPr>
              <a:t>a</a:t>
            </a:r>
            <a:r>
              <a:rPr lang="en-US" sz="3600" b="1" u="sng" dirty="0" smtClean="0">
                <a:solidFill>
                  <a:srgbClr val="000000"/>
                </a:solidFill>
              </a:rPr>
              <a:t>ffects </a:t>
            </a:r>
            <a:r>
              <a:rPr lang="en-US" sz="3600" b="1" u="sng" dirty="0">
                <a:solidFill>
                  <a:srgbClr val="000000"/>
                </a:solidFill>
              </a:rPr>
              <a:t>b</a:t>
            </a:r>
            <a:r>
              <a:rPr lang="en-US" sz="3600" b="1" u="sng" dirty="0" smtClean="0">
                <a:solidFill>
                  <a:srgbClr val="000000"/>
                </a:solidFill>
              </a:rPr>
              <a:t>rain </a:t>
            </a:r>
            <a:r>
              <a:rPr lang="en-US" sz="3600" b="1" u="sng" dirty="0">
                <a:solidFill>
                  <a:srgbClr val="000000"/>
                </a:solidFill>
              </a:rPr>
              <a:t>p</a:t>
            </a:r>
            <a:r>
              <a:rPr lang="en-US" sz="3600" b="1" u="sng" dirty="0" smtClean="0">
                <a:solidFill>
                  <a:srgbClr val="000000"/>
                </a:solidFill>
              </a:rPr>
              <a:t>ower</a:t>
            </a:r>
            <a:endParaRPr lang="en-US" sz="3600" b="1" u="sng"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06886"/>
                                        </p:tgtEl>
                                        <p:attrNameLst>
                                          <p:attrName>style.visibility</p:attrName>
                                        </p:attrNameLst>
                                      </p:cBhvr>
                                      <p:to>
                                        <p:strVal val="visible"/>
                                      </p:to>
                                    </p:set>
                                    <p:animEffect transition="in" filter="wipe(down)">
                                      <p:cBhvr>
                                        <p:cTn id="7" dur="500"/>
                                        <p:tgtEl>
                                          <p:spTgt spid="5068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06887"/>
                                        </p:tgtEl>
                                        <p:attrNameLst>
                                          <p:attrName>style.visibility</p:attrName>
                                        </p:attrNameLst>
                                      </p:cBhvr>
                                      <p:to>
                                        <p:strVal val="visible"/>
                                      </p:to>
                                    </p:set>
                                    <p:animEffect transition="in" filter="wipe(down)">
                                      <p:cBhvr>
                                        <p:cTn id="12" dur="500"/>
                                        <p:tgtEl>
                                          <p:spTgt spid="5068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6886" grpId="0" animBg="1"/>
      <p:bldP spid="50688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1" name="Title 1"/>
          <p:cNvSpPr>
            <a:spLocks noGrp="1"/>
          </p:cNvSpPr>
          <p:nvPr>
            <p:ph type="title"/>
          </p:nvPr>
        </p:nvSpPr>
        <p:spPr>
          <a:xfrm>
            <a:off x="457200" y="381000"/>
            <a:ext cx="8305800" cy="1219200"/>
          </a:xfrm>
        </p:spPr>
        <p:txBody>
          <a:bodyPr/>
          <a:lstStyle/>
          <a:p>
            <a:r>
              <a:rPr lang="en-US" b="1" u="sng" dirty="0" smtClean="0">
                <a:latin typeface="Arial" charset="0"/>
                <a:ea typeface="MS PGothic" charset="0"/>
              </a:rPr>
              <a:t>What </a:t>
            </a:r>
            <a:r>
              <a:rPr lang="en-US" b="1" u="sng" dirty="0">
                <a:latin typeface="Arial" charset="0"/>
                <a:ea typeface="MS PGothic" charset="0"/>
              </a:rPr>
              <a:t>do you notice?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3000"/>
            <a:ext cx="9144000" cy="53340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814DD3B1-3BEC-4640-B898-0223E717E8A1}">
  <ds:schemaRefs>
    <ds:schemaRef ds:uri="http://schemas.microsoft.com/sharepoint/v3/contenttype/forms"/>
  </ds:schemaRefs>
</ds:datastoreItem>
</file>

<file path=customXml/itemProps2.xml><?xml version="1.0" encoding="utf-8"?>
<ds:datastoreItem xmlns:ds="http://schemas.openxmlformats.org/officeDocument/2006/customXml" ds:itemID="{396CD9BB-6113-4958-81B4-CF48E4562892}">
  <ds:schemaRefs>
    <ds:schemaRef ds:uri="http://schemas.microsoft.com/office/2006/metadata/longProperties"/>
  </ds:schemaRefs>
</ds:datastoreItem>
</file>

<file path=customXml/itemProps3.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28747</TotalTime>
  <Words>2457</Words>
  <Application>Microsoft Office PowerPoint</Application>
  <PresentationFormat>On-screen Show (4:3)</PresentationFormat>
  <Paragraphs>289</Paragraphs>
  <Slides>31</Slides>
  <Notes>30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31</vt:i4>
      </vt:variant>
    </vt:vector>
  </HeadingPairs>
  <TitlesOfParts>
    <vt:vector size="42" baseType="lpstr">
      <vt:lpstr>MS PGothic</vt:lpstr>
      <vt:lpstr>MS PGothic</vt:lpstr>
      <vt:lpstr>ヒラギノ角ゴ Pro W3</vt:lpstr>
      <vt:lpstr>Akzidenz Grotesk BE Super</vt:lpstr>
      <vt:lpstr>AkzidenzGroteskBE-Light</vt:lpstr>
      <vt:lpstr>Arial</vt:lpstr>
      <vt:lpstr>Segoe UI</vt:lpstr>
      <vt:lpstr>Times</vt:lpstr>
      <vt:lpstr>Verdana</vt:lpstr>
      <vt:lpstr>IRC_PP_pages_white</vt:lpstr>
      <vt:lpstr>IRC_PP_cover_1</vt:lpstr>
      <vt:lpstr>PowerPoint Presentation</vt:lpstr>
      <vt:lpstr>PowerPoint Presentation</vt:lpstr>
      <vt:lpstr>PowerPoint Presentation</vt:lpstr>
      <vt:lpstr>What is going on in the brain? </vt:lpstr>
      <vt:lpstr>The brain</vt:lpstr>
      <vt:lpstr>How does the brain grow and develop? </vt:lpstr>
      <vt:lpstr>Video: Brains under stress</vt:lpstr>
      <vt:lpstr>PowerPoint Presentation</vt:lpstr>
      <vt:lpstr>What do you notice? </vt:lpstr>
      <vt:lpstr>The maturing brain </vt:lpstr>
      <vt:lpstr>Interactive webpage: How the brain still develops until early- to mid-20s</vt:lpstr>
      <vt:lpstr>PowerPoint Presentation</vt:lpstr>
      <vt:lpstr>How parents can help their children live safe, healthy and happy lives</vt:lpstr>
      <vt:lpstr>What are some changes adolescents experience?</vt:lpstr>
      <vt:lpstr>Think and share</vt:lpstr>
      <vt:lpstr>Think and share</vt:lpstr>
      <vt:lpstr>Role-play for skills practice </vt:lpstr>
      <vt:lpstr>Childhood and adolescence</vt:lpstr>
      <vt:lpstr>Nurturing children’s lives</vt:lpstr>
      <vt:lpstr>Golden rule of psychology:  children need and want adult attention</vt:lpstr>
      <vt:lpstr>Think and share: Positive attention</vt:lpstr>
      <vt:lpstr>PowerPoint Presentation</vt:lpstr>
      <vt:lpstr>How can playing with children encourage their positive development and behavior?    </vt:lpstr>
      <vt:lpstr>What do children and parents learn through play? </vt:lpstr>
      <vt:lpstr>How parents should play with children?</vt:lpstr>
      <vt:lpstr>Role-play for skills practice </vt:lpstr>
      <vt:lpstr>Effective praise and encouragement</vt:lpstr>
      <vt:lpstr>Skills practice: Praise</vt:lpstr>
      <vt:lpstr>Let’s Practice! </vt:lpstr>
      <vt:lpstr>Debrief </vt:lpstr>
      <vt:lpstr>Thoughts about today’s session</vt:lpstr>
    </vt:vector>
  </TitlesOfParts>
  <Company>The A. J. Heschel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Angela Marshall</cp:lastModifiedBy>
  <cp:revision>679</cp:revision>
  <cp:lastPrinted>2009-12-29T15:08:35Z</cp:lastPrinted>
  <dcterms:created xsi:type="dcterms:W3CDTF">2009-12-29T15:03:30Z</dcterms:created>
  <dcterms:modified xsi:type="dcterms:W3CDTF">2016-08-16T03:53:11Z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