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41"/>
  </p:notesMasterIdLst>
  <p:sldIdLst>
    <p:sldId id="257" r:id="rId6"/>
    <p:sldId id="674" r:id="rId7"/>
    <p:sldId id="739" r:id="rId8"/>
    <p:sldId id="680" r:id="rId9"/>
    <p:sldId id="668" r:id="rId10"/>
    <p:sldId id="670" r:id="rId11"/>
    <p:sldId id="764" r:id="rId12"/>
    <p:sldId id="671" r:id="rId13"/>
    <p:sldId id="682" r:id="rId14"/>
    <p:sldId id="759" r:id="rId15"/>
    <p:sldId id="760" r:id="rId16"/>
    <p:sldId id="763" r:id="rId17"/>
    <p:sldId id="762" r:id="rId18"/>
    <p:sldId id="765" r:id="rId19"/>
    <p:sldId id="766" r:id="rId20"/>
    <p:sldId id="767" r:id="rId21"/>
    <p:sldId id="768" r:id="rId22"/>
    <p:sldId id="769" r:id="rId23"/>
    <p:sldId id="770" r:id="rId24"/>
    <p:sldId id="771" r:id="rId25"/>
    <p:sldId id="773" r:id="rId26"/>
    <p:sldId id="774" r:id="rId27"/>
    <p:sldId id="775" r:id="rId28"/>
    <p:sldId id="776" r:id="rId29"/>
    <p:sldId id="761" r:id="rId30"/>
    <p:sldId id="777" r:id="rId31"/>
    <p:sldId id="748" r:id="rId32"/>
    <p:sldId id="750" r:id="rId33"/>
    <p:sldId id="778" r:id="rId34"/>
    <p:sldId id="779" r:id="rId35"/>
    <p:sldId id="751" r:id="rId36"/>
    <p:sldId id="752" r:id="rId37"/>
    <p:sldId id="755" r:id="rId38"/>
    <p:sldId id="744" r:id="rId39"/>
    <p:sldId id="749" r:id="rId4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521415D9-36F7-43E2-AB2F-B90AF26B5E84}">
      <p14:sectionLst xmlns:p14="http://schemas.microsoft.com/office/powerpoint/2010/main">
        <p14:section name="Default Section" id="{238A0566-3C09-7543-B462-A4CD1CC3E133}">
          <p14:sldIdLst>
            <p14:sldId id="257"/>
            <p14:sldId id="674"/>
            <p14:sldId id="739"/>
            <p14:sldId id="680"/>
            <p14:sldId id="668"/>
            <p14:sldId id="670"/>
            <p14:sldId id="764"/>
            <p14:sldId id="671"/>
            <p14:sldId id="682"/>
            <p14:sldId id="759"/>
            <p14:sldId id="760"/>
            <p14:sldId id="763"/>
            <p14:sldId id="762"/>
            <p14:sldId id="765"/>
            <p14:sldId id="766"/>
            <p14:sldId id="767"/>
            <p14:sldId id="768"/>
            <p14:sldId id="769"/>
            <p14:sldId id="770"/>
            <p14:sldId id="771"/>
            <p14:sldId id="773"/>
            <p14:sldId id="774"/>
            <p14:sldId id="775"/>
            <p14:sldId id="776"/>
            <p14:sldId id="761"/>
            <p14:sldId id="777"/>
            <p14:sldId id="748"/>
            <p14:sldId id="750"/>
            <p14:sldId id="778"/>
            <p14:sldId id="779"/>
            <p14:sldId id="751"/>
            <p14:sldId id="752"/>
            <p14:sldId id="755"/>
            <p14:sldId id="744"/>
            <p14:sldId id="74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01"/>
    <p:restoredTop sz="85823" autoAdjust="0"/>
  </p:normalViewPr>
  <p:slideViewPr>
    <p:cSldViewPr>
      <p:cViewPr varScale="1">
        <p:scale>
          <a:sx n="55" d="100"/>
          <a:sy n="55" d="100"/>
        </p:scale>
        <p:origin x="1232" y="18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2297368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1110263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GB" dirty="0">
              <a:latin typeface="Arial" pitchFamily="34" charset="0"/>
              <a:ea typeface="ヒラギノ角ゴ Pro W3" pitchFamily="14" charset="-128"/>
            </a:endParaRPr>
          </a:p>
        </p:txBody>
      </p:sp>
      <p:sp>
        <p:nvSpPr>
          <p:cNvPr id="33796" name="Slide Number Placeholder 3"/>
          <p:cNvSpPr>
            <a:spLocks noGrp="1"/>
          </p:cNvSpPr>
          <p:nvPr>
            <p:ph type="sldNum" sz="quarter" idx="5"/>
          </p:nvPr>
        </p:nvSpPr>
        <p:spPr>
          <a:noFill/>
        </p:spPr>
        <p:txBody>
          <a:bodyPr/>
          <a:lstStyle/>
          <a:p>
            <a:fld id="{1B400503-8596-4A47-90B3-9D0495DB5F1C}" type="slidenum">
              <a:rPr lang="en-US" smtClean="0"/>
              <a:pPr/>
              <a:t>28</a:t>
            </a:fld>
            <a:endParaRPr lang="en-US"/>
          </a:p>
        </p:txBody>
      </p:sp>
    </p:spTree>
    <p:extLst>
      <p:ext uri="{BB962C8B-B14F-4D97-AF65-F5344CB8AC3E}">
        <p14:creationId xmlns:p14="http://schemas.microsoft.com/office/powerpoint/2010/main" val="26605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r>
              <a:rPr lang="en-GB" dirty="0">
                <a:latin typeface="Arial" pitchFamily="34" charset="0"/>
                <a:ea typeface="ヒラギノ角ゴ Pro W3" pitchFamily="14" charset="-128"/>
              </a:rPr>
              <a:t>The </a:t>
            </a:r>
            <a:r>
              <a:rPr lang="en-GB" dirty="0" err="1">
                <a:latin typeface="Arial" pitchFamily="34" charset="0"/>
                <a:ea typeface="ヒラギノ角ゴ Pro W3" pitchFamily="14" charset="-128"/>
              </a:rPr>
              <a:t>logframe</a:t>
            </a:r>
            <a:r>
              <a:rPr lang="en-GB" dirty="0">
                <a:latin typeface="Arial" pitchFamily="34" charset="0"/>
                <a:ea typeface="ヒラギノ角ゴ Pro W3" pitchFamily="14" charset="-128"/>
              </a:rPr>
              <a:t> is available in the M&amp;E</a:t>
            </a:r>
            <a:r>
              <a:rPr lang="en-GB" baseline="0" dirty="0">
                <a:latin typeface="Arial" pitchFamily="34" charset="0"/>
                <a:ea typeface="ヒラギノ角ゴ Pro W3" pitchFamily="14" charset="-128"/>
              </a:rPr>
              <a:t> guidelines.</a:t>
            </a:r>
            <a:endParaRPr lang="en-GB" dirty="0">
              <a:latin typeface="Arial" pitchFamily="34" charset="0"/>
              <a:ea typeface="ヒラギノ角ゴ Pro W3" pitchFamily="14" charset="-128"/>
            </a:endParaRPr>
          </a:p>
        </p:txBody>
      </p:sp>
      <p:sp>
        <p:nvSpPr>
          <p:cNvPr id="33796" name="Slide Number Placeholder 3"/>
          <p:cNvSpPr>
            <a:spLocks noGrp="1"/>
          </p:cNvSpPr>
          <p:nvPr>
            <p:ph type="sldNum" sz="quarter" idx="5"/>
          </p:nvPr>
        </p:nvSpPr>
        <p:spPr>
          <a:noFill/>
        </p:spPr>
        <p:txBody>
          <a:bodyPr/>
          <a:lstStyle/>
          <a:p>
            <a:fld id="{1B400503-8596-4A47-90B3-9D0495DB5F1C}" type="slidenum">
              <a:rPr lang="en-US" smtClean="0"/>
              <a:pPr/>
              <a:t>31</a:t>
            </a:fld>
            <a:endParaRPr lang="en-US"/>
          </a:p>
        </p:txBody>
      </p:sp>
    </p:spTree>
    <p:extLst>
      <p:ext uri="{BB962C8B-B14F-4D97-AF65-F5344CB8AC3E}">
        <p14:creationId xmlns:p14="http://schemas.microsoft.com/office/powerpoint/2010/main" val="709794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Please note that </a:t>
            </a:r>
            <a:r>
              <a:rPr lang="en-GB" sz="1200" kern="1200" dirty="0">
                <a:solidFill>
                  <a:schemeClr val="tx1"/>
                </a:solidFill>
                <a:effectLst/>
                <a:latin typeface="Arial" pitchFamily="-110" charset="0"/>
                <a:ea typeface="ヒラギノ角ゴ Pro W3" pitchFamily="-110" charset="-128"/>
                <a:cs typeface="ヒラギノ角ゴ Pro W3" pitchFamily="-110" charset="-128"/>
              </a:rPr>
              <a:t>caregivers interviewed at the baseline and end line can be different individuals as long as they have attended at least 80% of the sessions at end line. If you use OEF</a:t>
            </a:r>
            <a:r>
              <a:rPr lang="en-GB" sz="1200" kern="1200" baseline="0" dirty="0">
                <a:solidFill>
                  <a:schemeClr val="tx1"/>
                </a:solidFill>
                <a:effectLst/>
                <a:latin typeface="Arial" pitchFamily="-110" charset="0"/>
                <a:ea typeface="ヒラギノ角ゴ Pro W3" pitchFamily="-110" charset="-128"/>
                <a:cs typeface="ヒラギノ角ゴ Pro W3" pitchFamily="-110" charset="-128"/>
              </a:rPr>
              <a:t> indicators only, you don’t need to a baseline</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a:p>
            <a:r>
              <a:rPr lang="en-US" dirty="0"/>
              <a:t> </a:t>
            </a:r>
          </a:p>
        </p:txBody>
      </p:sp>
      <p:sp>
        <p:nvSpPr>
          <p:cNvPr id="4" name="Slide Number Placeholder 3"/>
          <p:cNvSpPr>
            <a:spLocks noGrp="1"/>
          </p:cNvSpPr>
          <p:nvPr>
            <p:ph type="sldNum" sz="quarter" idx="10"/>
          </p:nvPr>
        </p:nvSpPr>
        <p:spPr/>
        <p:txBody>
          <a:bodyPr/>
          <a:lstStyle/>
          <a:p>
            <a:pPr>
              <a:defRPr/>
            </a:pPr>
            <a:fld id="{C4322E6B-720C-481B-99DE-3C134530FD2F}" type="slidenum">
              <a:rPr lang="en-US" smtClean="0"/>
              <a:pPr>
                <a:defRPr/>
              </a:pPr>
              <a:t>32</a:t>
            </a:fld>
            <a:endParaRPr lang="en-US"/>
          </a:p>
        </p:txBody>
      </p:sp>
    </p:spTree>
    <p:extLst>
      <p:ext uri="{BB962C8B-B14F-4D97-AF65-F5344CB8AC3E}">
        <p14:creationId xmlns:p14="http://schemas.microsoft.com/office/powerpoint/2010/main" val="1769931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dirty="0"/>
              <a:t>OEF </a:t>
            </a:r>
            <a:r>
              <a:rPr lang="fr-FR" dirty="0" err="1"/>
              <a:t>indicators</a:t>
            </a:r>
            <a:r>
              <a:rPr lang="fr-FR" dirty="0"/>
              <a:t> </a:t>
            </a:r>
            <a:r>
              <a:rPr lang="fr-FR" dirty="0" err="1"/>
              <a:t>don’t</a:t>
            </a:r>
            <a:r>
              <a:rPr lang="fr-FR" baseline="0" dirty="0"/>
              <a:t> </a:t>
            </a:r>
            <a:r>
              <a:rPr lang="fr-FR" baseline="0" dirty="0" err="1"/>
              <a:t>need</a:t>
            </a:r>
            <a:r>
              <a:rPr lang="fr-FR" baseline="0" dirty="0"/>
              <a:t> a </a:t>
            </a:r>
            <a:r>
              <a:rPr lang="fr-FR" baseline="0" dirty="0" err="1"/>
              <a:t>baseline</a:t>
            </a:r>
            <a:r>
              <a:rPr lang="fr-FR" baseline="0" dirty="0"/>
              <a:t>.</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a:p>
            <a:r>
              <a:rPr lang="en-US" dirty="0"/>
              <a:t> </a:t>
            </a:r>
          </a:p>
        </p:txBody>
      </p:sp>
      <p:sp>
        <p:nvSpPr>
          <p:cNvPr id="4" name="Slide Number Placeholder 3"/>
          <p:cNvSpPr>
            <a:spLocks noGrp="1"/>
          </p:cNvSpPr>
          <p:nvPr>
            <p:ph type="sldNum" sz="quarter" idx="10"/>
          </p:nvPr>
        </p:nvSpPr>
        <p:spPr/>
        <p:txBody>
          <a:bodyPr/>
          <a:lstStyle/>
          <a:p>
            <a:pPr>
              <a:defRPr/>
            </a:pPr>
            <a:fld id="{C4322E6B-720C-481B-99DE-3C134530FD2F}" type="slidenum">
              <a:rPr lang="en-US" smtClean="0"/>
              <a:pPr>
                <a:defRPr/>
              </a:pPr>
              <a:t>33</a:t>
            </a:fld>
            <a:endParaRPr lang="en-US"/>
          </a:p>
        </p:txBody>
      </p:sp>
    </p:spTree>
    <p:extLst>
      <p:ext uri="{BB962C8B-B14F-4D97-AF65-F5344CB8AC3E}">
        <p14:creationId xmlns:p14="http://schemas.microsoft.com/office/powerpoint/2010/main" val="661413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Section</a:t>
            </a:r>
            <a:r>
              <a:rPr lang="en-US" baseline="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34</a:t>
            </a:fld>
            <a:endParaRPr lang="en-US"/>
          </a:p>
        </p:txBody>
      </p:sp>
    </p:spTree>
    <p:extLst>
      <p:ext uri="{BB962C8B-B14F-4D97-AF65-F5344CB8AC3E}">
        <p14:creationId xmlns:p14="http://schemas.microsoft.com/office/powerpoint/2010/main" val="3176437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260971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289394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3.3</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3468111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426339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48587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646954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3.3, follow along in manual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2838605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 may include:</a:t>
            </a:r>
          </a:p>
          <a:p>
            <a:r>
              <a:rPr lang="en-US" dirty="0"/>
              <a:t>Hugging, cuddling, stroke hair, massage a baby, skin to skin contact with babies,</a:t>
            </a:r>
            <a:r>
              <a:rPr lang="en-US" baseline="0" dirty="0"/>
              <a:t> sleeping next to each other.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3336489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a:t>Click to edit Master title style</a:t>
            </a:r>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a:t>Click to edit Master title style</a:t>
            </a:r>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607558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vimeo.com/user67899622/channels/moderated/sort:datefollow"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rescue.box.com/s/zwk187cojia3j55keoc23o2m1zoh42dd"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rescue.box.com/s/o8a3m6zeibgmp0cx8hi55zrxq5r5q3u1"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1600200"/>
            <a:ext cx="8305800" cy="1524000"/>
          </a:xfrm>
        </p:spPr>
        <p:txBody>
          <a:bodyPr/>
          <a:lstStyle/>
          <a:p>
            <a:pPr>
              <a:defRPr/>
            </a:pPr>
            <a:br>
              <a:rPr lang="en-US" sz="3200" dirty="0">
                <a:latin typeface="Arial" charset="0"/>
                <a:ea typeface="MS PGothic" charset="0"/>
              </a:rPr>
            </a:br>
            <a:r>
              <a:rPr lang="en-US" dirty="0">
                <a:latin typeface="Arial" charset="0"/>
                <a:ea typeface="MS PGothic" charset="0"/>
              </a:rPr>
              <a:t>Parenting Skills Facilitator Training </a:t>
            </a:r>
            <a:br>
              <a:rPr lang="en-US" dirty="0">
                <a:latin typeface="Arial" charset="0"/>
                <a:ea typeface="MS PGothic" charset="0"/>
              </a:rPr>
            </a:br>
            <a:r>
              <a:rPr lang="en-US" dirty="0">
                <a:latin typeface="Arial" charset="0"/>
                <a:ea typeface="MS PGothic" charset="0"/>
              </a:rPr>
              <a:t>0-5 curriculum</a:t>
            </a:r>
            <a:br>
              <a:rPr lang="en-US" dirty="0">
                <a:latin typeface="Arial" charset="0"/>
                <a:ea typeface="MS PGothic" charset="0"/>
              </a:rPr>
            </a:br>
            <a:br>
              <a:rPr lang="en-US" sz="2800" dirty="0">
                <a:latin typeface="Arial" charset="0"/>
                <a:ea typeface="MS PGothic" charset="0"/>
              </a:rPr>
            </a:br>
            <a:r>
              <a:rPr lang="en-US" sz="2800" dirty="0">
                <a:latin typeface="Arial" charset="0"/>
                <a:ea typeface="MS PGothic" charset="0"/>
              </a:rPr>
              <a:t>Day 4 </a:t>
            </a:r>
            <a:br>
              <a:rPr lang="en-US" sz="3200" dirty="0">
                <a:latin typeface="Arial" charset="0"/>
                <a:ea typeface="MS PGothic" charset="0"/>
              </a:rPr>
            </a:br>
            <a:br>
              <a:rPr lang="en-US" sz="3200" dirty="0">
                <a:latin typeface="Arial" charset="0"/>
                <a:ea typeface="MS PGothic" charset="0"/>
              </a:rPr>
            </a:br>
            <a:endParaRPr lang="en-US" sz="3400" dirty="0">
              <a:latin typeface="Arial" charset="0"/>
              <a:ea typeface="MS PGothic" charset="0"/>
            </a:endParaRPr>
          </a:p>
        </p:txBody>
      </p:sp>
      <p:pic>
        <p:nvPicPr>
          <p:cNvPr id="5" name="Picture 2" descr="Shape"/>
          <p:cNvPicPr>
            <a:picLocks noChangeAspect="1" noChangeArrowheads="1"/>
          </p:cNvPicPr>
          <p:nvPr/>
        </p:nvPicPr>
        <p:blipFill rotWithShape="1">
          <a:blip r:embed="rId3">
            <a:extLst>
              <a:ext uri="{28A0092B-C50C-407E-A947-70E740481C1C}">
                <a14:useLocalDpi xmlns:a14="http://schemas.microsoft.com/office/drawing/2010/main" val="0"/>
              </a:ext>
            </a:extLst>
          </a:blip>
          <a:srcRect l="59502"/>
          <a:stretch/>
        </p:blipFill>
        <p:spPr bwMode="auto">
          <a:xfrm>
            <a:off x="7702475" y="5181600"/>
            <a:ext cx="933525" cy="11695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dirty="0"/>
              <a:t>Daily routine and play</a:t>
            </a:r>
          </a:p>
        </p:txBody>
      </p:sp>
      <p:sp>
        <p:nvSpPr>
          <p:cNvPr id="3" name="TextBox 2"/>
          <p:cNvSpPr txBox="1"/>
          <p:nvPr/>
        </p:nvSpPr>
        <p:spPr>
          <a:xfrm>
            <a:off x="609600" y="1447800"/>
            <a:ext cx="7010400" cy="4832092"/>
          </a:xfrm>
          <a:prstGeom prst="rect">
            <a:avLst/>
          </a:prstGeom>
          <a:noFill/>
        </p:spPr>
        <p:txBody>
          <a:bodyPr wrap="square" rtlCol="0">
            <a:spAutoFit/>
          </a:bodyPr>
          <a:lstStyle/>
          <a:p>
            <a:pPr marL="342900" indent="-342900">
              <a:buFontTx/>
              <a:buChar char="-"/>
            </a:pPr>
            <a:r>
              <a:rPr lang="en-US" sz="2800" dirty="0"/>
              <a:t>The child’s world is more predictable and comprehensible</a:t>
            </a:r>
          </a:p>
          <a:p>
            <a:pPr marL="342900" indent="-342900">
              <a:buFontTx/>
              <a:buChar char="-"/>
            </a:pPr>
            <a:r>
              <a:rPr lang="en-US" sz="2800" dirty="0"/>
              <a:t>It’s reassuring and provides sense of security</a:t>
            </a:r>
          </a:p>
          <a:p>
            <a:pPr marL="342900" indent="-342900">
              <a:buFontTx/>
              <a:buChar char="-"/>
            </a:pPr>
            <a:r>
              <a:rPr lang="en-US" sz="2800" dirty="0"/>
              <a:t>Socializing and playing with others</a:t>
            </a:r>
          </a:p>
          <a:p>
            <a:pPr marL="342900" indent="-342900">
              <a:buFontTx/>
              <a:buChar char="-"/>
            </a:pPr>
            <a:endParaRPr lang="en-US" sz="2800" dirty="0"/>
          </a:p>
          <a:p>
            <a:r>
              <a:rPr lang="en-US" sz="2800" i="1" dirty="0"/>
              <a:t>How can parent encourage this?</a:t>
            </a:r>
          </a:p>
          <a:p>
            <a:endParaRPr lang="en-US" sz="2800" i="1" dirty="0"/>
          </a:p>
          <a:p>
            <a:pPr marL="457200" indent="-457200">
              <a:buFont typeface="Arial" panose="020B0604020202020204" pitchFamily="34" charset="0"/>
              <a:buChar char="•"/>
            </a:pPr>
            <a:r>
              <a:rPr lang="fr-FR" sz="2800" dirty="0" err="1"/>
              <a:t>Recreational</a:t>
            </a:r>
            <a:r>
              <a:rPr lang="fr-FR" sz="2800" dirty="0"/>
              <a:t> </a:t>
            </a:r>
            <a:r>
              <a:rPr lang="fr-FR" sz="2800" dirty="0" err="1"/>
              <a:t>activites</a:t>
            </a:r>
            <a:endParaRPr lang="fr-FR" sz="2800" dirty="0"/>
          </a:p>
          <a:p>
            <a:pPr marL="457200" indent="-457200">
              <a:buFont typeface="Arial" panose="020B0604020202020204" pitchFamily="34" charset="0"/>
              <a:buChar char="•"/>
            </a:pPr>
            <a:r>
              <a:rPr lang="fr-FR" sz="2800" dirty="0" err="1"/>
              <a:t>Getting</a:t>
            </a:r>
            <a:r>
              <a:rPr lang="fr-FR" sz="2800" dirty="0"/>
              <a:t> </a:t>
            </a:r>
            <a:r>
              <a:rPr lang="fr-FR" sz="2800" dirty="0" err="1"/>
              <a:t>enough</a:t>
            </a:r>
            <a:r>
              <a:rPr lang="fr-FR" sz="2800" dirty="0"/>
              <a:t> </a:t>
            </a:r>
            <a:r>
              <a:rPr lang="fr-FR" sz="2800" dirty="0" err="1"/>
              <a:t>sleep</a:t>
            </a:r>
            <a:endParaRPr lang="fr-FR" sz="2800" dirty="0"/>
          </a:p>
          <a:p>
            <a:pPr marL="457200" indent="-457200">
              <a:buFont typeface="Arial" panose="020B0604020202020204" pitchFamily="34" charset="0"/>
              <a:buChar char="•"/>
            </a:pPr>
            <a:r>
              <a:rPr lang="fr-FR" sz="2800" dirty="0" err="1"/>
              <a:t>Bedtime</a:t>
            </a:r>
            <a:r>
              <a:rPr lang="fr-FR" sz="2800" dirty="0"/>
              <a:t> </a:t>
            </a:r>
            <a:r>
              <a:rPr lang="fr-FR" sz="2800" dirty="0" err="1"/>
              <a:t>rituals</a:t>
            </a:r>
            <a:endParaRPr lang="fr-FR" sz="2800" dirty="0"/>
          </a:p>
        </p:txBody>
      </p:sp>
    </p:spTree>
    <p:extLst>
      <p:ext uri="{BB962C8B-B14F-4D97-AF65-F5344CB8AC3E}">
        <p14:creationId xmlns:p14="http://schemas.microsoft.com/office/powerpoint/2010/main" val="150176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Touch and physical comfort</a:t>
            </a:r>
          </a:p>
        </p:txBody>
      </p:sp>
      <p:sp>
        <p:nvSpPr>
          <p:cNvPr id="3" name="TextBox 2"/>
          <p:cNvSpPr txBox="1"/>
          <p:nvPr/>
        </p:nvSpPr>
        <p:spPr>
          <a:xfrm>
            <a:off x="990600" y="1981200"/>
            <a:ext cx="7772400" cy="2246769"/>
          </a:xfrm>
          <a:prstGeom prst="rect">
            <a:avLst/>
          </a:prstGeom>
          <a:noFill/>
        </p:spPr>
        <p:txBody>
          <a:bodyPr wrap="square" rtlCol="0">
            <a:spAutoFit/>
          </a:bodyPr>
          <a:lstStyle/>
          <a:p>
            <a:r>
              <a:rPr lang="en-US" sz="2800" dirty="0"/>
              <a:t>Touch and physical comfort can reduce tension, anxiety and depression. </a:t>
            </a:r>
          </a:p>
          <a:p>
            <a:endParaRPr lang="en-US" sz="2800" dirty="0"/>
          </a:p>
          <a:p>
            <a:r>
              <a:rPr lang="en-US" sz="2800" b="1" i="1" dirty="0"/>
              <a:t>What kind if touch and physical comfort is acceptable in your context?</a:t>
            </a:r>
          </a:p>
        </p:txBody>
      </p:sp>
    </p:spTree>
    <p:extLst>
      <p:ext uri="{BB962C8B-B14F-4D97-AF65-F5344CB8AC3E}">
        <p14:creationId xmlns:p14="http://schemas.microsoft.com/office/powerpoint/2010/main" val="973586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8B9C9-1850-0F40-99EC-CD33ED8A30D0}"/>
              </a:ext>
            </a:extLst>
          </p:cNvPr>
          <p:cNvSpPr>
            <a:spLocks noGrp="1"/>
          </p:cNvSpPr>
          <p:nvPr>
            <p:ph type="title"/>
          </p:nvPr>
        </p:nvSpPr>
        <p:spPr/>
        <p:txBody>
          <a:bodyPr/>
          <a:lstStyle/>
          <a:p>
            <a:r>
              <a:rPr lang="fr-FR" b="1" dirty="0" err="1"/>
              <a:t>Energizer</a:t>
            </a:r>
            <a:r>
              <a:rPr lang="fr-FR" b="1" dirty="0"/>
              <a:t>!</a:t>
            </a:r>
            <a:br>
              <a:rPr lang="fr-FR" b="1" dirty="0"/>
            </a:br>
            <a:endParaRPr lang="fr-FR" b="1" dirty="0"/>
          </a:p>
        </p:txBody>
      </p:sp>
      <p:sp>
        <p:nvSpPr>
          <p:cNvPr id="3" name="TextBox 2">
            <a:extLst>
              <a:ext uri="{FF2B5EF4-FFF2-40B4-BE49-F238E27FC236}">
                <a16:creationId xmlns:a16="http://schemas.microsoft.com/office/drawing/2014/main" id="{39668335-A8A2-094E-8B6F-03D1B74CF662}"/>
              </a:ext>
            </a:extLst>
          </p:cNvPr>
          <p:cNvSpPr txBox="1"/>
          <p:nvPr/>
        </p:nvSpPr>
        <p:spPr>
          <a:xfrm>
            <a:off x="2590800" y="3200400"/>
            <a:ext cx="5486400" cy="646331"/>
          </a:xfrm>
          <a:prstGeom prst="rect">
            <a:avLst/>
          </a:prstGeom>
          <a:noFill/>
        </p:spPr>
        <p:txBody>
          <a:bodyPr wrap="square" rtlCol="0">
            <a:spAutoFit/>
          </a:bodyPr>
          <a:lstStyle/>
          <a:p>
            <a:r>
              <a:rPr lang="fr-FR" sz="3600" b="1" dirty="0"/>
              <a:t>The hot </a:t>
            </a:r>
            <a:r>
              <a:rPr lang="fr-FR" sz="3600" b="1" dirty="0" err="1"/>
              <a:t>potato</a:t>
            </a:r>
            <a:endParaRPr lang="fr-FR" sz="3600" b="1" dirty="0"/>
          </a:p>
        </p:txBody>
      </p:sp>
    </p:spTree>
    <p:extLst>
      <p:ext uri="{BB962C8B-B14F-4D97-AF65-F5344CB8AC3E}">
        <p14:creationId xmlns:p14="http://schemas.microsoft.com/office/powerpoint/2010/main" val="1295621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94D60-E772-D843-8C89-7E32C2EAF1A8}"/>
              </a:ext>
            </a:extLst>
          </p:cNvPr>
          <p:cNvSpPr>
            <a:spLocks noGrp="1"/>
          </p:cNvSpPr>
          <p:nvPr>
            <p:ph type="title"/>
          </p:nvPr>
        </p:nvSpPr>
        <p:spPr>
          <a:xfrm>
            <a:off x="457200" y="685800"/>
            <a:ext cx="8305800" cy="1219200"/>
          </a:xfrm>
        </p:spPr>
        <p:txBody>
          <a:bodyPr/>
          <a:lstStyle/>
          <a:p>
            <a:r>
              <a:rPr lang="en-US" b="1" u="sng" dirty="0"/>
              <a:t>Handling Disclosures of Violence</a:t>
            </a:r>
            <a:endParaRPr lang="fr-FR" dirty="0"/>
          </a:p>
        </p:txBody>
      </p:sp>
      <p:sp>
        <p:nvSpPr>
          <p:cNvPr id="3" name="TextBox 2">
            <a:extLst>
              <a:ext uri="{FF2B5EF4-FFF2-40B4-BE49-F238E27FC236}">
                <a16:creationId xmlns:a16="http://schemas.microsoft.com/office/drawing/2014/main" id="{7F6EB001-6AB4-7548-8887-C3597DC1FE77}"/>
              </a:ext>
            </a:extLst>
          </p:cNvPr>
          <p:cNvSpPr txBox="1"/>
          <p:nvPr/>
        </p:nvSpPr>
        <p:spPr>
          <a:xfrm>
            <a:off x="685800" y="1752600"/>
            <a:ext cx="7620000" cy="3416320"/>
          </a:xfrm>
          <a:prstGeom prst="rect">
            <a:avLst/>
          </a:prstGeom>
          <a:noFill/>
        </p:spPr>
        <p:txBody>
          <a:bodyPr wrap="square" rtlCol="0">
            <a:spAutoFit/>
          </a:bodyPr>
          <a:lstStyle/>
          <a:p>
            <a:r>
              <a:rPr lang="fr-FR" dirty="0" err="1"/>
              <a:t>Development</a:t>
            </a:r>
            <a:r>
              <a:rPr lang="fr-FR" dirty="0"/>
              <a:t> of a </a:t>
            </a:r>
            <a:r>
              <a:rPr lang="fr-FR" dirty="0" err="1"/>
              <a:t>referral</a:t>
            </a:r>
            <a:r>
              <a:rPr lang="fr-FR" dirty="0"/>
              <a:t> </a:t>
            </a:r>
            <a:r>
              <a:rPr lang="fr-FR" dirty="0" err="1"/>
              <a:t>pathway</a:t>
            </a:r>
            <a:r>
              <a:rPr lang="fr-FR" dirty="0"/>
              <a:t> </a:t>
            </a:r>
            <a:r>
              <a:rPr lang="fr-FR" dirty="0" err="1"/>
              <a:t>with</a:t>
            </a:r>
            <a:r>
              <a:rPr lang="fr-FR" dirty="0"/>
              <a:t> a service directory </a:t>
            </a:r>
            <a:r>
              <a:rPr lang="fr-FR" dirty="0" err="1"/>
              <a:t>including</a:t>
            </a:r>
            <a:r>
              <a:rPr lang="fr-FR" dirty="0"/>
              <a:t> services </a:t>
            </a:r>
            <a:r>
              <a:rPr lang="fr-FR" dirty="0" err="1"/>
              <a:t>such</a:t>
            </a:r>
            <a:r>
              <a:rPr lang="fr-FR" dirty="0"/>
              <a:t> as:</a:t>
            </a:r>
          </a:p>
          <a:p>
            <a:endParaRPr lang="fr-FR" dirty="0"/>
          </a:p>
          <a:p>
            <a:pPr marL="342900" indent="-342900">
              <a:buFont typeface="Arial" panose="020B0604020202020204" pitchFamily="34" charset="0"/>
              <a:buChar char="•"/>
            </a:pPr>
            <a:r>
              <a:rPr lang="fr-FR" dirty="0"/>
              <a:t>Child protection case management</a:t>
            </a:r>
          </a:p>
          <a:p>
            <a:pPr marL="342900" indent="-342900">
              <a:buFont typeface="Arial" panose="020B0604020202020204" pitchFamily="34" charset="0"/>
              <a:buChar char="•"/>
            </a:pPr>
            <a:r>
              <a:rPr lang="fr-FR" dirty="0" err="1"/>
              <a:t>Gender</a:t>
            </a:r>
            <a:r>
              <a:rPr lang="fr-FR" dirty="0"/>
              <a:t> </a:t>
            </a:r>
            <a:r>
              <a:rPr lang="fr-FR" dirty="0" err="1"/>
              <a:t>Based</a:t>
            </a:r>
            <a:r>
              <a:rPr lang="fr-FR" dirty="0"/>
              <a:t> Violence case management</a:t>
            </a:r>
          </a:p>
          <a:p>
            <a:pPr marL="342900" indent="-342900">
              <a:buFont typeface="Arial" panose="020B0604020202020204" pitchFamily="34" charset="0"/>
              <a:buChar char="•"/>
            </a:pPr>
            <a:r>
              <a:rPr lang="fr-FR" dirty="0" err="1"/>
              <a:t>Legal</a:t>
            </a:r>
            <a:r>
              <a:rPr lang="fr-FR" dirty="0"/>
              <a:t> assistance</a:t>
            </a:r>
          </a:p>
          <a:p>
            <a:pPr marL="342900" indent="-342900">
              <a:buFont typeface="Arial" panose="020B0604020202020204" pitchFamily="34" charset="0"/>
              <a:buChar char="•"/>
            </a:pPr>
            <a:r>
              <a:rPr lang="fr-FR" dirty="0"/>
              <a:t>Psychosocial support</a:t>
            </a:r>
          </a:p>
          <a:p>
            <a:pPr marL="342900" indent="-342900">
              <a:buFont typeface="Arial" panose="020B0604020202020204" pitchFamily="34" charset="0"/>
              <a:buChar char="•"/>
            </a:pPr>
            <a:r>
              <a:rPr lang="fr-FR" dirty="0" err="1"/>
              <a:t>Specialised</a:t>
            </a:r>
            <a:r>
              <a:rPr lang="fr-FR" dirty="0"/>
              <a:t> mental </a:t>
            </a:r>
            <a:r>
              <a:rPr lang="fr-FR" dirty="0" err="1"/>
              <a:t>health</a:t>
            </a:r>
            <a:endParaRPr lang="fr-FR" dirty="0"/>
          </a:p>
          <a:p>
            <a:endParaRPr lang="fr-FR" dirty="0"/>
          </a:p>
        </p:txBody>
      </p:sp>
    </p:spTree>
    <p:extLst>
      <p:ext uri="{BB962C8B-B14F-4D97-AF65-F5344CB8AC3E}">
        <p14:creationId xmlns:p14="http://schemas.microsoft.com/office/powerpoint/2010/main" val="126665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95CD8-BE49-9949-A25D-8F8F4C7D2964}"/>
              </a:ext>
            </a:extLst>
          </p:cNvPr>
          <p:cNvSpPr>
            <a:spLocks noGrp="1"/>
          </p:cNvSpPr>
          <p:nvPr>
            <p:ph type="title"/>
          </p:nvPr>
        </p:nvSpPr>
        <p:spPr/>
        <p:txBody>
          <a:bodyPr/>
          <a:lstStyle/>
          <a:p>
            <a:r>
              <a:rPr lang="fr-FR" b="1" dirty="0"/>
              <a:t>Handling </a:t>
            </a:r>
            <a:r>
              <a:rPr lang="fr-FR" b="1" dirty="0" err="1"/>
              <a:t>disclosure</a:t>
            </a:r>
            <a:r>
              <a:rPr lang="fr-FR" b="1" dirty="0"/>
              <a:t> of violence</a:t>
            </a:r>
          </a:p>
        </p:txBody>
      </p:sp>
      <p:sp>
        <p:nvSpPr>
          <p:cNvPr id="3" name="TextBox 2">
            <a:extLst>
              <a:ext uri="{FF2B5EF4-FFF2-40B4-BE49-F238E27FC236}">
                <a16:creationId xmlns:a16="http://schemas.microsoft.com/office/drawing/2014/main" id="{79CDA11C-AB38-5A42-A138-374988B1362D}"/>
              </a:ext>
            </a:extLst>
          </p:cNvPr>
          <p:cNvSpPr txBox="1"/>
          <p:nvPr/>
        </p:nvSpPr>
        <p:spPr>
          <a:xfrm>
            <a:off x="838200" y="2057400"/>
            <a:ext cx="7543800" cy="3539430"/>
          </a:xfrm>
          <a:prstGeom prst="rect">
            <a:avLst/>
          </a:prstGeom>
          <a:noFill/>
        </p:spPr>
        <p:txBody>
          <a:bodyPr wrap="square" rtlCol="0">
            <a:spAutoFit/>
          </a:bodyPr>
          <a:lstStyle/>
          <a:p>
            <a:r>
              <a:rPr lang="fr-FR" sz="2800" dirty="0" err="1"/>
              <a:t>What</a:t>
            </a:r>
            <a:r>
              <a:rPr lang="fr-FR" sz="2800" dirty="0"/>
              <a:t> type of violence </a:t>
            </a:r>
            <a:r>
              <a:rPr lang="fr-FR" sz="2800" dirty="0" err="1"/>
              <a:t>can</a:t>
            </a:r>
            <a:r>
              <a:rPr lang="fr-FR" sz="2800" dirty="0"/>
              <a:t> </a:t>
            </a:r>
            <a:r>
              <a:rPr lang="fr-FR" sz="2800" dirty="0" err="1"/>
              <a:t>be</a:t>
            </a:r>
            <a:r>
              <a:rPr lang="fr-FR" sz="2800" dirty="0"/>
              <a:t> </a:t>
            </a:r>
            <a:r>
              <a:rPr lang="fr-FR" sz="2800" dirty="0" err="1"/>
              <a:t>disclosed</a:t>
            </a:r>
            <a:r>
              <a:rPr lang="fr-FR" sz="2800" dirty="0"/>
              <a:t> </a:t>
            </a:r>
            <a:r>
              <a:rPr lang="fr-FR" sz="2800" dirty="0" err="1"/>
              <a:t>during</a:t>
            </a:r>
            <a:r>
              <a:rPr lang="fr-FR" sz="2800" dirty="0"/>
              <a:t> a </a:t>
            </a:r>
            <a:r>
              <a:rPr lang="fr-FR" sz="2800" dirty="0" err="1"/>
              <a:t>parenting</a:t>
            </a:r>
            <a:r>
              <a:rPr lang="fr-FR" sz="2800" dirty="0"/>
              <a:t> session?</a:t>
            </a:r>
          </a:p>
          <a:p>
            <a:endParaRPr lang="fr-FR" sz="2800" dirty="0"/>
          </a:p>
          <a:p>
            <a:pPr marL="342900" indent="-342900">
              <a:buFont typeface="Arial" panose="020B0604020202020204" pitchFamily="34" charset="0"/>
              <a:buChar char="•"/>
            </a:pPr>
            <a:r>
              <a:rPr lang="fr-FR" sz="2800" dirty="0"/>
              <a:t>A </a:t>
            </a:r>
            <a:r>
              <a:rPr lang="fr-FR" sz="2800" dirty="0" err="1"/>
              <a:t>personal</a:t>
            </a:r>
            <a:r>
              <a:rPr lang="fr-FR" sz="2800" dirty="0"/>
              <a:t> </a:t>
            </a:r>
            <a:r>
              <a:rPr lang="fr-FR" sz="2800" dirty="0" err="1"/>
              <a:t>experience</a:t>
            </a:r>
            <a:r>
              <a:rPr lang="fr-FR" sz="2800" dirty="0"/>
              <a:t> of violence</a:t>
            </a:r>
          </a:p>
          <a:p>
            <a:pPr marL="342900" indent="-342900">
              <a:buFont typeface="Arial" panose="020B0604020202020204" pitchFamily="34" charset="0"/>
              <a:buChar char="•"/>
            </a:pPr>
            <a:r>
              <a:rPr lang="fr-FR" sz="2800" dirty="0" err="1"/>
              <a:t>Perpetration</a:t>
            </a:r>
            <a:r>
              <a:rPr lang="fr-FR" sz="2800" dirty="0"/>
              <a:t> of violence </a:t>
            </a:r>
          </a:p>
          <a:p>
            <a:endParaRPr lang="fr-FR" sz="2800" dirty="0"/>
          </a:p>
          <a:p>
            <a:r>
              <a:rPr lang="fr-FR" sz="2800" dirty="0"/>
              <a:t>If a parent </a:t>
            </a:r>
            <a:r>
              <a:rPr lang="fr-FR" sz="2800" dirty="0" err="1"/>
              <a:t>discloses</a:t>
            </a:r>
            <a:r>
              <a:rPr lang="fr-FR" sz="2800" dirty="0"/>
              <a:t> a </a:t>
            </a:r>
            <a:r>
              <a:rPr lang="fr-FR" sz="2800" dirty="0" err="1"/>
              <a:t>personal</a:t>
            </a:r>
            <a:r>
              <a:rPr lang="fr-FR" sz="2800" dirty="0"/>
              <a:t> </a:t>
            </a:r>
            <a:r>
              <a:rPr lang="fr-FR" sz="2800" dirty="0" err="1"/>
              <a:t>experience</a:t>
            </a:r>
            <a:r>
              <a:rPr lang="fr-FR" sz="2800" dirty="0"/>
              <a:t> of violence, </a:t>
            </a:r>
            <a:r>
              <a:rPr lang="fr-FR" sz="2800" dirty="0" err="1"/>
              <a:t>what</a:t>
            </a:r>
            <a:r>
              <a:rPr lang="fr-FR" sz="2800" dirty="0"/>
              <a:t> </a:t>
            </a:r>
            <a:r>
              <a:rPr lang="fr-FR" sz="2800" dirty="0" err="1"/>
              <a:t>could</a:t>
            </a:r>
            <a:r>
              <a:rPr lang="fr-FR" sz="2800" dirty="0"/>
              <a:t> </a:t>
            </a:r>
            <a:r>
              <a:rPr lang="fr-FR" sz="2800" dirty="0" err="1"/>
              <a:t>be</a:t>
            </a:r>
            <a:r>
              <a:rPr lang="fr-FR" sz="2800" dirty="0"/>
              <a:t> the </a:t>
            </a:r>
            <a:r>
              <a:rPr lang="fr-FR" sz="2800" dirty="0" err="1"/>
              <a:t>response</a:t>
            </a:r>
            <a:r>
              <a:rPr lang="fr-FR" sz="2800" dirty="0"/>
              <a:t>? </a:t>
            </a:r>
          </a:p>
        </p:txBody>
      </p:sp>
    </p:spTree>
    <p:extLst>
      <p:ext uri="{BB962C8B-B14F-4D97-AF65-F5344CB8AC3E}">
        <p14:creationId xmlns:p14="http://schemas.microsoft.com/office/powerpoint/2010/main" val="255868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FAC18-3A69-8F46-B37B-8963E258E422}"/>
              </a:ext>
            </a:extLst>
          </p:cNvPr>
          <p:cNvSpPr>
            <a:spLocks noGrp="1"/>
          </p:cNvSpPr>
          <p:nvPr>
            <p:ph type="title"/>
          </p:nvPr>
        </p:nvSpPr>
        <p:spPr>
          <a:xfrm>
            <a:off x="444500" y="457200"/>
            <a:ext cx="8305800" cy="1219200"/>
          </a:xfrm>
        </p:spPr>
        <p:txBody>
          <a:bodyPr/>
          <a:lstStyle/>
          <a:p>
            <a:r>
              <a:rPr lang="fr-FR" b="1" dirty="0" err="1"/>
              <a:t>Disclosure</a:t>
            </a:r>
            <a:r>
              <a:rPr lang="fr-FR" b="1" dirty="0"/>
              <a:t> of a </a:t>
            </a:r>
            <a:r>
              <a:rPr lang="fr-FR" b="1" dirty="0" err="1"/>
              <a:t>personnal</a:t>
            </a:r>
            <a:r>
              <a:rPr lang="fr-FR" b="1" dirty="0"/>
              <a:t> </a:t>
            </a:r>
            <a:r>
              <a:rPr lang="fr-FR" b="1" dirty="0" err="1"/>
              <a:t>experience</a:t>
            </a:r>
            <a:r>
              <a:rPr lang="fr-FR" b="1" dirty="0"/>
              <a:t> of violence</a:t>
            </a:r>
          </a:p>
        </p:txBody>
      </p:sp>
      <p:sp>
        <p:nvSpPr>
          <p:cNvPr id="3" name="Content Placeholder 2">
            <a:extLst>
              <a:ext uri="{FF2B5EF4-FFF2-40B4-BE49-F238E27FC236}">
                <a16:creationId xmlns:a16="http://schemas.microsoft.com/office/drawing/2014/main" id="{461BCC8C-1E95-AF48-9CC2-C175900768D6}"/>
              </a:ext>
            </a:extLst>
          </p:cNvPr>
          <p:cNvSpPr>
            <a:spLocks noGrp="1"/>
          </p:cNvSpPr>
          <p:nvPr>
            <p:ph idx="1"/>
          </p:nvPr>
        </p:nvSpPr>
        <p:spPr>
          <a:xfrm>
            <a:off x="457200" y="1905000"/>
            <a:ext cx="8305800" cy="3429000"/>
          </a:xfrm>
        </p:spPr>
        <p:txBody>
          <a:bodyPr/>
          <a:lstStyle/>
          <a:p>
            <a:pPr>
              <a:spcBef>
                <a:spcPts val="0"/>
              </a:spcBef>
              <a:spcAft>
                <a:spcPts val="600"/>
              </a:spcAft>
              <a:buFont typeface="Arial" panose="020B0604020202020204" pitchFamily="34" charset="0"/>
              <a:buChar char="•"/>
            </a:pPr>
            <a:r>
              <a:rPr lang="fr-FR" sz="2000" dirty="0" err="1"/>
              <a:t>Stay</a:t>
            </a:r>
            <a:r>
              <a:rPr lang="fr-FR" sz="2000" dirty="0"/>
              <a:t> </a:t>
            </a:r>
            <a:r>
              <a:rPr lang="fr-FR" sz="2000" dirty="0" err="1"/>
              <a:t>calm</a:t>
            </a:r>
            <a:r>
              <a:rPr lang="fr-FR" sz="2000" dirty="0"/>
              <a:t>;</a:t>
            </a:r>
          </a:p>
          <a:p>
            <a:pPr>
              <a:spcBef>
                <a:spcPts val="0"/>
              </a:spcBef>
              <a:spcAft>
                <a:spcPts val="600"/>
              </a:spcAft>
              <a:buFont typeface="Arial" panose="020B0604020202020204" pitchFamily="34" charset="0"/>
              <a:buChar char="•"/>
            </a:pPr>
            <a:r>
              <a:rPr lang="fr-FR" sz="2000" dirty="0" err="1"/>
              <a:t>Listen</a:t>
            </a:r>
            <a:r>
              <a:rPr lang="fr-FR" sz="2000" dirty="0"/>
              <a:t> </a:t>
            </a:r>
            <a:r>
              <a:rPr lang="fr-FR" sz="2000" dirty="0" err="1"/>
              <a:t>with</a:t>
            </a:r>
            <a:r>
              <a:rPr lang="fr-FR" sz="2000" dirty="0"/>
              <a:t> a non-</a:t>
            </a:r>
            <a:r>
              <a:rPr lang="fr-FR" sz="2000" dirty="0" err="1"/>
              <a:t>judgmental</a:t>
            </a:r>
            <a:r>
              <a:rPr lang="fr-FR" sz="2000" dirty="0"/>
              <a:t> and non-</a:t>
            </a:r>
            <a:r>
              <a:rPr lang="fr-FR" sz="2000" dirty="0" err="1"/>
              <a:t>blaming</a:t>
            </a:r>
            <a:r>
              <a:rPr lang="fr-FR" sz="2000" dirty="0"/>
              <a:t> attitude, show </a:t>
            </a:r>
            <a:r>
              <a:rPr lang="fr-FR" sz="2000" dirty="0" err="1"/>
              <a:t>empathy</a:t>
            </a:r>
            <a:r>
              <a:rPr lang="fr-FR" sz="2000" dirty="0"/>
              <a:t> and respect;</a:t>
            </a:r>
          </a:p>
          <a:p>
            <a:pPr>
              <a:spcBef>
                <a:spcPts val="0"/>
              </a:spcBef>
              <a:spcAft>
                <a:spcPts val="600"/>
              </a:spcAft>
              <a:buFont typeface="Arial" panose="020B0604020202020204" pitchFamily="34" charset="0"/>
              <a:buChar char="•"/>
            </a:pPr>
            <a:r>
              <a:rPr lang="fr-FR" sz="2000" dirty="0"/>
              <a:t>Do not </a:t>
            </a:r>
            <a:r>
              <a:rPr lang="fr-FR" sz="2000" dirty="0" err="1"/>
              <a:t>ask</a:t>
            </a:r>
            <a:r>
              <a:rPr lang="fr-FR" sz="2000" dirty="0"/>
              <a:t> </a:t>
            </a:r>
            <a:r>
              <a:rPr lang="fr-FR" sz="2000" dirty="0" err="1"/>
              <a:t>survivor</a:t>
            </a:r>
            <a:r>
              <a:rPr lang="fr-FR" sz="2000" dirty="0"/>
              <a:t> questions about </a:t>
            </a:r>
            <a:r>
              <a:rPr lang="fr-FR" sz="2000" dirty="0" err="1"/>
              <a:t>her</a:t>
            </a:r>
            <a:r>
              <a:rPr lang="fr-FR" sz="2000" dirty="0"/>
              <a:t> or </a:t>
            </a:r>
            <a:r>
              <a:rPr lang="fr-FR" sz="2000" dirty="0" err="1"/>
              <a:t>his</a:t>
            </a:r>
            <a:r>
              <a:rPr lang="fr-FR" sz="2000" dirty="0"/>
              <a:t> story;</a:t>
            </a:r>
          </a:p>
          <a:p>
            <a:pPr>
              <a:spcBef>
                <a:spcPts val="0"/>
              </a:spcBef>
              <a:spcAft>
                <a:spcPts val="600"/>
              </a:spcAft>
              <a:buFont typeface="Arial" panose="020B0604020202020204" pitchFamily="34" charset="0"/>
              <a:buChar char="•"/>
            </a:pPr>
            <a:r>
              <a:rPr lang="fr-FR" sz="2000" dirty="0" err="1"/>
              <a:t>Thank</a:t>
            </a:r>
            <a:r>
              <a:rPr lang="fr-FR" sz="2000" dirty="0"/>
              <a:t> the participant for sharing and </a:t>
            </a:r>
            <a:r>
              <a:rPr lang="fr-FR" sz="2000" dirty="0" err="1"/>
              <a:t>suggest</a:t>
            </a:r>
            <a:r>
              <a:rPr lang="fr-FR" sz="2000" dirty="0"/>
              <a:t> to have a quick chat at the end of the session. </a:t>
            </a:r>
          </a:p>
          <a:p>
            <a:pPr>
              <a:spcBef>
                <a:spcPts val="0"/>
              </a:spcBef>
              <a:spcAft>
                <a:spcPts val="600"/>
              </a:spcAft>
              <a:buFont typeface="Arial" panose="020B0604020202020204" pitchFamily="34" charset="0"/>
              <a:buChar char="•"/>
            </a:pPr>
            <a:r>
              <a:rPr lang="fr-FR" sz="2000" dirty="0" err="1"/>
              <a:t>Remind</a:t>
            </a:r>
            <a:r>
              <a:rPr lang="fr-FR" sz="2000" dirty="0"/>
              <a:t> participants about group </a:t>
            </a:r>
            <a:r>
              <a:rPr lang="fr-FR" sz="2000" dirty="0" err="1"/>
              <a:t>agreements</a:t>
            </a:r>
            <a:r>
              <a:rPr lang="fr-FR" sz="2000" dirty="0"/>
              <a:t> and </a:t>
            </a:r>
            <a:r>
              <a:rPr lang="fr-FR" sz="2000" dirty="0" err="1"/>
              <a:t>confidentiality</a:t>
            </a:r>
            <a:r>
              <a:rPr lang="fr-FR" sz="2000" dirty="0"/>
              <a:t> </a:t>
            </a:r>
          </a:p>
          <a:p>
            <a:pPr>
              <a:spcBef>
                <a:spcPts val="0"/>
              </a:spcBef>
              <a:spcAft>
                <a:spcPts val="600"/>
              </a:spcAft>
              <a:buFont typeface="Arial" panose="020B0604020202020204" pitchFamily="34" charset="0"/>
              <a:buChar char="•"/>
            </a:pPr>
            <a:r>
              <a:rPr lang="fr-FR" sz="2000" dirty="0" err="1"/>
              <a:t>Redirect</a:t>
            </a:r>
            <a:r>
              <a:rPr lang="fr-FR" sz="2000" dirty="0"/>
              <a:t> the comment </a:t>
            </a:r>
            <a:r>
              <a:rPr lang="fr-FR" sz="2000" dirty="0" err="1"/>
              <a:t>from</a:t>
            </a:r>
            <a:r>
              <a:rPr lang="fr-FR" sz="2000" dirty="0"/>
              <a:t> </a:t>
            </a:r>
            <a:r>
              <a:rPr lang="fr-FR" sz="2000" dirty="0" err="1"/>
              <a:t>specific</a:t>
            </a:r>
            <a:r>
              <a:rPr lang="fr-FR" sz="2000" dirty="0"/>
              <a:t> to </a:t>
            </a:r>
            <a:r>
              <a:rPr lang="fr-FR" sz="2000" dirty="0" err="1"/>
              <a:t>general</a:t>
            </a:r>
            <a:r>
              <a:rPr lang="fr-FR" sz="2000" dirty="0"/>
              <a:t>. For </a:t>
            </a:r>
            <a:r>
              <a:rPr lang="fr-FR" sz="2000" dirty="0" err="1"/>
              <a:t>example</a:t>
            </a:r>
            <a:r>
              <a:rPr lang="fr-FR" sz="2000" dirty="0"/>
              <a:t>, </a:t>
            </a:r>
            <a:r>
              <a:rPr lang="fr-FR" sz="2000" dirty="0" err="1"/>
              <a:t>caregivers</a:t>
            </a:r>
            <a:r>
              <a:rPr lang="fr-FR" sz="2000" dirty="0"/>
              <a:t> or </a:t>
            </a:r>
            <a:r>
              <a:rPr lang="fr-FR" sz="2000" dirty="0" err="1"/>
              <a:t>children</a:t>
            </a:r>
            <a:r>
              <a:rPr lang="fr-FR" sz="2000" dirty="0"/>
              <a:t> </a:t>
            </a:r>
            <a:r>
              <a:rPr lang="fr-FR" sz="2000" dirty="0" err="1"/>
              <a:t>who</a:t>
            </a:r>
            <a:r>
              <a:rPr lang="fr-FR" sz="2000" dirty="0"/>
              <a:t> </a:t>
            </a:r>
            <a:r>
              <a:rPr lang="fr-FR" sz="2000" dirty="0" err="1"/>
              <a:t>experience</a:t>
            </a:r>
            <a:r>
              <a:rPr lang="fr-FR" sz="2000" dirty="0"/>
              <a:t> a </a:t>
            </a:r>
            <a:r>
              <a:rPr lang="fr-FR" sz="2000" dirty="0" err="1"/>
              <a:t>similar</a:t>
            </a:r>
            <a:r>
              <a:rPr lang="fr-FR" sz="2000" dirty="0"/>
              <a:t> situation </a:t>
            </a:r>
            <a:r>
              <a:rPr lang="fr-FR" sz="2000" dirty="0" err="1"/>
              <a:t>can</a:t>
            </a:r>
            <a:r>
              <a:rPr lang="fr-FR" sz="2000" dirty="0"/>
              <a:t> </a:t>
            </a:r>
            <a:r>
              <a:rPr lang="fr-FR" sz="2000" dirty="0" err="1"/>
              <a:t>benefit</a:t>
            </a:r>
            <a:r>
              <a:rPr lang="fr-FR" sz="2000" dirty="0"/>
              <a:t> </a:t>
            </a:r>
            <a:r>
              <a:rPr lang="fr-FR" sz="2000" dirty="0" err="1"/>
              <a:t>from</a:t>
            </a:r>
            <a:r>
              <a:rPr lang="fr-FR" sz="2000" dirty="0"/>
              <a:t> </a:t>
            </a:r>
            <a:r>
              <a:rPr lang="fr-FR" sz="2000" dirty="0" err="1"/>
              <a:t>talking</a:t>
            </a:r>
            <a:r>
              <a:rPr lang="fr-FR" sz="2000" dirty="0"/>
              <a:t> to a case </a:t>
            </a:r>
            <a:r>
              <a:rPr lang="fr-FR" sz="2000" dirty="0" err="1"/>
              <a:t>worker</a:t>
            </a:r>
            <a:r>
              <a:rPr lang="fr-FR" sz="2000" dirty="0"/>
              <a:t>. </a:t>
            </a:r>
          </a:p>
          <a:p>
            <a:pPr>
              <a:spcBef>
                <a:spcPts val="0"/>
              </a:spcBef>
              <a:spcAft>
                <a:spcPts val="600"/>
              </a:spcAft>
              <a:buFont typeface="Arial" panose="020B0604020202020204" pitchFamily="34" charset="0"/>
              <a:buChar char="•"/>
            </a:pPr>
            <a:r>
              <a:rPr lang="fr-FR" sz="2000" dirty="0"/>
              <a:t>Check </a:t>
            </a:r>
            <a:r>
              <a:rPr lang="fr-FR" sz="2000" dirty="0" err="1"/>
              <a:t>that</a:t>
            </a:r>
            <a:r>
              <a:rPr lang="fr-FR" sz="2000" dirty="0"/>
              <a:t> the </a:t>
            </a:r>
            <a:r>
              <a:rPr lang="fr-FR" sz="2000" dirty="0" err="1"/>
              <a:t>caregiver</a:t>
            </a:r>
            <a:r>
              <a:rPr lang="fr-FR" sz="2000" dirty="0"/>
              <a:t> </a:t>
            </a:r>
            <a:r>
              <a:rPr lang="fr-FR" sz="2000" dirty="0" err="1"/>
              <a:t>is</a:t>
            </a:r>
            <a:r>
              <a:rPr lang="fr-FR" sz="2000" dirty="0"/>
              <a:t> </a:t>
            </a:r>
            <a:r>
              <a:rPr lang="fr-FR" sz="2000" dirty="0" err="1"/>
              <a:t>ready</a:t>
            </a:r>
            <a:r>
              <a:rPr lang="fr-FR" sz="2000" dirty="0"/>
              <a:t> to move to the </a:t>
            </a:r>
            <a:r>
              <a:rPr lang="fr-FR" sz="2000" dirty="0" err="1"/>
              <a:t>next</a:t>
            </a:r>
            <a:r>
              <a:rPr lang="fr-FR" sz="2000" dirty="0"/>
              <a:t> session.</a:t>
            </a:r>
          </a:p>
          <a:p>
            <a:pPr>
              <a:spcBef>
                <a:spcPts val="0"/>
              </a:spcBef>
              <a:spcAft>
                <a:spcPts val="600"/>
              </a:spcAft>
              <a:buFont typeface="Arial" panose="020B0604020202020204" pitchFamily="34" charset="0"/>
              <a:buChar char="•"/>
            </a:pPr>
            <a:r>
              <a:rPr lang="fr-FR" sz="2000" dirty="0" err="1"/>
              <a:t>Follow</a:t>
            </a:r>
            <a:r>
              <a:rPr lang="fr-FR" sz="2000" dirty="0"/>
              <a:t> up at the end of the session</a:t>
            </a:r>
          </a:p>
          <a:p>
            <a:endParaRPr lang="fr-FR" dirty="0"/>
          </a:p>
          <a:p>
            <a:endParaRPr lang="fr-FR" dirty="0"/>
          </a:p>
        </p:txBody>
      </p:sp>
    </p:spTree>
    <p:extLst>
      <p:ext uri="{BB962C8B-B14F-4D97-AF65-F5344CB8AC3E}">
        <p14:creationId xmlns:p14="http://schemas.microsoft.com/office/powerpoint/2010/main" val="2007830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16E21-607B-984F-9729-76CE93C19C30}"/>
              </a:ext>
            </a:extLst>
          </p:cNvPr>
          <p:cNvSpPr>
            <a:spLocks noGrp="1"/>
          </p:cNvSpPr>
          <p:nvPr>
            <p:ph type="title"/>
          </p:nvPr>
        </p:nvSpPr>
        <p:spPr>
          <a:xfrm>
            <a:off x="457200" y="457200"/>
            <a:ext cx="8305800" cy="1219200"/>
          </a:xfrm>
        </p:spPr>
        <p:txBody>
          <a:bodyPr/>
          <a:lstStyle/>
          <a:p>
            <a:r>
              <a:rPr lang="fr-FR" b="1" dirty="0"/>
              <a:t>At the end of the session</a:t>
            </a:r>
          </a:p>
        </p:txBody>
      </p:sp>
      <p:sp>
        <p:nvSpPr>
          <p:cNvPr id="3" name="Content Placeholder 2">
            <a:extLst>
              <a:ext uri="{FF2B5EF4-FFF2-40B4-BE49-F238E27FC236}">
                <a16:creationId xmlns:a16="http://schemas.microsoft.com/office/drawing/2014/main" id="{3DC0C734-9259-B54B-97DA-7FC3CEEC2EEF}"/>
              </a:ext>
            </a:extLst>
          </p:cNvPr>
          <p:cNvSpPr>
            <a:spLocks noGrp="1"/>
          </p:cNvSpPr>
          <p:nvPr>
            <p:ph sz="half" idx="1"/>
          </p:nvPr>
        </p:nvSpPr>
        <p:spPr>
          <a:xfrm>
            <a:off x="457200" y="1295400"/>
            <a:ext cx="8153400" cy="5334000"/>
          </a:xfrm>
        </p:spPr>
        <p:txBody>
          <a:bodyPr/>
          <a:lstStyle/>
          <a:p>
            <a:pPr marL="342900" indent="-342900">
              <a:spcBef>
                <a:spcPts val="0"/>
              </a:spcBef>
              <a:spcAft>
                <a:spcPts val="600"/>
              </a:spcAft>
              <a:buFont typeface="Arial" panose="020B0604020202020204" pitchFamily="34" charset="0"/>
              <a:buChar char="•"/>
            </a:pPr>
            <a:r>
              <a:rPr lang="fr-FR" sz="2000" dirty="0"/>
              <a:t>Be </a:t>
            </a:r>
            <a:r>
              <a:rPr lang="fr-FR" sz="2000" dirty="0" err="1"/>
              <a:t>prepared</a:t>
            </a:r>
            <a:r>
              <a:rPr lang="fr-FR" sz="2000" dirty="0"/>
              <a:t> to </a:t>
            </a:r>
            <a:r>
              <a:rPr lang="fr-FR" sz="2000" dirty="0" err="1"/>
              <a:t>be</a:t>
            </a:r>
            <a:r>
              <a:rPr lang="fr-FR" sz="2000" dirty="0"/>
              <a:t> </a:t>
            </a:r>
            <a:r>
              <a:rPr lang="fr-FR" sz="2000" dirty="0" err="1"/>
              <a:t>approached</a:t>
            </a:r>
            <a:r>
              <a:rPr lang="fr-FR" sz="2000" dirty="0"/>
              <a:t>;</a:t>
            </a:r>
          </a:p>
          <a:p>
            <a:pPr marL="342900" indent="-342900">
              <a:spcBef>
                <a:spcPts val="0"/>
              </a:spcBef>
              <a:spcAft>
                <a:spcPts val="600"/>
              </a:spcAft>
              <a:buFont typeface="Arial" panose="020B0604020202020204" pitchFamily="34" charset="0"/>
              <a:buChar char="•"/>
            </a:pPr>
            <a:r>
              <a:rPr lang="fr-FR" sz="2000" dirty="0" err="1"/>
              <a:t>Thank</a:t>
            </a:r>
            <a:r>
              <a:rPr lang="fr-FR" sz="2000" dirty="0"/>
              <a:t> the </a:t>
            </a:r>
            <a:r>
              <a:rPr lang="fr-FR" sz="2000" dirty="0" err="1"/>
              <a:t>survivor</a:t>
            </a:r>
            <a:r>
              <a:rPr lang="fr-FR" sz="2000" dirty="0"/>
              <a:t> </a:t>
            </a:r>
            <a:r>
              <a:rPr lang="fr-FR" sz="2000" dirty="0" err="1"/>
              <a:t>again</a:t>
            </a:r>
            <a:r>
              <a:rPr lang="fr-FR" sz="2000" dirty="0"/>
              <a:t> and </a:t>
            </a:r>
            <a:r>
              <a:rPr lang="fr-FR" sz="2000" dirty="0" err="1"/>
              <a:t>acknowledge</a:t>
            </a:r>
            <a:r>
              <a:rPr lang="fr-FR" sz="2000" dirty="0"/>
              <a:t> </a:t>
            </a:r>
            <a:r>
              <a:rPr lang="fr-FR" sz="2000" dirty="0" err="1"/>
              <a:t>his</a:t>
            </a:r>
            <a:r>
              <a:rPr lang="fr-FR" sz="2000" dirty="0"/>
              <a:t>/</a:t>
            </a:r>
            <a:r>
              <a:rPr lang="fr-FR" sz="2000" dirty="0" err="1"/>
              <a:t>her</a:t>
            </a:r>
            <a:r>
              <a:rPr lang="fr-FR" sz="2000" dirty="0"/>
              <a:t> courage and how </a:t>
            </a:r>
            <a:r>
              <a:rPr lang="fr-FR" sz="2000" dirty="0" err="1"/>
              <a:t>strong</a:t>
            </a:r>
            <a:r>
              <a:rPr lang="fr-FR" sz="2000" dirty="0"/>
              <a:t> s/</a:t>
            </a:r>
            <a:r>
              <a:rPr lang="fr-FR" sz="2000" dirty="0" err="1"/>
              <a:t>he</a:t>
            </a:r>
            <a:r>
              <a:rPr lang="fr-FR" sz="2000" dirty="0"/>
              <a:t> </a:t>
            </a:r>
            <a:r>
              <a:rPr lang="fr-FR" sz="2000" dirty="0" err="1"/>
              <a:t>is</a:t>
            </a:r>
            <a:r>
              <a:rPr lang="fr-FR" sz="2000" dirty="0"/>
              <a:t>;</a:t>
            </a:r>
          </a:p>
          <a:p>
            <a:pPr marL="342900" indent="-342900">
              <a:spcBef>
                <a:spcPts val="0"/>
              </a:spcBef>
              <a:spcAft>
                <a:spcPts val="600"/>
              </a:spcAft>
              <a:buFont typeface="Arial" panose="020B0604020202020204" pitchFamily="34" charset="0"/>
              <a:buChar char="•"/>
            </a:pPr>
            <a:r>
              <a:rPr lang="fr-FR" sz="2000" dirty="0" err="1"/>
              <a:t>Provide</a:t>
            </a:r>
            <a:r>
              <a:rPr lang="fr-FR" sz="2000" dirty="0"/>
              <a:t> information on services </a:t>
            </a:r>
            <a:r>
              <a:rPr lang="fr-FR" sz="2000" dirty="0" err="1"/>
              <a:t>available</a:t>
            </a:r>
            <a:r>
              <a:rPr lang="fr-FR" sz="2000" dirty="0"/>
              <a:t> in a </a:t>
            </a:r>
            <a:r>
              <a:rPr lang="fr-FR" sz="2000" dirty="0" err="1"/>
              <a:t>way</a:t>
            </a:r>
            <a:r>
              <a:rPr lang="fr-FR" sz="2000" dirty="0"/>
              <a:t> </a:t>
            </a:r>
            <a:r>
              <a:rPr lang="fr-FR" sz="2000" dirty="0" err="1"/>
              <a:t>that</a:t>
            </a:r>
            <a:r>
              <a:rPr lang="fr-FR" sz="2000" dirty="0"/>
              <a:t> the </a:t>
            </a:r>
            <a:r>
              <a:rPr lang="fr-FR" sz="2000" dirty="0" err="1"/>
              <a:t>survivor</a:t>
            </a:r>
            <a:r>
              <a:rPr lang="fr-FR" sz="2000" dirty="0"/>
              <a:t> </a:t>
            </a:r>
            <a:r>
              <a:rPr lang="fr-FR" sz="2000" dirty="0" err="1"/>
              <a:t>will</a:t>
            </a:r>
            <a:r>
              <a:rPr lang="fr-FR" sz="2000" dirty="0"/>
              <a:t> </a:t>
            </a:r>
            <a:r>
              <a:rPr lang="fr-FR" sz="2000" dirty="0" err="1"/>
              <a:t>understand</a:t>
            </a:r>
            <a:r>
              <a:rPr lang="fr-FR" sz="2000" dirty="0"/>
              <a:t> and </a:t>
            </a:r>
            <a:r>
              <a:rPr lang="fr-FR" sz="2000" dirty="0" err="1"/>
              <a:t>feel</a:t>
            </a:r>
            <a:r>
              <a:rPr lang="fr-FR" sz="2000" dirty="0"/>
              <a:t> </a:t>
            </a:r>
            <a:r>
              <a:rPr lang="fr-FR" sz="2000" dirty="0" err="1"/>
              <a:t>safe</a:t>
            </a:r>
            <a:r>
              <a:rPr lang="fr-FR" sz="2000" dirty="0"/>
              <a:t> and </a:t>
            </a:r>
            <a:r>
              <a:rPr lang="fr-FR" sz="2000" dirty="0" err="1"/>
              <a:t>encouraged</a:t>
            </a:r>
            <a:r>
              <a:rPr lang="fr-FR" sz="2000" dirty="0"/>
              <a:t> to </a:t>
            </a:r>
            <a:r>
              <a:rPr lang="fr-FR" sz="2000" dirty="0" err="1"/>
              <a:t>seek</a:t>
            </a:r>
            <a:r>
              <a:rPr lang="fr-FR" sz="2000" dirty="0"/>
              <a:t> support; </a:t>
            </a:r>
            <a:r>
              <a:rPr lang="fr-FR" sz="2000" dirty="0" err="1"/>
              <a:t>take</a:t>
            </a:r>
            <a:r>
              <a:rPr lang="fr-FR" sz="2000" dirty="0"/>
              <a:t> the </a:t>
            </a:r>
            <a:r>
              <a:rPr lang="fr-FR" sz="2000" dirty="0" err="1"/>
              <a:t>opportunity</a:t>
            </a:r>
            <a:r>
              <a:rPr lang="fr-FR" sz="2000" dirty="0"/>
              <a:t> to </a:t>
            </a:r>
            <a:r>
              <a:rPr lang="fr-FR" sz="2000" dirty="0" err="1"/>
              <a:t>introduce</a:t>
            </a:r>
            <a:r>
              <a:rPr lang="fr-FR" sz="2000" dirty="0"/>
              <a:t> Case Management services if relevant.</a:t>
            </a:r>
          </a:p>
          <a:p>
            <a:pPr marL="342900" indent="-342900">
              <a:spcBef>
                <a:spcPts val="0"/>
              </a:spcBef>
              <a:spcAft>
                <a:spcPts val="600"/>
              </a:spcAft>
              <a:buFont typeface="Arial" panose="020B0604020202020204" pitchFamily="34" charset="0"/>
              <a:buChar char="•"/>
            </a:pPr>
            <a:r>
              <a:rPr lang="fr-FR" sz="2000" dirty="0" err="1"/>
              <a:t>Make</a:t>
            </a:r>
            <a:r>
              <a:rPr lang="fr-FR" sz="2000" dirty="0"/>
              <a:t> sure to </a:t>
            </a:r>
            <a:r>
              <a:rPr lang="fr-FR" sz="2000" dirty="0" err="1"/>
              <a:t>refer</a:t>
            </a:r>
            <a:r>
              <a:rPr lang="fr-FR" sz="2000" dirty="0"/>
              <a:t> to the </a:t>
            </a:r>
            <a:r>
              <a:rPr lang="fr-FR" sz="2000" dirty="0" err="1"/>
              <a:t>caseworker</a:t>
            </a:r>
            <a:r>
              <a:rPr lang="fr-FR" sz="2000" dirty="0"/>
              <a:t> </a:t>
            </a:r>
            <a:r>
              <a:rPr lang="fr-FR" sz="2000" dirty="0" err="1"/>
              <a:t>even</a:t>
            </a:r>
            <a:r>
              <a:rPr lang="fr-FR" sz="2000" dirty="0"/>
              <a:t> if the </a:t>
            </a:r>
            <a:r>
              <a:rPr lang="fr-FR" sz="2000" dirty="0" err="1"/>
              <a:t>survivor</a:t>
            </a:r>
            <a:r>
              <a:rPr lang="fr-FR" sz="2000" dirty="0"/>
              <a:t> </a:t>
            </a:r>
            <a:r>
              <a:rPr lang="fr-FR" sz="2000" dirty="0" err="1"/>
              <a:t>would</a:t>
            </a:r>
            <a:r>
              <a:rPr lang="fr-FR" sz="2000" dirty="0"/>
              <a:t> </a:t>
            </a:r>
            <a:r>
              <a:rPr lang="fr-FR" sz="2000" dirty="0" err="1"/>
              <a:t>like</a:t>
            </a:r>
            <a:r>
              <a:rPr lang="fr-FR" sz="2000" dirty="0"/>
              <a:t> to </a:t>
            </a:r>
            <a:r>
              <a:rPr lang="fr-FR" sz="2000" dirty="0" err="1"/>
              <a:t>share</a:t>
            </a:r>
            <a:r>
              <a:rPr lang="fr-FR" sz="2000" dirty="0"/>
              <a:t> all the information </a:t>
            </a:r>
            <a:r>
              <a:rPr lang="fr-FR" sz="2000" dirty="0" err="1"/>
              <a:t>with</a:t>
            </a:r>
            <a:r>
              <a:rPr lang="fr-FR" sz="2000" dirty="0"/>
              <a:t> </a:t>
            </a:r>
            <a:r>
              <a:rPr lang="fr-FR" sz="2000" dirty="0" err="1"/>
              <a:t>you</a:t>
            </a:r>
            <a:r>
              <a:rPr lang="fr-FR" sz="2000" dirty="0"/>
              <a:t>. </a:t>
            </a:r>
          </a:p>
          <a:p>
            <a:pPr marL="342900" indent="-342900">
              <a:spcBef>
                <a:spcPts val="0"/>
              </a:spcBef>
              <a:spcAft>
                <a:spcPts val="600"/>
              </a:spcAft>
              <a:buFont typeface="Arial" panose="020B0604020202020204" pitchFamily="34" charset="0"/>
              <a:buChar char="•"/>
            </a:pPr>
            <a:r>
              <a:rPr lang="fr-FR" sz="2000" dirty="0" err="1"/>
              <a:t>Telling</a:t>
            </a:r>
            <a:r>
              <a:rPr lang="fr-FR" sz="2000" dirty="0"/>
              <a:t> </a:t>
            </a:r>
            <a:r>
              <a:rPr lang="fr-FR" sz="2000" dirty="0" err="1"/>
              <a:t>his</a:t>
            </a:r>
            <a:r>
              <a:rPr lang="fr-FR" sz="2000" dirty="0"/>
              <a:t>/</a:t>
            </a:r>
            <a:r>
              <a:rPr lang="fr-FR" sz="2000" dirty="0" err="1"/>
              <a:t>her</a:t>
            </a:r>
            <a:r>
              <a:rPr lang="fr-FR" sz="2000" dirty="0"/>
              <a:t> story </a:t>
            </a:r>
            <a:r>
              <a:rPr lang="fr-FR" sz="2000" dirty="0" err="1"/>
              <a:t>several</a:t>
            </a:r>
            <a:r>
              <a:rPr lang="fr-FR" sz="2000" dirty="0"/>
              <a:t> times </a:t>
            </a:r>
            <a:r>
              <a:rPr lang="fr-FR" sz="2000" dirty="0" err="1"/>
              <a:t>might</a:t>
            </a:r>
            <a:r>
              <a:rPr lang="fr-FR" sz="2000" dirty="0"/>
              <a:t> cause </a:t>
            </a:r>
            <a:r>
              <a:rPr lang="fr-FR" sz="2000" dirty="0" err="1"/>
              <a:t>him</a:t>
            </a:r>
            <a:r>
              <a:rPr lang="fr-FR" sz="2000" dirty="0"/>
              <a:t>/</a:t>
            </a:r>
            <a:r>
              <a:rPr lang="fr-FR" sz="2000" dirty="0" err="1"/>
              <a:t>her</a:t>
            </a:r>
            <a:r>
              <a:rPr lang="fr-FR" sz="2000" dirty="0"/>
              <a:t> </a:t>
            </a:r>
            <a:r>
              <a:rPr lang="fr-FR" sz="2000" dirty="0" err="1"/>
              <a:t>harm</a:t>
            </a:r>
            <a:r>
              <a:rPr lang="fr-FR" sz="2000" dirty="0"/>
              <a:t> and </a:t>
            </a:r>
            <a:r>
              <a:rPr lang="fr-FR" sz="2000" dirty="0" err="1"/>
              <a:t>could</a:t>
            </a:r>
            <a:r>
              <a:rPr lang="fr-FR" sz="2000" dirty="0"/>
              <a:t> </a:t>
            </a:r>
            <a:r>
              <a:rPr lang="fr-FR" sz="2000" dirty="0" err="1"/>
              <a:t>be</a:t>
            </a:r>
            <a:r>
              <a:rPr lang="fr-FR" sz="2000" dirty="0"/>
              <a:t> </a:t>
            </a:r>
            <a:r>
              <a:rPr lang="fr-FR" sz="2000" dirty="0" err="1"/>
              <a:t>traumatizing</a:t>
            </a:r>
            <a:r>
              <a:rPr lang="fr-FR" sz="2000" dirty="0"/>
              <a:t>. </a:t>
            </a:r>
          </a:p>
          <a:p>
            <a:pPr marL="342900" indent="-342900">
              <a:spcBef>
                <a:spcPts val="0"/>
              </a:spcBef>
              <a:spcAft>
                <a:spcPts val="600"/>
              </a:spcAft>
              <a:buFont typeface="Arial" panose="020B0604020202020204" pitchFamily="34" charset="0"/>
              <a:buChar char="•"/>
            </a:pPr>
            <a:r>
              <a:rPr lang="fr-FR" sz="2000" dirty="0"/>
              <a:t>Case management </a:t>
            </a:r>
            <a:r>
              <a:rPr lang="fr-FR" sz="2000" dirty="0" err="1"/>
              <a:t>will</a:t>
            </a:r>
            <a:r>
              <a:rPr lang="fr-FR" sz="2000" dirty="0"/>
              <a:t> not </a:t>
            </a:r>
            <a:r>
              <a:rPr lang="fr-FR" sz="2000" dirty="0" err="1"/>
              <a:t>be</a:t>
            </a:r>
            <a:r>
              <a:rPr lang="fr-FR" sz="2000" dirty="0"/>
              <a:t> </a:t>
            </a:r>
            <a:r>
              <a:rPr lang="fr-FR" sz="2000" dirty="0" err="1"/>
              <a:t>provided</a:t>
            </a:r>
            <a:r>
              <a:rPr lang="fr-FR" sz="2000" dirty="0"/>
              <a:t> by </a:t>
            </a:r>
            <a:r>
              <a:rPr lang="fr-FR" sz="2000" dirty="0" err="1"/>
              <a:t>you</a:t>
            </a:r>
            <a:r>
              <a:rPr lang="fr-FR" sz="2000" dirty="0"/>
              <a:t>, and </a:t>
            </a:r>
            <a:r>
              <a:rPr lang="fr-FR" sz="2000" dirty="0" err="1"/>
              <a:t>it</a:t>
            </a:r>
            <a:r>
              <a:rPr lang="fr-FR" sz="2000" dirty="0"/>
              <a:t> </a:t>
            </a:r>
            <a:r>
              <a:rPr lang="fr-FR" sz="2000" dirty="0" err="1"/>
              <a:t>is</a:t>
            </a:r>
            <a:r>
              <a:rPr lang="fr-FR" sz="2000" dirty="0"/>
              <a:t> of the </a:t>
            </a:r>
            <a:r>
              <a:rPr lang="fr-FR" sz="2000" dirty="0" err="1"/>
              <a:t>utmost</a:t>
            </a:r>
            <a:r>
              <a:rPr lang="fr-FR" sz="2000" dirty="0"/>
              <a:t> importance to </a:t>
            </a:r>
            <a:r>
              <a:rPr lang="fr-FR" sz="2000" dirty="0" err="1"/>
              <a:t>maintain</a:t>
            </a:r>
            <a:r>
              <a:rPr lang="fr-FR" sz="2000" dirty="0"/>
              <a:t> </a:t>
            </a:r>
            <a:r>
              <a:rPr lang="fr-FR" sz="2000" dirty="0" err="1"/>
              <a:t>confidentiality</a:t>
            </a:r>
            <a:r>
              <a:rPr lang="fr-FR" sz="2000" dirty="0"/>
              <a:t> at all times and </a:t>
            </a:r>
            <a:r>
              <a:rPr lang="fr-FR" sz="2000" dirty="0" err="1"/>
              <a:t>avoid</a:t>
            </a:r>
            <a:r>
              <a:rPr lang="fr-FR" sz="2000" dirty="0"/>
              <a:t> </a:t>
            </a:r>
            <a:r>
              <a:rPr lang="fr-FR" sz="2000" dirty="0" err="1"/>
              <a:t>doing</a:t>
            </a:r>
            <a:r>
              <a:rPr lang="fr-FR" sz="2000" dirty="0"/>
              <a:t> </a:t>
            </a:r>
            <a:r>
              <a:rPr lang="fr-FR" sz="2000" dirty="0" err="1"/>
              <a:t>harm</a:t>
            </a:r>
            <a:r>
              <a:rPr lang="fr-FR" sz="2000" dirty="0"/>
              <a:t> </a:t>
            </a:r>
            <a:r>
              <a:rPr lang="fr-FR" sz="2000" dirty="0" err="1"/>
              <a:t>unintentionally</a:t>
            </a:r>
            <a:r>
              <a:rPr lang="fr-FR" sz="2000" dirty="0"/>
              <a:t> to the </a:t>
            </a:r>
            <a:r>
              <a:rPr lang="fr-FR" sz="2000" dirty="0" err="1"/>
              <a:t>survivor</a:t>
            </a:r>
            <a:r>
              <a:rPr lang="fr-FR" sz="2000" dirty="0"/>
              <a:t>;</a:t>
            </a:r>
          </a:p>
          <a:p>
            <a:pPr marL="342900" indent="-342900">
              <a:spcBef>
                <a:spcPts val="0"/>
              </a:spcBef>
              <a:spcAft>
                <a:spcPts val="600"/>
              </a:spcAft>
              <a:buFont typeface="Arial" panose="020B0604020202020204" pitchFamily="34" charset="0"/>
              <a:buChar char="•"/>
            </a:pPr>
            <a:r>
              <a:rPr lang="fr-FR" sz="2000" dirty="0" err="1"/>
              <a:t>Ask</a:t>
            </a:r>
            <a:r>
              <a:rPr lang="fr-FR" sz="2000" dirty="0"/>
              <a:t> for the </a:t>
            </a:r>
            <a:r>
              <a:rPr lang="fr-FR" sz="2000" dirty="0" err="1"/>
              <a:t>survivor’s</a:t>
            </a:r>
            <a:r>
              <a:rPr lang="fr-FR" sz="2000" dirty="0"/>
              <a:t> consent to </a:t>
            </a:r>
            <a:r>
              <a:rPr lang="fr-FR" sz="2000" dirty="0" err="1"/>
              <a:t>refer</a:t>
            </a:r>
            <a:r>
              <a:rPr lang="fr-FR" sz="2000" dirty="0"/>
              <a:t> </a:t>
            </a:r>
            <a:r>
              <a:rPr lang="fr-FR" sz="2000" dirty="0" err="1"/>
              <a:t>him</a:t>
            </a:r>
            <a:r>
              <a:rPr lang="fr-FR" sz="2000" dirty="0"/>
              <a:t> or </a:t>
            </a:r>
            <a:r>
              <a:rPr lang="fr-FR" sz="2000" dirty="0" err="1"/>
              <a:t>her</a:t>
            </a:r>
            <a:r>
              <a:rPr lang="fr-FR" sz="2000" dirty="0"/>
              <a:t> to case management services.</a:t>
            </a:r>
          </a:p>
          <a:p>
            <a:endParaRPr lang="fr-FR" dirty="0"/>
          </a:p>
          <a:p>
            <a:endParaRPr lang="fr-FR" dirty="0"/>
          </a:p>
        </p:txBody>
      </p:sp>
    </p:spTree>
    <p:extLst>
      <p:ext uri="{BB962C8B-B14F-4D97-AF65-F5344CB8AC3E}">
        <p14:creationId xmlns:p14="http://schemas.microsoft.com/office/powerpoint/2010/main" val="972094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DB1ED-0BDF-F147-9CE9-890BA10462EF}"/>
              </a:ext>
            </a:extLst>
          </p:cNvPr>
          <p:cNvSpPr>
            <a:spLocks noGrp="1"/>
          </p:cNvSpPr>
          <p:nvPr>
            <p:ph type="title"/>
          </p:nvPr>
        </p:nvSpPr>
        <p:spPr>
          <a:xfrm>
            <a:off x="431800" y="609600"/>
            <a:ext cx="8305800" cy="1219200"/>
          </a:xfrm>
        </p:spPr>
        <p:txBody>
          <a:bodyPr/>
          <a:lstStyle/>
          <a:p>
            <a:r>
              <a:rPr lang="fr-FR" b="1" dirty="0" err="1"/>
              <a:t>Informed</a:t>
            </a:r>
            <a:r>
              <a:rPr lang="fr-FR" b="1" dirty="0"/>
              <a:t> consent</a:t>
            </a:r>
          </a:p>
        </p:txBody>
      </p:sp>
      <p:sp>
        <p:nvSpPr>
          <p:cNvPr id="3" name="Content Placeholder 2">
            <a:extLst>
              <a:ext uri="{FF2B5EF4-FFF2-40B4-BE49-F238E27FC236}">
                <a16:creationId xmlns:a16="http://schemas.microsoft.com/office/drawing/2014/main" id="{BF357091-7925-4F45-BC18-F74CF3C04FCC}"/>
              </a:ext>
            </a:extLst>
          </p:cNvPr>
          <p:cNvSpPr>
            <a:spLocks noGrp="1"/>
          </p:cNvSpPr>
          <p:nvPr>
            <p:ph idx="1"/>
          </p:nvPr>
        </p:nvSpPr>
        <p:spPr>
          <a:xfrm>
            <a:off x="431800" y="1524000"/>
            <a:ext cx="8305800" cy="3429000"/>
          </a:xfrm>
        </p:spPr>
        <p:txBody>
          <a:bodyPr/>
          <a:lstStyle/>
          <a:p>
            <a:r>
              <a:rPr lang="fr-FR" dirty="0" err="1"/>
              <a:t>What</a:t>
            </a:r>
            <a:r>
              <a:rPr lang="fr-FR" dirty="0"/>
              <a:t> </a:t>
            </a:r>
            <a:r>
              <a:rPr lang="fr-FR" dirty="0" err="1"/>
              <a:t>is</a:t>
            </a:r>
            <a:r>
              <a:rPr lang="fr-FR" dirty="0"/>
              <a:t> </a:t>
            </a:r>
            <a:r>
              <a:rPr lang="fr-FR" dirty="0" err="1"/>
              <a:t>informed</a:t>
            </a:r>
            <a:r>
              <a:rPr lang="fr-FR" dirty="0"/>
              <a:t> consent?</a:t>
            </a:r>
          </a:p>
          <a:p>
            <a:pPr marL="52388" indent="0"/>
            <a:endParaRPr lang="fr-FR" dirty="0"/>
          </a:p>
          <a:p>
            <a:pPr marL="52388" indent="0"/>
            <a:r>
              <a:rPr lang="fr-FR" dirty="0" err="1"/>
              <a:t>Informed</a:t>
            </a:r>
            <a:r>
              <a:rPr lang="fr-FR" dirty="0"/>
              <a:t> consent </a:t>
            </a:r>
            <a:r>
              <a:rPr lang="fr-FR" dirty="0" err="1"/>
              <a:t>is</a:t>
            </a:r>
            <a:r>
              <a:rPr lang="fr-FR" dirty="0"/>
              <a:t> the </a:t>
            </a:r>
            <a:r>
              <a:rPr lang="fr-FR" dirty="0" err="1"/>
              <a:t>voluntary</a:t>
            </a:r>
            <a:r>
              <a:rPr lang="fr-FR" dirty="0"/>
              <a:t> agreement of an </a:t>
            </a:r>
            <a:r>
              <a:rPr lang="fr-FR" dirty="0" err="1"/>
              <a:t>individual</a:t>
            </a:r>
            <a:r>
              <a:rPr lang="fr-FR" dirty="0"/>
              <a:t> </a:t>
            </a:r>
            <a:r>
              <a:rPr lang="fr-FR" dirty="0" err="1"/>
              <a:t>who</a:t>
            </a:r>
            <a:r>
              <a:rPr lang="fr-FR" dirty="0"/>
              <a:t> has the </a:t>
            </a:r>
            <a:r>
              <a:rPr lang="fr-FR" dirty="0" err="1"/>
              <a:t>legal</a:t>
            </a:r>
            <a:r>
              <a:rPr lang="fr-FR" dirty="0"/>
              <a:t> </a:t>
            </a:r>
            <a:r>
              <a:rPr lang="fr-FR" dirty="0" err="1"/>
              <a:t>capacity</a:t>
            </a:r>
            <a:r>
              <a:rPr lang="fr-FR" dirty="0"/>
              <a:t> to </a:t>
            </a:r>
            <a:r>
              <a:rPr lang="fr-FR" dirty="0" err="1"/>
              <a:t>give</a:t>
            </a:r>
            <a:r>
              <a:rPr lang="fr-FR" dirty="0"/>
              <a:t> consent and all the information about </a:t>
            </a:r>
            <a:r>
              <a:rPr lang="fr-FR" dirty="0" err="1"/>
              <a:t>what</a:t>
            </a:r>
            <a:r>
              <a:rPr lang="fr-FR" dirty="0"/>
              <a:t> </a:t>
            </a:r>
            <a:r>
              <a:rPr lang="fr-FR" dirty="0" err="1"/>
              <a:t>he</a:t>
            </a:r>
            <a:r>
              <a:rPr lang="fr-FR" dirty="0"/>
              <a:t> or </a:t>
            </a:r>
            <a:r>
              <a:rPr lang="fr-FR" dirty="0" err="1"/>
              <a:t>she</a:t>
            </a:r>
            <a:r>
              <a:rPr lang="fr-FR" dirty="0"/>
              <a:t> </a:t>
            </a:r>
            <a:r>
              <a:rPr lang="fr-FR" dirty="0" err="1"/>
              <a:t>is</a:t>
            </a:r>
            <a:r>
              <a:rPr lang="fr-FR" dirty="0"/>
              <a:t> </a:t>
            </a:r>
            <a:r>
              <a:rPr lang="fr-FR" dirty="0" err="1"/>
              <a:t>agreeing</a:t>
            </a:r>
            <a:r>
              <a:rPr lang="fr-FR" dirty="0"/>
              <a:t> to.</a:t>
            </a:r>
          </a:p>
        </p:txBody>
      </p:sp>
    </p:spTree>
    <p:extLst>
      <p:ext uri="{BB962C8B-B14F-4D97-AF65-F5344CB8AC3E}">
        <p14:creationId xmlns:p14="http://schemas.microsoft.com/office/powerpoint/2010/main" val="253803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878A1-35E1-764F-8758-F7355D27E9F0}"/>
              </a:ext>
            </a:extLst>
          </p:cNvPr>
          <p:cNvSpPr>
            <a:spLocks noGrp="1"/>
          </p:cNvSpPr>
          <p:nvPr>
            <p:ph type="title"/>
          </p:nvPr>
        </p:nvSpPr>
        <p:spPr>
          <a:xfrm>
            <a:off x="457200" y="533400"/>
            <a:ext cx="8305800" cy="1219200"/>
          </a:xfrm>
        </p:spPr>
        <p:txBody>
          <a:bodyPr/>
          <a:lstStyle/>
          <a:p>
            <a:endParaRPr lang="fr-FR"/>
          </a:p>
        </p:txBody>
      </p:sp>
      <p:sp>
        <p:nvSpPr>
          <p:cNvPr id="3" name="Content Placeholder 2">
            <a:extLst>
              <a:ext uri="{FF2B5EF4-FFF2-40B4-BE49-F238E27FC236}">
                <a16:creationId xmlns:a16="http://schemas.microsoft.com/office/drawing/2014/main" id="{DC2CD6CA-055C-D845-978E-49DD120C9490}"/>
              </a:ext>
            </a:extLst>
          </p:cNvPr>
          <p:cNvSpPr>
            <a:spLocks noGrp="1"/>
          </p:cNvSpPr>
          <p:nvPr>
            <p:ph sz="half" idx="1"/>
          </p:nvPr>
        </p:nvSpPr>
        <p:spPr>
          <a:xfrm>
            <a:off x="457200" y="1828800"/>
            <a:ext cx="7620000" cy="4038600"/>
          </a:xfrm>
        </p:spPr>
        <p:txBody>
          <a:bodyPr/>
          <a:lstStyle/>
          <a:p>
            <a:pPr marL="342900" indent="-342900">
              <a:spcAft>
                <a:spcPts val="600"/>
              </a:spcAft>
              <a:buFont typeface="Arial" panose="020B0604020202020204" pitchFamily="34" charset="0"/>
              <a:buChar char="•"/>
            </a:pPr>
            <a:r>
              <a:rPr lang="fr-FR" sz="2400" dirty="0"/>
              <a:t>In case the </a:t>
            </a:r>
            <a:r>
              <a:rPr lang="fr-FR" sz="2400" dirty="0" err="1"/>
              <a:t>survivor</a:t>
            </a:r>
            <a:r>
              <a:rPr lang="fr-FR" sz="2400" dirty="0"/>
              <a:t> </a:t>
            </a:r>
            <a:r>
              <a:rPr lang="fr-FR" sz="2400" dirty="0" err="1"/>
              <a:t>does</a:t>
            </a:r>
            <a:r>
              <a:rPr lang="fr-FR" sz="2400" dirty="0"/>
              <a:t> not </a:t>
            </a:r>
            <a:r>
              <a:rPr lang="fr-FR" sz="2400" dirty="0" err="1"/>
              <a:t>give</a:t>
            </a:r>
            <a:r>
              <a:rPr lang="fr-FR" sz="2400" dirty="0"/>
              <a:t> </a:t>
            </a:r>
            <a:r>
              <a:rPr lang="fr-FR" sz="2400" dirty="0" err="1"/>
              <a:t>her</a:t>
            </a:r>
            <a:r>
              <a:rPr lang="fr-FR" sz="2400" dirty="0"/>
              <a:t>/</a:t>
            </a:r>
            <a:r>
              <a:rPr lang="fr-FR" sz="2400" dirty="0" err="1"/>
              <a:t>his</a:t>
            </a:r>
            <a:r>
              <a:rPr lang="fr-FR" sz="2400" dirty="0"/>
              <a:t> consent for </a:t>
            </a:r>
            <a:r>
              <a:rPr lang="fr-FR" sz="2400" dirty="0" err="1"/>
              <a:t>referral</a:t>
            </a:r>
            <a:r>
              <a:rPr lang="fr-FR" sz="2400" dirty="0"/>
              <a:t> to CM, </a:t>
            </a:r>
            <a:r>
              <a:rPr lang="fr-FR" sz="2400" dirty="0" err="1"/>
              <a:t>emphasize</a:t>
            </a:r>
            <a:r>
              <a:rPr lang="fr-FR" sz="2400" dirty="0"/>
              <a:t> the </a:t>
            </a:r>
            <a:r>
              <a:rPr lang="fr-FR" sz="2400" dirty="0" err="1"/>
              <a:t>availability</a:t>
            </a:r>
            <a:r>
              <a:rPr lang="fr-FR" sz="2400" dirty="0"/>
              <a:t> of </a:t>
            </a:r>
            <a:r>
              <a:rPr lang="fr-FR" sz="2400" dirty="0" err="1"/>
              <a:t>this</a:t>
            </a:r>
            <a:r>
              <a:rPr lang="fr-FR" sz="2400" dirty="0"/>
              <a:t> service </a:t>
            </a:r>
            <a:r>
              <a:rPr lang="fr-FR" sz="2400" dirty="0" err="1"/>
              <a:t>whenever</a:t>
            </a:r>
            <a:r>
              <a:rPr lang="fr-FR" sz="2400" dirty="0"/>
              <a:t> the </a:t>
            </a:r>
            <a:r>
              <a:rPr lang="fr-FR" sz="2400" dirty="0" err="1"/>
              <a:t>survivor</a:t>
            </a:r>
            <a:r>
              <a:rPr lang="fr-FR" sz="2400" dirty="0"/>
              <a:t> </a:t>
            </a:r>
            <a:r>
              <a:rPr lang="fr-FR" sz="2400" dirty="0" err="1"/>
              <a:t>feels</a:t>
            </a:r>
            <a:r>
              <a:rPr lang="fr-FR" sz="2400" dirty="0"/>
              <a:t> </a:t>
            </a:r>
            <a:r>
              <a:rPr lang="fr-FR" sz="2400" dirty="0" err="1"/>
              <a:t>that</a:t>
            </a:r>
            <a:r>
              <a:rPr lang="fr-FR" sz="2400" dirty="0"/>
              <a:t> s/</a:t>
            </a:r>
            <a:r>
              <a:rPr lang="fr-FR" sz="2400" dirty="0" err="1"/>
              <a:t>he</a:t>
            </a:r>
            <a:r>
              <a:rPr lang="fr-FR" sz="2400" dirty="0"/>
              <a:t> </a:t>
            </a:r>
            <a:r>
              <a:rPr lang="fr-FR" sz="2400" dirty="0" err="1"/>
              <a:t>is</a:t>
            </a:r>
            <a:r>
              <a:rPr lang="fr-FR" sz="2400" dirty="0"/>
              <a:t> </a:t>
            </a:r>
            <a:r>
              <a:rPr lang="fr-FR" sz="2400" dirty="0" err="1"/>
              <a:t>ready</a:t>
            </a:r>
            <a:r>
              <a:rPr lang="fr-FR" sz="2400" dirty="0"/>
              <a:t>. </a:t>
            </a:r>
          </a:p>
          <a:p>
            <a:pPr marL="342900" indent="-342900">
              <a:spcAft>
                <a:spcPts val="600"/>
              </a:spcAft>
              <a:buFont typeface="Arial" panose="020B0604020202020204" pitchFamily="34" charset="0"/>
              <a:buChar char="•"/>
            </a:pPr>
            <a:r>
              <a:rPr lang="fr-FR" sz="2400" dirty="0" err="1"/>
              <a:t>Clarify</a:t>
            </a:r>
            <a:r>
              <a:rPr lang="fr-FR" sz="2400" dirty="0"/>
              <a:t> to the </a:t>
            </a:r>
            <a:r>
              <a:rPr lang="fr-FR" sz="2400" dirty="0" err="1"/>
              <a:t>survivor</a:t>
            </a:r>
            <a:r>
              <a:rPr lang="fr-FR" sz="2400" dirty="0"/>
              <a:t> </a:t>
            </a:r>
            <a:r>
              <a:rPr lang="fr-FR" sz="2400" dirty="0" err="1"/>
              <a:t>that</a:t>
            </a:r>
            <a:r>
              <a:rPr lang="fr-FR" sz="2400" dirty="0"/>
              <a:t> s/</a:t>
            </a:r>
            <a:r>
              <a:rPr lang="fr-FR" sz="2400" dirty="0" err="1"/>
              <a:t>he’s</a:t>
            </a:r>
            <a:r>
              <a:rPr lang="fr-FR" sz="2400" dirty="0"/>
              <a:t> more </a:t>
            </a:r>
            <a:r>
              <a:rPr lang="fr-FR" sz="2400" dirty="0" err="1"/>
              <a:t>than</a:t>
            </a:r>
            <a:r>
              <a:rPr lang="fr-FR" sz="2400" dirty="0"/>
              <a:t> </a:t>
            </a:r>
            <a:r>
              <a:rPr lang="fr-FR" sz="2400" dirty="0" err="1"/>
              <a:t>welcome</a:t>
            </a:r>
            <a:r>
              <a:rPr lang="fr-FR" sz="2400" dirty="0"/>
              <a:t> to attend the </a:t>
            </a:r>
            <a:r>
              <a:rPr lang="fr-FR" sz="2400" dirty="0" err="1"/>
              <a:t>activities</a:t>
            </a:r>
            <a:r>
              <a:rPr lang="fr-FR" sz="2400" dirty="0"/>
              <a:t> and </a:t>
            </a:r>
            <a:r>
              <a:rPr lang="fr-FR" sz="2400" dirty="0" err="1"/>
              <a:t>reassure</a:t>
            </a:r>
            <a:r>
              <a:rPr lang="fr-FR" sz="2400" dirty="0"/>
              <a:t> </a:t>
            </a:r>
            <a:r>
              <a:rPr lang="fr-FR" sz="2400" dirty="0" err="1"/>
              <a:t>her</a:t>
            </a:r>
            <a:r>
              <a:rPr lang="fr-FR" sz="2400" dirty="0"/>
              <a:t> </a:t>
            </a:r>
            <a:r>
              <a:rPr lang="fr-FR" sz="2400" dirty="0" err="1"/>
              <a:t>that</a:t>
            </a:r>
            <a:r>
              <a:rPr lang="fr-FR" sz="2400" dirty="0"/>
              <a:t> all the information s/</a:t>
            </a:r>
            <a:r>
              <a:rPr lang="fr-FR" sz="2400" dirty="0" err="1"/>
              <a:t>he</a:t>
            </a:r>
            <a:r>
              <a:rPr lang="fr-FR" sz="2400" dirty="0"/>
              <a:t> </a:t>
            </a:r>
            <a:r>
              <a:rPr lang="fr-FR" sz="2400" dirty="0" err="1"/>
              <a:t>shared</a:t>
            </a:r>
            <a:r>
              <a:rPr lang="fr-FR" sz="2400" dirty="0"/>
              <a:t> </a:t>
            </a:r>
            <a:r>
              <a:rPr lang="fr-FR" sz="2400" dirty="0" err="1"/>
              <a:t>will</a:t>
            </a:r>
            <a:r>
              <a:rPr lang="fr-FR" sz="2400" dirty="0"/>
              <a:t> </a:t>
            </a:r>
            <a:r>
              <a:rPr lang="fr-FR" sz="2400" dirty="0" err="1"/>
              <a:t>remain</a:t>
            </a:r>
            <a:r>
              <a:rPr lang="fr-FR" sz="2400" dirty="0"/>
              <a:t> </a:t>
            </a:r>
            <a:r>
              <a:rPr lang="fr-FR" sz="2400" dirty="0" err="1"/>
              <a:t>confidential</a:t>
            </a:r>
            <a:r>
              <a:rPr lang="fr-FR" sz="2400" dirty="0"/>
              <a:t>;</a:t>
            </a:r>
          </a:p>
          <a:p>
            <a:pPr marL="342900" indent="-342900">
              <a:spcAft>
                <a:spcPts val="600"/>
              </a:spcAft>
              <a:buFont typeface="Arial" panose="020B0604020202020204" pitchFamily="34" charset="0"/>
              <a:buChar char="•"/>
            </a:pPr>
            <a:r>
              <a:rPr lang="fr-FR" sz="2400" dirty="0"/>
              <a:t>Do not talk about the incident or the </a:t>
            </a:r>
            <a:r>
              <a:rPr lang="fr-FR" sz="2400" dirty="0" err="1"/>
              <a:t>survivor</a:t>
            </a:r>
            <a:r>
              <a:rPr lang="fr-FR" sz="2400" dirty="0"/>
              <a:t> to </a:t>
            </a:r>
            <a:r>
              <a:rPr lang="fr-FR" sz="2400" dirty="0" err="1"/>
              <a:t>anyone</a:t>
            </a:r>
            <a:r>
              <a:rPr lang="fr-FR" sz="2400" dirty="0"/>
              <a:t> </a:t>
            </a:r>
            <a:r>
              <a:rPr lang="fr-FR" sz="2400" dirty="0" err="1"/>
              <a:t>other</a:t>
            </a:r>
            <a:r>
              <a:rPr lang="fr-FR" sz="2400" dirty="0"/>
              <a:t> </a:t>
            </a:r>
            <a:r>
              <a:rPr lang="fr-FR" sz="2400" dirty="0" err="1"/>
              <a:t>than</a:t>
            </a:r>
            <a:r>
              <a:rPr lang="fr-FR" sz="2400" dirty="0"/>
              <a:t> the </a:t>
            </a:r>
            <a:r>
              <a:rPr lang="fr-FR" sz="2400" dirty="0" err="1"/>
              <a:t>caseworker</a:t>
            </a:r>
            <a:r>
              <a:rPr lang="fr-FR" sz="2400" dirty="0"/>
              <a:t>.</a:t>
            </a:r>
          </a:p>
          <a:p>
            <a:endParaRPr lang="fr-FR" dirty="0"/>
          </a:p>
          <a:p>
            <a:endParaRPr lang="fr-FR" dirty="0"/>
          </a:p>
        </p:txBody>
      </p:sp>
    </p:spTree>
    <p:extLst>
      <p:ext uri="{BB962C8B-B14F-4D97-AF65-F5344CB8AC3E}">
        <p14:creationId xmlns:p14="http://schemas.microsoft.com/office/powerpoint/2010/main" val="1642883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88D48-01D9-3042-B239-B6F15631FA2D}"/>
              </a:ext>
            </a:extLst>
          </p:cNvPr>
          <p:cNvSpPr>
            <a:spLocks noGrp="1"/>
          </p:cNvSpPr>
          <p:nvPr>
            <p:ph type="title"/>
          </p:nvPr>
        </p:nvSpPr>
        <p:spPr>
          <a:xfrm>
            <a:off x="457200" y="609600"/>
            <a:ext cx="8305800" cy="914400"/>
          </a:xfrm>
        </p:spPr>
        <p:txBody>
          <a:bodyPr/>
          <a:lstStyle/>
          <a:p>
            <a:r>
              <a:rPr lang="fr-FR" b="1" dirty="0" err="1"/>
              <a:t>Disclosure</a:t>
            </a:r>
            <a:r>
              <a:rPr lang="fr-FR" b="1" dirty="0"/>
              <a:t> of </a:t>
            </a:r>
            <a:r>
              <a:rPr lang="fr-FR" b="1" dirty="0" err="1"/>
              <a:t>perpetration</a:t>
            </a:r>
            <a:r>
              <a:rPr lang="fr-FR" b="1" dirty="0"/>
              <a:t> of violence</a:t>
            </a:r>
          </a:p>
        </p:txBody>
      </p:sp>
      <p:sp>
        <p:nvSpPr>
          <p:cNvPr id="3" name="Content Placeholder 2">
            <a:extLst>
              <a:ext uri="{FF2B5EF4-FFF2-40B4-BE49-F238E27FC236}">
                <a16:creationId xmlns:a16="http://schemas.microsoft.com/office/drawing/2014/main" id="{D4906E3F-6E7B-8545-9AA3-B0363939A52D}"/>
              </a:ext>
            </a:extLst>
          </p:cNvPr>
          <p:cNvSpPr>
            <a:spLocks noGrp="1"/>
          </p:cNvSpPr>
          <p:nvPr>
            <p:ph sz="half" idx="1"/>
          </p:nvPr>
        </p:nvSpPr>
        <p:spPr>
          <a:xfrm>
            <a:off x="457200" y="1524000"/>
            <a:ext cx="8077200" cy="4876800"/>
          </a:xfrm>
        </p:spPr>
        <p:txBody>
          <a:bodyPr/>
          <a:lstStyle/>
          <a:p>
            <a:r>
              <a:rPr lang="fr-FR" dirty="0"/>
              <a:t>If the </a:t>
            </a:r>
            <a:r>
              <a:rPr lang="fr-FR" dirty="0" err="1"/>
              <a:t>disclosure</a:t>
            </a:r>
            <a:r>
              <a:rPr lang="fr-FR" dirty="0"/>
              <a:t> </a:t>
            </a:r>
            <a:r>
              <a:rPr lang="fr-FR" dirty="0" err="1"/>
              <a:t>is</a:t>
            </a:r>
            <a:r>
              <a:rPr lang="fr-FR" dirty="0"/>
              <a:t> about </a:t>
            </a:r>
            <a:r>
              <a:rPr lang="fr-FR" dirty="0" err="1"/>
              <a:t>perpetration</a:t>
            </a:r>
            <a:r>
              <a:rPr lang="fr-FR" dirty="0"/>
              <a:t> of violence, how </a:t>
            </a:r>
            <a:r>
              <a:rPr lang="fr-FR" dirty="0" err="1"/>
              <a:t>would</a:t>
            </a:r>
            <a:r>
              <a:rPr lang="fr-FR" dirty="0"/>
              <a:t> </a:t>
            </a:r>
            <a:r>
              <a:rPr lang="fr-FR" dirty="0" err="1"/>
              <a:t>you</a:t>
            </a:r>
            <a:r>
              <a:rPr lang="fr-FR" dirty="0"/>
              <a:t> </a:t>
            </a:r>
            <a:r>
              <a:rPr lang="fr-FR" dirty="0" err="1"/>
              <a:t>respond</a:t>
            </a:r>
            <a:r>
              <a:rPr lang="fr-FR" dirty="0"/>
              <a:t>?</a:t>
            </a:r>
          </a:p>
          <a:p>
            <a:endParaRPr lang="fr-FR" dirty="0"/>
          </a:p>
          <a:p>
            <a:pPr marL="342900" indent="-342900">
              <a:spcAft>
                <a:spcPts val="600"/>
              </a:spcAft>
              <a:buFont typeface="Arial" panose="020B0604020202020204" pitchFamily="34" charset="0"/>
              <a:buChar char="•"/>
            </a:pPr>
            <a:r>
              <a:rPr lang="fr-FR" sz="2200" dirty="0" err="1"/>
              <a:t>Thank</a:t>
            </a:r>
            <a:r>
              <a:rPr lang="fr-FR" sz="2200" dirty="0"/>
              <a:t> the parent for sharing and </a:t>
            </a:r>
            <a:r>
              <a:rPr lang="fr-FR" sz="2200" dirty="0" err="1"/>
              <a:t>highlight</a:t>
            </a:r>
            <a:r>
              <a:rPr lang="fr-FR" sz="2200" dirty="0"/>
              <a:t> </a:t>
            </a:r>
            <a:r>
              <a:rPr lang="fr-FR" sz="2200" dirty="0" err="1"/>
              <a:t>that</a:t>
            </a:r>
            <a:r>
              <a:rPr lang="fr-FR" sz="2200" dirty="0"/>
              <a:t> the </a:t>
            </a:r>
            <a:r>
              <a:rPr lang="fr-FR" sz="2200" dirty="0" err="1"/>
              <a:t>purpose</a:t>
            </a:r>
            <a:r>
              <a:rPr lang="fr-FR" sz="2200" dirty="0"/>
              <a:t> of the  </a:t>
            </a:r>
            <a:r>
              <a:rPr lang="fr-FR" sz="2200" dirty="0" err="1"/>
              <a:t>parenting</a:t>
            </a:r>
            <a:r>
              <a:rPr lang="fr-FR" sz="2200" dirty="0"/>
              <a:t> </a:t>
            </a:r>
            <a:r>
              <a:rPr lang="fr-FR" sz="2200" dirty="0" err="1"/>
              <a:t>skills</a:t>
            </a:r>
            <a:r>
              <a:rPr lang="fr-FR" sz="2200" dirty="0"/>
              <a:t> sessions </a:t>
            </a:r>
          </a:p>
          <a:p>
            <a:pPr marL="342900" indent="-342900">
              <a:spcAft>
                <a:spcPts val="600"/>
              </a:spcAft>
              <a:buFont typeface="Arial" panose="020B0604020202020204" pitchFamily="34" charset="0"/>
              <a:buChar char="•"/>
            </a:pPr>
            <a:r>
              <a:rPr lang="fr-FR" sz="2200" dirty="0" err="1"/>
              <a:t>Empathize</a:t>
            </a:r>
            <a:r>
              <a:rPr lang="fr-FR" sz="2200" dirty="0"/>
              <a:t> the </a:t>
            </a:r>
            <a:r>
              <a:rPr lang="fr-FR" sz="2200" dirty="0" err="1"/>
              <a:t>negative</a:t>
            </a:r>
            <a:r>
              <a:rPr lang="fr-FR" sz="2200" dirty="0"/>
              <a:t> impact of violent discipline:</a:t>
            </a:r>
          </a:p>
          <a:p>
            <a:pPr marL="635000" indent="-357188">
              <a:spcAft>
                <a:spcPts val="600"/>
              </a:spcAft>
              <a:buFont typeface="Arial" panose="020B0604020202020204" pitchFamily="34" charset="0"/>
              <a:buChar char="•"/>
            </a:pPr>
            <a:r>
              <a:rPr lang="fr-FR" sz="2200" dirty="0"/>
              <a:t>The </a:t>
            </a:r>
            <a:r>
              <a:rPr lang="fr-FR" sz="2200" dirty="0" err="1"/>
              <a:t>child</a:t>
            </a:r>
            <a:r>
              <a:rPr lang="fr-FR" sz="2200" dirty="0"/>
              <a:t> </a:t>
            </a:r>
            <a:r>
              <a:rPr lang="fr-FR" sz="2200" dirty="0" err="1"/>
              <a:t>may</a:t>
            </a:r>
            <a:r>
              <a:rPr lang="fr-FR" sz="2200" dirty="0"/>
              <a:t> </a:t>
            </a:r>
            <a:r>
              <a:rPr lang="fr-FR" sz="2200" dirty="0" err="1"/>
              <a:t>obey</a:t>
            </a:r>
            <a:r>
              <a:rPr lang="fr-FR" sz="2200" dirty="0"/>
              <a:t> but </a:t>
            </a:r>
            <a:r>
              <a:rPr lang="fr-FR" sz="2200" dirty="0" err="1"/>
              <a:t>only</a:t>
            </a:r>
            <a:r>
              <a:rPr lang="fr-FR" sz="2200" dirty="0"/>
              <a:t> out of </a:t>
            </a:r>
            <a:r>
              <a:rPr lang="fr-FR" sz="2200" dirty="0" err="1"/>
              <a:t>fear</a:t>
            </a:r>
            <a:r>
              <a:rPr lang="fr-FR" sz="2200" dirty="0"/>
              <a:t>. </a:t>
            </a:r>
          </a:p>
          <a:p>
            <a:pPr marL="635000" indent="-357188">
              <a:spcAft>
                <a:spcPts val="600"/>
              </a:spcAft>
              <a:buFont typeface="Arial" panose="020B0604020202020204" pitchFamily="34" charset="0"/>
              <a:buChar char="•"/>
            </a:pPr>
            <a:r>
              <a:rPr lang="fr-FR" sz="2200" dirty="0"/>
              <a:t>In </a:t>
            </a:r>
            <a:r>
              <a:rPr lang="fr-FR" sz="2200" dirty="0" err="1"/>
              <a:t>using</a:t>
            </a:r>
            <a:r>
              <a:rPr lang="fr-FR" sz="2200" dirty="0"/>
              <a:t> violent discipline, </a:t>
            </a:r>
            <a:r>
              <a:rPr lang="fr-FR" sz="2200" dirty="0" err="1"/>
              <a:t>you</a:t>
            </a:r>
            <a:r>
              <a:rPr lang="fr-FR" sz="2200" dirty="0"/>
              <a:t> </a:t>
            </a:r>
            <a:r>
              <a:rPr lang="fr-FR" sz="2200" dirty="0" err="1"/>
              <a:t>role</a:t>
            </a:r>
            <a:r>
              <a:rPr lang="fr-FR" sz="2200" dirty="0"/>
              <a:t> model </a:t>
            </a:r>
            <a:r>
              <a:rPr lang="fr-FR" sz="2200" dirty="0" err="1"/>
              <a:t>that</a:t>
            </a:r>
            <a:r>
              <a:rPr lang="fr-FR" sz="2200" dirty="0"/>
              <a:t> violence </a:t>
            </a:r>
            <a:r>
              <a:rPr lang="fr-FR" sz="2200" dirty="0" err="1"/>
              <a:t>is</a:t>
            </a:r>
            <a:r>
              <a:rPr lang="fr-FR" sz="2200" dirty="0"/>
              <a:t> an acceptable </a:t>
            </a:r>
            <a:r>
              <a:rPr lang="fr-FR" sz="2200" dirty="0" err="1"/>
              <a:t>way</a:t>
            </a:r>
            <a:r>
              <a:rPr lang="fr-FR" sz="2200" dirty="0"/>
              <a:t> of </a:t>
            </a:r>
            <a:r>
              <a:rPr lang="fr-FR" sz="2200" dirty="0" err="1"/>
              <a:t>dealing</a:t>
            </a:r>
            <a:r>
              <a:rPr lang="fr-FR" sz="2200" dirty="0"/>
              <a:t> </a:t>
            </a:r>
            <a:r>
              <a:rPr lang="fr-FR" sz="2200" dirty="0" err="1"/>
              <a:t>with</a:t>
            </a:r>
            <a:r>
              <a:rPr lang="fr-FR" sz="2200" dirty="0"/>
              <a:t> frustration. </a:t>
            </a:r>
          </a:p>
          <a:p>
            <a:pPr marL="635000" indent="-357188">
              <a:spcAft>
                <a:spcPts val="600"/>
              </a:spcAft>
              <a:buFont typeface="Arial" panose="020B0604020202020204" pitchFamily="34" charset="0"/>
              <a:buChar char="•"/>
            </a:pPr>
            <a:r>
              <a:rPr lang="fr-FR" sz="2200" dirty="0"/>
              <a:t>It </a:t>
            </a:r>
            <a:r>
              <a:rPr lang="fr-FR" sz="2200" dirty="0" err="1"/>
              <a:t>generates</a:t>
            </a:r>
            <a:r>
              <a:rPr lang="fr-FR" sz="2200" dirty="0"/>
              <a:t> high </a:t>
            </a:r>
            <a:r>
              <a:rPr lang="fr-FR" sz="2200" dirty="0" err="1"/>
              <a:t>levels</a:t>
            </a:r>
            <a:r>
              <a:rPr lang="fr-FR" sz="2200" dirty="0"/>
              <a:t> of stress for the </a:t>
            </a:r>
            <a:r>
              <a:rPr lang="fr-FR" sz="2200" dirty="0" err="1"/>
              <a:t>child</a:t>
            </a:r>
            <a:r>
              <a:rPr lang="fr-FR" sz="2200" dirty="0"/>
              <a:t> </a:t>
            </a:r>
            <a:r>
              <a:rPr lang="fr-FR" sz="2200" dirty="0" err="1"/>
              <a:t>which</a:t>
            </a:r>
            <a:r>
              <a:rPr lang="fr-FR" sz="2200" dirty="0"/>
              <a:t> affects </a:t>
            </a:r>
            <a:r>
              <a:rPr lang="fr-FR" sz="2200" dirty="0" err="1"/>
              <a:t>brain</a:t>
            </a:r>
            <a:r>
              <a:rPr lang="fr-FR" sz="2200" dirty="0"/>
              <a:t> </a:t>
            </a:r>
            <a:r>
              <a:rPr lang="fr-FR" sz="2200" dirty="0" err="1"/>
              <a:t>development</a:t>
            </a:r>
            <a:r>
              <a:rPr lang="fr-FR" sz="2200" dirty="0"/>
              <a:t>.</a:t>
            </a:r>
          </a:p>
          <a:p>
            <a:endParaRPr lang="fr-FR" dirty="0"/>
          </a:p>
        </p:txBody>
      </p:sp>
    </p:spTree>
    <p:extLst>
      <p:ext uri="{BB962C8B-B14F-4D97-AF65-F5344CB8AC3E}">
        <p14:creationId xmlns:p14="http://schemas.microsoft.com/office/powerpoint/2010/main" val="332984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7661275" cy="3852862"/>
          </a:xfrm>
        </p:spPr>
        <p:txBody>
          <a:bodyPr/>
          <a:lstStyle/>
          <a:p>
            <a:pPr>
              <a:buFont typeface="Arial" charset="0"/>
              <a:buChar char="•"/>
            </a:pPr>
            <a:r>
              <a:rPr lang="en-US" sz="3200" dirty="0">
                <a:latin typeface="Arial" charset="0"/>
                <a:ea typeface="MS PGothic" charset="0"/>
              </a:rPr>
              <a:t>Psychosocial support for children</a:t>
            </a:r>
          </a:p>
          <a:p>
            <a:pPr>
              <a:buFont typeface="Arial" charset="0"/>
              <a:buChar char="•"/>
            </a:pPr>
            <a:r>
              <a:rPr lang="en-US" sz="3200" dirty="0">
                <a:latin typeface="Arial" charset="0"/>
                <a:ea typeface="MS PGothic" charset="0"/>
              </a:rPr>
              <a:t>How to handle disclosure of violence</a:t>
            </a:r>
          </a:p>
          <a:p>
            <a:pPr>
              <a:buFont typeface="Arial" charset="0"/>
              <a:buChar char="•"/>
            </a:pPr>
            <a:r>
              <a:rPr lang="en-US" sz="3200" dirty="0">
                <a:latin typeface="Arial" charset="0"/>
                <a:ea typeface="MS PGothic" charset="0"/>
              </a:rPr>
              <a:t>Toy making workshop</a:t>
            </a:r>
          </a:p>
          <a:p>
            <a:pPr>
              <a:buFont typeface="Arial" charset="0"/>
              <a:buChar char="•"/>
            </a:pPr>
            <a:r>
              <a:rPr lang="en-US" sz="3200" dirty="0">
                <a:latin typeface="Arial" charset="0"/>
                <a:ea typeface="MS PGothic" charset="0"/>
              </a:rPr>
              <a:t>Implementation guidance</a:t>
            </a:r>
          </a:p>
          <a:p>
            <a:pPr>
              <a:buFont typeface="Arial" charset="0"/>
              <a:buChar char="•"/>
            </a:pPr>
            <a:r>
              <a:rPr lang="en-US" sz="3200" dirty="0">
                <a:latin typeface="Arial" charset="0"/>
                <a:ea typeface="MS PGothic" charset="0"/>
              </a:rPr>
              <a:t>M&amp;E</a:t>
            </a:r>
          </a:p>
          <a:p>
            <a:pPr>
              <a:buFont typeface="Arial" charset="0"/>
              <a:buChar char="•"/>
            </a:pPr>
            <a:r>
              <a:rPr lang="en-US" sz="3200" dirty="0">
                <a:latin typeface="Arial" charset="0"/>
                <a:ea typeface="MS PGothic" charset="0"/>
              </a:rPr>
              <a:t>Post-test</a:t>
            </a:r>
          </a:p>
          <a:p>
            <a:pPr>
              <a:buFont typeface="Arial" charset="0"/>
              <a:buChar char="•"/>
            </a:pPr>
            <a:endParaRPr lang="en-US" sz="1600" dirty="0">
              <a:latin typeface="Arial" charset="0"/>
              <a:ea typeface="MS PGothic" charset="0"/>
            </a:endParaRPr>
          </a:p>
        </p:txBody>
      </p:sp>
      <p:sp>
        <p:nvSpPr>
          <p:cNvPr id="5" name="Rectangle 4"/>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4 - Agenda</a:t>
            </a:r>
            <a:endParaRPr lang="en-US" dirty="0"/>
          </a:p>
        </p:txBody>
      </p:sp>
    </p:spTree>
    <p:extLst>
      <p:ext uri="{BB962C8B-B14F-4D97-AF65-F5344CB8AC3E}">
        <p14:creationId xmlns:p14="http://schemas.microsoft.com/office/powerpoint/2010/main" val="27609240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4BB628-567D-5C4E-86A7-2C8AFEC47056}"/>
              </a:ext>
            </a:extLst>
          </p:cNvPr>
          <p:cNvSpPr>
            <a:spLocks noGrp="1"/>
          </p:cNvSpPr>
          <p:nvPr>
            <p:ph idx="1"/>
          </p:nvPr>
        </p:nvSpPr>
        <p:spPr>
          <a:xfrm>
            <a:off x="397565" y="1828800"/>
            <a:ext cx="8305800" cy="4648200"/>
          </a:xfrm>
        </p:spPr>
        <p:txBody>
          <a:bodyPr/>
          <a:lstStyle/>
          <a:p>
            <a:pPr>
              <a:spcAft>
                <a:spcPts val="600"/>
              </a:spcAft>
            </a:pPr>
            <a:r>
              <a:rPr lang="fr-FR" dirty="0"/>
              <a:t>-	</a:t>
            </a:r>
            <a:r>
              <a:rPr lang="fr-FR" sz="2400" dirty="0" err="1"/>
              <a:t>Highlight</a:t>
            </a:r>
            <a:r>
              <a:rPr lang="fr-FR" sz="2400" dirty="0"/>
              <a:t> the positive discipline techniques </a:t>
            </a:r>
            <a:r>
              <a:rPr lang="fr-FR" sz="2400" dirty="0" err="1"/>
              <a:t>that</a:t>
            </a:r>
            <a:r>
              <a:rPr lang="fr-FR" sz="2400" dirty="0"/>
              <a:t> </a:t>
            </a:r>
            <a:r>
              <a:rPr lang="fr-FR" sz="2400" dirty="0" err="1"/>
              <a:t>you</a:t>
            </a:r>
            <a:r>
              <a:rPr lang="fr-FR" sz="2400" dirty="0"/>
              <a:t> </a:t>
            </a:r>
            <a:r>
              <a:rPr lang="fr-FR" sz="2400" dirty="0" err="1"/>
              <a:t>already</a:t>
            </a:r>
            <a:r>
              <a:rPr lang="fr-FR" sz="2400" dirty="0"/>
              <a:t> have or </a:t>
            </a:r>
            <a:r>
              <a:rPr lang="fr-FR" sz="2400" dirty="0" err="1"/>
              <a:t>will</a:t>
            </a:r>
            <a:r>
              <a:rPr lang="fr-FR" sz="2400" dirty="0"/>
              <a:t> </a:t>
            </a:r>
            <a:r>
              <a:rPr lang="fr-FR" sz="2400" dirty="0" err="1"/>
              <a:t>share</a:t>
            </a:r>
            <a:r>
              <a:rPr lang="fr-FR" sz="2400" dirty="0"/>
              <a:t> to </a:t>
            </a:r>
            <a:r>
              <a:rPr lang="fr-FR" sz="2400" dirty="0" err="1"/>
              <a:t>avoid</a:t>
            </a:r>
            <a:r>
              <a:rPr lang="fr-FR" sz="2400" dirty="0"/>
              <a:t> </a:t>
            </a:r>
            <a:r>
              <a:rPr lang="fr-FR" sz="2400" dirty="0" err="1"/>
              <a:t>using</a:t>
            </a:r>
            <a:r>
              <a:rPr lang="fr-FR" sz="2400" dirty="0"/>
              <a:t> violent </a:t>
            </a:r>
            <a:r>
              <a:rPr lang="fr-FR" sz="2400" dirty="0" err="1"/>
              <a:t>punishment</a:t>
            </a:r>
            <a:endParaRPr lang="fr-FR" sz="2400" dirty="0"/>
          </a:p>
          <a:p>
            <a:pPr>
              <a:spcAft>
                <a:spcPts val="600"/>
              </a:spcAft>
              <a:buFontTx/>
              <a:buChar char="-"/>
            </a:pPr>
            <a:r>
              <a:rPr lang="fr-FR" sz="2400" dirty="0"/>
              <a:t>If the participant </a:t>
            </a:r>
            <a:r>
              <a:rPr lang="fr-FR" sz="2400" dirty="0" err="1"/>
              <a:t>is</a:t>
            </a:r>
            <a:r>
              <a:rPr lang="fr-FR" sz="2400" dirty="0"/>
              <a:t> not open to </a:t>
            </a:r>
            <a:r>
              <a:rPr lang="fr-FR" sz="2400" dirty="0" err="1"/>
              <a:t>your</a:t>
            </a:r>
            <a:r>
              <a:rPr lang="fr-FR" sz="2400" dirty="0"/>
              <a:t> argument, at the end of the session, talk to </a:t>
            </a:r>
            <a:r>
              <a:rPr lang="fr-FR" sz="2400" dirty="0" err="1"/>
              <a:t>him</a:t>
            </a:r>
            <a:r>
              <a:rPr lang="fr-FR" sz="2400" dirty="0"/>
              <a:t> or </a:t>
            </a:r>
            <a:r>
              <a:rPr lang="fr-FR" sz="2400" dirty="0" err="1"/>
              <a:t>her</a:t>
            </a:r>
            <a:r>
              <a:rPr lang="fr-FR" sz="2400" dirty="0"/>
              <a:t> and </a:t>
            </a:r>
            <a:r>
              <a:rPr lang="fr-FR" sz="2400" dirty="0" err="1"/>
              <a:t>suggest</a:t>
            </a:r>
            <a:r>
              <a:rPr lang="fr-FR" sz="2400" dirty="0"/>
              <a:t> a </a:t>
            </a:r>
            <a:r>
              <a:rPr lang="fr-FR" sz="2400" dirty="0" err="1"/>
              <a:t>referral</a:t>
            </a:r>
            <a:r>
              <a:rPr lang="fr-FR" sz="2400" dirty="0"/>
              <a:t> to a case </a:t>
            </a:r>
            <a:r>
              <a:rPr lang="fr-FR" sz="2400" dirty="0" err="1"/>
              <a:t>worker</a:t>
            </a:r>
            <a:r>
              <a:rPr lang="fr-FR" sz="2400" dirty="0"/>
              <a:t> </a:t>
            </a:r>
          </a:p>
          <a:p>
            <a:pPr>
              <a:spcAft>
                <a:spcPts val="600"/>
              </a:spcAft>
              <a:buFontTx/>
              <a:buChar char="-"/>
            </a:pPr>
            <a:r>
              <a:rPr lang="fr-FR" sz="2400" dirty="0" err="1"/>
              <a:t>Severe</a:t>
            </a:r>
            <a:r>
              <a:rPr lang="fr-FR" sz="2400" dirty="0"/>
              <a:t> </a:t>
            </a:r>
            <a:r>
              <a:rPr lang="fr-FR" sz="2400" dirty="0" err="1"/>
              <a:t>forms</a:t>
            </a:r>
            <a:r>
              <a:rPr lang="fr-FR" sz="2400" dirty="0"/>
              <a:t> of violence </a:t>
            </a:r>
            <a:r>
              <a:rPr lang="fr-FR" sz="2400" dirty="0" err="1"/>
              <a:t>such</a:t>
            </a:r>
            <a:r>
              <a:rPr lang="fr-FR" sz="2400" dirty="0"/>
              <a:t> as but not </a:t>
            </a:r>
            <a:r>
              <a:rPr lang="fr-FR" sz="2400" dirty="0" err="1"/>
              <a:t>limited</a:t>
            </a:r>
            <a:r>
              <a:rPr lang="fr-FR" sz="2400" dirty="0"/>
              <a:t> to </a:t>
            </a:r>
            <a:r>
              <a:rPr lang="fr-FR" sz="2400" dirty="0" err="1"/>
              <a:t>sexual</a:t>
            </a:r>
            <a:r>
              <a:rPr lang="fr-FR" sz="2400" dirty="0"/>
              <a:t> abuse, </a:t>
            </a:r>
            <a:r>
              <a:rPr lang="fr-FR" sz="2400" dirty="0" err="1"/>
              <a:t>burns</a:t>
            </a:r>
            <a:r>
              <a:rPr lang="fr-FR" sz="2400" dirty="0"/>
              <a:t>, </a:t>
            </a:r>
            <a:r>
              <a:rPr lang="fr-FR" sz="2400" dirty="0" err="1"/>
              <a:t>cuts</a:t>
            </a:r>
            <a:r>
              <a:rPr lang="fr-FR" sz="2400" dirty="0"/>
              <a:t>, </a:t>
            </a:r>
            <a:r>
              <a:rPr lang="fr-FR" sz="2400" dirty="0" err="1"/>
              <a:t>hitting</a:t>
            </a:r>
            <a:r>
              <a:rPr lang="fr-FR" sz="2400" dirty="0"/>
              <a:t> </a:t>
            </a:r>
            <a:r>
              <a:rPr lang="fr-FR" sz="2400" dirty="0" err="1"/>
              <a:t>with</a:t>
            </a:r>
            <a:r>
              <a:rPr lang="fr-FR" sz="2400" dirty="0"/>
              <a:t> an </a:t>
            </a:r>
            <a:r>
              <a:rPr lang="fr-FR" sz="2400" dirty="0" err="1"/>
              <a:t>object</a:t>
            </a:r>
            <a:r>
              <a:rPr lang="fr-FR" sz="2400" dirty="0"/>
              <a:t>, </a:t>
            </a:r>
            <a:r>
              <a:rPr lang="fr-FR" sz="2400" dirty="0" err="1"/>
              <a:t>deprivation</a:t>
            </a:r>
            <a:r>
              <a:rPr lang="fr-FR" sz="2400" dirty="0"/>
              <a:t> of </a:t>
            </a:r>
            <a:r>
              <a:rPr lang="fr-FR" sz="2400" dirty="0" err="1"/>
              <a:t>food</a:t>
            </a:r>
            <a:r>
              <a:rPr lang="fr-FR" sz="2400" dirty="0"/>
              <a:t>, isolation </a:t>
            </a:r>
            <a:r>
              <a:rPr lang="fr-FR" sz="2400" dirty="0" err="1"/>
              <a:t>should</a:t>
            </a:r>
            <a:r>
              <a:rPr lang="fr-FR" sz="2400" dirty="0"/>
              <a:t> </a:t>
            </a:r>
            <a:r>
              <a:rPr lang="fr-FR" sz="2400" dirty="0" err="1"/>
              <a:t>be</a:t>
            </a:r>
            <a:r>
              <a:rPr lang="fr-FR" sz="2400" dirty="0"/>
              <a:t> </a:t>
            </a:r>
            <a:r>
              <a:rPr lang="fr-FR" sz="2400" dirty="0" err="1"/>
              <a:t>immediately</a:t>
            </a:r>
            <a:r>
              <a:rPr lang="fr-FR" sz="2400" dirty="0"/>
              <a:t> </a:t>
            </a:r>
            <a:r>
              <a:rPr lang="fr-FR" sz="2400" dirty="0" err="1"/>
              <a:t>reported</a:t>
            </a:r>
            <a:r>
              <a:rPr lang="fr-FR" sz="2400" dirty="0"/>
              <a:t> to a </a:t>
            </a:r>
            <a:r>
              <a:rPr lang="fr-FR" sz="2400" dirty="0" err="1"/>
              <a:t>child</a:t>
            </a:r>
            <a:r>
              <a:rPr lang="fr-FR" sz="2400" dirty="0"/>
              <a:t> protection case management team.</a:t>
            </a:r>
          </a:p>
          <a:p>
            <a:endParaRPr lang="fr-FR" dirty="0"/>
          </a:p>
          <a:p>
            <a:endParaRPr lang="fr-FR" dirty="0"/>
          </a:p>
        </p:txBody>
      </p:sp>
      <p:sp>
        <p:nvSpPr>
          <p:cNvPr id="4" name="Title 1">
            <a:extLst>
              <a:ext uri="{FF2B5EF4-FFF2-40B4-BE49-F238E27FC236}">
                <a16:creationId xmlns:a16="http://schemas.microsoft.com/office/drawing/2014/main" id="{F5BCB49D-D462-D84E-80C3-6879A69346B4}"/>
              </a:ext>
            </a:extLst>
          </p:cNvPr>
          <p:cNvSpPr>
            <a:spLocks noGrp="1"/>
          </p:cNvSpPr>
          <p:nvPr>
            <p:ph type="title"/>
          </p:nvPr>
        </p:nvSpPr>
        <p:spPr>
          <a:xfrm>
            <a:off x="404191" y="381000"/>
            <a:ext cx="8305800" cy="1295400"/>
          </a:xfrm>
        </p:spPr>
        <p:txBody>
          <a:bodyPr/>
          <a:lstStyle/>
          <a:p>
            <a:r>
              <a:rPr lang="fr-FR" b="1" dirty="0" err="1"/>
              <a:t>Disclosure</a:t>
            </a:r>
            <a:r>
              <a:rPr lang="fr-FR" b="1" dirty="0"/>
              <a:t> of </a:t>
            </a:r>
            <a:r>
              <a:rPr lang="fr-FR" b="1" dirty="0" err="1"/>
              <a:t>perpetration</a:t>
            </a:r>
            <a:r>
              <a:rPr lang="fr-FR" b="1" dirty="0"/>
              <a:t> of violence </a:t>
            </a:r>
            <a:r>
              <a:rPr lang="fr-FR" b="1" dirty="0" err="1"/>
              <a:t>ctd</a:t>
            </a:r>
            <a:endParaRPr lang="fr-FR" b="1" dirty="0"/>
          </a:p>
        </p:txBody>
      </p:sp>
    </p:spTree>
    <p:extLst>
      <p:ext uri="{BB962C8B-B14F-4D97-AF65-F5344CB8AC3E}">
        <p14:creationId xmlns:p14="http://schemas.microsoft.com/office/powerpoint/2010/main" val="1360347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12355-6714-5D4B-AE5B-F87A269FF31B}"/>
              </a:ext>
            </a:extLst>
          </p:cNvPr>
          <p:cNvSpPr>
            <a:spLocks noGrp="1"/>
          </p:cNvSpPr>
          <p:nvPr>
            <p:ph type="title"/>
          </p:nvPr>
        </p:nvSpPr>
        <p:spPr/>
        <p:txBody>
          <a:bodyPr/>
          <a:lstStyle/>
          <a:p>
            <a:r>
              <a:rPr lang="fr-FR" b="1" dirty="0" err="1"/>
              <a:t>Let’s</a:t>
            </a:r>
            <a:r>
              <a:rPr lang="fr-FR" b="1" dirty="0"/>
              <a:t> </a:t>
            </a:r>
            <a:r>
              <a:rPr lang="fr-FR" b="1" dirty="0" err="1"/>
              <a:t>role</a:t>
            </a:r>
            <a:r>
              <a:rPr lang="fr-FR" b="1" dirty="0"/>
              <a:t> </a:t>
            </a:r>
            <a:r>
              <a:rPr lang="fr-FR" b="1" dirty="0" err="1"/>
              <a:t>play</a:t>
            </a:r>
            <a:r>
              <a:rPr lang="fr-FR" b="1" dirty="0"/>
              <a:t>!</a:t>
            </a:r>
          </a:p>
        </p:txBody>
      </p:sp>
      <p:sp>
        <p:nvSpPr>
          <p:cNvPr id="3" name="Content Placeholder 2">
            <a:extLst>
              <a:ext uri="{FF2B5EF4-FFF2-40B4-BE49-F238E27FC236}">
                <a16:creationId xmlns:a16="http://schemas.microsoft.com/office/drawing/2014/main" id="{C1B5F146-6362-2E43-8EF1-893142104481}"/>
              </a:ext>
            </a:extLst>
          </p:cNvPr>
          <p:cNvSpPr>
            <a:spLocks noGrp="1"/>
          </p:cNvSpPr>
          <p:nvPr>
            <p:ph idx="1"/>
          </p:nvPr>
        </p:nvSpPr>
        <p:spPr/>
        <p:txBody>
          <a:bodyPr/>
          <a:lstStyle/>
          <a:p>
            <a:pPr marL="457200" indent="-457200">
              <a:buFont typeface="Arial" panose="020B0604020202020204" pitchFamily="34" charset="0"/>
              <a:buChar char="•"/>
            </a:pPr>
            <a:r>
              <a:rPr lang="fr-FR" dirty="0"/>
              <a:t>A situation of </a:t>
            </a:r>
            <a:r>
              <a:rPr lang="fr-FR" dirty="0" err="1"/>
              <a:t>perpetration</a:t>
            </a:r>
            <a:r>
              <a:rPr lang="fr-FR" dirty="0"/>
              <a:t> of violence </a:t>
            </a:r>
            <a:r>
              <a:rPr lang="fr-FR" dirty="0" err="1"/>
              <a:t>against</a:t>
            </a:r>
            <a:r>
              <a:rPr lang="fr-FR" dirty="0"/>
              <a:t> </a:t>
            </a:r>
            <a:r>
              <a:rPr lang="fr-FR" dirty="0" err="1"/>
              <a:t>children</a:t>
            </a:r>
            <a:endParaRPr lang="fr-FR" dirty="0"/>
          </a:p>
        </p:txBody>
      </p:sp>
    </p:spTree>
    <p:extLst>
      <p:ext uri="{BB962C8B-B14F-4D97-AF65-F5344CB8AC3E}">
        <p14:creationId xmlns:p14="http://schemas.microsoft.com/office/powerpoint/2010/main" val="1180178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8F2DF-9A6D-0547-A359-29933D4CE723}"/>
              </a:ext>
            </a:extLst>
          </p:cNvPr>
          <p:cNvSpPr>
            <a:spLocks noGrp="1"/>
          </p:cNvSpPr>
          <p:nvPr>
            <p:ph type="title"/>
          </p:nvPr>
        </p:nvSpPr>
        <p:spPr>
          <a:xfrm>
            <a:off x="381000" y="685800"/>
            <a:ext cx="8305800" cy="1219200"/>
          </a:xfrm>
        </p:spPr>
        <p:txBody>
          <a:bodyPr/>
          <a:lstStyle/>
          <a:p>
            <a:r>
              <a:rPr lang="fr-FR" b="1" dirty="0"/>
              <a:t>Toy </a:t>
            </a:r>
            <a:r>
              <a:rPr lang="fr-FR" b="1" dirty="0" err="1"/>
              <a:t>making</a:t>
            </a:r>
            <a:r>
              <a:rPr lang="fr-FR" b="1" dirty="0"/>
              <a:t> workshop: The </a:t>
            </a:r>
            <a:r>
              <a:rPr lang="fr-FR" b="1" dirty="0" err="1"/>
              <a:t>sock</a:t>
            </a:r>
            <a:r>
              <a:rPr lang="fr-FR" b="1" dirty="0"/>
              <a:t> </a:t>
            </a:r>
            <a:r>
              <a:rPr lang="fr-FR" b="1" dirty="0" err="1"/>
              <a:t>doll</a:t>
            </a:r>
            <a:endParaRPr lang="fr-FR" b="1" dirty="0"/>
          </a:p>
        </p:txBody>
      </p:sp>
      <p:pic>
        <p:nvPicPr>
          <p:cNvPr id="6" name="Content Placeholder 5">
            <a:extLst>
              <a:ext uri="{FF2B5EF4-FFF2-40B4-BE49-F238E27FC236}">
                <a16:creationId xmlns:a16="http://schemas.microsoft.com/office/drawing/2014/main" id="{EDA8907E-1FFF-2B4B-97E5-CDC61131715A}"/>
              </a:ext>
            </a:extLst>
          </p:cNvPr>
          <p:cNvPicPr>
            <a:picLocks noGrp="1" noChangeAspect="1"/>
          </p:cNvPicPr>
          <p:nvPr>
            <p:ph sz="half" idx="1"/>
          </p:nvPr>
        </p:nvPicPr>
        <p:blipFill>
          <a:blip r:embed="rId2"/>
          <a:stretch>
            <a:fillRect/>
          </a:stretch>
        </p:blipFill>
        <p:spPr>
          <a:xfrm>
            <a:off x="1371600" y="1828800"/>
            <a:ext cx="5994400" cy="4081614"/>
          </a:xfrm>
          <a:solidFill>
            <a:schemeClr val="bg1"/>
          </a:solidFill>
        </p:spPr>
      </p:pic>
    </p:spTree>
    <p:extLst>
      <p:ext uri="{BB962C8B-B14F-4D97-AF65-F5344CB8AC3E}">
        <p14:creationId xmlns:p14="http://schemas.microsoft.com/office/powerpoint/2010/main" val="1486425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14962-168E-2343-8545-64831A4529A5}"/>
              </a:ext>
            </a:extLst>
          </p:cNvPr>
          <p:cNvSpPr>
            <a:spLocks noGrp="1"/>
          </p:cNvSpPr>
          <p:nvPr>
            <p:ph type="title"/>
          </p:nvPr>
        </p:nvSpPr>
        <p:spPr/>
        <p:txBody>
          <a:bodyPr/>
          <a:lstStyle/>
          <a:p>
            <a:r>
              <a:rPr lang="fr-FR" b="1" dirty="0"/>
              <a:t>Toy </a:t>
            </a:r>
            <a:r>
              <a:rPr lang="fr-FR" b="1" dirty="0" err="1"/>
              <a:t>making</a:t>
            </a:r>
            <a:r>
              <a:rPr lang="fr-FR" b="1" dirty="0"/>
              <a:t> workshop: The </a:t>
            </a:r>
            <a:r>
              <a:rPr lang="fr-FR" b="1" dirty="0" err="1"/>
              <a:t>toy</a:t>
            </a:r>
            <a:r>
              <a:rPr lang="fr-FR" b="1" dirty="0"/>
              <a:t> car</a:t>
            </a:r>
            <a:endParaRPr lang="fr-FR" dirty="0"/>
          </a:p>
        </p:txBody>
      </p:sp>
      <p:pic>
        <p:nvPicPr>
          <p:cNvPr id="6" name="Content Placeholder 5">
            <a:extLst>
              <a:ext uri="{FF2B5EF4-FFF2-40B4-BE49-F238E27FC236}">
                <a16:creationId xmlns:a16="http://schemas.microsoft.com/office/drawing/2014/main" id="{3B9BFA4E-CCAB-7C46-8DC0-BF986DCA93B7}"/>
              </a:ext>
            </a:extLst>
          </p:cNvPr>
          <p:cNvPicPr>
            <a:picLocks noGrp="1" noChangeAspect="1"/>
          </p:cNvPicPr>
          <p:nvPr>
            <p:ph sz="half" idx="10"/>
          </p:nvPr>
        </p:nvPicPr>
        <p:blipFill>
          <a:blip r:embed="rId2"/>
          <a:stretch>
            <a:fillRect/>
          </a:stretch>
        </p:blipFill>
        <p:spPr>
          <a:xfrm>
            <a:off x="1447800" y="1981200"/>
            <a:ext cx="5867400" cy="4485997"/>
          </a:xfrm>
          <a:solidFill>
            <a:schemeClr val="bg1"/>
          </a:solidFill>
        </p:spPr>
      </p:pic>
    </p:spTree>
    <p:extLst>
      <p:ext uri="{BB962C8B-B14F-4D97-AF65-F5344CB8AC3E}">
        <p14:creationId xmlns:p14="http://schemas.microsoft.com/office/powerpoint/2010/main" val="2148656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34109-CA96-7841-A36C-667AECCC4577}"/>
              </a:ext>
            </a:extLst>
          </p:cNvPr>
          <p:cNvSpPr>
            <a:spLocks noGrp="1"/>
          </p:cNvSpPr>
          <p:nvPr>
            <p:ph type="title"/>
          </p:nvPr>
        </p:nvSpPr>
        <p:spPr>
          <a:xfrm>
            <a:off x="381000" y="533400"/>
            <a:ext cx="8305800" cy="1219200"/>
          </a:xfrm>
        </p:spPr>
        <p:txBody>
          <a:bodyPr/>
          <a:lstStyle/>
          <a:p>
            <a:r>
              <a:rPr lang="fr-FR" b="1" dirty="0"/>
              <a:t>Toy </a:t>
            </a:r>
            <a:r>
              <a:rPr lang="fr-FR" b="1" dirty="0" err="1"/>
              <a:t>making</a:t>
            </a:r>
            <a:r>
              <a:rPr lang="fr-FR" b="1" dirty="0"/>
              <a:t> workshop: </a:t>
            </a:r>
            <a:r>
              <a:rPr lang="fr-FR" b="1" dirty="0" err="1"/>
              <a:t>Stacking</a:t>
            </a:r>
            <a:r>
              <a:rPr lang="fr-FR" b="1" dirty="0"/>
              <a:t> </a:t>
            </a:r>
            <a:r>
              <a:rPr lang="fr-FR" b="1" dirty="0" err="1"/>
              <a:t>bottles</a:t>
            </a:r>
            <a:endParaRPr lang="fr-FR" dirty="0"/>
          </a:p>
        </p:txBody>
      </p:sp>
      <p:pic>
        <p:nvPicPr>
          <p:cNvPr id="6" name="Picture 5">
            <a:extLst>
              <a:ext uri="{FF2B5EF4-FFF2-40B4-BE49-F238E27FC236}">
                <a16:creationId xmlns:a16="http://schemas.microsoft.com/office/drawing/2014/main" id="{C6014582-AF9D-714B-8FA7-E5BA5DD34BC4}"/>
              </a:ext>
            </a:extLst>
          </p:cNvPr>
          <p:cNvPicPr>
            <a:picLocks noChangeAspect="1"/>
          </p:cNvPicPr>
          <p:nvPr/>
        </p:nvPicPr>
        <p:blipFill>
          <a:blip r:embed="rId2"/>
          <a:stretch>
            <a:fillRect/>
          </a:stretch>
        </p:blipFill>
        <p:spPr>
          <a:xfrm>
            <a:off x="1752600" y="2133600"/>
            <a:ext cx="4876800" cy="3733800"/>
          </a:xfrm>
          <a:prstGeom prst="rect">
            <a:avLst/>
          </a:prstGeom>
          <a:solidFill>
            <a:schemeClr val="bg1"/>
          </a:solidFill>
        </p:spPr>
      </p:pic>
    </p:spTree>
    <p:extLst>
      <p:ext uri="{BB962C8B-B14F-4D97-AF65-F5344CB8AC3E}">
        <p14:creationId xmlns:p14="http://schemas.microsoft.com/office/powerpoint/2010/main" val="191426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dirty="0"/>
              <a:t>Facilitation skills</a:t>
            </a:r>
          </a:p>
        </p:txBody>
      </p:sp>
      <p:sp>
        <p:nvSpPr>
          <p:cNvPr id="3" name="TextBox 2"/>
          <p:cNvSpPr txBox="1"/>
          <p:nvPr/>
        </p:nvSpPr>
        <p:spPr>
          <a:xfrm>
            <a:off x="609600" y="1524000"/>
            <a:ext cx="6248400" cy="523220"/>
          </a:xfrm>
          <a:prstGeom prst="rect">
            <a:avLst/>
          </a:prstGeom>
          <a:noFill/>
        </p:spPr>
        <p:txBody>
          <a:bodyPr wrap="square" rtlCol="0">
            <a:spAutoFit/>
          </a:bodyPr>
          <a:lstStyle/>
          <a:p>
            <a:r>
              <a:rPr lang="en-US" sz="2800" b="1" dirty="0">
                <a:hlinkClick r:id="rId2"/>
              </a:rPr>
              <a:t>Facilitation skills videos</a:t>
            </a:r>
            <a:endParaRPr lang="en-US" sz="2800" b="1" dirty="0"/>
          </a:p>
        </p:txBody>
      </p:sp>
      <p:sp>
        <p:nvSpPr>
          <p:cNvPr id="5" name="TextBox 4">
            <a:extLst>
              <a:ext uri="{FF2B5EF4-FFF2-40B4-BE49-F238E27FC236}">
                <a16:creationId xmlns:a16="http://schemas.microsoft.com/office/drawing/2014/main" id="{8457739F-4796-DC4A-86B9-FAD65A76375B}"/>
              </a:ext>
            </a:extLst>
          </p:cNvPr>
          <p:cNvSpPr txBox="1"/>
          <p:nvPr/>
        </p:nvSpPr>
        <p:spPr>
          <a:xfrm>
            <a:off x="457200" y="2216496"/>
            <a:ext cx="4419600" cy="4324261"/>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fr-FR" dirty="0" err="1"/>
              <a:t>Prepare</a:t>
            </a:r>
            <a:r>
              <a:rPr lang="fr-FR" dirty="0"/>
              <a:t> the content </a:t>
            </a:r>
            <a:r>
              <a:rPr lang="fr-FR" dirty="0" err="1"/>
              <a:t>before</a:t>
            </a:r>
            <a:r>
              <a:rPr lang="fr-FR" dirty="0"/>
              <a:t> the session</a:t>
            </a:r>
          </a:p>
          <a:p>
            <a:pPr marL="342900" indent="-342900">
              <a:spcAft>
                <a:spcPts val="600"/>
              </a:spcAft>
              <a:buFont typeface="Arial" panose="020B0604020202020204" pitchFamily="34" charset="0"/>
              <a:buChar char="•"/>
            </a:pPr>
            <a:r>
              <a:rPr lang="fr-FR" dirty="0"/>
              <a:t>Arrive </a:t>
            </a:r>
            <a:r>
              <a:rPr lang="fr-FR" dirty="0" err="1"/>
              <a:t>early</a:t>
            </a:r>
            <a:endParaRPr lang="fr-FR" dirty="0"/>
          </a:p>
          <a:p>
            <a:pPr marL="342900" indent="-342900">
              <a:spcAft>
                <a:spcPts val="600"/>
              </a:spcAft>
              <a:buFont typeface="Arial" panose="020B0604020202020204" pitchFamily="34" charset="0"/>
              <a:buChar char="•"/>
            </a:pPr>
            <a:r>
              <a:rPr lang="fr-FR" dirty="0" err="1"/>
              <a:t>Welcome</a:t>
            </a:r>
            <a:r>
              <a:rPr lang="fr-FR" dirty="0"/>
              <a:t> </a:t>
            </a:r>
            <a:r>
              <a:rPr lang="fr-FR" dirty="0" err="1"/>
              <a:t>each</a:t>
            </a:r>
            <a:r>
              <a:rPr lang="fr-FR" dirty="0"/>
              <a:t> participant</a:t>
            </a:r>
          </a:p>
          <a:p>
            <a:pPr marL="342900" indent="-342900">
              <a:spcAft>
                <a:spcPts val="600"/>
              </a:spcAft>
              <a:buFont typeface="Arial" panose="020B0604020202020204" pitchFamily="34" charset="0"/>
              <a:buChar char="•"/>
            </a:pPr>
            <a:r>
              <a:rPr lang="fr-FR" dirty="0"/>
              <a:t>Start </a:t>
            </a:r>
            <a:r>
              <a:rPr lang="fr-FR" dirty="0" err="1"/>
              <a:t>with</a:t>
            </a:r>
            <a:r>
              <a:rPr lang="fr-FR" dirty="0"/>
              <a:t> a </a:t>
            </a:r>
            <a:r>
              <a:rPr lang="fr-FR" dirty="0" err="1"/>
              <a:t>song</a:t>
            </a:r>
            <a:r>
              <a:rPr lang="fr-FR" dirty="0"/>
              <a:t> of a </a:t>
            </a:r>
            <a:r>
              <a:rPr lang="fr-FR" dirty="0" err="1"/>
              <a:t>game</a:t>
            </a:r>
            <a:endParaRPr lang="fr-FR" dirty="0"/>
          </a:p>
          <a:p>
            <a:pPr marL="342900" indent="-342900">
              <a:spcAft>
                <a:spcPts val="600"/>
              </a:spcAft>
              <a:buFont typeface="Arial" panose="020B0604020202020204" pitchFamily="34" charset="0"/>
              <a:buChar char="•"/>
            </a:pPr>
            <a:r>
              <a:rPr lang="fr-FR" dirty="0"/>
              <a:t>Read the session objectives</a:t>
            </a:r>
          </a:p>
          <a:p>
            <a:pPr marL="342900" indent="-342900">
              <a:spcAft>
                <a:spcPts val="600"/>
              </a:spcAft>
              <a:buFont typeface="Arial" panose="020B0604020202020204" pitchFamily="34" charset="0"/>
              <a:buChar char="•"/>
            </a:pPr>
            <a:r>
              <a:rPr lang="fr-FR" dirty="0" err="1"/>
              <a:t>Follow</a:t>
            </a:r>
            <a:r>
              <a:rPr lang="fr-FR" dirty="0"/>
              <a:t> the </a:t>
            </a:r>
            <a:r>
              <a:rPr lang="fr-FR" dirty="0" err="1"/>
              <a:t>manual</a:t>
            </a:r>
            <a:endParaRPr lang="fr-FR" dirty="0"/>
          </a:p>
          <a:p>
            <a:pPr marL="342900" indent="-342900">
              <a:spcAft>
                <a:spcPts val="600"/>
              </a:spcAft>
              <a:buFont typeface="Arial" panose="020B0604020202020204" pitchFamily="34" charset="0"/>
              <a:buChar char="•"/>
            </a:pPr>
            <a:r>
              <a:rPr lang="fr-FR" dirty="0"/>
              <a:t>Be </a:t>
            </a:r>
            <a:r>
              <a:rPr lang="fr-FR" dirty="0" err="1"/>
              <a:t>mindful</a:t>
            </a:r>
            <a:r>
              <a:rPr lang="fr-FR" dirty="0"/>
              <a:t> of time</a:t>
            </a:r>
          </a:p>
          <a:p>
            <a:pPr marL="342900" indent="-342900">
              <a:spcAft>
                <a:spcPts val="600"/>
              </a:spcAft>
              <a:buFont typeface="Arial" panose="020B0604020202020204" pitchFamily="34" charset="0"/>
              <a:buChar char="•"/>
            </a:pPr>
            <a:r>
              <a:rPr lang="fr-FR" dirty="0" err="1"/>
              <a:t>Stay</a:t>
            </a:r>
            <a:r>
              <a:rPr lang="fr-FR" dirty="0"/>
              <a:t> in control of group </a:t>
            </a:r>
            <a:r>
              <a:rPr lang="fr-FR" dirty="0" err="1"/>
              <a:t>dynamics</a:t>
            </a:r>
            <a:endParaRPr lang="fr-FR" dirty="0"/>
          </a:p>
        </p:txBody>
      </p:sp>
      <p:sp>
        <p:nvSpPr>
          <p:cNvPr id="6" name="TextBox 5">
            <a:extLst>
              <a:ext uri="{FF2B5EF4-FFF2-40B4-BE49-F238E27FC236}">
                <a16:creationId xmlns:a16="http://schemas.microsoft.com/office/drawing/2014/main" id="{05EFCF1F-C826-EC47-920E-EBEE43A24DC7}"/>
              </a:ext>
            </a:extLst>
          </p:cNvPr>
          <p:cNvSpPr txBox="1"/>
          <p:nvPr/>
        </p:nvSpPr>
        <p:spPr>
          <a:xfrm>
            <a:off x="5334000" y="816113"/>
            <a:ext cx="3581400" cy="5724644"/>
          </a:xfrm>
          <a:prstGeom prst="rect">
            <a:avLst/>
          </a:prstGeom>
          <a:noFill/>
        </p:spPr>
        <p:txBody>
          <a:bodyPr wrap="square" rtlCol="0">
            <a:spAutoFit/>
          </a:bodyPr>
          <a:lstStyle/>
          <a:p>
            <a:r>
              <a:rPr lang="fr-FR" b="1" dirty="0"/>
              <a:t>Small groups</a:t>
            </a:r>
          </a:p>
          <a:p>
            <a:pPr marL="342900" indent="-342900">
              <a:spcAft>
                <a:spcPts val="600"/>
              </a:spcAft>
              <a:buFont typeface="Arial" panose="020B0604020202020204" pitchFamily="34" charset="0"/>
              <a:buChar char="•"/>
            </a:pPr>
            <a:r>
              <a:rPr lang="fr-FR" dirty="0"/>
              <a:t>Move </a:t>
            </a:r>
            <a:r>
              <a:rPr lang="fr-FR" dirty="0" err="1"/>
              <a:t>around</a:t>
            </a:r>
            <a:r>
              <a:rPr lang="fr-FR" dirty="0"/>
              <a:t> </a:t>
            </a:r>
            <a:r>
              <a:rPr lang="fr-FR" dirty="0" err="1"/>
              <a:t>from</a:t>
            </a:r>
            <a:r>
              <a:rPr lang="fr-FR" dirty="0"/>
              <a:t> group to group</a:t>
            </a:r>
          </a:p>
          <a:p>
            <a:pPr marL="342900" indent="-342900">
              <a:spcAft>
                <a:spcPts val="600"/>
              </a:spcAft>
              <a:buFont typeface="Arial" panose="020B0604020202020204" pitchFamily="34" charset="0"/>
              <a:buChar char="•"/>
            </a:pPr>
            <a:r>
              <a:rPr lang="fr-FR" dirty="0" err="1"/>
              <a:t>Answer</a:t>
            </a:r>
            <a:r>
              <a:rPr lang="fr-FR" dirty="0"/>
              <a:t> </a:t>
            </a:r>
            <a:r>
              <a:rPr lang="fr-FR" dirty="0" err="1"/>
              <a:t>any</a:t>
            </a:r>
            <a:r>
              <a:rPr lang="fr-FR" dirty="0"/>
              <a:t> question</a:t>
            </a:r>
          </a:p>
          <a:p>
            <a:pPr marL="342900" indent="-342900">
              <a:spcAft>
                <a:spcPts val="600"/>
              </a:spcAft>
              <a:buFont typeface="Arial" panose="020B0604020202020204" pitchFamily="34" charset="0"/>
              <a:buChar char="•"/>
            </a:pPr>
            <a:r>
              <a:rPr lang="fr-FR" dirty="0"/>
              <a:t>Be </a:t>
            </a:r>
            <a:r>
              <a:rPr lang="fr-FR" dirty="0" err="1"/>
              <a:t>mindful</a:t>
            </a:r>
            <a:r>
              <a:rPr lang="fr-FR" dirty="0"/>
              <a:t> of time</a:t>
            </a:r>
          </a:p>
          <a:p>
            <a:endParaRPr lang="fr-FR" dirty="0"/>
          </a:p>
          <a:p>
            <a:r>
              <a:rPr lang="fr-FR" b="1" dirty="0" err="1"/>
              <a:t>Role</a:t>
            </a:r>
            <a:r>
              <a:rPr lang="fr-FR" b="1" dirty="0"/>
              <a:t> </a:t>
            </a:r>
            <a:r>
              <a:rPr lang="fr-FR" b="1" dirty="0" err="1"/>
              <a:t>plays</a:t>
            </a:r>
            <a:endParaRPr lang="fr-FR" b="1" dirty="0"/>
          </a:p>
          <a:p>
            <a:pPr marL="342900" indent="-342900">
              <a:spcAft>
                <a:spcPts val="600"/>
              </a:spcAft>
              <a:buFont typeface="Arial" panose="020B0604020202020204" pitchFamily="34" charset="0"/>
              <a:buChar char="•"/>
            </a:pPr>
            <a:r>
              <a:rPr lang="fr-FR" dirty="0" err="1"/>
              <a:t>Explain</a:t>
            </a:r>
            <a:r>
              <a:rPr lang="fr-FR" dirty="0"/>
              <a:t> the </a:t>
            </a:r>
            <a:r>
              <a:rPr lang="fr-FR" dirty="0" err="1"/>
              <a:t>roles</a:t>
            </a:r>
            <a:r>
              <a:rPr lang="fr-FR" dirty="0"/>
              <a:t> of </a:t>
            </a:r>
            <a:r>
              <a:rPr lang="fr-FR" dirty="0" err="1"/>
              <a:t>each</a:t>
            </a:r>
            <a:r>
              <a:rPr lang="fr-FR" dirty="0"/>
              <a:t> </a:t>
            </a:r>
            <a:r>
              <a:rPr lang="fr-FR" dirty="0" err="1"/>
              <a:t>character</a:t>
            </a:r>
            <a:endParaRPr lang="fr-FR" dirty="0"/>
          </a:p>
          <a:p>
            <a:pPr marL="342900" indent="-342900">
              <a:spcAft>
                <a:spcPts val="600"/>
              </a:spcAft>
              <a:buFont typeface="Arial" panose="020B0604020202020204" pitchFamily="34" charset="0"/>
              <a:buChar char="•"/>
            </a:pPr>
            <a:r>
              <a:rPr lang="fr-FR" dirty="0"/>
              <a:t>Switch </a:t>
            </a:r>
            <a:r>
              <a:rPr lang="fr-FR" dirty="0" err="1"/>
              <a:t>roles</a:t>
            </a:r>
            <a:endParaRPr lang="fr-FR" dirty="0"/>
          </a:p>
          <a:p>
            <a:pPr marL="342900" indent="-342900">
              <a:spcAft>
                <a:spcPts val="600"/>
              </a:spcAft>
              <a:buFont typeface="Arial" panose="020B0604020202020204" pitchFamily="34" charset="0"/>
              <a:buChar char="•"/>
            </a:pPr>
            <a:r>
              <a:rPr lang="fr-FR" dirty="0"/>
              <a:t>Break </a:t>
            </a:r>
            <a:r>
              <a:rPr lang="fr-FR" dirty="0" err="1"/>
              <a:t>into</a:t>
            </a:r>
            <a:r>
              <a:rPr lang="fr-FR" dirty="0"/>
              <a:t> </a:t>
            </a:r>
            <a:r>
              <a:rPr lang="fr-FR" dirty="0" err="1"/>
              <a:t>small</a:t>
            </a:r>
            <a:r>
              <a:rPr lang="fr-FR" dirty="0"/>
              <a:t> groups</a:t>
            </a:r>
          </a:p>
          <a:p>
            <a:pPr marL="342900" indent="-342900">
              <a:spcAft>
                <a:spcPts val="600"/>
              </a:spcAft>
              <a:buFont typeface="Arial" panose="020B0604020202020204" pitchFamily="34" charset="0"/>
              <a:buChar char="•"/>
            </a:pPr>
            <a:r>
              <a:rPr lang="fr-FR" dirty="0"/>
              <a:t>The </a:t>
            </a:r>
            <a:r>
              <a:rPr lang="fr-FR" dirty="0" err="1"/>
              <a:t>facilitator</a:t>
            </a:r>
            <a:r>
              <a:rPr lang="fr-FR" dirty="0"/>
              <a:t> </a:t>
            </a:r>
            <a:r>
              <a:rPr lang="fr-FR" dirty="0" err="1"/>
              <a:t>can</a:t>
            </a:r>
            <a:r>
              <a:rPr lang="fr-FR" dirty="0"/>
              <a:t> </a:t>
            </a:r>
            <a:r>
              <a:rPr lang="fr-FR" dirty="0" err="1"/>
              <a:t>join</a:t>
            </a:r>
            <a:r>
              <a:rPr lang="fr-FR" dirty="0"/>
              <a:t> the </a:t>
            </a:r>
            <a:r>
              <a:rPr lang="fr-FR" dirty="0" err="1"/>
              <a:t>role-play</a:t>
            </a:r>
            <a:endParaRPr lang="fr-FR" dirty="0"/>
          </a:p>
        </p:txBody>
      </p:sp>
    </p:spTree>
    <p:extLst>
      <p:ext uri="{BB962C8B-B14F-4D97-AF65-F5344CB8AC3E}">
        <p14:creationId xmlns:p14="http://schemas.microsoft.com/office/powerpoint/2010/main" val="16772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5D8E3-E575-A649-987A-EEC22FE94142}"/>
              </a:ext>
            </a:extLst>
          </p:cNvPr>
          <p:cNvSpPr>
            <a:spLocks noGrp="1"/>
          </p:cNvSpPr>
          <p:nvPr>
            <p:ph type="title"/>
          </p:nvPr>
        </p:nvSpPr>
        <p:spPr>
          <a:xfrm>
            <a:off x="443948" y="457200"/>
            <a:ext cx="8305800" cy="1219200"/>
          </a:xfrm>
        </p:spPr>
        <p:txBody>
          <a:bodyPr/>
          <a:lstStyle/>
          <a:p>
            <a:r>
              <a:rPr lang="fr-FR" b="1" dirty="0" err="1"/>
              <a:t>Implementation</a:t>
            </a:r>
            <a:r>
              <a:rPr lang="fr-FR" b="1" dirty="0"/>
              <a:t> guidance - Quiz</a:t>
            </a:r>
          </a:p>
        </p:txBody>
      </p:sp>
      <p:sp>
        <p:nvSpPr>
          <p:cNvPr id="3" name="Content Placeholder 2">
            <a:extLst>
              <a:ext uri="{FF2B5EF4-FFF2-40B4-BE49-F238E27FC236}">
                <a16:creationId xmlns:a16="http://schemas.microsoft.com/office/drawing/2014/main" id="{27BB9CFC-A0E6-F74B-A578-B71475733157}"/>
              </a:ext>
            </a:extLst>
          </p:cNvPr>
          <p:cNvSpPr>
            <a:spLocks noGrp="1"/>
          </p:cNvSpPr>
          <p:nvPr>
            <p:ph idx="1"/>
          </p:nvPr>
        </p:nvSpPr>
        <p:spPr>
          <a:xfrm>
            <a:off x="443948" y="1447800"/>
            <a:ext cx="8305800" cy="5029200"/>
          </a:xfrm>
        </p:spPr>
        <p:txBody>
          <a:bodyPr/>
          <a:lstStyle/>
          <a:p>
            <a:pPr>
              <a:buFont typeface="Arial" panose="020B0604020202020204" pitchFamily="34" charset="0"/>
              <a:buChar char="•"/>
            </a:pPr>
            <a:r>
              <a:rPr lang="fr-FR" sz="2400" dirty="0"/>
              <a:t>How do </a:t>
            </a:r>
            <a:r>
              <a:rPr lang="fr-FR" sz="2400" dirty="0" err="1"/>
              <a:t>you</a:t>
            </a:r>
            <a:r>
              <a:rPr lang="fr-FR" sz="2400" dirty="0"/>
              <a:t> </a:t>
            </a:r>
            <a:r>
              <a:rPr lang="fr-FR" sz="2400" dirty="0" err="1"/>
              <a:t>recruit</a:t>
            </a:r>
            <a:r>
              <a:rPr lang="fr-FR" sz="2400" dirty="0"/>
              <a:t> participants?</a:t>
            </a:r>
          </a:p>
          <a:p>
            <a:pPr>
              <a:buFont typeface="Arial" panose="020B0604020202020204" pitchFamily="34" charset="0"/>
              <a:buChar char="•"/>
            </a:pPr>
            <a:r>
              <a:rPr lang="fr-FR" sz="2400" dirty="0"/>
              <a:t>Is </a:t>
            </a:r>
            <a:r>
              <a:rPr lang="fr-FR" sz="2400" dirty="0" err="1"/>
              <a:t>it</a:t>
            </a:r>
            <a:r>
              <a:rPr lang="fr-FR" sz="2400" dirty="0"/>
              <a:t> </a:t>
            </a:r>
            <a:r>
              <a:rPr lang="fr-FR" sz="2400" dirty="0" err="1"/>
              <a:t>better</a:t>
            </a:r>
            <a:r>
              <a:rPr lang="fr-FR" sz="2400" dirty="0"/>
              <a:t> to </a:t>
            </a:r>
            <a:r>
              <a:rPr lang="fr-FR" sz="2400" dirty="0" err="1"/>
              <a:t>communicate</a:t>
            </a:r>
            <a:r>
              <a:rPr lang="fr-FR" sz="2400" dirty="0"/>
              <a:t> about the FMD program </a:t>
            </a:r>
            <a:r>
              <a:rPr lang="fr-FR" sz="2400" dirty="0" err="1"/>
              <a:t>during</a:t>
            </a:r>
            <a:r>
              <a:rPr lang="fr-FR" sz="2400" dirty="0"/>
              <a:t> </a:t>
            </a:r>
            <a:r>
              <a:rPr lang="fr-FR" sz="2400" dirty="0" err="1"/>
              <a:t>community</a:t>
            </a:r>
            <a:r>
              <a:rPr lang="fr-FR" sz="2400" dirty="0"/>
              <a:t> </a:t>
            </a:r>
            <a:r>
              <a:rPr lang="fr-FR" sz="2400" dirty="0" err="1"/>
              <a:t>gatherings</a:t>
            </a:r>
            <a:r>
              <a:rPr lang="fr-FR" sz="2400" dirty="0"/>
              <a:t> or in </a:t>
            </a:r>
            <a:r>
              <a:rPr lang="fr-FR" sz="2400" dirty="0" err="1"/>
              <a:t>sending</a:t>
            </a:r>
            <a:r>
              <a:rPr lang="fr-FR" sz="2400" dirty="0"/>
              <a:t> </a:t>
            </a:r>
            <a:r>
              <a:rPr lang="fr-FR" sz="2400" dirty="0" err="1"/>
              <a:t>text</a:t>
            </a:r>
            <a:r>
              <a:rPr lang="fr-FR" sz="2400" dirty="0"/>
              <a:t> message/invitation </a:t>
            </a:r>
            <a:r>
              <a:rPr lang="fr-FR" sz="2400" dirty="0" err="1"/>
              <a:t>card</a:t>
            </a:r>
            <a:r>
              <a:rPr lang="fr-FR" sz="2400" dirty="0"/>
              <a:t>? </a:t>
            </a:r>
          </a:p>
          <a:p>
            <a:pPr>
              <a:buFont typeface="Arial" panose="020B0604020202020204" pitchFamily="34" charset="0"/>
              <a:buChar char="•"/>
            </a:pPr>
            <a:r>
              <a:rPr lang="fr-FR" sz="2400" dirty="0"/>
              <a:t>Can </a:t>
            </a:r>
            <a:r>
              <a:rPr lang="fr-FR" sz="2400" dirty="0" err="1"/>
              <a:t>you</a:t>
            </a:r>
            <a:r>
              <a:rPr lang="fr-FR" sz="2400" dirty="0"/>
              <a:t> </a:t>
            </a:r>
            <a:r>
              <a:rPr lang="fr-FR" sz="2400" dirty="0" err="1"/>
              <a:t>merge</a:t>
            </a:r>
            <a:r>
              <a:rPr lang="fr-FR" sz="2400" dirty="0"/>
              <a:t> 2 sessions </a:t>
            </a:r>
            <a:r>
              <a:rPr lang="fr-FR" sz="2400" dirty="0" err="1"/>
              <a:t>into</a:t>
            </a:r>
            <a:r>
              <a:rPr lang="fr-FR" sz="2400" dirty="0"/>
              <a:t> one to </a:t>
            </a:r>
            <a:r>
              <a:rPr lang="fr-FR" sz="2400" dirty="0" err="1"/>
              <a:t>save</a:t>
            </a:r>
            <a:r>
              <a:rPr lang="fr-FR" sz="2400" dirty="0"/>
              <a:t> time? </a:t>
            </a:r>
          </a:p>
          <a:p>
            <a:pPr>
              <a:buFont typeface="Arial" panose="020B0604020202020204" pitchFamily="34" charset="0"/>
              <a:buChar char="•"/>
            </a:pPr>
            <a:r>
              <a:rPr lang="fr-FR" sz="2400" dirty="0"/>
              <a:t>How </a:t>
            </a:r>
            <a:r>
              <a:rPr lang="fr-FR" sz="2400" dirty="0" err="1"/>
              <a:t>many</a:t>
            </a:r>
            <a:r>
              <a:rPr lang="fr-FR" sz="2400" dirty="0"/>
              <a:t> session </a:t>
            </a:r>
            <a:r>
              <a:rPr lang="fr-FR" sz="2400" dirty="0" err="1"/>
              <a:t>can</a:t>
            </a:r>
            <a:r>
              <a:rPr lang="fr-FR" sz="2400" dirty="0"/>
              <a:t> </a:t>
            </a:r>
            <a:r>
              <a:rPr lang="fr-FR" sz="2400" dirty="0" err="1"/>
              <a:t>you</a:t>
            </a:r>
            <a:r>
              <a:rPr lang="fr-FR" sz="2400" dirty="0"/>
              <a:t> </a:t>
            </a:r>
            <a:r>
              <a:rPr lang="fr-FR" sz="2400" dirty="0" err="1"/>
              <a:t>implement</a:t>
            </a:r>
            <a:r>
              <a:rPr lang="fr-FR" sz="2400" dirty="0"/>
              <a:t> per </a:t>
            </a:r>
            <a:r>
              <a:rPr lang="fr-FR" sz="2400" dirty="0" err="1"/>
              <a:t>week</a:t>
            </a:r>
            <a:r>
              <a:rPr lang="fr-FR" sz="2400" dirty="0"/>
              <a:t>? </a:t>
            </a:r>
          </a:p>
          <a:p>
            <a:pPr>
              <a:buFont typeface="Arial" panose="020B0604020202020204" pitchFamily="34" charset="0"/>
              <a:buChar char="•"/>
            </a:pPr>
            <a:r>
              <a:rPr lang="fr-FR" sz="2400" dirty="0"/>
              <a:t>Is </a:t>
            </a:r>
            <a:r>
              <a:rPr lang="fr-FR" sz="2400" dirty="0" err="1"/>
              <a:t>it</a:t>
            </a:r>
            <a:r>
              <a:rPr lang="fr-FR" sz="2400" dirty="0"/>
              <a:t> </a:t>
            </a:r>
            <a:r>
              <a:rPr lang="fr-FR" sz="2400" dirty="0" err="1"/>
              <a:t>better</a:t>
            </a:r>
            <a:r>
              <a:rPr lang="fr-FR" sz="2400" dirty="0"/>
              <a:t> to have </a:t>
            </a:r>
            <a:r>
              <a:rPr lang="fr-FR" sz="2400" dirty="0" err="1"/>
              <a:t>gender</a:t>
            </a:r>
            <a:r>
              <a:rPr lang="fr-FR" sz="2400" dirty="0"/>
              <a:t> mixed group or </a:t>
            </a:r>
            <a:r>
              <a:rPr lang="fr-FR" sz="2400" dirty="0" err="1"/>
              <a:t>same</a:t>
            </a:r>
            <a:r>
              <a:rPr lang="fr-FR" sz="2400" dirty="0"/>
              <a:t> </a:t>
            </a:r>
            <a:r>
              <a:rPr lang="fr-FR" sz="2400" dirty="0" err="1"/>
              <a:t>sex</a:t>
            </a:r>
            <a:r>
              <a:rPr lang="fr-FR" sz="2400" dirty="0"/>
              <a:t> groups? </a:t>
            </a:r>
          </a:p>
          <a:p>
            <a:pPr>
              <a:buFont typeface="Arial" panose="020B0604020202020204" pitchFamily="34" charset="0"/>
              <a:buChar char="•"/>
            </a:pPr>
            <a:r>
              <a:rPr lang="fr-FR" sz="2400" dirty="0"/>
              <a:t>How </a:t>
            </a:r>
            <a:r>
              <a:rPr lang="fr-FR" sz="2400" dirty="0" err="1"/>
              <a:t>many</a:t>
            </a:r>
            <a:r>
              <a:rPr lang="fr-FR" sz="2400" dirty="0"/>
              <a:t> participants </a:t>
            </a:r>
            <a:r>
              <a:rPr lang="fr-FR" sz="2400" dirty="0" err="1"/>
              <a:t>can</a:t>
            </a:r>
            <a:r>
              <a:rPr lang="fr-FR" sz="2400" dirty="0"/>
              <a:t> </a:t>
            </a:r>
            <a:r>
              <a:rPr lang="fr-FR" sz="2400" dirty="0" err="1"/>
              <a:t>you</a:t>
            </a:r>
            <a:r>
              <a:rPr lang="fr-FR" sz="2400" dirty="0"/>
              <a:t> have in one group? </a:t>
            </a:r>
          </a:p>
          <a:p>
            <a:pPr>
              <a:buFont typeface="Arial" panose="020B0604020202020204" pitchFamily="34" charset="0"/>
              <a:buChar char="•"/>
            </a:pPr>
            <a:r>
              <a:rPr lang="fr-FR" sz="2400" dirty="0"/>
              <a:t>How </a:t>
            </a:r>
            <a:r>
              <a:rPr lang="fr-FR" sz="2400" dirty="0" err="1"/>
              <a:t>should</a:t>
            </a:r>
            <a:r>
              <a:rPr lang="fr-FR" sz="2400" dirty="0"/>
              <a:t> participant </a:t>
            </a:r>
            <a:r>
              <a:rPr lang="fr-FR" sz="2400" dirty="0" err="1"/>
              <a:t>sit</a:t>
            </a:r>
            <a:r>
              <a:rPr lang="fr-FR" sz="2400" dirty="0"/>
              <a:t> in the room? </a:t>
            </a:r>
          </a:p>
          <a:p>
            <a:pPr>
              <a:buFont typeface="Arial" panose="020B0604020202020204" pitchFamily="34" charset="0"/>
              <a:buChar char="•"/>
            </a:pPr>
            <a:r>
              <a:rPr lang="fr-FR" sz="2400" dirty="0"/>
              <a:t>List 3 </a:t>
            </a:r>
            <a:r>
              <a:rPr lang="fr-FR" sz="2400" dirty="0" err="1"/>
              <a:t>ways</a:t>
            </a:r>
            <a:r>
              <a:rPr lang="fr-FR" sz="2400" dirty="0"/>
              <a:t> to </a:t>
            </a:r>
            <a:r>
              <a:rPr lang="fr-FR" sz="2400" dirty="0" err="1"/>
              <a:t>boost</a:t>
            </a:r>
            <a:r>
              <a:rPr lang="fr-FR" sz="2400" dirty="0"/>
              <a:t> </a:t>
            </a:r>
            <a:r>
              <a:rPr lang="fr-FR" sz="2400" dirty="0" err="1"/>
              <a:t>retention</a:t>
            </a:r>
            <a:r>
              <a:rPr lang="fr-FR" sz="2400" dirty="0"/>
              <a:t>. </a:t>
            </a:r>
          </a:p>
          <a:p>
            <a:endParaRPr lang="fr-FR" dirty="0"/>
          </a:p>
          <a:p>
            <a:endParaRPr lang="fr-FR" dirty="0"/>
          </a:p>
        </p:txBody>
      </p:sp>
    </p:spTree>
    <p:extLst>
      <p:ext uri="{BB962C8B-B14F-4D97-AF65-F5344CB8AC3E}">
        <p14:creationId xmlns:p14="http://schemas.microsoft.com/office/powerpoint/2010/main" val="138233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05800" cy="914400"/>
          </a:xfrm>
        </p:spPr>
        <p:txBody>
          <a:bodyPr/>
          <a:lstStyle/>
          <a:p>
            <a:r>
              <a:rPr lang="en-US" b="1" dirty="0"/>
              <a:t>Monitoring &amp; Evaluation</a:t>
            </a:r>
          </a:p>
        </p:txBody>
      </p:sp>
      <p:sp>
        <p:nvSpPr>
          <p:cNvPr id="3" name="Content Placeholder 2"/>
          <p:cNvSpPr>
            <a:spLocks noGrp="1"/>
          </p:cNvSpPr>
          <p:nvPr>
            <p:ph sz="half" idx="1"/>
          </p:nvPr>
        </p:nvSpPr>
        <p:spPr>
          <a:xfrm>
            <a:off x="457200" y="1828800"/>
            <a:ext cx="7772400" cy="3886200"/>
          </a:xfrm>
        </p:spPr>
        <p:txBody>
          <a:bodyPr/>
          <a:lstStyle/>
          <a:p>
            <a:r>
              <a:rPr lang="en-US" dirty="0"/>
              <a:t>What is monitoring and is the purpose of monitoring? </a:t>
            </a:r>
          </a:p>
          <a:p>
            <a:endParaRPr lang="en-US" dirty="0"/>
          </a:p>
          <a:p>
            <a:pPr marL="342900" indent="-342900">
              <a:spcAft>
                <a:spcPts val="1200"/>
              </a:spcAft>
              <a:buFont typeface="Arial" panose="020B0604020202020204" pitchFamily="34" charset="0"/>
              <a:buChar char="•"/>
            </a:pPr>
            <a:r>
              <a:rPr lang="en-US" sz="2400" dirty="0"/>
              <a:t>Monitoring is the ongoing collection and analysis of project data to measure progress and inform decision-making. </a:t>
            </a:r>
          </a:p>
          <a:p>
            <a:pPr marL="342900" indent="-342900">
              <a:spcAft>
                <a:spcPts val="1200"/>
              </a:spcAft>
              <a:buFont typeface="Arial" panose="020B0604020202020204" pitchFamily="34" charset="0"/>
              <a:buChar char="•"/>
            </a:pPr>
            <a:r>
              <a:rPr lang="en-US" sz="2400" dirty="0"/>
              <a:t>Monitoring of the sessions throughout the implementation of FMD program is critical to ensure the quality of service but also to identify potential issues that can jeopardize the success the program.</a:t>
            </a:r>
          </a:p>
          <a:p>
            <a:endParaRPr lang="en-US" dirty="0"/>
          </a:p>
          <a:p>
            <a:endParaRPr lang="en-US" dirty="0"/>
          </a:p>
        </p:txBody>
      </p:sp>
    </p:spTree>
    <p:extLst>
      <p:ext uri="{BB962C8B-B14F-4D97-AF65-F5344CB8AC3E}">
        <p14:creationId xmlns:p14="http://schemas.microsoft.com/office/powerpoint/2010/main" val="85477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6"/>
          <p:cNvSpPr txBox="1">
            <a:spLocks/>
          </p:cNvSpPr>
          <p:nvPr/>
        </p:nvSpPr>
        <p:spPr bwMode="auto">
          <a:xfrm>
            <a:off x="304800" y="381000"/>
            <a:ext cx="86868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eaLnBrk="1" fontAlgn="auto" latinLnBrk="0" hangingPunct="1">
              <a:lnSpc>
                <a:spcPct val="100000"/>
              </a:lnSpc>
              <a:spcBef>
                <a:spcPct val="20000"/>
              </a:spcBef>
              <a:spcAft>
                <a:spcPts val="0"/>
              </a:spcAft>
              <a:buClrTx/>
              <a:buSzTx/>
              <a:buFontTx/>
              <a:buNone/>
              <a:tabLst/>
              <a:defRPr/>
            </a:pPr>
            <a:r>
              <a:rPr lang="en-GB" sz="3600" b="1" kern="0" dirty="0">
                <a:ea typeface="ＭＳ Ｐゴシック" pitchFamily="-107" charset="-128"/>
                <a:cs typeface="ＭＳ Ｐゴシック" pitchFamily="-107" charset="-128"/>
              </a:rPr>
              <a:t>Monitoring tools</a:t>
            </a:r>
          </a:p>
        </p:txBody>
      </p:sp>
      <p:sp>
        <p:nvSpPr>
          <p:cNvPr id="5" name="Content Placeholder 7"/>
          <p:cNvSpPr txBox="1">
            <a:spLocks/>
          </p:cNvSpPr>
          <p:nvPr/>
        </p:nvSpPr>
        <p:spPr bwMode="auto">
          <a:xfrm>
            <a:off x="609600" y="1752600"/>
            <a:ext cx="71628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spcBef>
                <a:spcPct val="20000"/>
              </a:spcBef>
              <a:buSzPct val="50000"/>
              <a:defRPr/>
            </a:pPr>
            <a:r>
              <a:rPr lang="en-GB" sz="2800" kern="0" dirty="0">
                <a:latin typeface="+mn-lt"/>
                <a:ea typeface="ＭＳ Ｐゴシック" pitchFamily="-107" charset="-128"/>
                <a:cs typeface="ＭＳ Ｐゴシック" pitchFamily="-107" charset="-128"/>
              </a:rPr>
              <a:t>What are the tools that you can use to monitor the quality of FMD?</a:t>
            </a:r>
          </a:p>
          <a:p>
            <a:pPr lvl="1">
              <a:spcBef>
                <a:spcPct val="20000"/>
              </a:spcBef>
              <a:buSzPct val="50000"/>
              <a:defRPr/>
            </a:pPr>
            <a:endParaRPr lang="en-GB" sz="2800" kern="0" dirty="0">
              <a:latin typeface="+mn-lt"/>
              <a:ea typeface="ＭＳ Ｐゴシック" pitchFamily="-107" charset="-128"/>
              <a:cs typeface="ＭＳ Ｐゴシック" pitchFamily="-107" charset="-128"/>
            </a:endParaRPr>
          </a:p>
          <a:p>
            <a:pPr marL="914400" lvl="1" indent="-457200">
              <a:spcBef>
                <a:spcPct val="20000"/>
              </a:spcBef>
              <a:buSzPct val="50000"/>
              <a:buFont typeface="ZapfDingbatsITC" charset="0"/>
              <a:buChar char="✧"/>
              <a:defRPr/>
            </a:pPr>
            <a:r>
              <a:rPr lang="en-GB" sz="2800" kern="0" dirty="0">
                <a:latin typeface="+mn-lt"/>
                <a:ea typeface="ＭＳ Ｐゴシック" pitchFamily="-107" charset="-128"/>
                <a:cs typeface="ＭＳ Ｐゴシック" pitchFamily="-107" charset="-128"/>
              </a:rPr>
              <a:t>Attendance form</a:t>
            </a:r>
          </a:p>
          <a:p>
            <a:pPr marL="914400" lvl="1" indent="-457200">
              <a:spcBef>
                <a:spcPct val="20000"/>
              </a:spcBef>
              <a:buSzPct val="50000"/>
              <a:buFont typeface="ZapfDingbatsITC" charset="0"/>
              <a:buChar char="✧"/>
              <a:defRPr/>
            </a:pPr>
            <a:r>
              <a:rPr lang="en-GB" sz="2800" kern="0" dirty="0">
                <a:latin typeface="+mn-lt"/>
                <a:ea typeface="ＭＳ Ｐゴシック" pitchFamily="-107" charset="-128"/>
                <a:cs typeface="ＭＳ Ｐゴシック" pitchFamily="-107" charset="-128"/>
                <a:hlinkClick r:id="rId3"/>
              </a:rPr>
              <a:t>Fidelity checklist</a:t>
            </a:r>
            <a:r>
              <a:rPr lang="en-GB" sz="2800" kern="0" dirty="0">
                <a:latin typeface="+mn-lt"/>
                <a:ea typeface="ＭＳ Ｐゴシック" pitchFamily="-107" charset="-128"/>
                <a:cs typeface="ＭＳ Ｐゴシック" pitchFamily="-107" charset="-128"/>
              </a:rPr>
              <a:t>: for the facilitator </a:t>
            </a:r>
          </a:p>
          <a:p>
            <a:pPr marL="914400" lvl="1" indent="-457200">
              <a:spcBef>
                <a:spcPct val="20000"/>
              </a:spcBef>
              <a:buSzPct val="50000"/>
              <a:buFont typeface="ZapfDingbatsITC" charset="0"/>
              <a:buChar char="✧"/>
              <a:defRPr/>
            </a:pPr>
            <a:r>
              <a:rPr kumimoji="0" lang="en-GB" sz="2800" b="0" i="0" u="none" strike="noStrike" kern="0" cap="none" spc="0" normalizeH="0" baseline="0" noProof="0" dirty="0">
                <a:ln>
                  <a:noFill/>
                </a:ln>
                <a:solidFill>
                  <a:schemeClr val="tx1"/>
                </a:solidFill>
                <a:effectLst/>
                <a:uLnTx/>
                <a:uFillTx/>
                <a:latin typeface="+mn-lt"/>
                <a:ea typeface="ＭＳ Ｐゴシック" pitchFamily="-107" charset="-128"/>
                <a:cs typeface="ＭＳ Ｐゴシック" pitchFamily="-107" charset="-128"/>
                <a:hlinkClick r:id="rId4"/>
              </a:rPr>
              <a:t>Observation</a:t>
            </a:r>
            <a:r>
              <a:rPr kumimoji="0" lang="en-GB" sz="2800" b="0" i="0" u="none" strike="noStrike" kern="0" cap="none" spc="0" normalizeH="0" noProof="0" dirty="0">
                <a:ln>
                  <a:noFill/>
                </a:ln>
                <a:solidFill>
                  <a:schemeClr val="tx1"/>
                </a:solidFill>
                <a:effectLst/>
                <a:uLnTx/>
                <a:uFillTx/>
                <a:latin typeface="+mn-lt"/>
                <a:ea typeface="ＭＳ Ｐゴシック" pitchFamily="-107" charset="-128"/>
                <a:cs typeface="ＭＳ Ｐゴシック" pitchFamily="-107" charset="-128"/>
                <a:hlinkClick r:id="rId4"/>
              </a:rPr>
              <a:t> form</a:t>
            </a:r>
            <a:r>
              <a:rPr kumimoji="0" lang="en-GB" sz="2800" b="0" i="0" u="none" strike="noStrike" kern="0" cap="none" spc="0" normalizeH="0" noProof="0" dirty="0">
                <a:ln>
                  <a:noFill/>
                </a:ln>
                <a:solidFill>
                  <a:schemeClr val="tx1"/>
                </a:solidFill>
                <a:effectLst/>
                <a:uLnTx/>
                <a:uFillTx/>
                <a:latin typeface="+mn-lt"/>
                <a:ea typeface="ＭＳ Ｐゴシック" pitchFamily="-107" charset="-128"/>
                <a:cs typeface="ＭＳ Ｐゴシック" pitchFamily="-107" charset="-128"/>
              </a:rPr>
              <a:t>: for the supervisor</a:t>
            </a:r>
          </a:p>
        </p:txBody>
      </p:sp>
    </p:spTree>
    <p:extLst>
      <p:ext uri="{BB962C8B-B14F-4D97-AF65-F5344CB8AC3E}">
        <p14:creationId xmlns:p14="http://schemas.microsoft.com/office/powerpoint/2010/main" val="74134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AAE3-0A42-944F-A9E7-097005660D93}"/>
              </a:ext>
            </a:extLst>
          </p:cNvPr>
          <p:cNvSpPr>
            <a:spLocks noGrp="1"/>
          </p:cNvSpPr>
          <p:nvPr>
            <p:ph type="title"/>
          </p:nvPr>
        </p:nvSpPr>
        <p:spPr/>
        <p:txBody>
          <a:bodyPr/>
          <a:lstStyle/>
          <a:p>
            <a:r>
              <a:rPr lang="fr-FR" b="1" dirty="0"/>
              <a:t>Evaluation</a:t>
            </a:r>
          </a:p>
        </p:txBody>
      </p:sp>
      <p:sp>
        <p:nvSpPr>
          <p:cNvPr id="3" name="Content Placeholder 2">
            <a:extLst>
              <a:ext uri="{FF2B5EF4-FFF2-40B4-BE49-F238E27FC236}">
                <a16:creationId xmlns:a16="http://schemas.microsoft.com/office/drawing/2014/main" id="{EC4A40DB-725D-BB41-A9AD-5712747ECF12}"/>
              </a:ext>
            </a:extLst>
          </p:cNvPr>
          <p:cNvSpPr>
            <a:spLocks noGrp="1"/>
          </p:cNvSpPr>
          <p:nvPr>
            <p:ph idx="1"/>
          </p:nvPr>
        </p:nvSpPr>
        <p:spPr>
          <a:xfrm>
            <a:off x="457200" y="1752600"/>
            <a:ext cx="8305800" cy="3429000"/>
          </a:xfrm>
        </p:spPr>
        <p:txBody>
          <a:bodyPr/>
          <a:lstStyle/>
          <a:p>
            <a:endParaRPr lang="fr-FR" dirty="0"/>
          </a:p>
          <a:p>
            <a:r>
              <a:rPr lang="fr-FR" dirty="0" err="1"/>
              <a:t>What</a:t>
            </a:r>
            <a:r>
              <a:rPr lang="fr-FR" dirty="0"/>
              <a:t> </a:t>
            </a:r>
            <a:r>
              <a:rPr lang="fr-FR" dirty="0" err="1"/>
              <a:t>is</a:t>
            </a:r>
            <a:r>
              <a:rPr lang="fr-FR" dirty="0"/>
              <a:t> </a:t>
            </a:r>
            <a:r>
              <a:rPr lang="fr-FR" dirty="0" err="1"/>
              <a:t>evaluation</a:t>
            </a:r>
            <a:r>
              <a:rPr lang="fr-FR" dirty="0"/>
              <a:t>? </a:t>
            </a:r>
          </a:p>
          <a:p>
            <a:endParaRPr lang="fr-FR" dirty="0"/>
          </a:p>
          <a:p>
            <a:pPr indent="-25400"/>
            <a:r>
              <a:rPr lang="fr-FR" dirty="0"/>
              <a:t>Evaluation </a:t>
            </a:r>
            <a:r>
              <a:rPr lang="fr-FR" dirty="0" err="1"/>
              <a:t>is</a:t>
            </a:r>
            <a:r>
              <a:rPr lang="fr-FR" dirty="0"/>
              <a:t> a </a:t>
            </a:r>
            <a:r>
              <a:rPr lang="fr-FR" dirty="0" err="1"/>
              <a:t>formal</a:t>
            </a:r>
            <a:r>
              <a:rPr lang="fr-FR" dirty="0"/>
              <a:t> </a:t>
            </a:r>
            <a:r>
              <a:rPr lang="fr-FR" dirty="0" err="1"/>
              <a:t>analysis</a:t>
            </a:r>
            <a:r>
              <a:rPr lang="fr-FR" dirty="0"/>
              <a:t> </a:t>
            </a:r>
            <a:r>
              <a:rPr lang="fr-FR" dirty="0" err="1"/>
              <a:t>that</a:t>
            </a:r>
            <a:r>
              <a:rPr lang="fr-FR" dirty="0"/>
              <a:t> </a:t>
            </a:r>
            <a:r>
              <a:rPr lang="fr-FR" dirty="0" err="1"/>
              <a:t>investigates</a:t>
            </a:r>
            <a:r>
              <a:rPr lang="fr-FR" dirty="0"/>
              <a:t> </a:t>
            </a:r>
            <a:r>
              <a:rPr lang="fr-FR" dirty="0" err="1"/>
              <a:t>whether</a:t>
            </a:r>
            <a:r>
              <a:rPr lang="fr-FR" dirty="0"/>
              <a:t> a </a:t>
            </a:r>
            <a:r>
              <a:rPr lang="fr-FR" dirty="0" err="1"/>
              <a:t>project</a:t>
            </a:r>
            <a:r>
              <a:rPr lang="fr-FR" dirty="0"/>
              <a:t> has </a:t>
            </a:r>
            <a:r>
              <a:rPr lang="fr-FR" dirty="0" err="1"/>
              <a:t>achieved</a:t>
            </a:r>
            <a:r>
              <a:rPr lang="fr-FR" dirty="0"/>
              <a:t> </a:t>
            </a:r>
            <a:r>
              <a:rPr lang="fr-FR" dirty="0" err="1"/>
              <a:t>its</a:t>
            </a:r>
            <a:r>
              <a:rPr lang="fr-FR" dirty="0"/>
              <a:t> </a:t>
            </a:r>
            <a:r>
              <a:rPr lang="fr-FR" dirty="0" err="1"/>
              <a:t>intended</a:t>
            </a:r>
            <a:r>
              <a:rPr lang="fr-FR" dirty="0"/>
              <a:t> objectives</a:t>
            </a:r>
          </a:p>
          <a:p>
            <a:endParaRPr lang="fr-FR" dirty="0"/>
          </a:p>
        </p:txBody>
      </p:sp>
    </p:spTree>
    <p:extLst>
      <p:ext uri="{BB962C8B-B14F-4D97-AF65-F5344CB8AC3E}">
        <p14:creationId xmlns:p14="http://schemas.microsoft.com/office/powerpoint/2010/main" val="2453654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We will throw the ball to each other.</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a:latin typeface="+mn-lt"/>
                <a:ea typeface="MS PGothic" pitchFamily="34" charset="-128"/>
                <a:cs typeface="MS PGothic" charset="0"/>
              </a:rPr>
              <a:t>Each person who catches the ball will say one thing he or she remembers from yesterday. Then they will throw the ball to someone else.</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a:latin typeface="+mn-lt"/>
                <a:ea typeface="MS PGothic" pitchFamily="34" charset="-128"/>
                <a:cs typeface="MS PGothic" charset="0"/>
              </a:rPr>
              <a:t>This exercise will help us all remember the key points from the previous day. Repetition helps improve memory!</a:t>
            </a:r>
          </a:p>
        </p:txBody>
      </p:sp>
    </p:spTree>
    <p:extLst>
      <p:ext uri="{BB962C8B-B14F-4D97-AF65-F5344CB8AC3E}">
        <p14:creationId xmlns:p14="http://schemas.microsoft.com/office/powerpoint/2010/main" val="3108113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C6A43-E08A-4F47-AC1B-6FCFF8465EBF}"/>
              </a:ext>
            </a:extLst>
          </p:cNvPr>
          <p:cNvSpPr>
            <a:spLocks noGrp="1"/>
          </p:cNvSpPr>
          <p:nvPr>
            <p:ph type="title"/>
          </p:nvPr>
        </p:nvSpPr>
        <p:spPr/>
        <p:txBody>
          <a:bodyPr/>
          <a:lstStyle/>
          <a:p>
            <a:r>
              <a:rPr lang="fr-FR" b="1" dirty="0"/>
              <a:t>OEF </a:t>
            </a:r>
            <a:r>
              <a:rPr lang="fr-FR" b="1" dirty="0" err="1"/>
              <a:t>Indicators</a:t>
            </a:r>
            <a:endParaRPr lang="fr-FR" b="1" dirty="0"/>
          </a:p>
        </p:txBody>
      </p:sp>
      <p:sp>
        <p:nvSpPr>
          <p:cNvPr id="3" name="Content Placeholder 2">
            <a:extLst>
              <a:ext uri="{FF2B5EF4-FFF2-40B4-BE49-F238E27FC236}">
                <a16:creationId xmlns:a16="http://schemas.microsoft.com/office/drawing/2014/main" id="{31151D3E-F36D-C543-B49E-DA8C992E0494}"/>
              </a:ext>
            </a:extLst>
          </p:cNvPr>
          <p:cNvSpPr>
            <a:spLocks noGrp="1"/>
          </p:cNvSpPr>
          <p:nvPr>
            <p:ph sz="half" idx="1"/>
          </p:nvPr>
        </p:nvSpPr>
        <p:spPr>
          <a:xfrm>
            <a:off x="457200" y="2057400"/>
            <a:ext cx="7696200" cy="3886200"/>
          </a:xfrm>
        </p:spPr>
        <p:txBody>
          <a:bodyPr/>
          <a:lstStyle/>
          <a:p>
            <a:pPr marL="357188" indent="-357188">
              <a:spcAft>
                <a:spcPts val="1200"/>
              </a:spcAft>
              <a:buFont typeface="Arial" panose="020B0604020202020204" pitchFamily="34" charset="0"/>
              <a:buChar char="•"/>
            </a:pPr>
            <a:r>
              <a:rPr lang="fr-FR" sz="2400" dirty="0"/>
              <a:t>% of participants in </a:t>
            </a:r>
            <a:r>
              <a:rPr lang="fr-FR" sz="2400" dirty="0" err="1"/>
              <a:t>parenting</a:t>
            </a:r>
            <a:r>
              <a:rPr lang="fr-FR" sz="2400" dirty="0"/>
              <a:t> programs </a:t>
            </a:r>
            <a:r>
              <a:rPr lang="fr-FR" sz="2400" dirty="0" err="1"/>
              <a:t>whose</a:t>
            </a:r>
            <a:r>
              <a:rPr lang="fr-FR" sz="2400" dirty="0"/>
              <a:t> </a:t>
            </a:r>
            <a:r>
              <a:rPr lang="fr-FR" sz="2400" dirty="0" err="1"/>
              <a:t>reported</a:t>
            </a:r>
            <a:r>
              <a:rPr lang="fr-FR" sz="2400" dirty="0"/>
              <a:t> use of </a:t>
            </a:r>
            <a:r>
              <a:rPr lang="fr-FR" sz="2400" dirty="0" err="1"/>
              <a:t>harsh</a:t>
            </a:r>
            <a:r>
              <a:rPr lang="fr-FR" sz="2400" dirty="0"/>
              <a:t> </a:t>
            </a:r>
            <a:r>
              <a:rPr lang="fr-FR" sz="2400" dirty="0" err="1"/>
              <a:t>physical</a:t>
            </a:r>
            <a:r>
              <a:rPr lang="fr-FR" sz="2400" dirty="0"/>
              <a:t> or </a:t>
            </a:r>
            <a:r>
              <a:rPr lang="fr-FR" sz="2400" dirty="0" err="1"/>
              <a:t>psychological</a:t>
            </a:r>
            <a:r>
              <a:rPr lang="fr-FR" sz="2400" dirty="0"/>
              <a:t> </a:t>
            </a:r>
            <a:r>
              <a:rPr lang="fr-FR" sz="2400" dirty="0" err="1"/>
              <a:t>punishment</a:t>
            </a:r>
            <a:r>
              <a:rPr lang="fr-FR" sz="2400" dirty="0"/>
              <a:t> </a:t>
            </a:r>
            <a:r>
              <a:rPr lang="fr-FR" sz="2400" dirty="0" err="1"/>
              <a:t>decreases</a:t>
            </a:r>
            <a:r>
              <a:rPr lang="fr-FR" sz="2400" dirty="0"/>
              <a:t> </a:t>
            </a:r>
            <a:r>
              <a:rPr lang="fr-FR" sz="2400" dirty="0" err="1"/>
              <a:t>from</a:t>
            </a:r>
            <a:r>
              <a:rPr lang="fr-FR" sz="2400" dirty="0"/>
              <a:t> </a:t>
            </a:r>
            <a:r>
              <a:rPr lang="fr-FR" sz="2400" dirty="0" err="1"/>
              <a:t>baseline</a:t>
            </a:r>
            <a:endParaRPr lang="fr-FR" sz="2400" dirty="0"/>
          </a:p>
          <a:p>
            <a:pPr marL="342900" indent="-342900">
              <a:spcAft>
                <a:spcPts val="1200"/>
              </a:spcAft>
              <a:buFont typeface="Arial" panose="020B0604020202020204" pitchFamily="34" charset="0"/>
              <a:buChar char="•"/>
            </a:pPr>
            <a:r>
              <a:rPr lang="fr-FR" sz="2400" dirty="0"/>
              <a:t>% of participants in </a:t>
            </a:r>
            <a:r>
              <a:rPr lang="fr-FR" sz="2400" dirty="0" err="1"/>
              <a:t>parenting</a:t>
            </a:r>
            <a:r>
              <a:rPr lang="fr-FR" sz="2400" dirty="0"/>
              <a:t> programs </a:t>
            </a:r>
            <a:r>
              <a:rPr lang="fr-FR" sz="2400" dirty="0" err="1"/>
              <a:t>whose</a:t>
            </a:r>
            <a:r>
              <a:rPr lang="fr-FR" sz="2400" dirty="0"/>
              <a:t> </a:t>
            </a:r>
            <a:r>
              <a:rPr lang="fr-FR" sz="2400" dirty="0" err="1"/>
              <a:t>reported</a:t>
            </a:r>
            <a:r>
              <a:rPr lang="fr-FR" sz="2400" dirty="0"/>
              <a:t> use of positive </a:t>
            </a:r>
            <a:r>
              <a:rPr lang="fr-FR" sz="2400" dirty="0" err="1"/>
              <a:t>parenting</a:t>
            </a:r>
            <a:r>
              <a:rPr lang="fr-FR" sz="2400" dirty="0"/>
              <a:t> </a:t>
            </a:r>
            <a:r>
              <a:rPr lang="fr-FR" sz="2400" dirty="0" err="1"/>
              <a:t>strategies</a:t>
            </a:r>
            <a:r>
              <a:rPr lang="fr-FR" sz="2400" dirty="0"/>
              <a:t> </a:t>
            </a:r>
            <a:r>
              <a:rPr lang="fr-FR" sz="2400" dirty="0" err="1"/>
              <a:t>increases</a:t>
            </a:r>
            <a:r>
              <a:rPr lang="fr-FR" sz="2400" dirty="0"/>
              <a:t> </a:t>
            </a:r>
            <a:r>
              <a:rPr lang="fr-FR" sz="2400" dirty="0" err="1"/>
              <a:t>from</a:t>
            </a:r>
            <a:r>
              <a:rPr lang="fr-FR" sz="2400" dirty="0"/>
              <a:t> </a:t>
            </a:r>
            <a:r>
              <a:rPr lang="fr-FR" sz="2400" dirty="0" err="1"/>
              <a:t>baseline</a:t>
            </a:r>
            <a:r>
              <a:rPr lang="fr-FR" sz="2400" dirty="0"/>
              <a:t> to </a:t>
            </a:r>
            <a:r>
              <a:rPr lang="fr-FR" sz="2400" dirty="0" err="1"/>
              <a:t>endline</a:t>
            </a:r>
            <a:endParaRPr lang="fr-FR" sz="2400" dirty="0"/>
          </a:p>
          <a:p>
            <a:pPr marL="342900" indent="-342900">
              <a:spcAft>
                <a:spcPts val="1200"/>
              </a:spcAft>
              <a:buFont typeface="Arial" panose="020B0604020202020204" pitchFamily="34" charset="0"/>
              <a:buChar char="•"/>
            </a:pPr>
            <a:r>
              <a:rPr lang="fr-FR" sz="2400" dirty="0"/>
              <a:t>% of participants in </a:t>
            </a:r>
            <a:r>
              <a:rPr lang="fr-FR" sz="2400" dirty="0" err="1"/>
              <a:t>parenting</a:t>
            </a:r>
            <a:r>
              <a:rPr lang="fr-FR" sz="2400" dirty="0"/>
              <a:t> programs </a:t>
            </a:r>
            <a:r>
              <a:rPr lang="fr-FR" sz="2400" dirty="0" err="1"/>
              <a:t>whose</a:t>
            </a:r>
            <a:r>
              <a:rPr lang="fr-FR" sz="2400" dirty="0"/>
              <a:t> </a:t>
            </a:r>
            <a:r>
              <a:rPr lang="fr-FR" sz="2400" dirty="0" err="1"/>
              <a:t>reported</a:t>
            </a:r>
            <a:r>
              <a:rPr lang="fr-FR" sz="2400" dirty="0"/>
              <a:t> use of positive coping </a:t>
            </a:r>
            <a:r>
              <a:rPr lang="fr-FR" sz="2400" dirty="0" err="1"/>
              <a:t>skills</a:t>
            </a:r>
            <a:r>
              <a:rPr lang="fr-FR" sz="2400" dirty="0"/>
              <a:t> </a:t>
            </a:r>
            <a:r>
              <a:rPr lang="fr-FR" sz="2400" dirty="0" err="1"/>
              <a:t>increases</a:t>
            </a:r>
            <a:r>
              <a:rPr lang="fr-FR" sz="2400" dirty="0"/>
              <a:t> </a:t>
            </a:r>
            <a:r>
              <a:rPr lang="fr-FR" sz="2400" dirty="0" err="1"/>
              <a:t>from</a:t>
            </a:r>
            <a:r>
              <a:rPr lang="fr-FR" sz="2400" dirty="0"/>
              <a:t> </a:t>
            </a:r>
            <a:r>
              <a:rPr lang="fr-FR" sz="2400" dirty="0" err="1"/>
              <a:t>baseline</a:t>
            </a:r>
            <a:r>
              <a:rPr lang="fr-FR" sz="2400" dirty="0"/>
              <a:t> to </a:t>
            </a:r>
            <a:r>
              <a:rPr lang="fr-FR" sz="2400" dirty="0" err="1"/>
              <a:t>endline</a:t>
            </a:r>
            <a:endParaRPr lang="fr-FR" sz="2400" dirty="0"/>
          </a:p>
          <a:p>
            <a:endParaRPr lang="fr-FR" b="1" dirty="0"/>
          </a:p>
          <a:p>
            <a:endParaRPr lang="fr-FR" dirty="0"/>
          </a:p>
        </p:txBody>
      </p:sp>
    </p:spTree>
    <p:extLst>
      <p:ext uri="{BB962C8B-B14F-4D97-AF65-F5344CB8AC3E}">
        <p14:creationId xmlns:p14="http://schemas.microsoft.com/office/powerpoint/2010/main" val="1170863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6"/>
          <p:cNvSpPr txBox="1">
            <a:spLocks/>
          </p:cNvSpPr>
          <p:nvPr/>
        </p:nvSpPr>
        <p:spPr bwMode="auto">
          <a:xfrm>
            <a:off x="228600" y="609600"/>
            <a:ext cx="86868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defRPr/>
            </a:pPr>
            <a:r>
              <a:rPr kumimoji="0" lang="en-US" sz="3600" b="1" i="0" u="none" strike="noStrike" kern="0" cap="none" spc="0" normalizeH="0" baseline="0" noProof="0" dirty="0">
                <a:ln>
                  <a:noFill/>
                </a:ln>
                <a:effectLst/>
                <a:uLnTx/>
                <a:uFillTx/>
                <a:latin typeface="Arial"/>
                <a:ea typeface="ＭＳ Ｐゴシック" pitchFamily="-107" charset="-128"/>
                <a:cs typeface="Arial"/>
              </a:rPr>
              <a:t>Evaluation resources: </a:t>
            </a:r>
            <a:r>
              <a:rPr lang="en-GB" sz="3600" kern="0" dirty="0">
                <a:ea typeface="ＭＳ Ｐゴシック" pitchFamily="-107" charset="-128"/>
                <a:cs typeface="ＭＳ Ｐゴシック" pitchFamily="-107" charset="-128"/>
              </a:rPr>
              <a:t>Questionnaires for caregivers </a:t>
            </a:r>
          </a:p>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3600" b="1" i="0" u="none" strike="noStrike" kern="0" cap="none" spc="0" normalizeH="0" baseline="0" noProof="0" dirty="0">
              <a:ln>
                <a:noFill/>
              </a:ln>
              <a:effectLst/>
              <a:uLnTx/>
              <a:uFillTx/>
              <a:latin typeface="Arial"/>
              <a:ea typeface="ＭＳ Ｐゴシック" pitchFamily="-107" charset="-128"/>
              <a:cs typeface="Arial"/>
            </a:endParaRPr>
          </a:p>
        </p:txBody>
      </p:sp>
      <p:sp>
        <p:nvSpPr>
          <p:cNvPr id="5" name="Content Placeholder 7"/>
          <p:cNvSpPr txBox="1">
            <a:spLocks/>
          </p:cNvSpPr>
          <p:nvPr/>
        </p:nvSpPr>
        <p:spPr bwMode="auto">
          <a:xfrm>
            <a:off x="533400" y="2133600"/>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Caregivers consent </a:t>
            </a:r>
          </a:p>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Caregiver and child demographic</a:t>
            </a:r>
          </a:p>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Caregiver psychosocial wellbeing </a:t>
            </a:r>
          </a:p>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Social support</a:t>
            </a:r>
          </a:p>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Coping strategies </a:t>
            </a:r>
          </a:p>
          <a:p>
            <a:pPr marL="342900" lvl="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Caregiving practices </a:t>
            </a:r>
          </a:p>
          <a:p>
            <a:pPr marL="342900" indent="-342900">
              <a:spcBef>
                <a:spcPct val="20000"/>
              </a:spcBef>
              <a:buSzPct val="70000"/>
              <a:buFont typeface="ZapfDingbatsITC" charset="0"/>
              <a:buChar char="✧"/>
              <a:defRPr/>
            </a:pPr>
            <a:r>
              <a:rPr lang="en-US" sz="2200" kern="0" dirty="0">
                <a:ea typeface="ＭＳ Ｐゴシック" pitchFamily="-107" charset="-128"/>
                <a:cs typeface="ＭＳ Ｐゴシック" pitchFamily="-107" charset="-128"/>
              </a:rPr>
              <a:t>Child discipline </a:t>
            </a:r>
          </a:p>
          <a:p>
            <a:pPr marL="342900" indent="-342900">
              <a:spcBef>
                <a:spcPct val="20000"/>
              </a:spcBef>
              <a:buSzPct val="70000"/>
              <a:buFont typeface="ZapfDingbatsITC" charset="0"/>
              <a:buChar char="✧"/>
              <a:defRPr/>
            </a:pPr>
            <a:r>
              <a:rPr lang="en-GB" sz="2200" kern="0" dirty="0">
                <a:ea typeface="ＭＳ Ｐゴシック" pitchFamily="-107" charset="-128"/>
                <a:cs typeface="ＭＳ Ｐゴシック" pitchFamily="-107" charset="-128"/>
              </a:rPr>
              <a:t>Referral pathway </a:t>
            </a:r>
          </a:p>
          <a:p>
            <a:pPr lvl="1">
              <a:spcBef>
                <a:spcPct val="20000"/>
              </a:spcBef>
              <a:buSzPct val="50000"/>
              <a:defRPr/>
            </a:pPr>
            <a:endParaRPr lang="en-GB" sz="2800" kern="0" dirty="0">
              <a:latin typeface="+mn-lt"/>
              <a:ea typeface="ＭＳ Ｐゴシック" pitchFamily="-107" charset="-128"/>
              <a:cs typeface="ＭＳ Ｐゴシック" pitchFamily="-107" charset="-128"/>
            </a:endParaRPr>
          </a:p>
          <a:p>
            <a:pPr marL="800100" lvl="1" indent="-342900">
              <a:spcBef>
                <a:spcPct val="20000"/>
              </a:spcBef>
              <a:buFontTx/>
              <a:buChar char="•"/>
              <a:defRPr/>
            </a:pPr>
            <a:endParaRPr kumimoji="0" lang="en-GB" sz="2800" b="0" i="0" u="none" strike="noStrike" kern="0" cap="none" spc="0" normalizeH="0" baseline="0" noProof="0" dirty="0">
              <a:ln>
                <a:noFill/>
              </a:ln>
              <a:solidFill>
                <a:schemeClr val="tx1"/>
              </a:solidFill>
              <a:effectLst/>
              <a:uLnTx/>
              <a:uFillTx/>
              <a:latin typeface="+mn-lt"/>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206987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dirty="0"/>
              <a:t>Sampling: Selection criteria</a:t>
            </a:r>
          </a:p>
        </p:txBody>
      </p:sp>
      <p:sp>
        <p:nvSpPr>
          <p:cNvPr id="3" name="TextBox 2"/>
          <p:cNvSpPr txBox="1"/>
          <p:nvPr/>
        </p:nvSpPr>
        <p:spPr>
          <a:xfrm>
            <a:off x="533400" y="1524000"/>
            <a:ext cx="8153400" cy="4321183"/>
          </a:xfrm>
          <a:prstGeom prst="rect">
            <a:avLst/>
          </a:prstGeom>
          <a:noFill/>
        </p:spPr>
        <p:txBody>
          <a:bodyPr wrap="square" rtlCol="0">
            <a:spAutoFit/>
          </a:bodyPr>
          <a:lstStyle/>
          <a:p>
            <a:pPr marL="457200" indent="-457200">
              <a:spcBef>
                <a:spcPct val="20000"/>
              </a:spcBef>
              <a:buSzPct val="70000"/>
              <a:buFont typeface="ZapfDingbatsITC" charset="0"/>
              <a:buChar char="✧"/>
              <a:defRPr/>
            </a:pPr>
            <a:r>
              <a:rPr lang="en-GB" sz="2200" b="1" kern="0" dirty="0">
                <a:ea typeface="ＭＳ Ｐゴシック" pitchFamily="-107" charset="-128"/>
                <a:cs typeface="ＭＳ Ｐゴシック" pitchFamily="-107" charset="-128"/>
              </a:rPr>
              <a:t>At baseline</a:t>
            </a:r>
          </a:p>
          <a:p>
            <a:pPr marL="800100" lvl="1" indent="-342900">
              <a:buFont typeface="Arial" charset="0"/>
              <a:buChar char="•"/>
            </a:pPr>
            <a:r>
              <a:rPr lang="en-GB" sz="2200" dirty="0"/>
              <a:t>Commitment to attend all FMD sessions</a:t>
            </a:r>
            <a:endParaRPr lang="en-US" sz="2200" dirty="0"/>
          </a:p>
          <a:p>
            <a:pPr marL="800100" lvl="1" indent="-342900">
              <a:buFont typeface="Arial" charset="0"/>
              <a:buChar char="•"/>
            </a:pPr>
            <a:r>
              <a:rPr lang="en-GB" sz="2200" dirty="0"/>
              <a:t>Willingness to participate in the baseline interview</a:t>
            </a:r>
            <a:endParaRPr lang="en-US" sz="2200" dirty="0"/>
          </a:p>
          <a:p>
            <a:pPr marL="800100" lvl="1" indent="-342900">
              <a:buFont typeface="Arial" charset="0"/>
              <a:buChar char="•"/>
            </a:pPr>
            <a:r>
              <a:rPr lang="en-GB" sz="2200" dirty="0"/>
              <a:t>Random selection across all locations</a:t>
            </a:r>
            <a:r>
              <a:rPr lang="en-US" sz="2200" dirty="0"/>
              <a:t> </a:t>
            </a:r>
            <a:endParaRPr lang="en-GB" sz="2200" kern="0" dirty="0">
              <a:ea typeface="ＭＳ Ｐゴシック" pitchFamily="-107" charset="-128"/>
              <a:cs typeface="ＭＳ Ｐゴシック" pitchFamily="-107" charset="-128"/>
            </a:endParaRPr>
          </a:p>
          <a:p>
            <a:pPr marL="457200" indent="-457200">
              <a:spcBef>
                <a:spcPct val="20000"/>
              </a:spcBef>
              <a:buSzPct val="70000"/>
              <a:buFont typeface="ZapfDingbatsITC" charset="0"/>
              <a:buChar char="✧"/>
              <a:defRPr/>
            </a:pPr>
            <a:endParaRPr lang="en-GB" sz="2200" b="1" kern="0" dirty="0">
              <a:ea typeface="ＭＳ Ｐゴシック" pitchFamily="-107" charset="-128"/>
              <a:cs typeface="ＭＳ Ｐゴシック" pitchFamily="-107" charset="-128"/>
            </a:endParaRPr>
          </a:p>
          <a:p>
            <a:pPr marL="457200" indent="-457200">
              <a:spcBef>
                <a:spcPct val="20000"/>
              </a:spcBef>
              <a:buSzPct val="70000"/>
              <a:buFont typeface="ZapfDingbatsITC" charset="0"/>
              <a:buChar char="✧"/>
              <a:defRPr/>
            </a:pPr>
            <a:r>
              <a:rPr lang="en-GB" sz="2200" b="1" kern="0" dirty="0">
                <a:ea typeface="ＭＳ Ｐゴシック" pitchFamily="-107" charset="-128"/>
                <a:cs typeface="ＭＳ Ｐゴシック" pitchFamily="-107" charset="-128"/>
              </a:rPr>
              <a:t>At end line</a:t>
            </a:r>
          </a:p>
          <a:p>
            <a:pPr marL="800100" lvl="1" indent="-342900">
              <a:buFont typeface="Arial" charset="0"/>
              <a:buChar char="•"/>
            </a:pPr>
            <a:r>
              <a:rPr lang="en-GB" sz="2200" dirty="0"/>
              <a:t>Participants who have attended at least 80% of the parenting sessions</a:t>
            </a:r>
            <a:endParaRPr lang="en-US" sz="2200" dirty="0"/>
          </a:p>
          <a:p>
            <a:pPr marL="800100" lvl="1" indent="-342900">
              <a:buFont typeface="Arial" charset="0"/>
              <a:buChar char="•"/>
            </a:pPr>
            <a:r>
              <a:rPr lang="en-GB" sz="2200" dirty="0"/>
              <a:t>Willingness of caregivers to participate </a:t>
            </a:r>
          </a:p>
          <a:p>
            <a:pPr marL="800100" lvl="1" indent="-342900">
              <a:buFont typeface="Arial" charset="0"/>
              <a:buChar char="•"/>
            </a:pPr>
            <a:r>
              <a:rPr lang="en-GB" sz="2200" dirty="0"/>
              <a:t>Random selection across all locations based on attendance list</a:t>
            </a:r>
            <a:r>
              <a:rPr lang="en-US" sz="2200" dirty="0"/>
              <a:t> </a:t>
            </a:r>
            <a:r>
              <a:rPr lang="en-GB" sz="2200" kern="0" dirty="0">
                <a:ea typeface="ＭＳ Ｐゴシック" pitchFamily="-107" charset="-128"/>
                <a:cs typeface="ＭＳ Ｐゴシック" pitchFamily="-107" charset="-128"/>
              </a:rPr>
              <a:t> </a:t>
            </a:r>
          </a:p>
          <a:p>
            <a:endParaRPr lang="en-US" dirty="0"/>
          </a:p>
        </p:txBody>
      </p:sp>
    </p:spTree>
    <p:extLst>
      <p:ext uri="{BB962C8B-B14F-4D97-AF65-F5344CB8AC3E}">
        <p14:creationId xmlns:p14="http://schemas.microsoft.com/office/powerpoint/2010/main" val="287264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dirty="0"/>
              <a:t>Methodology: data collection</a:t>
            </a:r>
          </a:p>
        </p:txBody>
      </p:sp>
      <p:sp>
        <p:nvSpPr>
          <p:cNvPr id="3" name="TextBox 2"/>
          <p:cNvSpPr txBox="1"/>
          <p:nvPr/>
        </p:nvSpPr>
        <p:spPr>
          <a:xfrm>
            <a:off x="533400" y="1524000"/>
            <a:ext cx="8153400" cy="3933384"/>
          </a:xfrm>
          <a:prstGeom prst="rect">
            <a:avLst/>
          </a:prstGeom>
          <a:noFill/>
        </p:spPr>
        <p:txBody>
          <a:bodyPr wrap="square" rtlCol="0">
            <a:spAutoFit/>
          </a:bodyPr>
          <a:lstStyle/>
          <a:p>
            <a:pPr marL="457200" indent="-457200">
              <a:spcBef>
                <a:spcPct val="20000"/>
              </a:spcBef>
              <a:buSzPct val="70000"/>
              <a:buFont typeface="ZapfDingbatsITC" charset="0"/>
              <a:buChar char="✧"/>
              <a:defRPr/>
            </a:pPr>
            <a:r>
              <a:rPr lang="en-GB" b="1" kern="0" dirty="0">
                <a:ea typeface="ＭＳ Ｐゴシック" pitchFamily="-107" charset="-128"/>
                <a:cs typeface="ＭＳ Ｐゴシック" pitchFamily="-107" charset="-128"/>
              </a:rPr>
              <a:t>Who can collect the data?</a:t>
            </a:r>
          </a:p>
          <a:p>
            <a:pPr marL="800100" lvl="1" indent="-342900">
              <a:buFont typeface="Arial" charset="0"/>
              <a:buChar char="•"/>
            </a:pPr>
            <a:r>
              <a:rPr lang="en-GB" dirty="0"/>
              <a:t>Dedicated enumerators</a:t>
            </a:r>
          </a:p>
          <a:p>
            <a:pPr marL="800100" lvl="1" indent="-342900">
              <a:buFont typeface="Arial" charset="0"/>
              <a:buChar char="•"/>
            </a:pPr>
            <a:r>
              <a:rPr lang="en-GB" dirty="0"/>
              <a:t>Parenting skills facilitators </a:t>
            </a:r>
            <a:r>
              <a:rPr lang="en-GB" u="sng" dirty="0"/>
              <a:t>cannot</a:t>
            </a:r>
            <a:r>
              <a:rPr lang="en-GB" dirty="0"/>
              <a:t> collect data </a:t>
            </a:r>
          </a:p>
          <a:p>
            <a:pPr marL="457200" indent="-457200">
              <a:spcBef>
                <a:spcPct val="20000"/>
              </a:spcBef>
              <a:buSzPct val="70000"/>
              <a:buFont typeface="ZapfDingbatsITC" charset="0"/>
              <a:buChar char="✧"/>
              <a:defRPr/>
            </a:pPr>
            <a:endParaRPr lang="en-GB" b="1" kern="0" dirty="0">
              <a:ea typeface="ＭＳ Ｐゴシック" pitchFamily="-107" charset="-128"/>
              <a:cs typeface="ＭＳ Ｐゴシック" pitchFamily="-107" charset="-128"/>
            </a:endParaRPr>
          </a:p>
          <a:p>
            <a:pPr marL="457200" indent="-457200">
              <a:spcBef>
                <a:spcPct val="20000"/>
              </a:spcBef>
              <a:buSzPct val="70000"/>
              <a:buFont typeface="ZapfDingbatsITC" charset="0"/>
              <a:buChar char="✧"/>
              <a:defRPr/>
            </a:pPr>
            <a:r>
              <a:rPr lang="en-GB" b="1" kern="0" dirty="0">
                <a:ea typeface="ＭＳ Ｐゴシック" pitchFamily="-107" charset="-128"/>
                <a:cs typeface="ＭＳ Ｐゴシック" pitchFamily="-107" charset="-128"/>
              </a:rPr>
              <a:t>When to collect data?</a:t>
            </a:r>
          </a:p>
          <a:p>
            <a:pPr marL="800100" lvl="1" indent="-342900">
              <a:buFont typeface="Arial" charset="0"/>
              <a:buChar char="•"/>
            </a:pPr>
            <a:r>
              <a:rPr lang="en-GB" dirty="0"/>
              <a:t>Baseline before the beginning of the sessions only to measure increase in </a:t>
            </a:r>
            <a:r>
              <a:rPr lang="is-IS" dirty="0"/>
              <a:t>…</a:t>
            </a:r>
            <a:endParaRPr lang="en-GB" dirty="0"/>
          </a:p>
          <a:p>
            <a:pPr marL="800100" lvl="1" indent="-342900">
              <a:buFont typeface="Arial" charset="0"/>
              <a:buChar char="•"/>
            </a:pPr>
            <a:r>
              <a:rPr lang="en-GB" dirty="0"/>
              <a:t>End line 1 month after the end of the training sessions</a:t>
            </a:r>
          </a:p>
          <a:p>
            <a:endParaRPr lang="en-US" dirty="0"/>
          </a:p>
        </p:txBody>
      </p:sp>
    </p:spTree>
    <p:extLst>
      <p:ext uri="{BB962C8B-B14F-4D97-AF65-F5344CB8AC3E}">
        <p14:creationId xmlns:p14="http://schemas.microsoft.com/office/powerpoint/2010/main" val="20154055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517679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Post test</a:t>
            </a:r>
          </a:p>
        </p:txBody>
      </p:sp>
    </p:spTree>
    <p:extLst>
      <p:ext uri="{BB962C8B-B14F-4D97-AF65-F5344CB8AC3E}">
        <p14:creationId xmlns:p14="http://schemas.microsoft.com/office/powerpoint/2010/main" val="43993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Group work: Children in crisis</a:t>
            </a:r>
          </a:p>
        </p:txBody>
      </p:sp>
      <p:sp>
        <p:nvSpPr>
          <p:cNvPr id="3" name="TextBox 2"/>
          <p:cNvSpPr txBox="1"/>
          <p:nvPr/>
        </p:nvSpPr>
        <p:spPr>
          <a:xfrm>
            <a:off x="762000" y="2133600"/>
            <a:ext cx="7454900" cy="2677656"/>
          </a:xfrm>
          <a:prstGeom prst="rect">
            <a:avLst/>
          </a:prstGeom>
          <a:noFill/>
        </p:spPr>
        <p:txBody>
          <a:bodyPr wrap="square" rtlCol="0">
            <a:spAutoFit/>
          </a:bodyPr>
          <a:lstStyle/>
          <a:p>
            <a:pPr marL="342900" lvl="0" indent="-342900">
              <a:buFont typeface="Arial" charset="0"/>
              <a:buChar char="•"/>
            </a:pPr>
            <a:r>
              <a:rPr lang="en-US" dirty="0"/>
              <a:t>What is the impact of crisis on children?</a:t>
            </a:r>
          </a:p>
          <a:p>
            <a:pPr marL="342900" lvl="0" indent="-342900">
              <a:buFont typeface="Arial" charset="0"/>
              <a:buChar char="•"/>
            </a:pPr>
            <a:endParaRPr lang="en-US" dirty="0"/>
          </a:p>
          <a:p>
            <a:pPr marL="342900" lvl="0" indent="-342900">
              <a:buFont typeface="Arial" charset="0"/>
              <a:buChar char="•"/>
            </a:pPr>
            <a:r>
              <a:rPr lang="en-US" dirty="0"/>
              <a:t>What are the signs of stress or changes of behavior that can be observed? </a:t>
            </a:r>
          </a:p>
          <a:p>
            <a:pPr marL="342900" indent="-342900">
              <a:buFont typeface="Arial" charset="0"/>
              <a:buChar char="•"/>
            </a:pPr>
            <a:endParaRPr lang="en-US" dirty="0"/>
          </a:p>
          <a:p>
            <a:pPr marL="342900" indent="-342900">
              <a:buFont typeface="Courier New" panose="02070309020205020404" pitchFamily="49" charset="0"/>
              <a:buChar char="o"/>
            </a:pPr>
            <a:r>
              <a:rPr lang="en-US" dirty="0"/>
              <a:t>Group 1 &amp; 2: 0 to 2 years old</a:t>
            </a:r>
          </a:p>
          <a:p>
            <a:pPr marL="342900" indent="-342900">
              <a:buFont typeface="Courier New" panose="02070309020205020404" pitchFamily="49" charset="0"/>
              <a:buChar char="o"/>
            </a:pPr>
            <a:r>
              <a:rPr lang="en-US" dirty="0"/>
              <a:t>Group 3 &amp; 4: 3 to 5 years old</a:t>
            </a:r>
          </a:p>
        </p:txBody>
      </p:sp>
    </p:spTree>
    <p:extLst>
      <p:ext uri="{BB962C8B-B14F-4D97-AF65-F5344CB8AC3E}">
        <p14:creationId xmlns:p14="http://schemas.microsoft.com/office/powerpoint/2010/main" val="3675579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305800" cy="1219200"/>
          </a:xfrm>
        </p:spPr>
        <p:txBody>
          <a:bodyPr/>
          <a:lstStyle/>
          <a:p>
            <a:r>
              <a:rPr lang="en-US" b="1" u="sng" dirty="0"/>
              <a:t>The impact of crisis on children</a:t>
            </a:r>
          </a:p>
        </p:txBody>
      </p:sp>
      <p:sp>
        <p:nvSpPr>
          <p:cNvPr id="4" name="Content Placeholder 3"/>
          <p:cNvSpPr>
            <a:spLocks noGrp="1"/>
          </p:cNvSpPr>
          <p:nvPr>
            <p:ph idx="1"/>
          </p:nvPr>
        </p:nvSpPr>
        <p:spPr>
          <a:xfrm>
            <a:off x="228600" y="1295400"/>
            <a:ext cx="8305800" cy="4953000"/>
          </a:xfrm>
        </p:spPr>
        <p:txBody>
          <a:bodyPr/>
          <a:lstStyle/>
          <a:p>
            <a:pPr marL="628650" indent="-285750">
              <a:spcBef>
                <a:spcPts val="0"/>
              </a:spcBef>
              <a:spcAft>
                <a:spcPts val="600"/>
              </a:spcAft>
              <a:buFont typeface="Arial" panose="020B0604020202020204" pitchFamily="34" charset="0"/>
              <a:buChar char="•"/>
            </a:pPr>
            <a:r>
              <a:rPr lang="en-US" sz="1800" dirty="0"/>
              <a:t>Crisis affects children in all the same ways that it affects adults, but </a:t>
            </a:r>
            <a:r>
              <a:rPr lang="en-US" sz="1800" b="1" dirty="0"/>
              <a:t>also in different ways</a:t>
            </a:r>
            <a:r>
              <a:rPr lang="en-US" sz="1800" dirty="0"/>
              <a:t>.</a:t>
            </a:r>
          </a:p>
          <a:p>
            <a:pPr marL="628650" indent="-285750">
              <a:spcBef>
                <a:spcPts val="0"/>
              </a:spcBef>
              <a:spcAft>
                <a:spcPts val="600"/>
              </a:spcAft>
              <a:buFont typeface="Arial" panose="020B0604020202020204" pitchFamily="34" charset="0"/>
              <a:buChar char="•"/>
            </a:pPr>
            <a:r>
              <a:rPr lang="en-GB" sz="1800" dirty="0"/>
              <a:t>Childhood is already a difficult and stressful part of life due to the developing brain</a:t>
            </a:r>
            <a:endParaRPr lang="en-US" sz="1800" dirty="0"/>
          </a:p>
          <a:p>
            <a:pPr marL="628650" indent="-285750">
              <a:spcBef>
                <a:spcPts val="0"/>
              </a:spcBef>
              <a:spcAft>
                <a:spcPts val="600"/>
              </a:spcAft>
              <a:buFont typeface="Arial" panose="020B0604020202020204" pitchFamily="34" charset="0"/>
              <a:buChar char="•"/>
            </a:pPr>
            <a:r>
              <a:rPr lang="en-US" sz="1800" dirty="0"/>
              <a:t>Children are dependent on the </a:t>
            </a:r>
            <a:r>
              <a:rPr lang="en-US" sz="1800" b="1" dirty="0"/>
              <a:t>care, empathy and attention of adults </a:t>
            </a:r>
            <a:r>
              <a:rPr lang="en-US" sz="1800" dirty="0"/>
              <a:t>who love them.</a:t>
            </a:r>
          </a:p>
          <a:p>
            <a:pPr marL="628650" indent="-285750">
              <a:spcBef>
                <a:spcPts val="0"/>
              </a:spcBef>
              <a:spcAft>
                <a:spcPts val="600"/>
              </a:spcAft>
              <a:buFont typeface="Arial" panose="020B0604020202020204" pitchFamily="34" charset="0"/>
              <a:buChar char="•"/>
            </a:pPr>
            <a:r>
              <a:rPr lang="en-US" sz="1800" b="1" dirty="0"/>
              <a:t>Attachments can be disrupted </a:t>
            </a:r>
            <a:r>
              <a:rPr lang="en-US" sz="1800" dirty="0"/>
              <a:t>in times of crisis.</a:t>
            </a:r>
          </a:p>
          <a:p>
            <a:pPr marL="628650" indent="-285750">
              <a:spcBef>
                <a:spcPts val="0"/>
              </a:spcBef>
              <a:spcAft>
                <a:spcPts val="600"/>
              </a:spcAft>
              <a:buFont typeface="Arial" panose="020B0604020202020204" pitchFamily="34" charset="0"/>
              <a:buChar char="•"/>
            </a:pPr>
            <a:r>
              <a:rPr lang="en-US" sz="1800" b="1" dirty="0"/>
              <a:t>Children often feel what their parents feel</a:t>
            </a:r>
            <a:r>
              <a:rPr lang="en-US" sz="1800" dirty="0"/>
              <a:t>, including their stress and their emotions.</a:t>
            </a:r>
          </a:p>
          <a:p>
            <a:pPr marL="628650" indent="-285750">
              <a:spcBef>
                <a:spcPts val="0"/>
              </a:spcBef>
              <a:spcAft>
                <a:spcPts val="600"/>
              </a:spcAft>
              <a:buFont typeface="Arial" panose="020B0604020202020204" pitchFamily="34" charset="0"/>
              <a:buChar char="•"/>
            </a:pPr>
            <a:r>
              <a:rPr lang="en-US" sz="1800" dirty="0"/>
              <a:t>Children can be </a:t>
            </a:r>
            <a:r>
              <a:rPr lang="en-US" sz="1800" b="1" dirty="0"/>
              <a:t>exposed to very traumatic events </a:t>
            </a:r>
            <a:r>
              <a:rPr lang="en-US" sz="1800" dirty="0"/>
              <a:t>during crisis. </a:t>
            </a:r>
          </a:p>
          <a:p>
            <a:pPr marL="628650" indent="-285750">
              <a:spcBef>
                <a:spcPts val="0"/>
              </a:spcBef>
              <a:spcAft>
                <a:spcPts val="600"/>
              </a:spcAft>
              <a:buFont typeface="Arial" panose="020B0604020202020204" pitchFamily="34" charset="0"/>
              <a:buChar char="•"/>
            </a:pPr>
            <a:r>
              <a:rPr lang="en-US" sz="1800" dirty="0"/>
              <a:t>Research has shown that the earlier we start helping children to cope with the stresses of crisis, the more likely we are to prevent serious psychosocial problems from developing later in life.</a:t>
            </a:r>
          </a:p>
        </p:txBody>
      </p:sp>
    </p:spTree>
    <p:extLst>
      <p:ext uri="{BB962C8B-B14F-4D97-AF65-F5344CB8AC3E}">
        <p14:creationId xmlns:p14="http://schemas.microsoft.com/office/powerpoint/2010/main" val="3612459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305800" cy="1219200"/>
          </a:xfrm>
        </p:spPr>
        <p:txBody>
          <a:bodyPr/>
          <a:lstStyle/>
          <a:p>
            <a:r>
              <a:rPr lang="en-US" b="1" u="sng" dirty="0"/>
              <a:t>Ignoring symptoms of stress: A vicious cycle</a:t>
            </a:r>
          </a:p>
        </p:txBody>
      </p:sp>
      <p:pic>
        <p:nvPicPr>
          <p:cNvPr id="3" name="Picture 2"/>
          <p:cNvPicPr>
            <a:picLocks noChangeAspect="1"/>
          </p:cNvPicPr>
          <p:nvPr/>
        </p:nvPicPr>
        <p:blipFill>
          <a:blip r:embed="rId3"/>
          <a:stretch>
            <a:fillRect/>
          </a:stretch>
        </p:blipFill>
        <p:spPr>
          <a:xfrm>
            <a:off x="2362200" y="1981200"/>
            <a:ext cx="4823640" cy="4445781"/>
          </a:xfrm>
          <a:prstGeom prst="rect">
            <a:avLst/>
          </a:prstGeom>
        </p:spPr>
      </p:pic>
    </p:spTree>
    <p:extLst>
      <p:ext uri="{BB962C8B-B14F-4D97-AF65-F5344CB8AC3E}">
        <p14:creationId xmlns:p14="http://schemas.microsoft.com/office/powerpoint/2010/main" val="2238028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3776-F36C-AC4D-B7E6-A0325E1DAB0C}"/>
              </a:ext>
            </a:extLst>
          </p:cNvPr>
          <p:cNvSpPr>
            <a:spLocks noGrp="1"/>
          </p:cNvSpPr>
          <p:nvPr>
            <p:ph type="title"/>
          </p:nvPr>
        </p:nvSpPr>
        <p:spPr/>
        <p:txBody>
          <a:bodyPr/>
          <a:lstStyle/>
          <a:p>
            <a:endParaRPr lang="fr-FR"/>
          </a:p>
        </p:txBody>
      </p:sp>
      <p:sp>
        <p:nvSpPr>
          <p:cNvPr id="3" name="Content Placeholder 2">
            <a:extLst>
              <a:ext uri="{FF2B5EF4-FFF2-40B4-BE49-F238E27FC236}">
                <a16:creationId xmlns:a16="http://schemas.microsoft.com/office/drawing/2014/main" id="{CA34025B-9F5F-9746-951F-59043206BDDD}"/>
              </a:ext>
            </a:extLst>
          </p:cNvPr>
          <p:cNvSpPr>
            <a:spLocks noGrp="1"/>
          </p:cNvSpPr>
          <p:nvPr>
            <p:ph sz="half" idx="1"/>
          </p:nvPr>
        </p:nvSpPr>
        <p:spPr>
          <a:xfrm>
            <a:off x="1828800" y="2743200"/>
            <a:ext cx="6248400" cy="3124200"/>
          </a:xfrm>
        </p:spPr>
        <p:txBody>
          <a:bodyPr/>
          <a:lstStyle/>
          <a:p>
            <a:r>
              <a:rPr lang="fr-FR" sz="3600" b="1" dirty="0"/>
              <a:t>Relaxation </a:t>
            </a:r>
            <a:r>
              <a:rPr lang="fr-FR" sz="3600" b="1" dirty="0" err="1"/>
              <a:t>exercise</a:t>
            </a:r>
            <a:endParaRPr lang="fr-FR" sz="3600" b="1" dirty="0"/>
          </a:p>
        </p:txBody>
      </p:sp>
    </p:spTree>
    <p:extLst>
      <p:ext uri="{BB962C8B-B14F-4D97-AF65-F5344CB8AC3E}">
        <p14:creationId xmlns:p14="http://schemas.microsoft.com/office/powerpoint/2010/main" val="164929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a:t>Talking and listening </a:t>
            </a:r>
          </a:p>
        </p:txBody>
      </p:sp>
      <p:sp>
        <p:nvSpPr>
          <p:cNvPr id="3" name="Rectangle 2"/>
          <p:cNvSpPr/>
          <p:nvPr/>
        </p:nvSpPr>
        <p:spPr>
          <a:xfrm>
            <a:off x="457200" y="1447800"/>
            <a:ext cx="8686800" cy="4401205"/>
          </a:xfrm>
          <a:prstGeom prst="rect">
            <a:avLst/>
          </a:prstGeom>
        </p:spPr>
        <p:txBody>
          <a:bodyPr wrap="square">
            <a:spAutoFit/>
          </a:bodyPr>
          <a:lstStyle/>
          <a:p>
            <a:pPr marL="285750" indent="-285750">
              <a:buFont typeface="Arial" panose="020B0604020202020204" pitchFamily="34" charset="0"/>
              <a:buChar char="•"/>
            </a:pPr>
            <a:r>
              <a:rPr lang="en-US" sz="2000" dirty="0">
                <a:latin typeface="+mn-lt"/>
              </a:rPr>
              <a:t>During a crisis, families are commonly split up and normal daily life seems impossible.</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a:latin typeface="+mn-lt"/>
              </a:rPr>
              <a:t>Children can become confused and scared about what is happening around them. </a:t>
            </a:r>
          </a:p>
          <a:p>
            <a:endParaRPr lang="en-US" sz="2000" dirty="0">
              <a:latin typeface="+mn-lt"/>
            </a:endParaRPr>
          </a:p>
          <a:p>
            <a:pPr marL="285750" indent="-285750">
              <a:buFont typeface="Arial" panose="020B0604020202020204" pitchFamily="34" charset="0"/>
              <a:buChar char="•"/>
            </a:pPr>
            <a:r>
              <a:rPr lang="en-US" sz="2000" dirty="0">
                <a:latin typeface="+mn-lt"/>
              </a:rPr>
              <a:t>Although children, like adults, need to have time to switch off from thinking about crisis, they will not be able to forget what has happened to them.</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a:latin typeface="+mn-lt"/>
              </a:rPr>
              <a:t>Talking about what has happened in the past, and about their worries for the future with someone they trust will help children to make sense of what is happening around them and their memories will become less distressing.</a:t>
            </a:r>
          </a:p>
        </p:txBody>
      </p:sp>
    </p:spTree>
    <p:extLst>
      <p:ext uri="{BB962C8B-B14F-4D97-AF65-F5344CB8AC3E}">
        <p14:creationId xmlns:p14="http://schemas.microsoft.com/office/powerpoint/2010/main" val="1958291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What do children need? </a:t>
            </a:r>
          </a:p>
        </p:txBody>
      </p:sp>
      <p:sp>
        <p:nvSpPr>
          <p:cNvPr id="3" name="TextBox 2"/>
          <p:cNvSpPr txBox="1"/>
          <p:nvPr/>
        </p:nvSpPr>
        <p:spPr>
          <a:xfrm>
            <a:off x="381001" y="1981200"/>
            <a:ext cx="7620000" cy="3970318"/>
          </a:xfrm>
          <a:prstGeom prst="rect">
            <a:avLst/>
          </a:prstGeom>
          <a:noFill/>
        </p:spPr>
        <p:txBody>
          <a:bodyPr wrap="square" rtlCol="0">
            <a:spAutoFit/>
          </a:bodyPr>
          <a:lstStyle/>
          <a:p>
            <a:pPr marL="342900" indent="-342900">
              <a:lnSpc>
                <a:spcPct val="150000"/>
              </a:lnSpc>
              <a:buFont typeface="Arial" charset="0"/>
              <a:buChar char="•"/>
            </a:pPr>
            <a:r>
              <a:rPr lang="en-US" dirty="0"/>
              <a:t>To make sense of what is happening around them</a:t>
            </a:r>
          </a:p>
          <a:p>
            <a:pPr marL="342900" indent="-342900">
              <a:lnSpc>
                <a:spcPct val="150000"/>
              </a:lnSpc>
              <a:buFont typeface="Arial" charset="0"/>
              <a:buChar char="•"/>
            </a:pPr>
            <a:r>
              <a:rPr lang="en-US" dirty="0"/>
              <a:t>To express their feelings</a:t>
            </a:r>
          </a:p>
          <a:p>
            <a:pPr marL="342900" indent="-342900">
              <a:lnSpc>
                <a:spcPct val="150000"/>
              </a:lnSpc>
              <a:buFont typeface="Arial" charset="0"/>
              <a:buChar char="•"/>
            </a:pPr>
            <a:r>
              <a:rPr lang="en-US" dirty="0"/>
              <a:t>For caregivers to listen sensitively and actively</a:t>
            </a:r>
          </a:p>
          <a:p>
            <a:pPr marL="342900" indent="-342900">
              <a:lnSpc>
                <a:spcPct val="150000"/>
              </a:lnSpc>
              <a:buFont typeface="Arial" charset="0"/>
              <a:buChar char="•"/>
            </a:pPr>
            <a:r>
              <a:rPr lang="en-US" dirty="0"/>
              <a:t>For caregivers to accept their children’s feeling and let them talk when they feel like it</a:t>
            </a:r>
          </a:p>
          <a:p>
            <a:endParaRPr lang="en-US" dirty="0"/>
          </a:p>
          <a:p>
            <a:pPr marL="342900" indent="-342900">
              <a:buFont typeface="Wingdings" charset="2"/>
              <a:buChar char="Ø"/>
            </a:pPr>
            <a:endParaRPr lang="en-US" dirty="0"/>
          </a:p>
          <a:p>
            <a:endParaRPr lang="en-US" dirty="0"/>
          </a:p>
        </p:txBody>
      </p:sp>
    </p:spTree>
    <p:extLst>
      <p:ext uri="{BB962C8B-B14F-4D97-AF65-F5344CB8AC3E}">
        <p14:creationId xmlns:p14="http://schemas.microsoft.com/office/powerpoint/2010/main" val="165714027"/>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14DD3B1-3BEC-4640-B898-0223E717E8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46141</TotalTime>
  <Words>1701</Words>
  <Application>Microsoft Macintosh PowerPoint</Application>
  <PresentationFormat>On-screen Show (4:3)</PresentationFormat>
  <Paragraphs>228</Paragraphs>
  <Slides>35</Slides>
  <Notes>16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35</vt:i4>
      </vt:variant>
    </vt:vector>
  </HeadingPairs>
  <TitlesOfParts>
    <vt:vector size="46" baseType="lpstr">
      <vt:lpstr>ＭＳ Ｐゴシック</vt:lpstr>
      <vt:lpstr>ＭＳ Ｐゴシック</vt:lpstr>
      <vt:lpstr>ヒラギノ角ゴ Pro W3</vt:lpstr>
      <vt:lpstr>Akzidenz Grotesk BE Super</vt:lpstr>
      <vt:lpstr>Arial</vt:lpstr>
      <vt:lpstr>Courier New</vt:lpstr>
      <vt:lpstr>Times</vt:lpstr>
      <vt:lpstr>Wingdings</vt:lpstr>
      <vt:lpstr>ZapfDingbatsITC</vt:lpstr>
      <vt:lpstr>IRC_PP_pages_white</vt:lpstr>
      <vt:lpstr>IRC_PP_cover_1</vt:lpstr>
      <vt:lpstr> Parenting Skills Facilitator Training  0-5 curriculum  Day 4   </vt:lpstr>
      <vt:lpstr>PowerPoint Presentation</vt:lpstr>
      <vt:lpstr>PowerPoint Presentation</vt:lpstr>
      <vt:lpstr>Group work: Children in crisis</vt:lpstr>
      <vt:lpstr>The impact of crisis on children</vt:lpstr>
      <vt:lpstr>Ignoring symptoms of stress: A vicious cycle</vt:lpstr>
      <vt:lpstr>PowerPoint Presentation</vt:lpstr>
      <vt:lpstr>Talking and listening </vt:lpstr>
      <vt:lpstr>What do children need? </vt:lpstr>
      <vt:lpstr>Daily routine and play</vt:lpstr>
      <vt:lpstr>Touch and physical comfort</vt:lpstr>
      <vt:lpstr>Energizer! </vt:lpstr>
      <vt:lpstr>Handling Disclosures of Violence</vt:lpstr>
      <vt:lpstr>Handling disclosure of violence</vt:lpstr>
      <vt:lpstr>Disclosure of a personnal experience of violence</vt:lpstr>
      <vt:lpstr>At the end of the session</vt:lpstr>
      <vt:lpstr>Informed consent</vt:lpstr>
      <vt:lpstr>PowerPoint Presentation</vt:lpstr>
      <vt:lpstr>Disclosure of perpetration of violence</vt:lpstr>
      <vt:lpstr>Disclosure of perpetration of violence ctd</vt:lpstr>
      <vt:lpstr>Let’s role play!</vt:lpstr>
      <vt:lpstr>Toy making workshop: The sock doll</vt:lpstr>
      <vt:lpstr>Toy making workshop: The toy car</vt:lpstr>
      <vt:lpstr>Toy making workshop: Stacking bottles</vt:lpstr>
      <vt:lpstr>Facilitation skills</vt:lpstr>
      <vt:lpstr>Implementation guidance - Quiz</vt:lpstr>
      <vt:lpstr>Monitoring &amp; Evaluation</vt:lpstr>
      <vt:lpstr>PowerPoint Presentation</vt:lpstr>
      <vt:lpstr>Evaluation</vt:lpstr>
      <vt:lpstr>OEF Indicators</vt:lpstr>
      <vt:lpstr>PowerPoint Presentation</vt:lpstr>
      <vt:lpstr>Sampling: Selection criteria</vt:lpstr>
      <vt:lpstr>Methodology: data collection</vt:lpstr>
      <vt:lpstr>Thoughts about today’s session</vt:lpstr>
      <vt:lpstr>Post test</vt:lpstr>
    </vt:vector>
  </TitlesOfParts>
  <Company>The A. J. Heschel School</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665</cp:revision>
  <cp:lastPrinted>2009-12-29T15:08:35Z</cp:lastPrinted>
  <dcterms:created xsi:type="dcterms:W3CDTF">2009-12-29T15:03:30Z</dcterms:created>
  <dcterms:modified xsi:type="dcterms:W3CDTF">2019-03-22T14:08:35Z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